
<file path=[Content_Types].xml><?xml version="1.0" encoding="utf-8"?>
<Types xmlns="http://schemas.openxmlformats.org/package/2006/content-types">
  <Override PartName="/ppt/slides/slide14.xml" ContentType="application/vnd.openxmlformats-officedocument.presentationml.slide+xml"/>
  <Override PartName="/ppt/slideLayouts/slideLayout8.xml" ContentType="application/vnd.openxmlformats-officedocument.presentationml.slideLayout+xml"/>
  <Override PartName="/ppt/slides/slide52.xml" ContentType="application/vnd.openxmlformats-officedocument.presentationml.slide+xml"/>
  <Override PartName="/ppt/slides/slide49.xml" ContentType="application/vnd.openxmlformats-officedocument.presentationml.slide+xml"/>
  <Override PartName="/ppt/tags/tag1.xml" ContentType="application/vnd.openxmlformats-officedocument.presentationml.tags+xml"/>
  <Override PartName="/ppt/slides/slide33.xml" ContentType="application/vnd.openxmlformats-officedocument.presentationml.slide+xml"/>
  <Override PartName="/ppt/tags/tag11.xml" ContentType="application/vnd.openxmlformats-officedocument.presentationml.tags+xml"/>
  <Default Extension="bin" ContentType="application/vnd.openxmlformats-officedocument.presentationml.printerSettings"/>
  <Override PartName="/ppt/tags/tag27.xml" ContentType="application/vnd.openxmlformats-officedocument.presentationml.tags+xml"/>
  <Override PartName="/ppt/tags/tag30.xml" ContentType="application/vnd.openxmlformats-officedocument.presentationml.tags+xml"/>
  <Override PartName="/ppt/notesSlides/notesSlide30.xml" ContentType="application/vnd.openxmlformats-officedocument.presentationml.notesSlide+xml"/>
  <Override PartName="/ppt/notesSlides/notesSlide13.xml" ContentType="application/vnd.openxmlformats-officedocument.presentationml.notesSlide+xml"/>
  <Override PartName="/ppt/notesSlides/notesSlide29.xml" ContentType="application/vnd.openxmlformats-officedocument.presentationml.notesSlide+xml"/>
  <Override PartName="/ppt/notesSlides/notesSlide2.xml" ContentType="application/vnd.openxmlformats-officedocument.presentationml.notesSlide+xml"/>
  <Override PartName="/ppt/slides/slide18.xml" ContentType="application/vnd.openxmlformats-officedocument.presentationml.slide+xml"/>
  <Override PartName="/ppt/slides/slide37.xml" ContentType="application/vnd.openxmlformats-officedocument.presentationml.slide+xml"/>
  <Override PartName="/ppt/tags/tag15.xml" ContentType="application/vnd.openxmlformats-officedocument.presentationml.tags+xml"/>
  <Override PartName="/ppt/tags/tag5.xml" ContentType="application/vnd.openxmlformats-officedocument.presentationml.tags+xml"/>
  <Override PartName="/ppt/slides/slide3.xml" ContentType="application/vnd.openxmlformats-officedocument.presentationml.slide+xml"/>
  <Override PartName="/ppt/slideLayouts/slideLayout1.xml" ContentType="application/vnd.openxmlformats-officedocument.presentationml.slideLayout+xml"/>
  <Override PartName="/ppt/slides/slide23.xml" ContentType="application/vnd.openxmlformats-officedocument.presentationml.slide+xml"/>
  <Override PartName="/ppt/slides/slide42.xml" ContentType="application/vnd.openxmlformats-officedocument.presentationml.slide+xml"/>
  <Override PartName="/ppt/theme/theme1.xml" ContentType="application/vnd.openxmlformats-officedocument.theme+xml"/>
  <Override PartName="/ppt/tags/tag20.xml" ContentType="application/vnd.openxmlformats-officedocument.presentationml.tags+xml"/>
  <Override PartName="/ppt/tags/tag34.xml" ContentType="application/vnd.openxmlformats-officedocument.presentationml.tags+xml"/>
  <Override PartName="/ppt/slideLayouts/slideLayout10.xml" ContentType="application/vnd.openxmlformats-officedocument.presentationml.slideLayout+xml"/>
  <Override PartName="/ppt/notesSlides/notesSlide17.xml" ContentType="application/vnd.openxmlformats-officedocument.presentationml.notesSlide+xml"/>
  <Override PartName="/ppt/notesSlides/notesSlide6.xml" ContentType="application/vnd.openxmlformats-officedocument.presentationml.notesSlide+xml"/>
  <Override PartName="/ppt/tags/tag19.xml" ContentType="application/vnd.openxmlformats-officedocument.presentationml.tags+xml"/>
  <Override PartName="/ppt/tags/tag9.xml" ContentType="application/vnd.openxmlformats-officedocument.presentationml.tags+xml"/>
  <Override PartName="/ppt/slideLayouts/slideLayout5.xml" ContentType="application/vnd.openxmlformats-officedocument.presentationml.slideLayout+xml"/>
  <Override PartName="/ppt/slides/slide30.xml" ContentType="application/vnd.openxmlformats-officedocument.presentationml.slide+xml"/>
  <Override PartName="/ppt/slides/slide27.xml" ContentType="application/vnd.openxmlformats-officedocument.presentationml.slide+xml"/>
  <Override PartName="/ppt/slides/slide11.xml" ContentType="application/vnd.openxmlformats-officedocument.presentationml.slide+xml"/>
  <Override PartName="/ppt/slides/slide7.xml" ContentType="application/vnd.openxmlformats-officedocument.presentationml.slide+xml"/>
  <Override PartName="/ppt/slides/slide46.xml" ContentType="application/vnd.openxmlformats-officedocument.presentationml.slide+xml"/>
  <Override PartName="/ppt/tags/tag24.xml" ContentType="application/vnd.openxmlformats-officedocument.presentationml.tags+xml"/>
  <Override PartName="/ppt/notesSlides/notesSlide8.xml" ContentType="application/vnd.openxmlformats-officedocument.presentationml.notesSlide+xml"/>
  <Override PartName="/ppt/notesSlides/notesSlide22.xml" ContentType="application/vnd.openxmlformats-officedocument.presentationml.notesSlide+xml"/>
  <Override PartName="/ppt/tags/tag38.xml" ContentType="application/vnd.openxmlformats-officedocument.presentationml.tags+xml"/>
  <Override PartName="/ppt/notesSlides/notesSlide26.xml" ContentType="application/vnd.openxmlformats-officedocument.presentationml.notesSlide+xml"/>
  <Override PartName="/ppt/slideLayouts/slideLayout9.xml" ContentType="application/vnd.openxmlformats-officedocument.presentationml.slideLayout+xml"/>
  <Override PartName="/ppt/slides/slide34.xml" ContentType="application/vnd.openxmlformats-officedocument.presentationml.slide+xml"/>
  <Override PartName="/ppt/slides/slide53.xml" ContentType="application/vnd.openxmlformats-officedocument.presentationml.slide+xml"/>
  <Override PartName="/ppt/tags/tag12.xml" ContentType="application/vnd.openxmlformats-officedocument.presentationml.tags+xml"/>
  <Override PartName="/ppt/tags/tag2.xml" ContentType="application/vnd.openxmlformats-officedocument.presentationml.tags+xml"/>
  <Override PartName="/ppt/slides/slide15.xml" ContentType="application/vnd.openxmlformats-officedocument.presentationml.slide+xml"/>
  <Override PartName="/ppt/tags/tag28.xml" ContentType="application/vnd.openxmlformats-officedocument.presentationml.tags+xml"/>
  <Override PartName="/ppt/slides/slide20.xml" ContentType="application/vnd.openxmlformats-officedocument.presentationml.slide+xml"/>
  <Override PartName="/ppt/tags/tag31.xml" ContentType="application/vnd.openxmlformats-officedocument.presentationml.tags+xml"/>
  <Override PartName="/ppt/notesSlides/notesSlide31.xml" ContentType="application/vnd.openxmlformats-officedocument.presentationml.notesSlide+xml"/>
  <Override PartName="/ppt/presProps.xml" ContentType="application/vnd.openxmlformats-officedocument.presentationml.presProps+xml"/>
  <Override PartName="/ppt/notesSlides/notesSlide14.xml" ContentType="application/vnd.openxmlformats-officedocument.presentationml.notesSlide+xml"/>
  <Override PartName="/ppt/notesSlides/notesSlide3.xml" ContentType="application/vnd.openxmlformats-officedocument.presentationml.notesSlide+xml"/>
  <Override PartName="/ppt/slides/slide19.xml" ContentType="application/vnd.openxmlformats-officedocument.presentationml.slide+xml"/>
  <Override PartName="/ppt/slides/slide38.xml" ContentType="application/vnd.openxmlformats-officedocument.presentationml.slide+xml"/>
  <Override PartName="/ppt/tags/tag16.xml" ContentType="application/vnd.openxmlformats-officedocument.presentationml.tags+xml"/>
  <Override PartName="/ppt/slides/slide4.xml" ContentType="application/vnd.openxmlformats-officedocument.presentationml.slide+xml"/>
  <Override PartName="/ppt/slideLayouts/slideLayout2.xml" ContentType="application/vnd.openxmlformats-officedocument.presentationml.slideLayout+xml"/>
  <Override PartName="/ppt/tags/tag6.xml" ContentType="application/vnd.openxmlformats-officedocument.presentationml.tags+xml"/>
  <Override PartName="/ppt/slides/slide24.xml" ContentType="application/vnd.openxmlformats-officedocument.presentationml.slide+xml"/>
  <Override PartName="/ppt/slides/slide43.xml" ContentType="application/vnd.openxmlformats-officedocument.presentationml.slide+xml"/>
  <Override PartName="/ppt/theme/theme2.xml" ContentType="application/vnd.openxmlformats-officedocument.theme+xml"/>
  <Override PartName="/ppt/tags/tag21.xml" ContentType="application/vnd.openxmlformats-officedocument.presentationml.tags+xml"/>
  <Override PartName="/ppt/handoutMasters/handoutMaster1.xml" ContentType="application/vnd.openxmlformats-officedocument.presentationml.handoutMaster+xml"/>
  <Override PartName="/ppt/tags/tag35.xml" ContentType="application/vnd.openxmlformats-officedocument.presentationml.tags+xml"/>
  <Override PartName="/ppt/tags/tag40.xml" ContentType="application/vnd.openxmlformats-officedocument.presentationml.tags+xml"/>
  <Override PartName="/ppt/slideLayouts/slideLayout11.xml" ContentType="application/vnd.openxmlformats-officedocument.presentationml.slideLayout+xml"/>
  <Override PartName="/ppt/notesSlides/notesSlide18.xml" ContentType="application/vnd.openxmlformats-officedocument.presentationml.notesSlide+xml"/>
  <Override PartName="/docProps/core.xml" ContentType="application/vnd.openxmlformats-package.core-properties+xml"/>
  <Override PartName="/ppt/notesSlides/notesSlide7.xml" ContentType="application/vnd.openxmlformats-officedocument.presentationml.notesSlide+xml"/>
  <Default Extension="jpeg" ContentType="image/jpeg"/>
  <Override PartName="/ppt/notesSlides/notesSlide23.xml" ContentType="application/vnd.openxmlformats-officedocument.presentationml.notesSlide+xml"/>
  <Override PartName="/ppt/slides/slide8.xml" ContentType="application/vnd.openxmlformats-officedocument.presentationml.slide+xml"/>
  <Override PartName="/ppt/slides/slide12.xml" ContentType="application/vnd.openxmlformats-officedocument.presentationml.slide+xml"/>
  <Override PartName="/ppt/slideLayouts/slideLayout6.xml" ContentType="application/vnd.openxmlformats-officedocument.presentationml.slideLayout+xml"/>
  <Override PartName="/ppt/slides/slide28.xml" ContentType="application/vnd.openxmlformats-officedocument.presentationml.slide+xml"/>
  <Override PartName="/ppt/slides/slide50.xml" ContentType="application/vnd.openxmlformats-officedocument.presentationml.slide+xml"/>
  <Override PartName="/ppt/slides/slide47.xml" ContentType="application/vnd.openxmlformats-officedocument.presentationml.slide+xml"/>
  <Override PartName="/ppt/slides/slide31.xml" ContentType="application/vnd.openxmlformats-officedocument.presentationml.slide+xml"/>
  <Override PartName="/ppt/tags/tag25.xml" ContentType="application/vnd.openxmlformats-officedocument.presentationml.tags+xml"/>
  <Override PartName="/ppt/notesSlides/notesSlide9.xml" ContentType="application/vnd.openxmlformats-officedocument.presentationml.notesSlide+xml"/>
  <Override PartName="/ppt/tags/tag39.xml" ContentType="application/vnd.openxmlformats-officedocument.presentationml.tags+xml"/>
  <Override PartName="/ppt/notesSlides/notesSlide11.xml" ContentType="application/vnd.openxmlformats-officedocument.presentationml.notesSlide+xml"/>
  <Default Extension="rels" ContentType="application/vnd.openxmlformats-package.relationships+xml"/>
  <Override PartName="/ppt/notesSlides/notesSlide27.xml" ContentType="application/vnd.openxmlformats-officedocument.presentationml.notesSlide+xml"/>
  <Override PartName="/ppt/slides/slide16.xml" ContentType="application/vnd.openxmlformats-officedocument.presentationml.slide+xml"/>
  <Override PartName="/ppt/slides/slide35.xml" ContentType="application/vnd.openxmlformats-officedocument.presentationml.slide+xml"/>
  <Override PartName="/ppt/tags/tag13.xml" ContentType="application/vnd.openxmlformats-officedocument.presentationml.tags+xml"/>
  <Override PartName="/ppt/tags/tag3.xml" ContentType="application/vnd.openxmlformats-officedocument.presentationml.tags+xml"/>
  <Override PartName="/ppt/slides/slide1.xml" ContentType="application/vnd.openxmlformats-officedocument.presentationml.slide+xml"/>
  <Override PartName="/ppt/tags/tag29.xml" ContentType="application/vnd.openxmlformats-officedocument.presentationml.tags+xml"/>
  <Override PartName="/ppt/slides/slide21.xml" ContentType="application/vnd.openxmlformats-officedocument.presentationml.slide+xml"/>
  <Override PartName="/ppt/slides/slide40.xml" ContentType="application/vnd.openxmlformats-officedocument.presentationml.slide+xml"/>
  <Override PartName="/ppt/tags/tag32.xml" ContentType="application/vnd.openxmlformats-officedocument.presentationml.tags+xml"/>
  <Override PartName="/ppt/notesSlides/notesSlide32.xml" ContentType="application/vnd.openxmlformats-officedocument.presentationml.notesSlide+xml"/>
  <Override PartName="/ppt/notesSlides/notesSlide15.xml" ContentType="application/vnd.openxmlformats-officedocument.presentationml.notesSlide+xml"/>
  <Override PartName="/ppt/notesSlides/notesSlide4.xml" ContentType="application/vnd.openxmlformats-officedocument.presentationml.notesSlide+xml"/>
  <Override PartName="/ppt/slides/slide39.xml" ContentType="application/vnd.openxmlformats-officedocument.presentationml.slide+xml"/>
  <Override PartName="/ppt/tags/tag17.xml" ContentType="application/vnd.openxmlformats-officedocument.presentationml.tags+xml"/>
  <Override PartName="/ppt/slides/slide5.xml" ContentType="application/vnd.openxmlformats-officedocument.presentationml.slide+xml"/>
  <Override PartName="/ppt/slideMasters/slideMaster1.xml" ContentType="application/vnd.openxmlformats-officedocument.presentationml.slideMaster+xml"/>
  <Override PartName="/ppt/slideLayouts/slideLayout3.xml" ContentType="application/vnd.openxmlformats-officedocument.presentationml.slideLayout+xml"/>
  <Override PartName="/ppt/slides/slide25.xml" ContentType="application/vnd.openxmlformats-officedocument.presentationml.slide+xml"/>
  <Override PartName="/ppt/slides/slide44.xml" ContentType="application/vnd.openxmlformats-officedocument.presentationml.slide+xml"/>
  <Override PartName="/ppt/theme/theme3.xml" ContentType="application/vnd.openxmlformats-officedocument.theme+xml"/>
  <Override PartName="/ppt/tags/tag22.xml" ContentType="application/vnd.openxmlformats-officedocument.presentationml.tags+xml"/>
  <Override PartName="/ppt/tags/tag7.xml" ContentType="application/vnd.openxmlformats-officedocument.presentationml.tags+xml"/>
  <Override PartName="/ppt/notesSlides/notesSlide20.xml" ContentType="application/vnd.openxmlformats-officedocument.presentationml.notesSlide+xml"/>
  <Override PartName="/ppt/tags/tag36.xml" ContentType="application/vnd.openxmlformats-officedocument.presentationml.tags+xml"/>
  <Override PartName="/ppt/notesSlides/notesSlide19.xml" ContentType="application/vnd.openxmlformats-officedocument.presentationml.notesSlide+xml"/>
  <Override PartName="/ppt/notesSlides/notesSlide24.xml" ContentType="application/vnd.openxmlformats-officedocument.presentationml.notesSlide+xml"/>
  <Override PartName="/ppt/slides/slide9.xml" ContentType="application/vnd.openxmlformats-officedocument.presentationml.slide+xml"/>
  <Override PartName="/ppt/slides/slide13.xml" ContentType="application/vnd.openxmlformats-officedocument.presentationml.slide+xml"/>
  <Default Extension="xml" ContentType="application/xml"/>
  <Override PartName="/ppt/tableStyles.xml" ContentType="application/vnd.openxmlformats-officedocument.presentationml.tableStyles+xml"/>
  <Override PartName="/ppt/slides/slide51.xml" ContentType="application/vnd.openxmlformats-officedocument.presentationml.slide+xml"/>
  <Override PartName="/ppt/slides/slide48.xml" ContentType="application/vnd.openxmlformats-officedocument.presentationml.slide+xml"/>
  <Override PartName="/ppt/notesSlides/notesSlide10.xml" ContentType="application/vnd.openxmlformats-officedocument.presentationml.notesSlide+xml"/>
  <Override PartName="/ppt/slideLayouts/slideLayout7.xml" ContentType="application/vnd.openxmlformats-officedocument.presentationml.slideLayout+xml"/>
  <Override PartName="/ppt/slides/slide32.xml" ContentType="application/vnd.openxmlformats-officedocument.presentationml.slide+xml"/>
  <Override PartName="/ppt/viewProps.xml" ContentType="application/vnd.openxmlformats-officedocument.presentationml.viewProps+xml"/>
  <Override PartName="/ppt/slides/slide29.xml" ContentType="application/vnd.openxmlformats-officedocument.presentationml.slide+xml"/>
  <Override PartName="/ppt/tags/tag10.xml" ContentType="application/vnd.openxmlformats-officedocument.presentationml.tags+xml"/>
  <Override PartName="/ppt/tags/tag26.xml" ContentType="application/vnd.openxmlformats-officedocument.presentationml.tags+xml"/>
  <Override PartName="/docProps/app.xml" ContentType="application/vnd.openxmlformats-officedocument.extended-properties+xml"/>
  <Override PartName="/ppt/notesMasters/notesMaster1.xml" ContentType="application/vnd.openxmlformats-officedocument.presentationml.notesMaster+xml"/>
  <Override PartName="/ppt/notesSlides/notesSlide12.xml" ContentType="application/vnd.openxmlformats-officedocument.presentationml.notesSlide+xml"/>
  <Override PartName="/ppt/notesSlides/notesSlide28.xml" ContentType="application/vnd.openxmlformats-officedocument.presentationml.notesSlide+xml"/>
  <Override PartName="/ppt/notesSlides/notesSlide1.xml" ContentType="application/vnd.openxmlformats-officedocument.presentationml.notesSlide+xml"/>
  <Override PartName="/ppt/slides/slide17.xml" ContentType="application/vnd.openxmlformats-officedocument.presentationml.slide+xml"/>
  <Override PartName="/ppt/slides/slide36.xml" ContentType="application/vnd.openxmlformats-officedocument.presentationml.slide+xml"/>
  <Override PartName="/ppt/presentation.xml" ContentType="application/vnd.openxmlformats-officedocument.presentationml.presentation.main+xml"/>
  <Override PartName="/ppt/tags/tag14.xml" ContentType="application/vnd.openxmlformats-officedocument.presentationml.tags+xml"/>
  <Override PartName="/ppt/tags/tag4.xml" ContentType="application/vnd.openxmlformats-officedocument.presentationml.tags+xml"/>
  <Override PartName="/ppt/slides/slide2.xml" ContentType="application/vnd.openxmlformats-officedocument.presentationml.slide+xml"/>
  <Override PartName="/ppt/tags/tag33.xml" ContentType="application/vnd.openxmlformats-officedocument.presentationml.tags+xml"/>
  <Override PartName="/ppt/slides/slide22.xml" ContentType="application/vnd.openxmlformats-officedocument.presentationml.slide+xml"/>
  <Override PartName="/ppt/slides/slide41.xml" ContentType="application/vnd.openxmlformats-officedocument.presentationml.slide+xml"/>
  <Override PartName="/ppt/notesSlides/notesSlide16.xml" ContentType="application/vnd.openxmlformats-officedocument.presentationml.notesSlide+xml"/>
  <Override PartName="/ppt/notesSlides/notesSlide5.xml" ContentType="application/vnd.openxmlformats-officedocument.presentationml.notesSlide+xml"/>
  <Override PartName="/ppt/tags/tag18.xml" ContentType="application/vnd.openxmlformats-officedocument.presentationml.tags+xml"/>
  <Override PartName="/ppt/tags/tag8.xml" ContentType="application/vnd.openxmlformats-officedocument.presentationml.tags+xml"/>
  <Override PartName="/ppt/slideLayouts/slideLayout4.xml" ContentType="application/vnd.openxmlformats-officedocument.presentationml.slideLayout+xml"/>
  <Override PartName="/ppt/slides/slide10.xml" ContentType="application/vnd.openxmlformats-officedocument.presentationml.slide+xml"/>
  <Override PartName="/ppt/slides/slide26.xml" ContentType="application/vnd.openxmlformats-officedocument.presentationml.slide+xml"/>
  <Override PartName="/ppt/slides/slide45.xml" ContentType="application/vnd.openxmlformats-officedocument.presentationml.slide+xml"/>
  <Override PartName="/ppt/slides/slide6.xml" ContentType="application/vnd.openxmlformats-officedocument.presentationml.slide+xml"/>
  <Override PartName="/ppt/tags/tag23.xml" ContentType="application/vnd.openxmlformats-officedocument.presentationml.tags+xml"/>
  <Override PartName="/ppt/notesSlides/notesSlide21.xml" ContentType="application/vnd.openxmlformats-officedocument.presentationml.notesSlide+xml"/>
  <Override PartName="/ppt/tags/tag37.xml" ContentType="application/vnd.openxmlformats-officedocument.presentationml.tags+xml"/>
  <Override PartName="/docProps/custom.xml" ContentType="application/vnd.openxmlformats-officedocument.custom-properties+xml"/>
  <Default Extension="png" ContentType="image/png"/>
  <Override PartName="/ppt/notesSlides/notesSlide25.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SpecialPlsOnTitleSld="0" saveSubsetFonts="1">
  <p:sldMasterIdLst>
    <p:sldMasterId id="2147483786" r:id="rId1"/>
  </p:sldMasterIdLst>
  <p:notesMasterIdLst>
    <p:notesMasterId r:id="rId55"/>
  </p:notesMasterIdLst>
  <p:handoutMasterIdLst>
    <p:handoutMasterId r:id="rId56"/>
  </p:handoutMasterIdLst>
  <p:sldIdLst>
    <p:sldId id="344" r:id="rId2"/>
    <p:sldId id="257" r:id="rId3"/>
    <p:sldId id="339" r:id="rId4"/>
    <p:sldId id="341" r:id="rId5"/>
    <p:sldId id="345" r:id="rId6"/>
    <p:sldId id="343" r:id="rId7"/>
    <p:sldId id="313" r:id="rId8"/>
    <p:sldId id="347" r:id="rId9"/>
    <p:sldId id="348" r:id="rId10"/>
    <p:sldId id="349" r:id="rId11"/>
    <p:sldId id="350" r:id="rId12"/>
    <p:sldId id="310" r:id="rId13"/>
    <p:sldId id="266" r:id="rId14"/>
    <p:sldId id="264" r:id="rId15"/>
    <p:sldId id="267" r:id="rId16"/>
    <p:sldId id="318" r:id="rId17"/>
    <p:sldId id="320" r:id="rId18"/>
    <p:sldId id="319" r:id="rId19"/>
    <p:sldId id="269" r:id="rId20"/>
    <p:sldId id="270" r:id="rId21"/>
    <p:sldId id="336" r:id="rId22"/>
    <p:sldId id="323" r:id="rId23"/>
    <p:sldId id="330" r:id="rId24"/>
    <p:sldId id="337" r:id="rId25"/>
    <p:sldId id="331" r:id="rId26"/>
    <p:sldId id="275" r:id="rId27"/>
    <p:sldId id="327" r:id="rId28"/>
    <p:sldId id="324" r:id="rId29"/>
    <p:sldId id="312" r:id="rId30"/>
    <p:sldId id="328" r:id="rId31"/>
    <p:sldId id="329" r:id="rId32"/>
    <p:sldId id="272" r:id="rId33"/>
    <p:sldId id="321" r:id="rId34"/>
    <p:sldId id="322" r:id="rId35"/>
    <p:sldId id="325" r:id="rId36"/>
    <p:sldId id="292" r:id="rId37"/>
    <p:sldId id="293" r:id="rId38"/>
    <p:sldId id="294" r:id="rId39"/>
    <p:sldId id="295" r:id="rId40"/>
    <p:sldId id="296" r:id="rId41"/>
    <p:sldId id="346" r:id="rId42"/>
    <p:sldId id="297" r:id="rId43"/>
    <p:sldId id="291" r:id="rId44"/>
    <p:sldId id="333" r:id="rId45"/>
    <p:sldId id="289" r:id="rId46"/>
    <p:sldId id="334" r:id="rId47"/>
    <p:sldId id="335" r:id="rId48"/>
    <p:sldId id="326" r:id="rId49"/>
    <p:sldId id="284" r:id="rId50"/>
    <p:sldId id="303" r:id="rId51"/>
    <p:sldId id="306" r:id="rId52"/>
    <p:sldId id="332" r:id="rId53"/>
    <p:sldId id="305" r:id="rId54"/>
  </p:sldIdLst>
  <p:sldSz cx="9144000" cy="6858000" type="screen4x3"/>
  <p:notesSz cx="7010400" cy="9296400"/>
  <p:custDataLst>
    <p:tags r:id="rId58"/>
  </p:custDataLst>
  <p:defaultTextStyle>
    <a:defPPr>
      <a:defRPr lang="en-US"/>
    </a:defPPr>
    <a:lvl1pPr algn="l" rtl="0" fontAlgn="base">
      <a:spcBef>
        <a:spcPct val="0"/>
      </a:spcBef>
      <a:spcAft>
        <a:spcPct val="0"/>
      </a:spcAft>
      <a:defRPr kern="1200">
        <a:solidFill>
          <a:schemeClr val="tx1"/>
        </a:solidFill>
        <a:latin typeface="Tw Cen MT" charset="0"/>
        <a:ea typeface="ＭＳ Ｐゴシック" charset="0"/>
        <a:cs typeface="Arial" charset="0"/>
      </a:defRPr>
    </a:lvl1pPr>
    <a:lvl2pPr marL="457200" algn="l" rtl="0" fontAlgn="base">
      <a:spcBef>
        <a:spcPct val="0"/>
      </a:spcBef>
      <a:spcAft>
        <a:spcPct val="0"/>
      </a:spcAft>
      <a:defRPr kern="1200">
        <a:solidFill>
          <a:schemeClr val="tx1"/>
        </a:solidFill>
        <a:latin typeface="Tw Cen MT" charset="0"/>
        <a:ea typeface="ＭＳ Ｐゴシック" charset="0"/>
        <a:cs typeface="Arial" charset="0"/>
      </a:defRPr>
    </a:lvl2pPr>
    <a:lvl3pPr marL="914400" algn="l" rtl="0" fontAlgn="base">
      <a:spcBef>
        <a:spcPct val="0"/>
      </a:spcBef>
      <a:spcAft>
        <a:spcPct val="0"/>
      </a:spcAft>
      <a:defRPr kern="1200">
        <a:solidFill>
          <a:schemeClr val="tx1"/>
        </a:solidFill>
        <a:latin typeface="Tw Cen MT" charset="0"/>
        <a:ea typeface="ＭＳ Ｐゴシック" charset="0"/>
        <a:cs typeface="Arial" charset="0"/>
      </a:defRPr>
    </a:lvl3pPr>
    <a:lvl4pPr marL="1371600" algn="l" rtl="0" fontAlgn="base">
      <a:spcBef>
        <a:spcPct val="0"/>
      </a:spcBef>
      <a:spcAft>
        <a:spcPct val="0"/>
      </a:spcAft>
      <a:defRPr kern="1200">
        <a:solidFill>
          <a:schemeClr val="tx1"/>
        </a:solidFill>
        <a:latin typeface="Tw Cen MT" charset="0"/>
        <a:ea typeface="ＭＳ Ｐゴシック" charset="0"/>
        <a:cs typeface="Arial" charset="0"/>
      </a:defRPr>
    </a:lvl4pPr>
    <a:lvl5pPr marL="1828800" algn="l" rtl="0" fontAlgn="base">
      <a:spcBef>
        <a:spcPct val="0"/>
      </a:spcBef>
      <a:spcAft>
        <a:spcPct val="0"/>
      </a:spcAft>
      <a:defRPr kern="1200">
        <a:solidFill>
          <a:schemeClr val="tx1"/>
        </a:solidFill>
        <a:latin typeface="Tw Cen MT" charset="0"/>
        <a:ea typeface="ＭＳ Ｐゴシック" charset="0"/>
        <a:cs typeface="Arial" charset="0"/>
      </a:defRPr>
    </a:lvl5pPr>
    <a:lvl6pPr marL="2286000" algn="l" defTabSz="457200" rtl="0" eaLnBrk="1" latinLnBrk="0" hangingPunct="1">
      <a:defRPr kern="1200">
        <a:solidFill>
          <a:schemeClr val="tx1"/>
        </a:solidFill>
        <a:latin typeface="Tw Cen MT" charset="0"/>
        <a:ea typeface="ＭＳ Ｐゴシック" charset="0"/>
        <a:cs typeface="Arial" charset="0"/>
      </a:defRPr>
    </a:lvl6pPr>
    <a:lvl7pPr marL="2743200" algn="l" defTabSz="457200" rtl="0" eaLnBrk="1" latinLnBrk="0" hangingPunct="1">
      <a:defRPr kern="1200">
        <a:solidFill>
          <a:schemeClr val="tx1"/>
        </a:solidFill>
        <a:latin typeface="Tw Cen MT" charset="0"/>
        <a:ea typeface="ＭＳ Ｐゴシック" charset="0"/>
        <a:cs typeface="Arial" charset="0"/>
      </a:defRPr>
    </a:lvl7pPr>
    <a:lvl8pPr marL="3200400" algn="l" defTabSz="457200" rtl="0" eaLnBrk="1" latinLnBrk="0" hangingPunct="1">
      <a:defRPr kern="1200">
        <a:solidFill>
          <a:schemeClr val="tx1"/>
        </a:solidFill>
        <a:latin typeface="Tw Cen MT" charset="0"/>
        <a:ea typeface="ＭＳ Ｐゴシック" charset="0"/>
        <a:cs typeface="Arial" charset="0"/>
      </a:defRPr>
    </a:lvl8pPr>
    <a:lvl9pPr marL="3657600" algn="l" defTabSz="457200" rtl="0" eaLnBrk="1" latinLnBrk="0" hangingPunct="1">
      <a:defRPr kern="1200">
        <a:solidFill>
          <a:schemeClr val="tx1"/>
        </a:solidFill>
        <a:latin typeface="Tw Cen MT" charset="0"/>
        <a:ea typeface="ＭＳ Ｐゴシック" charset="0"/>
        <a:cs typeface="Arial" charset="0"/>
      </a:defRPr>
    </a:lvl9pPr>
  </p:defaultTextStyle>
  <p:extLst>
    <p:ext uri="{EFAFB233-063F-42B5-8137-9DF3F51BA10A}">
      <p15:sldGuideLst xmlns:p15="http://schemas.microsoft.com/office/powerpoint/2012/main" xmlns:p="http://schemas.openxmlformats.org/presentationml/2006/main" xmlns:r="http://schemas.openxmlformats.org/officeDocument/2006/relationships" xmlns:a="http://schemas.openxmlformats.org/drawingml/2006/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rnWhat="handouts2" frameSlides="1"/>
  <p:showPr showNarration="1">
    <p:present/>
    <p:sldAll/>
    <p:penClr>
      <a:srgbClr val="FF0000"/>
    </p:penClr>
    <p:extLst>
      <p:ext uri="{EC167BDD-8182-4AB7-AECC-EB403E3ABB37}">
        <p14:laserClr xmlns:p14="http://schemas.microsoft.com/office/powerpoint/2010/main" xmlns:p="http://schemas.openxmlformats.org/presentationml/2006/main" xmlns:r="http://schemas.openxmlformats.org/officeDocument/2006/relationships" xmlns:a="http://schemas.openxmlformats.org/drawingml/2006/main" xmlns="">
          <a:srgbClr val="FF0000"/>
        </p14:laserClr>
      </p:ext>
      <p:ext uri="{2FDB2607-1784-4EEB-B798-7EB5836EED8A}">
        <p14:showMediaCtrls xmlns:p14="http://schemas.microsoft.com/office/powerpoint/2010/main" xmlns:p="http://schemas.openxmlformats.org/presentationml/2006/main" xmlns:r="http://schemas.openxmlformats.org/officeDocument/2006/relationships" xmlns:a="http://schemas.openxmlformats.org/drawingml/2006/main" xmlns="" val="1"/>
      </p:ext>
    </p:extLst>
  </p:showPr>
  <p:clrMru>
    <a:srgbClr val="FFFFCC"/>
  </p:clrMru>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0"/>
    </p:ext>
    <p:ext uri="{FD5EFAAD-0ECE-453E-9831-46B23BE46B34}">
      <p15:chartTrackingRefBased xmlns:p15="http://schemas.microsoft.com/office/powerpoint/2012/main" xmlns:p="http://schemas.openxmlformats.org/presentationml/2006/main" xmlns:r="http://schemas.openxmlformats.org/officeDocument/2006/relationships" xmlns:a="http://schemas.openxmlformats.org/drawingml/2006/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22802" autoAdjust="0"/>
    <p:restoredTop sz="89964" autoAdjust="0"/>
  </p:normalViewPr>
  <p:slideViewPr>
    <p:cSldViewPr>
      <p:cViewPr varScale="1">
        <p:scale>
          <a:sx n="115" d="100"/>
          <a:sy n="115" d="100"/>
        </p:scale>
        <p:origin x="-224" y="-96"/>
      </p:cViewPr>
      <p:guideLst>
        <p:guide orient="horz" pos="2160"/>
        <p:guide pos="2880"/>
      </p:guideLst>
    </p:cSldViewPr>
  </p:slideViewPr>
  <p:outlineViewPr>
    <p:cViewPr>
      <p:scale>
        <a:sx n="33" d="100"/>
        <a:sy n="33" d="100"/>
      </p:scale>
      <p:origin x="0" y="2016"/>
    </p:cViewPr>
  </p:outlineViewPr>
  <p:notesTextViewPr>
    <p:cViewPr>
      <p:scale>
        <a:sx n="1" d="1"/>
        <a:sy n="1" d="1"/>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notesMaster" Target="notesMasters/notesMaster1.xml"/><Relationship Id="rId56" Type="http://schemas.openxmlformats.org/officeDocument/2006/relationships/handoutMaster" Target="handoutMasters/handoutMaster1.xml"/><Relationship Id="rId57" Type="http://schemas.openxmlformats.org/officeDocument/2006/relationships/printerSettings" Target="printerSettings/printerSettings1.bin"/><Relationship Id="rId58" Type="http://schemas.openxmlformats.org/officeDocument/2006/relationships/tags" Target="tags/tag1.xml"/><Relationship Id="rId59" Type="http://schemas.openxmlformats.org/officeDocument/2006/relationships/presProps" Target="presProp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viewProps" Target="viewProps.xml"/><Relationship Id="rId61" Type="http://schemas.openxmlformats.org/officeDocument/2006/relationships/theme" Target="theme/theme1.xml"/><Relationship Id="rId6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13B6781D-993D-7A4E-B12C-F066323114B1}" type="datetimeFigureOut">
              <a:rPr lang="en-US" smtClean="0"/>
              <a:pPr/>
              <a:t>10/9/15</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D16D9B40-330C-4F4E-BA84-3D2F07B991B0}"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983518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wrap="square" lIns="93177" tIns="46589" rIns="93177" bIns="46589" numCol="1" anchor="t" anchorCtr="0" compatLnSpc="1">
            <a:prstTxWarp prst="textNoShape">
              <a:avLst/>
            </a:prstTxWarp>
          </a:bodyPr>
          <a:lstStyle>
            <a:lvl1pPr algn="r">
              <a:defRPr sz="1200">
                <a:latin typeface="Calibri" charset="0"/>
              </a:defRPr>
            </a:lvl1pPr>
          </a:lstStyle>
          <a:p>
            <a:fld id="{544A5B95-3EA0-DE40-B8F7-71CE75B50B0C}" type="datetimeFigureOut">
              <a:rPr lang="en-US"/>
              <a:pPr/>
              <a:t>10/9/15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wrap="square" lIns="93177" tIns="46589" rIns="93177" bIns="46589" numCol="1" anchor="b" anchorCtr="0" compatLnSpc="1">
            <a:prstTxWarp prst="textNoShape">
              <a:avLst/>
            </a:prstTxWarp>
          </a:bodyPr>
          <a:lstStyle>
            <a:lvl1pPr algn="r">
              <a:defRPr sz="1200">
                <a:latin typeface="Calibri" charset="0"/>
              </a:defRPr>
            </a:lvl1pPr>
          </a:lstStyle>
          <a:p>
            <a:fld id="{C1322682-9005-B646-B1D7-F9FFA6FF81C2}" type="slidenum">
              <a:rPr lang="en-US"/>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4327056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mn-cs"/>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2A110C1-88E4-4242-AA68-C16F7413B96A}"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5458558"/>
      </p:ext>
    </p:extLst>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mc="http://schemas.openxmlformats.org/markup-compatibility/2006" xmlns:mv="urn:schemas-microsoft-com:mac:vml" xmlns="" xmlns:a14="http://schemas.microsoft.com/office/drawing/2010/main" xmlns:p="http://schemas.openxmlformats.org/presentationml/2006/main" xmlns:r="http://schemas.openxmlformats.org/officeDocument/2006/relationships" xmlns:a="http://schemas.openxmlformats.org/drawingml/2006/main">
                <a:solidFill>
                  <a:srgbClr val="FFFFFF"/>
                </a:solidFill>
              </a14:hiddenFill>
            </a:ext>
            <a:ext uri="{FAA26D3D-D897-4be2-8F04-BA451C77F1D7}">
              <ma14:placeholderFlag xmlns:mc="http://schemas.openxmlformats.org/markup-compatibility/2006" xmlns:mv="urn:schemas-microsoft-com:mac:vml" xmlns="" xmlns:ma14="http://schemas.microsoft.com/office/mac/drawingml/2011/main" xmlns:p="http://schemas.openxmlformats.org/presentationml/2006/main" xmlns:r="http://schemas.openxmlformats.org/officeDocument/2006/relationships" xmlns:a="http://schemas.openxmlformats.org/drawingml/2006/main" val="1"/>
            </a:ext>
          </a:extLst>
        </p:spPr>
      </p:sp>
      <p:sp>
        <p:nvSpPr>
          <p:cNvPr id="59395" name="Notes Placeholder 2"/>
          <p:cNvSpPr>
            <a:spLocks noGrp="1"/>
          </p:cNvSpPr>
          <p:nvPr>
            <p:ph type="body" idx="1"/>
          </p:nvPr>
        </p:nvSpPr>
        <p:spPr bwMode="auto">
          <a:noFill/>
          <a:extLst>
            <a:ext uri="{909E8E84-426E-40dd-AFC4-6F175D3DCCD1}">
              <a14:hiddenFill xmlns:mc="http://schemas.openxmlformats.org/markup-compatibility/2006" xmlns:mv="urn:schemas-microsoft-com:mac:vml" xmlns="" xmlns:a14="http://schemas.microsoft.com/office/drawing/2010/main"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mc="http://schemas.openxmlformats.org/markup-compatibility/2006" xmlns:mv="urn:schemas-microsoft-com:mac:vml" xmlns="" xmlns:a14="http://schemas.microsoft.com/office/drawing/2010/main"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rPr>
              <a:t>Who is at a high risk for an opioid  or opiate overdose?  As you can see by the list, there are many risk groups.</a:t>
            </a:r>
          </a:p>
          <a:p>
            <a:pPr eaLnBrk="1" hangingPunct="1">
              <a:spcBef>
                <a:spcPct val="0"/>
              </a:spcBef>
            </a:pPr>
            <a:endParaRPr lang="en-US">
              <a:latin typeface="Calibri" charset="0"/>
            </a:endParaRPr>
          </a:p>
        </p:txBody>
      </p:sp>
      <p:sp>
        <p:nvSpPr>
          <p:cNvPr id="81924" name="Slide Number Placeholder 3"/>
          <p:cNvSpPr>
            <a:spLocks noGrp="1"/>
          </p:cNvSpPr>
          <p:nvPr>
            <p:ph type="sldNum" sz="quarter" idx="5"/>
          </p:nvPr>
        </p:nvSpPr>
        <p:spPr bwMode="auto">
          <a:extLst>
            <a:ext uri="{909E8E84-426E-40dd-AFC4-6F175D3DCCD1}">
              <a14:hiddenFill xmlns:mc="http://schemas.openxmlformats.org/markup-compatibility/2006" xmlns:mv="urn:schemas-microsoft-com:mac:vml" xmlns="" xmlns:a14="http://schemas.microsoft.com/office/drawing/2010/main"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mc="http://schemas.openxmlformats.org/markup-compatibility/2006" xmlns:mv="urn:schemas-microsoft-com:mac:vml" xmlns="" xmlns:a14="http://schemas.microsoft.com/office/drawing/2010/main"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a:lstStyle>
            <a:lvl1pPr eaLnBrk="0" hangingPunct="0">
              <a:defRPr>
                <a:solidFill>
                  <a:schemeClr val="tx1"/>
                </a:solidFill>
                <a:latin typeface="Tw Cen MT" charset="0"/>
                <a:ea typeface="ＭＳ Ｐゴシック" charset="0"/>
                <a:cs typeface="Arial" charset="0"/>
              </a:defRPr>
            </a:lvl1pPr>
            <a:lvl2pPr marL="755650" indent="-290513" eaLnBrk="0" hangingPunct="0">
              <a:defRPr>
                <a:solidFill>
                  <a:schemeClr val="tx1"/>
                </a:solidFill>
                <a:latin typeface="Tw Cen MT" charset="0"/>
                <a:ea typeface="Arial" charset="0"/>
                <a:cs typeface="Arial" charset="0"/>
              </a:defRPr>
            </a:lvl2pPr>
            <a:lvl3pPr marL="1163638" indent="-231775" eaLnBrk="0" hangingPunct="0">
              <a:defRPr>
                <a:solidFill>
                  <a:schemeClr val="tx1"/>
                </a:solidFill>
                <a:latin typeface="Tw Cen MT" charset="0"/>
                <a:ea typeface="Arial" charset="0"/>
                <a:cs typeface="Arial" charset="0"/>
              </a:defRPr>
            </a:lvl3pPr>
            <a:lvl4pPr marL="1630363" indent="-231775" eaLnBrk="0" hangingPunct="0">
              <a:defRPr>
                <a:solidFill>
                  <a:schemeClr val="tx1"/>
                </a:solidFill>
                <a:latin typeface="Tw Cen MT" charset="0"/>
                <a:ea typeface="Arial" charset="0"/>
                <a:cs typeface="Arial" charset="0"/>
              </a:defRPr>
            </a:lvl4pPr>
            <a:lvl5pPr marL="2095500" indent="-231775" eaLnBrk="0" hangingPunct="0">
              <a:defRPr>
                <a:solidFill>
                  <a:schemeClr val="tx1"/>
                </a:solidFill>
                <a:latin typeface="Tw Cen MT" charset="0"/>
                <a:ea typeface="Arial" charset="0"/>
                <a:cs typeface="Arial" charset="0"/>
              </a:defRPr>
            </a:lvl5pPr>
            <a:lvl6pPr marL="2552700" indent="-231775" eaLnBrk="0" fontAlgn="base" hangingPunct="0">
              <a:spcBef>
                <a:spcPct val="0"/>
              </a:spcBef>
              <a:spcAft>
                <a:spcPct val="0"/>
              </a:spcAft>
              <a:defRPr>
                <a:solidFill>
                  <a:schemeClr val="tx1"/>
                </a:solidFill>
                <a:latin typeface="Tw Cen MT" charset="0"/>
                <a:ea typeface="Arial" charset="0"/>
                <a:cs typeface="Arial" charset="0"/>
              </a:defRPr>
            </a:lvl6pPr>
            <a:lvl7pPr marL="3009900" indent="-231775" eaLnBrk="0" fontAlgn="base" hangingPunct="0">
              <a:spcBef>
                <a:spcPct val="0"/>
              </a:spcBef>
              <a:spcAft>
                <a:spcPct val="0"/>
              </a:spcAft>
              <a:defRPr>
                <a:solidFill>
                  <a:schemeClr val="tx1"/>
                </a:solidFill>
                <a:latin typeface="Tw Cen MT" charset="0"/>
                <a:ea typeface="Arial" charset="0"/>
                <a:cs typeface="Arial" charset="0"/>
              </a:defRPr>
            </a:lvl7pPr>
            <a:lvl8pPr marL="3467100" indent="-231775" eaLnBrk="0" fontAlgn="base" hangingPunct="0">
              <a:spcBef>
                <a:spcPct val="0"/>
              </a:spcBef>
              <a:spcAft>
                <a:spcPct val="0"/>
              </a:spcAft>
              <a:defRPr>
                <a:solidFill>
                  <a:schemeClr val="tx1"/>
                </a:solidFill>
                <a:latin typeface="Tw Cen MT" charset="0"/>
                <a:ea typeface="Arial" charset="0"/>
                <a:cs typeface="Arial" charset="0"/>
              </a:defRPr>
            </a:lvl8pPr>
            <a:lvl9pPr marL="3924300" indent="-231775" eaLnBrk="0" fontAlgn="base" hangingPunct="0">
              <a:spcBef>
                <a:spcPct val="0"/>
              </a:spcBef>
              <a:spcAft>
                <a:spcPct val="0"/>
              </a:spcAft>
              <a:defRPr>
                <a:solidFill>
                  <a:schemeClr val="tx1"/>
                </a:solidFill>
                <a:latin typeface="Tw Cen MT" charset="0"/>
                <a:ea typeface="Arial" charset="0"/>
                <a:cs typeface="Arial" charset="0"/>
              </a:defRPr>
            </a:lvl9pPr>
          </a:lstStyle>
          <a:p>
            <a:pPr eaLnBrk="1" hangingPunct="1"/>
            <a:fld id="{305A6481-441F-6745-8024-D2E8D5AA9CA8}" type="slidenum">
              <a:rPr lang="en-US">
                <a:latin typeface="Calibri" charset="0"/>
              </a:rPr>
              <a:pPr eaLnBrk="1" hangingPunct="1"/>
              <a:t>19</a:t>
            </a:fld>
            <a:endParaRPr lang="en-US">
              <a:latin typeface="Calibri"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60658910"/>
      </p:ext>
    </p:extLst>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mc="http://schemas.openxmlformats.org/markup-compatibility/2006" xmlns:mv="urn:schemas-microsoft-com:mac:vml" xmlns="" xmlns:a14="http://schemas.microsoft.com/office/drawing/2010/main" xmlns:p="http://schemas.openxmlformats.org/presentationml/2006/main" xmlns:r="http://schemas.openxmlformats.org/officeDocument/2006/relationships" xmlns:a="http://schemas.openxmlformats.org/drawingml/2006/main">
                <a:solidFill>
                  <a:srgbClr val="FFFFFF"/>
                </a:solidFill>
              </a14:hiddenFill>
            </a:ext>
            <a:ext uri="{FAA26D3D-D897-4be2-8F04-BA451C77F1D7}">
              <ma14:placeholderFlag xmlns:mc="http://schemas.openxmlformats.org/markup-compatibility/2006" xmlns:mv="urn:schemas-microsoft-com:mac:vml" xmlns="" xmlns:ma14="http://schemas.microsoft.com/office/mac/drawingml/2011/main" xmlns:p="http://schemas.openxmlformats.org/presentationml/2006/main" xmlns:r="http://schemas.openxmlformats.org/officeDocument/2006/relationships" xmlns:a="http://schemas.openxmlformats.org/drawingml/2006/main" val="1"/>
            </a:ext>
          </a:extLst>
        </p:spPr>
      </p:sp>
      <p:sp>
        <p:nvSpPr>
          <p:cNvPr id="60419" name="Notes Placeholder 2"/>
          <p:cNvSpPr>
            <a:spLocks noGrp="1"/>
          </p:cNvSpPr>
          <p:nvPr>
            <p:ph type="body" idx="1"/>
          </p:nvPr>
        </p:nvSpPr>
        <p:spPr bwMode="auto">
          <a:noFill/>
          <a:extLst>
            <a:ext uri="{909E8E84-426E-40dd-AFC4-6F175D3DCCD1}">
              <a14:hiddenFill xmlns:mc="http://schemas.openxmlformats.org/markup-compatibility/2006" xmlns:mv="urn:schemas-microsoft-com:mac:vml" xmlns="" xmlns:a14="http://schemas.microsoft.com/office/drawing/2010/main"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mc="http://schemas.openxmlformats.org/markup-compatibility/2006" xmlns:mv="urn:schemas-microsoft-com:mac:vml" xmlns="" xmlns:a14="http://schemas.microsoft.com/office/drawing/2010/main"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rPr>
              <a:t>In addition the elderly, children, and people using pain relieving patches are also at risk for an opioid or opiate overdose.</a:t>
            </a:r>
          </a:p>
        </p:txBody>
      </p:sp>
      <p:sp>
        <p:nvSpPr>
          <p:cNvPr id="82948" name="Slide Number Placeholder 3"/>
          <p:cNvSpPr>
            <a:spLocks noGrp="1"/>
          </p:cNvSpPr>
          <p:nvPr>
            <p:ph type="sldNum" sz="quarter" idx="5"/>
          </p:nvPr>
        </p:nvSpPr>
        <p:spPr bwMode="auto">
          <a:extLst>
            <a:ext uri="{909E8E84-426E-40dd-AFC4-6F175D3DCCD1}">
              <a14:hiddenFill xmlns:mc="http://schemas.openxmlformats.org/markup-compatibility/2006" xmlns:mv="urn:schemas-microsoft-com:mac:vml" xmlns="" xmlns:a14="http://schemas.microsoft.com/office/drawing/2010/main"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mc="http://schemas.openxmlformats.org/markup-compatibility/2006" xmlns:mv="urn:schemas-microsoft-com:mac:vml" xmlns="" xmlns:a14="http://schemas.microsoft.com/office/drawing/2010/main"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a:lstStyle>
            <a:lvl1pPr eaLnBrk="0" hangingPunct="0">
              <a:defRPr>
                <a:solidFill>
                  <a:schemeClr val="tx1"/>
                </a:solidFill>
                <a:latin typeface="Tw Cen MT" charset="0"/>
                <a:ea typeface="ＭＳ Ｐゴシック" charset="0"/>
                <a:cs typeface="Arial" charset="0"/>
              </a:defRPr>
            </a:lvl1pPr>
            <a:lvl2pPr marL="755650" indent="-290513" eaLnBrk="0" hangingPunct="0">
              <a:defRPr>
                <a:solidFill>
                  <a:schemeClr val="tx1"/>
                </a:solidFill>
                <a:latin typeface="Tw Cen MT" charset="0"/>
                <a:ea typeface="Arial" charset="0"/>
                <a:cs typeface="Arial" charset="0"/>
              </a:defRPr>
            </a:lvl2pPr>
            <a:lvl3pPr marL="1163638" indent="-231775" eaLnBrk="0" hangingPunct="0">
              <a:defRPr>
                <a:solidFill>
                  <a:schemeClr val="tx1"/>
                </a:solidFill>
                <a:latin typeface="Tw Cen MT" charset="0"/>
                <a:ea typeface="Arial" charset="0"/>
                <a:cs typeface="Arial" charset="0"/>
              </a:defRPr>
            </a:lvl3pPr>
            <a:lvl4pPr marL="1630363" indent="-231775" eaLnBrk="0" hangingPunct="0">
              <a:defRPr>
                <a:solidFill>
                  <a:schemeClr val="tx1"/>
                </a:solidFill>
                <a:latin typeface="Tw Cen MT" charset="0"/>
                <a:ea typeface="Arial" charset="0"/>
                <a:cs typeface="Arial" charset="0"/>
              </a:defRPr>
            </a:lvl4pPr>
            <a:lvl5pPr marL="2095500" indent="-231775" eaLnBrk="0" hangingPunct="0">
              <a:defRPr>
                <a:solidFill>
                  <a:schemeClr val="tx1"/>
                </a:solidFill>
                <a:latin typeface="Tw Cen MT" charset="0"/>
                <a:ea typeface="Arial" charset="0"/>
                <a:cs typeface="Arial" charset="0"/>
              </a:defRPr>
            </a:lvl5pPr>
            <a:lvl6pPr marL="2552700" indent="-231775" eaLnBrk="0" fontAlgn="base" hangingPunct="0">
              <a:spcBef>
                <a:spcPct val="0"/>
              </a:spcBef>
              <a:spcAft>
                <a:spcPct val="0"/>
              </a:spcAft>
              <a:defRPr>
                <a:solidFill>
                  <a:schemeClr val="tx1"/>
                </a:solidFill>
                <a:latin typeface="Tw Cen MT" charset="0"/>
                <a:ea typeface="Arial" charset="0"/>
                <a:cs typeface="Arial" charset="0"/>
              </a:defRPr>
            </a:lvl6pPr>
            <a:lvl7pPr marL="3009900" indent="-231775" eaLnBrk="0" fontAlgn="base" hangingPunct="0">
              <a:spcBef>
                <a:spcPct val="0"/>
              </a:spcBef>
              <a:spcAft>
                <a:spcPct val="0"/>
              </a:spcAft>
              <a:defRPr>
                <a:solidFill>
                  <a:schemeClr val="tx1"/>
                </a:solidFill>
                <a:latin typeface="Tw Cen MT" charset="0"/>
                <a:ea typeface="Arial" charset="0"/>
                <a:cs typeface="Arial" charset="0"/>
              </a:defRPr>
            </a:lvl7pPr>
            <a:lvl8pPr marL="3467100" indent="-231775" eaLnBrk="0" fontAlgn="base" hangingPunct="0">
              <a:spcBef>
                <a:spcPct val="0"/>
              </a:spcBef>
              <a:spcAft>
                <a:spcPct val="0"/>
              </a:spcAft>
              <a:defRPr>
                <a:solidFill>
                  <a:schemeClr val="tx1"/>
                </a:solidFill>
                <a:latin typeface="Tw Cen MT" charset="0"/>
                <a:ea typeface="Arial" charset="0"/>
                <a:cs typeface="Arial" charset="0"/>
              </a:defRPr>
            </a:lvl8pPr>
            <a:lvl9pPr marL="3924300" indent="-231775" eaLnBrk="0" fontAlgn="base" hangingPunct="0">
              <a:spcBef>
                <a:spcPct val="0"/>
              </a:spcBef>
              <a:spcAft>
                <a:spcPct val="0"/>
              </a:spcAft>
              <a:defRPr>
                <a:solidFill>
                  <a:schemeClr val="tx1"/>
                </a:solidFill>
                <a:latin typeface="Tw Cen MT" charset="0"/>
                <a:ea typeface="Arial" charset="0"/>
                <a:cs typeface="Arial" charset="0"/>
              </a:defRPr>
            </a:lvl9pPr>
          </a:lstStyle>
          <a:p>
            <a:pPr eaLnBrk="1" hangingPunct="1"/>
            <a:fld id="{30C43448-1B6D-B84B-B121-DDDC5BE92E10}" type="slidenum">
              <a:rPr lang="en-US">
                <a:latin typeface="Calibri" charset="0"/>
              </a:rPr>
              <a:pPr eaLnBrk="1" hangingPunct="1"/>
              <a:t>20</a:t>
            </a:fld>
            <a:endParaRPr lang="en-US">
              <a:latin typeface="Calibri"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37972655"/>
      </p:ext>
    </p:extLst>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322682-9005-B646-B1D7-F9FFA6FF81C2}" type="slidenum">
              <a:rPr lang="en-US" smtClean="0"/>
              <a:pPr/>
              <a:t>22</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300990229"/>
      </p:ext>
    </p:extLst>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err="1" smtClean="0">
                <a:latin typeface="+mn-lt"/>
                <a:ea typeface="ＭＳ Ｐゴシック" charset="0"/>
                <a:cs typeface="Calibri"/>
              </a:rPr>
              <a:t>Naloxone</a:t>
            </a:r>
            <a:r>
              <a:rPr lang="en-US" dirty="0" smtClean="0">
                <a:latin typeface="+mn-lt"/>
                <a:ea typeface="ＭＳ Ｐゴシック" charset="0"/>
                <a:cs typeface="Calibri"/>
              </a:rPr>
              <a:t> </a:t>
            </a:r>
            <a:r>
              <a:rPr lang="en-US" dirty="0" smtClean="0">
                <a:solidFill>
                  <a:srgbClr val="000000"/>
                </a:solidFill>
                <a:latin typeface="+mn-lt"/>
                <a:ea typeface="ＭＳ Ｐゴシック" charset="0"/>
                <a:cs typeface="Calibri"/>
              </a:rPr>
              <a:t>is </a:t>
            </a:r>
            <a:r>
              <a:rPr lang="en-US" b="1" dirty="0" smtClean="0">
                <a:solidFill>
                  <a:srgbClr val="000000"/>
                </a:solidFill>
                <a:latin typeface="+mn-lt"/>
                <a:ea typeface="ＭＳ Ｐゴシック" charset="0"/>
                <a:cs typeface="Calibri"/>
              </a:rPr>
              <a:t>NOT</a:t>
            </a:r>
            <a:r>
              <a:rPr lang="en-US" dirty="0" smtClean="0">
                <a:solidFill>
                  <a:srgbClr val="000000"/>
                </a:solidFill>
                <a:latin typeface="+mn-lt"/>
                <a:ea typeface="ＭＳ Ｐゴシック" charset="0"/>
                <a:cs typeface="Calibri"/>
              </a:rPr>
              <a:t> </a:t>
            </a:r>
            <a:r>
              <a:rPr lang="en-US" dirty="0" smtClean="0">
                <a:latin typeface="+mn-lt"/>
                <a:ea typeface="ＭＳ Ｐゴシック" charset="0"/>
                <a:cs typeface="Calibri"/>
              </a:rPr>
              <a:t>effective against respiratory depression due to non-</a:t>
            </a:r>
            <a:r>
              <a:rPr lang="en-US" dirty="0" err="1" smtClean="0">
                <a:latin typeface="+mn-lt"/>
                <a:ea typeface="ＭＳ Ｐゴシック" charset="0"/>
                <a:cs typeface="Calibri"/>
              </a:rPr>
              <a:t>opioid</a:t>
            </a:r>
            <a:r>
              <a:rPr lang="en-US" dirty="0" smtClean="0">
                <a:latin typeface="+mn-lt"/>
                <a:ea typeface="ＭＳ Ｐゴシック" charset="0"/>
                <a:cs typeface="Calibri"/>
              </a:rPr>
              <a:t> drugs (or other causes)</a:t>
            </a:r>
          </a:p>
          <a:p>
            <a:endParaRPr lang="en-US" dirty="0"/>
          </a:p>
        </p:txBody>
      </p:sp>
      <p:sp>
        <p:nvSpPr>
          <p:cNvPr id="4" name="Slide Number Placeholder 3"/>
          <p:cNvSpPr>
            <a:spLocks noGrp="1"/>
          </p:cNvSpPr>
          <p:nvPr>
            <p:ph type="sldNum" sz="quarter" idx="10"/>
          </p:nvPr>
        </p:nvSpPr>
        <p:spPr/>
        <p:txBody>
          <a:bodyPr/>
          <a:lstStyle/>
          <a:p>
            <a:fld id="{C1322682-9005-B646-B1D7-F9FFA6FF81C2}" type="slidenum">
              <a:rPr lang="en-US" smtClean="0"/>
              <a:pPr/>
              <a:t>23</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03878122"/>
      </p:ext>
    </p:extLst>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mc="http://schemas.openxmlformats.org/markup-compatibility/2006" xmlns:mv="urn:schemas-microsoft-com:mac:vml" xmlns="" xmlns:a14="http://schemas.microsoft.com/office/drawing/2010/main" xmlns:p="http://schemas.openxmlformats.org/presentationml/2006/main" xmlns:r="http://schemas.openxmlformats.org/officeDocument/2006/relationships" xmlns:a="http://schemas.openxmlformats.org/drawingml/2006/main">
                <a:solidFill>
                  <a:srgbClr val="FFFFFF"/>
                </a:solidFill>
              </a14:hiddenFill>
            </a:ext>
            <a:ext uri="{FAA26D3D-D897-4be2-8F04-BA451C77F1D7}">
              <ma14:placeholderFlag xmlns:mc="http://schemas.openxmlformats.org/markup-compatibility/2006" xmlns:mv="urn:schemas-microsoft-com:mac:vml" xmlns="" xmlns:ma14="http://schemas.microsoft.com/office/mac/drawingml/2011/main" xmlns:p="http://schemas.openxmlformats.org/presentationml/2006/main" xmlns:r="http://schemas.openxmlformats.org/officeDocument/2006/relationships" xmlns:a="http://schemas.openxmlformats.org/drawingml/2006/main" val="1"/>
            </a:ext>
          </a:extLst>
        </p:spPr>
      </p:sp>
      <p:sp>
        <p:nvSpPr>
          <p:cNvPr id="66563" name="Notes Placeholder 2"/>
          <p:cNvSpPr>
            <a:spLocks noGrp="1"/>
          </p:cNvSpPr>
          <p:nvPr>
            <p:ph type="body" idx="1"/>
          </p:nvPr>
        </p:nvSpPr>
        <p:spPr bwMode="auto">
          <a:noFill/>
          <a:extLst>
            <a:ext uri="{909E8E84-426E-40dd-AFC4-6F175D3DCCD1}">
              <a14:hiddenFill xmlns:mc="http://schemas.openxmlformats.org/markup-compatibility/2006" xmlns:mv="urn:schemas-microsoft-com:mac:vml" xmlns="" xmlns:a14="http://schemas.microsoft.com/office/drawing/2010/main"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mc="http://schemas.openxmlformats.org/markup-compatibility/2006" xmlns:mv="urn:schemas-microsoft-com:mac:vml" xmlns="" xmlns:a14="http://schemas.microsoft.com/office/drawing/2010/main"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a:latin typeface="Calibri" charset="0"/>
              </a:rPr>
              <a:t>What are the indications of an opioid or opiate overdose?  1. Respiratory arrest or hypoventilation with evidence of use by bystander report, drug paraphernalia, prescription bottles, or track marks – and/or 2. recognition of the opiate/opioid </a:t>
            </a:r>
            <a:r>
              <a:rPr lang="en-US" dirty="0" err="1">
                <a:latin typeface="Calibri" charset="0"/>
              </a:rPr>
              <a:t>toxidrome</a:t>
            </a:r>
            <a:r>
              <a:rPr lang="en-US" dirty="0">
                <a:latin typeface="Calibri" charset="0"/>
              </a:rPr>
              <a:t>.</a:t>
            </a:r>
          </a:p>
          <a:p>
            <a:pPr eaLnBrk="1" hangingPunct="1">
              <a:spcBef>
                <a:spcPct val="0"/>
              </a:spcBef>
            </a:pPr>
            <a:endParaRPr lang="en-US" dirty="0">
              <a:latin typeface="Calibri" charset="0"/>
            </a:endParaRPr>
          </a:p>
        </p:txBody>
      </p:sp>
      <p:sp>
        <p:nvSpPr>
          <p:cNvPr id="93188" name="Slide Number Placeholder 3"/>
          <p:cNvSpPr>
            <a:spLocks noGrp="1"/>
          </p:cNvSpPr>
          <p:nvPr>
            <p:ph type="sldNum" sz="quarter" idx="5"/>
          </p:nvPr>
        </p:nvSpPr>
        <p:spPr bwMode="auto">
          <a:extLst>
            <a:ext uri="{909E8E84-426E-40dd-AFC4-6F175D3DCCD1}">
              <a14:hiddenFill xmlns:mc="http://schemas.openxmlformats.org/markup-compatibility/2006" xmlns:mv="urn:schemas-microsoft-com:mac:vml" xmlns="" xmlns:a14="http://schemas.microsoft.com/office/drawing/2010/main"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mc="http://schemas.openxmlformats.org/markup-compatibility/2006" xmlns:mv="urn:schemas-microsoft-com:mac:vml" xmlns="" xmlns:a14="http://schemas.microsoft.com/office/drawing/2010/main"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a:lstStyle>
            <a:lvl1pPr eaLnBrk="0" hangingPunct="0">
              <a:defRPr>
                <a:solidFill>
                  <a:schemeClr val="tx1"/>
                </a:solidFill>
                <a:latin typeface="Tw Cen MT" charset="0"/>
                <a:ea typeface="ＭＳ Ｐゴシック" charset="0"/>
                <a:cs typeface="Arial" charset="0"/>
              </a:defRPr>
            </a:lvl1pPr>
            <a:lvl2pPr marL="755650" indent="-290513" eaLnBrk="0" hangingPunct="0">
              <a:defRPr>
                <a:solidFill>
                  <a:schemeClr val="tx1"/>
                </a:solidFill>
                <a:latin typeface="Tw Cen MT" charset="0"/>
                <a:ea typeface="Arial" charset="0"/>
                <a:cs typeface="Arial" charset="0"/>
              </a:defRPr>
            </a:lvl2pPr>
            <a:lvl3pPr marL="1163638" indent="-231775" eaLnBrk="0" hangingPunct="0">
              <a:defRPr>
                <a:solidFill>
                  <a:schemeClr val="tx1"/>
                </a:solidFill>
                <a:latin typeface="Tw Cen MT" charset="0"/>
                <a:ea typeface="Arial" charset="0"/>
                <a:cs typeface="Arial" charset="0"/>
              </a:defRPr>
            </a:lvl3pPr>
            <a:lvl4pPr marL="1630363" indent="-231775" eaLnBrk="0" hangingPunct="0">
              <a:defRPr>
                <a:solidFill>
                  <a:schemeClr val="tx1"/>
                </a:solidFill>
                <a:latin typeface="Tw Cen MT" charset="0"/>
                <a:ea typeface="Arial" charset="0"/>
                <a:cs typeface="Arial" charset="0"/>
              </a:defRPr>
            </a:lvl4pPr>
            <a:lvl5pPr marL="2095500" indent="-231775" eaLnBrk="0" hangingPunct="0">
              <a:defRPr>
                <a:solidFill>
                  <a:schemeClr val="tx1"/>
                </a:solidFill>
                <a:latin typeface="Tw Cen MT" charset="0"/>
                <a:ea typeface="Arial" charset="0"/>
                <a:cs typeface="Arial" charset="0"/>
              </a:defRPr>
            </a:lvl5pPr>
            <a:lvl6pPr marL="2552700" indent="-231775" eaLnBrk="0" fontAlgn="base" hangingPunct="0">
              <a:spcBef>
                <a:spcPct val="0"/>
              </a:spcBef>
              <a:spcAft>
                <a:spcPct val="0"/>
              </a:spcAft>
              <a:defRPr>
                <a:solidFill>
                  <a:schemeClr val="tx1"/>
                </a:solidFill>
                <a:latin typeface="Tw Cen MT" charset="0"/>
                <a:ea typeface="Arial" charset="0"/>
                <a:cs typeface="Arial" charset="0"/>
              </a:defRPr>
            </a:lvl6pPr>
            <a:lvl7pPr marL="3009900" indent="-231775" eaLnBrk="0" fontAlgn="base" hangingPunct="0">
              <a:spcBef>
                <a:spcPct val="0"/>
              </a:spcBef>
              <a:spcAft>
                <a:spcPct val="0"/>
              </a:spcAft>
              <a:defRPr>
                <a:solidFill>
                  <a:schemeClr val="tx1"/>
                </a:solidFill>
                <a:latin typeface="Tw Cen MT" charset="0"/>
                <a:ea typeface="Arial" charset="0"/>
                <a:cs typeface="Arial" charset="0"/>
              </a:defRPr>
            </a:lvl7pPr>
            <a:lvl8pPr marL="3467100" indent="-231775" eaLnBrk="0" fontAlgn="base" hangingPunct="0">
              <a:spcBef>
                <a:spcPct val="0"/>
              </a:spcBef>
              <a:spcAft>
                <a:spcPct val="0"/>
              </a:spcAft>
              <a:defRPr>
                <a:solidFill>
                  <a:schemeClr val="tx1"/>
                </a:solidFill>
                <a:latin typeface="Tw Cen MT" charset="0"/>
                <a:ea typeface="Arial" charset="0"/>
                <a:cs typeface="Arial" charset="0"/>
              </a:defRPr>
            </a:lvl8pPr>
            <a:lvl9pPr marL="3924300" indent="-231775" eaLnBrk="0" fontAlgn="base" hangingPunct="0">
              <a:spcBef>
                <a:spcPct val="0"/>
              </a:spcBef>
              <a:spcAft>
                <a:spcPct val="0"/>
              </a:spcAft>
              <a:defRPr>
                <a:solidFill>
                  <a:schemeClr val="tx1"/>
                </a:solidFill>
                <a:latin typeface="Tw Cen MT" charset="0"/>
                <a:ea typeface="Arial" charset="0"/>
                <a:cs typeface="Arial" charset="0"/>
              </a:defRPr>
            </a:lvl9pPr>
          </a:lstStyle>
          <a:p>
            <a:pPr eaLnBrk="1" hangingPunct="1"/>
            <a:fld id="{06739752-A3C4-9B42-8FDE-65BB13271307}" type="slidenum">
              <a:rPr lang="en-US">
                <a:latin typeface="Calibri" charset="0"/>
              </a:rPr>
              <a:pPr eaLnBrk="1" hangingPunct="1"/>
              <a:t>26</a:t>
            </a:fld>
            <a:endParaRPr lang="en-US">
              <a:latin typeface="Calibri"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81204873"/>
      </p:ext>
    </p:extLst>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Calibri" charset="0"/>
              </a:rPr>
              <a:t>Instructions are specific to EVZIO naloxone </a:t>
            </a:r>
            <a:r>
              <a:rPr lang="en-US" dirty="0" err="1" smtClean="0">
                <a:latin typeface="Calibri" charset="0"/>
              </a:rPr>
              <a:t>autoinjector</a:t>
            </a:r>
            <a:r>
              <a:rPr lang="en-US" dirty="0" smtClean="0">
                <a:latin typeface="Calibri" charset="0"/>
              </a:rPr>
              <a:t>.  Minor variations may be required for other devices (such as time held against thigh or location of safety guard)</a:t>
            </a:r>
          </a:p>
          <a:p>
            <a:r>
              <a:rPr lang="en-US" dirty="0" smtClean="0">
                <a:latin typeface="Calibri" charset="0"/>
              </a:rPr>
              <a:t>If battery fails or voice prompts are not delivered, auto-injector should still function.</a:t>
            </a:r>
          </a:p>
          <a:p>
            <a:r>
              <a:rPr lang="en-US" dirty="0" smtClean="0">
                <a:latin typeface="Calibri" charset="0"/>
              </a:rPr>
              <a:t>After injection is complete and </a:t>
            </a:r>
            <a:r>
              <a:rPr lang="en-US" dirty="0" err="1" smtClean="0">
                <a:latin typeface="Calibri" charset="0"/>
              </a:rPr>
              <a:t>autoinjector</a:t>
            </a:r>
            <a:r>
              <a:rPr lang="en-US" dirty="0" smtClean="0">
                <a:latin typeface="Calibri" charset="0"/>
              </a:rPr>
              <a:t> removed from patient, device should shield needle.</a:t>
            </a:r>
          </a:p>
          <a:p>
            <a:endParaRPr lang="en-US" dirty="0"/>
          </a:p>
        </p:txBody>
      </p:sp>
      <p:sp>
        <p:nvSpPr>
          <p:cNvPr id="4" name="Slide Number Placeholder 3"/>
          <p:cNvSpPr>
            <a:spLocks noGrp="1"/>
          </p:cNvSpPr>
          <p:nvPr>
            <p:ph type="sldNum" sz="quarter" idx="10"/>
          </p:nvPr>
        </p:nvSpPr>
        <p:spPr/>
        <p:txBody>
          <a:bodyPr/>
          <a:lstStyle/>
          <a:p>
            <a:fld id="{C1322682-9005-B646-B1D7-F9FFA6FF81C2}" type="slidenum">
              <a:rPr lang="en-US" smtClean="0"/>
              <a:pPr/>
              <a:t>30</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22624686"/>
      </p:ext>
    </p:extLst>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mc="http://schemas.openxmlformats.org/markup-compatibility/2006" xmlns:mv="urn:schemas-microsoft-com:mac:vml" xmlns="" xmlns:a14="http://schemas.microsoft.com/office/drawing/2010/main" xmlns:p="http://schemas.openxmlformats.org/presentationml/2006/main" xmlns:r="http://schemas.openxmlformats.org/officeDocument/2006/relationships" xmlns:a="http://schemas.openxmlformats.org/drawingml/2006/main">
                <a:solidFill>
                  <a:srgbClr val="FFFFFF"/>
                </a:solidFill>
              </a14:hiddenFill>
            </a:ext>
            <a:ext uri="{FAA26D3D-D897-4be2-8F04-BA451C77F1D7}">
              <ma14:placeholderFlag xmlns:mc="http://schemas.openxmlformats.org/markup-compatibility/2006" xmlns:mv="urn:schemas-microsoft-com:mac:vml" xmlns="" xmlns:ma14="http://schemas.microsoft.com/office/mac/drawingml/2011/main" xmlns:p="http://schemas.openxmlformats.org/presentationml/2006/main" xmlns:r="http://schemas.openxmlformats.org/officeDocument/2006/relationships" xmlns:a="http://schemas.openxmlformats.org/drawingml/2006/main" val="1"/>
            </a:ext>
          </a:extLst>
        </p:spPr>
      </p:sp>
      <p:sp>
        <p:nvSpPr>
          <p:cNvPr id="62467" name="Notes Placeholder 2"/>
          <p:cNvSpPr>
            <a:spLocks noGrp="1"/>
          </p:cNvSpPr>
          <p:nvPr>
            <p:ph type="body" idx="1"/>
          </p:nvPr>
        </p:nvSpPr>
        <p:spPr bwMode="auto">
          <a:noFill/>
          <a:extLst>
            <a:ext uri="{909E8E84-426E-40dd-AFC4-6F175D3DCCD1}">
              <a14:hiddenFill xmlns:mc="http://schemas.openxmlformats.org/markup-compatibility/2006" xmlns:mv="urn:schemas-microsoft-com:mac:vml" xmlns="" xmlns:a14="http://schemas.microsoft.com/office/drawing/2010/main"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mc="http://schemas.openxmlformats.org/markup-compatibility/2006" xmlns:mv="urn:schemas-microsoft-com:mac:vml" xmlns="" xmlns:a14="http://schemas.microsoft.com/office/drawing/2010/main"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rPr>
              <a:t>There are many positive reasons for bystanders to administer intranasal naloxone.  It minimizes the risk for blood borne pathogen exposure.  It can be rapidly administered and naloxone has a 3-5 minute onset with peak effect in 12-20 minutes.</a:t>
            </a:r>
          </a:p>
          <a:p>
            <a:pPr eaLnBrk="1" hangingPunct="1">
              <a:spcBef>
                <a:spcPct val="0"/>
              </a:spcBef>
            </a:pPr>
            <a:endParaRPr lang="en-US">
              <a:latin typeface="Calibri" charset="0"/>
            </a:endParaRPr>
          </a:p>
        </p:txBody>
      </p:sp>
      <p:sp>
        <p:nvSpPr>
          <p:cNvPr id="86020" name="Slide Number Placeholder 3"/>
          <p:cNvSpPr>
            <a:spLocks noGrp="1"/>
          </p:cNvSpPr>
          <p:nvPr>
            <p:ph type="sldNum" sz="quarter" idx="5"/>
          </p:nvPr>
        </p:nvSpPr>
        <p:spPr bwMode="auto">
          <a:extLst>
            <a:ext uri="{909E8E84-426E-40dd-AFC4-6F175D3DCCD1}">
              <a14:hiddenFill xmlns:mc="http://schemas.openxmlformats.org/markup-compatibility/2006" xmlns:mv="urn:schemas-microsoft-com:mac:vml" xmlns="" xmlns:a14="http://schemas.microsoft.com/office/drawing/2010/main"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mc="http://schemas.openxmlformats.org/markup-compatibility/2006" xmlns:mv="urn:schemas-microsoft-com:mac:vml" xmlns="" xmlns:a14="http://schemas.microsoft.com/office/drawing/2010/main"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a:lstStyle>
            <a:lvl1pPr eaLnBrk="0" hangingPunct="0">
              <a:defRPr>
                <a:solidFill>
                  <a:schemeClr val="tx1"/>
                </a:solidFill>
                <a:latin typeface="Tw Cen MT" charset="0"/>
                <a:ea typeface="ＭＳ Ｐゴシック" charset="0"/>
                <a:cs typeface="Arial" charset="0"/>
              </a:defRPr>
            </a:lvl1pPr>
            <a:lvl2pPr marL="755650" indent="-290513" eaLnBrk="0" hangingPunct="0">
              <a:defRPr>
                <a:solidFill>
                  <a:schemeClr val="tx1"/>
                </a:solidFill>
                <a:latin typeface="Tw Cen MT" charset="0"/>
                <a:ea typeface="Arial" charset="0"/>
                <a:cs typeface="Arial" charset="0"/>
              </a:defRPr>
            </a:lvl2pPr>
            <a:lvl3pPr marL="1163638" indent="-231775" eaLnBrk="0" hangingPunct="0">
              <a:defRPr>
                <a:solidFill>
                  <a:schemeClr val="tx1"/>
                </a:solidFill>
                <a:latin typeface="Tw Cen MT" charset="0"/>
                <a:ea typeface="Arial" charset="0"/>
                <a:cs typeface="Arial" charset="0"/>
              </a:defRPr>
            </a:lvl3pPr>
            <a:lvl4pPr marL="1630363" indent="-231775" eaLnBrk="0" hangingPunct="0">
              <a:defRPr>
                <a:solidFill>
                  <a:schemeClr val="tx1"/>
                </a:solidFill>
                <a:latin typeface="Tw Cen MT" charset="0"/>
                <a:ea typeface="Arial" charset="0"/>
                <a:cs typeface="Arial" charset="0"/>
              </a:defRPr>
            </a:lvl4pPr>
            <a:lvl5pPr marL="2095500" indent="-231775" eaLnBrk="0" hangingPunct="0">
              <a:defRPr>
                <a:solidFill>
                  <a:schemeClr val="tx1"/>
                </a:solidFill>
                <a:latin typeface="Tw Cen MT" charset="0"/>
                <a:ea typeface="Arial" charset="0"/>
                <a:cs typeface="Arial" charset="0"/>
              </a:defRPr>
            </a:lvl5pPr>
            <a:lvl6pPr marL="2552700" indent="-231775" eaLnBrk="0" fontAlgn="base" hangingPunct="0">
              <a:spcBef>
                <a:spcPct val="0"/>
              </a:spcBef>
              <a:spcAft>
                <a:spcPct val="0"/>
              </a:spcAft>
              <a:defRPr>
                <a:solidFill>
                  <a:schemeClr val="tx1"/>
                </a:solidFill>
                <a:latin typeface="Tw Cen MT" charset="0"/>
                <a:ea typeface="Arial" charset="0"/>
                <a:cs typeface="Arial" charset="0"/>
              </a:defRPr>
            </a:lvl6pPr>
            <a:lvl7pPr marL="3009900" indent="-231775" eaLnBrk="0" fontAlgn="base" hangingPunct="0">
              <a:spcBef>
                <a:spcPct val="0"/>
              </a:spcBef>
              <a:spcAft>
                <a:spcPct val="0"/>
              </a:spcAft>
              <a:defRPr>
                <a:solidFill>
                  <a:schemeClr val="tx1"/>
                </a:solidFill>
                <a:latin typeface="Tw Cen MT" charset="0"/>
                <a:ea typeface="Arial" charset="0"/>
                <a:cs typeface="Arial" charset="0"/>
              </a:defRPr>
            </a:lvl7pPr>
            <a:lvl8pPr marL="3467100" indent="-231775" eaLnBrk="0" fontAlgn="base" hangingPunct="0">
              <a:spcBef>
                <a:spcPct val="0"/>
              </a:spcBef>
              <a:spcAft>
                <a:spcPct val="0"/>
              </a:spcAft>
              <a:defRPr>
                <a:solidFill>
                  <a:schemeClr val="tx1"/>
                </a:solidFill>
                <a:latin typeface="Tw Cen MT" charset="0"/>
                <a:ea typeface="Arial" charset="0"/>
                <a:cs typeface="Arial" charset="0"/>
              </a:defRPr>
            </a:lvl8pPr>
            <a:lvl9pPr marL="3924300" indent="-231775" eaLnBrk="0" fontAlgn="base" hangingPunct="0">
              <a:spcBef>
                <a:spcPct val="0"/>
              </a:spcBef>
              <a:spcAft>
                <a:spcPct val="0"/>
              </a:spcAft>
              <a:defRPr>
                <a:solidFill>
                  <a:schemeClr val="tx1"/>
                </a:solidFill>
                <a:latin typeface="Tw Cen MT" charset="0"/>
                <a:ea typeface="Arial" charset="0"/>
                <a:cs typeface="Arial" charset="0"/>
              </a:defRPr>
            </a:lvl9pPr>
          </a:lstStyle>
          <a:p>
            <a:pPr eaLnBrk="1" hangingPunct="1"/>
            <a:fld id="{1E4735A9-5008-E849-B7F3-606CF8D06A62}" type="slidenum">
              <a:rPr lang="en-US">
                <a:latin typeface="Calibri" charset="0"/>
              </a:rPr>
              <a:pPr eaLnBrk="1" hangingPunct="1"/>
              <a:t>32</a:t>
            </a:fld>
            <a:endParaRPr lang="en-US">
              <a:latin typeface="Calibri"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35353847"/>
      </p:ext>
    </p:extLst>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latin typeface="Calibri" charset="0"/>
              </a:rPr>
              <a:t>Intranasal administration allows bystanders to administer naloxone almost as quickly as the intravenous route.  The nasal mucosa is highly vascularized and absorbs drugs directly into the blood stream.</a:t>
            </a:r>
          </a:p>
          <a:p>
            <a:endParaRPr lang="en-US" dirty="0"/>
          </a:p>
        </p:txBody>
      </p:sp>
      <p:sp>
        <p:nvSpPr>
          <p:cNvPr id="4" name="Slide Number Placeholder 3"/>
          <p:cNvSpPr>
            <a:spLocks noGrp="1"/>
          </p:cNvSpPr>
          <p:nvPr>
            <p:ph type="sldNum" sz="quarter" idx="10"/>
          </p:nvPr>
        </p:nvSpPr>
        <p:spPr/>
        <p:txBody>
          <a:bodyPr/>
          <a:lstStyle/>
          <a:p>
            <a:fld id="{C1322682-9005-B646-B1D7-F9FFA6FF81C2}" type="slidenum">
              <a:rPr lang="en-US" smtClean="0"/>
              <a:pPr/>
              <a:t>33</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56240666"/>
      </p:ext>
    </p:extLst>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latin typeface="Calibri" charset="0"/>
              </a:rPr>
              <a:t>Briskly compressing the syringe converts the liquid naloxone into a fine atomized mist.  This results in broader mucosal coverage and better chance of absorption into the blood stream than drops that can run straight back into the throat.</a:t>
            </a:r>
          </a:p>
          <a:p>
            <a:endParaRPr lang="en-US" dirty="0"/>
          </a:p>
        </p:txBody>
      </p:sp>
      <p:sp>
        <p:nvSpPr>
          <p:cNvPr id="4" name="Slide Number Placeholder 3"/>
          <p:cNvSpPr>
            <a:spLocks noGrp="1"/>
          </p:cNvSpPr>
          <p:nvPr>
            <p:ph type="sldNum" sz="quarter" idx="10"/>
          </p:nvPr>
        </p:nvSpPr>
        <p:spPr/>
        <p:txBody>
          <a:bodyPr/>
          <a:lstStyle/>
          <a:p>
            <a:fld id="{C1322682-9005-B646-B1D7-F9FFA6FF81C2}" type="slidenum">
              <a:rPr lang="en-US" smtClean="0"/>
              <a:pPr/>
              <a:t>34</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8062858"/>
      </p:ext>
    </p:extLst>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endParaRPr lang="en-US" dirty="0" smtClean="0">
              <a:latin typeface="Calibri" charset="0"/>
            </a:endParaRPr>
          </a:p>
          <a:p>
            <a:endParaRPr lang="en-US" dirty="0"/>
          </a:p>
        </p:txBody>
      </p:sp>
      <p:sp>
        <p:nvSpPr>
          <p:cNvPr id="4" name="Slide Number Placeholder 3"/>
          <p:cNvSpPr>
            <a:spLocks noGrp="1"/>
          </p:cNvSpPr>
          <p:nvPr>
            <p:ph type="sldNum" sz="quarter" idx="10"/>
          </p:nvPr>
        </p:nvSpPr>
        <p:spPr/>
        <p:txBody>
          <a:bodyPr/>
          <a:lstStyle/>
          <a:p>
            <a:fld id="{C1322682-9005-B646-B1D7-F9FFA6FF81C2}" type="slidenum">
              <a:rPr lang="en-US" smtClean="0"/>
              <a:pPr/>
              <a:t>35</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33225603"/>
      </p:ext>
    </p:extLst>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mc="http://schemas.openxmlformats.org/markup-compatibility/2006" xmlns:mv="urn:schemas-microsoft-com:mac:vml" xmlns="" xmlns:a14="http://schemas.microsoft.com/office/drawing/2010/main" xmlns:p="http://schemas.openxmlformats.org/presentationml/2006/main" xmlns:r="http://schemas.openxmlformats.org/officeDocument/2006/relationships" xmlns:a="http://schemas.openxmlformats.org/drawingml/2006/main">
                <a:solidFill>
                  <a:srgbClr val="FFFFFF"/>
                </a:solidFill>
              </a14:hiddenFill>
            </a:ext>
            <a:ext uri="{FAA26D3D-D897-4be2-8F04-BA451C77F1D7}">
              <ma14:placeholderFlag xmlns:mc="http://schemas.openxmlformats.org/markup-compatibility/2006" xmlns:mv="urn:schemas-microsoft-com:mac:vml" xmlns="" xmlns:ma14="http://schemas.microsoft.com/office/mac/drawingml/2011/main" xmlns:p="http://schemas.openxmlformats.org/presentationml/2006/main" xmlns:r="http://schemas.openxmlformats.org/officeDocument/2006/relationships" xmlns:a="http://schemas.openxmlformats.org/drawingml/2006/main" val="1"/>
            </a:ext>
          </a:extLst>
        </p:spPr>
      </p:sp>
      <p:sp>
        <p:nvSpPr>
          <p:cNvPr id="50179" name="Notes Placeholder 2"/>
          <p:cNvSpPr>
            <a:spLocks noGrp="1"/>
          </p:cNvSpPr>
          <p:nvPr>
            <p:ph type="body" idx="1"/>
          </p:nvPr>
        </p:nvSpPr>
        <p:spPr bwMode="auto">
          <a:noFill/>
          <a:extLst>
            <a:ext uri="{909E8E84-426E-40dd-AFC4-6F175D3DCCD1}">
              <a14:hiddenFill xmlns:mc="http://schemas.openxmlformats.org/markup-compatibility/2006" xmlns:mv="urn:schemas-microsoft-com:mac:vml" xmlns="" xmlns:a14="http://schemas.microsoft.com/office/drawing/2010/main"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mc="http://schemas.openxmlformats.org/markup-compatibility/2006" xmlns:mv="urn:schemas-microsoft-com:mac:vml" xmlns="" xmlns:a14="http://schemas.microsoft.com/office/drawing/2010/main"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latin typeface="Calibri" charset="0"/>
            </a:endParaRPr>
          </a:p>
        </p:txBody>
      </p:sp>
      <p:sp>
        <p:nvSpPr>
          <p:cNvPr id="68612" name="Slide Number Placeholder 3"/>
          <p:cNvSpPr>
            <a:spLocks noGrp="1"/>
          </p:cNvSpPr>
          <p:nvPr>
            <p:ph type="sldNum" sz="quarter" idx="5"/>
          </p:nvPr>
        </p:nvSpPr>
        <p:spPr bwMode="auto">
          <a:extLst>
            <a:ext uri="{909E8E84-426E-40dd-AFC4-6F175D3DCCD1}">
              <a14:hiddenFill xmlns:mc="http://schemas.openxmlformats.org/markup-compatibility/2006" xmlns:mv="urn:schemas-microsoft-com:mac:vml" xmlns="" xmlns:a14="http://schemas.microsoft.com/office/drawing/2010/main"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mc="http://schemas.openxmlformats.org/markup-compatibility/2006" xmlns:mv="urn:schemas-microsoft-com:mac:vml" xmlns="" xmlns:a14="http://schemas.microsoft.com/office/drawing/2010/main"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a:lstStyle>
            <a:lvl1pPr eaLnBrk="0" hangingPunct="0">
              <a:defRPr>
                <a:solidFill>
                  <a:schemeClr val="tx1"/>
                </a:solidFill>
                <a:latin typeface="Tw Cen MT" charset="0"/>
                <a:ea typeface="ＭＳ Ｐゴシック" charset="0"/>
                <a:cs typeface="Arial" charset="0"/>
              </a:defRPr>
            </a:lvl1pPr>
            <a:lvl2pPr marL="755650" indent="-290513" eaLnBrk="0" hangingPunct="0">
              <a:defRPr>
                <a:solidFill>
                  <a:schemeClr val="tx1"/>
                </a:solidFill>
                <a:latin typeface="Tw Cen MT" charset="0"/>
                <a:ea typeface="Arial" charset="0"/>
                <a:cs typeface="Arial" charset="0"/>
              </a:defRPr>
            </a:lvl2pPr>
            <a:lvl3pPr marL="1163638" indent="-231775" eaLnBrk="0" hangingPunct="0">
              <a:defRPr>
                <a:solidFill>
                  <a:schemeClr val="tx1"/>
                </a:solidFill>
                <a:latin typeface="Tw Cen MT" charset="0"/>
                <a:ea typeface="Arial" charset="0"/>
                <a:cs typeface="Arial" charset="0"/>
              </a:defRPr>
            </a:lvl3pPr>
            <a:lvl4pPr marL="1630363" indent="-231775" eaLnBrk="0" hangingPunct="0">
              <a:defRPr>
                <a:solidFill>
                  <a:schemeClr val="tx1"/>
                </a:solidFill>
                <a:latin typeface="Tw Cen MT" charset="0"/>
                <a:ea typeface="Arial" charset="0"/>
                <a:cs typeface="Arial" charset="0"/>
              </a:defRPr>
            </a:lvl4pPr>
            <a:lvl5pPr marL="2095500" indent="-231775" eaLnBrk="0" hangingPunct="0">
              <a:defRPr>
                <a:solidFill>
                  <a:schemeClr val="tx1"/>
                </a:solidFill>
                <a:latin typeface="Tw Cen MT" charset="0"/>
                <a:ea typeface="Arial" charset="0"/>
                <a:cs typeface="Arial" charset="0"/>
              </a:defRPr>
            </a:lvl5pPr>
            <a:lvl6pPr marL="2552700" indent="-231775" eaLnBrk="0" fontAlgn="base" hangingPunct="0">
              <a:spcBef>
                <a:spcPct val="0"/>
              </a:spcBef>
              <a:spcAft>
                <a:spcPct val="0"/>
              </a:spcAft>
              <a:defRPr>
                <a:solidFill>
                  <a:schemeClr val="tx1"/>
                </a:solidFill>
                <a:latin typeface="Tw Cen MT" charset="0"/>
                <a:ea typeface="Arial" charset="0"/>
                <a:cs typeface="Arial" charset="0"/>
              </a:defRPr>
            </a:lvl6pPr>
            <a:lvl7pPr marL="3009900" indent="-231775" eaLnBrk="0" fontAlgn="base" hangingPunct="0">
              <a:spcBef>
                <a:spcPct val="0"/>
              </a:spcBef>
              <a:spcAft>
                <a:spcPct val="0"/>
              </a:spcAft>
              <a:defRPr>
                <a:solidFill>
                  <a:schemeClr val="tx1"/>
                </a:solidFill>
                <a:latin typeface="Tw Cen MT" charset="0"/>
                <a:ea typeface="Arial" charset="0"/>
                <a:cs typeface="Arial" charset="0"/>
              </a:defRPr>
            </a:lvl7pPr>
            <a:lvl8pPr marL="3467100" indent="-231775" eaLnBrk="0" fontAlgn="base" hangingPunct="0">
              <a:spcBef>
                <a:spcPct val="0"/>
              </a:spcBef>
              <a:spcAft>
                <a:spcPct val="0"/>
              </a:spcAft>
              <a:defRPr>
                <a:solidFill>
                  <a:schemeClr val="tx1"/>
                </a:solidFill>
                <a:latin typeface="Tw Cen MT" charset="0"/>
                <a:ea typeface="Arial" charset="0"/>
                <a:cs typeface="Arial" charset="0"/>
              </a:defRPr>
            </a:lvl8pPr>
            <a:lvl9pPr marL="3924300" indent="-231775" eaLnBrk="0" fontAlgn="base" hangingPunct="0">
              <a:spcBef>
                <a:spcPct val="0"/>
              </a:spcBef>
              <a:spcAft>
                <a:spcPct val="0"/>
              </a:spcAft>
              <a:defRPr>
                <a:solidFill>
                  <a:schemeClr val="tx1"/>
                </a:solidFill>
                <a:latin typeface="Tw Cen MT" charset="0"/>
                <a:ea typeface="Arial" charset="0"/>
                <a:cs typeface="Arial" charset="0"/>
              </a:defRPr>
            </a:lvl9pPr>
          </a:lstStyle>
          <a:p>
            <a:pPr eaLnBrk="1" hangingPunct="1"/>
            <a:fld id="{25BBB22A-A63C-FC43-A3D8-DDBFA83B2B19}" type="slidenum">
              <a:rPr lang="en-US">
                <a:latin typeface="Calibri" charset="0"/>
              </a:rPr>
              <a:pPr eaLnBrk="1" hangingPunct="1"/>
              <a:t>2</a:t>
            </a:fld>
            <a:endParaRPr lang="en-US">
              <a:latin typeface="Calibri"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4244356"/>
      </p:ext>
    </p:extLst>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mc="http://schemas.openxmlformats.org/markup-compatibility/2006" xmlns:mv="urn:schemas-microsoft-com:mac:vml" xmlns="" xmlns:a14="http://schemas.microsoft.com/office/drawing/2010/main" xmlns:p="http://schemas.openxmlformats.org/presentationml/2006/main" xmlns:r="http://schemas.openxmlformats.org/officeDocument/2006/relationships" xmlns:a="http://schemas.openxmlformats.org/drawingml/2006/main">
                <a:solidFill>
                  <a:srgbClr val="FFFFFF"/>
                </a:solidFill>
              </a14:hiddenFill>
            </a:ext>
            <a:ext uri="{FAA26D3D-D897-4be2-8F04-BA451C77F1D7}">
              <ma14:placeholderFlag xmlns:mc="http://schemas.openxmlformats.org/markup-compatibility/2006" xmlns:mv="urn:schemas-microsoft-com:mac:vml" xmlns="" xmlns:ma14="http://schemas.microsoft.com/office/mac/drawingml/2011/main" xmlns:p="http://schemas.openxmlformats.org/presentationml/2006/main" xmlns:r="http://schemas.openxmlformats.org/officeDocument/2006/relationships" xmlns:a="http://schemas.openxmlformats.org/drawingml/2006/main" val="1"/>
            </a:ext>
          </a:extLst>
        </p:spPr>
      </p:sp>
      <p:sp>
        <p:nvSpPr>
          <p:cNvPr id="70659" name="Notes Placeholder 2"/>
          <p:cNvSpPr>
            <a:spLocks noGrp="1"/>
          </p:cNvSpPr>
          <p:nvPr>
            <p:ph type="body" idx="1"/>
          </p:nvPr>
        </p:nvSpPr>
        <p:spPr bwMode="auto">
          <a:noFill/>
          <a:extLst>
            <a:ext uri="{909E8E84-426E-40dd-AFC4-6F175D3DCCD1}">
              <a14:hiddenFill xmlns:mc="http://schemas.openxmlformats.org/markup-compatibility/2006" xmlns:mv="urn:schemas-microsoft-com:mac:vml" xmlns="" xmlns:a14="http://schemas.microsoft.com/office/drawing/2010/main"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mc="http://schemas.openxmlformats.org/markup-compatibility/2006" xmlns:mv="urn:schemas-microsoft-com:mac:vml" xmlns="" xmlns:a14="http://schemas.microsoft.com/office/drawing/2010/main"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rPr>
              <a:t>For equipment, you will need one luer-jet needle free syringe, one vial of naloxone, and one atomizer.</a:t>
            </a:r>
          </a:p>
        </p:txBody>
      </p:sp>
      <p:sp>
        <p:nvSpPr>
          <p:cNvPr id="101380" name="Slide Number Placeholder 3"/>
          <p:cNvSpPr>
            <a:spLocks noGrp="1"/>
          </p:cNvSpPr>
          <p:nvPr>
            <p:ph type="sldNum" sz="quarter" idx="5"/>
          </p:nvPr>
        </p:nvSpPr>
        <p:spPr bwMode="auto">
          <a:extLst>
            <a:ext uri="{909E8E84-426E-40dd-AFC4-6F175D3DCCD1}">
              <a14:hiddenFill xmlns:mc="http://schemas.openxmlformats.org/markup-compatibility/2006" xmlns:mv="urn:schemas-microsoft-com:mac:vml" xmlns="" xmlns:a14="http://schemas.microsoft.com/office/drawing/2010/main"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mc="http://schemas.openxmlformats.org/markup-compatibility/2006" xmlns:mv="urn:schemas-microsoft-com:mac:vml" xmlns="" xmlns:a14="http://schemas.microsoft.com/office/drawing/2010/main"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a:lstStyle>
            <a:lvl1pPr eaLnBrk="0" hangingPunct="0">
              <a:defRPr>
                <a:solidFill>
                  <a:schemeClr val="tx1"/>
                </a:solidFill>
                <a:latin typeface="Tw Cen MT" charset="0"/>
                <a:ea typeface="ＭＳ Ｐゴシック" charset="0"/>
                <a:cs typeface="Arial" charset="0"/>
              </a:defRPr>
            </a:lvl1pPr>
            <a:lvl2pPr marL="755650" indent="-290513" eaLnBrk="0" hangingPunct="0">
              <a:defRPr>
                <a:solidFill>
                  <a:schemeClr val="tx1"/>
                </a:solidFill>
                <a:latin typeface="Tw Cen MT" charset="0"/>
                <a:ea typeface="Arial" charset="0"/>
                <a:cs typeface="Arial" charset="0"/>
              </a:defRPr>
            </a:lvl2pPr>
            <a:lvl3pPr marL="1163638" indent="-231775" eaLnBrk="0" hangingPunct="0">
              <a:defRPr>
                <a:solidFill>
                  <a:schemeClr val="tx1"/>
                </a:solidFill>
                <a:latin typeface="Tw Cen MT" charset="0"/>
                <a:ea typeface="Arial" charset="0"/>
                <a:cs typeface="Arial" charset="0"/>
              </a:defRPr>
            </a:lvl3pPr>
            <a:lvl4pPr marL="1630363" indent="-231775" eaLnBrk="0" hangingPunct="0">
              <a:defRPr>
                <a:solidFill>
                  <a:schemeClr val="tx1"/>
                </a:solidFill>
                <a:latin typeface="Tw Cen MT" charset="0"/>
                <a:ea typeface="Arial" charset="0"/>
                <a:cs typeface="Arial" charset="0"/>
              </a:defRPr>
            </a:lvl4pPr>
            <a:lvl5pPr marL="2095500" indent="-231775" eaLnBrk="0" hangingPunct="0">
              <a:defRPr>
                <a:solidFill>
                  <a:schemeClr val="tx1"/>
                </a:solidFill>
                <a:latin typeface="Tw Cen MT" charset="0"/>
                <a:ea typeface="Arial" charset="0"/>
                <a:cs typeface="Arial" charset="0"/>
              </a:defRPr>
            </a:lvl5pPr>
            <a:lvl6pPr marL="2552700" indent="-231775" eaLnBrk="0" fontAlgn="base" hangingPunct="0">
              <a:spcBef>
                <a:spcPct val="0"/>
              </a:spcBef>
              <a:spcAft>
                <a:spcPct val="0"/>
              </a:spcAft>
              <a:defRPr>
                <a:solidFill>
                  <a:schemeClr val="tx1"/>
                </a:solidFill>
                <a:latin typeface="Tw Cen MT" charset="0"/>
                <a:ea typeface="Arial" charset="0"/>
                <a:cs typeface="Arial" charset="0"/>
              </a:defRPr>
            </a:lvl6pPr>
            <a:lvl7pPr marL="3009900" indent="-231775" eaLnBrk="0" fontAlgn="base" hangingPunct="0">
              <a:spcBef>
                <a:spcPct val="0"/>
              </a:spcBef>
              <a:spcAft>
                <a:spcPct val="0"/>
              </a:spcAft>
              <a:defRPr>
                <a:solidFill>
                  <a:schemeClr val="tx1"/>
                </a:solidFill>
                <a:latin typeface="Tw Cen MT" charset="0"/>
                <a:ea typeface="Arial" charset="0"/>
                <a:cs typeface="Arial" charset="0"/>
              </a:defRPr>
            </a:lvl7pPr>
            <a:lvl8pPr marL="3467100" indent="-231775" eaLnBrk="0" fontAlgn="base" hangingPunct="0">
              <a:spcBef>
                <a:spcPct val="0"/>
              </a:spcBef>
              <a:spcAft>
                <a:spcPct val="0"/>
              </a:spcAft>
              <a:defRPr>
                <a:solidFill>
                  <a:schemeClr val="tx1"/>
                </a:solidFill>
                <a:latin typeface="Tw Cen MT" charset="0"/>
                <a:ea typeface="Arial" charset="0"/>
                <a:cs typeface="Arial" charset="0"/>
              </a:defRPr>
            </a:lvl8pPr>
            <a:lvl9pPr marL="3924300" indent="-231775" eaLnBrk="0" fontAlgn="base" hangingPunct="0">
              <a:spcBef>
                <a:spcPct val="0"/>
              </a:spcBef>
              <a:spcAft>
                <a:spcPct val="0"/>
              </a:spcAft>
              <a:defRPr>
                <a:solidFill>
                  <a:schemeClr val="tx1"/>
                </a:solidFill>
                <a:latin typeface="Tw Cen MT" charset="0"/>
                <a:ea typeface="Arial" charset="0"/>
                <a:cs typeface="Arial" charset="0"/>
              </a:defRPr>
            </a:lvl9pPr>
          </a:lstStyle>
          <a:p>
            <a:pPr eaLnBrk="1" hangingPunct="1"/>
            <a:fld id="{9B0C01E7-1F7D-9445-91C7-36EAB35BE907}" type="slidenum">
              <a:rPr lang="en-US">
                <a:latin typeface="Calibri" charset="0"/>
              </a:rPr>
              <a:pPr eaLnBrk="1" hangingPunct="1"/>
              <a:t>36</a:t>
            </a:fld>
            <a:endParaRPr lang="en-US">
              <a:latin typeface="Calibri"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98790288"/>
      </p:ext>
    </p:extLst>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mc="http://schemas.openxmlformats.org/markup-compatibility/2006" xmlns:mv="urn:schemas-microsoft-com:mac:vml" xmlns="" xmlns:a14="http://schemas.microsoft.com/office/drawing/2010/main" xmlns:p="http://schemas.openxmlformats.org/presentationml/2006/main" xmlns:r="http://schemas.openxmlformats.org/officeDocument/2006/relationships" xmlns:a="http://schemas.openxmlformats.org/drawingml/2006/main">
                <a:solidFill>
                  <a:srgbClr val="FFFFFF"/>
                </a:solidFill>
              </a14:hiddenFill>
            </a:ext>
            <a:ext uri="{FAA26D3D-D897-4be2-8F04-BA451C77F1D7}">
              <ma14:placeholderFlag xmlns:mc="http://schemas.openxmlformats.org/markup-compatibility/2006" xmlns:mv="urn:schemas-microsoft-com:mac:vml" xmlns="" xmlns:ma14="http://schemas.microsoft.com/office/mac/drawingml/2011/main" xmlns:p="http://schemas.openxmlformats.org/presentationml/2006/main" xmlns:r="http://schemas.openxmlformats.org/officeDocument/2006/relationships" xmlns:a="http://schemas.openxmlformats.org/drawingml/2006/main" val="1"/>
            </a:ext>
          </a:extLst>
        </p:spPr>
      </p:sp>
      <p:sp>
        <p:nvSpPr>
          <p:cNvPr id="71683" name="Notes Placeholder 2"/>
          <p:cNvSpPr>
            <a:spLocks noGrp="1"/>
          </p:cNvSpPr>
          <p:nvPr>
            <p:ph type="body" idx="1"/>
          </p:nvPr>
        </p:nvSpPr>
        <p:spPr bwMode="auto">
          <a:noFill/>
          <a:extLst>
            <a:ext uri="{909E8E84-426E-40dd-AFC4-6F175D3DCCD1}">
              <a14:hiddenFill xmlns:mc="http://schemas.openxmlformats.org/markup-compatibility/2006" xmlns:mv="urn:schemas-microsoft-com:mac:vml" xmlns="" xmlns:a14="http://schemas.microsoft.com/office/drawing/2010/main"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mc="http://schemas.openxmlformats.org/markup-compatibility/2006" xmlns:mv="urn:schemas-microsoft-com:mac:vml" xmlns="" xmlns:a14="http://schemas.microsoft.com/office/drawing/2010/main"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rPr>
              <a:t>Remove the caps from both ends of the luer-jet needle free syringe.</a:t>
            </a:r>
          </a:p>
          <a:p>
            <a:pPr eaLnBrk="1" hangingPunct="1">
              <a:spcBef>
                <a:spcPct val="0"/>
              </a:spcBef>
            </a:pPr>
            <a:endParaRPr lang="en-US">
              <a:latin typeface="Calibri" charset="0"/>
            </a:endParaRPr>
          </a:p>
        </p:txBody>
      </p:sp>
      <p:sp>
        <p:nvSpPr>
          <p:cNvPr id="102404" name="Slide Number Placeholder 3"/>
          <p:cNvSpPr>
            <a:spLocks noGrp="1"/>
          </p:cNvSpPr>
          <p:nvPr>
            <p:ph type="sldNum" sz="quarter" idx="5"/>
          </p:nvPr>
        </p:nvSpPr>
        <p:spPr bwMode="auto">
          <a:extLst>
            <a:ext uri="{909E8E84-426E-40dd-AFC4-6F175D3DCCD1}">
              <a14:hiddenFill xmlns:mc="http://schemas.openxmlformats.org/markup-compatibility/2006" xmlns:mv="urn:schemas-microsoft-com:mac:vml" xmlns="" xmlns:a14="http://schemas.microsoft.com/office/drawing/2010/main"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mc="http://schemas.openxmlformats.org/markup-compatibility/2006" xmlns:mv="urn:schemas-microsoft-com:mac:vml" xmlns="" xmlns:a14="http://schemas.microsoft.com/office/drawing/2010/main"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a:lstStyle>
            <a:lvl1pPr eaLnBrk="0" hangingPunct="0">
              <a:defRPr>
                <a:solidFill>
                  <a:schemeClr val="tx1"/>
                </a:solidFill>
                <a:latin typeface="Tw Cen MT" charset="0"/>
                <a:ea typeface="ＭＳ Ｐゴシック" charset="0"/>
                <a:cs typeface="Arial" charset="0"/>
              </a:defRPr>
            </a:lvl1pPr>
            <a:lvl2pPr marL="755650" indent="-290513" eaLnBrk="0" hangingPunct="0">
              <a:defRPr>
                <a:solidFill>
                  <a:schemeClr val="tx1"/>
                </a:solidFill>
                <a:latin typeface="Tw Cen MT" charset="0"/>
                <a:ea typeface="Arial" charset="0"/>
                <a:cs typeface="Arial" charset="0"/>
              </a:defRPr>
            </a:lvl2pPr>
            <a:lvl3pPr marL="1163638" indent="-231775" eaLnBrk="0" hangingPunct="0">
              <a:defRPr>
                <a:solidFill>
                  <a:schemeClr val="tx1"/>
                </a:solidFill>
                <a:latin typeface="Tw Cen MT" charset="0"/>
                <a:ea typeface="Arial" charset="0"/>
                <a:cs typeface="Arial" charset="0"/>
              </a:defRPr>
            </a:lvl3pPr>
            <a:lvl4pPr marL="1630363" indent="-231775" eaLnBrk="0" hangingPunct="0">
              <a:defRPr>
                <a:solidFill>
                  <a:schemeClr val="tx1"/>
                </a:solidFill>
                <a:latin typeface="Tw Cen MT" charset="0"/>
                <a:ea typeface="Arial" charset="0"/>
                <a:cs typeface="Arial" charset="0"/>
              </a:defRPr>
            </a:lvl4pPr>
            <a:lvl5pPr marL="2095500" indent="-231775" eaLnBrk="0" hangingPunct="0">
              <a:defRPr>
                <a:solidFill>
                  <a:schemeClr val="tx1"/>
                </a:solidFill>
                <a:latin typeface="Tw Cen MT" charset="0"/>
                <a:ea typeface="Arial" charset="0"/>
                <a:cs typeface="Arial" charset="0"/>
              </a:defRPr>
            </a:lvl5pPr>
            <a:lvl6pPr marL="2552700" indent="-231775" eaLnBrk="0" fontAlgn="base" hangingPunct="0">
              <a:spcBef>
                <a:spcPct val="0"/>
              </a:spcBef>
              <a:spcAft>
                <a:spcPct val="0"/>
              </a:spcAft>
              <a:defRPr>
                <a:solidFill>
                  <a:schemeClr val="tx1"/>
                </a:solidFill>
                <a:latin typeface="Tw Cen MT" charset="0"/>
                <a:ea typeface="Arial" charset="0"/>
                <a:cs typeface="Arial" charset="0"/>
              </a:defRPr>
            </a:lvl6pPr>
            <a:lvl7pPr marL="3009900" indent="-231775" eaLnBrk="0" fontAlgn="base" hangingPunct="0">
              <a:spcBef>
                <a:spcPct val="0"/>
              </a:spcBef>
              <a:spcAft>
                <a:spcPct val="0"/>
              </a:spcAft>
              <a:defRPr>
                <a:solidFill>
                  <a:schemeClr val="tx1"/>
                </a:solidFill>
                <a:latin typeface="Tw Cen MT" charset="0"/>
                <a:ea typeface="Arial" charset="0"/>
                <a:cs typeface="Arial" charset="0"/>
              </a:defRPr>
            </a:lvl7pPr>
            <a:lvl8pPr marL="3467100" indent="-231775" eaLnBrk="0" fontAlgn="base" hangingPunct="0">
              <a:spcBef>
                <a:spcPct val="0"/>
              </a:spcBef>
              <a:spcAft>
                <a:spcPct val="0"/>
              </a:spcAft>
              <a:defRPr>
                <a:solidFill>
                  <a:schemeClr val="tx1"/>
                </a:solidFill>
                <a:latin typeface="Tw Cen MT" charset="0"/>
                <a:ea typeface="Arial" charset="0"/>
                <a:cs typeface="Arial" charset="0"/>
              </a:defRPr>
            </a:lvl8pPr>
            <a:lvl9pPr marL="3924300" indent="-231775" eaLnBrk="0" fontAlgn="base" hangingPunct="0">
              <a:spcBef>
                <a:spcPct val="0"/>
              </a:spcBef>
              <a:spcAft>
                <a:spcPct val="0"/>
              </a:spcAft>
              <a:defRPr>
                <a:solidFill>
                  <a:schemeClr val="tx1"/>
                </a:solidFill>
                <a:latin typeface="Tw Cen MT" charset="0"/>
                <a:ea typeface="Arial" charset="0"/>
                <a:cs typeface="Arial" charset="0"/>
              </a:defRPr>
            </a:lvl9pPr>
          </a:lstStyle>
          <a:p>
            <a:pPr eaLnBrk="1" hangingPunct="1"/>
            <a:fld id="{2E16B5E5-AB52-0040-BD6A-C83D324929CF}" type="slidenum">
              <a:rPr lang="en-US">
                <a:latin typeface="Calibri" charset="0"/>
              </a:rPr>
              <a:pPr eaLnBrk="1" hangingPunct="1"/>
              <a:t>37</a:t>
            </a:fld>
            <a:endParaRPr lang="en-US">
              <a:latin typeface="Calibri"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58246074"/>
      </p:ext>
    </p:extLst>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mc="http://schemas.openxmlformats.org/markup-compatibility/2006" xmlns:mv="urn:schemas-microsoft-com:mac:vml" xmlns="" xmlns:a14="http://schemas.microsoft.com/office/drawing/2010/main" xmlns:p="http://schemas.openxmlformats.org/presentationml/2006/main" xmlns:r="http://schemas.openxmlformats.org/officeDocument/2006/relationships" xmlns:a="http://schemas.openxmlformats.org/drawingml/2006/main">
                <a:solidFill>
                  <a:srgbClr val="FFFFFF"/>
                </a:solidFill>
              </a14:hiddenFill>
            </a:ext>
            <a:ext uri="{FAA26D3D-D897-4be2-8F04-BA451C77F1D7}">
              <ma14:placeholderFlag xmlns:mc="http://schemas.openxmlformats.org/markup-compatibility/2006" xmlns:mv="urn:schemas-microsoft-com:mac:vml" xmlns="" xmlns:ma14="http://schemas.microsoft.com/office/mac/drawingml/2011/main" xmlns:p="http://schemas.openxmlformats.org/presentationml/2006/main" xmlns:r="http://schemas.openxmlformats.org/officeDocument/2006/relationships" xmlns:a="http://schemas.openxmlformats.org/drawingml/2006/main" val="1"/>
            </a:ext>
          </a:extLst>
        </p:spPr>
      </p:sp>
      <p:sp>
        <p:nvSpPr>
          <p:cNvPr id="72707" name="Notes Placeholder 2"/>
          <p:cNvSpPr>
            <a:spLocks noGrp="1"/>
          </p:cNvSpPr>
          <p:nvPr>
            <p:ph type="body" idx="1"/>
          </p:nvPr>
        </p:nvSpPr>
        <p:spPr bwMode="auto">
          <a:noFill/>
          <a:extLst>
            <a:ext uri="{909E8E84-426E-40dd-AFC4-6F175D3DCCD1}">
              <a14:hiddenFill xmlns:mc="http://schemas.openxmlformats.org/markup-compatibility/2006" xmlns:mv="urn:schemas-microsoft-com:mac:vml" xmlns="" xmlns:a14="http://schemas.microsoft.com/office/drawing/2010/main"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mc="http://schemas.openxmlformats.org/markup-compatibility/2006" xmlns:mv="urn:schemas-microsoft-com:mac:vml" xmlns="" xmlns:a14="http://schemas.microsoft.com/office/drawing/2010/main"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rPr>
              <a:t>Remove the red cap from the naloxone vial.  Screw the now open end of the vial into the syringe.  It will become difficult to turn when it is threaded enough.</a:t>
            </a:r>
          </a:p>
          <a:p>
            <a:pPr eaLnBrk="1" hangingPunct="1">
              <a:spcBef>
                <a:spcPct val="0"/>
              </a:spcBef>
            </a:pPr>
            <a:endParaRPr lang="en-US">
              <a:latin typeface="Calibri" charset="0"/>
            </a:endParaRPr>
          </a:p>
        </p:txBody>
      </p:sp>
      <p:sp>
        <p:nvSpPr>
          <p:cNvPr id="103428" name="Slide Number Placeholder 3"/>
          <p:cNvSpPr>
            <a:spLocks noGrp="1"/>
          </p:cNvSpPr>
          <p:nvPr>
            <p:ph type="sldNum" sz="quarter" idx="5"/>
          </p:nvPr>
        </p:nvSpPr>
        <p:spPr bwMode="auto">
          <a:extLst>
            <a:ext uri="{909E8E84-426E-40dd-AFC4-6F175D3DCCD1}">
              <a14:hiddenFill xmlns:mc="http://schemas.openxmlformats.org/markup-compatibility/2006" xmlns:mv="urn:schemas-microsoft-com:mac:vml" xmlns="" xmlns:a14="http://schemas.microsoft.com/office/drawing/2010/main"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mc="http://schemas.openxmlformats.org/markup-compatibility/2006" xmlns:mv="urn:schemas-microsoft-com:mac:vml" xmlns="" xmlns:a14="http://schemas.microsoft.com/office/drawing/2010/main"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a:lstStyle>
            <a:lvl1pPr eaLnBrk="0" hangingPunct="0">
              <a:defRPr>
                <a:solidFill>
                  <a:schemeClr val="tx1"/>
                </a:solidFill>
                <a:latin typeface="Tw Cen MT" charset="0"/>
                <a:ea typeface="ＭＳ Ｐゴシック" charset="0"/>
                <a:cs typeface="Arial" charset="0"/>
              </a:defRPr>
            </a:lvl1pPr>
            <a:lvl2pPr marL="755650" indent="-290513" eaLnBrk="0" hangingPunct="0">
              <a:defRPr>
                <a:solidFill>
                  <a:schemeClr val="tx1"/>
                </a:solidFill>
                <a:latin typeface="Tw Cen MT" charset="0"/>
                <a:ea typeface="Arial" charset="0"/>
                <a:cs typeface="Arial" charset="0"/>
              </a:defRPr>
            </a:lvl2pPr>
            <a:lvl3pPr marL="1163638" indent="-231775" eaLnBrk="0" hangingPunct="0">
              <a:defRPr>
                <a:solidFill>
                  <a:schemeClr val="tx1"/>
                </a:solidFill>
                <a:latin typeface="Tw Cen MT" charset="0"/>
                <a:ea typeface="Arial" charset="0"/>
                <a:cs typeface="Arial" charset="0"/>
              </a:defRPr>
            </a:lvl3pPr>
            <a:lvl4pPr marL="1630363" indent="-231775" eaLnBrk="0" hangingPunct="0">
              <a:defRPr>
                <a:solidFill>
                  <a:schemeClr val="tx1"/>
                </a:solidFill>
                <a:latin typeface="Tw Cen MT" charset="0"/>
                <a:ea typeface="Arial" charset="0"/>
                <a:cs typeface="Arial" charset="0"/>
              </a:defRPr>
            </a:lvl4pPr>
            <a:lvl5pPr marL="2095500" indent="-231775" eaLnBrk="0" hangingPunct="0">
              <a:defRPr>
                <a:solidFill>
                  <a:schemeClr val="tx1"/>
                </a:solidFill>
                <a:latin typeface="Tw Cen MT" charset="0"/>
                <a:ea typeface="Arial" charset="0"/>
                <a:cs typeface="Arial" charset="0"/>
              </a:defRPr>
            </a:lvl5pPr>
            <a:lvl6pPr marL="2552700" indent="-231775" eaLnBrk="0" fontAlgn="base" hangingPunct="0">
              <a:spcBef>
                <a:spcPct val="0"/>
              </a:spcBef>
              <a:spcAft>
                <a:spcPct val="0"/>
              </a:spcAft>
              <a:defRPr>
                <a:solidFill>
                  <a:schemeClr val="tx1"/>
                </a:solidFill>
                <a:latin typeface="Tw Cen MT" charset="0"/>
                <a:ea typeface="Arial" charset="0"/>
                <a:cs typeface="Arial" charset="0"/>
              </a:defRPr>
            </a:lvl6pPr>
            <a:lvl7pPr marL="3009900" indent="-231775" eaLnBrk="0" fontAlgn="base" hangingPunct="0">
              <a:spcBef>
                <a:spcPct val="0"/>
              </a:spcBef>
              <a:spcAft>
                <a:spcPct val="0"/>
              </a:spcAft>
              <a:defRPr>
                <a:solidFill>
                  <a:schemeClr val="tx1"/>
                </a:solidFill>
                <a:latin typeface="Tw Cen MT" charset="0"/>
                <a:ea typeface="Arial" charset="0"/>
                <a:cs typeface="Arial" charset="0"/>
              </a:defRPr>
            </a:lvl7pPr>
            <a:lvl8pPr marL="3467100" indent="-231775" eaLnBrk="0" fontAlgn="base" hangingPunct="0">
              <a:spcBef>
                <a:spcPct val="0"/>
              </a:spcBef>
              <a:spcAft>
                <a:spcPct val="0"/>
              </a:spcAft>
              <a:defRPr>
                <a:solidFill>
                  <a:schemeClr val="tx1"/>
                </a:solidFill>
                <a:latin typeface="Tw Cen MT" charset="0"/>
                <a:ea typeface="Arial" charset="0"/>
                <a:cs typeface="Arial" charset="0"/>
              </a:defRPr>
            </a:lvl8pPr>
            <a:lvl9pPr marL="3924300" indent="-231775" eaLnBrk="0" fontAlgn="base" hangingPunct="0">
              <a:spcBef>
                <a:spcPct val="0"/>
              </a:spcBef>
              <a:spcAft>
                <a:spcPct val="0"/>
              </a:spcAft>
              <a:defRPr>
                <a:solidFill>
                  <a:schemeClr val="tx1"/>
                </a:solidFill>
                <a:latin typeface="Tw Cen MT" charset="0"/>
                <a:ea typeface="Arial" charset="0"/>
                <a:cs typeface="Arial" charset="0"/>
              </a:defRPr>
            </a:lvl9pPr>
          </a:lstStyle>
          <a:p>
            <a:pPr eaLnBrk="1" hangingPunct="1"/>
            <a:fld id="{D2F4D9FA-810E-A74B-8017-3C080E99F86F}" type="slidenum">
              <a:rPr lang="en-US">
                <a:latin typeface="Calibri" charset="0"/>
              </a:rPr>
              <a:pPr eaLnBrk="1" hangingPunct="1"/>
              <a:t>38</a:t>
            </a:fld>
            <a:endParaRPr lang="en-US">
              <a:latin typeface="Calibri"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34112541"/>
      </p:ext>
    </p:extLst>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mc="http://schemas.openxmlformats.org/markup-compatibility/2006" xmlns:mv="urn:schemas-microsoft-com:mac:vml" xmlns="" xmlns:a14="http://schemas.microsoft.com/office/drawing/2010/main" xmlns:p="http://schemas.openxmlformats.org/presentationml/2006/main" xmlns:r="http://schemas.openxmlformats.org/officeDocument/2006/relationships" xmlns:a="http://schemas.openxmlformats.org/drawingml/2006/main">
                <a:solidFill>
                  <a:srgbClr val="FFFFFF"/>
                </a:solidFill>
              </a14:hiddenFill>
            </a:ext>
            <a:ext uri="{FAA26D3D-D897-4be2-8F04-BA451C77F1D7}">
              <ma14:placeholderFlag xmlns:mc="http://schemas.openxmlformats.org/markup-compatibility/2006" xmlns:mv="urn:schemas-microsoft-com:mac:vml" xmlns="" xmlns:ma14="http://schemas.microsoft.com/office/mac/drawingml/2011/main" xmlns:p="http://schemas.openxmlformats.org/presentationml/2006/main" xmlns:r="http://schemas.openxmlformats.org/officeDocument/2006/relationships" xmlns:a="http://schemas.openxmlformats.org/drawingml/2006/main" val="1"/>
            </a:ext>
          </a:extLst>
        </p:spPr>
      </p:sp>
      <p:sp>
        <p:nvSpPr>
          <p:cNvPr id="73731" name="Notes Placeholder 2"/>
          <p:cNvSpPr>
            <a:spLocks noGrp="1"/>
          </p:cNvSpPr>
          <p:nvPr>
            <p:ph type="body" idx="1"/>
          </p:nvPr>
        </p:nvSpPr>
        <p:spPr bwMode="auto">
          <a:noFill/>
          <a:extLst>
            <a:ext uri="{909E8E84-426E-40dd-AFC4-6F175D3DCCD1}">
              <a14:hiddenFill xmlns:mc="http://schemas.openxmlformats.org/markup-compatibility/2006" xmlns:mv="urn:schemas-microsoft-com:mac:vml" xmlns="" xmlns:a14="http://schemas.microsoft.com/office/drawing/2010/main"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mc="http://schemas.openxmlformats.org/markup-compatibility/2006" xmlns:mv="urn:schemas-microsoft-com:mac:vml" xmlns="" xmlns:a14="http://schemas.microsoft.com/office/drawing/2010/main"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rPr>
              <a:t>Attach the nasal atomizer to the opposite end.</a:t>
            </a:r>
          </a:p>
        </p:txBody>
      </p:sp>
      <p:sp>
        <p:nvSpPr>
          <p:cNvPr id="104452" name="Slide Number Placeholder 3"/>
          <p:cNvSpPr>
            <a:spLocks noGrp="1"/>
          </p:cNvSpPr>
          <p:nvPr>
            <p:ph type="sldNum" sz="quarter" idx="5"/>
          </p:nvPr>
        </p:nvSpPr>
        <p:spPr bwMode="auto">
          <a:extLst>
            <a:ext uri="{909E8E84-426E-40dd-AFC4-6F175D3DCCD1}">
              <a14:hiddenFill xmlns:mc="http://schemas.openxmlformats.org/markup-compatibility/2006" xmlns:mv="urn:schemas-microsoft-com:mac:vml" xmlns="" xmlns:a14="http://schemas.microsoft.com/office/drawing/2010/main"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mc="http://schemas.openxmlformats.org/markup-compatibility/2006" xmlns:mv="urn:schemas-microsoft-com:mac:vml" xmlns="" xmlns:a14="http://schemas.microsoft.com/office/drawing/2010/main"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a:lstStyle>
            <a:lvl1pPr eaLnBrk="0" hangingPunct="0">
              <a:defRPr>
                <a:solidFill>
                  <a:schemeClr val="tx1"/>
                </a:solidFill>
                <a:latin typeface="Tw Cen MT" charset="0"/>
                <a:ea typeface="ＭＳ Ｐゴシック" charset="0"/>
                <a:cs typeface="Arial" charset="0"/>
              </a:defRPr>
            </a:lvl1pPr>
            <a:lvl2pPr marL="755650" indent="-290513" eaLnBrk="0" hangingPunct="0">
              <a:defRPr>
                <a:solidFill>
                  <a:schemeClr val="tx1"/>
                </a:solidFill>
                <a:latin typeface="Tw Cen MT" charset="0"/>
                <a:ea typeface="Arial" charset="0"/>
                <a:cs typeface="Arial" charset="0"/>
              </a:defRPr>
            </a:lvl2pPr>
            <a:lvl3pPr marL="1163638" indent="-231775" eaLnBrk="0" hangingPunct="0">
              <a:defRPr>
                <a:solidFill>
                  <a:schemeClr val="tx1"/>
                </a:solidFill>
                <a:latin typeface="Tw Cen MT" charset="0"/>
                <a:ea typeface="Arial" charset="0"/>
                <a:cs typeface="Arial" charset="0"/>
              </a:defRPr>
            </a:lvl3pPr>
            <a:lvl4pPr marL="1630363" indent="-231775" eaLnBrk="0" hangingPunct="0">
              <a:defRPr>
                <a:solidFill>
                  <a:schemeClr val="tx1"/>
                </a:solidFill>
                <a:latin typeface="Tw Cen MT" charset="0"/>
                <a:ea typeface="Arial" charset="0"/>
                <a:cs typeface="Arial" charset="0"/>
              </a:defRPr>
            </a:lvl4pPr>
            <a:lvl5pPr marL="2095500" indent="-231775" eaLnBrk="0" hangingPunct="0">
              <a:defRPr>
                <a:solidFill>
                  <a:schemeClr val="tx1"/>
                </a:solidFill>
                <a:latin typeface="Tw Cen MT" charset="0"/>
                <a:ea typeface="Arial" charset="0"/>
                <a:cs typeface="Arial" charset="0"/>
              </a:defRPr>
            </a:lvl5pPr>
            <a:lvl6pPr marL="2552700" indent="-231775" eaLnBrk="0" fontAlgn="base" hangingPunct="0">
              <a:spcBef>
                <a:spcPct val="0"/>
              </a:spcBef>
              <a:spcAft>
                <a:spcPct val="0"/>
              </a:spcAft>
              <a:defRPr>
                <a:solidFill>
                  <a:schemeClr val="tx1"/>
                </a:solidFill>
                <a:latin typeface="Tw Cen MT" charset="0"/>
                <a:ea typeface="Arial" charset="0"/>
                <a:cs typeface="Arial" charset="0"/>
              </a:defRPr>
            </a:lvl6pPr>
            <a:lvl7pPr marL="3009900" indent="-231775" eaLnBrk="0" fontAlgn="base" hangingPunct="0">
              <a:spcBef>
                <a:spcPct val="0"/>
              </a:spcBef>
              <a:spcAft>
                <a:spcPct val="0"/>
              </a:spcAft>
              <a:defRPr>
                <a:solidFill>
                  <a:schemeClr val="tx1"/>
                </a:solidFill>
                <a:latin typeface="Tw Cen MT" charset="0"/>
                <a:ea typeface="Arial" charset="0"/>
                <a:cs typeface="Arial" charset="0"/>
              </a:defRPr>
            </a:lvl7pPr>
            <a:lvl8pPr marL="3467100" indent="-231775" eaLnBrk="0" fontAlgn="base" hangingPunct="0">
              <a:spcBef>
                <a:spcPct val="0"/>
              </a:spcBef>
              <a:spcAft>
                <a:spcPct val="0"/>
              </a:spcAft>
              <a:defRPr>
                <a:solidFill>
                  <a:schemeClr val="tx1"/>
                </a:solidFill>
                <a:latin typeface="Tw Cen MT" charset="0"/>
                <a:ea typeface="Arial" charset="0"/>
                <a:cs typeface="Arial" charset="0"/>
              </a:defRPr>
            </a:lvl8pPr>
            <a:lvl9pPr marL="3924300" indent="-231775" eaLnBrk="0" fontAlgn="base" hangingPunct="0">
              <a:spcBef>
                <a:spcPct val="0"/>
              </a:spcBef>
              <a:spcAft>
                <a:spcPct val="0"/>
              </a:spcAft>
              <a:defRPr>
                <a:solidFill>
                  <a:schemeClr val="tx1"/>
                </a:solidFill>
                <a:latin typeface="Tw Cen MT" charset="0"/>
                <a:ea typeface="Arial" charset="0"/>
                <a:cs typeface="Arial" charset="0"/>
              </a:defRPr>
            </a:lvl9pPr>
          </a:lstStyle>
          <a:p>
            <a:pPr eaLnBrk="1" hangingPunct="1"/>
            <a:fld id="{770F3C7B-64A6-A44C-88DC-E4CB2A324298}" type="slidenum">
              <a:rPr lang="en-US">
                <a:latin typeface="Calibri" charset="0"/>
              </a:rPr>
              <a:pPr eaLnBrk="1" hangingPunct="1"/>
              <a:t>39</a:t>
            </a:fld>
            <a:endParaRPr lang="en-US">
              <a:latin typeface="Calibri"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40792765"/>
      </p:ext>
    </p:extLst>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mc="http://schemas.openxmlformats.org/markup-compatibility/2006" xmlns:mv="urn:schemas-microsoft-com:mac:vml" xmlns="" xmlns:a14="http://schemas.microsoft.com/office/drawing/2010/main" xmlns:p="http://schemas.openxmlformats.org/presentationml/2006/main" xmlns:r="http://schemas.openxmlformats.org/officeDocument/2006/relationships" xmlns:a="http://schemas.openxmlformats.org/drawingml/2006/main">
                <a:solidFill>
                  <a:srgbClr val="FFFFFF"/>
                </a:solidFill>
              </a14:hiddenFill>
            </a:ext>
            <a:ext uri="{FAA26D3D-D897-4be2-8F04-BA451C77F1D7}">
              <ma14:placeholderFlag xmlns:mc="http://schemas.openxmlformats.org/markup-compatibility/2006" xmlns:mv="urn:schemas-microsoft-com:mac:vml" xmlns="" xmlns:ma14="http://schemas.microsoft.com/office/mac/drawingml/2011/main" xmlns:p="http://schemas.openxmlformats.org/presentationml/2006/main" xmlns:r="http://schemas.openxmlformats.org/officeDocument/2006/relationships" xmlns:a="http://schemas.openxmlformats.org/drawingml/2006/main" val="1"/>
            </a:ext>
          </a:extLst>
        </p:spPr>
      </p:sp>
      <p:sp>
        <p:nvSpPr>
          <p:cNvPr id="74755" name="Notes Placeholder 2"/>
          <p:cNvSpPr>
            <a:spLocks noGrp="1"/>
          </p:cNvSpPr>
          <p:nvPr>
            <p:ph type="body" idx="1"/>
          </p:nvPr>
        </p:nvSpPr>
        <p:spPr bwMode="auto">
          <a:noFill/>
          <a:extLst>
            <a:ext uri="{909E8E84-426E-40dd-AFC4-6F175D3DCCD1}">
              <a14:hiddenFill xmlns:mc="http://schemas.openxmlformats.org/markup-compatibility/2006" xmlns:mv="urn:schemas-microsoft-com:mac:vml" xmlns="" xmlns:a14="http://schemas.microsoft.com/office/drawing/2010/main"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mc="http://schemas.openxmlformats.org/markup-compatibility/2006" xmlns:mv="urn:schemas-microsoft-com:mac:vml" xmlns="" xmlns:a14="http://schemas.microsoft.com/office/drawing/2010/main"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rPr>
              <a:t>This is what your final product should look like!</a:t>
            </a:r>
          </a:p>
        </p:txBody>
      </p:sp>
      <p:sp>
        <p:nvSpPr>
          <p:cNvPr id="105476" name="Slide Number Placeholder 3"/>
          <p:cNvSpPr>
            <a:spLocks noGrp="1"/>
          </p:cNvSpPr>
          <p:nvPr>
            <p:ph type="sldNum" sz="quarter" idx="5"/>
          </p:nvPr>
        </p:nvSpPr>
        <p:spPr bwMode="auto">
          <a:extLst>
            <a:ext uri="{909E8E84-426E-40dd-AFC4-6F175D3DCCD1}">
              <a14:hiddenFill xmlns:mc="http://schemas.openxmlformats.org/markup-compatibility/2006" xmlns:mv="urn:schemas-microsoft-com:mac:vml" xmlns="" xmlns:a14="http://schemas.microsoft.com/office/drawing/2010/main"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mc="http://schemas.openxmlformats.org/markup-compatibility/2006" xmlns:mv="urn:schemas-microsoft-com:mac:vml" xmlns="" xmlns:a14="http://schemas.microsoft.com/office/drawing/2010/main"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a:lstStyle>
            <a:lvl1pPr eaLnBrk="0" hangingPunct="0">
              <a:defRPr>
                <a:solidFill>
                  <a:schemeClr val="tx1"/>
                </a:solidFill>
                <a:latin typeface="Tw Cen MT" charset="0"/>
                <a:ea typeface="ＭＳ Ｐゴシック" charset="0"/>
                <a:cs typeface="Arial" charset="0"/>
              </a:defRPr>
            </a:lvl1pPr>
            <a:lvl2pPr marL="755650" indent="-290513" eaLnBrk="0" hangingPunct="0">
              <a:defRPr>
                <a:solidFill>
                  <a:schemeClr val="tx1"/>
                </a:solidFill>
                <a:latin typeface="Tw Cen MT" charset="0"/>
                <a:ea typeface="Arial" charset="0"/>
                <a:cs typeface="Arial" charset="0"/>
              </a:defRPr>
            </a:lvl2pPr>
            <a:lvl3pPr marL="1163638" indent="-231775" eaLnBrk="0" hangingPunct="0">
              <a:defRPr>
                <a:solidFill>
                  <a:schemeClr val="tx1"/>
                </a:solidFill>
                <a:latin typeface="Tw Cen MT" charset="0"/>
                <a:ea typeface="Arial" charset="0"/>
                <a:cs typeface="Arial" charset="0"/>
              </a:defRPr>
            </a:lvl3pPr>
            <a:lvl4pPr marL="1630363" indent="-231775" eaLnBrk="0" hangingPunct="0">
              <a:defRPr>
                <a:solidFill>
                  <a:schemeClr val="tx1"/>
                </a:solidFill>
                <a:latin typeface="Tw Cen MT" charset="0"/>
                <a:ea typeface="Arial" charset="0"/>
                <a:cs typeface="Arial" charset="0"/>
              </a:defRPr>
            </a:lvl4pPr>
            <a:lvl5pPr marL="2095500" indent="-231775" eaLnBrk="0" hangingPunct="0">
              <a:defRPr>
                <a:solidFill>
                  <a:schemeClr val="tx1"/>
                </a:solidFill>
                <a:latin typeface="Tw Cen MT" charset="0"/>
                <a:ea typeface="Arial" charset="0"/>
                <a:cs typeface="Arial" charset="0"/>
              </a:defRPr>
            </a:lvl5pPr>
            <a:lvl6pPr marL="2552700" indent="-231775" eaLnBrk="0" fontAlgn="base" hangingPunct="0">
              <a:spcBef>
                <a:spcPct val="0"/>
              </a:spcBef>
              <a:spcAft>
                <a:spcPct val="0"/>
              </a:spcAft>
              <a:defRPr>
                <a:solidFill>
                  <a:schemeClr val="tx1"/>
                </a:solidFill>
                <a:latin typeface="Tw Cen MT" charset="0"/>
                <a:ea typeface="Arial" charset="0"/>
                <a:cs typeface="Arial" charset="0"/>
              </a:defRPr>
            </a:lvl6pPr>
            <a:lvl7pPr marL="3009900" indent="-231775" eaLnBrk="0" fontAlgn="base" hangingPunct="0">
              <a:spcBef>
                <a:spcPct val="0"/>
              </a:spcBef>
              <a:spcAft>
                <a:spcPct val="0"/>
              </a:spcAft>
              <a:defRPr>
                <a:solidFill>
                  <a:schemeClr val="tx1"/>
                </a:solidFill>
                <a:latin typeface="Tw Cen MT" charset="0"/>
                <a:ea typeface="Arial" charset="0"/>
                <a:cs typeface="Arial" charset="0"/>
              </a:defRPr>
            </a:lvl7pPr>
            <a:lvl8pPr marL="3467100" indent="-231775" eaLnBrk="0" fontAlgn="base" hangingPunct="0">
              <a:spcBef>
                <a:spcPct val="0"/>
              </a:spcBef>
              <a:spcAft>
                <a:spcPct val="0"/>
              </a:spcAft>
              <a:defRPr>
                <a:solidFill>
                  <a:schemeClr val="tx1"/>
                </a:solidFill>
                <a:latin typeface="Tw Cen MT" charset="0"/>
                <a:ea typeface="Arial" charset="0"/>
                <a:cs typeface="Arial" charset="0"/>
              </a:defRPr>
            </a:lvl8pPr>
            <a:lvl9pPr marL="3924300" indent="-231775" eaLnBrk="0" fontAlgn="base" hangingPunct="0">
              <a:spcBef>
                <a:spcPct val="0"/>
              </a:spcBef>
              <a:spcAft>
                <a:spcPct val="0"/>
              </a:spcAft>
              <a:defRPr>
                <a:solidFill>
                  <a:schemeClr val="tx1"/>
                </a:solidFill>
                <a:latin typeface="Tw Cen MT" charset="0"/>
                <a:ea typeface="Arial" charset="0"/>
                <a:cs typeface="Arial" charset="0"/>
              </a:defRPr>
            </a:lvl9pPr>
          </a:lstStyle>
          <a:p>
            <a:pPr eaLnBrk="1" hangingPunct="1"/>
            <a:fld id="{95A85F82-70A3-134B-9347-3D30011ED97D}" type="slidenum">
              <a:rPr lang="en-US">
                <a:latin typeface="Calibri" charset="0"/>
              </a:rPr>
              <a:pPr eaLnBrk="1" hangingPunct="1"/>
              <a:t>40</a:t>
            </a:fld>
            <a:endParaRPr lang="en-US">
              <a:latin typeface="Calibri"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37945127"/>
      </p:ext>
    </p:extLst>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mc="http://schemas.openxmlformats.org/markup-compatibility/2006" xmlns:mv="urn:schemas-microsoft-com:mac:vml" xmlns="" xmlns:a14="http://schemas.microsoft.com/office/drawing/2010/main" xmlns:p="http://schemas.openxmlformats.org/presentationml/2006/main" xmlns:r="http://schemas.openxmlformats.org/officeDocument/2006/relationships" xmlns:a="http://schemas.openxmlformats.org/drawingml/2006/main">
                <a:solidFill>
                  <a:srgbClr val="FFFFFF"/>
                </a:solidFill>
              </a14:hiddenFill>
            </a:ext>
            <a:ext uri="{FAA26D3D-D897-4be2-8F04-BA451C77F1D7}">
              <ma14:placeholderFlag xmlns:mc="http://schemas.openxmlformats.org/markup-compatibility/2006" xmlns:mv="urn:schemas-microsoft-com:mac:vml" xmlns="" xmlns:ma14="http://schemas.microsoft.com/office/mac/drawingml/2011/main" xmlns:p="http://schemas.openxmlformats.org/presentationml/2006/main" xmlns:r="http://schemas.openxmlformats.org/officeDocument/2006/relationships" xmlns:a="http://schemas.openxmlformats.org/drawingml/2006/main" val="1"/>
            </a:ext>
          </a:extLst>
        </p:spPr>
      </p:sp>
      <p:sp>
        <p:nvSpPr>
          <p:cNvPr id="75779" name="Notes Placeholder 2"/>
          <p:cNvSpPr>
            <a:spLocks noGrp="1"/>
          </p:cNvSpPr>
          <p:nvPr>
            <p:ph type="body" idx="1"/>
          </p:nvPr>
        </p:nvSpPr>
        <p:spPr bwMode="auto">
          <a:noFill/>
          <a:extLst>
            <a:ext uri="{909E8E84-426E-40dd-AFC4-6F175D3DCCD1}">
              <a14:hiddenFill xmlns:mc="http://schemas.openxmlformats.org/markup-compatibility/2006" xmlns:mv="urn:schemas-microsoft-com:mac:vml" xmlns="" xmlns:a14="http://schemas.microsoft.com/office/drawing/2010/main"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mc="http://schemas.openxmlformats.org/markup-compatibility/2006" xmlns:mv="urn:schemas-microsoft-com:mac:vml" xmlns="" xmlns:a14="http://schemas.microsoft.com/office/drawing/2010/main"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rPr>
              <a:t>The administration will take some choreographing of your team members.  Continue to ventilate your patient, assess the nares and suction as needed.  Control your patient’s head and place the atomizer in one nare while carefully occluding the opposite nostril.</a:t>
            </a:r>
          </a:p>
        </p:txBody>
      </p:sp>
      <p:sp>
        <p:nvSpPr>
          <p:cNvPr id="106500" name="Slide Number Placeholder 3"/>
          <p:cNvSpPr>
            <a:spLocks noGrp="1"/>
          </p:cNvSpPr>
          <p:nvPr>
            <p:ph type="sldNum" sz="quarter" idx="5"/>
          </p:nvPr>
        </p:nvSpPr>
        <p:spPr bwMode="auto">
          <a:extLst>
            <a:ext uri="{909E8E84-426E-40dd-AFC4-6F175D3DCCD1}">
              <a14:hiddenFill xmlns:mc="http://schemas.openxmlformats.org/markup-compatibility/2006" xmlns:mv="urn:schemas-microsoft-com:mac:vml" xmlns="" xmlns:a14="http://schemas.microsoft.com/office/drawing/2010/main"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mc="http://schemas.openxmlformats.org/markup-compatibility/2006" xmlns:mv="urn:schemas-microsoft-com:mac:vml" xmlns="" xmlns:a14="http://schemas.microsoft.com/office/drawing/2010/main"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a:lstStyle>
            <a:lvl1pPr eaLnBrk="0" hangingPunct="0">
              <a:defRPr>
                <a:solidFill>
                  <a:schemeClr val="tx1"/>
                </a:solidFill>
                <a:latin typeface="Tw Cen MT" charset="0"/>
                <a:ea typeface="ＭＳ Ｐゴシック" charset="0"/>
                <a:cs typeface="Arial" charset="0"/>
              </a:defRPr>
            </a:lvl1pPr>
            <a:lvl2pPr marL="755650" indent="-290513" eaLnBrk="0" hangingPunct="0">
              <a:defRPr>
                <a:solidFill>
                  <a:schemeClr val="tx1"/>
                </a:solidFill>
                <a:latin typeface="Tw Cen MT" charset="0"/>
                <a:ea typeface="Arial" charset="0"/>
                <a:cs typeface="Arial" charset="0"/>
              </a:defRPr>
            </a:lvl2pPr>
            <a:lvl3pPr marL="1163638" indent="-231775" eaLnBrk="0" hangingPunct="0">
              <a:defRPr>
                <a:solidFill>
                  <a:schemeClr val="tx1"/>
                </a:solidFill>
                <a:latin typeface="Tw Cen MT" charset="0"/>
                <a:ea typeface="Arial" charset="0"/>
                <a:cs typeface="Arial" charset="0"/>
              </a:defRPr>
            </a:lvl3pPr>
            <a:lvl4pPr marL="1630363" indent="-231775" eaLnBrk="0" hangingPunct="0">
              <a:defRPr>
                <a:solidFill>
                  <a:schemeClr val="tx1"/>
                </a:solidFill>
                <a:latin typeface="Tw Cen MT" charset="0"/>
                <a:ea typeface="Arial" charset="0"/>
                <a:cs typeface="Arial" charset="0"/>
              </a:defRPr>
            </a:lvl4pPr>
            <a:lvl5pPr marL="2095500" indent="-231775" eaLnBrk="0" hangingPunct="0">
              <a:defRPr>
                <a:solidFill>
                  <a:schemeClr val="tx1"/>
                </a:solidFill>
                <a:latin typeface="Tw Cen MT" charset="0"/>
                <a:ea typeface="Arial" charset="0"/>
                <a:cs typeface="Arial" charset="0"/>
              </a:defRPr>
            </a:lvl5pPr>
            <a:lvl6pPr marL="2552700" indent="-231775" eaLnBrk="0" fontAlgn="base" hangingPunct="0">
              <a:spcBef>
                <a:spcPct val="0"/>
              </a:spcBef>
              <a:spcAft>
                <a:spcPct val="0"/>
              </a:spcAft>
              <a:defRPr>
                <a:solidFill>
                  <a:schemeClr val="tx1"/>
                </a:solidFill>
                <a:latin typeface="Tw Cen MT" charset="0"/>
                <a:ea typeface="Arial" charset="0"/>
                <a:cs typeface="Arial" charset="0"/>
              </a:defRPr>
            </a:lvl6pPr>
            <a:lvl7pPr marL="3009900" indent="-231775" eaLnBrk="0" fontAlgn="base" hangingPunct="0">
              <a:spcBef>
                <a:spcPct val="0"/>
              </a:spcBef>
              <a:spcAft>
                <a:spcPct val="0"/>
              </a:spcAft>
              <a:defRPr>
                <a:solidFill>
                  <a:schemeClr val="tx1"/>
                </a:solidFill>
                <a:latin typeface="Tw Cen MT" charset="0"/>
                <a:ea typeface="Arial" charset="0"/>
                <a:cs typeface="Arial" charset="0"/>
              </a:defRPr>
            </a:lvl7pPr>
            <a:lvl8pPr marL="3467100" indent="-231775" eaLnBrk="0" fontAlgn="base" hangingPunct="0">
              <a:spcBef>
                <a:spcPct val="0"/>
              </a:spcBef>
              <a:spcAft>
                <a:spcPct val="0"/>
              </a:spcAft>
              <a:defRPr>
                <a:solidFill>
                  <a:schemeClr val="tx1"/>
                </a:solidFill>
                <a:latin typeface="Tw Cen MT" charset="0"/>
                <a:ea typeface="Arial" charset="0"/>
                <a:cs typeface="Arial" charset="0"/>
              </a:defRPr>
            </a:lvl8pPr>
            <a:lvl9pPr marL="3924300" indent="-231775" eaLnBrk="0" fontAlgn="base" hangingPunct="0">
              <a:spcBef>
                <a:spcPct val="0"/>
              </a:spcBef>
              <a:spcAft>
                <a:spcPct val="0"/>
              </a:spcAft>
              <a:defRPr>
                <a:solidFill>
                  <a:schemeClr val="tx1"/>
                </a:solidFill>
                <a:latin typeface="Tw Cen MT" charset="0"/>
                <a:ea typeface="Arial" charset="0"/>
                <a:cs typeface="Arial" charset="0"/>
              </a:defRPr>
            </a:lvl9pPr>
          </a:lstStyle>
          <a:p>
            <a:pPr eaLnBrk="1" hangingPunct="1"/>
            <a:fld id="{E49BAA5F-9746-D649-A9DA-50144BBA74AC}" type="slidenum">
              <a:rPr lang="en-US">
                <a:latin typeface="Calibri" charset="0"/>
              </a:rPr>
              <a:pPr eaLnBrk="1" hangingPunct="1"/>
              <a:t>41</a:t>
            </a:fld>
            <a:endParaRPr lang="en-US">
              <a:latin typeface="Calibri"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93334724"/>
      </p:ext>
    </p:extLst>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mc="http://schemas.openxmlformats.org/markup-compatibility/2006" xmlns:mv="urn:schemas-microsoft-com:mac:vml" xmlns="" xmlns:a14="http://schemas.microsoft.com/office/drawing/2010/main" xmlns:p="http://schemas.openxmlformats.org/presentationml/2006/main" xmlns:r="http://schemas.openxmlformats.org/officeDocument/2006/relationships" xmlns:a="http://schemas.openxmlformats.org/drawingml/2006/main">
                <a:solidFill>
                  <a:srgbClr val="FFFFFF"/>
                </a:solidFill>
              </a14:hiddenFill>
            </a:ext>
            <a:ext uri="{FAA26D3D-D897-4be2-8F04-BA451C77F1D7}">
              <ma14:placeholderFlag xmlns:mc="http://schemas.openxmlformats.org/markup-compatibility/2006" xmlns:mv="urn:schemas-microsoft-com:mac:vml" xmlns="" xmlns:ma14="http://schemas.microsoft.com/office/mac/drawingml/2011/main" xmlns:p="http://schemas.openxmlformats.org/presentationml/2006/main" xmlns:r="http://schemas.openxmlformats.org/officeDocument/2006/relationships" xmlns:a="http://schemas.openxmlformats.org/drawingml/2006/main" val="1"/>
            </a:ext>
          </a:extLst>
        </p:spPr>
      </p:sp>
      <p:sp>
        <p:nvSpPr>
          <p:cNvPr id="75779" name="Notes Placeholder 2"/>
          <p:cNvSpPr>
            <a:spLocks noGrp="1"/>
          </p:cNvSpPr>
          <p:nvPr>
            <p:ph type="body" idx="1"/>
          </p:nvPr>
        </p:nvSpPr>
        <p:spPr bwMode="auto">
          <a:noFill/>
          <a:extLst>
            <a:ext uri="{909E8E84-426E-40dd-AFC4-6F175D3DCCD1}">
              <a14:hiddenFill xmlns:mc="http://schemas.openxmlformats.org/markup-compatibility/2006" xmlns:mv="urn:schemas-microsoft-com:mac:vml" xmlns="" xmlns:a14="http://schemas.microsoft.com/office/drawing/2010/main"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mc="http://schemas.openxmlformats.org/markup-compatibility/2006" xmlns:mv="urn:schemas-microsoft-com:mac:vml" xmlns="" xmlns:a14="http://schemas.microsoft.com/office/drawing/2010/main"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rPr>
              <a:t>The administration will take some choreographing of your team members.  Continue to ventilate your patient, assess the nares and suction as needed.  Control your patient’s head and place the atomizer in one nare while carefully occluding the opposite nostril.</a:t>
            </a:r>
          </a:p>
        </p:txBody>
      </p:sp>
      <p:sp>
        <p:nvSpPr>
          <p:cNvPr id="106500" name="Slide Number Placeholder 3"/>
          <p:cNvSpPr>
            <a:spLocks noGrp="1"/>
          </p:cNvSpPr>
          <p:nvPr>
            <p:ph type="sldNum" sz="quarter" idx="5"/>
          </p:nvPr>
        </p:nvSpPr>
        <p:spPr bwMode="auto">
          <a:extLst>
            <a:ext uri="{909E8E84-426E-40dd-AFC4-6F175D3DCCD1}">
              <a14:hiddenFill xmlns:mc="http://schemas.openxmlformats.org/markup-compatibility/2006" xmlns:mv="urn:schemas-microsoft-com:mac:vml" xmlns="" xmlns:a14="http://schemas.microsoft.com/office/drawing/2010/main"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mc="http://schemas.openxmlformats.org/markup-compatibility/2006" xmlns:mv="urn:schemas-microsoft-com:mac:vml" xmlns="" xmlns:a14="http://schemas.microsoft.com/office/drawing/2010/main"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a:lstStyle>
            <a:lvl1pPr eaLnBrk="0" hangingPunct="0">
              <a:defRPr>
                <a:solidFill>
                  <a:schemeClr val="tx1"/>
                </a:solidFill>
                <a:latin typeface="Tw Cen MT" charset="0"/>
                <a:ea typeface="ＭＳ Ｐゴシック" charset="0"/>
                <a:cs typeface="Arial" charset="0"/>
              </a:defRPr>
            </a:lvl1pPr>
            <a:lvl2pPr marL="755650" indent="-290513" eaLnBrk="0" hangingPunct="0">
              <a:defRPr>
                <a:solidFill>
                  <a:schemeClr val="tx1"/>
                </a:solidFill>
                <a:latin typeface="Tw Cen MT" charset="0"/>
                <a:ea typeface="Arial" charset="0"/>
                <a:cs typeface="Arial" charset="0"/>
              </a:defRPr>
            </a:lvl2pPr>
            <a:lvl3pPr marL="1163638" indent="-231775" eaLnBrk="0" hangingPunct="0">
              <a:defRPr>
                <a:solidFill>
                  <a:schemeClr val="tx1"/>
                </a:solidFill>
                <a:latin typeface="Tw Cen MT" charset="0"/>
                <a:ea typeface="Arial" charset="0"/>
                <a:cs typeface="Arial" charset="0"/>
              </a:defRPr>
            </a:lvl3pPr>
            <a:lvl4pPr marL="1630363" indent="-231775" eaLnBrk="0" hangingPunct="0">
              <a:defRPr>
                <a:solidFill>
                  <a:schemeClr val="tx1"/>
                </a:solidFill>
                <a:latin typeface="Tw Cen MT" charset="0"/>
                <a:ea typeface="Arial" charset="0"/>
                <a:cs typeface="Arial" charset="0"/>
              </a:defRPr>
            </a:lvl4pPr>
            <a:lvl5pPr marL="2095500" indent="-231775" eaLnBrk="0" hangingPunct="0">
              <a:defRPr>
                <a:solidFill>
                  <a:schemeClr val="tx1"/>
                </a:solidFill>
                <a:latin typeface="Tw Cen MT" charset="0"/>
                <a:ea typeface="Arial" charset="0"/>
                <a:cs typeface="Arial" charset="0"/>
              </a:defRPr>
            </a:lvl5pPr>
            <a:lvl6pPr marL="2552700" indent="-231775" eaLnBrk="0" fontAlgn="base" hangingPunct="0">
              <a:spcBef>
                <a:spcPct val="0"/>
              </a:spcBef>
              <a:spcAft>
                <a:spcPct val="0"/>
              </a:spcAft>
              <a:defRPr>
                <a:solidFill>
                  <a:schemeClr val="tx1"/>
                </a:solidFill>
                <a:latin typeface="Tw Cen MT" charset="0"/>
                <a:ea typeface="Arial" charset="0"/>
                <a:cs typeface="Arial" charset="0"/>
              </a:defRPr>
            </a:lvl6pPr>
            <a:lvl7pPr marL="3009900" indent="-231775" eaLnBrk="0" fontAlgn="base" hangingPunct="0">
              <a:spcBef>
                <a:spcPct val="0"/>
              </a:spcBef>
              <a:spcAft>
                <a:spcPct val="0"/>
              </a:spcAft>
              <a:defRPr>
                <a:solidFill>
                  <a:schemeClr val="tx1"/>
                </a:solidFill>
                <a:latin typeface="Tw Cen MT" charset="0"/>
                <a:ea typeface="Arial" charset="0"/>
                <a:cs typeface="Arial" charset="0"/>
              </a:defRPr>
            </a:lvl7pPr>
            <a:lvl8pPr marL="3467100" indent="-231775" eaLnBrk="0" fontAlgn="base" hangingPunct="0">
              <a:spcBef>
                <a:spcPct val="0"/>
              </a:spcBef>
              <a:spcAft>
                <a:spcPct val="0"/>
              </a:spcAft>
              <a:defRPr>
                <a:solidFill>
                  <a:schemeClr val="tx1"/>
                </a:solidFill>
                <a:latin typeface="Tw Cen MT" charset="0"/>
                <a:ea typeface="Arial" charset="0"/>
                <a:cs typeface="Arial" charset="0"/>
              </a:defRPr>
            </a:lvl8pPr>
            <a:lvl9pPr marL="3924300" indent="-231775" eaLnBrk="0" fontAlgn="base" hangingPunct="0">
              <a:spcBef>
                <a:spcPct val="0"/>
              </a:spcBef>
              <a:spcAft>
                <a:spcPct val="0"/>
              </a:spcAft>
              <a:defRPr>
                <a:solidFill>
                  <a:schemeClr val="tx1"/>
                </a:solidFill>
                <a:latin typeface="Tw Cen MT" charset="0"/>
                <a:ea typeface="Arial" charset="0"/>
                <a:cs typeface="Arial" charset="0"/>
              </a:defRPr>
            </a:lvl9pPr>
          </a:lstStyle>
          <a:p>
            <a:pPr eaLnBrk="1" hangingPunct="1"/>
            <a:fld id="{E49BAA5F-9746-D649-A9DA-50144BBA74AC}" type="slidenum">
              <a:rPr lang="en-US">
                <a:latin typeface="Calibri" charset="0"/>
              </a:rPr>
              <a:pPr eaLnBrk="1" hangingPunct="1"/>
              <a:t>42</a:t>
            </a:fld>
            <a:endParaRPr lang="en-US">
              <a:latin typeface="Calibri"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9243195"/>
      </p:ext>
    </p:extLst>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mc="http://schemas.openxmlformats.org/markup-compatibility/2006" xmlns:mv="urn:schemas-microsoft-com:mac:vml" xmlns="" xmlns:a14="http://schemas.microsoft.com/office/drawing/2010/main" xmlns:p="http://schemas.openxmlformats.org/presentationml/2006/main" xmlns:r="http://schemas.openxmlformats.org/officeDocument/2006/relationships" xmlns:a="http://schemas.openxmlformats.org/drawingml/2006/main">
                <a:solidFill>
                  <a:srgbClr val="FFFFFF"/>
                </a:solidFill>
              </a14:hiddenFill>
            </a:ext>
            <a:ext uri="{FAA26D3D-D897-4be2-8F04-BA451C77F1D7}">
              <ma14:placeholderFlag xmlns:mc="http://schemas.openxmlformats.org/markup-compatibility/2006" xmlns:mv="urn:schemas-microsoft-com:mac:vml" xmlns="" xmlns:ma14="http://schemas.microsoft.com/office/mac/drawingml/2011/main" xmlns:p="http://schemas.openxmlformats.org/presentationml/2006/main" xmlns:r="http://schemas.openxmlformats.org/officeDocument/2006/relationships" xmlns:a="http://schemas.openxmlformats.org/drawingml/2006/main" val="1"/>
            </a:ext>
          </a:extLst>
        </p:spPr>
      </p:sp>
      <p:sp>
        <p:nvSpPr>
          <p:cNvPr id="3" name="Notes Placeholder 2"/>
          <p:cNvSpPr>
            <a:spLocks noGrp="1"/>
          </p:cNvSpPr>
          <p:nvPr>
            <p:ph type="body" idx="1"/>
          </p:nvPr>
        </p:nvSpPr>
        <p:spPr/>
        <p:txBody>
          <a:bodyPr wrap="square" numCol="1" anchor="t" anchorCtr="0" compatLnSpc="1">
            <a:prstTxWarp prst="textNoShape">
              <a:avLst/>
            </a:prstTxWarp>
          </a:bodyPr>
          <a:lstStyle/>
          <a:p>
            <a:pPr eaLnBrk="1" hangingPunct="1">
              <a:spcBef>
                <a:spcPct val="0"/>
              </a:spcBef>
            </a:pPr>
            <a:r>
              <a:rPr lang="en-US" dirty="0">
                <a:latin typeface="Calibri" charset="0"/>
              </a:rPr>
              <a:t>Pediatric patients are less likely to be suffering from an</a:t>
            </a:r>
            <a:r>
              <a:rPr lang="en-US" dirty="0" smtClean="0">
                <a:latin typeface="Calibri" charset="0"/>
              </a:rPr>
              <a:t> overdose caused by intentional</a:t>
            </a:r>
            <a:r>
              <a:rPr lang="en-US" baseline="0" dirty="0" smtClean="0">
                <a:latin typeface="Calibri" charset="0"/>
              </a:rPr>
              <a:t> use</a:t>
            </a:r>
            <a:r>
              <a:rPr lang="en-US" dirty="0" smtClean="0">
                <a:latin typeface="Calibri" charset="0"/>
              </a:rPr>
              <a:t>, </a:t>
            </a:r>
            <a:r>
              <a:rPr lang="en-US" dirty="0">
                <a:latin typeface="Calibri" charset="0"/>
              </a:rPr>
              <a:t>but children can still be victims of an </a:t>
            </a:r>
            <a:r>
              <a:rPr lang="en-US" dirty="0" err="1">
                <a:latin typeface="Calibri" charset="0"/>
              </a:rPr>
              <a:t>opioid</a:t>
            </a:r>
            <a:r>
              <a:rPr lang="en-US" dirty="0" smtClean="0">
                <a:latin typeface="Calibri" charset="0"/>
              </a:rPr>
              <a:t> overdose</a:t>
            </a:r>
            <a:r>
              <a:rPr lang="en-US" dirty="0">
                <a:latin typeface="Calibri" charset="0"/>
              </a:rPr>
              <a:t>, usually inadvertently from ingestion of non-secured medications.  Treatment doses for pediatric patients are as follows:</a:t>
            </a:r>
          </a:p>
          <a:p>
            <a:pPr eaLnBrk="1" hangingPunct="1">
              <a:spcBef>
                <a:spcPct val="0"/>
              </a:spcBef>
              <a:buFontTx/>
              <a:buChar char="•"/>
            </a:pPr>
            <a:r>
              <a:rPr lang="en-US" dirty="0">
                <a:latin typeface="Calibri" charset="0"/>
              </a:rPr>
              <a:t>Infant: 0.5mg per nostril (total 1mg)</a:t>
            </a:r>
          </a:p>
          <a:p>
            <a:pPr eaLnBrk="1" hangingPunct="1">
              <a:spcBef>
                <a:spcPct val="0"/>
              </a:spcBef>
              <a:buFontTx/>
              <a:buChar char="•"/>
            </a:pPr>
            <a:r>
              <a:rPr lang="en-US" dirty="0">
                <a:latin typeface="Calibri" charset="0"/>
              </a:rPr>
              <a:t>Child: 1mg per nostril (total 2mg)</a:t>
            </a:r>
          </a:p>
          <a:p>
            <a:pPr eaLnBrk="1" hangingPunct="1">
              <a:spcBef>
                <a:spcPct val="0"/>
              </a:spcBef>
            </a:pPr>
            <a:endParaRPr lang="en-US" dirty="0">
              <a:latin typeface="Calibri" charset="0"/>
            </a:endParaRPr>
          </a:p>
        </p:txBody>
      </p:sp>
      <p:sp>
        <p:nvSpPr>
          <p:cNvPr id="114692" name="Slide Number Placeholder 3"/>
          <p:cNvSpPr>
            <a:spLocks noGrp="1"/>
          </p:cNvSpPr>
          <p:nvPr>
            <p:ph type="sldNum" sz="quarter" idx="5"/>
          </p:nvPr>
        </p:nvSpPr>
        <p:spPr bwMode="auto">
          <a:extLst>
            <a:ext uri="{909E8E84-426E-40dd-AFC4-6F175D3DCCD1}">
              <a14:hiddenFill xmlns:mc="http://schemas.openxmlformats.org/markup-compatibility/2006" xmlns:mv="urn:schemas-microsoft-com:mac:vml" xmlns="" xmlns:a14="http://schemas.microsoft.com/office/drawing/2010/main"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mc="http://schemas.openxmlformats.org/markup-compatibility/2006" xmlns:mv="urn:schemas-microsoft-com:mac:vml" xmlns="" xmlns:a14="http://schemas.microsoft.com/office/drawing/2010/main"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a:lstStyle>
            <a:lvl1pPr eaLnBrk="0" hangingPunct="0">
              <a:defRPr>
                <a:solidFill>
                  <a:schemeClr val="tx1"/>
                </a:solidFill>
                <a:latin typeface="Tw Cen MT" charset="0"/>
                <a:ea typeface="ＭＳ Ｐゴシック" charset="0"/>
                <a:cs typeface="Arial" charset="0"/>
              </a:defRPr>
            </a:lvl1pPr>
            <a:lvl2pPr marL="755650" indent="-290513" eaLnBrk="0" hangingPunct="0">
              <a:defRPr>
                <a:solidFill>
                  <a:schemeClr val="tx1"/>
                </a:solidFill>
                <a:latin typeface="Tw Cen MT" charset="0"/>
                <a:ea typeface="Arial" charset="0"/>
                <a:cs typeface="Arial" charset="0"/>
              </a:defRPr>
            </a:lvl2pPr>
            <a:lvl3pPr marL="1163638" indent="-231775" eaLnBrk="0" hangingPunct="0">
              <a:defRPr>
                <a:solidFill>
                  <a:schemeClr val="tx1"/>
                </a:solidFill>
                <a:latin typeface="Tw Cen MT" charset="0"/>
                <a:ea typeface="Arial" charset="0"/>
                <a:cs typeface="Arial" charset="0"/>
              </a:defRPr>
            </a:lvl3pPr>
            <a:lvl4pPr marL="1630363" indent="-231775" eaLnBrk="0" hangingPunct="0">
              <a:defRPr>
                <a:solidFill>
                  <a:schemeClr val="tx1"/>
                </a:solidFill>
                <a:latin typeface="Tw Cen MT" charset="0"/>
                <a:ea typeface="Arial" charset="0"/>
                <a:cs typeface="Arial" charset="0"/>
              </a:defRPr>
            </a:lvl4pPr>
            <a:lvl5pPr marL="2095500" indent="-231775" eaLnBrk="0" hangingPunct="0">
              <a:defRPr>
                <a:solidFill>
                  <a:schemeClr val="tx1"/>
                </a:solidFill>
                <a:latin typeface="Tw Cen MT" charset="0"/>
                <a:ea typeface="Arial" charset="0"/>
                <a:cs typeface="Arial" charset="0"/>
              </a:defRPr>
            </a:lvl5pPr>
            <a:lvl6pPr marL="2552700" indent="-231775" eaLnBrk="0" fontAlgn="base" hangingPunct="0">
              <a:spcBef>
                <a:spcPct val="0"/>
              </a:spcBef>
              <a:spcAft>
                <a:spcPct val="0"/>
              </a:spcAft>
              <a:defRPr>
                <a:solidFill>
                  <a:schemeClr val="tx1"/>
                </a:solidFill>
                <a:latin typeface="Tw Cen MT" charset="0"/>
                <a:ea typeface="Arial" charset="0"/>
                <a:cs typeface="Arial" charset="0"/>
              </a:defRPr>
            </a:lvl6pPr>
            <a:lvl7pPr marL="3009900" indent="-231775" eaLnBrk="0" fontAlgn="base" hangingPunct="0">
              <a:spcBef>
                <a:spcPct val="0"/>
              </a:spcBef>
              <a:spcAft>
                <a:spcPct val="0"/>
              </a:spcAft>
              <a:defRPr>
                <a:solidFill>
                  <a:schemeClr val="tx1"/>
                </a:solidFill>
                <a:latin typeface="Tw Cen MT" charset="0"/>
                <a:ea typeface="Arial" charset="0"/>
                <a:cs typeface="Arial" charset="0"/>
              </a:defRPr>
            </a:lvl7pPr>
            <a:lvl8pPr marL="3467100" indent="-231775" eaLnBrk="0" fontAlgn="base" hangingPunct="0">
              <a:spcBef>
                <a:spcPct val="0"/>
              </a:spcBef>
              <a:spcAft>
                <a:spcPct val="0"/>
              </a:spcAft>
              <a:defRPr>
                <a:solidFill>
                  <a:schemeClr val="tx1"/>
                </a:solidFill>
                <a:latin typeface="Tw Cen MT" charset="0"/>
                <a:ea typeface="Arial" charset="0"/>
                <a:cs typeface="Arial" charset="0"/>
              </a:defRPr>
            </a:lvl8pPr>
            <a:lvl9pPr marL="3924300" indent="-231775" eaLnBrk="0" fontAlgn="base" hangingPunct="0">
              <a:spcBef>
                <a:spcPct val="0"/>
              </a:spcBef>
              <a:spcAft>
                <a:spcPct val="0"/>
              </a:spcAft>
              <a:defRPr>
                <a:solidFill>
                  <a:schemeClr val="tx1"/>
                </a:solidFill>
                <a:latin typeface="Tw Cen MT" charset="0"/>
                <a:ea typeface="Arial" charset="0"/>
                <a:cs typeface="Arial" charset="0"/>
              </a:defRPr>
            </a:lvl9pPr>
          </a:lstStyle>
          <a:p>
            <a:pPr eaLnBrk="1" hangingPunct="1"/>
            <a:fld id="{5FA0337B-E492-074B-AA3D-711432E6C56C}" type="slidenum">
              <a:rPr lang="en-US">
                <a:latin typeface="Calibri" charset="0"/>
              </a:rPr>
              <a:pPr eaLnBrk="1" hangingPunct="1"/>
              <a:t>43</a:t>
            </a:fld>
            <a:endParaRPr lang="en-US">
              <a:latin typeface="Calibri"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64691403"/>
      </p:ext>
    </p:extLst>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mc="http://schemas.openxmlformats.org/markup-compatibility/2006" xmlns:mv="urn:schemas-microsoft-com:mac:vml" xmlns="" xmlns:a14="http://schemas.microsoft.com/office/drawing/2010/main" xmlns:p="http://schemas.openxmlformats.org/presentationml/2006/main" xmlns:r="http://schemas.openxmlformats.org/officeDocument/2006/relationships" xmlns:a="http://schemas.openxmlformats.org/drawingml/2006/main">
                <a:solidFill>
                  <a:srgbClr val="FFFFFF"/>
                </a:solidFill>
              </a14:hiddenFill>
            </a:ext>
            <a:ext uri="{FAA26D3D-D897-4be2-8F04-BA451C77F1D7}">
              <ma14:placeholderFlag xmlns:mc="http://schemas.openxmlformats.org/markup-compatibility/2006" xmlns:mv="urn:schemas-microsoft-com:mac:vml" xmlns="" xmlns:ma14="http://schemas.microsoft.com/office/mac/drawingml/2011/main" xmlns:p="http://schemas.openxmlformats.org/presentationml/2006/main" xmlns:r="http://schemas.openxmlformats.org/officeDocument/2006/relationships" xmlns:a="http://schemas.openxmlformats.org/drawingml/2006/main" val="1"/>
            </a:ext>
          </a:extLst>
        </p:spPr>
      </p:sp>
      <p:sp>
        <p:nvSpPr>
          <p:cNvPr id="77827" name="Notes Placeholder 2"/>
          <p:cNvSpPr>
            <a:spLocks noGrp="1"/>
          </p:cNvSpPr>
          <p:nvPr>
            <p:ph type="body" idx="1"/>
          </p:nvPr>
        </p:nvSpPr>
        <p:spPr bwMode="auto">
          <a:noFill/>
          <a:extLst>
            <a:ext uri="{909E8E84-426E-40dd-AFC4-6F175D3DCCD1}">
              <a14:hiddenFill xmlns:mc="http://schemas.openxmlformats.org/markup-compatibility/2006" xmlns:mv="urn:schemas-microsoft-com:mac:vml" xmlns="" xmlns:a14="http://schemas.microsoft.com/office/drawing/2010/main"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mc="http://schemas.openxmlformats.org/markup-compatibility/2006" xmlns:mv="urn:schemas-microsoft-com:mac:vml" xmlns="" xmlns:a14="http://schemas.microsoft.com/office/drawing/2010/main"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rPr>
              <a:t>Rapid opioid or opiate withdrawal may also cause the above signs and symptoms.  This is more common in the chronic opioid or opiate user who has been administered naloxone.  Nevertheless, if a patient is in respiratory arrest secondary to an opioid or opiate overdose, the administration of naloxone is a life-saving time-critical action.</a:t>
            </a:r>
          </a:p>
          <a:p>
            <a:pPr eaLnBrk="1" hangingPunct="1">
              <a:spcBef>
                <a:spcPct val="0"/>
              </a:spcBef>
            </a:pPr>
            <a:endParaRPr lang="en-US">
              <a:latin typeface="Calibri" charset="0"/>
            </a:endParaRPr>
          </a:p>
        </p:txBody>
      </p:sp>
      <p:sp>
        <p:nvSpPr>
          <p:cNvPr id="112644" name="Slide Number Placeholder 3"/>
          <p:cNvSpPr>
            <a:spLocks noGrp="1"/>
          </p:cNvSpPr>
          <p:nvPr>
            <p:ph type="sldNum" sz="quarter" idx="5"/>
          </p:nvPr>
        </p:nvSpPr>
        <p:spPr bwMode="auto">
          <a:extLst>
            <a:ext uri="{909E8E84-426E-40dd-AFC4-6F175D3DCCD1}">
              <a14:hiddenFill xmlns:mc="http://schemas.openxmlformats.org/markup-compatibility/2006" xmlns:mv="urn:schemas-microsoft-com:mac:vml" xmlns="" xmlns:a14="http://schemas.microsoft.com/office/drawing/2010/main"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mc="http://schemas.openxmlformats.org/markup-compatibility/2006" xmlns:mv="urn:schemas-microsoft-com:mac:vml" xmlns="" xmlns:a14="http://schemas.microsoft.com/office/drawing/2010/main"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a:lstStyle>
            <a:lvl1pPr eaLnBrk="0" hangingPunct="0">
              <a:defRPr>
                <a:solidFill>
                  <a:schemeClr val="tx1"/>
                </a:solidFill>
                <a:latin typeface="Tw Cen MT" charset="0"/>
                <a:ea typeface="ＭＳ Ｐゴシック" charset="0"/>
                <a:cs typeface="Arial" charset="0"/>
              </a:defRPr>
            </a:lvl1pPr>
            <a:lvl2pPr marL="755650" indent="-290513" eaLnBrk="0" hangingPunct="0">
              <a:defRPr>
                <a:solidFill>
                  <a:schemeClr val="tx1"/>
                </a:solidFill>
                <a:latin typeface="Tw Cen MT" charset="0"/>
                <a:ea typeface="Arial" charset="0"/>
                <a:cs typeface="Arial" charset="0"/>
              </a:defRPr>
            </a:lvl2pPr>
            <a:lvl3pPr marL="1163638" indent="-231775" eaLnBrk="0" hangingPunct="0">
              <a:defRPr>
                <a:solidFill>
                  <a:schemeClr val="tx1"/>
                </a:solidFill>
                <a:latin typeface="Tw Cen MT" charset="0"/>
                <a:ea typeface="Arial" charset="0"/>
                <a:cs typeface="Arial" charset="0"/>
              </a:defRPr>
            </a:lvl3pPr>
            <a:lvl4pPr marL="1630363" indent="-231775" eaLnBrk="0" hangingPunct="0">
              <a:defRPr>
                <a:solidFill>
                  <a:schemeClr val="tx1"/>
                </a:solidFill>
                <a:latin typeface="Tw Cen MT" charset="0"/>
                <a:ea typeface="Arial" charset="0"/>
                <a:cs typeface="Arial" charset="0"/>
              </a:defRPr>
            </a:lvl4pPr>
            <a:lvl5pPr marL="2095500" indent="-231775" eaLnBrk="0" hangingPunct="0">
              <a:defRPr>
                <a:solidFill>
                  <a:schemeClr val="tx1"/>
                </a:solidFill>
                <a:latin typeface="Tw Cen MT" charset="0"/>
                <a:ea typeface="Arial" charset="0"/>
                <a:cs typeface="Arial" charset="0"/>
              </a:defRPr>
            </a:lvl5pPr>
            <a:lvl6pPr marL="2552700" indent="-231775" eaLnBrk="0" fontAlgn="base" hangingPunct="0">
              <a:spcBef>
                <a:spcPct val="0"/>
              </a:spcBef>
              <a:spcAft>
                <a:spcPct val="0"/>
              </a:spcAft>
              <a:defRPr>
                <a:solidFill>
                  <a:schemeClr val="tx1"/>
                </a:solidFill>
                <a:latin typeface="Tw Cen MT" charset="0"/>
                <a:ea typeface="Arial" charset="0"/>
                <a:cs typeface="Arial" charset="0"/>
              </a:defRPr>
            </a:lvl6pPr>
            <a:lvl7pPr marL="3009900" indent="-231775" eaLnBrk="0" fontAlgn="base" hangingPunct="0">
              <a:spcBef>
                <a:spcPct val="0"/>
              </a:spcBef>
              <a:spcAft>
                <a:spcPct val="0"/>
              </a:spcAft>
              <a:defRPr>
                <a:solidFill>
                  <a:schemeClr val="tx1"/>
                </a:solidFill>
                <a:latin typeface="Tw Cen MT" charset="0"/>
                <a:ea typeface="Arial" charset="0"/>
                <a:cs typeface="Arial" charset="0"/>
              </a:defRPr>
            </a:lvl7pPr>
            <a:lvl8pPr marL="3467100" indent="-231775" eaLnBrk="0" fontAlgn="base" hangingPunct="0">
              <a:spcBef>
                <a:spcPct val="0"/>
              </a:spcBef>
              <a:spcAft>
                <a:spcPct val="0"/>
              </a:spcAft>
              <a:defRPr>
                <a:solidFill>
                  <a:schemeClr val="tx1"/>
                </a:solidFill>
                <a:latin typeface="Tw Cen MT" charset="0"/>
                <a:ea typeface="Arial" charset="0"/>
                <a:cs typeface="Arial" charset="0"/>
              </a:defRPr>
            </a:lvl8pPr>
            <a:lvl9pPr marL="3924300" indent="-231775" eaLnBrk="0" fontAlgn="base" hangingPunct="0">
              <a:spcBef>
                <a:spcPct val="0"/>
              </a:spcBef>
              <a:spcAft>
                <a:spcPct val="0"/>
              </a:spcAft>
              <a:defRPr>
                <a:solidFill>
                  <a:schemeClr val="tx1"/>
                </a:solidFill>
                <a:latin typeface="Tw Cen MT" charset="0"/>
                <a:ea typeface="Arial" charset="0"/>
                <a:cs typeface="Arial" charset="0"/>
              </a:defRPr>
            </a:lvl9pPr>
          </a:lstStyle>
          <a:p>
            <a:pPr eaLnBrk="1" hangingPunct="1"/>
            <a:fld id="{F1745895-4498-8746-8376-6CDF94D0F8EE}" type="slidenum">
              <a:rPr lang="en-US">
                <a:latin typeface="Calibri" charset="0"/>
              </a:rPr>
              <a:pPr eaLnBrk="1" hangingPunct="1"/>
              <a:t>45</a:t>
            </a:fld>
            <a:endParaRPr lang="en-US">
              <a:latin typeface="Calibri"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48729655"/>
      </p:ext>
    </p:extLst>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mc="http://schemas.openxmlformats.org/markup-compatibility/2006" xmlns:mv="urn:schemas-microsoft-com:mac:vml" xmlns="" xmlns:a14="http://schemas.microsoft.com/office/drawing/2010/main" xmlns:p="http://schemas.openxmlformats.org/presentationml/2006/main" xmlns:r="http://schemas.openxmlformats.org/officeDocument/2006/relationships" xmlns:a="http://schemas.openxmlformats.org/drawingml/2006/main">
                <a:solidFill>
                  <a:srgbClr val="FFFFFF"/>
                </a:solidFill>
              </a14:hiddenFill>
            </a:ext>
            <a:ext uri="{FAA26D3D-D897-4be2-8F04-BA451C77F1D7}">
              <ma14:placeholderFlag xmlns:mc="http://schemas.openxmlformats.org/markup-compatibility/2006" xmlns:mv="urn:schemas-microsoft-com:mac:vml" xmlns="" xmlns:ma14="http://schemas.microsoft.com/office/mac/drawingml/2011/main" xmlns:p="http://schemas.openxmlformats.org/presentationml/2006/main" xmlns:r="http://schemas.openxmlformats.org/officeDocument/2006/relationships" xmlns:a="http://schemas.openxmlformats.org/drawingml/2006/main" val="1"/>
            </a:ext>
          </a:extLst>
        </p:spPr>
      </p:sp>
      <p:sp>
        <p:nvSpPr>
          <p:cNvPr id="68611" name="Notes Placeholder 2"/>
          <p:cNvSpPr>
            <a:spLocks noGrp="1"/>
          </p:cNvSpPr>
          <p:nvPr>
            <p:ph type="body" idx="1"/>
          </p:nvPr>
        </p:nvSpPr>
        <p:spPr bwMode="auto">
          <a:noFill/>
          <a:extLst>
            <a:ext uri="{909E8E84-426E-40dd-AFC4-6F175D3DCCD1}">
              <a14:hiddenFill xmlns:mc="http://schemas.openxmlformats.org/markup-compatibility/2006" xmlns:mv="urn:schemas-microsoft-com:mac:vml" xmlns="" xmlns:a14="http://schemas.microsoft.com/office/drawing/2010/main"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mc="http://schemas.openxmlformats.org/markup-compatibility/2006" xmlns:mv="urn:schemas-microsoft-com:mac:vml" xmlns="" xmlns:a14="http://schemas.microsoft.com/office/drawing/2010/main"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rPr>
              <a:t>For an adult, the dose is 2mg of naloxone.  For intranasal administration, this is 1mg of Naloxone per nostril.  Remember, the onset for naloxone is 3-5 minutes, so you may need to continue ventilating the patient.  Also, consider contacting poison control or local medical control if poly-substance use is suspected.</a:t>
            </a:r>
          </a:p>
          <a:p>
            <a:pPr eaLnBrk="1" hangingPunct="1">
              <a:spcBef>
                <a:spcPct val="0"/>
              </a:spcBef>
            </a:pPr>
            <a:endParaRPr lang="en-US">
              <a:latin typeface="Calibri" charset="0"/>
            </a:endParaRPr>
          </a:p>
        </p:txBody>
      </p:sp>
      <p:sp>
        <p:nvSpPr>
          <p:cNvPr id="99332" name="Slide Number Placeholder 3"/>
          <p:cNvSpPr>
            <a:spLocks noGrp="1"/>
          </p:cNvSpPr>
          <p:nvPr>
            <p:ph type="sldNum" sz="quarter" idx="5"/>
          </p:nvPr>
        </p:nvSpPr>
        <p:spPr bwMode="auto">
          <a:extLst>
            <a:ext uri="{909E8E84-426E-40dd-AFC4-6F175D3DCCD1}">
              <a14:hiddenFill xmlns:mc="http://schemas.openxmlformats.org/markup-compatibility/2006" xmlns:mv="urn:schemas-microsoft-com:mac:vml" xmlns="" xmlns:a14="http://schemas.microsoft.com/office/drawing/2010/main"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mc="http://schemas.openxmlformats.org/markup-compatibility/2006" xmlns:mv="urn:schemas-microsoft-com:mac:vml" xmlns="" xmlns:a14="http://schemas.microsoft.com/office/drawing/2010/main"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a:lstStyle>
            <a:lvl1pPr eaLnBrk="0" hangingPunct="0">
              <a:defRPr>
                <a:solidFill>
                  <a:schemeClr val="tx1"/>
                </a:solidFill>
                <a:latin typeface="Tw Cen MT" charset="0"/>
                <a:ea typeface="ＭＳ Ｐゴシック" charset="0"/>
                <a:cs typeface="Arial" charset="0"/>
              </a:defRPr>
            </a:lvl1pPr>
            <a:lvl2pPr marL="755650" indent="-290513" eaLnBrk="0" hangingPunct="0">
              <a:defRPr>
                <a:solidFill>
                  <a:schemeClr val="tx1"/>
                </a:solidFill>
                <a:latin typeface="Tw Cen MT" charset="0"/>
                <a:ea typeface="Arial" charset="0"/>
                <a:cs typeface="Arial" charset="0"/>
              </a:defRPr>
            </a:lvl2pPr>
            <a:lvl3pPr marL="1163638" indent="-231775" eaLnBrk="0" hangingPunct="0">
              <a:defRPr>
                <a:solidFill>
                  <a:schemeClr val="tx1"/>
                </a:solidFill>
                <a:latin typeface="Tw Cen MT" charset="0"/>
                <a:ea typeface="Arial" charset="0"/>
                <a:cs typeface="Arial" charset="0"/>
              </a:defRPr>
            </a:lvl3pPr>
            <a:lvl4pPr marL="1630363" indent="-231775" eaLnBrk="0" hangingPunct="0">
              <a:defRPr>
                <a:solidFill>
                  <a:schemeClr val="tx1"/>
                </a:solidFill>
                <a:latin typeface="Tw Cen MT" charset="0"/>
                <a:ea typeface="Arial" charset="0"/>
                <a:cs typeface="Arial" charset="0"/>
              </a:defRPr>
            </a:lvl4pPr>
            <a:lvl5pPr marL="2095500" indent="-231775" eaLnBrk="0" hangingPunct="0">
              <a:defRPr>
                <a:solidFill>
                  <a:schemeClr val="tx1"/>
                </a:solidFill>
                <a:latin typeface="Tw Cen MT" charset="0"/>
                <a:ea typeface="Arial" charset="0"/>
                <a:cs typeface="Arial" charset="0"/>
              </a:defRPr>
            </a:lvl5pPr>
            <a:lvl6pPr marL="2552700" indent="-231775" eaLnBrk="0" fontAlgn="base" hangingPunct="0">
              <a:spcBef>
                <a:spcPct val="0"/>
              </a:spcBef>
              <a:spcAft>
                <a:spcPct val="0"/>
              </a:spcAft>
              <a:defRPr>
                <a:solidFill>
                  <a:schemeClr val="tx1"/>
                </a:solidFill>
                <a:latin typeface="Tw Cen MT" charset="0"/>
                <a:ea typeface="Arial" charset="0"/>
                <a:cs typeface="Arial" charset="0"/>
              </a:defRPr>
            </a:lvl6pPr>
            <a:lvl7pPr marL="3009900" indent="-231775" eaLnBrk="0" fontAlgn="base" hangingPunct="0">
              <a:spcBef>
                <a:spcPct val="0"/>
              </a:spcBef>
              <a:spcAft>
                <a:spcPct val="0"/>
              </a:spcAft>
              <a:defRPr>
                <a:solidFill>
                  <a:schemeClr val="tx1"/>
                </a:solidFill>
                <a:latin typeface="Tw Cen MT" charset="0"/>
                <a:ea typeface="Arial" charset="0"/>
                <a:cs typeface="Arial" charset="0"/>
              </a:defRPr>
            </a:lvl7pPr>
            <a:lvl8pPr marL="3467100" indent="-231775" eaLnBrk="0" fontAlgn="base" hangingPunct="0">
              <a:spcBef>
                <a:spcPct val="0"/>
              </a:spcBef>
              <a:spcAft>
                <a:spcPct val="0"/>
              </a:spcAft>
              <a:defRPr>
                <a:solidFill>
                  <a:schemeClr val="tx1"/>
                </a:solidFill>
                <a:latin typeface="Tw Cen MT" charset="0"/>
                <a:ea typeface="Arial" charset="0"/>
                <a:cs typeface="Arial" charset="0"/>
              </a:defRPr>
            </a:lvl8pPr>
            <a:lvl9pPr marL="3924300" indent="-231775" eaLnBrk="0" fontAlgn="base" hangingPunct="0">
              <a:spcBef>
                <a:spcPct val="0"/>
              </a:spcBef>
              <a:spcAft>
                <a:spcPct val="0"/>
              </a:spcAft>
              <a:defRPr>
                <a:solidFill>
                  <a:schemeClr val="tx1"/>
                </a:solidFill>
                <a:latin typeface="Tw Cen MT" charset="0"/>
                <a:ea typeface="Arial" charset="0"/>
                <a:cs typeface="Arial" charset="0"/>
              </a:defRPr>
            </a:lvl9pPr>
          </a:lstStyle>
          <a:p>
            <a:pPr eaLnBrk="1" hangingPunct="1"/>
            <a:fld id="{C89FE9EE-2605-ED4D-9EAA-5BA38D8A4900}" type="slidenum">
              <a:rPr lang="en-US">
                <a:latin typeface="Calibri" charset="0"/>
              </a:rPr>
              <a:pPr eaLnBrk="1" hangingPunct="1"/>
              <a:t>49</a:t>
            </a:fld>
            <a:endParaRPr lang="en-US">
              <a:latin typeface="Calibri"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57173716"/>
      </p:ext>
    </p:extLst>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a:buFont typeface="Wingdings" panose="05000000000000000000" pitchFamily="2" charset="2"/>
              <a:buChar char="Ø"/>
            </a:pPr>
            <a:r>
              <a:rPr lang="en-US" dirty="0" smtClean="0"/>
              <a:t>In the US, we consume 79,700 kilograms of hydrocodone which translates to 99.3% of the world consumption.</a:t>
            </a:r>
          </a:p>
          <a:p>
            <a:pPr lvl="2">
              <a:buFont typeface="Wingdings" panose="05000000000000000000" pitchFamily="2" charset="2"/>
              <a:buChar char="Ø"/>
            </a:pPr>
            <a:r>
              <a:rPr lang="en-US" dirty="0" smtClean="0"/>
              <a:t>We consume 60% of oxycodone worldwide</a:t>
            </a:r>
          </a:p>
          <a:p>
            <a:endParaRPr lang="en-US" dirty="0" smtClean="0"/>
          </a:p>
          <a:p>
            <a:pPr marL="0" lvl="2" defTabSz="931774" eaLnBrk="1" fontAlgn="auto" hangingPunct="1">
              <a:spcBef>
                <a:spcPts val="0"/>
              </a:spcBef>
              <a:spcAft>
                <a:spcPts val="0"/>
              </a:spcAft>
              <a:defRPr/>
            </a:pPr>
            <a:r>
              <a:rPr lang="en-US" dirty="0" smtClean="0"/>
              <a:t> ***Since December 2013, there has been an 11% ↓   in the amount of opiates prescribed in Indiana. </a:t>
            </a:r>
          </a:p>
          <a:p>
            <a:endParaRPr lang="en-US" dirty="0"/>
          </a:p>
        </p:txBody>
      </p:sp>
      <p:sp>
        <p:nvSpPr>
          <p:cNvPr id="4" name="Slide Number Placeholder 3"/>
          <p:cNvSpPr>
            <a:spLocks noGrp="1"/>
          </p:cNvSpPr>
          <p:nvPr>
            <p:ph type="sldNum" sz="quarter" idx="10"/>
          </p:nvPr>
        </p:nvSpPr>
        <p:spPr/>
        <p:txBody>
          <a:bodyPr/>
          <a:lstStyle/>
          <a:p>
            <a:fld id="{DDD3E4FC-E428-49F9-8F01-4948807C7F1D}" type="slidenum">
              <a:rPr lang="en-US" smtClean="0"/>
              <a:pPr/>
              <a:t>4</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48220390"/>
      </p:ext>
    </p:extLst>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mc="http://schemas.openxmlformats.org/markup-compatibility/2006" xmlns:mv="urn:schemas-microsoft-com:mac:vml" xmlns="" xmlns:a14="http://schemas.microsoft.com/office/drawing/2010/main" xmlns:p="http://schemas.openxmlformats.org/presentationml/2006/main" xmlns:r="http://schemas.openxmlformats.org/officeDocument/2006/relationships" xmlns:a="http://schemas.openxmlformats.org/drawingml/2006/main">
                <a:solidFill>
                  <a:srgbClr val="FFFFFF"/>
                </a:solidFill>
              </a14:hiddenFill>
            </a:ext>
            <a:ext uri="{FAA26D3D-D897-4be2-8F04-BA451C77F1D7}">
              <ma14:placeholderFlag xmlns:mc="http://schemas.openxmlformats.org/markup-compatibility/2006" xmlns:mv="urn:schemas-microsoft-com:mac:vml" xmlns="" xmlns:ma14="http://schemas.microsoft.com/office/mac/drawingml/2011/main" xmlns:p="http://schemas.openxmlformats.org/presentationml/2006/main" xmlns:r="http://schemas.openxmlformats.org/officeDocument/2006/relationships" xmlns:a="http://schemas.openxmlformats.org/drawingml/2006/main" val="1"/>
            </a:ext>
          </a:extLst>
        </p:spPr>
      </p:sp>
      <p:sp>
        <p:nvSpPr>
          <p:cNvPr id="81923" name="Notes Placeholder 2"/>
          <p:cNvSpPr>
            <a:spLocks noGrp="1"/>
          </p:cNvSpPr>
          <p:nvPr>
            <p:ph type="body" idx="1"/>
          </p:nvPr>
        </p:nvSpPr>
        <p:spPr bwMode="auto">
          <a:noFill/>
          <a:extLst>
            <a:ext uri="{909E8E84-426E-40dd-AFC4-6F175D3DCCD1}">
              <a14:hiddenFill xmlns:mc="http://schemas.openxmlformats.org/markup-compatibility/2006" xmlns:mv="urn:schemas-microsoft-com:mac:vml" xmlns="" xmlns:a14="http://schemas.microsoft.com/office/drawing/2010/main"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mc="http://schemas.openxmlformats.org/markup-compatibility/2006" xmlns:mv="urn:schemas-microsoft-com:mac:vml" xmlns="" xmlns:a14="http://schemas.microsoft.com/office/drawing/2010/main"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rPr>
              <a:t>You will need to practice drawing up the correct dosage and administering intranasal naloxone.  Your practice of the 6 drug rights and of intranasal narcan administration will occur at your squad.</a:t>
            </a:r>
          </a:p>
        </p:txBody>
      </p:sp>
      <p:sp>
        <p:nvSpPr>
          <p:cNvPr id="118788" name="Slide Number Placeholder 3"/>
          <p:cNvSpPr>
            <a:spLocks noGrp="1"/>
          </p:cNvSpPr>
          <p:nvPr>
            <p:ph type="sldNum" sz="quarter" idx="5"/>
          </p:nvPr>
        </p:nvSpPr>
        <p:spPr bwMode="auto">
          <a:extLst>
            <a:ext uri="{909E8E84-426E-40dd-AFC4-6F175D3DCCD1}">
              <a14:hiddenFill xmlns:mc="http://schemas.openxmlformats.org/markup-compatibility/2006" xmlns:mv="urn:schemas-microsoft-com:mac:vml" xmlns="" xmlns:a14="http://schemas.microsoft.com/office/drawing/2010/main"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mc="http://schemas.openxmlformats.org/markup-compatibility/2006" xmlns:mv="urn:schemas-microsoft-com:mac:vml" xmlns="" xmlns:a14="http://schemas.microsoft.com/office/drawing/2010/main"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a:lstStyle>
            <a:lvl1pPr eaLnBrk="0" hangingPunct="0">
              <a:defRPr>
                <a:solidFill>
                  <a:schemeClr val="tx1"/>
                </a:solidFill>
                <a:latin typeface="Tw Cen MT" charset="0"/>
                <a:ea typeface="ＭＳ Ｐゴシック" charset="0"/>
                <a:cs typeface="Arial" charset="0"/>
              </a:defRPr>
            </a:lvl1pPr>
            <a:lvl2pPr marL="755650" indent="-290513" eaLnBrk="0" hangingPunct="0">
              <a:defRPr>
                <a:solidFill>
                  <a:schemeClr val="tx1"/>
                </a:solidFill>
                <a:latin typeface="Tw Cen MT" charset="0"/>
                <a:ea typeface="Arial" charset="0"/>
                <a:cs typeface="Arial" charset="0"/>
              </a:defRPr>
            </a:lvl2pPr>
            <a:lvl3pPr marL="1163638" indent="-231775" eaLnBrk="0" hangingPunct="0">
              <a:defRPr>
                <a:solidFill>
                  <a:schemeClr val="tx1"/>
                </a:solidFill>
                <a:latin typeface="Tw Cen MT" charset="0"/>
                <a:ea typeface="Arial" charset="0"/>
                <a:cs typeface="Arial" charset="0"/>
              </a:defRPr>
            </a:lvl3pPr>
            <a:lvl4pPr marL="1630363" indent="-231775" eaLnBrk="0" hangingPunct="0">
              <a:defRPr>
                <a:solidFill>
                  <a:schemeClr val="tx1"/>
                </a:solidFill>
                <a:latin typeface="Tw Cen MT" charset="0"/>
                <a:ea typeface="Arial" charset="0"/>
                <a:cs typeface="Arial" charset="0"/>
              </a:defRPr>
            </a:lvl4pPr>
            <a:lvl5pPr marL="2095500" indent="-231775" eaLnBrk="0" hangingPunct="0">
              <a:defRPr>
                <a:solidFill>
                  <a:schemeClr val="tx1"/>
                </a:solidFill>
                <a:latin typeface="Tw Cen MT" charset="0"/>
                <a:ea typeface="Arial" charset="0"/>
                <a:cs typeface="Arial" charset="0"/>
              </a:defRPr>
            </a:lvl5pPr>
            <a:lvl6pPr marL="2552700" indent="-231775" eaLnBrk="0" fontAlgn="base" hangingPunct="0">
              <a:spcBef>
                <a:spcPct val="0"/>
              </a:spcBef>
              <a:spcAft>
                <a:spcPct val="0"/>
              </a:spcAft>
              <a:defRPr>
                <a:solidFill>
                  <a:schemeClr val="tx1"/>
                </a:solidFill>
                <a:latin typeface="Tw Cen MT" charset="0"/>
                <a:ea typeface="Arial" charset="0"/>
                <a:cs typeface="Arial" charset="0"/>
              </a:defRPr>
            </a:lvl6pPr>
            <a:lvl7pPr marL="3009900" indent="-231775" eaLnBrk="0" fontAlgn="base" hangingPunct="0">
              <a:spcBef>
                <a:spcPct val="0"/>
              </a:spcBef>
              <a:spcAft>
                <a:spcPct val="0"/>
              </a:spcAft>
              <a:defRPr>
                <a:solidFill>
                  <a:schemeClr val="tx1"/>
                </a:solidFill>
                <a:latin typeface="Tw Cen MT" charset="0"/>
                <a:ea typeface="Arial" charset="0"/>
                <a:cs typeface="Arial" charset="0"/>
              </a:defRPr>
            </a:lvl7pPr>
            <a:lvl8pPr marL="3467100" indent="-231775" eaLnBrk="0" fontAlgn="base" hangingPunct="0">
              <a:spcBef>
                <a:spcPct val="0"/>
              </a:spcBef>
              <a:spcAft>
                <a:spcPct val="0"/>
              </a:spcAft>
              <a:defRPr>
                <a:solidFill>
                  <a:schemeClr val="tx1"/>
                </a:solidFill>
                <a:latin typeface="Tw Cen MT" charset="0"/>
                <a:ea typeface="Arial" charset="0"/>
                <a:cs typeface="Arial" charset="0"/>
              </a:defRPr>
            </a:lvl8pPr>
            <a:lvl9pPr marL="3924300" indent="-231775" eaLnBrk="0" fontAlgn="base" hangingPunct="0">
              <a:spcBef>
                <a:spcPct val="0"/>
              </a:spcBef>
              <a:spcAft>
                <a:spcPct val="0"/>
              </a:spcAft>
              <a:defRPr>
                <a:solidFill>
                  <a:schemeClr val="tx1"/>
                </a:solidFill>
                <a:latin typeface="Tw Cen MT" charset="0"/>
                <a:ea typeface="Arial" charset="0"/>
                <a:cs typeface="Arial" charset="0"/>
              </a:defRPr>
            </a:lvl9pPr>
          </a:lstStyle>
          <a:p>
            <a:pPr eaLnBrk="1" hangingPunct="1"/>
            <a:fld id="{104D56EB-992C-9442-A7BB-54F34207CD0C}" type="slidenum">
              <a:rPr lang="en-US">
                <a:latin typeface="Calibri" charset="0"/>
              </a:rPr>
              <a:pPr eaLnBrk="1" hangingPunct="1"/>
              <a:t>50</a:t>
            </a:fld>
            <a:endParaRPr lang="en-US">
              <a:latin typeface="Calibri"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3527357"/>
      </p:ext>
    </p:extLst>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mc="http://schemas.openxmlformats.org/markup-compatibility/2006" xmlns:mv="urn:schemas-microsoft-com:mac:vml" xmlns="" xmlns:a14="http://schemas.microsoft.com/office/drawing/2010/main" xmlns:p="http://schemas.openxmlformats.org/presentationml/2006/main" xmlns:r="http://schemas.openxmlformats.org/officeDocument/2006/relationships" xmlns:a="http://schemas.openxmlformats.org/drawingml/2006/main">
                <a:solidFill>
                  <a:srgbClr val="FFFFFF"/>
                </a:solidFill>
              </a14:hiddenFill>
            </a:ext>
            <a:ext uri="{FAA26D3D-D897-4be2-8F04-BA451C77F1D7}">
              <ma14:placeholderFlag xmlns:mc="http://schemas.openxmlformats.org/markup-compatibility/2006" xmlns:mv="urn:schemas-microsoft-com:mac:vml" xmlns="" xmlns:ma14="http://schemas.microsoft.com/office/mac/drawingml/2011/main" xmlns:p="http://schemas.openxmlformats.org/presentationml/2006/main" xmlns:r="http://schemas.openxmlformats.org/officeDocument/2006/relationships" xmlns:a="http://schemas.openxmlformats.org/drawingml/2006/main" val="1"/>
            </a:ext>
          </a:extLst>
        </p:spPr>
      </p:sp>
      <p:sp>
        <p:nvSpPr>
          <p:cNvPr id="82947" name="Notes Placeholder 2"/>
          <p:cNvSpPr>
            <a:spLocks noGrp="1"/>
          </p:cNvSpPr>
          <p:nvPr>
            <p:ph type="body" idx="1"/>
          </p:nvPr>
        </p:nvSpPr>
        <p:spPr bwMode="auto">
          <a:noFill/>
          <a:extLst>
            <a:ext uri="{909E8E84-426E-40dd-AFC4-6F175D3DCCD1}">
              <a14:hiddenFill xmlns:mc="http://schemas.openxmlformats.org/markup-compatibility/2006" xmlns:mv="urn:schemas-microsoft-com:mac:vml" xmlns="" xmlns:a14="http://schemas.microsoft.com/office/drawing/2010/main"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mc="http://schemas.openxmlformats.org/markup-compatibility/2006" xmlns:mv="urn:schemas-microsoft-com:mac:vml" xmlns="" xmlns:a14="http://schemas.microsoft.com/office/drawing/2010/main"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latin typeface="Calibri" charset="0"/>
            </a:endParaRPr>
          </a:p>
        </p:txBody>
      </p:sp>
      <p:sp>
        <p:nvSpPr>
          <p:cNvPr id="119812" name="Slide Number Placeholder 3"/>
          <p:cNvSpPr>
            <a:spLocks noGrp="1"/>
          </p:cNvSpPr>
          <p:nvPr>
            <p:ph type="sldNum" sz="quarter" idx="5"/>
          </p:nvPr>
        </p:nvSpPr>
        <p:spPr bwMode="auto">
          <a:extLst>
            <a:ext uri="{909E8E84-426E-40dd-AFC4-6F175D3DCCD1}">
              <a14:hiddenFill xmlns:mc="http://schemas.openxmlformats.org/markup-compatibility/2006" xmlns:mv="urn:schemas-microsoft-com:mac:vml" xmlns="" xmlns:a14="http://schemas.microsoft.com/office/drawing/2010/main"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mc="http://schemas.openxmlformats.org/markup-compatibility/2006" xmlns:mv="urn:schemas-microsoft-com:mac:vml" xmlns="" xmlns:a14="http://schemas.microsoft.com/office/drawing/2010/main"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a:lstStyle>
            <a:lvl1pPr eaLnBrk="0" hangingPunct="0">
              <a:defRPr>
                <a:solidFill>
                  <a:schemeClr val="tx1"/>
                </a:solidFill>
                <a:latin typeface="Tw Cen MT" charset="0"/>
                <a:ea typeface="ＭＳ Ｐゴシック" charset="0"/>
                <a:cs typeface="Arial" charset="0"/>
              </a:defRPr>
            </a:lvl1pPr>
            <a:lvl2pPr marL="755650" indent="-290513" eaLnBrk="0" hangingPunct="0">
              <a:defRPr>
                <a:solidFill>
                  <a:schemeClr val="tx1"/>
                </a:solidFill>
                <a:latin typeface="Tw Cen MT" charset="0"/>
                <a:ea typeface="Arial" charset="0"/>
                <a:cs typeface="Arial" charset="0"/>
              </a:defRPr>
            </a:lvl2pPr>
            <a:lvl3pPr marL="1163638" indent="-231775" eaLnBrk="0" hangingPunct="0">
              <a:defRPr>
                <a:solidFill>
                  <a:schemeClr val="tx1"/>
                </a:solidFill>
                <a:latin typeface="Tw Cen MT" charset="0"/>
                <a:ea typeface="Arial" charset="0"/>
                <a:cs typeface="Arial" charset="0"/>
              </a:defRPr>
            </a:lvl3pPr>
            <a:lvl4pPr marL="1630363" indent="-231775" eaLnBrk="0" hangingPunct="0">
              <a:defRPr>
                <a:solidFill>
                  <a:schemeClr val="tx1"/>
                </a:solidFill>
                <a:latin typeface="Tw Cen MT" charset="0"/>
                <a:ea typeface="Arial" charset="0"/>
                <a:cs typeface="Arial" charset="0"/>
              </a:defRPr>
            </a:lvl4pPr>
            <a:lvl5pPr marL="2095500" indent="-231775" eaLnBrk="0" hangingPunct="0">
              <a:defRPr>
                <a:solidFill>
                  <a:schemeClr val="tx1"/>
                </a:solidFill>
                <a:latin typeface="Tw Cen MT" charset="0"/>
                <a:ea typeface="Arial" charset="0"/>
                <a:cs typeface="Arial" charset="0"/>
              </a:defRPr>
            </a:lvl5pPr>
            <a:lvl6pPr marL="2552700" indent="-231775" eaLnBrk="0" fontAlgn="base" hangingPunct="0">
              <a:spcBef>
                <a:spcPct val="0"/>
              </a:spcBef>
              <a:spcAft>
                <a:spcPct val="0"/>
              </a:spcAft>
              <a:defRPr>
                <a:solidFill>
                  <a:schemeClr val="tx1"/>
                </a:solidFill>
                <a:latin typeface="Tw Cen MT" charset="0"/>
                <a:ea typeface="Arial" charset="0"/>
                <a:cs typeface="Arial" charset="0"/>
              </a:defRPr>
            </a:lvl6pPr>
            <a:lvl7pPr marL="3009900" indent="-231775" eaLnBrk="0" fontAlgn="base" hangingPunct="0">
              <a:spcBef>
                <a:spcPct val="0"/>
              </a:spcBef>
              <a:spcAft>
                <a:spcPct val="0"/>
              </a:spcAft>
              <a:defRPr>
                <a:solidFill>
                  <a:schemeClr val="tx1"/>
                </a:solidFill>
                <a:latin typeface="Tw Cen MT" charset="0"/>
                <a:ea typeface="Arial" charset="0"/>
                <a:cs typeface="Arial" charset="0"/>
              </a:defRPr>
            </a:lvl7pPr>
            <a:lvl8pPr marL="3467100" indent="-231775" eaLnBrk="0" fontAlgn="base" hangingPunct="0">
              <a:spcBef>
                <a:spcPct val="0"/>
              </a:spcBef>
              <a:spcAft>
                <a:spcPct val="0"/>
              </a:spcAft>
              <a:defRPr>
                <a:solidFill>
                  <a:schemeClr val="tx1"/>
                </a:solidFill>
                <a:latin typeface="Tw Cen MT" charset="0"/>
                <a:ea typeface="Arial" charset="0"/>
                <a:cs typeface="Arial" charset="0"/>
              </a:defRPr>
            </a:lvl8pPr>
            <a:lvl9pPr marL="3924300" indent="-231775" eaLnBrk="0" fontAlgn="base" hangingPunct="0">
              <a:spcBef>
                <a:spcPct val="0"/>
              </a:spcBef>
              <a:spcAft>
                <a:spcPct val="0"/>
              </a:spcAft>
              <a:defRPr>
                <a:solidFill>
                  <a:schemeClr val="tx1"/>
                </a:solidFill>
                <a:latin typeface="Tw Cen MT" charset="0"/>
                <a:ea typeface="Arial" charset="0"/>
                <a:cs typeface="Arial" charset="0"/>
              </a:defRPr>
            </a:lvl9pPr>
          </a:lstStyle>
          <a:p>
            <a:pPr eaLnBrk="1" hangingPunct="1"/>
            <a:fld id="{B7E77859-B171-3C46-A438-A06AB5119BA6}" type="slidenum">
              <a:rPr lang="en-US">
                <a:latin typeface="Calibri" charset="0"/>
              </a:rPr>
              <a:pPr eaLnBrk="1" hangingPunct="1"/>
              <a:t>51</a:t>
            </a:fld>
            <a:endParaRPr lang="en-US">
              <a:latin typeface="Calibri"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169315358"/>
      </p:ext>
    </p:extLst>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mc="http://schemas.openxmlformats.org/markup-compatibility/2006" xmlns:mv="urn:schemas-microsoft-com:mac:vml" xmlns="" xmlns:a14="http://schemas.microsoft.com/office/drawing/2010/main" xmlns:p="http://schemas.openxmlformats.org/presentationml/2006/main" xmlns:r="http://schemas.openxmlformats.org/officeDocument/2006/relationships" xmlns:a="http://schemas.openxmlformats.org/drawingml/2006/main">
                <a:solidFill>
                  <a:srgbClr val="FFFFFF"/>
                </a:solidFill>
              </a14:hiddenFill>
            </a:ext>
            <a:ext uri="{FAA26D3D-D897-4be2-8F04-BA451C77F1D7}">
              <ma14:placeholderFlag xmlns:mc="http://schemas.openxmlformats.org/markup-compatibility/2006" xmlns:mv="urn:schemas-microsoft-com:mac:vml" xmlns="" xmlns:ma14="http://schemas.microsoft.com/office/mac/drawingml/2011/main" xmlns:p="http://schemas.openxmlformats.org/presentationml/2006/main" xmlns:r="http://schemas.openxmlformats.org/officeDocument/2006/relationships" xmlns:a="http://schemas.openxmlformats.org/drawingml/2006/main" val="1"/>
            </a:ext>
          </a:extLst>
        </p:spPr>
      </p:sp>
      <p:sp>
        <p:nvSpPr>
          <p:cNvPr id="84995" name="Notes Placeholder 2"/>
          <p:cNvSpPr>
            <a:spLocks noGrp="1"/>
          </p:cNvSpPr>
          <p:nvPr>
            <p:ph type="body" idx="1"/>
          </p:nvPr>
        </p:nvSpPr>
        <p:spPr bwMode="auto">
          <a:noFill/>
          <a:extLst>
            <a:ext uri="{909E8E84-426E-40dd-AFC4-6F175D3DCCD1}">
              <a14:hiddenFill xmlns:mc="http://schemas.openxmlformats.org/markup-compatibility/2006" xmlns:mv="urn:schemas-microsoft-com:mac:vml" xmlns="" xmlns:a14="http://schemas.microsoft.com/office/drawing/2010/main"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mc="http://schemas.openxmlformats.org/markup-compatibility/2006" xmlns:mv="urn:schemas-microsoft-com:mac:vml" xmlns="" xmlns:a14="http://schemas.microsoft.com/office/drawing/2010/main"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 uri="{FAA26D3D-D897-4be2-8F04-BA451C77F1D7}">
              <ma14:placeholderFlag xmlns:mc="http://schemas.openxmlformats.org/markup-compatibility/2006" xmlns:mv="urn:schemas-microsoft-com:mac:vml" xmlns="" xmlns:ma14="http://schemas.microsoft.com/office/mac/drawingml/2011/main" xmlns:p="http://schemas.openxmlformats.org/presentationml/2006/main" xmlns:r="http://schemas.openxmlformats.org/officeDocument/2006/relationships" xmlns:a="http://schemas.openxmlformats.org/drawingml/2006/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121860" name="Slide Number Placeholder 3"/>
          <p:cNvSpPr>
            <a:spLocks noGrp="1"/>
          </p:cNvSpPr>
          <p:nvPr>
            <p:ph type="sldNum" sz="quarter" idx="5"/>
          </p:nvPr>
        </p:nvSpPr>
        <p:spPr bwMode="auto">
          <a:extLst>
            <a:ext uri="{909E8E84-426E-40dd-AFC4-6F175D3DCCD1}">
              <a14:hiddenFill xmlns:mc="http://schemas.openxmlformats.org/markup-compatibility/2006" xmlns:mv="urn:schemas-microsoft-com:mac:vml" xmlns="" xmlns:a14="http://schemas.microsoft.com/office/drawing/2010/main"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mc="http://schemas.openxmlformats.org/markup-compatibility/2006" xmlns:mv="urn:schemas-microsoft-com:mac:vml" xmlns="" xmlns:a14="http://schemas.microsoft.com/office/drawing/2010/main"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a:lstStyle>
            <a:lvl1pPr eaLnBrk="0" hangingPunct="0">
              <a:defRPr>
                <a:solidFill>
                  <a:schemeClr val="tx1"/>
                </a:solidFill>
                <a:latin typeface="Tw Cen MT" charset="0"/>
                <a:ea typeface="ＭＳ Ｐゴシック" charset="0"/>
                <a:cs typeface="Arial" charset="0"/>
              </a:defRPr>
            </a:lvl1pPr>
            <a:lvl2pPr marL="755650" indent="-290513" eaLnBrk="0" hangingPunct="0">
              <a:defRPr>
                <a:solidFill>
                  <a:schemeClr val="tx1"/>
                </a:solidFill>
                <a:latin typeface="Tw Cen MT" charset="0"/>
                <a:ea typeface="Arial" charset="0"/>
                <a:cs typeface="Arial" charset="0"/>
              </a:defRPr>
            </a:lvl2pPr>
            <a:lvl3pPr marL="1163638" indent="-231775" eaLnBrk="0" hangingPunct="0">
              <a:defRPr>
                <a:solidFill>
                  <a:schemeClr val="tx1"/>
                </a:solidFill>
                <a:latin typeface="Tw Cen MT" charset="0"/>
                <a:ea typeface="Arial" charset="0"/>
                <a:cs typeface="Arial" charset="0"/>
              </a:defRPr>
            </a:lvl3pPr>
            <a:lvl4pPr marL="1630363" indent="-231775" eaLnBrk="0" hangingPunct="0">
              <a:defRPr>
                <a:solidFill>
                  <a:schemeClr val="tx1"/>
                </a:solidFill>
                <a:latin typeface="Tw Cen MT" charset="0"/>
                <a:ea typeface="Arial" charset="0"/>
                <a:cs typeface="Arial" charset="0"/>
              </a:defRPr>
            </a:lvl4pPr>
            <a:lvl5pPr marL="2095500" indent="-231775" eaLnBrk="0" hangingPunct="0">
              <a:defRPr>
                <a:solidFill>
                  <a:schemeClr val="tx1"/>
                </a:solidFill>
                <a:latin typeface="Tw Cen MT" charset="0"/>
                <a:ea typeface="Arial" charset="0"/>
                <a:cs typeface="Arial" charset="0"/>
              </a:defRPr>
            </a:lvl5pPr>
            <a:lvl6pPr marL="2552700" indent="-231775" eaLnBrk="0" fontAlgn="base" hangingPunct="0">
              <a:spcBef>
                <a:spcPct val="0"/>
              </a:spcBef>
              <a:spcAft>
                <a:spcPct val="0"/>
              </a:spcAft>
              <a:defRPr>
                <a:solidFill>
                  <a:schemeClr val="tx1"/>
                </a:solidFill>
                <a:latin typeface="Tw Cen MT" charset="0"/>
                <a:ea typeface="Arial" charset="0"/>
                <a:cs typeface="Arial" charset="0"/>
              </a:defRPr>
            </a:lvl6pPr>
            <a:lvl7pPr marL="3009900" indent="-231775" eaLnBrk="0" fontAlgn="base" hangingPunct="0">
              <a:spcBef>
                <a:spcPct val="0"/>
              </a:spcBef>
              <a:spcAft>
                <a:spcPct val="0"/>
              </a:spcAft>
              <a:defRPr>
                <a:solidFill>
                  <a:schemeClr val="tx1"/>
                </a:solidFill>
                <a:latin typeface="Tw Cen MT" charset="0"/>
                <a:ea typeface="Arial" charset="0"/>
                <a:cs typeface="Arial" charset="0"/>
              </a:defRPr>
            </a:lvl7pPr>
            <a:lvl8pPr marL="3467100" indent="-231775" eaLnBrk="0" fontAlgn="base" hangingPunct="0">
              <a:spcBef>
                <a:spcPct val="0"/>
              </a:spcBef>
              <a:spcAft>
                <a:spcPct val="0"/>
              </a:spcAft>
              <a:defRPr>
                <a:solidFill>
                  <a:schemeClr val="tx1"/>
                </a:solidFill>
                <a:latin typeface="Tw Cen MT" charset="0"/>
                <a:ea typeface="Arial" charset="0"/>
                <a:cs typeface="Arial" charset="0"/>
              </a:defRPr>
            </a:lvl8pPr>
            <a:lvl9pPr marL="3924300" indent="-231775" eaLnBrk="0" fontAlgn="base" hangingPunct="0">
              <a:spcBef>
                <a:spcPct val="0"/>
              </a:spcBef>
              <a:spcAft>
                <a:spcPct val="0"/>
              </a:spcAft>
              <a:defRPr>
                <a:solidFill>
                  <a:schemeClr val="tx1"/>
                </a:solidFill>
                <a:latin typeface="Tw Cen MT" charset="0"/>
                <a:ea typeface="Arial" charset="0"/>
                <a:cs typeface="Arial" charset="0"/>
              </a:defRPr>
            </a:lvl9pPr>
          </a:lstStyle>
          <a:p>
            <a:pPr eaLnBrk="1" hangingPunct="1"/>
            <a:fld id="{2B59A015-3F50-344C-955F-F08919A20373}" type="slidenum">
              <a:rPr lang="en-US">
                <a:latin typeface="Calibri" charset="0"/>
              </a:rPr>
              <a:pPr eaLnBrk="1" hangingPunct="1"/>
              <a:t>53</a:t>
            </a:fld>
            <a:endParaRPr lang="en-US">
              <a:latin typeface="Calibri"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81064006"/>
      </p:ext>
    </p:extLst>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mtClean="0">
                <a:ea typeface="ＭＳ Ｐゴシック" panose="020B0600070205080204" pitchFamily="34" charset="-128"/>
              </a:rPr>
              <a:t>Indiana Center for Health Policy</a:t>
            </a:r>
          </a:p>
          <a:p>
            <a:pPr>
              <a:spcBef>
                <a:spcPct val="0"/>
              </a:spcBef>
            </a:pPr>
            <a:endParaRPr lang="en-US" altLang="en-US" smtClean="0">
              <a:ea typeface="ＭＳ Ｐゴシック" panose="020B0600070205080204" pitchFamily="34" charset="-128"/>
            </a:endParaRPr>
          </a:p>
          <a:p>
            <a:pPr>
              <a:spcBef>
                <a:spcPct val="0"/>
              </a:spcBef>
            </a:pPr>
            <a:r>
              <a:rPr lang="en-US" altLang="en-US" smtClean="0">
                <a:ea typeface="ＭＳ Ｐゴシック" panose="020B0600070205080204" pitchFamily="34" charset="-128"/>
              </a:rPr>
              <a:t>If the unintentional poisoning death rate stays the same as it was in 2007, about as many Americans will die from unintentional drug poisoning deaths over the next decade as live in cities the size of Newark, New Jersey; Anchorage, Alaska; or St. Paul, Minnesota.”</a:t>
            </a:r>
          </a:p>
          <a:p>
            <a:pPr>
              <a:spcBef>
                <a:spcPct val="0"/>
              </a:spcBef>
            </a:pPr>
            <a:endParaRPr lang="en-US" altLang="en-US" smtClean="0">
              <a:ea typeface="ＭＳ Ｐゴシック" panose="020B0600070205080204" pitchFamily="34" charset="-128"/>
            </a:endParaRPr>
          </a:p>
          <a:p>
            <a:pPr>
              <a:spcBef>
                <a:spcPct val="0"/>
              </a:spcBef>
              <a:buFontTx/>
              <a:buChar char="-"/>
            </a:pPr>
            <a:r>
              <a:rPr lang="en-US" altLang="en-US" smtClean="0">
                <a:ea typeface="ＭＳ Ｐゴシック" panose="020B0600070205080204" pitchFamily="34" charset="-128"/>
              </a:rPr>
              <a:t>Dr. Len Paulozzi, National Center for Injury Prevention and Control, </a:t>
            </a:r>
          </a:p>
          <a:p>
            <a:pPr>
              <a:spcBef>
                <a:spcPct val="0"/>
              </a:spcBef>
            </a:pPr>
            <a:r>
              <a:rPr lang="en-US" altLang="en-US" smtClean="0">
                <a:ea typeface="ＭＳ Ｐゴシック" panose="020B0600070205080204" pitchFamily="34" charset="-128"/>
              </a:rPr>
              <a:t>Centers for Disease Control and Prevention</a:t>
            </a:r>
          </a:p>
          <a:p>
            <a:pPr>
              <a:spcBef>
                <a:spcPct val="0"/>
              </a:spcBef>
            </a:pPr>
            <a:r>
              <a:rPr lang="en-US" altLang="en-US" smtClean="0">
                <a:ea typeface="ＭＳ Ｐゴシック" panose="020B0600070205080204" pitchFamily="34" charset="-128"/>
              </a:rPr>
              <a:t>280,000 people, roughly</a:t>
            </a:r>
          </a:p>
          <a:p>
            <a:pPr>
              <a:spcBef>
                <a:spcPct val="0"/>
              </a:spcBef>
            </a:pPr>
            <a:endParaRPr lang="en-US" altLang="en-US" smtClean="0">
              <a:ea typeface="ＭＳ Ｐゴシック" panose="020B0600070205080204" pitchFamily="34" charset="-128"/>
            </a:endParaRP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38652428" indent="-38186541"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64717" indent="-232943"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30604" indent="-232943"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96491" indent="-232943"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62377" indent="-232943" defTabSz="465887"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3028264" indent="-232943" defTabSz="465887"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94151" indent="-232943" defTabSz="465887"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960038" indent="-232943" defTabSz="465887"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6E472790-3D77-4265-9A9B-613A8078C616}" type="slidenum">
              <a:rPr lang="en-US" altLang="en-US"/>
              <a:pPr eaLnBrk="1" hangingPunct="1">
                <a:spcBef>
                  <a:spcPct val="0"/>
                </a:spcBef>
              </a:pPr>
              <a:t>5</a:t>
            </a:fld>
            <a:endParaRPr lang="en-US" alt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6283676"/>
      </p:ext>
    </p:extLst>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effectLst/>
                <a:latin typeface="+mn-lt"/>
                <a:cs typeface="Calibri"/>
              </a:rPr>
              <a:t>Allows </a:t>
            </a:r>
            <a:r>
              <a:rPr lang="en-US" dirty="0" smtClean="0">
                <a:effectLst/>
                <a:latin typeface="+mn-lt"/>
                <a:cs typeface="Calibri"/>
              </a:rPr>
              <a:t>certain health care providers to prescribe, and a pharmacist to dispense, an overdose prevention drug to any of these professionals</a:t>
            </a:r>
            <a:endParaRPr lang="en-US" dirty="0" smtClean="0">
              <a:latin typeface="+mn-lt"/>
              <a:cs typeface="Calibri"/>
            </a:endParaRPr>
          </a:p>
          <a:p>
            <a:endParaRPr lang="en-US" dirty="0"/>
          </a:p>
        </p:txBody>
      </p:sp>
      <p:sp>
        <p:nvSpPr>
          <p:cNvPr id="4" name="Slide Number Placeholder 3"/>
          <p:cNvSpPr>
            <a:spLocks noGrp="1"/>
          </p:cNvSpPr>
          <p:nvPr>
            <p:ph type="sldNum" sz="quarter" idx="10"/>
          </p:nvPr>
        </p:nvSpPr>
        <p:spPr/>
        <p:txBody>
          <a:bodyPr/>
          <a:lstStyle/>
          <a:p>
            <a:fld id="{C1322682-9005-B646-B1D7-F9FFA6FF81C2}" type="slidenum">
              <a:rPr lang="en-US" smtClean="0"/>
              <a:pPr/>
              <a:t>7</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69558131"/>
      </p:ext>
    </p:extLst>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mc="http://schemas.openxmlformats.org/markup-compatibility/2006" xmlns:mv="urn:schemas-microsoft-com:mac:vml" xmlns="" xmlns:a14="http://schemas.microsoft.com/office/drawing/2010/main" xmlns:p="http://schemas.openxmlformats.org/presentationml/2006/main" xmlns:r="http://schemas.openxmlformats.org/officeDocument/2006/relationships" xmlns:a="http://schemas.openxmlformats.org/drawingml/2006/main">
                <a:solidFill>
                  <a:srgbClr val="FFFFFF"/>
                </a:solidFill>
              </a14:hiddenFill>
            </a:ext>
            <a:ext uri="{FAA26D3D-D897-4be2-8F04-BA451C77F1D7}">
              <ma14:placeholderFlag xmlns:mc="http://schemas.openxmlformats.org/markup-compatibility/2006" xmlns:mv="urn:schemas-microsoft-com:mac:vml" xmlns="" xmlns:ma14="http://schemas.microsoft.com/office/mac/drawingml/2011/main" xmlns:p="http://schemas.openxmlformats.org/presentationml/2006/main" xmlns:r="http://schemas.openxmlformats.org/officeDocument/2006/relationships" xmlns:a="http://schemas.openxmlformats.org/drawingml/2006/main" val="1"/>
            </a:ext>
          </a:extLst>
        </p:spPr>
      </p:sp>
      <p:sp>
        <p:nvSpPr>
          <p:cNvPr id="53251" name="Notes Placeholder 2"/>
          <p:cNvSpPr>
            <a:spLocks noGrp="1"/>
          </p:cNvSpPr>
          <p:nvPr>
            <p:ph type="body" idx="1"/>
          </p:nvPr>
        </p:nvSpPr>
        <p:spPr bwMode="auto">
          <a:noFill/>
          <a:extLst>
            <a:ext uri="{909E8E84-426E-40dd-AFC4-6F175D3DCCD1}">
              <a14:hiddenFill xmlns:mc="http://schemas.openxmlformats.org/markup-compatibility/2006" xmlns:mv="urn:schemas-microsoft-com:mac:vml" xmlns="" xmlns:a14="http://schemas.microsoft.com/office/drawing/2010/main"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mc="http://schemas.openxmlformats.org/markup-compatibility/2006" xmlns:mv="urn:schemas-microsoft-com:mac:vml" xmlns="" xmlns:a14="http://schemas.microsoft.com/office/drawing/2010/main"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rPr>
              <a:t>Opiates are morphine, codeine, and heroin and all are derived from opium poppies.</a:t>
            </a:r>
          </a:p>
        </p:txBody>
      </p:sp>
      <p:sp>
        <p:nvSpPr>
          <p:cNvPr id="75780" name="Slide Number Placeholder 3"/>
          <p:cNvSpPr>
            <a:spLocks noGrp="1"/>
          </p:cNvSpPr>
          <p:nvPr>
            <p:ph type="sldNum" sz="quarter" idx="5"/>
          </p:nvPr>
        </p:nvSpPr>
        <p:spPr bwMode="auto">
          <a:extLst>
            <a:ext uri="{909E8E84-426E-40dd-AFC4-6F175D3DCCD1}">
              <a14:hiddenFill xmlns:mc="http://schemas.openxmlformats.org/markup-compatibility/2006" xmlns:mv="urn:schemas-microsoft-com:mac:vml" xmlns="" xmlns:a14="http://schemas.microsoft.com/office/drawing/2010/main"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mc="http://schemas.openxmlformats.org/markup-compatibility/2006" xmlns:mv="urn:schemas-microsoft-com:mac:vml" xmlns="" xmlns:a14="http://schemas.microsoft.com/office/drawing/2010/main"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a:lstStyle>
            <a:lvl1pPr eaLnBrk="0" hangingPunct="0">
              <a:defRPr>
                <a:solidFill>
                  <a:schemeClr val="tx1"/>
                </a:solidFill>
                <a:latin typeface="Tw Cen MT" charset="0"/>
                <a:ea typeface="ＭＳ Ｐゴシック" charset="0"/>
                <a:cs typeface="Arial" charset="0"/>
              </a:defRPr>
            </a:lvl1pPr>
            <a:lvl2pPr marL="755650" indent="-290513" eaLnBrk="0" hangingPunct="0">
              <a:defRPr>
                <a:solidFill>
                  <a:schemeClr val="tx1"/>
                </a:solidFill>
                <a:latin typeface="Tw Cen MT" charset="0"/>
                <a:ea typeface="Arial" charset="0"/>
                <a:cs typeface="Arial" charset="0"/>
              </a:defRPr>
            </a:lvl2pPr>
            <a:lvl3pPr marL="1163638" indent="-231775" eaLnBrk="0" hangingPunct="0">
              <a:defRPr>
                <a:solidFill>
                  <a:schemeClr val="tx1"/>
                </a:solidFill>
                <a:latin typeface="Tw Cen MT" charset="0"/>
                <a:ea typeface="Arial" charset="0"/>
                <a:cs typeface="Arial" charset="0"/>
              </a:defRPr>
            </a:lvl3pPr>
            <a:lvl4pPr marL="1630363" indent="-231775" eaLnBrk="0" hangingPunct="0">
              <a:defRPr>
                <a:solidFill>
                  <a:schemeClr val="tx1"/>
                </a:solidFill>
                <a:latin typeface="Tw Cen MT" charset="0"/>
                <a:ea typeface="Arial" charset="0"/>
                <a:cs typeface="Arial" charset="0"/>
              </a:defRPr>
            </a:lvl4pPr>
            <a:lvl5pPr marL="2095500" indent="-231775" eaLnBrk="0" hangingPunct="0">
              <a:defRPr>
                <a:solidFill>
                  <a:schemeClr val="tx1"/>
                </a:solidFill>
                <a:latin typeface="Tw Cen MT" charset="0"/>
                <a:ea typeface="Arial" charset="0"/>
                <a:cs typeface="Arial" charset="0"/>
              </a:defRPr>
            </a:lvl5pPr>
            <a:lvl6pPr marL="2552700" indent="-231775" eaLnBrk="0" fontAlgn="base" hangingPunct="0">
              <a:spcBef>
                <a:spcPct val="0"/>
              </a:spcBef>
              <a:spcAft>
                <a:spcPct val="0"/>
              </a:spcAft>
              <a:defRPr>
                <a:solidFill>
                  <a:schemeClr val="tx1"/>
                </a:solidFill>
                <a:latin typeface="Tw Cen MT" charset="0"/>
                <a:ea typeface="Arial" charset="0"/>
                <a:cs typeface="Arial" charset="0"/>
              </a:defRPr>
            </a:lvl6pPr>
            <a:lvl7pPr marL="3009900" indent="-231775" eaLnBrk="0" fontAlgn="base" hangingPunct="0">
              <a:spcBef>
                <a:spcPct val="0"/>
              </a:spcBef>
              <a:spcAft>
                <a:spcPct val="0"/>
              </a:spcAft>
              <a:defRPr>
                <a:solidFill>
                  <a:schemeClr val="tx1"/>
                </a:solidFill>
                <a:latin typeface="Tw Cen MT" charset="0"/>
                <a:ea typeface="Arial" charset="0"/>
                <a:cs typeface="Arial" charset="0"/>
              </a:defRPr>
            </a:lvl7pPr>
            <a:lvl8pPr marL="3467100" indent="-231775" eaLnBrk="0" fontAlgn="base" hangingPunct="0">
              <a:spcBef>
                <a:spcPct val="0"/>
              </a:spcBef>
              <a:spcAft>
                <a:spcPct val="0"/>
              </a:spcAft>
              <a:defRPr>
                <a:solidFill>
                  <a:schemeClr val="tx1"/>
                </a:solidFill>
                <a:latin typeface="Tw Cen MT" charset="0"/>
                <a:ea typeface="Arial" charset="0"/>
                <a:cs typeface="Arial" charset="0"/>
              </a:defRPr>
            </a:lvl8pPr>
            <a:lvl9pPr marL="3924300" indent="-231775" eaLnBrk="0" fontAlgn="base" hangingPunct="0">
              <a:spcBef>
                <a:spcPct val="0"/>
              </a:spcBef>
              <a:spcAft>
                <a:spcPct val="0"/>
              </a:spcAft>
              <a:defRPr>
                <a:solidFill>
                  <a:schemeClr val="tx1"/>
                </a:solidFill>
                <a:latin typeface="Tw Cen MT" charset="0"/>
                <a:ea typeface="Arial" charset="0"/>
                <a:cs typeface="Arial" charset="0"/>
              </a:defRPr>
            </a:lvl9pPr>
          </a:lstStyle>
          <a:p>
            <a:pPr eaLnBrk="1" hangingPunct="1"/>
            <a:fld id="{7F5563B8-B54F-EF4E-B6AF-552571570E82}" type="slidenum">
              <a:rPr lang="en-US">
                <a:latin typeface="Calibri" charset="0"/>
              </a:rPr>
              <a:pPr eaLnBrk="1" hangingPunct="1"/>
              <a:t>12</a:t>
            </a:fld>
            <a:endParaRPr lang="en-US">
              <a:latin typeface="Calibri"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97687736"/>
      </p:ext>
    </p:extLst>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mc="http://schemas.openxmlformats.org/markup-compatibility/2006" xmlns:mv="urn:schemas-microsoft-com:mac:vml" xmlns="" xmlns:a14="http://schemas.microsoft.com/office/drawing/2010/main" xmlns:p="http://schemas.openxmlformats.org/presentationml/2006/main" xmlns:r="http://schemas.openxmlformats.org/officeDocument/2006/relationships" xmlns:a="http://schemas.openxmlformats.org/drawingml/2006/main">
                <a:solidFill>
                  <a:srgbClr val="FFFFFF"/>
                </a:solidFill>
              </a14:hiddenFill>
            </a:ext>
            <a:ext uri="{FAA26D3D-D897-4be2-8F04-BA451C77F1D7}">
              <ma14:placeholderFlag xmlns:mc="http://schemas.openxmlformats.org/markup-compatibility/2006" xmlns:mv="urn:schemas-microsoft-com:mac:vml" xmlns="" xmlns:ma14="http://schemas.microsoft.com/office/mac/drawingml/2011/main" xmlns:p="http://schemas.openxmlformats.org/presentationml/2006/main" xmlns:r="http://schemas.openxmlformats.org/officeDocument/2006/relationships" xmlns:a="http://schemas.openxmlformats.org/drawingml/2006/main" val="1"/>
            </a:ext>
          </a:extLst>
        </p:spPr>
      </p:sp>
      <p:sp>
        <p:nvSpPr>
          <p:cNvPr id="52227" name="Notes Placeholder 2"/>
          <p:cNvSpPr>
            <a:spLocks noGrp="1"/>
          </p:cNvSpPr>
          <p:nvPr>
            <p:ph type="body" idx="1"/>
          </p:nvPr>
        </p:nvSpPr>
        <p:spPr bwMode="auto">
          <a:noFill/>
          <a:extLst>
            <a:ext uri="{909E8E84-426E-40dd-AFC4-6F175D3DCCD1}">
              <a14:hiddenFill xmlns:mc="http://schemas.openxmlformats.org/markup-compatibility/2006" xmlns:mv="urn:schemas-microsoft-com:mac:vml" xmlns="" xmlns:a14="http://schemas.microsoft.com/office/drawing/2010/main"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mc="http://schemas.openxmlformats.org/markup-compatibility/2006" xmlns:mv="urn:schemas-microsoft-com:mac:vml" xmlns="" xmlns:a14="http://schemas.microsoft.com/office/drawing/2010/main"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a:latin typeface="Calibri" charset="0"/>
              </a:rPr>
              <a:t>So, what is an opioid?  An opioid is a synthetic or semi-synthetic alkaloid that acts on the central nervous system to decrease perception of and reaction to pain.  They are also used to increase pain tolerance.  They are prescribed for acute, debilitating</a:t>
            </a:r>
            <a:r>
              <a:rPr lang="en-US" dirty="0" smtClean="0">
                <a:latin typeface="Calibri" charset="0"/>
              </a:rPr>
              <a:t>, and </a:t>
            </a:r>
            <a:r>
              <a:rPr lang="en-US" dirty="0">
                <a:latin typeface="Calibri" charset="0"/>
              </a:rPr>
              <a:t>chronic pain, or palliative care.  </a:t>
            </a:r>
          </a:p>
          <a:p>
            <a:pPr eaLnBrk="1" hangingPunct="1">
              <a:spcBef>
                <a:spcPct val="0"/>
              </a:spcBef>
            </a:pPr>
            <a:endParaRPr lang="en-US" dirty="0">
              <a:latin typeface="Calibri" charset="0"/>
            </a:endParaRPr>
          </a:p>
        </p:txBody>
      </p:sp>
      <p:sp>
        <p:nvSpPr>
          <p:cNvPr id="74756" name="Slide Number Placeholder 3"/>
          <p:cNvSpPr>
            <a:spLocks noGrp="1"/>
          </p:cNvSpPr>
          <p:nvPr>
            <p:ph type="sldNum" sz="quarter" idx="5"/>
          </p:nvPr>
        </p:nvSpPr>
        <p:spPr bwMode="auto">
          <a:extLst>
            <a:ext uri="{909E8E84-426E-40dd-AFC4-6F175D3DCCD1}">
              <a14:hiddenFill xmlns:mc="http://schemas.openxmlformats.org/markup-compatibility/2006" xmlns:mv="urn:schemas-microsoft-com:mac:vml" xmlns="" xmlns:a14="http://schemas.microsoft.com/office/drawing/2010/main"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mc="http://schemas.openxmlformats.org/markup-compatibility/2006" xmlns:mv="urn:schemas-microsoft-com:mac:vml" xmlns="" xmlns:a14="http://schemas.microsoft.com/office/drawing/2010/main"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a:lstStyle>
            <a:lvl1pPr eaLnBrk="0" hangingPunct="0">
              <a:defRPr>
                <a:solidFill>
                  <a:schemeClr val="tx1"/>
                </a:solidFill>
                <a:latin typeface="Tw Cen MT" charset="0"/>
                <a:ea typeface="ＭＳ Ｐゴシック" charset="0"/>
                <a:cs typeface="Arial" charset="0"/>
              </a:defRPr>
            </a:lvl1pPr>
            <a:lvl2pPr marL="755650" indent="-290513" eaLnBrk="0" hangingPunct="0">
              <a:defRPr>
                <a:solidFill>
                  <a:schemeClr val="tx1"/>
                </a:solidFill>
                <a:latin typeface="Tw Cen MT" charset="0"/>
                <a:ea typeface="Arial" charset="0"/>
                <a:cs typeface="Arial" charset="0"/>
              </a:defRPr>
            </a:lvl2pPr>
            <a:lvl3pPr marL="1163638" indent="-231775" eaLnBrk="0" hangingPunct="0">
              <a:defRPr>
                <a:solidFill>
                  <a:schemeClr val="tx1"/>
                </a:solidFill>
                <a:latin typeface="Tw Cen MT" charset="0"/>
                <a:ea typeface="Arial" charset="0"/>
                <a:cs typeface="Arial" charset="0"/>
              </a:defRPr>
            </a:lvl3pPr>
            <a:lvl4pPr marL="1630363" indent="-231775" eaLnBrk="0" hangingPunct="0">
              <a:defRPr>
                <a:solidFill>
                  <a:schemeClr val="tx1"/>
                </a:solidFill>
                <a:latin typeface="Tw Cen MT" charset="0"/>
                <a:ea typeface="Arial" charset="0"/>
                <a:cs typeface="Arial" charset="0"/>
              </a:defRPr>
            </a:lvl4pPr>
            <a:lvl5pPr marL="2095500" indent="-231775" eaLnBrk="0" hangingPunct="0">
              <a:defRPr>
                <a:solidFill>
                  <a:schemeClr val="tx1"/>
                </a:solidFill>
                <a:latin typeface="Tw Cen MT" charset="0"/>
                <a:ea typeface="Arial" charset="0"/>
                <a:cs typeface="Arial" charset="0"/>
              </a:defRPr>
            </a:lvl5pPr>
            <a:lvl6pPr marL="2552700" indent="-231775" eaLnBrk="0" fontAlgn="base" hangingPunct="0">
              <a:spcBef>
                <a:spcPct val="0"/>
              </a:spcBef>
              <a:spcAft>
                <a:spcPct val="0"/>
              </a:spcAft>
              <a:defRPr>
                <a:solidFill>
                  <a:schemeClr val="tx1"/>
                </a:solidFill>
                <a:latin typeface="Tw Cen MT" charset="0"/>
                <a:ea typeface="Arial" charset="0"/>
                <a:cs typeface="Arial" charset="0"/>
              </a:defRPr>
            </a:lvl6pPr>
            <a:lvl7pPr marL="3009900" indent="-231775" eaLnBrk="0" fontAlgn="base" hangingPunct="0">
              <a:spcBef>
                <a:spcPct val="0"/>
              </a:spcBef>
              <a:spcAft>
                <a:spcPct val="0"/>
              </a:spcAft>
              <a:defRPr>
                <a:solidFill>
                  <a:schemeClr val="tx1"/>
                </a:solidFill>
                <a:latin typeface="Tw Cen MT" charset="0"/>
                <a:ea typeface="Arial" charset="0"/>
                <a:cs typeface="Arial" charset="0"/>
              </a:defRPr>
            </a:lvl7pPr>
            <a:lvl8pPr marL="3467100" indent="-231775" eaLnBrk="0" fontAlgn="base" hangingPunct="0">
              <a:spcBef>
                <a:spcPct val="0"/>
              </a:spcBef>
              <a:spcAft>
                <a:spcPct val="0"/>
              </a:spcAft>
              <a:defRPr>
                <a:solidFill>
                  <a:schemeClr val="tx1"/>
                </a:solidFill>
                <a:latin typeface="Tw Cen MT" charset="0"/>
                <a:ea typeface="Arial" charset="0"/>
                <a:cs typeface="Arial" charset="0"/>
              </a:defRPr>
            </a:lvl8pPr>
            <a:lvl9pPr marL="3924300" indent="-231775" eaLnBrk="0" fontAlgn="base" hangingPunct="0">
              <a:spcBef>
                <a:spcPct val="0"/>
              </a:spcBef>
              <a:spcAft>
                <a:spcPct val="0"/>
              </a:spcAft>
              <a:defRPr>
                <a:solidFill>
                  <a:schemeClr val="tx1"/>
                </a:solidFill>
                <a:latin typeface="Tw Cen MT" charset="0"/>
                <a:ea typeface="Arial" charset="0"/>
                <a:cs typeface="Arial" charset="0"/>
              </a:defRPr>
            </a:lvl9pPr>
          </a:lstStyle>
          <a:p>
            <a:pPr eaLnBrk="1" hangingPunct="1"/>
            <a:fld id="{C51EAFA1-65C2-3543-AE33-B42EDEF84CF9}" type="slidenum">
              <a:rPr lang="en-US">
                <a:latin typeface="Calibri" charset="0"/>
              </a:rPr>
              <a:pPr eaLnBrk="1" hangingPunct="1"/>
              <a:t>13</a:t>
            </a:fld>
            <a:endParaRPr lang="en-US">
              <a:latin typeface="Calibri"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179265021"/>
      </p:ext>
    </p:extLst>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mc="http://schemas.openxmlformats.org/markup-compatibility/2006" xmlns:mv="urn:schemas-microsoft-com:mac:vml" xmlns="" xmlns:a14="http://schemas.microsoft.com/office/drawing/2010/main" xmlns:p="http://schemas.openxmlformats.org/presentationml/2006/main" xmlns:r="http://schemas.openxmlformats.org/officeDocument/2006/relationships" xmlns:a="http://schemas.openxmlformats.org/drawingml/2006/main">
                <a:solidFill>
                  <a:srgbClr val="FFFFFF"/>
                </a:solidFill>
              </a14:hiddenFill>
            </a:ext>
            <a:ext uri="{FAA26D3D-D897-4be2-8F04-BA451C77F1D7}">
              <ma14:placeholderFlag xmlns:mc="http://schemas.openxmlformats.org/markup-compatibility/2006" xmlns:mv="urn:schemas-microsoft-com:mac:vml" xmlns="" xmlns:ma14="http://schemas.microsoft.com/office/mac/drawingml/2011/main" xmlns:p="http://schemas.openxmlformats.org/presentationml/2006/main" xmlns:r="http://schemas.openxmlformats.org/officeDocument/2006/relationships" xmlns:a="http://schemas.openxmlformats.org/drawingml/2006/main" val="1"/>
            </a:ext>
          </a:extLst>
        </p:spPr>
      </p:sp>
      <p:sp>
        <p:nvSpPr>
          <p:cNvPr id="55299" name="Notes Placeholder 2"/>
          <p:cNvSpPr>
            <a:spLocks noGrp="1"/>
          </p:cNvSpPr>
          <p:nvPr>
            <p:ph type="body" idx="1"/>
          </p:nvPr>
        </p:nvSpPr>
        <p:spPr bwMode="auto">
          <a:noFill/>
          <a:extLst>
            <a:ext uri="{909E8E84-426E-40dd-AFC4-6F175D3DCCD1}">
              <a14:hiddenFill xmlns:mc="http://schemas.openxmlformats.org/markup-compatibility/2006" xmlns:mv="urn:schemas-microsoft-com:mac:vml" xmlns="" xmlns:a14="http://schemas.microsoft.com/office/drawing/2010/main"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mc="http://schemas.openxmlformats.org/markup-compatibility/2006" xmlns:mv="urn:schemas-microsoft-com:mac:vml" xmlns="" xmlns:a14="http://schemas.microsoft.com/office/drawing/2010/main"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rPr>
              <a:t>As you can see, there are many brand and generic names for opioids and opiates.  </a:t>
            </a:r>
          </a:p>
          <a:p>
            <a:pPr eaLnBrk="1" hangingPunct="1">
              <a:spcBef>
                <a:spcPct val="0"/>
              </a:spcBef>
            </a:pPr>
            <a:endParaRPr lang="en-US">
              <a:latin typeface="Calibri" charset="0"/>
            </a:endParaRPr>
          </a:p>
        </p:txBody>
      </p:sp>
      <p:sp>
        <p:nvSpPr>
          <p:cNvPr id="77828" name="Slide Number Placeholder 3"/>
          <p:cNvSpPr>
            <a:spLocks noGrp="1"/>
          </p:cNvSpPr>
          <p:nvPr>
            <p:ph type="sldNum" sz="quarter" idx="5"/>
          </p:nvPr>
        </p:nvSpPr>
        <p:spPr bwMode="auto">
          <a:extLst>
            <a:ext uri="{909E8E84-426E-40dd-AFC4-6F175D3DCCD1}">
              <a14:hiddenFill xmlns:mc="http://schemas.openxmlformats.org/markup-compatibility/2006" xmlns:mv="urn:schemas-microsoft-com:mac:vml" xmlns="" xmlns:a14="http://schemas.microsoft.com/office/drawing/2010/main"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mc="http://schemas.openxmlformats.org/markup-compatibility/2006" xmlns:mv="urn:schemas-microsoft-com:mac:vml" xmlns="" xmlns:a14="http://schemas.microsoft.com/office/drawing/2010/main"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a:lstStyle>
            <a:lvl1pPr eaLnBrk="0" hangingPunct="0">
              <a:defRPr>
                <a:solidFill>
                  <a:schemeClr val="tx1"/>
                </a:solidFill>
                <a:latin typeface="Tw Cen MT" charset="0"/>
                <a:ea typeface="ＭＳ Ｐゴシック" charset="0"/>
                <a:cs typeface="Arial" charset="0"/>
              </a:defRPr>
            </a:lvl1pPr>
            <a:lvl2pPr marL="755650" indent="-290513" eaLnBrk="0" hangingPunct="0">
              <a:defRPr>
                <a:solidFill>
                  <a:schemeClr val="tx1"/>
                </a:solidFill>
                <a:latin typeface="Tw Cen MT" charset="0"/>
                <a:ea typeface="Arial" charset="0"/>
                <a:cs typeface="Arial" charset="0"/>
              </a:defRPr>
            </a:lvl2pPr>
            <a:lvl3pPr marL="1163638" indent="-231775" eaLnBrk="0" hangingPunct="0">
              <a:defRPr>
                <a:solidFill>
                  <a:schemeClr val="tx1"/>
                </a:solidFill>
                <a:latin typeface="Tw Cen MT" charset="0"/>
                <a:ea typeface="Arial" charset="0"/>
                <a:cs typeface="Arial" charset="0"/>
              </a:defRPr>
            </a:lvl3pPr>
            <a:lvl4pPr marL="1630363" indent="-231775" eaLnBrk="0" hangingPunct="0">
              <a:defRPr>
                <a:solidFill>
                  <a:schemeClr val="tx1"/>
                </a:solidFill>
                <a:latin typeface="Tw Cen MT" charset="0"/>
                <a:ea typeface="Arial" charset="0"/>
                <a:cs typeface="Arial" charset="0"/>
              </a:defRPr>
            </a:lvl4pPr>
            <a:lvl5pPr marL="2095500" indent="-231775" eaLnBrk="0" hangingPunct="0">
              <a:defRPr>
                <a:solidFill>
                  <a:schemeClr val="tx1"/>
                </a:solidFill>
                <a:latin typeface="Tw Cen MT" charset="0"/>
                <a:ea typeface="Arial" charset="0"/>
                <a:cs typeface="Arial" charset="0"/>
              </a:defRPr>
            </a:lvl5pPr>
            <a:lvl6pPr marL="2552700" indent="-231775" eaLnBrk="0" fontAlgn="base" hangingPunct="0">
              <a:spcBef>
                <a:spcPct val="0"/>
              </a:spcBef>
              <a:spcAft>
                <a:spcPct val="0"/>
              </a:spcAft>
              <a:defRPr>
                <a:solidFill>
                  <a:schemeClr val="tx1"/>
                </a:solidFill>
                <a:latin typeface="Tw Cen MT" charset="0"/>
                <a:ea typeface="Arial" charset="0"/>
                <a:cs typeface="Arial" charset="0"/>
              </a:defRPr>
            </a:lvl6pPr>
            <a:lvl7pPr marL="3009900" indent="-231775" eaLnBrk="0" fontAlgn="base" hangingPunct="0">
              <a:spcBef>
                <a:spcPct val="0"/>
              </a:spcBef>
              <a:spcAft>
                <a:spcPct val="0"/>
              </a:spcAft>
              <a:defRPr>
                <a:solidFill>
                  <a:schemeClr val="tx1"/>
                </a:solidFill>
                <a:latin typeface="Tw Cen MT" charset="0"/>
                <a:ea typeface="Arial" charset="0"/>
                <a:cs typeface="Arial" charset="0"/>
              </a:defRPr>
            </a:lvl7pPr>
            <a:lvl8pPr marL="3467100" indent="-231775" eaLnBrk="0" fontAlgn="base" hangingPunct="0">
              <a:spcBef>
                <a:spcPct val="0"/>
              </a:spcBef>
              <a:spcAft>
                <a:spcPct val="0"/>
              </a:spcAft>
              <a:defRPr>
                <a:solidFill>
                  <a:schemeClr val="tx1"/>
                </a:solidFill>
                <a:latin typeface="Tw Cen MT" charset="0"/>
                <a:ea typeface="Arial" charset="0"/>
                <a:cs typeface="Arial" charset="0"/>
              </a:defRPr>
            </a:lvl8pPr>
            <a:lvl9pPr marL="3924300" indent="-231775" eaLnBrk="0" fontAlgn="base" hangingPunct="0">
              <a:spcBef>
                <a:spcPct val="0"/>
              </a:spcBef>
              <a:spcAft>
                <a:spcPct val="0"/>
              </a:spcAft>
              <a:defRPr>
                <a:solidFill>
                  <a:schemeClr val="tx1"/>
                </a:solidFill>
                <a:latin typeface="Tw Cen MT" charset="0"/>
                <a:ea typeface="Arial" charset="0"/>
                <a:cs typeface="Arial" charset="0"/>
              </a:defRPr>
            </a:lvl9pPr>
          </a:lstStyle>
          <a:p>
            <a:pPr eaLnBrk="1" hangingPunct="1"/>
            <a:fld id="{8F8029C6-6178-0545-967B-28EE5F5BF097}" type="slidenum">
              <a:rPr lang="en-US">
                <a:latin typeface="Calibri" charset="0"/>
              </a:rPr>
              <a:pPr eaLnBrk="1" hangingPunct="1"/>
              <a:t>14</a:t>
            </a:fld>
            <a:endParaRPr lang="en-US">
              <a:latin typeface="Calibri"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3204935"/>
      </p:ext>
    </p:extLst>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mc="http://schemas.openxmlformats.org/markup-compatibility/2006" xmlns:mv="urn:schemas-microsoft-com:mac:vml" xmlns="" xmlns:a14="http://schemas.microsoft.com/office/drawing/2010/main" xmlns:p="http://schemas.openxmlformats.org/presentationml/2006/main" xmlns:r="http://schemas.openxmlformats.org/officeDocument/2006/relationships" xmlns:a="http://schemas.openxmlformats.org/drawingml/2006/main">
                <a:solidFill>
                  <a:srgbClr val="FFFFFF"/>
                </a:solidFill>
              </a14:hiddenFill>
            </a:ext>
            <a:ext uri="{FAA26D3D-D897-4be2-8F04-BA451C77F1D7}">
              <ma14:placeholderFlag xmlns:mc="http://schemas.openxmlformats.org/markup-compatibility/2006" xmlns:mv="urn:schemas-microsoft-com:mac:vml" xmlns="" xmlns:ma14="http://schemas.microsoft.com/office/mac/drawingml/2011/main" xmlns:p="http://schemas.openxmlformats.org/presentationml/2006/main" xmlns:r="http://schemas.openxmlformats.org/officeDocument/2006/relationships" xmlns:a="http://schemas.openxmlformats.org/drawingml/2006/main" val="1"/>
            </a:ext>
          </a:extLst>
        </p:spPr>
      </p:sp>
      <p:sp>
        <p:nvSpPr>
          <p:cNvPr id="54275" name="Notes Placeholder 2"/>
          <p:cNvSpPr>
            <a:spLocks noGrp="1"/>
          </p:cNvSpPr>
          <p:nvPr>
            <p:ph type="body" idx="1"/>
          </p:nvPr>
        </p:nvSpPr>
        <p:spPr bwMode="auto">
          <a:noFill/>
          <a:extLst>
            <a:ext uri="{909E8E84-426E-40dd-AFC4-6F175D3DCCD1}">
              <a14:hiddenFill xmlns:mc="http://schemas.openxmlformats.org/markup-compatibility/2006" xmlns:mv="urn:schemas-microsoft-com:mac:vml" xmlns="" xmlns:a14="http://schemas.microsoft.com/office/drawing/2010/main"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mc="http://schemas.openxmlformats.org/markup-compatibility/2006" xmlns:mv="urn:schemas-microsoft-com:mac:vml" xmlns="" xmlns:a14="http://schemas.microsoft.com/office/drawing/2010/main"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rPr>
              <a:t>Long term usage of opioids and opiates is known for creating tolerance and/or addiction that requires increasing doses to maintain the same effect.  There are many common side effects, but miosis is one that you should be using during your differential diagnosis.</a:t>
            </a:r>
          </a:p>
          <a:p>
            <a:pPr eaLnBrk="1" hangingPunct="1">
              <a:spcBef>
                <a:spcPct val="0"/>
              </a:spcBef>
            </a:pPr>
            <a:endParaRPr lang="en-US">
              <a:latin typeface="Calibri" charset="0"/>
            </a:endParaRPr>
          </a:p>
        </p:txBody>
      </p:sp>
      <p:sp>
        <p:nvSpPr>
          <p:cNvPr id="76804" name="Slide Number Placeholder 3"/>
          <p:cNvSpPr>
            <a:spLocks noGrp="1"/>
          </p:cNvSpPr>
          <p:nvPr>
            <p:ph type="sldNum" sz="quarter" idx="5"/>
          </p:nvPr>
        </p:nvSpPr>
        <p:spPr bwMode="auto">
          <a:extLst>
            <a:ext uri="{909E8E84-426E-40dd-AFC4-6F175D3DCCD1}">
              <a14:hiddenFill xmlns:mc="http://schemas.openxmlformats.org/markup-compatibility/2006" xmlns:mv="urn:schemas-microsoft-com:mac:vml" xmlns="" xmlns:a14="http://schemas.microsoft.com/office/drawing/2010/main"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mc="http://schemas.openxmlformats.org/markup-compatibility/2006" xmlns:mv="urn:schemas-microsoft-com:mac:vml" xmlns="" xmlns:a14="http://schemas.microsoft.com/office/drawing/2010/main"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a:lstStyle>
            <a:lvl1pPr eaLnBrk="0" hangingPunct="0">
              <a:defRPr>
                <a:solidFill>
                  <a:schemeClr val="tx1"/>
                </a:solidFill>
                <a:latin typeface="Tw Cen MT" charset="0"/>
                <a:ea typeface="ＭＳ Ｐゴシック" charset="0"/>
                <a:cs typeface="Arial" charset="0"/>
              </a:defRPr>
            </a:lvl1pPr>
            <a:lvl2pPr marL="755650" indent="-290513" eaLnBrk="0" hangingPunct="0">
              <a:defRPr>
                <a:solidFill>
                  <a:schemeClr val="tx1"/>
                </a:solidFill>
                <a:latin typeface="Tw Cen MT" charset="0"/>
                <a:ea typeface="Arial" charset="0"/>
                <a:cs typeface="Arial" charset="0"/>
              </a:defRPr>
            </a:lvl2pPr>
            <a:lvl3pPr marL="1163638" indent="-231775" eaLnBrk="0" hangingPunct="0">
              <a:defRPr>
                <a:solidFill>
                  <a:schemeClr val="tx1"/>
                </a:solidFill>
                <a:latin typeface="Tw Cen MT" charset="0"/>
                <a:ea typeface="Arial" charset="0"/>
                <a:cs typeface="Arial" charset="0"/>
              </a:defRPr>
            </a:lvl3pPr>
            <a:lvl4pPr marL="1630363" indent="-231775" eaLnBrk="0" hangingPunct="0">
              <a:defRPr>
                <a:solidFill>
                  <a:schemeClr val="tx1"/>
                </a:solidFill>
                <a:latin typeface="Tw Cen MT" charset="0"/>
                <a:ea typeface="Arial" charset="0"/>
                <a:cs typeface="Arial" charset="0"/>
              </a:defRPr>
            </a:lvl4pPr>
            <a:lvl5pPr marL="2095500" indent="-231775" eaLnBrk="0" hangingPunct="0">
              <a:defRPr>
                <a:solidFill>
                  <a:schemeClr val="tx1"/>
                </a:solidFill>
                <a:latin typeface="Tw Cen MT" charset="0"/>
                <a:ea typeface="Arial" charset="0"/>
                <a:cs typeface="Arial" charset="0"/>
              </a:defRPr>
            </a:lvl5pPr>
            <a:lvl6pPr marL="2552700" indent="-231775" eaLnBrk="0" fontAlgn="base" hangingPunct="0">
              <a:spcBef>
                <a:spcPct val="0"/>
              </a:spcBef>
              <a:spcAft>
                <a:spcPct val="0"/>
              </a:spcAft>
              <a:defRPr>
                <a:solidFill>
                  <a:schemeClr val="tx1"/>
                </a:solidFill>
                <a:latin typeface="Tw Cen MT" charset="0"/>
                <a:ea typeface="Arial" charset="0"/>
                <a:cs typeface="Arial" charset="0"/>
              </a:defRPr>
            </a:lvl6pPr>
            <a:lvl7pPr marL="3009900" indent="-231775" eaLnBrk="0" fontAlgn="base" hangingPunct="0">
              <a:spcBef>
                <a:spcPct val="0"/>
              </a:spcBef>
              <a:spcAft>
                <a:spcPct val="0"/>
              </a:spcAft>
              <a:defRPr>
                <a:solidFill>
                  <a:schemeClr val="tx1"/>
                </a:solidFill>
                <a:latin typeface="Tw Cen MT" charset="0"/>
                <a:ea typeface="Arial" charset="0"/>
                <a:cs typeface="Arial" charset="0"/>
              </a:defRPr>
            </a:lvl7pPr>
            <a:lvl8pPr marL="3467100" indent="-231775" eaLnBrk="0" fontAlgn="base" hangingPunct="0">
              <a:spcBef>
                <a:spcPct val="0"/>
              </a:spcBef>
              <a:spcAft>
                <a:spcPct val="0"/>
              </a:spcAft>
              <a:defRPr>
                <a:solidFill>
                  <a:schemeClr val="tx1"/>
                </a:solidFill>
                <a:latin typeface="Tw Cen MT" charset="0"/>
                <a:ea typeface="Arial" charset="0"/>
                <a:cs typeface="Arial" charset="0"/>
              </a:defRPr>
            </a:lvl8pPr>
            <a:lvl9pPr marL="3924300" indent="-231775" eaLnBrk="0" fontAlgn="base" hangingPunct="0">
              <a:spcBef>
                <a:spcPct val="0"/>
              </a:spcBef>
              <a:spcAft>
                <a:spcPct val="0"/>
              </a:spcAft>
              <a:defRPr>
                <a:solidFill>
                  <a:schemeClr val="tx1"/>
                </a:solidFill>
                <a:latin typeface="Tw Cen MT" charset="0"/>
                <a:ea typeface="Arial" charset="0"/>
                <a:cs typeface="Arial" charset="0"/>
              </a:defRPr>
            </a:lvl9pPr>
          </a:lstStyle>
          <a:p>
            <a:pPr eaLnBrk="1" hangingPunct="1"/>
            <a:fld id="{7756464B-D753-C545-B292-E8C5AD1823BB}" type="slidenum">
              <a:rPr lang="en-US">
                <a:latin typeface="Calibri" charset="0"/>
              </a:rPr>
              <a:pPr eaLnBrk="1" hangingPunct="1"/>
              <a:t>15</a:t>
            </a:fld>
            <a:endParaRPr lang="en-US">
              <a:latin typeface="Calibri"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9907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sp>
        <p:nvSpPr>
          <p:cNvPr id="7" name="Round Diagonal Corner Rectangle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64234" y="381001"/>
            <a:ext cx="8229600" cy="2209800"/>
          </a:xfrm>
        </p:spPr>
        <p:txBody>
          <a:bodyPr lIns="45720" rIns="228600" anchor="b">
            <a:normAutofit/>
          </a:bodyPr>
          <a:lstStyle>
            <a:lvl1pPr marL="0" algn="r">
              <a:defRPr sz="480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0" name="Date Placeholder 9"/>
          <p:cNvSpPr>
            <a:spLocks noGrp="1"/>
          </p:cNvSpPr>
          <p:nvPr>
            <p:ph type="dt" sz="half" idx="10"/>
          </p:nvPr>
        </p:nvSpPr>
        <p:spPr>
          <a:xfrm>
            <a:off x="5562600" y="6509004"/>
            <a:ext cx="3002280" cy="274320"/>
          </a:xfrm>
        </p:spPr>
        <p:txBody>
          <a:bodyPr vert="horz" rtlCol="0"/>
          <a:lstStyle/>
          <a:p>
            <a:fld id="{8C6B7AA3-030A-5C4F-9422-853DC83D1358}" type="datetimeFigureOut">
              <a:rPr lang="en-US" smtClean="0"/>
              <a:pPr/>
              <a:t>10/9/15</a:t>
            </a:fld>
            <a:endParaRPr lang="en-US"/>
          </a:p>
        </p:txBody>
      </p:sp>
      <p:sp>
        <p:nvSpPr>
          <p:cNvPr id="11" name="Slide Number Placeholder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lstStyle>
          <a:p>
            <a:fld id="{01521F73-49A3-2149-8C2A-A5C8A1302EBE}" type="slidenum">
              <a:rPr lang="en-US" smtClean="0"/>
              <a:pPr/>
              <a:t>‹#›</a:t>
            </a:fld>
            <a:endParaRPr lang="en-US"/>
          </a:p>
        </p:txBody>
      </p:sp>
      <p:sp>
        <p:nvSpPr>
          <p:cNvPr id="12" name="Footer Placeholder 11"/>
          <p:cNvSpPr>
            <a:spLocks noGrp="1"/>
          </p:cNvSpPr>
          <p:nvPr>
            <p:ph type="ftr" sz="quarter" idx="12"/>
          </p:nvPr>
        </p:nvSpPr>
        <p:spPr>
          <a:xfrm>
            <a:off x="1600200" y="6509004"/>
            <a:ext cx="3907464" cy="274320"/>
          </a:xfrm>
        </p:spPr>
        <p:txBody>
          <a:bodyPr vert="horz" rtlCol="0"/>
          <a:lstStyle/>
          <a:p>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73F960BB-F68E-2E48-84BA-E022592F25A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lgn="l">
              <a:defRPr/>
            </a:lvl1p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73F960BB-F68E-2E48-84BA-E022592F25A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73F960BB-F68E-2E48-84BA-E022592F25A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a:xfrm>
            <a:off x="5562600" y="6513670"/>
            <a:ext cx="3002280" cy="274320"/>
          </a:xfrm>
        </p:spPr>
        <p:txBody>
          <a:bodyPr vert="horz" rtlCol="0"/>
          <a:lstStyle/>
          <a:p>
            <a:pPr>
              <a:defRPr/>
            </a:pPr>
            <a:endParaRPr lang="en-US"/>
          </a:p>
        </p:txBody>
      </p:sp>
      <p:sp>
        <p:nvSpPr>
          <p:cNvPr id="9" name="Slide Number Placeholder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lstStyle>
          <a:p>
            <a:fld id="{0A676598-DD05-9744-BF21-B53E1D7C6C78}" type="slidenum">
              <a:rPr lang="en-US" smtClean="0"/>
              <a:pPr/>
              <a:t>‹#›</a:t>
            </a:fld>
            <a:endParaRPr lang="en-US"/>
          </a:p>
        </p:txBody>
      </p:sp>
      <p:sp>
        <p:nvSpPr>
          <p:cNvPr id="10" name="Footer Placeholder 9"/>
          <p:cNvSpPr>
            <a:spLocks noGrp="1"/>
          </p:cNvSpPr>
          <p:nvPr>
            <p:ph type="ftr" sz="quarter" idx="12"/>
          </p:nvPr>
        </p:nvSpPr>
        <p:spPr>
          <a:xfrm>
            <a:off x="1600200" y="6513670"/>
            <a:ext cx="3907464" cy="274320"/>
          </a:xfrm>
        </p:spPr>
        <p:txBody>
          <a:bodyPr vert="horz" rtlCol="0"/>
          <a:lstStyle/>
          <a:p>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a:xfrm>
            <a:off x="8641080" y="6514568"/>
            <a:ext cx="464288" cy="274320"/>
          </a:xfrm>
        </p:spPr>
        <p:txBody>
          <a:bodyPr/>
          <a:lstStyle/>
          <a:p>
            <a:fld id="{73F960BB-F68E-2E48-84BA-E022592F25A5}" type="slidenum">
              <a:rPr lang="en-US" smtClean="0"/>
              <a:pPr/>
              <a:t>‹#›</a:t>
            </a:fld>
            <a:endParaRPr lang="en-US"/>
          </a:p>
        </p:txBody>
      </p:sp>
      <p:sp>
        <p:nvSpPr>
          <p:cNvPr id="10" name="Rectangle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10" name="Rectangle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p>
            <a:pPr algn="ctr" eaLnBrk="1" latinLnBrk="0" hangingPunct="1"/>
            <a:endParaRPr kumimoji="0" lang="en-US"/>
          </a:p>
        </p:txBody>
      </p:sp>
      <p:sp>
        <p:nvSpPr>
          <p:cNvPr id="11" name="Rectangle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p>
            <a:pPr algn="ctr" eaLnBrk="1" latinLnBrk="0" hangingPunct="1"/>
            <a:endParaRPr kumimoji="0" lang="en-US"/>
          </a:p>
        </p:txBody>
      </p:sp>
      <p:sp>
        <p:nvSpPr>
          <p:cNvPr id="2" name="Title 1"/>
          <p:cNvSpPr>
            <a:spLocks noGrp="1"/>
          </p:cNvSpPr>
          <p:nvPr>
            <p:ph type="title"/>
          </p:nvPr>
        </p:nvSpPr>
        <p:spPr>
          <a:xfrm>
            <a:off x="457200" y="251948"/>
            <a:ext cx="8229600" cy="1143000"/>
          </a:xfrm>
        </p:spPr>
        <p:txBody>
          <a:bodyPr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endParaRPr lang="en-US" altLang="en-US"/>
          </a:p>
        </p:txBody>
      </p:sp>
      <p:sp>
        <p:nvSpPr>
          <p:cNvPr id="9" name="Slide Number Placeholder 8"/>
          <p:cNvSpPr>
            <a:spLocks noGrp="1"/>
          </p:cNvSpPr>
          <p:nvPr>
            <p:ph type="sldNum" sz="quarter" idx="12"/>
          </p:nvPr>
        </p:nvSpPr>
        <p:spPr>
          <a:xfrm>
            <a:off x="8641080" y="6514568"/>
            <a:ext cx="464288" cy="274320"/>
          </a:xfrm>
        </p:spPr>
        <p:txBody>
          <a:bodyPr/>
          <a:lstStyle/>
          <a:p>
            <a:fld id="{73F960BB-F68E-2E48-84BA-E022592F25A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53218"/>
            <a:ext cx="8229600" cy="1143000"/>
          </a:xfr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smtClean="0"/>
              <a:t>Vermont Department of Health - EMS</a:t>
            </a:r>
            <a:endParaRPr lang="en-US" dirty="0"/>
          </a:p>
        </p:txBody>
      </p:sp>
      <p:sp>
        <p:nvSpPr>
          <p:cNvPr id="5" name="Slide Number Placeholder 4"/>
          <p:cNvSpPr>
            <a:spLocks noGrp="1"/>
          </p:cNvSpPr>
          <p:nvPr>
            <p:ph type="sldNum" sz="quarter" idx="12"/>
          </p:nvPr>
        </p:nvSpPr>
        <p:spPr/>
        <p:txBody>
          <a:bodyPr/>
          <a:lstStyle/>
          <a:p>
            <a:fld id="{AE8BB843-B1E8-244D-AA4E-C740D292F1EC}" type="slidenum">
              <a:rPr lang="en-US" smtClean="0"/>
              <a:pPr/>
              <a:t>‹#›</a:t>
            </a:fld>
            <a:endParaRPr lang="en-US"/>
          </a:p>
        </p:txBody>
      </p:sp>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endParaRPr lang="en-US" altLang="en-US"/>
          </a:p>
        </p:txBody>
      </p:sp>
      <p:sp>
        <p:nvSpPr>
          <p:cNvPr id="4" name="Slide Number Placeholder 3"/>
          <p:cNvSpPr>
            <a:spLocks noGrp="1"/>
          </p:cNvSpPr>
          <p:nvPr>
            <p:ph type="sldNum" sz="quarter" idx="12"/>
          </p:nvPr>
        </p:nvSpPr>
        <p:spPr/>
        <p:txBody>
          <a:bodyPr/>
          <a:lstStyle/>
          <a:p>
            <a:fld id="{778A14AB-112E-E149-8F4B-C27D7BB4791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4963136" y="304800"/>
            <a:ext cx="3931920" cy="762000"/>
          </a:xfrm>
        </p:spPr>
        <p:txBody>
          <a:bodyPr anchor="b"/>
          <a:lstStyle>
            <a:lvl1pPr marL="0" algn="r">
              <a:buNone/>
              <a:defRPr sz="20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9" name="Date Placeholder 8"/>
          <p:cNvSpPr>
            <a:spLocks noGrp="1"/>
          </p:cNvSpPr>
          <p:nvPr>
            <p:ph type="dt" sz="half" idx="10"/>
          </p:nvPr>
        </p:nvSpPr>
        <p:spPr>
          <a:xfrm>
            <a:off x="5562600" y="6513670"/>
            <a:ext cx="3002280" cy="274320"/>
          </a:xfrm>
        </p:spPr>
        <p:txBody>
          <a:bodyPr vert="horz" rtlCol="0"/>
          <a:lstStyle/>
          <a:p>
            <a:pPr>
              <a:defRPr/>
            </a:pPr>
            <a:endParaRPr lang="en-US"/>
          </a:p>
        </p:txBody>
      </p:sp>
      <p:sp>
        <p:nvSpPr>
          <p:cNvPr id="10" name="Slide Number Placeholder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lstStyle>
          <a:p>
            <a:fld id="{202026BF-0F82-1E44-A5ED-80E60E9908BA}" type="slidenum">
              <a:rPr lang="en-US" smtClean="0"/>
              <a:pPr/>
              <a:t>‹#›</a:t>
            </a:fld>
            <a:endParaRPr lang="en-US"/>
          </a:p>
        </p:txBody>
      </p:sp>
      <p:sp>
        <p:nvSpPr>
          <p:cNvPr id="11" name="Footer Placeholder 10"/>
          <p:cNvSpPr>
            <a:spLocks noGrp="1"/>
          </p:cNvSpPr>
          <p:nvPr>
            <p:ph type="ftr" sz="quarter" idx="12"/>
          </p:nvPr>
        </p:nvSpPr>
        <p:spPr>
          <a:xfrm>
            <a:off x="1600200" y="6513670"/>
            <a:ext cx="3907464" cy="274320"/>
          </a:xfrm>
        </p:spPr>
        <p:txBody>
          <a:bodyPr vert="horz" rtlCol="0"/>
          <a:lstStyle/>
          <a:p>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0443" y="4724400"/>
            <a:ext cx="5486400" cy="664536"/>
          </a:xfrm>
        </p:spPr>
        <p:txBody>
          <a:bodyPr anchor="b"/>
          <a:lstStyle>
            <a:lvl1pPr marL="0" algn="r">
              <a:buNone/>
              <a:defRPr sz="2000" b="1"/>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3" name="Picture Placeholder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8" name="Date Placeholder 7"/>
          <p:cNvSpPr>
            <a:spLocks noGrp="1"/>
          </p:cNvSpPr>
          <p:nvPr>
            <p:ph type="dt" sz="half" idx="10"/>
          </p:nvPr>
        </p:nvSpPr>
        <p:spPr>
          <a:xfrm>
            <a:off x="5562600" y="6509004"/>
            <a:ext cx="3002280" cy="274320"/>
          </a:xfrm>
        </p:spPr>
        <p:txBody>
          <a:bodyPr vert="horz" rtlCol="0"/>
          <a:lstStyle/>
          <a:p>
            <a:pPr>
              <a:defRPr/>
            </a:pPr>
            <a:endParaRPr lang="en-US"/>
          </a:p>
        </p:txBody>
      </p:sp>
      <p:sp>
        <p:nvSpPr>
          <p:cNvPr id="9" name="Slide Number Placeholder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lstStyle>
          <a:p>
            <a:fld id="{73F960BB-F68E-2E48-84BA-E022592F25A5}" type="slidenum">
              <a:rPr lang="en-US" smtClean="0"/>
              <a:pPr/>
              <a:t>‹#›</a:t>
            </a:fld>
            <a:endParaRPr lang="en-US"/>
          </a:p>
        </p:txBody>
      </p:sp>
      <p:sp>
        <p:nvSpPr>
          <p:cNvPr id="10" name="Footer Placeholder 9"/>
          <p:cNvSpPr>
            <a:spLocks noGrp="1"/>
          </p:cNvSpPr>
          <p:nvPr>
            <p:ph type="ftr" sz="quarter" idx="12"/>
          </p:nvPr>
        </p:nvSpPr>
        <p:spPr>
          <a:xfrm>
            <a:off x="1600200" y="6509004"/>
            <a:ext cx="3907464" cy="274320"/>
          </a:xfrm>
        </p:spPr>
        <p:txBody>
          <a:bodyPr vert="horz" rtlCol="0"/>
          <a:lstStyle/>
          <a:p>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2"/>
      </p:bgRef>
    </p:bg>
    <p:spTree>
      <p:nvGrpSpPr>
        <p:cNvPr id="1" name=""/>
        <p:cNvGrpSpPr/>
        <p:nvPr/>
      </p:nvGrpSpPr>
      <p:grpSpPr>
        <a:xfrm>
          <a:off x="0" y="0"/>
          <a:ext cx="0" cy="0"/>
          <a:chOff x="0" y="0"/>
          <a:chExt cx="0" cy="0"/>
        </a:xfrm>
      </p:grpSpPr>
      <p:sp>
        <p:nvSpPr>
          <p:cNvPr id="7" name="Round Diagonal Corner Rectangle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Footer Placeholder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lstStyle>
          <a:p>
            <a:pPr fontAlgn="auto">
              <a:spcBef>
                <a:spcPts val="0"/>
              </a:spcBef>
              <a:spcAft>
                <a:spcPts val="0"/>
              </a:spcAft>
            </a:pPr>
            <a:endParaRPr lang="en-US">
              <a:solidFill>
                <a:prstClr val="white"/>
              </a:solidFill>
              <a:latin typeface="Arial"/>
              <a:ea typeface="+mn-ea"/>
              <a:cs typeface="+mn-cs"/>
            </a:endParaRPr>
          </a:p>
        </p:txBody>
      </p:sp>
      <p:sp>
        <p:nvSpPr>
          <p:cNvPr id="14" name="Date Placeholder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lstStyle>
          <a:p>
            <a:pPr fontAlgn="auto">
              <a:spcBef>
                <a:spcPts val="0"/>
              </a:spcBef>
              <a:spcAft>
                <a:spcPts val="0"/>
              </a:spcAft>
            </a:pPr>
            <a:fld id="{7AAFE482-D572-426A-B307-E71F19B5B564}" type="datetimeFigureOut">
              <a:rPr lang="en-US" smtClean="0">
                <a:solidFill>
                  <a:prstClr val="white">
                    <a:alpha val="50000"/>
                  </a:prstClr>
                </a:solidFill>
                <a:latin typeface="Arial"/>
                <a:ea typeface="+mn-ea"/>
                <a:cs typeface="+mn-cs"/>
              </a:rPr>
              <a:pPr fontAlgn="auto">
                <a:spcBef>
                  <a:spcPts val="0"/>
                </a:spcBef>
                <a:spcAft>
                  <a:spcPts val="0"/>
                </a:spcAft>
              </a:pPr>
              <a:t>10/9/15</a:t>
            </a:fld>
            <a:endParaRPr lang="en-US">
              <a:solidFill>
                <a:prstClr val="white">
                  <a:alpha val="50000"/>
                </a:prstClr>
              </a:solidFill>
              <a:latin typeface="Arial"/>
              <a:ea typeface="+mn-ea"/>
              <a:cs typeface="+mn-cs"/>
            </a:endParaRPr>
          </a:p>
        </p:txBody>
      </p:sp>
      <p:sp>
        <p:nvSpPr>
          <p:cNvPr id="23" name="Slide Number Placeholder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lstStyle>
          <a:p>
            <a:pPr fontAlgn="auto">
              <a:spcBef>
                <a:spcPts val="0"/>
              </a:spcBef>
              <a:spcAft>
                <a:spcPts val="0"/>
              </a:spcAft>
            </a:pPr>
            <a:fld id="{C4CA4239-316F-4E1D-B47B-5AE46CCD4A56}" type="slidenum">
              <a:rPr lang="en-US" smtClean="0">
                <a:solidFill>
                  <a:prstClr val="white"/>
                </a:solidFill>
                <a:latin typeface="Arial"/>
                <a:ea typeface="+mn-ea"/>
                <a:cs typeface="+mn-cs"/>
              </a:rPr>
              <a:pPr fontAlgn="auto">
                <a:spcBef>
                  <a:spcPts val="0"/>
                </a:spcBef>
                <a:spcAft>
                  <a:spcPts val="0"/>
                </a:spcAft>
              </a:pPr>
              <a:t>‹#›</a:t>
            </a:fld>
            <a:endParaRPr lang="en-US">
              <a:solidFill>
                <a:prstClr val="white"/>
              </a:solidFill>
              <a:latin typeface="Arial"/>
              <a:ea typeface="+mn-ea"/>
              <a:cs typeface="+mn-cs"/>
            </a:endParaRPr>
          </a:p>
        </p:txBody>
      </p:sp>
      <p:sp>
        <p:nvSpPr>
          <p:cNvPr id="22" name="Title Placeholder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46237"/>
            <a:ext cx="8229600" cy="452628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dk1" tx1="lt1" bg2="dk2" tx2="lt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Ls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6.xml"/><Relationship Id="rId4" Type="http://schemas.openxmlformats.org/officeDocument/2006/relationships/image" Target="../media/image7.png"/><Relationship Id="rId1" Type="http://schemas.openxmlformats.org/officeDocument/2006/relationships/tags" Target="../tags/tag4.xml"/><Relationship Id="rId2"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tags" Target="../tags/tag5.xml"/><Relationship Id="rId2" Type="http://schemas.openxmlformats.org/officeDocument/2006/relationships/slideLayout" Target="../slideLayouts/slideLayout2.xml"/><Relationship Id="rId3" Type="http://schemas.openxmlformats.org/officeDocument/2006/relationships/notesSlide" Target="../notesSlides/notesSlide7.xml"/></Relationships>
</file>

<file path=ppt/slides/_rels/slide14.xml.rels><?xml version="1.0" encoding="UTF-8" standalone="yes"?>
<Relationships xmlns="http://schemas.openxmlformats.org/package/2006/relationships"><Relationship Id="rId1" Type="http://schemas.openxmlformats.org/officeDocument/2006/relationships/tags" Target="../tags/tag6.xml"/><Relationship Id="rId2" Type="http://schemas.openxmlformats.org/officeDocument/2006/relationships/slideLayout" Target="../slideLayouts/slideLayout4.xml"/><Relationship Id="rId3" Type="http://schemas.openxmlformats.org/officeDocument/2006/relationships/notesSlide" Target="../notesSlides/notesSlide8.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9.xml"/><Relationship Id="rId4" Type="http://schemas.openxmlformats.org/officeDocument/2006/relationships/image" Target="../media/image8.jpeg"/><Relationship Id="rId1" Type="http://schemas.openxmlformats.org/officeDocument/2006/relationships/tags" Target="../tags/tag7.xml"/><Relationship Id="rId2"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tags" Target="../tags/tag8.xml"/><Relationship Id="rId2" Type="http://schemas.openxmlformats.org/officeDocument/2006/relationships/slideLayout" Target="../slideLayouts/slideLayout2.xml"/><Relationship Id="rId3" Type="http://schemas.openxmlformats.org/officeDocument/2006/relationships/image" Target="../media/image9.png"/></Relationships>
</file>

<file path=ppt/slides/_rels/slide17.xml.rels><?xml version="1.0" encoding="UTF-8" standalone="yes"?>
<Relationships xmlns="http://schemas.openxmlformats.org/package/2006/relationships"><Relationship Id="rId1" Type="http://schemas.openxmlformats.org/officeDocument/2006/relationships/tags" Target="../tags/tag9.xml"/><Relationship Id="rId2"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tags" Target="../tags/tag10.xml"/><Relationship Id="rId2"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tags" Target="../tags/tag11.xml"/><Relationship Id="rId2" Type="http://schemas.openxmlformats.org/officeDocument/2006/relationships/slideLayout" Target="../slideLayouts/slideLayout2.xml"/><Relationship Id="rId3"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tags" Target="../tags/tag2.xml"/><Relationship Id="rId2" Type="http://schemas.openxmlformats.org/officeDocument/2006/relationships/slideLayout" Target="../slideLayouts/slideLayout2.xml"/><Relationship Id="rId3"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1.xml"/><Relationship Id="rId4" Type="http://schemas.openxmlformats.org/officeDocument/2006/relationships/image" Target="../media/image10.jpeg"/><Relationship Id="rId5" Type="http://schemas.openxmlformats.org/officeDocument/2006/relationships/image" Target="../media/image11.png"/><Relationship Id="rId1" Type="http://schemas.openxmlformats.org/officeDocument/2006/relationships/tags" Target="../tags/tag12.xml"/><Relationship Id="rId2"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2.xml"/><Relationship Id="rId4" Type="http://schemas.openxmlformats.org/officeDocument/2006/relationships/image" Target="../media/image13.png"/><Relationship Id="rId5" Type="http://schemas.openxmlformats.org/officeDocument/2006/relationships/image" Target="../media/image14.png"/><Relationship Id="rId1" Type="http://schemas.openxmlformats.org/officeDocument/2006/relationships/tags" Target="../tags/tag13.xml"/><Relationship Id="rId2"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tags" Target="../tags/tag14.xml"/><Relationship Id="rId2" Type="http://schemas.openxmlformats.org/officeDocument/2006/relationships/slideLayout" Target="../slideLayouts/slideLayout2.xml"/><Relationship Id="rId3" Type="http://schemas.openxmlformats.org/officeDocument/2006/relationships/notesSlide" Target="../notesSlides/notesSlide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5.png"/></Relationships>
</file>

<file path=ppt/slides/_rels/slide25.xml.rels><?xml version="1.0" encoding="UTF-8" standalone="yes"?>
<Relationships xmlns="http://schemas.openxmlformats.org/package/2006/relationships"><Relationship Id="rId1" Type="http://schemas.openxmlformats.org/officeDocument/2006/relationships/tags" Target="../tags/tag15.xml"/><Relationship Id="rId2"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tags" Target="../tags/tag16.xml"/><Relationship Id="rId2" Type="http://schemas.openxmlformats.org/officeDocument/2006/relationships/slideLayout" Target="../slideLayouts/slideLayout2.xml"/><Relationship Id="rId3" Type="http://schemas.openxmlformats.org/officeDocument/2006/relationships/notesSlide" Target="../notesSlides/notesSlide14.xml"/></Relationships>
</file>

<file path=ppt/slides/_rels/slide27.xml.rels><?xml version="1.0" encoding="UTF-8" standalone="yes"?>
<Relationships xmlns="http://schemas.openxmlformats.org/package/2006/relationships"><Relationship Id="rId1" Type="http://schemas.openxmlformats.org/officeDocument/2006/relationships/tags" Target="../tags/tag17.xml"/><Relationship Id="rId2"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tags" Target="../tags/tag18.xml"/><Relationship Id="rId2" Type="http://schemas.openxmlformats.org/officeDocument/2006/relationships/slideLayout" Target="../slideLayouts/slideLayout4.xml"/><Relationship Id="rId3" Type="http://schemas.openxmlformats.org/officeDocument/2006/relationships/image" Target="../media/image16.png"/></Relationships>
</file>

<file path=ppt/slides/_rels/slide29.xml.rels><?xml version="1.0" encoding="UTF-8" standalone="yes"?>
<Relationships xmlns="http://schemas.openxmlformats.org/package/2006/relationships"><Relationship Id="rId1" Type="http://schemas.openxmlformats.org/officeDocument/2006/relationships/tags" Target="../tags/tag19.xml"/><Relationship Id="rId2" Type="http://schemas.openxmlformats.org/officeDocument/2006/relationships/slideLayout" Target="../slideLayouts/slideLayout2.xml"/><Relationship Id="rId3" Type="http://schemas.openxmlformats.org/officeDocument/2006/relationships/image" Target="../media/image17.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5.xml"/><Relationship Id="rId4" Type="http://schemas.openxmlformats.org/officeDocument/2006/relationships/image" Target="../media/image18.png"/><Relationship Id="rId1" Type="http://schemas.openxmlformats.org/officeDocument/2006/relationships/tags" Target="../tags/tag20.xml"/><Relationship Id="rId2"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tags" Target="../tags/tag21.xml"/><Relationship Id="rId2" Type="http://schemas.openxmlformats.org/officeDocument/2006/relationships/slideLayout" Target="../slideLayouts/slideLayout2.xml"/><Relationship Id="rId3" Type="http://schemas.openxmlformats.org/officeDocument/2006/relationships/image" Target="../media/image19.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16.xml"/><Relationship Id="rId4" Type="http://schemas.openxmlformats.org/officeDocument/2006/relationships/image" Target="../media/image20.png"/><Relationship Id="rId1" Type="http://schemas.openxmlformats.org/officeDocument/2006/relationships/tags" Target="../tags/tag22.xml"/><Relationship Id="rId2"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17.xml"/><Relationship Id="rId4" Type="http://schemas.openxmlformats.org/officeDocument/2006/relationships/image" Target="../media/image21.png"/><Relationship Id="rId1" Type="http://schemas.openxmlformats.org/officeDocument/2006/relationships/tags" Target="../tags/tag23.xml"/><Relationship Id="rId2"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18.xml"/><Relationship Id="rId4" Type="http://schemas.openxmlformats.org/officeDocument/2006/relationships/image" Target="../media/image22.jpeg"/><Relationship Id="rId1" Type="http://schemas.openxmlformats.org/officeDocument/2006/relationships/tags" Target="../tags/tag24.xml"/><Relationship Id="rId2"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19.xml"/><Relationship Id="rId4" Type="http://schemas.openxmlformats.org/officeDocument/2006/relationships/image" Target="../media/image23.jpeg"/><Relationship Id="rId1" Type="http://schemas.openxmlformats.org/officeDocument/2006/relationships/tags" Target="../tags/tag25.xml"/><Relationship Id="rId2"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20.xml"/><Relationship Id="rId4" Type="http://schemas.openxmlformats.org/officeDocument/2006/relationships/image" Target="../media/image24.png"/><Relationship Id="rId1" Type="http://schemas.openxmlformats.org/officeDocument/2006/relationships/tags" Target="../tags/tag26.xml"/><Relationship Id="rId2"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21.xml"/><Relationship Id="rId4" Type="http://schemas.openxmlformats.org/officeDocument/2006/relationships/image" Target="../media/image25.png"/><Relationship Id="rId5" Type="http://schemas.openxmlformats.org/officeDocument/2006/relationships/image" Target="../media/image26.png"/><Relationship Id="rId1" Type="http://schemas.openxmlformats.org/officeDocument/2006/relationships/tags" Target="../tags/tag27.xml"/><Relationship Id="rId2"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22.xml"/><Relationship Id="rId4" Type="http://schemas.openxmlformats.org/officeDocument/2006/relationships/image" Target="../media/image27.png"/><Relationship Id="rId5" Type="http://schemas.openxmlformats.org/officeDocument/2006/relationships/image" Target="../media/image28.png"/><Relationship Id="rId1" Type="http://schemas.openxmlformats.org/officeDocument/2006/relationships/tags" Target="../tags/tag28.xml"/><Relationship Id="rId2"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23.xml"/><Relationship Id="rId4" Type="http://schemas.openxmlformats.org/officeDocument/2006/relationships/image" Target="../media/image29.png"/><Relationship Id="rId5" Type="http://schemas.openxmlformats.org/officeDocument/2006/relationships/image" Target="../media/image30.png"/><Relationship Id="rId1" Type="http://schemas.openxmlformats.org/officeDocument/2006/relationships/tags" Target="../tags/tag29.xml"/><Relationship Id="rId2"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24.xml"/><Relationship Id="rId4" Type="http://schemas.openxmlformats.org/officeDocument/2006/relationships/image" Target="../media/image31.png"/><Relationship Id="rId1" Type="http://schemas.openxmlformats.org/officeDocument/2006/relationships/tags" Target="../tags/tag30.xml"/><Relationship Id="rId2"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25.xml"/><Relationship Id="rId4" Type="http://schemas.openxmlformats.org/officeDocument/2006/relationships/image" Target="../media/image32.png"/><Relationship Id="rId1" Type="http://schemas.openxmlformats.org/officeDocument/2006/relationships/tags" Target="../tags/tag31.xml"/><Relationship Id="rId2"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26.xml"/><Relationship Id="rId4" Type="http://schemas.openxmlformats.org/officeDocument/2006/relationships/image" Target="../media/image33.jpeg"/><Relationship Id="rId1" Type="http://schemas.openxmlformats.org/officeDocument/2006/relationships/tags" Target="../tags/tag32.xml"/><Relationship Id="rId2"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27.xml"/><Relationship Id="rId4" Type="http://schemas.openxmlformats.org/officeDocument/2006/relationships/image" Target="../media/image34.png"/><Relationship Id="rId1" Type="http://schemas.openxmlformats.org/officeDocument/2006/relationships/tags" Target="../tags/tag33.xml"/><Relationship Id="rId2"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28.xml"/><Relationship Id="rId4" Type="http://schemas.openxmlformats.org/officeDocument/2006/relationships/image" Target="../media/image35.png"/><Relationship Id="rId1" Type="http://schemas.openxmlformats.org/officeDocument/2006/relationships/tags" Target="../tags/tag34.xml"/><Relationship Id="rId2"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tags" Target="../tags/tag35.xml"/><Relationship Id="rId2"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tags" Target="../tags/tag36.xml"/><Relationship Id="rId2" Type="http://schemas.openxmlformats.org/officeDocument/2006/relationships/slideLayout" Target="../slideLayouts/slideLayout2.xml"/><Relationship Id="rId3" Type="http://schemas.openxmlformats.org/officeDocument/2006/relationships/notesSlide" Target="../notesSlides/notesSlide2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50.xml.rels><?xml version="1.0" encoding="UTF-8" standalone="yes"?>
<Relationships xmlns="http://schemas.openxmlformats.org/package/2006/relationships"><Relationship Id="rId1" Type="http://schemas.openxmlformats.org/officeDocument/2006/relationships/tags" Target="../tags/tag37.xml"/><Relationship Id="rId2" Type="http://schemas.openxmlformats.org/officeDocument/2006/relationships/slideLayout" Target="../slideLayouts/slideLayout2.xml"/><Relationship Id="rId3" Type="http://schemas.openxmlformats.org/officeDocument/2006/relationships/notesSlide" Target="../notesSlides/notesSlide30.xml"/></Relationships>
</file>

<file path=ppt/slides/_rels/slide51.xml.rels><?xml version="1.0" encoding="UTF-8" standalone="yes"?>
<Relationships xmlns="http://schemas.openxmlformats.org/package/2006/relationships"><Relationship Id="rId1" Type="http://schemas.openxmlformats.org/officeDocument/2006/relationships/tags" Target="../tags/tag38.xml"/><Relationship Id="rId2" Type="http://schemas.openxmlformats.org/officeDocument/2006/relationships/slideLayout" Target="../slideLayouts/slideLayout2.xml"/><Relationship Id="rId3" Type="http://schemas.openxmlformats.org/officeDocument/2006/relationships/notesSlide" Target="../notesSlides/notesSlide31.xml"/></Relationships>
</file>

<file path=ppt/slides/_rels/slide52.xml.rels><?xml version="1.0" encoding="UTF-8" standalone="yes"?>
<Relationships xmlns="http://schemas.openxmlformats.org/package/2006/relationships"><Relationship Id="rId1" Type="http://schemas.openxmlformats.org/officeDocument/2006/relationships/tags" Target="../tags/tag39.xml"/><Relationship Id="rId2"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tags" Target="../tags/tag40.xml"/><Relationship Id="rId2" Type="http://schemas.openxmlformats.org/officeDocument/2006/relationships/slideLayout" Target="../slideLayouts/slideLayout2.xml"/><Relationship Id="rId3" Type="http://schemas.openxmlformats.org/officeDocument/2006/relationships/notesSlide" Target="../notesSlides/notesSlide3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image" Target="../media/image5.png"/><Relationship Id="rId5" Type="http://schemas.openxmlformats.org/officeDocument/2006/relationships/image" Target="../media/image6.png"/><Relationship Id="rId1" Type="http://schemas.openxmlformats.org/officeDocument/2006/relationships/tags" Target="../tags/tag3.xml"/><Relationship Id="rId2"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533400"/>
            <a:ext cx="8229600" cy="1524000"/>
          </a:xfrm>
        </p:spPr>
        <p:txBody>
          <a:bodyPr>
            <a:normAutofit fontScale="90000"/>
          </a:bodyPr>
          <a:lstStyle/>
          <a:p>
            <a:pPr algn="ctr"/>
            <a:r>
              <a:rPr lang="en-US" dirty="0" smtClean="0"/>
              <a:t/>
            </a:r>
            <a:br>
              <a:rPr lang="en-US" dirty="0" smtClean="0"/>
            </a:br>
            <a:r>
              <a:rPr lang="en-US" dirty="0" smtClean="0"/>
              <a:t/>
            </a:r>
            <a:br>
              <a:rPr lang="en-US" dirty="0" smtClean="0"/>
            </a:br>
            <a:r>
              <a:rPr lang="en-US" dirty="0" smtClean="0"/>
              <a:t/>
            </a:r>
            <a:br>
              <a:rPr lang="en-US" dirty="0" smtClean="0"/>
            </a:br>
            <a:r>
              <a:rPr lang="en-US" b="1" dirty="0" smtClean="0"/>
              <a:t>Reducing </a:t>
            </a:r>
            <a:r>
              <a:rPr lang="en-US" b="1" dirty="0" err="1" smtClean="0"/>
              <a:t>Opioid</a:t>
            </a:r>
            <a:r>
              <a:rPr lang="en-US" b="1" dirty="0" smtClean="0"/>
              <a:t> Overdose Deaths with </a:t>
            </a:r>
            <a:r>
              <a:rPr lang="en-US" b="1" dirty="0" err="1" smtClean="0"/>
              <a:t>Naloxone</a:t>
            </a:r>
            <a:endParaRPr lang="en-US" b="1" dirty="0"/>
          </a:p>
        </p:txBody>
      </p:sp>
      <p:pic>
        <p:nvPicPr>
          <p:cNvPr id="4" name="Picture 3"/>
          <p:cNvPicPr>
            <a:picLocks noChangeAspect="1"/>
          </p:cNvPicPr>
          <p:nvPr/>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905000" y="2362200"/>
            <a:ext cx="5365772" cy="3581400"/>
          </a:xfrm>
          <a:prstGeom prst="rect">
            <a:avLst/>
          </a:prstGeom>
          <a:ln>
            <a:noFill/>
          </a:ln>
          <a:effectLst>
            <a:softEdge rad="112500"/>
          </a:effec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952715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How to Report to ISDH</a:t>
            </a:r>
            <a:endParaRPr lang="en-US" dirty="0"/>
          </a:p>
        </p:txBody>
      </p:sp>
      <p:sp>
        <p:nvSpPr>
          <p:cNvPr id="3" name="Content Placeholder 2"/>
          <p:cNvSpPr>
            <a:spLocks noGrp="1"/>
          </p:cNvSpPr>
          <p:nvPr>
            <p:ph idx="1"/>
          </p:nvPr>
        </p:nvSpPr>
        <p:spPr/>
        <p:txBody>
          <a:bodyPr>
            <a:normAutofit/>
          </a:bodyPr>
          <a:lstStyle/>
          <a:p>
            <a:pPr lvl="0"/>
            <a:r>
              <a:rPr lang="en-US" dirty="0" smtClean="0">
                <a:latin typeface="Calibri"/>
                <a:cs typeface="Calibri"/>
              </a:rPr>
              <a:t>Report through the EMS registry</a:t>
            </a:r>
          </a:p>
          <a:p>
            <a:pPr lvl="1"/>
            <a:r>
              <a:rPr lang="en-US" dirty="0" smtClean="0">
                <a:latin typeface="Calibri"/>
                <a:cs typeface="Calibri"/>
              </a:rPr>
              <a:t>Police and Fire report their use or any pre-response use to the Transport EMS</a:t>
            </a:r>
            <a:endParaRPr lang="en-US" dirty="0" smtClean="0">
              <a:latin typeface="Calibri"/>
              <a:cs typeface="Calibri"/>
            </a:endParaRPr>
          </a:p>
          <a:p>
            <a:r>
              <a:rPr lang="en-US" dirty="0" smtClean="0">
                <a:latin typeface="Calibri"/>
                <a:cs typeface="Calibri"/>
              </a:rPr>
              <a:t>All </a:t>
            </a:r>
            <a:r>
              <a:rPr lang="en-US" dirty="0">
                <a:latin typeface="Calibri"/>
                <a:cs typeface="Calibri"/>
              </a:rPr>
              <a:t>run </a:t>
            </a:r>
            <a:r>
              <a:rPr lang="en-US" dirty="0" smtClean="0">
                <a:latin typeface="Calibri"/>
                <a:cs typeface="Calibri"/>
              </a:rPr>
              <a:t>sheets now have sections for reporting </a:t>
            </a:r>
            <a:r>
              <a:rPr lang="en-US" dirty="0" err="1" smtClean="0">
                <a:latin typeface="Calibri"/>
                <a:cs typeface="Calibri"/>
              </a:rPr>
              <a:t>naloxone</a:t>
            </a:r>
            <a:r>
              <a:rPr lang="en-US" dirty="0" smtClean="0">
                <a:latin typeface="Calibri"/>
                <a:cs typeface="Calibri"/>
              </a:rPr>
              <a:t> administration in the field</a:t>
            </a:r>
            <a:endParaRPr lang="en-US" dirty="0" smtClean="0">
              <a:latin typeface="Calibri"/>
              <a:cs typeface="Calibri"/>
            </a:endParaRPr>
          </a:p>
          <a:p>
            <a:pPr lvl="0"/>
            <a:r>
              <a:rPr lang="en-US" dirty="0" smtClean="0">
                <a:latin typeface="Calibri"/>
                <a:cs typeface="Calibri"/>
              </a:rPr>
              <a:t>ISDH is permitted by Indiana </a:t>
            </a:r>
            <a:r>
              <a:rPr lang="en-US" dirty="0" smtClean="0">
                <a:latin typeface="Calibri"/>
                <a:cs typeface="Calibri"/>
              </a:rPr>
              <a:t>Department of Homeland Security (IDHS)</a:t>
            </a:r>
            <a:r>
              <a:rPr lang="en-US" dirty="0" smtClean="0">
                <a:latin typeface="Calibri"/>
                <a:cs typeface="Calibri"/>
              </a:rPr>
              <a:t> to access run </a:t>
            </a:r>
            <a:r>
              <a:rPr lang="en-US" dirty="0">
                <a:latin typeface="Calibri"/>
                <a:cs typeface="Calibri"/>
              </a:rPr>
              <a:t>sheet data</a:t>
            </a:r>
            <a:r>
              <a:rPr lang="en-US" dirty="0" smtClean="0">
                <a:latin typeface="Calibri"/>
                <a:cs typeface="Calibri"/>
              </a:rPr>
              <a:t> monthly</a:t>
            </a:r>
          </a:p>
          <a:p>
            <a:pPr lvl="1"/>
            <a:r>
              <a:rPr lang="en-US" dirty="0" smtClean="0">
                <a:latin typeface="Calibri"/>
                <a:cs typeface="Calibri"/>
              </a:rPr>
              <a:t>ISDH will </a:t>
            </a:r>
            <a:r>
              <a:rPr lang="en-US" dirty="0">
                <a:latin typeface="Calibri"/>
                <a:cs typeface="Calibri"/>
              </a:rPr>
              <a:t>pull</a:t>
            </a:r>
            <a:r>
              <a:rPr lang="en-US" dirty="0" smtClean="0">
                <a:latin typeface="Calibri"/>
                <a:cs typeface="Calibri"/>
              </a:rPr>
              <a:t> the information required for reporting</a:t>
            </a:r>
            <a:endParaRPr lang="en-US" dirty="0">
              <a:latin typeface="Calibri"/>
              <a:cs typeface="Calibri"/>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98185379"/>
      </p:ext>
    </p:extLst>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Questions on Reporting to ISDH?</a:t>
            </a:r>
            <a:endParaRPr lang="en-US" dirty="0"/>
          </a:p>
        </p:txBody>
      </p:sp>
      <p:sp>
        <p:nvSpPr>
          <p:cNvPr id="3" name="Content Placeholder 2"/>
          <p:cNvSpPr>
            <a:spLocks noGrp="1"/>
          </p:cNvSpPr>
          <p:nvPr>
            <p:ph idx="1"/>
          </p:nvPr>
        </p:nvSpPr>
        <p:spPr/>
        <p:txBody>
          <a:bodyPr>
            <a:normAutofit/>
          </a:bodyPr>
          <a:lstStyle/>
          <a:p>
            <a:r>
              <a:rPr lang="en-US" dirty="0">
                <a:latin typeface="Calibri"/>
                <a:cs typeface="Calibri"/>
              </a:rPr>
              <a:t>If you have any questions regarding reporting </a:t>
            </a:r>
            <a:r>
              <a:rPr lang="en-US" dirty="0" smtClean="0">
                <a:latin typeface="Calibri"/>
                <a:cs typeface="Calibri"/>
              </a:rPr>
              <a:t>requirements, </a:t>
            </a:r>
            <a:r>
              <a:rPr lang="en-US" dirty="0" smtClean="0">
                <a:latin typeface="Calibri"/>
                <a:cs typeface="Calibri"/>
              </a:rPr>
              <a:t>contact:</a:t>
            </a:r>
          </a:p>
          <a:p>
            <a:pPr lvl="1"/>
            <a:r>
              <a:rPr lang="en-US" dirty="0" smtClean="0">
                <a:latin typeface="Calibri"/>
                <a:cs typeface="Calibri"/>
              </a:rPr>
              <a:t>Murray Lawry</a:t>
            </a:r>
          </a:p>
          <a:p>
            <a:pPr marL="411480" lvl="1" indent="0">
              <a:buNone/>
            </a:pPr>
            <a:r>
              <a:rPr lang="en-US" dirty="0" smtClean="0">
                <a:latin typeface="Calibri"/>
                <a:cs typeface="Calibri"/>
              </a:rPr>
              <a:t>   Trauma </a:t>
            </a:r>
            <a:r>
              <a:rPr lang="en-US" dirty="0">
                <a:latin typeface="Calibri"/>
                <a:cs typeface="Calibri"/>
              </a:rPr>
              <a:t>and Injury Prevention </a:t>
            </a:r>
            <a:r>
              <a:rPr lang="en-US" dirty="0" smtClean="0">
                <a:latin typeface="Calibri"/>
                <a:cs typeface="Calibri"/>
              </a:rPr>
              <a:t>Division</a:t>
            </a:r>
          </a:p>
          <a:p>
            <a:pPr marL="411480" lvl="1" indent="0">
              <a:buNone/>
            </a:pPr>
            <a:r>
              <a:rPr lang="en-US" dirty="0">
                <a:latin typeface="Calibri"/>
                <a:cs typeface="Calibri"/>
              </a:rPr>
              <a:t> </a:t>
            </a:r>
            <a:r>
              <a:rPr lang="en-US" dirty="0" smtClean="0">
                <a:latin typeface="Calibri"/>
                <a:cs typeface="Calibri"/>
              </a:rPr>
              <a:t>  317-233-7695</a:t>
            </a:r>
            <a:endParaRPr lang="en-US" dirty="0">
              <a:latin typeface="Calibri"/>
              <a:cs typeface="Calibri"/>
            </a:endParaRPr>
          </a:p>
          <a:p>
            <a:pPr marL="411480" lvl="1" indent="0">
              <a:buNone/>
            </a:pPr>
            <a:r>
              <a:rPr lang="en-US" dirty="0">
                <a:latin typeface="Calibri"/>
                <a:cs typeface="Calibri"/>
              </a:rPr>
              <a:t> </a:t>
            </a:r>
            <a:r>
              <a:rPr lang="en-US" dirty="0" smtClean="0">
                <a:latin typeface="Calibri"/>
                <a:cs typeface="Calibri"/>
              </a:rPr>
              <a:t>  mlawry@isdh.in.gov</a:t>
            </a:r>
            <a:endParaRPr lang="en-US" dirty="0">
              <a:latin typeface="Calibri"/>
              <a:cs typeface="Calibri"/>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26502355"/>
      </p:ext>
    </p:extLst>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en-US" b="1" dirty="0">
                <a:ea typeface="ＭＳ Ｐゴシック" charset="0"/>
                <a:cs typeface="ＭＳ Ｐゴシック" charset="0"/>
              </a:rPr>
              <a:t>Opioids versus Opiates</a:t>
            </a:r>
          </a:p>
        </p:txBody>
      </p:sp>
      <p:sp>
        <p:nvSpPr>
          <p:cNvPr id="15363" name="Content Placeholder 2"/>
          <p:cNvSpPr>
            <a:spLocks noGrp="1"/>
          </p:cNvSpPr>
          <p:nvPr>
            <p:ph sz="half" idx="1"/>
          </p:nvPr>
        </p:nvSpPr>
        <p:spPr/>
        <p:txBody>
          <a:bodyPr>
            <a:normAutofit lnSpcReduction="10000"/>
          </a:bodyPr>
          <a:lstStyle/>
          <a:p>
            <a:pPr eaLnBrk="1" hangingPunct="1"/>
            <a:r>
              <a:rPr lang="en-US" b="1" i="1" dirty="0" err="1" smtClean="0">
                <a:latin typeface="Calibri"/>
                <a:ea typeface="ＭＳ Ｐゴシック" charset="0"/>
                <a:cs typeface="ＭＳ Ｐゴシック" charset="0"/>
              </a:rPr>
              <a:t>Opioids</a:t>
            </a:r>
            <a:r>
              <a:rPr lang="en-US" b="1" i="1" dirty="0" smtClean="0">
                <a:latin typeface="Calibri"/>
                <a:ea typeface="ＭＳ Ｐゴシック" charset="0"/>
                <a:cs typeface="ＭＳ Ｐゴシック" charset="0"/>
              </a:rPr>
              <a:t> </a:t>
            </a:r>
            <a:r>
              <a:rPr lang="en-US" dirty="0" smtClean="0">
                <a:latin typeface="Calibri"/>
                <a:ea typeface="ＭＳ Ｐゴシック" charset="0"/>
                <a:cs typeface="ＭＳ Ｐゴシック" charset="0"/>
              </a:rPr>
              <a:t>– natural and synthetic substances with morphine-like activity</a:t>
            </a:r>
          </a:p>
          <a:p>
            <a:pPr eaLnBrk="1" hangingPunct="1"/>
            <a:r>
              <a:rPr lang="en-US" b="1" i="1" dirty="0" smtClean="0">
                <a:latin typeface="Calibri"/>
                <a:ea typeface="ＭＳ Ｐゴシック" charset="0"/>
                <a:cs typeface="ＭＳ Ｐゴシック" charset="0"/>
              </a:rPr>
              <a:t>Opiates </a:t>
            </a:r>
            <a:r>
              <a:rPr lang="en-US" dirty="0" smtClean="0">
                <a:latin typeface="Calibri"/>
                <a:ea typeface="ＭＳ Ｐゴシック" charset="0"/>
                <a:cs typeface="ＭＳ Ｐゴシック" charset="0"/>
              </a:rPr>
              <a:t>– subclass of </a:t>
            </a:r>
            <a:r>
              <a:rPr lang="en-US" dirty="0" err="1" smtClean="0">
                <a:latin typeface="Calibri"/>
                <a:ea typeface="ＭＳ Ｐゴシック" charset="0"/>
                <a:cs typeface="ＭＳ Ｐゴシック" charset="0"/>
              </a:rPr>
              <a:t>opioids</a:t>
            </a:r>
            <a:r>
              <a:rPr lang="en-US" dirty="0" smtClean="0">
                <a:latin typeface="Calibri"/>
                <a:ea typeface="ＭＳ Ｐゴシック" charset="0"/>
                <a:cs typeface="ＭＳ Ｐゴシック" charset="0"/>
              </a:rPr>
              <a:t> including drugs extracted from </a:t>
            </a:r>
            <a:r>
              <a:rPr lang="en-US" dirty="0" err="1" smtClean="0">
                <a:latin typeface="Calibri"/>
                <a:ea typeface="ＭＳ Ｐゴシック" charset="0"/>
                <a:cs typeface="ＭＳ Ｐゴシック" charset="0"/>
              </a:rPr>
              <a:t>opioid</a:t>
            </a:r>
            <a:r>
              <a:rPr lang="en-US" dirty="0" smtClean="0">
                <a:latin typeface="Calibri"/>
                <a:ea typeface="ＭＳ Ｐゴシック" charset="0"/>
                <a:cs typeface="ＭＳ Ｐゴシック" charset="0"/>
              </a:rPr>
              <a:t> (poppy) plant</a:t>
            </a:r>
          </a:p>
          <a:p>
            <a:pPr eaLnBrk="1" hangingPunct="1"/>
            <a:r>
              <a:rPr lang="en-US" dirty="0" smtClean="0">
                <a:latin typeface="Calibri"/>
                <a:ea typeface="ＭＳ Ｐゴシック" charset="0"/>
                <a:cs typeface="ＭＳ Ｐゴシック" charset="0"/>
              </a:rPr>
              <a:t>Opiates </a:t>
            </a:r>
            <a:r>
              <a:rPr lang="en-US" dirty="0">
                <a:latin typeface="Calibri"/>
                <a:ea typeface="ＭＳ Ｐゴシック" charset="0"/>
                <a:cs typeface="ＭＳ Ｐゴシック" charset="0"/>
              </a:rPr>
              <a:t>and </a:t>
            </a:r>
            <a:r>
              <a:rPr lang="en-US" dirty="0" smtClean="0">
                <a:latin typeface="Calibri"/>
                <a:ea typeface="ＭＳ Ｐゴシック" charset="0"/>
                <a:cs typeface="ＭＳ Ｐゴシック" charset="0"/>
              </a:rPr>
              <a:t>opioids </a:t>
            </a:r>
            <a:r>
              <a:rPr lang="en-US" dirty="0">
                <a:latin typeface="Calibri"/>
                <a:ea typeface="ＭＳ Ｐゴシック" charset="0"/>
                <a:cs typeface="ＭＳ Ｐゴシック" charset="0"/>
              </a:rPr>
              <a:t>act</a:t>
            </a:r>
            <a:r>
              <a:rPr lang="en-US" dirty="0" smtClean="0">
                <a:latin typeface="Calibri"/>
                <a:ea typeface="ＭＳ Ｐゴシック" charset="0"/>
                <a:cs typeface="ＭＳ Ｐゴシック" charset="0"/>
              </a:rPr>
              <a:t> exactly the same way     in the brain!</a:t>
            </a:r>
            <a:endParaRPr lang="en-US" dirty="0">
              <a:latin typeface="Calibri"/>
              <a:ea typeface="ＭＳ Ｐゴシック" charset="0"/>
              <a:cs typeface="ＭＳ Ｐゴシック" charset="0"/>
            </a:endParaRPr>
          </a:p>
        </p:txBody>
      </p:sp>
      <p:pic>
        <p:nvPicPr>
          <p:cNvPr id="2" name="Picture 1"/>
          <p:cNvPicPr>
            <a:picLocks noChangeAspect="1"/>
          </p:cNvPicPr>
          <p:nvPr/>
        </p:nvPicPr>
        <p:blipFill>
          <a:blip r:embed="rId4" cstate="print"/>
          <a:stretch>
            <a:fillRect/>
          </a:stretch>
        </p:blipFill>
        <p:spPr>
          <a:xfrm>
            <a:off x="4724400" y="2133600"/>
            <a:ext cx="3860800" cy="2895600"/>
          </a:xfrm>
          <a:prstGeom prst="rect">
            <a:avLst/>
          </a:prstGeom>
        </p:spPr>
      </p:pic>
    </p:spTree>
    <p:custDataLst>
      <p:tags r:id="rId1"/>
    </p:custData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en-US" b="1" dirty="0" err="1" smtClean="0">
                <a:ea typeface="ＭＳ Ｐゴシック" charset="0"/>
                <a:cs typeface="ＭＳ Ｐゴシック" charset="0"/>
              </a:rPr>
              <a:t>Opioids</a:t>
            </a:r>
            <a:endParaRPr lang="en-US" b="1" dirty="0">
              <a:ea typeface="ＭＳ Ｐゴシック" charset="0"/>
              <a:cs typeface="ＭＳ Ｐゴシック" charset="0"/>
            </a:endParaRPr>
          </a:p>
        </p:txBody>
      </p:sp>
      <p:sp>
        <p:nvSpPr>
          <p:cNvPr id="3" name="Content Placeholder 2"/>
          <p:cNvSpPr>
            <a:spLocks noGrp="1"/>
          </p:cNvSpPr>
          <p:nvPr>
            <p:ph idx="1"/>
          </p:nvPr>
        </p:nvSpPr>
        <p:spPr>
          <a:xfrm>
            <a:off x="612775" y="1752600"/>
            <a:ext cx="8153400" cy="4648200"/>
          </a:xfrm>
        </p:spPr>
        <p:txBody>
          <a:bodyPr>
            <a:normAutofit/>
          </a:bodyPr>
          <a:lstStyle/>
          <a:p>
            <a:pPr marL="292100" lvl="1" indent="-292100">
              <a:spcBef>
                <a:spcPts val="0"/>
              </a:spcBef>
              <a:buClr>
                <a:schemeClr val="accent1"/>
              </a:buClr>
              <a:buSzPct val="70000"/>
              <a:buFont typeface="Wingdings 2"/>
              <a:buChar char=""/>
              <a:defRPr/>
            </a:pPr>
            <a:r>
              <a:rPr lang="en-US" sz="2800" dirty="0" smtClean="0">
                <a:latin typeface="Calibri"/>
                <a:cs typeface="Calibri"/>
              </a:rPr>
              <a:t>Decrease the feeling of and reaction to pain</a:t>
            </a:r>
          </a:p>
          <a:p>
            <a:pPr marL="292100" lvl="1" indent="-292100">
              <a:spcBef>
                <a:spcPts val="0"/>
              </a:spcBef>
              <a:buClr>
                <a:schemeClr val="accent1"/>
              </a:buClr>
              <a:buSzPct val="70000"/>
              <a:buFont typeface="Wingdings 2"/>
              <a:buChar char=""/>
              <a:defRPr/>
            </a:pPr>
            <a:r>
              <a:rPr lang="en-US" sz="2800" dirty="0" smtClean="0">
                <a:latin typeface="Calibri"/>
                <a:cs typeface="Calibri"/>
              </a:rPr>
              <a:t>Depress the nervous system (which can depress breathing)</a:t>
            </a:r>
          </a:p>
          <a:p>
            <a:pPr marL="292100" lvl="1" indent="-292100">
              <a:spcBef>
                <a:spcPts val="0"/>
              </a:spcBef>
              <a:buClr>
                <a:schemeClr val="accent1"/>
              </a:buClr>
              <a:buSzPct val="70000"/>
              <a:buFont typeface="Wingdings 2"/>
              <a:buChar char=""/>
              <a:defRPr/>
            </a:pPr>
            <a:r>
              <a:rPr lang="en-US" sz="2800" dirty="0" smtClean="0">
                <a:latin typeface="Calibri"/>
                <a:cs typeface="Calibri"/>
              </a:rPr>
              <a:t>Provide comfort and may cause euphoria</a:t>
            </a:r>
          </a:p>
          <a:p>
            <a:pPr eaLnBrk="1" hangingPunct="1">
              <a:defRPr/>
            </a:pPr>
            <a:r>
              <a:rPr lang="en-US" sz="2800" dirty="0" smtClean="0">
                <a:latin typeface="Calibri"/>
                <a:cs typeface="Calibri"/>
              </a:rPr>
              <a:t>Are used to treat acute and chronic pain and as anesthesia during surgeries or painful procedures</a:t>
            </a:r>
          </a:p>
          <a:p>
            <a:pPr eaLnBrk="1" hangingPunct="1">
              <a:buNone/>
              <a:defRPr/>
            </a:pPr>
            <a:r>
              <a:rPr lang="en-US" sz="2800" dirty="0" smtClean="0">
                <a:latin typeface="Calibri"/>
                <a:cs typeface="Calibri"/>
              </a:rPr>
              <a:t> </a:t>
            </a:r>
          </a:p>
          <a:p>
            <a:pPr eaLnBrk="1" hangingPunct="1">
              <a:defRPr/>
            </a:pPr>
            <a:r>
              <a:rPr lang="en-US" dirty="0" smtClean="0">
                <a:solidFill>
                  <a:srgbClr val="FFFFCC"/>
                </a:solidFill>
                <a:latin typeface="Calibri"/>
                <a:cs typeface="Calibri"/>
              </a:rPr>
              <a:t>Medical and illicit </a:t>
            </a:r>
            <a:r>
              <a:rPr lang="en-US" dirty="0" err="1" smtClean="0">
                <a:solidFill>
                  <a:srgbClr val="FFFFCC"/>
                </a:solidFill>
                <a:latin typeface="Calibri"/>
                <a:cs typeface="Calibri"/>
              </a:rPr>
              <a:t>opioid</a:t>
            </a:r>
            <a:r>
              <a:rPr lang="en-US" dirty="0" smtClean="0">
                <a:solidFill>
                  <a:srgbClr val="FFFFCC"/>
                </a:solidFill>
                <a:latin typeface="Calibri"/>
                <a:cs typeface="Calibri"/>
              </a:rPr>
              <a:t> use can result in addiction, overdose, and death</a:t>
            </a:r>
          </a:p>
          <a:p>
            <a:pPr marL="0" indent="0" eaLnBrk="1" hangingPunct="1">
              <a:buFont typeface="Wingdings" charset="2"/>
              <a:buNone/>
              <a:defRPr/>
            </a:pPr>
            <a:endParaRPr lang="en-US" dirty="0">
              <a:solidFill>
                <a:srgbClr val="FFFFCC"/>
              </a:solidFill>
            </a:endParaRPr>
          </a:p>
        </p:txBody>
      </p:sp>
    </p:spTree>
    <p:custDataLst>
      <p:tags r:id="rId1"/>
    </p:custData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n-US" b="1" dirty="0" err="1">
                <a:ea typeface="ＭＳ Ｐゴシック" charset="0"/>
                <a:cs typeface="ＭＳ Ｐゴシック" charset="0"/>
              </a:rPr>
              <a:t>Opioids</a:t>
            </a:r>
            <a:r>
              <a:rPr lang="en-US" b="1" dirty="0" smtClean="0">
                <a:ea typeface="ＭＳ Ｐゴシック" charset="0"/>
                <a:cs typeface="ＭＳ Ｐゴシック" charset="0"/>
              </a:rPr>
              <a:t> Include</a:t>
            </a:r>
            <a:endParaRPr lang="en-US" b="1" dirty="0">
              <a:ea typeface="ＭＳ Ｐゴシック" charset="0"/>
              <a:cs typeface="ＭＳ Ｐゴシック" charset="0"/>
            </a:endParaRPr>
          </a:p>
        </p:txBody>
      </p:sp>
      <p:sp>
        <p:nvSpPr>
          <p:cNvPr id="17411" name="Content Placeholder 2"/>
          <p:cNvSpPr>
            <a:spLocks noGrp="1"/>
          </p:cNvSpPr>
          <p:nvPr>
            <p:ph sz="half" idx="1"/>
          </p:nvPr>
        </p:nvSpPr>
        <p:spPr>
          <a:xfrm>
            <a:off x="304800" y="1752600"/>
            <a:ext cx="4419600" cy="4572000"/>
          </a:xfrm>
        </p:spPr>
        <p:txBody>
          <a:bodyPr>
            <a:normAutofit/>
          </a:bodyPr>
          <a:lstStyle/>
          <a:p>
            <a:pPr eaLnBrk="1" hangingPunct="1"/>
            <a:r>
              <a:rPr lang="en-US" dirty="0">
                <a:latin typeface="Calibri"/>
                <a:ea typeface="ＭＳ Ｐゴシック" charset="0"/>
                <a:cs typeface="ＭＳ Ｐゴシック" charset="0"/>
              </a:rPr>
              <a:t>Heroin</a:t>
            </a:r>
          </a:p>
          <a:p>
            <a:pPr eaLnBrk="1" hangingPunct="1"/>
            <a:r>
              <a:rPr lang="en-US" dirty="0">
                <a:latin typeface="Calibri"/>
                <a:ea typeface="ＭＳ Ｐゴシック" charset="0"/>
                <a:cs typeface="ＭＳ Ｐゴシック" charset="0"/>
              </a:rPr>
              <a:t>Buprenorphine (</a:t>
            </a:r>
            <a:r>
              <a:rPr lang="en-US" dirty="0" err="1">
                <a:latin typeface="Calibri"/>
                <a:ea typeface="ＭＳ Ｐゴシック" charset="0"/>
                <a:cs typeface="ＭＳ Ｐゴシック" charset="0"/>
              </a:rPr>
              <a:t>Suboxone</a:t>
            </a:r>
            <a:r>
              <a:rPr lang="en-US" dirty="0">
                <a:latin typeface="Calibri"/>
                <a:ea typeface="ＭＳ Ｐゴシック" charset="0"/>
                <a:cs typeface="ＭＳ Ｐゴシック" charset="0"/>
              </a:rPr>
              <a:t>)</a:t>
            </a:r>
          </a:p>
          <a:p>
            <a:pPr eaLnBrk="1" hangingPunct="1"/>
            <a:r>
              <a:rPr lang="en-US" dirty="0" err="1">
                <a:latin typeface="Calibri"/>
                <a:ea typeface="ＭＳ Ｐゴシック" charset="0"/>
                <a:cs typeface="ＭＳ Ｐゴシック" charset="0"/>
              </a:rPr>
              <a:t>Butorphanol</a:t>
            </a:r>
            <a:r>
              <a:rPr lang="en-US" dirty="0">
                <a:latin typeface="Calibri"/>
                <a:ea typeface="ＭＳ Ｐゴシック" charset="0"/>
                <a:cs typeface="ＭＳ Ｐゴシック" charset="0"/>
              </a:rPr>
              <a:t> (</a:t>
            </a:r>
            <a:r>
              <a:rPr lang="en-US" dirty="0" err="1">
                <a:latin typeface="Calibri"/>
                <a:ea typeface="ＭＳ Ｐゴシック" charset="0"/>
                <a:cs typeface="ＭＳ Ｐゴシック" charset="0"/>
              </a:rPr>
              <a:t>Stadol</a:t>
            </a:r>
            <a:r>
              <a:rPr lang="en-US" dirty="0">
                <a:latin typeface="Calibri"/>
                <a:ea typeface="ＭＳ Ｐゴシック" charset="0"/>
                <a:cs typeface="ＭＳ Ｐゴシック" charset="0"/>
              </a:rPr>
              <a:t>)</a:t>
            </a:r>
          </a:p>
          <a:p>
            <a:pPr eaLnBrk="1" hangingPunct="1"/>
            <a:r>
              <a:rPr lang="en-US" dirty="0">
                <a:latin typeface="Calibri"/>
                <a:ea typeface="ＭＳ Ｐゴシック" charset="0"/>
                <a:cs typeface="ＭＳ Ｐゴシック" charset="0"/>
              </a:rPr>
              <a:t>Codeine</a:t>
            </a:r>
          </a:p>
          <a:p>
            <a:pPr eaLnBrk="1" hangingPunct="1"/>
            <a:r>
              <a:rPr lang="en-US" dirty="0">
                <a:latin typeface="Calibri"/>
                <a:ea typeface="ＭＳ Ｐゴシック" charset="0"/>
                <a:cs typeface="ＭＳ Ｐゴシック" charset="0"/>
              </a:rPr>
              <a:t>Fentanyl </a:t>
            </a:r>
            <a:r>
              <a:rPr lang="en-US" dirty="0" smtClean="0">
                <a:latin typeface="Calibri"/>
                <a:ea typeface="ＭＳ Ｐゴシック" charset="0"/>
                <a:cs typeface="ＭＳ Ｐゴシック" charset="0"/>
              </a:rPr>
              <a:t>(</a:t>
            </a:r>
            <a:r>
              <a:rPr lang="en-US" dirty="0" err="1">
                <a:latin typeface="Calibri"/>
                <a:ea typeface="ＭＳ Ｐゴシック" charset="0"/>
                <a:cs typeface="ＭＳ Ｐゴシック" charset="0"/>
              </a:rPr>
              <a:t>D</a:t>
            </a:r>
            <a:r>
              <a:rPr lang="en-US" dirty="0" err="1" smtClean="0">
                <a:latin typeface="Calibri"/>
                <a:ea typeface="ＭＳ Ｐゴシック" charset="0"/>
                <a:cs typeface="ＭＳ Ｐゴシック" charset="0"/>
              </a:rPr>
              <a:t>uragesic</a:t>
            </a:r>
            <a:r>
              <a:rPr lang="en-US" dirty="0" smtClean="0">
                <a:latin typeface="Calibri"/>
                <a:ea typeface="ＭＳ Ｐゴシック" charset="0"/>
                <a:cs typeface="ＭＳ Ｐゴシック" charset="0"/>
              </a:rPr>
              <a:t> </a:t>
            </a:r>
            <a:r>
              <a:rPr lang="en-US" dirty="0">
                <a:latin typeface="Calibri"/>
                <a:ea typeface="ＭＳ Ｐゴシック" charset="0"/>
                <a:cs typeface="ＭＳ Ｐゴシック" charset="0"/>
              </a:rPr>
              <a:t>patch)</a:t>
            </a:r>
          </a:p>
          <a:p>
            <a:pPr eaLnBrk="1" hangingPunct="1"/>
            <a:r>
              <a:rPr lang="en-US" dirty="0">
                <a:latin typeface="Calibri"/>
                <a:ea typeface="ＭＳ Ｐゴシック" charset="0"/>
                <a:cs typeface="ＭＳ Ｐゴシック" charset="0"/>
              </a:rPr>
              <a:t>Hydrocodone (</a:t>
            </a:r>
            <a:r>
              <a:rPr lang="en-US" dirty="0" err="1" smtClean="0">
                <a:latin typeface="Calibri"/>
                <a:ea typeface="ＭＳ Ｐゴシック" charset="0"/>
                <a:cs typeface="ＭＳ Ｐゴシック" charset="0"/>
              </a:rPr>
              <a:t>Vicodin</a:t>
            </a:r>
            <a:r>
              <a:rPr lang="en-US" dirty="0" smtClean="0">
                <a:latin typeface="Calibri"/>
                <a:ea typeface="ＭＳ Ｐゴシック" charset="0"/>
                <a:cs typeface="ＭＳ Ｐゴシック" charset="0"/>
              </a:rPr>
              <a:t>, Norco)</a:t>
            </a:r>
            <a:endParaRPr lang="en-US" dirty="0">
              <a:latin typeface="Calibri"/>
              <a:ea typeface="ＭＳ Ｐゴシック" charset="0"/>
              <a:cs typeface="ＭＳ Ｐゴシック" charset="0"/>
            </a:endParaRPr>
          </a:p>
          <a:p>
            <a:pPr eaLnBrk="1" hangingPunct="1"/>
            <a:r>
              <a:rPr lang="en-US" dirty="0" err="1">
                <a:latin typeface="Calibri"/>
                <a:ea typeface="ＭＳ Ｐゴシック" charset="0"/>
                <a:cs typeface="ＭＳ Ｐゴシック" charset="0"/>
              </a:rPr>
              <a:t>Hydromorphone</a:t>
            </a:r>
            <a:r>
              <a:rPr lang="en-US" dirty="0">
                <a:latin typeface="Calibri"/>
                <a:ea typeface="ＭＳ Ｐゴシック" charset="0"/>
                <a:cs typeface="ＭＳ Ｐゴシック" charset="0"/>
              </a:rPr>
              <a:t> (</a:t>
            </a:r>
            <a:r>
              <a:rPr lang="en-US" dirty="0" err="1">
                <a:latin typeface="Calibri"/>
                <a:ea typeface="ＭＳ Ｐゴシック" charset="0"/>
                <a:cs typeface="ＭＳ Ｐゴシック" charset="0"/>
              </a:rPr>
              <a:t>Dilaudid</a:t>
            </a:r>
            <a:r>
              <a:rPr lang="en-US" dirty="0">
                <a:latin typeface="Calibri"/>
                <a:ea typeface="ＭＳ Ｐゴシック" charset="0"/>
                <a:cs typeface="ＭＳ Ｐゴシック" charset="0"/>
              </a:rPr>
              <a:t>)</a:t>
            </a:r>
          </a:p>
          <a:p>
            <a:pPr eaLnBrk="1" hangingPunct="1"/>
            <a:r>
              <a:rPr lang="en-US" dirty="0" err="1">
                <a:latin typeface="Calibri"/>
                <a:ea typeface="ＭＳ Ｐゴシック" charset="0"/>
                <a:cs typeface="ＭＳ Ｐゴシック" charset="0"/>
              </a:rPr>
              <a:t>Meperidine</a:t>
            </a:r>
            <a:r>
              <a:rPr lang="en-US" dirty="0">
                <a:latin typeface="Calibri"/>
                <a:ea typeface="ＭＳ Ｐゴシック" charset="0"/>
                <a:cs typeface="ＭＳ Ｐゴシック" charset="0"/>
              </a:rPr>
              <a:t> (Demerol)</a:t>
            </a:r>
          </a:p>
        </p:txBody>
      </p:sp>
      <p:sp>
        <p:nvSpPr>
          <p:cNvPr id="17412" name="Content Placeholder 3"/>
          <p:cNvSpPr>
            <a:spLocks noGrp="1"/>
          </p:cNvSpPr>
          <p:nvPr>
            <p:ph sz="half" idx="2"/>
          </p:nvPr>
        </p:nvSpPr>
        <p:spPr>
          <a:xfrm>
            <a:off x="4876800" y="1752600"/>
            <a:ext cx="3886200" cy="4572000"/>
          </a:xfrm>
        </p:spPr>
        <p:txBody>
          <a:bodyPr>
            <a:normAutofit/>
          </a:bodyPr>
          <a:lstStyle/>
          <a:p>
            <a:pPr eaLnBrk="1" hangingPunct="1"/>
            <a:r>
              <a:rPr lang="en-US" dirty="0">
                <a:latin typeface="Calibri"/>
                <a:ea typeface="ＭＳ Ｐゴシック" charset="0"/>
                <a:cs typeface="ＭＳ Ｐゴシック" charset="0"/>
              </a:rPr>
              <a:t>Morphine</a:t>
            </a:r>
          </a:p>
          <a:p>
            <a:pPr eaLnBrk="1" hangingPunct="1"/>
            <a:r>
              <a:rPr lang="en-US" dirty="0" err="1">
                <a:latin typeface="Calibri"/>
                <a:ea typeface="ＭＳ Ｐゴシック" charset="0"/>
                <a:cs typeface="ＭＳ Ｐゴシック" charset="0"/>
              </a:rPr>
              <a:t>Nalbuphine</a:t>
            </a:r>
            <a:r>
              <a:rPr lang="en-US" dirty="0">
                <a:latin typeface="Calibri"/>
                <a:ea typeface="ＭＳ Ｐゴシック" charset="0"/>
                <a:cs typeface="ＭＳ Ｐゴシック" charset="0"/>
              </a:rPr>
              <a:t> (</a:t>
            </a:r>
            <a:r>
              <a:rPr lang="en-US" dirty="0" err="1">
                <a:latin typeface="Calibri"/>
                <a:ea typeface="ＭＳ Ｐゴシック" charset="0"/>
                <a:cs typeface="ＭＳ Ｐゴシック" charset="0"/>
              </a:rPr>
              <a:t>Nubain</a:t>
            </a:r>
            <a:r>
              <a:rPr lang="en-US" dirty="0">
                <a:latin typeface="Calibri"/>
                <a:ea typeface="ＭＳ Ｐゴシック" charset="0"/>
                <a:cs typeface="ＭＳ Ｐゴシック" charset="0"/>
              </a:rPr>
              <a:t>)</a:t>
            </a:r>
          </a:p>
          <a:p>
            <a:pPr eaLnBrk="1" hangingPunct="1"/>
            <a:r>
              <a:rPr lang="en-US" dirty="0">
                <a:latin typeface="Calibri"/>
                <a:ea typeface="ＭＳ Ｐゴシック" charset="0"/>
                <a:cs typeface="ＭＳ Ｐゴシック" charset="0"/>
              </a:rPr>
              <a:t>Oxycodone (</a:t>
            </a:r>
            <a:r>
              <a:rPr lang="en-US" dirty="0" smtClean="0">
                <a:latin typeface="Calibri"/>
                <a:ea typeface="ＭＳ Ｐゴシック" charset="0"/>
                <a:cs typeface="ＭＳ Ｐゴシック" charset="0"/>
              </a:rPr>
              <a:t>Percocet/Percodan)</a:t>
            </a:r>
            <a:endParaRPr lang="en-US" dirty="0">
              <a:latin typeface="Calibri"/>
              <a:ea typeface="ＭＳ Ｐゴシック" charset="0"/>
              <a:cs typeface="ＭＳ Ｐゴシック" charset="0"/>
            </a:endParaRPr>
          </a:p>
          <a:p>
            <a:pPr eaLnBrk="1" hangingPunct="1"/>
            <a:r>
              <a:rPr lang="en-US" dirty="0" err="1">
                <a:latin typeface="Calibri"/>
                <a:ea typeface="ＭＳ Ｐゴシック" charset="0"/>
                <a:cs typeface="ＭＳ Ｐゴシック" charset="0"/>
              </a:rPr>
              <a:t>Oxymorphone</a:t>
            </a:r>
            <a:endParaRPr lang="en-US" dirty="0">
              <a:latin typeface="Calibri"/>
              <a:ea typeface="ＭＳ Ｐゴシック" charset="0"/>
              <a:cs typeface="ＭＳ Ｐゴシック" charset="0"/>
            </a:endParaRPr>
          </a:p>
          <a:p>
            <a:pPr eaLnBrk="1" hangingPunct="1"/>
            <a:r>
              <a:rPr lang="en-US" dirty="0" err="1">
                <a:latin typeface="Calibri"/>
                <a:ea typeface="ＭＳ Ｐゴシック" charset="0"/>
                <a:cs typeface="ＭＳ Ｐゴシック" charset="0"/>
              </a:rPr>
              <a:t>Pentazocine</a:t>
            </a:r>
            <a:r>
              <a:rPr lang="en-US" dirty="0">
                <a:latin typeface="Calibri"/>
                <a:ea typeface="ＭＳ Ｐゴシック" charset="0"/>
                <a:cs typeface="ＭＳ Ｐゴシック" charset="0"/>
              </a:rPr>
              <a:t> (</a:t>
            </a:r>
            <a:r>
              <a:rPr lang="en-US" dirty="0" err="1">
                <a:latin typeface="Calibri"/>
                <a:ea typeface="ＭＳ Ｐゴシック" charset="0"/>
                <a:cs typeface="ＭＳ Ｐゴシック" charset="0"/>
              </a:rPr>
              <a:t>Talwin</a:t>
            </a:r>
            <a:r>
              <a:rPr lang="en-US" dirty="0">
                <a:latin typeface="Calibri"/>
                <a:ea typeface="ＭＳ Ｐゴシック" charset="0"/>
                <a:cs typeface="ＭＳ Ｐゴシック" charset="0"/>
              </a:rPr>
              <a:t>)</a:t>
            </a:r>
          </a:p>
          <a:p>
            <a:pPr eaLnBrk="1" hangingPunct="1"/>
            <a:r>
              <a:rPr lang="en-US" dirty="0">
                <a:latin typeface="Calibri"/>
                <a:ea typeface="ＭＳ Ｐゴシック" charset="0"/>
                <a:cs typeface="ＭＳ Ｐゴシック" charset="0"/>
              </a:rPr>
              <a:t>Paregoric</a:t>
            </a:r>
          </a:p>
          <a:p>
            <a:pPr eaLnBrk="1" hangingPunct="1"/>
            <a:r>
              <a:rPr lang="en-US" dirty="0">
                <a:latin typeface="Calibri"/>
                <a:ea typeface="ＭＳ Ｐゴシック" charset="0"/>
                <a:cs typeface="ＭＳ Ｐゴシック" charset="0"/>
              </a:rPr>
              <a:t>Propoxyphene (Darvon)</a:t>
            </a:r>
          </a:p>
        </p:txBody>
      </p:sp>
    </p:spTree>
    <p:custDataLst>
      <p:tags r:id="rId1"/>
    </p:custData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r>
              <a:rPr lang="en-US" b="1" dirty="0" err="1" smtClean="0">
                <a:ea typeface="ＭＳ Ｐゴシック" charset="0"/>
                <a:cs typeface="ＭＳ Ｐゴシック" charset="0"/>
              </a:rPr>
              <a:t>Opioid</a:t>
            </a:r>
            <a:r>
              <a:rPr lang="en-US" b="1" dirty="0" smtClean="0">
                <a:ea typeface="ＭＳ Ｐゴシック" charset="0"/>
                <a:cs typeface="ＭＳ Ｐゴシック" charset="0"/>
              </a:rPr>
              <a:t> Effects</a:t>
            </a:r>
            <a:endParaRPr lang="en-US" b="1" dirty="0">
              <a:ea typeface="ＭＳ Ｐゴシック" charset="0"/>
              <a:cs typeface="ＭＳ Ｐゴシック" charset="0"/>
            </a:endParaRPr>
          </a:p>
        </p:txBody>
      </p:sp>
      <p:sp>
        <p:nvSpPr>
          <p:cNvPr id="3" name="Content Placeholder 2"/>
          <p:cNvSpPr>
            <a:spLocks noGrp="1"/>
          </p:cNvSpPr>
          <p:nvPr>
            <p:ph idx="1"/>
          </p:nvPr>
        </p:nvSpPr>
        <p:spPr/>
        <p:txBody>
          <a:bodyPr>
            <a:normAutofit fontScale="92500"/>
          </a:bodyPr>
          <a:lstStyle/>
          <a:p>
            <a:pPr eaLnBrk="1" hangingPunct="1">
              <a:defRPr/>
            </a:pPr>
            <a:r>
              <a:rPr lang="en-US" dirty="0" smtClean="0">
                <a:latin typeface="Calibri" pitchFamily="34" charset="0"/>
              </a:rPr>
              <a:t>Tolerance develops after prolonged use</a:t>
            </a:r>
          </a:p>
          <a:p>
            <a:pPr lvl="1">
              <a:defRPr/>
            </a:pPr>
            <a:r>
              <a:rPr lang="en-US" dirty="0" smtClean="0">
                <a:latin typeface="Calibri" pitchFamily="34" charset="0"/>
              </a:rPr>
              <a:t>Person needs increasing amounts to achieve same effects</a:t>
            </a:r>
          </a:p>
          <a:p>
            <a:pPr eaLnBrk="1" hangingPunct="1">
              <a:defRPr/>
            </a:pPr>
            <a:r>
              <a:rPr lang="en-US" dirty="0" smtClean="0">
                <a:latin typeface="Calibri" pitchFamily="34" charset="0"/>
              </a:rPr>
              <a:t>Common side effects  </a:t>
            </a:r>
          </a:p>
          <a:p>
            <a:pPr lvl="1" eaLnBrk="1" hangingPunct="1">
              <a:buFont typeface="Arial"/>
              <a:buChar char="•"/>
              <a:defRPr/>
            </a:pPr>
            <a:r>
              <a:rPr lang="en-US" dirty="0" smtClean="0">
                <a:latin typeface="Calibri" pitchFamily="34" charset="0"/>
              </a:rPr>
              <a:t>Nausea and vomiting</a:t>
            </a:r>
          </a:p>
          <a:p>
            <a:pPr lvl="1" eaLnBrk="1" hangingPunct="1">
              <a:buFont typeface="Arial"/>
              <a:buChar char="•"/>
              <a:defRPr/>
            </a:pPr>
            <a:r>
              <a:rPr lang="en-US" dirty="0" smtClean="0">
                <a:latin typeface="Calibri" pitchFamily="34" charset="0"/>
              </a:rPr>
              <a:t>Drowsiness</a:t>
            </a:r>
          </a:p>
          <a:p>
            <a:pPr lvl="1" eaLnBrk="1" hangingPunct="1">
              <a:buFont typeface="Arial"/>
              <a:buChar char="•"/>
              <a:defRPr/>
            </a:pPr>
            <a:r>
              <a:rPr lang="en-US" dirty="0" smtClean="0">
                <a:latin typeface="Calibri" pitchFamily="34" charset="0"/>
              </a:rPr>
              <a:t>Lethargy</a:t>
            </a:r>
          </a:p>
          <a:p>
            <a:pPr lvl="1" eaLnBrk="1" hangingPunct="1">
              <a:buFont typeface="Arial"/>
              <a:buChar char="•"/>
              <a:defRPr/>
            </a:pPr>
            <a:r>
              <a:rPr lang="en-US" dirty="0" smtClean="0">
                <a:latin typeface="Calibri" pitchFamily="34" charset="0"/>
              </a:rPr>
              <a:t>Itching &amp; flushing</a:t>
            </a:r>
          </a:p>
          <a:p>
            <a:pPr lvl="1" eaLnBrk="1" hangingPunct="1">
              <a:buFont typeface="Arial"/>
              <a:buChar char="•"/>
              <a:defRPr/>
            </a:pPr>
            <a:r>
              <a:rPr lang="en-US" dirty="0" smtClean="0">
                <a:latin typeface="Calibri" pitchFamily="34" charset="0"/>
              </a:rPr>
              <a:t>Dry mouth</a:t>
            </a:r>
          </a:p>
          <a:p>
            <a:pPr lvl="1" eaLnBrk="1" hangingPunct="1">
              <a:buFont typeface="Arial"/>
              <a:buChar char="•"/>
              <a:defRPr/>
            </a:pPr>
            <a:r>
              <a:rPr lang="en-US" dirty="0" smtClean="0">
                <a:latin typeface="Calibri" pitchFamily="34" charset="0"/>
              </a:rPr>
              <a:t>Small pupils</a:t>
            </a:r>
          </a:p>
          <a:p>
            <a:pPr lvl="1" eaLnBrk="1" hangingPunct="1">
              <a:buFont typeface="Arial"/>
              <a:buChar char="•"/>
              <a:defRPr/>
            </a:pPr>
            <a:r>
              <a:rPr lang="en-US" dirty="0" smtClean="0">
                <a:latin typeface="Calibri" pitchFamily="34" charset="0"/>
              </a:rPr>
              <a:t>Constipation/difficulty having bowel movements</a:t>
            </a:r>
          </a:p>
          <a:p>
            <a:pPr marL="274320" lvl="1" indent="0" eaLnBrk="1" hangingPunct="1">
              <a:buFont typeface="Wingdings 2" charset="2"/>
              <a:buNone/>
              <a:defRPr/>
            </a:pPr>
            <a:endParaRPr lang="en-US" dirty="0"/>
          </a:p>
        </p:txBody>
      </p:sp>
      <p:pic>
        <p:nvPicPr>
          <p:cNvPr id="16389" name="Picture 3" descr="C:\Users\jessica.freire\AppData\Local\Microsoft\Windows\Temporary Internet Files\Content.IE5\O6EO3F5L\MP900321090[1].jpg"/>
          <p:cNvPicPr>
            <a:picLocks noChangeAspect="1" noChangeArrowheads="1"/>
          </p:cNvPicPr>
          <p:nvPr/>
        </p:nvPicPr>
        <p:blipFill>
          <a:blip r:embed="rId4"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172200" y="2667000"/>
            <a:ext cx="1956636" cy="2743200"/>
          </a:xfrm>
          <a:prstGeom prst="rect">
            <a:avLst/>
          </a:prstGeom>
          <a:noFill/>
          <a:ln>
            <a:noFill/>
          </a:ln>
          <a:extLst>
            <a:ext uri="{909E8E84-426E-40dd-AFC4-6F175D3DCCD1}">
              <a14:hiddenFill xmlns:mc="http://schemas.openxmlformats.org/markup-compatibility/2006" xmlns:mv="urn:schemas-microsoft-com:mac:vml" xmlns="" xmlns:a14="http://schemas.microsoft.com/office/drawing/2010/main"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mc="http://schemas.openxmlformats.org/markup-compatibility/2006" xmlns:mv="urn:schemas-microsoft-com:mac:vml" xmlns="" xmlns:a14="http://schemas.microsoft.com/office/drawing/2010/main"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pic>
    </p:spTree>
    <p:custDataLst>
      <p:tags r:id="rId1"/>
    </p:custData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Heroin</a:t>
            </a:r>
            <a:endParaRPr lang="en-US" b="1" dirty="0"/>
          </a:p>
        </p:txBody>
      </p:sp>
      <p:sp>
        <p:nvSpPr>
          <p:cNvPr id="3" name="Content Placeholder 2"/>
          <p:cNvSpPr>
            <a:spLocks noGrp="1"/>
          </p:cNvSpPr>
          <p:nvPr>
            <p:ph idx="1"/>
          </p:nvPr>
        </p:nvSpPr>
        <p:spPr>
          <a:xfrm>
            <a:off x="457200" y="1752600"/>
            <a:ext cx="8229600" cy="4876800"/>
          </a:xfrm>
        </p:spPr>
        <p:txBody>
          <a:bodyPr>
            <a:normAutofit fontScale="62500" lnSpcReduction="20000"/>
          </a:bodyPr>
          <a:lstStyle/>
          <a:p>
            <a:r>
              <a:rPr lang="en-US" sz="3800" dirty="0" err="1" smtClean="0">
                <a:latin typeface="Calibri"/>
                <a:cs typeface="Calibri"/>
              </a:rPr>
              <a:t>Opioid</a:t>
            </a:r>
            <a:r>
              <a:rPr lang="en-US" sz="3800" dirty="0" smtClean="0">
                <a:latin typeface="Calibri"/>
                <a:cs typeface="Calibri"/>
              </a:rPr>
              <a:t> </a:t>
            </a:r>
            <a:r>
              <a:rPr lang="en-US" sz="3800" dirty="0">
                <a:latin typeface="Calibri"/>
                <a:cs typeface="Calibri"/>
              </a:rPr>
              <a:t>that may </a:t>
            </a:r>
            <a:r>
              <a:rPr lang="en-US" sz="3800" dirty="0" smtClean="0">
                <a:latin typeface="Calibri"/>
                <a:cs typeface="Calibri"/>
              </a:rPr>
              <a:t>be inhaled, snorted, smoked, injected, or swallowed</a:t>
            </a:r>
          </a:p>
          <a:p>
            <a:pPr lvl="1"/>
            <a:r>
              <a:rPr lang="en-US" sz="3800" dirty="0" smtClean="0">
                <a:latin typeface="Calibri"/>
                <a:cs typeface="Calibri"/>
              </a:rPr>
              <a:t>“Snorting, sniffing, shooting up, mainlining, skin-popping, or muscling”</a:t>
            </a:r>
          </a:p>
          <a:p>
            <a:pPr lvl="1">
              <a:buNone/>
            </a:pPr>
            <a:endParaRPr lang="en-US" sz="4100" dirty="0" smtClean="0">
              <a:latin typeface="Calibri"/>
              <a:cs typeface="Calibri"/>
            </a:endParaRPr>
          </a:p>
          <a:p>
            <a:r>
              <a:rPr lang="en-US" sz="3800" dirty="0" smtClean="0">
                <a:latin typeface="Calibri"/>
                <a:cs typeface="Calibri"/>
              </a:rPr>
              <a:t>Street names</a:t>
            </a:r>
          </a:p>
          <a:p>
            <a:pPr lvl="1"/>
            <a:r>
              <a:rPr lang="en-US" dirty="0" smtClean="0">
                <a:latin typeface="Calibri"/>
                <a:cs typeface="Calibri"/>
              </a:rPr>
              <a:t>Smack, H, Tar, Chiba</a:t>
            </a:r>
          </a:p>
          <a:p>
            <a:pPr lvl="1"/>
            <a:r>
              <a:rPr lang="en-US" dirty="0" smtClean="0">
                <a:latin typeface="Calibri"/>
                <a:cs typeface="Calibri"/>
              </a:rPr>
              <a:t>Junk, Brown Sugar, </a:t>
            </a:r>
            <a:r>
              <a:rPr lang="en-US" dirty="0" err="1" smtClean="0">
                <a:latin typeface="Calibri"/>
                <a:cs typeface="Calibri"/>
              </a:rPr>
              <a:t>Skag</a:t>
            </a:r>
            <a:r>
              <a:rPr lang="en-US" dirty="0" smtClean="0">
                <a:latin typeface="Calibri"/>
                <a:cs typeface="Calibri"/>
              </a:rPr>
              <a:t>, Mud</a:t>
            </a:r>
          </a:p>
          <a:p>
            <a:pPr lvl="1"/>
            <a:r>
              <a:rPr lang="en-US" dirty="0" smtClean="0">
                <a:latin typeface="Calibri"/>
                <a:cs typeface="Calibri"/>
              </a:rPr>
              <a:t>Dragon, Dope</a:t>
            </a:r>
          </a:p>
          <a:p>
            <a:pPr lvl="1"/>
            <a:r>
              <a:rPr lang="en-US" dirty="0" smtClean="0">
                <a:latin typeface="Calibri"/>
                <a:cs typeface="Calibri"/>
              </a:rPr>
              <a:t>White, China White, White Nurse/Lady/Horse/Girl/Stuff/Boy</a:t>
            </a:r>
          </a:p>
          <a:p>
            <a:pPr lvl="1"/>
            <a:r>
              <a:rPr lang="en-US" dirty="0" smtClean="0">
                <a:latin typeface="Calibri"/>
                <a:cs typeface="Calibri"/>
              </a:rPr>
              <a:t>Boy, He</a:t>
            </a:r>
          </a:p>
          <a:p>
            <a:pPr lvl="1"/>
            <a:r>
              <a:rPr lang="en-US" dirty="0" smtClean="0">
                <a:latin typeface="Calibri"/>
                <a:cs typeface="Calibri"/>
              </a:rPr>
              <a:t>Black</a:t>
            </a:r>
            <a:r>
              <a:rPr lang="en-US" dirty="0">
                <a:latin typeface="Calibri"/>
                <a:cs typeface="Calibri"/>
              </a:rPr>
              <a:t>, Black Tar, Black Pearl, Black Stuff, Black Eagle</a:t>
            </a:r>
          </a:p>
          <a:p>
            <a:pPr lvl="1"/>
            <a:r>
              <a:rPr lang="en-US" dirty="0">
                <a:latin typeface="Calibri"/>
                <a:cs typeface="Calibri"/>
              </a:rPr>
              <a:t>Brown, Brown Crystal, Brown Tape, Brown Rhine</a:t>
            </a:r>
          </a:p>
          <a:p>
            <a:pPr lvl="1"/>
            <a:r>
              <a:rPr lang="en-US" dirty="0">
                <a:latin typeface="Calibri"/>
                <a:cs typeface="Calibri"/>
              </a:rPr>
              <a:t>Mexican Brown, Mexican Mud, Mexican Horse</a:t>
            </a:r>
          </a:p>
          <a:p>
            <a:pPr lvl="1"/>
            <a:r>
              <a:rPr lang="en-US" dirty="0">
                <a:latin typeface="Calibri"/>
                <a:cs typeface="Calibri"/>
              </a:rPr>
              <a:t>Snow, Snowball</a:t>
            </a:r>
          </a:p>
          <a:p>
            <a:pPr lvl="1"/>
            <a:r>
              <a:rPr lang="en-US" dirty="0">
                <a:latin typeface="Calibri"/>
                <a:cs typeface="Calibri"/>
              </a:rPr>
              <a:t>Scat, Sack, Skunk</a:t>
            </a:r>
          </a:p>
          <a:p>
            <a:pPr lvl="1"/>
            <a:r>
              <a:rPr lang="en-US" dirty="0">
                <a:latin typeface="Calibri"/>
                <a:cs typeface="Calibri"/>
              </a:rPr>
              <a:t>Number 3, Number 4, Number 8</a:t>
            </a:r>
          </a:p>
          <a:p>
            <a:endParaRPr lang="en-US" dirty="0" smtClean="0"/>
          </a:p>
        </p:txBody>
      </p:sp>
      <p:pic>
        <p:nvPicPr>
          <p:cNvPr id="5" name="Picture 4"/>
          <p:cNvPicPr>
            <a:picLocks noChangeAspect="1"/>
          </p:cNvPicPr>
          <p:nvPr/>
        </p:nvPicPr>
        <p:blipFill>
          <a:blip r:embed="rId3" cstate="print"/>
          <a:stretch>
            <a:fillRect/>
          </a:stretch>
        </p:blipFill>
        <p:spPr>
          <a:xfrm>
            <a:off x="6248400" y="3352800"/>
            <a:ext cx="2584174" cy="1981200"/>
          </a:xfrm>
          <a:prstGeom prst="rect">
            <a:avLst/>
          </a:prstGeom>
        </p:spPr>
      </p:pic>
    </p:spTree>
    <p:custDataLst>
      <p:tags r:id="rId1"/>
    </p:custDataLst>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63322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ea typeface="ＭＳ Ｐゴシック" charset="0"/>
                <a:cs typeface="ＭＳ Ｐゴシック" charset="0"/>
              </a:rPr>
              <a:t>Opioid Addiction &amp; Treatment</a:t>
            </a:r>
            <a:endParaRPr lang="en-US" b="1" dirty="0"/>
          </a:p>
        </p:txBody>
      </p:sp>
      <p:sp>
        <p:nvSpPr>
          <p:cNvPr id="3" name="Content Placeholder 2"/>
          <p:cNvSpPr>
            <a:spLocks noGrp="1"/>
          </p:cNvSpPr>
          <p:nvPr>
            <p:ph idx="1"/>
          </p:nvPr>
        </p:nvSpPr>
        <p:spPr>
          <a:xfrm>
            <a:off x="457200" y="1600200"/>
            <a:ext cx="8229600" cy="4876800"/>
          </a:xfrm>
        </p:spPr>
        <p:txBody>
          <a:bodyPr>
            <a:normAutofit/>
          </a:bodyPr>
          <a:lstStyle/>
          <a:p>
            <a:r>
              <a:rPr lang="en-US" dirty="0">
                <a:latin typeface="Calibri"/>
                <a:ea typeface="ＭＳ Ｐゴシック" charset="0"/>
                <a:cs typeface="Calibri"/>
              </a:rPr>
              <a:t>Methadone</a:t>
            </a:r>
            <a:r>
              <a:rPr lang="en-US" dirty="0" smtClean="0">
                <a:latin typeface="Calibri"/>
                <a:ea typeface="ＭＳ Ｐゴシック" charset="0"/>
                <a:cs typeface="Calibri"/>
              </a:rPr>
              <a:t> </a:t>
            </a:r>
          </a:p>
          <a:p>
            <a:pPr lvl="1"/>
            <a:r>
              <a:rPr lang="en-US" dirty="0" smtClean="0">
                <a:latin typeface="Calibri"/>
                <a:ea typeface="ＭＳ Ｐゴシック" charset="0"/>
                <a:cs typeface="Calibri"/>
              </a:rPr>
              <a:t>commonly </a:t>
            </a:r>
            <a:r>
              <a:rPr lang="en-US" dirty="0">
                <a:latin typeface="Calibri"/>
                <a:ea typeface="ＭＳ Ｐゴシック" charset="0"/>
                <a:cs typeface="Calibri"/>
              </a:rPr>
              <a:t>prescribed in addiction </a:t>
            </a:r>
            <a:r>
              <a:rPr lang="en-US" dirty="0" smtClean="0">
                <a:latin typeface="Calibri"/>
                <a:ea typeface="ＭＳ Ｐゴシック" charset="0"/>
                <a:cs typeface="Calibri"/>
              </a:rPr>
              <a:t>treatment (liquid)</a:t>
            </a:r>
          </a:p>
          <a:p>
            <a:pPr lvl="1"/>
            <a:r>
              <a:rPr lang="en-US" dirty="0" smtClean="0">
                <a:latin typeface="Calibri"/>
                <a:ea typeface="ＭＳ Ｐゴシック" charset="0"/>
                <a:cs typeface="Calibri"/>
              </a:rPr>
              <a:t>also used as a pain reliever (pill)</a:t>
            </a:r>
          </a:p>
          <a:p>
            <a:r>
              <a:rPr lang="en-US" dirty="0" err="1" smtClean="0">
                <a:latin typeface="Calibri"/>
                <a:ea typeface="ＭＳ Ｐゴシック" charset="0"/>
                <a:cs typeface="Calibri"/>
              </a:rPr>
              <a:t>Suboxone</a:t>
            </a:r>
            <a:r>
              <a:rPr lang="en-US" dirty="0" smtClean="0">
                <a:latin typeface="Calibri"/>
                <a:ea typeface="ＭＳ Ｐゴシック" charset="0"/>
                <a:cs typeface="Calibri"/>
              </a:rPr>
              <a:t> and </a:t>
            </a:r>
            <a:r>
              <a:rPr lang="en-US" dirty="0" err="1" smtClean="0">
                <a:latin typeface="Calibri"/>
                <a:ea typeface="ＭＳ Ｐゴシック" charset="0"/>
                <a:cs typeface="Calibri"/>
              </a:rPr>
              <a:t>Subutex</a:t>
            </a:r>
            <a:r>
              <a:rPr lang="en-US" dirty="0" smtClean="0">
                <a:latin typeface="Calibri"/>
                <a:ea typeface="ＭＳ Ｐゴシック" charset="0"/>
                <a:cs typeface="Calibri"/>
              </a:rPr>
              <a:t> (</a:t>
            </a:r>
            <a:r>
              <a:rPr lang="en-US" dirty="0" err="1" smtClean="0">
                <a:latin typeface="Calibri"/>
                <a:ea typeface="ＭＳ Ｐゴシック" charset="0"/>
                <a:cs typeface="Calibri"/>
              </a:rPr>
              <a:t>Buprenorphine</a:t>
            </a:r>
            <a:r>
              <a:rPr lang="en-US" dirty="0" smtClean="0">
                <a:latin typeface="Calibri"/>
                <a:ea typeface="ＭＳ Ｐゴシック" charset="0"/>
                <a:cs typeface="Calibri"/>
              </a:rPr>
              <a:t>)</a:t>
            </a:r>
          </a:p>
          <a:p>
            <a:pPr lvl="1"/>
            <a:r>
              <a:rPr lang="en-US" dirty="0" smtClean="0">
                <a:latin typeface="Calibri"/>
                <a:ea typeface="ＭＳ Ｐゴシック" charset="0"/>
                <a:cs typeface="Calibri"/>
              </a:rPr>
              <a:t>commonly prescribed in addiction treatment</a:t>
            </a:r>
          </a:p>
          <a:p>
            <a:pPr lvl="1"/>
            <a:r>
              <a:rPr lang="en-US" dirty="0" smtClean="0">
                <a:latin typeface="Calibri"/>
                <a:ea typeface="ＭＳ Ｐゴシック" charset="0"/>
                <a:cs typeface="Calibri"/>
              </a:rPr>
              <a:t>also can be used as a pain reliever</a:t>
            </a:r>
          </a:p>
          <a:p>
            <a:r>
              <a:rPr lang="en-US" dirty="0" smtClean="0">
                <a:latin typeface="Calibri"/>
                <a:ea typeface="ＭＳ Ｐゴシック" charset="0"/>
                <a:cs typeface="Calibri"/>
              </a:rPr>
              <a:t>Both are long-acting </a:t>
            </a:r>
          </a:p>
          <a:p>
            <a:pPr lvl="1"/>
            <a:r>
              <a:rPr lang="en-US" dirty="0" smtClean="0">
                <a:latin typeface="Calibri"/>
                <a:ea typeface="ＭＳ Ｐゴシック" charset="0"/>
                <a:cs typeface="Calibri"/>
              </a:rPr>
              <a:t>reduces the craving for </a:t>
            </a:r>
            <a:r>
              <a:rPr lang="en-US" dirty="0" err="1" smtClean="0">
                <a:latin typeface="Calibri"/>
                <a:ea typeface="ＭＳ Ｐゴシック" charset="0"/>
                <a:cs typeface="Calibri"/>
              </a:rPr>
              <a:t>opioids</a:t>
            </a:r>
            <a:r>
              <a:rPr lang="en-US" dirty="0" smtClean="0">
                <a:latin typeface="Calibri"/>
                <a:ea typeface="ＭＳ Ｐゴシック" charset="0"/>
                <a:cs typeface="Calibri"/>
              </a:rPr>
              <a:t> for days</a:t>
            </a:r>
          </a:p>
          <a:p>
            <a:pPr lvl="1"/>
            <a:r>
              <a:rPr lang="en-US" dirty="0" smtClean="0">
                <a:latin typeface="Calibri"/>
                <a:ea typeface="ＭＳ Ｐゴシック" charset="0"/>
                <a:cs typeface="Calibri"/>
              </a:rPr>
              <a:t>can cause prolonged respiratory depression</a:t>
            </a:r>
          </a:p>
          <a:p>
            <a:endParaRPr lang="en-US" dirty="0" smtClean="0">
              <a:latin typeface="Calibri"/>
              <a:ea typeface="ＭＳ Ｐゴシック" charset="0"/>
              <a:cs typeface="Calibri"/>
            </a:endParaRPr>
          </a:p>
          <a:p>
            <a:endParaRPr lang="en-US" dirty="0" smtClean="0">
              <a:latin typeface="Calibri"/>
              <a:ea typeface="ＭＳ Ｐゴシック" charset="0"/>
              <a:cs typeface="Calibri"/>
            </a:endParaRPr>
          </a:p>
          <a:p>
            <a:endParaRPr lang="en-US" dirty="0" smtClean="0">
              <a:latin typeface="Calibri"/>
              <a:ea typeface="ＭＳ Ｐゴシック" charset="0"/>
              <a:cs typeface="Calibri"/>
            </a:endParaRPr>
          </a:p>
          <a:p>
            <a:endParaRPr lang="en-US" dirty="0"/>
          </a:p>
        </p:txBody>
      </p:sp>
    </p:spTree>
    <p:custDataLst>
      <p:tags r:id="rId1"/>
    </p:custDataLst>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785356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What Is NOT an </a:t>
            </a:r>
            <a:r>
              <a:rPr lang="en-US" b="1" dirty="0" err="1" smtClean="0"/>
              <a:t>Opioid</a:t>
            </a:r>
            <a:r>
              <a:rPr lang="en-US" b="1" dirty="0" smtClean="0"/>
              <a:t>?</a:t>
            </a:r>
            <a:endParaRPr lang="en-US" b="1" dirty="0"/>
          </a:p>
        </p:txBody>
      </p:sp>
      <p:sp>
        <p:nvSpPr>
          <p:cNvPr id="3" name="Content Placeholder 2"/>
          <p:cNvSpPr>
            <a:spLocks noGrp="1"/>
          </p:cNvSpPr>
          <p:nvPr>
            <p:ph idx="1"/>
          </p:nvPr>
        </p:nvSpPr>
        <p:spPr>
          <a:xfrm>
            <a:off x="457200" y="1600200"/>
            <a:ext cx="8229600" cy="4876800"/>
          </a:xfrm>
        </p:spPr>
        <p:txBody>
          <a:bodyPr>
            <a:normAutofit/>
          </a:bodyPr>
          <a:lstStyle/>
          <a:p>
            <a:r>
              <a:rPr lang="en-US" dirty="0" err="1" smtClean="0">
                <a:latin typeface="Calibri"/>
                <a:cs typeface="Calibri"/>
              </a:rPr>
              <a:t>Naloxone</a:t>
            </a:r>
            <a:r>
              <a:rPr lang="en-US" dirty="0" smtClean="0">
                <a:latin typeface="Calibri"/>
                <a:cs typeface="Calibri"/>
              </a:rPr>
              <a:t> - reverses </a:t>
            </a:r>
            <a:r>
              <a:rPr lang="en-US" dirty="0" err="1" smtClean="0">
                <a:latin typeface="Calibri"/>
                <a:cs typeface="Calibri"/>
              </a:rPr>
              <a:t>opioid</a:t>
            </a:r>
            <a:r>
              <a:rPr lang="en-US" dirty="0" smtClean="0">
                <a:latin typeface="Calibri"/>
                <a:cs typeface="Calibri"/>
              </a:rPr>
              <a:t> overdose</a:t>
            </a:r>
          </a:p>
          <a:p>
            <a:r>
              <a:rPr lang="en-US" dirty="0" smtClean="0">
                <a:latin typeface="Calibri"/>
                <a:cs typeface="Calibri"/>
              </a:rPr>
              <a:t>Common street/prescription drugs:</a:t>
            </a:r>
          </a:p>
          <a:p>
            <a:pPr lvl="1"/>
            <a:r>
              <a:rPr lang="en-US" dirty="0" smtClean="0">
                <a:latin typeface="Calibri"/>
                <a:cs typeface="Calibri"/>
              </a:rPr>
              <a:t>Cocaine, LSD, ecstasy (Molly), sedatives/tranquilizers, marijuana</a:t>
            </a:r>
          </a:p>
          <a:p>
            <a:pPr lvl="1"/>
            <a:r>
              <a:rPr lang="en-US" dirty="0" err="1" smtClean="0">
                <a:latin typeface="Calibri"/>
                <a:cs typeface="Calibri"/>
              </a:rPr>
              <a:t>Benzos</a:t>
            </a:r>
            <a:r>
              <a:rPr lang="en-US" dirty="0" smtClean="0">
                <a:latin typeface="Calibri"/>
                <a:cs typeface="Calibri"/>
              </a:rPr>
              <a:t>, downers, nerve pills, </a:t>
            </a:r>
            <a:r>
              <a:rPr lang="en-US" dirty="0" err="1" smtClean="0">
                <a:latin typeface="Calibri"/>
                <a:cs typeface="Calibri"/>
              </a:rPr>
              <a:t>tranks</a:t>
            </a:r>
            <a:endParaRPr lang="en-US" dirty="0" smtClean="0">
              <a:latin typeface="Calibri"/>
              <a:cs typeface="Calibri"/>
            </a:endParaRPr>
          </a:p>
          <a:p>
            <a:pPr lvl="1"/>
            <a:r>
              <a:rPr lang="en-US" dirty="0" smtClean="0">
                <a:latin typeface="Calibri"/>
                <a:cs typeface="Calibri"/>
              </a:rPr>
              <a:t>Valley girl (Valium), barbs</a:t>
            </a:r>
          </a:p>
          <a:p>
            <a:endParaRPr lang="en-US" dirty="0" smtClean="0">
              <a:latin typeface="Calibri"/>
              <a:cs typeface="Calibri"/>
            </a:endParaRPr>
          </a:p>
          <a:p>
            <a:r>
              <a:rPr lang="en-US" dirty="0" smtClean="0">
                <a:latin typeface="Calibri"/>
                <a:cs typeface="Calibri"/>
              </a:rPr>
              <a:t>BUT…Overdose deaths typically involve multiple substances, including </a:t>
            </a:r>
            <a:r>
              <a:rPr lang="en-US" dirty="0" err="1" smtClean="0">
                <a:latin typeface="Calibri"/>
                <a:cs typeface="Calibri"/>
              </a:rPr>
              <a:t>opioids</a:t>
            </a:r>
            <a:endParaRPr lang="en-US" dirty="0" smtClean="0">
              <a:latin typeface="Calibri"/>
              <a:cs typeface="Calibri"/>
            </a:endParaRPr>
          </a:p>
          <a:p>
            <a:endParaRPr lang="en-US" dirty="0"/>
          </a:p>
        </p:txBody>
      </p:sp>
    </p:spTree>
    <p:custDataLst>
      <p:tags r:id="rId1"/>
    </p:custDataLst>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133140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normAutofit fontScale="90000"/>
          </a:bodyPr>
          <a:lstStyle/>
          <a:p>
            <a:pPr eaLnBrk="1" hangingPunct="1"/>
            <a:r>
              <a:rPr lang="en-US" b="1" dirty="0">
                <a:ea typeface="ＭＳ Ｐゴシック" charset="0"/>
                <a:cs typeface="ＭＳ Ｐゴシック" charset="0"/>
              </a:rPr>
              <a:t>Who’s at</a:t>
            </a:r>
            <a:r>
              <a:rPr lang="en-US" b="1" dirty="0" smtClean="0">
                <a:ea typeface="ＭＳ Ｐゴシック" charset="0"/>
                <a:cs typeface="ＭＳ Ｐゴシック" charset="0"/>
              </a:rPr>
              <a:t> Risk </a:t>
            </a:r>
            <a:r>
              <a:rPr lang="en-US" b="1" dirty="0">
                <a:ea typeface="ＭＳ Ｐゴシック" charset="0"/>
                <a:cs typeface="ＭＳ Ｐゴシック" charset="0"/>
              </a:rPr>
              <a:t>for</a:t>
            </a:r>
            <a:r>
              <a:rPr lang="en-US" b="1" dirty="0" smtClean="0">
                <a:ea typeface="ＭＳ Ｐゴシック" charset="0"/>
                <a:cs typeface="ＭＳ Ｐゴシック" charset="0"/>
              </a:rPr>
              <a:t> Overdose</a:t>
            </a:r>
            <a:r>
              <a:rPr lang="en-US" b="1" dirty="0">
                <a:ea typeface="ＭＳ Ｐゴシック" charset="0"/>
                <a:cs typeface="ＭＳ Ｐゴシック" charset="0"/>
              </a:rPr>
              <a:t>?</a:t>
            </a:r>
          </a:p>
        </p:txBody>
      </p:sp>
      <p:sp>
        <p:nvSpPr>
          <p:cNvPr id="3" name="Content Placeholder 2"/>
          <p:cNvSpPr>
            <a:spLocks noGrp="1"/>
          </p:cNvSpPr>
          <p:nvPr>
            <p:ph idx="1"/>
          </p:nvPr>
        </p:nvSpPr>
        <p:spPr>
          <a:xfrm>
            <a:off x="457200" y="1600200"/>
            <a:ext cx="8229600" cy="4876800"/>
          </a:xfrm>
        </p:spPr>
        <p:txBody>
          <a:bodyPr>
            <a:normAutofit/>
          </a:bodyPr>
          <a:lstStyle/>
          <a:p>
            <a:pPr eaLnBrk="1" hangingPunct="1">
              <a:defRPr/>
            </a:pPr>
            <a:r>
              <a:rPr lang="en-US" sz="2800" dirty="0" smtClean="0">
                <a:latin typeface="Calibri"/>
                <a:cs typeface="Calibri"/>
              </a:rPr>
              <a:t>People who get </a:t>
            </a:r>
            <a:r>
              <a:rPr lang="en-US" sz="2800" dirty="0" err="1" smtClean="0">
                <a:latin typeface="Calibri"/>
                <a:cs typeface="Calibri"/>
              </a:rPr>
              <a:t>opioids</a:t>
            </a:r>
            <a:r>
              <a:rPr lang="en-US" sz="2800" dirty="0" smtClean="0">
                <a:latin typeface="Calibri"/>
                <a:cs typeface="Calibri"/>
              </a:rPr>
              <a:t> from multiple providers </a:t>
            </a:r>
          </a:p>
          <a:p>
            <a:pPr eaLnBrk="1" hangingPunct="1">
              <a:defRPr/>
            </a:pPr>
            <a:r>
              <a:rPr lang="en-US" sz="2800" dirty="0" smtClean="0">
                <a:latin typeface="Calibri"/>
                <a:cs typeface="Calibri"/>
              </a:rPr>
              <a:t>People who use </a:t>
            </a:r>
            <a:r>
              <a:rPr lang="en-US" sz="2800" dirty="0" err="1" smtClean="0">
                <a:latin typeface="Calibri"/>
                <a:cs typeface="Calibri"/>
              </a:rPr>
              <a:t>opioids</a:t>
            </a:r>
            <a:r>
              <a:rPr lang="en-US" sz="2800" dirty="0" smtClean="0">
                <a:latin typeface="Calibri"/>
                <a:cs typeface="Calibri"/>
              </a:rPr>
              <a:t> for non-medical reasons</a:t>
            </a:r>
          </a:p>
          <a:p>
            <a:pPr eaLnBrk="1" hangingPunct="1">
              <a:defRPr/>
            </a:pPr>
            <a:r>
              <a:rPr lang="en-US" sz="2800" dirty="0" smtClean="0">
                <a:latin typeface="Calibri"/>
                <a:cs typeface="Calibri"/>
              </a:rPr>
              <a:t>People who use drugs prescribed for others</a:t>
            </a:r>
          </a:p>
          <a:p>
            <a:pPr eaLnBrk="1" hangingPunct="1">
              <a:defRPr/>
            </a:pPr>
            <a:r>
              <a:rPr lang="en-US" sz="2800" dirty="0" smtClean="0">
                <a:latin typeface="Calibri"/>
                <a:cs typeface="Calibri"/>
              </a:rPr>
              <a:t>People who inject drugs</a:t>
            </a:r>
          </a:p>
          <a:p>
            <a:pPr eaLnBrk="1" hangingPunct="1">
              <a:defRPr/>
            </a:pPr>
            <a:r>
              <a:rPr lang="en-US" sz="2800" dirty="0" smtClean="0">
                <a:latin typeface="Calibri"/>
                <a:cs typeface="Calibri"/>
              </a:rPr>
              <a:t>Former </a:t>
            </a:r>
            <a:r>
              <a:rPr lang="en-US" sz="2800" dirty="0">
                <a:latin typeface="Calibri"/>
                <a:cs typeface="Calibri"/>
              </a:rPr>
              <a:t>users</a:t>
            </a:r>
            <a:r>
              <a:rPr lang="en-US" sz="2800" dirty="0" smtClean="0">
                <a:latin typeface="Calibri"/>
                <a:cs typeface="Calibri"/>
              </a:rPr>
              <a:t> recently released </a:t>
            </a:r>
            <a:r>
              <a:rPr lang="en-US" sz="2800" dirty="0">
                <a:latin typeface="Calibri"/>
                <a:cs typeface="Calibri"/>
              </a:rPr>
              <a:t>from </a:t>
            </a:r>
            <a:r>
              <a:rPr lang="en-US" sz="2800" dirty="0" smtClean="0">
                <a:latin typeface="Calibri"/>
                <a:cs typeface="Calibri"/>
              </a:rPr>
              <a:t>prison </a:t>
            </a:r>
            <a:r>
              <a:rPr lang="en-US" sz="2800" dirty="0">
                <a:latin typeface="Calibri"/>
                <a:cs typeface="Calibri"/>
              </a:rPr>
              <a:t>or</a:t>
            </a:r>
            <a:r>
              <a:rPr lang="en-US" sz="2800" dirty="0" smtClean="0">
                <a:latin typeface="Calibri"/>
                <a:cs typeface="Calibri"/>
              </a:rPr>
              <a:t> abstinence-based drug treatment programs</a:t>
            </a:r>
            <a:endParaRPr lang="en-US" sz="2800" dirty="0">
              <a:latin typeface="Calibri"/>
              <a:cs typeface="Calibri"/>
            </a:endParaRPr>
          </a:p>
          <a:p>
            <a:pPr marL="0" indent="0" eaLnBrk="1" hangingPunct="1">
              <a:buFont typeface="Wingdings" charset="2"/>
              <a:buNone/>
              <a:defRPr/>
            </a:pPr>
            <a:endParaRPr lang="en-US" dirty="0"/>
          </a:p>
        </p:txBody>
      </p:sp>
    </p:spTree>
    <p:custDataLst>
      <p:tags r:id="rId1"/>
    </p:custData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290" name="Title 3"/>
          <p:cNvSpPr>
            <a:spLocks noGrp="1"/>
          </p:cNvSpPr>
          <p:nvPr>
            <p:ph type="title"/>
          </p:nvPr>
        </p:nvSpPr>
        <p:spPr/>
        <p:txBody>
          <a:bodyPr/>
          <a:lstStyle/>
          <a:p>
            <a:pPr eaLnBrk="1" hangingPunct="1"/>
            <a:r>
              <a:rPr lang="en-US" b="1" dirty="0" smtClean="0">
                <a:latin typeface="Rockwell" pitchFamily="18" charset="0"/>
                <a:ea typeface="ＭＳ Ｐゴシック" charset="0"/>
                <a:cs typeface="ＭＳ Ｐゴシック" charset="0"/>
              </a:rPr>
              <a:t>Learning Objectives</a:t>
            </a:r>
            <a:endParaRPr lang="en-US" b="1" dirty="0">
              <a:latin typeface="Rockwell" pitchFamily="18" charset="0"/>
              <a:ea typeface="ＭＳ Ｐゴシック" charset="0"/>
              <a:cs typeface="ＭＳ Ｐゴシック" charset="0"/>
            </a:endParaRPr>
          </a:p>
        </p:txBody>
      </p:sp>
      <p:sp>
        <p:nvSpPr>
          <p:cNvPr id="12291" name="Text Placeholder 4"/>
          <p:cNvSpPr>
            <a:spLocks noGrp="1"/>
          </p:cNvSpPr>
          <p:nvPr>
            <p:ph idx="1"/>
          </p:nvPr>
        </p:nvSpPr>
        <p:spPr/>
        <p:txBody>
          <a:bodyPr>
            <a:noAutofit/>
          </a:bodyPr>
          <a:lstStyle/>
          <a:p>
            <a:r>
              <a:rPr lang="en-US" sz="2800" dirty="0" smtClean="0">
                <a:latin typeface="Calibri"/>
                <a:ea typeface="ＭＳ Ｐゴシック" charset="0"/>
                <a:cs typeface="ＭＳ Ｐゴシック" charset="0"/>
              </a:rPr>
              <a:t>Describe </a:t>
            </a:r>
            <a:r>
              <a:rPr lang="en-US" sz="2800" dirty="0" smtClean="0">
                <a:latin typeface="Calibri"/>
                <a:ea typeface="ＭＳ Ｐゴシック" charset="0"/>
                <a:cs typeface="ＭＳ Ｐゴシック" charset="0"/>
              </a:rPr>
              <a:t>SEA </a:t>
            </a:r>
            <a:r>
              <a:rPr lang="en-US" sz="2800" dirty="0" smtClean="0">
                <a:latin typeface="Calibri"/>
                <a:ea typeface="ＭＳ Ｐゴシック" charset="0"/>
                <a:cs typeface="ＭＳ Ｐゴシック" charset="0"/>
              </a:rPr>
              <a:t>227</a:t>
            </a:r>
            <a:r>
              <a:rPr lang="en-US" sz="2800" dirty="0" smtClean="0">
                <a:latin typeface="Calibri"/>
                <a:ea typeface="ＭＳ Ｐゴシック" charset="0"/>
                <a:cs typeface="ＭＳ Ｐゴシック" charset="0"/>
              </a:rPr>
              <a:t> and SEA 406</a:t>
            </a:r>
          </a:p>
          <a:p>
            <a:r>
              <a:rPr lang="en-US" sz="2800" dirty="0" smtClean="0">
                <a:latin typeface="Calibri"/>
                <a:ea typeface="ＭＳ Ｐゴシック" charset="0"/>
                <a:cs typeface="ＭＳ Ｐゴシック" charset="0"/>
              </a:rPr>
              <a:t>List common </a:t>
            </a:r>
            <a:r>
              <a:rPr lang="en-US" sz="2800" dirty="0" err="1" smtClean="0">
                <a:latin typeface="Calibri"/>
                <a:ea typeface="ＭＳ Ｐゴシック" charset="0"/>
                <a:cs typeface="ＭＳ Ｐゴシック" charset="0"/>
              </a:rPr>
              <a:t>opioid</a:t>
            </a:r>
            <a:r>
              <a:rPr lang="en-US" sz="2800" dirty="0" smtClean="0">
                <a:latin typeface="Calibri"/>
                <a:ea typeface="ＭＳ Ｐゴシック" charset="0"/>
                <a:cs typeface="ＭＳ Ｐゴシック" charset="0"/>
              </a:rPr>
              <a:t> drug names</a:t>
            </a:r>
          </a:p>
          <a:p>
            <a:r>
              <a:rPr lang="en-US" sz="2800" dirty="0" smtClean="0">
                <a:latin typeface="Calibri"/>
                <a:ea typeface="ＭＳ Ｐゴシック" charset="0"/>
                <a:cs typeface="ＭＳ Ｐゴシック" charset="0"/>
              </a:rPr>
              <a:t>Recognize the signs and symptoms of an </a:t>
            </a:r>
            <a:r>
              <a:rPr lang="en-US" sz="2800" dirty="0" err="1" smtClean="0">
                <a:latin typeface="Calibri"/>
                <a:ea typeface="ＭＳ Ｐゴシック" charset="0"/>
                <a:cs typeface="ＭＳ Ｐゴシック" charset="0"/>
              </a:rPr>
              <a:t>opioid</a:t>
            </a:r>
            <a:r>
              <a:rPr lang="en-US" sz="2800" dirty="0" smtClean="0">
                <a:latin typeface="Calibri"/>
                <a:ea typeface="ＭＳ Ｐゴシック" charset="0"/>
                <a:cs typeface="ＭＳ Ｐゴシック" charset="0"/>
              </a:rPr>
              <a:t> overdose</a:t>
            </a:r>
          </a:p>
          <a:p>
            <a:r>
              <a:rPr lang="en-US" sz="2800" dirty="0" smtClean="0">
                <a:latin typeface="Calibri"/>
                <a:ea typeface="ＭＳ Ｐゴシック" charset="0"/>
              </a:rPr>
              <a:t>Explain how to use </a:t>
            </a:r>
            <a:r>
              <a:rPr lang="en-US" sz="2800" dirty="0" err="1" smtClean="0">
                <a:latin typeface="Calibri"/>
                <a:ea typeface="ＭＳ Ｐゴシック" charset="0"/>
              </a:rPr>
              <a:t>naloxone</a:t>
            </a:r>
            <a:r>
              <a:rPr lang="en-US" sz="2800" dirty="0" smtClean="0">
                <a:latin typeface="Calibri"/>
                <a:ea typeface="ＭＳ Ｐゴシック" charset="0"/>
              </a:rPr>
              <a:t> </a:t>
            </a:r>
          </a:p>
          <a:p>
            <a:r>
              <a:rPr lang="en-US" sz="2800" dirty="0" smtClean="0">
                <a:latin typeface="Calibri"/>
                <a:ea typeface="ＭＳ Ｐゴシック" charset="0"/>
              </a:rPr>
              <a:t>Recognize possible responses to </a:t>
            </a:r>
            <a:r>
              <a:rPr lang="en-US" sz="2800" dirty="0" err="1" smtClean="0">
                <a:latin typeface="Calibri"/>
                <a:ea typeface="ＭＳ Ｐゴシック" charset="0"/>
              </a:rPr>
              <a:t>naloxone</a:t>
            </a:r>
            <a:endParaRPr lang="en-US" sz="2800" dirty="0" smtClean="0">
              <a:latin typeface="Calibri"/>
              <a:ea typeface="ＭＳ Ｐゴシック" charset="0"/>
            </a:endParaRPr>
          </a:p>
          <a:p>
            <a:r>
              <a:rPr lang="en-US" sz="2800" dirty="0" smtClean="0">
                <a:latin typeface="Calibri"/>
                <a:ea typeface="ＭＳ Ｐゴシック" charset="0"/>
              </a:rPr>
              <a:t>Describe how to provide continued support to the </a:t>
            </a:r>
            <a:r>
              <a:rPr lang="en-US" sz="2800" dirty="0" err="1" smtClean="0">
                <a:latin typeface="Calibri"/>
                <a:ea typeface="ＭＳ Ｐゴシック" charset="0"/>
              </a:rPr>
              <a:t>opioid</a:t>
            </a:r>
            <a:r>
              <a:rPr lang="en-US" sz="2800" dirty="0" smtClean="0">
                <a:latin typeface="Calibri"/>
                <a:ea typeface="ＭＳ Ｐゴシック" charset="0"/>
              </a:rPr>
              <a:t> overdose victim</a:t>
            </a:r>
          </a:p>
          <a:p>
            <a:r>
              <a:rPr lang="en-US" sz="2800" dirty="0" smtClean="0">
                <a:latin typeface="Calibri"/>
                <a:ea typeface="ＭＳ Ｐゴシック" charset="0"/>
              </a:rPr>
              <a:t>Practice preparing </a:t>
            </a:r>
            <a:r>
              <a:rPr lang="en-US" sz="2800" dirty="0">
                <a:latin typeface="Calibri"/>
                <a:ea typeface="ＭＳ Ｐゴシック" charset="0"/>
              </a:rPr>
              <a:t>and </a:t>
            </a:r>
            <a:r>
              <a:rPr lang="en-US" sz="2800" dirty="0" smtClean="0">
                <a:latin typeface="Calibri"/>
                <a:ea typeface="ＭＳ Ｐゴシック" charset="0"/>
              </a:rPr>
              <a:t>administering </a:t>
            </a:r>
            <a:r>
              <a:rPr lang="en-US" sz="2800" dirty="0" err="1" smtClean="0">
                <a:latin typeface="Calibri"/>
                <a:ea typeface="ＭＳ Ｐゴシック" charset="0"/>
              </a:rPr>
              <a:t>naloxone</a:t>
            </a:r>
            <a:endParaRPr lang="en-US" sz="2800" dirty="0" smtClean="0">
              <a:latin typeface="Calibri"/>
              <a:ea typeface="ＭＳ Ｐゴシック" charset="0"/>
            </a:endParaRPr>
          </a:p>
        </p:txBody>
      </p:sp>
    </p:spTree>
    <p:custDataLst>
      <p:tags r:id="rId1"/>
    </p:custData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hangingPunct="1"/>
            <a:r>
              <a:rPr lang="en-US" b="1" dirty="0">
                <a:latin typeface="Calibri"/>
                <a:ea typeface="ＭＳ Ｐゴシック" charset="0"/>
                <a:cs typeface="ＭＳ Ｐゴシック" charset="0"/>
              </a:rPr>
              <a:t>Who</a:t>
            </a:r>
            <a:r>
              <a:rPr lang="en-US" b="1" dirty="0" smtClean="0">
                <a:latin typeface="Calibri"/>
                <a:ea typeface="ＭＳ Ｐゴシック" charset="0"/>
                <a:cs typeface="ＭＳ Ｐゴシック" charset="0"/>
              </a:rPr>
              <a:t> Else </a:t>
            </a:r>
            <a:r>
              <a:rPr lang="en-US" b="1" dirty="0">
                <a:latin typeface="Calibri"/>
                <a:ea typeface="ＭＳ Ｐゴシック" charset="0"/>
                <a:cs typeface="ＭＳ Ｐゴシック" charset="0"/>
              </a:rPr>
              <a:t>is at</a:t>
            </a:r>
            <a:r>
              <a:rPr lang="en-US" b="1" dirty="0" smtClean="0">
                <a:latin typeface="Calibri"/>
                <a:ea typeface="ＭＳ Ｐゴシック" charset="0"/>
                <a:cs typeface="ＭＳ Ｐゴシック" charset="0"/>
              </a:rPr>
              <a:t> Risk</a:t>
            </a:r>
            <a:r>
              <a:rPr lang="en-US" b="1" dirty="0">
                <a:latin typeface="Calibri"/>
                <a:ea typeface="ＭＳ Ｐゴシック" charset="0"/>
                <a:cs typeface="ＭＳ Ｐゴシック" charset="0"/>
              </a:rPr>
              <a:t>?</a:t>
            </a:r>
          </a:p>
        </p:txBody>
      </p:sp>
      <p:sp>
        <p:nvSpPr>
          <p:cNvPr id="22531" name="Content Placeholder 2"/>
          <p:cNvSpPr>
            <a:spLocks noGrp="1"/>
          </p:cNvSpPr>
          <p:nvPr>
            <p:ph idx="1"/>
          </p:nvPr>
        </p:nvSpPr>
        <p:spPr>
          <a:xfrm>
            <a:off x="457200" y="2057401"/>
            <a:ext cx="8229600" cy="4038599"/>
          </a:xfrm>
        </p:spPr>
        <p:txBody>
          <a:bodyPr>
            <a:noAutofit/>
          </a:bodyPr>
          <a:lstStyle/>
          <a:p>
            <a:pPr eaLnBrk="1" hangingPunct="1"/>
            <a:r>
              <a:rPr lang="en-US" sz="2800" dirty="0">
                <a:latin typeface="Calibri"/>
                <a:ea typeface="ＭＳ Ｐゴシック" charset="0"/>
                <a:cs typeface="ＭＳ Ｐゴシック" charset="0"/>
              </a:rPr>
              <a:t>Elderly </a:t>
            </a:r>
            <a:r>
              <a:rPr lang="en-US" sz="2800" dirty="0" smtClean="0">
                <a:latin typeface="Calibri"/>
                <a:ea typeface="ＭＳ Ｐゴシック" charset="0"/>
                <a:cs typeface="ＭＳ Ｐゴシック" charset="0"/>
              </a:rPr>
              <a:t>people </a:t>
            </a:r>
            <a:r>
              <a:rPr lang="en-US" sz="2800" dirty="0">
                <a:latin typeface="Calibri"/>
                <a:ea typeface="ＭＳ Ｐゴシック" charset="0"/>
                <a:cs typeface="ＭＳ Ｐゴシック" charset="0"/>
              </a:rPr>
              <a:t>using</a:t>
            </a:r>
            <a:r>
              <a:rPr lang="en-US" sz="2800" dirty="0" smtClean="0">
                <a:latin typeface="Calibri"/>
                <a:ea typeface="ＭＳ Ｐゴシック" charset="0"/>
                <a:cs typeface="ＭＳ Ｐゴシック" charset="0"/>
              </a:rPr>
              <a:t> </a:t>
            </a:r>
            <a:r>
              <a:rPr lang="en-US" sz="2800" dirty="0" err="1" smtClean="0">
                <a:latin typeface="Calibri"/>
                <a:ea typeface="ＭＳ Ｐゴシック" charset="0"/>
                <a:cs typeface="ＭＳ Ｐゴシック" charset="0"/>
              </a:rPr>
              <a:t>opioids</a:t>
            </a:r>
            <a:r>
              <a:rPr lang="en-US" sz="2800" dirty="0" smtClean="0">
                <a:latin typeface="Calibri"/>
                <a:ea typeface="ＭＳ Ｐゴシック" charset="0"/>
                <a:cs typeface="ＭＳ Ｐゴシック" charset="0"/>
              </a:rPr>
              <a:t> </a:t>
            </a:r>
            <a:r>
              <a:rPr lang="en-US" sz="2800" dirty="0">
                <a:latin typeface="Calibri"/>
                <a:ea typeface="ＭＳ Ｐゴシック" charset="0"/>
                <a:cs typeface="ＭＳ Ｐゴシック" charset="0"/>
              </a:rPr>
              <a:t>for </a:t>
            </a:r>
            <a:r>
              <a:rPr lang="en-US" sz="2800" dirty="0" smtClean="0">
                <a:latin typeface="Calibri"/>
                <a:ea typeface="ＭＳ Ｐゴシック" charset="0"/>
                <a:cs typeface="ＭＳ Ｐゴシック" charset="0"/>
              </a:rPr>
              <a:t>pain</a:t>
            </a:r>
          </a:p>
          <a:p>
            <a:pPr eaLnBrk="1" hangingPunct="1"/>
            <a:r>
              <a:rPr lang="en-US" sz="2800" dirty="0" smtClean="0">
                <a:latin typeface="Calibri"/>
                <a:ea typeface="ＭＳ Ｐゴシック" charset="0"/>
                <a:cs typeface="ＭＳ Ｐゴシック" charset="0"/>
              </a:rPr>
              <a:t>Anyone on high doses of </a:t>
            </a:r>
            <a:r>
              <a:rPr lang="en-US" sz="2800" dirty="0" err="1" smtClean="0">
                <a:latin typeface="Calibri"/>
                <a:ea typeface="ＭＳ Ｐゴシック" charset="0"/>
                <a:cs typeface="ＭＳ Ｐゴシック" charset="0"/>
              </a:rPr>
              <a:t>opioids</a:t>
            </a:r>
            <a:r>
              <a:rPr lang="en-US" sz="2800" dirty="0" smtClean="0">
                <a:latin typeface="Calibri"/>
                <a:ea typeface="ＭＳ Ｐゴシック" charset="0"/>
                <a:cs typeface="ＭＳ Ｐゴシック" charset="0"/>
              </a:rPr>
              <a:t>, even if taking medications correctly</a:t>
            </a:r>
          </a:p>
          <a:p>
            <a:pPr eaLnBrk="1" hangingPunct="1"/>
            <a:r>
              <a:rPr lang="en-US" sz="2800" dirty="0" smtClean="0">
                <a:latin typeface="Calibri"/>
                <a:ea typeface="ＭＳ Ｐゴシック" charset="0"/>
                <a:cs typeface="ＭＳ Ｐゴシック" charset="0"/>
              </a:rPr>
              <a:t>People using pain-relieving </a:t>
            </a:r>
            <a:r>
              <a:rPr lang="en-US" sz="2800" dirty="0">
                <a:latin typeface="Calibri"/>
                <a:ea typeface="ＭＳ Ｐゴシック" charset="0"/>
                <a:cs typeface="ＭＳ Ｐゴシック" charset="0"/>
              </a:rPr>
              <a:t>patches </a:t>
            </a:r>
            <a:r>
              <a:rPr lang="en-US" sz="2800" dirty="0" smtClean="0">
                <a:latin typeface="Calibri"/>
                <a:ea typeface="ＭＳ Ｐゴシック" charset="0"/>
                <a:cs typeface="ＭＳ Ｐゴシック" charset="0"/>
              </a:rPr>
              <a:t>incorrectly</a:t>
            </a:r>
          </a:p>
          <a:p>
            <a:pPr eaLnBrk="1" hangingPunct="1"/>
            <a:r>
              <a:rPr lang="en-US" sz="2800" dirty="0" smtClean="0">
                <a:latin typeface="Calibri"/>
                <a:ea typeface="ＭＳ Ｐゴシック" charset="0"/>
                <a:cs typeface="ＭＳ Ｐゴシック" charset="0"/>
              </a:rPr>
              <a:t>People taking multiple respiratory depressants</a:t>
            </a:r>
          </a:p>
          <a:p>
            <a:pPr eaLnBrk="1" hangingPunct="1"/>
            <a:r>
              <a:rPr lang="en-US" sz="2800" dirty="0" smtClean="0">
                <a:latin typeface="Calibri"/>
                <a:ea typeface="ＭＳ Ｐゴシック" charset="0"/>
                <a:cs typeface="ＭＳ Ｐゴシック" charset="0"/>
              </a:rPr>
              <a:t>People with chronic lung disease or sleep apnea taking </a:t>
            </a:r>
            <a:r>
              <a:rPr lang="en-US" sz="2800" dirty="0" err="1" smtClean="0">
                <a:latin typeface="Calibri"/>
                <a:ea typeface="ＭＳ Ｐゴシック" charset="0"/>
                <a:cs typeface="ＭＳ Ｐゴシック" charset="0"/>
              </a:rPr>
              <a:t>opioids</a:t>
            </a:r>
            <a:endParaRPr lang="en-US" sz="2800" dirty="0" smtClean="0">
              <a:latin typeface="Calibri"/>
              <a:ea typeface="ＭＳ Ｐゴシック" charset="0"/>
              <a:cs typeface="ＭＳ Ｐゴシック" charset="0"/>
            </a:endParaRPr>
          </a:p>
          <a:p>
            <a:pPr eaLnBrk="1" hangingPunct="1"/>
            <a:r>
              <a:rPr lang="en-US" sz="2800" dirty="0">
                <a:latin typeface="Calibri"/>
                <a:ea typeface="ＭＳ Ｐゴシック" charset="0"/>
                <a:cs typeface="ＭＳ Ｐゴシック" charset="0"/>
              </a:rPr>
              <a:t>Children who accidentally take</a:t>
            </a:r>
            <a:r>
              <a:rPr lang="en-US" sz="2800" dirty="0" smtClean="0">
                <a:latin typeface="Calibri"/>
                <a:ea typeface="ＭＳ Ｐゴシック" charset="0"/>
                <a:cs typeface="ＭＳ Ｐゴシック" charset="0"/>
              </a:rPr>
              <a:t> pain</a:t>
            </a:r>
            <a:r>
              <a:rPr lang="en-US" sz="2800" dirty="0">
                <a:latin typeface="Calibri"/>
                <a:ea typeface="ＭＳ Ｐゴシック" charset="0"/>
                <a:cs typeface="ＭＳ Ｐゴシック" charset="0"/>
              </a:rPr>
              <a:t>-</a:t>
            </a:r>
            <a:r>
              <a:rPr lang="en-US" sz="2800" dirty="0" smtClean="0">
                <a:latin typeface="Calibri"/>
                <a:ea typeface="ＭＳ Ｐゴシック" charset="0"/>
                <a:cs typeface="ＭＳ Ｐゴシック" charset="0"/>
              </a:rPr>
              <a:t>killers</a:t>
            </a:r>
            <a:endParaRPr lang="en-US" sz="2800" dirty="0">
              <a:latin typeface="Calibri"/>
              <a:ea typeface="ＭＳ Ｐゴシック" charset="0"/>
              <a:cs typeface="ＭＳ Ｐゴシック" charset="0"/>
            </a:endParaRPr>
          </a:p>
        </p:txBody>
      </p:sp>
      <p:pic>
        <p:nvPicPr>
          <p:cNvPr id="22532" name="Picture 2"/>
          <p:cNvPicPr>
            <a:picLocks noChangeAspect="1" noChangeArrowheads="1"/>
          </p:cNvPicPr>
          <p:nvPr/>
        </p:nvPicPr>
        <p:blipFill>
          <a:blip r:embed="rId4"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762000" y="685800"/>
            <a:ext cx="1949194" cy="1295400"/>
          </a:xfrm>
          <a:prstGeom prst="rect">
            <a:avLst/>
          </a:prstGeom>
          <a:noFill/>
          <a:ln>
            <a:noFill/>
          </a:ln>
          <a:extLst>
            <a:ext uri="{909E8E84-426E-40dd-AFC4-6F175D3DCCD1}">
              <a14:hiddenFill xmlns:mc="http://schemas.openxmlformats.org/markup-compatibility/2006" xmlns:mv="urn:schemas-microsoft-com:mac:vml" xmlns="" xmlns:a14="http://schemas.microsoft.com/office/drawing/2010/main"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mc="http://schemas.openxmlformats.org/markup-compatibility/2006" xmlns:mv="urn:schemas-microsoft-com:mac:vml" xmlns="" xmlns:a14="http://schemas.microsoft.com/office/drawing/2010/main" xmlns:p="http://schemas.openxmlformats.org/presentationml/2006/main" xmlns:r="http://schemas.openxmlformats.org/officeDocument/2006/relationships" xmlns:a="http://schemas.openxmlformats.org/drawingml/2006/main" w="9525">
                <a:solidFill>
                  <a:schemeClr val="tx1"/>
                </a:solidFill>
                <a:miter lim="800000"/>
                <a:headEnd/>
                <a:tailEnd/>
              </a14:hiddenLine>
            </a:ext>
          </a:extLst>
        </p:spPr>
      </p:pic>
      <p:pic>
        <p:nvPicPr>
          <p:cNvPr id="5" name="Picture 4"/>
          <p:cNvPicPr>
            <a:picLocks noChangeAspect="1"/>
          </p:cNvPicPr>
          <p:nvPr/>
        </p:nvPicPr>
        <p:blipFill>
          <a:blip r:embed="rId5" cstate="print"/>
          <a:stretch>
            <a:fillRect/>
          </a:stretch>
        </p:blipFill>
        <p:spPr>
          <a:xfrm>
            <a:off x="7239000" y="4969934"/>
            <a:ext cx="1739410" cy="1811866"/>
          </a:xfrm>
          <a:prstGeom prst="rect">
            <a:avLst/>
          </a:prstGeom>
        </p:spPr>
      </p:pic>
    </p:spTree>
    <p:custDataLst>
      <p:tags r:id="rId1"/>
    </p:custData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b="1" dirty="0" smtClean="0"/>
              <a:t>What Is an </a:t>
            </a:r>
            <a:r>
              <a:rPr lang="en-US" b="1" dirty="0" err="1" smtClean="0"/>
              <a:t>Opioid</a:t>
            </a:r>
            <a:r>
              <a:rPr lang="en-US" b="1" dirty="0" smtClean="0"/>
              <a:t> Overdose?</a:t>
            </a:r>
            <a:endParaRPr lang="en-US" b="1" dirty="0"/>
          </a:p>
        </p:txBody>
      </p:sp>
      <p:sp>
        <p:nvSpPr>
          <p:cNvPr id="4" name="Footer Placeholder 3"/>
          <p:cNvSpPr>
            <a:spLocks noGrp="1"/>
          </p:cNvSpPr>
          <p:nvPr>
            <p:ph type="ftr" sz="quarter" idx="11"/>
          </p:nvPr>
        </p:nvSpPr>
        <p:spPr>
          <a:xfrm>
            <a:off x="1447800" y="6245225"/>
            <a:ext cx="6629400" cy="476250"/>
          </a:xfrm>
        </p:spPr>
        <p:txBody>
          <a:bodyPr/>
          <a:lstStyle/>
          <a:p>
            <a:r>
              <a:rPr lang="en-US" altLang="en-US" dirty="0" smtClean="0"/>
              <a:t>http://harmreduction.org/wp-content/uploads/2012/02/naloxone-one.png</a:t>
            </a:r>
            <a:endParaRPr lang="en-US" altLang="en-US" dirty="0"/>
          </a:p>
        </p:txBody>
      </p:sp>
      <p:pic>
        <p:nvPicPr>
          <p:cNvPr id="5" name="Picture 4"/>
          <p:cNvPicPr>
            <a:picLocks noChangeAspect="1"/>
          </p:cNvPicPr>
          <p:nvPr/>
        </p:nvPicPr>
        <p:blipFill>
          <a:blip r:embed="rId2" cstate="print"/>
          <a:stretch>
            <a:fillRect/>
          </a:stretch>
        </p:blipFill>
        <p:spPr>
          <a:xfrm>
            <a:off x="1600200" y="1752600"/>
            <a:ext cx="5931397" cy="4025900"/>
          </a:xfrm>
          <a:prstGeom prst="rect">
            <a:avLst/>
          </a:prstGeom>
        </p:spPr>
      </p:pic>
      <p:sp>
        <p:nvSpPr>
          <p:cNvPr id="7" name="TextBox 6"/>
          <p:cNvSpPr txBox="1"/>
          <p:nvPr/>
        </p:nvSpPr>
        <p:spPr>
          <a:xfrm>
            <a:off x="2067275" y="5862990"/>
            <a:ext cx="2818387" cy="369332"/>
          </a:xfrm>
          <a:prstGeom prst="rect">
            <a:avLst/>
          </a:prstGeom>
          <a:noFill/>
        </p:spPr>
        <p:txBody>
          <a:bodyPr wrap="none" rtlCol="0">
            <a:spAutoFit/>
          </a:bodyPr>
          <a:lstStyle/>
          <a:p>
            <a:r>
              <a:rPr lang="en-US" dirty="0" smtClean="0"/>
              <a:t>Graphics: Maya Doe-</a:t>
            </a:r>
            <a:r>
              <a:rPr lang="en-US" dirty="0" err="1" smtClean="0"/>
              <a:t>Simkins</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ea typeface="ＭＳ Ｐゴシック" charset="0"/>
                <a:cs typeface="ＭＳ Ｐゴシック" charset="0"/>
              </a:rPr>
              <a:t>What</a:t>
            </a:r>
            <a:r>
              <a:rPr lang="en-US" b="1" dirty="0" smtClean="0">
                <a:ea typeface="ＭＳ Ｐゴシック" charset="0"/>
                <a:cs typeface="ＭＳ Ｐゴシック" charset="0"/>
              </a:rPr>
              <a:t> Does </a:t>
            </a:r>
            <a:r>
              <a:rPr lang="en-US" b="1" dirty="0" err="1" smtClean="0">
                <a:ea typeface="ＭＳ Ｐゴシック" charset="0"/>
                <a:cs typeface="ＭＳ Ｐゴシック" charset="0"/>
              </a:rPr>
              <a:t>Opioid</a:t>
            </a:r>
            <a:r>
              <a:rPr lang="en-US" b="1" dirty="0" smtClean="0">
                <a:ea typeface="ＭＳ Ｐゴシック" charset="0"/>
                <a:cs typeface="ＭＳ Ｐゴシック" charset="0"/>
              </a:rPr>
              <a:t/>
            </a:r>
            <a:br>
              <a:rPr lang="en-US" b="1" dirty="0" smtClean="0">
                <a:ea typeface="ＭＳ Ｐゴシック" charset="0"/>
                <a:cs typeface="ＭＳ Ｐゴシック" charset="0"/>
              </a:rPr>
            </a:br>
            <a:r>
              <a:rPr lang="en-US" b="1" dirty="0" smtClean="0">
                <a:ea typeface="ＭＳ Ｐゴシック" charset="0"/>
                <a:cs typeface="ＭＳ Ｐゴシック" charset="0"/>
              </a:rPr>
              <a:t>Overdose Look Like</a:t>
            </a:r>
            <a:r>
              <a:rPr lang="en-US" b="1" dirty="0">
                <a:ea typeface="ＭＳ Ｐゴシック" charset="0"/>
                <a:cs typeface="ＭＳ Ｐゴシック" charset="0"/>
              </a:rPr>
              <a:t>?</a:t>
            </a:r>
            <a:endParaRPr lang="en-US" b="1" dirty="0"/>
          </a:p>
        </p:txBody>
      </p:sp>
      <p:sp>
        <p:nvSpPr>
          <p:cNvPr id="3" name="Content Placeholder 2"/>
          <p:cNvSpPr>
            <a:spLocks noGrp="1"/>
          </p:cNvSpPr>
          <p:nvPr>
            <p:ph idx="1"/>
          </p:nvPr>
        </p:nvSpPr>
        <p:spPr>
          <a:xfrm>
            <a:off x="457200" y="1951037"/>
            <a:ext cx="8229600" cy="4525963"/>
          </a:xfrm>
        </p:spPr>
        <p:txBody>
          <a:bodyPr>
            <a:normAutofit fontScale="92500" lnSpcReduction="10000"/>
          </a:bodyPr>
          <a:lstStyle/>
          <a:p>
            <a:r>
              <a:rPr lang="en-US" sz="3000" dirty="0" smtClean="0">
                <a:latin typeface="Calibri"/>
                <a:ea typeface="ＭＳ Ｐゴシック" charset="0"/>
                <a:cs typeface="Calibri"/>
              </a:rPr>
              <a:t>No response to stimuli (shaking, </a:t>
            </a:r>
            <a:r>
              <a:rPr lang="en-US" sz="3000" dirty="0" err="1" smtClean="0">
                <a:latin typeface="Calibri"/>
                <a:ea typeface="ＭＳ Ｐゴシック" charset="0"/>
                <a:cs typeface="Calibri"/>
              </a:rPr>
              <a:t>sternal</a:t>
            </a:r>
            <a:r>
              <a:rPr lang="en-US" sz="3000" dirty="0" smtClean="0">
                <a:latin typeface="Calibri"/>
                <a:ea typeface="ＭＳ Ｐゴシック" charset="0"/>
                <a:cs typeface="Calibri"/>
              </a:rPr>
              <a:t> rub)</a:t>
            </a:r>
          </a:p>
          <a:p>
            <a:r>
              <a:rPr lang="en-US" sz="3000" dirty="0" smtClean="0">
                <a:latin typeface="Calibri"/>
                <a:ea typeface="ＭＳ Ｐゴシック" charset="0"/>
                <a:cs typeface="Calibri"/>
              </a:rPr>
              <a:t>Infrequent or NO breathing</a:t>
            </a:r>
          </a:p>
          <a:p>
            <a:r>
              <a:rPr lang="en-US" sz="3000" dirty="0" smtClean="0">
                <a:latin typeface="Calibri"/>
                <a:ea typeface="ＭＳ Ｐゴシック" charset="0"/>
                <a:cs typeface="Calibri"/>
              </a:rPr>
              <a:t>Deep snoring or gurgling (death rattle)</a:t>
            </a:r>
          </a:p>
          <a:p>
            <a:r>
              <a:rPr lang="en-US" sz="3000" dirty="0" smtClean="0">
                <a:latin typeface="Calibri"/>
                <a:ea typeface="ＭＳ Ｐゴシック" charset="0"/>
                <a:cs typeface="Calibri"/>
              </a:rPr>
              <a:t>Pale, clammy skin</a:t>
            </a:r>
          </a:p>
          <a:p>
            <a:r>
              <a:rPr lang="en-US" sz="3000" dirty="0" smtClean="0">
                <a:latin typeface="Calibri"/>
                <a:ea typeface="ＭＳ Ｐゴシック" charset="0"/>
                <a:cs typeface="Calibri"/>
              </a:rPr>
              <a:t>Blue lips and/or fingertips</a:t>
            </a:r>
          </a:p>
          <a:p>
            <a:r>
              <a:rPr lang="en-US" sz="3000" dirty="0" smtClean="0">
                <a:latin typeface="Calibri"/>
                <a:ea typeface="ＭＳ Ｐゴシック" charset="0"/>
                <a:cs typeface="Calibri"/>
              </a:rPr>
              <a:t>Small pupils</a:t>
            </a:r>
          </a:p>
          <a:p>
            <a:r>
              <a:rPr lang="en-US" sz="3000" dirty="0" smtClean="0">
                <a:latin typeface="Calibri"/>
                <a:ea typeface="ＭＳ Ｐゴシック" charset="0"/>
                <a:cs typeface="Calibri"/>
              </a:rPr>
              <a:t>Slow pulse</a:t>
            </a:r>
          </a:p>
          <a:p>
            <a:endParaRPr lang="en-US" dirty="0" smtClean="0">
              <a:latin typeface="Calibri"/>
              <a:ea typeface="ＭＳ Ｐゴシック" charset="0"/>
              <a:cs typeface="Calibri"/>
            </a:endParaRPr>
          </a:p>
          <a:p>
            <a:r>
              <a:rPr lang="en-US" sz="3600" dirty="0" smtClean="0">
                <a:latin typeface="Calibri"/>
                <a:ea typeface="ＭＳ Ｐゴシック" charset="0"/>
                <a:cs typeface="Calibri"/>
              </a:rPr>
              <a:t>Ultimately, opioids kill by suppressing the drive to breathe!</a:t>
            </a:r>
            <a:endParaRPr lang="en-US" sz="3600" dirty="0">
              <a:latin typeface="Calibri"/>
              <a:ea typeface="ＭＳ Ｐゴシック" charset="0"/>
              <a:cs typeface="Calibri"/>
            </a:endParaRPr>
          </a:p>
          <a:p>
            <a:endParaRPr lang="en-US" dirty="0"/>
          </a:p>
        </p:txBody>
      </p:sp>
      <p:pic>
        <p:nvPicPr>
          <p:cNvPr id="4" name="Picture 3"/>
          <p:cNvPicPr>
            <a:picLocks noChangeAspect="1"/>
          </p:cNvPicPr>
          <p:nvPr/>
        </p:nvPicPr>
        <p:blipFill>
          <a:blip r:embed="rId4" cstate="print"/>
          <a:stretch>
            <a:fillRect/>
          </a:stretch>
        </p:blipFill>
        <p:spPr>
          <a:xfrm>
            <a:off x="4800600" y="3810000"/>
            <a:ext cx="1933628" cy="1256858"/>
          </a:xfrm>
          <a:prstGeom prst="rect">
            <a:avLst/>
          </a:prstGeom>
        </p:spPr>
      </p:pic>
      <p:pic>
        <p:nvPicPr>
          <p:cNvPr id="5" name="Picture 4"/>
          <p:cNvPicPr>
            <a:picLocks noChangeAspect="1"/>
          </p:cNvPicPr>
          <p:nvPr/>
        </p:nvPicPr>
        <p:blipFill>
          <a:blip r:embed="rId5" cstate="print"/>
          <a:stretch>
            <a:fillRect/>
          </a:stretch>
        </p:blipFill>
        <p:spPr>
          <a:xfrm>
            <a:off x="6858000" y="3200400"/>
            <a:ext cx="1933575" cy="1448315"/>
          </a:xfrm>
          <a:prstGeom prst="rect">
            <a:avLst/>
          </a:prstGeom>
        </p:spPr>
      </p:pic>
    </p:spTree>
    <p:custDataLst>
      <p:tags r:id="rId1"/>
    </p:custDataLst>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2969711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How Does </a:t>
            </a:r>
            <a:r>
              <a:rPr lang="en-US" b="1" dirty="0" err="1" smtClean="0"/>
              <a:t>Naloxone</a:t>
            </a:r>
            <a:r>
              <a:rPr lang="en-US" b="1" dirty="0" smtClean="0"/>
              <a:t> Work?</a:t>
            </a:r>
            <a:endParaRPr lang="en-US" b="1" dirty="0"/>
          </a:p>
        </p:txBody>
      </p:sp>
      <p:sp>
        <p:nvSpPr>
          <p:cNvPr id="3" name="Content Placeholder 2"/>
          <p:cNvSpPr>
            <a:spLocks noGrp="1"/>
          </p:cNvSpPr>
          <p:nvPr>
            <p:ph idx="1"/>
          </p:nvPr>
        </p:nvSpPr>
        <p:spPr/>
        <p:txBody>
          <a:bodyPr>
            <a:normAutofit/>
          </a:bodyPr>
          <a:lstStyle/>
          <a:p>
            <a:r>
              <a:rPr lang="en-US" dirty="0" err="1" smtClean="0">
                <a:latin typeface="Calibri"/>
                <a:ea typeface="ＭＳ Ｐゴシック" charset="0"/>
                <a:cs typeface="Calibri"/>
              </a:rPr>
              <a:t>Opioids</a:t>
            </a:r>
            <a:r>
              <a:rPr lang="en-US" dirty="0" smtClean="0">
                <a:latin typeface="Calibri"/>
                <a:ea typeface="ＭＳ Ｐゴシック" charset="0"/>
                <a:cs typeface="Calibri"/>
              </a:rPr>
              <a:t> slow breathing       decreased oxygen flow to the brain       brain injury and death</a:t>
            </a:r>
          </a:p>
          <a:p>
            <a:pPr>
              <a:buNone/>
            </a:pPr>
            <a:endParaRPr lang="en-US" dirty="0" smtClean="0">
              <a:latin typeface="Calibri"/>
              <a:ea typeface="ＭＳ Ｐゴシック" charset="0"/>
              <a:cs typeface="Calibri"/>
            </a:endParaRPr>
          </a:p>
          <a:p>
            <a:r>
              <a:rPr lang="en-US" dirty="0" err="1" smtClean="0">
                <a:latin typeface="Calibri"/>
                <a:ea typeface="ＭＳ Ｐゴシック" charset="0"/>
                <a:cs typeface="Calibri"/>
              </a:rPr>
              <a:t>Naloxone</a:t>
            </a:r>
            <a:r>
              <a:rPr lang="en-US" dirty="0" smtClean="0">
                <a:latin typeface="Calibri"/>
                <a:ea typeface="ＭＳ Ｐゴシック" charset="0"/>
                <a:cs typeface="Calibri"/>
              </a:rPr>
              <a:t> </a:t>
            </a:r>
          </a:p>
          <a:p>
            <a:pPr lvl="1"/>
            <a:r>
              <a:rPr lang="en-US" dirty="0" smtClean="0">
                <a:latin typeface="Calibri"/>
                <a:ea typeface="ＭＳ Ｐゴシック" charset="0"/>
                <a:cs typeface="Calibri"/>
              </a:rPr>
              <a:t> blocks </a:t>
            </a:r>
            <a:r>
              <a:rPr lang="en-US" dirty="0" err="1" smtClean="0">
                <a:latin typeface="Calibri"/>
                <a:ea typeface="ＭＳ Ｐゴシック" charset="0"/>
                <a:cs typeface="Calibri"/>
              </a:rPr>
              <a:t>opioid</a:t>
            </a:r>
            <a:r>
              <a:rPr lang="en-US" dirty="0" smtClean="0">
                <a:latin typeface="Calibri"/>
                <a:ea typeface="ＭＳ Ｐゴシック" charset="0"/>
                <a:cs typeface="Calibri"/>
              </a:rPr>
              <a:t> effects</a:t>
            </a:r>
          </a:p>
          <a:p>
            <a:pPr lvl="1"/>
            <a:r>
              <a:rPr lang="en-US" dirty="0" smtClean="0">
                <a:latin typeface="Calibri"/>
                <a:ea typeface="ＭＳ Ｐゴシック" charset="0"/>
                <a:cs typeface="Calibri"/>
              </a:rPr>
              <a:t> restores breathing</a:t>
            </a:r>
          </a:p>
          <a:p>
            <a:pPr lvl="1"/>
            <a:r>
              <a:rPr lang="en-US" dirty="0" smtClean="0">
                <a:latin typeface="Calibri"/>
                <a:ea typeface="ＭＳ Ｐゴシック" charset="0"/>
                <a:cs typeface="Calibri"/>
              </a:rPr>
              <a:t> increases oxygen to the brain</a:t>
            </a:r>
          </a:p>
          <a:p>
            <a:pPr lvl="1">
              <a:buNone/>
            </a:pPr>
            <a:endParaRPr lang="en-US" dirty="0" smtClean="0">
              <a:latin typeface="Calibri"/>
              <a:ea typeface="ＭＳ Ｐゴシック" charset="0"/>
              <a:cs typeface="Calibri"/>
            </a:endParaRPr>
          </a:p>
          <a:p>
            <a:r>
              <a:rPr lang="en-US" dirty="0" smtClean="0">
                <a:latin typeface="Calibri"/>
                <a:ea typeface="ＭＳ Ｐゴシック" charset="0"/>
                <a:cs typeface="Calibri"/>
              </a:rPr>
              <a:t>Reversing the overdose quickly saves lives</a:t>
            </a:r>
          </a:p>
          <a:p>
            <a:endParaRPr lang="en-US" dirty="0"/>
          </a:p>
        </p:txBody>
      </p:sp>
      <p:sp>
        <p:nvSpPr>
          <p:cNvPr id="4" name="Right Arrow 3"/>
          <p:cNvSpPr/>
          <p:nvPr/>
        </p:nvSpPr>
        <p:spPr>
          <a:xfrm>
            <a:off x="4724400" y="1905000"/>
            <a:ext cx="304800" cy="1798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ight Arrow 4"/>
          <p:cNvSpPr/>
          <p:nvPr/>
        </p:nvSpPr>
        <p:spPr>
          <a:xfrm>
            <a:off x="3733800" y="2362200"/>
            <a:ext cx="304800" cy="1524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3811771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smtClean="0"/>
              <a:t>How Does </a:t>
            </a:r>
            <a:r>
              <a:rPr lang="en-US" b="1" dirty="0" err="1" smtClean="0"/>
              <a:t>Naloxone</a:t>
            </a:r>
            <a:r>
              <a:rPr lang="en-US" b="1" dirty="0" smtClean="0"/>
              <a:t> Work?</a:t>
            </a:r>
            <a:endParaRPr lang="en-US" b="1" dirty="0"/>
          </a:p>
        </p:txBody>
      </p:sp>
      <p:sp>
        <p:nvSpPr>
          <p:cNvPr id="2" name="Footer Placeholder 1"/>
          <p:cNvSpPr>
            <a:spLocks noGrp="1"/>
          </p:cNvSpPr>
          <p:nvPr>
            <p:ph type="ftr" sz="quarter" idx="11"/>
          </p:nvPr>
        </p:nvSpPr>
        <p:spPr>
          <a:xfrm>
            <a:off x="1752600" y="6381750"/>
            <a:ext cx="5943600" cy="476250"/>
          </a:xfrm>
        </p:spPr>
        <p:txBody>
          <a:bodyPr/>
          <a:lstStyle/>
          <a:p>
            <a:r>
              <a:rPr lang="en-US" altLang="en-US" dirty="0" smtClean="0"/>
              <a:t>http://harmreduction.org/wp-content/uploads/2012/02/naloxone-one.png</a:t>
            </a:r>
            <a:endParaRPr lang="en-US" altLang="en-US" dirty="0"/>
          </a:p>
        </p:txBody>
      </p:sp>
      <p:pic>
        <p:nvPicPr>
          <p:cNvPr id="3" name="Picture 2"/>
          <p:cNvPicPr>
            <a:picLocks noChangeAspect="1"/>
          </p:cNvPicPr>
          <p:nvPr/>
        </p:nvPicPr>
        <p:blipFill>
          <a:blip r:embed="rId2" cstate="print"/>
          <a:stretch>
            <a:fillRect/>
          </a:stretch>
        </p:blipFill>
        <p:spPr>
          <a:xfrm>
            <a:off x="1448945" y="1679234"/>
            <a:ext cx="6094855" cy="4136846"/>
          </a:xfrm>
          <a:prstGeom prst="rect">
            <a:avLst/>
          </a:prstGeom>
        </p:spPr>
      </p:pic>
      <p:sp>
        <p:nvSpPr>
          <p:cNvPr id="6" name="TextBox 5"/>
          <p:cNvSpPr txBox="1"/>
          <p:nvPr/>
        </p:nvSpPr>
        <p:spPr>
          <a:xfrm>
            <a:off x="2022976" y="5995904"/>
            <a:ext cx="2818387" cy="369332"/>
          </a:xfrm>
          <a:prstGeom prst="rect">
            <a:avLst/>
          </a:prstGeom>
          <a:noFill/>
        </p:spPr>
        <p:txBody>
          <a:bodyPr wrap="none" rtlCol="0">
            <a:spAutoFit/>
          </a:bodyPr>
          <a:lstStyle/>
          <a:p>
            <a:r>
              <a:rPr lang="en-US" dirty="0" smtClean="0"/>
              <a:t>Graphics: Maya Doe-</a:t>
            </a:r>
            <a:r>
              <a:rPr lang="en-US" dirty="0" err="1" smtClean="0"/>
              <a:t>Simkins</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ea typeface="ＭＳ Ｐゴシック" charset="0"/>
                <a:cs typeface="ＭＳ Ｐゴシック" charset="0"/>
              </a:rPr>
              <a:t>Overview of Naloxone Use</a:t>
            </a:r>
            <a:endParaRPr lang="en-US" b="1" dirty="0"/>
          </a:p>
        </p:txBody>
      </p:sp>
      <p:sp>
        <p:nvSpPr>
          <p:cNvPr id="3" name="Content Placeholder 2"/>
          <p:cNvSpPr>
            <a:spLocks noGrp="1"/>
          </p:cNvSpPr>
          <p:nvPr>
            <p:ph idx="1"/>
          </p:nvPr>
        </p:nvSpPr>
        <p:spPr>
          <a:xfrm>
            <a:off x="457200" y="1904999"/>
            <a:ext cx="8229600" cy="4267517"/>
          </a:xfrm>
        </p:spPr>
        <p:txBody>
          <a:bodyPr/>
          <a:lstStyle/>
          <a:p>
            <a:r>
              <a:rPr lang="en-US" dirty="0" smtClean="0">
                <a:latin typeface="Calibri"/>
                <a:ea typeface="ＭＳ Ｐゴシック" charset="0"/>
                <a:cs typeface="Calibri"/>
              </a:rPr>
              <a:t>Determine that the person is unresponsive and that drug overdose is possible</a:t>
            </a:r>
          </a:p>
          <a:p>
            <a:r>
              <a:rPr lang="en-US" dirty="0" smtClean="0">
                <a:latin typeface="Calibri"/>
                <a:ea typeface="ＭＳ Ｐゴシック" charset="0"/>
                <a:cs typeface="Calibri"/>
              </a:rPr>
              <a:t>Contact EMS </a:t>
            </a:r>
            <a:r>
              <a:rPr lang="en-US" dirty="0" smtClean="0">
                <a:latin typeface="Calibri"/>
                <a:ea typeface="ＭＳ Ｐゴシック" charset="0"/>
                <a:cs typeface="Calibri"/>
              </a:rPr>
              <a:t>(</a:t>
            </a:r>
            <a:r>
              <a:rPr lang="en-US" dirty="0" smtClean="0">
                <a:latin typeface="Calibri"/>
                <a:ea typeface="ＭＳ Ｐゴシック" charset="0"/>
                <a:cs typeface="Calibri"/>
              </a:rPr>
              <a:t>Dispatch/</a:t>
            </a:r>
            <a:r>
              <a:rPr lang="en-US" dirty="0" smtClean="0">
                <a:latin typeface="Calibri"/>
                <a:ea typeface="ＭＳ Ｐゴシック" charset="0"/>
                <a:cs typeface="Calibri"/>
              </a:rPr>
              <a:t>911</a:t>
            </a:r>
            <a:r>
              <a:rPr lang="en-US" dirty="0" smtClean="0">
                <a:latin typeface="Calibri"/>
                <a:ea typeface="ＭＳ Ｐゴシック" charset="0"/>
                <a:cs typeface="Calibri"/>
              </a:rPr>
              <a:t>)</a:t>
            </a:r>
          </a:p>
          <a:p>
            <a:r>
              <a:rPr lang="en-US" dirty="0" smtClean="0">
                <a:latin typeface="Calibri"/>
                <a:ea typeface="ＭＳ Ｐゴシック" charset="0"/>
                <a:cs typeface="Calibri"/>
              </a:rPr>
              <a:t>Provide rescue breathing </a:t>
            </a:r>
            <a:r>
              <a:rPr lang="en-US" dirty="0">
                <a:latin typeface="Calibri"/>
                <a:ea typeface="ＭＳ Ｐゴシック" charset="0"/>
                <a:cs typeface="Calibri"/>
              </a:rPr>
              <a:t>to the limit of </a:t>
            </a:r>
            <a:r>
              <a:rPr lang="en-US" dirty="0" smtClean="0">
                <a:latin typeface="Calibri"/>
                <a:ea typeface="ＭＳ Ｐゴシック" charset="0"/>
                <a:cs typeface="Calibri"/>
              </a:rPr>
              <a:t>your skills/comfort level</a:t>
            </a:r>
          </a:p>
          <a:p>
            <a:r>
              <a:rPr lang="en-US" dirty="0" smtClean="0">
                <a:latin typeface="Calibri"/>
                <a:ea typeface="ＭＳ Ｐゴシック" charset="0"/>
                <a:cs typeface="Calibri"/>
              </a:rPr>
              <a:t>Administer </a:t>
            </a:r>
            <a:r>
              <a:rPr lang="en-US" dirty="0" err="1" smtClean="0">
                <a:latin typeface="Calibri"/>
                <a:ea typeface="ＭＳ Ｐゴシック" charset="0"/>
                <a:cs typeface="Calibri"/>
              </a:rPr>
              <a:t>Naloxone</a:t>
            </a:r>
            <a:r>
              <a:rPr lang="en-US" dirty="0" smtClean="0">
                <a:latin typeface="Calibri"/>
                <a:ea typeface="ＭＳ Ｐゴシック" charset="0"/>
                <a:cs typeface="Calibri"/>
              </a:rPr>
              <a:t> to reverse the </a:t>
            </a:r>
            <a:r>
              <a:rPr lang="en-US" dirty="0">
                <a:latin typeface="Calibri"/>
                <a:ea typeface="ＭＳ Ｐゴシック" charset="0"/>
                <a:cs typeface="Calibri"/>
              </a:rPr>
              <a:t>cause of failed breathing</a:t>
            </a:r>
            <a:r>
              <a:rPr lang="en-US" dirty="0" smtClean="0">
                <a:latin typeface="Calibri"/>
                <a:ea typeface="ＭＳ Ｐゴシック" charset="0"/>
                <a:cs typeface="Calibri"/>
              </a:rPr>
              <a:t> </a:t>
            </a:r>
          </a:p>
        </p:txBody>
      </p:sp>
    </p:spTree>
    <p:custDataLst>
      <p:tags r:id="rId1"/>
    </p:custDataLst>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3358930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normAutofit fontScale="90000"/>
          </a:bodyPr>
          <a:lstStyle/>
          <a:p>
            <a:pPr eaLnBrk="1" hangingPunct="1"/>
            <a:r>
              <a:rPr lang="en-US" b="1" dirty="0">
                <a:ea typeface="ＭＳ Ｐゴシック" charset="0"/>
                <a:cs typeface="ＭＳ Ｐゴシック" charset="0"/>
              </a:rPr>
              <a:t>When </a:t>
            </a:r>
            <a:r>
              <a:rPr lang="en-US" b="1" dirty="0" smtClean="0">
                <a:ea typeface="ＭＳ Ｐゴシック" charset="0"/>
                <a:cs typeface="ＭＳ Ｐゴシック" charset="0"/>
              </a:rPr>
              <a:t>Do you Use </a:t>
            </a:r>
            <a:r>
              <a:rPr lang="en-US" b="1" dirty="0">
                <a:ea typeface="ＭＳ Ｐゴシック" charset="0"/>
                <a:cs typeface="ＭＳ Ｐゴシック" charset="0"/>
              </a:rPr>
              <a:t>N</a:t>
            </a:r>
            <a:r>
              <a:rPr lang="en-US" b="1" dirty="0" smtClean="0">
                <a:ea typeface="ＭＳ Ｐゴシック" charset="0"/>
                <a:cs typeface="ＭＳ Ｐゴシック" charset="0"/>
              </a:rPr>
              <a:t>aloxone</a:t>
            </a:r>
            <a:r>
              <a:rPr lang="en-US" b="1" dirty="0">
                <a:ea typeface="ＭＳ Ｐゴシック" charset="0"/>
                <a:cs typeface="ＭＳ Ｐゴシック" charset="0"/>
              </a:rPr>
              <a:t>?</a:t>
            </a:r>
          </a:p>
        </p:txBody>
      </p:sp>
      <p:sp>
        <p:nvSpPr>
          <p:cNvPr id="3" name="Content Placeholder 2"/>
          <p:cNvSpPr>
            <a:spLocks noGrp="1"/>
          </p:cNvSpPr>
          <p:nvPr>
            <p:ph idx="1"/>
          </p:nvPr>
        </p:nvSpPr>
        <p:spPr>
          <a:xfrm>
            <a:off x="609600" y="1676400"/>
            <a:ext cx="8153400" cy="4953000"/>
          </a:xfrm>
        </p:spPr>
        <p:txBody>
          <a:bodyPr>
            <a:normAutofit/>
          </a:bodyPr>
          <a:lstStyle/>
          <a:p>
            <a:pPr eaLnBrk="1" hangingPunct="1"/>
            <a:r>
              <a:rPr lang="en-US" dirty="0">
                <a:latin typeface="Calibri"/>
                <a:ea typeface="ＭＳ Ｐゴシック" charset="0"/>
                <a:cs typeface="Calibri"/>
              </a:rPr>
              <a:t>If a person is not </a:t>
            </a:r>
            <a:r>
              <a:rPr lang="en-US" dirty="0" smtClean="0">
                <a:latin typeface="Calibri"/>
                <a:ea typeface="ＭＳ Ｐゴシック" charset="0"/>
                <a:cs typeface="Calibri"/>
              </a:rPr>
              <a:t>responding, and</a:t>
            </a:r>
          </a:p>
          <a:p>
            <a:pPr lvl="1"/>
            <a:r>
              <a:rPr lang="en-US" dirty="0" smtClean="0">
                <a:latin typeface="Calibri"/>
                <a:ea typeface="ＭＳ Ｐゴシック" charset="0"/>
                <a:cs typeface="Calibri"/>
              </a:rPr>
              <a:t>Bystanders </a:t>
            </a:r>
            <a:r>
              <a:rPr lang="en-US" dirty="0">
                <a:latin typeface="Calibri"/>
                <a:ea typeface="ＭＳ Ｐゴシック" charset="0"/>
                <a:cs typeface="Calibri"/>
              </a:rPr>
              <a:t>report drug </a:t>
            </a:r>
            <a:r>
              <a:rPr lang="en-US" dirty="0" smtClean="0">
                <a:latin typeface="Calibri"/>
                <a:ea typeface="ＭＳ Ｐゴシック" charset="0"/>
                <a:cs typeface="Calibri"/>
              </a:rPr>
              <a:t>use, or</a:t>
            </a:r>
          </a:p>
          <a:p>
            <a:pPr lvl="1"/>
            <a:r>
              <a:rPr lang="en-US" dirty="0" smtClean="0">
                <a:latin typeface="Calibri"/>
                <a:ea typeface="ＭＳ Ｐゴシック" charset="0"/>
                <a:cs typeface="Calibri"/>
              </a:rPr>
              <a:t>Drug bottles, needles, cookers or other paraphernalia are found at the scene, or</a:t>
            </a:r>
          </a:p>
          <a:p>
            <a:pPr lvl="1"/>
            <a:r>
              <a:rPr lang="en-US" dirty="0" smtClean="0">
                <a:latin typeface="Calibri"/>
                <a:ea typeface="ＭＳ Ｐゴシック" charset="0"/>
                <a:cs typeface="Calibri"/>
              </a:rPr>
              <a:t>Signs </a:t>
            </a:r>
            <a:r>
              <a:rPr lang="en-US" dirty="0">
                <a:latin typeface="Calibri"/>
                <a:ea typeface="ＭＳ Ｐゴシック" charset="0"/>
                <a:cs typeface="Calibri"/>
              </a:rPr>
              <a:t>of injection of drugs </a:t>
            </a:r>
            <a:r>
              <a:rPr lang="en-US" dirty="0" smtClean="0">
                <a:latin typeface="Calibri"/>
                <a:ea typeface="ＭＳ Ｐゴシック" charset="0"/>
                <a:cs typeface="Calibri"/>
              </a:rPr>
              <a:t>are found on </a:t>
            </a:r>
            <a:r>
              <a:rPr lang="en-US" dirty="0">
                <a:latin typeface="Calibri"/>
                <a:ea typeface="ＭＳ Ｐゴシック" charset="0"/>
                <a:cs typeface="Calibri"/>
              </a:rPr>
              <a:t>the skin (</a:t>
            </a:r>
            <a:r>
              <a:rPr lang="ja-JP" altLang="en-US" dirty="0">
                <a:latin typeface="Calibri"/>
                <a:ea typeface="ＭＳ Ｐゴシック" charset="0"/>
                <a:cs typeface="Calibri"/>
              </a:rPr>
              <a:t>“</a:t>
            </a:r>
            <a:r>
              <a:rPr lang="en-US" dirty="0">
                <a:latin typeface="Calibri"/>
                <a:ea typeface="ＭＳ Ｐゴシック" charset="0"/>
                <a:cs typeface="Calibri"/>
              </a:rPr>
              <a:t>track marks</a:t>
            </a:r>
            <a:r>
              <a:rPr lang="ja-JP" altLang="en-US" dirty="0">
                <a:latin typeface="Calibri"/>
                <a:ea typeface="ＭＳ Ｐゴシック" charset="0"/>
                <a:cs typeface="Calibri"/>
              </a:rPr>
              <a:t>”</a:t>
            </a:r>
            <a:r>
              <a:rPr lang="en-US" dirty="0" smtClean="0">
                <a:latin typeface="Calibri"/>
                <a:ea typeface="ＭＳ Ｐゴシック" charset="0"/>
                <a:cs typeface="Calibri"/>
              </a:rPr>
              <a:t>), or</a:t>
            </a:r>
          </a:p>
          <a:p>
            <a:pPr lvl="1"/>
            <a:r>
              <a:rPr lang="en-US" dirty="0" smtClean="0">
                <a:latin typeface="Calibri"/>
                <a:ea typeface="ＭＳ Ｐゴシック" charset="0"/>
                <a:cs typeface="Calibri"/>
              </a:rPr>
              <a:t>The person has a history of </a:t>
            </a:r>
            <a:r>
              <a:rPr lang="en-US" dirty="0" err="1" smtClean="0">
                <a:latin typeface="Calibri"/>
                <a:ea typeface="ＭＳ Ｐゴシック" charset="0"/>
                <a:cs typeface="Calibri"/>
              </a:rPr>
              <a:t>opioid</a:t>
            </a:r>
            <a:r>
              <a:rPr lang="en-US" dirty="0" smtClean="0">
                <a:latin typeface="Calibri"/>
                <a:ea typeface="ＭＳ Ｐゴシック" charset="0"/>
                <a:cs typeface="Calibri"/>
              </a:rPr>
              <a:t> use, licit or illicit, or</a:t>
            </a:r>
          </a:p>
          <a:p>
            <a:pPr lvl="1"/>
            <a:r>
              <a:rPr lang="en-US" dirty="0" smtClean="0">
                <a:latin typeface="Calibri"/>
                <a:ea typeface="ＭＳ Ｐゴシック" charset="0"/>
                <a:cs typeface="Calibri"/>
              </a:rPr>
              <a:t>The person has symptoms of overdose</a:t>
            </a:r>
          </a:p>
          <a:p>
            <a:pPr eaLnBrk="1" hangingPunct="1"/>
            <a:endParaRPr lang="en-US" dirty="0" smtClean="0">
              <a:latin typeface="Calibri"/>
              <a:ea typeface="ＭＳ Ｐゴシック" charset="0"/>
              <a:cs typeface="Calibri"/>
            </a:endParaRPr>
          </a:p>
          <a:p>
            <a:pPr eaLnBrk="1" hangingPunct="1">
              <a:buFont typeface="Wingdings" charset="0"/>
              <a:buNone/>
            </a:pPr>
            <a:endParaRPr lang="en-US" dirty="0">
              <a:latin typeface="Calibri"/>
              <a:ea typeface="ＭＳ Ｐゴシック" charset="0"/>
              <a:cs typeface="ＭＳ Ｐゴシック" charset="0"/>
            </a:endParaRPr>
          </a:p>
        </p:txBody>
      </p:sp>
    </p:spTree>
    <p:custDataLst>
      <p:tags r:id="rId1"/>
    </p:custData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If Other Drugs are Found</a:t>
            </a:r>
            <a:endParaRPr lang="en-US" b="1" dirty="0"/>
          </a:p>
        </p:txBody>
      </p:sp>
      <p:sp>
        <p:nvSpPr>
          <p:cNvPr id="3" name="Content Placeholder 2"/>
          <p:cNvSpPr>
            <a:spLocks noGrp="1"/>
          </p:cNvSpPr>
          <p:nvPr>
            <p:ph idx="1"/>
          </p:nvPr>
        </p:nvSpPr>
        <p:spPr/>
        <p:txBody>
          <a:bodyPr/>
          <a:lstStyle/>
          <a:p>
            <a:r>
              <a:rPr lang="en-US" dirty="0" smtClean="0">
                <a:latin typeface="Calibri"/>
                <a:cs typeface="Calibri"/>
              </a:rPr>
              <a:t>Other drug (non-opioid) overdoses won’t respond to </a:t>
            </a:r>
            <a:r>
              <a:rPr lang="en-US" dirty="0" err="1" smtClean="0">
                <a:latin typeface="Calibri"/>
                <a:cs typeface="Calibri"/>
              </a:rPr>
              <a:t>naloxone</a:t>
            </a:r>
            <a:r>
              <a:rPr lang="en-US" dirty="0" smtClean="0">
                <a:latin typeface="Calibri"/>
                <a:cs typeface="Calibri"/>
              </a:rPr>
              <a:t>, but….</a:t>
            </a:r>
          </a:p>
          <a:p>
            <a:r>
              <a:rPr lang="en-US" dirty="0" smtClean="0">
                <a:latin typeface="Calibri"/>
                <a:cs typeface="Calibri"/>
              </a:rPr>
              <a:t>People who overdose have often taken multiple drugs, including </a:t>
            </a:r>
            <a:r>
              <a:rPr lang="en-US" dirty="0" err="1" smtClean="0">
                <a:latin typeface="Calibri"/>
                <a:cs typeface="Calibri"/>
              </a:rPr>
              <a:t>opioids</a:t>
            </a:r>
            <a:r>
              <a:rPr lang="en-US" dirty="0" smtClean="0">
                <a:latin typeface="Calibri"/>
                <a:cs typeface="Calibri"/>
              </a:rPr>
              <a:t>, so give </a:t>
            </a:r>
            <a:r>
              <a:rPr lang="en-US" dirty="0" err="1" smtClean="0">
                <a:latin typeface="Calibri"/>
                <a:cs typeface="Calibri"/>
              </a:rPr>
              <a:t>naloxone</a:t>
            </a:r>
            <a:r>
              <a:rPr lang="en-US" dirty="0" smtClean="0">
                <a:latin typeface="Calibri"/>
                <a:cs typeface="Calibri"/>
              </a:rPr>
              <a:t>!  </a:t>
            </a:r>
          </a:p>
          <a:p>
            <a:r>
              <a:rPr lang="en-US" dirty="0" smtClean="0">
                <a:latin typeface="Calibri"/>
                <a:cs typeface="Calibri"/>
              </a:rPr>
              <a:t>Hypersensitivity or allergy to the drug is extremely rare, but overdose death is not</a:t>
            </a:r>
          </a:p>
          <a:p>
            <a:endParaRPr lang="en-US" dirty="0"/>
          </a:p>
        </p:txBody>
      </p:sp>
    </p:spTree>
    <p:custDataLst>
      <p:tags r:id="rId1"/>
    </p:custDataLst>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19716206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Naloxone</a:t>
            </a:r>
            <a:r>
              <a:rPr lang="en-US" b="1" dirty="0" smtClean="0"/>
              <a:t> Administration</a:t>
            </a:r>
            <a:endParaRPr lang="en-US" b="1" dirty="0"/>
          </a:p>
        </p:txBody>
      </p:sp>
      <p:sp>
        <p:nvSpPr>
          <p:cNvPr id="3" name="Content Placeholder 2"/>
          <p:cNvSpPr>
            <a:spLocks noGrp="1"/>
          </p:cNvSpPr>
          <p:nvPr>
            <p:ph sz="half" idx="1"/>
          </p:nvPr>
        </p:nvSpPr>
        <p:spPr/>
        <p:txBody>
          <a:bodyPr/>
          <a:lstStyle/>
          <a:p>
            <a:r>
              <a:rPr lang="en-US" sz="3200" dirty="0" smtClean="0">
                <a:latin typeface="Calibri"/>
                <a:cs typeface="Calibri"/>
              </a:rPr>
              <a:t>Intranasal (IN) spray</a:t>
            </a:r>
          </a:p>
          <a:p>
            <a:endParaRPr lang="en-US" dirty="0" smtClean="0">
              <a:latin typeface="Calibri"/>
              <a:cs typeface="Calibri"/>
            </a:endParaRPr>
          </a:p>
          <a:p>
            <a:r>
              <a:rPr lang="en-US" sz="3200" dirty="0" smtClean="0">
                <a:latin typeface="Calibri"/>
                <a:cs typeface="Calibri"/>
              </a:rPr>
              <a:t>Injection</a:t>
            </a:r>
          </a:p>
          <a:p>
            <a:pPr lvl="1"/>
            <a:r>
              <a:rPr lang="en-US" sz="2800" dirty="0" smtClean="0">
                <a:latin typeface="Calibri"/>
                <a:cs typeface="Calibri"/>
              </a:rPr>
              <a:t>Auto-injector</a:t>
            </a:r>
          </a:p>
          <a:p>
            <a:pPr lvl="1"/>
            <a:r>
              <a:rPr lang="en-US" sz="2800" dirty="0" smtClean="0">
                <a:latin typeface="Calibri"/>
                <a:cs typeface="Calibri"/>
              </a:rPr>
              <a:t>IV injection</a:t>
            </a:r>
          </a:p>
          <a:p>
            <a:pPr lvl="1"/>
            <a:r>
              <a:rPr lang="en-US" sz="2800" dirty="0" smtClean="0">
                <a:latin typeface="Calibri"/>
                <a:cs typeface="Calibri"/>
              </a:rPr>
              <a:t>IM injection</a:t>
            </a:r>
          </a:p>
        </p:txBody>
      </p:sp>
      <p:pic>
        <p:nvPicPr>
          <p:cNvPr id="4" name="Picture 3"/>
          <p:cNvPicPr>
            <a:picLocks noChangeAspect="1"/>
          </p:cNvPicPr>
          <p:nvPr/>
        </p:nvPicPr>
        <p:blipFill>
          <a:blip r:embed="rId3" cstate="print"/>
          <a:stretch>
            <a:fillRect/>
          </a:stretch>
        </p:blipFill>
        <p:spPr>
          <a:xfrm>
            <a:off x="5562600" y="1761067"/>
            <a:ext cx="2819400" cy="4385733"/>
          </a:xfrm>
          <a:prstGeom prst="rect">
            <a:avLst/>
          </a:prstGeom>
        </p:spPr>
      </p:pic>
    </p:spTree>
    <p:custDataLst>
      <p:tags r:id="rId1"/>
    </p:custDataLst>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5833771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Naloxone Auto-Injector</a:t>
            </a:r>
            <a:endParaRPr lang="en-US" b="1" dirty="0"/>
          </a:p>
        </p:txBody>
      </p:sp>
      <p:sp>
        <p:nvSpPr>
          <p:cNvPr id="3" name="Content Placeholder 2"/>
          <p:cNvSpPr>
            <a:spLocks noGrp="1"/>
          </p:cNvSpPr>
          <p:nvPr>
            <p:ph idx="1"/>
          </p:nvPr>
        </p:nvSpPr>
        <p:spPr>
          <a:xfrm>
            <a:off x="457200" y="1600200"/>
            <a:ext cx="4953000" cy="4525963"/>
          </a:xfrm>
        </p:spPr>
        <p:txBody>
          <a:bodyPr>
            <a:normAutofit/>
          </a:bodyPr>
          <a:lstStyle/>
          <a:p>
            <a:r>
              <a:rPr lang="en-US" dirty="0" smtClean="0">
                <a:latin typeface="Calibri"/>
                <a:cs typeface="Calibri"/>
              </a:rPr>
              <a:t>EZVIO (naloxone) is a take home </a:t>
            </a:r>
            <a:r>
              <a:rPr lang="en-US" dirty="0">
                <a:latin typeface="Calibri"/>
                <a:cs typeface="Calibri"/>
              </a:rPr>
              <a:t>a</a:t>
            </a:r>
            <a:r>
              <a:rPr lang="en-US" dirty="0" smtClean="0">
                <a:latin typeface="Calibri"/>
                <a:cs typeface="Calibri"/>
              </a:rPr>
              <a:t>uto-injector</a:t>
            </a:r>
          </a:p>
          <a:p>
            <a:r>
              <a:rPr lang="en-US" dirty="0" smtClean="0">
                <a:latin typeface="Calibri"/>
                <a:cs typeface="Calibri"/>
              </a:rPr>
              <a:t>FDA approved 4/2014</a:t>
            </a:r>
          </a:p>
          <a:p>
            <a:r>
              <a:rPr lang="en-US" dirty="0" smtClean="0">
                <a:latin typeface="Calibri"/>
                <a:cs typeface="Calibri"/>
              </a:rPr>
              <a:t>Each dose contains 0.4 mg </a:t>
            </a:r>
            <a:r>
              <a:rPr lang="en-US" dirty="0">
                <a:latin typeface="Calibri"/>
                <a:cs typeface="Calibri"/>
              </a:rPr>
              <a:t>n</a:t>
            </a:r>
            <a:r>
              <a:rPr lang="en-US" dirty="0" smtClean="0">
                <a:latin typeface="Calibri"/>
                <a:cs typeface="Calibri"/>
              </a:rPr>
              <a:t>aloxone/0.4 ml</a:t>
            </a:r>
          </a:p>
          <a:p>
            <a:r>
              <a:rPr lang="en-US" dirty="0" smtClean="0">
                <a:latin typeface="Calibri"/>
                <a:cs typeface="Calibri"/>
              </a:rPr>
              <a:t>Comes in a box of two single dose auto-injectors plus a training injector</a:t>
            </a:r>
            <a:endParaRPr lang="en-US" dirty="0">
              <a:latin typeface="Calibri"/>
              <a:cs typeface="Calibri"/>
            </a:endParaRPr>
          </a:p>
        </p:txBody>
      </p:sp>
      <p:pic>
        <p:nvPicPr>
          <p:cNvPr id="4" name="Picture 3" descr="naloxoneeee-215x300.jpg"/>
          <p:cNvPicPr>
            <a:picLocks noChangeAspect="1"/>
          </p:cNvPicPr>
          <p:nvPr/>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752082" y="1981200"/>
            <a:ext cx="2730500" cy="3810000"/>
          </a:xfrm>
          <a:prstGeom prst="rect">
            <a:avLst/>
          </a:prstGeom>
        </p:spPr>
      </p:pic>
    </p:spTree>
    <p:custDataLst>
      <p:tags r:id="rId1"/>
    </p:custDataLst>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634234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Problem</a:t>
            </a:r>
            <a:endParaRPr lang="en-US" b="1" dirty="0"/>
          </a:p>
        </p:txBody>
      </p:sp>
      <p:sp>
        <p:nvSpPr>
          <p:cNvPr id="3" name="Content Placeholder 2"/>
          <p:cNvSpPr>
            <a:spLocks noGrp="1"/>
          </p:cNvSpPr>
          <p:nvPr>
            <p:ph idx="1"/>
          </p:nvPr>
        </p:nvSpPr>
        <p:spPr>
          <a:xfrm>
            <a:off x="457200" y="1752600"/>
            <a:ext cx="8229600" cy="4800600"/>
          </a:xfrm>
        </p:spPr>
        <p:txBody>
          <a:bodyPr>
            <a:normAutofit fontScale="92500" lnSpcReduction="20000"/>
          </a:bodyPr>
          <a:lstStyle/>
          <a:p>
            <a:pPr>
              <a:spcBef>
                <a:spcPts val="400"/>
              </a:spcBef>
              <a:spcAft>
                <a:spcPts val="0"/>
              </a:spcAft>
            </a:pPr>
            <a:r>
              <a:rPr lang="en-US" sz="2800" dirty="0" err="1" smtClean="0">
                <a:latin typeface="Calibri"/>
                <a:cs typeface="Calibri"/>
              </a:rPr>
              <a:t>Opioid</a:t>
            </a:r>
            <a:r>
              <a:rPr lang="en-US" sz="2800" dirty="0" smtClean="0">
                <a:latin typeface="Calibri"/>
                <a:cs typeface="Calibri"/>
              </a:rPr>
              <a:t> abuse and overdose deaths are an EPIDEMIC</a:t>
            </a:r>
          </a:p>
          <a:p>
            <a:pPr lvl="1">
              <a:spcBef>
                <a:spcPts val="400"/>
              </a:spcBef>
              <a:spcAft>
                <a:spcPts val="0"/>
              </a:spcAft>
            </a:pPr>
            <a:r>
              <a:rPr lang="en-US" sz="2400" dirty="0" smtClean="0">
                <a:latin typeface="Calibri"/>
                <a:cs typeface="Calibri"/>
              </a:rPr>
              <a:t>Indiana ranked 16</a:t>
            </a:r>
            <a:r>
              <a:rPr lang="en-US" sz="2400" baseline="30000" dirty="0" smtClean="0">
                <a:latin typeface="Calibri"/>
                <a:cs typeface="Calibri"/>
              </a:rPr>
              <a:t>th</a:t>
            </a:r>
            <a:r>
              <a:rPr lang="en-US" sz="2400" dirty="0" smtClean="0">
                <a:latin typeface="Calibri"/>
                <a:cs typeface="Calibri"/>
              </a:rPr>
              <a:t> nationally for drug overdose deaths in 2013</a:t>
            </a:r>
          </a:p>
          <a:p>
            <a:pPr lvl="1">
              <a:spcBef>
                <a:spcPts val="400"/>
              </a:spcBef>
              <a:spcAft>
                <a:spcPts val="0"/>
              </a:spcAft>
              <a:buNone/>
            </a:pPr>
            <a:endParaRPr lang="en-US" sz="2800" dirty="0" smtClean="0">
              <a:latin typeface="Calibri"/>
              <a:cs typeface="Calibri"/>
            </a:endParaRPr>
          </a:p>
          <a:p>
            <a:pPr>
              <a:spcBef>
                <a:spcPts val="400"/>
              </a:spcBef>
              <a:spcAft>
                <a:spcPts val="0"/>
              </a:spcAft>
            </a:pPr>
            <a:r>
              <a:rPr lang="en-US" sz="2800" dirty="0" smtClean="0">
                <a:latin typeface="Calibri"/>
                <a:cs typeface="Calibri"/>
              </a:rPr>
              <a:t>Epidemic is growing at an alarming rate</a:t>
            </a:r>
          </a:p>
          <a:p>
            <a:pPr lvl="1">
              <a:spcBef>
                <a:spcPts val="400"/>
              </a:spcBef>
              <a:spcAft>
                <a:spcPts val="0"/>
              </a:spcAft>
            </a:pPr>
            <a:r>
              <a:rPr lang="en-US" sz="2353" b="1" dirty="0" smtClean="0">
                <a:latin typeface="Calibri"/>
                <a:cs typeface="Calibri"/>
              </a:rPr>
              <a:t>Use</a:t>
            </a:r>
            <a:r>
              <a:rPr lang="en-US" sz="2353" dirty="0" smtClean="0">
                <a:latin typeface="Calibri"/>
                <a:cs typeface="Calibri"/>
              </a:rPr>
              <a:t> – Indiana doctors wrote more </a:t>
            </a:r>
            <a:r>
              <a:rPr lang="en-US" sz="2353" dirty="0" err="1" smtClean="0">
                <a:latin typeface="Calibri"/>
                <a:cs typeface="Calibri"/>
              </a:rPr>
              <a:t>opioid</a:t>
            </a:r>
            <a:r>
              <a:rPr lang="en-US" sz="2353" dirty="0" smtClean="0">
                <a:latin typeface="Calibri"/>
                <a:cs typeface="Calibri"/>
              </a:rPr>
              <a:t> prescriptions per person than 41 other states</a:t>
            </a:r>
            <a:endParaRPr lang="en-US" sz="1553" dirty="0" smtClean="0">
              <a:latin typeface="Calibri"/>
              <a:cs typeface="Calibri"/>
            </a:endParaRPr>
          </a:p>
          <a:p>
            <a:pPr lvl="1">
              <a:spcBef>
                <a:spcPts val="400"/>
              </a:spcBef>
              <a:spcAft>
                <a:spcPts val="0"/>
              </a:spcAft>
            </a:pPr>
            <a:r>
              <a:rPr lang="en-US" sz="2353" b="1" dirty="0" smtClean="0">
                <a:latin typeface="Calibri"/>
                <a:cs typeface="Calibri"/>
              </a:rPr>
              <a:t>Abuse</a:t>
            </a:r>
            <a:r>
              <a:rPr lang="en-US" sz="2353" dirty="0" smtClean="0">
                <a:latin typeface="Calibri"/>
                <a:cs typeface="Calibri"/>
              </a:rPr>
              <a:t> – 21% of Indiana high school students and 11.2% of college students reported use of controlled substances for non-medical reasons</a:t>
            </a:r>
          </a:p>
          <a:p>
            <a:pPr lvl="1">
              <a:spcBef>
                <a:spcPts val="400"/>
              </a:spcBef>
              <a:spcAft>
                <a:spcPts val="0"/>
              </a:spcAft>
            </a:pPr>
            <a:r>
              <a:rPr lang="en-US" sz="2353" b="1" dirty="0" smtClean="0">
                <a:latin typeface="Calibri"/>
                <a:cs typeface="Calibri"/>
              </a:rPr>
              <a:t>Overdose Deaths </a:t>
            </a:r>
            <a:r>
              <a:rPr lang="en-US" sz="2353" dirty="0" smtClean="0">
                <a:latin typeface="Calibri"/>
                <a:cs typeface="Calibri"/>
              </a:rPr>
              <a:t>– Indiana saw a 500% increase in drug overdose deaths between 1999 and 2009 </a:t>
            </a:r>
          </a:p>
          <a:p>
            <a:pPr lvl="1">
              <a:spcBef>
                <a:spcPts val="400"/>
              </a:spcBef>
              <a:spcAft>
                <a:spcPts val="0"/>
              </a:spcAft>
            </a:pPr>
            <a:r>
              <a:rPr lang="en-US" sz="2353" b="1" dirty="0" smtClean="0">
                <a:latin typeface="Calibri"/>
                <a:cs typeface="Calibri"/>
              </a:rPr>
              <a:t>Heroin – </a:t>
            </a:r>
            <a:r>
              <a:rPr lang="en-US" sz="2353" dirty="0" smtClean="0">
                <a:latin typeface="Calibri"/>
                <a:cs typeface="Calibri"/>
              </a:rPr>
              <a:t>Deaths from heroin overdose have increased from 16 in 2007 to 170* in 2014</a:t>
            </a:r>
          </a:p>
          <a:p>
            <a:pPr lvl="1">
              <a:spcBef>
                <a:spcPts val="400"/>
              </a:spcBef>
              <a:spcAft>
                <a:spcPts val="0"/>
              </a:spcAft>
              <a:buNone/>
            </a:pPr>
            <a:endParaRPr lang="en-US" sz="2839" b="1" dirty="0" smtClean="0">
              <a:latin typeface="Calibri"/>
              <a:cs typeface="Calibri"/>
            </a:endParaRPr>
          </a:p>
          <a:p>
            <a:pPr marL="777240" lvl="2" indent="0">
              <a:spcBef>
                <a:spcPts val="400"/>
              </a:spcBef>
              <a:buNone/>
            </a:pPr>
            <a:r>
              <a:rPr lang="en-US" sz="1600" dirty="0" smtClean="0">
                <a:latin typeface="Calibri"/>
                <a:cs typeface="Calibri"/>
              </a:rPr>
              <a:t>*2014 data is provisional and subject to change</a:t>
            </a:r>
            <a:endParaRPr lang="en-US" sz="1882" dirty="0" smtClean="0">
              <a:latin typeface="Calibri"/>
              <a:cs typeface="Calibri"/>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7374490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EVZIO</a:t>
            </a:r>
            <a:endParaRPr lang="en-US" b="1" dirty="0"/>
          </a:p>
        </p:txBody>
      </p:sp>
      <p:sp>
        <p:nvSpPr>
          <p:cNvPr id="3" name="Content Placeholder 2"/>
          <p:cNvSpPr>
            <a:spLocks noGrp="1"/>
          </p:cNvSpPr>
          <p:nvPr>
            <p:ph idx="1"/>
          </p:nvPr>
        </p:nvSpPr>
        <p:spPr/>
        <p:txBody>
          <a:bodyPr/>
          <a:lstStyle/>
          <a:p>
            <a:r>
              <a:rPr lang="en-US" sz="2800" dirty="0">
                <a:latin typeface="Calibri"/>
                <a:cs typeface="Calibri"/>
              </a:rPr>
              <a:t>Pull naloxone auto-injector from case</a:t>
            </a:r>
          </a:p>
          <a:p>
            <a:r>
              <a:rPr lang="en-US" sz="2800" dirty="0">
                <a:latin typeface="Calibri"/>
                <a:cs typeface="Calibri"/>
              </a:rPr>
              <a:t>Device will now provide voice-prompt </a:t>
            </a:r>
            <a:r>
              <a:rPr lang="en-US" sz="2800" dirty="0" smtClean="0">
                <a:latin typeface="Calibri"/>
                <a:cs typeface="Calibri"/>
              </a:rPr>
              <a:t>guidance</a:t>
            </a:r>
          </a:p>
          <a:p>
            <a:r>
              <a:rPr lang="en-US" sz="2800" dirty="0" smtClean="0">
                <a:latin typeface="Calibri"/>
                <a:cs typeface="Calibri"/>
              </a:rPr>
              <a:t>Grasp firmly and pull off red safety guard</a:t>
            </a:r>
            <a:endParaRPr lang="en-US" sz="2800" dirty="0">
              <a:latin typeface="Calibri"/>
              <a:cs typeface="Calibri"/>
            </a:endParaRPr>
          </a:p>
          <a:p>
            <a:endParaRPr lang="en-US" dirty="0"/>
          </a:p>
        </p:txBody>
      </p:sp>
      <p:pic>
        <p:nvPicPr>
          <p:cNvPr id="4" name="Picture 3"/>
          <p:cNvPicPr>
            <a:picLocks noChangeAspect="1" noChangeArrowheads="1"/>
          </p:cNvPicPr>
          <p:nvPr/>
        </p:nvPicPr>
        <p:blipFill>
          <a:blip r:embed="rId4"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741860" y="3276600"/>
            <a:ext cx="4874840" cy="2994025"/>
          </a:xfrm>
          <a:prstGeom prst="rect">
            <a:avLst/>
          </a:prstGeom>
          <a:noFill/>
          <a:ln>
            <a:noFill/>
          </a:ln>
          <a:effectLst/>
          <a:extLst>
            <a:ext uri="{909E8E84-426E-40dd-AFC4-6F175D3DCCD1}">
              <a14:hiddenFill xmlns:mc="http://schemas.openxmlformats.org/markup-compatibility/2006" xmlns:mv="urn:schemas-microsoft-com:mac:vml" xmlns="" xmlns:a14="http://schemas.microsoft.com/office/drawing/2010/main"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mc="http://schemas.openxmlformats.org/markup-compatibility/2006" xmlns:mv="urn:schemas-microsoft-com:mac:vml" xmlns="" xmlns:a14="http://schemas.microsoft.com/office/drawing/2010/main" xmlns:p="http://schemas.openxmlformats.org/presentationml/2006/main" xmlns:r="http://schemas.openxmlformats.org/officeDocument/2006/relationships" xmlns:a="http://schemas.openxmlformats.org/drawingml/2006/main" w="9525">
                <a:solidFill>
                  <a:schemeClr val="tx1"/>
                </a:solidFill>
                <a:miter lim="800000"/>
                <a:headEnd/>
                <a:tailEnd/>
              </a14:hiddenLine>
            </a:ext>
            <a:ext uri="{AF507438-7753-43e0-B8FC-AC1667EBCBE1}">
              <a14:hiddenEffects xmlns:mc="http://schemas.openxmlformats.org/markup-compatibility/2006" xmlns:mv="urn:schemas-microsoft-com:mac:vml" xmlns="" xmlns:a14="http://schemas.microsoft.com/office/drawing/2010/main" xmlns:p="http://schemas.openxmlformats.org/presentationml/2006/main" xmlns:r="http://schemas.openxmlformats.org/officeDocument/2006/relationships" xmlns:a="http://schemas.openxmlformats.org/drawingml/2006/main">
                <a:effectLst>
                  <a:outerShdw blurRad="63500" dist="38099" dir="2700000" algn="ctr" rotWithShape="0">
                    <a:schemeClr val="bg2">
                      <a:alpha val="74998"/>
                    </a:schemeClr>
                  </a:outerShdw>
                </a:effectLst>
              </a14:hiddenEffects>
            </a:ext>
          </a:extLst>
        </p:spPr>
      </p:pic>
    </p:spTree>
    <p:custDataLst>
      <p:tags r:id="rId1"/>
    </p:custDataLst>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2808306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EVZIO</a:t>
            </a:r>
            <a:endParaRPr lang="en-US" b="1" dirty="0"/>
          </a:p>
        </p:txBody>
      </p:sp>
      <p:sp>
        <p:nvSpPr>
          <p:cNvPr id="3" name="Content Placeholder 2"/>
          <p:cNvSpPr>
            <a:spLocks noGrp="1"/>
          </p:cNvSpPr>
          <p:nvPr>
            <p:ph idx="1"/>
          </p:nvPr>
        </p:nvSpPr>
        <p:spPr>
          <a:xfrm>
            <a:off x="457200" y="1646237"/>
            <a:ext cx="8229600" cy="3230563"/>
          </a:xfrm>
        </p:spPr>
        <p:txBody>
          <a:bodyPr>
            <a:normAutofit fontScale="92500" lnSpcReduction="10000"/>
          </a:bodyPr>
          <a:lstStyle/>
          <a:p>
            <a:r>
              <a:rPr lang="en-US" dirty="0" smtClean="0">
                <a:latin typeface="Calibri"/>
                <a:cs typeface="Calibri"/>
              </a:rPr>
              <a:t>Place black end against patient’s outer thigh</a:t>
            </a:r>
          </a:p>
          <a:p>
            <a:r>
              <a:rPr lang="en-US" dirty="0" smtClean="0">
                <a:latin typeface="Calibri"/>
                <a:cs typeface="Calibri"/>
              </a:rPr>
              <a:t>Press firmly against patient’s outer thigh and hold in place for five seconds</a:t>
            </a:r>
          </a:p>
          <a:p>
            <a:r>
              <a:rPr lang="en-US" dirty="0" smtClean="0">
                <a:latin typeface="Calibri"/>
                <a:cs typeface="Calibri"/>
              </a:rPr>
              <a:t>Remove auto-injector and dispose in sharps container</a:t>
            </a:r>
          </a:p>
          <a:p>
            <a:r>
              <a:rPr lang="en-US" dirty="0" smtClean="0">
                <a:latin typeface="Calibri"/>
                <a:cs typeface="Calibri"/>
              </a:rPr>
              <a:t>Continue to support patient’s breathing within your abilities</a:t>
            </a:r>
          </a:p>
          <a:p>
            <a:endParaRPr lang="en-US" dirty="0"/>
          </a:p>
        </p:txBody>
      </p:sp>
      <p:pic>
        <p:nvPicPr>
          <p:cNvPr id="4" name="Picture 3"/>
          <p:cNvPicPr>
            <a:picLocks noChangeAspect="1"/>
          </p:cNvPicPr>
          <p:nvPr/>
        </p:nvPicPr>
        <p:blipFill>
          <a:blip r:embed="rId3" cstate="print"/>
          <a:stretch>
            <a:fillRect/>
          </a:stretch>
        </p:blipFill>
        <p:spPr>
          <a:xfrm>
            <a:off x="3200400" y="4419600"/>
            <a:ext cx="5105400" cy="2146300"/>
          </a:xfrm>
          <a:prstGeom prst="rect">
            <a:avLst/>
          </a:prstGeom>
        </p:spPr>
      </p:pic>
    </p:spTree>
    <p:custDataLst>
      <p:tags r:id="rId1"/>
    </p:custDataLst>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5254503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hangingPunct="1"/>
            <a:r>
              <a:rPr lang="en-US" b="1" dirty="0" smtClean="0">
                <a:ea typeface="ＭＳ Ｐゴシック" charset="0"/>
                <a:cs typeface="ＭＳ Ｐゴシック" charset="0"/>
              </a:rPr>
              <a:t>Intranasal Naloxone</a:t>
            </a:r>
            <a:endParaRPr lang="en-US" b="1" dirty="0">
              <a:ea typeface="ＭＳ Ｐゴシック" charset="0"/>
              <a:cs typeface="ＭＳ Ｐゴシック" charset="0"/>
            </a:endParaRPr>
          </a:p>
        </p:txBody>
      </p:sp>
      <p:sp>
        <p:nvSpPr>
          <p:cNvPr id="24579" name="Content Placeholder 2"/>
          <p:cNvSpPr>
            <a:spLocks noGrp="1"/>
          </p:cNvSpPr>
          <p:nvPr>
            <p:ph sz="half" idx="1"/>
          </p:nvPr>
        </p:nvSpPr>
        <p:spPr>
          <a:xfrm>
            <a:off x="609600" y="1600200"/>
            <a:ext cx="4343400" cy="4876800"/>
          </a:xfrm>
        </p:spPr>
        <p:txBody>
          <a:bodyPr>
            <a:normAutofit/>
          </a:bodyPr>
          <a:lstStyle/>
          <a:p>
            <a:pPr eaLnBrk="1" hangingPunct="1"/>
            <a:r>
              <a:rPr lang="en-US" sz="3000" dirty="0">
                <a:latin typeface="Calibri"/>
                <a:ea typeface="ＭＳ Ｐゴシック" charset="0"/>
                <a:cs typeface="ＭＳ Ｐゴシック" charset="0"/>
              </a:rPr>
              <a:t>Very low risk of exposure to blood (</a:t>
            </a:r>
            <a:r>
              <a:rPr lang="en-US" sz="3000" dirty="0" smtClean="0">
                <a:latin typeface="Calibri"/>
                <a:ea typeface="ＭＳ Ｐゴシック" charset="0"/>
                <a:cs typeface="ＭＳ Ｐゴシック" charset="0"/>
              </a:rPr>
              <a:t>no exposed </a:t>
            </a:r>
            <a:r>
              <a:rPr lang="en-US" sz="3000" dirty="0">
                <a:latin typeface="Calibri"/>
                <a:ea typeface="ＭＳ Ｐゴシック" charset="0"/>
                <a:cs typeface="ＭＳ Ｐゴシック" charset="0"/>
              </a:rPr>
              <a:t>needle)</a:t>
            </a:r>
          </a:p>
          <a:p>
            <a:pPr eaLnBrk="1" hangingPunct="1"/>
            <a:r>
              <a:rPr lang="en-US" sz="3000" dirty="0">
                <a:latin typeface="Calibri"/>
                <a:ea typeface="ＭＳ Ｐゴシック" charset="0"/>
                <a:cs typeface="ＭＳ Ｐゴシック" charset="0"/>
              </a:rPr>
              <a:t>Can be administered quickly and with little training</a:t>
            </a:r>
            <a:endParaRPr lang="en-US" sz="3000" dirty="0" smtClean="0">
              <a:latin typeface="Calibri"/>
              <a:ea typeface="ＭＳ Ｐゴシック" charset="0"/>
              <a:cs typeface="ＭＳ Ｐゴシック" charset="0"/>
            </a:endParaRPr>
          </a:p>
          <a:p>
            <a:pPr eaLnBrk="1" hangingPunct="1"/>
            <a:r>
              <a:rPr lang="en-US" sz="3000" dirty="0" smtClean="0">
                <a:latin typeface="Calibri"/>
                <a:ea typeface="ＭＳ Ｐゴシック" charset="0"/>
                <a:cs typeface="ＭＳ Ｐゴシック" charset="0"/>
              </a:rPr>
              <a:t>Rapid onset of action</a:t>
            </a:r>
          </a:p>
          <a:p>
            <a:pPr eaLnBrk="1" hangingPunct="1"/>
            <a:r>
              <a:rPr lang="en-US" sz="3000" dirty="0">
                <a:latin typeface="Calibri"/>
                <a:ea typeface="ＭＳ Ｐゴシック" charset="0"/>
                <a:cs typeface="ＭＳ Ｐゴシック" charset="0"/>
              </a:rPr>
              <a:t>Very effective when </a:t>
            </a:r>
            <a:r>
              <a:rPr lang="en-US" sz="3000" dirty="0" smtClean="0">
                <a:latin typeface="Calibri"/>
                <a:ea typeface="ＭＳ Ｐゴシック" charset="0"/>
                <a:cs typeface="ＭＳ Ｐゴシック" charset="0"/>
              </a:rPr>
              <a:t>used properly</a:t>
            </a:r>
            <a:endParaRPr lang="en-US" sz="3000" dirty="0">
              <a:latin typeface="Calibri"/>
              <a:ea typeface="ＭＳ Ｐゴシック" charset="0"/>
              <a:cs typeface="ＭＳ Ｐゴシック" charset="0"/>
            </a:endParaRPr>
          </a:p>
        </p:txBody>
      </p:sp>
      <p:sp>
        <p:nvSpPr>
          <p:cNvPr id="4" name="Content Placeholder 3"/>
          <p:cNvSpPr>
            <a:spLocks noGrp="1"/>
          </p:cNvSpPr>
          <p:nvPr>
            <p:ph sz="half" idx="2"/>
          </p:nvPr>
        </p:nvSpPr>
        <p:spPr>
          <a:xfrm>
            <a:off x="5181600" y="1589088"/>
            <a:ext cx="3549650" cy="4430712"/>
          </a:xfrm>
        </p:spPr>
        <p:txBody>
          <a:bodyPr>
            <a:normAutofit/>
          </a:bodyPr>
          <a:lstStyle/>
          <a:p>
            <a:pPr eaLnBrk="1" hangingPunct="1">
              <a:buFont typeface="Wingdings" charset="2"/>
              <a:buChar char=""/>
              <a:defRPr/>
            </a:pPr>
            <a:endParaRPr lang="en-US" dirty="0" smtClean="0"/>
          </a:p>
          <a:p>
            <a:pPr eaLnBrk="1" hangingPunct="1">
              <a:buFont typeface="Wingdings" charset="2"/>
              <a:buChar char=""/>
              <a:defRPr/>
            </a:pPr>
            <a:endParaRPr lang="en-US" dirty="0"/>
          </a:p>
          <a:p>
            <a:pPr eaLnBrk="1" hangingPunct="1">
              <a:buFont typeface="Wingdings" charset="2"/>
              <a:buChar char=""/>
              <a:defRPr/>
            </a:pPr>
            <a:endParaRPr lang="en-US" dirty="0" smtClean="0"/>
          </a:p>
          <a:p>
            <a:pPr eaLnBrk="1" hangingPunct="1">
              <a:buFont typeface="Wingdings" charset="2"/>
              <a:buChar char=""/>
              <a:defRPr/>
            </a:pPr>
            <a:endParaRPr lang="en-US" dirty="0"/>
          </a:p>
          <a:p>
            <a:pPr eaLnBrk="1" hangingPunct="1">
              <a:buFont typeface="Wingdings" charset="2"/>
              <a:buChar char=""/>
              <a:defRPr/>
            </a:pPr>
            <a:endParaRPr lang="en-US" dirty="0" smtClean="0"/>
          </a:p>
          <a:p>
            <a:pPr eaLnBrk="1" hangingPunct="1">
              <a:buFont typeface="Wingdings" charset="2"/>
              <a:buChar char=""/>
              <a:defRPr/>
            </a:pPr>
            <a:endParaRPr lang="en-US" dirty="0"/>
          </a:p>
          <a:p>
            <a:pPr eaLnBrk="1" hangingPunct="1">
              <a:buFont typeface="Wingdings" charset="2"/>
              <a:buChar char=""/>
              <a:defRPr/>
            </a:pPr>
            <a:endParaRPr lang="en-US" dirty="0" smtClean="0"/>
          </a:p>
          <a:p>
            <a:pPr eaLnBrk="1" hangingPunct="1">
              <a:buFont typeface="Wingdings" charset="2"/>
              <a:buChar char=""/>
              <a:defRPr/>
            </a:pPr>
            <a:endParaRPr lang="en-US" dirty="0"/>
          </a:p>
          <a:p>
            <a:pPr marL="0" indent="0" eaLnBrk="1" hangingPunct="1">
              <a:buFont typeface="Wingdings" charset="2"/>
              <a:buNone/>
              <a:defRPr/>
            </a:pPr>
            <a:r>
              <a:rPr lang="en-US" dirty="0" smtClean="0"/>
              <a:t>   </a:t>
            </a:r>
            <a:endParaRPr lang="en-US" sz="1600" dirty="0"/>
          </a:p>
        </p:txBody>
      </p:sp>
      <p:pic>
        <p:nvPicPr>
          <p:cNvPr id="24581" name="Picture 2"/>
          <p:cNvPicPr>
            <a:picLocks noChangeAspect="1" noChangeArrowheads="1"/>
          </p:cNvPicPr>
          <p:nvPr/>
        </p:nvPicPr>
        <p:blipFill>
          <a:blip r:embed="rId4"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5181600" y="1890713"/>
            <a:ext cx="2857500" cy="3076575"/>
          </a:xfrm>
          <a:prstGeom prst="rect">
            <a:avLst/>
          </a:prstGeom>
          <a:noFill/>
          <a:ln>
            <a:noFill/>
          </a:ln>
          <a:extLst>
            <a:ext uri="{909E8E84-426E-40dd-AFC4-6F175D3DCCD1}">
              <a14:hiddenFill xmlns:mc="http://schemas.openxmlformats.org/markup-compatibility/2006" xmlns:mv="urn:schemas-microsoft-com:mac:vml" xmlns="" xmlns:a14="http://schemas.microsoft.com/office/drawing/2010/main"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mc="http://schemas.openxmlformats.org/markup-compatibility/2006" xmlns:mv="urn:schemas-microsoft-com:mac:vml" xmlns="" xmlns:a14="http://schemas.microsoft.com/office/drawing/2010/main" xmlns:p="http://schemas.openxmlformats.org/presentationml/2006/main" xmlns:r="http://schemas.openxmlformats.org/officeDocument/2006/relationships" xmlns:a="http://schemas.openxmlformats.org/drawingml/2006/main" w="9525">
                <a:solidFill>
                  <a:schemeClr val="tx1"/>
                </a:solidFill>
                <a:miter lim="800000"/>
                <a:headEnd/>
                <a:tailEnd/>
              </a14:hiddenLine>
            </a:ext>
          </a:extLst>
        </p:spPr>
      </p:pic>
    </p:spTree>
    <p:custDataLst>
      <p:tags r:id="rId1"/>
    </p:custData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Intranasal Naloxone</a:t>
            </a:r>
            <a:endParaRPr lang="en-US" b="1" dirty="0"/>
          </a:p>
        </p:txBody>
      </p:sp>
      <p:sp>
        <p:nvSpPr>
          <p:cNvPr id="3" name="Content Placeholder 2"/>
          <p:cNvSpPr>
            <a:spLocks noGrp="1"/>
          </p:cNvSpPr>
          <p:nvPr>
            <p:ph sz="half" idx="1"/>
          </p:nvPr>
        </p:nvSpPr>
        <p:spPr>
          <a:xfrm>
            <a:off x="457200" y="1874837"/>
            <a:ext cx="4038600" cy="4525963"/>
          </a:xfrm>
        </p:spPr>
        <p:txBody>
          <a:bodyPr/>
          <a:lstStyle/>
          <a:p>
            <a:r>
              <a:rPr lang="en-US" sz="3200" dirty="0" smtClean="0">
                <a:latin typeface="Calibri"/>
                <a:cs typeface="Calibri"/>
              </a:rPr>
              <a:t>Nose is lined with lots of tiny blood vessels which quickly absorb </a:t>
            </a:r>
            <a:r>
              <a:rPr lang="en-US" sz="3200" dirty="0" err="1" smtClean="0">
                <a:latin typeface="Calibri"/>
                <a:cs typeface="Calibri"/>
              </a:rPr>
              <a:t>naloxone</a:t>
            </a:r>
            <a:r>
              <a:rPr lang="en-US" sz="3200" dirty="0" smtClean="0">
                <a:latin typeface="Calibri"/>
                <a:cs typeface="Calibri"/>
              </a:rPr>
              <a:t> into </a:t>
            </a:r>
            <a:r>
              <a:rPr lang="en-US" sz="3200" dirty="0">
                <a:latin typeface="Calibri"/>
                <a:cs typeface="Calibri"/>
              </a:rPr>
              <a:t>the blood </a:t>
            </a:r>
            <a:r>
              <a:rPr lang="en-US" sz="3200" dirty="0" smtClean="0">
                <a:latin typeface="Calibri"/>
                <a:cs typeface="Calibri"/>
              </a:rPr>
              <a:t>stream</a:t>
            </a:r>
            <a:endParaRPr lang="en-US" sz="3200" dirty="0">
              <a:latin typeface="Calibri"/>
              <a:cs typeface="Calibri"/>
            </a:endParaRPr>
          </a:p>
        </p:txBody>
      </p:sp>
      <p:pic>
        <p:nvPicPr>
          <p:cNvPr id="6" name="Picture 5"/>
          <p:cNvPicPr>
            <a:picLocks noChangeAspect="1"/>
          </p:cNvPicPr>
          <p:nvPr/>
        </p:nvPicPr>
        <p:blipFill>
          <a:blip r:embed="rId4" cstate="print"/>
          <a:stretch>
            <a:fillRect/>
          </a:stretch>
        </p:blipFill>
        <p:spPr>
          <a:xfrm>
            <a:off x="4648200" y="1981200"/>
            <a:ext cx="4176011" cy="2667000"/>
          </a:xfrm>
          <a:prstGeom prst="rect">
            <a:avLst/>
          </a:prstGeom>
        </p:spPr>
      </p:pic>
    </p:spTree>
    <p:custDataLst>
      <p:tags r:id="rId1"/>
    </p:custDataLst>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4023895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Why Use an Atomizer?</a:t>
            </a:r>
            <a:endParaRPr lang="en-US" b="1" dirty="0"/>
          </a:p>
        </p:txBody>
      </p:sp>
      <p:sp>
        <p:nvSpPr>
          <p:cNvPr id="3" name="Content Placeholder 2"/>
          <p:cNvSpPr>
            <a:spLocks noGrp="1"/>
          </p:cNvSpPr>
          <p:nvPr>
            <p:ph sz="half" idx="1"/>
          </p:nvPr>
        </p:nvSpPr>
        <p:spPr/>
        <p:txBody>
          <a:bodyPr>
            <a:normAutofit/>
          </a:bodyPr>
          <a:lstStyle/>
          <a:p>
            <a:r>
              <a:rPr lang="en-US" dirty="0" smtClean="0">
                <a:latin typeface="Calibri"/>
                <a:cs typeface="Calibri"/>
              </a:rPr>
              <a:t>Atomizer turns the liquid into a fine mist</a:t>
            </a:r>
          </a:p>
          <a:p>
            <a:r>
              <a:rPr lang="en-US" dirty="0" smtClean="0">
                <a:latin typeface="Calibri"/>
                <a:cs typeface="Calibri"/>
              </a:rPr>
              <a:t>Squirting </a:t>
            </a:r>
            <a:r>
              <a:rPr lang="en-US" dirty="0">
                <a:latin typeface="Calibri"/>
                <a:cs typeface="Calibri"/>
              </a:rPr>
              <a:t>the</a:t>
            </a:r>
            <a:r>
              <a:rPr lang="en-US" dirty="0" smtClean="0">
                <a:latin typeface="Calibri"/>
                <a:cs typeface="Calibri"/>
              </a:rPr>
              <a:t> drug as mist covers </a:t>
            </a:r>
            <a:r>
              <a:rPr lang="en-US" dirty="0">
                <a:latin typeface="Calibri"/>
                <a:cs typeface="Calibri"/>
              </a:rPr>
              <a:t>more </a:t>
            </a:r>
            <a:r>
              <a:rPr lang="en-US" dirty="0" smtClean="0">
                <a:latin typeface="Calibri"/>
                <a:cs typeface="Calibri"/>
              </a:rPr>
              <a:t>surface area inside the nose </a:t>
            </a:r>
          </a:p>
          <a:p>
            <a:r>
              <a:rPr lang="en-US" dirty="0" smtClean="0">
                <a:latin typeface="Calibri"/>
                <a:cs typeface="Calibri"/>
              </a:rPr>
              <a:t>More surface = more blood vessels = more </a:t>
            </a:r>
            <a:r>
              <a:rPr lang="en-US" dirty="0" err="1" smtClean="0">
                <a:latin typeface="Calibri"/>
                <a:cs typeface="Calibri"/>
              </a:rPr>
              <a:t>naloxone</a:t>
            </a:r>
            <a:r>
              <a:rPr lang="en-US" dirty="0" smtClean="0">
                <a:latin typeface="Calibri"/>
                <a:cs typeface="Calibri"/>
              </a:rPr>
              <a:t> </a:t>
            </a:r>
            <a:r>
              <a:rPr lang="en-US" dirty="0">
                <a:latin typeface="Calibri"/>
                <a:cs typeface="Calibri"/>
              </a:rPr>
              <a:t>into the </a:t>
            </a:r>
            <a:r>
              <a:rPr lang="en-US" dirty="0" smtClean="0">
                <a:latin typeface="Calibri"/>
                <a:cs typeface="Calibri"/>
              </a:rPr>
              <a:t>bloodstream</a:t>
            </a:r>
            <a:endParaRPr lang="en-US" dirty="0">
              <a:latin typeface="Calibri"/>
              <a:cs typeface="Calibri"/>
            </a:endParaRPr>
          </a:p>
        </p:txBody>
      </p:sp>
      <p:pic>
        <p:nvPicPr>
          <p:cNvPr id="5" name="Picture 2"/>
          <p:cNvPicPr>
            <a:picLocks noGrp="1" noChangeAspect="1" noChangeArrowheads="1"/>
          </p:cNvPicPr>
          <p:nvPr>
            <p:ph sz="half" idx="2"/>
          </p:nvPr>
        </p:nvPicPr>
        <p:blipFill>
          <a:blip r:embed="rId4"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t="-6974" b="-6974"/>
          <a:stretch>
            <a:fillRect/>
          </a:stretch>
        </p:blipFill>
        <p:spPr bwMode="auto">
          <a:prstGeom prst="rect">
            <a:avLst/>
          </a:prstGeom>
          <a:noFill/>
          <a:ln>
            <a:noFill/>
          </a:ln>
          <a:extLst>
            <a:ext uri="{909E8E84-426E-40dd-AFC4-6F175D3DCCD1}">
              <a14:hiddenFill xmlns:mc="http://schemas.openxmlformats.org/markup-compatibility/2006" xmlns:mv="urn:schemas-microsoft-com:mac:vml" xmlns="" xmlns:a14="http://schemas.microsoft.com/office/drawing/2010/main"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mc="http://schemas.openxmlformats.org/markup-compatibility/2006" xmlns:mv="urn:schemas-microsoft-com:mac:vml" xmlns="" xmlns:a14="http://schemas.microsoft.com/office/drawing/2010/main" xmlns:p="http://schemas.openxmlformats.org/presentationml/2006/main" xmlns:r="http://schemas.openxmlformats.org/officeDocument/2006/relationships" xmlns:a="http://schemas.openxmlformats.org/drawingml/2006/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4164782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Nasal Atomizer Use</a:t>
            </a:r>
            <a:endParaRPr lang="en-US" b="1" dirty="0"/>
          </a:p>
        </p:txBody>
      </p:sp>
      <p:pic>
        <p:nvPicPr>
          <p:cNvPr id="4" name="Picture 2" descr="http://www.scancrit.com/wp-content/uploads/2011/11/MAD100-2.jpg"/>
          <p:cNvPicPr>
            <a:picLocks noGrp="1" noChangeAspect="1" noChangeArrowheads="1"/>
          </p:cNvPicPr>
          <p:nvPr>
            <p:ph idx="1"/>
          </p:nvPr>
        </p:nvPicPr>
        <p:blipFill>
          <a:blip r:embed="rId4"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t="-455" b="-455"/>
          <a:stretch>
            <a:fillRect/>
          </a:stretch>
        </p:blipFill>
        <p:spPr bwMode="auto">
          <a:prstGeom prst="rect">
            <a:avLst/>
          </a:prstGeom>
          <a:noFill/>
          <a:ln>
            <a:noFill/>
          </a:ln>
          <a:extLst>
            <a:ext uri="{909E8E84-426E-40dd-AFC4-6F175D3DCCD1}">
              <a14:hiddenFill xmlns:mc="http://schemas.openxmlformats.org/markup-compatibility/2006" xmlns:mv="urn:schemas-microsoft-com:mac:vml" xmlns="" xmlns:a14="http://schemas.microsoft.com/office/drawing/2010/main"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mc="http://schemas.openxmlformats.org/markup-compatibility/2006" xmlns:mv="urn:schemas-microsoft-com:mac:vml" xmlns="" xmlns:a14="http://schemas.microsoft.com/office/drawing/2010/main"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pic>
      <p:sp>
        <p:nvSpPr>
          <p:cNvPr id="5" name="Rectangle 4"/>
          <p:cNvSpPr/>
          <p:nvPr/>
        </p:nvSpPr>
        <p:spPr>
          <a:xfrm>
            <a:off x="457200" y="1646238"/>
            <a:ext cx="8229600" cy="4525962"/>
          </a:xfrm>
          <a:prstGeom prst="rect">
            <a:avLst/>
          </a:prstGeom>
        </p:spPr>
        <p:txBody>
          <a:bodyPr/>
          <a:lstStyle/>
          <a:p>
            <a:endParaRPr lang="en-US"/>
          </a:p>
        </p:txBody>
      </p:sp>
    </p:spTree>
    <p:custDataLst>
      <p:tags r:id="rId1"/>
    </p:custDataLst>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8371654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eaLnBrk="1" hangingPunct="1"/>
            <a:r>
              <a:rPr lang="en-US" b="1" dirty="0">
                <a:ea typeface="ＭＳ Ｐゴシック" charset="0"/>
                <a:cs typeface="ＭＳ Ｐゴシック" charset="0"/>
              </a:rPr>
              <a:t>Preparation: Step 1</a:t>
            </a:r>
          </a:p>
        </p:txBody>
      </p:sp>
      <p:pic>
        <p:nvPicPr>
          <p:cNvPr id="32771" name="Picture 2"/>
          <p:cNvPicPr>
            <a:picLocks noChangeAspect="1" noChangeArrowheads="1"/>
          </p:cNvPicPr>
          <p:nvPr/>
        </p:nvPicPr>
        <p:blipFill>
          <a:blip r:embed="rId4"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981200" y="1905000"/>
            <a:ext cx="5046663" cy="3724275"/>
          </a:xfrm>
          <a:prstGeom prst="rect">
            <a:avLst/>
          </a:prstGeom>
          <a:noFill/>
          <a:ln>
            <a:noFill/>
          </a:ln>
          <a:extLst>
            <a:ext uri="{909E8E84-426E-40dd-AFC4-6F175D3DCCD1}">
              <a14:hiddenFill xmlns:mc="http://schemas.openxmlformats.org/markup-compatibility/2006" xmlns:mv="urn:schemas-microsoft-com:mac:vml" xmlns="" xmlns:a14="http://schemas.microsoft.com/office/drawing/2010/main"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mc="http://schemas.openxmlformats.org/markup-compatibility/2006" xmlns:mv="urn:schemas-microsoft-com:mac:vml" xmlns="" xmlns:a14="http://schemas.microsoft.com/office/drawing/2010/main" xmlns:p="http://schemas.openxmlformats.org/presentationml/2006/main" xmlns:r="http://schemas.openxmlformats.org/officeDocument/2006/relationships" xmlns:a="http://schemas.openxmlformats.org/drawingml/2006/main" w="9525">
                <a:solidFill>
                  <a:schemeClr val="tx1"/>
                </a:solidFill>
                <a:miter lim="800000"/>
                <a:headEnd/>
                <a:tailEnd/>
              </a14:hiddenLine>
            </a:ext>
          </a:extLst>
        </p:spPr>
      </p:pic>
    </p:spTree>
    <p:custDataLst>
      <p:tags r:id="rId1"/>
    </p:custData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pPr eaLnBrk="1" hangingPunct="1"/>
            <a:r>
              <a:rPr lang="en-US" b="1" dirty="0">
                <a:ea typeface="ＭＳ Ｐゴシック" charset="0"/>
                <a:cs typeface="ＭＳ Ｐゴシック" charset="0"/>
              </a:rPr>
              <a:t>Preparation: Step 2</a:t>
            </a:r>
          </a:p>
        </p:txBody>
      </p:sp>
      <p:pic>
        <p:nvPicPr>
          <p:cNvPr id="33795" name="Picture 2"/>
          <p:cNvPicPr>
            <a:picLocks noChangeAspect="1" noChangeArrowheads="1"/>
          </p:cNvPicPr>
          <p:nvPr/>
        </p:nvPicPr>
        <p:blipFill>
          <a:blip r:embed="rId4"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09600" y="2286000"/>
            <a:ext cx="3462338" cy="2592388"/>
          </a:xfrm>
          <a:prstGeom prst="rect">
            <a:avLst/>
          </a:prstGeom>
          <a:noFill/>
          <a:ln>
            <a:noFill/>
          </a:ln>
          <a:extLst>
            <a:ext uri="{909E8E84-426E-40dd-AFC4-6F175D3DCCD1}">
              <a14:hiddenFill xmlns:mc="http://schemas.openxmlformats.org/markup-compatibility/2006" xmlns:mv="urn:schemas-microsoft-com:mac:vml" xmlns="" xmlns:a14="http://schemas.microsoft.com/office/drawing/2010/main"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mc="http://schemas.openxmlformats.org/markup-compatibility/2006" xmlns:mv="urn:schemas-microsoft-com:mac:vml" xmlns="" xmlns:a14="http://schemas.microsoft.com/office/drawing/2010/main" xmlns:p="http://schemas.openxmlformats.org/presentationml/2006/main" xmlns:r="http://schemas.openxmlformats.org/officeDocument/2006/relationships" xmlns:a="http://schemas.openxmlformats.org/drawingml/2006/main" w="9525">
                <a:solidFill>
                  <a:schemeClr val="tx1"/>
                </a:solidFill>
                <a:miter lim="800000"/>
                <a:headEnd/>
                <a:tailEnd/>
              </a14:hiddenLine>
            </a:ext>
          </a:extLst>
        </p:spPr>
      </p:pic>
      <p:pic>
        <p:nvPicPr>
          <p:cNvPr id="33796" name="Picture 3"/>
          <p:cNvPicPr>
            <a:picLocks noChangeAspect="1" noChangeArrowheads="1"/>
          </p:cNvPicPr>
          <p:nvPr/>
        </p:nvPicPr>
        <p:blipFill>
          <a:blip r:embed="rId5"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5181600" y="2301875"/>
            <a:ext cx="3413125" cy="2560638"/>
          </a:xfrm>
          <a:prstGeom prst="rect">
            <a:avLst/>
          </a:prstGeom>
          <a:noFill/>
          <a:ln>
            <a:noFill/>
          </a:ln>
          <a:extLst>
            <a:ext uri="{909E8E84-426E-40dd-AFC4-6F175D3DCCD1}">
              <a14:hiddenFill xmlns:mc="http://schemas.openxmlformats.org/markup-compatibility/2006" xmlns:mv="urn:schemas-microsoft-com:mac:vml" xmlns="" xmlns:a14="http://schemas.microsoft.com/office/drawing/2010/main"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mc="http://schemas.openxmlformats.org/markup-compatibility/2006" xmlns:mv="urn:schemas-microsoft-com:mac:vml" xmlns="" xmlns:a14="http://schemas.microsoft.com/office/drawing/2010/main" xmlns:p="http://schemas.openxmlformats.org/presentationml/2006/main" xmlns:r="http://schemas.openxmlformats.org/officeDocument/2006/relationships" xmlns:a="http://schemas.openxmlformats.org/drawingml/2006/main" w="9525">
                <a:solidFill>
                  <a:schemeClr val="tx1"/>
                </a:solidFill>
                <a:miter lim="800000"/>
                <a:headEnd/>
                <a:tailEnd/>
              </a14:hiddenLine>
            </a:ext>
          </a:extLst>
        </p:spPr>
      </p:pic>
    </p:spTree>
    <p:custDataLst>
      <p:tags r:id="rId1"/>
    </p:custData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pPr eaLnBrk="1" hangingPunct="1"/>
            <a:r>
              <a:rPr lang="en-US" b="1" dirty="0">
                <a:ea typeface="ＭＳ Ｐゴシック" charset="0"/>
                <a:cs typeface="ＭＳ Ｐゴシック" charset="0"/>
              </a:rPr>
              <a:t>Preparation: Step 3</a:t>
            </a:r>
          </a:p>
        </p:txBody>
      </p:sp>
      <p:pic>
        <p:nvPicPr>
          <p:cNvPr id="34819" name="Picture 2"/>
          <p:cNvPicPr>
            <a:picLocks noChangeAspect="1" noChangeArrowheads="1"/>
          </p:cNvPicPr>
          <p:nvPr/>
        </p:nvPicPr>
        <p:blipFill>
          <a:blip r:embed="rId4"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09600" y="2430463"/>
            <a:ext cx="3657600" cy="2743200"/>
          </a:xfrm>
          <a:prstGeom prst="rect">
            <a:avLst/>
          </a:prstGeom>
          <a:noFill/>
          <a:ln>
            <a:noFill/>
          </a:ln>
          <a:extLst>
            <a:ext uri="{909E8E84-426E-40dd-AFC4-6F175D3DCCD1}">
              <a14:hiddenFill xmlns:mc="http://schemas.openxmlformats.org/markup-compatibility/2006" xmlns:mv="urn:schemas-microsoft-com:mac:vml" xmlns="" xmlns:a14="http://schemas.microsoft.com/office/drawing/2010/main"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mc="http://schemas.openxmlformats.org/markup-compatibility/2006" xmlns:mv="urn:schemas-microsoft-com:mac:vml" xmlns="" xmlns:a14="http://schemas.microsoft.com/office/drawing/2010/main" xmlns:p="http://schemas.openxmlformats.org/presentationml/2006/main" xmlns:r="http://schemas.openxmlformats.org/officeDocument/2006/relationships" xmlns:a="http://schemas.openxmlformats.org/drawingml/2006/main" w="9525">
                <a:solidFill>
                  <a:schemeClr val="tx1"/>
                </a:solidFill>
                <a:miter lim="800000"/>
                <a:headEnd/>
                <a:tailEnd/>
              </a14:hiddenLine>
            </a:ext>
          </a:extLst>
        </p:spPr>
      </p:pic>
      <p:pic>
        <p:nvPicPr>
          <p:cNvPr id="34820" name="Picture 3"/>
          <p:cNvPicPr>
            <a:picLocks noChangeAspect="1" noChangeArrowheads="1"/>
          </p:cNvPicPr>
          <p:nvPr/>
        </p:nvPicPr>
        <p:blipFill>
          <a:blip r:embed="rId5"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953000" y="2419350"/>
            <a:ext cx="3657600" cy="2743200"/>
          </a:xfrm>
          <a:prstGeom prst="rect">
            <a:avLst/>
          </a:prstGeom>
          <a:noFill/>
          <a:ln>
            <a:noFill/>
          </a:ln>
          <a:extLst>
            <a:ext uri="{909E8E84-426E-40dd-AFC4-6F175D3DCCD1}">
              <a14:hiddenFill xmlns:mc="http://schemas.openxmlformats.org/markup-compatibility/2006" xmlns:mv="urn:schemas-microsoft-com:mac:vml" xmlns="" xmlns:a14="http://schemas.microsoft.com/office/drawing/2010/main"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mc="http://schemas.openxmlformats.org/markup-compatibility/2006" xmlns:mv="urn:schemas-microsoft-com:mac:vml" xmlns="" xmlns:a14="http://schemas.microsoft.com/office/drawing/2010/main" xmlns:p="http://schemas.openxmlformats.org/presentationml/2006/main" xmlns:r="http://schemas.openxmlformats.org/officeDocument/2006/relationships" xmlns:a="http://schemas.openxmlformats.org/drawingml/2006/main" w="9525">
                <a:solidFill>
                  <a:schemeClr val="tx1"/>
                </a:solidFill>
                <a:miter lim="800000"/>
                <a:headEnd/>
                <a:tailEnd/>
              </a14:hiddenLine>
            </a:ext>
          </a:extLst>
        </p:spPr>
      </p:pic>
    </p:spTree>
    <p:custDataLst>
      <p:tags r:id="rId1"/>
    </p:custData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eaLnBrk="1" hangingPunct="1"/>
            <a:r>
              <a:rPr lang="en-US" b="1" dirty="0">
                <a:ea typeface="ＭＳ Ｐゴシック" charset="0"/>
                <a:cs typeface="ＭＳ Ｐゴシック" charset="0"/>
              </a:rPr>
              <a:t>Preparation: Step 4</a:t>
            </a:r>
          </a:p>
        </p:txBody>
      </p:sp>
      <p:pic>
        <p:nvPicPr>
          <p:cNvPr id="35843" name="Picture 2"/>
          <p:cNvPicPr>
            <a:picLocks noChangeAspect="1" noChangeArrowheads="1"/>
          </p:cNvPicPr>
          <p:nvPr/>
        </p:nvPicPr>
        <p:blipFill>
          <a:blip r:embed="rId4"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520700" y="2209800"/>
            <a:ext cx="3746500" cy="2809875"/>
          </a:xfrm>
          <a:prstGeom prst="rect">
            <a:avLst/>
          </a:prstGeom>
          <a:noFill/>
          <a:ln>
            <a:noFill/>
          </a:ln>
          <a:extLst>
            <a:ext uri="{909E8E84-426E-40dd-AFC4-6F175D3DCCD1}">
              <a14:hiddenFill xmlns:mc="http://schemas.openxmlformats.org/markup-compatibility/2006" xmlns:mv="urn:schemas-microsoft-com:mac:vml" xmlns="" xmlns:a14="http://schemas.microsoft.com/office/drawing/2010/main"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mc="http://schemas.openxmlformats.org/markup-compatibility/2006" xmlns:mv="urn:schemas-microsoft-com:mac:vml" xmlns="" xmlns:a14="http://schemas.microsoft.com/office/drawing/2010/main" xmlns:p="http://schemas.openxmlformats.org/presentationml/2006/main" xmlns:r="http://schemas.openxmlformats.org/officeDocument/2006/relationships" xmlns:a="http://schemas.openxmlformats.org/drawingml/2006/main" w="9525">
                <a:solidFill>
                  <a:schemeClr val="tx1"/>
                </a:solidFill>
                <a:miter lim="800000"/>
                <a:headEnd/>
                <a:tailEnd/>
              </a14:hiddenLine>
            </a:ext>
          </a:extLst>
        </p:spPr>
      </p:pic>
      <p:pic>
        <p:nvPicPr>
          <p:cNvPr id="35844" name="Picture 3"/>
          <p:cNvPicPr>
            <a:picLocks noChangeAspect="1" noChangeArrowheads="1"/>
          </p:cNvPicPr>
          <p:nvPr/>
        </p:nvPicPr>
        <p:blipFill>
          <a:blip r:embed="rId5"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5105400" y="2209800"/>
            <a:ext cx="3746500" cy="2809875"/>
          </a:xfrm>
          <a:prstGeom prst="rect">
            <a:avLst/>
          </a:prstGeom>
          <a:noFill/>
          <a:ln>
            <a:noFill/>
          </a:ln>
          <a:extLst>
            <a:ext uri="{909E8E84-426E-40dd-AFC4-6F175D3DCCD1}">
              <a14:hiddenFill xmlns:mc="http://schemas.openxmlformats.org/markup-compatibility/2006" xmlns:mv="urn:schemas-microsoft-com:mac:vml" xmlns="" xmlns:a14="http://schemas.microsoft.com/office/drawing/2010/main"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mc="http://schemas.openxmlformats.org/markup-compatibility/2006" xmlns:mv="urn:schemas-microsoft-com:mac:vml" xmlns="" xmlns:a14="http://schemas.microsoft.com/office/drawing/2010/main" xmlns:p="http://schemas.openxmlformats.org/presentationml/2006/main" xmlns:r="http://schemas.openxmlformats.org/officeDocument/2006/relationships" xmlns:a="http://schemas.openxmlformats.org/drawingml/2006/main" w="9525">
                <a:solidFill>
                  <a:schemeClr val="tx1"/>
                </a:solidFill>
                <a:miter lim="800000"/>
                <a:headEnd/>
                <a:tailEnd/>
              </a14:hiddenLine>
            </a:ext>
          </a:extLst>
        </p:spPr>
      </p:pic>
    </p:spTree>
    <p:custDataLst>
      <p:tags r:id="rId1"/>
    </p:custData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The Facts</a:t>
            </a:r>
            <a:endParaRPr lang="en-US" b="1" dirty="0"/>
          </a:p>
        </p:txBody>
      </p:sp>
      <p:sp>
        <p:nvSpPr>
          <p:cNvPr id="3" name="Content Placeholder 2"/>
          <p:cNvSpPr>
            <a:spLocks noGrp="1"/>
          </p:cNvSpPr>
          <p:nvPr>
            <p:ph idx="1"/>
          </p:nvPr>
        </p:nvSpPr>
        <p:spPr/>
        <p:txBody>
          <a:bodyPr>
            <a:normAutofit/>
          </a:bodyPr>
          <a:lstStyle/>
          <a:p>
            <a:r>
              <a:rPr lang="en-US" sz="2800" dirty="0" smtClean="0">
                <a:latin typeface="Calibri"/>
                <a:cs typeface="Calibri"/>
              </a:rPr>
              <a:t>Americans make up 4.4% of the world’s population and consume 80% of the world’s </a:t>
            </a:r>
            <a:r>
              <a:rPr lang="en-US" sz="2800" dirty="0" err="1" smtClean="0">
                <a:latin typeface="Calibri"/>
                <a:cs typeface="Calibri"/>
              </a:rPr>
              <a:t>opioids</a:t>
            </a:r>
            <a:endParaRPr lang="en-US" sz="2800" dirty="0" smtClean="0">
              <a:latin typeface="Calibri"/>
              <a:cs typeface="Calibri"/>
            </a:endParaRPr>
          </a:p>
          <a:p>
            <a:r>
              <a:rPr lang="en-US" sz="2800" dirty="0" smtClean="0">
                <a:latin typeface="Calibri"/>
                <a:cs typeface="Calibri"/>
              </a:rPr>
              <a:t>Enough prescription painkillers were prescribed in 2010  to medicate every American adult 24/7 for a month</a:t>
            </a:r>
          </a:p>
          <a:p>
            <a:r>
              <a:rPr lang="en-US" sz="2800" dirty="0" smtClean="0">
                <a:latin typeface="Calibri"/>
                <a:cs typeface="Calibri"/>
              </a:rPr>
              <a:t>4 out of 5 new heroin users said they had used prescription painkillers </a:t>
            </a:r>
          </a:p>
          <a:p>
            <a:r>
              <a:rPr lang="en-US" sz="2800" dirty="0" smtClean="0">
                <a:latin typeface="Calibri"/>
                <a:cs typeface="Calibri"/>
              </a:rPr>
              <a:t>Someone dies every 19 minutes from a drug overdose in the U.S. </a:t>
            </a:r>
          </a:p>
          <a:p>
            <a:endParaRPr lang="en-US" dirty="0" smtClean="0"/>
          </a:p>
          <a:p>
            <a:pPr marL="114300" indent="0">
              <a:buNone/>
            </a:pP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339953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normAutofit fontScale="90000"/>
          </a:bodyPr>
          <a:lstStyle/>
          <a:p>
            <a:pPr eaLnBrk="1" hangingPunct="1"/>
            <a:r>
              <a:rPr lang="en-US" b="1" dirty="0">
                <a:ea typeface="ＭＳ Ｐゴシック" charset="0"/>
                <a:cs typeface="ＭＳ Ｐゴシック" charset="0"/>
              </a:rPr>
              <a:t>One </a:t>
            </a:r>
            <a:r>
              <a:rPr lang="en-US" b="1" dirty="0" err="1">
                <a:ea typeface="ＭＳ Ｐゴシック" charset="0"/>
                <a:cs typeface="ＭＳ Ｐゴシック" charset="0"/>
              </a:rPr>
              <a:t>Luer</a:t>
            </a:r>
            <a:r>
              <a:rPr lang="en-US" b="1" dirty="0">
                <a:ea typeface="ＭＳ Ｐゴシック" charset="0"/>
                <a:cs typeface="ＭＳ Ｐゴシック" charset="0"/>
              </a:rPr>
              <a:t> Attached Atomizer</a:t>
            </a:r>
          </a:p>
        </p:txBody>
      </p:sp>
      <p:pic>
        <p:nvPicPr>
          <p:cNvPr id="36867" name="Picture 2"/>
          <p:cNvPicPr>
            <a:picLocks noChangeAspect="1" noChangeArrowheads="1"/>
          </p:cNvPicPr>
          <p:nvPr/>
        </p:nvPicPr>
        <p:blipFill>
          <a:blip r:embed="rId4"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752600" y="1616075"/>
            <a:ext cx="5486400" cy="4114800"/>
          </a:xfrm>
          <a:prstGeom prst="rect">
            <a:avLst/>
          </a:prstGeom>
          <a:noFill/>
          <a:ln>
            <a:noFill/>
          </a:ln>
          <a:extLst>
            <a:ext uri="{909E8E84-426E-40dd-AFC4-6F175D3DCCD1}">
              <a14:hiddenFill xmlns:mc="http://schemas.openxmlformats.org/markup-compatibility/2006" xmlns:mv="urn:schemas-microsoft-com:mac:vml" xmlns="" xmlns:a14="http://schemas.microsoft.com/office/drawing/2010/main"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mc="http://schemas.openxmlformats.org/markup-compatibility/2006" xmlns:mv="urn:schemas-microsoft-com:mac:vml" xmlns="" xmlns:a14="http://schemas.microsoft.com/office/drawing/2010/main" xmlns:p="http://schemas.openxmlformats.org/presentationml/2006/main" xmlns:r="http://schemas.openxmlformats.org/officeDocument/2006/relationships" xmlns:a="http://schemas.openxmlformats.org/drawingml/2006/main" w="9525">
                <a:solidFill>
                  <a:schemeClr val="tx1"/>
                </a:solidFill>
                <a:miter lim="800000"/>
                <a:headEnd/>
                <a:tailEnd/>
              </a14:hiddenLine>
            </a:ext>
          </a:extLst>
        </p:spPr>
      </p:pic>
    </p:spTree>
    <p:custDataLst>
      <p:tags r:id="rId1"/>
    </p:custData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normAutofit/>
          </a:bodyPr>
          <a:lstStyle/>
          <a:p>
            <a:pPr eaLnBrk="1" hangingPunct="1"/>
            <a:r>
              <a:rPr lang="en-US" b="1" dirty="0" smtClean="0">
                <a:ea typeface="ＭＳ Ｐゴシック" charset="0"/>
                <a:cs typeface="ＭＳ Ｐゴシック" charset="0"/>
              </a:rPr>
              <a:t>Using Intranasal </a:t>
            </a:r>
            <a:r>
              <a:rPr lang="en-US" b="1" dirty="0" err="1" smtClean="0">
                <a:ea typeface="ＭＳ Ｐゴシック" charset="0"/>
                <a:cs typeface="ＭＳ Ｐゴシック" charset="0"/>
              </a:rPr>
              <a:t>Naloxone</a:t>
            </a:r>
            <a:endParaRPr lang="en-US" b="1" dirty="0">
              <a:ea typeface="ＭＳ Ｐゴシック" charset="0"/>
              <a:cs typeface="ＭＳ Ｐゴシック" charset="0"/>
            </a:endParaRPr>
          </a:p>
        </p:txBody>
      </p:sp>
      <p:sp>
        <p:nvSpPr>
          <p:cNvPr id="37891" name="Content Placeholder 2"/>
          <p:cNvSpPr>
            <a:spLocks noGrp="1"/>
          </p:cNvSpPr>
          <p:nvPr>
            <p:ph idx="1"/>
          </p:nvPr>
        </p:nvSpPr>
        <p:spPr>
          <a:xfrm>
            <a:off x="612775" y="1752600"/>
            <a:ext cx="8153400" cy="4343400"/>
          </a:xfrm>
        </p:spPr>
        <p:txBody>
          <a:bodyPr>
            <a:normAutofit/>
          </a:bodyPr>
          <a:lstStyle/>
          <a:p>
            <a:pPr eaLnBrk="1" hangingPunct="1"/>
            <a:r>
              <a:rPr lang="en-US" sz="3200" dirty="0">
                <a:latin typeface="Calibri"/>
                <a:ea typeface="ＭＳ Ｐゴシック" charset="0"/>
                <a:cs typeface="ＭＳ Ｐゴシック" charset="0"/>
              </a:rPr>
              <a:t>Do rescue breathing if you know how</a:t>
            </a:r>
          </a:p>
          <a:p>
            <a:pPr eaLnBrk="1" hangingPunct="1"/>
            <a:r>
              <a:rPr lang="en-US" sz="3200" dirty="0" smtClean="0">
                <a:latin typeface="Calibri"/>
                <a:ea typeface="ＭＳ Ｐゴシック" charset="0"/>
                <a:cs typeface="ＭＳ Ｐゴシック" charset="0"/>
              </a:rPr>
              <a:t>See </a:t>
            </a:r>
            <a:r>
              <a:rPr lang="en-US" sz="3200" dirty="0">
                <a:latin typeface="Calibri"/>
                <a:ea typeface="ＭＳ Ｐゴシック" charset="0"/>
                <a:cs typeface="ＭＳ Ｐゴシック" charset="0"/>
              </a:rPr>
              <a:t>if </a:t>
            </a:r>
            <a:r>
              <a:rPr lang="en-US" sz="3200" dirty="0" smtClean="0">
                <a:latin typeface="Calibri"/>
                <a:ea typeface="ＭＳ Ｐゴシック" charset="0"/>
                <a:cs typeface="ＭＳ Ｐゴシック" charset="0"/>
              </a:rPr>
              <a:t>nose is </a:t>
            </a:r>
            <a:r>
              <a:rPr lang="en-US" sz="3200" dirty="0">
                <a:latin typeface="Calibri"/>
                <a:ea typeface="ＭＳ Ｐゴシック" charset="0"/>
                <a:cs typeface="ＭＳ Ｐゴシック" charset="0"/>
              </a:rPr>
              <a:t>free of blood or mucous </a:t>
            </a:r>
          </a:p>
          <a:p>
            <a:pPr eaLnBrk="1" hangingPunct="1"/>
            <a:r>
              <a:rPr lang="en-US" sz="3200" dirty="0">
                <a:latin typeface="Calibri"/>
                <a:ea typeface="ＭＳ Ｐゴシック" charset="0"/>
                <a:cs typeface="ＭＳ Ｐゴシック" charset="0"/>
              </a:rPr>
              <a:t>Assemble </a:t>
            </a:r>
            <a:r>
              <a:rPr lang="en-US" sz="3200" dirty="0" smtClean="0">
                <a:latin typeface="Calibri"/>
                <a:ea typeface="ＭＳ Ｐゴシック" charset="0"/>
                <a:cs typeface="ＭＳ Ｐゴシック" charset="0"/>
              </a:rPr>
              <a:t>kit</a:t>
            </a:r>
            <a:endParaRPr lang="en-US" sz="3200" dirty="0">
              <a:latin typeface="Calibri"/>
              <a:ea typeface="ＭＳ Ｐゴシック" charset="0"/>
              <a:cs typeface="ＭＳ Ｐゴシック" charset="0"/>
            </a:endParaRPr>
          </a:p>
        </p:txBody>
      </p:sp>
      <p:pic>
        <p:nvPicPr>
          <p:cNvPr id="4" name="Picture 3"/>
          <p:cNvPicPr>
            <a:picLocks noChangeAspect="1"/>
          </p:cNvPicPr>
          <p:nvPr/>
        </p:nvPicPr>
        <p:blipFill>
          <a:blip r:embed="rId4" cstate="print"/>
          <a:stretch>
            <a:fillRect/>
          </a:stretch>
        </p:blipFill>
        <p:spPr>
          <a:xfrm>
            <a:off x="1752600" y="3733800"/>
            <a:ext cx="5943600" cy="2507993"/>
          </a:xfrm>
          <a:prstGeom prst="rect">
            <a:avLst/>
          </a:prstGeom>
        </p:spPr>
      </p:pic>
    </p:spTree>
    <p:custDataLst>
      <p:tags r:id="rId1"/>
    </p:custData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normAutofit/>
          </a:bodyPr>
          <a:lstStyle/>
          <a:p>
            <a:pPr eaLnBrk="1" hangingPunct="1"/>
            <a:r>
              <a:rPr lang="en-US" b="1" dirty="0" smtClean="0">
                <a:ea typeface="ＭＳ Ｐゴシック" charset="0"/>
                <a:cs typeface="ＭＳ Ｐゴシック" charset="0"/>
              </a:rPr>
              <a:t>Using Intranasal </a:t>
            </a:r>
            <a:r>
              <a:rPr lang="en-US" b="1" dirty="0" err="1" smtClean="0">
                <a:ea typeface="ＭＳ Ｐゴシック" charset="0"/>
                <a:cs typeface="ＭＳ Ｐゴシック" charset="0"/>
              </a:rPr>
              <a:t>Naloxone</a:t>
            </a:r>
            <a:endParaRPr lang="en-US" b="1" dirty="0">
              <a:ea typeface="ＭＳ Ｐゴシック" charset="0"/>
              <a:cs typeface="ＭＳ Ｐゴシック" charset="0"/>
            </a:endParaRPr>
          </a:p>
        </p:txBody>
      </p:sp>
      <p:sp>
        <p:nvSpPr>
          <p:cNvPr id="37891" name="Content Placeholder 2"/>
          <p:cNvSpPr>
            <a:spLocks noGrp="1"/>
          </p:cNvSpPr>
          <p:nvPr>
            <p:ph idx="1"/>
          </p:nvPr>
        </p:nvSpPr>
        <p:spPr>
          <a:xfrm>
            <a:off x="612775" y="1600200"/>
            <a:ext cx="8153400" cy="4343400"/>
          </a:xfrm>
        </p:spPr>
        <p:txBody>
          <a:bodyPr>
            <a:normAutofit/>
          </a:bodyPr>
          <a:lstStyle/>
          <a:p>
            <a:pPr eaLnBrk="1" hangingPunct="1"/>
            <a:r>
              <a:rPr lang="en-US" sz="2800" dirty="0" smtClean="0">
                <a:latin typeface="Calibri"/>
                <a:ea typeface="ＭＳ Ｐゴシック" charset="0"/>
                <a:cs typeface="ＭＳ Ｐゴシック" charset="0"/>
              </a:rPr>
              <a:t>Gently</a:t>
            </a:r>
            <a:r>
              <a:rPr lang="en-US" sz="2800" dirty="0">
                <a:latin typeface="Calibri"/>
                <a:ea typeface="ＭＳ Ｐゴシック" charset="0"/>
                <a:cs typeface="ＭＳ Ｐゴシック" charset="0"/>
              </a:rPr>
              <a:t>, but firmly, place the atomizer in one</a:t>
            </a:r>
            <a:r>
              <a:rPr lang="en-US" sz="2800" dirty="0" smtClean="0">
                <a:latin typeface="Calibri"/>
                <a:ea typeface="ＭＳ Ｐゴシック" charset="0"/>
                <a:cs typeface="ＭＳ Ｐゴシック" charset="0"/>
              </a:rPr>
              <a:t> nostril and </a:t>
            </a:r>
            <a:r>
              <a:rPr lang="en-US" sz="2800" dirty="0">
                <a:latin typeface="Calibri"/>
                <a:ea typeface="ＭＳ Ｐゴシック" charset="0"/>
                <a:cs typeface="ＭＳ Ｐゴシック" charset="0"/>
              </a:rPr>
              <a:t>spray half the </a:t>
            </a:r>
            <a:r>
              <a:rPr lang="en-US" sz="2800" dirty="0" smtClean="0">
                <a:latin typeface="Calibri"/>
                <a:ea typeface="ＭＳ Ｐゴシック" charset="0"/>
                <a:cs typeface="ＭＳ Ｐゴシック" charset="0"/>
              </a:rPr>
              <a:t>medication</a:t>
            </a:r>
          </a:p>
          <a:p>
            <a:pPr eaLnBrk="1" hangingPunct="1"/>
            <a:r>
              <a:rPr lang="en-US" sz="2800" dirty="0">
                <a:latin typeface="Calibri"/>
                <a:ea typeface="ＭＳ Ｐゴシック" charset="0"/>
                <a:cs typeface="ＭＳ Ｐゴシック" charset="0"/>
              </a:rPr>
              <a:t>Repeat on the other side</a:t>
            </a:r>
          </a:p>
          <a:p>
            <a:pPr eaLnBrk="1" hangingPunct="1"/>
            <a:r>
              <a:rPr lang="en-US" sz="2800" dirty="0">
                <a:latin typeface="Calibri"/>
                <a:ea typeface="ＭＳ Ｐゴシック" charset="0"/>
                <a:cs typeface="ＭＳ Ｐゴシック" charset="0"/>
              </a:rPr>
              <a:t>If only one</a:t>
            </a:r>
            <a:r>
              <a:rPr lang="en-US" sz="2800" dirty="0" smtClean="0">
                <a:latin typeface="Calibri"/>
                <a:ea typeface="ＭＳ Ｐゴシック" charset="0"/>
                <a:cs typeface="ＭＳ Ｐゴシック" charset="0"/>
              </a:rPr>
              <a:t> nostril is </a:t>
            </a:r>
            <a:r>
              <a:rPr lang="en-US" sz="2800" dirty="0">
                <a:latin typeface="Calibri"/>
                <a:ea typeface="ＭＳ Ｐゴシック" charset="0"/>
                <a:cs typeface="ＭＳ Ｐゴシック" charset="0"/>
              </a:rPr>
              <a:t>available, </a:t>
            </a:r>
            <a:r>
              <a:rPr lang="en-US" sz="2800" dirty="0" smtClean="0">
                <a:latin typeface="Calibri"/>
                <a:ea typeface="ＭＳ Ｐゴシック" charset="0"/>
                <a:cs typeface="ＭＳ Ｐゴシック" charset="0"/>
              </a:rPr>
              <a:t>spray </a:t>
            </a:r>
            <a:r>
              <a:rPr lang="en-US" sz="2800" dirty="0">
                <a:latin typeface="Calibri"/>
                <a:ea typeface="ＭＳ Ｐゴシック" charset="0"/>
                <a:cs typeface="ＭＳ Ｐゴシック" charset="0"/>
              </a:rPr>
              <a:t>all </a:t>
            </a:r>
            <a:r>
              <a:rPr lang="en-US" sz="2800" dirty="0" smtClean="0">
                <a:latin typeface="Calibri"/>
                <a:ea typeface="ＭＳ Ｐゴシック" charset="0"/>
                <a:cs typeface="ＭＳ Ｐゴシック" charset="0"/>
              </a:rPr>
              <a:t>medication </a:t>
            </a:r>
            <a:r>
              <a:rPr lang="en-US" sz="2800" dirty="0">
                <a:latin typeface="Calibri"/>
                <a:ea typeface="ＭＳ Ｐゴシック" charset="0"/>
                <a:cs typeface="ＭＳ Ｐゴシック" charset="0"/>
              </a:rPr>
              <a:t>on that side</a:t>
            </a:r>
          </a:p>
        </p:txBody>
      </p:sp>
      <p:pic>
        <p:nvPicPr>
          <p:cNvPr id="4" name="Picture 3"/>
          <p:cNvPicPr>
            <a:picLocks noGrp="1" noChangeAspect="1" noChangeArrowheads="1"/>
          </p:cNvPicPr>
          <p:nvPr/>
        </p:nvPicPr>
        <p:blipFill>
          <a:blip r:embed="rId4"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t="5596" b="5596"/>
          <a:stretch>
            <a:fillRect/>
          </a:stretch>
        </p:blipFill>
        <p:spPr bwMode="auto">
          <a:xfrm>
            <a:off x="2971800" y="4114800"/>
            <a:ext cx="3962400" cy="2642377"/>
          </a:xfrm>
          <a:prstGeom prst="rect">
            <a:avLst/>
          </a:prstGeom>
          <a:noFill/>
          <a:ln>
            <a:noFill/>
          </a:ln>
          <a:extLst>
            <a:ext uri="{909E8E84-426E-40dd-AFC4-6F175D3DCCD1}">
              <a14:hiddenFill xmlns:lc="http://schemas.openxmlformats.org/drawingml/2006/lockedCanvas" xmlns:mc="http://schemas.openxmlformats.org/markup-compatibility/2006" xmlns:mv="urn:schemas-microsoft-com:mac:vml" xmlns="" xmlns:a14="http://schemas.microsoft.com/office/drawing/2010/main"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lc="http://schemas.openxmlformats.org/drawingml/2006/lockedCanvas" xmlns:mc="http://schemas.openxmlformats.org/markup-compatibility/2006" xmlns:mv="urn:schemas-microsoft-com:mac:vml" xmlns="" xmlns:a14="http://schemas.microsoft.com/office/drawing/2010/main" xmlns:p="http://schemas.openxmlformats.org/presentationml/2006/main" xmlns:r="http://schemas.openxmlformats.org/officeDocument/2006/relationships" xmlns:a="http://schemas.openxmlformats.org/drawingml/2006/main" w="9525">
                <a:solidFill>
                  <a:schemeClr val="tx1"/>
                </a:solidFill>
                <a:miter lim="800000"/>
                <a:headEnd/>
                <a:tailEnd/>
              </a14:hiddenLine>
            </a:ext>
          </a:extLst>
        </p:spPr>
      </p:pic>
    </p:spTree>
    <p:custDataLst>
      <p:tags r:id="rId1"/>
    </p:custData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normAutofit fontScale="90000"/>
          </a:bodyPr>
          <a:lstStyle/>
          <a:p>
            <a:pPr eaLnBrk="1" hangingPunct="1"/>
            <a:r>
              <a:rPr lang="en-US" b="1" dirty="0" smtClean="0">
                <a:ea typeface="ＭＳ Ｐゴシック" charset="0"/>
                <a:cs typeface="ＭＳ Ｐゴシック" charset="0"/>
              </a:rPr>
              <a:t>Using Intranasal </a:t>
            </a:r>
            <a:r>
              <a:rPr lang="en-US" b="1" dirty="0" err="1" smtClean="0">
                <a:ea typeface="ＭＳ Ｐゴシック" charset="0"/>
                <a:cs typeface="ＭＳ Ｐゴシック" charset="0"/>
              </a:rPr>
              <a:t>Naloxone</a:t>
            </a:r>
            <a:r>
              <a:rPr lang="en-US" b="1" dirty="0" smtClean="0">
                <a:ea typeface="ＭＳ Ｐゴシック" charset="0"/>
                <a:cs typeface="ＭＳ Ｐゴシック" charset="0"/>
              </a:rPr>
              <a:t> in Infants or Small Children</a:t>
            </a:r>
            <a:endParaRPr lang="en-US" b="1" dirty="0">
              <a:ea typeface="ＭＳ Ｐゴシック" charset="0"/>
              <a:cs typeface="ＭＳ Ｐゴシック" charset="0"/>
            </a:endParaRPr>
          </a:p>
        </p:txBody>
      </p:sp>
      <p:sp>
        <p:nvSpPr>
          <p:cNvPr id="58371" name="Content Placeholder 2"/>
          <p:cNvSpPr>
            <a:spLocks noGrp="1"/>
          </p:cNvSpPr>
          <p:nvPr>
            <p:ph sz="half" idx="1"/>
          </p:nvPr>
        </p:nvSpPr>
        <p:spPr/>
        <p:txBody>
          <a:bodyPr>
            <a:normAutofit/>
          </a:bodyPr>
          <a:lstStyle/>
          <a:p>
            <a:pPr lvl="1">
              <a:defRPr/>
            </a:pPr>
            <a:r>
              <a:rPr lang="en-US" altLang="en-US" dirty="0" smtClean="0">
                <a:latin typeface="Calibri"/>
                <a:ea typeface="ＭＳ Ｐゴシック" pitchFamily="34" charset="-128"/>
                <a:cs typeface="Calibri"/>
              </a:rPr>
              <a:t>Use less of the liquid (one quarter dose in each nostril)</a:t>
            </a:r>
          </a:p>
          <a:p>
            <a:pPr lvl="1">
              <a:defRPr/>
            </a:pPr>
            <a:endParaRPr lang="en-US" altLang="en-US" dirty="0" smtClean="0">
              <a:latin typeface="Calibri"/>
              <a:ea typeface="ＭＳ Ｐゴシック" pitchFamily="34" charset="-128"/>
              <a:cs typeface="Calibri"/>
            </a:endParaRPr>
          </a:p>
          <a:p>
            <a:pPr lvl="1">
              <a:defRPr/>
            </a:pPr>
            <a:r>
              <a:rPr lang="en-US" altLang="en-US" dirty="0" smtClean="0">
                <a:latin typeface="Calibri"/>
                <a:ea typeface="ＭＳ Ｐゴシック" pitchFamily="34" charset="-128"/>
                <a:cs typeface="Calibri"/>
              </a:rPr>
              <a:t>Repeat as needed in five minutes if the ambulance has not arrived and the child is still unresponsive</a:t>
            </a:r>
          </a:p>
          <a:p>
            <a:pPr lvl="1" eaLnBrk="1" hangingPunct="1">
              <a:buFont typeface="Wingdings 2" pitchFamily="18" charset="2"/>
              <a:buChar char=""/>
              <a:defRPr/>
            </a:pPr>
            <a:endParaRPr lang="en-US" altLang="en-US" dirty="0" smtClean="0">
              <a:ea typeface="ＭＳ Ｐゴシック" pitchFamily="34" charset="-128"/>
            </a:endParaRPr>
          </a:p>
          <a:p>
            <a:pPr marL="366713" lvl="1" indent="0" eaLnBrk="1" hangingPunct="1">
              <a:buFont typeface="Wingdings 2" pitchFamily="18" charset="2"/>
              <a:buNone/>
              <a:defRPr/>
            </a:pPr>
            <a:endParaRPr lang="en-US" altLang="en-US" dirty="0" smtClean="0">
              <a:ea typeface="ＭＳ Ｐゴシック" pitchFamily="34" charset="-128"/>
            </a:endParaRPr>
          </a:p>
        </p:txBody>
      </p:sp>
      <p:pic>
        <p:nvPicPr>
          <p:cNvPr id="5" name="Picture 4"/>
          <p:cNvPicPr>
            <a:picLocks noChangeAspect="1"/>
          </p:cNvPicPr>
          <p:nvPr/>
        </p:nvPicPr>
        <p:blipFill>
          <a:blip r:embed="rId4" cstate="print"/>
          <a:stretch>
            <a:fillRect/>
          </a:stretch>
        </p:blipFill>
        <p:spPr>
          <a:xfrm>
            <a:off x="5181600" y="1828800"/>
            <a:ext cx="3447877" cy="2667000"/>
          </a:xfrm>
          <a:prstGeom prst="rect">
            <a:avLst/>
          </a:prstGeom>
        </p:spPr>
      </p:pic>
    </p:spTree>
    <p:custDataLst>
      <p:tags r:id="rId1"/>
    </p:custData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What Am I Going to See?</a:t>
            </a:r>
            <a:endParaRPr lang="en-US" b="1" dirty="0"/>
          </a:p>
        </p:txBody>
      </p:sp>
      <p:sp>
        <p:nvSpPr>
          <p:cNvPr id="3" name="Content Placeholder 2"/>
          <p:cNvSpPr>
            <a:spLocks noGrp="1"/>
          </p:cNvSpPr>
          <p:nvPr>
            <p:ph idx="1"/>
          </p:nvPr>
        </p:nvSpPr>
        <p:spPr/>
        <p:txBody>
          <a:bodyPr/>
          <a:lstStyle/>
          <a:p>
            <a:r>
              <a:rPr lang="en-US" dirty="0" smtClean="0">
                <a:latin typeface="Calibri"/>
                <a:cs typeface="Calibri"/>
              </a:rPr>
              <a:t>Respiratory rate increases</a:t>
            </a:r>
          </a:p>
          <a:p>
            <a:pPr lvl="1"/>
            <a:r>
              <a:rPr lang="en-US" dirty="0" smtClean="0">
                <a:latin typeface="Calibri"/>
                <a:cs typeface="Calibri"/>
              </a:rPr>
              <a:t>No Breathing </a:t>
            </a:r>
            <a:r>
              <a:rPr lang="en-US" dirty="0" smtClean="0">
                <a:latin typeface="Calibri"/>
                <a:cs typeface="Calibri"/>
                <a:sym typeface="Wingdings"/>
              </a:rPr>
              <a:t> Breathing</a:t>
            </a:r>
          </a:p>
          <a:p>
            <a:r>
              <a:rPr lang="en-US" dirty="0" smtClean="0">
                <a:latin typeface="Calibri"/>
                <a:cs typeface="Calibri"/>
                <a:sym typeface="Wingdings"/>
              </a:rPr>
              <a:t>Color improves</a:t>
            </a:r>
          </a:p>
          <a:p>
            <a:pPr lvl="1"/>
            <a:r>
              <a:rPr lang="en-US" dirty="0" smtClean="0">
                <a:latin typeface="Calibri"/>
                <a:cs typeface="Calibri"/>
                <a:sym typeface="Wingdings"/>
              </a:rPr>
              <a:t>Blue  “Normal” color</a:t>
            </a:r>
          </a:p>
          <a:p>
            <a:r>
              <a:rPr lang="en-US" dirty="0" smtClean="0">
                <a:latin typeface="Calibri"/>
                <a:cs typeface="Calibri"/>
                <a:sym typeface="Wingdings"/>
              </a:rPr>
              <a:t>Level of consciousness improves</a:t>
            </a:r>
          </a:p>
          <a:p>
            <a:pPr>
              <a:buNone/>
            </a:pPr>
            <a:endParaRPr lang="en-US" dirty="0">
              <a:latin typeface="Calibri"/>
              <a:cs typeface="Calibri"/>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9981578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pPr eaLnBrk="1" hangingPunct="1"/>
            <a:r>
              <a:rPr lang="en-US" b="1" dirty="0" smtClean="0">
                <a:ea typeface="ＭＳ Ｐゴシック" charset="0"/>
                <a:cs typeface="ＭＳ Ｐゴシック" charset="0"/>
              </a:rPr>
              <a:t>What Am I Going to See?</a:t>
            </a:r>
            <a:endParaRPr lang="en-US" b="1" dirty="0">
              <a:ea typeface="ＭＳ Ｐゴシック" charset="0"/>
              <a:cs typeface="ＭＳ Ｐゴシック" charset="0"/>
            </a:endParaRPr>
          </a:p>
        </p:txBody>
      </p:sp>
      <p:sp>
        <p:nvSpPr>
          <p:cNvPr id="39939" name="Content Placeholder 2"/>
          <p:cNvSpPr>
            <a:spLocks noGrp="1"/>
          </p:cNvSpPr>
          <p:nvPr>
            <p:ph idx="1"/>
          </p:nvPr>
        </p:nvSpPr>
        <p:spPr/>
        <p:txBody>
          <a:bodyPr>
            <a:normAutofit fontScale="92500" lnSpcReduction="10000"/>
          </a:bodyPr>
          <a:lstStyle/>
          <a:p>
            <a:pPr eaLnBrk="1" hangingPunct="1"/>
            <a:r>
              <a:rPr lang="en-US" dirty="0" smtClean="0">
                <a:latin typeface="Calibri"/>
                <a:ea typeface="ＭＳ Ｐゴシック" charset="0"/>
                <a:cs typeface="ＭＳ Ｐゴシック" charset="0"/>
              </a:rPr>
              <a:t>Intranasal </a:t>
            </a:r>
            <a:r>
              <a:rPr lang="en-US" dirty="0" err="1" smtClean="0">
                <a:latin typeface="Calibri"/>
                <a:ea typeface="ＭＳ Ｐゴシック" charset="0"/>
                <a:cs typeface="ＭＳ Ｐゴシック" charset="0"/>
              </a:rPr>
              <a:t>naloxone</a:t>
            </a:r>
            <a:r>
              <a:rPr lang="en-US" dirty="0" smtClean="0">
                <a:latin typeface="Calibri"/>
                <a:ea typeface="ＭＳ Ｐゴシック" charset="0"/>
                <a:cs typeface="ＭＳ Ｐゴシック" charset="0"/>
              </a:rPr>
              <a:t> can cause </a:t>
            </a:r>
            <a:r>
              <a:rPr lang="en-US" dirty="0" err="1" smtClean="0">
                <a:latin typeface="Calibri"/>
                <a:ea typeface="ＭＳ Ｐゴシック" charset="0"/>
                <a:cs typeface="ＭＳ Ｐゴシック" charset="0"/>
              </a:rPr>
              <a:t>opioid</a:t>
            </a:r>
            <a:r>
              <a:rPr lang="en-US" dirty="0" smtClean="0">
                <a:latin typeface="Calibri"/>
                <a:ea typeface="ＭＳ Ｐゴシック" charset="0"/>
                <a:cs typeface="ＭＳ Ｐゴシック" charset="0"/>
              </a:rPr>
              <a:t> withdrawal:  </a:t>
            </a:r>
          </a:p>
          <a:p>
            <a:pPr lvl="1"/>
            <a:r>
              <a:rPr lang="en-US" dirty="0" smtClean="0">
                <a:latin typeface="Calibri"/>
                <a:ea typeface="ＭＳ Ｐゴシック" charset="0"/>
              </a:rPr>
              <a:t>Runny nose &amp; sweating</a:t>
            </a:r>
          </a:p>
          <a:p>
            <a:pPr lvl="1"/>
            <a:r>
              <a:rPr lang="en-US" dirty="0" smtClean="0">
                <a:latin typeface="Calibri"/>
                <a:ea typeface="ＭＳ Ｐゴシック" charset="0"/>
              </a:rPr>
              <a:t>Nausea &amp; vomiting</a:t>
            </a:r>
          </a:p>
          <a:p>
            <a:pPr lvl="1"/>
            <a:r>
              <a:rPr lang="en-US" dirty="0" smtClean="0">
                <a:latin typeface="Calibri"/>
                <a:ea typeface="ＭＳ Ｐゴシック" charset="0"/>
              </a:rPr>
              <a:t>Fast heart rate</a:t>
            </a:r>
          </a:p>
          <a:p>
            <a:pPr lvl="1"/>
            <a:r>
              <a:rPr lang="en-US" dirty="0" smtClean="0">
                <a:latin typeface="Calibri"/>
                <a:ea typeface="ＭＳ Ｐゴシック" charset="0"/>
              </a:rPr>
              <a:t>Shakes</a:t>
            </a:r>
          </a:p>
          <a:p>
            <a:pPr lvl="1"/>
            <a:r>
              <a:rPr lang="en-US" dirty="0" smtClean="0">
                <a:latin typeface="Calibri"/>
                <a:ea typeface="ＭＳ Ｐゴシック" charset="0"/>
              </a:rPr>
              <a:t>Agitation, irritability, restlessness, confusion</a:t>
            </a:r>
          </a:p>
          <a:p>
            <a:pPr eaLnBrk="1" hangingPunct="1"/>
            <a:endParaRPr lang="en-US" dirty="0" smtClean="0">
              <a:latin typeface="Calibri"/>
              <a:ea typeface="ＭＳ Ｐゴシック" charset="0"/>
              <a:cs typeface="ＭＳ Ｐゴシック" charset="0"/>
            </a:endParaRPr>
          </a:p>
          <a:p>
            <a:r>
              <a:rPr lang="en-US" dirty="0" smtClean="0">
                <a:latin typeface="Calibri"/>
                <a:ea typeface="ＭＳ Ｐゴシック" charset="0"/>
              </a:rPr>
              <a:t>Fear of causing withdrawal should not prevent use when the person is unresponsive</a:t>
            </a:r>
          </a:p>
          <a:p>
            <a:pPr>
              <a:buNone/>
            </a:pPr>
            <a:endParaRPr lang="en-US" dirty="0" smtClean="0">
              <a:latin typeface="Calibri"/>
              <a:ea typeface="ＭＳ Ｐゴシック" charset="0"/>
            </a:endParaRPr>
          </a:p>
          <a:p>
            <a:r>
              <a:rPr lang="en-US" dirty="0" smtClean="0">
                <a:latin typeface="Calibri"/>
                <a:ea typeface="ＭＳ Ｐゴシック" charset="0"/>
              </a:rPr>
              <a:t>Withdrawal is NOT life-threatening--overdose IS</a:t>
            </a:r>
          </a:p>
          <a:p>
            <a:pPr eaLnBrk="1" hangingPunct="1"/>
            <a:endParaRPr lang="en-US" dirty="0" smtClean="0">
              <a:latin typeface="Calibri"/>
              <a:ea typeface="ＭＳ Ｐゴシック" charset="0"/>
              <a:cs typeface="ＭＳ Ｐゴシック" charset="0"/>
            </a:endParaRPr>
          </a:p>
          <a:p>
            <a:pPr lvl="1" eaLnBrk="1" hangingPunct="1"/>
            <a:endParaRPr lang="en-US" sz="2800" dirty="0">
              <a:latin typeface="Calibri"/>
              <a:ea typeface="ＭＳ Ｐゴシック" charset="0"/>
            </a:endParaRPr>
          </a:p>
        </p:txBody>
      </p:sp>
      <p:pic>
        <p:nvPicPr>
          <p:cNvPr id="39940" name="Picture 2"/>
          <p:cNvPicPr>
            <a:picLocks noChangeAspect="1" noChangeArrowheads="1"/>
          </p:cNvPicPr>
          <p:nvPr/>
        </p:nvPicPr>
        <p:blipFill>
          <a:blip r:embed="rId4"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7239000" y="2209800"/>
            <a:ext cx="1360325" cy="1767987"/>
          </a:xfrm>
          <a:prstGeom prst="rect">
            <a:avLst/>
          </a:prstGeom>
          <a:noFill/>
          <a:ln>
            <a:noFill/>
          </a:ln>
          <a:extLst>
            <a:ext uri="{909E8E84-426E-40dd-AFC4-6F175D3DCCD1}">
              <a14:hiddenFill xmlns:mc="http://schemas.openxmlformats.org/markup-compatibility/2006" xmlns:mv="urn:schemas-microsoft-com:mac:vml" xmlns="" xmlns:a14="http://schemas.microsoft.com/office/drawing/2010/main"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mc="http://schemas.openxmlformats.org/markup-compatibility/2006" xmlns:mv="urn:schemas-microsoft-com:mac:vml" xmlns="" xmlns:a14="http://schemas.microsoft.com/office/drawing/2010/main" xmlns:p="http://schemas.openxmlformats.org/presentationml/2006/main" xmlns:r="http://schemas.openxmlformats.org/officeDocument/2006/relationships" xmlns:a="http://schemas.openxmlformats.org/drawingml/2006/main" w="9525">
                <a:solidFill>
                  <a:schemeClr val="tx1"/>
                </a:solidFill>
                <a:miter lim="800000"/>
                <a:headEnd/>
                <a:tailEnd/>
              </a14:hiddenLine>
            </a:ext>
          </a:extLst>
        </p:spPr>
      </p:pic>
    </p:spTree>
    <p:custDataLst>
      <p:tags r:id="rId1"/>
    </p:custData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What about Combativeness?</a:t>
            </a:r>
            <a:endParaRPr lang="en-US" b="1" dirty="0"/>
          </a:p>
        </p:txBody>
      </p:sp>
      <p:sp>
        <p:nvSpPr>
          <p:cNvPr id="3" name="Content Placeholder 2"/>
          <p:cNvSpPr>
            <a:spLocks noGrp="1"/>
          </p:cNvSpPr>
          <p:nvPr>
            <p:ph idx="1"/>
          </p:nvPr>
        </p:nvSpPr>
        <p:spPr/>
        <p:txBody>
          <a:bodyPr/>
          <a:lstStyle/>
          <a:p>
            <a:r>
              <a:rPr lang="en-US" dirty="0" smtClean="0">
                <a:latin typeface="Calibri"/>
                <a:cs typeface="Calibri"/>
              </a:rPr>
              <a:t>Usually not seen with intranasal </a:t>
            </a:r>
            <a:r>
              <a:rPr lang="en-US" dirty="0" err="1" smtClean="0">
                <a:latin typeface="Calibri"/>
                <a:cs typeface="Calibri"/>
              </a:rPr>
              <a:t>naloxone</a:t>
            </a:r>
            <a:endParaRPr lang="en-US" dirty="0" smtClean="0">
              <a:latin typeface="Calibri"/>
              <a:cs typeface="Calibri"/>
            </a:endParaRPr>
          </a:p>
          <a:p>
            <a:r>
              <a:rPr lang="en-US" dirty="0" smtClean="0">
                <a:latin typeface="Calibri"/>
                <a:cs typeface="Calibri"/>
              </a:rPr>
              <a:t>Recent study showed #1 effect is confusion</a:t>
            </a:r>
          </a:p>
          <a:p>
            <a:pPr lvl="1"/>
            <a:r>
              <a:rPr lang="en-US" dirty="0" smtClean="0">
                <a:latin typeface="Calibri"/>
                <a:cs typeface="Calibri"/>
              </a:rPr>
              <a:t>&lt;3% became violent/combative</a:t>
            </a:r>
          </a:p>
          <a:p>
            <a:r>
              <a:rPr lang="en-US" dirty="0" smtClean="0">
                <a:latin typeface="Calibri"/>
                <a:cs typeface="Calibri"/>
              </a:rPr>
              <a:t>Goal:  Take person from dead to not dead</a:t>
            </a:r>
          </a:p>
          <a:p>
            <a:r>
              <a:rPr lang="en-US" dirty="0" smtClean="0">
                <a:latin typeface="Calibri"/>
                <a:cs typeface="Calibri"/>
              </a:rPr>
              <a:t>Goal:  Safe transfer to EMS providers</a:t>
            </a:r>
            <a:endParaRPr lang="en-US" dirty="0">
              <a:latin typeface="Calibri"/>
              <a:cs typeface="Calibri"/>
            </a:endParaRPr>
          </a:p>
        </p:txBody>
      </p:sp>
      <p:pic>
        <p:nvPicPr>
          <p:cNvPr id="4" name="Picture 3"/>
          <p:cNvPicPr>
            <a:picLocks noChangeAspect="1"/>
          </p:cNvPicPr>
          <p:nvPr/>
        </p:nvPicPr>
        <p:blipFill>
          <a:blip r:embed="rId2" cstate="print"/>
          <a:stretch>
            <a:fillRect/>
          </a:stretch>
        </p:blipFill>
        <p:spPr>
          <a:xfrm>
            <a:off x="5475512" y="4343399"/>
            <a:ext cx="3265717" cy="1828801"/>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84572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What If It’s NOT Working?</a:t>
            </a:r>
            <a:endParaRPr lang="en-US" b="1" dirty="0"/>
          </a:p>
        </p:txBody>
      </p:sp>
      <p:sp>
        <p:nvSpPr>
          <p:cNvPr id="3" name="Content Placeholder 2"/>
          <p:cNvSpPr>
            <a:spLocks noGrp="1"/>
          </p:cNvSpPr>
          <p:nvPr>
            <p:ph idx="1"/>
          </p:nvPr>
        </p:nvSpPr>
        <p:spPr/>
        <p:txBody>
          <a:bodyPr>
            <a:normAutofit/>
          </a:bodyPr>
          <a:lstStyle/>
          <a:p>
            <a:r>
              <a:rPr lang="en-US" sz="3000" dirty="0" smtClean="0">
                <a:latin typeface="Calibri"/>
                <a:cs typeface="Calibri"/>
              </a:rPr>
              <a:t>Give second dose of </a:t>
            </a:r>
            <a:r>
              <a:rPr lang="en-US" sz="3000" dirty="0" err="1" smtClean="0">
                <a:latin typeface="Calibri"/>
                <a:cs typeface="Calibri"/>
              </a:rPr>
              <a:t>naloxone</a:t>
            </a:r>
            <a:endParaRPr lang="en-US" sz="3000" dirty="0" smtClean="0">
              <a:latin typeface="Calibri"/>
              <a:cs typeface="Calibri"/>
            </a:endParaRPr>
          </a:p>
          <a:p>
            <a:pPr lvl="1"/>
            <a:r>
              <a:rPr lang="en-US" sz="2400" dirty="0" smtClean="0">
                <a:latin typeface="Calibri"/>
                <a:cs typeface="Calibri"/>
              </a:rPr>
              <a:t>Some </a:t>
            </a:r>
            <a:r>
              <a:rPr lang="en-US" sz="2400" dirty="0" err="1" smtClean="0">
                <a:latin typeface="Calibri"/>
                <a:cs typeface="Calibri"/>
              </a:rPr>
              <a:t>opioids</a:t>
            </a:r>
            <a:r>
              <a:rPr lang="en-US" sz="2400" dirty="0" smtClean="0">
                <a:latin typeface="Calibri"/>
                <a:cs typeface="Calibri"/>
              </a:rPr>
              <a:t> (long-acting, large doses) require more</a:t>
            </a:r>
          </a:p>
          <a:p>
            <a:pPr lvl="1">
              <a:buNone/>
            </a:pPr>
            <a:endParaRPr lang="en-US" sz="2400" dirty="0" smtClean="0">
              <a:latin typeface="Calibri"/>
              <a:cs typeface="Calibri"/>
            </a:endParaRPr>
          </a:p>
          <a:p>
            <a:r>
              <a:rPr lang="en-US" sz="3000" dirty="0" smtClean="0">
                <a:latin typeface="Calibri"/>
                <a:cs typeface="Calibri"/>
              </a:rPr>
              <a:t>It may NOT work if</a:t>
            </a:r>
          </a:p>
          <a:p>
            <a:pPr lvl="1"/>
            <a:r>
              <a:rPr lang="en-US" sz="2400" dirty="0" smtClean="0">
                <a:latin typeface="Calibri"/>
                <a:cs typeface="Calibri"/>
              </a:rPr>
              <a:t>Person has been out for too long</a:t>
            </a:r>
          </a:p>
          <a:p>
            <a:pPr lvl="1"/>
            <a:r>
              <a:rPr lang="en-US" sz="2400" dirty="0" smtClean="0">
                <a:latin typeface="Calibri"/>
                <a:cs typeface="Calibri"/>
              </a:rPr>
              <a:t>Person has used other substances (EtOH, </a:t>
            </a:r>
            <a:r>
              <a:rPr lang="en-US" sz="2400" dirty="0" err="1" smtClean="0">
                <a:latin typeface="Calibri"/>
                <a:cs typeface="Calibri"/>
              </a:rPr>
              <a:t>Benzos</a:t>
            </a:r>
            <a:r>
              <a:rPr lang="en-US" sz="2400" dirty="0" smtClean="0">
                <a:latin typeface="Calibri"/>
                <a:cs typeface="Calibri"/>
              </a:rPr>
              <a:t>) without </a:t>
            </a:r>
            <a:r>
              <a:rPr lang="en-US" sz="2400" dirty="0" err="1" smtClean="0">
                <a:latin typeface="Calibri"/>
                <a:cs typeface="Calibri"/>
              </a:rPr>
              <a:t>opioids</a:t>
            </a:r>
            <a:endParaRPr lang="en-US" sz="2400" dirty="0" smtClean="0">
              <a:latin typeface="Calibri"/>
              <a:cs typeface="Calibri"/>
            </a:endParaRPr>
          </a:p>
          <a:p>
            <a:pPr lvl="1"/>
            <a:r>
              <a:rPr lang="en-US" sz="2400" dirty="0" smtClean="0">
                <a:latin typeface="Calibri"/>
                <a:cs typeface="Calibri"/>
              </a:rPr>
              <a:t>But it won’t hurt, so GIVE </a:t>
            </a:r>
            <a:r>
              <a:rPr lang="en-US" sz="2400" dirty="0" err="1" smtClean="0">
                <a:latin typeface="Calibri"/>
                <a:cs typeface="Calibri"/>
              </a:rPr>
              <a:t>naloxone</a:t>
            </a:r>
            <a:endParaRPr lang="en-US" sz="2400" dirty="0" smtClean="0">
              <a:latin typeface="Calibri"/>
              <a:cs typeface="Calibri"/>
            </a:endParaRPr>
          </a:p>
          <a:p>
            <a:pPr>
              <a:buNone/>
            </a:pPr>
            <a:endParaRPr lang="en-US" sz="3000" dirty="0" smtClean="0">
              <a:latin typeface="Calibri"/>
              <a:cs typeface="Calibri"/>
            </a:endParaRPr>
          </a:p>
          <a:p>
            <a:pPr>
              <a:buNone/>
            </a:pPr>
            <a:endParaRPr lang="en-US" sz="3000" dirty="0">
              <a:latin typeface="Calibri"/>
              <a:cs typeface="Calibri"/>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6909541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Naloxone</a:t>
            </a:r>
            <a:r>
              <a:rPr lang="en-US" b="1" dirty="0" smtClean="0"/>
              <a:t> Duration</a:t>
            </a:r>
            <a:endParaRPr lang="en-US" b="1" dirty="0"/>
          </a:p>
        </p:txBody>
      </p:sp>
      <p:sp>
        <p:nvSpPr>
          <p:cNvPr id="3" name="Content Placeholder 2"/>
          <p:cNvSpPr>
            <a:spLocks noGrp="1"/>
          </p:cNvSpPr>
          <p:nvPr>
            <p:ph idx="1"/>
          </p:nvPr>
        </p:nvSpPr>
        <p:spPr/>
        <p:txBody>
          <a:bodyPr/>
          <a:lstStyle/>
          <a:p>
            <a:r>
              <a:rPr lang="en-US" dirty="0" err="1" smtClean="0">
                <a:latin typeface="Calibri"/>
                <a:cs typeface="Calibri"/>
              </a:rPr>
              <a:t>Naloxone</a:t>
            </a:r>
            <a:r>
              <a:rPr lang="en-US" dirty="0" smtClean="0">
                <a:latin typeface="Calibri"/>
                <a:cs typeface="Calibri"/>
              </a:rPr>
              <a:t> wears off in 20-90 minutes </a:t>
            </a:r>
          </a:p>
          <a:p>
            <a:r>
              <a:rPr lang="en-US" dirty="0" smtClean="0">
                <a:latin typeface="Calibri"/>
                <a:cs typeface="Calibri"/>
              </a:rPr>
              <a:t>Some </a:t>
            </a:r>
            <a:r>
              <a:rPr lang="en-US" dirty="0" err="1" smtClean="0">
                <a:latin typeface="Calibri"/>
                <a:cs typeface="Calibri"/>
              </a:rPr>
              <a:t>opioids</a:t>
            </a:r>
            <a:r>
              <a:rPr lang="en-US" dirty="0" smtClean="0">
                <a:latin typeface="Calibri"/>
                <a:cs typeface="Calibri"/>
              </a:rPr>
              <a:t> (</a:t>
            </a:r>
            <a:r>
              <a:rPr lang="en-US" dirty="0" err="1" smtClean="0">
                <a:latin typeface="Calibri"/>
                <a:cs typeface="Calibri"/>
              </a:rPr>
              <a:t>buprenorphine</a:t>
            </a:r>
            <a:r>
              <a:rPr lang="en-US" dirty="0" smtClean="0">
                <a:latin typeface="Calibri"/>
                <a:cs typeface="Calibri"/>
              </a:rPr>
              <a:t> and methadone) can last for 24-36 hours</a:t>
            </a:r>
          </a:p>
          <a:p>
            <a:r>
              <a:rPr lang="en-US" dirty="0" smtClean="0">
                <a:latin typeface="Calibri"/>
                <a:cs typeface="Calibri"/>
              </a:rPr>
              <a:t>Monitor patient carefully</a:t>
            </a:r>
          </a:p>
          <a:p>
            <a:r>
              <a:rPr lang="en-US" dirty="0" smtClean="0">
                <a:latin typeface="Calibri"/>
                <a:cs typeface="Calibri"/>
              </a:rPr>
              <a:t>Transport patient to ED ASAP</a:t>
            </a:r>
          </a:p>
          <a:p>
            <a:r>
              <a:rPr lang="en-US" dirty="0" smtClean="0">
                <a:latin typeface="Calibri"/>
                <a:cs typeface="Calibri"/>
              </a:rPr>
              <a:t>Repeat dose if it wears off</a:t>
            </a:r>
            <a:endParaRPr lang="en-US" dirty="0">
              <a:latin typeface="Calibri"/>
              <a:cs typeface="Calibri"/>
            </a:endParaRPr>
          </a:p>
        </p:txBody>
      </p:sp>
    </p:spTree>
    <p:custDataLst>
      <p:tags r:id="rId1"/>
    </p:custDataLst>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5364694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pPr eaLnBrk="1" hangingPunct="1"/>
            <a:r>
              <a:rPr lang="en-US" b="1" dirty="0" smtClean="0">
                <a:ea typeface="ＭＳ Ｐゴシック" charset="0"/>
                <a:cs typeface="ＭＳ Ｐゴシック" charset="0"/>
              </a:rPr>
              <a:t>Key Points to Remember</a:t>
            </a:r>
            <a:endParaRPr lang="en-US" b="1" dirty="0">
              <a:ea typeface="ＭＳ Ｐゴシック" charset="0"/>
              <a:cs typeface="ＭＳ Ｐゴシック" charset="0"/>
            </a:endParaRPr>
          </a:p>
        </p:txBody>
      </p:sp>
      <p:sp>
        <p:nvSpPr>
          <p:cNvPr id="30723" name="Content Placeholder 2"/>
          <p:cNvSpPr>
            <a:spLocks noGrp="1"/>
          </p:cNvSpPr>
          <p:nvPr>
            <p:ph idx="1"/>
          </p:nvPr>
        </p:nvSpPr>
        <p:spPr/>
        <p:txBody>
          <a:bodyPr>
            <a:normAutofit/>
          </a:bodyPr>
          <a:lstStyle/>
          <a:p>
            <a:pPr eaLnBrk="1" hangingPunct="1"/>
            <a:r>
              <a:rPr lang="en-US" sz="2800" dirty="0" smtClean="0">
                <a:latin typeface="Calibri"/>
                <a:ea typeface="ＭＳ Ｐゴシック" charset="0"/>
                <a:cs typeface="ＭＳ Ｐゴシック" charset="0"/>
              </a:rPr>
              <a:t>Support patient breathing, if you know how</a:t>
            </a:r>
          </a:p>
          <a:p>
            <a:pPr eaLnBrk="1" hangingPunct="1"/>
            <a:r>
              <a:rPr lang="en-US" sz="2800" dirty="0" smtClean="0">
                <a:latin typeface="Calibri"/>
                <a:ea typeface="ＭＳ Ｐゴシック" charset="0"/>
                <a:cs typeface="ＭＳ Ｐゴシック" charset="0"/>
              </a:rPr>
              <a:t>Spray </a:t>
            </a:r>
            <a:r>
              <a:rPr lang="en-US" sz="2800" dirty="0">
                <a:latin typeface="Calibri"/>
                <a:ea typeface="ＭＳ Ｐゴシック" charset="0"/>
                <a:cs typeface="ＭＳ Ｐゴシック" charset="0"/>
              </a:rPr>
              <a:t>n</a:t>
            </a:r>
            <a:r>
              <a:rPr lang="en-US" sz="2800" dirty="0" smtClean="0">
                <a:latin typeface="Calibri"/>
                <a:ea typeface="ＭＳ Ｐゴシック" charset="0"/>
                <a:cs typeface="ＭＳ Ｐゴシック" charset="0"/>
              </a:rPr>
              <a:t>aloxone 2.0 mg (</a:t>
            </a:r>
            <a:r>
              <a:rPr lang="en-US" sz="2800" dirty="0">
                <a:latin typeface="Calibri"/>
                <a:ea typeface="ＭＳ Ｐゴシック" charset="0"/>
                <a:cs typeface="ＭＳ Ｐゴシック" charset="0"/>
              </a:rPr>
              <a:t>half in each</a:t>
            </a:r>
            <a:r>
              <a:rPr lang="en-US" sz="2800" dirty="0" smtClean="0">
                <a:latin typeface="Calibri"/>
                <a:ea typeface="ＭＳ Ｐゴシック" charset="0"/>
                <a:cs typeface="ＭＳ Ｐゴシック" charset="0"/>
              </a:rPr>
              <a:t> nostril – less for infants and small children)</a:t>
            </a:r>
          </a:p>
          <a:p>
            <a:pPr eaLnBrk="1" hangingPunct="1"/>
            <a:r>
              <a:rPr lang="en-US" sz="2800" dirty="0" smtClean="0">
                <a:latin typeface="Calibri"/>
                <a:ea typeface="ＭＳ Ｐゴシック" charset="0"/>
                <a:cs typeface="ＭＳ Ｐゴシック" charset="0"/>
              </a:rPr>
              <a:t>Continue to provide breathing support</a:t>
            </a:r>
          </a:p>
          <a:p>
            <a:pPr eaLnBrk="1" hangingPunct="1"/>
            <a:r>
              <a:rPr lang="en-US" sz="2800" dirty="0" smtClean="0">
                <a:latin typeface="Calibri"/>
                <a:ea typeface="ＭＳ Ｐゴシック" charset="0"/>
                <a:cs typeface="ＭＳ Ｐゴシック" charset="0"/>
              </a:rPr>
              <a:t>Transport patient to ED </a:t>
            </a:r>
          </a:p>
          <a:p>
            <a:pPr eaLnBrk="1" hangingPunct="1"/>
            <a:r>
              <a:rPr lang="en-US" sz="2800" dirty="0" smtClean="0">
                <a:latin typeface="Calibri"/>
                <a:ea typeface="ＭＳ Ｐゴシック" charset="0"/>
                <a:cs typeface="ＭＳ Ｐゴシック" charset="0"/>
              </a:rPr>
              <a:t>Be prepared to </a:t>
            </a:r>
            <a:r>
              <a:rPr lang="en-US" sz="2800" dirty="0" err="1" smtClean="0">
                <a:latin typeface="Calibri"/>
                <a:ea typeface="ＭＳ Ｐゴシック" charset="0"/>
                <a:cs typeface="ＭＳ Ｐゴシック" charset="0"/>
              </a:rPr>
              <a:t>readminister</a:t>
            </a:r>
            <a:r>
              <a:rPr lang="en-US" sz="2800" dirty="0" smtClean="0">
                <a:latin typeface="Calibri"/>
                <a:ea typeface="ＭＳ Ｐゴシック" charset="0"/>
                <a:cs typeface="ＭＳ Ｐゴシック" charset="0"/>
              </a:rPr>
              <a:t> </a:t>
            </a:r>
            <a:r>
              <a:rPr lang="en-US" sz="2800" dirty="0" err="1" smtClean="0">
                <a:latin typeface="Calibri"/>
                <a:ea typeface="ＭＳ Ｐゴシック" charset="0"/>
                <a:cs typeface="ＭＳ Ｐゴシック" charset="0"/>
              </a:rPr>
              <a:t>naloxone</a:t>
            </a:r>
            <a:r>
              <a:rPr lang="en-US" sz="2800" dirty="0" smtClean="0">
                <a:latin typeface="Calibri"/>
                <a:ea typeface="ＭＳ Ｐゴシック" charset="0"/>
                <a:cs typeface="ＭＳ Ｐゴシック" charset="0"/>
              </a:rPr>
              <a:t> if first dose didn’t work or wears </a:t>
            </a:r>
            <a:r>
              <a:rPr lang="en-US" sz="2800" dirty="0" smtClean="0">
                <a:latin typeface="Calibri"/>
                <a:ea typeface="ＭＳ Ｐゴシック" charset="0"/>
                <a:cs typeface="ＭＳ Ｐゴシック" charset="0"/>
              </a:rPr>
              <a:t>off</a:t>
            </a:r>
          </a:p>
          <a:p>
            <a:pPr eaLnBrk="1" hangingPunct="1"/>
            <a:r>
              <a:rPr lang="en-US" sz="2800" dirty="0" smtClean="0">
                <a:latin typeface="Calibri"/>
                <a:ea typeface="ＭＳ Ｐゴシック" charset="0"/>
                <a:cs typeface="ＭＳ Ｐゴシック" charset="0"/>
              </a:rPr>
              <a:t>Report ANY </a:t>
            </a:r>
            <a:r>
              <a:rPr lang="en-US" sz="2800" dirty="0" err="1" smtClean="0">
                <a:latin typeface="Calibri"/>
                <a:ea typeface="ＭＳ Ｐゴシック" charset="0"/>
                <a:cs typeface="ＭＳ Ｐゴシック" charset="0"/>
              </a:rPr>
              <a:t>naloxone</a:t>
            </a:r>
            <a:r>
              <a:rPr lang="en-US" sz="2800" dirty="0" smtClean="0">
                <a:latin typeface="Calibri"/>
                <a:ea typeface="ＭＳ Ｐゴシック" charset="0"/>
                <a:cs typeface="ＭＳ Ｐゴシック" charset="0"/>
              </a:rPr>
              <a:t> administration in the field to ISDH via the EMS Run Sheet</a:t>
            </a:r>
            <a:endParaRPr lang="en-US" sz="2800" dirty="0">
              <a:latin typeface="Calibri"/>
              <a:ea typeface="ＭＳ Ｐゴシック" charset="0"/>
              <a:cs typeface="ＭＳ Ｐゴシック" charset="0"/>
            </a:endParaRPr>
          </a:p>
        </p:txBody>
      </p:sp>
    </p:spTree>
    <p:custDataLst>
      <p:tags r:id="rId1"/>
    </p:custData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2053" name="TextBox 7"/>
          <p:cNvSpPr txBox="1">
            <a:spLocks noChangeArrowheads="1"/>
          </p:cNvSpPr>
          <p:nvPr/>
        </p:nvSpPr>
        <p:spPr bwMode="auto">
          <a:xfrm>
            <a:off x="1152525" y="292896"/>
            <a:ext cx="6562725" cy="101566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2000" b="1" dirty="0">
                <a:solidFill>
                  <a:srgbClr val="FFFFFF"/>
                </a:solidFill>
              </a:rPr>
              <a:t>Average Age-Adjusted Prescription Drug Overdose Mortality Rate in Indiana, by County (2002-2013)</a:t>
            </a:r>
          </a:p>
          <a:p>
            <a:pPr algn="ctr" eaLnBrk="1" hangingPunct="1">
              <a:spcBef>
                <a:spcPct val="0"/>
              </a:spcBef>
              <a:buFontTx/>
              <a:buNone/>
            </a:pPr>
            <a:r>
              <a:rPr lang="en-US" altLang="en-US" sz="2000" b="1" dirty="0">
                <a:solidFill>
                  <a:srgbClr val="FFFFFF"/>
                </a:solidFill>
              </a:rPr>
              <a:t>( Rates per 100,000)</a:t>
            </a:r>
          </a:p>
        </p:txBody>
      </p:sp>
      <p:pic>
        <p:nvPicPr>
          <p:cNvPr id="2054" name="Picture 8" descr="Macintosh HD:Users:jmd:Desktop:PDO mortality map 2015.tiff"/>
          <p:cNvPicPr>
            <a:picLocks noChangeAspect="1" noChangeArrowheads="1"/>
          </p:cNvPicPr>
          <p:nvPr/>
        </p:nvPicPr>
        <p:blipFill>
          <a:blip r:embed="rId3"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t="4688"/>
          <a:stretch>
            <a:fillRect/>
          </a:stretch>
        </p:blipFill>
        <p:spPr bwMode="auto">
          <a:xfrm>
            <a:off x="2514600" y="1371600"/>
            <a:ext cx="3990975" cy="5180839"/>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1026015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pPr eaLnBrk="1" hangingPunct="1"/>
            <a:r>
              <a:rPr lang="en-US" b="1" dirty="0">
                <a:ea typeface="ＭＳ Ｐゴシック" charset="0"/>
                <a:cs typeface="ＭＳ Ｐゴシック" charset="0"/>
              </a:rPr>
              <a:t>Skills Practice</a:t>
            </a:r>
          </a:p>
        </p:txBody>
      </p:sp>
      <p:sp>
        <p:nvSpPr>
          <p:cNvPr id="44036" name="Content Placeholder 2"/>
          <p:cNvSpPr>
            <a:spLocks noGrp="1"/>
          </p:cNvSpPr>
          <p:nvPr>
            <p:ph idx="1"/>
          </p:nvPr>
        </p:nvSpPr>
        <p:spPr/>
        <p:txBody>
          <a:bodyPr>
            <a:normAutofit fontScale="85000" lnSpcReduction="20000"/>
          </a:bodyPr>
          <a:lstStyle/>
          <a:p>
            <a:pPr eaLnBrk="1" hangingPunct="1">
              <a:lnSpc>
                <a:spcPct val="120000"/>
              </a:lnSpc>
            </a:pPr>
            <a:r>
              <a:rPr lang="en-US" sz="3600" dirty="0">
                <a:latin typeface="Calibri"/>
                <a:ea typeface="ＭＳ Ｐゴシック" charset="0"/>
                <a:cs typeface="ＭＳ Ｐゴシック" charset="0"/>
              </a:rPr>
              <a:t>Given a </a:t>
            </a:r>
            <a:r>
              <a:rPr lang="en-US" sz="3600" dirty="0" smtClean="0">
                <a:latin typeface="Calibri"/>
                <a:ea typeface="ＭＳ Ｐゴシック" charset="0"/>
                <a:cs typeface="ＭＳ Ｐゴシック" charset="0"/>
              </a:rPr>
              <a:t>scenario</a:t>
            </a:r>
            <a:endParaRPr lang="en-US" sz="3600" dirty="0">
              <a:latin typeface="Calibri"/>
              <a:ea typeface="ＭＳ Ｐゴシック" charset="0"/>
              <a:cs typeface="ＭＳ Ｐゴシック" charset="0"/>
            </a:endParaRPr>
          </a:p>
          <a:p>
            <a:pPr lvl="1" eaLnBrk="1" hangingPunct="1">
              <a:lnSpc>
                <a:spcPct val="120000"/>
              </a:lnSpc>
            </a:pPr>
            <a:r>
              <a:rPr lang="en-US" sz="3200" dirty="0">
                <a:latin typeface="Calibri"/>
                <a:ea typeface="ＭＳ Ｐゴシック" charset="0"/>
              </a:rPr>
              <a:t>Prepare </a:t>
            </a:r>
            <a:r>
              <a:rPr lang="en-US" sz="3200" dirty="0" smtClean="0">
                <a:latin typeface="Calibri"/>
                <a:ea typeface="ＭＳ Ｐゴシック" charset="0"/>
              </a:rPr>
              <a:t>an </a:t>
            </a:r>
            <a:r>
              <a:rPr lang="en-US" sz="3200" dirty="0">
                <a:latin typeface="Calibri"/>
                <a:ea typeface="ＭＳ Ｐゴシック" charset="0"/>
              </a:rPr>
              <a:t>intranasal </a:t>
            </a:r>
            <a:r>
              <a:rPr lang="en-US" sz="3200" dirty="0" smtClean="0">
                <a:latin typeface="Calibri"/>
                <a:ea typeface="ＭＳ Ｐゴシック" charset="0"/>
              </a:rPr>
              <a:t>naloxone </a:t>
            </a:r>
            <a:r>
              <a:rPr lang="en-US" sz="3200" dirty="0">
                <a:latin typeface="Calibri"/>
                <a:ea typeface="ＭＳ Ｐゴシック" charset="0"/>
              </a:rPr>
              <a:t>atomizer using the required equipment</a:t>
            </a:r>
          </a:p>
          <a:p>
            <a:pPr lvl="1" eaLnBrk="1" hangingPunct="1">
              <a:lnSpc>
                <a:spcPct val="120000"/>
              </a:lnSpc>
            </a:pPr>
            <a:r>
              <a:rPr lang="en-US" sz="3200" dirty="0">
                <a:latin typeface="Calibri"/>
                <a:ea typeface="ＭＳ Ｐゴシック" charset="0"/>
              </a:rPr>
              <a:t>Demonstrate administration of intranasal </a:t>
            </a:r>
            <a:r>
              <a:rPr lang="en-US" sz="3200" dirty="0" smtClean="0">
                <a:latin typeface="Calibri"/>
                <a:ea typeface="ＭＳ Ｐゴシック" charset="0"/>
              </a:rPr>
              <a:t>naloxone </a:t>
            </a:r>
            <a:r>
              <a:rPr lang="en-US" sz="3200" dirty="0">
                <a:latin typeface="Calibri"/>
                <a:ea typeface="ＭＳ Ｐゴシック" charset="0"/>
              </a:rPr>
              <a:t>on an adult intubation </a:t>
            </a:r>
            <a:r>
              <a:rPr lang="en-US" sz="3200" dirty="0" smtClean="0">
                <a:latin typeface="Calibri"/>
                <a:ea typeface="ＭＳ Ｐゴシック" charset="0"/>
              </a:rPr>
              <a:t>head</a:t>
            </a:r>
          </a:p>
          <a:p>
            <a:pPr lvl="1" eaLnBrk="1" hangingPunct="1">
              <a:lnSpc>
                <a:spcPct val="120000"/>
              </a:lnSpc>
            </a:pPr>
            <a:r>
              <a:rPr lang="en-US" sz="3200" dirty="0" smtClean="0">
                <a:latin typeface="Calibri"/>
                <a:ea typeface="ＭＳ Ｐゴシック" charset="0"/>
              </a:rPr>
              <a:t>Demonstrate use of the EZVIO auto-injector using the training device (if available)</a:t>
            </a:r>
          </a:p>
          <a:p>
            <a:pPr lvl="1" eaLnBrk="1" hangingPunct="1">
              <a:lnSpc>
                <a:spcPct val="120000"/>
              </a:lnSpc>
            </a:pPr>
            <a:r>
              <a:rPr lang="en-US" sz="3200" dirty="0">
                <a:latin typeface="Calibri"/>
                <a:ea typeface="ＭＳ Ｐゴシック" charset="0"/>
              </a:rPr>
              <a:t>Demonstrate as well as explain how you would provide continued support</a:t>
            </a:r>
          </a:p>
          <a:p>
            <a:pPr lvl="1" eaLnBrk="1" hangingPunct="1">
              <a:lnSpc>
                <a:spcPct val="120000"/>
              </a:lnSpc>
            </a:pPr>
            <a:r>
              <a:rPr lang="en-US" sz="3200" dirty="0">
                <a:latin typeface="Calibri"/>
                <a:ea typeface="ＭＳ Ｐゴシック" charset="0"/>
              </a:rPr>
              <a:t>Always request </a:t>
            </a:r>
            <a:r>
              <a:rPr lang="en-US" sz="3200" dirty="0" smtClean="0">
                <a:latin typeface="Calibri"/>
                <a:ea typeface="ＭＳ Ｐゴシック" charset="0"/>
              </a:rPr>
              <a:t>EMS</a:t>
            </a:r>
            <a:r>
              <a:rPr lang="en-US" sz="3200" dirty="0" smtClean="0">
                <a:latin typeface="Calibri"/>
                <a:ea typeface="ＭＳ Ｐゴシック" charset="0"/>
              </a:rPr>
              <a:t> (Dispatch/</a:t>
            </a:r>
            <a:r>
              <a:rPr lang="en-US" sz="3200" dirty="0" smtClean="0">
                <a:latin typeface="Calibri"/>
                <a:ea typeface="ＭＳ Ｐゴシック" charset="0"/>
              </a:rPr>
              <a:t>911)</a:t>
            </a:r>
            <a:endParaRPr lang="en-US" sz="3200" dirty="0">
              <a:latin typeface="Calibri"/>
              <a:ea typeface="ＭＳ Ｐゴシック" charset="0"/>
            </a:endParaRPr>
          </a:p>
        </p:txBody>
      </p:sp>
    </p:spTree>
    <p:custDataLst>
      <p:tags r:id="rId1"/>
    </p:custData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pPr eaLnBrk="1" hangingPunct="1"/>
            <a:r>
              <a:rPr lang="en-US" b="1" dirty="0">
                <a:ea typeface="ＭＳ Ｐゴシック" charset="0"/>
                <a:cs typeface="ＭＳ Ｐゴシック" charset="0"/>
              </a:rPr>
              <a:t>Course Summary</a:t>
            </a:r>
          </a:p>
        </p:txBody>
      </p:sp>
      <p:sp>
        <p:nvSpPr>
          <p:cNvPr id="45059" name="Content Placeholder 2"/>
          <p:cNvSpPr>
            <a:spLocks noGrp="1"/>
          </p:cNvSpPr>
          <p:nvPr>
            <p:ph idx="1"/>
          </p:nvPr>
        </p:nvSpPr>
        <p:spPr/>
        <p:txBody>
          <a:bodyPr>
            <a:normAutofit fontScale="77500" lnSpcReduction="20000"/>
          </a:bodyPr>
          <a:lstStyle/>
          <a:p>
            <a:pPr eaLnBrk="1" hangingPunct="1"/>
            <a:r>
              <a:rPr lang="en-US" sz="3613" dirty="0">
                <a:latin typeface="Calibri"/>
                <a:ea typeface="ＭＳ Ｐゴシック" charset="0"/>
                <a:cs typeface="ＭＳ Ｐゴシック" charset="0"/>
              </a:rPr>
              <a:t>What we </a:t>
            </a:r>
            <a:r>
              <a:rPr lang="en-US" sz="3613" dirty="0" smtClean="0">
                <a:latin typeface="Calibri"/>
                <a:ea typeface="ＭＳ Ｐゴシック" charset="0"/>
                <a:cs typeface="ＭＳ Ｐゴシック" charset="0"/>
              </a:rPr>
              <a:t>learned</a:t>
            </a:r>
          </a:p>
          <a:p>
            <a:pPr lvl="1" eaLnBrk="1" hangingPunct="1"/>
            <a:r>
              <a:rPr lang="en-US" sz="3097" dirty="0" smtClean="0">
                <a:latin typeface="Calibri"/>
                <a:ea typeface="ＭＳ Ｐゴシック" charset="0"/>
              </a:rPr>
              <a:t>Drug overdose deaths are epidemic nationally and in Indiana</a:t>
            </a:r>
          </a:p>
          <a:p>
            <a:pPr lvl="1" eaLnBrk="1" hangingPunct="1"/>
            <a:r>
              <a:rPr lang="en-US" sz="3097" dirty="0" smtClean="0">
                <a:latin typeface="Calibri"/>
                <a:ea typeface="ＭＳ Ｐゴシック" charset="0"/>
              </a:rPr>
              <a:t>First responders can legally administer </a:t>
            </a:r>
            <a:r>
              <a:rPr lang="en-US" sz="3097" dirty="0" err="1" smtClean="0">
                <a:latin typeface="Calibri"/>
                <a:ea typeface="ＭＳ Ｐゴシック" charset="0"/>
              </a:rPr>
              <a:t>naloxone</a:t>
            </a:r>
            <a:r>
              <a:rPr lang="en-US" sz="3097" dirty="0" smtClean="0">
                <a:latin typeface="Calibri"/>
                <a:ea typeface="ＭＳ Ｐゴシック" charset="0"/>
              </a:rPr>
              <a:t> to overdose victims</a:t>
            </a:r>
          </a:p>
          <a:p>
            <a:pPr lvl="1" eaLnBrk="1" hangingPunct="1"/>
            <a:r>
              <a:rPr lang="en-US" sz="3097" dirty="0" err="1" smtClean="0">
                <a:latin typeface="Calibri"/>
                <a:ea typeface="ＭＳ Ｐゴシック" charset="0"/>
              </a:rPr>
              <a:t>Naloxone</a:t>
            </a:r>
            <a:r>
              <a:rPr lang="en-US" sz="3097" dirty="0" smtClean="0">
                <a:latin typeface="Calibri"/>
                <a:ea typeface="ＭＳ Ｐゴシック" charset="0"/>
              </a:rPr>
              <a:t> is a safe and effective way to reverse </a:t>
            </a:r>
            <a:r>
              <a:rPr lang="en-US" sz="3097" dirty="0" err="1" smtClean="0">
                <a:latin typeface="Calibri"/>
                <a:ea typeface="ＭＳ Ｐゴシック" charset="0"/>
              </a:rPr>
              <a:t>opioid</a:t>
            </a:r>
            <a:r>
              <a:rPr lang="en-US" sz="3097" dirty="0" smtClean="0">
                <a:latin typeface="Calibri"/>
                <a:ea typeface="ＭＳ Ｐゴシック" charset="0"/>
              </a:rPr>
              <a:t> overdoses</a:t>
            </a:r>
          </a:p>
          <a:p>
            <a:pPr lvl="1" eaLnBrk="1" hangingPunct="1"/>
            <a:r>
              <a:rPr lang="en-US" sz="3097" dirty="0" smtClean="0">
                <a:latin typeface="Calibri"/>
                <a:ea typeface="ＭＳ Ｐゴシック" charset="0"/>
              </a:rPr>
              <a:t>The risk factors for </a:t>
            </a:r>
            <a:r>
              <a:rPr lang="en-US" sz="3097" dirty="0" err="1" smtClean="0">
                <a:latin typeface="Calibri"/>
                <a:ea typeface="ＭＳ Ｐゴシック" charset="0"/>
              </a:rPr>
              <a:t>opioid</a:t>
            </a:r>
            <a:r>
              <a:rPr lang="en-US" sz="3097" dirty="0" smtClean="0">
                <a:latin typeface="Calibri"/>
                <a:ea typeface="ＭＳ Ｐゴシック" charset="0"/>
              </a:rPr>
              <a:t> overdose</a:t>
            </a:r>
          </a:p>
          <a:p>
            <a:pPr lvl="1" eaLnBrk="1" hangingPunct="1"/>
            <a:r>
              <a:rPr lang="en-US" sz="3097" dirty="0" smtClean="0">
                <a:latin typeface="Calibri"/>
                <a:ea typeface="ＭＳ Ｐゴシック" charset="0"/>
              </a:rPr>
              <a:t>What </a:t>
            </a:r>
            <a:r>
              <a:rPr lang="en-US" sz="3097" dirty="0">
                <a:latin typeface="Calibri"/>
                <a:ea typeface="ＭＳ Ｐゴシック" charset="0"/>
              </a:rPr>
              <a:t>an opioid overdose looks like</a:t>
            </a:r>
          </a:p>
          <a:p>
            <a:pPr lvl="1" eaLnBrk="1" hangingPunct="1"/>
            <a:r>
              <a:rPr lang="en-US" sz="3097" dirty="0" smtClean="0">
                <a:latin typeface="Calibri"/>
                <a:ea typeface="ＭＳ Ｐゴシック" charset="0"/>
              </a:rPr>
              <a:t>When to use naloxone</a:t>
            </a:r>
            <a:endParaRPr lang="en-US" sz="3097" dirty="0">
              <a:latin typeface="Calibri"/>
              <a:ea typeface="ＭＳ Ｐゴシック" charset="0"/>
            </a:endParaRPr>
          </a:p>
          <a:p>
            <a:pPr lvl="1" eaLnBrk="1" hangingPunct="1"/>
            <a:r>
              <a:rPr lang="en-US" sz="3097" dirty="0" smtClean="0">
                <a:latin typeface="Calibri"/>
                <a:ea typeface="ＭＳ Ｐゴシック" charset="0"/>
              </a:rPr>
              <a:t>How </a:t>
            </a:r>
            <a:r>
              <a:rPr lang="en-US" sz="3097" dirty="0">
                <a:latin typeface="Calibri"/>
                <a:ea typeface="ＭＳ Ｐゴシック" charset="0"/>
              </a:rPr>
              <a:t>to prepare an intranasal </a:t>
            </a:r>
            <a:r>
              <a:rPr lang="en-US" sz="3097" dirty="0" smtClean="0">
                <a:latin typeface="Calibri"/>
                <a:ea typeface="ＭＳ Ｐゴシック" charset="0"/>
              </a:rPr>
              <a:t>atomizer</a:t>
            </a:r>
            <a:endParaRPr lang="en-US" sz="3097" dirty="0">
              <a:latin typeface="Calibri"/>
              <a:ea typeface="ＭＳ Ｐゴシック" charset="0"/>
            </a:endParaRPr>
          </a:p>
          <a:p>
            <a:pPr lvl="1" eaLnBrk="1" hangingPunct="1"/>
            <a:r>
              <a:rPr lang="en-US" sz="3097" dirty="0">
                <a:latin typeface="Calibri"/>
                <a:ea typeface="ＭＳ Ｐゴシック" charset="0"/>
              </a:rPr>
              <a:t>How and when to use the intranasal </a:t>
            </a:r>
            <a:r>
              <a:rPr lang="en-US" sz="3097" dirty="0" smtClean="0">
                <a:latin typeface="Calibri"/>
                <a:ea typeface="ＭＳ Ｐゴシック" charset="0"/>
              </a:rPr>
              <a:t>atomizer</a:t>
            </a:r>
          </a:p>
          <a:p>
            <a:pPr lvl="1" eaLnBrk="1" hangingPunct="1"/>
            <a:r>
              <a:rPr lang="en-US" sz="3097" dirty="0" smtClean="0">
                <a:latin typeface="Calibri"/>
                <a:ea typeface="ＭＳ Ｐゴシック" charset="0"/>
              </a:rPr>
              <a:t>How to utilize the EZVIO auto-injector (if available)</a:t>
            </a:r>
            <a:endParaRPr lang="en-US" sz="3097" dirty="0">
              <a:latin typeface="Calibri"/>
              <a:ea typeface="ＭＳ Ｐゴシック" charset="0"/>
            </a:endParaRPr>
          </a:p>
        </p:txBody>
      </p:sp>
    </p:spTree>
    <p:custDataLst>
      <p:tags r:id="rId1"/>
    </p:custData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ea typeface="ＭＳ Ｐゴシック" charset="0"/>
                <a:cs typeface="ＭＳ Ｐゴシック" charset="0"/>
              </a:rPr>
              <a:t>Credit and Acknowledgements</a:t>
            </a:r>
            <a:endParaRPr lang="en-US" b="1" dirty="0"/>
          </a:p>
        </p:txBody>
      </p:sp>
      <p:sp>
        <p:nvSpPr>
          <p:cNvPr id="3" name="Content Placeholder 2"/>
          <p:cNvSpPr>
            <a:spLocks noGrp="1"/>
          </p:cNvSpPr>
          <p:nvPr>
            <p:ph idx="1"/>
          </p:nvPr>
        </p:nvSpPr>
        <p:spPr/>
        <p:txBody>
          <a:bodyPr/>
          <a:lstStyle/>
          <a:p>
            <a:pPr>
              <a:defRPr/>
            </a:pPr>
            <a:r>
              <a:rPr lang="en-US" dirty="0">
                <a:latin typeface="Calibri"/>
                <a:cs typeface="Calibri"/>
              </a:rPr>
              <a:t>VT EMS/VDH/DPS</a:t>
            </a:r>
          </a:p>
          <a:p>
            <a:pPr>
              <a:defRPr/>
            </a:pPr>
            <a:r>
              <a:rPr lang="en-US" dirty="0">
                <a:latin typeface="Calibri"/>
                <a:cs typeface="Calibri"/>
              </a:rPr>
              <a:t>Central MA EMS Corp.</a:t>
            </a:r>
          </a:p>
          <a:p>
            <a:pPr>
              <a:defRPr/>
            </a:pPr>
            <a:r>
              <a:rPr lang="en-US" dirty="0">
                <a:latin typeface="Calibri"/>
                <a:cs typeface="Calibri"/>
              </a:rPr>
              <a:t>Northwestern Medical </a:t>
            </a:r>
            <a:r>
              <a:rPr lang="en-US" dirty="0" smtClean="0">
                <a:latin typeface="Calibri"/>
                <a:cs typeface="Calibri"/>
              </a:rPr>
              <a:t>Center</a:t>
            </a:r>
          </a:p>
          <a:p>
            <a:r>
              <a:rPr lang="en-US" dirty="0">
                <a:latin typeface="Calibri"/>
                <a:ea typeface="ＭＳ Ｐゴシック" charset="0"/>
                <a:cs typeface="Calibri"/>
              </a:rPr>
              <a:t>VT Department of Health</a:t>
            </a:r>
          </a:p>
          <a:p>
            <a:r>
              <a:rPr lang="en-US" dirty="0">
                <a:latin typeface="Calibri"/>
                <a:ea typeface="ＭＳ Ｐゴシック" charset="0"/>
                <a:cs typeface="Calibri"/>
              </a:rPr>
              <a:t>VT Department of Public </a:t>
            </a:r>
            <a:r>
              <a:rPr lang="en-US" dirty="0" smtClean="0">
                <a:latin typeface="Calibri"/>
                <a:ea typeface="ＭＳ Ｐゴシック" charset="0"/>
                <a:cs typeface="Calibri"/>
              </a:rPr>
              <a:t>Safety</a:t>
            </a:r>
          </a:p>
          <a:p>
            <a:r>
              <a:rPr lang="en-US" dirty="0" smtClean="0">
                <a:latin typeface="Calibri"/>
                <a:ea typeface="ＭＳ Ｐゴシック" charset="0"/>
                <a:cs typeface="Calibri"/>
              </a:rPr>
              <a:t>Indianapolis EMS</a:t>
            </a:r>
          </a:p>
          <a:p>
            <a:r>
              <a:rPr lang="en-US" dirty="0" smtClean="0">
                <a:latin typeface="Calibri"/>
                <a:ea typeface="ＭＳ Ｐゴシック" charset="0"/>
                <a:cs typeface="Calibri"/>
              </a:rPr>
              <a:t>Indiana State Department of Health</a:t>
            </a:r>
            <a:br>
              <a:rPr lang="en-US" dirty="0" smtClean="0">
                <a:latin typeface="Calibri"/>
                <a:ea typeface="ＭＳ Ｐゴシック" charset="0"/>
                <a:cs typeface="Calibri"/>
              </a:rPr>
            </a:br>
            <a:endParaRPr lang="en-US" dirty="0" smtClean="0">
              <a:latin typeface="Calibri"/>
              <a:ea typeface="ＭＳ Ｐゴシック" charset="0"/>
              <a:cs typeface="Calibri"/>
            </a:endParaRPr>
          </a:p>
          <a:p>
            <a:pPr>
              <a:buFont typeface="Wingdings" charset="2"/>
              <a:buChar char=""/>
              <a:defRPr/>
            </a:pPr>
            <a:endParaRPr lang="en-US" dirty="0"/>
          </a:p>
        </p:txBody>
      </p:sp>
    </p:spTree>
    <p:custDataLst>
      <p:tags r:id="rId1"/>
    </p:custDataLst>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6857975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pPr eaLnBrk="1" hangingPunct="1"/>
            <a:r>
              <a:rPr lang="en-US" b="1" dirty="0">
                <a:ea typeface="ＭＳ Ｐゴシック" charset="0"/>
                <a:cs typeface="ＭＳ Ｐゴシック" charset="0"/>
              </a:rPr>
              <a:t>References</a:t>
            </a:r>
          </a:p>
        </p:txBody>
      </p:sp>
      <p:sp>
        <p:nvSpPr>
          <p:cNvPr id="47107" name="Content Placeholder 2"/>
          <p:cNvSpPr>
            <a:spLocks noGrp="1"/>
          </p:cNvSpPr>
          <p:nvPr>
            <p:ph idx="1"/>
          </p:nvPr>
        </p:nvSpPr>
        <p:spPr>
          <a:xfrm>
            <a:off x="612775" y="1828800"/>
            <a:ext cx="8153400" cy="4267200"/>
          </a:xfrm>
        </p:spPr>
        <p:txBody>
          <a:bodyPr>
            <a:normAutofit lnSpcReduction="10000"/>
          </a:bodyPr>
          <a:lstStyle/>
          <a:p>
            <a:pPr eaLnBrk="1" hangingPunct="1"/>
            <a:r>
              <a:rPr lang="en-US" dirty="0" smtClean="0">
                <a:latin typeface="Calibri"/>
                <a:ea typeface="ＭＳ Ｐゴシック" charset="0"/>
                <a:cs typeface="ＭＳ Ｐゴシック" charset="0"/>
              </a:rPr>
              <a:t>Indiana State Department </a:t>
            </a:r>
            <a:r>
              <a:rPr lang="en-US" dirty="0">
                <a:latin typeface="Calibri"/>
                <a:ea typeface="ＭＳ Ｐゴシック" charset="0"/>
                <a:cs typeface="ＭＳ Ｐゴシック" charset="0"/>
              </a:rPr>
              <a:t>of Health</a:t>
            </a:r>
          </a:p>
          <a:p>
            <a:pPr eaLnBrk="1" hangingPunct="1"/>
            <a:r>
              <a:rPr lang="en-US" dirty="0" smtClean="0">
                <a:latin typeface="Calibri"/>
                <a:ea typeface="ＭＳ Ｐゴシック" charset="0"/>
                <a:cs typeface="ＭＳ Ｐゴシック" charset="0"/>
              </a:rPr>
              <a:t>Indiana Department </a:t>
            </a:r>
            <a:r>
              <a:rPr lang="en-US" dirty="0">
                <a:latin typeface="Calibri"/>
                <a:ea typeface="ＭＳ Ｐゴシック" charset="0"/>
                <a:cs typeface="ＭＳ Ｐゴシック" charset="0"/>
              </a:rPr>
              <a:t>of</a:t>
            </a:r>
            <a:r>
              <a:rPr lang="en-US" dirty="0" smtClean="0">
                <a:latin typeface="Calibri"/>
                <a:ea typeface="ＭＳ Ｐゴシック" charset="0"/>
                <a:cs typeface="ＭＳ Ｐゴシック" charset="0"/>
              </a:rPr>
              <a:t> Homeland Security</a:t>
            </a:r>
          </a:p>
          <a:p>
            <a:r>
              <a:rPr lang="en-US" dirty="0">
                <a:latin typeface="Calibri"/>
                <a:ea typeface="ＭＳ Ｐゴシック" charset="0"/>
                <a:cs typeface="ＭＳ Ｐゴシック" charset="0"/>
              </a:rPr>
              <a:t>Centers for Disease </a:t>
            </a:r>
            <a:r>
              <a:rPr lang="en-US" dirty="0" smtClean="0">
                <a:latin typeface="Calibri"/>
                <a:ea typeface="ＭＳ Ｐゴシック" charset="0"/>
                <a:cs typeface="ＭＳ Ｐゴシック" charset="0"/>
              </a:rPr>
              <a:t>Control and Prevention</a:t>
            </a:r>
          </a:p>
          <a:p>
            <a:pPr eaLnBrk="1" hangingPunct="1"/>
            <a:r>
              <a:rPr lang="en-US" dirty="0" err="1">
                <a:latin typeface="Calibri"/>
                <a:ea typeface="ＭＳ Ｐゴシック" charset="0"/>
                <a:cs typeface="ＭＳ Ｐゴシック" charset="0"/>
              </a:rPr>
              <a:t>Drugs.com</a:t>
            </a:r>
            <a:endParaRPr lang="en-US" dirty="0">
              <a:latin typeface="Calibri"/>
              <a:ea typeface="ＭＳ Ｐゴシック" charset="0"/>
              <a:cs typeface="ＭＳ Ｐゴシック" charset="0"/>
            </a:endParaRPr>
          </a:p>
          <a:p>
            <a:pPr eaLnBrk="1" hangingPunct="1"/>
            <a:r>
              <a:rPr lang="en-US" smtClean="0">
                <a:latin typeface="Calibri"/>
                <a:ea typeface="ＭＳ Ｐゴシック" charset="0"/>
                <a:cs typeface="ＭＳ Ｐゴシック" charset="0"/>
              </a:rPr>
              <a:t>Food and </a:t>
            </a:r>
            <a:r>
              <a:rPr lang="en-US" dirty="0">
                <a:latin typeface="Calibri"/>
                <a:ea typeface="ＭＳ Ｐゴシック" charset="0"/>
                <a:cs typeface="ＭＳ Ｐゴシック" charset="0"/>
              </a:rPr>
              <a:t>Drug Administration</a:t>
            </a:r>
          </a:p>
          <a:p>
            <a:pPr eaLnBrk="1" hangingPunct="1"/>
            <a:r>
              <a:rPr lang="en-US" dirty="0">
                <a:latin typeface="Calibri"/>
                <a:ea typeface="ＭＳ Ｐゴシック" charset="0"/>
                <a:cs typeface="ＭＳ Ｐゴシック" charset="0"/>
              </a:rPr>
              <a:t>MDPH Bureau of Substance Abuse Services</a:t>
            </a:r>
          </a:p>
          <a:p>
            <a:pPr eaLnBrk="1" hangingPunct="1"/>
            <a:r>
              <a:rPr lang="en-US" dirty="0">
                <a:latin typeface="Calibri"/>
                <a:ea typeface="ＭＳ Ｐゴシック" charset="0"/>
                <a:cs typeface="ＭＳ Ｐゴシック" charset="0"/>
              </a:rPr>
              <a:t>N.O.M.A.D. (Not One More Anonymous Death Overdose Prevention Project</a:t>
            </a:r>
            <a:r>
              <a:rPr lang="en-US" dirty="0" smtClean="0">
                <a:latin typeface="Calibri"/>
                <a:ea typeface="ＭＳ Ｐゴシック" charset="0"/>
                <a:cs typeface="ＭＳ Ｐゴシック" charset="0"/>
              </a:rPr>
              <a:t>)</a:t>
            </a:r>
          </a:p>
          <a:p>
            <a:pPr eaLnBrk="1" hangingPunct="1"/>
            <a:r>
              <a:rPr lang="en-US" dirty="0" err="1" smtClean="0">
                <a:latin typeface="Calibri"/>
                <a:ea typeface="ＭＳ Ｐゴシック" charset="0"/>
                <a:cs typeface="ＭＳ Ｐゴシック" charset="0"/>
              </a:rPr>
              <a:t>Overdoselifeline.org</a:t>
            </a:r>
            <a:endParaRPr lang="en-US" dirty="0" smtClean="0">
              <a:latin typeface="Calibri"/>
              <a:ea typeface="ＭＳ Ｐゴシック" charset="0"/>
              <a:cs typeface="ＭＳ Ｐゴシック" charset="0"/>
            </a:endParaRPr>
          </a:p>
          <a:p>
            <a:pPr eaLnBrk="1" hangingPunct="1"/>
            <a:endParaRPr lang="en-US" dirty="0">
              <a:latin typeface="Calibri"/>
              <a:ea typeface="ＭＳ Ｐゴシック" charset="0"/>
              <a:cs typeface="ＭＳ Ｐゴシック" charset="0"/>
            </a:endParaRPr>
          </a:p>
        </p:txBody>
      </p:sp>
    </p:spTree>
    <p:custDataLst>
      <p:tags r:id="rId1"/>
    </p:custData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We Must STOP the Bleeding!</a:t>
            </a:r>
            <a:endParaRPr lang="en-US" b="1" dirty="0"/>
          </a:p>
        </p:txBody>
      </p:sp>
      <p:sp>
        <p:nvSpPr>
          <p:cNvPr id="4" name="Footer Placeholder 3"/>
          <p:cNvSpPr>
            <a:spLocks noGrp="1"/>
          </p:cNvSpPr>
          <p:nvPr>
            <p:ph type="ftr" sz="quarter" idx="11"/>
          </p:nvPr>
        </p:nvSpPr>
        <p:spPr/>
        <p:txBody>
          <a:bodyPr/>
          <a:lstStyle/>
          <a:p>
            <a:endParaRPr lang="en-US" altLang="en-US"/>
          </a:p>
        </p:txBody>
      </p:sp>
      <p:pic>
        <p:nvPicPr>
          <p:cNvPr id="5" name="Picture 4"/>
          <p:cNvPicPr>
            <a:picLocks noChangeAspect="1"/>
          </p:cNvPicPr>
          <p:nvPr/>
        </p:nvPicPr>
        <p:blipFill>
          <a:blip r:embed="rId2" cstate="print"/>
          <a:stretch>
            <a:fillRect/>
          </a:stretch>
        </p:blipFill>
        <p:spPr>
          <a:xfrm>
            <a:off x="1219200" y="1676400"/>
            <a:ext cx="6667500" cy="444500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Senate Enrolled Act 227</a:t>
            </a:r>
            <a:br>
              <a:rPr lang="en-US" b="1" dirty="0" smtClean="0"/>
            </a:br>
            <a:r>
              <a:rPr lang="en-US" b="1" dirty="0" smtClean="0"/>
              <a:t>(</a:t>
            </a:r>
            <a:r>
              <a:rPr lang="en-US" dirty="0" smtClean="0"/>
              <a:t>IC </a:t>
            </a:r>
            <a:r>
              <a:rPr lang="en-US" dirty="0" smtClean="0"/>
              <a:t>16-31-3-</a:t>
            </a:r>
            <a:r>
              <a:rPr lang="en-US" dirty="0" smtClean="0"/>
              <a:t>23.5) </a:t>
            </a:r>
            <a:endParaRPr lang="en-US" b="1" dirty="0"/>
          </a:p>
        </p:txBody>
      </p:sp>
      <p:sp>
        <p:nvSpPr>
          <p:cNvPr id="7" name="Content Placeholder 6"/>
          <p:cNvSpPr>
            <a:spLocks noGrp="1"/>
          </p:cNvSpPr>
          <p:nvPr>
            <p:ph idx="1"/>
          </p:nvPr>
        </p:nvSpPr>
        <p:spPr>
          <a:xfrm>
            <a:off x="457200" y="1524000"/>
            <a:ext cx="8229600" cy="4526280"/>
          </a:xfrm>
        </p:spPr>
        <p:txBody>
          <a:bodyPr>
            <a:normAutofit/>
          </a:bodyPr>
          <a:lstStyle/>
          <a:p>
            <a:r>
              <a:rPr lang="en-US" sz="2400" dirty="0" smtClean="0">
                <a:latin typeface="Calibri"/>
                <a:cs typeface="Calibri"/>
              </a:rPr>
              <a:t>Any</a:t>
            </a:r>
            <a:r>
              <a:rPr lang="en-US" sz="2400" dirty="0" smtClean="0">
                <a:latin typeface="Calibri"/>
                <a:cs typeface="Calibri"/>
              </a:rPr>
              <a:t> First </a:t>
            </a:r>
            <a:r>
              <a:rPr lang="en-US" sz="2400" dirty="0" smtClean="0">
                <a:latin typeface="Calibri"/>
                <a:cs typeface="Calibri"/>
              </a:rPr>
              <a:t>R</a:t>
            </a:r>
            <a:r>
              <a:rPr lang="en-US" sz="2400" dirty="0" smtClean="0">
                <a:latin typeface="Calibri"/>
                <a:cs typeface="Calibri"/>
              </a:rPr>
              <a:t>esponder (EMT, Advanced EMT, emergency medical responder, paramedic, firefighter, volunteer </a:t>
            </a:r>
            <a:r>
              <a:rPr lang="en-US" sz="2400" dirty="0" smtClean="0">
                <a:latin typeface="Calibri"/>
                <a:cs typeface="Calibri"/>
              </a:rPr>
              <a:t>firefighter, or law enforcement officer)</a:t>
            </a:r>
            <a:r>
              <a:rPr lang="en-US" sz="2400" dirty="0" smtClean="0">
                <a:latin typeface="Calibri"/>
                <a:cs typeface="Calibri"/>
              </a:rPr>
              <a:t> </a:t>
            </a:r>
            <a:r>
              <a:rPr lang="en-US" sz="2400" dirty="0" smtClean="0">
                <a:latin typeface="Calibri"/>
                <a:cs typeface="Calibri"/>
              </a:rPr>
              <a:t>can administer</a:t>
            </a:r>
            <a:r>
              <a:rPr lang="en-US" sz="2400" dirty="0" smtClean="0">
                <a:latin typeface="Calibri"/>
                <a:cs typeface="Calibri"/>
              </a:rPr>
              <a:t> an overdose </a:t>
            </a:r>
            <a:r>
              <a:rPr lang="en-US" sz="2400" dirty="0" smtClean="0">
                <a:latin typeface="Calibri"/>
                <a:cs typeface="Calibri"/>
              </a:rPr>
              <a:t>prevention drug</a:t>
            </a:r>
            <a:r>
              <a:rPr lang="en-US" sz="2400" dirty="0" smtClean="0">
                <a:latin typeface="Calibri"/>
                <a:cs typeface="Calibri"/>
              </a:rPr>
              <a:t> [</a:t>
            </a:r>
            <a:r>
              <a:rPr lang="en-US" sz="2400" dirty="0" err="1" smtClean="0">
                <a:latin typeface="Calibri"/>
                <a:cs typeface="Calibri"/>
              </a:rPr>
              <a:t>naloxone</a:t>
            </a:r>
            <a:r>
              <a:rPr lang="en-US" sz="2400" dirty="0" smtClean="0">
                <a:latin typeface="Calibri"/>
                <a:cs typeface="Calibri"/>
              </a:rPr>
              <a:t> </a:t>
            </a:r>
            <a:r>
              <a:rPr lang="en-US" sz="2400" dirty="0" smtClean="0">
                <a:latin typeface="Calibri"/>
                <a:cs typeface="Calibri"/>
              </a:rPr>
              <a:t>(</a:t>
            </a:r>
            <a:r>
              <a:rPr lang="en-US" sz="2400" dirty="0" err="1" smtClean="0">
                <a:latin typeface="Calibri"/>
                <a:cs typeface="Calibri"/>
              </a:rPr>
              <a:t>Narcan</a:t>
            </a:r>
            <a:r>
              <a:rPr lang="en-US" sz="2400" dirty="0" smtClean="0">
                <a:latin typeface="Calibri"/>
                <a:cs typeface="Calibri"/>
              </a:rPr>
              <a:t>™</a:t>
            </a:r>
            <a:r>
              <a:rPr lang="en-US" sz="2400" dirty="0" smtClean="0">
                <a:latin typeface="Calibri"/>
                <a:cs typeface="Calibri"/>
              </a:rPr>
              <a:t>) or </a:t>
            </a:r>
            <a:r>
              <a:rPr lang="en-US" sz="2400" dirty="0" smtClean="0">
                <a:latin typeface="Calibri"/>
                <a:cs typeface="Calibri"/>
              </a:rPr>
              <a:t>similar </a:t>
            </a:r>
            <a:r>
              <a:rPr lang="en-US" sz="2400" dirty="0" smtClean="0">
                <a:latin typeface="Calibri"/>
                <a:cs typeface="Calibri"/>
              </a:rPr>
              <a:t>drug] to </a:t>
            </a:r>
            <a:r>
              <a:rPr lang="en-US" sz="2400" dirty="0" smtClean="0">
                <a:latin typeface="Calibri"/>
                <a:cs typeface="Calibri"/>
              </a:rPr>
              <a:t>a </a:t>
            </a:r>
            <a:r>
              <a:rPr lang="en-US" sz="2400" dirty="0" smtClean="0">
                <a:latin typeface="Calibri"/>
                <a:cs typeface="Calibri"/>
              </a:rPr>
              <a:t>person with an overdose</a:t>
            </a:r>
          </a:p>
          <a:p>
            <a:pPr>
              <a:buNone/>
            </a:pPr>
            <a:endParaRPr lang="en-US" sz="2400" dirty="0" smtClean="0">
              <a:latin typeface="Calibri"/>
              <a:cs typeface="Calibri"/>
            </a:endParaRPr>
          </a:p>
          <a:p>
            <a:pPr marL="292100" lvl="1" indent="-292100">
              <a:spcBef>
                <a:spcPts val="0"/>
              </a:spcBef>
              <a:buClr>
                <a:schemeClr val="accent1"/>
              </a:buClr>
              <a:buSzPct val="70000"/>
              <a:buFont typeface="Wingdings 2"/>
              <a:buChar char=""/>
            </a:pPr>
            <a:r>
              <a:rPr lang="en-US" sz="2400" dirty="0" smtClean="0">
                <a:latin typeface="Calibri"/>
                <a:cs typeface="Calibri"/>
              </a:rPr>
              <a:t>Any first responder administering </a:t>
            </a:r>
            <a:r>
              <a:rPr lang="en-US" sz="2400" dirty="0" err="1" smtClean="0">
                <a:latin typeface="Calibri"/>
                <a:cs typeface="Calibri"/>
              </a:rPr>
              <a:t>naloxone</a:t>
            </a:r>
            <a:r>
              <a:rPr lang="en-US" sz="2400" dirty="0" smtClean="0">
                <a:latin typeface="Calibri"/>
                <a:cs typeface="Calibri"/>
              </a:rPr>
              <a:t> is immune from civil liability when administering the drug except for an act of gross negligence or willful misconduct</a:t>
            </a:r>
            <a:r>
              <a:rPr lang="en-US" sz="2400" dirty="0" smtClean="0">
                <a:latin typeface="Calibri"/>
                <a:cs typeface="Calibri"/>
              </a:rPr>
              <a:t> </a:t>
            </a:r>
          </a:p>
          <a:p>
            <a:endParaRPr lang="en-US" sz="2400" dirty="0" smtClean="0">
              <a:latin typeface="Calibri"/>
              <a:cs typeface="Calibri"/>
            </a:endParaRPr>
          </a:p>
          <a:p>
            <a:endParaRPr lang="en-US" sz="2400" dirty="0" smtClean="0">
              <a:latin typeface="Calibri"/>
              <a:cs typeface="Calibri"/>
            </a:endParaRPr>
          </a:p>
          <a:p>
            <a:endParaRPr lang="en-US" dirty="0"/>
          </a:p>
        </p:txBody>
      </p:sp>
      <p:pic>
        <p:nvPicPr>
          <p:cNvPr id="4" name="Picture 3"/>
          <p:cNvPicPr>
            <a:picLocks noChangeAspect="1"/>
          </p:cNvPicPr>
          <p:nvPr/>
        </p:nvPicPr>
        <p:blipFill>
          <a:blip r:embed="rId4" cstate="print"/>
          <a:srcRect r="6102" b="43738"/>
          <a:stretch>
            <a:fillRect/>
          </a:stretch>
        </p:blipFill>
        <p:spPr>
          <a:xfrm>
            <a:off x="1371600" y="5257800"/>
            <a:ext cx="2743200" cy="1410466"/>
          </a:xfrm>
          <a:prstGeom prst="rect">
            <a:avLst/>
          </a:prstGeom>
        </p:spPr>
      </p:pic>
      <p:pic>
        <p:nvPicPr>
          <p:cNvPr id="5" name="Picture 4"/>
          <p:cNvPicPr>
            <a:picLocks noChangeAspect="1"/>
          </p:cNvPicPr>
          <p:nvPr/>
        </p:nvPicPr>
        <p:blipFill>
          <a:blip r:embed="rId5" cstate="print"/>
          <a:stretch>
            <a:fillRect/>
          </a:stretch>
        </p:blipFill>
        <p:spPr>
          <a:xfrm>
            <a:off x="4572000" y="5257800"/>
            <a:ext cx="2819400" cy="1379300"/>
          </a:xfrm>
          <a:prstGeom prst="rect">
            <a:avLst/>
          </a:prstGeom>
        </p:spPr>
      </p:pic>
    </p:spTree>
    <p:custDataLst>
      <p:tags r:id="rId1"/>
    </p:custDataLst>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973924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Senate Enrolled Act 406</a:t>
            </a:r>
            <a:r>
              <a:rPr lang="en-US" b="1" dirty="0" smtClean="0"/>
              <a:t> </a:t>
            </a:r>
            <a:r>
              <a:rPr lang="en-US" dirty="0" smtClean="0"/>
              <a:t/>
            </a:r>
            <a:br>
              <a:rPr lang="en-US" dirty="0" smtClean="0"/>
            </a:br>
            <a:r>
              <a:rPr lang="en-US" dirty="0" smtClean="0"/>
              <a:t>(</a:t>
            </a:r>
            <a:r>
              <a:rPr lang="en-US" dirty="0" smtClean="0"/>
              <a:t>IC</a:t>
            </a:r>
            <a:r>
              <a:rPr lang="en-US" dirty="0" smtClean="0"/>
              <a:t> 16</a:t>
            </a:r>
            <a:r>
              <a:rPr lang="en-US" dirty="0" smtClean="0"/>
              <a:t>-42-27-</a:t>
            </a:r>
            <a:r>
              <a:rPr lang="en-US" dirty="0" smtClean="0"/>
              <a:t>2)</a:t>
            </a:r>
            <a:endParaRPr lang="en-US" dirty="0"/>
          </a:p>
        </p:txBody>
      </p:sp>
      <p:sp>
        <p:nvSpPr>
          <p:cNvPr id="3" name="Content Placeholder 2"/>
          <p:cNvSpPr>
            <a:spLocks noGrp="1"/>
          </p:cNvSpPr>
          <p:nvPr>
            <p:ph idx="1"/>
          </p:nvPr>
        </p:nvSpPr>
        <p:spPr/>
        <p:txBody>
          <a:bodyPr>
            <a:normAutofit/>
          </a:bodyPr>
          <a:lstStyle/>
          <a:p>
            <a:pPr lvl="0"/>
            <a:r>
              <a:rPr lang="en-US" dirty="0" smtClean="0">
                <a:latin typeface="Calibri"/>
                <a:cs typeface="Calibri"/>
              </a:rPr>
              <a:t>L</a:t>
            </a:r>
            <a:r>
              <a:rPr lang="en-US" dirty="0" smtClean="0">
                <a:latin typeface="Calibri"/>
                <a:cs typeface="Calibri"/>
              </a:rPr>
              <a:t>ay responders also now have the authority to administer </a:t>
            </a:r>
            <a:r>
              <a:rPr lang="en-US" dirty="0" err="1" smtClean="0">
                <a:latin typeface="Calibri"/>
                <a:cs typeface="Calibri"/>
              </a:rPr>
              <a:t>naloxone</a:t>
            </a:r>
            <a:r>
              <a:rPr lang="en-US" dirty="0" smtClean="0">
                <a:latin typeface="Calibri"/>
                <a:cs typeface="Calibri"/>
              </a:rPr>
              <a:t>, and include:</a:t>
            </a:r>
            <a:endParaRPr lang="en-US" dirty="0" smtClean="0">
              <a:latin typeface="Calibri"/>
              <a:cs typeface="Calibri"/>
            </a:endParaRPr>
          </a:p>
          <a:p>
            <a:pPr lvl="1"/>
            <a:r>
              <a:rPr lang="en-US" dirty="0" smtClean="0">
                <a:latin typeface="Calibri"/>
                <a:cs typeface="Calibri"/>
              </a:rPr>
              <a:t>a </a:t>
            </a:r>
            <a:r>
              <a:rPr lang="en-US" dirty="0">
                <a:latin typeface="Calibri"/>
                <a:cs typeface="Calibri"/>
              </a:rPr>
              <a:t>person at </a:t>
            </a:r>
            <a:r>
              <a:rPr lang="en-US" dirty="0" smtClean="0">
                <a:latin typeface="Calibri"/>
                <a:cs typeface="Calibri"/>
              </a:rPr>
              <a:t>risk</a:t>
            </a:r>
          </a:p>
          <a:p>
            <a:pPr lvl="1"/>
            <a:r>
              <a:rPr lang="en-US" dirty="0" smtClean="0">
                <a:latin typeface="Calibri"/>
                <a:cs typeface="Calibri"/>
              </a:rPr>
              <a:t>a </a:t>
            </a:r>
            <a:r>
              <a:rPr lang="en-US" dirty="0">
                <a:latin typeface="Calibri"/>
                <a:cs typeface="Calibri"/>
              </a:rPr>
              <a:t>family </a:t>
            </a:r>
            <a:r>
              <a:rPr lang="en-US" dirty="0" smtClean="0">
                <a:latin typeface="Calibri"/>
                <a:cs typeface="Calibri"/>
              </a:rPr>
              <a:t>member</a:t>
            </a:r>
          </a:p>
          <a:p>
            <a:pPr lvl="1"/>
            <a:r>
              <a:rPr lang="en-US" dirty="0" smtClean="0">
                <a:latin typeface="Calibri"/>
                <a:cs typeface="Calibri"/>
              </a:rPr>
              <a:t>a </a:t>
            </a:r>
            <a:r>
              <a:rPr lang="en-US" dirty="0">
                <a:latin typeface="Calibri"/>
                <a:cs typeface="Calibri"/>
              </a:rPr>
              <a:t>friend or </a:t>
            </a:r>
            <a:endParaRPr lang="en-US" dirty="0" smtClean="0">
              <a:latin typeface="Calibri"/>
              <a:cs typeface="Calibri"/>
            </a:endParaRPr>
          </a:p>
          <a:p>
            <a:pPr lvl="1"/>
            <a:r>
              <a:rPr lang="en-US" dirty="0" smtClean="0">
                <a:latin typeface="Calibri"/>
                <a:cs typeface="Calibri"/>
              </a:rPr>
              <a:t>any </a:t>
            </a:r>
            <a:r>
              <a:rPr lang="en-US" dirty="0">
                <a:latin typeface="Calibri"/>
                <a:cs typeface="Calibri"/>
              </a:rPr>
              <a:t>other individual or entity in a position to assist</a:t>
            </a:r>
            <a:r>
              <a:rPr lang="en-US" dirty="0" smtClean="0">
                <a:latin typeface="Calibri"/>
                <a:cs typeface="Calibri"/>
              </a:rPr>
              <a:t> </a:t>
            </a:r>
          </a:p>
          <a:p>
            <a:pPr lvl="1">
              <a:buNone/>
            </a:pPr>
            <a:endParaRPr lang="en-US" dirty="0" smtClean="0">
              <a:latin typeface="Calibri"/>
              <a:cs typeface="Calibri"/>
            </a:endParaRPr>
          </a:p>
          <a:p>
            <a:r>
              <a:rPr lang="en-US" dirty="0" smtClean="0">
                <a:latin typeface="Calibri"/>
                <a:cs typeface="Calibri"/>
              </a:rPr>
              <a:t>They must call 911 either </a:t>
            </a:r>
            <a:r>
              <a:rPr lang="en-US" dirty="0">
                <a:latin typeface="Calibri"/>
                <a:cs typeface="Calibri"/>
              </a:rPr>
              <a:t>immediately before </a:t>
            </a:r>
            <a:r>
              <a:rPr lang="en-US" dirty="0" smtClean="0">
                <a:latin typeface="Calibri"/>
                <a:cs typeface="Calibri"/>
              </a:rPr>
              <a:t>or after </a:t>
            </a:r>
            <a:r>
              <a:rPr lang="en-US" dirty="0">
                <a:latin typeface="Calibri"/>
                <a:cs typeface="Calibri"/>
              </a:rPr>
              <a:t>administering</a:t>
            </a:r>
            <a:r>
              <a:rPr lang="en-US" dirty="0" smtClean="0">
                <a:latin typeface="Calibri"/>
                <a:cs typeface="Calibri"/>
              </a:rPr>
              <a:t> </a:t>
            </a:r>
            <a:r>
              <a:rPr lang="en-US" dirty="0" err="1" smtClean="0">
                <a:latin typeface="Calibri"/>
                <a:cs typeface="Calibri"/>
              </a:rPr>
              <a:t>naloxone</a:t>
            </a:r>
            <a:endParaRPr lang="en-US" dirty="0" smtClean="0">
              <a:latin typeface="Calibri"/>
              <a:cs typeface="Calibri"/>
            </a:endParaRPr>
          </a:p>
          <a:p>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47640"/>
      </p:ext>
    </p:extLst>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Senate Enrolled Act 406- Reporting Requirements</a:t>
            </a:r>
            <a:endParaRPr lang="en-US" dirty="0"/>
          </a:p>
        </p:txBody>
      </p:sp>
      <p:sp>
        <p:nvSpPr>
          <p:cNvPr id="3" name="Content Placeholder 2"/>
          <p:cNvSpPr>
            <a:spLocks noGrp="1"/>
          </p:cNvSpPr>
          <p:nvPr>
            <p:ph idx="1"/>
          </p:nvPr>
        </p:nvSpPr>
        <p:spPr>
          <a:xfrm>
            <a:off x="457200" y="2103120"/>
            <a:ext cx="8229600" cy="4526280"/>
          </a:xfrm>
        </p:spPr>
        <p:txBody>
          <a:bodyPr>
            <a:normAutofit/>
          </a:bodyPr>
          <a:lstStyle/>
          <a:p>
            <a:pPr lvl="0"/>
            <a:r>
              <a:rPr lang="en-US" dirty="0">
                <a:latin typeface="Calibri"/>
                <a:cs typeface="Calibri"/>
              </a:rPr>
              <a:t>EMS </a:t>
            </a:r>
            <a:r>
              <a:rPr lang="en-US" dirty="0" smtClean="0">
                <a:latin typeface="Calibri"/>
                <a:cs typeface="Calibri"/>
              </a:rPr>
              <a:t>must </a:t>
            </a:r>
            <a:r>
              <a:rPr lang="en-US" dirty="0">
                <a:latin typeface="Calibri"/>
                <a:cs typeface="Calibri"/>
              </a:rPr>
              <a:t>report to the Indiana State Department of </a:t>
            </a:r>
            <a:r>
              <a:rPr lang="en-US" dirty="0" smtClean="0">
                <a:latin typeface="Calibri"/>
                <a:cs typeface="Calibri"/>
              </a:rPr>
              <a:t>Health (ISDH):</a:t>
            </a:r>
          </a:p>
          <a:p>
            <a:pPr lvl="1"/>
            <a:r>
              <a:rPr lang="en-US" dirty="0" smtClean="0">
                <a:latin typeface="Calibri"/>
                <a:cs typeface="Calibri"/>
              </a:rPr>
              <a:t>The </a:t>
            </a:r>
            <a:r>
              <a:rPr lang="en-US" dirty="0">
                <a:latin typeface="Calibri"/>
                <a:cs typeface="Calibri"/>
              </a:rPr>
              <a:t>number of times an overdose intervention drug is</a:t>
            </a:r>
            <a:r>
              <a:rPr lang="en-US" dirty="0" smtClean="0">
                <a:latin typeface="Calibri"/>
                <a:cs typeface="Calibri"/>
              </a:rPr>
              <a:t> </a:t>
            </a:r>
            <a:r>
              <a:rPr lang="en-US" dirty="0" smtClean="0">
                <a:latin typeface="Calibri"/>
                <a:cs typeface="Calibri"/>
              </a:rPr>
              <a:t>administered before, during, and after EMS arrives on the scene</a:t>
            </a:r>
          </a:p>
          <a:p>
            <a:pPr lvl="1"/>
            <a:r>
              <a:rPr lang="en-US" dirty="0" smtClean="0">
                <a:latin typeface="Calibri"/>
                <a:cs typeface="Calibri"/>
              </a:rPr>
              <a:t>By any first responder, including Police, Fire, or other Lay responder </a:t>
            </a:r>
          </a:p>
          <a:p>
            <a:pPr lvl="1">
              <a:buNone/>
            </a:pPr>
            <a:endParaRPr lang="en-US" dirty="0" smtClean="0">
              <a:latin typeface="Calibri"/>
              <a:cs typeface="Calibri"/>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107391572"/>
      </p:ext>
    </p:extLst>
  </p:cSld>
  <p:clrMapOvr>
    <a:masterClrMapping/>
  </p:clrMapOvr>
</p:sld>
</file>

<file path=ppt/tags/tag1.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ARTICULATE_PROJECT_OPEN" val="0"/>
  <p:tag name="ARTICULATE_SLIDE_COUNT" val="43"/>
</p:tagLst>
</file>

<file path=ppt/tags/tag10.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ARTICULATE_SLIDE_THUMBNAIL_REFRESH" val="1"/>
</p:tagLst>
</file>

<file path=ppt/tags/tag11.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ARTICULATE_SLIDE_THUMBNAIL_REFRESH" val="1"/>
</p:tagLst>
</file>

<file path=ppt/tags/tag12.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ARTICULATE_SLIDE_THUMBNAIL_REFRESH" val="1"/>
</p:tagLst>
</file>

<file path=ppt/tags/tag13.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ARTICULATE_SLIDE_THUMBNAIL_REFRESH" val="1"/>
</p:tagLst>
</file>

<file path=ppt/tags/tag14.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ARTICULATE_SLIDE_THUMBNAIL_REFRESH" val="1"/>
</p:tagLst>
</file>

<file path=ppt/tags/tag15.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ARTICULATE_SLIDE_THUMBNAIL_REFRESH" val="1"/>
</p:tagLst>
</file>

<file path=ppt/tags/tag16.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ARTICULATE_SLIDE_THUMBNAIL_REFRESH" val="1"/>
</p:tagLst>
</file>

<file path=ppt/tags/tag17.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ARTICULATE_SLIDE_THUMBNAIL_REFRESH" val="1"/>
</p:tagLst>
</file>

<file path=ppt/tags/tag18.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ARTICULATE_SLIDE_THUMBNAIL_REFRESH" val="1"/>
</p:tagLst>
</file>

<file path=ppt/tags/tag19.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ARTICULATE_SLIDE_THUMBNAIL_REFRESH" val="1"/>
</p:tagLst>
</file>

<file path=ppt/tags/tag2.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ARTICULATE_SLIDE_THUMBNAIL_REFRESH" val="1"/>
</p:tagLst>
</file>

<file path=ppt/tags/tag20.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ARTICULATE_SLIDE_THUMBNAIL_REFRESH" val="1"/>
</p:tagLst>
</file>

<file path=ppt/tags/tag21.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ARTICULATE_SLIDE_THUMBNAIL_REFRESH" val="1"/>
</p:tagLst>
</file>

<file path=ppt/tags/tag22.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ARTICULATE_SLIDE_THUMBNAIL_REFRESH" val="1"/>
</p:tagLst>
</file>

<file path=ppt/tags/tag23.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ARTICULATE_SLIDE_THUMBNAIL_REFRESH" val="1"/>
</p:tagLst>
</file>

<file path=ppt/tags/tag24.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ARTICULATE_SLIDE_THUMBNAIL_REFRESH" val="1"/>
</p:tagLst>
</file>

<file path=ppt/tags/tag25.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ARTICULATE_SLIDE_THUMBNAIL_REFRESH" val="1"/>
</p:tagLst>
</file>

<file path=ppt/tags/tag26.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ARTICULATE_SLIDE_THUMBNAIL_REFRESH" val="1"/>
</p:tagLst>
</file>

<file path=ppt/tags/tag27.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ARTICULATE_SLIDE_THUMBNAIL_REFRESH" val="1"/>
</p:tagLst>
</file>

<file path=ppt/tags/tag28.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ARTICULATE_SLIDE_THUMBNAIL_REFRESH" val="1"/>
</p:tagLst>
</file>

<file path=ppt/tags/tag29.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ARTICULATE_SLIDE_THUMBNAIL_REFRESH" val="1"/>
</p:tagLst>
</file>

<file path=ppt/tags/tag3.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ARTICULATE_SLIDE_THUMBNAIL_REFRESH" val="1"/>
</p:tagLst>
</file>

<file path=ppt/tags/tag30.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ARTICULATE_SLIDE_THUMBNAIL_REFRESH" val="1"/>
</p:tagLst>
</file>

<file path=ppt/tags/tag31.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ARTICULATE_SLIDE_THUMBNAIL_REFRESH" val="1"/>
</p:tagLst>
</file>

<file path=ppt/tags/tag32.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ARTICULATE_SLIDE_THUMBNAIL_REFRESH" val="1"/>
</p:tagLst>
</file>

<file path=ppt/tags/tag33.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ARTICULATE_SLIDE_THUMBNAIL_REFRESH" val="1"/>
</p:tagLst>
</file>

<file path=ppt/tags/tag34.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ARTICULATE_SLIDE_THUMBNAIL_REFRESH" val="1"/>
</p:tagLst>
</file>

<file path=ppt/tags/tag35.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ARTICULATE_SLIDE_THUMBNAIL_REFRESH" val="1"/>
</p:tagLst>
</file>

<file path=ppt/tags/tag36.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ARTICULATE_SLIDE_THUMBNAIL_REFRESH" val="1"/>
</p:tagLst>
</file>

<file path=ppt/tags/tag37.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ARTICULATE_SLIDE_THUMBNAIL_REFRESH" val="1"/>
</p:tagLst>
</file>

<file path=ppt/tags/tag38.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ARTICULATE_SLIDE_THUMBNAIL_REFRESH" val="1"/>
</p:tagLst>
</file>

<file path=ppt/tags/tag39.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ARTICULATE_SLIDE_THUMBNAIL_REFRESH" val="1"/>
</p:tagLst>
</file>

<file path=ppt/tags/tag4.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ARTICULATE_SLIDE_THUMBNAIL_REFRESH" val="1"/>
</p:tagLst>
</file>

<file path=ppt/tags/tag40.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ARTICULATE_SLIDE_THUMBNAIL_REFRESH" val="1"/>
</p:tagLst>
</file>

<file path=ppt/tags/tag5.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ARTICULATE_SLIDE_THUMBNAIL_REFRESH" val="1"/>
</p:tagLst>
</file>

<file path=ppt/tags/tag6.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ARTICULATE_SLIDE_THUMBNAIL_REFRESH" val="1"/>
</p:tagLst>
</file>

<file path=ppt/tags/tag7.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ARTICULATE_SLIDE_THUMBNAIL_REFRESH" val="1"/>
</p:tagLst>
</file>

<file path=ppt/tags/tag8.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ARTICULATE_SLIDE_THUMBNAIL_REFRESH" val="1"/>
</p:tagLst>
</file>

<file path=ppt/tags/tag9.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ARTICULATE_SLIDE_THUMBNAIL_REFRESH"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undry">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Foundry">
      <a:majorFont>
        <a:latin typeface="Rockwell"/>
        <a:ea typeface=""/>
        <a:cs typeface=""/>
        <a:font script="Grek" typeface="Cambria"/>
        <a:font script="Cyrl" typeface="Cambria"/>
        <a:font script="Jpan" typeface="ＭＳ 明朝"/>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ＭＳ 明朝"/>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WarAgnstDrugs_co_15 print PowerPlugs Templates for PowerPoint</Template>
  <TotalTime>11114</TotalTime>
  <Words>3238</Words>
  <Application>Microsoft Macintosh PowerPoint</Application>
  <PresentationFormat>On-screen Show (4:3)</PresentationFormat>
  <Paragraphs>394</Paragraphs>
  <Slides>53</Slides>
  <Notes>32</Notes>
  <HiddenSlides>0</HiddenSlides>
  <MMClips>0</MMClips>
  <ScaleCrop>false</ScaleCrop>
  <HeadingPairs>
    <vt:vector size="4" baseType="variant">
      <vt:variant>
        <vt:lpstr>Design Template</vt:lpstr>
      </vt:variant>
      <vt:variant>
        <vt:i4>1</vt:i4>
      </vt:variant>
      <vt:variant>
        <vt:lpstr>Slide Titles</vt:lpstr>
      </vt:variant>
      <vt:variant>
        <vt:i4>53</vt:i4>
      </vt:variant>
    </vt:vector>
  </HeadingPairs>
  <TitlesOfParts>
    <vt:vector size="54" baseType="lpstr">
      <vt:lpstr>Foundry</vt:lpstr>
      <vt:lpstr>   Reducing Opioid Overdose Deaths with Naloxone</vt:lpstr>
      <vt:lpstr>Learning Objectives</vt:lpstr>
      <vt:lpstr>The Problem</vt:lpstr>
      <vt:lpstr>The Facts</vt:lpstr>
      <vt:lpstr>Slide 5</vt:lpstr>
      <vt:lpstr>We Must STOP the Bleeding!</vt:lpstr>
      <vt:lpstr>Senate Enrolled Act 227 (IC 16-31-3-23.5) </vt:lpstr>
      <vt:lpstr>Senate Enrolled Act 406  (IC 16-42-27-2)</vt:lpstr>
      <vt:lpstr>Senate Enrolled Act 406- Reporting Requirements</vt:lpstr>
      <vt:lpstr>How to Report to ISDH</vt:lpstr>
      <vt:lpstr>Questions on Reporting to ISDH?</vt:lpstr>
      <vt:lpstr>Opioids versus Opiates</vt:lpstr>
      <vt:lpstr>Opioids</vt:lpstr>
      <vt:lpstr>Opioids Include</vt:lpstr>
      <vt:lpstr>Opioid Effects</vt:lpstr>
      <vt:lpstr>Heroin</vt:lpstr>
      <vt:lpstr>Opioid Addiction &amp; Treatment</vt:lpstr>
      <vt:lpstr>What Is NOT an Opioid?</vt:lpstr>
      <vt:lpstr>Who’s at Risk for Overdose?</vt:lpstr>
      <vt:lpstr>Who Else is at Risk?</vt:lpstr>
      <vt:lpstr>What Is an Opioid Overdose?</vt:lpstr>
      <vt:lpstr>What Does Opioid Overdose Look Like?</vt:lpstr>
      <vt:lpstr>How Does Naloxone Work?</vt:lpstr>
      <vt:lpstr>How Does Naloxone Work?</vt:lpstr>
      <vt:lpstr>Overview of Naloxone Use</vt:lpstr>
      <vt:lpstr>When Do you Use Naloxone?</vt:lpstr>
      <vt:lpstr>If Other Drugs are Found</vt:lpstr>
      <vt:lpstr>Naloxone Administration</vt:lpstr>
      <vt:lpstr>Naloxone Auto-Injector</vt:lpstr>
      <vt:lpstr>EVZIO</vt:lpstr>
      <vt:lpstr>EVZIO</vt:lpstr>
      <vt:lpstr>Intranasal Naloxone</vt:lpstr>
      <vt:lpstr>Intranasal Naloxone</vt:lpstr>
      <vt:lpstr>Why Use an Atomizer?</vt:lpstr>
      <vt:lpstr>Nasal Atomizer Use</vt:lpstr>
      <vt:lpstr>Preparation: Step 1</vt:lpstr>
      <vt:lpstr>Preparation: Step 2</vt:lpstr>
      <vt:lpstr>Preparation: Step 3</vt:lpstr>
      <vt:lpstr>Preparation: Step 4</vt:lpstr>
      <vt:lpstr>One Luer Attached Atomizer</vt:lpstr>
      <vt:lpstr>Using Intranasal Naloxone</vt:lpstr>
      <vt:lpstr>Using Intranasal Naloxone</vt:lpstr>
      <vt:lpstr>Using Intranasal Naloxone in Infants or Small Children</vt:lpstr>
      <vt:lpstr>What Am I Going to See?</vt:lpstr>
      <vt:lpstr>What Am I Going to See?</vt:lpstr>
      <vt:lpstr>What about Combativeness?</vt:lpstr>
      <vt:lpstr>What If It’s NOT Working?</vt:lpstr>
      <vt:lpstr>Naloxone Duration</vt:lpstr>
      <vt:lpstr>Key Points to Remember</vt:lpstr>
      <vt:lpstr>Skills Practice</vt:lpstr>
      <vt:lpstr>Course Summary</vt:lpstr>
      <vt:lpstr>Credit and Acknowledgements</vt:lpstr>
      <vt:lpstr>References</vt:lpstr>
    </vt:vector>
  </TitlesOfParts>
  <Company>EMSEducation.net</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Naloxone training for Indiana</dc:title>
  <dc:subject>Overdose</dc:subject>
  <dc:creator>Michael Kaufmann, MD, FACEP</dc:creator>
  <cp:lastModifiedBy>Joan Duwve</cp:lastModifiedBy>
  <cp:revision>256</cp:revision>
  <cp:lastPrinted>2014-08-20T14:27:21Z</cp:lastPrinted>
  <dcterms:created xsi:type="dcterms:W3CDTF">2015-10-09T18:06:19Z</dcterms:created>
  <dcterms:modified xsi:type="dcterms:W3CDTF">2015-10-14T14:52:45Z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546B046C-E52D-4FCD-BD30-1C23A1051E8D</vt:lpwstr>
  </property>
  <property fmtid="{D5CDD505-2E9C-101B-9397-08002B2CF9AE}" pid="3" name="ArticulatePath">
    <vt:lpwstr>KaufmannNaloxonedraft8-20</vt:lpwstr>
  </property>
</Properties>
</file>