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21.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22.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74" r:id="rId6"/>
    <p:sldMasterId id="2147483689" r:id="rId7"/>
    <p:sldMasterId id="2147483731" r:id="rId8"/>
    <p:sldMasterId id="2147483739" r:id="rId9"/>
    <p:sldMasterId id="2147483751" r:id="rId10"/>
    <p:sldMasterId id="2147483759" r:id="rId11"/>
  </p:sldMasterIdLst>
  <p:notesMasterIdLst>
    <p:notesMasterId r:id="rId53"/>
  </p:notesMasterIdLst>
  <p:sldIdLst>
    <p:sldId id="256" r:id="rId12"/>
    <p:sldId id="265" r:id="rId13"/>
    <p:sldId id="257" r:id="rId14"/>
    <p:sldId id="841" r:id="rId15"/>
    <p:sldId id="842" r:id="rId16"/>
    <p:sldId id="858" r:id="rId17"/>
    <p:sldId id="259" r:id="rId18"/>
    <p:sldId id="260" r:id="rId19"/>
    <p:sldId id="273" r:id="rId20"/>
    <p:sldId id="754" r:id="rId21"/>
    <p:sldId id="385" r:id="rId22"/>
    <p:sldId id="707" r:id="rId23"/>
    <p:sldId id="272" r:id="rId24"/>
    <p:sldId id="258" r:id="rId25"/>
    <p:sldId id="725" r:id="rId26"/>
    <p:sldId id="733" r:id="rId27"/>
    <p:sldId id="762" r:id="rId28"/>
    <p:sldId id="735" r:id="rId29"/>
    <p:sldId id="764" r:id="rId30"/>
    <p:sldId id="844" r:id="rId31"/>
    <p:sldId id="870" r:id="rId32"/>
    <p:sldId id="871" r:id="rId33"/>
    <p:sldId id="262" r:id="rId34"/>
    <p:sldId id="261" r:id="rId35"/>
    <p:sldId id="872" r:id="rId36"/>
    <p:sldId id="873" r:id="rId37"/>
    <p:sldId id="263" r:id="rId38"/>
    <p:sldId id="860" r:id="rId39"/>
    <p:sldId id="861" r:id="rId40"/>
    <p:sldId id="862" r:id="rId41"/>
    <p:sldId id="863" r:id="rId42"/>
    <p:sldId id="864" r:id="rId43"/>
    <p:sldId id="865" r:id="rId44"/>
    <p:sldId id="866" r:id="rId45"/>
    <p:sldId id="867" r:id="rId46"/>
    <p:sldId id="868" r:id="rId47"/>
    <p:sldId id="869" r:id="rId48"/>
    <p:sldId id="859" r:id="rId49"/>
    <p:sldId id="843" r:id="rId50"/>
    <p:sldId id="295" r:id="rId51"/>
    <p:sldId id="26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0837" autoAdjust="0"/>
  </p:normalViewPr>
  <p:slideViewPr>
    <p:cSldViewPr snapToGrid="0" snapToObjects="1" showGuides="1">
      <p:cViewPr varScale="1">
        <p:scale>
          <a:sx n="90" d="100"/>
          <a:sy n="90" d="100"/>
        </p:scale>
        <p:origin x="131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oleObject" Target="file:///\\STATE.IN.US\FILE1\ISDH\SHARED\ISDH5\PHS\Injury_Prevention\Injury%20Prevention\Injury%20Prevention%20Advisory%20Council\2022\August\Racial%20Disparities%20Violent%20Deaths.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643554958090589"/>
          <c:y val="0.22770072986546663"/>
          <c:w val="0.257107086710676"/>
          <c:h val="0.6761472815950039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060-4C71-AA22-B866869116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060-4C71-AA22-B866869116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060-4C71-AA22-B8668691161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060-4C71-AA22-B8668691161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060-4C71-AA22-B8668691161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060-4C71-AA22-B86686911611}"/>
              </c:ext>
            </c:extLst>
          </c:dPt>
          <c:dLbls>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D060-4C71-AA22-B86686911611}"/>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Sheet1!$A$39:$A$44</c:f>
              <c:strCache>
                <c:ptCount val="6"/>
                <c:pt idx="0">
                  <c:v>White</c:v>
                </c:pt>
                <c:pt idx="1">
                  <c:v>Black</c:v>
                </c:pt>
                <c:pt idx="2">
                  <c:v>Asian</c:v>
                </c:pt>
                <c:pt idx="3">
                  <c:v>American Indian</c:v>
                </c:pt>
                <c:pt idx="4">
                  <c:v>Pacific Islander</c:v>
                </c:pt>
                <c:pt idx="5">
                  <c:v>Unspecified</c:v>
                </c:pt>
              </c:strCache>
            </c:strRef>
          </c:cat>
          <c:val>
            <c:numRef>
              <c:f>Sheet1!$B$39:$B$44</c:f>
              <c:numCache>
                <c:formatCode>General</c:formatCode>
                <c:ptCount val="6"/>
                <c:pt idx="0">
                  <c:v>15086</c:v>
                </c:pt>
                <c:pt idx="1">
                  <c:v>3162</c:v>
                </c:pt>
                <c:pt idx="2">
                  <c:v>107</c:v>
                </c:pt>
                <c:pt idx="3">
                  <c:v>33</c:v>
                </c:pt>
                <c:pt idx="4">
                  <c:v>16</c:v>
                </c:pt>
                <c:pt idx="5">
                  <c:v>111</c:v>
                </c:pt>
              </c:numCache>
            </c:numRef>
          </c:val>
          <c:extLst>
            <c:ext xmlns:c16="http://schemas.microsoft.com/office/drawing/2014/chart" uri="{C3380CC4-5D6E-409C-BE32-E72D297353CC}">
              <c16:uniqueId val="{0000000C-D060-4C71-AA22-B8668691161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Circumstances!$B$18</c:f>
              <c:strCache>
                <c:ptCount val="1"/>
                <c:pt idx="0">
                  <c:v>Buffer</c:v>
                </c:pt>
              </c:strCache>
            </c:strRef>
          </c:tx>
          <c:spPr>
            <a:noFill/>
            <a:ln>
              <a:noFill/>
            </a:ln>
            <a:effectLst/>
          </c:spPr>
          <c:invertIfNegative val="0"/>
          <c:cat>
            <c:strRef>
              <c:f>Circumstances!$A$19:$A$32</c:f>
              <c:strCache>
                <c:ptCount val="14"/>
                <c:pt idx="0">
                  <c:v>Depressed Mood</c:v>
                </c:pt>
                <c:pt idx="1">
                  <c:v>Alcohol Problem</c:v>
                </c:pt>
                <c:pt idx="2">
                  <c:v>Argument</c:v>
                </c:pt>
                <c:pt idx="3">
                  <c:v>Family Relationship Problem</c:v>
                </c:pt>
                <c:pt idx="4">
                  <c:v>Financial Problem</c:v>
                </c:pt>
                <c:pt idx="5">
                  <c:v>History of Mental Illness</c:v>
                </c:pt>
                <c:pt idx="6">
                  <c:v>Intimate Partner Problem</c:v>
                </c:pt>
                <c:pt idx="7">
                  <c:v>Job Problem</c:v>
                </c:pt>
                <c:pt idx="8">
                  <c:v>Mental Health Problem</c:v>
                </c:pt>
                <c:pt idx="9">
                  <c:v>Physical Health Problem</c:v>
                </c:pt>
                <c:pt idx="10">
                  <c:v>History of Suicide Attempt</c:v>
                </c:pt>
                <c:pt idx="11">
                  <c:v>Disclosed Suicidal Intent</c:v>
                </c:pt>
                <c:pt idx="12">
                  <c:v>Left Note</c:v>
                </c:pt>
                <c:pt idx="13">
                  <c:v>History of Suicidal Thoughts</c:v>
                </c:pt>
              </c:strCache>
            </c:strRef>
          </c:cat>
          <c:val>
            <c:numRef>
              <c:f>Circumstances!$B$19:$B$32</c:f>
              <c:numCache>
                <c:formatCode>0.000%</c:formatCode>
                <c:ptCount val="14"/>
                <c:pt idx="0">
                  <c:v>0.19700000000000001</c:v>
                </c:pt>
                <c:pt idx="1">
                  <c:v>0.185</c:v>
                </c:pt>
                <c:pt idx="2">
                  <c:v>0.11799999999999999</c:v>
                </c:pt>
                <c:pt idx="3">
                  <c:v>0.25900000000000001</c:v>
                </c:pt>
                <c:pt idx="4">
                  <c:v>0.27299999999999996</c:v>
                </c:pt>
                <c:pt idx="5">
                  <c:v>0.21899999999999997</c:v>
                </c:pt>
                <c:pt idx="6">
                  <c:v>0.23199999999999998</c:v>
                </c:pt>
                <c:pt idx="7">
                  <c:v>0.26500000000000001</c:v>
                </c:pt>
                <c:pt idx="8">
                  <c:v>0.16399999999999998</c:v>
                </c:pt>
                <c:pt idx="9">
                  <c:v>0.191</c:v>
                </c:pt>
                <c:pt idx="10">
                  <c:v>0.21699999999999997</c:v>
                </c:pt>
                <c:pt idx="11">
                  <c:v>0.21499999999999997</c:v>
                </c:pt>
                <c:pt idx="12">
                  <c:v>0.20399999999999999</c:v>
                </c:pt>
                <c:pt idx="13">
                  <c:v>0.17199999999999999</c:v>
                </c:pt>
              </c:numCache>
            </c:numRef>
          </c:val>
          <c:extLst>
            <c:ext xmlns:c16="http://schemas.microsoft.com/office/drawing/2014/chart" uri="{C3380CC4-5D6E-409C-BE32-E72D297353CC}">
              <c16:uniqueId val="{00000000-D560-4F3E-9820-B23982D53E1B}"/>
            </c:ext>
          </c:extLst>
        </c:ser>
        <c:ser>
          <c:idx val="1"/>
          <c:order val="1"/>
          <c:tx>
            <c:strRef>
              <c:f>Circumstances!$C$18</c:f>
              <c:strCache>
                <c:ptCount val="1"/>
                <c:pt idx="0">
                  <c:v>Black</c:v>
                </c:pt>
              </c:strCache>
            </c:strRef>
          </c:tx>
          <c:spPr>
            <a:solidFill>
              <a:schemeClr val="accent2"/>
            </a:solidFill>
            <a:ln>
              <a:noFill/>
            </a:ln>
            <a:effectLst/>
          </c:spPr>
          <c:invertIfNegative val="0"/>
          <c:dLbls>
            <c:dLbl>
              <c:idx val="4"/>
              <c:layout>
                <c:manualLayout>
                  <c:x val="-4.2704019488428745E-2"/>
                  <c:y val="2.9112081513828774E-3"/>
                </c:manualLayout>
              </c:layout>
              <c:tx>
                <c:rich>
                  <a:bodyPr/>
                  <a:lstStyle/>
                  <a:p>
                    <a:fld id="{EB1B869B-E71D-4F2C-8822-2724A69F82C9}" type="VALUE">
                      <a:rPr lang="en-US">
                        <a:solidFill>
                          <a:schemeClr val="tx1">
                            <a:lumMod val="75000"/>
                          </a:schemeClr>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560-4F3E-9820-B23982D53E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Circumstances!$A$19:$A$32</c:f>
              <c:strCache>
                <c:ptCount val="14"/>
                <c:pt idx="0">
                  <c:v>Depressed Mood</c:v>
                </c:pt>
                <c:pt idx="1">
                  <c:v>Alcohol Problem</c:v>
                </c:pt>
                <c:pt idx="2">
                  <c:v>Argument</c:v>
                </c:pt>
                <c:pt idx="3">
                  <c:v>Family Relationship Problem</c:v>
                </c:pt>
                <c:pt idx="4">
                  <c:v>Financial Problem</c:v>
                </c:pt>
                <c:pt idx="5">
                  <c:v>History of Mental Illness</c:v>
                </c:pt>
                <c:pt idx="6">
                  <c:v>Intimate Partner Problem</c:v>
                </c:pt>
                <c:pt idx="7">
                  <c:v>Job Problem</c:v>
                </c:pt>
                <c:pt idx="8">
                  <c:v>Mental Health Problem</c:v>
                </c:pt>
                <c:pt idx="9">
                  <c:v>Physical Health Problem</c:v>
                </c:pt>
                <c:pt idx="10">
                  <c:v>History of Suicide Attempt</c:v>
                </c:pt>
                <c:pt idx="11">
                  <c:v>Disclosed Suicidal Intent</c:v>
                </c:pt>
                <c:pt idx="12">
                  <c:v>Left Note</c:v>
                </c:pt>
                <c:pt idx="13">
                  <c:v>History of Suicidal Thoughts</c:v>
                </c:pt>
              </c:strCache>
            </c:strRef>
          </c:cat>
          <c:val>
            <c:numRef>
              <c:f>Circumstances!$C$19:$C$32</c:f>
              <c:numCache>
                <c:formatCode>0.00%</c:formatCode>
                <c:ptCount val="14"/>
                <c:pt idx="0">
                  <c:v>0.10299999999999999</c:v>
                </c:pt>
                <c:pt idx="1">
                  <c:v>0.115</c:v>
                </c:pt>
                <c:pt idx="2">
                  <c:v>0.182</c:v>
                </c:pt>
                <c:pt idx="3">
                  <c:v>4.1000000000000002E-2</c:v>
                </c:pt>
                <c:pt idx="4">
                  <c:v>2.7E-2</c:v>
                </c:pt>
                <c:pt idx="5">
                  <c:v>8.1000000000000003E-2</c:v>
                </c:pt>
                <c:pt idx="6">
                  <c:v>6.8000000000000005E-2</c:v>
                </c:pt>
                <c:pt idx="7">
                  <c:v>3.5000000000000003E-2</c:v>
                </c:pt>
                <c:pt idx="8">
                  <c:v>0.13600000000000001</c:v>
                </c:pt>
                <c:pt idx="9">
                  <c:v>0.109</c:v>
                </c:pt>
                <c:pt idx="10">
                  <c:v>8.3000000000000004E-2</c:v>
                </c:pt>
                <c:pt idx="11">
                  <c:v>8.5000000000000006E-2</c:v>
                </c:pt>
                <c:pt idx="12">
                  <c:v>9.6000000000000002E-2</c:v>
                </c:pt>
                <c:pt idx="13">
                  <c:v>0.128</c:v>
                </c:pt>
              </c:numCache>
            </c:numRef>
          </c:val>
          <c:extLst>
            <c:ext xmlns:c16="http://schemas.microsoft.com/office/drawing/2014/chart" uri="{C3380CC4-5D6E-409C-BE32-E72D297353CC}">
              <c16:uniqueId val="{00000001-D560-4F3E-9820-B23982D53E1B}"/>
            </c:ext>
          </c:extLst>
        </c:ser>
        <c:ser>
          <c:idx val="2"/>
          <c:order val="2"/>
          <c:tx>
            <c:strRef>
              <c:f>Circumstances!$D$18</c:f>
              <c:strCache>
                <c:ptCount val="1"/>
                <c:pt idx="0">
                  <c:v>Label</c:v>
                </c:pt>
              </c:strCache>
            </c:strRef>
          </c:tx>
          <c:spPr>
            <a:no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lumMod val="75000"/>
                        <a:lumOff val="25000"/>
                      </a:schemeClr>
                    </a:solidFill>
                    <a:latin typeface="Raleway" pitchFamily="2" charset="0"/>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Circumstances!$A$19:$A$32</c:f>
              <c:strCache>
                <c:ptCount val="14"/>
                <c:pt idx="0">
                  <c:v>Depressed Mood</c:v>
                </c:pt>
                <c:pt idx="1">
                  <c:v>Alcohol Problem</c:v>
                </c:pt>
                <c:pt idx="2">
                  <c:v>Argument</c:v>
                </c:pt>
                <c:pt idx="3">
                  <c:v>Family Relationship Problem</c:v>
                </c:pt>
                <c:pt idx="4">
                  <c:v>Financial Problem</c:v>
                </c:pt>
                <c:pt idx="5">
                  <c:v>History of Mental Illness</c:v>
                </c:pt>
                <c:pt idx="6">
                  <c:v>Intimate Partner Problem</c:v>
                </c:pt>
                <c:pt idx="7">
                  <c:v>Job Problem</c:v>
                </c:pt>
                <c:pt idx="8">
                  <c:v>Mental Health Problem</c:v>
                </c:pt>
                <c:pt idx="9">
                  <c:v>Physical Health Problem</c:v>
                </c:pt>
                <c:pt idx="10">
                  <c:v>History of Suicide Attempt</c:v>
                </c:pt>
                <c:pt idx="11">
                  <c:v>Disclosed Suicidal Intent</c:v>
                </c:pt>
                <c:pt idx="12">
                  <c:v>Left Note</c:v>
                </c:pt>
                <c:pt idx="13">
                  <c:v>History of Suicidal Thoughts</c:v>
                </c:pt>
              </c:strCache>
            </c:strRef>
          </c:cat>
          <c:val>
            <c:numRef>
              <c:f>Circumstances!$D$19:$D$32</c:f>
              <c:numCache>
                <c:formatCode>0%</c:formatCode>
                <c:ptCount val="14"/>
                <c:pt idx="0">
                  <c:v>0.3</c:v>
                </c:pt>
                <c:pt idx="1">
                  <c:v>0.3</c:v>
                </c:pt>
                <c:pt idx="2">
                  <c:v>0.3</c:v>
                </c:pt>
                <c:pt idx="3">
                  <c:v>0.3</c:v>
                </c:pt>
                <c:pt idx="4">
                  <c:v>0.3</c:v>
                </c:pt>
                <c:pt idx="5">
                  <c:v>0.3</c:v>
                </c:pt>
                <c:pt idx="6">
                  <c:v>0.3</c:v>
                </c:pt>
                <c:pt idx="7">
                  <c:v>0.3</c:v>
                </c:pt>
                <c:pt idx="8">
                  <c:v>0.3</c:v>
                </c:pt>
                <c:pt idx="9">
                  <c:v>0.3</c:v>
                </c:pt>
                <c:pt idx="10">
                  <c:v>0.3</c:v>
                </c:pt>
                <c:pt idx="11">
                  <c:v>0.3</c:v>
                </c:pt>
                <c:pt idx="12">
                  <c:v>0.3</c:v>
                </c:pt>
                <c:pt idx="13">
                  <c:v>0.3</c:v>
                </c:pt>
              </c:numCache>
            </c:numRef>
          </c:val>
          <c:extLst>
            <c:ext xmlns:c16="http://schemas.microsoft.com/office/drawing/2014/chart" uri="{C3380CC4-5D6E-409C-BE32-E72D297353CC}">
              <c16:uniqueId val="{00000002-D560-4F3E-9820-B23982D53E1B}"/>
            </c:ext>
          </c:extLst>
        </c:ser>
        <c:ser>
          <c:idx val="3"/>
          <c:order val="3"/>
          <c:tx>
            <c:strRef>
              <c:f>Circumstances!$E$18</c:f>
              <c:strCache>
                <c:ptCount val="1"/>
                <c:pt idx="0">
                  <c:v>White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Circumstances!$A$19:$A$32</c:f>
              <c:strCache>
                <c:ptCount val="14"/>
                <c:pt idx="0">
                  <c:v>Depressed Mood</c:v>
                </c:pt>
                <c:pt idx="1">
                  <c:v>Alcohol Problem</c:v>
                </c:pt>
                <c:pt idx="2">
                  <c:v>Argument</c:v>
                </c:pt>
                <c:pt idx="3">
                  <c:v>Family Relationship Problem</c:v>
                </c:pt>
                <c:pt idx="4">
                  <c:v>Financial Problem</c:v>
                </c:pt>
                <c:pt idx="5">
                  <c:v>History of Mental Illness</c:v>
                </c:pt>
                <c:pt idx="6">
                  <c:v>Intimate Partner Problem</c:v>
                </c:pt>
                <c:pt idx="7">
                  <c:v>Job Problem</c:v>
                </c:pt>
                <c:pt idx="8">
                  <c:v>Mental Health Problem</c:v>
                </c:pt>
                <c:pt idx="9">
                  <c:v>Physical Health Problem</c:v>
                </c:pt>
                <c:pt idx="10">
                  <c:v>History of Suicide Attempt</c:v>
                </c:pt>
                <c:pt idx="11">
                  <c:v>Disclosed Suicidal Intent</c:v>
                </c:pt>
                <c:pt idx="12">
                  <c:v>Left Note</c:v>
                </c:pt>
                <c:pt idx="13">
                  <c:v>History of Suicidal Thoughts</c:v>
                </c:pt>
              </c:strCache>
            </c:strRef>
          </c:cat>
          <c:val>
            <c:numRef>
              <c:f>Circumstances!$E$19:$E$32</c:f>
              <c:numCache>
                <c:formatCode>0.00%</c:formatCode>
                <c:ptCount val="14"/>
                <c:pt idx="0" formatCode="0%">
                  <c:v>0.26040000000000002</c:v>
                </c:pt>
                <c:pt idx="1">
                  <c:v>0.1537</c:v>
                </c:pt>
                <c:pt idx="2">
                  <c:v>0.1022</c:v>
                </c:pt>
                <c:pt idx="3">
                  <c:v>4.6699999999999998E-2</c:v>
                </c:pt>
                <c:pt idx="4">
                  <c:v>3.7199999999999997E-2</c:v>
                </c:pt>
                <c:pt idx="5">
                  <c:v>0.1802</c:v>
                </c:pt>
                <c:pt idx="6">
                  <c:v>0.126</c:v>
                </c:pt>
                <c:pt idx="7">
                  <c:v>4.19E-2</c:v>
                </c:pt>
                <c:pt idx="8">
                  <c:v>0.27239999999999998</c:v>
                </c:pt>
                <c:pt idx="9">
                  <c:v>0.16389999999999999</c:v>
                </c:pt>
                <c:pt idx="10">
                  <c:v>9.9000000000000005E-2</c:v>
                </c:pt>
                <c:pt idx="11">
                  <c:v>0.13389999999999999</c:v>
                </c:pt>
                <c:pt idx="12">
                  <c:v>0.1537</c:v>
                </c:pt>
                <c:pt idx="13">
                  <c:v>0.17630000000000001</c:v>
                </c:pt>
              </c:numCache>
            </c:numRef>
          </c:val>
          <c:extLst>
            <c:ext xmlns:c16="http://schemas.microsoft.com/office/drawing/2014/chart" uri="{C3380CC4-5D6E-409C-BE32-E72D297353CC}">
              <c16:uniqueId val="{00000003-D560-4F3E-9820-B23982D53E1B}"/>
            </c:ext>
          </c:extLst>
        </c:ser>
        <c:ser>
          <c:idx val="4"/>
          <c:order val="4"/>
          <c:tx>
            <c:strRef>
              <c:f>Circumstances!$F$18</c:f>
              <c:strCache>
                <c:ptCount val="1"/>
                <c:pt idx="0">
                  <c:v>Buffer</c:v>
                </c:pt>
              </c:strCache>
            </c:strRef>
          </c:tx>
          <c:spPr>
            <a:noFill/>
            <a:ln>
              <a:noFill/>
            </a:ln>
            <a:effectLst/>
          </c:spPr>
          <c:invertIfNegative val="0"/>
          <c:cat>
            <c:strRef>
              <c:f>Circumstances!$A$19:$A$32</c:f>
              <c:strCache>
                <c:ptCount val="14"/>
                <c:pt idx="0">
                  <c:v>Depressed Mood</c:v>
                </c:pt>
                <c:pt idx="1">
                  <c:v>Alcohol Problem</c:v>
                </c:pt>
                <c:pt idx="2">
                  <c:v>Argument</c:v>
                </c:pt>
                <c:pt idx="3">
                  <c:v>Family Relationship Problem</c:v>
                </c:pt>
                <c:pt idx="4">
                  <c:v>Financial Problem</c:v>
                </c:pt>
                <c:pt idx="5">
                  <c:v>History of Mental Illness</c:v>
                </c:pt>
                <c:pt idx="6">
                  <c:v>Intimate Partner Problem</c:v>
                </c:pt>
                <c:pt idx="7">
                  <c:v>Job Problem</c:v>
                </c:pt>
                <c:pt idx="8">
                  <c:v>Mental Health Problem</c:v>
                </c:pt>
                <c:pt idx="9">
                  <c:v>Physical Health Problem</c:v>
                </c:pt>
                <c:pt idx="10">
                  <c:v>History of Suicide Attempt</c:v>
                </c:pt>
                <c:pt idx="11">
                  <c:v>Disclosed Suicidal Intent</c:v>
                </c:pt>
                <c:pt idx="12">
                  <c:v>Left Note</c:v>
                </c:pt>
                <c:pt idx="13">
                  <c:v>History of Suicidal Thoughts</c:v>
                </c:pt>
              </c:strCache>
            </c:strRef>
          </c:cat>
          <c:val>
            <c:numRef>
              <c:f>Circumstances!$F$19:$F$32</c:f>
              <c:numCache>
                <c:formatCode>0%</c:formatCode>
                <c:ptCount val="14"/>
                <c:pt idx="0">
                  <c:v>3.9599999999999969E-2</c:v>
                </c:pt>
                <c:pt idx="1">
                  <c:v>0.14629999999999999</c:v>
                </c:pt>
                <c:pt idx="2">
                  <c:v>0.19779999999999998</c:v>
                </c:pt>
                <c:pt idx="3">
                  <c:v>0.25329999999999997</c:v>
                </c:pt>
                <c:pt idx="4">
                  <c:v>0.26279999999999998</c:v>
                </c:pt>
                <c:pt idx="5">
                  <c:v>0.11979999999999999</c:v>
                </c:pt>
                <c:pt idx="6">
                  <c:v>0.17399999999999999</c:v>
                </c:pt>
                <c:pt idx="7">
                  <c:v>0.2581</c:v>
                </c:pt>
                <c:pt idx="8">
                  <c:v>2.7600000000000013E-2</c:v>
                </c:pt>
                <c:pt idx="9">
                  <c:v>0.1361</c:v>
                </c:pt>
                <c:pt idx="10">
                  <c:v>0.20099999999999998</c:v>
                </c:pt>
                <c:pt idx="11">
                  <c:v>0.1661</c:v>
                </c:pt>
                <c:pt idx="12">
                  <c:v>0.14629999999999999</c:v>
                </c:pt>
                <c:pt idx="13">
                  <c:v>0.12369999999999998</c:v>
                </c:pt>
              </c:numCache>
            </c:numRef>
          </c:val>
          <c:extLst>
            <c:ext xmlns:c16="http://schemas.microsoft.com/office/drawing/2014/chart" uri="{C3380CC4-5D6E-409C-BE32-E72D297353CC}">
              <c16:uniqueId val="{00000004-D560-4F3E-9820-B23982D53E1B}"/>
            </c:ext>
          </c:extLst>
        </c:ser>
        <c:dLbls>
          <c:showLegendKey val="0"/>
          <c:showVal val="0"/>
          <c:showCatName val="0"/>
          <c:showSerName val="0"/>
          <c:showPercent val="0"/>
          <c:showBubbleSize val="0"/>
        </c:dLbls>
        <c:gapWidth val="19"/>
        <c:overlap val="100"/>
        <c:axId val="569839160"/>
        <c:axId val="569821912"/>
      </c:barChart>
      <c:catAx>
        <c:axId val="569839160"/>
        <c:scaling>
          <c:orientation val="maxMin"/>
        </c:scaling>
        <c:delete val="1"/>
        <c:axPos val="l"/>
        <c:numFmt formatCode="General" sourceLinked="1"/>
        <c:majorTickMark val="none"/>
        <c:minorTickMark val="none"/>
        <c:tickLblPos val="nextTo"/>
        <c:crossAx val="569821912"/>
        <c:crosses val="autoZero"/>
        <c:auto val="1"/>
        <c:lblAlgn val="ctr"/>
        <c:lblOffset val="100"/>
        <c:noMultiLvlLbl val="0"/>
      </c:catAx>
      <c:valAx>
        <c:axId val="569821912"/>
        <c:scaling>
          <c:orientation val="minMax"/>
        </c:scaling>
        <c:delete val="1"/>
        <c:axPos val="t"/>
        <c:numFmt formatCode="0%" sourceLinked="1"/>
        <c:majorTickMark val="none"/>
        <c:minorTickMark val="none"/>
        <c:tickLblPos val="nextTo"/>
        <c:crossAx val="56983916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Sheet1!$P$3</c:f>
              <c:strCache>
                <c:ptCount val="1"/>
                <c:pt idx="0">
                  <c:v>White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Sheet1!$O$4:$O$7</c:f>
              <c:numCache>
                <c:formatCode>General</c:formatCode>
                <c:ptCount val="4"/>
                <c:pt idx="0">
                  <c:v>2017</c:v>
                </c:pt>
                <c:pt idx="1">
                  <c:v>2018</c:v>
                </c:pt>
                <c:pt idx="2">
                  <c:v>2019</c:v>
                </c:pt>
                <c:pt idx="3">
                  <c:v>2020</c:v>
                </c:pt>
              </c:numCache>
            </c:numRef>
          </c:cat>
          <c:val>
            <c:numRef>
              <c:f>Sheet1!$P$4:$P$7</c:f>
              <c:numCache>
                <c:formatCode>General</c:formatCode>
                <c:ptCount val="4"/>
                <c:pt idx="0">
                  <c:v>3.53</c:v>
                </c:pt>
                <c:pt idx="1">
                  <c:v>3.53</c:v>
                </c:pt>
                <c:pt idx="2">
                  <c:v>3.05</c:v>
                </c:pt>
                <c:pt idx="3">
                  <c:v>4.8499999999999996</c:v>
                </c:pt>
              </c:numCache>
            </c:numRef>
          </c:val>
          <c:smooth val="0"/>
          <c:extLst>
            <c:ext xmlns:c16="http://schemas.microsoft.com/office/drawing/2014/chart" uri="{C3380CC4-5D6E-409C-BE32-E72D297353CC}">
              <c16:uniqueId val="{00000000-1C1C-427C-B622-ABA575D9CA9B}"/>
            </c:ext>
          </c:extLst>
        </c:ser>
        <c:ser>
          <c:idx val="1"/>
          <c:order val="1"/>
          <c:tx>
            <c:strRef>
              <c:f>Sheet1!$Q$3</c:f>
              <c:strCache>
                <c:ptCount val="1"/>
                <c:pt idx="0">
                  <c:v>Black</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Sheet1!$O$4:$O$7</c:f>
              <c:numCache>
                <c:formatCode>General</c:formatCode>
                <c:ptCount val="4"/>
                <c:pt idx="0">
                  <c:v>2017</c:v>
                </c:pt>
                <c:pt idx="1">
                  <c:v>2018</c:v>
                </c:pt>
                <c:pt idx="2">
                  <c:v>2019</c:v>
                </c:pt>
                <c:pt idx="3">
                  <c:v>2020</c:v>
                </c:pt>
              </c:numCache>
            </c:numRef>
          </c:cat>
          <c:val>
            <c:numRef>
              <c:f>Sheet1!$Q$4:$Q$7</c:f>
              <c:numCache>
                <c:formatCode>General</c:formatCode>
                <c:ptCount val="4"/>
                <c:pt idx="0">
                  <c:v>41.55</c:v>
                </c:pt>
                <c:pt idx="1">
                  <c:v>41.9</c:v>
                </c:pt>
                <c:pt idx="2">
                  <c:v>39.28</c:v>
                </c:pt>
                <c:pt idx="3">
                  <c:v>54.44</c:v>
                </c:pt>
              </c:numCache>
            </c:numRef>
          </c:val>
          <c:smooth val="0"/>
          <c:extLst>
            <c:ext xmlns:c16="http://schemas.microsoft.com/office/drawing/2014/chart" uri="{C3380CC4-5D6E-409C-BE32-E72D297353CC}">
              <c16:uniqueId val="{00000001-1C1C-427C-B622-ABA575D9CA9B}"/>
            </c:ext>
          </c:extLst>
        </c:ser>
        <c:ser>
          <c:idx val="2"/>
          <c:order val="2"/>
          <c:tx>
            <c:strRef>
              <c:f>Sheet1!$R$3</c:f>
              <c:strCache>
                <c:ptCount val="1"/>
                <c:pt idx="0">
                  <c:v>Asian</c:v>
                </c:pt>
              </c:strCache>
            </c:strRef>
          </c:tx>
          <c:spPr>
            <a:ln w="28575" cap="rnd">
              <a:solidFill>
                <a:schemeClr val="accent3"/>
              </a:solidFill>
              <a:round/>
            </a:ln>
            <a:effectLst/>
          </c:spPr>
          <c:marker>
            <c:symbol val="none"/>
          </c:marker>
          <c:dLbls>
            <c:dLbl>
              <c:idx val="0"/>
              <c:layout>
                <c:manualLayout>
                  <c:x val="-2.8977753253868171E-2"/>
                  <c:y val="2.92008817451249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1C-427C-B622-ABA575D9CA9B}"/>
                </c:ext>
              </c:extLst>
            </c:dLbl>
            <c:dLbl>
              <c:idx val="2"/>
              <c:layout>
                <c:manualLayout>
                  <c:x val="-2.4324561242006562E-2"/>
                  <c:y val="2.92008817451249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1C-427C-B622-ABA575D9CA9B}"/>
                </c:ext>
              </c:extLst>
            </c:dLbl>
            <c:dLbl>
              <c:idx val="3"/>
              <c:layout>
                <c:manualLayout>
                  <c:x val="-1.9034486473088384E-2"/>
                  <c:y val="2.00230625828501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1C-427C-B622-ABA575D9CA9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Sheet1!$O$4:$O$7</c:f>
              <c:numCache>
                <c:formatCode>General</c:formatCode>
                <c:ptCount val="4"/>
                <c:pt idx="0">
                  <c:v>2017</c:v>
                </c:pt>
                <c:pt idx="1">
                  <c:v>2018</c:v>
                </c:pt>
                <c:pt idx="2">
                  <c:v>2019</c:v>
                </c:pt>
                <c:pt idx="3">
                  <c:v>2020</c:v>
                </c:pt>
              </c:numCache>
            </c:numRef>
          </c:cat>
          <c:val>
            <c:numRef>
              <c:f>Sheet1!$R$4:$R$7</c:f>
              <c:numCache>
                <c:formatCode>General</c:formatCode>
                <c:ptCount val="4"/>
                <c:pt idx="0">
                  <c:v>1.23</c:v>
                </c:pt>
                <c:pt idx="1">
                  <c:v>3.53</c:v>
                </c:pt>
                <c:pt idx="2">
                  <c:v>0.56000000000000005</c:v>
                </c:pt>
                <c:pt idx="3">
                  <c:v>3.8</c:v>
                </c:pt>
              </c:numCache>
            </c:numRef>
          </c:val>
          <c:smooth val="0"/>
          <c:extLst>
            <c:ext xmlns:c16="http://schemas.microsoft.com/office/drawing/2014/chart" uri="{C3380CC4-5D6E-409C-BE32-E72D297353CC}">
              <c16:uniqueId val="{00000002-1C1C-427C-B622-ABA575D9CA9B}"/>
            </c:ext>
          </c:extLst>
        </c:ser>
        <c:dLbls>
          <c:showLegendKey val="0"/>
          <c:showVal val="0"/>
          <c:showCatName val="0"/>
          <c:showSerName val="0"/>
          <c:showPercent val="0"/>
          <c:showBubbleSize val="0"/>
        </c:dLbls>
        <c:smooth val="0"/>
        <c:axId val="1247679295"/>
        <c:axId val="1247677631"/>
      </c:lineChart>
      <c:catAx>
        <c:axId val="1247679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247677631"/>
        <c:crosses val="autoZero"/>
        <c:auto val="1"/>
        <c:lblAlgn val="ctr"/>
        <c:lblOffset val="100"/>
        <c:noMultiLvlLbl val="0"/>
      </c:catAx>
      <c:valAx>
        <c:axId val="1247677631"/>
        <c:scaling>
          <c:orientation val="minMax"/>
        </c:scaling>
        <c:delete val="1"/>
        <c:axPos val="l"/>
        <c:numFmt formatCode="General" sourceLinked="1"/>
        <c:majorTickMark val="none"/>
        <c:minorTickMark val="none"/>
        <c:tickLblPos val="nextTo"/>
        <c:crossAx val="12476792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Sheet1!$P$10</c:f>
              <c:strCache>
                <c:ptCount val="1"/>
                <c:pt idx="0">
                  <c:v>White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Sheet1!$O$11:$O$14</c:f>
              <c:numCache>
                <c:formatCode>General</c:formatCode>
                <c:ptCount val="4"/>
                <c:pt idx="0">
                  <c:v>2017</c:v>
                </c:pt>
                <c:pt idx="1">
                  <c:v>2018</c:v>
                </c:pt>
                <c:pt idx="2">
                  <c:v>2019</c:v>
                </c:pt>
                <c:pt idx="3">
                  <c:v>2020</c:v>
                </c:pt>
              </c:numCache>
            </c:numRef>
          </c:cat>
          <c:val>
            <c:numRef>
              <c:f>Sheet1!$P$11:$P$14</c:f>
              <c:numCache>
                <c:formatCode>General</c:formatCode>
                <c:ptCount val="4"/>
                <c:pt idx="0">
                  <c:v>7.0000000000000007E-2</c:v>
                </c:pt>
                <c:pt idx="1">
                  <c:v>0.18</c:v>
                </c:pt>
                <c:pt idx="2">
                  <c:v>0.18</c:v>
                </c:pt>
                <c:pt idx="3">
                  <c:v>0.09</c:v>
                </c:pt>
              </c:numCache>
            </c:numRef>
          </c:val>
          <c:smooth val="0"/>
          <c:extLst>
            <c:ext xmlns:c16="http://schemas.microsoft.com/office/drawing/2014/chart" uri="{C3380CC4-5D6E-409C-BE32-E72D297353CC}">
              <c16:uniqueId val="{00000000-4922-4448-B374-C9EE0CA8F541}"/>
            </c:ext>
          </c:extLst>
        </c:ser>
        <c:ser>
          <c:idx val="1"/>
          <c:order val="1"/>
          <c:tx>
            <c:strRef>
              <c:f>Sheet1!$Q$10</c:f>
              <c:strCache>
                <c:ptCount val="1"/>
                <c:pt idx="0">
                  <c:v>Black</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Sheet1!$O$11:$O$14</c:f>
              <c:numCache>
                <c:formatCode>General</c:formatCode>
                <c:ptCount val="4"/>
                <c:pt idx="0">
                  <c:v>2017</c:v>
                </c:pt>
                <c:pt idx="1">
                  <c:v>2018</c:v>
                </c:pt>
                <c:pt idx="2">
                  <c:v>2019</c:v>
                </c:pt>
                <c:pt idx="3">
                  <c:v>2020</c:v>
                </c:pt>
              </c:numCache>
            </c:numRef>
          </c:cat>
          <c:val>
            <c:numRef>
              <c:f>Sheet1!$Q$11:$Q$14</c:f>
              <c:numCache>
                <c:formatCode>General</c:formatCode>
                <c:ptCount val="4"/>
                <c:pt idx="0">
                  <c:v>0.77</c:v>
                </c:pt>
                <c:pt idx="1">
                  <c:v>0.76</c:v>
                </c:pt>
                <c:pt idx="2">
                  <c:v>0.6</c:v>
                </c:pt>
                <c:pt idx="3">
                  <c:v>0.15</c:v>
                </c:pt>
              </c:numCache>
            </c:numRef>
          </c:val>
          <c:smooth val="0"/>
          <c:extLst>
            <c:ext xmlns:c16="http://schemas.microsoft.com/office/drawing/2014/chart" uri="{C3380CC4-5D6E-409C-BE32-E72D297353CC}">
              <c16:uniqueId val="{00000001-4922-4448-B374-C9EE0CA8F541}"/>
            </c:ext>
          </c:extLst>
        </c:ser>
        <c:ser>
          <c:idx val="2"/>
          <c:order val="2"/>
          <c:tx>
            <c:strRef>
              <c:f>Sheet1!$R$10</c:f>
              <c:strCache>
                <c:ptCount val="1"/>
                <c:pt idx="0">
                  <c:v>Asian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Sheet1!$O$11:$O$14</c:f>
              <c:numCache>
                <c:formatCode>General</c:formatCode>
                <c:ptCount val="4"/>
                <c:pt idx="0">
                  <c:v>2017</c:v>
                </c:pt>
                <c:pt idx="1">
                  <c:v>2018</c:v>
                </c:pt>
                <c:pt idx="2">
                  <c:v>2019</c:v>
                </c:pt>
                <c:pt idx="3">
                  <c:v>2020</c:v>
                </c:pt>
              </c:numCache>
            </c:numRef>
          </c:cat>
          <c:val>
            <c:numRef>
              <c:f>Sheet1!$R$11:$R$14</c:f>
              <c:numCache>
                <c:formatCode>General</c:formatCode>
                <c:ptCount val="4"/>
                <c:pt idx="0">
                  <c:v>0</c:v>
                </c:pt>
                <c:pt idx="1">
                  <c:v>0</c:v>
                </c:pt>
                <c:pt idx="2">
                  <c:v>0</c:v>
                </c:pt>
                <c:pt idx="3">
                  <c:v>0</c:v>
                </c:pt>
              </c:numCache>
            </c:numRef>
          </c:val>
          <c:smooth val="0"/>
          <c:extLst>
            <c:ext xmlns:c16="http://schemas.microsoft.com/office/drawing/2014/chart" uri="{C3380CC4-5D6E-409C-BE32-E72D297353CC}">
              <c16:uniqueId val="{00000002-4922-4448-B374-C9EE0CA8F541}"/>
            </c:ext>
          </c:extLst>
        </c:ser>
        <c:dLbls>
          <c:showLegendKey val="0"/>
          <c:showVal val="0"/>
          <c:showCatName val="0"/>
          <c:showSerName val="0"/>
          <c:showPercent val="0"/>
          <c:showBubbleSize val="0"/>
        </c:dLbls>
        <c:smooth val="0"/>
        <c:axId val="1470686847"/>
        <c:axId val="1470688511"/>
      </c:lineChart>
      <c:catAx>
        <c:axId val="1470686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470688511"/>
        <c:crosses val="autoZero"/>
        <c:auto val="1"/>
        <c:lblAlgn val="ctr"/>
        <c:lblOffset val="100"/>
        <c:noMultiLvlLbl val="0"/>
      </c:catAx>
      <c:valAx>
        <c:axId val="1470688511"/>
        <c:scaling>
          <c:orientation val="minMax"/>
        </c:scaling>
        <c:delete val="1"/>
        <c:axPos val="l"/>
        <c:numFmt formatCode="General" sourceLinked="1"/>
        <c:majorTickMark val="none"/>
        <c:minorTickMark val="none"/>
        <c:tickLblPos val="nextTo"/>
        <c:crossAx val="14706868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Sheet1!$P$16</c:f>
              <c:strCache>
                <c:ptCount val="1"/>
                <c:pt idx="0">
                  <c:v>White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Sheet1!$O$17:$O$20</c:f>
              <c:numCache>
                <c:formatCode>General</c:formatCode>
                <c:ptCount val="4"/>
                <c:pt idx="0">
                  <c:v>2017</c:v>
                </c:pt>
                <c:pt idx="1">
                  <c:v>2018</c:v>
                </c:pt>
                <c:pt idx="2">
                  <c:v>2019</c:v>
                </c:pt>
                <c:pt idx="3">
                  <c:v>2020</c:v>
                </c:pt>
              </c:numCache>
            </c:numRef>
          </c:cat>
          <c:val>
            <c:numRef>
              <c:f>Sheet1!$P$17:$P$20</c:f>
              <c:numCache>
                <c:formatCode>General</c:formatCode>
                <c:ptCount val="4"/>
                <c:pt idx="0">
                  <c:v>18.05</c:v>
                </c:pt>
                <c:pt idx="1">
                  <c:v>17.79</c:v>
                </c:pt>
                <c:pt idx="2">
                  <c:v>15.73</c:v>
                </c:pt>
                <c:pt idx="3">
                  <c:v>16.100000000000001</c:v>
                </c:pt>
              </c:numCache>
            </c:numRef>
          </c:val>
          <c:smooth val="0"/>
          <c:extLst>
            <c:ext xmlns:c16="http://schemas.microsoft.com/office/drawing/2014/chart" uri="{C3380CC4-5D6E-409C-BE32-E72D297353CC}">
              <c16:uniqueId val="{00000000-1914-4EDF-B58A-D9B8FFC90C5E}"/>
            </c:ext>
          </c:extLst>
        </c:ser>
        <c:ser>
          <c:idx val="1"/>
          <c:order val="1"/>
          <c:tx>
            <c:strRef>
              <c:f>Sheet1!$Q$16</c:f>
              <c:strCache>
                <c:ptCount val="1"/>
                <c:pt idx="0">
                  <c:v>Black</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Sheet1!$O$17:$O$20</c:f>
              <c:numCache>
                <c:formatCode>General</c:formatCode>
                <c:ptCount val="4"/>
                <c:pt idx="0">
                  <c:v>2017</c:v>
                </c:pt>
                <c:pt idx="1">
                  <c:v>2018</c:v>
                </c:pt>
                <c:pt idx="2">
                  <c:v>2019</c:v>
                </c:pt>
                <c:pt idx="3">
                  <c:v>2020</c:v>
                </c:pt>
              </c:numCache>
            </c:numRef>
          </c:cat>
          <c:val>
            <c:numRef>
              <c:f>Sheet1!$Q$17:$Q$20</c:f>
              <c:numCache>
                <c:formatCode>General</c:formatCode>
                <c:ptCount val="4"/>
                <c:pt idx="0">
                  <c:v>9.08</c:v>
                </c:pt>
                <c:pt idx="1">
                  <c:v>10.47</c:v>
                </c:pt>
                <c:pt idx="2">
                  <c:v>10.16</c:v>
                </c:pt>
                <c:pt idx="3">
                  <c:v>12.77</c:v>
                </c:pt>
              </c:numCache>
            </c:numRef>
          </c:val>
          <c:smooth val="0"/>
          <c:extLst>
            <c:ext xmlns:c16="http://schemas.microsoft.com/office/drawing/2014/chart" uri="{C3380CC4-5D6E-409C-BE32-E72D297353CC}">
              <c16:uniqueId val="{00000001-1914-4EDF-B58A-D9B8FFC90C5E}"/>
            </c:ext>
          </c:extLst>
        </c:ser>
        <c:ser>
          <c:idx val="2"/>
          <c:order val="2"/>
          <c:tx>
            <c:strRef>
              <c:f>Sheet1!$R$16</c:f>
              <c:strCache>
                <c:ptCount val="1"/>
                <c:pt idx="0">
                  <c:v>Asian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Sheet1!$O$17:$O$20</c:f>
              <c:numCache>
                <c:formatCode>General</c:formatCode>
                <c:ptCount val="4"/>
                <c:pt idx="0">
                  <c:v>2017</c:v>
                </c:pt>
                <c:pt idx="1">
                  <c:v>2018</c:v>
                </c:pt>
                <c:pt idx="2">
                  <c:v>2019</c:v>
                </c:pt>
                <c:pt idx="3">
                  <c:v>2020</c:v>
                </c:pt>
              </c:numCache>
            </c:numRef>
          </c:cat>
          <c:val>
            <c:numRef>
              <c:f>Sheet1!$R$17:$R$20</c:f>
              <c:numCache>
                <c:formatCode>General</c:formatCode>
                <c:ptCount val="4"/>
                <c:pt idx="0">
                  <c:v>6.17</c:v>
                </c:pt>
                <c:pt idx="1">
                  <c:v>5.89</c:v>
                </c:pt>
                <c:pt idx="2">
                  <c:v>3.9</c:v>
                </c:pt>
                <c:pt idx="3">
                  <c:v>7.6</c:v>
                </c:pt>
              </c:numCache>
            </c:numRef>
          </c:val>
          <c:smooth val="0"/>
          <c:extLst>
            <c:ext xmlns:c16="http://schemas.microsoft.com/office/drawing/2014/chart" uri="{C3380CC4-5D6E-409C-BE32-E72D297353CC}">
              <c16:uniqueId val="{00000002-1914-4EDF-B58A-D9B8FFC90C5E}"/>
            </c:ext>
          </c:extLst>
        </c:ser>
        <c:dLbls>
          <c:showLegendKey val="0"/>
          <c:showVal val="0"/>
          <c:showCatName val="0"/>
          <c:showSerName val="0"/>
          <c:showPercent val="0"/>
          <c:showBubbleSize val="0"/>
        </c:dLbls>
        <c:smooth val="0"/>
        <c:axId val="1117033375"/>
        <c:axId val="1117030879"/>
      </c:lineChart>
      <c:catAx>
        <c:axId val="1117033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117030879"/>
        <c:crosses val="autoZero"/>
        <c:auto val="1"/>
        <c:lblAlgn val="ctr"/>
        <c:lblOffset val="100"/>
        <c:noMultiLvlLbl val="0"/>
      </c:catAx>
      <c:valAx>
        <c:axId val="1117030879"/>
        <c:scaling>
          <c:orientation val="minMax"/>
        </c:scaling>
        <c:delete val="1"/>
        <c:axPos val="l"/>
        <c:numFmt formatCode="General" sourceLinked="1"/>
        <c:majorTickMark val="none"/>
        <c:minorTickMark val="none"/>
        <c:tickLblPos val="nextTo"/>
        <c:crossAx val="111703337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839247984287315E-4"/>
          <c:y val="3.8679828842055571E-2"/>
          <c:w val="0.90683678521218525"/>
          <c:h val="0.72529162474491204"/>
        </c:manualLayout>
      </c:layout>
      <c:lineChart>
        <c:grouping val="standard"/>
        <c:varyColors val="0"/>
        <c:ser>
          <c:idx val="0"/>
          <c:order val="0"/>
          <c:tx>
            <c:strRef>
              <c:f>Sheet1!$P$22</c:f>
              <c:strCache>
                <c:ptCount val="1"/>
                <c:pt idx="0">
                  <c:v>White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Sheet1!$O$23:$O$26</c:f>
              <c:numCache>
                <c:formatCode>General</c:formatCode>
                <c:ptCount val="4"/>
                <c:pt idx="0">
                  <c:v>2017</c:v>
                </c:pt>
                <c:pt idx="1">
                  <c:v>2018</c:v>
                </c:pt>
                <c:pt idx="2">
                  <c:v>2019</c:v>
                </c:pt>
                <c:pt idx="3">
                  <c:v>2020</c:v>
                </c:pt>
              </c:numCache>
            </c:numRef>
          </c:cat>
          <c:val>
            <c:numRef>
              <c:f>Sheet1!$P$23:$P$26</c:f>
              <c:numCache>
                <c:formatCode>General</c:formatCode>
                <c:ptCount val="4"/>
                <c:pt idx="0">
                  <c:v>3.23</c:v>
                </c:pt>
                <c:pt idx="1">
                  <c:v>4.62</c:v>
                </c:pt>
                <c:pt idx="2">
                  <c:v>3.8</c:v>
                </c:pt>
                <c:pt idx="3">
                  <c:v>5.12</c:v>
                </c:pt>
              </c:numCache>
            </c:numRef>
          </c:val>
          <c:smooth val="0"/>
          <c:extLst>
            <c:ext xmlns:c16="http://schemas.microsoft.com/office/drawing/2014/chart" uri="{C3380CC4-5D6E-409C-BE32-E72D297353CC}">
              <c16:uniqueId val="{00000000-145B-44A0-94B6-EB956362E32C}"/>
            </c:ext>
          </c:extLst>
        </c:ser>
        <c:ser>
          <c:idx val="1"/>
          <c:order val="1"/>
          <c:tx>
            <c:strRef>
              <c:f>Sheet1!$Q$22</c:f>
              <c:strCache>
                <c:ptCount val="1"/>
                <c:pt idx="0">
                  <c:v>Black</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Sheet1!$O$23:$O$26</c:f>
              <c:numCache>
                <c:formatCode>General</c:formatCode>
                <c:ptCount val="4"/>
                <c:pt idx="0">
                  <c:v>2017</c:v>
                </c:pt>
                <c:pt idx="1">
                  <c:v>2018</c:v>
                </c:pt>
                <c:pt idx="2">
                  <c:v>2019</c:v>
                </c:pt>
                <c:pt idx="3">
                  <c:v>2020</c:v>
                </c:pt>
              </c:numCache>
            </c:numRef>
          </c:cat>
          <c:val>
            <c:numRef>
              <c:f>Sheet1!$Q$23:$Q$26</c:f>
              <c:numCache>
                <c:formatCode>General</c:formatCode>
                <c:ptCount val="4"/>
                <c:pt idx="0">
                  <c:v>5.39</c:v>
                </c:pt>
                <c:pt idx="1">
                  <c:v>6.38</c:v>
                </c:pt>
                <c:pt idx="2">
                  <c:v>6.57</c:v>
                </c:pt>
                <c:pt idx="3">
                  <c:v>3.82</c:v>
                </c:pt>
              </c:numCache>
            </c:numRef>
          </c:val>
          <c:smooth val="0"/>
          <c:extLst>
            <c:ext xmlns:c16="http://schemas.microsoft.com/office/drawing/2014/chart" uri="{C3380CC4-5D6E-409C-BE32-E72D297353CC}">
              <c16:uniqueId val="{00000001-145B-44A0-94B6-EB956362E32C}"/>
            </c:ext>
          </c:extLst>
        </c:ser>
        <c:ser>
          <c:idx val="2"/>
          <c:order val="2"/>
          <c:tx>
            <c:strRef>
              <c:f>Sheet1!$R$22</c:f>
              <c:strCache>
                <c:ptCount val="1"/>
                <c:pt idx="0">
                  <c:v>Asian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Sheet1!$O$23:$O$26</c:f>
              <c:numCache>
                <c:formatCode>General</c:formatCode>
                <c:ptCount val="4"/>
                <c:pt idx="0">
                  <c:v>2017</c:v>
                </c:pt>
                <c:pt idx="1">
                  <c:v>2018</c:v>
                </c:pt>
                <c:pt idx="2">
                  <c:v>2019</c:v>
                </c:pt>
                <c:pt idx="3">
                  <c:v>2020</c:v>
                </c:pt>
              </c:numCache>
            </c:numRef>
          </c:cat>
          <c:val>
            <c:numRef>
              <c:f>Sheet1!$R$23:$R$26</c:f>
              <c:numCache>
                <c:formatCode>General</c:formatCode>
                <c:ptCount val="4"/>
                <c:pt idx="0">
                  <c:v>1.85</c:v>
                </c:pt>
                <c:pt idx="1">
                  <c:v>1.18</c:v>
                </c:pt>
                <c:pt idx="2">
                  <c:v>1.67</c:v>
                </c:pt>
                <c:pt idx="3">
                  <c:v>1.63</c:v>
                </c:pt>
              </c:numCache>
            </c:numRef>
          </c:val>
          <c:smooth val="0"/>
          <c:extLst>
            <c:ext xmlns:c16="http://schemas.microsoft.com/office/drawing/2014/chart" uri="{C3380CC4-5D6E-409C-BE32-E72D297353CC}">
              <c16:uniqueId val="{00000002-145B-44A0-94B6-EB956362E32C}"/>
            </c:ext>
          </c:extLst>
        </c:ser>
        <c:dLbls>
          <c:showLegendKey val="0"/>
          <c:showVal val="0"/>
          <c:showCatName val="0"/>
          <c:showSerName val="0"/>
          <c:showPercent val="0"/>
          <c:showBubbleSize val="0"/>
        </c:dLbls>
        <c:smooth val="0"/>
        <c:axId val="1058515871"/>
        <c:axId val="1058516703"/>
      </c:lineChart>
      <c:catAx>
        <c:axId val="1058515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058516703"/>
        <c:crosses val="autoZero"/>
        <c:auto val="1"/>
        <c:lblAlgn val="ctr"/>
        <c:lblOffset val="100"/>
        <c:noMultiLvlLbl val="0"/>
      </c:catAx>
      <c:valAx>
        <c:axId val="1058516703"/>
        <c:scaling>
          <c:orientation val="minMax"/>
        </c:scaling>
        <c:delete val="1"/>
        <c:axPos val="l"/>
        <c:numFmt formatCode="General" sourceLinked="1"/>
        <c:majorTickMark val="none"/>
        <c:minorTickMark val="none"/>
        <c:tickLblPos val="nextTo"/>
        <c:crossAx val="1058515871"/>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Sheet1!$P$28</c:f>
              <c:strCache>
                <c:ptCount val="1"/>
                <c:pt idx="0">
                  <c:v>White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Sheet1!$O$29:$O$32</c:f>
              <c:numCache>
                <c:formatCode>General</c:formatCode>
                <c:ptCount val="4"/>
                <c:pt idx="0">
                  <c:v>2017</c:v>
                </c:pt>
                <c:pt idx="1">
                  <c:v>2018</c:v>
                </c:pt>
                <c:pt idx="2">
                  <c:v>2019</c:v>
                </c:pt>
                <c:pt idx="3">
                  <c:v>2020</c:v>
                </c:pt>
              </c:numCache>
            </c:numRef>
          </c:cat>
          <c:val>
            <c:numRef>
              <c:f>Sheet1!$P$29:$P$32</c:f>
              <c:numCache>
                <c:formatCode>General</c:formatCode>
                <c:ptCount val="4"/>
                <c:pt idx="0">
                  <c:v>26.87</c:v>
                </c:pt>
                <c:pt idx="1">
                  <c:v>24.59</c:v>
                </c:pt>
                <c:pt idx="2">
                  <c:v>24.68</c:v>
                </c:pt>
                <c:pt idx="3">
                  <c:v>31.06</c:v>
                </c:pt>
              </c:numCache>
            </c:numRef>
          </c:val>
          <c:smooth val="0"/>
          <c:extLst>
            <c:ext xmlns:c16="http://schemas.microsoft.com/office/drawing/2014/chart" uri="{C3380CC4-5D6E-409C-BE32-E72D297353CC}">
              <c16:uniqueId val="{00000000-417A-491A-8462-DF22EA4514E9}"/>
            </c:ext>
          </c:extLst>
        </c:ser>
        <c:ser>
          <c:idx val="1"/>
          <c:order val="1"/>
          <c:tx>
            <c:strRef>
              <c:f>Sheet1!$Q$28</c:f>
              <c:strCache>
                <c:ptCount val="1"/>
                <c:pt idx="0">
                  <c:v>Black</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Sheet1!$O$29:$O$32</c:f>
              <c:numCache>
                <c:formatCode>General</c:formatCode>
                <c:ptCount val="4"/>
                <c:pt idx="0">
                  <c:v>2017</c:v>
                </c:pt>
                <c:pt idx="1">
                  <c:v>2018</c:v>
                </c:pt>
                <c:pt idx="2">
                  <c:v>2019</c:v>
                </c:pt>
                <c:pt idx="3">
                  <c:v>2020</c:v>
                </c:pt>
              </c:numCache>
            </c:numRef>
          </c:cat>
          <c:val>
            <c:numRef>
              <c:f>Sheet1!$Q$29:$Q$32</c:f>
              <c:numCache>
                <c:formatCode>General</c:formatCode>
                <c:ptCount val="4"/>
                <c:pt idx="0">
                  <c:v>33.39</c:v>
                </c:pt>
                <c:pt idx="1">
                  <c:v>28.54</c:v>
                </c:pt>
                <c:pt idx="2">
                  <c:v>31.81</c:v>
                </c:pt>
                <c:pt idx="3">
                  <c:v>46.22</c:v>
                </c:pt>
              </c:numCache>
            </c:numRef>
          </c:val>
          <c:smooth val="0"/>
          <c:extLst>
            <c:ext xmlns:c16="http://schemas.microsoft.com/office/drawing/2014/chart" uri="{C3380CC4-5D6E-409C-BE32-E72D297353CC}">
              <c16:uniqueId val="{00000001-417A-491A-8462-DF22EA4514E9}"/>
            </c:ext>
          </c:extLst>
        </c:ser>
        <c:ser>
          <c:idx val="2"/>
          <c:order val="2"/>
          <c:tx>
            <c:strRef>
              <c:f>Sheet1!$R$28</c:f>
              <c:strCache>
                <c:ptCount val="1"/>
                <c:pt idx="0">
                  <c:v>Asian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Sheet1!$O$29:$O$32</c:f>
              <c:numCache>
                <c:formatCode>General</c:formatCode>
                <c:ptCount val="4"/>
                <c:pt idx="0">
                  <c:v>2017</c:v>
                </c:pt>
                <c:pt idx="1">
                  <c:v>2018</c:v>
                </c:pt>
                <c:pt idx="2">
                  <c:v>2019</c:v>
                </c:pt>
                <c:pt idx="3">
                  <c:v>2020</c:v>
                </c:pt>
              </c:numCache>
            </c:numRef>
          </c:cat>
          <c:val>
            <c:numRef>
              <c:f>Sheet1!$R$29:$R$32</c:f>
              <c:numCache>
                <c:formatCode>General</c:formatCode>
                <c:ptCount val="4"/>
                <c:pt idx="0">
                  <c:v>2.4700000000000002</c:v>
                </c:pt>
                <c:pt idx="1">
                  <c:v>2.94</c:v>
                </c:pt>
                <c:pt idx="2">
                  <c:v>0.56000000000000005</c:v>
                </c:pt>
                <c:pt idx="3">
                  <c:v>2.17</c:v>
                </c:pt>
              </c:numCache>
            </c:numRef>
          </c:val>
          <c:smooth val="0"/>
          <c:extLst>
            <c:ext xmlns:c16="http://schemas.microsoft.com/office/drawing/2014/chart" uri="{C3380CC4-5D6E-409C-BE32-E72D297353CC}">
              <c16:uniqueId val="{00000002-417A-491A-8462-DF22EA4514E9}"/>
            </c:ext>
          </c:extLst>
        </c:ser>
        <c:dLbls>
          <c:showLegendKey val="0"/>
          <c:showVal val="0"/>
          <c:showCatName val="0"/>
          <c:showSerName val="0"/>
          <c:showPercent val="0"/>
          <c:showBubbleSize val="0"/>
        </c:dLbls>
        <c:smooth val="0"/>
        <c:axId val="1384034703"/>
        <c:axId val="1384040527"/>
      </c:lineChart>
      <c:catAx>
        <c:axId val="1384034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384040527"/>
        <c:crosses val="autoZero"/>
        <c:auto val="1"/>
        <c:lblAlgn val="ctr"/>
        <c:lblOffset val="100"/>
        <c:noMultiLvlLbl val="0"/>
      </c:catAx>
      <c:valAx>
        <c:axId val="1384040527"/>
        <c:scaling>
          <c:orientation val="minMax"/>
        </c:scaling>
        <c:delete val="1"/>
        <c:axPos val="l"/>
        <c:numFmt formatCode="General" sourceLinked="1"/>
        <c:majorTickMark val="none"/>
        <c:minorTickMark val="none"/>
        <c:tickLblPos val="nextTo"/>
        <c:crossAx val="13840347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C54-4176-8207-2167551F054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C54-4176-8207-2167551F054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C54-4176-8207-2167551F054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C54-4176-8207-2167551F054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C54-4176-8207-2167551F054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C54-4176-8207-2167551F054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C54-4176-8207-2167551F054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C54-4176-8207-2167551F054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C54-4176-8207-2167551F054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C54-4176-8207-2167551F054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8C54-4176-8207-2167551F054E}"/>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8C54-4176-8207-2167551F054E}"/>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8C54-4176-8207-2167551F054E}"/>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8C54-4176-8207-2167551F054E}"/>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8C54-4176-8207-2167551F054E}"/>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8C54-4176-8207-2167551F054E}"/>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8C54-4176-8207-2167551F054E}"/>
              </c:ext>
            </c:extLst>
          </c:dPt>
          <c:dLbls>
            <c:dLbl>
              <c:idx val="2"/>
              <c:delete val="1"/>
              <c:extLst>
                <c:ext xmlns:c15="http://schemas.microsoft.com/office/drawing/2012/chart" uri="{CE6537A1-D6FC-4f65-9D91-7224C49458BB}"/>
                <c:ext xmlns:c16="http://schemas.microsoft.com/office/drawing/2014/chart" uri="{C3380CC4-5D6E-409C-BE32-E72D297353CC}">
                  <c16:uniqueId val="{00000005-8C54-4176-8207-2167551F054E}"/>
                </c:ext>
              </c:extLst>
            </c:dLbl>
            <c:dLbl>
              <c:idx val="3"/>
              <c:delete val="1"/>
              <c:extLst>
                <c:ext xmlns:c15="http://schemas.microsoft.com/office/drawing/2012/chart" uri="{CE6537A1-D6FC-4f65-9D91-7224C49458BB}"/>
                <c:ext xmlns:c16="http://schemas.microsoft.com/office/drawing/2014/chart" uri="{C3380CC4-5D6E-409C-BE32-E72D297353CC}">
                  <c16:uniqueId val="{00000007-8C54-4176-8207-2167551F054E}"/>
                </c:ext>
              </c:extLst>
            </c:dLbl>
            <c:dLbl>
              <c:idx val="5"/>
              <c:layout>
                <c:manualLayout>
                  <c:x val="-0.22100104039730414"/>
                  <c:y val="-0.1420256484578465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C54-4176-8207-2167551F054E}"/>
                </c:ext>
              </c:extLst>
            </c:dLbl>
            <c:dLbl>
              <c:idx val="6"/>
              <c:layout>
                <c:manualLayout>
                  <c:x val="0.38751282657170238"/>
                  <c:y val="-7.5408702411233763E-4"/>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44150176039790751"/>
                      <c:h val="0.22339485445862603"/>
                    </c:manualLayout>
                  </c15:layout>
                </c:ext>
                <c:ext xmlns:c16="http://schemas.microsoft.com/office/drawing/2014/chart" uri="{C3380CC4-5D6E-409C-BE32-E72D297353CC}">
                  <c16:uniqueId val="{0000000D-8C54-4176-8207-2167551F054E}"/>
                </c:ext>
              </c:extLst>
            </c:dLbl>
            <c:dLbl>
              <c:idx val="7"/>
              <c:delete val="1"/>
              <c:extLst>
                <c:ext xmlns:c15="http://schemas.microsoft.com/office/drawing/2012/chart" uri="{CE6537A1-D6FC-4f65-9D91-7224C49458BB}"/>
                <c:ext xmlns:c16="http://schemas.microsoft.com/office/drawing/2014/chart" uri="{C3380CC4-5D6E-409C-BE32-E72D297353CC}">
                  <c16:uniqueId val="{0000000F-8C54-4176-8207-2167551F054E}"/>
                </c:ext>
              </c:extLst>
            </c:dLbl>
            <c:dLbl>
              <c:idx val="8"/>
              <c:delete val="1"/>
              <c:extLst>
                <c:ext xmlns:c15="http://schemas.microsoft.com/office/drawing/2012/chart" uri="{CE6537A1-D6FC-4f65-9D91-7224C49458BB}"/>
                <c:ext xmlns:c16="http://schemas.microsoft.com/office/drawing/2014/chart" uri="{C3380CC4-5D6E-409C-BE32-E72D297353CC}">
                  <c16:uniqueId val="{00000011-8C54-4176-8207-2167551F054E}"/>
                </c:ext>
              </c:extLst>
            </c:dLbl>
            <c:dLbl>
              <c:idx val="9"/>
              <c:delete val="1"/>
              <c:extLst>
                <c:ext xmlns:c15="http://schemas.microsoft.com/office/drawing/2012/chart" uri="{CE6537A1-D6FC-4f65-9D91-7224C49458BB}"/>
                <c:ext xmlns:c16="http://schemas.microsoft.com/office/drawing/2014/chart" uri="{C3380CC4-5D6E-409C-BE32-E72D297353CC}">
                  <c16:uniqueId val="{00000013-8C54-4176-8207-2167551F054E}"/>
                </c:ext>
              </c:extLst>
            </c:dLbl>
            <c:dLbl>
              <c:idx val="10"/>
              <c:delete val="1"/>
              <c:extLst>
                <c:ext xmlns:c15="http://schemas.microsoft.com/office/drawing/2012/chart" uri="{CE6537A1-D6FC-4f65-9D91-7224C49458BB}"/>
                <c:ext xmlns:c16="http://schemas.microsoft.com/office/drawing/2014/chart" uri="{C3380CC4-5D6E-409C-BE32-E72D297353CC}">
                  <c16:uniqueId val="{00000015-8C54-4176-8207-2167551F054E}"/>
                </c:ext>
              </c:extLst>
            </c:dLbl>
            <c:dLbl>
              <c:idx val="11"/>
              <c:delete val="1"/>
              <c:extLst>
                <c:ext xmlns:c15="http://schemas.microsoft.com/office/drawing/2012/chart" uri="{CE6537A1-D6FC-4f65-9D91-7224C49458BB}"/>
                <c:ext xmlns:c16="http://schemas.microsoft.com/office/drawing/2014/chart" uri="{C3380CC4-5D6E-409C-BE32-E72D297353CC}">
                  <c16:uniqueId val="{00000017-8C54-4176-8207-2167551F054E}"/>
                </c:ext>
              </c:extLst>
            </c:dLbl>
            <c:dLbl>
              <c:idx val="12"/>
              <c:layout>
                <c:manualLayout>
                  <c:x val="5.0514369305118059E-2"/>
                  <c:y val="-8.0999558159555438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466715427985535"/>
                      <c:h val="0.25161564875095938"/>
                    </c:manualLayout>
                  </c15:layout>
                </c:ext>
                <c:ext xmlns:c16="http://schemas.microsoft.com/office/drawing/2014/chart" uri="{C3380CC4-5D6E-409C-BE32-E72D297353CC}">
                  <c16:uniqueId val="{00000019-8C54-4176-8207-2167551F054E}"/>
                </c:ext>
              </c:extLst>
            </c:dLbl>
            <c:dLbl>
              <c:idx val="14"/>
              <c:delete val="1"/>
              <c:extLst>
                <c:ext xmlns:c15="http://schemas.microsoft.com/office/drawing/2012/chart" uri="{CE6537A1-D6FC-4f65-9D91-7224C49458BB}"/>
                <c:ext xmlns:c16="http://schemas.microsoft.com/office/drawing/2014/chart" uri="{C3380CC4-5D6E-409C-BE32-E72D297353CC}">
                  <c16:uniqueId val="{0000001D-8C54-4176-8207-2167551F054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'Weapon Type'!$A$4:$A$20</c:f>
              <c:strCache>
                <c:ptCount val="17"/>
                <c:pt idx="0">
                  <c:v>Blunt instrument</c:v>
                </c:pt>
                <c:pt idx="1">
                  <c:v>Drowning</c:v>
                </c:pt>
                <c:pt idx="2">
                  <c:v>Explosive</c:v>
                </c:pt>
                <c:pt idx="3">
                  <c:v>Fall</c:v>
                </c:pt>
                <c:pt idx="4">
                  <c:v>Fire or burns</c:v>
                </c:pt>
                <c:pt idx="5">
                  <c:v>Firearm</c:v>
                </c:pt>
                <c:pt idx="6">
                  <c:v>Hanging, strangulation, suffocation</c:v>
                </c:pt>
                <c:pt idx="7">
                  <c:v>Intentional neglect, eg, starving a baby</c:v>
                </c:pt>
                <c:pt idx="8">
                  <c:v>Motor vehicle including buses, motorcycles</c:v>
                </c:pt>
                <c:pt idx="9">
                  <c:v>Non-powder gun</c:v>
                </c:pt>
                <c:pt idx="10">
                  <c:v>Other (e.g. taser, electrocution, nail gun)</c:v>
                </c:pt>
                <c:pt idx="11">
                  <c:v>Other transport vehicle, eg, trains, planes, boats</c:v>
                </c:pt>
                <c:pt idx="12">
                  <c:v>Personal weapons</c:v>
                </c:pt>
                <c:pt idx="13">
                  <c:v>Poisoning</c:v>
                </c:pt>
                <c:pt idx="14">
                  <c:v>Shaking, eg, shaken baby syndrome</c:v>
                </c:pt>
                <c:pt idx="15">
                  <c:v>Sharp instrument</c:v>
                </c:pt>
                <c:pt idx="16">
                  <c:v>Unknown</c:v>
                </c:pt>
              </c:strCache>
            </c:strRef>
          </c:cat>
          <c:val>
            <c:numRef>
              <c:f>'Weapon Type'!$B$4:$B$20</c:f>
              <c:numCache>
                <c:formatCode>General</c:formatCode>
                <c:ptCount val="17"/>
                <c:pt idx="0">
                  <c:v>35</c:v>
                </c:pt>
                <c:pt idx="1">
                  <c:v>15</c:v>
                </c:pt>
                <c:pt idx="2">
                  <c:v>0</c:v>
                </c:pt>
                <c:pt idx="3">
                  <c:v>7</c:v>
                </c:pt>
                <c:pt idx="4">
                  <c:v>19</c:v>
                </c:pt>
                <c:pt idx="5">
                  <c:v>1513</c:v>
                </c:pt>
                <c:pt idx="6">
                  <c:v>112</c:v>
                </c:pt>
                <c:pt idx="7">
                  <c:v>8</c:v>
                </c:pt>
                <c:pt idx="8">
                  <c:v>9</c:v>
                </c:pt>
                <c:pt idx="9">
                  <c:v>1</c:v>
                </c:pt>
                <c:pt idx="10">
                  <c:v>3</c:v>
                </c:pt>
                <c:pt idx="11">
                  <c:v>5</c:v>
                </c:pt>
                <c:pt idx="12">
                  <c:v>25</c:v>
                </c:pt>
                <c:pt idx="13">
                  <c:v>956</c:v>
                </c:pt>
                <c:pt idx="14">
                  <c:v>3</c:v>
                </c:pt>
                <c:pt idx="15">
                  <c:v>96</c:v>
                </c:pt>
                <c:pt idx="16">
                  <c:v>96</c:v>
                </c:pt>
              </c:numCache>
            </c:numRef>
          </c:val>
          <c:extLst>
            <c:ext xmlns:c16="http://schemas.microsoft.com/office/drawing/2014/chart" uri="{C3380CC4-5D6E-409C-BE32-E72D297353CC}">
              <c16:uniqueId val="{00000022-8C54-4176-8207-2167551F054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84-4C57-AA64-0E6C95F84E1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584-4C57-AA64-0E6C95F84E1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584-4C57-AA64-0E6C95F84E1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584-4C57-AA64-0E6C95F84E1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584-4C57-AA64-0E6C95F84E1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584-4C57-AA64-0E6C95F84E1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584-4C57-AA64-0E6C95F84E1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584-4C57-AA64-0E6C95F84E1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D584-4C57-AA64-0E6C95F84E1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D584-4C57-AA64-0E6C95F84E1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D584-4C57-AA64-0E6C95F84E1E}"/>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D584-4C57-AA64-0E6C95F84E1E}"/>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D584-4C57-AA64-0E6C95F84E1E}"/>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D584-4C57-AA64-0E6C95F84E1E}"/>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D584-4C57-AA64-0E6C95F84E1E}"/>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D584-4C57-AA64-0E6C95F84E1E}"/>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D584-4C57-AA64-0E6C95F84E1E}"/>
              </c:ext>
            </c:extLst>
          </c:dPt>
          <c:dLbls>
            <c:dLbl>
              <c:idx val="1"/>
              <c:delete val="1"/>
              <c:extLst>
                <c:ext xmlns:c15="http://schemas.microsoft.com/office/drawing/2012/chart" uri="{CE6537A1-D6FC-4f65-9D91-7224C49458BB}"/>
                <c:ext xmlns:c16="http://schemas.microsoft.com/office/drawing/2014/chart" uri="{C3380CC4-5D6E-409C-BE32-E72D297353CC}">
                  <c16:uniqueId val="{00000003-D584-4C57-AA64-0E6C95F84E1E}"/>
                </c:ext>
              </c:extLst>
            </c:dLbl>
            <c:dLbl>
              <c:idx val="2"/>
              <c:delete val="1"/>
              <c:extLst>
                <c:ext xmlns:c15="http://schemas.microsoft.com/office/drawing/2012/chart" uri="{CE6537A1-D6FC-4f65-9D91-7224C49458BB}"/>
                <c:ext xmlns:c16="http://schemas.microsoft.com/office/drawing/2014/chart" uri="{C3380CC4-5D6E-409C-BE32-E72D297353CC}">
                  <c16:uniqueId val="{00000005-D584-4C57-AA64-0E6C95F84E1E}"/>
                </c:ext>
              </c:extLst>
            </c:dLbl>
            <c:dLbl>
              <c:idx val="3"/>
              <c:delete val="1"/>
              <c:extLst>
                <c:ext xmlns:c15="http://schemas.microsoft.com/office/drawing/2012/chart" uri="{CE6537A1-D6FC-4f65-9D91-7224C49458BB}"/>
                <c:ext xmlns:c16="http://schemas.microsoft.com/office/drawing/2014/chart" uri="{C3380CC4-5D6E-409C-BE32-E72D297353CC}">
                  <c16:uniqueId val="{00000007-D584-4C57-AA64-0E6C95F84E1E}"/>
                </c:ext>
              </c:extLst>
            </c:dLbl>
            <c:dLbl>
              <c:idx val="4"/>
              <c:delete val="1"/>
              <c:extLst>
                <c:ext xmlns:c15="http://schemas.microsoft.com/office/drawing/2012/chart" uri="{CE6537A1-D6FC-4f65-9D91-7224C49458BB}"/>
                <c:ext xmlns:c16="http://schemas.microsoft.com/office/drawing/2014/chart" uri="{C3380CC4-5D6E-409C-BE32-E72D297353CC}">
                  <c16:uniqueId val="{00000009-D584-4C57-AA64-0E6C95F84E1E}"/>
                </c:ext>
              </c:extLst>
            </c:dLbl>
            <c:dLbl>
              <c:idx val="6"/>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5604897989422726"/>
                      <c:h val="0.2490305564692715"/>
                    </c:manualLayout>
                  </c15:layout>
                </c:ext>
                <c:ext xmlns:c16="http://schemas.microsoft.com/office/drawing/2014/chart" uri="{C3380CC4-5D6E-409C-BE32-E72D297353CC}">
                  <c16:uniqueId val="{0000000D-D584-4C57-AA64-0E6C95F84E1E}"/>
                </c:ext>
              </c:extLst>
            </c:dLbl>
            <c:dLbl>
              <c:idx val="7"/>
              <c:delete val="1"/>
              <c:extLst>
                <c:ext xmlns:c15="http://schemas.microsoft.com/office/drawing/2012/chart" uri="{CE6537A1-D6FC-4f65-9D91-7224C49458BB}"/>
                <c:ext xmlns:c16="http://schemas.microsoft.com/office/drawing/2014/chart" uri="{C3380CC4-5D6E-409C-BE32-E72D297353CC}">
                  <c16:uniqueId val="{0000000F-D584-4C57-AA64-0E6C95F84E1E}"/>
                </c:ext>
              </c:extLst>
            </c:dLbl>
            <c:dLbl>
              <c:idx val="8"/>
              <c:delete val="1"/>
              <c:extLst>
                <c:ext xmlns:c15="http://schemas.microsoft.com/office/drawing/2012/chart" uri="{CE6537A1-D6FC-4f65-9D91-7224C49458BB}"/>
                <c:ext xmlns:c16="http://schemas.microsoft.com/office/drawing/2014/chart" uri="{C3380CC4-5D6E-409C-BE32-E72D297353CC}">
                  <c16:uniqueId val="{00000011-D584-4C57-AA64-0E6C95F84E1E}"/>
                </c:ext>
              </c:extLst>
            </c:dLbl>
            <c:dLbl>
              <c:idx val="9"/>
              <c:delete val="1"/>
              <c:extLst>
                <c:ext xmlns:c15="http://schemas.microsoft.com/office/drawing/2012/chart" uri="{CE6537A1-D6FC-4f65-9D91-7224C49458BB}"/>
                <c:ext xmlns:c16="http://schemas.microsoft.com/office/drawing/2014/chart" uri="{C3380CC4-5D6E-409C-BE32-E72D297353CC}">
                  <c16:uniqueId val="{00000013-D584-4C57-AA64-0E6C95F84E1E}"/>
                </c:ext>
              </c:extLst>
            </c:dLbl>
            <c:dLbl>
              <c:idx val="10"/>
              <c:delete val="1"/>
              <c:extLst>
                <c:ext xmlns:c15="http://schemas.microsoft.com/office/drawing/2012/chart" uri="{CE6537A1-D6FC-4f65-9D91-7224C49458BB}"/>
                <c:ext xmlns:c16="http://schemas.microsoft.com/office/drawing/2014/chart" uri="{C3380CC4-5D6E-409C-BE32-E72D297353CC}">
                  <c16:uniqueId val="{00000015-D584-4C57-AA64-0E6C95F84E1E}"/>
                </c:ext>
              </c:extLst>
            </c:dLbl>
            <c:dLbl>
              <c:idx val="11"/>
              <c:delete val="1"/>
              <c:extLst>
                <c:ext xmlns:c15="http://schemas.microsoft.com/office/drawing/2012/chart" uri="{CE6537A1-D6FC-4f65-9D91-7224C49458BB}">
                  <c15:layout>
                    <c:manualLayout>
                      <c:w val="0.23541666666666666"/>
                      <c:h val="0.27777777777777779"/>
                    </c:manualLayout>
                  </c15:layout>
                </c:ext>
                <c:ext xmlns:c16="http://schemas.microsoft.com/office/drawing/2014/chart" uri="{C3380CC4-5D6E-409C-BE32-E72D297353CC}">
                  <c16:uniqueId val="{00000017-D584-4C57-AA64-0E6C95F84E1E}"/>
                </c:ext>
              </c:extLst>
            </c:dLbl>
            <c:dLbl>
              <c:idx val="12"/>
              <c:delete val="1"/>
              <c:extLst>
                <c:ext xmlns:c15="http://schemas.microsoft.com/office/drawing/2012/chart" uri="{CE6537A1-D6FC-4f65-9D91-7224C49458BB}"/>
                <c:ext xmlns:c16="http://schemas.microsoft.com/office/drawing/2014/chart" uri="{C3380CC4-5D6E-409C-BE32-E72D297353CC}">
                  <c16:uniqueId val="{00000019-D584-4C57-AA64-0E6C95F84E1E}"/>
                </c:ext>
              </c:extLst>
            </c:dLbl>
            <c:dLbl>
              <c:idx val="14"/>
              <c:delete val="1"/>
              <c:extLst>
                <c:ext xmlns:c15="http://schemas.microsoft.com/office/drawing/2012/chart" uri="{CE6537A1-D6FC-4f65-9D91-7224C49458BB}"/>
                <c:ext xmlns:c16="http://schemas.microsoft.com/office/drawing/2014/chart" uri="{C3380CC4-5D6E-409C-BE32-E72D297353CC}">
                  <c16:uniqueId val="{0000001D-D584-4C57-AA64-0E6C95F84E1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'Weapon Type'!$D$4:$D$20</c:f>
              <c:strCache>
                <c:ptCount val="17"/>
                <c:pt idx="0">
                  <c:v>Blunt instrument</c:v>
                </c:pt>
                <c:pt idx="1">
                  <c:v>Drowning</c:v>
                </c:pt>
                <c:pt idx="2">
                  <c:v>Explosive</c:v>
                </c:pt>
                <c:pt idx="3">
                  <c:v>Fall</c:v>
                </c:pt>
                <c:pt idx="4">
                  <c:v>Fire or burns</c:v>
                </c:pt>
                <c:pt idx="5">
                  <c:v>Firearm</c:v>
                </c:pt>
                <c:pt idx="6">
                  <c:v>Hanging, strangulation, suffocation</c:v>
                </c:pt>
                <c:pt idx="7">
                  <c:v>Intentional neglect, eg, starving a baby</c:v>
                </c:pt>
                <c:pt idx="8">
                  <c:v>Motor vehicle including buses, motorcycles</c:v>
                </c:pt>
                <c:pt idx="9">
                  <c:v>Non-powder gun</c:v>
                </c:pt>
                <c:pt idx="10">
                  <c:v>Other (e.g. taser, electrocution, nail gun)</c:v>
                </c:pt>
                <c:pt idx="11">
                  <c:v>Other transport vehicle, eg, trains, planes, boats</c:v>
                </c:pt>
                <c:pt idx="12">
                  <c:v>Personal weapons</c:v>
                </c:pt>
                <c:pt idx="13">
                  <c:v>Poisoning</c:v>
                </c:pt>
                <c:pt idx="14">
                  <c:v>Shaking, eg, shaken baby syndrome</c:v>
                </c:pt>
                <c:pt idx="15">
                  <c:v>Sharp instrument</c:v>
                </c:pt>
                <c:pt idx="16">
                  <c:v>Unknown</c:v>
                </c:pt>
              </c:strCache>
            </c:strRef>
          </c:cat>
          <c:val>
            <c:numRef>
              <c:f>'Weapon Type'!$E$4:$E$20</c:f>
              <c:numCache>
                <c:formatCode>General</c:formatCode>
                <c:ptCount val="17"/>
                <c:pt idx="0">
                  <c:v>134</c:v>
                </c:pt>
                <c:pt idx="1">
                  <c:v>53</c:v>
                </c:pt>
                <c:pt idx="2">
                  <c:v>1</c:v>
                </c:pt>
                <c:pt idx="3">
                  <c:v>60</c:v>
                </c:pt>
                <c:pt idx="4">
                  <c:v>47</c:v>
                </c:pt>
                <c:pt idx="5">
                  <c:v>3412</c:v>
                </c:pt>
                <c:pt idx="6">
                  <c:v>1450</c:v>
                </c:pt>
                <c:pt idx="7">
                  <c:v>3</c:v>
                </c:pt>
                <c:pt idx="8">
                  <c:v>60</c:v>
                </c:pt>
                <c:pt idx="9">
                  <c:v>1</c:v>
                </c:pt>
                <c:pt idx="10">
                  <c:v>15</c:v>
                </c:pt>
                <c:pt idx="11">
                  <c:v>22</c:v>
                </c:pt>
                <c:pt idx="12">
                  <c:v>50</c:v>
                </c:pt>
                <c:pt idx="13">
                  <c:v>6765</c:v>
                </c:pt>
                <c:pt idx="14">
                  <c:v>6</c:v>
                </c:pt>
                <c:pt idx="15">
                  <c:v>218</c:v>
                </c:pt>
                <c:pt idx="16">
                  <c:v>587</c:v>
                </c:pt>
              </c:numCache>
            </c:numRef>
          </c:val>
          <c:extLst>
            <c:ext xmlns:c16="http://schemas.microsoft.com/office/drawing/2014/chart" uri="{C3380CC4-5D6E-409C-BE32-E72D297353CC}">
              <c16:uniqueId val="{00000022-D584-4C57-AA64-0E6C95F84E1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Circumstances!$P$2</c:f>
              <c:strCache>
                <c:ptCount val="1"/>
                <c:pt idx="0">
                  <c:v>Buffer</c:v>
                </c:pt>
              </c:strCache>
            </c:strRef>
          </c:tx>
          <c:spPr>
            <a:noFill/>
            <a:ln>
              <a:noFill/>
            </a:ln>
            <a:effectLst/>
          </c:spPr>
          <c:invertIfNegative val="0"/>
          <c:cat>
            <c:strRef>
              <c:f>Circumstances!$O$3:$O$13</c:f>
              <c:strCache>
                <c:ptCount val="11"/>
                <c:pt idx="0">
                  <c:v>Alcohol</c:v>
                </c:pt>
                <c:pt idx="1">
                  <c:v>Amphetmaine</c:v>
                </c:pt>
                <c:pt idx="2">
                  <c:v>AntiDepressant</c:v>
                </c:pt>
                <c:pt idx="3">
                  <c:v>Anticonvulsant</c:v>
                </c:pt>
                <c:pt idx="4">
                  <c:v>Antipsychotic</c:v>
                </c:pt>
                <c:pt idx="5">
                  <c:v>Barbituate</c:v>
                </c:pt>
                <c:pt idx="6">
                  <c:v>Benzodiazepine</c:v>
                </c:pt>
                <c:pt idx="7">
                  <c:v>Cocaine</c:v>
                </c:pt>
                <c:pt idx="8">
                  <c:v>Marijuana</c:v>
                </c:pt>
                <c:pt idx="9">
                  <c:v>Muscle Relaxant</c:v>
                </c:pt>
                <c:pt idx="10">
                  <c:v>Opiate</c:v>
                </c:pt>
              </c:strCache>
            </c:strRef>
          </c:cat>
          <c:val>
            <c:numRef>
              <c:f>Circumstances!$P$3:$P$13</c:f>
              <c:numCache>
                <c:formatCode>0.00%</c:formatCode>
                <c:ptCount val="11"/>
                <c:pt idx="0">
                  <c:v>0.17600000000000005</c:v>
                </c:pt>
                <c:pt idx="1">
                  <c:v>0.45100000000000001</c:v>
                </c:pt>
                <c:pt idx="2">
                  <c:v>0.60699999999999998</c:v>
                </c:pt>
                <c:pt idx="3">
                  <c:v>0.69000000000000006</c:v>
                </c:pt>
                <c:pt idx="4">
                  <c:v>0.77700000000000002</c:v>
                </c:pt>
                <c:pt idx="5">
                  <c:v>0.87890000000000001</c:v>
                </c:pt>
                <c:pt idx="6">
                  <c:v>0.4476</c:v>
                </c:pt>
                <c:pt idx="7">
                  <c:v>0.24260000000000004</c:v>
                </c:pt>
                <c:pt idx="8">
                  <c:v>7.8500000000000014E-2</c:v>
                </c:pt>
                <c:pt idx="9">
                  <c:v>0.80370000000000008</c:v>
                </c:pt>
                <c:pt idx="10">
                  <c:v>0.10950000000000004</c:v>
                </c:pt>
              </c:numCache>
            </c:numRef>
          </c:val>
          <c:extLst>
            <c:ext xmlns:c16="http://schemas.microsoft.com/office/drawing/2014/chart" uri="{C3380CC4-5D6E-409C-BE32-E72D297353CC}">
              <c16:uniqueId val="{00000000-53C9-42F1-BA99-24F44FE1B118}"/>
            </c:ext>
          </c:extLst>
        </c:ser>
        <c:ser>
          <c:idx val="1"/>
          <c:order val="1"/>
          <c:tx>
            <c:strRef>
              <c:f>Circumstances!$Q$2</c:f>
              <c:strCache>
                <c:ptCount val="1"/>
                <c:pt idx="0">
                  <c:v>Black</c:v>
                </c:pt>
              </c:strCache>
            </c:strRef>
          </c:tx>
          <c:spPr>
            <a:solidFill>
              <a:schemeClr val="accent2"/>
            </a:solidFill>
            <a:ln>
              <a:noFill/>
            </a:ln>
            <a:effectLst/>
          </c:spPr>
          <c:invertIfNegative val="0"/>
          <c:dLbls>
            <c:dLbl>
              <c:idx val="4"/>
              <c:layout>
                <c:manualLayout>
                  <c:x val="-2.8551699003519812E-4"/>
                  <c:y val="-5.8224163027656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C9-42F1-BA99-24F44FE1B118}"/>
                </c:ext>
              </c:extLst>
            </c:dLbl>
            <c:dLbl>
              <c:idx val="5"/>
              <c:layout>
                <c:manualLayout>
                  <c:x val="-2.9838012026815814E-2"/>
                  <c:y val="5.822416302765648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C9-42F1-BA99-24F44FE1B118}"/>
                </c:ext>
              </c:extLst>
            </c:dLbl>
            <c:dLbl>
              <c:idx val="9"/>
              <c:layout>
                <c:manualLayout>
                  <c:x val="8.2365465583549924E-4"/>
                  <c:y val="1.0674306577903225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C9-42F1-BA99-24F44FE1B1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Circumstances!$O$3:$O$13</c:f>
              <c:strCache>
                <c:ptCount val="11"/>
                <c:pt idx="0">
                  <c:v>Alcohol</c:v>
                </c:pt>
                <c:pt idx="1">
                  <c:v>Amphetmaine</c:v>
                </c:pt>
                <c:pt idx="2">
                  <c:v>AntiDepressant</c:v>
                </c:pt>
                <c:pt idx="3">
                  <c:v>Anticonvulsant</c:v>
                </c:pt>
                <c:pt idx="4">
                  <c:v>Antipsychotic</c:v>
                </c:pt>
                <c:pt idx="5">
                  <c:v>Barbituate</c:v>
                </c:pt>
                <c:pt idx="6">
                  <c:v>Benzodiazepine</c:v>
                </c:pt>
                <c:pt idx="7">
                  <c:v>Cocaine</c:v>
                </c:pt>
                <c:pt idx="8">
                  <c:v>Marijuana</c:v>
                </c:pt>
                <c:pt idx="9">
                  <c:v>Muscle Relaxant</c:v>
                </c:pt>
                <c:pt idx="10">
                  <c:v>Opiate</c:v>
                </c:pt>
              </c:strCache>
            </c:strRef>
          </c:cat>
          <c:val>
            <c:numRef>
              <c:f>Circumstances!$Q$3:$Q$13</c:f>
              <c:numCache>
                <c:formatCode>0.00%</c:formatCode>
                <c:ptCount val="11"/>
                <c:pt idx="0">
                  <c:v>0.72399999999999998</c:v>
                </c:pt>
                <c:pt idx="1">
                  <c:v>0.44900000000000001</c:v>
                </c:pt>
                <c:pt idx="2">
                  <c:v>0.29299999999999998</c:v>
                </c:pt>
                <c:pt idx="3" formatCode="0%">
                  <c:v>0.21</c:v>
                </c:pt>
                <c:pt idx="4">
                  <c:v>0.123</c:v>
                </c:pt>
                <c:pt idx="5">
                  <c:v>2.1100000000000001E-2</c:v>
                </c:pt>
                <c:pt idx="6">
                  <c:v>0.45240000000000002</c:v>
                </c:pt>
                <c:pt idx="7">
                  <c:v>0.65739999999999998</c:v>
                </c:pt>
                <c:pt idx="8">
                  <c:v>0.82150000000000001</c:v>
                </c:pt>
                <c:pt idx="9">
                  <c:v>9.6299999999999997E-2</c:v>
                </c:pt>
                <c:pt idx="10">
                  <c:v>0.79049999999999998</c:v>
                </c:pt>
              </c:numCache>
            </c:numRef>
          </c:val>
          <c:extLst>
            <c:ext xmlns:c16="http://schemas.microsoft.com/office/drawing/2014/chart" uri="{C3380CC4-5D6E-409C-BE32-E72D297353CC}">
              <c16:uniqueId val="{00000001-53C9-42F1-BA99-24F44FE1B118}"/>
            </c:ext>
          </c:extLst>
        </c:ser>
        <c:ser>
          <c:idx val="2"/>
          <c:order val="2"/>
          <c:tx>
            <c:strRef>
              <c:f>Circumstances!$R$2</c:f>
              <c:strCache>
                <c:ptCount val="1"/>
                <c:pt idx="0">
                  <c:v>Label Space</c:v>
                </c:pt>
              </c:strCache>
            </c:strRef>
          </c:tx>
          <c:spPr>
            <a:no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lumMod val="75000"/>
                        <a:lumOff val="25000"/>
                      </a:schemeClr>
                    </a:solidFill>
                    <a:latin typeface="Raleway" pitchFamily="2" charset="0"/>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Circumstances!$O$3:$O$13</c:f>
              <c:strCache>
                <c:ptCount val="11"/>
                <c:pt idx="0">
                  <c:v>Alcohol</c:v>
                </c:pt>
                <c:pt idx="1">
                  <c:v>Amphetmaine</c:v>
                </c:pt>
                <c:pt idx="2">
                  <c:v>AntiDepressant</c:v>
                </c:pt>
                <c:pt idx="3">
                  <c:v>Anticonvulsant</c:v>
                </c:pt>
                <c:pt idx="4">
                  <c:v>Antipsychotic</c:v>
                </c:pt>
                <c:pt idx="5">
                  <c:v>Barbituate</c:v>
                </c:pt>
                <c:pt idx="6">
                  <c:v>Benzodiazepine</c:v>
                </c:pt>
                <c:pt idx="7">
                  <c:v>Cocaine</c:v>
                </c:pt>
                <c:pt idx="8">
                  <c:v>Marijuana</c:v>
                </c:pt>
                <c:pt idx="9">
                  <c:v>Muscle Relaxant</c:v>
                </c:pt>
                <c:pt idx="10">
                  <c:v>Opiate</c:v>
                </c:pt>
              </c:strCache>
            </c:strRef>
          </c:cat>
          <c:val>
            <c:numRef>
              <c:f>Circumstances!$R$3:$R$13</c:f>
              <c:numCache>
                <c:formatCode>0%</c:formatCode>
                <c:ptCount val="11"/>
                <c:pt idx="0">
                  <c:v>0.9</c:v>
                </c:pt>
                <c:pt idx="1">
                  <c:v>0.9</c:v>
                </c:pt>
                <c:pt idx="2">
                  <c:v>0.9</c:v>
                </c:pt>
                <c:pt idx="3">
                  <c:v>0.9</c:v>
                </c:pt>
                <c:pt idx="4">
                  <c:v>0.9</c:v>
                </c:pt>
                <c:pt idx="5">
                  <c:v>0.9</c:v>
                </c:pt>
                <c:pt idx="6">
                  <c:v>0.9</c:v>
                </c:pt>
                <c:pt idx="7">
                  <c:v>0.9</c:v>
                </c:pt>
                <c:pt idx="8">
                  <c:v>0.9</c:v>
                </c:pt>
                <c:pt idx="9">
                  <c:v>0.9</c:v>
                </c:pt>
                <c:pt idx="10">
                  <c:v>0.9</c:v>
                </c:pt>
              </c:numCache>
            </c:numRef>
          </c:val>
          <c:extLst>
            <c:ext xmlns:c16="http://schemas.microsoft.com/office/drawing/2014/chart" uri="{C3380CC4-5D6E-409C-BE32-E72D297353CC}">
              <c16:uniqueId val="{00000002-53C9-42F1-BA99-24F44FE1B118}"/>
            </c:ext>
          </c:extLst>
        </c:ser>
        <c:ser>
          <c:idx val="3"/>
          <c:order val="3"/>
          <c:tx>
            <c:strRef>
              <c:f>Circumstances!$S$2</c:f>
              <c:strCache>
                <c:ptCount val="1"/>
                <c:pt idx="0">
                  <c:v>White</c:v>
                </c:pt>
              </c:strCache>
            </c:strRef>
          </c:tx>
          <c:spPr>
            <a:solidFill>
              <a:schemeClr val="accent4"/>
            </a:solidFill>
            <a:ln>
              <a:noFill/>
            </a:ln>
            <a:effectLst/>
          </c:spPr>
          <c:invertIfNegative val="0"/>
          <c:dLbls>
            <c:dLbl>
              <c:idx val="5"/>
              <c:layout>
                <c:manualLayout>
                  <c:x val="3.5457910940182413E-2"/>
                  <c:y val="5.8224163027656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C9-42F1-BA99-24F44FE1B1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Circumstances!$O$3:$O$13</c:f>
              <c:strCache>
                <c:ptCount val="11"/>
                <c:pt idx="0">
                  <c:v>Alcohol</c:v>
                </c:pt>
                <c:pt idx="1">
                  <c:v>Amphetmaine</c:v>
                </c:pt>
                <c:pt idx="2">
                  <c:v>AntiDepressant</c:v>
                </c:pt>
                <c:pt idx="3">
                  <c:v>Anticonvulsant</c:v>
                </c:pt>
                <c:pt idx="4">
                  <c:v>Antipsychotic</c:v>
                </c:pt>
                <c:pt idx="5">
                  <c:v>Barbituate</c:v>
                </c:pt>
                <c:pt idx="6">
                  <c:v>Benzodiazepine</c:v>
                </c:pt>
                <c:pt idx="7">
                  <c:v>Cocaine</c:v>
                </c:pt>
                <c:pt idx="8">
                  <c:v>Marijuana</c:v>
                </c:pt>
                <c:pt idx="9">
                  <c:v>Muscle Relaxant</c:v>
                </c:pt>
                <c:pt idx="10">
                  <c:v>Opiate</c:v>
                </c:pt>
              </c:strCache>
            </c:strRef>
          </c:cat>
          <c:val>
            <c:numRef>
              <c:f>Circumstances!$S$3:$S$13</c:f>
              <c:numCache>
                <c:formatCode>0.00%</c:formatCode>
                <c:ptCount val="11"/>
                <c:pt idx="0">
                  <c:v>0.70450000000000002</c:v>
                </c:pt>
                <c:pt idx="1">
                  <c:v>0.73250000000000004</c:v>
                </c:pt>
                <c:pt idx="2">
                  <c:v>0.64290000000000003</c:v>
                </c:pt>
                <c:pt idx="3">
                  <c:v>0.49099999999999999</c:v>
                </c:pt>
                <c:pt idx="4">
                  <c:v>0.28670000000000001</c:v>
                </c:pt>
                <c:pt idx="5">
                  <c:v>6.5799999999999997E-2</c:v>
                </c:pt>
                <c:pt idx="6">
                  <c:v>0.74450000000000005</c:v>
                </c:pt>
                <c:pt idx="7">
                  <c:v>0.51680000000000004</c:v>
                </c:pt>
                <c:pt idx="8">
                  <c:v>0.68969999999999998</c:v>
                </c:pt>
                <c:pt idx="9">
                  <c:v>0.24099999999999999</c:v>
                </c:pt>
                <c:pt idx="10" formatCode="0%">
                  <c:v>0.89</c:v>
                </c:pt>
              </c:numCache>
            </c:numRef>
          </c:val>
          <c:extLst>
            <c:ext xmlns:c16="http://schemas.microsoft.com/office/drawing/2014/chart" uri="{C3380CC4-5D6E-409C-BE32-E72D297353CC}">
              <c16:uniqueId val="{00000003-53C9-42F1-BA99-24F44FE1B118}"/>
            </c:ext>
          </c:extLst>
        </c:ser>
        <c:ser>
          <c:idx val="4"/>
          <c:order val="4"/>
          <c:tx>
            <c:strRef>
              <c:f>Circumstances!$T$2</c:f>
              <c:strCache>
                <c:ptCount val="1"/>
                <c:pt idx="0">
                  <c:v>Buffer</c:v>
                </c:pt>
              </c:strCache>
            </c:strRef>
          </c:tx>
          <c:spPr>
            <a:noFill/>
            <a:ln>
              <a:noFill/>
            </a:ln>
            <a:effectLst/>
          </c:spPr>
          <c:invertIfNegative val="0"/>
          <c:cat>
            <c:strRef>
              <c:f>Circumstances!$O$3:$O$13</c:f>
              <c:strCache>
                <c:ptCount val="11"/>
                <c:pt idx="0">
                  <c:v>Alcohol</c:v>
                </c:pt>
                <c:pt idx="1">
                  <c:v>Amphetmaine</c:v>
                </c:pt>
                <c:pt idx="2">
                  <c:v>AntiDepressant</c:v>
                </c:pt>
                <c:pt idx="3">
                  <c:v>Anticonvulsant</c:v>
                </c:pt>
                <c:pt idx="4">
                  <c:v>Antipsychotic</c:v>
                </c:pt>
                <c:pt idx="5">
                  <c:v>Barbituate</c:v>
                </c:pt>
                <c:pt idx="6">
                  <c:v>Benzodiazepine</c:v>
                </c:pt>
                <c:pt idx="7">
                  <c:v>Cocaine</c:v>
                </c:pt>
                <c:pt idx="8">
                  <c:v>Marijuana</c:v>
                </c:pt>
                <c:pt idx="9">
                  <c:v>Muscle Relaxant</c:v>
                </c:pt>
                <c:pt idx="10">
                  <c:v>Opiate</c:v>
                </c:pt>
              </c:strCache>
            </c:strRef>
          </c:cat>
          <c:val>
            <c:numRef>
              <c:f>Circumstances!$T$3:$T$13</c:f>
              <c:numCache>
                <c:formatCode>0.0000%</c:formatCode>
                <c:ptCount val="11"/>
                <c:pt idx="0">
                  <c:v>0.19550000000000001</c:v>
                </c:pt>
                <c:pt idx="1">
                  <c:v>0.16749999999999998</c:v>
                </c:pt>
                <c:pt idx="2">
                  <c:v>0.2571</c:v>
                </c:pt>
                <c:pt idx="3">
                  <c:v>0.40900000000000003</c:v>
                </c:pt>
                <c:pt idx="4">
                  <c:v>0.61329999999999996</c:v>
                </c:pt>
                <c:pt idx="5">
                  <c:v>0.83420000000000005</c:v>
                </c:pt>
                <c:pt idx="6">
                  <c:v>0.15549999999999997</c:v>
                </c:pt>
                <c:pt idx="7">
                  <c:v>0.38319999999999999</c:v>
                </c:pt>
                <c:pt idx="8">
                  <c:v>0.21030000000000004</c:v>
                </c:pt>
                <c:pt idx="9">
                  <c:v>0.65900000000000003</c:v>
                </c:pt>
                <c:pt idx="10">
                  <c:v>1.0000000000000009E-2</c:v>
                </c:pt>
              </c:numCache>
            </c:numRef>
          </c:val>
          <c:extLst>
            <c:ext xmlns:c16="http://schemas.microsoft.com/office/drawing/2014/chart" uri="{C3380CC4-5D6E-409C-BE32-E72D297353CC}">
              <c16:uniqueId val="{00000004-53C9-42F1-BA99-24F44FE1B118}"/>
            </c:ext>
          </c:extLst>
        </c:ser>
        <c:dLbls>
          <c:showLegendKey val="0"/>
          <c:showVal val="0"/>
          <c:showCatName val="0"/>
          <c:showSerName val="0"/>
          <c:showPercent val="0"/>
          <c:showBubbleSize val="0"/>
        </c:dLbls>
        <c:gapWidth val="19"/>
        <c:overlap val="100"/>
        <c:axId val="569839160"/>
        <c:axId val="569821912"/>
      </c:barChart>
      <c:catAx>
        <c:axId val="569839160"/>
        <c:scaling>
          <c:orientation val="maxMin"/>
        </c:scaling>
        <c:delete val="1"/>
        <c:axPos val="l"/>
        <c:numFmt formatCode="General" sourceLinked="1"/>
        <c:majorTickMark val="none"/>
        <c:minorTickMark val="none"/>
        <c:tickLblPos val="nextTo"/>
        <c:crossAx val="569821912"/>
        <c:crosses val="autoZero"/>
        <c:auto val="1"/>
        <c:lblAlgn val="ctr"/>
        <c:lblOffset val="100"/>
        <c:noMultiLvlLbl val="0"/>
      </c:catAx>
      <c:valAx>
        <c:axId val="569821912"/>
        <c:scaling>
          <c:orientation val="minMax"/>
        </c:scaling>
        <c:delete val="1"/>
        <c:axPos val="t"/>
        <c:numFmt formatCode="0%" sourceLinked="1"/>
        <c:majorTickMark val="none"/>
        <c:minorTickMark val="none"/>
        <c:tickLblPos val="nextTo"/>
        <c:crossAx val="56983916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15A3D-FFD3-424A-9642-D378A18C586D}" type="doc">
      <dgm:prSet loTypeId="urn:microsoft.com/office/officeart/2018/2/layout/IconLabelList" loCatId="icon" qsTypeId="urn:microsoft.com/office/officeart/2005/8/quickstyle/simple4" qsCatId="simple" csTypeId="urn:microsoft.com/office/officeart/2005/8/colors/accent1_2" csCatId="accent1" phldr="1"/>
      <dgm:spPr/>
      <dgm:t>
        <a:bodyPr/>
        <a:lstStyle/>
        <a:p>
          <a:endParaRPr lang="en-US"/>
        </a:p>
      </dgm:t>
    </dgm:pt>
    <dgm:pt modelId="{01560FCD-BE5D-4452-BD04-C86FAFF375AC}">
      <dgm:prSet custT="1"/>
      <dgm:spPr/>
      <dgm:t>
        <a:bodyPr/>
        <a:lstStyle/>
        <a:p>
          <a:pPr>
            <a:lnSpc>
              <a:spcPct val="100000"/>
            </a:lnSpc>
          </a:pPr>
          <a:r>
            <a:rPr lang="en-US" sz="1800" b="1" dirty="0"/>
            <a:t>Status Disposition for Intensive Referrals</a:t>
          </a:r>
        </a:p>
        <a:p>
          <a:endParaRPr lang="en-US" sz="1400" dirty="0"/>
        </a:p>
      </dgm:t>
    </dgm:pt>
    <dgm:pt modelId="{28867CBC-56A0-4E4E-8A22-6B70981EBF3D}" type="parTrans" cxnId="{981E652A-0C18-4B57-81E8-E1E18912681E}">
      <dgm:prSet/>
      <dgm:spPr/>
      <dgm:t>
        <a:bodyPr/>
        <a:lstStyle/>
        <a:p>
          <a:endParaRPr lang="en-US"/>
        </a:p>
      </dgm:t>
    </dgm:pt>
    <dgm:pt modelId="{D9CA42ED-B6BD-486F-9829-891B2DF6FA17}" type="sibTrans" cxnId="{981E652A-0C18-4B57-81E8-E1E18912681E}">
      <dgm:prSet/>
      <dgm:spPr/>
      <dgm:t>
        <a:bodyPr/>
        <a:lstStyle/>
        <a:p>
          <a:endParaRPr lang="en-US"/>
        </a:p>
      </dgm:t>
    </dgm:pt>
    <dgm:pt modelId="{06E5C0A1-84C6-4EE8-BED0-77FEB55D0950}">
      <dgm:prSet custT="1"/>
      <dgm:spPr/>
      <dgm:t>
        <a:bodyPr/>
        <a:lstStyle/>
        <a:p>
          <a:pPr>
            <a:lnSpc>
              <a:spcPct val="100000"/>
            </a:lnSpc>
          </a:pPr>
          <a:r>
            <a:rPr lang="en-US" sz="1800" b="1" dirty="0"/>
            <a:t>Shared Bed Inventory Tracking</a:t>
          </a:r>
        </a:p>
      </dgm:t>
    </dgm:pt>
    <dgm:pt modelId="{81A36742-BF65-45C1-B13D-591FE75855A9}" type="parTrans" cxnId="{98725A31-769B-4D4B-8283-E2BCFAA3C93A}">
      <dgm:prSet/>
      <dgm:spPr/>
      <dgm:t>
        <a:bodyPr/>
        <a:lstStyle/>
        <a:p>
          <a:endParaRPr lang="en-US"/>
        </a:p>
      </dgm:t>
    </dgm:pt>
    <dgm:pt modelId="{103B3314-8DD7-4237-BF7D-C1F2168CC08C}" type="sibTrans" cxnId="{98725A31-769B-4D4B-8283-E2BCFAA3C93A}">
      <dgm:prSet/>
      <dgm:spPr/>
      <dgm:t>
        <a:bodyPr/>
        <a:lstStyle/>
        <a:p>
          <a:endParaRPr lang="en-US"/>
        </a:p>
      </dgm:t>
    </dgm:pt>
    <dgm:pt modelId="{42962026-38D0-4EAD-935D-7E14262C3805}">
      <dgm:prSet custT="1"/>
      <dgm:spPr/>
      <dgm:t>
        <a:bodyPr/>
        <a:lstStyle/>
        <a:p>
          <a:pPr>
            <a:lnSpc>
              <a:spcPct val="100000"/>
            </a:lnSpc>
          </a:pPr>
          <a:r>
            <a:rPr lang="en-US" sz="1800" b="1" dirty="0"/>
            <a:t>High-tech, GPS-enabled Mobile Crisis Dispatch</a:t>
          </a:r>
        </a:p>
      </dgm:t>
    </dgm:pt>
    <dgm:pt modelId="{3AA40717-7CBA-454A-AD92-7081259B8DFE}" type="parTrans" cxnId="{F452E554-20D9-45C4-A7BC-8E891DB571B0}">
      <dgm:prSet/>
      <dgm:spPr/>
      <dgm:t>
        <a:bodyPr/>
        <a:lstStyle/>
        <a:p>
          <a:endParaRPr lang="en-US"/>
        </a:p>
      </dgm:t>
    </dgm:pt>
    <dgm:pt modelId="{A56B58CE-3856-4E0E-B8E3-1363620E768D}" type="sibTrans" cxnId="{F452E554-20D9-45C4-A7BC-8E891DB571B0}">
      <dgm:prSet/>
      <dgm:spPr/>
      <dgm:t>
        <a:bodyPr/>
        <a:lstStyle/>
        <a:p>
          <a:endParaRPr lang="en-US"/>
        </a:p>
      </dgm:t>
    </dgm:pt>
    <dgm:pt modelId="{008FC386-A74B-48CF-B5DE-CAF871F84545}">
      <dgm:prSet custT="1"/>
      <dgm:spPr/>
      <dgm:t>
        <a:bodyPr/>
        <a:lstStyle/>
        <a:p>
          <a:pPr>
            <a:lnSpc>
              <a:spcPct val="100000"/>
            </a:lnSpc>
          </a:pPr>
          <a:r>
            <a:rPr lang="en-US" sz="1800" b="1" dirty="0"/>
            <a:t>24/7 Outpatient Scheduling</a:t>
          </a:r>
        </a:p>
      </dgm:t>
    </dgm:pt>
    <dgm:pt modelId="{F96C8D6B-61E3-475A-9807-3A7DE6042523}" type="parTrans" cxnId="{E16691ED-4EA3-41B0-8CA8-E4FE037B3645}">
      <dgm:prSet/>
      <dgm:spPr/>
      <dgm:t>
        <a:bodyPr/>
        <a:lstStyle/>
        <a:p>
          <a:endParaRPr lang="en-US"/>
        </a:p>
      </dgm:t>
    </dgm:pt>
    <dgm:pt modelId="{D008E7A8-8C6A-4BC6-8048-8CA60C9AAC35}" type="sibTrans" cxnId="{E16691ED-4EA3-41B0-8CA8-E4FE037B3645}">
      <dgm:prSet/>
      <dgm:spPr/>
      <dgm:t>
        <a:bodyPr/>
        <a:lstStyle/>
        <a:p>
          <a:endParaRPr lang="en-US"/>
        </a:p>
      </dgm:t>
    </dgm:pt>
    <dgm:pt modelId="{234356C5-9D2E-4D64-BE27-1AFF9E3D47EA}">
      <dgm:prSet custT="1"/>
      <dgm:spPr/>
      <dgm:t>
        <a:bodyPr/>
        <a:lstStyle/>
        <a:p>
          <a:pPr>
            <a:lnSpc>
              <a:spcPct val="100000"/>
            </a:lnSpc>
          </a:pPr>
          <a:r>
            <a:rPr lang="en-US" sz="1800" b="1" dirty="0"/>
            <a:t>Real-time Performance Outcomes Dashboards</a:t>
          </a:r>
        </a:p>
      </dgm:t>
    </dgm:pt>
    <dgm:pt modelId="{B42A7726-4164-40A4-AF14-FB469712D7D7}" type="parTrans" cxnId="{62CD6820-A916-45DA-A620-1D7B029E168D}">
      <dgm:prSet/>
      <dgm:spPr/>
      <dgm:t>
        <a:bodyPr/>
        <a:lstStyle/>
        <a:p>
          <a:endParaRPr lang="en-US"/>
        </a:p>
      </dgm:t>
    </dgm:pt>
    <dgm:pt modelId="{4FC04F62-95A3-487B-BC24-5AB99C4BCF07}" type="sibTrans" cxnId="{62CD6820-A916-45DA-A620-1D7B029E168D}">
      <dgm:prSet/>
      <dgm:spPr/>
      <dgm:t>
        <a:bodyPr/>
        <a:lstStyle/>
        <a:p>
          <a:endParaRPr lang="en-US"/>
        </a:p>
      </dgm:t>
    </dgm:pt>
    <dgm:pt modelId="{34C97572-5F12-4DC8-A053-CCCC072D78D0}" type="pres">
      <dgm:prSet presAssocID="{58A15A3D-FFD3-424A-9642-D378A18C586D}" presName="root" presStyleCnt="0">
        <dgm:presLayoutVars>
          <dgm:dir/>
          <dgm:resizeHandles val="exact"/>
        </dgm:presLayoutVars>
      </dgm:prSet>
      <dgm:spPr/>
    </dgm:pt>
    <dgm:pt modelId="{B454ECEC-E6C1-4FC3-8D45-0C7C5C43B1E1}" type="pres">
      <dgm:prSet presAssocID="{01560FCD-BE5D-4452-BD04-C86FAFF375AC}" presName="compNode" presStyleCnt="0"/>
      <dgm:spPr/>
    </dgm:pt>
    <dgm:pt modelId="{130E4CC6-885A-4772-A37F-9FAD6909D3A9}" type="pres">
      <dgm:prSet presAssocID="{01560FCD-BE5D-4452-BD04-C86FAFF375AC}" presName="iconRect" presStyleLbl="node1" presStyleIdx="0"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peaker Phone"/>
        </a:ext>
      </dgm:extLst>
    </dgm:pt>
    <dgm:pt modelId="{A8F1E748-716C-4FF7-BFF6-34DFB65C9BDE}" type="pres">
      <dgm:prSet presAssocID="{01560FCD-BE5D-4452-BD04-C86FAFF375AC}" presName="spaceRect" presStyleCnt="0"/>
      <dgm:spPr/>
    </dgm:pt>
    <dgm:pt modelId="{FF41F819-53E2-4E34-BED7-109B4CECE0BB}" type="pres">
      <dgm:prSet presAssocID="{01560FCD-BE5D-4452-BD04-C86FAFF375AC}" presName="textRect" presStyleLbl="revTx" presStyleIdx="0" presStyleCnt="5" custScaleX="158937">
        <dgm:presLayoutVars>
          <dgm:chMax val="1"/>
          <dgm:chPref val="1"/>
        </dgm:presLayoutVars>
      </dgm:prSet>
      <dgm:spPr/>
    </dgm:pt>
    <dgm:pt modelId="{D6DAD061-B3B3-4985-9D09-D5D8FD036ED2}" type="pres">
      <dgm:prSet presAssocID="{D9CA42ED-B6BD-486F-9829-891B2DF6FA17}" presName="sibTrans" presStyleCnt="0"/>
      <dgm:spPr/>
    </dgm:pt>
    <dgm:pt modelId="{DD4F8B84-D631-4672-B16A-C63210571186}" type="pres">
      <dgm:prSet presAssocID="{008FC386-A74B-48CF-B5DE-CAF871F84545}" presName="compNode" presStyleCnt="0"/>
      <dgm:spPr/>
    </dgm:pt>
    <dgm:pt modelId="{D4F4A496-0D9D-4E34-A992-C8089F63AA85}" type="pres">
      <dgm:prSet presAssocID="{008FC386-A74B-48CF-B5DE-CAF871F84545}"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nthly calendar with solid fill"/>
        </a:ext>
      </dgm:extLst>
    </dgm:pt>
    <dgm:pt modelId="{196D899F-4822-4570-B000-A0E06C3B73A0}" type="pres">
      <dgm:prSet presAssocID="{008FC386-A74B-48CF-B5DE-CAF871F84545}" presName="spaceRect" presStyleCnt="0"/>
      <dgm:spPr/>
    </dgm:pt>
    <dgm:pt modelId="{31BD4CCB-0CD2-4A42-BD90-A1C7BCC77060}" type="pres">
      <dgm:prSet presAssocID="{008FC386-A74B-48CF-B5DE-CAF871F84545}" presName="textRect" presStyleLbl="revTx" presStyleIdx="1" presStyleCnt="5">
        <dgm:presLayoutVars>
          <dgm:chMax val="1"/>
          <dgm:chPref val="1"/>
        </dgm:presLayoutVars>
      </dgm:prSet>
      <dgm:spPr/>
    </dgm:pt>
    <dgm:pt modelId="{DE2C3E88-8F9D-484D-88F1-B60160207E53}" type="pres">
      <dgm:prSet presAssocID="{D008E7A8-8C6A-4BC6-8048-8CA60C9AAC35}" presName="sibTrans" presStyleCnt="0"/>
      <dgm:spPr/>
    </dgm:pt>
    <dgm:pt modelId="{C77D986B-BC5F-4C3E-ABD4-6A1584C4B360}" type="pres">
      <dgm:prSet presAssocID="{06E5C0A1-84C6-4EE8-BED0-77FEB55D0950}" presName="compNode" presStyleCnt="0"/>
      <dgm:spPr/>
    </dgm:pt>
    <dgm:pt modelId="{4F07087B-6217-4A61-8619-9BE14B42F563}" type="pres">
      <dgm:prSet presAssocID="{06E5C0A1-84C6-4EE8-BED0-77FEB55D095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llustrator with solid fill"/>
        </a:ext>
      </dgm:extLst>
    </dgm:pt>
    <dgm:pt modelId="{3109B350-C962-4FE7-8090-3B34946079C4}" type="pres">
      <dgm:prSet presAssocID="{06E5C0A1-84C6-4EE8-BED0-77FEB55D0950}" presName="spaceRect" presStyleCnt="0"/>
      <dgm:spPr/>
    </dgm:pt>
    <dgm:pt modelId="{BB59378D-C080-4E91-9BE8-959242150A43}" type="pres">
      <dgm:prSet presAssocID="{06E5C0A1-84C6-4EE8-BED0-77FEB55D0950}" presName="textRect" presStyleLbl="revTx" presStyleIdx="2" presStyleCnt="5">
        <dgm:presLayoutVars>
          <dgm:chMax val="1"/>
          <dgm:chPref val="1"/>
        </dgm:presLayoutVars>
      </dgm:prSet>
      <dgm:spPr/>
    </dgm:pt>
    <dgm:pt modelId="{85DEFF64-A434-47D9-8E14-AEAADE838C53}" type="pres">
      <dgm:prSet presAssocID="{103B3314-8DD7-4237-BF7D-C1F2168CC08C}" presName="sibTrans" presStyleCnt="0"/>
      <dgm:spPr/>
    </dgm:pt>
    <dgm:pt modelId="{8C56A305-24B1-456A-92B5-F0507DDF2CA8}" type="pres">
      <dgm:prSet presAssocID="{42962026-38D0-4EAD-935D-7E14262C3805}" presName="compNode" presStyleCnt="0"/>
      <dgm:spPr/>
    </dgm:pt>
    <dgm:pt modelId="{668C475D-70AF-460C-87C2-122D3917450D}" type="pres">
      <dgm:prSet presAssocID="{42962026-38D0-4EAD-935D-7E14262C380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ell Tower with solid fill"/>
        </a:ext>
      </dgm:extLst>
    </dgm:pt>
    <dgm:pt modelId="{930C0874-DE10-4930-A94B-3A0E82B5CC91}" type="pres">
      <dgm:prSet presAssocID="{42962026-38D0-4EAD-935D-7E14262C3805}" presName="spaceRect" presStyleCnt="0"/>
      <dgm:spPr/>
    </dgm:pt>
    <dgm:pt modelId="{5C0229BB-8034-41C5-97DC-DA3A2665FF74}" type="pres">
      <dgm:prSet presAssocID="{42962026-38D0-4EAD-935D-7E14262C3805}" presName="textRect" presStyleLbl="revTx" presStyleIdx="3" presStyleCnt="5" custScaleX="154935">
        <dgm:presLayoutVars>
          <dgm:chMax val="1"/>
          <dgm:chPref val="1"/>
        </dgm:presLayoutVars>
      </dgm:prSet>
      <dgm:spPr/>
    </dgm:pt>
    <dgm:pt modelId="{9A49C9CF-9FFF-4DFA-B034-D50A7555C771}" type="pres">
      <dgm:prSet presAssocID="{A56B58CE-3856-4E0E-B8E3-1363620E768D}" presName="sibTrans" presStyleCnt="0"/>
      <dgm:spPr/>
    </dgm:pt>
    <dgm:pt modelId="{C98170EC-DFC3-445D-8ADA-1D9ED0023C88}" type="pres">
      <dgm:prSet presAssocID="{234356C5-9D2E-4D64-BE27-1AFF9E3D47EA}" presName="compNode" presStyleCnt="0"/>
      <dgm:spPr/>
    </dgm:pt>
    <dgm:pt modelId="{C2CEDCD4-9205-4777-995D-B3929A2128A4}" type="pres">
      <dgm:prSet presAssocID="{234356C5-9D2E-4D64-BE27-1AFF9E3D47EA}"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r chart with solid fill"/>
        </a:ext>
      </dgm:extLst>
    </dgm:pt>
    <dgm:pt modelId="{A493A7AD-EF67-4BFA-A4C5-7183DC70F9B6}" type="pres">
      <dgm:prSet presAssocID="{234356C5-9D2E-4D64-BE27-1AFF9E3D47EA}" presName="spaceRect" presStyleCnt="0"/>
      <dgm:spPr/>
    </dgm:pt>
    <dgm:pt modelId="{7C092D60-09E7-4292-8A49-B6DCE7252235}" type="pres">
      <dgm:prSet presAssocID="{234356C5-9D2E-4D64-BE27-1AFF9E3D47EA}" presName="textRect" presStyleLbl="revTx" presStyleIdx="4" presStyleCnt="5" custScaleX="189892">
        <dgm:presLayoutVars>
          <dgm:chMax val="1"/>
          <dgm:chPref val="1"/>
        </dgm:presLayoutVars>
      </dgm:prSet>
      <dgm:spPr/>
    </dgm:pt>
  </dgm:ptLst>
  <dgm:cxnLst>
    <dgm:cxn modelId="{8BF8AE04-EF0C-4BC2-8244-45E75AD5CE26}" type="presOf" srcId="{42962026-38D0-4EAD-935D-7E14262C3805}" destId="{5C0229BB-8034-41C5-97DC-DA3A2665FF74}" srcOrd="0" destOrd="0" presId="urn:microsoft.com/office/officeart/2018/2/layout/IconLabelList"/>
    <dgm:cxn modelId="{62CD6820-A916-45DA-A620-1D7B029E168D}" srcId="{58A15A3D-FFD3-424A-9642-D378A18C586D}" destId="{234356C5-9D2E-4D64-BE27-1AFF9E3D47EA}" srcOrd="4" destOrd="0" parTransId="{B42A7726-4164-40A4-AF14-FB469712D7D7}" sibTransId="{4FC04F62-95A3-487B-BC24-5AB99C4BCF07}"/>
    <dgm:cxn modelId="{E62F5D2A-AF85-43B8-834E-885548072021}" type="presOf" srcId="{06E5C0A1-84C6-4EE8-BED0-77FEB55D0950}" destId="{BB59378D-C080-4E91-9BE8-959242150A43}" srcOrd="0" destOrd="0" presId="urn:microsoft.com/office/officeart/2018/2/layout/IconLabelList"/>
    <dgm:cxn modelId="{981E652A-0C18-4B57-81E8-E1E18912681E}" srcId="{58A15A3D-FFD3-424A-9642-D378A18C586D}" destId="{01560FCD-BE5D-4452-BD04-C86FAFF375AC}" srcOrd="0" destOrd="0" parTransId="{28867CBC-56A0-4E4E-8A22-6B70981EBF3D}" sibTransId="{D9CA42ED-B6BD-486F-9829-891B2DF6FA17}"/>
    <dgm:cxn modelId="{98725A31-769B-4D4B-8283-E2BCFAA3C93A}" srcId="{58A15A3D-FFD3-424A-9642-D378A18C586D}" destId="{06E5C0A1-84C6-4EE8-BED0-77FEB55D0950}" srcOrd="2" destOrd="0" parTransId="{81A36742-BF65-45C1-B13D-591FE75855A9}" sibTransId="{103B3314-8DD7-4237-BF7D-C1F2168CC08C}"/>
    <dgm:cxn modelId="{EAEEA866-5F9E-49B7-B985-40B8AC515BB8}" type="presOf" srcId="{008FC386-A74B-48CF-B5DE-CAF871F84545}" destId="{31BD4CCB-0CD2-4A42-BD90-A1C7BCC77060}" srcOrd="0" destOrd="0" presId="urn:microsoft.com/office/officeart/2018/2/layout/IconLabelList"/>
    <dgm:cxn modelId="{F452E554-20D9-45C4-A7BC-8E891DB571B0}" srcId="{58A15A3D-FFD3-424A-9642-D378A18C586D}" destId="{42962026-38D0-4EAD-935D-7E14262C3805}" srcOrd="3" destOrd="0" parTransId="{3AA40717-7CBA-454A-AD92-7081259B8DFE}" sibTransId="{A56B58CE-3856-4E0E-B8E3-1363620E768D}"/>
    <dgm:cxn modelId="{06AA0E8E-D66B-4873-A0F0-5FC0B40AF7D3}" type="presOf" srcId="{58A15A3D-FFD3-424A-9642-D378A18C586D}" destId="{34C97572-5F12-4DC8-A053-CCCC072D78D0}" srcOrd="0" destOrd="0" presId="urn:microsoft.com/office/officeart/2018/2/layout/IconLabelList"/>
    <dgm:cxn modelId="{609598CD-2526-4911-B945-C62D5F5BA35B}" type="presOf" srcId="{01560FCD-BE5D-4452-BD04-C86FAFF375AC}" destId="{FF41F819-53E2-4E34-BED7-109B4CECE0BB}" srcOrd="0" destOrd="0" presId="urn:microsoft.com/office/officeart/2018/2/layout/IconLabelList"/>
    <dgm:cxn modelId="{E16691ED-4EA3-41B0-8CA8-E4FE037B3645}" srcId="{58A15A3D-FFD3-424A-9642-D378A18C586D}" destId="{008FC386-A74B-48CF-B5DE-CAF871F84545}" srcOrd="1" destOrd="0" parTransId="{F96C8D6B-61E3-475A-9807-3A7DE6042523}" sibTransId="{D008E7A8-8C6A-4BC6-8048-8CA60C9AAC35}"/>
    <dgm:cxn modelId="{93D838FF-F994-4716-97D6-48686AD689C0}" type="presOf" srcId="{234356C5-9D2E-4D64-BE27-1AFF9E3D47EA}" destId="{7C092D60-09E7-4292-8A49-B6DCE7252235}" srcOrd="0" destOrd="0" presId="urn:microsoft.com/office/officeart/2018/2/layout/IconLabelList"/>
    <dgm:cxn modelId="{BB9E03FB-E6B9-4E3B-B3CE-8A6885624D31}" type="presParOf" srcId="{34C97572-5F12-4DC8-A053-CCCC072D78D0}" destId="{B454ECEC-E6C1-4FC3-8D45-0C7C5C43B1E1}" srcOrd="0" destOrd="0" presId="urn:microsoft.com/office/officeart/2018/2/layout/IconLabelList"/>
    <dgm:cxn modelId="{1FE77771-0485-4DB5-B0E9-CE19126FED7A}" type="presParOf" srcId="{B454ECEC-E6C1-4FC3-8D45-0C7C5C43B1E1}" destId="{130E4CC6-885A-4772-A37F-9FAD6909D3A9}" srcOrd="0" destOrd="0" presId="urn:microsoft.com/office/officeart/2018/2/layout/IconLabelList"/>
    <dgm:cxn modelId="{497E5574-C6B4-48D8-80D7-311AB1FA5F3A}" type="presParOf" srcId="{B454ECEC-E6C1-4FC3-8D45-0C7C5C43B1E1}" destId="{A8F1E748-716C-4FF7-BFF6-34DFB65C9BDE}" srcOrd="1" destOrd="0" presId="urn:microsoft.com/office/officeart/2018/2/layout/IconLabelList"/>
    <dgm:cxn modelId="{D1781F47-0E7A-4BA9-83FB-0B067D9EA6CB}" type="presParOf" srcId="{B454ECEC-E6C1-4FC3-8D45-0C7C5C43B1E1}" destId="{FF41F819-53E2-4E34-BED7-109B4CECE0BB}" srcOrd="2" destOrd="0" presId="urn:microsoft.com/office/officeart/2018/2/layout/IconLabelList"/>
    <dgm:cxn modelId="{95F4B54F-CB63-4B56-8799-102CD665E6C8}" type="presParOf" srcId="{34C97572-5F12-4DC8-A053-CCCC072D78D0}" destId="{D6DAD061-B3B3-4985-9D09-D5D8FD036ED2}" srcOrd="1" destOrd="0" presId="urn:microsoft.com/office/officeart/2018/2/layout/IconLabelList"/>
    <dgm:cxn modelId="{3A624B57-1AC9-4807-AAC6-28BB1E8AD8A4}" type="presParOf" srcId="{34C97572-5F12-4DC8-A053-CCCC072D78D0}" destId="{DD4F8B84-D631-4672-B16A-C63210571186}" srcOrd="2" destOrd="0" presId="urn:microsoft.com/office/officeart/2018/2/layout/IconLabelList"/>
    <dgm:cxn modelId="{B449079E-F8CF-4AC3-99E3-6EB1607F2A1E}" type="presParOf" srcId="{DD4F8B84-D631-4672-B16A-C63210571186}" destId="{D4F4A496-0D9D-4E34-A992-C8089F63AA85}" srcOrd="0" destOrd="0" presId="urn:microsoft.com/office/officeart/2018/2/layout/IconLabelList"/>
    <dgm:cxn modelId="{4F648203-7C06-4AD3-9A8C-5818DD5BFD69}" type="presParOf" srcId="{DD4F8B84-D631-4672-B16A-C63210571186}" destId="{196D899F-4822-4570-B000-A0E06C3B73A0}" srcOrd="1" destOrd="0" presId="urn:microsoft.com/office/officeart/2018/2/layout/IconLabelList"/>
    <dgm:cxn modelId="{F727D30C-3DA4-44DD-A7E6-8FE690E37AB3}" type="presParOf" srcId="{DD4F8B84-D631-4672-B16A-C63210571186}" destId="{31BD4CCB-0CD2-4A42-BD90-A1C7BCC77060}" srcOrd="2" destOrd="0" presId="urn:microsoft.com/office/officeart/2018/2/layout/IconLabelList"/>
    <dgm:cxn modelId="{B8A569C7-0443-4F30-9655-FB12B1E2E38D}" type="presParOf" srcId="{34C97572-5F12-4DC8-A053-CCCC072D78D0}" destId="{DE2C3E88-8F9D-484D-88F1-B60160207E53}" srcOrd="3" destOrd="0" presId="urn:microsoft.com/office/officeart/2018/2/layout/IconLabelList"/>
    <dgm:cxn modelId="{7950E7C3-616D-4A2D-A148-15C121D6DB19}" type="presParOf" srcId="{34C97572-5F12-4DC8-A053-CCCC072D78D0}" destId="{C77D986B-BC5F-4C3E-ABD4-6A1584C4B360}" srcOrd="4" destOrd="0" presId="urn:microsoft.com/office/officeart/2018/2/layout/IconLabelList"/>
    <dgm:cxn modelId="{D622D574-6D51-460C-9CFE-C5BD8A989A75}" type="presParOf" srcId="{C77D986B-BC5F-4C3E-ABD4-6A1584C4B360}" destId="{4F07087B-6217-4A61-8619-9BE14B42F563}" srcOrd="0" destOrd="0" presId="urn:microsoft.com/office/officeart/2018/2/layout/IconLabelList"/>
    <dgm:cxn modelId="{D4594DBF-7E11-48FE-A02B-672CAD6470B7}" type="presParOf" srcId="{C77D986B-BC5F-4C3E-ABD4-6A1584C4B360}" destId="{3109B350-C962-4FE7-8090-3B34946079C4}" srcOrd="1" destOrd="0" presId="urn:microsoft.com/office/officeart/2018/2/layout/IconLabelList"/>
    <dgm:cxn modelId="{2ACDBBFB-DE5F-4242-A11E-64A6E53BACE2}" type="presParOf" srcId="{C77D986B-BC5F-4C3E-ABD4-6A1584C4B360}" destId="{BB59378D-C080-4E91-9BE8-959242150A43}" srcOrd="2" destOrd="0" presId="urn:microsoft.com/office/officeart/2018/2/layout/IconLabelList"/>
    <dgm:cxn modelId="{031AFCEF-4030-4465-BB00-43ACB7C3D046}" type="presParOf" srcId="{34C97572-5F12-4DC8-A053-CCCC072D78D0}" destId="{85DEFF64-A434-47D9-8E14-AEAADE838C53}" srcOrd="5" destOrd="0" presId="urn:microsoft.com/office/officeart/2018/2/layout/IconLabelList"/>
    <dgm:cxn modelId="{3D06A80B-FA03-46D7-B6BC-D093F7CDEF85}" type="presParOf" srcId="{34C97572-5F12-4DC8-A053-CCCC072D78D0}" destId="{8C56A305-24B1-456A-92B5-F0507DDF2CA8}" srcOrd="6" destOrd="0" presId="urn:microsoft.com/office/officeart/2018/2/layout/IconLabelList"/>
    <dgm:cxn modelId="{6EA18770-09EC-4823-9F36-262FDE90B81B}" type="presParOf" srcId="{8C56A305-24B1-456A-92B5-F0507DDF2CA8}" destId="{668C475D-70AF-460C-87C2-122D3917450D}" srcOrd="0" destOrd="0" presId="urn:microsoft.com/office/officeart/2018/2/layout/IconLabelList"/>
    <dgm:cxn modelId="{4CD466C9-E8EB-44A1-8585-F4502AF08841}" type="presParOf" srcId="{8C56A305-24B1-456A-92B5-F0507DDF2CA8}" destId="{930C0874-DE10-4930-A94B-3A0E82B5CC91}" srcOrd="1" destOrd="0" presId="urn:microsoft.com/office/officeart/2018/2/layout/IconLabelList"/>
    <dgm:cxn modelId="{33933F55-C740-4BC5-A742-D9D25646E851}" type="presParOf" srcId="{8C56A305-24B1-456A-92B5-F0507DDF2CA8}" destId="{5C0229BB-8034-41C5-97DC-DA3A2665FF74}" srcOrd="2" destOrd="0" presId="urn:microsoft.com/office/officeart/2018/2/layout/IconLabelList"/>
    <dgm:cxn modelId="{090322A6-2C36-4646-A703-BA5F53C0575F}" type="presParOf" srcId="{34C97572-5F12-4DC8-A053-CCCC072D78D0}" destId="{9A49C9CF-9FFF-4DFA-B034-D50A7555C771}" srcOrd="7" destOrd="0" presId="urn:microsoft.com/office/officeart/2018/2/layout/IconLabelList"/>
    <dgm:cxn modelId="{DFA75630-4648-4811-AC4A-995EA322A17C}" type="presParOf" srcId="{34C97572-5F12-4DC8-A053-CCCC072D78D0}" destId="{C98170EC-DFC3-445D-8ADA-1D9ED0023C88}" srcOrd="8" destOrd="0" presId="urn:microsoft.com/office/officeart/2018/2/layout/IconLabelList"/>
    <dgm:cxn modelId="{1A38AC33-B554-4F94-BCB0-F33105C244D4}" type="presParOf" srcId="{C98170EC-DFC3-445D-8ADA-1D9ED0023C88}" destId="{C2CEDCD4-9205-4777-995D-B3929A2128A4}" srcOrd="0" destOrd="0" presId="urn:microsoft.com/office/officeart/2018/2/layout/IconLabelList"/>
    <dgm:cxn modelId="{EF65B388-4EA4-4C30-B7FD-E4BFA84C01C4}" type="presParOf" srcId="{C98170EC-DFC3-445D-8ADA-1D9ED0023C88}" destId="{A493A7AD-EF67-4BFA-A4C5-7183DC70F9B6}" srcOrd="1" destOrd="0" presId="urn:microsoft.com/office/officeart/2018/2/layout/IconLabelList"/>
    <dgm:cxn modelId="{AD0D2CDA-78EA-472C-A940-11D638D4EF3E}" type="presParOf" srcId="{C98170EC-DFC3-445D-8ADA-1D9ED0023C88}" destId="{7C092D60-09E7-4292-8A49-B6DCE725223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15A3D-FFD3-424A-9642-D378A18C586D}"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1560FCD-BE5D-4452-BD04-C86FAFF375AC}">
      <dgm:prSet custT="1"/>
      <dgm:spPr/>
      <dgm:t>
        <a:bodyPr/>
        <a:lstStyle/>
        <a:p>
          <a:pPr>
            <a:lnSpc>
              <a:spcPct val="100000"/>
            </a:lnSpc>
          </a:pPr>
          <a:r>
            <a:rPr lang="en-US" sz="2000" b="1" dirty="0"/>
            <a:t>Someone to Contact</a:t>
          </a:r>
        </a:p>
        <a:p>
          <a:pPr>
            <a:lnSpc>
              <a:spcPct val="100000"/>
            </a:lnSpc>
          </a:pPr>
          <a:r>
            <a:rPr lang="en-US" sz="1800" b="0" dirty="0"/>
            <a:t>Statewide 988 Center(s)</a:t>
          </a:r>
        </a:p>
      </dgm:t>
    </dgm:pt>
    <dgm:pt modelId="{28867CBC-56A0-4E4E-8A22-6B70981EBF3D}" type="parTrans" cxnId="{981E652A-0C18-4B57-81E8-E1E18912681E}">
      <dgm:prSet/>
      <dgm:spPr/>
      <dgm:t>
        <a:bodyPr/>
        <a:lstStyle/>
        <a:p>
          <a:endParaRPr lang="en-US"/>
        </a:p>
      </dgm:t>
    </dgm:pt>
    <dgm:pt modelId="{D9CA42ED-B6BD-486F-9829-891B2DF6FA17}" type="sibTrans" cxnId="{981E652A-0C18-4B57-81E8-E1E18912681E}">
      <dgm:prSet/>
      <dgm:spPr/>
      <dgm:t>
        <a:bodyPr/>
        <a:lstStyle/>
        <a:p>
          <a:endParaRPr lang="en-US"/>
        </a:p>
      </dgm:t>
    </dgm:pt>
    <dgm:pt modelId="{06E5C0A1-84C6-4EE8-BED0-77FEB55D0950}">
      <dgm:prSet custT="1"/>
      <dgm:spPr/>
      <dgm:t>
        <a:bodyPr/>
        <a:lstStyle/>
        <a:p>
          <a:pPr>
            <a:lnSpc>
              <a:spcPct val="100000"/>
            </a:lnSpc>
          </a:pPr>
          <a:r>
            <a:rPr lang="en-US" sz="2000" b="1" dirty="0"/>
            <a:t>Someone to Respond</a:t>
          </a:r>
        </a:p>
        <a:p>
          <a:pPr>
            <a:lnSpc>
              <a:spcPct val="100000"/>
            </a:lnSpc>
          </a:pPr>
          <a:r>
            <a:rPr lang="en-US" sz="1800" b="0" dirty="0"/>
            <a:t>Mobile Crisis Response and Stabilization Teams</a:t>
          </a:r>
        </a:p>
        <a:p>
          <a:pPr>
            <a:lnSpc>
              <a:spcPct val="100000"/>
            </a:lnSpc>
          </a:pPr>
          <a:endParaRPr lang="en-US" sz="1800" b="0" dirty="0"/>
        </a:p>
      </dgm:t>
    </dgm:pt>
    <dgm:pt modelId="{81A36742-BF65-45C1-B13D-591FE75855A9}" type="parTrans" cxnId="{98725A31-769B-4D4B-8283-E2BCFAA3C93A}">
      <dgm:prSet/>
      <dgm:spPr/>
      <dgm:t>
        <a:bodyPr/>
        <a:lstStyle/>
        <a:p>
          <a:endParaRPr lang="en-US"/>
        </a:p>
      </dgm:t>
    </dgm:pt>
    <dgm:pt modelId="{103B3314-8DD7-4237-BF7D-C1F2168CC08C}" type="sibTrans" cxnId="{98725A31-769B-4D4B-8283-E2BCFAA3C93A}">
      <dgm:prSet/>
      <dgm:spPr/>
      <dgm:t>
        <a:bodyPr/>
        <a:lstStyle/>
        <a:p>
          <a:endParaRPr lang="en-US"/>
        </a:p>
      </dgm:t>
    </dgm:pt>
    <dgm:pt modelId="{42962026-38D0-4EAD-935D-7E14262C3805}">
      <dgm:prSet custT="1"/>
      <dgm:spPr/>
      <dgm:t>
        <a:bodyPr/>
        <a:lstStyle/>
        <a:p>
          <a:pPr>
            <a:lnSpc>
              <a:spcPct val="100000"/>
            </a:lnSpc>
          </a:pPr>
          <a:r>
            <a:rPr lang="en-US" sz="2000" b="1" dirty="0"/>
            <a:t>A Safe Place for Help</a:t>
          </a:r>
          <a:endParaRPr lang="en-US" sz="2000" b="0" dirty="0"/>
        </a:p>
        <a:p>
          <a:pPr>
            <a:lnSpc>
              <a:spcPct val="100000"/>
            </a:lnSpc>
          </a:pPr>
          <a:r>
            <a:rPr lang="en-US" sz="1800" b="0" dirty="0"/>
            <a:t>Short-term Crisis Stabilization Centers</a:t>
          </a:r>
          <a:endParaRPr lang="en-US" sz="1800" b="1" dirty="0"/>
        </a:p>
      </dgm:t>
    </dgm:pt>
    <dgm:pt modelId="{3AA40717-7CBA-454A-AD92-7081259B8DFE}" type="parTrans" cxnId="{F452E554-20D9-45C4-A7BC-8E891DB571B0}">
      <dgm:prSet/>
      <dgm:spPr/>
      <dgm:t>
        <a:bodyPr/>
        <a:lstStyle/>
        <a:p>
          <a:endParaRPr lang="en-US"/>
        </a:p>
      </dgm:t>
    </dgm:pt>
    <dgm:pt modelId="{A56B58CE-3856-4E0E-B8E3-1363620E768D}" type="sibTrans" cxnId="{F452E554-20D9-45C4-A7BC-8E891DB571B0}">
      <dgm:prSet/>
      <dgm:spPr/>
      <dgm:t>
        <a:bodyPr/>
        <a:lstStyle/>
        <a:p>
          <a:endParaRPr lang="en-US"/>
        </a:p>
      </dgm:t>
    </dgm:pt>
    <dgm:pt modelId="{34C97572-5F12-4DC8-A053-CCCC072D78D0}" type="pres">
      <dgm:prSet presAssocID="{58A15A3D-FFD3-424A-9642-D378A18C586D}" presName="root" presStyleCnt="0">
        <dgm:presLayoutVars>
          <dgm:dir/>
          <dgm:resizeHandles val="exact"/>
        </dgm:presLayoutVars>
      </dgm:prSet>
      <dgm:spPr/>
    </dgm:pt>
    <dgm:pt modelId="{B454ECEC-E6C1-4FC3-8D45-0C7C5C43B1E1}" type="pres">
      <dgm:prSet presAssocID="{01560FCD-BE5D-4452-BD04-C86FAFF375AC}" presName="compNode" presStyleCnt="0"/>
      <dgm:spPr/>
    </dgm:pt>
    <dgm:pt modelId="{130E4CC6-885A-4772-A37F-9FAD6909D3A9}" type="pres">
      <dgm:prSet presAssocID="{01560FCD-BE5D-4452-BD04-C86FAFF375AC}" presName="iconRect" presStyleLbl="node1" presStyleIdx="0" presStyleCnt="3" custLinFactX="203695" custLinFactNeighborX="300000" custLinFactNeighborY="-4457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aker Phone"/>
        </a:ext>
      </dgm:extLst>
    </dgm:pt>
    <dgm:pt modelId="{A8F1E748-716C-4FF7-BFF6-34DFB65C9BDE}" type="pres">
      <dgm:prSet presAssocID="{01560FCD-BE5D-4452-BD04-C86FAFF375AC}" presName="spaceRect" presStyleCnt="0"/>
      <dgm:spPr/>
    </dgm:pt>
    <dgm:pt modelId="{FF41F819-53E2-4E34-BED7-109B4CECE0BB}" type="pres">
      <dgm:prSet presAssocID="{01560FCD-BE5D-4452-BD04-C86FAFF375AC}" presName="textRect" presStyleLbl="revTx" presStyleIdx="0" presStyleCnt="3" custScaleX="166108" custLinFactX="100000" custLinFactNeighborX="121092" custLinFactNeighborY="-61727">
        <dgm:presLayoutVars>
          <dgm:chMax val="1"/>
          <dgm:chPref val="1"/>
        </dgm:presLayoutVars>
      </dgm:prSet>
      <dgm:spPr/>
    </dgm:pt>
    <dgm:pt modelId="{D6DAD061-B3B3-4985-9D09-D5D8FD036ED2}" type="pres">
      <dgm:prSet presAssocID="{D9CA42ED-B6BD-486F-9829-891B2DF6FA17}" presName="sibTrans" presStyleCnt="0"/>
      <dgm:spPr/>
    </dgm:pt>
    <dgm:pt modelId="{C77D986B-BC5F-4C3E-ABD4-6A1584C4B360}" type="pres">
      <dgm:prSet presAssocID="{06E5C0A1-84C6-4EE8-BED0-77FEB55D0950}" presName="compNode" presStyleCnt="0"/>
      <dgm:spPr/>
    </dgm:pt>
    <dgm:pt modelId="{4F07087B-6217-4A61-8619-9BE14B42F563}" type="pres">
      <dgm:prSet presAssocID="{06E5C0A1-84C6-4EE8-BED0-77FEB55D0950}" presName="iconRect" presStyleLbl="node1" presStyleIdx="1" presStyleCnt="3" custScaleX="122019" custLinFactX="-200000" custLinFactNeighborX="-298569" custLinFactNeighborY="5096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ard Room"/>
        </a:ext>
      </dgm:extLst>
    </dgm:pt>
    <dgm:pt modelId="{3109B350-C962-4FE7-8090-3B34946079C4}" type="pres">
      <dgm:prSet presAssocID="{06E5C0A1-84C6-4EE8-BED0-77FEB55D0950}" presName="spaceRect" presStyleCnt="0"/>
      <dgm:spPr/>
    </dgm:pt>
    <dgm:pt modelId="{BB59378D-C080-4E91-9BE8-959242150A43}" type="pres">
      <dgm:prSet presAssocID="{06E5C0A1-84C6-4EE8-BED0-77FEB55D0950}" presName="textRect" presStyleLbl="revTx" presStyleIdx="1" presStyleCnt="3" custScaleX="183446" custLinFactX="-100000" custLinFactNeighborX="-124007" custLinFactNeighborY="-2566">
        <dgm:presLayoutVars>
          <dgm:chMax val="1"/>
          <dgm:chPref val="1"/>
        </dgm:presLayoutVars>
      </dgm:prSet>
      <dgm:spPr/>
    </dgm:pt>
    <dgm:pt modelId="{85DEFF64-A434-47D9-8E14-AEAADE838C53}" type="pres">
      <dgm:prSet presAssocID="{103B3314-8DD7-4237-BF7D-C1F2168CC08C}" presName="sibTrans" presStyleCnt="0"/>
      <dgm:spPr/>
    </dgm:pt>
    <dgm:pt modelId="{8C56A305-24B1-456A-92B5-F0507DDF2CA8}" type="pres">
      <dgm:prSet presAssocID="{42962026-38D0-4EAD-935D-7E14262C3805}" presName="compNode" presStyleCnt="0"/>
      <dgm:spPr/>
    </dgm:pt>
    <dgm:pt modelId="{668C475D-70AF-460C-87C2-122D3917450D}" type="pres">
      <dgm:prSet presAssocID="{42962026-38D0-4EAD-935D-7E14262C3805}" presName="iconRect" presStyleLbl="node1" presStyleIdx="2" presStyleCnt="3" custLinFactX="1020" custLinFactNeighborX="100000" custLinFactNeighborY="5257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use"/>
        </a:ext>
      </dgm:extLst>
    </dgm:pt>
    <dgm:pt modelId="{930C0874-DE10-4930-A94B-3A0E82B5CC91}" type="pres">
      <dgm:prSet presAssocID="{42962026-38D0-4EAD-935D-7E14262C3805}" presName="spaceRect" presStyleCnt="0"/>
      <dgm:spPr/>
    </dgm:pt>
    <dgm:pt modelId="{5C0229BB-8034-41C5-97DC-DA3A2665FF74}" type="pres">
      <dgm:prSet presAssocID="{42962026-38D0-4EAD-935D-7E14262C3805}" presName="textRect" presStyleLbl="revTx" presStyleIdx="2" presStyleCnt="3" custScaleX="185004" custLinFactNeighborX="46886" custLinFactNeighborY="3617">
        <dgm:presLayoutVars>
          <dgm:chMax val="1"/>
          <dgm:chPref val="1"/>
        </dgm:presLayoutVars>
      </dgm:prSet>
      <dgm:spPr/>
    </dgm:pt>
  </dgm:ptLst>
  <dgm:cxnLst>
    <dgm:cxn modelId="{8BF8AE04-EF0C-4BC2-8244-45E75AD5CE26}" type="presOf" srcId="{42962026-38D0-4EAD-935D-7E14262C3805}" destId="{5C0229BB-8034-41C5-97DC-DA3A2665FF74}" srcOrd="0" destOrd="0" presId="urn:microsoft.com/office/officeart/2018/2/layout/IconLabelList"/>
    <dgm:cxn modelId="{E62F5D2A-AF85-43B8-834E-885548072021}" type="presOf" srcId="{06E5C0A1-84C6-4EE8-BED0-77FEB55D0950}" destId="{BB59378D-C080-4E91-9BE8-959242150A43}" srcOrd="0" destOrd="0" presId="urn:microsoft.com/office/officeart/2018/2/layout/IconLabelList"/>
    <dgm:cxn modelId="{981E652A-0C18-4B57-81E8-E1E18912681E}" srcId="{58A15A3D-FFD3-424A-9642-D378A18C586D}" destId="{01560FCD-BE5D-4452-BD04-C86FAFF375AC}" srcOrd="0" destOrd="0" parTransId="{28867CBC-56A0-4E4E-8A22-6B70981EBF3D}" sibTransId="{D9CA42ED-B6BD-486F-9829-891B2DF6FA17}"/>
    <dgm:cxn modelId="{98725A31-769B-4D4B-8283-E2BCFAA3C93A}" srcId="{58A15A3D-FFD3-424A-9642-D378A18C586D}" destId="{06E5C0A1-84C6-4EE8-BED0-77FEB55D0950}" srcOrd="1" destOrd="0" parTransId="{81A36742-BF65-45C1-B13D-591FE75855A9}" sibTransId="{103B3314-8DD7-4237-BF7D-C1F2168CC08C}"/>
    <dgm:cxn modelId="{F452E554-20D9-45C4-A7BC-8E891DB571B0}" srcId="{58A15A3D-FFD3-424A-9642-D378A18C586D}" destId="{42962026-38D0-4EAD-935D-7E14262C3805}" srcOrd="2" destOrd="0" parTransId="{3AA40717-7CBA-454A-AD92-7081259B8DFE}" sibTransId="{A56B58CE-3856-4E0E-B8E3-1363620E768D}"/>
    <dgm:cxn modelId="{06AA0E8E-D66B-4873-A0F0-5FC0B40AF7D3}" type="presOf" srcId="{58A15A3D-FFD3-424A-9642-D378A18C586D}" destId="{34C97572-5F12-4DC8-A053-CCCC072D78D0}" srcOrd="0" destOrd="0" presId="urn:microsoft.com/office/officeart/2018/2/layout/IconLabelList"/>
    <dgm:cxn modelId="{609598CD-2526-4911-B945-C62D5F5BA35B}" type="presOf" srcId="{01560FCD-BE5D-4452-BD04-C86FAFF375AC}" destId="{FF41F819-53E2-4E34-BED7-109B4CECE0BB}" srcOrd="0" destOrd="0" presId="urn:microsoft.com/office/officeart/2018/2/layout/IconLabelList"/>
    <dgm:cxn modelId="{BB9E03FB-E6B9-4E3B-B3CE-8A6885624D31}" type="presParOf" srcId="{34C97572-5F12-4DC8-A053-CCCC072D78D0}" destId="{B454ECEC-E6C1-4FC3-8D45-0C7C5C43B1E1}" srcOrd="0" destOrd="0" presId="urn:microsoft.com/office/officeart/2018/2/layout/IconLabelList"/>
    <dgm:cxn modelId="{1FE77771-0485-4DB5-B0E9-CE19126FED7A}" type="presParOf" srcId="{B454ECEC-E6C1-4FC3-8D45-0C7C5C43B1E1}" destId="{130E4CC6-885A-4772-A37F-9FAD6909D3A9}" srcOrd="0" destOrd="0" presId="urn:microsoft.com/office/officeart/2018/2/layout/IconLabelList"/>
    <dgm:cxn modelId="{497E5574-C6B4-48D8-80D7-311AB1FA5F3A}" type="presParOf" srcId="{B454ECEC-E6C1-4FC3-8D45-0C7C5C43B1E1}" destId="{A8F1E748-716C-4FF7-BFF6-34DFB65C9BDE}" srcOrd="1" destOrd="0" presId="urn:microsoft.com/office/officeart/2018/2/layout/IconLabelList"/>
    <dgm:cxn modelId="{D1781F47-0E7A-4BA9-83FB-0B067D9EA6CB}" type="presParOf" srcId="{B454ECEC-E6C1-4FC3-8D45-0C7C5C43B1E1}" destId="{FF41F819-53E2-4E34-BED7-109B4CECE0BB}" srcOrd="2" destOrd="0" presId="urn:microsoft.com/office/officeart/2018/2/layout/IconLabelList"/>
    <dgm:cxn modelId="{95F4B54F-CB63-4B56-8799-102CD665E6C8}" type="presParOf" srcId="{34C97572-5F12-4DC8-A053-CCCC072D78D0}" destId="{D6DAD061-B3B3-4985-9D09-D5D8FD036ED2}" srcOrd="1" destOrd="0" presId="urn:microsoft.com/office/officeart/2018/2/layout/IconLabelList"/>
    <dgm:cxn modelId="{7950E7C3-616D-4A2D-A148-15C121D6DB19}" type="presParOf" srcId="{34C97572-5F12-4DC8-A053-CCCC072D78D0}" destId="{C77D986B-BC5F-4C3E-ABD4-6A1584C4B360}" srcOrd="2" destOrd="0" presId="urn:microsoft.com/office/officeart/2018/2/layout/IconLabelList"/>
    <dgm:cxn modelId="{D622D574-6D51-460C-9CFE-C5BD8A989A75}" type="presParOf" srcId="{C77D986B-BC5F-4C3E-ABD4-6A1584C4B360}" destId="{4F07087B-6217-4A61-8619-9BE14B42F563}" srcOrd="0" destOrd="0" presId="urn:microsoft.com/office/officeart/2018/2/layout/IconLabelList"/>
    <dgm:cxn modelId="{D4594DBF-7E11-48FE-A02B-672CAD6470B7}" type="presParOf" srcId="{C77D986B-BC5F-4C3E-ABD4-6A1584C4B360}" destId="{3109B350-C962-4FE7-8090-3B34946079C4}" srcOrd="1" destOrd="0" presId="urn:microsoft.com/office/officeart/2018/2/layout/IconLabelList"/>
    <dgm:cxn modelId="{2ACDBBFB-DE5F-4242-A11E-64A6E53BACE2}" type="presParOf" srcId="{C77D986B-BC5F-4C3E-ABD4-6A1584C4B360}" destId="{BB59378D-C080-4E91-9BE8-959242150A43}" srcOrd="2" destOrd="0" presId="urn:microsoft.com/office/officeart/2018/2/layout/IconLabelList"/>
    <dgm:cxn modelId="{031AFCEF-4030-4465-BB00-43ACB7C3D046}" type="presParOf" srcId="{34C97572-5F12-4DC8-A053-CCCC072D78D0}" destId="{85DEFF64-A434-47D9-8E14-AEAADE838C53}" srcOrd="3" destOrd="0" presId="urn:microsoft.com/office/officeart/2018/2/layout/IconLabelList"/>
    <dgm:cxn modelId="{3D06A80B-FA03-46D7-B6BC-D093F7CDEF85}" type="presParOf" srcId="{34C97572-5F12-4DC8-A053-CCCC072D78D0}" destId="{8C56A305-24B1-456A-92B5-F0507DDF2CA8}" srcOrd="4" destOrd="0" presId="urn:microsoft.com/office/officeart/2018/2/layout/IconLabelList"/>
    <dgm:cxn modelId="{6EA18770-09EC-4823-9F36-262FDE90B81B}" type="presParOf" srcId="{8C56A305-24B1-456A-92B5-F0507DDF2CA8}" destId="{668C475D-70AF-460C-87C2-122D3917450D}" srcOrd="0" destOrd="0" presId="urn:microsoft.com/office/officeart/2018/2/layout/IconLabelList"/>
    <dgm:cxn modelId="{4CD466C9-E8EB-44A1-8585-F4502AF08841}" type="presParOf" srcId="{8C56A305-24B1-456A-92B5-F0507DDF2CA8}" destId="{930C0874-DE10-4930-A94B-3A0E82B5CC91}" srcOrd="1" destOrd="0" presId="urn:microsoft.com/office/officeart/2018/2/layout/IconLabelList"/>
    <dgm:cxn modelId="{33933F55-C740-4BC5-A742-D9D25646E851}" type="presParOf" srcId="{8C56A305-24B1-456A-92B5-F0507DDF2CA8}" destId="{5C0229BB-8034-41C5-97DC-DA3A2665FF74}" srcOrd="2" destOrd="0" presId="urn:microsoft.com/office/officeart/2018/2/layout/IconLabelList"/>
  </dgm:cxnLst>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A24840-0B81-4647-B993-6F8206353400}"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66A9D351-8889-45D4-AC6C-F456ECC716A7}">
      <dgm:prSet custT="1"/>
      <dgm:spPr/>
      <dgm:t>
        <a:bodyPr/>
        <a:lstStyle/>
        <a:p>
          <a:r>
            <a:rPr lang="en-US" sz="2000" b="1" dirty="0"/>
            <a:t>Vision</a:t>
          </a:r>
          <a:endParaRPr lang="en-US" sz="2000" dirty="0"/>
        </a:p>
      </dgm:t>
    </dgm:pt>
    <dgm:pt modelId="{9774A884-E806-4FD8-96B3-3388D483433A}" type="parTrans" cxnId="{ED455421-E664-4594-99D6-0CBA6F7F6B9F}">
      <dgm:prSet/>
      <dgm:spPr/>
      <dgm:t>
        <a:bodyPr/>
        <a:lstStyle/>
        <a:p>
          <a:endParaRPr lang="en-US"/>
        </a:p>
      </dgm:t>
    </dgm:pt>
    <dgm:pt modelId="{13C894B8-599C-4D0A-8C62-1DC677934189}" type="sibTrans" cxnId="{ED455421-E664-4594-99D6-0CBA6F7F6B9F}">
      <dgm:prSet/>
      <dgm:spPr/>
      <dgm:t>
        <a:bodyPr/>
        <a:lstStyle/>
        <a:p>
          <a:endParaRPr lang="en-US"/>
        </a:p>
      </dgm:t>
    </dgm:pt>
    <dgm:pt modelId="{F54D7195-B1C7-40EA-8FC9-FB196C3E1D21}">
      <dgm:prSet custT="1"/>
      <dgm:spPr/>
      <dgm:t>
        <a:bodyPr/>
        <a:lstStyle/>
        <a:p>
          <a:r>
            <a:rPr lang="en-US" sz="2000" b="1" dirty="0"/>
            <a:t>Mission</a:t>
          </a:r>
          <a:endParaRPr lang="en-US" sz="2000" dirty="0"/>
        </a:p>
      </dgm:t>
    </dgm:pt>
    <dgm:pt modelId="{E5581F0D-189A-4C12-BF77-7C4F41F218CF}" type="parTrans" cxnId="{E4ABEEBA-DE62-419D-BEDA-90DC934BC63B}">
      <dgm:prSet/>
      <dgm:spPr/>
      <dgm:t>
        <a:bodyPr/>
        <a:lstStyle/>
        <a:p>
          <a:endParaRPr lang="en-US"/>
        </a:p>
      </dgm:t>
    </dgm:pt>
    <dgm:pt modelId="{1761B21A-48BD-4D97-BC88-2349444EEE95}" type="sibTrans" cxnId="{E4ABEEBA-DE62-419D-BEDA-90DC934BC63B}">
      <dgm:prSet/>
      <dgm:spPr/>
      <dgm:t>
        <a:bodyPr/>
        <a:lstStyle/>
        <a:p>
          <a:endParaRPr lang="en-US"/>
        </a:p>
      </dgm:t>
    </dgm:pt>
    <dgm:pt modelId="{6B42A684-857D-43DF-A2B3-09DC3660CFBB}">
      <dgm:prSet custT="1"/>
      <dgm:spPr/>
      <dgm:t>
        <a:bodyPr/>
        <a:lstStyle/>
        <a:p>
          <a:r>
            <a:rPr lang="en-US" sz="2000" b="1" dirty="0"/>
            <a:t>Applying a recovery orientation that includes:</a:t>
          </a:r>
          <a:endParaRPr lang="en-US" sz="2000" dirty="0"/>
        </a:p>
      </dgm:t>
    </dgm:pt>
    <dgm:pt modelId="{03D95BE0-3E74-421D-A4FC-938AF1ECDF34}" type="parTrans" cxnId="{BA355D9D-872E-41DF-960F-220B0F554EA5}">
      <dgm:prSet/>
      <dgm:spPr/>
      <dgm:t>
        <a:bodyPr/>
        <a:lstStyle/>
        <a:p>
          <a:endParaRPr lang="en-US"/>
        </a:p>
      </dgm:t>
    </dgm:pt>
    <dgm:pt modelId="{F3E05273-D763-46D5-B5FD-79778A839736}" type="sibTrans" cxnId="{BA355D9D-872E-41DF-960F-220B0F554EA5}">
      <dgm:prSet/>
      <dgm:spPr/>
      <dgm:t>
        <a:bodyPr/>
        <a:lstStyle/>
        <a:p>
          <a:endParaRPr lang="en-US"/>
        </a:p>
      </dgm:t>
    </dgm:pt>
    <dgm:pt modelId="{C3E124C8-4369-42A3-ADB0-0F4F1FE16862}">
      <dgm:prSet custT="1"/>
      <dgm:spPr/>
      <dgm:t>
        <a:bodyPr/>
        <a:lstStyle/>
        <a:p>
          <a:pPr indent="0">
            <a:spcAft>
              <a:spcPts val="0"/>
            </a:spcAft>
            <a:buNone/>
          </a:pPr>
          <a:r>
            <a:rPr lang="en-US" sz="2000" i="1" dirty="0"/>
            <a:t>Providing quick, competent, and nation-leading crisis response services for every Indiana resident </a:t>
          </a:r>
        </a:p>
      </dgm:t>
    </dgm:pt>
    <dgm:pt modelId="{AC4C8FA6-F0D9-4FD1-ACEB-8897C03F722E}" type="parTrans" cxnId="{CAAEEA10-62DF-47BC-A1BD-D56B8263E8D4}">
      <dgm:prSet/>
      <dgm:spPr/>
      <dgm:t>
        <a:bodyPr/>
        <a:lstStyle/>
        <a:p>
          <a:endParaRPr lang="en-US"/>
        </a:p>
      </dgm:t>
    </dgm:pt>
    <dgm:pt modelId="{F097607D-262A-4250-9CD7-950B29A17028}" type="sibTrans" cxnId="{CAAEEA10-62DF-47BC-A1BD-D56B8263E8D4}">
      <dgm:prSet/>
      <dgm:spPr/>
      <dgm:t>
        <a:bodyPr/>
        <a:lstStyle/>
        <a:p>
          <a:endParaRPr lang="en-US"/>
        </a:p>
      </dgm:t>
    </dgm:pt>
    <dgm:pt modelId="{C8E84CAC-E824-4F5E-B3DA-83A0F063B95A}">
      <dgm:prSet custT="1"/>
      <dgm:spPr/>
      <dgm:t>
        <a:bodyPr/>
        <a:lstStyle/>
        <a:p>
          <a:pPr indent="0">
            <a:spcAft>
              <a:spcPts val="0"/>
            </a:spcAft>
            <a:buNone/>
          </a:pPr>
          <a:r>
            <a:rPr lang="en-US" sz="2000" i="1" dirty="0"/>
            <a:t>Creating a sustainable infrastructure that will fully coordinate crisis care for mental health, substance use, and suicidal crises</a:t>
          </a:r>
          <a:endParaRPr lang="en-US" sz="2000" b="1" dirty="0"/>
        </a:p>
      </dgm:t>
    </dgm:pt>
    <dgm:pt modelId="{2BC5E528-EB8E-4E9E-80C2-B22A86541F9E}" type="parTrans" cxnId="{B96248E5-C973-405F-B40A-061AEF12CABB}">
      <dgm:prSet/>
      <dgm:spPr/>
      <dgm:t>
        <a:bodyPr/>
        <a:lstStyle/>
        <a:p>
          <a:endParaRPr lang="en-US"/>
        </a:p>
      </dgm:t>
    </dgm:pt>
    <dgm:pt modelId="{671AB50F-2E50-4D45-A28A-A9C9FB528BEA}" type="sibTrans" cxnId="{B96248E5-C973-405F-B40A-061AEF12CABB}">
      <dgm:prSet/>
      <dgm:spPr/>
      <dgm:t>
        <a:bodyPr/>
        <a:lstStyle/>
        <a:p>
          <a:endParaRPr lang="en-US"/>
        </a:p>
      </dgm:t>
    </dgm:pt>
    <dgm:pt modelId="{C40F8E90-5B01-403E-BFC7-F8CA16B18BB2}">
      <dgm:prSet custT="1"/>
      <dgm:spPr/>
      <dgm:t>
        <a:bodyPr/>
        <a:lstStyle/>
        <a:p>
          <a:pPr>
            <a:lnSpc>
              <a:spcPct val="100000"/>
            </a:lnSpc>
            <a:spcAft>
              <a:spcPts val="0"/>
            </a:spcAft>
          </a:pPr>
          <a:r>
            <a:rPr lang="en-US" sz="2000" i="1" dirty="0"/>
            <a:t>significant use of peer staff, </a:t>
          </a:r>
        </a:p>
      </dgm:t>
    </dgm:pt>
    <dgm:pt modelId="{A149ACF2-66C2-4533-94D4-921DCC417A26}" type="parTrans" cxnId="{96EADE8D-3BDF-48C9-BCC4-76E04C9153D2}">
      <dgm:prSet/>
      <dgm:spPr/>
      <dgm:t>
        <a:bodyPr/>
        <a:lstStyle/>
        <a:p>
          <a:endParaRPr lang="en-US"/>
        </a:p>
      </dgm:t>
    </dgm:pt>
    <dgm:pt modelId="{9DAFE3D8-6541-4A87-AFC5-190F33D20DA3}" type="sibTrans" cxnId="{96EADE8D-3BDF-48C9-BCC4-76E04C9153D2}">
      <dgm:prSet/>
      <dgm:spPr/>
      <dgm:t>
        <a:bodyPr/>
        <a:lstStyle/>
        <a:p>
          <a:endParaRPr lang="en-US"/>
        </a:p>
      </dgm:t>
    </dgm:pt>
    <dgm:pt modelId="{AC13886E-0B50-4D24-935C-925F4C12A00D}">
      <dgm:prSet custT="1"/>
      <dgm:spPr/>
      <dgm:t>
        <a:bodyPr/>
        <a:lstStyle/>
        <a:p>
          <a:pPr>
            <a:lnSpc>
              <a:spcPct val="100000"/>
            </a:lnSpc>
            <a:spcAft>
              <a:spcPts val="0"/>
            </a:spcAft>
          </a:pPr>
          <a:r>
            <a:rPr lang="en-US" sz="2000" i="1" dirty="0"/>
            <a:t>collaboration with law enforcement, </a:t>
          </a:r>
        </a:p>
      </dgm:t>
    </dgm:pt>
    <dgm:pt modelId="{BC04DE92-8546-4349-A59F-855C275CD953}" type="parTrans" cxnId="{044FB295-D2AA-4A83-88AE-00B6DB57DFD4}">
      <dgm:prSet/>
      <dgm:spPr/>
      <dgm:t>
        <a:bodyPr/>
        <a:lstStyle/>
        <a:p>
          <a:endParaRPr lang="en-US"/>
        </a:p>
      </dgm:t>
    </dgm:pt>
    <dgm:pt modelId="{3FD4D911-9B48-4962-9ED7-B08675872674}" type="sibTrans" cxnId="{044FB295-D2AA-4A83-88AE-00B6DB57DFD4}">
      <dgm:prSet/>
      <dgm:spPr/>
      <dgm:t>
        <a:bodyPr/>
        <a:lstStyle/>
        <a:p>
          <a:endParaRPr lang="en-US"/>
        </a:p>
      </dgm:t>
    </dgm:pt>
    <dgm:pt modelId="{3E14F21C-15D4-4371-82E5-E215CDEC1A11}">
      <dgm:prSet custT="1"/>
      <dgm:spPr/>
      <dgm:t>
        <a:bodyPr/>
        <a:lstStyle/>
        <a:p>
          <a:pPr>
            <a:lnSpc>
              <a:spcPct val="100000"/>
            </a:lnSpc>
            <a:spcAft>
              <a:spcPts val="0"/>
            </a:spcAft>
          </a:pPr>
          <a:r>
            <a:rPr lang="en-US" sz="2000" i="1" dirty="0"/>
            <a:t>and a commitment to Zero suicide/suicide safer care and the safety of consumers and staff</a:t>
          </a:r>
        </a:p>
      </dgm:t>
    </dgm:pt>
    <dgm:pt modelId="{350991DE-647B-4A25-B818-5E86339989FD}" type="parTrans" cxnId="{D104A90D-A482-45BE-AEC8-8C14E93F5F3F}">
      <dgm:prSet/>
      <dgm:spPr/>
      <dgm:t>
        <a:bodyPr/>
        <a:lstStyle/>
        <a:p>
          <a:endParaRPr lang="en-US"/>
        </a:p>
      </dgm:t>
    </dgm:pt>
    <dgm:pt modelId="{267251C6-A907-43E6-AEC3-C57A57EFCD76}" type="sibTrans" cxnId="{D104A90D-A482-45BE-AEC8-8C14E93F5F3F}">
      <dgm:prSet/>
      <dgm:spPr/>
      <dgm:t>
        <a:bodyPr/>
        <a:lstStyle/>
        <a:p>
          <a:endParaRPr lang="en-US"/>
        </a:p>
      </dgm:t>
    </dgm:pt>
    <dgm:pt modelId="{448CAE23-A399-4357-B0A8-38DA9D3C59C5}">
      <dgm:prSet custT="1"/>
      <dgm:spPr/>
      <dgm:t>
        <a:bodyPr/>
        <a:lstStyle/>
        <a:p>
          <a:pPr>
            <a:lnSpc>
              <a:spcPct val="100000"/>
            </a:lnSpc>
            <a:spcAft>
              <a:spcPts val="0"/>
            </a:spcAft>
          </a:pPr>
          <a:r>
            <a:rPr lang="en-US" sz="2000" i="1" dirty="0"/>
            <a:t>trauma-informed care, </a:t>
          </a:r>
          <a:endParaRPr lang="en-US" sz="700" i="1" dirty="0"/>
        </a:p>
      </dgm:t>
    </dgm:pt>
    <dgm:pt modelId="{3E5A713E-63E4-45DA-ACAF-306D29B046A4}" type="parTrans" cxnId="{A0E3F0A8-CF24-4974-8EE1-56B6160C2DFC}">
      <dgm:prSet/>
      <dgm:spPr/>
      <dgm:t>
        <a:bodyPr/>
        <a:lstStyle/>
        <a:p>
          <a:endParaRPr lang="en-US"/>
        </a:p>
      </dgm:t>
    </dgm:pt>
    <dgm:pt modelId="{4B882242-E93E-45BB-BDCB-EDF4F567A2D8}" type="sibTrans" cxnId="{A0E3F0A8-CF24-4974-8EE1-56B6160C2DFC}">
      <dgm:prSet/>
      <dgm:spPr/>
      <dgm:t>
        <a:bodyPr/>
        <a:lstStyle/>
        <a:p>
          <a:endParaRPr lang="en-US"/>
        </a:p>
      </dgm:t>
    </dgm:pt>
    <dgm:pt modelId="{9C73BFF5-6C36-4384-B7F6-3D6C0DEB0167}">
      <dgm:prSet custT="1"/>
      <dgm:spPr/>
      <dgm:t>
        <a:bodyPr/>
        <a:lstStyle/>
        <a:p>
          <a:pPr indent="0">
            <a:spcAft>
              <a:spcPct val="15000"/>
            </a:spcAft>
            <a:buNone/>
          </a:pPr>
          <a:endParaRPr lang="en-US" sz="700" dirty="0"/>
        </a:p>
      </dgm:t>
    </dgm:pt>
    <dgm:pt modelId="{38C9C7DA-ABFF-43D7-AEF4-03E09CB2D873}" type="parTrans" cxnId="{807A6783-837F-4CAA-8274-46936D2AE760}">
      <dgm:prSet/>
      <dgm:spPr/>
      <dgm:t>
        <a:bodyPr/>
        <a:lstStyle/>
        <a:p>
          <a:endParaRPr lang="en-US"/>
        </a:p>
      </dgm:t>
    </dgm:pt>
    <dgm:pt modelId="{6B15D4FF-65AB-486F-BE8D-B9FCDEF898E5}" type="sibTrans" cxnId="{807A6783-837F-4CAA-8274-46936D2AE760}">
      <dgm:prSet/>
      <dgm:spPr/>
      <dgm:t>
        <a:bodyPr/>
        <a:lstStyle/>
        <a:p>
          <a:endParaRPr lang="en-US"/>
        </a:p>
      </dgm:t>
    </dgm:pt>
    <dgm:pt modelId="{CAF5BCB2-F8C0-4F0B-B34B-78E1C2702A6B}">
      <dgm:prSet custT="1"/>
      <dgm:spPr/>
      <dgm:t>
        <a:bodyPr/>
        <a:lstStyle/>
        <a:p>
          <a:pPr indent="0">
            <a:spcAft>
              <a:spcPct val="15000"/>
            </a:spcAft>
            <a:buNone/>
          </a:pPr>
          <a:endParaRPr lang="en-US" sz="700" b="1" dirty="0"/>
        </a:p>
      </dgm:t>
    </dgm:pt>
    <dgm:pt modelId="{2CF3CE28-2128-4DF0-8CA8-F71974E08CA1}" type="parTrans" cxnId="{AA02DAE5-1AFA-4337-B56B-0ACC5B9DC671}">
      <dgm:prSet/>
      <dgm:spPr/>
      <dgm:t>
        <a:bodyPr/>
        <a:lstStyle/>
        <a:p>
          <a:endParaRPr lang="en-US"/>
        </a:p>
      </dgm:t>
    </dgm:pt>
    <dgm:pt modelId="{7DB10B66-B0C2-42B7-9EF7-3427AE8FE5B1}" type="sibTrans" cxnId="{AA02DAE5-1AFA-4337-B56B-0ACC5B9DC671}">
      <dgm:prSet/>
      <dgm:spPr/>
      <dgm:t>
        <a:bodyPr/>
        <a:lstStyle/>
        <a:p>
          <a:endParaRPr lang="en-US"/>
        </a:p>
      </dgm:t>
    </dgm:pt>
    <dgm:pt modelId="{D290AEF9-C512-4265-9D27-AEAE262808A1}">
      <dgm:prSet custT="1"/>
      <dgm:spPr/>
      <dgm:t>
        <a:bodyPr/>
        <a:lstStyle/>
        <a:p>
          <a:pPr>
            <a:lnSpc>
              <a:spcPct val="100000"/>
            </a:lnSpc>
            <a:spcAft>
              <a:spcPts val="0"/>
            </a:spcAft>
          </a:pPr>
          <a:r>
            <a:rPr lang="en-US" sz="2000" i="1" dirty="0"/>
            <a:t>person and family centered focus,</a:t>
          </a:r>
        </a:p>
      </dgm:t>
    </dgm:pt>
    <dgm:pt modelId="{EEC20E04-D45D-4743-B0EC-D5CB6953F22F}" type="parTrans" cxnId="{C401AE69-0C67-4C76-A9FB-91E6206CD11C}">
      <dgm:prSet/>
      <dgm:spPr/>
      <dgm:t>
        <a:bodyPr/>
        <a:lstStyle/>
        <a:p>
          <a:endParaRPr lang="en-US"/>
        </a:p>
      </dgm:t>
    </dgm:pt>
    <dgm:pt modelId="{3F3BE35E-B50A-4309-B5F3-BD3B765874C4}" type="sibTrans" cxnId="{C401AE69-0C67-4C76-A9FB-91E6206CD11C}">
      <dgm:prSet/>
      <dgm:spPr/>
      <dgm:t>
        <a:bodyPr/>
        <a:lstStyle/>
        <a:p>
          <a:endParaRPr lang="en-US"/>
        </a:p>
      </dgm:t>
    </dgm:pt>
    <dgm:pt modelId="{94BD6C82-B2F1-4CC6-9E22-F62E978E6577}" type="pres">
      <dgm:prSet presAssocID="{1FA24840-0B81-4647-B993-6F8206353400}" presName="linear" presStyleCnt="0">
        <dgm:presLayoutVars>
          <dgm:dir/>
          <dgm:animLvl val="lvl"/>
          <dgm:resizeHandles val="exact"/>
        </dgm:presLayoutVars>
      </dgm:prSet>
      <dgm:spPr/>
    </dgm:pt>
    <dgm:pt modelId="{D386540A-827A-413D-A697-E7957CB1B800}" type="pres">
      <dgm:prSet presAssocID="{66A9D351-8889-45D4-AC6C-F456ECC716A7}" presName="parentLin" presStyleCnt="0"/>
      <dgm:spPr/>
    </dgm:pt>
    <dgm:pt modelId="{99687C8B-FB1E-4FF3-A643-C5483E22E5A2}" type="pres">
      <dgm:prSet presAssocID="{66A9D351-8889-45D4-AC6C-F456ECC716A7}" presName="parentLeftMargin" presStyleLbl="node1" presStyleIdx="0" presStyleCnt="3"/>
      <dgm:spPr/>
    </dgm:pt>
    <dgm:pt modelId="{EEA50AD9-C0B0-42B5-B2C9-97303F869F60}" type="pres">
      <dgm:prSet presAssocID="{66A9D351-8889-45D4-AC6C-F456ECC716A7}" presName="parentText" presStyleLbl="node1" presStyleIdx="0" presStyleCnt="3">
        <dgm:presLayoutVars>
          <dgm:chMax val="0"/>
          <dgm:bulletEnabled val="1"/>
        </dgm:presLayoutVars>
      </dgm:prSet>
      <dgm:spPr/>
    </dgm:pt>
    <dgm:pt modelId="{BBD3D536-4FE7-4CDC-A049-617A73D59A96}" type="pres">
      <dgm:prSet presAssocID="{66A9D351-8889-45D4-AC6C-F456ECC716A7}" presName="negativeSpace" presStyleCnt="0"/>
      <dgm:spPr/>
    </dgm:pt>
    <dgm:pt modelId="{9B9CC02D-62CD-4C8B-AABD-99D0AFB74FCB}" type="pres">
      <dgm:prSet presAssocID="{66A9D351-8889-45D4-AC6C-F456ECC716A7}" presName="childText" presStyleLbl="conFgAcc1" presStyleIdx="0" presStyleCnt="3">
        <dgm:presLayoutVars>
          <dgm:bulletEnabled val="1"/>
        </dgm:presLayoutVars>
      </dgm:prSet>
      <dgm:spPr/>
    </dgm:pt>
    <dgm:pt modelId="{9DD10985-EF5B-4F22-A6D0-DAA99DE02386}" type="pres">
      <dgm:prSet presAssocID="{13C894B8-599C-4D0A-8C62-1DC677934189}" presName="spaceBetweenRectangles" presStyleCnt="0"/>
      <dgm:spPr/>
    </dgm:pt>
    <dgm:pt modelId="{99DBB4F2-C848-48E7-873E-902903DBC606}" type="pres">
      <dgm:prSet presAssocID="{F54D7195-B1C7-40EA-8FC9-FB196C3E1D21}" presName="parentLin" presStyleCnt="0"/>
      <dgm:spPr/>
    </dgm:pt>
    <dgm:pt modelId="{A9837FE3-3F53-479D-99CB-A4F2CD849299}" type="pres">
      <dgm:prSet presAssocID="{F54D7195-B1C7-40EA-8FC9-FB196C3E1D21}" presName="parentLeftMargin" presStyleLbl="node1" presStyleIdx="0" presStyleCnt="3"/>
      <dgm:spPr/>
    </dgm:pt>
    <dgm:pt modelId="{FB06FD83-41AE-4637-BB91-EED2595DB8D9}" type="pres">
      <dgm:prSet presAssocID="{F54D7195-B1C7-40EA-8FC9-FB196C3E1D21}" presName="parentText" presStyleLbl="node1" presStyleIdx="1" presStyleCnt="3">
        <dgm:presLayoutVars>
          <dgm:chMax val="0"/>
          <dgm:bulletEnabled val="1"/>
        </dgm:presLayoutVars>
      </dgm:prSet>
      <dgm:spPr/>
    </dgm:pt>
    <dgm:pt modelId="{02CAD08B-6AF8-4BAA-A575-35390E8B072C}" type="pres">
      <dgm:prSet presAssocID="{F54D7195-B1C7-40EA-8FC9-FB196C3E1D21}" presName="negativeSpace" presStyleCnt="0"/>
      <dgm:spPr/>
    </dgm:pt>
    <dgm:pt modelId="{84332551-922C-414A-A267-E3278C55F22E}" type="pres">
      <dgm:prSet presAssocID="{F54D7195-B1C7-40EA-8FC9-FB196C3E1D21}" presName="childText" presStyleLbl="conFgAcc1" presStyleIdx="1" presStyleCnt="3">
        <dgm:presLayoutVars>
          <dgm:bulletEnabled val="1"/>
        </dgm:presLayoutVars>
      </dgm:prSet>
      <dgm:spPr/>
    </dgm:pt>
    <dgm:pt modelId="{3FA74DB8-EB30-4A3A-84D4-E63330D8FA6C}" type="pres">
      <dgm:prSet presAssocID="{1761B21A-48BD-4D97-BC88-2349444EEE95}" presName="spaceBetweenRectangles" presStyleCnt="0"/>
      <dgm:spPr/>
    </dgm:pt>
    <dgm:pt modelId="{8805157A-1881-4A2D-BE72-7A199CDA3224}" type="pres">
      <dgm:prSet presAssocID="{6B42A684-857D-43DF-A2B3-09DC3660CFBB}" presName="parentLin" presStyleCnt="0"/>
      <dgm:spPr/>
    </dgm:pt>
    <dgm:pt modelId="{D814F783-36EB-4211-BE9D-F235F9247A1C}" type="pres">
      <dgm:prSet presAssocID="{6B42A684-857D-43DF-A2B3-09DC3660CFBB}" presName="parentLeftMargin" presStyleLbl="node1" presStyleIdx="1" presStyleCnt="3"/>
      <dgm:spPr/>
    </dgm:pt>
    <dgm:pt modelId="{A018EEF3-22A0-43F1-A6C7-54BF867CE5C8}" type="pres">
      <dgm:prSet presAssocID="{6B42A684-857D-43DF-A2B3-09DC3660CFBB}" presName="parentText" presStyleLbl="node1" presStyleIdx="2" presStyleCnt="3">
        <dgm:presLayoutVars>
          <dgm:chMax val="0"/>
          <dgm:bulletEnabled val="1"/>
        </dgm:presLayoutVars>
      </dgm:prSet>
      <dgm:spPr/>
    </dgm:pt>
    <dgm:pt modelId="{89FAE898-C293-46A5-93E8-F3705C853F1F}" type="pres">
      <dgm:prSet presAssocID="{6B42A684-857D-43DF-A2B3-09DC3660CFBB}" presName="negativeSpace" presStyleCnt="0"/>
      <dgm:spPr/>
    </dgm:pt>
    <dgm:pt modelId="{9E4DCC97-64C9-49B4-B834-D7A82C59A3B2}" type="pres">
      <dgm:prSet presAssocID="{6B42A684-857D-43DF-A2B3-09DC3660CFBB}" presName="childText" presStyleLbl="conFgAcc1" presStyleIdx="2" presStyleCnt="3" custScaleY="97406">
        <dgm:presLayoutVars>
          <dgm:bulletEnabled val="1"/>
        </dgm:presLayoutVars>
      </dgm:prSet>
      <dgm:spPr/>
    </dgm:pt>
  </dgm:ptLst>
  <dgm:cxnLst>
    <dgm:cxn modelId="{D104A90D-A482-45BE-AEC8-8C14E93F5F3F}" srcId="{6B42A684-857D-43DF-A2B3-09DC3660CFBB}" destId="{3E14F21C-15D4-4371-82E5-E215CDEC1A11}" srcOrd="4" destOrd="0" parTransId="{350991DE-647B-4A25-B818-5E86339989FD}" sibTransId="{267251C6-A907-43E6-AEC3-C57A57EFCD76}"/>
    <dgm:cxn modelId="{CAAEEA10-62DF-47BC-A1BD-D56B8263E8D4}" srcId="{66A9D351-8889-45D4-AC6C-F456ECC716A7}" destId="{C3E124C8-4369-42A3-ADB0-0F4F1FE16862}" srcOrd="1" destOrd="0" parTransId="{AC4C8FA6-F0D9-4FD1-ACEB-8897C03F722E}" sibTransId="{F097607D-262A-4250-9CD7-950B29A17028}"/>
    <dgm:cxn modelId="{E108F219-CD13-49F1-A1DD-73E957A4DCE4}" type="presOf" srcId="{CAF5BCB2-F8C0-4F0B-B34B-78E1C2702A6B}" destId="{84332551-922C-414A-A267-E3278C55F22E}" srcOrd="0" destOrd="0" presId="urn:microsoft.com/office/officeart/2005/8/layout/list1"/>
    <dgm:cxn modelId="{77674320-59A4-4AA6-BA33-7F295508E3D7}" type="presOf" srcId="{F54D7195-B1C7-40EA-8FC9-FB196C3E1D21}" destId="{A9837FE3-3F53-479D-99CB-A4F2CD849299}" srcOrd="0" destOrd="0" presId="urn:microsoft.com/office/officeart/2005/8/layout/list1"/>
    <dgm:cxn modelId="{ED455421-E664-4594-99D6-0CBA6F7F6B9F}" srcId="{1FA24840-0B81-4647-B993-6F8206353400}" destId="{66A9D351-8889-45D4-AC6C-F456ECC716A7}" srcOrd="0" destOrd="0" parTransId="{9774A884-E806-4FD8-96B3-3388D483433A}" sibTransId="{13C894B8-599C-4D0A-8C62-1DC677934189}"/>
    <dgm:cxn modelId="{81DA6724-F9F2-456A-A0A9-20FCE9171C66}" type="presOf" srcId="{448CAE23-A399-4357-B0A8-38DA9D3C59C5}" destId="{9E4DCC97-64C9-49B4-B834-D7A82C59A3B2}" srcOrd="0" destOrd="0" presId="urn:microsoft.com/office/officeart/2005/8/layout/list1"/>
    <dgm:cxn modelId="{5C1A7125-05F7-4038-AFD2-50507290781E}" type="presOf" srcId="{66A9D351-8889-45D4-AC6C-F456ECC716A7}" destId="{EEA50AD9-C0B0-42B5-B2C9-97303F869F60}" srcOrd="1" destOrd="0" presId="urn:microsoft.com/office/officeart/2005/8/layout/list1"/>
    <dgm:cxn modelId="{8DE98E2A-7F45-41BE-8F1D-79487EDAE3F0}" type="presOf" srcId="{C3E124C8-4369-42A3-ADB0-0F4F1FE16862}" destId="{9B9CC02D-62CD-4C8B-AABD-99D0AFB74FCB}" srcOrd="0" destOrd="1" presId="urn:microsoft.com/office/officeart/2005/8/layout/list1"/>
    <dgm:cxn modelId="{B57F6930-C1C0-4F05-8497-A7ABCBAB4564}" type="presOf" srcId="{F54D7195-B1C7-40EA-8FC9-FB196C3E1D21}" destId="{FB06FD83-41AE-4637-BB91-EED2595DB8D9}" srcOrd="1" destOrd="0" presId="urn:microsoft.com/office/officeart/2005/8/layout/list1"/>
    <dgm:cxn modelId="{6A822035-1917-483F-8F89-6DD93CBD056F}" type="presOf" srcId="{66A9D351-8889-45D4-AC6C-F456ECC716A7}" destId="{99687C8B-FB1E-4FF3-A643-C5483E22E5A2}" srcOrd="0" destOrd="0" presId="urn:microsoft.com/office/officeart/2005/8/layout/list1"/>
    <dgm:cxn modelId="{7975A55B-1154-42BA-BAC0-67890CC52DA7}" type="presOf" srcId="{1FA24840-0B81-4647-B993-6F8206353400}" destId="{94BD6C82-B2F1-4CC6-9E22-F62E978E6577}" srcOrd="0" destOrd="0" presId="urn:microsoft.com/office/officeart/2005/8/layout/list1"/>
    <dgm:cxn modelId="{C401AE69-0C67-4C76-A9FB-91E6206CD11C}" srcId="{6B42A684-857D-43DF-A2B3-09DC3660CFBB}" destId="{D290AEF9-C512-4265-9D27-AEAE262808A1}" srcOrd="2" destOrd="0" parTransId="{EEC20E04-D45D-4743-B0EC-D5CB6953F22F}" sibTransId="{3F3BE35E-B50A-4309-B5F3-BD3B765874C4}"/>
    <dgm:cxn modelId="{AC25BC4A-9C4A-4C02-8BB7-2D843ECFEE2A}" type="presOf" srcId="{6B42A684-857D-43DF-A2B3-09DC3660CFBB}" destId="{A018EEF3-22A0-43F1-A6C7-54BF867CE5C8}" srcOrd="1" destOrd="0" presId="urn:microsoft.com/office/officeart/2005/8/layout/list1"/>
    <dgm:cxn modelId="{EC5B174F-C2A6-463D-A89A-D41A354E8A17}" type="presOf" srcId="{9C73BFF5-6C36-4384-B7F6-3D6C0DEB0167}" destId="{9B9CC02D-62CD-4C8B-AABD-99D0AFB74FCB}" srcOrd="0" destOrd="0" presId="urn:microsoft.com/office/officeart/2005/8/layout/list1"/>
    <dgm:cxn modelId="{C4F52E74-B7A4-4DE6-98B0-1F76A9E46F2D}" type="presOf" srcId="{C40F8E90-5B01-403E-BFC7-F8CA16B18BB2}" destId="{9E4DCC97-64C9-49B4-B834-D7A82C59A3B2}" srcOrd="0" destOrd="1" presId="urn:microsoft.com/office/officeart/2005/8/layout/list1"/>
    <dgm:cxn modelId="{807A6783-837F-4CAA-8274-46936D2AE760}" srcId="{66A9D351-8889-45D4-AC6C-F456ECC716A7}" destId="{9C73BFF5-6C36-4384-B7F6-3D6C0DEB0167}" srcOrd="0" destOrd="0" parTransId="{38C9C7DA-ABFF-43D7-AEF4-03E09CB2D873}" sibTransId="{6B15D4FF-65AB-486F-BE8D-B9FCDEF898E5}"/>
    <dgm:cxn modelId="{5CDAC385-6FFA-420B-88B3-63186D69CFD5}" type="presOf" srcId="{D290AEF9-C512-4265-9D27-AEAE262808A1}" destId="{9E4DCC97-64C9-49B4-B834-D7A82C59A3B2}" srcOrd="0" destOrd="2" presId="urn:microsoft.com/office/officeart/2005/8/layout/list1"/>
    <dgm:cxn modelId="{96EADE8D-3BDF-48C9-BCC4-76E04C9153D2}" srcId="{6B42A684-857D-43DF-A2B3-09DC3660CFBB}" destId="{C40F8E90-5B01-403E-BFC7-F8CA16B18BB2}" srcOrd="1" destOrd="0" parTransId="{A149ACF2-66C2-4533-94D4-921DCC417A26}" sibTransId="{9DAFE3D8-6541-4A87-AFC5-190F33D20DA3}"/>
    <dgm:cxn modelId="{044FB295-D2AA-4A83-88AE-00B6DB57DFD4}" srcId="{6B42A684-857D-43DF-A2B3-09DC3660CFBB}" destId="{AC13886E-0B50-4D24-935C-925F4C12A00D}" srcOrd="3" destOrd="0" parTransId="{BC04DE92-8546-4349-A59F-855C275CD953}" sibTransId="{3FD4D911-9B48-4962-9ED7-B08675872674}"/>
    <dgm:cxn modelId="{7CBE5196-F66E-4C65-BAA8-F6ECA7AAB7BB}" type="presOf" srcId="{3E14F21C-15D4-4371-82E5-E215CDEC1A11}" destId="{9E4DCC97-64C9-49B4-B834-D7A82C59A3B2}" srcOrd="0" destOrd="4" presId="urn:microsoft.com/office/officeart/2005/8/layout/list1"/>
    <dgm:cxn modelId="{67BF2C9C-2757-4861-A4E1-D1A106D6F8FC}" type="presOf" srcId="{6B42A684-857D-43DF-A2B3-09DC3660CFBB}" destId="{D814F783-36EB-4211-BE9D-F235F9247A1C}" srcOrd="0" destOrd="0" presId="urn:microsoft.com/office/officeart/2005/8/layout/list1"/>
    <dgm:cxn modelId="{BA355D9D-872E-41DF-960F-220B0F554EA5}" srcId="{1FA24840-0B81-4647-B993-6F8206353400}" destId="{6B42A684-857D-43DF-A2B3-09DC3660CFBB}" srcOrd="2" destOrd="0" parTransId="{03D95BE0-3E74-421D-A4FC-938AF1ECDF34}" sibTransId="{F3E05273-D763-46D5-B5FD-79778A839736}"/>
    <dgm:cxn modelId="{A0E3F0A8-CF24-4974-8EE1-56B6160C2DFC}" srcId="{6B42A684-857D-43DF-A2B3-09DC3660CFBB}" destId="{448CAE23-A399-4357-B0A8-38DA9D3C59C5}" srcOrd="0" destOrd="0" parTransId="{3E5A713E-63E4-45DA-ACAF-306D29B046A4}" sibTransId="{4B882242-E93E-45BB-BDCB-EDF4F567A2D8}"/>
    <dgm:cxn modelId="{5692A2B6-83B8-4D0E-A54C-8568474D3E22}" type="presOf" srcId="{C8E84CAC-E824-4F5E-B3DA-83A0F063B95A}" destId="{84332551-922C-414A-A267-E3278C55F22E}" srcOrd="0" destOrd="1" presId="urn:microsoft.com/office/officeart/2005/8/layout/list1"/>
    <dgm:cxn modelId="{E4ABEEBA-DE62-419D-BEDA-90DC934BC63B}" srcId="{1FA24840-0B81-4647-B993-6F8206353400}" destId="{F54D7195-B1C7-40EA-8FC9-FB196C3E1D21}" srcOrd="1" destOrd="0" parTransId="{E5581F0D-189A-4C12-BF77-7C4F41F218CF}" sibTransId="{1761B21A-48BD-4D97-BC88-2349444EEE95}"/>
    <dgm:cxn modelId="{F8D87CD1-6D83-49FC-BED2-3AC2ADBF1281}" type="presOf" srcId="{AC13886E-0B50-4D24-935C-925F4C12A00D}" destId="{9E4DCC97-64C9-49B4-B834-D7A82C59A3B2}" srcOrd="0" destOrd="3" presId="urn:microsoft.com/office/officeart/2005/8/layout/list1"/>
    <dgm:cxn modelId="{B96248E5-C973-405F-B40A-061AEF12CABB}" srcId="{F54D7195-B1C7-40EA-8FC9-FB196C3E1D21}" destId="{C8E84CAC-E824-4F5E-B3DA-83A0F063B95A}" srcOrd="1" destOrd="0" parTransId="{2BC5E528-EB8E-4E9E-80C2-B22A86541F9E}" sibTransId="{671AB50F-2E50-4D45-A28A-A9C9FB528BEA}"/>
    <dgm:cxn modelId="{AA02DAE5-1AFA-4337-B56B-0ACC5B9DC671}" srcId="{F54D7195-B1C7-40EA-8FC9-FB196C3E1D21}" destId="{CAF5BCB2-F8C0-4F0B-B34B-78E1C2702A6B}" srcOrd="0" destOrd="0" parTransId="{2CF3CE28-2128-4DF0-8CA8-F71974E08CA1}" sibTransId="{7DB10B66-B0C2-42B7-9EF7-3427AE8FE5B1}"/>
    <dgm:cxn modelId="{FA361015-9069-464C-BD39-BDC142A278C0}" type="presParOf" srcId="{94BD6C82-B2F1-4CC6-9E22-F62E978E6577}" destId="{D386540A-827A-413D-A697-E7957CB1B800}" srcOrd="0" destOrd="0" presId="urn:microsoft.com/office/officeart/2005/8/layout/list1"/>
    <dgm:cxn modelId="{8E368FB2-0DCE-45BD-91E3-15E4F15B4157}" type="presParOf" srcId="{D386540A-827A-413D-A697-E7957CB1B800}" destId="{99687C8B-FB1E-4FF3-A643-C5483E22E5A2}" srcOrd="0" destOrd="0" presId="urn:microsoft.com/office/officeart/2005/8/layout/list1"/>
    <dgm:cxn modelId="{2B8C750C-C7E5-4CD3-9211-A101FC0D5A3D}" type="presParOf" srcId="{D386540A-827A-413D-A697-E7957CB1B800}" destId="{EEA50AD9-C0B0-42B5-B2C9-97303F869F60}" srcOrd="1" destOrd="0" presId="urn:microsoft.com/office/officeart/2005/8/layout/list1"/>
    <dgm:cxn modelId="{94750B1A-34E9-4894-A121-A91B8B6004A0}" type="presParOf" srcId="{94BD6C82-B2F1-4CC6-9E22-F62E978E6577}" destId="{BBD3D536-4FE7-4CDC-A049-617A73D59A96}" srcOrd="1" destOrd="0" presId="urn:microsoft.com/office/officeart/2005/8/layout/list1"/>
    <dgm:cxn modelId="{C72C5F62-845E-4933-B8A1-F13ECE0D7097}" type="presParOf" srcId="{94BD6C82-B2F1-4CC6-9E22-F62E978E6577}" destId="{9B9CC02D-62CD-4C8B-AABD-99D0AFB74FCB}" srcOrd="2" destOrd="0" presId="urn:microsoft.com/office/officeart/2005/8/layout/list1"/>
    <dgm:cxn modelId="{15756CB1-55D4-4400-96EA-0A6AD9C85EF8}" type="presParOf" srcId="{94BD6C82-B2F1-4CC6-9E22-F62E978E6577}" destId="{9DD10985-EF5B-4F22-A6D0-DAA99DE02386}" srcOrd="3" destOrd="0" presId="urn:microsoft.com/office/officeart/2005/8/layout/list1"/>
    <dgm:cxn modelId="{C1308279-69AB-4988-B299-C375EC7B34C9}" type="presParOf" srcId="{94BD6C82-B2F1-4CC6-9E22-F62E978E6577}" destId="{99DBB4F2-C848-48E7-873E-902903DBC606}" srcOrd="4" destOrd="0" presId="urn:microsoft.com/office/officeart/2005/8/layout/list1"/>
    <dgm:cxn modelId="{384A1BD7-F55F-4338-914F-697B03A49AF6}" type="presParOf" srcId="{99DBB4F2-C848-48E7-873E-902903DBC606}" destId="{A9837FE3-3F53-479D-99CB-A4F2CD849299}" srcOrd="0" destOrd="0" presId="urn:microsoft.com/office/officeart/2005/8/layout/list1"/>
    <dgm:cxn modelId="{6435F6B2-9A82-4C7A-AE27-C38AD0F4269B}" type="presParOf" srcId="{99DBB4F2-C848-48E7-873E-902903DBC606}" destId="{FB06FD83-41AE-4637-BB91-EED2595DB8D9}" srcOrd="1" destOrd="0" presId="urn:microsoft.com/office/officeart/2005/8/layout/list1"/>
    <dgm:cxn modelId="{977427F4-1344-4D52-8ACE-FE24012741E0}" type="presParOf" srcId="{94BD6C82-B2F1-4CC6-9E22-F62E978E6577}" destId="{02CAD08B-6AF8-4BAA-A575-35390E8B072C}" srcOrd="5" destOrd="0" presId="urn:microsoft.com/office/officeart/2005/8/layout/list1"/>
    <dgm:cxn modelId="{9706F4E3-828D-45F6-B628-7C8BC705A7F2}" type="presParOf" srcId="{94BD6C82-B2F1-4CC6-9E22-F62E978E6577}" destId="{84332551-922C-414A-A267-E3278C55F22E}" srcOrd="6" destOrd="0" presId="urn:microsoft.com/office/officeart/2005/8/layout/list1"/>
    <dgm:cxn modelId="{E91F8FEB-FD3B-4715-B341-E96F9E6F7DB5}" type="presParOf" srcId="{94BD6C82-B2F1-4CC6-9E22-F62E978E6577}" destId="{3FA74DB8-EB30-4A3A-84D4-E63330D8FA6C}" srcOrd="7" destOrd="0" presId="urn:microsoft.com/office/officeart/2005/8/layout/list1"/>
    <dgm:cxn modelId="{827BEF19-A83D-486A-90E7-B565070EFFF8}" type="presParOf" srcId="{94BD6C82-B2F1-4CC6-9E22-F62E978E6577}" destId="{8805157A-1881-4A2D-BE72-7A199CDA3224}" srcOrd="8" destOrd="0" presId="urn:microsoft.com/office/officeart/2005/8/layout/list1"/>
    <dgm:cxn modelId="{E8BB6F38-87CF-4BC9-878E-3DF8C9AA0180}" type="presParOf" srcId="{8805157A-1881-4A2D-BE72-7A199CDA3224}" destId="{D814F783-36EB-4211-BE9D-F235F9247A1C}" srcOrd="0" destOrd="0" presId="urn:microsoft.com/office/officeart/2005/8/layout/list1"/>
    <dgm:cxn modelId="{D7B90748-E5CE-4E16-A95A-E38F857639A9}" type="presParOf" srcId="{8805157A-1881-4A2D-BE72-7A199CDA3224}" destId="{A018EEF3-22A0-43F1-A6C7-54BF867CE5C8}" srcOrd="1" destOrd="0" presId="urn:microsoft.com/office/officeart/2005/8/layout/list1"/>
    <dgm:cxn modelId="{EFC21E20-8F07-44A2-B22B-62059C1A73E5}" type="presParOf" srcId="{94BD6C82-B2F1-4CC6-9E22-F62E978E6577}" destId="{89FAE898-C293-46A5-93E8-F3705C853F1F}" srcOrd="9" destOrd="0" presId="urn:microsoft.com/office/officeart/2005/8/layout/list1"/>
    <dgm:cxn modelId="{4DA9EBBB-49AB-48C7-B7B4-40FE3D26182F}" type="presParOf" srcId="{94BD6C82-B2F1-4CC6-9E22-F62E978E6577}" destId="{9E4DCC97-64C9-49B4-B834-D7A82C59A3B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CB9AC-1CBC-4805-A8A8-A0F3C5E42AAB}" type="doc">
      <dgm:prSet loTypeId="urn:diagrams.loki3.com/BracketList" loCatId="list" qsTypeId="urn:microsoft.com/office/officeart/2005/8/quickstyle/simple1" qsCatId="simple" csTypeId="urn:microsoft.com/office/officeart/2005/8/colors/accent3_1" csCatId="accent3" phldr="1"/>
      <dgm:spPr/>
      <dgm:t>
        <a:bodyPr/>
        <a:lstStyle/>
        <a:p>
          <a:endParaRPr lang="en-US"/>
        </a:p>
      </dgm:t>
    </dgm:pt>
    <dgm:pt modelId="{B2B812BA-6ADE-43FF-A7C9-02C932D49F09}">
      <dgm:prSet phldrT="[Text]" custT="1"/>
      <dgm:spPr/>
      <dgm:t>
        <a:bodyPr/>
        <a:lstStyle/>
        <a:p>
          <a:pPr algn="ctr" rtl="0">
            <a:lnSpc>
              <a:spcPct val="100000"/>
            </a:lnSpc>
            <a:spcAft>
              <a:spcPts val="0"/>
            </a:spcAft>
          </a:pPr>
          <a:r>
            <a:rPr lang="en-US" sz="2000" baseline="0" dirty="0">
              <a:latin typeface="Trebuchet MS"/>
            </a:rPr>
            <a:t>Operations and Training</a:t>
          </a:r>
        </a:p>
      </dgm:t>
    </dgm:pt>
    <dgm:pt modelId="{B8F42384-CCC1-43ED-91CD-57A4E7ACD86F}" type="parTrans" cxnId="{B52A00B3-6962-4486-B965-4DE2833BCA4F}">
      <dgm:prSet/>
      <dgm:spPr/>
      <dgm:t>
        <a:bodyPr/>
        <a:lstStyle/>
        <a:p>
          <a:endParaRPr lang="en-US" sz="2400"/>
        </a:p>
      </dgm:t>
    </dgm:pt>
    <dgm:pt modelId="{B9372635-CD34-4918-9C17-2D856157B19B}" type="sibTrans" cxnId="{B52A00B3-6962-4486-B965-4DE2833BCA4F}">
      <dgm:prSet/>
      <dgm:spPr/>
      <dgm:t>
        <a:bodyPr/>
        <a:lstStyle/>
        <a:p>
          <a:endParaRPr lang="en-US" sz="2400"/>
        </a:p>
      </dgm:t>
    </dgm:pt>
    <dgm:pt modelId="{A75BD597-C09F-438A-87F4-69E3C17DADA7}">
      <dgm:prSet phldrT="[Text]" custT="1"/>
      <dgm:spPr/>
      <dgm:t>
        <a:bodyPr/>
        <a:lstStyle/>
        <a:p>
          <a:pPr algn="ctr"/>
          <a:r>
            <a:rPr lang="en-US" sz="2000" baseline="0">
              <a:latin typeface="Trebuchet MS"/>
            </a:rPr>
            <a:t>Equity</a:t>
          </a:r>
        </a:p>
      </dgm:t>
    </dgm:pt>
    <dgm:pt modelId="{A6083340-4286-4E02-9ADE-1EA2B123CA17}" type="parTrans" cxnId="{70BB6015-4378-4C52-AB6B-78240873144F}">
      <dgm:prSet/>
      <dgm:spPr/>
      <dgm:t>
        <a:bodyPr/>
        <a:lstStyle/>
        <a:p>
          <a:endParaRPr lang="en-US" sz="2400"/>
        </a:p>
      </dgm:t>
    </dgm:pt>
    <dgm:pt modelId="{10DF84F7-0952-46AB-A8BA-79F3F9F3C49C}" type="sibTrans" cxnId="{70BB6015-4378-4C52-AB6B-78240873144F}">
      <dgm:prSet/>
      <dgm:spPr/>
      <dgm:t>
        <a:bodyPr/>
        <a:lstStyle/>
        <a:p>
          <a:endParaRPr lang="en-US" sz="2400"/>
        </a:p>
      </dgm:t>
    </dgm:pt>
    <dgm:pt modelId="{7632010E-1E05-4112-9A99-75EF545738CF}">
      <dgm:prSet phldrT="[Text]" phldr="0" custT="1"/>
      <dgm:spPr/>
      <dgm:t>
        <a:bodyPr/>
        <a:lstStyle/>
        <a:p>
          <a:pPr rtl="0"/>
          <a:r>
            <a:rPr lang="en-US" sz="2000" baseline="0" dirty="0">
              <a:latin typeface="Trebuchet MS"/>
            </a:rPr>
            <a:t>Ensuring that people in crisis are treated justly according to their circumstances</a:t>
          </a:r>
        </a:p>
      </dgm:t>
    </dgm:pt>
    <dgm:pt modelId="{414FFB2E-680B-45B8-97ED-6CC4302F98E2}" type="parTrans" cxnId="{468AE00A-EDC4-4C79-A211-10686721DCFB}">
      <dgm:prSet/>
      <dgm:spPr/>
      <dgm:t>
        <a:bodyPr/>
        <a:lstStyle/>
        <a:p>
          <a:endParaRPr lang="en-US" sz="2400"/>
        </a:p>
      </dgm:t>
    </dgm:pt>
    <dgm:pt modelId="{ED044AC7-76BF-4047-A148-F70D03C39A36}" type="sibTrans" cxnId="{468AE00A-EDC4-4C79-A211-10686721DCFB}">
      <dgm:prSet/>
      <dgm:spPr/>
      <dgm:t>
        <a:bodyPr/>
        <a:lstStyle/>
        <a:p>
          <a:endParaRPr lang="en-US" sz="2400"/>
        </a:p>
      </dgm:t>
    </dgm:pt>
    <dgm:pt modelId="{1BBF37EF-2BA8-4E72-8DE0-A64BAB2D44CE}">
      <dgm:prSet phldrT="[Text]" custT="1"/>
      <dgm:spPr/>
      <dgm:t>
        <a:bodyPr/>
        <a:lstStyle/>
        <a:p>
          <a:pPr algn="ctr" rtl="0">
            <a:lnSpc>
              <a:spcPct val="100000"/>
            </a:lnSpc>
            <a:spcAft>
              <a:spcPts val="0"/>
            </a:spcAft>
          </a:pPr>
          <a:r>
            <a:rPr lang="en-US" sz="2000" baseline="0" dirty="0">
              <a:latin typeface="Trebuchet MS"/>
            </a:rPr>
            <a:t>Marketing and Education</a:t>
          </a:r>
        </a:p>
      </dgm:t>
    </dgm:pt>
    <dgm:pt modelId="{C270B609-19B6-4F02-97FA-7267321AFA32}" type="parTrans" cxnId="{3D11B9A9-7A4A-4317-BCEC-E4CC315A67C9}">
      <dgm:prSet/>
      <dgm:spPr/>
      <dgm:t>
        <a:bodyPr/>
        <a:lstStyle/>
        <a:p>
          <a:endParaRPr lang="en-US" sz="2400"/>
        </a:p>
      </dgm:t>
    </dgm:pt>
    <dgm:pt modelId="{1C5E2985-134A-4D4B-8B2D-E2479972E204}" type="sibTrans" cxnId="{3D11B9A9-7A4A-4317-BCEC-E4CC315A67C9}">
      <dgm:prSet/>
      <dgm:spPr/>
      <dgm:t>
        <a:bodyPr/>
        <a:lstStyle/>
        <a:p>
          <a:endParaRPr lang="en-US" sz="2400"/>
        </a:p>
      </dgm:t>
    </dgm:pt>
    <dgm:pt modelId="{398EA2A1-EE2F-4D9A-9D97-0E4FE7AA3487}">
      <dgm:prSet phldrT="[Text]" phldr="0" custT="1"/>
      <dgm:spPr/>
      <dgm:t>
        <a:bodyPr/>
        <a:lstStyle/>
        <a:p>
          <a:pPr rtl="0"/>
          <a:r>
            <a:rPr lang="en-US" sz="2000" baseline="0">
              <a:latin typeface="Trebuchet MS"/>
            </a:rPr>
            <a:t>Improving public understanding and awareness of 988 services </a:t>
          </a:r>
        </a:p>
      </dgm:t>
    </dgm:pt>
    <dgm:pt modelId="{0E1A3087-5DD3-4A78-B7A7-B055BA2D1AC3}" type="parTrans" cxnId="{D83C3BE7-A111-4441-B7B3-6B16285C86EA}">
      <dgm:prSet/>
      <dgm:spPr/>
      <dgm:t>
        <a:bodyPr/>
        <a:lstStyle/>
        <a:p>
          <a:endParaRPr lang="en-US" sz="2400"/>
        </a:p>
      </dgm:t>
    </dgm:pt>
    <dgm:pt modelId="{85238FE8-7401-43AD-90B7-DCC30A36821D}" type="sibTrans" cxnId="{D83C3BE7-A111-4441-B7B3-6B16285C86EA}">
      <dgm:prSet/>
      <dgm:spPr/>
      <dgm:t>
        <a:bodyPr/>
        <a:lstStyle/>
        <a:p>
          <a:endParaRPr lang="en-US" sz="2400"/>
        </a:p>
      </dgm:t>
    </dgm:pt>
    <dgm:pt modelId="{1B0938D8-DAA4-4CB1-8989-EA58667297BC}">
      <dgm:prSet phldrT="[Text]" custT="1"/>
      <dgm:spPr/>
      <dgm:t>
        <a:bodyPr/>
        <a:lstStyle/>
        <a:p>
          <a:pPr algn="ctr" rtl="0"/>
          <a:r>
            <a:rPr lang="en-US" sz="2000" baseline="0" dirty="0">
              <a:latin typeface="Trebuchet MS"/>
            </a:rPr>
            <a:t>Resources, Referrals, and Linkages</a:t>
          </a:r>
        </a:p>
      </dgm:t>
    </dgm:pt>
    <dgm:pt modelId="{D8671B5A-AEA9-4C41-874F-9EBB899ECE36}" type="parTrans" cxnId="{7CA66458-3B2D-4808-AD3C-520C9CBA5BCD}">
      <dgm:prSet/>
      <dgm:spPr/>
      <dgm:t>
        <a:bodyPr/>
        <a:lstStyle/>
        <a:p>
          <a:endParaRPr lang="en-US" sz="2400"/>
        </a:p>
      </dgm:t>
    </dgm:pt>
    <dgm:pt modelId="{550C3E54-ADED-4323-9620-600F6BA553D4}" type="sibTrans" cxnId="{7CA66458-3B2D-4808-AD3C-520C9CBA5BCD}">
      <dgm:prSet/>
      <dgm:spPr/>
      <dgm:t>
        <a:bodyPr/>
        <a:lstStyle/>
        <a:p>
          <a:endParaRPr lang="en-US" sz="2400"/>
        </a:p>
      </dgm:t>
    </dgm:pt>
    <dgm:pt modelId="{A321473F-9A0A-4C23-83ED-1253349FFA08}">
      <dgm:prSet phldrT="[Text]" custT="1"/>
      <dgm:spPr/>
      <dgm:t>
        <a:bodyPr/>
        <a:lstStyle/>
        <a:p>
          <a:pPr rtl="0"/>
          <a:r>
            <a:rPr lang="en-US" sz="2000" baseline="0" dirty="0">
              <a:latin typeface="Trebuchet MS"/>
            </a:rPr>
            <a:t>Ensuring 988 centers have up-to-date resources and linkage information</a:t>
          </a:r>
        </a:p>
      </dgm:t>
    </dgm:pt>
    <dgm:pt modelId="{AA8F79FB-1BE7-448C-A1F5-3D2E2E1B5EE8}" type="parTrans" cxnId="{5056672F-49CA-45D9-8C3C-928A4C4B0263}">
      <dgm:prSet/>
      <dgm:spPr/>
      <dgm:t>
        <a:bodyPr/>
        <a:lstStyle/>
        <a:p>
          <a:endParaRPr lang="en-US" sz="2400"/>
        </a:p>
      </dgm:t>
    </dgm:pt>
    <dgm:pt modelId="{CA3582B7-AA73-459C-BFF6-875E1D9225A4}" type="sibTrans" cxnId="{5056672F-49CA-45D9-8C3C-928A4C4B0263}">
      <dgm:prSet/>
      <dgm:spPr/>
      <dgm:t>
        <a:bodyPr/>
        <a:lstStyle/>
        <a:p>
          <a:endParaRPr lang="en-US" sz="2400"/>
        </a:p>
      </dgm:t>
    </dgm:pt>
    <dgm:pt modelId="{B742C11B-6922-4EA2-AC7C-942489603A98}">
      <dgm:prSet phldrT="[Text]" phldr="0" custT="1"/>
      <dgm:spPr/>
      <dgm:t>
        <a:bodyPr/>
        <a:lstStyle/>
        <a:p>
          <a:pPr rtl="0"/>
          <a:r>
            <a:rPr lang="en-US" sz="2000" baseline="0">
              <a:latin typeface="Trebuchet MS"/>
            </a:rPr>
            <a:t>Developing standardized operational standards and training for Indiana's 988 Centers</a:t>
          </a:r>
        </a:p>
      </dgm:t>
    </dgm:pt>
    <dgm:pt modelId="{6898B556-EE86-4A53-974D-2B537172AD32}" type="parTrans" cxnId="{6FE58D33-DC9F-4E3A-9CCB-DD6B5D7E9BB0}">
      <dgm:prSet/>
      <dgm:spPr/>
      <dgm:t>
        <a:bodyPr/>
        <a:lstStyle/>
        <a:p>
          <a:endParaRPr lang="en-US" sz="2400"/>
        </a:p>
      </dgm:t>
    </dgm:pt>
    <dgm:pt modelId="{B167EC01-1AF4-418F-8CED-019DD9D33B67}" type="sibTrans" cxnId="{6FE58D33-DC9F-4E3A-9CCB-DD6B5D7E9BB0}">
      <dgm:prSet/>
      <dgm:spPr/>
      <dgm:t>
        <a:bodyPr/>
        <a:lstStyle/>
        <a:p>
          <a:endParaRPr lang="en-US" sz="2400"/>
        </a:p>
      </dgm:t>
    </dgm:pt>
    <dgm:pt modelId="{90C9C184-C858-44A3-96E6-0BDC93861E5D}" type="pres">
      <dgm:prSet presAssocID="{315CB9AC-1CBC-4805-A8A8-A0F3C5E42AAB}" presName="Name0" presStyleCnt="0">
        <dgm:presLayoutVars>
          <dgm:dir/>
          <dgm:animLvl val="lvl"/>
          <dgm:resizeHandles val="exact"/>
        </dgm:presLayoutVars>
      </dgm:prSet>
      <dgm:spPr/>
    </dgm:pt>
    <dgm:pt modelId="{EC64F2A4-2C00-47E9-8663-9B132999CF4B}" type="pres">
      <dgm:prSet presAssocID="{B2B812BA-6ADE-43FF-A7C9-02C932D49F09}" presName="linNode" presStyleCnt="0"/>
      <dgm:spPr/>
    </dgm:pt>
    <dgm:pt modelId="{46C0B36C-08E6-4674-991F-BDF3376B05B5}" type="pres">
      <dgm:prSet presAssocID="{B2B812BA-6ADE-43FF-A7C9-02C932D49F09}" presName="parTx" presStyleLbl="revTx" presStyleIdx="0" presStyleCnt="4">
        <dgm:presLayoutVars>
          <dgm:chMax val="1"/>
          <dgm:bulletEnabled val="1"/>
        </dgm:presLayoutVars>
      </dgm:prSet>
      <dgm:spPr/>
    </dgm:pt>
    <dgm:pt modelId="{8B5E0780-7BDB-4BE5-B9B9-A1D323CCBF0C}" type="pres">
      <dgm:prSet presAssocID="{B2B812BA-6ADE-43FF-A7C9-02C932D49F09}" presName="bracket" presStyleLbl="parChTrans1D1" presStyleIdx="0" presStyleCnt="4"/>
      <dgm:spPr/>
    </dgm:pt>
    <dgm:pt modelId="{35A01665-D79F-4688-8F7E-66F684ABCA3F}" type="pres">
      <dgm:prSet presAssocID="{B2B812BA-6ADE-43FF-A7C9-02C932D49F09}" presName="spH" presStyleCnt="0"/>
      <dgm:spPr/>
    </dgm:pt>
    <dgm:pt modelId="{CBDBEF83-9671-45D2-A074-DAD667131F95}" type="pres">
      <dgm:prSet presAssocID="{B2B812BA-6ADE-43FF-A7C9-02C932D49F09}" presName="desTx" presStyleLbl="node1" presStyleIdx="0" presStyleCnt="4">
        <dgm:presLayoutVars>
          <dgm:bulletEnabled val="1"/>
        </dgm:presLayoutVars>
      </dgm:prSet>
      <dgm:spPr/>
    </dgm:pt>
    <dgm:pt modelId="{C8C62899-A5D8-4B7F-9251-60DC156DFFC6}" type="pres">
      <dgm:prSet presAssocID="{B9372635-CD34-4918-9C17-2D856157B19B}" presName="spV" presStyleCnt="0"/>
      <dgm:spPr/>
    </dgm:pt>
    <dgm:pt modelId="{13880BE7-F4D6-4048-9E2B-694EBF3202B4}" type="pres">
      <dgm:prSet presAssocID="{A75BD597-C09F-438A-87F4-69E3C17DADA7}" presName="linNode" presStyleCnt="0"/>
      <dgm:spPr/>
    </dgm:pt>
    <dgm:pt modelId="{E8ADE5AB-6FD9-43AA-A45A-EDFBAFBCAACC}" type="pres">
      <dgm:prSet presAssocID="{A75BD597-C09F-438A-87F4-69E3C17DADA7}" presName="parTx" presStyleLbl="revTx" presStyleIdx="1" presStyleCnt="4">
        <dgm:presLayoutVars>
          <dgm:chMax val="1"/>
          <dgm:bulletEnabled val="1"/>
        </dgm:presLayoutVars>
      </dgm:prSet>
      <dgm:spPr/>
    </dgm:pt>
    <dgm:pt modelId="{09750592-67D0-40D8-9810-23ECCE0D733E}" type="pres">
      <dgm:prSet presAssocID="{A75BD597-C09F-438A-87F4-69E3C17DADA7}" presName="bracket" presStyleLbl="parChTrans1D1" presStyleIdx="1" presStyleCnt="4"/>
      <dgm:spPr/>
    </dgm:pt>
    <dgm:pt modelId="{AA472FCB-3F8F-4458-B050-1F04756E8F28}" type="pres">
      <dgm:prSet presAssocID="{A75BD597-C09F-438A-87F4-69E3C17DADA7}" presName="spH" presStyleCnt="0"/>
      <dgm:spPr/>
    </dgm:pt>
    <dgm:pt modelId="{951F9A1C-5DD7-4D38-808F-4E6D6793232C}" type="pres">
      <dgm:prSet presAssocID="{A75BD597-C09F-438A-87F4-69E3C17DADA7}" presName="desTx" presStyleLbl="node1" presStyleIdx="1" presStyleCnt="4">
        <dgm:presLayoutVars>
          <dgm:bulletEnabled val="1"/>
        </dgm:presLayoutVars>
      </dgm:prSet>
      <dgm:spPr/>
    </dgm:pt>
    <dgm:pt modelId="{8F8B9028-39DA-482A-AD01-BB02CB9FEAD2}" type="pres">
      <dgm:prSet presAssocID="{10DF84F7-0952-46AB-A8BA-79F3F9F3C49C}" presName="spV" presStyleCnt="0"/>
      <dgm:spPr/>
    </dgm:pt>
    <dgm:pt modelId="{A8F0C941-5904-44B4-A275-5C35E9CFA49A}" type="pres">
      <dgm:prSet presAssocID="{1BBF37EF-2BA8-4E72-8DE0-A64BAB2D44CE}" presName="linNode" presStyleCnt="0"/>
      <dgm:spPr/>
    </dgm:pt>
    <dgm:pt modelId="{B4953453-7E93-41B4-A877-5AA3D24FE4F4}" type="pres">
      <dgm:prSet presAssocID="{1BBF37EF-2BA8-4E72-8DE0-A64BAB2D44CE}" presName="parTx" presStyleLbl="revTx" presStyleIdx="2" presStyleCnt="4">
        <dgm:presLayoutVars>
          <dgm:chMax val="1"/>
          <dgm:bulletEnabled val="1"/>
        </dgm:presLayoutVars>
      </dgm:prSet>
      <dgm:spPr/>
    </dgm:pt>
    <dgm:pt modelId="{559C2D8D-209E-4722-B731-2C163A0EBE8E}" type="pres">
      <dgm:prSet presAssocID="{1BBF37EF-2BA8-4E72-8DE0-A64BAB2D44CE}" presName="bracket" presStyleLbl="parChTrans1D1" presStyleIdx="2" presStyleCnt="4"/>
      <dgm:spPr/>
    </dgm:pt>
    <dgm:pt modelId="{9A213A82-28BD-4725-8E9F-AA54D3A469B2}" type="pres">
      <dgm:prSet presAssocID="{1BBF37EF-2BA8-4E72-8DE0-A64BAB2D44CE}" presName="spH" presStyleCnt="0"/>
      <dgm:spPr/>
    </dgm:pt>
    <dgm:pt modelId="{56D025D6-D6E4-488D-8ADA-7976B3ACF310}" type="pres">
      <dgm:prSet presAssocID="{1BBF37EF-2BA8-4E72-8DE0-A64BAB2D44CE}" presName="desTx" presStyleLbl="node1" presStyleIdx="2" presStyleCnt="4">
        <dgm:presLayoutVars>
          <dgm:bulletEnabled val="1"/>
        </dgm:presLayoutVars>
      </dgm:prSet>
      <dgm:spPr/>
    </dgm:pt>
    <dgm:pt modelId="{63473B51-EA9C-4B2B-8FAF-3EEAEEBAC727}" type="pres">
      <dgm:prSet presAssocID="{1C5E2985-134A-4D4B-8B2D-E2479972E204}" presName="spV" presStyleCnt="0"/>
      <dgm:spPr/>
    </dgm:pt>
    <dgm:pt modelId="{60A51DA8-3970-40CA-8862-CCBFE57BCF84}" type="pres">
      <dgm:prSet presAssocID="{1B0938D8-DAA4-4CB1-8989-EA58667297BC}" presName="linNode" presStyleCnt="0"/>
      <dgm:spPr/>
    </dgm:pt>
    <dgm:pt modelId="{1F558136-C790-4B0A-8C57-967B58D996C8}" type="pres">
      <dgm:prSet presAssocID="{1B0938D8-DAA4-4CB1-8989-EA58667297BC}" presName="parTx" presStyleLbl="revTx" presStyleIdx="3" presStyleCnt="4">
        <dgm:presLayoutVars>
          <dgm:chMax val="1"/>
          <dgm:bulletEnabled val="1"/>
        </dgm:presLayoutVars>
      </dgm:prSet>
      <dgm:spPr/>
    </dgm:pt>
    <dgm:pt modelId="{7826B1E2-93B0-4838-A541-2D0D38483A02}" type="pres">
      <dgm:prSet presAssocID="{1B0938D8-DAA4-4CB1-8989-EA58667297BC}" presName="bracket" presStyleLbl="parChTrans1D1" presStyleIdx="3" presStyleCnt="4"/>
      <dgm:spPr/>
    </dgm:pt>
    <dgm:pt modelId="{5B2D671D-8153-46A2-BEF2-594DC0F16D40}" type="pres">
      <dgm:prSet presAssocID="{1B0938D8-DAA4-4CB1-8989-EA58667297BC}" presName="spH" presStyleCnt="0"/>
      <dgm:spPr/>
    </dgm:pt>
    <dgm:pt modelId="{0E840DEB-41A0-4126-95A3-ED45CF1E6757}" type="pres">
      <dgm:prSet presAssocID="{1B0938D8-DAA4-4CB1-8989-EA58667297BC}" presName="desTx" presStyleLbl="node1" presStyleIdx="3" presStyleCnt="4">
        <dgm:presLayoutVars>
          <dgm:bulletEnabled val="1"/>
        </dgm:presLayoutVars>
      </dgm:prSet>
      <dgm:spPr/>
    </dgm:pt>
  </dgm:ptLst>
  <dgm:cxnLst>
    <dgm:cxn modelId="{468AE00A-EDC4-4C79-A211-10686721DCFB}" srcId="{A75BD597-C09F-438A-87F4-69E3C17DADA7}" destId="{7632010E-1E05-4112-9A99-75EF545738CF}" srcOrd="0" destOrd="0" parTransId="{414FFB2E-680B-45B8-97ED-6CC4302F98E2}" sibTransId="{ED044AC7-76BF-4047-A148-F70D03C39A36}"/>
    <dgm:cxn modelId="{70BB6015-4378-4C52-AB6B-78240873144F}" srcId="{315CB9AC-1CBC-4805-A8A8-A0F3C5E42AAB}" destId="{A75BD597-C09F-438A-87F4-69E3C17DADA7}" srcOrd="1" destOrd="0" parTransId="{A6083340-4286-4E02-9ADE-1EA2B123CA17}" sibTransId="{10DF84F7-0952-46AB-A8BA-79F3F9F3C49C}"/>
    <dgm:cxn modelId="{43BAA71C-9EF7-4D7A-8145-550C18786528}" type="presOf" srcId="{398EA2A1-EE2F-4D9A-9D97-0E4FE7AA3487}" destId="{56D025D6-D6E4-488D-8ADA-7976B3ACF310}" srcOrd="0" destOrd="0" presId="urn:diagrams.loki3.com/BracketList"/>
    <dgm:cxn modelId="{5056672F-49CA-45D9-8C3C-928A4C4B0263}" srcId="{1B0938D8-DAA4-4CB1-8989-EA58667297BC}" destId="{A321473F-9A0A-4C23-83ED-1253349FFA08}" srcOrd="0" destOrd="0" parTransId="{AA8F79FB-1BE7-448C-A1F5-3D2E2E1B5EE8}" sibTransId="{CA3582B7-AA73-459C-BFF6-875E1D9225A4}"/>
    <dgm:cxn modelId="{6FE58D33-DC9F-4E3A-9CCB-DD6B5D7E9BB0}" srcId="{B2B812BA-6ADE-43FF-A7C9-02C932D49F09}" destId="{B742C11B-6922-4EA2-AC7C-942489603A98}" srcOrd="0" destOrd="0" parTransId="{6898B556-EE86-4A53-974D-2B537172AD32}" sibTransId="{B167EC01-1AF4-418F-8CED-019DD9D33B67}"/>
    <dgm:cxn modelId="{5B37CE39-C163-4F89-BA6F-4DE34313451F}" type="presOf" srcId="{A75BD597-C09F-438A-87F4-69E3C17DADA7}" destId="{E8ADE5AB-6FD9-43AA-A45A-EDFBAFBCAACC}" srcOrd="0" destOrd="0" presId="urn:diagrams.loki3.com/BracketList"/>
    <dgm:cxn modelId="{4F3CD03E-CDAF-42BD-937A-E10699E24F7A}" type="presOf" srcId="{315CB9AC-1CBC-4805-A8A8-A0F3C5E42AAB}" destId="{90C9C184-C858-44A3-96E6-0BDC93861E5D}" srcOrd="0" destOrd="0" presId="urn:diagrams.loki3.com/BracketList"/>
    <dgm:cxn modelId="{BE3ED463-496B-4396-A6F1-54A5FF6B3517}" type="presOf" srcId="{B742C11B-6922-4EA2-AC7C-942489603A98}" destId="{CBDBEF83-9671-45D2-A074-DAD667131F95}" srcOrd="0" destOrd="0" presId="urn:diagrams.loki3.com/BracketList"/>
    <dgm:cxn modelId="{BDECCD6F-EF46-4D07-9539-DD9E1EDFA38C}" type="presOf" srcId="{7632010E-1E05-4112-9A99-75EF545738CF}" destId="{951F9A1C-5DD7-4D38-808F-4E6D6793232C}" srcOrd="0" destOrd="0" presId="urn:diagrams.loki3.com/BracketList"/>
    <dgm:cxn modelId="{7CA66458-3B2D-4808-AD3C-520C9CBA5BCD}" srcId="{315CB9AC-1CBC-4805-A8A8-A0F3C5E42AAB}" destId="{1B0938D8-DAA4-4CB1-8989-EA58667297BC}" srcOrd="3" destOrd="0" parTransId="{D8671B5A-AEA9-4C41-874F-9EBB899ECE36}" sibTransId="{550C3E54-ADED-4323-9620-600F6BA553D4}"/>
    <dgm:cxn modelId="{62EEE458-A733-4108-AE9A-65BF1AB214B1}" type="presOf" srcId="{1B0938D8-DAA4-4CB1-8989-EA58667297BC}" destId="{1F558136-C790-4B0A-8C57-967B58D996C8}" srcOrd="0" destOrd="0" presId="urn:diagrams.loki3.com/BracketList"/>
    <dgm:cxn modelId="{3D11B9A9-7A4A-4317-BCEC-E4CC315A67C9}" srcId="{315CB9AC-1CBC-4805-A8A8-A0F3C5E42AAB}" destId="{1BBF37EF-2BA8-4E72-8DE0-A64BAB2D44CE}" srcOrd="2" destOrd="0" parTransId="{C270B609-19B6-4F02-97FA-7267321AFA32}" sibTransId="{1C5E2985-134A-4D4B-8B2D-E2479972E204}"/>
    <dgm:cxn modelId="{B52A00B3-6962-4486-B965-4DE2833BCA4F}" srcId="{315CB9AC-1CBC-4805-A8A8-A0F3C5E42AAB}" destId="{B2B812BA-6ADE-43FF-A7C9-02C932D49F09}" srcOrd="0" destOrd="0" parTransId="{B8F42384-CCC1-43ED-91CD-57A4E7ACD86F}" sibTransId="{B9372635-CD34-4918-9C17-2D856157B19B}"/>
    <dgm:cxn modelId="{BA3BBFCD-2C3F-40D5-A578-B4AB1F636465}" type="presOf" srcId="{1BBF37EF-2BA8-4E72-8DE0-A64BAB2D44CE}" destId="{B4953453-7E93-41B4-A877-5AA3D24FE4F4}" srcOrd="0" destOrd="0" presId="urn:diagrams.loki3.com/BracketList"/>
    <dgm:cxn modelId="{4F3B06E7-60C4-410B-91DD-41EB707D15E3}" type="presOf" srcId="{A321473F-9A0A-4C23-83ED-1253349FFA08}" destId="{0E840DEB-41A0-4126-95A3-ED45CF1E6757}" srcOrd="0" destOrd="0" presId="urn:diagrams.loki3.com/BracketList"/>
    <dgm:cxn modelId="{D83C3BE7-A111-4441-B7B3-6B16285C86EA}" srcId="{1BBF37EF-2BA8-4E72-8DE0-A64BAB2D44CE}" destId="{398EA2A1-EE2F-4D9A-9D97-0E4FE7AA3487}" srcOrd="0" destOrd="0" parTransId="{0E1A3087-5DD3-4A78-B7A7-B055BA2D1AC3}" sibTransId="{85238FE8-7401-43AD-90B7-DCC30A36821D}"/>
    <dgm:cxn modelId="{BF9B8FF3-38EA-4AEF-A6F1-5A72DCF5523B}" type="presOf" srcId="{B2B812BA-6ADE-43FF-A7C9-02C932D49F09}" destId="{46C0B36C-08E6-4674-991F-BDF3376B05B5}" srcOrd="0" destOrd="0" presId="urn:diagrams.loki3.com/BracketList"/>
    <dgm:cxn modelId="{3BECBFC2-6F37-4918-95AF-A87DE2697982}" type="presParOf" srcId="{90C9C184-C858-44A3-96E6-0BDC93861E5D}" destId="{EC64F2A4-2C00-47E9-8663-9B132999CF4B}" srcOrd="0" destOrd="0" presId="urn:diagrams.loki3.com/BracketList"/>
    <dgm:cxn modelId="{F459B138-3F00-4B5A-8405-2F11CA774801}" type="presParOf" srcId="{EC64F2A4-2C00-47E9-8663-9B132999CF4B}" destId="{46C0B36C-08E6-4674-991F-BDF3376B05B5}" srcOrd="0" destOrd="0" presId="urn:diagrams.loki3.com/BracketList"/>
    <dgm:cxn modelId="{FFC24886-BCC2-423B-A235-10420139842C}" type="presParOf" srcId="{EC64F2A4-2C00-47E9-8663-9B132999CF4B}" destId="{8B5E0780-7BDB-4BE5-B9B9-A1D323CCBF0C}" srcOrd="1" destOrd="0" presId="urn:diagrams.loki3.com/BracketList"/>
    <dgm:cxn modelId="{466C7F9C-4489-49B2-966D-C41561A1E4DE}" type="presParOf" srcId="{EC64F2A4-2C00-47E9-8663-9B132999CF4B}" destId="{35A01665-D79F-4688-8F7E-66F684ABCA3F}" srcOrd="2" destOrd="0" presId="urn:diagrams.loki3.com/BracketList"/>
    <dgm:cxn modelId="{3E895B7F-0F47-4FB6-9EBC-A281241FA54A}" type="presParOf" srcId="{EC64F2A4-2C00-47E9-8663-9B132999CF4B}" destId="{CBDBEF83-9671-45D2-A074-DAD667131F95}" srcOrd="3" destOrd="0" presId="urn:diagrams.loki3.com/BracketList"/>
    <dgm:cxn modelId="{15B66A3E-AD96-411C-B1F9-AA7023D22E3A}" type="presParOf" srcId="{90C9C184-C858-44A3-96E6-0BDC93861E5D}" destId="{C8C62899-A5D8-4B7F-9251-60DC156DFFC6}" srcOrd="1" destOrd="0" presId="urn:diagrams.loki3.com/BracketList"/>
    <dgm:cxn modelId="{03D1AE20-02FF-4A87-B4BE-C3298A18248D}" type="presParOf" srcId="{90C9C184-C858-44A3-96E6-0BDC93861E5D}" destId="{13880BE7-F4D6-4048-9E2B-694EBF3202B4}" srcOrd="2" destOrd="0" presId="urn:diagrams.loki3.com/BracketList"/>
    <dgm:cxn modelId="{206A3467-E648-4A88-BD03-E9AFFEFCC4DC}" type="presParOf" srcId="{13880BE7-F4D6-4048-9E2B-694EBF3202B4}" destId="{E8ADE5AB-6FD9-43AA-A45A-EDFBAFBCAACC}" srcOrd="0" destOrd="0" presId="urn:diagrams.loki3.com/BracketList"/>
    <dgm:cxn modelId="{2EB1A5AB-F099-4BB0-8236-A8122050F222}" type="presParOf" srcId="{13880BE7-F4D6-4048-9E2B-694EBF3202B4}" destId="{09750592-67D0-40D8-9810-23ECCE0D733E}" srcOrd="1" destOrd="0" presId="urn:diagrams.loki3.com/BracketList"/>
    <dgm:cxn modelId="{71DB37AA-7F80-477D-8F4A-EA3B66FDEB06}" type="presParOf" srcId="{13880BE7-F4D6-4048-9E2B-694EBF3202B4}" destId="{AA472FCB-3F8F-4458-B050-1F04756E8F28}" srcOrd="2" destOrd="0" presId="urn:diagrams.loki3.com/BracketList"/>
    <dgm:cxn modelId="{D6EF759E-99B5-4336-A26A-33B09592F4D2}" type="presParOf" srcId="{13880BE7-F4D6-4048-9E2B-694EBF3202B4}" destId="{951F9A1C-5DD7-4D38-808F-4E6D6793232C}" srcOrd="3" destOrd="0" presId="urn:diagrams.loki3.com/BracketList"/>
    <dgm:cxn modelId="{CC6D326C-169B-40FB-A5D2-3B9618F03383}" type="presParOf" srcId="{90C9C184-C858-44A3-96E6-0BDC93861E5D}" destId="{8F8B9028-39DA-482A-AD01-BB02CB9FEAD2}" srcOrd="3" destOrd="0" presId="urn:diagrams.loki3.com/BracketList"/>
    <dgm:cxn modelId="{B16B80A8-6D4E-42F7-966C-DFA57E83CC03}" type="presParOf" srcId="{90C9C184-C858-44A3-96E6-0BDC93861E5D}" destId="{A8F0C941-5904-44B4-A275-5C35E9CFA49A}" srcOrd="4" destOrd="0" presId="urn:diagrams.loki3.com/BracketList"/>
    <dgm:cxn modelId="{CEB2F5C4-7F90-4B21-9EF7-36D338FC3AFF}" type="presParOf" srcId="{A8F0C941-5904-44B4-A275-5C35E9CFA49A}" destId="{B4953453-7E93-41B4-A877-5AA3D24FE4F4}" srcOrd="0" destOrd="0" presId="urn:diagrams.loki3.com/BracketList"/>
    <dgm:cxn modelId="{C397865D-590A-4CCF-AD44-1FF2A486E617}" type="presParOf" srcId="{A8F0C941-5904-44B4-A275-5C35E9CFA49A}" destId="{559C2D8D-209E-4722-B731-2C163A0EBE8E}" srcOrd="1" destOrd="0" presId="urn:diagrams.loki3.com/BracketList"/>
    <dgm:cxn modelId="{A8C6BA1E-AF06-48A5-9F4A-90E18A4675CD}" type="presParOf" srcId="{A8F0C941-5904-44B4-A275-5C35E9CFA49A}" destId="{9A213A82-28BD-4725-8E9F-AA54D3A469B2}" srcOrd="2" destOrd="0" presId="urn:diagrams.loki3.com/BracketList"/>
    <dgm:cxn modelId="{8A2549AD-CE3A-4A6C-9100-8CDA5AF9413A}" type="presParOf" srcId="{A8F0C941-5904-44B4-A275-5C35E9CFA49A}" destId="{56D025D6-D6E4-488D-8ADA-7976B3ACF310}" srcOrd="3" destOrd="0" presId="urn:diagrams.loki3.com/BracketList"/>
    <dgm:cxn modelId="{A363C6D0-190A-4C00-ADFF-41810F7E7C5D}" type="presParOf" srcId="{90C9C184-C858-44A3-96E6-0BDC93861E5D}" destId="{63473B51-EA9C-4B2B-8FAF-3EEAEEBAC727}" srcOrd="5" destOrd="0" presId="urn:diagrams.loki3.com/BracketList"/>
    <dgm:cxn modelId="{35D9EF57-719B-4E30-85C7-42A402B3F847}" type="presParOf" srcId="{90C9C184-C858-44A3-96E6-0BDC93861E5D}" destId="{60A51DA8-3970-40CA-8862-CCBFE57BCF84}" srcOrd="6" destOrd="0" presId="urn:diagrams.loki3.com/BracketList"/>
    <dgm:cxn modelId="{0E633BCA-B75C-4C5C-9448-5C8CBD725D07}" type="presParOf" srcId="{60A51DA8-3970-40CA-8862-CCBFE57BCF84}" destId="{1F558136-C790-4B0A-8C57-967B58D996C8}" srcOrd="0" destOrd="0" presId="urn:diagrams.loki3.com/BracketList"/>
    <dgm:cxn modelId="{490E0792-DEA6-4AE2-86F8-541DAE4ED3A1}" type="presParOf" srcId="{60A51DA8-3970-40CA-8862-CCBFE57BCF84}" destId="{7826B1E2-93B0-4838-A541-2D0D38483A02}" srcOrd="1" destOrd="0" presId="urn:diagrams.loki3.com/BracketList"/>
    <dgm:cxn modelId="{58A9DC99-DC35-4D73-942D-79BE0BB3885C}" type="presParOf" srcId="{60A51DA8-3970-40CA-8862-CCBFE57BCF84}" destId="{5B2D671D-8153-46A2-BEF2-594DC0F16D40}" srcOrd="2" destOrd="0" presId="urn:diagrams.loki3.com/BracketList"/>
    <dgm:cxn modelId="{D07EDE38-0E3B-4DBB-8B0B-2EFF71B618F9}" type="presParOf" srcId="{60A51DA8-3970-40CA-8862-CCBFE57BCF84}" destId="{0E840DEB-41A0-4126-95A3-ED45CF1E675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E4CC6-885A-4772-A37F-9FAD6909D3A9}">
      <dsp:nvSpPr>
        <dsp:cNvPr id="0" name=""/>
        <dsp:cNvSpPr/>
      </dsp:nvSpPr>
      <dsp:spPr>
        <a:xfrm>
          <a:off x="1908998" y="259120"/>
          <a:ext cx="534726" cy="53472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F41F819-53E2-4E34-BED7-109B4CECE0BB}">
      <dsp:nvSpPr>
        <dsp:cNvPr id="0" name=""/>
        <dsp:cNvSpPr/>
      </dsp:nvSpPr>
      <dsp:spPr>
        <a:xfrm>
          <a:off x="1232052" y="991353"/>
          <a:ext cx="1888618" cy="584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Status Disposition for Intensive Referrals</a:t>
          </a:r>
        </a:p>
        <a:p>
          <a:pPr marL="0" lvl="0" indent="0" algn="ctr" defTabSz="800100">
            <a:spcBef>
              <a:spcPct val="0"/>
            </a:spcBef>
            <a:spcAft>
              <a:spcPct val="35000"/>
            </a:spcAft>
            <a:buNone/>
          </a:pPr>
          <a:endParaRPr lang="en-US" sz="1400" kern="1200" dirty="0"/>
        </a:p>
      </dsp:txBody>
      <dsp:txXfrm>
        <a:off x="1232052" y="991353"/>
        <a:ext cx="1888618" cy="584465"/>
      </dsp:txXfrm>
    </dsp:sp>
    <dsp:sp modelId="{D4F4A496-0D9D-4E34-A992-C8089F63AA85}">
      <dsp:nvSpPr>
        <dsp:cNvPr id="0" name=""/>
        <dsp:cNvSpPr/>
      </dsp:nvSpPr>
      <dsp:spPr>
        <a:xfrm>
          <a:off x="3655397" y="259120"/>
          <a:ext cx="534726" cy="5347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BD4CCB-0CD2-4A42-BD90-A1C7BCC77060}">
      <dsp:nvSpPr>
        <dsp:cNvPr id="0" name=""/>
        <dsp:cNvSpPr/>
      </dsp:nvSpPr>
      <dsp:spPr>
        <a:xfrm>
          <a:off x="3328620" y="991353"/>
          <a:ext cx="1188281" cy="584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24/7 Outpatient Scheduling</a:t>
          </a:r>
        </a:p>
      </dsp:txBody>
      <dsp:txXfrm>
        <a:off x="3328620" y="991353"/>
        <a:ext cx="1188281" cy="584465"/>
      </dsp:txXfrm>
    </dsp:sp>
    <dsp:sp modelId="{4F07087B-6217-4A61-8619-9BE14B42F563}">
      <dsp:nvSpPr>
        <dsp:cNvPr id="0" name=""/>
        <dsp:cNvSpPr/>
      </dsp:nvSpPr>
      <dsp:spPr>
        <a:xfrm>
          <a:off x="5051628" y="259120"/>
          <a:ext cx="534726" cy="5347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59378D-C080-4E91-9BE8-959242150A43}">
      <dsp:nvSpPr>
        <dsp:cNvPr id="0" name=""/>
        <dsp:cNvSpPr/>
      </dsp:nvSpPr>
      <dsp:spPr>
        <a:xfrm>
          <a:off x="4724850" y="991353"/>
          <a:ext cx="1188281" cy="584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Shared Bed Inventory Tracking</a:t>
          </a:r>
        </a:p>
      </dsp:txBody>
      <dsp:txXfrm>
        <a:off x="4724850" y="991353"/>
        <a:ext cx="1188281" cy="584465"/>
      </dsp:txXfrm>
    </dsp:sp>
    <dsp:sp modelId="{668C475D-70AF-460C-87C2-122D3917450D}">
      <dsp:nvSpPr>
        <dsp:cNvPr id="0" name=""/>
        <dsp:cNvSpPr/>
      </dsp:nvSpPr>
      <dsp:spPr>
        <a:xfrm>
          <a:off x="6774249" y="259120"/>
          <a:ext cx="534726" cy="5347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0229BB-8034-41C5-97DC-DA3A2665FF74}">
      <dsp:nvSpPr>
        <dsp:cNvPr id="0" name=""/>
        <dsp:cNvSpPr/>
      </dsp:nvSpPr>
      <dsp:spPr>
        <a:xfrm>
          <a:off x="6121081" y="991353"/>
          <a:ext cx="1841063" cy="584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High-tech, GPS-enabled Mobile Crisis Dispatch</a:t>
          </a:r>
        </a:p>
      </dsp:txBody>
      <dsp:txXfrm>
        <a:off x="6121081" y="991353"/>
        <a:ext cx="1841063" cy="584465"/>
      </dsp:txXfrm>
    </dsp:sp>
    <dsp:sp modelId="{C2CEDCD4-9205-4777-995D-B3929A2128A4}">
      <dsp:nvSpPr>
        <dsp:cNvPr id="0" name=""/>
        <dsp:cNvSpPr/>
      </dsp:nvSpPr>
      <dsp:spPr>
        <a:xfrm>
          <a:off x="9030956" y="259120"/>
          <a:ext cx="534726" cy="53472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092D60-09E7-4292-8A49-B6DCE7252235}">
      <dsp:nvSpPr>
        <dsp:cNvPr id="0" name=""/>
        <dsp:cNvSpPr/>
      </dsp:nvSpPr>
      <dsp:spPr>
        <a:xfrm>
          <a:off x="8170094" y="991353"/>
          <a:ext cx="2256451" cy="584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Real-time Performance Outcomes Dashboards</a:t>
          </a:r>
        </a:p>
      </dsp:txBody>
      <dsp:txXfrm>
        <a:off x="8170094" y="991353"/>
        <a:ext cx="2256451" cy="584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E4CC6-885A-4772-A37F-9FAD6909D3A9}">
      <dsp:nvSpPr>
        <dsp:cNvPr id="0" name=""/>
        <dsp:cNvSpPr/>
      </dsp:nvSpPr>
      <dsp:spPr>
        <a:xfrm>
          <a:off x="5863023" y="195930"/>
          <a:ext cx="622529" cy="6225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1F819-53E2-4E34-BED7-109B4CECE0BB}">
      <dsp:nvSpPr>
        <dsp:cNvPr id="0" name=""/>
        <dsp:cNvSpPr/>
      </dsp:nvSpPr>
      <dsp:spPr>
        <a:xfrm>
          <a:off x="4948254" y="870704"/>
          <a:ext cx="2297935" cy="760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t>Someone to Contact</a:t>
          </a:r>
        </a:p>
        <a:p>
          <a:pPr marL="0" lvl="0" indent="0" algn="ctr" defTabSz="889000">
            <a:lnSpc>
              <a:spcPct val="100000"/>
            </a:lnSpc>
            <a:spcBef>
              <a:spcPct val="0"/>
            </a:spcBef>
            <a:spcAft>
              <a:spcPct val="35000"/>
            </a:spcAft>
            <a:buNone/>
          </a:pPr>
          <a:r>
            <a:rPr lang="en-US" sz="1800" b="0" kern="1200" dirty="0"/>
            <a:t>Statewide 988 Center(s)</a:t>
          </a:r>
        </a:p>
      </dsp:txBody>
      <dsp:txXfrm>
        <a:off x="4948254" y="870704"/>
        <a:ext cx="2297935" cy="760461"/>
      </dsp:txXfrm>
    </dsp:sp>
    <dsp:sp modelId="{4F07087B-6217-4A61-8619-9BE14B42F563}">
      <dsp:nvSpPr>
        <dsp:cNvPr id="0" name=""/>
        <dsp:cNvSpPr/>
      </dsp:nvSpPr>
      <dsp:spPr>
        <a:xfrm>
          <a:off x="2215055" y="790657"/>
          <a:ext cx="759604" cy="6225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59378D-C080-4E91-9BE8-959242150A43}">
      <dsp:nvSpPr>
        <dsp:cNvPr id="0" name=""/>
        <dsp:cNvSpPr/>
      </dsp:nvSpPr>
      <dsp:spPr>
        <a:xfrm>
          <a:off x="1330792" y="1320600"/>
          <a:ext cx="2537789" cy="760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t>Someone to Respond</a:t>
          </a:r>
        </a:p>
        <a:p>
          <a:pPr marL="0" lvl="0" indent="0" algn="ctr" defTabSz="889000">
            <a:lnSpc>
              <a:spcPct val="100000"/>
            </a:lnSpc>
            <a:spcBef>
              <a:spcPct val="0"/>
            </a:spcBef>
            <a:spcAft>
              <a:spcPct val="35000"/>
            </a:spcAft>
            <a:buNone/>
          </a:pPr>
          <a:r>
            <a:rPr lang="en-US" sz="1800" b="0" kern="1200" dirty="0"/>
            <a:t>Mobile Crisis Response and Stabilization Teams</a:t>
          </a:r>
        </a:p>
        <a:p>
          <a:pPr marL="0" lvl="0" indent="0" algn="ctr" defTabSz="889000">
            <a:lnSpc>
              <a:spcPct val="100000"/>
            </a:lnSpc>
            <a:spcBef>
              <a:spcPct val="0"/>
            </a:spcBef>
            <a:spcAft>
              <a:spcPct val="35000"/>
            </a:spcAft>
            <a:buNone/>
          </a:pPr>
          <a:endParaRPr lang="en-US" sz="1800" b="0" kern="1200" dirty="0"/>
        </a:p>
      </dsp:txBody>
      <dsp:txXfrm>
        <a:off x="1330792" y="1320600"/>
        <a:ext cx="2537789" cy="760461"/>
      </dsp:txXfrm>
    </dsp:sp>
    <dsp:sp modelId="{668C475D-70AF-460C-87C2-122D3917450D}">
      <dsp:nvSpPr>
        <dsp:cNvPr id="0" name=""/>
        <dsp:cNvSpPr/>
      </dsp:nvSpPr>
      <dsp:spPr>
        <a:xfrm>
          <a:off x="8806870" y="800704"/>
          <a:ext cx="622529" cy="6225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0229BB-8034-41C5-97DC-DA3A2665FF74}">
      <dsp:nvSpPr>
        <dsp:cNvPr id="0" name=""/>
        <dsp:cNvSpPr/>
      </dsp:nvSpPr>
      <dsp:spPr>
        <a:xfrm>
          <a:off x="7858205" y="1367620"/>
          <a:ext cx="2559342" cy="760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t>A Safe Place for Help</a:t>
          </a:r>
          <a:endParaRPr lang="en-US" sz="2000" b="0" kern="1200" dirty="0"/>
        </a:p>
        <a:p>
          <a:pPr marL="0" lvl="0" indent="0" algn="ctr" defTabSz="889000">
            <a:lnSpc>
              <a:spcPct val="100000"/>
            </a:lnSpc>
            <a:spcBef>
              <a:spcPct val="0"/>
            </a:spcBef>
            <a:spcAft>
              <a:spcPct val="35000"/>
            </a:spcAft>
            <a:buNone/>
          </a:pPr>
          <a:r>
            <a:rPr lang="en-US" sz="1800" b="0" kern="1200" dirty="0"/>
            <a:t>Short-term Crisis Stabilization Centers</a:t>
          </a:r>
          <a:endParaRPr lang="en-US" sz="1800" b="1" kern="1200" dirty="0"/>
        </a:p>
      </dsp:txBody>
      <dsp:txXfrm>
        <a:off x="7858205" y="1367620"/>
        <a:ext cx="2559342" cy="760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CC02D-62CD-4C8B-AABD-99D0AFB74FCB}">
      <dsp:nvSpPr>
        <dsp:cNvPr id="0" name=""/>
        <dsp:cNvSpPr/>
      </dsp:nvSpPr>
      <dsp:spPr>
        <a:xfrm>
          <a:off x="0" y="190953"/>
          <a:ext cx="11887200" cy="945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2579" tIns="229108" rIns="922579" bIns="49784" numCol="1" spcCol="1270" anchor="t" anchorCtr="0">
          <a:noAutofit/>
        </a:bodyPr>
        <a:lstStyle/>
        <a:p>
          <a:pPr marL="57150" lvl="1" indent="0" algn="l" defTabSz="311150">
            <a:lnSpc>
              <a:spcPct val="90000"/>
            </a:lnSpc>
            <a:spcBef>
              <a:spcPct val="0"/>
            </a:spcBef>
            <a:spcAft>
              <a:spcPct val="15000"/>
            </a:spcAft>
            <a:buNone/>
          </a:pPr>
          <a:endParaRPr lang="en-US" sz="700" kern="1200" dirty="0"/>
        </a:p>
        <a:p>
          <a:pPr marL="228600" lvl="1" indent="0" algn="l" defTabSz="889000">
            <a:lnSpc>
              <a:spcPct val="90000"/>
            </a:lnSpc>
            <a:spcBef>
              <a:spcPct val="0"/>
            </a:spcBef>
            <a:spcAft>
              <a:spcPts val="0"/>
            </a:spcAft>
            <a:buNone/>
          </a:pPr>
          <a:r>
            <a:rPr lang="en-US" sz="2000" i="1" kern="1200" dirty="0"/>
            <a:t>Providing quick, competent, and nation-leading crisis response services for every Indiana resident </a:t>
          </a:r>
        </a:p>
      </dsp:txBody>
      <dsp:txXfrm>
        <a:off x="0" y="190953"/>
        <a:ext cx="11887200" cy="945000"/>
      </dsp:txXfrm>
    </dsp:sp>
    <dsp:sp modelId="{EEA50AD9-C0B0-42B5-B2C9-97303F869F60}">
      <dsp:nvSpPr>
        <dsp:cNvPr id="0" name=""/>
        <dsp:cNvSpPr/>
      </dsp:nvSpPr>
      <dsp:spPr>
        <a:xfrm>
          <a:off x="594360" y="13833"/>
          <a:ext cx="8321040" cy="3542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4516" tIns="0" rIns="314516" bIns="0" numCol="1" spcCol="1270" anchor="ctr" anchorCtr="0">
          <a:noAutofit/>
        </a:bodyPr>
        <a:lstStyle/>
        <a:p>
          <a:pPr marL="0" lvl="0" indent="0" algn="l" defTabSz="889000">
            <a:lnSpc>
              <a:spcPct val="90000"/>
            </a:lnSpc>
            <a:spcBef>
              <a:spcPct val="0"/>
            </a:spcBef>
            <a:spcAft>
              <a:spcPct val="35000"/>
            </a:spcAft>
            <a:buNone/>
          </a:pPr>
          <a:r>
            <a:rPr lang="en-US" sz="2000" b="1" kern="1200" dirty="0"/>
            <a:t>Vision</a:t>
          </a:r>
          <a:endParaRPr lang="en-US" sz="2000" kern="1200" dirty="0"/>
        </a:p>
      </dsp:txBody>
      <dsp:txXfrm>
        <a:off x="611653" y="31126"/>
        <a:ext cx="8286454" cy="319654"/>
      </dsp:txXfrm>
    </dsp:sp>
    <dsp:sp modelId="{84332551-922C-414A-A267-E3278C55F22E}">
      <dsp:nvSpPr>
        <dsp:cNvPr id="0" name=""/>
        <dsp:cNvSpPr/>
      </dsp:nvSpPr>
      <dsp:spPr>
        <a:xfrm>
          <a:off x="0" y="1377873"/>
          <a:ext cx="11887200" cy="945000"/>
        </a:xfrm>
        <a:prstGeom prst="rect">
          <a:avLst/>
        </a:prstGeom>
        <a:solidFill>
          <a:schemeClr val="lt1">
            <a:alpha val="90000"/>
            <a:hueOff val="0"/>
            <a:satOff val="0"/>
            <a:lumOff val="0"/>
            <a:alphaOff val="0"/>
          </a:schemeClr>
        </a:solidFill>
        <a:ln w="9525" cap="flat" cmpd="sng" algn="ctr">
          <a:solidFill>
            <a:schemeClr val="accent2">
              <a:hueOff val="499670"/>
              <a:satOff val="-28522"/>
              <a:lumOff val="568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2579" tIns="229108" rIns="922579" bIns="49784" numCol="1" spcCol="1270" anchor="t" anchorCtr="0">
          <a:noAutofit/>
        </a:bodyPr>
        <a:lstStyle/>
        <a:p>
          <a:pPr marL="57150" lvl="1" indent="0" algn="l" defTabSz="311150">
            <a:lnSpc>
              <a:spcPct val="90000"/>
            </a:lnSpc>
            <a:spcBef>
              <a:spcPct val="0"/>
            </a:spcBef>
            <a:spcAft>
              <a:spcPct val="15000"/>
            </a:spcAft>
            <a:buNone/>
          </a:pPr>
          <a:endParaRPr lang="en-US" sz="700" b="1" kern="1200" dirty="0"/>
        </a:p>
        <a:p>
          <a:pPr marL="228600" lvl="1" indent="0" algn="l" defTabSz="889000">
            <a:lnSpc>
              <a:spcPct val="90000"/>
            </a:lnSpc>
            <a:spcBef>
              <a:spcPct val="0"/>
            </a:spcBef>
            <a:spcAft>
              <a:spcPts val="0"/>
            </a:spcAft>
            <a:buNone/>
          </a:pPr>
          <a:r>
            <a:rPr lang="en-US" sz="2000" i="1" kern="1200" dirty="0"/>
            <a:t>Creating a sustainable infrastructure that will fully coordinate crisis care for mental health, substance use, and suicidal crises</a:t>
          </a:r>
          <a:endParaRPr lang="en-US" sz="2000" b="1" kern="1200" dirty="0"/>
        </a:p>
      </dsp:txBody>
      <dsp:txXfrm>
        <a:off x="0" y="1377873"/>
        <a:ext cx="11887200" cy="945000"/>
      </dsp:txXfrm>
    </dsp:sp>
    <dsp:sp modelId="{FB06FD83-41AE-4637-BB91-EED2595DB8D9}">
      <dsp:nvSpPr>
        <dsp:cNvPr id="0" name=""/>
        <dsp:cNvSpPr/>
      </dsp:nvSpPr>
      <dsp:spPr>
        <a:xfrm>
          <a:off x="594360" y="1200753"/>
          <a:ext cx="8321040" cy="354240"/>
        </a:xfrm>
        <a:prstGeom prst="roundRect">
          <a:avLst/>
        </a:prstGeom>
        <a:gradFill rotWithShape="0">
          <a:gsLst>
            <a:gs pos="0">
              <a:schemeClr val="accent2">
                <a:hueOff val="499670"/>
                <a:satOff val="-28522"/>
                <a:lumOff val="5687"/>
                <a:alphaOff val="0"/>
                <a:tint val="50000"/>
                <a:satMod val="300000"/>
              </a:schemeClr>
            </a:gs>
            <a:gs pos="35000">
              <a:schemeClr val="accent2">
                <a:hueOff val="499670"/>
                <a:satOff val="-28522"/>
                <a:lumOff val="5687"/>
                <a:alphaOff val="0"/>
                <a:tint val="37000"/>
                <a:satMod val="300000"/>
              </a:schemeClr>
            </a:gs>
            <a:gs pos="100000">
              <a:schemeClr val="accent2">
                <a:hueOff val="499670"/>
                <a:satOff val="-28522"/>
                <a:lumOff val="568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4516" tIns="0" rIns="314516" bIns="0" numCol="1" spcCol="1270" anchor="ctr" anchorCtr="0">
          <a:noAutofit/>
        </a:bodyPr>
        <a:lstStyle/>
        <a:p>
          <a:pPr marL="0" lvl="0" indent="0" algn="l" defTabSz="889000">
            <a:lnSpc>
              <a:spcPct val="90000"/>
            </a:lnSpc>
            <a:spcBef>
              <a:spcPct val="0"/>
            </a:spcBef>
            <a:spcAft>
              <a:spcPct val="35000"/>
            </a:spcAft>
            <a:buNone/>
          </a:pPr>
          <a:r>
            <a:rPr lang="en-US" sz="2000" b="1" kern="1200" dirty="0"/>
            <a:t>Mission</a:t>
          </a:r>
          <a:endParaRPr lang="en-US" sz="2000" kern="1200" dirty="0"/>
        </a:p>
      </dsp:txBody>
      <dsp:txXfrm>
        <a:off x="611653" y="1218046"/>
        <a:ext cx="8286454" cy="319654"/>
      </dsp:txXfrm>
    </dsp:sp>
    <dsp:sp modelId="{9E4DCC97-64C9-49B4-B834-D7A82C59A3B2}">
      <dsp:nvSpPr>
        <dsp:cNvPr id="0" name=""/>
        <dsp:cNvSpPr/>
      </dsp:nvSpPr>
      <dsp:spPr>
        <a:xfrm>
          <a:off x="0" y="2564793"/>
          <a:ext cx="11887200" cy="1840973"/>
        </a:xfrm>
        <a:prstGeom prst="rect">
          <a:avLst/>
        </a:prstGeom>
        <a:solidFill>
          <a:schemeClr val="lt1">
            <a:alpha val="90000"/>
            <a:hueOff val="0"/>
            <a:satOff val="0"/>
            <a:lumOff val="0"/>
            <a:alphaOff val="0"/>
          </a:schemeClr>
        </a:solidFill>
        <a:ln w="9525" cap="flat" cmpd="sng" algn="ctr">
          <a:solidFill>
            <a:schemeClr val="accent2">
              <a:hueOff val="999339"/>
              <a:satOff val="-57044"/>
              <a:lumOff val="1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2579" tIns="229108" rIns="922579" bIns="142240" numCol="1" spcCol="1270" anchor="t" anchorCtr="0">
          <a:noAutofit/>
        </a:bodyPr>
        <a:lstStyle/>
        <a:p>
          <a:pPr marL="228600" lvl="1" indent="-228600" algn="l" defTabSz="889000">
            <a:lnSpc>
              <a:spcPct val="100000"/>
            </a:lnSpc>
            <a:spcBef>
              <a:spcPct val="0"/>
            </a:spcBef>
            <a:spcAft>
              <a:spcPts val="0"/>
            </a:spcAft>
            <a:buChar char="•"/>
          </a:pPr>
          <a:r>
            <a:rPr lang="en-US" sz="2000" i="1" kern="1200" dirty="0"/>
            <a:t>trauma-informed care, </a:t>
          </a:r>
          <a:endParaRPr lang="en-US" sz="700" i="1" kern="1200" dirty="0"/>
        </a:p>
        <a:p>
          <a:pPr marL="228600" lvl="1" indent="-228600" algn="l" defTabSz="889000">
            <a:lnSpc>
              <a:spcPct val="100000"/>
            </a:lnSpc>
            <a:spcBef>
              <a:spcPct val="0"/>
            </a:spcBef>
            <a:spcAft>
              <a:spcPts val="0"/>
            </a:spcAft>
            <a:buChar char="•"/>
          </a:pPr>
          <a:r>
            <a:rPr lang="en-US" sz="2000" i="1" kern="1200" dirty="0"/>
            <a:t>significant use of peer staff, </a:t>
          </a:r>
        </a:p>
        <a:p>
          <a:pPr marL="228600" lvl="1" indent="-228600" algn="l" defTabSz="889000">
            <a:lnSpc>
              <a:spcPct val="100000"/>
            </a:lnSpc>
            <a:spcBef>
              <a:spcPct val="0"/>
            </a:spcBef>
            <a:spcAft>
              <a:spcPts val="0"/>
            </a:spcAft>
            <a:buChar char="•"/>
          </a:pPr>
          <a:r>
            <a:rPr lang="en-US" sz="2000" i="1" kern="1200" dirty="0"/>
            <a:t>person and family centered focus,</a:t>
          </a:r>
        </a:p>
        <a:p>
          <a:pPr marL="228600" lvl="1" indent="-228600" algn="l" defTabSz="889000">
            <a:lnSpc>
              <a:spcPct val="100000"/>
            </a:lnSpc>
            <a:spcBef>
              <a:spcPct val="0"/>
            </a:spcBef>
            <a:spcAft>
              <a:spcPts val="0"/>
            </a:spcAft>
            <a:buChar char="•"/>
          </a:pPr>
          <a:r>
            <a:rPr lang="en-US" sz="2000" i="1" kern="1200" dirty="0"/>
            <a:t>collaboration with law enforcement, </a:t>
          </a:r>
        </a:p>
        <a:p>
          <a:pPr marL="228600" lvl="1" indent="-228600" algn="l" defTabSz="889000">
            <a:lnSpc>
              <a:spcPct val="100000"/>
            </a:lnSpc>
            <a:spcBef>
              <a:spcPct val="0"/>
            </a:spcBef>
            <a:spcAft>
              <a:spcPts val="0"/>
            </a:spcAft>
            <a:buChar char="•"/>
          </a:pPr>
          <a:r>
            <a:rPr lang="en-US" sz="2000" i="1" kern="1200" dirty="0"/>
            <a:t>and a commitment to Zero suicide/suicide safer care and the safety of consumers and staff</a:t>
          </a:r>
        </a:p>
      </dsp:txBody>
      <dsp:txXfrm>
        <a:off x="0" y="2564793"/>
        <a:ext cx="11887200" cy="1840973"/>
      </dsp:txXfrm>
    </dsp:sp>
    <dsp:sp modelId="{A018EEF3-22A0-43F1-A6C7-54BF867CE5C8}">
      <dsp:nvSpPr>
        <dsp:cNvPr id="0" name=""/>
        <dsp:cNvSpPr/>
      </dsp:nvSpPr>
      <dsp:spPr>
        <a:xfrm>
          <a:off x="594360" y="2387673"/>
          <a:ext cx="8321040" cy="354240"/>
        </a:xfrm>
        <a:prstGeom prst="roundRect">
          <a:avLst/>
        </a:prstGeom>
        <a:gradFill rotWithShape="0">
          <a:gsLst>
            <a:gs pos="0">
              <a:schemeClr val="accent2">
                <a:hueOff val="999339"/>
                <a:satOff val="-57044"/>
                <a:lumOff val="11373"/>
                <a:alphaOff val="0"/>
                <a:tint val="50000"/>
                <a:satMod val="300000"/>
              </a:schemeClr>
            </a:gs>
            <a:gs pos="35000">
              <a:schemeClr val="accent2">
                <a:hueOff val="999339"/>
                <a:satOff val="-57044"/>
                <a:lumOff val="11373"/>
                <a:alphaOff val="0"/>
                <a:tint val="37000"/>
                <a:satMod val="300000"/>
              </a:schemeClr>
            </a:gs>
            <a:gs pos="100000">
              <a:schemeClr val="accent2">
                <a:hueOff val="999339"/>
                <a:satOff val="-57044"/>
                <a:lumOff val="1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4516" tIns="0" rIns="314516" bIns="0" numCol="1" spcCol="1270" anchor="ctr" anchorCtr="0">
          <a:noAutofit/>
        </a:bodyPr>
        <a:lstStyle/>
        <a:p>
          <a:pPr marL="0" lvl="0" indent="0" algn="l" defTabSz="889000">
            <a:lnSpc>
              <a:spcPct val="90000"/>
            </a:lnSpc>
            <a:spcBef>
              <a:spcPct val="0"/>
            </a:spcBef>
            <a:spcAft>
              <a:spcPct val="35000"/>
            </a:spcAft>
            <a:buNone/>
          </a:pPr>
          <a:r>
            <a:rPr lang="en-US" sz="2000" b="1" kern="1200" dirty="0"/>
            <a:t>Applying a recovery orientation that includes:</a:t>
          </a:r>
          <a:endParaRPr lang="en-US" sz="2000" kern="1200" dirty="0"/>
        </a:p>
      </dsp:txBody>
      <dsp:txXfrm>
        <a:off x="611653" y="2404966"/>
        <a:ext cx="8286454"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0B36C-08E6-4674-991F-BDF3376B05B5}">
      <dsp:nvSpPr>
        <dsp:cNvPr id="0" name=""/>
        <dsp:cNvSpPr/>
      </dsp:nvSpPr>
      <dsp:spPr>
        <a:xfrm>
          <a:off x="0" y="32399"/>
          <a:ext cx="2952750"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ctr" defTabSz="889000" rtl="0">
            <a:lnSpc>
              <a:spcPct val="100000"/>
            </a:lnSpc>
            <a:spcBef>
              <a:spcPct val="0"/>
            </a:spcBef>
            <a:spcAft>
              <a:spcPts val="0"/>
            </a:spcAft>
            <a:buNone/>
          </a:pPr>
          <a:r>
            <a:rPr lang="en-US" sz="2000" kern="1200" baseline="0" dirty="0">
              <a:latin typeface="Trebuchet MS"/>
            </a:rPr>
            <a:t>Operations and Training</a:t>
          </a:r>
        </a:p>
      </dsp:txBody>
      <dsp:txXfrm>
        <a:off x="0" y="32399"/>
        <a:ext cx="2952750" cy="891000"/>
      </dsp:txXfrm>
    </dsp:sp>
    <dsp:sp modelId="{8B5E0780-7BDB-4BE5-B9B9-A1D323CCBF0C}">
      <dsp:nvSpPr>
        <dsp:cNvPr id="0" name=""/>
        <dsp:cNvSpPr/>
      </dsp:nvSpPr>
      <dsp:spPr>
        <a:xfrm>
          <a:off x="2952749" y="32399"/>
          <a:ext cx="590550" cy="891000"/>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DBEF83-9671-45D2-A074-DAD667131F95}">
      <dsp:nvSpPr>
        <dsp:cNvPr id="0" name=""/>
        <dsp:cNvSpPr/>
      </dsp:nvSpPr>
      <dsp:spPr>
        <a:xfrm>
          <a:off x="3779519" y="32399"/>
          <a:ext cx="8031480" cy="8910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baseline="0">
              <a:latin typeface="Trebuchet MS"/>
            </a:rPr>
            <a:t>Developing standardized operational standards and training for Indiana's 988 Centers</a:t>
          </a:r>
        </a:p>
      </dsp:txBody>
      <dsp:txXfrm>
        <a:off x="3779519" y="32399"/>
        <a:ext cx="8031480" cy="891000"/>
      </dsp:txXfrm>
    </dsp:sp>
    <dsp:sp modelId="{E8ADE5AB-6FD9-43AA-A45A-EDFBAFBCAACC}">
      <dsp:nvSpPr>
        <dsp:cNvPr id="0" name=""/>
        <dsp:cNvSpPr/>
      </dsp:nvSpPr>
      <dsp:spPr>
        <a:xfrm>
          <a:off x="0" y="1085399"/>
          <a:ext cx="2952750"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ctr" defTabSz="889000">
            <a:lnSpc>
              <a:spcPct val="90000"/>
            </a:lnSpc>
            <a:spcBef>
              <a:spcPct val="0"/>
            </a:spcBef>
            <a:spcAft>
              <a:spcPct val="35000"/>
            </a:spcAft>
            <a:buNone/>
          </a:pPr>
          <a:r>
            <a:rPr lang="en-US" sz="2000" kern="1200" baseline="0">
              <a:latin typeface="Trebuchet MS"/>
            </a:rPr>
            <a:t>Equity</a:t>
          </a:r>
        </a:p>
      </dsp:txBody>
      <dsp:txXfrm>
        <a:off x="0" y="1085399"/>
        <a:ext cx="2952750" cy="891000"/>
      </dsp:txXfrm>
    </dsp:sp>
    <dsp:sp modelId="{09750592-67D0-40D8-9810-23ECCE0D733E}">
      <dsp:nvSpPr>
        <dsp:cNvPr id="0" name=""/>
        <dsp:cNvSpPr/>
      </dsp:nvSpPr>
      <dsp:spPr>
        <a:xfrm>
          <a:off x="2952749" y="1085399"/>
          <a:ext cx="590550" cy="891000"/>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1F9A1C-5DD7-4D38-808F-4E6D6793232C}">
      <dsp:nvSpPr>
        <dsp:cNvPr id="0" name=""/>
        <dsp:cNvSpPr/>
      </dsp:nvSpPr>
      <dsp:spPr>
        <a:xfrm>
          <a:off x="3779519" y="1085399"/>
          <a:ext cx="8031480" cy="8910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baseline="0" dirty="0">
              <a:latin typeface="Trebuchet MS"/>
            </a:rPr>
            <a:t>Ensuring that people in crisis are treated justly according to their circumstances</a:t>
          </a:r>
        </a:p>
      </dsp:txBody>
      <dsp:txXfrm>
        <a:off x="3779519" y="1085399"/>
        <a:ext cx="8031480" cy="891000"/>
      </dsp:txXfrm>
    </dsp:sp>
    <dsp:sp modelId="{B4953453-7E93-41B4-A877-5AA3D24FE4F4}">
      <dsp:nvSpPr>
        <dsp:cNvPr id="0" name=""/>
        <dsp:cNvSpPr/>
      </dsp:nvSpPr>
      <dsp:spPr>
        <a:xfrm>
          <a:off x="0" y="2138400"/>
          <a:ext cx="2952750"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ctr" defTabSz="889000" rtl="0">
            <a:lnSpc>
              <a:spcPct val="100000"/>
            </a:lnSpc>
            <a:spcBef>
              <a:spcPct val="0"/>
            </a:spcBef>
            <a:spcAft>
              <a:spcPts val="0"/>
            </a:spcAft>
            <a:buNone/>
          </a:pPr>
          <a:r>
            <a:rPr lang="en-US" sz="2000" kern="1200" baseline="0" dirty="0">
              <a:latin typeface="Trebuchet MS"/>
            </a:rPr>
            <a:t>Marketing and Education</a:t>
          </a:r>
        </a:p>
      </dsp:txBody>
      <dsp:txXfrm>
        <a:off x="0" y="2138400"/>
        <a:ext cx="2952750" cy="891000"/>
      </dsp:txXfrm>
    </dsp:sp>
    <dsp:sp modelId="{559C2D8D-209E-4722-B731-2C163A0EBE8E}">
      <dsp:nvSpPr>
        <dsp:cNvPr id="0" name=""/>
        <dsp:cNvSpPr/>
      </dsp:nvSpPr>
      <dsp:spPr>
        <a:xfrm>
          <a:off x="2952749" y="2138400"/>
          <a:ext cx="590550" cy="891000"/>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D025D6-D6E4-488D-8ADA-7976B3ACF310}">
      <dsp:nvSpPr>
        <dsp:cNvPr id="0" name=""/>
        <dsp:cNvSpPr/>
      </dsp:nvSpPr>
      <dsp:spPr>
        <a:xfrm>
          <a:off x="3779519" y="2138400"/>
          <a:ext cx="8031480" cy="8910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baseline="0">
              <a:latin typeface="Trebuchet MS"/>
            </a:rPr>
            <a:t>Improving public understanding and awareness of 988 services </a:t>
          </a:r>
        </a:p>
      </dsp:txBody>
      <dsp:txXfrm>
        <a:off x="3779519" y="2138400"/>
        <a:ext cx="8031480" cy="891000"/>
      </dsp:txXfrm>
    </dsp:sp>
    <dsp:sp modelId="{1F558136-C790-4B0A-8C57-967B58D996C8}">
      <dsp:nvSpPr>
        <dsp:cNvPr id="0" name=""/>
        <dsp:cNvSpPr/>
      </dsp:nvSpPr>
      <dsp:spPr>
        <a:xfrm>
          <a:off x="0" y="3191400"/>
          <a:ext cx="2952750"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ctr" defTabSz="889000" rtl="0">
            <a:lnSpc>
              <a:spcPct val="90000"/>
            </a:lnSpc>
            <a:spcBef>
              <a:spcPct val="0"/>
            </a:spcBef>
            <a:spcAft>
              <a:spcPct val="35000"/>
            </a:spcAft>
            <a:buNone/>
          </a:pPr>
          <a:r>
            <a:rPr lang="en-US" sz="2000" kern="1200" baseline="0" dirty="0">
              <a:latin typeface="Trebuchet MS"/>
            </a:rPr>
            <a:t>Resources, Referrals, and Linkages</a:t>
          </a:r>
        </a:p>
      </dsp:txBody>
      <dsp:txXfrm>
        <a:off x="0" y="3191400"/>
        <a:ext cx="2952750" cy="891000"/>
      </dsp:txXfrm>
    </dsp:sp>
    <dsp:sp modelId="{7826B1E2-93B0-4838-A541-2D0D38483A02}">
      <dsp:nvSpPr>
        <dsp:cNvPr id="0" name=""/>
        <dsp:cNvSpPr/>
      </dsp:nvSpPr>
      <dsp:spPr>
        <a:xfrm>
          <a:off x="2952749" y="3191400"/>
          <a:ext cx="590550" cy="891000"/>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840DEB-41A0-4126-95A3-ED45CF1E6757}">
      <dsp:nvSpPr>
        <dsp:cNvPr id="0" name=""/>
        <dsp:cNvSpPr/>
      </dsp:nvSpPr>
      <dsp:spPr>
        <a:xfrm>
          <a:off x="3779519" y="3191400"/>
          <a:ext cx="8031480" cy="8910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baseline="0" dirty="0">
              <a:latin typeface="Trebuchet MS"/>
            </a:rPr>
            <a:t>Ensuring 988 centers have up-to-date resources and linkage information</a:t>
          </a:r>
        </a:p>
      </dsp:txBody>
      <dsp:txXfrm>
        <a:off x="3779519" y="3191400"/>
        <a:ext cx="8031480" cy="891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64CAC-115D-A14F-A8BE-F4784513B3FD}" type="datetimeFigureOut">
              <a:rPr lang="en-US" smtClean="0"/>
              <a:t>8/5/2022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31CD6-7082-7749-BD99-0B0117ADFFDC}" type="slidenum">
              <a:rPr lang="en-US" smtClean="0"/>
              <a:t>‹#›</a:t>
            </a:fld>
            <a:endParaRPr lang="en-US"/>
          </a:p>
        </p:txBody>
      </p:sp>
    </p:spTree>
    <p:extLst>
      <p:ext uri="{BB962C8B-B14F-4D97-AF65-F5344CB8AC3E}">
        <p14:creationId xmlns:p14="http://schemas.microsoft.com/office/powerpoint/2010/main" val="183764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a:t>
            </a:fld>
            <a:endParaRPr lang="en-US"/>
          </a:p>
        </p:txBody>
      </p:sp>
    </p:spTree>
    <p:extLst>
      <p:ext uri="{BB962C8B-B14F-4D97-AF65-F5344CB8AC3E}">
        <p14:creationId xmlns:p14="http://schemas.microsoft.com/office/powerpoint/2010/main" val="619706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is a chance to transform Crisis Care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 system capable of serving anyone, anytime, anywhere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539B7-5104-48E8-B288-5F1A80FB18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898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539B7-5104-48E8-B288-5F1A80FB18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309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buFont typeface="Arial" panose="020B0604020202020204" pitchFamily="34" charset="0"/>
              <a:buChar char="•"/>
            </a:pPr>
            <a:r>
              <a:rPr lang="en-US" sz="1200" dirty="0"/>
              <a:t>This vision sets person-centered care as the primary goal of the 988 system</a:t>
            </a:r>
          </a:p>
          <a:p>
            <a:pPr marL="171450" indent="-171450">
              <a:lnSpc>
                <a:spcPct val="100000"/>
              </a:lnSpc>
              <a:spcBef>
                <a:spcPts val="0"/>
              </a:spcBef>
              <a:buFont typeface="Arial" panose="020B0604020202020204" pitchFamily="34" charset="0"/>
              <a:buChar char="•"/>
            </a:pPr>
            <a:r>
              <a:rPr lang="en-US" sz="1200" dirty="0"/>
              <a:t>This is important because </a:t>
            </a:r>
            <a:r>
              <a:rPr lang="en-US" sz="1200" b="1" dirty="0"/>
              <a:t>“Systems have a tendency to produce exactly and only what you ask them to produce.”</a:t>
            </a:r>
            <a:r>
              <a:rPr lang="en-US" sz="120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539B7-5104-48E8-B288-5F1A80FB18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809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68F8E-3DC9-4F22-8BA0-117F1E2709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09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rebuchet MS"/>
              </a:rPr>
              <a:t>Each committee's overall goal is to help realize the State of Indiana's vision for 988 which is to provide quick, competent, and nation-leading crisis response services for every Indiana resident. </a:t>
            </a: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68F8E-3DC9-4F22-8BA0-117F1E2709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237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currently have 58 members spread throughout four 988 planning committees which I will dive into more about later in the presentation.</a:t>
            </a:r>
          </a:p>
          <a:p>
            <a:pPr algn="l"/>
            <a:r>
              <a:rPr lang="en-US" sz="1200" dirty="0">
                <a:latin typeface="Trebuchet MS"/>
              </a:rPr>
              <a:t>Who is at the table:  </a:t>
            </a:r>
          </a:p>
          <a:p>
            <a:pPr algn="l"/>
            <a:r>
              <a:rPr lang="en-US" sz="1200" dirty="0">
                <a:latin typeface="Trebuchet MS"/>
              </a:rPr>
              <a:t>NSPL Center Representatives </a:t>
            </a:r>
            <a:endParaRPr lang="en-US" sz="1200" dirty="0"/>
          </a:p>
          <a:p>
            <a:pPr algn="l"/>
            <a:r>
              <a:rPr lang="en-US" sz="1200" dirty="0">
                <a:latin typeface="Trebuchet MS"/>
              </a:rPr>
              <a:t>First Responder Representatives </a:t>
            </a:r>
            <a:endParaRPr lang="en-US" sz="1200" dirty="0"/>
          </a:p>
          <a:p>
            <a:pPr algn="l"/>
            <a:r>
              <a:rPr lang="en-US" sz="1200" dirty="0">
                <a:latin typeface="Trebuchet MS"/>
              </a:rPr>
              <a:t>Crisis and Suicide Intervention Representatives</a:t>
            </a:r>
            <a:endParaRPr lang="en-US" sz="1200" dirty="0"/>
          </a:p>
          <a:p>
            <a:pPr algn="l"/>
            <a:r>
              <a:rPr lang="en-US" sz="1200" dirty="0">
                <a:latin typeface="Trebuchet MS"/>
              </a:rPr>
              <a:t>Intellectual and Developmental Disability Representatives</a:t>
            </a:r>
          </a:p>
          <a:p>
            <a:pPr algn="l"/>
            <a:r>
              <a:rPr lang="en-US" sz="1200" dirty="0">
                <a:latin typeface="Trebuchet MS"/>
              </a:rPr>
              <a:t>Medicaid Representatives</a:t>
            </a:r>
            <a:endParaRPr lang="en-US" sz="1200" dirty="0"/>
          </a:p>
          <a:p>
            <a:pPr algn="l"/>
            <a:r>
              <a:rPr lang="en-US" sz="1200" dirty="0">
                <a:latin typeface="Trebuchet MS"/>
              </a:rPr>
              <a:t>Community Mental Health Center (CMHC) Representatives</a:t>
            </a:r>
            <a:endParaRPr lang="en-US" sz="1200" dirty="0"/>
          </a:p>
          <a:p>
            <a:pPr algn="l"/>
            <a:r>
              <a:rPr lang="en-US" sz="1200" dirty="0">
                <a:latin typeface="Trebuchet MS"/>
              </a:rPr>
              <a:t>NAMI Representatives</a:t>
            </a:r>
          </a:p>
          <a:p>
            <a:pPr algn="l"/>
            <a:r>
              <a:rPr lang="en-US" sz="1200" dirty="0">
                <a:latin typeface="Trebuchet MS"/>
              </a:rPr>
              <a:t>Crisis Intervention Team Representatives</a:t>
            </a:r>
            <a:endParaRPr lang="en-US" dirty="0"/>
          </a:p>
          <a:p>
            <a:pPr algn="l"/>
            <a:r>
              <a:rPr lang="en-US" sz="1200" dirty="0">
                <a:latin typeface="Trebuchet MS"/>
              </a:rPr>
              <a:t>Those with Lived Experiences</a:t>
            </a:r>
            <a:endParaRPr lang="en-US" sz="1200" dirty="0"/>
          </a:p>
          <a:p>
            <a:pPr algn="l"/>
            <a:r>
              <a:rPr lang="en-US" sz="1200" dirty="0">
                <a:latin typeface="Trebuchet MS"/>
              </a:rPr>
              <a:t>Those with Extensive Knowledge of Local/State Resources</a:t>
            </a:r>
            <a:endParaRPr lang="en-US" sz="1200" dirty="0"/>
          </a:p>
          <a:p>
            <a:pPr algn="l"/>
            <a:r>
              <a:rPr lang="en-US" sz="1200" dirty="0">
                <a:latin typeface="Trebuchet MS"/>
              </a:rPr>
              <a:t>Those with a Passion for Equitable and Accessible Mental Health Services and Criminal Justice Diversion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 </a:t>
            </a:r>
          </a:p>
          <a:p>
            <a:pPr>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68F8E-3DC9-4F22-8BA0-117F1E2709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43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68F8E-3DC9-4F22-8BA0-117F1E2709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451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dirty="0">
                <a:cs typeface="Calibri"/>
              </a:rPr>
              <a:t>First meeting was held in January; Over 30 counties represented – over 40 members </a:t>
            </a:r>
          </a:p>
          <a:p>
            <a:pPr>
              <a:defRPr/>
            </a:pPr>
            <a:endParaRPr lang="en-US" dirty="0">
              <a:cs typeface="Calibri"/>
            </a:endParaRPr>
          </a:p>
          <a:p>
            <a:pPr algn="l"/>
            <a:r>
              <a:rPr lang="en-US" sz="1200" dirty="0">
                <a:latin typeface="Trebuchet MS"/>
              </a:rPr>
              <a:t>Bridging language barriers between PSAPs and 988 -Codes, signals, and behavioral health language</a:t>
            </a:r>
          </a:p>
          <a:p>
            <a:pPr algn="l"/>
            <a:r>
              <a:rPr lang="en-US" sz="1200" dirty="0">
                <a:latin typeface="Trebuchet MS"/>
              </a:rPr>
              <a:t>Data Collection – different platforms within law enforcement</a:t>
            </a:r>
          </a:p>
          <a:p>
            <a:pPr algn="l"/>
            <a:r>
              <a:rPr lang="en-US" sz="1200" dirty="0">
                <a:latin typeface="Trebuchet MS"/>
              </a:rPr>
              <a:t>Training – what is currently offered, when, and how vs. what do we want for the future</a:t>
            </a:r>
          </a:p>
          <a:p>
            <a:pPr algn="l"/>
            <a:r>
              <a:rPr lang="en-US" sz="1200" dirty="0">
                <a:latin typeface="Trebuchet MS"/>
              </a:rPr>
              <a:t>What calls for service is 911 comfortable diverting to 988</a:t>
            </a:r>
          </a:p>
          <a:p>
            <a:pPr algn="l"/>
            <a:r>
              <a:rPr lang="en-US" sz="1200" dirty="0">
                <a:latin typeface="Trebuchet MS"/>
              </a:rPr>
              <a:t>Understanding the role and training of 988 crisis specialists at our National Suicide Prevention Lifeline Centers (NSPLs)</a:t>
            </a:r>
          </a:p>
          <a:p>
            <a:pPr>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68F8E-3DC9-4F22-8BA0-117F1E2709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671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20</a:t>
            </a:fld>
            <a:endParaRPr lang="en-US"/>
          </a:p>
        </p:txBody>
      </p:sp>
    </p:spTree>
    <p:extLst>
      <p:ext uri="{BB962C8B-B14F-4D97-AF65-F5344CB8AC3E}">
        <p14:creationId xmlns:p14="http://schemas.microsoft.com/office/powerpoint/2010/main" val="857591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28</a:t>
            </a:fld>
            <a:endParaRPr lang="en-US"/>
          </a:p>
        </p:txBody>
      </p:sp>
    </p:spTree>
    <p:extLst>
      <p:ext uri="{BB962C8B-B14F-4D97-AF65-F5344CB8AC3E}">
        <p14:creationId xmlns:p14="http://schemas.microsoft.com/office/powerpoint/2010/main" val="327910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3</a:t>
            </a:fld>
            <a:endParaRPr lang="en-US"/>
          </a:p>
        </p:txBody>
      </p:sp>
    </p:spTree>
    <p:extLst>
      <p:ext uri="{BB962C8B-B14F-4D97-AF65-F5344CB8AC3E}">
        <p14:creationId xmlns:p14="http://schemas.microsoft.com/office/powerpoint/2010/main" val="3766474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35</a:t>
            </a:fld>
            <a:endParaRPr lang="en-US"/>
          </a:p>
        </p:txBody>
      </p:sp>
    </p:spTree>
    <p:extLst>
      <p:ext uri="{BB962C8B-B14F-4D97-AF65-F5344CB8AC3E}">
        <p14:creationId xmlns:p14="http://schemas.microsoft.com/office/powerpoint/2010/main" val="1275327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36</a:t>
            </a:fld>
            <a:endParaRPr lang="en-US"/>
          </a:p>
        </p:txBody>
      </p:sp>
    </p:spTree>
    <p:extLst>
      <p:ext uri="{BB962C8B-B14F-4D97-AF65-F5344CB8AC3E}">
        <p14:creationId xmlns:p14="http://schemas.microsoft.com/office/powerpoint/2010/main" val="3890805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37</a:t>
            </a:fld>
            <a:endParaRPr lang="en-US"/>
          </a:p>
        </p:txBody>
      </p:sp>
    </p:spTree>
    <p:extLst>
      <p:ext uri="{BB962C8B-B14F-4D97-AF65-F5344CB8AC3E}">
        <p14:creationId xmlns:p14="http://schemas.microsoft.com/office/powerpoint/2010/main" val="349105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4</a:t>
            </a:fld>
            <a:endParaRPr lang="en-US"/>
          </a:p>
        </p:txBody>
      </p:sp>
    </p:spTree>
    <p:extLst>
      <p:ext uri="{BB962C8B-B14F-4D97-AF65-F5344CB8AC3E}">
        <p14:creationId xmlns:p14="http://schemas.microsoft.com/office/powerpoint/2010/main" val="371460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5</a:t>
            </a:fld>
            <a:endParaRPr lang="en-US"/>
          </a:p>
        </p:txBody>
      </p:sp>
    </p:spTree>
    <p:extLst>
      <p:ext uri="{BB962C8B-B14F-4D97-AF65-F5344CB8AC3E}">
        <p14:creationId xmlns:p14="http://schemas.microsoft.com/office/powerpoint/2010/main" val="1042651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6</a:t>
            </a:fld>
            <a:endParaRPr lang="en-US"/>
          </a:p>
        </p:txBody>
      </p:sp>
    </p:spTree>
    <p:extLst>
      <p:ext uri="{BB962C8B-B14F-4D97-AF65-F5344CB8AC3E}">
        <p14:creationId xmlns:p14="http://schemas.microsoft.com/office/powerpoint/2010/main" val="233787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8</a:t>
            </a:fld>
            <a:endParaRPr lang="en-US"/>
          </a:p>
        </p:txBody>
      </p:sp>
    </p:spTree>
    <p:extLst>
      <p:ext uri="{BB962C8B-B14F-4D97-AF65-F5344CB8AC3E}">
        <p14:creationId xmlns:p14="http://schemas.microsoft.com/office/powerpoint/2010/main" val="203411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539B7-5104-48E8-B288-5F1A80FB18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942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 In order to be designated by the division under subsection (b), a 9-8-8 crisis hotline must meet the following: </a:t>
            </a:r>
          </a:p>
          <a:p>
            <a:pPr marL="628650" lvl="1" indent="-171450">
              <a:buFont typeface="Arial" panose="020B0604020202020204" pitchFamily="34" charset="0"/>
              <a:buChar char="•"/>
            </a:pPr>
            <a:r>
              <a:rPr lang="en-US" dirty="0"/>
              <a:t>(1) Have an active agreement with the administrator of the national suicide prevention lifeline for participation within the network. </a:t>
            </a:r>
          </a:p>
          <a:p>
            <a:pPr marL="628650" lvl="1" indent="-171450">
              <a:buFont typeface="Arial" panose="020B0604020202020204" pitchFamily="34" charset="0"/>
              <a:buChar char="•"/>
            </a:pPr>
            <a:r>
              <a:rPr lang="en-US" dirty="0"/>
              <a:t>(2) Comply with the national suicide prevention lifeline requirements and best practice guidelines for operational and clinical standards. </a:t>
            </a:r>
          </a:p>
          <a:p>
            <a:pPr marL="628650" lvl="1" indent="-171450">
              <a:buFont typeface="Arial" panose="020B0604020202020204" pitchFamily="34" charset="0"/>
              <a:buChar char="•"/>
            </a:pPr>
            <a:r>
              <a:rPr lang="en-US" dirty="0"/>
              <a:t>(3) Use technology, including chat and texting that is interoperable between and across crisis and emergency response systems used throughout Indiana to ensure cohesive and coordinated crisis care. </a:t>
            </a:r>
          </a:p>
          <a:p>
            <a:pPr marL="628650" lvl="1" indent="-171450">
              <a:buFont typeface="Arial" panose="020B0604020202020204" pitchFamily="34" charset="0"/>
              <a:buChar char="•"/>
            </a:pPr>
            <a:r>
              <a:rPr lang="en-US" dirty="0"/>
              <a:t>Sec. 7. The division shall adopt rules under IC 4-22-2 to allow appropriate information sharing and communication between and across crisis and emergency response systems for the purpose of real time crisis care coordination, including deployment of crisis and outgoing services and linked, flexible services specific to crisis response. </a:t>
            </a:r>
          </a:p>
          <a:p>
            <a:pPr marL="628650" lvl="1" indent="-171450">
              <a:buFont typeface="Arial" panose="020B0604020202020204" pitchFamily="34" charset="0"/>
              <a:buChar char="•"/>
            </a:pPr>
            <a:r>
              <a:rPr lang="en-US" dirty="0"/>
              <a:t>Sec. 8. (a) A designated 9-8-8 crisis hotline center may deploy crisis and outgoing services, including mobile crisis teams, and coordinate access to crisis receiving and stabilization services or other appropriate local sources in accordance with guidelines by the national suicide prevention lifeline.</a:t>
            </a:r>
          </a:p>
          <a:p>
            <a:pPr marL="171450" indent="-171450">
              <a:buFont typeface="Arial" panose="020B0604020202020204" pitchFamily="34" charset="0"/>
              <a:buChar char="•"/>
            </a:pPr>
            <a:r>
              <a:rPr lang="en-US" dirty="0"/>
              <a:t>(b) A designated 9-8-8 crisis hotline shall coordinate access to crisis receiving and stabilization services for individuals accessing the 9-8-8 suicide prevention and behavioral health crisis hotline through appropriate information sharing concerning availability of services. </a:t>
            </a:r>
          </a:p>
          <a:p>
            <a:pPr marL="171450" indent="-171450">
              <a:buFont typeface="Arial" panose="020B0604020202020204" pitchFamily="34" charset="0"/>
              <a:buChar char="•"/>
            </a:pPr>
            <a:r>
              <a:rPr lang="en-US" dirty="0"/>
              <a:t>(c) A designated 9-8-8 crisis hotline center shall meet the requirements set forth by the national suicide prevention lifeline for serving high risk and specialized populations, including individuals with co-occurring mental health and substance use disorders and other relevant and culturally sensitive special populations, as identified by the federal Substance Abuse and Mental Health Services Administration, including training requirements and policies for transferring callers to an appropriate specialized center or subnetwork. </a:t>
            </a:r>
          </a:p>
          <a:p>
            <a:pPr marL="171450" indent="-171450">
              <a:buFont typeface="Arial" panose="020B0604020202020204" pitchFamily="34" charset="0"/>
              <a:buChar char="•"/>
            </a:pPr>
            <a:r>
              <a:rPr lang="en-US" dirty="0"/>
              <a:t>(d) A designated 9-8-8 crisis hotline center must provide follow-up services to individuals accessing the 9-8-8 crisis hotline consistent with guidelines and policies established by the national suicide prevention lifeline.</a:t>
            </a:r>
          </a:p>
          <a:p>
            <a:pPr marL="171450" indent="-171450">
              <a:buFont typeface="Arial" panose="020B0604020202020204" pitchFamily="34" charset="0"/>
              <a:buChar char="•"/>
            </a:pPr>
            <a:r>
              <a:rPr lang="en-US" dirty="0"/>
              <a:t>Sec. 9. Before March 1 of each year, a designated 9-8-8 crisis hotline center shall submit a written report to the division concerning the 9-8-8 crisis hotline's usage and the services provided by the center. </a:t>
            </a:r>
          </a:p>
          <a:p>
            <a:pPr marL="171450" indent="-171450">
              <a:buFont typeface="Arial" panose="020B0604020202020204" pitchFamily="34" charset="0"/>
              <a:buChar char="•"/>
            </a:pPr>
            <a:r>
              <a:rPr lang="en-US" dirty="0"/>
              <a:t>Sec. 10. (a) The division shall coordinate: (1) available onsite response services of crisis calls using state and locally funded mobile crisis teams; and (2) crisis receiving and stabilization services resulting from a 9-8-8 call.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68F8E-3DC9-4F22-8BA0-117F1E2709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176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68F8E-3DC9-4F22-8BA0-117F1E2709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481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286917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06861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241982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176465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57133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NCIPC">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91504"/>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781D7E"/>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781D7E"/>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781D7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Injury Prevention and Control</a:t>
            </a:r>
          </a:p>
        </p:txBody>
      </p:sp>
    </p:spTree>
    <p:extLst>
      <p:ext uri="{BB962C8B-B14F-4D97-AF65-F5344CB8AC3E}">
        <p14:creationId xmlns:p14="http://schemas.microsoft.com/office/powerpoint/2010/main" val="4974351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781D7E"/>
                </a:solidFill>
                <a:effectLst/>
                <a:latin typeface="Calibri" pitchFamily="34" charset="0"/>
              </a:defRPr>
            </a:lvl1pPr>
          </a:lstStyle>
          <a:p>
            <a:r>
              <a:rPr lang="en-US" dirty="0"/>
              <a:t>Bottom band: NCIPC</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781D7E"/>
              </a:buClr>
              <a:buFont typeface="Wingdings" panose="05000000000000000000" pitchFamily="2" charset="2"/>
              <a:buChar char="§"/>
              <a:defRPr sz="2667">
                <a:solidFill>
                  <a:schemeClr val="accent4">
                    <a:lumMod val="75000"/>
                  </a:schemeClr>
                </a:solidFill>
              </a:defRPr>
            </a:lvl1pPr>
            <a:lvl2pPr>
              <a:buClr>
                <a:srgbClr val="00853F"/>
              </a:buClr>
              <a:defRPr sz="2667">
                <a:solidFill>
                  <a:schemeClr val="accent4">
                    <a:lumMod val="75000"/>
                  </a:schemeClr>
                </a:solidFill>
              </a:defRPr>
            </a:lvl2pPr>
            <a:lvl3pPr>
              <a:buClr>
                <a:srgbClr val="EC881D"/>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6416"/>
            <a:ext cx="12192000" cy="121584"/>
          </a:xfrm>
          <a:prstGeom prst="rect">
            <a:avLst/>
          </a:prstGeom>
        </p:spPr>
      </p:pic>
    </p:spTree>
    <p:extLst>
      <p:ext uri="{BB962C8B-B14F-4D97-AF65-F5344CB8AC3E}">
        <p14:creationId xmlns:p14="http://schemas.microsoft.com/office/powerpoint/2010/main" val="1690419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62391"/>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862391"/>
              </a:buClr>
              <a:buSzPct val="70000"/>
              <a:buFont typeface="Arial" panose="020B0604020202020204" pitchFamily="34" charset="0"/>
              <a:buChar char="•"/>
              <a:defRPr sz="3200" b="1" baseline="0">
                <a:solidFill>
                  <a:srgbClr val="000000"/>
                </a:solidFill>
                <a:latin typeface="Calibri" pitchFamily="34" charset="0"/>
              </a:defRPr>
            </a:lvl1pPr>
            <a:lvl2pPr marL="1066773" indent="-457189">
              <a:buClr>
                <a:srgbClr val="00853F"/>
              </a:buClr>
              <a:buSzPct val="100000"/>
              <a:buFont typeface="Arial" panose="020B0604020202020204" pitchFamily="34" charset="0"/>
              <a:buChar char="•"/>
              <a:defRPr sz="2667">
                <a:solidFill>
                  <a:schemeClr val="accent4">
                    <a:lumMod val="75000"/>
                  </a:schemeClr>
                </a:solidFill>
              </a:defRPr>
            </a:lvl2pPr>
            <a:lvl3pPr marL="1600160" indent="-380990">
              <a:buClr>
                <a:srgbClr val="00853F"/>
              </a:buClr>
              <a:buSzPct val="100000"/>
              <a:buFont typeface="Wingdings" panose="05000000000000000000" pitchFamily="2" charset="2"/>
              <a:buChar char="§"/>
              <a:defRPr sz="2400">
                <a:solidFill>
                  <a:schemeClr val="accent4">
                    <a:lumMod val="75000"/>
                  </a:schemeClr>
                </a:solidFill>
              </a:defRPr>
            </a:lvl3pPr>
            <a:lvl4pPr marL="2133547" indent="-304792">
              <a:buClr>
                <a:srgbClr val="00853F"/>
              </a:buClr>
              <a:buSzPct val="70000"/>
              <a:buFont typeface="Wingdings" panose="05000000000000000000" pitchFamily="2" charset="2"/>
              <a:buChar char="§"/>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2"/>
            <a:endParaRPr lang="en-US" dirty="0"/>
          </a:p>
          <a:p>
            <a:pPr lvl="1"/>
            <a:endParaRPr lang="en-US" dirty="0"/>
          </a:p>
          <a:p>
            <a:pPr lvl="2"/>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6416"/>
            <a:ext cx="12192000" cy="121584"/>
          </a:xfrm>
          <a:prstGeom prst="rect">
            <a:avLst/>
          </a:prstGeom>
        </p:spPr>
      </p:pic>
    </p:spTree>
    <p:extLst>
      <p:ext uri="{BB962C8B-B14F-4D97-AF65-F5344CB8AC3E}">
        <p14:creationId xmlns:p14="http://schemas.microsoft.com/office/powerpoint/2010/main" val="14560507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781D7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936400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1652"/>
            <a:ext cx="12192000" cy="1183824"/>
          </a:xfrm>
          <a:prstGeom prst="rect">
            <a:avLst/>
          </a:prstGeom>
        </p:spPr>
      </p:pic>
    </p:spTree>
    <p:extLst>
      <p:ext uri="{BB962C8B-B14F-4D97-AF65-F5344CB8AC3E}">
        <p14:creationId xmlns:p14="http://schemas.microsoft.com/office/powerpoint/2010/main" val="351474462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AD0F42-13BB-4629-99BC-2BD962B70EE1}"/>
              </a:ext>
            </a:extLst>
          </p:cNvPr>
          <p:cNvPicPr>
            <a:picLocks noChangeAspect="1"/>
          </p:cNvPicPr>
          <p:nvPr userDrawn="1"/>
        </p:nvPicPr>
        <p:blipFill>
          <a:blip r:embed="rId2"/>
          <a:stretch>
            <a:fillRect/>
          </a:stretch>
        </p:blipFill>
        <p:spPr>
          <a:xfrm>
            <a:off x="1204775" y="1171054"/>
            <a:ext cx="2413441" cy="4423558"/>
          </a:xfrm>
          <a:prstGeom prst="rect">
            <a:avLst/>
          </a:prstGeom>
        </p:spPr>
      </p:pic>
      <p:cxnSp>
        <p:nvCxnSpPr>
          <p:cNvPr id="10" name="Straight Connector 9">
            <a:extLst>
              <a:ext uri="{FF2B5EF4-FFF2-40B4-BE49-F238E27FC236}">
                <a16:creationId xmlns:a16="http://schemas.microsoft.com/office/drawing/2014/main" id="{46CF6EEB-D08C-40C7-8EA4-629FD05011FA}"/>
              </a:ext>
            </a:extLst>
          </p:cNvPr>
          <p:cNvCxnSpPr>
            <a:cxnSpLocks/>
          </p:cNvCxnSpPr>
          <p:nvPr userDrawn="1"/>
        </p:nvCxnSpPr>
        <p:spPr>
          <a:xfrm>
            <a:off x="4745621" y="451413"/>
            <a:ext cx="0" cy="5615733"/>
          </a:xfrm>
          <a:prstGeom prst="line">
            <a:avLst/>
          </a:prstGeom>
          <a:ln w="76200">
            <a:solidFill>
              <a:srgbClr val="F7C327"/>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359431-F97F-4DA6-A79A-3D6025AD7CB3}"/>
              </a:ext>
            </a:extLst>
          </p:cNvPr>
          <p:cNvSpPr>
            <a:spLocks noGrp="1"/>
          </p:cNvSpPr>
          <p:nvPr>
            <p:ph type="body" sz="quarter" idx="10" hasCustomPrompt="1"/>
          </p:nvPr>
        </p:nvSpPr>
        <p:spPr>
          <a:xfrm>
            <a:off x="5613399" y="2257143"/>
            <a:ext cx="5197353" cy="613378"/>
          </a:xfrm>
        </p:spPr>
        <p:txBody>
          <a:bodyPr/>
          <a:lstStyle>
            <a:lvl1pPr>
              <a:defRPr sz="3600">
                <a:solidFill>
                  <a:schemeClr val="bg1"/>
                </a:solidFill>
                <a:latin typeface="+mj-lt"/>
              </a:defRPr>
            </a:lvl1pPr>
            <a:lvl2pPr>
              <a:defRPr>
                <a:solidFill>
                  <a:schemeClr val="bg1"/>
                </a:solidFill>
                <a:latin typeface="Raleway" pitchFamily="2" charset="0"/>
              </a:defRPr>
            </a:lvl2pPr>
            <a:lvl3pPr>
              <a:defRPr>
                <a:solidFill>
                  <a:schemeClr val="bg1"/>
                </a:solidFill>
                <a:latin typeface="Raleway" pitchFamily="2" charset="0"/>
              </a:defRPr>
            </a:lvl3pPr>
            <a:lvl4pPr>
              <a:defRPr>
                <a:solidFill>
                  <a:schemeClr val="bg1"/>
                </a:solidFill>
                <a:latin typeface="Raleway" pitchFamily="2" charset="0"/>
              </a:defRPr>
            </a:lvl4pPr>
            <a:lvl5pPr>
              <a:defRPr>
                <a:solidFill>
                  <a:schemeClr val="bg1"/>
                </a:solidFill>
                <a:latin typeface="Raleway" pitchFamily="2" charset="0"/>
              </a:defRPr>
            </a:lvl5pPr>
          </a:lstStyle>
          <a:p>
            <a:pPr lvl="0"/>
            <a:r>
              <a:rPr lang="en-US" dirty="0"/>
              <a:t>PRESENTATION NAME</a:t>
            </a:r>
          </a:p>
        </p:txBody>
      </p:sp>
      <p:sp>
        <p:nvSpPr>
          <p:cNvPr id="15" name="Text Placeholder 14">
            <a:extLst>
              <a:ext uri="{FF2B5EF4-FFF2-40B4-BE49-F238E27FC236}">
                <a16:creationId xmlns:a16="http://schemas.microsoft.com/office/drawing/2014/main" id="{3CEE5C4D-59ED-443B-B003-85A0F9826001}"/>
              </a:ext>
            </a:extLst>
          </p:cNvPr>
          <p:cNvSpPr>
            <a:spLocks noGrp="1"/>
          </p:cNvSpPr>
          <p:nvPr>
            <p:ph type="body" sz="quarter" idx="11" hasCustomPrompt="1"/>
          </p:nvPr>
        </p:nvSpPr>
        <p:spPr>
          <a:xfrm>
            <a:off x="5613399" y="3253895"/>
            <a:ext cx="5195887" cy="461578"/>
          </a:xfrm>
        </p:spPr>
        <p:txBody>
          <a:bodyPr/>
          <a:lstStyle>
            <a:lvl1pPr>
              <a:defRPr sz="2400">
                <a:solidFill>
                  <a:schemeClr val="bg1"/>
                </a:solidFill>
                <a:latin typeface="Raleway Light" pitchFamily="2" charset="0"/>
              </a:defRPr>
            </a:lvl1pPr>
          </a:lstStyle>
          <a:p>
            <a:pPr lvl="0"/>
            <a:r>
              <a:rPr lang="en-US" dirty="0"/>
              <a:t>PRESENTER NAME</a:t>
            </a:r>
          </a:p>
        </p:txBody>
      </p:sp>
      <p:sp>
        <p:nvSpPr>
          <p:cNvPr id="17" name="Text Placeholder 16">
            <a:extLst>
              <a:ext uri="{FF2B5EF4-FFF2-40B4-BE49-F238E27FC236}">
                <a16:creationId xmlns:a16="http://schemas.microsoft.com/office/drawing/2014/main" id="{09189D13-57C9-496B-957C-3CEEC74A8275}"/>
              </a:ext>
            </a:extLst>
          </p:cNvPr>
          <p:cNvSpPr>
            <a:spLocks noGrp="1"/>
          </p:cNvSpPr>
          <p:nvPr>
            <p:ph type="body" sz="quarter" idx="12" hasCustomPrompt="1"/>
          </p:nvPr>
        </p:nvSpPr>
        <p:spPr>
          <a:xfrm>
            <a:off x="5613399" y="4030809"/>
            <a:ext cx="1295599" cy="417452"/>
          </a:xfrm>
        </p:spPr>
        <p:txBody>
          <a:bodyPr/>
          <a:lstStyle>
            <a:lvl1pPr>
              <a:defRPr sz="2400">
                <a:solidFill>
                  <a:schemeClr val="bg1"/>
                </a:solidFill>
                <a:latin typeface="Raleway" pitchFamily="2" charset="0"/>
              </a:defRPr>
            </a:lvl1pPr>
          </a:lstStyle>
          <a:p>
            <a:pPr lvl="0"/>
            <a:r>
              <a:rPr lang="en-US" dirty="0"/>
              <a:t>DATE</a:t>
            </a:r>
          </a:p>
        </p:txBody>
      </p:sp>
    </p:spTree>
    <p:extLst>
      <p:ext uri="{BB962C8B-B14F-4D97-AF65-F5344CB8AC3E}">
        <p14:creationId xmlns:p14="http://schemas.microsoft.com/office/powerpoint/2010/main" val="70542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716960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1147011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067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3425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3" name="Rectangle: Rounded Corners 2">
            <a:extLst>
              <a:ext uri="{FF2B5EF4-FFF2-40B4-BE49-F238E27FC236}">
                <a16:creationId xmlns:a16="http://schemas.microsoft.com/office/drawing/2014/main" id="{9F78A560-0079-4B81-868E-8C215301D1DF}"/>
              </a:ext>
            </a:extLst>
          </p:cNvPr>
          <p:cNvSpPr/>
          <p:nvPr userDrawn="1"/>
        </p:nvSpPr>
        <p:spPr>
          <a:xfrm>
            <a:off x="8886825" y="1162050"/>
            <a:ext cx="3933825" cy="4810125"/>
          </a:xfrm>
          <a:prstGeom prst="roundRect">
            <a:avLst/>
          </a:prstGeom>
          <a:solidFill>
            <a:srgbClr val="06A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262ADF6-AC36-4D9C-9A5F-341493B70F3F}"/>
              </a:ext>
            </a:extLst>
          </p:cNvPr>
          <p:cNvSpPr>
            <a:spLocks noGrp="1"/>
          </p:cNvSpPr>
          <p:nvPr>
            <p:ph sz="quarter" idx="13"/>
          </p:nvPr>
        </p:nvSpPr>
        <p:spPr>
          <a:xfrm>
            <a:off x="9290027" y="1660525"/>
            <a:ext cx="3933825" cy="4035425"/>
          </a:xfrm>
        </p:spPr>
        <p:txBody>
          <a:bodyPr/>
          <a:lstStyle>
            <a:lvl1pPr>
              <a:defRPr sz="3200" b="1">
                <a:solidFill>
                  <a:schemeClr val="bg1"/>
                </a:solidFill>
                <a:latin typeface="Raleway" pitchFamily="2"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a:extLst>
              <a:ext uri="{FF2B5EF4-FFF2-40B4-BE49-F238E27FC236}">
                <a16:creationId xmlns:a16="http://schemas.microsoft.com/office/drawing/2014/main" id="{6B5769B7-AA44-4A5A-A32C-417796C7B3EC}"/>
              </a:ext>
            </a:extLst>
          </p:cNvPr>
          <p:cNvSpPr>
            <a:spLocks noGrp="1"/>
          </p:cNvSpPr>
          <p:nvPr>
            <p:ph sz="quarter" idx="14"/>
          </p:nvPr>
        </p:nvSpPr>
        <p:spPr>
          <a:xfrm>
            <a:off x="593725" y="1247775"/>
            <a:ext cx="7889875" cy="4600575"/>
          </a:xfrm>
        </p:spPr>
        <p:txBody>
          <a:bodyPr/>
          <a:lstStyle>
            <a:lvl2pPr>
              <a:defRPr/>
            </a:lvl2pPr>
            <a:lvl3pPr>
              <a:defRPr/>
            </a:lvl3pPr>
            <a:lvl4pPr>
              <a:defRPr/>
            </a:lvl4pPr>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798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4" name="Content Placeholder 3">
            <a:extLst>
              <a:ext uri="{FF2B5EF4-FFF2-40B4-BE49-F238E27FC236}">
                <a16:creationId xmlns:a16="http://schemas.microsoft.com/office/drawing/2014/main" id="{CC4EE0CE-AB1B-4EDF-BE23-E40E7DDFE16D}"/>
              </a:ext>
            </a:extLst>
          </p:cNvPr>
          <p:cNvSpPr>
            <a:spLocks noGrp="1"/>
          </p:cNvSpPr>
          <p:nvPr>
            <p:ph sz="quarter" idx="13"/>
          </p:nvPr>
        </p:nvSpPr>
        <p:spPr>
          <a:xfrm>
            <a:off x="436880" y="1304925"/>
            <a:ext cx="5888038" cy="4552950"/>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0658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0A72-DB0F-4CFA-B951-B8407DCAF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65D10-4609-4687-A81D-82AC61CFD71B}"/>
              </a:ext>
            </a:extLst>
          </p:cNvPr>
          <p:cNvSpPr>
            <a:spLocks noGrp="1"/>
          </p:cNvSpPr>
          <p:nvPr>
            <p:ph sz="half" idx="1"/>
          </p:nvPr>
        </p:nvSpPr>
        <p:spPr>
          <a:xfrm>
            <a:off x="593502"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BD67E-5DF4-4EE1-A503-F9F01C8A08AC}"/>
              </a:ext>
            </a:extLst>
          </p:cNvPr>
          <p:cNvSpPr>
            <a:spLocks noGrp="1"/>
          </p:cNvSpPr>
          <p:nvPr>
            <p:ph sz="half" idx="2"/>
          </p:nvPr>
        </p:nvSpPr>
        <p:spPr>
          <a:xfrm>
            <a:off x="6096000"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125AF05-8215-4033-90E7-E5A2F6542DCD}"/>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288002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C99A-76F3-419C-95BF-4D0BEAE003F2}"/>
              </a:ext>
            </a:extLst>
          </p:cNvPr>
          <p:cNvSpPr>
            <a:spLocks noGrp="1"/>
          </p:cNvSpPr>
          <p:nvPr>
            <p:ph type="title"/>
          </p:nvPr>
        </p:nvSpPr>
        <p:spPr>
          <a:xfrm>
            <a:off x="620713" y="319089"/>
            <a:ext cx="10515600" cy="70167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C2B9CA2-C138-4A69-953D-AEB55FED0ADF}"/>
              </a:ext>
            </a:extLst>
          </p:cNvPr>
          <p:cNvSpPr>
            <a:spLocks noGrp="1"/>
          </p:cNvSpPr>
          <p:nvPr>
            <p:ph type="body" idx="1" hasCustomPrompt="1"/>
          </p:nvPr>
        </p:nvSpPr>
        <p:spPr>
          <a:xfrm>
            <a:off x="620713"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a:extLst>
              <a:ext uri="{FF2B5EF4-FFF2-40B4-BE49-F238E27FC236}">
                <a16:creationId xmlns:a16="http://schemas.microsoft.com/office/drawing/2014/main" id="{C544F04E-4F77-47B2-9803-8A5FF49C5D4B}"/>
              </a:ext>
            </a:extLst>
          </p:cNvPr>
          <p:cNvSpPr>
            <a:spLocks noGrp="1"/>
          </p:cNvSpPr>
          <p:nvPr>
            <p:ph sz="half" idx="2"/>
          </p:nvPr>
        </p:nvSpPr>
        <p:spPr>
          <a:xfrm>
            <a:off x="620713" y="2381250"/>
            <a:ext cx="5157787"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589F3E3-E7A4-4098-ACA2-0060E2FE57B2}"/>
              </a:ext>
            </a:extLst>
          </p:cNvPr>
          <p:cNvSpPr>
            <a:spLocks noGrp="1"/>
          </p:cNvSpPr>
          <p:nvPr>
            <p:ph type="body" sz="quarter" idx="3" hasCustomPrompt="1"/>
          </p:nvPr>
        </p:nvSpPr>
        <p:spPr>
          <a:xfrm>
            <a:off x="61722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a:extLst>
              <a:ext uri="{FF2B5EF4-FFF2-40B4-BE49-F238E27FC236}">
                <a16:creationId xmlns:a16="http://schemas.microsoft.com/office/drawing/2014/main" id="{23482DF4-45DF-46D3-8BC2-96ED489B0217}"/>
              </a:ext>
            </a:extLst>
          </p:cNvPr>
          <p:cNvSpPr>
            <a:spLocks noGrp="1"/>
          </p:cNvSpPr>
          <p:nvPr>
            <p:ph sz="quarter" idx="4"/>
          </p:nvPr>
        </p:nvSpPr>
        <p:spPr>
          <a:xfrm>
            <a:off x="6172200" y="2378074"/>
            <a:ext cx="5183188"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CDF8D17C-F40F-43B3-96DD-283049E68A35}"/>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733608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DDE4-A5B5-4A3E-9818-EF8917784692}"/>
              </a:ext>
            </a:extLst>
          </p:cNvPr>
          <p:cNvSpPr>
            <a:spLocks noGrp="1"/>
          </p:cNvSpPr>
          <p:nvPr>
            <p:ph type="title" hasCustomPrompt="1"/>
          </p:nvPr>
        </p:nvSpPr>
        <p:spPr>
          <a:xfrm>
            <a:off x="504123" y="434734"/>
            <a:ext cx="3932237" cy="552691"/>
          </a:xfrm>
        </p:spPr>
        <p:txBody>
          <a:bodyPr anchor="b"/>
          <a:lstStyle>
            <a:lvl1pPr>
              <a:defRPr sz="4400"/>
            </a:lvl1pPr>
          </a:lstStyle>
          <a:p>
            <a:r>
              <a:rPr lang="en-US" dirty="0"/>
              <a:t>Chart Title</a:t>
            </a:r>
          </a:p>
        </p:txBody>
      </p:sp>
      <p:sp>
        <p:nvSpPr>
          <p:cNvPr id="3" name="Content Placeholder 2">
            <a:extLst>
              <a:ext uri="{FF2B5EF4-FFF2-40B4-BE49-F238E27FC236}">
                <a16:creationId xmlns:a16="http://schemas.microsoft.com/office/drawing/2014/main" id="{7EEADCAD-0FBC-4558-A2B1-E90BD245989C}"/>
              </a:ext>
            </a:extLst>
          </p:cNvPr>
          <p:cNvSpPr>
            <a:spLocks noGrp="1"/>
          </p:cNvSpPr>
          <p:nvPr>
            <p:ph idx="1"/>
          </p:nvPr>
        </p:nvSpPr>
        <p:spPr>
          <a:xfrm>
            <a:off x="462647" y="1235075"/>
            <a:ext cx="5633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0EDC8CC1-67CF-444D-9DF5-4003EF5B4C7A}"/>
              </a:ext>
            </a:extLst>
          </p:cNvPr>
          <p:cNvSpPr>
            <a:spLocks noGrp="1"/>
          </p:cNvSpPr>
          <p:nvPr>
            <p:ph type="sldNum" sz="quarter" idx="12"/>
          </p:nvPr>
        </p:nvSpPr>
        <p:spPr/>
        <p:txBody>
          <a:bodyPr/>
          <a:lstStyle/>
          <a:p>
            <a:fld id="{5D96652D-A424-46EE-8E8A-BA494523C828}" type="slidenum">
              <a:rPr lang="en-US" smtClean="0"/>
              <a:t>‹#›</a:t>
            </a:fld>
            <a:endParaRPr lang="en-US"/>
          </a:p>
        </p:txBody>
      </p:sp>
      <p:sp>
        <p:nvSpPr>
          <p:cNvPr id="9" name="Chart Placeholder 8">
            <a:extLst>
              <a:ext uri="{FF2B5EF4-FFF2-40B4-BE49-F238E27FC236}">
                <a16:creationId xmlns:a16="http://schemas.microsoft.com/office/drawing/2014/main" id="{1A537B51-1246-442B-A5F2-5A64407093C1}"/>
              </a:ext>
            </a:extLst>
          </p:cNvPr>
          <p:cNvSpPr>
            <a:spLocks noGrp="1"/>
          </p:cNvSpPr>
          <p:nvPr>
            <p:ph type="chart" sz="quarter" idx="13"/>
          </p:nvPr>
        </p:nvSpPr>
        <p:spPr>
          <a:xfrm>
            <a:off x="6654800" y="1235075"/>
            <a:ext cx="5075238" cy="4873625"/>
          </a:xfrm>
        </p:spPr>
        <p:txBody>
          <a:bodyPr/>
          <a:lstStyle/>
          <a:p>
            <a:r>
              <a:rPr lang="en-US"/>
              <a:t>Click icon to add chart</a:t>
            </a:r>
          </a:p>
        </p:txBody>
      </p:sp>
    </p:spTree>
    <p:extLst>
      <p:ext uri="{BB962C8B-B14F-4D97-AF65-F5344CB8AC3E}">
        <p14:creationId xmlns:p14="http://schemas.microsoft.com/office/powerpoint/2010/main" val="579892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41D-C931-4F85-BCE4-34317E1CF44F}"/>
              </a:ext>
            </a:extLst>
          </p:cNvPr>
          <p:cNvSpPr>
            <a:spLocks noGrp="1"/>
          </p:cNvSpPr>
          <p:nvPr>
            <p:ph type="title" hasCustomPrompt="1"/>
          </p:nvPr>
        </p:nvSpPr>
        <p:spPr>
          <a:xfrm>
            <a:off x="839788" y="249539"/>
            <a:ext cx="3932237" cy="737886"/>
          </a:xfrm>
        </p:spPr>
        <p:txBody>
          <a:bodyPr anchor="b"/>
          <a:lstStyle>
            <a:lvl1pPr>
              <a:defRPr sz="4400"/>
            </a:lvl1pPr>
          </a:lstStyle>
          <a:p>
            <a:r>
              <a:rPr lang="en-US" dirty="0"/>
              <a:t>Chart Title</a:t>
            </a:r>
          </a:p>
        </p:txBody>
      </p:sp>
      <p:sp>
        <p:nvSpPr>
          <p:cNvPr id="7" name="Slide Number Placeholder 6">
            <a:extLst>
              <a:ext uri="{FF2B5EF4-FFF2-40B4-BE49-F238E27FC236}">
                <a16:creationId xmlns:a16="http://schemas.microsoft.com/office/drawing/2014/main" id="{E5A32E18-E933-4F74-B0B1-0C32599E4758}"/>
              </a:ext>
            </a:extLst>
          </p:cNvPr>
          <p:cNvSpPr>
            <a:spLocks noGrp="1"/>
          </p:cNvSpPr>
          <p:nvPr>
            <p:ph type="sldNum" sz="quarter" idx="12"/>
          </p:nvPr>
        </p:nvSpPr>
        <p:spPr>
          <a:xfrm>
            <a:off x="10872004" y="6093931"/>
            <a:ext cx="492080" cy="365125"/>
          </a:xfrm>
        </p:spPr>
        <p:txBody>
          <a:bodyPr/>
          <a:lstStyle/>
          <a:p>
            <a:fld id="{5D96652D-A424-46EE-8E8A-BA494523C828}" type="slidenum">
              <a:rPr lang="en-US" smtClean="0"/>
              <a:t>‹#›</a:t>
            </a:fld>
            <a:endParaRPr lang="en-US" dirty="0"/>
          </a:p>
        </p:txBody>
      </p:sp>
      <p:pic>
        <p:nvPicPr>
          <p:cNvPr id="9" name="Picture 8">
            <a:extLst>
              <a:ext uri="{FF2B5EF4-FFF2-40B4-BE49-F238E27FC236}">
                <a16:creationId xmlns:a16="http://schemas.microsoft.com/office/drawing/2014/main" id="{4091E60E-AAA8-43DB-9AC0-ECDF37AC91F5}"/>
              </a:ext>
            </a:extLst>
          </p:cNvPr>
          <p:cNvPicPr>
            <a:picLocks noChangeAspect="1"/>
          </p:cNvPicPr>
          <p:nvPr userDrawn="1"/>
        </p:nvPicPr>
        <p:blipFill>
          <a:blip r:embed="rId2"/>
          <a:stretch>
            <a:fillRect/>
          </a:stretch>
        </p:blipFill>
        <p:spPr>
          <a:xfrm>
            <a:off x="318859" y="5867784"/>
            <a:ext cx="1623999" cy="817420"/>
          </a:xfrm>
          <a:prstGeom prst="rect">
            <a:avLst/>
          </a:prstGeom>
        </p:spPr>
      </p:pic>
      <p:cxnSp>
        <p:nvCxnSpPr>
          <p:cNvPr id="11" name="Straight Connector 10">
            <a:extLst>
              <a:ext uri="{FF2B5EF4-FFF2-40B4-BE49-F238E27FC236}">
                <a16:creationId xmlns:a16="http://schemas.microsoft.com/office/drawing/2014/main" id="{B060C012-802B-4DA6-BDB1-6EB74BCF6FD2}"/>
              </a:ext>
            </a:extLst>
          </p:cNvPr>
          <p:cNvCxnSpPr/>
          <p:nvPr userDrawn="1"/>
        </p:nvCxnSpPr>
        <p:spPr>
          <a:xfrm>
            <a:off x="2146149" y="6276494"/>
            <a:ext cx="8368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8F7CE2-20FE-44C2-8BD3-E9E907009395}"/>
              </a:ext>
            </a:extLst>
          </p:cNvPr>
          <p:cNvCxnSpPr/>
          <p:nvPr userDrawn="1"/>
        </p:nvCxnSpPr>
        <p:spPr>
          <a:xfrm>
            <a:off x="-173620" y="1145894"/>
            <a:ext cx="8704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3AEBF2-F9BA-406B-9728-37945F376EC6}"/>
              </a:ext>
            </a:extLst>
          </p:cNvPr>
          <p:cNvSpPr>
            <a:spLocks noGrp="1"/>
          </p:cNvSpPr>
          <p:nvPr>
            <p:ph type="body" sz="quarter" idx="13"/>
          </p:nvPr>
        </p:nvSpPr>
        <p:spPr>
          <a:xfrm>
            <a:off x="839788" y="1343024"/>
            <a:ext cx="3932237" cy="4366281"/>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hart Placeholder 16">
            <a:extLst>
              <a:ext uri="{FF2B5EF4-FFF2-40B4-BE49-F238E27FC236}">
                <a16:creationId xmlns:a16="http://schemas.microsoft.com/office/drawing/2014/main" id="{BF26CF76-952E-4B11-8063-A104942E6238}"/>
              </a:ext>
            </a:extLst>
          </p:cNvPr>
          <p:cNvSpPr>
            <a:spLocks noGrp="1"/>
          </p:cNvSpPr>
          <p:nvPr>
            <p:ph type="chart" sz="quarter" idx="14"/>
          </p:nvPr>
        </p:nvSpPr>
        <p:spPr>
          <a:xfrm>
            <a:off x="5764213" y="1343025"/>
            <a:ext cx="4548187" cy="4365625"/>
          </a:xfrm>
        </p:spPr>
        <p:txBody>
          <a:bodyPr/>
          <a:lstStyle/>
          <a:p>
            <a:r>
              <a:rPr lang="en-US"/>
              <a:t>Click icon to add chart</a:t>
            </a:r>
          </a:p>
        </p:txBody>
      </p:sp>
    </p:spTree>
    <p:extLst>
      <p:ext uri="{BB962C8B-B14F-4D97-AF65-F5344CB8AC3E}">
        <p14:creationId xmlns:p14="http://schemas.microsoft.com/office/powerpoint/2010/main" val="303863834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p:cNvSpPr txBox="1"/>
          <p:nvPr userDrawn="1"/>
        </p:nvSpPr>
        <p:spPr>
          <a:xfrm>
            <a:off x="2042160" y="6281154"/>
            <a:ext cx="2885440" cy="369332"/>
          </a:xfrm>
          <a:prstGeom prst="rect">
            <a:avLst/>
          </a:prstGeom>
          <a:noFill/>
        </p:spPr>
        <p:txBody>
          <a:bodyPr wrap="square" rtlCol="0">
            <a:spAutoFit/>
          </a:bodyPr>
          <a:lstStyle/>
          <a:p>
            <a:r>
              <a:rPr lang="en-US" sz="600" b="1" cap="all" dirty="0">
                <a:solidFill>
                  <a:srgbClr val="68C5EC"/>
                </a:solidFill>
              </a:rPr>
              <a:t>RHI-Eagle highlands Inpatient and Outpatient Services</a:t>
            </a:r>
          </a:p>
          <a:p>
            <a:r>
              <a:rPr lang="en-US" sz="600" dirty="0"/>
              <a:t>4141 Shore Drive</a:t>
            </a:r>
          </a:p>
          <a:p>
            <a:r>
              <a:rPr lang="en-US" sz="600" dirty="0"/>
              <a:t>Indianapolis, IN 46254</a:t>
            </a:r>
          </a:p>
        </p:txBody>
      </p:sp>
      <p:sp>
        <p:nvSpPr>
          <p:cNvPr id="5" name="TextBox 4"/>
          <p:cNvSpPr txBox="1"/>
          <p:nvPr userDrawn="1"/>
        </p:nvSpPr>
        <p:spPr>
          <a:xfrm>
            <a:off x="6522720" y="6293024"/>
            <a:ext cx="2448560" cy="276999"/>
          </a:xfrm>
          <a:prstGeom prst="rect">
            <a:avLst/>
          </a:prstGeom>
          <a:noFill/>
        </p:spPr>
        <p:txBody>
          <a:bodyPr wrap="square" rtlCol="0">
            <a:spAutoFit/>
          </a:bodyPr>
          <a:lstStyle/>
          <a:p>
            <a:r>
              <a:rPr lang="en-US" sz="600" b="1" cap="all" dirty="0">
                <a:solidFill>
                  <a:srgbClr val="68C5EC"/>
                </a:solidFill>
              </a:rPr>
              <a:t>RHI-Northwest brain  Injury center </a:t>
            </a:r>
            <a:r>
              <a:rPr lang="en-US" sz="600" dirty="0"/>
              <a:t>9531 Valparaiso Court</a:t>
            </a:r>
          </a:p>
          <a:p>
            <a:r>
              <a:rPr lang="en-US" sz="600" dirty="0"/>
              <a:t>Indianapolis, IN 46268</a:t>
            </a:r>
          </a:p>
        </p:txBody>
      </p:sp>
      <p:sp>
        <p:nvSpPr>
          <p:cNvPr id="6" name="TextBox 5"/>
          <p:cNvSpPr txBox="1"/>
          <p:nvPr userDrawn="1"/>
        </p:nvSpPr>
        <p:spPr>
          <a:xfrm>
            <a:off x="4368800" y="6293024"/>
            <a:ext cx="2113280" cy="369332"/>
          </a:xfrm>
          <a:prstGeom prst="rect">
            <a:avLst/>
          </a:prstGeom>
          <a:noFill/>
        </p:spPr>
        <p:txBody>
          <a:bodyPr wrap="square" rtlCol="0">
            <a:spAutoFit/>
          </a:bodyPr>
          <a:lstStyle/>
          <a:p>
            <a:r>
              <a:rPr lang="en-US" sz="600" b="1" cap="all" dirty="0">
                <a:solidFill>
                  <a:srgbClr val="68C5EC"/>
                </a:solidFill>
              </a:rPr>
              <a:t>RHI-Carmel Outpatient Services</a:t>
            </a:r>
          </a:p>
          <a:p>
            <a:r>
              <a:rPr lang="en-US" sz="600" dirty="0"/>
              <a:t>12425 Old Meridian Street, Suite B2 </a:t>
            </a:r>
          </a:p>
          <a:p>
            <a:r>
              <a:rPr lang="en-US" sz="600" dirty="0"/>
              <a:t>Carmel, IN 46032</a:t>
            </a:r>
          </a:p>
        </p:txBody>
      </p:sp>
      <p:sp>
        <p:nvSpPr>
          <p:cNvPr id="7" name="TextBox 6"/>
          <p:cNvSpPr txBox="1"/>
          <p:nvPr userDrawn="1"/>
        </p:nvSpPr>
        <p:spPr>
          <a:xfrm>
            <a:off x="8839200" y="6293025"/>
            <a:ext cx="2438400" cy="451277"/>
          </a:xfrm>
          <a:prstGeom prst="rect">
            <a:avLst/>
          </a:prstGeom>
          <a:noFill/>
        </p:spPr>
        <p:txBody>
          <a:bodyPr wrap="square" rtlCol="0">
            <a:spAutoFit/>
          </a:bodyPr>
          <a:lstStyle/>
          <a:p>
            <a:r>
              <a:rPr lang="en-US" sz="600" dirty="0"/>
              <a:t>RHI is a community collaboration between Indiana University Health and St. Vincent Health</a:t>
            </a:r>
          </a:p>
          <a:p>
            <a:r>
              <a:rPr lang="en-US" sz="600" b="1" dirty="0">
                <a:solidFill>
                  <a:srgbClr val="68C5EC"/>
                </a:solidFill>
              </a:rPr>
              <a:t>317-329-2000  |  </a:t>
            </a:r>
            <a:r>
              <a:rPr lang="en-US" sz="600" b="1" dirty="0" err="1">
                <a:solidFill>
                  <a:srgbClr val="68C5EC"/>
                </a:solidFill>
              </a:rPr>
              <a:t>rhin.com</a:t>
            </a:r>
            <a:endParaRPr lang="en-US" sz="600" b="1" dirty="0">
              <a:solidFill>
                <a:srgbClr val="68C5EC"/>
              </a:solidFill>
            </a:endParaRPr>
          </a:p>
          <a:p>
            <a:endParaRPr lang="en-US" sz="799" baseline="30000" dirty="0"/>
          </a:p>
        </p:txBody>
      </p:sp>
    </p:spTree>
    <p:extLst>
      <p:ext uri="{BB962C8B-B14F-4D97-AF65-F5344CB8AC3E}">
        <p14:creationId xmlns:p14="http://schemas.microsoft.com/office/powerpoint/2010/main" val="186011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21968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208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Content Image sqr_N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369" y="107576"/>
            <a:ext cx="10723035" cy="1336956"/>
          </a:xfrm>
          <a:prstGeom prst="rect">
            <a:avLst/>
          </a:prstGeom>
        </p:spPr>
        <p:txBody>
          <a:bodyPr>
            <a:normAutofit/>
          </a:bodyPr>
          <a:lstStyle>
            <a:lvl1pPr>
              <a:defRPr sz="6600"/>
            </a:lvl1pPr>
          </a:lstStyle>
          <a:p>
            <a:r>
              <a:rPr lang="en-US" dirty="0"/>
              <a:t>Master title style</a:t>
            </a:r>
          </a:p>
        </p:txBody>
      </p:sp>
      <p:sp>
        <p:nvSpPr>
          <p:cNvPr id="3" name="Content Placeholder 2"/>
          <p:cNvSpPr>
            <a:spLocks noGrp="1"/>
          </p:cNvSpPr>
          <p:nvPr>
            <p:ph idx="1"/>
          </p:nvPr>
        </p:nvSpPr>
        <p:spPr>
          <a:xfrm>
            <a:off x="4470400" y="2057400"/>
            <a:ext cx="7112000" cy="4267200"/>
          </a:xfrm>
          <a:prstGeom prst="rect">
            <a:avLst/>
          </a:prstGeom>
        </p:spPr>
        <p:txBody>
          <a:bodyPr>
            <a:no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969" y="6096196"/>
            <a:ext cx="2540000" cy="456441"/>
          </a:xfrm>
          <a:prstGeom prst="rect">
            <a:avLst/>
          </a:prstGeom>
        </p:spPr>
        <p:txBody>
          <a:bodyPr/>
          <a:lstStyle/>
          <a:p>
            <a:fld id="{1D8BD707-D9CF-40AE-B4C6-C98DA3205C09}" type="datetimeFigureOut">
              <a:rPr lang="en-US" smtClean="0">
                <a:solidFill>
                  <a:prstClr val="black"/>
                </a:solidFill>
                <a:latin typeface="News Gothic MT"/>
              </a:rPr>
              <a:pPr/>
              <a:t>8/5/2022</a:t>
            </a:fld>
            <a:endParaRPr lang="en-US">
              <a:solidFill>
                <a:prstClr val="black"/>
              </a:solidFill>
              <a:latin typeface="News Gothic MT"/>
            </a:endParaRPr>
          </a:p>
        </p:txBody>
      </p:sp>
      <p:sp>
        <p:nvSpPr>
          <p:cNvPr id="6" name="Slide Number Placeholder 5"/>
          <p:cNvSpPr>
            <a:spLocks noGrp="1"/>
          </p:cNvSpPr>
          <p:nvPr>
            <p:ph type="sldNum" sz="quarter" idx="12"/>
          </p:nvPr>
        </p:nvSpPr>
        <p:spPr>
          <a:xfrm>
            <a:off x="10566026" y="5563407"/>
            <a:ext cx="1422015" cy="303753"/>
          </a:xfrm>
          <a:prstGeom prst="rect">
            <a:avLst/>
          </a:prstGeom>
        </p:spPr>
        <p:txBody>
          <a:bodyPr/>
          <a:lstStyle/>
          <a:p>
            <a:fld id="{B6F15528-21DE-4FAA-801E-634DDDAF4B2B}" type="slidenum">
              <a:rPr lang="en-US" smtClean="0">
                <a:solidFill>
                  <a:prstClr val="black"/>
                </a:solidFill>
                <a:latin typeface="News Gothic MT"/>
              </a:rPr>
              <a:pPr/>
              <a:t>‹#›</a:t>
            </a:fld>
            <a:endParaRPr lang="en-US">
              <a:solidFill>
                <a:prstClr val="black"/>
              </a:solidFill>
              <a:latin typeface="News Gothic MT"/>
            </a:endParaRPr>
          </a:p>
        </p:txBody>
      </p:sp>
      <p:sp>
        <p:nvSpPr>
          <p:cNvPr id="8" name="Picture Placeholder 19"/>
          <p:cNvSpPr>
            <a:spLocks noGrp="1"/>
          </p:cNvSpPr>
          <p:nvPr>
            <p:ph type="pic" sz="quarter" idx="13"/>
          </p:nvPr>
        </p:nvSpPr>
        <p:spPr>
          <a:xfrm rot="21195037">
            <a:off x="109985" y="2532967"/>
            <a:ext cx="4093815" cy="2788333"/>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3323621893"/>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3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400" decel="100000"/>
                        <p:tgtEl>
                          <p:spTgt spid="3"/>
                        </p:tgtEl>
                      </p:cBhvr>
                    </p:animEffect>
                    <p:anim calcmode="lin" valueType="num">
                      <p:cBhvr>
                        <p:cTn dur="400" decel="100000" fill="hold"/>
                        <p:tgtEl>
                          <p:spTgt spid="3"/>
                        </p:tgtEl>
                        <p:attrNameLst>
                          <p:attrName>style.rotation</p:attrName>
                        </p:attrNameLst>
                      </p:cBhvr>
                      <p:tavLst>
                        <p:tav tm="0">
                          <p:val>
                            <p:fltVal val="-90"/>
                          </p:val>
                        </p:tav>
                        <p:tav tm="100000">
                          <p:val>
                            <p:fltVal val="0"/>
                          </p:val>
                        </p:tav>
                      </p:tavLst>
                    </p:anim>
                    <p:anim calcmode="lin" valueType="num">
                      <p:cBhvr>
                        <p:cTn dur="400" decel="100000" fill="hold"/>
                        <p:tgtEl>
                          <p:spTgt spid="3"/>
                        </p:tgtEl>
                        <p:attrNameLst>
                          <p:attrName>ppt_x</p:attrName>
                        </p:attrNameLst>
                      </p:cBhvr>
                      <p:tavLst>
                        <p:tav tm="0">
                          <p:val>
                            <p:strVal val="#ppt_x+0.4"/>
                          </p:val>
                        </p:tav>
                        <p:tav tm="100000">
                          <p:val>
                            <p:strVal val="#ppt_x-0.05"/>
                          </p:val>
                        </p:tav>
                      </p:tavLst>
                    </p:anim>
                    <p:anim calcmode="lin" valueType="num">
                      <p:cBhvr>
                        <p:cTn dur="400" decel="100000" fill="hold"/>
                        <p:tgtEl>
                          <p:spTgt spid="3"/>
                        </p:tgtEl>
                        <p:attrNameLst>
                          <p:attrName>ppt_y</p:attrName>
                        </p:attrNameLst>
                      </p:cBhvr>
                      <p:tavLst>
                        <p:tav tm="0">
                          <p:val>
                            <p:strVal val="#ppt_y-0.4"/>
                          </p:val>
                        </p:tav>
                        <p:tav tm="100000">
                          <p:val>
                            <p:strVal val="#ppt_y+0.1"/>
                          </p:val>
                        </p:tav>
                      </p:tavLst>
                    </p:anim>
                    <p:anim calcmode="lin" valueType="num">
                      <p:cBhvr>
                        <p:cTn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tnLst>
          </p:tmpl>
        </p:tmplLst>
      </p:bldP>
      <p:bldP spid="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Image Hor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normAutofit/>
          </a:bodyPr>
          <a:lstStyle>
            <a:lvl1pPr algn="ctr">
              <a:defRPr sz="3200"/>
            </a:lvl1pPr>
          </a:lstStyle>
          <a:p>
            <a:r>
              <a:rPr lang="en-US"/>
              <a:t>Click to edit Master title style</a:t>
            </a:r>
          </a:p>
        </p:txBody>
      </p:sp>
      <p:sp>
        <p:nvSpPr>
          <p:cNvPr id="9" name="Text Placeholder 12"/>
          <p:cNvSpPr>
            <a:spLocks noGrp="1"/>
          </p:cNvSpPr>
          <p:nvPr>
            <p:ph type="body" sz="quarter" idx="15"/>
          </p:nvPr>
        </p:nvSpPr>
        <p:spPr>
          <a:xfrm>
            <a:off x="1117600" y="2514600"/>
            <a:ext cx="2743200" cy="3048000"/>
          </a:xfrm>
          <a:prstGeom prst="rect">
            <a:avLst/>
          </a:prstGeom>
        </p:spPr>
        <p:txBody>
          <a:bodyPr>
            <a:noAutofit/>
          </a:bodyPr>
          <a:lstStyle>
            <a:lvl1pPr>
              <a:buNone/>
              <a:defRPr sz="1600">
                <a:solidFill>
                  <a:schemeClr val="tx1"/>
                </a:solidFill>
              </a:defRPr>
            </a:lvl1pPr>
            <a:lvl2pPr>
              <a:buNone/>
              <a:defRPr sz="1400">
                <a:solidFill>
                  <a:schemeClr val="bg1"/>
                </a:solidFill>
              </a:defRPr>
            </a:lvl2pPr>
            <a:lvl3pPr>
              <a:buNone/>
              <a:defRPr sz="1200">
                <a:solidFill>
                  <a:schemeClr val="bg1"/>
                </a:solidFill>
              </a:defRPr>
            </a:lvl3pPr>
            <a:lvl4pPr>
              <a:buNone/>
              <a:defRPr sz="1100">
                <a:solidFill>
                  <a:schemeClr val="bg1"/>
                </a:solidFill>
              </a:defRPr>
            </a:lvl4pPr>
            <a:lvl5pPr>
              <a:buNone/>
              <a:defRPr sz="1100">
                <a:solidFill>
                  <a:schemeClr val="bg1"/>
                </a:solidFill>
              </a:defRPr>
            </a:lvl5pPr>
          </a:lstStyle>
          <a:p>
            <a:pPr lvl="0"/>
            <a:r>
              <a:rPr lang="en-US" dirty="0"/>
              <a:t>Click to edit Master text styles</a:t>
            </a:r>
          </a:p>
        </p:txBody>
      </p:sp>
      <p:sp>
        <p:nvSpPr>
          <p:cNvPr id="8" name="Picture Placeholder 19"/>
          <p:cNvSpPr>
            <a:spLocks noGrp="1"/>
          </p:cNvSpPr>
          <p:nvPr>
            <p:ph type="pic" sz="quarter" idx="16"/>
          </p:nvPr>
        </p:nvSpPr>
        <p:spPr>
          <a:xfrm rot="168040">
            <a:off x="3953011" y="2207429"/>
            <a:ext cx="7279791" cy="3931308"/>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7"/>
          </p:nvPr>
        </p:nvSpPr>
        <p:spPr>
          <a:xfrm>
            <a:off x="3454400" y="6416676"/>
            <a:ext cx="2844800" cy="365125"/>
          </a:xfrm>
          <a:prstGeom prst="rect">
            <a:avLst/>
          </a:prstGeom>
        </p:spPr>
        <p:txBody>
          <a:bodyPr/>
          <a:lstStyle>
            <a:lvl1pPr>
              <a:defRPr/>
            </a:lvl1pPr>
          </a:lstStyle>
          <a:p>
            <a:pPr>
              <a:defRPr/>
            </a:pPr>
            <a:fld id="{35D22723-EF33-4C21-B4C0-99E8B18DD13F}" type="datetimeFigureOut">
              <a:rPr lang="en-US">
                <a:solidFill>
                  <a:srgbClr val="D7AA52">
                    <a:lumMod val="75000"/>
                  </a:srgbClr>
                </a:solidFill>
              </a:rPr>
              <a:pPr>
                <a:defRPr/>
              </a:pPr>
              <a:t>8/5/2022</a:t>
            </a:fld>
            <a:endParaRPr lang="en-US">
              <a:solidFill>
                <a:srgbClr val="D7AA52">
                  <a:lumMod val="75000"/>
                </a:srgbClr>
              </a:solidFill>
            </a:endParaRPr>
          </a:p>
        </p:txBody>
      </p:sp>
      <p:sp>
        <p:nvSpPr>
          <p:cNvPr id="6" name="Slide Number Placeholder 5"/>
          <p:cNvSpPr>
            <a:spLocks noGrp="1"/>
          </p:cNvSpPr>
          <p:nvPr>
            <p:ph type="sldNum" sz="quarter" idx="18"/>
          </p:nvPr>
        </p:nvSpPr>
        <p:spPr>
          <a:xfrm>
            <a:off x="8839200" y="6416676"/>
            <a:ext cx="2844800" cy="365125"/>
          </a:xfrm>
          <a:prstGeom prst="rect">
            <a:avLst/>
          </a:prstGeom>
        </p:spPr>
        <p:txBody>
          <a:bodyPr/>
          <a:lstStyle>
            <a:lvl1pPr>
              <a:defRPr/>
            </a:lvl1pPr>
          </a:lstStyle>
          <a:p>
            <a:pPr>
              <a:defRPr/>
            </a:pPr>
            <a:fld id="{38BE1188-54C8-4D5E-B262-A47DC1DA0BBB}"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769947840"/>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2 Image re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609600" y="2057400"/>
            <a:ext cx="7416800" cy="3505200"/>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9"/>
          <p:cNvSpPr>
            <a:spLocks noGrp="1"/>
          </p:cNvSpPr>
          <p:nvPr>
            <p:ph type="pic" sz="quarter" idx="13"/>
          </p:nvPr>
        </p:nvSpPr>
        <p:spPr>
          <a:xfrm rot="250911">
            <a:off x="8118441" y="4277257"/>
            <a:ext cx="3250744" cy="1982297"/>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9" name="Picture Placeholder 19"/>
          <p:cNvSpPr>
            <a:spLocks noGrp="1"/>
          </p:cNvSpPr>
          <p:nvPr>
            <p:ph type="pic" sz="quarter" idx="14"/>
          </p:nvPr>
        </p:nvSpPr>
        <p:spPr>
          <a:xfrm rot="21404141">
            <a:off x="8807433" y="2125208"/>
            <a:ext cx="3250744" cy="1982297"/>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6" name="Date Placeholder 3"/>
          <p:cNvSpPr>
            <a:spLocks noGrp="1"/>
          </p:cNvSpPr>
          <p:nvPr>
            <p:ph type="dt" sz="half" idx="15"/>
          </p:nvPr>
        </p:nvSpPr>
        <p:spPr>
          <a:xfrm>
            <a:off x="3454400" y="6416676"/>
            <a:ext cx="2844800" cy="365125"/>
          </a:xfrm>
          <a:prstGeom prst="rect">
            <a:avLst/>
          </a:prstGeom>
        </p:spPr>
        <p:txBody>
          <a:bodyPr/>
          <a:lstStyle>
            <a:lvl1pPr>
              <a:defRPr/>
            </a:lvl1pPr>
          </a:lstStyle>
          <a:p>
            <a:pPr>
              <a:defRPr/>
            </a:pPr>
            <a:fld id="{0B62FD6F-7EA9-47AE-9C81-63F7057DD975}" type="datetimeFigureOut">
              <a:rPr lang="en-US">
                <a:solidFill>
                  <a:srgbClr val="D7AA52">
                    <a:lumMod val="75000"/>
                  </a:srgbClr>
                </a:solidFill>
              </a:rPr>
              <a:pPr>
                <a:defRPr/>
              </a:pPr>
              <a:t>8/5/2022</a:t>
            </a:fld>
            <a:endParaRPr lang="en-US">
              <a:solidFill>
                <a:srgbClr val="D7AA52">
                  <a:lumMod val="75000"/>
                </a:srgbClr>
              </a:solidFill>
            </a:endParaRPr>
          </a:p>
        </p:txBody>
      </p:sp>
      <p:sp>
        <p:nvSpPr>
          <p:cNvPr id="8" name="Slide Number Placeholder 5"/>
          <p:cNvSpPr>
            <a:spLocks noGrp="1"/>
          </p:cNvSpPr>
          <p:nvPr>
            <p:ph type="sldNum" sz="quarter" idx="16"/>
          </p:nvPr>
        </p:nvSpPr>
        <p:spPr>
          <a:xfrm>
            <a:off x="8839200" y="6416676"/>
            <a:ext cx="2844800" cy="365125"/>
          </a:xfrm>
          <a:prstGeom prst="rect">
            <a:avLst/>
          </a:prstGeom>
        </p:spPr>
        <p:txBody>
          <a:bodyPr/>
          <a:lstStyle>
            <a:lvl1pPr>
              <a:defRPr/>
            </a:lvl1pPr>
          </a:lstStyle>
          <a:p>
            <a:pPr>
              <a:defRPr/>
            </a:pPr>
            <a:fld id="{145207C6-02CE-4835-8975-0EAB9A2D6F54}"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10441259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C9A0D6EA-B214-4149-9C4D-6A5A8E7841A5}" type="datetimeFigureOut">
              <a:rPr lang="en-US">
                <a:solidFill>
                  <a:srgbClr val="D7AA52">
                    <a:lumMod val="75000"/>
                  </a:srgbClr>
                </a:solidFill>
              </a:rPr>
              <a:pPr>
                <a:defRPr/>
              </a:pPr>
              <a:t>8/5/2022</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27D9031E-4B18-4CE9-97DA-3BAD2D4C3D5A}"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1301717941"/>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martArt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2057400"/>
            <a:ext cx="6908800" cy="3276600"/>
          </a:xfrm>
          <a:prstGeom prst="rect">
            <a:avLst/>
          </a:prstGeom>
        </p:spPr>
        <p:txBody>
          <a:bodyPr>
            <a:normAutofit/>
          </a:bodyPr>
          <a:lstStyle>
            <a:lvl1pPr>
              <a:buFontTx/>
              <a:buNone/>
              <a:defRPr sz="2000"/>
            </a:lvl1pPr>
          </a:lstStyle>
          <a:p>
            <a:pPr lvl="0"/>
            <a:r>
              <a:rPr lang="en-US" dirty="0"/>
              <a:t>Object</a:t>
            </a:r>
          </a:p>
        </p:txBody>
      </p:sp>
      <p:sp>
        <p:nvSpPr>
          <p:cNvPr id="8" name="Picture Placeholder 19"/>
          <p:cNvSpPr>
            <a:spLocks noGrp="1"/>
          </p:cNvSpPr>
          <p:nvPr>
            <p:ph type="pic" sz="quarter" idx="13"/>
          </p:nvPr>
        </p:nvSpPr>
        <p:spPr>
          <a:xfrm>
            <a:off x="7823201" y="2057400"/>
            <a:ext cx="3691921" cy="35052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0B6FDF07-90FB-4FE5-934D-F4E719512F42}" type="datetimeFigureOut">
              <a:rPr lang="en-US">
                <a:solidFill>
                  <a:srgbClr val="D7AA52">
                    <a:lumMod val="75000"/>
                  </a:srgbClr>
                </a:solidFill>
              </a:rPr>
              <a:pPr>
                <a:defRPr/>
              </a:pPr>
              <a:t>8/5/2022</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A1ABC150-D210-467F-8716-3D81CE3608C1}"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948926866"/>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52F736AB-E2C0-46F9-9B94-0D9B1BD1B0B8}" type="datetimeFigureOut">
              <a:rPr lang="en-US">
                <a:solidFill>
                  <a:srgbClr val="D7AA52">
                    <a:lumMod val="75000"/>
                  </a:srgbClr>
                </a:solidFill>
              </a:rPr>
              <a:pPr>
                <a:defRPr/>
              </a:pPr>
              <a:t>8/5/2022</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5ED5B4DB-AD3C-4574-B631-ABD2A4EADF89}"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09818243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DBA5F348-04A3-433A-9C14-32894556B832}" type="datetimeFigureOut">
              <a:rPr lang="en-US">
                <a:solidFill>
                  <a:srgbClr val="D7AA52">
                    <a:lumMod val="75000"/>
                  </a:srgbClr>
                </a:solidFill>
              </a:rPr>
              <a:pPr>
                <a:defRPr/>
              </a:pPr>
              <a:t>8/5/2022</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1D5DF45B-296F-4A09-BA8A-36557E0AD48F}"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280398380"/>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Conten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2057400"/>
            <a:ext cx="6908800" cy="3505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CEBD330F-F724-45EF-AF45-7EA2CC8F8C30}" type="datetimeFigureOut">
              <a:rPr lang="en-US">
                <a:solidFill>
                  <a:srgbClr val="D7AA52">
                    <a:lumMod val="75000"/>
                  </a:srgbClr>
                </a:solidFill>
              </a:rPr>
              <a:pPr>
                <a:defRPr/>
              </a:pPr>
              <a:t>8/5/2022</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0B59DF37-42A3-437A-A8CB-6A60468D5A4B}"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501772947"/>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AD88CDE5-7DD7-409C-893E-1CC5E699DA71}" type="datetimeFigureOut">
              <a:rPr lang="en-US">
                <a:solidFill>
                  <a:srgbClr val="D7AA52">
                    <a:lumMod val="75000"/>
                  </a:srgbClr>
                </a:solidFill>
              </a:rPr>
              <a:pPr>
                <a:defRPr/>
              </a:pPr>
              <a:t>8/5/2022</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4427F68D-3567-4F2F-BAB4-4671761A290F}"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81775002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11118126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p:nvSpPr>
        <p:spPr>
          <a:xfrm>
            <a:off x="2042160" y="6281154"/>
            <a:ext cx="2885440" cy="369332"/>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RHI-Eagle highlands Inpatient and Outpatient Services</a:t>
            </a:r>
          </a:p>
          <a:p>
            <a:pPr eaLnBrk="1" fontAlgn="auto" hangingPunct="1">
              <a:spcBef>
                <a:spcPts val="0"/>
              </a:spcBef>
              <a:spcAft>
                <a:spcPts val="0"/>
              </a:spcAft>
            </a:pPr>
            <a:r>
              <a:rPr lang="en-US" sz="600" dirty="0">
                <a:solidFill>
                  <a:prstClr val="black"/>
                </a:solidFill>
                <a:latin typeface="Calibri" panose="020F0502020204030204"/>
                <a:ea typeface="+mn-ea"/>
              </a:rPr>
              <a:t>4141 Shore Drive</a:t>
            </a:r>
          </a:p>
          <a:p>
            <a:pPr eaLnBrk="1" fontAlgn="auto" hangingPunct="1">
              <a:spcBef>
                <a:spcPts val="0"/>
              </a:spcBef>
              <a:spcAft>
                <a:spcPts val="0"/>
              </a:spcAft>
            </a:pPr>
            <a:r>
              <a:rPr lang="en-US" sz="600" dirty="0">
                <a:solidFill>
                  <a:prstClr val="black"/>
                </a:solidFill>
                <a:latin typeface="Calibri" panose="020F0502020204030204"/>
                <a:ea typeface="+mn-ea"/>
              </a:rPr>
              <a:t>Indianapolis, IN 46254</a:t>
            </a:r>
          </a:p>
        </p:txBody>
      </p:sp>
      <p:sp>
        <p:nvSpPr>
          <p:cNvPr id="5" name="TextBox 4"/>
          <p:cNvSpPr txBox="1"/>
          <p:nvPr/>
        </p:nvSpPr>
        <p:spPr>
          <a:xfrm>
            <a:off x="6522720" y="6293024"/>
            <a:ext cx="2448560" cy="276999"/>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RHI-Northwest brain  Injury center </a:t>
            </a:r>
            <a:r>
              <a:rPr lang="en-US" sz="600" dirty="0">
                <a:solidFill>
                  <a:prstClr val="black"/>
                </a:solidFill>
                <a:latin typeface="Calibri" panose="020F0502020204030204"/>
                <a:ea typeface="+mn-ea"/>
              </a:rPr>
              <a:t>9531 Valparaiso Court</a:t>
            </a:r>
          </a:p>
          <a:p>
            <a:pPr eaLnBrk="1" fontAlgn="auto" hangingPunct="1">
              <a:spcBef>
                <a:spcPts val="0"/>
              </a:spcBef>
              <a:spcAft>
                <a:spcPts val="0"/>
              </a:spcAft>
            </a:pPr>
            <a:r>
              <a:rPr lang="en-US" sz="600" dirty="0">
                <a:solidFill>
                  <a:prstClr val="black"/>
                </a:solidFill>
                <a:latin typeface="Calibri" panose="020F0502020204030204"/>
                <a:ea typeface="+mn-ea"/>
              </a:rPr>
              <a:t>Indianapolis, IN 46268</a:t>
            </a:r>
          </a:p>
        </p:txBody>
      </p:sp>
      <p:sp>
        <p:nvSpPr>
          <p:cNvPr id="6" name="TextBox 5"/>
          <p:cNvSpPr txBox="1"/>
          <p:nvPr/>
        </p:nvSpPr>
        <p:spPr>
          <a:xfrm>
            <a:off x="4368800" y="6293024"/>
            <a:ext cx="2113280" cy="369332"/>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RHI-Carmel Outpatient Services</a:t>
            </a:r>
          </a:p>
          <a:p>
            <a:pPr eaLnBrk="1" fontAlgn="auto" hangingPunct="1">
              <a:spcBef>
                <a:spcPts val="0"/>
              </a:spcBef>
              <a:spcAft>
                <a:spcPts val="0"/>
              </a:spcAft>
            </a:pPr>
            <a:r>
              <a:rPr lang="en-US" sz="600" dirty="0">
                <a:solidFill>
                  <a:prstClr val="black"/>
                </a:solidFill>
                <a:latin typeface="Calibri" panose="020F0502020204030204"/>
                <a:ea typeface="+mn-ea"/>
              </a:rPr>
              <a:t>12425 Old Meridian Street, Suite B2 </a:t>
            </a:r>
          </a:p>
          <a:p>
            <a:pPr eaLnBrk="1" fontAlgn="auto" hangingPunct="1">
              <a:spcBef>
                <a:spcPts val="0"/>
              </a:spcBef>
              <a:spcAft>
                <a:spcPts val="0"/>
              </a:spcAft>
            </a:pPr>
            <a:r>
              <a:rPr lang="en-US" sz="600" dirty="0">
                <a:solidFill>
                  <a:prstClr val="black"/>
                </a:solidFill>
                <a:latin typeface="Calibri" panose="020F0502020204030204"/>
                <a:ea typeface="+mn-ea"/>
              </a:rPr>
              <a:t>Carmel, IN 46032</a:t>
            </a:r>
          </a:p>
        </p:txBody>
      </p:sp>
      <p:sp>
        <p:nvSpPr>
          <p:cNvPr id="7" name="TextBox 6"/>
          <p:cNvSpPr txBox="1"/>
          <p:nvPr/>
        </p:nvSpPr>
        <p:spPr>
          <a:xfrm>
            <a:off x="8839200" y="6293025"/>
            <a:ext cx="2438400" cy="451277"/>
          </a:xfrm>
          <a:prstGeom prst="rect">
            <a:avLst/>
          </a:prstGeom>
          <a:noFill/>
        </p:spPr>
        <p:txBody>
          <a:bodyPr wrap="square" rtlCol="0">
            <a:spAutoFit/>
          </a:bodyPr>
          <a:lstStyle/>
          <a:p>
            <a:pPr eaLnBrk="1" fontAlgn="auto" hangingPunct="1">
              <a:spcBef>
                <a:spcPts val="0"/>
              </a:spcBef>
              <a:spcAft>
                <a:spcPts val="0"/>
              </a:spcAft>
            </a:pPr>
            <a:r>
              <a:rPr lang="en-US" sz="600" dirty="0">
                <a:solidFill>
                  <a:prstClr val="black"/>
                </a:solidFill>
                <a:latin typeface="Calibri" panose="020F0502020204030204"/>
                <a:ea typeface="+mn-ea"/>
              </a:rPr>
              <a:t>RHI is a community collaboration between Indiana University Health and St. Vincent Health</a:t>
            </a:r>
          </a:p>
          <a:p>
            <a:pPr eaLnBrk="1" fontAlgn="auto" hangingPunct="1">
              <a:spcBef>
                <a:spcPts val="0"/>
              </a:spcBef>
              <a:spcAft>
                <a:spcPts val="0"/>
              </a:spcAft>
            </a:pPr>
            <a:r>
              <a:rPr lang="en-US" sz="600" b="1" dirty="0">
                <a:solidFill>
                  <a:srgbClr val="68C5EC"/>
                </a:solidFill>
                <a:latin typeface="Calibri" panose="020F0502020204030204"/>
                <a:ea typeface="+mn-ea"/>
              </a:rPr>
              <a:t>317-329-2000  |  </a:t>
            </a:r>
            <a:r>
              <a:rPr lang="en-US" sz="600" b="1" dirty="0" err="1">
                <a:solidFill>
                  <a:srgbClr val="68C5EC"/>
                </a:solidFill>
                <a:latin typeface="Calibri" panose="020F0502020204030204"/>
                <a:ea typeface="+mn-ea"/>
              </a:rPr>
              <a:t>rhin.com</a:t>
            </a:r>
            <a:endParaRPr lang="en-US" sz="600" b="1" dirty="0">
              <a:solidFill>
                <a:srgbClr val="68C5EC"/>
              </a:solidFill>
              <a:latin typeface="Calibri" panose="020F0502020204030204"/>
              <a:ea typeface="+mn-ea"/>
            </a:endParaRPr>
          </a:p>
          <a:p>
            <a:pPr eaLnBrk="1" fontAlgn="auto" hangingPunct="1">
              <a:spcBef>
                <a:spcPts val="0"/>
              </a:spcBef>
              <a:spcAft>
                <a:spcPts val="0"/>
              </a:spcAft>
            </a:pPr>
            <a:endParaRPr lang="en-US" sz="799" baseline="30000" dirty="0">
              <a:solidFill>
                <a:prstClr val="black"/>
              </a:solidFill>
              <a:latin typeface="Calibri" panose="020F0502020204030204"/>
              <a:ea typeface="+mn-ea"/>
            </a:endParaRPr>
          </a:p>
        </p:txBody>
      </p:sp>
    </p:spTree>
    <p:extLst>
      <p:ext uri="{BB962C8B-B14F-4D97-AF65-F5344CB8AC3E}">
        <p14:creationId xmlns:p14="http://schemas.microsoft.com/office/powerpoint/2010/main" val="1868345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955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Content Image sqr_N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369" y="107576"/>
            <a:ext cx="10723035" cy="1336956"/>
          </a:xfrm>
          <a:prstGeom prst="rect">
            <a:avLst/>
          </a:prstGeom>
        </p:spPr>
        <p:txBody>
          <a:bodyPr>
            <a:normAutofit/>
          </a:bodyPr>
          <a:lstStyle>
            <a:lvl1pPr>
              <a:defRPr sz="6600"/>
            </a:lvl1pPr>
          </a:lstStyle>
          <a:p>
            <a:r>
              <a:rPr lang="en-US" dirty="0"/>
              <a:t>Master title style</a:t>
            </a:r>
          </a:p>
        </p:txBody>
      </p:sp>
      <p:sp>
        <p:nvSpPr>
          <p:cNvPr id="3" name="Content Placeholder 2"/>
          <p:cNvSpPr>
            <a:spLocks noGrp="1"/>
          </p:cNvSpPr>
          <p:nvPr>
            <p:ph idx="1"/>
          </p:nvPr>
        </p:nvSpPr>
        <p:spPr>
          <a:xfrm>
            <a:off x="4470400" y="2057400"/>
            <a:ext cx="7112000" cy="4267200"/>
          </a:xfrm>
          <a:prstGeom prst="rect">
            <a:avLst/>
          </a:prstGeom>
        </p:spPr>
        <p:txBody>
          <a:bodyPr>
            <a:no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969" y="6096196"/>
            <a:ext cx="2540000" cy="456441"/>
          </a:xfrm>
          <a:prstGeom prst="rect">
            <a:avLst/>
          </a:prstGeom>
        </p:spPr>
        <p:txBody>
          <a:bodyPr/>
          <a:lstStyle/>
          <a:p>
            <a:fld id="{1D8BD707-D9CF-40AE-B4C6-C98DA3205C09}" type="datetimeFigureOut">
              <a:rPr lang="en-US" smtClean="0">
                <a:solidFill>
                  <a:prstClr val="black"/>
                </a:solidFill>
              </a:rPr>
              <a:pPr/>
              <a:t>8/5/2022</a:t>
            </a:fld>
            <a:endParaRPr lang="en-US">
              <a:solidFill>
                <a:prstClr val="black"/>
              </a:solidFill>
            </a:endParaRPr>
          </a:p>
        </p:txBody>
      </p:sp>
      <p:sp>
        <p:nvSpPr>
          <p:cNvPr id="6" name="Slide Number Placeholder 5"/>
          <p:cNvSpPr>
            <a:spLocks noGrp="1"/>
          </p:cNvSpPr>
          <p:nvPr>
            <p:ph type="sldNum" sz="quarter" idx="12"/>
          </p:nvPr>
        </p:nvSpPr>
        <p:spPr>
          <a:xfrm>
            <a:off x="10566026" y="5563407"/>
            <a:ext cx="1422015" cy="303753"/>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8" name="Picture Placeholder 19"/>
          <p:cNvSpPr>
            <a:spLocks noGrp="1"/>
          </p:cNvSpPr>
          <p:nvPr>
            <p:ph type="pic" sz="quarter" idx="13"/>
          </p:nvPr>
        </p:nvSpPr>
        <p:spPr>
          <a:xfrm rot="21195037">
            <a:off x="109985" y="2532967"/>
            <a:ext cx="4093815" cy="2788333"/>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2858849443"/>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3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400" decel="100000"/>
                        <p:tgtEl>
                          <p:spTgt spid="3"/>
                        </p:tgtEl>
                      </p:cBhvr>
                    </p:animEffect>
                    <p:anim calcmode="lin" valueType="num">
                      <p:cBhvr>
                        <p:cTn dur="400" decel="100000" fill="hold"/>
                        <p:tgtEl>
                          <p:spTgt spid="3"/>
                        </p:tgtEl>
                        <p:attrNameLst>
                          <p:attrName>style.rotation</p:attrName>
                        </p:attrNameLst>
                      </p:cBhvr>
                      <p:tavLst>
                        <p:tav tm="0">
                          <p:val>
                            <p:fltVal val="-90"/>
                          </p:val>
                        </p:tav>
                        <p:tav tm="100000">
                          <p:val>
                            <p:fltVal val="0"/>
                          </p:val>
                        </p:tav>
                      </p:tavLst>
                    </p:anim>
                    <p:anim calcmode="lin" valueType="num">
                      <p:cBhvr>
                        <p:cTn dur="400" decel="100000" fill="hold"/>
                        <p:tgtEl>
                          <p:spTgt spid="3"/>
                        </p:tgtEl>
                        <p:attrNameLst>
                          <p:attrName>ppt_x</p:attrName>
                        </p:attrNameLst>
                      </p:cBhvr>
                      <p:tavLst>
                        <p:tav tm="0">
                          <p:val>
                            <p:strVal val="#ppt_x+0.4"/>
                          </p:val>
                        </p:tav>
                        <p:tav tm="100000">
                          <p:val>
                            <p:strVal val="#ppt_x-0.05"/>
                          </p:val>
                        </p:tav>
                      </p:tavLst>
                    </p:anim>
                    <p:anim calcmode="lin" valueType="num">
                      <p:cBhvr>
                        <p:cTn dur="400" decel="100000" fill="hold"/>
                        <p:tgtEl>
                          <p:spTgt spid="3"/>
                        </p:tgtEl>
                        <p:attrNameLst>
                          <p:attrName>ppt_y</p:attrName>
                        </p:attrNameLst>
                      </p:cBhvr>
                      <p:tavLst>
                        <p:tav tm="0">
                          <p:val>
                            <p:strVal val="#ppt_y-0.4"/>
                          </p:val>
                        </p:tav>
                        <p:tav tm="100000">
                          <p:val>
                            <p:strVal val="#ppt_y+0.1"/>
                          </p:val>
                        </p:tav>
                      </p:tavLst>
                    </p:anim>
                    <p:anim calcmode="lin" valueType="num">
                      <p:cBhvr>
                        <p:cTn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tnLst>
          </p:tmpl>
        </p:tmplLst>
      </p:bldP>
      <p:bldP spid="8"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06447" y="6275681"/>
            <a:ext cx="2844800" cy="365125"/>
          </a:xfrm>
          <a:prstGeom prst="rect">
            <a:avLst/>
          </a:prstGeom>
        </p:spPr>
        <p:txBody>
          <a:bodyPr/>
          <a:lstStyle/>
          <a:p>
            <a:pPr>
              <a:defRPr/>
            </a:pPr>
            <a:endParaRPr lang="en-US" altLang="en-US">
              <a:solidFill>
                <a:srgbClr val="FFFFFF"/>
              </a:solidFill>
            </a:endParaRPr>
          </a:p>
        </p:txBody>
      </p:sp>
      <p:sp>
        <p:nvSpPr>
          <p:cNvPr id="3" name="Footer Placeholder 2"/>
          <p:cNvSpPr>
            <a:spLocks noGrp="1"/>
          </p:cNvSpPr>
          <p:nvPr>
            <p:ph type="ftr" sz="quarter" idx="11"/>
          </p:nvPr>
        </p:nvSpPr>
        <p:spPr>
          <a:xfrm>
            <a:off x="352611" y="6275681"/>
            <a:ext cx="6454588" cy="365125"/>
          </a:xfrm>
          <a:prstGeom prst="rect">
            <a:avLst/>
          </a:prstGeom>
        </p:spPr>
        <p:txBody>
          <a:bodyPr/>
          <a:lstStyle/>
          <a:p>
            <a:endParaRPr lang="en-US" dirty="0">
              <a:solidFill>
                <a:prstClr val="black"/>
              </a:solidFill>
              <a:ea typeface="ＭＳ Ｐゴシック" pitchFamily="34" charset="-128"/>
            </a:endParaRPr>
          </a:p>
        </p:txBody>
      </p:sp>
      <p:sp>
        <p:nvSpPr>
          <p:cNvPr id="4" name="Slide Number Placeholder 3"/>
          <p:cNvSpPr>
            <a:spLocks noGrp="1"/>
          </p:cNvSpPr>
          <p:nvPr>
            <p:ph type="sldNum" sz="quarter" idx="12"/>
          </p:nvPr>
        </p:nvSpPr>
        <p:spPr>
          <a:xfrm>
            <a:off x="10530541" y="6275681"/>
            <a:ext cx="1320800" cy="365125"/>
          </a:xfrm>
          <a:prstGeom prst="rect">
            <a:avLst/>
          </a:prstGeom>
        </p:spPr>
        <p:txBody>
          <a:bodyPr/>
          <a:lstStyle/>
          <a:p>
            <a:pPr>
              <a:defRPr/>
            </a:pPr>
            <a:fld id="{88F642F9-A01E-4C57-800D-04BA80F1D922}"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89545254"/>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a:prstGeom prst="rect">
            <a:avLst/>
          </a:prstGeo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34761" y="1600201"/>
            <a:ext cx="512064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7506447" y="6275681"/>
            <a:ext cx="2844800" cy="365125"/>
          </a:xfrm>
          <a:prstGeom prst="rect">
            <a:avLst/>
          </a:prstGeom>
        </p:spPr>
        <p:txBody>
          <a:bodyPr/>
          <a:lstStyle/>
          <a:p>
            <a:fld id="{B01F9CA3-105E-4857-9057-6DB6197DA786}" type="datetimeFigureOut">
              <a:rPr lang="en-US" smtClean="0">
                <a:solidFill>
                  <a:prstClr val="black"/>
                </a:solidFill>
                <a:ea typeface="ＭＳ Ｐゴシック" pitchFamily="34" charset="-128"/>
              </a:rPr>
              <a:pPr/>
              <a:t>8/5/2022</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52611" y="6275681"/>
            <a:ext cx="6454588" cy="365125"/>
          </a:xfrm>
          <a:prstGeom prst="rect">
            <a:avLst/>
          </a:prstGeom>
        </p:spPr>
        <p:txBody>
          <a:bodyPr/>
          <a:lstStyle/>
          <a:p>
            <a:endParaRPr lang="en-US" dirty="0">
              <a:solidFill>
                <a:prstClr val="black"/>
              </a:solidFill>
              <a:ea typeface="ＭＳ Ｐゴシック" pitchFamily="34" charset="-128"/>
            </a:endParaRPr>
          </a:p>
        </p:txBody>
      </p:sp>
      <p:sp>
        <p:nvSpPr>
          <p:cNvPr id="7" name="Slide Number Placeholder 6"/>
          <p:cNvSpPr>
            <a:spLocks noGrp="1"/>
          </p:cNvSpPr>
          <p:nvPr>
            <p:ph type="sldNum" sz="quarter" idx="12"/>
          </p:nvPr>
        </p:nvSpPr>
        <p:spPr>
          <a:xfrm>
            <a:off x="10530541" y="6275681"/>
            <a:ext cx="1320800" cy="365125"/>
          </a:xfrm>
          <a:prstGeom prst="rect">
            <a:avLst/>
          </a:prstGeom>
        </p:spPr>
        <p:txBody>
          <a:bodyPr/>
          <a:lstStyle/>
          <a:p>
            <a:fld id="{7F5CE407-6216-4202-80E4-A30DC2F709B2}" type="slidenum">
              <a:rPr lang="en-US" smtClean="0">
                <a:solidFill>
                  <a:prstClr val="black"/>
                </a:solidFill>
                <a:ea typeface="ＭＳ Ｐゴシック" pitchFamily="34" charset="-128"/>
              </a: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375158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a:xfrm>
            <a:off x="7506447" y="6275675"/>
            <a:ext cx="2844800" cy="365125"/>
          </a:xfrm>
          <a:prstGeom prst="rect">
            <a:avLst/>
          </a:prstGeom>
        </p:spPr>
        <p:txBody>
          <a:bodyPr/>
          <a:lstStyle/>
          <a:p>
            <a:fld id="{F1C61FDC-C00B-4E41-9126-C70E52382E62}" type="datetime1">
              <a:rPr lang="en-US" smtClean="0">
                <a:solidFill>
                  <a:prstClr val="black"/>
                </a:solidFill>
                <a:ea typeface="ＭＳ Ｐゴシック" pitchFamily="34" charset="-128"/>
              </a:rPr>
              <a:pPr/>
              <a:t>8/5/2022</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52611" y="6275675"/>
            <a:ext cx="6454588" cy="365125"/>
          </a:xfrm>
          <a:prstGeom prst="rect">
            <a:avLst/>
          </a:prstGeom>
        </p:spPr>
        <p:txBody>
          <a:bodyPr/>
          <a:lstStyle/>
          <a:p>
            <a:endParaRPr lang="en-US" dirty="0">
              <a:solidFill>
                <a:prstClr val="black"/>
              </a:solidFill>
              <a:ea typeface="ＭＳ Ｐゴシック" pitchFamily="34" charset="-128"/>
            </a:endParaRPr>
          </a:p>
        </p:txBody>
      </p:sp>
      <p:sp>
        <p:nvSpPr>
          <p:cNvPr id="5" name="Slide Number Placeholder 4"/>
          <p:cNvSpPr>
            <a:spLocks noGrp="1"/>
          </p:cNvSpPr>
          <p:nvPr>
            <p:ph type="sldNum" sz="quarter" idx="12"/>
          </p:nvPr>
        </p:nvSpPr>
        <p:spPr>
          <a:xfrm>
            <a:off x="10530541" y="6275675"/>
            <a:ext cx="1320800" cy="365125"/>
          </a:xfrm>
          <a:prstGeom prst="rect">
            <a:avLst/>
          </a:prstGeom>
        </p:spPr>
        <p:txBody>
          <a:bodyPr/>
          <a:lstStyle/>
          <a:p>
            <a:fld id="{7F5CE407-6216-4202-80E4-A30DC2F709B2}" type="slidenum">
              <a:rPr lang="en-US" smtClean="0">
                <a:solidFill>
                  <a:prstClr val="black"/>
                </a:solidFill>
                <a:ea typeface="ＭＳ Ｐゴシック" pitchFamily="34" charset="-128"/>
              </a: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585976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AD0F42-13BB-4629-99BC-2BD962B70EE1}"/>
              </a:ext>
            </a:extLst>
          </p:cNvPr>
          <p:cNvPicPr>
            <a:picLocks noChangeAspect="1"/>
          </p:cNvPicPr>
          <p:nvPr userDrawn="1"/>
        </p:nvPicPr>
        <p:blipFill>
          <a:blip r:embed="rId2"/>
          <a:stretch>
            <a:fillRect/>
          </a:stretch>
        </p:blipFill>
        <p:spPr>
          <a:xfrm>
            <a:off x="1204775" y="1171054"/>
            <a:ext cx="2413441" cy="4423558"/>
          </a:xfrm>
          <a:prstGeom prst="rect">
            <a:avLst/>
          </a:prstGeom>
        </p:spPr>
      </p:pic>
      <p:cxnSp>
        <p:nvCxnSpPr>
          <p:cNvPr id="10" name="Straight Connector 9">
            <a:extLst>
              <a:ext uri="{FF2B5EF4-FFF2-40B4-BE49-F238E27FC236}">
                <a16:creationId xmlns:a16="http://schemas.microsoft.com/office/drawing/2014/main" id="{46CF6EEB-D08C-40C7-8EA4-629FD05011FA}"/>
              </a:ext>
            </a:extLst>
          </p:cNvPr>
          <p:cNvCxnSpPr>
            <a:cxnSpLocks/>
          </p:cNvCxnSpPr>
          <p:nvPr userDrawn="1"/>
        </p:nvCxnSpPr>
        <p:spPr>
          <a:xfrm>
            <a:off x="4745621" y="451413"/>
            <a:ext cx="0" cy="5615733"/>
          </a:xfrm>
          <a:prstGeom prst="line">
            <a:avLst/>
          </a:prstGeom>
          <a:ln w="76200">
            <a:solidFill>
              <a:srgbClr val="F7C327"/>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359431-F97F-4DA6-A79A-3D6025AD7CB3}"/>
              </a:ext>
            </a:extLst>
          </p:cNvPr>
          <p:cNvSpPr>
            <a:spLocks noGrp="1"/>
          </p:cNvSpPr>
          <p:nvPr>
            <p:ph type="body" sz="quarter" idx="10" hasCustomPrompt="1"/>
          </p:nvPr>
        </p:nvSpPr>
        <p:spPr>
          <a:xfrm>
            <a:off x="5613399" y="2257143"/>
            <a:ext cx="5197353" cy="613378"/>
          </a:xfrm>
        </p:spPr>
        <p:txBody>
          <a:bodyPr/>
          <a:lstStyle>
            <a:lvl1pPr>
              <a:defRPr sz="3600">
                <a:solidFill>
                  <a:schemeClr val="bg1"/>
                </a:solidFill>
                <a:latin typeface="+mj-lt"/>
              </a:defRPr>
            </a:lvl1pPr>
            <a:lvl2pPr>
              <a:defRPr>
                <a:solidFill>
                  <a:schemeClr val="bg1"/>
                </a:solidFill>
                <a:latin typeface="Raleway" pitchFamily="2" charset="0"/>
              </a:defRPr>
            </a:lvl2pPr>
            <a:lvl3pPr>
              <a:defRPr>
                <a:solidFill>
                  <a:schemeClr val="bg1"/>
                </a:solidFill>
                <a:latin typeface="Raleway" pitchFamily="2" charset="0"/>
              </a:defRPr>
            </a:lvl3pPr>
            <a:lvl4pPr>
              <a:defRPr>
                <a:solidFill>
                  <a:schemeClr val="bg1"/>
                </a:solidFill>
                <a:latin typeface="Raleway" pitchFamily="2" charset="0"/>
              </a:defRPr>
            </a:lvl4pPr>
            <a:lvl5pPr>
              <a:defRPr>
                <a:solidFill>
                  <a:schemeClr val="bg1"/>
                </a:solidFill>
                <a:latin typeface="Raleway" pitchFamily="2" charset="0"/>
              </a:defRPr>
            </a:lvl5pPr>
          </a:lstStyle>
          <a:p>
            <a:pPr lvl="0"/>
            <a:r>
              <a:rPr lang="en-US" dirty="0"/>
              <a:t>PRESENTATION NAME</a:t>
            </a:r>
          </a:p>
        </p:txBody>
      </p:sp>
      <p:sp>
        <p:nvSpPr>
          <p:cNvPr id="15" name="Text Placeholder 14">
            <a:extLst>
              <a:ext uri="{FF2B5EF4-FFF2-40B4-BE49-F238E27FC236}">
                <a16:creationId xmlns:a16="http://schemas.microsoft.com/office/drawing/2014/main" id="{3CEE5C4D-59ED-443B-B003-85A0F9826001}"/>
              </a:ext>
            </a:extLst>
          </p:cNvPr>
          <p:cNvSpPr>
            <a:spLocks noGrp="1"/>
          </p:cNvSpPr>
          <p:nvPr>
            <p:ph type="body" sz="quarter" idx="11" hasCustomPrompt="1"/>
          </p:nvPr>
        </p:nvSpPr>
        <p:spPr>
          <a:xfrm>
            <a:off x="5613399" y="3253895"/>
            <a:ext cx="5195887" cy="461578"/>
          </a:xfrm>
        </p:spPr>
        <p:txBody>
          <a:bodyPr/>
          <a:lstStyle>
            <a:lvl1pPr>
              <a:defRPr sz="2400">
                <a:solidFill>
                  <a:schemeClr val="bg1"/>
                </a:solidFill>
                <a:latin typeface="Raleway Light" pitchFamily="2" charset="0"/>
              </a:defRPr>
            </a:lvl1pPr>
          </a:lstStyle>
          <a:p>
            <a:pPr lvl="0"/>
            <a:r>
              <a:rPr lang="en-US" dirty="0"/>
              <a:t>PRESENTER NAME</a:t>
            </a:r>
          </a:p>
        </p:txBody>
      </p:sp>
      <p:sp>
        <p:nvSpPr>
          <p:cNvPr id="17" name="Text Placeholder 16">
            <a:extLst>
              <a:ext uri="{FF2B5EF4-FFF2-40B4-BE49-F238E27FC236}">
                <a16:creationId xmlns:a16="http://schemas.microsoft.com/office/drawing/2014/main" id="{09189D13-57C9-496B-957C-3CEEC74A8275}"/>
              </a:ext>
            </a:extLst>
          </p:cNvPr>
          <p:cNvSpPr>
            <a:spLocks noGrp="1"/>
          </p:cNvSpPr>
          <p:nvPr>
            <p:ph type="body" sz="quarter" idx="12" hasCustomPrompt="1"/>
          </p:nvPr>
        </p:nvSpPr>
        <p:spPr>
          <a:xfrm>
            <a:off x="5613399" y="4030809"/>
            <a:ext cx="1295599" cy="417452"/>
          </a:xfrm>
        </p:spPr>
        <p:txBody>
          <a:bodyPr/>
          <a:lstStyle>
            <a:lvl1pPr>
              <a:defRPr sz="2400">
                <a:solidFill>
                  <a:schemeClr val="bg1"/>
                </a:solidFill>
                <a:latin typeface="Raleway" pitchFamily="2" charset="0"/>
              </a:defRPr>
            </a:lvl1pPr>
          </a:lstStyle>
          <a:p>
            <a:pPr lvl="0"/>
            <a:r>
              <a:rPr lang="en-US" dirty="0"/>
              <a:t>DATE</a:t>
            </a:r>
          </a:p>
        </p:txBody>
      </p:sp>
    </p:spTree>
    <p:extLst>
      <p:ext uri="{BB962C8B-B14F-4D97-AF65-F5344CB8AC3E}">
        <p14:creationId xmlns:p14="http://schemas.microsoft.com/office/powerpoint/2010/main" val="2988750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
        <p:nvSpPr>
          <p:cNvPr id="2" name="TextBox 1">
            <a:extLst>
              <a:ext uri="{FF2B5EF4-FFF2-40B4-BE49-F238E27FC236}">
                <a16:creationId xmlns:a16="http://schemas.microsoft.com/office/drawing/2014/main" id="{D6173FC9-452B-4865-BFF4-F7067528AC9D}"/>
              </a:ext>
            </a:extLst>
          </p:cNvPr>
          <p:cNvSpPr txBox="1"/>
          <p:nvPr userDrawn="1"/>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3" name="TextBox 2">
            <a:extLst>
              <a:ext uri="{FF2B5EF4-FFF2-40B4-BE49-F238E27FC236}">
                <a16:creationId xmlns:a16="http://schemas.microsoft.com/office/drawing/2014/main" id="{728F6744-EA36-4833-B532-C1EF75479C4F}"/>
              </a:ext>
            </a:extLst>
          </p:cNvPr>
          <p:cNvSpPr txBox="1"/>
          <p:nvPr userDrawn="1"/>
        </p:nvSpPr>
        <p:spPr>
          <a:xfrm>
            <a:off x="556527" y="1460102"/>
            <a:ext cx="6412587" cy="954107"/>
          </a:xfrm>
          <a:prstGeom prst="rect">
            <a:avLst/>
          </a:prstGeom>
          <a:noFill/>
        </p:spPr>
        <p:txBody>
          <a:bodyPr wrap="square" rtlCol="0">
            <a:spAutoFit/>
          </a:bodyPr>
          <a:lstStyle/>
          <a:p>
            <a:r>
              <a:rPr lang="en-US" sz="2800" b="1" dirty="0">
                <a:solidFill>
                  <a:schemeClr val="bg1"/>
                </a:solidFill>
                <a:latin typeface="+mn-lt"/>
                <a:cs typeface="Arial" panose="020B0604020202020204" pitchFamily="34" charset="0"/>
              </a:rPr>
              <a:t>To promote, protect, and improve the health and safety of all Hoosiers. </a:t>
            </a:r>
          </a:p>
        </p:txBody>
      </p:sp>
      <p:sp>
        <p:nvSpPr>
          <p:cNvPr id="7" name="TextBox 6">
            <a:extLst>
              <a:ext uri="{FF2B5EF4-FFF2-40B4-BE49-F238E27FC236}">
                <a16:creationId xmlns:a16="http://schemas.microsoft.com/office/drawing/2014/main" id="{D06B0634-392F-423F-ADF6-85314232631E}"/>
              </a:ext>
            </a:extLst>
          </p:cNvPr>
          <p:cNvSpPr txBox="1"/>
          <p:nvPr userDrawn="1"/>
        </p:nvSpPr>
        <p:spPr>
          <a:xfrm>
            <a:off x="460893" y="30558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
        <p:nvSpPr>
          <p:cNvPr id="9" name="TextBox 8">
            <a:extLst>
              <a:ext uri="{FF2B5EF4-FFF2-40B4-BE49-F238E27FC236}">
                <a16:creationId xmlns:a16="http://schemas.microsoft.com/office/drawing/2014/main" id="{01C86A17-2E8A-4DFC-AD93-DA7C6051AFD4}"/>
              </a:ext>
            </a:extLst>
          </p:cNvPr>
          <p:cNvSpPr txBox="1"/>
          <p:nvPr userDrawn="1"/>
        </p:nvSpPr>
        <p:spPr>
          <a:xfrm>
            <a:off x="556527" y="3517502"/>
            <a:ext cx="6412587" cy="1384995"/>
          </a:xfrm>
          <a:prstGeom prst="rect">
            <a:avLst/>
          </a:prstGeom>
          <a:noFill/>
        </p:spPr>
        <p:txBody>
          <a:bodyPr wrap="square" rtlCol="0">
            <a:spAutoFit/>
          </a:bodyPr>
          <a:lstStyle/>
          <a:p>
            <a:r>
              <a:rPr lang="en-US" sz="2800" b="1" dirty="0">
                <a:solidFill>
                  <a:schemeClr val="bg1"/>
                </a:solidFill>
                <a:latin typeface="+mn-lt"/>
                <a:cs typeface="Arial" panose="020B0604020202020204" pitchFamily="34" charset="0"/>
              </a:rPr>
              <a:t>Every Hoosier reaches optimal health regardless of where they live, learn, work, or play. </a:t>
            </a:r>
          </a:p>
        </p:txBody>
      </p:sp>
    </p:spTree>
    <p:extLst>
      <p:ext uri="{BB962C8B-B14F-4D97-AF65-F5344CB8AC3E}">
        <p14:creationId xmlns:p14="http://schemas.microsoft.com/office/powerpoint/2010/main" val="3738956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3891811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80787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3846816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3" name="Rectangle: Rounded Corners 2">
            <a:extLst>
              <a:ext uri="{FF2B5EF4-FFF2-40B4-BE49-F238E27FC236}">
                <a16:creationId xmlns:a16="http://schemas.microsoft.com/office/drawing/2014/main" id="{9F78A560-0079-4B81-868E-8C215301D1DF}"/>
              </a:ext>
            </a:extLst>
          </p:cNvPr>
          <p:cNvSpPr/>
          <p:nvPr userDrawn="1"/>
        </p:nvSpPr>
        <p:spPr>
          <a:xfrm>
            <a:off x="8886825" y="1162050"/>
            <a:ext cx="3933825" cy="4810125"/>
          </a:xfrm>
          <a:prstGeom prst="roundRect">
            <a:avLst/>
          </a:prstGeom>
          <a:solidFill>
            <a:srgbClr val="06A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262ADF6-AC36-4D9C-9A5F-341493B70F3F}"/>
              </a:ext>
            </a:extLst>
          </p:cNvPr>
          <p:cNvSpPr>
            <a:spLocks noGrp="1"/>
          </p:cNvSpPr>
          <p:nvPr>
            <p:ph sz="quarter" idx="13"/>
          </p:nvPr>
        </p:nvSpPr>
        <p:spPr>
          <a:xfrm>
            <a:off x="9290027" y="1660525"/>
            <a:ext cx="3933825" cy="4035425"/>
          </a:xfrm>
        </p:spPr>
        <p:txBody>
          <a:bodyPr/>
          <a:lstStyle>
            <a:lvl1pPr>
              <a:defRPr sz="3200" b="1">
                <a:solidFill>
                  <a:schemeClr val="bg1"/>
                </a:solidFill>
                <a:latin typeface="Raleway" pitchFamily="2" charset="0"/>
              </a:defRPr>
            </a:lvl1pPr>
          </a:lstStyle>
          <a:p>
            <a:pPr lvl="0"/>
            <a:endParaRPr lang="en-US" dirty="0"/>
          </a:p>
          <a:p>
            <a:pPr lvl="0"/>
            <a:endParaRPr lang="en-US" dirty="0"/>
          </a:p>
          <a:p>
            <a:pPr lvl="0"/>
            <a:r>
              <a:rPr lang="en-US" dirty="0"/>
              <a:t>Quote or </a:t>
            </a:r>
          </a:p>
          <a:p>
            <a:pPr lvl="0"/>
            <a:r>
              <a:rPr lang="en-US" dirty="0"/>
              <a:t>Callout</a:t>
            </a:r>
          </a:p>
        </p:txBody>
      </p:sp>
      <p:sp>
        <p:nvSpPr>
          <p:cNvPr id="9" name="Content Placeholder 8">
            <a:extLst>
              <a:ext uri="{FF2B5EF4-FFF2-40B4-BE49-F238E27FC236}">
                <a16:creationId xmlns:a16="http://schemas.microsoft.com/office/drawing/2014/main" id="{6B5769B7-AA44-4A5A-A32C-417796C7B3EC}"/>
              </a:ext>
            </a:extLst>
          </p:cNvPr>
          <p:cNvSpPr>
            <a:spLocks noGrp="1"/>
          </p:cNvSpPr>
          <p:nvPr>
            <p:ph sz="quarter" idx="14"/>
          </p:nvPr>
        </p:nvSpPr>
        <p:spPr>
          <a:xfrm>
            <a:off x="593725" y="1247775"/>
            <a:ext cx="7889875" cy="4600575"/>
          </a:xfrm>
        </p:spPr>
        <p:txBody>
          <a:bodyPr/>
          <a:lstStyle>
            <a:lvl2pPr>
              <a:defRPr/>
            </a:lvl2pPr>
            <a:lvl3pPr>
              <a:defRPr/>
            </a:lvl3pPr>
            <a:lvl4pPr>
              <a:defRPr/>
            </a:lvl4pPr>
            <a:lvl5pPr>
              <a:defRPr/>
            </a:lvl5pPr>
            <a:lvl6pP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3068554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4" name="Content Placeholder 3">
            <a:extLst>
              <a:ext uri="{FF2B5EF4-FFF2-40B4-BE49-F238E27FC236}">
                <a16:creationId xmlns:a16="http://schemas.microsoft.com/office/drawing/2014/main" id="{CC4EE0CE-AB1B-4EDF-BE23-E40E7DDFE16D}"/>
              </a:ext>
            </a:extLst>
          </p:cNvPr>
          <p:cNvSpPr>
            <a:spLocks noGrp="1"/>
          </p:cNvSpPr>
          <p:nvPr>
            <p:ph sz="quarter" idx="13"/>
          </p:nvPr>
        </p:nvSpPr>
        <p:spPr>
          <a:xfrm>
            <a:off x="436880" y="1304925"/>
            <a:ext cx="5888038" cy="4552950"/>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3976194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0A72-DB0F-4CFA-B951-B8407DCAF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65D10-4609-4687-A81D-82AC61CFD71B}"/>
              </a:ext>
            </a:extLst>
          </p:cNvPr>
          <p:cNvSpPr>
            <a:spLocks noGrp="1"/>
          </p:cNvSpPr>
          <p:nvPr>
            <p:ph sz="half" idx="1"/>
          </p:nvPr>
        </p:nvSpPr>
        <p:spPr>
          <a:xfrm>
            <a:off x="593502" y="1416050"/>
            <a:ext cx="5181600" cy="435133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a:extLst>
              <a:ext uri="{FF2B5EF4-FFF2-40B4-BE49-F238E27FC236}">
                <a16:creationId xmlns:a16="http://schemas.microsoft.com/office/drawing/2014/main" id="{099BD67E-5DF4-4EE1-A503-F9F01C8A08AC}"/>
              </a:ext>
            </a:extLst>
          </p:cNvPr>
          <p:cNvSpPr>
            <a:spLocks noGrp="1"/>
          </p:cNvSpPr>
          <p:nvPr>
            <p:ph sz="half" idx="2"/>
          </p:nvPr>
        </p:nvSpPr>
        <p:spPr>
          <a:xfrm>
            <a:off x="6096000" y="1416050"/>
            <a:ext cx="5181600" cy="435133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a:extLst>
              <a:ext uri="{FF2B5EF4-FFF2-40B4-BE49-F238E27FC236}">
                <a16:creationId xmlns:a16="http://schemas.microsoft.com/office/drawing/2014/main" id="{C125AF05-8215-4033-90E7-E5A2F6542DCD}"/>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382038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C99A-76F3-419C-95BF-4D0BEAE003F2}"/>
              </a:ext>
            </a:extLst>
          </p:cNvPr>
          <p:cNvSpPr>
            <a:spLocks noGrp="1"/>
          </p:cNvSpPr>
          <p:nvPr>
            <p:ph type="title"/>
          </p:nvPr>
        </p:nvSpPr>
        <p:spPr>
          <a:xfrm>
            <a:off x="620713" y="319089"/>
            <a:ext cx="10515600" cy="701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C2B9CA2-C138-4A69-953D-AEB55FED0ADF}"/>
              </a:ext>
            </a:extLst>
          </p:cNvPr>
          <p:cNvSpPr>
            <a:spLocks noGrp="1"/>
          </p:cNvSpPr>
          <p:nvPr>
            <p:ph type="body" idx="1" hasCustomPrompt="1"/>
          </p:nvPr>
        </p:nvSpPr>
        <p:spPr>
          <a:xfrm>
            <a:off x="620713"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a:extLst>
              <a:ext uri="{FF2B5EF4-FFF2-40B4-BE49-F238E27FC236}">
                <a16:creationId xmlns:a16="http://schemas.microsoft.com/office/drawing/2014/main" id="{C544F04E-4F77-47B2-9803-8A5FF49C5D4B}"/>
              </a:ext>
            </a:extLst>
          </p:cNvPr>
          <p:cNvSpPr>
            <a:spLocks noGrp="1"/>
          </p:cNvSpPr>
          <p:nvPr>
            <p:ph sz="half" idx="2"/>
          </p:nvPr>
        </p:nvSpPr>
        <p:spPr>
          <a:xfrm>
            <a:off x="620713" y="2381250"/>
            <a:ext cx="5157787" cy="368458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Text Placeholder 4">
            <a:extLst>
              <a:ext uri="{FF2B5EF4-FFF2-40B4-BE49-F238E27FC236}">
                <a16:creationId xmlns:a16="http://schemas.microsoft.com/office/drawing/2014/main" id="{6589F3E3-E7A4-4098-ACA2-0060E2FE57B2}"/>
              </a:ext>
            </a:extLst>
          </p:cNvPr>
          <p:cNvSpPr>
            <a:spLocks noGrp="1"/>
          </p:cNvSpPr>
          <p:nvPr>
            <p:ph type="body" sz="quarter" idx="3" hasCustomPrompt="1"/>
          </p:nvPr>
        </p:nvSpPr>
        <p:spPr>
          <a:xfrm>
            <a:off x="61722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a:extLst>
              <a:ext uri="{FF2B5EF4-FFF2-40B4-BE49-F238E27FC236}">
                <a16:creationId xmlns:a16="http://schemas.microsoft.com/office/drawing/2014/main" id="{23482DF4-45DF-46D3-8BC2-96ED489B0217}"/>
              </a:ext>
            </a:extLst>
          </p:cNvPr>
          <p:cNvSpPr>
            <a:spLocks noGrp="1"/>
          </p:cNvSpPr>
          <p:nvPr>
            <p:ph sz="quarter" idx="4"/>
          </p:nvPr>
        </p:nvSpPr>
        <p:spPr>
          <a:xfrm>
            <a:off x="6172200" y="2378074"/>
            <a:ext cx="5183188" cy="368458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9" name="Slide Number Placeholder 8">
            <a:extLst>
              <a:ext uri="{FF2B5EF4-FFF2-40B4-BE49-F238E27FC236}">
                <a16:creationId xmlns:a16="http://schemas.microsoft.com/office/drawing/2014/main" id="{CDF8D17C-F40F-43B3-96DD-283049E68A35}"/>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31970899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DDE4-A5B5-4A3E-9818-EF8917784692}"/>
              </a:ext>
            </a:extLst>
          </p:cNvPr>
          <p:cNvSpPr>
            <a:spLocks noGrp="1"/>
          </p:cNvSpPr>
          <p:nvPr>
            <p:ph type="title" hasCustomPrompt="1"/>
          </p:nvPr>
        </p:nvSpPr>
        <p:spPr>
          <a:xfrm>
            <a:off x="504123" y="434734"/>
            <a:ext cx="3932237" cy="552691"/>
          </a:xfrm>
        </p:spPr>
        <p:txBody>
          <a:bodyPr anchor="b"/>
          <a:lstStyle>
            <a:lvl1pPr>
              <a:defRPr sz="4400"/>
            </a:lvl1pPr>
          </a:lstStyle>
          <a:p>
            <a:r>
              <a:rPr lang="en-US" dirty="0"/>
              <a:t>Chart Title</a:t>
            </a:r>
          </a:p>
        </p:txBody>
      </p:sp>
      <p:sp>
        <p:nvSpPr>
          <p:cNvPr id="3" name="Content Placeholder 2">
            <a:extLst>
              <a:ext uri="{FF2B5EF4-FFF2-40B4-BE49-F238E27FC236}">
                <a16:creationId xmlns:a16="http://schemas.microsoft.com/office/drawing/2014/main" id="{7EEADCAD-0FBC-4558-A2B1-E90BD245989C}"/>
              </a:ext>
            </a:extLst>
          </p:cNvPr>
          <p:cNvSpPr>
            <a:spLocks noGrp="1"/>
          </p:cNvSpPr>
          <p:nvPr>
            <p:ph idx="1"/>
          </p:nvPr>
        </p:nvSpPr>
        <p:spPr>
          <a:xfrm>
            <a:off x="462647" y="1235075"/>
            <a:ext cx="5633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a:extLst>
              <a:ext uri="{FF2B5EF4-FFF2-40B4-BE49-F238E27FC236}">
                <a16:creationId xmlns:a16="http://schemas.microsoft.com/office/drawing/2014/main" id="{0EDC8CC1-67CF-444D-9DF5-4003EF5B4C7A}"/>
              </a:ext>
            </a:extLst>
          </p:cNvPr>
          <p:cNvSpPr>
            <a:spLocks noGrp="1"/>
          </p:cNvSpPr>
          <p:nvPr>
            <p:ph type="sldNum" sz="quarter" idx="12"/>
          </p:nvPr>
        </p:nvSpPr>
        <p:spPr/>
        <p:txBody>
          <a:bodyPr/>
          <a:lstStyle/>
          <a:p>
            <a:fld id="{5D96652D-A424-46EE-8E8A-BA494523C828}" type="slidenum">
              <a:rPr lang="en-US" smtClean="0"/>
              <a:t>‹#›</a:t>
            </a:fld>
            <a:endParaRPr lang="en-US"/>
          </a:p>
        </p:txBody>
      </p:sp>
      <p:sp>
        <p:nvSpPr>
          <p:cNvPr id="9" name="Chart Placeholder 8">
            <a:extLst>
              <a:ext uri="{FF2B5EF4-FFF2-40B4-BE49-F238E27FC236}">
                <a16:creationId xmlns:a16="http://schemas.microsoft.com/office/drawing/2014/main" id="{1A537B51-1246-442B-A5F2-5A64407093C1}"/>
              </a:ext>
            </a:extLst>
          </p:cNvPr>
          <p:cNvSpPr>
            <a:spLocks noGrp="1"/>
          </p:cNvSpPr>
          <p:nvPr>
            <p:ph type="chart" sz="quarter" idx="13"/>
          </p:nvPr>
        </p:nvSpPr>
        <p:spPr>
          <a:xfrm>
            <a:off x="6654800" y="1235075"/>
            <a:ext cx="5075238" cy="4873625"/>
          </a:xfrm>
        </p:spPr>
        <p:txBody>
          <a:bodyPr/>
          <a:lstStyle/>
          <a:p>
            <a:endParaRPr lang="en-US"/>
          </a:p>
        </p:txBody>
      </p:sp>
    </p:spTree>
    <p:extLst>
      <p:ext uri="{BB962C8B-B14F-4D97-AF65-F5344CB8AC3E}">
        <p14:creationId xmlns:p14="http://schemas.microsoft.com/office/powerpoint/2010/main" val="2850270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41D-C931-4F85-BCE4-34317E1CF44F}"/>
              </a:ext>
            </a:extLst>
          </p:cNvPr>
          <p:cNvSpPr>
            <a:spLocks noGrp="1"/>
          </p:cNvSpPr>
          <p:nvPr>
            <p:ph type="title" hasCustomPrompt="1"/>
          </p:nvPr>
        </p:nvSpPr>
        <p:spPr>
          <a:xfrm>
            <a:off x="839788" y="249539"/>
            <a:ext cx="3932237" cy="737886"/>
          </a:xfrm>
        </p:spPr>
        <p:txBody>
          <a:bodyPr anchor="b"/>
          <a:lstStyle>
            <a:lvl1pPr>
              <a:defRPr sz="4400"/>
            </a:lvl1pPr>
          </a:lstStyle>
          <a:p>
            <a:r>
              <a:rPr lang="en-US" dirty="0"/>
              <a:t>Chart Title</a:t>
            </a:r>
          </a:p>
        </p:txBody>
      </p:sp>
      <p:sp>
        <p:nvSpPr>
          <p:cNvPr id="7" name="Slide Number Placeholder 6">
            <a:extLst>
              <a:ext uri="{FF2B5EF4-FFF2-40B4-BE49-F238E27FC236}">
                <a16:creationId xmlns:a16="http://schemas.microsoft.com/office/drawing/2014/main" id="{E5A32E18-E933-4F74-B0B1-0C32599E4758}"/>
              </a:ext>
            </a:extLst>
          </p:cNvPr>
          <p:cNvSpPr>
            <a:spLocks noGrp="1"/>
          </p:cNvSpPr>
          <p:nvPr>
            <p:ph type="sldNum" sz="quarter" idx="12"/>
          </p:nvPr>
        </p:nvSpPr>
        <p:spPr>
          <a:xfrm>
            <a:off x="10872004" y="6093931"/>
            <a:ext cx="492080" cy="365125"/>
          </a:xfrm>
        </p:spPr>
        <p:txBody>
          <a:bodyPr/>
          <a:lstStyle/>
          <a:p>
            <a:fld id="{5D96652D-A424-46EE-8E8A-BA494523C828}" type="slidenum">
              <a:rPr lang="en-US" smtClean="0"/>
              <a:t>‹#›</a:t>
            </a:fld>
            <a:endParaRPr lang="en-US" dirty="0"/>
          </a:p>
        </p:txBody>
      </p:sp>
      <p:pic>
        <p:nvPicPr>
          <p:cNvPr id="9" name="Picture 8">
            <a:extLst>
              <a:ext uri="{FF2B5EF4-FFF2-40B4-BE49-F238E27FC236}">
                <a16:creationId xmlns:a16="http://schemas.microsoft.com/office/drawing/2014/main" id="{4091E60E-AAA8-43DB-9AC0-ECDF37AC91F5}"/>
              </a:ext>
            </a:extLst>
          </p:cNvPr>
          <p:cNvPicPr>
            <a:picLocks noChangeAspect="1"/>
          </p:cNvPicPr>
          <p:nvPr userDrawn="1"/>
        </p:nvPicPr>
        <p:blipFill>
          <a:blip r:embed="rId2"/>
          <a:stretch>
            <a:fillRect/>
          </a:stretch>
        </p:blipFill>
        <p:spPr>
          <a:xfrm>
            <a:off x="318859" y="5867784"/>
            <a:ext cx="1623999" cy="817420"/>
          </a:xfrm>
          <a:prstGeom prst="rect">
            <a:avLst/>
          </a:prstGeom>
        </p:spPr>
      </p:pic>
      <p:cxnSp>
        <p:nvCxnSpPr>
          <p:cNvPr id="11" name="Straight Connector 10">
            <a:extLst>
              <a:ext uri="{FF2B5EF4-FFF2-40B4-BE49-F238E27FC236}">
                <a16:creationId xmlns:a16="http://schemas.microsoft.com/office/drawing/2014/main" id="{B060C012-802B-4DA6-BDB1-6EB74BCF6FD2}"/>
              </a:ext>
            </a:extLst>
          </p:cNvPr>
          <p:cNvCxnSpPr/>
          <p:nvPr userDrawn="1"/>
        </p:nvCxnSpPr>
        <p:spPr>
          <a:xfrm>
            <a:off x="2146149" y="6276494"/>
            <a:ext cx="8368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8F7CE2-20FE-44C2-8BD3-E9E907009395}"/>
              </a:ext>
            </a:extLst>
          </p:cNvPr>
          <p:cNvCxnSpPr/>
          <p:nvPr userDrawn="1"/>
        </p:nvCxnSpPr>
        <p:spPr>
          <a:xfrm>
            <a:off x="-173620" y="1145894"/>
            <a:ext cx="8704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3AEBF2-F9BA-406B-9728-37945F376EC6}"/>
              </a:ext>
            </a:extLst>
          </p:cNvPr>
          <p:cNvSpPr>
            <a:spLocks noGrp="1"/>
          </p:cNvSpPr>
          <p:nvPr>
            <p:ph type="body" sz="quarter" idx="13"/>
          </p:nvPr>
        </p:nvSpPr>
        <p:spPr>
          <a:xfrm>
            <a:off x="839788" y="1343024"/>
            <a:ext cx="3932237" cy="4366281"/>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7" name="Chart Placeholder 16">
            <a:extLst>
              <a:ext uri="{FF2B5EF4-FFF2-40B4-BE49-F238E27FC236}">
                <a16:creationId xmlns:a16="http://schemas.microsoft.com/office/drawing/2014/main" id="{BF26CF76-952E-4B11-8063-A104942E6238}"/>
              </a:ext>
            </a:extLst>
          </p:cNvPr>
          <p:cNvSpPr>
            <a:spLocks noGrp="1"/>
          </p:cNvSpPr>
          <p:nvPr>
            <p:ph type="chart" sz="quarter" idx="14"/>
          </p:nvPr>
        </p:nvSpPr>
        <p:spPr>
          <a:xfrm>
            <a:off x="5764213" y="1343025"/>
            <a:ext cx="4548187" cy="4365625"/>
          </a:xfrm>
        </p:spPr>
        <p:txBody>
          <a:bodyPr/>
          <a:lstStyle/>
          <a:p>
            <a:endParaRPr lang="en-US"/>
          </a:p>
        </p:txBody>
      </p:sp>
    </p:spTree>
    <p:extLst>
      <p:ext uri="{BB962C8B-B14F-4D97-AF65-F5344CB8AC3E}">
        <p14:creationId xmlns:p14="http://schemas.microsoft.com/office/powerpoint/2010/main" val="4226076130"/>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18A75C-F3B3-47F3-930E-970C9C72892F}"/>
              </a:ext>
            </a:extLst>
          </p:cNvPr>
          <p:cNvSpPr>
            <a:spLocks noGrp="1"/>
          </p:cNvSpPr>
          <p:nvPr>
            <p:ph type="sldNum" sz="quarter" idx="10"/>
          </p:nvPr>
        </p:nvSpPr>
        <p:spPr/>
        <p:txBody>
          <a:body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1379622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685801"/>
            <a:ext cx="103632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930400" y="2441575"/>
            <a:ext cx="8534400" cy="22828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a:extLst>
              <a:ext uri="{FF2B5EF4-FFF2-40B4-BE49-F238E27FC236}">
                <a16:creationId xmlns:a16="http://schemas.microsoft.com/office/drawing/2014/main" id="{A4CC0E8B-DDFA-4F7A-9544-9FE45EAD2D92}"/>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bg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23564344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8331200" cy="1143000"/>
          </a:xfrm>
        </p:spPr>
        <p:txBody>
          <a:bodyPr/>
          <a:lstStyle/>
          <a:p>
            <a:r>
              <a:rPr lang="en-US"/>
              <a:t>Click to edit Master title style</a:t>
            </a:r>
          </a:p>
        </p:txBody>
      </p:sp>
      <p:sp>
        <p:nvSpPr>
          <p:cNvPr id="3" name="Content Placeholder 2"/>
          <p:cNvSpPr>
            <a:spLocks noGrp="1"/>
          </p:cNvSpPr>
          <p:nvPr>
            <p:ph idx="1"/>
          </p:nvPr>
        </p:nvSpPr>
        <p:spPr>
          <a:xfrm>
            <a:off x="609600" y="3154363"/>
            <a:ext cx="109728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CE69A7DA-1D95-4F95-8A47-E7DA792EC4BF}"/>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tx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1464743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6400" y="990600"/>
            <a:ext cx="4673600" cy="54864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88000" y="2209800"/>
            <a:ext cx="6299200" cy="42672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a:extLst>
              <a:ext uri="{FF2B5EF4-FFF2-40B4-BE49-F238E27FC236}">
                <a16:creationId xmlns:a16="http://schemas.microsoft.com/office/drawing/2014/main" id="{1DE1908B-9CE1-4673-9ADE-368C28C1AC89}"/>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tx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250992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174794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239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C9FCBF18-DC07-4795-B49A-A3312F194762}"/>
              </a:ext>
            </a:extLst>
          </p:cNvPr>
          <p:cNvSpPr>
            <a:spLocks noGrp="1"/>
          </p:cNvSpPr>
          <p:nvPr>
            <p:ph type="sldNum" sz="quarter" idx="10"/>
          </p:nvPr>
        </p:nvSpPr>
        <p:spPr>
          <a:xfrm>
            <a:off x="365760" y="6217920"/>
            <a:ext cx="2743200" cy="365125"/>
          </a:xfrm>
          <a:prstGeom prst="rect">
            <a:avLst/>
          </a:prstGeom>
        </p:spPr>
        <p:txBody>
          <a:bodyPr vert="horz" lIns="91440" tIns="45720" rIns="91440" bIns="45720" rtlCol="0" anchor="ctr"/>
          <a:lstStyle>
            <a:lvl1pPr algn="l">
              <a:defRPr sz="1200" b="1">
                <a:solidFill>
                  <a:schemeClr val="bg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1306983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10871200" cy="1143000"/>
          </a:xfrm>
        </p:spPr>
        <p:txBody>
          <a:bodyPr/>
          <a:lstStyle>
            <a:lvl1pPr>
              <a:defRPr sz="4400" b="1">
                <a:solidFill>
                  <a:schemeClr val="bg1"/>
                </a:solidFill>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81A7C77-789A-4AEA-A9AA-652E2DC9D80C}"/>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tx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1961518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36800" y="243840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itle 1"/>
          <p:cNvSpPr>
            <a:spLocks noGrp="1"/>
          </p:cNvSpPr>
          <p:nvPr>
            <p:ph type="title"/>
          </p:nvPr>
        </p:nvSpPr>
        <p:spPr>
          <a:xfrm>
            <a:off x="609600" y="609600"/>
            <a:ext cx="10769600" cy="566738"/>
          </a:xfrm>
        </p:spPr>
        <p:txBody>
          <a:bodyPr anchor="b"/>
          <a:lstStyle>
            <a:lvl1pPr algn="l">
              <a:defRPr sz="3600" b="1"/>
            </a:lvl1pPr>
          </a:lstStyle>
          <a:p>
            <a:r>
              <a:rPr lang="en-US"/>
              <a:t>Click to edit Master title style</a:t>
            </a:r>
            <a:endParaRPr lang="en-US" dirty="0"/>
          </a:p>
        </p:txBody>
      </p:sp>
      <p:sp>
        <p:nvSpPr>
          <p:cNvPr id="6" name="Text Placeholder 3"/>
          <p:cNvSpPr>
            <a:spLocks noGrp="1"/>
          </p:cNvSpPr>
          <p:nvPr>
            <p:ph type="body" sz="half" idx="2"/>
          </p:nvPr>
        </p:nvSpPr>
        <p:spPr>
          <a:xfrm>
            <a:off x="609600" y="1176338"/>
            <a:ext cx="107696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3">
            <a:extLst>
              <a:ext uri="{FF2B5EF4-FFF2-40B4-BE49-F238E27FC236}">
                <a16:creationId xmlns:a16="http://schemas.microsoft.com/office/drawing/2014/main" id="{AEE46CA5-8A53-4061-8298-01CAEBACC790}"/>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bg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40860886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24327B"/>
                </a:solidFill>
                <a:latin typeface="Book Antiqua" panose="020406020503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91CF92-327D-C74A-AFF7-336A919E603E}" type="datetimeFigureOut">
              <a:rPr lang="en-US" smtClean="0"/>
              <a:pPr/>
              <a:t>8/5/2022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86116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baseline="0">
                <a:latin typeface="Book Antiqua" panose="02040602050305030304" pitchFamily="18" charset="0"/>
              </a:defRPr>
            </a:lvl1pPr>
            <a:lvl2pPr marL="742950" indent="-285750">
              <a:buFont typeface="Arial" panose="020B0604020202020204" pitchFamily="34" charset="0"/>
              <a:buChar char="•"/>
              <a:defRPr baseline="0">
                <a:latin typeface="Book Antiqua" panose="02040602050305030304" pitchFamily="18" charset="0"/>
              </a:defRPr>
            </a:lvl2pPr>
            <a:lvl3pPr marL="1143000" indent="-228600">
              <a:buFont typeface="Arial" panose="020B0604020202020204" pitchFamily="34" charset="0"/>
              <a:buChar char="•"/>
              <a:defRPr baseline="0">
                <a:latin typeface="Book Antiqua" panose="02040602050305030304" pitchFamily="18" charset="0"/>
              </a:defRPr>
            </a:lvl3pPr>
            <a:lvl4pPr marL="1600200" indent="-228600">
              <a:buFont typeface="Arial" panose="020B0604020202020204" pitchFamily="34" charset="0"/>
              <a:buChar char="•"/>
              <a:defRPr baseline="0">
                <a:latin typeface="Book Antiqua" panose="02040602050305030304" pitchFamily="18" charset="0"/>
              </a:defRPr>
            </a:lvl4pPr>
            <a:lvl5pPr marL="2057400" indent="-228600">
              <a:buFont typeface="Arial" panose="020B0604020202020204" pitchFamily="34" charset="0"/>
              <a:buChar char="•"/>
              <a:defRPr baseline="0">
                <a:latin typeface="Book Antiqua" panose="020406020503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91CF92-327D-C74A-AFF7-336A919E603E}" type="datetimeFigureOut">
              <a:rPr lang="en-US" smtClean="0"/>
              <a:pPr/>
              <a:t>8/5/2022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15799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1544639"/>
            <a:ext cx="10363200" cy="1362075"/>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906714"/>
            <a:ext cx="10363200" cy="520068"/>
          </a:xfrm>
        </p:spPr>
        <p:txBody>
          <a:bodyPr anchor="b"/>
          <a:lstStyle>
            <a:lvl1pPr marL="0" indent="0">
              <a:buNone/>
              <a:defRPr sz="2000">
                <a:solidFill>
                  <a:srgbClr val="24327B"/>
                </a:solidFill>
                <a:latin typeface="Book Antiqua" panose="0204060205030503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91CF92-327D-C74A-AFF7-336A919E603E}" type="datetimeFigureOut">
              <a:rPr lang="en-US" smtClean="0"/>
              <a:pPr/>
              <a:t>8/5/2022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63819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marL="342900" indent="-342900">
              <a:buFont typeface="Arial" panose="020B0604020202020204" pitchFamily="34" charset="0"/>
              <a:buChar char="•"/>
              <a:defRPr sz="2800">
                <a:latin typeface="Book Antiqua" panose="02040602050305030304" pitchFamily="18" charset="0"/>
              </a:defRPr>
            </a:lvl1pPr>
            <a:lvl2pPr marL="742950" indent="-285750">
              <a:buFont typeface="Arial" panose="020B0604020202020204" pitchFamily="34" charset="0"/>
              <a:buChar char="•"/>
              <a:defRPr sz="2400">
                <a:latin typeface="Book Antiqua" panose="02040602050305030304" pitchFamily="18" charset="0"/>
              </a:defRPr>
            </a:lvl2pPr>
            <a:lvl3pPr marL="1143000" indent="-228600">
              <a:buFont typeface="Arial" panose="020B0604020202020204" pitchFamily="34" charset="0"/>
              <a:buChar char="•"/>
              <a:defRPr sz="2000">
                <a:latin typeface="Book Antiqua" panose="02040602050305030304" pitchFamily="18" charset="0"/>
              </a:defRPr>
            </a:lvl3pPr>
            <a:lvl4pPr marL="1600200" indent="-228600">
              <a:buFont typeface="Arial" panose="020B0604020202020204" pitchFamily="34" charset="0"/>
              <a:buChar char="•"/>
              <a:defRPr sz="1800">
                <a:latin typeface="Book Antiqua" panose="02040602050305030304" pitchFamily="18" charset="0"/>
              </a:defRPr>
            </a:lvl4pPr>
            <a:lvl5pPr marL="2057400" indent="-228600">
              <a:buFont typeface="Arial" panose="020B0604020202020204" pitchFamily="34" charset="0"/>
              <a:buChar char="•"/>
              <a:defRPr sz="1800">
                <a:latin typeface="Book Antiqua" panose="020406020503050303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marL="342900" indent="-342900">
              <a:buFont typeface="Arial" panose="020B0604020202020204" pitchFamily="34" charset="0"/>
              <a:buChar char="•"/>
              <a:defRPr sz="2800">
                <a:latin typeface="Book Antiqua" panose="02040602050305030304" pitchFamily="18" charset="0"/>
              </a:defRPr>
            </a:lvl1pPr>
            <a:lvl2pPr marL="742950" indent="-285750">
              <a:buFont typeface="Arial" panose="020B0604020202020204" pitchFamily="34" charset="0"/>
              <a:buChar char="•"/>
              <a:defRPr sz="2400">
                <a:latin typeface="Book Antiqua" panose="02040602050305030304" pitchFamily="18" charset="0"/>
              </a:defRPr>
            </a:lvl2pPr>
            <a:lvl3pPr marL="1143000" indent="-228600">
              <a:buFont typeface="Arial" panose="020B0604020202020204" pitchFamily="34" charset="0"/>
              <a:buChar char="•"/>
              <a:defRPr sz="2000">
                <a:latin typeface="Book Antiqua" panose="02040602050305030304" pitchFamily="18" charset="0"/>
              </a:defRPr>
            </a:lvl3pPr>
            <a:lvl4pPr marL="1600200" indent="-228600">
              <a:buFont typeface="Arial" panose="020B0604020202020204" pitchFamily="34" charset="0"/>
              <a:buChar char="•"/>
              <a:defRPr sz="1800">
                <a:latin typeface="Book Antiqua" panose="02040602050305030304" pitchFamily="18" charset="0"/>
              </a:defRPr>
            </a:lvl4pPr>
            <a:lvl5pPr marL="2057400" indent="-228600">
              <a:buFont typeface="Arial" panose="020B0604020202020204" pitchFamily="34" charset="0"/>
              <a:buChar char="•"/>
              <a:defRPr sz="1800">
                <a:latin typeface="Book Antiqua" panose="020406020503050303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91CF92-327D-C74A-AFF7-336A919E603E}" type="datetimeFigureOut">
              <a:rPr lang="en-US" smtClean="0"/>
              <a:pPr/>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74E55-06B5-784F-A3D7-AFAB40ACF826}" type="slidenum">
              <a:rPr lang="en-US" smtClean="0"/>
              <a:pPr/>
              <a:t>‹#›</a:t>
            </a:fld>
            <a:endParaRPr lang="en-US"/>
          </a:p>
        </p:txBody>
      </p:sp>
    </p:spTree>
    <p:extLst>
      <p:ext uri="{BB962C8B-B14F-4D97-AF65-F5344CB8AC3E}">
        <p14:creationId xmlns:p14="http://schemas.microsoft.com/office/powerpoint/2010/main" val="28018445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91CF92-327D-C74A-AFF7-336A919E603E}" type="datetimeFigureOut">
              <a:rPr lang="en-US" smtClean="0"/>
              <a:pPr/>
              <a:t>8/5/2022</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62656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91CF92-327D-C74A-AFF7-336A919E603E}" type="datetimeFigureOut">
              <a:rPr lang="en-US" smtClean="0"/>
              <a:pPr/>
              <a:t>8/5/2022</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51185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1CF92-327D-C74A-AFF7-336A919E603E}" type="datetimeFigureOut">
              <a:rPr lang="en-US" smtClean="0"/>
              <a:pPr/>
              <a:t>8/5/2022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8840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0468102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91CF92-327D-C74A-AFF7-336A919E603E}" type="datetimeFigureOut">
              <a:rPr lang="en-US" smtClean="0"/>
              <a:pPr/>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74E55-06B5-784F-A3D7-AFAB40ACF826}" type="slidenum">
              <a:rPr lang="en-US" smtClean="0"/>
              <a:pPr/>
              <a:t>‹#›</a:t>
            </a:fld>
            <a:endParaRPr lang="en-US"/>
          </a:p>
        </p:txBody>
      </p:sp>
    </p:spTree>
    <p:extLst>
      <p:ext uri="{BB962C8B-B14F-4D97-AF65-F5344CB8AC3E}">
        <p14:creationId xmlns:p14="http://schemas.microsoft.com/office/powerpoint/2010/main" val="41770353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91CF92-327D-C74A-AFF7-336A919E603E}" type="datetimeFigureOut">
              <a:rPr lang="en-US" smtClean="0"/>
              <a:pPr/>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74E55-06B5-784F-A3D7-AFAB40ACF826}" type="slidenum">
              <a:rPr lang="en-US" smtClean="0"/>
              <a:pPr/>
              <a:t>‹#›</a:t>
            </a:fld>
            <a:endParaRPr lang="en-US"/>
          </a:p>
        </p:txBody>
      </p:sp>
    </p:spTree>
    <p:extLst>
      <p:ext uri="{BB962C8B-B14F-4D97-AF65-F5344CB8AC3E}">
        <p14:creationId xmlns:p14="http://schemas.microsoft.com/office/powerpoint/2010/main" val="39832646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91CF92-327D-C74A-AFF7-336A919E603E}" type="datetimeFigureOut">
              <a:rPr lang="en-US" smtClean="0"/>
              <a:pPr/>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74E55-06B5-784F-A3D7-AFAB40ACF826}" type="slidenum">
              <a:rPr lang="en-US" smtClean="0"/>
              <a:pPr/>
              <a:t>‹#›</a:t>
            </a:fld>
            <a:endParaRPr lang="en-US"/>
          </a:p>
        </p:txBody>
      </p:sp>
    </p:spTree>
    <p:extLst>
      <p:ext uri="{BB962C8B-B14F-4D97-AF65-F5344CB8AC3E}">
        <p14:creationId xmlns:p14="http://schemas.microsoft.com/office/powerpoint/2010/main" val="27360835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marL="342900" indent="-342900">
              <a:buFont typeface="Arial" panose="020B0604020202020204" pitchFamily="34" charset="0"/>
              <a:buChar char="•"/>
              <a:defRPr>
                <a:latin typeface="Book Antiqua" panose="02040602050305030304" pitchFamily="18" charset="0"/>
              </a:defRPr>
            </a:lvl1pPr>
            <a:lvl2pPr marL="742950" indent="-285750">
              <a:buFont typeface="Arial" panose="020B0604020202020204" pitchFamily="34" charset="0"/>
              <a:buChar char="•"/>
              <a:defRPr>
                <a:latin typeface="Book Antiqua" panose="02040602050305030304" pitchFamily="18" charset="0"/>
              </a:defRPr>
            </a:lvl2pPr>
            <a:lvl3pPr marL="1143000" indent="-228600">
              <a:buFont typeface="Arial" panose="020B0604020202020204" pitchFamily="34" charset="0"/>
              <a:buChar char="•"/>
              <a:defRPr>
                <a:latin typeface="Book Antiqua" panose="02040602050305030304" pitchFamily="18" charset="0"/>
              </a:defRPr>
            </a:lvl3pPr>
            <a:lvl4pPr marL="1600200" indent="-228600">
              <a:buFont typeface="Arial" panose="020B0604020202020204" pitchFamily="34" charset="0"/>
              <a:buChar char="•"/>
              <a:defRPr>
                <a:latin typeface="Book Antiqua" panose="02040602050305030304" pitchFamily="18" charset="0"/>
              </a:defRPr>
            </a:lvl4pPr>
            <a:lvl5pPr marL="2057400" indent="-228600">
              <a:buFont typeface="Arial" panose="020B0604020202020204" pitchFamily="34" charset="0"/>
              <a:buChar char="•"/>
              <a:defRPr>
                <a:latin typeface="Book Antiqua" panose="020406020503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91CF92-327D-C74A-AFF7-336A919E603E}" type="datetimeFigureOut">
              <a:rPr lang="en-US" smtClean="0"/>
              <a:pPr/>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74E55-06B5-784F-A3D7-AFAB40ACF826}" type="slidenum">
              <a:rPr lang="en-US" smtClean="0"/>
              <a:pPr/>
              <a:t>‹#›</a:t>
            </a:fld>
            <a:endParaRPr lang="en-US"/>
          </a:p>
        </p:txBody>
      </p:sp>
    </p:spTree>
    <p:extLst>
      <p:ext uri="{BB962C8B-B14F-4D97-AF65-F5344CB8AC3E}">
        <p14:creationId xmlns:p14="http://schemas.microsoft.com/office/powerpoint/2010/main" val="203413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Indiana State Trauma Care Committee, 10 am EST</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Indiana Trauma Network, 12:30 pm EST</a:t>
            </a:r>
          </a:p>
        </p:txBody>
      </p:sp>
    </p:spTree>
    <p:extLst>
      <p:ext uri="{BB962C8B-B14F-4D97-AF65-F5344CB8AC3E}">
        <p14:creationId xmlns:p14="http://schemas.microsoft.com/office/powerpoint/2010/main" val="222511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93402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7.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42.xml"/><Relationship Id="rId7"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8.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3.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5"/>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7761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50" r:id="rId4"/>
    <p:sldLayoutId id="2147483660" r:id="rId5"/>
    <p:sldLayoutId id="2147483661" r:id="rId6"/>
    <p:sldLayoutId id="2147483652" r:id="rId7"/>
    <p:sldLayoutId id="2147483662" r:id="rId8"/>
    <p:sldLayoutId id="2147483654" r:id="rId9"/>
    <p:sldLayoutId id="2147483663" r:id="rId10"/>
    <p:sldLayoutId id="2147483665" r:id="rId11"/>
    <p:sldLayoutId id="2147483666" r:id="rId12"/>
    <p:sldLayoutId id="2147483750" r:id="rId13"/>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6763656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DA841-D908-4014-B8B8-071AD53F903E}"/>
              </a:ext>
            </a:extLst>
          </p:cNvPr>
          <p:cNvSpPr>
            <a:spLocks noGrp="1"/>
          </p:cNvSpPr>
          <p:nvPr>
            <p:ph type="title"/>
          </p:nvPr>
        </p:nvSpPr>
        <p:spPr>
          <a:xfrm>
            <a:off x="593502" y="190257"/>
            <a:ext cx="10515600" cy="7682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CD6A1B-B4B4-43A4-843B-763544B0017B}"/>
              </a:ext>
            </a:extLst>
          </p:cNvPr>
          <p:cNvSpPr>
            <a:spLocks noGrp="1"/>
          </p:cNvSpPr>
          <p:nvPr>
            <p:ph type="body" idx="1"/>
          </p:nvPr>
        </p:nvSpPr>
        <p:spPr>
          <a:xfrm>
            <a:off x="593502" y="1481742"/>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List</a:t>
            </a:r>
          </a:p>
          <a:p>
            <a:pPr lvl="1"/>
            <a:r>
              <a:rPr lang="en-US" dirty="0"/>
              <a:t>First</a:t>
            </a:r>
          </a:p>
          <a:p>
            <a:pPr lvl="2"/>
            <a:r>
              <a:rPr lang="en-US" dirty="0"/>
              <a:t>Second</a:t>
            </a:r>
          </a:p>
          <a:p>
            <a:pPr lvl="3"/>
            <a:r>
              <a:rPr lang="en-US" dirty="0"/>
              <a:t>Third</a:t>
            </a:r>
          </a:p>
          <a:p>
            <a:pPr lvl="4"/>
            <a:r>
              <a:rPr lang="en-US" dirty="0"/>
              <a:t>Fourth</a:t>
            </a:r>
          </a:p>
          <a:p>
            <a:pPr lvl="5"/>
            <a:r>
              <a:rPr lang="en-US" dirty="0"/>
              <a:t>Fifth</a:t>
            </a:r>
          </a:p>
          <a:p>
            <a:pPr lvl="6"/>
            <a:r>
              <a:rPr lang="en-US" dirty="0"/>
              <a:t>Sixth</a:t>
            </a:r>
          </a:p>
        </p:txBody>
      </p:sp>
      <p:sp>
        <p:nvSpPr>
          <p:cNvPr id="6" name="Slide Number Placeholder 5">
            <a:extLst>
              <a:ext uri="{FF2B5EF4-FFF2-40B4-BE49-F238E27FC236}">
                <a16:creationId xmlns:a16="http://schemas.microsoft.com/office/drawing/2014/main" id="{79185096-9355-44D7-AA94-FD233AAD4B75}"/>
              </a:ext>
            </a:extLst>
          </p:cNvPr>
          <p:cNvSpPr>
            <a:spLocks noGrp="1"/>
          </p:cNvSpPr>
          <p:nvPr>
            <p:ph type="sldNum" sz="quarter" idx="4"/>
          </p:nvPr>
        </p:nvSpPr>
        <p:spPr>
          <a:xfrm>
            <a:off x="11010900" y="6173786"/>
            <a:ext cx="492080" cy="365125"/>
          </a:xfrm>
          <a:prstGeom prst="rect">
            <a:avLst/>
          </a:prstGeom>
        </p:spPr>
        <p:txBody>
          <a:bodyPr vert="horz" lIns="91440" tIns="45720" rIns="91440" bIns="45720" rtlCol="0" anchor="ctr"/>
          <a:lstStyle>
            <a:lvl1pPr algn="r">
              <a:defRPr sz="1800">
                <a:solidFill>
                  <a:schemeClr val="tx1"/>
                </a:solidFill>
              </a:defRPr>
            </a:lvl1pPr>
          </a:lstStyle>
          <a:p>
            <a:fld id="{5D96652D-A424-46EE-8E8A-BA494523C828}" type="slidenum">
              <a:rPr lang="en-US" smtClean="0"/>
              <a:pPr/>
              <a:t>‹#›</a:t>
            </a:fld>
            <a:endParaRPr lang="en-US" dirty="0">
              <a:solidFill>
                <a:schemeClr val="tx1"/>
              </a:solidFill>
            </a:endParaRPr>
          </a:p>
        </p:txBody>
      </p:sp>
      <p:cxnSp>
        <p:nvCxnSpPr>
          <p:cNvPr id="8" name="Straight Connector 7">
            <a:extLst>
              <a:ext uri="{FF2B5EF4-FFF2-40B4-BE49-F238E27FC236}">
                <a16:creationId xmlns:a16="http://schemas.microsoft.com/office/drawing/2014/main" id="{E8D0FD8C-CF58-4261-8DA2-8658445BAF45}"/>
              </a:ext>
            </a:extLst>
          </p:cNvPr>
          <p:cNvCxnSpPr/>
          <p:nvPr userDrawn="1"/>
        </p:nvCxnSpPr>
        <p:spPr>
          <a:xfrm>
            <a:off x="-167425" y="1133341"/>
            <a:ext cx="7907628" cy="0"/>
          </a:xfrm>
          <a:prstGeom prst="line">
            <a:avLst/>
          </a:prstGeom>
          <a:ln w="38100">
            <a:solidFill>
              <a:srgbClr val="F7C32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291CB8-689A-4972-9ADA-ED52E1EE06A1}"/>
              </a:ext>
            </a:extLst>
          </p:cNvPr>
          <p:cNvPicPr>
            <a:picLocks noChangeAspect="1"/>
          </p:cNvPicPr>
          <p:nvPr userDrawn="1"/>
        </p:nvPicPr>
        <p:blipFill>
          <a:blip r:embed="rId12"/>
          <a:stretch>
            <a:fillRect/>
          </a:stretch>
        </p:blipFill>
        <p:spPr>
          <a:xfrm>
            <a:off x="170433" y="5947639"/>
            <a:ext cx="1623999" cy="817420"/>
          </a:xfrm>
          <a:prstGeom prst="rect">
            <a:avLst/>
          </a:prstGeom>
        </p:spPr>
      </p:pic>
      <p:cxnSp>
        <p:nvCxnSpPr>
          <p:cNvPr id="12" name="Straight Connector 11">
            <a:extLst>
              <a:ext uri="{FF2B5EF4-FFF2-40B4-BE49-F238E27FC236}">
                <a16:creationId xmlns:a16="http://schemas.microsoft.com/office/drawing/2014/main" id="{24C71BFE-7ACD-46B8-BDF1-F092B7ACEEA8}"/>
              </a:ext>
            </a:extLst>
          </p:cNvPr>
          <p:cNvCxnSpPr/>
          <p:nvPr userDrawn="1"/>
        </p:nvCxnSpPr>
        <p:spPr>
          <a:xfrm>
            <a:off x="2060620" y="6356349"/>
            <a:ext cx="8847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5538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347663" indent="-34766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2625" indent="-334963" algn="l" defTabSz="914400" rtl="0" eaLnBrk="1" latinLnBrk="0" hangingPunct="1">
        <a:lnSpc>
          <a:spcPct val="90000"/>
        </a:lnSpc>
        <a:spcBef>
          <a:spcPts val="500"/>
        </a:spcBef>
        <a:buSzPct val="70000"/>
        <a:buFont typeface="Courier New" panose="02070309020205020404" pitchFamily="49" charset="0"/>
        <a:buChar char="o"/>
        <a:defRPr sz="2200" kern="1200">
          <a:solidFill>
            <a:schemeClr val="tx1"/>
          </a:solidFill>
          <a:latin typeface="+mn-lt"/>
          <a:ea typeface="+mn-ea"/>
          <a:cs typeface="+mn-cs"/>
        </a:defRPr>
      </a:lvl3pPr>
      <a:lvl4pPr marL="1030288" indent="-3476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377950" indent="-347663"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tx1"/>
          </a:solidFill>
          <a:latin typeface="+mn-lt"/>
          <a:ea typeface="+mn-ea"/>
          <a:cs typeface="+mn-cs"/>
        </a:defRPr>
      </a:lvl5pPr>
      <a:lvl6pPr marL="1712913" indent="-3349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060575" indent="-347663" algn="l" defTabSz="914400" rtl="0" eaLnBrk="1" latinLnBrk="0" hangingPunct="1">
        <a:lnSpc>
          <a:spcPct val="90000"/>
        </a:lnSpc>
        <a:spcBef>
          <a:spcPts val="500"/>
        </a:spcBef>
        <a:buSzPct val="70000"/>
        <a:buFont typeface="Courier New" panose="02070309020205020404" pitchFamily="49" charset="0"/>
        <a:buChar char="o"/>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1201" y="228600"/>
            <a:ext cx="1865569" cy="609600"/>
          </a:xfrm>
          <a:prstGeom prst="rect">
            <a:avLst/>
          </a:prstGeom>
        </p:spPr>
      </p:pic>
    </p:spTree>
    <p:extLst>
      <p:ext uri="{BB962C8B-B14F-4D97-AF65-F5344CB8AC3E}">
        <p14:creationId xmlns:p14="http://schemas.microsoft.com/office/powerpoint/2010/main" val="298267917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201" y="228600"/>
            <a:ext cx="1865569" cy="609600"/>
          </a:xfrm>
          <a:prstGeom prst="rect">
            <a:avLst/>
          </a:prstGeom>
        </p:spPr>
      </p:pic>
    </p:spTree>
    <p:extLst>
      <p:ext uri="{BB962C8B-B14F-4D97-AF65-F5344CB8AC3E}">
        <p14:creationId xmlns:p14="http://schemas.microsoft.com/office/powerpoint/2010/main" val="41970924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7" r:id="rId5"/>
    <p:sldLayoutId id="214748373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DA841-D908-4014-B8B8-071AD53F903E}"/>
              </a:ext>
            </a:extLst>
          </p:cNvPr>
          <p:cNvSpPr>
            <a:spLocks noGrp="1"/>
          </p:cNvSpPr>
          <p:nvPr>
            <p:ph type="title"/>
          </p:nvPr>
        </p:nvSpPr>
        <p:spPr>
          <a:xfrm>
            <a:off x="593502" y="190257"/>
            <a:ext cx="10515600" cy="7682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CD6A1B-B4B4-43A4-843B-763544B0017B}"/>
              </a:ext>
            </a:extLst>
          </p:cNvPr>
          <p:cNvSpPr>
            <a:spLocks noGrp="1"/>
          </p:cNvSpPr>
          <p:nvPr>
            <p:ph type="body" idx="1"/>
          </p:nvPr>
        </p:nvSpPr>
        <p:spPr>
          <a:xfrm>
            <a:off x="593502" y="1481742"/>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List</a:t>
            </a:r>
          </a:p>
          <a:p>
            <a:pPr lvl="1"/>
            <a:r>
              <a:rPr lang="en-US" dirty="0"/>
              <a:t>First</a:t>
            </a:r>
          </a:p>
          <a:p>
            <a:pPr lvl="2"/>
            <a:r>
              <a:rPr lang="en-US" dirty="0"/>
              <a:t>Second</a:t>
            </a:r>
          </a:p>
          <a:p>
            <a:pPr lvl="3"/>
            <a:r>
              <a:rPr lang="en-US" dirty="0"/>
              <a:t>Third</a:t>
            </a:r>
          </a:p>
          <a:p>
            <a:pPr lvl="4"/>
            <a:r>
              <a:rPr lang="en-US" dirty="0"/>
              <a:t>Fourth</a:t>
            </a:r>
          </a:p>
          <a:p>
            <a:pPr lvl="5"/>
            <a:r>
              <a:rPr lang="en-US" dirty="0"/>
              <a:t>Fifth</a:t>
            </a:r>
          </a:p>
          <a:p>
            <a:pPr lvl="6"/>
            <a:r>
              <a:rPr lang="en-US" dirty="0"/>
              <a:t>Sixth</a:t>
            </a:r>
          </a:p>
        </p:txBody>
      </p:sp>
      <p:sp>
        <p:nvSpPr>
          <p:cNvPr id="6" name="Slide Number Placeholder 5">
            <a:extLst>
              <a:ext uri="{FF2B5EF4-FFF2-40B4-BE49-F238E27FC236}">
                <a16:creationId xmlns:a16="http://schemas.microsoft.com/office/drawing/2014/main" id="{79185096-9355-44D7-AA94-FD233AAD4B75}"/>
              </a:ext>
            </a:extLst>
          </p:cNvPr>
          <p:cNvSpPr>
            <a:spLocks noGrp="1"/>
          </p:cNvSpPr>
          <p:nvPr>
            <p:ph type="sldNum" sz="quarter" idx="4"/>
          </p:nvPr>
        </p:nvSpPr>
        <p:spPr>
          <a:xfrm>
            <a:off x="11010900" y="6173786"/>
            <a:ext cx="492080" cy="365125"/>
          </a:xfrm>
          <a:prstGeom prst="rect">
            <a:avLst/>
          </a:prstGeom>
        </p:spPr>
        <p:txBody>
          <a:bodyPr vert="horz" lIns="91440" tIns="45720" rIns="91440" bIns="45720" rtlCol="0" anchor="ctr"/>
          <a:lstStyle>
            <a:lvl1pPr algn="r">
              <a:defRPr sz="1800">
                <a:solidFill>
                  <a:schemeClr val="tx1"/>
                </a:solidFill>
              </a:defRPr>
            </a:lvl1pPr>
          </a:lstStyle>
          <a:p>
            <a:fld id="{5D96652D-A424-46EE-8E8A-BA494523C828}" type="slidenum">
              <a:rPr lang="en-US" smtClean="0"/>
              <a:pPr/>
              <a:t>‹#›</a:t>
            </a:fld>
            <a:endParaRPr lang="en-US" dirty="0">
              <a:solidFill>
                <a:schemeClr val="tx1"/>
              </a:solidFill>
            </a:endParaRPr>
          </a:p>
        </p:txBody>
      </p:sp>
      <p:cxnSp>
        <p:nvCxnSpPr>
          <p:cNvPr id="8" name="Straight Connector 7">
            <a:extLst>
              <a:ext uri="{FF2B5EF4-FFF2-40B4-BE49-F238E27FC236}">
                <a16:creationId xmlns:a16="http://schemas.microsoft.com/office/drawing/2014/main" id="{E8D0FD8C-CF58-4261-8DA2-8658445BAF45}"/>
              </a:ext>
            </a:extLst>
          </p:cNvPr>
          <p:cNvCxnSpPr/>
          <p:nvPr userDrawn="1"/>
        </p:nvCxnSpPr>
        <p:spPr>
          <a:xfrm>
            <a:off x="-167425" y="1133341"/>
            <a:ext cx="7907628" cy="0"/>
          </a:xfrm>
          <a:prstGeom prst="line">
            <a:avLst/>
          </a:prstGeom>
          <a:ln w="38100">
            <a:solidFill>
              <a:srgbClr val="F7C32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291CB8-689A-4972-9ADA-ED52E1EE06A1}"/>
              </a:ext>
            </a:extLst>
          </p:cNvPr>
          <p:cNvPicPr>
            <a:picLocks noChangeAspect="1"/>
          </p:cNvPicPr>
          <p:nvPr userDrawn="1"/>
        </p:nvPicPr>
        <p:blipFill>
          <a:blip r:embed="rId12"/>
          <a:stretch>
            <a:fillRect/>
          </a:stretch>
        </p:blipFill>
        <p:spPr>
          <a:xfrm>
            <a:off x="170433" y="5947639"/>
            <a:ext cx="1623999" cy="817420"/>
          </a:xfrm>
          <a:prstGeom prst="rect">
            <a:avLst/>
          </a:prstGeom>
        </p:spPr>
      </p:pic>
      <p:cxnSp>
        <p:nvCxnSpPr>
          <p:cNvPr id="12" name="Straight Connector 11">
            <a:extLst>
              <a:ext uri="{FF2B5EF4-FFF2-40B4-BE49-F238E27FC236}">
                <a16:creationId xmlns:a16="http://schemas.microsoft.com/office/drawing/2014/main" id="{24C71BFE-7ACD-46B8-BDF1-F092B7ACEEA8}"/>
              </a:ext>
            </a:extLst>
          </p:cNvPr>
          <p:cNvCxnSpPr/>
          <p:nvPr userDrawn="1"/>
        </p:nvCxnSpPr>
        <p:spPr>
          <a:xfrm>
            <a:off x="2060620" y="6356349"/>
            <a:ext cx="8847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2503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347663" indent="-34766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2625" indent="-334963" algn="l" defTabSz="914400" rtl="0" eaLnBrk="1" latinLnBrk="0" hangingPunct="1">
        <a:lnSpc>
          <a:spcPct val="90000"/>
        </a:lnSpc>
        <a:spcBef>
          <a:spcPts val="500"/>
        </a:spcBef>
        <a:buSzPct val="70000"/>
        <a:buFont typeface="Courier New" panose="02070309020205020404" pitchFamily="49" charset="0"/>
        <a:buChar char="o"/>
        <a:defRPr sz="2200" kern="1200">
          <a:solidFill>
            <a:schemeClr val="tx1"/>
          </a:solidFill>
          <a:latin typeface="+mn-lt"/>
          <a:ea typeface="+mn-ea"/>
          <a:cs typeface="+mn-cs"/>
        </a:defRPr>
      </a:lvl3pPr>
      <a:lvl4pPr marL="1030288" indent="-3476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377950" indent="-347663"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tx1"/>
          </a:solidFill>
          <a:latin typeface="+mn-lt"/>
          <a:ea typeface="+mn-ea"/>
          <a:cs typeface="+mn-cs"/>
        </a:defRPr>
      </a:lvl5pPr>
      <a:lvl6pPr marL="1712913" indent="-3349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060575" indent="-347663" algn="l" defTabSz="914400" rtl="0" eaLnBrk="1" latinLnBrk="0" hangingPunct="1">
        <a:lnSpc>
          <a:spcPct val="90000"/>
        </a:lnSpc>
        <a:spcBef>
          <a:spcPts val="500"/>
        </a:spcBef>
        <a:buSzPct val="70000"/>
        <a:buFont typeface="Courier New" panose="02070309020205020404" pitchFamily="49" charset="0"/>
        <a:buChar char="o"/>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3048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12A17FD-879E-471D-8177-E0367A51E402}"/>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bg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414248422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54602"/>
            <a:ext cx="10972800" cy="9293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846555"/>
            <a:ext cx="10972800" cy="38889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1CF92-327D-C74A-AFF7-336A919E603E}" type="datetimeFigureOut">
              <a:rPr lang="en-US" smtClean="0"/>
              <a:pPr/>
              <a:t>8/5/2022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74E55-06B5-784F-A3D7-AFAB40ACF826}" type="slidenum">
              <a:rPr lang="en-US" smtClean="0"/>
              <a:pPr/>
              <a:t>‹#›</a:t>
            </a:fld>
            <a:endParaRPr lang="en-US"/>
          </a:p>
        </p:txBody>
      </p:sp>
    </p:spTree>
    <p:extLst>
      <p:ext uri="{BB962C8B-B14F-4D97-AF65-F5344CB8AC3E}">
        <p14:creationId xmlns:p14="http://schemas.microsoft.com/office/powerpoint/2010/main" val="9622237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457200" rtl="0" eaLnBrk="1" latinLnBrk="0" hangingPunct="1">
        <a:spcBef>
          <a:spcPct val="0"/>
        </a:spcBef>
        <a:buNone/>
        <a:defRPr sz="4400" b="1" kern="1200" baseline="0">
          <a:solidFill>
            <a:srgbClr val="24327B"/>
          </a:solidFill>
          <a:latin typeface="Arial" panose="020B0604020202020204" pitchFamily="34" charset="0"/>
          <a:ea typeface="+mj-ea"/>
          <a:cs typeface="+mj-cs"/>
        </a:defRPr>
      </a:lvl1pPr>
    </p:titleStyle>
    <p:bodyStyle>
      <a:lvl1pPr marL="342900" indent="-342900" algn="l" defTabSz="457200" rtl="0" eaLnBrk="1" latinLnBrk="0" hangingPunct="1">
        <a:spcBef>
          <a:spcPct val="20000"/>
        </a:spcBef>
        <a:buClr>
          <a:srgbClr val="24327B"/>
        </a:buClr>
        <a:buFont typeface="Arial" panose="020B0604020202020204" pitchFamily="34" charset="0"/>
        <a:buChar char="•"/>
        <a:defRPr sz="3200" kern="1200" baseline="0">
          <a:solidFill>
            <a:srgbClr val="24327B"/>
          </a:solidFill>
          <a:latin typeface="Arial" panose="020B0604020202020204" pitchFamily="34" charset="0"/>
          <a:ea typeface="+mn-ea"/>
          <a:cs typeface="+mn-cs"/>
        </a:defRPr>
      </a:lvl1pPr>
      <a:lvl2pPr marL="742950" indent="-285750" algn="l" defTabSz="457200" rtl="0" eaLnBrk="1" latinLnBrk="0" hangingPunct="1">
        <a:spcBef>
          <a:spcPct val="20000"/>
        </a:spcBef>
        <a:buClr>
          <a:srgbClr val="24327B"/>
        </a:buClr>
        <a:buFont typeface="Arial" panose="020B0604020202020204" pitchFamily="34" charset="0"/>
        <a:buChar char="•"/>
        <a:defRPr sz="2800" kern="1200" baseline="0">
          <a:solidFill>
            <a:srgbClr val="24327B"/>
          </a:solidFill>
          <a:latin typeface="Arial" panose="020B0604020202020204" pitchFamily="34" charset="0"/>
          <a:ea typeface="+mn-ea"/>
          <a:cs typeface="+mn-cs"/>
        </a:defRPr>
      </a:lvl2pPr>
      <a:lvl3pPr marL="1143000" indent="-228600" algn="l" defTabSz="457200" rtl="0" eaLnBrk="1" latinLnBrk="0" hangingPunct="1">
        <a:spcBef>
          <a:spcPct val="20000"/>
        </a:spcBef>
        <a:buClr>
          <a:srgbClr val="24327B"/>
        </a:buClr>
        <a:buFont typeface="Arial" panose="020B0604020202020204" pitchFamily="34" charset="0"/>
        <a:buChar char="•"/>
        <a:defRPr sz="2400" kern="1200" baseline="0">
          <a:solidFill>
            <a:srgbClr val="24327B"/>
          </a:solidFill>
          <a:latin typeface="Arial" panose="020B0604020202020204" pitchFamily="34" charset="0"/>
          <a:ea typeface="+mn-ea"/>
          <a:cs typeface="+mn-cs"/>
        </a:defRPr>
      </a:lvl3pPr>
      <a:lvl4pPr marL="1600200" indent="-228600" algn="l" defTabSz="457200" rtl="0" eaLnBrk="1" latinLnBrk="0" hangingPunct="1">
        <a:spcBef>
          <a:spcPct val="20000"/>
        </a:spcBef>
        <a:buClr>
          <a:srgbClr val="24327B"/>
        </a:buClr>
        <a:buFont typeface="Arial" panose="020B0604020202020204" pitchFamily="34" charset="0"/>
        <a:buChar char="•"/>
        <a:defRPr sz="2000" kern="1200" baseline="0">
          <a:solidFill>
            <a:srgbClr val="24327B"/>
          </a:solidFill>
          <a:latin typeface="Arial" panose="020B0604020202020204" pitchFamily="34" charset="0"/>
          <a:ea typeface="+mn-ea"/>
          <a:cs typeface="+mn-cs"/>
        </a:defRPr>
      </a:lvl4pPr>
      <a:lvl5pPr marL="2057400" indent="-228600" algn="l" defTabSz="457200" rtl="0" eaLnBrk="1" latinLnBrk="0" hangingPunct="1">
        <a:spcBef>
          <a:spcPct val="20000"/>
        </a:spcBef>
        <a:buClr>
          <a:srgbClr val="24327B"/>
        </a:buClr>
        <a:buFont typeface="Arial" panose="020B0604020202020204" pitchFamily="34" charset="0"/>
        <a:buChar char="•"/>
        <a:defRPr sz="2000" kern="1200" baseline="0">
          <a:solidFill>
            <a:srgbClr val="24327B"/>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8.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5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chart" Target="../charts/chart8.xml"/></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p:txBody>
          <a:bodyPr/>
          <a:lstStyle/>
          <a:p>
            <a:r>
              <a:rPr lang="en-US" dirty="0"/>
              <a:t>08/05/2022</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352126" y="1314597"/>
            <a:ext cx="6141961" cy="3083921"/>
          </a:xfrm>
        </p:spPr>
        <p:txBody>
          <a:bodyPr/>
          <a:lstStyle/>
          <a:p>
            <a:r>
              <a:rPr lang="en-US" dirty="0"/>
              <a:t>Injury prevention advisory council (IPAC) &amp; Indiana violent death reporting system (INVDRS) Meeting</a:t>
            </a:r>
          </a:p>
        </p:txBody>
      </p:sp>
    </p:spTree>
    <p:extLst>
      <p:ext uri="{BB962C8B-B14F-4D97-AF65-F5344CB8AC3E}">
        <p14:creationId xmlns:p14="http://schemas.microsoft.com/office/powerpoint/2010/main" val="105257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1217F-FB43-477E-8A0F-2C151B83FB8E}"/>
              </a:ext>
            </a:extLst>
          </p:cNvPr>
          <p:cNvSpPr>
            <a:spLocks noGrp="1"/>
          </p:cNvSpPr>
          <p:nvPr>
            <p:ph idx="1"/>
          </p:nvPr>
        </p:nvSpPr>
        <p:spPr>
          <a:xfrm>
            <a:off x="152400" y="1905000"/>
            <a:ext cx="11963400" cy="4648200"/>
          </a:xfrm>
        </p:spPr>
        <p:txBody>
          <a:bodyPr>
            <a:noAutofit/>
          </a:bodyPr>
          <a:lstStyle/>
          <a:p>
            <a:pPr>
              <a:spcBef>
                <a:spcPts val="0"/>
              </a:spcBef>
            </a:pPr>
            <a:r>
              <a:rPr lang="en-US" sz="2200" dirty="0">
                <a:solidFill>
                  <a:schemeClr val="tx1"/>
                </a:solidFill>
              </a:rPr>
              <a:t>“Specifies that the division of mental health and addiction (division) has primary oversight over suicide prevention and crisis services activities and coordination and designation of the 9-8-8 crisis hotline centers. Sets forth requirements to be designated as a 9-8-8 crisis hotline center. </a:t>
            </a:r>
            <a:r>
              <a:rPr lang="en-US" sz="2200" b="1" dirty="0">
                <a:solidFill>
                  <a:schemeClr val="accent1">
                    <a:lumMod val="75000"/>
                  </a:schemeClr>
                </a:solidFill>
              </a:rPr>
              <a:t>Establishes the statewide 9-8-8 trust fund</a:t>
            </a:r>
            <a:r>
              <a:rPr lang="en-US" sz="2200" dirty="0">
                <a:solidFill>
                  <a:schemeClr val="tx1"/>
                </a:solidFill>
              </a:rPr>
              <a:t>.”</a:t>
            </a:r>
          </a:p>
          <a:p>
            <a:pPr>
              <a:spcBef>
                <a:spcPts val="0"/>
              </a:spcBef>
            </a:pPr>
            <a:r>
              <a:rPr lang="en-US" sz="2200" dirty="0">
                <a:solidFill>
                  <a:schemeClr val="tx1"/>
                </a:solidFill>
              </a:rPr>
              <a:t>“</a:t>
            </a:r>
            <a:r>
              <a:rPr lang="en-US" sz="2200" b="1" dirty="0">
                <a:solidFill>
                  <a:schemeClr val="accent1">
                    <a:lumMod val="75000"/>
                  </a:schemeClr>
                </a:solidFill>
              </a:rPr>
              <a:t>Not later than July 1, 2022</a:t>
            </a:r>
            <a:r>
              <a:rPr lang="en-US" sz="2200" dirty="0">
                <a:solidFill>
                  <a:schemeClr val="tx1"/>
                </a:solidFill>
              </a:rPr>
              <a:t>, the division may designate at least one (1) 9-8-8 crisis hotline center in Indiana to coordinate crisis intervention services and crisis care coordination to individuals accessing the </a:t>
            </a:r>
            <a:r>
              <a:rPr lang="en-US" sz="2200" b="1" dirty="0">
                <a:solidFill>
                  <a:schemeClr val="accent1">
                    <a:lumMod val="75000"/>
                  </a:schemeClr>
                </a:solidFill>
              </a:rPr>
              <a:t>9-8-8 suicide prevention and behavioral health crisis hotline</a:t>
            </a:r>
            <a:r>
              <a:rPr lang="en-US" sz="2200" dirty="0">
                <a:solidFill>
                  <a:schemeClr val="accent1">
                    <a:lumMod val="75000"/>
                  </a:schemeClr>
                </a:solidFill>
              </a:rPr>
              <a:t> </a:t>
            </a:r>
            <a:r>
              <a:rPr lang="en-US" sz="2200" dirty="0">
                <a:solidFill>
                  <a:schemeClr val="tx1"/>
                </a:solidFill>
              </a:rPr>
              <a:t>(9-8-8 crisis hotline) from anywhere in Indiana twenty-four (24) hours a day, seven (7) days a week.”</a:t>
            </a:r>
          </a:p>
          <a:p>
            <a:pPr>
              <a:spcBef>
                <a:spcPts val="0"/>
              </a:spcBef>
            </a:pPr>
            <a:r>
              <a:rPr lang="en-US" sz="2200" dirty="0">
                <a:solidFill>
                  <a:schemeClr val="tx1"/>
                </a:solidFill>
              </a:rPr>
              <a:t>Per the bill, </a:t>
            </a:r>
            <a:r>
              <a:rPr lang="en-US" sz="2200" b="1" dirty="0">
                <a:solidFill>
                  <a:schemeClr val="accent1">
                    <a:lumMod val="75000"/>
                  </a:schemeClr>
                </a:solidFill>
              </a:rPr>
              <a:t>DMHA will have oversight over </a:t>
            </a:r>
          </a:p>
          <a:p>
            <a:pPr lvl="1">
              <a:spcBef>
                <a:spcPts val="0"/>
              </a:spcBef>
            </a:pPr>
            <a:r>
              <a:rPr lang="en-US" sz="2200" dirty="0">
                <a:solidFill>
                  <a:schemeClr val="tx1"/>
                </a:solidFill>
              </a:rPr>
              <a:t>9-8-8 crisis hotline center(s)</a:t>
            </a:r>
          </a:p>
          <a:p>
            <a:pPr lvl="1">
              <a:spcBef>
                <a:spcPts val="0"/>
              </a:spcBef>
            </a:pPr>
            <a:r>
              <a:rPr lang="en-US" sz="2200" dirty="0">
                <a:solidFill>
                  <a:schemeClr val="tx1"/>
                </a:solidFill>
              </a:rPr>
              <a:t>Crisis receiving and stabilization services</a:t>
            </a:r>
          </a:p>
          <a:p>
            <a:pPr lvl="1">
              <a:spcBef>
                <a:spcPts val="0"/>
              </a:spcBef>
            </a:pPr>
            <a:r>
              <a:rPr lang="en-US" sz="2200" dirty="0">
                <a:solidFill>
                  <a:schemeClr val="tx1"/>
                </a:solidFill>
              </a:rPr>
              <a:t>Mobile crisis teams</a:t>
            </a:r>
          </a:p>
        </p:txBody>
      </p:sp>
      <p:pic>
        <p:nvPicPr>
          <p:cNvPr id="6" name="Picture 5">
            <a:extLst>
              <a:ext uri="{FF2B5EF4-FFF2-40B4-BE49-F238E27FC236}">
                <a16:creationId xmlns:a16="http://schemas.microsoft.com/office/drawing/2014/main" id="{C60868D9-99CB-42E8-96AA-E3DB58B5BBEB}"/>
              </a:ext>
            </a:extLst>
          </p:cNvPr>
          <p:cNvPicPr>
            <a:picLocks noChangeAspect="1"/>
          </p:cNvPicPr>
          <p:nvPr/>
        </p:nvPicPr>
        <p:blipFill>
          <a:blip r:embed="rId3"/>
          <a:stretch>
            <a:fillRect/>
          </a:stretch>
        </p:blipFill>
        <p:spPr>
          <a:xfrm>
            <a:off x="6478331" y="5257800"/>
            <a:ext cx="5561269" cy="1090694"/>
          </a:xfrm>
          <a:prstGeom prst="rect">
            <a:avLst/>
          </a:prstGeom>
        </p:spPr>
      </p:pic>
      <p:sp>
        <p:nvSpPr>
          <p:cNvPr id="7" name="Title 1">
            <a:extLst>
              <a:ext uri="{FF2B5EF4-FFF2-40B4-BE49-F238E27FC236}">
                <a16:creationId xmlns:a16="http://schemas.microsoft.com/office/drawing/2014/main" id="{9FD6EEBE-E563-4253-A365-052E0DAF0CEE}"/>
              </a:ext>
            </a:extLst>
          </p:cNvPr>
          <p:cNvSpPr txBox="1">
            <a:spLocks/>
          </p:cNvSpPr>
          <p:nvPr/>
        </p:nvSpPr>
        <p:spPr>
          <a:xfrm>
            <a:off x="3270725" y="811172"/>
            <a:ext cx="5650549" cy="66365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sz="3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a:ea typeface="+mn-ea"/>
                <a:cs typeface="+mn-cs"/>
              </a:rPr>
              <a:t>What is 9-8-8 in Indiana?</a:t>
            </a:r>
          </a:p>
        </p:txBody>
      </p:sp>
    </p:spTree>
    <p:extLst>
      <p:ext uri="{BB962C8B-B14F-4D97-AF65-F5344CB8AC3E}">
        <p14:creationId xmlns:p14="http://schemas.microsoft.com/office/powerpoint/2010/main" val="156370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1217F-FB43-477E-8A0F-2C151B83FB8E}"/>
              </a:ext>
            </a:extLst>
          </p:cNvPr>
          <p:cNvSpPr>
            <a:spLocks noGrp="1"/>
          </p:cNvSpPr>
          <p:nvPr>
            <p:ph idx="1"/>
          </p:nvPr>
        </p:nvSpPr>
        <p:spPr>
          <a:xfrm>
            <a:off x="152400" y="1600200"/>
            <a:ext cx="9372600" cy="4953000"/>
          </a:xfrm>
        </p:spPr>
        <p:txBody>
          <a:bodyPr>
            <a:noAutofit/>
          </a:bodyPr>
          <a:lstStyle/>
          <a:p>
            <a:pPr>
              <a:spcBef>
                <a:spcPts val="0"/>
              </a:spcBef>
            </a:pPr>
            <a:r>
              <a:rPr lang="en-US" sz="2400" b="1" dirty="0">
                <a:solidFill>
                  <a:schemeClr val="accent1">
                    <a:lumMod val="75000"/>
                  </a:schemeClr>
                </a:solidFill>
              </a:rPr>
              <a:t>The mobile crisis teams</a:t>
            </a:r>
            <a:r>
              <a:rPr lang="en-US" sz="2400" dirty="0">
                <a:solidFill>
                  <a:schemeClr val="accent1">
                    <a:lumMod val="75000"/>
                  </a:schemeClr>
                </a:solidFill>
              </a:rPr>
              <a:t> </a:t>
            </a:r>
            <a:r>
              <a:rPr lang="en-US" sz="2400" b="1" dirty="0">
                <a:solidFill>
                  <a:schemeClr val="accent1">
                    <a:lumMod val="75000"/>
                  </a:schemeClr>
                </a:solidFill>
              </a:rPr>
              <a:t>must include a peer certified by the division and at least one of the following</a:t>
            </a:r>
            <a:r>
              <a:rPr lang="en-US" sz="2400" dirty="0">
                <a:solidFill>
                  <a:schemeClr val="tx1"/>
                </a:solidFill>
              </a:rPr>
              <a:t>:</a:t>
            </a:r>
          </a:p>
          <a:p>
            <a:pPr lvl="1">
              <a:spcBef>
                <a:spcPts val="0"/>
              </a:spcBef>
            </a:pPr>
            <a:r>
              <a:rPr lang="en-US" sz="2000" dirty="0">
                <a:solidFill>
                  <a:schemeClr val="tx1"/>
                </a:solidFill>
              </a:rPr>
              <a:t>A behavioral health professional licensed under</a:t>
            </a:r>
          </a:p>
          <a:p>
            <a:pPr lvl="1">
              <a:spcBef>
                <a:spcPts val="0"/>
              </a:spcBef>
            </a:pPr>
            <a:r>
              <a:rPr lang="en-US" sz="2000" dirty="0">
                <a:solidFill>
                  <a:schemeClr val="tx1"/>
                </a:solidFill>
              </a:rPr>
              <a:t>An other behavioral health professional (OBHP) as defined in 440 IAC 11-1-12. </a:t>
            </a:r>
          </a:p>
          <a:p>
            <a:pPr lvl="1">
              <a:spcBef>
                <a:spcPts val="0"/>
              </a:spcBef>
            </a:pPr>
            <a:r>
              <a:rPr lang="en-US" sz="2000" dirty="0">
                <a:solidFill>
                  <a:schemeClr val="tx1"/>
                </a:solidFill>
              </a:rPr>
              <a:t>Emergency medical services personnel licensed under IC 16-31.</a:t>
            </a:r>
          </a:p>
          <a:p>
            <a:pPr lvl="1">
              <a:spcBef>
                <a:spcPts val="0"/>
              </a:spcBef>
            </a:pPr>
            <a:r>
              <a:rPr lang="en-US" sz="2000" dirty="0">
                <a:solidFill>
                  <a:schemeClr val="tx1"/>
                </a:solidFill>
              </a:rPr>
              <a:t>Law enforcement based co-responder behavioral health teams.</a:t>
            </a:r>
          </a:p>
          <a:p>
            <a:pPr>
              <a:spcBef>
                <a:spcPts val="0"/>
              </a:spcBef>
            </a:pPr>
            <a:r>
              <a:rPr lang="en-US" sz="2400" b="1" dirty="0">
                <a:solidFill>
                  <a:schemeClr val="accent1">
                    <a:lumMod val="75000"/>
                  </a:schemeClr>
                </a:solidFill>
              </a:rPr>
              <a:t>Crisis response services provided by a mobile crisis team must be provided under the supervision of</a:t>
            </a:r>
            <a:r>
              <a:rPr lang="en-US" sz="2400" dirty="0">
                <a:solidFill>
                  <a:schemeClr val="tx1"/>
                </a:solidFill>
              </a:rPr>
              <a:t>:</a:t>
            </a:r>
          </a:p>
          <a:p>
            <a:pPr lvl="1">
              <a:spcBef>
                <a:spcPts val="0"/>
              </a:spcBef>
            </a:pPr>
            <a:r>
              <a:rPr lang="en-US" sz="2000" dirty="0">
                <a:solidFill>
                  <a:schemeClr val="tx1"/>
                </a:solidFill>
              </a:rPr>
              <a:t>a behavioral health professional licensed under IC 25-23.6</a:t>
            </a:r>
          </a:p>
          <a:p>
            <a:pPr lvl="1">
              <a:spcBef>
                <a:spcPts val="0"/>
              </a:spcBef>
            </a:pPr>
            <a:r>
              <a:rPr lang="en-US" sz="2000" dirty="0">
                <a:solidFill>
                  <a:schemeClr val="tx1"/>
                </a:solidFill>
              </a:rPr>
              <a:t>a licensed physician or a licensed advance practice nurse or clinical nurse specialist.</a:t>
            </a:r>
          </a:p>
          <a:p>
            <a:pPr>
              <a:spcBef>
                <a:spcPts val="0"/>
              </a:spcBef>
            </a:pPr>
            <a:r>
              <a:rPr lang="en-US" sz="2400" dirty="0">
                <a:solidFill>
                  <a:schemeClr val="tx1"/>
                </a:solidFill>
              </a:rPr>
              <a:t>The supervision required under this subsection may be performed remotely.</a:t>
            </a:r>
          </a:p>
        </p:txBody>
      </p:sp>
      <p:sp>
        <p:nvSpPr>
          <p:cNvPr id="5" name="Title 1">
            <a:extLst>
              <a:ext uri="{FF2B5EF4-FFF2-40B4-BE49-F238E27FC236}">
                <a16:creationId xmlns:a16="http://schemas.microsoft.com/office/drawing/2014/main" id="{81C6CFC5-DD2B-49E7-A6FA-834EE58AA306}"/>
              </a:ext>
            </a:extLst>
          </p:cNvPr>
          <p:cNvSpPr txBox="1">
            <a:spLocks/>
          </p:cNvSpPr>
          <p:nvPr/>
        </p:nvSpPr>
        <p:spPr>
          <a:xfrm>
            <a:off x="3270725" y="811172"/>
            <a:ext cx="5650549" cy="66365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sz="3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a:ea typeface="+mn-ea"/>
                <a:cs typeface="+mn-cs"/>
              </a:rPr>
              <a:t>What is 9-8-8 in Indiana?</a:t>
            </a:r>
          </a:p>
        </p:txBody>
      </p:sp>
      <p:pic>
        <p:nvPicPr>
          <p:cNvPr id="4" name="Picture 3">
            <a:extLst>
              <a:ext uri="{FF2B5EF4-FFF2-40B4-BE49-F238E27FC236}">
                <a16:creationId xmlns:a16="http://schemas.microsoft.com/office/drawing/2014/main" id="{229792CF-B765-420A-81F7-48FDDFB5DEB1}"/>
              </a:ext>
            </a:extLst>
          </p:cNvPr>
          <p:cNvPicPr>
            <a:picLocks noChangeAspect="1"/>
          </p:cNvPicPr>
          <p:nvPr/>
        </p:nvPicPr>
        <p:blipFill>
          <a:blip r:embed="rId3"/>
          <a:stretch>
            <a:fillRect/>
          </a:stretch>
        </p:blipFill>
        <p:spPr>
          <a:xfrm>
            <a:off x="8921273" y="5419400"/>
            <a:ext cx="3262971" cy="1133800"/>
          </a:xfrm>
          <a:prstGeom prst="rect">
            <a:avLst/>
          </a:prstGeom>
        </p:spPr>
      </p:pic>
    </p:spTree>
    <p:extLst>
      <p:ext uri="{BB962C8B-B14F-4D97-AF65-F5344CB8AC3E}">
        <p14:creationId xmlns:p14="http://schemas.microsoft.com/office/powerpoint/2010/main" val="144814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91E9-3BBB-4866-8798-7EAAAC1D934E}"/>
              </a:ext>
            </a:extLst>
          </p:cNvPr>
          <p:cNvSpPr>
            <a:spLocks noGrp="1"/>
          </p:cNvSpPr>
          <p:nvPr>
            <p:ph type="title"/>
          </p:nvPr>
        </p:nvSpPr>
        <p:spPr>
          <a:xfrm>
            <a:off x="2930652" y="838686"/>
            <a:ext cx="6324600" cy="1042075"/>
          </a:xfrm>
          <a:noFill/>
          <a:ln>
            <a:noFill/>
          </a:ln>
          <a:effectLst/>
        </p:spPr>
        <p:style>
          <a:lnRef idx="1">
            <a:schemeClr val="dk1"/>
          </a:lnRef>
          <a:fillRef idx="2">
            <a:schemeClr val="dk1"/>
          </a:fillRef>
          <a:effectRef idx="1">
            <a:schemeClr val="dk1"/>
          </a:effectRef>
          <a:fontRef idx="minor">
            <a:schemeClr val="dk1"/>
          </a:fontRef>
        </p:style>
        <p:txBody>
          <a:bodyPr>
            <a:noAutofit/>
          </a:bodyPr>
          <a:lstStyle/>
          <a:p>
            <a:pPr algn="ctr"/>
            <a:r>
              <a:rPr lang="en-US" sz="3200" dirty="0"/>
              <a:t>The 988 Centers function as </a:t>
            </a:r>
            <a:br>
              <a:rPr lang="en-US" sz="3200" dirty="0"/>
            </a:br>
            <a:r>
              <a:rPr lang="en-US" sz="3200" i="1" dirty="0"/>
              <a:t>Care Traffic Control Centers</a:t>
            </a:r>
          </a:p>
        </p:txBody>
      </p:sp>
      <p:graphicFrame>
        <p:nvGraphicFramePr>
          <p:cNvPr id="24" name="Content Placeholder 2">
            <a:extLst>
              <a:ext uri="{FF2B5EF4-FFF2-40B4-BE49-F238E27FC236}">
                <a16:creationId xmlns:a16="http://schemas.microsoft.com/office/drawing/2014/main" id="{3100F0ED-D768-4D79-99C8-93C4BB6D540F}"/>
              </a:ext>
            </a:extLst>
          </p:cNvPr>
          <p:cNvGraphicFramePr>
            <a:graphicFrameLocks noGrp="1"/>
          </p:cNvGraphicFramePr>
          <p:nvPr>
            <p:ph idx="1"/>
          </p:nvPr>
        </p:nvGraphicFramePr>
        <p:xfrm>
          <a:off x="228601" y="4707592"/>
          <a:ext cx="11658598" cy="1834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2">
            <a:extLst>
              <a:ext uri="{FF2B5EF4-FFF2-40B4-BE49-F238E27FC236}">
                <a16:creationId xmlns:a16="http://schemas.microsoft.com/office/drawing/2014/main" id="{4B837F06-495C-4064-9252-216F93AF2D69}"/>
              </a:ext>
            </a:extLst>
          </p:cNvPr>
          <p:cNvGraphicFramePr>
            <a:graphicFrameLocks/>
          </p:cNvGraphicFramePr>
          <p:nvPr/>
        </p:nvGraphicFramePr>
        <p:xfrm>
          <a:off x="228600" y="2133600"/>
          <a:ext cx="11658599" cy="2573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Straight Arrow Connector 8">
            <a:extLst>
              <a:ext uri="{FF2B5EF4-FFF2-40B4-BE49-F238E27FC236}">
                <a16:creationId xmlns:a16="http://schemas.microsoft.com/office/drawing/2014/main" id="{3276F358-0F45-43A3-AC54-769BCEE11B19}"/>
              </a:ext>
            </a:extLst>
          </p:cNvPr>
          <p:cNvCxnSpPr>
            <a:cxnSpLocks/>
          </p:cNvCxnSpPr>
          <p:nvPr/>
        </p:nvCxnSpPr>
        <p:spPr>
          <a:xfrm flipH="1">
            <a:off x="3810000" y="3200400"/>
            <a:ext cx="132466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E964318F-9387-494E-A3B3-C51C8F408D59}"/>
              </a:ext>
            </a:extLst>
          </p:cNvPr>
          <p:cNvCxnSpPr>
            <a:cxnSpLocks/>
          </p:cNvCxnSpPr>
          <p:nvPr/>
        </p:nvCxnSpPr>
        <p:spPr>
          <a:xfrm>
            <a:off x="7467600" y="3200400"/>
            <a:ext cx="1320701"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627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6EC5084-8EEE-49BE-8CE9-16ECB7CF0D6B}"/>
              </a:ext>
            </a:extLst>
          </p:cNvPr>
          <p:cNvPicPr>
            <a:picLocks noGrp="1" noChangeAspect="1"/>
          </p:cNvPicPr>
          <p:nvPr>
            <p:ph idx="1"/>
          </p:nvPr>
        </p:nvPicPr>
        <p:blipFill rotWithShape="1">
          <a:blip r:embed="rId3"/>
          <a:srcRect r="1" b="1268"/>
          <a:stretch/>
        </p:blipFill>
        <p:spPr>
          <a:xfrm>
            <a:off x="762000" y="914400"/>
            <a:ext cx="9144000" cy="5029200"/>
          </a:xfrm>
          <a:prstGeom prst="rect">
            <a:avLst/>
          </a:prstGeom>
        </p:spPr>
      </p:pic>
      <p:sp>
        <p:nvSpPr>
          <p:cNvPr id="7" name="TextBox 6">
            <a:extLst>
              <a:ext uri="{FF2B5EF4-FFF2-40B4-BE49-F238E27FC236}">
                <a16:creationId xmlns:a16="http://schemas.microsoft.com/office/drawing/2014/main" id="{F9973307-8E00-486E-B39D-368E9684D7C8}"/>
              </a:ext>
            </a:extLst>
          </p:cNvPr>
          <p:cNvSpPr txBox="1"/>
          <p:nvPr/>
        </p:nvSpPr>
        <p:spPr>
          <a:xfrm>
            <a:off x="1371600" y="5715000"/>
            <a:ext cx="83058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a:ea typeface="+mn-ea"/>
                <a:cs typeface="+mn-cs"/>
              </a:rPr>
              <a:t>The above image is a reproduced slide from the April 2, 2021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a:ea typeface="+mn-ea"/>
                <a:cs typeface="+mn-cs"/>
              </a:rPr>
              <a:t>Congressional Briefing: Mental Health is Not a Crime: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a:ea typeface="+mn-ea"/>
                <a:cs typeface="+mn-cs"/>
              </a:rPr>
              <a:t>How 988 and Crisis Services will Transform Care</a:t>
            </a:r>
          </a:p>
        </p:txBody>
      </p:sp>
      <p:sp>
        <p:nvSpPr>
          <p:cNvPr id="2" name="TextBox 1">
            <a:extLst>
              <a:ext uri="{FF2B5EF4-FFF2-40B4-BE49-F238E27FC236}">
                <a16:creationId xmlns:a16="http://schemas.microsoft.com/office/drawing/2014/main" id="{46ADA3D8-1EBB-4BD0-967D-E1D266C32BC2}"/>
              </a:ext>
            </a:extLst>
          </p:cNvPr>
          <p:cNvSpPr txBox="1"/>
          <p:nvPr/>
        </p:nvSpPr>
        <p:spPr>
          <a:xfrm>
            <a:off x="0" y="0"/>
            <a:ext cx="5867400" cy="50250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a:ea typeface="+mn-ea"/>
                <a:cs typeface="+mn-cs"/>
              </a:rPr>
              <a:t>A Crisis System that</a:t>
            </a:r>
            <a:r>
              <a:rPr kumimoji="0" lang="en-US" sz="3600" b="1" i="0" u="none" strike="noStrike" kern="1200" cap="none" spc="0" normalizeH="0" baseline="0" noProof="0" dirty="0">
                <a:ln>
                  <a:noFill/>
                </a:ln>
                <a:solidFill>
                  <a:prstClr val="white"/>
                </a:solidFill>
                <a:effectLst/>
                <a:uLnTx/>
                <a:uFillTx/>
                <a:latin typeface="Times New Roman"/>
                <a:ea typeface="+mn-ea"/>
                <a:cs typeface="+mn-cs"/>
              </a:rPr>
              <a:t> </a:t>
            </a:r>
            <a:r>
              <a:rPr kumimoji="0" lang="en-US" sz="3600" b="1" i="0" u="none" strike="noStrike" kern="1200" cap="none" spc="0" normalizeH="0" baseline="0" noProof="0" dirty="0">
                <a:ln>
                  <a:noFill/>
                </a:ln>
                <a:solidFill>
                  <a:prstClr val="black"/>
                </a:solidFill>
                <a:effectLst/>
                <a:uLnTx/>
                <a:uFillTx/>
                <a:latin typeface="Times New Roman"/>
                <a:ea typeface="+mn-ea"/>
                <a:cs typeface="+mn-cs"/>
              </a:rPr>
              <a:t>Works</a:t>
            </a:r>
          </a:p>
        </p:txBody>
      </p:sp>
      <p:pic>
        <p:nvPicPr>
          <p:cNvPr id="4" name="Picture 3">
            <a:extLst>
              <a:ext uri="{FF2B5EF4-FFF2-40B4-BE49-F238E27FC236}">
                <a16:creationId xmlns:a16="http://schemas.microsoft.com/office/drawing/2014/main" id="{E1A4F6B3-89FB-48AF-A484-14185D00DC82}"/>
              </a:ext>
            </a:extLst>
          </p:cNvPr>
          <p:cNvPicPr>
            <a:picLocks noChangeAspect="1"/>
          </p:cNvPicPr>
          <p:nvPr/>
        </p:nvPicPr>
        <p:blipFill>
          <a:blip r:embed="rId4"/>
          <a:stretch>
            <a:fillRect/>
          </a:stretch>
        </p:blipFill>
        <p:spPr>
          <a:xfrm>
            <a:off x="9906000" y="4340965"/>
            <a:ext cx="2075174" cy="22050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6148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91E9-3BBB-4866-8798-7EAAAC1D934E}"/>
              </a:ext>
            </a:extLst>
          </p:cNvPr>
          <p:cNvSpPr>
            <a:spLocks noGrp="1"/>
          </p:cNvSpPr>
          <p:nvPr>
            <p:ph type="title"/>
          </p:nvPr>
        </p:nvSpPr>
        <p:spPr>
          <a:xfrm>
            <a:off x="152400" y="990600"/>
            <a:ext cx="8915400" cy="838200"/>
          </a:xfrm>
        </p:spPr>
        <p:style>
          <a:lnRef idx="1">
            <a:schemeClr val="dk1"/>
          </a:lnRef>
          <a:fillRef idx="2">
            <a:schemeClr val="dk1"/>
          </a:fillRef>
          <a:effectRef idx="1">
            <a:schemeClr val="dk1"/>
          </a:effectRef>
          <a:fontRef idx="minor">
            <a:schemeClr val="dk1"/>
          </a:fontRef>
        </p:style>
        <p:txBody>
          <a:bodyPr>
            <a:normAutofit/>
          </a:bodyPr>
          <a:lstStyle/>
          <a:p>
            <a:pPr algn="ctr"/>
            <a:r>
              <a:rPr lang="en-US" sz="3200" dirty="0"/>
              <a:t>Vision and Mission Statements for 9-8-8 (Indiana)</a:t>
            </a:r>
          </a:p>
        </p:txBody>
      </p:sp>
      <p:graphicFrame>
        <p:nvGraphicFramePr>
          <p:cNvPr id="25" name="Content Placeholder 2">
            <a:extLst>
              <a:ext uri="{FF2B5EF4-FFF2-40B4-BE49-F238E27FC236}">
                <a16:creationId xmlns:a16="http://schemas.microsoft.com/office/drawing/2014/main" id="{C6D5CE42-0C0D-4FF2-A68B-58107E354C30}"/>
              </a:ext>
            </a:extLst>
          </p:cNvPr>
          <p:cNvGraphicFramePr>
            <a:graphicFrameLocks noGrp="1"/>
          </p:cNvGraphicFramePr>
          <p:nvPr>
            <p:ph idx="1"/>
          </p:nvPr>
        </p:nvGraphicFramePr>
        <p:xfrm>
          <a:off x="152400" y="2133600"/>
          <a:ext cx="11887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2025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5A3403F-5E2F-428E-BA16-5D49D4284B5E}"/>
              </a:ext>
            </a:extLst>
          </p:cNvPr>
          <p:cNvSpPr txBox="1">
            <a:spLocks/>
          </p:cNvSpPr>
          <p:nvPr/>
        </p:nvSpPr>
        <p:spPr>
          <a:xfrm>
            <a:off x="2927825" y="762000"/>
            <a:ext cx="6324600" cy="1096488"/>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sz="3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a:ea typeface="+mn-ea"/>
                <a:cs typeface="+mn-cs"/>
              </a:rPr>
              <a:t>Peers are the Key that unlocks the Potential of Crisis Care</a:t>
            </a:r>
          </a:p>
        </p:txBody>
      </p:sp>
      <p:graphicFrame>
        <p:nvGraphicFramePr>
          <p:cNvPr id="4" name="Table 3">
            <a:extLst>
              <a:ext uri="{FF2B5EF4-FFF2-40B4-BE49-F238E27FC236}">
                <a16:creationId xmlns:a16="http://schemas.microsoft.com/office/drawing/2014/main" id="{B98433DD-FA30-4FB7-A5A3-E319E08724DF}"/>
              </a:ext>
            </a:extLst>
          </p:cNvPr>
          <p:cNvGraphicFramePr>
            <a:graphicFrameLocks noGrp="1"/>
          </p:cNvGraphicFramePr>
          <p:nvPr/>
        </p:nvGraphicFramePr>
        <p:xfrm>
          <a:off x="222725" y="2057400"/>
          <a:ext cx="11734800" cy="4482404"/>
        </p:xfrm>
        <a:graphic>
          <a:graphicData uri="http://schemas.openxmlformats.org/drawingml/2006/table">
            <a:tbl>
              <a:tblPr firstRow="1" bandRow="1">
                <a:tableStyleId>{073A0DAA-6AF3-43AB-8588-CEC1D06C72B9}</a:tableStyleId>
              </a:tblPr>
              <a:tblGrid>
                <a:gridCol w="5867400">
                  <a:extLst>
                    <a:ext uri="{9D8B030D-6E8A-4147-A177-3AD203B41FA5}">
                      <a16:colId xmlns:a16="http://schemas.microsoft.com/office/drawing/2014/main" val="20000"/>
                    </a:ext>
                  </a:extLst>
                </a:gridCol>
                <a:gridCol w="5867400">
                  <a:extLst>
                    <a:ext uri="{9D8B030D-6E8A-4147-A177-3AD203B41FA5}">
                      <a16:colId xmlns:a16="http://schemas.microsoft.com/office/drawing/2014/main" val="692420708"/>
                    </a:ext>
                  </a:extLst>
                </a:gridCol>
              </a:tblGrid>
              <a:tr h="874425">
                <a:tc>
                  <a:txBody>
                    <a:bodyPr/>
                    <a:lstStyle/>
                    <a:p>
                      <a:pPr algn="ctr"/>
                      <a:r>
                        <a:rPr lang="en-US" sz="2400" b="1" u="sng" dirty="0"/>
                        <a:t>Common Themes in Elevated Stress Response</a:t>
                      </a:r>
                    </a:p>
                  </a:txBody>
                  <a:tcPr marL="68580" marR="68580" marT="34290" marB="34290" anchor="ctr"/>
                </a:tc>
                <a:tc>
                  <a:txBody>
                    <a:bodyPr/>
                    <a:lstStyle/>
                    <a:p>
                      <a:pPr algn="ctr"/>
                      <a:r>
                        <a:rPr lang="en-US" sz="2400" b="1" u="sng" dirty="0"/>
                        <a:t>Potential Ways to De-Stress Crisis Response</a:t>
                      </a:r>
                    </a:p>
                  </a:txBody>
                  <a:tcPr marL="68580" marR="68580" marT="34290" marB="34290" anchor="ctr"/>
                </a:tc>
                <a:extLst>
                  <a:ext uri="{0D108BD9-81ED-4DB2-BD59-A6C34878D82A}">
                    <a16:rowId xmlns:a16="http://schemas.microsoft.com/office/drawing/2014/main" val="10000"/>
                  </a:ext>
                </a:extLst>
              </a:tr>
              <a:tr h="592034">
                <a:tc>
                  <a:txBody>
                    <a:bodyPr/>
                    <a:lstStyle/>
                    <a:p>
                      <a:pPr algn="ctr"/>
                      <a:r>
                        <a:rPr lang="en-US" sz="2000" dirty="0"/>
                        <a:t>Threat of Social Evaluation (e.g., public speaking)</a:t>
                      </a:r>
                    </a:p>
                  </a:txBody>
                  <a:tcPr marL="68580" marR="68580" marT="34290" marB="34290" anchor="ctr"/>
                </a:tc>
                <a:tc>
                  <a:txBody>
                    <a:bodyPr/>
                    <a:lstStyle/>
                    <a:p>
                      <a:pPr algn="ctr"/>
                      <a:r>
                        <a:rPr lang="en-US" sz="2000" dirty="0"/>
                        <a:t>Safety, Trustworthiness, Dignity and Respect</a:t>
                      </a:r>
                    </a:p>
                  </a:txBody>
                  <a:tcPr marL="68580" marR="68580" marT="34290" marB="34290" anchor="ctr"/>
                </a:tc>
                <a:extLst>
                  <a:ext uri="{0D108BD9-81ED-4DB2-BD59-A6C34878D82A}">
                    <a16:rowId xmlns:a16="http://schemas.microsoft.com/office/drawing/2014/main" val="10001"/>
                  </a:ext>
                </a:extLst>
              </a:tr>
              <a:tr h="634820">
                <a:tc>
                  <a:txBody>
                    <a:bodyPr/>
                    <a:lstStyle/>
                    <a:p>
                      <a:pPr algn="ctr"/>
                      <a:r>
                        <a:rPr lang="en-US" sz="2000" b="0" dirty="0"/>
                        <a:t>Lack of Control</a:t>
                      </a:r>
                      <a:r>
                        <a:rPr lang="en-US" sz="2000" b="0" baseline="0" dirty="0"/>
                        <a:t> over Outcomes</a:t>
                      </a:r>
                      <a:endParaRPr lang="en-US" sz="2000" b="0" dirty="0"/>
                    </a:p>
                  </a:txBody>
                  <a:tcPr marL="68580" marR="68580" marT="34290" marB="34290" anchor="ctr"/>
                </a:tc>
                <a:tc>
                  <a:txBody>
                    <a:bodyPr/>
                    <a:lstStyle/>
                    <a:p>
                      <a:pPr algn="ctr"/>
                      <a:r>
                        <a:rPr lang="en-US" sz="2000" dirty="0"/>
                        <a:t>Collaboration, Empowerment, and Peer Support</a:t>
                      </a:r>
                    </a:p>
                  </a:txBody>
                  <a:tcPr marL="68580" marR="68580" marT="34290" marB="34290" anchor="ctr"/>
                </a:tc>
                <a:extLst>
                  <a:ext uri="{0D108BD9-81ED-4DB2-BD59-A6C34878D82A}">
                    <a16:rowId xmlns:a16="http://schemas.microsoft.com/office/drawing/2014/main" val="10002"/>
                  </a:ext>
                </a:extLst>
              </a:tr>
              <a:tr h="605020">
                <a:tc>
                  <a:txBody>
                    <a:bodyPr/>
                    <a:lstStyle/>
                    <a:p>
                      <a:pPr algn="ctr"/>
                      <a:r>
                        <a:rPr lang="en-US" sz="2000" b="0" dirty="0"/>
                        <a:t>Unpredictability</a:t>
                      </a:r>
                    </a:p>
                  </a:txBody>
                  <a:tcPr marL="68580" marR="68580" marT="34290" marB="34290" anchor="ctr"/>
                </a:tc>
                <a:tc>
                  <a:txBody>
                    <a:bodyPr/>
                    <a:lstStyle/>
                    <a:p>
                      <a:pPr algn="ctr"/>
                      <a:r>
                        <a:rPr lang="en-US" sz="2000" b="0" dirty="0"/>
                        <a:t>Information Sharing and Peer Support</a:t>
                      </a:r>
                    </a:p>
                  </a:txBody>
                  <a:tcPr marL="68580" marR="68580" marT="34290" marB="34290" anchor="ctr"/>
                </a:tc>
                <a:extLst>
                  <a:ext uri="{0D108BD9-81ED-4DB2-BD59-A6C34878D82A}">
                    <a16:rowId xmlns:a16="http://schemas.microsoft.com/office/drawing/2014/main" val="10003"/>
                  </a:ext>
                </a:extLst>
              </a:tr>
              <a:tr h="605020">
                <a:tc>
                  <a:txBody>
                    <a:bodyPr/>
                    <a:lstStyle/>
                    <a:p>
                      <a:pPr algn="ctr"/>
                      <a:r>
                        <a:rPr lang="en-US" sz="2000" b="0" dirty="0"/>
                        <a:t>Perception</a:t>
                      </a:r>
                      <a:r>
                        <a:rPr lang="en-US" sz="2000" b="0" baseline="0" dirty="0"/>
                        <a:t> of Things Getting Worse</a:t>
                      </a:r>
                      <a:endParaRPr lang="en-US" sz="2000" b="0" dirty="0"/>
                    </a:p>
                  </a:txBody>
                  <a:tcPr marL="68580" marR="68580" marT="34290" marB="34290" anchor="ctr"/>
                </a:tc>
                <a:tc>
                  <a:txBody>
                    <a:bodyPr/>
                    <a:lstStyle/>
                    <a:p>
                      <a:pPr algn="ctr"/>
                      <a:r>
                        <a:rPr lang="en-US" sz="2000" b="0" dirty="0"/>
                        <a:t>Trustworthiness and Peer Support</a:t>
                      </a:r>
                    </a:p>
                  </a:txBody>
                  <a:tcPr marL="68580" marR="68580" marT="34290" marB="34290" anchor="ctr"/>
                </a:tc>
                <a:extLst>
                  <a:ext uri="{0D108BD9-81ED-4DB2-BD59-A6C34878D82A}">
                    <a16:rowId xmlns:a16="http://schemas.microsoft.com/office/drawing/2014/main" val="10004"/>
                  </a:ext>
                </a:extLst>
              </a:tr>
              <a:tr h="566065">
                <a:tc>
                  <a:txBody>
                    <a:bodyPr/>
                    <a:lstStyle/>
                    <a:p>
                      <a:pPr algn="ctr"/>
                      <a:r>
                        <a:rPr lang="en-US" sz="2000" b="0" dirty="0"/>
                        <a:t>No Frustration</a:t>
                      </a:r>
                      <a:r>
                        <a:rPr lang="en-US" sz="2000" b="0" baseline="0" dirty="0"/>
                        <a:t> Outlets (e.g., hobby, exercise, etc.)</a:t>
                      </a:r>
                      <a:endParaRPr lang="en-US" sz="2000" b="0" dirty="0"/>
                    </a:p>
                  </a:txBody>
                  <a:tcPr marL="68580" marR="68580" marT="34290" marB="34290" anchor="ctr"/>
                </a:tc>
                <a:tc>
                  <a:txBody>
                    <a:bodyPr/>
                    <a:lstStyle/>
                    <a:p>
                      <a:pPr algn="ctr"/>
                      <a:r>
                        <a:rPr lang="en-US" sz="2000" dirty="0"/>
                        <a:t>Peers Connecting to Local Support Systems</a:t>
                      </a:r>
                    </a:p>
                  </a:txBody>
                  <a:tcPr marL="68580" marR="68580" marT="34290" marB="34290" anchor="ctr"/>
                </a:tc>
                <a:extLst>
                  <a:ext uri="{0D108BD9-81ED-4DB2-BD59-A6C34878D82A}">
                    <a16:rowId xmlns:a16="http://schemas.microsoft.com/office/drawing/2014/main" val="10005"/>
                  </a:ext>
                </a:extLst>
              </a:tr>
              <a:tr h="605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Low Social Support</a:t>
                      </a:r>
                      <a:r>
                        <a:rPr lang="en-US" sz="2000" b="0" baseline="0" dirty="0"/>
                        <a:t> (e.g., rejection)</a:t>
                      </a:r>
                      <a:endParaRPr lang="en-US" sz="2000" b="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Peers Connecting to Local Support Systems</a:t>
                      </a:r>
                    </a:p>
                  </a:txBody>
                  <a:tcPr marL="68580" marR="68580" marT="34290" marB="3429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88151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09DCAD-5350-46AE-8617-74726832AF58}"/>
              </a:ext>
            </a:extLst>
          </p:cNvPr>
          <p:cNvSpPr>
            <a:spLocks noGrp="1"/>
          </p:cNvSpPr>
          <p:nvPr>
            <p:ph type="title"/>
          </p:nvPr>
        </p:nvSpPr>
        <p:spPr>
          <a:xfrm>
            <a:off x="660400" y="1905000"/>
            <a:ext cx="10871200" cy="2286000"/>
          </a:xfrm>
        </p:spPr>
        <p:txBody>
          <a:bodyPr/>
          <a:lstStyle/>
          <a:p>
            <a:pPr algn="ctr"/>
            <a:r>
              <a:rPr lang="en-US" sz="5400" dirty="0">
                <a:latin typeface="Trebuchet MS"/>
              </a:rPr>
              <a:t>988 Committees: Answering Questions for the Infrastructure of the Indiana 988 Crisis Line</a:t>
            </a:r>
            <a:endParaRPr lang="en-US" sz="5400" dirty="0"/>
          </a:p>
        </p:txBody>
      </p:sp>
    </p:spTree>
    <p:extLst>
      <p:ext uri="{BB962C8B-B14F-4D97-AF65-F5344CB8AC3E}">
        <p14:creationId xmlns:p14="http://schemas.microsoft.com/office/powerpoint/2010/main" val="3523680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4D1762C-6AF4-4123-BC0C-3DA2858032F7}"/>
              </a:ext>
            </a:extLst>
          </p:cNvPr>
          <p:cNvGraphicFramePr>
            <a:graphicFrameLocks noGrp="1"/>
          </p:cNvGraphicFramePr>
          <p:nvPr>
            <p:ph idx="1"/>
          </p:nvPr>
        </p:nvGraphicFramePr>
        <p:xfrm>
          <a:off x="152400" y="2286000"/>
          <a:ext cx="11811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8E932FC2-322F-4EAF-A985-CD910200B697}"/>
              </a:ext>
            </a:extLst>
          </p:cNvPr>
          <p:cNvSpPr txBox="1">
            <a:spLocks/>
          </p:cNvSpPr>
          <p:nvPr/>
        </p:nvSpPr>
        <p:spPr>
          <a:xfrm>
            <a:off x="3392854" y="1066800"/>
            <a:ext cx="5330092" cy="60960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vert="horz" lIns="68580" tIns="34290" rIns="68580" bIns="34290" rtlCol="0" anchor="ctr">
            <a:noAutofit/>
          </a:bodyPr>
          <a:lstStyle>
            <a:lvl1pPr algn="r" defTabSz="914400" rtl="0" eaLnBrk="1" latinLnBrk="0" hangingPunct="1">
              <a:spcBef>
                <a:spcPct val="0"/>
              </a:spcBef>
              <a:buNone/>
              <a:defRPr sz="3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a:ea typeface="+mn-ea"/>
                <a:cs typeface="+mn-cs"/>
              </a:rPr>
              <a:t>988 Planning Committees</a:t>
            </a:r>
            <a:endParaRPr kumimoji="0" lang="en-US" sz="3600" b="1" i="1" u="none" strike="noStrike" kern="1200" cap="none" spc="0" normalizeH="0" baseline="0" noProof="0" dirty="0">
              <a:ln>
                <a:noFill/>
              </a:ln>
              <a:solidFill>
                <a:prstClr val="black"/>
              </a:solidFill>
              <a:effectLst/>
              <a:uLnTx/>
              <a:uFillTx/>
              <a:latin typeface="Times New Roman"/>
              <a:ea typeface="+mn-ea"/>
              <a:cs typeface="Calibri"/>
            </a:endParaRPr>
          </a:p>
        </p:txBody>
      </p:sp>
    </p:spTree>
    <p:extLst>
      <p:ext uri="{BB962C8B-B14F-4D97-AF65-F5344CB8AC3E}">
        <p14:creationId xmlns:p14="http://schemas.microsoft.com/office/powerpoint/2010/main" val="3742105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09DCAD-5350-46AE-8617-74726832AF58}"/>
              </a:ext>
            </a:extLst>
          </p:cNvPr>
          <p:cNvSpPr>
            <a:spLocks noGrp="1"/>
          </p:cNvSpPr>
          <p:nvPr>
            <p:ph type="title"/>
          </p:nvPr>
        </p:nvSpPr>
        <p:spPr>
          <a:xfrm>
            <a:off x="660400" y="2286000"/>
            <a:ext cx="10871200" cy="1143000"/>
          </a:xfrm>
        </p:spPr>
        <p:txBody>
          <a:bodyPr/>
          <a:lstStyle/>
          <a:p>
            <a:pPr algn="ctr"/>
            <a:r>
              <a:rPr lang="en-US" sz="5400" dirty="0">
                <a:latin typeface="Trebuchet MS"/>
              </a:rPr>
              <a:t>911 and 988 Working Together to Serve All Indiana Residents</a:t>
            </a:r>
            <a:endParaRPr lang="en-US" sz="5400" dirty="0"/>
          </a:p>
        </p:txBody>
      </p:sp>
    </p:spTree>
    <p:extLst>
      <p:ext uri="{BB962C8B-B14F-4D97-AF65-F5344CB8AC3E}">
        <p14:creationId xmlns:p14="http://schemas.microsoft.com/office/powerpoint/2010/main" val="2697744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932FC2-322F-4EAF-A985-CD910200B697}"/>
              </a:ext>
            </a:extLst>
          </p:cNvPr>
          <p:cNvSpPr txBox="1">
            <a:spLocks/>
          </p:cNvSpPr>
          <p:nvPr/>
        </p:nvSpPr>
        <p:spPr>
          <a:xfrm>
            <a:off x="2095500" y="838200"/>
            <a:ext cx="8001000" cy="121920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vert="horz" lIns="68580" tIns="34290" rIns="68580" bIns="34290" rtlCol="0" anchor="ctr">
            <a:noAutofit/>
          </a:bodyPr>
          <a:lstStyle>
            <a:lvl1pPr algn="r" defTabSz="914400" rtl="0" eaLnBrk="1" latinLnBrk="0" hangingPunct="1">
              <a:spcBef>
                <a:spcPct val="0"/>
              </a:spcBef>
              <a:buNone/>
              <a:defRPr sz="3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rebuchet MS"/>
                <a:ea typeface="+mn-ea"/>
                <a:cs typeface="+mn-cs"/>
              </a:rPr>
              <a:t>Forming Relationships and Understanding One Another</a:t>
            </a:r>
            <a:endParaRPr kumimoji="0" lang="en-US" sz="4400" b="1" i="0" u="none" strike="noStrike" kern="1200" cap="none" spc="0" normalizeH="0" baseline="0" noProof="0" dirty="0">
              <a:ln>
                <a:noFill/>
              </a:ln>
              <a:solidFill>
                <a:prstClr val="black"/>
              </a:solidFill>
              <a:effectLst/>
              <a:uLnTx/>
              <a:uFillTx/>
              <a:latin typeface="Times New Roman"/>
              <a:ea typeface="+mn-lt"/>
              <a:cs typeface="Times New Roman"/>
            </a:endParaRPr>
          </a:p>
        </p:txBody>
      </p:sp>
      <p:sp>
        <p:nvSpPr>
          <p:cNvPr id="3" name="Content Placeholder 2">
            <a:extLst>
              <a:ext uri="{FF2B5EF4-FFF2-40B4-BE49-F238E27FC236}">
                <a16:creationId xmlns:a16="http://schemas.microsoft.com/office/drawing/2014/main" id="{A6B80AF3-C8FF-4106-B026-4D016F91F7FC}"/>
              </a:ext>
            </a:extLst>
          </p:cNvPr>
          <p:cNvSpPr>
            <a:spLocks noGrp="1"/>
          </p:cNvSpPr>
          <p:nvPr>
            <p:ph idx="1"/>
          </p:nvPr>
        </p:nvSpPr>
        <p:spPr>
          <a:xfrm>
            <a:off x="609600" y="2286000"/>
            <a:ext cx="10972800" cy="3916363"/>
          </a:xfrm>
        </p:spPr>
        <p:txBody>
          <a:bodyPr>
            <a:normAutofit/>
          </a:bodyPr>
          <a:lstStyle/>
          <a:p>
            <a:pPr algn="l"/>
            <a:r>
              <a:rPr lang="en-US" sz="3000" dirty="0">
                <a:latin typeface="Trebuchet MS"/>
              </a:rPr>
              <a:t>121 Public Safety Answering Points (PSAPs) in Indiana</a:t>
            </a:r>
          </a:p>
          <a:p>
            <a:pPr algn="l"/>
            <a:r>
              <a:rPr lang="en-US" sz="3000" dirty="0">
                <a:latin typeface="Trebuchet MS"/>
              </a:rPr>
              <a:t>December 2021 all were invited to join a committee to look at interoperability </a:t>
            </a:r>
            <a:endParaRPr lang="en-US" sz="3000" dirty="0"/>
          </a:p>
          <a:p>
            <a:pPr algn="l"/>
            <a:r>
              <a:rPr lang="en-US" sz="3000" dirty="0">
                <a:latin typeface="Trebuchet MS"/>
              </a:rPr>
              <a:t>Goal was to have representation from all 4 quadrants of the state, as well as central Indiana</a:t>
            </a:r>
            <a:endParaRPr lang="en-US" sz="4000" dirty="0">
              <a:latin typeface="Trebuchet MS"/>
            </a:endParaRPr>
          </a:p>
          <a:p>
            <a:pPr algn="l"/>
            <a:r>
              <a:rPr lang="en-US" sz="3000" dirty="0">
                <a:latin typeface="Trebuchet MS"/>
              </a:rPr>
              <a:t>All 4 quadrants and Central Indiana represented</a:t>
            </a:r>
          </a:p>
          <a:p>
            <a:pPr algn="l"/>
            <a:r>
              <a:rPr lang="en-US" sz="3000" dirty="0">
                <a:latin typeface="Trebuchet MS"/>
              </a:rPr>
              <a:t>Representatives from State 911 Board</a:t>
            </a:r>
          </a:p>
        </p:txBody>
      </p:sp>
    </p:spTree>
    <p:extLst>
      <p:ext uri="{BB962C8B-B14F-4D97-AF65-F5344CB8AC3E}">
        <p14:creationId xmlns:p14="http://schemas.microsoft.com/office/powerpoint/2010/main" val="3787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877764-787F-814D-A94D-D1FAF020EF75}"/>
              </a:ext>
            </a:extLst>
          </p:cNvPr>
          <p:cNvSpPr txBox="1"/>
          <p:nvPr/>
        </p:nvSpPr>
        <p:spPr>
          <a:xfrm>
            <a:off x="556527" y="1460102"/>
            <a:ext cx="6412587" cy="3539430"/>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To develop, implement and provide oversight of a statewide comprehensive trauma care system that:</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Prevents injuries.</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Saves lives.</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Improves the care and outcomes of trauma patients</a:t>
            </a:r>
          </a:p>
        </p:txBody>
      </p:sp>
      <p:sp>
        <p:nvSpPr>
          <p:cNvPr id="3" name="TextBox 2">
            <a:extLst>
              <a:ext uri="{FF2B5EF4-FFF2-40B4-BE49-F238E27FC236}">
                <a16:creationId xmlns:a16="http://schemas.microsoft.com/office/drawing/2014/main" id="{B10945A2-54D7-144D-97BF-4E8CF253DB0C}"/>
              </a:ext>
            </a:extLst>
          </p:cNvPr>
          <p:cNvSpPr txBox="1"/>
          <p:nvPr/>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4" name="TextBox 3">
            <a:extLst>
              <a:ext uri="{FF2B5EF4-FFF2-40B4-BE49-F238E27FC236}">
                <a16:creationId xmlns:a16="http://schemas.microsoft.com/office/drawing/2014/main" id="{7D8E3FDA-83E6-9A4E-A230-29B26D43FB7A}"/>
              </a:ext>
            </a:extLst>
          </p:cNvPr>
          <p:cNvSpPr txBox="1"/>
          <p:nvPr/>
        </p:nvSpPr>
        <p:spPr>
          <a:xfrm>
            <a:off x="460890" y="5534653"/>
            <a:ext cx="6412587" cy="523220"/>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Prevent injuries in Indiana.</a:t>
            </a:r>
          </a:p>
        </p:txBody>
      </p:sp>
      <p:sp>
        <p:nvSpPr>
          <p:cNvPr id="5" name="TextBox 4">
            <a:extLst>
              <a:ext uri="{FF2B5EF4-FFF2-40B4-BE49-F238E27FC236}">
                <a16:creationId xmlns:a16="http://schemas.microsoft.com/office/drawing/2014/main" id="{6165D67E-97EA-DB4B-AC50-7A11FCAFFA6C}"/>
              </a:ext>
            </a:extLst>
          </p:cNvPr>
          <p:cNvSpPr txBox="1"/>
          <p:nvPr/>
        </p:nvSpPr>
        <p:spPr>
          <a:xfrm>
            <a:off x="460891" y="5167065"/>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Tree>
    <p:extLst>
      <p:ext uri="{BB962C8B-B14F-4D97-AF65-F5344CB8AC3E}">
        <p14:creationId xmlns:p14="http://schemas.microsoft.com/office/powerpoint/2010/main" val="307741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a:xfrm>
            <a:off x="5430279" y="4793629"/>
            <a:ext cx="5854248" cy="746871"/>
          </a:xfrm>
        </p:spPr>
        <p:txBody>
          <a:bodyPr/>
          <a:lstStyle/>
          <a:p>
            <a:r>
              <a:rPr lang="en-US" dirty="0"/>
              <a:t>Maria Cariaso</a:t>
            </a:r>
          </a:p>
          <a:p>
            <a:r>
              <a:rPr lang="en-US" sz="1400" dirty="0"/>
              <a:t>Injury Prevention Program Coordinator</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352126" y="1428731"/>
            <a:ext cx="6141961" cy="2585323"/>
          </a:xfrm>
        </p:spPr>
        <p:txBody>
          <a:bodyPr/>
          <a:lstStyle/>
          <a:p>
            <a:r>
              <a:rPr lang="en-US" dirty="0" err="1"/>
              <a:t>UNintentional</a:t>
            </a:r>
            <a:r>
              <a:rPr lang="en-US" dirty="0"/>
              <a:t> injury presentation:</a:t>
            </a:r>
            <a:br>
              <a:rPr lang="en-US" dirty="0"/>
            </a:br>
            <a:br>
              <a:rPr lang="en-US" dirty="0"/>
            </a:br>
            <a:r>
              <a:rPr lang="en-US" sz="3600" dirty="0">
                <a:latin typeface="Trebuchet MS"/>
                <a:cs typeface="Trebuchet MS"/>
              </a:rPr>
              <a:t>Stepping On: Older Adult Fall Prevention</a:t>
            </a:r>
            <a:endParaRPr lang="en-US" dirty="0"/>
          </a:p>
        </p:txBody>
      </p:sp>
    </p:spTree>
    <p:extLst>
      <p:ext uri="{BB962C8B-B14F-4D97-AF65-F5344CB8AC3E}">
        <p14:creationId xmlns:p14="http://schemas.microsoft.com/office/powerpoint/2010/main" val="1446639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Stepping On</a:t>
            </a:r>
            <a:endParaRPr lang="en-US" dirty="0"/>
          </a:p>
        </p:txBody>
      </p:sp>
      <p:sp>
        <p:nvSpPr>
          <p:cNvPr id="3" name="Content Placeholder 2"/>
          <p:cNvSpPr>
            <a:spLocks noGrp="1"/>
          </p:cNvSpPr>
          <p:nvPr>
            <p:ph idx="1"/>
          </p:nvPr>
        </p:nvSpPr>
        <p:spPr/>
        <p:txBody>
          <a:bodyPr>
            <a:normAutofit/>
          </a:bodyPr>
          <a:lstStyle/>
          <a:p>
            <a:r>
              <a:rPr lang="en-US" dirty="0">
                <a:solidFill>
                  <a:srgbClr val="002060"/>
                </a:solidFill>
              </a:rPr>
              <a:t>Stepping On is a high-level, evidence-based program proven to reduce falls and build confidence in older adults.</a:t>
            </a:r>
          </a:p>
          <a:p>
            <a:r>
              <a:rPr lang="en-US" dirty="0"/>
              <a:t>a 7-week (one 2-hour session per week) falls prevention program </a:t>
            </a:r>
            <a:endParaRPr lang="en-US" dirty="0">
              <a:solidFill>
                <a:srgbClr val="002060"/>
              </a:solidFill>
            </a:endParaRPr>
          </a:p>
          <a:p>
            <a:r>
              <a:rPr lang="en-US" dirty="0">
                <a:solidFill>
                  <a:srgbClr val="002060"/>
                </a:solidFill>
              </a:rPr>
              <a:t>The program has demonstrated a 31% reduction in falls.</a:t>
            </a:r>
          </a:p>
          <a:p>
            <a:pPr marL="0" indent="0">
              <a:buNone/>
            </a:pPr>
            <a:endParaRPr lang="en-US" dirty="0"/>
          </a:p>
        </p:txBody>
      </p:sp>
      <p:pic>
        <p:nvPicPr>
          <p:cNvPr id="5" name="Picture 4" descr="Text&#10;&#10;Description automatically generated with low confidence">
            <a:extLst>
              <a:ext uri="{FF2B5EF4-FFF2-40B4-BE49-F238E27FC236}">
                <a16:creationId xmlns:a16="http://schemas.microsoft.com/office/drawing/2014/main" id="{86C3EF2E-5331-861B-C561-ACBE74071D91}"/>
              </a:ext>
            </a:extLst>
          </p:cNvPr>
          <p:cNvPicPr>
            <a:picLocks noChangeAspect="1"/>
          </p:cNvPicPr>
          <p:nvPr/>
        </p:nvPicPr>
        <p:blipFill>
          <a:blip r:embed="rId2"/>
          <a:stretch>
            <a:fillRect/>
          </a:stretch>
        </p:blipFill>
        <p:spPr>
          <a:xfrm>
            <a:off x="7488866" y="5364733"/>
            <a:ext cx="2721935" cy="1066799"/>
          </a:xfrm>
          <a:prstGeom prst="rect">
            <a:avLst/>
          </a:prstGeom>
        </p:spPr>
      </p:pic>
    </p:spTree>
    <p:extLst>
      <p:ext uri="{BB962C8B-B14F-4D97-AF65-F5344CB8AC3E}">
        <p14:creationId xmlns:p14="http://schemas.microsoft.com/office/powerpoint/2010/main" val="1009441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Stepping On Cont.</a:t>
            </a:r>
          </a:p>
        </p:txBody>
      </p:sp>
      <p:sp>
        <p:nvSpPr>
          <p:cNvPr id="3" name="Content Placeholder 2"/>
          <p:cNvSpPr>
            <a:spLocks noGrp="1"/>
          </p:cNvSpPr>
          <p:nvPr>
            <p:ph idx="1"/>
          </p:nvPr>
        </p:nvSpPr>
        <p:spPr/>
        <p:txBody>
          <a:bodyPr>
            <a:normAutofit/>
          </a:bodyPr>
          <a:lstStyle/>
          <a:p>
            <a:r>
              <a:rPr lang="en-US" b="0" i="0" dirty="0">
                <a:solidFill>
                  <a:srgbClr val="333333"/>
                </a:solidFill>
                <a:effectLst/>
                <a:latin typeface="Open Sans" panose="020B0606030504020204" pitchFamily="34" charset="0"/>
              </a:rPr>
              <a:t>Group members set short term goals each week - goals that focus on life activities that are most important to them</a:t>
            </a:r>
          </a:p>
          <a:p>
            <a:r>
              <a:rPr lang="en-US" b="0" i="0" dirty="0">
                <a:solidFill>
                  <a:srgbClr val="333333"/>
                </a:solidFill>
                <a:effectLst/>
                <a:latin typeface="Open Sans" panose="020B0606030504020204" pitchFamily="34" charset="0"/>
              </a:rPr>
              <a:t>Physical therapists, pharmacists and other experts help the group adapt fall prevention practices for individual needs and levels</a:t>
            </a:r>
            <a:endParaRPr lang="en-US" dirty="0"/>
          </a:p>
        </p:txBody>
      </p:sp>
      <p:pic>
        <p:nvPicPr>
          <p:cNvPr id="5" name="Picture 4" descr="Text&#10;&#10;Description automatically generated with low confidence">
            <a:extLst>
              <a:ext uri="{FF2B5EF4-FFF2-40B4-BE49-F238E27FC236}">
                <a16:creationId xmlns:a16="http://schemas.microsoft.com/office/drawing/2014/main" id="{E21B3687-A0A6-C28B-5984-6F50E917C573}"/>
              </a:ext>
            </a:extLst>
          </p:cNvPr>
          <p:cNvPicPr>
            <a:picLocks noChangeAspect="1"/>
          </p:cNvPicPr>
          <p:nvPr/>
        </p:nvPicPr>
        <p:blipFill>
          <a:blip r:embed="rId2"/>
          <a:stretch>
            <a:fillRect/>
          </a:stretch>
        </p:blipFill>
        <p:spPr>
          <a:xfrm>
            <a:off x="7488866" y="5569999"/>
            <a:ext cx="2721935" cy="1066799"/>
          </a:xfrm>
          <a:prstGeom prst="rect">
            <a:avLst/>
          </a:prstGeom>
        </p:spPr>
      </p:pic>
    </p:spTree>
    <p:extLst>
      <p:ext uri="{BB962C8B-B14F-4D97-AF65-F5344CB8AC3E}">
        <p14:creationId xmlns:p14="http://schemas.microsoft.com/office/powerpoint/2010/main" val="3575069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Stepping On Cont.</a:t>
            </a:r>
          </a:p>
        </p:txBody>
      </p:sp>
      <p:sp>
        <p:nvSpPr>
          <p:cNvPr id="3" name="Content Placeholder 2"/>
          <p:cNvSpPr>
            <a:spLocks noGrp="1"/>
          </p:cNvSpPr>
          <p:nvPr>
            <p:ph idx="1"/>
          </p:nvPr>
        </p:nvSpPr>
        <p:spPr/>
        <p:txBody>
          <a:bodyPr>
            <a:normAutofit/>
          </a:bodyPr>
          <a:lstStyle/>
          <a:p>
            <a:r>
              <a:rPr lang="en-US" dirty="0"/>
              <a:t>It is a discussion-based program </a:t>
            </a:r>
          </a:p>
          <a:p>
            <a:r>
              <a:rPr lang="en-US" dirty="0"/>
              <a:t>Two trained facilitators lead the discussion </a:t>
            </a:r>
          </a:p>
          <a:p>
            <a:r>
              <a:rPr lang="en-US" dirty="0"/>
              <a:t>Who can become a facilitator?</a:t>
            </a:r>
          </a:p>
          <a:p>
            <a:pPr lvl="1"/>
            <a:r>
              <a:rPr lang="en-US" dirty="0"/>
              <a:t>First responders</a:t>
            </a:r>
          </a:p>
          <a:p>
            <a:pPr lvl="1"/>
            <a:r>
              <a:rPr lang="en-US" dirty="0"/>
              <a:t>Injury prevention coordinators </a:t>
            </a:r>
          </a:p>
          <a:p>
            <a:pPr lvl="1"/>
            <a:r>
              <a:rPr lang="en-US" dirty="0"/>
              <a:t>Community leaders</a:t>
            </a:r>
          </a:p>
          <a:p>
            <a:pPr lvl="1"/>
            <a:r>
              <a:rPr lang="en-US" dirty="0"/>
              <a:t>Hospital staff</a:t>
            </a:r>
          </a:p>
          <a:p>
            <a:pPr marL="457200" lvl="1" indent="0">
              <a:buNone/>
            </a:pPr>
            <a:endParaRPr lang="en-US" dirty="0"/>
          </a:p>
          <a:p>
            <a:endParaRPr lang="en-US" dirty="0"/>
          </a:p>
        </p:txBody>
      </p:sp>
      <p:pic>
        <p:nvPicPr>
          <p:cNvPr id="5" name="Picture 4" descr="Text&#10;&#10;Description automatically generated with low confidence">
            <a:extLst>
              <a:ext uri="{FF2B5EF4-FFF2-40B4-BE49-F238E27FC236}">
                <a16:creationId xmlns:a16="http://schemas.microsoft.com/office/drawing/2014/main" id="{E4913FFE-B792-9EED-BFEB-947B85113AC7}"/>
              </a:ext>
            </a:extLst>
          </p:cNvPr>
          <p:cNvPicPr>
            <a:picLocks noChangeAspect="1"/>
          </p:cNvPicPr>
          <p:nvPr/>
        </p:nvPicPr>
        <p:blipFill>
          <a:blip r:embed="rId2"/>
          <a:stretch>
            <a:fillRect/>
          </a:stretch>
        </p:blipFill>
        <p:spPr>
          <a:xfrm>
            <a:off x="7201785" y="5489650"/>
            <a:ext cx="2721935" cy="1066799"/>
          </a:xfrm>
          <a:prstGeom prst="rect">
            <a:avLst/>
          </a:prstGeom>
        </p:spPr>
      </p:pic>
    </p:spTree>
    <p:extLst>
      <p:ext uri="{BB962C8B-B14F-4D97-AF65-F5344CB8AC3E}">
        <p14:creationId xmlns:p14="http://schemas.microsoft.com/office/powerpoint/2010/main" val="2599283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Stepping On Cont.</a:t>
            </a:r>
          </a:p>
        </p:txBody>
      </p:sp>
      <p:sp>
        <p:nvSpPr>
          <p:cNvPr id="3" name="Content Placeholder 2"/>
          <p:cNvSpPr>
            <a:spLocks noGrp="1"/>
          </p:cNvSpPr>
          <p:nvPr>
            <p:ph idx="1"/>
          </p:nvPr>
        </p:nvSpPr>
        <p:spPr/>
        <p:txBody>
          <a:bodyPr/>
          <a:lstStyle/>
          <a:p>
            <a:r>
              <a:rPr lang="en-US" sz="2800" dirty="0"/>
              <a:t>Guest experts are brought in to discuss topics such as: </a:t>
            </a:r>
          </a:p>
          <a:p>
            <a:pPr lvl="1"/>
            <a:r>
              <a:rPr lang="en-US" sz="2400" dirty="0"/>
              <a:t>Exercising and moving about safely- Physical Therapist </a:t>
            </a:r>
          </a:p>
          <a:p>
            <a:pPr lvl="1"/>
            <a:r>
              <a:rPr lang="en-US" sz="2400" dirty="0"/>
              <a:t>Proper use of canes and walkers- Physical Therapist </a:t>
            </a:r>
          </a:p>
          <a:p>
            <a:pPr lvl="1"/>
            <a:r>
              <a:rPr lang="en-US" sz="2400" dirty="0"/>
              <a:t>Vision and Falls- Optometrist </a:t>
            </a:r>
          </a:p>
          <a:p>
            <a:pPr lvl="1"/>
            <a:r>
              <a:rPr lang="en-US" sz="2400" dirty="0"/>
              <a:t>Medication Management- Pharmacist </a:t>
            </a:r>
          </a:p>
          <a:p>
            <a:pPr lvl="1"/>
            <a:r>
              <a:rPr lang="en-US" sz="2400" dirty="0"/>
              <a:t>Getting Out and About- EMS </a:t>
            </a:r>
          </a:p>
        </p:txBody>
      </p:sp>
      <p:pic>
        <p:nvPicPr>
          <p:cNvPr id="5" name="Picture 4" descr="Text&#10;&#10;Description automatically generated with low confidence">
            <a:extLst>
              <a:ext uri="{FF2B5EF4-FFF2-40B4-BE49-F238E27FC236}">
                <a16:creationId xmlns:a16="http://schemas.microsoft.com/office/drawing/2014/main" id="{6CEA9D3A-5CE5-0CDE-AB7D-23C6F6E898F4}"/>
              </a:ext>
            </a:extLst>
          </p:cNvPr>
          <p:cNvPicPr>
            <a:picLocks noChangeAspect="1"/>
          </p:cNvPicPr>
          <p:nvPr/>
        </p:nvPicPr>
        <p:blipFill>
          <a:blip r:embed="rId2"/>
          <a:stretch>
            <a:fillRect/>
          </a:stretch>
        </p:blipFill>
        <p:spPr>
          <a:xfrm>
            <a:off x="7414436" y="5433125"/>
            <a:ext cx="2721935" cy="1066799"/>
          </a:xfrm>
          <a:prstGeom prst="rect">
            <a:avLst/>
          </a:prstGeom>
        </p:spPr>
      </p:pic>
    </p:spTree>
    <p:extLst>
      <p:ext uri="{BB962C8B-B14F-4D97-AF65-F5344CB8AC3E}">
        <p14:creationId xmlns:p14="http://schemas.microsoft.com/office/powerpoint/2010/main" val="4209769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38917"/>
            <a:ext cx="8229600" cy="929366"/>
          </a:xfrm>
        </p:spPr>
        <p:txBody>
          <a:bodyPr/>
          <a:lstStyle/>
          <a:p>
            <a:r>
              <a:rPr lang="en-US" dirty="0"/>
              <a:t>Facts from WIHA</a:t>
            </a:r>
          </a:p>
        </p:txBody>
      </p:sp>
      <p:pic>
        <p:nvPicPr>
          <p:cNvPr id="6" name="Picture 5" descr="Graphical user interface, text, application&#10;&#10;Description automatically generated">
            <a:extLst>
              <a:ext uri="{FF2B5EF4-FFF2-40B4-BE49-F238E27FC236}">
                <a16:creationId xmlns:a16="http://schemas.microsoft.com/office/drawing/2014/main" id="{EB7D07EB-7EE8-AD7A-75B2-F5B88EB6A98A}"/>
              </a:ext>
            </a:extLst>
          </p:cNvPr>
          <p:cNvPicPr>
            <a:picLocks noChangeAspect="1"/>
          </p:cNvPicPr>
          <p:nvPr/>
        </p:nvPicPr>
        <p:blipFill>
          <a:blip r:embed="rId2"/>
          <a:stretch>
            <a:fillRect/>
          </a:stretch>
        </p:blipFill>
        <p:spPr>
          <a:xfrm>
            <a:off x="3447232" y="1121135"/>
            <a:ext cx="5297537" cy="5765441"/>
          </a:xfrm>
          <a:prstGeom prst="rect">
            <a:avLst/>
          </a:prstGeom>
        </p:spPr>
      </p:pic>
    </p:spTree>
    <p:extLst>
      <p:ext uri="{BB962C8B-B14F-4D97-AF65-F5344CB8AC3E}">
        <p14:creationId xmlns:p14="http://schemas.microsoft.com/office/powerpoint/2010/main" val="3542772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workshops		</a:t>
            </a:r>
          </a:p>
        </p:txBody>
      </p:sp>
      <p:sp>
        <p:nvSpPr>
          <p:cNvPr id="3" name="Content Placeholder 2"/>
          <p:cNvSpPr>
            <a:spLocks noGrp="1"/>
          </p:cNvSpPr>
          <p:nvPr>
            <p:ph idx="1"/>
          </p:nvPr>
        </p:nvSpPr>
        <p:spPr/>
        <p:txBody>
          <a:bodyPr/>
          <a:lstStyle/>
          <a:p>
            <a:pPr marL="0">
              <a:lnSpc>
                <a:spcPct val="107000"/>
              </a:lnSpc>
              <a:spcBef>
                <a:spcPts val="0"/>
              </a:spcBef>
              <a:spcAft>
                <a:spcPts val="800"/>
              </a:spcAft>
            </a:pPr>
            <a:r>
              <a:rPr lang="en-US" dirty="0"/>
              <a:t>First Indianapolis workshop </a:t>
            </a:r>
          </a:p>
          <a:p>
            <a:pPr marL="0">
              <a:lnSpc>
                <a:spcPct val="107000"/>
              </a:lnSpc>
              <a:spcBef>
                <a:spcPts val="0"/>
              </a:spcBef>
              <a:spcAft>
                <a:spcPts val="800"/>
              </a:spcAft>
            </a:pPr>
            <a:r>
              <a:rPr lang="en-US" sz="1800" b="1" dirty="0">
                <a:latin typeface="Calibri" panose="020F0502020204030204" pitchFamily="34" charset="0"/>
                <a:ea typeface="Calibri" panose="020F0502020204030204" pitchFamily="34" charset="0"/>
                <a:cs typeface="Times New Roman" panose="02020603050405020304" pitchFamily="18" charset="0"/>
              </a:rPr>
              <a:t>Fridays from September 9 – October 21, 2022</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b="1" dirty="0">
                <a:latin typeface="Calibri" panose="020F0502020204030204" pitchFamily="34" charset="0"/>
                <a:ea typeface="Calibri" panose="020F0502020204030204" pitchFamily="34" charset="0"/>
                <a:cs typeface="Times New Roman" panose="02020603050405020304" pitchFamily="18" charset="0"/>
              </a:rPr>
              <a:t>University of Indianapolis Health Pavilion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b="1" dirty="0">
                <a:latin typeface="Calibri" panose="020F0502020204030204" pitchFamily="34" charset="0"/>
                <a:ea typeface="Calibri" panose="020F0502020204030204" pitchFamily="34" charset="0"/>
                <a:cs typeface="Times New Roman" panose="02020603050405020304" pitchFamily="18" charset="0"/>
              </a:rPr>
              <a:t>9:30 – 11:30 a.m.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b="1" dirty="0">
                <a:latin typeface="Calibri" panose="020F0502020204030204" pitchFamily="34" charset="0"/>
                <a:ea typeface="Calibri" panose="020F0502020204030204" pitchFamily="34" charset="0"/>
                <a:cs typeface="Times New Roman" panose="02020603050405020304" pitchFamily="18" charset="0"/>
              </a:rPr>
              <a:t>FREE REGISTRATION * FREE PARKING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Text&#10;&#10;Description automatically generated with low confidence">
            <a:extLst>
              <a:ext uri="{FF2B5EF4-FFF2-40B4-BE49-F238E27FC236}">
                <a16:creationId xmlns:a16="http://schemas.microsoft.com/office/drawing/2014/main" id="{79D1B823-468B-0F71-733D-7E9C69097CDF}"/>
              </a:ext>
            </a:extLst>
          </p:cNvPr>
          <p:cNvPicPr>
            <a:picLocks noChangeAspect="1"/>
          </p:cNvPicPr>
          <p:nvPr/>
        </p:nvPicPr>
        <p:blipFill>
          <a:blip r:embed="rId2"/>
          <a:stretch>
            <a:fillRect/>
          </a:stretch>
        </p:blipFill>
        <p:spPr>
          <a:xfrm>
            <a:off x="7488866" y="5202146"/>
            <a:ext cx="2721935" cy="1066799"/>
          </a:xfrm>
          <a:prstGeom prst="rect">
            <a:avLst/>
          </a:prstGeom>
        </p:spPr>
      </p:pic>
    </p:spTree>
    <p:extLst>
      <p:ext uri="{BB962C8B-B14F-4D97-AF65-F5344CB8AC3E}">
        <p14:creationId xmlns:p14="http://schemas.microsoft.com/office/powerpoint/2010/main" val="1700947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marL="0" indent="0">
              <a:buNone/>
            </a:pPr>
            <a:r>
              <a:rPr lang="en-US" b="1" dirty="0"/>
              <a:t>For more information please contact:</a:t>
            </a:r>
          </a:p>
          <a:p>
            <a:pPr marL="0" indent="0">
              <a:buNone/>
            </a:pPr>
            <a:r>
              <a:rPr lang="en-US" sz="2800" dirty="0"/>
              <a:t>Maria Cariaso</a:t>
            </a:r>
          </a:p>
          <a:p>
            <a:pPr marL="0" indent="0">
              <a:buNone/>
            </a:pPr>
            <a:r>
              <a:rPr lang="en-US" sz="2800" dirty="0"/>
              <a:t>Injury Prevention Program Coordinator </a:t>
            </a:r>
          </a:p>
          <a:p>
            <a:pPr marL="0" indent="0">
              <a:buNone/>
            </a:pPr>
            <a:r>
              <a:rPr lang="en-US" sz="2800" dirty="0"/>
              <a:t>mcariaso@health.in.gov</a:t>
            </a:r>
          </a:p>
          <a:p>
            <a:pPr marL="0" indent="0">
              <a:buNone/>
            </a:pPr>
            <a:r>
              <a:rPr lang="en-US" sz="2800" dirty="0"/>
              <a:t>3172344943</a:t>
            </a:r>
          </a:p>
        </p:txBody>
      </p:sp>
      <p:pic>
        <p:nvPicPr>
          <p:cNvPr id="4" name="Picture 3" descr="Text&#10;&#10;Description automatically generated with low confidence">
            <a:extLst>
              <a:ext uri="{FF2B5EF4-FFF2-40B4-BE49-F238E27FC236}">
                <a16:creationId xmlns:a16="http://schemas.microsoft.com/office/drawing/2014/main" id="{9879868E-0D2F-69F2-9AA6-7D53FD3F4BB9}"/>
              </a:ext>
            </a:extLst>
          </p:cNvPr>
          <p:cNvPicPr>
            <a:picLocks noChangeAspect="1"/>
          </p:cNvPicPr>
          <p:nvPr/>
        </p:nvPicPr>
        <p:blipFill>
          <a:blip r:embed="rId2"/>
          <a:stretch>
            <a:fillRect/>
          </a:stretch>
        </p:blipFill>
        <p:spPr>
          <a:xfrm>
            <a:off x="7329376" y="5245101"/>
            <a:ext cx="2721935" cy="1066799"/>
          </a:xfrm>
          <a:prstGeom prst="rect">
            <a:avLst/>
          </a:prstGeom>
        </p:spPr>
      </p:pic>
    </p:spTree>
    <p:extLst>
      <p:ext uri="{BB962C8B-B14F-4D97-AF65-F5344CB8AC3E}">
        <p14:creationId xmlns:p14="http://schemas.microsoft.com/office/powerpoint/2010/main" val="3925986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a:xfrm>
            <a:off x="5430279" y="4793629"/>
            <a:ext cx="5854248" cy="746871"/>
          </a:xfrm>
        </p:spPr>
        <p:txBody>
          <a:bodyPr/>
          <a:lstStyle/>
          <a:p>
            <a:r>
              <a:rPr lang="en-US" dirty="0"/>
              <a:t>Morgan Sprecher</a:t>
            </a:r>
          </a:p>
          <a:p>
            <a:r>
              <a:rPr lang="en-US" sz="1400" dirty="0"/>
              <a:t>Indiana Violent Death Reporting System Epidemiologist</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352126" y="1428731"/>
            <a:ext cx="6141961" cy="2585323"/>
          </a:xfrm>
        </p:spPr>
        <p:txBody>
          <a:bodyPr/>
          <a:lstStyle/>
          <a:p>
            <a:r>
              <a:rPr lang="en-US" dirty="0"/>
              <a:t>intentional injury presentation:</a:t>
            </a:r>
            <a:br>
              <a:rPr lang="en-US" dirty="0"/>
            </a:br>
            <a:br>
              <a:rPr lang="en-US" dirty="0"/>
            </a:br>
            <a:r>
              <a:rPr lang="en-US" dirty="0"/>
              <a:t>racial disparities in violent deaths</a:t>
            </a:r>
          </a:p>
        </p:txBody>
      </p:sp>
    </p:spTree>
    <p:extLst>
      <p:ext uri="{BB962C8B-B14F-4D97-AF65-F5344CB8AC3E}">
        <p14:creationId xmlns:p14="http://schemas.microsoft.com/office/powerpoint/2010/main" val="3411268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BAA9-3BB1-8089-96CF-38E00E27F2DC}"/>
              </a:ext>
            </a:extLst>
          </p:cNvPr>
          <p:cNvSpPr>
            <a:spLocks noGrp="1"/>
          </p:cNvSpPr>
          <p:nvPr>
            <p:ph type="title"/>
          </p:nvPr>
        </p:nvSpPr>
        <p:spPr/>
        <p:txBody>
          <a:bodyPr/>
          <a:lstStyle/>
          <a:p>
            <a:r>
              <a:rPr lang="en-US" dirty="0"/>
              <a:t>Violent Deaths Race Breakdown, 2016-2020</a:t>
            </a:r>
          </a:p>
        </p:txBody>
      </p:sp>
      <p:sp>
        <p:nvSpPr>
          <p:cNvPr id="4" name="Slide Number Placeholder 3">
            <a:extLst>
              <a:ext uri="{FF2B5EF4-FFF2-40B4-BE49-F238E27FC236}">
                <a16:creationId xmlns:a16="http://schemas.microsoft.com/office/drawing/2014/main" id="{43EB9217-4F6D-F864-4500-C2BA92C68444}"/>
              </a:ext>
            </a:extLst>
          </p:cNvPr>
          <p:cNvSpPr>
            <a:spLocks noGrp="1"/>
          </p:cNvSpPr>
          <p:nvPr>
            <p:ph type="sldNum" sz="quarter" idx="12"/>
          </p:nvPr>
        </p:nvSpPr>
        <p:spPr/>
        <p:txBody>
          <a:bodyPr/>
          <a:lstStyle/>
          <a:p>
            <a:fld id="{2C1798A1-548B-2F4F-A949-0B360C421755}" type="slidenum">
              <a:rPr lang="en-US" smtClean="0"/>
              <a:t>29</a:t>
            </a:fld>
            <a:endParaRPr lang="en-US"/>
          </a:p>
        </p:txBody>
      </p:sp>
      <p:graphicFrame>
        <p:nvGraphicFramePr>
          <p:cNvPr id="8" name="Content Placeholder 7">
            <a:extLst>
              <a:ext uri="{FF2B5EF4-FFF2-40B4-BE49-F238E27FC236}">
                <a16:creationId xmlns:a16="http://schemas.microsoft.com/office/drawing/2014/main" id="{2B4B5A4F-7FA8-F6E4-71BD-2CF082F6E1A4}"/>
              </a:ext>
            </a:extLst>
          </p:cNvPr>
          <p:cNvGraphicFramePr>
            <a:graphicFrameLocks noGrp="1"/>
          </p:cNvGraphicFramePr>
          <p:nvPr>
            <p:ph idx="1"/>
            <p:extLst>
              <p:ext uri="{D42A27DB-BD31-4B8C-83A1-F6EECF244321}">
                <p14:modId xmlns:p14="http://schemas.microsoft.com/office/powerpoint/2010/main" val="2353366709"/>
              </p:ext>
            </p:extLst>
          </p:nvPr>
        </p:nvGraphicFramePr>
        <p:xfrm>
          <a:off x="436563" y="1473200"/>
          <a:ext cx="10917237" cy="4151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3371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Round Robin and Introductions (in chat)</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p:txBody>
          <a:bodyPr>
            <a:normAutofit/>
          </a:bodyPr>
          <a:lstStyle/>
          <a:p>
            <a:pPr marL="342900" indent="-342900">
              <a:buFont typeface="+mj-lt"/>
              <a:buAutoNum type="arabicPeriod"/>
            </a:pPr>
            <a:r>
              <a:rPr lang="en-US" sz="4000" dirty="0"/>
              <a:t>Name</a:t>
            </a:r>
          </a:p>
          <a:p>
            <a:pPr marL="342900" indent="-342900">
              <a:buFont typeface="+mj-lt"/>
              <a:buAutoNum type="arabicPeriod"/>
            </a:pPr>
            <a:r>
              <a:rPr lang="en-US" sz="4000" dirty="0"/>
              <a:t>Position</a:t>
            </a:r>
          </a:p>
          <a:p>
            <a:pPr marL="342900" indent="-342900">
              <a:buFont typeface="+mj-lt"/>
              <a:buAutoNum type="arabicPeriod"/>
            </a:pPr>
            <a:r>
              <a:rPr lang="en-US" sz="4000" dirty="0"/>
              <a:t>Organization/ Association</a:t>
            </a:r>
          </a:p>
          <a:p>
            <a:pPr marL="342900" indent="-342900">
              <a:buFont typeface="+mj-lt"/>
              <a:buAutoNum type="arabicPeriod"/>
            </a:pPr>
            <a:r>
              <a:rPr lang="en-US" sz="4000" dirty="0"/>
              <a:t>Updates</a:t>
            </a:r>
          </a:p>
          <a:p>
            <a:pPr marL="342900" indent="-342900">
              <a:buFont typeface="+mj-lt"/>
              <a:buAutoNum type="arabicPeriod"/>
            </a:pPr>
            <a:r>
              <a:rPr lang="en-US" sz="4000" dirty="0"/>
              <a:t>Current Projects and Programs</a:t>
            </a:r>
          </a:p>
          <a:p>
            <a:pPr marL="342900" indent="-342900">
              <a:buFont typeface="+mj-lt"/>
              <a:buAutoNum type="arabicPeriod"/>
            </a:pPr>
            <a:r>
              <a:rPr lang="en-US" sz="4000" dirty="0"/>
              <a:t>Upcoming events</a:t>
            </a: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3</a:t>
            </a:fld>
            <a:endParaRPr lang="en-US"/>
          </a:p>
        </p:txBody>
      </p:sp>
    </p:spTree>
    <p:extLst>
      <p:ext uri="{BB962C8B-B14F-4D97-AF65-F5344CB8AC3E}">
        <p14:creationId xmlns:p14="http://schemas.microsoft.com/office/powerpoint/2010/main" val="3361818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BAA9-3BB1-8089-96CF-38E00E27F2DC}"/>
              </a:ext>
            </a:extLst>
          </p:cNvPr>
          <p:cNvSpPr>
            <a:spLocks noGrp="1"/>
          </p:cNvSpPr>
          <p:nvPr>
            <p:ph type="title"/>
          </p:nvPr>
        </p:nvSpPr>
        <p:spPr/>
        <p:txBody>
          <a:bodyPr/>
          <a:lstStyle/>
          <a:p>
            <a:r>
              <a:rPr lang="en-US" dirty="0"/>
              <a:t>Homicide Death Rate</a:t>
            </a:r>
          </a:p>
        </p:txBody>
      </p:sp>
      <p:sp>
        <p:nvSpPr>
          <p:cNvPr id="4" name="Slide Number Placeholder 3">
            <a:extLst>
              <a:ext uri="{FF2B5EF4-FFF2-40B4-BE49-F238E27FC236}">
                <a16:creationId xmlns:a16="http://schemas.microsoft.com/office/drawing/2014/main" id="{43EB9217-4F6D-F864-4500-C2BA92C68444}"/>
              </a:ext>
            </a:extLst>
          </p:cNvPr>
          <p:cNvSpPr>
            <a:spLocks noGrp="1"/>
          </p:cNvSpPr>
          <p:nvPr>
            <p:ph type="sldNum" sz="quarter" idx="12"/>
          </p:nvPr>
        </p:nvSpPr>
        <p:spPr/>
        <p:txBody>
          <a:bodyPr/>
          <a:lstStyle/>
          <a:p>
            <a:fld id="{2C1798A1-548B-2F4F-A949-0B360C421755}" type="slidenum">
              <a:rPr lang="en-US" smtClean="0"/>
              <a:t>30</a:t>
            </a:fld>
            <a:endParaRPr lang="en-US"/>
          </a:p>
        </p:txBody>
      </p:sp>
      <p:graphicFrame>
        <p:nvGraphicFramePr>
          <p:cNvPr id="6" name="Content Placeholder 5">
            <a:extLst>
              <a:ext uri="{FF2B5EF4-FFF2-40B4-BE49-F238E27FC236}">
                <a16:creationId xmlns:a16="http://schemas.microsoft.com/office/drawing/2014/main" id="{4197F084-D06F-EDE2-2171-D8D74C56D14B}"/>
              </a:ext>
            </a:extLst>
          </p:cNvPr>
          <p:cNvGraphicFramePr>
            <a:graphicFrameLocks noGrp="1"/>
          </p:cNvGraphicFramePr>
          <p:nvPr>
            <p:ph idx="1"/>
            <p:extLst>
              <p:ext uri="{D42A27DB-BD31-4B8C-83A1-F6EECF244321}">
                <p14:modId xmlns:p14="http://schemas.microsoft.com/office/powerpoint/2010/main" val="235290896"/>
              </p:ext>
            </p:extLst>
          </p:nvPr>
        </p:nvGraphicFramePr>
        <p:xfrm>
          <a:off x="436563" y="1473200"/>
          <a:ext cx="10917237" cy="41513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D6912E3-9746-8BAD-E50E-B2122DBF4627}"/>
              </a:ext>
            </a:extLst>
          </p:cNvPr>
          <p:cNvSpPr txBox="1"/>
          <p:nvPr/>
        </p:nvSpPr>
        <p:spPr>
          <a:xfrm>
            <a:off x="917944" y="2422528"/>
            <a:ext cx="871870" cy="369332"/>
          </a:xfrm>
          <a:prstGeom prst="rect">
            <a:avLst/>
          </a:prstGeom>
          <a:noFill/>
        </p:spPr>
        <p:txBody>
          <a:bodyPr wrap="square" rtlCol="0">
            <a:spAutoFit/>
          </a:bodyPr>
          <a:lstStyle/>
          <a:p>
            <a:r>
              <a:rPr lang="en-US" dirty="0">
                <a:latin typeface="Raleway" pitchFamily="2" charset="0"/>
              </a:rPr>
              <a:t>Black</a:t>
            </a:r>
          </a:p>
        </p:txBody>
      </p:sp>
      <p:sp>
        <p:nvSpPr>
          <p:cNvPr id="8" name="TextBox 7">
            <a:extLst>
              <a:ext uri="{FF2B5EF4-FFF2-40B4-BE49-F238E27FC236}">
                <a16:creationId xmlns:a16="http://schemas.microsoft.com/office/drawing/2014/main" id="{CB778B9E-E08C-BC4A-B72F-BDD9499695BE}"/>
              </a:ext>
            </a:extLst>
          </p:cNvPr>
          <p:cNvSpPr txBox="1"/>
          <p:nvPr/>
        </p:nvSpPr>
        <p:spPr>
          <a:xfrm>
            <a:off x="917944" y="4501116"/>
            <a:ext cx="871870" cy="369332"/>
          </a:xfrm>
          <a:prstGeom prst="rect">
            <a:avLst/>
          </a:prstGeom>
          <a:noFill/>
        </p:spPr>
        <p:txBody>
          <a:bodyPr wrap="square" rtlCol="0">
            <a:spAutoFit/>
          </a:bodyPr>
          <a:lstStyle/>
          <a:p>
            <a:r>
              <a:rPr lang="en-US" dirty="0">
                <a:latin typeface="Raleway" pitchFamily="2" charset="0"/>
              </a:rPr>
              <a:t>White</a:t>
            </a:r>
          </a:p>
        </p:txBody>
      </p:sp>
      <p:sp>
        <p:nvSpPr>
          <p:cNvPr id="9" name="TextBox 8">
            <a:extLst>
              <a:ext uri="{FF2B5EF4-FFF2-40B4-BE49-F238E27FC236}">
                <a16:creationId xmlns:a16="http://schemas.microsoft.com/office/drawing/2014/main" id="{0E1A5691-35A9-B153-C52F-E9EF037D0A41}"/>
              </a:ext>
            </a:extLst>
          </p:cNvPr>
          <p:cNvSpPr txBox="1"/>
          <p:nvPr/>
        </p:nvSpPr>
        <p:spPr>
          <a:xfrm>
            <a:off x="917944" y="4826378"/>
            <a:ext cx="871870" cy="369332"/>
          </a:xfrm>
          <a:prstGeom prst="rect">
            <a:avLst/>
          </a:prstGeom>
          <a:noFill/>
        </p:spPr>
        <p:txBody>
          <a:bodyPr wrap="square" rtlCol="0">
            <a:spAutoFit/>
          </a:bodyPr>
          <a:lstStyle/>
          <a:p>
            <a:r>
              <a:rPr lang="en-US" dirty="0">
                <a:latin typeface="Raleway" pitchFamily="2" charset="0"/>
              </a:rPr>
              <a:t>Asian</a:t>
            </a:r>
          </a:p>
        </p:txBody>
      </p:sp>
    </p:spTree>
    <p:extLst>
      <p:ext uri="{BB962C8B-B14F-4D97-AF65-F5344CB8AC3E}">
        <p14:creationId xmlns:p14="http://schemas.microsoft.com/office/powerpoint/2010/main" val="1919258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BAA9-3BB1-8089-96CF-38E00E27F2DC}"/>
              </a:ext>
            </a:extLst>
          </p:cNvPr>
          <p:cNvSpPr>
            <a:spLocks noGrp="1"/>
          </p:cNvSpPr>
          <p:nvPr>
            <p:ph type="title"/>
          </p:nvPr>
        </p:nvSpPr>
        <p:spPr/>
        <p:txBody>
          <a:bodyPr/>
          <a:lstStyle/>
          <a:p>
            <a:r>
              <a:rPr lang="en-US"/>
              <a:t>Legal Intervention Death Rate</a:t>
            </a:r>
            <a:endParaRPr lang="en-US" dirty="0"/>
          </a:p>
        </p:txBody>
      </p:sp>
      <p:sp>
        <p:nvSpPr>
          <p:cNvPr id="4" name="Slide Number Placeholder 3">
            <a:extLst>
              <a:ext uri="{FF2B5EF4-FFF2-40B4-BE49-F238E27FC236}">
                <a16:creationId xmlns:a16="http://schemas.microsoft.com/office/drawing/2014/main" id="{43EB9217-4F6D-F864-4500-C2BA92C68444}"/>
              </a:ext>
            </a:extLst>
          </p:cNvPr>
          <p:cNvSpPr>
            <a:spLocks noGrp="1"/>
          </p:cNvSpPr>
          <p:nvPr>
            <p:ph type="sldNum" sz="quarter" idx="12"/>
          </p:nvPr>
        </p:nvSpPr>
        <p:spPr/>
        <p:txBody>
          <a:bodyPr/>
          <a:lstStyle/>
          <a:p>
            <a:fld id="{2C1798A1-548B-2F4F-A949-0B360C421755}" type="slidenum">
              <a:rPr lang="en-US" smtClean="0"/>
              <a:t>31</a:t>
            </a:fld>
            <a:endParaRPr lang="en-US"/>
          </a:p>
        </p:txBody>
      </p:sp>
      <p:graphicFrame>
        <p:nvGraphicFramePr>
          <p:cNvPr id="5" name="Content Placeholder 4">
            <a:extLst>
              <a:ext uri="{FF2B5EF4-FFF2-40B4-BE49-F238E27FC236}">
                <a16:creationId xmlns:a16="http://schemas.microsoft.com/office/drawing/2014/main" id="{7EB9E052-BC39-3E3A-2042-05F6287732A8}"/>
              </a:ext>
            </a:extLst>
          </p:cNvPr>
          <p:cNvGraphicFramePr>
            <a:graphicFrameLocks noGrp="1"/>
          </p:cNvGraphicFramePr>
          <p:nvPr>
            <p:ph idx="1"/>
            <p:extLst>
              <p:ext uri="{D42A27DB-BD31-4B8C-83A1-F6EECF244321}">
                <p14:modId xmlns:p14="http://schemas.microsoft.com/office/powerpoint/2010/main" val="3692465098"/>
              </p:ext>
            </p:extLst>
          </p:nvPr>
        </p:nvGraphicFramePr>
        <p:xfrm>
          <a:off x="436563" y="1473200"/>
          <a:ext cx="10917237" cy="415131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E6FD4EDF-F3D1-D308-975D-0B305F599A14}"/>
              </a:ext>
            </a:extLst>
          </p:cNvPr>
          <p:cNvSpPr txBox="1"/>
          <p:nvPr/>
        </p:nvSpPr>
        <p:spPr>
          <a:xfrm>
            <a:off x="917944" y="1912166"/>
            <a:ext cx="871870" cy="369332"/>
          </a:xfrm>
          <a:prstGeom prst="rect">
            <a:avLst/>
          </a:prstGeom>
          <a:noFill/>
        </p:spPr>
        <p:txBody>
          <a:bodyPr wrap="square" rtlCol="0">
            <a:spAutoFit/>
          </a:bodyPr>
          <a:lstStyle/>
          <a:p>
            <a:r>
              <a:rPr lang="en-US" dirty="0">
                <a:latin typeface="Raleway" pitchFamily="2" charset="0"/>
              </a:rPr>
              <a:t>Black</a:t>
            </a:r>
          </a:p>
        </p:txBody>
      </p:sp>
      <p:sp>
        <p:nvSpPr>
          <p:cNvPr id="13" name="TextBox 12">
            <a:extLst>
              <a:ext uri="{FF2B5EF4-FFF2-40B4-BE49-F238E27FC236}">
                <a16:creationId xmlns:a16="http://schemas.microsoft.com/office/drawing/2014/main" id="{9A2A17AF-AF47-61CA-0848-03B72950222E}"/>
              </a:ext>
            </a:extLst>
          </p:cNvPr>
          <p:cNvSpPr txBox="1"/>
          <p:nvPr/>
        </p:nvSpPr>
        <p:spPr>
          <a:xfrm>
            <a:off x="917944" y="4501116"/>
            <a:ext cx="871870" cy="369332"/>
          </a:xfrm>
          <a:prstGeom prst="rect">
            <a:avLst/>
          </a:prstGeom>
          <a:noFill/>
        </p:spPr>
        <p:txBody>
          <a:bodyPr wrap="square" rtlCol="0">
            <a:spAutoFit/>
          </a:bodyPr>
          <a:lstStyle/>
          <a:p>
            <a:r>
              <a:rPr lang="en-US" dirty="0">
                <a:latin typeface="Raleway" pitchFamily="2" charset="0"/>
              </a:rPr>
              <a:t>White</a:t>
            </a:r>
          </a:p>
        </p:txBody>
      </p:sp>
      <p:sp>
        <p:nvSpPr>
          <p:cNvPr id="15" name="TextBox 14">
            <a:extLst>
              <a:ext uri="{FF2B5EF4-FFF2-40B4-BE49-F238E27FC236}">
                <a16:creationId xmlns:a16="http://schemas.microsoft.com/office/drawing/2014/main" id="{859217C0-13D0-C854-D541-E9C26804DF92}"/>
              </a:ext>
            </a:extLst>
          </p:cNvPr>
          <p:cNvSpPr txBox="1"/>
          <p:nvPr/>
        </p:nvSpPr>
        <p:spPr>
          <a:xfrm>
            <a:off x="917944" y="4826378"/>
            <a:ext cx="871870" cy="369332"/>
          </a:xfrm>
          <a:prstGeom prst="rect">
            <a:avLst/>
          </a:prstGeom>
          <a:noFill/>
        </p:spPr>
        <p:txBody>
          <a:bodyPr wrap="square" rtlCol="0">
            <a:spAutoFit/>
          </a:bodyPr>
          <a:lstStyle/>
          <a:p>
            <a:r>
              <a:rPr lang="en-US" dirty="0">
                <a:latin typeface="Raleway" pitchFamily="2" charset="0"/>
              </a:rPr>
              <a:t>Asian</a:t>
            </a:r>
          </a:p>
        </p:txBody>
      </p:sp>
    </p:spTree>
    <p:extLst>
      <p:ext uri="{BB962C8B-B14F-4D97-AF65-F5344CB8AC3E}">
        <p14:creationId xmlns:p14="http://schemas.microsoft.com/office/powerpoint/2010/main" val="2873894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BAA9-3BB1-8089-96CF-38E00E27F2DC}"/>
              </a:ext>
            </a:extLst>
          </p:cNvPr>
          <p:cNvSpPr>
            <a:spLocks noGrp="1"/>
          </p:cNvSpPr>
          <p:nvPr>
            <p:ph type="title"/>
          </p:nvPr>
        </p:nvSpPr>
        <p:spPr/>
        <p:txBody>
          <a:bodyPr/>
          <a:lstStyle/>
          <a:p>
            <a:r>
              <a:rPr lang="en-US" dirty="0"/>
              <a:t>Suicide or Self-Harm Death Rate</a:t>
            </a:r>
          </a:p>
        </p:txBody>
      </p:sp>
      <p:sp>
        <p:nvSpPr>
          <p:cNvPr id="4" name="Slide Number Placeholder 3">
            <a:extLst>
              <a:ext uri="{FF2B5EF4-FFF2-40B4-BE49-F238E27FC236}">
                <a16:creationId xmlns:a16="http://schemas.microsoft.com/office/drawing/2014/main" id="{43EB9217-4F6D-F864-4500-C2BA92C68444}"/>
              </a:ext>
            </a:extLst>
          </p:cNvPr>
          <p:cNvSpPr>
            <a:spLocks noGrp="1"/>
          </p:cNvSpPr>
          <p:nvPr>
            <p:ph type="sldNum" sz="quarter" idx="12"/>
          </p:nvPr>
        </p:nvSpPr>
        <p:spPr/>
        <p:txBody>
          <a:bodyPr/>
          <a:lstStyle/>
          <a:p>
            <a:fld id="{2C1798A1-548B-2F4F-A949-0B360C421755}" type="slidenum">
              <a:rPr lang="en-US" smtClean="0"/>
              <a:t>32</a:t>
            </a:fld>
            <a:endParaRPr lang="en-US"/>
          </a:p>
        </p:txBody>
      </p:sp>
      <p:graphicFrame>
        <p:nvGraphicFramePr>
          <p:cNvPr id="5" name="Content Placeholder 4">
            <a:extLst>
              <a:ext uri="{FF2B5EF4-FFF2-40B4-BE49-F238E27FC236}">
                <a16:creationId xmlns:a16="http://schemas.microsoft.com/office/drawing/2014/main" id="{B327DBD2-2E86-90BD-B7C0-7B238A1E53C9}"/>
              </a:ext>
            </a:extLst>
          </p:cNvPr>
          <p:cNvGraphicFramePr>
            <a:graphicFrameLocks noGrp="1"/>
          </p:cNvGraphicFramePr>
          <p:nvPr>
            <p:ph idx="1"/>
            <p:extLst>
              <p:ext uri="{D42A27DB-BD31-4B8C-83A1-F6EECF244321}">
                <p14:modId xmlns:p14="http://schemas.microsoft.com/office/powerpoint/2010/main" val="3851912924"/>
              </p:ext>
            </p:extLst>
          </p:nvPr>
        </p:nvGraphicFramePr>
        <p:xfrm>
          <a:off x="436563" y="1473200"/>
          <a:ext cx="10917237" cy="415131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58DE74C-8869-F23E-6ADE-CAF2BAF0D1ED}"/>
              </a:ext>
            </a:extLst>
          </p:cNvPr>
          <p:cNvSpPr txBox="1"/>
          <p:nvPr/>
        </p:nvSpPr>
        <p:spPr>
          <a:xfrm>
            <a:off x="917944" y="1736651"/>
            <a:ext cx="871870" cy="369332"/>
          </a:xfrm>
          <a:prstGeom prst="rect">
            <a:avLst/>
          </a:prstGeom>
          <a:noFill/>
        </p:spPr>
        <p:txBody>
          <a:bodyPr wrap="square" rtlCol="0">
            <a:spAutoFit/>
          </a:bodyPr>
          <a:lstStyle/>
          <a:p>
            <a:r>
              <a:rPr lang="en-US" dirty="0">
                <a:latin typeface="Raleway" pitchFamily="2" charset="0"/>
              </a:rPr>
              <a:t>White</a:t>
            </a:r>
          </a:p>
        </p:txBody>
      </p:sp>
      <p:sp>
        <p:nvSpPr>
          <p:cNvPr id="7" name="TextBox 6">
            <a:extLst>
              <a:ext uri="{FF2B5EF4-FFF2-40B4-BE49-F238E27FC236}">
                <a16:creationId xmlns:a16="http://schemas.microsoft.com/office/drawing/2014/main" id="{E238FD84-D648-F974-0610-C18A551DAE11}"/>
              </a:ext>
            </a:extLst>
          </p:cNvPr>
          <p:cNvSpPr txBox="1"/>
          <p:nvPr/>
        </p:nvSpPr>
        <p:spPr>
          <a:xfrm>
            <a:off x="917944" y="3244334"/>
            <a:ext cx="871870" cy="369332"/>
          </a:xfrm>
          <a:prstGeom prst="rect">
            <a:avLst/>
          </a:prstGeom>
          <a:noFill/>
        </p:spPr>
        <p:txBody>
          <a:bodyPr wrap="square" rtlCol="0">
            <a:spAutoFit/>
          </a:bodyPr>
          <a:lstStyle/>
          <a:p>
            <a:r>
              <a:rPr lang="en-US" dirty="0">
                <a:latin typeface="Raleway" pitchFamily="2" charset="0"/>
              </a:rPr>
              <a:t>Black</a:t>
            </a:r>
          </a:p>
        </p:txBody>
      </p:sp>
      <p:sp>
        <p:nvSpPr>
          <p:cNvPr id="8" name="TextBox 7">
            <a:extLst>
              <a:ext uri="{FF2B5EF4-FFF2-40B4-BE49-F238E27FC236}">
                <a16:creationId xmlns:a16="http://schemas.microsoft.com/office/drawing/2014/main" id="{9C19249B-6C04-31F8-40F8-E204A49ACA71}"/>
              </a:ext>
            </a:extLst>
          </p:cNvPr>
          <p:cNvSpPr txBox="1"/>
          <p:nvPr/>
        </p:nvSpPr>
        <p:spPr>
          <a:xfrm>
            <a:off x="917944" y="3780509"/>
            <a:ext cx="871870" cy="369332"/>
          </a:xfrm>
          <a:prstGeom prst="rect">
            <a:avLst/>
          </a:prstGeom>
          <a:noFill/>
        </p:spPr>
        <p:txBody>
          <a:bodyPr wrap="square" rtlCol="0">
            <a:spAutoFit/>
          </a:bodyPr>
          <a:lstStyle/>
          <a:p>
            <a:r>
              <a:rPr lang="en-US" dirty="0">
                <a:latin typeface="Raleway" pitchFamily="2" charset="0"/>
              </a:rPr>
              <a:t>Asian</a:t>
            </a:r>
          </a:p>
        </p:txBody>
      </p:sp>
    </p:spTree>
    <p:extLst>
      <p:ext uri="{BB962C8B-B14F-4D97-AF65-F5344CB8AC3E}">
        <p14:creationId xmlns:p14="http://schemas.microsoft.com/office/powerpoint/2010/main" val="3506600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BAA9-3BB1-8089-96CF-38E00E27F2DC}"/>
              </a:ext>
            </a:extLst>
          </p:cNvPr>
          <p:cNvSpPr>
            <a:spLocks noGrp="1"/>
          </p:cNvSpPr>
          <p:nvPr>
            <p:ph type="title"/>
          </p:nvPr>
        </p:nvSpPr>
        <p:spPr/>
        <p:txBody>
          <a:bodyPr/>
          <a:lstStyle/>
          <a:p>
            <a:r>
              <a:rPr lang="en-US" dirty="0"/>
              <a:t> Undetermined Death Rate</a:t>
            </a:r>
          </a:p>
        </p:txBody>
      </p:sp>
      <p:sp>
        <p:nvSpPr>
          <p:cNvPr id="4" name="Slide Number Placeholder 3">
            <a:extLst>
              <a:ext uri="{FF2B5EF4-FFF2-40B4-BE49-F238E27FC236}">
                <a16:creationId xmlns:a16="http://schemas.microsoft.com/office/drawing/2014/main" id="{43EB9217-4F6D-F864-4500-C2BA92C68444}"/>
              </a:ext>
            </a:extLst>
          </p:cNvPr>
          <p:cNvSpPr>
            <a:spLocks noGrp="1"/>
          </p:cNvSpPr>
          <p:nvPr>
            <p:ph type="sldNum" sz="quarter" idx="12"/>
          </p:nvPr>
        </p:nvSpPr>
        <p:spPr/>
        <p:txBody>
          <a:bodyPr/>
          <a:lstStyle/>
          <a:p>
            <a:fld id="{2C1798A1-548B-2F4F-A949-0B360C421755}" type="slidenum">
              <a:rPr lang="en-US" smtClean="0"/>
              <a:t>33</a:t>
            </a:fld>
            <a:endParaRPr lang="en-US"/>
          </a:p>
        </p:txBody>
      </p:sp>
      <p:graphicFrame>
        <p:nvGraphicFramePr>
          <p:cNvPr id="5" name="Content Placeholder 4">
            <a:extLst>
              <a:ext uri="{FF2B5EF4-FFF2-40B4-BE49-F238E27FC236}">
                <a16:creationId xmlns:a16="http://schemas.microsoft.com/office/drawing/2014/main" id="{B60515FF-E22D-5697-7A2A-71723F906C4E}"/>
              </a:ext>
            </a:extLst>
          </p:cNvPr>
          <p:cNvGraphicFramePr>
            <a:graphicFrameLocks noGrp="1"/>
          </p:cNvGraphicFramePr>
          <p:nvPr>
            <p:ph idx="1"/>
            <p:extLst>
              <p:ext uri="{D42A27DB-BD31-4B8C-83A1-F6EECF244321}">
                <p14:modId xmlns:p14="http://schemas.microsoft.com/office/powerpoint/2010/main" val="1040926469"/>
              </p:ext>
            </p:extLst>
          </p:nvPr>
        </p:nvGraphicFramePr>
        <p:xfrm>
          <a:off x="660164" y="1340883"/>
          <a:ext cx="11089130" cy="47787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E592AFF-EE31-D57B-05E2-FB04DC0DE3E5}"/>
              </a:ext>
            </a:extLst>
          </p:cNvPr>
          <p:cNvSpPr txBox="1"/>
          <p:nvPr/>
        </p:nvSpPr>
        <p:spPr>
          <a:xfrm>
            <a:off x="917944" y="3244334"/>
            <a:ext cx="871870" cy="369332"/>
          </a:xfrm>
          <a:prstGeom prst="rect">
            <a:avLst/>
          </a:prstGeom>
          <a:noFill/>
        </p:spPr>
        <p:txBody>
          <a:bodyPr wrap="square" rtlCol="0">
            <a:spAutoFit/>
          </a:bodyPr>
          <a:lstStyle/>
          <a:p>
            <a:r>
              <a:rPr lang="en-US" dirty="0">
                <a:latin typeface="Raleway" pitchFamily="2" charset="0"/>
              </a:rPr>
              <a:t>White</a:t>
            </a:r>
          </a:p>
        </p:txBody>
      </p:sp>
      <p:sp>
        <p:nvSpPr>
          <p:cNvPr id="7" name="TextBox 6">
            <a:extLst>
              <a:ext uri="{FF2B5EF4-FFF2-40B4-BE49-F238E27FC236}">
                <a16:creationId xmlns:a16="http://schemas.microsoft.com/office/drawing/2014/main" id="{FB54AF0C-EF40-2D8F-3EC9-7D4C53DCE046}"/>
              </a:ext>
            </a:extLst>
          </p:cNvPr>
          <p:cNvSpPr txBox="1"/>
          <p:nvPr/>
        </p:nvSpPr>
        <p:spPr>
          <a:xfrm>
            <a:off x="917944" y="2078186"/>
            <a:ext cx="871870" cy="369332"/>
          </a:xfrm>
          <a:prstGeom prst="rect">
            <a:avLst/>
          </a:prstGeom>
          <a:noFill/>
        </p:spPr>
        <p:txBody>
          <a:bodyPr wrap="square" rtlCol="0">
            <a:spAutoFit/>
          </a:bodyPr>
          <a:lstStyle/>
          <a:p>
            <a:r>
              <a:rPr lang="en-US" dirty="0">
                <a:latin typeface="Raleway" pitchFamily="2" charset="0"/>
              </a:rPr>
              <a:t>Black</a:t>
            </a:r>
          </a:p>
        </p:txBody>
      </p:sp>
      <p:sp>
        <p:nvSpPr>
          <p:cNvPr id="8" name="TextBox 7">
            <a:extLst>
              <a:ext uri="{FF2B5EF4-FFF2-40B4-BE49-F238E27FC236}">
                <a16:creationId xmlns:a16="http://schemas.microsoft.com/office/drawing/2014/main" id="{84A80823-289F-5234-96B3-8B67EA49D9C5}"/>
              </a:ext>
            </a:extLst>
          </p:cNvPr>
          <p:cNvSpPr txBox="1"/>
          <p:nvPr/>
        </p:nvSpPr>
        <p:spPr>
          <a:xfrm>
            <a:off x="917944" y="3965175"/>
            <a:ext cx="871870" cy="369332"/>
          </a:xfrm>
          <a:prstGeom prst="rect">
            <a:avLst/>
          </a:prstGeom>
          <a:noFill/>
        </p:spPr>
        <p:txBody>
          <a:bodyPr wrap="square" rtlCol="0">
            <a:spAutoFit/>
          </a:bodyPr>
          <a:lstStyle/>
          <a:p>
            <a:r>
              <a:rPr lang="en-US" dirty="0">
                <a:latin typeface="Raleway" pitchFamily="2" charset="0"/>
              </a:rPr>
              <a:t>Asian</a:t>
            </a:r>
          </a:p>
        </p:txBody>
      </p:sp>
    </p:spTree>
    <p:extLst>
      <p:ext uri="{BB962C8B-B14F-4D97-AF65-F5344CB8AC3E}">
        <p14:creationId xmlns:p14="http://schemas.microsoft.com/office/powerpoint/2010/main" val="2012419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BAA9-3BB1-8089-96CF-38E00E27F2DC}"/>
              </a:ext>
            </a:extLst>
          </p:cNvPr>
          <p:cNvSpPr>
            <a:spLocks noGrp="1"/>
          </p:cNvSpPr>
          <p:nvPr>
            <p:ph type="title"/>
          </p:nvPr>
        </p:nvSpPr>
        <p:spPr/>
        <p:txBody>
          <a:bodyPr/>
          <a:lstStyle/>
          <a:p>
            <a:r>
              <a:rPr lang="en-US" dirty="0"/>
              <a:t>Unintentional Poisoning Death Rate</a:t>
            </a:r>
          </a:p>
        </p:txBody>
      </p:sp>
      <p:sp>
        <p:nvSpPr>
          <p:cNvPr id="4" name="Slide Number Placeholder 3">
            <a:extLst>
              <a:ext uri="{FF2B5EF4-FFF2-40B4-BE49-F238E27FC236}">
                <a16:creationId xmlns:a16="http://schemas.microsoft.com/office/drawing/2014/main" id="{43EB9217-4F6D-F864-4500-C2BA92C68444}"/>
              </a:ext>
            </a:extLst>
          </p:cNvPr>
          <p:cNvSpPr>
            <a:spLocks noGrp="1"/>
          </p:cNvSpPr>
          <p:nvPr>
            <p:ph type="sldNum" sz="quarter" idx="12"/>
          </p:nvPr>
        </p:nvSpPr>
        <p:spPr/>
        <p:txBody>
          <a:bodyPr/>
          <a:lstStyle/>
          <a:p>
            <a:fld id="{2C1798A1-548B-2F4F-A949-0B360C421755}" type="slidenum">
              <a:rPr lang="en-US" smtClean="0"/>
              <a:t>34</a:t>
            </a:fld>
            <a:endParaRPr lang="en-US"/>
          </a:p>
        </p:txBody>
      </p:sp>
      <p:graphicFrame>
        <p:nvGraphicFramePr>
          <p:cNvPr id="5" name="Content Placeholder 4">
            <a:extLst>
              <a:ext uri="{FF2B5EF4-FFF2-40B4-BE49-F238E27FC236}">
                <a16:creationId xmlns:a16="http://schemas.microsoft.com/office/drawing/2014/main" id="{6F7113B6-DDC5-FFC3-7944-91CD783FAA94}"/>
              </a:ext>
            </a:extLst>
          </p:cNvPr>
          <p:cNvGraphicFramePr>
            <a:graphicFrameLocks noGrp="1"/>
          </p:cNvGraphicFramePr>
          <p:nvPr>
            <p:ph idx="1"/>
            <p:extLst>
              <p:ext uri="{D42A27DB-BD31-4B8C-83A1-F6EECF244321}">
                <p14:modId xmlns:p14="http://schemas.microsoft.com/office/powerpoint/2010/main" val="2224000432"/>
              </p:ext>
            </p:extLst>
          </p:nvPr>
        </p:nvGraphicFramePr>
        <p:xfrm>
          <a:off x="436563" y="1473200"/>
          <a:ext cx="10917237" cy="415131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513FDE6-1D5D-D23F-103E-0495BB80792A}"/>
              </a:ext>
            </a:extLst>
          </p:cNvPr>
          <p:cNvSpPr txBox="1"/>
          <p:nvPr/>
        </p:nvSpPr>
        <p:spPr>
          <a:xfrm>
            <a:off x="777949" y="3026367"/>
            <a:ext cx="871870" cy="369332"/>
          </a:xfrm>
          <a:prstGeom prst="rect">
            <a:avLst/>
          </a:prstGeom>
          <a:noFill/>
        </p:spPr>
        <p:txBody>
          <a:bodyPr wrap="square" rtlCol="0">
            <a:spAutoFit/>
          </a:bodyPr>
          <a:lstStyle/>
          <a:p>
            <a:r>
              <a:rPr lang="en-US" dirty="0">
                <a:latin typeface="Raleway" pitchFamily="2" charset="0"/>
              </a:rPr>
              <a:t>White</a:t>
            </a:r>
          </a:p>
        </p:txBody>
      </p:sp>
      <p:sp>
        <p:nvSpPr>
          <p:cNvPr id="7" name="TextBox 6">
            <a:extLst>
              <a:ext uri="{FF2B5EF4-FFF2-40B4-BE49-F238E27FC236}">
                <a16:creationId xmlns:a16="http://schemas.microsoft.com/office/drawing/2014/main" id="{236A791F-564F-5BF2-EFAE-158074268B78}"/>
              </a:ext>
            </a:extLst>
          </p:cNvPr>
          <p:cNvSpPr txBox="1"/>
          <p:nvPr/>
        </p:nvSpPr>
        <p:spPr>
          <a:xfrm>
            <a:off x="838200" y="2481281"/>
            <a:ext cx="871870" cy="369332"/>
          </a:xfrm>
          <a:prstGeom prst="rect">
            <a:avLst/>
          </a:prstGeom>
          <a:noFill/>
        </p:spPr>
        <p:txBody>
          <a:bodyPr wrap="square" rtlCol="0">
            <a:spAutoFit/>
          </a:bodyPr>
          <a:lstStyle/>
          <a:p>
            <a:r>
              <a:rPr lang="en-US" dirty="0">
                <a:latin typeface="Raleway" pitchFamily="2" charset="0"/>
              </a:rPr>
              <a:t>Black</a:t>
            </a:r>
          </a:p>
        </p:txBody>
      </p:sp>
      <p:sp>
        <p:nvSpPr>
          <p:cNvPr id="8" name="TextBox 7">
            <a:extLst>
              <a:ext uri="{FF2B5EF4-FFF2-40B4-BE49-F238E27FC236}">
                <a16:creationId xmlns:a16="http://schemas.microsoft.com/office/drawing/2014/main" id="{900BAAEF-C111-620A-A939-B2ABD385BFAA}"/>
              </a:ext>
            </a:extLst>
          </p:cNvPr>
          <p:cNvSpPr txBox="1"/>
          <p:nvPr/>
        </p:nvSpPr>
        <p:spPr>
          <a:xfrm>
            <a:off x="917944" y="4560598"/>
            <a:ext cx="871870" cy="369332"/>
          </a:xfrm>
          <a:prstGeom prst="rect">
            <a:avLst/>
          </a:prstGeom>
          <a:noFill/>
        </p:spPr>
        <p:txBody>
          <a:bodyPr wrap="square" rtlCol="0">
            <a:spAutoFit/>
          </a:bodyPr>
          <a:lstStyle/>
          <a:p>
            <a:r>
              <a:rPr lang="en-US" dirty="0">
                <a:latin typeface="Raleway" pitchFamily="2" charset="0"/>
              </a:rPr>
              <a:t>Asian</a:t>
            </a:r>
          </a:p>
        </p:txBody>
      </p:sp>
    </p:spTree>
    <p:extLst>
      <p:ext uri="{BB962C8B-B14F-4D97-AF65-F5344CB8AC3E}">
        <p14:creationId xmlns:p14="http://schemas.microsoft.com/office/powerpoint/2010/main" val="4237227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0EB54-531D-953B-CAB0-B526E2B3E2BA}"/>
              </a:ext>
            </a:extLst>
          </p:cNvPr>
          <p:cNvSpPr>
            <a:spLocks noGrp="1"/>
          </p:cNvSpPr>
          <p:nvPr>
            <p:ph type="title"/>
          </p:nvPr>
        </p:nvSpPr>
        <p:spPr/>
        <p:txBody>
          <a:bodyPr/>
          <a:lstStyle/>
          <a:p>
            <a:r>
              <a:rPr lang="en-US" dirty="0"/>
              <a:t>Weapon Type by Race</a:t>
            </a:r>
          </a:p>
        </p:txBody>
      </p:sp>
      <p:sp>
        <p:nvSpPr>
          <p:cNvPr id="3" name="Text Placeholder 2">
            <a:extLst>
              <a:ext uri="{FF2B5EF4-FFF2-40B4-BE49-F238E27FC236}">
                <a16:creationId xmlns:a16="http://schemas.microsoft.com/office/drawing/2014/main" id="{A205A82D-A196-AF3E-9F3A-58B780E3FB4C}"/>
              </a:ext>
            </a:extLst>
          </p:cNvPr>
          <p:cNvSpPr>
            <a:spLocks noGrp="1"/>
          </p:cNvSpPr>
          <p:nvPr>
            <p:ph type="body" idx="1"/>
          </p:nvPr>
        </p:nvSpPr>
        <p:spPr>
          <a:xfrm>
            <a:off x="620713" y="1143443"/>
            <a:ext cx="5157787" cy="823912"/>
          </a:xfrm>
        </p:spPr>
        <p:txBody>
          <a:bodyPr/>
          <a:lstStyle/>
          <a:p>
            <a:r>
              <a:rPr lang="en-US" dirty="0"/>
              <a:t>Black - 2,903 Deaths</a:t>
            </a:r>
          </a:p>
        </p:txBody>
      </p:sp>
      <p:sp>
        <p:nvSpPr>
          <p:cNvPr id="5" name="Text Placeholder 4">
            <a:extLst>
              <a:ext uri="{FF2B5EF4-FFF2-40B4-BE49-F238E27FC236}">
                <a16:creationId xmlns:a16="http://schemas.microsoft.com/office/drawing/2014/main" id="{A27FA6C6-5AE7-F7D1-8A54-C74D6B87EB27}"/>
              </a:ext>
            </a:extLst>
          </p:cNvPr>
          <p:cNvSpPr>
            <a:spLocks noGrp="1"/>
          </p:cNvSpPr>
          <p:nvPr>
            <p:ph type="body" sz="quarter" idx="3"/>
          </p:nvPr>
        </p:nvSpPr>
        <p:spPr>
          <a:xfrm>
            <a:off x="6172200" y="1131887"/>
            <a:ext cx="5183188" cy="823912"/>
          </a:xfrm>
        </p:spPr>
        <p:txBody>
          <a:bodyPr/>
          <a:lstStyle/>
          <a:p>
            <a:r>
              <a:rPr lang="en-US" dirty="0"/>
              <a:t>White – 12,884 Deaths</a:t>
            </a:r>
          </a:p>
        </p:txBody>
      </p:sp>
      <p:sp>
        <p:nvSpPr>
          <p:cNvPr id="7" name="Slide Number Placeholder 6">
            <a:extLst>
              <a:ext uri="{FF2B5EF4-FFF2-40B4-BE49-F238E27FC236}">
                <a16:creationId xmlns:a16="http://schemas.microsoft.com/office/drawing/2014/main" id="{F87F3541-A1CF-629B-5BF4-A1A346F2E9C8}"/>
              </a:ext>
            </a:extLst>
          </p:cNvPr>
          <p:cNvSpPr>
            <a:spLocks noGrp="1"/>
          </p:cNvSpPr>
          <p:nvPr>
            <p:ph type="sldNum" sz="quarter" idx="12"/>
          </p:nvPr>
        </p:nvSpPr>
        <p:spPr/>
        <p:txBody>
          <a:bodyPr/>
          <a:lstStyle/>
          <a:p>
            <a:fld id="{5D96652D-A424-46EE-8E8A-BA494523C828}" type="slidenum">
              <a:rPr lang="en-US" smtClean="0"/>
              <a:t>35</a:t>
            </a:fld>
            <a:endParaRPr lang="en-US"/>
          </a:p>
        </p:txBody>
      </p:sp>
      <p:graphicFrame>
        <p:nvGraphicFramePr>
          <p:cNvPr id="8" name="Content Placeholder 7">
            <a:extLst>
              <a:ext uri="{FF2B5EF4-FFF2-40B4-BE49-F238E27FC236}">
                <a16:creationId xmlns:a16="http://schemas.microsoft.com/office/drawing/2014/main" id="{B772753A-016C-23E0-FEA9-9C385DA614DA}"/>
              </a:ext>
            </a:extLst>
          </p:cNvPr>
          <p:cNvGraphicFramePr>
            <a:graphicFrameLocks noGrp="1"/>
          </p:cNvGraphicFramePr>
          <p:nvPr>
            <p:ph sz="half" idx="2"/>
            <p:extLst>
              <p:ext uri="{D42A27DB-BD31-4B8C-83A1-F6EECF244321}">
                <p14:modId xmlns:p14="http://schemas.microsoft.com/office/powerpoint/2010/main" val="3916950259"/>
              </p:ext>
            </p:extLst>
          </p:nvPr>
        </p:nvGraphicFramePr>
        <p:xfrm>
          <a:off x="620713" y="2378074"/>
          <a:ext cx="4904857"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a:extLst>
              <a:ext uri="{FF2B5EF4-FFF2-40B4-BE49-F238E27FC236}">
                <a16:creationId xmlns:a16="http://schemas.microsoft.com/office/drawing/2014/main" id="{31411DF6-5071-9776-12D4-ED01C769F49A}"/>
              </a:ext>
            </a:extLst>
          </p:cNvPr>
          <p:cNvGraphicFramePr>
            <a:graphicFrameLocks noGrp="1"/>
          </p:cNvGraphicFramePr>
          <p:nvPr>
            <p:ph sz="quarter" idx="4"/>
            <p:extLst>
              <p:ext uri="{D42A27DB-BD31-4B8C-83A1-F6EECF244321}">
                <p14:modId xmlns:p14="http://schemas.microsoft.com/office/powerpoint/2010/main" val="2740898432"/>
              </p:ext>
            </p:extLst>
          </p:nvPr>
        </p:nvGraphicFramePr>
        <p:xfrm>
          <a:off x="6172200" y="2378075"/>
          <a:ext cx="5183188"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526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308AD-A4DF-4A8D-C252-8ABDAD36989D}"/>
              </a:ext>
            </a:extLst>
          </p:cNvPr>
          <p:cNvSpPr>
            <a:spLocks noGrp="1"/>
          </p:cNvSpPr>
          <p:nvPr>
            <p:ph type="title"/>
          </p:nvPr>
        </p:nvSpPr>
        <p:spPr/>
        <p:txBody>
          <a:bodyPr>
            <a:normAutofit fontScale="90000"/>
          </a:bodyPr>
          <a:lstStyle/>
          <a:p>
            <a:r>
              <a:rPr lang="en-US" dirty="0"/>
              <a:t>Substances Present at Death, 2016-2020</a:t>
            </a:r>
          </a:p>
        </p:txBody>
      </p:sp>
      <p:sp>
        <p:nvSpPr>
          <p:cNvPr id="3" name="Slide Number Placeholder 2">
            <a:extLst>
              <a:ext uri="{FF2B5EF4-FFF2-40B4-BE49-F238E27FC236}">
                <a16:creationId xmlns:a16="http://schemas.microsoft.com/office/drawing/2014/main" id="{D3E8E973-E830-FF93-70AA-456CADF04E2B}"/>
              </a:ext>
            </a:extLst>
          </p:cNvPr>
          <p:cNvSpPr>
            <a:spLocks noGrp="1"/>
          </p:cNvSpPr>
          <p:nvPr>
            <p:ph type="sldNum" sz="quarter" idx="10"/>
          </p:nvPr>
        </p:nvSpPr>
        <p:spPr/>
        <p:txBody>
          <a:bodyPr/>
          <a:lstStyle/>
          <a:p>
            <a:fld id="{5D96652D-A424-46EE-8E8A-BA494523C828}" type="slidenum">
              <a:rPr lang="en-US" smtClean="0"/>
              <a:pPr/>
              <a:t>36</a:t>
            </a:fld>
            <a:endParaRPr lang="en-US" dirty="0">
              <a:solidFill>
                <a:schemeClr val="tx1"/>
              </a:solidFill>
            </a:endParaRPr>
          </a:p>
        </p:txBody>
      </p:sp>
      <p:graphicFrame>
        <p:nvGraphicFramePr>
          <p:cNvPr id="5" name="Content Placeholder 4">
            <a:extLst>
              <a:ext uri="{FF2B5EF4-FFF2-40B4-BE49-F238E27FC236}">
                <a16:creationId xmlns:a16="http://schemas.microsoft.com/office/drawing/2014/main" id="{95492084-27E3-31C3-4A84-E4A37C48F688}"/>
              </a:ext>
            </a:extLst>
          </p:cNvPr>
          <p:cNvGraphicFramePr>
            <a:graphicFrameLocks noGrp="1"/>
          </p:cNvGraphicFramePr>
          <p:nvPr>
            <p:ph sz="quarter" idx="11"/>
            <p:extLst>
              <p:ext uri="{D42A27DB-BD31-4B8C-83A1-F6EECF244321}">
                <p14:modId xmlns:p14="http://schemas.microsoft.com/office/powerpoint/2010/main" val="911726138"/>
              </p:ext>
            </p:extLst>
          </p:nvPr>
        </p:nvGraphicFramePr>
        <p:xfrm>
          <a:off x="593725" y="1584694"/>
          <a:ext cx="10426700" cy="43624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DDF2F8B-4B25-F7ED-03B5-6193FF3B0304}"/>
              </a:ext>
            </a:extLst>
          </p:cNvPr>
          <p:cNvSpPr txBox="1"/>
          <p:nvPr/>
        </p:nvSpPr>
        <p:spPr>
          <a:xfrm>
            <a:off x="3273056" y="1215362"/>
            <a:ext cx="871870" cy="369332"/>
          </a:xfrm>
          <a:prstGeom prst="rect">
            <a:avLst/>
          </a:prstGeom>
          <a:noFill/>
        </p:spPr>
        <p:txBody>
          <a:bodyPr wrap="square" rtlCol="0">
            <a:spAutoFit/>
          </a:bodyPr>
          <a:lstStyle/>
          <a:p>
            <a:r>
              <a:rPr lang="en-US" dirty="0">
                <a:latin typeface="Raleway" pitchFamily="2" charset="0"/>
              </a:rPr>
              <a:t>Black</a:t>
            </a:r>
          </a:p>
        </p:txBody>
      </p:sp>
      <p:sp>
        <p:nvSpPr>
          <p:cNvPr id="8" name="TextBox 7">
            <a:extLst>
              <a:ext uri="{FF2B5EF4-FFF2-40B4-BE49-F238E27FC236}">
                <a16:creationId xmlns:a16="http://schemas.microsoft.com/office/drawing/2014/main" id="{BDF968B0-6420-A344-8D50-02C13FBB7377}"/>
              </a:ext>
            </a:extLst>
          </p:cNvPr>
          <p:cNvSpPr txBox="1"/>
          <p:nvPr/>
        </p:nvSpPr>
        <p:spPr>
          <a:xfrm>
            <a:off x="7465828" y="1215362"/>
            <a:ext cx="871870" cy="369332"/>
          </a:xfrm>
          <a:prstGeom prst="rect">
            <a:avLst/>
          </a:prstGeom>
          <a:noFill/>
        </p:spPr>
        <p:txBody>
          <a:bodyPr wrap="square" rtlCol="0">
            <a:spAutoFit/>
          </a:bodyPr>
          <a:lstStyle/>
          <a:p>
            <a:r>
              <a:rPr lang="en-US" dirty="0">
                <a:latin typeface="Raleway" pitchFamily="2" charset="0"/>
              </a:rPr>
              <a:t>White</a:t>
            </a:r>
          </a:p>
        </p:txBody>
      </p:sp>
    </p:spTree>
    <p:extLst>
      <p:ext uri="{BB962C8B-B14F-4D97-AF65-F5344CB8AC3E}">
        <p14:creationId xmlns:p14="http://schemas.microsoft.com/office/powerpoint/2010/main" val="1386613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308AD-A4DF-4A8D-C252-8ABDAD36989D}"/>
              </a:ext>
            </a:extLst>
          </p:cNvPr>
          <p:cNvSpPr>
            <a:spLocks noGrp="1"/>
          </p:cNvSpPr>
          <p:nvPr>
            <p:ph type="title"/>
          </p:nvPr>
        </p:nvSpPr>
        <p:spPr/>
        <p:txBody>
          <a:bodyPr>
            <a:normAutofit/>
          </a:bodyPr>
          <a:lstStyle/>
          <a:p>
            <a:r>
              <a:rPr lang="en-US" dirty="0"/>
              <a:t>Suicide Circumstances, 2016-2020</a:t>
            </a:r>
          </a:p>
        </p:txBody>
      </p:sp>
      <p:sp>
        <p:nvSpPr>
          <p:cNvPr id="3" name="Slide Number Placeholder 2">
            <a:extLst>
              <a:ext uri="{FF2B5EF4-FFF2-40B4-BE49-F238E27FC236}">
                <a16:creationId xmlns:a16="http://schemas.microsoft.com/office/drawing/2014/main" id="{D3E8E973-E830-FF93-70AA-456CADF04E2B}"/>
              </a:ext>
            </a:extLst>
          </p:cNvPr>
          <p:cNvSpPr>
            <a:spLocks noGrp="1"/>
          </p:cNvSpPr>
          <p:nvPr>
            <p:ph type="sldNum" sz="quarter" idx="10"/>
          </p:nvPr>
        </p:nvSpPr>
        <p:spPr/>
        <p:txBody>
          <a:bodyPr/>
          <a:lstStyle/>
          <a:p>
            <a:fld id="{5D96652D-A424-46EE-8E8A-BA494523C828}" type="slidenum">
              <a:rPr lang="en-US" smtClean="0"/>
              <a:pPr/>
              <a:t>37</a:t>
            </a:fld>
            <a:endParaRPr lang="en-US" dirty="0">
              <a:solidFill>
                <a:schemeClr val="tx1"/>
              </a:solidFill>
            </a:endParaRPr>
          </a:p>
        </p:txBody>
      </p:sp>
      <p:sp>
        <p:nvSpPr>
          <p:cNvPr id="6" name="TextBox 5">
            <a:extLst>
              <a:ext uri="{FF2B5EF4-FFF2-40B4-BE49-F238E27FC236}">
                <a16:creationId xmlns:a16="http://schemas.microsoft.com/office/drawing/2014/main" id="{6DDF2F8B-4B25-F7ED-03B5-6193FF3B0304}"/>
              </a:ext>
            </a:extLst>
          </p:cNvPr>
          <p:cNvSpPr txBox="1"/>
          <p:nvPr/>
        </p:nvSpPr>
        <p:spPr>
          <a:xfrm>
            <a:off x="3273056" y="1215362"/>
            <a:ext cx="871870" cy="369332"/>
          </a:xfrm>
          <a:prstGeom prst="rect">
            <a:avLst/>
          </a:prstGeom>
          <a:noFill/>
        </p:spPr>
        <p:txBody>
          <a:bodyPr wrap="square" rtlCol="0">
            <a:spAutoFit/>
          </a:bodyPr>
          <a:lstStyle/>
          <a:p>
            <a:r>
              <a:rPr lang="en-US" dirty="0">
                <a:latin typeface="Raleway" pitchFamily="2" charset="0"/>
              </a:rPr>
              <a:t>Black</a:t>
            </a:r>
          </a:p>
        </p:txBody>
      </p:sp>
      <p:sp>
        <p:nvSpPr>
          <p:cNvPr id="8" name="TextBox 7">
            <a:extLst>
              <a:ext uri="{FF2B5EF4-FFF2-40B4-BE49-F238E27FC236}">
                <a16:creationId xmlns:a16="http://schemas.microsoft.com/office/drawing/2014/main" id="{BDF968B0-6420-A344-8D50-02C13FBB7377}"/>
              </a:ext>
            </a:extLst>
          </p:cNvPr>
          <p:cNvSpPr txBox="1"/>
          <p:nvPr/>
        </p:nvSpPr>
        <p:spPr>
          <a:xfrm>
            <a:off x="7465828" y="1215362"/>
            <a:ext cx="871870" cy="369332"/>
          </a:xfrm>
          <a:prstGeom prst="rect">
            <a:avLst/>
          </a:prstGeom>
          <a:noFill/>
        </p:spPr>
        <p:txBody>
          <a:bodyPr wrap="square" rtlCol="0">
            <a:spAutoFit/>
          </a:bodyPr>
          <a:lstStyle/>
          <a:p>
            <a:r>
              <a:rPr lang="en-US" dirty="0">
                <a:latin typeface="Raleway" pitchFamily="2" charset="0"/>
              </a:rPr>
              <a:t>White</a:t>
            </a:r>
          </a:p>
        </p:txBody>
      </p:sp>
      <p:graphicFrame>
        <p:nvGraphicFramePr>
          <p:cNvPr id="12" name="Content Placeholder 11">
            <a:extLst>
              <a:ext uri="{FF2B5EF4-FFF2-40B4-BE49-F238E27FC236}">
                <a16:creationId xmlns:a16="http://schemas.microsoft.com/office/drawing/2014/main" id="{DE929AD2-9429-904D-BF63-92FC574C4D8F}"/>
              </a:ext>
            </a:extLst>
          </p:cNvPr>
          <p:cNvGraphicFramePr>
            <a:graphicFrameLocks noGrp="1"/>
          </p:cNvGraphicFramePr>
          <p:nvPr>
            <p:ph sz="quarter" idx="11"/>
            <p:extLst>
              <p:ext uri="{D42A27DB-BD31-4B8C-83A1-F6EECF244321}">
                <p14:modId xmlns:p14="http://schemas.microsoft.com/office/powerpoint/2010/main" val="103691508"/>
              </p:ext>
            </p:extLst>
          </p:nvPr>
        </p:nvGraphicFramePr>
        <p:xfrm>
          <a:off x="584200" y="1584694"/>
          <a:ext cx="10426700" cy="436245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B222D1AE-CE92-0CBD-23C0-A5A514716E12}"/>
              </a:ext>
            </a:extLst>
          </p:cNvPr>
          <p:cNvSpPr txBox="1"/>
          <p:nvPr/>
        </p:nvSpPr>
        <p:spPr>
          <a:xfrm>
            <a:off x="2342707" y="5965750"/>
            <a:ext cx="1860698" cy="369332"/>
          </a:xfrm>
          <a:prstGeom prst="rect">
            <a:avLst/>
          </a:prstGeom>
          <a:noFill/>
        </p:spPr>
        <p:txBody>
          <a:bodyPr wrap="square" rtlCol="0">
            <a:spAutoFit/>
          </a:bodyPr>
          <a:lstStyle/>
          <a:p>
            <a:r>
              <a:rPr lang="en-US" dirty="0"/>
              <a:t>~33% reporting</a:t>
            </a:r>
          </a:p>
        </p:txBody>
      </p:sp>
      <p:sp>
        <p:nvSpPr>
          <p:cNvPr id="14" name="TextBox 13">
            <a:extLst>
              <a:ext uri="{FF2B5EF4-FFF2-40B4-BE49-F238E27FC236}">
                <a16:creationId xmlns:a16="http://schemas.microsoft.com/office/drawing/2014/main" id="{02905FB4-0066-BA2E-083D-D311A46A396F}"/>
              </a:ext>
            </a:extLst>
          </p:cNvPr>
          <p:cNvSpPr txBox="1"/>
          <p:nvPr/>
        </p:nvSpPr>
        <p:spPr>
          <a:xfrm>
            <a:off x="7407349" y="5987016"/>
            <a:ext cx="1860698" cy="369332"/>
          </a:xfrm>
          <a:prstGeom prst="rect">
            <a:avLst/>
          </a:prstGeom>
          <a:noFill/>
        </p:spPr>
        <p:txBody>
          <a:bodyPr wrap="square" rtlCol="0">
            <a:spAutoFit/>
          </a:bodyPr>
          <a:lstStyle/>
          <a:p>
            <a:r>
              <a:rPr lang="en-US" dirty="0"/>
              <a:t>~50% reporting</a:t>
            </a:r>
          </a:p>
        </p:txBody>
      </p:sp>
    </p:spTree>
    <p:extLst>
      <p:ext uri="{BB962C8B-B14F-4D97-AF65-F5344CB8AC3E}">
        <p14:creationId xmlns:p14="http://schemas.microsoft.com/office/powerpoint/2010/main" val="2730756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a:xfrm>
            <a:off x="5430279" y="4632560"/>
            <a:ext cx="5854248" cy="1069011"/>
          </a:xfrm>
        </p:spPr>
        <p:txBody>
          <a:bodyPr/>
          <a:lstStyle/>
          <a:p>
            <a:r>
              <a:rPr lang="en-US" dirty="0"/>
              <a:t>Crystal Simmons</a:t>
            </a:r>
          </a:p>
          <a:p>
            <a:r>
              <a:rPr lang="en-US" sz="1400" dirty="0"/>
              <a:t>Curriculum Development Specialist</a:t>
            </a:r>
          </a:p>
          <a:p>
            <a:r>
              <a:rPr lang="en-US" sz="1400" dirty="0"/>
              <a:t>Holly’s House</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352126" y="2659918"/>
            <a:ext cx="6141961" cy="590931"/>
          </a:xfrm>
        </p:spPr>
        <p:txBody>
          <a:bodyPr/>
          <a:lstStyle/>
          <a:p>
            <a:r>
              <a:rPr lang="en-US" dirty="0"/>
              <a:t>Holly’s House</a:t>
            </a:r>
          </a:p>
        </p:txBody>
      </p:sp>
    </p:spTree>
    <p:extLst>
      <p:ext uri="{BB962C8B-B14F-4D97-AF65-F5344CB8AC3E}">
        <p14:creationId xmlns:p14="http://schemas.microsoft.com/office/powerpoint/2010/main" val="3556179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51BE-9B46-40B5-918D-2E0DCDD3D40D}"/>
              </a:ext>
            </a:extLst>
          </p:cNvPr>
          <p:cNvSpPr>
            <a:spLocks noGrp="1"/>
          </p:cNvSpPr>
          <p:nvPr>
            <p:ph type="title"/>
          </p:nvPr>
        </p:nvSpPr>
        <p:spPr/>
        <p:txBody>
          <a:bodyPr/>
          <a:lstStyle/>
          <a:p>
            <a:r>
              <a:rPr lang="en-US" dirty="0"/>
              <a:t>Discussion </a:t>
            </a:r>
          </a:p>
        </p:txBody>
      </p:sp>
      <p:sp>
        <p:nvSpPr>
          <p:cNvPr id="3" name="Content Placeholder 2">
            <a:extLst>
              <a:ext uri="{FF2B5EF4-FFF2-40B4-BE49-F238E27FC236}">
                <a16:creationId xmlns:a16="http://schemas.microsoft.com/office/drawing/2014/main" id="{085E9E01-D2AF-42F2-AB93-F066D88CF2E0}"/>
              </a:ext>
            </a:extLst>
          </p:cNvPr>
          <p:cNvSpPr>
            <a:spLocks noGrp="1"/>
          </p:cNvSpPr>
          <p:nvPr>
            <p:ph sz="quarter" idx="11"/>
          </p:nvPr>
        </p:nvSpPr>
        <p:spPr/>
        <p:txBody>
          <a:bodyPr>
            <a:normAutofit/>
          </a:bodyPr>
          <a:lstStyle/>
          <a:p>
            <a:endParaRPr lang="en-US" sz="2400" dirty="0"/>
          </a:p>
          <a:p>
            <a:endParaRPr lang="en-US" sz="2400" dirty="0"/>
          </a:p>
          <a:p>
            <a:r>
              <a:rPr lang="en-US" sz="2400" dirty="0"/>
              <a:t>What do we, in Indiana, do well when it comes to the topics from today?</a:t>
            </a:r>
          </a:p>
          <a:p>
            <a:endParaRPr lang="en-US" sz="2400" dirty="0"/>
          </a:p>
          <a:p>
            <a:endParaRPr lang="en-US" sz="2400" dirty="0"/>
          </a:p>
          <a:p>
            <a:r>
              <a:rPr lang="en-US" sz="2400" dirty="0"/>
              <a:t>How can / where can we improve this?</a:t>
            </a:r>
          </a:p>
        </p:txBody>
      </p:sp>
      <p:sp>
        <p:nvSpPr>
          <p:cNvPr id="4" name="Slide Number Placeholder 3">
            <a:extLst>
              <a:ext uri="{FF2B5EF4-FFF2-40B4-BE49-F238E27FC236}">
                <a16:creationId xmlns:a16="http://schemas.microsoft.com/office/drawing/2014/main" id="{EE7E6D6E-B112-41A6-830B-AA004A0BE065}"/>
              </a:ext>
            </a:extLst>
          </p:cNvPr>
          <p:cNvSpPr>
            <a:spLocks noGrp="1"/>
          </p:cNvSpPr>
          <p:nvPr>
            <p:ph type="sldNum" sz="quarter" idx="10"/>
          </p:nvPr>
        </p:nvSpPr>
        <p:spPr/>
        <p:txBody>
          <a:bodyPr/>
          <a:lstStyle/>
          <a:p>
            <a:fld id="{5D96652D-A424-46EE-8E8A-BA494523C828}" type="slidenum">
              <a:rPr lang="en-US" smtClean="0"/>
              <a:pPr/>
              <a:t>39</a:t>
            </a:fld>
            <a:endParaRPr lang="en-US" dirty="0">
              <a:solidFill>
                <a:schemeClr val="tx1"/>
              </a:solidFill>
            </a:endParaRPr>
          </a:p>
        </p:txBody>
      </p:sp>
    </p:spTree>
    <p:extLst>
      <p:ext uri="{BB962C8B-B14F-4D97-AF65-F5344CB8AC3E}">
        <p14:creationId xmlns:p14="http://schemas.microsoft.com/office/powerpoint/2010/main" val="2219528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Division Vacancies</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p:txBody>
          <a:bodyPr>
            <a:normAutofit/>
          </a:bodyPr>
          <a:lstStyle/>
          <a:p>
            <a:pPr marL="687388" lvl="1" indent="-457200"/>
            <a:r>
              <a:rPr lang="en-US" sz="2800" dirty="0"/>
              <a:t>Community Outreach Coordinators - 2</a:t>
            </a:r>
          </a:p>
          <a:p>
            <a:pPr lvl="1" indent="0">
              <a:buNone/>
            </a:pPr>
            <a:endParaRPr lang="en-US" sz="2800" dirty="0"/>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4</a:t>
            </a:fld>
            <a:endParaRPr lang="en-US"/>
          </a:p>
        </p:txBody>
      </p:sp>
    </p:spTree>
    <p:extLst>
      <p:ext uri="{BB962C8B-B14F-4D97-AF65-F5344CB8AC3E}">
        <p14:creationId xmlns:p14="http://schemas.microsoft.com/office/powerpoint/2010/main" val="4280531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A76D03C-B151-7A46-A3B6-CC1A72AD98A9}"/>
              </a:ext>
            </a:extLst>
          </p:cNvPr>
          <p:cNvSpPr>
            <a:spLocks noGrp="1"/>
          </p:cNvSpPr>
          <p:nvPr>
            <p:ph type="title"/>
          </p:nvPr>
        </p:nvSpPr>
        <p:spPr>
          <a:xfrm>
            <a:off x="436881" y="365126"/>
            <a:ext cx="4717010" cy="756565"/>
          </a:xfrm>
        </p:spPr>
        <p:txBody>
          <a:bodyPr>
            <a:normAutofit fontScale="90000"/>
          </a:bodyPr>
          <a:lstStyle/>
          <a:p>
            <a:r>
              <a:rPr lang="en-US" dirty="0"/>
              <a:t>2022 Meeting Dates</a:t>
            </a:r>
          </a:p>
        </p:txBody>
      </p:sp>
      <p:sp>
        <p:nvSpPr>
          <p:cNvPr id="11" name="Slide Number Placeholder 10">
            <a:extLst>
              <a:ext uri="{FF2B5EF4-FFF2-40B4-BE49-F238E27FC236}">
                <a16:creationId xmlns:a16="http://schemas.microsoft.com/office/drawing/2014/main" id="{17F508FA-DFC0-FD44-A552-07B5353CA0EC}"/>
              </a:ext>
            </a:extLst>
          </p:cNvPr>
          <p:cNvSpPr>
            <a:spLocks noGrp="1"/>
          </p:cNvSpPr>
          <p:nvPr>
            <p:ph type="sldNum" sz="quarter" idx="14"/>
          </p:nvPr>
        </p:nvSpPr>
        <p:spPr/>
        <p:txBody>
          <a:bodyPr/>
          <a:lstStyle/>
          <a:p>
            <a:fld id="{2C1798A1-548B-2F4F-A949-0B360C421755}" type="slidenum">
              <a:rPr lang="en-US" smtClean="0"/>
              <a:pPr/>
              <a:t>40</a:t>
            </a:fld>
            <a:endParaRPr lang="en-US" dirty="0"/>
          </a:p>
        </p:txBody>
      </p:sp>
      <p:cxnSp>
        <p:nvCxnSpPr>
          <p:cNvPr id="8" name="Straight Connector 7">
            <a:extLst>
              <a:ext uri="{FF2B5EF4-FFF2-40B4-BE49-F238E27FC236}">
                <a16:creationId xmlns:a16="http://schemas.microsoft.com/office/drawing/2014/main" id="{851BCC47-829A-AA49-8920-DC1FB282201A}"/>
              </a:ext>
            </a:extLst>
          </p:cNvPr>
          <p:cNvCxnSpPr>
            <a:cxnSpLocks/>
          </p:cNvCxnSpPr>
          <p:nvPr/>
        </p:nvCxnSpPr>
        <p:spPr>
          <a:xfrm>
            <a:off x="-13855" y="1121691"/>
            <a:ext cx="41702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9F3C12D7-0E71-4CD9-9167-F85466D06152}"/>
              </a:ext>
            </a:extLst>
          </p:cNvPr>
          <p:cNvGraphicFramePr>
            <a:graphicFrameLocks noGrp="1"/>
          </p:cNvGraphicFramePr>
          <p:nvPr>
            <p:extLst>
              <p:ext uri="{D42A27DB-BD31-4B8C-83A1-F6EECF244321}">
                <p14:modId xmlns:p14="http://schemas.microsoft.com/office/powerpoint/2010/main" val="3219316074"/>
              </p:ext>
            </p:extLst>
          </p:nvPr>
        </p:nvGraphicFramePr>
        <p:xfrm>
          <a:off x="4156364" y="2020759"/>
          <a:ext cx="4263241" cy="518160"/>
        </p:xfrm>
        <a:graphic>
          <a:graphicData uri="http://schemas.openxmlformats.org/drawingml/2006/table">
            <a:tbl>
              <a:tblPr bandRow="1">
                <a:tableStyleId>{93296810-A885-4BE3-A3E7-6D5BEEA58F35}</a:tableStyleId>
              </a:tblPr>
              <a:tblGrid>
                <a:gridCol w="4263241">
                  <a:extLst>
                    <a:ext uri="{9D8B030D-6E8A-4147-A177-3AD203B41FA5}">
                      <a16:colId xmlns:a16="http://schemas.microsoft.com/office/drawing/2014/main" val="292480452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atin typeface="Raleway" pitchFamily="2" charset="0"/>
                        </a:rPr>
                        <a:t>November 4</a:t>
                      </a:r>
                    </a:p>
                  </a:txBody>
                  <a:tcPr/>
                </a:tc>
                <a:extLst>
                  <a:ext uri="{0D108BD9-81ED-4DB2-BD59-A6C34878D82A}">
                    <a16:rowId xmlns:a16="http://schemas.microsoft.com/office/drawing/2014/main" val="3751873200"/>
                  </a:ext>
                </a:extLst>
              </a:tr>
            </a:tbl>
          </a:graphicData>
        </a:graphic>
      </p:graphicFrame>
    </p:spTree>
    <p:extLst>
      <p:ext uri="{BB962C8B-B14F-4D97-AF65-F5344CB8AC3E}">
        <p14:creationId xmlns:p14="http://schemas.microsoft.com/office/powerpoint/2010/main" val="1420520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A76D03C-B151-7A46-A3B6-CC1A72AD98A9}"/>
              </a:ext>
            </a:extLst>
          </p:cNvPr>
          <p:cNvSpPr>
            <a:spLocks noGrp="1"/>
          </p:cNvSpPr>
          <p:nvPr>
            <p:ph type="title"/>
          </p:nvPr>
        </p:nvSpPr>
        <p:spPr/>
        <p:txBody>
          <a:bodyPr/>
          <a:lstStyle/>
          <a:p>
            <a:r>
              <a:rPr lang="en-US" dirty="0"/>
              <a:t>THANKS!</a:t>
            </a:r>
          </a:p>
        </p:txBody>
      </p:sp>
      <p:sp>
        <p:nvSpPr>
          <p:cNvPr id="11" name="Slide Number Placeholder 10">
            <a:extLst>
              <a:ext uri="{FF2B5EF4-FFF2-40B4-BE49-F238E27FC236}">
                <a16:creationId xmlns:a16="http://schemas.microsoft.com/office/drawing/2014/main" id="{17F508FA-DFC0-FD44-A552-07B5353CA0EC}"/>
              </a:ext>
            </a:extLst>
          </p:cNvPr>
          <p:cNvSpPr>
            <a:spLocks noGrp="1"/>
          </p:cNvSpPr>
          <p:nvPr>
            <p:ph type="sldNum" sz="quarter" idx="14"/>
          </p:nvPr>
        </p:nvSpPr>
        <p:spPr/>
        <p:txBody>
          <a:bodyPr/>
          <a:lstStyle/>
          <a:p>
            <a:fld id="{2C1798A1-548B-2F4F-A949-0B360C421755}" type="slidenum">
              <a:rPr lang="en-US" smtClean="0"/>
              <a:pPr/>
              <a:t>41</a:t>
            </a:fld>
            <a:endParaRPr lang="en-US" dirty="0"/>
          </a:p>
        </p:txBody>
      </p:sp>
      <p:cxnSp>
        <p:nvCxnSpPr>
          <p:cNvPr id="8" name="Straight Connector 7">
            <a:extLst>
              <a:ext uri="{FF2B5EF4-FFF2-40B4-BE49-F238E27FC236}">
                <a16:creationId xmlns:a16="http://schemas.microsoft.com/office/drawing/2014/main" id="{851BCC47-829A-AA49-8920-DC1FB282201A}"/>
              </a:ext>
            </a:extLst>
          </p:cNvPr>
          <p:cNvCxnSpPr>
            <a:cxnSpLocks/>
          </p:cNvCxnSpPr>
          <p:nvPr/>
        </p:nvCxnSpPr>
        <p:spPr>
          <a:xfrm>
            <a:off x="-13855" y="1121691"/>
            <a:ext cx="41702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7E6FBA00-A736-42D5-B989-DA7DD8F17D1C}"/>
              </a:ext>
            </a:extLst>
          </p:cNvPr>
          <p:cNvGraphicFramePr>
            <a:graphicFrameLocks noGrp="1"/>
          </p:cNvGraphicFramePr>
          <p:nvPr>
            <p:extLst>
              <p:ext uri="{D42A27DB-BD31-4B8C-83A1-F6EECF244321}">
                <p14:modId xmlns:p14="http://schemas.microsoft.com/office/powerpoint/2010/main" val="2933816140"/>
              </p:ext>
            </p:extLst>
          </p:nvPr>
        </p:nvGraphicFramePr>
        <p:xfrm>
          <a:off x="1827189" y="1878256"/>
          <a:ext cx="8537622" cy="2225040"/>
        </p:xfrm>
        <a:graphic>
          <a:graphicData uri="http://schemas.openxmlformats.org/drawingml/2006/table">
            <a:tbl>
              <a:tblPr firstRow="1" bandRow="1">
                <a:tableStyleId>{073A0DAA-6AF3-43AB-8588-CEC1D06C72B9}</a:tableStyleId>
              </a:tblPr>
              <a:tblGrid>
                <a:gridCol w="2845874">
                  <a:extLst>
                    <a:ext uri="{9D8B030D-6E8A-4147-A177-3AD203B41FA5}">
                      <a16:colId xmlns:a16="http://schemas.microsoft.com/office/drawing/2014/main" val="811126322"/>
                    </a:ext>
                  </a:extLst>
                </a:gridCol>
                <a:gridCol w="1784765">
                  <a:extLst>
                    <a:ext uri="{9D8B030D-6E8A-4147-A177-3AD203B41FA5}">
                      <a16:colId xmlns:a16="http://schemas.microsoft.com/office/drawing/2014/main" val="42616584"/>
                    </a:ext>
                  </a:extLst>
                </a:gridCol>
                <a:gridCol w="3906983">
                  <a:extLst>
                    <a:ext uri="{9D8B030D-6E8A-4147-A177-3AD203B41FA5}">
                      <a16:colId xmlns:a16="http://schemas.microsoft.com/office/drawing/2014/main" val="3560621555"/>
                    </a:ext>
                  </a:extLst>
                </a:gridCol>
              </a:tblGrid>
              <a:tr h="370840">
                <a:tc>
                  <a:txBody>
                    <a:bodyPr/>
                    <a:lstStyle/>
                    <a:p>
                      <a:r>
                        <a:rPr lang="en-US" dirty="0">
                          <a:latin typeface="Raleway" pitchFamily="2" charset="0"/>
                        </a:rPr>
                        <a:t>Presenter</a:t>
                      </a:r>
                    </a:p>
                  </a:txBody>
                  <a:tcPr/>
                </a:tc>
                <a:tc>
                  <a:txBody>
                    <a:bodyPr/>
                    <a:lstStyle/>
                    <a:p>
                      <a:r>
                        <a:rPr lang="en-US" dirty="0">
                          <a:latin typeface="Raleway" pitchFamily="2" charset="0"/>
                        </a:rPr>
                        <a:t>Phone</a:t>
                      </a:r>
                    </a:p>
                  </a:txBody>
                  <a:tcPr/>
                </a:tc>
                <a:tc>
                  <a:txBody>
                    <a:bodyPr/>
                    <a:lstStyle/>
                    <a:p>
                      <a:r>
                        <a:rPr lang="en-US" dirty="0">
                          <a:latin typeface="Raleway" pitchFamily="2" charset="0"/>
                        </a:rPr>
                        <a:t>Email</a:t>
                      </a:r>
                    </a:p>
                  </a:txBody>
                  <a:tcPr/>
                </a:tc>
                <a:extLst>
                  <a:ext uri="{0D108BD9-81ED-4DB2-BD59-A6C34878D82A}">
                    <a16:rowId xmlns:a16="http://schemas.microsoft.com/office/drawing/2014/main" val="2624507373"/>
                  </a:ext>
                </a:extLst>
              </a:tr>
              <a:tr h="370840">
                <a:tc>
                  <a:txBody>
                    <a:bodyPr/>
                    <a:lstStyle/>
                    <a:p>
                      <a:r>
                        <a:rPr lang="en-US" dirty="0">
                          <a:latin typeface="Raleway" pitchFamily="2" charset="0"/>
                        </a:rPr>
                        <a:t>Morgan Sprecher</a:t>
                      </a:r>
                    </a:p>
                  </a:txBody>
                  <a:tcPr/>
                </a:tc>
                <a:tc>
                  <a:txBody>
                    <a:bodyPr/>
                    <a:lstStyle/>
                    <a:p>
                      <a:r>
                        <a:rPr lang="en-US">
                          <a:latin typeface="Raleway" pitchFamily="2" charset="0"/>
                        </a:rPr>
                        <a:t>317-234-9825</a:t>
                      </a:r>
                      <a:endParaRPr lang="en-US" dirty="0">
                        <a:latin typeface="Raleway" pitchFamily="2" charset="0"/>
                      </a:endParaRPr>
                    </a:p>
                  </a:txBody>
                  <a:tcPr/>
                </a:tc>
                <a:tc>
                  <a:txBody>
                    <a:bodyPr/>
                    <a:lstStyle/>
                    <a:p>
                      <a:r>
                        <a:rPr lang="en-US" dirty="0">
                          <a:latin typeface="Raleway" pitchFamily="2" charset="0"/>
                        </a:rPr>
                        <a:t>msprecher@isdh.in.gov</a:t>
                      </a:r>
                    </a:p>
                  </a:txBody>
                  <a:tcPr/>
                </a:tc>
                <a:extLst>
                  <a:ext uri="{0D108BD9-81ED-4DB2-BD59-A6C34878D82A}">
                    <a16:rowId xmlns:a16="http://schemas.microsoft.com/office/drawing/2014/main" val="1642239249"/>
                  </a:ext>
                </a:extLst>
              </a:tr>
              <a:tr h="370840">
                <a:tc>
                  <a:txBody>
                    <a:bodyPr/>
                    <a:lstStyle/>
                    <a:p>
                      <a:r>
                        <a:rPr lang="en-US" dirty="0">
                          <a:latin typeface="Raleway" pitchFamily="2" charset="0"/>
                        </a:rPr>
                        <a:t>Emma Heltzel</a:t>
                      </a:r>
                    </a:p>
                  </a:txBody>
                  <a:tcPr/>
                </a:tc>
                <a:tc>
                  <a:txBody>
                    <a:bodyPr/>
                    <a:lstStyle/>
                    <a:p>
                      <a:r>
                        <a:rPr lang="en-US" dirty="0">
                          <a:latin typeface="Raleway" pitchFamily="2" charset="0"/>
                        </a:rPr>
                        <a:t>317-234-3265</a:t>
                      </a:r>
                    </a:p>
                  </a:txBody>
                  <a:tcPr/>
                </a:tc>
                <a:tc>
                  <a:txBody>
                    <a:bodyPr/>
                    <a:lstStyle/>
                    <a:p>
                      <a:r>
                        <a:rPr lang="en-US" dirty="0">
                          <a:latin typeface="Raleway" pitchFamily="2" charset="0"/>
                        </a:rPr>
                        <a:t>eheltzel@isdh.in.gov</a:t>
                      </a:r>
                    </a:p>
                  </a:txBody>
                  <a:tcPr/>
                </a:tc>
                <a:extLst>
                  <a:ext uri="{0D108BD9-81ED-4DB2-BD59-A6C34878D82A}">
                    <a16:rowId xmlns:a16="http://schemas.microsoft.com/office/drawing/2014/main" val="1386250040"/>
                  </a:ext>
                </a:extLst>
              </a:tr>
              <a:tr h="370840">
                <a:tc>
                  <a:txBody>
                    <a:bodyPr/>
                    <a:lstStyle/>
                    <a:p>
                      <a:r>
                        <a:rPr lang="en-US" dirty="0">
                          <a:latin typeface="Raleway" pitchFamily="2" charset="0"/>
                        </a:rPr>
                        <a:t>Maria Cariaso</a:t>
                      </a:r>
                    </a:p>
                  </a:txBody>
                  <a:tcPr/>
                </a:tc>
                <a:tc>
                  <a:txBody>
                    <a:bodyPr/>
                    <a:lstStyle/>
                    <a:p>
                      <a:r>
                        <a:rPr lang="en-US" dirty="0">
                          <a:latin typeface="Raleway" pitchFamily="2" charset="0"/>
                        </a:rPr>
                        <a:t>317-234-4943</a:t>
                      </a:r>
                    </a:p>
                  </a:txBody>
                  <a:tcPr/>
                </a:tc>
                <a:tc>
                  <a:txBody>
                    <a:bodyPr/>
                    <a:lstStyle/>
                    <a:p>
                      <a:r>
                        <a:rPr lang="en-US" dirty="0">
                          <a:latin typeface="Raleway" pitchFamily="2" charset="0"/>
                        </a:rPr>
                        <a:t>mcariaso@health.in.gov</a:t>
                      </a:r>
                    </a:p>
                  </a:txBody>
                  <a:tcPr/>
                </a:tc>
                <a:extLst>
                  <a:ext uri="{0D108BD9-81ED-4DB2-BD59-A6C34878D82A}">
                    <a16:rowId xmlns:a16="http://schemas.microsoft.com/office/drawing/2014/main" val="914721342"/>
                  </a:ext>
                </a:extLst>
              </a:tr>
              <a:tr h="370840">
                <a:tc>
                  <a:txBody>
                    <a:bodyPr/>
                    <a:lstStyle/>
                    <a:p>
                      <a:r>
                        <a:rPr lang="en-US" dirty="0">
                          <a:latin typeface="Raleway" pitchFamily="2" charset="0"/>
                        </a:rPr>
                        <a:t>Kara Biro</a:t>
                      </a:r>
                    </a:p>
                  </a:txBody>
                  <a:tcPr/>
                </a:tc>
                <a:tc>
                  <a:txBody>
                    <a:bodyPr/>
                    <a:lstStyle/>
                    <a:p>
                      <a:r>
                        <a:rPr lang="en-US" dirty="0">
                          <a:latin typeface="Raleway" pitchFamily="2" charset="0"/>
                        </a:rPr>
                        <a:t>317-903-7361</a:t>
                      </a:r>
                    </a:p>
                  </a:txBody>
                  <a:tcPr/>
                </a:tc>
                <a:tc>
                  <a:txBody>
                    <a:bodyPr/>
                    <a:lstStyle/>
                    <a:p>
                      <a:r>
                        <a:rPr lang="en-US" dirty="0">
                          <a:latin typeface="Raleway" pitchFamily="2" charset="0"/>
                        </a:rPr>
                        <a:t>Kara.biro2@fssa.in.gov</a:t>
                      </a:r>
                    </a:p>
                  </a:txBody>
                  <a:tcPr/>
                </a:tc>
                <a:extLst>
                  <a:ext uri="{0D108BD9-81ED-4DB2-BD59-A6C34878D82A}">
                    <a16:rowId xmlns:a16="http://schemas.microsoft.com/office/drawing/2014/main" val="1965107575"/>
                  </a:ext>
                </a:extLst>
              </a:tr>
              <a:tr h="370840">
                <a:tc>
                  <a:txBody>
                    <a:bodyPr/>
                    <a:lstStyle/>
                    <a:p>
                      <a:r>
                        <a:rPr lang="en-US" dirty="0">
                          <a:latin typeface="Raleway" pitchFamily="2" charset="0"/>
                        </a:rPr>
                        <a:t>Crystal Simmons</a:t>
                      </a:r>
                    </a:p>
                  </a:txBody>
                  <a:tcPr/>
                </a:tc>
                <a:tc>
                  <a:txBody>
                    <a:bodyPr/>
                    <a:lstStyle/>
                    <a:p>
                      <a:r>
                        <a:rPr lang="en-US" dirty="0">
                          <a:latin typeface="Raleway" pitchFamily="2" charset="0"/>
                        </a:rPr>
                        <a:t>812-437-7233</a:t>
                      </a:r>
                    </a:p>
                  </a:txBody>
                  <a:tcPr/>
                </a:tc>
                <a:tc>
                  <a:txBody>
                    <a:bodyPr/>
                    <a:lstStyle/>
                    <a:p>
                      <a:r>
                        <a:rPr lang="en-US" dirty="0">
                          <a:latin typeface="Raleway" pitchFamily="2" charset="0"/>
                        </a:rPr>
                        <a:t>scission@hollyshouse.org</a:t>
                      </a:r>
                    </a:p>
                  </a:txBody>
                  <a:tcPr/>
                </a:tc>
                <a:extLst>
                  <a:ext uri="{0D108BD9-81ED-4DB2-BD59-A6C34878D82A}">
                    <a16:rowId xmlns:a16="http://schemas.microsoft.com/office/drawing/2014/main" val="1871204636"/>
                  </a:ext>
                </a:extLst>
              </a:tr>
            </a:tbl>
          </a:graphicData>
        </a:graphic>
      </p:graphicFrame>
    </p:spTree>
    <p:extLst>
      <p:ext uri="{BB962C8B-B14F-4D97-AF65-F5344CB8AC3E}">
        <p14:creationId xmlns:p14="http://schemas.microsoft.com/office/powerpoint/2010/main" val="373910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Division Staff Updates</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6653930" y="1873604"/>
            <a:ext cx="4862484" cy="4152236"/>
          </a:xfrm>
        </p:spPr>
        <p:txBody>
          <a:bodyPr>
            <a:normAutofit/>
          </a:bodyPr>
          <a:lstStyle/>
          <a:p>
            <a:pPr lvl="1" indent="0">
              <a:buNone/>
            </a:pPr>
            <a:r>
              <a:rPr lang="en-US" sz="2400" dirty="0"/>
              <a:t>Fall internships now open!</a:t>
            </a:r>
          </a:p>
          <a:p>
            <a:pPr marL="573088" lvl="1" indent="-342900"/>
            <a:r>
              <a:rPr lang="en-US" sz="2400" dirty="0"/>
              <a:t>INVDRS – contact Morgan</a:t>
            </a:r>
          </a:p>
          <a:p>
            <a:pPr marL="573088" lvl="1" indent="-342900"/>
            <a:r>
              <a:rPr lang="en-US" sz="2400" dirty="0"/>
              <a:t>Trauma – contact Emma</a:t>
            </a:r>
          </a:p>
          <a:p>
            <a:pPr marL="1087438" lvl="2" indent="-457200"/>
            <a:endParaRPr lang="en-US" sz="2600" dirty="0"/>
          </a:p>
          <a:p>
            <a:pPr lvl="2" indent="0">
              <a:buNone/>
            </a:pPr>
            <a:endParaRPr lang="en-US" sz="2600" dirty="0"/>
          </a:p>
          <a:p>
            <a:pPr lvl="2" indent="0">
              <a:buNone/>
            </a:pPr>
            <a:endParaRPr lang="en-US" sz="2600" dirty="0"/>
          </a:p>
          <a:p>
            <a:pPr lvl="1" indent="0">
              <a:buNone/>
            </a:pPr>
            <a:endParaRPr lang="en-US" sz="2800" dirty="0"/>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5</a:t>
            </a:fld>
            <a:endParaRPr lang="en-US"/>
          </a:p>
        </p:txBody>
      </p:sp>
      <p:sp>
        <p:nvSpPr>
          <p:cNvPr id="5" name="Content Placeholder 2">
            <a:extLst>
              <a:ext uri="{FF2B5EF4-FFF2-40B4-BE49-F238E27FC236}">
                <a16:creationId xmlns:a16="http://schemas.microsoft.com/office/drawing/2014/main" id="{2B5EB0EB-1A9C-4A7E-9730-A6CA2B63CA01}"/>
              </a:ext>
            </a:extLst>
          </p:cNvPr>
          <p:cNvSpPr txBox="1">
            <a:spLocks/>
          </p:cNvSpPr>
          <p:nvPr/>
        </p:nvSpPr>
        <p:spPr>
          <a:xfrm>
            <a:off x="6380960" y="1394318"/>
            <a:ext cx="5536019" cy="1546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buFont typeface="Arial" panose="020B0604020202020204" pitchFamily="34" charset="0"/>
              <a:buNone/>
            </a:pPr>
            <a:r>
              <a:rPr lang="en-US" sz="2800" b="1" dirty="0"/>
              <a:t>Interns</a:t>
            </a:r>
            <a:endParaRPr lang="en-US" sz="2600" b="1" dirty="0"/>
          </a:p>
          <a:p>
            <a:pPr lvl="2" indent="0">
              <a:buFont typeface="System Font Regular"/>
              <a:buNone/>
            </a:pPr>
            <a:endParaRPr lang="en-US" sz="2600" dirty="0"/>
          </a:p>
          <a:p>
            <a:pPr lvl="1" indent="0">
              <a:buFont typeface="Arial" panose="020B0604020202020204" pitchFamily="34" charset="0"/>
              <a:buNone/>
            </a:pPr>
            <a:endParaRPr lang="en-US" sz="2800" dirty="0"/>
          </a:p>
        </p:txBody>
      </p:sp>
      <p:sp>
        <p:nvSpPr>
          <p:cNvPr id="7" name="Content Placeholder 2">
            <a:extLst>
              <a:ext uri="{FF2B5EF4-FFF2-40B4-BE49-F238E27FC236}">
                <a16:creationId xmlns:a16="http://schemas.microsoft.com/office/drawing/2014/main" id="{947293E4-CC5D-41A6-8CE2-C3DA5BD9CF76}"/>
              </a:ext>
            </a:extLst>
          </p:cNvPr>
          <p:cNvSpPr txBox="1">
            <a:spLocks/>
          </p:cNvSpPr>
          <p:nvPr/>
        </p:nvSpPr>
        <p:spPr>
          <a:xfrm>
            <a:off x="400492" y="1874239"/>
            <a:ext cx="5536019" cy="41522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indent="0">
              <a:buNone/>
            </a:pPr>
            <a:r>
              <a:rPr lang="en-US" sz="2400" dirty="0"/>
              <a:t>Drug Overdose Prevention Epidemiologist</a:t>
            </a:r>
          </a:p>
          <a:p>
            <a:pPr marL="973138" lvl="2" indent="-342900"/>
            <a:r>
              <a:rPr lang="en-US" sz="2400" dirty="0"/>
              <a:t>Allison Lake, MPH </a:t>
            </a:r>
          </a:p>
          <a:p>
            <a:pPr lvl="2" indent="0">
              <a:buNone/>
            </a:pPr>
            <a:endParaRPr lang="en-US" sz="2400" dirty="0"/>
          </a:p>
          <a:p>
            <a:pPr lvl="1" indent="0">
              <a:buNone/>
            </a:pPr>
            <a:r>
              <a:rPr lang="en-US" sz="2600" dirty="0"/>
              <a:t>	</a:t>
            </a:r>
          </a:p>
          <a:p>
            <a:pPr marL="1087438" lvl="2" indent="-457200"/>
            <a:endParaRPr lang="en-US" sz="2400" dirty="0"/>
          </a:p>
          <a:p>
            <a:pPr lvl="2" indent="0">
              <a:buFont typeface="System Font Regular"/>
              <a:buNone/>
            </a:pPr>
            <a:endParaRPr lang="en-US" sz="2600" dirty="0"/>
          </a:p>
          <a:p>
            <a:pPr lvl="1" indent="0">
              <a:buFont typeface="Arial" panose="020B0604020202020204" pitchFamily="34" charset="0"/>
              <a:buNone/>
            </a:pPr>
            <a:endParaRPr lang="en-US" sz="2800" dirty="0"/>
          </a:p>
        </p:txBody>
      </p:sp>
      <p:sp>
        <p:nvSpPr>
          <p:cNvPr id="8" name="Content Placeholder 2">
            <a:extLst>
              <a:ext uri="{FF2B5EF4-FFF2-40B4-BE49-F238E27FC236}">
                <a16:creationId xmlns:a16="http://schemas.microsoft.com/office/drawing/2014/main" id="{50DB60E6-C5A6-4514-A614-16A641D10CEB}"/>
              </a:ext>
            </a:extLst>
          </p:cNvPr>
          <p:cNvSpPr txBox="1">
            <a:spLocks/>
          </p:cNvSpPr>
          <p:nvPr/>
        </p:nvSpPr>
        <p:spPr>
          <a:xfrm>
            <a:off x="180688" y="1394318"/>
            <a:ext cx="5536019" cy="1546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buFont typeface="Arial" panose="020B0604020202020204" pitchFamily="34" charset="0"/>
              <a:buNone/>
            </a:pPr>
            <a:r>
              <a:rPr lang="en-US" sz="2800" b="1" dirty="0"/>
              <a:t>Full-Time Staff</a:t>
            </a:r>
            <a:endParaRPr lang="en-US" sz="2600" b="1" dirty="0"/>
          </a:p>
          <a:p>
            <a:pPr lvl="2" indent="0">
              <a:buFont typeface="System Font Regular"/>
              <a:buNone/>
            </a:pPr>
            <a:endParaRPr lang="en-US" sz="2600" dirty="0"/>
          </a:p>
          <a:p>
            <a:pPr lvl="1" indent="0">
              <a:buFont typeface="Arial" panose="020B0604020202020204" pitchFamily="34" charset="0"/>
              <a:buNone/>
            </a:pPr>
            <a:endParaRPr lang="en-US" sz="2800" dirty="0"/>
          </a:p>
        </p:txBody>
      </p:sp>
    </p:spTree>
    <p:extLst>
      <p:ext uri="{BB962C8B-B14F-4D97-AF65-F5344CB8AC3E}">
        <p14:creationId xmlns:p14="http://schemas.microsoft.com/office/powerpoint/2010/main" val="391092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Grant Updates</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79" y="1472456"/>
            <a:ext cx="11237669" cy="4767705"/>
          </a:xfrm>
        </p:spPr>
        <p:txBody>
          <a:bodyPr>
            <a:normAutofit/>
          </a:bodyPr>
          <a:lstStyle/>
          <a:p>
            <a:pPr marL="687388" lvl="1" indent="-457200"/>
            <a:r>
              <a:rPr lang="en-US" sz="3000" dirty="0"/>
              <a:t>NVDRS 2022-2025 Application - Pending</a:t>
            </a:r>
          </a:p>
          <a:p>
            <a:pPr marL="687388" lvl="1" indent="-457200"/>
            <a:r>
              <a:rPr lang="en-US" sz="3000" dirty="0"/>
              <a:t>Coroner </a:t>
            </a:r>
            <a:r>
              <a:rPr lang="en-US" sz="3000" dirty="0" err="1"/>
              <a:t>Minigrant</a:t>
            </a:r>
            <a:endParaRPr lang="en-US" sz="3000" dirty="0"/>
          </a:p>
          <a:p>
            <a:pPr marL="1087438" lvl="2" indent="-457200"/>
            <a:r>
              <a:rPr lang="en-US" sz="2800" dirty="0"/>
              <a:t>Awarded $25,000 to date </a:t>
            </a:r>
          </a:p>
          <a:p>
            <a:pPr marL="1374775" lvl="3" indent="-457200"/>
            <a:r>
              <a:rPr lang="en-US" sz="2400" dirty="0"/>
              <a:t>Open for 1 more month – Sept 1.</a:t>
            </a:r>
          </a:p>
          <a:p>
            <a:pPr marL="687388" lvl="1" indent="-457200"/>
            <a:r>
              <a:rPr lang="en-US" sz="3000" dirty="0"/>
              <a:t>Naloxone – contact Laura Hollowell: LHollowell@health.in.gov</a:t>
            </a:r>
          </a:p>
          <a:p>
            <a:pPr marL="1087438" lvl="2" indent="-457200"/>
            <a:r>
              <a:rPr lang="en-US" sz="2600" dirty="0"/>
              <a:t>FR CARA</a:t>
            </a:r>
          </a:p>
          <a:p>
            <a:pPr marL="1087438" lvl="2" indent="-457200"/>
            <a:r>
              <a:rPr lang="en-US" sz="2600" dirty="0"/>
              <a:t>Local Health Department</a:t>
            </a: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6</a:t>
            </a:fld>
            <a:endParaRPr lang="en-US"/>
          </a:p>
        </p:txBody>
      </p:sp>
    </p:spTree>
    <p:extLst>
      <p:ext uri="{BB962C8B-B14F-4D97-AF65-F5344CB8AC3E}">
        <p14:creationId xmlns:p14="http://schemas.microsoft.com/office/powerpoint/2010/main" val="59496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06919-59B5-A844-88F4-43A93DF552B0}"/>
              </a:ext>
            </a:extLst>
          </p:cNvPr>
          <p:cNvSpPr>
            <a:spLocks noGrp="1"/>
          </p:cNvSpPr>
          <p:nvPr>
            <p:ph type="title"/>
          </p:nvPr>
        </p:nvSpPr>
        <p:spPr/>
        <p:txBody>
          <a:bodyPr/>
          <a:lstStyle/>
          <a:p>
            <a:r>
              <a:rPr lang="en-US" dirty="0"/>
              <a:t>Resource Guide App</a:t>
            </a:r>
          </a:p>
        </p:txBody>
      </p:sp>
      <p:sp>
        <p:nvSpPr>
          <p:cNvPr id="4" name="Content Placeholder 3">
            <a:extLst>
              <a:ext uri="{FF2B5EF4-FFF2-40B4-BE49-F238E27FC236}">
                <a16:creationId xmlns:a16="http://schemas.microsoft.com/office/drawing/2014/main" id="{38ED3BFE-8C8F-6A44-9798-7AA77C4C764E}"/>
              </a:ext>
            </a:extLst>
          </p:cNvPr>
          <p:cNvSpPr>
            <a:spLocks noGrp="1"/>
          </p:cNvSpPr>
          <p:nvPr>
            <p:ph idx="1"/>
          </p:nvPr>
        </p:nvSpPr>
        <p:spPr/>
        <p:txBody>
          <a:bodyPr>
            <a:normAutofit/>
          </a:bodyPr>
          <a:lstStyle/>
          <a:p>
            <a:r>
              <a:rPr lang="en-US" sz="2800" dirty="0"/>
              <a:t>Currently undergoing a much-needed overhaul</a:t>
            </a:r>
          </a:p>
          <a:p>
            <a:pPr marL="457200" indent="-457200">
              <a:buFont typeface="Arial" panose="020B0604020202020204" pitchFamily="34" charset="0"/>
              <a:buChar char="•"/>
            </a:pPr>
            <a:r>
              <a:rPr lang="en-US" sz="2800" dirty="0"/>
              <a:t>Content and design will be updated</a:t>
            </a:r>
          </a:p>
          <a:p>
            <a:pPr marL="457200" indent="-457200">
              <a:buFont typeface="Arial" panose="020B0604020202020204" pitchFamily="34" charset="0"/>
              <a:buChar char="•"/>
            </a:pPr>
            <a:r>
              <a:rPr lang="en-US" sz="2800" dirty="0"/>
              <a:t>Relaunching the app in the future  </a:t>
            </a:r>
          </a:p>
        </p:txBody>
      </p:sp>
      <p:sp>
        <p:nvSpPr>
          <p:cNvPr id="5" name="Slide Number Placeholder 4">
            <a:extLst>
              <a:ext uri="{FF2B5EF4-FFF2-40B4-BE49-F238E27FC236}">
                <a16:creationId xmlns:a16="http://schemas.microsoft.com/office/drawing/2014/main" id="{C2B92CAB-A110-C243-A3C9-1E32C9B3617C}"/>
              </a:ext>
            </a:extLst>
          </p:cNvPr>
          <p:cNvSpPr>
            <a:spLocks noGrp="1"/>
          </p:cNvSpPr>
          <p:nvPr>
            <p:ph type="sldNum" sz="quarter" idx="12"/>
          </p:nvPr>
        </p:nvSpPr>
        <p:spPr/>
        <p:txBody>
          <a:bodyPr/>
          <a:lstStyle/>
          <a:p>
            <a:fld id="{2C1798A1-548B-2F4F-A949-0B360C421755}" type="slidenum">
              <a:rPr lang="en-US" smtClean="0"/>
              <a:t>7</a:t>
            </a:fld>
            <a:endParaRPr lang="en-US"/>
          </a:p>
        </p:txBody>
      </p:sp>
      <p:pic>
        <p:nvPicPr>
          <p:cNvPr id="7" name="Picture 2">
            <a:extLst>
              <a:ext uri="{FF2B5EF4-FFF2-40B4-BE49-F238E27FC236}">
                <a16:creationId xmlns:a16="http://schemas.microsoft.com/office/drawing/2014/main" id="{0D6E391B-F888-46B7-B23F-88756059F8C7}"/>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1378" b="1378"/>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908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0E15-BA9C-7C40-9A86-0ED81BFB0050}"/>
              </a:ext>
            </a:extLst>
          </p:cNvPr>
          <p:cNvSpPr>
            <a:spLocks noGrp="1"/>
          </p:cNvSpPr>
          <p:nvPr>
            <p:ph type="title"/>
          </p:nvPr>
        </p:nvSpPr>
        <p:spPr/>
        <p:txBody>
          <a:bodyPr/>
          <a:lstStyle/>
          <a:p>
            <a:r>
              <a:rPr lang="en-US" dirty="0"/>
              <a:t>Upcoming Events</a:t>
            </a:r>
          </a:p>
        </p:txBody>
      </p:sp>
      <p:sp>
        <p:nvSpPr>
          <p:cNvPr id="3" name="Content Placeholder 2">
            <a:extLst>
              <a:ext uri="{FF2B5EF4-FFF2-40B4-BE49-F238E27FC236}">
                <a16:creationId xmlns:a16="http://schemas.microsoft.com/office/drawing/2014/main" id="{AA6EC60C-934D-E548-A1A8-C2F9FB46BF67}"/>
              </a:ext>
            </a:extLst>
          </p:cNvPr>
          <p:cNvSpPr>
            <a:spLocks noGrp="1"/>
          </p:cNvSpPr>
          <p:nvPr>
            <p:ph sz="half" idx="1"/>
          </p:nvPr>
        </p:nvSpPr>
        <p:spPr>
          <a:xfrm>
            <a:off x="438912" y="1472183"/>
            <a:ext cx="5181600" cy="4556181"/>
          </a:xfrm>
        </p:spPr>
        <p:txBody>
          <a:bodyPr>
            <a:normAutofit fontScale="92500" lnSpcReduction="10000"/>
          </a:bodyPr>
          <a:lstStyle/>
          <a:p>
            <a:r>
              <a:rPr lang="en-US" sz="2400" b="1" dirty="0"/>
              <a:t>August</a:t>
            </a:r>
          </a:p>
          <a:p>
            <a:r>
              <a:rPr lang="en-US" sz="2400" dirty="0"/>
              <a:t>Children’s Eye Health and Safety Month</a:t>
            </a:r>
          </a:p>
          <a:p>
            <a:r>
              <a:rPr lang="en-US" sz="2400" dirty="0"/>
              <a:t>August 31</a:t>
            </a:r>
            <a:r>
              <a:rPr lang="en-US" sz="2400" baseline="30000" dirty="0"/>
              <a:t>st</a:t>
            </a:r>
            <a:r>
              <a:rPr lang="en-US" sz="2400" dirty="0"/>
              <a:t> – Overdose Awareness Day</a:t>
            </a:r>
          </a:p>
          <a:p>
            <a:endParaRPr lang="en-US" sz="2400" b="1" dirty="0"/>
          </a:p>
          <a:p>
            <a:r>
              <a:rPr lang="en-US" sz="2400" b="1" dirty="0"/>
              <a:t>September</a:t>
            </a:r>
          </a:p>
          <a:p>
            <a:r>
              <a:rPr lang="en-US" sz="2400" dirty="0"/>
              <a:t>Sept 4-10 – National Suicide Prevention Week </a:t>
            </a:r>
          </a:p>
          <a:p>
            <a:r>
              <a:rPr lang="en-US" sz="2400" dirty="0"/>
              <a:t>Sept 19-23 – National Farm Safety and Health Week </a:t>
            </a:r>
          </a:p>
          <a:p>
            <a:r>
              <a:rPr lang="en-US" sz="2400" dirty="0"/>
              <a:t>National Suicide Prevention Month</a:t>
            </a:r>
          </a:p>
          <a:p>
            <a:endParaRPr lang="en-US" sz="2400" dirty="0"/>
          </a:p>
          <a:p>
            <a:endParaRPr lang="en-US" sz="2400" dirty="0"/>
          </a:p>
        </p:txBody>
      </p:sp>
      <p:sp>
        <p:nvSpPr>
          <p:cNvPr id="4" name="Content Placeholder 3">
            <a:extLst>
              <a:ext uri="{FF2B5EF4-FFF2-40B4-BE49-F238E27FC236}">
                <a16:creationId xmlns:a16="http://schemas.microsoft.com/office/drawing/2014/main" id="{E83DF12A-6534-C547-8C1A-9A408709811E}"/>
              </a:ext>
            </a:extLst>
          </p:cNvPr>
          <p:cNvSpPr>
            <a:spLocks noGrp="1"/>
          </p:cNvSpPr>
          <p:nvPr>
            <p:ph sz="half" idx="2"/>
          </p:nvPr>
        </p:nvSpPr>
        <p:spPr>
          <a:xfrm>
            <a:off x="6172200" y="1472184"/>
            <a:ext cx="5656182" cy="4556181"/>
          </a:xfrm>
        </p:spPr>
        <p:txBody>
          <a:bodyPr>
            <a:normAutofit fontScale="92500" lnSpcReduction="10000"/>
          </a:bodyPr>
          <a:lstStyle/>
          <a:p>
            <a:r>
              <a:rPr lang="en-US" sz="2400" b="1" dirty="0"/>
              <a:t>October</a:t>
            </a:r>
          </a:p>
          <a:p>
            <a:r>
              <a:rPr lang="en-US" sz="2400" dirty="0"/>
              <a:t>Domestic Violence Awareness Month</a:t>
            </a:r>
          </a:p>
          <a:p>
            <a:r>
              <a:rPr lang="en-US" sz="2400" dirty="0"/>
              <a:t>National Substance Abuse Awareness Month</a:t>
            </a:r>
          </a:p>
          <a:p>
            <a:r>
              <a:rPr lang="en-US" sz="2400" dirty="0"/>
              <a:t>Oct 16-22 – National Teen Driver Safety Week</a:t>
            </a:r>
          </a:p>
          <a:p>
            <a:r>
              <a:rPr lang="en-US" sz="2400" dirty="0"/>
              <a:t>Oct 23-30 – Red Ribbon Week </a:t>
            </a:r>
          </a:p>
          <a:p>
            <a:endParaRPr lang="en-US" sz="2400" dirty="0"/>
          </a:p>
          <a:p>
            <a:r>
              <a:rPr lang="en-US" sz="2400" b="1" dirty="0"/>
              <a:t>November</a:t>
            </a:r>
          </a:p>
          <a:p>
            <a:r>
              <a:rPr lang="en-US" sz="2400" dirty="0"/>
              <a:t>Winter Safety Awareness Month</a:t>
            </a:r>
          </a:p>
          <a:p>
            <a:endParaRPr lang="en-US" sz="2400" dirty="0"/>
          </a:p>
        </p:txBody>
      </p:sp>
      <p:sp>
        <p:nvSpPr>
          <p:cNvPr id="5" name="Slide Number Placeholder 4">
            <a:extLst>
              <a:ext uri="{FF2B5EF4-FFF2-40B4-BE49-F238E27FC236}">
                <a16:creationId xmlns:a16="http://schemas.microsoft.com/office/drawing/2014/main" id="{C4127096-5235-F141-8761-E1FD9EDDAC18}"/>
              </a:ext>
            </a:extLst>
          </p:cNvPr>
          <p:cNvSpPr>
            <a:spLocks noGrp="1"/>
          </p:cNvSpPr>
          <p:nvPr>
            <p:ph type="sldNum" sz="quarter" idx="12"/>
          </p:nvPr>
        </p:nvSpPr>
        <p:spPr/>
        <p:txBody>
          <a:bodyPr/>
          <a:lstStyle/>
          <a:p>
            <a:fld id="{2C1798A1-548B-2F4F-A949-0B360C421755}" type="slidenum">
              <a:rPr lang="en-US" smtClean="0"/>
              <a:t>8</a:t>
            </a:fld>
            <a:endParaRPr lang="en-US"/>
          </a:p>
        </p:txBody>
      </p:sp>
    </p:spTree>
    <p:extLst>
      <p:ext uri="{BB962C8B-B14F-4D97-AF65-F5344CB8AC3E}">
        <p14:creationId xmlns:p14="http://schemas.microsoft.com/office/powerpoint/2010/main" val="2680519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0D5CD-748D-4CD9-8EE6-2992ECEB3DD9}"/>
              </a:ext>
            </a:extLst>
          </p:cNvPr>
          <p:cNvSpPr>
            <a:spLocks noGrp="1"/>
          </p:cNvSpPr>
          <p:nvPr>
            <p:ph type="title"/>
          </p:nvPr>
        </p:nvSpPr>
        <p:spPr>
          <a:xfrm>
            <a:off x="-8467" y="1897439"/>
            <a:ext cx="12192000" cy="1631216"/>
          </a:xfrm>
        </p:spPr>
        <p:txBody>
          <a:bodyPr>
            <a:noAutofit/>
          </a:bodyPr>
          <a:lstStyle/>
          <a:p>
            <a:pPr algn="ctr"/>
            <a:r>
              <a:rPr lang="en-US" sz="4800" dirty="0"/>
              <a:t>Indiana 988 Implementation Update </a:t>
            </a:r>
            <a:endParaRPr lang="en-US" sz="3200" b="0" dirty="0"/>
          </a:p>
        </p:txBody>
      </p:sp>
      <p:sp>
        <p:nvSpPr>
          <p:cNvPr id="3" name="TextBox 2">
            <a:extLst>
              <a:ext uri="{FF2B5EF4-FFF2-40B4-BE49-F238E27FC236}">
                <a16:creationId xmlns:a16="http://schemas.microsoft.com/office/drawing/2014/main" id="{D64CB4AD-1FDF-412D-8DA6-EB0C4D02FC66}"/>
              </a:ext>
            </a:extLst>
          </p:cNvPr>
          <p:cNvSpPr txBox="1"/>
          <p:nvPr/>
        </p:nvSpPr>
        <p:spPr>
          <a:xfrm>
            <a:off x="4165599" y="4953000"/>
            <a:ext cx="3843867" cy="163121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Times New Roman"/>
              <a:ea typeface="+mn-lt"/>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a:ea typeface="+mn-lt"/>
                <a:cs typeface="Times New Roman"/>
              </a:rPr>
              <a:t>Kara Biro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Times New Roman"/>
                <a:ea typeface="+mn-lt"/>
                <a:cs typeface="Times New Roman"/>
              </a:rPr>
              <a:t>Director of Behavioral Health Crisis Care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a:ea typeface="+mn-lt"/>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a:ea typeface="+mn-lt"/>
                <a:cs typeface="Times New Roman"/>
              </a:rPr>
              <a:t>kara.biro2@fssa.in.gov</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Times New Roman"/>
              <a:ea typeface="+mn-lt"/>
              <a:cs typeface="Times New Roman"/>
            </a:endParaRPr>
          </a:p>
        </p:txBody>
      </p:sp>
    </p:spTree>
    <p:extLst>
      <p:ext uri="{BB962C8B-B14F-4D97-AF65-F5344CB8AC3E}">
        <p14:creationId xmlns:p14="http://schemas.microsoft.com/office/powerpoint/2010/main" val="2412736561"/>
      </p:ext>
    </p:extLst>
  </p:cSld>
  <p:clrMapOvr>
    <a:masterClrMapping/>
  </p:clrMapOvr>
</p:sld>
</file>

<file path=ppt/theme/theme1.xml><?xml version="1.0" encoding="utf-8"?>
<a:theme xmlns:a="http://schemas.openxmlformats.org/drawingml/2006/main" name="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0" id="{CE916ABE-72E1-4979-A0A4-6C6722310EC9}" vid="{F128A3C4-317E-4A4F-99A7-61C6F6EB348D}"/>
    </a:ext>
  </a:extLst>
</a:theme>
</file>

<file path=ppt/theme/theme2.xml><?xml version="1.0" encoding="utf-8"?>
<a:theme xmlns:a="http://schemas.openxmlformats.org/drawingml/2006/main" name="NCEH_ATSDR_combined">
  <a:themeElements>
    <a:clrScheme name="Custom 9">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1_Office Theme">
  <a:themeElements>
    <a:clrScheme name="Custom 2">
      <a:dk1>
        <a:srgbClr val="243E8E"/>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FDC94E7C-17D2-40C2-A065-3E73D93FF96A}" vid="{9B010493-CB13-4F25-9398-F945487BCB60}"/>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Custom 2">
      <a:dk1>
        <a:srgbClr val="243E8E"/>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FSSA-Style3">
  <a:themeElements>
    <a:clrScheme name="FSSA">
      <a:dk1>
        <a:sysClr val="windowText" lastClr="000000"/>
      </a:dk1>
      <a:lt1>
        <a:sysClr val="window" lastClr="FFFFFF"/>
      </a:lt1>
      <a:dk2>
        <a:srgbClr val="44546A"/>
      </a:dk2>
      <a:lt2>
        <a:srgbClr val="E7E6E6"/>
      </a:lt2>
      <a:accent1>
        <a:srgbClr val="008C5B"/>
      </a:accent1>
      <a:accent2>
        <a:srgbClr val="265F92"/>
      </a:accent2>
      <a:accent3>
        <a:srgbClr val="77787B"/>
      </a:accent3>
      <a:accent4>
        <a:srgbClr val="BED738"/>
      </a:accent4>
      <a:accent5>
        <a:srgbClr val="FFD100"/>
      </a:accent5>
      <a:accent6>
        <a:srgbClr val="002E6D"/>
      </a:accent6>
      <a:hlink>
        <a:srgbClr val="0563C1"/>
      </a:hlink>
      <a:folHlink>
        <a:srgbClr val="954F72"/>
      </a:folHlink>
    </a:clrScheme>
    <a:fontScheme name="FSSA">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algn="r">
          <a:defRPr sz="3600" b="0" dirty="0" smtClean="0">
            <a:solidFill>
              <a:schemeClr val="tx1"/>
            </a:solidFill>
          </a:defRPr>
        </a:defPPr>
      </a:lstStyle>
    </a:txDef>
  </a:objectDefaults>
  <a:extraClrSchemeLst/>
  <a:extLst>
    <a:ext uri="{05A4C25C-085E-4340-85A3-A5531E510DB2}">
      <thm15:themeFamily xmlns:thm15="http://schemas.microsoft.com/office/thememl/2012/main" name="FSSA-Style03" id="{35E16D7B-3C0B-48F6-9A74-6E39995D2027}" vid="{FE981E90-BC2B-495E-A7FB-158D119F4CAF}"/>
    </a:ext>
  </a:extLst>
</a:theme>
</file>

<file path=ppt/theme/theme8.xml><?xml version="1.0" encoding="utf-8"?>
<a:theme xmlns:a="http://schemas.openxmlformats.org/drawingml/2006/main" name="ISDH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SDH PPT Template" id="{19970F4C-596F-487C-B35B-35F78CE7C046}" vid="{30E5BA5E-8012-4D5C-BFEE-C789E4F994F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INVDRS">
    <a:dk1>
      <a:sysClr val="windowText" lastClr="000000"/>
    </a:dk1>
    <a:lt1>
      <a:sysClr val="window" lastClr="FFFFFF"/>
    </a:lt1>
    <a:dk2>
      <a:srgbClr val="44546A"/>
    </a:dk2>
    <a:lt2>
      <a:srgbClr val="E7E6E6"/>
    </a:lt2>
    <a:accent1>
      <a:srgbClr val="4967A9"/>
    </a:accent1>
    <a:accent2>
      <a:srgbClr val="648ACC"/>
    </a:accent2>
    <a:accent3>
      <a:srgbClr val="95B5E4"/>
    </a:accent3>
    <a:accent4>
      <a:srgbClr val="B9CEED"/>
    </a:accent4>
    <a:accent5>
      <a:srgbClr val="FFFFFF"/>
    </a:accent5>
    <a:accent6>
      <a:srgbClr val="FFFFFF"/>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INVDRS">
    <a:dk1>
      <a:sysClr val="windowText" lastClr="000000"/>
    </a:dk1>
    <a:lt1>
      <a:sysClr val="window" lastClr="FFFFFF"/>
    </a:lt1>
    <a:dk2>
      <a:srgbClr val="44546A"/>
    </a:dk2>
    <a:lt2>
      <a:srgbClr val="E7E6E6"/>
    </a:lt2>
    <a:accent1>
      <a:srgbClr val="4967A9"/>
    </a:accent1>
    <a:accent2>
      <a:srgbClr val="648ACC"/>
    </a:accent2>
    <a:accent3>
      <a:srgbClr val="95B5E4"/>
    </a:accent3>
    <a:accent4>
      <a:srgbClr val="B9CEED"/>
    </a:accent4>
    <a:accent5>
      <a:srgbClr val="FFFFFF"/>
    </a:accent5>
    <a:accent6>
      <a:srgbClr val="FFFFFF"/>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441F067A7BC43AC5A09448D64ABD3" ma:contentTypeVersion="8" ma:contentTypeDescription="Create a new document." ma:contentTypeScope="" ma:versionID="3dfa05a6c74bc69383eb9cdb9a7650ff">
  <xsd:schema xmlns:xsd="http://www.w3.org/2001/XMLSchema" xmlns:xs="http://www.w3.org/2001/XMLSchema" xmlns:p="http://schemas.microsoft.com/office/2006/metadata/properties" xmlns:ns2="422c63fa-afd0-48ed-a87e-d2814ec6678c" targetNamespace="http://schemas.microsoft.com/office/2006/metadata/properties" ma:root="true" ma:fieldsID="1776089f8432b372a35f90765c71d64f" ns2:_="">
    <xsd:import namespace="422c63fa-afd0-48ed-a87e-d2814ec667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c63fa-afd0-48ed-a87e-d2814ec66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8BC25D-C52E-4ECD-829B-F8D02B29C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c63fa-afd0-48ed-a87e-d2814ec66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5953A2-5133-4DA4-8B6E-3D7A10798D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26DD013-A7CB-47C1-9EE3-0C79690DFB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PowerPoint2020</Template>
  <TotalTime>10270</TotalTime>
  <Words>2149</Words>
  <Application>Microsoft Office PowerPoint</Application>
  <PresentationFormat>Widescreen</PresentationFormat>
  <Paragraphs>338</Paragraphs>
  <Slides>41</Slides>
  <Notes>22</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41</vt:i4>
      </vt:variant>
    </vt:vector>
  </HeadingPairs>
  <TitlesOfParts>
    <vt:vector size="65" baseType="lpstr">
      <vt:lpstr>Arial</vt:lpstr>
      <vt:lpstr>Book Antiqua</vt:lpstr>
      <vt:lpstr>Calibri</vt:lpstr>
      <vt:lpstr>Calibri Light</vt:lpstr>
      <vt:lpstr>Courier New</vt:lpstr>
      <vt:lpstr>Myriad Web Pro</vt:lpstr>
      <vt:lpstr>News Gothic MT</vt:lpstr>
      <vt:lpstr>Open Sans</vt:lpstr>
      <vt:lpstr>Raleway</vt:lpstr>
      <vt:lpstr>Raleway Light</vt:lpstr>
      <vt:lpstr>Raleway SemiBold</vt:lpstr>
      <vt:lpstr>Segoe UI</vt:lpstr>
      <vt:lpstr>System Font Regular</vt:lpstr>
      <vt:lpstr>Times New Roman</vt:lpstr>
      <vt:lpstr>Trebuchet MS</vt:lpstr>
      <vt:lpstr>Wingdings</vt:lpstr>
      <vt:lpstr>Office Theme</vt:lpstr>
      <vt:lpstr>NCEH_ATSDR_combined</vt:lpstr>
      <vt:lpstr>1_Office Theme</vt:lpstr>
      <vt:lpstr>Custom Design</vt:lpstr>
      <vt:lpstr>1_Custom Design</vt:lpstr>
      <vt:lpstr>3_Office Theme</vt:lpstr>
      <vt:lpstr>FSSA-Style3</vt:lpstr>
      <vt:lpstr>ISDH PPT Template</vt:lpstr>
      <vt:lpstr>Injury prevention advisory council (IPAC) &amp; Indiana violent death reporting system (INVDRS) Meeting</vt:lpstr>
      <vt:lpstr>PowerPoint Presentation</vt:lpstr>
      <vt:lpstr>Round Robin and Introductions (in chat)</vt:lpstr>
      <vt:lpstr>Division Vacancies</vt:lpstr>
      <vt:lpstr>Division Staff Updates</vt:lpstr>
      <vt:lpstr>Grant Updates</vt:lpstr>
      <vt:lpstr>Resource Guide App</vt:lpstr>
      <vt:lpstr>Upcoming Events</vt:lpstr>
      <vt:lpstr>Indiana 988 Implementation Update </vt:lpstr>
      <vt:lpstr>PowerPoint Presentation</vt:lpstr>
      <vt:lpstr>PowerPoint Presentation</vt:lpstr>
      <vt:lpstr>The 988 Centers function as  Care Traffic Control Centers</vt:lpstr>
      <vt:lpstr>PowerPoint Presentation</vt:lpstr>
      <vt:lpstr>Vision and Mission Statements for 9-8-8 (Indiana)</vt:lpstr>
      <vt:lpstr>PowerPoint Presentation</vt:lpstr>
      <vt:lpstr>988 Committees: Answering Questions for the Infrastructure of the Indiana 988 Crisis Line</vt:lpstr>
      <vt:lpstr>PowerPoint Presentation</vt:lpstr>
      <vt:lpstr>911 and 988 Working Together to Serve All Indiana Residents</vt:lpstr>
      <vt:lpstr>PowerPoint Presentation</vt:lpstr>
      <vt:lpstr>UNintentional injury presentation:  Stepping On: Older Adult Fall Prevention</vt:lpstr>
      <vt:lpstr>Stepping On</vt:lpstr>
      <vt:lpstr>Stepping On Cont.</vt:lpstr>
      <vt:lpstr>Stepping On Cont.</vt:lpstr>
      <vt:lpstr>Stepping On Cont.</vt:lpstr>
      <vt:lpstr>Facts from WIHA</vt:lpstr>
      <vt:lpstr>Upcoming workshops  </vt:lpstr>
      <vt:lpstr>Thank you!</vt:lpstr>
      <vt:lpstr>intentional injury presentation:  racial disparities in violent deaths</vt:lpstr>
      <vt:lpstr>Violent Deaths Race Breakdown, 2016-2020</vt:lpstr>
      <vt:lpstr>Homicide Death Rate</vt:lpstr>
      <vt:lpstr>Legal Intervention Death Rate</vt:lpstr>
      <vt:lpstr>Suicide or Self-Harm Death Rate</vt:lpstr>
      <vt:lpstr> Undetermined Death Rate</vt:lpstr>
      <vt:lpstr>Unintentional Poisoning Death Rate</vt:lpstr>
      <vt:lpstr>Weapon Type by Race</vt:lpstr>
      <vt:lpstr>Substances Present at Death, 2016-2020</vt:lpstr>
      <vt:lpstr>Suicide Circumstances, 2016-2020</vt:lpstr>
      <vt:lpstr>Holly’s House</vt:lpstr>
      <vt:lpstr>Discussion </vt:lpstr>
      <vt:lpstr>2022 Meeting Dates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Injury prevention advisory council (IPAC) &amp; Indiana violent death reporting system (INVDRS) Meeting</dc:title>
  <dc:creator>Sprecher, Morgan</dc:creator>
  <cp:lastModifiedBy>Sprecher, Morgan</cp:lastModifiedBy>
  <cp:revision>211</cp:revision>
  <dcterms:created xsi:type="dcterms:W3CDTF">2020-09-14T15:22:06Z</dcterms:created>
  <dcterms:modified xsi:type="dcterms:W3CDTF">2022-08-05T13:52:33Z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0x010100E60441F067A7BC43AC5A09448D64ABD3</vt:lpwstr>
  </property>
</Properties>
</file>