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  <p:sldMasterId id="2147483694" r:id="rId2"/>
  </p:sldMasterIdLst>
  <p:notesMasterIdLst>
    <p:notesMasterId r:id="rId13"/>
  </p:notesMasterIdLst>
  <p:handoutMasterIdLst>
    <p:handoutMasterId r:id="rId14"/>
  </p:handoutMasterIdLst>
  <p:sldIdLst>
    <p:sldId id="601" r:id="rId3"/>
    <p:sldId id="604" r:id="rId4"/>
    <p:sldId id="352" r:id="rId5"/>
    <p:sldId id="340" r:id="rId6"/>
    <p:sldId id="266" r:id="rId7"/>
    <p:sldId id="333" r:id="rId8"/>
    <p:sldId id="332" r:id="rId9"/>
    <p:sldId id="268" r:id="rId10"/>
    <p:sldId id="341" r:id="rId11"/>
    <p:sldId id="329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Capler" initials="JC" lastIdx="2" clrIdx="0">
    <p:extLst>
      <p:ext uri="{19B8F6BF-5375-455C-9EA6-DF929625EA0E}">
        <p15:presenceInfo xmlns:p15="http://schemas.microsoft.com/office/powerpoint/2012/main" userId="S-1-5-21-3402023244-1307879587-2970254499-5179" providerId="AD"/>
      </p:ext>
    </p:extLst>
  </p:cmAuthor>
  <p:cmAuthor id="2" name="Lance Trexler" initials="LT" lastIdx="1" clrIdx="1">
    <p:extLst>
      <p:ext uri="{19B8F6BF-5375-455C-9EA6-DF929625EA0E}">
        <p15:presenceInfo xmlns:p15="http://schemas.microsoft.com/office/powerpoint/2012/main" userId="c0012a0fdc8cb2b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08D"/>
    <a:srgbClr val="008080"/>
    <a:srgbClr val="FAFEFF"/>
    <a:srgbClr val="DE5A10"/>
    <a:srgbClr val="00FFCC"/>
    <a:srgbClr val="99FFCC"/>
    <a:srgbClr val="66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3508" autoAdjust="0"/>
    <p:restoredTop sz="86401" autoAdjust="0"/>
  </p:normalViewPr>
  <p:slideViewPr>
    <p:cSldViewPr>
      <p:cViewPr varScale="1">
        <p:scale>
          <a:sx n="66" d="100"/>
          <a:sy n="66" d="100"/>
        </p:scale>
        <p:origin x="192" y="14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215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r>
              <a:rPr lang="en-US"/>
              <a:t>Rehabilitation Hospital of Indiana          Research, Training &amp; Outcome Center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1C16A002-C1EB-44C5-A2E2-F412E440C6A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09720BFA-E9BA-4B0A-9510-19A516A03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5327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l">
              <a:defRPr sz="1200"/>
            </a:lvl1pPr>
          </a:lstStyle>
          <a:p>
            <a:r>
              <a:rPr lang="en-US"/>
              <a:t>Rehabilitation Hospital of Indiana          Research, Training &amp; Outcome Center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r">
              <a:defRPr sz="1200"/>
            </a:lvl1pPr>
          </a:lstStyle>
          <a:p>
            <a:fld id="{BB2AFD66-ABE5-47FF-BFBB-5588842297D0}" type="datetimeFigureOut">
              <a:rPr lang="en-US" smtClean="0"/>
              <a:t>7/25/19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9" tIns="48324" rIns="96649" bIns="48324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r">
              <a:defRPr sz="1200"/>
            </a:lvl1pPr>
          </a:lstStyle>
          <a:p>
            <a:fld id="{91778F8F-E520-4CBB-A6EF-5CF615CAA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3370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Rehabilitation Hospital of Indiana          Research, Training &amp; Outcome Center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78F8F-E520-4CBB-A6EF-5CF615CAA9E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76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3C5F7-C7D6-6D40-BCE7-598D8560DFD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434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Rehabilitation Hospital of Indiana          Research, Training &amp; Outcome Center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78F8F-E520-4CBB-A6EF-5CF615CAA9E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12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Anyone</a:t>
            </a:r>
            <a:r>
              <a:rPr lang="is-IS" dirty="0"/>
              <a:t>… </a:t>
            </a:r>
          </a:p>
          <a:p>
            <a:pPr marL="171450" indent="-171450">
              <a:buFontTx/>
              <a:buChar char="-"/>
            </a:pPr>
            <a:r>
              <a:rPr lang="is-IS" dirty="0"/>
              <a:t>Young  (late teens – 20’s) due to MVC and sports.  </a:t>
            </a:r>
          </a:p>
          <a:p>
            <a:pPr marL="171450" indent="-171450">
              <a:buFontTx/>
              <a:buChar char="-"/>
            </a:pPr>
            <a:r>
              <a:rPr lang="is-IS" dirty="0"/>
              <a:t>Elderly due to falls.</a:t>
            </a:r>
          </a:p>
          <a:p>
            <a:endParaRPr lang="en-US" b="1" dirty="0"/>
          </a:p>
          <a:p>
            <a:r>
              <a:rPr lang="en-US" b="1" dirty="0"/>
              <a:t>Traumatic BI:  </a:t>
            </a:r>
            <a:r>
              <a:rPr lang="en-US" dirty="0"/>
              <a:t>Most commonly due to </a:t>
            </a:r>
            <a:r>
              <a:rPr lang="en-US" u="sng" dirty="0"/>
              <a:t>falls &amp; MVC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Anoxic brain injury: </a:t>
            </a:r>
            <a:r>
              <a:rPr lang="en-US" dirty="0"/>
              <a:t>Most commonly due to </a:t>
            </a:r>
            <a:r>
              <a:rPr lang="en-US" u="sng" dirty="0"/>
              <a:t>cardiac arrest &amp; drug overdose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TBI causes altered consciousness:  Dazed/confused for seconds or minutes to unconsciousness (coma) for minutes to days.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3C5F7-C7D6-6D40-BCE7-598D8560DFD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45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Extremely common:  1 every 15 seconds.</a:t>
            </a:r>
          </a:p>
          <a:p>
            <a:endParaRPr lang="en-US" dirty="0"/>
          </a:p>
          <a:p>
            <a:r>
              <a:rPr lang="en-US" u="sng" dirty="0"/>
              <a:t>Most walk away with no treatment needed. </a:t>
            </a:r>
          </a:p>
          <a:p>
            <a:r>
              <a:rPr lang="en-US" u="sng" dirty="0"/>
              <a:t>Many other need treatment. </a:t>
            </a:r>
          </a:p>
          <a:p>
            <a:endParaRPr lang="en-US" dirty="0"/>
          </a:p>
          <a:p>
            <a:r>
              <a:rPr lang="en-US" dirty="0"/>
              <a:t>11% hospitalized</a:t>
            </a:r>
          </a:p>
          <a:p>
            <a:r>
              <a:rPr lang="en-US" b="1" dirty="0"/>
              <a:t>only 6%</a:t>
            </a:r>
            <a:r>
              <a:rPr lang="en-US" b="1" baseline="0" dirty="0"/>
              <a:t> go on to live with </a:t>
            </a:r>
            <a:r>
              <a:rPr lang="en-US" b="1" baseline="0" dirty="0" err="1"/>
              <a:t>longterm</a:t>
            </a:r>
            <a:r>
              <a:rPr lang="en-US" b="1" baseline="0" dirty="0"/>
              <a:t> disability</a:t>
            </a:r>
          </a:p>
          <a:p>
            <a:endParaRPr lang="en-US" b="1" dirty="0"/>
          </a:p>
          <a:p>
            <a:r>
              <a:rPr lang="en-US" sz="1600" b="1" u="sng" dirty="0">
                <a:solidFill>
                  <a:srgbClr val="C00000"/>
                </a:solidFill>
              </a:rPr>
              <a:t>Many not diagnosed or never told that they had a brain injury</a:t>
            </a:r>
            <a:r>
              <a:rPr lang="en-US" sz="1600" b="1" dirty="0">
                <a:solidFill>
                  <a:srgbClr val="C00000"/>
                </a:solidFill>
              </a:rPr>
              <a:t>.</a:t>
            </a:r>
          </a:p>
          <a:p>
            <a:endParaRPr lang="en-US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3C5F7-C7D6-6D40-BCE7-598D8560DF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80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58987"/>
            <a:ext cx="5486400" cy="3600450"/>
          </a:xfrm>
        </p:spPr>
        <p:txBody>
          <a:bodyPr/>
          <a:lstStyle/>
          <a:p>
            <a:pPr fontAlgn="auto">
              <a:lnSpc>
                <a:spcPct val="90000"/>
              </a:lnSpc>
              <a:defRPr/>
            </a:pPr>
            <a:r>
              <a:rPr lang="en-US" dirty="0"/>
              <a:t>Concussion is a brain injury,</a:t>
            </a:r>
            <a:r>
              <a:rPr lang="is-IS" dirty="0"/>
              <a:t>… a mild TBI.</a:t>
            </a:r>
            <a:endParaRPr lang="en-US" dirty="0"/>
          </a:p>
          <a:p>
            <a:pPr fontAlgn="auto">
              <a:lnSpc>
                <a:spcPct val="90000"/>
              </a:lnSpc>
              <a:defRPr/>
            </a:pPr>
            <a:r>
              <a:rPr lang="en-US" dirty="0"/>
              <a:t>Lots of terms for mild TBI.  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“Mild” --- misleading</a:t>
            </a:r>
          </a:p>
          <a:p>
            <a:r>
              <a:rPr lang="en-US" dirty="0">
                <a:solidFill>
                  <a:srgbClr val="C00000"/>
                </a:solidFill>
              </a:rPr>
              <a:t>-just what it looks like in the first 24 hours; does not have to do with outcome/consequences</a:t>
            </a:r>
          </a:p>
          <a:p>
            <a:pPr fontAlgn="auto"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fld id="{E313C5F7-C7D6-6D40-BCE7-598D8560DF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383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MILD TBI: </a:t>
            </a:r>
            <a:r>
              <a:rPr lang="en-US" dirty="0">
                <a:solidFill>
                  <a:srgbClr val="C00000"/>
                </a:solidFill>
              </a:rPr>
              <a:t>What is it: dazed, confused, +/- LOC (less than 30 minutes)</a:t>
            </a:r>
          </a:p>
          <a:p>
            <a:r>
              <a:rPr lang="en-US" dirty="0">
                <a:solidFill>
                  <a:srgbClr val="C00000"/>
                </a:solidFill>
              </a:rPr>
              <a:t>LOC not required &amp; does not determine presence of </a:t>
            </a:r>
            <a:r>
              <a:rPr lang="en-US" dirty="0" err="1">
                <a:solidFill>
                  <a:srgbClr val="C00000"/>
                </a:solidFill>
              </a:rPr>
              <a:t>longterm</a:t>
            </a:r>
            <a:r>
              <a:rPr lang="en-US" dirty="0">
                <a:solidFill>
                  <a:srgbClr val="C00000"/>
                </a:solidFill>
              </a:rPr>
              <a:t> effects</a:t>
            </a:r>
          </a:p>
          <a:p>
            <a:r>
              <a:rPr lang="en-US" dirty="0">
                <a:solidFill>
                  <a:srgbClr val="C00000"/>
                </a:solidFill>
              </a:rPr>
              <a:t>CT SCAN is usually normal; Occasionally have findings on CT scan (10-20%).</a:t>
            </a:r>
          </a:p>
          <a:p>
            <a:r>
              <a:rPr lang="en-US" dirty="0">
                <a:solidFill>
                  <a:srgbClr val="C00000"/>
                </a:solidFill>
              </a:rPr>
              <a:t>Brain injury diagnosis is not based on imaging.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3C5F7-C7D6-6D40-BCE7-598D8560DF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65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715000" cy="3600450"/>
          </a:xfrm>
        </p:spPr>
        <p:txBody>
          <a:bodyPr/>
          <a:lstStyle/>
          <a:p>
            <a:r>
              <a:rPr lang="en-US" dirty="0"/>
              <a:t>Risks:</a:t>
            </a:r>
          </a:p>
          <a:p>
            <a:r>
              <a:rPr lang="en-US" dirty="0"/>
              <a:t>-</a:t>
            </a:r>
            <a:r>
              <a:rPr lang="en-US" b="1" dirty="0"/>
              <a:t>Intracranial bleeding </a:t>
            </a:r>
            <a:r>
              <a:rPr lang="en-US" dirty="0"/>
              <a:t>in hours after the injury (elderly, on anticoagulants)</a:t>
            </a:r>
          </a:p>
          <a:p>
            <a:r>
              <a:rPr lang="en-US" dirty="0"/>
              <a:t>-</a:t>
            </a:r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impact syndrome</a:t>
            </a:r>
            <a:r>
              <a:rPr lang="en-US" dirty="0"/>
              <a:t>:  Repeat injury soon after </a:t>
            </a:r>
            <a:r>
              <a:rPr lang="en-US" dirty="0">
                <a:sym typeface="Wingdings"/>
              </a:rPr>
              <a:t> second impact syndrome [</a:t>
            </a:r>
            <a:r>
              <a:rPr lang="en-US" altLang="en-US" dirty="0"/>
              <a:t>Severe brain swelling resulting from suffering a 2</a:t>
            </a:r>
            <a:r>
              <a:rPr lang="en-US" altLang="en-US" baseline="30000" dirty="0"/>
              <a:t>nd</a:t>
            </a:r>
            <a:r>
              <a:rPr lang="en-US" altLang="en-US" dirty="0"/>
              <a:t> TBI before recovering from a 1</a:t>
            </a:r>
            <a:r>
              <a:rPr lang="en-US" altLang="en-US" baseline="30000" dirty="0"/>
              <a:t>st</a:t>
            </a:r>
            <a:r>
              <a:rPr lang="en-US" altLang="en-US" dirty="0"/>
              <a:t> TBI]  Catastrophic (50% die). Refractory to treatment. Swelling </a:t>
            </a:r>
            <a:r>
              <a:rPr lang="en-US" altLang="en-US" dirty="0">
                <a:sym typeface="Wingdings"/>
              </a:rPr>
              <a:t> brain herniation  severe damage/death.  </a:t>
            </a:r>
            <a:r>
              <a:rPr lang="en-US" altLang="en-US" dirty="0"/>
              <a:t>(Younger population (&lt; 21 </a:t>
            </a:r>
            <a:r>
              <a:rPr lang="en-US" altLang="en-US" dirty="0" err="1"/>
              <a:t>y.o</a:t>
            </a:r>
            <a:r>
              <a:rPr lang="en-US" altLang="en-US" dirty="0"/>
              <a:t>.) at high risk due to </a:t>
            </a:r>
            <a:r>
              <a:rPr lang="en-US" altLang="en-US" b="1" dirty="0"/>
              <a:t>higher water volume &amp; less space within the skull </a:t>
            </a:r>
            <a:r>
              <a:rPr lang="en-US" altLang="en-US" dirty="0"/>
              <a:t>to accommodate for swelling.)</a:t>
            </a:r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-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Outcomes: </a:t>
            </a:r>
          </a:p>
          <a:p>
            <a:r>
              <a:rPr lang="en-US" dirty="0">
                <a:solidFill>
                  <a:srgbClr val="C00000"/>
                </a:solidFill>
              </a:rPr>
              <a:t>- Generally completely resolve (mostly within 2 weeks).</a:t>
            </a:r>
          </a:p>
          <a:p>
            <a:pPr marL="0" lvl="1">
              <a:lnSpc>
                <a:spcPct val="90000"/>
              </a:lnSpc>
              <a:defRPr/>
            </a:pPr>
            <a:r>
              <a:rPr lang="en-US" dirty="0">
                <a:solidFill>
                  <a:srgbClr val="C00000"/>
                </a:solidFill>
              </a:rPr>
              <a:t>- Some don</a:t>
            </a:r>
            <a:r>
              <a:rPr lang="uk-UA" dirty="0">
                <a:solidFill>
                  <a:srgbClr val="C00000"/>
                </a:solidFill>
              </a:rPr>
              <a:t>’</a:t>
            </a:r>
            <a:r>
              <a:rPr lang="en-US" dirty="0">
                <a:solidFill>
                  <a:srgbClr val="C00000"/>
                </a:solidFill>
              </a:rPr>
              <a:t>t improve readily. May effect ability to work or complete routine activities.</a:t>
            </a:r>
          </a:p>
          <a:p>
            <a:pPr marL="0" lvl="1">
              <a:lnSpc>
                <a:spcPct val="90000"/>
              </a:lnSpc>
              <a:defRPr/>
            </a:pPr>
            <a:r>
              <a:rPr lang="en-US" altLang="en-US" b="1" dirty="0">
                <a:solidFill>
                  <a:srgbClr val="C00000"/>
                </a:solidFill>
              </a:rPr>
              <a:t>- Majority asymptomatic at 1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99068"/>
            <a:ext cx="2971800" cy="458787"/>
          </a:xfrm>
        </p:spPr>
        <p:txBody>
          <a:bodyPr/>
          <a:lstStyle/>
          <a:p>
            <a:fld id="{E313C5F7-C7D6-6D40-BCE7-598D8560DF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91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3C5F7-C7D6-6D40-BCE7-598D8560DF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53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b="1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3C5F7-C7D6-6D40-BCE7-598D8560DF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66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42160" y="6281154"/>
            <a:ext cx="288544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b="1" cap="all" dirty="0">
                <a:solidFill>
                  <a:srgbClr val="68C5EC"/>
                </a:solidFill>
                <a:latin typeface="Arial" charset="0"/>
                <a:ea typeface="ＭＳ Ｐゴシック" pitchFamily="1" charset="-128"/>
              </a:rPr>
              <a:t>RHI-Eagle highlands Inpatient and Outpatient Services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4141 Shore Drive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Indianapolis, IN 46254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522720" y="6293024"/>
            <a:ext cx="24485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b="1" cap="all" dirty="0">
                <a:solidFill>
                  <a:srgbClr val="68C5EC"/>
                </a:solidFill>
                <a:latin typeface="Arial" charset="0"/>
                <a:ea typeface="ＭＳ Ｐゴシック" pitchFamily="1" charset="-128"/>
              </a:rPr>
              <a:t>RHI-Northwest brain  Injury center </a:t>
            </a: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9531 Valparaiso Court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Indianapolis, IN 46268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4368800" y="6293024"/>
            <a:ext cx="211328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b="1" cap="all" dirty="0">
                <a:solidFill>
                  <a:srgbClr val="68C5EC"/>
                </a:solidFill>
                <a:latin typeface="Arial" charset="0"/>
                <a:ea typeface="ＭＳ Ｐゴシック" pitchFamily="1" charset="-128"/>
              </a:rPr>
              <a:t>RHI-Carmel Outpatient Services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12425 Old Meridian Street, Suite B2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Carmel, IN 46032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8839200" y="6293025"/>
            <a:ext cx="2438400" cy="361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dirty="0">
                <a:solidFill>
                  <a:prstClr val="black"/>
                </a:solidFill>
                <a:latin typeface="Arial" charset="0"/>
                <a:ea typeface="ＭＳ Ｐゴシック" pitchFamily="1" charset="-128"/>
              </a:rPr>
              <a:t>RHI is a community collaboration between Indiana University Health and St. Vincent Health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" b="1" dirty="0">
                <a:solidFill>
                  <a:srgbClr val="68C5EC"/>
                </a:solidFill>
                <a:latin typeface="Arial" charset="0"/>
                <a:ea typeface="ＭＳ Ｐゴシック" pitchFamily="1" charset="-128"/>
              </a:rPr>
              <a:t>317-329-2000  |  </a:t>
            </a:r>
            <a:r>
              <a:rPr lang="en-US" sz="450" b="1" dirty="0" err="1">
                <a:solidFill>
                  <a:srgbClr val="68C5EC"/>
                </a:solidFill>
                <a:latin typeface="Arial" charset="0"/>
                <a:ea typeface="ＭＳ Ｐゴシック" pitchFamily="1" charset="-128"/>
              </a:rPr>
              <a:t>rhin.com</a:t>
            </a:r>
            <a:endParaRPr lang="en-US" sz="450" b="1" dirty="0">
              <a:solidFill>
                <a:srgbClr val="68C5EC"/>
              </a:solidFill>
              <a:latin typeface="Arial" charset="0"/>
              <a:ea typeface="ＭＳ Ｐゴシック" pitchFamily="1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99" baseline="30000" dirty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085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79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742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045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Image sqr_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2369" y="107576"/>
            <a:ext cx="10723035" cy="133695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950"/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400" y="2057400"/>
            <a:ext cx="7112000" cy="426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3969" y="6096198"/>
            <a:ext cx="2540000" cy="456441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/>
                </a:solidFill>
              </a:rPr>
              <a:pPr/>
              <a:t>7/25/19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027" y="5563409"/>
            <a:ext cx="1422015" cy="303753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3"/>
          </p:nvPr>
        </p:nvSpPr>
        <p:spPr>
          <a:xfrm rot="21195037">
            <a:off x="109986" y="2532967"/>
            <a:ext cx="4093815" cy="2788333"/>
          </a:xfrm>
          <a:prstGeom prst="rect">
            <a:avLst/>
          </a:prstGeom>
          <a:gradFill flip="none" rotWithShape="1">
            <a:gsLst>
              <a:gs pos="15000">
                <a:schemeClr val="bg1"/>
              </a:gs>
              <a:gs pos="8000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accent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SzPct val="110000"/>
              <a:buFont typeface="Arial" pitchFamily="34" charset="0"/>
              <a:buNone/>
              <a:defRPr lang="en-US" sz="2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2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3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400" decel="100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400" decel="100000" fill="hold"/>
                        <p:tgtEl>
                          <p:spTgt spid="3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-9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400" decel="100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+0.4"/>
                          </p:val>
                        </p:tav>
                        <p:tav tm="100000">
                          <p:val>
                            <p:strVal val="#ppt_x-0.05"/>
                          </p:val>
                        </p:tav>
                      </p:tavLst>
                    </p:anim>
                    <p:anim calcmode="lin" valueType="num">
                      <p:cBhvr>
                        <p:cTn dur="400" decel="100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0.4"/>
                          </p:val>
                        </p:tav>
                        <p:tav tm="100000">
                          <p:val>
                            <p:strVal val="#ppt_y+0.1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400"/>
                          </p:stCondLst>
                        </p:cTn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0.05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400"/>
                          </p:stCondLst>
                        </p:cTn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0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Image sq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6908800" cy="350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7823202" y="2895600"/>
            <a:ext cx="3691921" cy="2667000"/>
          </a:xfrm>
          <a:prstGeom prst="rect">
            <a:avLst/>
          </a:prstGeom>
          <a:gradFill flip="none" rotWithShape="1">
            <a:gsLst>
              <a:gs pos="15000">
                <a:schemeClr val="bg1"/>
              </a:gs>
              <a:gs pos="8000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accent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SzPct val="110000"/>
              <a:buFont typeface="Arial" pitchFamily="34" charset="0"/>
              <a:buNone/>
              <a:defRPr lang="en-US" sz="2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3454400" y="6416678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330F-F724-45EF-AF45-7EA2CC8F8C30}" type="datetimeFigureOut">
              <a:rPr lang="en-US">
                <a:solidFill>
                  <a:srgbClr val="D7AA52">
                    <a:lumMod val="75000"/>
                  </a:srgbClr>
                </a:solidFill>
              </a:rPr>
              <a:pPr>
                <a:defRPr/>
              </a:pPr>
              <a:t>7/25/19</a:t>
            </a:fld>
            <a:endParaRPr lang="en-US">
              <a:solidFill>
                <a:srgbClr val="D7AA52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839200" y="6416678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9DF37-42A3-437A-A8CB-6A60468D5A4B}" type="slidenum">
              <a:rPr lang="en-US">
                <a:solidFill>
                  <a:srgbClr val="98B23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8B2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9472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4B3FF-4266-ED4C-AF9D-57000C7613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592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78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12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85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4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E351A825-8714-47F2-B541-1F26A204BE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68316"/>
      </p:ext>
    </p:extLst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06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76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39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736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12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529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6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8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B01F9CA3-105E-4857-9057-6DB6197DA786}" type="datetimeFigureOut">
              <a:rPr lang="en-US" sz="1350" smtClean="0">
                <a:solidFill>
                  <a:prstClr val="black"/>
                </a:solidFill>
                <a:latin typeface="News Gothic MT"/>
                <a:ea typeface="ＭＳ Ｐゴシック" pitchFamily="34" charset="-128"/>
              </a:rPr>
              <a:pPr/>
              <a:t>7/25/19</a:t>
            </a:fld>
            <a:endParaRPr lang="en-US" sz="1350" dirty="0">
              <a:solidFill>
                <a:prstClr val="black"/>
              </a:solidFill>
              <a:latin typeface="News Gothic MT"/>
              <a:ea typeface="ＭＳ Ｐゴシック" pitchFamily="34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sz="1350" dirty="0">
              <a:solidFill>
                <a:prstClr val="black"/>
              </a:solidFill>
              <a:latin typeface="News Gothic MT"/>
              <a:ea typeface="ＭＳ Ｐゴシック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7F5CE407-6216-4202-80E4-A30DC2F709B2}" type="slidenum">
              <a:rPr lang="en-US" sz="1350" smtClean="0">
                <a:solidFill>
                  <a:prstClr val="black"/>
                </a:solidFill>
                <a:latin typeface="News Gothic MT"/>
                <a:ea typeface="ＭＳ Ｐゴシック" pitchFamily="34" charset="-128"/>
              </a:rPr>
              <a:pPr/>
              <a:t>‹#›</a:t>
            </a:fld>
            <a:endParaRPr lang="en-US" sz="1350" dirty="0">
              <a:solidFill>
                <a:prstClr val="black"/>
              </a:solidFill>
              <a:latin typeface="News Gothic M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767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75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B01F9CA3-105E-4857-9057-6DB6197DA786}" type="datetimeFigureOut">
              <a:rPr lang="en-US" sz="1013" smtClean="0">
                <a:solidFill>
                  <a:prstClr val="black"/>
                </a:solidFill>
                <a:latin typeface="News Gothic MT"/>
                <a:ea typeface="ＭＳ Ｐゴシック" pitchFamily="34" charset="-128"/>
              </a:rPr>
              <a:pPr/>
              <a:t>7/25/19</a:t>
            </a:fld>
            <a:endParaRPr lang="en-US" sz="1013" dirty="0">
              <a:solidFill>
                <a:prstClr val="black"/>
              </a:solidFill>
              <a:latin typeface="News Gothic MT"/>
              <a:ea typeface="ＭＳ Ｐゴシック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sz="1013" dirty="0">
              <a:solidFill>
                <a:prstClr val="black"/>
              </a:solidFill>
              <a:latin typeface="News Gothic MT"/>
              <a:ea typeface="ＭＳ Ｐゴシック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7F5CE407-6216-4202-80E4-A30DC2F709B2}" type="slidenum">
              <a:rPr lang="en-US" sz="1013" smtClean="0">
                <a:solidFill>
                  <a:prstClr val="black"/>
                </a:solidFill>
                <a:latin typeface="News Gothic MT"/>
                <a:ea typeface="ＭＳ Ｐゴシック" pitchFamily="34" charset="-128"/>
              </a:rPr>
              <a:pPr/>
              <a:t>‹#›</a:t>
            </a:fld>
            <a:endParaRPr lang="en-US" sz="1013" dirty="0">
              <a:solidFill>
                <a:prstClr val="black"/>
              </a:solidFill>
              <a:latin typeface="News Gothic M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01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17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0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92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mailto:Judy.Reuter@rhin.com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652" y="228600"/>
            <a:ext cx="1865569" cy="6096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3305" y="-329939"/>
            <a:ext cx="733465" cy="1257231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" y="-210573"/>
            <a:ext cx="1289147" cy="1415797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6629400" y="228600"/>
            <a:ext cx="502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0" dirty="0">
                <a:latin typeface="Agency FB" panose="020B0503020202020204" pitchFamily="34" charset="0"/>
                <a:cs typeface="Arial" panose="020B0604020202020204" pitchFamily="34" charset="0"/>
              </a:rPr>
              <a:t>This presentation was funded by a grant from the ISDH and the CDC Rapid Response Project </a:t>
            </a:r>
            <a:br>
              <a:rPr lang="en-US" sz="1200" b="0" dirty="0">
                <a:latin typeface="Agency FB" panose="020B0503020202020204" pitchFamily="34" charset="0"/>
                <a:cs typeface="Arial" panose="020B0604020202020204" pitchFamily="34" charset="0"/>
              </a:rPr>
            </a:br>
            <a:r>
              <a:rPr lang="en-US" sz="1200" b="0" dirty="0">
                <a:latin typeface="Agency FB" panose="020B0503020202020204" pitchFamily="34" charset="0"/>
                <a:cs typeface="Arial" panose="020B0604020202020204" pitchFamily="34" charset="0"/>
              </a:rPr>
              <a:t>Grant 5 NU17CE002721-03-00. For more information,</a:t>
            </a:r>
            <a:r>
              <a:rPr lang="en-US" sz="1200" b="0" baseline="0" dirty="0">
                <a:latin typeface="Agency FB" panose="020B0503020202020204" pitchFamily="34" charset="0"/>
                <a:cs typeface="Arial" panose="020B0604020202020204" pitchFamily="34" charset="0"/>
              </a:rPr>
              <a:t> contact: </a:t>
            </a:r>
            <a:r>
              <a:rPr lang="en-US" sz="1200" b="0" baseline="0" dirty="0">
                <a:latin typeface="Agency FB" panose="020B0503020202020204" pitchFamily="34" charset="0"/>
                <a:cs typeface="Arial" panose="020B0604020202020204" pitchFamily="34" charset="0"/>
                <a:hlinkClick r:id="rId19"/>
              </a:rPr>
              <a:t>Judy.Reuter@rhin.com</a:t>
            </a:r>
            <a:r>
              <a:rPr lang="en-US" sz="1200" b="0" baseline="0" dirty="0">
                <a:latin typeface="Agency FB" panose="020B0503020202020204" pitchFamily="34" charset="0"/>
                <a:cs typeface="Arial" panose="020B0604020202020204" pitchFamily="34" charset="0"/>
              </a:rPr>
              <a:t> [Jul 2019]</a:t>
            </a:r>
            <a:endParaRPr lang="en-US" sz="1200" b="0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91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450EB-E6FE-4638-BD25-E82A95BBF80A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9F733-F6A7-4F3A-9220-E78DDAD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1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44E59B-9008-4BA2-B48A-60494EDE9DFF}"/>
              </a:ext>
            </a:extLst>
          </p:cNvPr>
          <p:cNvSpPr txBox="1"/>
          <p:nvPr/>
        </p:nvSpPr>
        <p:spPr>
          <a:xfrm>
            <a:off x="3352800" y="4343400"/>
            <a:ext cx="5486400" cy="3942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7D9B17-7535-2A40-A382-3AC4DECFD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4600" b="1" dirty="0"/>
              <a:t>What is Brain Injury?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05C62-3AAB-2740-A70D-427B5FB68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200" b="1" dirty="0"/>
              <a:t>Flora McConnell Hammond, MD</a:t>
            </a:r>
          </a:p>
          <a:p>
            <a:r>
              <a:rPr lang="en-US" sz="2200" dirty="0"/>
              <a:t>Professor &amp; Chair, Physical Medicine &amp; Rehabilitation</a:t>
            </a:r>
          </a:p>
          <a:p>
            <a:r>
              <a:rPr lang="en-US" sz="2200" dirty="0"/>
              <a:t>Indiana University School of Medicine</a:t>
            </a:r>
          </a:p>
          <a:p>
            <a:r>
              <a:rPr lang="en-US" sz="2200" dirty="0"/>
              <a:t>Chief of Medical Affairs, Rehabilitation Hospital of Indiana</a:t>
            </a:r>
          </a:p>
        </p:txBody>
      </p:sp>
    </p:spTree>
    <p:extLst>
      <p:ext uri="{BB962C8B-B14F-4D97-AF65-F5344CB8AC3E}">
        <p14:creationId xmlns:p14="http://schemas.microsoft.com/office/powerpoint/2010/main" val="3940005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576" y="685800"/>
            <a:ext cx="5257800" cy="1020763"/>
          </a:xfrm>
        </p:spPr>
        <p:txBody>
          <a:bodyPr/>
          <a:lstStyle/>
          <a:p>
            <a:pPr algn="ctr"/>
            <a:r>
              <a:rPr lang="en-US" sz="4600" b="1" dirty="0"/>
              <a:t>Pain &amp; Brain Injury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192576" y="1955797"/>
            <a:ext cx="5490833" cy="409257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Fractures, and later possible osteoarthritis</a:t>
            </a:r>
          </a:p>
          <a:p>
            <a:r>
              <a:rPr lang="en-US" dirty="0"/>
              <a:t>Complex regional pain syndrome</a:t>
            </a:r>
          </a:p>
          <a:p>
            <a:r>
              <a:rPr lang="en-US" dirty="0"/>
              <a:t>Peripheral nerve injury</a:t>
            </a:r>
          </a:p>
          <a:p>
            <a:r>
              <a:rPr lang="en-US" dirty="0"/>
              <a:t>Headaches</a:t>
            </a:r>
          </a:p>
          <a:p>
            <a:endParaRPr lang="en-US" dirty="0"/>
          </a:p>
          <a:p>
            <a:r>
              <a:rPr lang="en-US" dirty="0"/>
              <a:t>Management of pain after brain injury has unique considerations</a:t>
            </a:r>
          </a:p>
          <a:p>
            <a:r>
              <a:rPr lang="en-US" dirty="0"/>
              <a:t>Important to know if one has history of brain injury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79" y="1554163"/>
            <a:ext cx="5308121" cy="4494209"/>
          </a:xfrm>
        </p:spPr>
      </p:pic>
    </p:spTree>
    <p:extLst>
      <p:ext uri="{BB962C8B-B14F-4D97-AF65-F5344CB8AC3E}">
        <p14:creationId xmlns:p14="http://schemas.microsoft.com/office/powerpoint/2010/main" val="156406549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10515600" cy="1144588"/>
          </a:xfrm>
        </p:spPr>
        <p:txBody>
          <a:bodyPr/>
          <a:lstStyle/>
          <a:p>
            <a:pPr algn="ctr"/>
            <a:r>
              <a:rPr lang="en-US" sz="4600" b="1" dirty="0"/>
              <a:t>What is Brain Injury?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628A81-2600-B442-B85B-DA8419590C66}"/>
              </a:ext>
            </a:extLst>
          </p:cNvPr>
          <p:cNvSpPr/>
          <p:nvPr/>
        </p:nvSpPr>
        <p:spPr>
          <a:xfrm>
            <a:off x="784698" y="1541799"/>
            <a:ext cx="61495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Traumatic brain injury (TBI) </a:t>
            </a:r>
            <a:r>
              <a:rPr lang="en-US" sz="2400" dirty="0"/>
              <a:t>= an external force to head that causes altered consciousness.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Dazed/confused for seconds or minutes to unconsciousness (coma) for minutes to days. 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e.g., fall, motor vehicle crash, sports, flying object</a:t>
            </a:r>
          </a:p>
          <a:p>
            <a:r>
              <a:rPr lang="en-US" sz="2400" b="1" dirty="0"/>
              <a:t>Anoxic brain injury </a:t>
            </a:r>
            <a:r>
              <a:rPr lang="en-US" sz="2400" dirty="0"/>
              <a:t>= due to lack of oxygen.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e.g., cardiac arrest, drug overdose, respiratory failure.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25737F60-C57A-AA40-8686-10B5C827F2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1540179"/>
            <a:ext cx="4761141" cy="4707334"/>
          </a:xfrm>
        </p:spPr>
      </p:pic>
    </p:spTree>
    <p:extLst>
      <p:ext uri="{BB962C8B-B14F-4D97-AF65-F5344CB8AC3E}">
        <p14:creationId xmlns:p14="http://schemas.microsoft.com/office/powerpoint/2010/main" val="2283125122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78394"/>
            <a:ext cx="118872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Who does brain injury affect?: Anyone, Anytime, Anywhere </a:t>
            </a:r>
            <a:r>
              <a:rPr lang="is-IS" sz="3600" b="1" dirty="0"/>
              <a:t>…</a:t>
            </a:r>
            <a:endParaRPr lang="en-US" sz="3600" b="1" dirty="0"/>
          </a:p>
        </p:txBody>
      </p:sp>
      <p:pic>
        <p:nvPicPr>
          <p:cNvPr id="5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37" y="1141176"/>
            <a:ext cx="11169526" cy="5110382"/>
          </a:xfrm>
        </p:spPr>
      </p:pic>
    </p:spTree>
    <p:extLst>
      <p:ext uri="{BB962C8B-B14F-4D97-AF65-F5344CB8AC3E}">
        <p14:creationId xmlns:p14="http://schemas.microsoft.com/office/powerpoint/2010/main" val="809797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701" y="1426304"/>
            <a:ext cx="7175504" cy="4415696"/>
          </a:xfrm>
          <a:prstGeom prst="rect">
            <a:avLst/>
          </a:prstGeom>
        </p:spPr>
      </p:pic>
      <p:sp>
        <p:nvSpPr>
          <p:cNvPr id="6" name="Content Placeholder 5"/>
          <p:cNvSpPr txBox="1">
            <a:spLocks/>
          </p:cNvSpPr>
          <p:nvPr/>
        </p:nvSpPr>
        <p:spPr>
          <a:xfrm>
            <a:off x="5324400" y="1587878"/>
            <a:ext cx="689840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2.5 million TBIs annually in US </a:t>
            </a:r>
            <a:r>
              <a:rPr lang="en-US" sz="1800" b="1" dirty="0"/>
              <a:t>(1% US population)</a:t>
            </a:r>
          </a:p>
          <a:p>
            <a:pPr lvl="1"/>
            <a:r>
              <a:rPr lang="en-US" sz="2600" b="1" dirty="0"/>
              <a:t>Most are “mild” TBIs</a:t>
            </a:r>
          </a:p>
          <a:p>
            <a:pPr lvl="2"/>
            <a:r>
              <a:rPr lang="en-US" sz="2200" b="1" dirty="0"/>
              <a:t>Many don</a:t>
            </a:r>
            <a:r>
              <a:rPr lang="uk-UA" sz="2200" b="1" dirty="0"/>
              <a:t>’</a:t>
            </a:r>
            <a:r>
              <a:rPr lang="en-US" sz="2200" b="1" dirty="0"/>
              <a:t>t seek medical attention</a:t>
            </a:r>
          </a:p>
          <a:p>
            <a:pPr lvl="1"/>
            <a:r>
              <a:rPr lang="en-US" sz="2600" b="1" dirty="0"/>
              <a:t>88% seen in ED and released</a:t>
            </a:r>
          </a:p>
          <a:p>
            <a:pPr lvl="1"/>
            <a:r>
              <a:rPr lang="en-US" sz="2600" b="1" dirty="0"/>
              <a:t>11% hospitalized</a:t>
            </a:r>
          </a:p>
          <a:p>
            <a:pPr lvl="1"/>
            <a:r>
              <a:rPr lang="en-US" sz="2600" b="1" dirty="0"/>
              <a:t>3% die</a:t>
            </a:r>
          </a:p>
          <a:p>
            <a:pPr lvl="1"/>
            <a:r>
              <a:rPr lang="en-US" sz="2600" b="1" dirty="0"/>
              <a:t>6% live with long-term disability</a:t>
            </a:r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Common to not be told that a brain injury occurred</a:t>
            </a:r>
          </a:p>
          <a:p>
            <a:pPr lvl="1"/>
            <a:r>
              <a:rPr lang="en-US" sz="2600" b="1" dirty="0"/>
              <a:t>May struggle and not know why</a:t>
            </a:r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0" y="1176702"/>
            <a:ext cx="4914900" cy="4914900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0" y="497718"/>
            <a:ext cx="10515600" cy="795702"/>
          </a:xfrm>
        </p:spPr>
        <p:txBody>
          <a:bodyPr/>
          <a:lstStyle/>
          <a:p>
            <a:pPr algn="ctr"/>
            <a:r>
              <a:rPr lang="en-US" sz="4600" b="1" dirty="0"/>
              <a:t>Brain Injury is Common</a:t>
            </a:r>
          </a:p>
        </p:txBody>
      </p:sp>
    </p:spTree>
    <p:extLst>
      <p:ext uri="{BB962C8B-B14F-4D97-AF65-F5344CB8AC3E}">
        <p14:creationId xmlns:p14="http://schemas.microsoft.com/office/powerpoint/2010/main" val="3045899473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6324600" y="761998"/>
            <a:ext cx="5181600" cy="5943601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en-US" sz="2400" b="1" u="sng" dirty="0"/>
              <a:t>Mild TBI is AKA</a:t>
            </a:r>
            <a:r>
              <a:rPr lang="en-US" altLang="en-US" sz="2400" b="1" dirty="0"/>
              <a:t>: </a:t>
            </a:r>
          </a:p>
          <a:p>
            <a:pPr>
              <a:defRPr/>
            </a:pPr>
            <a:r>
              <a:rPr lang="en-US" altLang="en-US" sz="2400" dirty="0"/>
              <a:t>Concussion</a:t>
            </a:r>
          </a:p>
          <a:p>
            <a:pPr>
              <a:defRPr/>
            </a:pPr>
            <a:r>
              <a:rPr lang="en-US" altLang="en-US" sz="2400" dirty="0"/>
              <a:t>Mild head injury</a:t>
            </a:r>
          </a:p>
          <a:p>
            <a:pPr>
              <a:defRPr/>
            </a:pPr>
            <a:r>
              <a:rPr lang="en-US" altLang="en-US" sz="2400" dirty="0"/>
              <a:t>Minimal head injury</a:t>
            </a:r>
          </a:p>
          <a:p>
            <a:pPr>
              <a:defRPr/>
            </a:pPr>
            <a:r>
              <a:rPr lang="en-US" altLang="en-US" sz="2400" dirty="0"/>
              <a:t>Benign head Injury</a:t>
            </a:r>
          </a:p>
          <a:p>
            <a:pPr>
              <a:defRPr/>
            </a:pPr>
            <a:r>
              <a:rPr lang="en-US" altLang="en-US" sz="2400" dirty="0"/>
              <a:t>Trivial head injury</a:t>
            </a:r>
          </a:p>
          <a:p>
            <a:pPr>
              <a:defRPr/>
            </a:pPr>
            <a:r>
              <a:rPr lang="en-US" altLang="en-US" sz="2400" dirty="0"/>
              <a:t>Low risk </a:t>
            </a:r>
          </a:p>
          <a:p>
            <a:pPr>
              <a:defRPr/>
            </a:pPr>
            <a:r>
              <a:rPr lang="en-US" altLang="en-US" sz="2400" dirty="0"/>
              <a:t>Grade I, Class I</a:t>
            </a:r>
          </a:p>
          <a:p>
            <a:pPr>
              <a:defRPr/>
            </a:pPr>
            <a:r>
              <a:rPr lang="en-US" altLang="en-US" sz="2400" dirty="0"/>
              <a:t>Dinged</a:t>
            </a:r>
          </a:p>
          <a:p>
            <a:pPr>
              <a:defRPr/>
            </a:pPr>
            <a:r>
              <a:rPr lang="en-US" altLang="en-US" sz="2400" dirty="0"/>
              <a:t>Bell Rung</a:t>
            </a:r>
          </a:p>
          <a:p>
            <a:pPr>
              <a:defRPr/>
            </a:pPr>
            <a:r>
              <a:rPr lang="en-US" altLang="en-US" sz="2400" dirty="0"/>
              <a:t>Acquired brain injury</a:t>
            </a:r>
          </a:p>
          <a:p>
            <a:pPr>
              <a:defRPr/>
            </a:pPr>
            <a:r>
              <a:rPr lang="en-US" altLang="en-US" sz="2400" dirty="0"/>
              <a:t>Complicated vs. uncomplicated</a:t>
            </a:r>
          </a:p>
          <a:p>
            <a:pPr>
              <a:defRPr/>
            </a:pPr>
            <a:r>
              <a:rPr lang="en-US" altLang="en-US" sz="2400" dirty="0" err="1"/>
              <a:t>Commotio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cerebri</a:t>
            </a:r>
            <a:endParaRPr lang="en-US" altLang="en-US" sz="2400" dirty="0"/>
          </a:p>
          <a:p>
            <a:pPr>
              <a:defRPr/>
            </a:pPr>
            <a:endParaRPr lang="en-US" altLang="en-US" sz="2400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1600200" y="1018770"/>
            <a:ext cx="3657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endParaRPr lang="en-US" altLang="en-US" sz="5500" dirty="0"/>
          </a:p>
          <a:p>
            <a:pPr algn="ctr">
              <a:buFontTx/>
              <a:buNone/>
              <a:defRPr/>
            </a:pPr>
            <a:r>
              <a:rPr lang="en-US" altLang="en-US" sz="5500" dirty="0"/>
              <a:t>Concussion</a:t>
            </a:r>
          </a:p>
          <a:p>
            <a:pPr algn="ctr">
              <a:buFontTx/>
              <a:buNone/>
              <a:defRPr/>
            </a:pPr>
            <a:r>
              <a:rPr lang="en-US" altLang="en-US" sz="5500" b="1" dirty="0"/>
              <a:t>=</a:t>
            </a:r>
          </a:p>
          <a:p>
            <a:pPr algn="ctr">
              <a:buFontTx/>
              <a:buNone/>
              <a:defRPr/>
            </a:pPr>
            <a:r>
              <a:rPr lang="en-US" altLang="en-US" sz="5500" dirty="0"/>
              <a:t>Mild TBI</a:t>
            </a:r>
          </a:p>
        </p:txBody>
      </p:sp>
    </p:spTree>
    <p:extLst>
      <p:ext uri="{BB962C8B-B14F-4D97-AF65-F5344CB8AC3E}">
        <p14:creationId xmlns:p14="http://schemas.microsoft.com/office/powerpoint/2010/main" val="3019420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828133" y="1727200"/>
            <a:ext cx="4244197" cy="484612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b="1" u="sng" dirty="0"/>
              <a:t>Definition of Mild TBI</a:t>
            </a:r>
          </a:p>
          <a:p>
            <a:pPr marL="457200" lvl="1" indent="-441325">
              <a:buNone/>
              <a:defRPr/>
            </a:pPr>
            <a:r>
              <a:rPr lang="en-US" sz="2600" dirty="0"/>
              <a:t>An applied force that causes:</a:t>
            </a:r>
          </a:p>
          <a:p>
            <a:pPr marL="290513" lvl="2" indent="-274638">
              <a:defRPr/>
            </a:pPr>
            <a:r>
              <a:rPr lang="en-US" sz="2600" dirty="0">
                <a:solidFill>
                  <a:srgbClr val="C00000"/>
                </a:solidFill>
              </a:rPr>
              <a:t>Altered mental state at the time of the incident; or</a:t>
            </a:r>
          </a:p>
          <a:p>
            <a:pPr marL="290513" lvl="2" indent="-274638">
              <a:defRPr/>
            </a:pPr>
            <a:r>
              <a:rPr lang="en-US" sz="2600" dirty="0"/>
              <a:t>Loss of consciousness &lt;30 minutes; or</a:t>
            </a:r>
          </a:p>
          <a:p>
            <a:pPr marL="290513" lvl="2" indent="-274638">
              <a:defRPr/>
            </a:pPr>
            <a:r>
              <a:rPr lang="en-US" sz="2600" dirty="0"/>
              <a:t>Loss of memory of the event immediately before or after (PTA) &lt;24 hours</a:t>
            </a:r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5535283" y="1727200"/>
            <a:ext cx="5610045" cy="4874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/>
              <a:t>Loss of consciousness is not related to symptom development</a:t>
            </a:r>
          </a:p>
          <a:p>
            <a:pPr>
              <a:defRPr/>
            </a:pPr>
            <a:r>
              <a:rPr lang="en-US" altLang="en-US" b="1" dirty="0"/>
              <a:t>Brain injury diagnosis is not based on not imaging</a:t>
            </a:r>
            <a:endParaRPr lang="en-US" b="1" dirty="0"/>
          </a:p>
          <a:p>
            <a:pPr lvl="1"/>
            <a:r>
              <a:rPr lang="en-US" altLang="en-US" dirty="0"/>
              <a:t>CT scan imaging is normal in most mild TBI (80-90%) &amp; some moderate-to-severe TBI </a:t>
            </a:r>
          </a:p>
          <a:p>
            <a:pPr lvl="1"/>
            <a:r>
              <a:rPr lang="en-US" altLang="en-US" dirty="0"/>
              <a:t>Diffuse axonal injury (due to shearing forces) not always seen on CT scan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226D53-CB5E-5A40-AED2-216EC999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852492"/>
          </a:xfrm>
        </p:spPr>
        <p:txBody>
          <a:bodyPr/>
          <a:lstStyle/>
          <a:p>
            <a:r>
              <a:rPr lang="en-US" sz="3600" b="1" dirty="0"/>
              <a:t>Mild Traumatic Brain Injury</a:t>
            </a:r>
          </a:p>
        </p:txBody>
      </p:sp>
    </p:spTree>
    <p:extLst>
      <p:ext uri="{BB962C8B-B14F-4D97-AF65-F5344CB8AC3E}">
        <p14:creationId xmlns:p14="http://schemas.microsoft.com/office/powerpoint/2010/main" val="15961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5105400" cy="4648200"/>
          </a:xfrm>
        </p:spPr>
        <p:txBody>
          <a:bodyPr>
            <a:normAutofit lnSpcReduction="10000"/>
          </a:bodyPr>
          <a:lstStyle/>
          <a:p>
            <a:r>
              <a:rPr lang="en-US" altLang="en-US" sz="2800" dirty="0"/>
              <a:t>Life Threatening</a:t>
            </a:r>
          </a:p>
          <a:p>
            <a:pPr lvl="1"/>
            <a:r>
              <a:rPr lang="en-US" altLang="en-US" sz="2400" dirty="0"/>
              <a:t>Intracranial hemorrhages</a:t>
            </a:r>
          </a:p>
          <a:p>
            <a:pPr lvl="1"/>
            <a:r>
              <a:rPr lang="en-US" altLang="en-US" sz="2400" dirty="0"/>
              <a:t>Second Impact Syndrome</a:t>
            </a:r>
          </a:p>
          <a:p>
            <a:r>
              <a:rPr lang="en-US" altLang="en-US" sz="2800" dirty="0"/>
              <a:t>Immediate effects (1-2 weeks)</a:t>
            </a:r>
          </a:p>
          <a:p>
            <a:pPr lvl="1"/>
            <a:r>
              <a:rPr lang="en-US" altLang="en-US" sz="2400" dirty="0"/>
              <a:t>Somatic, cognitive, emotional &amp; behavioral changes </a:t>
            </a:r>
          </a:p>
          <a:p>
            <a:r>
              <a:rPr lang="en-US" altLang="en-US" sz="2800" dirty="0"/>
              <a:t>Longer term effects</a:t>
            </a:r>
          </a:p>
          <a:p>
            <a:pPr lvl="1"/>
            <a:r>
              <a:rPr lang="en-US" altLang="en-US" sz="2400" dirty="0"/>
              <a:t>Persisting symptoms: </a:t>
            </a:r>
            <a:r>
              <a:rPr lang="en-US" altLang="en-US" sz="2400" dirty="0" err="1"/>
              <a:t>postconcussive</a:t>
            </a:r>
            <a:r>
              <a:rPr lang="en-US" altLang="en-US" sz="2400" dirty="0"/>
              <a:t> syndrome</a:t>
            </a:r>
          </a:p>
          <a:p>
            <a:pPr lvl="1"/>
            <a:r>
              <a:rPr lang="en-US" altLang="en-US" sz="2400" dirty="0"/>
              <a:t>Risks of re-injury &amp; cumulative effects of reinjury</a:t>
            </a:r>
          </a:p>
          <a:p>
            <a:pPr lvl="2"/>
            <a:r>
              <a:rPr lang="en-US" altLang="en-US" sz="2100" dirty="0"/>
              <a:t>Impulsivity, impaired balance, altered attention, substance use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F53983-807A-BD4D-B842-7EAF602C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852492"/>
          </a:xfrm>
        </p:spPr>
        <p:txBody>
          <a:bodyPr/>
          <a:lstStyle/>
          <a:p>
            <a:r>
              <a:rPr lang="en-US" sz="3600" b="1" dirty="0"/>
              <a:t>Potential Consequences of Mild Traumatic Brain Injury</a:t>
            </a:r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47723A5C-CFFB-8040-81D5-3AD7F4EEA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74044"/>
            <a:ext cx="5490907" cy="440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778064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4942"/>
            <a:ext cx="10756900" cy="1325563"/>
          </a:xfrm>
        </p:spPr>
        <p:txBody>
          <a:bodyPr>
            <a:noAutofit/>
          </a:bodyPr>
          <a:lstStyle/>
          <a:p>
            <a:r>
              <a:rPr lang="en-US" sz="3600" b="1" dirty="0"/>
              <a:t>Post-Concussive Syndrome:</a:t>
            </a:r>
            <a:br>
              <a:rPr lang="en-US" b="1" dirty="0"/>
            </a:br>
            <a:r>
              <a:rPr lang="en-US" sz="4000" dirty="0"/>
              <a:t>A constellation of symptoms resulting from mild TBI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38200" y="1604620"/>
            <a:ext cx="3276601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000" b="1" u="sng" dirty="0">
                <a:latin typeface="Tahoma" charset="0"/>
              </a:rPr>
              <a:t>Physical Symptoms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Headaches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Dizziness / vertigo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Nausea &amp; vomiting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Fatigue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Sleep disturbance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Tinnitus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Incoordination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Balance impairment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Vision disturbance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Light &amp; noise sensitivity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Loss of smell and taste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2000" dirty="0">
              <a:latin typeface="Tahoma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400" dirty="0">
              <a:latin typeface="Tahoma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000" dirty="0"/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000" dirty="0"/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400" dirty="0"/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400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495800" y="1604620"/>
            <a:ext cx="2971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000" b="1" u="sng" dirty="0">
                <a:latin typeface="Tahoma" charset="0"/>
              </a:rPr>
              <a:t>Cognitive Symptoms</a:t>
            </a:r>
          </a:p>
          <a:p>
            <a:pPr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Short-term memory impairment</a:t>
            </a:r>
          </a:p>
          <a:p>
            <a:pPr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Poor attention</a:t>
            </a:r>
          </a:p>
          <a:p>
            <a:pPr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Slowed information processing</a:t>
            </a:r>
          </a:p>
          <a:p>
            <a:pPr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Organization</a:t>
            </a:r>
          </a:p>
          <a:p>
            <a:pPr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Problem solving</a:t>
            </a:r>
          </a:p>
          <a:p>
            <a:pPr>
              <a:buClr>
                <a:schemeClr val="tx1"/>
              </a:buClr>
            </a:pPr>
            <a:r>
              <a:rPr lang="en-US" altLang="en-US" sz="2000" dirty="0">
                <a:latin typeface="Tahoma" charset="0"/>
              </a:rPr>
              <a:t>Initiation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400" dirty="0">
              <a:latin typeface="Tahoma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000" dirty="0"/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000" dirty="0"/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400" dirty="0"/>
          </a:p>
          <a:p>
            <a:pPr>
              <a:lnSpc>
                <a:spcPct val="80000"/>
              </a:lnSpc>
              <a:buClr>
                <a:schemeClr val="tx1"/>
              </a:buClr>
            </a:pPr>
            <a:endParaRPr lang="en-US" altLang="en-US" sz="14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229600" y="1560505"/>
            <a:ext cx="3068129" cy="3842737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2000" b="1" u="sng" dirty="0">
                <a:latin typeface="Tahoma" charset="0"/>
                <a:ea typeface="Tahoma" charset="0"/>
                <a:cs typeface="Tahoma" charset="0"/>
              </a:rPr>
              <a:t>Affective Symptoms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Depression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Anxiety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Irritability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Impatience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Anger control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Aggression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Disinhibition</a:t>
            </a:r>
          </a:p>
          <a:p>
            <a:r>
              <a:rPr lang="en-US" altLang="en-US" sz="2000" dirty="0">
                <a:latin typeface="Tahoma" charset="0"/>
                <a:ea typeface="Tahoma" charset="0"/>
                <a:cs typeface="Tahoma" charset="0"/>
              </a:rPr>
              <a:t>Lability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639008"/>
            <a:ext cx="1082040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000" b="1" dirty="0">
                <a:solidFill>
                  <a:srgbClr val="01708D"/>
                </a:solidFill>
              </a:rPr>
              <a:t>Need to recognize, reassure, educate, &amp; treat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000" b="1" dirty="0">
                <a:solidFill>
                  <a:srgbClr val="01708D"/>
                </a:solidFill>
              </a:rPr>
              <a:t>Outcomes: Generally completely resolve (mostly within 2 weeks). Some don</a:t>
            </a:r>
            <a:r>
              <a:rPr lang="uk-UA" sz="2000" b="1" dirty="0">
                <a:solidFill>
                  <a:srgbClr val="01708D"/>
                </a:solidFill>
              </a:rPr>
              <a:t>’</a:t>
            </a:r>
            <a:r>
              <a:rPr lang="en-US" sz="2000" b="1" dirty="0">
                <a:solidFill>
                  <a:srgbClr val="01708D"/>
                </a:solidFill>
              </a:rPr>
              <a:t>t improve readily. May effect ability to work or complete routine activities.  </a:t>
            </a:r>
            <a:r>
              <a:rPr lang="en-US" altLang="en-US" sz="2000" b="1" dirty="0">
                <a:solidFill>
                  <a:srgbClr val="01708D"/>
                </a:solidFill>
              </a:rPr>
              <a:t>Majority asymptomatic at 1 year.</a:t>
            </a:r>
          </a:p>
        </p:txBody>
      </p:sp>
    </p:spTree>
    <p:extLst>
      <p:ext uri="{BB962C8B-B14F-4D97-AF65-F5344CB8AC3E}">
        <p14:creationId xmlns:p14="http://schemas.microsoft.com/office/powerpoint/2010/main" val="236873906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383" y="1698491"/>
            <a:ext cx="4228397" cy="438634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Living with mild, moderate,  severe brain injury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476" y="-238539"/>
            <a:ext cx="6779002" cy="7991061"/>
          </a:xfrm>
        </p:spPr>
      </p:pic>
      <p:sp>
        <p:nvSpPr>
          <p:cNvPr id="3" name="TextBox 2"/>
          <p:cNvSpPr txBox="1"/>
          <p:nvPr/>
        </p:nvSpPr>
        <p:spPr>
          <a:xfrm>
            <a:off x="10480483" y="1916273"/>
            <a:ext cx="11482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dirty="0">
                <a:solidFill>
                  <a:schemeClr val="bg1"/>
                </a:solidFill>
              </a:rPr>
              <a:t>Dizziness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</a:rPr>
              <a:t>Imbalance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80483" y="5530836"/>
            <a:ext cx="114829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dirty="0">
                <a:solidFill>
                  <a:schemeClr val="bg1"/>
                </a:solidFill>
              </a:rPr>
              <a:t>Depression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</a:rPr>
              <a:t>Spasticity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</a:rPr>
              <a:t>Pain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3985" y="-1"/>
            <a:ext cx="37338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A Silent Epidemic</a:t>
            </a:r>
          </a:p>
        </p:txBody>
      </p:sp>
    </p:spTree>
    <p:extLst>
      <p:ext uri="{BB962C8B-B14F-4D97-AF65-F5344CB8AC3E}">
        <p14:creationId xmlns:p14="http://schemas.microsoft.com/office/powerpoint/2010/main" val="22391740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DC Webinar template" id="{5DE187D6-CAB4-4EA8-B6B3-E771D3951A24}" vid="{A2156956-3BED-4308-BE09-64F770ED648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DC Webinar template" id="{5DE187D6-CAB4-4EA8-B6B3-E771D3951A24}" vid="{4944A78B-F661-4004-8489-F6F07915C35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83</TotalTime>
  <Words>905</Words>
  <Application>Microsoft Macintosh PowerPoint</Application>
  <PresentationFormat>Widescreen</PresentationFormat>
  <Paragraphs>166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ＭＳ Ｐゴシック</vt:lpstr>
      <vt:lpstr>Agency FB</vt:lpstr>
      <vt:lpstr>Arial</vt:lpstr>
      <vt:lpstr>Calibri</vt:lpstr>
      <vt:lpstr>Calibri Light</vt:lpstr>
      <vt:lpstr>News Gothic MT</vt:lpstr>
      <vt:lpstr>Tahoma</vt:lpstr>
      <vt:lpstr>Times New Roman</vt:lpstr>
      <vt:lpstr>Wingdings</vt:lpstr>
      <vt:lpstr>1_Office Theme</vt:lpstr>
      <vt:lpstr>Custom Design</vt:lpstr>
      <vt:lpstr>What is Brain Injury?</vt:lpstr>
      <vt:lpstr>What is Brain Injury?</vt:lpstr>
      <vt:lpstr>Who does brain injury affect?: Anyone, Anytime, Anywhere …</vt:lpstr>
      <vt:lpstr>Brain Injury is Common</vt:lpstr>
      <vt:lpstr>PowerPoint Presentation</vt:lpstr>
      <vt:lpstr>Mild Traumatic Brain Injury</vt:lpstr>
      <vt:lpstr>Potential Consequences of Mild Traumatic Brain Injury</vt:lpstr>
      <vt:lpstr>Post-Concussive Syndrome: A constellation of symptoms resulting from mild TBI</vt:lpstr>
      <vt:lpstr>Living with mild, moderate,  severe brain injury</vt:lpstr>
      <vt:lpstr>Pain &amp; Brain Injury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Flora M. Hammond</dc:creator>
  <cp:lastModifiedBy>Flora M. Hammond</cp:lastModifiedBy>
  <cp:revision>13</cp:revision>
  <cp:lastPrinted>2019-07-26T00:41:36Z</cp:lastPrinted>
  <dcterms:created xsi:type="dcterms:W3CDTF">2019-07-25T23:27:05Z</dcterms:created>
  <dcterms:modified xsi:type="dcterms:W3CDTF">2019-07-26T00:50:28Z</dcterms:modified>
</cp:coreProperties>
</file>