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83" r:id="rId2"/>
  </p:sldMasterIdLst>
  <p:notesMasterIdLst>
    <p:notesMasterId r:id="rId29"/>
  </p:notesMasterIdLst>
  <p:handoutMasterIdLst>
    <p:handoutMasterId r:id="rId30"/>
  </p:handoutMasterIdLst>
  <p:sldIdLst>
    <p:sldId id="257" r:id="rId3"/>
    <p:sldId id="285" r:id="rId4"/>
    <p:sldId id="270" r:id="rId5"/>
    <p:sldId id="302" r:id="rId6"/>
    <p:sldId id="271" r:id="rId7"/>
    <p:sldId id="278" r:id="rId8"/>
    <p:sldId id="272" r:id="rId9"/>
    <p:sldId id="286" r:id="rId10"/>
    <p:sldId id="304" r:id="rId11"/>
    <p:sldId id="305" r:id="rId12"/>
    <p:sldId id="281" r:id="rId13"/>
    <p:sldId id="280" r:id="rId14"/>
    <p:sldId id="287" r:id="rId15"/>
    <p:sldId id="283" r:id="rId16"/>
    <p:sldId id="284" r:id="rId17"/>
    <p:sldId id="288" r:id="rId18"/>
    <p:sldId id="290" r:id="rId19"/>
    <p:sldId id="294" r:id="rId20"/>
    <p:sldId id="259" r:id="rId21"/>
    <p:sldId id="261" r:id="rId22"/>
    <p:sldId id="301" r:id="rId23"/>
    <p:sldId id="295" r:id="rId24"/>
    <p:sldId id="296" r:id="rId25"/>
    <p:sldId id="297" r:id="rId26"/>
    <p:sldId id="298" r:id="rId27"/>
    <p:sldId id="299"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nce Trexler" initials="LT" lastIdx="1" clrIdx="0">
    <p:extLst>
      <p:ext uri="{19B8F6BF-5375-455C-9EA6-DF929625EA0E}">
        <p15:presenceInfo xmlns:p15="http://schemas.microsoft.com/office/powerpoint/2012/main" userId="c0012a0fdc8cb2b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0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691" autoAdjust="0"/>
    <p:restoredTop sz="72890" autoAdjust="0"/>
  </p:normalViewPr>
  <p:slideViewPr>
    <p:cSldViewPr snapToGrid="0">
      <p:cViewPr varScale="1">
        <p:scale>
          <a:sx n="85" d="100"/>
          <a:sy n="85" d="100"/>
        </p:scale>
        <p:origin x="864" y="2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87DEB70-7CE9-42B4-8D49-6A646BD3AD71}" type="datetimeFigureOut">
              <a:rPr lang="en-US" smtClean="0"/>
              <a:t>7/8/2019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DA38026-8BB5-4B63-9F15-9D7A5D3BA626}" type="slidenum">
              <a:rPr lang="en-US" smtClean="0"/>
              <a:t>‹#›</a:t>
            </a:fld>
            <a:endParaRPr lang="en-US"/>
          </a:p>
        </p:txBody>
      </p:sp>
    </p:spTree>
    <p:extLst>
      <p:ext uri="{BB962C8B-B14F-4D97-AF65-F5344CB8AC3E}">
        <p14:creationId xmlns:p14="http://schemas.microsoft.com/office/powerpoint/2010/main" val="1388667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19EF98A-EBCD-445E-8E9F-87DF1D222998}" type="datetimeFigureOut">
              <a:rPr lang="en-US" smtClean="0"/>
              <a:t>7/8/2019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486A3E6-FF38-4447-A366-A987622158CB}" type="slidenum">
              <a:rPr lang="en-US" smtClean="0"/>
              <a:t>‹#›</a:t>
            </a:fld>
            <a:endParaRPr lang="en-US"/>
          </a:p>
        </p:txBody>
      </p:sp>
    </p:spTree>
    <p:extLst>
      <p:ext uri="{BB962C8B-B14F-4D97-AF65-F5344CB8AC3E}">
        <p14:creationId xmlns:p14="http://schemas.microsoft.com/office/powerpoint/2010/main" val="1705840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Acute</a:t>
            </a:r>
            <a:r>
              <a:rPr lang="en-US" baseline="0" dirty="0"/>
              <a:t> Rehabilitation Setting: As early as possible in the recovery process, individuals should begin this.</a:t>
            </a:r>
          </a:p>
          <a:p>
            <a:pPr marL="171450" indent="-171450">
              <a:buFont typeface="Arial" panose="020B0604020202020204" pitchFamily="34" charset="0"/>
              <a:buChar char="•"/>
            </a:pPr>
            <a:r>
              <a:rPr lang="en-US" dirty="0"/>
              <a:t>Activities of daily living include dressing, eating, using the bathroom, walking, and speaking.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Post-Acute Rehabilitation: When patients are well enough to participate in more intensive therapy,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5486A3E6-FF38-4447-A366-A987622158CB}"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4284186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Sub-acute:</a:t>
            </a:r>
            <a:r>
              <a:rPr lang="en-US" baseline="0" dirty="0"/>
              <a:t> </a:t>
            </a:r>
            <a:r>
              <a:rPr lang="en-US" dirty="0"/>
              <a:t>Patients who cannot tolerate intensive therapies may be transferred to a sub-acute rehabilitation </a:t>
            </a:r>
            <a:r>
              <a:rPr lang="en-US" dirty="0" smtClean="0"/>
              <a:t>facility. </a:t>
            </a:r>
          </a:p>
          <a:p>
            <a:endParaRPr lang="en-US" dirty="0" smtClean="0"/>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Liu, K., </a:t>
            </a:r>
            <a:r>
              <a:rPr lang="en-US" sz="1200" b="0" i="0" u="none" strike="noStrike" kern="1200" baseline="0" dirty="0" err="1" smtClean="0">
                <a:solidFill>
                  <a:schemeClr val="tx1"/>
                </a:solidFill>
                <a:latin typeface="+mn-lt"/>
                <a:ea typeface="+mn-ea"/>
                <a:cs typeface="+mn-cs"/>
              </a:rPr>
              <a:t>Baseggio</a:t>
            </a:r>
            <a:r>
              <a:rPr lang="en-US" sz="1200" b="0" i="0" u="none" strike="noStrike" kern="1200" baseline="0" dirty="0" smtClean="0">
                <a:solidFill>
                  <a:schemeClr val="tx1"/>
                </a:solidFill>
                <a:latin typeface="+mn-lt"/>
                <a:ea typeface="+mn-ea"/>
                <a:cs typeface="+mn-cs"/>
              </a:rPr>
              <a:t>, C., </a:t>
            </a:r>
            <a:r>
              <a:rPr lang="en-US" sz="1200" b="0" i="0" u="none" strike="noStrike" kern="1200" baseline="0" dirty="0" err="1" smtClean="0">
                <a:solidFill>
                  <a:schemeClr val="tx1"/>
                </a:solidFill>
                <a:latin typeface="+mn-lt"/>
                <a:ea typeface="+mn-ea"/>
                <a:cs typeface="+mn-cs"/>
              </a:rPr>
              <a:t>Wissoker</a:t>
            </a:r>
            <a:r>
              <a:rPr lang="en-US" sz="1200" b="0" i="0" u="none" strike="noStrike" kern="1200" baseline="0" dirty="0" smtClean="0">
                <a:solidFill>
                  <a:schemeClr val="tx1"/>
                </a:solidFill>
                <a:latin typeface="+mn-lt"/>
                <a:ea typeface="+mn-ea"/>
                <a:cs typeface="+mn-cs"/>
              </a:rPr>
              <a:t>, D., Maxwell, S., Haley, J., &amp; Long, S. (2001). Long-term care hospitals under Medicare: Facility-level characteristics. </a:t>
            </a:r>
            <a:r>
              <a:rPr lang="en-US" sz="1200" b="0" i="1" u="none" strike="noStrike" kern="1200" baseline="0" dirty="0" smtClean="0">
                <a:solidFill>
                  <a:schemeClr val="tx1"/>
                </a:solidFill>
                <a:latin typeface="+mn-lt"/>
                <a:ea typeface="+mn-ea"/>
                <a:cs typeface="+mn-cs"/>
              </a:rPr>
              <a:t>Health Care Financing Review, 23</a:t>
            </a:r>
            <a:r>
              <a:rPr lang="en-US" sz="1200" b="0" i="0" u="none" strike="noStrike" kern="1200" baseline="0" dirty="0" smtClean="0">
                <a:solidFill>
                  <a:schemeClr val="tx1"/>
                </a:solidFill>
                <a:latin typeface="+mn-lt"/>
                <a:ea typeface="+mn-ea"/>
                <a:cs typeface="+mn-cs"/>
              </a:rPr>
              <a:t>(2), 1-18. </a:t>
            </a:r>
          </a:p>
          <a:p>
            <a:r>
              <a:rPr lang="en-US" sz="1200" b="0" i="0" u="none" strike="noStrike" kern="1200" baseline="0" dirty="0" smtClean="0">
                <a:solidFill>
                  <a:schemeClr val="tx1"/>
                </a:solidFill>
                <a:latin typeface="+mn-lt"/>
                <a:ea typeface="+mn-ea"/>
                <a:cs typeface="+mn-cs"/>
              </a:rPr>
              <a:t>https://www.cms.gov/Medicare/Medicare-Fee-for-Service-Payment/LongTermCareHospitalPPS/Downloads/ltchurban.pdf  </a:t>
            </a:r>
            <a:endParaRPr lang="en-US" dirty="0"/>
          </a:p>
        </p:txBody>
      </p:sp>
      <p:sp>
        <p:nvSpPr>
          <p:cNvPr id="4" name="Slide Number Placeholder 3"/>
          <p:cNvSpPr>
            <a:spLocks noGrp="1"/>
          </p:cNvSpPr>
          <p:nvPr>
            <p:ph type="sldNum" sz="quarter" idx="10"/>
          </p:nvPr>
        </p:nvSpPr>
        <p:spPr/>
        <p:txBody>
          <a:bodyPr/>
          <a:lstStyle/>
          <a:p>
            <a:fld id="{5486A3E6-FF38-4447-A366-A987622158CB}"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808533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Sub-acute:</a:t>
            </a:r>
            <a:r>
              <a:rPr lang="en-US" baseline="0" dirty="0"/>
              <a:t> </a:t>
            </a:r>
            <a:r>
              <a:rPr lang="en-US" dirty="0"/>
              <a:t>Patients who cannot tolerate intensive therapies may be transferred to a sub-acute rehabilitation facility. </a:t>
            </a:r>
          </a:p>
        </p:txBody>
      </p:sp>
      <p:sp>
        <p:nvSpPr>
          <p:cNvPr id="4" name="Slide Number Placeholder 3"/>
          <p:cNvSpPr>
            <a:spLocks noGrp="1"/>
          </p:cNvSpPr>
          <p:nvPr>
            <p:ph type="sldNum" sz="quarter" idx="10"/>
          </p:nvPr>
        </p:nvSpPr>
        <p:spPr/>
        <p:txBody>
          <a:bodyPr/>
          <a:lstStyle/>
          <a:p>
            <a:fld id="{5486A3E6-FF38-4447-A366-A987622158CB}" type="slidenum">
              <a:rPr lang="en-US" smtClean="0"/>
              <a:t>11</a:t>
            </a:fld>
            <a:endParaRPr lang="en-US"/>
          </a:p>
        </p:txBody>
      </p:sp>
    </p:spTree>
    <p:extLst>
      <p:ext uri="{BB962C8B-B14F-4D97-AF65-F5344CB8AC3E}">
        <p14:creationId xmlns:p14="http://schemas.microsoft.com/office/powerpoint/2010/main" val="1810119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CBIS: </a:t>
            </a:r>
            <a:r>
              <a:rPr lang="en-US" dirty="0"/>
              <a:t>Credential for individuals who assist persons with brain injury to restore, maintain, and promote optimal health. CBIS is the next step in professional development and has been widely recognized and respected for many years in the field of brain injury. The requirement for this certification includes having a high school diploma equivalency and 500 hours of verifiable direct contact experience with individuals with brain injury.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b="1" dirty="0"/>
              <a:t>CBIST: </a:t>
            </a:r>
            <a:r>
              <a:rPr lang="en-US" dirty="0"/>
              <a:t>Approved to provide official ACBIS training to CBIS candidates. They must have received a minimum of a bachelors degree from an accredited four-year institution. They are required to demonstrate a minimum of five years' experience in the field of brain injury and present advanced skills in brain injury (i.e., developing guidelines or protocols for brain injury programs, conducting brain injury related trainings, publishing articles on brain injury rehabilitation) by providing documentation that those professional skills are being maintained through continuing education.</a:t>
            </a:r>
          </a:p>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r>
              <a:rPr lang="en-US" b="1" dirty="0"/>
              <a:t>PCBIS: </a:t>
            </a:r>
            <a:r>
              <a:rPr lang="en-US" b="0" dirty="0"/>
              <a:t>For students enrolled in an accredited University program to join the expanding group of professionals seeking to offer optimal care for individuals with a brain injury. Candidates who go on to complete 500-hours of verified clinical employment and/or supervised academic internship experience* working with individuals who have a brain injury within a 3-year period from the date of original PCBIS certification will receive their full certification. </a:t>
            </a:r>
          </a:p>
          <a:p>
            <a:pPr marL="171450" indent="-171450">
              <a:buFont typeface="Arial" panose="020B0604020202020204" pitchFamily="34" charset="0"/>
              <a:buChar char="•"/>
            </a:pPr>
            <a:endParaRPr lang="en-US" b="0" dirty="0"/>
          </a:p>
          <a:p>
            <a:pPr marL="171450" indent="-171450">
              <a:buFont typeface="Arial" panose="020B0604020202020204" pitchFamily="34" charset="0"/>
              <a:buChar char="•"/>
            </a:pPr>
            <a:r>
              <a:rPr lang="en-US" b="1" dirty="0"/>
              <a:t>Brain Injury Fundamentals Certificate: </a:t>
            </a:r>
            <a:r>
              <a:rPr lang="en-US" b="0" dirty="0"/>
              <a:t>Developed by experienced clinicians and rehabilitation professionals, Brain Injury Fundamentals is an all-new training and certificate program designed to address the unique needs and challenges of those who care for or encounter individuals with brain injury. This includes non-licensed direct care staff persons, facility staff, family members and friends, first responders, and others in the community. The mandatory </a:t>
            </a:r>
            <a:r>
              <a:rPr lang="en-US" b="0" dirty="0" err="1"/>
              <a:t>trainingcourse</a:t>
            </a:r>
            <a:r>
              <a:rPr lang="en-US" b="0" dirty="0"/>
              <a:t> covers essential topics such as:  </a:t>
            </a:r>
          </a:p>
          <a:p>
            <a:pPr marL="171450" indent="-171450">
              <a:buFont typeface="Arial" panose="020B0604020202020204" pitchFamily="34" charset="0"/>
              <a:buChar char="•"/>
            </a:pPr>
            <a:endParaRPr lang="en-US" b="1" dirty="0"/>
          </a:p>
          <a:p>
            <a:pPr marL="628650" lvl="1" indent="-171450">
              <a:buFont typeface="Arial" panose="020B0604020202020204" pitchFamily="34" charset="0"/>
              <a:buChar char="•"/>
            </a:pPr>
            <a:r>
              <a:rPr lang="en-US" b="0" dirty="0"/>
              <a:t>Cognition</a:t>
            </a:r>
          </a:p>
          <a:p>
            <a:pPr marL="628650" lvl="1" indent="-171450">
              <a:buFont typeface="Arial" panose="020B0604020202020204" pitchFamily="34" charset="0"/>
              <a:buChar char="•"/>
            </a:pPr>
            <a:r>
              <a:rPr lang="en-US" b="0" dirty="0"/>
              <a:t>Guidelines for interacting and building rapport</a:t>
            </a:r>
          </a:p>
          <a:p>
            <a:pPr marL="628650" lvl="1" indent="-171450">
              <a:buFont typeface="Arial" panose="020B0604020202020204" pitchFamily="34" charset="0"/>
              <a:buChar char="•"/>
            </a:pPr>
            <a:r>
              <a:rPr lang="en-US" b="0" dirty="0"/>
              <a:t>Brain injury and behavior</a:t>
            </a:r>
          </a:p>
          <a:p>
            <a:pPr marL="628650" lvl="1" indent="-171450">
              <a:buFont typeface="Arial" panose="020B0604020202020204" pitchFamily="34" charset="0"/>
              <a:buChar char="•"/>
            </a:pPr>
            <a:r>
              <a:rPr lang="en-US" b="0" dirty="0"/>
              <a:t>Medical complications</a:t>
            </a:r>
          </a:p>
          <a:p>
            <a:pPr marL="628650" lvl="1" indent="-171450">
              <a:buFont typeface="Arial" panose="020B0604020202020204" pitchFamily="34" charset="0"/>
              <a:buChar char="•"/>
            </a:pPr>
            <a:r>
              <a:rPr lang="en-US" b="0" dirty="0"/>
              <a:t>Safe medication management</a:t>
            </a:r>
          </a:p>
          <a:p>
            <a:pPr marL="628650" lvl="1" indent="-171450">
              <a:buFont typeface="Arial" panose="020B0604020202020204" pitchFamily="34" charset="0"/>
              <a:buChar char="•"/>
            </a:pPr>
            <a:r>
              <a:rPr lang="en-US" b="0" dirty="0"/>
              <a:t>Families coping with brain injury</a:t>
            </a:r>
          </a:p>
          <a:p>
            <a:pPr marL="171450" indent="-171450">
              <a:buFont typeface="Arial" panose="020B0604020202020204" pitchFamily="34" charset="0"/>
              <a:buChar char="•"/>
            </a:pPr>
            <a:endParaRPr lang="en-US" b="0" dirty="0"/>
          </a:p>
          <a:p>
            <a:pPr marL="171450" indent="-171450">
              <a:buFont typeface="Arial" panose="020B0604020202020204" pitchFamily="34" charset="0"/>
              <a:buChar char="•"/>
            </a:pPr>
            <a:r>
              <a:rPr lang="en-US" b="0" dirty="0"/>
              <a:t>The course is grounded in adult learning principles, maximizing participant engagement and application through an interactive workbook. Using real-life scenarios to anchor the course concepts, participants learn about the challenges people face following brain injury and the types of support they need. This essential program will help candidates understand different types of behavior, manage medication safely, and provide support to families and friends.</a:t>
            </a:r>
          </a:p>
          <a:p>
            <a:pPr marL="171450" indent="-171450">
              <a:buFont typeface="Arial" panose="020B0604020202020204" pitchFamily="34" charset="0"/>
              <a:buChar char="•"/>
            </a:pPr>
            <a:endParaRPr lang="en-US" b="1" dirty="0"/>
          </a:p>
        </p:txBody>
      </p:sp>
      <p:sp>
        <p:nvSpPr>
          <p:cNvPr id="4" name="Slide Number Placeholder 3"/>
          <p:cNvSpPr>
            <a:spLocks noGrp="1"/>
          </p:cNvSpPr>
          <p:nvPr>
            <p:ph type="sldNum" sz="quarter" idx="10"/>
          </p:nvPr>
        </p:nvSpPr>
        <p:spPr/>
        <p:txBody>
          <a:bodyPr/>
          <a:lstStyle/>
          <a:p>
            <a:fld id="{5486A3E6-FF38-4447-A366-A987622158CB}" type="slidenum">
              <a:rPr lang="en-US" smtClean="0"/>
              <a:t>14</a:t>
            </a:fld>
            <a:endParaRPr lang="en-US"/>
          </a:p>
        </p:txBody>
      </p:sp>
    </p:spTree>
    <p:extLst>
      <p:ext uri="{BB962C8B-B14F-4D97-AF65-F5344CB8AC3E}">
        <p14:creationId xmlns:p14="http://schemas.microsoft.com/office/powerpoint/2010/main" val="2647090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These accredited programs are typically within a hospital, outpatient clinic, LTAC, residential services, etc.</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 Brain Injury Specialty Program delivers services that focus on the unique medical, physical, cognitive, communication, psychosocial, behavioral, vocational, educational, accessibility, and leisure/recreational needs of persons with acquired brain injury. The program integrates services to:</a:t>
            </a:r>
          </a:p>
          <a:p>
            <a:r>
              <a:rPr lang="en-US" dirty="0"/>
              <a:t>— Minimize the impact of impairments and secondary complications.</a:t>
            </a:r>
          </a:p>
          <a:p>
            <a:r>
              <a:rPr lang="en-US" dirty="0"/>
              <a:t>— Reduce activity limitations.</a:t>
            </a:r>
          </a:p>
          <a:p>
            <a:r>
              <a:rPr lang="en-US" dirty="0"/>
              <a:t>— Maximize participation, including wellness, quality of life, and inclusion in the community.</a:t>
            </a:r>
          </a:p>
          <a:p>
            <a:r>
              <a:rPr lang="en-US" dirty="0"/>
              <a:t>— Decrease environmental barriers.</a:t>
            </a:r>
          </a:p>
          <a:p>
            <a:r>
              <a:rPr lang="en-US" dirty="0"/>
              <a:t>— Promote self-advocacy.</a:t>
            </a:r>
          </a:p>
          <a:p>
            <a:r>
              <a:rPr lang="en-US" dirty="0"/>
              <a:t>A Brain Injury Specialty Program recognizes the individuality, preferences, strengths, and needs of the persons served and their families/support systems. It provides access to information, services, and resources available to enhance the lives of the persons served within</a:t>
            </a:r>
            <a:r>
              <a:rPr lang="en-US" baseline="0" dirty="0"/>
              <a:t> </a:t>
            </a:r>
            <a:r>
              <a:rPr lang="en-US" dirty="0"/>
              <a:t>their families/support systems, communities, and life roles and supports their efforts to promote personal health and wellness and improve quality of life throughout their life span.</a:t>
            </a:r>
          </a:p>
          <a:p>
            <a:endParaRPr lang="en-US" dirty="0"/>
          </a:p>
          <a:p>
            <a:r>
              <a:rPr lang="en-US" dirty="0"/>
              <a:t>The program demonstrates the commitment, capabilities, and resources to maintain itself as a specialized program for persons with acquired brain injury. A Brain Injury Specialty Program utilizes current research and evidence to provide effective rehabilitation and supports future improvements by advocating for or participating in brain injury research.</a:t>
            </a:r>
          </a:p>
          <a:p>
            <a:endParaRPr lang="en-US" dirty="0"/>
          </a:p>
          <a:p>
            <a:r>
              <a:rPr lang="en-US" dirty="0"/>
              <a:t>A Brain Injury Specialty Program partners with the persons served, families/support systems, and providers from emergency through community-based services to foster an integrated system of services that optimizes recovery, adjustment, inclusion, participation, and prevention. A Brain Injury Specialty Program engages and partners with providers within and outside of rehabilitation to increase access to services by advocating for persons who have sustained a brain injury to regulators, legislators, educational institutions, research funding organizations, payers, and the community at large.</a:t>
            </a:r>
          </a:p>
          <a:p>
            <a:endParaRPr lang="en-US" dirty="0"/>
          </a:p>
          <a:p>
            <a:r>
              <a:rPr lang="en-US" dirty="0"/>
              <a:t>(Comprehensive Integrated Inpatient Rehabilitation Program, Outpatient Medical Rehabilitation Program, Home and Community Services, Residential Rehabilitation Program, and Vocational Services) </a:t>
            </a:r>
          </a:p>
        </p:txBody>
      </p:sp>
      <p:sp>
        <p:nvSpPr>
          <p:cNvPr id="4" name="Slide Number Placeholder 3"/>
          <p:cNvSpPr>
            <a:spLocks noGrp="1"/>
          </p:cNvSpPr>
          <p:nvPr>
            <p:ph type="sldNum" sz="quarter" idx="10"/>
          </p:nvPr>
        </p:nvSpPr>
        <p:spPr/>
        <p:txBody>
          <a:bodyPr/>
          <a:lstStyle/>
          <a:p>
            <a:fld id="{5486A3E6-FF38-4447-A366-A987622158CB}" type="slidenum">
              <a:rPr lang="en-US" smtClean="0"/>
              <a:t>15</a:t>
            </a:fld>
            <a:endParaRPr lang="en-US"/>
          </a:p>
        </p:txBody>
      </p:sp>
    </p:spTree>
    <p:extLst>
      <p:ext uri="{BB962C8B-B14F-4D97-AF65-F5344CB8AC3E}">
        <p14:creationId xmlns:p14="http://schemas.microsoft.com/office/powerpoint/2010/main" val="3277082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00728F"/>
              </a:buClr>
              <a:buSzPct val="80000"/>
            </a:pPr>
            <a:r>
              <a:rPr lang="en-US" sz="1800" dirty="0" smtClean="0">
                <a:latin typeface="Arial" panose="020B0604020202020204" pitchFamily="34" charset="0"/>
                <a:cs typeface="Arial" panose="020B0604020202020204" pitchFamily="34" charset="0"/>
              </a:rPr>
              <a:t>The Ohio State University (OSU) Traumatic Brain Injury (TBI) Identification Method (OSU TBI-ID) is a standardized procedure for eliciting a person’s lifetime history of TBI via a 3-5 minute structured interview. </a:t>
            </a:r>
          </a:p>
          <a:p>
            <a:pPr marL="285750" indent="-285750">
              <a:buClr>
                <a:srgbClr val="00728F"/>
              </a:buClr>
              <a:buSzPct val="80000"/>
            </a:pPr>
            <a:r>
              <a:rPr lang="en-US" sz="1800" dirty="0" smtClean="0">
                <a:latin typeface="Arial" panose="020B0604020202020204" pitchFamily="34" charset="0"/>
                <a:cs typeface="Arial" panose="020B0604020202020204" pitchFamily="34" charset="0"/>
              </a:rPr>
              <a:t>Originally published in 2007 by John Corrigan, PhD</a:t>
            </a:r>
          </a:p>
          <a:p>
            <a:pPr marL="285750" indent="-285750">
              <a:buClr>
                <a:srgbClr val="00728F"/>
              </a:buClr>
              <a:buSzPct val="80000"/>
            </a:pPr>
            <a:r>
              <a:rPr lang="en-US" sz="1800" dirty="0" smtClean="0">
                <a:latin typeface="Arial" panose="020B0604020202020204" pitchFamily="34" charset="0"/>
                <a:cs typeface="Arial" panose="020B0604020202020204" pitchFamily="34" charset="0"/>
              </a:rPr>
              <a:t>A standardized procedure for eliciting lifetime exposure to TBI via a structured interview</a:t>
            </a:r>
          </a:p>
          <a:p>
            <a:pPr marL="285750" indent="-285750">
              <a:buClr>
                <a:srgbClr val="00728F"/>
              </a:buClr>
              <a:buSzPct val="80000"/>
            </a:pPr>
            <a:r>
              <a:rPr lang="en-US" sz="1800" dirty="0" smtClean="0">
                <a:latin typeface="Arial" panose="020B0604020202020204" pitchFamily="34" charset="0"/>
                <a:cs typeface="Arial" panose="020B0604020202020204" pitchFamily="34" charset="0"/>
              </a:rPr>
              <a:t>Strong psychometric properties</a:t>
            </a:r>
          </a:p>
          <a:p>
            <a:pPr marL="742950" lvl="1" indent="-285750">
              <a:buClr>
                <a:srgbClr val="00728F"/>
              </a:buClr>
              <a:buSzPct val="80000"/>
            </a:pPr>
            <a:r>
              <a:rPr lang="en-US" sz="1800" i="1" dirty="0" smtClean="0">
                <a:latin typeface="Arial" panose="020B0604020202020204" pitchFamily="34" charset="0"/>
                <a:cs typeface="Arial" panose="020B0604020202020204" pitchFamily="34" charset="0"/>
              </a:rPr>
              <a:t>See here for more info:</a:t>
            </a:r>
          </a:p>
          <a:p>
            <a:pPr marL="1200150" lvl="2" indent="-285750">
              <a:buClr>
                <a:srgbClr val="00728F"/>
              </a:buClr>
              <a:buSzPct val="80000"/>
            </a:pPr>
            <a:r>
              <a:rPr lang="en-US" i="1" dirty="0" smtClean="0">
                <a:latin typeface="Arial" panose="020B0604020202020204" pitchFamily="34" charset="0"/>
                <a:cs typeface="Arial" panose="020B0604020202020204" pitchFamily="34" charset="0"/>
              </a:rPr>
              <a:t>Corrigan, J.D., </a:t>
            </a:r>
            <a:r>
              <a:rPr lang="en-US" i="1" dirty="0" err="1" smtClean="0">
                <a:latin typeface="Arial" panose="020B0604020202020204" pitchFamily="34" charset="0"/>
                <a:cs typeface="Arial" panose="020B0604020202020204" pitchFamily="34" charset="0"/>
              </a:rPr>
              <a:t>Bogner</a:t>
            </a:r>
            <a:r>
              <a:rPr lang="en-US" i="1" dirty="0" smtClean="0">
                <a:latin typeface="Arial" panose="020B0604020202020204" pitchFamily="34" charset="0"/>
                <a:cs typeface="Arial" panose="020B0604020202020204" pitchFamily="34" charset="0"/>
              </a:rPr>
              <a:t>, J.A. (2007). Initial reliability and validity of the OSU TBI Identification Method. J Head Trauma </a:t>
            </a:r>
            <a:r>
              <a:rPr lang="en-US" i="1" dirty="0" err="1" smtClean="0">
                <a:latin typeface="Arial" panose="020B0604020202020204" pitchFamily="34" charset="0"/>
                <a:cs typeface="Arial" panose="020B0604020202020204" pitchFamily="34" charset="0"/>
              </a:rPr>
              <a:t>Rehabil</a:t>
            </a:r>
            <a:r>
              <a:rPr lang="en-US" i="1" dirty="0" smtClean="0">
                <a:latin typeface="Arial" panose="020B0604020202020204" pitchFamily="34" charset="0"/>
                <a:cs typeface="Arial" panose="020B0604020202020204" pitchFamily="34" charset="0"/>
              </a:rPr>
              <a:t>, 22(6):318-329.</a:t>
            </a:r>
            <a:endParaRPr lang="en-US" dirty="0" smtClean="0">
              <a:latin typeface="Arial" panose="020B0604020202020204" pitchFamily="34" charset="0"/>
              <a:cs typeface="Arial" panose="020B0604020202020204" pitchFamily="34" charset="0"/>
            </a:endParaRPr>
          </a:p>
          <a:p>
            <a:pPr>
              <a:buClr>
                <a:srgbClr val="00728F"/>
              </a:buClr>
              <a:buSzPct val="80000"/>
            </a:pPr>
            <a:endParaRPr lang="en-US" dirty="0" smtClean="0"/>
          </a:p>
          <a:p>
            <a:r>
              <a:rPr lang="en-US" dirty="0" smtClean="0"/>
              <a:t>https://heller.brandeis.edu/ibh/pdfs/accommodating-tbi-booklet-1-14.pdf</a:t>
            </a:r>
            <a:endParaRPr lang="en-US" dirty="0"/>
          </a:p>
        </p:txBody>
      </p:sp>
      <p:sp>
        <p:nvSpPr>
          <p:cNvPr id="4" name="Slide Number Placeholder 3"/>
          <p:cNvSpPr>
            <a:spLocks noGrp="1"/>
          </p:cNvSpPr>
          <p:nvPr>
            <p:ph type="sldNum" sz="quarter" idx="10"/>
          </p:nvPr>
        </p:nvSpPr>
        <p:spPr/>
        <p:txBody>
          <a:bodyPr/>
          <a:lstStyle/>
          <a:p>
            <a:fld id="{5486A3E6-FF38-4447-A366-A987622158CB}" type="slidenum">
              <a:rPr lang="en-US" smtClean="0"/>
              <a:t>17</a:t>
            </a:fld>
            <a:endParaRPr lang="en-US"/>
          </a:p>
        </p:txBody>
      </p:sp>
    </p:spTree>
    <p:extLst>
      <p:ext uri="{BB962C8B-B14F-4D97-AF65-F5344CB8AC3E}">
        <p14:creationId xmlns:p14="http://schemas.microsoft.com/office/powerpoint/2010/main" val="2337397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TextBox 3"/>
          <p:cNvSpPr txBox="1"/>
          <p:nvPr/>
        </p:nvSpPr>
        <p:spPr>
          <a:xfrm>
            <a:off x="2042160" y="6281154"/>
            <a:ext cx="2885440" cy="369332"/>
          </a:xfrm>
          <a:prstGeom prst="rect">
            <a:avLst/>
          </a:prstGeom>
          <a:noFill/>
        </p:spPr>
        <p:txBody>
          <a:bodyPr wrap="square" rtlCol="0">
            <a:spAutoFit/>
          </a:bodyPr>
          <a:lstStyle/>
          <a:p>
            <a:r>
              <a:rPr lang="en-US" sz="600" b="1" cap="all" dirty="0">
                <a:solidFill>
                  <a:srgbClr val="68C5EC"/>
                </a:solidFill>
              </a:rPr>
              <a:t>RHI-Eagle highlands Inpatient and Outpatient Services</a:t>
            </a:r>
          </a:p>
          <a:p>
            <a:r>
              <a:rPr lang="en-US" sz="600" dirty="0">
                <a:solidFill>
                  <a:prstClr val="black"/>
                </a:solidFill>
              </a:rPr>
              <a:t>4141 Shore Drive</a:t>
            </a:r>
          </a:p>
          <a:p>
            <a:r>
              <a:rPr lang="en-US" sz="600" dirty="0">
                <a:solidFill>
                  <a:prstClr val="black"/>
                </a:solidFill>
              </a:rPr>
              <a:t>Indianapolis, IN 46254</a:t>
            </a:r>
          </a:p>
        </p:txBody>
      </p:sp>
      <p:sp>
        <p:nvSpPr>
          <p:cNvPr id="5" name="TextBox 4"/>
          <p:cNvSpPr txBox="1"/>
          <p:nvPr/>
        </p:nvSpPr>
        <p:spPr>
          <a:xfrm>
            <a:off x="6522720" y="6293024"/>
            <a:ext cx="2448560" cy="276999"/>
          </a:xfrm>
          <a:prstGeom prst="rect">
            <a:avLst/>
          </a:prstGeom>
          <a:noFill/>
        </p:spPr>
        <p:txBody>
          <a:bodyPr wrap="square" rtlCol="0">
            <a:spAutoFit/>
          </a:bodyPr>
          <a:lstStyle/>
          <a:p>
            <a:r>
              <a:rPr lang="en-US" sz="600" b="1" cap="all" dirty="0">
                <a:solidFill>
                  <a:srgbClr val="68C5EC"/>
                </a:solidFill>
              </a:rPr>
              <a:t>RHI-Northwest brain  Injury center </a:t>
            </a:r>
            <a:r>
              <a:rPr lang="en-US" sz="600" dirty="0">
                <a:solidFill>
                  <a:prstClr val="black"/>
                </a:solidFill>
              </a:rPr>
              <a:t>9531 Valparaiso Court</a:t>
            </a:r>
          </a:p>
          <a:p>
            <a:r>
              <a:rPr lang="en-US" sz="600" dirty="0">
                <a:solidFill>
                  <a:prstClr val="black"/>
                </a:solidFill>
              </a:rPr>
              <a:t>Indianapolis, IN 46268</a:t>
            </a:r>
          </a:p>
        </p:txBody>
      </p:sp>
      <p:sp>
        <p:nvSpPr>
          <p:cNvPr id="6" name="TextBox 5"/>
          <p:cNvSpPr txBox="1"/>
          <p:nvPr/>
        </p:nvSpPr>
        <p:spPr>
          <a:xfrm>
            <a:off x="4368800" y="6293024"/>
            <a:ext cx="2113280" cy="369332"/>
          </a:xfrm>
          <a:prstGeom prst="rect">
            <a:avLst/>
          </a:prstGeom>
          <a:noFill/>
        </p:spPr>
        <p:txBody>
          <a:bodyPr wrap="square" rtlCol="0">
            <a:spAutoFit/>
          </a:bodyPr>
          <a:lstStyle/>
          <a:p>
            <a:r>
              <a:rPr lang="en-US" sz="600" b="1" cap="all" dirty="0">
                <a:solidFill>
                  <a:srgbClr val="68C5EC"/>
                </a:solidFill>
              </a:rPr>
              <a:t>RHI-Carmel Outpatient Services</a:t>
            </a:r>
          </a:p>
          <a:p>
            <a:r>
              <a:rPr lang="en-US" sz="600" dirty="0">
                <a:solidFill>
                  <a:prstClr val="black"/>
                </a:solidFill>
              </a:rPr>
              <a:t>12425 Old Meridian Street, Suite B2 </a:t>
            </a:r>
          </a:p>
          <a:p>
            <a:r>
              <a:rPr lang="en-US" sz="600" dirty="0">
                <a:solidFill>
                  <a:prstClr val="black"/>
                </a:solidFill>
              </a:rPr>
              <a:t>Carmel, IN 46032</a:t>
            </a:r>
          </a:p>
        </p:txBody>
      </p:sp>
      <p:sp>
        <p:nvSpPr>
          <p:cNvPr id="7" name="TextBox 6"/>
          <p:cNvSpPr txBox="1"/>
          <p:nvPr/>
        </p:nvSpPr>
        <p:spPr>
          <a:xfrm>
            <a:off x="8839200" y="6293025"/>
            <a:ext cx="2438400" cy="451277"/>
          </a:xfrm>
          <a:prstGeom prst="rect">
            <a:avLst/>
          </a:prstGeom>
          <a:noFill/>
        </p:spPr>
        <p:txBody>
          <a:bodyPr wrap="square" rtlCol="0">
            <a:spAutoFit/>
          </a:bodyPr>
          <a:lstStyle/>
          <a:p>
            <a:r>
              <a:rPr lang="en-US" sz="600" dirty="0">
                <a:solidFill>
                  <a:prstClr val="black"/>
                </a:solidFill>
              </a:rPr>
              <a:t>RHI is a community collaboration between Indiana University Health and St. Vincent Health</a:t>
            </a:r>
          </a:p>
          <a:p>
            <a:r>
              <a:rPr lang="en-US" sz="600" b="1" dirty="0">
                <a:solidFill>
                  <a:srgbClr val="68C5EC"/>
                </a:solidFill>
              </a:rPr>
              <a:t>317-329-2000  |  </a:t>
            </a:r>
            <a:r>
              <a:rPr lang="en-US" sz="600" b="1" dirty="0" err="1">
                <a:solidFill>
                  <a:srgbClr val="68C5EC"/>
                </a:solidFill>
              </a:rPr>
              <a:t>rhin.com</a:t>
            </a:r>
            <a:endParaRPr lang="en-US" sz="600" b="1" dirty="0">
              <a:solidFill>
                <a:srgbClr val="68C5EC"/>
              </a:solidFill>
            </a:endParaRPr>
          </a:p>
          <a:p>
            <a:endParaRPr lang="en-US" sz="799" baseline="30000" dirty="0">
              <a:solidFill>
                <a:prstClr val="black"/>
              </a:solidFill>
            </a:endParaRPr>
          </a:p>
        </p:txBody>
      </p:sp>
    </p:spTree>
    <p:extLst>
      <p:ext uri="{BB962C8B-B14F-4D97-AF65-F5344CB8AC3E}">
        <p14:creationId xmlns:p14="http://schemas.microsoft.com/office/powerpoint/2010/main" val="1425313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Content Image sqr">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2057400"/>
            <a:ext cx="6908800" cy="3505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19"/>
          <p:cNvSpPr>
            <a:spLocks noGrp="1"/>
          </p:cNvSpPr>
          <p:nvPr>
            <p:ph type="pic" sz="quarter" idx="13"/>
          </p:nvPr>
        </p:nvSpPr>
        <p:spPr>
          <a:xfrm>
            <a:off x="7823201" y="2895600"/>
            <a:ext cx="3691921" cy="2667000"/>
          </a:xfrm>
          <a:prstGeom prst="rect">
            <a:avLst/>
          </a:prstGeom>
          <a:gradFill flip="none" rotWithShape="1">
            <a:gsLst>
              <a:gs pos="15000">
                <a:schemeClr val="bg1"/>
              </a:gs>
              <a:gs pos="80000">
                <a:schemeClr val="bg2"/>
              </a:gs>
            </a:gsLst>
            <a:path path="circle">
              <a:fillToRect r="100000" b="100000"/>
            </a:path>
            <a:tileRect l="-100000" t="-100000"/>
          </a:gradFill>
          <a:ln w="88900">
            <a:solidFill>
              <a:schemeClr val="accent1"/>
            </a:solidFill>
            <a:miter lim="800000"/>
          </a:ln>
          <a:effectLst>
            <a:outerShdw blurRad="63500" algn="ctr" rotWithShape="0">
              <a:prstClr val="black">
                <a:alpha val="40000"/>
              </a:prstClr>
            </a:outerShdw>
          </a:effectLst>
        </p:spPr>
        <p:txBody>
          <a:bodyPr rtlCol="0">
            <a:normAutofit/>
          </a:bodyPr>
          <a:lstStyle>
            <a:lvl1pPr marL="342900" indent="-342900" algn="l" defTabSz="914400" rtl="0" eaLnBrk="1" latinLnBrk="0" hangingPunct="1">
              <a:spcBef>
                <a:spcPct val="20000"/>
              </a:spcBef>
              <a:buClr>
                <a:schemeClr val="accent1"/>
              </a:buClr>
              <a:buSzPct val="110000"/>
              <a:buFont typeface="Arial" pitchFamily="34" charset="0"/>
              <a:buNone/>
              <a:defRPr lang="en-US" sz="3200" kern="1200" dirty="0">
                <a:solidFill>
                  <a:schemeClr val="bg1">
                    <a:lumMod val="65000"/>
                  </a:schemeClr>
                </a:solidFill>
                <a:latin typeface="+mn-lt"/>
                <a:ea typeface="+mn-ea"/>
                <a:cs typeface="+mn-cs"/>
              </a:defRPr>
            </a:lvl1pPr>
          </a:lstStyle>
          <a:p>
            <a:pPr lvl="0"/>
            <a:endParaRPr lang="en-US" noProof="0" dirty="0"/>
          </a:p>
        </p:txBody>
      </p:sp>
      <p:sp>
        <p:nvSpPr>
          <p:cNvPr id="5" name="Date Placeholder 3"/>
          <p:cNvSpPr>
            <a:spLocks noGrp="1"/>
          </p:cNvSpPr>
          <p:nvPr>
            <p:ph type="dt" sz="half" idx="14"/>
          </p:nvPr>
        </p:nvSpPr>
        <p:spPr>
          <a:xfrm>
            <a:off x="3454400" y="6416676"/>
            <a:ext cx="2844800" cy="365125"/>
          </a:xfrm>
          <a:prstGeom prst="rect">
            <a:avLst/>
          </a:prstGeom>
        </p:spPr>
        <p:txBody>
          <a:bodyPr/>
          <a:lstStyle>
            <a:lvl1pPr>
              <a:defRPr/>
            </a:lvl1pPr>
          </a:lstStyle>
          <a:p>
            <a:pPr>
              <a:defRPr/>
            </a:pPr>
            <a:fld id="{CEBD330F-F724-45EF-AF45-7EA2CC8F8C30}" type="datetimeFigureOut">
              <a:rPr lang="en-US">
                <a:solidFill>
                  <a:srgbClr val="D7AA52">
                    <a:lumMod val="75000"/>
                  </a:srgbClr>
                </a:solidFill>
              </a:rPr>
              <a:pPr>
                <a:defRPr/>
              </a:pPr>
              <a:t>7/8/2019</a:t>
            </a:fld>
            <a:endParaRPr lang="en-US">
              <a:solidFill>
                <a:srgbClr val="D7AA52">
                  <a:lumMod val="75000"/>
                </a:srgbClr>
              </a:solidFill>
            </a:endParaRPr>
          </a:p>
        </p:txBody>
      </p:sp>
      <p:sp>
        <p:nvSpPr>
          <p:cNvPr id="6" name="Slide Number Placeholder 5"/>
          <p:cNvSpPr>
            <a:spLocks noGrp="1"/>
          </p:cNvSpPr>
          <p:nvPr>
            <p:ph type="sldNum" sz="quarter" idx="15"/>
          </p:nvPr>
        </p:nvSpPr>
        <p:spPr>
          <a:xfrm>
            <a:off x="8839200" y="6416676"/>
            <a:ext cx="2844800" cy="365125"/>
          </a:xfrm>
          <a:prstGeom prst="rect">
            <a:avLst/>
          </a:prstGeom>
        </p:spPr>
        <p:txBody>
          <a:bodyPr/>
          <a:lstStyle>
            <a:lvl1pPr>
              <a:defRPr/>
            </a:lvl1pPr>
          </a:lstStyle>
          <a:p>
            <a:pPr>
              <a:defRPr/>
            </a:pPr>
            <a:fld id="{0B59DF37-42A3-437A-A8CB-6A60468D5A4B}" type="slidenum">
              <a:rPr lang="en-US">
                <a:solidFill>
                  <a:srgbClr val="98B23F"/>
                </a:solidFill>
              </a:rPr>
              <a:pPr>
                <a:defRPr/>
              </a:pPr>
              <a:t>‹#›</a:t>
            </a:fld>
            <a:endParaRPr lang="en-US">
              <a:solidFill>
                <a:srgbClr val="98B23F"/>
              </a:solidFill>
            </a:endParaRPr>
          </a:p>
        </p:txBody>
      </p:sp>
    </p:spTree>
    <p:extLst>
      <p:ext uri="{BB962C8B-B14F-4D97-AF65-F5344CB8AC3E}">
        <p14:creationId xmlns:p14="http://schemas.microsoft.com/office/powerpoint/2010/main" val="3986527806"/>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a:prstGeom prst="rect">
            <a:avLst/>
          </a:prstGeo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5" name="Footer Placeholder 4"/>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
        <p:nvSpPr>
          <p:cNvPr id="7" name="TextBox 6"/>
          <p:cNvSpPr txBox="1"/>
          <p:nvPr userDrawn="1"/>
        </p:nvSpPr>
        <p:spPr>
          <a:xfrm>
            <a:off x="2042160" y="6281154"/>
            <a:ext cx="2885440" cy="300082"/>
          </a:xfrm>
          <a:prstGeom prst="rect">
            <a:avLst/>
          </a:prstGeom>
          <a:noFill/>
        </p:spPr>
        <p:txBody>
          <a:bodyPr wrap="square" rtlCol="0">
            <a:spAutoFit/>
          </a:bodyPr>
          <a:lstStyle/>
          <a:p>
            <a:pPr eaLnBrk="0" fontAlgn="base" hangingPunct="0">
              <a:spcBef>
                <a:spcPct val="0"/>
              </a:spcBef>
              <a:spcAft>
                <a:spcPct val="0"/>
              </a:spcAft>
            </a:pPr>
            <a:r>
              <a:rPr lang="en-US" sz="450" b="1" cap="all" dirty="0">
                <a:solidFill>
                  <a:srgbClr val="68C5EC"/>
                </a:solidFill>
                <a:latin typeface="Arial" charset="0"/>
                <a:ea typeface="ＭＳ Ｐゴシック" pitchFamily="1" charset="-128"/>
              </a:rPr>
              <a:t>RHI-Eagle highlands Inpatient and Outpatient Services</a:t>
            </a:r>
          </a:p>
          <a:p>
            <a:pPr eaLnBrk="0" fontAlgn="base" hangingPunct="0">
              <a:spcBef>
                <a:spcPct val="0"/>
              </a:spcBef>
              <a:spcAft>
                <a:spcPct val="0"/>
              </a:spcAft>
            </a:pPr>
            <a:r>
              <a:rPr lang="en-US" sz="450" dirty="0">
                <a:solidFill>
                  <a:prstClr val="black"/>
                </a:solidFill>
                <a:latin typeface="Arial" charset="0"/>
                <a:ea typeface="ＭＳ Ｐゴシック" pitchFamily="1" charset="-128"/>
              </a:rPr>
              <a:t>4141 Shore Drive</a:t>
            </a:r>
          </a:p>
          <a:p>
            <a:pPr eaLnBrk="0" fontAlgn="base" hangingPunct="0">
              <a:spcBef>
                <a:spcPct val="0"/>
              </a:spcBef>
              <a:spcAft>
                <a:spcPct val="0"/>
              </a:spcAft>
            </a:pPr>
            <a:r>
              <a:rPr lang="en-US" sz="450" dirty="0">
                <a:solidFill>
                  <a:prstClr val="black"/>
                </a:solidFill>
                <a:latin typeface="Arial" charset="0"/>
                <a:ea typeface="ＭＳ Ｐゴシック" pitchFamily="1" charset="-128"/>
              </a:rPr>
              <a:t>Indianapolis, IN 46254</a:t>
            </a:r>
          </a:p>
        </p:txBody>
      </p:sp>
      <p:sp>
        <p:nvSpPr>
          <p:cNvPr id="8" name="TextBox 7"/>
          <p:cNvSpPr txBox="1"/>
          <p:nvPr userDrawn="1"/>
        </p:nvSpPr>
        <p:spPr>
          <a:xfrm>
            <a:off x="6522720" y="6293024"/>
            <a:ext cx="2448560" cy="230832"/>
          </a:xfrm>
          <a:prstGeom prst="rect">
            <a:avLst/>
          </a:prstGeom>
          <a:noFill/>
        </p:spPr>
        <p:txBody>
          <a:bodyPr wrap="square" rtlCol="0">
            <a:spAutoFit/>
          </a:bodyPr>
          <a:lstStyle/>
          <a:p>
            <a:pPr eaLnBrk="0" fontAlgn="base" hangingPunct="0">
              <a:spcBef>
                <a:spcPct val="0"/>
              </a:spcBef>
              <a:spcAft>
                <a:spcPct val="0"/>
              </a:spcAft>
            </a:pPr>
            <a:r>
              <a:rPr lang="en-US" sz="450" b="1" cap="all" dirty="0">
                <a:solidFill>
                  <a:srgbClr val="68C5EC"/>
                </a:solidFill>
                <a:latin typeface="Arial" charset="0"/>
                <a:ea typeface="ＭＳ Ｐゴシック" pitchFamily="1" charset="-128"/>
              </a:rPr>
              <a:t>RHI-Northwest brain  Injury center </a:t>
            </a:r>
            <a:r>
              <a:rPr lang="en-US" sz="450" dirty="0">
                <a:solidFill>
                  <a:prstClr val="black"/>
                </a:solidFill>
                <a:latin typeface="Arial" charset="0"/>
                <a:ea typeface="ＭＳ Ｐゴシック" pitchFamily="1" charset="-128"/>
              </a:rPr>
              <a:t>9531 Valparaiso Court</a:t>
            </a:r>
          </a:p>
          <a:p>
            <a:pPr eaLnBrk="0" fontAlgn="base" hangingPunct="0">
              <a:spcBef>
                <a:spcPct val="0"/>
              </a:spcBef>
              <a:spcAft>
                <a:spcPct val="0"/>
              </a:spcAft>
            </a:pPr>
            <a:r>
              <a:rPr lang="en-US" sz="450" dirty="0">
                <a:solidFill>
                  <a:prstClr val="black"/>
                </a:solidFill>
                <a:latin typeface="Arial" charset="0"/>
                <a:ea typeface="ＭＳ Ｐゴシック" pitchFamily="1" charset="-128"/>
              </a:rPr>
              <a:t>Indianapolis, IN 46268</a:t>
            </a:r>
          </a:p>
        </p:txBody>
      </p:sp>
      <p:sp>
        <p:nvSpPr>
          <p:cNvPr id="9" name="TextBox 8"/>
          <p:cNvSpPr txBox="1"/>
          <p:nvPr userDrawn="1"/>
        </p:nvSpPr>
        <p:spPr>
          <a:xfrm>
            <a:off x="4368800" y="6293024"/>
            <a:ext cx="2113280" cy="300082"/>
          </a:xfrm>
          <a:prstGeom prst="rect">
            <a:avLst/>
          </a:prstGeom>
          <a:noFill/>
        </p:spPr>
        <p:txBody>
          <a:bodyPr wrap="square" rtlCol="0">
            <a:spAutoFit/>
          </a:bodyPr>
          <a:lstStyle/>
          <a:p>
            <a:pPr eaLnBrk="0" fontAlgn="base" hangingPunct="0">
              <a:spcBef>
                <a:spcPct val="0"/>
              </a:spcBef>
              <a:spcAft>
                <a:spcPct val="0"/>
              </a:spcAft>
            </a:pPr>
            <a:r>
              <a:rPr lang="en-US" sz="450" b="1" cap="all" dirty="0">
                <a:solidFill>
                  <a:srgbClr val="68C5EC"/>
                </a:solidFill>
                <a:latin typeface="Arial" charset="0"/>
                <a:ea typeface="ＭＳ Ｐゴシック" pitchFamily="1" charset="-128"/>
              </a:rPr>
              <a:t>RHI-Carmel Outpatient Services</a:t>
            </a:r>
          </a:p>
          <a:p>
            <a:pPr eaLnBrk="0" fontAlgn="base" hangingPunct="0">
              <a:spcBef>
                <a:spcPct val="0"/>
              </a:spcBef>
              <a:spcAft>
                <a:spcPct val="0"/>
              </a:spcAft>
            </a:pPr>
            <a:r>
              <a:rPr lang="en-US" sz="450" dirty="0">
                <a:solidFill>
                  <a:prstClr val="black"/>
                </a:solidFill>
                <a:latin typeface="Arial" charset="0"/>
                <a:ea typeface="ＭＳ Ｐゴシック" pitchFamily="1" charset="-128"/>
              </a:rPr>
              <a:t>12425 Old Meridian Street, Suite B2 </a:t>
            </a:r>
          </a:p>
          <a:p>
            <a:pPr eaLnBrk="0" fontAlgn="base" hangingPunct="0">
              <a:spcBef>
                <a:spcPct val="0"/>
              </a:spcBef>
              <a:spcAft>
                <a:spcPct val="0"/>
              </a:spcAft>
            </a:pPr>
            <a:r>
              <a:rPr lang="en-US" sz="450" dirty="0">
                <a:solidFill>
                  <a:prstClr val="black"/>
                </a:solidFill>
                <a:latin typeface="Arial" charset="0"/>
                <a:ea typeface="ＭＳ Ｐゴシック" pitchFamily="1" charset="-128"/>
              </a:rPr>
              <a:t>Carmel, IN 46032</a:t>
            </a:r>
          </a:p>
        </p:txBody>
      </p:sp>
      <p:sp>
        <p:nvSpPr>
          <p:cNvPr id="10" name="TextBox 9"/>
          <p:cNvSpPr txBox="1"/>
          <p:nvPr userDrawn="1"/>
        </p:nvSpPr>
        <p:spPr>
          <a:xfrm>
            <a:off x="8839200" y="6293025"/>
            <a:ext cx="2438400" cy="361574"/>
          </a:xfrm>
          <a:prstGeom prst="rect">
            <a:avLst/>
          </a:prstGeom>
          <a:noFill/>
        </p:spPr>
        <p:txBody>
          <a:bodyPr wrap="square" rtlCol="0">
            <a:spAutoFit/>
          </a:bodyPr>
          <a:lstStyle/>
          <a:p>
            <a:pPr eaLnBrk="0" fontAlgn="base" hangingPunct="0">
              <a:spcBef>
                <a:spcPct val="0"/>
              </a:spcBef>
              <a:spcAft>
                <a:spcPct val="0"/>
              </a:spcAft>
            </a:pPr>
            <a:r>
              <a:rPr lang="en-US" sz="450" dirty="0">
                <a:solidFill>
                  <a:prstClr val="black"/>
                </a:solidFill>
                <a:latin typeface="Arial" charset="0"/>
                <a:ea typeface="ＭＳ Ｐゴシック" pitchFamily="1" charset="-128"/>
              </a:rPr>
              <a:t>RHI is a community collaboration between Indiana University Health and St. Vincent Health</a:t>
            </a:r>
          </a:p>
          <a:p>
            <a:pPr eaLnBrk="0" fontAlgn="base" hangingPunct="0">
              <a:spcBef>
                <a:spcPct val="0"/>
              </a:spcBef>
              <a:spcAft>
                <a:spcPct val="0"/>
              </a:spcAft>
            </a:pPr>
            <a:r>
              <a:rPr lang="en-US" sz="450" b="1" dirty="0">
                <a:solidFill>
                  <a:srgbClr val="68C5EC"/>
                </a:solidFill>
                <a:latin typeface="Arial" charset="0"/>
                <a:ea typeface="ＭＳ Ｐゴシック" pitchFamily="1" charset="-128"/>
              </a:rPr>
              <a:t>317-329-2000  |  </a:t>
            </a:r>
            <a:r>
              <a:rPr lang="en-US" sz="450" b="1" dirty="0" err="1">
                <a:solidFill>
                  <a:srgbClr val="68C5EC"/>
                </a:solidFill>
                <a:latin typeface="Arial" charset="0"/>
                <a:ea typeface="ＭＳ Ｐゴシック" pitchFamily="1" charset="-128"/>
              </a:rPr>
              <a:t>rhin.com</a:t>
            </a:r>
            <a:endParaRPr lang="en-US" sz="450" b="1" dirty="0">
              <a:solidFill>
                <a:srgbClr val="68C5EC"/>
              </a:solidFill>
              <a:latin typeface="Arial" charset="0"/>
              <a:ea typeface="ＭＳ Ｐゴシック" pitchFamily="1" charset="-128"/>
            </a:endParaRPr>
          </a:p>
          <a:p>
            <a:pPr eaLnBrk="0" fontAlgn="base" hangingPunct="0">
              <a:spcBef>
                <a:spcPct val="0"/>
              </a:spcBef>
              <a:spcAft>
                <a:spcPct val="0"/>
              </a:spcAft>
            </a:pPr>
            <a:endParaRPr lang="en-US" sz="599" baseline="30000" dirty="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35936258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9"/>
            <a:ext cx="105156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4"/>
            <a:ext cx="2743200" cy="365125"/>
          </a:xfrm>
          <a:prstGeom prst="rect">
            <a:avLst/>
          </a:prstGeom>
        </p:spPr>
        <p:txBody>
          <a:bodyPr/>
          <a:lstStyle/>
          <a:p>
            <a:endParaRPr lang="en-US">
              <a:solidFill>
                <a:srgbClr val="FFFFFF"/>
              </a:solidFill>
            </a:endParaRPr>
          </a:p>
        </p:txBody>
      </p:sp>
      <p:sp>
        <p:nvSpPr>
          <p:cNvPr id="5" name="Footer Placeholder 4"/>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8610600" y="6356354"/>
            <a:ext cx="2743200" cy="365125"/>
          </a:xfrm>
          <a:prstGeom prst="rect">
            <a:avLst/>
          </a:prstGeom>
        </p:spPr>
        <p:txBody>
          <a:bodyPr/>
          <a:lstStyle/>
          <a:p>
            <a:fld id="{E351A825-8714-47F2-B541-1F26A204BE9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5108042"/>
      </p:ext>
    </p:extLst>
  </p:cSld>
  <p:clrMapOvr>
    <a:masterClrMapping/>
  </p:clrMapOvr>
  <p:transition>
    <p:random/>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2"/>
            <a:ext cx="10515600" cy="2852737"/>
          </a:xfrm>
          <a:prstGeom prst="rect">
            <a:avLst/>
          </a:prstGeo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51" y="4589467"/>
            <a:ext cx="10515600" cy="1500187"/>
          </a:xfrm>
          <a:prstGeom prst="rect">
            <a:avLst/>
          </a:prstGeo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5" name="Footer Placeholder 4"/>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019149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9"/>
            <a:ext cx="105156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4"/>
            <a:ext cx="2743200" cy="365125"/>
          </a:xfrm>
          <a:prstGeom prst="rect">
            <a:avLst/>
          </a:prstGeom>
        </p:spPr>
        <p:txBody>
          <a:bodyPr/>
          <a:lstStyle/>
          <a:p>
            <a:fld id="{B01F9CA3-105E-4857-9057-6DB6197DA786}" type="datetimeFigureOut">
              <a:rPr lang="en-US" sz="1350" smtClean="0">
                <a:solidFill>
                  <a:prstClr val="black"/>
                </a:solidFill>
                <a:latin typeface="News Gothic MT"/>
                <a:ea typeface="ＭＳ Ｐゴシック" pitchFamily="34" charset="-128"/>
              </a:rPr>
              <a:pPr/>
              <a:t>7/8/2019</a:t>
            </a:fld>
            <a:endParaRPr lang="en-US" sz="1350" dirty="0">
              <a:solidFill>
                <a:prstClr val="black"/>
              </a:solidFill>
              <a:latin typeface="News Gothic MT"/>
              <a:ea typeface="ＭＳ Ｐゴシック" pitchFamily="34" charset="-128"/>
            </a:endParaRPr>
          </a:p>
        </p:txBody>
      </p:sp>
      <p:sp>
        <p:nvSpPr>
          <p:cNvPr id="6" name="Footer Placeholder 5"/>
          <p:cNvSpPr>
            <a:spLocks noGrp="1"/>
          </p:cNvSpPr>
          <p:nvPr>
            <p:ph type="ftr" sz="quarter" idx="11"/>
          </p:nvPr>
        </p:nvSpPr>
        <p:spPr>
          <a:xfrm>
            <a:off x="4038600" y="6356354"/>
            <a:ext cx="4114800" cy="365125"/>
          </a:xfrm>
          <a:prstGeom prst="rect">
            <a:avLst/>
          </a:prstGeom>
        </p:spPr>
        <p:txBody>
          <a:bodyPr/>
          <a:lstStyle/>
          <a:p>
            <a:endParaRPr lang="en-US" sz="1350" dirty="0">
              <a:solidFill>
                <a:prstClr val="black"/>
              </a:solidFill>
              <a:latin typeface="News Gothic MT"/>
              <a:ea typeface="ＭＳ Ｐゴシック" pitchFamily="34" charset="-128"/>
            </a:endParaRPr>
          </a:p>
        </p:txBody>
      </p:sp>
      <p:sp>
        <p:nvSpPr>
          <p:cNvPr id="7" name="Slide Number Placeholder 6"/>
          <p:cNvSpPr>
            <a:spLocks noGrp="1"/>
          </p:cNvSpPr>
          <p:nvPr>
            <p:ph type="sldNum" sz="quarter" idx="12"/>
          </p:nvPr>
        </p:nvSpPr>
        <p:spPr>
          <a:xfrm>
            <a:off x="8610600" y="6356354"/>
            <a:ext cx="2743200" cy="365125"/>
          </a:xfrm>
          <a:prstGeom prst="rect">
            <a:avLst/>
          </a:prstGeom>
        </p:spPr>
        <p:txBody>
          <a:bodyPr/>
          <a:lstStyle/>
          <a:p>
            <a:fld id="{7F5CE407-6216-4202-80E4-A30DC2F709B2}" type="slidenum">
              <a:rPr lang="en-US" sz="1350" smtClean="0">
                <a:solidFill>
                  <a:prstClr val="black"/>
                </a:solidFill>
                <a:latin typeface="News Gothic MT"/>
                <a:ea typeface="ＭＳ Ｐゴシック" pitchFamily="34" charset="-128"/>
              </a:rPr>
              <a:pPr/>
              <a:t>‹#›</a:t>
            </a:fld>
            <a:endParaRPr lang="en-US" sz="1350" dirty="0">
              <a:solidFill>
                <a:prstClr val="black"/>
              </a:solidFill>
              <a:latin typeface="News Gothic MT"/>
              <a:ea typeface="ＭＳ Ｐゴシック" pitchFamily="34" charset="-128"/>
            </a:endParaRPr>
          </a:p>
        </p:txBody>
      </p:sp>
    </p:spTree>
    <p:extLst>
      <p:ext uri="{BB962C8B-B14F-4D97-AF65-F5344CB8AC3E}">
        <p14:creationId xmlns:p14="http://schemas.microsoft.com/office/powerpoint/2010/main" val="3050770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2" y="1681163"/>
            <a:ext cx="5183188"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2"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8" name="Footer Placeholder 7"/>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126700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52470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3" name="Footer Placeholder 2"/>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317197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5183188" y="987429"/>
            <a:ext cx="617220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6" name="Footer Placeholder 5"/>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64647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9"/>
            <a:ext cx="6172200" cy="4873625"/>
          </a:xfrm>
          <a:prstGeom prst="rect">
            <a:avLst/>
          </a:prstGeo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6" name="Footer Placeholder 5"/>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34997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76267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9"/>
            <a:ext cx="105156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5" name="Footer Placeholder 4"/>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405139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4"/>
            <a:ext cx="2743200" cy="365125"/>
          </a:xfrm>
          <a:prstGeom prst="rect">
            <a:avLst/>
          </a:prstGeom>
        </p:spPr>
        <p:txBody>
          <a:bodyPr/>
          <a:lstStyle/>
          <a:p>
            <a:fld id="{C764DE79-268F-4C1A-8933-263129D2AF90}" type="datetimeFigureOut">
              <a:rPr lang="en-US" smtClean="0">
                <a:solidFill>
                  <a:prstClr val="black">
                    <a:tint val="75000"/>
                  </a:prstClr>
                </a:solidFill>
              </a:rPr>
              <a:pPr/>
              <a:t>7/8/2019</a:t>
            </a:fld>
            <a:endParaRPr lang="en-US" dirty="0">
              <a:solidFill>
                <a:prstClr val="black">
                  <a:tint val="75000"/>
                </a:prstClr>
              </a:solidFill>
            </a:endParaRPr>
          </a:p>
        </p:txBody>
      </p:sp>
      <p:sp>
        <p:nvSpPr>
          <p:cNvPr id="5" name="Footer Placeholder 4"/>
          <p:cNvSpPr>
            <a:spLocks noGrp="1"/>
          </p:cNvSpPr>
          <p:nvPr>
            <p:ph type="ftr" sz="quarter" idx="11"/>
          </p:nvPr>
        </p:nvSpPr>
        <p:spPr>
          <a:xfrm>
            <a:off x="4038600" y="6356354"/>
            <a:ext cx="41148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8610600" y="6356354"/>
            <a:ext cx="2743200" cy="365125"/>
          </a:xfrm>
          <a:prstGeom prst="rect">
            <a:avLst/>
          </a:prstGeom>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8439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171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Content Image sqr_N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32369" y="107576"/>
            <a:ext cx="10723035" cy="1336956"/>
          </a:xfrm>
          <a:prstGeom prst="rect">
            <a:avLst/>
          </a:prstGeom>
        </p:spPr>
        <p:txBody>
          <a:bodyPr>
            <a:normAutofit/>
          </a:bodyPr>
          <a:lstStyle>
            <a:lvl1pPr>
              <a:defRPr sz="4950"/>
            </a:lvl1pPr>
          </a:lstStyle>
          <a:p>
            <a:r>
              <a:rPr lang="en-US" dirty="0"/>
              <a:t>Master title style</a:t>
            </a:r>
          </a:p>
        </p:txBody>
      </p:sp>
      <p:sp>
        <p:nvSpPr>
          <p:cNvPr id="3" name="Content Placeholder 2"/>
          <p:cNvSpPr>
            <a:spLocks noGrp="1"/>
          </p:cNvSpPr>
          <p:nvPr>
            <p:ph idx="1"/>
          </p:nvPr>
        </p:nvSpPr>
        <p:spPr>
          <a:xfrm>
            <a:off x="4470400" y="2057400"/>
            <a:ext cx="7112000" cy="4267200"/>
          </a:xfrm>
          <a:prstGeom prst="rect">
            <a:avLst/>
          </a:prstGeom>
        </p:spPr>
        <p:txBody>
          <a:bodyPr>
            <a:noAutofit/>
          </a:bodyPr>
          <a:lstStyle>
            <a:lvl1pPr>
              <a:defRPr sz="3000"/>
            </a:lvl1pPr>
            <a:lvl2pPr>
              <a:defRPr sz="2700"/>
            </a:lvl2pPr>
            <a:lvl3pPr>
              <a:defRPr sz="2400"/>
            </a:lvl3pPr>
            <a:lvl4pPr>
              <a:defRPr sz="2100"/>
            </a:lvl4pPr>
            <a:lvl5pPr>
              <a:defRPr sz="2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03969" y="6096198"/>
            <a:ext cx="2540000" cy="456441"/>
          </a:xfrm>
          <a:prstGeom prst="rect">
            <a:avLst/>
          </a:prstGeom>
        </p:spPr>
        <p:txBody>
          <a:bodyPr/>
          <a:lstStyle/>
          <a:p>
            <a:fld id="{1D8BD707-D9CF-40AE-B4C6-C98DA3205C09}" type="datetimeFigureOut">
              <a:rPr lang="en-US" smtClean="0">
                <a:solidFill>
                  <a:prstClr val="black"/>
                </a:solidFill>
              </a:rPr>
              <a:pPr/>
              <a:t>7/8/2019</a:t>
            </a:fld>
            <a:endParaRPr lang="en-US">
              <a:solidFill>
                <a:prstClr val="black"/>
              </a:solidFill>
            </a:endParaRPr>
          </a:p>
        </p:txBody>
      </p:sp>
      <p:sp>
        <p:nvSpPr>
          <p:cNvPr id="6" name="Slide Number Placeholder 5"/>
          <p:cNvSpPr>
            <a:spLocks noGrp="1"/>
          </p:cNvSpPr>
          <p:nvPr>
            <p:ph type="sldNum" sz="quarter" idx="12"/>
          </p:nvPr>
        </p:nvSpPr>
        <p:spPr>
          <a:xfrm>
            <a:off x="10566027" y="5563409"/>
            <a:ext cx="1422015" cy="303753"/>
          </a:xfrm>
          <a:prstGeom prst="rect">
            <a:avLst/>
          </a:prstGeom>
        </p:spPr>
        <p:txBody>
          <a:bodyPr/>
          <a:lstStyle/>
          <a:p>
            <a:fld id="{B6F15528-21DE-4FAA-801E-634DDDAF4B2B}" type="slidenum">
              <a:rPr lang="en-US" smtClean="0">
                <a:solidFill>
                  <a:prstClr val="black"/>
                </a:solidFill>
              </a:rPr>
              <a:pPr/>
              <a:t>‹#›</a:t>
            </a:fld>
            <a:endParaRPr lang="en-US">
              <a:solidFill>
                <a:prstClr val="black"/>
              </a:solidFill>
            </a:endParaRPr>
          </a:p>
        </p:txBody>
      </p:sp>
      <p:sp>
        <p:nvSpPr>
          <p:cNvPr id="8" name="Picture Placeholder 19"/>
          <p:cNvSpPr>
            <a:spLocks noGrp="1"/>
          </p:cNvSpPr>
          <p:nvPr>
            <p:ph type="pic" sz="quarter" idx="13"/>
          </p:nvPr>
        </p:nvSpPr>
        <p:spPr>
          <a:xfrm rot="21195037">
            <a:off x="109986" y="2532967"/>
            <a:ext cx="4093815" cy="2788333"/>
          </a:xfrm>
          <a:prstGeom prst="rect">
            <a:avLst/>
          </a:prstGeom>
          <a:gradFill flip="none" rotWithShape="1">
            <a:gsLst>
              <a:gs pos="15000">
                <a:schemeClr val="bg1"/>
              </a:gs>
              <a:gs pos="80000">
                <a:schemeClr val="bg2"/>
              </a:gs>
            </a:gsLst>
            <a:path path="circle">
              <a:fillToRect r="100000" b="100000"/>
            </a:path>
            <a:tileRect l="-100000" t="-100000"/>
          </a:gradFill>
          <a:ln w="88900">
            <a:solidFill>
              <a:schemeClr val="accent1"/>
            </a:solidFill>
            <a:miter lim="800000"/>
          </a:ln>
          <a:effectLst>
            <a:outerShdw blurRad="63500" algn="ctr" rotWithShape="0">
              <a:prstClr val="black">
                <a:alpha val="40000"/>
              </a:prstClr>
            </a:outerShdw>
          </a:effectLst>
        </p:spPr>
        <p:txBody>
          <a:bodyPr vert="horz" lIns="91440" tIns="45720" rIns="91440" bIns="45720" rtlCol="0">
            <a:normAutofit/>
          </a:bodyPr>
          <a:lstStyle>
            <a:lvl1pPr marL="257175" indent="-257175" algn="l" defTabSz="685800" rtl="0" eaLnBrk="1" latinLnBrk="0" hangingPunct="1">
              <a:spcBef>
                <a:spcPct val="20000"/>
              </a:spcBef>
              <a:buClr>
                <a:schemeClr val="accent1"/>
              </a:buClr>
              <a:buSzPct val="110000"/>
              <a:buFont typeface="Arial" pitchFamily="34" charset="0"/>
              <a:buNone/>
              <a:defRPr lang="en-US" sz="2400" kern="1200" dirty="0">
                <a:solidFill>
                  <a:schemeClr val="bg1">
                    <a:lumMod val="65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4071938011"/>
      </p:ext>
    </p:extLst>
  </p:cSld>
  <p:clrMapOvr>
    <a:masterClrMapping/>
  </p:clrMapOvr>
  <mc:AlternateContent xmlns:mc="http://schemas.openxmlformats.org/markup-compatibility/2006" xmlns:p14="http://schemas.microsoft.com/office/powerpoint/2010/main">
    <mc:Choice Requires="p14">
      <p:transition spd="slow" p14:dur="275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00" decel="100000"/>
                                        <p:tgtEl>
                                          <p:spTgt spid="3"/>
                                        </p:tgtEl>
                                      </p:cBhvr>
                                    </p:animEffect>
                                    <p:anim calcmode="lin" valueType="num">
                                      <p:cBhvr>
                                        <p:cTn id="8" dur="400" decel="100000" fill="hold"/>
                                        <p:tgtEl>
                                          <p:spTgt spid="3"/>
                                        </p:tgtEl>
                                        <p:attrNameLst>
                                          <p:attrName>style.rotation</p:attrName>
                                        </p:attrNameLst>
                                      </p:cBhvr>
                                      <p:tavLst>
                                        <p:tav tm="0">
                                          <p:val>
                                            <p:fltVal val="-90"/>
                                          </p:val>
                                        </p:tav>
                                        <p:tav tm="100000">
                                          <p:val>
                                            <p:fltVal val="0"/>
                                          </p:val>
                                        </p:tav>
                                      </p:tavLst>
                                    </p:anim>
                                    <p:anim calcmode="lin" valueType="num">
                                      <p:cBhvr>
                                        <p:cTn id="9" dur="400" decel="100000" fill="hold"/>
                                        <p:tgtEl>
                                          <p:spTgt spid="3"/>
                                        </p:tgtEl>
                                        <p:attrNameLst>
                                          <p:attrName>ppt_x</p:attrName>
                                        </p:attrNameLst>
                                      </p:cBhvr>
                                      <p:tavLst>
                                        <p:tav tm="0">
                                          <p:val>
                                            <p:strVal val="#ppt_x+0.4"/>
                                          </p:val>
                                        </p:tav>
                                        <p:tav tm="100000">
                                          <p:val>
                                            <p:strVal val="#ppt_x-0.05"/>
                                          </p:val>
                                        </p:tav>
                                      </p:tavLst>
                                    </p:anim>
                                    <p:anim calcmode="lin" valueType="num">
                                      <p:cBhvr>
                                        <p:cTn id="10" dur="400" decel="100000" fill="hold"/>
                                        <p:tgtEl>
                                          <p:spTgt spid="3"/>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
                                        </p:tgtEl>
                                        <p:attrNameLst>
                                          <p:attrName>ppt_y</p:attrName>
                                        </p:attrNameLst>
                                      </p:cBhvr>
                                      <p:tavLst>
                                        <p:tav tm="0">
                                          <p:val>
                                            <p:strVal val="#ppt_y+0.1"/>
                                          </p:val>
                                        </p:tav>
                                        <p:tav tm="100000">
                                          <p:val>
                                            <p:strVal val="#ppt_y"/>
                                          </p:val>
                                        </p:tav>
                                      </p:tavLst>
                                    </p:anim>
                                  </p:childTnLst>
                                </p:cTn>
                              </p:par>
                              <p:par>
                                <p:cTn id="13" presetID="1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p:tgtEl>
                                          <p:spTgt spid="8"/>
                                        </p:tgtEl>
                                        <p:attrNameLst>
                                          <p:attrName>ppt_y</p:attrName>
                                        </p:attrNameLst>
                                      </p:cBhvr>
                                      <p:tavLst>
                                        <p:tav tm="0">
                                          <p:val>
                                            <p:strVal val="#ppt_y+#ppt_h*1.125000"/>
                                          </p:val>
                                        </p:tav>
                                        <p:tav tm="100000">
                                          <p:val>
                                            <p:strVal val="#ppt_y"/>
                                          </p:val>
                                        </p:tav>
                                      </p:tavLst>
                                    </p:anim>
                                    <p:animEffect transition="in" filter="wipe(up)">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tmplLst>
          <p:tmpl>
            <p:tnLst>
              <p:par>
                <p:cTn presetID="3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400" decel="100000"/>
                        <p:tgtEl>
                          <p:spTgt spid="3"/>
                        </p:tgtEl>
                      </p:cBhvr>
                    </p:animEffect>
                    <p:anim calcmode="lin" valueType="num">
                      <p:cBhvr>
                        <p:cTn dur="400" decel="100000" fill="hold"/>
                        <p:tgtEl>
                          <p:spTgt spid="3"/>
                        </p:tgtEl>
                        <p:attrNameLst>
                          <p:attrName>style.rotation</p:attrName>
                        </p:attrNameLst>
                      </p:cBhvr>
                      <p:tavLst>
                        <p:tav tm="0">
                          <p:val>
                            <p:fltVal val="-90"/>
                          </p:val>
                        </p:tav>
                        <p:tav tm="100000">
                          <p:val>
                            <p:fltVal val="0"/>
                          </p:val>
                        </p:tav>
                      </p:tavLst>
                    </p:anim>
                    <p:anim calcmode="lin" valueType="num">
                      <p:cBhvr>
                        <p:cTn dur="400" decel="100000" fill="hold"/>
                        <p:tgtEl>
                          <p:spTgt spid="3"/>
                        </p:tgtEl>
                        <p:attrNameLst>
                          <p:attrName>ppt_x</p:attrName>
                        </p:attrNameLst>
                      </p:cBhvr>
                      <p:tavLst>
                        <p:tav tm="0">
                          <p:val>
                            <p:strVal val="#ppt_x+0.4"/>
                          </p:val>
                        </p:tav>
                        <p:tav tm="100000">
                          <p:val>
                            <p:strVal val="#ppt_x-0.05"/>
                          </p:val>
                        </p:tav>
                      </p:tavLst>
                    </p:anim>
                    <p:anim calcmode="lin" valueType="num">
                      <p:cBhvr>
                        <p:cTn dur="400" decel="100000" fill="hold"/>
                        <p:tgtEl>
                          <p:spTgt spid="3"/>
                        </p:tgtEl>
                        <p:attrNameLst>
                          <p:attrName>ppt_y</p:attrName>
                        </p:attrNameLst>
                      </p:cBhvr>
                      <p:tavLst>
                        <p:tav tm="0">
                          <p:val>
                            <p:strVal val="#ppt_y-0.4"/>
                          </p:val>
                        </p:tav>
                        <p:tav tm="100000">
                          <p:val>
                            <p:strVal val="#ppt_y+0.1"/>
                          </p:val>
                        </p:tav>
                      </p:tavLst>
                    </p:anim>
                    <p:anim calcmode="lin" valueType="num">
                      <p:cBhvr>
                        <p:cTn dur="100" accel="100000" fill="hold">
                          <p:stCondLst>
                            <p:cond delay="400"/>
                          </p:stCondLst>
                        </p:cTn>
                        <p:tgtEl>
                          <p:spTgt spid="3"/>
                        </p:tgtEl>
                        <p:attrNameLst>
                          <p:attrName>ppt_x</p:attrName>
                        </p:attrNameLst>
                      </p:cBhvr>
                      <p:tavLst>
                        <p:tav tm="0">
                          <p:val>
                            <p:strVal val="#ppt_x-0.05"/>
                          </p:val>
                        </p:tav>
                        <p:tav tm="100000">
                          <p:val>
                            <p:strVal val="#ppt_x"/>
                          </p:val>
                        </p:tav>
                      </p:tavLst>
                    </p:anim>
                    <p:anim calcmode="lin" valueType="num">
                      <p:cBhvr>
                        <p:cTn dur="100" accel="100000" fill="hold">
                          <p:stCondLst>
                            <p:cond delay="400"/>
                          </p:stCondLst>
                        </p:cTn>
                        <p:tgtEl>
                          <p:spTgt spid="3"/>
                        </p:tgtEl>
                        <p:attrNameLst>
                          <p:attrName>ppt_y</p:attrName>
                        </p:attrNameLst>
                      </p:cBhvr>
                      <p:tavLst>
                        <p:tav tm="0">
                          <p:val>
                            <p:strVal val="#ppt_y+0.1"/>
                          </p:val>
                        </p:tav>
                        <p:tav tm="100000">
                          <p:val>
                            <p:strVal val="#ppt_y"/>
                          </p:val>
                        </p:tav>
                      </p:tavLst>
                    </p:anim>
                  </p:childTnLst>
                </p:cTn>
              </p:par>
            </p:tnLst>
          </p:tmpl>
        </p:tmplLst>
      </p:bldP>
      <p:bldP spid="8" grpId="0" animBg="1"/>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Content Image sqr">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2057400"/>
            <a:ext cx="6908800" cy="3505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19"/>
          <p:cNvSpPr>
            <a:spLocks noGrp="1"/>
          </p:cNvSpPr>
          <p:nvPr>
            <p:ph type="pic" sz="quarter" idx="13"/>
          </p:nvPr>
        </p:nvSpPr>
        <p:spPr>
          <a:xfrm>
            <a:off x="7823202" y="2895600"/>
            <a:ext cx="3691921" cy="2667000"/>
          </a:xfrm>
          <a:prstGeom prst="rect">
            <a:avLst/>
          </a:prstGeom>
          <a:gradFill flip="none" rotWithShape="1">
            <a:gsLst>
              <a:gs pos="15000">
                <a:schemeClr val="bg1"/>
              </a:gs>
              <a:gs pos="80000">
                <a:schemeClr val="bg2"/>
              </a:gs>
            </a:gsLst>
            <a:path path="circle">
              <a:fillToRect r="100000" b="100000"/>
            </a:path>
            <a:tileRect l="-100000" t="-100000"/>
          </a:gradFill>
          <a:ln w="88900">
            <a:solidFill>
              <a:schemeClr val="accent1"/>
            </a:solidFill>
            <a:miter lim="800000"/>
          </a:ln>
          <a:effectLst>
            <a:outerShdw blurRad="63500" algn="ctr" rotWithShape="0">
              <a:prstClr val="black">
                <a:alpha val="40000"/>
              </a:prstClr>
            </a:outerShdw>
          </a:effectLst>
        </p:spPr>
        <p:txBody>
          <a:bodyPr rtlCol="0">
            <a:normAutofit/>
          </a:bodyPr>
          <a:lstStyle>
            <a:lvl1pPr marL="257175" indent="-257175" algn="l" defTabSz="685800" rtl="0" eaLnBrk="1" latinLnBrk="0" hangingPunct="1">
              <a:spcBef>
                <a:spcPct val="20000"/>
              </a:spcBef>
              <a:buClr>
                <a:schemeClr val="accent1"/>
              </a:buClr>
              <a:buSzPct val="110000"/>
              <a:buFont typeface="Arial" pitchFamily="34" charset="0"/>
              <a:buNone/>
              <a:defRPr lang="en-US" sz="2400" kern="1200" dirty="0">
                <a:solidFill>
                  <a:schemeClr val="bg1">
                    <a:lumMod val="65000"/>
                  </a:schemeClr>
                </a:solidFill>
                <a:latin typeface="+mn-lt"/>
                <a:ea typeface="+mn-ea"/>
                <a:cs typeface="+mn-cs"/>
              </a:defRPr>
            </a:lvl1pPr>
          </a:lstStyle>
          <a:p>
            <a:pPr lvl="0"/>
            <a:endParaRPr lang="en-US" noProof="0" dirty="0"/>
          </a:p>
        </p:txBody>
      </p:sp>
      <p:sp>
        <p:nvSpPr>
          <p:cNvPr id="5" name="Date Placeholder 3"/>
          <p:cNvSpPr>
            <a:spLocks noGrp="1"/>
          </p:cNvSpPr>
          <p:nvPr>
            <p:ph type="dt" sz="half" idx="14"/>
          </p:nvPr>
        </p:nvSpPr>
        <p:spPr>
          <a:xfrm>
            <a:off x="3454400" y="6416678"/>
            <a:ext cx="2844800" cy="365125"/>
          </a:xfrm>
          <a:prstGeom prst="rect">
            <a:avLst/>
          </a:prstGeom>
        </p:spPr>
        <p:txBody>
          <a:bodyPr/>
          <a:lstStyle>
            <a:lvl1pPr>
              <a:defRPr/>
            </a:lvl1pPr>
          </a:lstStyle>
          <a:p>
            <a:pPr>
              <a:defRPr/>
            </a:pPr>
            <a:fld id="{CEBD330F-F724-45EF-AF45-7EA2CC8F8C30}" type="datetimeFigureOut">
              <a:rPr lang="en-US">
                <a:solidFill>
                  <a:srgbClr val="D7AA52">
                    <a:lumMod val="75000"/>
                  </a:srgbClr>
                </a:solidFill>
              </a:rPr>
              <a:pPr>
                <a:defRPr/>
              </a:pPr>
              <a:t>7/8/2019</a:t>
            </a:fld>
            <a:endParaRPr lang="en-US">
              <a:solidFill>
                <a:srgbClr val="D7AA52">
                  <a:lumMod val="75000"/>
                </a:srgbClr>
              </a:solidFill>
            </a:endParaRPr>
          </a:p>
        </p:txBody>
      </p:sp>
      <p:sp>
        <p:nvSpPr>
          <p:cNvPr id="6" name="Slide Number Placeholder 5"/>
          <p:cNvSpPr>
            <a:spLocks noGrp="1"/>
          </p:cNvSpPr>
          <p:nvPr>
            <p:ph type="sldNum" sz="quarter" idx="15"/>
          </p:nvPr>
        </p:nvSpPr>
        <p:spPr>
          <a:xfrm>
            <a:off x="8839200" y="6416678"/>
            <a:ext cx="2844800" cy="365125"/>
          </a:xfrm>
          <a:prstGeom prst="rect">
            <a:avLst/>
          </a:prstGeom>
        </p:spPr>
        <p:txBody>
          <a:bodyPr/>
          <a:lstStyle>
            <a:lvl1pPr>
              <a:defRPr/>
            </a:lvl1pPr>
          </a:lstStyle>
          <a:p>
            <a:pPr>
              <a:defRPr/>
            </a:pPr>
            <a:fld id="{0B59DF37-42A3-437A-A8CB-6A60468D5A4B}" type="slidenum">
              <a:rPr lang="en-US">
                <a:solidFill>
                  <a:srgbClr val="98B23F"/>
                </a:solidFill>
              </a:rPr>
              <a:pPr>
                <a:defRPr/>
              </a:pPr>
              <a:t>‹#›</a:t>
            </a:fld>
            <a:endParaRPr lang="en-US">
              <a:solidFill>
                <a:srgbClr val="98B23F"/>
              </a:solidFill>
            </a:endParaRPr>
          </a:p>
        </p:txBody>
      </p:sp>
    </p:spTree>
    <p:extLst>
      <p:ext uri="{BB962C8B-B14F-4D97-AF65-F5344CB8AC3E}">
        <p14:creationId xmlns:p14="http://schemas.microsoft.com/office/powerpoint/2010/main" val="4234219518"/>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2369" y="107576"/>
            <a:ext cx="10723035" cy="1336956"/>
          </a:xfrm>
          <a:prstGeom prst="rect">
            <a:avLst/>
          </a:prstGeom>
        </p:spPr>
        <p:txBody>
          <a:bodyPr/>
          <a:lstStyle/>
          <a:p>
            <a:r>
              <a:rPr lang="en-US"/>
              <a:t>Click to edit Master title style</a:t>
            </a:r>
            <a:endParaRPr/>
          </a:p>
        </p:txBody>
      </p:sp>
      <p:sp>
        <p:nvSpPr>
          <p:cNvPr id="3" name="Content Placeholder 2"/>
          <p:cNvSpPr>
            <a:spLocks noGrp="1"/>
          </p:cNvSpPr>
          <p:nvPr>
            <p:ph idx="1"/>
          </p:nvPr>
        </p:nvSpPr>
        <p:spPr>
          <a:xfrm>
            <a:off x="732369" y="1600201"/>
            <a:ext cx="10723035" cy="4343400"/>
          </a:xfrm>
          <a:prstGeom prst="rect">
            <a:avLst/>
          </a:prstGeo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a:xfrm>
            <a:off x="7506447" y="6275681"/>
            <a:ext cx="2844800" cy="365125"/>
          </a:xfrm>
          <a:prstGeom prst="rect">
            <a:avLst/>
          </a:prstGeom>
        </p:spPr>
        <p:txBody>
          <a:bodyPr/>
          <a:lstStyle/>
          <a:p>
            <a:fld id="{B01F9CA3-105E-4857-9057-6DB6197DA786}" type="datetimeFigureOut">
              <a:rPr lang="en-US">
                <a:solidFill>
                  <a:prstClr val="black"/>
                </a:solidFill>
                <a:ea typeface="ＭＳ Ｐゴシック" pitchFamily="34" charset="-128"/>
              </a:rPr>
              <a:pPr/>
              <a:t>7/8/2019</a:t>
            </a:fld>
            <a:endParaRPr lang="en-US" dirty="0">
              <a:solidFill>
                <a:prstClr val="black"/>
              </a:solidFill>
              <a:ea typeface="ＭＳ Ｐゴシック" pitchFamily="34" charset="-128"/>
            </a:endParaRPr>
          </a:p>
        </p:txBody>
      </p:sp>
      <p:sp>
        <p:nvSpPr>
          <p:cNvPr id="5" name="Footer Placeholder 4"/>
          <p:cNvSpPr>
            <a:spLocks noGrp="1"/>
          </p:cNvSpPr>
          <p:nvPr>
            <p:ph type="ftr" sz="quarter" idx="11"/>
          </p:nvPr>
        </p:nvSpPr>
        <p:spPr>
          <a:xfrm>
            <a:off x="352611" y="6275681"/>
            <a:ext cx="6454588" cy="365125"/>
          </a:xfrm>
          <a:prstGeom prst="rect">
            <a:avLst/>
          </a:prstGeom>
        </p:spPr>
        <p:txBody>
          <a:bodyPr/>
          <a:lstStyle/>
          <a:p>
            <a:endParaRPr lang="en-US" dirty="0">
              <a:solidFill>
                <a:prstClr val="black"/>
              </a:solidFill>
              <a:ea typeface="ＭＳ Ｐゴシック" pitchFamily="34" charset="-128"/>
            </a:endParaRPr>
          </a:p>
        </p:txBody>
      </p:sp>
      <p:sp>
        <p:nvSpPr>
          <p:cNvPr id="6" name="Slide Number Placeholder 5"/>
          <p:cNvSpPr>
            <a:spLocks noGrp="1"/>
          </p:cNvSpPr>
          <p:nvPr>
            <p:ph type="sldNum" sz="quarter" idx="12"/>
          </p:nvPr>
        </p:nvSpPr>
        <p:spPr>
          <a:xfrm>
            <a:off x="10530541" y="6275681"/>
            <a:ext cx="1320800" cy="365125"/>
          </a:xfrm>
          <a:prstGeom prst="rect">
            <a:avLst/>
          </a:prstGeom>
        </p:spPr>
        <p:txBody>
          <a:bodyPr/>
          <a:lstStyle/>
          <a:p>
            <a:fld id="{7F5CE407-6216-4202-80E4-A30DC2F709B2}" type="slidenum">
              <a:rPr lang="en-US">
                <a:solidFill>
                  <a:prstClr val="black"/>
                </a:solidFill>
                <a:ea typeface="ＭＳ Ｐゴシック" pitchFamily="34" charset="-128"/>
              </a:rPr>
              <a:pPr/>
              <a:t>‹#›</a:t>
            </a:fld>
            <a:endParaRPr lang="en-US" dirty="0">
              <a:solidFill>
                <a:prstClr val="black"/>
              </a:solidFill>
              <a:ea typeface="ＭＳ Ｐゴシック" pitchFamily="34" charset="-128"/>
            </a:endParaRPr>
          </a:p>
        </p:txBody>
      </p:sp>
    </p:spTree>
    <p:extLst>
      <p:ext uri="{BB962C8B-B14F-4D97-AF65-F5344CB8AC3E}">
        <p14:creationId xmlns:p14="http://schemas.microsoft.com/office/powerpoint/2010/main" val="2219960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Content Image sqr_N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32369" y="107576"/>
            <a:ext cx="10723035" cy="1336956"/>
          </a:xfrm>
          <a:prstGeom prst="rect">
            <a:avLst/>
          </a:prstGeom>
        </p:spPr>
        <p:txBody>
          <a:bodyPr>
            <a:normAutofit/>
          </a:bodyPr>
          <a:lstStyle>
            <a:lvl1pPr>
              <a:defRPr sz="6600"/>
            </a:lvl1pPr>
          </a:lstStyle>
          <a:p>
            <a:r>
              <a:rPr lang="en-US" dirty="0"/>
              <a:t>Master title style</a:t>
            </a:r>
          </a:p>
        </p:txBody>
      </p:sp>
      <p:sp>
        <p:nvSpPr>
          <p:cNvPr id="3" name="Content Placeholder 2"/>
          <p:cNvSpPr>
            <a:spLocks noGrp="1"/>
          </p:cNvSpPr>
          <p:nvPr>
            <p:ph idx="1"/>
          </p:nvPr>
        </p:nvSpPr>
        <p:spPr>
          <a:xfrm>
            <a:off x="4470400" y="2057400"/>
            <a:ext cx="7112000" cy="4267200"/>
          </a:xfrm>
          <a:prstGeom prst="rect">
            <a:avLst/>
          </a:prstGeom>
        </p:spPr>
        <p:txBody>
          <a:bodyPr>
            <a:noAutofit/>
          </a:bodyPr>
          <a:lstStyle>
            <a:lvl1pPr>
              <a:defRPr sz="4000"/>
            </a:lvl1pPr>
            <a:lvl2pPr>
              <a:defRPr sz="3600"/>
            </a:lvl2pPr>
            <a:lvl3pPr>
              <a:defRPr sz="3200"/>
            </a:lvl3pPr>
            <a:lvl4pPr>
              <a:defRPr sz="2800"/>
            </a:lvl4pPr>
            <a:lvl5pPr>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03969" y="6096196"/>
            <a:ext cx="2540000" cy="456441"/>
          </a:xfrm>
          <a:prstGeom prst="rect">
            <a:avLst/>
          </a:prstGeom>
        </p:spPr>
        <p:txBody>
          <a:bodyPr/>
          <a:lstStyle/>
          <a:p>
            <a:fld id="{1D8BD707-D9CF-40AE-B4C6-C98DA3205C09}" type="datetimeFigureOut">
              <a:rPr lang="en-US">
                <a:solidFill>
                  <a:prstClr val="black"/>
                </a:solidFill>
              </a:rPr>
              <a:pPr/>
              <a:t>7/8/2019</a:t>
            </a:fld>
            <a:endParaRPr lang="en-US">
              <a:solidFill>
                <a:prstClr val="black"/>
              </a:solidFill>
            </a:endParaRPr>
          </a:p>
        </p:txBody>
      </p:sp>
      <p:sp>
        <p:nvSpPr>
          <p:cNvPr id="6" name="Slide Number Placeholder 5"/>
          <p:cNvSpPr>
            <a:spLocks noGrp="1"/>
          </p:cNvSpPr>
          <p:nvPr>
            <p:ph type="sldNum" sz="quarter" idx="12"/>
          </p:nvPr>
        </p:nvSpPr>
        <p:spPr>
          <a:xfrm>
            <a:off x="10566026" y="5563407"/>
            <a:ext cx="1422015" cy="303753"/>
          </a:xfrm>
          <a:prstGeom prst="rect">
            <a:avLst/>
          </a:prstGeom>
        </p:spPr>
        <p:txBody>
          <a:bodyPr/>
          <a:lstStyle/>
          <a:p>
            <a:fld id="{B6F15528-21DE-4FAA-801E-634DDDAF4B2B}" type="slidenum">
              <a:rPr lang="en-US">
                <a:solidFill>
                  <a:prstClr val="black"/>
                </a:solidFill>
              </a:rPr>
              <a:pPr/>
              <a:t>‹#›</a:t>
            </a:fld>
            <a:endParaRPr lang="en-US">
              <a:solidFill>
                <a:prstClr val="black"/>
              </a:solidFill>
            </a:endParaRPr>
          </a:p>
        </p:txBody>
      </p:sp>
      <p:sp>
        <p:nvSpPr>
          <p:cNvPr id="8" name="Picture Placeholder 19"/>
          <p:cNvSpPr>
            <a:spLocks noGrp="1"/>
          </p:cNvSpPr>
          <p:nvPr>
            <p:ph type="pic" sz="quarter" idx="13"/>
          </p:nvPr>
        </p:nvSpPr>
        <p:spPr>
          <a:xfrm rot="21195037">
            <a:off x="109985" y="2532967"/>
            <a:ext cx="4093815" cy="2788333"/>
          </a:xfrm>
          <a:prstGeom prst="rect">
            <a:avLst/>
          </a:prstGeom>
          <a:gradFill flip="none" rotWithShape="1">
            <a:gsLst>
              <a:gs pos="15000">
                <a:schemeClr val="bg1"/>
              </a:gs>
              <a:gs pos="80000">
                <a:schemeClr val="bg2"/>
              </a:gs>
            </a:gsLst>
            <a:path path="circle">
              <a:fillToRect r="100000" b="100000"/>
            </a:path>
            <a:tileRect l="-100000" t="-100000"/>
          </a:gradFill>
          <a:ln w="88900">
            <a:solidFill>
              <a:schemeClr val="accent1"/>
            </a:solidFill>
            <a:miter lim="800000"/>
          </a:ln>
          <a:effectLst>
            <a:outerShdw blurRad="635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Clr>
                <a:schemeClr val="accent1"/>
              </a:buClr>
              <a:buSzPct val="110000"/>
              <a:buFont typeface="Arial" pitchFamily="34" charset="0"/>
              <a:buNone/>
              <a:defRPr lang="en-US" sz="3200" kern="1200" dirty="0">
                <a:solidFill>
                  <a:schemeClr val="bg1">
                    <a:lumMod val="65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959370691"/>
      </p:ext>
    </p:extLst>
  </p:cSld>
  <p:clrMapOvr>
    <a:masterClrMapping/>
  </p:clrMapOvr>
  <mc:AlternateContent xmlns:mc="http://schemas.openxmlformats.org/markup-compatibility/2006" xmlns:p14="http://schemas.microsoft.com/office/powerpoint/2010/main">
    <mc:Choice Requires="p14">
      <p:transition spd="slow" p14:dur="275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00" decel="100000"/>
                                        <p:tgtEl>
                                          <p:spTgt spid="3"/>
                                        </p:tgtEl>
                                      </p:cBhvr>
                                    </p:animEffect>
                                    <p:anim calcmode="lin" valueType="num">
                                      <p:cBhvr>
                                        <p:cTn id="8" dur="400" decel="100000" fill="hold"/>
                                        <p:tgtEl>
                                          <p:spTgt spid="3"/>
                                        </p:tgtEl>
                                        <p:attrNameLst>
                                          <p:attrName>style.rotation</p:attrName>
                                        </p:attrNameLst>
                                      </p:cBhvr>
                                      <p:tavLst>
                                        <p:tav tm="0">
                                          <p:val>
                                            <p:fltVal val="-90"/>
                                          </p:val>
                                        </p:tav>
                                        <p:tav tm="100000">
                                          <p:val>
                                            <p:fltVal val="0"/>
                                          </p:val>
                                        </p:tav>
                                      </p:tavLst>
                                    </p:anim>
                                    <p:anim calcmode="lin" valueType="num">
                                      <p:cBhvr>
                                        <p:cTn id="9" dur="400" decel="100000" fill="hold"/>
                                        <p:tgtEl>
                                          <p:spTgt spid="3"/>
                                        </p:tgtEl>
                                        <p:attrNameLst>
                                          <p:attrName>ppt_x</p:attrName>
                                        </p:attrNameLst>
                                      </p:cBhvr>
                                      <p:tavLst>
                                        <p:tav tm="0">
                                          <p:val>
                                            <p:strVal val="#ppt_x+0.4"/>
                                          </p:val>
                                        </p:tav>
                                        <p:tav tm="100000">
                                          <p:val>
                                            <p:strVal val="#ppt_x-0.05"/>
                                          </p:val>
                                        </p:tav>
                                      </p:tavLst>
                                    </p:anim>
                                    <p:anim calcmode="lin" valueType="num">
                                      <p:cBhvr>
                                        <p:cTn id="10" dur="400" decel="100000" fill="hold"/>
                                        <p:tgtEl>
                                          <p:spTgt spid="3"/>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
                                        </p:tgtEl>
                                        <p:attrNameLst>
                                          <p:attrName>ppt_y</p:attrName>
                                        </p:attrNameLst>
                                      </p:cBhvr>
                                      <p:tavLst>
                                        <p:tav tm="0">
                                          <p:val>
                                            <p:strVal val="#ppt_y+0.1"/>
                                          </p:val>
                                        </p:tav>
                                        <p:tav tm="100000">
                                          <p:val>
                                            <p:strVal val="#ppt_y"/>
                                          </p:val>
                                        </p:tav>
                                      </p:tavLst>
                                    </p:anim>
                                  </p:childTnLst>
                                </p:cTn>
                              </p:par>
                              <p:par>
                                <p:cTn id="13" presetID="1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p:tgtEl>
                                          <p:spTgt spid="8"/>
                                        </p:tgtEl>
                                        <p:attrNameLst>
                                          <p:attrName>ppt_y</p:attrName>
                                        </p:attrNameLst>
                                      </p:cBhvr>
                                      <p:tavLst>
                                        <p:tav tm="0">
                                          <p:val>
                                            <p:strVal val="#ppt_y+#ppt_h*1.125000"/>
                                          </p:val>
                                        </p:tav>
                                        <p:tav tm="100000">
                                          <p:val>
                                            <p:strVal val="#ppt_y"/>
                                          </p:val>
                                        </p:tav>
                                      </p:tavLst>
                                    </p:anim>
                                    <p:animEffect transition="in" filter="wipe(up)">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tmplLst>
          <p:tmpl>
            <p:tnLst>
              <p:par>
                <p:cTn presetID="3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400" decel="100000"/>
                        <p:tgtEl>
                          <p:spTgt spid="3"/>
                        </p:tgtEl>
                      </p:cBhvr>
                    </p:animEffect>
                    <p:anim calcmode="lin" valueType="num">
                      <p:cBhvr>
                        <p:cTn dur="400" decel="100000" fill="hold"/>
                        <p:tgtEl>
                          <p:spTgt spid="3"/>
                        </p:tgtEl>
                        <p:attrNameLst>
                          <p:attrName>style.rotation</p:attrName>
                        </p:attrNameLst>
                      </p:cBhvr>
                      <p:tavLst>
                        <p:tav tm="0">
                          <p:val>
                            <p:fltVal val="-90"/>
                          </p:val>
                        </p:tav>
                        <p:tav tm="100000">
                          <p:val>
                            <p:fltVal val="0"/>
                          </p:val>
                        </p:tav>
                      </p:tavLst>
                    </p:anim>
                    <p:anim calcmode="lin" valueType="num">
                      <p:cBhvr>
                        <p:cTn dur="400" decel="100000" fill="hold"/>
                        <p:tgtEl>
                          <p:spTgt spid="3"/>
                        </p:tgtEl>
                        <p:attrNameLst>
                          <p:attrName>ppt_x</p:attrName>
                        </p:attrNameLst>
                      </p:cBhvr>
                      <p:tavLst>
                        <p:tav tm="0">
                          <p:val>
                            <p:strVal val="#ppt_x+0.4"/>
                          </p:val>
                        </p:tav>
                        <p:tav tm="100000">
                          <p:val>
                            <p:strVal val="#ppt_x-0.05"/>
                          </p:val>
                        </p:tav>
                      </p:tavLst>
                    </p:anim>
                    <p:anim calcmode="lin" valueType="num">
                      <p:cBhvr>
                        <p:cTn dur="400" decel="100000" fill="hold"/>
                        <p:tgtEl>
                          <p:spTgt spid="3"/>
                        </p:tgtEl>
                        <p:attrNameLst>
                          <p:attrName>ppt_y</p:attrName>
                        </p:attrNameLst>
                      </p:cBhvr>
                      <p:tavLst>
                        <p:tav tm="0">
                          <p:val>
                            <p:strVal val="#ppt_y-0.4"/>
                          </p:val>
                        </p:tav>
                        <p:tav tm="100000">
                          <p:val>
                            <p:strVal val="#ppt_y+0.1"/>
                          </p:val>
                        </p:tav>
                      </p:tavLst>
                    </p:anim>
                    <p:anim calcmode="lin" valueType="num">
                      <p:cBhvr>
                        <p:cTn dur="100" accel="100000" fill="hold">
                          <p:stCondLst>
                            <p:cond delay="400"/>
                          </p:stCondLst>
                        </p:cTn>
                        <p:tgtEl>
                          <p:spTgt spid="3"/>
                        </p:tgtEl>
                        <p:attrNameLst>
                          <p:attrName>ppt_x</p:attrName>
                        </p:attrNameLst>
                      </p:cBhvr>
                      <p:tavLst>
                        <p:tav tm="0">
                          <p:val>
                            <p:strVal val="#ppt_x-0.05"/>
                          </p:val>
                        </p:tav>
                        <p:tav tm="100000">
                          <p:val>
                            <p:strVal val="#ppt_x"/>
                          </p:val>
                        </p:tav>
                      </p:tavLst>
                    </p:anim>
                    <p:anim calcmode="lin" valueType="num">
                      <p:cBhvr>
                        <p:cTn dur="100" accel="100000" fill="hold">
                          <p:stCondLst>
                            <p:cond delay="400"/>
                          </p:stCondLst>
                        </p:cTn>
                        <p:tgtEl>
                          <p:spTgt spid="3"/>
                        </p:tgtEl>
                        <p:attrNameLst>
                          <p:attrName>ppt_y</p:attrName>
                        </p:attrNameLst>
                      </p:cBhvr>
                      <p:tavLst>
                        <p:tav tm="0">
                          <p:val>
                            <p:strVal val="#ppt_y+0.1"/>
                          </p:val>
                        </p:tav>
                        <p:tav tm="100000">
                          <p:val>
                            <p:strVal val="#ppt_y"/>
                          </p:val>
                        </p:tav>
                      </p:tavLst>
                    </p:anim>
                  </p:childTnLst>
                </p:cTn>
              </p:par>
            </p:tnLst>
          </p:tmpl>
        </p:tmplLst>
      </p:bldP>
      <p:bldP spid="8" grpId="0" animBg="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506447" y="6275681"/>
            <a:ext cx="2844800" cy="365125"/>
          </a:xfrm>
          <a:prstGeom prst="rect">
            <a:avLst/>
          </a:prstGeom>
        </p:spPr>
        <p:txBody>
          <a:bodyPr/>
          <a:lstStyle/>
          <a:p>
            <a:pPr>
              <a:defRPr/>
            </a:pPr>
            <a:endParaRPr lang="en-US" altLang="en-US">
              <a:solidFill>
                <a:srgbClr val="FFFFFF"/>
              </a:solidFill>
            </a:endParaRPr>
          </a:p>
        </p:txBody>
      </p:sp>
      <p:sp>
        <p:nvSpPr>
          <p:cNvPr id="3" name="Footer Placeholder 2"/>
          <p:cNvSpPr>
            <a:spLocks noGrp="1"/>
          </p:cNvSpPr>
          <p:nvPr>
            <p:ph type="ftr" sz="quarter" idx="11"/>
          </p:nvPr>
        </p:nvSpPr>
        <p:spPr>
          <a:xfrm>
            <a:off x="352611" y="6275681"/>
            <a:ext cx="6454588" cy="365125"/>
          </a:xfrm>
          <a:prstGeom prst="rect">
            <a:avLst/>
          </a:prstGeom>
        </p:spPr>
        <p:txBody>
          <a:bodyPr/>
          <a:lstStyle/>
          <a:p>
            <a:endParaRPr lang="en-US" dirty="0">
              <a:solidFill>
                <a:prstClr val="black"/>
              </a:solidFill>
              <a:ea typeface="ＭＳ Ｐゴシック" pitchFamily="34" charset="-128"/>
            </a:endParaRPr>
          </a:p>
        </p:txBody>
      </p:sp>
      <p:sp>
        <p:nvSpPr>
          <p:cNvPr id="4" name="Slide Number Placeholder 3"/>
          <p:cNvSpPr>
            <a:spLocks noGrp="1"/>
          </p:cNvSpPr>
          <p:nvPr>
            <p:ph type="sldNum" sz="quarter" idx="12"/>
          </p:nvPr>
        </p:nvSpPr>
        <p:spPr>
          <a:xfrm>
            <a:off x="10530541" y="6275681"/>
            <a:ext cx="1320800" cy="365125"/>
          </a:xfrm>
          <a:prstGeom prst="rect">
            <a:avLst/>
          </a:prstGeom>
        </p:spPr>
        <p:txBody>
          <a:bodyPr/>
          <a:lstStyle/>
          <a:p>
            <a:pPr>
              <a:defRPr/>
            </a:pPr>
            <a:fld id="{88F642F9-A01E-4C57-800D-04BA80F1D922}" type="slidenum">
              <a:rPr lang="en-US" altLang="en-US">
                <a:solidFill>
                  <a:prstClr val="black"/>
                </a:solidFill>
              </a:rPr>
              <a:pPr>
                <a:defRPr/>
              </a:pPr>
              <a:t>‹#›</a:t>
            </a:fld>
            <a:endParaRPr lang="en-US" altLang="en-US">
              <a:solidFill>
                <a:prstClr val="black"/>
              </a:solidFill>
            </a:endParaRPr>
          </a:p>
        </p:txBody>
      </p:sp>
    </p:spTree>
    <p:extLst>
      <p:ext uri="{BB962C8B-B14F-4D97-AF65-F5344CB8AC3E}">
        <p14:creationId xmlns:p14="http://schemas.microsoft.com/office/powerpoint/2010/main" val="3698188219"/>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32369" y="107576"/>
            <a:ext cx="10723035" cy="1336956"/>
          </a:xfrm>
          <a:prstGeom prst="rect">
            <a:avLst/>
          </a:prstGeom>
        </p:spPr>
        <p:txBody>
          <a:bodyPr/>
          <a:lstStyle/>
          <a:p>
            <a:r>
              <a:rPr lang="en-US"/>
              <a:t>Click to edit Master title style</a:t>
            </a:r>
            <a:endParaRPr/>
          </a:p>
        </p:txBody>
      </p:sp>
      <p:sp>
        <p:nvSpPr>
          <p:cNvPr id="3" name="Content Placeholder 2"/>
          <p:cNvSpPr>
            <a:spLocks noGrp="1"/>
          </p:cNvSpPr>
          <p:nvPr>
            <p:ph sz="half" idx="1"/>
          </p:nvPr>
        </p:nvSpPr>
        <p:spPr>
          <a:xfrm>
            <a:off x="732367" y="1600201"/>
            <a:ext cx="5120640" cy="4343400"/>
          </a:xfrm>
          <a:prstGeom prst="rect">
            <a:avLst/>
          </a:prstGeo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334761" y="1600201"/>
            <a:ext cx="5120640" cy="4343400"/>
          </a:xfrm>
          <a:prstGeom prst="rect">
            <a:avLst/>
          </a:prstGeo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a:xfrm>
            <a:off x="7506447" y="6275681"/>
            <a:ext cx="2844800" cy="365125"/>
          </a:xfrm>
          <a:prstGeom prst="rect">
            <a:avLst/>
          </a:prstGeom>
        </p:spPr>
        <p:txBody>
          <a:bodyPr/>
          <a:lstStyle/>
          <a:p>
            <a:fld id="{B01F9CA3-105E-4857-9057-6DB6197DA786}" type="datetimeFigureOut">
              <a:rPr lang="en-US">
                <a:solidFill>
                  <a:prstClr val="black"/>
                </a:solidFill>
                <a:ea typeface="ＭＳ Ｐゴシック" pitchFamily="34" charset="-128"/>
              </a:rPr>
              <a:pPr/>
              <a:t>7/8/2019</a:t>
            </a:fld>
            <a:endParaRPr lang="en-US" dirty="0">
              <a:solidFill>
                <a:prstClr val="black"/>
              </a:solidFill>
              <a:ea typeface="ＭＳ Ｐゴシック" pitchFamily="34" charset="-128"/>
            </a:endParaRPr>
          </a:p>
        </p:txBody>
      </p:sp>
      <p:sp>
        <p:nvSpPr>
          <p:cNvPr id="6" name="Footer Placeholder 5"/>
          <p:cNvSpPr>
            <a:spLocks noGrp="1"/>
          </p:cNvSpPr>
          <p:nvPr>
            <p:ph type="ftr" sz="quarter" idx="11"/>
          </p:nvPr>
        </p:nvSpPr>
        <p:spPr>
          <a:xfrm>
            <a:off x="352611" y="6275681"/>
            <a:ext cx="6454588" cy="365125"/>
          </a:xfrm>
          <a:prstGeom prst="rect">
            <a:avLst/>
          </a:prstGeom>
        </p:spPr>
        <p:txBody>
          <a:bodyPr/>
          <a:lstStyle/>
          <a:p>
            <a:endParaRPr lang="en-US" dirty="0">
              <a:solidFill>
                <a:prstClr val="black"/>
              </a:solidFill>
              <a:ea typeface="ＭＳ Ｐゴシック" pitchFamily="34" charset="-128"/>
            </a:endParaRPr>
          </a:p>
        </p:txBody>
      </p:sp>
      <p:sp>
        <p:nvSpPr>
          <p:cNvPr id="7" name="Slide Number Placeholder 6"/>
          <p:cNvSpPr>
            <a:spLocks noGrp="1"/>
          </p:cNvSpPr>
          <p:nvPr>
            <p:ph type="sldNum" sz="quarter" idx="12"/>
          </p:nvPr>
        </p:nvSpPr>
        <p:spPr>
          <a:xfrm>
            <a:off x="10530541" y="6275681"/>
            <a:ext cx="1320800" cy="365125"/>
          </a:xfrm>
          <a:prstGeom prst="rect">
            <a:avLst/>
          </a:prstGeom>
        </p:spPr>
        <p:txBody>
          <a:bodyPr/>
          <a:lstStyle/>
          <a:p>
            <a:fld id="{7F5CE407-6216-4202-80E4-A30DC2F709B2}" type="slidenum">
              <a:rPr lang="en-US">
                <a:solidFill>
                  <a:prstClr val="black"/>
                </a:solidFill>
                <a:ea typeface="ＭＳ Ｐゴシック" pitchFamily="34" charset="-128"/>
              </a:rPr>
              <a:pPr/>
              <a:t>‹#›</a:t>
            </a:fld>
            <a:endParaRPr lang="en-US" dirty="0">
              <a:solidFill>
                <a:prstClr val="black"/>
              </a:solidFill>
              <a:ea typeface="ＭＳ Ｐゴシック" pitchFamily="34" charset="-128"/>
            </a:endParaRPr>
          </a:p>
        </p:txBody>
      </p:sp>
    </p:spTree>
    <p:extLst>
      <p:ext uri="{BB962C8B-B14F-4D97-AF65-F5344CB8AC3E}">
        <p14:creationId xmlns:p14="http://schemas.microsoft.com/office/powerpoint/2010/main" val="3152073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32369" y="107576"/>
            <a:ext cx="10723035" cy="1336956"/>
          </a:xfrm>
          <a:prstGeom prst="rect">
            <a:avLst/>
          </a:prstGeom>
        </p:spPr>
        <p:txBody>
          <a:bodyPr/>
          <a:lstStyle/>
          <a:p>
            <a:r>
              <a:rPr lang="en-US"/>
              <a:t>Click to edit Master title style</a:t>
            </a:r>
            <a:endParaRPr/>
          </a:p>
        </p:txBody>
      </p:sp>
      <p:sp>
        <p:nvSpPr>
          <p:cNvPr id="3" name="Date Placeholder 2"/>
          <p:cNvSpPr>
            <a:spLocks noGrp="1"/>
          </p:cNvSpPr>
          <p:nvPr>
            <p:ph type="dt" sz="half" idx="10"/>
          </p:nvPr>
        </p:nvSpPr>
        <p:spPr>
          <a:xfrm>
            <a:off x="7506447" y="6275675"/>
            <a:ext cx="2844800" cy="365125"/>
          </a:xfrm>
          <a:prstGeom prst="rect">
            <a:avLst/>
          </a:prstGeom>
        </p:spPr>
        <p:txBody>
          <a:bodyPr/>
          <a:lstStyle/>
          <a:p>
            <a:fld id="{F1C61FDC-C00B-4E41-9126-C70E52382E62}" type="datetime1">
              <a:rPr lang="en-US">
                <a:solidFill>
                  <a:prstClr val="black"/>
                </a:solidFill>
                <a:ea typeface="ＭＳ Ｐゴシック" pitchFamily="34" charset="-128"/>
              </a:rPr>
              <a:pPr/>
              <a:t>7/8/2019</a:t>
            </a:fld>
            <a:endParaRPr lang="en-US" dirty="0">
              <a:solidFill>
                <a:prstClr val="black"/>
              </a:solidFill>
              <a:ea typeface="ＭＳ Ｐゴシック" pitchFamily="34" charset="-128"/>
            </a:endParaRPr>
          </a:p>
        </p:txBody>
      </p:sp>
      <p:sp>
        <p:nvSpPr>
          <p:cNvPr id="4" name="Footer Placeholder 3"/>
          <p:cNvSpPr>
            <a:spLocks noGrp="1"/>
          </p:cNvSpPr>
          <p:nvPr>
            <p:ph type="ftr" sz="quarter" idx="11"/>
          </p:nvPr>
        </p:nvSpPr>
        <p:spPr>
          <a:xfrm>
            <a:off x="352611" y="6275675"/>
            <a:ext cx="6454588" cy="365125"/>
          </a:xfrm>
          <a:prstGeom prst="rect">
            <a:avLst/>
          </a:prstGeom>
        </p:spPr>
        <p:txBody>
          <a:bodyPr/>
          <a:lstStyle/>
          <a:p>
            <a:endParaRPr lang="en-US" dirty="0">
              <a:solidFill>
                <a:prstClr val="black"/>
              </a:solidFill>
              <a:ea typeface="ＭＳ Ｐゴシック" pitchFamily="34" charset="-128"/>
            </a:endParaRPr>
          </a:p>
        </p:txBody>
      </p:sp>
      <p:sp>
        <p:nvSpPr>
          <p:cNvPr id="5" name="Slide Number Placeholder 4"/>
          <p:cNvSpPr>
            <a:spLocks noGrp="1"/>
          </p:cNvSpPr>
          <p:nvPr>
            <p:ph type="sldNum" sz="quarter" idx="12"/>
          </p:nvPr>
        </p:nvSpPr>
        <p:spPr>
          <a:xfrm>
            <a:off x="10530541" y="6275675"/>
            <a:ext cx="1320800" cy="365125"/>
          </a:xfrm>
          <a:prstGeom prst="rect">
            <a:avLst/>
          </a:prstGeom>
        </p:spPr>
        <p:txBody>
          <a:bodyPr/>
          <a:lstStyle/>
          <a:p>
            <a:fld id="{7F5CE407-6216-4202-80E4-A30DC2F709B2}" type="slidenum">
              <a:rPr lang="en-US">
                <a:solidFill>
                  <a:prstClr val="black"/>
                </a:solidFill>
                <a:ea typeface="ＭＳ Ｐゴシック" pitchFamily="34" charset="-128"/>
              </a:rPr>
              <a:pPr/>
              <a:t>‹#›</a:t>
            </a:fld>
            <a:endParaRPr lang="en-US" dirty="0">
              <a:solidFill>
                <a:prstClr val="black"/>
              </a:solidFill>
              <a:ea typeface="ＭＳ Ｐゴシック" pitchFamily="34" charset="-128"/>
            </a:endParaRPr>
          </a:p>
        </p:txBody>
      </p:sp>
    </p:spTree>
    <p:extLst>
      <p:ext uri="{BB962C8B-B14F-4D97-AF65-F5344CB8AC3E}">
        <p14:creationId xmlns:p14="http://schemas.microsoft.com/office/powerpoint/2010/main" val="3191184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748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Content Image sqr_N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32369" y="107576"/>
            <a:ext cx="10723035" cy="1336956"/>
          </a:xfrm>
          <a:prstGeom prst="rect">
            <a:avLst/>
          </a:prstGeom>
        </p:spPr>
        <p:txBody>
          <a:bodyPr>
            <a:normAutofit/>
          </a:bodyPr>
          <a:lstStyle>
            <a:lvl1pPr>
              <a:defRPr sz="6600"/>
            </a:lvl1pPr>
          </a:lstStyle>
          <a:p>
            <a:r>
              <a:rPr lang="en-US" dirty="0"/>
              <a:t>Master title style</a:t>
            </a:r>
          </a:p>
        </p:txBody>
      </p:sp>
      <p:sp>
        <p:nvSpPr>
          <p:cNvPr id="3" name="Content Placeholder 2"/>
          <p:cNvSpPr>
            <a:spLocks noGrp="1"/>
          </p:cNvSpPr>
          <p:nvPr>
            <p:ph idx="1"/>
          </p:nvPr>
        </p:nvSpPr>
        <p:spPr>
          <a:xfrm>
            <a:off x="4470400" y="2057400"/>
            <a:ext cx="7112000" cy="4267200"/>
          </a:xfrm>
          <a:prstGeom prst="rect">
            <a:avLst/>
          </a:prstGeom>
        </p:spPr>
        <p:txBody>
          <a:bodyPr>
            <a:noAutofit/>
          </a:bodyPr>
          <a:lstStyle>
            <a:lvl1pPr>
              <a:defRPr sz="4000"/>
            </a:lvl1pPr>
            <a:lvl2pPr>
              <a:defRPr sz="3600"/>
            </a:lvl2pPr>
            <a:lvl3pPr>
              <a:defRPr sz="3200"/>
            </a:lvl3pPr>
            <a:lvl4pPr>
              <a:defRPr sz="2800"/>
            </a:lvl4pPr>
            <a:lvl5pPr>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03969" y="6096196"/>
            <a:ext cx="2540000" cy="456441"/>
          </a:xfrm>
          <a:prstGeom prst="rect">
            <a:avLst/>
          </a:prstGeom>
        </p:spPr>
        <p:txBody>
          <a:bodyPr/>
          <a:lstStyle/>
          <a:p>
            <a:fld id="{1D8BD707-D9CF-40AE-B4C6-C98DA3205C09}" type="datetimeFigureOut">
              <a:rPr lang="en-US" smtClean="0">
                <a:solidFill>
                  <a:prstClr val="black"/>
                </a:solidFill>
              </a:rPr>
              <a:pPr/>
              <a:t>7/8/2019</a:t>
            </a:fld>
            <a:endParaRPr lang="en-US">
              <a:solidFill>
                <a:prstClr val="black"/>
              </a:solidFill>
            </a:endParaRPr>
          </a:p>
        </p:txBody>
      </p:sp>
      <p:sp>
        <p:nvSpPr>
          <p:cNvPr id="6" name="Slide Number Placeholder 5"/>
          <p:cNvSpPr>
            <a:spLocks noGrp="1"/>
          </p:cNvSpPr>
          <p:nvPr>
            <p:ph type="sldNum" sz="quarter" idx="12"/>
          </p:nvPr>
        </p:nvSpPr>
        <p:spPr>
          <a:xfrm>
            <a:off x="10566026" y="5563407"/>
            <a:ext cx="1422015" cy="303753"/>
          </a:xfrm>
          <a:prstGeom prst="rect">
            <a:avLst/>
          </a:prstGeom>
        </p:spPr>
        <p:txBody>
          <a:bodyPr/>
          <a:lstStyle/>
          <a:p>
            <a:fld id="{B6F15528-21DE-4FAA-801E-634DDDAF4B2B}" type="slidenum">
              <a:rPr lang="en-US" smtClean="0">
                <a:solidFill>
                  <a:prstClr val="black"/>
                </a:solidFill>
              </a:rPr>
              <a:pPr/>
              <a:t>‹#›</a:t>
            </a:fld>
            <a:endParaRPr lang="en-US">
              <a:solidFill>
                <a:prstClr val="black"/>
              </a:solidFill>
            </a:endParaRPr>
          </a:p>
        </p:txBody>
      </p:sp>
      <p:sp>
        <p:nvSpPr>
          <p:cNvPr id="8" name="Picture Placeholder 19"/>
          <p:cNvSpPr>
            <a:spLocks noGrp="1"/>
          </p:cNvSpPr>
          <p:nvPr>
            <p:ph type="pic" sz="quarter" idx="13"/>
          </p:nvPr>
        </p:nvSpPr>
        <p:spPr>
          <a:xfrm rot="21195037">
            <a:off x="109985" y="2532967"/>
            <a:ext cx="4093815" cy="2788333"/>
          </a:xfrm>
          <a:prstGeom prst="rect">
            <a:avLst/>
          </a:prstGeom>
          <a:gradFill flip="none" rotWithShape="1">
            <a:gsLst>
              <a:gs pos="15000">
                <a:schemeClr val="bg1"/>
              </a:gs>
              <a:gs pos="80000">
                <a:schemeClr val="bg2"/>
              </a:gs>
            </a:gsLst>
            <a:path path="circle">
              <a:fillToRect r="100000" b="100000"/>
            </a:path>
            <a:tileRect l="-100000" t="-100000"/>
          </a:gradFill>
          <a:ln w="88900">
            <a:solidFill>
              <a:schemeClr val="accent1"/>
            </a:solidFill>
            <a:miter lim="800000"/>
          </a:ln>
          <a:effectLst>
            <a:outerShdw blurRad="635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Clr>
                <a:schemeClr val="accent1"/>
              </a:buClr>
              <a:buSzPct val="110000"/>
              <a:buFont typeface="Arial" pitchFamily="34" charset="0"/>
              <a:buNone/>
              <a:defRPr lang="en-US" sz="3200" kern="1200" dirty="0">
                <a:solidFill>
                  <a:schemeClr val="bg1">
                    <a:lumMod val="65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189933171"/>
      </p:ext>
    </p:extLst>
  </p:cSld>
  <p:clrMapOvr>
    <a:masterClrMapping/>
  </p:clrMapOvr>
  <mc:AlternateContent xmlns:mc="http://schemas.openxmlformats.org/markup-compatibility/2006" xmlns:p14="http://schemas.microsoft.com/office/powerpoint/2010/main">
    <mc:Choice Requires="p14">
      <p:transition spd="slow" p14:dur="275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00" decel="100000"/>
                                        <p:tgtEl>
                                          <p:spTgt spid="3"/>
                                        </p:tgtEl>
                                      </p:cBhvr>
                                    </p:animEffect>
                                    <p:anim calcmode="lin" valueType="num">
                                      <p:cBhvr>
                                        <p:cTn id="8" dur="400" decel="100000" fill="hold"/>
                                        <p:tgtEl>
                                          <p:spTgt spid="3"/>
                                        </p:tgtEl>
                                        <p:attrNameLst>
                                          <p:attrName>style.rotation</p:attrName>
                                        </p:attrNameLst>
                                      </p:cBhvr>
                                      <p:tavLst>
                                        <p:tav tm="0">
                                          <p:val>
                                            <p:fltVal val="-90"/>
                                          </p:val>
                                        </p:tav>
                                        <p:tav tm="100000">
                                          <p:val>
                                            <p:fltVal val="0"/>
                                          </p:val>
                                        </p:tav>
                                      </p:tavLst>
                                    </p:anim>
                                    <p:anim calcmode="lin" valueType="num">
                                      <p:cBhvr>
                                        <p:cTn id="9" dur="400" decel="100000" fill="hold"/>
                                        <p:tgtEl>
                                          <p:spTgt spid="3"/>
                                        </p:tgtEl>
                                        <p:attrNameLst>
                                          <p:attrName>ppt_x</p:attrName>
                                        </p:attrNameLst>
                                      </p:cBhvr>
                                      <p:tavLst>
                                        <p:tav tm="0">
                                          <p:val>
                                            <p:strVal val="#ppt_x+0.4"/>
                                          </p:val>
                                        </p:tav>
                                        <p:tav tm="100000">
                                          <p:val>
                                            <p:strVal val="#ppt_x-0.05"/>
                                          </p:val>
                                        </p:tav>
                                      </p:tavLst>
                                    </p:anim>
                                    <p:anim calcmode="lin" valueType="num">
                                      <p:cBhvr>
                                        <p:cTn id="10" dur="400" decel="100000" fill="hold"/>
                                        <p:tgtEl>
                                          <p:spTgt spid="3"/>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
                                        </p:tgtEl>
                                        <p:attrNameLst>
                                          <p:attrName>ppt_y</p:attrName>
                                        </p:attrNameLst>
                                      </p:cBhvr>
                                      <p:tavLst>
                                        <p:tav tm="0">
                                          <p:val>
                                            <p:strVal val="#ppt_y+0.1"/>
                                          </p:val>
                                        </p:tav>
                                        <p:tav tm="100000">
                                          <p:val>
                                            <p:strVal val="#ppt_y"/>
                                          </p:val>
                                        </p:tav>
                                      </p:tavLst>
                                    </p:anim>
                                  </p:childTnLst>
                                </p:cTn>
                              </p:par>
                              <p:par>
                                <p:cTn id="13" presetID="1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p:tgtEl>
                                          <p:spTgt spid="8"/>
                                        </p:tgtEl>
                                        <p:attrNameLst>
                                          <p:attrName>ppt_y</p:attrName>
                                        </p:attrNameLst>
                                      </p:cBhvr>
                                      <p:tavLst>
                                        <p:tav tm="0">
                                          <p:val>
                                            <p:strVal val="#ppt_y+#ppt_h*1.125000"/>
                                          </p:val>
                                        </p:tav>
                                        <p:tav tm="100000">
                                          <p:val>
                                            <p:strVal val="#ppt_y"/>
                                          </p:val>
                                        </p:tav>
                                      </p:tavLst>
                                    </p:anim>
                                    <p:animEffect transition="in" filter="wipe(up)">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tmplLst>
          <p:tmpl>
            <p:tnLst>
              <p:par>
                <p:cTn presetID="3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400" decel="100000"/>
                        <p:tgtEl>
                          <p:spTgt spid="3"/>
                        </p:tgtEl>
                      </p:cBhvr>
                    </p:animEffect>
                    <p:anim calcmode="lin" valueType="num">
                      <p:cBhvr>
                        <p:cTn dur="400" decel="100000" fill="hold"/>
                        <p:tgtEl>
                          <p:spTgt spid="3"/>
                        </p:tgtEl>
                        <p:attrNameLst>
                          <p:attrName>style.rotation</p:attrName>
                        </p:attrNameLst>
                      </p:cBhvr>
                      <p:tavLst>
                        <p:tav tm="0">
                          <p:val>
                            <p:fltVal val="-90"/>
                          </p:val>
                        </p:tav>
                        <p:tav tm="100000">
                          <p:val>
                            <p:fltVal val="0"/>
                          </p:val>
                        </p:tav>
                      </p:tavLst>
                    </p:anim>
                    <p:anim calcmode="lin" valueType="num">
                      <p:cBhvr>
                        <p:cTn dur="400" decel="100000" fill="hold"/>
                        <p:tgtEl>
                          <p:spTgt spid="3"/>
                        </p:tgtEl>
                        <p:attrNameLst>
                          <p:attrName>ppt_x</p:attrName>
                        </p:attrNameLst>
                      </p:cBhvr>
                      <p:tavLst>
                        <p:tav tm="0">
                          <p:val>
                            <p:strVal val="#ppt_x+0.4"/>
                          </p:val>
                        </p:tav>
                        <p:tav tm="100000">
                          <p:val>
                            <p:strVal val="#ppt_x-0.05"/>
                          </p:val>
                        </p:tav>
                      </p:tavLst>
                    </p:anim>
                    <p:anim calcmode="lin" valueType="num">
                      <p:cBhvr>
                        <p:cTn dur="400" decel="100000" fill="hold"/>
                        <p:tgtEl>
                          <p:spTgt spid="3"/>
                        </p:tgtEl>
                        <p:attrNameLst>
                          <p:attrName>ppt_y</p:attrName>
                        </p:attrNameLst>
                      </p:cBhvr>
                      <p:tavLst>
                        <p:tav tm="0">
                          <p:val>
                            <p:strVal val="#ppt_y-0.4"/>
                          </p:val>
                        </p:tav>
                        <p:tav tm="100000">
                          <p:val>
                            <p:strVal val="#ppt_y+0.1"/>
                          </p:val>
                        </p:tav>
                      </p:tavLst>
                    </p:anim>
                    <p:anim calcmode="lin" valueType="num">
                      <p:cBhvr>
                        <p:cTn dur="100" accel="100000" fill="hold">
                          <p:stCondLst>
                            <p:cond delay="400"/>
                          </p:stCondLst>
                        </p:cTn>
                        <p:tgtEl>
                          <p:spTgt spid="3"/>
                        </p:tgtEl>
                        <p:attrNameLst>
                          <p:attrName>ppt_x</p:attrName>
                        </p:attrNameLst>
                      </p:cBhvr>
                      <p:tavLst>
                        <p:tav tm="0">
                          <p:val>
                            <p:strVal val="#ppt_x-0.05"/>
                          </p:val>
                        </p:tav>
                        <p:tav tm="100000">
                          <p:val>
                            <p:strVal val="#ppt_x"/>
                          </p:val>
                        </p:tav>
                      </p:tavLst>
                    </p:anim>
                    <p:anim calcmode="lin" valueType="num">
                      <p:cBhvr>
                        <p:cTn dur="100" accel="100000" fill="hold">
                          <p:stCondLst>
                            <p:cond delay="400"/>
                          </p:stCondLst>
                        </p:cTn>
                        <p:tgtEl>
                          <p:spTgt spid="3"/>
                        </p:tgtEl>
                        <p:attrNameLst>
                          <p:attrName>ppt_y</p:attrName>
                        </p:attrNameLst>
                      </p:cBhvr>
                      <p:tavLst>
                        <p:tav tm="0">
                          <p:val>
                            <p:strVal val="#ppt_y+0.1"/>
                          </p:val>
                        </p:tav>
                        <p:tav tm="100000">
                          <p:val>
                            <p:strVal val="#ppt_y"/>
                          </p:val>
                        </p:tav>
                      </p:tavLst>
                    </p:anim>
                  </p:childTnLst>
                </p:cTn>
              </p:par>
            </p:tnLst>
          </p:tmpl>
        </p:tmplLst>
      </p:bldP>
      <p:bldP spid="8" grpId="0" animBg="1"/>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hyperlink" Target="mailto:Judy.Reuter@rhin.com"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image" Target="../media/image2.png"/><Relationship Id="rId2" Type="http://schemas.openxmlformats.org/officeDocument/2006/relationships/slideLayout" Target="../slideLayouts/slideLayout12.xml"/><Relationship Id="rId16" Type="http://schemas.openxmlformats.org/officeDocument/2006/relationships/image" Target="../media/image1.jpeg"/><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theme" Target="../theme/theme2.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11201" y="228600"/>
            <a:ext cx="1865569" cy="609600"/>
          </a:xfrm>
          <a:prstGeom prst="rect">
            <a:avLst/>
          </a:prstGeom>
        </p:spPr>
      </p:pic>
    </p:spTree>
    <p:extLst>
      <p:ext uri="{BB962C8B-B14F-4D97-AF65-F5344CB8AC3E}">
        <p14:creationId xmlns:p14="http://schemas.microsoft.com/office/powerpoint/2010/main" val="3142644913"/>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72" r:id="rId8"/>
    <p:sldLayoutId id="2147483673" r:id="rId9"/>
    <p:sldLayoutId id="2147483674"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361652" y="228600"/>
            <a:ext cx="1865569" cy="609600"/>
          </a:xfrm>
          <a:prstGeom prst="rect">
            <a:avLst/>
          </a:prstGeom>
        </p:spPr>
      </p:pic>
      <p:sp>
        <p:nvSpPr>
          <p:cNvPr id="9" name="Rectangle 8"/>
          <p:cNvSpPr/>
          <p:nvPr userDrawn="1"/>
        </p:nvSpPr>
        <p:spPr>
          <a:xfrm>
            <a:off x="633305" y="-329939"/>
            <a:ext cx="733465" cy="1257231"/>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pic>
        <p:nvPicPr>
          <p:cNvPr id="10" name="Picture 9"/>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352425" y="-210573"/>
            <a:ext cx="1289147" cy="1415797"/>
          </a:xfrm>
          <a:prstGeom prst="rect">
            <a:avLst/>
          </a:prstGeom>
        </p:spPr>
      </p:pic>
      <p:sp>
        <p:nvSpPr>
          <p:cNvPr id="2" name="Rectangle 1"/>
          <p:cNvSpPr/>
          <p:nvPr userDrawn="1"/>
        </p:nvSpPr>
        <p:spPr>
          <a:xfrm>
            <a:off x="6629400" y="228600"/>
            <a:ext cx="5029200" cy="461665"/>
          </a:xfrm>
          <a:prstGeom prst="rect">
            <a:avLst/>
          </a:prstGeom>
        </p:spPr>
        <p:txBody>
          <a:bodyPr wrap="square">
            <a:spAutoFit/>
          </a:bodyPr>
          <a:lstStyle/>
          <a:p>
            <a:pPr algn="r"/>
            <a:r>
              <a:rPr lang="en-US" sz="1200" b="0" dirty="0" smtClean="0">
                <a:latin typeface="Agency FB" panose="020B0503020202020204" pitchFamily="34" charset="0"/>
                <a:cs typeface="Arial" panose="020B0604020202020204" pitchFamily="34" charset="0"/>
              </a:rPr>
              <a:t>This presentation was funded by a grant from the ISDH and the CDC Rapid Response Project </a:t>
            </a:r>
            <a:br>
              <a:rPr lang="en-US" sz="1200" b="0" dirty="0" smtClean="0">
                <a:latin typeface="Agency FB" panose="020B0503020202020204" pitchFamily="34" charset="0"/>
                <a:cs typeface="Arial" panose="020B0604020202020204" pitchFamily="34" charset="0"/>
              </a:rPr>
            </a:br>
            <a:r>
              <a:rPr lang="en-US" sz="1200" b="0" dirty="0" smtClean="0">
                <a:latin typeface="Agency FB" panose="020B0503020202020204" pitchFamily="34" charset="0"/>
                <a:cs typeface="Arial" panose="020B0604020202020204" pitchFamily="34" charset="0"/>
              </a:rPr>
              <a:t>Grant 5 NU17CE002721-03-00. For more information,</a:t>
            </a:r>
            <a:r>
              <a:rPr lang="en-US" sz="1200" b="0" baseline="0" dirty="0" smtClean="0">
                <a:latin typeface="Agency FB" panose="020B0503020202020204" pitchFamily="34" charset="0"/>
                <a:cs typeface="Arial" panose="020B0604020202020204" pitchFamily="34" charset="0"/>
              </a:rPr>
              <a:t> contact: </a:t>
            </a:r>
            <a:r>
              <a:rPr lang="en-US" sz="1200" b="0" baseline="0" dirty="0" smtClean="0">
                <a:latin typeface="Agency FB" panose="020B0503020202020204" pitchFamily="34" charset="0"/>
                <a:cs typeface="Arial" panose="020B0604020202020204" pitchFamily="34" charset="0"/>
                <a:hlinkClick r:id="rId18"/>
              </a:rPr>
              <a:t>Judy.Reuter@rhin.com</a:t>
            </a:r>
            <a:r>
              <a:rPr lang="en-US" sz="1200" b="0" baseline="0" dirty="0" smtClean="0">
                <a:latin typeface="Agency FB" panose="020B0503020202020204" pitchFamily="34" charset="0"/>
                <a:cs typeface="Arial" panose="020B0604020202020204" pitchFamily="34" charset="0"/>
              </a:rPr>
              <a:t> [Jul 2019]</a:t>
            </a:r>
            <a:endParaRPr lang="en-US" sz="1200" b="0" dirty="0">
              <a:latin typeface="Agency FB" panose="020B0503020202020204" pitchFamily="34" charset="0"/>
            </a:endParaRPr>
          </a:p>
        </p:txBody>
      </p:sp>
    </p:spTree>
    <p:extLst>
      <p:ext uri="{BB962C8B-B14F-4D97-AF65-F5344CB8AC3E}">
        <p14:creationId xmlns:p14="http://schemas.microsoft.com/office/powerpoint/2010/main" val="3608178791"/>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timing>
    <p:tnLst>
      <p:par>
        <p:cTn id="1" dur="indefinite" restart="never" nodeType="tmRoot"/>
      </p:par>
    </p:tnLs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hyperlink" Target="http://www.acbis.pro/" TargetMode="External"/><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hyperlink" Target="http://www.carf.org/" TargetMode="External"/><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7.xml"/><Relationship Id="rId6" Type="http://schemas.openxmlformats.org/officeDocument/2006/relationships/hyperlink" Target="https://tbi.osu.edu/modules/6" TargetMode="External"/><Relationship Id="rId5" Type="http://schemas.openxmlformats.org/officeDocument/2006/relationships/hyperlink" Target="https://tbi.osu.edu/modules/7" TargetMode="Externa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hyperlink" Target="http://usbia.org/" TargetMode="External"/><Relationship Id="rId2" Type="http://schemas.openxmlformats.org/officeDocument/2006/relationships/hyperlink" Target="http://www.biausa.org/"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msktc.org/tbi" TargetMode="External"/><Relationship Id="rId2" Type="http://schemas.openxmlformats.org/officeDocument/2006/relationships/hyperlink" Target="http://www.cdc.gov/traumaticbraininjury" TargetMode="Externa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hyperlink" Target="https://biaindiana.org/" TargetMode="External"/><Relationship Id="rId2" Type="http://schemas.openxmlformats.org/officeDocument/2006/relationships/hyperlink" Target="http://www.biausa.org/find-bia" TargetMode="External"/><Relationship Id="rId1" Type="http://schemas.openxmlformats.org/officeDocument/2006/relationships/slideLayout" Target="../slideLayouts/slideLayout17.xml"/><Relationship Id="rId4" Type="http://schemas.openxmlformats.org/officeDocument/2006/relationships/hyperlink" Target="https://usbia.org/"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ilru.org/projects/cil-net/cil-center-and-association-directory" TargetMode="External"/><Relationship Id="rId2" Type="http://schemas.openxmlformats.org/officeDocument/2006/relationships/hyperlink" Target="https://www.csavr.org/stateagencydirectory" TargetMode="Externa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hyperlink" Target="https://www.cms.gov/" TargetMode="Externa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hyperlink" Target="https://www.brainline.org/children-tbi" TargetMode="External"/><Relationship Id="rId2" Type="http://schemas.openxmlformats.org/officeDocument/2006/relationships/hyperlink" Target="http://www.biausa.org/brain-injury/about-brain-injury/children-what-to-expect" TargetMode="External"/><Relationship Id="rId1" Type="http://schemas.openxmlformats.org/officeDocument/2006/relationships/slideLayout" Target="../slideLayouts/slideLayout17.xml"/><Relationship Id="rId5" Type="http://schemas.openxmlformats.org/officeDocument/2006/relationships/hyperlink" Target="https://www.brainline.org/military-veterans" TargetMode="External"/><Relationship Id="rId4" Type="http://schemas.openxmlformats.org/officeDocument/2006/relationships/hyperlink" Target="https://www.polytrauma.va.gov/understanding-tbi/index.as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69155" y="2483733"/>
            <a:ext cx="9118600" cy="1531937"/>
          </a:xfrm>
          <a:prstGeom prst="rect">
            <a:avLst/>
          </a:prstGeom>
        </p:spPr>
        <p:txBody>
          <a:bodyPr>
            <a:noAutofit/>
          </a:bodyPr>
          <a:lstStyle/>
          <a:p>
            <a:pPr algn="ctr"/>
            <a:r>
              <a:rPr lang="en-US" sz="4400" dirty="0">
                <a:latin typeface="Arial Black" panose="020B0A04020102020204" pitchFamily="34" charset="0"/>
              </a:rPr>
              <a:t>Education and Resources for Individuals with TBI</a:t>
            </a:r>
          </a:p>
        </p:txBody>
      </p:sp>
    </p:spTree>
    <p:extLst>
      <p:ext uri="{BB962C8B-B14F-4D97-AF65-F5344CB8AC3E}">
        <p14:creationId xmlns:p14="http://schemas.microsoft.com/office/powerpoint/2010/main" val="2140780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20763" y="1557338"/>
            <a:ext cx="11171237" cy="5211762"/>
          </a:xfrm>
          <a:prstGeom prst="rect">
            <a:avLst/>
          </a:prstGeom>
        </p:spPr>
        <p:txBody>
          <a:bodyPr>
            <a:normAutofit fontScale="92500" lnSpcReduction="10000"/>
          </a:bodyPr>
          <a:lstStyle/>
          <a:p>
            <a:pPr marL="914400" lvl="1" indent="-457200">
              <a:lnSpc>
                <a:spcPct val="110000"/>
              </a:lnSpc>
              <a:spcBef>
                <a:spcPts val="600"/>
              </a:spcBef>
              <a:buFont typeface="+mj-lt"/>
              <a:buAutoNum type="arabicPeriod"/>
            </a:pPr>
            <a:r>
              <a:rPr lang="en-US" sz="1800" b="1" dirty="0" smtClean="0">
                <a:solidFill>
                  <a:srgbClr val="01708C"/>
                </a:solidFill>
                <a:latin typeface="Arial" panose="020B0604020202020204" pitchFamily="34" charset="0"/>
                <a:cs typeface="Arial" panose="020B0604020202020204" pitchFamily="34" charset="0"/>
              </a:rPr>
              <a:t>Inpatient Rehabilitation Facilities- Acute </a:t>
            </a:r>
            <a:r>
              <a:rPr lang="en-US" sz="1800" b="1" dirty="0">
                <a:solidFill>
                  <a:srgbClr val="01708C"/>
                </a:solidFill>
                <a:latin typeface="Arial" panose="020B0604020202020204" pitchFamily="34" charset="0"/>
                <a:cs typeface="Arial" panose="020B0604020202020204" pitchFamily="34" charset="0"/>
              </a:rPr>
              <a:t>Rehabilitation:</a:t>
            </a:r>
          </a:p>
          <a:p>
            <a:pPr lvl="2">
              <a:lnSpc>
                <a:spcPct val="110000"/>
              </a:lnSpc>
              <a:spcBef>
                <a:spcPts val="600"/>
              </a:spcBef>
            </a:pPr>
            <a:r>
              <a:rPr lang="en-US" sz="1800" dirty="0">
                <a:latin typeface="Arial" panose="020B0604020202020204" pitchFamily="34" charset="0"/>
                <a:cs typeface="Arial" panose="020B0604020202020204" pitchFamily="34" charset="0"/>
              </a:rPr>
              <a:t>The treatment is provided in a special unit of a trauma hospital, a rehabilitation hospital, or another inpatient setting. </a:t>
            </a:r>
          </a:p>
          <a:p>
            <a:pPr lvl="2">
              <a:lnSpc>
                <a:spcPct val="110000"/>
              </a:lnSpc>
              <a:spcBef>
                <a:spcPts val="600"/>
              </a:spcBef>
            </a:pPr>
            <a:r>
              <a:rPr lang="en-US" sz="1800" dirty="0">
                <a:latin typeface="Arial" panose="020B0604020202020204" pitchFamily="34" charset="0"/>
                <a:cs typeface="Arial" panose="020B0604020202020204" pitchFamily="34" charset="0"/>
              </a:rPr>
              <a:t>During acute rehabilitation, a team of health professionals with experience and training in brain injury work with the patient to regain as many activities of daily living </a:t>
            </a:r>
            <a:r>
              <a:rPr lang="en-US" sz="1800" dirty="0" smtClean="0">
                <a:latin typeface="Arial" panose="020B0604020202020204" pitchFamily="34" charset="0"/>
                <a:cs typeface="Arial" panose="020B0604020202020204" pitchFamily="34" charset="0"/>
              </a:rPr>
              <a:t>at the highest level of functioning </a:t>
            </a:r>
            <a:r>
              <a:rPr lang="en-US" sz="1800" dirty="0">
                <a:latin typeface="Arial" panose="020B0604020202020204" pitchFamily="34" charset="0"/>
                <a:cs typeface="Arial" panose="020B0604020202020204" pitchFamily="34" charset="0"/>
              </a:rPr>
              <a:t>possible. </a:t>
            </a:r>
          </a:p>
          <a:p>
            <a:pPr marL="914400" lvl="1" indent="-457200">
              <a:lnSpc>
                <a:spcPct val="110000"/>
              </a:lnSpc>
              <a:spcBef>
                <a:spcPts val="600"/>
              </a:spcBef>
              <a:buFont typeface="+mj-lt"/>
              <a:buAutoNum type="arabicPeriod"/>
            </a:pPr>
            <a:r>
              <a:rPr lang="en-US" sz="1800" b="1" dirty="0" smtClean="0">
                <a:solidFill>
                  <a:srgbClr val="01708C"/>
                </a:solidFill>
                <a:latin typeface="Arial" panose="020B0604020202020204" pitchFamily="34" charset="0"/>
                <a:cs typeface="Arial" panose="020B0604020202020204" pitchFamily="34" charset="0"/>
              </a:rPr>
              <a:t>Sub-acute </a:t>
            </a:r>
            <a:r>
              <a:rPr lang="en-US" sz="1800" b="1" dirty="0">
                <a:solidFill>
                  <a:srgbClr val="01708C"/>
                </a:solidFill>
                <a:latin typeface="Arial" panose="020B0604020202020204" pitchFamily="34" charset="0"/>
                <a:cs typeface="Arial" panose="020B0604020202020204" pitchFamily="34" charset="0"/>
              </a:rPr>
              <a:t>Rehabilitation: </a:t>
            </a:r>
          </a:p>
          <a:p>
            <a:pPr lvl="2">
              <a:lnSpc>
                <a:spcPct val="110000"/>
              </a:lnSpc>
              <a:spcBef>
                <a:spcPts val="600"/>
              </a:spcBef>
            </a:pPr>
            <a:r>
              <a:rPr lang="en-US" sz="1800" dirty="0">
                <a:latin typeface="Arial" panose="020B0604020202020204" pitchFamily="34" charset="0"/>
                <a:cs typeface="Arial" panose="020B0604020202020204" pitchFamily="34" charset="0"/>
              </a:rPr>
              <a:t>Designed for persons with brain injury who need less-intensive rehabilitation services over a longer period of time or those who have made progress in an acute rehabilitation setting (and are still progressing) but are not making rapid functional gains. May be provided in a variety of settings, such as a skilled nursing facility or nursing home</a:t>
            </a:r>
            <a:r>
              <a:rPr lang="en-US" sz="1800" dirty="0" smtClean="0">
                <a:latin typeface="Arial" panose="020B0604020202020204" pitchFamily="34" charset="0"/>
                <a:cs typeface="Arial" panose="020B0604020202020204" pitchFamily="34" charset="0"/>
              </a:rPr>
              <a:t>.</a:t>
            </a:r>
          </a:p>
          <a:p>
            <a:pPr marL="914400" lvl="1" indent="-457200">
              <a:lnSpc>
                <a:spcPct val="110000"/>
              </a:lnSpc>
              <a:spcBef>
                <a:spcPts val="600"/>
              </a:spcBef>
              <a:buFont typeface="+mj-lt"/>
              <a:buAutoNum type="arabicPeriod"/>
            </a:pPr>
            <a:r>
              <a:rPr lang="en-US" sz="1800" b="1" dirty="0" smtClean="0">
                <a:solidFill>
                  <a:srgbClr val="01708C"/>
                </a:solidFill>
                <a:latin typeface="Arial" panose="020B0604020202020204" pitchFamily="34" charset="0"/>
                <a:cs typeface="Arial" panose="020B0604020202020204" pitchFamily="34" charset="0"/>
              </a:rPr>
              <a:t>Long-Term Acute Care</a:t>
            </a:r>
            <a:r>
              <a:rPr lang="en-US" sz="1800" b="1" dirty="0">
                <a:solidFill>
                  <a:srgbClr val="01708C"/>
                </a:solidFill>
                <a:latin typeface="Arial" panose="020B0604020202020204" pitchFamily="34" charset="0"/>
                <a:cs typeface="Arial" panose="020B0604020202020204" pitchFamily="34" charset="0"/>
              </a:rPr>
              <a:t>: </a:t>
            </a:r>
            <a:endParaRPr lang="en-US" sz="1800" b="1" dirty="0" smtClean="0">
              <a:solidFill>
                <a:srgbClr val="01708C"/>
              </a:solidFill>
              <a:latin typeface="Arial" panose="020B0604020202020204" pitchFamily="34" charset="0"/>
              <a:cs typeface="Arial" panose="020B0604020202020204" pitchFamily="34" charset="0"/>
            </a:endParaRPr>
          </a:p>
          <a:p>
            <a:pPr lvl="2">
              <a:lnSpc>
                <a:spcPct val="110000"/>
              </a:lnSpc>
              <a:spcBef>
                <a:spcPts val="600"/>
              </a:spcBef>
            </a:pPr>
            <a:r>
              <a:rPr lang="en-US" sz="1800" dirty="0">
                <a:latin typeface="Arial" panose="020B0604020202020204" pitchFamily="34" charset="0"/>
                <a:cs typeface="Arial" panose="020B0604020202020204" pitchFamily="34" charset="0"/>
              </a:rPr>
              <a:t>Facilities designed to provide extended medical and rehabilitative care for patients who are clinically complex and have multiple acute or chronic conditions (Liu et al., 2001). </a:t>
            </a:r>
            <a:endParaRPr lang="en-US" sz="1800" dirty="0" smtClean="0">
              <a:latin typeface="Arial" panose="020B0604020202020204" pitchFamily="34" charset="0"/>
              <a:cs typeface="Arial" panose="020B0604020202020204" pitchFamily="34" charset="0"/>
            </a:endParaRPr>
          </a:p>
          <a:p>
            <a:pPr marL="914400" lvl="1" indent="-457200">
              <a:lnSpc>
                <a:spcPct val="110000"/>
              </a:lnSpc>
              <a:spcBef>
                <a:spcPts val="600"/>
              </a:spcBef>
              <a:buFont typeface="+mj-lt"/>
              <a:buAutoNum type="arabicPeriod"/>
            </a:pPr>
            <a:r>
              <a:rPr lang="en-US" sz="1800" b="1" dirty="0" smtClean="0">
                <a:solidFill>
                  <a:srgbClr val="01708C"/>
                </a:solidFill>
                <a:latin typeface="Arial" panose="020B0604020202020204" pitchFamily="34" charset="0"/>
                <a:cs typeface="Arial" panose="020B0604020202020204" pitchFamily="34" charset="0"/>
              </a:rPr>
              <a:t>Home Health </a:t>
            </a:r>
            <a:r>
              <a:rPr lang="en-US" sz="1800" b="1" dirty="0">
                <a:solidFill>
                  <a:srgbClr val="01708C"/>
                </a:solidFill>
                <a:latin typeface="Arial" panose="020B0604020202020204" pitchFamily="34" charset="0"/>
                <a:cs typeface="Arial" panose="020B0604020202020204" pitchFamily="34" charset="0"/>
              </a:rPr>
              <a:t>Care</a:t>
            </a:r>
            <a:r>
              <a:rPr lang="en-US" sz="1800" b="1" dirty="0" smtClean="0">
                <a:solidFill>
                  <a:srgbClr val="01708C"/>
                </a:solidFill>
                <a:latin typeface="Arial" panose="020B0604020202020204" pitchFamily="34" charset="0"/>
                <a:cs typeface="Arial" panose="020B0604020202020204" pitchFamily="34" charset="0"/>
              </a:rPr>
              <a:t>:</a:t>
            </a:r>
            <a:endParaRPr lang="en-US" sz="1800" b="1" dirty="0">
              <a:solidFill>
                <a:srgbClr val="01708C"/>
              </a:solidFill>
              <a:latin typeface="Arial" panose="020B0604020202020204" pitchFamily="34" charset="0"/>
              <a:cs typeface="Arial" panose="020B0604020202020204" pitchFamily="34" charset="0"/>
            </a:endParaRPr>
          </a:p>
          <a:p>
            <a:pPr lvl="2">
              <a:lnSpc>
                <a:spcPct val="110000"/>
              </a:lnSpc>
              <a:spcBef>
                <a:spcPts val="600"/>
              </a:spcBef>
            </a:pPr>
            <a:r>
              <a:rPr lang="en-US" sz="1800" dirty="0" smtClean="0">
                <a:latin typeface="Arial" panose="020B0604020202020204" pitchFamily="34" charset="0"/>
                <a:cs typeface="Arial" panose="020B0604020202020204" pitchFamily="34" charset="0"/>
              </a:rPr>
              <a:t>Includes</a:t>
            </a:r>
            <a:r>
              <a:rPr lang="en-US" sz="1800" dirty="0">
                <a:latin typeface="Arial" panose="020B0604020202020204" pitchFamily="34" charset="0"/>
                <a:cs typeface="Arial" panose="020B0604020202020204" pitchFamily="34" charset="0"/>
              </a:rPr>
              <a:t>, but is not limited to: skilled nursing care, physical therapy, occupational therapy, speech therapy, and care by home health aide.</a:t>
            </a:r>
          </a:p>
        </p:txBody>
      </p:sp>
      <p:sp>
        <p:nvSpPr>
          <p:cNvPr id="4" name="Title 1"/>
          <p:cNvSpPr txBox="1">
            <a:spLocks/>
          </p:cNvSpPr>
          <p:nvPr/>
        </p:nvSpPr>
        <p:spPr>
          <a:xfrm>
            <a:off x="0" y="960141"/>
            <a:ext cx="12192000" cy="67689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smtClean="0">
                <a:latin typeface="Arial Black" panose="020B0A04020102020204" pitchFamily="34" charset="0"/>
                <a:cs typeface="Arial" panose="020B0604020202020204" pitchFamily="34" charset="0"/>
              </a:rPr>
              <a:t>Brain Injury Rehabilitation: </a:t>
            </a:r>
            <a:r>
              <a:rPr lang="en-US" sz="2400" b="1" dirty="0" smtClean="0">
                <a:solidFill>
                  <a:srgbClr val="01708C"/>
                </a:solidFill>
                <a:latin typeface="Arial Black" panose="020B0A04020102020204" pitchFamily="34" charset="0"/>
                <a:cs typeface="Arial" panose="020B0604020202020204" pitchFamily="34" charset="0"/>
              </a:rPr>
              <a:t>Types of Post-acute Rehabilitation</a:t>
            </a:r>
            <a:endParaRPr lang="en-US" sz="2400" dirty="0">
              <a:solidFill>
                <a:srgbClr val="01708C"/>
              </a:solidFill>
              <a:latin typeface="Arial Black" panose="020B0A04020102020204" pitchFamily="34" charset="0"/>
            </a:endParaRPr>
          </a:p>
        </p:txBody>
      </p:sp>
    </p:spTree>
    <p:extLst>
      <p:ext uri="{BB962C8B-B14F-4D97-AF65-F5344CB8AC3E}">
        <p14:creationId xmlns:p14="http://schemas.microsoft.com/office/powerpoint/2010/main" val="2324483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1433689"/>
            <a:ext cx="12192000" cy="6887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smtClean="0">
                <a:latin typeface="Arial Black" panose="020B0A04020102020204" pitchFamily="34" charset="0"/>
                <a:cs typeface="Arial" panose="020B0604020202020204" pitchFamily="34" charset="0"/>
              </a:rPr>
              <a:t>Types of Brain Injury Rehabilitation: </a:t>
            </a:r>
            <a:r>
              <a:rPr lang="en-US" sz="2400" b="1" dirty="0" smtClean="0">
                <a:solidFill>
                  <a:srgbClr val="01708C"/>
                </a:solidFill>
                <a:latin typeface="Arial Black" panose="020B0A04020102020204" pitchFamily="34" charset="0"/>
                <a:cs typeface="Arial" panose="020B0604020202020204" pitchFamily="34" charset="0"/>
              </a:rPr>
              <a:t>Outpatient</a:t>
            </a:r>
            <a:endParaRPr lang="en-US" sz="2400" dirty="0">
              <a:solidFill>
                <a:srgbClr val="01708C"/>
              </a:solidFill>
              <a:latin typeface="Arial Black" panose="020B0A04020102020204" pitchFamily="34" charset="0"/>
            </a:endParaRPr>
          </a:p>
        </p:txBody>
      </p:sp>
      <p:sp>
        <p:nvSpPr>
          <p:cNvPr id="6" name="Rectangle 5"/>
          <p:cNvSpPr/>
          <p:nvPr/>
        </p:nvSpPr>
        <p:spPr>
          <a:xfrm>
            <a:off x="1520628" y="2292377"/>
            <a:ext cx="9108374" cy="4001095"/>
          </a:xfrm>
          <a:prstGeom prst="rect">
            <a:avLst/>
          </a:prstGeom>
        </p:spPr>
        <p:txBody>
          <a:bodyPr wrap="square">
            <a:spAutoFit/>
          </a:bodyPr>
          <a:lstStyle/>
          <a:p>
            <a:pPr>
              <a:spcBef>
                <a:spcPts val="600"/>
              </a:spcBef>
            </a:pPr>
            <a:r>
              <a:rPr lang="en-US" b="1" dirty="0">
                <a:solidFill>
                  <a:srgbClr val="01708C"/>
                </a:solidFill>
                <a:latin typeface="Arial" panose="020B0604020202020204" pitchFamily="34" charset="0"/>
                <a:cs typeface="Arial" panose="020B0604020202020204" pitchFamily="34" charset="0"/>
              </a:rPr>
              <a:t>Outpatient Rehabilitation (speech, occupational, physical, vision): </a:t>
            </a: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T</a:t>
            </a:r>
            <a:r>
              <a:rPr lang="en-US" dirty="0" smtClean="0">
                <a:latin typeface="Arial" panose="020B0604020202020204" pitchFamily="34" charset="0"/>
                <a:cs typeface="Arial" panose="020B0604020202020204" pitchFamily="34" charset="0"/>
              </a:rPr>
              <a:t>herapies </a:t>
            </a:r>
            <a:r>
              <a:rPr lang="en-US" dirty="0">
                <a:latin typeface="Arial" panose="020B0604020202020204" pitchFamily="34" charset="0"/>
                <a:cs typeface="Arial" panose="020B0604020202020204" pitchFamily="34" charset="0"/>
              </a:rPr>
              <a:t>to maintain and enhance recovery of Individuals whose injuries were not severe enough to require hospitalization or who were not initially diagnosed with a brain injury when the incident occurred may attend outpatient therapies to address problem areas as a result of their brain </a:t>
            </a:r>
            <a:r>
              <a:rPr lang="en-US" dirty="0" smtClean="0">
                <a:latin typeface="Arial" panose="020B0604020202020204" pitchFamily="34" charset="0"/>
                <a:cs typeface="Arial" panose="020B0604020202020204" pitchFamily="34" charset="0"/>
              </a:rPr>
              <a:t>injury.</a:t>
            </a:r>
            <a:endParaRPr lang="en-US" dirty="0">
              <a:latin typeface="Arial" panose="020B0604020202020204" pitchFamily="34" charset="0"/>
              <a:cs typeface="Arial" panose="020B0604020202020204" pitchFamily="34" charset="0"/>
            </a:endParaRPr>
          </a:p>
          <a:p>
            <a:pPr>
              <a:spcBef>
                <a:spcPts val="600"/>
              </a:spcBef>
            </a:pPr>
            <a:r>
              <a:rPr lang="en-US" b="1" dirty="0" smtClean="0">
                <a:solidFill>
                  <a:srgbClr val="01708C"/>
                </a:solidFill>
                <a:latin typeface="Arial" panose="020B0604020202020204" pitchFamily="34" charset="0"/>
                <a:cs typeface="Arial" panose="020B0604020202020204" pitchFamily="34" charset="0"/>
              </a:rPr>
              <a:t>Outpatient </a:t>
            </a:r>
            <a:r>
              <a:rPr lang="en-US" b="1" dirty="0">
                <a:solidFill>
                  <a:srgbClr val="01708C"/>
                </a:solidFill>
                <a:latin typeface="Arial" panose="020B0604020202020204" pitchFamily="34" charset="0"/>
                <a:cs typeface="Arial" panose="020B0604020202020204" pitchFamily="34" charset="0"/>
              </a:rPr>
              <a:t>Day Program: </a:t>
            </a: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Day treatment provides rehabilitation in a structured group setting during the day and allows the person with a brain injury to return home at night</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May include various therapies (ST, PT, OT)throughout the day as well as groups, brain injury psychotherapy, activities like grocery shopping, accessing transportation, dining out at local restaurants, and pre-vocational and vocational assessment and counseling to help patients make a smooth transition to their communities, school or </a:t>
            </a:r>
            <a:r>
              <a:rPr lang="en-US" dirty="0" smtClean="0">
                <a:latin typeface="Arial" panose="020B0604020202020204" pitchFamily="34" charset="0"/>
                <a:cs typeface="Arial" panose="020B0604020202020204" pitchFamily="34" charset="0"/>
              </a:rPr>
              <a:t>work.</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3934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964268" y="2192865"/>
            <a:ext cx="8173156" cy="3959579"/>
          </a:xfrm>
          <a:prstGeom prst="rect">
            <a:avLst/>
          </a:prstGeom>
        </p:spPr>
        <p:txBody>
          <a:bodyPr>
            <a:normAutofit fontScale="92500" lnSpcReduction="20000"/>
          </a:bodyPr>
          <a:lstStyle/>
          <a:p>
            <a:pPr marL="0" indent="0">
              <a:lnSpc>
                <a:spcPct val="110000"/>
              </a:lnSpc>
              <a:spcBef>
                <a:spcPts val="600"/>
              </a:spcBef>
              <a:buNone/>
            </a:pPr>
            <a:r>
              <a:rPr lang="en-US" sz="1900" b="1" dirty="0">
                <a:solidFill>
                  <a:srgbClr val="01708C"/>
                </a:solidFill>
                <a:latin typeface="Arial" panose="020B0604020202020204" pitchFamily="34" charset="0"/>
                <a:cs typeface="Arial" panose="020B0604020202020204" pitchFamily="34" charset="0"/>
              </a:rPr>
              <a:t>Cognitive Rehabilitation </a:t>
            </a:r>
            <a:r>
              <a:rPr lang="en-US" sz="1900" dirty="0">
                <a:latin typeface="Arial" panose="020B0604020202020204" pitchFamily="34" charset="0"/>
                <a:cs typeface="Arial" panose="020B0604020202020204" pitchFamily="34" charset="0"/>
              </a:rPr>
              <a:t>is evidence-based rehabilitation strategies for impairments </a:t>
            </a:r>
            <a:r>
              <a:rPr lang="en-US" sz="1900" dirty="0" smtClean="0">
                <a:latin typeface="Arial" panose="020B0604020202020204" pitchFamily="34" charset="0"/>
                <a:cs typeface="Arial" panose="020B0604020202020204" pitchFamily="34" charset="0"/>
              </a:rPr>
              <a:t>of: </a:t>
            </a:r>
            <a:endParaRPr lang="en-US" sz="1900" dirty="0">
              <a:latin typeface="Arial" panose="020B0604020202020204" pitchFamily="34" charset="0"/>
              <a:cs typeface="Arial" panose="020B0604020202020204" pitchFamily="34" charset="0"/>
            </a:endParaRPr>
          </a:p>
          <a:p>
            <a:pPr lvl="1">
              <a:lnSpc>
                <a:spcPct val="110000"/>
              </a:lnSpc>
              <a:spcBef>
                <a:spcPts val="600"/>
              </a:spcBef>
            </a:pPr>
            <a:r>
              <a:rPr lang="en-US" sz="1900" dirty="0">
                <a:latin typeface="Arial" panose="020B0604020202020204" pitchFamily="34" charset="0"/>
                <a:cs typeface="Arial" panose="020B0604020202020204" pitchFamily="34" charset="0"/>
              </a:rPr>
              <a:t>Attention and concentration</a:t>
            </a:r>
          </a:p>
          <a:p>
            <a:pPr lvl="1">
              <a:lnSpc>
                <a:spcPct val="110000"/>
              </a:lnSpc>
              <a:spcBef>
                <a:spcPts val="600"/>
              </a:spcBef>
            </a:pPr>
            <a:r>
              <a:rPr lang="en-US" sz="1900" dirty="0">
                <a:latin typeface="Arial" panose="020B0604020202020204" pitchFamily="34" charset="0"/>
                <a:cs typeface="Arial" panose="020B0604020202020204" pitchFamily="34" charset="0"/>
              </a:rPr>
              <a:t>Memory</a:t>
            </a:r>
          </a:p>
          <a:p>
            <a:pPr lvl="1">
              <a:lnSpc>
                <a:spcPct val="110000"/>
              </a:lnSpc>
              <a:spcBef>
                <a:spcPts val="600"/>
              </a:spcBef>
            </a:pPr>
            <a:r>
              <a:rPr lang="en-US" sz="1900" dirty="0">
                <a:latin typeface="Arial" panose="020B0604020202020204" pitchFamily="34" charset="0"/>
                <a:cs typeface="Arial" panose="020B0604020202020204" pitchFamily="34" charset="0"/>
              </a:rPr>
              <a:t>Executive functions</a:t>
            </a:r>
          </a:p>
          <a:p>
            <a:pPr lvl="1">
              <a:lnSpc>
                <a:spcPct val="110000"/>
              </a:lnSpc>
              <a:spcBef>
                <a:spcPts val="600"/>
              </a:spcBef>
            </a:pPr>
            <a:r>
              <a:rPr lang="en-US" sz="1900" dirty="0">
                <a:latin typeface="Arial" panose="020B0604020202020204" pitchFamily="34" charset="0"/>
                <a:cs typeface="Arial" panose="020B0604020202020204" pitchFamily="34" charset="0"/>
              </a:rPr>
              <a:t>Language and social communication</a:t>
            </a:r>
          </a:p>
          <a:p>
            <a:pPr lvl="1">
              <a:lnSpc>
                <a:spcPct val="110000"/>
              </a:lnSpc>
              <a:spcBef>
                <a:spcPts val="600"/>
              </a:spcBef>
            </a:pPr>
            <a:r>
              <a:rPr lang="en-US" sz="1900" dirty="0">
                <a:latin typeface="Arial" panose="020B0604020202020204" pitchFamily="34" charset="0"/>
                <a:cs typeface="Arial" panose="020B0604020202020204" pitchFamily="34" charset="0"/>
              </a:rPr>
              <a:t>Visuospatial skills</a:t>
            </a:r>
          </a:p>
          <a:p>
            <a:pPr marL="0" indent="0">
              <a:lnSpc>
                <a:spcPct val="110000"/>
              </a:lnSpc>
              <a:spcBef>
                <a:spcPts val="600"/>
              </a:spcBef>
              <a:buNone/>
            </a:pPr>
            <a:r>
              <a:rPr lang="en-US" sz="1900" dirty="0" smtClean="0">
                <a:latin typeface="Arial" panose="020B0604020202020204" pitchFamily="34" charset="0"/>
                <a:cs typeface="Arial" panose="020B0604020202020204" pitchFamily="34" charset="0"/>
              </a:rPr>
              <a:t>The primary </a:t>
            </a:r>
            <a:r>
              <a:rPr lang="en-US" sz="1900" dirty="0">
                <a:latin typeface="Arial" panose="020B0604020202020204" pitchFamily="34" charset="0"/>
                <a:cs typeface="Arial" panose="020B0604020202020204" pitchFamily="34" charset="0"/>
              </a:rPr>
              <a:t>goal </a:t>
            </a:r>
            <a:r>
              <a:rPr lang="en-US" sz="1900" dirty="0" smtClean="0">
                <a:latin typeface="Arial" panose="020B0604020202020204" pitchFamily="34" charset="0"/>
                <a:cs typeface="Arial" panose="020B0604020202020204" pitchFamily="34" charset="0"/>
              </a:rPr>
              <a:t>of these strategies are to ameliorate </a:t>
            </a:r>
            <a:r>
              <a:rPr lang="en-US" sz="1900" dirty="0">
                <a:latin typeface="Arial" panose="020B0604020202020204" pitchFamily="34" charset="0"/>
                <a:cs typeface="Arial" panose="020B0604020202020204" pitchFamily="34" charset="0"/>
              </a:rPr>
              <a:t>injury-related cognitive and behavioral deficits in order to maximize safety, daily functioning, independence, and quality of life</a:t>
            </a:r>
            <a:r>
              <a:rPr lang="en-US" sz="1900" dirty="0" smtClean="0">
                <a:latin typeface="Arial" panose="020B0604020202020204" pitchFamily="34" charset="0"/>
                <a:cs typeface="Arial" panose="020B0604020202020204" pitchFamily="34" charset="0"/>
              </a:rPr>
              <a:t>.</a:t>
            </a:r>
          </a:p>
          <a:p>
            <a:pPr marL="0" indent="0">
              <a:buNone/>
            </a:pP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200" dirty="0" smtClean="0"/>
              <a:t>Haskins</a:t>
            </a:r>
            <a:r>
              <a:rPr lang="en-US" sz="1200" dirty="0"/>
              <a:t>, E.,  Cicerone, K., Dams-O’Conner, K., </a:t>
            </a:r>
            <a:r>
              <a:rPr lang="en-US" sz="1200" dirty="0" err="1"/>
              <a:t>Eberle</a:t>
            </a:r>
            <a:r>
              <a:rPr lang="en-US" sz="1200" dirty="0"/>
              <a:t>, R., </a:t>
            </a:r>
            <a:r>
              <a:rPr lang="en-US" sz="1200" dirty="0" err="1" smtClean="0"/>
              <a:t>Langenbaun</a:t>
            </a:r>
            <a:r>
              <a:rPr lang="en-US" sz="1200" dirty="0" smtClean="0"/>
              <a:t>, </a:t>
            </a:r>
            <a:r>
              <a:rPr lang="en-US" sz="1200" dirty="0"/>
              <a:t>D., Shapiro-Rosenbaum, A., (2012). </a:t>
            </a:r>
            <a:r>
              <a:rPr lang="en-US" sz="1200" i="1" dirty="0"/>
              <a:t>Cognitive Rehabilitation Manual.</a:t>
            </a:r>
            <a:r>
              <a:rPr lang="en-US" sz="1200" dirty="0"/>
              <a:t> American Congress of Rehabilitation Medicine. BI-ISIG. L. Trexler (Ed</a:t>
            </a:r>
            <a:r>
              <a:rPr lang="en-US" sz="1200" dirty="0" smtClean="0"/>
              <a:t>.).</a:t>
            </a:r>
            <a:endParaRPr lang="en-US" sz="1200" dirty="0">
              <a:latin typeface="Arial" panose="020B0604020202020204" pitchFamily="34" charset="0"/>
              <a:cs typeface="Arial" panose="020B0604020202020204" pitchFamily="34" charset="0"/>
            </a:endParaRPr>
          </a:p>
        </p:txBody>
      </p:sp>
      <p:sp>
        <p:nvSpPr>
          <p:cNvPr id="6" name="Title 1"/>
          <p:cNvSpPr txBox="1">
            <a:spLocks/>
          </p:cNvSpPr>
          <p:nvPr/>
        </p:nvSpPr>
        <p:spPr>
          <a:xfrm>
            <a:off x="643467" y="1422400"/>
            <a:ext cx="10938933" cy="6887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smtClean="0">
                <a:latin typeface="Arial Black" panose="020B0A04020102020204" pitchFamily="34" charset="0"/>
                <a:cs typeface="Arial" panose="020B0604020202020204" pitchFamily="34" charset="0"/>
              </a:rPr>
              <a:t>Types of Brain Injury Rehabilitation: </a:t>
            </a:r>
            <a:r>
              <a:rPr lang="en-US" sz="2400" b="1" dirty="0" smtClean="0">
                <a:solidFill>
                  <a:srgbClr val="01708C"/>
                </a:solidFill>
                <a:latin typeface="Arial Black" panose="020B0A04020102020204" pitchFamily="34" charset="0"/>
                <a:cs typeface="Arial" panose="020B0604020202020204" pitchFamily="34" charset="0"/>
              </a:rPr>
              <a:t>Cognitive Rehabilitation</a:t>
            </a:r>
            <a:endParaRPr lang="en-US" sz="2400" dirty="0">
              <a:solidFill>
                <a:srgbClr val="01708C"/>
              </a:solidFill>
              <a:latin typeface="Arial Black" panose="020B0A04020102020204" pitchFamily="34" charset="0"/>
            </a:endParaRPr>
          </a:p>
        </p:txBody>
      </p:sp>
    </p:spTree>
    <p:extLst>
      <p:ext uri="{BB962C8B-B14F-4D97-AF65-F5344CB8AC3E}">
        <p14:creationId xmlns:p14="http://schemas.microsoft.com/office/powerpoint/2010/main" val="444399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20889" y="2538589"/>
            <a:ext cx="10931525" cy="1325563"/>
          </a:xfrm>
          <a:prstGeom prst="rect">
            <a:avLst/>
          </a:prstGeom>
        </p:spPr>
        <p:txBody>
          <a:bodyPr>
            <a:normAutofit/>
          </a:bodyPr>
          <a:lstStyle/>
          <a:p>
            <a:pPr algn="ctr"/>
            <a:r>
              <a:rPr lang="en-US" sz="4400" dirty="0">
                <a:latin typeface="Arial Black" panose="020B0A04020102020204" pitchFamily="34" charset="0"/>
              </a:rPr>
              <a:t>TBI-related Accreditations </a:t>
            </a:r>
            <a:br>
              <a:rPr lang="en-US" sz="4400" dirty="0">
                <a:latin typeface="Arial Black" panose="020B0A04020102020204" pitchFamily="34" charset="0"/>
              </a:rPr>
            </a:br>
            <a:r>
              <a:rPr lang="en-US" sz="4400" dirty="0" smtClean="0">
                <a:latin typeface="Arial Black" panose="020B0A04020102020204" pitchFamily="34" charset="0"/>
              </a:rPr>
              <a:t>and </a:t>
            </a:r>
            <a:r>
              <a:rPr lang="en-US" sz="4400" dirty="0">
                <a:latin typeface="Arial Black" panose="020B0A04020102020204" pitchFamily="34" charset="0"/>
              </a:rPr>
              <a:t>Certifications</a:t>
            </a:r>
          </a:p>
        </p:txBody>
      </p:sp>
    </p:spTree>
    <p:extLst>
      <p:ext uri="{BB962C8B-B14F-4D97-AF65-F5344CB8AC3E}">
        <p14:creationId xmlns:p14="http://schemas.microsoft.com/office/powerpoint/2010/main" val="2882755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926275"/>
            <a:ext cx="12192000" cy="67689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smtClean="0">
                <a:latin typeface="Arial Black" panose="020B0A04020102020204" pitchFamily="34" charset="0"/>
                <a:cs typeface="Arial" panose="020B0604020202020204" pitchFamily="34" charset="0"/>
              </a:rPr>
              <a:t>TBI-related Accreditation &amp; Certifications: </a:t>
            </a:r>
            <a:r>
              <a:rPr lang="en-US" sz="2400" b="1" dirty="0" smtClean="0">
                <a:solidFill>
                  <a:srgbClr val="01708C"/>
                </a:solidFill>
                <a:latin typeface="Arial Black" panose="020B0A04020102020204" pitchFamily="34" charset="0"/>
                <a:cs typeface="Arial" panose="020B0604020202020204" pitchFamily="34" charset="0"/>
              </a:rPr>
              <a:t>ACBIS</a:t>
            </a:r>
            <a:endParaRPr lang="en-US" sz="2400" dirty="0">
              <a:solidFill>
                <a:srgbClr val="01708C"/>
              </a:solidFill>
              <a:latin typeface="Arial Black" panose="020B0A04020102020204" pitchFamily="34" charset="0"/>
            </a:endParaRPr>
          </a:p>
        </p:txBody>
      </p:sp>
      <p:sp>
        <p:nvSpPr>
          <p:cNvPr id="6" name="Rectangle 5"/>
          <p:cNvSpPr/>
          <p:nvPr/>
        </p:nvSpPr>
        <p:spPr>
          <a:xfrm>
            <a:off x="1520042" y="1544359"/>
            <a:ext cx="9144000" cy="5001369"/>
          </a:xfrm>
          <a:prstGeom prst="rect">
            <a:avLst/>
          </a:prstGeom>
        </p:spPr>
        <p:txBody>
          <a:bodyPr wrap="square">
            <a:spAutoFit/>
          </a:bodyPr>
          <a:lstStyle/>
          <a:p>
            <a:pPr>
              <a:spcBef>
                <a:spcPts val="600"/>
              </a:spcBef>
            </a:pPr>
            <a:r>
              <a:rPr lang="en-US" dirty="0" smtClean="0">
                <a:latin typeface="Arial" panose="020B0604020202020204" pitchFamily="34" charset="0"/>
                <a:cs typeface="Arial" panose="020B0604020202020204" pitchFamily="34" charset="0"/>
              </a:rPr>
              <a:t>The </a:t>
            </a:r>
            <a:r>
              <a:rPr lang="en-US" b="1" dirty="0" smtClean="0">
                <a:solidFill>
                  <a:srgbClr val="01708C"/>
                </a:solidFill>
                <a:latin typeface="Arial" panose="020B0604020202020204" pitchFamily="34" charset="0"/>
                <a:cs typeface="Arial" panose="020B0604020202020204" pitchFamily="34" charset="0"/>
              </a:rPr>
              <a:t>Academy </a:t>
            </a:r>
            <a:r>
              <a:rPr lang="en-US" b="1" dirty="0">
                <a:solidFill>
                  <a:srgbClr val="01708C"/>
                </a:solidFill>
                <a:latin typeface="Arial" panose="020B0604020202020204" pitchFamily="34" charset="0"/>
                <a:cs typeface="Arial" panose="020B0604020202020204" pitchFamily="34" charset="0"/>
              </a:rPr>
              <a:t>of Certified Brain Injury Specialists (</a:t>
            </a:r>
            <a:r>
              <a:rPr lang="en-US" b="1" dirty="0" smtClean="0">
                <a:solidFill>
                  <a:srgbClr val="01708C"/>
                </a:solidFill>
                <a:latin typeface="Arial" panose="020B0604020202020204" pitchFamily="34" charset="0"/>
                <a:cs typeface="Arial" panose="020B0604020202020204" pitchFamily="34" charset="0"/>
              </a:rPr>
              <a:t>ACBIS) </a:t>
            </a:r>
            <a:r>
              <a:rPr lang="en-US" dirty="0" smtClean="0">
                <a:latin typeface="Arial" panose="020B0604020202020204" pitchFamily="34" charset="0"/>
                <a:cs typeface="Arial" panose="020B0604020202020204" pitchFamily="34" charset="0"/>
              </a:rPr>
              <a:t>has a mission </a:t>
            </a:r>
            <a:r>
              <a:rPr lang="en-US" dirty="0">
                <a:latin typeface="Arial" panose="020B0604020202020204" pitchFamily="34" charset="0"/>
                <a:cs typeface="Arial" panose="020B0604020202020204" pitchFamily="34" charset="0"/>
              </a:rPr>
              <a:t>is to provide education, training, certification, and ongoing resources for specialists in the brain injury community.</a:t>
            </a:r>
          </a:p>
          <a:p>
            <a:pPr>
              <a:spcBef>
                <a:spcPts val="600"/>
              </a:spcBef>
            </a:pPr>
            <a:r>
              <a:rPr lang="en-US" dirty="0" smtClean="0">
                <a:latin typeface="Arial" panose="020B0604020202020204" pitchFamily="34" charset="0"/>
                <a:cs typeface="Arial" panose="020B0604020202020204" pitchFamily="34" charset="0"/>
              </a:rPr>
              <a:t>There are four certification </a:t>
            </a:r>
            <a:r>
              <a:rPr lang="en-US" dirty="0">
                <a:latin typeface="Arial" panose="020B0604020202020204" pitchFamily="34" charset="0"/>
                <a:cs typeface="Arial" panose="020B0604020202020204" pitchFamily="34" charset="0"/>
              </a:rPr>
              <a:t>options representing distinct levels of experience and supervisory skills: </a:t>
            </a:r>
          </a:p>
          <a:p>
            <a:pPr marL="742950" lvl="1" indent="-285750">
              <a:spcBef>
                <a:spcPts val="600"/>
              </a:spcBef>
              <a:buFont typeface="Arial" panose="020B0604020202020204" pitchFamily="34" charset="0"/>
              <a:buChar char="•"/>
            </a:pPr>
            <a:r>
              <a:rPr lang="en-US" b="1" dirty="0">
                <a:solidFill>
                  <a:srgbClr val="01708C"/>
                </a:solidFill>
                <a:latin typeface="Arial" panose="020B0604020202020204" pitchFamily="34" charset="0"/>
                <a:cs typeface="Arial" panose="020B0604020202020204" pitchFamily="34" charset="0"/>
              </a:rPr>
              <a:t>Certified Brain Injury Specialist (CBIS</a:t>
            </a:r>
            <a:r>
              <a:rPr lang="en-US" b="1" dirty="0" smtClean="0">
                <a:solidFill>
                  <a:srgbClr val="01708C"/>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which Credentials </a:t>
            </a:r>
            <a:r>
              <a:rPr lang="en-US" dirty="0">
                <a:latin typeface="Arial" panose="020B0604020202020204" pitchFamily="34" charset="0"/>
                <a:cs typeface="Arial" panose="020B0604020202020204" pitchFamily="34" charset="0"/>
              </a:rPr>
              <a:t>for individuals who assist persons with brain injury to restore, maintain, and promote optimal health. </a:t>
            </a:r>
          </a:p>
          <a:p>
            <a:pPr marL="742950" lvl="1" indent="-285750">
              <a:spcBef>
                <a:spcPts val="600"/>
              </a:spcBef>
              <a:buFont typeface="Arial" panose="020B0604020202020204" pitchFamily="34" charset="0"/>
              <a:buChar char="•"/>
            </a:pPr>
            <a:r>
              <a:rPr lang="en-US" b="1" dirty="0">
                <a:solidFill>
                  <a:srgbClr val="01708C"/>
                </a:solidFill>
                <a:latin typeface="Arial" panose="020B0604020202020204" pitchFamily="34" charset="0"/>
                <a:cs typeface="Arial" panose="020B0604020202020204" pitchFamily="34" charset="0"/>
              </a:rPr>
              <a:t>Certified Brain Injury Specialist Trainer (CBIST) </a:t>
            </a:r>
            <a:r>
              <a:rPr lang="en-US" dirty="0">
                <a:latin typeface="Arial" panose="020B0604020202020204" pitchFamily="34" charset="0"/>
                <a:cs typeface="Arial" panose="020B0604020202020204" pitchFamily="34" charset="0"/>
              </a:rPr>
              <a:t>credentials </a:t>
            </a:r>
            <a:r>
              <a:rPr lang="en-US" dirty="0" smtClean="0">
                <a:latin typeface="Arial" panose="020B0604020202020204" pitchFamily="34" charset="0"/>
                <a:cs typeface="Arial" panose="020B0604020202020204" pitchFamily="34" charset="0"/>
              </a:rPr>
              <a:t>an approved trainer who can provide </a:t>
            </a:r>
            <a:r>
              <a:rPr lang="en-US" dirty="0">
                <a:latin typeface="Arial" panose="020B0604020202020204" pitchFamily="34" charset="0"/>
                <a:cs typeface="Arial" panose="020B0604020202020204" pitchFamily="34" charset="0"/>
              </a:rPr>
              <a:t>official ACBIS training to CBIS </a:t>
            </a:r>
            <a:r>
              <a:rPr lang="en-US" dirty="0" smtClean="0">
                <a:latin typeface="Arial" panose="020B0604020202020204" pitchFamily="34" charset="0"/>
                <a:cs typeface="Arial" panose="020B0604020202020204" pitchFamily="34" charset="0"/>
              </a:rPr>
              <a:t>candidates.</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b="1" dirty="0">
                <a:solidFill>
                  <a:srgbClr val="01708C"/>
                </a:solidFill>
                <a:latin typeface="Arial" panose="020B0604020202020204" pitchFamily="34" charset="0"/>
                <a:cs typeface="Arial" panose="020B0604020202020204" pitchFamily="34" charset="0"/>
              </a:rPr>
              <a:t>Provisional Certified Brain Injury Specialist (PCBIS) </a:t>
            </a:r>
            <a:r>
              <a:rPr lang="en-US" dirty="0" smtClean="0">
                <a:latin typeface="Arial" panose="020B0604020202020204" pitchFamily="34" charset="0"/>
                <a:cs typeface="Arial" panose="020B0604020202020204" pitchFamily="34" charset="0"/>
              </a:rPr>
              <a:t>credentials students </a:t>
            </a:r>
            <a:r>
              <a:rPr lang="en-US" dirty="0">
                <a:latin typeface="Arial" panose="020B0604020202020204" pitchFamily="34" charset="0"/>
                <a:cs typeface="Arial" panose="020B0604020202020204" pitchFamily="34" charset="0"/>
              </a:rPr>
              <a:t>enrolled in an accredited University </a:t>
            </a:r>
            <a:r>
              <a:rPr lang="en-US" dirty="0" smtClean="0">
                <a:latin typeface="Arial" panose="020B0604020202020204" pitchFamily="34" charset="0"/>
                <a:cs typeface="Arial" panose="020B0604020202020204" pitchFamily="34" charset="0"/>
              </a:rPr>
              <a:t>program.</a:t>
            </a:r>
          </a:p>
          <a:p>
            <a:pPr marL="742950" lvl="1" indent="-285750">
              <a:spcBef>
                <a:spcPts val="600"/>
              </a:spcBef>
              <a:buFont typeface="Arial" panose="020B0604020202020204" pitchFamily="34" charset="0"/>
              <a:buChar char="•"/>
            </a:pPr>
            <a:r>
              <a:rPr lang="en-US" b="1" dirty="0" smtClean="0">
                <a:solidFill>
                  <a:srgbClr val="01708C"/>
                </a:solidFill>
                <a:latin typeface="Arial" panose="020B0604020202020204" pitchFamily="34" charset="0"/>
                <a:cs typeface="Arial" panose="020B0604020202020204" pitchFamily="34" charset="0"/>
              </a:rPr>
              <a:t>Brain </a:t>
            </a:r>
            <a:r>
              <a:rPr lang="en-US" b="1" dirty="0">
                <a:solidFill>
                  <a:srgbClr val="01708C"/>
                </a:solidFill>
                <a:latin typeface="Arial" panose="020B0604020202020204" pitchFamily="34" charset="0"/>
                <a:cs typeface="Arial" panose="020B0604020202020204" pitchFamily="34" charset="0"/>
              </a:rPr>
              <a:t>Injury Fundamentals </a:t>
            </a:r>
            <a:r>
              <a:rPr lang="en-US" b="1" dirty="0" smtClean="0">
                <a:solidFill>
                  <a:srgbClr val="01708C"/>
                </a:solidFill>
                <a:latin typeface="Arial" panose="020B0604020202020204" pitchFamily="34" charset="0"/>
                <a:cs typeface="Arial" panose="020B0604020202020204" pitchFamily="34" charset="0"/>
              </a:rPr>
              <a:t>Certificate</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trains </a:t>
            </a:r>
            <a:r>
              <a:rPr lang="en-US" dirty="0" smtClean="0">
                <a:latin typeface="Arial" panose="020B0604020202020204" pitchFamily="34" charset="0"/>
                <a:cs typeface="Arial" panose="020B0604020202020204" pitchFamily="34" charset="0"/>
              </a:rPr>
              <a:t>those </a:t>
            </a:r>
            <a:r>
              <a:rPr lang="en-US" dirty="0">
                <a:latin typeface="Arial" panose="020B0604020202020204" pitchFamily="34" charset="0"/>
                <a:cs typeface="Arial" panose="020B0604020202020204" pitchFamily="34" charset="0"/>
              </a:rPr>
              <a:t>who care for or encounter individuals with brain injury. This includes non-licensed direct care staff persons, facility staff, family members and friends, first responders, and others in the </a:t>
            </a:r>
            <a:r>
              <a:rPr lang="en-US" dirty="0" smtClean="0">
                <a:latin typeface="Arial" panose="020B0604020202020204" pitchFamily="34" charset="0"/>
                <a:cs typeface="Arial" panose="020B0604020202020204" pitchFamily="34" charset="0"/>
              </a:rPr>
              <a:t>community.</a:t>
            </a:r>
            <a:endParaRPr lang="en-US" sz="2000" dirty="0" smtClean="0">
              <a:latin typeface="Arial" panose="020B0604020202020204" pitchFamily="34" charset="0"/>
              <a:cs typeface="Arial" panose="020B0604020202020204" pitchFamily="34" charset="0"/>
            </a:endParaRPr>
          </a:p>
          <a:p>
            <a:pPr algn="r"/>
            <a:r>
              <a:rPr lang="en-US" sz="2000" b="1" dirty="0" smtClean="0">
                <a:latin typeface="Arial" panose="020B0604020202020204" pitchFamily="34" charset="0"/>
                <a:cs typeface="Arial" panose="020B0604020202020204" pitchFamily="34" charset="0"/>
              </a:rPr>
              <a:t>Visit </a:t>
            </a:r>
            <a:r>
              <a:rPr lang="en-US" sz="2000" b="1" dirty="0">
                <a:latin typeface="Arial" panose="020B0604020202020204" pitchFamily="34" charset="0"/>
                <a:cs typeface="Arial" panose="020B0604020202020204" pitchFamily="34" charset="0"/>
                <a:hlinkClick r:id="rId3"/>
              </a:rPr>
              <a:t>www.acbis.pro</a:t>
            </a:r>
            <a:r>
              <a:rPr lang="en-US" sz="2000" b="1" dirty="0">
                <a:latin typeface="Arial" panose="020B0604020202020204" pitchFamily="34" charset="0"/>
                <a:cs typeface="Arial" panose="020B0604020202020204" pitchFamily="34" charset="0"/>
              </a:rPr>
              <a:t> for more information</a:t>
            </a:r>
          </a:p>
        </p:txBody>
      </p:sp>
    </p:spTree>
    <p:extLst>
      <p:ext uri="{BB962C8B-B14F-4D97-AF65-F5344CB8AC3E}">
        <p14:creationId xmlns:p14="http://schemas.microsoft.com/office/powerpoint/2010/main" val="2142312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608741" y="2277357"/>
            <a:ext cx="7386637" cy="4146550"/>
          </a:xfrm>
          <a:prstGeom prst="rect">
            <a:avLst/>
          </a:prstGeom>
        </p:spPr>
        <p:txBody>
          <a:bodyPr>
            <a:normAutofit fontScale="92500" lnSpcReduction="10000"/>
          </a:bodyPr>
          <a:lstStyle/>
          <a:p>
            <a:pPr marL="0" indent="0">
              <a:lnSpc>
                <a:spcPct val="110000"/>
              </a:lnSpc>
              <a:spcBef>
                <a:spcPts val="600"/>
              </a:spcBef>
              <a:buNone/>
            </a:pPr>
            <a:r>
              <a:rPr lang="en-US" sz="1800" b="1" dirty="0">
                <a:solidFill>
                  <a:srgbClr val="01708C"/>
                </a:solidFill>
                <a:latin typeface="Arial" panose="020B0604020202020204" pitchFamily="34" charset="0"/>
                <a:cs typeface="Arial" panose="020B0604020202020204" pitchFamily="34" charset="0"/>
              </a:rPr>
              <a:t>Commission on Accreditation of Rehabilitation Facilities (CARF): </a:t>
            </a:r>
          </a:p>
          <a:p>
            <a:pPr lvl="1">
              <a:lnSpc>
                <a:spcPct val="110000"/>
              </a:lnSpc>
              <a:spcBef>
                <a:spcPts val="600"/>
              </a:spcBef>
            </a:pPr>
            <a:r>
              <a:rPr lang="en-US" sz="1800" dirty="0">
                <a:latin typeface="Arial" panose="020B0604020202020204" pitchFamily="34" charset="0"/>
                <a:cs typeface="Arial" panose="020B0604020202020204" pitchFamily="34" charset="0"/>
              </a:rPr>
              <a:t>Accreditor of choice for brain injury rehabilitation programs.</a:t>
            </a:r>
          </a:p>
          <a:p>
            <a:pPr lvl="1">
              <a:lnSpc>
                <a:spcPct val="110000"/>
              </a:lnSpc>
              <a:spcBef>
                <a:spcPts val="600"/>
              </a:spcBef>
            </a:pPr>
            <a:r>
              <a:rPr lang="en-US" sz="1800" dirty="0">
                <a:latin typeface="Arial" panose="020B0604020202020204" pitchFamily="34" charset="0"/>
                <a:cs typeface="Arial" panose="020B0604020202020204" pitchFamily="34" charset="0"/>
              </a:rPr>
              <a:t>Has specific standards for brain injury programs developed by both consumers and the field.</a:t>
            </a:r>
          </a:p>
          <a:p>
            <a:pPr lvl="1">
              <a:lnSpc>
                <a:spcPct val="110000"/>
              </a:lnSpc>
              <a:spcBef>
                <a:spcPts val="600"/>
              </a:spcBef>
            </a:pPr>
            <a:r>
              <a:rPr lang="en-US" sz="1800" dirty="0">
                <a:latin typeface="Arial" panose="020B0604020202020204" pitchFamily="34" charset="0"/>
                <a:cs typeface="Arial" panose="020B0604020202020204" pitchFamily="34" charset="0"/>
              </a:rPr>
              <a:t>Programs deliver services that focus on the unique medical, physical, cognitive, communication, psychosocial, behavioral, vocational, educational, accessibility, and leisure/recreational needs of persons with acquired brain injury. </a:t>
            </a:r>
          </a:p>
          <a:p>
            <a:pPr lvl="1">
              <a:lnSpc>
                <a:spcPct val="110000"/>
              </a:lnSpc>
              <a:spcBef>
                <a:spcPts val="600"/>
              </a:spcBef>
            </a:pPr>
            <a:r>
              <a:rPr lang="en-US" sz="1800" dirty="0">
                <a:latin typeface="Arial" panose="020B0604020202020204" pitchFamily="34" charset="0"/>
                <a:cs typeface="Arial" panose="020B0604020202020204" pitchFamily="34" charset="0"/>
              </a:rPr>
              <a:t>A program seeking accreditation as a Brain Injury Specialty Program must include in the survey application and the site survey all portions of the program that the organization provides and that meet the program descriptions</a:t>
            </a:r>
            <a:r>
              <a:rPr lang="en-US" sz="1800" dirty="0" smtClean="0">
                <a:latin typeface="Arial" panose="020B0604020202020204" pitchFamily="34" charset="0"/>
                <a:cs typeface="Arial" panose="020B0604020202020204" pitchFamily="34" charset="0"/>
              </a:rPr>
              <a:t>.</a:t>
            </a:r>
          </a:p>
          <a:p>
            <a:pPr lvl="1">
              <a:lnSpc>
                <a:spcPct val="100000"/>
              </a:lnSpc>
              <a:spcBef>
                <a:spcPts val="600"/>
              </a:spcBef>
            </a:pPr>
            <a:endParaRPr lang="en-US" sz="1050" dirty="0">
              <a:latin typeface="Arial" panose="020B0604020202020204" pitchFamily="34" charset="0"/>
              <a:cs typeface="Arial" panose="020B0604020202020204" pitchFamily="34" charset="0"/>
            </a:endParaRPr>
          </a:p>
          <a:p>
            <a:pPr marL="457200" lvl="1" indent="0" algn="r">
              <a:lnSpc>
                <a:spcPct val="100000"/>
              </a:lnSpc>
              <a:spcBef>
                <a:spcPts val="600"/>
              </a:spcBef>
              <a:buNone/>
            </a:pPr>
            <a:r>
              <a:rPr lang="en-US" sz="2000" b="1" dirty="0">
                <a:latin typeface="Arial" panose="020B0604020202020204" pitchFamily="34" charset="0"/>
                <a:cs typeface="Arial" panose="020B0604020202020204" pitchFamily="34" charset="0"/>
              </a:rPr>
              <a:t>Visit </a:t>
            </a:r>
            <a:r>
              <a:rPr lang="en-US" sz="2000" b="1" dirty="0">
                <a:latin typeface="Arial" panose="020B0604020202020204" pitchFamily="34" charset="0"/>
                <a:cs typeface="Arial" panose="020B0604020202020204" pitchFamily="34" charset="0"/>
                <a:hlinkClick r:id="rId3"/>
              </a:rPr>
              <a:t>www.carf.org</a:t>
            </a:r>
            <a:r>
              <a:rPr lang="en-US" sz="2000" b="1" dirty="0">
                <a:latin typeface="Arial" panose="020B0604020202020204" pitchFamily="34" charset="0"/>
                <a:cs typeface="Arial" panose="020B0604020202020204" pitchFamily="34" charset="0"/>
              </a:rPr>
              <a:t> for more information</a:t>
            </a:r>
          </a:p>
        </p:txBody>
      </p:sp>
      <p:sp>
        <p:nvSpPr>
          <p:cNvPr id="5" name="Title 1"/>
          <p:cNvSpPr txBox="1">
            <a:spLocks/>
          </p:cNvSpPr>
          <p:nvPr/>
        </p:nvSpPr>
        <p:spPr>
          <a:xfrm>
            <a:off x="-1" y="1422986"/>
            <a:ext cx="12192000" cy="6768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smtClean="0">
                <a:latin typeface="Arial Black" panose="020B0A04020102020204" pitchFamily="34" charset="0"/>
                <a:cs typeface="Arial" panose="020B0604020202020204" pitchFamily="34" charset="0"/>
              </a:rPr>
              <a:t>TBI-related Accreditation &amp; Certifications: </a:t>
            </a:r>
            <a:r>
              <a:rPr lang="en-US" sz="2400" b="1" dirty="0" smtClean="0">
                <a:solidFill>
                  <a:srgbClr val="01708C"/>
                </a:solidFill>
                <a:latin typeface="Arial Black" panose="020B0A04020102020204" pitchFamily="34" charset="0"/>
                <a:cs typeface="Arial" panose="020B0604020202020204" pitchFamily="34" charset="0"/>
              </a:rPr>
              <a:t>CARF</a:t>
            </a:r>
            <a:endParaRPr lang="en-US" sz="2400" dirty="0">
              <a:solidFill>
                <a:srgbClr val="01708C"/>
              </a:solidFill>
              <a:latin typeface="Arial Black" panose="020B0A040201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6817" y="2764052"/>
            <a:ext cx="2743200" cy="2743200"/>
          </a:xfrm>
          <a:prstGeom prst="rect">
            <a:avLst/>
          </a:prstGeom>
        </p:spPr>
      </p:pic>
    </p:spTree>
    <p:extLst>
      <p:ext uri="{BB962C8B-B14F-4D97-AF65-F5344CB8AC3E}">
        <p14:creationId xmlns:p14="http://schemas.microsoft.com/office/powerpoint/2010/main" val="40297884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424" y="2570691"/>
            <a:ext cx="10961687" cy="1325563"/>
          </a:xfrm>
          <a:prstGeom prst="rect">
            <a:avLst/>
          </a:prstGeom>
        </p:spPr>
        <p:txBody>
          <a:bodyPr>
            <a:normAutofit/>
          </a:bodyPr>
          <a:lstStyle/>
          <a:p>
            <a:pPr algn="ctr"/>
            <a:r>
              <a:rPr lang="en-US" sz="4400" dirty="0" smtClean="0">
                <a:latin typeface="Arial Black" panose="020B0A04020102020204" pitchFamily="34" charset="0"/>
              </a:rPr>
              <a:t>Acquired Brain Injury (ABI) </a:t>
            </a:r>
            <a:r>
              <a:rPr lang="en-US" sz="4400" dirty="0">
                <a:latin typeface="Arial Black" panose="020B0A04020102020204" pitchFamily="34" charset="0"/>
              </a:rPr>
              <a:t>Screening </a:t>
            </a:r>
            <a:r>
              <a:rPr lang="en-US" sz="4400" dirty="0" smtClean="0">
                <a:latin typeface="Arial Black" panose="020B0A04020102020204" pitchFamily="34" charset="0"/>
              </a:rPr>
              <a:t>&amp; Accommodations</a:t>
            </a:r>
            <a:endParaRPr lang="en-US" sz="4400" dirty="0">
              <a:latin typeface="Arial Black" panose="020B0A04020102020204" pitchFamily="34" charset="0"/>
            </a:endParaRPr>
          </a:p>
        </p:txBody>
      </p:sp>
    </p:spTree>
    <p:extLst>
      <p:ext uri="{BB962C8B-B14F-4D97-AF65-F5344CB8AC3E}">
        <p14:creationId xmlns:p14="http://schemas.microsoft.com/office/powerpoint/2010/main" val="12368874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035050"/>
            <a:ext cx="12192000" cy="1295400"/>
          </a:xfrm>
          <a:prstGeom prst="rect">
            <a:avLst/>
          </a:prstGeom>
        </p:spPr>
        <p:txBody>
          <a:bodyPr>
            <a:noAutofit/>
          </a:bodyPr>
          <a:lstStyle/>
          <a:p>
            <a:pPr algn="ctr"/>
            <a:r>
              <a:rPr lang="en-US" sz="2400" dirty="0" smtClean="0">
                <a:latin typeface="Arial Black" panose="020B0A04020102020204" pitchFamily="34" charset="0"/>
              </a:rPr>
              <a:t>Screening &amp; Accommodations: </a:t>
            </a:r>
            <a:r>
              <a:rPr lang="en-US" sz="2400" dirty="0" smtClean="0">
                <a:solidFill>
                  <a:srgbClr val="01708C"/>
                </a:solidFill>
                <a:latin typeface="Arial Black" panose="020B0A04020102020204" pitchFamily="34" charset="0"/>
                <a:cs typeface="Arial" panose="020B0604020202020204" pitchFamily="34" charset="0"/>
              </a:rPr>
              <a:t>The </a:t>
            </a:r>
            <a:r>
              <a:rPr lang="en-US" sz="2400" dirty="0">
                <a:solidFill>
                  <a:srgbClr val="01708C"/>
                </a:solidFill>
                <a:latin typeface="Arial Black" panose="020B0A04020102020204" pitchFamily="34" charset="0"/>
                <a:cs typeface="Arial" panose="020B0604020202020204" pitchFamily="34" charset="0"/>
              </a:rPr>
              <a:t>Ohio Valley Center </a:t>
            </a:r>
            <a:r>
              <a:rPr lang="en-US" sz="2400" dirty="0" smtClean="0">
                <a:solidFill>
                  <a:srgbClr val="01708C"/>
                </a:solidFill>
                <a:latin typeface="Arial Black" panose="020B0A04020102020204" pitchFamily="34" charset="0"/>
                <a:cs typeface="Arial" panose="020B0604020202020204" pitchFamily="34" charset="0"/>
              </a:rPr>
              <a:t/>
            </a:r>
            <a:br>
              <a:rPr lang="en-US" sz="2400" dirty="0" smtClean="0">
                <a:solidFill>
                  <a:srgbClr val="01708C"/>
                </a:solidFill>
                <a:latin typeface="Arial Black" panose="020B0A04020102020204" pitchFamily="34" charset="0"/>
                <a:cs typeface="Arial" panose="020B0604020202020204" pitchFamily="34" charset="0"/>
              </a:rPr>
            </a:br>
            <a:r>
              <a:rPr lang="en-US" sz="2400" dirty="0" smtClean="0">
                <a:solidFill>
                  <a:srgbClr val="01708C"/>
                </a:solidFill>
                <a:latin typeface="Arial Black" panose="020B0A04020102020204" pitchFamily="34" charset="0"/>
                <a:cs typeface="Arial" panose="020B0604020202020204" pitchFamily="34" charset="0"/>
              </a:rPr>
              <a:t>for </a:t>
            </a:r>
            <a:r>
              <a:rPr lang="en-US" sz="2400" dirty="0">
                <a:solidFill>
                  <a:srgbClr val="01708C"/>
                </a:solidFill>
                <a:latin typeface="Arial Black" panose="020B0A04020102020204" pitchFamily="34" charset="0"/>
                <a:cs typeface="Arial" panose="020B0604020202020204" pitchFamily="34" charset="0"/>
              </a:rPr>
              <a:t>Brain Injury Prevention &amp; Rehabilitation</a:t>
            </a:r>
            <a:r>
              <a:rPr lang="en-US" sz="2400" dirty="0" smtClean="0">
                <a:solidFill>
                  <a:srgbClr val="01708C"/>
                </a:solidFill>
                <a:latin typeface="Arial Black" panose="020B0A04020102020204" pitchFamily="34" charset="0"/>
              </a:rPr>
              <a:t> </a:t>
            </a:r>
            <a:endParaRPr lang="en-US" sz="2400" dirty="0">
              <a:solidFill>
                <a:srgbClr val="01708C"/>
              </a:solidFill>
              <a:latin typeface="Arial Black" panose="020B0A040201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6619" y="1833986"/>
            <a:ext cx="900854" cy="686060"/>
          </a:xfrm>
          <a:prstGeom prst="rect">
            <a:avLst/>
          </a:prstGeom>
        </p:spPr>
      </p:pic>
      <p:sp>
        <p:nvSpPr>
          <p:cNvPr id="7" name="Rectangle 6"/>
          <p:cNvSpPr/>
          <p:nvPr/>
        </p:nvSpPr>
        <p:spPr>
          <a:xfrm>
            <a:off x="4298076" y="1894134"/>
            <a:ext cx="5466813" cy="646331"/>
          </a:xfrm>
          <a:prstGeom prst="rect">
            <a:avLst/>
          </a:prstGeom>
        </p:spPr>
        <p:txBody>
          <a:bodyPr wrap="square">
            <a:spAutoFit/>
          </a:bodyPr>
          <a:lstStyle/>
          <a:p>
            <a:r>
              <a:rPr lang="en-US" sz="1200" dirty="0" smtClean="0">
                <a:latin typeface="Arial" panose="020B0604020202020204" pitchFamily="34" charset="0"/>
                <a:cs typeface="Arial" panose="020B0604020202020204" pitchFamily="34" charset="0"/>
              </a:rPr>
              <a:t>The Ohio Valley Center for Brain Injury Prevention </a:t>
            </a:r>
            <a:r>
              <a:rPr lang="en-US" sz="1200" dirty="0">
                <a:latin typeface="Arial" panose="020B0604020202020204" pitchFamily="34" charset="0"/>
                <a:cs typeface="Arial" panose="020B0604020202020204" pitchFamily="34" charset="0"/>
              </a:rPr>
              <a:t>&amp; </a:t>
            </a:r>
            <a:r>
              <a:rPr lang="en-US" sz="1200" dirty="0" smtClean="0">
                <a:latin typeface="Arial" panose="020B0604020202020204" pitchFamily="34" charset="0"/>
                <a:cs typeface="Arial" panose="020B0604020202020204" pitchFamily="34" charset="0"/>
              </a:rPr>
              <a:t>Rehabilitation conducts </a:t>
            </a:r>
            <a:r>
              <a:rPr lang="en-US" sz="1200" dirty="0">
                <a:latin typeface="Arial" panose="020B0604020202020204" pitchFamily="34" charset="0"/>
                <a:cs typeface="Arial" panose="020B0604020202020204" pitchFamily="34" charset="0"/>
              </a:rPr>
              <a:t>research, provides education and develops programs to improve the quality of life of persons who experience traumatic brain injury (TBI). </a:t>
            </a:r>
          </a:p>
        </p:txBody>
      </p:sp>
      <p:sp>
        <p:nvSpPr>
          <p:cNvPr id="6" name="Content Placeholder 2"/>
          <p:cNvSpPr txBox="1">
            <a:spLocks/>
          </p:cNvSpPr>
          <p:nvPr/>
        </p:nvSpPr>
        <p:spPr>
          <a:xfrm>
            <a:off x="5830784" y="1996206"/>
            <a:ext cx="2730160" cy="377520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00728F"/>
              </a:buClr>
              <a:buSzPct val="80000"/>
            </a:pPr>
            <a:endParaRPr lang="en-US" dirty="0"/>
          </a:p>
        </p:txBody>
      </p:sp>
      <p:sp>
        <p:nvSpPr>
          <p:cNvPr id="8" name="Title 3"/>
          <p:cNvSpPr txBox="1">
            <a:spLocks/>
          </p:cNvSpPr>
          <p:nvPr/>
        </p:nvSpPr>
        <p:spPr>
          <a:xfrm>
            <a:off x="930726" y="2880155"/>
            <a:ext cx="2619855" cy="1070955"/>
          </a:xfrm>
          <a:prstGeom prst="rect">
            <a:avLst/>
          </a:prstGeom>
          <a:solidFill>
            <a:schemeClr val="bg1"/>
          </a:solidFill>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10000"/>
              </a:lnSpc>
              <a:spcBef>
                <a:spcPts val="600"/>
              </a:spcBef>
            </a:pPr>
            <a:r>
              <a:rPr lang="en-US" sz="1600" dirty="0" smtClean="0">
                <a:latin typeface="Arial Black" panose="020B0A04020102020204" pitchFamily="34" charset="0"/>
              </a:rPr>
              <a:t>Downloadable Publication: </a:t>
            </a:r>
            <a:r>
              <a:rPr lang="en-US" sz="1600" dirty="0" smtClean="0">
                <a:solidFill>
                  <a:srgbClr val="00728F"/>
                </a:solidFill>
                <a:latin typeface="Arial Black" panose="020B0A04020102020204" pitchFamily="34" charset="0"/>
              </a:rPr>
              <a:t>Accommodating the Symptoms of TBI </a:t>
            </a:r>
            <a:endParaRPr lang="en-US" sz="1400" dirty="0">
              <a:latin typeface="Arial" panose="020B0604020202020204" pitchFamily="34" charset="0"/>
              <a:cs typeface="Arial" panose="020B0604020202020204" pitchFamily="34" charset="0"/>
            </a:endParaRPr>
          </a:p>
        </p:txBody>
      </p:sp>
      <p:pic>
        <p:nvPicPr>
          <p:cNvPr id="9" name="Content Placeholder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48095" y="4019588"/>
            <a:ext cx="1870594" cy="2476504"/>
          </a:xfrm>
          <a:prstGeom prst="rect">
            <a:avLst/>
          </a:prstGeom>
        </p:spPr>
      </p:pic>
      <p:sp>
        <p:nvSpPr>
          <p:cNvPr id="12" name="Title 3"/>
          <p:cNvSpPr txBox="1">
            <a:spLocks/>
          </p:cNvSpPr>
          <p:nvPr/>
        </p:nvSpPr>
        <p:spPr>
          <a:xfrm>
            <a:off x="4100564" y="2913852"/>
            <a:ext cx="6748510" cy="453398"/>
          </a:xfrm>
          <a:prstGeom prst="rect">
            <a:avLst/>
          </a:prstGeom>
          <a:solidFill>
            <a:schemeClr val="bg1"/>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600" dirty="0" smtClean="0">
                <a:latin typeface="Arial Black" panose="020B0A04020102020204" pitchFamily="34" charset="0"/>
              </a:rPr>
              <a:t>Web-base Training Modules: </a:t>
            </a:r>
            <a:r>
              <a:rPr lang="en-US" sz="1600" dirty="0" smtClean="0">
                <a:solidFill>
                  <a:srgbClr val="01708C"/>
                </a:solidFill>
                <a:latin typeface="Arial Black" panose="020B0A04020102020204" pitchFamily="34" charset="0"/>
              </a:rPr>
              <a:t>Screening &amp; Accommodations</a:t>
            </a:r>
            <a:endParaRPr lang="en-US" sz="1400" dirty="0">
              <a:solidFill>
                <a:srgbClr val="01708C"/>
              </a:solidFill>
              <a:latin typeface="Arial" panose="020B0604020202020204" pitchFamily="34" charset="0"/>
              <a:cs typeface="Arial" panose="020B0604020202020204" pitchFamily="34" charset="0"/>
            </a:endParaRPr>
          </a:p>
        </p:txBody>
      </p:sp>
      <p:sp>
        <p:nvSpPr>
          <p:cNvPr id="5" name="Rectangle 4"/>
          <p:cNvSpPr/>
          <p:nvPr/>
        </p:nvSpPr>
        <p:spPr>
          <a:xfrm>
            <a:off x="4096512" y="3175142"/>
            <a:ext cx="7510272" cy="1431161"/>
          </a:xfrm>
          <a:prstGeom prst="rect">
            <a:avLst/>
          </a:prstGeom>
        </p:spPr>
        <p:txBody>
          <a:bodyPr wrap="square">
            <a:spAutoFit/>
          </a:bodyPr>
          <a:lstStyle/>
          <a:p>
            <a:pPr>
              <a:spcBef>
                <a:spcPts val="600"/>
              </a:spcBef>
              <a:buClr>
                <a:srgbClr val="00728F"/>
              </a:buClr>
              <a:buSzPct val="80000"/>
            </a:pPr>
            <a:r>
              <a:rPr lang="en-US" sz="1600" b="1" dirty="0">
                <a:solidFill>
                  <a:srgbClr val="00728F"/>
                </a:solidFill>
                <a:latin typeface="Arial" panose="020B0604020202020204" pitchFamily="34" charset="0"/>
                <a:cs typeface="Arial" panose="020B0604020202020204" pitchFamily="34" charset="0"/>
              </a:rPr>
              <a:t>OSU TBI Identification Method (</a:t>
            </a:r>
            <a:r>
              <a:rPr lang="en-US" sz="1600" b="1" dirty="0" smtClean="0">
                <a:solidFill>
                  <a:srgbClr val="00728F"/>
                </a:solidFill>
                <a:latin typeface="Arial" panose="020B0604020202020204" pitchFamily="34" charset="0"/>
                <a:cs typeface="Arial" panose="020B0604020202020204" pitchFamily="34" charset="0"/>
              </a:rPr>
              <a:t>OSU-TBI-ID) </a:t>
            </a:r>
            <a:br>
              <a:rPr lang="en-US" sz="1600" b="1" dirty="0" smtClean="0">
                <a:solidFill>
                  <a:srgbClr val="00728F"/>
                </a:solidFill>
                <a:latin typeface="Arial" panose="020B0604020202020204" pitchFamily="34" charset="0"/>
                <a:cs typeface="Arial" panose="020B0604020202020204" pitchFamily="34" charset="0"/>
              </a:rPr>
            </a:br>
            <a:r>
              <a:rPr lang="en-US" dirty="0" smtClean="0">
                <a:hlinkClick r:id="rId5"/>
              </a:rPr>
              <a:t>https</a:t>
            </a:r>
            <a:r>
              <a:rPr lang="en-US" dirty="0">
                <a:hlinkClick r:id="rId5"/>
              </a:rPr>
              <a:t>://</a:t>
            </a:r>
            <a:r>
              <a:rPr lang="en-US" dirty="0" smtClean="0">
                <a:hlinkClick r:id="rId5"/>
              </a:rPr>
              <a:t>tbi.osu.edu/modules/7</a:t>
            </a:r>
            <a:r>
              <a:rPr lang="en-US" dirty="0" smtClean="0"/>
              <a:t> </a:t>
            </a:r>
            <a:endParaRPr lang="en-US" dirty="0"/>
          </a:p>
          <a:p>
            <a:pPr>
              <a:spcBef>
                <a:spcPts val="600"/>
              </a:spcBef>
              <a:buClr>
                <a:srgbClr val="00728F"/>
              </a:buClr>
              <a:buSzPct val="80000"/>
            </a:pPr>
            <a:r>
              <a:rPr lang="en-US" sz="1600" dirty="0">
                <a:latin typeface="Arial" panose="020B0604020202020204" pitchFamily="34" charset="0"/>
                <a:cs typeface="Arial" panose="020B0604020202020204" pitchFamily="34" charset="0"/>
              </a:rPr>
              <a:t>The Ohio State University </a:t>
            </a:r>
            <a:r>
              <a:rPr lang="en-US" sz="1600" dirty="0" smtClean="0">
                <a:latin typeface="Arial" panose="020B0604020202020204" pitchFamily="34" charset="0"/>
                <a:cs typeface="Arial" panose="020B0604020202020204" pitchFamily="34" charset="0"/>
              </a:rPr>
              <a:t>Traumatic </a:t>
            </a:r>
            <a:r>
              <a:rPr lang="en-US" sz="1600" dirty="0">
                <a:latin typeface="Arial" panose="020B0604020202020204" pitchFamily="34" charset="0"/>
                <a:cs typeface="Arial" panose="020B0604020202020204" pitchFamily="34" charset="0"/>
              </a:rPr>
              <a:t>Brain Injury </a:t>
            </a:r>
            <a:r>
              <a:rPr lang="en-US" sz="1600" dirty="0" smtClean="0">
                <a:latin typeface="Arial" panose="020B0604020202020204" pitchFamily="34" charset="0"/>
                <a:cs typeface="Arial" panose="020B0604020202020204" pitchFamily="34" charset="0"/>
              </a:rPr>
              <a:t>Identification </a:t>
            </a:r>
            <a:r>
              <a:rPr lang="en-US" sz="1600" dirty="0">
                <a:latin typeface="Arial" panose="020B0604020202020204" pitchFamily="34" charset="0"/>
                <a:cs typeface="Arial" panose="020B0604020202020204" pitchFamily="34" charset="0"/>
              </a:rPr>
              <a:t>Method (OSU TBI-ID) is a standardized procedure for eliciting a person’s lifetime history of TBI via a 3-5 minute structured interview. </a:t>
            </a:r>
          </a:p>
        </p:txBody>
      </p:sp>
      <p:sp>
        <p:nvSpPr>
          <p:cNvPr id="13" name="Rectangle 12"/>
          <p:cNvSpPr/>
          <p:nvPr/>
        </p:nvSpPr>
        <p:spPr>
          <a:xfrm>
            <a:off x="4096512" y="4779913"/>
            <a:ext cx="7242048" cy="1892826"/>
          </a:xfrm>
          <a:prstGeom prst="rect">
            <a:avLst/>
          </a:prstGeom>
        </p:spPr>
        <p:txBody>
          <a:bodyPr wrap="square">
            <a:spAutoFit/>
          </a:bodyPr>
          <a:lstStyle/>
          <a:p>
            <a:pPr>
              <a:spcAft>
                <a:spcPts val="600"/>
              </a:spcAft>
            </a:pPr>
            <a:r>
              <a:rPr lang="en-US" sz="1600" b="1" dirty="0">
                <a:solidFill>
                  <a:srgbClr val="00728F"/>
                </a:solidFill>
                <a:latin typeface="Arial" panose="020B0604020202020204" pitchFamily="34" charset="0"/>
                <a:cs typeface="Arial" panose="020B0604020202020204" pitchFamily="34" charset="0"/>
              </a:rPr>
              <a:t>Accommodating the Symptoms of </a:t>
            </a:r>
            <a:r>
              <a:rPr lang="en-US" sz="1600" b="1" dirty="0" smtClean="0">
                <a:solidFill>
                  <a:srgbClr val="00728F"/>
                </a:solidFill>
                <a:latin typeface="Arial" panose="020B0604020202020204" pitchFamily="34" charset="0"/>
                <a:cs typeface="Arial" panose="020B0604020202020204" pitchFamily="34" charset="0"/>
              </a:rPr>
              <a:t>TBI </a:t>
            </a:r>
            <a:br>
              <a:rPr lang="en-US" sz="1600" b="1" dirty="0" smtClean="0">
                <a:solidFill>
                  <a:srgbClr val="00728F"/>
                </a:solidFill>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hlinkClick r:id="rId6"/>
              </a:rPr>
              <a:t>https</a:t>
            </a:r>
            <a:r>
              <a:rPr lang="en-US" sz="1600" dirty="0">
                <a:latin typeface="Arial" panose="020B0604020202020204" pitchFamily="34" charset="0"/>
                <a:cs typeface="Arial" panose="020B0604020202020204" pitchFamily="34" charset="0"/>
                <a:hlinkClick r:id="rId6"/>
              </a:rPr>
              <a:t>://tbi.osu.edu/modules/6</a:t>
            </a:r>
            <a:r>
              <a:rPr lang="en-US" sz="1600" b="1" dirty="0" smtClean="0">
                <a:solidFill>
                  <a:srgbClr val="00728F"/>
                </a:solidFill>
                <a:latin typeface="Arial" panose="020B0604020202020204" pitchFamily="34" charset="0"/>
                <a:cs typeface="Arial" panose="020B0604020202020204" pitchFamily="34" charset="0"/>
              </a:rPr>
              <a:t> </a:t>
            </a:r>
          </a:p>
          <a:p>
            <a:pPr>
              <a:spcAft>
                <a:spcPts val="600"/>
              </a:spcAft>
            </a:pPr>
            <a:r>
              <a:rPr lang="en-US" sz="1600" dirty="0" smtClean="0">
                <a:latin typeface="Arial" panose="020B0604020202020204" pitchFamily="34" charset="0"/>
                <a:cs typeface="Arial" panose="020B0604020202020204" pitchFamily="34" charset="0"/>
              </a:rPr>
              <a:t>Learn to recognize </a:t>
            </a:r>
            <a:r>
              <a:rPr lang="en-US" sz="1600" dirty="0">
                <a:latin typeface="Arial" panose="020B0604020202020204" pitchFamily="34" charset="0"/>
                <a:cs typeface="Arial" panose="020B0604020202020204" pitchFamily="34" charset="0"/>
              </a:rPr>
              <a:t>the common symptoms of TBI and how to incorporate compensatory strategies into your treatment practices. These simple, yet effective accommodations you can make in your professional practice with patients who have been impacted by TBI will help you increase the odds of treatment </a:t>
            </a:r>
            <a:r>
              <a:rPr lang="en-US" sz="1600" dirty="0" smtClean="0">
                <a:latin typeface="Arial" panose="020B0604020202020204" pitchFamily="34" charset="0"/>
                <a:cs typeface="Arial" panose="020B0604020202020204" pitchFamily="34" charset="0"/>
              </a:rPr>
              <a:t>success</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7785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0" y="2517775"/>
            <a:ext cx="12192000" cy="1325563"/>
          </a:xfrm>
          <a:prstGeom prst="rect">
            <a:avLst/>
          </a:prstGeom>
        </p:spPr>
        <p:txBody>
          <a:bodyPr>
            <a:normAutofit/>
          </a:bodyPr>
          <a:lstStyle/>
          <a:p>
            <a:pPr algn="ctr"/>
            <a:r>
              <a:rPr lang="en-US" sz="4400" dirty="0">
                <a:latin typeface="Arial Black" panose="020B0A04020102020204" pitchFamily="34" charset="0"/>
              </a:rPr>
              <a:t>Brain Injury Websites </a:t>
            </a:r>
            <a:r>
              <a:rPr lang="en-US" sz="4400" dirty="0" smtClean="0">
                <a:latin typeface="Arial Black" panose="020B0A04020102020204" pitchFamily="34" charset="0"/>
              </a:rPr>
              <a:t/>
            </a:r>
            <a:br>
              <a:rPr lang="en-US" sz="4400" dirty="0" smtClean="0">
                <a:latin typeface="Arial Black" panose="020B0A04020102020204" pitchFamily="34" charset="0"/>
              </a:rPr>
            </a:br>
            <a:r>
              <a:rPr lang="en-US" sz="4400" dirty="0" smtClean="0">
                <a:latin typeface="Arial Black" panose="020B0A04020102020204" pitchFamily="34" charset="0"/>
              </a:rPr>
              <a:t>&amp; Fact </a:t>
            </a:r>
            <a:r>
              <a:rPr lang="en-US" sz="4400" dirty="0">
                <a:latin typeface="Arial Black" panose="020B0A04020102020204" pitchFamily="34" charset="0"/>
              </a:rPr>
              <a:t>Sheets</a:t>
            </a:r>
          </a:p>
        </p:txBody>
      </p:sp>
    </p:spTree>
    <p:extLst>
      <p:ext uri="{BB962C8B-B14F-4D97-AF65-F5344CB8AC3E}">
        <p14:creationId xmlns:p14="http://schemas.microsoft.com/office/powerpoint/2010/main" val="25711360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62578" y="2122311"/>
            <a:ext cx="7337425" cy="3160713"/>
          </a:xfrm>
          <a:prstGeom prst="rect">
            <a:avLst/>
          </a:prstGeom>
        </p:spPr>
        <p:txBody>
          <a:bodyPr>
            <a:normAutofit/>
          </a:bodyPr>
          <a:lstStyle/>
          <a:p>
            <a:pPr marL="0" indent="0">
              <a:buNone/>
            </a:pPr>
            <a:r>
              <a:rPr lang="en-US" sz="1800" dirty="0" smtClean="0">
                <a:latin typeface="Arial" panose="020B0604020202020204" pitchFamily="34" charset="0"/>
                <a:cs typeface="Arial" panose="020B0604020202020204" pitchFamily="34" charset="0"/>
              </a:rPr>
              <a:t>The following list of websites offer exceptional resources for those who have experienced a brain injury and for those who wish to know more about brain injury, the resources available along with education and current research.</a:t>
            </a:r>
            <a:endParaRPr lang="en-US" sz="1800" dirty="0">
              <a:latin typeface="Arial" panose="020B0604020202020204" pitchFamily="34" charset="0"/>
              <a:cs typeface="Arial" panose="020B0604020202020204" pitchFamily="34" charset="0"/>
            </a:endParaRPr>
          </a:p>
          <a:p>
            <a:pPr marL="0" indent="0">
              <a:buNone/>
            </a:pPr>
            <a:r>
              <a:rPr lang="en-US" sz="1800" b="1" dirty="0">
                <a:latin typeface="Arial" panose="020B0604020202020204" pitchFamily="34" charset="0"/>
                <a:cs typeface="Arial" panose="020B0604020202020204" pitchFamily="34" charset="0"/>
              </a:rPr>
              <a:t>Brain Injury Association of America: </a:t>
            </a:r>
            <a:r>
              <a:rPr lang="en-US" sz="1800" b="1" dirty="0">
                <a:latin typeface="Arial" panose="020B0604020202020204" pitchFamily="34" charset="0"/>
                <a:cs typeface="Arial" panose="020B0604020202020204" pitchFamily="34" charset="0"/>
                <a:hlinkClick r:id="rId2"/>
              </a:rPr>
              <a:t>www.biausa.org</a:t>
            </a:r>
            <a:r>
              <a:rPr lang="en-US" sz="1800" b="1" dirty="0">
                <a:latin typeface="Arial" panose="020B0604020202020204" pitchFamily="34" charset="0"/>
                <a:cs typeface="Arial" panose="020B0604020202020204" pitchFamily="34" charset="0"/>
              </a:rPr>
              <a:t> </a:t>
            </a:r>
          </a:p>
          <a:p>
            <a:pPr marL="457200" lvl="1" indent="0">
              <a:buNone/>
            </a:pPr>
            <a:r>
              <a:rPr lang="en-US" sz="1800" dirty="0" smtClean="0">
                <a:latin typeface="Arial" panose="020B0604020202020204" pitchFamily="34" charset="0"/>
                <a:cs typeface="Arial" panose="020B0604020202020204" pitchFamily="34" charset="0"/>
              </a:rPr>
              <a:t>Advance </a:t>
            </a:r>
            <a:r>
              <a:rPr lang="en-US" sz="1800" dirty="0">
                <a:latin typeface="Arial" panose="020B0604020202020204" pitchFamily="34" charset="0"/>
                <a:cs typeface="Arial" panose="020B0604020202020204" pitchFamily="34" charset="0"/>
              </a:rPr>
              <a:t>awareness, research, treatment, and education and to improve the quality of life for all people affected by brain injury.</a:t>
            </a:r>
          </a:p>
          <a:p>
            <a:pPr marL="0" indent="0">
              <a:buNone/>
            </a:pPr>
            <a:r>
              <a:rPr lang="en-US" sz="1800" b="1" dirty="0" smtClean="0">
                <a:latin typeface="Arial" panose="020B0604020202020204" pitchFamily="34" charset="0"/>
                <a:cs typeface="Arial" panose="020B0604020202020204" pitchFamily="34" charset="0"/>
              </a:rPr>
              <a:t>United </a:t>
            </a:r>
            <a:r>
              <a:rPr lang="en-US" sz="1800" b="1" dirty="0">
                <a:latin typeface="Arial" panose="020B0604020202020204" pitchFamily="34" charset="0"/>
                <a:cs typeface="Arial" panose="020B0604020202020204" pitchFamily="34" charset="0"/>
              </a:rPr>
              <a:t>States Brain Injury Alliance: </a:t>
            </a:r>
            <a:r>
              <a:rPr lang="en-US" sz="1800" b="1" dirty="0">
                <a:latin typeface="Arial" panose="020B0604020202020204" pitchFamily="34" charset="0"/>
                <a:cs typeface="Arial" panose="020B0604020202020204" pitchFamily="34" charset="0"/>
                <a:hlinkClick r:id="rId3"/>
              </a:rPr>
              <a:t>http://</a:t>
            </a:r>
            <a:r>
              <a:rPr lang="en-US" sz="1800" b="1" dirty="0" smtClean="0">
                <a:latin typeface="Arial" panose="020B0604020202020204" pitchFamily="34" charset="0"/>
                <a:cs typeface="Arial" panose="020B0604020202020204" pitchFamily="34" charset="0"/>
                <a:hlinkClick r:id="rId3"/>
              </a:rPr>
              <a:t>usbia.org</a:t>
            </a:r>
            <a:r>
              <a:rPr lang="en-US" sz="1800" b="1" dirty="0">
                <a:latin typeface="Arial" panose="020B0604020202020204" pitchFamily="34" charset="0"/>
                <a:cs typeface="Arial" panose="020B0604020202020204" pitchFamily="34" charset="0"/>
              </a:rPr>
              <a:t> </a:t>
            </a:r>
          </a:p>
          <a:p>
            <a:pPr marL="457200" lvl="1" indent="0">
              <a:buNone/>
            </a:pPr>
            <a:r>
              <a:rPr lang="en-US" sz="1800" dirty="0" smtClean="0">
                <a:latin typeface="Arial" panose="020B0604020202020204" pitchFamily="34" charset="0"/>
                <a:cs typeface="Arial" panose="020B0604020202020204" pitchFamily="34" charset="0"/>
              </a:rPr>
              <a:t>Engages the </a:t>
            </a:r>
            <a:r>
              <a:rPr lang="en-US" sz="1800" dirty="0">
                <a:latin typeface="Arial" panose="020B0604020202020204" pitchFamily="34" charset="0"/>
                <a:cs typeface="Arial" panose="020B0604020202020204" pitchFamily="34" charset="0"/>
              </a:rPr>
              <a:t>community in preventing brain injury and improving lives</a:t>
            </a:r>
            <a:r>
              <a:rPr lang="en-US" sz="1800" dirty="0" smtClean="0">
                <a:latin typeface="Arial" panose="020B0604020202020204" pitchFamily="34" charset="0"/>
                <a:cs typeface="Arial" panose="020B0604020202020204" pitchFamily="34" charset="0"/>
              </a:rPr>
              <a:t>.</a:t>
            </a:r>
          </a:p>
        </p:txBody>
      </p:sp>
      <p:sp>
        <p:nvSpPr>
          <p:cNvPr id="5" name="Title 1"/>
          <p:cNvSpPr txBox="1">
            <a:spLocks/>
          </p:cNvSpPr>
          <p:nvPr/>
        </p:nvSpPr>
        <p:spPr>
          <a:xfrm>
            <a:off x="0" y="1367368"/>
            <a:ext cx="12192000" cy="8002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smtClean="0">
                <a:latin typeface="Arial Black" panose="020B0A04020102020204" pitchFamily="34" charset="0"/>
                <a:cs typeface="Arial" panose="020B0604020202020204" pitchFamily="34" charset="0"/>
              </a:rPr>
              <a:t>National Brain Injury Websites: </a:t>
            </a:r>
            <a:endParaRPr lang="en-US" sz="2400" dirty="0">
              <a:solidFill>
                <a:srgbClr val="01708C"/>
              </a:solidFill>
              <a:latin typeface="Arial Black" panose="020B0A04020102020204" pitchFamily="34" charset="0"/>
            </a:endParaRPr>
          </a:p>
        </p:txBody>
      </p:sp>
    </p:spTree>
    <p:extLst>
      <p:ext uri="{BB962C8B-B14F-4D97-AF65-F5344CB8AC3E}">
        <p14:creationId xmlns:p14="http://schemas.microsoft.com/office/powerpoint/2010/main" val="4286595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678" y="2538776"/>
            <a:ext cx="10953764" cy="1593837"/>
          </a:xfrm>
        </p:spPr>
        <p:txBody>
          <a:bodyPr>
            <a:normAutofit/>
          </a:bodyPr>
          <a:lstStyle/>
          <a:p>
            <a:pPr algn="ctr"/>
            <a:r>
              <a:rPr lang="en-US" dirty="0" smtClean="0">
                <a:latin typeface="Arial Black" panose="020B0A04020102020204" pitchFamily="34" charset="0"/>
              </a:rPr>
              <a:t>Professionals Who Work </a:t>
            </a:r>
            <a:r>
              <a:rPr lang="en-US" dirty="0">
                <a:latin typeface="Arial Black" panose="020B0A04020102020204" pitchFamily="34" charset="0"/>
              </a:rPr>
              <a:t>with </a:t>
            </a:r>
            <a:r>
              <a:rPr lang="en-US" dirty="0" smtClean="0">
                <a:latin typeface="Arial Black" panose="020B0A04020102020204" pitchFamily="34" charset="0"/>
              </a:rPr>
              <a:t>Individuals with Brain </a:t>
            </a:r>
            <a:r>
              <a:rPr lang="en-US" dirty="0">
                <a:latin typeface="Arial Black" panose="020B0A04020102020204" pitchFamily="34" charset="0"/>
              </a:rPr>
              <a:t>I</a:t>
            </a:r>
            <a:r>
              <a:rPr lang="en-US" dirty="0" smtClean="0">
                <a:latin typeface="Arial Black" panose="020B0A04020102020204" pitchFamily="34" charset="0"/>
              </a:rPr>
              <a:t>njury</a:t>
            </a:r>
            <a:endParaRPr lang="en-US" dirty="0">
              <a:latin typeface="Arial Black" panose="020B0A04020102020204" pitchFamily="34" charset="0"/>
            </a:endParaRPr>
          </a:p>
        </p:txBody>
      </p:sp>
    </p:spTree>
    <p:extLst>
      <p:ext uri="{BB962C8B-B14F-4D97-AF65-F5344CB8AC3E}">
        <p14:creationId xmlns:p14="http://schemas.microsoft.com/office/powerpoint/2010/main" val="1543122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87022" y="1143177"/>
            <a:ext cx="10950575" cy="846137"/>
          </a:xfrm>
          <a:prstGeom prst="rect">
            <a:avLst/>
          </a:prstGeom>
        </p:spPr>
        <p:txBody>
          <a:bodyPr>
            <a:normAutofit/>
          </a:bodyPr>
          <a:lstStyle/>
          <a:p>
            <a:pPr algn="ctr"/>
            <a:r>
              <a:rPr lang="en-US" sz="2400" dirty="0" smtClean="0">
                <a:latin typeface="Arial Black" panose="020B0A04020102020204" pitchFamily="34" charset="0"/>
                <a:cs typeface="Arial" panose="020B0604020202020204" pitchFamily="34" charset="0"/>
              </a:rPr>
              <a:t>National Brain Injury Websites cont. </a:t>
            </a:r>
            <a:endParaRPr lang="en-US" sz="2400" dirty="0">
              <a:latin typeface="Arial Black" panose="020B0A04020102020204" pitchFamily="34" charset="0"/>
              <a:cs typeface="Arial" panose="020B0604020202020204" pitchFamily="34" charset="0"/>
            </a:endParaRPr>
          </a:p>
        </p:txBody>
      </p:sp>
      <p:sp>
        <p:nvSpPr>
          <p:cNvPr id="4" name="Content Placeholder 2"/>
          <p:cNvSpPr>
            <a:spLocks noGrp="1"/>
          </p:cNvSpPr>
          <p:nvPr>
            <p:ph idx="4294967295"/>
          </p:nvPr>
        </p:nvSpPr>
        <p:spPr>
          <a:xfrm>
            <a:off x="6151563" y="1645533"/>
            <a:ext cx="5735637" cy="4879975"/>
          </a:xfrm>
          <a:prstGeom prst="rect">
            <a:avLst/>
          </a:prstGeom>
        </p:spPr>
        <p:txBody>
          <a:bodyPr>
            <a:normAutofit/>
          </a:bodyPr>
          <a:lstStyle/>
          <a:p>
            <a:pPr marL="0" indent="0">
              <a:lnSpc>
                <a:spcPct val="100000"/>
              </a:lnSpc>
              <a:spcBef>
                <a:spcPts val="600"/>
              </a:spcBef>
              <a:buNone/>
            </a:pPr>
            <a:r>
              <a:rPr lang="en-US" sz="1800" b="1" dirty="0">
                <a:solidFill>
                  <a:srgbClr val="01708C"/>
                </a:solidFill>
                <a:latin typeface="Arial" panose="020B0604020202020204" pitchFamily="34" charset="0"/>
                <a:cs typeface="Arial" panose="020B0604020202020204" pitchFamily="34" charset="0"/>
              </a:rPr>
              <a:t>Centers for Disease Control &amp; Prevention (CDC): </a:t>
            </a:r>
            <a:r>
              <a:rPr lang="en-US" sz="1800" b="1" dirty="0" smtClean="0">
                <a:solidFill>
                  <a:srgbClr val="01708C"/>
                </a:solidFill>
                <a:latin typeface="Arial" panose="020B0604020202020204" pitchFamily="34" charset="0"/>
                <a:cs typeface="Arial" panose="020B0604020202020204" pitchFamily="34" charset="0"/>
              </a:rPr>
              <a:t>Brain </a:t>
            </a:r>
            <a:r>
              <a:rPr lang="en-US" sz="1800" b="1" dirty="0">
                <a:solidFill>
                  <a:srgbClr val="01708C"/>
                </a:solidFill>
                <a:latin typeface="Arial" panose="020B0604020202020204" pitchFamily="34" charset="0"/>
                <a:cs typeface="Arial" panose="020B0604020202020204" pitchFamily="34" charset="0"/>
              </a:rPr>
              <a:t>Injury &amp; Concussion </a:t>
            </a:r>
            <a:r>
              <a:rPr lang="en-US" sz="1600" b="1" dirty="0" smtClean="0">
                <a:latin typeface="Arial" panose="020B0604020202020204" pitchFamily="34" charset="0"/>
                <a:cs typeface="Arial" panose="020B0604020202020204" pitchFamily="34" charset="0"/>
                <a:hlinkClick r:id="rId2"/>
              </a:rPr>
              <a:t>www.cdc.gov/traumaticbraininjury</a:t>
            </a:r>
            <a:r>
              <a:rPr lang="en-US" sz="1600" b="1" dirty="0" smtClean="0">
                <a:latin typeface="Arial" panose="020B0604020202020204" pitchFamily="34" charset="0"/>
                <a:cs typeface="Arial" panose="020B0604020202020204" pitchFamily="34" charset="0"/>
              </a:rPr>
              <a:t> </a:t>
            </a:r>
            <a:endParaRPr lang="en-US" sz="1800" b="1" dirty="0">
              <a:latin typeface="Arial" panose="020B0604020202020204" pitchFamily="34" charset="0"/>
              <a:cs typeface="Arial" panose="020B0604020202020204" pitchFamily="34" charset="0"/>
            </a:endParaRPr>
          </a:p>
          <a:p>
            <a:pPr marL="0" indent="0">
              <a:lnSpc>
                <a:spcPct val="100000"/>
              </a:lnSpc>
              <a:spcBef>
                <a:spcPts val="600"/>
              </a:spcBef>
              <a:buNone/>
            </a:pPr>
            <a:r>
              <a:rPr lang="en-US" sz="1800" dirty="0" smtClean="0">
                <a:solidFill>
                  <a:srgbClr val="01708C"/>
                </a:solidFill>
                <a:latin typeface="Arial" panose="020B0604020202020204" pitchFamily="34" charset="0"/>
                <a:cs typeface="Arial" panose="020B0604020202020204" pitchFamily="34" charset="0"/>
              </a:rPr>
              <a:t>Resource and education materials include:</a:t>
            </a:r>
          </a:p>
          <a:p>
            <a:pPr lvl="1">
              <a:lnSpc>
                <a:spcPct val="100000"/>
              </a:lnSpc>
              <a:spcBef>
                <a:spcPts val="600"/>
              </a:spcBef>
            </a:pPr>
            <a:r>
              <a:rPr lang="en-US" sz="1800" dirty="0" smtClean="0">
                <a:latin typeface="Arial" panose="020B0604020202020204" pitchFamily="34" charset="0"/>
                <a:cs typeface="Arial" panose="020B0604020202020204" pitchFamily="34" charset="0"/>
              </a:rPr>
              <a:t>Basic information on Traumatic Brain Injury including signs, symptoms, response, recovery, prevention</a:t>
            </a:r>
          </a:p>
          <a:p>
            <a:pPr lvl="1">
              <a:lnSpc>
                <a:spcPct val="100000"/>
              </a:lnSpc>
              <a:spcBef>
                <a:spcPts val="600"/>
              </a:spcBef>
            </a:pPr>
            <a:r>
              <a:rPr lang="en-US" sz="1800" dirty="0" smtClean="0">
                <a:latin typeface="Arial" panose="020B0604020202020204" pitchFamily="34" charset="0"/>
                <a:cs typeface="Arial" panose="020B0604020202020204" pitchFamily="34" charset="0"/>
              </a:rPr>
              <a:t>Provider Resources: Online Training and Tools for Healthcare Providers</a:t>
            </a:r>
          </a:p>
          <a:p>
            <a:pPr lvl="1">
              <a:lnSpc>
                <a:spcPct val="100000"/>
              </a:lnSpc>
              <a:spcBef>
                <a:spcPts val="600"/>
              </a:spcBef>
            </a:pPr>
            <a:r>
              <a:rPr lang="en-US" sz="1800" dirty="0" smtClean="0">
                <a:latin typeface="Arial" panose="020B0604020202020204" pitchFamily="34" charset="0"/>
                <a:cs typeface="Arial" panose="020B0604020202020204" pitchFamily="34" charset="0"/>
              </a:rPr>
              <a:t>Publications, Reports and Fact Sheets</a:t>
            </a:r>
          </a:p>
          <a:p>
            <a:pPr lvl="1">
              <a:lnSpc>
                <a:spcPct val="100000"/>
              </a:lnSpc>
              <a:spcBef>
                <a:spcPts val="600"/>
              </a:spcBef>
            </a:pPr>
            <a:r>
              <a:rPr lang="en-US" sz="1800" dirty="0" smtClean="0">
                <a:latin typeface="Arial" panose="020B0604020202020204" pitchFamily="34" charset="0"/>
                <a:cs typeface="Arial" panose="020B0604020202020204" pitchFamily="34" charset="0"/>
              </a:rPr>
              <a:t>Data and Statistics: Rates of TBI-related deaths, ER visits, hospitalizations</a:t>
            </a:r>
          </a:p>
          <a:p>
            <a:pPr lvl="1">
              <a:lnSpc>
                <a:spcPct val="100000"/>
              </a:lnSpc>
              <a:spcBef>
                <a:spcPts val="600"/>
              </a:spcBef>
            </a:pPr>
            <a:r>
              <a:rPr lang="en-US" sz="1800" dirty="0" smtClean="0">
                <a:latin typeface="Arial" panose="020B0604020202020204" pitchFamily="34" charset="0"/>
                <a:cs typeface="Arial" panose="020B0604020202020204" pitchFamily="34" charset="0"/>
              </a:rPr>
              <a:t>HEADS Up: Educational materials to support concussion efforts</a:t>
            </a:r>
          </a:p>
          <a:p>
            <a:pPr lvl="1">
              <a:lnSpc>
                <a:spcPct val="100000"/>
              </a:lnSpc>
              <a:spcBef>
                <a:spcPts val="600"/>
              </a:spcBef>
            </a:pPr>
            <a:r>
              <a:rPr lang="en-US" sz="1800" dirty="0" smtClean="0">
                <a:latin typeface="Arial" panose="020B0604020202020204" pitchFamily="34" charset="0"/>
                <a:cs typeface="Arial" panose="020B0604020202020204" pitchFamily="34" charset="0"/>
              </a:rPr>
              <a:t>And more…</a:t>
            </a:r>
            <a:endParaRPr lang="en-US" sz="1800" dirty="0">
              <a:latin typeface="Arial" panose="020B0604020202020204" pitchFamily="34" charset="0"/>
              <a:cs typeface="Arial" panose="020B0604020202020204" pitchFamily="34" charset="0"/>
            </a:endParaRPr>
          </a:p>
        </p:txBody>
      </p:sp>
      <p:sp>
        <p:nvSpPr>
          <p:cNvPr id="3" name="Rectangle 2"/>
          <p:cNvSpPr/>
          <p:nvPr/>
        </p:nvSpPr>
        <p:spPr>
          <a:xfrm>
            <a:off x="668977" y="1612848"/>
            <a:ext cx="5047013" cy="4832092"/>
          </a:xfrm>
          <a:prstGeom prst="rect">
            <a:avLst/>
          </a:prstGeom>
        </p:spPr>
        <p:txBody>
          <a:bodyPr wrap="square">
            <a:spAutoFit/>
          </a:bodyPr>
          <a:lstStyle/>
          <a:p>
            <a:pPr>
              <a:spcBef>
                <a:spcPts val="600"/>
              </a:spcBef>
            </a:pPr>
            <a:r>
              <a:rPr lang="en-US" b="1" dirty="0">
                <a:solidFill>
                  <a:srgbClr val="01708C"/>
                </a:solidFill>
                <a:latin typeface="Arial" panose="020B0604020202020204" pitchFamily="34" charset="0"/>
                <a:cs typeface="Arial" panose="020B0604020202020204" pitchFamily="34" charset="0"/>
              </a:rPr>
              <a:t>The Model Systems Knowledge Translation Center (MSKTC): </a:t>
            </a:r>
            <a:r>
              <a:rPr lang="en-US" sz="1600" b="1" dirty="0">
                <a:latin typeface="Arial" panose="020B0604020202020204" pitchFamily="34" charset="0"/>
                <a:cs typeface="Arial" panose="020B0604020202020204" pitchFamily="34" charset="0"/>
                <a:hlinkClick r:id="rId3"/>
              </a:rPr>
              <a:t>https://msktc.org/tbi</a:t>
            </a:r>
            <a:endParaRPr lang="en-US" sz="1600" b="1" dirty="0">
              <a:latin typeface="Arial" panose="020B0604020202020204" pitchFamily="34" charset="0"/>
              <a:cs typeface="Arial" panose="020B0604020202020204" pitchFamily="34" charset="0"/>
            </a:endParaRPr>
          </a:p>
          <a:p>
            <a:pPr>
              <a:spcBef>
                <a:spcPts val="600"/>
              </a:spcBef>
            </a:pPr>
            <a:r>
              <a:rPr lang="en-US" b="1" dirty="0" smtClean="0">
                <a:solidFill>
                  <a:srgbClr val="01708C"/>
                </a:solidFill>
                <a:latin typeface="Arial" panose="020B0604020202020204" pitchFamily="34" charset="0"/>
                <a:cs typeface="Arial" panose="020B0604020202020204" pitchFamily="34" charset="0"/>
              </a:rPr>
              <a:t>The MSKTC </a:t>
            </a:r>
            <a:r>
              <a:rPr lang="en-US" dirty="0" smtClean="0">
                <a:latin typeface="Arial" panose="020B0604020202020204" pitchFamily="34" charset="0"/>
                <a:cs typeface="Arial" panose="020B0604020202020204" pitchFamily="34" charset="0"/>
              </a:rPr>
              <a:t>works with researchers in 16 Traumatic Brain Injury (TBI) Model Systems, including Rehabilitation Hospital of Indiana and IU School of Medicine’s model systems, to develop resources for people living with traumatic brain injuries and their supporters. </a:t>
            </a:r>
          </a:p>
          <a:p>
            <a:pPr>
              <a:spcBef>
                <a:spcPts val="600"/>
              </a:spcBef>
            </a:pPr>
            <a:r>
              <a:rPr lang="en-US" dirty="0" smtClean="0">
                <a:solidFill>
                  <a:srgbClr val="01708C"/>
                </a:solidFill>
                <a:latin typeface="Arial" panose="020B0604020202020204" pitchFamily="34" charset="0"/>
                <a:cs typeface="Arial" panose="020B0604020202020204" pitchFamily="34" charset="0"/>
              </a:rPr>
              <a:t>Resources and educational material include:</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Evidence-based </a:t>
            </a:r>
            <a:r>
              <a:rPr lang="en-US" dirty="0">
                <a:latin typeface="Arial" panose="020B0604020202020204" pitchFamily="34" charset="0"/>
                <a:cs typeface="Arial" panose="020B0604020202020204" pitchFamily="34" charset="0"/>
              </a:rPr>
              <a:t>materials </a:t>
            </a:r>
            <a:r>
              <a:rPr lang="en-US" dirty="0" smtClean="0">
                <a:latin typeface="Arial" panose="020B0604020202020204" pitchFamily="34" charset="0"/>
                <a:cs typeface="Arial" panose="020B0604020202020204" pitchFamily="34" charset="0"/>
              </a:rPr>
              <a:t>available </a:t>
            </a:r>
            <a:r>
              <a:rPr lang="en-US" dirty="0">
                <a:latin typeface="Arial" panose="020B0604020202020204" pitchFamily="34" charset="0"/>
                <a:cs typeface="Arial" panose="020B0604020202020204" pitchFamily="34" charset="0"/>
              </a:rPr>
              <a:t>in a variety of formats such as printable PDF documents, videos, and slideshows.</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Brain Injury Fact Sheets: MSKTC </a:t>
            </a:r>
            <a:r>
              <a:rPr lang="en-US" dirty="0">
                <a:latin typeface="Arial" panose="020B0604020202020204" pitchFamily="34" charset="0"/>
                <a:cs typeface="Arial" panose="020B0604020202020204" pitchFamily="34" charset="0"/>
              </a:rPr>
              <a:t>collaborates with TBI Model Systems to produce evidence-based and consumer-friendly </a:t>
            </a:r>
            <a:r>
              <a:rPr lang="en-US" dirty="0" smtClean="0">
                <a:latin typeface="Arial" panose="020B0604020202020204" pitchFamily="34" charset="0"/>
                <a:cs typeface="Arial" panose="020B0604020202020204" pitchFamily="34" charset="0"/>
              </a:rPr>
              <a:t>fact sheets</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92940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2512661"/>
            <a:ext cx="10942638" cy="1430337"/>
          </a:xfrm>
          <a:prstGeom prst="rect">
            <a:avLst/>
          </a:prstGeom>
        </p:spPr>
        <p:txBody>
          <a:bodyPr>
            <a:normAutofit/>
          </a:bodyPr>
          <a:lstStyle/>
          <a:p>
            <a:pPr marL="0" indent="0" algn="ctr">
              <a:buNone/>
            </a:pPr>
            <a:r>
              <a:rPr lang="en-US" sz="4400" dirty="0">
                <a:latin typeface="Arial Black" panose="020B0A04020102020204" pitchFamily="34" charset="0"/>
                <a:ea typeface="ＭＳ Ｐゴシック" pitchFamily="1" charset="-128"/>
              </a:rPr>
              <a:t>Community </a:t>
            </a:r>
            <a:r>
              <a:rPr lang="en-US" sz="4400" dirty="0" smtClean="0">
                <a:latin typeface="Arial Black" panose="020B0A04020102020204" pitchFamily="34" charset="0"/>
                <a:ea typeface="ＭＳ Ｐゴシック" pitchFamily="1" charset="-128"/>
              </a:rPr>
              <a:t>Agencies </a:t>
            </a:r>
            <a:br>
              <a:rPr lang="en-US" sz="4400" dirty="0" smtClean="0">
                <a:latin typeface="Arial Black" panose="020B0A04020102020204" pitchFamily="34" charset="0"/>
                <a:ea typeface="ＭＳ Ｐゴシック" pitchFamily="1" charset="-128"/>
              </a:rPr>
            </a:br>
            <a:r>
              <a:rPr lang="en-US" sz="4400" dirty="0" smtClean="0">
                <a:latin typeface="Arial Black" panose="020B0A04020102020204" pitchFamily="34" charset="0"/>
                <a:ea typeface="ＭＳ Ｐゴシック" pitchFamily="1" charset="-128"/>
              </a:rPr>
              <a:t>&amp; </a:t>
            </a:r>
            <a:r>
              <a:rPr lang="en-US" sz="4400" dirty="0">
                <a:latin typeface="Arial Black" panose="020B0A04020102020204" pitchFamily="34" charset="0"/>
                <a:ea typeface="ＭＳ Ｐゴシック" pitchFamily="1" charset="-128"/>
              </a:rPr>
              <a:t>Organizations</a:t>
            </a:r>
          </a:p>
        </p:txBody>
      </p:sp>
    </p:spTree>
    <p:extLst>
      <p:ext uri="{BB962C8B-B14F-4D97-AF65-F5344CB8AC3E}">
        <p14:creationId xmlns:p14="http://schemas.microsoft.com/office/powerpoint/2010/main" val="27908678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8116711" y="1727200"/>
            <a:ext cx="3025422" cy="4797778"/>
          </a:xfrm>
          <a:prstGeom prst="roundRect">
            <a:avLst/>
          </a:prstGeom>
          <a:solidFill>
            <a:srgbClr val="0170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a:spLocks noGrp="1"/>
          </p:cNvSpPr>
          <p:nvPr>
            <p:ph type="title" idx="4294967295"/>
          </p:nvPr>
        </p:nvSpPr>
        <p:spPr>
          <a:xfrm>
            <a:off x="1243013" y="1303514"/>
            <a:ext cx="10948987" cy="412750"/>
          </a:xfrm>
          <a:prstGeom prst="rect">
            <a:avLst/>
          </a:prstGeom>
        </p:spPr>
        <p:txBody>
          <a:bodyPr>
            <a:noAutofit/>
          </a:bodyPr>
          <a:lstStyle/>
          <a:p>
            <a:pPr algn="ctr"/>
            <a:r>
              <a:rPr lang="en-US" sz="2400" dirty="0" smtClean="0">
                <a:latin typeface="Arial Black" panose="020B0A04020102020204" pitchFamily="34" charset="0"/>
                <a:cs typeface="Arial" panose="020B0604020202020204" pitchFamily="34" charset="0"/>
              </a:rPr>
              <a:t>Brain Injury Support Groups: </a:t>
            </a:r>
            <a:r>
              <a:rPr lang="en-US" sz="2400" dirty="0" smtClean="0">
                <a:solidFill>
                  <a:srgbClr val="01708C"/>
                </a:solidFill>
                <a:latin typeface="Arial Black" panose="020B0A04020102020204" pitchFamily="34" charset="0"/>
                <a:cs typeface="Arial" panose="020B0604020202020204" pitchFamily="34" charset="0"/>
              </a:rPr>
              <a:t>In Indiana &amp; the U.S.</a:t>
            </a:r>
            <a:endParaRPr lang="en-US" sz="2400" dirty="0">
              <a:solidFill>
                <a:srgbClr val="01708C"/>
              </a:solidFill>
              <a:latin typeface="Arial Black" panose="020B0A04020102020204" pitchFamily="34" charset="0"/>
              <a:cs typeface="Arial" panose="020B0604020202020204" pitchFamily="34" charset="0"/>
            </a:endParaRPr>
          </a:p>
        </p:txBody>
      </p:sp>
      <p:sp>
        <p:nvSpPr>
          <p:cNvPr id="2" name="Rectangle 1"/>
          <p:cNvSpPr/>
          <p:nvPr/>
        </p:nvSpPr>
        <p:spPr>
          <a:xfrm>
            <a:off x="1061156" y="1713077"/>
            <a:ext cx="6118578" cy="4939814"/>
          </a:xfrm>
          <a:prstGeom prst="rect">
            <a:avLst/>
          </a:prstGeom>
        </p:spPr>
        <p:txBody>
          <a:bodyPr wrap="square">
            <a:spAutoFit/>
          </a:bodyPr>
          <a:lstStyle/>
          <a:p>
            <a:pPr>
              <a:spcBef>
                <a:spcPts val="600"/>
              </a:spcBef>
            </a:pPr>
            <a:r>
              <a:rPr lang="en-US" b="1" dirty="0">
                <a:latin typeface="Arial" panose="020B0604020202020204" pitchFamily="34" charset="0"/>
                <a:cs typeface="Arial" panose="020B0604020202020204" pitchFamily="34" charset="0"/>
              </a:rPr>
              <a:t>Brain Injury Support Groups </a:t>
            </a:r>
            <a:r>
              <a:rPr lang="en-US" dirty="0">
                <a:latin typeface="Arial" panose="020B0604020202020204" pitchFamily="34" charset="0"/>
                <a:cs typeface="Arial" panose="020B0604020202020204" pitchFamily="34" charset="0"/>
              </a:rPr>
              <a:t>provide support systems for individuals and their families who have experienced a brain injury. They can be </a:t>
            </a:r>
            <a:r>
              <a:rPr lang="en-US" dirty="0" smtClean="0">
                <a:latin typeface="Arial" panose="020B0604020202020204" pitchFamily="34" charset="0"/>
                <a:cs typeface="Arial" panose="020B0604020202020204" pitchFamily="34" charset="0"/>
              </a:rPr>
              <a:t>joint </a:t>
            </a:r>
            <a:r>
              <a:rPr lang="en-US" dirty="0">
                <a:latin typeface="Arial" panose="020B0604020202020204" pitchFamily="34" charset="0"/>
                <a:cs typeface="Arial" panose="020B0604020202020204" pitchFamily="34" charset="0"/>
              </a:rPr>
              <a:t>groups of these individuals and their caregivers or they may be separate groups.</a:t>
            </a:r>
          </a:p>
          <a:p>
            <a:pPr>
              <a:spcBef>
                <a:spcPts val="600"/>
              </a:spcBef>
            </a:pPr>
            <a:r>
              <a:rPr lang="en-US" dirty="0">
                <a:latin typeface="Arial" panose="020B0604020202020204" pitchFamily="34" charset="0"/>
                <a:cs typeface="Arial" panose="020B0604020202020204" pitchFamily="34" charset="0"/>
              </a:rPr>
              <a:t>Whichever the group, involvement in a brain injury support group helps to:</a:t>
            </a:r>
          </a:p>
          <a:p>
            <a:pPr marL="914400" lvl="3"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Become more educated. </a:t>
            </a:r>
          </a:p>
          <a:p>
            <a:pPr marL="914400" lvl="3"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Feel less isolated. </a:t>
            </a:r>
          </a:p>
          <a:p>
            <a:pPr marL="914400" lvl="3"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Have the opportunity to help others. </a:t>
            </a:r>
          </a:p>
          <a:p>
            <a:pPr>
              <a:spcBef>
                <a:spcPts val="600"/>
              </a:spcBef>
            </a:pPr>
            <a:r>
              <a:rPr lang="en-US" dirty="0">
                <a:latin typeface="Arial" panose="020B0604020202020204" pitchFamily="34" charset="0"/>
                <a:cs typeface="Arial" panose="020B0604020202020204" pitchFamily="34" charset="0"/>
              </a:rPr>
              <a:t>Involvement can positively impact:</a:t>
            </a:r>
          </a:p>
          <a:p>
            <a:pPr marL="914400" lvl="3"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Both the </a:t>
            </a:r>
            <a:r>
              <a:rPr lang="en-US" dirty="0">
                <a:latin typeface="Arial" panose="020B0604020202020204" pitchFamily="34" charset="0"/>
                <a:cs typeface="Arial" panose="020B0604020202020204" pitchFamily="34" charset="0"/>
              </a:rPr>
              <a:t>individual with </a:t>
            </a:r>
            <a:r>
              <a:rPr lang="en-US" dirty="0" smtClean="0">
                <a:latin typeface="Arial" panose="020B0604020202020204" pitchFamily="34" charset="0"/>
                <a:cs typeface="Arial" panose="020B0604020202020204" pitchFamily="34" charset="0"/>
              </a:rPr>
              <a:t>TBI </a:t>
            </a:r>
            <a:r>
              <a:rPr lang="en-US" u="sng" dirty="0" smtClean="0">
                <a:latin typeface="Arial" panose="020B0604020202020204" pitchFamily="34" charset="0"/>
                <a:cs typeface="Arial" panose="020B0604020202020204" pitchFamily="34" charset="0"/>
              </a:rPr>
              <a:t>and</a:t>
            </a:r>
            <a:r>
              <a:rPr lang="en-US" dirty="0" smtClean="0">
                <a:latin typeface="Arial" panose="020B0604020202020204" pitchFamily="34" charset="0"/>
                <a:cs typeface="Arial" panose="020B0604020202020204" pitchFamily="34" charset="0"/>
              </a:rPr>
              <a:t> their caregiver with unmet </a:t>
            </a:r>
            <a:r>
              <a:rPr lang="en-US" dirty="0">
                <a:latin typeface="Arial" panose="020B0604020202020204" pitchFamily="34" charset="0"/>
                <a:cs typeface="Arial" panose="020B0604020202020204" pitchFamily="34" charset="0"/>
              </a:rPr>
              <a:t>emotional and social </a:t>
            </a:r>
            <a:r>
              <a:rPr lang="en-US" dirty="0" smtClean="0">
                <a:latin typeface="Arial" panose="020B0604020202020204" pitchFamily="34" charset="0"/>
                <a:cs typeface="Arial" panose="020B0604020202020204" pitchFamily="34" charset="0"/>
              </a:rPr>
              <a:t>supports.</a:t>
            </a:r>
          </a:p>
          <a:p>
            <a:pPr marL="914400" lvl="3"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Positive peer </a:t>
            </a:r>
            <a:r>
              <a:rPr lang="en-US" dirty="0">
                <a:latin typeface="Arial" panose="020B0604020202020204" pitchFamily="34" charset="0"/>
                <a:cs typeface="Arial" panose="020B0604020202020204" pitchFamily="34" charset="0"/>
              </a:rPr>
              <a:t>interaction and model behavior, etc</a:t>
            </a:r>
            <a:r>
              <a:rPr lang="en-US" dirty="0" smtClean="0">
                <a:latin typeface="Arial" panose="020B0604020202020204" pitchFamily="34" charset="0"/>
                <a:cs typeface="Arial" panose="020B0604020202020204" pitchFamily="34" charset="0"/>
              </a:rPr>
              <a:t>. </a:t>
            </a:r>
          </a:p>
          <a:p>
            <a:pPr marL="914400" lvl="3"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Lessening the feeling </a:t>
            </a:r>
            <a:r>
              <a:rPr lang="en-US" dirty="0">
                <a:latin typeface="Arial" panose="020B0604020202020204" pitchFamily="34" charset="0"/>
                <a:cs typeface="Arial" panose="020B0604020202020204" pitchFamily="34" charset="0"/>
              </a:rPr>
              <a:t>of </a:t>
            </a:r>
            <a:r>
              <a:rPr lang="en-US" dirty="0" smtClean="0">
                <a:latin typeface="Arial" panose="020B0604020202020204" pitchFamily="34" charset="0"/>
                <a:cs typeface="Arial" panose="020B0604020202020204" pitchFamily="34" charset="0"/>
              </a:rPr>
              <a:t>isolation.</a:t>
            </a:r>
            <a:endParaRPr lang="en-US" dirty="0">
              <a:latin typeface="Arial" panose="020B0604020202020204" pitchFamily="34" charset="0"/>
              <a:cs typeface="Arial" panose="020B0604020202020204" pitchFamily="34" charset="0"/>
            </a:endParaRPr>
          </a:p>
          <a:p>
            <a:pPr marL="914400" lvl="3"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Caregiver distress.</a:t>
            </a:r>
            <a:endParaRPr lang="en-US" dirty="0"/>
          </a:p>
        </p:txBody>
      </p:sp>
      <p:sp>
        <p:nvSpPr>
          <p:cNvPr id="3" name="Rectangle 2"/>
          <p:cNvSpPr/>
          <p:nvPr/>
        </p:nvSpPr>
        <p:spPr>
          <a:xfrm>
            <a:off x="7446853" y="1949607"/>
            <a:ext cx="4144489" cy="4370427"/>
          </a:xfrm>
          <a:prstGeom prst="rect">
            <a:avLst/>
          </a:prstGeom>
          <a:solidFill>
            <a:schemeClr val="bg1"/>
          </a:solidFill>
          <a:ln w="19050" cap="rnd">
            <a:solidFill>
              <a:schemeClr val="tx1"/>
            </a:solidFill>
          </a:ln>
        </p:spPr>
        <p:txBody>
          <a:bodyPr wrap="square" tIns="91440" bIns="91440">
            <a:spAutoFit/>
          </a:bodyPr>
          <a:lstStyle/>
          <a:p>
            <a:pPr algn="ctr">
              <a:spcBef>
                <a:spcPts val="600"/>
              </a:spcBef>
            </a:pPr>
            <a:r>
              <a:rPr lang="en-US" b="1" dirty="0" smtClean="0">
                <a:latin typeface="Arial" panose="020B0604020202020204" pitchFamily="34" charset="0"/>
                <a:cs typeface="Arial" panose="020B0604020202020204" pitchFamily="34" charset="0"/>
              </a:rPr>
              <a:t>How to find a Brain Injury Support </a:t>
            </a:r>
          </a:p>
          <a:p>
            <a:pPr>
              <a:spcBef>
                <a:spcPts val="600"/>
              </a:spcBef>
            </a:pPr>
            <a:r>
              <a:rPr lang="en-US" dirty="0" smtClean="0">
                <a:latin typeface="Arial" panose="020B0604020202020204" pitchFamily="34" charset="0"/>
                <a:cs typeface="Arial" panose="020B0604020202020204" pitchFamily="34" charset="0"/>
              </a:rPr>
              <a:t>Nationally, the </a:t>
            </a:r>
            <a:r>
              <a:rPr lang="en-US" dirty="0" smtClean="0">
                <a:solidFill>
                  <a:srgbClr val="01708C"/>
                </a:solidFill>
                <a:latin typeface="Arial" panose="020B0604020202020204" pitchFamily="34" charset="0"/>
                <a:cs typeface="Arial" panose="020B0604020202020204" pitchFamily="34" charset="0"/>
              </a:rPr>
              <a:t>Brain Injury Association of America </a:t>
            </a:r>
            <a:r>
              <a:rPr lang="en-US" dirty="0" smtClean="0">
                <a:latin typeface="Arial" panose="020B0604020202020204" pitchFamily="34" charset="0"/>
                <a:cs typeface="Arial" panose="020B0604020202020204" pitchFamily="34" charset="0"/>
              </a:rPr>
              <a:t>can connect you to individual states and their brain </a:t>
            </a:r>
            <a:r>
              <a:rPr lang="en-US" dirty="0">
                <a:latin typeface="Arial" panose="020B0604020202020204" pitchFamily="34" charset="0"/>
                <a:cs typeface="Arial" panose="020B0604020202020204" pitchFamily="34" charset="0"/>
              </a:rPr>
              <a:t>injury </a:t>
            </a:r>
            <a:r>
              <a:rPr lang="en-US" dirty="0" smtClean="0">
                <a:latin typeface="Arial" panose="020B0604020202020204" pitchFamily="34" charset="0"/>
                <a:cs typeface="Arial" panose="020B0604020202020204" pitchFamily="34" charset="0"/>
              </a:rPr>
              <a:t>resources, as </a:t>
            </a:r>
            <a:r>
              <a:rPr lang="en-US" dirty="0">
                <a:latin typeface="Arial" panose="020B0604020202020204" pitchFamily="34" charset="0"/>
                <a:cs typeface="Arial" panose="020B0604020202020204" pitchFamily="34" charset="0"/>
              </a:rPr>
              <a:t>well as available support groups. </a:t>
            </a:r>
            <a:r>
              <a:rPr lang="en-US"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hlinkClick r:id="rId2"/>
              </a:rPr>
              <a:t>www.biausa.org/find-bia</a:t>
            </a:r>
            <a:endParaRPr lang="en-US" dirty="0" smtClean="0">
              <a:latin typeface="Arial" panose="020B0604020202020204" pitchFamily="34" charset="0"/>
              <a:cs typeface="Arial" panose="020B0604020202020204" pitchFamily="34" charset="0"/>
            </a:endParaRPr>
          </a:p>
          <a:p>
            <a:pPr>
              <a:spcBef>
                <a:spcPts val="600"/>
              </a:spcBef>
            </a:pPr>
            <a:r>
              <a:rPr lang="en-US" b="1" dirty="0" smtClean="0">
                <a:solidFill>
                  <a:srgbClr val="01708C"/>
                </a:solidFill>
                <a:latin typeface="Arial" panose="020B0604020202020204" pitchFamily="34" charset="0"/>
                <a:cs typeface="Arial" panose="020B0604020202020204" pitchFamily="34" charset="0"/>
              </a:rPr>
              <a:t>In Indiana</a:t>
            </a:r>
            <a:r>
              <a:rPr lang="en-US" dirty="0" smtClean="0">
                <a:latin typeface="Arial" panose="020B0604020202020204" pitchFamily="34" charset="0"/>
                <a:cs typeface="Arial" panose="020B0604020202020204" pitchFamily="34" charset="0"/>
              </a:rPr>
              <a:t>, go to </a:t>
            </a:r>
            <a:r>
              <a:rPr lang="en-US" dirty="0" smtClean="0">
                <a:latin typeface="Arial" panose="020B0604020202020204" pitchFamily="34" charset="0"/>
                <a:cs typeface="Arial" panose="020B0604020202020204" pitchFamily="34" charset="0"/>
                <a:hlinkClick r:id="rId3"/>
              </a:rPr>
              <a:t>https</a:t>
            </a:r>
            <a:r>
              <a:rPr lang="en-US" dirty="0">
                <a:latin typeface="Arial" panose="020B0604020202020204" pitchFamily="34" charset="0"/>
                <a:cs typeface="Arial" panose="020B0604020202020204" pitchFamily="34" charset="0"/>
                <a:hlinkClick r:id="rId3"/>
              </a:rPr>
              <a:t>://biaindiana.org</a:t>
            </a:r>
            <a:r>
              <a:rPr lang="en-US" dirty="0" smtClean="0">
                <a:latin typeface="Arial" panose="020B0604020202020204" pitchFamily="34" charset="0"/>
                <a:cs typeface="Arial" panose="020B0604020202020204" pitchFamily="34" charset="0"/>
                <a:hlinkClick r:id="rId3"/>
              </a:rPr>
              <a:t>/</a:t>
            </a:r>
            <a:r>
              <a:rPr lang="en-US" dirty="0" smtClean="0">
                <a:latin typeface="Arial" panose="020B0604020202020204" pitchFamily="34" charset="0"/>
                <a:cs typeface="Arial" panose="020B0604020202020204" pitchFamily="34" charset="0"/>
              </a:rPr>
              <a:t> and click on “Find A Support Group.”</a:t>
            </a:r>
          </a:p>
          <a:p>
            <a:pPr>
              <a:spcBef>
                <a:spcPts val="600"/>
              </a:spcBef>
            </a:pPr>
            <a:endParaRPr lang="en-US" dirty="0">
              <a:latin typeface="Arial" panose="020B0604020202020204" pitchFamily="34" charset="0"/>
              <a:cs typeface="Arial" panose="020B0604020202020204" pitchFamily="34" charset="0"/>
            </a:endParaRPr>
          </a:p>
          <a:p>
            <a:pPr>
              <a:spcBef>
                <a:spcPts val="600"/>
              </a:spcBef>
            </a:pPr>
            <a:r>
              <a:rPr lang="en-US" dirty="0" smtClean="0">
                <a:latin typeface="Arial" panose="020B0604020202020204" pitchFamily="34" charset="0"/>
                <a:cs typeface="Arial" panose="020B0604020202020204" pitchFamily="34" charset="0"/>
              </a:rPr>
              <a:t>The </a:t>
            </a:r>
            <a:r>
              <a:rPr lang="en-US" dirty="0" smtClean="0">
                <a:solidFill>
                  <a:srgbClr val="01708C"/>
                </a:solidFill>
                <a:latin typeface="Arial" panose="020B0604020202020204" pitchFamily="34" charset="0"/>
                <a:cs typeface="Arial" panose="020B0604020202020204" pitchFamily="34" charset="0"/>
              </a:rPr>
              <a:t>U.S. Brain Injury Alliance </a:t>
            </a:r>
            <a:r>
              <a:rPr lang="en-US" dirty="0" smtClean="0">
                <a:latin typeface="Arial" panose="020B0604020202020204" pitchFamily="34" charset="0"/>
                <a:cs typeface="Arial" panose="020B0604020202020204" pitchFamily="34" charset="0"/>
              </a:rPr>
              <a:t>also offers brain injury resources and support groups for the states who are members of their alliance. Go to </a:t>
            </a:r>
            <a:r>
              <a:rPr lang="en-US" dirty="0" smtClean="0">
                <a:latin typeface="Arial" panose="020B0604020202020204" pitchFamily="34" charset="0"/>
                <a:cs typeface="Arial" panose="020B0604020202020204" pitchFamily="34" charset="0"/>
                <a:hlinkClick r:id="rId4"/>
              </a:rPr>
              <a:t>https</a:t>
            </a:r>
            <a:r>
              <a:rPr lang="en-US" dirty="0">
                <a:latin typeface="Arial" panose="020B0604020202020204" pitchFamily="34" charset="0"/>
                <a:cs typeface="Arial" panose="020B0604020202020204" pitchFamily="34" charset="0"/>
                <a:hlinkClick r:id="rId4"/>
              </a:rPr>
              <a:t>://</a:t>
            </a:r>
            <a:r>
              <a:rPr lang="en-US" dirty="0" smtClean="0">
                <a:latin typeface="Arial" panose="020B0604020202020204" pitchFamily="34" charset="0"/>
                <a:cs typeface="Arial" panose="020B0604020202020204" pitchFamily="34" charset="0"/>
                <a:hlinkClick r:id="rId4"/>
              </a:rPr>
              <a:t>usbia.org</a:t>
            </a:r>
            <a:r>
              <a:rPr lang="en-US" dirty="0" smtClean="0">
                <a:latin typeface="Arial" panose="020B0604020202020204" pitchFamily="34" charset="0"/>
                <a:cs typeface="Arial" panose="020B0604020202020204" pitchFamily="34" charset="0"/>
              </a:rPr>
              <a:t> to access their site.</a:t>
            </a:r>
            <a:endParaRPr lang="en-US" dirty="0"/>
          </a:p>
        </p:txBody>
      </p:sp>
    </p:spTree>
    <p:extLst>
      <p:ext uri="{BB962C8B-B14F-4D97-AF65-F5344CB8AC3E}">
        <p14:creationId xmlns:p14="http://schemas.microsoft.com/office/powerpoint/2010/main" val="3318254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idx="4294967295"/>
          </p:nvPr>
        </p:nvSpPr>
        <p:spPr>
          <a:xfrm>
            <a:off x="597959" y="1131888"/>
            <a:ext cx="10950575" cy="847725"/>
          </a:xfrm>
          <a:prstGeom prst="rect">
            <a:avLst/>
          </a:prstGeom>
        </p:spPr>
        <p:txBody>
          <a:bodyPr>
            <a:normAutofit/>
          </a:bodyPr>
          <a:lstStyle/>
          <a:p>
            <a:pPr algn="ctr"/>
            <a:r>
              <a:rPr lang="en-US" sz="2400" dirty="0" smtClean="0">
                <a:latin typeface="Arial Black" panose="020B0A04020102020204" pitchFamily="34" charset="0"/>
                <a:cs typeface="Arial" panose="020B0604020202020204" pitchFamily="34" charset="0"/>
              </a:rPr>
              <a:t>Community Agencies &amp; Organizations</a:t>
            </a:r>
            <a:endParaRPr lang="en-US" sz="2400" dirty="0">
              <a:latin typeface="Arial Black" panose="020B0A04020102020204" pitchFamily="34" charset="0"/>
              <a:cs typeface="Arial" panose="020B0604020202020204" pitchFamily="34" charset="0"/>
            </a:endParaRPr>
          </a:p>
        </p:txBody>
      </p:sp>
      <p:sp>
        <p:nvSpPr>
          <p:cNvPr id="6" name="Rectangle 5"/>
          <p:cNvSpPr/>
          <p:nvPr/>
        </p:nvSpPr>
        <p:spPr>
          <a:xfrm>
            <a:off x="1569156" y="1625600"/>
            <a:ext cx="9166578" cy="4909036"/>
          </a:xfrm>
          <a:prstGeom prst="rect">
            <a:avLst/>
          </a:prstGeom>
        </p:spPr>
        <p:txBody>
          <a:bodyPr wrap="square">
            <a:spAutoFit/>
          </a:bodyPr>
          <a:lstStyle/>
          <a:p>
            <a:pPr>
              <a:spcBef>
                <a:spcPts val="600"/>
              </a:spcBef>
            </a:pPr>
            <a:r>
              <a:rPr lang="en-US" b="1" dirty="0">
                <a:latin typeface="Arial" panose="020B0604020202020204" pitchFamily="34" charset="0"/>
                <a:cs typeface="Arial" panose="020B0604020202020204" pitchFamily="34" charset="0"/>
              </a:rPr>
              <a:t>Office of Vocational Rehabilitation (VR): </a:t>
            </a:r>
            <a:r>
              <a:rPr lang="en-US" dirty="0" smtClean="0">
                <a:latin typeface="Arial" panose="020B0604020202020204" pitchFamily="34" charset="0"/>
                <a:cs typeface="Arial" panose="020B0604020202020204" pitchFamily="34" charset="0"/>
                <a:hlinkClick r:id="rId2"/>
              </a:rPr>
              <a:t>www.csavr.org/stateagencydirectory</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Federal programs that can provide a series of services that are designed to facilitate the entrance into or return to work by people with disabilities or by people who have recently acquired an injury or disability. </a:t>
            </a:r>
          </a:p>
          <a:p>
            <a:pPr marL="1200150" lvl="2"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Services may include vocational assessment and evaluation, training, upgrading of general skills, refresher courses, on-the-job training, career counseling, employment searches, and consulting with potential or existing employers for job accommodations and modification. </a:t>
            </a:r>
          </a:p>
          <a:p>
            <a:pPr>
              <a:spcBef>
                <a:spcPts val="600"/>
              </a:spcBef>
            </a:pPr>
            <a:r>
              <a:rPr lang="en-US" b="1" dirty="0">
                <a:latin typeface="Arial" panose="020B0604020202020204" pitchFamily="34" charset="0"/>
                <a:cs typeface="Arial" panose="020B0604020202020204" pitchFamily="34" charset="0"/>
              </a:rPr>
              <a:t>Independent Living </a:t>
            </a:r>
            <a:r>
              <a:rPr lang="en-US" b="1" dirty="0" smtClean="0">
                <a:latin typeface="Arial" panose="020B0604020202020204" pitchFamily="34" charset="0"/>
                <a:cs typeface="Arial" panose="020B0604020202020204" pitchFamily="34" charset="0"/>
              </a:rPr>
              <a:t>Centers: </a:t>
            </a:r>
            <a:r>
              <a:rPr lang="en-US" dirty="0" smtClean="0">
                <a:latin typeface="Arial" panose="020B0604020202020204" pitchFamily="34" charset="0"/>
                <a:cs typeface="Arial" panose="020B0604020202020204" pitchFamily="34" charset="0"/>
                <a:hlinkClick r:id="rId3"/>
              </a:rPr>
              <a:t>www.ilru.org/projects/cil-net/cil-center-and-association-directory</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Community-based, cross-disability, non-profit organizations that are designed and operated by people with disabilities. CILs are unique in that they operate according to a strict philosophy of consumer control, wherein people with all types of disabilities directly govern and staff the organization. </a:t>
            </a:r>
          </a:p>
          <a:p>
            <a:pPr marL="1200150" lvl="2"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May provide: Peer Support, Information and Referral, Individual and Systems Advocacy, Independent Living Skills Training, etc</a:t>
            </a:r>
            <a:r>
              <a:rPr lang="en-US" dirty="0" smtClean="0">
                <a:latin typeface="Arial" panose="020B0604020202020204" pitchFamily="34" charset="0"/>
                <a:cs typeface="Arial" panose="020B0604020202020204" pitchFamily="34" charset="0"/>
              </a:rPr>
              <a:t>.</a:t>
            </a:r>
            <a:endParaRPr lang="en-US" dirty="0"/>
          </a:p>
        </p:txBody>
      </p:sp>
    </p:spTree>
    <p:extLst>
      <p:ext uri="{BB962C8B-B14F-4D97-AF65-F5344CB8AC3E}">
        <p14:creationId xmlns:p14="http://schemas.microsoft.com/office/powerpoint/2010/main" val="2088791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idx="4294967295"/>
          </p:nvPr>
        </p:nvSpPr>
        <p:spPr>
          <a:xfrm>
            <a:off x="620536" y="1624189"/>
            <a:ext cx="10950575" cy="487363"/>
          </a:xfrm>
          <a:prstGeom prst="rect">
            <a:avLst/>
          </a:prstGeom>
        </p:spPr>
        <p:txBody>
          <a:bodyPr>
            <a:noAutofit/>
          </a:bodyPr>
          <a:lstStyle/>
          <a:p>
            <a:pPr algn="ctr"/>
            <a:r>
              <a:rPr lang="en-US" sz="2400" dirty="0" smtClean="0">
                <a:latin typeface="Arial Black" panose="020B0A04020102020204" pitchFamily="34" charset="0"/>
                <a:cs typeface="Arial" panose="020B0604020202020204" pitchFamily="34" charset="0"/>
              </a:rPr>
              <a:t>Community Agencies &amp; Organizations</a:t>
            </a:r>
            <a:endParaRPr lang="en-US" sz="2400" dirty="0">
              <a:latin typeface="Arial Black" panose="020B0A04020102020204" pitchFamily="34" charset="0"/>
              <a:cs typeface="Arial" panose="020B0604020202020204" pitchFamily="34" charset="0"/>
            </a:endParaRPr>
          </a:p>
        </p:txBody>
      </p:sp>
      <p:sp>
        <p:nvSpPr>
          <p:cNvPr id="7" name="Rectangle 6"/>
          <p:cNvSpPr/>
          <p:nvPr/>
        </p:nvSpPr>
        <p:spPr>
          <a:xfrm>
            <a:off x="1851378" y="2224630"/>
            <a:ext cx="8353778" cy="2262158"/>
          </a:xfrm>
          <a:prstGeom prst="rect">
            <a:avLst/>
          </a:prstGeom>
        </p:spPr>
        <p:txBody>
          <a:bodyPr wrap="square">
            <a:spAutoFit/>
          </a:bodyPr>
          <a:lstStyle/>
          <a:p>
            <a:pPr>
              <a:spcBef>
                <a:spcPts val="600"/>
              </a:spcBef>
            </a:pPr>
            <a:r>
              <a:rPr lang="en-US" b="1" dirty="0">
                <a:latin typeface="Arial" panose="020B0604020202020204" pitchFamily="34" charset="0"/>
                <a:cs typeface="Arial" panose="020B0604020202020204" pitchFamily="34" charset="0"/>
              </a:rPr>
              <a:t>State Medicaid Waivers:</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2"/>
              </a:rPr>
              <a:t>https://www.cms.gov</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Program that allows states to provide different services that allow those who need care to receive services in their homes or communities</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Part of a state's Medicaid program, but they provide a special group of services to a certain </a:t>
            </a:r>
            <a:r>
              <a:rPr lang="en-US" dirty="0" smtClean="0">
                <a:latin typeface="Arial" panose="020B0604020202020204" pitchFamily="34" charset="0"/>
                <a:cs typeface="Arial" panose="020B0604020202020204" pitchFamily="34" charset="0"/>
              </a:rPr>
              <a:t>population.</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 Usually require medical and financial eligibility, but state waiver eligibility requirements may not be exactly the same as state Medicaid </a:t>
            </a:r>
            <a:r>
              <a:rPr lang="en-US" dirty="0" smtClean="0">
                <a:latin typeface="Arial" panose="020B0604020202020204" pitchFamily="34" charset="0"/>
                <a:cs typeface="Arial" panose="020B0604020202020204" pitchFamily="34" charset="0"/>
              </a:rPr>
              <a:t>eligibility.</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7049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66045" y="2708099"/>
            <a:ext cx="10972800" cy="1365250"/>
          </a:xfrm>
          <a:prstGeom prst="rect">
            <a:avLst/>
          </a:prstGeom>
        </p:spPr>
        <p:txBody>
          <a:bodyPr>
            <a:normAutofit/>
          </a:bodyPr>
          <a:lstStyle/>
          <a:p>
            <a:pPr marL="0" indent="0" algn="ctr">
              <a:buNone/>
            </a:pPr>
            <a:r>
              <a:rPr lang="en-US" sz="4400" dirty="0">
                <a:latin typeface="Arial Black" panose="020B0A04020102020204" pitchFamily="34" charset="0"/>
                <a:ea typeface="ＭＳ Ｐゴシック" pitchFamily="1" charset="-128"/>
              </a:rPr>
              <a:t>Special Populations</a:t>
            </a:r>
          </a:p>
        </p:txBody>
      </p:sp>
    </p:spTree>
    <p:extLst>
      <p:ext uri="{BB962C8B-B14F-4D97-AF65-F5344CB8AC3E}">
        <p14:creationId xmlns:p14="http://schemas.microsoft.com/office/powerpoint/2010/main" val="2898503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idx="4294967295"/>
          </p:nvPr>
        </p:nvSpPr>
        <p:spPr>
          <a:xfrm>
            <a:off x="688622" y="1593850"/>
            <a:ext cx="10917238" cy="509588"/>
          </a:xfrm>
          <a:prstGeom prst="rect">
            <a:avLst/>
          </a:prstGeom>
        </p:spPr>
        <p:txBody>
          <a:bodyPr>
            <a:normAutofit/>
          </a:bodyPr>
          <a:lstStyle/>
          <a:p>
            <a:pPr algn="ctr"/>
            <a:r>
              <a:rPr lang="en-US" sz="2400" dirty="0" smtClean="0">
                <a:latin typeface="Arial Black" panose="020B0A04020102020204" pitchFamily="34" charset="0"/>
                <a:cs typeface="Arial" panose="020B0604020202020204" pitchFamily="34" charset="0"/>
              </a:rPr>
              <a:t>Special Populations: </a:t>
            </a:r>
            <a:r>
              <a:rPr lang="en-US" sz="2400" dirty="0" smtClean="0">
                <a:solidFill>
                  <a:srgbClr val="01708C"/>
                </a:solidFill>
                <a:latin typeface="Arial Black" panose="020B0A04020102020204" pitchFamily="34" charset="0"/>
                <a:cs typeface="Arial" panose="020B0604020202020204" pitchFamily="34" charset="0"/>
              </a:rPr>
              <a:t>Pediatrics &amp; Military</a:t>
            </a:r>
            <a:endParaRPr lang="en-US" sz="2400" dirty="0">
              <a:solidFill>
                <a:srgbClr val="01708C"/>
              </a:solidFill>
              <a:latin typeface="Arial Black" panose="020B0A04020102020204" pitchFamily="34" charset="0"/>
              <a:cs typeface="Arial" panose="020B0604020202020204" pitchFamily="34" charset="0"/>
            </a:endParaRPr>
          </a:p>
        </p:txBody>
      </p:sp>
      <p:sp>
        <p:nvSpPr>
          <p:cNvPr id="7" name="Rectangle 6"/>
          <p:cNvSpPr/>
          <p:nvPr/>
        </p:nvSpPr>
        <p:spPr>
          <a:xfrm>
            <a:off x="2190045" y="2257780"/>
            <a:ext cx="8139289" cy="2492990"/>
          </a:xfrm>
          <a:prstGeom prst="rect">
            <a:avLst/>
          </a:prstGeom>
        </p:spPr>
        <p:txBody>
          <a:bodyPr wrap="square">
            <a:spAutoFit/>
          </a:bodyPr>
          <a:lstStyle/>
          <a:p>
            <a:pPr>
              <a:spcBef>
                <a:spcPts val="600"/>
              </a:spcBef>
            </a:pPr>
            <a:r>
              <a:rPr lang="pt-BR" b="1" dirty="0">
                <a:solidFill>
                  <a:srgbClr val="01708C"/>
                </a:solidFill>
                <a:latin typeface="Arial" panose="020B0604020202020204" pitchFamily="34" charset="0"/>
                <a:cs typeface="Arial" panose="020B0604020202020204" pitchFamily="34" charset="0"/>
              </a:rPr>
              <a:t>Pediatrics: </a:t>
            </a:r>
          </a:p>
          <a:p>
            <a:pPr marL="742950" lvl="1" indent="-285750">
              <a:spcBef>
                <a:spcPts val="600"/>
              </a:spcBef>
              <a:buFont typeface="Arial" panose="020B0604020202020204" pitchFamily="34" charset="0"/>
              <a:buChar char="•"/>
            </a:pPr>
            <a:r>
              <a:rPr lang="pt-BR" dirty="0" smtClean="0">
                <a:latin typeface="Arial" panose="020B0604020202020204" pitchFamily="34" charset="0"/>
                <a:cs typeface="Arial" panose="020B0604020202020204" pitchFamily="34" charset="0"/>
                <a:hlinkClick r:id="rId2"/>
              </a:rPr>
              <a:t>www.biausa.org/brain-injury/about-brain-injury/children-what-to-expect</a:t>
            </a:r>
            <a:r>
              <a:rPr lang="pt-BR" dirty="0" smtClean="0">
                <a:latin typeface="Arial" panose="020B0604020202020204" pitchFamily="34" charset="0"/>
                <a:cs typeface="Arial" panose="020B0604020202020204" pitchFamily="34" charset="0"/>
              </a:rPr>
              <a:t>  </a:t>
            </a:r>
            <a:endParaRPr lang="pt-BR"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pt-BR" dirty="0" smtClean="0">
                <a:latin typeface="Arial" panose="020B0604020202020204" pitchFamily="34" charset="0"/>
                <a:cs typeface="Arial" panose="020B0604020202020204" pitchFamily="34" charset="0"/>
                <a:hlinkClick r:id="rId3"/>
              </a:rPr>
              <a:t>www.brainline.org/children-tbi</a:t>
            </a:r>
            <a:r>
              <a:rPr lang="pt-BR" dirty="0" smtClean="0">
                <a:latin typeface="Arial" panose="020B0604020202020204" pitchFamily="34" charset="0"/>
                <a:cs typeface="Arial" panose="020B0604020202020204" pitchFamily="34" charset="0"/>
              </a:rPr>
              <a:t> </a:t>
            </a:r>
            <a:endParaRPr lang="pt-BR" dirty="0">
              <a:latin typeface="Arial" panose="020B0604020202020204" pitchFamily="34" charset="0"/>
              <a:cs typeface="Arial" panose="020B0604020202020204" pitchFamily="34" charset="0"/>
            </a:endParaRPr>
          </a:p>
          <a:p>
            <a:pPr>
              <a:spcBef>
                <a:spcPts val="600"/>
              </a:spcBef>
            </a:pPr>
            <a:endParaRPr lang="pt-BR" dirty="0">
              <a:latin typeface="Arial" panose="020B0604020202020204" pitchFamily="34" charset="0"/>
              <a:cs typeface="Arial" panose="020B0604020202020204" pitchFamily="34" charset="0"/>
            </a:endParaRPr>
          </a:p>
          <a:p>
            <a:pPr>
              <a:spcBef>
                <a:spcPts val="600"/>
              </a:spcBef>
            </a:pPr>
            <a:r>
              <a:rPr lang="pt-BR" b="1" dirty="0">
                <a:solidFill>
                  <a:srgbClr val="01708C"/>
                </a:solidFill>
                <a:latin typeface="Arial" panose="020B0604020202020204" pitchFamily="34" charset="0"/>
                <a:cs typeface="Arial" panose="020B0604020202020204" pitchFamily="34" charset="0"/>
              </a:rPr>
              <a:t>Military: </a:t>
            </a:r>
          </a:p>
          <a:p>
            <a:pPr marL="742950" lvl="1" indent="-285750">
              <a:spcBef>
                <a:spcPts val="600"/>
              </a:spcBef>
              <a:buFont typeface="Arial" panose="020B0604020202020204" pitchFamily="34" charset="0"/>
              <a:buChar char="•"/>
            </a:pPr>
            <a:r>
              <a:rPr lang="pt-BR" dirty="0" smtClean="0">
                <a:latin typeface="Arial" panose="020B0604020202020204" pitchFamily="34" charset="0"/>
                <a:cs typeface="Arial" panose="020B0604020202020204" pitchFamily="34" charset="0"/>
                <a:hlinkClick r:id="rId4"/>
              </a:rPr>
              <a:t>www.polytrauma.va.gov/understanding-tbi/index.asp</a:t>
            </a:r>
            <a:r>
              <a:rPr lang="pt-BR" dirty="0" smtClean="0">
                <a:latin typeface="Arial" panose="020B0604020202020204" pitchFamily="34" charset="0"/>
                <a:cs typeface="Arial" panose="020B0604020202020204" pitchFamily="34" charset="0"/>
              </a:rPr>
              <a:t> </a:t>
            </a:r>
            <a:endParaRPr lang="pt-BR"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pt-BR" dirty="0" smtClean="0">
                <a:latin typeface="Arial" panose="020B0604020202020204" pitchFamily="34" charset="0"/>
                <a:cs typeface="Arial" panose="020B0604020202020204" pitchFamily="34" charset="0"/>
                <a:hlinkClick r:id="rId5"/>
              </a:rPr>
              <a:t>www.brainline.org/military-veterans</a:t>
            </a:r>
            <a:r>
              <a:rPr lang="pt-BR" dirty="0" smtClean="0">
                <a:latin typeface="Arial" panose="020B0604020202020204" pitchFamily="34" charset="0"/>
                <a:cs typeface="Arial" panose="020B0604020202020204" pitchFamily="34" charset="0"/>
              </a:rPr>
              <a:t>  </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6637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325563"/>
            <a:ext cx="12192000" cy="860425"/>
          </a:xfrm>
          <a:prstGeom prst="rect">
            <a:avLst/>
          </a:prstGeom>
        </p:spPr>
        <p:txBody>
          <a:bodyPr>
            <a:noAutofit/>
          </a:bodyPr>
          <a:lstStyle/>
          <a:p>
            <a:pPr algn="ctr"/>
            <a:r>
              <a:rPr lang="en-US" sz="2400" b="1" dirty="0" smtClean="0">
                <a:latin typeface="Arial Black" panose="020B0A04020102020204" pitchFamily="34" charset="0"/>
                <a:cs typeface="Arial" panose="020B0604020202020204" pitchFamily="34" charset="0"/>
              </a:rPr>
              <a:t>Professionals who work </a:t>
            </a:r>
            <a:r>
              <a:rPr lang="en-US" sz="2400" b="1" dirty="0">
                <a:latin typeface="Arial Black" panose="020B0A04020102020204" pitchFamily="34" charset="0"/>
                <a:cs typeface="Arial" panose="020B0604020202020204" pitchFamily="34" charset="0"/>
              </a:rPr>
              <a:t>with </a:t>
            </a:r>
            <a:r>
              <a:rPr lang="en-US" sz="2400" b="1" dirty="0" smtClean="0">
                <a:latin typeface="Arial Black" panose="020B0A04020102020204" pitchFamily="34" charset="0"/>
                <a:cs typeface="Arial" panose="020B0604020202020204" pitchFamily="34" charset="0"/>
              </a:rPr>
              <a:t>individuals with brain injury:</a:t>
            </a:r>
            <a:r>
              <a:rPr lang="en-US" sz="2400" dirty="0" smtClean="0">
                <a:latin typeface="Arial Black" panose="020B0A04020102020204" pitchFamily="34" charset="0"/>
                <a:cs typeface="Arial" panose="020B0604020202020204" pitchFamily="34" charset="0"/>
              </a:rPr>
              <a:t> </a:t>
            </a:r>
            <a:br>
              <a:rPr lang="en-US" sz="2400" dirty="0" smtClean="0">
                <a:latin typeface="Arial Black" panose="020B0A04020102020204" pitchFamily="34" charset="0"/>
                <a:cs typeface="Arial" panose="020B0604020202020204" pitchFamily="34" charset="0"/>
              </a:rPr>
            </a:br>
            <a:r>
              <a:rPr lang="en-US" sz="2400" dirty="0" smtClean="0">
                <a:solidFill>
                  <a:srgbClr val="01708C"/>
                </a:solidFill>
                <a:latin typeface="Arial Black" panose="020B0A04020102020204" pitchFamily="34" charset="0"/>
              </a:rPr>
              <a:t>Clinical Neuropsychologist</a:t>
            </a:r>
            <a:endParaRPr lang="en-US" sz="2400" dirty="0">
              <a:solidFill>
                <a:srgbClr val="01708C"/>
              </a:solidFill>
              <a:latin typeface="Arial Black" panose="020B0A04020102020204" pitchFamily="34" charset="0"/>
            </a:endParaRPr>
          </a:p>
        </p:txBody>
      </p:sp>
      <p:sp>
        <p:nvSpPr>
          <p:cNvPr id="4" name="TextBox 3"/>
          <p:cNvSpPr txBox="1"/>
          <p:nvPr/>
        </p:nvSpPr>
        <p:spPr>
          <a:xfrm>
            <a:off x="11616744" y="6529589"/>
            <a:ext cx="184731" cy="369332"/>
          </a:xfrm>
          <a:prstGeom prst="rect">
            <a:avLst/>
          </a:prstGeom>
          <a:noFill/>
        </p:spPr>
        <p:txBody>
          <a:bodyPr wrap="none" rtlCol="0">
            <a:spAutoFit/>
          </a:bodyPr>
          <a:lstStyle/>
          <a:p>
            <a:endParaRPr lang="en-US" dirty="0"/>
          </a:p>
        </p:txBody>
      </p:sp>
      <p:sp>
        <p:nvSpPr>
          <p:cNvPr id="6" name="Rectangle 5"/>
          <p:cNvSpPr/>
          <p:nvPr/>
        </p:nvSpPr>
        <p:spPr>
          <a:xfrm>
            <a:off x="1520628" y="2205000"/>
            <a:ext cx="9144001" cy="4231928"/>
          </a:xfrm>
          <a:prstGeom prst="rect">
            <a:avLst/>
          </a:prstGeom>
        </p:spPr>
        <p:txBody>
          <a:bodyPr wrap="square">
            <a:spAutoFit/>
          </a:bodyPr>
          <a:lstStyle/>
          <a:p>
            <a:pPr>
              <a:spcBef>
                <a:spcPts val="600"/>
              </a:spcBef>
            </a:pPr>
            <a:r>
              <a:rPr lang="en-US" dirty="0">
                <a:latin typeface="Arial" panose="020B0604020202020204" pitchFamily="34" charset="0"/>
                <a:cs typeface="Arial" panose="020B0604020202020204" pitchFamily="34" charset="0"/>
              </a:rPr>
              <a:t>A </a:t>
            </a:r>
            <a:r>
              <a:rPr lang="en-US" b="1" dirty="0">
                <a:solidFill>
                  <a:srgbClr val="01708C"/>
                </a:solidFill>
                <a:latin typeface="Arial" panose="020B0604020202020204" pitchFamily="34" charset="0"/>
                <a:cs typeface="Arial" panose="020B0604020202020204" pitchFamily="34" charset="0"/>
              </a:rPr>
              <a:t>Clinical Neuropsychologist </a:t>
            </a:r>
            <a:r>
              <a:rPr lang="en-US" dirty="0">
                <a:latin typeface="Arial" panose="020B0604020202020204" pitchFamily="34" charset="0"/>
                <a:cs typeface="Arial" panose="020B0604020202020204" pitchFamily="34" charset="0"/>
              </a:rPr>
              <a:t>specializes in the clinical evaluation of brain functions and other psychological conditions for purposes of:</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Diagnosis, </a:t>
            </a:r>
            <a:r>
              <a:rPr lang="en-US" dirty="0">
                <a:latin typeface="Arial" panose="020B0604020202020204" pitchFamily="34" charset="0"/>
                <a:cs typeface="Arial" panose="020B0604020202020204" pitchFamily="34" charset="0"/>
              </a:rPr>
              <a:t>or possible diagnosis that may be associated with cognitive and/or behavioral </a:t>
            </a:r>
            <a:r>
              <a:rPr lang="en-US" dirty="0" smtClean="0">
                <a:latin typeface="Arial" panose="020B0604020202020204" pitchFamily="34" charset="0"/>
                <a:cs typeface="Arial" panose="020B0604020202020204" pitchFamily="34" charset="0"/>
              </a:rPr>
              <a:t>impairments.</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Differentiate between possible causes of cognitive and/or behavioral impairments (e.g., traumatic brain injury versus anxiety, dementia versus depression</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Determining needed and appropriate treatments (e.g., psychotherapy, rehabilitation therapies, referral to a specific type of physician (e.g., psychiatrist, physical medicine and rehabilitation</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a:spcBef>
                <a:spcPts val="600"/>
              </a:spcBef>
            </a:pPr>
            <a:r>
              <a:rPr lang="en-US" b="1" dirty="0" smtClean="0">
                <a:solidFill>
                  <a:srgbClr val="01708C"/>
                </a:solidFill>
                <a:latin typeface="Arial" panose="020B0604020202020204" pitchFamily="34" charset="0"/>
                <a:cs typeface="Arial" panose="020B0604020202020204" pitchFamily="34" charset="0"/>
              </a:rPr>
              <a:t>Clinical Neuropsychologists </a:t>
            </a:r>
            <a:r>
              <a:rPr lang="en-US" dirty="0" smtClean="0">
                <a:latin typeface="Arial" panose="020B0604020202020204" pitchFamily="34" charset="0"/>
                <a:cs typeface="Arial" panose="020B0604020202020204" pitchFamily="34" charset="0"/>
              </a:rPr>
              <a:t>provide:</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Patient </a:t>
            </a:r>
            <a:r>
              <a:rPr lang="en-US" dirty="0">
                <a:latin typeface="Arial" panose="020B0604020202020204" pitchFamily="34" charset="0"/>
                <a:cs typeface="Arial" panose="020B0604020202020204" pitchFamily="34" charset="0"/>
              </a:rPr>
              <a:t>and family education about the effects of brain </a:t>
            </a:r>
            <a:r>
              <a:rPr lang="en-US" dirty="0" smtClean="0">
                <a:latin typeface="Arial" panose="020B0604020202020204" pitchFamily="34" charset="0"/>
                <a:cs typeface="Arial" panose="020B0604020202020204" pitchFamily="34" charset="0"/>
              </a:rPr>
              <a:t>injury.</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Both </a:t>
            </a:r>
            <a:r>
              <a:rPr lang="en-US" dirty="0">
                <a:latin typeface="Arial" panose="020B0604020202020204" pitchFamily="34" charset="0"/>
                <a:cs typeface="Arial" panose="020B0604020202020204" pitchFamily="34" charset="0"/>
              </a:rPr>
              <a:t>individual and group therapy to promote adjustment to brain </a:t>
            </a:r>
            <a:r>
              <a:rPr lang="en-US" dirty="0" smtClean="0">
                <a:latin typeface="Arial" panose="020B0604020202020204" pitchFamily="34" charset="0"/>
                <a:cs typeface="Arial" panose="020B0604020202020204" pitchFamily="34" charset="0"/>
              </a:rPr>
              <a:t>injury.</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Cognitive </a:t>
            </a:r>
            <a:r>
              <a:rPr lang="en-US" dirty="0">
                <a:latin typeface="Arial" panose="020B0604020202020204" pitchFamily="34" charset="0"/>
                <a:cs typeface="Arial" panose="020B0604020202020204" pitchFamily="34" charset="0"/>
              </a:rPr>
              <a:t>rehabilitation for people with brain </a:t>
            </a:r>
            <a:r>
              <a:rPr lang="en-US" dirty="0" smtClean="0">
                <a:latin typeface="Arial" panose="020B0604020202020204" pitchFamily="34" charset="0"/>
                <a:cs typeface="Arial" panose="020B0604020202020204" pitchFamily="34" charset="0"/>
              </a:rPr>
              <a:t>injury.</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45862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616744" y="6529589"/>
            <a:ext cx="184731" cy="369332"/>
          </a:xfrm>
          <a:prstGeom prst="rect">
            <a:avLst/>
          </a:prstGeom>
          <a:noFill/>
        </p:spPr>
        <p:txBody>
          <a:bodyPr wrap="none" rtlCol="0">
            <a:spAutoFit/>
          </a:bodyPr>
          <a:lstStyle/>
          <a:p>
            <a:endParaRPr lang="en-US" dirty="0"/>
          </a:p>
        </p:txBody>
      </p:sp>
      <p:sp>
        <p:nvSpPr>
          <p:cNvPr id="6" name="Title 1"/>
          <p:cNvSpPr>
            <a:spLocks noGrp="1"/>
          </p:cNvSpPr>
          <p:nvPr>
            <p:ph type="title" idx="4294967295"/>
          </p:nvPr>
        </p:nvSpPr>
        <p:spPr>
          <a:xfrm>
            <a:off x="0" y="1313218"/>
            <a:ext cx="12192000" cy="915987"/>
          </a:xfrm>
          <a:prstGeom prst="rect">
            <a:avLst/>
          </a:prstGeom>
        </p:spPr>
        <p:txBody>
          <a:bodyPr>
            <a:noAutofit/>
          </a:bodyPr>
          <a:lstStyle/>
          <a:p>
            <a:pPr algn="ctr"/>
            <a:r>
              <a:rPr lang="en-US" sz="2400" b="1" dirty="0">
                <a:latin typeface="Arial Black" panose="020B0A04020102020204" pitchFamily="34" charset="0"/>
                <a:cs typeface="Arial" panose="020B0604020202020204" pitchFamily="34" charset="0"/>
              </a:rPr>
              <a:t>Professionals who work with individuals with brain injury:</a:t>
            </a:r>
            <a:r>
              <a:rPr lang="en-US" sz="2400" dirty="0">
                <a:latin typeface="Arial Black" panose="020B0A04020102020204" pitchFamily="34" charset="0"/>
                <a:cs typeface="Arial" panose="020B0604020202020204" pitchFamily="34" charset="0"/>
              </a:rPr>
              <a:t> </a:t>
            </a:r>
            <a:br>
              <a:rPr lang="en-US" sz="2400" dirty="0">
                <a:latin typeface="Arial Black" panose="020B0A04020102020204" pitchFamily="34" charset="0"/>
                <a:cs typeface="Arial" panose="020B0604020202020204" pitchFamily="34" charset="0"/>
              </a:rPr>
            </a:br>
            <a:r>
              <a:rPr lang="en-US" sz="2400" dirty="0" smtClean="0">
                <a:solidFill>
                  <a:srgbClr val="01708C"/>
                </a:solidFill>
                <a:latin typeface="Arial Black" panose="020B0A04020102020204" pitchFamily="34" charset="0"/>
              </a:rPr>
              <a:t>Rehabilitation Psychologist</a:t>
            </a:r>
            <a:endParaRPr lang="en-US" sz="2400" dirty="0">
              <a:solidFill>
                <a:srgbClr val="01708C"/>
              </a:solidFill>
              <a:latin typeface="Arial Black" panose="020B0A04020102020204" pitchFamily="34" charset="0"/>
            </a:endParaRPr>
          </a:p>
        </p:txBody>
      </p:sp>
      <p:sp>
        <p:nvSpPr>
          <p:cNvPr id="8" name="Rectangle 7"/>
          <p:cNvSpPr/>
          <p:nvPr/>
        </p:nvSpPr>
        <p:spPr>
          <a:xfrm>
            <a:off x="1485589" y="2269216"/>
            <a:ext cx="9155876" cy="2893100"/>
          </a:xfrm>
          <a:prstGeom prst="rect">
            <a:avLst/>
          </a:prstGeom>
        </p:spPr>
        <p:txBody>
          <a:bodyPr wrap="square">
            <a:spAutoFit/>
          </a:bodyPr>
          <a:lstStyle/>
          <a:p>
            <a:pPr>
              <a:spcBef>
                <a:spcPts val="600"/>
              </a:spcBef>
            </a:pPr>
            <a:r>
              <a:rPr lang="en-US" dirty="0" smtClean="0">
                <a:latin typeface="Arial" panose="020B0604020202020204" pitchFamily="34" charset="0"/>
                <a:cs typeface="Arial" panose="020B0604020202020204" pitchFamily="34" charset="0"/>
              </a:rPr>
              <a:t>A </a:t>
            </a:r>
            <a:r>
              <a:rPr lang="en-US" b="1" dirty="0" smtClean="0">
                <a:solidFill>
                  <a:srgbClr val="01708C"/>
                </a:solidFill>
                <a:latin typeface="Arial" panose="020B0604020202020204" pitchFamily="34" charset="0"/>
                <a:cs typeface="Arial" panose="020B0604020202020204" pitchFamily="34" charset="0"/>
              </a:rPr>
              <a:t>Rehabilitation Psychologist </a:t>
            </a:r>
            <a:r>
              <a:rPr lang="en-US" dirty="0" smtClean="0">
                <a:latin typeface="Arial" panose="020B0604020202020204" pitchFamily="34" charset="0"/>
                <a:cs typeface="Arial" panose="020B0604020202020204" pitchFamily="34" charset="0"/>
              </a:rPr>
              <a:t>specializes </a:t>
            </a:r>
            <a:r>
              <a:rPr lang="en-US" dirty="0">
                <a:latin typeface="Arial" panose="020B0604020202020204" pitchFamily="34" charset="0"/>
                <a:cs typeface="Arial" panose="020B0604020202020204" pitchFamily="34" charset="0"/>
              </a:rPr>
              <a:t>in the clinical evaluation of adjustment to disability and the development of psychological or rehabilitation treatment </a:t>
            </a:r>
            <a:r>
              <a:rPr lang="en-US" dirty="0" smtClean="0">
                <a:latin typeface="Arial" panose="020B0604020202020204" pitchFamily="34" charset="0"/>
                <a:cs typeface="Arial" panose="020B0604020202020204" pitchFamily="34" charset="0"/>
              </a:rPr>
              <a:t>plan for the purpose of:</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a:latin typeface="Arial" panose="020B0604020202020204" pitchFamily="34" charset="0"/>
                <a:cs typeface="Arial" panose="020B0604020202020204" pitchFamily="34" charset="0"/>
              </a:rPr>
              <a:t>Determining needed and appropriate treatments (e.g., psychotherapy, rehabilitation therapies, referral to a specific type of physician (e.g., psychiatrist, physical medical and rehabilitation</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a:spcBef>
                <a:spcPts val="600"/>
              </a:spcBef>
            </a:pPr>
            <a:r>
              <a:rPr lang="en-US" b="1" dirty="0">
                <a:solidFill>
                  <a:srgbClr val="01708C"/>
                </a:solidFill>
                <a:latin typeface="Arial" panose="020B0604020202020204" pitchFamily="34" charset="0"/>
                <a:cs typeface="Arial" panose="020B0604020202020204" pitchFamily="34" charset="0"/>
              </a:rPr>
              <a:t>Rehabilitation </a:t>
            </a:r>
            <a:r>
              <a:rPr lang="en-US" b="1" dirty="0" smtClean="0">
                <a:solidFill>
                  <a:srgbClr val="01708C"/>
                </a:solidFill>
                <a:latin typeface="Arial" panose="020B0604020202020204" pitchFamily="34" charset="0"/>
                <a:cs typeface="Arial" panose="020B0604020202020204" pitchFamily="34" charset="0"/>
              </a:rPr>
              <a:t>Psychologists </a:t>
            </a:r>
            <a:r>
              <a:rPr lang="en-US" dirty="0" smtClean="0">
                <a:latin typeface="Arial" panose="020B0604020202020204" pitchFamily="34" charset="0"/>
                <a:cs typeface="Arial" panose="020B0604020202020204" pitchFamily="34" charset="0"/>
              </a:rPr>
              <a:t>provide:</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Patient </a:t>
            </a:r>
            <a:r>
              <a:rPr lang="en-US" dirty="0">
                <a:latin typeface="Arial" panose="020B0604020202020204" pitchFamily="34" charset="0"/>
                <a:cs typeface="Arial" panose="020B0604020202020204" pitchFamily="34" charset="0"/>
              </a:rPr>
              <a:t>and family education about the effects of brain </a:t>
            </a:r>
            <a:r>
              <a:rPr lang="en-US" dirty="0" smtClean="0">
                <a:latin typeface="Arial" panose="020B0604020202020204" pitchFamily="34" charset="0"/>
                <a:cs typeface="Arial" panose="020B0604020202020204" pitchFamily="34" charset="0"/>
              </a:rPr>
              <a:t>injury.</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Both </a:t>
            </a:r>
            <a:r>
              <a:rPr lang="en-US" dirty="0">
                <a:latin typeface="Arial" panose="020B0604020202020204" pitchFamily="34" charset="0"/>
                <a:cs typeface="Arial" panose="020B0604020202020204" pitchFamily="34" charset="0"/>
              </a:rPr>
              <a:t>individual and group therapy to promote adjustment to brain </a:t>
            </a:r>
            <a:r>
              <a:rPr lang="en-US" dirty="0" smtClean="0">
                <a:latin typeface="Arial" panose="020B0604020202020204" pitchFamily="34" charset="0"/>
                <a:cs typeface="Arial" panose="020B0604020202020204" pitchFamily="34" charset="0"/>
              </a:rPr>
              <a:t>injury.</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1442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idx="4294967295"/>
          </p:nvPr>
        </p:nvSpPr>
        <p:spPr>
          <a:xfrm>
            <a:off x="0" y="1319741"/>
            <a:ext cx="12192000" cy="1017588"/>
          </a:xfrm>
          <a:prstGeom prst="rect">
            <a:avLst/>
          </a:prstGeom>
        </p:spPr>
        <p:txBody>
          <a:bodyPr>
            <a:normAutofit/>
          </a:bodyPr>
          <a:lstStyle/>
          <a:p>
            <a:pPr algn="ctr"/>
            <a:r>
              <a:rPr lang="en-US" sz="2400" b="1" dirty="0">
                <a:latin typeface="Arial Black" panose="020B0A04020102020204" pitchFamily="34" charset="0"/>
                <a:cs typeface="Arial" panose="020B0604020202020204" pitchFamily="34" charset="0"/>
              </a:rPr>
              <a:t>Professionals who work with individuals with brain injury:</a:t>
            </a:r>
            <a:r>
              <a:rPr lang="en-US" sz="2400" dirty="0">
                <a:latin typeface="Arial Black" panose="020B0A04020102020204" pitchFamily="34" charset="0"/>
                <a:cs typeface="Arial" panose="020B0604020202020204" pitchFamily="34" charset="0"/>
              </a:rPr>
              <a:t> </a:t>
            </a:r>
            <a:br>
              <a:rPr lang="en-US" sz="2400" dirty="0">
                <a:latin typeface="Arial Black" panose="020B0A04020102020204" pitchFamily="34" charset="0"/>
                <a:cs typeface="Arial" panose="020B0604020202020204" pitchFamily="34" charset="0"/>
              </a:rPr>
            </a:br>
            <a:r>
              <a:rPr lang="en-US" sz="2400" dirty="0" smtClean="0">
                <a:solidFill>
                  <a:srgbClr val="01708C"/>
                </a:solidFill>
                <a:latin typeface="Arial Black" panose="020B0A04020102020204" pitchFamily="34" charset="0"/>
              </a:rPr>
              <a:t>Physiatrists</a:t>
            </a:r>
            <a:endParaRPr lang="en-US" sz="2400" dirty="0">
              <a:solidFill>
                <a:srgbClr val="01708C"/>
              </a:solidFill>
              <a:latin typeface="Arial Black" panose="020B0A04020102020204" pitchFamily="34" charset="0"/>
            </a:endParaRPr>
          </a:p>
        </p:txBody>
      </p:sp>
      <p:sp>
        <p:nvSpPr>
          <p:cNvPr id="7" name="Rectangle 6"/>
          <p:cNvSpPr/>
          <p:nvPr/>
        </p:nvSpPr>
        <p:spPr>
          <a:xfrm>
            <a:off x="1520627" y="2219162"/>
            <a:ext cx="9120250" cy="3647152"/>
          </a:xfrm>
          <a:prstGeom prst="rect">
            <a:avLst/>
          </a:prstGeom>
        </p:spPr>
        <p:txBody>
          <a:bodyPr wrap="square">
            <a:spAutoFit/>
          </a:bodyPr>
          <a:lstStyle/>
          <a:p>
            <a:pPr>
              <a:spcBef>
                <a:spcPts val="600"/>
              </a:spcBef>
            </a:pPr>
            <a:r>
              <a:rPr lang="en-US" b="1" dirty="0" smtClean="0">
                <a:solidFill>
                  <a:srgbClr val="01708C"/>
                </a:solidFill>
                <a:latin typeface="Arial" panose="020B0604020202020204" pitchFamily="34" charset="0"/>
                <a:cs typeface="Arial" panose="020B0604020202020204" pitchFamily="34" charset="0"/>
              </a:rPr>
              <a:t>Physiatrists</a:t>
            </a:r>
            <a:r>
              <a:rPr lang="en-US" dirty="0" smtClean="0">
                <a:solidFill>
                  <a:srgbClr val="01708C"/>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are </a:t>
            </a:r>
            <a:r>
              <a:rPr lang="en-US" b="1" dirty="0" smtClean="0">
                <a:solidFill>
                  <a:srgbClr val="01708C"/>
                </a:solidFill>
                <a:latin typeface="Arial" panose="020B0604020202020204" pitchFamily="34" charset="0"/>
                <a:cs typeface="Arial" panose="020B0604020202020204" pitchFamily="34" charset="0"/>
              </a:rPr>
              <a:t>Physical </a:t>
            </a:r>
            <a:r>
              <a:rPr lang="en-US" b="1" dirty="0">
                <a:solidFill>
                  <a:srgbClr val="01708C"/>
                </a:solidFill>
                <a:latin typeface="Arial" panose="020B0604020202020204" pitchFamily="34" charset="0"/>
                <a:cs typeface="Arial" panose="020B0604020202020204" pitchFamily="34" charset="0"/>
              </a:rPr>
              <a:t>Medicine and Rehabilitation (PM&amp;R) physicians</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who treat </a:t>
            </a:r>
            <a:r>
              <a:rPr lang="en-US" dirty="0">
                <a:latin typeface="Arial" panose="020B0604020202020204" pitchFamily="34" charset="0"/>
                <a:cs typeface="Arial" panose="020B0604020202020204" pitchFamily="34" charset="0"/>
              </a:rPr>
              <a:t>a wide variety of medical conditions affecting the brain, spinal cord, nerves, bones, joints, ligaments, muscles, and tendons. </a:t>
            </a:r>
            <a:r>
              <a:rPr lang="en-US" dirty="0" smtClean="0">
                <a:latin typeface="Arial" panose="020B0604020202020204" pitchFamily="34" charset="0"/>
                <a:cs typeface="Arial" panose="020B0604020202020204" pitchFamily="34" charset="0"/>
              </a:rPr>
              <a:t>They are </a:t>
            </a:r>
            <a:r>
              <a:rPr lang="en-US" dirty="0">
                <a:latin typeface="Arial" panose="020B0604020202020204" pitchFamily="34" charset="0"/>
                <a:cs typeface="Arial" panose="020B0604020202020204" pitchFamily="34" charset="0"/>
              </a:rPr>
              <a:t>medical doctors who have completed training in the specialty </a:t>
            </a:r>
            <a:r>
              <a:rPr lang="en-US" dirty="0" smtClean="0">
                <a:latin typeface="Arial" panose="020B0604020202020204" pitchFamily="34" charset="0"/>
                <a:cs typeface="Arial" panose="020B0604020202020204" pitchFamily="34" charset="0"/>
              </a:rPr>
              <a:t>PM&amp;R, </a:t>
            </a:r>
            <a:r>
              <a:rPr lang="en-US" dirty="0">
                <a:latin typeface="Arial" panose="020B0604020202020204" pitchFamily="34" charset="0"/>
                <a:cs typeface="Arial" panose="020B0604020202020204" pitchFamily="34" charset="0"/>
              </a:rPr>
              <a:t>and may be subspecialty certified in </a:t>
            </a:r>
            <a:r>
              <a:rPr lang="en-US" b="1" dirty="0">
                <a:solidFill>
                  <a:srgbClr val="01708C"/>
                </a:solidFill>
                <a:latin typeface="Arial" panose="020B0604020202020204" pitchFamily="34" charset="0"/>
                <a:cs typeface="Arial" panose="020B0604020202020204" pitchFamily="34" charset="0"/>
              </a:rPr>
              <a:t>Brain Injury Medicine</a:t>
            </a:r>
            <a:r>
              <a:rPr lang="en-US" dirty="0">
                <a:latin typeface="Arial" panose="020B0604020202020204" pitchFamily="34" charset="0"/>
                <a:cs typeface="Arial" panose="020B0604020202020204" pitchFamily="34" charset="0"/>
              </a:rPr>
              <a:t>, Hospice and Palliative Medicine, Neuromuscular Medicine, Pain Medicine, Pediatric Rehabilitation Medicine, Spinal Cord Injury Medicine, and/or Sports Medicine. </a:t>
            </a:r>
            <a:endParaRPr lang="en-US" dirty="0" smtClean="0">
              <a:latin typeface="Arial" panose="020B0604020202020204" pitchFamily="34" charset="0"/>
              <a:cs typeface="Arial" panose="020B0604020202020204" pitchFamily="34" charset="0"/>
            </a:endParaRPr>
          </a:p>
          <a:p>
            <a:pPr>
              <a:spcBef>
                <a:spcPts val="600"/>
              </a:spcBef>
            </a:pPr>
            <a:r>
              <a:rPr lang="en-US" dirty="0" smtClean="0">
                <a:latin typeface="Arial" panose="020B0604020202020204" pitchFamily="34" charset="0"/>
                <a:cs typeface="Arial" panose="020B0604020202020204" pitchFamily="34" charset="0"/>
              </a:rPr>
              <a:t>A </a:t>
            </a:r>
            <a:r>
              <a:rPr lang="en-US" b="1" dirty="0" smtClean="0">
                <a:solidFill>
                  <a:srgbClr val="01708C"/>
                </a:solidFill>
                <a:latin typeface="Arial" panose="020B0604020202020204" pitchFamily="34" charset="0"/>
                <a:cs typeface="Arial" panose="020B0604020202020204" pitchFamily="34" charset="0"/>
              </a:rPr>
              <a:t>Physiatrist,</a:t>
            </a:r>
            <a:r>
              <a:rPr lang="en-US" dirty="0" smtClean="0">
                <a:latin typeface="Arial" panose="020B0604020202020204" pitchFamily="34" charset="0"/>
                <a:cs typeface="Arial" panose="020B0604020202020204" pitchFamily="34" charset="0"/>
              </a:rPr>
              <a:t> who has subspecialty of </a:t>
            </a:r>
            <a:r>
              <a:rPr lang="en-US" b="1" dirty="0" smtClean="0">
                <a:solidFill>
                  <a:srgbClr val="01708C"/>
                </a:solidFill>
                <a:latin typeface="Arial" panose="020B0604020202020204" pitchFamily="34" charset="0"/>
                <a:cs typeface="Arial" panose="020B0604020202020204" pitchFamily="34" charset="0"/>
              </a:rPr>
              <a:t>Brain Injury Medicine</a:t>
            </a:r>
            <a:r>
              <a:rPr lang="en-US" dirty="0" smtClean="0">
                <a:latin typeface="Arial" panose="020B0604020202020204" pitchFamily="34" charset="0"/>
                <a:cs typeface="Arial" panose="020B0604020202020204" pitchFamily="34" charset="0"/>
              </a:rPr>
              <a:t>, provides:</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Evaluation and treatment of the </a:t>
            </a:r>
            <a:r>
              <a:rPr lang="en-US" dirty="0">
                <a:latin typeface="Arial" panose="020B0604020202020204" pitchFamily="34" charset="0"/>
                <a:cs typeface="Arial" panose="020B0604020202020204" pitchFamily="34" charset="0"/>
              </a:rPr>
              <a:t>impact of brain injury on the functioning of the patient’s body (e.g., posture, balance, mobility) in addition to the cognitive and behavioral consequences of the </a:t>
            </a:r>
            <a:r>
              <a:rPr lang="en-US" dirty="0" smtClean="0">
                <a:latin typeface="Arial" panose="020B0604020202020204" pitchFamily="34" charset="0"/>
                <a:cs typeface="Arial" panose="020B0604020202020204" pitchFamily="34" charset="0"/>
              </a:rPr>
              <a:t>injury. </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Management and coordination of an interdisciplinary brain injury team. This can include some if not all of the professionals mentioned in this presentation.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0614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1285852"/>
            <a:ext cx="12192000" cy="8002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a:latin typeface="Arial Black" panose="020B0A04020102020204" pitchFamily="34" charset="0"/>
                <a:cs typeface="Arial" panose="020B0604020202020204" pitchFamily="34" charset="0"/>
              </a:rPr>
              <a:t>Professionals who work with individuals with brain injury:</a:t>
            </a:r>
            <a:r>
              <a:rPr lang="en-US" sz="2400" dirty="0">
                <a:latin typeface="Arial Black" panose="020B0A04020102020204" pitchFamily="34" charset="0"/>
                <a:cs typeface="Arial" panose="020B0604020202020204" pitchFamily="34" charset="0"/>
              </a:rPr>
              <a:t> </a:t>
            </a:r>
            <a:br>
              <a:rPr lang="en-US" sz="2400" dirty="0">
                <a:latin typeface="Arial Black" panose="020B0A04020102020204" pitchFamily="34" charset="0"/>
                <a:cs typeface="Arial" panose="020B0604020202020204" pitchFamily="34" charset="0"/>
              </a:rPr>
            </a:br>
            <a:r>
              <a:rPr lang="en-US" sz="2400" dirty="0" smtClean="0">
                <a:solidFill>
                  <a:srgbClr val="01708C"/>
                </a:solidFill>
                <a:latin typeface="Arial Black" panose="020B0A04020102020204" pitchFamily="34" charset="0"/>
                <a:cs typeface="Arial" panose="020B0604020202020204" pitchFamily="34" charset="0"/>
              </a:rPr>
              <a:t>Neuro-</a:t>
            </a:r>
            <a:r>
              <a:rPr lang="en-US" sz="2400" dirty="0" err="1" smtClean="0">
                <a:solidFill>
                  <a:srgbClr val="01708C"/>
                </a:solidFill>
                <a:latin typeface="Arial Black" panose="020B0A04020102020204" pitchFamily="34" charset="0"/>
                <a:cs typeface="Arial" panose="020B0604020202020204" pitchFamily="34" charset="0"/>
              </a:rPr>
              <a:t>opthamologist</a:t>
            </a:r>
            <a:r>
              <a:rPr lang="en-US" sz="2400" dirty="0" smtClean="0">
                <a:solidFill>
                  <a:srgbClr val="01708C"/>
                </a:solidFill>
                <a:latin typeface="Arial Black" panose="020B0A04020102020204" pitchFamily="34" charset="0"/>
                <a:cs typeface="Arial" panose="020B0604020202020204" pitchFamily="34" charset="0"/>
              </a:rPr>
              <a:t> &amp; Case Management</a:t>
            </a:r>
            <a:endParaRPr lang="en-US" sz="2400" dirty="0">
              <a:solidFill>
                <a:srgbClr val="01708C"/>
              </a:solidFill>
              <a:latin typeface="Arial Black" panose="020B0A04020102020204" pitchFamily="34" charset="0"/>
            </a:endParaRPr>
          </a:p>
        </p:txBody>
      </p:sp>
      <p:sp>
        <p:nvSpPr>
          <p:cNvPr id="7" name="Rectangle 6"/>
          <p:cNvSpPr/>
          <p:nvPr/>
        </p:nvSpPr>
        <p:spPr>
          <a:xfrm>
            <a:off x="1508166" y="2240479"/>
            <a:ext cx="9144000" cy="3724096"/>
          </a:xfrm>
          <a:prstGeom prst="rect">
            <a:avLst/>
          </a:prstGeom>
        </p:spPr>
        <p:txBody>
          <a:bodyPr wrap="square">
            <a:spAutoFit/>
          </a:bodyPr>
          <a:lstStyle/>
          <a:p>
            <a:pPr>
              <a:spcBef>
                <a:spcPts val="600"/>
              </a:spcBef>
            </a:pPr>
            <a:r>
              <a:rPr lang="en-US" dirty="0" smtClean="0">
                <a:latin typeface="Arial" panose="020B0604020202020204" pitchFamily="34" charset="0"/>
                <a:cs typeface="Arial" panose="020B0604020202020204" pitchFamily="34" charset="0"/>
              </a:rPr>
              <a:t>A </a:t>
            </a:r>
            <a:r>
              <a:rPr lang="en-US" b="1" dirty="0" smtClean="0">
                <a:solidFill>
                  <a:srgbClr val="01708C"/>
                </a:solidFill>
                <a:latin typeface="Arial" panose="020B0604020202020204" pitchFamily="34" charset="0"/>
                <a:cs typeface="Arial" panose="020B0604020202020204" pitchFamily="34" charset="0"/>
              </a:rPr>
              <a:t>Neuro-</a:t>
            </a:r>
            <a:r>
              <a:rPr lang="en-US" b="1" dirty="0" err="1" smtClean="0">
                <a:solidFill>
                  <a:srgbClr val="01708C"/>
                </a:solidFill>
                <a:latin typeface="Arial" panose="020B0604020202020204" pitchFamily="34" charset="0"/>
                <a:cs typeface="Arial" panose="020B0604020202020204" pitchFamily="34" charset="0"/>
              </a:rPr>
              <a:t>opthamologist</a:t>
            </a:r>
            <a:r>
              <a:rPr lang="en-US" dirty="0" smtClean="0">
                <a:latin typeface="Arial" panose="020B0604020202020204" pitchFamily="34" charset="0"/>
                <a:cs typeface="Arial" panose="020B0604020202020204" pitchFamily="34" charset="0"/>
              </a:rPr>
              <a:t> is a medical specialist who treats vision </a:t>
            </a:r>
            <a:r>
              <a:rPr lang="en-US" dirty="0">
                <a:latin typeface="Arial" panose="020B0604020202020204" pitchFamily="34" charset="0"/>
                <a:cs typeface="Arial" panose="020B0604020202020204" pitchFamily="34" charset="0"/>
              </a:rPr>
              <a:t>problems, </a:t>
            </a:r>
            <a:r>
              <a:rPr lang="en-US" dirty="0" smtClean="0">
                <a:latin typeface="Arial" panose="020B0604020202020204" pitchFamily="34" charset="0"/>
                <a:cs typeface="Arial" panose="020B0604020202020204" pitchFamily="34" charset="0"/>
              </a:rPr>
              <a:t>monitors </a:t>
            </a:r>
            <a:r>
              <a:rPr lang="en-US" dirty="0">
                <a:latin typeface="Arial" panose="020B0604020202020204" pitchFamily="34" charset="0"/>
                <a:cs typeface="Arial" panose="020B0604020202020204" pitchFamily="34" charset="0"/>
              </a:rPr>
              <a:t>changes in visual acuity, and other problems that may develop as a result of damage to the brain.</a:t>
            </a:r>
          </a:p>
          <a:p>
            <a:pPr>
              <a:spcBef>
                <a:spcPts val="600"/>
              </a:spcBef>
            </a:pPr>
            <a:r>
              <a:rPr lang="en-US" dirty="0" smtClean="0">
                <a:latin typeface="Arial" panose="020B0604020202020204" pitchFamily="34" charset="0"/>
                <a:cs typeface="Arial" panose="020B0604020202020204" pitchFamily="34" charset="0"/>
              </a:rPr>
              <a:t>A </a:t>
            </a:r>
            <a:r>
              <a:rPr lang="en-US" b="1" dirty="0" smtClean="0">
                <a:solidFill>
                  <a:srgbClr val="01708C"/>
                </a:solidFill>
                <a:latin typeface="Arial" panose="020B0604020202020204" pitchFamily="34" charset="0"/>
                <a:cs typeface="Arial" panose="020B0604020202020204" pitchFamily="34" charset="0"/>
              </a:rPr>
              <a:t>Brain </a:t>
            </a:r>
            <a:r>
              <a:rPr lang="en-US" b="1" dirty="0">
                <a:solidFill>
                  <a:srgbClr val="01708C"/>
                </a:solidFill>
                <a:latin typeface="Arial" panose="020B0604020202020204" pitchFamily="34" charset="0"/>
                <a:cs typeface="Arial" panose="020B0604020202020204" pitchFamily="34" charset="0"/>
              </a:rPr>
              <a:t>Injury Resource </a:t>
            </a:r>
            <a:r>
              <a:rPr lang="en-US" b="1" dirty="0" smtClean="0">
                <a:solidFill>
                  <a:srgbClr val="01708C"/>
                </a:solidFill>
                <a:latin typeface="Arial" panose="020B0604020202020204" pitchFamily="34" charset="0"/>
                <a:cs typeface="Arial" panose="020B0604020202020204" pitchFamily="34" charset="0"/>
              </a:rPr>
              <a:t>Facilitator</a:t>
            </a:r>
            <a:r>
              <a:rPr lang="en-US" dirty="0" smtClean="0">
                <a:latin typeface="Arial" panose="020B0604020202020204" pitchFamily="34" charset="0"/>
                <a:cs typeface="Arial" panose="020B0604020202020204" pitchFamily="34" charset="0"/>
              </a:rPr>
              <a:t>, </a:t>
            </a:r>
            <a:r>
              <a:rPr lang="en-US" b="1" dirty="0" smtClean="0">
                <a:solidFill>
                  <a:srgbClr val="01708C"/>
                </a:solidFill>
                <a:latin typeface="Arial" panose="020B0604020202020204" pitchFamily="34" charset="0"/>
                <a:cs typeface="Arial" panose="020B0604020202020204" pitchFamily="34" charset="0"/>
              </a:rPr>
              <a:t>Case Manager</a:t>
            </a:r>
            <a:r>
              <a:rPr lang="en-US" dirty="0" smtClean="0">
                <a:latin typeface="Arial" panose="020B0604020202020204" pitchFamily="34" charset="0"/>
                <a:cs typeface="Arial" panose="020B0604020202020204" pitchFamily="34" charset="0"/>
              </a:rPr>
              <a:t>, or </a:t>
            </a:r>
            <a:r>
              <a:rPr lang="en-US" b="1" dirty="0" smtClean="0">
                <a:solidFill>
                  <a:srgbClr val="01708C"/>
                </a:solidFill>
                <a:latin typeface="Arial" panose="020B0604020202020204" pitchFamily="34" charset="0"/>
                <a:cs typeface="Arial" panose="020B0604020202020204" pitchFamily="34" charset="0"/>
              </a:rPr>
              <a:t>Care Coordinator </a:t>
            </a:r>
            <a:r>
              <a:rPr lang="en-US" dirty="0" smtClean="0">
                <a:latin typeface="Arial" panose="020B0604020202020204" pitchFamily="34" charset="0"/>
                <a:cs typeface="Arial" panose="020B0604020202020204" pitchFamily="34" charset="0"/>
              </a:rPr>
              <a:t>are professionals who are typically </a:t>
            </a:r>
            <a:r>
              <a:rPr lang="en-US" dirty="0">
                <a:latin typeface="Arial" panose="020B0604020202020204" pitchFamily="34" charset="0"/>
                <a:cs typeface="Arial" panose="020B0604020202020204" pitchFamily="34" charset="0"/>
              </a:rPr>
              <a:t>responsible for the identification, navigation and facilitation of community reintegration for individual with brain injury. </a:t>
            </a:r>
            <a:r>
              <a:rPr lang="en-US" dirty="0" smtClean="0">
                <a:latin typeface="Arial" panose="020B0604020202020204" pitchFamily="34" charset="0"/>
                <a:cs typeface="Arial" panose="020B0604020202020204" pitchFamily="34" charset="0"/>
              </a:rPr>
              <a:t>Because these rolls vary across programs, so does their the title of the position. All, however, guide and advocate for their patient or client by:</a:t>
            </a:r>
            <a:endParaRPr lang="en-US" dirty="0">
              <a:latin typeface="Arial" panose="020B0604020202020204" pitchFamily="34" charset="0"/>
              <a:cs typeface="Arial" panose="020B0604020202020204" pitchFamily="34" charset="0"/>
            </a:endParaRPr>
          </a:p>
          <a:p>
            <a:pPr marL="285750"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Contact </a:t>
            </a:r>
            <a:r>
              <a:rPr lang="en-US" dirty="0">
                <a:latin typeface="Arial" panose="020B0604020202020204" pitchFamily="34" charset="0"/>
                <a:cs typeface="Arial" panose="020B0604020202020204" pitchFamily="34" charset="0"/>
              </a:rPr>
              <a:t>with the </a:t>
            </a:r>
            <a:r>
              <a:rPr lang="en-US" dirty="0" smtClean="0">
                <a:latin typeface="Arial" panose="020B0604020202020204" pitchFamily="34" charset="0"/>
                <a:cs typeface="Arial" panose="020B0604020202020204" pitchFamily="34" charset="0"/>
              </a:rPr>
              <a:t>individual and family.</a:t>
            </a:r>
          </a:p>
          <a:p>
            <a:pPr marL="285750"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Contact various </a:t>
            </a:r>
            <a:r>
              <a:rPr lang="en-US" dirty="0">
                <a:latin typeface="Arial" panose="020B0604020202020204" pitchFamily="34" charset="0"/>
                <a:cs typeface="Arial" panose="020B0604020202020204" pitchFamily="34" charset="0"/>
              </a:rPr>
              <a:t>community and social service </a:t>
            </a:r>
            <a:r>
              <a:rPr lang="en-US" dirty="0" smtClean="0">
                <a:latin typeface="Arial" panose="020B0604020202020204" pitchFamily="34" charset="0"/>
                <a:cs typeface="Arial" panose="020B0604020202020204" pitchFamily="34" charset="0"/>
              </a:rPr>
              <a:t>providers.</a:t>
            </a:r>
          </a:p>
          <a:p>
            <a:pPr marL="285750"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Contact with rehabilitation </a:t>
            </a:r>
            <a:r>
              <a:rPr lang="en-US" dirty="0">
                <a:latin typeface="Arial" panose="020B0604020202020204" pitchFamily="34" charset="0"/>
                <a:cs typeface="Arial" panose="020B0604020202020204" pitchFamily="34" charset="0"/>
              </a:rPr>
              <a:t>providers to advocate and assist as well as provide assistance throughout brain injury continuum.</a:t>
            </a:r>
          </a:p>
        </p:txBody>
      </p:sp>
    </p:spTree>
    <p:extLst>
      <p:ext uri="{BB962C8B-B14F-4D97-AF65-F5344CB8AC3E}">
        <p14:creationId xmlns:p14="http://schemas.microsoft.com/office/powerpoint/2010/main" val="3286479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1498584"/>
            <a:ext cx="12192000" cy="8002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a:latin typeface="Arial Black" panose="020B0A04020102020204" pitchFamily="34" charset="0"/>
                <a:cs typeface="Arial" panose="020B0604020202020204" pitchFamily="34" charset="0"/>
              </a:rPr>
              <a:t>Professionals who work with individuals with brain injury:</a:t>
            </a:r>
            <a:r>
              <a:rPr lang="en-US" sz="2400" dirty="0">
                <a:latin typeface="Arial Black" panose="020B0A04020102020204" pitchFamily="34" charset="0"/>
                <a:cs typeface="Arial" panose="020B0604020202020204" pitchFamily="34" charset="0"/>
              </a:rPr>
              <a:t> </a:t>
            </a:r>
            <a:br>
              <a:rPr lang="en-US" sz="2400" dirty="0">
                <a:latin typeface="Arial Black" panose="020B0A04020102020204" pitchFamily="34" charset="0"/>
                <a:cs typeface="Arial" panose="020B0604020202020204" pitchFamily="34" charset="0"/>
              </a:rPr>
            </a:br>
            <a:r>
              <a:rPr lang="en-US" sz="2400" dirty="0" smtClean="0">
                <a:solidFill>
                  <a:srgbClr val="01708C"/>
                </a:solidFill>
                <a:latin typeface="Arial Black" panose="020B0A04020102020204" pitchFamily="34" charset="0"/>
                <a:cs typeface="Arial" panose="020B0604020202020204" pitchFamily="34" charset="0"/>
              </a:rPr>
              <a:t>Therapists</a:t>
            </a:r>
            <a:endParaRPr lang="en-US" sz="2400" dirty="0">
              <a:solidFill>
                <a:srgbClr val="01708C"/>
              </a:solidFill>
              <a:latin typeface="Arial Black" panose="020B0A04020102020204" pitchFamily="34" charset="0"/>
            </a:endParaRPr>
          </a:p>
        </p:txBody>
      </p:sp>
      <p:sp>
        <p:nvSpPr>
          <p:cNvPr id="7" name="Rectangle 6"/>
          <p:cNvSpPr/>
          <p:nvPr/>
        </p:nvSpPr>
        <p:spPr>
          <a:xfrm>
            <a:off x="1643046" y="2411497"/>
            <a:ext cx="9182999" cy="4001095"/>
          </a:xfrm>
          <a:prstGeom prst="rect">
            <a:avLst/>
          </a:prstGeom>
        </p:spPr>
        <p:txBody>
          <a:bodyPr wrap="square">
            <a:spAutoFit/>
          </a:bodyPr>
          <a:lstStyle/>
          <a:p>
            <a:pPr>
              <a:spcBef>
                <a:spcPts val="600"/>
              </a:spcBef>
            </a:pPr>
            <a:r>
              <a:rPr lang="en-US" b="1" dirty="0">
                <a:solidFill>
                  <a:srgbClr val="01708C"/>
                </a:solidFill>
                <a:latin typeface="Arial" panose="020B0604020202020204" pitchFamily="34" charset="0"/>
                <a:cs typeface="Arial" panose="020B0604020202020204" pitchFamily="34" charset="0"/>
              </a:rPr>
              <a:t>Inpatient and Outpatient </a:t>
            </a:r>
            <a:r>
              <a:rPr lang="en-US" b="1" dirty="0" smtClean="0">
                <a:solidFill>
                  <a:srgbClr val="01708C"/>
                </a:solidFill>
                <a:latin typeface="Arial" panose="020B0604020202020204" pitchFamily="34" charset="0"/>
                <a:cs typeface="Arial" panose="020B0604020202020204" pitchFamily="34" charset="0"/>
              </a:rPr>
              <a:t>Therapy </a:t>
            </a:r>
            <a:r>
              <a:rPr lang="en-US" dirty="0" smtClean="0">
                <a:latin typeface="Arial" panose="020B0604020202020204" pitchFamily="34" charset="0"/>
                <a:cs typeface="Arial" panose="020B0604020202020204" pitchFamily="34" charset="0"/>
              </a:rPr>
              <a:t>includes the following types of therapists:</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b="1" dirty="0">
                <a:solidFill>
                  <a:srgbClr val="01708C"/>
                </a:solidFill>
                <a:latin typeface="Arial" panose="020B0604020202020204" pitchFamily="34" charset="0"/>
                <a:cs typeface="Arial" panose="020B0604020202020204" pitchFamily="34" charset="0"/>
              </a:rPr>
              <a:t>Physical Therapist (</a:t>
            </a:r>
            <a:r>
              <a:rPr lang="en-US" b="1" dirty="0" smtClean="0">
                <a:solidFill>
                  <a:srgbClr val="01708C"/>
                </a:solidFill>
                <a:latin typeface="Arial" panose="020B0604020202020204" pitchFamily="34" charset="0"/>
                <a:cs typeface="Arial" panose="020B0604020202020204" pitchFamily="34" charset="0"/>
              </a:rPr>
              <a:t>PT) </a:t>
            </a:r>
            <a:r>
              <a:rPr lang="en-US" dirty="0" smtClean="0">
                <a:latin typeface="Arial" panose="020B0604020202020204" pitchFamily="34" charset="0"/>
                <a:cs typeface="Arial" panose="020B0604020202020204" pitchFamily="34" charset="0"/>
              </a:rPr>
              <a:t>who focuses </a:t>
            </a:r>
            <a:r>
              <a:rPr lang="en-US" dirty="0">
                <a:latin typeface="Arial" panose="020B0604020202020204" pitchFamily="34" charset="0"/>
                <a:cs typeface="Arial" panose="020B0604020202020204" pitchFamily="34" charset="0"/>
              </a:rPr>
              <a:t>on improving physical function by addressing muscle strength, flexibility, endurance, balance, and coordination</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742950" lvl="1" indent="-285750">
              <a:spcBef>
                <a:spcPts val="600"/>
              </a:spcBef>
              <a:buFont typeface="Arial" panose="020B0604020202020204" pitchFamily="34" charset="0"/>
              <a:buChar char="•"/>
            </a:pPr>
            <a:r>
              <a:rPr lang="en-US" b="1" dirty="0">
                <a:solidFill>
                  <a:srgbClr val="01708C"/>
                </a:solidFill>
                <a:latin typeface="Arial" panose="020B0604020202020204" pitchFamily="34" charset="0"/>
                <a:cs typeface="Arial" panose="020B0604020202020204" pitchFamily="34" charset="0"/>
              </a:rPr>
              <a:t>Occupational Therapist (</a:t>
            </a:r>
            <a:r>
              <a:rPr lang="en-US" b="1" dirty="0" smtClean="0">
                <a:solidFill>
                  <a:srgbClr val="01708C"/>
                </a:solidFill>
                <a:latin typeface="Arial" panose="020B0604020202020204" pitchFamily="34" charset="0"/>
                <a:cs typeface="Arial" panose="020B0604020202020204" pitchFamily="34" charset="0"/>
              </a:rPr>
              <a:t>OT)</a:t>
            </a:r>
            <a:r>
              <a:rPr lang="en-US" dirty="0" smtClean="0">
                <a:latin typeface="Arial" panose="020B0604020202020204" pitchFamily="34" charset="0"/>
                <a:cs typeface="Arial" panose="020B0604020202020204" pitchFamily="34" charset="0"/>
              </a:rPr>
              <a:t>who use </a:t>
            </a:r>
            <a:r>
              <a:rPr lang="en-US" dirty="0">
                <a:latin typeface="Arial" panose="020B0604020202020204" pitchFamily="34" charset="0"/>
                <a:cs typeface="Arial" panose="020B0604020202020204" pitchFamily="34" charset="0"/>
              </a:rPr>
              <a:t>purposeful activities as a means of preventing, reducing, or overcoming physical, cognitive and emotional challenges to ensure the highest level of independent functioning in meaningful daily living.</a:t>
            </a:r>
          </a:p>
          <a:p>
            <a:pPr marL="742950" lvl="1" indent="-285750">
              <a:spcBef>
                <a:spcPts val="600"/>
              </a:spcBef>
              <a:buFont typeface="Arial" panose="020B0604020202020204" pitchFamily="34" charset="0"/>
              <a:buChar char="•"/>
            </a:pPr>
            <a:r>
              <a:rPr lang="en-US" b="1" dirty="0">
                <a:solidFill>
                  <a:srgbClr val="01708C"/>
                </a:solidFill>
                <a:latin typeface="Arial" panose="020B0604020202020204" pitchFamily="34" charset="0"/>
                <a:cs typeface="Arial" panose="020B0604020202020204" pitchFamily="34" charset="0"/>
              </a:rPr>
              <a:t>Speech Therapist (SLP</a:t>
            </a:r>
            <a:r>
              <a:rPr lang="en-US" b="1" dirty="0" smtClean="0">
                <a:solidFill>
                  <a:srgbClr val="01708C"/>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who evaluates </a:t>
            </a:r>
            <a:r>
              <a:rPr lang="en-US" dirty="0">
                <a:latin typeface="Arial" panose="020B0604020202020204" pitchFamily="34" charset="0"/>
                <a:cs typeface="Arial" panose="020B0604020202020204" pitchFamily="34" charset="0"/>
              </a:rPr>
              <a:t>an individual’s ability to comprehend what is seen or heard, as well as express oneself through speech, writing, or other forms of communication.  Also, some speech therapists are trained in cognitive rehabilitation</a:t>
            </a:r>
          </a:p>
          <a:p>
            <a:pPr marL="742950" lvl="1" indent="-285750">
              <a:spcBef>
                <a:spcPts val="600"/>
              </a:spcBef>
              <a:buFont typeface="Arial" panose="020B0604020202020204" pitchFamily="34" charset="0"/>
              <a:buChar char="•"/>
            </a:pPr>
            <a:r>
              <a:rPr lang="en-US" b="1" dirty="0">
                <a:solidFill>
                  <a:srgbClr val="01708C"/>
                </a:solidFill>
                <a:latin typeface="Arial" panose="020B0604020202020204" pitchFamily="34" charset="0"/>
                <a:cs typeface="Arial" panose="020B0604020202020204" pitchFamily="34" charset="0"/>
              </a:rPr>
              <a:t>Certified Driving Rehabilitation Specialist (CDRS):</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are professionals </a:t>
            </a:r>
            <a:r>
              <a:rPr lang="en-US" dirty="0">
                <a:latin typeface="Arial" panose="020B0604020202020204" pitchFamily="34" charset="0"/>
                <a:cs typeface="Arial" panose="020B0604020202020204" pitchFamily="34" charset="0"/>
              </a:rPr>
              <a:t>who have completed additional training and education in the field of driver rehabilitation</a:t>
            </a:r>
          </a:p>
        </p:txBody>
      </p:sp>
    </p:spTree>
    <p:extLst>
      <p:ext uri="{BB962C8B-B14F-4D97-AF65-F5344CB8AC3E}">
        <p14:creationId xmlns:p14="http://schemas.microsoft.com/office/powerpoint/2010/main" val="31152683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 y="2527300"/>
            <a:ext cx="12192000" cy="1325563"/>
          </a:xfrm>
          <a:prstGeom prst="rect">
            <a:avLst/>
          </a:prstGeom>
        </p:spPr>
        <p:txBody>
          <a:bodyPr>
            <a:normAutofit/>
          </a:bodyPr>
          <a:lstStyle/>
          <a:p>
            <a:pPr algn="ctr"/>
            <a:r>
              <a:rPr lang="en-US" dirty="0">
                <a:latin typeface="Arial Black" panose="020B0A04020102020204" pitchFamily="34" charset="0"/>
              </a:rPr>
              <a:t>Types of Brain Injury Rehabilitation</a:t>
            </a:r>
          </a:p>
        </p:txBody>
      </p:sp>
    </p:spTree>
    <p:extLst>
      <p:ext uri="{BB962C8B-B14F-4D97-AF65-F5344CB8AC3E}">
        <p14:creationId xmlns:p14="http://schemas.microsoft.com/office/powerpoint/2010/main" val="5019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1434276"/>
            <a:ext cx="12192000" cy="67689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smtClean="0">
                <a:latin typeface="Arial Black" panose="020B0A04020102020204" pitchFamily="34" charset="0"/>
                <a:cs typeface="Arial" panose="020B0604020202020204" pitchFamily="34" charset="0"/>
              </a:rPr>
              <a:t>Types of Brain Injury Rehabilitation: </a:t>
            </a:r>
            <a:r>
              <a:rPr lang="en-US" sz="2400" b="1" dirty="0" smtClean="0">
                <a:solidFill>
                  <a:srgbClr val="01708C"/>
                </a:solidFill>
                <a:latin typeface="Arial Black" panose="020B0A04020102020204" pitchFamily="34" charset="0"/>
                <a:cs typeface="Arial" panose="020B0604020202020204" pitchFamily="34" charset="0"/>
              </a:rPr>
              <a:t>Post-acute Rehabilitation</a:t>
            </a:r>
            <a:endParaRPr lang="en-US" sz="2400" dirty="0">
              <a:solidFill>
                <a:srgbClr val="01708C"/>
              </a:solidFill>
              <a:latin typeface="Arial Black" panose="020B0A04020102020204" pitchFamily="34" charset="0"/>
            </a:endParaRPr>
          </a:p>
        </p:txBody>
      </p:sp>
      <p:sp>
        <p:nvSpPr>
          <p:cNvPr id="7" name="Rectangle 6"/>
          <p:cNvSpPr/>
          <p:nvPr/>
        </p:nvSpPr>
        <p:spPr>
          <a:xfrm>
            <a:off x="1557867" y="2235201"/>
            <a:ext cx="9155289" cy="2539157"/>
          </a:xfrm>
          <a:prstGeom prst="rect">
            <a:avLst/>
          </a:prstGeom>
        </p:spPr>
        <p:txBody>
          <a:bodyPr wrap="square">
            <a:spAutoFit/>
          </a:bodyPr>
          <a:lstStyle/>
          <a:p>
            <a:pPr>
              <a:spcBef>
                <a:spcPts val="600"/>
              </a:spcBef>
            </a:pPr>
            <a:r>
              <a:rPr lang="en-US" b="1" dirty="0">
                <a:solidFill>
                  <a:srgbClr val="01708C"/>
                </a:solidFill>
                <a:latin typeface="Arial" panose="020B0604020202020204" pitchFamily="34" charset="0"/>
                <a:cs typeface="Arial" panose="020B0604020202020204" pitchFamily="34" charset="0"/>
              </a:rPr>
              <a:t>Post- Acute Rehabilitation:</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Goal </a:t>
            </a:r>
            <a:r>
              <a:rPr lang="en-US" dirty="0">
                <a:latin typeface="Arial" panose="020B0604020202020204" pitchFamily="34" charset="0"/>
                <a:cs typeface="Arial" panose="020B0604020202020204" pitchFamily="34" charset="0"/>
              </a:rPr>
              <a:t>of post-acute rehabilitation is to help the person become as independent as possible. </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This </a:t>
            </a:r>
            <a:r>
              <a:rPr lang="en-US" dirty="0">
                <a:latin typeface="Arial" panose="020B0604020202020204" pitchFamily="34" charset="0"/>
                <a:cs typeface="Arial" panose="020B0604020202020204" pitchFamily="34" charset="0"/>
              </a:rPr>
              <a:t>type of comprehensive rehabilitation in a post-acute facility is considered the gold standard for care and treatment following brain injury.</a:t>
            </a:r>
          </a:p>
          <a:p>
            <a:pPr marL="742950" lvl="1"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Post-acute </a:t>
            </a:r>
            <a:r>
              <a:rPr lang="en-US" dirty="0">
                <a:latin typeface="Arial" panose="020B0604020202020204" pitchFamily="34" charset="0"/>
                <a:cs typeface="Arial" panose="020B0604020202020204" pitchFamily="34" charset="0"/>
              </a:rPr>
              <a:t>care settings include long-term care hospitals (LTCHs or LTACs), inpatient rehabilitation facilities (IRFs), skilled nursing facilities (SNFs) and home health agencies.</a:t>
            </a:r>
          </a:p>
        </p:txBody>
      </p:sp>
    </p:spTree>
    <p:extLst>
      <p:ext uri="{BB962C8B-B14F-4D97-AF65-F5344CB8AC3E}">
        <p14:creationId xmlns:p14="http://schemas.microsoft.com/office/powerpoint/2010/main" val="2835577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4740</TotalTime>
  <Words>3205</Words>
  <Application>Microsoft Office PowerPoint</Application>
  <PresentationFormat>Widescreen</PresentationFormat>
  <Paragraphs>207</Paragraphs>
  <Slides>26</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26</vt:i4>
      </vt:variant>
    </vt:vector>
  </HeadingPairs>
  <TitlesOfParts>
    <vt:vector size="35" baseType="lpstr">
      <vt:lpstr>ＭＳ Ｐゴシック</vt:lpstr>
      <vt:lpstr>Agency FB</vt:lpstr>
      <vt:lpstr>Arial</vt:lpstr>
      <vt:lpstr>Arial Black</vt:lpstr>
      <vt:lpstr>Calibri</vt:lpstr>
      <vt:lpstr>Calibri Light</vt:lpstr>
      <vt:lpstr>News Gothic MT</vt:lpstr>
      <vt:lpstr>Custom Design</vt:lpstr>
      <vt:lpstr>1_Office Theme</vt:lpstr>
      <vt:lpstr>Education and Resources for Individuals with TBI</vt:lpstr>
      <vt:lpstr>Professionals Who Work with Individuals with Brain Injury</vt:lpstr>
      <vt:lpstr>Professionals who work with individuals with brain injury:  Clinical Neuropsychologist</vt:lpstr>
      <vt:lpstr>Professionals who work with individuals with brain injury:  Rehabilitation Psychologist</vt:lpstr>
      <vt:lpstr>Professionals who work with individuals with brain injury:  Physiatrists</vt:lpstr>
      <vt:lpstr>PowerPoint Presentation</vt:lpstr>
      <vt:lpstr>PowerPoint Presentation</vt:lpstr>
      <vt:lpstr>Types of Brain Injury Rehabilitation</vt:lpstr>
      <vt:lpstr>PowerPoint Presentation</vt:lpstr>
      <vt:lpstr>PowerPoint Presentation</vt:lpstr>
      <vt:lpstr>PowerPoint Presentation</vt:lpstr>
      <vt:lpstr>PowerPoint Presentation</vt:lpstr>
      <vt:lpstr>TBI-related Accreditations  and Certifications</vt:lpstr>
      <vt:lpstr>PowerPoint Presentation</vt:lpstr>
      <vt:lpstr>PowerPoint Presentation</vt:lpstr>
      <vt:lpstr>Acquired Brain Injury (ABI) Screening &amp; Accommodations</vt:lpstr>
      <vt:lpstr>Screening &amp; Accommodations: The Ohio Valley Center  for Brain Injury Prevention &amp; Rehabilitation </vt:lpstr>
      <vt:lpstr>Brain Injury Websites  &amp; Fact Sheets</vt:lpstr>
      <vt:lpstr>PowerPoint Presentation</vt:lpstr>
      <vt:lpstr>National Brain Injury Websites cont. </vt:lpstr>
      <vt:lpstr>PowerPoint Presentation</vt:lpstr>
      <vt:lpstr>Brain Injury Support Groups: In Indiana &amp; the U.S.</vt:lpstr>
      <vt:lpstr>Community Agencies &amp; Organizations</vt:lpstr>
      <vt:lpstr>Community Agencies &amp; Organizations</vt:lpstr>
      <vt:lpstr>PowerPoint Presentation</vt:lpstr>
      <vt:lpstr>Special Populations: Pediatrics &amp; Military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and Resources for Individuals with ABI</dc:title>
  <dc:creator>Wendy Waldman</dc:creator>
  <cp:lastModifiedBy>Judy Reuter</cp:lastModifiedBy>
  <cp:revision>116</cp:revision>
  <cp:lastPrinted>2019-05-28T14:55:11Z</cp:lastPrinted>
  <dcterms:created xsi:type="dcterms:W3CDTF">2019-05-28T14:20:49Z</dcterms:created>
  <dcterms:modified xsi:type="dcterms:W3CDTF">2019-07-08T14:37:36Z</dcterms:modified>
</cp:coreProperties>
</file>