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694" r:id="rId2"/>
    <p:sldMasterId id="2147483721" r:id="rId3"/>
  </p:sldMasterIdLst>
  <p:notesMasterIdLst>
    <p:notesMasterId r:id="rId25"/>
  </p:notesMasterIdLst>
  <p:handoutMasterIdLst>
    <p:handoutMasterId r:id="rId26"/>
  </p:handoutMasterIdLst>
  <p:sldIdLst>
    <p:sldId id="601" r:id="rId4"/>
    <p:sldId id="604" r:id="rId5"/>
    <p:sldId id="650" r:id="rId6"/>
    <p:sldId id="592" r:id="rId7"/>
    <p:sldId id="640" r:id="rId8"/>
    <p:sldId id="642" r:id="rId9"/>
    <p:sldId id="643" r:id="rId10"/>
    <p:sldId id="655" r:id="rId11"/>
    <p:sldId id="651" r:id="rId12"/>
    <p:sldId id="645" r:id="rId13"/>
    <p:sldId id="471" r:id="rId14"/>
    <p:sldId id="646" r:id="rId15"/>
    <p:sldId id="585" r:id="rId16"/>
    <p:sldId id="586" r:id="rId17"/>
    <p:sldId id="619" r:id="rId18"/>
    <p:sldId id="587" r:id="rId19"/>
    <p:sldId id="588" r:id="rId20"/>
    <p:sldId id="589" r:id="rId21"/>
    <p:sldId id="653" r:id="rId22"/>
    <p:sldId id="654" r:id="rId23"/>
    <p:sldId id="269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Capler" initials="JC" lastIdx="2" clrIdx="0">
    <p:extLst>
      <p:ext uri="{19B8F6BF-5375-455C-9EA6-DF929625EA0E}">
        <p15:presenceInfo xmlns:p15="http://schemas.microsoft.com/office/powerpoint/2012/main" userId="S-1-5-21-3402023244-1307879587-2970254499-5179" providerId="AD"/>
      </p:ext>
    </p:extLst>
  </p:cmAuthor>
  <p:cmAuthor id="2" name="Lance Trexler" initials="LT" lastIdx="1" clrIdx="1">
    <p:extLst>
      <p:ext uri="{19B8F6BF-5375-455C-9EA6-DF929625EA0E}">
        <p15:presenceInfo xmlns:p15="http://schemas.microsoft.com/office/powerpoint/2012/main" userId="c0012a0fdc8cb2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D"/>
    <a:srgbClr val="008080"/>
    <a:srgbClr val="FAFEFF"/>
    <a:srgbClr val="DE5A10"/>
    <a:srgbClr val="00FFCC"/>
    <a:srgbClr val="99FFCC"/>
    <a:srgbClr val="66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56" autoAdjust="0"/>
    <p:restoredTop sz="82739" autoAdjust="0"/>
  </p:normalViewPr>
  <p:slideViewPr>
    <p:cSldViewPr>
      <p:cViewPr varScale="1">
        <p:scale>
          <a:sx n="96" d="100"/>
          <a:sy n="96" d="100"/>
        </p:scale>
        <p:origin x="3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r>
              <a:rPr lang="en-US"/>
              <a:t>Rehabilitation Hospital of Indiana          Research, Training &amp; Outcome Center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1C16A002-C1EB-44C5-A2E2-F412E440C6A1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9720BFA-E9BA-4B0A-9510-19A516A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5327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200"/>
            </a:lvl1pPr>
          </a:lstStyle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r">
              <a:defRPr sz="1200"/>
            </a:lvl1pPr>
          </a:lstStyle>
          <a:p>
            <a:fld id="{BB2AFD66-ABE5-47FF-BFBB-5588842297D0}" type="datetimeFigureOut">
              <a:rPr lang="en-US" smtClean="0"/>
              <a:t>7/22/2019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4" rIns="96649" bIns="48324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200"/>
            </a:lvl1pPr>
          </a:lstStyle>
          <a:p>
            <a:fld id="{91778F8F-E520-4CBB-A6EF-5CF615CAA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337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lIns="94851" tIns="47425" rIns="94851" bIns="4742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F8F-E520-4CBB-A6EF-5CF615CAA9E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7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D62E9-8D4F-470E-AA94-5C4B0664931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4851" tIns="47425" rIns="94851" bIns="47425"/>
          <a:lstStyle/>
          <a:p>
            <a:endParaRPr lang="nb-NO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2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="" xmlns:a16="http://schemas.microsoft.com/office/drawing/2014/main" id="{F3E637EA-6A10-EB45-A998-411DF99062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36867" name="Notes Placeholder 2">
            <a:extLst>
              <a:ext uri="{FF2B5EF4-FFF2-40B4-BE49-F238E27FC236}">
                <a16:creationId xmlns="" xmlns:a16="http://schemas.microsoft.com/office/drawing/2014/main" id="{C20ECB51-41D3-064C-844C-4B00C6CB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1" tIns="47425" rIns="94851" bIns="47425"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="" xmlns:a16="http://schemas.microsoft.com/office/drawing/2014/main" id="{E056D6DA-FEB7-344B-8D9E-D7FCF83F2D44}"/>
              </a:ext>
            </a:extLst>
          </p:cNvPr>
          <p:cNvSpPr txBox="1">
            <a:spLocks noGrp="1"/>
          </p:cNvSpPr>
          <p:nvPr/>
        </p:nvSpPr>
        <p:spPr bwMode="auto">
          <a:xfrm>
            <a:off x="4055165" y="8997846"/>
            <a:ext cx="3101009" cy="4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49" tIns="47424" rIns="94849" bIns="47424" anchor="b"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459A939-8D5F-834B-91CE-DBCDB21D06A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Date Placeholder 4">
            <a:extLst>
              <a:ext uri="{FF2B5EF4-FFF2-40B4-BE49-F238E27FC236}">
                <a16:creationId xmlns="" xmlns:a16="http://schemas.microsoft.com/office/drawing/2014/main" id="{FC1A64BB-4DA4-4948-B48B-5CCBA30F1080}"/>
              </a:ext>
            </a:extLst>
          </p:cNvPr>
          <p:cNvSpPr txBox="1">
            <a:spLocks noGrp="1"/>
          </p:cNvSpPr>
          <p:nvPr/>
        </p:nvSpPr>
        <p:spPr bwMode="auto">
          <a:xfrm>
            <a:off x="4055165" y="0"/>
            <a:ext cx="3101009" cy="4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49" tIns="47424" rIns="94849" bIns="47424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54D48FF-8366-4C47-8F61-E743A1116531}" type="datetime1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7/22/2019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70" name="Footer Placeholder 5">
            <a:extLst>
              <a:ext uri="{FF2B5EF4-FFF2-40B4-BE49-F238E27FC236}">
                <a16:creationId xmlns="" xmlns:a16="http://schemas.microsoft.com/office/drawing/2014/main" id="{2CC1E3B1-2596-6A40-8B73-4FD27EA8FCA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997846"/>
            <a:ext cx="3101009" cy="4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49" tIns="47424" rIns="94849" bIns="474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prstClr val="black"/>
                </a:solidFill>
              </a:rPr>
              <a:t>Interagency TBI-PBE prelim findings_6-14-2011</a:t>
            </a:r>
          </a:p>
        </p:txBody>
      </p:sp>
      <p:sp>
        <p:nvSpPr>
          <p:cNvPr id="32775" name="Date Placeholder 6">
            <a:extLst>
              <a:ext uri="{FF2B5EF4-FFF2-40B4-BE49-F238E27FC236}">
                <a16:creationId xmlns="" xmlns:a16="http://schemas.microsoft.com/office/drawing/2014/main" id="{767A802B-91EE-1A45-8A5A-C4C5BCF4B4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040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32040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32040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32040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32040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3204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3204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3204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3204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A81F9AE-6D09-438A-9AE3-CF77C87C9DDC}" type="datetime1">
              <a:rPr lang="en-US" altLang="en-US" sz="1200">
                <a:solidFill>
                  <a:prstClr val="black"/>
                </a:solidFill>
              </a:rPr>
              <a:pPr>
                <a:defRPr/>
              </a:pPr>
              <a:t>7/22/2019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7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5326" indent="-29051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2039" indent="-2324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26856" indent="-2324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1672" indent="-2324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56487" indent="-2324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21303" indent="-2324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86119" indent="-2324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50936" indent="-23240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2802F6B-2D7C-44EE-8A77-67FF1DB225F2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2750" y="727075"/>
            <a:ext cx="6330950" cy="35607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</p:spPr>
        <p:txBody>
          <a:bodyPr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6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lIns="94851" tIns="47425" rIns="94851" bIns="47425"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Rehabilitation Hospital of Indiana          Research, Training &amp; Outcome Center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8F8F-E520-4CBB-A6EF-5CF615CAA9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4F6C7-C011-46B4-9A61-8BD859A1F58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4851" tIns="47425" rIns="94851" bIns="47425"/>
          <a:lstStyle/>
          <a:p>
            <a:endParaRPr lang="nb-NO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0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lIns="94851" tIns="47425" rIns="94851" bIns="4742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F8F-E520-4CBB-A6EF-5CF615CAA9E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8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lIns="94851" tIns="47425" rIns="94851" bIns="4742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F8F-E520-4CBB-A6EF-5CF615CAA9E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lIns="94851" tIns="47425" rIns="94851" bIns="4742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78F8F-E520-4CBB-A6EF-5CF615CAA9E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9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96232-E1A1-478D-A6F7-C3C69AFBF47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397625" cy="3598863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4851" tIns="47425" rIns="94851" bIns="47425"/>
          <a:lstStyle/>
          <a:p>
            <a:endParaRPr lang="nb-NO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Rehabilitation Hospital of Indiana          Research, Training &amp; Outcome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1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042160" y="6281154"/>
            <a:ext cx="2885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RHI-Eagle highlands Inpatient and Outpatient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4141 Shore Drive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Indianapolis, IN 46254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522720" y="6293024"/>
            <a:ext cx="2448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RHI-Northwest brain  Injury center </a:t>
            </a: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9531 Valparaiso Court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Indianapolis, IN 46268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368800" y="6293024"/>
            <a:ext cx="2113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RHI-Carmel Outpatient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12425 Old Meridian Street, Suite B2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Carmel, IN 46032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839200" y="6293025"/>
            <a:ext cx="243840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RHI is a community collaboration between Indiana University Health and St. Vincent Health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b="1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317-329-2000  |  </a:t>
            </a:r>
            <a:r>
              <a:rPr lang="en-US" sz="450" b="1" dirty="0" err="1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rhin.com</a:t>
            </a:r>
            <a:endParaRPr lang="en-US" sz="450" b="1" dirty="0">
              <a:solidFill>
                <a:srgbClr val="68C5EC"/>
              </a:solidFill>
              <a:latin typeface="Arial" charset="0"/>
              <a:ea typeface="ＭＳ Ｐゴシック" pitchFamily="1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99" baseline="30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85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9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4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04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 sq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2369" y="107576"/>
            <a:ext cx="10723035" cy="1336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95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2057400"/>
            <a:ext cx="711200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969" y="6096198"/>
            <a:ext cx="2540000" cy="45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027" y="5563409"/>
            <a:ext cx="1422015" cy="30375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 rot="21195037">
            <a:off x="109986" y="2532967"/>
            <a:ext cx="4093815" cy="2788333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9088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823202" y="2895600"/>
            <a:ext cx="3691921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24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454400" y="64166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330F-F724-45EF-AF45-7EA2CC8F8C30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7/22/2019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839200" y="641667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DF37-42A3-437A-A8CB-6A60468D5A4B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9472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7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85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41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0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351A825-8714-47F2-B541-1F26A204B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683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7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9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7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2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65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042160" y="6281154"/>
            <a:ext cx="28854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RHI-Eagle highlands Inpatient and Outpatient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4141 Shore Drive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Indianapolis, IN 46254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522720" y="6293024"/>
            <a:ext cx="2448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RHI-Northwest brain  Injury center </a:t>
            </a: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9531 Valparaiso Court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Indianapolis, IN 46268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368800" y="6293024"/>
            <a:ext cx="2113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RHI-Carmel Outpatient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12425 Old Meridian Street, Suite B2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Carmel, IN 46032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839200" y="6293025"/>
            <a:ext cx="2438400" cy="36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RHI is a community collaboration between Indiana University Health and St. Vincent Health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" b="1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317-329-2000  |  </a:t>
            </a:r>
            <a:r>
              <a:rPr lang="en-US" sz="450" b="1" dirty="0" err="1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rhin.com</a:t>
            </a:r>
            <a:endParaRPr lang="en-US" sz="450" b="1" dirty="0">
              <a:solidFill>
                <a:srgbClr val="68C5EC"/>
              </a:solidFill>
              <a:latin typeface="Arial" charset="0"/>
              <a:ea typeface="ＭＳ Ｐゴシック" pitchFamily="1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99" baseline="30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1258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A825-8714-47F2-B541-1F26A204B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066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30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z="1350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7/22/2019</a:t>
            </a:fld>
            <a:endParaRPr lang="en-US" sz="1350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350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1350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‹#›</a:t>
            </a:fld>
            <a:endParaRPr lang="en-US" sz="1350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91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83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20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z="1013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7/22/2019</a:t>
            </a:fld>
            <a:endParaRPr lang="en-US" sz="1013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13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z="1013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‹#›</a:t>
            </a:fld>
            <a:endParaRPr lang="en-US" sz="1013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16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00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02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0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z="1350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7/22/2019</a:t>
            </a:fld>
            <a:endParaRPr lang="en-US" sz="1350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sz="1350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z="1350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‹#›</a:t>
            </a:fld>
            <a:endParaRPr lang="en-US" sz="1350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67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5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z="1013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7/22/2019</a:t>
            </a:fld>
            <a:endParaRPr lang="en-US" sz="1013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sz="1013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z="1013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‹#›</a:t>
            </a:fld>
            <a:endParaRPr lang="en-US" sz="1013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01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7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0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2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mailto:Judy.Reuter@rhin.com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52" y="228600"/>
            <a:ext cx="1865569" cy="609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3305" y="-329939"/>
            <a:ext cx="733465" cy="125723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-210573"/>
            <a:ext cx="1289147" cy="141579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629400" y="228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latin typeface="Agency FB" panose="020B0503020202020204" pitchFamily="34" charset="0"/>
                <a:cs typeface="Arial" panose="020B0604020202020204" pitchFamily="34" charset="0"/>
              </a:rPr>
              <a:t>This presentation was funded by a grant from the ISDH and the CDC Rapid Response Project </a:t>
            </a:r>
            <a:br>
              <a:rPr lang="en-US" sz="1200" b="0" dirty="0" smtClean="0"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US" sz="1200" b="0" dirty="0" smtClean="0">
                <a:latin typeface="Agency FB" panose="020B0503020202020204" pitchFamily="34" charset="0"/>
                <a:cs typeface="Arial" panose="020B0604020202020204" pitchFamily="34" charset="0"/>
              </a:rPr>
              <a:t>Grant 5 NU17CE002721-03-00. For more information,</a:t>
            </a:r>
            <a:r>
              <a:rPr lang="en-US" sz="1200" b="0" baseline="0" dirty="0" smtClean="0">
                <a:latin typeface="Agency FB" panose="020B0503020202020204" pitchFamily="34" charset="0"/>
                <a:cs typeface="Arial" panose="020B0604020202020204" pitchFamily="34" charset="0"/>
              </a:rPr>
              <a:t> contact: </a:t>
            </a:r>
            <a:r>
              <a:rPr lang="en-US" sz="1200" b="0" baseline="0" dirty="0" smtClean="0">
                <a:latin typeface="Agency FB" panose="020B0503020202020204" pitchFamily="34" charset="0"/>
                <a:cs typeface="Arial" panose="020B0604020202020204" pitchFamily="34" charset="0"/>
                <a:hlinkClick r:id="rId18"/>
              </a:rPr>
              <a:t>Judy.Reuter@rhin.com</a:t>
            </a:r>
            <a:r>
              <a:rPr lang="en-US" sz="1200" b="0" baseline="0" dirty="0" smtClean="0">
                <a:latin typeface="Agency FB" panose="020B0503020202020204" pitchFamily="34" charset="0"/>
                <a:cs typeface="Arial" panose="020B0604020202020204" pitchFamily="34" charset="0"/>
              </a:rPr>
              <a:t> [Jul 2019]</a:t>
            </a:r>
            <a:endParaRPr lang="en-US" sz="1200" b="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50EB-E6FE-4638-BD25-E82A95BBF80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9F733-F6A7-4F3A-9220-E78DDAD48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52" y="228600"/>
            <a:ext cx="1865569" cy="609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3305" y="-329939"/>
            <a:ext cx="733465" cy="125723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-210573"/>
            <a:ext cx="1289147" cy="14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38400" y="1600200"/>
            <a:ext cx="7291388" cy="272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Traumatic Brain Injury as a Risk Factor for Opioid </a:t>
            </a:r>
            <a:r>
              <a:rPr lang="en-US" sz="4400" dirty="0">
                <a:latin typeface="Arial Black" panose="020B0A04020102020204" pitchFamily="34" charset="0"/>
              </a:rPr>
              <a:t>Misuse</a:t>
            </a:r>
            <a:r>
              <a:rPr lang="en-US" sz="4400" b="1" dirty="0">
                <a:latin typeface="Arial Black" panose="020B0A04020102020204" pitchFamily="34" charset="0"/>
              </a:rPr>
              <a:t> and </a:t>
            </a:r>
            <a:r>
              <a:rPr lang="en-US" sz="4400" b="1" dirty="0" smtClean="0">
                <a:latin typeface="Arial Black" panose="020B0A04020102020204" pitchFamily="34" charset="0"/>
              </a:rPr>
              <a:t>Overdose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44E59B-9008-4BA2-B48A-60494EDE9DFF}"/>
              </a:ext>
            </a:extLst>
          </p:cNvPr>
          <p:cNvSpPr txBox="1"/>
          <p:nvPr/>
        </p:nvSpPr>
        <p:spPr>
          <a:xfrm>
            <a:off x="3352800" y="4343400"/>
            <a:ext cx="54864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 E. Trexler, PhD, FACRM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Hospital of Indiana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School of Medicine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100728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143000"/>
            <a:ext cx="109728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Prefrontal Executive </a:t>
            </a:r>
            <a:r>
              <a:rPr lang="en-US" sz="2400" dirty="0" smtClean="0">
                <a:latin typeface="Arial Black" panose="020B0A04020102020204" pitchFamily="34" charset="0"/>
              </a:rPr>
              <a:t>Functions</a:t>
            </a:r>
            <a:endParaRPr lang="en-US" sz="2800" u="sng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53400" y="1752600"/>
            <a:ext cx="3059390" cy="4419600"/>
            <a:chOff x="1219200" y="1600200"/>
            <a:chExt cx="3059390" cy="44196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3A639CD-78E3-48B8-9365-0D6D61C08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01" t="4484" r="-870" b="-4484"/>
            <a:stretch/>
          </p:blipFill>
          <p:spPr>
            <a:xfrm>
              <a:off x="1219200" y="1600200"/>
              <a:ext cx="3059390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AEECDD6-09F6-4CB4-BC0A-C7C1D7143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8" b="9265"/>
            <a:stretch/>
          </p:blipFill>
          <p:spPr>
            <a:xfrm>
              <a:off x="1295400" y="3886200"/>
              <a:ext cx="2895600" cy="2133600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85484"/>
              </p:ext>
            </p:extLst>
          </p:nvPr>
        </p:nvGraphicFramePr>
        <p:xfrm>
          <a:off x="1524000" y="1828800"/>
          <a:ext cx="5867400" cy="43553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95600"/>
                <a:gridCol w="2971800"/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Area:  FUNCTION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IMPAIRMENT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008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Dorsomedial: </a:t>
                      </a:r>
                      <a:b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Initiation &amp; sustaining a response or cognitive persistence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Difficulty developing goals,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impersistence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“poor motivation”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Dorso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and Ventrolateral:</a:t>
                      </a:r>
                      <a:b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Organization-planning, strategy selection, sequencing, monitoring, modification of strategy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Difficulty generating problem solving strategies (left) and poor self-monitoring (right), apathy &amp; flat affect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1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Ventral-medial: </a:t>
                      </a:r>
                      <a:b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of cognition and affect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 of social and emotional behaviors interfere with performance, impulsivity and disinhibition, mood swings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8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Frontopolar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b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Integrates executive cognitive functions with social-emotional adaptability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Difficulty carrying out goals, pre-occupation with one’s self and loss of empathy, disintegration of cognitive and emotional responses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6179470" cy="52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514600" y="1380066"/>
            <a:ext cx="7772400" cy="38100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The Amygdala and the Corticolimbic System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8B408A14-3CDB-4ED4-87A7-FDBD86A7FD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47800" y="1913466"/>
            <a:ext cx="3810000" cy="43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9A08DC-0980-4A0A-BEAF-F759D885A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51"/>
          <a:stretch/>
        </p:blipFill>
        <p:spPr>
          <a:xfrm>
            <a:off x="5410201" y="1989666"/>
            <a:ext cx="5009188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6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1524000"/>
            <a:ext cx="9144000" cy="609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3600" b="1" dirty="0">
                <a:latin typeface="Arial Black" panose="020B0A04020102020204" pitchFamily="34" charset="0"/>
              </a:rPr>
              <a:t>Depression and TBI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981200"/>
            <a:ext cx="6400800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800" dirty="0"/>
          </a:p>
          <a:p>
            <a:pPr>
              <a:lnSpc>
                <a:spcPct val="80000"/>
              </a:lnSpc>
            </a:pPr>
            <a:endParaRPr lang="en-US" altLang="en-US" sz="800" dirty="0"/>
          </a:p>
        </p:txBody>
      </p:sp>
      <p:sp>
        <p:nvSpPr>
          <p:cNvPr id="2" name="Rectangle 1"/>
          <p:cNvSpPr/>
          <p:nvPr/>
        </p:nvSpPr>
        <p:spPr>
          <a:xfrm>
            <a:off x="3886200" y="2397609"/>
            <a:ext cx="4572000" cy="23267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4400" dirty="0">
                <a:solidFill>
                  <a:srgbClr val="01708D"/>
                </a:solidFill>
                <a:latin typeface="Arial Black" panose="020B0A04020102020204" pitchFamily="34" charset="0"/>
              </a:rPr>
              <a:t>42-77% 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of TBI </a:t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patients become </a:t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depressed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5B5668-234F-476F-9970-03EB0BD67038}"/>
              </a:ext>
            </a:extLst>
          </p:cNvPr>
          <p:cNvSpPr txBox="1"/>
          <p:nvPr/>
        </p:nvSpPr>
        <p:spPr>
          <a:xfrm>
            <a:off x="3886200" y="4876800"/>
            <a:ext cx="4800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endParaRPr lang="en-US" altLang="en-US" sz="10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altLang="en-US" sz="1000" dirty="0">
                <a:solidFill>
                  <a:prstClr val="black"/>
                </a:solidFill>
              </a:rPr>
              <a:t>Alexander, 1992; Kreutzer, </a:t>
            </a:r>
            <a:r>
              <a:rPr lang="en-US" altLang="en-US" sz="1000" dirty="0" err="1">
                <a:solidFill>
                  <a:prstClr val="black"/>
                </a:solidFill>
              </a:rPr>
              <a:t>Seel</a:t>
            </a:r>
            <a:r>
              <a:rPr lang="en-US" altLang="en-US" sz="1000" dirty="0">
                <a:solidFill>
                  <a:prstClr val="black"/>
                </a:solidFill>
              </a:rPr>
              <a:t> &amp; Gourley, 2001; Varney, </a:t>
            </a:r>
            <a:r>
              <a:rPr lang="en-US" altLang="en-US" sz="1000" dirty="0" err="1">
                <a:solidFill>
                  <a:prstClr val="black"/>
                </a:solidFill>
              </a:rPr>
              <a:t>Martzke</a:t>
            </a:r>
            <a:r>
              <a:rPr lang="en-US" altLang="en-US" sz="1000" dirty="0">
                <a:solidFill>
                  <a:prstClr val="black"/>
                </a:solidFill>
              </a:rPr>
              <a:t> &amp; Roberts, 1987.</a:t>
            </a:r>
          </a:p>
        </p:txBody>
      </p:sp>
    </p:spTree>
    <p:extLst>
      <p:ext uri="{BB962C8B-B14F-4D97-AF65-F5344CB8AC3E}">
        <p14:creationId xmlns:p14="http://schemas.microsoft.com/office/powerpoint/2010/main" val="17177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1524000"/>
            <a:ext cx="9144000" cy="762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Associated with </a:t>
            </a:r>
            <a:r>
              <a:rPr lang="en-US" sz="2400" b="1" dirty="0" smtClean="0">
                <a:latin typeface="Arial Black" panose="020B0A04020102020204" pitchFamily="34" charset="0"/>
              </a:rPr>
              <a:t>Prominent Major </a:t>
            </a:r>
            <a:br>
              <a:rPr lang="en-US" sz="2400" b="1" dirty="0" smtClean="0">
                <a:latin typeface="Arial Black" panose="020B0A04020102020204" pitchFamily="34" charset="0"/>
              </a:rPr>
            </a:br>
            <a:r>
              <a:rPr lang="en-US" sz="2400" b="1" dirty="0" smtClean="0">
                <a:latin typeface="Arial Black" panose="020B0A04020102020204" pitchFamily="34" charset="0"/>
              </a:rPr>
              <a:t>Depressive Disorder is </a:t>
            </a:r>
            <a:r>
              <a:rPr lang="en-US" sz="2400" b="1" dirty="0">
                <a:latin typeface="Arial Black" panose="020B0A04020102020204" pitchFamily="34" charset="0"/>
              </a:rPr>
              <a:t>Anxiety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29000" y="2514600"/>
            <a:ext cx="6324600" cy="1752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Among TBI subjects with MDD, 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77%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met DSM-IV criteria for anxiety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disorder.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MDD is significantly associated with aggression in TBI (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34%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TBI subjects within first 6 months of injury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267200"/>
            <a:ext cx="6629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Robinson RG &amp; Jorge RE.  Mood Disorders.  In: </a:t>
            </a:r>
            <a:r>
              <a:rPr lang="en-US" sz="1000" i="1" dirty="0"/>
              <a:t>Textbook of Traumatic Brain Injury.</a:t>
            </a:r>
            <a:r>
              <a:rPr lang="en-US" sz="1000" dirty="0"/>
              <a:t>  Arlington, VA: American Psychiatric Publishing, 2005, Pp 202-203.</a:t>
            </a:r>
          </a:p>
        </p:txBody>
      </p:sp>
    </p:spTree>
    <p:extLst>
      <p:ext uri="{BB962C8B-B14F-4D97-AF65-F5344CB8AC3E}">
        <p14:creationId xmlns:p14="http://schemas.microsoft.com/office/powerpoint/2010/main" val="39828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1447800"/>
            <a:ext cx="9123363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Depression and Substance Abuse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905000" y="2266890"/>
            <a:ext cx="3840163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Study of 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100 people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TBI</a:t>
            </a:r>
          </a:p>
          <a:p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7.6 years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post-injury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severity of TBI, but </a:t>
            </a:r>
          </a:p>
          <a:p>
            <a:pPr lvl="1"/>
            <a:r>
              <a:rPr lang="en-US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41%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had LOC &lt; 1 week</a:t>
            </a:r>
          </a:p>
          <a:p>
            <a:pPr lvl="1"/>
            <a:r>
              <a:rPr lang="en-US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mTBI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62%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MDD resolved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PTSD, OCD, and Panic Disorder showed some improvement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GAD demonstrated no improvement over time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324600" y="2133600"/>
            <a:ext cx="4419600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76400" y="57720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Hibbard MR, </a:t>
            </a:r>
            <a:r>
              <a:rPr lang="en-US" sz="1000" dirty="0" err="1"/>
              <a:t>Uysal</a:t>
            </a:r>
            <a:r>
              <a:rPr lang="en-US" sz="1000" dirty="0"/>
              <a:t> S, </a:t>
            </a:r>
            <a:r>
              <a:rPr lang="en-US" sz="1000" dirty="0" err="1"/>
              <a:t>Kelper</a:t>
            </a:r>
            <a:r>
              <a:rPr lang="en-US" sz="1000" dirty="0"/>
              <a:t> K et al (1998). Axis I psychopathology in individuals with traumatic brain injury. </a:t>
            </a:r>
            <a:r>
              <a:rPr lang="en-US" sz="1000" i="1" dirty="0"/>
              <a:t>Journal of Head Trauma Rehabilitation, 13</a:t>
            </a:r>
            <a:r>
              <a:rPr lang="en-US" sz="1000" dirty="0"/>
              <a:t>(4), 24-39.  </a:t>
            </a:r>
          </a:p>
        </p:txBody>
      </p:sp>
    </p:spTree>
    <p:extLst>
      <p:ext uri="{BB962C8B-B14F-4D97-AF65-F5344CB8AC3E}">
        <p14:creationId xmlns:p14="http://schemas.microsoft.com/office/powerpoint/2010/main" val="3611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81090"/>
            <a:ext cx="91440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Secondary Mania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24200" y="2133600"/>
            <a:ext cx="6629400" cy="2362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Prevalence not well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studied.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r>
              <a:rPr lang="en-US" sz="1800" dirty="0" smtClean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en-US" sz="1800" dirty="0">
              <a:solidFill>
                <a:srgbClr val="0170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Significant association of mania or hypomania with post-traumatic seizures (especially partial complex 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temporolimbic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seizures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Secondary mania is associated with right hemisphere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basopolar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temporal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lesions.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Basis for misdiagnosis of primary bipolar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disorder.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857690"/>
            <a:ext cx="6248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Shukla  S, Cook BL, Mukherjee S et al. (1987).  Mania following head trauma. </a:t>
            </a:r>
            <a:r>
              <a:rPr lang="en-US" sz="1000" i="1" dirty="0"/>
              <a:t>American J Psychiatry, 144: </a:t>
            </a:r>
            <a:r>
              <a:rPr lang="en-US" sz="1000" dirty="0"/>
              <a:t>93-96. Jorge RE, Robinson RG, </a:t>
            </a:r>
            <a:r>
              <a:rPr lang="en-US" sz="1000" dirty="0" err="1"/>
              <a:t>Starkstein</a:t>
            </a:r>
            <a:r>
              <a:rPr lang="en-US" sz="1000" dirty="0"/>
              <a:t> SE et al (1993). Secondary mania following traumatic brain injury. </a:t>
            </a:r>
            <a:r>
              <a:rPr lang="en-US" sz="1000" i="1" dirty="0"/>
              <a:t>American J Psychiatry, 150: </a:t>
            </a:r>
            <a:r>
              <a:rPr lang="en-US" sz="1000" dirty="0" smtClean="0"/>
              <a:t>916-921.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14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0"/>
            <a:ext cx="9144000" cy="730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2400" b="1" dirty="0">
                <a:latin typeface="Arial Black" panose="020B0A04020102020204" pitchFamily="34" charset="0"/>
              </a:rPr>
              <a:t>Suicide and TBI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0" y="2133600"/>
            <a:ext cx="7315200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Rate of suicide for TBI is between </a:t>
            </a:r>
            <a:r>
              <a:rPr lang="en-US" altLang="en-US" sz="1800" dirty="0" smtClean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2.7- 4.1 </a:t>
            </a:r>
            <a:r>
              <a:rPr lang="en-US" alt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times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population when matched for age &amp; sex (Teasdale &amp; Engberg, 2001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Reasons include (Tate et al., 1998):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Suddenness of onset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Global negative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Grieving/loss of previous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lifestyle.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awareness of effort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required.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Diminished cognitive resources to cope &amp;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problem-solve.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600200"/>
            <a:ext cx="91440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2400" b="1" dirty="0">
                <a:latin typeface="Arial Black" panose="020B0A04020102020204" pitchFamily="34" charset="0"/>
              </a:rPr>
              <a:t>Suicide and TBI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2209800"/>
            <a:ext cx="6553200" cy="1676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34.9%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TBI subjects report clinically significant levels of hopelessness &amp; suicidality (Simpson &amp; Tate, 2002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17.4%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report suicide attempt within previous 5 years which converts to a </a:t>
            </a:r>
            <a:r>
              <a:rPr lang="en-US" alt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26.2%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lifetime rate (Simpson &amp; Tate, 2002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194120A5-5B1D-45F1-9314-C6B68DD76CDB}"/>
              </a:ext>
            </a:extLst>
          </p:cNvPr>
          <p:cNvCxnSpPr>
            <a:cxnSpLocks/>
          </p:cNvCxnSpPr>
          <p:nvPr/>
        </p:nvCxnSpPr>
        <p:spPr>
          <a:xfrm>
            <a:off x="6324600" y="2759540"/>
            <a:ext cx="838200" cy="99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0DD917DB-A121-4905-A39A-7FAEF883559F}"/>
              </a:ext>
            </a:extLst>
          </p:cNvPr>
          <p:cNvCxnSpPr>
            <a:cxnSpLocks/>
          </p:cNvCxnSpPr>
          <p:nvPr/>
        </p:nvCxnSpPr>
        <p:spPr>
          <a:xfrm>
            <a:off x="6324600" y="3773050"/>
            <a:ext cx="60960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E58B015-A3F0-4794-B970-5DA7B74C62A1}"/>
              </a:ext>
            </a:extLst>
          </p:cNvPr>
          <p:cNvCxnSpPr/>
          <p:nvPr/>
        </p:nvCxnSpPr>
        <p:spPr>
          <a:xfrm flipV="1">
            <a:off x="6324600" y="5305184"/>
            <a:ext cx="60960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D18B293-5991-4DAC-A1AB-AA3CCFDEA916}"/>
              </a:ext>
            </a:extLst>
          </p:cNvPr>
          <p:cNvSpPr txBox="1">
            <a:spLocks/>
          </p:cNvSpPr>
          <p:nvPr/>
        </p:nvSpPr>
        <p:spPr>
          <a:xfrm>
            <a:off x="1524000" y="1540340"/>
            <a:ext cx="9144000" cy="457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mtClean="0">
                <a:latin typeface="Arial Black" panose="020B0A04020102020204" pitchFamily="34" charset="0"/>
              </a:rPr>
              <a:t>Neuropsychology of Opioid Misuse following TBI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30934" y="2362200"/>
            <a:ext cx="9137066" cy="3412660"/>
            <a:chOff x="1676400" y="2200180"/>
            <a:chExt cx="9137066" cy="341266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0DD917DB-A121-4905-A39A-7FAEF883559F}"/>
                </a:ext>
              </a:extLst>
            </p:cNvPr>
            <p:cNvCxnSpPr>
              <a:cxnSpLocks/>
            </p:cNvCxnSpPr>
            <p:nvPr/>
          </p:nvCxnSpPr>
          <p:spPr>
            <a:xfrm>
              <a:off x="8736826" y="2524220"/>
              <a:ext cx="685800" cy="609600"/>
            </a:xfrm>
            <a:prstGeom prst="straightConnector1">
              <a:avLst/>
            </a:prstGeom>
            <a:ln>
              <a:solidFill>
                <a:srgbClr val="01708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9E58B015-A3F0-4794-B970-5DA7B74C62A1}"/>
                </a:ext>
              </a:extLst>
            </p:cNvPr>
            <p:cNvCxnSpPr/>
            <p:nvPr/>
          </p:nvCxnSpPr>
          <p:spPr>
            <a:xfrm flipV="1">
              <a:off x="8660626" y="5115020"/>
              <a:ext cx="609600" cy="152400"/>
            </a:xfrm>
            <a:prstGeom prst="straightConnector1">
              <a:avLst/>
            </a:prstGeom>
            <a:ln>
              <a:solidFill>
                <a:srgbClr val="01708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676400" y="3953692"/>
              <a:ext cx="1543240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99000" y="3976292"/>
              <a:ext cx="1498040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TBI</a:t>
              </a:r>
              <a:endParaRPr lang="en-US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traight Connector 5"/>
            <p:cNvSpPr/>
            <p:nvPr/>
          </p:nvSpPr>
          <p:spPr>
            <a:xfrm rot="18289469">
              <a:off x="2987811" y="3883264"/>
              <a:ext cx="1080957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1080957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Straight Connector 6"/>
            <p:cNvSpPr/>
            <p:nvPr/>
          </p:nvSpPr>
          <p:spPr>
            <a:xfrm rot="18289469">
              <a:off x="3501265" y="3868797"/>
              <a:ext cx="54047" cy="54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36937" y="3066329"/>
              <a:ext cx="1543240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3859537" y="3088929"/>
              <a:ext cx="1498040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Frontal and Temporal Effects</a:t>
              </a:r>
            </a:p>
          </p:txBody>
        </p:sp>
        <p:sp>
          <p:nvSpPr>
            <p:cNvPr id="19" name="Straight Connector 9"/>
            <p:cNvSpPr/>
            <p:nvPr/>
          </p:nvSpPr>
          <p:spPr>
            <a:xfrm rot="18289469">
              <a:off x="5148347" y="2995901"/>
              <a:ext cx="1080957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1080957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traight Connector 10"/>
            <p:cNvSpPr/>
            <p:nvPr/>
          </p:nvSpPr>
          <p:spPr>
            <a:xfrm rot="18289469">
              <a:off x="5661802" y="2981433"/>
              <a:ext cx="54047" cy="54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023648" y="2200180"/>
              <a:ext cx="2815552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12"/>
            <p:cNvSpPr/>
            <p:nvPr/>
          </p:nvSpPr>
          <p:spPr>
            <a:xfrm>
              <a:off x="8508226" y="3514820"/>
              <a:ext cx="1993405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Orbitofrontal: Impulsivity, Reduced Judgement</a:t>
              </a:r>
            </a:p>
          </p:txBody>
        </p:sp>
        <p:sp>
          <p:nvSpPr>
            <p:cNvPr id="23" name="Straight Connector 13"/>
            <p:cNvSpPr/>
            <p:nvPr/>
          </p:nvSpPr>
          <p:spPr>
            <a:xfrm>
              <a:off x="5380178" y="3439583"/>
              <a:ext cx="617296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617296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14"/>
            <p:cNvSpPr/>
            <p:nvPr/>
          </p:nvSpPr>
          <p:spPr>
            <a:xfrm>
              <a:off x="5673394" y="3436706"/>
              <a:ext cx="30864" cy="3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997474" y="3066329"/>
              <a:ext cx="2815552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6"/>
            <p:cNvSpPr/>
            <p:nvPr/>
          </p:nvSpPr>
          <p:spPr>
            <a:xfrm>
              <a:off x="5841226" y="3057620"/>
              <a:ext cx="3097752" cy="8026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4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Dorsolateral Frontal: Impaired Initiation &amp; Ability to Generate Problem-solving Strategies</a:t>
              </a:r>
            </a:p>
          </p:txBody>
        </p:sp>
        <p:sp>
          <p:nvSpPr>
            <p:cNvPr id="27" name="Straight Connector 17"/>
            <p:cNvSpPr/>
            <p:nvPr/>
          </p:nvSpPr>
          <p:spPr>
            <a:xfrm rot="3310531">
              <a:off x="5148347" y="3883264"/>
              <a:ext cx="1080957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1080957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18"/>
            <p:cNvSpPr/>
            <p:nvPr/>
          </p:nvSpPr>
          <p:spPr>
            <a:xfrm rot="3310531">
              <a:off x="5661802" y="3868797"/>
              <a:ext cx="54047" cy="54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997474" y="3953692"/>
              <a:ext cx="2815552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6020074" y="3976292"/>
              <a:ext cx="2792952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Amygdala:</a:t>
              </a:r>
              <a:b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Irritability </a:t>
              </a: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Anger 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270226" y="3210020"/>
              <a:ext cx="1543240" cy="1908024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24"/>
            <p:cNvSpPr/>
            <p:nvPr/>
          </p:nvSpPr>
          <p:spPr>
            <a:xfrm>
              <a:off x="9315641" y="3339350"/>
              <a:ext cx="1448015" cy="181762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Opioid Misuse and Overdose</a:t>
              </a:r>
            </a:p>
          </p:txBody>
        </p:sp>
        <p:sp>
          <p:nvSpPr>
            <p:cNvPr id="33" name="Straight Connector 25"/>
            <p:cNvSpPr/>
            <p:nvPr/>
          </p:nvSpPr>
          <p:spPr>
            <a:xfrm rot="3310531">
              <a:off x="2987811" y="4770628"/>
              <a:ext cx="1080957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1080957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Straight Connector 26"/>
            <p:cNvSpPr/>
            <p:nvPr/>
          </p:nvSpPr>
          <p:spPr>
            <a:xfrm rot="3310531">
              <a:off x="3501265" y="4756160"/>
              <a:ext cx="54047" cy="54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36937" y="4841055"/>
              <a:ext cx="1543240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28"/>
            <p:cNvSpPr/>
            <p:nvPr/>
          </p:nvSpPr>
          <p:spPr>
            <a:xfrm>
              <a:off x="3859537" y="4863655"/>
              <a:ext cx="1498040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Resulting Mood Disorders</a:t>
              </a:r>
            </a:p>
          </p:txBody>
        </p:sp>
        <p:sp>
          <p:nvSpPr>
            <p:cNvPr id="37" name="Straight Connector 29"/>
            <p:cNvSpPr/>
            <p:nvPr/>
          </p:nvSpPr>
          <p:spPr>
            <a:xfrm>
              <a:off x="5380178" y="5214309"/>
              <a:ext cx="617296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617296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Straight Connector 30"/>
            <p:cNvSpPr/>
            <p:nvPr/>
          </p:nvSpPr>
          <p:spPr>
            <a:xfrm>
              <a:off x="5673394" y="5211433"/>
              <a:ext cx="30864" cy="3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997474" y="4841055"/>
              <a:ext cx="2815552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32"/>
            <p:cNvSpPr/>
            <p:nvPr/>
          </p:nvSpPr>
          <p:spPr>
            <a:xfrm>
              <a:off x="5993626" y="4886420"/>
              <a:ext cx="2819400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Anxiety, PTSD </a:t>
              </a: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Depression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93626" y="2219420"/>
              <a:ext cx="2819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Orbitofrontal: Impulsivity, Reduced Judgement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9E58B015-A3F0-4794-B970-5DA7B74C62A1}"/>
                </a:ext>
              </a:extLst>
            </p:cNvPr>
            <p:cNvCxnSpPr/>
            <p:nvPr/>
          </p:nvCxnSpPr>
          <p:spPr>
            <a:xfrm>
              <a:off x="8660626" y="3438620"/>
              <a:ext cx="609600" cy="0"/>
            </a:xfrm>
            <a:prstGeom prst="straightConnector1">
              <a:avLst/>
            </a:prstGeom>
            <a:ln>
              <a:solidFill>
                <a:srgbClr val="01708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9E58B015-A3F0-4794-B970-5DA7B74C62A1}"/>
                </a:ext>
              </a:extLst>
            </p:cNvPr>
            <p:cNvCxnSpPr/>
            <p:nvPr/>
          </p:nvCxnSpPr>
          <p:spPr>
            <a:xfrm>
              <a:off x="8660626" y="4353020"/>
              <a:ext cx="609600" cy="0"/>
            </a:xfrm>
            <a:prstGeom prst="straightConnector1">
              <a:avLst/>
            </a:prstGeom>
            <a:ln>
              <a:solidFill>
                <a:srgbClr val="01708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75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600200"/>
            <a:ext cx="9166225" cy="533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Pain and Substance Abuse Treatment in TBI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2514600"/>
            <a:ext cx="73152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Providers often don’t know that the patient has TBI and related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impairments.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Patients with brain injury take 2-3 times more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Patients and providers don’t know why they are failing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Providers don’t know what TBI resources might be available or how to accommodate for the effects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TBI.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70BF4B-DC56-4BD3-85C0-6EBAACA8A8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447800"/>
            <a:ext cx="10972800" cy="730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400" dirty="0">
                <a:latin typeface="Arial Black" panose="020B0A04020102020204" pitchFamily="34" charset="0"/>
              </a:rPr>
              <a:t>Summary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51498-9D31-404F-8406-21C8B6BC70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71800" y="2209800"/>
            <a:ext cx="67818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Substance abuse is a risk factor 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TBI.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51.5%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people with TBI will have chronic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pain.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70%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people with TBI are prescribed an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opioid.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TBI results in neuropsychological impairments that affect self-regulation and self-management of drug taking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Treatment with opioids also treats some of the consequences of TBI (e.g., mood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People with TBI are at significantly greater risk for opioid misuse and accidental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overdose.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76400" y="1905000"/>
            <a:ext cx="8991600" cy="31130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funded by a grant from the ISDH and the CDC Rapid Response Project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5 NU17CE002721-03-00</a:t>
            </a:r>
          </a:p>
        </p:txBody>
      </p:sp>
    </p:spTree>
    <p:extLst>
      <p:ext uri="{BB962C8B-B14F-4D97-AF65-F5344CB8AC3E}">
        <p14:creationId xmlns:p14="http://schemas.microsoft.com/office/powerpoint/2010/main" val="12294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5DF156-79D9-41EA-B6F7-251B6E923F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1081806"/>
            <a:ext cx="8042275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Clinical History: </a:t>
            </a:r>
            <a:r>
              <a:rPr lang="en-US" sz="2400" dirty="0">
                <a:solidFill>
                  <a:srgbClr val="01708D"/>
                </a:solidFill>
                <a:latin typeface="Arial Black" panose="020B0A04020102020204" pitchFamily="34" charset="0"/>
              </a:rPr>
              <a:t>Summary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57400" y="1539006"/>
            <a:ext cx="9140061" cy="5014194"/>
            <a:chOff x="1525969" y="1135299"/>
            <a:chExt cx="9140061" cy="5014194"/>
          </a:xfrm>
        </p:grpSpPr>
        <p:sp>
          <p:nvSpPr>
            <p:cNvPr id="5" name="Bent-Up Arrow 4"/>
            <p:cNvSpPr/>
            <p:nvPr/>
          </p:nvSpPr>
          <p:spPr>
            <a:xfrm rot="5400000">
              <a:off x="1777858" y="2189217"/>
              <a:ext cx="950743" cy="108238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adFill flip="none" rotWithShape="1">
              <a:gsLst>
                <a:gs pos="0">
                  <a:srgbClr val="01708D">
                    <a:tint val="66000"/>
                    <a:satMod val="160000"/>
                  </a:srgbClr>
                </a:gs>
                <a:gs pos="50000">
                  <a:srgbClr val="01708D">
                    <a:tint val="44500"/>
                    <a:satMod val="160000"/>
                  </a:srgbClr>
                </a:gs>
                <a:gs pos="100000">
                  <a:srgbClr val="01708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 5"/>
            <p:cNvGrpSpPr/>
            <p:nvPr/>
          </p:nvGrpSpPr>
          <p:grpSpPr>
            <a:xfrm>
              <a:off x="1525969" y="1135299"/>
              <a:ext cx="1600492" cy="1120293"/>
              <a:chOff x="1105544" y="28665"/>
              <a:chExt cx="1600492" cy="1120293"/>
            </a:xfrm>
            <a:solidFill>
              <a:srgbClr val="01708D"/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1105544" y="28665"/>
                <a:ext cx="1600492" cy="112029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5"/>
              <p:cNvSpPr/>
              <p:nvPr/>
            </p:nvSpPr>
            <p:spPr>
              <a:xfrm>
                <a:off x="1160242" y="83363"/>
                <a:ext cx="1491096" cy="10108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>
                    <a:latin typeface="Arial Black" panose="020B0A04020102020204" pitchFamily="34" charset="0"/>
                  </a:rPr>
                  <a:t>Pre-TBI Substance Abuse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200400" y="1219200"/>
              <a:ext cx="4323221" cy="1021506"/>
              <a:chOff x="2779975" y="112566"/>
              <a:chExt cx="4323221" cy="102150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812174" y="228602"/>
                <a:ext cx="4291022" cy="905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>
                <a:off x="2779975" y="112566"/>
                <a:ext cx="4291022" cy="905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May be </a:t>
                </a:r>
                <a:r>
                  <a:rPr lang="en-US" sz="18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proceeded by childhood TBI</a:t>
                </a:r>
              </a:p>
            </p:txBody>
          </p:sp>
        </p:grpSp>
        <p:sp>
          <p:nvSpPr>
            <p:cNvPr id="8" name="Bent-Up Arrow 7"/>
            <p:cNvSpPr/>
            <p:nvPr/>
          </p:nvSpPr>
          <p:spPr>
            <a:xfrm rot="5400000">
              <a:off x="3186915" y="3447676"/>
              <a:ext cx="950743" cy="108238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adFill flip="none" rotWithShape="1">
              <a:gsLst>
                <a:gs pos="0">
                  <a:srgbClr val="01708D">
                    <a:tint val="66000"/>
                    <a:satMod val="160000"/>
                  </a:srgbClr>
                </a:gs>
                <a:gs pos="50000">
                  <a:srgbClr val="01708D">
                    <a:tint val="44500"/>
                    <a:satMod val="160000"/>
                  </a:srgbClr>
                </a:gs>
                <a:gs pos="100000">
                  <a:srgbClr val="01708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/>
            <p:cNvGrpSpPr/>
            <p:nvPr/>
          </p:nvGrpSpPr>
          <p:grpSpPr>
            <a:xfrm>
              <a:off x="2935024" y="2393757"/>
              <a:ext cx="1600492" cy="1120293"/>
              <a:chOff x="2514599" y="1287123"/>
              <a:chExt cx="1600492" cy="1120293"/>
            </a:xfrm>
            <a:solidFill>
              <a:srgbClr val="01708D"/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2514599" y="1287123"/>
                <a:ext cx="1600492" cy="112029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10"/>
              <p:cNvSpPr/>
              <p:nvPr/>
            </p:nvSpPr>
            <p:spPr>
              <a:xfrm>
                <a:off x="2569297" y="1341821"/>
                <a:ext cx="1491096" cy="10108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>
                    <a:latin typeface="Arial Black" panose="020B0A04020102020204" pitchFamily="34" charset="0"/>
                  </a:rPr>
                  <a:t>TBI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535228" y="2478238"/>
              <a:ext cx="3580116" cy="905470"/>
              <a:chOff x="4114803" y="1371604"/>
              <a:chExt cx="3580116" cy="90547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114803" y="1371604"/>
                <a:ext cx="3580116" cy="905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4114803" y="1371604"/>
                <a:ext cx="3580116" cy="905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Pain associated with TBI</a:t>
                </a:r>
              </a:p>
            </p:txBody>
          </p:sp>
        </p:grpSp>
        <p:sp>
          <p:nvSpPr>
            <p:cNvPr id="11" name="Bent-Up Arrow 10"/>
            <p:cNvSpPr/>
            <p:nvPr/>
          </p:nvSpPr>
          <p:spPr>
            <a:xfrm rot="5400000">
              <a:off x="4710927" y="4706135"/>
              <a:ext cx="950743" cy="108238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adFill flip="none" rotWithShape="1">
              <a:gsLst>
                <a:gs pos="0">
                  <a:srgbClr val="01708D">
                    <a:tint val="66000"/>
                    <a:satMod val="160000"/>
                  </a:srgbClr>
                </a:gs>
                <a:gs pos="50000">
                  <a:srgbClr val="01708D">
                    <a:tint val="44500"/>
                    <a:satMod val="160000"/>
                  </a:srgbClr>
                </a:gs>
                <a:gs pos="100000">
                  <a:srgbClr val="01708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4459028" y="3652216"/>
              <a:ext cx="1600492" cy="1120293"/>
              <a:chOff x="4038603" y="2545582"/>
              <a:chExt cx="1600492" cy="1120293"/>
            </a:xfrm>
            <a:solidFill>
              <a:srgbClr val="01708D"/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4038603" y="2545582"/>
                <a:ext cx="1600492" cy="112029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15"/>
              <p:cNvSpPr/>
              <p:nvPr/>
            </p:nvSpPr>
            <p:spPr>
              <a:xfrm>
                <a:off x="4093301" y="2600280"/>
                <a:ext cx="1491096" cy="10108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>
                    <a:latin typeface="Arial Black" panose="020B0A04020102020204" pitchFamily="34" charset="0"/>
                  </a:rPr>
                  <a:t>Opioids Initiated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59225" y="3773631"/>
              <a:ext cx="4606805" cy="905470"/>
              <a:chOff x="5638800" y="2666997"/>
              <a:chExt cx="4606805" cy="9054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38800" y="2666997"/>
                <a:ext cx="4606805" cy="905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5638801" y="2666997"/>
                <a:ext cx="3467744" cy="905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DC from acute care on opioid without a discontinuance plan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867400" y="5029200"/>
              <a:ext cx="1600492" cy="1120293"/>
              <a:chOff x="5446975" y="3922566"/>
              <a:chExt cx="1600492" cy="1120293"/>
            </a:xfrm>
            <a:solidFill>
              <a:srgbClr val="01708D"/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5446975" y="3922566"/>
                <a:ext cx="1600492" cy="112029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19"/>
              <p:cNvSpPr/>
              <p:nvPr/>
            </p:nvSpPr>
            <p:spPr>
              <a:xfrm>
                <a:off x="5501673" y="3977264"/>
                <a:ext cx="1491096" cy="10108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50" kern="1200" dirty="0">
                    <a:latin typeface="Arial Black" panose="020B0A04020102020204" pitchFamily="34" charset="0"/>
                  </a:rPr>
                  <a:t>Opioid Use Disorder and Overdose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5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47800"/>
            <a:ext cx="9144000" cy="62389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Substance Abuse as a Risk Factor for TBI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0"/>
            <a:ext cx="7315200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35-50%</a:t>
            </a:r>
            <a:r>
              <a:rPr lang="en-US" sz="1800" dirty="0">
                <a:solidFill>
                  <a:srgbClr val="01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TBI’s were found to be use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related.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71%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TBI secondary to assault were use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related.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Alcohol use was 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83%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more than half used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marijuana.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Those with TBI consumed significantly more than national averages pre-injury, but after injury, use was consistent with national averages after one year but increased again by two years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post-injury.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20%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who either abstained or were “light” drinkers pre-TBI showed high use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post-injury.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84D0BA-FBC7-4494-B8C7-0CEDF4717B20}"/>
              </a:ext>
            </a:extLst>
          </p:cNvPr>
          <p:cNvSpPr txBox="1"/>
          <p:nvPr/>
        </p:nvSpPr>
        <p:spPr>
          <a:xfrm>
            <a:off x="2438400" y="5262027"/>
            <a:ext cx="731520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Corrigan JD, Rust E &amp; Lamb-Hart GL (1995). The nature and extent of substance abuse problems in persons with traumatic brain injury. </a:t>
            </a:r>
            <a:r>
              <a:rPr lang="en-US" sz="1000" i="1" dirty="0"/>
              <a:t>Journal of Head Trauma Rehabilitation</a:t>
            </a:r>
            <a:r>
              <a:rPr lang="en-US" sz="1000" dirty="0"/>
              <a:t>, 10(3), 29-46. </a:t>
            </a:r>
          </a:p>
          <a:p>
            <a:r>
              <a:rPr lang="en-US" sz="1000" dirty="0"/>
              <a:t>Parry-Jones B, Vaughn FL &amp; Cox M (2006). Traumatic brain injury and substance misuse: A systematic review of prevalence and outcome research (1994-2004). </a:t>
            </a:r>
            <a:r>
              <a:rPr lang="en-US" sz="1000" i="1" dirty="0"/>
              <a:t>Neuropsychological Rehabilitation,</a:t>
            </a:r>
            <a:r>
              <a:rPr lang="en-US" sz="1000" dirty="0"/>
              <a:t> 16(5), 537-560. </a:t>
            </a:r>
          </a:p>
          <a:p>
            <a:r>
              <a:rPr lang="en-US" sz="1000" dirty="0" err="1"/>
              <a:t>Ponsford</a:t>
            </a:r>
            <a:r>
              <a:rPr lang="en-US" sz="1000" dirty="0"/>
              <a:t>, J, Whelan-</a:t>
            </a:r>
            <a:r>
              <a:rPr lang="en-US" sz="1000" dirty="0" err="1"/>
              <a:t>Goodinson</a:t>
            </a:r>
            <a:r>
              <a:rPr lang="en-US" sz="1000" dirty="0"/>
              <a:t> R &amp; </a:t>
            </a:r>
            <a:r>
              <a:rPr lang="en-US" sz="1000" dirty="0" err="1"/>
              <a:t>Bahar</a:t>
            </a:r>
            <a:r>
              <a:rPr lang="en-US" sz="1000" dirty="0"/>
              <a:t>-Fuchs, A (2009). Alcohol and drug use following traumatic brain injury: A prospective study</a:t>
            </a:r>
            <a:r>
              <a:rPr lang="en-US" sz="1000" i="1" dirty="0"/>
              <a:t>, Brain Injury</a:t>
            </a:r>
            <a:r>
              <a:rPr lang="en-US" sz="1000" dirty="0"/>
              <a:t>, 21(13-14), 1385-1392. 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59833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C794B0-7A65-4C67-9859-1E29877F4D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8401" y="1524000"/>
            <a:ext cx="7315200" cy="533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TBI and Types of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95A4C1-7B37-4B09-8728-C092CEFECE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8400" y="2057400"/>
            <a:ext cx="73152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TBI patients admitted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an acute rehabilitation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40-50%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reported headache at 3, 6 and 12 months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post-injury.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developed complex regional pain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developed painful heterotopic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ossification.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were found to have peripheral neuropathic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pain.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51.5%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people with TBI will have chronic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pain.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AFF875-59DD-4756-9EF0-727366ECCDA7}"/>
              </a:ext>
            </a:extLst>
          </p:cNvPr>
          <p:cNvSpPr txBox="1"/>
          <p:nvPr/>
        </p:nvSpPr>
        <p:spPr>
          <a:xfrm>
            <a:off x="2362200" y="4724400"/>
            <a:ext cx="7391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Hoffman, J.M, </a:t>
            </a:r>
            <a:r>
              <a:rPr lang="en-US" sz="1000" dirty="0" err="1"/>
              <a:t>Lucas,S</a:t>
            </a:r>
            <a:r>
              <a:rPr lang="en-US" sz="1000" dirty="0"/>
              <a:t>., </a:t>
            </a:r>
            <a:r>
              <a:rPr lang="en-US" sz="1000" dirty="0" err="1"/>
              <a:t>Dikmen</a:t>
            </a:r>
            <a:r>
              <a:rPr lang="en-US" sz="1000" dirty="0"/>
              <a:t>, S., Braden, C.A., Brown, A.W., Brunner, R.,...Bell, K.R. Natural history off headache following traumatic brain injury.</a:t>
            </a:r>
            <a:r>
              <a:rPr lang="en-US" sz="1000" i="1" dirty="0"/>
              <a:t> J Neurotrauma </a:t>
            </a:r>
            <a:r>
              <a:rPr lang="en-US" sz="1000" dirty="0"/>
              <a:t>2011; 28(9):</a:t>
            </a:r>
            <a:r>
              <a:rPr lang="en-US" sz="1000" i="1" dirty="0"/>
              <a:t> </a:t>
            </a:r>
            <a:r>
              <a:rPr lang="en-US" sz="1000" dirty="0"/>
              <a:t>1719-1725.</a:t>
            </a:r>
          </a:p>
          <a:p>
            <a:r>
              <a:rPr lang="en-US" sz="1000" dirty="0"/>
              <a:t>Nampiaparampil, DE.  Prevalence of chronic pain after traumatic brain injury: A systematic review. </a:t>
            </a:r>
            <a:r>
              <a:rPr lang="en-US" sz="1000" i="1" dirty="0"/>
              <a:t> JAMA </a:t>
            </a:r>
            <a:r>
              <a:rPr lang="en-US" sz="1000" dirty="0"/>
              <a:t>2008; 300(6): 711-719.</a:t>
            </a:r>
          </a:p>
        </p:txBody>
      </p:sp>
    </p:spTree>
    <p:extLst>
      <p:ext uri="{BB962C8B-B14F-4D97-AF65-F5344CB8AC3E}">
        <p14:creationId xmlns:p14="http://schemas.microsoft.com/office/powerpoint/2010/main" val="9145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8EAA657F-4D70-8B47-BDFF-CA31578EB9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143000"/>
            <a:ext cx="11049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84610"/>
            <a:r>
              <a:rPr lang="en-US" altLang="en-US" sz="24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Narcotics Prescription During Inpatient </a:t>
            </a:r>
            <a:r>
              <a:rPr lang="en-US" altLang="en-US" sz="2400" b="1" dirty="0" smtClean="0">
                <a:latin typeface="Arial Black" panose="020B0A040201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400" b="1" dirty="0" smtClean="0">
                <a:latin typeface="Arial Black" panose="020B0A04020102020204" pitchFamily="34" charset="0"/>
                <a:ea typeface="ＭＳ Ｐゴシック" panose="020B0600070205080204" pitchFamily="34" charset="-128"/>
              </a:rPr>
            </a:br>
            <a:r>
              <a:rPr lang="en-US" altLang="en-US" sz="2400" b="1" dirty="0" smtClean="0">
                <a:latin typeface="Arial Black" panose="020B0A04020102020204" pitchFamily="34" charset="0"/>
                <a:ea typeface="ＭＳ Ｐゴシック" panose="020B0600070205080204" pitchFamily="34" charset="-128"/>
              </a:rPr>
              <a:t>TBI </a:t>
            </a:r>
            <a:r>
              <a:rPr lang="en-US" altLang="en-US" sz="24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Rehabilitation – </a:t>
            </a:r>
            <a:r>
              <a:rPr lang="en-US" altLang="en-US" sz="2400" b="1" dirty="0">
                <a:solidFill>
                  <a:srgbClr val="01708D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TBIMS Data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F7E822A4-A92C-884E-91FF-6496ED4EA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86000"/>
            <a:ext cx="4097312" cy="31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44" tIns="34523" rIns="69044" bIns="34523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45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»"/>
              <a:defRPr sz="31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latin typeface="+mn-lt"/>
              </a:defRPr>
            </a:lvl3pPr>
            <a:lvl4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100">
                <a:solidFill>
                  <a:schemeClr val="tx1"/>
                </a:solidFill>
                <a:latin typeface="+mn-lt"/>
              </a:defRPr>
            </a:lvl4pPr>
            <a:lvl5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»"/>
              <a:defRPr sz="3100">
                <a:solidFill>
                  <a:schemeClr val="tx1"/>
                </a:solidFill>
                <a:latin typeface="+mn-lt"/>
              </a:defRPr>
            </a:lvl5pPr>
            <a:lvl6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»"/>
              <a:defRPr sz="3100">
                <a:solidFill>
                  <a:schemeClr val="tx1"/>
                </a:solidFill>
                <a:latin typeface="+mn-lt"/>
              </a:defRPr>
            </a:lvl6pPr>
            <a:lvl7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»"/>
              <a:defRPr sz="3100">
                <a:solidFill>
                  <a:schemeClr val="tx1"/>
                </a:solidFill>
                <a:latin typeface="+mn-lt"/>
              </a:defRPr>
            </a:lvl7pPr>
            <a:lvl8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»"/>
              <a:defRPr sz="3100">
                <a:solidFill>
                  <a:schemeClr val="tx1"/>
                </a:solidFill>
                <a:latin typeface="+mn-lt"/>
              </a:defRPr>
            </a:lvl8pPr>
            <a:lvl9pPr marL="3884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Char char="»"/>
              <a:defRPr sz="3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sites; n = </a:t>
            </a:r>
            <a:r>
              <a:rPr lang="en-US" altLang="en-US" sz="1800" kern="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2,103</a:t>
            </a:r>
          </a:p>
          <a:p>
            <a:pPr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72%</a:t>
            </a:r>
            <a:r>
              <a:rPr lang="en-US" alt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 received narcotics: Highest frequency of meds studied</a:t>
            </a:r>
          </a:p>
          <a:p>
            <a:pPr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 smtClean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55%</a:t>
            </a:r>
            <a:r>
              <a:rPr lang="en-US" alt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800" kern="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days</a:t>
            </a:r>
            <a:r>
              <a:rPr lang="en-US" alt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1800" kern="0" dirty="0">
              <a:solidFill>
                <a:srgbClr val="0170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45</a:t>
            </a:r>
            <a:r>
              <a:rPr lang="en-US" altLang="en-US" sz="1800" kern="0" dirty="0" smtClean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 </a:t>
            </a:r>
            <a:r>
              <a:rPr lang="en-US" alt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2 days:</a:t>
            </a:r>
            <a:endParaRPr lang="en-US" altLang="en-US" sz="1800" kern="0" dirty="0" smtClean="0">
              <a:solidFill>
                <a:srgbClr val="0170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in sample received:</a:t>
            </a:r>
          </a:p>
          <a:p>
            <a:pPr marL="983853" lvl="2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 smtClean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26%</a:t>
            </a:r>
            <a:r>
              <a:rPr lang="en-US" alt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scheduled </a:t>
            </a:r>
            <a:endParaRPr lang="en-US" altLang="en-US" sz="1800" kern="0" dirty="0">
              <a:solidFill>
                <a:srgbClr val="0170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983853" lvl="2" indent="-285750">
              <a:spcBef>
                <a:spcPts val="600"/>
              </a:spcBef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kern="0" dirty="0" smtClean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63% </a:t>
            </a:r>
            <a:r>
              <a:rPr lang="en-US" altLang="en-US" sz="1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PRN </a:t>
            </a:r>
            <a:endParaRPr lang="en-US" altLang="en-US" sz="1800" kern="0" dirty="0">
              <a:solidFill>
                <a:srgbClr val="0170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A2F52-0330-48CC-9DB5-C85B06622024}"/>
              </a:ext>
            </a:extLst>
          </p:cNvPr>
          <p:cNvSpPr txBox="1"/>
          <p:nvPr/>
        </p:nvSpPr>
        <p:spPr>
          <a:xfrm>
            <a:off x="6172200" y="5410200"/>
            <a:ext cx="46482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Hammond FM, Barrett RS, Shea T, </a:t>
            </a:r>
            <a:r>
              <a:rPr lang="en-US" sz="1000" dirty="0" err="1"/>
              <a:t>Seel</a:t>
            </a:r>
            <a:r>
              <a:rPr lang="en-US" sz="1000" dirty="0"/>
              <a:t> RT, McAlister TW, </a:t>
            </a:r>
            <a:r>
              <a:rPr lang="en-US" sz="1000" dirty="0" err="1"/>
              <a:t>Kaelin</a:t>
            </a:r>
            <a:r>
              <a:rPr lang="en-US" sz="1000" dirty="0"/>
              <a:t> D, Horn SD.</a:t>
            </a:r>
            <a:r>
              <a:rPr lang="en-US" sz="1000" b="1" dirty="0"/>
              <a:t> </a:t>
            </a:r>
            <a:r>
              <a:rPr lang="en-US" sz="1000" dirty="0"/>
              <a:t>Psychotropic medication use during inpatient rehabilitation for traumatic brain injury</a:t>
            </a:r>
            <a:r>
              <a:rPr lang="en-US" sz="1000" i="1" dirty="0"/>
              <a:t>. Arch Phys Med </a:t>
            </a:r>
            <a:r>
              <a:rPr lang="en-US" sz="1000" i="1" dirty="0" err="1"/>
              <a:t>Rehabil</a:t>
            </a:r>
            <a:r>
              <a:rPr lang="en-US" sz="1000" dirty="0"/>
              <a:t> 2015; </a:t>
            </a:r>
            <a:r>
              <a:rPr lang="en-US" sz="1000" b="1" dirty="0"/>
              <a:t>96</a:t>
            </a:r>
            <a:r>
              <a:rPr lang="en-US" sz="1000" dirty="0"/>
              <a:t>(8): S256-73.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400" y="2057400"/>
            <a:ext cx="4191000" cy="3931846"/>
            <a:chOff x="7543800" y="2743200"/>
            <a:chExt cx="4191000" cy="39318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543800" y="3048000"/>
              <a:ext cx="4191000" cy="0"/>
            </a:xfrm>
            <a:prstGeom prst="line">
              <a:avLst/>
            </a:prstGeom>
            <a:ln w="574675">
              <a:solidFill>
                <a:srgbClr val="0170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7543800" y="2743200"/>
              <a:ext cx="4191000" cy="3931846"/>
            </a:xfrm>
            <a:prstGeom prst="rect">
              <a:avLst/>
            </a:prstGeom>
            <a:ln w="38100">
              <a:solidFill>
                <a:srgbClr val="01708D"/>
              </a:solidFill>
            </a:ln>
          </p:spPr>
          <p:txBody>
            <a:bodyPr wrap="square" lIns="0" rIns="91440">
              <a:spAutoFit/>
            </a:bodyPr>
            <a:lstStyle/>
            <a:p>
              <a:pPr algn="ctr" fontAlgn="b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 received in sample 2103; </a:t>
              </a:r>
            </a:p>
            <a:p>
              <a:pPr algn="ctr" fontAlgn="b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received among the other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agents</a:t>
              </a:r>
            </a:p>
            <a:p>
              <a:pPr algn="ctr" fontAlgn="b"/>
              <a:endParaRPr lang="en-US" sz="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Oxycodone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(864; 37%)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solidFill>
                    <a:srgbClr val="0170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acetaminophen (APAP) + </a:t>
              </a:r>
              <a:r>
                <a:rPr lang="en-US" sz="1400" dirty="0" smtClean="0">
                  <a:solidFill>
                    <a:srgbClr val="0170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hydrocodone (</a:t>
              </a:r>
              <a:r>
                <a:rPr lang="en-US" sz="1400" dirty="0">
                  <a:solidFill>
                    <a:srgbClr val="0170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688; 30%)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morphine (205; 9%)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solidFill>
                    <a:srgbClr val="0170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fentanyl (145; 6%)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tramadol (142; 6%)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solidFill>
                    <a:srgbClr val="0170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hydromorphone (85; 4%)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propoxyphene N + APAP  (84; 4%)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solidFill>
                    <a:srgbClr val="0170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codeine (48; 2%)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methadone (44; 2%)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solidFill>
                    <a:srgbClr val="0170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APAP + codeine (14; &lt;1%)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meperidine (4; &lt;1%)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solidFill>
                    <a:srgbClr val="0170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buprenorphine (4; &lt;1%)</a:t>
              </a:r>
            </a:p>
            <a:p>
              <a:pPr marL="403225" indent="-290513" algn="r" fontAlgn="b">
                <a:spcBef>
                  <a:spcPts val="3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propoxyphene N (4; &lt;1%)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3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371600"/>
            <a:ext cx="91440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>
                <a:latin typeface="Arial Black" panose="020B0A04020102020204" pitchFamily="34" charset="0"/>
                <a:ea typeface="Helvetica Neue" charset="0"/>
                <a:cs typeface="Helvetica Neue" charset="0"/>
              </a:rPr>
              <a:t>Deaths Due to </a:t>
            </a:r>
            <a:r>
              <a:rPr lang="en-US" sz="2400" b="1" dirty="0" smtClean="0">
                <a:latin typeface="Arial Black" panose="020B0A04020102020204" pitchFamily="34" charset="0"/>
                <a:ea typeface="Helvetica Neue" charset="0"/>
                <a:cs typeface="Helvetica Neue" charset="0"/>
              </a:rPr>
              <a:t>Accidental </a:t>
            </a:r>
            <a:r>
              <a:rPr lang="en-US" sz="2400" b="1" dirty="0">
                <a:latin typeface="Arial Black" panose="020B0A04020102020204" pitchFamily="34" charset="0"/>
                <a:ea typeface="Helvetica Neue" charset="0"/>
                <a:cs typeface="Helvetica Neue" charset="0"/>
              </a:rPr>
              <a:t>Poisonings following TBI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6705600" y="2451513"/>
            <a:ext cx="35052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800" b="1" dirty="0">
                <a:solidFill>
                  <a:srgbClr val="01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14,398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1,519 died 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(11%)</a:t>
            </a:r>
          </a:p>
          <a:p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4.4%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(67) AP deaths</a:t>
            </a:r>
          </a:p>
          <a:p>
            <a:r>
              <a:rPr lang="en-US" sz="1800" b="1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death 11x</a:t>
            </a:r>
            <a:r>
              <a:rPr lang="en-US" sz="1800" dirty="0">
                <a:solidFill>
                  <a:srgbClr val="0170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than general population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36176664"/>
              </p:ext>
            </p:extLst>
          </p:nvPr>
        </p:nvGraphicFramePr>
        <p:xfrm>
          <a:off x="2209800" y="1994313"/>
          <a:ext cx="4191000" cy="4254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0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0444"/>
              </a:tblGrid>
              <a:tr h="3810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ACCIDENTAL POISONING BY: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R="6675" marT="6675" marB="0" anchor="ctr">
                    <a:solidFill>
                      <a:srgbClr val="01708D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indent="-52388" algn="l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3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ctr">
                    <a:solidFill>
                      <a:srgbClr val="017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Unspecified drug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ctr">
                    <a:solidFill>
                      <a:srgbClr val="01708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*Opiates </a:t>
                      </a: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related </a:t>
                      </a: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narcotics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13</a:t>
                      </a:r>
                      <a:endParaRPr lang="en-US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*Analgesics </a:t>
                      </a: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antipyretics and </a:t>
                      </a:r>
                      <a:r>
                        <a:rPr lang="en-US" sz="1400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antirheumatics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82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*Methadone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Psychostimulants</a:t>
                      </a:r>
                      <a:endParaRPr lang="en-US" sz="14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+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*Other </a:t>
                      </a: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specified analgesics and </a:t>
                      </a: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antipyretics</a:t>
                      </a:r>
                      <a:endParaRPr 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5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anesthetics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*Aromatic </a:t>
                      </a: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analgesics, not elsewhere </a:t>
                      </a:r>
                      <a:r>
                        <a:rPr lang="en-US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specified sedatives and hypnotics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 affecting blood constituents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 acting on muscles &amp; respiratory system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specified drugs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specified gases and vapors</a:t>
                      </a:r>
                      <a:endParaRPr lang="en-US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675" marR="6675" marT="6675" marB="9144" anchor="b">
                    <a:solidFill>
                      <a:srgbClr val="01708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219200" y="1905001"/>
            <a:ext cx="6000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000" i="1">
              <a:solidFill>
                <a:prstClr val="black"/>
              </a:solidFill>
            </a:endParaRPr>
          </a:p>
          <a:p>
            <a:pPr algn="ctr"/>
            <a:endParaRPr lang="en-US" sz="3000" b="1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55CA40-D225-4CD6-BC4B-2F0BD1BC0656}"/>
              </a:ext>
            </a:extLst>
          </p:cNvPr>
          <p:cNvSpPr txBox="1"/>
          <p:nvPr/>
        </p:nvSpPr>
        <p:spPr>
          <a:xfrm>
            <a:off x="6705600" y="5257800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Hammond FM, Ketchum JM, Dams-O'Connor K, Corrigan JD, Miller AC, </a:t>
            </a:r>
            <a:r>
              <a:rPr lang="en-US" sz="1000" dirty="0" err="1"/>
              <a:t>Haarbauer</a:t>
            </a:r>
            <a:r>
              <a:rPr lang="en-US" sz="1000" dirty="0"/>
              <a:t>-Krupa J, </a:t>
            </a:r>
            <a:r>
              <a:rPr lang="en-US" sz="1000" dirty="0" err="1"/>
              <a:t>Faul</a:t>
            </a:r>
            <a:r>
              <a:rPr lang="en-US" sz="1000" dirty="0"/>
              <a:t> M, Trexler L, Harrison-Felix C. Mortality secondary to unintentional poisoning after inpatient rehabilitation for traumatic brain injury. In preparation. </a:t>
            </a:r>
            <a:r>
              <a:rPr lang="en-US" sz="1000" i="1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54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5DF156-79D9-41EA-B6F7-251B6E923F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8400" y="990600"/>
            <a:ext cx="8042275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Clinical History: </a:t>
            </a:r>
            <a:r>
              <a:rPr lang="en-US" sz="2400" dirty="0">
                <a:solidFill>
                  <a:srgbClr val="01708D"/>
                </a:solidFill>
                <a:latin typeface="Arial Black" panose="020B0A04020102020204" pitchFamily="34" charset="0"/>
              </a:rPr>
              <a:t>Summary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09800" y="1447800"/>
            <a:ext cx="9140061" cy="5014194"/>
            <a:chOff x="1525969" y="1135299"/>
            <a:chExt cx="9140061" cy="5014194"/>
          </a:xfrm>
        </p:grpSpPr>
        <p:sp>
          <p:nvSpPr>
            <p:cNvPr id="5" name="Bent-Up Arrow 4"/>
            <p:cNvSpPr/>
            <p:nvPr/>
          </p:nvSpPr>
          <p:spPr>
            <a:xfrm rot="5400000">
              <a:off x="1777858" y="2189217"/>
              <a:ext cx="950743" cy="108238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adFill flip="none" rotWithShape="1">
              <a:gsLst>
                <a:gs pos="0">
                  <a:srgbClr val="01708D">
                    <a:tint val="66000"/>
                    <a:satMod val="160000"/>
                  </a:srgbClr>
                </a:gs>
                <a:gs pos="50000">
                  <a:srgbClr val="01708D">
                    <a:tint val="44500"/>
                    <a:satMod val="160000"/>
                  </a:srgbClr>
                </a:gs>
                <a:gs pos="100000">
                  <a:srgbClr val="01708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 5"/>
            <p:cNvGrpSpPr/>
            <p:nvPr/>
          </p:nvGrpSpPr>
          <p:grpSpPr>
            <a:xfrm>
              <a:off x="1525969" y="1135299"/>
              <a:ext cx="1600492" cy="1120293"/>
              <a:chOff x="1105544" y="28665"/>
              <a:chExt cx="1600492" cy="1120293"/>
            </a:xfrm>
            <a:solidFill>
              <a:srgbClr val="01708D"/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1105544" y="28665"/>
                <a:ext cx="1600492" cy="112029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5"/>
              <p:cNvSpPr/>
              <p:nvPr/>
            </p:nvSpPr>
            <p:spPr>
              <a:xfrm>
                <a:off x="1160242" y="83363"/>
                <a:ext cx="1491096" cy="10108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>
                    <a:latin typeface="Arial Black" panose="020B0A04020102020204" pitchFamily="34" charset="0"/>
                  </a:rPr>
                  <a:t>Pre-TBI Substance Abuse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200400" y="1219200"/>
              <a:ext cx="4323221" cy="1021506"/>
              <a:chOff x="2779975" y="112566"/>
              <a:chExt cx="4323221" cy="102150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812174" y="228602"/>
                <a:ext cx="4291022" cy="905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>
                <a:off x="2779975" y="112566"/>
                <a:ext cx="4291022" cy="905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May be </a:t>
                </a:r>
                <a:r>
                  <a:rPr lang="en-US" sz="18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proceeded by childhood TBI</a:t>
                </a:r>
              </a:p>
            </p:txBody>
          </p:sp>
        </p:grpSp>
        <p:sp>
          <p:nvSpPr>
            <p:cNvPr id="8" name="Bent-Up Arrow 7"/>
            <p:cNvSpPr/>
            <p:nvPr/>
          </p:nvSpPr>
          <p:spPr>
            <a:xfrm rot="5400000">
              <a:off x="3186915" y="3447676"/>
              <a:ext cx="950743" cy="108238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adFill flip="none" rotWithShape="1">
              <a:gsLst>
                <a:gs pos="0">
                  <a:srgbClr val="01708D">
                    <a:tint val="66000"/>
                    <a:satMod val="160000"/>
                  </a:srgbClr>
                </a:gs>
                <a:gs pos="50000">
                  <a:srgbClr val="01708D">
                    <a:tint val="44500"/>
                    <a:satMod val="160000"/>
                  </a:srgbClr>
                </a:gs>
                <a:gs pos="100000">
                  <a:srgbClr val="01708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/>
            <p:cNvGrpSpPr/>
            <p:nvPr/>
          </p:nvGrpSpPr>
          <p:grpSpPr>
            <a:xfrm>
              <a:off x="2935024" y="2393757"/>
              <a:ext cx="1600492" cy="1120293"/>
              <a:chOff x="2514599" y="1287123"/>
              <a:chExt cx="1600492" cy="1120293"/>
            </a:xfrm>
            <a:solidFill>
              <a:srgbClr val="01708D"/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2514599" y="1287123"/>
                <a:ext cx="1600492" cy="112029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10"/>
              <p:cNvSpPr/>
              <p:nvPr/>
            </p:nvSpPr>
            <p:spPr>
              <a:xfrm>
                <a:off x="2569297" y="1341821"/>
                <a:ext cx="1491096" cy="10108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>
                    <a:latin typeface="Arial Black" panose="020B0A04020102020204" pitchFamily="34" charset="0"/>
                  </a:rPr>
                  <a:t>TBI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535228" y="2478238"/>
              <a:ext cx="3580116" cy="905470"/>
              <a:chOff x="4114803" y="1371604"/>
              <a:chExt cx="3580116" cy="90547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114803" y="1371604"/>
                <a:ext cx="3580116" cy="905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4114803" y="1371604"/>
                <a:ext cx="3580116" cy="905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Pain associated with TBI</a:t>
                </a:r>
              </a:p>
            </p:txBody>
          </p:sp>
        </p:grpSp>
        <p:sp>
          <p:nvSpPr>
            <p:cNvPr id="11" name="Bent-Up Arrow 10"/>
            <p:cNvSpPr/>
            <p:nvPr/>
          </p:nvSpPr>
          <p:spPr>
            <a:xfrm rot="5400000">
              <a:off x="4710927" y="4706135"/>
              <a:ext cx="950743" cy="108238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gradFill flip="none" rotWithShape="1">
              <a:gsLst>
                <a:gs pos="0">
                  <a:srgbClr val="01708D">
                    <a:tint val="66000"/>
                    <a:satMod val="160000"/>
                  </a:srgbClr>
                </a:gs>
                <a:gs pos="50000">
                  <a:srgbClr val="01708D">
                    <a:tint val="44500"/>
                    <a:satMod val="160000"/>
                  </a:srgbClr>
                </a:gs>
                <a:gs pos="100000">
                  <a:srgbClr val="01708D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4459028" y="3652216"/>
              <a:ext cx="1600492" cy="1120293"/>
              <a:chOff x="4038603" y="2545582"/>
              <a:chExt cx="1600492" cy="1120293"/>
            </a:xfrm>
            <a:solidFill>
              <a:srgbClr val="01708D"/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4038603" y="2545582"/>
                <a:ext cx="1600492" cy="112029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15"/>
              <p:cNvSpPr/>
              <p:nvPr/>
            </p:nvSpPr>
            <p:spPr>
              <a:xfrm>
                <a:off x="4093301" y="2600280"/>
                <a:ext cx="1491096" cy="10108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>
                    <a:latin typeface="Arial Black" panose="020B0A04020102020204" pitchFamily="34" charset="0"/>
                  </a:rPr>
                  <a:t>Opioids Initiated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59225" y="3773631"/>
              <a:ext cx="4606805" cy="905470"/>
              <a:chOff x="5638800" y="2666997"/>
              <a:chExt cx="4606805" cy="9054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38800" y="2666997"/>
                <a:ext cx="4606805" cy="90547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5638801" y="2666997"/>
                <a:ext cx="3467744" cy="9054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8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DC from acute care on opioid without a discontinuance plan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867400" y="5029200"/>
              <a:ext cx="1600492" cy="1120293"/>
              <a:chOff x="5446975" y="3922566"/>
              <a:chExt cx="1600492" cy="1120293"/>
            </a:xfrm>
            <a:solidFill>
              <a:srgbClr val="01708D"/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5446975" y="3922566"/>
                <a:ext cx="1600492" cy="1120293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19"/>
              <p:cNvSpPr/>
              <p:nvPr/>
            </p:nvSpPr>
            <p:spPr>
              <a:xfrm>
                <a:off x="5501673" y="3977264"/>
                <a:ext cx="1491096" cy="101089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50" kern="1200" dirty="0">
                    <a:latin typeface="Arial Black" panose="020B0A04020102020204" pitchFamily="34" charset="0"/>
                  </a:rPr>
                  <a:t>Opioid Use Disorder and Overdose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1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8B293-5991-4DAC-A1AB-AA3CCFDEA9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600200"/>
            <a:ext cx="91440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Neuropsychology of Opioid Misuse following TBI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24000" y="2438400"/>
            <a:ext cx="9137066" cy="3412660"/>
            <a:chOff x="1676400" y="2200180"/>
            <a:chExt cx="9137066" cy="341266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0DD917DB-A121-4905-A39A-7FAEF883559F}"/>
                </a:ext>
              </a:extLst>
            </p:cNvPr>
            <p:cNvCxnSpPr>
              <a:cxnSpLocks/>
            </p:cNvCxnSpPr>
            <p:nvPr/>
          </p:nvCxnSpPr>
          <p:spPr>
            <a:xfrm>
              <a:off x="8736826" y="2524220"/>
              <a:ext cx="685800" cy="609600"/>
            </a:xfrm>
            <a:prstGeom prst="straightConnector1">
              <a:avLst/>
            </a:prstGeom>
            <a:ln>
              <a:solidFill>
                <a:srgbClr val="01708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9E58B015-A3F0-4794-B970-5DA7B74C62A1}"/>
                </a:ext>
              </a:extLst>
            </p:cNvPr>
            <p:cNvCxnSpPr/>
            <p:nvPr/>
          </p:nvCxnSpPr>
          <p:spPr>
            <a:xfrm flipV="1">
              <a:off x="8660626" y="5115020"/>
              <a:ext cx="609600" cy="152400"/>
            </a:xfrm>
            <a:prstGeom prst="straightConnector1">
              <a:avLst/>
            </a:prstGeom>
            <a:ln>
              <a:solidFill>
                <a:srgbClr val="01708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1676400" y="3953692"/>
              <a:ext cx="1543240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1699000" y="3976292"/>
              <a:ext cx="1498040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TBI</a:t>
              </a:r>
              <a:endParaRPr lang="en-US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Straight Connector 5"/>
            <p:cNvSpPr/>
            <p:nvPr/>
          </p:nvSpPr>
          <p:spPr>
            <a:xfrm rot="18289469">
              <a:off x="2987811" y="3883264"/>
              <a:ext cx="1080957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1080957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Straight Connector 6"/>
            <p:cNvSpPr/>
            <p:nvPr/>
          </p:nvSpPr>
          <p:spPr>
            <a:xfrm rot="18289469">
              <a:off x="3501265" y="3868797"/>
              <a:ext cx="54047" cy="54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836937" y="3066329"/>
              <a:ext cx="1543240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8"/>
            <p:cNvSpPr/>
            <p:nvPr/>
          </p:nvSpPr>
          <p:spPr>
            <a:xfrm>
              <a:off x="3859537" y="3088929"/>
              <a:ext cx="1498040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Frontal and Temporal Effects</a:t>
              </a:r>
            </a:p>
          </p:txBody>
        </p:sp>
        <p:sp>
          <p:nvSpPr>
            <p:cNvPr id="46" name="Straight Connector 9"/>
            <p:cNvSpPr/>
            <p:nvPr/>
          </p:nvSpPr>
          <p:spPr>
            <a:xfrm rot="18289469">
              <a:off x="5148347" y="2995901"/>
              <a:ext cx="1080957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1080957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traight Connector 10"/>
            <p:cNvSpPr/>
            <p:nvPr/>
          </p:nvSpPr>
          <p:spPr>
            <a:xfrm rot="18289469">
              <a:off x="5661802" y="2981433"/>
              <a:ext cx="54047" cy="54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023648" y="2200180"/>
              <a:ext cx="2815552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12"/>
            <p:cNvSpPr/>
            <p:nvPr/>
          </p:nvSpPr>
          <p:spPr>
            <a:xfrm>
              <a:off x="8508226" y="3514820"/>
              <a:ext cx="1993405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Orbitofrontal: Impulsivity, Reduced Judgement</a:t>
              </a:r>
            </a:p>
          </p:txBody>
        </p:sp>
        <p:sp>
          <p:nvSpPr>
            <p:cNvPr id="42" name="Straight Connector 13"/>
            <p:cNvSpPr/>
            <p:nvPr/>
          </p:nvSpPr>
          <p:spPr>
            <a:xfrm>
              <a:off x="5380178" y="3439583"/>
              <a:ext cx="617296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617296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Straight Connector 14"/>
            <p:cNvSpPr/>
            <p:nvPr/>
          </p:nvSpPr>
          <p:spPr>
            <a:xfrm>
              <a:off x="5673394" y="3436706"/>
              <a:ext cx="30864" cy="3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997474" y="3066329"/>
              <a:ext cx="2815552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16"/>
            <p:cNvSpPr/>
            <p:nvPr/>
          </p:nvSpPr>
          <p:spPr>
            <a:xfrm>
              <a:off x="5841226" y="3057620"/>
              <a:ext cx="3097752" cy="8026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4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Dorsolateral Frontal: Impaired Initiation &amp; Ability to Generate Problem-solving Strategies</a:t>
              </a:r>
            </a:p>
          </p:txBody>
        </p:sp>
        <p:sp>
          <p:nvSpPr>
            <p:cNvPr id="38" name="Straight Connector 17"/>
            <p:cNvSpPr/>
            <p:nvPr/>
          </p:nvSpPr>
          <p:spPr>
            <a:xfrm rot="3310531">
              <a:off x="5148347" y="3883264"/>
              <a:ext cx="1080957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1080957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Straight Connector 18"/>
            <p:cNvSpPr/>
            <p:nvPr/>
          </p:nvSpPr>
          <p:spPr>
            <a:xfrm rot="3310531">
              <a:off x="5661802" y="3868797"/>
              <a:ext cx="54047" cy="54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997474" y="3953692"/>
              <a:ext cx="2815552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20"/>
            <p:cNvSpPr/>
            <p:nvPr/>
          </p:nvSpPr>
          <p:spPr>
            <a:xfrm>
              <a:off x="6020074" y="3976292"/>
              <a:ext cx="2792952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Amygdala:</a:t>
              </a:r>
              <a:b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Irritability </a:t>
              </a: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Anger  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270226" y="3210020"/>
              <a:ext cx="1543240" cy="1908024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24"/>
            <p:cNvSpPr/>
            <p:nvPr/>
          </p:nvSpPr>
          <p:spPr>
            <a:xfrm>
              <a:off x="9315641" y="3339350"/>
              <a:ext cx="1448015" cy="181762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Opioid Misuse and Overdose</a:t>
              </a:r>
            </a:p>
          </p:txBody>
        </p:sp>
        <p:sp>
          <p:nvSpPr>
            <p:cNvPr id="30" name="Straight Connector 25"/>
            <p:cNvSpPr/>
            <p:nvPr/>
          </p:nvSpPr>
          <p:spPr>
            <a:xfrm rot="3310531">
              <a:off x="2987811" y="4770628"/>
              <a:ext cx="1080957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1080957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Straight Connector 26"/>
            <p:cNvSpPr/>
            <p:nvPr/>
          </p:nvSpPr>
          <p:spPr>
            <a:xfrm rot="3310531">
              <a:off x="3501265" y="4756160"/>
              <a:ext cx="54047" cy="54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836937" y="4841055"/>
              <a:ext cx="1543240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28"/>
            <p:cNvSpPr/>
            <p:nvPr/>
          </p:nvSpPr>
          <p:spPr>
            <a:xfrm>
              <a:off x="3859537" y="4863655"/>
              <a:ext cx="1498040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Resulting Mood Disorders</a:t>
              </a:r>
            </a:p>
          </p:txBody>
        </p:sp>
        <p:sp>
          <p:nvSpPr>
            <p:cNvPr id="26" name="Straight Connector 29"/>
            <p:cNvSpPr/>
            <p:nvPr/>
          </p:nvSpPr>
          <p:spPr>
            <a:xfrm>
              <a:off x="5380178" y="5214309"/>
              <a:ext cx="617296" cy="251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2556"/>
                  </a:moveTo>
                  <a:lnTo>
                    <a:pt x="617296" y="12556"/>
                  </a:lnTo>
                </a:path>
              </a:pathLst>
            </a:custGeom>
            <a:noFill/>
            <a:ln>
              <a:solidFill>
                <a:srgbClr val="01708D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30"/>
            <p:cNvSpPr/>
            <p:nvPr/>
          </p:nvSpPr>
          <p:spPr>
            <a:xfrm>
              <a:off x="5673394" y="5211433"/>
              <a:ext cx="30864" cy="3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spcBef>
                  <a:spcPct val="0"/>
                </a:spcBef>
              </a:pPr>
              <a:endParaRPr lang="en-US" sz="1600" kern="12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997474" y="4841055"/>
              <a:ext cx="2815552" cy="771620"/>
            </a:xfrm>
            <a:prstGeom prst="roundRect">
              <a:avLst>
                <a:gd name="adj" fmla="val 10000"/>
              </a:avLst>
            </a:prstGeom>
            <a:solidFill>
              <a:srgbClr val="01708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32"/>
            <p:cNvSpPr/>
            <p:nvPr/>
          </p:nvSpPr>
          <p:spPr>
            <a:xfrm>
              <a:off x="5993626" y="4886420"/>
              <a:ext cx="2819400" cy="7264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Anxiety, PTSD </a:t>
              </a: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  <a:r>
                <a:rPr lang="en-US" sz="16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Depression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5993626" y="2219420"/>
              <a:ext cx="2819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Orbitofrontal: Impulsivity, Reduced Judgement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9E58B015-A3F0-4794-B970-5DA7B74C62A1}"/>
                </a:ext>
              </a:extLst>
            </p:cNvPr>
            <p:cNvCxnSpPr/>
            <p:nvPr/>
          </p:nvCxnSpPr>
          <p:spPr>
            <a:xfrm>
              <a:off x="8660626" y="3438620"/>
              <a:ext cx="609600" cy="0"/>
            </a:xfrm>
            <a:prstGeom prst="straightConnector1">
              <a:avLst/>
            </a:prstGeom>
            <a:ln>
              <a:solidFill>
                <a:srgbClr val="01708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="" xmlns:a16="http://schemas.microsoft.com/office/drawing/2014/main" id="{9E58B015-A3F0-4794-B970-5DA7B74C62A1}"/>
                </a:ext>
              </a:extLst>
            </p:cNvPr>
            <p:cNvCxnSpPr/>
            <p:nvPr/>
          </p:nvCxnSpPr>
          <p:spPr>
            <a:xfrm>
              <a:off x="8660626" y="4353020"/>
              <a:ext cx="609600" cy="0"/>
            </a:xfrm>
            <a:prstGeom prst="straightConnector1">
              <a:avLst/>
            </a:prstGeom>
            <a:ln>
              <a:solidFill>
                <a:srgbClr val="01708D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4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12135</TotalTime>
  <Words>1610</Words>
  <Application>Microsoft Office PowerPoint</Application>
  <PresentationFormat>Widescreen</PresentationFormat>
  <Paragraphs>205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ＭＳ Ｐゴシック</vt:lpstr>
      <vt:lpstr>ＭＳ Ｐゴシック</vt:lpstr>
      <vt:lpstr>Agency FB</vt:lpstr>
      <vt:lpstr>Arial</vt:lpstr>
      <vt:lpstr>Arial Black</vt:lpstr>
      <vt:lpstr>Calibri</vt:lpstr>
      <vt:lpstr>Calibri Light</vt:lpstr>
      <vt:lpstr>Helvetica Neue</vt:lpstr>
      <vt:lpstr>News Gothic MT</vt:lpstr>
      <vt:lpstr>Times New Roman</vt:lpstr>
      <vt:lpstr>Wingdings</vt:lpstr>
      <vt:lpstr>1_Office Theme</vt:lpstr>
      <vt:lpstr>Custom Design</vt:lpstr>
      <vt:lpstr>2_Office Theme</vt:lpstr>
      <vt:lpstr>Traumatic Brain Injury as a Risk Factor for Opioid Misuse and Overdose</vt:lpstr>
      <vt:lpstr>Pain and Substance Abuse Treatment in TBI</vt:lpstr>
      <vt:lpstr>Clinical History: Summary</vt:lpstr>
      <vt:lpstr>Substance Abuse as a Risk Factor for TBI</vt:lpstr>
      <vt:lpstr>TBI and Types of Pain</vt:lpstr>
      <vt:lpstr>Narcotics Prescription During Inpatient  TBI Rehabilitation – TBIMS Data</vt:lpstr>
      <vt:lpstr>Deaths Due to Accidental Poisonings following TBI</vt:lpstr>
      <vt:lpstr>Clinical History: Summary</vt:lpstr>
      <vt:lpstr>Neuropsychology of Opioid Misuse following TBI</vt:lpstr>
      <vt:lpstr>Prefrontal Executive Functions</vt:lpstr>
      <vt:lpstr>PowerPoint Presentation</vt:lpstr>
      <vt:lpstr>The Amygdala and the Corticolimbic System</vt:lpstr>
      <vt:lpstr>Depression and TBI</vt:lpstr>
      <vt:lpstr>Associated with Prominent Major  Depressive Disorder is Anxiety Symptoms</vt:lpstr>
      <vt:lpstr>Depression and Substance Abuse </vt:lpstr>
      <vt:lpstr>Secondary Mania</vt:lpstr>
      <vt:lpstr>Suicide and TBI</vt:lpstr>
      <vt:lpstr>Suicide and TBI</vt:lpstr>
      <vt:lpstr>PowerPoint Presentation</vt:lpstr>
      <vt:lpstr> Summary</vt:lpstr>
      <vt:lpstr>This presentation was funded by a grant from the ISDH and the CDC Rapid Response Project Grant 5 NU17CE002721-03-00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ED to Return to Work:   The RHI Resource Facilitation Program  and  Building a State-Wide Continuum</dc:title>
  <dc:creator>Dr. Lance Trexler</dc:creator>
  <cp:lastModifiedBy>Judy Reuter</cp:lastModifiedBy>
  <cp:revision>744</cp:revision>
  <cp:lastPrinted>2019-07-06T14:28:57Z</cp:lastPrinted>
  <dcterms:created xsi:type="dcterms:W3CDTF">2015-04-30T19:41:50Z</dcterms:created>
  <dcterms:modified xsi:type="dcterms:W3CDTF">2019-07-22T17:14:04Z</dcterms:modified>
</cp:coreProperties>
</file>