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77" r:id="rId2"/>
  </p:sldMasterIdLst>
  <p:notesMasterIdLst>
    <p:notesMasterId r:id="rId24"/>
  </p:notesMasterIdLst>
  <p:handoutMasterIdLst>
    <p:handoutMasterId r:id="rId25"/>
  </p:handoutMasterIdLst>
  <p:sldIdLst>
    <p:sldId id="307" r:id="rId3"/>
    <p:sldId id="899" r:id="rId4"/>
    <p:sldId id="877" r:id="rId5"/>
    <p:sldId id="883" r:id="rId6"/>
    <p:sldId id="895" r:id="rId7"/>
    <p:sldId id="880" r:id="rId8"/>
    <p:sldId id="872" r:id="rId9"/>
    <p:sldId id="919" r:id="rId10"/>
    <p:sldId id="882" r:id="rId11"/>
    <p:sldId id="930" r:id="rId12"/>
    <p:sldId id="934" r:id="rId13"/>
    <p:sldId id="935" r:id="rId14"/>
    <p:sldId id="936" r:id="rId15"/>
    <p:sldId id="937" r:id="rId16"/>
    <p:sldId id="938" r:id="rId17"/>
    <p:sldId id="939" r:id="rId18"/>
    <p:sldId id="940" r:id="rId19"/>
    <p:sldId id="945" r:id="rId20"/>
    <p:sldId id="947" r:id="rId21"/>
    <p:sldId id="944" r:id="rId22"/>
    <p:sldId id="946" r:id="rId23"/>
  </p:sldIdLst>
  <p:sldSz cx="10287000" cy="6858000" type="35mm"/>
  <p:notesSz cx="97663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07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00"/>
    <p:restoredTop sz="94699"/>
  </p:normalViewPr>
  <p:slideViewPr>
    <p:cSldViewPr>
      <p:cViewPr varScale="1">
        <p:scale>
          <a:sx n="110" d="100"/>
          <a:sy n="110" d="100"/>
        </p:scale>
        <p:origin x="798" y="15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44"/>
    </p:cViewPr>
  </p:sorterViewPr>
  <p:notesViewPr>
    <p:cSldViewPr>
      <p:cViewPr varScale="1">
        <p:scale>
          <a:sx n="88" d="100"/>
          <a:sy n="88" d="100"/>
        </p:scale>
        <p:origin x="3736" y="176"/>
      </p:cViewPr>
      <p:guideLst>
        <p:guide orient="horz" pos="2160"/>
        <p:guide pos="30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F759CBF1-C2BD-7C43-9A57-C527C73D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5" y="460375"/>
            <a:ext cx="1470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pitchFamily="2" charset="77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000"/>
              <a:t>John D. Corrigan, PhD</a:t>
            </a:r>
            <a:br>
              <a:rPr lang="en-US" altLang="en-US" sz="1000"/>
            </a:br>
            <a:r>
              <a:rPr lang="en-US" altLang="en-US" sz="1000"/>
              <a:t>Ohio State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2B772DD-CAA3-D940-9F8B-9423EF3021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32438" y="6515100"/>
            <a:ext cx="42322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" pitchFamily="2" charset="77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66BC27D-D6EF-46F8-B36E-3831EB43B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8E65E371-342B-CA46-A0F1-0DA807ADD9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1750" y="3257550"/>
            <a:ext cx="7162800" cy="308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8163" y="596900"/>
            <a:ext cx="3609975" cy="2406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440575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6" charset="0"/>
        <a:ea typeface="MS PGothic" panose="020B0600070205080204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Palatino" pitchFamily="-106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40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25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Palatino" pitchFamily="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63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Please refer to the document: </a:t>
            </a:r>
            <a:r>
              <a:rPr lang="en-US" altLang="en-US" b="1" smtClean="0">
                <a:latin typeface="Times" panose="02020603050405020304" pitchFamily="18" charset="0"/>
              </a:rPr>
              <a:t>Ohio State University TBI Identification Method Short Form.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Many people incur multiple injuries in a traumatic event; injuries to the head may be overlooked if there is a more life threatening or obvious injury.  Listen for reports of a blow to the head, the head having impact with another object (e.g., the ground, a windshield) or substantial shaking without impact.  </a:t>
            </a:r>
            <a:r>
              <a:rPr lang="ja-JP" altLang="en-US" smtClean="0">
                <a:latin typeface="Times New Roman" panose="02020603050405020304" pitchFamily="18" charset="0"/>
              </a:rPr>
              <a:t>“</a:t>
            </a:r>
            <a:r>
              <a:rPr lang="en-US" altLang="ja-JP" smtClean="0">
                <a:latin typeface="Times New Roman" panose="02020603050405020304" pitchFamily="18" charset="0"/>
              </a:rPr>
              <a:t>Concussion</a:t>
            </a:r>
            <a:r>
              <a:rPr lang="ja-JP" altLang="en-US" smtClean="0">
                <a:latin typeface="Times New Roman" panose="02020603050405020304" pitchFamily="18" charset="0"/>
              </a:rPr>
              <a:t>”</a:t>
            </a:r>
            <a:r>
              <a:rPr lang="en-US" altLang="ja-JP" smtClean="0">
                <a:latin typeface="Times New Roman" panose="02020603050405020304" pitchFamily="18" charset="0"/>
              </a:rPr>
              <a:t> literally means shaking.  Events involving high velocity forces, such as experienced during a moving vehicle crash or an explosion, may result in a brain injury even if the head is not hit.  Listen for injuries that received, or should have received medical attention.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21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Please refer to the document: </a:t>
            </a:r>
            <a:r>
              <a:rPr lang="en-US" altLang="en-US" b="1" smtClean="0">
                <a:latin typeface="Times" panose="02020603050405020304" pitchFamily="18" charset="0"/>
              </a:rPr>
              <a:t>Ohio State University TBI Identification Method Short Form.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Many people incur multiple injuries in a traumatic event; injuries to the head may be overlooked if there is a more life threatening or obvious injury.  Listen for reports of a blow to the head, the head having impact with another object (e.g., the ground, a windshield) or substantial shaking without impact.  </a:t>
            </a:r>
            <a:r>
              <a:rPr lang="ja-JP" altLang="en-US" smtClean="0">
                <a:latin typeface="Times New Roman" panose="02020603050405020304" pitchFamily="18" charset="0"/>
              </a:rPr>
              <a:t>“</a:t>
            </a:r>
            <a:r>
              <a:rPr lang="en-US" altLang="ja-JP" smtClean="0">
                <a:latin typeface="Times New Roman" panose="02020603050405020304" pitchFamily="18" charset="0"/>
              </a:rPr>
              <a:t>Concussion</a:t>
            </a:r>
            <a:r>
              <a:rPr lang="ja-JP" altLang="en-US" smtClean="0">
                <a:latin typeface="Times New Roman" panose="02020603050405020304" pitchFamily="18" charset="0"/>
              </a:rPr>
              <a:t>”</a:t>
            </a:r>
            <a:r>
              <a:rPr lang="en-US" altLang="ja-JP" smtClean="0">
                <a:latin typeface="Times New Roman" panose="02020603050405020304" pitchFamily="18" charset="0"/>
              </a:rPr>
              <a:t> literally means shaking.  Events involving high velocity forces, such as experienced during a moving vehicle crash or an explosion, may result in a brain injury even if the head is not hit.  Listen for injuries that received, or should have received medical attention.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6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Please refer to the document: </a:t>
            </a:r>
            <a:r>
              <a:rPr lang="en-US" altLang="en-US" b="1" smtClean="0">
                <a:latin typeface="Times" panose="02020603050405020304" pitchFamily="18" charset="0"/>
              </a:rPr>
              <a:t>Ohio State University TBI Identification Method Short Form.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r>
              <a:rPr lang="en-US" altLang="en-US" smtClean="0">
                <a:latin typeface="Times New Roman" panose="02020603050405020304" pitchFamily="18" charset="0"/>
              </a:rPr>
              <a:t>Many people incur multiple injuries in a traumatic event; injuries to the head may be overlooked if there is a more life threatening or obvious injury.  Listen for reports of a blow to the head, the head having impact with another object (e.g., the ground, a windshield) or substantial shaking without impact.  </a:t>
            </a:r>
            <a:r>
              <a:rPr lang="ja-JP" altLang="en-US" smtClean="0">
                <a:latin typeface="Times New Roman" panose="02020603050405020304" pitchFamily="18" charset="0"/>
              </a:rPr>
              <a:t>“</a:t>
            </a:r>
            <a:r>
              <a:rPr lang="en-US" altLang="ja-JP" smtClean="0">
                <a:latin typeface="Times New Roman" panose="02020603050405020304" pitchFamily="18" charset="0"/>
              </a:rPr>
              <a:t>Concussion</a:t>
            </a:r>
            <a:r>
              <a:rPr lang="ja-JP" altLang="en-US" smtClean="0">
                <a:latin typeface="Times New Roman" panose="02020603050405020304" pitchFamily="18" charset="0"/>
              </a:rPr>
              <a:t>”</a:t>
            </a:r>
            <a:r>
              <a:rPr lang="en-US" altLang="ja-JP" smtClean="0">
                <a:latin typeface="Times New Roman" panose="02020603050405020304" pitchFamily="18" charset="0"/>
              </a:rPr>
              <a:t> literally means shaking.  Events involving high velocity forces, such as experienced during a moving vehicle crash or an explosion, may result in a brain injury even if the head is not hit.  Listen for injuries that received, or should have received medical attention.</a:t>
            </a:r>
          </a:p>
          <a:p>
            <a:endParaRPr lang="en-US" altLang="en-US" smtClean="0">
              <a:latin typeface="Times New Roman" panose="02020603050405020304" pitchFamily="18" charset="0"/>
            </a:endParaRPr>
          </a:p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87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imes New Roman" panose="02020603050405020304" pitchFamily="18" charset="0"/>
              </a:rPr>
              <a:t>Just knowing that a person has a history of at least one TBI provides you with limited information.  However, this information should lead you to suspect that there may also be a history of difficulties with accessing services.</a:t>
            </a:r>
          </a:p>
        </p:txBody>
      </p:sp>
    </p:spTree>
    <p:extLst>
      <p:ext uri="{BB962C8B-B14F-4D97-AF65-F5344CB8AC3E}">
        <p14:creationId xmlns:p14="http://schemas.microsoft.com/office/powerpoint/2010/main" val="38774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mailto:Judy.Reuter@rhin.com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50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3946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17100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98486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1100" y="2362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0" y="2362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843797"/>
      </p:ext>
    </p:extLst>
  </p:cSld>
  <p:clrMapOvr>
    <a:masterClrMapping/>
  </p:clrMapOvr>
  <p:transition spd="med"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  <a:prstGeom prst="rect">
            <a:avLst/>
          </a:prstGeom>
        </p:spPr>
        <p:txBody>
          <a:bodyPr anchor="b"/>
          <a:lstStyle>
            <a:lvl1pPr algn="ctr">
              <a:defRPr sz="5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5"/>
            </a:lvl1pPr>
            <a:lvl2pPr marL="385785" indent="0" algn="ctr">
              <a:buNone/>
              <a:defRPr sz="1688"/>
            </a:lvl2pPr>
            <a:lvl3pPr marL="771571" indent="0" algn="ctr">
              <a:buNone/>
              <a:defRPr sz="1519"/>
            </a:lvl3pPr>
            <a:lvl4pPr marL="1157356" indent="0" algn="ctr">
              <a:buNone/>
              <a:defRPr sz="1350"/>
            </a:lvl4pPr>
            <a:lvl5pPr marL="1543141" indent="0" algn="ctr">
              <a:buNone/>
              <a:defRPr sz="1350"/>
            </a:lvl5pPr>
            <a:lvl6pPr marL="1928927" indent="0" algn="ctr">
              <a:buNone/>
              <a:defRPr sz="1350"/>
            </a:lvl6pPr>
            <a:lvl7pPr marL="2314712" indent="0" algn="ctr">
              <a:buNone/>
              <a:defRPr sz="1350"/>
            </a:lvl7pPr>
            <a:lvl8pPr marL="2700498" indent="0" algn="ctr">
              <a:buNone/>
              <a:defRPr sz="1350"/>
            </a:lvl8pPr>
            <a:lvl9pPr marL="3086283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723073" y="6281154"/>
            <a:ext cx="2434590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RHI-Eagle highlands Inpatient and Outpatient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4141 Shore Drive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Indianapolis, IN 46254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503545" y="6293025"/>
            <a:ext cx="2065973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RHI-Northwest brain  Injury center </a:t>
            </a: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9531 Valparaiso Court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Indianapolis, IN 46268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86175" y="6293024"/>
            <a:ext cx="1783080" cy="325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b="1" cap="all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RHI-Carmel Outpatient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12425 Old Meridian Street, Suite B2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Carmel, IN 46032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458075" y="6293026"/>
            <a:ext cx="2057400" cy="39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dirty="0">
                <a:solidFill>
                  <a:prstClr val="black"/>
                </a:solidFill>
                <a:latin typeface="Arial" charset="0"/>
                <a:ea typeface="ＭＳ Ｐゴシック" pitchFamily="1" charset="-128"/>
              </a:rPr>
              <a:t>RHI is a community collaboration between Indiana University Health and St. Vincent Health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06" b="1" dirty="0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317-329-2000  |  </a:t>
            </a:r>
            <a:r>
              <a:rPr lang="en-US" sz="506" b="1" dirty="0" err="1">
                <a:solidFill>
                  <a:srgbClr val="68C5EC"/>
                </a:solidFill>
                <a:latin typeface="Arial" charset="0"/>
                <a:ea typeface="ＭＳ Ｐゴシック" pitchFamily="1" charset="-128"/>
              </a:rPr>
              <a:t>rhin.com</a:t>
            </a:r>
            <a:endParaRPr lang="en-US" sz="506" b="1" dirty="0">
              <a:solidFill>
                <a:srgbClr val="68C5EC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74" baseline="30000" dirty="0">
              <a:solidFill>
                <a:prstClr val="black"/>
              </a:solidFill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355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8"/>
            <a:ext cx="887253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E351A825-8714-47F2-B541-1F26A204BE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546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1"/>
            <a:ext cx="8872538" cy="2852737"/>
          </a:xfrm>
          <a:prstGeom prst="rect">
            <a:avLst/>
          </a:prstGeom>
        </p:spPr>
        <p:txBody>
          <a:bodyPr anchor="b"/>
          <a:lstStyle>
            <a:lvl1pPr>
              <a:defRPr sz="50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6"/>
            <a:ext cx="88725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25">
                <a:solidFill>
                  <a:schemeClr val="tx1"/>
                </a:solidFill>
              </a:defRPr>
            </a:lvl1pPr>
            <a:lvl2pPr marL="38578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8"/>
            <a:ext cx="887253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z="1519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7/5/2019</a:t>
            </a:fld>
            <a:endParaRPr lang="en-US" sz="1519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sz="1519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z="1519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‹#›</a:t>
            </a:fld>
            <a:endParaRPr lang="en-US" sz="1519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1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8"/>
            <a:ext cx="887253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5" y="1681163"/>
            <a:ext cx="437331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5" y="2505075"/>
            <a:ext cx="437331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9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8"/>
            <a:ext cx="887253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B01F9CA3-105E-4857-9057-6DB6197DA786}" type="datetimeFigureOut">
              <a:rPr lang="en-US" sz="1139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7/5/2019</a:t>
            </a:fld>
            <a:endParaRPr lang="en-US" sz="1139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sz="1139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7F5CE407-6216-4202-80E4-A30DC2F709B2}" type="slidenum">
              <a:rPr lang="en-US" sz="1139" smtClean="0">
                <a:solidFill>
                  <a:prstClr val="black"/>
                </a:solidFill>
                <a:latin typeface="News Gothic MT"/>
                <a:ea typeface="ＭＳ Ｐゴシック" pitchFamily="34" charset="-128"/>
              </a:rPr>
              <a:pPr/>
              <a:t>‹#›</a:t>
            </a:fld>
            <a:endParaRPr lang="en-US" sz="1139" dirty="0">
              <a:solidFill>
                <a:prstClr val="black"/>
              </a:solidFill>
              <a:latin typeface="News Gothic M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1375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838700" y="3048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 smtClean="0">
                <a:latin typeface="Agency FB" panose="020B0503020202020204" pitchFamily="34" charset="0"/>
                <a:cs typeface="Arial" panose="020B0604020202020204" pitchFamily="34" charset="0"/>
              </a:rPr>
              <a:t>This presentation was funded by a grant from the ISDH and the CDC Rapid Response Project </a:t>
            </a:r>
            <a:br>
              <a:rPr lang="en-US" sz="1200" b="0" dirty="0" smtClean="0">
                <a:latin typeface="Agency FB" panose="020B0503020202020204" pitchFamily="34" charset="0"/>
                <a:cs typeface="Arial" panose="020B0604020202020204" pitchFamily="34" charset="0"/>
              </a:rPr>
            </a:br>
            <a:r>
              <a:rPr lang="en-US" sz="1200" b="0" dirty="0" smtClean="0">
                <a:latin typeface="Agency FB" panose="020B0503020202020204" pitchFamily="34" charset="0"/>
                <a:cs typeface="Arial" panose="020B0604020202020204" pitchFamily="34" charset="0"/>
              </a:rPr>
              <a:t>Grant 5 NU17CE002721-03-00. For more information,</a:t>
            </a:r>
            <a:r>
              <a:rPr lang="en-US" sz="1200" b="0" baseline="0" dirty="0" smtClean="0">
                <a:latin typeface="Agency FB" panose="020B0503020202020204" pitchFamily="34" charset="0"/>
                <a:cs typeface="Arial" panose="020B0604020202020204" pitchFamily="34" charset="0"/>
              </a:rPr>
              <a:t> contact: </a:t>
            </a:r>
            <a:r>
              <a:rPr lang="en-US" sz="1200" b="0" baseline="0" dirty="0" smtClean="0">
                <a:latin typeface="Agency FB" panose="020B0503020202020204" pitchFamily="34" charset="0"/>
                <a:cs typeface="Arial" panose="020B0604020202020204" pitchFamily="34" charset="0"/>
                <a:hlinkClick r:id="rId2"/>
              </a:rPr>
              <a:t>Judy.Reuter@rhin.com</a:t>
            </a:r>
            <a:r>
              <a:rPr lang="en-US" sz="1200" b="0" baseline="0" dirty="0" smtClean="0">
                <a:latin typeface="Agency FB" panose="020B0503020202020204" pitchFamily="34" charset="0"/>
                <a:cs typeface="Arial" panose="020B0604020202020204" pitchFamily="34" charset="0"/>
              </a:rPr>
              <a:t> [Jul 2019]</a:t>
            </a:r>
            <a:endParaRPr lang="en-US" sz="1200" b="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5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01944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7231" y="6356355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7569" y="6356355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5194" y="6356355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12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8"/>
            <a:ext cx="5207794" cy="4873625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  <a:prstGeom prst="rect">
            <a:avLst/>
          </a:prstGeo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8"/>
            <a:ext cx="5207794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400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365128"/>
            <a:ext cx="8872538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97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6356353"/>
            <a:ext cx="347186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6356353"/>
            <a:ext cx="2314575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2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496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sqr_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7937" y="107576"/>
            <a:ext cx="9047561" cy="13369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569"/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2057400"/>
            <a:ext cx="6000750" cy="426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75"/>
            </a:lvl1pPr>
            <a:lvl2pPr>
              <a:defRPr sz="3038"/>
            </a:lvl2pPr>
            <a:lvl3pPr>
              <a:defRPr sz="2700"/>
            </a:lvl3pPr>
            <a:lvl4pPr>
              <a:defRPr sz="2363"/>
            </a:lvl4pPr>
            <a:lvl5pPr>
              <a:defRPr sz="236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2099" y="6096197"/>
            <a:ext cx="2143125" cy="45644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7/5/2019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15085" y="5563408"/>
            <a:ext cx="1199825" cy="30375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 rot="21195037">
            <a:off x="92800" y="2532967"/>
            <a:ext cx="3454156" cy="2788333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89339" indent="-289339" algn="l" defTabSz="771571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27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3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 decel="100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400" decel="100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40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Image s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914400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057400"/>
            <a:ext cx="5829300" cy="350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6600826" y="2895600"/>
            <a:ext cx="3115058" cy="2667000"/>
          </a:xfrm>
          <a:prstGeom prst="rect">
            <a:avLst/>
          </a:prstGeom>
          <a:gradFill flip="none" rotWithShape="1">
            <a:gsLst>
              <a:gs pos="15000">
                <a:schemeClr val="bg1"/>
              </a:gs>
              <a:gs pos="8000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 w="88900">
            <a:solidFill>
              <a:schemeClr val="accent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289339" indent="-289339" algn="l" defTabSz="771571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Arial" pitchFamily="34" charset="0"/>
              <a:buNone/>
              <a:defRPr lang="en-US" sz="27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2914650" y="6416677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D330F-F724-45EF-AF45-7EA2CC8F8C30}" type="datetimeFigureOut">
              <a:rPr lang="en-US">
                <a:solidFill>
                  <a:srgbClr val="D7AA52">
                    <a:lumMod val="75000"/>
                  </a:srgbClr>
                </a:solidFill>
              </a:rPr>
              <a:pPr>
                <a:defRPr/>
              </a:pPr>
              <a:t>7/5/2019</a:t>
            </a:fld>
            <a:endParaRPr lang="en-US">
              <a:solidFill>
                <a:srgbClr val="D7AA52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458075" y="6416677"/>
            <a:ext cx="24003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9DF37-42A3-437A-A8CB-6A60468D5A4B}" type="slidenum">
              <a:rPr lang="en-US">
                <a:solidFill>
                  <a:srgbClr val="98B23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8B2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0504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3" y="1709739"/>
            <a:ext cx="8872538" cy="2852737"/>
          </a:xfrm>
        </p:spPr>
        <p:txBody>
          <a:bodyPr anchor="b"/>
          <a:lstStyle>
            <a:lvl1pPr>
              <a:defRPr sz="506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3" y="4589464"/>
            <a:ext cx="8872538" cy="1500187"/>
          </a:xfrm>
        </p:spPr>
        <p:txBody>
          <a:bodyPr/>
          <a:lstStyle>
            <a:lvl1pPr marL="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871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66902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6"/>
            <a:ext cx="887253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617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7458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1848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>
              <a:defRPr sz="2700"/>
            </a:lvl1pPr>
            <a:lvl2pPr>
              <a:defRPr sz="2363"/>
            </a:lvl2pPr>
            <a:lvl3pPr>
              <a:defRPr sz="2025"/>
            </a:lvl3pPr>
            <a:lvl4pPr>
              <a:defRPr sz="1688"/>
            </a:lvl4pPr>
            <a:lvl5pPr>
              <a:defRPr sz="1688"/>
            </a:lvl5pPr>
            <a:lvl6pPr>
              <a:defRPr sz="1688"/>
            </a:lvl6pPr>
            <a:lvl7pPr>
              <a:defRPr sz="1688"/>
            </a:lvl7pPr>
            <a:lvl8pPr>
              <a:defRPr sz="1688"/>
            </a:lvl8pPr>
            <a:lvl9pPr>
              <a:defRPr sz="16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0299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315" y="987426"/>
            <a:ext cx="5207794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5785" indent="0">
              <a:buNone/>
              <a:defRPr sz="2363"/>
            </a:lvl2pPr>
            <a:lvl3pPr marL="771571" indent="0">
              <a:buNone/>
              <a:defRPr sz="2025"/>
            </a:lvl3pPr>
            <a:lvl4pPr marL="1157356" indent="0">
              <a:buNone/>
              <a:defRPr sz="1688"/>
            </a:lvl4pPr>
            <a:lvl5pPr marL="1543141" indent="0">
              <a:buNone/>
              <a:defRPr sz="1688"/>
            </a:lvl5pPr>
            <a:lvl6pPr marL="1928927" indent="0">
              <a:buNone/>
              <a:defRPr sz="1688"/>
            </a:lvl6pPr>
            <a:lvl7pPr marL="2314712" indent="0">
              <a:buNone/>
              <a:defRPr sz="1688"/>
            </a:lvl7pPr>
            <a:lvl8pPr marL="2700498" indent="0">
              <a:buNone/>
              <a:defRPr sz="1688"/>
            </a:lvl8pPr>
            <a:lvl9pPr marL="3086283" indent="0">
              <a:buNone/>
              <a:defRPr sz="168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5785" indent="0">
              <a:buNone/>
              <a:defRPr sz="1181"/>
            </a:lvl2pPr>
            <a:lvl3pPr marL="771571" indent="0">
              <a:buNone/>
              <a:defRPr sz="1013"/>
            </a:lvl3pPr>
            <a:lvl4pPr marL="1157356" indent="0">
              <a:buNone/>
              <a:defRPr sz="844"/>
            </a:lvl4pPr>
            <a:lvl5pPr marL="1543141" indent="0">
              <a:buNone/>
              <a:defRPr sz="844"/>
            </a:lvl5pPr>
            <a:lvl6pPr marL="1928927" indent="0">
              <a:buNone/>
              <a:defRPr sz="844"/>
            </a:lvl6pPr>
            <a:lvl7pPr marL="2314712" indent="0">
              <a:buNone/>
              <a:defRPr sz="844"/>
            </a:lvl7pPr>
            <a:lvl8pPr marL="2700498" indent="0">
              <a:buNone/>
              <a:defRPr sz="844"/>
            </a:lvl8pPr>
            <a:lvl9pPr marL="3086283" indent="0">
              <a:buNone/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19553"/>
      </p:ext>
    </p:extLst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6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5A86-2C45-4E75-9301-255F98251BF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CB39-2E5E-4591-BF66-9784C3DD6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ransition spd="med">
    <p:pull dir="rd"/>
  </p:transition>
  <p:timing>
    <p:tnLst>
      <p:par>
        <p:cTn id="1" dur="indefinite" restart="never" nodeType="tmRoot"/>
      </p:par>
    </p:tnLst>
  </p:timing>
  <p:txStyles>
    <p:titleStyle>
      <a:lvl1pPr algn="l" defTabSz="771571" rtl="0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3" indent="-192893" algn="l" defTabSz="771571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678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63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4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93" y="228600"/>
            <a:ext cx="1574074" cy="609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34351" y="-329939"/>
            <a:ext cx="618861" cy="125723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9" y="-210573"/>
            <a:ext cx="1087717" cy="141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9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92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l" defTabSz="771571" rtl="0" eaLnBrk="1" latinLnBrk="0" hangingPunct="1">
        <a:lnSpc>
          <a:spcPct val="90000"/>
        </a:lnSpc>
        <a:spcBef>
          <a:spcPct val="0"/>
        </a:spcBef>
        <a:buNone/>
        <a:defRPr sz="3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3" indent="-192893" algn="l" defTabSz="771571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3" kern="1200">
          <a:solidFill>
            <a:schemeClr val="tx1"/>
          </a:solidFill>
          <a:latin typeface="+mn-lt"/>
          <a:ea typeface="+mn-ea"/>
          <a:cs typeface="+mn-cs"/>
        </a:defRPr>
      </a:lvl1pPr>
      <a:lvl2pPr marL="578678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964463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024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0"/>
            <a:ext cx="10287000" cy="1371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4400" b="1" dirty="0" smtClean="0">
                <a:latin typeface="Arial Black" panose="020B0A04020102020204" pitchFamily="34" charset="0"/>
              </a:rPr>
              <a:t>Screening for Lifetime History</a:t>
            </a:r>
            <a:br>
              <a:rPr lang="en-US" altLang="en-US" sz="4400" b="1" dirty="0" smtClean="0">
                <a:latin typeface="Arial Black" panose="020B0A04020102020204" pitchFamily="34" charset="0"/>
              </a:rPr>
            </a:br>
            <a:r>
              <a:rPr lang="en-US" altLang="en-US" sz="4400" b="1" dirty="0" smtClean="0">
                <a:latin typeface="Arial Black" panose="020B0A04020102020204" pitchFamily="34" charset="0"/>
              </a:rPr>
              <a:t>of Traumatic Brain Injury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57700" y="3429000"/>
            <a:ext cx="4953000" cy="2209800"/>
          </a:xfrm>
          <a:prstGeom prst="rect">
            <a:avLst/>
          </a:prstGeom>
        </p:spPr>
        <p:txBody>
          <a:bodyPr/>
          <a:lstStyle/>
          <a:p>
            <a:pPr marL="3175" indent="-3175" algn="ctr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 D. Corrigan, PhD</a:t>
            </a:r>
          </a:p>
          <a:p>
            <a:pPr marL="3175" indent="-3175" algn="ctr">
              <a:lnSpc>
                <a:spcPct val="90000"/>
              </a:lnSpc>
              <a:buFontTx/>
              <a:buNone/>
            </a:pPr>
            <a:endParaRPr lang="en-US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75" indent="-3175" algn="ctr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b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Physical Medicine </a:t>
            </a:r>
            <a:b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Rehabilitation</a:t>
            </a:r>
          </a:p>
          <a:p>
            <a:pPr marL="3175" indent="-3175" algn="ctr">
              <a:lnSpc>
                <a:spcPct val="90000"/>
              </a:lnSpc>
              <a:buFontTx/>
              <a:buNone/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b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Ohio Brain Injury Program</a:t>
            </a:r>
          </a:p>
        </p:txBody>
      </p:sp>
      <p:pic>
        <p:nvPicPr>
          <p:cNvPr id="4099" name="Picture 2" descr="ohiostate.jp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819400"/>
            <a:ext cx="34544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Screen Shot 2013-09-07 at 1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10287000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600200"/>
            <a:ext cx="7315200" cy="609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OSU TBI-ID: </a:t>
            </a:r>
            <a:r>
              <a:rPr lang="en-US" altLang="en-US" sz="3600" dirty="0" smtClean="0">
                <a:solidFill>
                  <a:srgbClr val="EA04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1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00300" y="2286000"/>
            <a:ext cx="5486400" cy="2133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u="sng" dirty="0" smtClean="0"/>
              <a:t>5 Questions</a:t>
            </a:r>
            <a:r>
              <a:rPr lang="en-US" altLang="en-US" sz="1800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u="sng" dirty="0" smtClean="0"/>
          </a:p>
          <a:p>
            <a:r>
              <a:rPr lang="en-US" altLang="en-US" sz="1800" dirty="0" smtClean="0"/>
              <a:t>The goal of these questions is to help recall injuries to the head or neck by reminding the respondent about hospital visits and probing for common causes of TBI.  </a:t>
            </a:r>
          </a:p>
          <a:p>
            <a:r>
              <a:rPr lang="en-US" altLang="en-US" sz="1800" dirty="0" smtClean="0"/>
              <a:t>Do not be concerned about whether a TBI occurred, only if it was possible.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Screen Shot 2013-09-07 at 1.1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10287000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E45D8304-CF64-8E47-98F3-3A6E3E76DA96}"/>
              </a:ext>
            </a:extLst>
          </p:cNvPr>
          <p:cNvSpPr/>
          <p:nvPr/>
        </p:nvSpPr>
        <p:spPr bwMode="auto">
          <a:xfrm>
            <a:off x="2933700" y="3124200"/>
            <a:ext cx="7353300" cy="37338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ＭＳ Ｐゴシック" panose="020B0600070205080204" pitchFamily="34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978FC63D-D193-EA49-B1D3-3CC370BB07A2}"/>
              </a:ext>
            </a:extLst>
          </p:cNvPr>
          <p:cNvCxnSpPr>
            <a:cxnSpLocks/>
          </p:cNvCxnSpPr>
          <p:nvPr/>
        </p:nvCxnSpPr>
        <p:spPr bwMode="auto">
          <a:xfrm flipH="1">
            <a:off x="1562100" y="152400"/>
            <a:ext cx="1066800" cy="639763"/>
          </a:xfrm>
          <a:prstGeom prst="line">
            <a:avLst/>
          </a:prstGeom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2A2E598-6AE4-664D-97E9-CB457754362F}"/>
              </a:ext>
            </a:extLst>
          </p:cNvPr>
          <p:cNvCxnSpPr>
            <a:cxnSpLocks/>
          </p:cNvCxnSpPr>
          <p:nvPr/>
        </p:nvCxnSpPr>
        <p:spPr bwMode="auto">
          <a:xfrm flipH="1">
            <a:off x="5143500" y="190500"/>
            <a:ext cx="1066800" cy="639763"/>
          </a:xfrm>
          <a:prstGeom prst="line">
            <a:avLst/>
          </a:prstGeom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9D182FBB-DB9B-4C44-B883-4D78C977873C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1500" y="190500"/>
            <a:ext cx="1066800" cy="639763"/>
          </a:xfrm>
          <a:prstGeom prst="line">
            <a:avLst/>
          </a:prstGeom>
          <a:ln w="952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Screen Shot 2013-09-07 at 1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0287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7175" y="2438400"/>
            <a:ext cx="210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fell off of bike--ER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7175" y="2667000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car crash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7175" y="2895600"/>
            <a:ext cx="197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1</a:t>
            </a:r>
            <a:r>
              <a:rPr lang="en-US" altLang="en-US" sz="1600" b="1" baseline="30000">
                <a:solidFill>
                  <a:schemeClr val="tx1"/>
                </a:solidFill>
                <a:latin typeface="Chalkboard" pitchFamily="6" charset="0"/>
              </a:rPr>
              <a:t>st</a:t>
            </a: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 husband hit 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171700" y="2514600"/>
            <a:ext cx="6629400" cy="533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if a TBI occurred</a:t>
            </a:r>
            <a:endParaRPr lang="en-US" alt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ontent Placeholder 2"/>
          <p:cNvSpPr txBox="1">
            <a:spLocks noChangeArrowheads="1"/>
          </p:cNvSpPr>
          <p:nvPr/>
        </p:nvSpPr>
        <p:spPr bwMode="auto">
          <a:xfrm>
            <a:off x="2171700" y="3124200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you knocked out or did you lose consciousness (LOC)? </a:t>
            </a:r>
          </a:p>
          <a:p>
            <a:pPr marL="285750" indent="-285750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how long?  </a:t>
            </a:r>
          </a:p>
          <a:p>
            <a:pPr marL="285750" indent="-285750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no, were you dazed or did you have a gap in your memory from the injury?  </a:t>
            </a:r>
          </a:p>
          <a:p>
            <a:pPr>
              <a:buNone/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were you? 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85900" y="1371600"/>
            <a:ext cx="7315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1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1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600" dirty="0" smtClean="0">
                <a:latin typeface="Arial Black" panose="020B0A04020102020204" pitchFamily="34" charset="0"/>
                <a:cs typeface="Arial" panose="020B0604020202020204" pitchFamily="34" charset="0"/>
              </a:rPr>
              <a:t>OSU TBI-ID: </a:t>
            </a:r>
            <a:r>
              <a:rPr lang="en-US" altLang="en-US" sz="3600" dirty="0" smtClean="0">
                <a:solidFill>
                  <a:srgbClr val="EA040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2</a:t>
            </a:r>
            <a:endParaRPr lang="en-US" altLang="en-US" sz="3600" dirty="0">
              <a:solidFill>
                <a:srgbClr val="EA040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Screen Shot 2013-09-07 at 1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0287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57175" y="2438400"/>
            <a:ext cx="210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fell off of bike--ER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57175" y="2667000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car crash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266700" y="2971800"/>
            <a:ext cx="197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1</a:t>
            </a:r>
            <a:r>
              <a:rPr lang="en-US" altLang="en-US" sz="1600" b="1" baseline="30000">
                <a:solidFill>
                  <a:schemeClr val="tx1"/>
                </a:solidFill>
                <a:latin typeface="Chalkboard" pitchFamily="6" charset="0"/>
              </a:rPr>
              <a:t>st</a:t>
            </a: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 husband hit 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14650" y="24384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76700" y="29718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29525" y="24384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14950" y="27432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515475" y="2438400"/>
            <a:ext cx="31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9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429750" y="2743200"/>
            <a:ext cx="40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14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85275" y="2971800"/>
            <a:ext cx="113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early 20’s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066800"/>
            <a:ext cx="77724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>
                <a:latin typeface="Arial Black" panose="020B0A04020102020204" pitchFamily="34" charset="0"/>
              </a:rPr>
              <a:t>OSU TBI-ID: </a:t>
            </a:r>
            <a:r>
              <a:rPr lang="en-US" alt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Step 3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85900" y="1828800"/>
            <a:ext cx="7315200" cy="914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if there were any periods </a:t>
            </a:r>
            <a:b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repeated blows to the head</a:t>
            </a:r>
          </a:p>
        </p:txBody>
      </p:sp>
      <p:sp>
        <p:nvSpPr>
          <p:cNvPr id="26627" name="Content Placeholder 2"/>
          <p:cNvSpPr txBox="1">
            <a:spLocks noChangeArrowheads="1"/>
          </p:cNvSpPr>
          <p:nvPr/>
        </p:nvSpPr>
        <p:spPr bwMode="auto">
          <a:xfrm>
            <a:off x="1485900" y="2819400"/>
            <a:ext cx="731520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had a period of time in which you experienced multiple, repeated impacts to your head (e.g., history of abuse, contact sports, military duty)?</a:t>
            </a:r>
          </a:p>
          <a:p>
            <a:pPr marL="285750" indent="-285750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what was the typical or usual effect––were you knocked out (Loss of Consciousness–LOC</a:t>
            </a:r>
          </a:p>
          <a:p>
            <a:pPr marL="285750" indent="-285750"/>
            <a:r>
              <a:rPr lang="en-US" altLang="ja-JP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no, were you dazed or did you have a gap in your memory from the injury?</a:t>
            </a:r>
          </a:p>
          <a:p>
            <a:pPr>
              <a:buFontTx/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most severe effect?</a:t>
            </a:r>
          </a:p>
          <a:p>
            <a:pPr>
              <a:buFontTx/>
              <a:buNone/>
            </a:pPr>
            <a:r>
              <a:rPr lang="en-US" altLang="ja-JP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altLang="ja-JP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were you</a:t>
            </a:r>
            <a:r>
              <a:rPr lang="en-US" altLang="ja-JP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Screen Shot 2013-09-07 at 1.0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02870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257175" y="2438400"/>
            <a:ext cx="210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fell off of bike--ER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57175" y="2667000"/>
            <a:ext cx="10858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car crash</a:t>
            </a: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257175" y="2971800"/>
            <a:ext cx="197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1</a:t>
            </a:r>
            <a:r>
              <a:rPr lang="en-US" altLang="en-US" sz="1600" b="1" baseline="30000">
                <a:solidFill>
                  <a:schemeClr val="tx1"/>
                </a:solidFill>
                <a:latin typeface="Chalkboard" pitchFamily="6" charset="0"/>
              </a:rPr>
              <a:t>st</a:t>
            </a: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 husband hit me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914650" y="24384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076700" y="29718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7629525" y="24384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314950" y="27432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28681" name="TextBox 11"/>
          <p:cNvSpPr txBox="1">
            <a:spLocks noChangeArrowheads="1"/>
          </p:cNvSpPr>
          <p:nvPr/>
        </p:nvSpPr>
        <p:spPr bwMode="auto">
          <a:xfrm>
            <a:off x="9515475" y="2438400"/>
            <a:ext cx="311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9</a:t>
            </a:r>
          </a:p>
        </p:txBody>
      </p:sp>
      <p:sp>
        <p:nvSpPr>
          <p:cNvPr id="28682" name="TextBox 13"/>
          <p:cNvSpPr txBox="1">
            <a:spLocks noChangeArrowheads="1"/>
          </p:cNvSpPr>
          <p:nvPr/>
        </p:nvSpPr>
        <p:spPr bwMode="auto">
          <a:xfrm>
            <a:off x="9429750" y="2743200"/>
            <a:ext cx="403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14</a:t>
            </a:r>
          </a:p>
        </p:txBody>
      </p:sp>
      <p:sp>
        <p:nvSpPr>
          <p:cNvPr id="28683" name="TextBox 14"/>
          <p:cNvSpPr txBox="1">
            <a:spLocks noChangeArrowheads="1"/>
          </p:cNvSpPr>
          <p:nvPr/>
        </p:nvSpPr>
        <p:spPr bwMode="auto">
          <a:xfrm>
            <a:off x="9172575" y="2971800"/>
            <a:ext cx="1133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early 20’s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7175" y="5334000"/>
            <a:ext cx="1979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1</a:t>
            </a:r>
            <a:r>
              <a:rPr lang="en-US" altLang="en-US" sz="1600" b="1" baseline="30000">
                <a:solidFill>
                  <a:schemeClr val="tx1"/>
                </a:solidFill>
                <a:latin typeface="Chalkboard" pitchFamily="6" charset="0"/>
              </a:rPr>
              <a:t>st</a:t>
            </a: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 husband hit me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14650" y="53340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34100" y="5334000"/>
            <a:ext cx="325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X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915400" y="5334000"/>
            <a:ext cx="3952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21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601200" y="5334000"/>
            <a:ext cx="43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1600" b="1">
                <a:solidFill>
                  <a:schemeClr val="tx1"/>
                </a:solidFill>
                <a:latin typeface="Chalkboard" pitchFamily="6" charset="0"/>
              </a:rPr>
              <a:t>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600200"/>
            <a:ext cx="73152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>
                <a:latin typeface="Arial Black" panose="020B0A04020102020204" pitchFamily="34" charset="0"/>
              </a:rPr>
              <a:t>Problematic History of TBI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1485900" y="2286000"/>
            <a:ext cx="7391400" cy="4191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Worst lifetime TBI was moderate or severe</a:t>
            </a:r>
          </a:p>
          <a:p>
            <a:pPr>
              <a:spcBef>
                <a:spcPts val="1800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First TBI with loss of consciousness occurred in childhood</a:t>
            </a:r>
          </a:p>
          <a:p>
            <a:pPr>
              <a:spcBef>
                <a:spcPts val="1800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Had 2 or more TBIs close together or a period of time when they experienced multiple blows to the head.</a:t>
            </a:r>
          </a:p>
          <a:p>
            <a:pPr>
              <a:spcBef>
                <a:spcPts val="1800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mild TBI in recent weeks or a more severe TBI in recent months.</a:t>
            </a:r>
          </a:p>
          <a:p>
            <a:pPr>
              <a:spcBef>
                <a:spcPts val="1800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Any history of TBI when combined with one or more other sources of compromised brain function.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37" y="1919287"/>
            <a:ext cx="10317163" cy="4786313"/>
            <a:chOff x="-11113" y="1447800"/>
            <a:chExt cx="10317163" cy="4786313"/>
          </a:xfrm>
        </p:grpSpPr>
        <p:pic>
          <p:nvPicPr>
            <p:cNvPr id="29697" name="Picture 3" descr="Screen Shot 2013-09-07 at 1.08.5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13" y="1447800"/>
              <a:ext cx="10287001" cy="478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8" name="TextBox 1"/>
            <p:cNvSpPr txBox="1">
              <a:spLocks noChangeArrowheads="1"/>
            </p:cNvSpPr>
            <p:nvPr/>
          </p:nvSpPr>
          <p:spPr bwMode="auto">
            <a:xfrm>
              <a:off x="257175" y="2438400"/>
              <a:ext cx="2108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fell off of bike--ER</a:t>
              </a:r>
            </a:p>
          </p:txBody>
        </p:sp>
        <p:sp>
          <p:nvSpPr>
            <p:cNvPr id="29699" name="TextBox 3"/>
            <p:cNvSpPr txBox="1">
              <a:spLocks noChangeArrowheads="1"/>
            </p:cNvSpPr>
            <p:nvPr/>
          </p:nvSpPr>
          <p:spPr bwMode="auto">
            <a:xfrm>
              <a:off x="257175" y="2667000"/>
              <a:ext cx="10858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car crash</a:t>
              </a:r>
            </a:p>
          </p:txBody>
        </p:sp>
        <p:sp>
          <p:nvSpPr>
            <p:cNvPr id="29700" name="TextBox 4"/>
            <p:cNvSpPr txBox="1">
              <a:spLocks noChangeArrowheads="1"/>
            </p:cNvSpPr>
            <p:nvPr/>
          </p:nvSpPr>
          <p:spPr bwMode="auto">
            <a:xfrm>
              <a:off x="257175" y="2971800"/>
              <a:ext cx="19796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1</a:t>
              </a:r>
              <a:r>
                <a:rPr lang="en-US" altLang="en-US" sz="1600" b="1" baseline="30000">
                  <a:solidFill>
                    <a:schemeClr val="tx1"/>
                  </a:solidFill>
                  <a:latin typeface="Chalkboard" pitchFamily="6" charset="0"/>
                </a:rPr>
                <a:t>st</a:t>
              </a: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 husband hit me</a:t>
              </a:r>
            </a:p>
          </p:txBody>
        </p:sp>
        <p:sp>
          <p:nvSpPr>
            <p:cNvPr id="29701" name="TextBox 5"/>
            <p:cNvSpPr txBox="1">
              <a:spLocks noChangeArrowheads="1"/>
            </p:cNvSpPr>
            <p:nvPr/>
          </p:nvSpPr>
          <p:spPr bwMode="auto">
            <a:xfrm>
              <a:off x="2914650" y="2438400"/>
              <a:ext cx="325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X</a:t>
              </a:r>
            </a:p>
          </p:txBody>
        </p:sp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4076700" y="2971800"/>
              <a:ext cx="325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X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7629525" y="2438400"/>
              <a:ext cx="325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X</a:t>
              </a:r>
            </a:p>
          </p:txBody>
        </p:sp>
        <p:sp>
          <p:nvSpPr>
            <p:cNvPr id="29704" name="TextBox 10"/>
            <p:cNvSpPr txBox="1">
              <a:spLocks noChangeArrowheads="1"/>
            </p:cNvSpPr>
            <p:nvPr/>
          </p:nvSpPr>
          <p:spPr bwMode="auto">
            <a:xfrm>
              <a:off x="5314950" y="2743200"/>
              <a:ext cx="325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X</a:t>
              </a:r>
            </a:p>
          </p:txBody>
        </p:sp>
        <p:sp>
          <p:nvSpPr>
            <p:cNvPr id="29705" name="TextBox 11"/>
            <p:cNvSpPr txBox="1">
              <a:spLocks noChangeArrowheads="1"/>
            </p:cNvSpPr>
            <p:nvPr/>
          </p:nvSpPr>
          <p:spPr bwMode="auto">
            <a:xfrm>
              <a:off x="9515475" y="2438400"/>
              <a:ext cx="31115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9</a:t>
              </a:r>
            </a:p>
          </p:txBody>
        </p:sp>
        <p:sp>
          <p:nvSpPr>
            <p:cNvPr id="29706" name="TextBox 13"/>
            <p:cNvSpPr txBox="1">
              <a:spLocks noChangeArrowheads="1"/>
            </p:cNvSpPr>
            <p:nvPr/>
          </p:nvSpPr>
          <p:spPr bwMode="auto">
            <a:xfrm>
              <a:off x="9429750" y="2743200"/>
              <a:ext cx="4032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14</a:t>
              </a:r>
            </a:p>
          </p:txBody>
        </p:sp>
        <p:sp>
          <p:nvSpPr>
            <p:cNvPr id="29707" name="TextBox 14"/>
            <p:cNvSpPr txBox="1">
              <a:spLocks noChangeArrowheads="1"/>
            </p:cNvSpPr>
            <p:nvPr/>
          </p:nvSpPr>
          <p:spPr bwMode="auto">
            <a:xfrm>
              <a:off x="9172575" y="2971800"/>
              <a:ext cx="11334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early 20’s</a:t>
              </a:r>
            </a:p>
          </p:txBody>
        </p:sp>
        <p:sp>
          <p:nvSpPr>
            <p:cNvPr id="29708" name="TextBox 15"/>
            <p:cNvSpPr txBox="1">
              <a:spLocks noChangeArrowheads="1"/>
            </p:cNvSpPr>
            <p:nvPr/>
          </p:nvSpPr>
          <p:spPr bwMode="auto">
            <a:xfrm>
              <a:off x="257175" y="5334000"/>
              <a:ext cx="197961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1</a:t>
              </a:r>
              <a:r>
                <a:rPr lang="en-US" altLang="en-US" sz="1600" b="1" baseline="30000">
                  <a:solidFill>
                    <a:schemeClr val="tx1"/>
                  </a:solidFill>
                  <a:latin typeface="Chalkboard" pitchFamily="6" charset="0"/>
                </a:rPr>
                <a:t>st</a:t>
              </a: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 husband hit me</a:t>
              </a:r>
            </a:p>
          </p:txBody>
        </p:sp>
        <p:sp>
          <p:nvSpPr>
            <p:cNvPr id="29709" name="TextBox 16"/>
            <p:cNvSpPr txBox="1">
              <a:spLocks noChangeArrowheads="1"/>
            </p:cNvSpPr>
            <p:nvPr/>
          </p:nvSpPr>
          <p:spPr bwMode="auto">
            <a:xfrm>
              <a:off x="2914650" y="5334000"/>
              <a:ext cx="325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X</a:t>
              </a:r>
            </a:p>
          </p:txBody>
        </p:sp>
        <p:sp>
          <p:nvSpPr>
            <p:cNvPr id="29710" name="TextBox 17"/>
            <p:cNvSpPr txBox="1">
              <a:spLocks noChangeArrowheads="1"/>
            </p:cNvSpPr>
            <p:nvPr/>
          </p:nvSpPr>
          <p:spPr bwMode="auto">
            <a:xfrm>
              <a:off x="6134100" y="5334000"/>
              <a:ext cx="32543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X</a:t>
              </a:r>
            </a:p>
          </p:txBody>
        </p:sp>
        <p:sp>
          <p:nvSpPr>
            <p:cNvPr id="29711" name="TextBox 18"/>
            <p:cNvSpPr txBox="1">
              <a:spLocks noChangeArrowheads="1"/>
            </p:cNvSpPr>
            <p:nvPr/>
          </p:nvSpPr>
          <p:spPr bwMode="auto">
            <a:xfrm>
              <a:off x="8915400" y="5334000"/>
              <a:ext cx="3952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21</a:t>
              </a:r>
            </a:p>
          </p:txBody>
        </p:sp>
        <p:sp>
          <p:nvSpPr>
            <p:cNvPr id="29712" name="TextBox 19"/>
            <p:cNvSpPr txBox="1">
              <a:spLocks noChangeArrowheads="1"/>
            </p:cNvSpPr>
            <p:nvPr/>
          </p:nvSpPr>
          <p:spPr bwMode="auto">
            <a:xfrm>
              <a:off x="9601200" y="5334000"/>
              <a:ext cx="4365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>
                  <a:solidFill>
                    <a:schemeClr val="tx1"/>
                  </a:solidFill>
                  <a:latin typeface="Chalkboard" pitchFamily="6" charset="0"/>
                </a:rPr>
                <a:t>23</a:t>
              </a:r>
            </a:p>
          </p:txBody>
        </p:sp>
      </p:grpSp>
      <p:sp>
        <p:nvSpPr>
          <p:cNvPr id="56337" name="TextBox 2"/>
          <p:cNvSpPr txBox="1">
            <a:spLocks noChangeArrowheads="1"/>
          </p:cNvSpPr>
          <p:nvPr/>
        </p:nvSpPr>
        <p:spPr bwMode="auto">
          <a:xfrm>
            <a:off x="3086100" y="762000"/>
            <a:ext cx="66896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was a moderate TBI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with loss of consciousness in childhood</a:t>
            </a:r>
          </a:p>
          <a:p>
            <a:pPr eaLnBrk="1" hangingPunct="1">
              <a:spcBef>
                <a:spcPct val="0"/>
              </a:spcBef>
              <a:buSzTx/>
              <a:buFont typeface="Wingdings" panose="05000000000000000000" pitchFamily="2" charset="2"/>
              <a:buChar char="ü"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a period of multiple blows to the 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485900" y="1828800"/>
            <a:ext cx="7315200" cy="1524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3600" b="1" dirty="0" smtClean="0">
                <a:latin typeface="Arial Black" panose="020B0A04020102020204" pitchFamily="34" charset="0"/>
              </a:rPr>
              <a:t>Financial Disclosure</a:t>
            </a:r>
          </a:p>
        </p:txBody>
      </p:sp>
      <p:sp>
        <p:nvSpPr>
          <p:cNvPr id="6146" name="Subtit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400300" y="2667000"/>
            <a:ext cx="5486400" cy="1828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I </a:t>
            </a:r>
            <a:r>
              <a:rPr lang="en-US" altLang="en-US" sz="2400" dirty="0"/>
              <a:t>have no financial relationships to disclose relevant to this presentation.</a:t>
            </a:r>
          </a:p>
          <a:p>
            <a:endParaRPr lang="en-US" altLang="en-US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1524000"/>
            <a:ext cx="9144001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3600" b="1" dirty="0" smtClean="0">
                <a:latin typeface="Arial Black" panose="020B0A04020102020204" pitchFamily="34" charset="0"/>
              </a:rPr>
              <a:t>Problematic History of TBI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300" y="2286000"/>
            <a:ext cx="73152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cognitive and/or behavioral weaknesses that result from damage to the frontal areas of the brain, person with a problematic history of TBI may have difficulty: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knowing what problems they have;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their behavior;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accessing services; and/or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 engaged in services.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485900" y="1600200"/>
            <a:ext cx="7315200" cy="9144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6600" dirty="0" smtClean="0">
                <a:latin typeface="Arial Black" panose="020B0A04020102020204" pitchFamily="34" charset="0"/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0D57F33-42FE-EF45-85BB-C5CF86EB9206}"/>
              </a:ext>
            </a:extLst>
          </p:cNvPr>
          <p:cNvSpPr/>
          <p:nvPr/>
        </p:nvSpPr>
        <p:spPr>
          <a:xfrm>
            <a:off x="571500" y="3200400"/>
            <a:ext cx="9144000" cy="107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Additional information and training at: </a:t>
            </a:r>
            <a:r>
              <a:rPr lang="en-US" altLang="en-US" sz="32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www.ohiovalley.org</a:t>
            </a:r>
            <a:endParaRPr lang="en-US" sz="32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09900" y="2362200"/>
            <a:ext cx="5181600" cy="9144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you determine if a person has a problematic history of TBI?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C571B63-BEAB-0D42-8422-66A07254DC86}"/>
              </a:ext>
            </a:extLst>
          </p:cNvPr>
          <p:cNvSpPr txBox="1"/>
          <p:nvPr/>
        </p:nvSpPr>
        <p:spPr>
          <a:xfrm>
            <a:off x="1562100" y="152400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>Objective: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71500" y="1524000"/>
            <a:ext cx="91440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>
                <a:latin typeface="Arial Black" panose="020B0A04020102020204" pitchFamily="34" charset="0"/>
              </a:rPr>
              <a:t>Issues Assessing a </a:t>
            </a:r>
            <a:r>
              <a:rPr lang="en-US" altLang="en-US" sz="3600" dirty="0" smtClean="0">
                <a:latin typeface="Arial Black" panose="020B0A04020102020204" pitchFamily="34" charset="0"/>
              </a:rPr>
              <a:t>Lifetime </a:t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>History </a:t>
            </a:r>
            <a:r>
              <a:rPr lang="en-US" altLang="en-US" sz="3600" dirty="0" smtClean="0">
                <a:latin typeface="Arial Black" panose="020B0A04020102020204" pitchFamily="34" charset="0"/>
              </a:rPr>
              <a:t>of TBI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5900" y="2895600"/>
            <a:ext cx="7315200" cy="3352800"/>
          </a:xfrm>
          <a:prstGeom prst="rect">
            <a:avLst/>
          </a:prstGeom>
        </p:spPr>
        <p:txBody>
          <a:bodyPr/>
          <a:lstStyle/>
          <a:p>
            <a:pPr marL="60325" indent="0" algn="l">
              <a:buNone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Capture from medical encounters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medical treatment often may not be sought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lifetime records not available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mild TBI often missed in Emergency Departments</a:t>
            </a:r>
          </a:p>
          <a:p>
            <a:pPr marL="60325" indent="0" algn="l">
              <a:buNone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imaging, </a:t>
            </a:r>
            <a:r>
              <a:rPr lang="en-US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neuropsych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assessment specific but not sensitive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proteomics very acute only and sensitive but not specific</a:t>
            </a:r>
          </a:p>
          <a:p>
            <a:pPr marL="60325" indent="0" algn="l">
              <a:buNone/>
            </a:pPr>
            <a:r>
              <a:rPr lang="en-US" alt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Retrospective self-report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cannot self-diagnose</a:t>
            </a:r>
          </a:p>
          <a:p>
            <a:pPr marL="793750" lvl="1" indent="-285750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 aware of injury (</a:t>
            </a:r>
            <a:r>
              <a:rPr lang="ja-JP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telescoping,</a:t>
            </a:r>
            <a:r>
              <a:rPr lang="ja-JP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poor memory, too young)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72500" y="4953000"/>
            <a:ext cx="1371600" cy="1219200"/>
            <a:chOff x="5448300" y="4876800"/>
            <a:chExt cx="1371600" cy="1219200"/>
          </a:xfrm>
        </p:grpSpPr>
        <p:sp>
          <p:nvSpPr>
            <p:cNvPr id="2" name="10-Point Star 1">
              <a:extLst>
                <a:ext uri="{FF2B5EF4-FFF2-40B4-BE49-F238E27FC236}">
                  <a16:creationId xmlns="" xmlns:a16="http://schemas.microsoft.com/office/drawing/2014/main" id="{5BEA2DC4-3BA2-3746-A1D0-7ADCD227DE3E}"/>
                </a:ext>
              </a:extLst>
            </p:cNvPr>
            <p:cNvSpPr/>
            <p:nvPr/>
          </p:nvSpPr>
          <p:spPr bwMode="auto">
            <a:xfrm>
              <a:off x="5448300" y="4876800"/>
              <a:ext cx="1371600" cy="1219200"/>
            </a:xfrm>
            <a:prstGeom prst="star10">
              <a:avLst/>
            </a:prstGeom>
            <a:noFill/>
            <a:ln w="50800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Palatino" pitchFamily="-106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" name="TextBox 2"/>
            <p:cNvSpPr txBox="1">
              <a:spLocks noChangeArrowheads="1"/>
            </p:cNvSpPr>
            <p:nvPr/>
          </p:nvSpPr>
          <p:spPr bwMode="auto">
            <a:xfrm>
              <a:off x="5513542" y="5181600"/>
              <a:ext cx="12012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SzPct val="100000"/>
                <a:buChar char="•"/>
                <a:defRPr sz="36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SzPct val="100000"/>
                <a:buChar char="–"/>
                <a:defRPr sz="28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SzPct val="100000"/>
                <a:buChar char="•"/>
                <a:defRPr sz="24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</a:rPr>
                <a:t>Gold</a:t>
              </a:r>
            </a:p>
            <a:p>
              <a:pPr algn="ctr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600" b="1" dirty="0">
                  <a:solidFill>
                    <a:schemeClr val="accent4">
                      <a:lumMod val="75000"/>
                    </a:schemeClr>
                  </a:solidFill>
                  <a:latin typeface="Arial Black" panose="020B0A04020102020204" pitchFamily="34" charset="0"/>
                </a:rPr>
                <a:t>Standard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4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1600200"/>
            <a:ext cx="7315200" cy="4572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3600" dirty="0" smtClean="0">
                <a:latin typeface="Arial Black" panose="020B0A04020102020204" pitchFamily="34" charset="0"/>
              </a:rPr>
              <a:t>Challenges Eliciting </a:t>
            </a:r>
            <a:r>
              <a:rPr lang="en-US" altLang="en-US" sz="3600" dirty="0" smtClean="0">
                <a:latin typeface="Arial Black" panose="020B0A04020102020204" pitchFamily="34" charset="0"/>
              </a:rPr>
              <a:t/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>Self-reports</a:t>
            </a:r>
            <a:endParaRPr lang="en-US" altLang="en-US" sz="3600" dirty="0" smtClean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4294967295"/>
          </p:nvPr>
        </p:nvSpPr>
        <p:spPr>
          <a:xfrm>
            <a:off x="2933700" y="2819400"/>
            <a:ext cx="5410200" cy="24384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Public’s limited or inaccurate knowledge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Need to stimulate recall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Injuries before age 5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Concurrent sources of altered consciousness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Periods of multiple blows to the 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104900" y="1600200"/>
            <a:ext cx="8229600" cy="5334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>
                <a:latin typeface="Arial Black" panose="020B0A04020102020204" pitchFamily="34" charset="0"/>
              </a:rPr>
              <a:t>Selected Methods </a:t>
            </a:r>
            <a:r>
              <a:rPr lang="en-US" altLang="en-US" sz="3600" dirty="0" smtClean="0">
                <a:latin typeface="Arial Black" panose="020B0A04020102020204" pitchFamily="34" charset="0"/>
              </a:rPr>
              <a:t>of </a:t>
            </a:r>
            <a:br>
              <a:rPr lang="en-US" altLang="en-US" sz="3600" dirty="0" smtClean="0">
                <a:latin typeface="Arial Black" panose="020B0A04020102020204" pitchFamily="34" charset="0"/>
              </a:rPr>
            </a:br>
            <a:r>
              <a:rPr lang="en-US" altLang="en-US" sz="3600" dirty="0" smtClean="0">
                <a:latin typeface="Arial Black" panose="020B0A04020102020204" pitchFamily="34" charset="0"/>
              </a:rPr>
              <a:t>Eliciting </a:t>
            </a:r>
            <a:r>
              <a:rPr lang="en-US" altLang="en-US" sz="3600" dirty="0" smtClean="0">
                <a:latin typeface="Arial Black" panose="020B0A04020102020204" pitchFamily="34" charset="0"/>
              </a:rPr>
              <a:t>Self-report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85900" y="2819400"/>
            <a:ext cx="7315200" cy="2438400"/>
          </a:xfrm>
          <a:prstGeom prst="rect">
            <a:avLst/>
          </a:prstGeom>
        </p:spPr>
        <p:txBody>
          <a:bodyPr/>
          <a:lstStyle/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TBI-TAC identified 20 different tools being used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DVBIC Brief TBI Screen (BTBIS; Schwab et al.) 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TBI Questionnaire (TBIQ; Diamond et al.)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Brain Injury Screening Questionnaire (BISQ; Gordon et al.)</a:t>
            </a:r>
          </a:p>
          <a:p>
            <a:r>
              <a:rPr lang="en-US" altLang="en-US" sz="1800" b="1" dirty="0" smtClean="0">
                <a:solidFill>
                  <a:srgbClr val="007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OSU TBI Identification Method (OSU TBI-ID; Corrigan &amp; </a:t>
            </a:r>
            <a:r>
              <a:rPr lang="en-US" altLang="en-US" sz="1800" b="1" dirty="0" err="1" smtClean="0">
                <a:solidFill>
                  <a:srgbClr val="007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Bogner</a:t>
            </a:r>
            <a:r>
              <a:rPr lang="en-US" altLang="en-US" sz="1800" b="1" dirty="0" smtClean="0">
                <a:solidFill>
                  <a:srgbClr val="0071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Boston Assessment of Traumatic Brain Injury Lifetime (BAT-L; Fortier et al.)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066800"/>
            <a:ext cx="6819877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1" y="2667001"/>
            <a:ext cx="587840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8"/>
          <a:stretch/>
        </p:blipFill>
        <p:spPr bwMode="auto">
          <a:xfrm>
            <a:off x="5676900" y="2133600"/>
            <a:ext cx="4070916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 descr="Screen Shot 2016-02-02 at 7.36.4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4714976"/>
            <a:ext cx="5257800" cy="27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Screen Shot 2016-11-05 at 11.4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483778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 descr="Screen Shot 2016-11-05 at 11.41.0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209800"/>
            <a:ext cx="5486400" cy="14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 descr="Screen Shot 2016-11-05 at 11.41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971800"/>
            <a:ext cx="5457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Screen Shot 2016-11-05 at 11.42.1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1"/>
          <a:stretch/>
        </p:blipFill>
        <p:spPr bwMode="auto">
          <a:xfrm>
            <a:off x="4838700" y="3962400"/>
            <a:ext cx="4845490" cy="225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creen Shot 2016-11-05 at 11.41.49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334000"/>
            <a:ext cx="7118350" cy="109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600700" y="838200"/>
            <a:ext cx="4152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6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FFFFFF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800" dirty="0">
                <a:solidFill>
                  <a:srgbClr val="00718C"/>
                </a:solidFill>
                <a:latin typeface="Palatino" pitchFamily="6" charset="0"/>
              </a:rPr>
              <a:t>Neurological correlates of lifetime history of TBI from the OSU TBI-ID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2100" y="1600200"/>
            <a:ext cx="7315200" cy="1371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3600" b="1" dirty="0" smtClean="0">
                <a:latin typeface="Arial Black" panose="020B0A04020102020204" pitchFamily="34" charset="0"/>
              </a:rPr>
              <a:t>OSU TBI </a:t>
            </a:r>
            <a:br>
              <a:rPr lang="en-US" altLang="en-US" sz="3600" b="1" dirty="0" smtClean="0">
                <a:latin typeface="Arial Black" panose="020B0A04020102020204" pitchFamily="34" charset="0"/>
              </a:rPr>
            </a:br>
            <a:r>
              <a:rPr lang="en-US" altLang="en-US" sz="3600" b="1" dirty="0" smtClean="0">
                <a:latin typeface="Arial Black" panose="020B0A04020102020204" pitchFamily="34" charset="0"/>
              </a:rPr>
              <a:t>Identification Method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0700" y="2895600"/>
            <a:ext cx="6934200" cy="2362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325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Structured interview designed to elicit lifetime history of TBI.</a:t>
            </a:r>
          </a:p>
          <a:p>
            <a:pPr>
              <a:spcBef>
                <a:spcPts val="2325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Avoids misunderstanding about what a TBI is by eliciting injuries, then determining if altered consciousness occurred.</a:t>
            </a:r>
          </a:p>
          <a:p>
            <a:pPr>
              <a:spcBef>
                <a:spcPts val="2325"/>
              </a:spcBef>
            </a:pP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more information than simple </a:t>
            </a:r>
            <a:r>
              <a:rPr lang="ja-JP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yes/no</a:t>
            </a:r>
            <a:r>
              <a:rPr lang="ja-JP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altLang="ja-JP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DADADA"/>
      </a:accent2>
      <a:accent3>
        <a:srgbClr val="FFFFFF"/>
      </a:accent3>
      <a:accent4>
        <a:srgbClr val="000000"/>
      </a:accent4>
      <a:accent5>
        <a:srgbClr val="FFFFFF"/>
      </a:accent5>
      <a:accent6>
        <a:srgbClr val="C5C5C5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48224</TotalTime>
  <Pages>10</Pages>
  <Words>1114</Words>
  <Application>Microsoft Office PowerPoint</Application>
  <PresentationFormat>35mm Slides</PresentationFormat>
  <Paragraphs>130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ＭＳ Ｐゴシック</vt:lpstr>
      <vt:lpstr>ＭＳ Ｐゴシック</vt:lpstr>
      <vt:lpstr>Agency FB</vt:lpstr>
      <vt:lpstr>Arial</vt:lpstr>
      <vt:lpstr>Arial Black</vt:lpstr>
      <vt:lpstr>Calibri</vt:lpstr>
      <vt:lpstr>Calibri Light</vt:lpstr>
      <vt:lpstr>Chalkboard</vt:lpstr>
      <vt:lpstr>News Gothic MT</vt:lpstr>
      <vt:lpstr>Palatino</vt:lpstr>
      <vt:lpstr>Times</vt:lpstr>
      <vt:lpstr>Times New Roman</vt:lpstr>
      <vt:lpstr>Wingdings</vt:lpstr>
      <vt:lpstr>Office Theme</vt:lpstr>
      <vt:lpstr>1_Office Theme</vt:lpstr>
      <vt:lpstr>Screening for Lifetime History of Traumatic Brain Injury</vt:lpstr>
      <vt:lpstr>Financial Disclosure</vt:lpstr>
      <vt:lpstr>How can you determine if a person has a problematic history of TBI?</vt:lpstr>
      <vt:lpstr>Issues Assessing a Lifetime  History of TBI</vt:lpstr>
      <vt:lpstr>Challenges Eliciting  Self-reports</vt:lpstr>
      <vt:lpstr>Selected Methods of  Eliciting Self-report</vt:lpstr>
      <vt:lpstr>PowerPoint Presentation</vt:lpstr>
      <vt:lpstr>PowerPoint Presentation</vt:lpstr>
      <vt:lpstr>OSU TBI  Identification Method</vt:lpstr>
      <vt:lpstr>PowerPoint Presentation</vt:lpstr>
      <vt:lpstr>OSU TBI-ID: Step 1</vt:lpstr>
      <vt:lpstr>PowerPoint Presentation</vt:lpstr>
      <vt:lpstr>PowerPoint Presentation</vt:lpstr>
      <vt:lpstr>PowerPoint Presentation</vt:lpstr>
      <vt:lpstr>PowerPoint Presentation</vt:lpstr>
      <vt:lpstr>OSU TBI-ID: Step 3</vt:lpstr>
      <vt:lpstr>PowerPoint Presentation</vt:lpstr>
      <vt:lpstr>Problematic History of TBI</vt:lpstr>
      <vt:lpstr>PowerPoint Presentation</vt:lpstr>
      <vt:lpstr>Problematic History of TBI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Traumatic Brain Injury (TBI)</dc:title>
  <dc:subject/>
  <dc:creator>John D. Corrigan, Ph.D.</dc:creator>
  <cp:keywords/>
  <dc:description/>
  <cp:lastModifiedBy>Judy Reuter</cp:lastModifiedBy>
  <cp:revision>496</cp:revision>
  <cp:lastPrinted>2019-05-20T16:48:34Z</cp:lastPrinted>
  <dcterms:created xsi:type="dcterms:W3CDTF">2010-09-29T22:20:05Z</dcterms:created>
  <dcterms:modified xsi:type="dcterms:W3CDTF">2019-07-05T22:36:21Z</dcterms:modified>
</cp:coreProperties>
</file>