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8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40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rone, Elizabeth A. (CDC/DDID/NCHHSTP/DSTDP)" userId="e48dab59-14b7-47dc-b94a-7c84a9fe4fff" providerId="ADAL" clId="{1CF086CA-A0E1-415A-BA2E-683878CCC61D}"/>
    <pc:docChg chg="modSld">
      <pc:chgData name="Torrone, Elizabeth A. (CDC/DDID/NCHHSTP/DSTDP)" userId="e48dab59-14b7-47dc-b94a-7c84a9fe4fff" providerId="ADAL" clId="{1CF086CA-A0E1-415A-BA2E-683878CCC61D}" dt="2022-04-06T21:58:10.448" v="57" actId="1036"/>
      <pc:docMkLst>
        <pc:docMk/>
      </pc:docMkLst>
      <pc:sldChg chg="modSp mod">
        <pc:chgData name="Torrone, Elizabeth A. (CDC/DDID/NCHHSTP/DSTDP)" userId="e48dab59-14b7-47dc-b94a-7c84a9fe4fff" providerId="ADAL" clId="{1CF086CA-A0E1-415A-BA2E-683878CCC61D}" dt="2022-04-06T21:57:35.612" v="12" actId="1036"/>
        <pc:sldMkLst>
          <pc:docMk/>
          <pc:sldMk cId="0" sldId="278"/>
        </pc:sldMkLst>
        <pc:spChg chg="mod">
          <ac:chgData name="Torrone, Elizabeth A. (CDC/DDID/NCHHSTP/DSTDP)" userId="e48dab59-14b7-47dc-b94a-7c84a9fe4fff" providerId="ADAL" clId="{1CF086CA-A0E1-415A-BA2E-683878CCC61D}" dt="2022-04-06T21:57:35.612" v="12" actId="1036"/>
          <ac:spMkLst>
            <pc:docMk/>
            <pc:sldMk cId="0" sldId="278"/>
            <ac:spMk id="2" creationId="{00000000-0000-0000-0000-000000000000}"/>
          </ac:spMkLst>
        </pc:spChg>
        <pc:spChg chg="mod">
          <ac:chgData name="Torrone, Elizabeth A. (CDC/DDID/NCHHSTP/DSTDP)" userId="e48dab59-14b7-47dc-b94a-7c84a9fe4fff" providerId="ADAL" clId="{1CF086CA-A0E1-415A-BA2E-683878CCC61D}" dt="2022-04-06T21:57:35.612" v="12" actId="1036"/>
          <ac:spMkLst>
            <pc:docMk/>
            <pc:sldMk cId="0" sldId="278"/>
            <ac:spMk id="4" creationId="{00000000-0000-0000-0000-000000000000}"/>
          </ac:spMkLst>
        </pc:spChg>
        <pc:picChg chg="mod">
          <ac:chgData name="Torrone, Elizabeth A. (CDC/DDID/NCHHSTP/DSTDP)" userId="e48dab59-14b7-47dc-b94a-7c84a9fe4fff" providerId="ADAL" clId="{1CF086CA-A0E1-415A-BA2E-683878CCC61D}" dt="2022-04-06T21:57:35.612" v="12" actId="1036"/>
          <ac:picMkLst>
            <pc:docMk/>
            <pc:sldMk cId="0" sldId="278"/>
            <ac:picMk id="3" creationId="{00000000-0000-0000-0000-000000000000}"/>
          </ac:picMkLst>
        </pc:picChg>
      </pc:sldChg>
      <pc:sldChg chg="modSp mod">
        <pc:chgData name="Torrone, Elizabeth A. (CDC/DDID/NCHHSTP/DSTDP)" userId="e48dab59-14b7-47dc-b94a-7c84a9fe4fff" providerId="ADAL" clId="{1CF086CA-A0E1-415A-BA2E-683878CCC61D}" dt="2022-04-06T21:57:46.095" v="15" actId="1076"/>
        <pc:sldMkLst>
          <pc:docMk/>
          <pc:sldMk cId="0" sldId="279"/>
        </pc:sldMkLst>
        <pc:spChg chg="mod">
          <ac:chgData name="Torrone, Elizabeth A. (CDC/DDID/NCHHSTP/DSTDP)" userId="e48dab59-14b7-47dc-b94a-7c84a9fe4fff" providerId="ADAL" clId="{1CF086CA-A0E1-415A-BA2E-683878CCC61D}" dt="2022-04-06T21:57:46.095" v="15" actId="1076"/>
          <ac:spMkLst>
            <pc:docMk/>
            <pc:sldMk cId="0" sldId="279"/>
            <ac:spMk id="2" creationId="{00000000-0000-0000-0000-000000000000}"/>
          </ac:spMkLst>
        </pc:spChg>
        <pc:spChg chg="mod">
          <ac:chgData name="Torrone, Elizabeth A. (CDC/DDID/NCHHSTP/DSTDP)" userId="e48dab59-14b7-47dc-b94a-7c84a9fe4fff" providerId="ADAL" clId="{1CF086CA-A0E1-415A-BA2E-683878CCC61D}" dt="2022-04-06T21:57:41.703" v="13" actId="14100"/>
          <ac:spMkLst>
            <pc:docMk/>
            <pc:sldMk cId="0" sldId="279"/>
            <ac:spMk id="4" creationId="{00000000-0000-0000-0000-000000000000}"/>
          </ac:spMkLst>
        </pc:spChg>
        <pc:picChg chg="mod">
          <ac:chgData name="Torrone, Elizabeth A. (CDC/DDID/NCHHSTP/DSTDP)" userId="e48dab59-14b7-47dc-b94a-7c84a9fe4fff" providerId="ADAL" clId="{1CF086CA-A0E1-415A-BA2E-683878CCC61D}" dt="2022-04-06T21:57:43.822" v="14" actId="1076"/>
          <ac:picMkLst>
            <pc:docMk/>
            <pc:sldMk cId="0" sldId="279"/>
            <ac:picMk id="3" creationId="{00000000-0000-0000-0000-000000000000}"/>
          </ac:picMkLst>
        </pc:picChg>
      </pc:sldChg>
      <pc:sldChg chg="modSp mod">
        <pc:chgData name="Torrone, Elizabeth A. (CDC/DDID/NCHHSTP/DSTDP)" userId="e48dab59-14b7-47dc-b94a-7c84a9fe4fff" providerId="ADAL" clId="{1CF086CA-A0E1-415A-BA2E-683878CCC61D}" dt="2022-04-06T21:57:53.252" v="24" actId="1036"/>
        <pc:sldMkLst>
          <pc:docMk/>
          <pc:sldMk cId="0" sldId="281"/>
        </pc:sldMkLst>
        <pc:spChg chg="mod">
          <ac:chgData name="Torrone, Elizabeth A. (CDC/DDID/NCHHSTP/DSTDP)" userId="e48dab59-14b7-47dc-b94a-7c84a9fe4fff" providerId="ADAL" clId="{1CF086CA-A0E1-415A-BA2E-683878CCC61D}" dt="2022-04-06T21:57:53.252" v="24" actId="1036"/>
          <ac:spMkLst>
            <pc:docMk/>
            <pc:sldMk cId="0" sldId="281"/>
            <ac:spMk id="2" creationId="{00000000-0000-0000-0000-000000000000}"/>
          </ac:spMkLst>
        </pc:spChg>
        <pc:picChg chg="mod">
          <ac:chgData name="Torrone, Elizabeth A. (CDC/DDID/NCHHSTP/DSTDP)" userId="e48dab59-14b7-47dc-b94a-7c84a9fe4fff" providerId="ADAL" clId="{1CF086CA-A0E1-415A-BA2E-683878CCC61D}" dt="2022-04-06T21:57:53.252" v="24" actId="1036"/>
          <ac:picMkLst>
            <pc:docMk/>
            <pc:sldMk cId="0" sldId="281"/>
            <ac:picMk id="3" creationId="{00000000-0000-0000-0000-000000000000}"/>
          </ac:picMkLst>
        </pc:picChg>
      </pc:sldChg>
      <pc:sldChg chg="modSp mod">
        <pc:chgData name="Torrone, Elizabeth A. (CDC/DDID/NCHHSTP/DSTDP)" userId="e48dab59-14b7-47dc-b94a-7c84a9fe4fff" providerId="ADAL" clId="{1CF086CA-A0E1-415A-BA2E-683878CCC61D}" dt="2022-04-06T21:57:58.171" v="34" actId="1036"/>
        <pc:sldMkLst>
          <pc:docMk/>
          <pc:sldMk cId="0" sldId="282"/>
        </pc:sldMkLst>
        <pc:spChg chg="mod">
          <ac:chgData name="Torrone, Elizabeth A. (CDC/DDID/NCHHSTP/DSTDP)" userId="e48dab59-14b7-47dc-b94a-7c84a9fe4fff" providerId="ADAL" clId="{1CF086CA-A0E1-415A-BA2E-683878CCC61D}" dt="2022-04-06T21:57:58.171" v="34" actId="1036"/>
          <ac:spMkLst>
            <pc:docMk/>
            <pc:sldMk cId="0" sldId="282"/>
            <ac:spMk id="2" creationId="{00000000-0000-0000-0000-000000000000}"/>
          </ac:spMkLst>
        </pc:spChg>
        <pc:spChg chg="mod">
          <ac:chgData name="Torrone, Elizabeth A. (CDC/DDID/NCHHSTP/DSTDP)" userId="e48dab59-14b7-47dc-b94a-7c84a9fe4fff" providerId="ADAL" clId="{1CF086CA-A0E1-415A-BA2E-683878CCC61D}" dt="2022-04-06T21:57:58.171" v="34" actId="1036"/>
          <ac:spMkLst>
            <pc:docMk/>
            <pc:sldMk cId="0" sldId="282"/>
            <ac:spMk id="4" creationId="{00000000-0000-0000-0000-000000000000}"/>
          </ac:spMkLst>
        </pc:spChg>
        <pc:picChg chg="mod">
          <ac:chgData name="Torrone, Elizabeth A. (CDC/DDID/NCHHSTP/DSTDP)" userId="e48dab59-14b7-47dc-b94a-7c84a9fe4fff" providerId="ADAL" clId="{1CF086CA-A0E1-415A-BA2E-683878CCC61D}" dt="2022-04-06T21:57:58.171" v="34" actId="1036"/>
          <ac:picMkLst>
            <pc:docMk/>
            <pc:sldMk cId="0" sldId="282"/>
            <ac:picMk id="3" creationId="{00000000-0000-0000-0000-000000000000}"/>
          </ac:picMkLst>
        </pc:picChg>
      </pc:sldChg>
      <pc:sldChg chg="modSp mod">
        <pc:chgData name="Torrone, Elizabeth A. (CDC/DDID/NCHHSTP/DSTDP)" userId="e48dab59-14b7-47dc-b94a-7c84a9fe4fff" providerId="ADAL" clId="{1CF086CA-A0E1-415A-BA2E-683878CCC61D}" dt="2022-04-06T21:58:05.360" v="46" actId="1036"/>
        <pc:sldMkLst>
          <pc:docMk/>
          <pc:sldMk cId="0" sldId="284"/>
        </pc:sldMkLst>
        <pc:spChg chg="mod">
          <ac:chgData name="Torrone, Elizabeth A. (CDC/DDID/NCHHSTP/DSTDP)" userId="e48dab59-14b7-47dc-b94a-7c84a9fe4fff" providerId="ADAL" clId="{1CF086CA-A0E1-415A-BA2E-683878CCC61D}" dt="2022-04-06T21:58:05.360" v="46" actId="1036"/>
          <ac:spMkLst>
            <pc:docMk/>
            <pc:sldMk cId="0" sldId="284"/>
            <ac:spMk id="2" creationId="{00000000-0000-0000-0000-000000000000}"/>
          </ac:spMkLst>
        </pc:spChg>
        <pc:spChg chg="mod">
          <ac:chgData name="Torrone, Elizabeth A. (CDC/DDID/NCHHSTP/DSTDP)" userId="e48dab59-14b7-47dc-b94a-7c84a9fe4fff" providerId="ADAL" clId="{1CF086CA-A0E1-415A-BA2E-683878CCC61D}" dt="2022-04-06T21:58:05.360" v="46" actId="1036"/>
          <ac:spMkLst>
            <pc:docMk/>
            <pc:sldMk cId="0" sldId="284"/>
            <ac:spMk id="4" creationId="{00000000-0000-0000-0000-000000000000}"/>
          </ac:spMkLst>
        </pc:spChg>
        <pc:picChg chg="mod">
          <ac:chgData name="Torrone, Elizabeth A. (CDC/DDID/NCHHSTP/DSTDP)" userId="e48dab59-14b7-47dc-b94a-7c84a9fe4fff" providerId="ADAL" clId="{1CF086CA-A0E1-415A-BA2E-683878CCC61D}" dt="2022-04-06T21:58:05.360" v="46" actId="1036"/>
          <ac:picMkLst>
            <pc:docMk/>
            <pc:sldMk cId="0" sldId="284"/>
            <ac:picMk id="3" creationId="{00000000-0000-0000-0000-000000000000}"/>
          </ac:picMkLst>
        </pc:picChg>
      </pc:sldChg>
      <pc:sldChg chg="modSp mod">
        <pc:chgData name="Torrone, Elizabeth A. (CDC/DDID/NCHHSTP/DSTDP)" userId="e48dab59-14b7-47dc-b94a-7c84a9fe4fff" providerId="ADAL" clId="{1CF086CA-A0E1-415A-BA2E-683878CCC61D}" dt="2022-04-06T21:58:10.448" v="57" actId="1036"/>
        <pc:sldMkLst>
          <pc:docMk/>
          <pc:sldMk cId="0" sldId="285"/>
        </pc:sldMkLst>
        <pc:spChg chg="mod">
          <ac:chgData name="Torrone, Elizabeth A. (CDC/DDID/NCHHSTP/DSTDP)" userId="e48dab59-14b7-47dc-b94a-7c84a9fe4fff" providerId="ADAL" clId="{1CF086CA-A0E1-415A-BA2E-683878CCC61D}" dt="2022-04-06T21:58:10.448" v="57" actId="1036"/>
          <ac:spMkLst>
            <pc:docMk/>
            <pc:sldMk cId="0" sldId="285"/>
            <ac:spMk id="2" creationId="{00000000-0000-0000-0000-000000000000}"/>
          </ac:spMkLst>
        </pc:spChg>
        <pc:spChg chg="mod">
          <ac:chgData name="Torrone, Elizabeth A. (CDC/DDID/NCHHSTP/DSTDP)" userId="e48dab59-14b7-47dc-b94a-7c84a9fe4fff" providerId="ADAL" clId="{1CF086CA-A0E1-415A-BA2E-683878CCC61D}" dt="2022-04-06T21:58:10.448" v="57" actId="1036"/>
          <ac:spMkLst>
            <pc:docMk/>
            <pc:sldMk cId="0" sldId="285"/>
            <ac:spMk id="4" creationId="{00000000-0000-0000-0000-000000000000}"/>
          </ac:spMkLst>
        </pc:spChg>
        <pc:picChg chg="mod">
          <ac:chgData name="Torrone, Elizabeth A. (CDC/DDID/NCHHSTP/DSTDP)" userId="e48dab59-14b7-47dc-b94a-7c84a9fe4fff" providerId="ADAL" clId="{1CF086CA-A0E1-415A-BA2E-683878CCC61D}" dt="2022-04-06T21:58:10.448" v="57" actId="1036"/>
          <ac:picMkLst>
            <pc:docMk/>
            <pc:sldMk cId="0" sldId="285"/>
            <ac:picMk id="3" creationId="{00000000-0000-0000-0000-000000000000}"/>
          </ac:picMkLst>
        </pc:picChg>
      </pc:sldChg>
    </pc:docChg>
  </pc:docChgLst>
  <pc:docChgLst>
    <pc:chgData name="Kocer, Irma (CDC/DDID/NCHHSTP/DSTDP)" userId="S::ouv8@cdc.gov::5391be20-1b38-4e35-95d3-352b5d1fd1a0" providerId="AD" clId="Web-{E7AEB63E-EE09-4B54-9670-4D3254926AE6}"/>
    <pc:docChg chg="delSld modSld">
      <pc:chgData name="Kocer, Irma (CDC/DDID/NCHHSTP/DSTDP)" userId="S::ouv8@cdc.gov::5391be20-1b38-4e35-95d3-352b5d1fd1a0" providerId="AD" clId="Web-{E7AEB63E-EE09-4B54-9670-4D3254926AE6}" dt="2022-04-05T17:58:21.919" v="39" actId="20577"/>
      <pc:docMkLst>
        <pc:docMk/>
      </pc:docMkLst>
      <pc:sldChg chg="del">
        <pc:chgData name="Kocer, Irma (CDC/DDID/NCHHSTP/DSTDP)" userId="S::ouv8@cdc.gov::5391be20-1b38-4e35-95d3-352b5d1fd1a0" providerId="AD" clId="Web-{E7AEB63E-EE09-4B54-9670-4D3254926AE6}" dt="2022-04-05T17:52:00.351" v="0"/>
        <pc:sldMkLst>
          <pc:docMk/>
          <pc:sldMk cId="0" sldId="256"/>
        </pc:sldMkLst>
      </pc:sldChg>
      <pc:sldChg chg="modSp">
        <pc:chgData name="Kocer, Irma (CDC/DDID/NCHHSTP/DSTDP)" userId="S::ouv8@cdc.gov::5391be20-1b38-4e35-95d3-352b5d1fd1a0" providerId="AD" clId="Web-{E7AEB63E-EE09-4B54-9670-4D3254926AE6}" dt="2022-04-05T17:52:46.695" v="1"/>
        <pc:sldMkLst>
          <pc:docMk/>
          <pc:sldMk cId="0" sldId="272"/>
        </pc:sldMkLst>
        <pc:spChg chg="mod">
          <ac:chgData name="Kocer, Irma (CDC/DDID/NCHHSTP/DSTDP)" userId="S::ouv8@cdc.gov::5391be20-1b38-4e35-95d3-352b5d1fd1a0" providerId="AD" clId="Web-{E7AEB63E-EE09-4B54-9670-4D3254926AE6}" dt="2022-04-05T17:52:46.695" v="1"/>
          <ac:spMkLst>
            <pc:docMk/>
            <pc:sldMk cId="0" sldId="272"/>
            <ac:spMk id="4" creationId="{00000000-0000-0000-0000-000000000000}"/>
          </ac:spMkLst>
        </pc:spChg>
      </pc:sldChg>
      <pc:sldChg chg="modSp">
        <pc:chgData name="Kocer, Irma (CDC/DDID/NCHHSTP/DSTDP)" userId="S::ouv8@cdc.gov::5391be20-1b38-4e35-95d3-352b5d1fd1a0" providerId="AD" clId="Web-{E7AEB63E-EE09-4B54-9670-4D3254926AE6}" dt="2022-04-05T17:53:36.743" v="2"/>
        <pc:sldMkLst>
          <pc:docMk/>
          <pc:sldMk cId="0" sldId="275"/>
        </pc:sldMkLst>
        <pc:spChg chg="mod">
          <ac:chgData name="Kocer, Irma (CDC/DDID/NCHHSTP/DSTDP)" userId="S::ouv8@cdc.gov::5391be20-1b38-4e35-95d3-352b5d1fd1a0" providerId="AD" clId="Web-{E7AEB63E-EE09-4B54-9670-4D3254926AE6}" dt="2022-04-05T17:53:36.743" v="2"/>
          <ac:spMkLst>
            <pc:docMk/>
            <pc:sldMk cId="0" sldId="275"/>
            <ac:spMk id="2" creationId="{00000000-0000-0000-0000-000000000000}"/>
          </ac:spMkLst>
        </pc:spChg>
      </pc:sldChg>
      <pc:sldChg chg="modSp">
        <pc:chgData name="Kocer, Irma (CDC/DDID/NCHHSTP/DSTDP)" userId="S::ouv8@cdc.gov::5391be20-1b38-4e35-95d3-352b5d1fd1a0" providerId="AD" clId="Web-{E7AEB63E-EE09-4B54-9670-4D3254926AE6}" dt="2022-04-05T17:53:47.508" v="3"/>
        <pc:sldMkLst>
          <pc:docMk/>
          <pc:sldMk cId="0" sldId="276"/>
        </pc:sldMkLst>
        <pc:spChg chg="mod">
          <ac:chgData name="Kocer, Irma (CDC/DDID/NCHHSTP/DSTDP)" userId="S::ouv8@cdc.gov::5391be20-1b38-4e35-95d3-352b5d1fd1a0" providerId="AD" clId="Web-{E7AEB63E-EE09-4B54-9670-4D3254926AE6}" dt="2022-04-05T17:53:47.508" v="3"/>
          <ac:spMkLst>
            <pc:docMk/>
            <pc:sldMk cId="0" sldId="276"/>
            <ac:spMk id="2" creationId="{00000000-0000-0000-0000-000000000000}"/>
          </ac:spMkLst>
        </pc:spChg>
      </pc:sldChg>
      <pc:sldChg chg="modSp">
        <pc:chgData name="Kocer, Irma (CDC/DDID/NCHHSTP/DSTDP)" userId="S::ouv8@cdc.gov::5391be20-1b38-4e35-95d3-352b5d1fd1a0" providerId="AD" clId="Web-{E7AEB63E-EE09-4B54-9670-4D3254926AE6}" dt="2022-04-05T17:54:02.509" v="5"/>
        <pc:sldMkLst>
          <pc:docMk/>
          <pc:sldMk cId="0" sldId="277"/>
        </pc:sldMkLst>
        <pc:spChg chg="mod">
          <ac:chgData name="Kocer, Irma (CDC/DDID/NCHHSTP/DSTDP)" userId="S::ouv8@cdc.gov::5391be20-1b38-4e35-95d3-352b5d1fd1a0" providerId="AD" clId="Web-{E7AEB63E-EE09-4B54-9670-4D3254926AE6}" dt="2022-04-05T17:53:57.587" v="4"/>
          <ac:spMkLst>
            <pc:docMk/>
            <pc:sldMk cId="0" sldId="277"/>
            <ac:spMk id="2" creationId="{00000000-0000-0000-0000-000000000000}"/>
          </ac:spMkLst>
        </pc:spChg>
        <pc:spChg chg="mod">
          <ac:chgData name="Kocer, Irma (CDC/DDID/NCHHSTP/DSTDP)" userId="S::ouv8@cdc.gov::5391be20-1b38-4e35-95d3-352b5d1fd1a0" providerId="AD" clId="Web-{E7AEB63E-EE09-4B54-9670-4D3254926AE6}" dt="2022-04-05T17:54:02.509" v="5"/>
          <ac:spMkLst>
            <pc:docMk/>
            <pc:sldMk cId="0" sldId="277"/>
            <ac:spMk id="4" creationId="{00000000-0000-0000-0000-000000000000}"/>
          </ac:spMkLst>
        </pc:spChg>
      </pc:sldChg>
      <pc:sldChg chg="modSp">
        <pc:chgData name="Kocer, Irma (CDC/DDID/NCHHSTP/DSTDP)" userId="S::ouv8@cdc.gov::5391be20-1b38-4e35-95d3-352b5d1fd1a0" providerId="AD" clId="Web-{E7AEB63E-EE09-4B54-9670-4D3254926AE6}" dt="2022-04-05T17:54:41.947" v="7"/>
        <pc:sldMkLst>
          <pc:docMk/>
          <pc:sldMk cId="0" sldId="278"/>
        </pc:sldMkLst>
        <pc:spChg chg="mod">
          <ac:chgData name="Kocer, Irma (CDC/DDID/NCHHSTP/DSTDP)" userId="S::ouv8@cdc.gov::5391be20-1b38-4e35-95d3-352b5d1fd1a0" providerId="AD" clId="Web-{E7AEB63E-EE09-4B54-9670-4D3254926AE6}" dt="2022-04-05T17:54:41.947" v="7"/>
          <ac:spMkLst>
            <pc:docMk/>
            <pc:sldMk cId="0" sldId="278"/>
            <ac:spMk id="2" creationId="{00000000-0000-0000-0000-000000000000}"/>
          </ac:spMkLst>
        </pc:spChg>
      </pc:sldChg>
      <pc:sldChg chg="modSp">
        <pc:chgData name="Kocer, Irma (CDC/DDID/NCHHSTP/DSTDP)" userId="S::ouv8@cdc.gov::5391be20-1b38-4e35-95d3-352b5d1fd1a0" providerId="AD" clId="Web-{E7AEB63E-EE09-4B54-9670-4D3254926AE6}" dt="2022-04-05T17:55:42.557" v="19"/>
        <pc:sldMkLst>
          <pc:docMk/>
          <pc:sldMk cId="0" sldId="279"/>
        </pc:sldMkLst>
        <pc:spChg chg="mod">
          <ac:chgData name="Kocer, Irma (CDC/DDID/NCHHSTP/DSTDP)" userId="S::ouv8@cdc.gov::5391be20-1b38-4e35-95d3-352b5d1fd1a0" providerId="AD" clId="Web-{E7AEB63E-EE09-4B54-9670-4D3254926AE6}" dt="2022-04-05T17:55:31.713" v="17" actId="20577"/>
          <ac:spMkLst>
            <pc:docMk/>
            <pc:sldMk cId="0" sldId="279"/>
            <ac:spMk id="2" creationId="{00000000-0000-0000-0000-000000000000}"/>
          </ac:spMkLst>
        </pc:spChg>
        <pc:spChg chg="mod">
          <ac:chgData name="Kocer, Irma (CDC/DDID/NCHHSTP/DSTDP)" userId="S::ouv8@cdc.gov::5391be20-1b38-4e35-95d3-352b5d1fd1a0" providerId="AD" clId="Web-{E7AEB63E-EE09-4B54-9670-4D3254926AE6}" dt="2022-04-05T17:55:42.557" v="19"/>
          <ac:spMkLst>
            <pc:docMk/>
            <pc:sldMk cId="0" sldId="279"/>
            <ac:spMk id="4" creationId="{00000000-0000-0000-0000-000000000000}"/>
          </ac:spMkLst>
        </pc:spChg>
      </pc:sldChg>
      <pc:sldChg chg="modSp">
        <pc:chgData name="Kocer, Irma (CDC/DDID/NCHHSTP/DSTDP)" userId="S::ouv8@cdc.gov::5391be20-1b38-4e35-95d3-352b5d1fd1a0" providerId="AD" clId="Web-{E7AEB63E-EE09-4B54-9670-4D3254926AE6}" dt="2022-04-05T17:56:27.714" v="26" actId="1076"/>
        <pc:sldMkLst>
          <pc:docMk/>
          <pc:sldMk cId="0" sldId="280"/>
        </pc:sldMkLst>
        <pc:spChg chg="mod">
          <ac:chgData name="Kocer, Irma (CDC/DDID/NCHHSTP/DSTDP)" userId="S::ouv8@cdc.gov::5391be20-1b38-4e35-95d3-352b5d1fd1a0" providerId="AD" clId="Web-{E7AEB63E-EE09-4B54-9670-4D3254926AE6}" dt="2022-04-05T17:56:14.229" v="22" actId="20577"/>
          <ac:spMkLst>
            <pc:docMk/>
            <pc:sldMk cId="0" sldId="280"/>
            <ac:spMk id="2" creationId="{00000000-0000-0000-0000-000000000000}"/>
          </ac:spMkLst>
        </pc:spChg>
        <pc:spChg chg="mod">
          <ac:chgData name="Kocer, Irma (CDC/DDID/NCHHSTP/DSTDP)" userId="S::ouv8@cdc.gov::5391be20-1b38-4e35-95d3-352b5d1fd1a0" providerId="AD" clId="Web-{E7AEB63E-EE09-4B54-9670-4D3254926AE6}" dt="2022-04-05T17:56:27.714" v="26" actId="1076"/>
          <ac:spMkLst>
            <pc:docMk/>
            <pc:sldMk cId="0" sldId="280"/>
            <ac:spMk id="4" creationId="{00000000-0000-0000-0000-000000000000}"/>
          </ac:spMkLst>
        </pc:spChg>
      </pc:sldChg>
      <pc:sldChg chg="modSp">
        <pc:chgData name="Kocer, Irma (CDC/DDID/NCHHSTP/DSTDP)" userId="S::ouv8@cdc.gov::5391be20-1b38-4e35-95d3-352b5d1fd1a0" providerId="AD" clId="Web-{E7AEB63E-EE09-4B54-9670-4D3254926AE6}" dt="2022-04-05T17:56:50.933" v="28"/>
        <pc:sldMkLst>
          <pc:docMk/>
          <pc:sldMk cId="0" sldId="281"/>
        </pc:sldMkLst>
        <pc:spChg chg="mod">
          <ac:chgData name="Kocer, Irma (CDC/DDID/NCHHSTP/DSTDP)" userId="S::ouv8@cdc.gov::5391be20-1b38-4e35-95d3-352b5d1fd1a0" providerId="AD" clId="Web-{E7AEB63E-EE09-4B54-9670-4D3254926AE6}" dt="2022-04-05T17:56:50.933" v="28"/>
          <ac:spMkLst>
            <pc:docMk/>
            <pc:sldMk cId="0" sldId="281"/>
            <ac:spMk id="2" creationId="{00000000-0000-0000-0000-000000000000}"/>
          </ac:spMkLst>
        </pc:spChg>
      </pc:sldChg>
      <pc:sldChg chg="modSp">
        <pc:chgData name="Kocer, Irma (CDC/DDID/NCHHSTP/DSTDP)" userId="S::ouv8@cdc.gov::5391be20-1b38-4e35-95d3-352b5d1fd1a0" providerId="AD" clId="Web-{E7AEB63E-EE09-4B54-9670-4D3254926AE6}" dt="2022-04-05T17:56:59.183" v="30"/>
        <pc:sldMkLst>
          <pc:docMk/>
          <pc:sldMk cId="0" sldId="282"/>
        </pc:sldMkLst>
        <pc:spChg chg="mod">
          <ac:chgData name="Kocer, Irma (CDC/DDID/NCHHSTP/DSTDP)" userId="S::ouv8@cdc.gov::5391be20-1b38-4e35-95d3-352b5d1fd1a0" providerId="AD" clId="Web-{E7AEB63E-EE09-4B54-9670-4D3254926AE6}" dt="2022-04-05T17:56:59.183" v="30"/>
          <ac:spMkLst>
            <pc:docMk/>
            <pc:sldMk cId="0" sldId="282"/>
            <ac:spMk id="2" creationId="{00000000-0000-0000-0000-000000000000}"/>
          </ac:spMkLst>
        </pc:spChg>
      </pc:sldChg>
      <pc:sldChg chg="modSp">
        <pc:chgData name="Kocer, Irma (CDC/DDID/NCHHSTP/DSTDP)" userId="S::ouv8@cdc.gov::5391be20-1b38-4e35-95d3-352b5d1fd1a0" providerId="AD" clId="Web-{E7AEB63E-EE09-4B54-9670-4D3254926AE6}" dt="2022-04-05T17:57:06.996" v="31"/>
        <pc:sldMkLst>
          <pc:docMk/>
          <pc:sldMk cId="0" sldId="283"/>
        </pc:sldMkLst>
        <pc:spChg chg="mod">
          <ac:chgData name="Kocer, Irma (CDC/DDID/NCHHSTP/DSTDP)" userId="S::ouv8@cdc.gov::5391be20-1b38-4e35-95d3-352b5d1fd1a0" providerId="AD" clId="Web-{E7AEB63E-EE09-4B54-9670-4D3254926AE6}" dt="2022-04-05T17:57:06.996" v="31"/>
          <ac:spMkLst>
            <pc:docMk/>
            <pc:sldMk cId="0" sldId="283"/>
            <ac:spMk id="2" creationId="{00000000-0000-0000-0000-000000000000}"/>
          </ac:spMkLst>
        </pc:spChg>
      </pc:sldChg>
      <pc:sldChg chg="modSp">
        <pc:chgData name="Kocer, Irma (CDC/DDID/NCHHSTP/DSTDP)" userId="S::ouv8@cdc.gov::5391be20-1b38-4e35-95d3-352b5d1fd1a0" providerId="AD" clId="Web-{E7AEB63E-EE09-4B54-9670-4D3254926AE6}" dt="2022-04-05T17:57:24.465" v="34"/>
        <pc:sldMkLst>
          <pc:docMk/>
          <pc:sldMk cId="0" sldId="284"/>
        </pc:sldMkLst>
        <pc:spChg chg="mod">
          <ac:chgData name="Kocer, Irma (CDC/DDID/NCHHSTP/DSTDP)" userId="S::ouv8@cdc.gov::5391be20-1b38-4e35-95d3-352b5d1fd1a0" providerId="AD" clId="Web-{E7AEB63E-EE09-4B54-9670-4D3254926AE6}" dt="2022-04-05T17:57:24.465" v="34"/>
          <ac:spMkLst>
            <pc:docMk/>
            <pc:sldMk cId="0" sldId="284"/>
            <ac:spMk id="2" creationId="{00000000-0000-0000-0000-000000000000}"/>
          </ac:spMkLst>
        </pc:spChg>
      </pc:sldChg>
      <pc:sldChg chg="modSp">
        <pc:chgData name="Kocer, Irma (CDC/DDID/NCHHSTP/DSTDP)" userId="S::ouv8@cdc.gov::5391be20-1b38-4e35-95d3-352b5d1fd1a0" providerId="AD" clId="Web-{E7AEB63E-EE09-4B54-9670-4D3254926AE6}" dt="2022-04-05T17:57:40.059" v="36" actId="20577"/>
        <pc:sldMkLst>
          <pc:docMk/>
          <pc:sldMk cId="0" sldId="285"/>
        </pc:sldMkLst>
        <pc:spChg chg="mod">
          <ac:chgData name="Kocer, Irma (CDC/DDID/NCHHSTP/DSTDP)" userId="S::ouv8@cdc.gov::5391be20-1b38-4e35-95d3-352b5d1fd1a0" providerId="AD" clId="Web-{E7AEB63E-EE09-4B54-9670-4D3254926AE6}" dt="2022-04-05T17:57:40.059" v="36" actId="20577"/>
          <ac:spMkLst>
            <pc:docMk/>
            <pc:sldMk cId="0" sldId="285"/>
            <ac:spMk id="2" creationId="{00000000-0000-0000-0000-000000000000}"/>
          </ac:spMkLst>
        </pc:spChg>
      </pc:sldChg>
      <pc:sldChg chg="modSp">
        <pc:chgData name="Kocer, Irma (CDC/DDID/NCHHSTP/DSTDP)" userId="S::ouv8@cdc.gov::5391be20-1b38-4e35-95d3-352b5d1fd1a0" providerId="AD" clId="Web-{E7AEB63E-EE09-4B54-9670-4D3254926AE6}" dt="2022-04-05T17:58:01.746" v="38" actId="20577"/>
        <pc:sldMkLst>
          <pc:docMk/>
          <pc:sldMk cId="0" sldId="286"/>
        </pc:sldMkLst>
        <pc:spChg chg="mod">
          <ac:chgData name="Kocer, Irma (CDC/DDID/NCHHSTP/DSTDP)" userId="S::ouv8@cdc.gov::5391be20-1b38-4e35-95d3-352b5d1fd1a0" providerId="AD" clId="Web-{E7AEB63E-EE09-4B54-9670-4D3254926AE6}" dt="2022-04-05T17:58:01.746" v="38" actId="20577"/>
          <ac:spMkLst>
            <pc:docMk/>
            <pc:sldMk cId="0" sldId="286"/>
            <ac:spMk id="2" creationId="{00000000-0000-0000-0000-000000000000}"/>
          </ac:spMkLst>
        </pc:spChg>
      </pc:sldChg>
      <pc:sldChg chg="modSp">
        <pc:chgData name="Kocer, Irma (CDC/DDID/NCHHSTP/DSTDP)" userId="S::ouv8@cdc.gov::5391be20-1b38-4e35-95d3-352b5d1fd1a0" providerId="AD" clId="Web-{E7AEB63E-EE09-4B54-9670-4D3254926AE6}" dt="2022-04-05T17:58:21.919" v="39" actId="20577"/>
        <pc:sldMkLst>
          <pc:docMk/>
          <pc:sldMk cId="0" sldId="287"/>
        </pc:sldMkLst>
        <pc:spChg chg="mod">
          <ac:chgData name="Kocer, Irma (CDC/DDID/NCHHSTP/DSTDP)" userId="S::ouv8@cdc.gov::5391be20-1b38-4e35-95d3-352b5d1fd1a0" providerId="AD" clId="Web-{E7AEB63E-EE09-4B54-9670-4D3254926AE6}" dt="2022-04-05T17:58:21.919" v="39" actId="20577"/>
          <ac:spMkLst>
            <pc:docMk/>
            <pc:sldMk cId="0" sldId="287"/>
            <ac:spMk id="2" creationId="{00000000-0000-0000-0000-000000000000}"/>
          </ac:spMkLst>
        </pc:spChg>
      </pc:sldChg>
    </pc:docChg>
  </pc:docChgLst>
  <pc:docChgLst>
    <pc:chgData name="Kocer, Irma (CDC/DDID/NCHHSTP/DSTDP)" userId="S::ouv8@cdc.gov::5391be20-1b38-4e35-95d3-352b5d1fd1a0" providerId="AD" clId="Web-{92B1F70A-A8E9-1F94-2692-81CCF6EFD587}"/>
    <pc:docChg chg="mod addSld modSld">
      <pc:chgData name="Kocer, Irma (CDC/DDID/NCHHSTP/DSTDP)" userId="S::ouv8@cdc.gov::5391be20-1b38-4e35-95d3-352b5d1fd1a0" providerId="AD" clId="Web-{92B1F70A-A8E9-1F94-2692-81CCF6EFD587}" dt="2022-04-05T17:51:48.470" v="5"/>
      <pc:docMkLst>
        <pc:docMk/>
      </pc:docMkLst>
      <pc:sldChg chg="addSp delSp modSp">
        <pc:chgData name="Kocer, Irma (CDC/DDID/NCHHSTP/DSTDP)" userId="S::ouv8@cdc.gov::5391be20-1b38-4e35-95d3-352b5d1fd1a0" providerId="AD" clId="Web-{92B1F70A-A8E9-1F94-2692-81CCF6EFD587}" dt="2022-04-05T17:51:45.720" v="4"/>
        <pc:sldMkLst>
          <pc:docMk/>
          <pc:sldMk cId="0" sldId="256"/>
        </pc:sldMkLst>
        <pc:spChg chg="add del mod">
          <ac:chgData name="Kocer, Irma (CDC/DDID/NCHHSTP/DSTDP)" userId="S::ouv8@cdc.gov::5391be20-1b38-4e35-95d3-352b5d1fd1a0" providerId="AD" clId="Web-{92B1F70A-A8E9-1F94-2692-81CCF6EFD587}" dt="2022-04-05T17:51:45.720" v="4"/>
          <ac:spMkLst>
            <pc:docMk/>
            <pc:sldMk cId="0" sldId="256"/>
            <ac:spMk id="4" creationId="{6D91E533-EA18-CDB9-3CB5-5561EFDE55AC}"/>
          </ac:spMkLst>
        </pc:spChg>
      </pc:sldChg>
      <pc:sldChg chg="add">
        <pc:chgData name="Kocer, Irma (CDC/DDID/NCHHSTP/DSTDP)" userId="S::ouv8@cdc.gov::5391be20-1b38-4e35-95d3-352b5d1fd1a0" providerId="AD" clId="Web-{92B1F70A-A8E9-1F94-2692-81CCF6EFD587}" dt="2022-04-05T17:51:48.470" v="5"/>
        <pc:sldMkLst>
          <pc:docMk/>
          <pc:sldMk cId="1533885065"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std/statistics/2020/technical-notes.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cdc.gov/std/statistics/2020/data.zi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the Division of STD Prevention, National Center for HIV/AIDS, Viral Hepatitis, STD, and TB Prevention (NCHHSTP), Centers for Disease Control and Prevention (CDC). These slides display trends for STDs in the United States through 2019. Data presented include case reports provided to CDC through the National Notifiable Diseases Surveillance System (NNDSS) and data collected through projects and programs that monitor STDs in various settings, including the STD Surveillance Network (</a:t>
            </a:r>
            <a:r>
              <a:rPr lang="en-US" sz="1200" kern="1200" err="1">
                <a:solidFill>
                  <a:schemeClr val="tx1"/>
                </a:solidFill>
                <a:effectLst/>
                <a:latin typeface="+mn-lt"/>
                <a:ea typeface="+mn-ea"/>
                <a:cs typeface="+mn-cs"/>
              </a:rPr>
              <a:t>SSuN</a:t>
            </a:r>
            <a:r>
              <a:rPr lang="en-US" sz="1200" kern="1200">
                <a:solidFill>
                  <a:schemeClr val="tx1"/>
                </a:solidFill>
                <a:effectLst/>
                <a:latin typeface="+mn-lt"/>
                <a:ea typeface="+mn-ea"/>
                <a:cs typeface="+mn-cs"/>
              </a:rPr>
              <a:t>), and the Gonococcal Isolate Surveillance Project (GISP). </a:t>
            </a:r>
          </a:p>
          <a:p>
            <a:pPr fontAlgn="base"/>
            <a:r>
              <a:rPr lang="en-US" sz="1200" kern="120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more information on data sources, data collection and reporting practices, and case definitions, please see the Technical Note, available at </a:t>
            </a:r>
            <a:r>
              <a:rPr lang="en-US" sz="1800" u="sng">
                <a:solidFill>
                  <a:srgbClr val="0563C1"/>
                </a:solidFill>
                <a:effectLst/>
                <a:latin typeface="Calibri" panose="020F0502020204030204" pitchFamily="34" charset="0"/>
                <a:ea typeface="Calibri" panose="020F0502020204030204" pitchFamily="34" charset="0"/>
                <a:hlinkClick r:id="rId3"/>
              </a:rPr>
              <a:t>https://www.cdc.gov/std/statistics/2020/technical-notes.htm</a:t>
            </a:r>
            <a:r>
              <a:rPr lang="en-US" sz="1800">
                <a:effectLst/>
                <a:latin typeface="Calibri" panose="020F0502020204030204" pitchFamily="34" charset="0"/>
                <a:ea typeface="Calibri" panose="020F0502020204030204" pitchFamily="34" charset="0"/>
              </a:rPr>
              <a:t> </a:t>
            </a:r>
          </a:p>
          <a:p>
            <a:pPr fontAlgn="base"/>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pPr marL="0" marR="0">
              <a:spcBef>
                <a:spcPts val="0"/>
              </a:spcBef>
              <a:spcAft>
                <a:spcPts val="0"/>
              </a:spcAft>
            </a:pPr>
            <a:r>
              <a:rPr lang="en-US" sz="1200" kern="1200">
                <a:solidFill>
                  <a:schemeClr val="tx1"/>
                </a:solidFill>
                <a:effectLst/>
                <a:latin typeface="+mn-lt"/>
                <a:ea typeface="+mn-ea"/>
                <a:cs typeface="+mn-cs"/>
              </a:rPr>
              <a:t>All data points for figures presented in these slides are available at </a:t>
            </a:r>
            <a:r>
              <a:rPr lang="en-US" sz="1800" u="sng">
                <a:solidFill>
                  <a:srgbClr val="0563C1"/>
                </a:solidFill>
                <a:effectLst/>
                <a:latin typeface="Calibri" panose="020F0502020204030204" pitchFamily="34" charset="0"/>
                <a:ea typeface="Calibri" panose="020F0502020204030204" pitchFamily="34" charset="0"/>
                <a:hlinkClick r:id="rId4"/>
              </a:rPr>
              <a:t>https://www.cdc.gov/std/statistics/2020/data.zip</a:t>
            </a:r>
            <a:endParaRPr lang="en-US" sz="1800">
              <a:effectLst/>
              <a:latin typeface="Calibri" panose="020F0502020204030204" pitchFamily="34" charset="0"/>
              <a:ea typeface="Calibri" panose="020F0502020204030204" pitchFamily="34" charset="0"/>
            </a:endParaRPr>
          </a:p>
          <a:p>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pPr lvl="1" fontAlgn="base"/>
            <a:r>
              <a:rPr lang="en-US" sz="1200" kern="1200">
                <a:solidFill>
                  <a:schemeClr val="tx1"/>
                </a:solidFill>
                <a:effectLst/>
                <a:latin typeface="+mn-lt"/>
                <a:ea typeface="+mn-ea"/>
                <a:cs typeface="+mn-cs"/>
              </a:rPr>
              <a:t>Centers for Disease Control and Prevention. </a:t>
            </a:r>
            <a:r>
              <a:rPr lang="en-US" sz="1200" i="1" kern="1200">
                <a:solidFill>
                  <a:schemeClr val="tx1"/>
                </a:solidFill>
                <a:effectLst/>
                <a:latin typeface="+mn-lt"/>
                <a:ea typeface="+mn-ea"/>
                <a:cs typeface="+mn-cs"/>
              </a:rPr>
              <a:t>Sexually Transmitted Disease Surveillance 2020.</a:t>
            </a:r>
            <a:r>
              <a:rPr lang="en-US" sz="1200" kern="1200">
                <a:solidFill>
                  <a:schemeClr val="tx1"/>
                </a:solidFill>
                <a:effectLst/>
                <a:latin typeface="+mn-lt"/>
                <a:ea typeface="+mn-ea"/>
                <a:cs typeface="+mn-cs"/>
              </a:rPr>
              <a:t> Atlanta: U.S. Department of Health and Human Services; 2022. </a:t>
            </a:r>
          </a:p>
          <a:p>
            <a:pPr fontAlgn="base"/>
            <a:endParaRPr lang="en-US" sz="1200" kern="1200">
              <a:solidFill>
                <a:schemeClr val="tx1"/>
              </a:solidFill>
              <a:effectLst/>
              <a:latin typeface="+mn-lt"/>
              <a:ea typeface="+mn-ea"/>
              <a:cs typeface="+mn-cs"/>
            </a:endParaRPr>
          </a:p>
          <a:p>
            <a:r>
              <a:rPr lang="en-US"/>
              <a:t>You are also free to adapt and revise these slides; however, you must remove the CDC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rates of reported gonorrhea ranged by state from 22 cases per 100,000 population in Vermont to 463 cases per 100,000 population in Mississippi. The rate of reported gonorrhea in the District of Columbia was 550 per 100,000 population.</a:t>
            </a:r>
          </a:p>
          <a:p>
            <a:pPr marL="0" lvl="0" indent="0">
              <a:buNone/>
            </a:pPr>
            <a:endParaRPr/>
          </a:p>
          <a:p>
            <a:pPr marL="0" lvl="0" indent="0">
              <a:buNone/>
            </a:pPr>
            <a:r>
              <a:t>Among US territories, rates of reported gonorrhea ranged from 6 cases per 100,000 population in the Commonwealth of the Northern Mariana Islands to 124 cases per 100,000 population in Guam.</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a:p>
          <a:p>
            <a:pPr marL="0" lvl="0" indent="0">
              <a:buNone/>
            </a:pPr>
            <a:r>
              <a:t>In 2011, eight states and the District of Columbia (DC; 16.1% of available areas) had a rate of reported gonorrhea greater than or equal to 141 cases per 100,000 population. This increased to 38 states and DC (69.6% of available areas) in 2020. During 2019 to 2020, rates of reported gonorrhea increased in 36 states and two territories.</a:t>
            </a:r>
          </a:p>
          <a:p>
            <a:pPr marL="0" lvl="0" indent="0">
              <a:buNone/>
            </a:pPr>
            <a:endParaRPr/>
          </a:p>
          <a:p>
            <a:pPr marL="0" lvl="0" indent="0">
              <a:buNone/>
            </a:pPr>
            <a:r>
              <a:t>American Samoa and the Commonwealth of the Northern Mariana Islands began reporting data on gonorrhea cases to CDC in 2018; data are not available for those areas prior to that year. In addition, data on reported gonorrhea cases in 2018 are not available for the US Virgin Islands.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2011, eight states and the District of Columbia (DC; 16.1% of available areas) had a rate of reported gonorrhea greater than or equal to 141 cases per 100,000 population. This increased to 38 states and DC (69.6% of available areas) in 2020.</a:t>
            </a:r>
          </a:p>
          <a:p>
            <a:pPr marL="0" lvl="0" indent="0">
              <a:buNone/>
            </a:pPr>
            <a:endParaRPr/>
          </a:p>
          <a:p>
            <a:pPr marL="0" lvl="0" indent="0">
              <a:buNone/>
            </a:pPr>
            <a:r>
              <a:t>American Samoa and the Commonwealth of the Northern Mariana Islands began reporting data on gonorrhea cases to CDC in 2018; data are not available for those areas prior to that year.</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94% of all counties and county equivalents in the United States reported at least one case of gonorrhea. Out of 3,143 counties and county equivalents, 78 (2%) reported over half of all cases of gonorrhea.</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rates of reported gonorrhea ranged by state from 20 cases per 100,000 women in New Hampshire to 437 cases per 100,000 women in Mississippi. The rate of reported gonorrhea in the District of Columbia was 298 per 100,000 women.</a:t>
            </a:r>
          </a:p>
          <a:p>
            <a:pPr marL="0" lvl="0" indent="0">
              <a:buNone/>
            </a:pPr>
            <a:endParaRPr/>
          </a:p>
          <a:p>
            <a:pPr marL="0" lvl="0" indent="0">
              <a:buNone/>
            </a:pPr>
            <a:r>
              <a:t>Among US territories, rates of reported gonorrhea ranged from 8 cases per 100,000 women in the Commonwealth of the Northern Mariana Islands and Puerto Rico to 132 cases per 100,000 women in Guam.</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rates of reported gonorrhea ranged by state from 72 cases per 100,000 women aged 15 to 24 years in New Hampshire to 2,115 cases per 100,000 women aged 15 to 24 years in Mississippi. The rate of reported gonorrhea in the District of Columbia was 1,279 per 100,000 women aged 15 to 24 years.</a:t>
            </a:r>
          </a:p>
          <a:p>
            <a:pPr marL="0" lvl="0" indent="0">
              <a:buNone/>
            </a:pPr>
            <a:endParaRPr/>
          </a:p>
          <a:p>
            <a:pPr marL="0" lvl="0" indent="0">
              <a:buNone/>
            </a:pPr>
            <a:r>
              <a:t>Among US territories, rates of reported gonorrhea ranged from 26 cases per 100,000 women aged 15 to 24 years in the Commonwealth of the Northern Mariana Islands to 370 cases per 100,000 women aged 15 to 24 years in Guam.</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rates of reported gonorrhea ranged by state from 52 cases per 100,000 men aged 15 to 24 years in Vermont to 1,669 cases per 100,000 men aged 15 to 24 years in Mississippi. The rate of reported gonorrhea in the District of Columbia was 1,615 per 100,000 men aged 15 to 24 years.</a:t>
            </a:r>
          </a:p>
          <a:p>
            <a:pPr marL="0" lvl="0" indent="0">
              <a:buNone/>
            </a:pPr>
            <a:endParaRPr/>
          </a:p>
          <a:p>
            <a:pPr marL="0" lvl="0" indent="0">
              <a:buNone/>
            </a:pPr>
            <a:r>
              <a:t>Among US territories, rates of reported gonorrhea ranged from 0 cases per 100,000 men aged 15 to 24 years in the Commonwealth of the Northern Mariana Islands to 256 cases per 100,000 men aged 15 to 24 years in the US Virgin Islands.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non-Hispanic Black or African American men had the highest rate of reported cases of gonorrhea (819.5 per 100,000), followed by non-Hispanic American Indian or Alaska Native men (272.3 per 100,000) and non-Hispanic Native Hawaiian or other Pacific Islander men (195.8 per 100,000). Among women, non-Hispanic Black or African American women also had the highest rate of reported cases of gonorrhea (517.1 per 100,000), followed by non-Hispanic American Indian or Alaska Native women (404.1 per 100,000) and non-Hispanic Native Hawaiian or other Pacific Islander women (186.7 per 100,000).</a:t>
            </a:r>
          </a:p>
          <a:p>
            <a:pPr marL="0" lvl="0" indent="0">
              <a:buNone/>
            </a:pPr>
            <a:endParaRPr/>
          </a:p>
          <a:p>
            <a:pPr marL="0" lvl="0" indent="0">
              <a:buNone/>
            </a:pPr>
            <a:r>
              <a:t>Using non-Hispanic White persons as the reference category, the greatest racial disparity in rates of reported gonorrhea was observed among non-Hispanic Black or African American men, with a rate ratio of 10.6. Among women, the greatest disparity was observed among non-Hispanic Black or African American women as well, with a rate 7.2 times that of non-Hispanic White women.</a:t>
            </a:r>
          </a:p>
          <a:p>
            <a:pPr marL="0" lvl="0" indent="0">
              <a:buNone/>
            </a:pPr>
            <a:endParaRPr/>
          </a:p>
          <a:p>
            <a:pPr marL="0" lvl="0" indent="0">
              <a:buNone/>
            </a:pPr>
            <a:r>
              <a:t>For this figure, race/Hispanic ethnicity is categorized first by reported Hispanic ethnicity, then by reported race. Therefore, cases categorized as Hispanic/Latino can be of any race; cases categorized into a race group include both non-Hispanic persons and persons of unknown Hispanic ethnicity. Not all US jurisdictions reported cases in Office of Management and Budget compliant race categories in 2020.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reporting of race/Hispanic ethnicity for STD cases.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males and females, rate ratios of rates of reported gonorrhea by race/Hispanic ethnicity (using non-Hispanic White persons as the reference population) varied by region in 2020. Among males, the greatest rate ratio was in the Midwest where the rate of gonorrhea among non-Hispanic Black males was 17.2 times the rate among non-Hispanic White males. Among females, the greatest rate ratio was in the Northeast where the rate of gonorrhea among non-Hispanic Black females was 11.4 times the rate among non-Hispanic White females.</a:t>
            </a:r>
          </a:p>
          <a:p>
            <a:pPr marL="0" lvl="0" indent="0">
              <a:buNone/>
            </a:pPr>
            <a:endParaRPr/>
          </a:p>
          <a:p>
            <a:pPr marL="0" lvl="0" indent="0">
              <a:buNone/>
            </a:pPr>
            <a:r>
              <a:t>For this figure, race/Hispanic ethnicity is categorized first by reported Hispanic ethnicity, then by reported race. Therefore, cases categorized as Hispanic/Latino can be of any race; cases categorized into a race group include both non-Hispanic persons and persons of unknown Hispanic ethnicity. Not all US jurisdictions reported cases in Office of Management and Budget compliant race categories in 2020. This may minimally under- or overestimate rates for Asian, Native Hawaiian or other Pacific Islander, or multiracial individuals. No population data exist for unknown or other race; therefore, rates and rate ratios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reporting of race/Hispanic ethnicity for STD cases.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2011 to 2020, the number of gonorrhea cases reported from STD clinics decreased 10.7% among men (35,274 to 31,511 cases) and decreased 27.8% among women (17,577 to 12,693 cases), while the number of cases reported from non-STD clinics increased 208.9% among men (97,215 to 300,286 cases) and increased 80.1% among women (130,837 to 235,623 cases).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To quantify the COVID-19 pandemic’s potential impact on reported STDs, the number of 2020 cases reported for a given </a:t>
            </a:r>
            <a:r>
              <a:rPr i="1"/>
              <a:t>MMWR</a:t>
            </a:r>
            <a:r>
              <a:t> week was compared to the number of cases reported in the same week in 2019. The comparison is expressed in terms of the percentage of the previous year’s cases that were reported. Percentages lower than 100% denote when 2020 numbers were less than 2019 numbers, while percentages higher than 100% indicate when 2020 numbers were higher than 2019 numbers.</a:t>
            </a:r>
          </a:p>
          <a:p>
            <a:pPr marL="0" lvl="0" indent="0">
              <a:buNone/>
            </a:pPr>
            <a:endParaRPr/>
          </a:p>
          <a:p>
            <a:pPr marL="0" lvl="0" indent="0">
              <a:buNone/>
            </a:pPr>
            <a:r>
              <a:t>From </a:t>
            </a:r>
            <a:r>
              <a:rPr i="1"/>
              <a:t>MMWR</a:t>
            </a:r>
            <a:r>
              <a:t> weeks 1–11 (December 29, 2019–March 14, 2020), the 2020 cumulative total of reported gonorrhea cases (135,769 cases) was higher than the 2019 cumulative total for the same number of weeks (121,625 cases). In week 12 (week of March 15–21, 2020; the first full week of the emergency declaration for the COVID-19 pandemic), the weekly number of 2020 gonorrhea cases was 89.9% of 2019 cases. Following week 12, the difference between 2020 cases compared to 2019 cases increased, reaching its greatest point at week 15 (71.2%; week of April 5–11, 2020). The final number of reported cases of gonorrhea for 2020 was 110.0% of the 2019 total (677,769 and 616,392 respectively).</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patients accessing care in participating STD clinics in the STD Surveillance Network (SSuN) who were tested for gonorrhea in 2020, 22.4% of men who have sex with men, 12.1% of men who have sex with women only, and 5.9% of women were positive. The proportion of STD clinic patients who tested positive for gonorrhea varied by sex and sex of sex partners, as well as by age group. Men who have sex with men were noted to have higher proportions of testing positive in all age groups when compared to women and men who have sex with women only.</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SSuN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San Francisco had the highest proportion of gonorrhea cases reported among men who have sex with men, Indiana had the highest proportion of gonorrhea case reported among women and Washington state had the highest proportion of gonorrhea cases reported among men who have sex with women only. Overall, the proportion of gonorrhea estimated to be attributed to men who have sex with men in 2020 was 34.7%.</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SSuN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Utah reported the highest proportion of gonorrhea cases treated with the recommended regimen and San Francisco reported the lowest proportion of cases treated with the recommended regimen. The overall proportion of cases treated with the recommended regimen was 87.5% in 2020.</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SSuN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2011–2020, the percentage of </a:t>
            </a:r>
            <a:r>
              <a:rPr i="1"/>
              <a:t>Neisseria gonorrhoeae</a:t>
            </a:r>
            <a:r>
              <a:t> isolates that exhibited elevated ceftriaxone minimum inhibitory concentrations, defined as ≥ 0.125 µg/mL, fluctuated between 0.1% and 0.4%. In 2020, 0.1% of isolates had elevated ceftriaxone minimum inhibitory concentrations. The percentage of isolates with elevated cefixime minimum inhibitory concentrations (≥ 0.25 µg/mL) declined from 1.4% in 2011 to 0.3% in 2020. During 2012–2014, the percentage of isolates with elevated azithromycin minimum inhibitory concentrations (≥ 2 µg/mL) ranged from 0.3% to 2.5% with a sharp increase during 2013–2014 (0.6% to 2.5%); during 2014–2020, the percentage increased from 2.5% to 5.8%.</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34.8% of </a:t>
            </a:r>
            <a:r>
              <a:rPr i="1"/>
              <a:t>Neisseria gonorrhoeae</a:t>
            </a:r>
            <a:r>
              <a:t> isolates collected from GISP sites were resistant to ciprofloxacin, 19.7% to tetracycline, and 12.3% to penicillin.</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48.7% of </a:t>
            </a:r>
            <a:r>
              <a:rPr i="1"/>
              <a:t>Neisseria gonorrhoeae</a:t>
            </a:r>
            <a:r>
              <a:t> isolates collected through GISP were susceptible to the six antimicrobials tested. Less than half (49%) were resistant to at least one of three antimicrobials (tetracycline, penicillin, or ciprofloxacin). An additional 2.4% of isolates were susceptible to those antimicrobials, but had elevated minimum inhibitory concentrations to ceftriaxone, cefixime, or azithromycin. Overall, 14.5% of isolates demonstrated resistance or elevated minimum inhibitory concentrations to two antimicrobials tested; 3.4% demonstrated resistance or elevated minimum inhibitory concentrations to three antimicrobials tested. No isolates with elevated azithromycin minimum inhibitory concentrations also had elevated ceftriaxone minimum inhibitory concentrations.</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2016 to 2020, 65.5–70.2% of all tested </a:t>
            </a:r>
            <a:r>
              <a:rPr i="1"/>
              <a:t>Neisseria gonorrhoeae</a:t>
            </a:r>
            <a:r>
              <a:t> isolates had a ceftriaxone minimum inhibitory concentration value ≤0.008 µg/mL and 99.7–99.9% had a minimum inhibitory concentration value &lt;0.125 µg/</a:t>
            </a:r>
            <a:r>
              <a:rPr lang="en-US" err="1"/>
              <a:t>mL.</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2016 to 2020, 65.9–80.5% of all tested </a:t>
            </a:r>
            <a:r>
              <a:rPr i="1"/>
              <a:t>Neisseria gonorrhoeae</a:t>
            </a:r>
            <a:r>
              <a:t> isolates had a gentamicin minimum inhibitory concentration value of 8 µg/</a:t>
            </a:r>
            <a:r>
              <a:rPr lang="en-US" err="1"/>
              <a:t>mL.</a:t>
            </a:r>
            <a:r>
              <a:t> In 2020, 0.03% of all tested </a:t>
            </a:r>
            <a:r>
              <a:rPr i="1"/>
              <a:t>Neisseria gonorrhoeae</a:t>
            </a:r>
            <a:r>
              <a:t> isolates had a gentamicin minimum inhibitory concentration above 16 µg/</a:t>
            </a:r>
            <a:r>
              <a:rPr lang="en-US" err="1"/>
              <a:t>mL.</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96.8% of GISP participants were treated with ceftriaxone 250 mg. Participants treated with gentamicin 240 mg increased from 0.2% in 2015 to 1.3% in 2020.</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Overall, the proportion of </a:t>
            </a:r>
            <a:r>
              <a:rPr i="1"/>
              <a:t>Neisseria gonorrhoeae</a:t>
            </a:r>
            <a:r>
              <a:t> isolates collected in selected STD clinics participating in GISP that were from men who have sex with men increased steadily from 3.9% in 1989 to a high of 38.5% in 2017. In 2020, this proportion was 31.1%.</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Data collection for gonorrhea began in 1941 and gonorrhea was made a nationally notifiable condition in 1944. Steep declines in cases rates in the 1940s and 1950s likely reflect expanded use of penicillin to treat infection.</a:t>
            </a:r>
          </a:p>
          <a:p>
            <a:pPr marL="0" lvl="0" indent="0">
              <a:buNone/>
            </a:pPr>
            <a:endParaRPr/>
          </a:p>
          <a:p>
            <a:pPr marL="0" lvl="0" indent="0">
              <a:buNone/>
            </a:pPr>
            <a:r>
              <a:t>In 2020, 677,769 total cases of gonorrhea were reported in the United States. During 2019 to 2020, the rate of reported gonorrhea increased 10.0% (from 187.8 to 206.5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the proportion of </a:t>
            </a:r>
            <a:r>
              <a:rPr i="1"/>
              <a:t>Neisseria gonorrhoeae</a:t>
            </a:r>
            <a:r>
              <a:t> isolates with elevated azithromycin minimum inhibitory concentrations (≥ 2.0 µg/mL) was higher in isolates from men who have sex with men than from men who have sex with women only. For azithromycin, 9.2% of isolates from men who have sex with men had elevated minimum inhibitory concentrations compared to 4.3% in men who have sex with women only. For ceftriaxone, the proportion of isolates with elevated ceftriaxone minimum inhibitory concentrations (≥ 0.125 µg/mL) was higher at 0.1% in men who have sex with women only compared to 0% in men who have sex with men.</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See Technical Notes (https://www.cdc.gov/std/statistics/2020/technical-notes.htm) for information on GISP methodology.</a:t>
            </a:r>
          </a:p>
        </p:txBody>
      </p:sp>
      <p:sp>
        <p:nvSpPr>
          <p:cNvPr id="4" name="Slide Number Placeholder 3"/>
          <p:cNvSpPr>
            <a:spLocks noGrp="1"/>
          </p:cNvSpPr>
          <p:nvPr>
            <p:ph type="sldNum" sz="quarter" idx="10"/>
          </p:nvPr>
        </p:nvSpPr>
        <p:spPr/>
        <p:txBody>
          <a:bodyPr/>
          <a:lstStyle/>
          <a:p>
            <a:fld id="{A29AFBC5-7751-4D71-8004-00EA0C069DAB}"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gay, bisexual and other men who have sex with men (referred to as MSM) attending participating STD clinics in the STD Surveillance Network, the portion diagnosed with primary and secondary syphilis was higher for those that were HIV positive compared with those not known to be HIV positive (10.4% versus 5.5%). The pattern was similar for urogential gonorrhea, with the proportion of testing positive higher among HIV-positive MSM compared with MSM not known to be HIV positive (14.2% versus 9.8%); however, the proportion testing positive for urogential chlamydia was similar (7.0% among HIV-positive MSM and 6.5% among MSM not known to be HIV positive).   </a:t>
            </a:r>
          </a:p>
          <a:p>
            <a:pPr marL="0" lvl="0" indent="0">
              <a:buNone/>
            </a:pPr>
            <a:endParaRPr/>
          </a:p>
          <a:p>
            <a:pPr marL="0" lvl="0" indent="0">
              <a:buNone/>
            </a:pPr>
            <a:r>
              <a:t>For this figure, HIV status is categorized using documented in the clinic records (based on self-report or most recent HIV test result) or matched information documented in the jurisdiction’s HIV registry.</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SSuN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2019 to 2020, the gonorrhea rate among women increased 14.7% (from 152.1 to 174.5 per 100,000) and the rate among men increased 6.6% (from 223.7 to 238.5 per 100,000).</a:t>
            </a:r>
          </a:p>
          <a:p>
            <a:pPr marL="0" lvl="0" indent="0">
              <a:buNone/>
            </a:pPr>
            <a:endParaRPr/>
          </a:p>
          <a:p>
            <a:pPr marL="0" lvl="0" indent="0">
              <a:buNone/>
            </a:pPr>
            <a:r>
              <a:t>Over the last 5 years, the gonorrhea rate among women increased 44.9% (from 120.4 to 174.5 per 100,000) and the rate among men increased 40.5% (from 169.7 to 238.5 per 100,000). Over the last 10 years, the gonorrhea rate among men increased 144.1% (from 97.7 to 238.5 per 100,000) and the rate among women increased 61.6% (from 108.0 to 174.5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the South had the highest rate of reported gonorrhea (232.1 cases per 100,000; 13.8% increase from 2019), followed by the Midwest (230.0 cases per 100,000; 16.7% increase from 2019), the West (183.4 cases per 100,000; 0.5% decrease from 2019), and the Northeast (152.7 cases per 100,000; 5.5% increase from 2019).</a:t>
            </a:r>
          </a:p>
          <a:p>
            <a:pPr marL="0" lvl="0" indent="0">
              <a:buNone/>
            </a:pPr>
            <a:endParaRPr/>
          </a:p>
          <a:p>
            <a:pPr marL="0" lvl="0" indent="0">
              <a:buNone/>
            </a:pPr>
            <a:r>
              <a:t>The Midwest had the greatest 5-year increase in rates of reported cases of gonorrhea (142.8 to 230.0 per 100,000; 61.1% increase from 2016). The West had the greatest 10-year increase in rates of reported cases of gonorrhea (61.4 to 183.4 per 100,000; 198.7% increase from 2011).</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women aged 20 to 24 years had the highest rate of reported cases of gonorrhea (866.9 per 100,000), followed by those aged 15 to 19 years (616.4 per 100,000) and 25 to 29 years (505.3 per 100,000). Among men, those aged 20 to 24 years had the highest rate of reported cases of gonorrhea (821.5 per 100,000), followed by those aged 25 to 29 years (727.9 per 100,000) and 30 to 34 years (567.6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women aged 20 to 24 years had the highest rate of reported cases of gonorrhea among women (866.9 cases per 100,000; 16.4% increase from 2019), followed by those aged 15 to 19 years (616.4 cases per 100,000; 10.0% increase from 2019), those aged 25 to 29 years (505.3 cases per 100,000; 13.4% increase from 2019), those aged 30 to 34 years (312.3 cases per 100,000; 19.1% increase from 2019), and those aged 35 to 44 years (142.7 cases per 100,000; 18.9% increase from 2019).</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men aged 20 to 24 years had the highest rate of reported cases of gonorrhea among men (821.5 cases per 100,000; 9.2% increase from 2019), followed by those aged 25 to 29 years (727.9 cases per 100,000; 3.8% increase from 2019), those aged 30 to 34 years (567.6 cases per 100,000; 9.7% increase from 2019), those aged 15 to 19 years (369.0 cases per 100,000; 12.0% increase from 2019), and those aged 35 to 44 years (301.6 cases per 100,000; 6.8% increase from 2019).</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the highest rate of reported cases of gonorrhea was among non-Hispanic Black or African American persons (662.4 cases per 100,000; 14.7% increase from 2019), followed by non-Hispanic American Indian or Alaska Native persons (339.6 cases per 100,000; 3.9% decrease from 2019), non-Hispanic Native Hawaiian or other Pacific Islander persons (192.0 cases per 100,000; 1.9% decrease from 2019), non-Hispanic persons of multiple races (145.5 cases per 100,000; 22.9% increase from 2019), Hispanic or Latino persons of any race (121.0 cases per 100,000; 3.4% increase from 2019), non-Hispanic White persons (74.6 cases per 100,000; 0.8% increase from 2019), and non-Hispanic Asian persons (31.1 cases per 100,000; 17.7% decrease from 2019). Non-Hispanic persons of multiple races had the greatest 5-year increase in rates of reported cases of gonorrhea (60.7 to 145.5 per 100,000; 139.7% increase from 2016).</a:t>
            </a:r>
          </a:p>
          <a:p>
            <a:pPr marL="0" lvl="0" indent="0">
              <a:buNone/>
            </a:pPr>
            <a:endParaRPr/>
          </a:p>
          <a:p>
            <a:pPr marL="0" lvl="0" indent="0">
              <a:buNone/>
            </a:pPr>
            <a:r>
              <a:t>For this figure, race/Hispanic ethnicity is categorized first by reported Hispanic ethnicity, then by reported race. Therefore, cases categorized as Hispanic/Latino can be of any race; cases categorized into a race group include both non-Hispanic persons and persons of unknown Hispanic ethnicity. Not all US jurisdictions reported cases in Office of Management and Budget compliant race categories during 2016 to 2020.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reporting of race/Hispanic ethnicity for STD cases.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4/6/2022</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a:solidFill>
                  <a:schemeClr val="bg2"/>
                </a:solidFill>
                <a:latin typeface="Calibri" panose="020F0502020204030204" pitchFamily="34" charset="0"/>
              </a:rPr>
              <a:t>National Center for HIV, Viral Hepatitis, STD, and TB Prevention</a:t>
            </a:r>
          </a:p>
          <a:p>
            <a:r>
              <a:rPr lang="en-US" b="1">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4/6/2022</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DFDD9-E08D-4C81-B20C-0A09A4E04F81}"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DFDD9-E08D-4C81-B20C-0A09A4E04F81}"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4/6/2022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algn="ctr"/>
            <a:r>
              <a:rPr lang="en-US" sz="4000"/>
              <a:t>Sexually Transmitted Disease</a:t>
            </a:r>
            <a:br>
              <a:rPr lang="en-US" sz="4000"/>
            </a:br>
            <a:br>
              <a:rPr lang="en-US" sz="4000"/>
            </a:br>
            <a:endParaRPr lang="en-US" altLang="en-US" sz="4000"/>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a:t>Surveillance 2020</a:t>
            </a:r>
            <a:br>
              <a:rPr lang="en-US" sz="300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a:p>
        </p:txBody>
      </p:sp>
      <p:sp>
        <p:nvSpPr>
          <p:cNvPr id="4" name="TextBox 3">
            <a:extLst>
              <a:ext uri="{FF2B5EF4-FFF2-40B4-BE49-F238E27FC236}">
                <a16:creationId xmlns:a16="http://schemas.microsoft.com/office/drawing/2014/main" id="{FDC35351-7B5F-4168-8C13-765282323144}"/>
              </a:ext>
            </a:extLst>
          </p:cNvPr>
          <p:cNvSpPr txBox="1"/>
          <p:nvPr/>
        </p:nvSpPr>
        <p:spPr>
          <a:xfrm>
            <a:off x="3440376" y="3302246"/>
            <a:ext cx="2028120" cy="584775"/>
          </a:xfrm>
          <a:prstGeom prst="rect">
            <a:avLst/>
          </a:prstGeom>
          <a:noFill/>
        </p:spPr>
        <p:txBody>
          <a:bodyPr wrap="none" rtlCol="0">
            <a:spAutoFit/>
          </a:bodyPr>
          <a:lstStyle/>
          <a:p>
            <a:pPr algn="ctr"/>
            <a:r>
              <a:rPr lang="en-US" sz="3200" b="1"/>
              <a:t>Gonorrhea</a:t>
            </a:r>
          </a:p>
        </p:txBody>
      </p:sp>
    </p:spTree>
    <p:extLst>
      <p:ext uri="{BB962C8B-B14F-4D97-AF65-F5344CB8AC3E}">
        <p14:creationId xmlns:p14="http://schemas.microsoft.com/office/powerpoint/2010/main" val="15338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State, United States and Territories, 2020</a:t>
            </a:r>
          </a:p>
        </p:txBody>
      </p:sp>
      <p:pic>
        <p:nvPicPr>
          <p:cNvPr id="3" name="Picture 1" descr="United States map showing estimated rates of reported gonorrhea by state and territory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State, United States and Territories, 2011–2020</a:t>
            </a:r>
          </a:p>
        </p:txBody>
      </p:sp>
      <p:pic>
        <p:nvPicPr>
          <p:cNvPr id="3" name="Picture 1" descr="Animated map of the United States showing rates of reported gonorrhea cases by state and territory of residence from 201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State, United States and Territories, 2011 and 2020</a:t>
            </a:r>
          </a:p>
        </p:txBody>
      </p:sp>
      <p:pic>
        <p:nvPicPr>
          <p:cNvPr id="3" name="Picture 1" descr="United States map showing rates of reported gonorrhea cases by state and territory of residence from 2011 to 2020."/>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County, United States, 2020</a:t>
            </a:r>
          </a:p>
        </p:txBody>
      </p:sp>
      <p:pic>
        <p:nvPicPr>
          <p:cNvPr id="3" name="Picture 1" descr="United States map showing rates of reported gonorrhea cases by county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by State, United States and Territories, 2020</a:t>
            </a:r>
          </a:p>
        </p:txBody>
      </p:sp>
      <p:pic>
        <p:nvPicPr>
          <p:cNvPr id="3" name="Picture 1" descr="United States map showing rates of reported gonorrhea cases among women by state and territory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15–24 Years by State, United States and Territories, 2020</a:t>
            </a:r>
          </a:p>
        </p:txBody>
      </p:sp>
      <p:pic>
        <p:nvPicPr>
          <p:cNvPr id="3" name="Picture 1" descr="United States map showing estimated rates of reported gonorrhea among women aged 15 to 24 years by state and territory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15–24 Years by State, United States and Territories, 2020</a:t>
            </a:r>
          </a:p>
        </p:txBody>
      </p:sp>
      <p:pic>
        <p:nvPicPr>
          <p:cNvPr id="3" name="Picture 1" descr="United States map showing rates of reported gonorrhea cases among men aged 15 to 24 years by state and territory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 of Reported Cases by Race/Hispanic Ethnicity and Sex, United States, 2020</a:t>
            </a:r>
          </a:p>
        </p:txBody>
      </p:sp>
      <p:pic>
        <p:nvPicPr>
          <p:cNvPr id="3" name="Picture 1" descr="Bar graph showing rates of reported gonorrhea cases by race and Hispanic ethnicity and sex in the United States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Autofit/>
          </a:bodyPr>
          <a:lstStyle/>
          <a:p>
            <a:pPr marL="0" lvl="0" indent="0">
              <a:buNone/>
            </a:pPr>
            <a:r>
              <a:rPr sz="900"/>
              <a:t>* Per 100,000</a:t>
            </a:r>
          </a:p>
          <a:p>
            <a:pPr marL="0" lvl="0" indent="0">
              <a:buNone/>
            </a:pPr>
            <a:r>
              <a:rPr sz="900" b="1"/>
              <a:t>ACRONYMS:</a:t>
            </a:r>
            <a:r>
              <a:rPr sz="900"/>
              <a:t> AI/AN = American Indian/Alaska Native; Black/AA = Black or African American; NH/PI = Native Hawaiian/Pacific Islander</a:t>
            </a:r>
          </a:p>
          <a:p>
            <a:pPr marL="0" lvl="0" indent="0">
              <a:buNone/>
            </a:pPr>
            <a:r>
              <a:rPr sz="900" b="1"/>
              <a:t>NOTE:</a:t>
            </a:r>
            <a:r>
              <a:rPr sz="900"/>
              <a:t> Total includes all cases including those with unknown race/Hispanic ethnicity.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 Ratios by Sex, Race/Hispanic Ethnicity, and Region, United States, 2020</a:t>
            </a:r>
          </a:p>
        </p:txBody>
      </p:sp>
      <p:pic>
        <p:nvPicPr>
          <p:cNvPr id="3" name="Picture 1" descr="Two-panel figure showing rate ratios of gonorrhea by sex, race and Hispanic ethnicity, and United States region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reference population. Y-axis is log scale.</a:t>
            </a:r>
          </a:p>
          <a:p>
            <a:pPr marL="0" lvl="0" indent="0">
              <a:buNone/>
            </a:pPr>
            <a:r>
              <a:rPr b="1"/>
              <a:t>ACRONYMS:</a:t>
            </a:r>
            <a:r>
              <a:t> AI/AN = American Indian/Alaska Native; Black/AA = Black or African American; NH/PI = Native Hawaiian/Pacific Islander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Reported Cases by Reporting Source and Sex, United States, 2011–2020</a:t>
            </a:r>
          </a:p>
        </p:txBody>
      </p:sp>
      <p:pic>
        <p:nvPicPr>
          <p:cNvPr id="3" name="Picture 1" descr="Line graph showing reported cases of gonorrhea by reporting source and sex in the United States during 201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During 2011 to 2020, the proportion of all cases with unknown reporting source was 13.7%, from a low of 11.9% in 2012 to a high of 14.4% in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Reported 2020 Cases as a Percentage of 2019 by </a:t>
            </a:r>
            <a:r>
              <a:rPr b="1" i="1"/>
              <a:t>MMWR</a:t>
            </a:r>
            <a:r>
              <a:t> Week, United States</a:t>
            </a:r>
          </a:p>
        </p:txBody>
      </p:sp>
      <p:pic>
        <p:nvPicPr>
          <p:cNvPr id="3" name="Picture 1" descr="Area graph showing weekly gonorrhea case counts in 2020 relative to the same week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The </a:t>
            </a:r>
            <a:r>
              <a:rPr i="1"/>
              <a:t>MMWR</a:t>
            </a:r>
            <a:r>
              <a:t> week is the week of the epidemiologic year for which the case is assigned by the reporting local or state health department.</a:t>
            </a:r>
          </a:p>
          <a:p>
            <a:pPr marL="0" lvl="0" indent="0">
              <a:buNone/>
            </a:pPr>
            <a:r>
              <a:t>Adapted from Pagaoa et al, </a:t>
            </a:r>
            <a:r>
              <a:rPr i="1"/>
              <a:t>Sexually Transmitted Diseases</a:t>
            </a:r>
            <a:r>
              <a:t>,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a:t>Gonorrhea — Proportion of STD Clinic Patients Testing Positive by Age Group, Sex, and Sex of Sex Partners, STD Surveillance Network (SSuN), 2020</a:t>
            </a:r>
          </a:p>
        </p:txBody>
      </p:sp>
      <p:pic>
        <p:nvPicPr>
          <p:cNvPr id="3" name="Picture 1" descr="Bar graph showing the proportion of STD clinic patients testing positive for gonorrhea by age group and sex and sex of sex partners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data obtained from unique patients in eight participating sites (Baltimore, Florida, Indiana, Multnomah County, New York City, Philadelphia, San Francisco, and Washington) with known sex of sex partners attending SSuN STD clinics who were tested ≥1 times for gonorrhea in 2020 (n=33,367).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a:t>Estimated Proportion of Gonorrhea Cases by Sex and Sex of Sex Partners and Jurisdiction, STD Surveillance Network (SSuN), 2020</a:t>
            </a:r>
          </a:p>
        </p:txBody>
      </p:sp>
      <p:pic>
        <p:nvPicPr>
          <p:cNvPr id="3" name="Picture 1" descr="Bar graph showing the estimated proportion of men who have sex with men, men who have sex with women only, and women among gonorrhea cases by SSuN jurisdiction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Estimate based on weighted analysis of data on sex of sex partners obtained from interviews (n=4,244) conducted among a random sample of gonorrhea cases reported January to December 2020. Includes eight SSuN sites reporting completed case investigations in 2020 for at least 2% of all reported cases.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a:t>Gonorrhea – Estimated Proportion of Cases Treated with Recommended Regimen by Jurisdiction, STD Surveillance Network (SSuN), 2020</a:t>
            </a:r>
          </a:p>
        </p:txBody>
      </p:sp>
      <p:pic>
        <p:nvPicPr>
          <p:cNvPr id="3" name="Picture 1" descr="Bar graph showing the estimated proportion of gonorrhea cases treated by recommended treatment regimen and SSuN jurisdiction during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Autofit/>
          </a:bodyPr>
          <a:lstStyle/>
          <a:p>
            <a:pPr marL="0" lvl="0" indent="0">
              <a:buNone/>
            </a:pPr>
            <a:r>
              <a:rPr sz="900" b="1"/>
              <a:t>NOTE:</a:t>
            </a:r>
            <a:r>
              <a:rPr sz="900"/>
              <a:t> Includes SSuN jurisdictions with treatment and dosage data ascertained for at least 80% of sampled, investigated cases. In 2020, the recommended treatment for uncomplicated gonorrhea was ceftriaxone 250 mg intramuscular plus azithromycin 1 gm orally. In December 2020, gonorrhea treatment recommendations were updated to recommend only a single 500 mg intramuscular dose of ceftriaxone. Data in this figure reflect the previous treatment recommendations only.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01"/>
            <a:ext cx="8229600" cy="754226"/>
          </a:xfrm>
        </p:spPr>
        <p:txBody>
          <a:bodyPr>
            <a:noAutofit/>
          </a:bodyPr>
          <a:lstStyle/>
          <a:p>
            <a:pPr marL="0" lvl="0" indent="0">
              <a:buNone/>
            </a:pPr>
            <a:r>
              <a:rPr sz="1800" b="1" i="1"/>
              <a:t>Neisseria gonorrhoeae</a:t>
            </a:r>
            <a:r>
              <a:rPr sz="1800"/>
              <a:t> — Percentage of Isolates with Elevated Minimum Inhibitory Concentrations (MICs) to Azithromycin, Cefixime, and Ceftriaxone, Gonococcal Isolate Surveillance Project (GISP), 2011–2020</a:t>
            </a:r>
          </a:p>
        </p:txBody>
      </p:sp>
      <p:pic>
        <p:nvPicPr>
          <p:cNvPr id="3" name="Picture 1" descr="Bar graph showing the percentage of Neisseria gonorrhoeae isolates with elevated minimum inhibitory concentrations to azithromycin, cefixime, and ceftriaxone from 2011 to 2020."/>
          <p:cNvPicPr>
            <a:picLocks noGrp="1" noChangeAspect="1"/>
          </p:cNvPicPr>
          <p:nvPr/>
        </p:nvPicPr>
        <p:blipFill>
          <a:blip r:embed="rId3"/>
          <a:stretch>
            <a:fillRect/>
          </a:stretch>
        </p:blipFill>
        <p:spPr bwMode="auto">
          <a:xfrm>
            <a:off x="1574800" y="1146626"/>
            <a:ext cx="5994400" cy="3213100"/>
          </a:xfrm>
          <a:prstGeom prst="rect">
            <a:avLst/>
          </a:prstGeom>
          <a:noFill/>
          <a:ln w="9525">
            <a:noFill/>
            <a:headEnd/>
            <a:tailEnd/>
          </a:ln>
        </p:spPr>
      </p:pic>
      <p:sp>
        <p:nvSpPr>
          <p:cNvPr id="4" name="Content Placeholder 3"/>
          <p:cNvSpPr>
            <a:spLocks noGrp="1"/>
          </p:cNvSpPr>
          <p:nvPr>
            <p:ph sz="half" idx="2"/>
          </p:nvPr>
        </p:nvSpPr>
        <p:spPr>
          <a:xfrm>
            <a:off x="1371600" y="4483597"/>
            <a:ext cx="6400800" cy="643574"/>
          </a:xfrm>
        </p:spPr>
        <p:txBody>
          <a:bodyPr/>
          <a:lstStyle/>
          <a:p>
            <a:pPr marL="0" lvl="0" indent="0">
              <a:buNone/>
            </a:pPr>
            <a:r>
              <a:rPr b="1"/>
              <a:t>NOTE:</a:t>
            </a:r>
            <a:r>
              <a:t> Elevated MICs = Azithromycin: ≥ 2.0 µg/mL; Cefixime: ≥ 0.25 µg/mL; Ceftriaxone: ≥ 0.125 µg/mL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46"/>
            <a:ext cx="8229600" cy="754226"/>
          </a:xfrm>
        </p:spPr>
        <p:txBody>
          <a:bodyPr vert="horz" lIns="91440" tIns="45720" rIns="91440" bIns="45720" rtlCol="0" anchor="b">
            <a:noAutofit/>
          </a:bodyPr>
          <a:lstStyle/>
          <a:p>
            <a:pPr marL="0" lvl="0" indent="0">
              <a:buNone/>
            </a:pPr>
            <a:r>
              <a:rPr sz="1600" b="1" i="1" dirty="0"/>
              <a:t>Neisseria gonorrhoeae</a:t>
            </a:r>
            <a:r>
              <a:rPr sz="1600" dirty="0"/>
              <a:t> — Prevalence of Tetracycline, Penicillin, or Ciprofloxacin Resistance* or Elevated Cefixime, Ceftriaxone, or Azithromycin Minimum Inhibitory Concentrations (MICs)†, by Year — Gonococcal Isolate Surveillance Project (GISP), 2000–2020</a:t>
            </a:r>
          </a:p>
        </p:txBody>
      </p:sp>
      <p:pic>
        <p:nvPicPr>
          <p:cNvPr id="3" name="Picture 1" descr="Line graph showing the prevalence of tetracycline, penicillin, or ciprofloxacin resistance or elevated cefixime, ceftriaxone, or azithromycin minimum inhibitory concentrations among Neisseria gonorrhoeae isolates by year from 2000 to 2020."/>
          <p:cNvPicPr>
            <a:picLocks noGrp="1" noChangeAspect="1"/>
          </p:cNvPicPr>
          <p:nvPr/>
        </p:nvPicPr>
        <p:blipFill>
          <a:blip r:embed="rId3"/>
          <a:stretch>
            <a:fillRect/>
          </a:stretch>
        </p:blipFill>
        <p:spPr bwMode="auto">
          <a:xfrm>
            <a:off x="1465943" y="1139871"/>
            <a:ext cx="5994400" cy="3213100"/>
          </a:xfrm>
          <a:prstGeom prst="rect">
            <a:avLst/>
          </a:prstGeom>
          <a:noFill/>
          <a:ln w="9525">
            <a:noFill/>
            <a:headEnd/>
            <a:tailEnd/>
          </a:ln>
        </p:spPr>
      </p:pic>
      <p:sp>
        <p:nvSpPr>
          <p:cNvPr id="4" name="Content Placeholder 3"/>
          <p:cNvSpPr>
            <a:spLocks noGrp="1"/>
          </p:cNvSpPr>
          <p:nvPr>
            <p:ph sz="half" idx="2"/>
          </p:nvPr>
        </p:nvSpPr>
        <p:spPr>
          <a:xfrm>
            <a:off x="1371600" y="4352971"/>
            <a:ext cx="6618514" cy="643574"/>
          </a:xfrm>
        </p:spPr>
        <p:txBody>
          <a:bodyPr>
            <a:noAutofit/>
          </a:bodyPr>
          <a:lstStyle/>
          <a:p>
            <a:pPr marL="0" lvl="0" indent="0">
              <a:buNone/>
            </a:pPr>
            <a:r>
              <a:rPr sz="800" dirty="0"/>
              <a:t>* Resistance: Ciprofloxacin: MIC ≥ 1.0 µg/mL; Penicillin: MIC ≥ 2.0 µg/mL or Beta-lactamase positive; Tetracycline: MIC ≥ 2.0 µg/mL</a:t>
            </a:r>
          </a:p>
          <a:p>
            <a:pPr marL="0" lvl="0" indent="0">
              <a:buNone/>
            </a:pPr>
            <a:r>
              <a:rPr sz="800" dirty="0"/>
              <a:t>† Elevated MICs: Azithromycin: MIC ≥ 1.0 µg/mL 29 (2000–2004); ≥ 2.0 µg/mL (2005–2020); Ceftriaxone: MIC ≥ 0.125 µg/mL; Cefixime: MIC ≥ 0.25 µg/mL</a:t>
            </a:r>
          </a:p>
          <a:p>
            <a:pPr marL="0" lvl="0" indent="0">
              <a:buNone/>
            </a:pPr>
            <a:r>
              <a:rPr sz="800" dirty="0"/>
              <a:t>NOTE: Cefixime susceptibility was not tested in 2007 and 2008.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rPr sz="1800"/>
              <a:t>Resistance or Elevated Minimum Inhibitory Concentration (MIC) Patterns of </a:t>
            </a:r>
            <a:r>
              <a:rPr sz="1800" b="1" i="1"/>
              <a:t>Neisseria gonorrhoeae</a:t>
            </a:r>
            <a:r>
              <a:rPr sz="1800"/>
              <a:t> Isolates to Antimicrobials, Gonococcal Isolate Surveillance Project (GISP), 2020</a:t>
            </a:r>
          </a:p>
        </p:txBody>
      </p:sp>
      <p:pic>
        <p:nvPicPr>
          <p:cNvPr id="3" name="Picture 1" descr="Combination of an upset figure and pie chart to display resistance or elevated minimum inhibitory concentration patterns of Neisseria gonorrhoeae isolates alone or in combination to selected antimicrobials during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301683"/>
            <a:ext cx="6400800" cy="643574"/>
          </a:xfrm>
        </p:spPr>
        <p:txBody>
          <a:bodyPr>
            <a:noAutofit/>
          </a:bodyPr>
          <a:lstStyle/>
          <a:p>
            <a:pPr marL="0" lvl="0" indent="0">
              <a:buNone/>
            </a:pPr>
            <a:r>
              <a:rPr sz="700"/>
              <a:t>* Susceptible category includes isolates with penicillin (or Beta-lactamase negative), tetracycline, and ciprofloxacin MIC values that are not considered resistant (i.e., susceptible and intermediate resistant) based on Clinical &amp; Laboratory Standards Institute criteria and isolates with ceftriaxone, cefixime, and azithromycin MIC values that are not considered elevated based on GISP “alert” values.</a:t>
            </a:r>
          </a:p>
          <a:p>
            <a:pPr marL="0" lvl="0" indent="0">
              <a:buNone/>
            </a:pPr>
            <a:r>
              <a:rPr sz="700" b="1"/>
              <a:t>NOTE:</a:t>
            </a:r>
            <a:r>
              <a:rPr sz="700"/>
              <a:t> Elevated MIC = Ceftriaxone: MIC ≥ 0.125 µg/mL; Cefixime: MIC ≥ 0.25 µg/mL; Azithromycin: MIC ≥ 2.0 µg/mL. Resistance = Tetracycline: MIC ≥ 2.0 µg/mL; Ciprofloxacin: MIC ≥ 1.0 µg/mL; Penicillin: MIC ≥ 2.0 µg/mL or Beta-lactamase positive. In the figure, a filled circle reflects resistance or elevated MIC to a specific antimicrobial; only antimicrobial combinations with non-zero percentages are shown.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987"/>
            <a:ext cx="8229600" cy="754226"/>
          </a:xfrm>
        </p:spPr>
        <p:txBody>
          <a:bodyPr>
            <a:noAutofit/>
          </a:bodyPr>
          <a:lstStyle/>
          <a:p>
            <a:pPr marL="0" lvl="0" indent="0">
              <a:buNone/>
            </a:pPr>
            <a:r>
              <a:rPr sz="1800" b="1" i="1"/>
              <a:t>Neisseria gonorrhoeae</a:t>
            </a:r>
            <a:r>
              <a:rPr sz="1800"/>
              <a:t> — Distribution of Ceftriaxone Minimum Inhibitory Concentrations (MICs) by Year, Gonococcal Isolate Surveillance Project (GISP), 2016–2020</a:t>
            </a:r>
          </a:p>
        </p:txBody>
      </p:sp>
      <p:pic>
        <p:nvPicPr>
          <p:cNvPr id="3" name="Picture 1" descr="Bar graph showing the distribution of ceftriaxone minimum inhibitory concentrations among Neisseria gonorrhoeae isolates by year from 2016 to 2020."/>
          <p:cNvPicPr>
            <a:picLocks noGrp="1" noChangeAspect="1"/>
          </p:cNvPicPr>
          <p:nvPr/>
        </p:nvPicPr>
        <p:blipFill>
          <a:blip r:embed="rId3"/>
          <a:stretch>
            <a:fillRect/>
          </a:stretch>
        </p:blipFill>
        <p:spPr bwMode="auto">
          <a:xfrm>
            <a:off x="1574800" y="1132112"/>
            <a:ext cx="5994400" cy="3213100"/>
          </a:xfrm>
          <a:prstGeom prst="rect">
            <a:avLst/>
          </a:prstGeom>
          <a:noFill/>
          <a:ln w="9525">
            <a:noFill/>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58"/>
            <a:ext cx="8229600" cy="754226"/>
          </a:xfrm>
        </p:spPr>
        <p:txBody>
          <a:bodyPr>
            <a:noAutofit/>
          </a:bodyPr>
          <a:lstStyle/>
          <a:p>
            <a:pPr marL="0" lvl="0" indent="0">
              <a:buNone/>
            </a:pPr>
            <a:r>
              <a:rPr sz="1800" b="1" i="1"/>
              <a:t>Neisseria gonorrhoeae</a:t>
            </a:r>
            <a:r>
              <a:rPr sz="1800"/>
              <a:t> — Distribution of Gentamicin Minimum Inhibitory Concentrations (MICs) by Year, Gonococcal Isolate Surveillance Project (GISP), 2016–2020</a:t>
            </a:r>
          </a:p>
        </p:txBody>
      </p:sp>
      <p:pic>
        <p:nvPicPr>
          <p:cNvPr id="3" name="Picture 1" descr="Bar graph showing the distribution of gentamicin minimum inhibitory concentrations among Neisseria gonorrhoeae isolates by year from 2016 to 2020."/>
          <p:cNvPicPr>
            <a:picLocks noGrp="1" noChangeAspect="1"/>
          </p:cNvPicPr>
          <p:nvPr/>
        </p:nvPicPr>
        <p:blipFill>
          <a:blip r:embed="rId3"/>
          <a:stretch>
            <a:fillRect/>
          </a:stretch>
        </p:blipFill>
        <p:spPr bwMode="auto">
          <a:xfrm>
            <a:off x="1574800" y="1153883"/>
            <a:ext cx="5994400" cy="3213100"/>
          </a:xfrm>
          <a:prstGeom prst="rect">
            <a:avLst/>
          </a:prstGeom>
          <a:noFill/>
          <a:ln w="9525">
            <a:noFill/>
            <a:headEnd/>
            <a:tailEnd/>
          </a:ln>
        </p:spPr>
      </p:pic>
      <p:sp>
        <p:nvSpPr>
          <p:cNvPr id="4" name="Content Placeholder 3"/>
          <p:cNvSpPr>
            <a:spLocks noGrp="1"/>
          </p:cNvSpPr>
          <p:nvPr>
            <p:ph sz="half" idx="2"/>
          </p:nvPr>
        </p:nvSpPr>
        <p:spPr>
          <a:xfrm>
            <a:off x="1371600" y="4490854"/>
            <a:ext cx="6400800" cy="643574"/>
          </a:xfrm>
        </p:spPr>
        <p:txBody>
          <a:bodyPr/>
          <a:lstStyle/>
          <a:p>
            <a:pPr marL="0" lvl="0" indent="0">
              <a:buNone/>
            </a:pPr>
            <a:r>
              <a:rPr b="1"/>
              <a:t>NOTE:</a:t>
            </a:r>
            <a:r>
              <a:t> Beginning in 2018, the antibiotic susceptibility testing range for gentamicin was expanded from MICs of 1 µg/mL–32 µg/mL in previous years to 0.25 µg/mL–64 µg/mL.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a:t>Distribution of Primary Antimicrobial Drugs Used to Treat Gonorrhea Among Participants, Gonococcal Isolate Surveillance Project (GISP), 1988–2020</a:t>
            </a:r>
          </a:p>
        </p:txBody>
      </p:sp>
      <p:pic>
        <p:nvPicPr>
          <p:cNvPr id="3" name="Picture 1" descr="Area graph showing the distribution of primary antimicrobial drug used to treat gonorrhea among GISP participants from 1988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816"/>
            <a:ext cx="8229600" cy="754226"/>
          </a:xfrm>
        </p:spPr>
        <p:txBody>
          <a:bodyPr>
            <a:noAutofit/>
          </a:bodyPr>
          <a:lstStyle/>
          <a:p>
            <a:pPr marL="0" lvl="0" indent="0">
              <a:buNone/>
            </a:pPr>
            <a:r>
              <a:rPr sz="2000" b="1" i="1"/>
              <a:t>Neisseria gonorrhoeae</a:t>
            </a:r>
            <a:r>
              <a:rPr sz="2000"/>
              <a:t> — Percentage of Urethral Isolates Obtained from MSM Attending STD Clinics, Gonococcal Isolate Surveillance Project (GISP), 1989–2020</a:t>
            </a:r>
          </a:p>
        </p:txBody>
      </p:sp>
      <p:pic>
        <p:nvPicPr>
          <p:cNvPr id="3" name="Picture 1" descr="Line graph showing percentage of urethral Neisseria gonorrhoeae isolates obtained from men who have sex with men attending STD clinics during 1989 to 2020."/>
          <p:cNvPicPr>
            <a:picLocks noGrp="1" noChangeAspect="1"/>
          </p:cNvPicPr>
          <p:nvPr/>
        </p:nvPicPr>
        <p:blipFill>
          <a:blip r:embed="rId3"/>
          <a:stretch>
            <a:fillRect/>
          </a:stretch>
        </p:blipFill>
        <p:spPr bwMode="auto">
          <a:xfrm>
            <a:off x="1574800" y="1211941"/>
            <a:ext cx="5994400" cy="3213100"/>
          </a:xfrm>
          <a:prstGeom prst="rect">
            <a:avLst/>
          </a:prstGeom>
          <a:noFill/>
          <a:ln w="9525">
            <a:noFill/>
            <a:headEnd/>
            <a:tailEnd/>
          </a:ln>
        </p:spPr>
      </p:pic>
      <p:sp>
        <p:nvSpPr>
          <p:cNvPr id="4" name="Content Placeholder 3"/>
          <p:cNvSpPr>
            <a:spLocks noGrp="1"/>
          </p:cNvSpPr>
          <p:nvPr>
            <p:ph sz="half" idx="2"/>
          </p:nvPr>
        </p:nvSpPr>
        <p:spPr>
          <a:xfrm>
            <a:off x="1371600" y="4548912"/>
            <a:ext cx="6400800" cy="643574"/>
          </a:xfrm>
        </p:spPr>
        <p:txBody>
          <a:bodyPr/>
          <a:lstStyle/>
          <a:p>
            <a:pPr marL="0" lvl="0" indent="0">
              <a:buNone/>
            </a:pPr>
            <a:r>
              <a:rPr b="1"/>
              <a:t>ACRONYMS:</a:t>
            </a:r>
            <a:r>
              <a:t> MSM = Gay, bisexual, and other men who have sex with 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Year, United States, 1941–2020</a:t>
            </a:r>
          </a:p>
        </p:txBody>
      </p:sp>
      <p:pic>
        <p:nvPicPr>
          <p:cNvPr id="3" name="Picture 1" descr="Line graph showing rates of reported gonorrhea cases in the United States by year from 194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787"/>
            <a:ext cx="8229600" cy="754226"/>
          </a:xfrm>
        </p:spPr>
        <p:txBody>
          <a:bodyPr vert="horz" lIns="91440" tIns="45720" rIns="91440" bIns="45720" rtlCol="0" anchor="b">
            <a:noAutofit/>
          </a:bodyPr>
          <a:lstStyle/>
          <a:p>
            <a:pPr marL="0" lvl="0" indent="0">
              <a:buNone/>
            </a:pPr>
            <a:r>
              <a:rPr sz="1800" b="1" i="1"/>
              <a:t>Neisseria gonorrhoeae</a:t>
            </a:r>
            <a:r>
              <a:rPr sz="1800"/>
              <a:t> — Percentage of Urethral Isolates with Elevated Minimum Inhibitory Concentrations (MICs) to Azithromycin* and Ceftriaxone† by Sex and Sex of Sex Partners, Gonococcal Isolate Surveillance Project (GISP), 2011–2020</a:t>
            </a:r>
            <a:endParaRPr lang="en-US" sz="1800">
              <a:cs typeface="Calibri"/>
            </a:endParaRPr>
          </a:p>
        </p:txBody>
      </p:sp>
      <p:pic>
        <p:nvPicPr>
          <p:cNvPr id="3" name="Picture 1" descr="Two-panel figure showing percentage of urethral Neisseria gonorrhoeae isolates with elevated minimum inhibitory concentrations to azithromycin and ceftriaxone by sex and sex of sex partners during 2011 to 2020."/>
          <p:cNvPicPr>
            <a:picLocks noGrp="1" noChangeAspect="1"/>
          </p:cNvPicPr>
          <p:nvPr/>
        </p:nvPicPr>
        <p:blipFill>
          <a:blip r:embed="rId3"/>
          <a:stretch>
            <a:fillRect/>
          </a:stretch>
        </p:blipFill>
        <p:spPr bwMode="auto">
          <a:xfrm>
            <a:off x="1574800" y="1182912"/>
            <a:ext cx="5994400" cy="3213100"/>
          </a:xfrm>
          <a:prstGeom prst="rect">
            <a:avLst/>
          </a:prstGeom>
          <a:noFill/>
          <a:ln w="9525">
            <a:noFill/>
            <a:headEnd/>
            <a:tailEnd/>
          </a:ln>
        </p:spPr>
      </p:pic>
      <p:sp>
        <p:nvSpPr>
          <p:cNvPr id="4" name="Content Placeholder 3"/>
          <p:cNvSpPr>
            <a:spLocks noGrp="1"/>
          </p:cNvSpPr>
          <p:nvPr>
            <p:ph sz="half" idx="2"/>
          </p:nvPr>
        </p:nvSpPr>
        <p:spPr>
          <a:xfrm>
            <a:off x="1371600" y="4519883"/>
            <a:ext cx="6400800" cy="643574"/>
          </a:xfrm>
        </p:spPr>
        <p:txBody>
          <a:bodyPr/>
          <a:lstStyle/>
          <a:p>
            <a:pPr marL="0" lvl="0" indent="0">
              <a:buNone/>
            </a:pPr>
            <a:r>
              <a:t>* Elevated Azithromycin MIC: ≥ 2.0 µg/mL</a:t>
            </a:r>
          </a:p>
          <a:p>
            <a:pPr marL="0" lvl="0" indent="0">
              <a:buNone/>
            </a:pPr>
            <a:r>
              <a:t>† Elevated Ceftriaxone MIC: ≥ 0.125 µg/mL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1800"/>
              <a:t>Location of Participating Sentinel Sites and Regional Laboratories, Gonococcal Isolate Surveillance Project (GISP), 2020</a:t>
            </a:r>
          </a:p>
        </p:txBody>
      </p:sp>
      <p:pic>
        <p:nvPicPr>
          <p:cNvPr id="3" name="Picture 1" descr="Map displaying locations of sentinel sites and laboratories participating in GISP."/>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Baltimore and Seattle are both sentinel sites and regional laboratories.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rPr sz="1800"/>
              <a:t>Proportion of MSM with Primary and Secondary Syphilis, Urogenital Gonorrhea, or Urogenital Chlamydia by HIV Status, STD Surveillance Network (</a:t>
            </a:r>
            <a:r>
              <a:rPr sz="1800" err="1"/>
              <a:t>SSuN</a:t>
            </a:r>
            <a:r>
              <a:rPr sz="1800"/>
              <a:t>), 2020</a:t>
            </a:r>
          </a:p>
        </p:txBody>
      </p:sp>
      <p:pic>
        <p:nvPicPr>
          <p:cNvPr id="3" name="Picture 1" descr="Bar graph showing the proportion of men who have sex with men attending STD clinics with primary and secondary syphilis, urogenital gonorrhea, or urogenital chlamydia by known HIV status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data obtained from patients in eight participating sites (Baltimore, Florida, Indiana, Multnomah County, New York City, Philadelphia, San Francisco, and Washington).</a:t>
            </a:r>
          </a:p>
          <a:p>
            <a:pPr marL="0" lvl="0" indent="0">
              <a:buNone/>
            </a:pPr>
            <a:r>
              <a:rPr b="1"/>
              <a:t>ACRONYMS:</a:t>
            </a:r>
            <a:r>
              <a:t> MSM = Gay, bisexual, and other men who have sex with men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Sex, United States, 2011–2020</a:t>
            </a:r>
          </a:p>
        </p:txBody>
      </p:sp>
      <p:pic>
        <p:nvPicPr>
          <p:cNvPr id="3" name="Picture 1" descr="Line graph showing rates of reported gonorrhea cases in the United States by sex from 201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Region, United States, 2011–2020</a:t>
            </a:r>
          </a:p>
        </p:txBody>
      </p:sp>
      <p:pic>
        <p:nvPicPr>
          <p:cNvPr id="3" name="Picture 1" descr="Line graph showing rates of reported gonorrhea cases in the United States by region from 201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Age Group and Sex, United States, 2020</a:t>
            </a:r>
          </a:p>
        </p:txBody>
      </p:sp>
      <p:pic>
        <p:nvPicPr>
          <p:cNvPr id="3" name="Picture 1" descr="Bar graph showing rates of reported gonorrhea cases in the United States by age group and sex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a:p>
            <a:pPr marL="0" lvl="0" indent="0">
              <a:buNone/>
            </a:pPr>
            <a:r>
              <a:rPr b="1"/>
              <a:t>NOTE:</a:t>
            </a:r>
            <a:r>
              <a:t> Total includes all 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15–44 Years by Age Group, United States, 2011–2020</a:t>
            </a:r>
          </a:p>
        </p:txBody>
      </p:sp>
      <p:pic>
        <p:nvPicPr>
          <p:cNvPr id="3" name="Picture 1" descr="Line graph showing rates of reported gonorrhea cases in the United States among women aged 15 to 44 years by age group from 201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15–44 Years by Age Group, United States, 2011–2020</a:t>
            </a:r>
          </a:p>
        </p:txBody>
      </p:sp>
      <p:pic>
        <p:nvPicPr>
          <p:cNvPr id="3" name="Picture 1" descr="Line graph showing estimated rates of reported gonorrhea in the United States among men aged 15 to 44 years by age group from 201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2016–2020</a:t>
            </a:r>
          </a:p>
        </p:txBody>
      </p:sp>
      <p:pic>
        <p:nvPicPr>
          <p:cNvPr id="3" name="Picture 1" descr="Line graph showing rates of reported gonorrhea cases in the United States by race and Hispanic ethnicity from 2016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Indian/Alaska Native; Black/AA = Black or African American; NH/PI = Native Hawaiian/Pacific Islander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ed xmlns="0f2f2caf-3a4a-447c-86c4-8e3cd1184a01">false</Checked>
    <Checked2 xmlns="0f2f2caf-3a4a-447c-86c4-8e3cd1184a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1" ma:contentTypeDescription="Create a new document." ma:contentTypeScope="" ma:versionID="2439e5583d83930b2859757c08dfdb60">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55f57a8ca06cec2abc7fd815d1b72911"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0"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767B1D-E9D1-4AD8-AB78-5CBB76720B35}">
  <ds:schemaRefs>
    <ds:schemaRef ds:uri="0f2f2caf-3a4a-447c-86c4-8e3cd1184a0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5DA2EA-DE61-4508-A88D-147BC0FFD48E}">
  <ds:schemaRefs>
    <ds:schemaRef ds:uri="http://schemas.microsoft.com/sharepoint/v3/contenttype/forms"/>
  </ds:schemaRefs>
</ds:datastoreItem>
</file>

<file path=customXml/itemProps3.xml><?xml version="1.0" encoding="utf-8"?>
<ds:datastoreItem xmlns:ds="http://schemas.openxmlformats.org/officeDocument/2006/customXml" ds:itemID="{1D91CDA3-A9A6-4229-91DE-ABCFA36B82CC}">
  <ds:schemaRefs>
    <ds:schemaRef ds:uri="0f2f2caf-3a4a-447c-86c4-8e3cd1184a01"/>
    <ds:schemaRef ds:uri="c786cd31-8fca-4574-9903-686ddf9dd2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8048</Words>
  <Application>Microsoft Office PowerPoint</Application>
  <PresentationFormat>On-screen Show (16:9)</PresentationFormat>
  <Paragraphs>362</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PowerPoint Presentation</vt:lpstr>
      <vt:lpstr>Gonorrhea — Reported 2020 Cases as a Percentage of 2019 by MMWR Week, United States</vt:lpstr>
      <vt:lpstr>Gonorrhea — Rates of Reported Cases by Year, United States, 1941–2020</vt:lpstr>
      <vt:lpstr>Gonorrhea — Rates of Reported Cases by Sex, United States, 2011–2020</vt:lpstr>
      <vt:lpstr>Gonorrhea — Rates of Reported Cases by Region, United States, 2011–2020</vt:lpstr>
      <vt:lpstr>Gonorrhea — Rates of Reported Cases by Age Group and Sex, United States, 2020</vt:lpstr>
      <vt:lpstr>Gonorrhea — Rates of Reported Cases Among Women Aged 15–44 Years by Age Group, United States, 2011–2020</vt:lpstr>
      <vt:lpstr>Gonorrhea — Rates of Reported Cases Among Men Aged 15–44 Years by Age Group, United States, 2011–2020</vt:lpstr>
      <vt:lpstr>Gonorrhea — Rates of Reported Cases by Race/Hispanic Ethnicity, United States, 2016–2020</vt:lpstr>
      <vt:lpstr>Gonorrhea — Rates of Reported Cases by State, United States and Territories, 2020</vt:lpstr>
      <vt:lpstr>Gonorrhea — Rates of Reported Cases by State, United States and Territories, 2011–2020</vt:lpstr>
      <vt:lpstr>Gonorrhea — Rates of Reported Cases by State, United States and Territories, 2011 and 2020</vt:lpstr>
      <vt:lpstr>Gonorrhea — Rates of Reported Cases by County, United States, 2020</vt:lpstr>
      <vt:lpstr>Gonorrhea — Rates of Reported Cases Among Women by State, United States and Territories, 2020</vt:lpstr>
      <vt:lpstr>Gonorrhea — Rates of Reported Cases Among Women Aged 15–24 Years by State, United States and Territories, 2020</vt:lpstr>
      <vt:lpstr>Gonorrhea — Rates of Reported Cases Among Men Aged 15–24 Years by State, United States and Territories, 2020</vt:lpstr>
      <vt:lpstr>Gonorrhea — Rate of Reported Cases by Race/Hispanic Ethnicity and Sex, United States, 2020</vt:lpstr>
      <vt:lpstr>Gonorrhea — Rate Ratios by Sex, Race/Hispanic Ethnicity, and Region, United States, 2020</vt:lpstr>
      <vt:lpstr>Gonorrhea — Reported Cases by Reporting Source and Sex, United States, 2011–2020</vt:lpstr>
      <vt:lpstr>Gonorrhea — Proportion of STD Clinic Patients Testing Positive by Age Group, Sex, and Sex of Sex Partners, STD Surveillance Network (SSuN), 2020</vt:lpstr>
      <vt:lpstr>Estimated Proportion of Gonorrhea Cases by Sex and Sex of Sex Partners and Jurisdiction, STD Surveillance Network (SSuN), 2020</vt:lpstr>
      <vt:lpstr>Gonorrhea – Estimated Proportion of Cases Treated with Recommended Regimen by Jurisdiction, STD Surveillance Network (SSuN), 2020</vt:lpstr>
      <vt:lpstr>Neisseria gonorrhoeae — Percentage of Isolates with Elevated Minimum Inhibitory Concentrations (MICs) to Azithromycin, Cefixime, and Ceftriaxone, Gonococcal Isolate Surveillance Project (GISP), 2011–2020</vt:lpstr>
      <vt:lpstr>Neisseria gonorrhoeae — Prevalence of Tetracycline, Penicillin, or Ciprofloxacin Resistance* or Elevated Cefixime, Ceftriaxone, or Azithromycin Minimum Inhibitory Concentrations (MICs)†, by Year — Gonococcal Isolate Surveillance Project (GISP), 2000–2020</vt:lpstr>
      <vt:lpstr>Resistance or Elevated Minimum Inhibitory Concentration (MIC) Patterns of Neisseria gonorrhoeae Isolates to Antimicrobials, Gonococcal Isolate Surveillance Project (GISP), 2020</vt:lpstr>
      <vt:lpstr>Neisseria gonorrhoeae — Distribution of Ceftriaxone Minimum Inhibitory Concentrations (MICs) by Year, Gonococcal Isolate Surveillance Project (GISP), 2016–2020</vt:lpstr>
      <vt:lpstr>Neisseria gonorrhoeae — Distribution of Gentamicin Minimum Inhibitory Concentrations (MICs) by Year, Gonococcal Isolate Surveillance Project (GISP), 2016–2020</vt:lpstr>
      <vt:lpstr>Distribution of Primary Antimicrobial Drugs Used to Treat Gonorrhea Among Participants, Gonococcal Isolate Surveillance Project (GISP), 1988–2020</vt:lpstr>
      <vt:lpstr>Neisseria gonorrhoeae — Percentage of Urethral Isolates Obtained from MSM Attending STD Clinics, Gonococcal Isolate Surveillance Project (GISP), 1989–2020</vt:lpstr>
      <vt:lpstr>Neisseria gonorrhoeae — Percentage of Urethral Isolates with Elevated Minimum Inhibitory Concentrations (MICs) to Azithromycin* and Ceftriaxone† by Sex and Sex of Sex Partners, Gonococcal Isolate Surveillance Project (GISP), 2011–2020</vt:lpstr>
      <vt:lpstr>Location of Participating Sentinel Sites and Regional Laboratories, Gonococcal Isolate Surveillance Project (GISP), 2020</vt:lpstr>
      <vt:lpstr>Proportion of MSM with Primary and Secondary Syphilis, Urogenital Gonorrhea, or Urogenital Chlamydia by HIV Status, STD Surveillance Network (SSuN), 2020</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STD Surveillance Report Draft</dc:title>
  <dc:creator/>
  <cp:keywords/>
  <cp:lastModifiedBy>Torrone, Elizabeth</cp:lastModifiedBy>
  <cp:revision>1</cp:revision>
  <dcterms:created xsi:type="dcterms:W3CDTF">2022-04-05T12:24:52Z</dcterms:created>
  <dcterms:modified xsi:type="dcterms:W3CDTF">2022-04-06T21:58:19Z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ContentTypeId">
    <vt:lpwstr>0x010100492EA135D25CF64DBAD3A1A74C69F504</vt:lpwstr>
  </property>
  <property fmtid="{D5CDD505-2E9C-101B-9397-08002B2CF9AE}" pid="4" name="MSIP_Label_7b94a7b8-f06c-4dfe-bdcc-9b548fd58c31_Enabled">
    <vt:lpwstr>true</vt:lpwstr>
  </property>
  <property fmtid="{D5CDD505-2E9C-101B-9397-08002B2CF9AE}" pid="5" name="MSIP_Label_7b94a7b8-f06c-4dfe-bdcc-9b548fd58c31_SetDate">
    <vt:lpwstr>2022-04-05T17:51:38Z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6358170c-e6c5-4551-931c-4c4fe0bc548f</vt:lpwstr>
  </property>
  <property fmtid="{D5CDD505-2E9C-101B-9397-08002B2CF9AE}" pid="10" name="MSIP_Label_7b94a7b8-f06c-4dfe-bdcc-9b548fd58c31_ContentBits">
    <vt:lpwstr>0</vt:lpwstr>
  </property>
</Properties>
</file>