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sldIdLst>
    <p:sldId id="273" r:id="rId2"/>
    <p:sldId id="256" r:id="rId3"/>
    <p:sldId id="258" r:id="rId4"/>
    <p:sldId id="260" r:id="rId5"/>
    <p:sldId id="261" r:id="rId6"/>
    <p:sldId id="262" r:id="rId7"/>
    <p:sldId id="263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 snapToObjects="1">
      <p:cViewPr varScale="1">
        <p:scale>
          <a:sx n="128" d="100"/>
          <a:sy n="128" d="100"/>
        </p:scale>
        <p:origin x="-84" y="-36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aperBackingColor.jpg"/>
          <p:cNvPicPr>
            <a:picLocks noChangeAspect="1"/>
          </p:cNvPicPr>
          <p:nvPr/>
        </p:nvPicPr>
        <p:blipFill>
          <a:blip r:embed="rId2"/>
          <a:srcRect l="469" t="13915"/>
          <a:stretch>
            <a:fillRect/>
          </a:stretch>
        </p:blipFill>
        <p:spPr>
          <a:xfrm>
            <a:off x="1613903" y="524436"/>
            <a:ext cx="5916194" cy="2878271"/>
          </a:xfrm>
          <a:prstGeom prst="rect">
            <a:avLst/>
          </a:prstGeom>
          <a:solidFill>
            <a:srgbClr val="FFFFFF">
              <a:shade val="85000"/>
            </a:srgbClr>
          </a:solidFill>
          <a:ln w="22225" cap="sq">
            <a:solidFill>
              <a:srgbClr val="FDFDFD"/>
            </a:solidFill>
            <a:miter lim="800000"/>
          </a:ln>
          <a:effectLst>
            <a:outerShdw blurRad="57150" dist="37500" dir="7560000" sy="98000" kx="80000" ky="63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3A77-6534-6347-9FA7-9D85DDCA52CA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B93A9-DE17-42E8-A366-46C30944BF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9569" y="857250"/>
            <a:ext cx="5724862" cy="1385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69" y="2245659"/>
            <a:ext cx="5724862" cy="7554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SzPct val="90000"/>
              <a:buFont typeface="Wingdings" pitchFamily="2" charset="2"/>
              <a:buNone/>
              <a:defRPr sz="2000" kern="120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3A77-6534-6347-9FA7-9D85DDCA52CA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6AF-56CA-0E47-BF1E-30AFBD9278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3A77-6534-6347-9FA7-9D85DDCA52CA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6AF-56CA-0E47-BF1E-30AFBD9278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363" y="857250"/>
            <a:ext cx="3807662" cy="1006008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199" y="453839"/>
            <a:ext cx="3776472" cy="417412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0363" y="1964111"/>
            <a:ext cx="3807662" cy="2349873"/>
          </a:xfrm>
        </p:spPr>
        <p:txBody>
          <a:bodyPr>
            <a:normAutofit/>
          </a:bodyPr>
          <a:lstStyle>
            <a:lvl1pPr marL="0" indent="0" algn="ctr">
              <a:spcBef>
                <a:spcPts val="18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3A77-6534-6347-9FA7-9D85DDCA52CA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B93A9-DE17-42E8-A366-46C30944B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3A77-6534-6347-9FA7-9D85DDCA52CA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6AF-56CA-0E47-BF1E-30AFBD9278F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pictureCaptionBacking.png"/>
          <p:cNvPicPr>
            <a:picLocks noChangeAspect="1"/>
          </p:cNvPicPr>
          <p:nvPr/>
        </p:nvPicPr>
        <p:blipFill>
          <a:blip r:embed="rId2"/>
          <a:srcRect l="52272" t="8889" r="5152" b="16566"/>
          <a:stretch>
            <a:fillRect/>
          </a:stretch>
        </p:blipFill>
        <p:spPr>
          <a:xfrm>
            <a:off x="4594413" y="497542"/>
            <a:ext cx="3893127" cy="3834245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725488" y="857250"/>
            <a:ext cx="3792537" cy="1006008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488" y="1964111"/>
            <a:ext cx="3792537" cy="2349873"/>
          </a:xfrm>
        </p:spPr>
        <p:txBody>
          <a:bodyPr>
            <a:normAutofit/>
          </a:bodyPr>
          <a:lstStyle>
            <a:lvl1pPr marL="0" indent="0" algn="ctr">
              <a:spcBef>
                <a:spcPts val="18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29939" y="648728"/>
            <a:ext cx="3422075" cy="353187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488" y="347172"/>
            <a:ext cx="7718425" cy="6210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5489" y="1198960"/>
            <a:ext cx="7718424" cy="3429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3A77-6534-6347-9FA7-9D85DDCA52CA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6AF-56CA-0E47-BF1E-30AFBD9278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514351"/>
            <a:ext cx="1066800" cy="411360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5488" y="514318"/>
            <a:ext cx="6437312" cy="41116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3A77-6534-6347-9FA7-9D85DDCA52CA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6AF-56CA-0E47-BF1E-30AFBD9278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3A77-6534-6347-9FA7-9D85DDCA52CA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6AF-56CA-0E47-BF1E-30AFBD9278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hotoBacking-r.png"/>
          <p:cNvPicPr>
            <a:picLocks noChangeAspect="1"/>
          </p:cNvPicPr>
          <p:nvPr/>
        </p:nvPicPr>
        <p:blipFill>
          <a:blip r:embed="rId2"/>
          <a:srcRect l="17353" t="9412" r="17500" b="32353"/>
          <a:stretch>
            <a:fillRect/>
          </a:stretch>
        </p:blipFill>
        <p:spPr>
          <a:xfrm>
            <a:off x="1586754" y="484094"/>
            <a:ext cx="5957047" cy="2995332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43450"/>
            <a:ext cx="2133600" cy="204788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47313A77-6534-6347-9FA7-9D85DDCA52CA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43450"/>
            <a:ext cx="2895600" cy="204788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43450"/>
            <a:ext cx="2133600" cy="204788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768206AF-56CA-0E47-BF1E-30AFBD9278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4435" y="3714750"/>
            <a:ext cx="8095130" cy="642938"/>
          </a:xfrm>
        </p:spPr>
        <p:txBody>
          <a:bodyPr anchor="b" anchorCtr="0">
            <a:noAutofit/>
          </a:bodyPr>
          <a:lstStyle>
            <a:lvl1pPr>
              <a:defRPr sz="54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4435" y="4343400"/>
            <a:ext cx="8095130" cy="380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1764792" y="603504"/>
            <a:ext cx="5638800" cy="2743200"/>
          </a:xfrm>
        </p:spPr>
        <p:txBody>
          <a:bodyPr/>
          <a:lstStyle>
            <a:lvl1pPr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819" y="1885950"/>
            <a:ext cx="8162365" cy="685800"/>
          </a:xfrm>
        </p:spPr>
        <p:txBody>
          <a:bodyPr anchor="b" anchorCtr="0"/>
          <a:lstStyle>
            <a:lvl1pPr algn="ctr">
              <a:defRPr sz="5400" b="0" cap="none" baseline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819" y="2571750"/>
            <a:ext cx="8162365" cy="525750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47313A77-6534-6347-9FA7-9D85DDCA52CA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768206AF-56CA-0E47-BF1E-30AFBD9278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190065"/>
            <a:ext cx="3776472" cy="343789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0065"/>
            <a:ext cx="3776472" cy="343789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3A77-6534-6347-9FA7-9D85DDCA52CA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6AF-56CA-0E47-BF1E-30AFBD9278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198960"/>
            <a:ext cx="3773488" cy="320908"/>
          </a:xfrm>
        </p:spPr>
        <p:txBody>
          <a:bodyPr anchor="b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900" y="1631157"/>
            <a:ext cx="3773488" cy="299799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98960"/>
            <a:ext cx="3776472" cy="320908"/>
          </a:xfrm>
        </p:spPr>
        <p:txBody>
          <a:bodyPr anchor="b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7"/>
            <a:ext cx="3776472" cy="299799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3A77-6534-6347-9FA7-9D85DDCA52CA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6AF-56CA-0E47-BF1E-30AFBD9278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190065"/>
            <a:ext cx="7707406" cy="167335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3A77-6534-6347-9FA7-9D85DDCA52CA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6AF-56CA-0E47-BF1E-30AFBD9278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23900" y="2935628"/>
            <a:ext cx="7707406" cy="167335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190065"/>
            <a:ext cx="3776472" cy="343789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3A77-6534-6347-9FA7-9D85DDCA52CA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6AF-56CA-0E47-BF1E-30AFBD9278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0065"/>
            <a:ext cx="3776472" cy="1674159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2934820"/>
            <a:ext cx="3776472" cy="1674159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3A77-6534-6347-9FA7-9D85DDCA52CA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6AF-56CA-0E47-BF1E-30AFBD9278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190065"/>
            <a:ext cx="3776472" cy="1674159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0065"/>
            <a:ext cx="3776472" cy="1674159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23900" y="2934820"/>
            <a:ext cx="3776472" cy="1674159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2934820"/>
            <a:ext cx="3776472" cy="1674159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6142" y="236234"/>
            <a:ext cx="7691719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6142" y="1190065"/>
            <a:ext cx="7691719" cy="3428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7313A77-6534-6347-9FA7-9D85DDCA52CA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68206AF-56CA-0E47-BF1E-30AFBD9278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400"/>
        </a:spcBef>
        <a:buSzPct val="90000"/>
        <a:buFont typeface="Wingdings" pitchFamily="2" charset="2"/>
        <a:buChar char="v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2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63650" indent="-349250" algn="l" defTabSz="914400" rtl="0" eaLnBrk="1" latinLnBrk="0" hangingPunct="1">
        <a:spcBef>
          <a:spcPts val="1200"/>
        </a:spcBef>
        <a:buSzPct val="90000"/>
        <a:buFont typeface="Wingdings" pitchFamily="2" charset="2"/>
        <a:buChar char="v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336550" algn="l" defTabSz="914400" rtl="0" eaLnBrk="1" latinLnBrk="0" hangingPunct="1">
        <a:spcBef>
          <a:spcPts val="12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457200" algn="l" defTabSz="914400" rtl="0" eaLnBrk="1" latinLnBrk="0" hangingPunct="1">
        <a:spcBef>
          <a:spcPts val="1200"/>
        </a:spcBef>
        <a:buSzPct val="90000"/>
        <a:buFont typeface="Wingdings" pitchFamily="2" charset="2"/>
        <a:buChar char="v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142" y="654205"/>
            <a:ext cx="7691719" cy="701706"/>
          </a:xfrm>
        </p:spPr>
        <p:txBody>
          <a:bodyPr/>
          <a:lstStyle/>
          <a:p>
            <a:r>
              <a:rPr lang="en-US" sz="3600" dirty="0" smtClean="0"/>
              <a:t>Keeping Memory Alive Through Writing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6142" y="1355911"/>
            <a:ext cx="7691719" cy="326315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0000FF"/>
                </a:solidFill>
              </a:rPr>
              <a:t>“Whatever your life, it is urging you to record it.”</a:t>
            </a:r>
          </a:p>
          <a:p>
            <a:pPr>
              <a:buNone/>
            </a:pPr>
            <a:r>
              <a:rPr lang="en-US" dirty="0" smtClean="0">
                <a:solidFill>
                  <a:srgbClr val="0000FF"/>
                </a:solidFill>
              </a:rPr>
              <a:t>		--from Natalie Goldberg’s </a:t>
            </a:r>
            <a:r>
              <a:rPr lang="en-US" i="1" dirty="0" smtClean="0">
                <a:solidFill>
                  <a:srgbClr val="0000FF"/>
                </a:solidFill>
              </a:rPr>
              <a:t>Old Friend from Far Away: The Practice of Writing Memoir</a:t>
            </a:r>
          </a:p>
          <a:p>
            <a:r>
              <a:rPr lang="en-US" dirty="0" smtClean="0"/>
              <a:t>Writing about one’s life helps keep the mind alive and vibrant. </a:t>
            </a:r>
          </a:p>
          <a:p>
            <a:r>
              <a:rPr lang="en-US" dirty="0" smtClean="0"/>
              <a:t>It helps one to process one’s life experiences and gain insight. </a:t>
            </a:r>
          </a:p>
          <a:p>
            <a:r>
              <a:rPr lang="en-US" dirty="0" smtClean="0"/>
              <a:t>It gives one a sense that one’s life matters and gives one something one can share with family and friends. </a:t>
            </a:r>
            <a:endParaRPr lang="en-US" dirty="0" smtClean="0">
              <a:solidFill>
                <a:srgbClr val="0000FF"/>
              </a:solidFill>
              <a:latin typeface="Bangla MN"/>
              <a:cs typeface="Bangla MN"/>
            </a:endParaRPr>
          </a:p>
          <a:p>
            <a:pPr>
              <a:buNone/>
            </a:pPr>
            <a:endParaRPr lang="en-US" i="1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Writing Memoir</a:t>
            </a: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Not a chronological recount of your life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It focuses on specific moments of your life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It focuses on a specific aspect</a:t>
            </a:r>
          </a:p>
          <a:p>
            <a:pPr lvl="1"/>
            <a:r>
              <a:rPr lang="en-US" dirty="0" smtClean="0">
                <a:solidFill>
                  <a:srgbClr val="3366FF"/>
                </a:solidFill>
              </a:rPr>
              <a:t>First time you realized something</a:t>
            </a:r>
          </a:p>
          <a:p>
            <a:pPr lvl="1"/>
            <a:r>
              <a:rPr lang="en-US" dirty="0" smtClean="0">
                <a:solidFill>
                  <a:srgbClr val="3366FF"/>
                </a:solidFill>
              </a:rPr>
              <a:t>Somebody you influenced you</a:t>
            </a:r>
          </a:p>
          <a:p>
            <a:pPr lvl="1"/>
            <a:r>
              <a:rPr lang="en-US" dirty="0" smtClean="0">
                <a:solidFill>
                  <a:srgbClr val="3366FF"/>
                </a:solidFill>
              </a:rPr>
              <a:t>A time your learned a lesson</a:t>
            </a:r>
          </a:p>
          <a:p>
            <a:pPr lvl="1"/>
            <a:r>
              <a:rPr lang="en-US" dirty="0" smtClean="0">
                <a:solidFill>
                  <a:srgbClr val="3366FF"/>
                </a:solidFill>
              </a:rPr>
              <a:t>A painful experience, a happy experience</a:t>
            </a:r>
          </a:p>
          <a:p>
            <a:pPr lvl="1"/>
            <a:r>
              <a:rPr lang="en-US" dirty="0" smtClean="0">
                <a:solidFill>
                  <a:srgbClr val="3366FF"/>
                </a:solidFill>
              </a:rPr>
              <a:t>Questions that nag at you, that are murky and troubling.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Purposes of Memoir</a:t>
            </a: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It is a way of making sense of your life and your experience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It is looking back with distance and wisdom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It can be a reconciliation and healing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We know the facts, but we are looking for the “emotional truths under the surface that drove our lives” (Natalie Goldberg)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9876BE"/>
                </a:solidFill>
              </a:rPr>
              <a:t>E.M. Forster Paraphrased</a:t>
            </a:r>
            <a:endParaRPr lang="en-US" dirty="0">
              <a:solidFill>
                <a:srgbClr val="9876B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66FF"/>
                </a:solidFill>
              </a:rPr>
              <a:t>“How can I know what I think about something until I write about it?”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Writing is a quest for meaning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It is a journey toward realization</a:t>
            </a:r>
            <a:endParaRPr lang="en-US" dirty="0">
              <a:solidFill>
                <a:srgbClr val="33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Importance of Memoir</a:t>
            </a: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3097" dirty="0" smtClean="0">
                <a:solidFill>
                  <a:srgbClr val="0000FF"/>
                </a:solidFill>
              </a:rPr>
              <a:t>“Writing is an act of reaching across the abyss of isolation to share and reflect.”</a:t>
            </a:r>
          </a:p>
          <a:p>
            <a:pPr>
              <a:buNone/>
            </a:pPr>
            <a:r>
              <a:rPr lang="en-US" sz="3097" dirty="0" smtClean="0">
                <a:solidFill>
                  <a:srgbClr val="0000FF"/>
                </a:solidFill>
              </a:rPr>
              <a:t>			--Natalie Goldberg --from </a:t>
            </a:r>
            <a:r>
              <a:rPr lang="en-US" sz="3097" i="1" dirty="0" smtClean="0">
                <a:solidFill>
                  <a:srgbClr val="0000FF"/>
                </a:solidFill>
              </a:rPr>
              <a:t>Old Friend </a:t>
            </a:r>
            <a:r>
              <a:rPr lang="en-US" sz="3097" dirty="0" smtClean="0">
                <a:solidFill>
                  <a:srgbClr val="0000FF"/>
                </a:solidFill>
              </a:rPr>
              <a:t>from</a:t>
            </a:r>
            <a:r>
              <a:rPr lang="en-US" sz="3097" i="1" dirty="0" smtClean="0">
                <a:solidFill>
                  <a:srgbClr val="0000FF"/>
                </a:solidFill>
              </a:rPr>
              <a:t> Far 			Away: The Practice of Writing Memoir</a:t>
            </a:r>
          </a:p>
          <a:p>
            <a:endParaRPr lang="en-US" sz="3097" dirty="0" smtClean="0">
              <a:solidFill>
                <a:srgbClr val="0000FF"/>
              </a:solidFill>
            </a:endParaRPr>
          </a:p>
          <a:p>
            <a:r>
              <a:rPr lang="en-US" sz="3097" dirty="0" smtClean="0">
                <a:solidFill>
                  <a:srgbClr val="0000FF"/>
                </a:solidFill>
              </a:rPr>
              <a:t>Writing gives you a second chance to understand your life and events that shaped it.</a:t>
            </a:r>
          </a:p>
          <a:p>
            <a:endParaRPr lang="en-US" sz="3097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	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Forms</a:t>
            </a: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Memoir is not linear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Like our thoughts and memories, it jumps around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Memoir can be written as prose or poetry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It can be changed into fiction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It can be shared or not shared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142" y="444992"/>
            <a:ext cx="7691719" cy="745073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Writing is Like Exercising</a:t>
            </a: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6142" y="1747024"/>
            <a:ext cx="7691719" cy="287204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You have to train the muscles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The more you write, the stronger and more flexible the writing muscles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The more you write, the more you will remember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You have to practice it regularly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Twenty minutes a 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Venture">
  <a:themeElements>
    <a:clrScheme name="Venture">
      <a:dk1>
        <a:sysClr val="windowText" lastClr="000000"/>
      </a:dk1>
      <a:lt1>
        <a:sysClr val="window" lastClr="FFFFFF"/>
      </a:lt1>
      <a:dk2>
        <a:srgbClr val="738450"/>
      </a:dk2>
      <a:lt2>
        <a:srgbClr val="E8E9D1"/>
      </a:lt2>
      <a:accent1>
        <a:srgbClr val="9EB060"/>
      </a:accent1>
      <a:accent2>
        <a:srgbClr val="D09A08"/>
      </a:accent2>
      <a:accent3>
        <a:srgbClr val="F2EC86"/>
      </a:accent3>
      <a:accent4>
        <a:srgbClr val="824F1C"/>
      </a:accent4>
      <a:accent5>
        <a:srgbClr val="511818"/>
      </a:accent5>
      <a:accent6>
        <a:srgbClr val="553876"/>
      </a:accent6>
      <a:hlink>
        <a:srgbClr val="929547"/>
      </a:hlink>
      <a:folHlink>
        <a:srgbClr val="56633C"/>
      </a:folHlink>
    </a:clrScheme>
    <a:fontScheme name="Venture">
      <a:majorFont>
        <a:latin typeface="Calisto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Ven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76200" dist="25400" dir="13500000">
              <a:srgbClr val="4B4B4B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3">
            <a:duotone>
              <a:schemeClr val="phClr">
                <a:shade val="10000"/>
                <a:alpha val="30000"/>
                <a:satMod val="60000"/>
              </a:schemeClr>
              <a:schemeClr val="phClr">
                <a:tint val="20000"/>
                <a:alpha val="5000"/>
                <a:satMod val="30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Venture.thmx</Template>
  <TotalTime>654</TotalTime>
  <Words>262</Words>
  <Application>Microsoft Office PowerPoint</Application>
  <PresentationFormat>On-screen Show (16:9)</PresentationFormat>
  <Paragraphs>45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Venture</vt:lpstr>
      <vt:lpstr>Keeping Memory Alive Through Writing  </vt:lpstr>
      <vt:lpstr>Writing Memoir</vt:lpstr>
      <vt:lpstr>Purposes of Memoir</vt:lpstr>
      <vt:lpstr>E.M. Forster Paraphrased</vt:lpstr>
      <vt:lpstr>Importance of Memoir</vt:lpstr>
      <vt:lpstr>Forms</vt:lpstr>
      <vt:lpstr>Writing is Like Exercising</vt:lpstr>
    </vt:vector>
  </TitlesOfParts>
  <Company>University of Indianapolis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Memoir</dc:title>
  <dc:creator>Elizabeth Weber</dc:creator>
  <cp:lastModifiedBy>bgarten</cp:lastModifiedBy>
  <cp:revision>13</cp:revision>
  <cp:lastPrinted>2014-11-12T15:17:02Z</cp:lastPrinted>
  <dcterms:created xsi:type="dcterms:W3CDTF">2015-10-12T19:16:21Z</dcterms:created>
  <dcterms:modified xsi:type="dcterms:W3CDTF">2015-10-19T17:25:08Z</dcterms:modified>
</cp:coreProperties>
</file>