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Default Extension="ppt" ContentType="application/vnd.ms-powerpoint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420" r:id="rId3"/>
    <p:sldId id="283" r:id="rId4"/>
    <p:sldId id="435" r:id="rId5"/>
    <p:sldId id="436" r:id="rId6"/>
    <p:sldId id="421" r:id="rId7"/>
    <p:sldId id="437" r:id="rId8"/>
    <p:sldId id="350" r:id="rId9"/>
    <p:sldId id="290" r:id="rId10"/>
    <p:sldId id="454" r:id="rId11"/>
    <p:sldId id="443" r:id="rId12"/>
    <p:sldId id="444" r:id="rId13"/>
    <p:sldId id="445" r:id="rId14"/>
    <p:sldId id="402" r:id="rId15"/>
    <p:sldId id="446" r:id="rId16"/>
    <p:sldId id="447" r:id="rId17"/>
    <p:sldId id="448" r:id="rId18"/>
    <p:sldId id="449" r:id="rId19"/>
    <p:sldId id="450" r:id="rId20"/>
    <p:sldId id="407" r:id="rId21"/>
    <p:sldId id="268" r:id="rId22"/>
    <p:sldId id="410" r:id="rId23"/>
    <p:sldId id="408" r:id="rId24"/>
    <p:sldId id="405" r:id="rId25"/>
    <p:sldId id="404" r:id="rId26"/>
    <p:sldId id="411" r:id="rId27"/>
    <p:sldId id="417" r:id="rId28"/>
    <p:sldId id="451" r:id="rId29"/>
    <p:sldId id="452" r:id="rId30"/>
    <p:sldId id="453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38" r:id="rId42"/>
    <p:sldId id="409" r:id="rId43"/>
    <p:sldId id="412" r:id="rId44"/>
    <p:sldId id="413" r:id="rId45"/>
    <p:sldId id="414" r:id="rId46"/>
    <p:sldId id="415" r:id="rId47"/>
    <p:sldId id="416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75" r:id="rId58"/>
    <p:sldId id="349" r:id="rId59"/>
    <p:sldId id="418" r:id="rId60"/>
    <p:sldId id="455" r:id="rId61"/>
    <p:sldId id="265" r:id="rId62"/>
    <p:sldId id="266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425" r:id="rId71"/>
    <p:sldId id="426" r:id="rId72"/>
    <p:sldId id="427" r:id="rId73"/>
    <p:sldId id="430" r:id="rId74"/>
    <p:sldId id="331" r:id="rId75"/>
    <p:sldId id="368" r:id="rId76"/>
    <p:sldId id="369" r:id="rId77"/>
    <p:sldId id="332" r:id="rId78"/>
    <p:sldId id="370" r:id="rId79"/>
    <p:sldId id="333" r:id="rId80"/>
    <p:sldId id="334" r:id="rId81"/>
    <p:sldId id="431" r:id="rId82"/>
    <p:sldId id="423" r:id="rId83"/>
    <p:sldId id="424" r:id="rId84"/>
    <p:sldId id="428" r:id="rId85"/>
    <p:sldId id="432" r:id="rId86"/>
    <p:sldId id="366" r:id="rId87"/>
    <p:sldId id="367" r:id="rId88"/>
    <p:sldId id="339" r:id="rId89"/>
    <p:sldId id="365" r:id="rId90"/>
    <p:sldId id="351" r:id="rId91"/>
    <p:sldId id="358" r:id="rId92"/>
    <p:sldId id="433" r:id="rId93"/>
    <p:sldId id="362" r:id="rId94"/>
    <p:sldId id="273" r:id="rId95"/>
    <p:sldId id="439" r:id="rId96"/>
    <p:sldId id="363" r:id="rId97"/>
    <p:sldId id="364" r:id="rId98"/>
    <p:sldId id="434" r:id="rId99"/>
    <p:sldId id="371" r:id="rId100"/>
    <p:sldId id="440" r:id="rId101"/>
    <p:sldId id="441" r:id="rId102"/>
    <p:sldId id="372" r:id="rId103"/>
    <p:sldId id="373" r:id="rId104"/>
    <p:sldId id="442" r:id="rId105"/>
    <p:sldId id="374" r:id="rId106"/>
    <p:sldId id="429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D2B832-0263-4034-9917-DB445E2B70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215B7-0390-4393-9919-698CC9785B47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D3A6-7A33-4818-8E32-4B8DDF4AB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A3462-4384-4B44-9445-A86D81DF7DD6}" type="slidenum">
              <a:rPr lang="en-US"/>
              <a:pPr/>
              <a:t>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well known that body weight and lean body mass (muscle) decrease with increasing age.  Even in developed countries, average caloric intake can decline as much as 500 kcal/day between the ages of 65 and 85. </a:t>
            </a:r>
          </a:p>
          <a:p>
            <a:r>
              <a:rPr lang="en-US"/>
              <a:t>Notably, 90% of older Americans do not regularly consume the dietary reference intakes (DRIs) for calcium and folic acid, nutrient markers for bone and heart health.</a:t>
            </a:r>
          </a:p>
          <a:p>
            <a:r>
              <a:rPr lang="en-US"/>
              <a:t>Reasons for poor eating include bad oral health (tooth decay and gum disease); deleterious effects of drugs prescribed for chronic diseases on appetite and metabolism; and unrecognized illnesses that reduce ability to shop, prepare, or consume an adequate diet.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A3462-4384-4B44-9445-A86D81DF7DD6}" type="slidenum">
              <a:rPr lang="en-US"/>
              <a:pPr/>
              <a:t>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well known that body weight and lean body mass (muscle) decrease with increasing age.  Even in developed countries, average caloric intake can decline as much as 500 kcal/day between the ages of 65 and 85. </a:t>
            </a:r>
          </a:p>
          <a:p>
            <a:r>
              <a:rPr lang="en-US"/>
              <a:t>Notably, 90% of older Americans do not regularly consume the dietary reference intakes (DRIs) for calcium and folic acid, nutrient markers for bone and heart health.</a:t>
            </a:r>
          </a:p>
          <a:p>
            <a:r>
              <a:rPr lang="en-US"/>
              <a:t>Reasons for poor eating include bad oral health (tooth decay and gum disease); deleterious effects of drugs prescribed for chronic diseases on appetite and metabolism; and unrecognized illnesses that reduce ability to shop, prepare, or consume an adequate diet.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DC3F215C-7942-4748-BFDE-182DED67D2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440C2-AC3F-4FDC-8C27-3332693F1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A00C8-79DD-4C0B-9C0B-60B553001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9E747F-9820-49C6-949C-7107C1443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D6D83-7976-410F-8489-01EF33E7A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2AD5-BC64-442D-ABDE-869824718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3A1-6769-4B3B-841C-3744AF676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BD31-C97C-44D4-94BF-4264DA95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4287-FDAE-4AD7-B6AA-D158C6D95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A0770-627A-4E0C-A3A2-6BFEBB9F5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9109-CD38-45F3-BFCC-7F1819594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6CB1-793C-4B3F-A20E-290B3402C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D634974A-ECFF-4635-B331-0210DF917E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6294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Nutritional Issues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Older</a:t>
            </a:r>
            <a:r>
              <a:rPr lang="en-US" dirty="0" smtClean="0">
                <a:solidFill>
                  <a:srgbClr val="FFFFFF"/>
                </a:solidFill>
              </a:rPr>
              <a:t> Adults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762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Ronni </a:t>
            </a: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Chernoff</a:t>
            </a:r>
            <a:r>
              <a:rPr lang="en-US" dirty="0">
                <a:solidFill>
                  <a:srgbClr val="FFFFFF"/>
                </a:solidFill>
              </a:rPr>
              <a:t>, PhD, RD, </a:t>
            </a:r>
            <a:r>
              <a:rPr lang="en-US" dirty="0" smtClean="0">
                <a:solidFill>
                  <a:srgbClr val="FFFFFF"/>
                </a:solidFill>
              </a:rPr>
              <a:t>CSG, FADA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41148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Nutritional Assessment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Vitamin C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</a:rPr>
              <a:t>Decreases </a:t>
            </a:r>
            <a:r>
              <a:rPr lang="en-US" sz="3600" dirty="0">
                <a:solidFill>
                  <a:srgbClr val="FFFFFF"/>
                </a:solidFill>
              </a:rPr>
              <a:t>seen with chronic disease including atherosclerosis, cancer, senile cataracts, lung diseases, cognition, and organ degenerative diseases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Vitamin C is easily replaced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Smokers may need 2x RDA just to meet </a:t>
            </a:r>
            <a:r>
              <a:rPr lang="en-US" sz="3600" dirty="0" smtClean="0">
                <a:solidFill>
                  <a:srgbClr val="FFFFFF"/>
                </a:solidFill>
              </a:rPr>
              <a:t>requirements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</a:rPr>
              <a:t>Vitamin </a:t>
            </a:r>
            <a:r>
              <a:rPr lang="en-US" sz="3600" dirty="0">
                <a:solidFill>
                  <a:srgbClr val="FFFFFF"/>
                </a:solidFill>
              </a:rPr>
              <a:t>C is important in wound healing because of its role in hydroxylation but tissue saturation is achieved easily and large doses are excreted in urine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Zinc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262063" y="1981200"/>
            <a:ext cx="7196137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Most older adults are not zinc deficient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Increased levels may be needed for wound healing but do not have to be very high (225mg/day in divided doses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Zinc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262063" y="1981200"/>
            <a:ext cx="7196137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</a:rPr>
              <a:t>Large </a:t>
            </a:r>
            <a:r>
              <a:rPr lang="en-US" sz="3600" dirty="0">
                <a:solidFill>
                  <a:srgbClr val="FFFFFF"/>
                </a:solidFill>
              </a:rPr>
              <a:t>amounts of zinc interfere with absorption of other divalent ions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0"/>
            <a:ext cx="7467600" cy="2514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Copper, iron, magnesium, manganese may be affected by large doses of zinc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38862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Getting old in America is challenging but nutritional challenges can be managed with creativity and ingenuity and patience</a:t>
            </a:r>
            <a:endParaRPr lang="en-US" sz="4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84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To rely only on commonly used measures of nutritional status may yield a false picture of the nutritional status of an older adult since so many indicators are impacted by non-nutritional factors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Only using the common measures of nutritional status may mask an underlying loss of reserve capacity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Older adults may seem to have an acceptable nutritional profile but then may decompensate when faced with a physiologic crisis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7391400" cy="2895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Just because older adults may appear “well-nourished</a:t>
            </a:r>
            <a:r>
              <a:rPr lang="en-US" sz="4000" dirty="0" smtClean="0">
                <a:solidFill>
                  <a:srgbClr val="FFFFFF"/>
                </a:solidFill>
              </a:rPr>
              <a:t>” does not mean that they are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Commonly Used Measures of Nutritional Status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848600" cy="39973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Anthropometric measures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Laboratory/hematologic measures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Immunological measures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Dietary assessment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Drug profiles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Socioeconomic factors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162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Anthropometry will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be affected by: 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71713"/>
            <a:ext cx="7696200" cy="38592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Loss of height due to vertebral compression, </a:t>
            </a:r>
            <a:r>
              <a:rPr lang="en-US" dirty="0" err="1" smtClean="0">
                <a:solidFill>
                  <a:srgbClr val="FFFFFF"/>
                </a:solidFill>
              </a:rPr>
              <a:t>osteopenia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Body composition changes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Shifts in body compartments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Loss of muscle strength and skin tone 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Lack of age-appropriate standards </a:t>
            </a:r>
          </a:p>
          <a:p>
            <a:pPr eaLnBrk="1" hangingPunct="1">
              <a:buClr>
                <a:srgbClr val="FFFF66"/>
              </a:buClr>
              <a:buFont typeface="Monotype Sorts" pitchFamily="2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Anthropometric measures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71713"/>
            <a:ext cx="7315200" cy="38592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Height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Weight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Skinfolds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Circumferences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Strength assessment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Weight changes (losses or gains) may be related to a variety of risk factors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Weight change factors include: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307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Decrease in activity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Decreased basal metabolic rate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Disease-related anorexia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Disease-related </a:t>
            </a:r>
            <a:r>
              <a:rPr lang="en-US" dirty="0" err="1" smtClean="0">
                <a:solidFill>
                  <a:srgbClr val="FFFFFF"/>
                </a:solidFill>
              </a:rPr>
              <a:t>cachexia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Effects of drugs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Changes in eating habits/diet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Increasing disability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Life Expectancy of Selected Populations</a:t>
            </a:r>
          </a:p>
        </p:txBody>
      </p:sp>
      <p:graphicFrame>
        <p:nvGraphicFramePr>
          <p:cNvPr id="35021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85800" y="1676400"/>
          <a:ext cx="7924800" cy="4495800"/>
        </p:xfrm>
        <a:graphic>
          <a:graphicData uri="http://schemas.openxmlformats.org/presentationml/2006/ole">
            <p:oleObj spid="_x0000_s1026" name="Chart" r:id="rId3" imgW="8229600" imgH="4533798" progId="MSGraph.Chart.8">
              <p:embed followColorScheme="full"/>
            </p:oleObj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827838" y="2525713"/>
          <a:ext cx="1878012" cy="2701925"/>
        </p:xfrm>
        <a:graphic>
          <a:graphicData uri="http://schemas.openxmlformats.org/presentationml/2006/ole">
            <p:oleObj spid="_x0000_s1027" name="Chart" r:id="rId4" imgW="2190710" imgH="31526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0"/>
            <a:ext cx="6477000" cy="3200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If energy intake does not decline but activity level </a:t>
            </a:r>
            <a:r>
              <a:rPr lang="en-US" sz="4000" dirty="0" smtClean="0">
                <a:solidFill>
                  <a:srgbClr val="FFFFFF"/>
                </a:solidFill>
              </a:rPr>
              <a:t>does, </a:t>
            </a:r>
            <a:r>
              <a:rPr lang="en-US" sz="4000" dirty="0">
                <a:solidFill>
                  <a:srgbClr val="FFFFFF"/>
                </a:solidFill>
              </a:rPr>
              <a:t>the result is a gain in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Weight gain factors include: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Decrease in activity</a:t>
            </a:r>
          </a:p>
          <a:p>
            <a:pPr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Decreased basal metabolic rate</a:t>
            </a:r>
          </a:p>
          <a:p>
            <a:pPr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Effects of drugs</a:t>
            </a:r>
          </a:p>
          <a:p>
            <a:pPr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Changes in eating habits/diet</a:t>
            </a:r>
          </a:p>
          <a:p>
            <a:pPr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Increasing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133600"/>
            <a:ext cx="7391400" cy="3124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Weight loss should be slow and steady and easy to manage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0"/>
            <a:ext cx="7467600" cy="2895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Lifestyle changes need to be made to sustain effective weight loss in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Weight loss factors include: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Disease-related anorexia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Disease-related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cachexia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Effects of drugs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Changes in eating habits/diet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Increasing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2133600"/>
            <a:ext cx="7010400" cy="2514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Some older adults experience an unintended weight loss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153400" cy="3276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The goal should be to maintain an acceptable weight before disability associated with obesity becomes an extraordinary burden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133600"/>
            <a:ext cx="7162800" cy="2362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One of the factors in weight change is hydration status, fluid shifts, and fluid intake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Laboratory measures may be affected by age because of: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71713"/>
            <a:ext cx="7543800" cy="38592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Hydration status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Impact of multiple drug use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Chronic disease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Acute illness episodes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Changes in organ function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Commonly used laboratory measures include: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620000" cy="42259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Albumin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Transferrin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Prealbumin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Retinol-binding protein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Hemoglobin/</a:t>
            </a:r>
            <a:r>
              <a:rPr lang="en-US" dirty="0" err="1" smtClean="0">
                <a:solidFill>
                  <a:srgbClr val="FFFFFF"/>
                </a:solidFill>
              </a:rPr>
              <a:t>hematocrit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Electrolytes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Renal function tests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3810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Older adults may seem to have an acceptable nutritional profile but then may decompensate when faced with a physiologic crisis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543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Albumin is an indicator of many processes that do not have to do with nutritional status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67000"/>
            <a:ext cx="6400800" cy="2971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Albumin levels may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be affected by: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24363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Bed rest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Fluid balance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Acute physiologic stress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Chronic inflammatory processes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Dysfunctional protein metabolism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Advanced liver disease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Congestive heart failure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Nephrotic</a:t>
            </a:r>
            <a:r>
              <a:rPr lang="en-US" dirty="0" smtClean="0">
                <a:solidFill>
                  <a:srgbClr val="FFFFFF"/>
                </a:solidFill>
              </a:rPr>
              <a:t> syndrome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Protein-losing </a:t>
            </a:r>
            <a:r>
              <a:rPr lang="en-US" dirty="0" err="1" smtClean="0">
                <a:solidFill>
                  <a:srgbClr val="FFFFFF"/>
                </a:solidFill>
              </a:rPr>
              <a:t>enteropathies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FF"/>
                </a:solidFill>
              </a:rPr>
              <a:t>Transferrin</a:t>
            </a:r>
            <a:r>
              <a:rPr lang="en-US" sz="4000" dirty="0" smtClean="0">
                <a:solidFill>
                  <a:srgbClr val="FFFFFF"/>
                </a:solidFill>
              </a:rPr>
              <a:t> may not be a reliable indicator because: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401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Total body iron stores increase with age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Chronic infection, hepatic, renal diseases, cancer, all impact on serum </a:t>
            </a:r>
            <a:r>
              <a:rPr lang="en-US" dirty="0" err="1" smtClean="0">
                <a:solidFill>
                  <a:srgbClr val="FFFFFF"/>
                </a:solidFill>
              </a:rPr>
              <a:t>transferrin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It is not very specific for nutritional status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FF"/>
                </a:solidFill>
              </a:rPr>
              <a:t>Prealbumin</a:t>
            </a:r>
            <a:r>
              <a:rPr lang="en-US" sz="4000" dirty="0" smtClean="0">
                <a:solidFill>
                  <a:srgbClr val="FFFFFF"/>
                </a:solidFill>
              </a:rPr>
              <a:t>/Retinol-binding protein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96200" cy="36925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Negative acute phase reactant in response to inflammatory processes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Declines in liver disease, iron deprivation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Increases in renal failure and with steroid therapy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RBP is primarily a carrier protein for </a:t>
            </a:r>
            <a:r>
              <a:rPr lang="en-US" sz="2800" dirty="0" err="1" smtClean="0">
                <a:solidFill>
                  <a:srgbClr val="FFFFFF"/>
                </a:solidFill>
              </a:rPr>
              <a:t>vit</a:t>
            </a:r>
            <a:r>
              <a:rPr lang="en-US" sz="2800" dirty="0" smtClean="0">
                <a:solidFill>
                  <a:srgbClr val="FFFFFF"/>
                </a:solidFill>
              </a:rPr>
              <a:t> 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Drug profile may be affected by: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55850"/>
            <a:ext cx="7315200" cy="377507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Polypharmacy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Drug-drug interactions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Food-drug interactions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Use of OTC nutritional supplements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Poor reporting of OTC compounds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Socioeconomic factors: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87575"/>
            <a:ext cx="7086600" cy="394335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Fixed income limitations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Living arrangements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With whom</a:t>
            </a:r>
          </a:p>
          <a:p>
            <a:pPr lvl="2"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Where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Cooking facilities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Limitations in ADLs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Purchasing priorities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For older adults other dimensions should be evaluated, including oral health and functional ability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467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Oral health evaluation in older adults: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848600" cy="36925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Teeth may be loose or missing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Dentures may not fit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Oral lesions may be present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Taste sensitivity may be impaired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Saliva production may be affected by drugs or disease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Chewing/swallowing difficulties may exist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Functional status is usually evaluated by 2 commonly used scales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Activities of Daily Living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934200" cy="43021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Toileting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Feeding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Dressing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Grooming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Ambulating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Bathing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152400" y="-152400"/>
          <a:ext cx="9144000" cy="6858000"/>
        </p:xfrm>
        <a:graphic>
          <a:graphicData uri="http://schemas.openxmlformats.org/presentationml/2006/ole">
            <p:oleObj spid="_x0000_s21506" name="Presentation" r:id="rId3" imgW="3045121" imgH="2282918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934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Instrumental Activities of Daily Living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3838" cy="36925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Ability to use phone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Shopping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Food preparation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Housekeeping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033838" cy="36163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Laundry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Ability to travel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Manages own medications</a:t>
            </a:r>
          </a:p>
          <a:p>
            <a:pPr eaLnBrk="1" hangingPunct="1"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Handles finances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4343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Nutrition Interventions</a:t>
            </a:r>
            <a:endParaRPr lang="en-US" sz="4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924800" cy="2590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Changes may include dietary patterns, activity levels, nutrition education, cooking suggestions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086600" cy="2286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Weight loss is a difficult problem to address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667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Approaches to try with anorectic older people may include dietary modifications, supplements, tube or IV feeding, or medications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5410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Dietary changes may include adding calories to food products, </a:t>
            </a:r>
            <a:r>
              <a:rPr lang="en-US" sz="4000" dirty="0" err="1">
                <a:solidFill>
                  <a:srgbClr val="FFFFFF"/>
                </a:solidFill>
              </a:rPr>
              <a:t>eg</a:t>
            </a:r>
            <a:r>
              <a:rPr lang="en-US" sz="4000" dirty="0">
                <a:solidFill>
                  <a:srgbClr val="FFFFFF"/>
                </a:solidFill>
              </a:rPr>
              <a:t>. butter, milk solids, calorie supplements, other fats or 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1524000"/>
            <a:ext cx="6324600" cy="4191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Small meals, snacks, shakes, oral  supplements, nighttime </a:t>
            </a:r>
            <a:r>
              <a:rPr lang="en-US" sz="4000" dirty="0" err="1">
                <a:solidFill>
                  <a:srgbClr val="FFFFFF"/>
                </a:solidFill>
              </a:rPr>
              <a:t>enteral</a:t>
            </a:r>
            <a:r>
              <a:rPr lang="en-US" sz="4000" dirty="0">
                <a:solidFill>
                  <a:srgbClr val="FFFFFF"/>
                </a:solidFill>
              </a:rPr>
              <a:t> infusions, peripheral </a:t>
            </a:r>
            <a:r>
              <a:rPr lang="en-US" sz="4000" dirty="0" err="1">
                <a:solidFill>
                  <a:srgbClr val="FFFFFF"/>
                </a:solidFill>
              </a:rPr>
              <a:t>parenteral</a:t>
            </a:r>
            <a:r>
              <a:rPr lang="en-US" sz="4000" dirty="0">
                <a:solidFill>
                  <a:srgbClr val="FFFFFF"/>
                </a:solidFill>
              </a:rPr>
              <a:t> nutrition are all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743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Appetite stimulants and anabolic agents have been investigated but the results are mixed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7467600" cy="3048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Fluid requirements have become an issue of interest 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2390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Dehydration may be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associated </a:t>
            </a:r>
            <a:r>
              <a:rPr lang="en-US" sz="4000" dirty="0">
                <a:solidFill>
                  <a:srgbClr val="FFFFFF"/>
                </a:solidFill>
              </a:rPr>
              <a:t>with: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hypotension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elevated body temperature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constipation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nausea/vomiting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mucosal dryness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decreased urinary output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mental 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2530" name="Slide" r:id="rId3" imgW="4168223" imgH="312583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086600" cy="2971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Fluid intake can be estimated at 30 ml/kg body weight with a minimum of 1500 ml/day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6934200" cy="2971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Recommendations for 8 glasses of fluid per day may be an overestimation of fluid needs for older adults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133600"/>
            <a:ext cx="7010400" cy="2286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Thirst is actually a bigger </a:t>
            </a:r>
            <a:r>
              <a:rPr lang="en-US" dirty="0">
                <a:solidFill>
                  <a:srgbClr val="FFFFFF"/>
                </a:solidFill>
              </a:rPr>
              <a:t>issue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Thirst may be impaired because: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4000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decrease in aortic </a:t>
            </a:r>
            <a:r>
              <a:rPr lang="en-US" sz="3600" dirty="0" err="1">
                <a:solidFill>
                  <a:srgbClr val="FFFFFF"/>
                </a:solidFill>
              </a:rPr>
              <a:t>baroreceptors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decrease in renal function and </a:t>
            </a:r>
            <a:r>
              <a:rPr lang="en-US" sz="3600" dirty="0" err="1">
                <a:solidFill>
                  <a:srgbClr val="FFFFFF"/>
                </a:solidFill>
              </a:rPr>
              <a:t>osmoreceptors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voluntary limited intake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brain injuries</a:t>
            </a:r>
          </a:p>
          <a:p>
            <a:pPr>
              <a:buClr>
                <a:srgbClr val="FFC000"/>
              </a:buClr>
              <a:buFont typeface="Wingdings" pitchFamily="2" charset="2"/>
              <a:buChar char="l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200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Fluid can be consumed in many forms such as juices, other beverages, frozen desserts, anything liquid at room temperature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676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Voluntary intake may be compromised for many reasons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7772400" cy="29718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4000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mild incontinence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inconvenience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decreased thirst sensitivity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dementia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33600"/>
            <a:ext cx="7162800" cy="2514600"/>
          </a:xfrm>
        </p:spPr>
        <p:txBody>
          <a:bodyPr/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Sometimes involuntary intake is inadequate too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817813"/>
            <a:ext cx="7239000" cy="1830387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Meeting fluid requirements is often an issue in wound healing protocols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22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505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Tube feedings are made of solids dispersed in liquid and approximately 25% of TF volume needs to be added as free water to actually meet fluid needs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667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In addition to changes in overall energy and fluid needs, requirements for other essential nutrients change too</a:t>
            </a:r>
            <a:r>
              <a:rPr lang="en-US" sz="4000" dirty="0"/>
              <a:t> 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62125"/>
            <a:ext cx="7620000" cy="449421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Caloric intake declines by up to 500 kcal/day between 65 and 85 years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Older adults do not consume </a:t>
            </a:r>
            <a:br>
              <a:rPr lang="en-US" sz="36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adequate protein, calcium, vitamin D and folic </a:t>
            </a: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acid</a:t>
            </a:r>
            <a:endParaRPr lang="en-US" sz="3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12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9829800" y="1600200"/>
            <a:ext cx="76200" cy="2189163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39725" y="261938"/>
            <a:ext cx="79375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Malnutrition in the elderly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098550" y="6370638"/>
            <a:ext cx="611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Nutrition Screening Initiative. 2004. www.eatright.org/Public/Files/nutrition(1).pdf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48006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Nutrient Requirements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581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Nutrient requirements may change with age due to physiological, health status, body composition, and activity level changes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Key nutrient requirement changes: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</a:rPr>
              <a:t>Protein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Vitamin </a:t>
            </a:r>
            <a:r>
              <a:rPr lang="en-US" sz="3600" dirty="0" smtClean="0">
                <a:solidFill>
                  <a:srgbClr val="FFFFFF"/>
                </a:solidFill>
              </a:rPr>
              <a:t>B12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Vitamin </a:t>
            </a:r>
            <a:r>
              <a:rPr lang="en-US" sz="3600" dirty="0" smtClean="0">
                <a:solidFill>
                  <a:srgbClr val="FFFFFF"/>
                </a:solidFill>
              </a:rPr>
              <a:t>A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Vitamin D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Calcium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Energy related to decreased activity </a:t>
            </a:r>
            <a:r>
              <a:rPr lang="en-US" sz="3600" dirty="0" smtClean="0">
                <a:solidFill>
                  <a:srgbClr val="FFFFFF"/>
                </a:solidFill>
              </a:rPr>
              <a:t>level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Protein requirements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are affected </a:t>
            </a:r>
            <a:r>
              <a:rPr lang="en-US" sz="4000" dirty="0">
                <a:solidFill>
                  <a:srgbClr val="FFFFFF"/>
                </a:solidFill>
              </a:rPr>
              <a:t>by: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decrease in total LBM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Protein requirements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are </a:t>
            </a:r>
            <a:r>
              <a:rPr lang="en-US" sz="4000" dirty="0">
                <a:solidFill>
                  <a:srgbClr val="FFFFFF"/>
                </a:solidFill>
              </a:rPr>
              <a:t>affected by: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decrease in total LBM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loss of efficiency in protein turnover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Protein requirements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are </a:t>
            </a:r>
            <a:r>
              <a:rPr lang="en-US" sz="4000" dirty="0">
                <a:solidFill>
                  <a:srgbClr val="FFFFFF"/>
                </a:solidFill>
              </a:rPr>
              <a:t>affected by: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decrease in total LBM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loss of efficiency in protein turnover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increased need to heal wounds, surgical incisions, repair ulcers, make new bone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Protein requirements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are </a:t>
            </a:r>
            <a:r>
              <a:rPr lang="en-US" sz="4000" dirty="0">
                <a:solidFill>
                  <a:srgbClr val="FFFFFF"/>
                </a:solidFill>
              </a:rPr>
              <a:t>affected by: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/>
              <a:t> </a:t>
            </a:r>
            <a:r>
              <a:rPr lang="en-US" sz="3600" dirty="0">
                <a:solidFill>
                  <a:srgbClr val="FFFFFF"/>
                </a:solidFill>
              </a:rPr>
              <a:t>decrease in total LBM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loss of efficiency in protein turnover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increased need to heal wounds, surgical incisions, repair ulcers, make new bone 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Protein requirements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are </a:t>
            </a:r>
            <a:r>
              <a:rPr lang="en-US" sz="4000" dirty="0">
                <a:solidFill>
                  <a:srgbClr val="FFFFFF"/>
                </a:solidFill>
              </a:rPr>
              <a:t>affected by: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decrease in total LBM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loss of efficiency in protein turnover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increased need to heal wounds, surgical incisions, repair ulcers, make new bone 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infection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dirty="0">
                <a:solidFill>
                  <a:srgbClr val="FFFFFF"/>
                </a:solidFill>
              </a:rPr>
              <a:t> immobilization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581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RDA for adults is 0.8 g/kg/body weight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For older adults, requirements are for 1.0 g/kg/body weight or more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505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Studies by </a:t>
            </a:r>
            <a:r>
              <a:rPr lang="en-US" sz="4000" dirty="0" err="1">
                <a:solidFill>
                  <a:srgbClr val="FFFFFF"/>
                </a:solidFill>
              </a:rPr>
              <a:t>Gersovitz</a:t>
            </a:r>
            <a:r>
              <a:rPr lang="en-US" sz="4000" dirty="0">
                <a:solidFill>
                  <a:srgbClr val="FFFFFF"/>
                </a:solidFill>
              </a:rPr>
              <a:t>, in early 80s, and Campbell et al in late 90s and early 2000+ support the need for 1 or more g/protein/kg body weight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62125"/>
            <a:ext cx="7620000" cy="4494213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Impaired </a:t>
            </a: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eating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Poor oral health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Side effects of prescription drugs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Undiagnosed illnesses </a:t>
            </a:r>
            <a:br>
              <a:rPr lang="en-US" sz="36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(dementia, depression)</a:t>
            </a:r>
          </a:p>
        </p:txBody>
      </p:sp>
      <p:sp>
        <p:nvSpPr>
          <p:cNvPr id="3512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9829800" y="1600200"/>
            <a:ext cx="76200" cy="2189163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39725" y="261938"/>
            <a:ext cx="79375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Malnutrition in the elderly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098550" y="6370638"/>
            <a:ext cx="611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Nutrition Screening Initiative. 2004. www.eatright.org/Public/Files/nutrition(1).pdf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Vitamin B</a:t>
            </a:r>
            <a:r>
              <a:rPr lang="en-US" sz="4000" baseline="-25000" dirty="0" smtClean="0">
                <a:solidFill>
                  <a:srgbClr val="FFFFFF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772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Assuring adequate vitamin B</a:t>
            </a:r>
            <a:r>
              <a:rPr lang="en-US" sz="4000" baseline="-25000" dirty="0" smtClean="0">
                <a:solidFill>
                  <a:srgbClr val="FFFFFF"/>
                </a:solidFill>
                <a:cs typeface="Arial" pitchFamily="34" charset="0"/>
              </a:rPr>
              <a:t>12 </a:t>
            </a:r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is a challenging goal throughout the life cycle but particularly in older adults</a:t>
            </a:r>
            <a:endParaRPr lang="en-US" sz="4000" baseline="-25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Vitamin B</a:t>
            </a:r>
            <a:r>
              <a:rPr lang="en-US" sz="4000" baseline="-25000" dirty="0" smtClean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530725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Helvetica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Is primarily available in animal protein sources</a:t>
            </a:r>
          </a:p>
          <a:p>
            <a:pPr eaLnBrk="1" hangingPunct="1">
              <a:buClr>
                <a:srgbClr val="FFC000"/>
              </a:buClr>
              <a:buFont typeface="Helvetica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Has a complex transfer and absorption pattern</a:t>
            </a:r>
          </a:p>
          <a:p>
            <a:pPr eaLnBrk="1" hangingPunct="1">
              <a:buClr>
                <a:srgbClr val="FFC000"/>
              </a:buClr>
              <a:buFont typeface="Helvetica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Has a vague presentation of deficiency</a:t>
            </a:r>
          </a:p>
          <a:p>
            <a:pPr eaLnBrk="1" hangingPunct="1">
              <a:buClr>
                <a:srgbClr val="FFC000"/>
              </a:buClr>
              <a:buFont typeface="Helvetica" pitchFamily="34" charset="0"/>
              <a:buChar char="●"/>
              <a:defRPr/>
            </a:pPr>
            <a:r>
              <a:rPr lang="en-US" dirty="0" smtClean="0">
                <a:solidFill>
                  <a:srgbClr val="FFFFFF"/>
                </a:solidFill>
              </a:rPr>
              <a:t>May be associated with a decline in cognitive function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4572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Vitamin A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276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Vitamin A requirements are altered by age due to alterations in hepatic vitamin A metabolism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0"/>
            <a:ext cx="6400800" cy="2133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Vitamin A is needed for cell differentiation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0"/>
            <a:ext cx="6324600" cy="2819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Cell differentiation processes allow for the development of different tissues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124200"/>
          </a:xfrm>
        </p:spPr>
        <p:txBody>
          <a:bodyPr/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447800"/>
            <a:ext cx="6400800" cy="4191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There has been discussion about lowering recommendations for preformed vitamin A in older adults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467600" cy="3352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Vitamin A requirements in wound healing should not exceed 200% of the RDA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400800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352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Beta carotene does not have any negative side effects other than its accumulation in serum, potentially causing discolored epidermis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620000" cy="2819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Body composition changes will impact on how we assess and recognize nutritional problems in older adults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429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Beta carotene seems to have a protective effect for epidermal tissue cancers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3886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Vitamin D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743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Vitamin D is a nutrient that older adults are at risk for deficiency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Risk factors for vitamin D deficiency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inadequate dietary intake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 inadequate sunlight exposure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 decreased synthesis in skin (</a:t>
            </a: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7-dehydrocholesterol</a:t>
            </a: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)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 diminished renal function – reduced hydroxylation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Vitamin D is essential to manage:</a:t>
            </a:r>
            <a:endParaRPr lang="en-US" sz="4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Falls </a:t>
            </a: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and fractures prevention</a:t>
            </a:r>
          </a:p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Osteoporosis </a:t>
            </a: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and dentition</a:t>
            </a:r>
          </a:p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Cognition</a:t>
            </a:r>
            <a:endParaRPr lang="en-US" sz="3600" dirty="0">
              <a:solidFill>
                <a:srgbClr val="FFFFFF"/>
              </a:solidFill>
              <a:cs typeface="Arial" pitchFamily="34" charset="0"/>
            </a:endParaRPr>
          </a:p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Immune function</a:t>
            </a:r>
          </a:p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Blood pressure</a:t>
            </a:r>
          </a:p>
          <a:p>
            <a:pPr lvl="1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 Colon cancer (?)</a:t>
            </a:r>
            <a:endParaRPr lang="en-US" sz="3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3810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rPr>
              <a:t>Energy Needs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3184525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To maintain weight, 20-25 </a:t>
            </a:r>
            <a:r>
              <a:rPr lang="en-US" sz="4000" dirty="0" err="1">
                <a:solidFill>
                  <a:srgbClr val="FFFFFF"/>
                </a:solidFill>
              </a:rPr>
              <a:t>kcals</a:t>
            </a:r>
            <a:r>
              <a:rPr lang="en-US" sz="4000" dirty="0">
                <a:solidFill>
                  <a:srgbClr val="FFFFFF"/>
                </a:solidFill>
              </a:rPr>
              <a:t>/kg body weight is usually adequate in a relatively sedentary adult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162800" cy="35814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For stress, wound healing, infection, fracture, energy needs may increase to as much as 35 </a:t>
            </a:r>
            <a:r>
              <a:rPr lang="en-US" sz="4000" dirty="0" err="1">
                <a:solidFill>
                  <a:srgbClr val="FFFFFF"/>
                </a:solidFill>
              </a:rPr>
              <a:t>kcals</a:t>
            </a:r>
            <a:r>
              <a:rPr lang="en-US" sz="4000" dirty="0">
                <a:solidFill>
                  <a:srgbClr val="FFFFFF"/>
                </a:solidFill>
              </a:rPr>
              <a:t>/kg body weight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31242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Energy needs decline with a reduction in metabolically active cell mass: protein and bone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3565525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Energy needs increase with demands for wound healing, fracture repair, infection response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raph-Ste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92275"/>
            <a:ext cx="7086600" cy="3032125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To avoid or heal wounds of any type, nutrient needs must be met to support homeostasis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22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705600" cy="13716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Key nutrients needed for wound healing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1477963" y="2465388"/>
            <a:ext cx="6764337" cy="3630612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Protein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Energy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Vitamin A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Vitamin C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Zinc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3886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rPr>
              <a:t>Protein Needs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41148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Protein needs may be as high as 2+ g/kg body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Albumin levels may be </a:t>
            </a:r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4000" dirty="0" smtClean="0">
                <a:solidFill>
                  <a:srgbClr val="FFFFFF"/>
                </a:solidFill>
                <a:cs typeface="Arial" pitchFamily="34" charset="0"/>
              </a:rPr>
              <a:t>affected </a:t>
            </a:r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by: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Bed rest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Fluid balance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Acute physiologic stress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Chronic inflammatory processes</a:t>
            </a:r>
          </a:p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  <a:cs typeface="Arial" pitchFamily="34" charset="0"/>
              </a:rPr>
              <a:t>Dysfunctional protein </a:t>
            </a:r>
            <a:r>
              <a:rPr lang="en-US" sz="3600" dirty="0" smtClean="0">
                <a:solidFill>
                  <a:srgbClr val="FFFFFF"/>
                </a:solidFill>
                <a:cs typeface="Arial" pitchFamily="34" charset="0"/>
              </a:rPr>
              <a:t>metabolism</a:t>
            </a:r>
            <a:endParaRPr lang="en-US" sz="3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cs typeface="Arial" pitchFamily="34" charset="0"/>
              </a:rPr>
              <a:t>Albumin levels may be affected by: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Dysfunctional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protein metabolism</a:t>
            </a:r>
          </a:p>
          <a:p>
            <a:pPr lvl="2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Advanced liver disease</a:t>
            </a:r>
          </a:p>
          <a:p>
            <a:pPr lvl="2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Congestive heart failure</a:t>
            </a:r>
          </a:p>
          <a:p>
            <a:pPr lvl="2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200" dirty="0" err="1">
                <a:solidFill>
                  <a:srgbClr val="FFFFFF"/>
                </a:solidFill>
                <a:cs typeface="Arial" pitchFamily="34" charset="0"/>
              </a:rPr>
              <a:t>Nephrotic</a:t>
            </a: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 syndrome</a:t>
            </a:r>
          </a:p>
          <a:p>
            <a:pPr lvl="2"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Protein-losing </a:t>
            </a:r>
            <a:r>
              <a:rPr lang="en-US" sz="3200" dirty="0" err="1">
                <a:solidFill>
                  <a:srgbClr val="FFFFFF"/>
                </a:solidFill>
                <a:cs typeface="Arial" pitchFamily="34" charset="0"/>
              </a:rPr>
              <a:t>enteropathies</a:t>
            </a:r>
            <a:endParaRPr lang="en-US" sz="32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9" name="Rectangle 3" descr="1899"/>
          <p:cNvSpPr>
            <a:spLocks noGrp="1" noChangeAspect="1" noChangeArrowheads="1"/>
          </p:cNvSpPr>
          <p:nvPr isPhoto="1"/>
        </p:nvSpPr>
        <p:spPr bwMode="auto">
          <a:xfrm>
            <a:off x="-1447800" y="0"/>
            <a:ext cx="112014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449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43" name="Rectangle 3" descr="1897"/>
          <p:cNvSpPr>
            <a:spLocks noGrp="1" noChangeAspect="1" noChangeArrowheads="1"/>
          </p:cNvSpPr>
          <p:nvPr isPhoto="1"/>
        </p:nvSpPr>
        <p:spPr bwMode="auto">
          <a:xfrm>
            <a:off x="1828800" y="0"/>
            <a:ext cx="48768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365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43434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rPr>
              <a:t>Vitamin C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Vitamin C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Status is related to dietary intake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Helvetica" pitchFamily="34" charset="0"/>
              <a:buChar char="●"/>
            </a:pPr>
            <a:r>
              <a:rPr lang="en-US" sz="3600" dirty="0">
                <a:solidFill>
                  <a:srgbClr val="FFFFFF"/>
                </a:solidFill>
              </a:rPr>
              <a:t>Institutionalization, hospitalization and illness lead to sharp decreases in vitamin C </a:t>
            </a:r>
            <a:r>
              <a:rPr lang="en-US" sz="3600" dirty="0" smtClean="0">
                <a:solidFill>
                  <a:srgbClr val="FFFFFF"/>
                </a:solidFill>
              </a:rPr>
              <a:t>intake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1974</Words>
  <Application>Microsoft Office PowerPoint</Application>
  <PresentationFormat>On-screen Show (4:3)</PresentationFormat>
  <Paragraphs>283</Paragraphs>
  <Slides>106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Whirlpool</vt:lpstr>
      <vt:lpstr>Chart</vt:lpstr>
      <vt:lpstr>Presentation</vt:lpstr>
      <vt:lpstr>Slide</vt:lpstr>
      <vt:lpstr>Nutritional Issues  in Older Adults </vt:lpstr>
      <vt:lpstr>Life Expectancy of Selected Populations</vt:lpstr>
      <vt:lpstr>Older adults may seem to have an acceptable nutritional profile but then may decompensate when faced with a physiologic crisis</vt:lpstr>
      <vt:lpstr>Slide 4</vt:lpstr>
      <vt:lpstr>Slide 5</vt:lpstr>
      <vt:lpstr>Slide 6</vt:lpstr>
      <vt:lpstr>Slide 7</vt:lpstr>
      <vt:lpstr>Body composition changes will impact on how we assess and recognize nutritional problems in older adults</vt:lpstr>
      <vt:lpstr>Slide 9</vt:lpstr>
      <vt:lpstr>Nutritional Assessment</vt:lpstr>
      <vt:lpstr>To rely only on commonly used measures of nutritional status may yield a false picture of the nutritional status of an older adult since so many indicators are impacted by non-nutritional factors</vt:lpstr>
      <vt:lpstr>Only using the common measures of nutritional status may mask an underlying loss of reserve capacity</vt:lpstr>
      <vt:lpstr>Older adults may seem to have an acceptable nutritional profile but then may decompensate when faced with a physiologic crisis</vt:lpstr>
      <vt:lpstr>Just because older adults may appear “well-nourished” does not mean that they are</vt:lpstr>
      <vt:lpstr>Commonly Used Measures of Nutritional Status</vt:lpstr>
      <vt:lpstr>Anthropometry will  be affected by: </vt:lpstr>
      <vt:lpstr>Anthropometric measures</vt:lpstr>
      <vt:lpstr>Weight changes (losses or gains) may be related to a variety of risk factors</vt:lpstr>
      <vt:lpstr>Weight change factors include:</vt:lpstr>
      <vt:lpstr>If energy intake does not decline but activity level does, the result is a gain in weight</vt:lpstr>
      <vt:lpstr>Weight gain factors include:</vt:lpstr>
      <vt:lpstr>Weight loss should be slow and steady and easy to manage</vt:lpstr>
      <vt:lpstr>Lifestyle changes need to be made to sustain effective weight loss in older adults</vt:lpstr>
      <vt:lpstr>Weight loss factors include:</vt:lpstr>
      <vt:lpstr>Some older adults experience an unintended weight loss</vt:lpstr>
      <vt:lpstr>The goal should be to maintain an acceptable weight before disability associated with obesity becomes an extraordinary burden</vt:lpstr>
      <vt:lpstr>One of the factors in weight change is hydration status, fluid shifts, and fluid intake</vt:lpstr>
      <vt:lpstr>Laboratory measures may be affected by age because of:</vt:lpstr>
      <vt:lpstr>Commonly used laboratory measures include:</vt:lpstr>
      <vt:lpstr>Albumin is an indicator of many processes that do not have to do with nutritional status</vt:lpstr>
      <vt:lpstr>Albumin levels may  be affected by:</vt:lpstr>
      <vt:lpstr>Transferrin may not be a reliable indicator because:</vt:lpstr>
      <vt:lpstr>Prealbumin/Retinol-binding protein</vt:lpstr>
      <vt:lpstr>Drug profile may be affected by:</vt:lpstr>
      <vt:lpstr>Socioeconomic factors:</vt:lpstr>
      <vt:lpstr>For older adults other dimensions should be evaluated, including oral health and functional ability</vt:lpstr>
      <vt:lpstr>Oral health evaluation in older adults:</vt:lpstr>
      <vt:lpstr>Functional status is usually evaluated by 2 commonly used scales</vt:lpstr>
      <vt:lpstr>Activities of Daily Living</vt:lpstr>
      <vt:lpstr>Instrumental Activities of Daily Living</vt:lpstr>
      <vt:lpstr>Nutrition Interventions</vt:lpstr>
      <vt:lpstr>Changes may include dietary patterns, activity levels, nutrition education, cooking suggestions</vt:lpstr>
      <vt:lpstr>Weight loss is a difficult problem to address</vt:lpstr>
      <vt:lpstr>Approaches to try with anorectic older people may include dietary modifications, supplements, tube or IV feeding, or medications</vt:lpstr>
      <vt:lpstr>Dietary changes may include adding calories to food products, eg. butter, milk solids, calorie supplements, other fats or oils</vt:lpstr>
      <vt:lpstr>Small meals, snacks, shakes, oral  supplements, nighttime enteral infusions, peripheral parenteral nutrition are all options</vt:lpstr>
      <vt:lpstr>Appetite stimulants and anabolic agents have been investigated but the results are mixed</vt:lpstr>
      <vt:lpstr>Fluid requirements have become an issue of interest </vt:lpstr>
      <vt:lpstr>Dehydration may be  associated with:</vt:lpstr>
      <vt:lpstr>Fluid intake can be estimated at 30 ml/kg body weight with a minimum of 1500 ml/day</vt:lpstr>
      <vt:lpstr>Recommendations for 8 glasses of fluid per day may be an overestimation of fluid needs for older adults</vt:lpstr>
      <vt:lpstr>Thirst is actually a bigger issue</vt:lpstr>
      <vt:lpstr>Thirst may be impaired because:</vt:lpstr>
      <vt:lpstr>Fluid can be consumed in many forms such as juices, other beverages, frozen desserts, anything liquid at room temperature</vt:lpstr>
      <vt:lpstr>Voluntary intake may be compromised for many reasons</vt:lpstr>
      <vt:lpstr>Slide 56</vt:lpstr>
      <vt:lpstr>Meeting fluid requirements is often an issue in wound healing protocols</vt:lpstr>
      <vt:lpstr>Tube feedings are made of solids dispersed in liquid and approximately 25% of TF volume needs to be added as free water to actually meet fluid needs</vt:lpstr>
      <vt:lpstr>In addition to changes in overall energy and fluid needs, requirements for other essential nutrients change too </vt:lpstr>
      <vt:lpstr>Nutrient Requirements</vt:lpstr>
      <vt:lpstr>Nutrient requirements may change with age due to physiological, health status, body composition, and activity level changes</vt:lpstr>
      <vt:lpstr>Key nutrient requirement changes:</vt:lpstr>
      <vt:lpstr>Protein requirements  are affected by:</vt:lpstr>
      <vt:lpstr>Protein requirements  are affected by:</vt:lpstr>
      <vt:lpstr>Protein requirements  are affected by:</vt:lpstr>
      <vt:lpstr>Protein requirements  are affected by:</vt:lpstr>
      <vt:lpstr>Protein requirements  are affected by:</vt:lpstr>
      <vt:lpstr>RDA for adults is 0.8 g/kg/body weight For older adults, requirements are for 1.0 g/kg/body weight or more</vt:lpstr>
      <vt:lpstr>Studies by Gersovitz, in early 80s, and Campbell et al in late 90s and early 2000+ support the need for 1 or more g/protein/kg body weight</vt:lpstr>
      <vt:lpstr>Vitamin B12</vt:lpstr>
      <vt:lpstr>Assuring adequate vitamin B12 is a challenging goal throughout the life cycle but particularly in older adults</vt:lpstr>
      <vt:lpstr>Vitamin B12</vt:lpstr>
      <vt:lpstr>Vitamin A</vt:lpstr>
      <vt:lpstr>Vitamin A requirements are altered by age due to alterations in hepatic vitamin A metabolism</vt:lpstr>
      <vt:lpstr>Vitamin A is needed for cell differentiation</vt:lpstr>
      <vt:lpstr>Cell differentiation processes allow for the development of different tissues</vt:lpstr>
      <vt:lpstr>Slide 77</vt:lpstr>
      <vt:lpstr>Vitamin A requirements in wound healing should not exceed 200% of the RDA</vt:lpstr>
      <vt:lpstr>Beta carotene does not have any negative side effects other than its accumulation in serum, potentially causing discolored epidermis</vt:lpstr>
      <vt:lpstr>Beta carotene seems to have a protective effect for epidermal tissue cancers</vt:lpstr>
      <vt:lpstr>Vitamin D</vt:lpstr>
      <vt:lpstr>Vitamin D is a nutrient that older adults are at risk for deficiency </vt:lpstr>
      <vt:lpstr>Risk factors for vitamin D deficiency</vt:lpstr>
      <vt:lpstr>Vitamin D is essential to manage:</vt:lpstr>
      <vt:lpstr>Energy Needs</vt:lpstr>
      <vt:lpstr>To maintain weight, 20-25 kcals/kg body weight is usually adequate in a relatively sedentary adult</vt:lpstr>
      <vt:lpstr>For stress, wound healing, infection, fracture, energy needs may increase to as much as 35 kcals/kg body weight</vt:lpstr>
      <vt:lpstr>Energy needs decline with a reduction in metabolically active cell mass: protein and bone</vt:lpstr>
      <vt:lpstr>Energy needs increase with demands for wound healing, fracture repair, infection response</vt:lpstr>
      <vt:lpstr>To avoid or heal wounds of any type, nutrient needs must be met to support homeostasis</vt:lpstr>
      <vt:lpstr>Key nutrients needed for wound healing</vt:lpstr>
      <vt:lpstr>Protein Needs</vt:lpstr>
      <vt:lpstr>Protein needs may be as high as 2+ g/kg body weight</vt:lpstr>
      <vt:lpstr>Albumin levels may be  affected by:</vt:lpstr>
      <vt:lpstr>Albumin levels may be affected by:</vt:lpstr>
      <vt:lpstr>Slide 96</vt:lpstr>
      <vt:lpstr>Slide 97</vt:lpstr>
      <vt:lpstr>Vitamin C</vt:lpstr>
      <vt:lpstr>Vitamin C</vt:lpstr>
      <vt:lpstr>Vitamin C</vt:lpstr>
      <vt:lpstr>Slide 101</vt:lpstr>
      <vt:lpstr>Slide 102</vt:lpstr>
      <vt:lpstr>Zinc</vt:lpstr>
      <vt:lpstr>Zinc</vt:lpstr>
      <vt:lpstr>Copper, iron, magnesium, manganese may be affected by large doses of zinc</vt:lpstr>
      <vt:lpstr>Getting old in America is challenging but nutritional challenges can be managed with creativity and ingenuity and patience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commonly used nutrition assessment measures appropriate for use in older adults?</dc:title>
  <dc:creator>ronni chernoff</dc:creator>
  <cp:lastModifiedBy>mdoades</cp:lastModifiedBy>
  <cp:revision>136</cp:revision>
  <dcterms:created xsi:type="dcterms:W3CDTF">2002-02-17T15:59:51Z</dcterms:created>
  <dcterms:modified xsi:type="dcterms:W3CDTF">2011-03-16T14:23:41Z</dcterms:modified>
</cp:coreProperties>
</file>