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65" r:id="rId6"/>
    <p:sldId id="285" r:id="rId7"/>
    <p:sldId id="288" r:id="rId8"/>
    <p:sldId id="259" r:id="rId9"/>
    <p:sldId id="260" r:id="rId10"/>
    <p:sldId id="268" r:id="rId11"/>
    <p:sldId id="281" r:id="rId12"/>
    <p:sldId id="269" r:id="rId13"/>
    <p:sldId id="278" r:id="rId14"/>
    <p:sldId id="277" r:id="rId15"/>
    <p:sldId id="276" r:id="rId16"/>
    <p:sldId id="275" r:id="rId17"/>
    <p:sldId id="270" r:id="rId18"/>
    <p:sldId id="289" r:id="rId19"/>
    <p:sldId id="292" r:id="rId20"/>
    <p:sldId id="290" r:id="rId21"/>
    <p:sldId id="271" r:id="rId22"/>
    <p:sldId id="279" r:id="rId23"/>
    <p:sldId id="28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ythe, Emma" initials="SE" lastIdx="1" clrIdx="0">
    <p:extLst>
      <p:ext uri="{19B8F6BF-5375-455C-9EA6-DF929625EA0E}">
        <p15:presenceInfo xmlns:p15="http://schemas.microsoft.com/office/powerpoint/2012/main" userId="S::ESmythe@isdh.IN.gov::70be821d-ca4c-4117-ab77-695be09761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6327"/>
  </p:normalViewPr>
  <p:slideViewPr>
    <p:cSldViewPr snapToGrid="0" snapToObjects="1" showGuides="1">
      <p:cViewPr varScale="1">
        <p:scale>
          <a:sx n="103" d="100"/>
          <a:sy n="103" d="100"/>
        </p:scale>
        <p:origin x="132" y="1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364CAC-115D-A14F-A8BE-F4784513B3FD}" type="datetimeFigureOut">
              <a:rPr lang="en-US" smtClean="0"/>
              <a:t>11/9/2021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412889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execute strategies for Classroom PA, there are a few questions you, as apart of the school staff need to ask yourself</a:t>
            </a:r>
          </a:p>
        </p:txBody>
      </p:sp>
      <p:sp>
        <p:nvSpPr>
          <p:cNvPr id="4" name="Slide Number Placeholder 3"/>
          <p:cNvSpPr>
            <a:spLocks noGrp="1"/>
          </p:cNvSpPr>
          <p:nvPr>
            <p:ph type="sldNum" sz="quarter" idx="5"/>
          </p:nvPr>
        </p:nvSpPr>
        <p:spPr/>
        <p:txBody>
          <a:bodyPr/>
          <a:lstStyle/>
          <a:p>
            <a:fld id="{E5731CD6-7082-7749-BD99-0B0117ADFFDC}" type="slidenum">
              <a:rPr lang="en-US" smtClean="0"/>
              <a:t>10</a:t>
            </a:fld>
            <a:endParaRPr lang="en-US"/>
          </a:p>
        </p:txBody>
      </p:sp>
    </p:spTree>
    <p:extLst>
      <p:ext uri="{BB962C8B-B14F-4D97-AF65-F5344CB8AC3E}">
        <p14:creationId xmlns:p14="http://schemas.microsoft.com/office/powerpoint/2010/main" val="2014722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11</a:t>
            </a:fld>
            <a:endParaRPr lang="en-US"/>
          </a:p>
        </p:txBody>
      </p:sp>
    </p:spTree>
    <p:extLst>
      <p:ext uri="{BB962C8B-B14F-4D97-AF65-F5344CB8AC3E}">
        <p14:creationId xmlns:p14="http://schemas.microsoft.com/office/powerpoint/2010/main" val="122940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12</a:t>
            </a:fld>
            <a:endParaRPr lang="en-US"/>
          </a:p>
        </p:txBody>
      </p:sp>
    </p:spTree>
    <p:extLst>
      <p:ext uri="{BB962C8B-B14F-4D97-AF65-F5344CB8AC3E}">
        <p14:creationId xmlns:p14="http://schemas.microsoft.com/office/powerpoint/2010/main" val="17110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13</a:t>
            </a:fld>
            <a:endParaRPr lang="en-US"/>
          </a:p>
        </p:txBody>
      </p:sp>
    </p:spTree>
    <p:extLst>
      <p:ext uri="{BB962C8B-B14F-4D97-AF65-F5344CB8AC3E}">
        <p14:creationId xmlns:p14="http://schemas.microsoft.com/office/powerpoint/2010/main" val="107860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FuturaBT-Book"/>
              </a:rPr>
              <a:t>Safety considerations are integral to the planning and implementation of daily physical activity</a:t>
            </a:r>
          </a:p>
          <a:p>
            <a:pPr algn="l"/>
            <a:r>
              <a:rPr lang="en-US" sz="1800" dirty="0">
                <a:latin typeface="FuturaBT-Book"/>
              </a:rPr>
              <a:t>for students. Create a schedule/calendar to stay on track and committed to incorporating PA during classroom time </a:t>
            </a: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14</a:t>
            </a:fld>
            <a:endParaRPr lang="en-US"/>
          </a:p>
        </p:txBody>
      </p:sp>
    </p:spTree>
    <p:extLst>
      <p:ext uri="{BB962C8B-B14F-4D97-AF65-F5344CB8AC3E}">
        <p14:creationId xmlns:p14="http://schemas.microsoft.com/office/powerpoint/2010/main" val="177479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15</a:t>
            </a:fld>
            <a:endParaRPr lang="en-US"/>
          </a:p>
        </p:txBody>
      </p:sp>
    </p:spTree>
    <p:extLst>
      <p:ext uri="{BB962C8B-B14F-4D97-AF65-F5344CB8AC3E}">
        <p14:creationId xmlns:p14="http://schemas.microsoft.com/office/powerpoint/2010/main" val="225886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16</a:t>
            </a:fld>
            <a:endParaRPr lang="en-US"/>
          </a:p>
        </p:txBody>
      </p:sp>
    </p:spTree>
    <p:extLst>
      <p:ext uri="{BB962C8B-B14F-4D97-AF65-F5344CB8AC3E}">
        <p14:creationId xmlns:p14="http://schemas.microsoft.com/office/powerpoint/2010/main" val="65333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17</a:t>
            </a:fld>
            <a:endParaRPr lang="en-US"/>
          </a:p>
        </p:txBody>
      </p:sp>
    </p:spTree>
    <p:extLst>
      <p:ext uri="{BB962C8B-B14F-4D97-AF65-F5344CB8AC3E}">
        <p14:creationId xmlns:p14="http://schemas.microsoft.com/office/powerpoint/2010/main" val="2161702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18</a:t>
            </a:fld>
            <a:endParaRPr lang="en-US"/>
          </a:p>
        </p:txBody>
      </p:sp>
    </p:spTree>
    <p:extLst>
      <p:ext uri="{BB962C8B-B14F-4D97-AF65-F5344CB8AC3E}">
        <p14:creationId xmlns:p14="http://schemas.microsoft.com/office/powerpoint/2010/main" val="2483351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you have the resources, guidance, and ideas – now go apply it!</a:t>
            </a:r>
          </a:p>
        </p:txBody>
      </p:sp>
      <p:sp>
        <p:nvSpPr>
          <p:cNvPr id="4" name="Slide Number Placeholder 3"/>
          <p:cNvSpPr>
            <a:spLocks noGrp="1"/>
          </p:cNvSpPr>
          <p:nvPr>
            <p:ph type="sldNum" sz="quarter" idx="5"/>
          </p:nvPr>
        </p:nvSpPr>
        <p:spPr/>
        <p:txBody>
          <a:bodyPr/>
          <a:lstStyle/>
          <a:p>
            <a:fld id="{E5731CD6-7082-7749-BD99-0B0117ADFFDC}" type="slidenum">
              <a:rPr lang="en-US" smtClean="0"/>
              <a:t>19</a:t>
            </a:fld>
            <a:endParaRPr lang="en-US"/>
          </a:p>
        </p:txBody>
      </p:sp>
    </p:spTree>
    <p:extLst>
      <p:ext uri="{BB962C8B-B14F-4D97-AF65-F5344CB8AC3E}">
        <p14:creationId xmlns:p14="http://schemas.microsoft.com/office/powerpoint/2010/main" val="353323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2</a:t>
            </a:fld>
            <a:endParaRPr lang="en-US"/>
          </a:p>
        </p:txBody>
      </p:sp>
    </p:spTree>
    <p:extLst>
      <p:ext uri="{BB962C8B-B14F-4D97-AF65-F5344CB8AC3E}">
        <p14:creationId xmlns:p14="http://schemas.microsoft.com/office/powerpoint/2010/main" val="1239703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20</a:t>
            </a:fld>
            <a:endParaRPr lang="en-US"/>
          </a:p>
        </p:txBody>
      </p:sp>
    </p:spTree>
    <p:extLst>
      <p:ext uri="{BB962C8B-B14F-4D97-AF65-F5344CB8AC3E}">
        <p14:creationId xmlns:p14="http://schemas.microsoft.com/office/powerpoint/2010/main" val="423861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76512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a:p>
        </p:txBody>
      </p:sp>
    </p:spTree>
    <p:extLst>
      <p:ext uri="{BB962C8B-B14F-4D97-AF65-F5344CB8AC3E}">
        <p14:creationId xmlns:p14="http://schemas.microsoft.com/office/powerpoint/2010/main" val="147736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5</a:t>
            </a:fld>
            <a:endParaRPr lang="en-US"/>
          </a:p>
        </p:txBody>
      </p:sp>
    </p:spTree>
    <p:extLst>
      <p:ext uri="{BB962C8B-B14F-4D97-AF65-F5344CB8AC3E}">
        <p14:creationId xmlns:p14="http://schemas.microsoft.com/office/powerpoint/2010/main" val="287068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Opportunities for physical activity should not be limited to the school’s gymnasium. Classroom activity breaks activate the brain, improve behavior and leave students more focused and ready to return to their academic activities. Classroom teachers should consider incorporating short physical activities into their lessons. Classroom energizers can be used as an opportunity to move or can link lesson content to the movement. The classroom layout can also be altered to add equipment that promotes physical activity while students learn, such as standing at their desk, using stability balls to sit on or having “walk and talk” school assignments or discussions.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6</a:t>
            </a:fld>
            <a:endParaRPr lang="en-US"/>
          </a:p>
        </p:txBody>
      </p:sp>
    </p:spTree>
    <p:extLst>
      <p:ext uri="{BB962C8B-B14F-4D97-AF65-F5344CB8AC3E}">
        <p14:creationId xmlns:p14="http://schemas.microsoft.com/office/powerpoint/2010/main" val="155212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Guidance on Classroom PA document: </a:t>
            </a:r>
          </a:p>
        </p:txBody>
      </p:sp>
      <p:sp>
        <p:nvSpPr>
          <p:cNvPr id="4" name="Slide Number Placeholder 3"/>
          <p:cNvSpPr>
            <a:spLocks noGrp="1"/>
          </p:cNvSpPr>
          <p:nvPr>
            <p:ph type="sldNum" sz="quarter" idx="5"/>
          </p:nvPr>
        </p:nvSpPr>
        <p:spPr/>
        <p:txBody>
          <a:bodyPr/>
          <a:lstStyle/>
          <a:p>
            <a:fld id="{E5731CD6-7082-7749-BD99-0B0117ADFFDC}" type="slidenum">
              <a:rPr lang="en-US" smtClean="0"/>
              <a:t>7</a:t>
            </a:fld>
            <a:endParaRPr lang="en-US"/>
          </a:p>
        </p:txBody>
      </p:sp>
    </p:spTree>
    <p:extLst>
      <p:ext uri="{BB962C8B-B14F-4D97-AF65-F5344CB8AC3E}">
        <p14:creationId xmlns:p14="http://schemas.microsoft.com/office/powerpoint/2010/main" val="322918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8</a:t>
            </a:fld>
            <a:endParaRPr lang="en-US"/>
          </a:p>
        </p:txBody>
      </p:sp>
    </p:spTree>
    <p:extLst>
      <p:ext uri="{BB962C8B-B14F-4D97-AF65-F5344CB8AC3E}">
        <p14:creationId xmlns:p14="http://schemas.microsoft.com/office/powerpoint/2010/main" val="24710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solidFill>
                <a:srgbClr val="000000"/>
              </a:solidFill>
              <a:latin typeface="Raleway" pitchFamily="2" charset="0"/>
            </a:endParaRPr>
          </a:p>
          <a:p>
            <a:r>
              <a:rPr lang="en-US" sz="1800" dirty="0">
                <a:solidFill>
                  <a:srgbClr val="000000"/>
                </a:solidFill>
                <a:latin typeface="Raleway" pitchFamily="2" charset="0"/>
              </a:rPr>
              <a:t>Now that we know the proposed recommended policies for classroom physical activity, we need to explore how to turn these recommendations into practice. </a:t>
            </a:r>
          </a:p>
          <a:p>
            <a:r>
              <a:rPr lang="en-US" sz="1800" dirty="0">
                <a:solidFill>
                  <a:srgbClr val="000000"/>
                </a:solidFill>
                <a:latin typeface="Raleway" pitchFamily="2" charset="0"/>
              </a:rPr>
              <a:t> CDC has proposed a set of evidence-based strategies for planning and providing classroom physical activity in schools. </a:t>
            </a:r>
          </a:p>
          <a:p>
            <a:r>
              <a:rPr lang="en-US" sz="1800" dirty="0">
                <a:solidFill>
                  <a:srgbClr val="000000"/>
                </a:solidFill>
                <a:latin typeface="Raleway" pitchFamily="2" charset="0"/>
              </a:rPr>
              <a:t> These 17 strategies are organized into 5 categories </a:t>
            </a:r>
          </a:p>
          <a:p>
            <a:r>
              <a:rPr lang="en-US" sz="1800" dirty="0">
                <a:solidFill>
                  <a:srgbClr val="000000"/>
                </a:solidFill>
                <a:latin typeface="Courier New" panose="02070309020205020404" pitchFamily="49" charset="0"/>
              </a:rPr>
              <a:t>o </a:t>
            </a:r>
            <a:r>
              <a:rPr lang="en-US" sz="1800" dirty="0">
                <a:solidFill>
                  <a:srgbClr val="000000"/>
                </a:solidFill>
                <a:latin typeface="Raleway" pitchFamily="2" charset="0"/>
              </a:rPr>
              <a:t>Make leadership decisions </a:t>
            </a:r>
          </a:p>
          <a:p>
            <a:r>
              <a:rPr lang="en-US" sz="1800" dirty="0">
                <a:solidFill>
                  <a:srgbClr val="000000"/>
                </a:solidFill>
                <a:latin typeface="Courier New" panose="02070309020205020404" pitchFamily="49" charset="0"/>
              </a:rPr>
              <a:t>o </a:t>
            </a:r>
            <a:r>
              <a:rPr lang="en-US" sz="1800" dirty="0">
                <a:solidFill>
                  <a:srgbClr val="000000"/>
                </a:solidFill>
                <a:latin typeface="Raleway" pitchFamily="2" charset="0"/>
              </a:rPr>
              <a:t>Communicate and enforce behavioral and safety expectations </a:t>
            </a:r>
          </a:p>
          <a:p>
            <a:r>
              <a:rPr lang="en-US" sz="1800" dirty="0">
                <a:solidFill>
                  <a:srgbClr val="000000"/>
                </a:solidFill>
                <a:latin typeface="Courier New" panose="02070309020205020404" pitchFamily="49" charset="0"/>
              </a:rPr>
              <a:t>o </a:t>
            </a:r>
            <a:r>
              <a:rPr lang="en-US" sz="1800" dirty="0">
                <a:solidFill>
                  <a:srgbClr val="000000"/>
                </a:solidFill>
                <a:latin typeface="Raleway" pitchFamily="2" charset="0"/>
              </a:rPr>
              <a:t>Create a classroom environment supportive of physical activity </a:t>
            </a:r>
          </a:p>
          <a:p>
            <a:r>
              <a:rPr lang="en-US" sz="1800" dirty="0">
                <a:solidFill>
                  <a:srgbClr val="000000"/>
                </a:solidFill>
                <a:latin typeface="Courier New" panose="02070309020205020404" pitchFamily="49" charset="0"/>
              </a:rPr>
              <a:t>o </a:t>
            </a:r>
            <a:r>
              <a:rPr lang="en-US" sz="1800" dirty="0">
                <a:solidFill>
                  <a:srgbClr val="000000"/>
                </a:solidFill>
                <a:latin typeface="Raleway" pitchFamily="2" charset="0"/>
              </a:rPr>
              <a:t>Engage the school community to support classroom physical activity </a:t>
            </a:r>
          </a:p>
          <a:p>
            <a:r>
              <a:rPr lang="en-US" sz="1800" dirty="0">
                <a:solidFill>
                  <a:srgbClr val="000000"/>
                </a:solidFill>
                <a:latin typeface="Courier New" panose="02070309020205020404" pitchFamily="49" charset="0"/>
              </a:rPr>
              <a:t>o </a:t>
            </a:r>
            <a:r>
              <a:rPr lang="en-US" sz="1800" dirty="0">
                <a:solidFill>
                  <a:srgbClr val="000000"/>
                </a:solidFill>
                <a:latin typeface="Raleway" pitchFamily="2" charset="0"/>
              </a:rPr>
              <a:t>Gather information on classroom physical activity </a:t>
            </a:r>
          </a:p>
          <a:p>
            <a:r>
              <a:rPr lang="en-US" sz="1800" dirty="0">
                <a:solidFill>
                  <a:srgbClr val="000000"/>
                </a:solidFill>
                <a:latin typeface="Raleway" pitchFamily="2" charset="0"/>
              </a:rPr>
              <a:t> These strategies are an integral part of classroom physical activity planning and should result in increased physical activity and improved behavior and engagement in the classroom. </a:t>
            </a:r>
          </a:p>
          <a:p>
            <a:r>
              <a:rPr lang="en-US" sz="1800" dirty="0">
                <a:solidFill>
                  <a:srgbClr val="000000"/>
                </a:solidFill>
                <a:latin typeface="Raleway" pitchFamily="2" charset="0"/>
              </a:rPr>
              <a:t> These strategies are still in draft form as part of an environmental scan on classroom PA from CDC. </a:t>
            </a:r>
          </a:p>
          <a:p>
            <a:r>
              <a:rPr lang="en-US" sz="1800" dirty="0">
                <a:solidFill>
                  <a:srgbClr val="000000"/>
                </a:solidFill>
                <a:latin typeface="Raleway" pitchFamily="2" charset="0"/>
              </a:rPr>
              <a:t> Although they are still in draft form, you can see that they are very similar to those strategies identified for recess. </a:t>
            </a:r>
          </a:p>
          <a:p>
            <a:r>
              <a:rPr lang="en-US" sz="1800" dirty="0">
                <a:solidFill>
                  <a:srgbClr val="000000"/>
                </a:solidFill>
                <a:latin typeface="Raleway" pitchFamily="2" charset="0"/>
              </a:rPr>
              <a:t> These strategies will eventually be finalized and included in a suite of resources similar to the ones CDC and SHAPE America created for recess </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9</a:t>
            </a:fld>
            <a:endParaRPr lang="en-US"/>
          </a:p>
        </p:txBody>
      </p:sp>
    </p:spTree>
    <p:extLst>
      <p:ext uri="{BB962C8B-B14F-4D97-AF65-F5344CB8AC3E}">
        <p14:creationId xmlns:p14="http://schemas.microsoft.com/office/powerpoint/2010/main" val="2004035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2225113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iergeneration.org/_asset/590hh0/10-1819_SecondaryClassroomPA.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vde.state.wv.us/healthyschools/documents/resource_guide_interactiveFina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vde.state.wv.us/healthyschools/documents/resource_guide_interactiveFinal.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coloradoedinitiative.org/wp-content/uploads/2014/08/CEI-Take-a-Break-Teacher-Toolbox.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KhEcFKuNm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https://www.youtube.com/watch?v=qtaRvCvvLO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schoolspringboard.org/resources/webinar-integrating-movement-into-your-language-arts-science-and-social-studies-lessons/" TargetMode="External"/><Relationship Id="rId4" Type="http://schemas.openxmlformats.org/officeDocument/2006/relationships/hyperlink" Target="https://schoolspringboard.org/resources/webinar-integrating-movement-into-your-math-lesson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rikaslighthouse.org/" TargetMode="External"/><Relationship Id="rId3" Type="http://schemas.openxmlformats.org/officeDocument/2006/relationships/hyperlink" Target="https://www.cdc.gov/healthyschools/physicalactivity/pdf/2019_04_25_Strategies-for-CPA_508tagged.pdf" TargetMode="External"/><Relationship Id="rId7" Type="http://schemas.openxmlformats.org/officeDocument/2006/relationships/hyperlink" Target="http://www.coloradoedinitiative.org/wp-content/uploads/2014/08/CEI-Take-a-Break-Teacher-Toolbox.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schoolspringboard.org/resources/classroom-physical-activity-ideas-and-tips/" TargetMode="External"/><Relationship Id="rId5" Type="http://schemas.openxmlformats.org/officeDocument/2006/relationships/hyperlink" Target="https://www.actionforhealthykids.org/activity/exploring-empathy-with-physical-activity/" TargetMode="External"/><Relationship Id="rId4" Type="http://schemas.openxmlformats.org/officeDocument/2006/relationships/hyperlink" Target="https://www.playworks.org/resources/get-the-sel-game-guide/sel-game-guide-downloa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Smythe@isdh.in.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mailto:LBouza@isdh.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IK6mFPB_C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2166433"/>
            <a:ext cx="6141961" cy="1089529"/>
          </a:xfrm>
        </p:spPr>
        <p:txBody>
          <a:bodyPr/>
          <a:lstStyle/>
          <a:p>
            <a:br>
              <a:rPr lang="en-US" dirty="0">
                <a:latin typeface="Raleway SemiBold" pitchFamily="2" charset="0"/>
              </a:rPr>
            </a:br>
            <a:endParaRPr lang="en-US" dirty="0">
              <a:latin typeface="Raleway SemiBold" pitchFamily="2" charset="0"/>
            </a:endParaRPr>
          </a:p>
        </p:txBody>
      </p:sp>
      <p:sp>
        <p:nvSpPr>
          <p:cNvPr id="8" name="TextBox 7">
            <a:extLst>
              <a:ext uri="{FF2B5EF4-FFF2-40B4-BE49-F238E27FC236}">
                <a16:creationId xmlns:a16="http://schemas.microsoft.com/office/drawing/2014/main" id="{751A6228-358F-4913-906A-057AD51FEA70}"/>
              </a:ext>
            </a:extLst>
          </p:cNvPr>
          <p:cNvSpPr txBox="1"/>
          <p:nvPr/>
        </p:nvSpPr>
        <p:spPr>
          <a:xfrm>
            <a:off x="4610527" y="1166842"/>
            <a:ext cx="7235575" cy="4524315"/>
          </a:xfrm>
          <a:prstGeom prst="rect">
            <a:avLst/>
          </a:prstGeom>
          <a:noFill/>
        </p:spPr>
        <p:txBody>
          <a:bodyPr wrap="square">
            <a:spAutoFit/>
          </a:bodyPr>
          <a:lstStyle/>
          <a:p>
            <a:pPr algn="ctr" rtl="0" fontAlgn="base"/>
            <a:r>
              <a:rPr lang="en-US" sz="3600" b="1" i="0" u="none" strike="noStrike" dirty="0">
                <a:solidFill>
                  <a:srgbClr val="FFFFFF"/>
                </a:solidFill>
                <a:effectLst/>
                <a:latin typeface="Raleway SemiBold" pitchFamily="2" charset="0"/>
              </a:rPr>
              <a:t>Comprehensive School Physical Activity Program </a:t>
            </a:r>
            <a:r>
              <a:rPr lang="en-US" sz="3600" b="0" i="0" dirty="0">
                <a:solidFill>
                  <a:srgbClr val="243E8E"/>
                </a:solidFill>
                <a:effectLst/>
                <a:latin typeface="Raleway SemiBold" pitchFamily="2" charset="0"/>
              </a:rPr>
              <a:t>​</a:t>
            </a:r>
            <a:endParaRPr lang="en-US" sz="3600" b="0" i="0" dirty="0">
              <a:solidFill>
                <a:srgbClr val="243E8E"/>
              </a:solidFill>
              <a:effectLst/>
              <a:latin typeface="Segoe UI" panose="020B0502040204020203" pitchFamily="34" charset="0"/>
            </a:endParaRPr>
          </a:p>
          <a:p>
            <a:pPr algn="ctr" rtl="0" fontAlgn="base"/>
            <a:r>
              <a:rPr lang="en-US" sz="3600" b="0" i="0" u="none" strike="noStrike" dirty="0">
                <a:solidFill>
                  <a:srgbClr val="FFC000"/>
                </a:solidFill>
                <a:effectLst/>
                <a:latin typeface="Raleway SemiBold" pitchFamily="2" charset="0"/>
              </a:rPr>
              <a:t>Module </a:t>
            </a:r>
            <a:r>
              <a:rPr lang="en-US" sz="3600" dirty="0">
                <a:solidFill>
                  <a:srgbClr val="FFC000"/>
                </a:solidFill>
                <a:latin typeface="Raleway SemiBold" pitchFamily="2" charset="0"/>
              </a:rPr>
              <a:t>2</a:t>
            </a:r>
            <a:r>
              <a:rPr lang="en-US" sz="3600" b="0" i="0" u="none" strike="noStrike" dirty="0">
                <a:solidFill>
                  <a:srgbClr val="FFC000"/>
                </a:solidFill>
                <a:effectLst/>
                <a:latin typeface="Raleway SemiBold" pitchFamily="2" charset="0"/>
              </a:rPr>
              <a:t>: Classroom Physical Activity</a:t>
            </a:r>
            <a:endParaRPr lang="en-US" sz="3600" b="0" i="0" dirty="0">
              <a:solidFill>
                <a:srgbClr val="243E8E"/>
              </a:solidFill>
              <a:effectLst/>
              <a:latin typeface="Segoe UI" panose="020B0502040204020203" pitchFamily="34" charset="0"/>
            </a:endParaRPr>
          </a:p>
          <a:p>
            <a:pPr algn="ctr" rtl="0" fontAlgn="base"/>
            <a:r>
              <a:rPr lang="en-US" sz="3600" b="0" i="0" dirty="0">
                <a:solidFill>
                  <a:srgbClr val="243E8E"/>
                </a:solidFill>
                <a:effectLst/>
                <a:latin typeface="Raleway SemiBold" pitchFamily="2" charset="0"/>
              </a:rPr>
              <a:t>​</a:t>
            </a:r>
            <a:endParaRPr lang="en-US" sz="3600" b="0" i="0" dirty="0">
              <a:solidFill>
                <a:srgbClr val="243E8E"/>
              </a:solidFill>
              <a:effectLst/>
              <a:latin typeface="Segoe UI" panose="020B0502040204020203" pitchFamily="34" charset="0"/>
            </a:endParaRPr>
          </a:p>
          <a:p>
            <a:pPr algn="ctr" rtl="0" fontAlgn="base"/>
            <a:r>
              <a:rPr lang="en-US" sz="3600" b="0" i="0" u="none" strike="noStrike" dirty="0">
                <a:solidFill>
                  <a:srgbClr val="FFFFFF"/>
                </a:solidFill>
                <a:effectLst/>
                <a:latin typeface="Raleway SemiBold" pitchFamily="2" charset="0"/>
              </a:rPr>
              <a:t>Emma Smythe</a:t>
            </a:r>
          </a:p>
          <a:p>
            <a:pPr algn="ctr" rtl="0" fontAlgn="base"/>
            <a:r>
              <a:rPr lang="en-US" sz="3600" dirty="0">
                <a:solidFill>
                  <a:srgbClr val="FFFFFF"/>
                </a:solidFill>
                <a:latin typeface="Raleway SemiBold" pitchFamily="2" charset="0"/>
              </a:rPr>
              <a:t>Youth Physical Activity Coordinator</a:t>
            </a:r>
          </a:p>
        </p:txBody>
      </p:sp>
    </p:spTree>
    <p:extLst>
      <p:ext uri="{BB962C8B-B14F-4D97-AF65-F5344CB8AC3E}">
        <p14:creationId xmlns:p14="http://schemas.microsoft.com/office/powerpoint/2010/main" val="1052578658"/>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E463-EAB2-44BC-891C-17F74FC50AD2}"/>
              </a:ext>
            </a:extLst>
          </p:cNvPr>
          <p:cNvSpPr>
            <a:spLocks noGrp="1"/>
          </p:cNvSpPr>
          <p:nvPr>
            <p:ph type="title"/>
          </p:nvPr>
        </p:nvSpPr>
        <p:spPr/>
        <p:txBody>
          <a:bodyPr/>
          <a:lstStyle/>
          <a:p>
            <a:r>
              <a:rPr lang="en-US" dirty="0"/>
              <a:t>Strategy Questions </a:t>
            </a:r>
          </a:p>
        </p:txBody>
      </p:sp>
      <p:sp>
        <p:nvSpPr>
          <p:cNvPr id="3" name="Content Placeholder 2">
            <a:extLst>
              <a:ext uri="{FF2B5EF4-FFF2-40B4-BE49-F238E27FC236}">
                <a16:creationId xmlns:a16="http://schemas.microsoft.com/office/drawing/2014/main" id="{1C98E0CF-0277-4CA0-BE05-4E17034FA1A2}"/>
              </a:ext>
            </a:extLst>
          </p:cNvPr>
          <p:cNvSpPr>
            <a:spLocks noGrp="1"/>
          </p:cNvSpPr>
          <p:nvPr>
            <p:ph idx="1"/>
          </p:nvPr>
        </p:nvSpPr>
        <p:spPr/>
        <p:txBody>
          <a:bodyPr/>
          <a:lstStyle/>
          <a:p>
            <a:pPr marL="285750" lvl="0" indent="-285750">
              <a:buFont typeface="Arial" panose="020B0604020202020204" pitchFamily="34" charset="0"/>
              <a:buChar char="•"/>
            </a:pPr>
            <a:r>
              <a:rPr lang="en-US" dirty="0"/>
              <a:t>What resources have you or other partners used to address these strategies?</a:t>
            </a:r>
          </a:p>
          <a:p>
            <a:pPr marL="285750" lvl="0" indent="-285750">
              <a:buFont typeface="Arial" panose="020B0604020202020204" pitchFamily="34" charset="0"/>
              <a:buChar char="•"/>
            </a:pPr>
            <a:r>
              <a:rPr lang="en-US" dirty="0"/>
              <a:t>What successes have you experienced around implementing these strategies?</a:t>
            </a:r>
          </a:p>
          <a:p>
            <a:pPr marL="285750" lvl="0" indent="-285750">
              <a:buFont typeface="Arial" panose="020B0604020202020204" pitchFamily="34" charset="0"/>
              <a:buChar char="•"/>
            </a:pPr>
            <a:r>
              <a:rPr lang="en-US" dirty="0"/>
              <a:t>What challenges have you experienced around implementing these strategies? </a:t>
            </a:r>
          </a:p>
          <a:p>
            <a:pPr marL="285750" lvl="0" indent="-285750">
              <a:buFont typeface="Arial" panose="020B0604020202020204" pitchFamily="34" charset="0"/>
              <a:buChar char="•"/>
            </a:pPr>
            <a:r>
              <a:rPr lang="en-US" dirty="0"/>
              <a:t>What types of questions should school staff consider when addressing these strategies?</a:t>
            </a:r>
          </a:p>
          <a:p>
            <a:pPr marL="285750" lvl="0" indent="-285750">
              <a:buFont typeface="Arial" panose="020B0604020202020204" pitchFamily="34" charset="0"/>
              <a:buChar char="•"/>
            </a:pPr>
            <a:endParaRPr lang="en-US" dirty="0"/>
          </a:p>
          <a:p>
            <a:pPr lvl="0"/>
            <a:r>
              <a:rPr lang="en-US" b="1" i="1" dirty="0"/>
              <a:t>*Strategies are an integral part of classroom PA planning and should result in an increase in PA and improve student behavior and engagement. </a:t>
            </a:r>
          </a:p>
          <a:p>
            <a:endParaRPr lang="en-US" dirty="0"/>
          </a:p>
        </p:txBody>
      </p:sp>
      <p:sp>
        <p:nvSpPr>
          <p:cNvPr id="4" name="Slide Number Placeholder 3">
            <a:extLst>
              <a:ext uri="{FF2B5EF4-FFF2-40B4-BE49-F238E27FC236}">
                <a16:creationId xmlns:a16="http://schemas.microsoft.com/office/drawing/2014/main" id="{F00C01D9-EB11-4657-84F2-1E0920E3310F}"/>
              </a:ext>
            </a:extLst>
          </p:cNvPr>
          <p:cNvSpPr>
            <a:spLocks noGrp="1"/>
          </p:cNvSpPr>
          <p:nvPr>
            <p:ph type="sldNum" sz="quarter" idx="12"/>
          </p:nvPr>
        </p:nvSpPr>
        <p:spPr/>
        <p:txBody>
          <a:bodyPr/>
          <a:lstStyle/>
          <a:p>
            <a:fld id="{2C1798A1-548B-2F4F-A949-0B360C421755}" type="slidenum">
              <a:rPr lang="en-US" smtClean="0"/>
              <a:t>10</a:t>
            </a:fld>
            <a:endParaRPr lang="en-US"/>
          </a:p>
        </p:txBody>
      </p:sp>
    </p:spTree>
    <p:extLst>
      <p:ext uri="{BB962C8B-B14F-4D97-AF65-F5344CB8AC3E}">
        <p14:creationId xmlns:p14="http://schemas.microsoft.com/office/powerpoint/2010/main" val="575359399"/>
      </p:ext>
    </p:extLst>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57BC-4371-4165-928F-5DDA17FD8A1E}"/>
              </a:ext>
            </a:extLst>
          </p:cNvPr>
          <p:cNvSpPr>
            <a:spLocks noGrp="1"/>
          </p:cNvSpPr>
          <p:nvPr>
            <p:ph type="title"/>
          </p:nvPr>
        </p:nvSpPr>
        <p:spPr/>
        <p:txBody>
          <a:bodyPr>
            <a:normAutofit/>
          </a:bodyPr>
          <a:lstStyle/>
          <a:p>
            <a:r>
              <a:rPr lang="en-US" sz="3600" dirty="0"/>
              <a:t>Elementary &amp; Intermediate Levels</a:t>
            </a:r>
          </a:p>
        </p:txBody>
      </p:sp>
      <p:sp>
        <p:nvSpPr>
          <p:cNvPr id="3" name="Content Placeholder 2">
            <a:extLst>
              <a:ext uri="{FF2B5EF4-FFF2-40B4-BE49-F238E27FC236}">
                <a16:creationId xmlns:a16="http://schemas.microsoft.com/office/drawing/2014/main" id="{242B3570-0FFE-4B44-A2FA-9D175AED69D7}"/>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a:t>Short, three-to-five minute lessons incorporating learning and physical activity with no extra equipment needed. </a:t>
            </a:r>
          </a:p>
          <a:p>
            <a:pPr marL="285750" indent="-285750">
              <a:buFont typeface="Arial" panose="020B0604020202020204" pitchFamily="34" charset="0"/>
              <a:buChar char="•"/>
            </a:pPr>
            <a:r>
              <a:rPr lang="en-US" b="1" dirty="0"/>
              <a:t>Short, age-appropriate activities integrated into the classroom called Energizers. Examples are listed below: </a:t>
            </a:r>
            <a:br>
              <a:rPr lang="en-US" b="1" dirty="0"/>
            </a:br>
            <a:endParaRPr lang="en-US" b="1" dirty="0"/>
          </a:p>
          <a:p>
            <a:pPr marL="915988" lvl="2" indent="-285750"/>
            <a:r>
              <a:rPr lang="en-US" dirty="0"/>
              <a:t>Sitting on exercise balls at their desks </a:t>
            </a:r>
          </a:p>
          <a:p>
            <a:pPr marL="915988" lvl="2" indent="-285750"/>
            <a:r>
              <a:rPr lang="en-US" dirty="0"/>
              <a:t>Starting the day with a dance party </a:t>
            </a:r>
          </a:p>
          <a:p>
            <a:pPr marL="915988" lvl="2" indent="-285750"/>
            <a:r>
              <a:rPr lang="en-US" dirty="0"/>
              <a:t>Creating a hallway obstacle course to complement a lesson plan </a:t>
            </a:r>
          </a:p>
          <a:p>
            <a:pPr marL="915988" lvl="2" indent="-285750"/>
            <a:r>
              <a:rPr lang="en-US" dirty="0"/>
              <a:t>Encouraging functional fitness such as running in place before a quiz </a:t>
            </a:r>
          </a:p>
          <a:p>
            <a:pPr marL="915988" lvl="2" indent="-285750"/>
            <a:r>
              <a:rPr lang="en-US" dirty="0"/>
              <a:t>Implementing a ‘yoga pose of the day’ after lunch </a:t>
            </a:r>
          </a:p>
          <a:p>
            <a:endParaRPr lang="en-US" dirty="0"/>
          </a:p>
          <a:p>
            <a:r>
              <a:rPr lang="en-US" b="1" dirty="0"/>
              <a:t>Resources: </a:t>
            </a:r>
          </a:p>
          <a:p>
            <a:pPr marL="915988" lvl="2" indent="-285750"/>
            <a:r>
              <a:rPr lang="en-US" dirty="0">
                <a:hlinkClick r:id="rId3"/>
              </a:rPr>
              <a:t>https://www.healthiergeneration.org/_asset/590hh0/10-1819_SecondaryClassroomPA.pdf</a:t>
            </a:r>
            <a:endParaRPr lang="en-US" dirty="0"/>
          </a:p>
          <a:p>
            <a:pPr marL="915988" lvl="2" indent="-285750"/>
            <a:r>
              <a:rPr lang="en-US" dirty="0">
                <a:hlinkClick r:id="rId4"/>
              </a:rPr>
              <a:t>https://wvde.state.wv.us/healthyschools/documents/resource_guide_interactiveFinal.pdf</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D041417-6948-4950-BF2C-B5F848F61506}"/>
              </a:ext>
            </a:extLst>
          </p:cNvPr>
          <p:cNvSpPr>
            <a:spLocks noGrp="1"/>
          </p:cNvSpPr>
          <p:nvPr>
            <p:ph type="sldNum" sz="quarter" idx="12"/>
          </p:nvPr>
        </p:nvSpPr>
        <p:spPr/>
        <p:txBody>
          <a:bodyPr/>
          <a:lstStyle/>
          <a:p>
            <a:fld id="{2C1798A1-548B-2F4F-A949-0B360C421755}" type="slidenum">
              <a:rPr lang="en-US" smtClean="0"/>
              <a:t>11</a:t>
            </a:fld>
            <a:endParaRPr lang="en-US"/>
          </a:p>
        </p:txBody>
      </p:sp>
    </p:spTree>
    <p:extLst>
      <p:ext uri="{BB962C8B-B14F-4D97-AF65-F5344CB8AC3E}">
        <p14:creationId xmlns:p14="http://schemas.microsoft.com/office/powerpoint/2010/main" val="412814418"/>
      </p:ext>
    </p:extLst>
  </p:cSld>
  <p:clrMapOvr>
    <a:masterClrMapping/>
  </p:clrMapOvr>
  <mc:AlternateContent xmlns:mc="http://schemas.openxmlformats.org/markup-compatibility/2006" xmlns:p14="http://schemas.microsoft.com/office/powerpoint/2010/main">
    <mc:Choice Requires="p14">
      <p:transition spd="slow" p14:dur="2000" advClick="0" advTm="112000"/>
    </mc:Choice>
    <mc:Fallback xmlns="">
      <p:transition spd="slow" advClick="0" advTm="11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FEA4-446B-4759-9383-FEC135FCCD49}"/>
              </a:ext>
            </a:extLst>
          </p:cNvPr>
          <p:cNvSpPr>
            <a:spLocks noGrp="1"/>
          </p:cNvSpPr>
          <p:nvPr>
            <p:ph type="title"/>
          </p:nvPr>
        </p:nvSpPr>
        <p:spPr/>
        <p:txBody>
          <a:bodyPr/>
          <a:lstStyle/>
          <a:p>
            <a:r>
              <a:rPr lang="en-US" dirty="0"/>
              <a:t>Middle &amp; Secondary Levels</a:t>
            </a:r>
          </a:p>
        </p:txBody>
      </p:sp>
      <p:sp>
        <p:nvSpPr>
          <p:cNvPr id="3" name="Content Placeholder 2">
            <a:extLst>
              <a:ext uri="{FF2B5EF4-FFF2-40B4-BE49-F238E27FC236}">
                <a16:creationId xmlns:a16="http://schemas.microsoft.com/office/drawing/2014/main" id="{D8D7E175-5C71-4E83-B94E-68DE3F6AB725}"/>
              </a:ext>
            </a:extLst>
          </p:cNvPr>
          <p:cNvSpPr>
            <a:spLocks noGrp="1"/>
          </p:cNvSpPr>
          <p:nvPr>
            <p:ph idx="1"/>
          </p:nvPr>
        </p:nvSpPr>
        <p:spPr/>
        <p:txBody>
          <a:bodyPr>
            <a:noAutofit/>
          </a:bodyPr>
          <a:lstStyle/>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2060"/>
                </a:solidFill>
                <a:effectLst/>
                <a:latin typeface="Raleway" pitchFamily="2" charset="0"/>
              </a:rPr>
              <a:t>Start slowly and have patience, but be persistent about encouraging movement in class </a:t>
            </a:r>
          </a:p>
          <a:p>
            <a:pPr rtl="0" fontAlgn="base">
              <a:spcBef>
                <a:spcPts val="0"/>
              </a:spcBef>
              <a:spcAft>
                <a:spcPts val="0"/>
              </a:spcAft>
            </a:pPr>
            <a:endParaRPr lang="en-US" sz="1400" b="0" i="0" u="none" strike="noStrike" dirty="0">
              <a:solidFill>
                <a:srgbClr val="002060"/>
              </a:solidFill>
              <a:effectLst/>
              <a:latin typeface="Raleway" pitchFamily="2" charset="0"/>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2060"/>
                </a:solidFill>
                <a:effectLst/>
                <a:latin typeface="Raleway" pitchFamily="2" charset="0"/>
              </a:rPr>
              <a:t>Ask for student input on what they would like to do for physical activity (PA) breaks; ask students to lead the classroom PA breaks </a:t>
            </a:r>
          </a:p>
          <a:p>
            <a:pPr rtl="0" fontAlgn="base">
              <a:spcBef>
                <a:spcPts val="0"/>
              </a:spcBef>
              <a:spcAft>
                <a:spcPts val="0"/>
              </a:spcAft>
            </a:pPr>
            <a:endParaRPr lang="en-US" sz="1400" b="0" i="0" u="none" strike="noStrike" dirty="0">
              <a:solidFill>
                <a:srgbClr val="002060"/>
              </a:solidFill>
              <a:effectLst/>
              <a:latin typeface="Raleway" pitchFamily="2" charset="0"/>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2060"/>
                </a:solidFill>
                <a:effectLst/>
                <a:latin typeface="Raleway" pitchFamily="2" charset="0"/>
              </a:rPr>
              <a:t>Use appropriate music that appeals to teens to encourage movement </a:t>
            </a:r>
            <a:br>
              <a:rPr lang="en-US" sz="1400" b="0" i="0" u="none" strike="noStrike" dirty="0">
                <a:solidFill>
                  <a:srgbClr val="002060"/>
                </a:solidFill>
                <a:effectLst/>
                <a:latin typeface="Raleway" pitchFamily="2" charset="0"/>
              </a:rPr>
            </a:br>
            <a:endParaRPr lang="en-US" sz="1400" dirty="0">
              <a:solidFill>
                <a:srgbClr val="002060"/>
              </a:solidFill>
              <a:latin typeface="Raleway" pitchFamily="2" charset="0"/>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2060"/>
                </a:solidFill>
                <a:effectLst/>
                <a:latin typeface="Raleway" pitchFamily="2" charset="0"/>
              </a:rPr>
              <a:t>Dance breaks; </a:t>
            </a:r>
            <a:r>
              <a:rPr lang="en-US" sz="1400" dirty="0">
                <a:solidFill>
                  <a:srgbClr val="002060"/>
                </a:solidFill>
                <a:latin typeface="Raleway" pitchFamily="2" charset="0"/>
              </a:rPr>
              <a:t>mindfulness &amp; yoga </a:t>
            </a:r>
            <a:endParaRPr lang="en-US" sz="1400" b="0" i="0" u="none" strike="noStrike" dirty="0">
              <a:solidFill>
                <a:srgbClr val="002060"/>
              </a:solidFill>
              <a:effectLst/>
              <a:latin typeface="Raleway" pitchFamily="2" charset="0"/>
            </a:endParaRPr>
          </a:p>
          <a:p>
            <a:pPr rtl="0" fontAlgn="base">
              <a:spcBef>
                <a:spcPts val="0"/>
              </a:spcBef>
              <a:spcAft>
                <a:spcPts val="0"/>
              </a:spcAft>
            </a:pPr>
            <a:endParaRPr lang="en-US" sz="1400" b="0" i="0" u="none" strike="noStrike" dirty="0">
              <a:solidFill>
                <a:srgbClr val="002060"/>
              </a:solidFill>
              <a:effectLst/>
              <a:latin typeface="Raleway" pitchFamily="2" charset="0"/>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2060"/>
                </a:solidFill>
                <a:effectLst/>
                <a:latin typeface="Raleway" pitchFamily="2" charset="0"/>
              </a:rPr>
              <a:t>Create voluntary PA programs during lunch periods that could include capture the flag, walking the track, sports charades, obstacle courses, etc. </a:t>
            </a:r>
          </a:p>
          <a:p>
            <a:pPr rtl="0" fontAlgn="base">
              <a:spcBef>
                <a:spcPts val="0"/>
              </a:spcBef>
              <a:spcAft>
                <a:spcPts val="0"/>
              </a:spcAft>
            </a:pPr>
            <a:endParaRPr lang="en-US" sz="1400" b="0" i="0" u="none" strike="noStrike" dirty="0">
              <a:solidFill>
                <a:srgbClr val="002060"/>
              </a:solidFill>
              <a:effectLst/>
              <a:latin typeface="Raleway" pitchFamily="2" charset="0"/>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2060"/>
                </a:solidFill>
                <a:effectLst/>
                <a:latin typeface="Raleway" pitchFamily="2" charset="0"/>
              </a:rPr>
              <a:t>Integrate movement into your class content and subject areas – you could do any PA in any classroom environment </a:t>
            </a:r>
          </a:p>
          <a:p>
            <a:pPr rtl="0" fontAlgn="base">
              <a:spcBef>
                <a:spcPts val="0"/>
              </a:spcBef>
              <a:spcAft>
                <a:spcPts val="0"/>
              </a:spcAft>
            </a:pPr>
            <a:endParaRPr lang="en-US" sz="1400" b="0" i="0" u="none" strike="noStrike" dirty="0">
              <a:solidFill>
                <a:srgbClr val="002060"/>
              </a:solidFill>
              <a:effectLst/>
              <a:latin typeface="Raleway" pitchFamily="2" charset="0"/>
            </a:endParaRPr>
          </a:p>
          <a:p>
            <a:pPr marL="285750" indent="-285750" rtl="0" fontAlgn="base">
              <a:spcBef>
                <a:spcPts val="0"/>
              </a:spcBef>
              <a:spcAft>
                <a:spcPts val="0"/>
              </a:spcAft>
              <a:buFont typeface="Arial" panose="020B0604020202020204" pitchFamily="34" charset="0"/>
              <a:buChar char="•"/>
            </a:pPr>
            <a:r>
              <a:rPr lang="en-US" sz="1400" b="1" dirty="0">
                <a:solidFill>
                  <a:srgbClr val="002060"/>
                </a:solidFill>
                <a:latin typeface="Raleway" pitchFamily="2" charset="0"/>
              </a:rPr>
              <a:t>Resources:</a:t>
            </a:r>
          </a:p>
          <a:p>
            <a:pPr marL="515938" lvl="1" indent="-285750" fontAlgn="base">
              <a:spcBef>
                <a:spcPts val="0"/>
              </a:spcBef>
            </a:pPr>
            <a:r>
              <a:rPr lang="en-US" sz="1400" b="0" i="0" u="sng" strike="noStrike" dirty="0">
                <a:solidFill>
                  <a:srgbClr val="0070C0"/>
                </a:solidFill>
                <a:effectLst/>
                <a:latin typeface="Raleway" pitchFamily="2" charset="0"/>
                <a:hlinkClick r:id="rId3">
                  <a:extLst>
                    <a:ext uri="{A12FA001-AC4F-418D-AE19-62706E023703}">
                      <ahyp:hlinkClr xmlns:ahyp="http://schemas.microsoft.com/office/drawing/2018/hyperlinkcolor" val="tx"/>
                    </a:ext>
                  </a:extLst>
                </a:hlinkClick>
              </a:rPr>
              <a:t>https://wvde.state.wv.us/healthyschools/documents/resource_guide_interactiveFinal.pdf</a:t>
            </a:r>
            <a:endParaRPr lang="en-US" sz="1400" b="0" i="0" u="sng" strike="noStrike" dirty="0">
              <a:solidFill>
                <a:srgbClr val="0070C0"/>
              </a:solidFill>
              <a:effectLst/>
              <a:latin typeface="Raleway" pitchFamily="2" charset="0"/>
            </a:endParaRPr>
          </a:p>
          <a:p>
            <a:pPr lvl="1" indent="0" fontAlgn="base">
              <a:spcBef>
                <a:spcPts val="0"/>
              </a:spcBef>
              <a:buNone/>
            </a:pPr>
            <a:endParaRPr lang="en-US" sz="1400" dirty="0">
              <a:solidFill>
                <a:srgbClr val="0070C0"/>
              </a:solidFill>
              <a:latin typeface="Raleway" pitchFamily="2" charset="0"/>
            </a:endParaRPr>
          </a:p>
          <a:p>
            <a:pPr marL="515938" lvl="1" indent="-285750" fontAlgn="base">
              <a:spcBef>
                <a:spcPts val="0"/>
              </a:spcBef>
            </a:pPr>
            <a:r>
              <a:rPr lang="en-US" sz="1400" b="0" i="0" u="sng" strike="noStrike" dirty="0">
                <a:solidFill>
                  <a:srgbClr val="0070C0"/>
                </a:solidFill>
                <a:effectLst/>
                <a:latin typeface="Raleway" pitchFamily="2" charset="0"/>
                <a:hlinkClick r:id="rId4">
                  <a:extLst>
                    <a:ext uri="{A12FA001-AC4F-418D-AE19-62706E023703}">
                      <ahyp:hlinkClr xmlns:ahyp="http://schemas.microsoft.com/office/drawing/2018/hyperlinkcolor" val="tx"/>
                    </a:ext>
                  </a:extLst>
                </a:hlinkClick>
              </a:rPr>
              <a:t>http://www.coloradoedinitiative.org/wp-content/uploads/2014/08/CEI-Take-a-Break-Teacher-Toolbox.pdf</a:t>
            </a:r>
            <a:r>
              <a:rPr lang="en-US" sz="1400" b="0" i="0" u="none" strike="noStrike" dirty="0">
                <a:solidFill>
                  <a:srgbClr val="0070C0"/>
                </a:solidFill>
                <a:effectLst/>
                <a:latin typeface="Raleway" pitchFamily="2" charset="0"/>
              </a:rPr>
              <a:t> </a:t>
            </a:r>
            <a:r>
              <a:rPr lang="en-US" sz="1400" b="0" i="0" u="none" strike="noStrike" dirty="0">
                <a:solidFill>
                  <a:srgbClr val="0070C0"/>
                </a:solidFill>
                <a:effectLst/>
                <a:latin typeface="Arial" panose="020B0604020202020204" pitchFamily="34" charset="0"/>
              </a:rPr>
              <a:t> </a:t>
            </a:r>
            <a:endParaRPr lang="en-US" sz="1400" b="0" dirty="0">
              <a:solidFill>
                <a:srgbClr val="0070C0"/>
              </a:solidFill>
              <a:effectLst/>
            </a:endParaRPr>
          </a:p>
          <a:p>
            <a:br>
              <a:rPr lang="en-US" sz="1600" b="0" dirty="0">
                <a:solidFill>
                  <a:srgbClr val="0070C0"/>
                </a:solidFill>
                <a:effectLst/>
              </a:rPr>
            </a:br>
            <a:endParaRPr lang="en-US" sz="1600" dirty="0">
              <a:solidFill>
                <a:srgbClr val="0070C0"/>
              </a:solidFill>
            </a:endParaRPr>
          </a:p>
        </p:txBody>
      </p:sp>
      <p:sp>
        <p:nvSpPr>
          <p:cNvPr id="4" name="Slide Number Placeholder 3">
            <a:extLst>
              <a:ext uri="{FF2B5EF4-FFF2-40B4-BE49-F238E27FC236}">
                <a16:creationId xmlns:a16="http://schemas.microsoft.com/office/drawing/2014/main" id="{20C0DCAB-3F0E-4EAC-AB71-5909119CFA54}"/>
              </a:ext>
            </a:extLst>
          </p:cNvPr>
          <p:cNvSpPr>
            <a:spLocks noGrp="1"/>
          </p:cNvSpPr>
          <p:nvPr>
            <p:ph type="sldNum" sz="quarter" idx="12"/>
          </p:nvPr>
        </p:nvSpPr>
        <p:spPr/>
        <p:txBody>
          <a:bodyPr/>
          <a:lstStyle/>
          <a:p>
            <a:fld id="{2C1798A1-548B-2F4F-A949-0B360C421755}" type="slidenum">
              <a:rPr lang="en-US" smtClean="0"/>
              <a:t>12</a:t>
            </a:fld>
            <a:endParaRPr lang="en-US"/>
          </a:p>
        </p:txBody>
      </p:sp>
    </p:spTree>
    <p:extLst>
      <p:ext uri="{BB962C8B-B14F-4D97-AF65-F5344CB8AC3E}">
        <p14:creationId xmlns:p14="http://schemas.microsoft.com/office/powerpoint/2010/main" val="4278561928"/>
      </p:ext>
    </p:extLst>
  </p:cSld>
  <p:clrMapOvr>
    <a:masterClrMapping/>
  </p:clrMapOvr>
  <mc:AlternateContent xmlns:mc="http://schemas.openxmlformats.org/markup-compatibility/2006" xmlns:p14="http://schemas.microsoft.com/office/powerpoint/2010/main">
    <mc:Choice Requires="p14">
      <p:transition spd="slow" p14:dur="2000" advClick="0" advTm="158000"/>
    </mc:Choice>
    <mc:Fallback xmlns="">
      <p:transition spd="slow" advClick="0" advTm="15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79C35-5AF2-4A58-9D5D-E7116B5FC03B}"/>
              </a:ext>
            </a:extLst>
          </p:cNvPr>
          <p:cNvSpPr>
            <a:spLocks noGrp="1"/>
          </p:cNvSpPr>
          <p:nvPr>
            <p:ph type="title"/>
          </p:nvPr>
        </p:nvSpPr>
        <p:spPr/>
        <p:txBody>
          <a:bodyPr/>
          <a:lstStyle/>
          <a:p>
            <a:r>
              <a:rPr lang="en-US" dirty="0"/>
              <a:t>Success Story – </a:t>
            </a:r>
            <a:r>
              <a:rPr lang="en-US" dirty="0" err="1"/>
              <a:t>GoNoodle</a:t>
            </a:r>
            <a:r>
              <a:rPr lang="en-US" dirty="0"/>
              <a:t> Plus</a:t>
            </a:r>
          </a:p>
        </p:txBody>
      </p:sp>
      <p:sp>
        <p:nvSpPr>
          <p:cNvPr id="4" name="Slide Number Placeholder 3">
            <a:extLst>
              <a:ext uri="{FF2B5EF4-FFF2-40B4-BE49-F238E27FC236}">
                <a16:creationId xmlns:a16="http://schemas.microsoft.com/office/drawing/2014/main" id="{C99C63F1-4907-4B8F-A481-FFC4F6AB80E6}"/>
              </a:ext>
            </a:extLst>
          </p:cNvPr>
          <p:cNvSpPr>
            <a:spLocks noGrp="1"/>
          </p:cNvSpPr>
          <p:nvPr>
            <p:ph type="sldNum" sz="quarter" idx="12"/>
          </p:nvPr>
        </p:nvSpPr>
        <p:spPr/>
        <p:txBody>
          <a:bodyPr/>
          <a:lstStyle/>
          <a:p>
            <a:fld id="{2C1798A1-548B-2F4F-A949-0B360C421755}" type="slidenum">
              <a:rPr lang="en-US" smtClean="0"/>
              <a:t>13</a:t>
            </a:fld>
            <a:endParaRPr lang="en-US"/>
          </a:p>
        </p:txBody>
      </p:sp>
      <p:pic>
        <p:nvPicPr>
          <p:cNvPr id="5" name="Picture 2">
            <a:extLst>
              <a:ext uri="{FF2B5EF4-FFF2-40B4-BE49-F238E27FC236}">
                <a16:creationId xmlns:a16="http://schemas.microsoft.com/office/drawing/2014/main" id="{C2744D52-B9B7-4A44-A069-FB75E3C99BB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2044"/>
          <a:stretch/>
        </p:blipFill>
        <p:spPr bwMode="auto">
          <a:xfrm>
            <a:off x="164912" y="1499371"/>
            <a:ext cx="5968513" cy="36663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697AAA-B399-4DE7-8D50-B73CC5807F1E}"/>
              </a:ext>
            </a:extLst>
          </p:cNvPr>
          <p:cNvSpPr txBox="1"/>
          <p:nvPr/>
        </p:nvSpPr>
        <p:spPr>
          <a:xfrm>
            <a:off x="6282777" y="1443872"/>
            <a:ext cx="4535643" cy="4308872"/>
          </a:xfrm>
          <a:prstGeom prst="rect">
            <a:avLst/>
          </a:prstGeom>
          <a:noFill/>
        </p:spPr>
        <p:txBody>
          <a:bodyPr wrap="square" rtlCol="0">
            <a:spAutoFit/>
          </a:bodyPr>
          <a:lstStyle/>
          <a:p>
            <a:pPr rtl="0">
              <a:spcBef>
                <a:spcPts val="600"/>
              </a:spcBef>
              <a:spcAft>
                <a:spcPts val="0"/>
              </a:spcAft>
            </a:pPr>
            <a:r>
              <a:rPr lang="en-US" sz="1500" u="none" strike="noStrike" dirty="0">
                <a:solidFill>
                  <a:srgbClr val="002060"/>
                </a:solidFill>
                <a:effectLst/>
                <a:latin typeface="Raleway" pitchFamily="2" charset="0"/>
              </a:rPr>
              <a:t>“Indiana Department of Health, </a:t>
            </a:r>
            <a:endParaRPr lang="en-US" sz="1500" dirty="0">
              <a:solidFill>
                <a:srgbClr val="002060"/>
              </a:solidFill>
              <a:effectLst/>
              <a:latin typeface="Raleway" pitchFamily="2" charset="0"/>
            </a:endParaRPr>
          </a:p>
          <a:p>
            <a:pPr rtl="0">
              <a:spcBef>
                <a:spcPts val="600"/>
              </a:spcBef>
              <a:spcAft>
                <a:spcPts val="0"/>
              </a:spcAft>
            </a:pPr>
            <a:br>
              <a:rPr lang="en-US" sz="1500" dirty="0">
                <a:solidFill>
                  <a:srgbClr val="002060"/>
                </a:solidFill>
                <a:effectLst/>
                <a:latin typeface="Raleway" pitchFamily="2" charset="0"/>
              </a:rPr>
            </a:br>
            <a:r>
              <a:rPr lang="en-US" sz="1500" u="none" strike="noStrike" dirty="0">
                <a:solidFill>
                  <a:srgbClr val="002060"/>
                </a:solidFill>
                <a:effectLst/>
                <a:latin typeface="Raleway" pitchFamily="2" charset="0"/>
              </a:rPr>
              <a:t>First, when my class does </a:t>
            </a:r>
            <a:r>
              <a:rPr lang="en-US" sz="1500" u="none" strike="noStrike" dirty="0" err="1">
                <a:solidFill>
                  <a:srgbClr val="002060"/>
                </a:solidFill>
                <a:effectLst/>
                <a:latin typeface="Raleway" pitchFamily="2" charset="0"/>
              </a:rPr>
              <a:t>GoNoodle</a:t>
            </a:r>
            <a:r>
              <a:rPr lang="en-US" sz="1500" u="none" strike="noStrike" dirty="0">
                <a:solidFill>
                  <a:srgbClr val="002060"/>
                </a:solidFill>
                <a:effectLst/>
                <a:latin typeface="Raleway" pitchFamily="2" charset="0"/>
              </a:rPr>
              <a:t>, we get so energized. One time our class had to stay inside for recess all week, so we used </a:t>
            </a:r>
            <a:r>
              <a:rPr lang="en-US" sz="1500" u="none" strike="noStrike" dirty="0" err="1">
                <a:solidFill>
                  <a:srgbClr val="002060"/>
                </a:solidFill>
                <a:effectLst/>
                <a:latin typeface="Raleway" pitchFamily="2" charset="0"/>
              </a:rPr>
              <a:t>GoNoodle</a:t>
            </a:r>
            <a:r>
              <a:rPr lang="en-US" sz="1500" u="none" strike="noStrike" dirty="0">
                <a:solidFill>
                  <a:srgbClr val="002060"/>
                </a:solidFill>
                <a:effectLst/>
                <a:latin typeface="Raleway" pitchFamily="2" charset="0"/>
              </a:rPr>
              <a:t> to help get our wiggles out. Second, not everyone participates in </a:t>
            </a:r>
            <a:r>
              <a:rPr lang="en-US" sz="1500" u="none" strike="noStrike" dirty="0" err="1">
                <a:solidFill>
                  <a:srgbClr val="002060"/>
                </a:solidFill>
                <a:effectLst/>
                <a:latin typeface="Raleway" pitchFamily="2" charset="0"/>
              </a:rPr>
              <a:t>GoNoodle</a:t>
            </a:r>
            <a:r>
              <a:rPr lang="en-US" sz="1500" u="none" strike="noStrike" dirty="0">
                <a:solidFill>
                  <a:srgbClr val="002060"/>
                </a:solidFill>
                <a:effectLst/>
                <a:latin typeface="Raleway" pitchFamily="2" charset="0"/>
              </a:rPr>
              <a:t>, but we still have fun with those who do play. Last, we also like to do (</a:t>
            </a:r>
            <a:r>
              <a:rPr lang="en-US" sz="1500" u="none" strike="noStrike" dirty="0" err="1">
                <a:solidFill>
                  <a:srgbClr val="002060"/>
                </a:solidFill>
                <a:effectLst/>
                <a:latin typeface="Raleway" pitchFamily="2" charset="0"/>
              </a:rPr>
              <a:t>GoNoodle</a:t>
            </a:r>
            <a:r>
              <a:rPr lang="en-US" sz="1500" u="none" strike="noStrike" dirty="0">
                <a:solidFill>
                  <a:srgbClr val="002060"/>
                </a:solidFill>
                <a:effectLst/>
                <a:latin typeface="Raleway" pitchFamily="2" charset="0"/>
              </a:rPr>
              <a:t>) after or during an assignment and not just have to sit all the time. This is why me and my classmates love doing </a:t>
            </a:r>
            <a:r>
              <a:rPr lang="en-US" sz="1500" u="none" strike="noStrike" dirty="0" err="1">
                <a:solidFill>
                  <a:srgbClr val="002060"/>
                </a:solidFill>
                <a:effectLst/>
                <a:latin typeface="Raleway" pitchFamily="2" charset="0"/>
              </a:rPr>
              <a:t>GoNoodle</a:t>
            </a:r>
            <a:r>
              <a:rPr lang="en-US" sz="1500" u="none" strike="noStrike" dirty="0">
                <a:solidFill>
                  <a:srgbClr val="002060"/>
                </a:solidFill>
                <a:effectLst/>
                <a:latin typeface="Raleway" pitchFamily="2" charset="0"/>
              </a:rPr>
              <a:t> and </a:t>
            </a:r>
            <a:r>
              <a:rPr lang="en-US" sz="1500" dirty="0">
                <a:solidFill>
                  <a:srgbClr val="002060"/>
                </a:solidFill>
                <a:latin typeface="Raleway" pitchFamily="2" charset="0"/>
              </a:rPr>
              <a:t>getting </a:t>
            </a:r>
            <a:r>
              <a:rPr lang="en-US" sz="1500" u="none" strike="noStrike" dirty="0">
                <a:solidFill>
                  <a:srgbClr val="002060"/>
                </a:solidFill>
                <a:effectLst/>
                <a:latin typeface="Raleway" pitchFamily="2" charset="0"/>
              </a:rPr>
              <a:t>our wiggles out.”</a:t>
            </a:r>
            <a:r>
              <a:rPr lang="en-US" sz="1500" i="1" u="none" strike="noStrike" dirty="0">
                <a:solidFill>
                  <a:srgbClr val="002060"/>
                </a:solidFill>
                <a:effectLst/>
                <a:latin typeface="Raleway" pitchFamily="2" charset="0"/>
              </a:rPr>
              <a:t> </a:t>
            </a:r>
            <a:endParaRPr lang="en-US" sz="1500" i="1" dirty="0">
              <a:solidFill>
                <a:srgbClr val="002060"/>
              </a:solidFill>
              <a:effectLst/>
              <a:latin typeface="Raleway" pitchFamily="2" charset="0"/>
            </a:endParaRPr>
          </a:p>
          <a:p>
            <a:pPr rtl="0">
              <a:spcBef>
                <a:spcPts val="600"/>
              </a:spcBef>
              <a:spcAft>
                <a:spcPts val="0"/>
              </a:spcAft>
            </a:pPr>
            <a:br>
              <a:rPr lang="en-US" sz="1500" b="0" dirty="0">
                <a:solidFill>
                  <a:srgbClr val="002060"/>
                </a:solidFill>
                <a:effectLst/>
                <a:latin typeface="Raleway" pitchFamily="2" charset="0"/>
              </a:rPr>
            </a:br>
            <a:r>
              <a:rPr lang="en-US" sz="1500" b="0" u="none" strike="noStrike" dirty="0">
                <a:solidFill>
                  <a:srgbClr val="002060"/>
                </a:solidFill>
                <a:effectLst/>
                <a:latin typeface="Raleway" pitchFamily="2" charset="0"/>
              </a:rPr>
              <a:t> -Third Grade Indiana Student, Creekside Elementary School, Franklin Community School Corporation, Franklin, IN </a:t>
            </a:r>
            <a:endParaRPr lang="en-US" sz="1500" b="0" dirty="0">
              <a:solidFill>
                <a:srgbClr val="002060"/>
              </a:solidFill>
              <a:effectLst/>
              <a:latin typeface="Raleway" pitchFamily="2" charset="0"/>
            </a:endParaRPr>
          </a:p>
          <a:p>
            <a:br>
              <a:rPr lang="en-US" sz="1200" b="0" dirty="0">
                <a:effectLst/>
              </a:rPr>
            </a:br>
            <a:endParaRPr lang="en-US" sz="1200" dirty="0"/>
          </a:p>
        </p:txBody>
      </p:sp>
    </p:spTree>
    <p:extLst>
      <p:ext uri="{BB962C8B-B14F-4D97-AF65-F5344CB8AC3E}">
        <p14:creationId xmlns:p14="http://schemas.microsoft.com/office/powerpoint/2010/main" val="667554638"/>
      </p:ext>
    </p:extLst>
  </p:cSld>
  <p:clrMapOvr>
    <a:masterClrMapping/>
  </p:clrMapOvr>
  <mc:AlternateContent xmlns:mc="http://schemas.openxmlformats.org/markup-compatibility/2006" xmlns:p14="http://schemas.microsoft.com/office/powerpoint/2010/main">
    <mc:Choice Requires="p14">
      <p:transition spd="slow" p14:dur="2000" advClick="0" advTm="126000"/>
    </mc:Choice>
    <mc:Fallback xmlns="">
      <p:transition spd="slow" advClick="0" advTm="126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F6AF-3377-4342-A11D-897697BB0177}"/>
              </a:ext>
            </a:extLst>
          </p:cNvPr>
          <p:cNvSpPr>
            <a:spLocks noGrp="1"/>
          </p:cNvSpPr>
          <p:nvPr>
            <p:ph type="title"/>
          </p:nvPr>
        </p:nvSpPr>
        <p:spPr/>
        <p:txBody>
          <a:bodyPr/>
          <a:lstStyle/>
          <a:p>
            <a:r>
              <a:rPr lang="en-US" dirty="0"/>
              <a:t>What Can Teachers Do?</a:t>
            </a:r>
          </a:p>
        </p:txBody>
      </p:sp>
      <p:sp>
        <p:nvSpPr>
          <p:cNvPr id="3" name="Content Placeholder 2">
            <a:extLst>
              <a:ext uri="{FF2B5EF4-FFF2-40B4-BE49-F238E27FC236}">
                <a16:creationId xmlns:a16="http://schemas.microsoft.com/office/drawing/2014/main" id="{2160A482-2BBC-4A9A-8213-068B58A1D4C3}"/>
              </a:ext>
            </a:extLst>
          </p:cNvPr>
          <p:cNvSpPr>
            <a:spLocks noGrp="1"/>
          </p:cNvSpPr>
          <p:nvPr>
            <p:ph idx="1"/>
          </p:nvPr>
        </p:nvSpPr>
        <p:spPr>
          <a:xfrm>
            <a:off x="436880" y="1786672"/>
            <a:ext cx="10916920" cy="4152236"/>
          </a:xfrm>
        </p:spPr>
        <p:txBody>
          <a:bodyPr/>
          <a:lstStyle/>
          <a:p>
            <a:pPr marL="285750" indent="-285750">
              <a:buFont typeface="Arial" panose="020B0604020202020204" pitchFamily="34" charset="0"/>
              <a:buChar char="•"/>
            </a:pPr>
            <a:r>
              <a:rPr lang="en-US" sz="2000" dirty="0"/>
              <a:t>Encourage physical activity by joining students on the playground or in the gym</a:t>
            </a:r>
            <a:br>
              <a:rPr lang="en-US" sz="2000" dirty="0"/>
            </a:br>
            <a:endParaRPr lang="en-US" sz="2000" dirty="0"/>
          </a:p>
          <a:p>
            <a:pPr marL="285750" indent="-285750">
              <a:buFont typeface="Arial" panose="020B0604020202020204" pitchFamily="34" charset="0"/>
              <a:buChar char="•"/>
            </a:pPr>
            <a:r>
              <a:rPr lang="en-US" sz="2000" dirty="0"/>
              <a:t>Talk about physical activities you like to do outside of school </a:t>
            </a:r>
            <a:br>
              <a:rPr lang="en-US" sz="2000" dirty="0"/>
            </a:br>
            <a:endParaRPr lang="en-US" sz="2000" dirty="0"/>
          </a:p>
          <a:p>
            <a:pPr marL="285750" indent="-285750">
              <a:buFont typeface="Arial" panose="020B0604020202020204" pitchFamily="34" charset="0"/>
              <a:buChar char="•"/>
            </a:pPr>
            <a:r>
              <a:rPr lang="en-US" sz="2000" dirty="0"/>
              <a:t>Send home activity ideas that families can do together</a:t>
            </a:r>
            <a:br>
              <a:rPr lang="en-US" sz="2000" dirty="0"/>
            </a:br>
            <a:endParaRPr lang="en-US" sz="2000" dirty="0"/>
          </a:p>
          <a:p>
            <a:pPr marL="285750" indent="-285750">
              <a:buFont typeface="Arial" panose="020B0604020202020204" pitchFamily="34" charset="0"/>
              <a:buChar char="•"/>
            </a:pPr>
            <a:r>
              <a:rPr lang="en-US" sz="2000" dirty="0"/>
              <a:t>Do not use or take away physical activity as a form of punishment</a:t>
            </a:r>
            <a:br>
              <a:rPr lang="en-US" sz="2000" dirty="0"/>
            </a:br>
            <a:endParaRPr lang="en-US" sz="2000" dirty="0"/>
          </a:p>
          <a:p>
            <a:pPr marL="285750" indent="-285750">
              <a:buFont typeface="Arial" panose="020B0604020202020204" pitchFamily="34" charset="0"/>
              <a:buChar char="•"/>
            </a:pPr>
            <a:r>
              <a:rPr lang="en-US" sz="2000" dirty="0"/>
              <a:t>Use opportunities for physical activity as a reward </a:t>
            </a:r>
          </a:p>
          <a:p>
            <a:endParaRPr lang="en-US" dirty="0"/>
          </a:p>
        </p:txBody>
      </p:sp>
      <p:sp>
        <p:nvSpPr>
          <p:cNvPr id="4" name="Slide Number Placeholder 3">
            <a:extLst>
              <a:ext uri="{FF2B5EF4-FFF2-40B4-BE49-F238E27FC236}">
                <a16:creationId xmlns:a16="http://schemas.microsoft.com/office/drawing/2014/main" id="{ECE031A9-583A-40A7-99C1-7BEAE32BEE74}"/>
              </a:ext>
            </a:extLst>
          </p:cNvPr>
          <p:cNvSpPr>
            <a:spLocks noGrp="1"/>
          </p:cNvSpPr>
          <p:nvPr>
            <p:ph type="sldNum" sz="quarter" idx="12"/>
          </p:nvPr>
        </p:nvSpPr>
        <p:spPr/>
        <p:txBody>
          <a:bodyPr/>
          <a:lstStyle/>
          <a:p>
            <a:fld id="{2C1798A1-548B-2F4F-A949-0B360C421755}" type="slidenum">
              <a:rPr lang="en-US" smtClean="0"/>
              <a:t>14</a:t>
            </a:fld>
            <a:endParaRPr lang="en-US"/>
          </a:p>
        </p:txBody>
      </p:sp>
    </p:spTree>
    <p:extLst>
      <p:ext uri="{BB962C8B-B14F-4D97-AF65-F5344CB8AC3E}">
        <p14:creationId xmlns:p14="http://schemas.microsoft.com/office/powerpoint/2010/main" val="613600054"/>
      </p:ext>
    </p:extLst>
  </p:cSld>
  <p:clrMapOvr>
    <a:masterClrMapping/>
  </p:clrMapOvr>
  <mc:AlternateContent xmlns:mc="http://schemas.openxmlformats.org/markup-compatibility/2006" xmlns:p14="http://schemas.microsoft.com/office/powerpoint/2010/main">
    <mc:Choice Requires="p14">
      <p:transition spd="slow" p14:dur="2000" advClick="0" advTm="88000"/>
    </mc:Choice>
    <mc:Fallback xmlns="">
      <p:transition spd="slow" advClick="0" advTm="8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549B-1EA8-497B-AA26-9039F0FB5FBB}"/>
              </a:ext>
            </a:extLst>
          </p:cNvPr>
          <p:cNvSpPr>
            <a:spLocks noGrp="1"/>
          </p:cNvSpPr>
          <p:nvPr>
            <p:ph type="title"/>
          </p:nvPr>
        </p:nvSpPr>
        <p:spPr/>
        <p:txBody>
          <a:bodyPr/>
          <a:lstStyle/>
          <a:p>
            <a:r>
              <a:rPr lang="en-US" dirty="0"/>
              <a:t>What Can Teachers Do </a:t>
            </a:r>
            <a:r>
              <a:rPr lang="en-US" dirty="0" err="1"/>
              <a:t>Cont</a:t>
            </a:r>
            <a:r>
              <a:rPr lang="en-US" dirty="0"/>
              <a:t>…</a:t>
            </a:r>
          </a:p>
        </p:txBody>
      </p:sp>
      <p:sp>
        <p:nvSpPr>
          <p:cNvPr id="3" name="Content Placeholder 2">
            <a:extLst>
              <a:ext uri="{FF2B5EF4-FFF2-40B4-BE49-F238E27FC236}">
                <a16:creationId xmlns:a16="http://schemas.microsoft.com/office/drawing/2014/main" id="{3F541760-6A5E-41E7-9554-12556B39AF2C}"/>
              </a:ext>
            </a:extLst>
          </p:cNvPr>
          <p:cNvSpPr>
            <a:spLocks noGrp="1"/>
          </p:cNvSpPr>
          <p:nvPr>
            <p:ph idx="1"/>
          </p:nvPr>
        </p:nvSpPr>
        <p:spPr/>
        <p:txBody>
          <a:bodyPr/>
          <a:lstStyle/>
          <a:p>
            <a:pPr marL="285750" indent="-285750">
              <a:buFont typeface="Arial" panose="020B0604020202020204" pitchFamily="34" charset="0"/>
              <a:buChar char="•"/>
            </a:pPr>
            <a:r>
              <a:rPr lang="en-US" sz="2000" dirty="0"/>
              <a:t>Take short physical activity breaks in between classroom lessons</a:t>
            </a:r>
            <a:br>
              <a:rPr lang="en-US" sz="2000" dirty="0"/>
            </a:br>
            <a:endParaRPr lang="en-US" sz="2000" dirty="0"/>
          </a:p>
          <a:p>
            <a:pPr marL="285750" indent="-285750">
              <a:buFont typeface="Arial" panose="020B0604020202020204" pitchFamily="34" charset="0"/>
              <a:buChar char="•"/>
            </a:pPr>
            <a:r>
              <a:rPr lang="en-US" sz="2000" dirty="0"/>
              <a:t>Incorporate more active time during physical education class</a:t>
            </a:r>
            <a:br>
              <a:rPr lang="en-US" sz="2000" dirty="0"/>
            </a:br>
            <a:endParaRPr lang="en-US" sz="2000" dirty="0"/>
          </a:p>
          <a:p>
            <a:pPr marL="285750" indent="-285750">
              <a:buFont typeface="Arial" panose="020B0604020202020204" pitchFamily="34" charset="0"/>
              <a:buChar char="•"/>
            </a:pPr>
            <a:r>
              <a:rPr lang="en-US" sz="2000" dirty="0"/>
              <a:t>Educate students about the benefits of lifelong physical activity</a:t>
            </a:r>
            <a:br>
              <a:rPr lang="en-US" sz="2000" dirty="0"/>
            </a:br>
            <a:endParaRPr lang="en-US" sz="2000" dirty="0"/>
          </a:p>
          <a:p>
            <a:pPr marL="285750" indent="-285750">
              <a:buFont typeface="Arial" panose="020B0604020202020204" pitchFamily="34" charset="0"/>
              <a:buChar char="•"/>
            </a:pPr>
            <a:r>
              <a:rPr lang="en-US" sz="2000" dirty="0"/>
              <a:t>Incorporate age-appropriate opportunities for physical activity into core subject matter courses such as nature walks for science class and jumping activities for math class</a:t>
            </a:r>
            <a:br>
              <a:rPr lang="en-US" sz="2000" dirty="0"/>
            </a:br>
            <a:endParaRPr lang="en-US" sz="2000" dirty="0"/>
          </a:p>
          <a:p>
            <a:pPr marL="285750" indent="-285750">
              <a:buFont typeface="Arial" panose="020B0604020202020204" pitchFamily="34" charset="0"/>
              <a:buChar char="•"/>
            </a:pPr>
            <a:r>
              <a:rPr lang="en-US" sz="2000" dirty="0"/>
              <a:t>Design a classroom that encourages more physical activity</a:t>
            </a:r>
          </a:p>
          <a:p>
            <a:endParaRPr lang="en-US" dirty="0"/>
          </a:p>
        </p:txBody>
      </p:sp>
      <p:sp>
        <p:nvSpPr>
          <p:cNvPr id="4" name="Slide Number Placeholder 3">
            <a:extLst>
              <a:ext uri="{FF2B5EF4-FFF2-40B4-BE49-F238E27FC236}">
                <a16:creationId xmlns:a16="http://schemas.microsoft.com/office/drawing/2014/main" id="{C014EFF9-3C69-43D8-A9D2-8BF311741D94}"/>
              </a:ext>
            </a:extLst>
          </p:cNvPr>
          <p:cNvSpPr>
            <a:spLocks noGrp="1"/>
          </p:cNvSpPr>
          <p:nvPr>
            <p:ph type="sldNum" sz="quarter" idx="12"/>
          </p:nvPr>
        </p:nvSpPr>
        <p:spPr/>
        <p:txBody>
          <a:bodyPr/>
          <a:lstStyle/>
          <a:p>
            <a:fld id="{2C1798A1-548B-2F4F-A949-0B360C421755}" type="slidenum">
              <a:rPr lang="en-US" smtClean="0"/>
              <a:t>15</a:t>
            </a:fld>
            <a:endParaRPr lang="en-US"/>
          </a:p>
        </p:txBody>
      </p:sp>
    </p:spTree>
    <p:extLst>
      <p:ext uri="{BB962C8B-B14F-4D97-AF65-F5344CB8AC3E}">
        <p14:creationId xmlns:p14="http://schemas.microsoft.com/office/powerpoint/2010/main" val="1502775580"/>
      </p:ext>
    </p:extLst>
  </p:cSld>
  <p:clrMapOvr>
    <a:masterClrMapping/>
  </p:clrMapOvr>
  <mc:AlternateContent xmlns:mc="http://schemas.openxmlformats.org/markup-compatibility/2006" xmlns:p14="http://schemas.microsoft.com/office/powerpoint/2010/main">
    <mc:Choice Requires="p14">
      <p:transition spd="slow" p14:dur="2000" advClick="0" advTm="58000"/>
    </mc:Choice>
    <mc:Fallback xmlns="">
      <p:transition spd="slow" advClick="0" advTm="5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8086-17FD-4BB2-9DCA-EDB38B9DDBB1}"/>
              </a:ext>
            </a:extLst>
          </p:cNvPr>
          <p:cNvSpPr>
            <a:spLocks noGrp="1"/>
          </p:cNvSpPr>
          <p:nvPr>
            <p:ph type="title"/>
          </p:nvPr>
        </p:nvSpPr>
        <p:spPr>
          <a:xfrm>
            <a:off x="85728" y="63224"/>
            <a:ext cx="4795644" cy="1622321"/>
          </a:xfrm>
        </p:spPr>
        <p:txBody>
          <a:bodyPr>
            <a:normAutofit/>
          </a:bodyPr>
          <a:lstStyle/>
          <a:p>
            <a:r>
              <a:rPr lang="en-US" sz="3200" dirty="0"/>
              <a:t>Classroom PA Videos</a:t>
            </a:r>
          </a:p>
        </p:txBody>
      </p:sp>
      <p:sp>
        <p:nvSpPr>
          <p:cNvPr id="3" name="Content Placeholder 2">
            <a:extLst>
              <a:ext uri="{FF2B5EF4-FFF2-40B4-BE49-F238E27FC236}">
                <a16:creationId xmlns:a16="http://schemas.microsoft.com/office/drawing/2014/main" id="{2E3AC2F3-2030-435A-8272-A411D2F16C5A}"/>
              </a:ext>
            </a:extLst>
          </p:cNvPr>
          <p:cNvSpPr>
            <a:spLocks noGrp="1"/>
          </p:cNvSpPr>
          <p:nvPr>
            <p:ph idx="1"/>
          </p:nvPr>
        </p:nvSpPr>
        <p:spPr>
          <a:xfrm>
            <a:off x="648931" y="1534667"/>
            <a:ext cx="3505494" cy="3785419"/>
          </a:xfrm>
        </p:spPr>
        <p:txBody>
          <a:bodyPr>
            <a:normAutofit/>
          </a:bodyPr>
          <a:lstStyle/>
          <a:p>
            <a:r>
              <a:rPr lang="en-US" sz="1900" b="1" dirty="0"/>
              <a:t>Crazy 8’s Energizer – Springboard to Active Schools Video (1 min. 39 sec.):</a:t>
            </a:r>
            <a:br>
              <a:rPr lang="en-US" sz="1900" b="1" dirty="0"/>
            </a:br>
            <a:r>
              <a:rPr lang="en-US" sz="1900" dirty="0">
                <a:hlinkClick r:id="rId3"/>
              </a:rPr>
              <a:t>https://www.youtube.com/watch?v=QKhEcFKuNmw</a:t>
            </a:r>
            <a:endParaRPr lang="en-US" sz="1900" dirty="0"/>
          </a:p>
          <a:p>
            <a:endParaRPr lang="en-US" sz="1900" dirty="0"/>
          </a:p>
          <a:p>
            <a:r>
              <a:rPr lang="en-US" sz="1900" b="1" dirty="0"/>
              <a:t>Up Down, Stop, Go - Springboard to Active Schools Video (1 min. 30 sec.): </a:t>
            </a:r>
            <a:br>
              <a:rPr lang="en-US" sz="1900" b="1" dirty="0"/>
            </a:br>
            <a:r>
              <a:rPr lang="en-US" sz="1900" dirty="0">
                <a:hlinkClick r:id="rId4"/>
              </a:rPr>
              <a:t>Energizer: Up, Down, Stop, Go (Opposites) - YouTube</a:t>
            </a:r>
            <a:endParaRPr lang="en-US" sz="1900" b="1" dirty="0"/>
          </a:p>
          <a:p>
            <a:endParaRPr lang="en-US" sz="1900" dirty="0"/>
          </a:p>
        </p:txBody>
      </p:sp>
      <p:sp>
        <p:nvSpPr>
          <p:cNvPr id="20"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EE707D6D-150B-44BD-8E37-FD290C6164C9}"/>
              </a:ext>
            </a:extLst>
          </p:cNvPr>
          <p:cNvPicPr>
            <a:picLocks noChangeAspect="1"/>
          </p:cNvPicPr>
          <p:nvPr/>
        </p:nvPicPr>
        <p:blipFill>
          <a:blip r:embed="rId5"/>
          <a:stretch>
            <a:fillRect/>
          </a:stretch>
        </p:blipFill>
        <p:spPr>
          <a:xfrm>
            <a:off x="6398294" y="807593"/>
            <a:ext cx="4034466" cy="5239568"/>
          </a:xfrm>
          <a:prstGeom prst="rect">
            <a:avLst/>
          </a:prstGeom>
          <a:effectLst/>
        </p:spPr>
      </p:pic>
      <p:sp>
        <p:nvSpPr>
          <p:cNvPr id="4" name="Slide Number Placeholder 3">
            <a:extLst>
              <a:ext uri="{FF2B5EF4-FFF2-40B4-BE49-F238E27FC236}">
                <a16:creationId xmlns:a16="http://schemas.microsoft.com/office/drawing/2014/main" id="{E8207067-E31C-4D89-8ADD-38BABD3A86DB}"/>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2C1798A1-548B-2F4F-A949-0B360C421755}" type="slidenum">
              <a:rPr lang="en-US">
                <a:solidFill>
                  <a:srgbClr val="303030"/>
                </a:solidFill>
              </a:rPr>
              <a:pPr>
                <a:lnSpc>
                  <a:spcPct val="90000"/>
                </a:lnSpc>
                <a:spcAft>
                  <a:spcPts val="600"/>
                </a:spcAft>
              </a:pPr>
              <a:t>16</a:t>
            </a:fld>
            <a:endParaRPr lang="en-US">
              <a:solidFill>
                <a:srgbClr val="303030"/>
              </a:solidFill>
            </a:endParaRPr>
          </a:p>
        </p:txBody>
      </p:sp>
    </p:spTree>
    <p:extLst>
      <p:ext uri="{BB962C8B-B14F-4D97-AF65-F5344CB8AC3E}">
        <p14:creationId xmlns:p14="http://schemas.microsoft.com/office/powerpoint/2010/main" val="1042069572"/>
      </p:ext>
    </p:extLst>
  </p:cSld>
  <p:clrMapOvr>
    <a:masterClrMapping/>
  </p:clrMapOvr>
  <mc:AlternateContent xmlns:mc="http://schemas.openxmlformats.org/markup-compatibility/2006" xmlns:p14="http://schemas.microsoft.com/office/powerpoint/2010/main">
    <mc:Choice Requires="p14">
      <p:transition spd="slow" p14:dur="2000" advClick="0" advTm="95000"/>
    </mc:Choice>
    <mc:Fallback xmlns="">
      <p:transition spd="slow" advClick="0" advTm="9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4866F-460B-407C-8239-F09683905709}"/>
              </a:ext>
            </a:extLst>
          </p:cNvPr>
          <p:cNvSpPr>
            <a:spLocks noGrp="1"/>
          </p:cNvSpPr>
          <p:nvPr>
            <p:ph type="title"/>
          </p:nvPr>
        </p:nvSpPr>
        <p:spPr>
          <a:xfrm>
            <a:off x="6513788" y="365125"/>
            <a:ext cx="4840010" cy="1807305"/>
          </a:xfrm>
        </p:spPr>
        <p:txBody>
          <a:bodyPr>
            <a:normAutofit/>
          </a:bodyPr>
          <a:lstStyle/>
          <a:p>
            <a:r>
              <a:rPr lang="en-US"/>
              <a:t>Classroom PA Webinar Recordings</a:t>
            </a:r>
            <a:endParaRPr lang="en-US" dirty="0"/>
          </a:p>
        </p:txBody>
      </p:sp>
      <p:pic>
        <p:nvPicPr>
          <p:cNvPr id="40" name="Picture 39" descr="A group of children raising their hands&#10;&#10;Description automatically generated with medium confidence">
            <a:extLst>
              <a:ext uri="{FF2B5EF4-FFF2-40B4-BE49-F238E27FC236}">
                <a16:creationId xmlns:a16="http://schemas.microsoft.com/office/drawing/2014/main" id="{D992D5FF-12B4-4CDF-9FFD-CFAE4D86021B}"/>
              </a:ext>
            </a:extLst>
          </p:cNvPr>
          <p:cNvPicPr>
            <a:picLocks noChangeAspect="1"/>
          </p:cNvPicPr>
          <p:nvPr/>
        </p:nvPicPr>
        <p:blipFill rotWithShape="1">
          <a:blip r:embed="rId3"/>
          <a:srcRect r="2" b="13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7" name="Content Placeholder 2">
            <a:extLst>
              <a:ext uri="{FF2B5EF4-FFF2-40B4-BE49-F238E27FC236}">
                <a16:creationId xmlns:a16="http://schemas.microsoft.com/office/drawing/2014/main" id="{2B586405-4D8B-4C01-80FB-CC7A56EB5ED7}"/>
              </a:ext>
            </a:extLst>
          </p:cNvPr>
          <p:cNvSpPr>
            <a:spLocks noGrp="1"/>
          </p:cNvSpPr>
          <p:nvPr>
            <p:ph idx="1"/>
          </p:nvPr>
        </p:nvSpPr>
        <p:spPr>
          <a:xfrm>
            <a:off x="6513788" y="2333297"/>
            <a:ext cx="4840010" cy="3843666"/>
          </a:xfrm>
        </p:spPr>
        <p:txBody>
          <a:bodyPr>
            <a:normAutofit/>
          </a:bodyPr>
          <a:lstStyle/>
          <a:p>
            <a:r>
              <a:rPr lang="en-US" sz="1700" b="1"/>
              <a:t>Integrating Movement into Your Math Lesson Webinar Recording (1/2 hour): </a:t>
            </a:r>
            <a:r>
              <a:rPr lang="en-US" sz="1700">
                <a:hlinkClick r:id="rId4"/>
              </a:rPr>
              <a:t>https://schoolspringboard.org/resources/webinar-integrating-movement-into-your-math-lessons/</a:t>
            </a:r>
            <a:endParaRPr lang="en-US" sz="1700"/>
          </a:p>
          <a:p>
            <a:endParaRPr lang="en-US" sz="1700"/>
          </a:p>
          <a:p>
            <a:r>
              <a:rPr lang="en-US" sz="1700" b="1"/>
              <a:t>Integrating Movement into Your Language Arts, Science, and Social Studies Lessons Webinar Recording (1/2 hour): </a:t>
            </a:r>
            <a:r>
              <a:rPr lang="en-US" sz="1700">
                <a:hlinkClick r:id="rId5"/>
              </a:rPr>
              <a:t>https://schoolspringboard.org/resources/webinar-integrating-movement-into-your-language-arts-science-and-social-studies-lessons/</a:t>
            </a:r>
            <a:endParaRPr lang="en-US" sz="1700"/>
          </a:p>
          <a:p>
            <a:endParaRPr lang="en-US" sz="1700"/>
          </a:p>
        </p:txBody>
      </p:sp>
      <p:sp>
        <p:nvSpPr>
          <p:cNvPr id="4" name="Slide Number Placeholder 3">
            <a:extLst>
              <a:ext uri="{FF2B5EF4-FFF2-40B4-BE49-F238E27FC236}">
                <a16:creationId xmlns:a16="http://schemas.microsoft.com/office/drawing/2014/main" id="{1401B269-A6ED-4B1F-9949-E9C7AD485F62}"/>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2C1798A1-548B-2F4F-A949-0B360C421755}" type="slidenum">
              <a:rPr lang="en-US"/>
              <a:pPr>
                <a:lnSpc>
                  <a:spcPct val="90000"/>
                </a:lnSpc>
                <a:spcAft>
                  <a:spcPts val="600"/>
                </a:spcAft>
              </a:pPr>
              <a:t>17</a:t>
            </a:fld>
            <a:endParaRPr lang="en-US"/>
          </a:p>
        </p:txBody>
      </p:sp>
    </p:spTree>
    <p:extLst>
      <p:ext uri="{BB962C8B-B14F-4D97-AF65-F5344CB8AC3E}">
        <p14:creationId xmlns:p14="http://schemas.microsoft.com/office/powerpoint/2010/main" val="2252463795"/>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167D-6D4A-43EB-A7C1-51DE03BD4DCD}"/>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E043E3A9-78FC-4572-925D-29BC794C1E4A}"/>
              </a:ext>
            </a:extLst>
          </p:cNvPr>
          <p:cNvSpPr>
            <a:spLocks noGrp="1"/>
          </p:cNvSpPr>
          <p:nvPr>
            <p:ph idx="1"/>
          </p:nvPr>
        </p:nvSpPr>
        <p:spPr>
          <a:xfrm>
            <a:off x="436880" y="1472456"/>
            <a:ext cx="10916920" cy="4362859"/>
          </a:xfrm>
        </p:spPr>
        <p:txBody>
          <a:bodyPr>
            <a:normAutofit fontScale="25000" lnSpcReduction="20000"/>
          </a:bodyPr>
          <a:lstStyle/>
          <a:p>
            <a:pPr rtl="0">
              <a:spcBef>
                <a:spcPts val="0"/>
              </a:spcBef>
              <a:spcAft>
                <a:spcPts val="0"/>
              </a:spcAft>
            </a:pPr>
            <a:r>
              <a:rPr lang="en-US" sz="6400" b="1" i="0" u="none" strike="noStrike" dirty="0">
                <a:solidFill>
                  <a:schemeClr val="tx1">
                    <a:lumMod val="75000"/>
                  </a:schemeClr>
                </a:solidFill>
                <a:effectLst/>
                <a:latin typeface="Raleway" pitchFamily="2" charset="0"/>
              </a:rPr>
              <a:t>Strategies for Classroom Activity in Schools: </a:t>
            </a:r>
            <a:r>
              <a:rPr lang="en-US" sz="6400" b="0" i="0" u="none" strike="noStrike" dirty="0">
                <a:solidFill>
                  <a:schemeClr val="tx1">
                    <a:lumMod val="75000"/>
                  </a:schemeClr>
                </a:solidFill>
                <a:effectLst/>
                <a:latin typeface="Raleway" pitchFamily="2" charset="0"/>
              </a:rPr>
              <a:t>This CDC document describes 10 evidence-based strategies for promoting and planning for classroom physical activity. </a:t>
            </a:r>
            <a:r>
              <a:rPr lang="en-US" sz="6400" b="0" i="0" u="sng" strike="noStrike" dirty="0">
                <a:solidFill>
                  <a:srgbClr val="0070C0"/>
                </a:solidFill>
                <a:effectLst/>
                <a:latin typeface="Raleway" pitchFamily="2" charset="0"/>
                <a:hlinkClick r:id="rId3">
                  <a:extLst>
                    <a:ext uri="{A12FA001-AC4F-418D-AE19-62706E023703}">
                      <ahyp:hlinkClr xmlns:ahyp="http://schemas.microsoft.com/office/drawing/2018/hyperlinkcolor" val="tx"/>
                    </a:ext>
                  </a:extLst>
                </a:hlinkClick>
              </a:rPr>
              <a:t>https://www.cdc.gov/healthyschools/physicalactivity/pdf/2019_04_25_Strategies-for-CPA_508tagged.pdf</a:t>
            </a:r>
            <a:endParaRPr lang="en-US" sz="6400" b="0" i="0" u="sng" strike="noStrike" dirty="0">
              <a:solidFill>
                <a:srgbClr val="0070C0"/>
              </a:solidFill>
              <a:effectLst/>
              <a:latin typeface="Raleway" pitchFamily="2" charset="0"/>
            </a:endParaRPr>
          </a:p>
          <a:p>
            <a:pPr lvl="1" indent="0">
              <a:spcBef>
                <a:spcPts val="0"/>
              </a:spcBef>
              <a:buNone/>
            </a:pPr>
            <a:endParaRPr lang="en-US" sz="6400" b="0" dirty="0">
              <a:solidFill>
                <a:srgbClr val="0070C0"/>
              </a:solidFill>
              <a:effectLst/>
              <a:latin typeface="Raleway" pitchFamily="2" charset="0"/>
            </a:endParaRPr>
          </a:p>
          <a:p>
            <a:pPr rtl="0">
              <a:spcBef>
                <a:spcPts val="0"/>
              </a:spcBef>
              <a:spcAft>
                <a:spcPts val="0"/>
              </a:spcAft>
            </a:pPr>
            <a:r>
              <a:rPr lang="en-US" sz="6400" b="1" i="0" u="none" strike="noStrike" dirty="0">
                <a:solidFill>
                  <a:srgbClr val="002060"/>
                </a:solidFill>
                <a:effectLst/>
                <a:latin typeface="Raleway" pitchFamily="2" charset="0"/>
              </a:rPr>
              <a:t>Playworks SEL Game Guide: </a:t>
            </a:r>
            <a:r>
              <a:rPr lang="en-US" sz="6400" b="0" i="0" u="none" strike="noStrike" dirty="0">
                <a:solidFill>
                  <a:srgbClr val="002060"/>
                </a:solidFill>
                <a:effectLst/>
                <a:latin typeface="Raleway" pitchFamily="2" charset="0"/>
              </a:rPr>
              <a:t>This game guide will teach kids social and emotional skills to practice in a classroom, gym, or outside. The skills chosen were developed by well-known SEL frameworks and the on-the-ground impact seen across schools around the country. </a:t>
            </a:r>
            <a:r>
              <a:rPr lang="en-US" sz="6400" b="0" i="0" u="sng" strike="noStrike" dirty="0" err="1">
                <a:solidFill>
                  <a:srgbClr val="0070C0"/>
                </a:solidFill>
                <a:effectLst/>
                <a:latin typeface="Raleway" pitchFamily="2" charset="0"/>
                <a:hlinkClick r:id="rId4">
                  <a:extLst>
                    <a:ext uri="{A12FA001-AC4F-418D-AE19-62706E023703}">
                      <ahyp:hlinkClr xmlns:ahyp="http://schemas.microsoft.com/office/drawing/2018/hyperlinkcolor" val="tx"/>
                    </a:ext>
                  </a:extLst>
                </a:hlinkClick>
              </a:rPr>
              <a:t>Sel</a:t>
            </a:r>
            <a:r>
              <a:rPr lang="en-US" sz="6400" b="0" i="0" u="sng" strike="noStrike" dirty="0">
                <a:solidFill>
                  <a:srgbClr val="0070C0"/>
                </a:solidFill>
                <a:effectLst/>
                <a:latin typeface="Raleway" pitchFamily="2" charset="0"/>
                <a:hlinkClick r:id="rId4">
                  <a:extLst>
                    <a:ext uri="{A12FA001-AC4F-418D-AE19-62706E023703}">
                      <ahyp:hlinkClr xmlns:ahyp="http://schemas.microsoft.com/office/drawing/2018/hyperlinkcolor" val="tx"/>
                    </a:ext>
                  </a:extLst>
                </a:hlinkClick>
              </a:rPr>
              <a:t>-game-guide-download</a:t>
            </a:r>
            <a:endParaRPr lang="en-US" sz="6400" b="0" i="0" u="sng" strike="noStrike" dirty="0">
              <a:solidFill>
                <a:srgbClr val="0070C0"/>
              </a:solidFill>
              <a:effectLst/>
              <a:latin typeface="Raleway" pitchFamily="2" charset="0"/>
            </a:endParaRPr>
          </a:p>
          <a:p>
            <a:pPr rtl="0">
              <a:spcBef>
                <a:spcPts val="0"/>
              </a:spcBef>
              <a:spcAft>
                <a:spcPts val="0"/>
              </a:spcAft>
            </a:pPr>
            <a:br>
              <a:rPr lang="en-US" sz="6400" b="0" dirty="0">
                <a:solidFill>
                  <a:srgbClr val="002060"/>
                </a:solidFill>
                <a:effectLst/>
                <a:latin typeface="Raleway" pitchFamily="2" charset="0"/>
              </a:rPr>
            </a:br>
            <a:r>
              <a:rPr lang="en-US" sz="6400" b="1" i="0" u="none" strike="noStrike" dirty="0">
                <a:solidFill>
                  <a:srgbClr val="002060"/>
                </a:solidFill>
                <a:effectLst/>
                <a:latin typeface="Raleway" pitchFamily="2" charset="0"/>
              </a:rPr>
              <a:t>Exploring Empathy Through Physical Activity: </a:t>
            </a:r>
            <a:r>
              <a:rPr lang="en-US" sz="6400" b="0" i="0" u="none" strike="noStrike" dirty="0">
                <a:solidFill>
                  <a:srgbClr val="002060"/>
                </a:solidFill>
                <a:effectLst/>
                <a:latin typeface="Raleway" pitchFamily="2" charset="0"/>
              </a:rPr>
              <a:t>Tips on supporting better communication and conflict resolution and building relationships rooted in trust.</a:t>
            </a:r>
            <a:r>
              <a:rPr lang="en-US" sz="6400" dirty="0">
                <a:solidFill>
                  <a:srgbClr val="002060"/>
                </a:solidFill>
                <a:latin typeface="Raleway" pitchFamily="2" charset="0"/>
              </a:rPr>
              <a:t> </a:t>
            </a:r>
            <a:r>
              <a:rPr lang="en-US" sz="6400" b="0" i="0" u="sng" strike="noStrike" dirty="0">
                <a:solidFill>
                  <a:srgbClr val="0070C0"/>
                </a:solidFill>
                <a:effectLst/>
                <a:latin typeface="Raleway" pitchFamily="2" charset="0"/>
                <a:hlinkClick r:id="rId5">
                  <a:extLst>
                    <a:ext uri="{A12FA001-AC4F-418D-AE19-62706E023703}">
                      <ahyp:hlinkClr xmlns:ahyp="http://schemas.microsoft.com/office/drawing/2018/hyperlinkcolor" val="tx"/>
                    </a:ext>
                  </a:extLst>
                </a:hlinkClick>
              </a:rPr>
              <a:t>https://www.actionforhealthykids.org/activity/exploring-empathy-with-physical-activity/</a:t>
            </a:r>
            <a:endParaRPr lang="en-US" sz="6400" b="0" i="0" u="sng" strike="noStrike" dirty="0">
              <a:solidFill>
                <a:srgbClr val="0070C0"/>
              </a:solidFill>
              <a:effectLst/>
              <a:latin typeface="Raleway" pitchFamily="2" charset="0"/>
            </a:endParaRPr>
          </a:p>
          <a:p>
            <a:pPr rtl="0">
              <a:spcBef>
                <a:spcPts val="0"/>
              </a:spcBef>
              <a:spcAft>
                <a:spcPts val="0"/>
              </a:spcAft>
            </a:pPr>
            <a:endParaRPr lang="en-US" sz="6400" u="sng" dirty="0">
              <a:solidFill>
                <a:srgbClr val="0070C0"/>
              </a:solidFill>
              <a:latin typeface="Raleway" pitchFamily="2" charset="0"/>
            </a:endParaRPr>
          </a:p>
          <a:p>
            <a:pPr rtl="0">
              <a:spcBef>
                <a:spcPts val="0"/>
              </a:spcBef>
              <a:spcAft>
                <a:spcPts val="0"/>
              </a:spcAft>
            </a:pPr>
            <a:endParaRPr lang="en-US" sz="6400" u="sng" dirty="0">
              <a:solidFill>
                <a:srgbClr val="0070C0"/>
              </a:solidFill>
              <a:latin typeface="Raleway" pitchFamily="2" charset="0"/>
            </a:endParaRPr>
          </a:p>
          <a:p>
            <a:pPr rtl="0">
              <a:spcBef>
                <a:spcPts val="0"/>
              </a:spcBef>
              <a:spcAft>
                <a:spcPts val="0"/>
              </a:spcAft>
            </a:pPr>
            <a:r>
              <a:rPr lang="en-US" sz="6400" b="1" i="0" u="none" strike="noStrike" dirty="0">
                <a:solidFill>
                  <a:srgbClr val="002060"/>
                </a:solidFill>
                <a:effectLst/>
                <a:latin typeface="Raleway" pitchFamily="2" charset="0"/>
              </a:rPr>
              <a:t>Classroom Physical Activity Ideas &amp; Tips: </a:t>
            </a:r>
            <a:r>
              <a:rPr lang="en-US" sz="6400" i="0" u="none" strike="noStrike" dirty="0">
                <a:solidFill>
                  <a:srgbClr val="002060"/>
                </a:solidFill>
                <a:effectLst/>
                <a:latin typeface="Raleway" pitchFamily="2" charset="0"/>
              </a:rPr>
              <a:t>Tips for teachers on how to effectively engage students in active learning and printable sheets of easy-to-use and adaptable activity/energizer cards for different grade levels and learning settings (in-person vs. virtual). </a:t>
            </a:r>
          </a:p>
          <a:p>
            <a:pPr rtl="0">
              <a:spcBef>
                <a:spcPts val="0"/>
              </a:spcBef>
              <a:spcAft>
                <a:spcPts val="0"/>
              </a:spcAft>
            </a:pPr>
            <a:endParaRPr lang="en-US" sz="6400" dirty="0">
              <a:solidFill>
                <a:srgbClr val="002060"/>
              </a:solidFill>
              <a:latin typeface="Raleway" pitchFamily="2" charset="0"/>
            </a:endParaRPr>
          </a:p>
          <a:p>
            <a:pPr rtl="0">
              <a:spcBef>
                <a:spcPts val="0"/>
              </a:spcBef>
              <a:spcAft>
                <a:spcPts val="0"/>
              </a:spcAft>
            </a:pPr>
            <a:r>
              <a:rPr lang="en-US" sz="6400" u="sng" dirty="0">
                <a:solidFill>
                  <a:srgbClr val="0070C0"/>
                </a:solidFill>
                <a:latin typeface="Raleway" pitchFamily="2" charset="0"/>
              </a:rPr>
              <a:t>Classroom Physical Activity Ideas &amp; Tips </a:t>
            </a:r>
            <a:r>
              <a:rPr lang="en-US" sz="6400" u="sng" dirty="0">
                <a:solidFill>
                  <a:srgbClr val="0070C0"/>
                </a:solidFill>
                <a:latin typeface="Raleway" pitchFamily="2" charset="0"/>
                <a:hlinkClick r:id="rId6"/>
              </a:rPr>
              <a:t>https://schoolspringboard.org/resources/classroom-physical-activity-ideas-and-tips/</a:t>
            </a:r>
            <a:endParaRPr lang="en-US" sz="6400" u="sng" dirty="0">
              <a:solidFill>
                <a:srgbClr val="0070C0"/>
              </a:solidFill>
              <a:latin typeface="Raleway" pitchFamily="2" charset="0"/>
            </a:endParaRPr>
          </a:p>
          <a:p>
            <a:pPr rtl="0">
              <a:spcBef>
                <a:spcPts val="0"/>
              </a:spcBef>
              <a:spcAft>
                <a:spcPts val="0"/>
              </a:spcAft>
            </a:pPr>
            <a:endParaRPr lang="en-US" sz="6400" u="sng" dirty="0">
              <a:solidFill>
                <a:srgbClr val="0070C0"/>
              </a:solidFill>
              <a:latin typeface="Raleway" pitchFamily="2" charset="0"/>
            </a:endParaRPr>
          </a:p>
          <a:p>
            <a:pPr rtl="0">
              <a:spcBef>
                <a:spcPts val="0"/>
              </a:spcBef>
              <a:spcAft>
                <a:spcPts val="0"/>
              </a:spcAft>
            </a:pPr>
            <a:r>
              <a:rPr lang="en-US" sz="6400" u="sng" dirty="0">
                <a:solidFill>
                  <a:srgbClr val="0070C0"/>
                </a:solidFill>
                <a:latin typeface="Raleway" pitchFamily="2" charset="0"/>
                <a:hlinkClick r:id="rId7"/>
              </a:rPr>
              <a:t>http://www.coloradoedinitiative.org/wp-content/uploads/2014/08/CEI-Take-a-Break-Teacher-Toolbox.pdf</a:t>
            </a:r>
            <a:endParaRPr lang="en-US" sz="6400" u="sng" dirty="0">
              <a:solidFill>
                <a:srgbClr val="0070C0"/>
              </a:solidFill>
              <a:latin typeface="Raleway" pitchFamily="2" charset="0"/>
            </a:endParaRPr>
          </a:p>
          <a:p>
            <a:pPr rtl="0">
              <a:spcBef>
                <a:spcPts val="0"/>
              </a:spcBef>
              <a:spcAft>
                <a:spcPts val="0"/>
              </a:spcAft>
            </a:pPr>
            <a:br>
              <a:rPr lang="en-US" sz="6400" b="0" dirty="0">
                <a:solidFill>
                  <a:srgbClr val="002060"/>
                </a:solidFill>
                <a:effectLst/>
              </a:rPr>
            </a:br>
            <a:r>
              <a:rPr lang="en-US" sz="6400" b="1" dirty="0">
                <a:solidFill>
                  <a:srgbClr val="002060"/>
                </a:solidFill>
                <a:effectLst/>
              </a:rPr>
              <a:t>Erika’s Lighthouse: </a:t>
            </a:r>
            <a:r>
              <a:rPr lang="en-US" sz="6400" b="0" dirty="0">
                <a:solidFill>
                  <a:srgbClr val="002060"/>
                </a:solidFill>
                <a:effectLst/>
              </a:rPr>
              <a:t>A suite of programs designed to allow educators to empower teens with an introduction to mental health, depression-literacy, help-seeking and what it takes to promote good mental health. Focused on grades 4-12. </a:t>
            </a:r>
            <a:r>
              <a:rPr lang="en-US" sz="6400" dirty="0">
                <a:solidFill>
                  <a:srgbClr val="002060"/>
                </a:solidFill>
              </a:rPr>
              <a:t> </a:t>
            </a:r>
            <a:r>
              <a:rPr lang="en-US" sz="6400" b="0" dirty="0">
                <a:solidFill>
                  <a:srgbClr val="002060"/>
                </a:solidFill>
                <a:effectLst/>
                <a:hlinkClick r:id="rId8"/>
              </a:rPr>
              <a:t>https://www.erikaslighthouse.org/</a:t>
            </a:r>
            <a:endParaRPr lang="en-US" sz="6400" b="0" dirty="0">
              <a:solidFill>
                <a:srgbClr val="002060"/>
              </a:solidFill>
              <a:effectLst/>
            </a:endParaRPr>
          </a:p>
          <a:p>
            <a:pPr rtl="0">
              <a:spcBef>
                <a:spcPts val="0"/>
              </a:spcBef>
              <a:spcAft>
                <a:spcPts val="0"/>
              </a:spcAft>
            </a:pPr>
            <a:endParaRPr lang="en-US" sz="6400" b="0" dirty="0">
              <a:solidFill>
                <a:srgbClr val="002060"/>
              </a:solidFill>
              <a:effectLst/>
            </a:endParaRPr>
          </a:p>
          <a:p>
            <a:br>
              <a:rPr lang="en-US" b="0" dirty="0">
                <a:solidFill>
                  <a:srgbClr val="C00000"/>
                </a:solidFill>
                <a:effectLst/>
              </a:rPr>
            </a:br>
            <a:endParaRPr lang="en-US" dirty="0">
              <a:solidFill>
                <a:srgbClr val="C00000"/>
              </a:solidFill>
            </a:endParaRPr>
          </a:p>
        </p:txBody>
      </p:sp>
      <p:sp>
        <p:nvSpPr>
          <p:cNvPr id="4" name="Slide Number Placeholder 3">
            <a:extLst>
              <a:ext uri="{FF2B5EF4-FFF2-40B4-BE49-F238E27FC236}">
                <a16:creationId xmlns:a16="http://schemas.microsoft.com/office/drawing/2014/main" id="{3818308B-58AB-4163-A2BF-1B10A33E99A7}"/>
              </a:ext>
            </a:extLst>
          </p:cNvPr>
          <p:cNvSpPr>
            <a:spLocks noGrp="1"/>
          </p:cNvSpPr>
          <p:nvPr>
            <p:ph type="sldNum" sz="quarter" idx="12"/>
          </p:nvPr>
        </p:nvSpPr>
        <p:spPr/>
        <p:txBody>
          <a:bodyPr/>
          <a:lstStyle/>
          <a:p>
            <a:fld id="{2C1798A1-548B-2F4F-A949-0B360C421755}" type="slidenum">
              <a:rPr lang="en-US" smtClean="0"/>
              <a:t>18</a:t>
            </a:fld>
            <a:endParaRPr lang="en-US"/>
          </a:p>
        </p:txBody>
      </p:sp>
    </p:spTree>
    <p:extLst>
      <p:ext uri="{BB962C8B-B14F-4D97-AF65-F5344CB8AC3E}">
        <p14:creationId xmlns:p14="http://schemas.microsoft.com/office/powerpoint/2010/main" val="2684813801"/>
      </p:ext>
    </p:extLst>
  </p:cSld>
  <p:clrMapOvr>
    <a:masterClrMapping/>
  </p:clrMapOvr>
  <mc:AlternateContent xmlns:mc="http://schemas.openxmlformats.org/markup-compatibility/2006" xmlns:p14="http://schemas.microsoft.com/office/powerpoint/2010/main">
    <mc:Choice Requires="p14">
      <p:transition spd="slow" p14:dur="2000" advClick="0" advTm="45000"/>
    </mc:Choice>
    <mc:Fallback xmlns="">
      <p:transition spd="slow" advClick="0" advTm="4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B3B3-5ADE-4E77-B72B-1C45FAFE23B9}"/>
              </a:ext>
            </a:extLst>
          </p:cNvPr>
          <p:cNvSpPr>
            <a:spLocks noGrp="1"/>
          </p:cNvSpPr>
          <p:nvPr>
            <p:ph type="title"/>
          </p:nvPr>
        </p:nvSpPr>
        <p:spPr/>
        <p:txBody>
          <a:bodyPr/>
          <a:lstStyle/>
          <a:p>
            <a:r>
              <a:rPr lang="en-US" dirty="0"/>
              <a:t>Closing Thoughts</a:t>
            </a:r>
          </a:p>
        </p:txBody>
      </p:sp>
      <p:sp>
        <p:nvSpPr>
          <p:cNvPr id="3" name="Content Placeholder 2">
            <a:extLst>
              <a:ext uri="{FF2B5EF4-FFF2-40B4-BE49-F238E27FC236}">
                <a16:creationId xmlns:a16="http://schemas.microsoft.com/office/drawing/2014/main" id="{D3606C9F-112D-4B53-AB80-97B9991C225D}"/>
              </a:ext>
            </a:extLst>
          </p:cNvPr>
          <p:cNvSpPr>
            <a:spLocks noGrp="1"/>
          </p:cNvSpPr>
          <p:nvPr>
            <p:ph idx="1"/>
          </p:nvPr>
        </p:nvSpPr>
        <p:spPr>
          <a:xfrm>
            <a:off x="434340" y="1660372"/>
            <a:ext cx="10916920" cy="4152236"/>
          </a:xfrm>
        </p:spPr>
        <p:txBody>
          <a:bodyPr/>
          <a:lstStyle/>
          <a:p>
            <a:pPr marL="285750" indent="-285750">
              <a:buFont typeface="Arial" panose="020B0604020202020204" pitchFamily="34" charset="0"/>
              <a:buChar char="•"/>
            </a:pPr>
            <a:r>
              <a:rPr lang="en-US" sz="2000" dirty="0"/>
              <a:t>What do you want your “classroom climate” to look like?</a:t>
            </a:r>
            <a:br>
              <a:rPr lang="en-US" sz="2000" dirty="0"/>
            </a:br>
            <a:endParaRPr lang="en-US" sz="2000" dirty="0"/>
          </a:p>
          <a:p>
            <a:pPr marL="285750" indent="-285750">
              <a:buFont typeface="Arial" panose="020B0604020202020204" pitchFamily="34" charset="0"/>
              <a:buChar char="•"/>
            </a:pPr>
            <a:r>
              <a:rPr lang="en-US" sz="2000" dirty="0"/>
              <a:t>What do you want your students to learn from classroom PA? </a:t>
            </a:r>
            <a:br>
              <a:rPr lang="en-US" sz="2000" dirty="0"/>
            </a:br>
            <a:endParaRPr lang="en-US" sz="2000" dirty="0"/>
          </a:p>
          <a:p>
            <a:pPr marL="285750" indent="-285750">
              <a:buFont typeface="Arial" panose="020B0604020202020204" pitchFamily="34" charset="0"/>
              <a:buChar char="•"/>
            </a:pPr>
            <a:r>
              <a:rPr lang="en-US" sz="2000" dirty="0"/>
              <a:t>Not every student will not want to participate – be flexible, adapt, provide options, and encourage </a:t>
            </a:r>
            <a:br>
              <a:rPr lang="en-US" sz="2000" dirty="0"/>
            </a:br>
            <a:endParaRPr lang="en-US" sz="2000" dirty="0"/>
          </a:p>
          <a:p>
            <a:pPr marL="285750" indent="-285750">
              <a:buFont typeface="Arial" panose="020B0604020202020204" pitchFamily="34" charset="0"/>
              <a:buChar char="•"/>
            </a:pPr>
            <a:r>
              <a:rPr lang="en-US" sz="2000" dirty="0"/>
              <a:t>Safe environment, empowerment, self-confidence, calmness, focus, and retention </a:t>
            </a:r>
            <a:br>
              <a:rPr lang="en-US" sz="2000" dirty="0"/>
            </a:br>
            <a:endParaRPr lang="en-US" sz="2000" dirty="0"/>
          </a:p>
          <a:p>
            <a:pPr marL="285750" indent="-285750">
              <a:buFont typeface="Arial" panose="020B0604020202020204" pitchFamily="34" charset="0"/>
              <a:buChar char="•"/>
            </a:pPr>
            <a:r>
              <a:rPr lang="en-US" sz="2000" dirty="0"/>
              <a:t>Real life application </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266FA45-29DA-4A22-AB9F-6330C4A6E9BB}"/>
              </a:ext>
            </a:extLst>
          </p:cNvPr>
          <p:cNvSpPr>
            <a:spLocks noGrp="1"/>
          </p:cNvSpPr>
          <p:nvPr>
            <p:ph type="sldNum" sz="quarter" idx="12"/>
          </p:nvPr>
        </p:nvSpPr>
        <p:spPr/>
        <p:txBody>
          <a:bodyPr/>
          <a:lstStyle/>
          <a:p>
            <a:fld id="{2C1798A1-548B-2F4F-A949-0B360C421755}" type="slidenum">
              <a:rPr lang="en-US" smtClean="0"/>
              <a:t>19</a:t>
            </a:fld>
            <a:endParaRPr lang="en-US"/>
          </a:p>
        </p:txBody>
      </p:sp>
    </p:spTree>
    <p:extLst>
      <p:ext uri="{BB962C8B-B14F-4D97-AF65-F5344CB8AC3E}">
        <p14:creationId xmlns:p14="http://schemas.microsoft.com/office/powerpoint/2010/main" val="2371573283"/>
      </p:ext>
    </p:extLst>
  </p:cSld>
  <p:clrMapOvr>
    <a:masterClrMapping/>
  </p:clrMapOvr>
  <mc:AlternateContent xmlns:mc="http://schemas.openxmlformats.org/markup-compatibility/2006" xmlns:p14="http://schemas.microsoft.com/office/powerpoint/2010/main">
    <mc:Choice Requires="p14">
      <p:transition spd="slow" p14:dur="2000" advClick="0" advTm="122000"/>
    </mc:Choice>
    <mc:Fallback xmlns="">
      <p:transition spd="slow" advClick="0" advTm="12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954107"/>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promote, protect, and improve the health and safety of all Hoosiers. </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Every Hoosier reaches optimal health regardless of where they live, learn, work, or play. </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E4EA-B2FB-41A6-ABD1-6DECEBBBB6EB}"/>
              </a:ext>
            </a:extLst>
          </p:cNvPr>
          <p:cNvSpPr>
            <a:spLocks noGrp="1"/>
          </p:cNvSpPr>
          <p:nvPr>
            <p:ph type="title"/>
          </p:nvPr>
        </p:nvSpPr>
        <p:spPr>
          <a:xfrm>
            <a:off x="804673" y="1445494"/>
            <a:ext cx="3616856" cy="4376572"/>
          </a:xfrm>
        </p:spPr>
        <p:txBody>
          <a:bodyPr anchor="ctr">
            <a:normAutofit/>
          </a:bodyPr>
          <a:lstStyle/>
          <a:p>
            <a:r>
              <a:rPr lang="en-US" sz="4800"/>
              <a:t>Contact Information</a:t>
            </a:r>
          </a:p>
        </p:txBody>
      </p:sp>
      <p:sp>
        <p:nvSpPr>
          <p:cNvPr id="4" name="Slide Number Placeholder 3">
            <a:extLst>
              <a:ext uri="{FF2B5EF4-FFF2-40B4-BE49-F238E27FC236}">
                <a16:creationId xmlns:a16="http://schemas.microsoft.com/office/drawing/2014/main" id="{D670FEE5-C885-4795-8D0E-10C094B0A7EE}"/>
              </a:ext>
            </a:extLst>
          </p:cNvPr>
          <p:cNvSpPr>
            <a:spLocks noGrp="1"/>
          </p:cNvSpPr>
          <p:nvPr>
            <p:ph type="sldNum" sz="quarter" idx="12"/>
          </p:nvPr>
        </p:nvSpPr>
        <p:spPr>
          <a:xfrm>
            <a:off x="804672" y="490490"/>
            <a:ext cx="548640" cy="548640"/>
          </a:xfrm>
          <a:prstGeom prst="ellipse">
            <a:avLst/>
          </a:prstGeom>
          <a:solidFill>
            <a:srgbClr val="808080"/>
          </a:solidFill>
        </p:spPr>
        <p:txBody>
          <a:bodyPr>
            <a:normAutofit fontScale="92500"/>
          </a:bodyPr>
          <a:lstStyle/>
          <a:p>
            <a:pPr algn="ctr">
              <a:spcAft>
                <a:spcPts val="600"/>
              </a:spcAft>
            </a:pPr>
            <a:fld id="{2C1798A1-548B-2F4F-A949-0B360C421755}" type="slidenum">
              <a:rPr lang="en-US" sz="1500">
                <a:solidFill>
                  <a:srgbClr val="FFFFFF"/>
                </a:solidFill>
              </a:rPr>
              <a:pPr algn="ctr">
                <a:spcAft>
                  <a:spcPts val="600"/>
                </a:spcAft>
              </a:pPr>
              <a:t>20</a:t>
            </a:fld>
            <a:endParaRPr lang="en-US" sz="1500" dirty="0">
              <a:solidFill>
                <a:srgbClr val="FFFFFF"/>
              </a:solidFill>
            </a:endParaRPr>
          </a:p>
        </p:txBody>
      </p:sp>
      <p:sp>
        <p:nvSpPr>
          <p:cNvPr id="45" name="Freeform: Shape 1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5F045F-F398-4634-8390-E0F209819060}"/>
              </a:ext>
            </a:extLst>
          </p:cNvPr>
          <p:cNvSpPr>
            <a:spLocks noGrp="1"/>
          </p:cNvSpPr>
          <p:nvPr>
            <p:ph idx="1"/>
          </p:nvPr>
        </p:nvSpPr>
        <p:spPr>
          <a:xfrm>
            <a:off x="6096000" y="1399032"/>
            <a:ext cx="5501834" cy="4471416"/>
          </a:xfrm>
        </p:spPr>
        <p:txBody>
          <a:bodyPr anchor="ct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chemeClr val="bg1"/>
                </a:solidFill>
                <a:effectLst/>
                <a:uLnTx/>
                <a:uFillTx/>
                <a:latin typeface="Raleway" panose="020B0503030101060003" pitchFamily="34" charset="77"/>
                <a:ea typeface="+mn-ea"/>
                <a:cs typeface="+mn-cs"/>
              </a:rPr>
              <a:t>If you or your school has any questions or comments, please contact the Division of Nutrition and Physical Activity: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chemeClr val="bg1"/>
              </a:solidFill>
              <a:effectLst/>
              <a:uLnTx/>
              <a:uFillTx/>
              <a:latin typeface="Raleway" panose="020B0503030101060003" pitchFamily="34" charset="77"/>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bg1"/>
                </a:solidFill>
                <a:effectLst/>
                <a:uLnTx/>
                <a:uFillTx/>
                <a:latin typeface="Raleway" panose="020B0503030101060003" pitchFamily="34" charset="77"/>
                <a:ea typeface="+mn-ea"/>
                <a:cs typeface="+mn-cs"/>
              </a:rPr>
              <a:t>Emma Smythe</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bg1"/>
                </a:solidFill>
                <a:effectLst/>
                <a:uLnTx/>
                <a:uFillTx/>
                <a:latin typeface="Raleway" panose="020B0503030101060003" pitchFamily="34" charset="77"/>
                <a:ea typeface="+mn-ea"/>
                <a:cs typeface="+mn-cs"/>
              </a:rPr>
              <a:t>Youth Physical Activity Coordinator</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chemeClr val="bg1"/>
                </a:solidFill>
                <a:effectLst/>
                <a:uLnTx/>
                <a:uFillTx/>
                <a:latin typeface="Raleway" panose="020B0503030101060003" pitchFamily="34" charset="77"/>
                <a:ea typeface="+mn-ea"/>
                <a:cs typeface="+mn-cs"/>
                <a:hlinkClick r:id="rId3"/>
              </a:rPr>
              <a:t>ESmythe@isdh.in.gov</a:t>
            </a:r>
            <a:r>
              <a:rPr kumimoji="0" lang="en-US" sz="2200" b="0" i="0" u="none" strike="noStrike" kern="1200" cap="none" spc="0" normalizeH="0" baseline="0" noProof="0" dirty="0">
                <a:ln>
                  <a:noFill/>
                </a:ln>
                <a:solidFill>
                  <a:schemeClr val="bg1"/>
                </a:solidFill>
                <a:effectLst/>
                <a:uLnTx/>
                <a:uFillTx/>
                <a:latin typeface="Raleway" panose="020B0503030101060003" pitchFamily="34" charset="77"/>
                <a:ea typeface="+mn-ea"/>
                <a:cs typeface="+mn-cs"/>
              </a:rPr>
              <a:t>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chemeClr val="bg1"/>
              </a:solidFill>
              <a:effectLst/>
              <a:uLnTx/>
              <a:uFillTx/>
              <a:latin typeface="Raleway" panose="020B0503030101060003" pitchFamily="34" charset="77"/>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bg1"/>
                </a:solidFill>
                <a:effectLst/>
                <a:uLnTx/>
                <a:uFillTx/>
                <a:latin typeface="Raleway" panose="020B0503030101060003" pitchFamily="34" charset="77"/>
                <a:ea typeface="+mn-ea"/>
                <a:cs typeface="+mn-cs"/>
              </a:rPr>
              <a:t>Lindsey Bouza</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bg1"/>
                </a:solidFill>
                <a:effectLst/>
                <a:uLnTx/>
                <a:uFillTx/>
                <a:latin typeface="Raleway" panose="020B0503030101060003" pitchFamily="34" charset="77"/>
                <a:ea typeface="+mn-ea"/>
                <a:cs typeface="+mn-cs"/>
              </a:rPr>
              <a:t>Director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chemeClr val="bg1"/>
                </a:solidFill>
                <a:effectLst/>
                <a:uLnTx/>
                <a:uFillTx/>
                <a:latin typeface="Raleway" panose="020B0503030101060003" pitchFamily="34" charset="77"/>
                <a:ea typeface="+mn-ea"/>
                <a:cs typeface="+mn-cs"/>
                <a:hlinkClick r:id="rId4"/>
              </a:rPr>
              <a:t>LBouza@isdh.in.gov</a:t>
            </a:r>
            <a:endParaRPr kumimoji="0" lang="en-US" sz="2200" b="0" i="0" u="none" strike="noStrike" kern="1200" cap="none" spc="0" normalizeH="0" baseline="0" noProof="0" dirty="0">
              <a:ln>
                <a:noFill/>
              </a:ln>
              <a:solidFill>
                <a:schemeClr val="bg1"/>
              </a:solidFill>
              <a:effectLst/>
              <a:uLnTx/>
              <a:uFillTx/>
              <a:latin typeface="Raleway" panose="020B0503030101060003" pitchFamily="34" charset="77"/>
              <a:ea typeface="+mn-ea"/>
              <a:cs typeface="+mn-cs"/>
            </a:endParaRPr>
          </a:p>
          <a:p>
            <a:endParaRPr lang="en-US" sz="2200" dirty="0">
              <a:solidFill>
                <a:schemeClr val="bg1"/>
              </a:solidFill>
            </a:endParaRPr>
          </a:p>
        </p:txBody>
      </p:sp>
    </p:spTree>
    <p:extLst>
      <p:ext uri="{BB962C8B-B14F-4D97-AF65-F5344CB8AC3E}">
        <p14:creationId xmlns:p14="http://schemas.microsoft.com/office/powerpoint/2010/main" val="36559770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C47231B-BADD-4129-BFB3-F6F09B56FF0C}"/>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47B0CF1B-4905-4D83-963E-5E56E4312D1E}"/>
              </a:ext>
            </a:extLst>
          </p:cNvPr>
          <p:cNvSpPr>
            <a:spLocks noGrp="1"/>
          </p:cNvSpPr>
          <p:nvPr>
            <p:ph type="pic" sz="quarter" idx="12"/>
          </p:nvPr>
        </p:nvSpPr>
        <p:spPr/>
      </p:sp>
      <p:sp>
        <p:nvSpPr>
          <p:cNvPr id="5" name="Title 4">
            <a:extLst>
              <a:ext uri="{FF2B5EF4-FFF2-40B4-BE49-F238E27FC236}">
                <a16:creationId xmlns:a16="http://schemas.microsoft.com/office/drawing/2014/main" id="{75003C65-42B5-4342-8180-C9E4D418EFF6}"/>
              </a:ext>
            </a:extLst>
          </p:cNvPr>
          <p:cNvSpPr>
            <a:spLocks noGrp="1"/>
          </p:cNvSpPr>
          <p:nvPr>
            <p:ph type="title"/>
          </p:nvPr>
        </p:nvSpPr>
        <p:spPr/>
        <p:txBody>
          <a:bodyPr/>
          <a:lstStyle/>
          <a:p>
            <a:r>
              <a:rPr lang="en-US" dirty="0"/>
              <a:t>Objectives</a:t>
            </a:r>
          </a:p>
        </p:txBody>
      </p:sp>
      <p:sp>
        <p:nvSpPr>
          <p:cNvPr id="7" name="TextBox 6">
            <a:extLst>
              <a:ext uri="{FF2B5EF4-FFF2-40B4-BE49-F238E27FC236}">
                <a16:creationId xmlns:a16="http://schemas.microsoft.com/office/drawing/2014/main" id="{ABEB04B6-9BDF-4F80-BFF4-D60297E13816}"/>
              </a:ext>
            </a:extLst>
          </p:cNvPr>
          <p:cNvSpPr txBox="1"/>
          <p:nvPr/>
        </p:nvSpPr>
        <p:spPr>
          <a:xfrm>
            <a:off x="1011141" y="1240980"/>
            <a:ext cx="6822040" cy="3416320"/>
          </a:xfrm>
          <a:prstGeom prst="rect">
            <a:avLst/>
          </a:prstGeom>
          <a:noFill/>
        </p:spPr>
        <p:txBody>
          <a:bodyPr wrap="square">
            <a:spAutoFit/>
          </a:bodyPr>
          <a:lstStyle/>
          <a:p>
            <a:pPr marL="285750" lvl="0" indent="-285750">
              <a:buFont typeface="Arial" panose="020B0604020202020204" pitchFamily="34" charset="0"/>
              <a:buChar char="•"/>
            </a:pPr>
            <a:r>
              <a:rPr lang="en-US" sz="2400" dirty="0">
                <a:latin typeface="Raleway Medium" pitchFamily="2" charset="0"/>
              </a:rPr>
              <a:t>Key Takeaways from CSPAP Part 1 </a:t>
            </a:r>
          </a:p>
          <a:p>
            <a:pPr marL="285750" lvl="0" indent="-285750">
              <a:buFont typeface="Arial" panose="020B0604020202020204" pitchFamily="34" charset="0"/>
              <a:buChar char="•"/>
            </a:pPr>
            <a:r>
              <a:rPr lang="en-US" sz="2400" dirty="0">
                <a:latin typeface="Raleway Medium" pitchFamily="2" charset="0"/>
              </a:rPr>
              <a:t>Module Introduction </a:t>
            </a:r>
          </a:p>
          <a:p>
            <a:pPr marL="285750" lvl="0" indent="-285750">
              <a:buFont typeface="Arial" panose="020B0604020202020204" pitchFamily="34" charset="0"/>
              <a:buChar char="•"/>
            </a:pPr>
            <a:r>
              <a:rPr lang="en-US" sz="2400" dirty="0">
                <a:latin typeface="Raleway Medium" pitchFamily="2" charset="0"/>
              </a:rPr>
              <a:t>Classroom Physical Activity: Definitions </a:t>
            </a:r>
            <a:br>
              <a:rPr lang="en-US" sz="2400" dirty="0">
                <a:latin typeface="Raleway Medium" pitchFamily="2" charset="0"/>
              </a:rPr>
            </a:br>
            <a:r>
              <a:rPr lang="en-US" sz="2400" dirty="0">
                <a:latin typeface="Raleway Medium" pitchFamily="2" charset="0"/>
              </a:rPr>
              <a:t>and Policies </a:t>
            </a:r>
          </a:p>
          <a:p>
            <a:pPr marL="285750" lvl="0" indent="-285750">
              <a:buFont typeface="Arial" panose="020B0604020202020204" pitchFamily="34" charset="0"/>
              <a:buChar char="•"/>
            </a:pPr>
            <a:r>
              <a:rPr lang="en-US" sz="2400" dirty="0">
                <a:latin typeface="Raleway Medium" pitchFamily="2" charset="0"/>
              </a:rPr>
              <a:t>Strategies for Classroom Physical Activity  </a:t>
            </a:r>
          </a:p>
          <a:p>
            <a:pPr marL="285750" lvl="0" indent="-285750">
              <a:buFont typeface="Arial" panose="020B0604020202020204" pitchFamily="34" charset="0"/>
              <a:buChar char="•"/>
            </a:pPr>
            <a:r>
              <a:rPr lang="en-US" sz="2400" dirty="0">
                <a:latin typeface="Raleway Medium" pitchFamily="2" charset="0"/>
              </a:rPr>
              <a:t>Classroom Physical Activity Examples </a:t>
            </a:r>
          </a:p>
          <a:p>
            <a:pPr marL="285750" lvl="0" indent="-285750">
              <a:buFont typeface="Arial" panose="020B0604020202020204" pitchFamily="34" charset="0"/>
              <a:buChar char="•"/>
            </a:pPr>
            <a:r>
              <a:rPr lang="en-US" sz="2400" dirty="0">
                <a:latin typeface="Raleway Medium" pitchFamily="2" charset="0"/>
              </a:rPr>
              <a:t>What can you do?</a:t>
            </a:r>
          </a:p>
          <a:p>
            <a:pPr marL="285750" lvl="0" indent="-285750">
              <a:buFont typeface="Arial" panose="020B0604020202020204" pitchFamily="34" charset="0"/>
              <a:buChar char="•"/>
            </a:pPr>
            <a:r>
              <a:rPr lang="en-US" sz="2400" dirty="0">
                <a:latin typeface="Raleway Medium" pitchFamily="2" charset="0"/>
              </a:rPr>
              <a:t>Resources </a:t>
            </a:r>
          </a:p>
          <a:p>
            <a:pPr marL="285750" lvl="0" indent="-285750">
              <a:buFont typeface="Arial" panose="020B0604020202020204" pitchFamily="34" charset="0"/>
              <a:buChar char="•"/>
            </a:pPr>
            <a:r>
              <a:rPr lang="en-US" sz="2400" dirty="0">
                <a:latin typeface="Raleway Medium" pitchFamily="2" charset="0"/>
              </a:rPr>
              <a:t>Closing thoughts </a:t>
            </a:r>
          </a:p>
        </p:txBody>
      </p:sp>
      <p:pic>
        <p:nvPicPr>
          <p:cNvPr id="9" name="Picture Placeholder 9" descr="A picture containing diagram&#10;&#10;Description automatically generated">
            <a:extLst>
              <a:ext uri="{FF2B5EF4-FFF2-40B4-BE49-F238E27FC236}">
                <a16:creationId xmlns:a16="http://schemas.microsoft.com/office/drawing/2014/main" id="{6846A48C-38C1-4D73-98DC-A6B3802879DD}"/>
              </a:ext>
            </a:extLst>
          </p:cNvPr>
          <p:cNvPicPr>
            <a:picLocks noGrp="1" noChangeAspect="1"/>
          </p:cNvPicPr>
          <p:nvPr>
            <p:ph type="pic" sz="quarter" idx="11"/>
          </p:nvPr>
        </p:nvPicPr>
        <p:blipFill>
          <a:blip r:embed="rId3"/>
          <a:srcRect l="2035" r="2035"/>
          <a:stretch>
            <a:fillRect/>
          </a:stretch>
        </p:blipFill>
        <p:spPr>
          <a:xfrm>
            <a:off x="7623908" y="1746348"/>
            <a:ext cx="4204475" cy="2301873"/>
          </a:xfrm>
        </p:spPr>
      </p:pic>
    </p:spTree>
    <p:extLst>
      <p:ext uri="{BB962C8B-B14F-4D97-AF65-F5344CB8AC3E}">
        <p14:creationId xmlns:p14="http://schemas.microsoft.com/office/powerpoint/2010/main" val="2925629263"/>
      </p:ext>
    </p:extLst>
  </p:cSld>
  <p:clrMapOvr>
    <a:masterClrMapping/>
  </p:clrMapOvr>
  <mc:AlternateContent xmlns:mc="http://schemas.openxmlformats.org/markup-compatibility/2006" xmlns:p14="http://schemas.microsoft.com/office/powerpoint/2010/main">
    <mc:Choice Requires="p14">
      <p:transition spd="slow" p14:dur="2000" advClick="0" advTm="34000"/>
    </mc:Choice>
    <mc:Fallback xmlns="">
      <p:transition spd="slow" advClick="0" advTm="3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80BB-A710-4F62-9D41-90D1C1B404E2}"/>
              </a:ext>
            </a:extLst>
          </p:cNvPr>
          <p:cNvSpPr>
            <a:spLocks noGrp="1"/>
          </p:cNvSpPr>
          <p:nvPr>
            <p:ph type="title"/>
          </p:nvPr>
        </p:nvSpPr>
        <p:spPr/>
        <p:txBody>
          <a:bodyPr>
            <a:normAutofit/>
          </a:bodyPr>
          <a:lstStyle/>
          <a:p>
            <a:r>
              <a:rPr lang="en-US" sz="3600" dirty="0"/>
              <a:t>Key Takeaways from CSPAP Part 1</a:t>
            </a:r>
          </a:p>
        </p:txBody>
      </p:sp>
      <p:sp>
        <p:nvSpPr>
          <p:cNvPr id="3" name="Content Placeholder 2">
            <a:extLst>
              <a:ext uri="{FF2B5EF4-FFF2-40B4-BE49-F238E27FC236}">
                <a16:creationId xmlns:a16="http://schemas.microsoft.com/office/drawing/2014/main" id="{D0B17F67-6B59-468D-9354-CBD3587BB50F}"/>
              </a:ext>
            </a:extLst>
          </p:cNvPr>
          <p:cNvSpPr>
            <a:spLocks noGrp="1"/>
          </p:cNvSpPr>
          <p:nvPr>
            <p:ph idx="1"/>
          </p:nvPr>
        </p:nvSpPr>
        <p:spPr/>
        <p:txBody>
          <a:bodyPr/>
          <a:lstStyle/>
          <a:p>
            <a:pPr marL="457200" lvl="0" indent="-342900" algn="l" rtl="0">
              <a:spcBef>
                <a:spcPts val="0"/>
              </a:spcBef>
              <a:spcAft>
                <a:spcPts val="0"/>
              </a:spcAft>
              <a:buSzPts val="1800"/>
              <a:buChar char="●"/>
            </a:pPr>
            <a:r>
              <a:rPr lang="en-US" sz="1800" dirty="0"/>
              <a:t>Physical Activity (PA) is not just “one more thing” to do; it is proven to be an asset to the learning environment.</a:t>
            </a:r>
          </a:p>
          <a:p>
            <a:pPr marL="114300" lvl="0" algn="l" rtl="0">
              <a:spcBef>
                <a:spcPts val="0"/>
              </a:spcBef>
              <a:spcAft>
                <a:spcPts val="0"/>
              </a:spcAft>
              <a:buSzPts val="1800"/>
            </a:pPr>
            <a:r>
              <a:rPr lang="en-US" sz="1800" dirty="0"/>
              <a:t> </a:t>
            </a:r>
          </a:p>
          <a:p>
            <a:pPr marL="457200" lvl="0" indent="-342900" algn="l" rtl="0">
              <a:spcBef>
                <a:spcPts val="0"/>
              </a:spcBef>
              <a:spcAft>
                <a:spcPts val="0"/>
              </a:spcAft>
              <a:buSzPts val="1800"/>
              <a:buChar char="●"/>
            </a:pPr>
            <a:r>
              <a:rPr lang="en-US" sz="1800" dirty="0"/>
              <a:t>Utilize your community partners, other school staff, and health and physical educators to formulate what increasing PA minutes would look like in each building, before during, and after the school day.  </a:t>
            </a:r>
          </a:p>
          <a:p>
            <a:pPr marL="457200" indent="-342900">
              <a:buSzPts val="1800"/>
              <a:buFontTx/>
              <a:buChar char="●"/>
            </a:pPr>
            <a:r>
              <a:rPr lang="en-US" sz="1800" dirty="0">
                <a:effectLst/>
              </a:rPr>
              <a:t>Wellness policies are an opportunity to rebuild the language to align with health and wellness priorities and hold schools accountable for progress.</a:t>
            </a:r>
            <a:br>
              <a:rPr lang="en-US" sz="1800" dirty="0">
                <a:effectLst/>
              </a:rPr>
            </a:br>
            <a:endParaRPr lang="en-US" sz="1800" dirty="0"/>
          </a:p>
          <a:p>
            <a:pPr marL="457200" lvl="0" indent="-342900" algn="l" rtl="0">
              <a:spcBef>
                <a:spcPts val="0"/>
              </a:spcBef>
              <a:spcAft>
                <a:spcPts val="0"/>
              </a:spcAft>
              <a:buSzPts val="1800"/>
              <a:buChar char="●"/>
            </a:pPr>
            <a:r>
              <a:rPr lang="en-US" sz="1800" dirty="0"/>
              <a:t>Schools can impact the overall health and wellness and behaviors in their students – at all ages, that will transcend into their adult lives.</a:t>
            </a:r>
          </a:p>
          <a:p>
            <a:pPr marL="457200" lvl="0" indent="-342900" algn="l" rtl="0">
              <a:spcBef>
                <a:spcPts val="0"/>
              </a:spcBef>
              <a:spcAft>
                <a:spcPts val="0"/>
              </a:spcAft>
              <a:buSzPts val="1800"/>
              <a:buChar char="●"/>
            </a:pPr>
            <a:endParaRPr lang="en-US" dirty="0"/>
          </a:p>
          <a:p>
            <a:pPr marL="114300" lvl="0" algn="l" rtl="0">
              <a:spcBef>
                <a:spcPts val="0"/>
              </a:spcBef>
              <a:spcAft>
                <a:spcPts val="0"/>
              </a:spcAft>
              <a:buSzPts val="1800"/>
            </a:pPr>
            <a:endParaRPr lang="en-US" dirty="0"/>
          </a:p>
          <a:p>
            <a:pPr marL="114300" lvl="0" algn="l" rtl="0">
              <a:spcBef>
                <a:spcPts val="0"/>
              </a:spcBef>
              <a:spcAft>
                <a:spcPts val="0"/>
              </a:spcAft>
              <a:buSzPts val="1800"/>
            </a:pPr>
            <a:r>
              <a:rPr lang="en-US" sz="1800" b="1" dirty="0"/>
              <a:t>To listen to the full one-hour CSPAP Part 1 presentation, click here: </a:t>
            </a:r>
            <a:r>
              <a:rPr lang="en-US" sz="1800" dirty="0">
                <a:hlinkClick r:id="rId3"/>
              </a:rPr>
              <a:t>https://www.youtube.com/watch?v=CIK6mFPB_CA</a:t>
            </a:r>
            <a:endParaRPr lang="en-US" sz="1800" dirty="0"/>
          </a:p>
          <a:p>
            <a:pPr marL="114300" lvl="0" algn="l" rtl="0">
              <a:spcBef>
                <a:spcPts val="0"/>
              </a:spcBef>
              <a:spcAft>
                <a:spcPts val="0"/>
              </a:spcAft>
              <a:buSzPts val="1800"/>
            </a:pPr>
            <a:endParaRPr lang="en-US" sz="1800" dirty="0"/>
          </a:p>
          <a:p>
            <a:endParaRPr lang="en-US" dirty="0"/>
          </a:p>
        </p:txBody>
      </p:sp>
      <p:sp>
        <p:nvSpPr>
          <p:cNvPr id="4" name="Slide Number Placeholder 3">
            <a:extLst>
              <a:ext uri="{FF2B5EF4-FFF2-40B4-BE49-F238E27FC236}">
                <a16:creationId xmlns:a16="http://schemas.microsoft.com/office/drawing/2014/main" id="{8CA74CFB-DEEF-401B-97D5-49FAF01B7EB3}"/>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2950091766"/>
      </p:ext>
    </p:extLst>
  </p:cSld>
  <p:clrMapOvr>
    <a:masterClrMapping/>
  </p:clrMapOvr>
  <mc:AlternateContent xmlns:mc="http://schemas.openxmlformats.org/markup-compatibility/2006" xmlns:p14="http://schemas.microsoft.com/office/powerpoint/2010/main">
    <mc:Choice Requires="p14">
      <p:transition spd="slow" p14:dur="2250" advClick="0" advTm="128000"/>
    </mc:Choice>
    <mc:Fallback xmlns="">
      <p:transition spd="slow" advClick="0" advTm="12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06919-59B5-A844-88F4-43A93DF552B0}"/>
              </a:ext>
            </a:extLst>
          </p:cNvPr>
          <p:cNvSpPr>
            <a:spLocks noGrp="1"/>
          </p:cNvSpPr>
          <p:nvPr>
            <p:ph type="title"/>
          </p:nvPr>
        </p:nvSpPr>
        <p:spPr>
          <a:xfrm>
            <a:off x="436880" y="179147"/>
            <a:ext cx="5888506" cy="756565"/>
          </a:xfrm>
        </p:spPr>
        <p:txBody>
          <a:bodyPr>
            <a:noAutofit/>
          </a:bodyPr>
          <a:lstStyle/>
          <a:p>
            <a:r>
              <a:rPr lang="en-US" sz="3200"/>
              <a:t>Definition of Classroom Physical Activity </a:t>
            </a:r>
            <a:endParaRPr lang="en-US" sz="3200" dirty="0"/>
          </a:p>
        </p:txBody>
      </p:sp>
      <p:sp>
        <p:nvSpPr>
          <p:cNvPr id="4" name="Content Placeholder 3">
            <a:extLst>
              <a:ext uri="{FF2B5EF4-FFF2-40B4-BE49-F238E27FC236}">
                <a16:creationId xmlns:a16="http://schemas.microsoft.com/office/drawing/2014/main" id="{38ED3BFE-8C8F-6A44-9798-7AA77C4C764E}"/>
              </a:ext>
            </a:extLst>
          </p:cNvPr>
          <p:cNvSpPr>
            <a:spLocks noGrp="1"/>
          </p:cNvSpPr>
          <p:nvPr>
            <p:ph idx="1"/>
          </p:nvPr>
        </p:nvSpPr>
        <p:spPr/>
        <p:txBody>
          <a:bodyPr>
            <a:normAutofit lnSpcReduction="10000"/>
          </a:bodyPr>
          <a:lstStyle/>
          <a:p>
            <a:pPr marL="457200" lvl="0" indent="-457200">
              <a:buFont typeface="Arial" panose="020B0604020202020204" pitchFamily="34" charset="0"/>
              <a:buChar char="•"/>
            </a:pPr>
            <a:endParaRPr lang="en-US" sz="2400" dirty="0"/>
          </a:p>
          <a:p>
            <a:pPr marL="457200" lvl="0" indent="-457200">
              <a:buFont typeface="Arial" panose="020B0604020202020204" pitchFamily="34" charset="0"/>
              <a:buChar char="•"/>
            </a:pPr>
            <a:r>
              <a:rPr lang="en-US" sz="2400" dirty="0"/>
              <a:t>Classroom PA includes any physical activity done in the classroom during the school day.</a:t>
            </a:r>
          </a:p>
          <a:p>
            <a:pPr lvl="0"/>
            <a:endParaRPr lang="en-US" sz="2400" dirty="0"/>
          </a:p>
          <a:p>
            <a:pPr lvl="0"/>
            <a:endParaRPr lang="en-US" sz="2400" dirty="0"/>
          </a:p>
          <a:p>
            <a:pPr marL="457200" lvl="0" indent="-457200">
              <a:buFont typeface="Arial" panose="020B0604020202020204" pitchFamily="34" charset="0"/>
              <a:buChar char="•"/>
            </a:pPr>
            <a:r>
              <a:rPr lang="en-US" sz="2400" b="1" dirty="0"/>
              <a:t>It includes:</a:t>
            </a:r>
          </a:p>
          <a:p>
            <a:pPr marL="1087438" lvl="2" indent="-457200"/>
            <a:r>
              <a:rPr lang="en-US" sz="2200" dirty="0"/>
              <a:t>Activity during academic classroom instruction</a:t>
            </a:r>
          </a:p>
          <a:p>
            <a:pPr marL="1087438" lvl="2" indent="-457200"/>
            <a:r>
              <a:rPr lang="en-US" sz="2200" dirty="0"/>
              <a:t>Breaks from instruction specifically designed for physical activity </a:t>
            </a:r>
          </a:p>
          <a:p>
            <a:endParaRPr lang="en-US" dirty="0"/>
          </a:p>
        </p:txBody>
      </p:sp>
      <p:sp>
        <p:nvSpPr>
          <p:cNvPr id="5" name="Slide Number Placeholder 4">
            <a:extLst>
              <a:ext uri="{FF2B5EF4-FFF2-40B4-BE49-F238E27FC236}">
                <a16:creationId xmlns:a16="http://schemas.microsoft.com/office/drawing/2014/main" id="{C2B92CAB-A110-C243-A3C9-1E32C9B3617C}"/>
              </a:ext>
            </a:extLst>
          </p:cNvPr>
          <p:cNvSpPr>
            <a:spLocks noGrp="1"/>
          </p:cNvSpPr>
          <p:nvPr>
            <p:ph type="sldNum" sz="quarter" idx="12"/>
          </p:nvPr>
        </p:nvSpPr>
        <p:spPr/>
        <p:txBody>
          <a:bodyPr/>
          <a:lstStyle/>
          <a:p>
            <a:fld id="{2C1798A1-548B-2F4F-A949-0B360C421755}" type="slidenum">
              <a:rPr lang="en-US" smtClean="0"/>
              <a:t>5</a:t>
            </a:fld>
            <a:endParaRPr lang="en-US"/>
          </a:p>
        </p:txBody>
      </p:sp>
      <p:pic>
        <p:nvPicPr>
          <p:cNvPr id="6" name="Picture 5">
            <a:extLst>
              <a:ext uri="{FF2B5EF4-FFF2-40B4-BE49-F238E27FC236}">
                <a16:creationId xmlns:a16="http://schemas.microsoft.com/office/drawing/2014/main" id="{C7DD5287-454C-4F22-843C-3C38EC127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37" y="179147"/>
            <a:ext cx="2866944" cy="1911296"/>
          </a:xfrm>
          <a:prstGeom prst="rect">
            <a:avLst/>
          </a:prstGeom>
        </p:spPr>
      </p:pic>
      <p:pic>
        <p:nvPicPr>
          <p:cNvPr id="7" name="Picture 6">
            <a:extLst>
              <a:ext uri="{FF2B5EF4-FFF2-40B4-BE49-F238E27FC236}">
                <a16:creationId xmlns:a16="http://schemas.microsoft.com/office/drawing/2014/main" id="{E187E2E1-23EC-481D-AA3E-B8A0DE005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436" y="2417535"/>
            <a:ext cx="2866945" cy="1911296"/>
          </a:xfrm>
          <a:prstGeom prst="rect">
            <a:avLst/>
          </a:prstGeom>
        </p:spPr>
      </p:pic>
      <p:pic>
        <p:nvPicPr>
          <p:cNvPr id="10" name="Picture 9">
            <a:extLst>
              <a:ext uri="{FF2B5EF4-FFF2-40B4-BE49-F238E27FC236}">
                <a16:creationId xmlns:a16="http://schemas.microsoft.com/office/drawing/2014/main" id="{7E33978B-5775-47C7-B0AE-F0EF777DC215}"/>
              </a:ext>
            </a:extLst>
          </p:cNvPr>
          <p:cNvPicPr>
            <a:picLocks noChangeAspect="1"/>
          </p:cNvPicPr>
          <p:nvPr/>
        </p:nvPicPr>
        <p:blipFill>
          <a:blip r:embed="rId5"/>
          <a:stretch>
            <a:fillRect/>
          </a:stretch>
        </p:blipFill>
        <p:spPr>
          <a:xfrm>
            <a:off x="6636400" y="179147"/>
            <a:ext cx="2280102" cy="4682134"/>
          </a:xfrm>
          <a:prstGeom prst="rect">
            <a:avLst/>
          </a:prstGeom>
        </p:spPr>
      </p:pic>
    </p:spTree>
    <p:extLst>
      <p:ext uri="{BB962C8B-B14F-4D97-AF65-F5344CB8AC3E}">
        <p14:creationId xmlns:p14="http://schemas.microsoft.com/office/powerpoint/2010/main" val="611908370"/>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a:xfrm>
            <a:off x="6940295" y="1396289"/>
            <a:ext cx="4668257" cy="1325563"/>
          </a:xfrm>
        </p:spPr>
        <p:txBody>
          <a:bodyPr vert="horz" lIns="91440" tIns="45720" rIns="91440" bIns="45720" rtlCol="0" anchor="ctr">
            <a:normAutofit/>
          </a:bodyPr>
          <a:lstStyle/>
          <a:p>
            <a:r>
              <a:rPr lang="en-US" sz="3100" kern="1200" dirty="0">
                <a:solidFill>
                  <a:schemeClr val="tx1"/>
                </a:solidFill>
                <a:latin typeface="Raleway" pitchFamily="2" charset="0"/>
              </a:rPr>
              <a:t>Benefits of Classroom Physical Activity</a:t>
            </a:r>
          </a:p>
        </p:txBody>
      </p:sp>
      <p:sp>
        <p:nvSpPr>
          <p:cNvPr id="19" name="Freeform: Shape 1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a:xfrm>
            <a:off x="11000232" y="599325"/>
            <a:ext cx="548640" cy="548640"/>
          </a:xfrm>
          <a:prstGeom prst="ellipse">
            <a:avLst/>
          </a:prstGeom>
          <a:solidFill>
            <a:srgbClr val="3C566D"/>
          </a:solidFill>
        </p:spPr>
        <p:txBody>
          <a:bodyPr vert="horz" lIns="91440" tIns="45720" rIns="91440" bIns="45720" rtlCol="0" anchor="ctr">
            <a:normAutofit/>
          </a:bodyPr>
          <a:lstStyle/>
          <a:p>
            <a:pPr algn="ctr">
              <a:spcAft>
                <a:spcPts val="600"/>
              </a:spcAft>
            </a:pPr>
            <a:fld id="{2C1798A1-548B-2F4F-A949-0B360C421755}" type="slidenum">
              <a:rPr lang="en-US" sz="1500">
                <a:solidFill>
                  <a:srgbClr val="FFFFFF"/>
                </a:solidFill>
                <a:latin typeface="+mn-lt"/>
              </a:rPr>
              <a:pPr algn="ctr">
                <a:spcAft>
                  <a:spcPts val="600"/>
                </a:spcAft>
              </a:pPr>
              <a:t>6</a:t>
            </a:fld>
            <a:endParaRPr lang="en-US" sz="1500">
              <a:solidFill>
                <a:srgbClr val="FFFFFF"/>
              </a:solidFill>
              <a:latin typeface="+mn-lt"/>
            </a:endParaRPr>
          </a:p>
        </p:txBody>
      </p:sp>
      <p:sp>
        <p:nvSpPr>
          <p:cNvPr id="18" name="Freeform: Shape 1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10">
            <a:extLst>
              <a:ext uri="{FF2B5EF4-FFF2-40B4-BE49-F238E27FC236}">
                <a16:creationId xmlns:a16="http://schemas.microsoft.com/office/drawing/2014/main" id="{EA1CFC4F-6676-4BC1-9A58-0311DF19E3D9}"/>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8687" r="24561"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7">
            <a:extLst>
              <a:ext uri="{FF2B5EF4-FFF2-40B4-BE49-F238E27FC236}">
                <a16:creationId xmlns:a16="http://schemas.microsoft.com/office/drawing/2014/main" id="{BCF71DED-1362-451D-9215-6E9B29B926B0}"/>
              </a:ext>
            </a:extLst>
          </p:cNvPr>
          <p:cNvPicPr>
            <a:picLocks noChangeAspect="1"/>
          </p:cNvPicPr>
          <p:nvPr/>
        </p:nvPicPr>
        <p:blipFill rotWithShape="1">
          <a:blip r:embed="rId6">
            <a:extLst>
              <a:ext uri="{28A0092B-C50C-407E-A947-70E740481C1C}">
                <a14:useLocalDpi xmlns:a14="http://schemas.microsoft.com/office/drawing/2010/main" val="0"/>
              </a:ext>
            </a:extLst>
          </a:blip>
          <a:srcRect l="11732" r="9980"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a:extLst>
              <a:ext uri="{FF2B5EF4-FFF2-40B4-BE49-F238E27FC236}">
                <a16:creationId xmlns:a16="http://schemas.microsoft.com/office/drawing/2014/main" id="{2ABFCA50-CDEE-4BE2-A9DF-4F051867DF26}"/>
              </a:ext>
            </a:extLst>
          </p:cNvPr>
          <p:cNvPicPr>
            <a:picLocks noChangeAspect="1"/>
          </p:cNvPicPr>
          <p:nvPr/>
        </p:nvPicPr>
        <p:blipFill rotWithShape="1">
          <a:blip r:embed="rId7">
            <a:extLst>
              <a:ext uri="{28A0092B-C50C-407E-A947-70E740481C1C}">
                <a14:useLocalDpi xmlns:a14="http://schemas.microsoft.com/office/drawing/2010/main" val="0"/>
              </a:ext>
            </a:extLst>
          </a:blip>
          <a:srcRect r="26125"/>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6940296" y="2871982"/>
            <a:ext cx="4668256" cy="3181684"/>
          </a:xfrm>
        </p:spPr>
        <p:txBody>
          <a:bodyPr vert="horz" lIns="91440" tIns="45720" rIns="91440" bIns="45720" rtlCol="0" anchor="t">
            <a:normAutofit/>
          </a:bodyPr>
          <a:lstStyle/>
          <a:p>
            <a:pPr indent="-228600">
              <a:buFont typeface="Arial" panose="020B0604020202020204" pitchFamily="34" charset="0"/>
              <a:buChar char="•"/>
            </a:pPr>
            <a:r>
              <a:rPr lang="en-US" sz="1400" b="1" dirty="0">
                <a:latin typeface="Raleway" pitchFamily="2" charset="0"/>
                <a:cs typeface="Sakkal Majalla" panose="020B0604020202020204" pitchFamily="2" charset="-78"/>
              </a:rPr>
              <a:t>As part of planned academic lessons:</a:t>
            </a:r>
          </a:p>
          <a:p>
            <a:pPr lvl="1" indent="-228600"/>
            <a:r>
              <a:rPr lang="en-US" sz="1400" dirty="0">
                <a:latin typeface="Raleway" pitchFamily="2" charset="0"/>
                <a:cs typeface="Sakkal Majalla" panose="020B0604020202020204" pitchFamily="2" charset="-78"/>
              </a:rPr>
              <a:t>Improves academic achievement, attention-to-task behaviors, attentiveness</a:t>
            </a:r>
          </a:p>
          <a:p>
            <a:pPr marL="7938" lvl="1" indent="-228600"/>
            <a:endParaRPr lang="en-US" sz="1400" dirty="0">
              <a:latin typeface="Raleway" pitchFamily="2" charset="0"/>
              <a:cs typeface="Sakkal Majalla" panose="020B0604020202020204" pitchFamily="2" charset="-78"/>
            </a:endParaRPr>
          </a:p>
          <a:p>
            <a:pPr indent="-228600">
              <a:buFont typeface="Arial" panose="020B0604020202020204" pitchFamily="34" charset="0"/>
              <a:buChar char="•"/>
            </a:pPr>
            <a:r>
              <a:rPr lang="en-US" sz="1400" b="1" dirty="0">
                <a:latin typeface="Raleway" pitchFamily="2" charset="0"/>
                <a:cs typeface="Sakkal Majalla" panose="020B0604020202020204" pitchFamily="2" charset="-78"/>
              </a:rPr>
              <a:t>As part of physical activity breaks:</a:t>
            </a:r>
          </a:p>
          <a:p>
            <a:pPr lvl="1" indent="-228600"/>
            <a:r>
              <a:rPr lang="en-US" sz="1400" dirty="0">
                <a:latin typeface="Raleway" pitchFamily="2" charset="0"/>
                <a:cs typeface="Sakkal Majalla" panose="020B0604020202020204" pitchFamily="2" charset="-78"/>
              </a:rPr>
              <a:t>Allows for mental/physical breaks from school tasks</a:t>
            </a:r>
          </a:p>
          <a:p>
            <a:pPr lvl="1" indent="-228600"/>
            <a:r>
              <a:rPr lang="en-US" sz="1400" dirty="0">
                <a:latin typeface="Raleway" pitchFamily="2" charset="0"/>
                <a:cs typeface="Sakkal Majalla" panose="020B0604020202020204" pitchFamily="2" charset="-78"/>
              </a:rPr>
              <a:t>Brain can consolidate information </a:t>
            </a:r>
            <a:r>
              <a:rPr lang="en-US" sz="1400" dirty="0">
                <a:latin typeface="Raleway" pitchFamily="2" charset="0"/>
                <a:cs typeface="Sakkal Majalla" panose="020B0604020202020204" pitchFamily="2" charset="-78"/>
                <a:sym typeface="Wingdings" panose="05000000000000000000" pitchFamily="2" charset="2"/>
              </a:rPr>
              <a:t> better retention and retrieval </a:t>
            </a:r>
          </a:p>
          <a:p>
            <a:pPr lvl="1" indent="-228600"/>
            <a:endParaRPr lang="en-US" sz="1400" dirty="0">
              <a:latin typeface="Raleway" pitchFamily="2" charset="0"/>
              <a:cs typeface="Sakkal Majalla" panose="020B0604020202020204" pitchFamily="2" charset="-78"/>
              <a:sym typeface="Wingdings" panose="05000000000000000000" pitchFamily="2" charset="2"/>
            </a:endParaRPr>
          </a:p>
          <a:p>
            <a:pPr marL="7938" lvl="1" indent="-228600"/>
            <a:r>
              <a:rPr lang="en-US" sz="1400" b="1" dirty="0">
                <a:latin typeface="Raleway" pitchFamily="2" charset="0"/>
                <a:cs typeface="Sakkal Majalla" panose="020B0604020202020204" pitchFamily="2" charset="-78"/>
                <a:sym typeface="Wingdings" panose="05000000000000000000" pitchFamily="2" charset="2"/>
              </a:rPr>
              <a:t>*</a:t>
            </a:r>
            <a:r>
              <a:rPr lang="en-US" sz="1400" b="1" i="1" dirty="0">
                <a:latin typeface="Raleway" pitchFamily="2" charset="0"/>
                <a:cs typeface="Sakkal Majalla" panose="020B0604020202020204" pitchFamily="2" charset="-78"/>
                <a:sym typeface="Wingdings" panose="05000000000000000000" pitchFamily="2" charset="2"/>
              </a:rPr>
              <a:t>When school staff model healthy behaviors, students are more likely to engage in healthy behaviors.</a:t>
            </a:r>
            <a:endParaRPr lang="en-US" sz="1400" b="1" i="1" dirty="0">
              <a:latin typeface="Raleway" pitchFamily="2" charset="0"/>
              <a:cs typeface="Sakkal Majalla" panose="020B0604020202020204" pitchFamily="2" charset="-78"/>
            </a:endParaRPr>
          </a:p>
          <a:p>
            <a:pPr indent="-228600">
              <a:buFont typeface="Arial" panose="020B0604020202020204" pitchFamily="34" charset="0"/>
              <a:buChar char="•"/>
            </a:pPr>
            <a:endParaRPr lang="en-US" sz="1400" dirty="0">
              <a:latin typeface="+mn-lt"/>
            </a:endParaRPr>
          </a:p>
        </p:txBody>
      </p:sp>
      <p:pic>
        <p:nvPicPr>
          <p:cNvPr id="4" name="Recorded Sound">
            <a:hlinkClick r:id="" action="ppaction://media"/>
            <a:extLst>
              <a:ext uri="{FF2B5EF4-FFF2-40B4-BE49-F238E27FC236}">
                <a16:creationId xmlns:a16="http://schemas.microsoft.com/office/drawing/2014/main" id="{ADA06340-F37C-43BE-BEBB-79CAEF5AC5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680519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14000"/>
    </mc:Choice>
    <mc:Fallback xmlns="">
      <p:transition spd="slow" advClick="0" advTm="11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1C48-D434-4566-9354-5C4E6C861EFA}"/>
              </a:ext>
            </a:extLst>
          </p:cNvPr>
          <p:cNvSpPr>
            <a:spLocks noGrp="1"/>
          </p:cNvSpPr>
          <p:nvPr>
            <p:ph type="title"/>
          </p:nvPr>
        </p:nvSpPr>
        <p:spPr/>
        <p:txBody>
          <a:bodyPr>
            <a:normAutofit/>
          </a:bodyPr>
          <a:lstStyle/>
          <a:p>
            <a:r>
              <a:rPr lang="en-US" sz="2600" dirty="0"/>
              <a:t>National Guidance on Classroom PA (Proposed)</a:t>
            </a:r>
          </a:p>
        </p:txBody>
      </p:sp>
      <p:sp>
        <p:nvSpPr>
          <p:cNvPr id="3" name="Content Placeholder 2">
            <a:extLst>
              <a:ext uri="{FF2B5EF4-FFF2-40B4-BE49-F238E27FC236}">
                <a16:creationId xmlns:a16="http://schemas.microsoft.com/office/drawing/2014/main" id="{D6C6B91F-E0D0-4ACE-B177-1AFE68297DDC}"/>
              </a:ext>
            </a:extLst>
          </p:cNvPr>
          <p:cNvSpPr>
            <a:spLocks noGrp="1"/>
          </p:cNvSpPr>
          <p:nvPr>
            <p:ph idx="1"/>
          </p:nvPr>
        </p:nvSpPr>
        <p:spPr/>
        <p:txBody>
          <a:bodyPr/>
          <a:lstStyle/>
          <a:p>
            <a:r>
              <a:rPr lang="en-US" b="1" dirty="0"/>
              <a:t>This guidance encourages schools to:</a:t>
            </a:r>
          </a:p>
          <a:p>
            <a:pPr marL="285750" indent="-285750">
              <a:buFont typeface="Arial" panose="020B0604020202020204" pitchFamily="34" charset="0"/>
              <a:buChar char="•"/>
            </a:pPr>
            <a:r>
              <a:rPr lang="en-US" dirty="0"/>
              <a:t>Develop a CSPAP that includes classroom PA</a:t>
            </a:r>
            <a:endParaRPr lang="en-US" sz="2000" dirty="0"/>
          </a:p>
          <a:p>
            <a:pPr marL="285750" indent="-285750">
              <a:buFont typeface="Arial" panose="020B0604020202020204" pitchFamily="34" charset="0"/>
              <a:buChar char="•"/>
            </a:pPr>
            <a:r>
              <a:rPr lang="en-US" dirty="0"/>
              <a:t>Use classroom PA as opportunities to reinforce skills taught during physical education</a:t>
            </a:r>
            <a:endParaRPr lang="en-US" sz="2000" dirty="0"/>
          </a:p>
          <a:p>
            <a:pPr marL="285750" indent="-285750">
              <a:buFont typeface="Arial" panose="020B0604020202020204" pitchFamily="34" charset="0"/>
              <a:buChar char="•"/>
            </a:pPr>
            <a:r>
              <a:rPr lang="en-US" dirty="0"/>
              <a:t>Incorporate physical activity into lesson plans and/or as breaks from academic subjects</a:t>
            </a:r>
            <a:endParaRPr lang="en-US" sz="2000" dirty="0"/>
          </a:p>
          <a:p>
            <a:pPr marL="285750" indent="-285750">
              <a:buFont typeface="Arial" panose="020B0604020202020204" pitchFamily="34" charset="0"/>
              <a:buChar char="•"/>
            </a:pPr>
            <a:r>
              <a:rPr lang="en-US" dirty="0"/>
              <a:t>Provide appropriate time for physical activity breaks (physical activity breaks can last up to 30 minutes, but are typically between 5-15 minutes long)</a:t>
            </a:r>
            <a:endParaRPr lang="en-US" sz="2000" dirty="0"/>
          </a:p>
          <a:p>
            <a:pPr marL="285750" indent="-285750">
              <a:buFont typeface="Arial" panose="020B0604020202020204" pitchFamily="34" charset="0"/>
              <a:buChar char="•"/>
            </a:pPr>
            <a:r>
              <a:rPr lang="en-US" dirty="0"/>
              <a:t>Ensure that barriers to performing classroom physical activity such as equipment and available space are minimized</a:t>
            </a:r>
            <a:endParaRPr lang="en-US" sz="2000" dirty="0"/>
          </a:p>
          <a:p>
            <a:pPr marL="285750" indent="-285750">
              <a:buFont typeface="Arial" panose="020B0604020202020204" pitchFamily="34" charset="0"/>
              <a:buChar char="•"/>
            </a:pPr>
            <a:r>
              <a:rPr lang="en-US" dirty="0"/>
              <a:t>Involve other teachers in the planning, development and/or selection of classroom physical activity materials and procedures</a:t>
            </a:r>
            <a:endParaRPr lang="en-US" sz="2000" dirty="0"/>
          </a:p>
          <a:p>
            <a:endParaRPr lang="en-US" dirty="0"/>
          </a:p>
        </p:txBody>
      </p:sp>
      <p:sp>
        <p:nvSpPr>
          <p:cNvPr id="4" name="Slide Number Placeholder 3">
            <a:extLst>
              <a:ext uri="{FF2B5EF4-FFF2-40B4-BE49-F238E27FC236}">
                <a16:creationId xmlns:a16="http://schemas.microsoft.com/office/drawing/2014/main" id="{B4BCC743-9121-48D2-86BE-C60C527C3686}"/>
              </a:ext>
            </a:extLst>
          </p:cNvPr>
          <p:cNvSpPr>
            <a:spLocks noGrp="1"/>
          </p:cNvSpPr>
          <p:nvPr>
            <p:ph type="sldNum" sz="quarter" idx="12"/>
          </p:nvPr>
        </p:nvSpPr>
        <p:spPr/>
        <p:txBody>
          <a:bodyPr/>
          <a:lstStyle/>
          <a:p>
            <a:fld id="{2C1798A1-548B-2F4F-A949-0B360C421755}" type="slidenum">
              <a:rPr lang="en-US" smtClean="0"/>
              <a:t>7</a:t>
            </a:fld>
            <a:endParaRPr lang="en-US"/>
          </a:p>
        </p:txBody>
      </p:sp>
    </p:spTree>
    <p:extLst>
      <p:ext uri="{BB962C8B-B14F-4D97-AF65-F5344CB8AC3E}">
        <p14:creationId xmlns:p14="http://schemas.microsoft.com/office/powerpoint/2010/main" val="2886618447"/>
      </p:ext>
    </p:extLst>
  </p:cSld>
  <p:clrMapOvr>
    <a:masterClrMapping/>
  </p:clrMapOvr>
  <mc:AlternateContent xmlns:mc="http://schemas.openxmlformats.org/markup-compatibility/2006" xmlns:p14="http://schemas.microsoft.com/office/powerpoint/2010/main">
    <mc:Choice Requires="p14">
      <p:transition spd="slow" p14:dur="2000" advClick="0" advTm="109000"/>
    </mc:Choice>
    <mc:Fallback xmlns="">
      <p:transition spd="slow" advClick="0" advTm="109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7E8C5-76CC-44B4-9E7E-E358525AD1B1}"/>
              </a:ext>
            </a:extLst>
          </p:cNvPr>
          <p:cNvSpPr>
            <a:spLocks noGrp="1"/>
          </p:cNvSpPr>
          <p:nvPr>
            <p:ph type="title"/>
          </p:nvPr>
        </p:nvSpPr>
        <p:spPr>
          <a:xfrm>
            <a:off x="6491464" y="59863"/>
            <a:ext cx="4840010" cy="1807305"/>
          </a:xfrm>
        </p:spPr>
        <p:txBody>
          <a:bodyPr>
            <a:normAutofit/>
          </a:bodyPr>
          <a:lstStyle/>
          <a:p>
            <a:r>
              <a:rPr lang="en-US" sz="3900" dirty="0"/>
              <a:t>Considerations for Classroom PA </a:t>
            </a:r>
          </a:p>
        </p:txBody>
      </p:sp>
      <p:pic>
        <p:nvPicPr>
          <p:cNvPr id="6" name="Picture 5">
            <a:extLst>
              <a:ext uri="{FF2B5EF4-FFF2-40B4-BE49-F238E27FC236}">
                <a16:creationId xmlns:a16="http://schemas.microsoft.com/office/drawing/2014/main" id="{9BDE8530-16DD-4AF4-9260-98D0895BB9E5}"/>
              </a:ext>
            </a:extLst>
          </p:cNvPr>
          <p:cNvPicPr>
            <a:picLocks noChangeAspect="1"/>
          </p:cNvPicPr>
          <p:nvPr/>
        </p:nvPicPr>
        <p:blipFill rotWithShape="1">
          <a:blip r:embed="rId3"/>
          <a:srcRect l="23476" r="2925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D4CD658-7875-42E0-AB31-E6C21D3BBF3A}"/>
              </a:ext>
            </a:extLst>
          </p:cNvPr>
          <p:cNvSpPr>
            <a:spLocks noGrp="1"/>
          </p:cNvSpPr>
          <p:nvPr>
            <p:ph idx="1"/>
          </p:nvPr>
        </p:nvSpPr>
        <p:spPr>
          <a:xfrm>
            <a:off x="6360530" y="1680439"/>
            <a:ext cx="4993270" cy="4685016"/>
          </a:xfrm>
        </p:spPr>
        <p:txBody>
          <a:bodyPr>
            <a:normAutofit fontScale="77500" lnSpcReduction="20000"/>
          </a:bodyPr>
          <a:lstStyle/>
          <a:p>
            <a:r>
              <a:rPr lang="en-US" sz="2300" b="1" dirty="0">
                <a:latin typeface="Raleway" pitchFamily="2" charset="0"/>
              </a:rPr>
              <a:t>Classroom PA is implemented at the classroom level and depends on the support that teachers receive from school administrators, as well as their own buy-in and comfort level. Each classroom is unique, and one prescribed plan for classroom physical activity will not work in all classrooms. </a:t>
            </a:r>
          </a:p>
          <a:p>
            <a:r>
              <a:rPr lang="en-US" sz="2300" b="1" dirty="0">
                <a:latin typeface="Raleway" pitchFamily="2" charset="0"/>
              </a:rPr>
              <a:t>Approaches will likely vary depending on factors such as the following: </a:t>
            </a:r>
          </a:p>
          <a:p>
            <a:endParaRPr lang="en-US" sz="2300" dirty="0">
              <a:latin typeface="Raleway" pitchFamily="2" charset="0"/>
            </a:endParaRPr>
          </a:p>
          <a:p>
            <a:pPr marL="342900" indent="-342900">
              <a:buFont typeface="Arial" panose="020B0604020202020204" pitchFamily="34" charset="0"/>
              <a:buChar char="•"/>
            </a:pPr>
            <a:r>
              <a:rPr lang="en-US" sz="2300" dirty="0">
                <a:latin typeface="Raleway" pitchFamily="2" charset="0"/>
              </a:rPr>
              <a:t>Culture and context of the classroom and school</a:t>
            </a:r>
          </a:p>
          <a:p>
            <a:pPr marL="342900" indent="-342900">
              <a:buFont typeface="Arial" panose="020B0604020202020204" pitchFamily="34" charset="0"/>
              <a:buChar char="•"/>
            </a:pPr>
            <a:r>
              <a:rPr lang="en-US" sz="2300" dirty="0">
                <a:latin typeface="Raleway" pitchFamily="2" charset="0"/>
              </a:rPr>
              <a:t>Goals of individual classes or courses</a:t>
            </a:r>
          </a:p>
          <a:p>
            <a:pPr marL="342900" indent="-342900">
              <a:buFont typeface="Arial" panose="020B0604020202020204" pitchFamily="34" charset="0"/>
              <a:buChar char="•"/>
            </a:pPr>
            <a:r>
              <a:rPr lang="en-US" sz="2300" dirty="0">
                <a:latin typeface="Raleway" pitchFamily="2" charset="0"/>
              </a:rPr>
              <a:t>Preferences and comfort level of individual teachers</a:t>
            </a:r>
          </a:p>
          <a:p>
            <a:pPr marL="342900" indent="-342900">
              <a:buFont typeface="Arial" panose="020B0604020202020204" pitchFamily="34" charset="0"/>
              <a:buChar char="•"/>
            </a:pPr>
            <a:r>
              <a:rPr lang="en-US" sz="2300" dirty="0">
                <a:latin typeface="Raleway" pitchFamily="2" charset="0"/>
              </a:rPr>
              <a:t>Enjoyment level and preferences of students</a:t>
            </a:r>
          </a:p>
          <a:p>
            <a:pPr marL="342900" indent="-342900">
              <a:buFont typeface="Arial" panose="020B0604020202020204" pitchFamily="34" charset="0"/>
              <a:buChar char="•"/>
            </a:pPr>
            <a:r>
              <a:rPr lang="en-US" sz="2300" dirty="0">
                <a:latin typeface="Raleway" pitchFamily="2" charset="0"/>
              </a:rPr>
              <a:t>Resources, time, and spaces available</a:t>
            </a:r>
          </a:p>
          <a:p>
            <a:pPr lvl="1" indent="0">
              <a:buNone/>
            </a:pPr>
            <a:endParaRPr lang="en-US" sz="1400" dirty="0"/>
          </a:p>
        </p:txBody>
      </p:sp>
      <p:sp>
        <p:nvSpPr>
          <p:cNvPr id="4" name="Slide Number Placeholder 3">
            <a:extLst>
              <a:ext uri="{FF2B5EF4-FFF2-40B4-BE49-F238E27FC236}">
                <a16:creationId xmlns:a16="http://schemas.microsoft.com/office/drawing/2014/main" id="{77122778-D06E-4FD7-8AA9-1F019D49C32A}"/>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2C1798A1-548B-2F4F-A949-0B360C421755}" type="slidenum">
              <a:rPr lang="en-US"/>
              <a:pPr>
                <a:lnSpc>
                  <a:spcPct val="90000"/>
                </a:lnSpc>
                <a:spcAft>
                  <a:spcPts val="600"/>
                </a:spcAft>
              </a:pPr>
              <a:t>8</a:t>
            </a:fld>
            <a:endParaRPr lang="en-US" dirty="0"/>
          </a:p>
        </p:txBody>
      </p:sp>
      <p:sp>
        <p:nvSpPr>
          <p:cNvPr id="8" name="TextBox 7">
            <a:extLst>
              <a:ext uri="{FF2B5EF4-FFF2-40B4-BE49-F238E27FC236}">
                <a16:creationId xmlns:a16="http://schemas.microsoft.com/office/drawing/2014/main" id="{D2F22BBA-8FBB-4B8A-8386-9EE0656C48E9}"/>
              </a:ext>
            </a:extLst>
          </p:cNvPr>
          <p:cNvSpPr txBox="1"/>
          <p:nvPr/>
        </p:nvSpPr>
        <p:spPr>
          <a:xfrm>
            <a:off x="3729520" y="6492875"/>
            <a:ext cx="2387050" cy="400110"/>
          </a:xfrm>
          <a:prstGeom prst="rect">
            <a:avLst/>
          </a:prstGeom>
          <a:noFill/>
        </p:spPr>
        <p:txBody>
          <a:bodyPr wrap="square" rtlCol="0">
            <a:spAutoFit/>
          </a:bodyPr>
          <a:lstStyle/>
          <a:p>
            <a:r>
              <a:rPr lang="en-US" sz="1000" i="1" dirty="0"/>
              <a:t>*Source: CDC, Strategies for Classroom Physical Activity in Schools</a:t>
            </a:r>
          </a:p>
        </p:txBody>
      </p:sp>
    </p:spTree>
    <p:extLst>
      <p:ext uri="{BB962C8B-B14F-4D97-AF65-F5344CB8AC3E}">
        <p14:creationId xmlns:p14="http://schemas.microsoft.com/office/powerpoint/2010/main" val="2093252942"/>
      </p:ext>
    </p:extLst>
  </p:cSld>
  <p:clrMapOvr>
    <a:masterClrMapping/>
  </p:clrMapOvr>
  <mc:AlternateContent xmlns:mc="http://schemas.openxmlformats.org/markup-compatibility/2006" xmlns:p14="http://schemas.microsoft.com/office/powerpoint/2010/main">
    <mc:Choice Requires="p14">
      <p:transition spd="slow" p14:dur="2000" advClick="0" advTm="67000"/>
    </mc:Choice>
    <mc:Fallback xmlns="">
      <p:transition spd="slow" advClick="0" advTm="6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82EA-8074-4BB5-A76E-03C39D4170E6}"/>
              </a:ext>
            </a:extLst>
          </p:cNvPr>
          <p:cNvSpPr>
            <a:spLocks noGrp="1"/>
          </p:cNvSpPr>
          <p:nvPr>
            <p:ph type="title"/>
          </p:nvPr>
        </p:nvSpPr>
        <p:spPr/>
        <p:txBody>
          <a:bodyPr>
            <a:normAutofit/>
          </a:bodyPr>
          <a:lstStyle/>
          <a:p>
            <a:r>
              <a:rPr lang="en-US" sz="3600" dirty="0"/>
              <a:t>Draft Strategies for Classroom PA</a:t>
            </a:r>
          </a:p>
        </p:txBody>
      </p:sp>
      <p:sp>
        <p:nvSpPr>
          <p:cNvPr id="4" name="Slide Number Placeholder 3">
            <a:extLst>
              <a:ext uri="{FF2B5EF4-FFF2-40B4-BE49-F238E27FC236}">
                <a16:creationId xmlns:a16="http://schemas.microsoft.com/office/drawing/2014/main" id="{CF43C412-DC2D-472F-9C2D-402EC7C797C5}"/>
              </a:ext>
            </a:extLst>
          </p:cNvPr>
          <p:cNvSpPr>
            <a:spLocks noGrp="1"/>
          </p:cNvSpPr>
          <p:nvPr>
            <p:ph type="sldNum" sz="quarter" idx="12"/>
          </p:nvPr>
        </p:nvSpPr>
        <p:spPr/>
        <p:txBody>
          <a:bodyPr/>
          <a:lstStyle/>
          <a:p>
            <a:fld id="{2C1798A1-548B-2F4F-A949-0B360C421755}" type="slidenum">
              <a:rPr lang="en-US" smtClean="0"/>
              <a:t>9</a:t>
            </a:fld>
            <a:endParaRPr lang="en-US"/>
          </a:p>
        </p:txBody>
      </p:sp>
      <p:pic>
        <p:nvPicPr>
          <p:cNvPr id="5" name="Picture 4">
            <a:extLst>
              <a:ext uri="{FF2B5EF4-FFF2-40B4-BE49-F238E27FC236}">
                <a16:creationId xmlns:a16="http://schemas.microsoft.com/office/drawing/2014/main" id="{D1E51BB0-BA7C-49C9-9A92-9917190A426E}"/>
              </a:ext>
            </a:extLst>
          </p:cNvPr>
          <p:cNvPicPr>
            <a:picLocks noChangeAspect="1"/>
          </p:cNvPicPr>
          <p:nvPr/>
        </p:nvPicPr>
        <p:blipFill>
          <a:blip r:embed="rId3"/>
          <a:stretch>
            <a:fillRect/>
          </a:stretch>
        </p:blipFill>
        <p:spPr>
          <a:xfrm>
            <a:off x="2134821" y="1428707"/>
            <a:ext cx="2009775" cy="1819275"/>
          </a:xfrm>
          <a:prstGeom prst="rect">
            <a:avLst/>
          </a:prstGeom>
        </p:spPr>
      </p:pic>
      <p:pic>
        <p:nvPicPr>
          <p:cNvPr id="6" name="Picture 5">
            <a:extLst>
              <a:ext uri="{FF2B5EF4-FFF2-40B4-BE49-F238E27FC236}">
                <a16:creationId xmlns:a16="http://schemas.microsoft.com/office/drawing/2014/main" id="{DF5A6003-E990-4ED6-9032-0D7B407DBAFE}"/>
              </a:ext>
            </a:extLst>
          </p:cNvPr>
          <p:cNvPicPr>
            <a:picLocks noChangeAspect="1"/>
          </p:cNvPicPr>
          <p:nvPr/>
        </p:nvPicPr>
        <p:blipFill>
          <a:blip r:embed="rId4"/>
          <a:stretch>
            <a:fillRect/>
          </a:stretch>
        </p:blipFill>
        <p:spPr>
          <a:xfrm>
            <a:off x="4678403" y="1428707"/>
            <a:ext cx="2441350" cy="1819275"/>
          </a:xfrm>
          <a:prstGeom prst="rect">
            <a:avLst/>
          </a:prstGeom>
        </p:spPr>
      </p:pic>
      <p:pic>
        <p:nvPicPr>
          <p:cNvPr id="7" name="Picture 6">
            <a:extLst>
              <a:ext uri="{FF2B5EF4-FFF2-40B4-BE49-F238E27FC236}">
                <a16:creationId xmlns:a16="http://schemas.microsoft.com/office/drawing/2014/main" id="{AC01A495-1EC1-4F8A-84C7-1F7E3A208DC0}"/>
              </a:ext>
            </a:extLst>
          </p:cNvPr>
          <p:cNvPicPr>
            <a:picLocks noChangeAspect="1"/>
          </p:cNvPicPr>
          <p:nvPr/>
        </p:nvPicPr>
        <p:blipFill>
          <a:blip r:embed="rId5"/>
          <a:stretch>
            <a:fillRect/>
          </a:stretch>
        </p:blipFill>
        <p:spPr>
          <a:xfrm>
            <a:off x="7653562" y="1417973"/>
            <a:ext cx="2418976" cy="1830008"/>
          </a:xfrm>
          <a:prstGeom prst="rect">
            <a:avLst/>
          </a:prstGeom>
        </p:spPr>
      </p:pic>
      <p:pic>
        <p:nvPicPr>
          <p:cNvPr id="8" name="Picture 7">
            <a:extLst>
              <a:ext uri="{FF2B5EF4-FFF2-40B4-BE49-F238E27FC236}">
                <a16:creationId xmlns:a16="http://schemas.microsoft.com/office/drawing/2014/main" id="{1DB288A6-D30F-462C-B23A-3F0D417DE715}"/>
              </a:ext>
            </a:extLst>
          </p:cNvPr>
          <p:cNvPicPr>
            <a:picLocks noChangeAspect="1"/>
          </p:cNvPicPr>
          <p:nvPr/>
        </p:nvPicPr>
        <p:blipFill>
          <a:blip r:embed="rId6"/>
          <a:stretch>
            <a:fillRect/>
          </a:stretch>
        </p:blipFill>
        <p:spPr>
          <a:xfrm>
            <a:off x="2982545" y="4252912"/>
            <a:ext cx="2721410" cy="1929524"/>
          </a:xfrm>
          <a:prstGeom prst="rect">
            <a:avLst/>
          </a:prstGeom>
        </p:spPr>
      </p:pic>
      <p:pic>
        <p:nvPicPr>
          <p:cNvPr id="9" name="Picture 8">
            <a:extLst>
              <a:ext uri="{FF2B5EF4-FFF2-40B4-BE49-F238E27FC236}">
                <a16:creationId xmlns:a16="http://schemas.microsoft.com/office/drawing/2014/main" id="{F5623AAB-A8B3-493A-9C72-8C26FDF5FEED}"/>
              </a:ext>
            </a:extLst>
          </p:cNvPr>
          <p:cNvPicPr>
            <a:picLocks noChangeAspect="1"/>
          </p:cNvPicPr>
          <p:nvPr/>
        </p:nvPicPr>
        <p:blipFill>
          <a:blip r:embed="rId7"/>
          <a:stretch>
            <a:fillRect/>
          </a:stretch>
        </p:blipFill>
        <p:spPr>
          <a:xfrm>
            <a:off x="6349551" y="4252913"/>
            <a:ext cx="2435059" cy="1923585"/>
          </a:xfrm>
          <a:prstGeom prst="rect">
            <a:avLst/>
          </a:prstGeom>
        </p:spPr>
      </p:pic>
      <p:sp>
        <p:nvSpPr>
          <p:cNvPr id="10" name="TextBox 9">
            <a:extLst>
              <a:ext uri="{FF2B5EF4-FFF2-40B4-BE49-F238E27FC236}">
                <a16:creationId xmlns:a16="http://schemas.microsoft.com/office/drawing/2014/main" id="{B58EE5B7-E0CD-498F-8140-72E67FB6BB1E}"/>
              </a:ext>
            </a:extLst>
          </p:cNvPr>
          <p:cNvSpPr txBox="1"/>
          <p:nvPr/>
        </p:nvSpPr>
        <p:spPr>
          <a:xfrm>
            <a:off x="4762156" y="3311271"/>
            <a:ext cx="2435059" cy="738664"/>
          </a:xfrm>
          <a:prstGeom prst="rect">
            <a:avLst/>
          </a:prstGeom>
          <a:noFill/>
        </p:spPr>
        <p:txBody>
          <a:bodyPr wrap="square" rtlCol="0">
            <a:spAutoFit/>
          </a:bodyPr>
          <a:lstStyle/>
          <a:p>
            <a:pPr algn="ctr"/>
            <a:r>
              <a:rPr lang="en-US" sz="1400" b="1" dirty="0">
                <a:latin typeface="Raleway" pitchFamily="2" charset="0"/>
              </a:rPr>
              <a:t>Communicate &amp; enforce behavioral &amp; safety expectations </a:t>
            </a:r>
          </a:p>
        </p:txBody>
      </p:sp>
      <p:sp>
        <p:nvSpPr>
          <p:cNvPr id="11" name="TextBox 10">
            <a:extLst>
              <a:ext uri="{FF2B5EF4-FFF2-40B4-BE49-F238E27FC236}">
                <a16:creationId xmlns:a16="http://schemas.microsoft.com/office/drawing/2014/main" id="{17160154-3F17-475B-AA0D-66BD82F61493}"/>
              </a:ext>
            </a:extLst>
          </p:cNvPr>
          <p:cNvSpPr txBox="1"/>
          <p:nvPr/>
        </p:nvSpPr>
        <p:spPr>
          <a:xfrm>
            <a:off x="1914271" y="3342303"/>
            <a:ext cx="2359778" cy="523220"/>
          </a:xfrm>
          <a:prstGeom prst="rect">
            <a:avLst/>
          </a:prstGeom>
          <a:noFill/>
        </p:spPr>
        <p:txBody>
          <a:bodyPr wrap="square" rtlCol="0">
            <a:spAutoFit/>
          </a:bodyPr>
          <a:lstStyle/>
          <a:p>
            <a:pPr algn="ctr"/>
            <a:r>
              <a:rPr lang="en-US" sz="1400" b="1" dirty="0">
                <a:latin typeface="Raleway" pitchFamily="2" charset="0"/>
              </a:rPr>
              <a:t>Make leadership decisions</a:t>
            </a:r>
          </a:p>
        </p:txBody>
      </p:sp>
      <p:sp>
        <p:nvSpPr>
          <p:cNvPr id="14" name="TextBox 13">
            <a:extLst>
              <a:ext uri="{FF2B5EF4-FFF2-40B4-BE49-F238E27FC236}">
                <a16:creationId xmlns:a16="http://schemas.microsoft.com/office/drawing/2014/main" id="{3AAC8EDA-78C6-4A35-B98A-E3EF7242ED87}"/>
              </a:ext>
            </a:extLst>
          </p:cNvPr>
          <p:cNvSpPr txBox="1"/>
          <p:nvPr/>
        </p:nvSpPr>
        <p:spPr>
          <a:xfrm>
            <a:off x="7656986" y="3270758"/>
            <a:ext cx="2435059" cy="738664"/>
          </a:xfrm>
          <a:prstGeom prst="rect">
            <a:avLst/>
          </a:prstGeom>
          <a:noFill/>
        </p:spPr>
        <p:txBody>
          <a:bodyPr wrap="square" rtlCol="0">
            <a:spAutoFit/>
          </a:bodyPr>
          <a:lstStyle/>
          <a:p>
            <a:pPr algn="ctr"/>
            <a:r>
              <a:rPr lang="en-US" sz="1400" b="1" dirty="0">
                <a:latin typeface="Raleway" pitchFamily="2" charset="0"/>
              </a:rPr>
              <a:t>Create a classroom environment supportive of PA </a:t>
            </a:r>
          </a:p>
        </p:txBody>
      </p:sp>
      <p:sp>
        <p:nvSpPr>
          <p:cNvPr id="16" name="TextBox 15">
            <a:extLst>
              <a:ext uri="{FF2B5EF4-FFF2-40B4-BE49-F238E27FC236}">
                <a16:creationId xmlns:a16="http://schemas.microsoft.com/office/drawing/2014/main" id="{FB7B9C92-2B46-4606-A940-CA0AFA1CDE54}"/>
              </a:ext>
            </a:extLst>
          </p:cNvPr>
          <p:cNvSpPr txBox="1"/>
          <p:nvPr/>
        </p:nvSpPr>
        <p:spPr>
          <a:xfrm>
            <a:off x="483095" y="4845373"/>
            <a:ext cx="2656613" cy="738664"/>
          </a:xfrm>
          <a:prstGeom prst="rect">
            <a:avLst/>
          </a:prstGeom>
          <a:noFill/>
        </p:spPr>
        <p:txBody>
          <a:bodyPr wrap="square" rtlCol="0">
            <a:spAutoFit/>
          </a:bodyPr>
          <a:lstStyle/>
          <a:p>
            <a:pPr algn="ctr"/>
            <a:r>
              <a:rPr lang="en-US" sz="1400" b="1" dirty="0">
                <a:latin typeface="Raleway" pitchFamily="2" charset="0"/>
              </a:rPr>
              <a:t>Engage the school community to support classroom PA </a:t>
            </a:r>
          </a:p>
        </p:txBody>
      </p:sp>
      <p:sp>
        <p:nvSpPr>
          <p:cNvPr id="20" name="TextBox 19">
            <a:extLst>
              <a:ext uri="{FF2B5EF4-FFF2-40B4-BE49-F238E27FC236}">
                <a16:creationId xmlns:a16="http://schemas.microsoft.com/office/drawing/2014/main" id="{E3EFF34C-1273-4DD6-A945-8A2F2B68887D}"/>
              </a:ext>
            </a:extLst>
          </p:cNvPr>
          <p:cNvSpPr txBox="1"/>
          <p:nvPr/>
        </p:nvSpPr>
        <p:spPr>
          <a:xfrm>
            <a:off x="8928446" y="5060553"/>
            <a:ext cx="2288183" cy="523220"/>
          </a:xfrm>
          <a:prstGeom prst="rect">
            <a:avLst/>
          </a:prstGeom>
          <a:noFill/>
        </p:spPr>
        <p:txBody>
          <a:bodyPr wrap="square" rtlCol="0">
            <a:spAutoFit/>
          </a:bodyPr>
          <a:lstStyle/>
          <a:p>
            <a:pPr algn="ctr"/>
            <a:r>
              <a:rPr lang="en-US" sz="1400" b="1" dirty="0">
                <a:latin typeface="Raleway" pitchFamily="2" charset="0"/>
              </a:rPr>
              <a:t>Gather information on classroom PA</a:t>
            </a:r>
          </a:p>
        </p:txBody>
      </p:sp>
    </p:spTree>
    <p:extLst>
      <p:ext uri="{BB962C8B-B14F-4D97-AF65-F5344CB8AC3E}">
        <p14:creationId xmlns:p14="http://schemas.microsoft.com/office/powerpoint/2010/main" val="1959944493"/>
      </p:ext>
    </p:extLst>
  </p:cSld>
  <p:clrMapOvr>
    <a:masterClrMapping/>
  </p:clrMapOvr>
  <mc:AlternateContent xmlns:mc="http://schemas.openxmlformats.org/markup-compatibility/2006" xmlns:p14="http://schemas.microsoft.com/office/powerpoint/2010/main">
    <mc:Choice Requires="p14">
      <p:transition spd="slow" p14:dur="2000" advClick="0" advTm="77000"/>
    </mc:Choice>
    <mc:Fallback xmlns="">
      <p:transition spd="slow" advClick="0" advTm="77000"/>
    </mc:Fallback>
  </mc:AlternateContent>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2.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5953A2-5133-4DA4-8B6E-3D7A10798D97}">
  <ds:schemaRefs>
    <ds:schemaRef ds:uri="422c63fa-afd0-48ed-a87e-d2814ec6678c"/>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PowerPoint2020</Template>
  <TotalTime>2600</TotalTime>
  <Words>2104</Words>
  <Application>Microsoft Office PowerPoint</Application>
  <PresentationFormat>Widescreen</PresentationFormat>
  <Paragraphs>218</Paragraphs>
  <Slides>20</Slides>
  <Notes>20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Courier New</vt:lpstr>
      <vt:lpstr>FuturaBT-Book</vt:lpstr>
      <vt:lpstr>Raleway</vt:lpstr>
      <vt:lpstr>Raleway Light</vt:lpstr>
      <vt:lpstr>Raleway Medium</vt:lpstr>
      <vt:lpstr>Raleway SemiBold</vt:lpstr>
      <vt:lpstr>Segoe UI</vt:lpstr>
      <vt:lpstr>System Font Regular</vt:lpstr>
      <vt:lpstr>Wingdings</vt:lpstr>
      <vt:lpstr>Office Theme</vt:lpstr>
      <vt:lpstr> </vt:lpstr>
      <vt:lpstr>PowerPoint Presentation</vt:lpstr>
      <vt:lpstr>Objectives</vt:lpstr>
      <vt:lpstr>Key Takeaways from CSPAP Part 1</vt:lpstr>
      <vt:lpstr>Definition of Classroom Physical Activity </vt:lpstr>
      <vt:lpstr>Benefits of Classroom Physical Activity</vt:lpstr>
      <vt:lpstr>National Guidance on Classroom PA (Proposed)</vt:lpstr>
      <vt:lpstr>Considerations for Classroom PA </vt:lpstr>
      <vt:lpstr>Draft Strategies for Classroom PA</vt:lpstr>
      <vt:lpstr>Strategy Questions </vt:lpstr>
      <vt:lpstr>Elementary &amp; Intermediate Levels</vt:lpstr>
      <vt:lpstr>Middle &amp; Secondary Levels</vt:lpstr>
      <vt:lpstr>Success Story – GoNoodle Plus</vt:lpstr>
      <vt:lpstr>What Can Teachers Do?</vt:lpstr>
      <vt:lpstr>What Can Teachers Do Cont…</vt:lpstr>
      <vt:lpstr>Classroom PA Videos</vt:lpstr>
      <vt:lpstr>Classroom PA Webinar Recordings</vt:lpstr>
      <vt:lpstr>Resources </vt:lpstr>
      <vt:lpstr>Closing Thoughts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Smythe, Emma</dc:creator>
  <cp:lastModifiedBy>Cobb, Jessica A (ISDH)</cp:lastModifiedBy>
  <cp:revision>137</cp:revision>
  <cp:lastPrinted>2021-07-13T14:31:12Z</cp:lastPrinted>
  <dcterms:created xsi:type="dcterms:W3CDTF">2021-06-15T15:37:42Z</dcterms:created>
  <dcterms:modified xsi:type="dcterms:W3CDTF">2021-11-09T15:00:44Z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