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0" r:id="rId5"/>
  </p:sldMasterIdLst>
  <p:notesMasterIdLst>
    <p:notesMasterId r:id="rId32"/>
  </p:notesMasterIdLst>
  <p:sldIdLst>
    <p:sldId id="305" r:id="rId6"/>
    <p:sldId id="265" r:id="rId7"/>
    <p:sldId id="267" r:id="rId8"/>
    <p:sldId id="288" r:id="rId9"/>
    <p:sldId id="270" r:id="rId10"/>
    <p:sldId id="271" r:id="rId11"/>
    <p:sldId id="272" r:id="rId12"/>
    <p:sldId id="298" r:id="rId13"/>
    <p:sldId id="303" r:id="rId14"/>
    <p:sldId id="291" r:id="rId15"/>
    <p:sldId id="274" r:id="rId16"/>
    <p:sldId id="306" r:id="rId17"/>
    <p:sldId id="276" r:id="rId18"/>
    <p:sldId id="278" r:id="rId19"/>
    <p:sldId id="280" r:id="rId20"/>
    <p:sldId id="279" r:id="rId21"/>
    <p:sldId id="281" r:id="rId22"/>
    <p:sldId id="282" r:id="rId23"/>
    <p:sldId id="284" r:id="rId24"/>
    <p:sldId id="283" r:id="rId25"/>
    <p:sldId id="269" r:id="rId26"/>
    <p:sldId id="308" r:id="rId27"/>
    <p:sldId id="294" r:id="rId28"/>
    <p:sldId id="292" r:id="rId29"/>
    <p:sldId id="307" r:id="rId30"/>
    <p:sldId id="30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5A7136-DC25-4466-939E-5C38021F6E75}" v="402" dt="2021-07-21T16:39:02.6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79" autoAdjust="0"/>
    <p:restoredTop sz="85698" autoAdjust="0"/>
  </p:normalViewPr>
  <p:slideViewPr>
    <p:cSldViewPr snapToGrid="0" snapToObjects="1" showGuides="1">
      <p:cViewPr varScale="1">
        <p:scale>
          <a:sx n="95" d="100"/>
          <a:sy n="95" d="100"/>
        </p:scale>
        <p:origin x="282" y="84"/>
      </p:cViewPr>
      <p:guideLst>
        <p:guide orient="horz" pos="2160"/>
        <p:guide pos="3840"/>
      </p:guideLst>
    </p:cSldViewPr>
  </p:slideViewPr>
  <p:outlineViewPr>
    <p:cViewPr>
      <p:scale>
        <a:sx n="33" d="100"/>
        <a:sy n="33" d="100"/>
      </p:scale>
      <p:origin x="0" y="-887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8F024E-98DF-41DB-91C4-BE7DB10AB537}" type="doc">
      <dgm:prSet loTypeId="urn:microsoft.com/office/officeart/2005/8/layout/equation2" loCatId="process" qsTypeId="urn:microsoft.com/office/officeart/2005/8/quickstyle/simple1" qsCatId="simple" csTypeId="urn:microsoft.com/office/officeart/2005/8/colors/accent1_5" csCatId="accent1" phldr="1"/>
      <dgm:spPr/>
    </dgm:pt>
    <dgm:pt modelId="{8AA14C52-9102-464C-8D3C-489A6F545A11}">
      <dgm:prSet phldrT="[Text]"/>
      <dgm:spPr>
        <a:xfrm>
          <a:off x="2346" y="614050"/>
          <a:ext cx="832856" cy="832856"/>
        </a:xfrm>
        <a:prstGeom prst="ellipse">
          <a:avLst/>
        </a:prstGeom>
        <a:solidFill>
          <a:srgbClr val="00A1E0">
            <a:alpha val="90000"/>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dirty="0">
              <a:solidFill>
                <a:srgbClr val="FFFFFF"/>
              </a:solidFill>
              <a:latin typeface="Calibri" panose="020F0502020204030204"/>
              <a:ea typeface="+mn-ea"/>
              <a:cs typeface="+mn-cs"/>
            </a:rPr>
            <a:t>Policy</a:t>
          </a:r>
        </a:p>
      </dgm:t>
    </dgm:pt>
    <dgm:pt modelId="{44B37B53-A5E8-453C-992F-A4AD3A5B2F91}" type="parTrans" cxnId="{C16D1EE1-43E5-48FB-977B-BEE0E22EB25E}">
      <dgm:prSet/>
      <dgm:spPr/>
      <dgm:t>
        <a:bodyPr/>
        <a:lstStyle/>
        <a:p>
          <a:endParaRPr lang="en-US"/>
        </a:p>
      </dgm:t>
    </dgm:pt>
    <dgm:pt modelId="{01D03FA7-0C45-4DFE-9095-07C1CCAAB0CF}" type="sibTrans" cxnId="{C16D1EE1-43E5-48FB-977B-BEE0E22EB25E}">
      <dgm:prSet/>
      <dgm:spPr>
        <a:xfrm>
          <a:off x="177245" y="1514534"/>
          <a:ext cx="483056" cy="483056"/>
        </a:xfrm>
        <a:prstGeom prst="mathPlus">
          <a:avLst/>
        </a:prstGeom>
        <a:solidFill>
          <a:srgbClr val="00A1E0">
            <a:shade val="90000"/>
            <a:hueOff val="0"/>
            <a:satOff val="0"/>
            <a:lumOff val="0"/>
            <a:alphaOff val="0"/>
          </a:srgbClr>
        </a:solidFill>
        <a:ln>
          <a:noFill/>
        </a:ln>
        <a:effectLst/>
      </dgm:spPr>
      <dgm:t>
        <a:bodyPr/>
        <a:lstStyle/>
        <a:p>
          <a:pPr>
            <a:buNone/>
          </a:pPr>
          <a:endParaRPr lang="en-US">
            <a:solidFill>
              <a:srgbClr val="FFFFFF"/>
            </a:solidFill>
            <a:latin typeface="Calibri" panose="020F0502020204030204"/>
            <a:ea typeface="+mn-ea"/>
            <a:cs typeface="+mn-cs"/>
          </a:endParaRPr>
        </a:p>
      </dgm:t>
    </dgm:pt>
    <dgm:pt modelId="{0DCBF090-1288-4FB9-9A99-936A535252B8}">
      <dgm:prSet phldrT="[Text]"/>
      <dgm:spPr>
        <a:xfrm>
          <a:off x="2346" y="2065219"/>
          <a:ext cx="832856" cy="832856"/>
        </a:xfrm>
        <a:prstGeom prst="ellipse">
          <a:avLst/>
        </a:prstGeom>
        <a:solidFill>
          <a:srgbClr val="00A1E0">
            <a:alpha val="90000"/>
            <a:hueOff val="0"/>
            <a:satOff val="0"/>
            <a:lumOff val="0"/>
            <a:alphaOff val="-2000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dirty="0">
              <a:solidFill>
                <a:srgbClr val="FFFFFF"/>
              </a:solidFill>
              <a:latin typeface="Calibri" panose="020F0502020204030204"/>
              <a:ea typeface="+mn-ea"/>
              <a:cs typeface="+mn-cs"/>
            </a:rPr>
            <a:t>Practice</a:t>
          </a:r>
        </a:p>
      </dgm:t>
    </dgm:pt>
    <dgm:pt modelId="{51EC3F0F-43D7-4F3F-90CC-9C435E8A424E}" type="parTrans" cxnId="{C0D9D5F1-B786-4920-86D7-5E15730D9AF9}">
      <dgm:prSet/>
      <dgm:spPr/>
      <dgm:t>
        <a:bodyPr/>
        <a:lstStyle/>
        <a:p>
          <a:endParaRPr lang="en-US"/>
        </a:p>
      </dgm:t>
    </dgm:pt>
    <dgm:pt modelId="{67DBF2C8-DC13-47BF-BD30-C13C1BF29459}" type="sibTrans" cxnId="{C0D9D5F1-B786-4920-86D7-5E15730D9AF9}">
      <dgm:prSet/>
      <dgm:spPr>
        <a:xfrm>
          <a:off x="960130" y="1601151"/>
          <a:ext cx="264848" cy="309822"/>
        </a:xfrm>
        <a:prstGeom prst="rightArrow">
          <a:avLst>
            <a:gd name="adj1" fmla="val 60000"/>
            <a:gd name="adj2" fmla="val 50000"/>
          </a:avLst>
        </a:prstGeom>
        <a:solidFill>
          <a:srgbClr val="00A1E0">
            <a:shade val="90000"/>
            <a:hueOff val="718157"/>
            <a:satOff val="-36049"/>
            <a:lumOff val="41941"/>
            <a:alphaOff val="0"/>
          </a:srgbClr>
        </a:solidFill>
        <a:ln>
          <a:noFill/>
        </a:ln>
        <a:effectLst/>
      </dgm:spPr>
      <dgm:t>
        <a:bodyPr/>
        <a:lstStyle/>
        <a:p>
          <a:pPr>
            <a:buNone/>
          </a:pPr>
          <a:endParaRPr lang="en-US">
            <a:solidFill>
              <a:srgbClr val="FFFFFF"/>
            </a:solidFill>
            <a:latin typeface="Calibri" panose="020F0502020204030204"/>
            <a:ea typeface="+mn-ea"/>
            <a:cs typeface="+mn-cs"/>
          </a:endParaRPr>
        </a:p>
      </dgm:t>
    </dgm:pt>
    <dgm:pt modelId="{256BFD7E-8096-471E-B659-919019555CDF}">
      <dgm:prSet phldrT="[Text]"/>
      <dgm:spPr>
        <a:xfrm>
          <a:off x="1334915" y="923206"/>
          <a:ext cx="1665712" cy="1665712"/>
        </a:xfrm>
        <a:prstGeom prst="ellipse">
          <a:avLst/>
        </a:prstGeom>
        <a:solidFill>
          <a:srgbClr val="00A1E0">
            <a:alpha val="90000"/>
            <a:hueOff val="0"/>
            <a:satOff val="0"/>
            <a:lumOff val="0"/>
            <a:alphaOff val="-4000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dirty="0">
              <a:solidFill>
                <a:srgbClr val="FFFFFF"/>
              </a:solidFill>
              <a:latin typeface="Calibri" panose="020F0502020204030204"/>
              <a:ea typeface="+mn-ea"/>
              <a:cs typeface="+mn-cs"/>
            </a:rPr>
            <a:t>20</a:t>
          </a:r>
        </a:p>
        <a:p>
          <a:pPr>
            <a:buNone/>
          </a:pPr>
          <a:r>
            <a:rPr lang="en-US" dirty="0">
              <a:solidFill>
                <a:srgbClr val="FFFFFF"/>
              </a:solidFill>
              <a:latin typeface="Calibri" panose="020F0502020204030204"/>
              <a:ea typeface="+mn-ea"/>
              <a:cs typeface="+mn-cs"/>
            </a:rPr>
            <a:t>minutes per day</a:t>
          </a:r>
        </a:p>
      </dgm:t>
    </dgm:pt>
    <dgm:pt modelId="{B4B8AF18-0326-4896-AF89-A5E4F6DF2263}" type="parTrans" cxnId="{B93DB363-B12D-42F0-B94B-D1D02E6DDCBA}">
      <dgm:prSet/>
      <dgm:spPr/>
      <dgm:t>
        <a:bodyPr/>
        <a:lstStyle/>
        <a:p>
          <a:endParaRPr lang="en-US"/>
        </a:p>
      </dgm:t>
    </dgm:pt>
    <dgm:pt modelId="{BEA8FFD0-D740-4B13-81D9-D46845747F0A}" type="sibTrans" cxnId="{B93DB363-B12D-42F0-B94B-D1D02E6DDCBA}">
      <dgm:prSet/>
      <dgm:spPr/>
      <dgm:t>
        <a:bodyPr/>
        <a:lstStyle/>
        <a:p>
          <a:endParaRPr lang="en-US"/>
        </a:p>
      </dgm:t>
    </dgm:pt>
    <dgm:pt modelId="{3F827938-E45F-48F9-807E-7383437AC375}" type="pres">
      <dgm:prSet presAssocID="{ED8F024E-98DF-41DB-91C4-BE7DB10AB537}" presName="Name0" presStyleCnt="0">
        <dgm:presLayoutVars>
          <dgm:dir/>
          <dgm:resizeHandles val="exact"/>
        </dgm:presLayoutVars>
      </dgm:prSet>
      <dgm:spPr/>
    </dgm:pt>
    <dgm:pt modelId="{9956A749-513D-4581-912A-121B8ACDBFA8}" type="pres">
      <dgm:prSet presAssocID="{ED8F024E-98DF-41DB-91C4-BE7DB10AB537}" presName="vNodes" presStyleCnt="0"/>
      <dgm:spPr/>
    </dgm:pt>
    <dgm:pt modelId="{EEBF7059-5154-4C12-8CF5-0CC9F12CCCEA}" type="pres">
      <dgm:prSet presAssocID="{8AA14C52-9102-464C-8D3C-489A6F545A11}" presName="node" presStyleLbl="node1" presStyleIdx="0" presStyleCnt="3">
        <dgm:presLayoutVars>
          <dgm:bulletEnabled val="1"/>
        </dgm:presLayoutVars>
      </dgm:prSet>
      <dgm:spPr/>
    </dgm:pt>
    <dgm:pt modelId="{D8FBE368-AA57-4553-B1B2-7800B650B3B2}" type="pres">
      <dgm:prSet presAssocID="{01D03FA7-0C45-4DFE-9095-07C1CCAAB0CF}" presName="spacerT" presStyleCnt="0"/>
      <dgm:spPr/>
    </dgm:pt>
    <dgm:pt modelId="{5AA54113-8CC3-45FD-9490-DA43EBB26E55}" type="pres">
      <dgm:prSet presAssocID="{01D03FA7-0C45-4DFE-9095-07C1CCAAB0CF}" presName="sibTrans" presStyleLbl="sibTrans2D1" presStyleIdx="0" presStyleCnt="2"/>
      <dgm:spPr/>
    </dgm:pt>
    <dgm:pt modelId="{1193E97C-4E78-4792-A31B-EB83B5AADA16}" type="pres">
      <dgm:prSet presAssocID="{01D03FA7-0C45-4DFE-9095-07C1CCAAB0CF}" presName="spacerB" presStyleCnt="0"/>
      <dgm:spPr/>
    </dgm:pt>
    <dgm:pt modelId="{3B479DD8-AFF8-451E-82E3-3C71D4EFBFB7}" type="pres">
      <dgm:prSet presAssocID="{0DCBF090-1288-4FB9-9A99-936A535252B8}" presName="node" presStyleLbl="node1" presStyleIdx="1" presStyleCnt="3">
        <dgm:presLayoutVars>
          <dgm:bulletEnabled val="1"/>
        </dgm:presLayoutVars>
      </dgm:prSet>
      <dgm:spPr/>
    </dgm:pt>
    <dgm:pt modelId="{7DA5E3E6-F0F8-4516-A50B-6A6CE460A12F}" type="pres">
      <dgm:prSet presAssocID="{ED8F024E-98DF-41DB-91C4-BE7DB10AB537}" presName="sibTransLast" presStyleLbl="sibTrans2D1" presStyleIdx="1" presStyleCnt="2"/>
      <dgm:spPr/>
    </dgm:pt>
    <dgm:pt modelId="{304E861A-866E-48A2-84E2-45333F2F6DA5}" type="pres">
      <dgm:prSet presAssocID="{ED8F024E-98DF-41DB-91C4-BE7DB10AB537}" presName="connectorText" presStyleLbl="sibTrans2D1" presStyleIdx="1" presStyleCnt="2"/>
      <dgm:spPr/>
    </dgm:pt>
    <dgm:pt modelId="{989C1357-9166-4EE0-8C9D-670EC7320E60}" type="pres">
      <dgm:prSet presAssocID="{ED8F024E-98DF-41DB-91C4-BE7DB10AB537}" presName="lastNode" presStyleLbl="node1" presStyleIdx="2" presStyleCnt="3">
        <dgm:presLayoutVars>
          <dgm:bulletEnabled val="1"/>
        </dgm:presLayoutVars>
      </dgm:prSet>
      <dgm:spPr/>
    </dgm:pt>
  </dgm:ptLst>
  <dgm:cxnLst>
    <dgm:cxn modelId="{47624109-CFA5-4E0F-AD49-141CE82CE592}" type="presOf" srcId="{0DCBF090-1288-4FB9-9A99-936A535252B8}" destId="{3B479DD8-AFF8-451E-82E3-3C71D4EFBFB7}" srcOrd="0" destOrd="0" presId="urn:microsoft.com/office/officeart/2005/8/layout/equation2"/>
    <dgm:cxn modelId="{2749E331-0C21-47BE-9C94-C68EEC346463}" type="presOf" srcId="{67DBF2C8-DC13-47BF-BD30-C13C1BF29459}" destId="{7DA5E3E6-F0F8-4516-A50B-6A6CE460A12F}" srcOrd="0" destOrd="0" presId="urn:microsoft.com/office/officeart/2005/8/layout/equation2"/>
    <dgm:cxn modelId="{9196A33D-40C4-4B0D-93AA-939DBE11F771}" type="presOf" srcId="{67DBF2C8-DC13-47BF-BD30-C13C1BF29459}" destId="{304E861A-866E-48A2-84E2-45333F2F6DA5}" srcOrd="1" destOrd="0" presId="urn:microsoft.com/office/officeart/2005/8/layout/equation2"/>
    <dgm:cxn modelId="{B93DB363-B12D-42F0-B94B-D1D02E6DDCBA}" srcId="{ED8F024E-98DF-41DB-91C4-BE7DB10AB537}" destId="{256BFD7E-8096-471E-B659-919019555CDF}" srcOrd="2" destOrd="0" parTransId="{B4B8AF18-0326-4896-AF89-A5E4F6DF2263}" sibTransId="{BEA8FFD0-D740-4B13-81D9-D46845747F0A}"/>
    <dgm:cxn modelId="{610B1A6C-2494-4711-B72F-1D8D9A68C76B}" type="presOf" srcId="{01D03FA7-0C45-4DFE-9095-07C1CCAAB0CF}" destId="{5AA54113-8CC3-45FD-9490-DA43EBB26E55}" srcOrd="0" destOrd="0" presId="urn:microsoft.com/office/officeart/2005/8/layout/equation2"/>
    <dgm:cxn modelId="{8FAAFA52-855E-42BC-9D6F-FA05FD9BD353}" type="presOf" srcId="{256BFD7E-8096-471E-B659-919019555CDF}" destId="{989C1357-9166-4EE0-8C9D-670EC7320E60}" srcOrd="0" destOrd="0" presId="urn:microsoft.com/office/officeart/2005/8/layout/equation2"/>
    <dgm:cxn modelId="{7E967D73-B9E6-4A89-8532-35496D289191}" type="presOf" srcId="{8AA14C52-9102-464C-8D3C-489A6F545A11}" destId="{EEBF7059-5154-4C12-8CF5-0CC9F12CCCEA}" srcOrd="0" destOrd="0" presId="urn:microsoft.com/office/officeart/2005/8/layout/equation2"/>
    <dgm:cxn modelId="{8C915AB5-339C-4516-B7DA-75E9D92B338D}" type="presOf" srcId="{ED8F024E-98DF-41DB-91C4-BE7DB10AB537}" destId="{3F827938-E45F-48F9-807E-7383437AC375}" srcOrd="0" destOrd="0" presId="urn:microsoft.com/office/officeart/2005/8/layout/equation2"/>
    <dgm:cxn modelId="{C16D1EE1-43E5-48FB-977B-BEE0E22EB25E}" srcId="{ED8F024E-98DF-41DB-91C4-BE7DB10AB537}" destId="{8AA14C52-9102-464C-8D3C-489A6F545A11}" srcOrd="0" destOrd="0" parTransId="{44B37B53-A5E8-453C-992F-A4AD3A5B2F91}" sibTransId="{01D03FA7-0C45-4DFE-9095-07C1CCAAB0CF}"/>
    <dgm:cxn modelId="{C0D9D5F1-B786-4920-86D7-5E15730D9AF9}" srcId="{ED8F024E-98DF-41DB-91C4-BE7DB10AB537}" destId="{0DCBF090-1288-4FB9-9A99-936A535252B8}" srcOrd="1" destOrd="0" parTransId="{51EC3F0F-43D7-4F3F-90CC-9C435E8A424E}" sibTransId="{67DBF2C8-DC13-47BF-BD30-C13C1BF29459}"/>
    <dgm:cxn modelId="{B068B640-8896-4F5B-8795-EB8CA025A0FF}" type="presParOf" srcId="{3F827938-E45F-48F9-807E-7383437AC375}" destId="{9956A749-513D-4581-912A-121B8ACDBFA8}" srcOrd="0" destOrd="0" presId="urn:microsoft.com/office/officeart/2005/8/layout/equation2"/>
    <dgm:cxn modelId="{A6938964-1C65-4161-8E92-031553159A22}" type="presParOf" srcId="{9956A749-513D-4581-912A-121B8ACDBFA8}" destId="{EEBF7059-5154-4C12-8CF5-0CC9F12CCCEA}" srcOrd="0" destOrd="0" presId="urn:microsoft.com/office/officeart/2005/8/layout/equation2"/>
    <dgm:cxn modelId="{732224CC-1607-4816-8BF8-0630281E09B2}" type="presParOf" srcId="{9956A749-513D-4581-912A-121B8ACDBFA8}" destId="{D8FBE368-AA57-4553-B1B2-7800B650B3B2}" srcOrd="1" destOrd="0" presId="urn:microsoft.com/office/officeart/2005/8/layout/equation2"/>
    <dgm:cxn modelId="{E054AD72-F9BB-49A7-A648-5BB6F924BD9C}" type="presParOf" srcId="{9956A749-513D-4581-912A-121B8ACDBFA8}" destId="{5AA54113-8CC3-45FD-9490-DA43EBB26E55}" srcOrd="2" destOrd="0" presId="urn:microsoft.com/office/officeart/2005/8/layout/equation2"/>
    <dgm:cxn modelId="{D204C7A5-75AC-45D2-883E-6F5014AE3BEF}" type="presParOf" srcId="{9956A749-513D-4581-912A-121B8ACDBFA8}" destId="{1193E97C-4E78-4792-A31B-EB83B5AADA16}" srcOrd="3" destOrd="0" presId="urn:microsoft.com/office/officeart/2005/8/layout/equation2"/>
    <dgm:cxn modelId="{499B967D-C15D-483A-9292-A8D23F67628A}" type="presParOf" srcId="{9956A749-513D-4581-912A-121B8ACDBFA8}" destId="{3B479DD8-AFF8-451E-82E3-3C71D4EFBFB7}" srcOrd="4" destOrd="0" presId="urn:microsoft.com/office/officeart/2005/8/layout/equation2"/>
    <dgm:cxn modelId="{7E4CB7E3-3AFA-434D-8F9B-68521B9A6A1E}" type="presParOf" srcId="{3F827938-E45F-48F9-807E-7383437AC375}" destId="{7DA5E3E6-F0F8-4516-A50B-6A6CE460A12F}" srcOrd="1" destOrd="0" presId="urn:microsoft.com/office/officeart/2005/8/layout/equation2"/>
    <dgm:cxn modelId="{8870D751-369C-4768-AFB7-A8332E43A231}" type="presParOf" srcId="{7DA5E3E6-F0F8-4516-A50B-6A6CE460A12F}" destId="{304E861A-866E-48A2-84E2-45333F2F6DA5}" srcOrd="0" destOrd="0" presId="urn:microsoft.com/office/officeart/2005/8/layout/equation2"/>
    <dgm:cxn modelId="{39CC4919-0765-4E78-A534-3D8D8C4D5ADC}" type="presParOf" srcId="{3F827938-E45F-48F9-807E-7383437AC375}" destId="{989C1357-9166-4EE0-8C9D-670EC7320E60}" srcOrd="2" destOrd="0" presId="urn:microsoft.com/office/officeart/2005/8/layout/equati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BF7059-5154-4C12-8CF5-0CC9F12CCCEA}">
      <dsp:nvSpPr>
        <dsp:cNvPr id="0" name=""/>
        <dsp:cNvSpPr/>
      </dsp:nvSpPr>
      <dsp:spPr>
        <a:xfrm>
          <a:off x="2346" y="614050"/>
          <a:ext cx="832856" cy="832856"/>
        </a:xfrm>
        <a:prstGeom prst="ellipse">
          <a:avLst/>
        </a:prstGeom>
        <a:solidFill>
          <a:srgbClr val="00A1E0">
            <a:alpha val="90000"/>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FFFFFF"/>
              </a:solidFill>
              <a:latin typeface="Calibri" panose="020F0502020204030204"/>
              <a:ea typeface="+mn-ea"/>
              <a:cs typeface="+mn-cs"/>
            </a:rPr>
            <a:t>Policy</a:t>
          </a:r>
        </a:p>
      </dsp:txBody>
      <dsp:txXfrm>
        <a:off x="124315" y="736019"/>
        <a:ext cx="588918" cy="588918"/>
      </dsp:txXfrm>
    </dsp:sp>
    <dsp:sp modelId="{5AA54113-8CC3-45FD-9490-DA43EBB26E55}">
      <dsp:nvSpPr>
        <dsp:cNvPr id="0" name=""/>
        <dsp:cNvSpPr/>
      </dsp:nvSpPr>
      <dsp:spPr>
        <a:xfrm>
          <a:off x="177245" y="1514534"/>
          <a:ext cx="483056" cy="483056"/>
        </a:xfrm>
        <a:prstGeom prst="mathPlus">
          <a:avLst/>
        </a:prstGeom>
        <a:solidFill>
          <a:srgbClr val="00A1E0">
            <a:shade val="9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rgbClr val="FFFFFF"/>
            </a:solidFill>
            <a:latin typeface="Calibri" panose="020F0502020204030204"/>
            <a:ea typeface="+mn-ea"/>
            <a:cs typeface="+mn-cs"/>
          </a:endParaRPr>
        </a:p>
      </dsp:txBody>
      <dsp:txXfrm>
        <a:off x="241274" y="1699255"/>
        <a:ext cx="354998" cy="113614"/>
      </dsp:txXfrm>
    </dsp:sp>
    <dsp:sp modelId="{3B479DD8-AFF8-451E-82E3-3C71D4EFBFB7}">
      <dsp:nvSpPr>
        <dsp:cNvPr id="0" name=""/>
        <dsp:cNvSpPr/>
      </dsp:nvSpPr>
      <dsp:spPr>
        <a:xfrm>
          <a:off x="2346" y="2065219"/>
          <a:ext cx="832856" cy="832856"/>
        </a:xfrm>
        <a:prstGeom prst="ellipse">
          <a:avLst/>
        </a:prstGeom>
        <a:solidFill>
          <a:srgbClr val="00A1E0">
            <a:alpha val="90000"/>
            <a:hueOff val="0"/>
            <a:satOff val="0"/>
            <a:lumOff val="0"/>
            <a:alphaOff val="-2000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FFFFFF"/>
              </a:solidFill>
              <a:latin typeface="Calibri" panose="020F0502020204030204"/>
              <a:ea typeface="+mn-ea"/>
              <a:cs typeface="+mn-cs"/>
            </a:rPr>
            <a:t>Practice</a:t>
          </a:r>
        </a:p>
      </dsp:txBody>
      <dsp:txXfrm>
        <a:off x="124315" y="2187188"/>
        <a:ext cx="588918" cy="588918"/>
      </dsp:txXfrm>
    </dsp:sp>
    <dsp:sp modelId="{7DA5E3E6-F0F8-4516-A50B-6A6CE460A12F}">
      <dsp:nvSpPr>
        <dsp:cNvPr id="0" name=""/>
        <dsp:cNvSpPr/>
      </dsp:nvSpPr>
      <dsp:spPr>
        <a:xfrm>
          <a:off x="960130" y="1601151"/>
          <a:ext cx="264848" cy="309822"/>
        </a:xfrm>
        <a:prstGeom prst="rightArrow">
          <a:avLst>
            <a:gd name="adj1" fmla="val 60000"/>
            <a:gd name="adj2" fmla="val 50000"/>
          </a:avLst>
        </a:prstGeom>
        <a:solidFill>
          <a:srgbClr val="00A1E0">
            <a:shade val="90000"/>
            <a:hueOff val="718157"/>
            <a:satOff val="-36049"/>
            <a:lumOff val="41941"/>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rgbClr val="FFFFFF"/>
            </a:solidFill>
            <a:latin typeface="Calibri" panose="020F0502020204030204"/>
            <a:ea typeface="+mn-ea"/>
            <a:cs typeface="+mn-cs"/>
          </a:endParaRPr>
        </a:p>
      </dsp:txBody>
      <dsp:txXfrm>
        <a:off x="960130" y="1663115"/>
        <a:ext cx="185394" cy="185894"/>
      </dsp:txXfrm>
    </dsp:sp>
    <dsp:sp modelId="{989C1357-9166-4EE0-8C9D-670EC7320E60}">
      <dsp:nvSpPr>
        <dsp:cNvPr id="0" name=""/>
        <dsp:cNvSpPr/>
      </dsp:nvSpPr>
      <dsp:spPr>
        <a:xfrm>
          <a:off x="1334915" y="923206"/>
          <a:ext cx="1665712" cy="1665712"/>
        </a:xfrm>
        <a:prstGeom prst="ellipse">
          <a:avLst/>
        </a:prstGeom>
        <a:solidFill>
          <a:srgbClr val="00A1E0">
            <a:alpha val="90000"/>
            <a:hueOff val="0"/>
            <a:satOff val="0"/>
            <a:lumOff val="0"/>
            <a:alphaOff val="-4000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FFFFFF"/>
              </a:solidFill>
              <a:latin typeface="Calibri" panose="020F0502020204030204"/>
              <a:ea typeface="+mn-ea"/>
              <a:cs typeface="+mn-cs"/>
            </a:rPr>
            <a:t>20</a:t>
          </a:r>
        </a:p>
        <a:p>
          <a:pPr marL="0" lvl="0" indent="0" algn="ctr" defTabSz="1022350">
            <a:lnSpc>
              <a:spcPct val="90000"/>
            </a:lnSpc>
            <a:spcBef>
              <a:spcPct val="0"/>
            </a:spcBef>
            <a:spcAft>
              <a:spcPct val="35000"/>
            </a:spcAft>
            <a:buNone/>
          </a:pPr>
          <a:r>
            <a:rPr lang="en-US" sz="2300" kern="1200" dirty="0">
              <a:solidFill>
                <a:srgbClr val="FFFFFF"/>
              </a:solidFill>
              <a:latin typeface="Calibri" panose="020F0502020204030204"/>
              <a:ea typeface="+mn-ea"/>
              <a:cs typeface="+mn-cs"/>
            </a:rPr>
            <a:t>minutes per day</a:t>
          </a:r>
        </a:p>
      </dsp:txBody>
      <dsp:txXfrm>
        <a:off x="1578853" y="1167144"/>
        <a:ext cx="1177836" cy="1177836"/>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364CAC-115D-A14F-A8BE-F4784513B3FD}" type="datetimeFigureOut">
              <a:rPr lang="en-US" smtClean="0"/>
              <a:t>11/9/2021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731CD6-7082-7749-BD99-0B0117ADFFDC}" type="slidenum">
              <a:rPr lang="en-US" smtClean="0"/>
              <a:t>‹#›</a:t>
            </a:fld>
            <a:endParaRPr lang="en-US"/>
          </a:p>
        </p:txBody>
      </p:sp>
    </p:spTree>
    <p:extLst>
      <p:ext uri="{BB962C8B-B14F-4D97-AF65-F5344CB8AC3E}">
        <p14:creationId xmlns:p14="http://schemas.microsoft.com/office/powerpoint/2010/main" val="1837640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welcome to Part 2 of the Comprehensive School Physical Activity Program or CSPAP for short. CSPAP Part 2 is broken into three modules: </a:t>
            </a:r>
            <a:r>
              <a:rPr lang="en-US" dirty="0" err="1"/>
              <a:t>Moduule</a:t>
            </a:r>
            <a:r>
              <a:rPr lang="en-US" dirty="0"/>
              <a:t> 1 recess, module 2 classroom physical activity, and module 3 </a:t>
            </a:r>
            <a:r>
              <a:rPr lang="en-US" sz="1200" dirty="0">
                <a:solidFill>
                  <a:schemeClr val="accent4"/>
                </a:solidFill>
                <a:latin typeface="+mj-lt"/>
              </a:rPr>
              <a:t>Communicating Success. </a:t>
            </a:r>
            <a:r>
              <a:rPr lang="en-US" dirty="0"/>
              <a:t>My name is Aries Rutledge and I am presenting module 1: recess. </a:t>
            </a:r>
          </a:p>
        </p:txBody>
      </p:sp>
      <p:sp>
        <p:nvSpPr>
          <p:cNvPr id="4" name="Slide Number Placeholder 3"/>
          <p:cNvSpPr>
            <a:spLocks noGrp="1"/>
          </p:cNvSpPr>
          <p:nvPr>
            <p:ph type="sldNum" sz="quarter" idx="5"/>
          </p:nvPr>
        </p:nvSpPr>
        <p:spPr/>
        <p:txBody>
          <a:bodyPr/>
          <a:lstStyle/>
          <a:p>
            <a:fld id="{E5731CD6-7082-7749-BD99-0B0117ADFFDC}" type="slidenum">
              <a:rPr lang="en-US" smtClean="0"/>
              <a:t>1</a:t>
            </a:fld>
            <a:endParaRPr lang="en-US"/>
          </a:p>
        </p:txBody>
      </p:sp>
    </p:spTree>
    <p:extLst>
      <p:ext uri="{BB962C8B-B14F-4D97-AF65-F5344CB8AC3E}">
        <p14:creationId xmlns:p14="http://schemas.microsoft.com/office/powerpoint/2010/main" val="768637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dirty="0">
              <a:solidFill>
                <a:srgbClr val="000000"/>
              </a:solidFill>
              <a:latin typeface="Raleway" pitchFamily="2" charset="0"/>
            </a:endParaRPr>
          </a:p>
          <a:p>
            <a:r>
              <a:rPr lang="en-US" sz="1800" b="0" i="0" u="none" strike="noStrike" baseline="0" dirty="0">
                <a:solidFill>
                  <a:srgbClr val="000000"/>
                </a:solidFill>
                <a:latin typeface="Raleway" pitchFamily="2" charset="0"/>
              </a:rPr>
              <a:t>National guidance also Prohibits the exclusion of students from recess for disciplinary reasons or academic performance in the classroom. </a:t>
            </a:r>
          </a:p>
          <a:p>
            <a:r>
              <a:rPr lang="en-US" sz="1800" b="0" i="0" u="none" strike="noStrike" baseline="0" dirty="0" err="1">
                <a:solidFill>
                  <a:srgbClr val="000000"/>
                </a:solidFill>
                <a:latin typeface="Courier New" panose="02070309020205020404" pitchFamily="49" charset="0"/>
              </a:rPr>
              <a:t>Similary</a:t>
            </a:r>
            <a:r>
              <a:rPr lang="en-US" sz="1800" b="0" i="0" u="none" strike="noStrike" baseline="0" dirty="0">
                <a:solidFill>
                  <a:srgbClr val="000000"/>
                </a:solidFill>
                <a:latin typeface="Courier New" panose="02070309020205020404" pitchFamily="49" charset="0"/>
              </a:rPr>
              <a:t>, it prohibits the</a:t>
            </a:r>
            <a:r>
              <a:rPr lang="en-US" sz="1800" b="0" i="0" u="none" strike="noStrike" baseline="0" dirty="0">
                <a:solidFill>
                  <a:srgbClr val="000000"/>
                </a:solidFill>
                <a:latin typeface="Raleway" pitchFamily="2" charset="0"/>
              </a:rPr>
              <a:t> use of physical activity during recess as punishment.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Raleway" pitchFamily="2" charset="0"/>
              </a:rPr>
              <a:t>For example, taking away recess OR making a child </a:t>
            </a:r>
            <a:r>
              <a:rPr lang="en-US" sz="1800" dirty="0">
                <a:effectLst/>
                <a:latin typeface="Calibri" panose="020F0502020204030204" pitchFamily="34" charset="0"/>
                <a:ea typeface="Calibri" panose="020F0502020204030204" pitchFamily="34" charset="0"/>
              </a:rPr>
              <a:t>do pushups or walk laps </a:t>
            </a:r>
            <a:r>
              <a:rPr lang="en-US" sz="1800" b="0" i="0" u="none" strike="noStrike" baseline="0" dirty="0">
                <a:solidFill>
                  <a:srgbClr val="000000"/>
                </a:solidFill>
                <a:latin typeface="Raleway" pitchFamily="2" charset="0"/>
              </a:rPr>
              <a:t>as a consequence for bad behavior in class or not having homework done </a:t>
            </a:r>
            <a:r>
              <a:rPr lang="en-US" sz="1800" dirty="0">
                <a:effectLst/>
                <a:latin typeface="Calibri" panose="020F0502020204030204" pitchFamily="34" charset="0"/>
                <a:ea typeface="Calibri" panose="020F0502020204030204" pitchFamily="34" charset="0"/>
              </a:rPr>
              <a:t>is not encouraged. This form of discipline can lead to students forming a negative connection with physical activity and try to avoid it all together, but we want our students to be physically active!  </a:t>
            </a:r>
          </a:p>
          <a:p>
            <a:endParaRPr lang="en-US" sz="1800" b="0" i="0" u="none" strike="noStrike" baseline="0" dirty="0">
              <a:solidFill>
                <a:srgbClr val="000000"/>
              </a:solidFill>
              <a:latin typeface="Raleway" pitchFamily="2" charset="0"/>
            </a:endParaRPr>
          </a:p>
          <a:p>
            <a:r>
              <a:rPr lang="en-US" sz="1800" b="0" i="0" u="none" strike="noStrike" baseline="0" dirty="0">
                <a:solidFill>
                  <a:srgbClr val="000000"/>
                </a:solidFill>
                <a:latin typeface="Raleway" pitchFamily="2" charset="0"/>
              </a:rPr>
              <a:t>National guidance also suggests</a:t>
            </a:r>
          </a:p>
          <a:p>
            <a:r>
              <a:rPr lang="en-US" sz="1800" b="0" i="0" u="none" strike="noStrike" baseline="0" dirty="0">
                <a:solidFill>
                  <a:srgbClr val="000000"/>
                </a:solidFill>
                <a:latin typeface="Courier New" panose="02070309020205020404" pitchFamily="49" charset="0"/>
              </a:rPr>
              <a:t>o </a:t>
            </a:r>
            <a:r>
              <a:rPr lang="en-US" sz="1800" b="0" i="0" u="none" strike="noStrike" baseline="0" dirty="0">
                <a:solidFill>
                  <a:srgbClr val="000000"/>
                </a:solidFill>
                <a:latin typeface="Raleway" pitchFamily="2" charset="0"/>
              </a:rPr>
              <a:t>Providing recess before lunch. And </a:t>
            </a:r>
          </a:p>
          <a:p>
            <a:r>
              <a:rPr lang="en-US" sz="1800" b="0" i="0" u="none" strike="noStrike" baseline="0" dirty="0">
                <a:solidFill>
                  <a:srgbClr val="000000"/>
                </a:solidFill>
                <a:latin typeface="Courier New" panose="02070309020205020404" pitchFamily="49" charset="0"/>
              </a:rPr>
              <a:t>o </a:t>
            </a:r>
            <a:r>
              <a:rPr lang="en-US" sz="1800" b="0" i="0" u="none" strike="noStrike" baseline="0" dirty="0">
                <a:solidFill>
                  <a:srgbClr val="000000"/>
                </a:solidFill>
                <a:latin typeface="Raleway" pitchFamily="2" charset="0"/>
              </a:rPr>
              <a:t>Providing staff members who lead or supervise recess with ongoing professional development. </a:t>
            </a:r>
          </a:p>
          <a:p>
            <a:endParaRPr lang="en-US" sz="1800" b="0" i="0" u="none" strike="noStrike" baseline="0" dirty="0">
              <a:solidFill>
                <a:srgbClr val="000000"/>
              </a:solidFill>
              <a:latin typeface="Raleway" pitchFamily="2" charset="0"/>
            </a:endParaRPr>
          </a:p>
          <a:p>
            <a:r>
              <a:rPr lang="en-US" sz="1800" b="0" i="0" u="none" strike="noStrike" baseline="0" dirty="0">
                <a:solidFill>
                  <a:srgbClr val="000000"/>
                </a:solidFill>
                <a:latin typeface="Raleway" pitchFamily="2" charset="0"/>
              </a:rPr>
              <a:t>We’ll discuss strategies for implementing recess in schools next but these national guidance emphasize the policies and practices that can be put in place at the state, district and school level. </a:t>
            </a:r>
          </a:p>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12</a:t>
            </a:fld>
            <a:endParaRPr lang="en-US"/>
          </a:p>
        </p:txBody>
      </p:sp>
    </p:spTree>
    <p:extLst>
      <p:ext uri="{BB962C8B-B14F-4D97-AF65-F5344CB8AC3E}">
        <p14:creationId xmlns:p14="http://schemas.microsoft.com/office/powerpoint/2010/main" val="2617199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dirty="0">
              <a:solidFill>
                <a:srgbClr val="000000"/>
              </a:solidFill>
              <a:latin typeface="Raleway" pitchFamily="2" charset="0"/>
            </a:endParaRPr>
          </a:p>
          <a:p>
            <a:pPr algn="l"/>
            <a:r>
              <a:rPr lang="en-US" sz="1800" b="0" i="0" u="none" strike="noStrike" baseline="0" dirty="0">
                <a:solidFill>
                  <a:srgbClr val="000000"/>
                </a:solidFill>
                <a:latin typeface="Raleway" pitchFamily="2" charset="0"/>
              </a:rPr>
              <a:t>Now, let’s consider how we take all the national recommendations and national guidance and turn it into practice using the Strategies for Recess in Schools toolkit. </a:t>
            </a:r>
          </a:p>
          <a:p>
            <a:pPr algn="l"/>
            <a:endParaRPr lang="en-US" sz="1800" b="0" i="0" u="none" strike="noStrike" baseline="0" dirty="0">
              <a:solidFill>
                <a:srgbClr val="000000"/>
              </a:solidFill>
              <a:latin typeface="Raleway" pitchFamily="2" charset="0"/>
            </a:endParaRPr>
          </a:p>
          <a:p>
            <a:r>
              <a:rPr lang="en-US" sz="1800" b="0" i="0" u="none" strike="noStrike" baseline="0" dirty="0">
                <a:solidFill>
                  <a:srgbClr val="000000"/>
                </a:solidFill>
                <a:latin typeface="Raleway" pitchFamily="2" charset="0"/>
              </a:rPr>
              <a:t>CDC and SHAPE America collaboratively developed the </a:t>
            </a:r>
            <a:r>
              <a:rPr lang="en-US" sz="1800" b="0" i="1" u="none" strike="noStrike" baseline="0" dirty="0">
                <a:solidFill>
                  <a:srgbClr val="000000"/>
                </a:solidFill>
                <a:latin typeface="Raleway" pitchFamily="2" charset="0"/>
              </a:rPr>
              <a:t>Strategies for Recess in Schools, a document for school staff  to use to help shape their recess model. It </a:t>
            </a:r>
            <a:r>
              <a:rPr lang="en-US" sz="1800" b="0" i="0" u="none" strike="noStrike" baseline="0" dirty="0">
                <a:solidFill>
                  <a:srgbClr val="000000"/>
                </a:solidFill>
                <a:latin typeface="Raleway" pitchFamily="2" charset="0"/>
              </a:rPr>
              <a:t>identifies 19 evidence-based strategies for planning and providing recess in schools and these 19 strategies are organized into 5 categories. </a:t>
            </a:r>
          </a:p>
          <a:p>
            <a:endParaRPr lang="en-US" sz="1800" b="0" i="0" u="none" strike="noStrike" baseline="0" dirty="0">
              <a:solidFill>
                <a:srgbClr val="000000"/>
              </a:solidFill>
              <a:latin typeface="Raleway" pitchFamily="2" charset="0"/>
            </a:endParaRPr>
          </a:p>
          <a:p>
            <a:r>
              <a:rPr lang="en-US" sz="1800" b="0" i="0" u="none" strike="noStrike" baseline="0" dirty="0">
                <a:solidFill>
                  <a:srgbClr val="000000"/>
                </a:solidFill>
                <a:latin typeface="Raleway" pitchFamily="2" charset="0"/>
              </a:rPr>
              <a:t>Category 1: </a:t>
            </a:r>
            <a:r>
              <a:rPr lang="en-US" sz="5400" dirty="0"/>
              <a:t>Make Leadership Decisions</a:t>
            </a:r>
            <a:endParaRPr lang="en-US" sz="1800" b="0" i="0" u="none" strike="noStrike" baseline="0" dirty="0">
              <a:solidFill>
                <a:srgbClr val="000000"/>
              </a:solidFill>
              <a:latin typeface="Raleway" pitchFamily="2" charset="0"/>
            </a:endParaRPr>
          </a:p>
          <a:p>
            <a:r>
              <a:rPr lang="en-US" sz="5400" dirty="0"/>
              <a:t>Category 2: Communicate and Enforce Behavioral and Safety Expectations </a:t>
            </a:r>
          </a:p>
          <a:p>
            <a:r>
              <a:rPr lang="en-US" sz="9600" dirty="0"/>
              <a:t>Category 3: Create an Environment Supportive of Physical Activity During Recess</a:t>
            </a:r>
          </a:p>
          <a:p>
            <a:r>
              <a:rPr lang="en-US" sz="5400" dirty="0"/>
              <a:t>Category 4: Engage the School Community to Support Recess</a:t>
            </a:r>
            <a:endParaRPr lang="en-US" sz="9600" dirty="0"/>
          </a:p>
          <a:p>
            <a:r>
              <a:rPr lang="en-US" sz="5400" dirty="0"/>
              <a:t>Category 5: Gather Information on Recess</a:t>
            </a:r>
            <a:endParaRPr lang="en-US" sz="1800" b="0" i="0" u="none" strike="noStrike" baseline="0" dirty="0">
              <a:solidFill>
                <a:srgbClr val="000000"/>
              </a:solidFill>
              <a:latin typeface="Raleway" pitchFamily="2" charset="0"/>
            </a:endParaRPr>
          </a:p>
        </p:txBody>
      </p:sp>
      <p:sp>
        <p:nvSpPr>
          <p:cNvPr id="4" name="Slide Number Placeholder 3"/>
          <p:cNvSpPr>
            <a:spLocks noGrp="1"/>
          </p:cNvSpPr>
          <p:nvPr>
            <p:ph type="sldNum" sz="quarter" idx="5"/>
          </p:nvPr>
        </p:nvSpPr>
        <p:spPr/>
        <p:txBody>
          <a:bodyPr/>
          <a:lstStyle/>
          <a:p>
            <a:fld id="{E5731CD6-7082-7749-BD99-0B0117ADFFDC}" type="slidenum">
              <a:rPr lang="en-US" smtClean="0"/>
              <a:t>13</a:t>
            </a:fld>
            <a:endParaRPr lang="en-US"/>
          </a:p>
        </p:txBody>
      </p:sp>
    </p:spTree>
    <p:extLst>
      <p:ext uri="{BB962C8B-B14F-4D97-AF65-F5344CB8AC3E}">
        <p14:creationId xmlns:p14="http://schemas.microsoft.com/office/powerpoint/2010/main" val="1563171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Category 1 is Make Leadership Decisions. The strategies is this category are:</a:t>
            </a:r>
          </a:p>
          <a:p>
            <a:pPr marL="285750" indent="-285750">
              <a:buFont typeface="Arial" panose="020B0604020202020204" pitchFamily="34" charset="0"/>
              <a:buChar char="•"/>
            </a:pPr>
            <a:r>
              <a:rPr lang="en-US" sz="1200" dirty="0"/>
              <a:t>Identify and document recess policies.</a:t>
            </a:r>
          </a:p>
          <a:p>
            <a:pPr marL="285750" indent="-285750">
              <a:buFont typeface="Arial" panose="020B0604020202020204" pitchFamily="34" charset="0"/>
              <a:buChar char="•"/>
            </a:pPr>
            <a:r>
              <a:rPr lang="en-US" sz="1200" dirty="0"/>
              <a:t>Put documented recess policies into practice and revise as needed.</a:t>
            </a:r>
          </a:p>
          <a:p>
            <a:pPr marL="285750" indent="-285750">
              <a:buFont typeface="Arial" panose="020B0604020202020204" pitchFamily="34" charset="0"/>
              <a:buChar char="•"/>
            </a:pPr>
            <a:r>
              <a:rPr lang="en-US" sz="1200" dirty="0"/>
              <a:t>Develop a written recess plan.</a:t>
            </a:r>
          </a:p>
          <a:p>
            <a:pPr marL="285750" indent="-285750">
              <a:buFont typeface="Arial" panose="020B0604020202020204" pitchFamily="34" charset="0"/>
              <a:buChar char="•"/>
            </a:pPr>
            <a:r>
              <a:rPr lang="en-US" sz="1200" dirty="0"/>
              <a:t>Designate spaces for outdoor and indoor recess. </a:t>
            </a:r>
          </a:p>
          <a:p>
            <a:pPr marL="285750" indent="-285750">
              <a:buFont typeface="Arial" panose="020B0604020202020204" pitchFamily="34" charset="0"/>
              <a:buChar char="•"/>
            </a:pPr>
            <a:r>
              <a:rPr lang="en-US" sz="1200" dirty="0"/>
              <a:t>Establish weather guidelines to ensure student safety.</a:t>
            </a:r>
          </a:p>
          <a:p>
            <a:pPr marL="285750" indent="-285750">
              <a:buFont typeface="Arial" panose="020B0604020202020204" pitchFamily="34" charset="0"/>
              <a:buChar char="•"/>
            </a:pPr>
            <a:r>
              <a:rPr lang="en-US" sz="1200" dirty="0"/>
              <a:t>Train school staff and volunteers for recess.</a:t>
            </a:r>
          </a:p>
          <a:p>
            <a:endParaRPr lang="en-US" dirty="0"/>
          </a:p>
          <a:p>
            <a:r>
              <a:rPr lang="en-US" dirty="0"/>
              <a:t>When thinking about designating spaces for outdoor and indoor recess, the goal is to consider and plan for what spaces will be equipped and safe to be utilized for recess. Gyms, playgrounds, fields, hallways, </a:t>
            </a:r>
            <a:r>
              <a:rPr lang="en-US" dirty="0" err="1"/>
              <a:t>snd</a:t>
            </a:r>
            <a:r>
              <a:rPr lang="en-US" dirty="0"/>
              <a:t> classrooms. This strategy is especially important when the weather is bad so you know which spaces can be used during indoor recess, </a:t>
            </a:r>
          </a:p>
        </p:txBody>
      </p:sp>
      <p:sp>
        <p:nvSpPr>
          <p:cNvPr id="4" name="Slide Number Placeholder 3"/>
          <p:cNvSpPr>
            <a:spLocks noGrp="1"/>
          </p:cNvSpPr>
          <p:nvPr>
            <p:ph type="sldNum" sz="quarter" idx="5"/>
          </p:nvPr>
        </p:nvSpPr>
        <p:spPr/>
        <p:txBody>
          <a:bodyPr/>
          <a:lstStyle/>
          <a:p>
            <a:fld id="{E5731CD6-7082-7749-BD99-0B0117ADFFDC}" type="slidenum">
              <a:rPr lang="en-US" smtClean="0"/>
              <a:t>14</a:t>
            </a:fld>
            <a:endParaRPr lang="en-US"/>
          </a:p>
        </p:txBody>
      </p:sp>
    </p:spTree>
    <p:extLst>
      <p:ext uri="{BB962C8B-B14F-4D97-AF65-F5344CB8AC3E}">
        <p14:creationId xmlns:p14="http://schemas.microsoft.com/office/powerpoint/2010/main" val="1964897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Category 2 is Communicate and Enforce Behavioral and Safety Expectations .  The strategies for this category are:</a:t>
            </a:r>
          </a:p>
          <a:p>
            <a:pPr marL="285750" indent="-285750">
              <a:buFont typeface="Arial" panose="020B0604020202020204" pitchFamily="34" charset="0"/>
              <a:buChar char="•"/>
            </a:pPr>
            <a:r>
              <a:rPr lang="en-US" sz="1200" dirty="0"/>
              <a:t>Establish and communicate behavior management strategies. </a:t>
            </a:r>
          </a:p>
          <a:p>
            <a:pPr marL="285750" indent="-285750">
              <a:buFont typeface="Arial" panose="020B0604020202020204" pitchFamily="34" charset="0"/>
              <a:buChar char="•"/>
            </a:pPr>
            <a:r>
              <a:rPr lang="en-US" sz="1200" dirty="0"/>
              <a:t>Teach conflict resolution skills. </a:t>
            </a:r>
          </a:p>
          <a:p>
            <a:pPr marL="285750" indent="-285750">
              <a:buFont typeface="Arial" panose="020B0604020202020204" pitchFamily="34" charset="0"/>
              <a:buChar char="•"/>
            </a:pPr>
            <a:r>
              <a:rPr lang="en-US" sz="1200" dirty="0"/>
              <a:t>Ensure that recess spaces and facilities meet recommended safety standards.</a:t>
            </a:r>
          </a:p>
          <a:p>
            <a:endParaRPr lang="en-US" dirty="0"/>
          </a:p>
          <a:p>
            <a:r>
              <a:rPr lang="en-US" dirty="0"/>
              <a:t>Teaching conflict resolution skills is essential for maintaining a safe and welcoming recess environment. It is important to teach this strategy because children can learn how to come to resolutions in conflicts when sharing recess supplies and take turns in the playground. It also outlines a need to plan for how recess staff will handle conflict when it arises. </a:t>
            </a:r>
          </a:p>
        </p:txBody>
      </p:sp>
      <p:sp>
        <p:nvSpPr>
          <p:cNvPr id="4" name="Slide Number Placeholder 3"/>
          <p:cNvSpPr>
            <a:spLocks noGrp="1"/>
          </p:cNvSpPr>
          <p:nvPr>
            <p:ph type="sldNum" sz="quarter" idx="5"/>
          </p:nvPr>
        </p:nvSpPr>
        <p:spPr/>
        <p:txBody>
          <a:bodyPr/>
          <a:lstStyle/>
          <a:p>
            <a:fld id="{E5731CD6-7082-7749-BD99-0B0117ADFFDC}" type="slidenum">
              <a:rPr lang="en-US" smtClean="0"/>
              <a:t>15</a:t>
            </a:fld>
            <a:endParaRPr lang="en-US"/>
          </a:p>
        </p:txBody>
      </p:sp>
    </p:spTree>
    <p:extLst>
      <p:ext uri="{BB962C8B-B14F-4D97-AF65-F5344CB8AC3E}">
        <p14:creationId xmlns:p14="http://schemas.microsoft.com/office/powerpoint/2010/main" val="3189259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Category 3 is Create an Environment Supportive of Physical Activity During Recess. The strategies are : </a:t>
            </a:r>
          </a:p>
          <a:p>
            <a:pPr marL="285750" indent="-285750">
              <a:buFont typeface="Arial" panose="020B0604020202020204" pitchFamily="34" charset="0"/>
              <a:buChar char="•"/>
            </a:pPr>
            <a:r>
              <a:rPr lang="en-US" sz="1200" dirty="0"/>
              <a:t>Provide adequate physical activity equipment. </a:t>
            </a:r>
          </a:p>
          <a:p>
            <a:pPr marL="285750" indent="-285750">
              <a:buFont typeface="Arial" panose="020B0604020202020204" pitchFamily="34" charset="0"/>
              <a:buChar char="•"/>
            </a:pPr>
            <a:r>
              <a:rPr lang="en-US" sz="1200" dirty="0"/>
              <a:t>Add markings to playground or physical     activity areas. </a:t>
            </a:r>
          </a:p>
          <a:p>
            <a:pPr marL="285750" indent="-285750">
              <a:buFont typeface="Arial" panose="020B0604020202020204" pitchFamily="34" charset="0"/>
              <a:buChar char="•"/>
            </a:pPr>
            <a:r>
              <a:rPr lang="en-US" sz="1200" dirty="0"/>
              <a:t>Create physical activity zones. </a:t>
            </a:r>
          </a:p>
          <a:p>
            <a:pPr marL="285750" indent="-285750">
              <a:buFont typeface="Arial" panose="020B0604020202020204" pitchFamily="34" charset="0"/>
              <a:buChar char="•"/>
            </a:pPr>
            <a:r>
              <a:rPr lang="en-US" sz="1200" dirty="0"/>
              <a:t>Provide planned activities or activity cards. </a:t>
            </a:r>
          </a:p>
          <a:p>
            <a:pPr marL="285750" indent="-285750">
              <a:buFont typeface="Arial" panose="020B0604020202020204" pitchFamily="34" charset="0"/>
              <a:buChar char="•"/>
            </a:pPr>
            <a:r>
              <a:rPr lang="en-US" sz="1200" dirty="0"/>
              <a:t>Provide a combination of recess strategies.</a:t>
            </a:r>
          </a:p>
          <a:p>
            <a:endParaRPr lang="en-US" dirty="0"/>
          </a:p>
          <a:p>
            <a:endParaRPr lang="en-US" dirty="0"/>
          </a:p>
          <a:p>
            <a:r>
              <a:rPr lang="en-US" dirty="0"/>
              <a:t>Creating physical </a:t>
            </a:r>
            <a:r>
              <a:rPr lang="en-US" dirty="0" err="1"/>
              <a:t>acrivity</a:t>
            </a:r>
            <a:r>
              <a:rPr lang="en-US" dirty="0"/>
              <a:t> zones is a useful strategy that will help engage students in physical activity and provide options for all students to find something that they enjoy. You could make zones with activities such as freeze tag, play catch, jump rope, holla hoop, four </a:t>
            </a:r>
            <a:r>
              <a:rPr lang="en-US" dirty="0" err="1"/>
              <a:t>dquare</a:t>
            </a:r>
            <a:r>
              <a:rPr lang="en-US" dirty="0"/>
              <a:t>, and so many more options!</a:t>
            </a:r>
          </a:p>
        </p:txBody>
      </p:sp>
      <p:sp>
        <p:nvSpPr>
          <p:cNvPr id="4" name="Slide Number Placeholder 3"/>
          <p:cNvSpPr>
            <a:spLocks noGrp="1"/>
          </p:cNvSpPr>
          <p:nvPr>
            <p:ph type="sldNum" sz="quarter" idx="5"/>
          </p:nvPr>
        </p:nvSpPr>
        <p:spPr/>
        <p:txBody>
          <a:bodyPr/>
          <a:lstStyle/>
          <a:p>
            <a:fld id="{E5731CD6-7082-7749-BD99-0B0117ADFFDC}" type="slidenum">
              <a:rPr lang="en-US" smtClean="0"/>
              <a:t>16</a:t>
            </a:fld>
            <a:endParaRPr lang="en-US"/>
          </a:p>
        </p:txBody>
      </p:sp>
    </p:spTree>
    <p:extLst>
      <p:ext uri="{BB962C8B-B14F-4D97-AF65-F5344CB8AC3E}">
        <p14:creationId xmlns:p14="http://schemas.microsoft.com/office/powerpoint/2010/main" val="727359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Category 4 Is Engage the School Community to Support Recess . The strategies are: </a:t>
            </a:r>
          </a:p>
          <a:p>
            <a:pPr marL="285750" indent="-285750">
              <a:buFont typeface="Arial" panose="020B0604020202020204" pitchFamily="34" charset="0"/>
              <a:buChar char="•"/>
            </a:pPr>
            <a:r>
              <a:rPr lang="en-US" sz="1200" dirty="0"/>
              <a:t>Establish roles and responsibilities for supervising and facilitating recess. </a:t>
            </a:r>
          </a:p>
          <a:p>
            <a:pPr marL="285750" indent="-285750">
              <a:buFont typeface="Arial" panose="020B0604020202020204" pitchFamily="34" charset="0"/>
              <a:buChar char="•"/>
            </a:pPr>
            <a:r>
              <a:rPr lang="en-US" sz="1200" dirty="0"/>
              <a:t>Involve students in planning and leading recess. </a:t>
            </a:r>
          </a:p>
          <a:p>
            <a:pPr marL="285750" indent="-285750">
              <a:buFont typeface="Arial" panose="020B0604020202020204" pitchFamily="34" charset="0"/>
              <a:buChar char="•"/>
            </a:pPr>
            <a:r>
              <a:rPr lang="en-US" sz="1200" dirty="0"/>
              <a:t>Mobilize parents and others in the school community to support and sustain recess        at school</a:t>
            </a:r>
          </a:p>
          <a:p>
            <a:endParaRPr lang="en-US" dirty="0"/>
          </a:p>
          <a:p>
            <a:r>
              <a:rPr lang="en-US" dirty="0"/>
              <a:t>Involving students in planning and leading recess allows students to take control of their physical activity! There may be activities that are untraditional to recess but students may really enjoy and keep them active, such as doing Tik </a:t>
            </a:r>
            <a:r>
              <a:rPr lang="en-US" dirty="0" err="1"/>
              <a:t>tok</a:t>
            </a:r>
            <a:r>
              <a:rPr lang="en-US" dirty="0"/>
              <a:t> dances or watching go noodle videos.  </a:t>
            </a:r>
          </a:p>
        </p:txBody>
      </p:sp>
      <p:sp>
        <p:nvSpPr>
          <p:cNvPr id="4" name="Slide Number Placeholder 3"/>
          <p:cNvSpPr>
            <a:spLocks noGrp="1"/>
          </p:cNvSpPr>
          <p:nvPr>
            <p:ph type="sldNum" sz="quarter" idx="5"/>
          </p:nvPr>
        </p:nvSpPr>
        <p:spPr/>
        <p:txBody>
          <a:bodyPr/>
          <a:lstStyle/>
          <a:p>
            <a:fld id="{E5731CD6-7082-7749-BD99-0B0117ADFFDC}" type="slidenum">
              <a:rPr lang="en-US" smtClean="0"/>
              <a:t>17</a:t>
            </a:fld>
            <a:endParaRPr lang="en-US"/>
          </a:p>
        </p:txBody>
      </p:sp>
    </p:spTree>
    <p:extLst>
      <p:ext uri="{BB962C8B-B14F-4D97-AF65-F5344CB8AC3E}">
        <p14:creationId xmlns:p14="http://schemas.microsoft.com/office/powerpoint/2010/main" val="1979258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category 5 is gather information on recess. The strategies are</a:t>
            </a:r>
          </a:p>
          <a:p>
            <a:pPr marL="285750" indent="-285750">
              <a:buFont typeface="Arial" panose="020B0604020202020204" pitchFamily="34" charset="0"/>
              <a:buChar char="•"/>
            </a:pPr>
            <a:r>
              <a:rPr lang="en-US" sz="1200" dirty="0"/>
              <a:t>Track physical activity during recess. </a:t>
            </a:r>
          </a:p>
          <a:p>
            <a:pPr marL="285750" indent="-285750">
              <a:buFont typeface="Arial" panose="020B0604020202020204" pitchFamily="34" charset="0"/>
              <a:buChar char="•"/>
            </a:pPr>
            <a:r>
              <a:rPr lang="en-US" sz="1200" dirty="0"/>
              <a:t>Collect information on recess to show the effect on student and school outcomes.</a:t>
            </a:r>
          </a:p>
          <a:p>
            <a:endParaRPr lang="en-US" dirty="0"/>
          </a:p>
          <a:p>
            <a:r>
              <a:rPr lang="en-US" dirty="0"/>
              <a:t>It is essential to track physical activity during recess in order to understand what is working well and what needs to be improved. </a:t>
            </a:r>
          </a:p>
        </p:txBody>
      </p:sp>
      <p:sp>
        <p:nvSpPr>
          <p:cNvPr id="4" name="Slide Number Placeholder 3"/>
          <p:cNvSpPr>
            <a:spLocks noGrp="1"/>
          </p:cNvSpPr>
          <p:nvPr>
            <p:ph type="sldNum" sz="quarter" idx="5"/>
          </p:nvPr>
        </p:nvSpPr>
        <p:spPr/>
        <p:txBody>
          <a:bodyPr/>
          <a:lstStyle/>
          <a:p>
            <a:fld id="{E5731CD6-7082-7749-BD99-0B0117ADFFDC}" type="slidenum">
              <a:rPr lang="en-US" smtClean="0"/>
              <a:t>18</a:t>
            </a:fld>
            <a:endParaRPr lang="en-US"/>
          </a:p>
        </p:txBody>
      </p:sp>
    </p:spTree>
    <p:extLst>
      <p:ext uri="{BB962C8B-B14F-4D97-AF65-F5344CB8AC3E}">
        <p14:creationId xmlns:p14="http://schemas.microsoft.com/office/powerpoint/2010/main" val="765215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Raleway" pitchFamily="2" charset="0"/>
              </a:rPr>
              <a:t>These recess strategies are an integral part of recess planning and should result in increased physical activity, positive behavior during recess, and improved behavior and engagement in the classroom. </a:t>
            </a:r>
          </a:p>
          <a:p>
            <a:r>
              <a:rPr lang="en-US" sz="1800" b="0" i="0" u="none" strike="noStrike" baseline="0" dirty="0">
                <a:solidFill>
                  <a:srgbClr val="000000"/>
                </a:solidFill>
                <a:latin typeface="Raleway" pitchFamily="2" charset="0"/>
              </a:rPr>
              <a:t> The intent is for school staff or groups working with schools to identify what is currently happening or not happening with recess in their school, and then use this information to develop a recess plan that serves all students. </a:t>
            </a:r>
          </a:p>
          <a:p>
            <a:r>
              <a:rPr lang="en-US" sz="1800" b="0" i="0" u="none" strike="noStrike" baseline="0" dirty="0">
                <a:solidFill>
                  <a:srgbClr val="000000"/>
                </a:solidFill>
                <a:latin typeface="Raleway" pitchFamily="2" charset="0"/>
              </a:rPr>
              <a:t> This recess plan can be written using CDC and SHAPE America’s </a:t>
            </a:r>
            <a:r>
              <a:rPr lang="en-US" sz="1800" b="0" i="1" u="none" strike="noStrike" baseline="0" dirty="0">
                <a:solidFill>
                  <a:srgbClr val="000000"/>
                </a:solidFill>
                <a:latin typeface="Raleway" pitchFamily="2" charset="0"/>
              </a:rPr>
              <a:t>Recess Planning in Schools: A Guide to Putting Strategies for Recess into Practice</a:t>
            </a:r>
            <a:r>
              <a:rPr lang="en-US" sz="1800" b="0" i="0" u="none" strike="noStrike" baseline="0" dirty="0">
                <a:solidFill>
                  <a:srgbClr val="000000"/>
                </a:solidFill>
                <a:latin typeface="Raleway" pitchFamily="2" charset="0"/>
              </a:rPr>
              <a:t>. </a:t>
            </a:r>
          </a:p>
          <a:p>
            <a:r>
              <a:rPr lang="en-US" sz="1800" b="0" i="0" u="none" strike="noStrike" baseline="0" dirty="0">
                <a:solidFill>
                  <a:srgbClr val="000000"/>
                </a:solidFill>
                <a:latin typeface="Raleway" pitchFamily="2" charset="0"/>
              </a:rPr>
              <a:t> The main audience for this guide is school staff that are responsible for leading recess in schools. It can also be used by state and school district staff to provide technical assistance and professional development on recess. </a:t>
            </a:r>
          </a:p>
          <a:p>
            <a:endParaRPr lang="en-US" sz="1800" b="0" i="0" u="none" strike="noStrike" baseline="0" dirty="0">
              <a:solidFill>
                <a:srgbClr val="000000"/>
              </a:solidFill>
              <a:latin typeface="Raleway" pitchFamily="2" charset="0"/>
            </a:endParaRPr>
          </a:p>
          <a:p>
            <a:pPr algn="l"/>
            <a:endParaRPr lang="en-US" sz="1800" b="0" i="0" u="none" strike="noStrike" baseline="0" dirty="0">
              <a:solidFill>
                <a:srgbClr val="000000"/>
              </a:solidFill>
              <a:latin typeface="Raleway" pitchFamily="2" charset="0"/>
            </a:endParaRPr>
          </a:p>
          <a:p>
            <a:r>
              <a:rPr lang="en-US" sz="1800" b="0" i="0" u="none" strike="noStrike" baseline="0" dirty="0">
                <a:solidFill>
                  <a:srgbClr val="000000"/>
                </a:solidFill>
                <a:latin typeface="Raleway" pitchFamily="2" charset="0"/>
              </a:rPr>
              <a:t>The guide includes: </a:t>
            </a:r>
          </a:p>
          <a:p>
            <a:r>
              <a:rPr lang="en-US" sz="1800" b="0" i="0" u="none" strike="noStrike" baseline="0" dirty="0">
                <a:solidFill>
                  <a:srgbClr val="000000"/>
                </a:solidFill>
                <a:latin typeface="Courier New" panose="02070309020205020404" pitchFamily="49" charset="0"/>
              </a:rPr>
              <a:t>o </a:t>
            </a:r>
            <a:r>
              <a:rPr lang="en-US" sz="1800" b="0" i="0" u="none" strike="noStrike" baseline="0" dirty="0">
                <a:solidFill>
                  <a:srgbClr val="000000"/>
                </a:solidFill>
                <a:latin typeface="Raleway" pitchFamily="2" charset="0"/>
              </a:rPr>
              <a:t>Questions that schools can consider to help them choose strategies or to help them evaluate their current efforts. </a:t>
            </a:r>
          </a:p>
          <a:p>
            <a:r>
              <a:rPr lang="en-US" sz="1800" b="0" i="0" u="none" strike="noStrike" baseline="0" dirty="0">
                <a:solidFill>
                  <a:srgbClr val="000000"/>
                </a:solidFill>
                <a:latin typeface="Courier New" panose="02070309020205020404" pitchFamily="49" charset="0"/>
              </a:rPr>
              <a:t>o </a:t>
            </a:r>
            <a:r>
              <a:rPr lang="en-US" sz="1800" b="0" i="0" u="none" strike="noStrike" baseline="0" dirty="0">
                <a:solidFill>
                  <a:srgbClr val="000000"/>
                </a:solidFill>
                <a:latin typeface="Raleway" pitchFamily="2" charset="0"/>
              </a:rPr>
              <a:t>Templates that schools can use to record information about the strategies they choose for their school recess plans. </a:t>
            </a:r>
          </a:p>
          <a:p>
            <a:r>
              <a:rPr lang="en-US" sz="1800" b="0" i="0" u="none" strike="noStrike" baseline="0" dirty="0">
                <a:solidFill>
                  <a:srgbClr val="000000"/>
                </a:solidFill>
                <a:latin typeface="Courier New" panose="02070309020205020404" pitchFamily="49" charset="0"/>
              </a:rPr>
              <a:t>o </a:t>
            </a:r>
            <a:r>
              <a:rPr lang="en-US" sz="1800" b="0" i="0" u="none" strike="noStrike" baseline="0" dirty="0">
                <a:solidFill>
                  <a:srgbClr val="000000"/>
                </a:solidFill>
                <a:latin typeface="Raleway" pitchFamily="2" charset="0"/>
              </a:rPr>
              <a:t>Key resources that align with the recommended recess strategies and provide additional information. </a:t>
            </a:r>
          </a:p>
          <a:p>
            <a:endParaRPr lang="en-US" sz="1800" b="0" i="0" u="none" strike="noStrike" baseline="0" dirty="0">
              <a:solidFill>
                <a:srgbClr val="000000"/>
              </a:solidFill>
              <a:latin typeface="Raleway" pitchFamily="2" charset="0"/>
            </a:endParaRPr>
          </a:p>
          <a:p>
            <a:r>
              <a:rPr lang="en-US" sz="1800" b="0" i="0" u="none" strike="noStrike" baseline="0" dirty="0">
                <a:solidFill>
                  <a:srgbClr val="000000"/>
                </a:solidFill>
                <a:latin typeface="Raleway" pitchFamily="2" charset="0"/>
              </a:rPr>
              <a:t> Staff can use this guide to: strengthen the recess plan they already have, or it can help schools without a recess plan develop one. </a:t>
            </a:r>
          </a:p>
          <a:p>
            <a:endParaRPr lang="en-US" sz="1800" b="0" i="0" u="none" strike="noStrike" baseline="0" dirty="0">
              <a:solidFill>
                <a:srgbClr val="000000"/>
              </a:solidFill>
              <a:latin typeface="Raleway" pitchFamily="2" charset="0"/>
            </a:endParaRPr>
          </a:p>
          <a:p>
            <a:r>
              <a:rPr lang="en-US" sz="1800" b="0" i="0" u="none" strike="noStrike" baseline="0" dirty="0">
                <a:solidFill>
                  <a:srgbClr val="000000"/>
                </a:solidFill>
                <a:latin typeface="Raleway" pitchFamily="2" charset="0"/>
              </a:rPr>
              <a:t>---------------------------------------------</a:t>
            </a:r>
          </a:p>
          <a:p>
            <a:endParaRPr lang="en-US" sz="1800" b="0" i="0" u="none" strike="noStrike" baseline="0" dirty="0">
              <a:solidFill>
                <a:srgbClr val="000000"/>
              </a:solidFill>
              <a:latin typeface="Raleway" pitchFamily="2" charset="0"/>
            </a:endParaRPr>
          </a:p>
          <a:p>
            <a:endParaRPr lang="en-US" sz="1800" b="0" i="0" u="none" strike="noStrike" baseline="0" dirty="0">
              <a:solidFill>
                <a:srgbClr val="000000"/>
              </a:solidFill>
              <a:latin typeface="Raleway" pitchFamily="2" charset="0"/>
            </a:endParaRPr>
          </a:p>
          <a:p>
            <a:r>
              <a:rPr lang="en-US" sz="1800" b="0" i="0" u="none" strike="noStrike" baseline="0" dirty="0">
                <a:solidFill>
                  <a:srgbClr val="000000"/>
                </a:solidFill>
                <a:latin typeface="Courier New" panose="02070309020205020404" pitchFamily="49" charset="0"/>
              </a:rPr>
              <a:t>o </a:t>
            </a:r>
            <a:r>
              <a:rPr lang="en-US" sz="1800" b="0" i="0" u="none" strike="noStrike" baseline="0" dirty="0">
                <a:solidFill>
                  <a:srgbClr val="000000"/>
                </a:solidFill>
                <a:latin typeface="Raleway" pitchFamily="2" charset="0"/>
              </a:rPr>
              <a:t>Discuss the recommended strategies and use the questions provided to choose strategies for their school recess plan or to identify ways to strengthen the strategies they are already using. The results of these discussions can help schools that currently have a school recess plan make their plans more comprehensive. They can help schools without a recess plan develop one. </a:t>
            </a:r>
          </a:p>
          <a:p>
            <a:r>
              <a:rPr lang="en-US" sz="1800" b="0" i="0" u="none" strike="noStrike" baseline="0" dirty="0">
                <a:solidFill>
                  <a:srgbClr val="000000"/>
                </a:solidFill>
                <a:latin typeface="Courier New" panose="02070309020205020404" pitchFamily="49" charset="0"/>
              </a:rPr>
              <a:t>o </a:t>
            </a:r>
            <a:r>
              <a:rPr lang="en-US" sz="1800" b="0" i="0" u="none" strike="noStrike" baseline="0" dirty="0">
                <a:solidFill>
                  <a:srgbClr val="000000"/>
                </a:solidFill>
                <a:latin typeface="Raleway" pitchFamily="2" charset="0"/>
              </a:rPr>
              <a:t>Choose recess strategies to use and decide how to implement them. If needed, schools can address strategies in stages. </a:t>
            </a:r>
          </a:p>
          <a:p>
            <a:r>
              <a:rPr lang="en-US" sz="1800" b="0" i="0" u="none" strike="noStrike" baseline="0" dirty="0">
                <a:solidFill>
                  <a:srgbClr val="000000"/>
                </a:solidFill>
                <a:latin typeface="Courier New" panose="02070309020205020404" pitchFamily="49" charset="0"/>
              </a:rPr>
              <a:t>o </a:t>
            </a:r>
            <a:r>
              <a:rPr lang="en-US" sz="1800" b="0" i="0" u="none" strike="noStrike" baseline="0" dirty="0">
                <a:solidFill>
                  <a:srgbClr val="000000"/>
                </a:solidFill>
                <a:latin typeface="Raleway" pitchFamily="2" charset="0"/>
              </a:rPr>
              <a:t>Identify resources to help schools address each strategy. </a:t>
            </a:r>
          </a:p>
          <a:p>
            <a:endParaRPr lang="en-US" sz="1800" b="0" i="0" u="none" strike="noStrike" baseline="0" dirty="0">
              <a:solidFill>
                <a:srgbClr val="000000"/>
              </a:solidFill>
              <a:latin typeface="Raleway" pitchFamily="2" charset="0"/>
            </a:endParaRPr>
          </a:p>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19</a:t>
            </a:fld>
            <a:endParaRPr lang="en-US"/>
          </a:p>
        </p:txBody>
      </p:sp>
    </p:spTree>
    <p:extLst>
      <p:ext uri="{BB962C8B-B14F-4D97-AF65-F5344CB8AC3E}">
        <p14:creationId xmlns:p14="http://schemas.microsoft.com/office/powerpoint/2010/main" val="2157892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its time to assess your learning by doing taking everything you learned today and putting it into action </a:t>
            </a:r>
          </a:p>
        </p:txBody>
      </p:sp>
      <p:sp>
        <p:nvSpPr>
          <p:cNvPr id="4" name="Slide Number Placeholder 3"/>
          <p:cNvSpPr>
            <a:spLocks noGrp="1"/>
          </p:cNvSpPr>
          <p:nvPr>
            <p:ph type="sldNum" sz="quarter" idx="5"/>
          </p:nvPr>
        </p:nvSpPr>
        <p:spPr/>
        <p:txBody>
          <a:bodyPr/>
          <a:lstStyle/>
          <a:p>
            <a:fld id="{E5731CD6-7082-7749-BD99-0B0117ADFFDC}" type="slidenum">
              <a:rPr lang="en-US" smtClean="0"/>
              <a:t>20</a:t>
            </a:fld>
            <a:endParaRPr lang="en-US"/>
          </a:p>
        </p:txBody>
      </p:sp>
    </p:spTree>
    <p:extLst>
      <p:ext uri="{BB962C8B-B14F-4D97-AF65-F5344CB8AC3E}">
        <p14:creationId xmlns:p14="http://schemas.microsoft.com/office/powerpoint/2010/main" val="3302522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activity, you will be roleplaying to help Holmes Junior High School with their wellness policy. Imagine that you are a member of the school wellness council that will lead recess planning for the school. </a:t>
            </a:r>
          </a:p>
        </p:txBody>
      </p:sp>
      <p:sp>
        <p:nvSpPr>
          <p:cNvPr id="4" name="Slide Number Placeholder 3"/>
          <p:cNvSpPr>
            <a:spLocks noGrp="1"/>
          </p:cNvSpPr>
          <p:nvPr>
            <p:ph type="sldNum" sz="quarter" idx="5"/>
          </p:nvPr>
        </p:nvSpPr>
        <p:spPr/>
        <p:txBody>
          <a:bodyPr/>
          <a:lstStyle/>
          <a:p>
            <a:fld id="{E5731CD6-7082-7749-BD99-0B0117ADFFDC}" type="slidenum">
              <a:rPr lang="en-US" smtClean="0"/>
              <a:t>21</a:t>
            </a:fld>
            <a:endParaRPr lang="en-US"/>
          </a:p>
        </p:txBody>
      </p:sp>
    </p:spTree>
    <p:extLst>
      <p:ext uri="{BB962C8B-B14F-4D97-AF65-F5344CB8AC3E}">
        <p14:creationId xmlns:p14="http://schemas.microsoft.com/office/powerpoint/2010/main" val="1883304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Indiana Department of Health, …</a:t>
            </a:r>
          </a:p>
        </p:txBody>
      </p:sp>
      <p:sp>
        <p:nvSpPr>
          <p:cNvPr id="4" name="Slide Number Placeholder 3"/>
          <p:cNvSpPr>
            <a:spLocks noGrp="1"/>
          </p:cNvSpPr>
          <p:nvPr>
            <p:ph type="sldNum" sz="quarter" idx="5"/>
          </p:nvPr>
        </p:nvSpPr>
        <p:spPr/>
        <p:txBody>
          <a:bodyPr/>
          <a:lstStyle/>
          <a:p>
            <a:fld id="{E5731CD6-7082-7749-BD99-0B0117ADFFDC}" type="slidenum">
              <a:rPr lang="en-US" smtClean="0"/>
              <a:t>2</a:t>
            </a:fld>
            <a:endParaRPr lang="en-US"/>
          </a:p>
        </p:txBody>
      </p:sp>
    </p:spTree>
    <p:extLst>
      <p:ext uri="{BB962C8B-B14F-4D97-AF65-F5344CB8AC3E}">
        <p14:creationId xmlns:p14="http://schemas.microsoft.com/office/powerpoint/2010/main" val="2240748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pause this screen and take about 5-10 minutes to complete the guide (either by filling out the document or writing down notes) and then continue to the next part of the module once completed.</a:t>
            </a:r>
          </a:p>
        </p:txBody>
      </p:sp>
      <p:sp>
        <p:nvSpPr>
          <p:cNvPr id="4" name="Slide Number Placeholder 3"/>
          <p:cNvSpPr>
            <a:spLocks noGrp="1"/>
          </p:cNvSpPr>
          <p:nvPr>
            <p:ph type="sldNum" sz="quarter" idx="5"/>
          </p:nvPr>
        </p:nvSpPr>
        <p:spPr/>
        <p:txBody>
          <a:bodyPr/>
          <a:lstStyle/>
          <a:p>
            <a:fld id="{E5731CD6-7082-7749-BD99-0B0117ADFFDC}" type="slidenum">
              <a:rPr lang="en-US" smtClean="0"/>
              <a:t>22</a:t>
            </a:fld>
            <a:endParaRPr lang="en-US"/>
          </a:p>
        </p:txBody>
      </p:sp>
    </p:spTree>
    <p:extLst>
      <p:ext uri="{BB962C8B-B14F-4D97-AF65-F5344CB8AC3E}">
        <p14:creationId xmlns:p14="http://schemas.microsoft.com/office/powerpoint/2010/main" val="3158573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that you’ve created a recess plan for Holmes junior high school, think about what went well? What were some challenges What questions do you have? Jot down these thoughts, and plan a time for your real staff to share and compare your key takeaways. This may prompt some ideas when developing your own recess plan at your school.</a:t>
            </a:r>
          </a:p>
        </p:txBody>
      </p:sp>
      <p:sp>
        <p:nvSpPr>
          <p:cNvPr id="4" name="Slide Number Placeholder 3"/>
          <p:cNvSpPr>
            <a:spLocks noGrp="1"/>
          </p:cNvSpPr>
          <p:nvPr>
            <p:ph type="sldNum" sz="quarter" idx="5"/>
          </p:nvPr>
        </p:nvSpPr>
        <p:spPr/>
        <p:txBody>
          <a:bodyPr/>
          <a:lstStyle/>
          <a:p>
            <a:fld id="{E5731CD6-7082-7749-BD99-0B0117ADFFDC}" type="slidenum">
              <a:rPr lang="en-US" smtClean="0"/>
              <a:t>23</a:t>
            </a:fld>
            <a:endParaRPr lang="en-US"/>
          </a:p>
        </p:txBody>
      </p:sp>
    </p:spTree>
    <p:extLst>
      <p:ext uri="{BB962C8B-B14F-4D97-AF65-F5344CB8AC3E}">
        <p14:creationId xmlns:p14="http://schemas.microsoft.com/office/powerpoint/2010/main" val="1906672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you’d like some more practice, I challenge you to try working through these other scenarios and complete the same process.</a:t>
            </a:r>
          </a:p>
        </p:txBody>
      </p:sp>
      <p:sp>
        <p:nvSpPr>
          <p:cNvPr id="4" name="Slide Number Placeholder 3"/>
          <p:cNvSpPr>
            <a:spLocks noGrp="1"/>
          </p:cNvSpPr>
          <p:nvPr>
            <p:ph type="sldNum" sz="quarter" idx="5"/>
          </p:nvPr>
        </p:nvSpPr>
        <p:spPr/>
        <p:txBody>
          <a:bodyPr/>
          <a:lstStyle/>
          <a:p>
            <a:fld id="{E5731CD6-7082-7749-BD99-0B0117ADFFDC}" type="slidenum">
              <a:rPr lang="en-US" smtClean="0"/>
              <a:t>24</a:t>
            </a:fld>
            <a:endParaRPr lang="en-US"/>
          </a:p>
        </p:txBody>
      </p:sp>
    </p:spTree>
    <p:extLst>
      <p:ext uri="{BB962C8B-B14F-4D97-AF65-F5344CB8AC3E}">
        <p14:creationId xmlns:p14="http://schemas.microsoft.com/office/powerpoint/2010/main" val="41272287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iF</a:t>
            </a:r>
            <a:r>
              <a:rPr lang="en-US" dirty="0"/>
              <a:t> </a:t>
            </a:r>
            <a:r>
              <a:rPr lang="en-US" dirty="0" err="1"/>
              <a:t>youd</a:t>
            </a:r>
            <a:r>
              <a:rPr lang="en-US" dirty="0"/>
              <a:t> like to more information on the topics we discussed today, here are a few great resources regarding resources that may help you with recess planning at your schools.</a:t>
            </a:r>
          </a:p>
        </p:txBody>
      </p:sp>
      <p:sp>
        <p:nvSpPr>
          <p:cNvPr id="4" name="Slide Number Placeholder 3"/>
          <p:cNvSpPr>
            <a:spLocks noGrp="1"/>
          </p:cNvSpPr>
          <p:nvPr>
            <p:ph type="sldNum" sz="quarter" idx="5"/>
          </p:nvPr>
        </p:nvSpPr>
        <p:spPr/>
        <p:txBody>
          <a:bodyPr/>
          <a:lstStyle/>
          <a:p>
            <a:fld id="{E5731CD6-7082-7749-BD99-0B0117ADFFDC}" type="slidenum">
              <a:rPr lang="en-US" smtClean="0"/>
              <a:t>25</a:t>
            </a:fld>
            <a:endParaRPr lang="en-US"/>
          </a:p>
        </p:txBody>
      </p:sp>
    </p:spTree>
    <p:extLst>
      <p:ext uri="{BB962C8B-B14F-4D97-AF65-F5344CB8AC3E}">
        <p14:creationId xmlns:p14="http://schemas.microsoft.com/office/powerpoint/2010/main" val="3503173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any questions or need help, feel free to reach out to </a:t>
            </a:r>
            <a:r>
              <a:rPr lang="en-US" dirty="0" err="1"/>
              <a:t>emma</a:t>
            </a:r>
            <a:r>
              <a:rPr lang="en-US" dirty="0"/>
              <a:t> </a:t>
            </a:r>
            <a:r>
              <a:rPr lang="en-US" dirty="0" err="1"/>
              <a:t>smythe</a:t>
            </a:r>
            <a:r>
              <a:rPr lang="en-US" dirty="0"/>
              <a:t> or </a:t>
            </a:r>
            <a:r>
              <a:rPr lang="en-US" dirty="0" err="1"/>
              <a:t>lindsey</a:t>
            </a:r>
            <a:r>
              <a:rPr lang="en-US" dirty="0"/>
              <a:t> bouza at the Indiana department of health. Thank you for completing </a:t>
            </a:r>
            <a:r>
              <a:rPr lang="en-US" dirty="0" err="1"/>
              <a:t>cspap</a:t>
            </a:r>
            <a:r>
              <a:rPr lang="en-US" dirty="0"/>
              <a:t> </a:t>
            </a:r>
            <a:r>
              <a:rPr lang="en-US" dirty="0" err="1"/>
              <a:t>pt</a:t>
            </a:r>
            <a:r>
              <a:rPr lang="en-US" dirty="0"/>
              <a:t> 2 module 1:recess!</a:t>
            </a:r>
          </a:p>
        </p:txBody>
      </p:sp>
      <p:sp>
        <p:nvSpPr>
          <p:cNvPr id="4" name="Slide Number Placeholder 3"/>
          <p:cNvSpPr>
            <a:spLocks noGrp="1"/>
          </p:cNvSpPr>
          <p:nvPr>
            <p:ph type="sldNum" sz="quarter" idx="5"/>
          </p:nvPr>
        </p:nvSpPr>
        <p:spPr/>
        <p:txBody>
          <a:bodyPr/>
          <a:lstStyle/>
          <a:p>
            <a:fld id="{E5731CD6-7082-7749-BD99-0B0117ADFFDC}" type="slidenum">
              <a:rPr lang="en-US" smtClean="0"/>
              <a:t>26</a:t>
            </a:fld>
            <a:endParaRPr lang="en-US"/>
          </a:p>
        </p:txBody>
      </p:sp>
    </p:spTree>
    <p:extLst>
      <p:ext uri="{BB962C8B-B14F-4D97-AF65-F5344CB8AC3E}">
        <p14:creationId xmlns:p14="http://schemas.microsoft.com/office/powerpoint/2010/main" val="3509477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Raleway" pitchFamily="2" charset="0"/>
              </a:rPr>
              <a:t>In in this module, we will spend time </a:t>
            </a:r>
          </a:p>
          <a:p>
            <a:r>
              <a:rPr lang="en-US" sz="1800" b="0" i="0" u="none" strike="noStrike" baseline="0" dirty="0">
                <a:solidFill>
                  <a:srgbClr val="000000"/>
                </a:solidFill>
                <a:latin typeface="Courier New" panose="02070309020205020404" pitchFamily="49" charset="0"/>
              </a:rPr>
              <a:t>o </a:t>
            </a:r>
            <a:r>
              <a:rPr lang="en-US" sz="1800" b="0" i="0" u="none" strike="noStrike" baseline="0" dirty="0">
                <a:solidFill>
                  <a:srgbClr val="000000"/>
                </a:solidFill>
                <a:latin typeface="Raleway" pitchFamily="2" charset="0"/>
              </a:rPr>
              <a:t>Learning about the definitions, policies and strategies that contribute to our understanding of recess and </a:t>
            </a:r>
          </a:p>
          <a:p>
            <a:r>
              <a:rPr lang="en-US" sz="1800" b="0" i="0" u="none" strike="noStrike" baseline="0" dirty="0">
                <a:solidFill>
                  <a:srgbClr val="000000"/>
                </a:solidFill>
                <a:latin typeface="Courier New" panose="02070309020205020404" pitchFamily="49" charset="0"/>
              </a:rPr>
              <a:t>o </a:t>
            </a:r>
            <a:r>
              <a:rPr lang="en-US" sz="1800" b="0" i="0" u="none" strike="noStrike" baseline="0" dirty="0">
                <a:solidFill>
                  <a:srgbClr val="000000"/>
                </a:solidFill>
                <a:latin typeface="Raleway" pitchFamily="2" charset="0"/>
              </a:rPr>
              <a:t>Familiarizing ourselves with the Recess Planning in Schools document. </a:t>
            </a:r>
          </a:p>
          <a:p>
            <a:endParaRPr lang="en-US" sz="1800" b="0" i="0" u="none" strike="noStrike" baseline="0" dirty="0">
              <a:solidFill>
                <a:srgbClr val="000000"/>
              </a:solidFill>
              <a:latin typeface="Raleway" pitchFamily="2" charset="0"/>
            </a:endParaRPr>
          </a:p>
          <a:p>
            <a:r>
              <a:rPr lang="en-US" sz="1800" b="0" i="0" u="none" strike="noStrike" baseline="0" dirty="0">
                <a:solidFill>
                  <a:srgbClr val="000000"/>
                </a:solidFill>
                <a:latin typeface="Raleway" pitchFamily="2" charset="0"/>
              </a:rPr>
              <a:t>At the end of this module, participants should be able to: </a:t>
            </a:r>
          </a:p>
          <a:p>
            <a:r>
              <a:rPr lang="en-US" sz="1800" b="0" i="0" u="none" strike="noStrike" baseline="0" dirty="0">
                <a:solidFill>
                  <a:srgbClr val="000000"/>
                </a:solidFill>
                <a:latin typeface="Courier New" panose="02070309020205020404" pitchFamily="49" charset="0"/>
              </a:rPr>
              <a:t>- understand the key takeaways from </a:t>
            </a:r>
            <a:r>
              <a:rPr lang="en-US" sz="1800" b="0" i="0" u="none" strike="noStrike" baseline="0" dirty="0" err="1">
                <a:solidFill>
                  <a:srgbClr val="000000"/>
                </a:solidFill>
                <a:latin typeface="Courier New" panose="02070309020205020404" pitchFamily="49" charset="0"/>
              </a:rPr>
              <a:t>cspap</a:t>
            </a:r>
            <a:r>
              <a:rPr lang="en-US" sz="1800" b="0" i="0" u="none" strike="noStrike" baseline="0" dirty="0">
                <a:solidFill>
                  <a:srgbClr val="000000"/>
                </a:solidFill>
                <a:latin typeface="Courier New" panose="02070309020205020404" pitchFamily="49" charset="0"/>
              </a:rPr>
              <a:t> part 1 </a:t>
            </a:r>
          </a:p>
          <a:p>
            <a:r>
              <a:rPr lang="en-US" sz="1800" b="0" i="0" u="none" strike="noStrike" baseline="0" dirty="0">
                <a:solidFill>
                  <a:srgbClr val="000000"/>
                </a:solidFill>
                <a:latin typeface="Raleway" pitchFamily="2" charset="0"/>
              </a:rPr>
              <a:t>- Learn about the national guidance and strategies for supporting recess in schools. </a:t>
            </a:r>
          </a:p>
          <a:p>
            <a:r>
              <a:rPr lang="en-US" sz="1800" b="0" i="0" u="none" strike="noStrike" baseline="0" dirty="0">
                <a:solidFill>
                  <a:srgbClr val="000000"/>
                </a:solidFill>
                <a:latin typeface="Courier New" panose="02070309020205020404" pitchFamily="49" charset="0"/>
              </a:rPr>
              <a:t>o </a:t>
            </a:r>
            <a:r>
              <a:rPr lang="en-US" sz="1800" b="0" i="0" u="none" strike="noStrike" baseline="0" dirty="0">
                <a:solidFill>
                  <a:srgbClr val="000000"/>
                </a:solidFill>
                <a:latin typeface="Raleway" pitchFamily="2" charset="0"/>
              </a:rPr>
              <a:t>Use key recess resources, specifically </a:t>
            </a:r>
            <a:r>
              <a:rPr lang="en-US" sz="1800" b="0" i="1" u="none" strike="noStrike" baseline="0" dirty="0">
                <a:solidFill>
                  <a:srgbClr val="000000"/>
                </a:solidFill>
                <a:latin typeface="Raleway" pitchFamily="2" charset="0"/>
              </a:rPr>
              <a:t>Strategies for Recess in Schools </a:t>
            </a:r>
            <a:r>
              <a:rPr lang="en-US" sz="1800" b="0" i="0" u="none" strike="noStrike" baseline="0" dirty="0">
                <a:solidFill>
                  <a:srgbClr val="000000"/>
                </a:solidFill>
                <a:latin typeface="Raleway" pitchFamily="2" charset="0"/>
              </a:rPr>
              <a:t>AND </a:t>
            </a:r>
            <a:r>
              <a:rPr lang="en-US" sz="1800" b="0" i="1" u="none" strike="noStrike" baseline="0" dirty="0">
                <a:solidFill>
                  <a:srgbClr val="000000"/>
                </a:solidFill>
                <a:latin typeface="Raleway" pitchFamily="2" charset="0"/>
              </a:rPr>
              <a:t>Recess Planning in Schools. </a:t>
            </a:r>
            <a:endParaRPr lang="en-US" sz="1800" b="0" i="0" u="none" strike="noStrike" baseline="0" dirty="0">
              <a:solidFill>
                <a:srgbClr val="000000"/>
              </a:solidFill>
              <a:latin typeface="Raleway" pitchFamily="2" charset="0"/>
            </a:endParaRPr>
          </a:p>
          <a:p>
            <a:r>
              <a:rPr lang="en-US" sz="1800" b="0" i="0" u="none" strike="noStrike" baseline="0" dirty="0">
                <a:solidFill>
                  <a:srgbClr val="000000"/>
                </a:solidFill>
                <a:latin typeface="Courier New" panose="02070309020205020404" pitchFamily="49" charset="0"/>
              </a:rPr>
              <a:t>o </a:t>
            </a:r>
            <a:r>
              <a:rPr lang="en-US" sz="1800" b="0" i="0" u="none" strike="noStrike" baseline="0" dirty="0">
                <a:solidFill>
                  <a:srgbClr val="000000"/>
                </a:solidFill>
                <a:latin typeface="Raleway" pitchFamily="2" charset="0"/>
              </a:rPr>
              <a:t>Draft a written recess plan. </a:t>
            </a:r>
          </a:p>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3</a:t>
            </a:fld>
            <a:endParaRPr lang="en-US"/>
          </a:p>
        </p:txBody>
      </p:sp>
    </p:spTree>
    <p:extLst>
      <p:ext uri="{BB962C8B-B14F-4D97-AF65-F5344CB8AC3E}">
        <p14:creationId xmlns:p14="http://schemas.microsoft.com/office/powerpoint/2010/main" val="263263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i="0" u="none" strike="noStrike" baseline="0" dirty="0">
                <a:solidFill>
                  <a:srgbClr val="000000"/>
                </a:solidFill>
                <a:latin typeface="Raleway" pitchFamily="2" charset="0"/>
              </a:rPr>
              <a:t>Recess is A regularly scheduled period within the school day for physical activity and play that is monitored by trained staff or volunteers. </a:t>
            </a:r>
          </a:p>
          <a:p>
            <a:endParaRPr lang="en-US" sz="2400" b="0" i="0" u="none" strike="noStrike" baseline="0" dirty="0">
              <a:solidFill>
                <a:srgbClr val="000000"/>
              </a:solidFill>
              <a:latin typeface="Raleway" pitchFamily="2" charset="0"/>
            </a:endParaRPr>
          </a:p>
          <a:p>
            <a:r>
              <a:rPr lang="en-US" sz="2400" b="0" i="0" u="none" strike="noStrike" baseline="0" dirty="0">
                <a:solidFill>
                  <a:srgbClr val="000000"/>
                </a:solidFill>
                <a:latin typeface="Raleway" pitchFamily="2" charset="0"/>
              </a:rPr>
              <a:t> Recess is a period of time when students are encouraged to be physically active and engaged with their peers in activities of their choice, at all grade levels, kindergarten through 12th grade. </a:t>
            </a:r>
          </a:p>
          <a:p>
            <a:endParaRPr lang="en-US" sz="2400" b="0" i="0" u="none" strike="noStrike" baseline="0" dirty="0">
              <a:solidFill>
                <a:srgbClr val="000000"/>
              </a:solidFill>
              <a:latin typeface="Raleway" pitchFamily="2" charset="0"/>
            </a:endParaRPr>
          </a:p>
          <a:p>
            <a:r>
              <a:rPr lang="en-US" sz="2400" b="0" i="0" u="none" strike="noStrike" baseline="0" dirty="0">
                <a:solidFill>
                  <a:srgbClr val="000000"/>
                </a:solidFill>
                <a:latin typeface="Raleway" pitchFamily="2" charset="0"/>
              </a:rPr>
              <a:t> Middle and high schools may want to change the word “recess” to something that resonates with their student body. The goal is still to offer secondary students a period of time to be active outside of the classroom and physical education. </a:t>
            </a:r>
          </a:p>
        </p:txBody>
      </p:sp>
      <p:sp>
        <p:nvSpPr>
          <p:cNvPr id="4" name="Slide Number Placeholder 3"/>
          <p:cNvSpPr>
            <a:spLocks noGrp="1"/>
          </p:cNvSpPr>
          <p:nvPr>
            <p:ph type="sldNum" sz="quarter" idx="5"/>
          </p:nvPr>
        </p:nvSpPr>
        <p:spPr/>
        <p:txBody>
          <a:bodyPr/>
          <a:lstStyle/>
          <a:p>
            <a:fld id="{E5731CD6-7082-7749-BD99-0B0117ADFFDC}" type="slidenum">
              <a:rPr lang="en-US" smtClean="0"/>
              <a:t>6</a:t>
            </a:fld>
            <a:endParaRPr lang="en-US"/>
          </a:p>
        </p:txBody>
      </p:sp>
    </p:spTree>
    <p:extLst>
      <p:ext uri="{BB962C8B-B14F-4D97-AF65-F5344CB8AC3E}">
        <p14:creationId xmlns:p14="http://schemas.microsoft.com/office/powerpoint/2010/main" val="1227757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dirty="0">
              <a:solidFill>
                <a:srgbClr val="000000"/>
              </a:solidFill>
              <a:latin typeface="Raleway" pitchFamily="2" charset="0"/>
            </a:endParaRPr>
          </a:p>
          <a:p>
            <a:r>
              <a:rPr lang="en-US" sz="1800" b="0" i="0" u="none" strike="noStrike" baseline="0" dirty="0">
                <a:solidFill>
                  <a:srgbClr val="000000"/>
                </a:solidFill>
                <a:latin typeface="Raleway" pitchFamily="2" charset="0"/>
              </a:rPr>
              <a:t>When we talk about recess, we want to consider what it can look like across all grade levels, K-12, as all grade levels can benefit from having times for physical activity outside of physical education and classroom physical activity. Schools may find difficulty incorporating recess into their students schedules </a:t>
            </a:r>
            <a:r>
              <a:rPr lang="en-US" sz="1800" b="0" i="0" u="none" strike="noStrike" baseline="0" dirty="0" err="1">
                <a:solidFill>
                  <a:srgbClr val="000000"/>
                </a:solidFill>
                <a:latin typeface="Raleway" pitchFamily="2" charset="0"/>
              </a:rPr>
              <a:t>esp</a:t>
            </a:r>
            <a:r>
              <a:rPr lang="en-US" sz="1800" b="0" i="0" u="none" strike="noStrike" baseline="0" dirty="0">
                <a:solidFill>
                  <a:srgbClr val="000000"/>
                </a:solidFill>
                <a:latin typeface="Raleway" pitchFamily="2" charset="0"/>
              </a:rPr>
              <a:t> middle and high schools, but  There are many benefits for having recess in schools. They include: </a:t>
            </a:r>
          </a:p>
          <a:p>
            <a:endParaRPr lang="en-US" sz="1800" b="0" i="0" u="none" strike="noStrike" baseline="0" dirty="0">
              <a:solidFill>
                <a:srgbClr val="000000"/>
              </a:solidFill>
              <a:latin typeface="Raleway" pitchFamily="2" charset="0"/>
            </a:endParaRPr>
          </a:p>
          <a:p>
            <a:r>
              <a:rPr lang="en-US" sz="1800" b="0" i="0" u="none" strike="noStrike" baseline="0" dirty="0">
                <a:solidFill>
                  <a:srgbClr val="000000"/>
                </a:solidFill>
                <a:latin typeface="Courier New" panose="02070309020205020404" pitchFamily="49" charset="0"/>
              </a:rPr>
              <a:t>o </a:t>
            </a:r>
            <a:r>
              <a:rPr lang="en-US" sz="1800" b="0" i="0" u="none" strike="noStrike" baseline="0" dirty="0">
                <a:solidFill>
                  <a:srgbClr val="000000"/>
                </a:solidFill>
                <a:latin typeface="Raleway" pitchFamily="2" charset="0"/>
              </a:rPr>
              <a:t>Improving students’ social and emotional development (e.g., learning how to share and negotiate). </a:t>
            </a:r>
          </a:p>
          <a:p>
            <a:r>
              <a:rPr lang="en-US" sz="1800" b="0" i="0" u="none" strike="noStrike" baseline="0" dirty="0">
                <a:solidFill>
                  <a:srgbClr val="000000"/>
                </a:solidFill>
                <a:latin typeface="Courier New" panose="02070309020205020404" pitchFamily="49" charset="0"/>
              </a:rPr>
              <a:t>o </a:t>
            </a:r>
            <a:r>
              <a:rPr lang="en-US" sz="1800" b="0" i="0" u="none" strike="noStrike" baseline="0" dirty="0">
                <a:solidFill>
                  <a:srgbClr val="000000"/>
                </a:solidFill>
                <a:latin typeface="Raleway" pitchFamily="2" charset="0"/>
              </a:rPr>
              <a:t>Improving students’ memory, attention, and concentration. </a:t>
            </a:r>
          </a:p>
          <a:p>
            <a:r>
              <a:rPr lang="en-US" sz="1800" b="0" i="0" u="none" strike="noStrike" baseline="0" dirty="0">
                <a:solidFill>
                  <a:srgbClr val="000000"/>
                </a:solidFill>
                <a:latin typeface="Courier New" panose="02070309020205020404" pitchFamily="49" charset="0"/>
              </a:rPr>
              <a:t>o </a:t>
            </a:r>
            <a:r>
              <a:rPr lang="en-US" sz="1800" b="0" i="0" u="none" strike="noStrike" baseline="0" dirty="0">
                <a:solidFill>
                  <a:srgbClr val="000000"/>
                </a:solidFill>
                <a:latin typeface="Raleway" pitchFamily="2" charset="0"/>
              </a:rPr>
              <a:t>Helping students stay on-task in the classroom.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Courier New" panose="02070309020205020404" pitchFamily="49" charset="0"/>
              </a:rPr>
              <a:t>o </a:t>
            </a:r>
            <a:r>
              <a:rPr lang="en-US" sz="1800" b="0" i="0" u="none" strike="noStrike" baseline="0" dirty="0">
                <a:solidFill>
                  <a:srgbClr val="000000"/>
                </a:solidFill>
                <a:latin typeface="Raleway" pitchFamily="2" charset="0"/>
              </a:rPr>
              <a:t>Reducing disruptive behavior in the classroom. </a:t>
            </a:r>
          </a:p>
          <a:p>
            <a:r>
              <a:rPr lang="en-US" sz="1800" b="0" i="0" u="none" strike="noStrike" baseline="0" dirty="0">
                <a:solidFill>
                  <a:srgbClr val="000000"/>
                </a:solidFill>
                <a:latin typeface="Courier New" panose="02070309020205020404" pitchFamily="49" charset="0"/>
              </a:rPr>
              <a:t>o And </a:t>
            </a:r>
            <a:r>
              <a:rPr lang="en-US" sz="1800" b="0" i="0" u="none" strike="noStrike" baseline="0" dirty="0">
                <a:solidFill>
                  <a:srgbClr val="000000"/>
                </a:solidFill>
                <a:latin typeface="Raleway" pitchFamily="2" charset="0"/>
              </a:rPr>
              <a:t>Increasing students’ level of physical activity. </a:t>
            </a:r>
          </a:p>
          <a:p>
            <a:endParaRPr lang="en-US" sz="1800" b="0" i="0" u="none" strike="noStrike" baseline="0" dirty="0">
              <a:solidFill>
                <a:srgbClr val="000000"/>
              </a:solidFill>
              <a:latin typeface="Raleway" pitchFamily="2" charset="0"/>
            </a:endParaRPr>
          </a:p>
          <a:p>
            <a:endParaRPr lang="en-US" sz="1800" b="0" i="0" u="none" strike="noStrike" baseline="0" dirty="0">
              <a:solidFill>
                <a:srgbClr val="000000"/>
              </a:solidFill>
              <a:latin typeface="Raleway" pitchFamily="2" charset="0"/>
            </a:endParaRPr>
          </a:p>
          <a:p>
            <a:r>
              <a:rPr lang="en-US" sz="1800" b="0" i="0" u="none" strike="noStrike" baseline="0" dirty="0">
                <a:solidFill>
                  <a:srgbClr val="000000"/>
                </a:solidFill>
                <a:latin typeface="Raleway" pitchFamily="2" charset="0"/>
              </a:rPr>
              <a:t> All of these benefits help improve students’ engagement in school, no matter the grade, which leads to improved school connectedness and overall school climate </a:t>
            </a:r>
          </a:p>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7</a:t>
            </a:fld>
            <a:endParaRPr lang="en-US"/>
          </a:p>
        </p:txBody>
      </p:sp>
    </p:spTree>
    <p:extLst>
      <p:ext uri="{BB962C8B-B14F-4D97-AF65-F5344CB8AC3E}">
        <p14:creationId xmlns:p14="http://schemas.microsoft.com/office/powerpoint/2010/main" val="1948594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recess before lunch has proven to be beneficial for students and their learning.</a:t>
            </a:r>
          </a:p>
        </p:txBody>
      </p:sp>
      <p:sp>
        <p:nvSpPr>
          <p:cNvPr id="4" name="Slide Number Placeholder 3"/>
          <p:cNvSpPr>
            <a:spLocks noGrp="1"/>
          </p:cNvSpPr>
          <p:nvPr>
            <p:ph type="sldNum" sz="quarter" idx="5"/>
          </p:nvPr>
        </p:nvSpPr>
        <p:spPr/>
        <p:txBody>
          <a:bodyPr/>
          <a:lstStyle/>
          <a:p>
            <a:fld id="{E5731CD6-7082-7749-BD99-0B0117ADFFDC}" type="slidenum">
              <a:rPr lang="en-US" smtClean="0"/>
              <a:t>8</a:t>
            </a:fld>
            <a:endParaRPr lang="en-US"/>
          </a:p>
        </p:txBody>
      </p:sp>
    </p:spTree>
    <p:extLst>
      <p:ext uri="{BB962C8B-B14F-4D97-AF65-F5344CB8AC3E}">
        <p14:creationId xmlns:p14="http://schemas.microsoft.com/office/powerpoint/2010/main" val="2173077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Transitioning to recess before lunch may require some additional planning and logistics, but the benefits are well worth it. Here are some tips for </a:t>
            </a:r>
            <a:r>
              <a:rPr lang="en-US" dirty="0" err="1"/>
              <a:t>implenting</a:t>
            </a:r>
            <a:r>
              <a:rPr lang="en-US" dirty="0"/>
              <a:t> recess before lunch into your school. </a:t>
            </a:r>
          </a:p>
          <a:p>
            <a:endParaRPr lang="en-US" dirty="0"/>
          </a:p>
          <a:p>
            <a:pPr marL="285750" indent="-285750">
              <a:buFont typeface="Arial" panose="020B0604020202020204" pitchFamily="34" charset="0"/>
              <a:buChar char="•"/>
            </a:pPr>
            <a:r>
              <a:rPr lang="en-US" dirty="0">
                <a:latin typeface="Raleway" pitchFamily="2" charset="0"/>
              </a:rPr>
              <a:t>Educate administrators, parents/guardians, and community members on the benefits in order to obtain buy-in and support from school staff. </a:t>
            </a:r>
          </a:p>
          <a:p>
            <a:pPr marL="285750" indent="-285750">
              <a:buFont typeface="Arial" panose="020B0604020202020204" pitchFamily="34" charset="0"/>
              <a:buChar char="•"/>
            </a:pPr>
            <a:r>
              <a:rPr lang="en-US" dirty="0">
                <a:latin typeface="Raleway" pitchFamily="2" charset="0"/>
              </a:rPr>
              <a:t>Involve students, parents/guardians and school staff in planning, especially when it comes to deciding the games and activities. </a:t>
            </a:r>
          </a:p>
          <a:p>
            <a:pPr marL="285750" indent="-285750">
              <a:buFont typeface="Arial" panose="020B0604020202020204" pitchFamily="34" charset="0"/>
              <a:buChar char="•"/>
            </a:pPr>
            <a:r>
              <a:rPr lang="en-US" dirty="0">
                <a:latin typeface="Raleway" pitchFamily="2" charset="0"/>
              </a:rPr>
              <a:t>Start with a limited pilot program or trial period — monitor and adjust as needed. </a:t>
            </a:r>
          </a:p>
          <a:p>
            <a:pPr marL="285750" indent="-285750">
              <a:buFont typeface="Arial" panose="020B0604020202020204" pitchFamily="34" charset="0"/>
              <a:buChar char="•"/>
            </a:pPr>
            <a:r>
              <a:rPr lang="en-US" dirty="0">
                <a:latin typeface="Raleway" pitchFamily="2" charset="0"/>
              </a:rPr>
              <a:t>Be prepared to address logistical challenges before implementing Recess Before Lunch, such as handwashing, lunch money, bagged lunches, hallway flow, etc. </a:t>
            </a:r>
          </a:p>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9</a:t>
            </a:fld>
            <a:endParaRPr lang="en-US"/>
          </a:p>
        </p:txBody>
      </p:sp>
    </p:spTree>
    <p:extLst>
      <p:ext uri="{BB962C8B-B14F-4D97-AF65-F5344CB8AC3E}">
        <p14:creationId xmlns:p14="http://schemas.microsoft.com/office/powerpoint/2010/main" val="4194111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Since weather in Indiana can be unpredictable at times, It’s essential to have a game plan for when the weather is bad, so students can still have recess.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Create classroom indoor recess carts that include mobile materials such as: jump ropes, soft balls, movement dice, and yoga mats and cards so teachers have easy access to equipment.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Recruit older student leaders to lead indoor recess activities. Student leaders can serve as great role models for their peers and younger students to be physically active.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Organize a year-round walking club. Walking is an activity that is easy and accessible to most students, staff and parents. Host an extra walking club day during indoor recess around the building perimeter for students to track more steps.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t>Playworks</a:t>
            </a:r>
            <a:r>
              <a:rPr lang="en-US" sz="1200" dirty="0"/>
              <a:t> is an organization that focuses on helping kids stay active and build valuable social-emotional skills. </a:t>
            </a:r>
            <a:r>
              <a:rPr lang="en-US" sz="1200" dirty="0" err="1"/>
              <a:t>Playworks</a:t>
            </a:r>
            <a:r>
              <a:rPr lang="en-US" sz="1200" dirty="0"/>
              <a:t> has indoor recess and play at home resources that can be utilized in small spaces and during inclement weather. Please visit the following links for more information.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10</a:t>
            </a:fld>
            <a:endParaRPr lang="en-US"/>
          </a:p>
        </p:txBody>
      </p:sp>
    </p:spTree>
    <p:extLst>
      <p:ext uri="{BB962C8B-B14F-4D97-AF65-F5344CB8AC3E}">
        <p14:creationId xmlns:p14="http://schemas.microsoft.com/office/powerpoint/2010/main" val="3227476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Raleway" pitchFamily="2" charset="0"/>
              </a:rPr>
              <a:t>National guidance on recess can guide state, district and school policies for recess in order to meet this recommendation </a:t>
            </a:r>
          </a:p>
          <a:p>
            <a:r>
              <a:rPr lang="en-US" sz="1800" b="0" i="0" u="none" strike="noStrike" baseline="0" dirty="0">
                <a:solidFill>
                  <a:srgbClr val="000000"/>
                </a:solidFill>
                <a:latin typeface="Raleway" pitchFamily="2" charset="0"/>
              </a:rPr>
              <a:t> This guidance encourages schools to: </a:t>
            </a:r>
          </a:p>
          <a:p>
            <a:r>
              <a:rPr lang="en-US" sz="1800" b="0" i="0" u="none" strike="noStrike" baseline="0" dirty="0">
                <a:solidFill>
                  <a:srgbClr val="000000"/>
                </a:solidFill>
                <a:latin typeface="Courier New" panose="02070309020205020404" pitchFamily="49" charset="0"/>
              </a:rPr>
              <a:t>o </a:t>
            </a:r>
            <a:r>
              <a:rPr lang="en-US" sz="1800" b="0" i="0" u="none" strike="noStrike" baseline="0" dirty="0">
                <a:solidFill>
                  <a:srgbClr val="000000"/>
                </a:solidFill>
                <a:latin typeface="Raleway" pitchFamily="2" charset="0"/>
              </a:rPr>
              <a:t>Provide all students with a daily opportunity to be active: 20 minutes of daily recess for elementary school students and at least</a:t>
            </a:r>
            <a:r>
              <a:rPr lang="en-US" sz="1800" b="0" i="0" u="none" strike="noStrike" baseline="0" dirty="0">
                <a:solidFill>
                  <a:srgbClr val="000000"/>
                </a:solidFill>
                <a:latin typeface="Courier New" panose="02070309020205020404" pitchFamily="49" charset="0"/>
              </a:rPr>
              <a:t> </a:t>
            </a:r>
            <a:r>
              <a:rPr lang="en-US" sz="1800" b="0" i="0" u="none" strike="noStrike" baseline="0" dirty="0">
                <a:solidFill>
                  <a:srgbClr val="000000"/>
                </a:solidFill>
                <a:latin typeface="Raleway" pitchFamily="2" charset="0"/>
              </a:rPr>
              <a:t>A daily period of physical activity outside of class for middle and high school students</a:t>
            </a:r>
          </a:p>
          <a:p>
            <a:r>
              <a:rPr lang="en-US" sz="1800" b="0" i="0" u="none" strike="noStrike" baseline="0" dirty="0">
                <a:solidFill>
                  <a:srgbClr val="000000"/>
                </a:solidFill>
                <a:latin typeface="Courier New" panose="02070309020205020404" pitchFamily="49" charset="0"/>
              </a:rPr>
              <a:t>o </a:t>
            </a:r>
            <a:r>
              <a:rPr lang="en-US" sz="1800" b="0" i="0" u="none" strike="noStrike" baseline="0" dirty="0">
                <a:solidFill>
                  <a:srgbClr val="000000"/>
                </a:solidFill>
                <a:latin typeface="Raleway" pitchFamily="2" charset="0"/>
              </a:rPr>
              <a:t>Prohibit the replacement of physical education with recess or the use of recess to meet time requirements for physical education policies. </a:t>
            </a:r>
          </a:p>
          <a:p>
            <a:r>
              <a:rPr lang="en-US" sz="1800" b="0" i="0" u="none" strike="noStrike" baseline="0" dirty="0">
                <a:solidFill>
                  <a:srgbClr val="000000"/>
                </a:solidFill>
                <a:latin typeface="Courier New" panose="02070309020205020404" pitchFamily="49" charset="0"/>
              </a:rPr>
              <a:t>o </a:t>
            </a:r>
            <a:r>
              <a:rPr lang="en-US" sz="1800" b="0" i="0" u="none" strike="noStrike" baseline="0" dirty="0">
                <a:solidFill>
                  <a:srgbClr val="000000"/>
                </a:solidFill>
                <a:latin typeface="Raleway" pitchFamily="2" charset="0"/>
              </a:rPr>
              <a:t>Provide schools and students with adequate spaces, facilities, equipment, and supplies for recess. </a:t>
            </a:r>
          </a:p>
          <a:p>
            <a:r>
              <a:rPr lang="en-US" sz="1800" b="0" i="0" u="none" strike="noStrike" baseline="0" dirty="0">
                <a:solidFill>
                  <a:srgbClr val="000000"/>
                </a:solidFill>
                <a:latin typeface="Raleway" pitchFamily="2" charset="0"/>
              </a:rPr>
              <a:t>Ensure that spaces and facilities for recess meet or exceed recommended safety standards. </a:t>
            </a:r>
          </a:p>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11</a:t>
            </a:fld>
            <a:endParaRPr lang="en-US"/>
          </a:p>
        </p:txBody>
      </p:sp>
    </p:spTree>
    <p:extLst>
      <p:ext uri="{BB962C8B-B14F-4D97-AF65-F5344CB8AC3E}">
        <p14:creationId xmlns:p14="http://schemas.microsoft.com/office/powerpoint/2010/main" val="40938030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90A01FC-93F7-BE41-ADE1-034EA44A4165}"/>
              </a:ext>
            </a:extLst>
          </p:cNvPr>
          <p:cNvSpPr>
            <a:spLocks noGrp="1"/>
          </p:cNvSpPr>
          <p:nvPr>
            <p:ph type="body" sz="quarter" idx="10" hasCustomPrompt="1"/>
          </p:nvPr>
        </p:nvSpPr>
        <p:spPr>
          <a:xfrm>
            <a:off x="5430279" y="4954699"/>
            <a:ext cx="3322638" cy="424732"/>
          </a:xfrm>
        </p:spPr>
        <p:txBody>
          <a:bodyPr anchor="ctr">
            <a:spAutoFit/>
          </a:bodyPr>
          <a:lstStyle>
            <a:lvl1pPr>
              <a:defRPr sz="2400">
                <a:solidFill>
                  <a:schemeClr val="bg1"/>
                </a:solidFill>
              </a:defRPr>
            </a:lvl1pPr>
            <a:lvl2pPr>
              <a:defRPr sz="2400">
                <a:solidFill>
                  <a:schemeClr val="bg1"/>
                </a:solidFill>
                <a:latin typeface="Raleway" panose="020B0503030101060003" pitchFamily="34" charset="77"/>
              </a:defRPr>
            </a:lvl2pPr>
            <a:lvl3pPr>
              <a:defRPr sz="2400">
                <a:solidFill>
                  <a:schemeClr val="bg1"/>
                </a:solidFill>
                <a:latin typeface="Raleway" panose="020B0503030101060003" pitchFamily="34" charset="77"/>
              </a:defRPr>
            </a:lvl3pPr>
            <a:lvl4pPr>
              <a:defRPr sz="2400">
                <a:solidFill>
                  <a:schemeClr val="bg1"/>
                </a:solidFill>
                <a:latin typeface="Raleway" panose="020B0503030101060003" pitchFamily="34" charset="77"/>
              </a:defRPr>
            </a:lvl4pPr>
            <a:lvl5pPr>
              <a:defRPr sz="2400">
                <a:solidFill>
                  <a:schemeClr val="bg1"/>
                </a:solidFill>
                <a:latin typeface="Raleway" panose="020B0503030101060003" pitchFamily="34" charset="77"/>
              </a:defRPr>
            </a:lvl5pPr>
          </a:lstStyle>
          <a:p>
            <a:pPr lvl="0"/>
            <a:r>
              <a:rPr lang="en-US" dirty="0"/>
              <a:t>08/04/2020</a:t>
            </a:r>
          </a:p>
        </p:txBody>
      </p:sp>
      <p:sp>
        <p:nvSpPr>
          <p:cNvPr id="2" name="Title 1">
            <a:extLst>
              <a:ext uri="{FF2B5EF4-FFF2-40B4-BE49-F238E27FC236}">
                <a16:creationId xmlns:a16="http://schemas.microsoft.com/office/drawing/2014/main" id="{60166518-E155-EA41-99F6-16C1DA34B61D}"/>
              </a:ext>
            </a:extLst>
          </p:cNvPr>
          <p:cNvSpPr>
            <a:spLocks noGrp="1"/>
          </p:cNvSpPr>
          <p:nvPr>
            <p:ph type="ctrTitle" hasCustomPrompt="1"/>
          </p:nvPr>
        </p:nvSpPr>
        <p:spPr>
          <a:xfrm>
            <a:off x="5430279" y="2665031"/>
            <a:ext cx="6141961" cy="590931"/>
          </a:xfrm>
        </p:spPr>
        <p:txBody>
          <a:bodyPr anchor="b">
            <a:spAutoFit/>
          </a:bodyPr>
          <a:lstStyle>
            <a:lvl1pPr algn="l">
              <a:defRPr sz="3600" b="1" i="0" cap="all" baseline="0">
                <a:solidFill>
                  <a:schemeClr val="bg1"/>
                </a:solidFill>
                <a:latin typeface="Raleway SemiBold" panose="020B0503030101060003"/>
              </a:defRPr>
            </a:lvl1pPr>
          </a:lstStyle>
          <a:p>
            <a:r>
              <a:rPr lang="en-US" dirty="0"/>
              <a:t>Presentation Name</a:t>
            </a:r>
          </a:p>
        </p:txBody>
      </p:sp>
      <p:sp>
        <p:nvSpPr>
          <p:cNvPr id="3" name="Subtitle 2">
            <a:extLst>
              <a:ext uri="{FF2B5EF4-FFF2-40B4-BE49-F238E27FC236}">
                <a16:creationId xmlns:a16="http://schemas.microsoft.com/office/drawing/2014/main" id="{4B200433-34AA-0A4E-A5F1-B2294311BF01}"/>
              </a:ext>
            </a:extLst>
          </p:cNvPr>
          <p:cNvSpPr>
            <a:spLocks noGrp="1"/>
          </p:cNvSpPr>
          <p:nvPr>
            <p:ph type="subTitle" idx="1" hasCustomPrompt="1"/>
          </p:nvPr>
        </p:nvSpPr>
        <p:spPr>
          <a:xfrm>
            <a:off x="5430279" y="3762946"/>
            <a:ext cx="6141962" cy="424732"/>
          </a:xfrm>
        </p:spPr>
        <p:txBody>
          <a:bodyPr>
            <a:spAutoFit/>
          </a:bodyPr>
          <a:lstStyle>
            <a:lvl1pPr marL="0" indent="0" algn="l">
              <a:buNone/>
              <a:defRPr sz="2400" b="0" i="0" cap="all" baseline="0">
                <a:solidFill>
                  <a:schemeClr val="bg1"/>
                </a:solidFill>
                <a:latin typeface="Raleway Light" panose="020B0403030101060003"/>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p:txBody>
      </p:sp>
      <p:sp>
        <p:nvSpPr>
          <p:cNvPr id="9" name="Rectangle 8">
            <a:extLst>
              <a:ext uri="{FF2B5EF4-FFF2-40B4-BE49-F238E27FC236}">
                <a16:creationId xmlns:a16="http://schemas.microsoft.com/office/drawing/2014/main" id="{064F9266-EFA5-B84E-8766-D362F4D5E364}"/>
              </a:ext>
            </a:extLst>
          </p:cNvPr>
          <p:cNvSpPr/>
          <p:nvPr userDrawn="1"/>
        </p:nvSpPr>
        <p:spPr>
          <a:xfrm>
            <a:off x="4493232" y="380136"/>
            <a:ext cx="62031" cy="6097728"/>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BED99FD-4ABD-9745-A58A-888D466334D9}"/>
              </a:ext>
            </a:extLst>
          </p:cNvPr>
          <p:cNvPicPr>
            <a:picLocks noChangeAspect="1"/>
          </p:cNvPicPr>
          <p:nvPr userDrawn="1"/>
        </p:nvPicPr>
        <p:blipFill>
          <a:blip r:embed="rId2"/>
          <a:stretch>
            <a:fillRect/>
          </a:stretch>
        </p:blipFill>
        <p:spPr>
          <a:xfrm>
            <a:off x="1204775" y="1171054"/>
            <a:ext cx="2413441" cy="4423558"/>
          </a:xfrm>
          <a:prstGeom prst="rect">
            <a:avLst/>
          </a:prstGeom>
        </p:spPr>
      </p:pic>
    </p:spTree>
    <p:extLst>
      <p:ext uri="{BB962C8B-B14F-4D97-AF65-F5344CB8AC3E}">
        <p14:creationId xmlns:p14="http://schemas.microsoft.com/office/powerpoint/2010/main" val="2869170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ooter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50E123E-A50F-CF41-806E-C064ABA25857}"/>
              </a:ext>
            </a:extLst>
          </p:cNvPr>
          <p:cNvSpPr>
            <a:spLocks noGrp="1"/>
          </p:cNvSpPr>
          <p:nvPr>
            <p:ph type="sldNum" sz="quarter" idx="12"/>
          </p:nvPr>
        </p:nvSpPr>
        <p:spPr/>
        <p:txBody>
          <a:bodyPr/>
          <a:lstStyle/>
          <a:p>
            <a:fld id="{2C1798A1-548B-2F4F-A949-0B360C421755}" type="slidenum">
              <a:rPr lang="en-US" smtClean="0"/>
              <a:t>‹#›</a:t>
            </a:fld>
            <a:endParaRPr lang="en-US"/>
          </a:p>
        </p:txBody>
      </p:sp>
      <p:cxnSp>
        <p:nvCxnSpPr>
          <p:cNvPr id="4" name="Straight Connector 3">
            <a:extLst>
              <a:ext uri="{FF2B5EF4-FFF2-40B4-BE49-F238E27FC236}">
                <a16:creationId xmlns:a16="http://schemas.microsoft.com/office/drawing/2014/main" id="{704B8754-6230-FF48-BAA3-475B4BD55389}"/>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9090E88-0231-EF47-91D8-BAFEBA3FC2E4}"/>
              </a:ext>
            </a:extLst>
          </p:cNvPr>
          <p:cNvPicPr>
            <a:picLocks noChangeAspect="1"/>
          </p:cNvPicPr>
          <p:nvPr userDrawn="1"/>
        </p:nvPicPr>
        <p:blipFill>
          <a:blip r:embed="rId2"/>
          <a:stretch>
            <a:fillRect/>
          </a:stretch>
        </p:blipFill>
        <p:spPr>
          <a:xfrm>
            <a:off x="363617" y="5802218"/>
            <a:ext cx="1623999" cy="817420"/>
          </a:xfrm>
          <a:prstGeom prst="rect">
            <a:avLst/>
          </a:prstGeom>
        </p:spPr>
      </p:pic>
    </p:spTree>
    <p:extLst>
      <p:ext uri="{BB962C8B-B14F-4D97-AF65-F5344CB8AC3E}">
        <p14:creationId xmlns:p14="http://schemas.microsoft.com/office/powerpoint/2010/main" val="3068617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rts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a:xfrm>
            <a:off x="436881" y="365126"/>
            <a:ext cx="3380242" cy="756565"/>
          </a:xfrm>
        </p:spPr>
        <p:txBody>
          <a:bodyPr/>
          <a:lstStyle>
            <a:lvl1pPr>
              <a:defRPr>
                <a:solidFill>
                  <a:schemeClr val="tx1"/>
                </a:solidFill>
              </a:defRPr>
            </a:lvl1pPr>
          </a:lstStyle>
          <a:p>
            <a:r>
              <a:rPr lang="en-US" dirty="0"/>
              <a:t>Chart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614639"/>
            <a:ext cx="3380242" cy="3645518"/>
          </a:xfr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D9333631-A642-3147-8E2D-182A900A376E}"/>
              </a:ext>
            </a:extLst>
          </p:cNvPr>
          <p:cNvSpPr>
            <a:spLocks noGrp="1"/>
          </p:cNvSpPr>
          <p:nvPr>
            <p:ph type="sldNum" sz="quarter" idx="14"/>
          </p:nvPr>
        </p:nvSpPr>
        <p:spPr/>
        <p:txBody>
          <a:bodyPr/>
          <a:lstStyle/>
          <a:p>
            <a:fld id="{2C1798A1-548B-2F4F-A949-0B360C421755}" type="slidenum">
              <a:rPr lang="en-US" smtClean="0"/>
              <a:pPr/>
              <a:t>‹#›</a:t>
            </a:fld>
            <a:endParaRPr lang="en-US" dirty="0"/>
          </a:p>
        </p:txBody>
      </p:sp>
      <p:cxnSp>
        <p:nvCxnSpPr>
          <p:cNvPr id="18" name="Straight Connector 17">
            <a:extLst>
              <a:ext uri="{FF2B5EF4-FFF2-40B4-BE49-F238E27FC236}">
                <a16:creationId xmlns:a16="http://schemas.microsoft.com/office/drawing/2014/main" id="{21C3DAE3-FAD8-5D4F-A07E-1BDB97A1AA02}"/>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91561F55-8A38-B940-9C70-17A82AC89ED4}"/>
              </a:ext>
            </a:extLst>
          </p:cNvPr>
          <p:cNvPicPr>
            <a:picLocks noChangeAspect="1"/>
          </p:cNvPicPr>
          <p:nvPr userDrawn="1"/>
        </p:nvPicPr>
        <p:blipFill>
          <a:blip r:embed="rId2"/>
          <a:stretch>
            <a:fillRect/>
          </a:stretch>
        </p:blipFill>
        <p:spPr>
          <a:xfrm>
            <a:off x="363617" y="5802218"/>
            <a:ext cx="1623999" cy="817420"/>
          </a:xfrm>
          <a:prstGeom prst="rect">
            <a:avLst/>
          </a:prstGeom>
        </p:spPr>
      </p:pic>
    </p:spTree>
    <p:extLst>
      <p:ext uri="{BB962C8B-B14F-4D97-AF65-F5344CB8AC3E}">
        <p14:creationId xmlns:p14="http://schemas.microsoft.com/office/powerpoint/2010/main" val="2419828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harts Da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a:xfrm>
            <a:off x="436881" y="365126"/>
            <a:ext cx="3380242" cy="756565"/>
          </a:xfrm>
        </p:spPr>
        <p:txBody>
          <a:bodyPr/>
          <a:lstStyle>
            <a:lvl1pPr>
              <a:defRPr>
                <a:solidFill>
                  <a:schemeClr val="bg1"/>
                </a:solidFill>
              </a:defRPr>
            </a:lvl1pPr>
          </a:lstStyle>
          <a:p>
            <a:r>
              <a:rPr lang="en-US" dirty="0"/>
              <a:t>Chart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614639"/>
            <a:ext cx="3380242" cy="3645518"/>
          </a:xfr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EBE0AC1F-4242-FD4A-84BE-CDA82C3D43AE}"/>
              </a:ext>
            </a:extLst>
          </p:cNvPr>
          <p:cNvCxnSpPr>
            <a:cxnSpLocks/>
          </p:cNvCxnSpPr>
          <p:nvPr userDrawn="1"/>
        </p:nvCxnSpPr>
        <p:spPr>
          <a:xfrm>
            <a:off x="2103120" y="6215970"/>
            <a:ext cx="910132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FF5FB82-9241-C045-8A52-591FEB315B77}"/>
              </a:ext>
            </a:extLst>
          </p:cNvPr>
          <p:cNvPicPr>
            <a:picLocks noChangeAspect="1"/>
          </p:cNvPicPr>
          <p:nvPr userDrawn="1"/>
        </p:nvPicPr>
        <p:blipFill>
          <a:blip r:embed="rId2"/>
          <a:stretch>
            <a:fillRect/>
          </a:stretch>
        </p:blipFill>
        <p:spPr>
          <a:xfrm>
            <a:off x="387962" y="5802218"/>
            <a:ext cx="1623999" cy="817420"/>
          </a:xfrm>
          <a:prstGeom prst="rect">
            <a:avLst/>
          </a:prstGeom>
        </p:spPr>
      </p:pic>
      <p:sp>
        <p:nvSpPr>
          <p:cNvPr id="12" name="Slide Number Placeholder 6">
            <a:extLst>
              <a:ext uri="{FF2B5EF4-FFF2-40B4-BE49-F238E27FC236}">
                <a16:creationId xmlns:a16="http://schemas.microsoft.com/office/drawing/2014/main" id="{2360B844-A017-134D-8EA2-7AE1BDE27744}"/>
              </a:ext>
            </a:extLst>
          </p:cNvPr>
          <p:cNvSpPr>
            <a:spLocks noGrp="1"/>
          </p:cNvSpPr>
          <p:nvPr>
            <p:ph type="sldNum" sz="quarter" idx="12"/>
          </p:nvPr>
        </p:nvSpPr>
        <p:spPr>
          <a:xfrm>
            <a:off x="11204447" y="6028365"/>
            <a:ext cx="623935" cy="365125"/>
          </a:xfrm>
        </p:spPr>
        <p:txBody>
          <a:bodyPr/>
          <a:lstStyle>
            <a:lvl1pPr>
              <a:defRPr>
                <a:solidFill>
                  <a:schemeClr val="bg1"/>
                </a:solidFill>
              </a:defRPr>
            </a:lvl1pPr>
          </a:lstStyle>
          <a:p>
            <a:fld id="{2C1798A1-548B-2F4F-A949-0B360C421755}" type="slidenum">
              <a:rPr lang="en-US" smtClean="0"/>
              <a:pPr/>
              <a:t>‹#›</a:t>
            </a:fld>
            <a:endParaRPr lang="en-US" dirty="0"/>
          </a:p>
        </p:txBody>
      </p:sp>
    </p:spTree>
    <p:extLst>
      <p:ext uri="{BB962C8B-B14F-4D97-AF65-F5344CB8AC3E}">
        <p14:creationId xmlns:p14="http://schemas.microsoft.com/office/powerpoint/2010/main" val="1764650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5AD0F42-13BB-4629-99BC-2BD962B70EE1}"/>
              </a:ext>
            </a:extLst>
          </p:cNvPr>
          <p:cNvPicPr>
            <a:picLocks noChangeAspect="1"/>
          </p:cNvPicPr>
          <p:nvPr userDrawn="1"/>
        </p:nvPicPr>
        <p:blipFill>
          <a:blip r:embed="rId2"/>
          <a:stretch>
            <a:fillRect/>
          </a:stretch>
        </p:blipFill>
        <p:spPr>
          <a:xfrm>
            <a:off x="1204775" y="1171054"/>
            <a:ext cx="2413441" cy="4423558"/>
          </a:xfrm>
          <a:prstGeom prst="rect">
            <a:avLst/>
          </a:prstGeom>
        </p:spPr>
      </p:pic>
      <p:cxnSp>
        <p:nvCxnSpPr>
          <p:cNvPr id="10" name="Straight Connector 9">
            <a:extLst>
              <a:ext uri="{FF2B5EF4-FFF2-40B4-BE49-F238E27FC236}">
                <a16:creationId xmlns:a16="http://schemas.microsoft.com/office/drawing/2014/main" id="{46CF6EEB-D08C-40C7-8EA4-629FD05011FA}"/>
              </a:ext>
            </a:extLst>
          </p:cNvPr>
          <p:cNvCxnSpPr>
            <a:cxnSpLocks/>
          </p:cNvCxnSpPr>
          <p:nvPr userDrawn="1"/>
        </p:nvCxnSpPr>
        <p:spPr>
          <a:xfrm>
            <a:off x="4745621" y="451413"/>
            <a:ext cx="0" cy="5615733"/>
          </a:xfrm>
          <a:prstGeom prst="line">
            <a:avLst/>
          </a:prstGeom>
          <a:ln w="76200">
            <a:solidFill>
              <a:srgbClr val="F7C327"/>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C359431-F97F-4DA6-A79A-3D6025AD7CB3}"/>
              </a:ext>
            </a:extLst>
          </p:cNvPr>
          <p:cNvSpPr>
            <a:spLocks noGrp="1"/>
          </p:cNvSpPr>
          <p:nvPr>
            <p:ph type="body" sz="quarter" idx="10" hasCustomPrompt="1"/>
          </p:nvPr>
        </p:nvSpPr>
        <p:spPr>
          <a:xfrm>
            <a:off x="5613399" y="2257143"/>
            <a:ext cx="5197353" cy="613378"/>
          </a:xfrm>
        </p:spPr>
        <p:txBody>
          <a:bodyPr/>
          <a:lstStyle>
            <a:lvl1pPr>
              <a:defRPr sz="3600">
                <a:solidFill>
                  <a:schemeClr val="bg1"/>
                </a:solidFill>
                <a:latin typeface="+mj-lt"/>
              </a:defRPr>
            </a:lvl1pPr>
            <a:lvl2pPr>
              <a:defRPr>
                <a:solidFill>
                  <a:schemeClr val="bg1"/>
                </a:solidFill>
                <a:latin typeface="Raleway" pitchFamily="2" charset="0"/>
              </a:defRPr>
            </a:lvl2pPr>
            <a:lvl3pPr>
              <a:defRPr>
                <a:solidFill>
                  <a:schemeClr val="bg1"/>
                </a:solidFill>
                <a:latin typeface="Raleway" pitchFamily="2" charset="0"/>
              </a:defRPr>
            </a:lvl3pPr>
            <a:lvl4pPr>
              <a:defRPr>
                <a:solidFill>
                  <a:schemeClr val="bg1"/>
                </a:solidFill>
                <a:latin typeface="Raleway" pitchFamily="2" charset="0"/>
              </a:defRPr>
            </a:lvl4pPr>
            <a:lvl5pPr>
              <a:defRPr>
                <a:solidFill>
                  <a:schemeClr val="bg1"/>
                </a:solidFill>
                <a:latin typeface="Raleway" pitchFamily="2" charset="0"/>
              </a:defRPr>
            </a:lvl5pPr>
          </a:lstStyle>
          <a:p>
            <a:pPr lvl="0"/>
            <a:r>
              <a:rPr lang="en-US" dirty="0"/>
              <a:t>PRESENTATION NAME</a:t>
            </a:r>
          </a:p>
        </p:txBody>
      </p:sp>
      <p:sp>
        <p:nvSpPr>
          <p:cNvPr id="15" name="Text Placeholder 14">
            <a:extLst>
              <a:ext uri="{FF2B5EF4-FFF2-40B4-BE49-F238E27FC236}">
                <a16:creationId xmlns:a16="http://schemas.microsoft.com/office/drawing/2014/main" id="{3CEE5C4D-59ED-443B-B003-85A0F9826001}"/>
              </a:ext>
            </a:extLst>
          </p:cNvPr>
          <p:cNvSpPr>
            <a:spLocks noGrp="1"/>
          </p:cNvSpPr>
          <p:nvPr>
            <p:ph type="body" sz="quarter" idx="11" hasCustomPrompt="1"/>
          </p:nvPr>
        </p:nvSpPr>
        <p:spPr>
          <a:xfrm>
            <a:off x="5613399" y="3253895"/>
            <a:ext cx="5195887" cy="461578"/>
          </a:xfrm>
        </p:spPr>
        <p:txBody>
          <a:bodyPr/>
          <a:lstStyle>
            <a:lvl1pPr>
              <a:defRPr sz="2400">
                <a:solidFill>
                  <a:schemeClr val="bg1"/>
                </a:solidFill>
                <a:latin typeface="Raleway Light" pitchFamily="2" charset="0"/>
              </a:defRPr>
            </a:lvl1pPr>
          </a:lstStyle>
          <a:p>
            <a:pPr lvl="0"/>
            <a:r>
              <a:rPr lang="en-US" dirty="0"/>
              <a:t>PRESENTER NAME</a:t>
            </a:r>
          </a:p>
        </p:txBody>
      </p:sp>
      <p:sp>
        <p:nvSpPr>
          <p:cNvPr id="17" name="Text Placeholder 16">
            <a:extLst>
              <a:ext uri="{FF2B5EF4-FFF2-40B4-BE49-F238E27FC236}">
                <a16:creationId xmlns:a16="http://schemas.microsoft.com/office/drawing/2014/main" id="{09189D13-57C9-496B-957C-3CEEC74A8275}"/>
              </a:ext>
            </a:extLst>
          </p:cNvPr>
          <p:cNvSpPr>
            <a:spLocks noGrp="1"/>
          </p:cNvSpPr>
          <p:nvPr>
            <p:ph type="body" sz="quarter" idx="12" hasCustomPrompt="1"/>
          </p:nvPr>
        </p:nvSpPr>
        <p:spPr>
          <a:xfrm>
            <a:off x="5613399" y="4030809"/>
            <a:ext cx="1295599" cy="417452"/>
          </a:xfrm>
        </p:spPr>
        <p:txBody>
          <a:bodyPr/>
          <a:lstStyle>
            <a:lvl1pPr>
              <a:defRPr sz="2400">
                <a:solidFill>
                  <a:schemeClr val="bg1"/>
                </a:solidFill>
                <a:latin typeface="Raleway" pitchFamily="2" charset="0"/>
              </a:defRPr>
            </a:lvl1pPr>
          </a:lstStyle>
          <a:p>
            <a:pPr lvl="0"/>
            <a:r>
              <a:rPr lang="en-US" dirty="0"/>
              <a:t>DATE</a:t>
            </a:r>
          </a:p>
        </p:txBody>
      </p:sp>
    </p:spTree>
    <p:extLst>
      <p:ext uri="{BB962C8B-B14F-4D97-AF65-F5344CB8AC3E}">
        <p14:creationId xmlns:p14="http://schemas.microsoft.com/office/powerpoint/2010/main" val="1013842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8" name="Freeform 27">
            <a:extLst>
              <a:ext uri="{FF2B5EF4-FFF2-40B4-BE49-F238E27FC236}">
                <a16:creationId xmlns:a16="http://schemas.microsoft.com/office/drawing/2014/main" id="{5811A15A-5574-F349-80FF-82E68C175956}"/>
              </a:ext>
            </a:extLst>
          </p:cNvPr>
          <p:cNvSpPr/>
          <p:nvPr userDrawn="1"/>
        </p:nvSpPr>
        <p:spPr>
          <a:xfrm>
            <a:off x="0" y="0"/>
            <a:ext cx="8056368" cy="6858000"/>
          </a:xfrm>
          <a:custGeom>
            <a:avLst/>
            <a:gdLst>
              <a:gd name="connsiteX0" fmla="*/ 0 w 8056368"/>
              <a:gd name="connsiteY0" fmla="*/ 0 h 6858000"/>
              <a:gd name="connsiteX1" fmla="*/ 6687076 w 8056368"/>
              <a:gd name="connsiteY1" fmla="*/ 0 h 6858000"/>
              <a:gd name="connsiteX2" fmla="*/ 8023597 w 8056368"/>
              <a:gd name="connsiteY2" fmla="*/ 3282383 h 6858000"/>
              <a:gd name="connsiteX3" fmla="*/ 8030854 w 8056368"/>
              <a:gd name="connsiteY3" fmla="*/ 3300205 h 6858000"/>
              <a:gd name="connsiteX4" fmla="*/ 8048937 w 8056368"/>
              <a:gd name="connsiteY4" fmla="*/ 3358462 h 6858000"/>
              <a:gd name="connsiteX5" fmla="*/ 8056368 w 8056368"/>
              <a:gd name="connsiteY5" fmla="*/ 3432175 h 6858000"/>
              <a:gd name="connsiteX6" fmla="*/ 8048937 w 8056368"/>
              <a:gd name="connsiteY6" fmla="*/ 3505888 h 6858000"/>
              <a:gd name="connsiteX7" fmla="*/ 8039148 w 8056368"/>
              <a:gd name="connsiteY7" fmla="*/ 3537425 h 6858000"/>
              <a:gd name="connsiteX8" fmla="*/ 8013247 w 8056368"/>
              <a:gd name="connsiteY8" fmla="*/ 3601035 h 6858000"/>
              <a:gd name="connsiteX9" fmla="*/ 6687076 w 8056368"/>
              <a:gd name="connsiteY9" fmla="*/ 6858000 h 6858000"/>
              <a:gd name="connsiteX10" fmla="*/ 0 w 8056368"/>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56368" h="6858000">
                <a:moveTo>
                  <a:pt x="0" y="0"/>
                </a:moveTo>
                <a:lnTo>
                  <a:pt x="6687076" y="0"/>
                </a:lnTo>
                <a:lnTo>
                  <a:pt x="8023597" y="3282383"/>
                </a:lnTo>
                <a:lnTo>
                  <a:pt x="8030854" y="3300205"/>
                </a:lnTo>
                <a:lnTo>
                  <a:pt x="8048937" y="3358462"/>
                </a:lnTo>
                <a:cubicBezTo>
                  <a:pt x="8053810" y="3382272"/>
                  <a:pt x="8056368" y="3406925"/>
                  <a:pt x="8056368" y="3432175"/>
                </a:cubicBezTo>
                <a:cubicBezTo>
                  <a:pt x="8056368" y="3457426"/>
                  <a:pt x="8053810" y="3482079"/>
                  <a:pt x="8048937" y="3505888"/>
                </a:cubicBezTo>
                <a:lnTo>
                  <a:pt x="8039148" y="3537425"/>
                </a:lnTo>
                <a:lnTo>
                  <a:pt x="8013247" y="3601035"/>
                </a:lnTo>
                <a:lnTo>
                  <a:pt x="6687076"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A picture containing object, clock, plate&#10;&#10;Description automatically generated">
            <a:extLst>
              <a:ext uri="{FF2B5EF4-FFF2-40B4-BE49-F238E27FC236}">
                <a16:creationId xmlns:a16="http://schemas.microsoft.com/office/drawing/2014/main" id="{C9F5121A-2387-6E4C-AF0D-FE8CED988356}"/>
              </a:ext>
            </a:extLst>
          </p:cNvPr>
          <p:cNvPicPr>
            <a:picLocks noChangeAspect="1"/>
          </p:cNvPicPr>
          <p:nvPr userDrawn="1"/>
        </p:nvPicPr>
        <p:blipFill>
          <a:blip r:embed="rId2"/>
          <a:stretch>
            <a:fillRect/>
          </a:stretch>
        </p:blipFill>
        <p:spPr>
          <a:xfrm>
            <a:off x="8915846" y="2171700"/>
            <a:ext cx="2392094" cy="2514600"/>
          </a:xfrm>
          <a:prstGeom prst="rect">
            <a:avLst/>
          </a:prstGeom>
        </p:spPr>
      </p:pic>
      <p:sp>
        <p:nvSpPr>
          <p:cNvPr id="2" name="TextBox 1">
            <a:extLst>
              <a:ext uri="{FF2B5EF4-FFF2-40B4-BE49-F238E27FC236}">
                <a16:creationId xmlns:a16="http://schemas.microsoft.com/office/drawing/2014/main" id="{D6173FC9-452B-4865-BFF4-F7067528AC9D}"/>
              </a:ext>
            </a:extLst>
          </p:cNvPr>
          <p:cNvSpPr txBox="1"/>
          <p:nvPr userDrawn="1"/>
        </p:nvSpPr>
        <p:spPr>
          <a:xfrm>
            <a:off x="460893" y="998437"/>
            <a:ext cx="6412587" cy="461665"/>
          </a:xfrm>
          <a:prstGeom prst="rect">
            <a:avLst/>
          </a:prstGeom>
          <a:noFill/>
        </p:spPr>
        <p:txBody>
          <a:bodyPr wrap="square" rtlCol="0">
            <a:spAutoFit/>
          </a:bodyPr>
          <a:lstStyle/>
          <a:p>
            <a:r>
              <a:rPr lang="en-US" sz="2400" dirty="0">
                <a:solidFill>
                  <a:schemeClr val="accent4"/>
                </a:solidFill>
                <a:latin typeface="Raleway Light" panose="020B0403030101060003" pitchFamily="34" charset="77"/>
                <a:cs typeface="Arial" panose="020B0604020202020204" pitchFamily="34" charset="0"/>
              </a:rPr>
              <a:t>OUR MISSION:</a:t>
            </a:r>
          </a:p>
        </p:txBody>
      </p:sp>
      <p:sp>
        <p:nvSpPr>
          <p:cNvPr id="3" name="TextBox 2">
            <a:extLst>
              <a:ext uri="{FF2B5EF4-FFF2-40B4-BE49-F238E27FC236}">
                <a16:creationId xmlns:a16="http://schemas.microsoft.com/office/drawing/2014/main" id="{728F6744-EA36-4833-B532-C1EF75479C4F}"/>
              </a:ext>
            </a:extLst>
          </p:cNvPr>
          <p:cNvSpPr txBox="1"/>
          <p:nvPr userDrawn="1"/>
        </p:nvSpPr>
        <p:spPr>
          <a:xfrm>
            <a:off x="556527" y="1460102"/>
            <a:ext cx="6412587" cy="954107"/>
          </a:xfrm>
          <a:prstGeom prst="rect">
            <a:avLst/>
          </a:prstGeom>
          <a:noFill/>
        </p:spPr>
        <p:txBody>
          <a:bodyPr wrap="square" rtlCol="0">
            <a:spAutoFit/>
          </a:bodyPr>
          <a:lstStyle/>
          <a:p>
            <a:r>
              <a:rPr lang="en-US" sz="2800" b="1" dirty="0">
                <a:solidFill>
                  <a:schemeClr val="bg1"/>
                </a:solidFill>
                <a:latin typeface="+mn-lt"/>
                <a:cs typeface="Arial" panose="020B0604020202020204" pitchFamily="34" charset="0"/>
              </a:rPr>
              <a:t>To promote, protect, and improve the health and safety of all Hoosiers. </a:t>
            </a:r>
          </a:p>
        </p:txBody>
      </p:sp>
      <p:sp>
        <p:nvSpPr>
          <p:cNvPr id="7" name="TextBox 6">
            <a:extLst>
              <a:ext uri="{FF2B5EF4-FFF2-40B4-BE49-F238E27FC236}">
                <a16:creationId xmlns:a16="http://schemas.microsoft.com/office/drawing/2014/main" id="{D06B0634-392F-423F-ADF6-85314232631E}"/>
              </a:ext>
            </a:extLst>
          </p:cNvPr>
          <p:cNvSpPr txBox="1"/>
          <p:nvPr userDrawn="1"/>
        </p:nvSpPr>
        <p:spPr>
          <a:xfrm>
            <a:off x="460893" y="3055837"/>
            <a:ext cx="6412587" cy="461665"/>
          </a:xfrm>
          <a:prstGeom prst="rect">
            <a:avLst/>
          </a:prstGeom>
          <a:noFill/>
        </p:spPr>
        <p:txBody>
          <a:bodyPr wrap="square" rtlCol="0">
            <a:spAutoFit/>
          </a:bodyPr>
          <a:lstStyle/>
          <a:p>
            <a:r>
              <a:rPr lang="en-US" sz="2400" dirty="0">
                <a:solidFill>
                  <a:schemeClr val="accent4"/>
                </a:solidFill>
                <a:latin typeface="Raleway Light" panose="020B0403030101060003" pitchFamily="34" charset="77"/>
                <a:cs typeface="Arial" panose="020B0604020202020204" pitchFamily="34" charset="0"/>
              </a:rPr>
              <a:t>OUR VISION:</a:t>
            </a:r>
          </a:p>
        </p:txBody>
      </p:sp>
      <p:sp>
        <p:nvSpPr>
          <p:cNvPr id="9" name="TextBox 8">
            <a:extLst>
              <a:ext uri="{FF2B5EF4-FFF2-40B4-BE49-F238E27FC236}">
                <a16:creationId xmlns:a16="http://schemas.microsoft.com/office/drawing/2014/main" id="{01C86A17-2E8A-4DFC-AD93-DA7C6051AFD4}"/>
              </a:ext>
            </a:extLst>
          </p:cNvPr>
          <p:cNvSpPr txBox="1"/>
          <p:nvPr userDrawn="1"/>
        </p:nvSpPr>
        <p:spPr>
          <a:xfrm>
            <a:off x="556527" y="3517502"/>
            <a:ext cx="6412587" cy="1384995"/>
          </a:xfrm>
          <a:prstGeom prst="rect">
            <a:avLst/>
          </a:prstGeom>
          <a:noFill/>
        </p:spPr>
        <p:txBody>
          <a:bodyPr wrap="square" rtlCol="0">
            <a:spAutoFit/>
          </a:bodyPr>
          <a:lstStyle/>
          <a:p>
            <a:r>
              <a:rPr lang="en-US" sz="2800" b="1" dirty="0">
                <a:solidFill>
                  <a:schemeClr val="bg1"/>
                </a:solidFill>
                <a:latin typeface="+mn-lt"/>
                <a:cs typeface="Arial" panose="020B0604020202020204" pitchFamily="34" charset="0"/>
              </a:rPr>
              <a:t>Every Hoosier reaches optimal health regardless of where they live, learn, work, or play. </a:t>
            </a:r>
          </a:p>
        </p:txBody>
      </p:sp>
    </p:spTree>
    <p:extLst>
      <p:ext uri="{BB962C8B-B14F-4D97-AF65-F5344CB8AC3E}">
        <p14:creationId xmlns:p14="http://schemas.microsoft.com/office/powerpoint/2010/main" val="695303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415AE06-AF06-7C4A-901C-10EB3EC08409}"/>
              </a:ext>
            </a:extLst>
          </p:cNvPr>
          <p:cNvSpPr>
            <a:spLocks noGrp="1"/>
          </p:cNvSpPr>
          <p:nvPr>
            <p:ph type="pic" sz="quarter" idx="10" hasCustomPrompt="1"/>
          </p:nvPr>
        </p:nvSpPr>
        <p:spPr>
          <a:xfrm>
            <a:off x="709757" y="-1286616"/>
            <a:ext cx="12008425" cy="6656388"/>
          </a:xfrm>
          <a:prstGeom prst="roundRect">
            <a:avLst/>
          </a:prstGeom>
          <a:pattFill prst="pct5">
            <a:fgClr>
              <a:schemeClr val="bg1">
                <a:lumMod val="75000"/>
              </a:schemeClr>
            </a:fgClr>
            <a:bgClr>
              <a:schemeClr val="bg1"/>
            </a:bgClr>
          </a:pattFill>
        </p:spPr>
        <p:txBody>
          <a:bodyPr anchor="ctr" anchorCtr="0">
            <a:normAutofit/>
          </a:bodyPr>
          <a:lstStyle>
            <a:lvl1pPr algn="ctr">
              <a:defRPr sz="3000" i="1">
                <a:noFill/>
              </a:defRPr>
            </a:lvl1pPr>
          </a:lstStyle>
          <a:p>
            <a:r>
              <a:rPr lang="en-US" dirty="0"/>
              <a:t>Insert Image in shape with pattern</a:t>
            </a:r>
          </a:p>
        </p:txBody>
      </p:sp>
      <p:pic>
        <p:nvPicPr>
          <p:cNvPr id="9" name="Picture 8">
            <a:extLst>
              <a:ext uri="{FF2B5EF4-FFF2-40B4-BE49-F238E27FC236}">
                <a16:creationId xmlns:a16="http://schemas.microsoft.com/office/drawing/2014/main" id="{6D2C52E7-2D52-944F-A93E-2767FD8CB4DF}"/>
              </a:ext>
            </a:extLst>
          </p:cNvPr>
          <p:cNvPicPr>
            <a:picLocks noChangeAspect="1"/>
          </p:cNvPicPr>
          <p:nvPr userDrawn="1"/>
        </p:nvPicPr>
        <p:blipFill>
          <a:blip r:embed="rId2"/>
          <a:stretch>
            <a:fillRect/>
          </a:stretch>
        </p:blipFill>
        <p:spPr>
          <a:xfrm>
            <a:off x="363617" y="5802218"/>
            <a:ext cx="1623999" cy="817420"/>
          </a:xfrm>
          <a:prstGeom prst="rect">
            <a:avLst/>
          </a:prstGeom>
        </p:spPr>
      </p:pic>
      <p:sp>
        <p:nvSpPr>
          <p:cNvPr id="17" name="Picture Placeholder 11">
            <a:extLst>
              <a:ext uri="{FF2B5EF4-FFF2-40B4-BE49-F238E27FC236}">
                <a16:creationId xmlns:a16="http://schemas.microsoft.com/office/drawing/2014/main" id="{9FE6B556-ED36-ED45-935B-E7D8F5FC1C55}"/>
              </a:ext>
            </a:extLst>
          </p:cNvPr>
          <p:cNvSpPr>
            <a:spLocks noGrp="1"/>
          </p:cNvSpPr>
          <p:nvPr>
            <p:ph type="pic" sz="quarter" idx="12"/>
          </p:nvPr>
        </p:nvSpPr>
        <p:spPr>
          <a:xfrm>
            <a:off x="5117433" y="4975738"/>
            <a:ext cx="8422103" cy="1459364"/>
          </a:xfrm>
          <a:prstGeom prst="roundRect">
            <a:avLst/>
          </a:prstGeom>
          <a:solidFill>
            <a:schemeClr val="tx1"/>
          </a:solidFill>
          <a:ln w="38100">
            <a:noFill/>
          </a:ln>
        </p:spPr>
        <p:txBody>
          <a:bodyPr anchor="ctr" anchorCtr="0">
            <a:normAutofit/>
          </a:bodyPr>
          <a:lstStyle>
            <a:lvl1pPr algn="ctr">
              <a:defRPr sz="3000"/>
            </a:lvl1pPr>
          </a:lstStyle>
          <a:p>
            <a:r>
              <a:rPr lang="en-US"/>
              <a:t>Click icon to add picture</a:t>
            </a:r>
            <a:endParaRPr lang="en-US" dirty="0"/>
          </a:p>
        </p:txBody>
      </p:sp>
      <p:sp>
        <p:nvSpPr>
          <p:cNvPr id="2" name="Title 1">
            <a:extLst>
              <a:ext uri="{FF2B5EF4-FFF2-40B4-BE49-F238E27FC236}">
                <a16:creationId xmlns:a16="http://schemas.microsoft.com/office/drawing/2014/main" id="{9543D0D1-0A0F-A944-A2A2-733544183CC6}"/>
              </a:ext>
            </a:extLst>
          </p:cNvPr>
          <p:cNvSpPr>
            <a:spLocks noGrp="1"/>
          </p:cNvSpPr>
          <p:nvPr>
            <p:ph type="title" hasCustomPrompt="1"/>
          </p:nvPr>
        </p:nvSpPr>
        <p:spPr>
          <a:xfrm>
            <a:off x="5588000" y="4959229"/>
            <a:ext cx="6240383" cy="1475873"/>
          </a:xfrm>
        </p:spPr>
        <p:txBody>
          <a:bodyPr anchor="ctr">
            <a:normAutofit/>
          </a:bodyPr>
          <a:lstStyle>
            <a:lvl1pPr>
              <a:defRPr sz="4000">
                <a:solidFill>
                  <a:schemeClr val="bg1"/>
                </a:solidFill>
              </a:defRPr>
            </a:lvl1pPr>
          </a:lstStyle>
          <a:p>
            <a:r>
              <a:rPr lang="en-US" dirty="0"/>
              <a:t>Headline/Slide Title</a:t>
            </a:r>
          </a:p>
        </p:txBody>
      </p:sp>
    </p:spTree>
    <p:extLst>
      <p:ext uri="{BB962C8B-B14F-4D97-AF65-F5344CB8AC3E}">
        <p14:creationId xmlns:p14="http://schemas.microsoft.com/office/powerpoint/2010/main" val="2478050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BD7C2-BFAE-4531-9D60-A1830B0387CE}"/>
              </a:ext>
            </a:extLst>
          </p:cNvPr>
          <p:cNvSpPr>
            <a:spLocks noGrp="1"/>
          </p:cNvSpPr>
          <p:nvPr>
            <p:ph type="title"/>
          </p:nvPr>
        </p:nvSpPr>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8C9F7736-2993-458C-8BE7-8800C5B87A8B}"/>
              </a:ext>
            </a:extLst>
          </p:cNvPr>
          <p:cNvSpPr>
            <a:spLocks noGrp="1"/>
          </p:cNvSpPr>
          <p:nvPr>
            <p:ph type="sldNum" sz="quarter" idx="10"/>
          </p:nvPr>
        </p:nvSpPr>
        <p:spPr/>
        <p:txBody>
          <a:bodyPr/>
          <a:lstStyle/>
          <a:p>
            <a:fld id="{5D96652D-A424-46EE-8E8A-BA494523C828}" type="slidenum">
              <a:rPr lang="en-US" smtClean="0"/>
              <a:pPr/>
              <a:t>‹#›</a:t>
            </a:fld>
            <a:endParaRPr lang="en-US" dirty="0">
              <a:solidFill>
                <a:schemeClr val="tx1"/>
              </a:solidFill>
            </a:endParaRPr>
          </a:p>
        </p:txBody>
      </p:sp>
      <p:sp>
        <p:nvSpPr>
          <p:cNvPr id="11" name="Content Placeholder 10">
            <a:extLst>
              <a:ext uri="{FF2B5EF4-FFF2-40B4-BE49-F238E27FC236}">
                <a16:creationId xmlns:a16="http://schemas.microsoft.com/office/drawing/2014/main" id="{ADBD12C9-87F1-4CDB-9717-0293BF37E98E}"/>
              </a:ext>
            </a:extLst>
          </p:cNvPr>
          <p:cNvSpPr>
            <a:spLocks noGrp="1"/>
          </p:cNvSpPr>
          <p:nvPr>
            <p:ph sz="quarter" idx="11"/>
          </p:nvPr>
        </p:nvSpPr>
        <p:spPr>
          <a:xfrm>
            <a:off x="593725" y="1276350"/>
            <a:ext cx="10426700" cy="4362450"/>
          </a:xfrm>
        </p:spPr>
        <p:txBody>
          <a:bodyPr/>
          <a:lstStyle>
            <a:lvl2pPr marL="347663" indent="-347663">
              <a:defRPr/>
            </a:lvl2pPr>
            <a:lvl3pPr marL="682625" indent="-334963">
              <a:buSzPct val="100000"/>
              <a:buFont typeface="Arial" panose="020B0604020202020204" pitchFamily="34" charset="0"/>
              <a:buChar char="•"/>
              <a:tabLst>
                <a:tab pos="628650" algn="l"/>
              </a:tabLst>
              <a:defRPr/>
            </a:lvl3pPr>
            <a:lvl4pPr marL="1030288" indent="-347663">
              <a:buFont typeface="Arial" panose="020B0604020202020204" pitchFamily="34" charset="0"/>
              <a:buChar char="•"/>
              <a:defRPr/>
            </a:lvl4pPr>
            <a:lvl5pPr marL="1377950" indent="-347663">
              <a:buSzPct val="100000"/>
              <a:buFont typeface="Arial" panose="020B0604020202020204" pitchFamily="34" charset="0"/>
              <a:buChar char="•"/>
              <a:defRPr/>
            </a:lvl5pPr>
            <a:lvl6pPr marL="1712913" indent="-334963">
              <a:buFont typeface="Arial" panose="020B0604020202020204" pitchFamily="34" charset="0"/>
              <a:buChar cha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24273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amp;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p:txBody>
          <a:bodyPr/>
          <a:lstStyle/>
          <a:p>
            <a:r>
              <a:rPr lang="en-US" dirty="0"/>
              <a:t>Headline/Slide Title</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3" name="Rectangle: Rounded Corners 2">
            <a:extLst>
              <a:ext uri="{FF2B5EF4-FFF2-40B4-BE49-F238E27FC236}">
                <a16:creationId xmlns:a16="http://schemas.microsoft.com/office/drawing/2014/main" id="{9F78A560-0079-4B81-868E-8C215301D1DF}"/>
              </a:ext>
            </a:extLst>
          </p:cNvPr>
          <p:cNvSpPr/>
          <p:nvPr userDrawn="1"/>
        </p:nvSpPr>
        <p:spPr>
          <a:xfrm>
            <a:off x="8886825" y="1162050"/>
            <a:ext cx="3933825" cy="4810125"/>
          </a:xfrm>
          <a:prstGeom prst="roundRect">
            <a:avLst/>
          </a:prstGeom>
          <a:solidFill>
            <a:srgbClr val="06A3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262ADF6-AC36-4D9C-9A5F-341493B70F3F}"/>
              </a:ext>
            </a:extLst>
          </p:cNvPr>
          <p:cNvSpPr>
            <a:spLocks noGrp="1"/>
          </p:cNvSpPr>
          <p:nvPr>
            <p:ph sz="quarter" idx="13"/>
          </p:nvPr>
        </p:nvSpPr>
        <p:spPr>
          <a:xfrm>
            <a:off x="9290027" y="1660525"/>
            <a:ext cx="3933825" cy="4035425"/>
          </a:xfrm>
        </p:spPr>
        <p:txBody>
          <a:bodyPr/>
          <a:lstStyle>
            <a:lvl1pPr>
              <a:defRPr sz="3200" b="1">
                <a:solidFill>
                  <a:schemeClr val="bg1"/>
                </a:solidFill>
                <a:latin typeface="Raleway" pitchFamily="2" charset="0"/>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8">
            <a:extLst>
              <a:ext uri="{FF2B5EF4-FFF2-40B4-BE49-F238E27FC236}">
                <a16:creationId xmlns:a16="http://schemas.microsoft.com/office/drawing/2014/main" id="{6B5769B7-AA44-4A5A-A32C-417796C7B3EC}"/>
              </a:ext>
            </a:extLst>
          </p:cNvPr>
          <p:cNvSpPr>
            <a:spLocks noGrp="1"/>
          </p:cNvSpPr>
          <p:nvPr>
            <p:ph sz="quarter" idx="14"/>
          </p:nvPr>
        </p:nvSpPr>
        <p:spPr>
          <a:xfrm>
            <a:off x="593725" y="1247775"/>
            <a:ext cx="7889875" cy="4600575"/>
          </a:xfrm>
        </p:spPr>
        <p:txBody>
          <a:bodyPr/>
          <a:lstStyle>
            <a:lvl2pPr>
              <a:defRPr/>
            </a:lvl2pPr>
            <a:lvl3pPr>
              <a:defRPr/>
            </a:lvl3pPr>
            <a:lvl4pPr>
              <a:defRPr/>
            </a:lvl4pPr>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822726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amp; Image">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A2D8612F-E863-B14C-9546-1A4E22909718}"/>
              </a:ext>
            </a:extLst>
          </p:cNvPr>
          <p:cNvSpPr/>
          <p:nvPr userDrawn="1"/>
        </p:nvSpPr>
        <p:spPr>
          <a:xfrm>
            <a:off x="6577881" y="-680666"/>
            <a:ext cx="7399100" cy="6432158"/>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11">
            <a:extLst>
              <a:ext uri="{FF2B5EF4-FFF2-40B4-BE49-F238E27FC236}">
                <a16:creationId xmlns:a16="http://schemas.microsoft.com/office/drawing/2014/main" id="{DDA341BB-F6CC-6040-96EA-C5272267FEA9}"/>
              </a:ext>
            </a:extLst>
          </p:cNvPr>
          <p:cNvSpPr>
            <a:spLocks noGrp="1"/>
          </p:cNvSpPr>
          <p:nvPr>
            <p:ph type="pic" sz="quarter" idx="10" hasCustomPrompt="1"/>
          </p:nvPr>
        </p:nvSpPr>
        <p:spPr>
          <a:xfrm>
            <a:off x="6933107" y="-320842"/>
            <a:ext cx="6128491" cy="5766237"/>
          </a:xfrm>
          <a:prstGeom prst="roundRect">
            <a:avLst/>
          </a:prstGeom>
          <a:pattFill prst="pct5">
            <a:fgClr>
              <a:schemeClr val="bg2"/>
            </a:fgClr>
            <a:bgClr>
              <a:schemeClr val="bg1"/>
            </a:bgClr>
          </a:pattFill>
          <a:ln w="6350">
            <a:noFill/>
          </a:ln>
        </p:spPr>
        <p:txBody>
          <a:bodyPr anchor="ctr" anchorCtr="0">
            <a:normAutofit/>
          </a:bodyPr>
          <a:lstStyle>
            <a:lvl1pPr algn="ctr">
              <a:defRPr sz="3000">
                <a:solidFill>
                  <a:schemeClr val="bg2">
                    <a:lumMod val="75000"/>
                  </a:schemeClr>
                </a:solidFill>
              </a:defRPr>
            </a:lvl1pPr>
          </a:lstStyle>
          <a:p>
            <a:r>
              <a:rPr lang="en-US" dirty="0"/>
              <a:t>Drag and drop </a:t>
            </a:r>
            <a:br>
              <a:rPr lang="en-US" dirty="0"/>
            </a:br>
            <a:r>
              <a:rPr lang="en-US" dirty="0"/>
              <a:t>image here</a:t>
            </a:r>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a:xfrm>
            <a:off x="436880" y="365126"/>
            <a:ext cx="5888506" cy="756565"/>
          </a:xfrm>
        </p:spPr>
        <p:txBody>
          <a:bodyPr/>
          <a:lstStyle/>
          <a:p>
            <a:r>
              <a:rPr lang="en-US" dirty="0"/>
              <a:t>Headline/Slide Title</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4" name="Content Placeholder 3">
            <a:extLst>
              <a:ext uri="{FF2B5EF4-FFF2-40B4-BE49-F238E27FC236}">
                <a16:creationId xmlns:a16="http://schemas.microsoft.com/office/drawing/2014/main" id="{CC4EE0CE-AB1B-4EDF-BE23-E40E7DDFE16D}"/>
              </a:ext>
            </a:extLst>
          </p:cNvPr>
          <p:cNvSpPr>
            <a:spLocks noGrp="1"/>
          </p:cNvSpPr>
          <p:nvPr>
            <p:ph sz="quarter" idx="13"/>
          </p:nvPr>
        </p:nvSpPr>
        <p:spPr>
          <a:xfrm>
            <a:off x="436880" y="1304925"/>
            <a:ext cx="5888038" cy="4552950"/>
          </a:xfr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34722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80A72-DB0F-4CFA-B951-B8407DCAF5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765D10-4609-4687-A81D-82AC61CFD71B}"/>
              </a:ext>
            </a:extLst>
          </p:cNvPr>
          <p:cNvSpPr>
            <a:spLocks noGrp="1"/>
          </p:cNvSpPr>
          <p:nvPr>
            <p:ph sz="half" idx="1"/>
          </p:nvPr>
        </p:nvSpPr>
        <p:spPr>
          <a:xfrm>
            <a:off x="593502" y="1416050"/>
            <a:ext cx="5181600" cy="4351338"/>
          </a:xfr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99BD67E-5DF4-4EE1-A503-F9F01C8A08AC}"/>
              </a:ext>
            </a:extLst>
          </p:cNvPr>
          <p:cNvSpPr>
            <a:spLocks noGrp="1"/>
          </p:cNvSpPr>
          <p:nvPr>
            <p:ph sz="half" idx="2"/>
          </p:nvPr>
        </p:nvSpPr>
        <p:spPr>
          <a:xfrm>
            <a:off x="6096000" y="1416050"/>
            <a:ext cx="5181600" cy="4351338"/>
          </a:xfr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C125AF05-8215-4033-90E7-E5A2F6542DCD}"/>
              </a:ext>
            </a:extLst>
          </p:cNvPr>
          <p:cNvSpPr>
            <a:spLocks noGrp="1"/>
          </p:cNvSpPr>
          <p:nvPr>
            <p:ph type="sldNum" sz="quarter" idx="12"/>
          </p:nvPr>
        </p:nvSpPr>
        <p:spPr/>
        <p:txBody>
          <a:bodyPr/>
          <a:lstStyle/>
          <a:p>
            <a:fld id="{5D96652D-A424-46EE-8E8A-BA494523C828}" type="slidenum">
              <a:rPr lang="en-US" smtClean="0"/>
              <a:t>‹#›</a:t>
            </a:fld>
            <a:endParaRPr lang="en-US"/>
          </a:p>
        </p:txBody>
      </p:sp>
    </p:spTree>
    <p:extLst>
      <p:ext uri="{BB962C8B-B14F-4D97-AF65-F5344CB8AC3E}">
        <p14:creationId xmlns:p14="http://schemas.microsoft.com/office/powerpoint/2010/main" val="1807121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8" name="Freeform 27">
            <a:extLst>
              <a:ext uri="{FF2B5EF4-FFF2-40B4-BE49-F238E27FC236}">
                <a16:creationId xmlns:a16="http://schemas.microsoft.com/office/drawing/2014/main" id="{5811A15A-5574-F349-80FF-82E68C175956}"/>
              </a:ext>
            </a:extLst>
          </p:cNvPr>
          <p:cNvSpPr/>
          <p:nvPr userDrawn="1"/>
        </p:nvSpPr>
        <p:spPr>
          <a:xfrm>
            <a:off x="0" y="0"/>
            <a:ext cx="8056368" cy="6858000"/>
          </a:xfrm>
          <a:custGeom>
            <a:avLst/>
            <a:gdLst>
              <a:gd name="connsiteX0" fmla="*/ 0 w 8056368"/>
              <a:gd name="connsiteY0" fmla="*/ 0 h 6858000"/>
              <a:gd name="connsiteX1" fmla="*/ 6687076 w 8056368"/>
              <a:gd name="connsiteY1" fmla="*/ 0 h 6858000"/>
              <a:gd name="connsiteX2" fmla="*/ 8023597 w 8056368"/>
              <a:gd name="connsiteY2" fmla="*/ 3282383 h 6858000"/>
              <a:gd name="connsiteX3" fmla="*/ 8030854 w 8056368"/>
              <a:gd name="connsiteY3" fmla="*/ 3300205 h 6858000"/>
              <a:gd name="connsiteX4" fmla="*/ 8048937 w 8056368"/>
              <a:gd name="connsiteY4" fmla="*/ 3358462 h 6858000"/>
              <a:gd name="connsiteX5" fmla="*/ 8056368 w 8056368"/>
              <a:gd name="connsiteY5" fmla="*/ 3432175 h 6858000"/>
              <a:gd name="connsiteX6" fmla="*/ 8048937 w 8056368"/>
              <a:gd name="connsiteY6" fmla="*/ 3505888 h 6858000"/>
              <a:gd name="connsiteX7" fmla="*/ 8039148 w 8056368"/>
              <a:gd name="connsiteY7" fmla="*/ 3537425 h 6858000"/>
              <a:gd name="connsiteX8" fmla="*/ 8013247 w 8056368"/>
              <a:gd name="connsiteY8" fmla="*/ 3601035 h 6858000"/>
              <a:gd name="connsiteX9" fmla="*/ 6687076 w 8056368"/>
              <a:gd name="connsiteY9" fmla="*/ 6858000 h 6858000"/>
              <a:gd name="connsiteX10" fmla="*/ 0 w 8056368"/>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56368" h="6858000">
                <a:moveTo>
                  <a:pt x="0" y="0"/>
                </a:moveTo>
                <a:lnTo>
                  <a:pt x="6687076" y="0"/>
                </a:lnTo>
                <a:lnTo>
                  <a:pt x="8023597" y="3282383"/>
                </a:lnTo>
                <a:lnTo>
                  <a:pt x="8030854" y="3300205"/>
                </a:lnTo>
                <a:lnTo>
                  <a:pt x="8048937" y="3358462"/>
                </a:lnTo>
                <a:cubicBezTo>
                  <a:pt x="8053810" y="3382272"/>
                  <a:pt x="8056368" y="3406925"/>
                  <a:pt x="8056368" y="3432175"/>
                </a:cubicBezTo>
                <a:cubicBezTo>
                  <a:pt x="8056368" y="3457426"/>
                  <a:pt x="8053810" y="3482079"/>
                  <a:pt x="8048937" y="3505888"/>
                </a:cubicBezTo>
                <a:lnTo>
                  <a:pt x="8039148" y="3537425"/>
                </a:lnTo>
                <a:lnTo>
                  <a:pt x="8013247" y="3601035"/>
                </a:lnTo>
                <a:lnTo>
                  <a:pt x="6687076"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A picture containing object, clock, plate&#10;&#10;Description automatically generated">
            <a:extLst>
              <a:ext uri="{FF2B5EF4-FFF2-40B4-BE49-F238E27FC236}">
                <a16:creationId xmlns:a16="http://schemas.microsoft.com/office/drawing/2014/main" id="{C9F5121A-2387-6E4C-AF0D-FE8CED988356}"/>
              </a:ext>
            </a:extLst>
          </p:cNvPr>
          <p:cNvPicPr>
            <a:picLocks noChangeAspect="1"/>
          </p:cNvPicPr>
          <p:nvPr userDrawn="1"/>
        </p:nvPicPr>
        <p:blipFill>
          <a:blip r:embed="rId2"/>
          <a:stretch>
            <a:fillRect/>
          </a:stretch>
        </p:blipFill>
        <p:spPr>
          <a:xfrm>
            <a:off x="8915846" y="2171700"/>
            <a:ext cx="2392094" cy="2514600"/>
          </a:xfrm>
          <a:prstGeom prst="rect">
            <a:avLst/>
          </a:prstGeom>
        </p:spPr>
      </p:pic>
    </p:spTree>
    <p:extLst>
      <p:ext uri="{BB962C8B-B14F-4D97-AF65-F5344CB8AC3E}">
        <p14:creationId xmlns:p14="http://schemas.microsoft.com/office/powerpoint/2010/main" val="716960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6C99A-76F3-419C-95BF-4D0BEAE003F2}"/>
              </a:ext>
            </a:extLst>
          </p:cNvPr>
          <p:cNvSpPr>
            <a:spLocks noGrp="1"/>
          </p:cNvSpPr>
          <p:nvPr>
            <p:ph type="title"/>
          </p:nvPr>
        </p:nvSpPr>
        <p:spPr>
          <a:xfrm>
            <a:off x="620713" y="319089"/>
            <a:ext cx="10515600" cy="70167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C2B9CA2-C138-4A69-953D-AEB55FED0ADF}"/>
              </a:ext>
            </a:extLst>
          </p:cNvPr>
          <p:cNvSpPr>
            <a:spLocks noGrp="1"/>
          </p:cNvSpPr>
          <p:nvPr>
            <p:ph type="body" idx="1" hasCustomPrompt="1"/>
          </p:nvPr>
        </p:nvSpPr>
        <p:spPr>
          <a:xfrm>
            <a:off x="620713" y="144303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a:t>
            </a:r>
          </a:p>
        </p:txBody>
      </p:sp>
      <p:sp>
        <p:nvSpPr>
          <p:cNvPr id="4" name="Content Placeholder 3">
            <a:extLst>
              <a:ext uri="{FF2B5EF4-FFF2-40B4-BE49-F238E27FC236}">
                <a16:creationId xmlns:a16="http://schemas.microsoft.com/office/drawing/2014/main" id="{C544F04E-4F77-47B2-9803-8A5FF49C5D4B}"/>
              </a:ext>
            </a:extLst>
          </p:cNvPr>
          <p:cNvSpPr>
            <a:spLocks noGrp="1"/>
          </p:cNvSpPr>
          <p:nvPr>
            <p:ph sz="half" idx="2"/>
          </p:nvPr>
        </p:nvSpPr>
        <p:spPr>
          <a:xfrm>
            <a:off x="620713" y="2381250"/>
            <a:ext cx="5157787" cy="3684588"/>
          </a:xfr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589F3E3-E7A4-4098-ACA2-0060E2FE57B2}"/>
              </a:ext>
            </a:extLst>
          </p:cNvPr>
          <p:cNvSpPr>
            <a:spLocks noGrp="1"/>
          </p:cNvSpPr>
          <p:nvPr>
            <p:ph type="body" sz="quarter" idx="3" hasCustomPrompt="1"/>
          </p:nvPr>
        </p:nvSpPr>
        <p:spPr>
          <a:xfrm>
            <a:off x="6172200" y="144303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a:t>
            </a:r>
          </a:p>
        </p:txBody>
      </p:sp>
      <p:sp>
        <p:nvSpPr>
          <p:cNvPr id="6" name="Content Placeholder 5">
            <a:extLst>
              <a:ext uri="{FF2B5EF4-FFF2-40B4-BE49-F238E27FC236}">
                <a16:creationId xmlns:a16="http://schemas.microsoft.com/office/drawing/2014/main" id="{23482DF4-45DF-46D3-8BC2-96ED489B0217}"/>
              </a:ext>
            </a:extLst>
          </p:cNvPr>
          <p:cNvSpPr>
            <a:spLocks noGrp="1"/>
          </p:cNvSpPr>
          <p:nvPr>
            <p:ph sz="quarter" idx="4"/>
          </p:nvPr>
        </p:nvSpPr>
        <p:spPr>
          <a:xfrm>
            <a:off x="6172200" y="2378074"/>
            <a:ext cx="5183188" cy="3684588"/>
          </a:xfr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CDF8D17C-F40F-43B3-96DD-283049E68A35}"/>
              </a:ext>
            </a:extLst>
          </p:cNvPr>
          <p:cNvSpPr>
            <a:spLocks noGrp="1"/>
          </p:cNvSpPr>
          <p:nvPr>
            <p:ph type="sldNum" sz="quarter" idx="12"/>
          </p:nvPr>
        </p:nvSpPr>
        <p:spPr/>
        <p:txBody>
          <a:bodyPr/>
          <a:lstStyle/>
          <a:p>
            <a:fld id="{5D96652D-A424-46EE-8E8A-BA494523C828}" type="slidenum">
              <a:rPr lang="en-US" smtClean="0"/>
              <a:t>‹#›</a:t>
            </a:fld>
            <a:endParaRPr lang="en-US"/>
          </a:p>
        </p:txBody>
      </p:sp>
    </p:spTree>
    <p:extLst>
      <p:ext uri="{BB962C8B-B14F-4D97-AF65-F5344CB8AC3E}">
        <p14:creationId xmlns:p14="http://schemas.microsoft.com/office/powerpoint/2010/main" val="1309711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BDDE4-A5B5-4A3E-9818-EF8917784692}"/>
              </a:ext>
            </a:extLst>
          </p:cNvPr>
          <p:cNvSpPr>
            <a:spLocks noGrp="1"/>
          </p:cNvSpPr>
          <p:nvPr>
            <p:ph type="title" hasCustomPrompt="1"/>
          </p:nvPr>
        </p:nvSpPr>
        <p:spPr>
          <a:xfrm>
            <a:off x="504123" y="434734"/>
            <a:ext cx="3932237" cy="552691"/>
          </a:xfrm>
        </p:spPr>
        <p:txBody>
          <a:bodyPr anchor="b"/>
          <a:lstStyle>
            <a:lvl1pPr>
              <a:defRPr sz="4400"/>
            </a:lvl1pPr>
          </a:lstStyle>
          <a:p>
            <a:r>
              <a:rPr lang="en-US" dirty="0"/>
              <a:t>Chart Title</a:t>
            </a:r>
          </a:p>
        </p:txBody>
      </p:sp>
      <p:sp>
        <p:nvSpPr>
          <p:cNvPr id="3" name="Content Placeholder 2">
            <a:extLst>
              <a:ext uri="{FF2B5EF4-FFF2-40B4-BE49-F238E27FC236}">
                <a16:creationId xmlns:a16="http://schemas.microsoft.com/office/drawing/2014/main" id="{7EEADCAD-0FBC-4558-A2B1-E90BD245989C}"/>
              </a:ext>
            </a:extLst>
          </p:cNvPr>
          <p:cNvSpPr>
            <a:spLocks noGrp="1"/>
          </p:cNvSpPr>
          <p:nvPr>
            <p:ph idx="1"/>
          </p:nvPr>
        </p:nvSpPr>
        <p:spPr>
          <a:xfrm>
            <a:off x="462647" y="1235075"/>
            <a:ext cx="563335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0EDC8CC1-67CF-444D-9DF5-4003EF5B4C7A}"/>
              </a:ext>
            </a:extLst>
          </p:cNvPr>
          <p:cNvSpPr>
            <a:spLocks noGrp="1"/>
          </p:cNvSpPr>
          <p:nvPr>
            <p:ph type="sldNum" sz="quarter" idx="12"/>
          </p:nvPr>
        </p:nvSpPr>
        <p:spPr/>
        <p:txBody>
          <a:bodyPr/>
          <a:lstStyle/>
          <a:p>
            <a:fld id="{5D96652D-A424-46EE-8E8A-BA494523C828}" type="slidenum">
              <a:rPr lang="en-US" smtClean="0"/>
              <a:t>‹#›</a:t>
            </a:fld>
            <a:endParaRPr lang="en-US"/>
          </a:p>
        </p:txBody>
      </p:sp>
      <p:sp>
        <p:nvSpPr>
          <p:cNvPr id="9" name="Chart Placeholder 8">
            <a:extLst>
              <a:ext uri="{FF2B5EF4-FFF2-40B4-BE49-F238E27FC236}">
                <a16:creationId xmlns:a16="http://schemas.microsoft.com/office/drawing/2014/main" id="{1A537B51-1246-442B-A5F2-5A64407093C1}"/>
              </a:ext>
            </a:extLst>
          </p:cNvPr>
          <p:cNvSpPr>
            <a:spLocks noGrp="1"/>
          </p:cNvSpPr>
          <p:nvPr>
            <p:ph type="chart" sz="quarter" idx="13"/>
          </p:nvPr>
        </p:nvSpPr>
        <p:spPr>
          <a:xfrm>
            <a:off x="6654800" y="1235075"/>
            <a:ext cx="5075238" cy="4873625"/>
          </a:xfrm>
        </p:spPr>
        <p:txBody>
          <a:bodyPr/>
          <a:lstStyle/>
          <a:p>
            <a:r>
              <a:rPr lang="en-US"/>
              <a:t>Click icon to add chart</a:t>
            </a:r>
          </a:p>
        </p:txBody>
      </p:sp>
    </p:spTree>
    <p:extLst>
      <p:ext uri="{BB962C8B-B14F-4D97-AF65-F5344CB8AC3E}">
        <p14:creationId xmlns:p14="http://schemas.microsoft.com/office/powerpoint/2010/main" val="2969325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3541D-C931-4F85-BCE4-34317E1CF44F}"/>
              </a:ext>
            </a:extLst>
          </p:cNvPr>
          <p:cNvSpPr>
            <a:spLocks noGrp="1"/>
          </p:cNvSpPr>
          <p:nvPr>
            <p:ph type="title" hasCustomPrompt="1"/>
          </p:nvPr>
        </p:nvSpPr>
        <p:spPr>
          <a:xfrm>
            <a:off x="839788" y="249539"/>
            <a:ext cx="3932237" cy="737886"/>
          </a:xfrm>
        </p:spPr>
        <p:txBody>
          <a:bodyPr anchor="b"/>
          <a:lstStyle>
            <a:lvl1pPr>
              <a:defRPr sz="4400"/>
            </a:lvl1pPr>
          </a:lstStyle>
          <a:p>
            <a:r>
              <a:rPr lang="en-US" dirty="0"/>
              <a:t>Chart Title</a:t>
            </a:r>
          </a:p>
        </p:txBody>
      </p:sp>
      <p:sp>
        <p:nvSpPr>
          <p:cNvPr id="7" name="Slide Number Placeholder 6">
            <a:extLst>
              <a:ext uri="{FF2B5EF4-FFF2-40B4-BE49-F238E27FC236}">
                <a16:creationId xmlns:a16="http://schemas.microsoft.com/office/drawing/2014/main" id="{E5A32E18-E933-4F74-B0B1-0C32599E4758}"/>
              </a:ext>
            </a:extLst>
          </p:cNvPr>
          <p:cNvSpPr>
            <a:spLocks noGrp="1"/>
          </p:cNvSpPr>
          <p:nvPr>
            <p:ph type="sldNum" sz="quarter" idx="12"/>
          </p:nvPr>
        </p:nvSpPr>
        <p:spPr>
          <a:xfrm>
            <a:off x="10872004" y="6093931"/>
            <a:ext cx="492080" cy="365125"/>
          </a:xfrm>
        </p:spPr>
        <p:txBody>
          <a:bodyPr/>
          <a:lstStyle/>
          <a:p>
            <a:fld id="{5D96652D-A424-46EE-8E8A-BA494523C828}" type="slidenum">
              <a:rPr lang="en-US" smtClean="0"/>
              <a:t>‹#›</a:t>
            </a:fld>
            <a:endParaRPr lang="en-US" dirty="0"/>
          </a:p>
        </p:txBody>
      </p:sp>
      <p:pic>
        <p:nvPicPr>
          <p:cNvPr id="9" name="Picture 8">
            <a:extLst>
              <a:ext uri="{FF2B5EF4-FFF2-40B4-BE49-F238E27FC236}">
                <a16:creationId xmlns:a16="http://schemas.microsoft.com/office/drawing/2014/main" id="{4091E60E-AAA8-43DB-9AC0-ECDF37AC91F5}"/>
              </a:ext>
            </a:extLst>
          </p:cNvPr>
          <p:cNvPicPr>
            <a:picLocks noChangeAspect="1"/>
          </p:cNvPicPr>
          <p:nvPr userDrawn="1"/>
        </p:nvPicPr>
        <p:blipFill>
          <a:blip r:embed="rId2"/>
          <a:stretch>
            <a:fillRect/>
          </a:stretch>
        </p:blipFill>
        <p:spPr>
          <a:xfrm>
            <a:off x="318859" y="5867784"/>
            <a:ext cx="1623999" cy="817420"/>
          </a:xfrm>
          <a:prstGeom prst="rect">
            <a:avLst/>
          </a:prstGeom>
        </p:spPr>
      </p:pic>
      <p:cxnSp>
        <p:nvCxnSpPr>
          <p:cNvPr id="11" name="Straight Connector 10">
            <a:extLst>
              <a:ext uri="{FF2B5EF4-FFF2-40B4-BE49-F238E27FC236}">
                <a16:creationId xmlns:a16="http://schemas.microsoft.com/office/drawing/2014/main" id="{B060C012-802B-4DA6-BDB1-6EB74BCF6FD2}"/>
              </a:ext>
            </a:extLst>
          </p:cNvPr>
          <p:cNvCxnSpPr/>
          <p:nvPr userDrawn="1"/>
        </p:nvCxnSpPr>
        <p:spPr>
          <a:xfrm>
            <a:off x="2146149" y="6276494"/>
            <a:ext cx="83684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B8F7CE2-20FE-44C2-8BD3-E9E907009395}"/>
              </a:ext>
            </a:extLst>
          </p:cNvPr>
          <p:cNvCxnSpPr/>
          <p:nvPr userDrawn="1"/>
        </p:nvCxnSpPr>
        <p:spPr>
          <a:xfrm>
            <a:off x="-173620" y="1145894"/>
            <a:ext cx="87041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2D3AEBF2-F9BA-406B-9728-37945F376EC6}"/>
              </a:ext>
            </a:extLst>
          </p:cNvPr>
          <p:cNvSpPr>
            <a:spLocks noGrp="1"/>
          </p:cNvSpPr>
          <p:nvPr>
            <p:ph type="body" sz="quarter" idx="13"/>
          </p:nvPr>
        </p:nvSpPr>
        <p:spPr>
          <a:xfrm>
            <a:off x="839788" y="1343024"/>
            <a:ext cx="3932237" cy="4366281"/>
          </a:xfr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hart Placeholder 16">
            <a:extLst>
              <a:ext uri="{FF2B5EF4-FFF2-40B4-BE49-F238E27FC236}">
                <a16:creationId xmlns:a16="http://schemas.microsoft.com/office/drawing/2014/main" id="{BF26CF76-952E-4B11-8063-A104942E6238}"/>
              </a:ext>
            </a:extLst>
          </p:cNvPr>
          <p:cNvSpPr>
            <a:spLocks noGrp="1"/>
          </p:cNvSpPr>
          <p:nvPr>
            <p:ph type="chart" sz="quarter" idx="14"/>
          </p:nvPr>
        </p:nvSpPr>
        <p:spPr>
          <a:xfrm>
            <a:off x="5764213" y="1343025"/>
            <a:ext cx="4548187" cy="4365625"/>
          </a:xfrm>
        </p:spPr>
        <p:txBody>
          <a:bodyPr/>
          <a:lstStyle/>
          <a:p>
            <a:r>
              <a:rPr lang="en-US"/>
              <a:t>Click icon to add chart</a:t>
            </a:r>
          </a:p>
        </p:txBody>
      </p:sp>
    </p:spTree>
    <p:extLst>
      <p:ext uri="{BB962C8B-B14F-4D97-AF65-F5344CB8AC3E}">
        <p14:creationId xmlns:p14="http://schemas.microsoft.com/office/powerpoint/2010/main" val="3856878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415AE06-AF06-7C4A-901C-10EB3EC08409}"/>
              </a:ext>
            </a:extLst>
          </p:cNvPr>
          <p:cNvSpPr>
            <a:spLocks noGrp="1"/>
          </p:cNvSpPr>
          <p:nvPr>
            <p:ph type="pic" sz="quarter" idx="10" hasCustomPrompt="1"/>
          </p:nvPr>
        </p:nvSpPr>
        <p:spPr>
          <a:xfrm>
            <a:off x="709757" y="-1286616"/>
            <a:ext cx="12008425" cy="6656388"/>
          </a:xfrm>
          <a:prstGeom prst="roundRect">
            <a:avLst/>
          </a:prstGeom>
          <a:pattFill prst="pct5">
            <a:fgClr>
              <a:schemeClr val="bg1">
                <a:lumMod val="75000"/>
              </a:schemeClr>
            </a:fgClr>
            <a:bgClr>
              <a:schemeClr val="bg1"/>
            </a:bgClr>
          </a:pattFill>
        </p:spPr>
        <p:txBody>
          <a:bodyPr anchor="ctr" anchorCtr="0">
            <a:normAutofit/>
          </a:bodyPr>
          <a:lstStyle>
            <a:lvl1pPr algn="ctr">
              <a:defRPr sz="3000" i="1">
                <a:noFill/>
              </a:defRPr>
            </a:lvl1pPr>
          </a:lstStyle>
          <a:p>
            <a:r>
              <a:rPr lang="en-US" dirty="0"/>
              <a:t>Insert Image in shape with pattern</a:t>
            </a:r>
          </a:p>
        </p:txBody>
      </p:sp>
      <p:sp>
        <p:nvSpPr>
          <p:cNvPr id="16" name="Picture Placeholder 11">
            <a:extLst>
              <a:ext uri="{FF2B5EF4-FFF2-40B4-BE49-F238E27FC236}">
                <a16:creationId xmlns:a16="http://schemas.microsoft.com/office/drawing/2014/main" id="{EBF03025-F7CF-E247-83C5-084B91D93139}"/>
              </a:ext>
            </a:extLst>
          </p:cNvPr>
          <p:cNvSpPr>
            <a:spLocks noGrp="1"/>
          </p:cNvSpPr>
          <p:nvPr>
            <p:ph type="pic" sz="quarter" idx="11" hasCustomPrompt="1"/>
          </p:nvPr>
        </p:nvSpPr>
        <p:spPr>
          <a:xfrm>
            <a:off x="1152832" y="-1084881"/>
            <a:ext cx="12386705" cy="6782047"/>
          </a:xfrm>
          <a:prstGeom prst="roundRect">
            <a:avLst/>
          </a:prstGeom>
          <a:noFill/>
          <a:ln w="38100">
            <a:solidFill>
              <a:schemeClr val="tx1"/>
            </a:solidFill>
          </a:ln>
        </p:spPr>
        <p:txBody>
          <a:bodyPr anchor="ctr" anchorCtr="0">
            <a:normAutofit/>
          </a:bodyPr>
          <a:lstStyle>
            <a:lvl1pPr algn="ctr">
              <a:defRPr sz="3000">
                <a:noFill/>
              </a:defRPr>
            </a:lvl1pPr>
          </a:lstStyle>
          <a:p>
            <a:r>
              <a:rPr lang="en-US" dirty="0"/>
              <a:t>Leave blue outlined shape blank</a:t>
            </a:r>
          </a:p>
        </p:txBody>
      </p:sp>
      <p:pic>
        <p:nvPicPr>
          <p:cNvPr id="9" name="Picture 8">
            <a:extLst>
              <a:ext uri="{FF2B5EF4-FFF2-40B4-BE49-F238E27FC236}">
                <a16:creationId xmlns:a16="http://schemas.microsoft.com/office/drawing/2014/main" id="{6D2C52E7-2D52-944F-A93E-2767FD8CB4DF}"/>
              </a:ext>
            </a:extLst>
          </p:cNvPr>
          <p:cNvPicPr>
            <a:picLocks noChangeAspect="1"/>
          </p:cNvPicPr>
          <p:nvPr userDrawn="1"/>
        </p:nvPicPr>
        <p:blipFill>
          <a:blip r:embed="rId2"/>
          <a:stretch>
            <a:fillRect/>
          </a:stretch>
        </p:blipFill>
        <p:spPr>
          <a:xfrm>
            <a:off x="363617" y="5802218"/>
            <a:ext cx="1623999" cy="817420"/>
          </a:xfrm>
          <a:prstGeom prst="rect">
            <a:avLst/>
          </a:prstGeom>
        </p:spPr>
      </p:pic>
      <p:sp>
        <p:nvSpPr>
          <p:cNvPr id="17" name="Picture Placeholder 11">
            <a:extLst>
              <a:ext uri="{FF2B5EF4-FFF2-40B4-BE49-F238E27FC236}">
                <a16:creationId xmlns:a16="http://schemas.microsoft.com/office/drawing/2014/main" id="{9FE6B556-ED36-ED45-935B-E7D8F5FC1C55}"/>
              </a:ext>
            </a:extLst>
          </p:cNvPr>
          <p:cNvSpPr>
            <a:spLocks noGrp="1"/>
          </p:cNvSpPr>
          <p:nvPr>
            <p:ph type="pic" sz="quarter" idx="12"/>
          </p:nvPr>
        </p:nvSpPr>
        <p:spPr>
          <a:xfrm>
            <a:off x="5117433" y="4975738"/>
            <a:ext cx="8422103" cy="1459364"/>
          </a:xfrm>
          <a:prstGeom prst="roundRect">
            <a:avLst/>
          </a:prstGeom>
          <a:solidFill>
            <a:schemeClr val="tx1"/>
          </a:solidFill>
          <a:ln w="38100">
            <a:noFill/>
          </a:ln>
        </p:spPr>
        <p:txBody>
          <a:bodyPr anchor="ctr" anchorCtr="0">
            <a:normAutofit/>
          </a:bodyPr>
          <a:lstStyle>
            <a:lvl1pPr algn="ctr">
              <a:defRPr sz="3000"/>
            </a:lvl1pPr>
          </a:lstStyle>
          <a:p>
            <a:r>
              <a:rPr lang="en-US"/>
              <a:t>Click icon to add picture</a:t>
            </a:r>
            <a:endParaRPr lang="en-US" dirty="0"/>
          </a:p>
        </p:txBody>
      </p:sp>
      <p:sp>
        <p:nvSpPr>
          <p:cNvPr id="2" name="Title 1">
            <a:extLst>
              <a:ext uri="{FF2B5EF4-FFF2-40B4-BE49-F238E27FC236}">
                <a16:creationId xmlns:a16="http://schemas.microsoft.com/office/drawing/2014/main" id="{9543D0D1-0A0F-A944-A2A2-733544183CC6}"/>
              </a:ext>
            </a:extLst>
          </p:cNvPr>
          <p:cNvSpPr>
            <a:spLocks noGrp="1"/>
          </p:cNvSpPr>
          <p:nvPr>
            <p:ph type="title" hasCustomPrompt="1"/>
          </p:nvPr>
        </p:nvSpPr>
        <p:spPr>
          <a:xfrm>
            <a:off x="5588000" y="4959229"/>
            <a:ext cx="6240383" cy="1475873"/>
          </a:xfrm>
        </p:spPr>
        <p:txBody>
          <a:bodyPr anchor="ctr">
            <a:normAutofit/>
          </a:bodyPr>
          <a:lstStyle>
            <a:lvl1pPr>
              <a:defRPr sz="4000">
                <a:solidFill>
                  <a:schemeClr val="bg1"/>
                </a:solidFill>
              </a:defRPr>
            </a:lvl1pPr>
          </a:lstStyle>
          <a:p>
            <a:r>
              <a:rPr lang="en-US" dirty="0"/>
              <a:t>Headline/Slide Title</a:t>
            </a:r>
          </a:p>
        </p:txBody>
      </p:sp>
    </p:spTree>
    <p:extLst>
      <p:ext uri="{BB962C8B-B14F-4D97-AF65-F5344CB8AC3E}">
        <p14:creationId xmlns:p14="http://schemas.microsoft.com/office/powerpoint/2010/main" val="21968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FE9E2-328C-1545-9458-EFA018E987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1111812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mp; Quote">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BAAE26D7-7D96-AD4F-8FAE-E5B63D3331B1}"/>
              </a:ext>
            </a:extLst>
          </p:cNvPr>
          <p:cNvSpPr>
            <a:spLocks noGrp="1"/>
          </p:cNvSpPr>
          <p:nvPr>
            <p:ph type="pic" sz="quarter" idx="10"/>
          </p:nvPr>
        </p:nvSpPr>
        <p:spPr>
          <a:xfrm>
            <a:off x="8866207" y="1221208"/>
            <a:ext cx="3946968" cy="4403485"/>
          </a:xfrm>
          <a:prstGeom prst="roundRect">
            <a:avLst/>
          </a:prstGeom>
          <a:solidFill>
            <a:schemeClr val="accent2"/>
          </a:solidFill>
        </p:spPr>
        <p:txBody>
          <a:bodyPr anchor="ctr" anchorCtr="0">
            <a:normAutofit/>
          </a:bodyPr>
          <a:lstStyle>
            <a:lvl1pPr algn="ctr">
              <a:defRPr sz="3000">
                <a:solidFill>
                  <a:schemeClr val="accent2"/>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a:xfrm>
            <a:off x="436880" y="1472457"/>
            <a:ext cx="7932420" cy="415223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7" name="Text Placeholder 6">
            <a:extLst>
              <a:ext uri="{FF2B5EF4-FFF2-40B4-BE49-F238E27FC236}">
                <a16:creationId xmlns:a16="http://schemas.microsoft.com/office/drawing/2014/main" id="{44AF7A4B-782F-C94B-BEFD-33103FCA9413}"/>
              </a:ext>
            </a:extLst>
          </p:cNvPr>
          <p:cNvSpPr>
            <a:spLocks noGrp="1"/>
          </p:cNvSpPr>
          <p:nvPr>
            <p:ph type="body" sz="quarter" idx="13" hasCustomPrompt="1"/>
          </p:nvPr>
        </p:nvSpPr>
        <p:spPr>
          <a:xfrm>
            <a:off x="9385300" y="1701800"/>
            <a:ext cx="2565400" cy="3530599"/>
          </a:xfrm>
        </p:spPr>
        <p:txBody>
          <a:bodyPr anchor="ctr" anchorCtr="0">
            <a:normAutofit/>
          </a:bodyPr>
          <a:lstStyle>
            <a:lvl1pPr>
              <a:defRPr sz="3200" b="1" i="0">
                <a:solidFill>
                  <a:schemeClr val="bg1"/>
                </a:solidFill>
                <a:latin typeface="Raleway" panose="020B0503030101060003" pitchFamily="34" charset="77"/>
              </a:defRPr>
            </a:lvl1pPr>
            <a:lvl2pPr>
              <a:defRPr sz="2000"/>
            </a:lvl2pPr>
            <a:lvl3pPr>
              <a:defRPr sz="2000"/>
            </a:lvl3pPr>
            <a:lvl4pPr>
              <a:defRPr sz="2000"/>
            </a:lvl4pPr>
          </a:lstStyle>
          <a:p>
            <a:pPr lvl="0"/>
            <a:r>
              <a:rPr lang="en-US" dirty="0"/>
              <a:t>Quote or Callout</a:t>
            </a:r>
          </a:p>
        </p:txBody>
      </p:sp>
    </p:spTree>
    <p:extLst>
      <p:ext uri="{BB962C8B-B14F-4D97-AF65-F5344CB8AC3E}">
        <p14:creationId xmlns:p14="http://schemas.microsoft.com/office/powerpoint/2010/main" val="384681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mp; Image">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A2D8612F-E863-B14C-9546-1A4E22909718}"/>
              </a:ext>
            </a:extLst>
          </p:cNvPr>
          <p:cNvSpPr/>
          <p:nvPr userDrawn="1"/>
        </p:nvSpPr>
        <p:spPr>
          <a:xfrm>
            <a:off x="6577881" y="-680666"/>
            <a:ext cx="7399100" cy="6432158"/>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11">
            <a:extLst>
              <a:ext uri="{FF2B5EF4-FFF2-40B4-BE49-F238E27FC236}">
                <a16:creationId xmlns:a16="http://schemas.microsoft.com/office/drawing/2014/main" id="{DDA341BB-F6CC-6040-96EA-C5272267FEA9}"/>
              </a:ext>
            </a:extLst>
          </p:cNvPr>
          <p:cNvSpPr>
            <a:spLocks noGrp="1"/>
          </p:cNvSpPr>
          <p:nvPr>
            <p:ph type="pic" sz="quarter" idx="10" hasCustomPrompt="1"/>
          </p:nvPr>
        </p:nvSpPr>
        <p:spPr>
          <a:xfrm>
            <a:off x="6933107" y="-320842"/>
            <a:ext cx="6128491" cy="5766237"/>
          </a:xfrm>
          <a:prstGeom prst="roundRect">
            <a:avLst/>
          </a:prstGeom>
          <a:pattFill prst="pct5">
            <a:fgClr>
              <a:schemeClr val="bg2"/>
            </a:fgClr>
            <a:bgClr>
              <a:schemeClr val="bg1"/>
            </a:bgClr>
          </a:pattFill>
          <a:ln w="6350">
            <a:noFill/>
          </a:ln>
        </p:spPr>
        <p:txBody>
          <a:bodyPr anchor="ctr" anchorCtr="0">
            <a:normAutofit/>
          </a:bodyPr>
          <a:lstStyle>
            <a:lvl1pPr algn="ctr">
              <a:defRPr sz="3000">
                <a:solidFill>
                  <a:schemeClr val="bg2">
                    <a:lumMod val="75000"/>
                  </a:schemeClr>
                </a:solidFill>
              </a:defRPr>
            </a:lvl1pPr>
          </a:lstStyle>
          <a:p>
            <a:r>
              <a:rPr lang="en-US" dirty="0"/>
              <a:t>Drag and drop </a:t>
            </a:r>
            <a:br>
              <a:rPr lang="en-US" dirty="0"/>
            </a:br>
            <a:r>
              <a:rPr lang="en-US" dirty="0"/>
              <a:t>image here</a:t>
            </a:r>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a:xfrm>
            <a:off x="436880" y="365126"/>
            <a:ext cx="5888506" cy="756565"/>
          </a:xfrm>
        </p:spPr>
        <p:txBody>
          <a:bodyPr/>
          <a:lstStyle/>
          <a:p>
            <a:r>
              <a:rPr lang="en-US" dirty="0"/>
              <a:t>Headline/Slide Title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a:xfrm>
            <a:off x="436880" y="1472457"/>
            <a:ext cx="5888506" cy="415223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217479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472184"/>
            <a:ext cx="5181600" cy="3787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AE7339-34B6-0340-927A-4DC0F40EBE6C}"/>
              </a:ext>
            </a:extLst>
          </p:cNvPr>
          <p:cNvSpPr>
            <a:spLocks noGrp="1"/>
          </p:cNvSpPr>
          <p:nvPr>
            <p:ph sz="half" idx="2"/>
          </p:nvPr>
        </p:nvSpPr>
        <p:spPr>
          <a:xfrm>
            <a:off x="6172200" y="1472184"/>
            <a:ext cx="5181600" cy="3787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D9EA76BB-48BA-344E-A70D-B41150C9DD9B}"/>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4046810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2227801"/>
            <a:ext cx="5181600" cy="3032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0AE7339-34B6-0340-927A-4DC0F40EBE6C}"/>
              </a:ext>
            </a:extLst>
          </p:cNvPr>
          <p:cNvSpPr>
            <a:spLocks noGrp="1"/>
          </p:cNvSpPr>
          <p:nvPr>
            <p:ph sz="half" idx="2"/>
          </p:nvPr>
        </p:nvSpPr>
        <p:spPr>
          <a:xfrm>
            <a:off x="6172200" y="2227801"/>
            <a:ext cx="5181600" cy="3032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D9EA76BB-48BA-344E-A70D-B41150C9DD9B}"/>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6" name="Title 1">
            <a:extLst>
              <a:ext uri="{FF2B5EF4-FFF2-40B4-BE49-F238E27FC236}">
                <a16:creationId xmlns:a16="http://schemas.microsoft.com/office/drawing/2014/main" id="{4A2F23AF-29AF-8640-B220-43B09330146A}"/>
              </a:ext>
            </a:extLst>
          </p:cNvPr>
          <p:cNvSpPr txBox="1">
            <a:spLocks/>
          </p:cNvSpPr>
          <p:nvPr userDrawn="1"/>
        </p:nvSpPr>
        <p:spPr>
          <a:xfrm>
            <a:off x="436880" y="1471236"/>
            <a:ext cx="5181600" cy="75656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b="1" kern="1200" cap="none" baseline="0">
                <a:solidFill>
                  <a:schemeClr val="accent1"/>
                </a:solidFill>
                <a:latin typeface="Raleway" panose="020B0503030101060003" pitchFamily="34" charset="77"/>
                <a:ea typeface="+mj-ea"/>
                <a:cs typeface="+mj-cs"/>
              </a:defRPr>
            </a:lvl1pPr>
          </a:lstStyle>
          <a:p>
            <a:r>
              <a:rPr lang="en-US" sz="2400" dirty="0">
                <a:solidFill>
                  <a:schemeClr val="tx1"/>
                </a:solidFill>
              </a:rPr>
              <a:t>Subhead</a:t>
            </a:r>
          </a:p>
        </p:txBody>
      </p:sp>
      <p:sp>
        <p:nvSpPr>
          <p:cNvPr id="8" name="Title 1">
            <a:extLst>
              <a:ext uri="{FF2B5EF4-FFF2-40B4-BE49-F238E27FC236}">
                <a16:creationId xmlns:a16="http://schemas.microsoft.com/office/drawing/2014/main" id="{C11829DD-7D6C-444D-94FC-6B5C66F9D27A}"/>
              </a:ext>
            </a:extLst>
          </p:cNvPr>
          <p:cNvSpPr txBox="1">
            <a:spLocks/>
          </p:cNvSpPr>
          <p:nvPr userDrawn="1"/>
        </p:nvSpPr>
        <p:spPr>
          <a:xfrm>
            <a:off x="6172200" y="1459593"/>
            <a:ext cx="5181600" cy="75656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b="1" kern="1200" cap="none" baseline="0">
                <a:solidFill>
                  <a:schemeClr val="accent1"/>
                </a:solidFill>
                <a:latin typeface="Raleway" panose="020B0503030101060003" pitchFamily="34" charset="77"/>
                <a:ea typeface="+mj-ea"/>
                <a:cs typeface="+mj-cs"/>
              </a:defRPr>
            </a:lvl1pPr>
          </a:lstStyle>
          <a:p>
            <a:r>
              <a:rPr lang="en-US" sz="2400" dirty="0">
                <a:solidFill>
                  <a:schemeClr val="tx1"/>
                </a:solidFill>
              </a:rPr>
              <a:t>Subhead</a:t>
            </a:r>
          </a:p>
        </p:txBody>
      </p:sp>
    </p:spTree>
    <p:extLst>
      <p:ext uri="{BB962C8B-B14F-4D97-AF65-F5344CB8AC3E}">
        <p14:creationId xmlns:p14="http://schemas.microsoft.com/office/powerpoint/2010/main" val="2225113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EF6AC-1105-604E-9782-03818D2E2B7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50E123E-A50F-CF41-806E-C064ABA25857}"/>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2934027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emf"/><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B82A40-A8E4-E841-8631-5E78BFD1E02D}"/>
              </a:ext>
            </a:extLst>
          </p:cNvPr>
          <p:cNvSpPr>
            <a:spLocks noGrp="1"/>
          </p:cNvSpPr>
          <p:nvPr>
            <p:ph type="title"/>
          </p:nvPr>
        </p:nvSpPr>
        <p:spPr>
          <a:xfrm>
            <a:off x="436880" y="365126"/>
            <a:ext cx="10916920" cy="756565"/>
          </a:xfrm>
          <a:prstGeom prst="rect">
            <a:avLst/>
          </a:prstGeom>
        </p:spPr>
        <p:txBody>
          <a:bodyPr vert="horz" lIns="91440" tIns="45720" rIns="91440" bIns="45720" rtlCol="0" anchor="ctr">
            <a:normAutofit/>
          </a:bodyPr>
          <a:lstStyle/>
          <a:p>
            <a:r>
              <a:rPr lang="en-US" dirty="0"/>
              <a:t>Headline/Slide Title</a:t>
            </a:r>
          </a:p>
        </p:txBody>
      </p:sp>
      <p:sp>
        <p:nvSpPr>
          <p:cNvPr id="3" name="Text Placeholder 2">
            <a:extLst>
              <a:ext uri="{FF2B5EF4-FFF2-40B4-BE49-F238E27FC236}">
                <a16:creationId xmlns:a16="http://schemas.microsoft.com/office/drawing/2014/main" id="{C51414E8-7137-2148-8123-251E57F784FA}"/>
              </a:ext>
            </a:extLst>
          </p:cNvPr>
          <p:cNvSpPr>
            <a:spLocks noGrp="1"/>
          </p:cNvSpPr>
          <p:nvPr>
            <p:ph type="body" idx="1"/>
          </p:nvPr>
        </p:nvSpPr>
        <p:spPr>
          <a:xfrm>
            <a:off x="436880" y="1472457"/>
            <a:ext cx="10916920" cy="41522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A0BE25C-E7B4-5B47-8FB2-2D6B9C96AB93}"/>
              </a:ext>
            </a:extLst>
          </p:cNvPr>
          <p:cNvSpPr>
            <a:spLocks noGrp="1"/>
          </p:cNvSpPr>
          <p:nvPr>
            <p:ph type="sldNum" sz="quarter" idx="4"/>
          </p:nvPr>
        </p:nvSpPr>
        <p:spPr>
          <a:xfrm>
            <a:off x="11204447" y="6028365"/>
            <a:ext cx="623935" cy="365125"/>
          </a:xfrm>
          <a:prstGeom prst="rect">
            <a:avLst/>
          </a:prstGeom>
        </p:spPr>
        <p:txBody>
          <a:bodyPr vert="horz" lIns="91440" tIns="45720" rIns="91440" bIns="45720" rtlCol="0" anchor="ctr"/>
          <a:lstStyle>
            <a:lvl1pPr algn="r">
              <a:defRPr sz="1800">
                <a:solidFill>
                  <a:schemeClr val="tx1"/>
                </a:solidFill>
                <a:latin typeface="Raleway" panose="020B0503030101060003" pitchFamily="34" charset="77"/>
              </a:defRPr>
            </a:lvl1pPr>
          </a:lstStyle>
          <a:p>
            <a:fld id="{2C1798A1-548B-2F4F-A949-0B360C421755}" type="slidenum">
              <a:rPr lang="en-US" smtClean="0"/>
              <a:pPr/>
              <a:t>‹#›</a:t>
            </a:fld>
            <a:endParaRPr lang="en-US" dirty="0"/>
          </a:p>
        </p:txBody>
      </p:sp>
      <p:cxnSp>
        <p:nvCxnSpPr>
          <p:cNvPr id="7" name="Straight Connector 6">
            <a:extLst>
              <a:ext uri="{FF2B5EF4-FFF2-40B4-BE49-F238E27FC236}">
                <a16:creationId xmlns:a16="http://schemas.microsoft.com/office/drawing/2014/main" id="{0117D0B7-4560-1247-9519-7E06CC10B5AD}"/>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94FBD9E-1E03-D049-B243-87827D925114}"/>
              </a:ext>
            </a:extLst>
          </p:cNvPr>
          <p:cNvPicPr>
            <a:picLocks noChangeAspect="1"/>
          </p:cNvPicPr>
          <p:nvPr userDrawn="1"/>
        </p:nvPicPr>
        <p:blipFill>
          <a:blip r:embed="rId14"/>
          <a:stretch>
            <a:fillRect/>
          </a:stretch>
        </p:blipFill>
        <p:spPr>
          <a:xfrm>
            <a:off x="363617" y="5802218"/>
            <a:ext cx="1623999" cy="817420"/>
          </a:xfrm>
          <a:prstGeom prst="rect">
            <a:avLst/>
          </a:prstGeom>
        </p:spPr>
      </p:pic>
      <p:cxnSp>
        <p:nvCxnSpPr>
          <p:cNvPr id="9" name="Straight Connector 8">
            <a:extLst>
              <a:ext uri="{FF2B5EF4-FFF2-40B4-BE49-F238E27FC236}">
                <a16:creationId xmlns:a16="http://schemas.microsoft.com/office/drawing/2014/main" id="{7C3E9F5C-C770-704E-B41D-7B649BF92B81}"/>
              </a:ext>
            </a:extLst>
          </p:cNvPr>
          <p:cNvCxnSpPr>
            <a:cxnSpLocks/>
          </p:cNvCxnSpPr>
          <p:nvPr userDrawn="1"/>
        </p:nvCxnSpPr>
        <p:spPr>
          <a:xfrm>
            <a:off x="-96982" y="1121691"/>
            <a:ext cx="8413056"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677610"/>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1" r:id="rId3"/>
    <p:sldLayoutId id="2147483650" r:id="rId4"/>
    <p:sldLayoutId id="2147483660" r:id="rId5"/>
    <p:sldLayoutId id="2147483661" r:id="rId6"/>
    <p:sldLayoutId id="2147483652" r:id="rId7"/>
    <p:sldLayoutId id="2147483662" r:id="rId8"/>
    <p:sldLayoutId id="2147483654" r:id="rId9"/>
    <p:sldLayoutId id="2147483663" r:id="rId10"/>
    <p:sldLayoutId id="2147483665" r:id="rId11"/>
    <p:sldLayoutId id="2147483666" r:id="rId12"/>
  </p:sldLayoutIdLst>
  <p:hf hdr="0" ftr="0" dt="0"/>
  <p:txStyles>
    <p:titleStyle>
      <a:lvl1pPr algn="l" defTabSz="914400" rtl="0" eaLnBrk="1" latinLnBrk="0" hangingPunct="1">
        <a:lnSpc>
          <a:spcPct val="90000"/>
        </a:lnSpc>
        <a:spcBef>
          <a:spcPct val="0"/>
        </a:spcBef>
        <a:buNone/>
        <a:defRPr sz="4000" b="1" kern="1200" cap="none" baseline="0">
          <a:solidFill>
            <a:schemeClr val="tx1"/>
          </a:solidFill>
          <a:latin typeface="Raleway" panose="020B0503030101060003" pitchFamily="34"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Raleway" panose="020B0503030101060003" pitchFamily="34" charset="77"/>
          <a:ea typeface="+mn-ea"/>
          <a:cs typeface="+mn-cs"/>
        </a:defRPr>
      </a:lvl1pPr>
      <a:lvl2pPr marL="230188" indent="-222250" algn="l" defTabSz="914400" rtl="0" eaLnBrk="1" latinLnBrk="0" hangingPunct="1">
        <a:lnSpc>
          <a:spcPct val="90000"/>
        </a:lnSpc>
        <a:spcBef>
          <a:spcPts val="500"/>
        </a:spcBef>
        <a:buFont typeface="Arial" panose="020B0604020202020204" pitchFamily="34" charset="0"/>
        <a:buChar char="•"/>
        <a:tabLst/>
        <a:defRPr sz="1800" kern="1200" baseline="0">
          <a:solidFill>
            <a:schemeClr val="tx1"/>
          </a:solidFill>
          <a:latin typeface="Raleway" panose="020B0503030101060003" pitchFamily="34" charset="77"/>
          <a:ea typeface="+mn-ea"/>
          <a:cs typeface="+mn-cs"/>
        </a:defRPr>
      </a:lvl2pPr>
      <a:lvl3pPr marL="630238" indent="-223838" algn="l" defTabSz="914400" rtl="0" eaLnBrk="1" latinLnBrk="0" hangingPunct="1">
        <a:lnSpc>
          <a:spcPct val="90000"/>
        </a:lnSpc>
        <a:spcBef>
          <a:spcPts val="500"/>
        </a:spcBef>
        <a:buSzPct val="120000"/>
        <a:buFont typeface="System Font Regular"/>
        <a:buChar char="◦"/>
        <a:tabLst/>
        <a:defRPr sz="1600" kern="1200" baseline="0">
          <a:solidFill>
            <a:schemeClr val="tx1"/>
          </a:solidFill>
          <a:latin typeface="Raleway" panose="020B0503030101060003" pitchFamily="34" charset="77"/>
          <a:ea typeface="+mn-ea"/>
          <a:cs typeface="+mn-cs"/>
        </a:defRPr>
      </a:lvl3pPr>
      <a:lvl4pPr marL="917575" indent="-231775" algn="l" defTabSz="914400" rtl="0" eaLnBrk="1" latinLnBrk="0" hangingPunct="1">
        <a:lnSpc>
          <a:spcPct val="90000"/>
        </a:lnSpc>
        <a:spcBef>
          <a:spcPts val="500"/>
        </a:spcBef>
        <a:buFont typeface="Wingdings" pitchFamily="2" charset="2"/>
        <a:buChar char="§"/>
        <a:tabLst/>
        <a:defRPr sz="1200" kern="1200" baseline="0">
          <a:solidFill>
            <a:schemeClr val="tx1"/>
          </a:solidFill>
          <a:latin typeface="Raleway" panose="020B0503030101060003" pitchFamily="34" charset="77"/>
          <a:ea typeface="+mn-ea"/>
          <a:cs typeface="+mn-cs"/>
        </a:defRPr>
      </a:lvl4pPr>
      <a:lvl5pPr marL="1193800" indent="-228600" algn="l" defTabSz="914400" rtl="0" eaLnBrk="1" latinLnBrk="0" hangingPunct="1">
        <a:lnSpc>
          <a:spcPct val="90000"/>
        </a:lnSpc>
        <a:spcBef>
          <a:spcPts val="500"/>
        </a:spcBef>
        <a:buFont typeface="Arial" panose="020B0604020202020204" pitchFamily="34" charset="0"/>
        <a:buChar char="•"/>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BDA841-D908-4014-B8B8-071AD53F903E}"/>
              </a:ext>
            </a:extLst>
          </p:cNvPr>
          <p:cNvSpPr>
            <a:spLocks noGrp="1"/>
          </p:cNvSpPr>
          <p:nvPr>
            <p:ph type="title"/>
          </p:nvPr>
        </p:nvSpPr>
        <p:spPr>
          <a:xfrm>
            <a:off x="593502" y="190257"/>
            <a:ext cx="10515600" cy="7682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CD6A1B-B4B4-43A4-843B-763544B0017B}"/>
              </a:ext>
            </a:extLst>
          </p:cNvPr>
          <p:cNvSpPr>
            <a:spLocks noGrp="1"/>
          </p:cNvSpPr>
          <p:nvPr>
            <p:ph type="body" idx="1"/>
          </p:nvPr>
        </p:nvSpPr>
        <p:spPr>
          <a:xfrm>
            <a:off x="593502" y="1481742"/>
            <a:ext cx="10515600" cy="4351338"/>
          </a:xfrm>
          <a:prstGeom prst="rect">
            <a:avLst/>
          </a:prstGeom>
        </p:spPr>
        <p:txBody>
          <a:bodyPr vert="horz" lIns="91440" tIns="45720" rIns="91440" bIns="45720" rtlCol="0">
            <a:normAutofit/>
          </a:bodyPr>
          <a:lstStyle/>
          <a:p>
            <a:pPr lvl="0"/>
            <a:r>
              <a:rPr lang="en-US" dirty="0"/>
              <a:t>Click to edit Master text styles</a:t>
            </a:r>
          </a:p>
          <a:p>
            <a:pPr lvl="0"/>
            <a:r>
              <a:rPr lang="en-US" dirty="0"/>
              <a:t>List</a:t>
            </a:r>
          </a:p>
          <a:p>
            <a:pPr lvl="1"/>
            <a:r>
              <a:rPr lang="en-US" dirty="0"/>
              <a:t>First</a:t>
            </a:r>
          </a:p>
          <a:p>
            <a:pPr lvl="2"/>
            <a:r>
              <a:rPr lang="en-US" dirty="0"/>
              <a:t>Second</a:t>
            </a:r>
          </a:p>
          <a:p>
            <a:pPr lvl="3"/>
            <a:r>
              <a:rPr lang="en-US" dirty="0"/>
              <a:t>Third</a:t>
            </a:r>
          </a:p>
          <a:p>
            <a:pPr lvl="4"/>
            <a:r>
              <a:rPr lang="en-US" dirty="0"/>
              <a:t>Fourth</a:t>
            </a:r>
          </a:p>
          <a:p>
            <a:pPr lvl="5"/>
            <a:r>
              <a:rPr lang="en-US" dirty="0"/>
              <a:t>Fifth</a:t>
            </a:r>
          </a:p>
          <a:p>
            <a:pPr lvl="6"/>
            <a:r>
              <a:rPr lang="en-US" dirty="0"/>
              <a:t>Sixth</a:t>
            </a:r>
          </a:p>
        </p:txBody>
      </p:sp>
      <p:sp>
        <p:nvSpPr>
          <p:cNvPr id="6" name="Slide Number Placeholder 5">
            <a:extLst>
              <a:ext uri="{FF2B5EF4-FFF2-40B4-BE49-F238E27FC236}">
                <a16:creationId xmlns:a16="http://schemas.microsoft.com/office/drawing/2014/main" id="{79185096-9355-44D7-AA94-FD233AAD4B75}"/>
              </a:ext>
            </a:extLst>
          </p:cNvPr>
          <p:cNvSpPr>
            <a:spLocks noGrp="1"/>
          </p:cNvSpPr>
          <p:nvPr>
            <p:ph type="sldNum" sz="quarter" idx="4"/>
          </p:nvPr>
        </p:nvSpPr>
        <p:spPr>
          <a:xfrm>
            <a:off x="11010900" y="6173786"/>
            <a:ext cx="492080" cy="365125"/>
          </a:xfrm>
          <a:prstGeom prst="rect">
            <a:avLst/>
          </a:prstGeom>
        </p:spPr>
        <p:txBody>
          <a:bodyPr vert="horz" lIns="91440" tIns="45720" rIns="91440" bIns="45720" rtlCol="0" anchor="ctr"/>
          <a:lstStyle>
            <a:lvl1pPr algn="r">
              <a:defRPr sz="1800">
                <a:solidFill>
                  <a:schemeClr val="tx1"/>
                </a:solidFill>
              </a:defRPr>
            </a:lvl1pPr>
          </a:lstStyle>
          <a:p>
            <a:fld id="{5D96652D-A424-46EE-8E8A-BA494523C828}" type="slidenum">
              <a:rPr lang="en-US" smtClean="0"/>
              <a:pPr/>
              <a:t>‹#›</a:t>
            </a:fld>
            <a:endParaRPr lang="en-US" dirty="0">
              <a:solidFill>
                <a:schemeClr val="tx1"/>
              </a:solidFill>
            </a:endParaRPr>
          </a:p>
        </p:txBody>
      </p:sp>
      <p:cxnSp>
        <p:nvCxnSpPr>
          <p:cNvPr id="8" name="Straight Connector 7">
            <a:extLst>
              <a:ext uri="{FF2B5EF4-FFF2-40B4-BE49-F238E27FC236}">
                <a16:creationId xmlns:a16="http://schemas.microsoft.com/office/drawing/2014/main" id="{E8D0FD8C-CF58-4261-8DA2-8658445BAF45}"/>
              </a:ext>
            </a:extLst>
          </p:cNvPr>
          <p:cNvCxnSpPr/>
          <p:nvPr userDrawn="1"/>
        </p:nvCxnSpPr>
        <p:spPr>
          <a:xfrm>
            <a:off x="-167425" y="1133341"/>
            <a:ext cx="7907628" cy="0"/>
          </a:xfrm>
          <a:prstGeom prst="line">
            <a:avLst/>
          </a:prstGeom>
          <a:ln w="38100">
            <a:solidFill>
              <a:srgbClr val="F7C327"/>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3291CB8-689A-4972-9ADA-ED52E1EE06A1}"/>
              </a:ext>
            </a:extLst>
          </p:cNvPr>
          <p:cNvPicPr>
            <a:picLocks noChangeAspect="1"/>
          </p:cNvPicPr>
          <p:nvPr userDrawn="1"/>
        </p:nvPicPr>
        <p:blipFill>
          <a:blip r:embed="rId12"/>
          <a:stretch>
            <a:fillRect/>
          </a:stretch>
        </p:blipFill>
        <p:spPr>
          <a:xfrm>
            <a:off x="170433" y="5947639"/>
            <a:ext cx="1623999" cy="817420"/>
          </a:xfrm>
          <a:prstGeom prst="rect">
            <a:avLst/>
          </a:prstGeom>
        </p:spPr>
      </p:pic>
      <p:cxnSp>
        <p:nvCxnSpPr>
          <p:cNvPr id="12" name="Straight Connector 11">
            <a:extLst>
              <a:ext uri="{FF2B5EF4-FFF2-40B4-BE49-F238E27FC236}">
                <a16:creationId xmlns:a16="http://schemas.microsoft.com/office/drawing/2014/main" id="{24C71BFE-7ACD-46B8-BDF1-F092B7ACEEA8}"/>
              </a:ext>
            </a:extLst>
          </p:cNvPr>
          <p:cNvCxnSpPr/>
          <p:nvPr userDrawn="1"/>
        </p:nvCxnSpPr>
        <p:spPr>
          <a:xfrm>
            <a:off x="2060620" y="6356349"/>
            <a:ext cx="88477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520906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347663" indent="-347663"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682625" indent="-334963" algn="l" defTabSz="914400" rtl="0" eaLnBrk="1" latinLnBrk="0" hangingPunct="1">
        <a:lnSpc>
          <a:spcPct val="90000"/>
        </a:lnSpc>
        <a:spcBef>
          <a:spcPts val="500"/>
        </a:spcBef>
        <a:buSzPct val="70000"/>
        <a:buFont typeface="Courier New" panose="02070309020205020404" pitchFamily="49" charset="0"/>
        <a:buChar char="o"/>
        <a:defRPr sz="2200" kern="1200">
          <a:solidFill>
            <a:schemeClr val="tx1"/>
          </a:solidFill>
          <a:latin typeface="+mn-lt"/>
          <a:ea typeface="+mn-ea"/>
          <a:cs typeface="+mn-cs"/>
        </a:defRPr>
      </a:lvl3pPr>
      <a:lvl4pPr marL="1030288" indent="-347663"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1377950" indent="-347663" algn="l" defTabSz="914400" rtl="0" eaLnBrk="1" latinLnBrk="0" hangingPunct="1">
        <a:lnSpc>
          <a:spcPct val="90000"/>
        </a:lnSpc>
        <a:spcBef>
          <a:spcPts val="500"/>
        </a:spcBef>
        <a:buSzPct val="70000"/>
        <a:buFont typeface="Courier New" panose="02070309020205020404" pitchFamily="49" charset="0"/>
        <a:buChar char="o"/>
        <a:defRPr sz="1800" kern="1200">
          <a:solidFill>
            <a:schemeClr val="tx1"/>
          </a:solidFill>
          <a:latin typeface="+mn-lt"/>
          <a:ea typeface="+mn-ea"/>
          <a:cs typeface="+mn-cs"/>
        </a:defRPr>
      </a:lvl5pPr>
      <a:lvl6pPr marL="1712913" indent="-33496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060575" indent="-347663" algn="l" defTabSz="914400" rtl="0" eaLnBrk="1" latinLnBrk="0" hangingPunct="1">
        <a:lnSpc>
          <a:spcPct val="90000"/>
        </a:lnSpc>
        <a:spcBef>
          <a:spcPts val="500"/>
        </a:spcBef>
        <a:buSzPct val="70000"/>
        <a:buFont typeface="Courier New" panose="02070309020205020404" pitchFamily="49" charset="0"/>
        <a:buChar char="o"/>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hyperlink" Target="https://www.playworks.org/news/playathome-with-playworks/" TargetMode="External"/><Relationship Id="rId4" Type="http://schemas.openxmlformats.org/officeDocument/2006/relationships/hyperlink" Target="https://www.playworks.org/resource_tag/indoor-reces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9.jpg"/><Relationship Id="rId7" Type="http://schemas.openxmlformats.org/officeDocument/2006/relationships/diagramQuickStyle" Target="../diagrams/quickStyle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0.png"/><Relationship Id="rId9" Type="http://schemas.microsoft.com/office/2007/relationships/diagramDrawing" Target="../diagrams/drawing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Every%20Kid%20Healthy%20Week:%20http:/everykidhealthyweek.org/"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s://www.cdc.gov/healthyschools/physicalactivity/pdf/2016_12_16_schoolrecessplanning_508.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hyperlink" Target="https://www.cdc.gov/healthyschools/physicalactivity/recess.htm" TargetMode="External"/><Relationship Id="rId13" Type="http://schemas.openxmlformats.org/officeDocument/2006/relationships/hyperlink" Target="https://www.cdc.gov/healthyschools/physicalactivity/pdf/13_242620-A_CSPAP_SchoolPhysActivityPrograms_Final_508_12192013.pdf" TargetMode="External"/><Relationship Id="rId3" Type="http://schemas.openxmlformats.org/officeDocument/2006/relationships/hyperlink" Target="https://www.cdc.gov/healthyschools/physicalactivity/pdf/2016_12_16_schoolrecessstrategies_508.pdf" TargetMode="External"/><Relationship Id="rId7" Type="http://schemas.openxmlformats.org/officeDocument/2006/relationships/hyperlink" Target="https://www.actionforhealthykids.org/wp-content/uploads/2019/11/TS_Recess_v3.pdf" TargetMode="External"/><Relationship Id="rId12" Type="http://schemas.openxmlformats.org/officeDocument/2006/relationships/hyperlink" Target="https://www.cdc.gov/healthyschools/professional_development/e-learning/cspap.html"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hyperlink" Target="https://www.shapeamerica.org/standards/guidelines/strategies_for_recess_in_schools.aspx?hkey=5a588845-900b-40e7-89bc-290557cf0c20" TargetMode="External"/><Relationship Id="rId11" Type="http://schemas.openxmlformats.org/officeDocument/2006/relationships/hyperlink" Target="https://www.in.gov/health/dnpa/" TargetMode="External"/><Relationship Id="rId5" Type="http://schemas.openxmlformats.org/officeDocument/2006/relationships/hyperlink" Target="https://pediatrics.aappublications.org/content/pediatrics/131/1/183.full.pdf" TargetMode="External"/><Relationship Id="rId10" Type="http://schemas.openxmlformats.org/officeDocument/2006/relationships/hyperlink" Target="https://www.gonoodle.com/" TargetMode="External"/><Relationship Id="rId4" Type="http://schemas.openxmlformats.org/officeDocument/2006/relationships/hyperlink" Target="https://www.cdc.gov/healthyschools/physicalactivity/pdf/2016_12_16_schoolrecessplanning_508.pdf" TargetMode="External"/><Relationship Id="rId9" Type="http://schemas.openxmlformats.org/officeDocument/2006/relationships/hyperlink" Target="https://www.playworks.org/game-library/"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esmythe@isdh.in.gov" TargetMode="External"/><Relationship Id="rId2" Type="http://schemas.openxmlformats.org/officeDocument/2006/relationships/notesSlide" Target="../notesSlides/notesSlide24.xml"/><Relationship Id="rId1" Type="http://schemas.openxmlformats.org/officeDocument/2006/relationships/slideLayout" Target="../slideLayouts/slideLayout16.xml"/><Relationship Id="rId4" Type="http://schemas.openxmlformats.org/officeDocument/2006/relationships/hyperlink" Target="mailto:lbouza@isdh.in.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youtu.be/CIK6mFPB_CA"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CCE9F6-C76D-4BF2-924C-C7630E99803B}"/>
              </a:ext>
            </a:extLst>
          </p:cNvPr>
          <p:cNvSpPr txBox="1"/>
          <p:nvPr/>
        </p:nvSpPr>
        <p:spPr>
          <a:xfrm>
            <a:off x="5133975" y="1371600"/>
            <a:ext cx="6515100"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Raleway SemiBold"/>
                <a:ea typeface="+mn-ea"/>
                <a:cs typeface="+mn-cs"/>
              </a:rPr>
              <a:t>Comprehensive School Physical Activity Program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C000"/>
                </a:solidFill>
                <a:effectLst/>
                <a:uLnTx/>
                <a:uFillTx/>
                <a:latin typeface="Raleway SemiBold"/>
                <a:ea typeface="+mn-ea"/>
                <a:cs typeface="+mn-cs"/>
              </a:rPr>
              <a:t>Module 1: Recess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Raleway Semi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Raleway SemiBold"/>
                <a:ea typeface="+mn-ea"/>
                <a:cs typeface="+mn-cs"/>
              </a:rPr>
              <a:t>Aries Rutledge, BA</a:t>
            </a:r>
          </a:p>
        </p:txBody>
      </p:sp>
    </p:spTree>
    <p:extLst>
      <p:ext uri="{BB962C8B-B14F-4D97-AF65-F5344CB8AC3E}">
        <p14:creationId xmlns:p14="http://schemas.microsoft.com/office/powerpoint/2010/main" val="2308216344"/>
      </p:ext>
    </p:extLst>
  </p:cSld>
  <p:clrMapOvr>
    <a:masterClrMapping/>
  </p:clrMapOvr>
  <mc:AlternateContent xmlns:mc="http://schemas.openxmlformats.org/markup-compatibility/2006" xmlns:p14="http://schemas.microsoft.com/office/powerpoint/2010/main">
    <mc:Choice Requires="p14">
      <p:transition spd="slow" p14:dur="2000" advClick="0" advTm="27000"/>
    </mc:Choice>
    <mc:Fallback xmlns="">
      <p:transition spd="slow" advClick="0" advTm="27000"/>
    </mc:Fallback>
  </mc:AlternateContent>
  <p:timing>
    <p:tnLst>
      <p:par>
        <p:cTn id="1" dur="indefinite" restart="never" nodeType="tmRoot">
          <p:childTnLst>
            <p:par>
              <p:cTn id="2"/>
            </p:par>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CACE917-D62A-4874-A1BA-FD92F793DDAA}"/>
              </a:ext>
            </a:extLst>
          </p:cNvPr>
          <p:cNvPicPr>
            <a:picLocks noGrp="1" noChangeAspect="1"/>
          </p:cNvPicPr>
          <p:nvPr>
            <p:ph type="pic" sz="quarter" idx="10"/>
          </p:nvPr>
        </p:nvPicPr>
        <p:blipFill>
          <a:blip r:embed="rId3"/>
          <a:srcRect l="20102" r="20102"/>
          <a:stretch>
            <a:fillRect/>
          </a:stretch>
        </p:blipFill>
        <p:spPr>
          <a:prstGeom prst="rect">
            <a:avLst/>
          </a:prstGeom>
        </p:spPr>
      </p:pic>
      <p:sp>
        <p:nvSpPr>
          <p:cNvPr id="3" name="Title 2">
            <a:extLst>
              <a:ext uri="{FF2B5EF4-FFF2-40B4-BE49-F238E27FC236}">
                <a16:creationId xmlns:a16="http://schemas.microsoft.com/office/drawing/2014/main" id="{0DC33179-C2C3-4509-9329-845AF6AD73EA}"/>
              </a:ext>
            </a:extLst>
          </p:cNvPr>
          <p:cNvSpPr>
            <a:spLocks noGrp="1"/>
          </p:cNvSpPr>
          <p:nvPr>
            <p:ph type="title"/>
          </p:nvPr>
        </p:nvSpPr>
        <p:spPr/>
        <p:txBody>
          <a:bodyPr/>
          <a:lstStyle/>
          <a:p>
            <a:r>
              <a:rPr lang="en-US" dirty="0"/>
              <a:t>Indoor Recess</a:t>
            </a:r>
          </a:p>
        </p:txBody>
      </p:sp>
      <p:sp>
        <p:nvSpPr>
          <p:cNvPr id="4" name="Content Placeholder 3">
            <a:extLst>
              <a:ext uri="{FF2B5EF4-FFF2-40B4-BE49-F238E27FC236}">
                <a16:creationId xmlns:a16="http://schemas.microsoft.com/office/drawing/2014/main" id="{992F63EA-486E-4645-BDA8-9937AC0797DA}"/>
              </a:ext>
            </a:extLst>
          </p:cNvPr>
          <p:cNvSpPr>
            <a:spLocks noGrp="1"/>
          </p:cNvSpPr>
          <p:nvPr>
            <p:ph idx="1"/>
          </p:nvPr>
        </p:nvSpPr>
        <p:spPr>
          <a:xfrm>
            <a:off x="436880" y="1295400"/>
            <a:ext cx="6128490" cy="4597399"/>
          </a:xfrm>
        </p:spPr>
        <p:txBody>
          <a:bodyPr>
            <a:normAutofit/>
          </a:bodyPr>
          <a:lstStyle/>
          <a:p>
            <a:pPr marL="285750" indent="-285750">
              <a:buFont typeface="Arial" panose="020B0604020202020204" pitchFamily="34" charset="0"/>
              <a:buChar char="•"/>
            </a:pPr>
            <a:r>
              <a:rPr lang="en-US" sz="2000" dirty="0"/>
              <a:t>Create classroom indoor recess carts that include mobile materials </a:t>
            </a:r>
          </a:p>
          <a:p>
            <a:pPr marL="285750" indent="-285750">
              <a:buFont typeface="Arial" panose="020B0604020202020204" pitchFamily="34" charset="0"/>
              <a:buChar char="•"/>
            </a:pPr>
            <a:r>
              <a:rPr lang="en-US" sz="2000" dirty="0"/>
              <a:t>Recruit older student leaders to lead indoor recess activities. </a:t>
            </a:r>
          </a:p>
          <a:p>
            <a:pPr marL="285750" indent="-285750">
              <a:buFont typeface="Arial" panose="020B0604020202020204" pitchFamily="34" charset="0"/>
              <a:buChar char="•"/>
            </a:pPr>
            <a:r>
              <a:rPr lang="en-US" sz="2000" dirty="0"/>
              <a:t>Organize a year-round walking club. </a:t>
            </a:r>
          </a:p>
          <a:p>
            <a:pPr marL="285750" indent="-285750">
              <a:buFont typeface="Arial" panose="020B0604020202020204" pitchFamily="34" charset="0"/>
              <a:buChar char="•"/>
            </a:pPr>
            <a:r>
              <a:rPr lang="en-US" sz="2000" dirty="0" err="1"/>
              <a:t>Playworks</a:t>
            </a:r>
            <a:r>
              <a:rPr lang="en-US" sz="2000" dirty="0"/>
              <a:t>, Indoor Recess: </a:t>
            </a:r>
            <a:r>
              <a:rPr lang="en-US" sz="2000" dirty="0">
                <a:hlinkClick r:id="rId4"/>
              </a:rPr>
              <a:t>https://www.playworks.org/resource_tag/indoor-recess/</a:t>
            </a:r>
            <a:endParaRPr lang="en-US" sz="2000" dirty="0"/>
          </a:p>
          <a:p>
            <a:pPr marL="285750" indent="-285750">
              <a:buFont typeface="Arial" panose="020B0604020202020204" pitchFamily="34" charset="0"/>
              <a:buChar char="•"/>
            </a:pPr>
            <a:r>
              <a:rPr lang="en-US" sz="2000" dirty="0" err="1"/>
              <a:t>Playworks</a:t>
            </a:r>
            <a:r>
              <a:rPr lang="en-US" sz="2000" dirty="0"/>
              <a:t>, #PlayAtHome:  </a:t>
            </a:r>
            <a:r>
              <a:rPr lang="en-US" sz="2000" dirty="0">
                <a:hlinkClick r:id="rId5"/>
              </a:rPr>
              <a:t>https://www.playworks.org/news/playathome-with-playworks/</a:t>
            </a:r>
            <a:r>
              <a:rPr lang="en-US" sz="2000" dirty="0"/>
              <a:t> </a:t>
            </a:r>
          </a:p>
          <a:p>
            <a:pPr marL="285750" indent="-285750">
              <a:buFont typeface="Arial" panose="020B0604020202020204" pitchFamily="34" charset="0"/>
              <a:buChar char="•"/>
            </a:pPr>
            <a:endParaRPr lang="en-US" sz="2000" dirty="0"/>
          </a:p>
        </p:txBody>
      </p:sp>
      <p:sp>
        <p:nvSpPr>
          <p:cNvPr id="5" name="Slide Number Placeholder 4">
            <a:extLst>
              <a:ext uri="{FF2B5EF4-FFF2-40B4-BE49-F238E27FC236}">
                <a16:creationId xmlns:a16="http://schemas.microsoft.com/office/drawing/2014/main" id="{AE1CFC51-CAD4-4D77-AF36-65E1BA96CB36}"/>
              </a:ext>
            </a:extLst>
          </p:cNvPr>
          <p:cNvSpPr>
            <a:spLocks noGrp="1"/>
          </p:cNvSpPr>
          <p:nvPr>
            <p:ph type="sldNum" sz="quarter" idx="12"/>
          </p:nvPr>
        </p:nvSpPr>
        <p:spPr/>
        <p:txBody>
          <a:bodyPr/>
          <a:lstStyle/>
          <a:p>
            <a:fld id="{2C1798A1-548B-2F4F-A949-0B360C421755}" type="slidenum">
              <a:rPr lang="en-US" smtClean="0"/>
              <a:t>10</a:t>
            </a:fld>
            <a:endParaRPr lang="en-US"/>
          </a:p>
        </p:txBody>
      </p:sp>
    </p:spTree>
    <p:extLst>
      <p:ext uri="{BB962C8B-B14F-4D97-AF65-F5344CB8AC3E}">
        <p14:creationId xmlns:p14="http://schemas.microsoft.com/office/powerpoint/2010/main" val="1820806876"/>
      </p:ext>
    </p:extLst>
  </p:cSld>
  <p:clrMapOvr>
    <a:masterClrMapping/>
  </p:clrMapOvr>
  <mc:AlternateContent xmlns:mc="http://schemas.openxmlformats.org/markup-compatibility/2006" xmlns:p14="http://schemas.microsoft.com/office/powerpoint/2010/main">
    <mc:Choice Requires="p14">
      <p:transition spd="slow" p14:dur="2000" advClick="0" advTm="1080"/>
    </mc:Choice>
    <mc:Fallback xmlns="">
      <p:transition spd="slow" advClick="0" advTm="108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6C68-64FB-6F47-AF64-33542C7754B6}"/>
              </a:ext>
            </a:extLst>
          </p:cNvPr>
          <p:cNvSpPr>
            <a:spLocks noGrp="1"/>
          </p:cNvSpPr>
          <p:nvPr>
            <p:ph type="title"/>
          </p:nvPr>
        </p:nvSpPr>
        <p:spPr/>
        <p:txBody>
          <a:bodyPr/>
          <a:lstStyle/>
          <a:p>
            <a:r>
              <a:rPr lang="en-US" dirty="0"/>
              <a:t>National Guidance on Recess</a:t>
            </a:r>
          </a:p>
        </p:txBody>
      </p:sp>
      <p:sp>
        <p:nvSpPr>
          <p:cNvPr id="3" name="Content Placeholder 2">
            <a:extLst>
              <a:ext uri="{FF2B5EF4-FFF2-40B4-BE49-F238E27FC236}">
                <a16:creationId xmlns:a16="http://schemas.microsoft.com/office/drawing/2014/main" id="{1199B14C-A4E1-FD40-9EDC-C8788876916F}"/>
              </a:ext>
            </a:extLst>
          </p:cNvPr>
          <p:cNvSpPr>
            <a:spLocks noGrp="1"/>
          </p:cNvSpPr>
          <p:nvPr>
            <p:ph idx="1"/>
          </p:nvPr>
        </p:nvSpPr>
        <p:spPr/>
        <p:txBody>
          <a:bodyPr>
            <a:normAutofit/>
          </a:bodyPr>
          <a:lstStyle/>
          <a:p>
            <a:pPr marL="285750" indent="-285750">
              <a:buFont typeface="Arial" panose="020B0604020202020204" pitchFamily="34" charset="0"/>
              <a:buChar char="•"/>
            </a:pPr>
            <a:r>
              <a:rPr lang="en-US" sz="2400" dirty="0"/>
              <a:t>Provide all students in kindergarten through 12th grade with at least 20 minutes of recess daily (or a similar daily period of physical activity).</a:t>
            </a:r>
          </a:p>
          <a:p>
            <a:pPr marL="285750" indent="-285750">
              <a:buFont typeface="Arial" panose="020B0604020202020204" pitchFamily="34" charset="0"/>
              <a:buChar char="•"/>
            </a:pPr>
            <a:r>
              <a:rPr lang="en-US" sz="2400" dirty="0"/>
              <a:t>Prohibit the replacement of physical education with recess or the use of recess to meet time requirements for physical education policies.</a:t>
            </a:r>
          </a:p>
          <a:p>
            <a:pPr marL="285750" indent="-285750">
              <a:buFont typeface="Arial" panose="020B0604020202020204" pitchFamily="34" charset="0"/>
              <a:buChar char="•"/>
            </a:pPr>
            <a:r>
              <a:rPr lang="en-US" sz="2400" dirty="0"/>
              <a:t>Provide schools and students with adequate spaces, facilities, equipment, and supplies for recess.</a:t>
            </a:r>
          </a:p>
          <a:p>
            <a:pPr marL="285750" indent="-285750">
              <a:buFont typeface="Arial" panose="020B0604020202020204" pitchFamily="34" charset="0"/>
              <a:buChar char="•"/>
            </a:pPr>
            <a:r>
              <a:rPr lang="en-US" sz="2400" dirty="0"/>
              <a:t>Ensure that spaces and facilities for recess meet or exceed recommended safety standards.</a:t>
            </a:r>
          </a:p>
          <a:p>
            <a:pPr marL="285750" indent="-285750">
              <a:buFont typeface="Arial" panose="020B0604020202020204" pitchFamily="34" charset="0"/>
              <a:buChar char="•"/>
            </a:pPr>
            <a:endParaRPr lang="en-US" sz="2400" dirty="0"/>
          </a:p>
        </p:txBody>
      </p:sp>
      <p:sp>
        <p:nvSpPr>
          <p:cNvPr id="4" name="Slide Number Placeholder 3">
            <a:extLst>
              <a:ext uri="{FF2B5EF4-FFF2-40B4-BE49-F238E27FC236}">
                <a16:creationId xmlns:a16="http://schemas.microsoft.com/office/drawing/2014/main" id="{DA5CE744-8785-2147-BCB0-97F9980472C0}"/>
              </a:ext>
            </a:extLst>
          </p:cNvPr>
          <p:cNvSpPr>
            <a:spLocks noGrp="1"/>
          </p:cNvSpPr>
          <p:nvPr>
            <p:ph type="sldNum" sz="quarter" idx="12"/>
          </p:nvPr>
        </p:nvSpPr>
        <p:spPr/>
        <p:txBody>
          <a:bodyPr/>
          <a:lstStyle/>
          <a:p>
            <a:fld id="{2C1798A1-548B-2F4F-A949-0B360C421755}" type="slidenum">
              <a:rPr lang="en-US" smtClean="0"/>
              <a:t>11</a:t>
            </a:fld>
            <a:endParaRPr lang="en-US"/>
          </a:p>
        </p:txBody>
      </p:sp>
    </p:spTree>
    <p:extLst>
      <p:ext uri="{BB962C8B-B14F-4D97-AF65-F5344CB8AC3E}">
        <p14:creationId xmlns:p14="http://schemas.microsoft.com/office/powerpoint/2010/main" val="687202434"/>
      </p:ext>
    </p:extLst>
  </p:cSld>
  <p:clrMapOvr>
    <a:masterClrMapping/>
  </p:clrMapOvr>
  <mc:AlternateContent xmlns:mc="http://schemas.openxmlformats.org/markup-compatibility/2006" xmlns:p14="http://schemas.microsoft.com/office/powerpoint/2010/main">
    <mc:Choice Requires="p14">
      <p:transition spd="slow" p14:dur="2000" advClick="0" advTm="49000"/>
    </mc:Choice>
    <mc:Fallback xmlns="">
      <p:transition spd="slow" advClick="0" advTm="49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6C68-64FB-6F47-AF64-33542C7754B6}"/>
              </a:ext>
            </a:extLst>
          </p:cNvPr>
          <p:cNvSpPr>
            <a:spLocks noGrp="1"/>
          </p:cNvSpPr>
          <p:nvPr>
            <p:ph type="title"/>
          </p:nvPr>
        </p:nvSpPr>
        <p:spPr/>
        <p:txBody>
          <a:bodyPr/>
          <a:lstStyle/>
          <a:p>
            <a:r>
              <a:rPr lang="en-US" dirty="0"/>
              <a:t>National Guidance on Recess (cont.)</a:t>
            </a:r>
          </a:p>
        </p:txBody>
      </p:sp>
      <p:sp>
        <p:nvSpPr>
          <p:cNvPr id="3" name="Content Placeholder 2">
            <a:extLst>
              <a:ext uri="{FF2B5EF4-FFF2-40B4-BE49-F238E27FC236}">
                <a16:creationId xmlns:a16="http://schemas.microsoft.com/office/drawing/2014/main" id="{1199B14C-A4E1-FD40-9EDC-C8788876916F}"/>
              </a:ext>
            </a:extLst>
          </p:cNvPr>
          <p:cNvSpPr>
            <a:spLocks noGrp="1"/>
          </p:cNvSpPr>
          <p:nvPr>
            <p:ph idx="1"/>
          </p:nvPr>
        </p:nvSpPr>
        <p:spPr/>
        <p:txBody>
          <a:bodyPr>
            <a:normAutofit/>
          </a:bodyPr>
          <a:lstStyle/>
          <a:p>
            <a:pPr marL="285750" indent="-285750">
              <a:buFont typeface="Arial" panose="020B0604020202020204" pitchFamily="34" charset="0"/>
              <a:buChar char="•"/>
            </a:pPr>
            <a:r>
              <a:rPr lang="en-US" sz="2800" dirty="0"/>
              <a:t>Prohibit the exclusion of students from recess for disciplinary reasons or academic performance in the classroom.</a:t>
            </a:r>
          </a:p>
          <a:p>
            <a:pPr marL="285750" indent="-285750">
              <a:buFont typeface="Arial" panose="020B0604020202020204" pitchFamily="34" charset="0"/>
              <a:buChar char="•"/>
            </a:pPr>
            <a:r>
              <a:rPr lang="en-US" sz="2800" dirty="0"/>
              <a:t>Prohibit the use of physical activity during recess as punishment.</a:t>
            </a:r>
          </a:p>
          <a:p>
            <a:pPr marL="285750" indent="-285750">
              <a:buFont typeface="Arial" panose="020B0604020202020204" pitchFamily="34" charset="0"/>
              <a:buChar char="•"/>
            </a:pPr>
            <a:r>
              <a:rPr lang="en-US" sz="2800" dirty="0"/>
              <a:t>Provide recess before lunch.</a:t>
            </a:r>
          </a:p>
          <a:p>
            <a:pPr marL="285750" indent="-285750">
              <a:buFont typeface="Arial" panose="020B0604020202020204" pitchFamily="34" charset="0"/>
              <a:buChar char="•"/>
            </a:pPr>
            <a:r>
              <a:rPr lang="en-US" sz="2800" dirty="0"/>
              <a:t>Provide staff members who lead or supervise recess with ongoing professional development.</a:t>
            </a:r>
          </a:p>
          <a:p>
            <a:pPr marL="285750" indent="-285750">
              <a:buFont typeface="Arial" panose="020B0604020202020204" pitchFamily="34" charset="0"/>
              <a:buChar char="•"/>
            </a:pPr>
            <a:endParaRPr lang="en-US" sz="2800" dirty="0"/>
          </a:p>
        </p:txBody>
      </p:sp>
      <p:sp>
        <p:nvSpPr>
          <p:cNvPr id="4" name="Slide Number Placeholder 3">
            <a:extLst>
              <a:ext uri="{FF2B5EF4-FFF2-40B4-BE49-F238E27FC236}">
                <a16:creationId xmlns:a16="http://schemas.microsoft.com/office/drawing/2014/main" id="{DA5CE744-8785-2147-BCB0-97F9980472C0}"/>
              </a:ext>
            </a:extLst>
          </p:cNvPr>
          <p:cNvSpPr>
            <a:spLocks noGrp="1"/>
          </p:cNvSpPr>
          <p:nvPr>
            <p:ph type="sldNum" sz="quarter" idx="12"/>
          </p:nvPr>
        </p:nvSpPr>
        <p:spPr/>
        <p:txBody>
          <a:bodyPr/>
          <a:lstStyle/>
          <a:p>
            <a:fld id="{2C1798A1-548B-2F4F-A949-0B360C421755}" type="slidenum">
              <a:rPr lang="en-US" smtClean="0"/>
              <a:t>12</a:t>
            </a:fld>
            <a:endParaRPr lang="en-US"/>
          </a:p>
        </p:txBody>
      </p:sp>
    </p:spTree>
    <p:extLst>
      <p:ext uri="{BB962C8B-B14F-4D97-AF65-F5344CB8AC3E}">
        <p14:creationId xmlns:p14="http://schemas.microsoft.com/office/powerpoint/2010/main" val="2866839524"/>
      </p:ext>
    </p:extLst>
  </p:cSld>
  <p:clrMapOvr>
    <a:masterClrMapping/>
  </p:clrMapOvr>
  <mc:AlternateContent xmlns:mc="http://schemas.openxmlformats.org/markup-compatibility/2006" xmlns:p14="http://schemas.microsoft.com/office/powerpoint/2010/main">
    <mc:Choice Requires="p14">
      <p:transition spd="slow" p14:dur="2000" advClick="0" advTm="65000"/>
    </mc:Choice>
    <mc:Fallback xmlns="">
      <p:transition spd="slow" advClick="0" advTm="6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F0E15-BA9C-7C40-9A86-0ED81BFB0050}"/>
              </a:ext>
            </a:extLst>
          </p:cNvPr>
          <p:cNvSpPr>
            <a:spLocks noGrp="1"/>
          </p:cNvSpPr>
          <p:nvPr>
            <p:ph type="title"/>
          </p:nvPr>
        </p:nvSpPr>
        <p:spPr/>
        <p:txBody>
          <a:bodyPr/>
          <a:lstStyle/>
          <a:p>
            <a:r>
              <a:rPr lang="en-US" dirty="0"/>
              <a:t>Strategies for Recess in Schools</a:t>
            </a:r>
          </a:p>
        </p:txBody>
      </p:sp>
      <p:sp>
        <p:nvSpPr>
          <p:cNvPr id="5" name="Slide Number Placeholder 4">
            <a:extLst>
              <a:ext uri="{FF2B5EF4-FFF2-40B4-BE49-F238E27FC236}">
                <a16:creationId xmlns:a16="http://schemas.microsoft.com/office/drawing/2014/main" id="{C4127096-5235-F141-8761-E1FD9EDDAC18}"/>
              </a:ext>
            </a:extLst>
          </p:cNvPr>
          <p:cNvSpPr>
            <a:spLocks noGrp="1"/>
          </p:cNvSpPr>
          <p:nvPr>
            <p:ph type="sldNum" sz="quarter" idx="12"/>
          </p:nvPr>
        </p:nvSpPr>
        <p:spPr/>
        <p:txBody>
          <a:bodyPr/>
          <a:lstStyle/>
          <a:p>
            <a:fld id="{2C1798A1-548B-2F4F-A949-0B360C421755}" type="slidenum">
              <a:rPr lang="en-US" smtClean="0"/>
              <a:t>13</a:t>
            </a:fld>
            <a:endParaRPr lang="en-US"/>
          </a:p>
        </p:txBody>
      </p:sp>
      <p:pic>
        <p:nvPicPr>
          <p:cNvPr id="6" name="Picture 5">
            <a:extLst>
              <a:ext uri="{FF2B5EF4-FFF2-40B4-BE49-F238E27FC236}">
                <a16:creationId xmlns:a16="http://schemas.microsoft.com/office/drawing/2014/main" id="{6BF94650-2F77-4DD9-ABE1-6FAB4D0BD0C7}"/>
              </a:ext>
            </a:extLst>
          </p:cNvPr>
          <p:cNvPicPr>
            <a:picLocks noChangeAspect="1"/>
          </p:cNvPicPr>
          <p:nvPr/>
        </p:nvPicPr>
        <p:blipFill rotWithShape="1">
          <a:blip r:embed="rId3">
            <a:extLst>
              <a:ext uri="{28A0092B-C50C-407E-A947-70E740481C1C}">
                <a14:useLocalDpi xmlns:a14="http://schemas.microsoft.com/office/drawing/2010/main" val="0"/>
              </a:ext>
            </a:extLst>
          </a:blip>
          <a:srcRect b="1980"/>
          <a:stretch/>
        </p:blipFill>
        <p:spPr>
          <a:xfrm>
            <a:off x="183881" y="2295750"/>
            <a:ext cx="4143022" cy="2692158"/>
          </a:xfrm>
          <a:prstGeom prst="rect">
            <a:avLst/>
          </a:prstGeom>
        </p:spPr>
      </p:pic>
      <p:pic>
        <p:nvPicPr>
          <p:cNvPr id="8" name="Picture 7">
            <a:extLst>
              <a:ext uri="{FF2B5EF4-FFF2-40B4-BE49-F238E27FC236}">
                <a16:creationId xmlns:a16="http://schemas.microsoft.com/office/drawing/2014/main" id="{760A93FA-1BBF-4F29-B32C-DE9E33CAF6BB}"/>
              </a:ext>
            </a:extLst>
          </p:cNvPr>
          <p:cNvPicPr>
            <a:picLocks noChangeAspect="1"/>
          </p:cNvPicPr>
          <p:nvPr/>
        </p:nvPicPr>
        <p:blipFill>
          <a:blip r:embed="rId4"/>
          <a:stretch>
            <a:fillRect/>
          </a:stretch>
        </p:blipFill>
        <p:spPr>
          <a:xfrm>
            <a:off x="7911775" y="1263720"/>
            <a:ext cx="3604639" cy="4622616"/>
          </a:xfrm>
          <a:prstGeom prst="rect">
            <a:avLst/>
          </a:prstGeom>
        </p:spPr>
      </p:pic>
      <p:graphicFrame>
        <p:nvGraphicFramePr>
          <p:cNvPr id="14" name="Diagram 13">
            <a:extLst>
              <a:ext uri="{FF2B5EF4-FFF2-40B4-BE49-F238E27FC236}">
                <a16:creationId xmlns:a16="http://schemas.microsoft.com/office/drawing/2014/main" id="{E108E706-2462-45D0-856D-33E27ADB64A3}"/>
              </a:ext>
            </a:extLst>
          </p:cNvPr>
          <p:cNvGraphicFramePr/>
          <p:nvPr>
            <p:extLst>
              <p:ext uri="{D42A27DB-BD31-4B8C-83A1-F6EECF244321}">
                <p14:modId xmlns:p14="http://schemas.microsoft.com/office/powerpoint/2010/main" val="2287045692"/>
              </p:ext>
            </p:extLst>
          </p:nvPr>
        </p:nvGraphicFramePr>
        <p:xfrm>
          <a:off x="4649930" y="1938380"/>
          <a:ext cx="3002974" cy="35121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20868107"/>
      </p:ext>
    </p:extLst>
  </p:cSld>
  <p:clrMapOvr>
    <a:masterClrMapping/>
  </p:clrMapOvr>
  <mc:AlternateContent xmlns:mc="http://schemas.openxmlformats.org/markup-compatibility/2006" xmlns:p14="http://schemas.microsoft.com/office/powerpoint/2010/main">
    <mc:Choice Requires="p14">
      <p:transition p14:dur="10" advClick="0" advTm="57000"/>
    </mc:Choice>
    <mc:Fallback xmlns="">
      <p:transition advClick="0" advTm="5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8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F0E15-BA9C-7C40-9A86-0ED81BFB0050}"/>
              </a:ext>
            </a:extLst>
          </p:cNvPr>
          <p:cNvSpPr>
            <a:spLocks noGrp="1"/>
          </p:cNvSpPr>
          <p:nvPr>
            <p:ph type="title"/>
          </p:nvPr>
        </p:nvSpPr>
        <p:spPr/>
        <p:txBody>
          <a:bodyPr/>
          <a:lstStyle/>
          <a:p>
            <a:r>
              <a:rPr lang="en-US" dirty="0"/>
              <a:t>Category 1: Make Leadership Decisions</a:t>
            </a:r>
          </a:p>
        </p:txBody>
      </p:sp>
      <p:sp>
        <p:nvSpPr>
          <p:cNvPr id="3" name="Content Placeholder 2">
            <a:extLst>
              <a:ext uri="{FF2B5EF4-FFF2-40B4-BE49-F238E27FC236}">
                <a16:creationId xmlns:a16="http://schemas.microsoft.com/office/drawing/2014/main" id="{AA6EC60C-934D-E548-A1A8-C2F9FB46BF67}"/>
              </a:ext>
            </a:extLst>
          </p:cNvPr>
          <p:cNvSpPr>
            <a:spLocks noGrp="1"/>
          </p:cNvSpPr>
          <p:nvPr>
            <p:ph sz="half" idx="1"/>
          </p:nvPr>
        </p:nvSpPr>
        <p:spPr>
          <a:xfrm>
            <a:off x="585724" y="1441733"/>
            <a:ext cx="7544816" cy="3787973"/>
          </a:xfrm>
        </p:spPr>
        <p:txBody>
          <a:bodyPr>
            <a:normAutofit fontScale="92500" lnSpcReduction="10000"/>
          </a:bodyPr>
          <a:lstStyle/>
          <a:p>
            <a:pPr marL="285750" indent="-285750">
              <a:buFont typeface="Arial" panose="020B0604020202020204" pitchFamily="34" charset="0"/>
              <a:buChar char="•"/>
            </a:pPr>
            <a:r>
              <a:rPr lang="en-US" sz="2800" dirty="0"/>
              <a:t>Identify and document recess policies.</a:t>
            </a:r>
          </a:p>
          <a:p>
            <a:pPr marL="285750" indent="-285750">
              <a:buFont typeface="Arial" panose="020B0604020202020204" pitchFamily="34" charset="0"/>
              <a:buChar char="•"/>
            </a:pPr>
            <a:r>
              <a:rPr lang="en-US" sz="2800" dirty="0"/>
              <a:t>Put documented recess policies into practice and revise as needed.</a:t>
            </a:r>
          </a:p>
          <a:p>
            <a:pPr marL="285750" indent="-285750">
              <a:buFont typeface="Arial" panose="020B0604020202020204" pitchFamily="34" charset="0"/>
              <a:buChar char="•"/>
            </a:pPr>
            <a:r>
              <a:rPr lang="en-US" sz="2800" dirty="0"/>
              <a:t>Develop a written recess plan.</a:t>
            </a:r>
          </a:p>
          <a:p>
            <a:pPr marL="285750" indent="-285750">
              <a:buFont typeface="Arial" panose="020B0604020202020204" pitchFamily="34" charset="0"/>
              <a:buChar char="•"/>
            </a:pPr>
            <a:r>
              <a:rPr lang="en-US" sz="2800" dirty="0"/>
              <a:t>Designate spaces for outdoor and indoor recess. </a:t>
            </a:r>
          </a:p>
          <a:p>
            <a:pPr marL="285750" indent="-285750">
              <a:buFont typeface="Arial" panose="020B0604020202020204" pitchFamily="34" charset="0"/>
              <a:buChar char="•"/>
            </a:pPr>
            <a:r>
              <a:rPr lang="en-US" sz="2800" dirty="0"/>
              <a:t>Establish weather guidelines to ensure student safety.</a:t>
            </a:r>
          </a:p>
          <a:p>
            <a:pPr marL="285750" indent="-285750">
              <a:buFont typeface="Arial" panose="020B0604020202020204" pitchFamily="34" charset="0"/>
              <a:buChar char="•"/>
            </a:pPr>
            <a:r>
              <a:rPr lang="en-US" sz="2800" dirty="0"/>
              <a:t>Train school staff and volunteers for recess.</a:t>
            </a:r>
          </a:p>
          <a:p>
            <a:pPr marL="285750" indent="-285750">
              <a:buFont typeface="Arial" panose="020B0604020202020204" pitchFamily="34" charset="0"/>
              <a:buChar char="•"/>
            </a:pPr>
            <a:endParaRPr lang="en-US" sz="2800" dirty="0"/>
          </a:p>
        </p:txBody>
      </p:sp>
      <p:pic>
        <p:nvPicPr>
          <p:cNvPr id="7" name="Content Placeholder 6">
            <a:extLst>
              <a:ext uri="{FF2B5EF4-FFF2-40B4-BE49-F238E27FC236}">
                <a16:creationId xmlns:a16="http://schemas.microsoft.com/office/drawing/2014/main" id="{41BA4483-2415-4E53-8B6A-235DB42ECD41}"/>
              </a:ext>
            </a:extLst>
          </p:cNvPr>
          <p:cNvPicPr>
            <a:picLocks noGrp="1" noChangeAspect="1"/>
          </p:cNvPicPr>
          <p:nvPr>
            <p:ph sz="half" idx="2"/>
          </p:nvPr>
        </p:nvPicPr>
        <p:blipFill rotWithShape="1">
          <a:blip r:embed="rId3"/>
          <a:srcRect l="5694" t="2580" r="8894"/>
          <a:stretch/>
        </p:blipFill>
        <p:spPr>
          <a:xfrm>
            <a:off x="8305800" y="981991"/>
            <a:ext cx="1676400" cy="5638800"/>
          </a:xfrm>
          <a:prstGeom prst="rect">
            <a:avLst/>
          </a:prstGeom>
        </p:spPr>
      </p:pic>
      <p:sp>
        <p:nvSpPr>
          <p:cNvPr id="5" name="Slide Number Placeholder 4">
            <a:extLst>
              <a:ext uri="{FF2B5EF4-FFF2-40B4-BE49-F238E27FC236}">
                <a16:creationId xmlns:a16="http://schemas.microsoft.com/office/drawing/2014/main" id="{C4127096-5235-F141-8761-E1FD9EDDAC18}"/>
              </a:ext>
            </a:extLst>
          </p:cNvPr>
          <p:cNvSpPr>
            <a:spLocks noGrp="1"/>
          </p:cNvSpPr>
          <p:nvPr>
            <p:ph type="sldNum" sz="quarter" idx="12"/>
          </p:nvPr>
        </p:nvSpPr>
        <p:spPr/>
        <p:txBody>
          <a:bodyPr/>
          <a:lstStyle/>
          <a:p>
            <a:fld id="{2C1798A1-548B-2F4F-A949-0B360C421755}" type="slidenum">
              <a:rPr lang="en-US" smtClean="0"/>
              <a:t>14</a:t>
            </a:fld>
            <a:endParaRPr lang="en-US"/>
          </a:p>
        </p:txBody>
      </p:sp>
    </p:spTree>
    <p:extLst>
      <p:ext uri="{BB962C8B-B14F-4D97-AF65-F5344CB8AC3E}">
        <p14:creationId xmlns:p14="http://schemas.microsoft.com/office/powerpoint/2010/main" val="1974948766"/>
      </p:ext>
    </p:extLst>
  </p:cSld>
  <p:clrMapOvr>
    <a:masterClrMapping/>
  </p:clrMapOvr>
  <mc:AlternateContent xmlns:mc="http://schemas.openxmlformats.org/markup-compatibility/2006" xmlns:p14="http://schemas.microsoft.com/office/powerpoint/2010/main">
    <mc:Choice Requires="p14">
      <p:transition spd="slow" p14:dur="2000" advClick="0" advTm="50000"/>
    </mc:Choice>
    <mc:Fallback xmlns="">
      <p:transition spd="slow" advClick="0" advTm="5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26000"/>
                                  </p:stCondLst>
                                  <p:iterate type="lt">
                                    <p:tmAbs val="25"/>
                                  </p:iterate>
                                  <p:childTnLst>
                                    <p:set>
                                      <p:cBhvr override="childStyle">
                                        <p:cTn id="6" dur="24000"/>
                                        <p:tgtEl>
                                          <p:spTgt spid="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F0E15-BA9C-7C40-9A86-0ED81BFB0050}"/>
              </a:ext>
            </a:extLst>
          </p:cNvPr>
          <p:cNvSpPr>
            <a:spLocks noGrp="1"/>
          </p:cNvSpPr>
          <p:nvPr>
            <p:ph type="title"/>
          </p:nvPr>
        </p:nvSpPr>
        <p:spPr>
          <a:xfrm>
            <a:off x="436880" y="288926"/>
            <a:ext cx="10916920" cy="756565"/>
          </a:xfrm>
        </p:spPr>
        <p:txBody>
          <a:bodyPr>
            <a:normAutofit fontScale="90000"/>
          </a:bodyPr>
          <a:lstStyle/>
          <a:p>
            <a:r>
              <a:rPr lang="en-US" dirty="0"/>
              <a:t>Category 2: Communicate and Enforce Behavioral and Safety Expectations </a:t>
            </a:r>
          </a:p>
        </p:txBody>
      </p:sp>
      <p:sp>
        <p:nvSpPr>
          <p:cNvPr id="3" name="Content Placeholder 2">
            <a:extLst>
              <a:ext uri="{FF2B5EF4-FFF2-40B4-BE49-F238E27FC236}">
                <a16:creationId xmlns:a16="http://schemas.microsoft.com/office/drawing/2014/main" id="{AA6EC60C-934D-E548-A1A8-C2F9FB46BF67}"/>
              </a:ext>
            </a:extLst>
          </p:cNvPr>
          <p:cNvSpPr>
            <a:spLocks noGrp="1"/>
          </p:cNvSpPr>
          <p:nvPr>
            <p:ph sz="half" idx="1"/>
          </p:nvPr>
        </p:nvSpPr>
        <p:spPr>
          <a:xfrm>
            <a:off x="585724" y="1441733"/>
            <a:ext cx="7544816" cy="3787973"/>
          </a:xfrm>
        </p:spPr>
        <p:txBody>
          <a:bodyPr>
            <a:normAutofit/>
          </a:bodyPr>
          <a:lstStyle/>
          <a:p>
            <a:pPr marL="285750" indent="-285750">
              <a:buFont typeface="Arial" panose="020B0604020202020204" pitchFamily="34" charset="0"/>
              <a:buChar char="•"/>
            </a:pPr>
            <a:r>
              <a:rPr lang="en-US" sz="2800" dirty="0"/>
              <a:t>Establish and communicate behavior management strategies. </a:t>
            </a:r>
          </a:p>
          <a:p>
            <a:pPr marL="285750" indent="-285750">
              <a:buFont typeface="Arial" panose="020B0604020202020204" pitchFamily="34" charset="0"/>
              <a:buChar char="•"/>
            </a:pPr>
            <a:r>
              <a:rPr lang="en-US" sz="2800" dirty="0"/>
              <a:t>Teach conflict resolution skills. </a:t>
            </a:r>
          </a:p>
          <a:p>
            <a:pPr marL="285750" indent="-285750">
              <a:buFont typeface="Arial" panose="020B0604020202020204" pitchFamily="34" charset="0"/>
              <a:buChar char="•"/>
            </a:pPr>
            <a:r>
              <a:rPr lang="en-US" sz="2800" dirty="0"/>
              <a:t>Ensure that recess spaces and facilities meet recommended safety standards.</a:t>
            </a:r>
          </a:p>
          <a:p>
            <a:pPr marL="285750" indent="-285750">
              <a:buFont typeface="Arial" panose="020B0604020202020204" pitchFamily="34" charset="0"/>
              <a:buChar char="•"/>
            </a:pPr>
            <a:endParaRPr lang="en-US" sz="2800" dirty="0"/>
          </a:p>
        </p:txBody>
      </p:sp>
      <p:sp>
        <p:nvSpPr>
          <p:cNvPr id="5" name="Slide Number Placeholder 4">
            <a:extLst>
              <a:ext uri="{FF2B5EF4-FFF2-40B4-BE49-F238E27FC236}">
                <a16:creationId xmlns:a16="http://schemas.microsoft.com/office/drawing/2014/main" id="{C4127096-5235-F141-8761-E1FD9EDDAC18}"/>
              </a:ext>
            </a:extLst>
          </p:cNvPr>
          <p:cNvSpPr>
            <a:spLocks noGrp="1"/>
          </p:cNvSpPr>
          <p:nvPr>
            <p:ph type="sldNum" sz="quarter" idx="12"/>
          </p:nvPr>
        </p:nvSpPr>
        <p:spPr/>
        <p:txBody>
          <a:bodyPr/>
          <a:lstStyle/>
          <a:p>
            <a:fld id="{2C1798A1-548B-2F4F-A949-0B360C421755}" type="slidenum">
              <a:rPr lang="en-US" smtClean="0"/>
              <a:t>15</a:t>
            </a:fld>
            <a:endParaRPr lang="en-US"/>
          </a:p>
        </p:txBody>
      </p:sp>
      <p:pic>
        <p:nvPicPr>
          <p:cNvPr id="9" name="Content Placeholder 8">
            <a:extLst>
              <a:ext uri="{FF2B5EF4-FFF2-40B4-BE49-F238E27FC236}">
                <a16:creationId xmlns:a16="http://schemas.microsoft.com/office/drawing/2014/main" id="{CC6B8E4F-8F09-4E73-8542-2368F5736558}"/>
              </a:ext>
            </a:extLst>
          </p:cNvPr>
          <p:cNvPicPr>
            <a:picLocks noGrp="1" noChangeAspect="1"/>
          </p:cNvPicPr>
          <p:nvPr>
            <p:ph sz="half" idx="2"/>
          </p:nvPr>
        </p:nvPicPr>
        <p:blipFill rotWithShape="1">
          <a:blip r:embed="rId3"/>
          <a:srcRect l="-11257" r="-9873"/>
          <a:stretch/>
        </p:blipFill>
        <p:spPr>
          <a:xfrm>
            <a:off x="8130540" y="962182"/>
            <a:ext cx="1981199" cy="5606892"/>
          </a:xfrm>
          <a:prstGeom prst="rect">
            <a:avLst/>
          </a:prstGeom>
        </p:spPr>
      </p:pic>
    </p:spTree>
    <p:extLst>
      <p:ext uri="{BB962C8B-B14F-4D97-AF65-F5344CB8AC3E}">
        <p14:creationId xmlns:p14="http://schemas.microsoft.com/office/powerpoint/2010/main" val="363974445"/>
      </p:ext>
    </p:extLst>
  </p:cSld>
  <p:clrMapOvr>
    <a:masterClrMapping/>
  </p:clrMapOvr>
  <mc:AlternateContent xmlns:mc="http://schemas.openxmlformats.org/markup-compatibility/2006" xmlns:p14="http://schemas.microsoft.com/office/powerpoint/2010/main">
    <mc:Choice Requires="p14">
      <p:transition spd="slow" p14:dur="2000" advClick="0" advTm="44000"/>
    </mc:Choice>
    <mc:Fallback xmlns="">
      <p:transition spd="slow" advClick="0" advTm="4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20000"/>
                                  </p:stCondLst>
                                  <p:iterate type="lt">
                                    <p:tmAbs val="25"/>
                                  </p:iterate>
                                  <p:childTnLst>
                                    <p:set>
                                      <p:cBhvr override="childStyle">
                                        <p:cTn id="6" dur="23750"/>
                                        <p:tgtEl>
                                          <p:spTgt spid="3">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F0E15-BA9C-7C40-9A86-0ED81BFB0050}"/>
              </a:ext>
            </a:extLst>
          </p:cNvPr>
          <p:cNvSpPr>
            <a:spLocks noGrp="1"/>
          </p:cNvSpPr>
          <p:nvPr>
            <p:ph type="title"/>
          </p:nvPr>
        </p:nvSpPr>
        <p:spPr>
          <a:xfrm>
            <a:off x="436880" y="276226"/>
            <a:ext cx="10916920" cy="756565"/>
          </a:xfrm>
        </p:spPr>
        <p:txBody>
          <a:bodyPr>
            <a:normAutofit fontScale="90000"/>
          </a:bodyPr>
          <a:lstStyle/>
          <a:p>
            <a:r>
              <a:rPr lang="en-US" dirty="0"/>
              <a:t>Category 3: Create an Environment Supportive of Physical Activity During Recess</a:t>
            </a:r>
          </a:p>
        </p:txBody>
      </p:sp>
      <p:sp>
        <p:nvSpPr>
          <p:cNvPr id="3" name="Content Placeholder 2">
            <a:extLst>
              <a:ext uri="{FF2B5EF4-FFF2-40B4-BE49-F238E27FC236}">
                <a16:creationId xmlns:a16="http://schemas.microsoft.com/office/drawing/2014/main" id="{AA6EC60C-934D-E548-A1A8-C2F9FB46BF67}"/>
              </a:ext>
            </a:extLst>
          </p:cNvPr>
          <p:cNvSpPr>
            <a:spLocks noGrp="1"/>
          </p:cNvSpPr>
          <p:nvPr>
            <p:ph sz="half" idx="1"/>
          </p:nvPr>
        </p:nvSpPr>
        <p:spPr>
          <a:xfrm>
            <a:off x="585724" y="1441733"/>
            <a:ext cx="7544816" cy="3787973"/>
          </a:xfrm>
        </p:spPr>
        <p:txBody>
          <a:bodyPr>
            <a:normAutofit/>
          </a:bodyPr>
          <a:lstStyle/>
          <a:p>
            <a:pPr marL="285750" indent="-285750">
              <a:buFont typeface="Arial" panose="020B0604020202020204" pitchFamily="34" charset="0"/>
              <a:buChar char="•"/>
            </a:pPr>
            <a:r>
              <a:rPr lang="en-US" sz="2800" dirty="0"/>
              <a:t>Provide adequate physical activity equipment. </a:t>
            </a:r>
          </a:p>
          <a:p>
            <a:pPr marL="285750" indent="-285750">
              <a:buFont typeface="Arial" panose="020B0604020202020204" pitchFamily="34" charset="0"/>
              <a:buChar char="•"/>
            </a:pPr>
            <a:r>
              <a:rPr lang="en-US" sz="2800" dirty="0"/>
              <a:t>Add markings to playground or physical     activity areas. </a:t>
            </a:r>
          </a:p>
          <a:p>
            <a:pPr marL="285750" indent="-285750">
              <a:buFont typeface="Arial" panose="020B0604020202020204" pitchFamily="34" charset="0"/>
              <a:buChar char="•"/>
            </a:pPr>
            <a:r>
              <a:rPr lang="en-US" sz="2800" dirty="0"/>
              <a:t>Create physical activity zones. </a:t>
            </a:r>
          </a:p>
          <a:p>
            <a:pPr marL="285750" indent="-285750">
              <a:buFont typeface="Arial" panose="020B0604020202020204" pitchFamily="34" charset="0"/>
              <a:buChar char="•"/>
            </a:pPr>
            <a:r>
              <a:rPr lang="en-US" sz="2800" dirty="0"/>
              <a:t>Provide planned activities or activity cards. </a:t>
            </a:r>
          </a:p>
          <a:p>
            <a:pPr marL="285750" indent="-285750">
              <a:buFont typeface="Arial" panose="020B0604020202020204" pitchFamily="34" charset="0"/>
              <a:buChar char="•"/>
            </a:pPr>
            <a:r>
              <a:rPr lang="en-US" sz="2800" dirty="0"/>
              <a:t>Provide a combination of recess strategies.</a:t>
            </a:r>
          </a:p>
          <a:p>
            <a:pPr marL="285750" indent="-285750">
              <a:buFont typeface="Arial" panose="020B0604020202020204" pitchFamily="34" charset="0"/>
              <a:buChar char="•"/>
            </a:pPr>
            <a:endParaRPr lang="en-US" sz="2800" dirty="0"/>
          </a:p>
        </p:txBody>
      </p:sp>
      <p:sp>
        <p:nvSpPr>
          <p:cNvPr id="5" name="Slide Number Placeholder 4">
            <a:extLst>
              <a:ext uri="{FF2B5EF4-FFF2-40B4-BE49-F238E27FC236}">
                <a16:creationId xmlns:a16="http://schemas.microsoft.com/office/drawing/2014/main" id="{C4127096-5235-F141-8761-E1FD9EDDAC18}"/>
              </a:ext>
            </a:extLst>
          </p:cNvPr>
          <p:cNvSpPr>
            <a:spLocks noGrp="1"/>
          </p:cNvSpPr>
          <p:nvPr>
            <p:ph type="sldNum" sz="quarter" idx="12"/>
          </p:nvPr>
        </p:nvSpPr>
        <p:spPr/>
        <p:txBody>
          <a:bodyPr/>
          <a:lstStyle/>
          <a:p>
            <a:fld id="{2C1798A1-548B-2F4F-A949-0B360C421755}" type="slidenum">
              <a:rPr lang="en-US" smtClean="0"/>
              <a:t>16</a:t>
            </a:fld>
            <a:endParaRPr lang="en-US"/>
          </a:p>
        </p:txBody>
      </p:sp>
      <p:pic>
        <p:nvPicPr>
          <p:cNvPr id="6" name="Picture 5">
            <a:extLst>
              <a:ext uri="{FF2B5EF4-FFF2-40B4-BE49-F238E27FC236}">
                <a16:creationId xmlns:a16="http://schemas.microsoft.com/office/drawing/2014/main" id="{96DF0F92-04EA-4409-ABBB-ED999000E950}"/>
              </a:ext>
            </a:extLst>
          </p:cNvPr>
          <p:cNvPicPr>
            <a:picLocks noChangeAspect="1"/>
          </p:cNvPicPr>
          <p:nvPr/>
        </p:nvPicPr>
        <p:blipFill rotWithShape="1">
          <a:blip r:embed="rId3">
            <a:extLst>
              <a:ext uri="{28A0092B-C50C-407E-A947-70E740481C1C}">
                <a14:useLocalDpi xmlns:a14="http://schemas.microsoft.com/office/drawing/2010/main" val="0"/>
              </a:ext>
            </a:extLst>
          </a:blip>
          <a:srcRect l="40589" t="11082" r="40573" b="5455"/>
          <a:stretch/>
        </p:blipFill>
        <p:spPr>
          <a:xfrm>
            <a:off x="8278121" y="937005"/>
            <a:ext cx="1667570" cy="5709124"/>
          </a:xfrm>
          <a:prstGeom prst="rect">
            <a:avLst/>
          </a:prstGeom>
        </p:spPr>
      </p:pic>
    </p:spTree>
    <p:extLst>
      <p:ext uri="{BB962C8B-B14F-4D97-AF65-F5344CB8AC3E}">
        <p14:creationId xmlns:p14="http://schemas.microsoft.com/office/powerpoint/2010/main" val="810574243"/>
      </p:ext>
    </p:extLst>
  </p:cSld>
  <p:clrMapOvr>
    <a:masterClrMapping/>
  </p:clrMapOvr>
  <mc:AlternateContent xmlns:mc="http://schemas.openxmlformats.org/markup-compatibility/2006" xmlns:p14="http://schemas.microsoft.com/office/powerpoint/2010/main">
    <mc:Choice Requires="p14">
      <p:transition spd="slow" p14:dur="2000" advClick="0" advTm="47000"/>
    </mc:Choice>
    <mc:Fallback xmlns="">
      <p:transition spd="slow" advClick="0" advTm="4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24500"/>
                                  </p:stCondLst>
                                  <p:iterate type="lt">
                                    <p:tmAbs val="0"/>
                                  </p:iterate>
                                  <p:childTnLst>
                                    <p:set>
                                      <p:cBhvr override="childStyle">
                                        <p:cTn id="6" dur="22500"/>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F0E15-BA9C-7C40-9A86-0ED81BFB0050}"/>
              </a:ext>
            </a:extLst>
          </p:cNvPr>
          <p:cNvSpPr>
            <a:spLocks noGrp="1"/>
          </p:cNvSpPr>
          <p:nvPr>
            <p:ph type="title"/>
          </p:nvPr>
        </p:nvSpPr>
        <p:spPr>
          <a:xfrm>
            <a:off x="436880" y="288926"/>
            <a:ext cx="10916920" cy="756565"/>
          </a:xfrm>
        </p:spPr>
        <p:txBody>
          <a:bodyPr>
            <a:normAutofit fontScale="90000"/>
          </a:bodyPr>
          <a:lstStyle/>
          <a:p>
            <a:r>
              <a:rPr lang="en-US" dirty="0"/>
              <a:t>Category 4: Engage the School Community to Support Recess</a:t>
            </a:r>
          </a:p>
        </p:txBody>
      </p:sp>
      <p:sp>
        <p:nvSpPr>
          <p:cNvPr id="3" name="Content Placeholder 2">
            <a:extLst>
              <a:ext uri="{FF2B5EF4-FFF2-40B4-BE49-F238E27FC236}">
                <a16:creationId xmlns:a16="http://schemas.microsoft.com/office/drawing/2014/main" id="{AA6EC60C-934D-E548-A1A8-C2F9FB46BF67}"/>
              </a:ext>
            </a:extLst>
          </p:cNvPr>
          <p:cNvSpPr>
            <a:spLocks noGrp="1"/>
          </p:cNvSpPr>
          <p:nvPr>
            <p:ph sz="half" idx="1"/>
          </p:nvPr>
        </p:nvSpPr>
        <p:spPr>
          <a:xfrm>
            <a:off x="585724" y="1441733"/>
            <a:ext cx="7544816" cy="3787973"/>
          </a:xfrm>
        </p:spPr>
        <p:txBody>
          <a:bodyPr>
            <a:normAutofit/>
          </a:bodyPr>
          <a:lstStyle/>
          <a:p>
            <a:pPr marL="285750" indent="-285750">
              <a:buFont typeface="Arial" panose="020B0604020202020204" pitchFamily="34" charset="0"/>
              <a:buChar char="•"/>
            </a:pPr>
            <a:r>
              <a:rPr lang="en-US" sz="2800" dirty="0"/>
              <a:t>Establish roles and responsibilities for supervising and facilitating recess. </a:t>
            </a:r>
          </a:p>
          <a:p>
            <a:pPr marL="285750" indent="-285750">
              <a:buFont typeface="Arial" panose="020B0604020202020204" pitchFamily="34" charset="0"/>
              <a:buChar char="•"/>
            </a:pPr>
            <a:r>
              <a:rPr lang="en-US" sz="2800" dirty="0"/>
              <a:t>Involve students in planning and leading recess. </a:t>
            </a:r>
          </a:p>
          <a:p>
            <a:pPr marL="285750" indent="-285750">
              <a:buFont typeface="Arial" panose="020B0604020202020204" pitchFamily="34" charset="0"/>
              <a:buChar char="•"/>
            </a:pPr>
            <a:r>
              <a:rPr lang="en-US" sz="2800" dirty="0"/>
              <a:t>Mobilize parents and others in the school community to support and sustain recess        at school</a:t>
            </a:r>
          </a:p>
          <a:p>
            <a:pPr marL="285750" indent="-285750">
              <a:buFont typeface="Arial" panose="020B0604020202020204" pitchFamily="34" charset="0"/>
              <a:buChar char="•"/>
            </a:pPr>
            <a:endParaRPr lang="en-US" sz="2800" dirty="0"/>
          </a:p>
        </p:txBody>
      </p:sp>
      <p:sp>
        <p:nvSpPr>
          <p:cNvPr id="5" name="Slide Number Placeholder 4">
            <a:extLst>
              <a:ext uri="{FF2B5EF4-FFF2-40B4-BE49-F238E27FC236}">
                <a16:creationId xmlns:a16="http://schemas.microsoft.com/office/drawing/2014/main" id="{C4127096-5235-F141-8761-E1FD9EDDAC18}"/>
              </a:ext>
            </a:extLst>
          </p:cNvPr>
          <p:cNvSpPr>
            <a:spLocks noGrp="1"/>
          </p:cNvSpPr>
          <p:nvPr>
            <p:ph type="sldNum" sz="quarter" idx="12"/>
          </p:nvPr>
        </p:nvSpPr>
        <p:spPr/>
        <p:txBody>
          <a:bodyPr/>
          <a:lstStyle/>
          <a:p>
            <a:fld id="{2C1798A1-548B-2F4F-A949-0B360C421755}" type="slidenum">
              <a:rPr lang="en-US" smtClean="0"/>
              <a:t>17</a:t>
            </a:fld>
            <a:endParaRPr lang="en-US"/>
          </a:p>
        </p:txBody>
      </p:sp>
      <p:pic>
        <p:nvPicPr>
          <p:cNvPr id="6" name="Picture 5">
            <a:extLst>
              <a:ext uri="{FF2B5EF4-FFF2-40B4-BE49-F238E27FC236}">
                <a16:creationId xmlns:a16="http://schemas.microsoft.com/office/drawing/2014/main" id="{63E30F6E-E989-4901-9E79-C91C7CDA28DA}"/>
              </a:ext>
            </a:extLst>
          </p:cNvPr>
          <p:cNvPicPr>
            <a:picLocks noChangeAspect="1"/>
          </p:cNvPicPr>
          <p:nvPr/>
        </p:nvPicPr>
        <p:blipFill rotWithShape="1">
          <a:blip r:embed="rId3">
            <a:extLst>
              <a:ext uri="{28A0092B-C50C-407E-A947-70E740481C1C}">
                <a14:useLocalDpi xmlns:a14="http://schemas.microsoft.com/office/drawing/2010/main" val="0"/>
              </a:ext>
            </a:extLst>
          </a:blip>
          <a:srcRect l="59378" t="11667" r="21700" b="5640"/>
          <a:stretch/>
        </p:blipFill>
        <p:spPr>
          <a:xfrm>
            <a:off x="8305800" y="958362"/>
            <a:ext cx="1679331" cy="5671038"/>
          </a:xfrm>
          <a:prstGeom prst="rect">
            <a:avLst/>
          </a:prstGeom>
        </p:spPr>
      </p:pic>
    </p:spTree>
    <p:extLst>
      <p:ext uri="{BB962C8B-B14F-4D97-AF65-F5344CB8AC3E}">
        <p14:creationId xmlns:p14="http://schemas.microsoft.com/office/powerpoint/2010/main" val="3766084371"/>
      </p:ext>
    </p:extLst>
  </p:cSld>
  <p:clrMapOvr>
    <a:masterClrMapping/>
  </p:clrMapOvr>
  <mc:AlternateContent xmlns:mc="http://schemas.openxmlformats.org/markup-compatibility/2006" xmlns:p14="http://schemas.microsoft.com/office/powerpoint/2010/main">
    <mc:Choice Requires="p14">
      <p:transition spd="slow" p14:dur="2000" advClick="0" advTm="41500"/>
    </mc:Choice>
    <mc:Fallback xmlns="">
      <p:transition spd="slow" advClick="0" advTm="41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21000"/>
                                  </p:stCondLst>
                                  <p:iterate type="lt">
                                    <p:tmAbs val="25"/>
                                  </p:iterate>
                                  <p:childTnLst>
                                    <p:set>
                                      <p:cBhvr override="childStyle">
                                        <p:cTn id="6" dur="21500"/>
                                        <p:tgtEl>
                                          <p:spTgt spid="3">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F0E15-BA9C-7C40-9A86-0ED81BFB0050}"/>
              </a:ext>
            </a:extLst>
          </p:cNvPr>
          <p:cNvSpPr>
            <a:spLocks noGrp="1"/>
          </p:cNvSpPr>
          <p:nvPr>
            <p:ph type="title"/>
          </p:nvPr>
        </p:nvSpPr>
        <p:spPr/>
        <p:txBody>
          <a:bodyPr/>
          <a:lstStyle/>
          <a:p>
            <a:r>
              <a:rPr lang="en-US" dirty="0"/>
              <a:t>Category 5: Gather Information on Recess</a:t>
            </a:r>
          </a:p>
        </p:txBody>
      </p:sp>
      <p:sp>
        <p:nvSpPr>
          <p:cNvPr id="3" name="Content Placeholder 2">
            <a:extLst>
              <a:ext uri="{FF2B5EF4-FFF2-40B4-BE49-F238E27FC236}">
                <a16:creationId xmlns:a16="http://schemas.microsoft.com/office/drawing/2014/main" id="{AA6EC60C-934D-E548-A1A8-C2F9FB46BF67}"/>
              </a:ext>
            </a:extLst>
          </p:cNvPr>
          <p:cNvSpPr>
            <a:spLocks noGrp="1"/>
          </p:cNvSpPr>
          <p:nvPr>
            <p:ph sz="half" idx="1"/>
          </p:nvPr>
        </p:nvSpPr>
        <p:spPr>
          <a:xfrm>
            <a:off x="585724" y="1441733"/>
            <a:ext cx="7544816" cy="3787973"/>
          </a:xfrm>
        </p:spPr>
        <p:txBody>
          <a:bodyPr>
            <a:normAutofit/>
          </a:bodyPr>
          <a:lstStyle/>
          <a:p>
            <a:pPr marL="285750" indent="-285750">
              <a:buFont typeface="Arial" panose="020B0604020202020204" pitchFamily="34" charset="0"/>
              <a:buChar char="•"/>
            </a:pPr>
            <a:r>
              <a:rPr lang="en-US" sz="2800" dirty="0"/>
              <a:t>Track physical activity during recess. </a:t>
            </a:r>
          </a:p>
          <a:p>
            <a:pPr marL="285750" indent="-285750">
              <a:buFont typeface="Arial" panose="020B0604020202020204" pitchFamily="34" charset="0"/>
              <a:buChar char="•"/>
            </a:pPr>
            <a:r>
              <a:rPr lang="en-US" sz="2800" dirty="0"/>
              <a:t>Collect information on recess to show the effect on student and school outcomes.</a:t>
            </a:r>
          </a:p>
          <a:p>
            <a:pPr marL="285750" indent="-285750">
              <a:buFont typeface="Arial" panose="020B0604020202020204" pitchFamily="34" charset="0"/>
              <a:buChar char="•"/>
            </a:pPr>
            <a:endParaRPr lang="en-US" sz="2800" dirty="0"/>
          </a:p>
        </p:txBody>
      </p:sp>
      <p:sp>
        <p:nvSpPr>
          <p:cNvPr id="5" name="Slide Number Placeholder 4">
            <a:extLst>
              <a:ext uri="{FF2B5EF4-FFF2-40B4-BE49-F238E27FC236}">
                <a16:creationId xmlns:a16="http://schemas.microsoft.com/office/drawing/2014/main" id="{C4127096-5235-F141-8761-E1FD9EDDAC18}"/>
              </a:ext>
            </a:extLst>
          </p:cNvPr>
          <p:cNvSpPr>
            <a:spLocks noGrp="1"/>
          </p:cNvSpPr>
          <p:nvPr>
            <p:ph type="sldNum" sz="quarter" idx="12"/>
          </p:nvPr>
        </p:nvSpPr>
        <p:spPr/>
        <p:txBody>
          <a:bodyPr/>
          <a:lstStyle/>
          <a:p>
            <a:fld id="{2C1798A1-548B-2F4F-A949-0B360C421755}" type="slidenum">
              <a:rPr lang="en-US" smtClean="0"/>
              <a:t>18</a:t>
            </a:fld>
            <a:endParaRPr lang="en-US"/>
          </a:p>
        </p:txBody>
      </p:sp>
      <p:pic>
        <p:nvPicPr>
          <p:cNvPr id="6" name="Picture 5">
            <a:extLst>
              <a:ext uri="{FF2B5EF4-FFF2-40B4-BE49-F238E27FC236}">
                <a16:creationId xmlns:a16="http://schemas.microsoft.com/office/drawing/2014/main" id="{76027E8C-7B87-4305-A5F2-B2A7CBA59BE5}"/>
              </a:ext>
            </a:extLst>
          </p:cNvPr>
          <p:cNvPicPr>
            <a:picLocks noChangeAspect="1"/>
          </p:cNvPicPr>
          <p:nvPr/>
        </p:nvPicPr>
        <p:blipFill rotWithShape="1">
          <a:blip r:embed="rId3">
            <a:extLst>
              <a:ext uri="{28A0092B-C50C-407E-A947-70E740481C1C}">
                <a14:useLocalDpi xmlns:a14="http://schemas.microsoft.com/office/drawing/2010/main" val="0"/>
              </a:ext>
            </a:extLst>
          </a:blip>
          <a:srcRect l="78227" t="10908" r="2543" b="5455"/>
          <a:stretch/>
        </p:blipFill>
        <p:spPr>
          <a:xfrm>
            <a:off x="8305800" y="905600"/>
            <a:ext cx="1702270" cy="5721026"/>
          </a:xfrm>
          <a:prstGeom prst="rect">
            <a:avLst/>
          </a:prstGeom>
        </p:spPr>
      </p:pic>
    </p:spTree>
    <p:extLst>
      <p:ext uri="{BB962C8B-B14F-4D97-AF65-F5344CB8AC3E}">
        <p14:creationId xmlns:p14="http://schemas.microsoft.com/office/powerpoint/2010/main" val="2867687139"/>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15000"/>
                                  </p:stCondLst>
                                  <p:iterate type="lt">
                                    <p:tmAbs val="0"/>
                                  </p:iterate>
                                  <p:childTnLst>
                                    <p:set>
                                      <p:cBhvr override="childStyle">
                                        <p:cTn id="6" dur="10000"/>
                                        <p:tgtEl>
                                          <p:spTgt spid="3">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6C68-64FB-6F47-AF64-33542C7754B6}"/>
              </a:ext>
            </a:extLst>
          </p:cNvPr>
          <p:cNvSpPr>
            <a:spLocks noGrp="1"/>
          </p:cNvSpPr>
          <p:nvPr>
            <p:ph type="title"/>
          </p:nvPr>
        </p:nvSpPr>
        <p:spPr/>
        <p:txBody>
          <a:bodyPr/>
          <a:lstStyle/>
          <a:p>
            <a:r>
              <a:rPr lang="en-US" dirty="0"/>
              <a:t>Recess Planning in Schools </a:t>
            </a:r>
          </a:p>
        </p:txBody>
      </p:sp>
      <p:pic>
        <p:nvPicPr>
          <p:cNvPr id="5" name="Content Placeholder 4">
            <a:extLst>
              <a:ext uri="{FF2B5EF4-FFF2-40B4-BE49-F238E27FC236}">
                <a16:creationId xmlns:a16="http://schemas.microsoft.com/office/drawing/2014/main" id="{FE542166-4D17-45AF-A370-85F939656054}"/>
              </a:ext>
            </a:extLst>
          </p:cNvPr>
          <p:cNvPicPr>
            <a:picLocks noGrp="1" noChangeAspect="1"/>
          </p:cNvPicPr>
          <p:nvPr>
            <p:ph idx="1"/>
          </p:nvPr>
        </p:nvPicPr>
        <p:blipFill>
          <a:blip r:embed="rId3"/>
          <a:stretch>
            <a:fillRect/>
          </a:stretch>
        </p:blipFill>
        <p:spPr>
          <a:xfrm>
            <a:off x="7059035" y="1195606"/>
            <a:ext cx="3862965" cy="4979655"/>
          </a:xfrm>
          <a:prstGeom prst="rect">
            <a:avLst/>
          </a:prstGeom>
        </p:spPr>
      </p:pic>
      <p:sp>
        <p:nvSpPr>
          <p:cNvPr id="4" name="Slide Number Placeholder 3">
            <a:extLst>
              <a:ext uri="{FF2B5EF4-FFF2-40B4-BE49-F238E27FC236}">
                <a16:creationId xmlns:a16="http://schemas.microsoft.com/office/drawing/2014/main" id="{DA5CE744-8785-2147-BCB0-97F9980472C0}"/>
              </a:ext>
            </a:extLst>
          </p:cNvPr>
          <p:cNvSpPr>
            <a:spLocks noGrp="1"/>
          </p:cNvSpPr>
          <p:nvPr>
            <p:ph type="sldNum" sz="quarter" idx="12"/>
          </p:nvPr>
        </p:nvSpPr>
        <p:spPr/>
        <p:txBody>
          <a:bodyPr/>
          <a:lstStyle/>
          <a:p>
            <a:fld id="{2C1798A1-548B-2F4F-A949-0B360C421755}" type="slidenum">
              <a:rPr lang="en-US" smtClean="0"/>
              <a:t>19</a:t>
            </a:fld>
            <a:endParaRPr lang="en-US"/>
          </a:p>
        </p:txBody>
      </p:sp>
      <p:sp>
        <p:nvSpPr>
          <p:cNvPr id="6" name="TextBox 5">
            <a:extLst>
              <a:ext uri="{FF2B5EF4-FFF2-40B4-BE49-F238E27FC236}">
                <a16:creationId xmlns:a16="http://schemas.microsoft.com/office/drawing/2014/main" id="{44AA3F01-D725-4304-954F-ED3C7F36C955}"/>
              </a:ext>
            </a:extLst>
          </p:cNvPr>
          <p:cNvSpPr txBox="1"/>
          <p:nvPr/>
        </p:nvSpPr>
        <p:spPr>
          <a:xfrm>
            <a:off x="660400" y="1397675"/>
            <a:ext cx="6116188" cy="2246769"/>
          </a:xfrm>
          <a:prstGeom prst="rect">
            <a:avLst/>
          </a:prstGeom>
          <a:noFill/>
        </p:spPr>
        <p:txBody>
          <a:bodyPr wrap="square">
            <a:spAutoFit/>
          </a:bodyPr>
          <a:lstStyle/>
          <a:p>
            <a:pPr marL="285750" indent="-285750">
              <a:buFont typeface="Arial" panose="020B0604020202020204" pitchFamily="34" charset="0"/>
              <a:buChar char="•"/>
            </a:pPr>
            <a:r>
              <a:rPr lang="en-US" sz="2000" dirty="0">
                <a:latin typeface="Raleway" pitchFamily="2" charset="0"/>
              </a:rPr>
              <a:t>Use questions to identify what is currently in place.</a:t>
            </a:r>
          </a:p>
          <a:p>
            <a:pPr marL="285750" indent="-285750">
              <a:buFont typeface="Arial" panose="020B0604020202020204" pitchFamily="34" charset="0"/>
              <a:buChar char="•"/>
            </a:pPr>
            <a:r>
              <a:rPr lang="en-US" sz="2000" dirty="0">
                <a:latin typeface="Raleway" pitchFamily="2" charset="0"/>
              </a:rPr>
              <a:t>Discuss and select strategies to strengthen recess.</a:t>
            </a:r>
          </a:p>
          <a:p>
            <a:pPr marL="285750" indent="-285750">
              <a:buFont typeface="Arial" panose="020B0604020202020204" pitchFamily="34" charset="0"/>
              <a:buChar char="•"/>
            </a:pPr>
            <a:r>
              <a:rPr lang="en-US" sz="2000" dirty="0">
                <a:latin typeface="Raleway" pitchFamily="2" charset="0"/>
              </a:rPr>
              <a:t>Document how schools will implement the strategies.</a:t>
            </a:r>
          </a:p>
          <a:p>
            <a:pPr marL="285750" indent="-285750">
              <a:buFont typeface="Arial" panose="020B0604020202020204" pitchFamily="34" charset="0"/>
              <a:buChar char="•"/>
            </a:pPr>
            <a:r>
              <a:rPr lang="en-US" sz="2000" dirty="0">
                <a:latin typeface="Raleway" pitchFamily="2" charset="0"/>
              </a:rPr>
              <a:t>Identify relevant resources.</a:t>
            </a:r>
          </a:p>
        </p:txBody>
      </p:sp>
    </p:spTree>
    <p:extLst>
      <p:ext uri="{BB962C8B-B14F-4D97-AF65-F5344CB8AC3E}">
        <p14:creationId xmlns:p14="http://schemas.microsoft.com/office/powerpoint/2010/main" val="1729918719"/>
      </p:ext>
    </p:extLst>
  </p:cSld>
  <p:clrMapOvr>
    <a:masterClrMapping/>
  </p:clrMapOvr>
  <mc:AlternateContent xmlns:mc="http://schemas.openxmlformats.org/markup-compatibility/2006" xmlns:p14="http://schemas.microsoft.com/office/powerpoint/2010/main">
    <mc:Choice Requires="p14">
      <p:transition spd="slow" p14:dur="2000" advClick="0" advTm="86000"/>
    </mc:Choice>
    <mc:Fallback xmlns="">
      <p:transition spd="slow" advClick="0" advTm="86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877764-787F-814D-A94D-D1FAF020EF75}"/>
              </a:ext>
            </a:extLst>
          </p:cNvPr>
          <p:cNvSpPr txBox="1"/>
          <p:nvPr/>
        </p:nvSpPr>
        <p:spPr>
          <a:xfrm>
            <a:off x="556527" y="1460102"/>
            <a:ext cx="6412587" cy="954107"/>
          </a:xfrm>
          <a:prstGeom prst="rect">
            <a:avLst/>
          </a:prstGeom>
          <a:noFill/>
        </p:spPr>
        <p:txBody>
          <a:bodyPr wrap="square" rtlCol="0">
            <a:spAutoFit/>
          </a:bodyPr>
          <a:lstStyle/>
          <a:p>
            <a:r>
              <a:rPr lang="en-US" sz="2800" b="1" dirty="0">
                <a:solidFill>
                  <a:schemeClr val="bg1"/>
                </a:solidFill>
                <a:latin typeface="Raleway SemiBold" panose="020B0503030101060003" pitchFamily="34" charset="77"/>
                <a:cs typeface="Arial" panose="020B0604020202020204" pitchFamily="34" charset="0"/>
              </a:rPr>
              <a:t>To promote, protect, and improve the health and safety of all Hoosiers. </a:t>
            </a:r>
          </a:p>
        </p:txBody>
      </p:sp>
      <p:sp>
        <p:nvSpPr>
          <p:cNvPr id="3" name="TextBox 2">
            <a:extLst>
              <a:ext uri="{FF2B5EF4-FFF2-40B4-BE49-F238E27FC236}">
                <a16:creationId xmlns:a16="http://schemas.microsoft.com/office/drawing/2014/main" id="{B10945A2-54D7-144D-97BF-4E8CF253DB0C}"/>
              </a:ext>
            </a:extLst>
          </p:cNvPr>
          <p:cNvSpPr txBox="1"/>
          <p:nvPr/>
        </p:nvSpPr>
        <p:spPr>
          <a:xfrm>
            <a:off x="460893" y="998437"/>
            <a:ext cx="6412587" cy="461665"/>
          </a:xfrm>
          <a:prstGeom prst="rect">
            <a:avLst/>
          </a:prstGeom>
          <a:noFill/>
        </p:spPr>
        <p:txBody>
          <a:bodyPr wrap="square" rtlCol="0">
            <a:spAutoFit/>
          </a:bodyPr>
          <a:lstStyle/>
          <a:p>
            <a:r>
              <a:rPr lang="en-US" sz="2400" dirty="0">
                <a:solidFill>
                  <a:schemeClr val="accent4"/>
                </a:solidFill>
                <a:latin typeface="Raleway Light" panose="020B0403030101060003" pitchFamily="34" charset="77"/>
                <a:cs typeface="Arial" panose="020B0604020202020204" pitchFamily="34" charset="0"/>
              </a:rPr>
              <a:t>OUR MISSION:</a:t>
            </a:r>
          </a:p>
        </p:txBody>
      </p:sp>
      <p:sp>
        <p:nvSpPr>
          <p:cNvPr id="4" name="TextBox 3">
            <a:extLst>
              <a:ext uri="{FF2B5EF4-FFF2-40B4-BE49-F238E27FC236}">
                <a16:creationId xmlns:a16="http://schemas.microsoft.com/office/drawing/2014/main" id="{7D8E3FDA-83E6-9A4E-A230-29B26D43FB7A}"/>
              </a:ext>
            </a:extLst>
          </p:cNvPr>
          <p:cNvSpPr txBox="1"/>
          <p:nvPr/>
        </p:nvSpPr>
        <p:spPr>
          <a:xfrm>
            <a:off x="556527" y="3517502"/>
            <a:ext cx="6412587" cy="1384995"/>
          </a:xfrm>
          <a:prstGeom prst="rect">
            <a:avLst/>
          </a:prstGeom>
          <a:noFill/>
        </p:spPr>
        <p:txBody>
          <a:bodyPr wrap="square" rtlCol="0">
            <a:spAutoFit/>
          </a:bodyPr>
          <a:lstStyle/>
          <a:p>
            <a:r>
              <a:rPr lang="en-US" sz="2800" b="1" dirty="0">
                <a:solidFill>
                  <a:schemeClr val="bg1"/>
                </a:solidFill>
                <a:latin typeface="Raleway SemiBold" panose="020B0503030101060003" pitchFamily="34" charset="77"/>
                <a:cs typeface="Arial" panose="020B0604020202020204" pitchFamily="34" charset="0"/>
              </a:rPr>
              <a:t>Every Hoosier reaches optimal health regardless of where they live, learn, work, or play. </a:t>
            </a:r>
          </a:p>
        </p:txBody>
      </p:sp>
      <p:sp>
        <p:nvSpPr>
          <p:cNvPr id="5" name="TextBox 4">
            <a:extLst>
              <a:ext uri="{FF2B5EF4-FFF2-40B4-BE49-F238E27FC236}">
                <a16:creationId xmlns:a16="http://schemas.microsoft.com/office/drawing/2014/main" id="{6165D67E-97EA-DB4B-AC50-7A11FCAFFA6C}"/>
              </a:ext>
            </a:extLst>
          </p:cNvPr>
          <p:cNvSpPr txBox="1"/>
          <p:nvPr/>
        </p:nvSpPr>
        <p:spPr>
          <a:xfrm>
            <a:off x="460893" y="3055837"/>
            <a:ext cx="6412587" cy="461665"/>
          </a:xfrm>
          <a:prstGeom prst="rect">
            <a:avLst/>
          </a:prstGeom>
          <a:noFill/>
        </p:spPr>
        <p:txBody>
          <a:bodyPr wrap="square" rtlCol="0">
            <a:spAutoFit/>
          </a:bodyPr>
          <a:lstStyle/>
          <a:p>
            <a:r>
              <a:rPr lang="en-US" sz="2400" dirty="0">
                <a:solidFill>
                  <a:schemeClr val="accent4"/>
                </a:solidFill>
                <a:latin typeface="Raleway Light" panose="020B0403030101060003" pitchFamily="34" charset="77"/>
                <a:cs typeface="Arial" panose="020B0604020202020204" pitchFamily="34" charset="0"/>
              </a:rPr>
              <a:t>OUR VISION:</a:t>
            </a:r>
          </a:p>
        </p:txBody>
      </p:sp>
    </p:spTree>
    <p:extLst>
      <p:ext uri="{BB962C8B-B14F-4D97-AF65-F5344CB8AC3E}">
        <p14:creationId xmlns:p14="http://schemas.microsoft.com/office/powerpoint/2010/main" val="307741021"/>
      </p:ext>
    </p:extLst>
  </p:cSld>
  <p:clrMapOvr>
    <a:masterClrMapping/>
  </p:clrMapOvr>
  <mc:AlternateContent xmlns:mc="http://schemas.openxmlformats.org/markup-compatibility/2006" xmlns:p14="http://schemas.microsoft.com/office/powerpoint/2010/main">
    <mc:Choice Requires="p14">
      <p:transition spd="slow" p14:dur="2000" advClick="0" advTm="16000"/>
    </mc:Choice>
    <mc:Fallback xmlns="">
      <p:transition spd="slow" advClick="0" advTm="16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6B6DEC6C-3143-2741-9E73-B6621F4EA063}"/>
              </a:ext>
            </a:extLst>
          </p:cNvPr>
          <p:cNvSpPr>
            <a:spLocks noGrp="1"/>
          </p:cNvSpPr>
          <p:nvPr>
            <p:ph type="pic" sz="quarter" idx="10"/>
          </p:nvPr>
        </p:nvSpPr>
        <p:spPr/>
      </p:sp>
      <p:sp>
        <p:nvSpPr>
          <p:cNvPr id="13" name="Picture Placeholder 12">
            <a:extLst>
              <a:ext uri="{FF2B5EF4-FFF2-40B4-BE49-F238E27FC236}">
                <a16:creationId xmlns:a16="http://schemas.microsoft.com/office/drawing/2014/main" id="{7F172212-CFD0-D947-9632-F0ED34AAF29C}"/>
              </a:ext>
            </a:extLst>
          </p:cNvPr>
          <p:cNvSpPr>
            <a:spLocks noGrp="1"/>
          </p:cNvSpPr>
          <p:nvPr>
            <p:ph type="pic" sz="quarter" idx="11"/>
          </p:nvPr>
        </p:nvSpPr>
        <p:spPr/>
      </p:sp>
      <p:sp>
        <p:nvSpPr>
          <p:cNvPr id="14" name="Picture Placeholder 13">
            <a:extLst>
              <a:ext uri="{FF2B5EF4-FFF2-40B4-BE49-F238E27FC236}">
                <a16:creationId xmlns:a16="http://schemas.microsoft.com/office/drawing/2014/main" id="{2FD2F0CE-AAA9-F84F-BD29-554D35A8E4C4}"/>
              </a:ext>
            </a:extLst>
          </p:cNvPr>
          <p:cNvSpPr>
            <a:spLocks noGrp="1"/>
          </p:cNvSpPr>
          <p:nvPr>
            <p:ph type="pic" sz="quarter" idx="12"/>
          </p:nvPr>
        </p:nvSpPr>
        <p:spPr/>
      </p:sp>
      <p:sp>
        <p:nvSpPr>
          <p:cNvPr id="11" name="Title 10">
            <a:extLst>
              <a:ext uri="{FF2B5EF4-FFF2-40B4-BE49-F238E27FC236}">
                <a16:creationId xmlns:a16="http://schemas.microsoft.com/office/drawing/2014/main" id="{C6CDEC92-5BB3-C74B-AA74-2941F951B902}"/>
              </a:ext>
            </a:extLst>
          </p:cNvPr>
          <p:cNvSpPr>
            <a:spLocks noGrp="1"/>
          </p:cNvSpPr>
          <p:nvPr>
            <p:ph type="title"/>
          </p:nvPr>
        </p:nvSpPr>
        <p:spPr/>
        <p:txBody>
          <a:bodyPr>
            <a:normAutofit/>
          </a:bodyPr>
          <a:lstStyle/>
          <a:p>
            <a:r>
              <a:rPr lang="en-US" b="1" dirty="0"/>
              <a:t>Putting It into Action</a:t>
            </a:r>
            <a:br>
              <a:rPr lang="en-US" b="1" dirty="0"/>
            </a:br>
            <a:r>
              <a:rPr lang="en-US" sz="2400" b="0" dirty="0"/>
              <a:t>Assess Your Learning</a:t>
            </a:r>
            <a:endParaRPr lang="en-US" b="0" dirty="0"/>
          </a:p>
        </p:txBody>
      </p:sp>
    </p:spTree>
    <p:extLst>
      <p:ext uri="{BB962C8B-B14F-4D97-AF65-F5344CB8AC3E}">
        <p14:creationId xmlns:p14="http://schemas.microsoft.com/office/powerpoint/2010/main" val="938073479"/>
      </p:ext>
    </p:extLst>
  </p:cSld>
  <p:clrMapOvr>
    <a:masterClrMapping/>
  </p:clrMapOvr>
  <mc:AlternateContent xmlns:mc="http://schemas.openxmlformats.org/markup-compatibility/2006" xmlns:p14="http://schemas.microsoft.com/office/powerpoint/2010/main">
    <mc:Choice Requires="p14">
      <p:transition spd="slow" p14:dur="2000" advClick="0" advTm="7500"/>
    </mc:Choice>
    <mc:Fallback xmlns="">
      <p:transition spd="slow" advClick="0" advTm="75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6C68-64FB-6F47-AF64-33542C7754B6}"/>
              </a:ext>
            </a:extLst>
          </p:cNvPr>
          <p:cNvSpPr>
            <a:spLocks noGrp="1"/>
          </p:cNvSpPr>
          <p:nvPr>
            <p:ph type="title"/>
          </p:nvPr>
        </p:nvSpPr>
        <p:spPr/>
        <p:txBody>
          <a:bodyPr/>
          <a:lstStyle/>
          <a:p>
            <a:r>
              <a:rPr lang="en-US" dirty="0"/>
              <a:t>Scenario</a:t>
            </a:r>
          </a:p>
        </p:txBody>
      </p:sp>
      <p:sp>
        <p:nvSpPr>
          <p:cNvPr id="3" name="Content Placeholder 2">
            <a:extLst>
              <a:ext uri="{FF2B5EF4-FFF2-40B4-BE49-F238E27FC236}">
                <a16:creationId xmlns:a16="http://schemas.microsoft.com/office/drawing/2014/main" id="{1199B14C-A4E1-FD40-9EDC-C8788876916F}"/>
              </a:ext>
            </a:extLst>
          </p:cNvPr>
          <p:cNvSpPr>
            <a:spLocks noGrp="1"/>
          </p:cNvSpPr>
          <p:nvPr>
            <p:ph idx="1"/>
          </p:nvPr>
        </p:nvSpPr>
        <p:spPr/>
        <p:txBody>
          <a:bodyPr>
            <a:noAutofit/>
          </a:bodyPr>
          <a:lstStyle/>
          <a:p>
            <a:r>
              <a:rPr lang="en-US" sz="2400" dirty="0"/>
              <a:t>Holmes Junior High School is a rural school in South Dakota serving low-income students in grades 5-8.  Last year, their school’s wellness council was reinstated after many years of inactivity.  The wellness council completed the School Health Index and determined that one of their goals for the 2021-2022 school years is to begin having daily recess for all grade levels. They’ve started writing out a policy and a plan, but the council is concerned about weather and safety guidelines and ensuring they have adequate space for recess. This is a new initiative for them, so their goal is to ensure the students have a safe space to have recess no matter the weather. </a:t>
            </a:r>
          </a:p>
        </p:txBody>
      </p:sp>
      <p:sp>
        <p:nvSpPr>
          <p:cNvPr id="4" name="Slide Number Placeholder 3">
            <a:extLst>
              <a:ext uri="{FF2B5EF4-FFF2-40B4-BE49-F238E27FC236}">
                <a16:creationId xmlns:a16="http://schemas.microsoft.com/office/drawing/2014/main" id="{DA5CE744-8785-2147-BCB0-97F9980472C0}"/>
              </a:ext>
            </a:extLst>
          </p:cNvPr>
          <p:cNvSpPr>
            <a:spLocks noGrp="1"/>
          </p:cNvSpPr>
          <p:nvPr>
            <p:ph type="sldNum" sz="quarter" idx="12"/>
          </p:nvPr>
        </p:nvSpPr>
        <p:spPr/>
        <p:txBody>
          <a:bodyPr/>
          <a:lstStyle/>
          <a:p>
            <a:fld id="{2C1798A1-548B-2F4F-A949-0B360C421755}" type="slidenum">
              <a:rPr lang="en-US" smtClean="0"/>
              <a:t>21</a:t>
            </a:fld>
            <a:endParaRPr lang="en-US"/>
          </a:p>
        </p:txBody>
      </p:sp>
    </p:spTree>
    <p:extLst>
      <p:ext uri="{BB962C8B-B14F-4D97-AF65-F5344CB8AC3E}">
        <p14:creationId xmlns:p14="http://schemas.microsoft.com/office/powerpoint/2010/main" val="3580209519"/>
      </p:ext>
    </p:extLst>
  </p:cSld>
  <p:clrMapOvr>
    <a:masterClrMapping/>
  </p:clrMapOvr>
  <mc:AlternateContent xmlns:mc="http://schemas.openxmlformats.org/markup-compatibility/2006" xmlns:p14="http://schemas.microsoft.com/office/powerpoint/2010/main">
    <mc:Choice Requires="p14">
      <p:transition spd="slow" p14:dur="2000" advClick="0" advTm="56000"/>
    </mc:Choice>
    <mc:Fallback xmlns="">
      <p:transition spd="slow" advClick="0" advTm="56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1E4CD-44AF-4622-9E2C-7FD8EE117E40}"/>
              </a:ext>
            </a:extLst>
          </p:cNvPr>
          <p:cNvSpPr>
            <a:spLocks noGrp="1"/>
          </p:cNvSpPr>
          <p:nvPr>
            <p:ph type="title"/>
          </p:nvPr>
        </p:nvSpPr>
        <p:spPr/>
        <p:txBody>
          <a:bodyPr/>
          <a:lstStyle/>
          <a:p>
            <a:r>
              <a:rPr lang="en-US" dirty="0"/>
              <a:t>Scenario Activity</a:t>
            </a:r>
          </a:p>
        </p:txBody>
      </p:sp>
      <p:sp>
        <p:nvSpPr>
          <p:cNvPr id="4" name="Slide Number Placeholder 3">
            <a:extLst>
              <a:ext uri="{FF2B5EF4-FFF2-40B4-BE49-F238E27FC236}">
                <a16:creationId xmlns:a16="http://schemas.microsoft.com/office/drawing/2014/main" id="{C2176193-693C-48AB-BF0F-E68E788E8116}"/>
              </a:ext>
            </a:extLst>
          </p:cNvPr>
          <p:cNvSpPr>
            <a:spLocks noGrp="1"/>
          </p:cNvSpPr>
          <p:nvPr>
            <p:ph type="sldNum" sz="quarter" idx="12"/>
          </p:nvPr>
        </p:nvSpPr>
        <p:spPr/>
        <p:txBody>
          <a:bodyPr/>
          <a:lstStyle/>
          <a:p>
            <a:fld id="{2C1798A1-548B-2F4F-A949-0B360C421755}" type="slidenum">
              <a:rPr lang="en-US" smtClean="0"/>
              <a:t>22</a:t>
            </a:fld>
            <a:endParaRPr lang="en-US"/>
          </a:p>
        </p:txBody>
      </p:sp>
      <p:sp>
        <p:nvSpPr>
          <p:cNvPr id="5" name="Content Placeholder 4">
            <a:extLst>
              <a:ext uri="{FF2B5EF4-FFF2-40B4-BE49-F238E27FC236}">
                <a16:creationId xmlns:a16="http://schemas.microsoft.com/office/drawing/2014/main" id="{D0771E83-8CD3-4CF9-9636-C481562FB73D}"/>
              </a:ext>
            </a:extLst>
          </p:cNvPr>
          <p:cNvSpPr txBox="1">
            <a:spLocks noGrp="1"/>
          </p:cNvSpPr>
          <p:nvPr>
            <p:ph idx="1"/>
          </p:nvPr>
        </p:nvSpPr>
        <p:spPr>
          <a:xfrm>
            <a:off x="436563" y="1659797"/>
            <a:ext cx="10917237" cy="3538405"/>
          </a:xfrm>
          <a:prstGeom prst="rect">
            <a:avLst/>
          </a:prstGeom>
          <a:noFill/>
          <a:ln>
            <a:solidFill>
              <a:srgbClr val="FF0000"/>
            </a:solidFill>
          </a:ln>
        </p:spPr>
        <p:txBody>
          <a:bodyPr wrap="square" rtlCol="0">
            <a:spAutoFit/>
          </a:bodyPr>
          <a:lstStyle/>
          <a:p>
            <a:pPr algn="ctr"/>
            <a:endParaRPr lang="en-US" sz="3200" b="1" dirty="0">
              <a:solidFill>
                <a:srgbClr val="FF0000"/>
              </a:solidFill>
              <a:latin typeface="Raleway Medium" pitchFamily="2" charset="0"/>
            </a:endParaRPr>
          </a:p>
          <a:p>
            <a:pPr algn="ctr"/>
            <a:r>
              <a:rPr lang="en-US" sz="3200" b="1" dirty="0">
                <a:solidFill>
                  <a:srgbClr val="FF0000"/>
                </a:solidFill>
                <a:latin typeface="Raleway Medium" pitchFamily="2" charset="0"/>
              </a:rPr>
              <a:t>PAUSE THIS SCREEN</a:t>
            </a:r>
          </a:p>
          <a:p>
            <a:pPr algn="ctr"/>
            <a:endParaRPr lang="en-US" sz="3200" b="1" dirty="0">
              <a:solidFill>
                <a:srgbClr val="FF0000"/>
              </a:solidFill>
              <a:latin typeface="Raleway Medium" pitchFamily="2" charset="0"/>
            </a:endParaRPr>
          </a:p>
          <a:p>
            <a:pPr algn="ctr"/>
            <a:r>
              <a:rPr lang="en-US" sz="2000" dirty="0">
                <a:latin typeface="Raleway Medium" pitchFamily="2" charset="0"/>
              </a:rPr>
              <a:t>Create a recess plan for Holmes Junior High School using the </a:t>
            </a:r>
            <a:r>
              <a:rPr lang="en-US" sz="2000" dirty="0">
                <a:latin typeface="Raleway Medium" pitchFamily="2" charset="0"/>
                <a:hlinkClick r:id="rId3"/>
              </a:rPr>
              <a:t>Recess Planning Guide</a:t>
            </a:r>
          </a:p>
          <a:p>
            <a:pPr algn="ctr"/>
            <a:r>
              <a:rPr lang="en-US" sz="2000" dirty="0">
                <a:latin typeface="Raleway Medium" pitchFamily="2" charset="0"/>
                <a:hlinkClick r:id="rId3"/>
              </a:rPr>
              <a:t> </a:t>
            </a:r>
            <a:endParaRPr lang="en-US" sz="2000" dirty="0">
              <a:latin typeface="Raleway Medium" pitchFamily="2" charset="0"/>
            </a:endParaRPr>
          </a:p>
          <a:p>
            <a:pPr algn="ctr"/>
            <a:r>
              <a:rPr lang="en-US" sz="1600" dirty="0">
                <a:latin typeface="Raleway Medium" pitchFamily="2" charset="0"/>
                <a:hlinkClick r:id="rId4"/>
              </a:rPr>
              <a:t>https://www.cdc.gov/healthyschools/physicalactivity/pdf/2016_12_16_schoolrecessplanning_508.pdf</a:t>
            </a:r>
            <a:r>
              <a:rPr lang="en-US" sz="1600" dirty="0">
                <a:latin typeface="Raleway Medium" pitchFamily="2" charset="0"/>
              </a:rPr>
              <a:t> </a:t>
            </a:r>
          </a:p>
          <a:p>
            <a:pPr algn="ctr"/>
            <a:endParaRPr lang="en-US" sz="1600" dirty="0">
              <a:latin typeface="Raleway Medium" pitchFamily="2" charset="0"/>
            </a:endParaRPr>
          </a:p>
          <a:p>
            <a:pPr algn="ctr"/>
            <a:endParaRPr lang="en-US" sz="1600" dirty="0">
              <a:latin typeface="Raleway Medium" pitchFamily="2" charset="0"/>
            </a:endParaRPr>
          </a:p>
        </p:txBody>
      </p:sp>
    </p:spTree>
    <p:extLst>
      <p:ext uri="{BB962C8B-B14F-4D97-AF65-F5344CB8AC3E}">
        <p14:creationId xmlns:p14="http://schemas.microsoft.com/office/powerpoint/2010/main" val="3042437640"/>
      </p:ext>
    </p:extLst>
  </p:cSld>
  <p:clrMapOvr>
    <a:masterClrMapping/>
  </p:clrMapOvr>
  <mc:AlternateContent xmlns:mc="http://schemas.openxmlformats.org/markup-compatibility/2006" xmlns:p14="http://schemas.microsoft.com/office/powerpoint/2010/main">
    <mc:Choice Requires="p14">
      <p:transition spd="slow" p14:dur="2000" advClick="0" advTm="27000"/>
    </mc:Choice>
    <mc:Fallback xmlns="">
      <p:transition spd="slow" advClick="0" advTm="27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6C68-64FB-6F47-AF64-33542C7754B6}"/>
              </a:ext>
            </a:extLst>
          </p:cNvPr>
          <p:cNvSpPr>
            <a:spLocks noGrp="1"/>
          </p:cNvSpPr>
          <p:nvPr>
            <p:ph type="title"/>
          </p:nvPr>
        </p:nvSpPr>
        <p:spPr/>
        <p:txBody>
          <a:bodyPr/>
          <a:lstStyle/>
          <a:p>
            <a:r>
              <a:rPr lang="en-US" dirty="0"/>
              <a:t>Debrief</a:t>
            </a:r>
          </a:p>
        </p:txBody>
      </p:sp>
      <p:sp>
        <p:nvSpPr>
          <p:cNvPr id="3" name="Content Placeholder 2">
            <a:extLst>
              <a:ext uri="{FF2B5EF4-FFF2-40B4-BE49-F238E27FC236}">
                <a16:creationId xmlns:a16="http://schemas.microsoft.com/office/drawing/2014/main" id="{1199B14C-A4E1-FD40-9EDC-C8788876916F}"/>
              </a:ext>
            </a:extLst>
          </p:cNvPr>
          <p:cNvSpPr>
            <a:spLocks noGrp="1"/>
          </p:cNvSpPr>
          <p:nvPr>
            <p:ph idx="1"/>
          </p:nvPr>
        </p:nvSpPr>
        <p:spPr/>
        <p:txBody>
          <a:bodyPr>
            <a:normAutofit/>
          </a:bodyPr>
          <a:lstStyle/>
          <a:p>
            <a:pPr marL="342900" indent="-342900">
              <a:buFont typeface="Arial" panose="020B0604020202020204" pitchFamily="34" charset="0"/>
              <a:buChar char="•"/>
            </a:pPr>
            <a:r>
              <a:rPr lang="en-US" sz="2400" dirty="0"/>
              <a:t>What went well?</a:t>
            </a:r>
          </a:p>
          <a:p>
            <a:pPr marL="342900" indent="-342900">
              <a:buFont typeface="Arial" panose="020B0604020202020204" pitchFamily="34" charset="0"/>
              <a:buChar char="•"/>
            </a:pPr>
            <a:r>
              <a:rPr lang="en-US" sz="2400" dirty="0"/>
              <a:t>What were some challenges?</a:t>
            </a:r>
          </a:p>
          <a:p>
            <a:pPr marL="342900" indent="-342900">
              <a:buFont typeface="Arial" panose="020B0604020202020204" pitchFamily="34" charset="0"/>
              <a:buChar char="•"/>
            </a:pPr>
            <a:r>
              <a:rPr lang="en-US" sz="2400" dirty="0"/>
              <a:t>What questions do you have?</a:t>
            </a:r>
          </a:p>
          <a:p>
            <a:pPr marL="285750" indent="-285750">
              <a:buFont typeface="Arial" panose="020B0604020202020204" pitchFamily="34" charset="0"/>
              <a:buChar char="•"/>
            </a:pPr>
            <a:endParaRPr lang="en-US" sz="2400" dirty="0"/>
          </a:p>
        </p:txBody>
      </p:sp>
      <p:sp>
        <p:nvSpPr>
          <p:cNvPr id="4" name="Slide Number Placeholder 3">
            <a:extLst>
              <a:ext uri="{FF2B5EF4-FFF2-40B4-BE49-F238E27FC236}">
                <a16:creationId xmlns:a16="http://schemas.microsoft.com/office/drawing/2014/main" id="{DA5CE744-8785-2147-BCB0-97F9980472C0}"/>
              </a:ext>
            </a:extLst>
          </p:cNvPr>
          <p:cNvSpPr>
            <a:spLocks noGrp="1"/>
          </p:cNvSpPr>
          <p:nvPr>
            <p:ph type="sldNum" sz="quarter" idx="12"/>
          </p:nvPr>
        </p:nvSpPr>
        <p:spPr/>
        <p:txBody>
          <a:bodyPr/>
          <a:lstStyle/>
          <a:p>
            <a:fld id="{2C1798A1-548B-2F4F-A949-0B360C421755}" type="slidenum">
              <a:rPr lang="en-US" smtClean="0"/>
              <a:t>23</a:t>
            </a:fld>
            <a:endParaRPr lang="en-US"/>
          </a:p>
        </p:txBody>
      </p:sp>
      <p:pic>
        <p:nvPicPr>
          <p:cNvPr id="1026" name="Picture 2" descr="Group Discussion Cliparts - Cliparts Zone">
            <a:extLst>
              <a:ext uri="{FF2B5EF4-FFF2-40B4-BE49-F238E27FC236}">
                <a16:creationId xmlns:a16="http://schemas.microsoft.com/office/drawing/2014/main" id="{A40617BA-FA79-43F6-B422-2AA8C2E8C8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1186" y="2239685"/>
            <a:ext cx="4519160" cy="3385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117585"/>
      </p:ext>
    </p:extLst>
  </p:cSld>
  <p:clrMapOvr>
    <a:masterClrMapping/>
  </p:clrMapOvr>
  <mc:AlternateContent xmlns:mc="http://schemas.openxmlformats.org/markup-compatibility/2006" xmlns:p14="http://schemas.microsoft.com/office/powerpoint/2010/main">
    <mc:Choice Requires="p14">
      <p:transition spd="slow" p14:dur="2000" advClick="0" advTm="26000"/>
    </mc:Choice>
    <mc:Fallback xmlns="">
      <p:transition spd="slow" advClick="0" advTm="26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6C68-64FB-6F47-AF64-33542C7754B6}"/>
              </a:ext>
            </a:extLst>
          </p:cNvPr>
          <p:cNvSpPr>
            <a:spLocks noGrp="1"/>
          </p:cNvSpPr>
          <p:nvPr>
            <p:ph type="title"/>
          </p:nvPr>
        </p:nvSpPr>
        <p:spPr/>
        <p:txBody>
          <a:bodyPr/>
          <a:lstStyle/>
          <a:p>
            <a:r>
              <a:rPr lang="en-US" dirty="0"/>
              <a:t>More Scenario Practice</a:t>
            </a:r>
          </a:p>
        </p:txBody>
      </p:sp>
      <p:sp>
        <p:nvSpPr>
          <p:cNvPr id="3" name="Content Placeholder 2">
            <a:extLst>
              <a:ext uri="{FF2B5EF4-FFF2-40B4-BE49-F238E27FC236}">
                <a16:creationId xmlns:a16="http://schemas.microsoft.com/office/drawing/2014/main" id="{1199B14C-A4E1-FD40-9EDC-C8788876916F}"/>
              </a:ext>
            </a:extLst>
          </p:cNvPr>
          <p:cNvSpPr>
            <a:spLocks noGrp="1"/>
          </p:cNvSpPr>
          <p:nvPr>
            <p:ph idx="1"/>
          </p:nvPr>
        </p:nvSpPr>
        <p:spPr/>
        <p:txBody>
          <a:bodyPr>
            <a:noAutofit/>
          </a:bodyPr>
          <a:lstStyle/>
          <a:p>
            <a:r>
              <a:rPr lang="en-US" sz="2000" b="1" u="sng" dirty="0"/>
              <a:t>Scenario 2:</a:t>
            </a:r>
            <a:r>
              <a:rPr lang="en-US" sz="2000" dirty="0"/>
              <a:t> Chen Elementary is in Miami, Florida serving students in grades K-5, and they are practically experts at recess! They have held daily 20 minute recess for all students for the last five years and have strong policies and guidelines around recess (both indoor and outdoor), weather, safety and supervision.  However, their school board is considering a schedule change that would make it difficult to continue with their daily recess practices.  Administrators want to track the physical activity that’s happening during recess and collect information on recess in order to make the case to the school board about why keeping daily recess is so important at their school. </a:t>
            </a:r>
          </a:p>
          <a:p>
            <a:r>
              <a:rPr lang="en-US" sz="2000" b="1" u="sng" dirty="0"/>
              <a:t>Scenario 3: </a:t>
            </a:r>
            <a:r>
              <a:rPr lang="en-US" sz="2000" dirty="0"/>
              <a:t>Monroe High School is a large urban school in Chicago serving students in grades 9-12.  They have a student-led wellness team that is interested in figuring out ways to provide more periods of physical activity during the day.  The wellness team polled students and found that students wanted areas around the campus where they could go to do physical activity.  With that in mind, they want to figure out ways to designate physical activity zones and stock the areas with adequate equipment and activity cards. </a:t>
            </a:r>
          </a:p>
          <a:p>
            <a:endParaRPr lang="en-US" sz="2000" dirty="0"/>
          </a:p>
        </p:txBody>
      </p:sp>
      <p:sp>
        <p:nvSpPr>
          <p:cNvPr id="4" name="Slide Number Placeholder 3">
            <a:extLst>
              <a:ext uri="{FF2B5EF4-FFF2-40B4-BE49-F238E27FC236}">
                <a16:creationId xmlns:a16="http://schemas.microsoft.com/office/drawing/2014/main" id="{DA5CE744-8785-2147-BCB0-97F9980472C0}"/>
              </a:ext>
            </a:extLst>
          </p:cNvPr>
          <p:cNvSpPr>
            <a:spLocks noGrp="1"/>
          </p:cNvSpPr>
          <p:nvPr>
            <p:ph type="sldNum" sz="quarter" idx="12"/>
          </p:nvPr>
        </p:nvSpPr>
        <p:spPr/>
        <p:txBody>
          <a:bodyPr/>
          <a:lstStyle/>
          <a:p>
            <a:fld id="{2C1798A1-548B-2F4F-A949-0B360C421755}" type="slidenum">
              <a:rPr lang="en-US" smtClean="0"/>
              <a:t>24</a:t>
            </a:fld>
            <a:endParaRPr lang="en-US"/>
          </a:p>
        </p:txBody>
      </p:sp>
    </p:spTree>
    <p:extLst>
      <p:ext uri="{BB962C8B-B14F-4D97-AF65-F5344CB8AC3E}">
        <p14:creationId xmlns:p14="http://schemas.microsoft.com/office/powerpoint/2010/main" val="2126502200"/>
      </p:ext>
    </p:extLst>
  </p:cSld>
  <p:clrMapOvr>
    <a:masterClrMapping/>
  </p:clrMapOvr>
  <mc:AlternateContent xmlns:mc="http://schemas.openxmlformats.org/markup-compatibility/2006" xmlns:p14="http://schemas.microsoft.com/office/powerpoint/2010/main">
    <mc:Choice Requires="p14">
      <p:transition spd="slow" p14:dur="2000" advClick="0" advTm="9000"/>
    </mc:Choice>
    <mc:Fallback xmlns="">
      <p:transition spd="slow" advClick="0" advTm="9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6C68-64FB-6F47-AF64-33542C7754B6}"/>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1199B14C-A4E1-FD40-9EDC-C8788876916F}"/>
              </a:ext>
            </a:extLst>
          </p:cNvPr>
          <p:cNvSpPr>
            <a:spLocks noGrp="1"/>
          </p:cNvSpPr>
          <p:nvPr>
            <p:ph idx="1"/>
          </p:nvPr>
        </p:nvSpPr>
        <p:spPr>
          <a:xfrm>
            <a:off x="436880" y="1472457"/>
            <a:ext cx="10916920" cy="4217143"/>
          </a:xfrm>
        </p:spPr>
        <p:txBody>
          <a:bodyPr>
            <a:normAutofit fontScale="85000" lnSpcReduction="20000"/>
          </a:bodyPr>
          <a:lstStyle/>
          <a:p>
            <a:pPr marL="285750" indent="-285750">
              <a:buFont typeface="Arial" panose="020B0604020202020204" pitchFamily="34" charset="0"/>
              <a:buChar char="•"/>
            </a:pPr>
            <a:r>
              <a:rPr lang="en-US" sz="1800" b="1" dirty="0">
                <a:latin typeface="Calibri" panose="020F0502020204030204" pitchFamily="34" charset="0"/>
                <a:ea typeface="Calibri" panose="020F0502020204030204" pitchFamily="34" charset="0"/>
                <a:cs typeface="Calibri" panose="020F0502020204030204" pitchFamily="34" charset="0"/>
              </a:rPr>
              <a:t>Strategies for Recess in Schools: </a:t>
            </a:r>
            <a:r>
              <a:rPr lang="en-US" sz="1800" dirty="0">
                <a:latin typeface="Calibri" panose="020F0502020204030204" pitchFamily="34" charset="0"/>
                <a:ea typeface="Calibri" panose="020F0502020204030204" pitchFamily="34" charset="0"/>
                <a:cs typeface="Calibri" panose="020F0502020204030204" pitchFamily="34" charset="0"/>
                <a:hlinkClick r:id="rId3"/>
              </a:rPr>
              <a:t>https://www.cdc.gov/healthyschools/physicalactivity/pdf/2016_12_16_schoolrecessstrategies_508.pdf</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Recess Planning In Schools – A Guide to Putting Strategies for Recess into Practice: </a:t>
            </a:r>
            <a:r>
              <a:rPr lang="en-US" dirty="0">
                <a:latin typeface="Calibri" panose="020F0502020204030204" pitchFamily="34" charset="0"/>
                <a:ea typeface="Calibri" panose="020F0502020204030204" pitchFamily="34" charset="0"/>
                <a:cs typeface="Calibri" panose="020F0502020204030204" pitchFamily="34" charset="0"/>
                <a:hlinkClick r:id="rId4"/>
              </a:rPr>
              <a:t>https://www.cdc.gov/healthyschools/physicalactivity/pdf/2016_12_16_schoolrecessplanning_508.pdf</a:t>
            </a:r>
            <a:r>
              <a:rPr lang="en-US" dirty="0">
                <a:latin typeface="Calibri" panose="020F0502020204030204" pitchFamily="34" charset="0"/>
                <a:ea typeface="Calibri" panose="020F0502020204030204" pitchFamily="34" charset="0"/>
                <a:cs typeface="Calibri" panose="020F0502020204030204" pitchFamily="34" charset="0"/>
              </a:rPr>
              <a:t> </a:t>
            </a:r>
            <a:r>
              <a:rPr lang="en-US" sz="1800" dirty="0">
                <a:latin typeface="Calibri" panose="020F0502020204030204" pitchFamily="34" charset="0"/>
                <a:ea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US" sz="1800" b="1" dirty="0">
                <a:latin typeface="Calibri" panose="020F0502020204030204" pitchFamily="34" charset="0"/>
                <a:ea typeface="Calibri" panose="020F0502020204030204" pitchFamily="34" charset="0"/>
                <a:cs typeface="Calibri" panose="020F0502020204030204" pitchFamily="34" charset="0"/>
              </a:rPr>
              <a:t>American Academy of Pediatrics: </a:t>
            </a:r>
            <a:r>
              <a:rPr lang="en-US" sz="1800" dirty="0">
                <a:latin typeface="Calibri" panose="020F0502020204030204" pitchFamily="34" charset="0"/>
                <a:ea typeface="Calibri" panose="020F0502020204030204" pitchFamily="34" charset="0"/>
                <a:cs typeface="Calibri" panose="020F0502020204030204" pitchFamily="34" charset="0"/>
                <a:hlinkClick r:id="rId5"/>
              </a:rPr>
              <a:t>https://pediatrics.aappublications.org/content/pediatrics/131/1/183.full.pdf</a:t>
            </a:r>
            <a:r>
              <a:rPr lang="en-US" sz="1800" dirty="0">
                <a:latin typeface="Calibri" panose="020F0502020204030204" pitchFamily="34" charset="0"/>
                <a:ea typeface="Calibri" panose="020F0502020204030204" pitchFamily="34" charset="0"/>
                <a:cs typeface="Calibri" panose="020F0502020204030204" pitchFamily="34" charset="0"/>
              </a:rPr>
              <a:t> </a:t>
            </a:r>
            <a:endParaRPr lang="en-US" sz="1800" b="1"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b="1" dirty="0">
                <a:latin typeface="Calibri" panose="020F0502020204030204" pitchFamily="34" charset="0"/>
                <a:ea typeface="Calibri" panose="020F0502020204030204" pitchFamily="34" charset="0"/>
                <a:cs typeface="Calibri" panose="020F0502020204030204" pitchFamily="34" charset="0"/>
              </a:rPr>
              <a:t>Centers for Disease Control and Prevention and SHAPE America: </a:t>
            </a:r>
            <a:r>
              <a:rPr lang="en-US" sz="1800" dirty="0">
                <a:latin typeface="Calibri" panose="020F0502020204030204" pitchFamily="34" charset="0"/>
                <a:ea typeface="Calibri" panose="020F0502020204030204" pitchFamily="34" charset="0"/>
                <a:cs typeface="Calibri" panose="020F0502020204030204" pitchFamily="34" charset="0"/>
                <a:hlinkClick r:id="rId6"/>
              </a:rPr>
              <a:t>https://www.shapeamerica.org/standards/guidelines/strategies_for_recess_in_schools.aspx?hkey=5a588845-900b-40e7-89bc-290557cf0c20</a:t>
            </a:r>
            <a:r>
              <a:rPr lang="en-US" sz="1800" dirty="0">
                <a:latin typeface="Calibri" panose="020F0502020204030204" pitchFamily="34" charset="0"/>
                <a:ea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US" sz="1800" b="1" dirty="0">
                <a:latin typeface="Calibri" panose="020F0502020204030204" pitchFamily="34" charset="0"/>
                <a:ea typeface="Calibri" panose="020F0502020204030204" pitchFamily="34" charset="0"/>
                <a:cs typeface="Calibri" panose="020F0502020204030204" pitchFamily="34" charset="0"/>
              </a:rPr>
              <a:t>Action for Healthy Kids: </a:t>
            </a:r>
            <a:r>
              <a:rPr lang="en-US" sz="1800" dirty="0">
                <a:latin typeface="Calibri" panose="020F0502020204030204" pitchFamily="34" charset="0"/>
                <a:ea typeface="Calibri" panose="020F0502020204030204" pitchFamily="34" charset="0"/>
                <a:cs typeface="Calibri" panose="020F0502020204030204" pitchFamily="34" charset="0"/>
                <a:hlinkClick r:id="rId7"/>
              </a:rPr>
              <a:t>https://www.actionforhealthykids.org/wp-content/uploads/2019/11/TS_Recess_v3.pdf</a:t>
            </a:r>
            <a:r>
              <a:rPr lang="en-US" sz="1800" dirty="0">
                <a:latin typeface="Calibri" panose="020F0502020204030204" pitchFamily="34" charset="0"/>
                <a:ea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US" sz="1800" b="1" dirty="0">
                <a:latin typeface="Calibri" panose="020F0502020204030204" pitchFamily="34" charset="0"/>
                <a:ea typeface="Calibri" panose="020F0502020204030204" pitchFamily="34" charset="0"/>
                <a:cs typeface="Calibri" panose="020F0502020204030204" pitchFamily="34" charset="0"/>
              </a:rPr>
              <a:t>Centers for Disease Control and Prevention: </a:t>
            </a:r>
            <a:r>
              <a:rPr lang="en-US" sz="1800" dirty="0">
                <a:latin typeface="Calibri" panose="020F0502020204030204" pitchFamily="34" charset="0"/>
                <a:ea typeface="Calibri" panose="020F0502020204030204" pitchFamily="34" charset="0"/>
                <a:cs typeface="Calibri" panose="020F0502020204030204" pitchFamily="34" charset="0"/>
                <a:hlinkClick r:id="rId8"/>
              </a:rPr>
              <a:t>https://www.cdc.gov/healthyschools/physicalactivity/recess.htm</a:t>
            </a:r>
            <a:r>
              <a:rPr lang="en-US" sz="1800" dirty="0">
                <a:latin typeface="Calibri" panose="020F0502020204030204" pitchFamily="34" charset="0"/>
                <a:ea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US" sz="1800" b="1" dirty="0" err="1">
                <a:latin typeface="Calibri" panose="020F0502020204030204" pitchFamily="34" charset="0"/>
                <a:ea typeface="Calibri" panose="020F0502020204030204" pitchFamily="34" charset="0"/>
                <a:cs typeface="Calibri" panose="020F0502020204030204" pitchFamily="34" charset="0"/>
              </a:rPr>
              <a:t>Playworks</a:t>
            </a:r>
            <a:r>
              <a:rPr lang="en-US" sz="1800" b="1" dirty="0">
                <a:latin typeface="Calibri" panose="020F0502020204030204" pitchFamily="34" charset="0"/>
                <a:ea typeface="Calibri" panose="020F0502020204030204" pitchFamily="34" charset="0"/>
                <a:cs typeface="Calibri" panose="020F0502020204030204" pitchFamily="34" charset="0"/>
              </a:rPr>
              <a:t> Game Library: </a:t>
            </a:r>
            <a:r>
              <a:rPr lang="en-US" u="sng" dirty="0">
                <a:latin typeface="Calibri" panose="020F0502020204030204" pitchFamily="34" charset="0"/>
                <a:ea typeface="Calibri" panose="020F0502020204030204" pitchFamily="34" charset="0"/>
                <a:cs typeface="Calibri" panose="020F0502020204030204" pitchFamily="34" charset="0"/>
                <a:hlinkClick r:id="rId9"/>
              </a:rPr>
              <a:t>https://www.playworks.org/game-library/</a:t>
            </a:r>
            <a:r>
              <a:rPr lang="en-US" u="sng" dirty="0">
                <a:latin typeface="Calibri" panose="020F0502020204030204" pitchFamily="34" charset="0"/>
                <a:ea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US" sz="1800" dirty="0" err="1">
                <a:effectLst/>
                <a:latin typeface="Calibri" panose="020F0502020204030204" pitchFamily="34" charset="0"/>
                <a:ea typeface="Calibri" panose="020F0502020204030204" pitchFamily="34" charset="0"/>
                <a:cs typeface="Calibri" panose="020F0502020204030204" pitchFamily="34" charset="0"/>
              </a:rPr>
              <a:t>GoNoodle</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hlinkClick r:id="rId10"/>
              </a:rPr>
              <a:t>https://www.gonoodle.com/</a:t>
            </a:r>
            <a:r>
              <a:rPr lang="en-US" sz="1800" dirty="0">
                <a:effectLst/>
                <a:latin typeface="Calibri" panose="020F0502020204030204" pitchFamily="34" charset="0"/>
                <a:ea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Calibri" panose="020F0502020204030204" pitchFamily="34" charset="0"/>
              </a:rPr>
              <a:t>Division of Nutrition and Physical Activity: </a:t>
            </a:r>
            <a:r>
              <a:rPr lang="en-US" dirty="0">
                <a:latin typeface="Calibri" panose="020F0502020204030204" pitchFamily="34" charset="0"/>
                <a:ea typeface="Calibri" panose="020F0502020204030204" pitchFamily="34" charset="0"/>
                <a:cs typeface="Calibri" panose="020F0502020204030204" pitchFamily="34" charset="0"/>
                <a:hlinkClick r:id="rId11"/>
              </a:rPr>
              <a:t>https://www.in.gov/health/dnpa/</a:t>
            </a:r>
            <a:r>
              <a:rPr lang="en-US" dirty="0">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b="1" dirty="0">
                <a:latin typeface="Calibri" panose="020F0502020204030204" pitchFamily="34" charset="0"/>
                <a:ea typeface="Calibri" panose="020F0502020204030204" pitchFamily="34" charset="0"/>
                <a:cs typeface="Calibri" panose="020F0502020204030204" pitchFamily="34" charset="0"/>
              </a:rPr>
              <a:t>CDC CSPAP: </a:t>
            </a:r>
            <a:r>
              <a:rPr lang="en-US" sz="1800" dirty="0">
                <a:latin typeface="Calibri" panose="020F0502020204030204" pitchFamily="34" charset="0"/>
                <a:ea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https://www.cdc.gov/healthyschools/professional_development/e-learning/cspap.html</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b="1" dirty="0">
                <a:latin typeface="Calibri" panose="020F0502020204030204" pitchFamily="34" charset="0"/>
                <a:ea typeface="Calibri" panose="020F0502020204030204" pitchFamily="34" charset="0"/>
                <a:cs typeface="Calibri" panose="020F0502020204030204" pitchFamily="34" charset="0"/>
              </a:rPr>
              <a:t>CDC CSPAP Guide: </a:t>
            </a:r>
            <a:r>
              <a:rPr lang="en-US" sz="1800" dirty="0">
                <a:latin typeface="Calibri" panose="020F0502020204030204" pitchFamily="34" charset="0"/>
                <a:ea typeface="Calibri" panose="020F0502020204030204" pitchFamily="34" charset="0"/>
                <a:cs typeface="Calibri" panose="020F0502020204030204" pitchFamily="34" charset="0"/>
                <a:hlinkClick r:id="rId13"/>
              </a:rPr>
              <a:t>https://www.cdc.gov/healthyschools/physicalactivity/pdf/13_242620-A_CSPAP_SchoolPhysActivityPrograms_Final_508_12192013.pdf</a:t>
            </a:r>
            <a:endParaRPr lang="en-US"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8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DA5CE744-8785-2147-BCB0-97F9980472C0}"/>
              </a:ext>
            </a:extLst>
          </p:cNvPr>
          <p:cNvSpPr>
            <a:spLocks noGrp="1"/>
          </p:cNvSpPr>
          <p:nvPr>
            <p:ph type="sldNum" sz="quarter" idx="12"/>
          </p:nvPr>
        </p:nvSpPr>
        <p:spPr/>
        <p:txBody>
          <a:bodyPr/>
          <a:lstStyle/>
          <a:p>
            <a:fld id="{2C1798A1-548B-2F4F-A949-0B360C421755}" type="slidenum">
              <a:rPr lang="en-US" smtClean="0"/>
              <a:t>25</a:t>
            </a:fld>
            <a:endParaRPr lang="en-US"/>
          </a:p>
        </p:txBody>
      </p:sp>
    </p:spTree>
    <p:extLst>
      <p:ext uri="{BB962C8B-B14F-4D97-AF65-F5344CB8AC3E}">
        <p14:creationId xmlns:p14="http://schemas.microsoft.com/office/powerpoint/2010/main" val="4265081498"/>
      </p:ext>
    </p:extLst>
  </p:cSld>
  <p:clrMapOvr>
    <a:masterClrMapping/>
  </p:clrMapOvr>
  <mc:AlternateContent xmlns:mc="http://schemas.openxmlformats.org/markup-compatibility/2006" xmlns:p14="http://schemas.microsoft.com/office/powerpoint/2010/main">
    <mc:Choice Requires="p14">
      <p:transition spd="slow" p14:dur="2000" advClick="0" advTm="9000"/>
    </mc:Choice>
    <mc:Fallback xmlns="">
      <p:transition spd="slow" advClick="0" advTm="9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C6F8D-F2FE-4D98-B182-F133234778A8}"/>
              </a:ext>
            </a:extLst>
          </p:cNvPr>
          <p:cNvSpPr>
            <a:spLocks noGrp="1"/>
          </p:cNvSpPr>
          <p:nvPr>
            <p:ph type="title"/>
          </p:nvPr>
        </p:nvSpPr>
        <p:spPr>
          <a:xfrm>
            <a:off x="804673" y="1445494"/>
            <a:ext cx="3616856" cy="4376572"/>
          </a:xfrm>
        </p:spPr>
        <p:txBody>
          <a:bodyPr vert="horz" lIns="91440" tIns="45720" rIns="91440" bIns="45720" rtlCol="0" anchor="ctr">
            <a:normAutofit/>
          </a:bodyPr>
          <a:lstStyle/>
          <a:p>
            <a:r>
              <a:rPr lang="en-US" sz="4800" kern="1200" dirty="0">
                <a:solidFill>
                  <a:schemeClr val="tx1"/>
                </a:solidFill>
                <a:latin typeface="+mj-lt"/>
                <a:ea typeface="+mj-ea"/>
                <a:cs typeface="+mj-cs"/>
              </a:rPr>
              <a:t> Contact Information</a:t>
            </a:r>
          </a:p>
        </p:txBody>
      </p:sp>
      <p:sp>
        <p:nvSpPr>
          <p:cNvPr id="9" name="Freeform: Shape 8">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1" name="Freeform: Shape 10">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4" name="Content Placeholder 3">
            <a:extLst>
              <a:ext uri="{FF2B5EF4-FFF2-40B4-BE49-F238E27FC236}">
                <a16:creationId xmlns:a16="http://schemas.microsoft.com/office/drawing/2014/main" id="{9BA4F6AC-C2DC-4578-ADEB-BDD18D684DF1}"/>
              </a:ext>
            </a:extLst>
          </p:cNvPr>
          <p:cNvSpPr>
            <a:spLocks noGrp="1"/>
          </p:cNvSpPr>
          <p:nvPr>
            <p:ph sz="quarter" idx="11"/>
          </p:nvPr>
        </p:nvSpPr>
        <p:spPr>
          <a:xfrm>
            <a:off x="6096000" y="1399032"/>
            <a:ext cx="5501834" cy="4471416"/>
          </a:xfrm>
        </p:spPr>
        <p:txBody>
          <a:bodyPr vert="horz" lIns="91440" tIns="45720" rIns="91440" bIns="45720" rtlCol="0" anchor="ctr">
            <a:normAutofit/>
          </a:bodyPr>
          <a:lstStyle/>
          <a:p>
            <a:pPr>
              <a:lnSpc>
                <a:spcPct val="90000"/>
              </a:lnSpc>
            </a:pPr>
            <a:r>
              <a:rPr lang="en-US" sz="2200" b="1" dirty="0">
                <a:solidFill>
                  <a:schemeClr val="bg1"/>
                </a:solidFill>
              </a:rPr>
              <a:t>Emma Smythe </a:t>
            </a:r>
          </a:p>
          <a:p>
            <a:pPr>
              <a:lnSpc>
                <a:spcPct val="90000"/>
              </a:lnSpc>
            </a:pPr>
            <a:r>
              <a:rPr lang="en-US" sz="2200" dirty="0">
                <a:solidFill>
                  <a:schemeClr val="bg1"/>
                </a:solidFill>
              </a:rPr>
              <a:t>Youth Physical Activity Coordinator </a:t>
            </a:r>
          </a:p>
          <a:p>
            <a:pPr>
              <a:lnSpc>
                <a:spcPct val="90000"/>
              </a:lnSpc>
            </a:pPr>
            <a:r>
              <a:rPr lang="en-US" sz="2200" dirty="0">
                <a:solidFill>
                  <a:schemeClr val="bg1"/>
                </a:solidFill>
                <a:hlinkClick r:id="rId3"/>
              </a:rPr>
              <a:t>esmythe@isdh.in.gov</a:t>
            </a:r>
            <a:endParaRPr lang="en-US" sz="2200" dirty="0">
              <a:solidFill>
                <a:schemeClr val="bg1"/>
              </a:solidFill>
            </a:endParaRPr>
          </a:p>
          <a:p>
            <a:pPr indent="-228600">
              <a:lnSpc>
                <a:spcPct val="90000"/>
              </a:lnSpc>
              <a:buFont typeface="Arial" panose="020B0604020202020204" pitchFamily="34" charset="0"/>
              <a:buChar char="•"/>
            </a:pPr>
            <a:endParaRPr lang="en-US" sz="2200" dirty="0">
              <a:solidFill>
                <a:schemeClr val="bg1"/>
              </a:solidFill>
            </a:endParaRPr>
          </a:p>
          <a:p>
            <a:pPr>
              <a:lnSpc>
                <a:spcPct val="90000"/>
              </a:lnSpc>
            </a:pPr>
            <a:r>
              <a:rPr lang="en-US" sz="2200" b="1" dirty="0">
                <a:solidFill>
                  <a:schemeClr val="bg1"/>
                </a:solidFill>
              </a:rPr>
              <a:t>Lindsey Bouza</a:t>
            </a:r>
          </a:p>
          <a:p>
            <a:pPr>
              <a:lnSpc>
                <a:spcPct val="90000"/>
              </a:lnSpc>
            </a:pPr>
            <a:r>
              <a:rPr lang="en-US" sz="2200" dirty="0">
                <a:solidFill>
                  <a:schemeClr val="bg1"/>
                </a:solidFill>
              </a:rPr>
              <a:t>Division of Nutrition and Physical Activity Director</a:t>
            </a:r>
          </a:p>
          <a:p>
            <a:pPr>
              <a:lnSpc>
                <a:spcPct val="90000"/>
              </a:lnSpc>
            </a:pPr>
            <a:r>
              <a:rPr lang="en-US" sz="2200" dirty="0">
                <a:solidFill>
                  <a:schemeClr val="bg1"/>
                </a:solidFill>
                <a:hlinkClick r:id="rId4"/>
              </a:rPr>
              <a:t>lbouza@isdh.in.gov</a:t>
            </a:r>
            <a:endParaRPr lang="en-US" sz="2200" dirty="0">
              <a:solidFill>
                <a:schemeClr val="bg1"/>
              </a:solidFill>
            </a:endParaRPr>
          </a:p>
          <a:p>
            <a:pPr>
              <a:lnSpc>
                <a:spcPct val="90000"/>
              </a:lnSpc>
            </a:pPr>
            <a:endParaRPr lang="en-US" sz="2200" dirty="0">
              <a:solidFill>
                <a:schemeClr val="bg1"/>
              </a:solidFill>
            </a:endParaRPr>
          </a:p>
        </p:txBody>
      </p:sp>
    </p:spTree>
    <p:extLst>
      <p:ext uri="{BB962C8B-B14F-4D97-AF65-F5344CB8AC3E}">
        <p14:creationId xmlns:p14="http://schemas.microsoft.com/office/powerpoint/2010/main" val="145484946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6B6DEC6C-3143-2741-9E73-B6621F4EA063}"/>
              </a:ext>
            </a:extLst>
          </p:cNvPr>
          <p:cNvSpPr>
            <a:spLocks noGrp="1"/>
          </p:cNvSpPr>
          <p:nvPr>
            <p:ph type="pic" sz="quarter" idx="10"/>
          </p:nvPr>
        </p:nvSpPr>
        <p:spPr/>
      </p:sp>
      <p:sp>
        <p:nvSpPr>
          <p:cNvPr id="13" name="Picture Placeholder 12">
            <a:extLst>
              <a:ext uri="{FF2B5EF4-FFF2-40B4-BE49-F238E27FC236}">
                <a16:creationId xmlns:a16="http://schemas.microsoft.com/office/drawing/2014/main" id="{7F172212-CFD0-D947-9632-F0ED34AAF29C}"/>
              </a:ext>
            </a:extLst>
          </p:cNvPr>
          <p:cNvSpPr>
            <a:spLocks noGrp="1"/>
          </p:cNvSpPr>
          <p:nvPr>
            <p:ph type="pic" sz="quarter" idx="11"/>
          </p:nvPr>
        </p:nvSpPr>
        <p:spPr/>
      </p:sp>
      <p:sp>
        <p:nvSpPr>
          <p:cNvPr id="14" name="Picture Placeholder 13">
            <a:extLst>
              <a:ext uri="{FF2B5EF4-FFF2-40B4-BE49-F238E27FC236}">
                <a16:creationId xmlns:a16="http://schemas.microsoft.com/office/drawing/2014/main" id="{2FD2F0CE-AAA9-F84F-BD29-554D35A8E4C4}"/>
              </a:ext>
            </a:extLst>
          </p:cNvPr>
          <p:cNvSpPr>
            <a:spLocks noGrp="1"/>
          </p:cNvSpPr>
          <p:nvPr>
            <p:ph type="pic" sz="quarter" idx="12"/>
          </p:nvPr>
        </p:nvSpPr>
        <p:spPr/>
      </p:sp>
      <p:sp>
        <p:nvSpPr>
          <p:cNvPr id="11" name="Title 10">
            <a:extLst>
              <a:ext uri="{FF2B5EF4-FFF2-40B4-BE49-F238E27FC236}">
                <a16:creationId xmlns:a16="http://schemas.microsoft.com/office/drawing/2014/main" id="{C6CDEC92-5BB3-C74B-AA74-2941F951B902}"/>
              </a:ext>
            </a:extLst>
          </p:cNvPr>
          <p:cNvSpPr>
            <a:spLocks noGrp="1"/>
          </p:cNvSpPr>
          <p:nvPr>
            <p:ph type="title"/>
          </p:nvPr>
        </p:nvSpPr>
        <p:spPr/>
        <p:txBody>
          <a:bodyPr/>
          <a:lstStyle/>
          <a:p>
            <a:r>
              <a:rPr lang="en-US" dirty="0"/>
              <a:t>Objectives</a:t>
            </a:r>
          </a:p>
        </p:txBody>
      </p:sp>
      <p:sp>
        <p:nvSpPr>
          <p:cNvPr id="8" name="TextBox 7">
            <a:extLst>
              <a:ext uri="{FF2B5EF4-FFF2-40B4-BE49-F238E27FC236}">
                <a16:creationId xmlns:a16="http://schemas.microsoft.com/office/drawing/2014/main" id="{7B1E91A1-7C97-41D7-A24D-F46C0E814848}"/>
              </a:ext>
            </a:extLst>
          </p:cNvPr>
          <p:cNvSpPr txBox="1"/>
          <p:nvPr/>
        </p:nvSpPr>
        <p:spPr>
          <a:xfrm>
            <a:off x="1255160" y="248514"/>
            <a:ext cx="11220450" cy="3970318"/>
          </a:xfrm>
          <a:prstGeom prst="rect">
            <a:avLst/>
          </a:prstGeom>
          <a:noFill/>
        </p:spPr>
        <p:txBody>
          <a:bodyPr wrap="square" rtlCol="0">
            <a:spAutoFit/>
          </a:bodyPr>
          <a:lstStyle/>
          <a:p>
            <a:pPr marL="285750" indent="-285750">
              <a:buFont typeface="Arial" panose="020B0604020202020204" pitchFamily="34" charset="0"/>
              <a:buChar char="•"/>
            </a:pPr>
            <a:r>
              <a:rPr lang="en-US" sz="3600" dirty="0">
                <a:latin typeface="Raleway Medium" pitchFamily="2" charset="0"/>
              </a:rPr>
              <a:t>Review Key Takeaways from CSPAP Part 1 </a:t>
            </a:r>
          </a:p>
          <a:p>
            <a:pPr marL="285750" indent="-285750">
              <a:buFont typeface="Arial" panose="020B0604020202020204" pitchFamily="34" charset="0"/>
              <a:buChar char="•"/>
            </a:pPr>
            <a:r>
              <a:rPr lang="en-US" sz="3600" dirty="0">
                <a:latin typeface="Raleway Medium" pitchFamily="2" charset="0"/>
              </a:rPr>
              <a:t>Learn about the national guidance and strategies for supporting recess in schools </a:t>
            </a:r>
          </a:p>
          <a:p>
            <a:pPr marL="285750" indent="-285750">
              <a:buFont typeface="Arial" panose="020B0604020202020204" pitchFamily="34" charset="0"/>
              <a:buChar char="•"/>
            </a:pPr>
            <a:r>
              <a:rPr lang="en-US" sz="3600" dirty="0">
                <a:latin typeface="Raleway Medium" pitchFamily="2" charset="0"/>
              </a:rPr>
              <a:t>Use key recess resources, specifically Strategies for Recess in Schools and Recess Planning in Schools </a:t>
            </a:r>
          </a:p>
          <a:p>
            <a:pPr marL="285750" indent="-285750">
              <a:buFont typeface="Arial" panose="020B0604020202020204" pitchFamily="34" charset="0"/>
              <a:buChar char="•"/>
            </a:pPr>
            <a:r>
              <a:rPr lang="en-US" sz="3600" dirty="0">
                <a:latin typeface="Raleway Medium" pitchFamily="2" charset="0"/>
              </a:rPr>
              <a:t>Draft a written recess plan </a:t>
            </a:r>
          </a:p>
        </p:txBody>
      </p:sp>
    </p:spTree>
    <p:extLst>
      <p:ext uri="{BB962C8B-B14F-4D97-AF65-F5344CB8AC3E}">
        <p14:creationId xmlns:p14="http://schemas.microsoft.com/office/powerpoint/2010/main" val="431126649"/>
      </p:ext>
    </p:extLst>
  </p:cSld>
  <p:clrMapOvr>
    <a:masterClrMapping/>
  </p:clrMapOvr>
  <mc:AlternateContent xmlns:mc="http://schemas.openxmlformats.org/markup-compatibility/2006" xmlns:p14="http://schemas.microsoft.com/office/powerpoint/2010/main">
    <mc:Choice Requires="p14">
      <p:transition spd="slow" p14:dur="2000" advClick="0" advTm="23000"/>
    </mc:Choice>
    <mc:Fallback xmlns="">
      <p:transition spd="slow" advClick="0" advTm="23000"/>
    </mc:Fallback>
  </mc:AlternateContent>
  <p:timing>
    <p:tnLst>
      <p:par>
        <p:cTn id="1" dur="indefinite" restart="never" nodeType="tmRoot">
          <p:childTnLst>
            <p:par>
              <p:cTn id="2"/>
            </p:par>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880BB-A710-4F62-9D41-90D1C1B404E2}"/>
              </a:ext>
            </a:extLst>
          </p:cNvPr>
          <p:cNvSpPr>
            <a:spLocks noGrp="1"/>
          </p:cNvSpPr>
          <p:nvPr>
            <p:ph type="title"/>
          </p:nvPr>
        </p:nvSpPr>
        <p:spPr/>
        <p:txBody>
          <a:bodyPr>
            <a:normAutofit/>
          </a:bodyPr>
          <a:lstStyle/>
          <a:p>
            <a:r>
              <a:rPr lang="en-US" sz="3600" dirty="0"/>
              <a:t>Key Takeaways from CSPAP Part 1</a:t>
            </a:r>
          </a:p>
        </p:txBody>
      </p:sp>
      <p:sp>
        <p:nvSpPr>
          <p:cNvPr id="3" name="Content Placeholder 2">
            <a:extLst>
              <a:ext uri="{FF2B5EF4-FFF2-40B4-BE49-F238E27FC236}">
                <a16:creationId xmlns:a16="http://schemas.microsoft.com/office/drawing/2014/main" id="{D0B17F67-6B59-468D-9354-CBD3587BB50F}"/>
              </a:ext>
            </a:extLst>
          </p:cNvPr>
          <p:cNvSpPr>
            <a:spLocks noGrp="1"/>
          </p:cNvSpPr>
          <p:nvPr>
            <p:ph idx="1"/>
          </p:nvPr>
        </p:nvSpPr>
        <p:spPr/>
        <p:txBody>
          <a:bodyPr>
            <a:normAutofit/>
          </a:bodyPr>
          <a:lstStyle/>
          <a:p>
            <a:pPr marL="457200" lvl="0" indent="-342900" algn="l" rtl="0">
              <a:spcBef>
                <a:spcPts val="0"/>
              </a:spcBef>
              <a:spcAft>
                <a:spcPts val="0"/>
              </a:spcAft>
              <a:buSzPts val="1800"/>
              <a:buChar char="●"/>
            </a:pPr>
            <a:r>
              <a:rPr lang="en-US" sz="2000" dirty="0"/>
              <a:t>Physical Activity (PA) is not just “one more thing” to do; it is proven to be an asset to the learning environment.</a:t>
            </a:r>
          </a:p>
          <a:p>
            <a:pPr marL="114300" lvl="0" algn="l" rtl="0">
              <a:spcBef>
                <a:spcPts val="0"/>
              </a:spcBef>
              <a:spcAft>
                <a:spcPts val="0"/>
              </a:spcAft>
              <a:buSzPts val="1800"/>
            </a:pPr>
            <a:r>
              <a:rPr lang="en-US" sz="2000" dirty="0"/>
              <a:t> </a:t>
            </a:r>
          </a:p>
          <a:p>
            <a:pPr marL="457200" lvl="0" indent="-342900" algn="l" rtl="0">
              <a:spcBef>
                <a:spcPts val="0"/>
              </a:spcBef>
              <a:spcAft>
                <a:spcPts val="0"/>
              </a:spcAft>
              <a:buSzPts val="1800"/>
              <a:buChar char="●"/>
            </a:pPr>
            <a:r>
              <a:rPr lang="en-US" sz="2000" dirty="0"/>
              <a:t>Utilize your community partners, other school staff, and health and physical educators to formulate what increasing PA minutes would look like each building, before during, and after the school day.  </a:t>
            </a:r>
          </a:p>
          <a:p>
            <a:pPr marL="457200" indent="-342900">
              <a:buSzPts val="1800"/>
              <a:buFontTx/>
              <a:buChar char="●"/>
            </a:pPr>
            <a:r>
              <a:rPr lang="en-US" sz="2000" dirty="0">
                <a:effectLst/>
              </a:rPr>
              <a:t>Wellness policies are an opportunity to rebuild the language to align with health and wellness priorities, and hold schools accountable for progress.</a:t>
            </a:r>
            <a:br>
              <a:rPr lang="en-US" sz="2000" dirty="0">
                <a:effectLst/>
              </a:rPr>
            </a:br>
            <a:endParaRPr lang="en-US" sz="2000" dirty="0"/>
          </a:p>
          <a:p>
            <a:pPr marL="457200" lvl="0" indent="-342900" algn="l" rtl="0">
              <a:spcBef>
                <a:spcPts val="0"/>
              </a:spcBef>
              <a:spcAft>
                <a:spcPts val="0"/>
              </a:spcAft>
              <a:buSzPts val="1800"/>
              <a:buChar char="●"/>
            </a:pPr>
            <a:r>
              <a:rPr lang="en-US" sz="2000" dirty="0"/>
              <a:t>Schools can impact the overall health and wellness and behaviors in their students – at all ages, that will transcend into their adult lives.</a:t>
            </a:r>
          </a:p>
          <a:p>
            <a:pPr marL="457200" lvl="0" indent="-342900" algn="l" rtl="0">
              <a:spcBef>
                <a:spcPts val="0"/>
              </a:spcBef>
              <a:spcAft>
                <a:spcPts val="0"/>
              </a:spcAft>
              <a:buSzPts val="1800"/>
              <a:buChar char="●"/>
            </a:pPr>
            <a:endParaRPr lang="en-US" sz="2000" dirty="0"/>
          </a:p>
          <a:p>
            <a:pPr marL="114300" lvl="0" algn="ctr" rtl="0">
              <a:spcBef>
                <a:spcPts val="0"/>
              </a:spcBef>
              <a:spcAft>
                <a:spcPts val="0"/>
              </a:spcAft>
              <a:buSzPts val="1800"/>
            </a:pPr>
            <a:r>
              <a:rPr lang="en-US" sz="2000" b="1" dirty="0"/>
              <a:t>CSPAP Part 1 Video</a:t>
            </a:r>
          </a:p>
          <a:p>
            <a:pPr marL="114300" lvl="0" algn="ctr" rtl="0">
              <a:spcBef>
                <a:spcPts val="0"/>
              </a:spcBef>
              <a:spcAft>
                <a:spcPts val="0"/>
              </a:spcAft>
              <a:buSzPts val="1800"/>
            </a:pPr>
            <a:r>
              <a:rPr lang="en-US" sz="2000" dirty="0">
                <a:hlinkClick r:id="rId2"/>
              </a:rPr>
              <a:t>http://youtu.be/CIK6mFPB_CA</a:t>
            </a:r>
            <a:endParaRPr lang="en-US" sz="2000" dirty="0"/>
          </a:p>
          <a:p>
            <a:endParaRPr lang="en-US" sz="2000" dirty="0"/>
          </a:p>
        </p:txBody>
      </p:sp>
      <p:sp>
        <p:nvSpPr>
          <p:cNvPr id="4" name="Slide Number Placeholder 3">
            <a:extLst>
              <a:ext uri="{FF2B5EF4-FFF2-40B4-BE49-F238E27FC236}">
                <a16:creationId xmlns:a16="http://schemas.microsoft.com/office/drawing/2014/main" id="{8CA74CFB-DEEF-401B-97D5-49FAF01B7EB3}"/>
              </a:ext>
            </a:extLst>
          </p:cNvPr>
          <p:cNvSpPr>
            <a:spLocks noGrp="1"/>
          </p:cNvSpPr>
          <p:nvPr>
            <p:ph type="sldNum" sz="quarter" idx="12"/>
          </p:nvPr>
        </p:nvSpPr>
        <p:spPr/>
        <p:txBody>
          <a:bodyPr/>
          <a:lstStyle/>
          <a:p>
            <a:fld id="{2C1798A1-548B-2F4F-A949-0B360C421755}" type="slidenum">
              <a:rPr lang="en-US" smtClean="0"/>
              <a:t>4</a:t>
            </a:fld>
            <a:endParaRPr lang="en-US"/>
          </a:p>
        </p:txBody>
      </p:sp>
    </p:spTree>
    <p:extLst>
      <p:ext uri="{BB962C8B-B14F-4D97-AF65-F5344CB8AC3E}">
        <p14:creationId xmlns:p14="http://schemas.microsoft.com/office/powerpoint/2010/main" val="2950091766"/>
      </p:ext>
    </p:extLst>
  </p:cSld>
  <p:clrMapOvr>
    <a:masterClrMapping/>
  </p:clrMapOvr>
  <mc:AlternateContent xmlns:mc="http://schemas.openxmlformats.org/markup-compatibility/2006" xmlns:p14="http://schemas.microsoft.com/office/powerpoint/2010/main">
    <mc:Choice Requires="p14">
      <p:transition spd="slow" p14:dur="2000" advClick="0" advTm="52000"/>
    </mc:Choice>
    <mc:Fallback xmlns="">
      <p:transition spd="slow" advClick="0" advTm="52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6B6DEC6C-3143-2741-9E73-B6621F4EA063}"/>
              </a:ext>
            </a:extLst>
          </p:cNvPr>
          <p:cNvSpPr>
            <a:spLocks noGrp="1"/>
          </p:cNvSpPr>
          <p:nvPr>
            <p:ph type="pic" sz="quarter" idx="10"/>
          </p:nvPr>
        </p:nvSpPr>
        <p:spPr/>
      </p:sp>
      <p:sp>
        <p:nvSpPr>
          <p:cNvPr id="13" name="Picture Placeholder 12">
            <a:extLst>
              <a:ext uri="{FF2B5EF4-FFF2-40B4-BE49-F238E27FC236}">
                <a16:creationId xmlns:a16="http://schemas.microsoft.com/office/drawing/2014/main" id="{7F172212-CFD0-D947-9632-F0ED34AAF29C}"/>
              </a:ext>
            </a:extLst>
          </p:cNvPr>
          <p:cNvSpPr>
            <a:spLocks noGrp="1"/>
          </p:cNvSpPr>
          <p:nvPr>
            <p:ph type="pic" sz="quarter" idx="11"/>
          </p:nvPr>
        </p:nvSpPr>
        <p:spPr/>
      </p:sp>
      <p:sp>
        <p:nvSpPr>
          <p:cNvPr id="14" name="Picture Placeholder 13">
            <a:extLst>
              <a:ext uri="{FF2B5EF4-FFF2-40B4-BE49-F238E27FC236}">
                <a16:creationId xmlns:a16="http://schemas.microsoft.com/office/drawing/2014/main" id="{2FD2F0CE-AAA9-F84F-BD29-554D35A8E4C4}"/>
              </a:ext>
            </a:extLst>
          </p:cNvPr>
          <p:cNvSpPr>
            <a:spLocks noGrp="1"/>
          </p:cNvSpPr>
          <p:nvPr>
            <p:ph type="pic" sz="quarter" idx="12"/>
          </p:nvPr>
        </p:nvSpPr>
        <p:spPr/>
      </p:sp>
      <p:sp>
        <p:nvSpPr>
          <p:cNvPr id="11" name="Title 10">
            <a:extLst>
              <a:ext uri="{FF2B5EF4-FFF2-40B4-BE49-F238E27FC236}">
                <a16:creationId xmlns:a16="http://schemas.microsoft.com/office/drawing/2014/main" id="{C6CDEC92-5BB3-C74B-AA74-2941F951B902}"/>
              </a:ext>
            </a:extLst>
          </p:cNvPr>
          <p:cNvSpPr>
            <a:spLocks noGrp="1"/>
          </p:cNvSpPr>
          <p:nvPr>
            <p:ph type="title"/>
          </p:nvPr>
        </p:nvSpPr>
        <p:spPr/>
        <p:txBody>
          <a:bodyPr/>
          <a:lstStyle/>
          <a:p>
            <a:r>
              <a:rPr lang="en-US" dirty="0"/>
              <a:t>Recess: Definitions, Policies and Strategies</a:t>
            </a:r>
          </a:p>
        </p:txBody>
      </p:sp>
    </p:spTree>
    <p:extLst>
      <p:ext uri="{BB962C8B-B14F-4D97-AF65-F5344CB8AC3E}">
        <p14:creationId xmlns:p14="http://schemas.microsoft.com/office/powerpoint/2010/main" val="1055647282"/>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72F79A0-8E6A-49FC-8E0E-CBDE9250EE77}"/>
              </a:ext>
            </a:extLst>
          </p:cNvPr>
          <p:cNvPicPr>
            <a:picLocks noGrp="1" noChangeAspect="1"/>
          </p:cNvPicPr>
          <p:nvPr>
            <p:ph type="pic" sz="quarter" idx="10"/>
          </p:nvPr>
        </p:nvPicPr>
        <p:blipFill>
          <a:blip r:embed="rId3"/>
          <a:srcRect t="16736" b="16736"/>
          <a:stretch>
            <a:fillRect/>
          </a:stretch>
        </p:blipFill>
        <p:spPr>
          <a:prstGeom prst="rect">
            <a:avLst/>
          </a:prstGeom>
        </p:spPr>
      </p:pic>
      <p:sp>
        <p:nvSpPr>
          <p:cNvPr id="3" name="Title 2">
            <a:extLst>
              <a:ext uri="{FF2B5EF4-FFF2-40B4-BE49-F238E27FC236}">
                <a16:creationId xmlns:a16="http://schemas.microsoft.com/office/drawing/2014/main" id="{75706919-59B5-A844-88F4-43A93DF552B0}"/>
              </a:ext>
            </a:extLst>
          </p:cNvPr>
          <p:cNvSpPr>
            <a:spLocks noGrp="1"/>
          </p:cNvSpPr>
          <p:nvPr>
            <p:ph type="title"/>
          </p:nvPr>
        </p:nvSpPr>
        <p:spPr/>
        <p:txBody>
          <a:bodyPr/>
          <a:lstStyle/>
          <a:p>
            <a:r>
              <a:rPr lang="en-US" dirty="0"/>
              <a:t>Definition of Recess</a:t>
            </a:r>
          </a:p>
        </p:txBody>
      </p:sp>
      <p:sp>
        <p:nvSpPr>
          <p:cNvPr id="4" name="Content Placeholder 3">
            <a:extLst>
              <a:ext uri="{FF2B5EF4-FFF2-40B4-BE49-F238E27FC236}">
                <a16:creationId xmlns:a16="http://schemas.microsoft.com/office/drawing/2014/main" id="{38ED3BFE-8C8F-6A44-9798-7AA77C4C764E}"/>
              </a:ext>
            </a:extLst>
          </p:cNvPr>
          <p:cNvSpPr>
            <a:spLocks noGrp="1"/>
          </p:cNvSpPr>
          <p:nvPr>
            <p:ph idx="1"/>
          </p:nvPr>
        </p:nvSpPr>
        <p:spPr/>
        <p:txBody>
          <a:bodyPr>
            <a:normAutofit/>
          </a:bodyPr>
          <a:lstStyle/>
          <a:p>
            <a:pPr marL="285750" indent="-285750">
              <a:buFont typeface="Arial" panose="020B0604020202020204" pitchFamily="34" charset="0"/>
              <a:buChar char="•"/>
            </a:pPr>
            <a:r>
              <a:rPr lang="en-US" sz="2400" dirty="0"/>
              <a:t>A regularly scheduled period within the school day for physical activity and play that is monitored by trained staff or volunteers.</a:t>
            </a:r>
          </a:p>
          <a:p>
            <a:pPr marL="285750" indent="-285750">
              <a:buFont typeface="Arial" panose="020B0604020202020204" pitchFamily="34" charset="0"/>
              <a:buChar char="•"/>
            </a:pPr>
            <a:r>
              <a:rPr lang="en-US" sz="2400" dirty="0"/>
              <a:t>Recess is a period of time when students are encouraged to be physically active and engaged with their peers in activities of their choice, at all grade levels, kindergarten through 12th grade.</a:t>
            </a:r>
          </a:p>
          <a:p>
            <a:pPr marL="285750" indent="-285750">
              <a:buFont typeface="Arial" panose="020B0604020202020204" pitchFamily="34" charset="0"/>
              <a:buChar char="•"/>
            </a:pPr>
            <a:endParaRPr lang="en-US" sz="2400" dirty="0"/>
          </a:p>
        </p:txBody>
      </p:sp>
      <p:sp>
        <p:nvSpPr>
          <p:cNvPr id="5" name="Slide Number Placeholder 4">
            <a:extLst>
              <a:ext uri="{FF2B5EF4-FFF2-40B4-BE49-F238E27FC236}">
                <a16:creationId xmlns:a16="http://schemas.microsoft.com/office/drawing/2014/main" id="{C2B92CAB-A110-C243-A3C9-1E32C9B3617C}"/>
              </a:ext>
            </a:extLst>
          </p:cNvPr>
          <p:cNvSpPr>
            <a:spLocks noGrp="1"/>
          </p:cNvSpPr>
          <p:nvPr>
            <p:ph type="sldNum" sz="quarter" idx="12"/>
          </p:nvPr>
        </p:nvSpPr>
        <p:spPr/>
        <p:txBody>
          <a:bodyPr/>
          <a:lstStyle/>
          <a:p>
            <a:fld id="{2C1798A1-548B-2F4F-A949-0B360C421755}" type="slidenum">
              <a:rPr lang="en-US" smtClean="0"/>
              <a:t>6</a:t>
            </a:fld>
            <a:endParaRPr lang="en-US"/>
          </a:p>
        </p:txBody>
      </p:sp>
    </p:spTree>
    <p:extLst>
      <p:ext uri="{BB962C8B-B14F-4D97-AF65-F5344CB8AC3E}">
        <p14:creationId xmlns:p14="http://schemas.microsoft.com/office/powerpoint/2010/main" val="64443584"/>
      </p:ext>
    </p:extLst>
  </p:cSld>
  <p:clrMapOvr>
    <a:masterClrMapping/>
  </p:clrMapOvr>
  <mc:AlternateContent xmlns:mc="http://schemas.openxmlformats.org/markup-compatibility/2006" xmlns:p14="http://schemas.microsoft.com/office/powerpoint/2010/main">
    <mc:Choice Requires="p14">
      <p:transition spd="slow" p14:dur="2000" advTm="40000"/>
    </mc:Choice>
    <mc:Fallback xmlns="">
      <p:transition spd="slow" advTm="4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6F2E53AB-5549-4BE3-B3D6-87326706D0C2}"/>
              </a:ext>
            </a:extLst>
          </p:cNvPr>
          <p:cNvPicPr>
            <a:picLocks noGrp="1" noChangeAspect="1"/>
          </p:cNvPicPr>
          <p:nvPr>
            <p:ph type="pic" sz="quarter" idx="10"/>
          </p:nvPr>
        </p:nvPicPr>
        <p:blipFill rotWithShape="1">
          <a:blip r:embed="rId3"/>
          <a:srcRect l="3916" t="15469" r="3828" b="15469"/>
          <a:stretch/>
        </p:blipFill>
        <p:spPr>
          <a:xfrm>
            <a:off x="7173092" y="-320842"/>
            <a:ext cx="5653908" cy="5766237"/>
          </a:xfrm>
          <a:prstGeom prst="rect">
            <a:avLst/>
          </a:prstGeom>
          <a:ln>
            <a:noFill/>
          </a:ln>
        </p:spPr>
      </p:pic>
      <p:sp>
        <p:nvSpPr>
          <p:cNvPr id="3" name="Title 2">
            <a:extLst>
              <a:ext uri="{FF2B5EF4-FFF2-40B4-BE49-F238E27FC236}">
                <a16:creationId xmlns:a16="http://schemas.microsoft.com/office/drawing/2014/main" id="{75706919-59B5-A844-88F4-43A93DF552B0}"/>
              </a:ext>
            </a:extLst>
          </p:cNvPr>
          <p:cNvSpPr>
            <a:spLocks noGrp="1"/>
          </p:cNvSpPr>
          <p:nvPr>
            <p:ph type="title"/>
          </p:nvPr>
        </p:nvSpPr>
        <p:spPr/>
        <p:txBody>
          <a:bodyPr/>
          <a:lstStyle/>
          <a:p>
            <a:r>
              <a:rPr lang="en-US" dirty="0"/>
              <a:t>Benefits of Recess</a:t>
            </a:r>
          </a:p>
        </p:txBody>
      </p:sp>
      <p:sp>
        <p:nvSpPr>
          <p:cNvPr id="4" name="Content Placeholder 3">
            <a:extLst>
              <a:ext uri="{FF2B5EF4-FFF2-40B4-BE49-F238E27FC236}">
                <a16:creationId xmlns:a16="http://schemas.microsoft.com/office/drawing/2014/main" id="{38ED3BFE-8C8F-6A44-9798-7AA77C4C764E}"/>
              </a:ext>
            </a:extLst>
          </p:cNvPr>
          <p:cNvSpPr>
            <a:spLocks noGrp="1"/>
          </p:cNvSpPr>
          <p:nvPr>
            <p:ph idx="1"/>
          </p:nvPr>
        </p:nvSpPr>
        <p:spPr/>
        <p:txBody>
          <a:bodyPr>
            <a:normAutofit lnSpcReduction="10000"/>
          </a:bodyPr>
          <a:lstStyle/>
          <a:p>
            <a:pPr marL="285750" indent="-285750">
              <a:buFont typeface="Arial" panose="020B0604020202020204" pitchFamily="34" charset="0"/>
              <a:buChar char="•"/>
            </a:pPr>
            <a:r>
              <a:rPr lang="en-US" sz="2400" dirty="0"/>
              <a:t>Improving students’ social and emotional development (e.g., learning how to share and negotiate).</a:t>
            </a:r>
          </a:p>
          <a:p>
            <a:pPr marL="285750" indent="-285750">
              <a:buFont typeface="Arial" panose="020B0604020202020204" pitchFamily="34" charset="0"/>
              <a:buChar char="•"/>
            </a:pPr>
            <a:r>
              <a:rPr lang="en-US" sz="2400" dirty="0"/>
              <a:t>Improving students’ memory, attention, and concentration.</a:t>
            </a:r>
          </a:p>
          <a:p>
            <a:pPr marL="285750" indent="-285750">
              <a:buFont typeface="Arial" panose="020B0604020202020204" pitchFamily="34" charset="0"/>
              <a:buChar char="•"/>
            </a:pPr>
            <a:r>
              <a:rPr lang="en-US" sz="2400" dirty="0"/>
              <a:t>Helping students stay on-task in the classroom.</a:t>
            </a:r>
          </a:p>
          <a:p>
            <a:pPr marL="285750" indent="-285750">
              <a:buFont typeface="Arial" panose="020B0604020202020204" pitchFamily="34" charset="0"/>
              <a:buChar char="•"/>
            </a:pPr>
            <a:r>
              <a:rPr lang="en-US" sz="2400" dirty="0"/>
              <a:t>Reducing disruptive behavior in the classroom.</a:t>
            </a:r>
          </a:p>
          <a:p>
            <a:pPr marL="285750" indent="-285750">
              <a:buFont typeface="Arial" panose="020B0604020202020204" pitchFamily="34" charset="0"/>
              <a:buChar char="•"/>
            </a:pPr>
            <a:r>
              <a:rPr lang="en-US" sz="2400" dirty="0"/>
              <a:t>Increasing students’ level of physical activity.</a:t>
            </a:r>
          </a:p>
        </p:txBody>
      </p:sp>
      <p:sp>
        <p:nvSpPr>
          <p:cNvPr id="5" name="Slide Number Placeholder 4">
            <a:extLst>
              <a:ext uri="{FF2B5EF4-FFF2-40B4-BE49-F238E27FC236}">
                <a16:creationId xmlns:a16="http://schemas.microsoft.com/office/drawing/2014/main" id="{C2B92CAB-A110-C243-A3C9-1E32C9B3617C}"/>
              </a:ext>
            </a:extLst>
          </p:cNvPr>
          <p:cNvSpPr>
            <a:spLocks noGrp="1"/>
          </p:cNvSpPr>
          <p:nvPr>
            <p:ph type="sldNum" sz="quarter" idx="12"/>
          </p:nvPr>
        </p:nvSpPr>
        <p:spPr/>
        <p:txBody>
          <a:bodyPr/>
          <a:lstStyle/>
          <a:p>
            <a:fld id="{2C1798A1-548B-2F4F-A949-0B360C421755}" type="slidenum">
              <a:rPr lang="en-US" smtClean="0"/>
              <a:t>7</a:t>
            </a:fld>
            <a:endParaRPr lang="en-US"/>
          </a:p>
        </p:txBody>
      </p:sp>
    </p:spTree>
    <p:extLst>
      <p:ext uri="{BB962C8B-B14F-4D97-AF65-F5344CB8AC3E}">
        <p14:creationId xmlns:p14="http://schemas.microsoft.com/office/powerpoint/2010/main" val="4257573681"/>
      </p:ext>
    </p:extLst>
  </p:cSld>
  <p:clrMapOvr>
    <a:masterClrMapping/>
  </p:clrMapOvr>
  <mc:AlternateContent xmlns:mc="http://schemas.openxmlformats.org/markup-compatibility/2006" xmlns:p14="http://schemas.microsoft.com/office/powerpoint/2010/main">
    <mc:Choice Requires="p14">
      <p:transition spd="slow" p14:dur="2000" advClick="0" advTm="55000"/>
    </mc:Choice>
    <mc:Fallback xmlns="">
      <p:transition spd="slow" advClick="0" advTm="5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6C68-64FB-6F47-AF64-33542C7754B6}"/>
              </a:ext>
            </a:extLst>
          </p:cNvPr>
          <p:cNvSpPr>
            <a:spLocks noGrp="1"/>
          </p:cNvSpPr>
          <p:nvPr>
            <p:ph type="title"/>
          </p:nvPr>
        </p:nvSpPr>
        <p:spPr>
          <a:xfrm>
            <a:off x="593725" y="376373"/>
            <a:ext cx="10515600" cy="768216"/>
          </a:xfrm>
        </p:spPr>
        <p:txBody>
          <a:bodyPr>
            <a:normAutofit/>
          </a:bodyPr>
          <a:lstStyle/>
          <a:p>
            <a:r>
              <a:rPr lang="en-US" sz="4000" b="1" dirty="0">
                <a:latin typeface="Raleway" pitchFamily="2" charset="0"/>
              </a:rPr>
              <a:t>Benefits of Recess Before Lunch</a:t>
            </a:r>
          </a:p>
        </p:txBody>
      </p:sp>
      <p:sp>
        <p:nvSpPr>
          <p:cNvPr id="4" name="Slide Number Placeholder 3">
            <a:extLst>
              <a:ext uri="{FF2B5EF4-FFF2-40B4-BE49-F238E27FC236}">
                <a16:creationId xmlns:a16="http://schemas.microsoft.com/office/drawing/2014/main" id="{DA5CE744-8785-2147-BCB0-97F9980472C0}"/>
              </a:ext>
            </a:extLst>
          </p:cNvPr>
          <p:cNvSpPr>
            <a:spLocks noGrp="1"/>
          </p:cNvSpPr>
          <p:nvPr>
            <p:ph type="sldNum" sz="quarter" idx="12"/>
          </p:nvPr>
        </p:nvSpPr>
        <p:spPr/>
        <p:txBody>
          <a:bodyPr/>
          <a:lstStyle/>
          <a:p>
            <a:fld id="{2C1798A1-548B-2F4F-A949-0B360C421755}" type="slidenum">
              <a:rPr lang="en-US" smtClean="0"/>
              <a:t>8</a:t>
            </a:fld>
            <a:endParaRPr lang="en-US"/>
          </a:p>
        </p:txBody>
      </p:sp>
      <p:sp>
        <p:nvSpPr>
          <p:cNvPr id="3" name="Content Placeholder 2">
            <a:extLst>
              <a:ext uri="{FF2B5EF4-FFF2-40B4-BE49-F238E27FC236}">
                <a16:creationId xmlns:a16="http://schemas.microsoft.com/office/drawing/2014/main" id="{1199B14C-A4E1-FD40-9EDC-C8788876916F}"/>
              </a:ext>
            </a:extLst>
          </p:cNvPr>
          <p:cNvSpPr>
            <a:spLocks noGrp="1"/>
          </p:cNvSpPr>
          <p:nvPr>
            <p:ph sz="quarter" idx="13"/>
          </p:nvPr>
        </p:nvSpPr>
        <p:spPr>
          <a:xfrm>
            <a:off x="9290027" y="1660525"/>
            <a:ext cx="2901973" cy="4035425"/>
          </a:xfrm>
        </p:spPr>
        <p:txBody>
          <a:bodyPr>
            <a:normAutofit/>
          </a:bodyPr>
          <a:lstStyle/>
          <a:p>
            <a:r>
              <a:rPr lang="en-US" dirty="0"/>
              <a:t>Students eat 24 percent more of their  food when lunch is after recess.</a:t>
            </a:r>
          </a:p>
          <a:p>
            <a:r>
              <a:rPr lang="en-US" sz="1800" dirty="0"/>
              <a:t>- Peaceful Playgrounds </a:t>
            </a:r>
          </a:p>
        </p:txBody>
      </p:sp>
      <p:sp>
        <p:nvSpPr>
          <p:cNvPr id="6" name="Content Placeholder 5">
            <a:extLst>
              <a:ext uri="{FF2B5EF4-FFF2-40B4-BE49-F238E27FC236}">
                <a16:creationId xmlns:a16="http://schemas.microsoft.com/office/drawing/2014/main" id="{6316075A-1ED0-49A7-89EB-23511CA3DB07}"/>
              </a:ext>
            </a:extLst>
          </p:cNvPr>
          <p:cNvSpPr>
            <a:spLocks noGrp="1"/>
          </p:cNvSpPr>
          <p:nvPr>
            <p:ph sz="quarter" idx="14"/>
          </p:nvPr>
        </p:nvSpPr>
        <p:spPr>
          <a:xfrm>
            <a:off x="593725" y="1334293"/>
            <a:ext cx="7889875" cy="4600575"/>
          </a:xfrm>
        </p:spPr>
        <p:txBody>
          <a:bodyPr>
            <a:normAutofit fontScale="92500" lnSpcReduction="20000"/>
          </a:bodyPr>
          <a:lstStyle/>
          <a:p>
            <a:pPr marL="285750" indent="-285750">
              <a:buFont typeface="Arial" panose="020B0604020202020204" pitchFamily="34" charset="0"/>
              <a:buChar char="•"/>
            </a:pPr>
            <a:r>
              <a:rPr lang="en-US" dirty="0">
                <a:latin typeface="Raleway" pitchFamily="2" charset="0"/>
              </a:rPr>
              <a:t>Students waste less food and consume more food and nutrients. </a:t>
            </a:r>
          </a:p>
          <a:p>
            <a:pPr marL="285750" indent="-285750">
              <a:buFont typeface="Arial" panose="020B0604020202020204" pitchFamily="34" charset="0"/>
              <a:buChar char="•"/>
            </a:pPr>
            <a:r>
              <a:rPr lang="en-US" dirty="0">
                <a:latin typeface="Raleway" pitchFamily="2" charset="0"/>
              </a:rPr>
              <a:t>There is better behavior on the playground, in the cafeteria and in the classroom. </a:t>
            </a:r>
          </a:p>
          <a:p>
            <a:pPr marL="285750" indent="-285750">
              <a:buFont typeface="Arial" panose="020B0604020202020204" pitchFamily="34" charset="0"/>
              <a:buChar char="•"/>
            </a:pPr>
            <a:r>
              <a:rPr lang="en-US" dirty="0">
                <a:latin typeface="Raleway" pitchFamily="2" charset="0"/>
              </a:rPr>
              <a:t>Lunch is eaten at a more leisurely pace because the cafeteria atmosphere is more relaxed. </a:t>
            </a:r>
          </a:p>
          <a:p>
            <a:pPr marL="285750" indent="-285750">
              <a:buFont typeface="Arial" panose="020B0604020202020204" pitchFamily="34" charset="0"/>
              <a:buChar char="•"/>
            </a:pPr>
            <a:r>
              <a:rPr lang="en-US" dirty="0">
                <a:latin typeface="Raleway" pitchFamily="2" charset="0"/>
              </a:rPr>
              <a:t>Students are more ready to learn upon returning to the classroom immediately after lunch, as opposed to recess, so less instructional time is lost.</a:t>
            </a:r>
          </a:p>
          <a:p>
            <a:pPr marL="285750" indent="-285750">
              <a:buFont typeface="Arial" panose="020B0604020202020204" pitchFamily="34" charset="0"/>
              <a:buChar char="•"/>
            </a:pPr>
            <a:r>
              <a:rPr lang="en-US" dirty="0">
                <a:latin typeface="Raleway" pitchFamily="2" charset="0"/>
              </a:rPr>
              <a:t>Enhances students’ behavior skills, social, emotional, and mental health issues. </a:t>
            </a:r>
          </a:p>
          <a:p>
            <a:endParaRPr lang="en-US" dirty="0">
              <a:latin typeface="Raleway" pitchFamily="2" charset="0"/>
            </a:endParaRPr>
          </a:p>
        </p:txBody>
      </p:sp>
      <p:sp>
        <p:nvSpPr>
          <p:cNvPr id="5" name="Content Placeholder 2">
            <a:extLst>
              <a:ext uri="{FF2B5EF4-FFF2-40B4-BE49-F238E27FC236}">
                <a16:creationId xmlns:a16="http://schemas.microsoft.com/office/drawing/2014/main" id="{1C79F5A6-DCFF-469E-AB5E-DAD05E9EA73C}"/>
              </a:ext>
            </a:extLst>
          </p:cNvPr>
          <p:cNvSpPr txBox="1">
            <a:spLocks/>
          </p:cNvSpPr>
          <p:nvPr/>
        </p:nvSpPr>
        <p:spPr>
          <a:xfrm>
            <a:off x="4318000" y="1782632"/>
            <a:ext cx="5659120" cy="415223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Raleway" panose="020B0503030101060003" pitchFamily="34" charset="77"/>
                <a:ea typeface="+mn-ea"/>
                <a:cs typeface="+mn-cs"/>
              </a:defRPr>
            </a:lvl1pPr>
            <a:lvl2pPr marL="230188" indent="-222250" algn="l" defTabSz="914400" rtl="0" eaLnBrk="1" latinLnBrk="0" hangingPunct="1">
              <a:lnSpc>
                <a:spcPct val="90000"/>
              </a:lnSpc>
              <a:spcBef>
                <a:spcPts val="500"/>
              </a:spcBef>
              <a:buFont typeface="Arial" panose="020B0604020202020204" pitchFamily="34" charset="0"/>
              <a:buChar char="•"/>
              <a:tabLst/>
              <a:defRPr sz="1800" kern="1200" baseline="0">
                <a:solidFill>
                  <a:schemeClr val="tx1"/>
                </a:solidFill>
                <a:latin typeface="Raleway" panose="020B0503030101060003" pitchFamily="34" charset="77"/>
                <a:ea typeface="+mn-ea"/>
                <a:cs typeface="+mn-cs"/>
              </a:defRPr>
            </a:lvl2pPr>
            <a:lvl3pPr marL="630238" indent="-223838" algn="l" defTabSz="914400" rtl="0" eaLnBrk="1" latinLnBrk="0" hangingPunct="1">
              <a:lnSpc>
                <a:spcPct val="90000"/>
              </a:lnSpc>
              <a:spcBef>
                <a:spcPts val="500"/>
              </a:spcBef>
              <a:buSzPct val="120000"/>
              <a:buFont typeface="System Font Regular"/>
              <a:buChar char="◦"/>
              <a:tabLst/>
              <a:defRPr sz="1600" kern="1200" baseline="0">
                <a:solidFill>
                  <a:schemeClr val="tx1"/>
                </a:solidFill>
                <a:latin typeface="Raleway" panose="020B0503030101060003" pitchFamily="34" charset="77"/>
                <a:ea typeface="+mn-ea"/>
                <a:cs typeface="+mn-cs"/>
              </a:defRPr>
            </a:lvl3pPr>
            <a:lvl4pPr marL="917575" indent="-231775" algn="l" defTabSz="914400" rtl="0" eaLnBrk="1" latinLnBrk="0" hangingPunct="1">
              <a:lnSpc>
                <a:spcPct val="90000"/>
              </a:lnSpc>
              <a:spcBef>
                <a:spcPts val="500"/>
              </a:spcBef>
              <a:buFont typeface="Wingdings" pitchFamily="2" charset="2"/>
              <a:buChar char="§"/>
              <a:tabLst/>
              <a:defRPr sz="1200" kern="1200" baseline="0">
                <a:solidFill>
                  <a:schemeClr val="tx1"/>
                </a:solidFill>
                <a:latin typeface="Raleway" panose="020B0503030101060003" pitchFamily="34" charset="77"/>
                <a:ea typeface="+mn-ea"/>
                <a:cs typeface="+mn-cs"/>
              </a:defRPr>
            </a:lvl4pPr>
            <a:lvl5pPr marL="1193800" indent="-228600" algn="l" defTabSz="914400" rtl="0" eaLnBrk="1" latinLnBrk="0" hangingPunct="1">
              <a:lnSpc>
                <a:spcPct val="90000"/>
              </a:lnSpc>
              <a:spcBef>
                <a:spcPts val="500"/>
              </a:spcBef>
              <a:buFont typeface="Arial" panose="020B0604020202020204" pitchFamily="34" charset="0"/>
              <a:buChar char="•"/>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035597351"/>
      </p:ext>
    </p:extLst>
  </p:cSld>
  <p:clrMapOvr>
    <a:masterClrMapping/>
  </p:clrMapOvr>
  <mc:AlternateContent xmlns:mc="http://schemas.openxmlformats.org/markup-compatibility/2006" xmlns:p14="http://schemas.microsoft.com/office/powerpoint/2010/main">
    <mc:Choice Requires="p14">
      <p:transition spd="slow" p14:dur="2000" advClick="0" advTm="49000"/>
    </mc:Choice>
    <mc:Fallback xmlns="">
      <p:transition spd="slow" advClick="0" advTm="49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6C68-64FB-6F47-AF64-33542C7754B6}"/>
              </a:ext>
            </a:extLst>
          </p:cNvPr>
          <p:cNvSpPr>
            <a:spLocks noGrp="1"/>
          </p:cNvSpPr>
          <p:nvPr>
            <p:ph type="title"/>
          </p:nvPr>
        </p:nvSpPr>
        <p:spPr>
          <a:xfrm>
            <a:off x="593502" y="357323"/>
            <a:ext cx="11161618" cy="768216"/>
          </a:xfrm>
        </p:spPr>
        <p:txBody>
          <a:bodyPr>
            <a:normAutofit fontScale="90000"/>
          </a:bodyPr>
          <a:lstStyle/>
          <a:p>
            <a:r>
              <a:rPr lang="en-US" b="1" dirty="0">
                <a:latin typeface="Raleway" pitchFamily="2" charset="0"/>
              </a:rPr>
              <a:t>Tips for Implementing Recess Before Lunch</a:t>
            </a:r>
          </a:p>
        </p:txBody>
      </p:sp>
      <p:sp>
        <p:nvSpPr>
          <p:cNvPr id="4" name="Slide Number Placeholder 3">
            <a:extLst>
              <a:ext uri="{FF2B5EF4-FFF2-40B4-BE49-F238E27FC236}">
                <a16:creationId xmlns:a16="http://schemas.microsoft.com/office/drawing/2014/main" id="{DA5CE744-8785-2147-BCB0-97F9980472C0}"/>
              </a:ext>
            </a:extLst>
          </p:cNvPr>
          <p:cNvSpPr>
            <a:spLocks noGrp="1"/>
          </p:cNvSpPr>
          <p:nvPr>
            <p:ph type="sldNum" sz="quarter" idx="12"/>
          </p:nvPr>
        </p:nvSpPr>
        <p:spPr/>
        <p:txBody>
          <a:bodyPr/>
          <a:lstStyle/>
          <a:p>
            <a:fld id="{2C1798A1-548B-2F4F-A949-0B360C421755}" type="slidenum">
              <a:rPr lang="en-US" smtClean="0"/>
              <a:t>9</a:t>
            </a:fld>
            <a:endParaRPr lang="en-US"/>
          </a:p>
        </p:txBody>
      </p:sp>
      <p:pic>
        <p:nvPicPr>
          <p:cNvPr id="7" name="Content Placeholder 6">
            <a:extLst>
              <a:ext uri="{FF2B5EF4-FFF2-40B4-BE49-F238E27FC236}">
                <a16:creationId xmlns:a16="http://schemas.microsoft.com/office/drawing/2014/main" id="{9A4E306C-CA5A-44E2-A938-3DBD48E5C356}"/>
              </a:ext>
            </a:extLst>
          </p:cNvPr>
          <p:cNvPicPr>
            <a:picLocks noGrp="1" noChangeAspect="1"/>
          </p:cNvPicPr>
          <p:nvPr>
            <p:ph sz="quarter" idx="13"/>
          </p:nvPr>
        </p:nvPicPr>
        <p:blipFill>
          <a:blip r:embed="rId3"/>
          <a:stretch>
            <a:fillRect/>
          </a:stretch>
        </p:blipFill>
        <p:spPr>
          <a:xfrm>
            <a:off x="9376183" y="1715155"/>
            <a:ext cx="3761558" cy="3926164"/>
          </a:xfrm>
          <a:prstGeom prst="rect">
            <a:avLst/>
          </a:prstGeom>
        </p:spPr>
      </p:pic>
      <p:sp>
        <p:nvSpPr>
          <p:cNvPr id="6" name="Content Placeholder 5">
            <a:extLst>
              <a:ext uri="{FF2B5EF4-FFF2-40B4-BE49-F238E27FC236}">
                <a16:creationId xmlns:a16="http://schemas.microsoft.com/office/drawing/2014/main" id="{BDFBAA12-A0F0-48B8-B884-B292FECBFD3E}"/>
              </a:ext>
            </a:extLst>
          </p:cNvPr>
          <p:cNvSpPr>
            <a:spLocks noGrp="1"/>
          </p:cNvSpPr>
          <p:nvPr>
            <p:ph sz="quarter" idx="14"/>
          </p:nvPr>
        </p:nvSpPr>
        <p:spPr>
          <a:xfrm>
            <a:off x="593502" y="1486564"/>
            <a:ext cx="7889875" cy="4600575"/>
          </a:xfrm>
        </p:spPr>
        <p:txBody>
          <a:bodyPr>
            <a:normAutofit lnSpcReduction="10000"/>
          </a:bodyPr>
          <a:lstStyle/>
          <a:p>
            <a:pPr marL="285750" indent="-285750">
              <a:buFont typeface="Arial" panose="020B0604020202020204" pitchFamily="34" charset="0"/>
              <a:buChar char="•"/>
            </a:pPr>
            <a:r>
              <a:rPr lang="en-US" dirty="0">
                <a:latin typeface="Raleway" pitchFamily="2" charset="0"/>
              </a:rPr>
              <a:t>Educate administrators, parents/guardians, and community members on the benefits. </a:t>
            </a:r>
          </a:p>
          <a:p>
            <a:pPr marL="285750" indent="-285750">
              <a:buFont typeface="Arial" panose="020B0604020202020204" pitchFamily="34" charset="0"/>
              <a:buChar char="•"/>
            </a:pPr>
            <a:r>
              <a:rPr lang="en-US" dirty="0">
                <a:latin typeface="Raleway" pitchFamily="2" charset="0"/>
              </a:rPr>
              <a:t>Involve students, parents/guardians and school staff in planning. </a:t>
            </a:r>
          </a:p>
          <a:p>
            <a:pPr marL="285750" indent="-285750">
              <a:buFont typeface="Arial" panose="020B0604020202020204" pitchFamily="34" charset="0"/>
              <a:buChar char="•"/>
            </a:pPr>
            <a:r>
              <a:rPr lang="en-US" dirty="0">
                <a:latin typeface="Raleway" pitchFamily="2" charset="0"/>
              </a:rPr>
              <a:t>Start with a limited pilot program or trial period — monitor and adjust as needed. </a:t>
            </a:r>
          </a:p>
          <a:p>
            <a:pPr marL="285750" indent="-285750">
              <a:buFont typeface="Arial" panose="020B0604020202020204" pitchFamily="34" charset="0"/>
              <a:buChar char="•"/>
            </a:pPr>
            <a:r>
              <a:rPr lang="en-US" dirty="0">
                <a:latin typeface="Raleway" pitchFamily="2" charset="0"/>
              </a:rPr>
              <a:t>Be prepared to address logistical challenges before implementing Recess Before Lunch, such as handwashing, lunch money, bagged lunches, hallway flow, etc. </a:t>
            </a:r>
          </a:p>
          <a:p>
            <a:endParaRPr lang="en-US" dirty="0">
              <a:latin typeface="Raleway" pitchFamily="2" charset="0"/>
            </a:endParaRPr>
          </a:p>
        </p:txBody>
      </p:sp>
      <p:sp>
        <p:nvSpPr>
          <p:cNvPr id="5" name="Content Placeholder 2">
            <a:extLst>
              <a:ext uri="{FF2B5EF4-FFF2-40B4-BE49-F238E27FC236}">
                <a16:creationId xmlns:a16="http://schemas.microsoft.com/office/drawing/2014/main" id="{1C79F5A6-DCFF-469E-AB5E-DAD05E9EA73C}"/>
              </a:ext>
            </a:extLst>
          </p:cNvPr>
          <p:cNvSpPr txBox="1">
            <a:spLocks/>
          </p:cNvSpPr>
          <p:nvPr/>
        </p:nvSpPr>
        <p:spPr>
          <a:xfrm>
            <a:off x="6096000" y="1472457"/>
            <a:ext cx="5659120" cy="415223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Raleway" panose="020B0503030101060003" pitchFamily="34" charset="77"/>
                <a:ea typeface="+mn-ea"/>
                <a:cs typeface="+mn-cs"/>
              </a:defRPr>
            </a:lvl1pPr>
            <a:lvl2pPr marL="230188" indent="-222250" algn="l" defTabSz="914400" rtl="0" eaLnBrk="1" latinLnBrk="0" hangingPunct="1">
              <a:lnSpc>
                <a:spcPct val="90000"/>
              </a:lnSpc>
              <a:spcBef>
                <a:spcPts val="500"/>
              </a:spcBef>
              <a:buFont typeface="Arial" panose="020B0604020202020204" pitchFamily="34" charset="0"/>
              <a:buChar char="•"/>
              <a:tabLst/>
              <a:defRPr sz="1800" kern="1200" baseline="0">
                <a:solidFill>
                  <a:schemeClr val="tx1"/>
                </a:solidFill>
                <a:latin typeface="Raleway" panose="020B0503030101060003" pitchFamily="34" charset="77"/>
                <a:ea typeface="+mn-ea"/>
                <a:cs typeface="+mn-cs"/>
              </a:defRPr>
            </a:lvl2pPr>
            <a:lvl3pPr marL="630238" indent="-223838" algn="l" defTabSz="914400" rtl="0" eaLnBrk="1" latinLnBrk="0" hangingPunct="1">
              <a:lnSpc>
                <a:spcPct val="90000"/>
              </a:lnSpc>
              <a:spcBef>
                <a:spcPts val="500"/>
              </a:spcBef>
              <a:buSzPct val="120000"/>
              <a:buFont typeface="System Font Regular"/>
              <a:buChar char="◦"/>
              <a:tabLst/>
              <a:defRPr sz="1600" kern="1200" baseline="0">
                <a:solidFill>
                  <a:schemeClr val="tx1"/>
                </a:solidFill>
                <a:latin typeface="Raleway" panose="020B0503030101060003" pitchFamily="34" charset="77"/>
                <a:ea typeface="+mn-ea"/>
                <a:cs typeface="+mn-cs"/>
              </a:defRPr>
            </a:lvl3pPr>
            <a:lvl4pPr marL="917575" indent="-231775" algn="l" defTabSz="914400" rtl="0" eaLnBrk="1" latinLnBrk="0" hangingPunct="1">
              <a:lnSpc>
                <a:spcPct val="90000"/>
              </a:lnSpc>
              <a:spcBef>
                <a:spcPts val="500"/>
              </a:spcBef>
              <a:buFont typeface="Wingdings" pitchFamily="2" charset="2"/>
              <a:buChar char="§"/>
              <a:tabLst/>
              <a:defRPr sz="1200" kern="1200" baseline="0">
                <a:solidFill>
                  <a:schemeClr val="tx1"/>
                </a:solidFill>
                <a:latin typeface="Raleway" panose="020B0503030101060003" pitchFamily="34" charset="77"/>
                <a:ea typeface="+mn-ea"/>
                <a:cs typeface="+mn-cs"/>
              </a:defRPr>
            </a:lvl4pPr>
            <a:lvl5pPr marL="1193800" indent="-228600" algn="l" defTabSz="914400" rtl="0" eaLnBrk="1" latinLnBrk="0" hangingPunct="1">
              <a:lnSpc>
                <a:spcPct val="90000"/>
              </a:lnSpc>
              <a:spcBef>
                <a:spcPts val="500"/>
              </a:spcBef>
              <a:buFont typeface="Arial" panose="020B0604020202020204" pitchFamily="34" charset="0"/>
              <a:buChar char="•"/>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299334126"/>
      </p:ext>
    </p:extLst>
  </p:cSld>
  <p:clrMapOvr>
    <a:masterClrMapping/>
  </p:clrMapOvr>
  <mc:AlternateContent xmlns:mc="http://schemas.openxmlformats.org/markup-compatibility/2006" xmlns:p14="http://schemas.microsoft.com/office/powerpoint/2010/main">
    <mc:Choice Requires="p14">
      <p:transition spd="slow" p14:dur="2000" advClick="0" advTm="47000"/>
    </mc:Choice>
    <mc:Fallback xmlns="">
      <p:transition spd="slow" advClick="0" advTm="47000"/>
    </mc:Fallback>
  </mc:AlternateContent>
</p:sld>
</file>

<file path=ppt/theme/theme1.xml><?xml version="1.0" encoding="utf-8"?>
<a:theme xmlns:a="http://schemas.openxmlformats.org/drawingml/2006/main" name="Office Theme">
  <a:themeElements>
    <a:clrScheme name="ISDH">
      <a:dk1>
        <a:srgbClr val="243E8E"/>
      </a:dk1>
      <a:lt1>
        <a:srgbClr val="FFFFFF"/>
      </a:lt1>
      <a:dk2>
        <a:srgbClr val="44546A"/>
      </a:dk2>
      <a:lt2>
        <a:srgbClr val="E7E6E6"/>
      </a:lt2>
      <a:accent1>
        <a:srgbClr val="EB5347"/>
      </a:accent1>
      <a:accent2>
        <a:srgbClr val="06A3C9"/>
      </a:accent2>
      <a:accent3>
        <a:srgbClr val="6CBD45"/>
      </a:accent3>
      <a:accent4>
        <a:srgbClr val="F7C327"/>
      </a:accent4>
      <a:accent5>
        <a:srgbClr val="FF7F00"/>
      </a:accent5>
      <a:accent6>
        <a:srgbClr val="243D8E"/>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2020" id="{CE916ABE-72E1-4979-A0A4-6C6722310EC9}" vid="{F128A3C4-317E-4A4F-99A7-61C6F6EB348D}"/>
    </a:ext>
  </a:extLst>
</a:theme>
</file>

<file path=ppt/theme/theme2.xml><?xml version="1.0" encoding="utf-8"?>
<a:theme xmlns:a="http://schemas.openxmlformats.org/drawingml/2006/main" name="1_Office Theme">
  <a:themeElements>
    <a:clrScheme name="Custom 2">
      <a:dk1>
        <a:srgbClr val="243E8E"/>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Raleway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Web  -  Read-Only" id="{81CAE269-D4B4-4825-823D-F8010179E198}" vid="{D1AA1B65-7475-470F-BF24-64516C127BA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0441F067A7BC43AC5A09448D64ABD3" ma:contentTypeVersion="8" ma:contentTypeDescription="Create a new document." ma:contentTypeScope="" ma:versionID="3dfa05a6c74bc69383eb9cdb9a7650ff">
  <xsd:schema xmlns:xsd="http://www.w3.org/2001/XMLSchema" xmlns:xs="http://www.w3.org/2001/XMLSchema" xmlns:p="http://schemas.microsoft.com/office/2006/metadata/properties" xmlns:ns2="422c63fa-afd0-48ed-a87e-d2814ec6678c" targetNamespace="http://schemas.microsoft.com/office/2006/metadata/properties" ma:root="true" ma:fieldsID="1776089f8432b372a35f90765c71d64f" ns2:_="">
    <xsd:import namespace="422c63fa-afd0-48ed-a87e-d2814ec6678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2c63fa-afd0-48ed-a87e-d2814ec667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8BC25D-C52E-4ECD-829B-F8D02B29C8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2c63fa-afd0-48ed-a87e-d2814ec667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5953A2-5133-4DA4-8B6E-3D7A10798D9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26DD013-A7CB-47C1-9EE3-0C79690DFB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PowerPoint2020</Template>
  <TotalTime>30870</TotalTime>
  <Words>3944</Words>
  <Application>Microsoft Office PowerPoint</Application>
  <PresentationFormat>Widescreen</PresentationFormat>
  <Paragraphs>302</Paragraphs>
  <Slides>26</Slides>
  <Notes>24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26</vt:i4>
      </vt:variant>
    </vt:vector>
  </HeadingPairs>
  <TitlesOfParts>
    <vt:vector size="39" baseType="lpstr">
      <vt:lpstr>Arial</vt:lpstr>
      <vt:lpstr>Calibri</vt:lpstr>
      <vt:lpstr>Calibri Light</vt:lpstr>
      <vt:lpstr>Courier New</vt:lpstr>
      <vt:lpstr>Raleway</vt:lpstr>
      <vt:lpstr>Raleway Light</vt:lpstr>
      <vt:lpstr>Raleway Medium</vt:lpstr>
      <vt:lpstr>Raleway SemiBold</vt:lpstr>
      <vt:lpstr>Segoe UI</vt:lpstr>
      <vt:lpstr>System Font Regular</vt:lpstr>
      <vt:lpstr>Wingdings</vt:lpstr>
      <vt:lpstr>Office Theme</vt:lpstr>
      <vt:lpstr>1_Office Theme</vt:lpstr>
      <vt:lpstr>PowerPoint Presentation</vt:lpstr>
      <vt:lpstr>PowerPoint Presentation</vt:lpstr>
      <vt:lpstr>Objectives</vt:lpstr>
      <vt:lpstr>Key Takeaways from CSPAP Part 1</vt:lpstr>
      <vt:lpstr>Recess: Definitions, Policies and Strategies</vt:lpstr>
      <vt:lpstr>Definition of Recess</vt:lpstr>
      <vt:lpstr>Benefits of Recess</vt:lpstr>
      <vt:lpstr>Benefits of Recess Before Lunch</vt:lpstr>
      <vt:lpstr>Tips for Implementing Recess Before Lunch</vt:lpstr>
      <vt:lpstr>Indoor Recess</vt:lpstr>
      <vt:lpstr>National Guidance on Recess</vt:lpstr>
      <vt:lpstr>National Guidance on Recess (cont.)</vt:lpstr>
      <vt:lpstr>Strategies for Recess in Schools</vt:lpstr>
      <vt:lpstr>Category 1: Make Leadership Decisions</vt:lpstr>
      <vt:lpstr>Category 2: Communicate and Enforce Behavioral and Safety Expectations </vt:lpstr>
      <vt:lpstr>Category 3: Create an Environment Supportive of Physical Activity During Recess</vt:lpstr>
      <vt:lpstr>Category 4: Engage the School Community to Support Recess</vt:lpstr>
      <vt:lpstr>Category 5: Gather Information on Recess</vt:lpstr>
      <vt:lpstr>Recess Planning in Schools </vt:lpstr>
      <vt:lpstr>Putting It into Action Assess Your Learning</vt:lpstr>
      <vt:lpstr>Scenario</vt:lpstr>
      <vt:lpstr>Scenario Activity</vt:lpstr>
      <vt:lpstr>Debrief</vt:lpstr>
      <vt:lpstr>More Scenario Practice</vt:lpstr>
      <vt:lpstr>Resources</vt:lpstr>
      <vt:lpstr> 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Rutledge, Aries</dc:creator>
  <cp:lastModifiedBy>Cobb, Jessica A (ISDH)</cp:lastModifiedBy>
  <cp:revision>15</cp:revision>
  <dcterms:created xsi:type="dcterms:W3CDTF">2021-06-16T14:23:21Z</dcterms:created>
  <dcterms:modified xsi:type="dcterms:W3CDTF">2021-11-09T14:57:33Z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0x010100E60441F067A7BC43AC5A09448D64ABD3</vt:lpwstr>
  </property>
</Properties>
</file>