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65" r:id="rId6"/>
    <p:sldId id="257" r:id="rId7"/>
    <p:sldId id="267" r:id="rId8"/>
    <p:sldId id="268" r:id="rId9"/>
    <p:sldId id="269" r:id="rId10"/>
    <p:sldId id="270" r:id="rId11"/>
    <p:sldId id="271" r:id="rId12"/>
    <p:sldId id="272" r:id="rId13"/>
    <p:sldId id="273" r:id="rId14"/>
    <p:sldId id="275" r:id="rId15"/>
    <p:sldId id="276" r:id="rId16"/>
    <p:sldId id="277" r:id="rId17"/>
    <p:sldId id="285" r:id="rId18"/>
    <p:sldId id="278" r:id="rId19"/>
    <p:sldId id="279" r:id="rId20"/>
    <p:sldId id="280" r:id="rId21"/>
    <p:sldId id="281" r:id="rId22"/>
    <p:sldId id="274" r:id="rId23"/>
    <p:sldId id="282" r:id="rId24"/>
    <p:sldId id="283" r:id="rId25"/>
    <p:sldId id="284" r:id="rId26"/>
    <p:sldId id="288" r:id="rId27"/>
    <p:sldId id="287" r:id="rId28"/>
    <p:sldId id="286"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518" autoAdjust="0"/>
  </p:normalViewPr>
  <p:slideViewPr>
    <p:cSldViewPr snapToGrid="0" snapToObjects="1" showGuides="1">
      <p:cViewPr varScale="1">
        <p:scale>
          <a:sx n="51" d="100"/>
          <a:sy n="51" d="100"/>
        </p:scale>
        <p:origin x="1256" y="40"/>
      </p:cViewPr>
      <p:guideLst>
        <p:guide orient="horz" pos="2160"/>
        <p:guide pos="3840"/>
      </p:guideLst>
    </p:cSldViewPr>
  </p:slideViewPr>
  <p:outlineViewPr>
    <p:cViewPr>
      <p:scale>
        <a:sx n="33" d="100"/>
        <a:sy n="33" d="100"/>
      </p:scale>
      <p:origin x="0" y="0"/>
    </p:cViewPr>
  </p:outlineViewPr>
  <p:notesTextViewPr>
    <p:cViewPr>
      <p:scale>
        <a:sx n="1" d="1"/>
        <a:sy n="1" d="1"/>
      </p:scale>
      <p:origin x="0" y="-416"/>
    </p:cViewPr>
  </p:notesTextViewPr>
  <p:sorterViewPr>
    <p:cViewPr>
      <p:scale>
        <a:sx n="100" d="100"/>
        <a:sy n="100" d="100"/>
      </p:scale>
      <p:origin x="0" y="0"/>
    </p:cViewPr>
  </p:sorterViewPr>
  <p:notesViewPr>
    <p:cSldViewPr snapToGrid="0" snapToObjects="1">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64CAC-115D-A14F-A8BE-F4784513B3FD}" type="datetimeFigureOut">
              <a:rPr lang="en-US" smtClean="0"/>
              <a:t>10/1/2020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1CD6-7082-7749-BD99-0B0117ADFFDC}" type="slidenum">
              <a:rPr lang="en-US" smtClean="0"/>
              <a:t>‹#›</a:t>
            </a:fld>
            <a:endParaRPr lang="en-US" dirty="0"/>
          </a:p>
        </p:txBody>
      </p:sp>
    </p:spTree>
    <p:extLst>
      <p:ext uri="{BB962C8B-B14F-4D97-AF65-F5344CB8AC3E}">
        <p14:creationId xmlns:p14="http://schemas.microsoft.com/office/powerpoint/2010/main" val="183764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healthyschools/physicalactivity/pdf/Recess_Data_Brief_CDC_Logo_FINAL_191106.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healthyschools/physicalactivity/recess.ht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healthyschools/physicalactivity/recess.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healthyyouth/wscc/"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healthyschools/physicalactivity/pdf/17_278143-A_PE-PA-Framework_508.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-Purpose of training</a:t>
            </a:r>
          </a:p>
          <a:p>
            <a:pPr marL="0" lvl="0" indent="0" algn="l" rtl="0">
              <a:spcBef>
                <a:spcPts val="0"/>
              </a:spcBef>
              <a:spcAft>
                <a:spcPts val="0"/>
              </a:spcAft>
              <a:buNone/>
            </a:pPr>
            <a:r>
              <a:rPr lang="en-US" dirty="0"/>
              <a:t>-History of CSPAP </a:t>
            </a:r>
          </a:p>
          <a:p>
            <a:pPr marL="0" lvl="0" indent="0" algn="l" rtl="0">
              <a:spcBef>
                <a:spcPts val="0"/>
              </a:spcBef>
              <a:spcAft>
                <a:spcPts val="0"/>
              </a:spcAft>
              <a:buNone/>
            </a:pPr>
            <a:r>
              <a:rPr lang="en-US" dirty="0"/>
              <a:t>-Overview </a:t>
            </a:r>
          </a:p>
          <a:p>
            <a:pPr marL="0" lvl="0" indent="0" algn="l" rtl="0">
              <a:spcBef>
                <a:spcPts val="0"/>
              </a:spcBef>
              <a:spcAft>
                <a:spcPts val="0"/>
              </a:spcAft>
              <a:buNone/>
            </a:pPr>
            <a:r>
              <a:rPr lang="en-US" dirty="0"/>
              <a:t>***Give details and credit to Shape America/CDC for being leaders in CSPAP development </a:t>
            </a:r>
          </a:p>
          <a:p>
            <a:pPr marL="0" lvl="0" indent="0" algn="l" rtl="0">
              <a:spcBef>
                <a:spcPts val="0"/>
              </a:spcBef>
              <a:spcAft>
                <a:spcPts val="0"/>
              </a:spcAft>
              <a:buNone/>
            </a:pPr>
            <a:r>
              <a:rPr lang="en-US" dirty="0"/>
              <a:t>PF</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4</a:t>
            </a:fld>
            <a:endParaRPr lang="en-US" dirty="0"/>
          </a:p>
        </p:txBody>
      </p:sp>
    </p:spTree>
    <p:extLst>
      <p:ext uri="{BB962C8B-B14F-4D97-AF65-F5344CB8AC3E}">
        <p14:creationId xmlns:p14="http://schemas.microsoft.com/office/powerpoint/2010/main" val="3476335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SzPts val="1100"/>
              <a:buChar char="●"/>
            </a:pPr>
            <a:r>
              <a:rPr lang="en-US" dirty="0"/>
              <a:t>Manipulative play: fine motor control</a:t>
            </a:r>
          </a:p>
          <a:p>
            <a:pPr marL="457200" lvl="0" indent="-298450" algn="l" rtl="0">
              <a:spcBef>
                <a:spcPts val="0"/>
              </a:spcBef>
              <a:spcAft>
                <a:spcPts val="0"/>
              </a:spcAft>
              <a:buSzPts val="1100"/>
              <a:buChar char="●"/>
            </a:pPr>
            <a:r>
              <a:rPr lang="en-US" dirty="0"/>
              <a:t>Large muscle: skip, jump, hop, pedal</a:t>
            </a:r>
          </a:p>
          <a:p>
            <a:pPr marL="457200" lvl="0" indent="-298450" algn="l" rtl="0">
              <a:spcBef>
                <a:spcPts val="0"/>
              </a:spcBef>
              <a:spcAft>
                <a:spcPts val="0"/>
              </a:spcAft>
              <a:buSzPts val="1100"/>
              <a:buChar char="●"/>
            </a:pPr>
            <a:r>
              <a:rPr lang="en-US" u="sng" dirty="0">
                <a:solidFill>
                  <a:schemeClr val="accent5"/>
                </a:solidFill>
                <a:hlinkClick r:id="rId3">
                  <a:extLst>
                    <a:ext uri="{A12FA001-AC4F-418D-AE19-62706E023703}">
                      <ahyp:hlinkClr xmlns:ahyp="http://schemas.microsoft.com/office/drawing/2018/hyperlinkcolor" val="tx"/>
                    </a:ext>
                  </a:extLst>
                </a:hlinkClick>
              </a:rPr>
              <a:t>https://www.cdc.gov/healthyschools/physicalactivity/pdf/Recess_Data_Brief_CDC_Logo_FINAL_191106.pdf</a:t>
            </a:r>
            <a:endParaRPr lang="en-US" dirty="0"/>
          </a:p>
          <a:p>
            <a:pPr marL="457200" lvl="0" indent="-298450" algn="l" rtl="0">
              <a:spcBef>
                <a:spcPts val="0"/>
              </a:spcBef>
              <a:spcAft>
                <a:spcPts val="0"/>
              </a:spcAft>
              <a:buSzPts val="1100"/>
              <a:buChar char="●"/>
            </a:pPr>
            <a:r>
              <a:rPr lang="en-US" u="sng" dirty="0">
                <a:solidFill>
                  <a:schemeClr val="hlink"/>
                </a:solidFill>
                <a:hlinkClick r:id="rId4"/>
              </a:rPr>
              <a:t>https://www.cdc.gov/healthyschools/physicalactivity/recess.htm</a:t>
            </a:r>
            <a:endParaRPr lang="en-US" dirty="0"/>
          </a:p>
          <a:p>
            <a:pPr marL="457200" lvl="0" indent="-298450" algn="l" rtl="0">
              <a:spcBef>
                <a:spcPts val="0"/>
              </a:spcBef>
              <a:spcAft>
                <a:spcPts val="0"/>
              </a:spcAft>
              <a:buSzPts val="1100"/>
              <a:buChar char="●"/>
            </a:pPr>
            <a:r>
              <a:rPr lang="en-US" dirty="0"/>
              <a:t>Recess planning template </a:t>
            </a:r>
          </a:p>
          <a:p>
            <a:pPr marL="457200" lvl="0" indent="-298450" algn="l" rtl="0">
              <a:spcBef>
                <a:spcPts val="0"/>
              </a:spcBef>
              <a:spcAft>
                <a:spcPts val="0"/>
              </a:spcAft>
              <a:buSzPts val="1100"/>
              <a:buChar char="●"/>
            </a:pPr>
            <a:r>
              <a:rPr lang="en-US" dirty="0"/>
              <a:t>Big body play</a:t>
            </a:r>
          </a:p>
          <a:p>
            <a:pPr marL="457200" lvl="0" indent="-298450" algn="l" rtl="0">
              <a:spcBef>
                <a:spcPts val="0"/>
              </a:spcBef>
              <a:spcAft>
                <a:spcPts val="0"/>
              </a:spcAft>
              <a:buSzPts val="1100"/>
              <a:buChar char="●"/>
            </a:pPr>
            <a:r>
              <a:rPr lang="en-US" dirty="0"/>
              <a:t>PF</a:t>
            </a:r>
          </a:p>
          <a:p>
            <a:pPr marL="457200" lvl="0" indent="-298450" algn="l" rtl="0">
              <a:spcBef>
                <a:spcPts val="0"/>
              </a:spcBef>
              <a:spcAft>
                <a:spcPts val="0"/>
              </a:spcAft>
              <a:buSzPts val="1100"/>
              <a:buChar char="●"/>
            </a:pPr>
            <a:r>
              <a:rPr lang="en-US" dirty="0"/>
              <a:t>NOT MANDATED</a:t>
            </a:r>
          </a:p>
          <a:p>
            <a:pPr marL="457200" lvl="0" indent="-298450" algn="l" rtl="0">
              <a:spcBef>
                <a:spcPts val="0"/>
              </a:spcBef>
              <a:spcAft>
                <a:spcPts val="0"/>
              </a:spcAft>
              <a:buSzPts val="1100"/>
              <a:buChar char="●"/>
            </a:pPr>
            <a:endParaRPr lang="en-US" dirty="0"/>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13</a:t>
            </a:fld>
            <a:endParaRPr lang="en-US" dirty="0"/>
          </a:p>
        </p:txBody>
      </p:sp>
    </p:spTree>
    <p:extLst>
      <p:ext uri="{BB962C8B-B14F-4D97-AF65-F5344CB8AC3E}">
        <p14:creationId xmlns:p14="http://schemas.microsoft.com/office/powerpoint/2010/main" val="3782224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a:t>
            </a:r>
          </a:p>
        </p:txBody>
      </p:sp>
      <p:sp>
        <p:nvSpPr>
          <p:cNvPr id="4" name="Slide Number Placeholder 3"/>
          <p:cNvSpPr>
            <a:spLocks noGrp="1"/>
          </p:cNvSpPr>
          <p:nvPr>
            <p:ph type="sldNum" sz="quarter" idx="5"/>
          </p:nvPr>
        </p:nvSpPr>
        <p:spPr/>
        <p:txBody>
          <a:bodyPr/>
          <a:lstStyle/>
          <a:p>
            <a:fld id="{E5731CD6-7082-7749-BD99-0B0117ADFFDC}" type="slidenum">
              <a:rPr lang="en-US" smtClean="0"/>
              <a:t>14</a:t>
            </a:fld>
            <a:endParaRPr lang="en-US"/>
          </a:p>
        </p:txBody>
      </p:sp>
    </p:spTree>
    <p:extLst>
      <p:ext uri="{BB962C8B-B14F-4D97-AF65-F5344CB8AC3E}">
        <p14:creationId xmlns:p14="http://schemas.microsoft.com/office/powerpoint/2010/main" val="2482428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Youth spend only 20% of their waking hours in school</a:t>
            </a:r>
          </a:p>
          <a:p>
            <a:pPr marL="0" lvl="0" indent="0" algn="l" rtl="0">
              <a:spcBef>
                <a:spcPts val="0"/>
              </a:spcBef>
              <a:spcAft>
                <a:spcPts val="0"/>
              </a:spcAft>
              <a:buNone/>
            </a:pPr>
            <a:r>
              <a:rPr lang="en-US" dirty="0"/>
              <a:t>How they invest the other 80% transforms their lives, especially for youth living in under-resourced communities</a:t>
            </a:r>
          </a:p>
          <a:p>
            <a:pPr marL="0" lvl="0" indent="0" algn="l" rtl="0">
              <a:spcBef>
                <a:spcPts val="0"/>
              </a:spcBef>
              <a:spcAft>
                <a:spcPts val="0"/>
              </a:spcAft>
              <a:buNone/>
            </a:pPr>
            <a:r>
              <a:rPr lang="en-US" dirty="0"/>
              <a:t>Afterschool programs, otherwise known as out-of-school time (OST) programs offer a wide range of hands-on learning and enrichment opportunities beyond school hours that prepare children and youth for success in school, work, college and life</a:t>
            </a:r>
          </a:p>
          <a:p>
            <a:pPr marL="0" lvl="0" indent="0" algn="l" rtl="0">
              <a:spcBef>
                <a:spcPts val="0"/>
              </a:spcBef>
              <a:spcAft>
                <a:spcPts val="0"/>
              </a:spcAft>
              <a:buNone/>
            </a:pPr>
            <a:r>
              <a:rPr lang="en-US" dirty="0"/>
              <a:t>PF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Assessment/evaluation of PEPA</a:t>
            </a:r>
          </a:p>
          <a:p>
            <a:pPr marL="0" lvl="0" indent="0" algn="l" rtl="0">
              <a:spcBef>
                <a:spcPts val="0"/>
              </a:spcBef>
              <a:spcAft>
                <a:spcPts val="0"/>
              </a:spcAft>
              <a:buNone/>
            </a:pPr>
            <a:r>
              <a:rPr lang="en-US" u="sng" dirty="0">
                <a:solidFill>
                  <a:schemeClr val="hlink"/>
                </a:solidFill>
                <a:hlinkClick r:id="rId3"/>
              </a:rPr>
              <a:t>https://www.cdc.gov/healthyschools/physicalactivity/recess.htm</a:t>
            </a:r>
            <a:endParaRPr lang="en-US" dirty="0"/>
          </a:p>
          <a:p>
            <a:pPr marL="0" lvl="0" indent="0" algn="l" rtl="0">
              <a:spcBef>
                <a:spcPts val="0"/>
              </a:spcBef>
              <a:spcAft>
                <a:spcPts val="0"/>
              </a:spcAft>
              <a:buNone/>
            </a:pPr>
            <a:r>
              <a:rPr lang="en-US" dirty="0"/>
              <a:t>Assessment/evaluation - recess planning template and r</a:t>
            </a:r>
          </a:p>
        </p:txBody>
      </p:sp>
      <p:sp>
        <p:nvSpPr>
          <p:cNvPr id="4" name="Slide Number Placeholder 3"/>
          <p:cNvSpPr>
            <a:spLocks noGrp="1"/>
          </p:cNvSpPr>
          <p:nvPr>
            <p:ph type="sldNum" sz="quarter" idx="5"/>
          </p:nvPr>
        </p:nvSpPr>
        <p:spPr/>
        <p:txBody>
          <a:bodyPr/>
          <a:lstStyle/>
          <a:p>
            <a:fld id="{E5731CD6-7082-7749-BD99-0B0117ADFFDC}" type="slidenum">
              <a:rPr lang="en-US" smtClean="0"/>
              <a:t>15</a:t>
            </a:fld>
            <a:endParaRPr lang="en-US"/>
          </a:p>
        </p:txBody>
      </p:sp>
    </p:spTree>
    <p:extLst>
      <p:ext uri="{BB962C8B-B14F-4D97-AF65-F5344CB8AC3E}">
        <p14:creationId xmlns:p14="http://schemas.microsoft.com/office/powerpoint/2010/main" val="3195908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a:t>
            </a:r>
          </a:p>
        </p:txBody>
      </p:sp>
      <p:sp>
        <p:nvSpPr>
          <p:cNvPr id="4" name="Slide Number Placeholder 3"/>
          <p:cNvSpPr>
            <a:spLocks noGrp="1"/>
          </p:cNvSpPr>
          <p:nvPr>
            <p:ph type="sldNum" sz="quarter" idx="5"/>
          </p:nvPr>
        </p:nvSpPr>
        <p:spPr/>
        <p:txBody>
          <a:bodyPr/>
          <a:lstStyle/>
          <a:p>
            <a:fld id="{E5731CD6-7082-7749-BD99-0B0117ADFFDC}" type="slidenum">
              <a:rPr lang="en-US" smtClean="0"/>
              <a:t>16</a:t>
            </a:fld>
            <a:endParaRPr lang="en-US"/>
          </a:p>
        </p:txBody>
      </p:sp>
    </p:spTree>
    <p:extLst>
      <p:ext uri="{BB962C8B-B14F-4D97-AF65-F5344CB8AC3E}">
        <p14:creationId xmlns:p14="http://schemas.microsoft.com/office/powerpoint/2010/main" val="3972139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According to the Center for Disease Control (CDC), 61.5 percent of children ages 9-13 do not participate in any organized physical activity outside of school hours and 22.6 percent do not engage in any type of physical activity during free time (Afterschool Alliance).</a:t>
            </a:r>
            <a:br>
              <a:rPr lang="en-US" dirty="0"/>
            </a:br>
            <a:r>
              <a:rPr lang="en-US" dirty="0"/>
              <a:t>ES</a:t>
            </a:r>
          </a:p>
          <a:p>
            <a:pPr marL="0" lvl="0" indent="0" algn="l" rtl="0">
              <a:spcBef>
                <a:spcPts val="0"/>
              </a:spcBef>
              <a:spcAft>
                <a:spcPts val="0"/>
              </a:spcAft>
              <a:buNone/>
            </a:pPr>
            <a:endParaRPr lang="en-US" dirty="0"/>
          </a:p>
          <a:p>
            <a:pPr marL="457200" lvl="0" indent="-374650" algn="l" rtl="0">
              <a:lnSpc>
                <a:spcPct val="115000"/>
              </a:lnSpc>
              <a:spcBef>
                <a:spcPts val="0"/>
              </a:spcBef>
              <a:spcAft>
                <a:spcPts val="0"/>
              </a:spcAft>
              <a:buClr>
                <a:schemeClr val="dk2"/>
              </a:buClr>
              <a:buSzPts val="2300"/>
              <a:buFont typeface="Open Sans"/>
              <a:buChar char="●"/>
            </a:pPr>
            <a:r>
              <a:rPr lang="en-US" sz="1500" dirty="0"/>
              <a:t>Less behavior Issues and less students tend to “act out” </a:t>
            </a:r>
          </a:p>
          <a:p>
            <a:pPr marL="914400" lvl="1" indent="-304800" algn="l" rtl="0">
              <a:lnSpc>
                <a:spcPct val="115000"/>
              </a:lnSpc>
              <a:spcBef>
                <a:spcPts val="0"/>
              </a:spcBef>
              <a:spcAft>
                <a:spcPts val="0"/>
              </a:spcAft>
              <a:buClr>
                <a:srgbClr val="000000"/>
              </a:buClr>
              <a:buSzPts val="1200"/>
              <a:buFont typeface="Arial"/>
              <a:buChar char="○"/>
            </a:pPr>
            <a:r>
              <a:rPr lang="en-US" sz="1200" dirty="0"/>
              <a:t>Releases stress, anxiety, depression they may experience at their home environment/living situation (outside of school hours)</a:t>
            </a:r>
          </a:p>
          <a:p>
            <a:pPr marL="457200" lvl="0" indent="-374650" algn="l" rtl="0">
              <a:lnSpc>
                <a:spcPct val="115000"/>
              </a:lnSpc>
              <a:spcBef>
                <a:spcPts val="0"/>
              </a:spcBef>
              <a:spcAft>
                <a:spcPts val="0"/>
              </a:spcAft>
              <a:buClr>
                <a:schemeClr val="dk2"/>
              </a:buClr>
              <a:buSzPts val="2300"/>
              <a:buFont typeface="Open Sans"/>
              <a:buChar char="●"/>
            </a:pPr>
            <a:r>
              <a:rPr lang="en-US" sz="1500" dirty="0"/>
              <a:t>Students come to class more enthusiastic, attentive, and ready to learn</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17</a:t>
            </a:fld>
            <a:endParaRPr lang="en-US"/>
          </a:p>
        </p:txBody>
      </p:sp>
    </p:spTree>
    <p:extLst>
      <p:ext uri="{BB962C8B-B14F-4D97-AF65-F5344CB8AC3E}">
        <p14:creationId xmlns:p14="http://schemas.microsoft.com/office/powerpoint/2010/main" val="897284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initiative was developed 10 years ago by IU Health Bloomington Hospital with the goal of providing health education to local youth and families and equipping them with the knowledge, skills, and confidence to build healthy and active lifestyles. They have been able to triple the number of elementary age students that participate in the after-school program each year and quadruple the number of college students who engage as leaders in this program!</a:t>
            </a:r>
          </a:p>
          <a:p>
            <a:r>
              <a:rPr lang="en-US" dirty="0"/>
              <a:t>ES</a:t>
            </a:r>
          </a:p>
        </p:txBody>
      </p:sp>
      <p:sp>
        <p:nvSpPr>
          <p:cNvPr id="4" name="Slide Number Placeholder 3"/>
          <p:cNvSpPr>
            <a:spLocks noGrp="1"/>
          </p:cNvSpPr>
          <p:nvPr>
            <p:ph type="sldNum" sz="quarter" idx="5"/>
          </p:nvPr>
        </p:nvSpPr>
        <p:spPr/>
        <p:txBody>
          <a:bodyPr/>
          <a:lstStyle/>
          <a:p>
            <a:fld id="{E5731CD6-7082-7749-BD99-0B0117ADFFDC}" type="slidenum">
              <a:rPr lang="en-US" smtClean="0"/>
              <a:t>18</a:t>
            </a:fld>
            <a:endParaRPr lang="en-US"/>
          </a:p>
        </p:txBody>
      </p:sp>
    </p:spTree>
    <p:extLst>
      <p:ext uri="{BB962C8B-B14F-4D97-AF65-F5344CB8AC3E}">
        <p14:creationId xmlns:p14="http://schemas.microsoft.com/office/powerpoint/2010/main" val="2064432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In Indiana, juvenile crime peaks from 10 p.m. to 2 a.m. with 30 percent of school-day incidences recorded at that time. About 17 percent of all juvenile crime on school days falls during the hours following the last school bell from 2 to 6 p.m.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crime peaks not occurring from 2 to 6 p.m. are largely due to much of law enforcement in those states recording youth criminal activity as having all occurred at only one hour during the day, often noon or midnight. This would artificially inflate the crime rate for that time period.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*Source: Council for a Strong America 2019 data </a:t>
            </a:r>
          </a:p>
          <a:p>
            <a:pPr marL="0" lvl="0" indent="0" algn="l" rtl="0">
              <a:spcBef>
                <a:spcPts val="0"/>
              </a:spcBef>
              <a:spcAft>
                <a:spcPts val="0"/>
              </a:spcAft>
              <a:buNone/>
            </a:pPr>
            <a:r>
              <a:rPr lang="en-US" dirty="0"/>
              <a:t>ES</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19</a:t>
            </a:fld>
            <a:endParaRPr lang="en-US"/>
          </a:p>
        </p:txBody>
      </p:sp>
    </p:spTree>
    <p:extLst>
      <p:ext uri="{BB962C8B-B14F-4D97-AF65-F5344CB8AC3E}">
        <p14:creationId xmlns:p14="http://schemas.microsoft.com/office/powerpoint/2010/main" val="3123144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Community: </a:t>
            </a:r>
          </a:p>
          <a:p>
            <a:pPr marL="457200" lvl="0" indent="-298450" algn="l" rtl="0">
              <a:spcBef>
                <a:spcPts val="0"/>
              </a:spcBef>
              <a:spcAft>
                <a:spcPts val="0"/>
              </a:spcAft>
              <a:buSzPts val="1100"/>
              <a:buChar char="-"/>
            </a:pPr>
            <a:r>
              <a:rPr lang="en-US" dirty="0"/>
              <a:t>What are some organizations that you know of that cater to youth? How have you leveraged this resource in your own work? Using their information or resources, collaborating on events, training, etc.</a:t>
            </a:r>
          </a:p>
          <a:p>
            <a:pPr marL="457200" lvl="0" indent="-298450" algn="l" rtl="0">
              <a:spcBef>
                <a:spcPts val="0"/>
              </a:spcBef>
              <a:spcAft>
                <a:spcPts val="0"/>
              </a:spcAft>
              <a:buSzPts val="1100"/>
              <a:buChar char="-"/>
            </a:pPr>
            <a:r>
              <a:rPr lang="en-US" dirty="0"/>
              <a:t>Jump IN, </a:t>
            </a:r>
            <a:r>
              <a:rPr lang="en-US" dirty="0" err="1"/>
              <a:t>Playworks</a:t>
            </a:r>
            <a:r>
              <a:rPr lang="en-US" dirty="0"/>
              <a:t>, </a:t>
            </a:r>
            <a:r>
              <a:rPr lang="en-US" dirty="0" err="1"/>
              <a:t>Lifesmart</a:t>
            </a:r>
            <a:r>
              <a:rPr lang="en-US" dirty="0"/>
              <a:t> Youth, Indy Youth Sports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Family:</a:t>
            </a:r>
          </a:p>
          <a:p>
            <a:pPr marL="457200" lvl="0" indent="-298450" algn="l" rtl="0">
              <a:spcBef>
                <a:spcPts val="0"/>
              </a:spcBef>
              <a:spcAft>
                <a:spcPts val="0"/>
              </a:spcAft>
              <a:buSzPts val="1100"/>
              <a:buChar char="-"/>
            </a:pPr>
            <a:r>
              <a:rPr lang="en-US" dirty="0"/>
              <a:t>How are you encouraging families to incorporate physical activity at home?</a:t>
            </a:r>
          </a:p>
          <a:p>
            <a:pPr marL="457200" lvl="0" indent="-298450" algn="l" rtl="0">
              <a:spcBef>
                <a:spcPts val="0"/>
              </a:spcBef>
              <a:spcAft>
                <a:spcPts val="0"/>
              </a:spcAft>
              <a:buSzPts val="1100"/>
              <a:buChar char="-"/>
            </a:pPr>
            <a:r>
              <a:rPr lang="en-US" dirty="0"/>
              <a:t>Eat dinner together</a:t>
            </a:r>
          </a:p>
          <a:p>
            <a:pPr marL="457200" lvl="0" indent="-298450" algn="l" rtl="0">
              <a:spcBef>
                <a:spcPts val="0"/>
              </a:spcBef>
              <a:spcAft>
                <a:spcPts val="0"/>
              </a:spcAft>
              <a:buSzPts val="1100"/>
              <a:buChar char="-"/>
            </a:pPr>
            <a:r>
              <a:rPr lang="en-US" dirty="0"/>
              <a:t>Modeling good lifestyle choices</a:t>
            </a:r>
          </a:p>
          <a:p>
            <a:pPr marL="457200" lvl="0" indent="-298450" algn="l" rtl="0">
              <a:spcBef>
                <a:spcPts val="0"/>
              </a:spcBef>
              <a:spcAft>
                <a:spcPts val="0"/>
              </a:spcAft>
              <a:buSzPts val="1100"/>
              <a:buChar char="-"/>
            </a:pPr>
            <a:r>
              <a:rPr lang="en-US" dirty="0"/>
              <a:t>Limiting technology usage, especially during meals, family time, outdoor play </a:t>
            </a:r>
          </a:p>
          <a:p>
            <a:pPr marL="457200" lvl="0" indent="-298450" algn="l" rtl="0">
              <a:spcBef>
                <a:spcPts val="0"/>
              </a:spcBef>
              <a:spcAft>
                <a:spcPts val="0"/>
              </a:spcAft>
              <a:buSzPts val="1100"/>
              <a:buChar char="-"/>
            </a:pPr>
            <a:r>
              <a:rPr lang="en-US" dirty="0"/>
              <a:t>Get active together! Dance, workout videos, clean the house, go for walks, garden, go to the park</a:t>
            </a:r>
          </a:p>
          <a:p>
            <a:pPr marL="457200" lvl="0" indent="-298450" algn="l" rtl="0">
              <a:spcBef>
                <a:spcPts val="0"/>
              </a:spcBef>
              <a:spcAft>
                <a:spcPts val="0"/>
              </a:spcAft>
              <a:buSzPts val="1100"/>
              <a:buChar char="-"/>
            </a:pPr>
            <a:r>
              <a:rPr lang="en-US" dirty="0"/>
              <a:t>Cook healthy meals together!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Turning challenges into successes</a:t>
            </a:r>
          </a:p>
          <a:p>
            <a:pPr marL="0" lvl="0" indent="0" algn="l" rtl="0">
              <a:spcBef>
                <a:spcPts val="0"/>
              </a:spcBef>
              <a:spcAft>
                <a:spcPts val="0"/>
              </a:spcAft>
              <a:buNone/>
            </a:pPr>
            <a:r>
              <a:rPr lang="en-US" dirty="0"/>
              <a:t>PF</a:t>
            </a:r>
          </a:p>
        </p:txBody>
      </p:sp>
      <p:sp>
        <p:nvSpPr>
          <p:cNvPr id="4" name="Slide Number Placeholder 3"/>
          <p:cNvSpPr>
            <a:spLocks noGrp="1"/>
          </p:cNvSpPr>
          <p:nvPr>
            <p:ph type="sldNum" sz="quarter" idx="5"/>
          </p:nvPr>
        </p:nvSpPr>
        <p:spPr/>
        <p:txBody>
          <a:bodyPr/>
          <a:lstStyle/>
          <a:p>
            <a:fld id="{E5731CD6-7082-7749-BD99-0B0117ADFFDC}" type="slidenum">
              <a:rPr lang="en-US" smtClean="0"/>
              <a:t>20</a:t>
            </a:fld>
            <a:endParaRPr lang="en-US"/>
          </a:p>
        </p:txBody>
      </p:sp>
    </p:spTree>
    <p:extLst>
      <p:ext uri="{BB962C8B-B14F-4D97-AF65-F5344CB8AC3E}">
        <p14:creationId xmlns:p14="http://schemas.microsoft.com/office/powerpoint/2010/main" val="3558316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200" dirty="0">
                <a:solidFill>
                  <a:schemeClr val="dk2"/>
                </a:solidFill>
                <a:latin typeface="Open Sans"/>
                <a:ea typeface="Open Sans"/>
                <a:cs typeface="Open Sans"/>
                <a:sym typeface="Open Sans"/>
              </a:rPr>
              <a:t>Do you want to include anything in relation to your healthy school grant goal/focus/</a:t>
            </a:r>
            <a:r>
              <a:rPr lang="en-US" sz="1200" dirty="0" err="1">
                <a:solidFill>
                  <a:schemeClr val="dk2"/>
                </a:solidFill>
                <a:latin typeface="Open Sans"/>
                <a:ea typeface="Open Sans"/>
                <a:cs typeface="Open Sans"/>
                <a:sym typeface="Open Sans"/>
              </a:rPr>
              <a:t>etc</a:t>
            </a:r>
            <a:r>
              <a:rPr lang="en-US" sz="1200" dirty="0">
                <a:solidFill>
                  <a:schemeClr val="dk2"/>
                </a:solidFill>
                <a:latin typeface="Open Sans"/>
                <a:ea typeface="Open Sans"/>
                <a:cs typeface="Open Sans"/>
                <a:sym typeface="Open Sans"/>
              </a:rPr>
              <a:t> to have the participants follow and be more engaged? Make them understand WHY they need this training and why was it required? Perhaps this could be at the beginning of the presentation </a:t>
            </a:r>
          </a:p>
          <a:p>
            <a:pPr marL="0" lvl="0" indent="0" algn="l" rtl="0">
              <a:lnSpc>
                <a:spcPct val="115000"/>
              </a:lnSpc>
              <a:spcBef>
                <a:spcPts val="1600"/>
              </a:spcBef>
              <a:spcAft>
                <a:spcPts val="0"/>
              </a:spcAft>
              <a:buNone/>
            </a:pPr>
            <a:r>
              <a:rPr lang="en-US" sz="1200" dirty="0">
                <a:solidFill>
                  <a:schemeClr val="dk2"/>
                </a:solidFill>
                <a:latin typeface="Open Sans"/>
                <a:ea typeface="Open Sans"/>
                <a:cs typeface="Open Sans"/>
                <a:sym typeface="Open Sans"/>
              </a:rPr>
              <a:t>-culture versus climate </a:t>
            </a:r>
          </a:p>
          <a:p>
            <a:pPr marL="0" lvl="0" indent="0" algn="l" rtl="0">
              <a:lnSpc>
                <a:spcPct val="115000"/>
              </a:lnSpc>
              <a:spcBef>
                <a:spcPts val="1600"/>
              </a:spcBef>
              <a:spcAft>
                <a:spcPts val="0"/>
              </a:spcAft>
              <a:buNone/>
            </a:pPr>
            <a:r>
              <a:rPr lang="en-US" sz="1200" dirty="0">
                <a:solidFill>
                  <a:schemeClr val="dk2"/>
                </a:solidFill>
                <a:latin typeface="Open Sans"/>
                <a:ea typeface="Open Sans"/>
                <a:cs typeface="Open Sans"/>
                <a:sym typeface="Open Sans"/>
              </a:rPr>
              <a:t>Discussion: What policies/programs/initiatives exist in your school that may not be fully utilized to is potential to improve  staff overall health and wellness?</a:t>
            </a:r>
          </a:p>
          <a:p>
            <a:r>
              <a:rPr lang="en-US" dirty="0"/>
              <a:t>PF</a:t>
            </a:r>
          </a:p>
        </p:txBody>
      </p:sp>
      <p:sp>
        <p:nvSpPr>
          <p:cNvPr id="4" name="Slide Number Placeholder 3"/>
          <p:cNvSpPr>
            <a:spLocks noGrp="1"/>
          </p:cNvSpPr>
          <p:nvPr>
            <p:ph type="sldNum" sz="quarter" idx="5"/>
          </p:nvPr>
        </p:nvSpPr>
        <p:spPr/>
        <p:txBody>
          <a:bodyPr/>
          <a:lstStyle/>
          <a:p>
            <a:fld id="{E5731CD6-7082-7749-BD99-0B0117ADFFDC}" type="slidenum">
              <a:rPr lang="en-US" smtClean="0"/>
              <a:t>21</a:t>
            </a:fld>
            <a:endParaRPr lang="en-US"/>
          </a:p>
        </p:txBody>
      </p:sp>
    </p:spTree>
    <p:extLst>
      <p:ext uri="{BB962C8B-B14F-4D97-AF65-F5344CB8AC3E}">
        <p14:creationId xmlns:p14="http://schemas.microsoft.com/office/powerpoint/2010/main" val="4055190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Why should schools provide physical activity programs? </a:t>
            </a:r>
          </a:p>
          <a:p>
            <a:pPr marL="0" lvl="0" indent="0" algn="l" rtl="0">
              <a:spcBef>
                <a:spcPts val="0"/>
              </a:spcBef>
              <a:spcAft>
                <a:spcPts val="0"/>
              </a:spcAft>
              <a:buNone/>
            </a:pPr>
            <a:r>
              <a:rPr lang="en-US" dirty="0"/>
              <a:t>• Children who are physically active receive physical and mental health benefits. </a:t>
            </a:r>
          </a:p>
          <a:p>
            <a:pPr marL="0" lvl="0" indent="0" algn="l" rtl="0">
              <a:spcBef>
                <a:spcPts val="0"/>
              </a:spcBef>
              <a:spcAft>
                <a:spcPts val="0"/>
              </a:spcAft>
              <a:buNone/>
            </a:pPr>
            <a:r>
              <a:rPr lang="en-US" dirty="0"/>
              <a:t>• Comprehensive school-based physical activity programs can help children meet most of their physical activity needs by encouraging physical activity in a multitude of settings and in a variety of ways. </a:t>
            </a:r>
          </a:p>
          <a:p>
            <a:pPr marL="0" lvl="0" indent="0" algn="l" rtl="0">
              <a:spcBef>
                <a:spcPts val="0"/>
              </a:spcBef>
              <a:spcAft>
                <a:spcPts val="0"/>
              </a:spcAft>
              <a:buNone/>
            </a:pPr>
            <a:r>
              <a:rPr lang="en-US" dirty="0"/>
              <a:t>• School-based physical activity programs benefit communities as well as students and schools.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Any teacher can do to promote and advocate for PA (examples)-before/after school </a:t>
            </a:r>
          </a:p>
          <a:p>
            <a:pPr marL="0" lvl="0" indent="0" algn="l" rtl="0">
              <a:spcBef>
                <a:spcPts val="0"/>
              </a:spcBef>
              <a:spcAft>
                <a:spcPts val="0"/>
              </a:spcAft>
              <a:buNone/>
            </a:pPr>
            <a:r>
              <a:rPr lang="en-US" dirty="0"/>
              <a:t>ES</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22</a:t>
            </a:fld>
            <a:endParaRPr lang="en-US" dirty="0"/>
          </a:p>
        </p:txBody>
      </p:sp>
    </p:spTree>
    <p:extLst>
      <p:ext uri="{BB962C8B-B14F-4D97-AF65-F5344CB8AC3E}">
        <p14:creationId xmlns:p14="http://schemas.microsoft.com/office/powerpoint/2010/main" val="82724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rgbClr val="555555"/>
                </a:solidFill>
              </a:rPr>
              <a:t>Schools play a vital role in ensuring children and adolescents get the nationally recommended 60 minutes of physical activity each day. Through the </a:t>
            </a:r>
            <a:r>
              <a:rPr lang="en-US" sz="1200" dirty="0">
                <a:solidFill>
                  <a:srgbClr val="2883B2"/>
                </a:solidFill>
                <a:uFill>
                  <a:noFill/>
                </a:uFill>
                <a:hlinkClick r:id="rId3">
                  <a:extLst>
                    <a:ext uri="{A12FA001-AC4F-418D-AE19-62706E023703}">
                      <ahyp:hlinkClr xmlns:ahyp="http://schemas.microsoft.com/office/drawing/2018/hyperlinkcolor" val="tx"/>
                    </a:ext>
                  </a:extLst>
                </a:hlinkClick>
              </a:rPr>
              <a:t>Whole School, Whole Community, Whole Child (WSCC) model</a:t>
            </a:r>
            <a:r>
              <a:rPr lang="en-US" sz="1200" dirty="0">
                <a:solidFill>
                  <a:srgbClr val="555555"/>
                </a:solidFill>
              </a:rPr>
              <a:t>, schools can provide many opportunities for students to be physically active. The WSCC model includes </a:t>
            </a:r>
            <a:r>
              <a:rPr lang="en-US" sz="1200" dirty="0">
                <a:solidFill>
                  <a:srgbClr val="2883B2"/>
                </a:solidFill>
                <a:uFill>
                  <a:noFill/>
                </a:uFill>
                <a:hlinkClick r:id="rId4">
                  <a:extLst>
                    <a:ext uri="{A12FA001-AC4F-418D-AE19-62706E023703}">
                      <ahyp:hlinkClr xmlns:ahyp="http://schemas.microsoft.com/office/drawing/2018/hyperlinkcolor" val="tx"/>
                    </a:ext>
                  </a:extLst>
                </a:hlinkClick>
              </a:rPr>
              <a:t>physical education and physical activity</a:t>
            </a:r>
            <a:r>
              <a:rPr lang="en-US" sz="1200" dirty="0">
                <a:solidFill>
                  <a:srgbClr val="555555"/>
                </a:solidFill>
              </a:rPr>
              <a:t> and the Comprehensive School Physical Activity Program (CSPAP) is a framework for planning and organizing activities this component.</a:t>
            </a:r>
          </a:p>
          <a:p>
            <a:pPr marL="0" lvl="0" indent="0" algn="l" rtl="0">
              <a:spcBef>
                <a:spcPts val="0"/>
              </a:spcBef>
              <a:spcAft>
                <a:spcPts val="0"/>
              </a:spcAft>
              <a:buNone/>
            </a:pPr>
            <a:endParaRPr lang="en-US" sz="1200" dirty="0">
              <a:solidFill>
                <a:srgbClr val="555555"/>
              </a:solidFill>
            </a:endParaRPr>
          </a:p>
          <a:p>
            <a:pPr marL="0" lvl="0" indent="0" algn="l" rtl="0">
              <a:spcBef>
                <a:spcPts val="0"/>
              </a:spcBef>
              <a:spcAft>
                <a:spcPts val="0"/>
              </a:spcAft>
              <a:buNone/>
            </a:pPr>
            <a:r>
              <a:rPr lang="en-US" sz="1200" dirty="0">
                <a:solidFill>
                  <a:srgbClr val="555555"/>
                </a:solidFill>
              </a:rPr>
              <a:t>Five Youth Tenants: Health, Safe, Engaged, Supported, Challenged</a:t>
            </a:r>
          </a:p>
          <a:p>
            <a:pPr marL="0" lvl="0" indent="0" algn="l" rtl="0">
              <a:spcBef>
                <a:spcPts val="0"/>
              </a:spcBef>
              <a:spcAft>
                <a:spcPts val="0"/>
              </a:spcAft>
              <a:buNone/>
            </a:pPr>
            <a:r>
              <a:rPr lang="en-US" sz="1200" dirty="0">
                <a:solidFill>
                  <a:srgbClr val="555555"/>
                </a:solidFill>
              </a:rPr>
              <a:t>PF</a:t>
            </a:r>
          </a:p>
          <a:p>
            <a:pPr marL="0" lvl="0" indent="0" algn="l" rtl="0">
              <a:spcBef>
                <a:spcPts val="0"/>
              </a:spcBef>
              <a:spcAft>
                <a:spcPts val="0"/>
              </a:spcAft>
              <a:buNone/>
            </a:pPr>
            <a:r>
              <a:rPr lang="en-US" sz="1200" dirty="0">
                <a:solidFill>
                  <a:srgbClr val="555555"/>
                </a:solidFill>
              </a:rPr>
              <a:t>PA=physical activity </a:t>
            </a:r>
          </a:p>
          <a:p>
            <a:pPr marL="0" lvl="0" indent="0" algn="l" rtl="0">
              <a:spcBef>
                <a:spcPts val="0"/>
              </a:spcBef>
              <a:spcAft>
                <a:spcPts val="0"/>
              </a:spcAft>
              <a:buNone/>
            </a:pPr>
            <a:endParaRPr lang="en-US" sz="1200" dirty="0">
              <a:solidFill>
                <a:srgbClr val="555555"/>
              </a:solidFill>
            </a:endParaRP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5</a:t>
            </a:fld>
            <a:endParaRPr lang="en-US" dirty="0"/>
          </a:p>
        </p:txBody>
      </p:sp>
    </p:spTree>
    <p:extLst>
      <p:ext uri="{BB962C8B-B14F-4D97-AF65-F5344CB8AC3E}">
        <p14:creationId xmlns:p14="http://schemas.microsoft.com/office/powerpoint/2010/main" val="2183318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800" dirty="0"/>
              <a:t>Pu</a:t>
            </a:r>
            <a:r>
              <a:rPr lang="en-US" dirty="0"/>
              <a:t>ll notes and key phrases from Edu. Wellness Toolkit </a:t>
            </a:r>
          </a:p>
          <a:p>
            <a:pPr marL="457200" lvl="0" indent="-298450" algn="l" rtl="0">
              <a:lnSpc>
                <a:spcPct val="115000"/>
              </a:lnSpc>
              <a:spcBef>
                <a:spcPts val="0"/>
              </a:spcBef>
              <a:spcAft>
                <a:spcPts val="0"/>
              </a:spcAft>
              <a:buClr>
                <a:srgbClr val="000000"/>
              </a:buClr>
              <a:buSzPts val="1100"/>
              <a:buFont typeface="Open Sans"/>
              <a:buChar char="●"/>
            </a:pPr>
            <a:r>
              <a:rPr lang="en-US" dirty="0">
                <a:latin typeface="Open Sans"/>
                <a:ea typeface="Open Sans"/>
                <a:cs typeface="Open Sans"/>
                <a:sym typeface="Open Sans"/>
              </a:rPr>
              <a:t>Alignment of policy and practices around dimensions of wellness</a:t>
            </a:r>
          </a:p>
          <a:p>
            <a:pPr marL="457200" lvl="0" indent="-298450" algn="l" rtl="0">
              <a:lnSpc>
                <a:spcPct val="115000"/>
              </a:lnSpc>
              <a:spcBef>
                <a:spcPts val="0"/>
              </a:spcBef>
              <a:spcAft>
                <a:spcPts val="0"/>
              </a:spcAft>
              <a:buClr>
                <a:srgbClr val="000000"/>
              </a:buClr>
              <a:buSzPts val="1100"/>
              <a:buFont typeface="Open Sans"/>
              <a:buChar char="●"/>
            </a:pPr>
            <a:r>
              <a:rPr lang="en-US" dirty="0">
                <a:latin typeface="Open Sans"/>
                <a:ea typeface="Open Sans"/>
                <a:cs typeface="Open Sans"/>
                <a:sym typeface="Open Sans"/>
              </a:rPr>
              <a:t>Team effort and not just on the shoulders of the Food Service Director </a:t>
            </a:r>
          </a:p>
          <a:p>
            <a:pPr marL="457200" lvl="0" indent="-342900" algn="l" rtl="0">
              <a:lnSpc>
                <a:spcPct val="115000"/>
              </a:lnSpc>
              <a:spcBef>
                <a:spcPts val="0"/>
              </a:spcBef>
              <a:spcAft>
                <a:spcPts val="0"/>
              </a:spcAft>
              <a:buClr>
                <a:schemeClr val="dk2"/>
              </a:buClr>
              <a:buSzPts val="1800"/>
              <a:buFont typeface="Open Sans"/>
              <a:buChar char="●"/>
            </a:pPr>
            <a:r>
              <a:rPr lang="en-US" dirty="0">
                <a:latin typeface="Open Sans"/>
                <a:ea typeface="Open Sans"/>
                <a:cs typeface="Open Sans"/>
                <a:sym typeface="Open Sans"/>
              </a:rPr>
              <a:t>PE Silo, when in fact they are creative people who can “spice” up lesson plans with movement </a:t>
            </a:r>
          </a:p>
          <a:p>
            <a:pPr marL="457200" lvl="0" indent="-342900" algn="l" rtl="0">
              <a:lnSpc>
                <a:spcPct val="115000"/>
              </a:lnSpc>
              <a:spcBef>
                <a:spcPts val="0"/>
              </a:spcBef>
              <a:spcAft>
                <a:spcPts val="0"/>
              </a:spcAft>
              <a:buClr>
                <a:schemeClr val="dk2"/>
              </a:buClr>
              <a:buSzPts val="1800"/>
              <a:buFont typeface="Open Sans"/>
              <a:buChar char="●"/>
            </a:pPr>
            <a:r>
              <a:rPr lang="en-US" dirty="0">
                <a:latin typeface="Open Sans"/>
                <a:ea typeface="Open Sans"/>
                <a:cs typeface="Open Sans"/>
                <a:sym typeface="Open Sans"/>
              </a:rPr>
              <a:t>SMART Goals for increasing PE/PA</a:t>
            </a:r>
          </a:p>
          <a:p>
            <a:pPr marL="457200" lvl="0" indent="-342900" algn="l" rtl="0">
              <a:lnSpc>
                <a:spcPct val="115000"/>
              </a:lnSpc>
              <a:spcBef>
                <a:spcPts val="0"/>
              </a:spcBef>
              <a:spcAft>
                <a:spcPts val="0"/>
              </a:spcAft>
              <a:buClr>
                <a:schemeClr val="dk2"/>
              </a:buClr>
              <a:buSzPts val="1800"/>
              <a:buFont typeface="Open Sans"/>
              <a:buChar char="●"/>
            </a:pPr>
            <a:r>
              <a:rPr lang="en-US" dirty="0">
                <a:latin typeface="Open Sans"/>
                <a:ea typeface="Open Sans"/>
                <a:cs typeface="Open Sans"/>
                <a:sym typeface="Open Sans"/>
              </a:rPr>
              <a:t>https://www.cdc.gov/healthyschools/wscc/infographics/SHB-WSCC-Integrating-PE-PA_th-508.pdf</a:t>
            </a:r>
          </a:p>
          <a:p>
            <a:pPr marL="457200" lvl="0" indent="-342900" algn="l" rtl="0">
              <a:lnSpc>
                <a:spcPct val="115000"/>
              </a:lnSpc>
              <a:spcBef>
                <a:spcPts val="0"/>
              </a:spcBef>
              <a:spcAft>
                <a:spcPts val="0"/>
              </a:spcAft>
              <a:buClr>
                <a:schemeClr val="dk2"/>
              </a:buClr>
              <a:buSzPts val="1800"/>
              <a:buFont typeface="Open Sans"/>
              <a:buChar char="●"/>
            </a:pPr>
            <a:r>
              <a:rPr lang="en-US" dirty="0">
                <a:latin typeface="Open Sans"/>
                <a:ea typeface="Open Sans"/>
                <a:cs typeface="Open Sans"/>
                <a:sym typeface="Open Sans"/>
              </a:rPr>
              <a:t>DNPA review and consult on your current policy </a:t>
            </a:r>
          </a:p>
          <a:p>
            <a:pPr marL="457200" lvl="0" indent="-342900" algn="l" rtl="0">
              <a:lnSpc>
                <a:spcPct val="115000"/>
              </a:lnSpc>
              <a:spcBef>
                <a:spcPts val="0"/>
              </a:spcBef>
              <a:spcAft>
                <a:spcPts val="0"/>
              </a:spcAft>
              <a:buClr>
                <a:schemeClr val="dk2"/>
              </a:buClr>
              <a:buSzPts val="1800"/>
              <a:buFont typeface="Open Sans"/>
              <a:buChar char="●"/>
            </a:pPr>
            <a:r>
              <a:rPr lang="en-US" dirty="0">
                <a:latin typeface="Open Sans"/>
                <a:ea typeface="Open Sans"/>
                <a:cs typeface="Open Sans"/>
                <a:sym typeface="Open Sans"/>
              </a:rPr>
              <a:t>PF</a:t>
            </a:r>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23</a:t>
            </a:fld>
            <a:endParaRPr lang="en-US" dirty="0"/>
          </a:p>
        </p:txBody>
      </p:sp>
    </p:spTree>
    <p:extLst>
      <p:ext uri="{BB962C8B-B14F-4D97-AF65-F5344CB8AC3E}">
        <p14:creationId xmlns:p14="http://schemas.microsoft.com/office/powerpoint/2010/main" val="2602209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a:t>
            </a:r>
          </a:p>
        </p:txBody>
      </p:sp>
      <p:sp>
        <p:nvSpPr>
          <p:cNvPr id="4" name="Slide Number Placeholder 3"/>
          <p:cNvSpPr>
            <a:spLocks noGrp="1"/>
          </p:cNvSpPr>
          <p:nvPr>
            <p:ph type="sldNum" sz="quarter" idx="5"/>
          </p:nvPr>
        </p:nvSpPr>
        <p:spPr/>
        <p:txBody>
          <a:bodyPr/>
          <a:lstStyle/>
          <a:p>
            <a:fld id="{E5731CD6-7082-7749-BD99-0B0117ADFFDC}" type="slidenum">
              <a:rPr lang="en-US" smtClean="0"/>
              <a:t>24</a:t>
            </a:fld>
            <a:endParaRPr lang="en-US" dirty="0"/>
          </a:p>
        </p:txBody>
      </p:sp>
    </p:spTree>
    <p:extLst>
      <p:ext uri="{BB962C8B-B14F-4D97-AF65-F5344CB8AC3E}">
        <p14:creationId xmlns:p14="http://schemas.microsoft.com/office/powerpoint/2010/main" val="80489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a:t>
            </a:r>
          </a:p>
        </p:txBody>
      </p:sp>
      <p:sp>
        <p:nvSpPr>
          <p:cNvPr id="4" name="Slide Number Placeholder 3"/>
          <p:cNvSpPr>
            <a:spLocks noGrp="1"/>
          </p:cNvSpPr>
          <p:nvPr>
            <p:ph type="sldNum" sz="quarter" idx="5"/>
          </p:nvPr>
        </p:nvSpPr>
        <p:spPr/>
        <p:txBody>
          <a:bodyPr/>
          <a:lstStyle/>
          <a:p>
            <a:fld id="{E5731CD6-7082-7749-BD99-0B0117ADFFDC}" type="slidenum">
              <a:rPr lang="en-US" smtClean="0"/>
              <a:t>25</a:t>
            </a:fld>
            <a:endParaRPr lang="en-US" dirty="0"/>
          </a:p>
        </p:txBody>
      </p:sp>
    </p:spTree>
    <p:extLst>
      <p:ext uri="{BB962C8B-B14F-4D97-AF65-F5344CB8AC3E}">
        <p14:creationId xmlns:p14="http://schemas.microsoft.com/office/powerpoint/2010/main" val="2599495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a:t>
            </a:r>
          </a:p>
        </p:txBody>
      </p:sp>
      <p:sp>
        <p:nvSpPr>
          <p:cNvPr id="4" name="Slide Number Placeholder 3"/>
          <p:cNvSpPr>
            <a:spLocks noGrp="1"/>
          </p:cNvSpPr>
          <p:nvPr>
            <p:ph type="sldNum" sz="quarter" idx="5"/>
          </p:nvPr>
        </p:nvSpPr>
        <p:spPr/>
        <p:txBody>
          <a:bodyPr/>
          <a:lstStyle/>
          <a:p>
            <a:fld id="{E5731CD6-7082-7749-BD99-0B0117ADFFDC}" type="slidenum">
              <a:rPr lang="en-US" smtClean="0"/>
              <a:t>26</a:t>
            </a:fld>
            <a:endParaRPr lang="en-US" dirty="0"/>
          </a:p>
        </p:txBody>
      </p:sp>
    </p:spTree>
    <p:extLst>
      <p:ext uri="{BB962C8B-B14F-4D97-AF65-F5344CB8AC3E}">
        <p14:creationId xmlns:p14="http://schemas.microsoft.com/office/powerpoint/2010/main" val="92241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a:t>
            </a:r>
          </a:p>
        </p:txBody>
      </p:sp>
      <p:sp>
        <p:nvSpPr>
          <p:cNvPr id="4" name="Slide Number Placeholder 3"/>
          <p:cNvSpPr>
            <a:spLocks noGrp="1"/>
          </p:cNvSpPr>
          <p:nvPr>
            <p:ph type="sldNum" sz="quarter" idx="5"/>
          </p:nvPr>
        </p:nvSpPr>
        <p:spPr/>
        <p:txBody>
          <a:bodyPr/>
          <a:lstStyle/>
          <a:p>
            <a:fld id="{E5731CD6-7082-7749-BD99-0B0117ADFFDC}" type="slidenum">
              <a:rPr lang="en-US" smtClean="0"/>
              <a:t>6</a:t>
            </a:fld>
            <a:endParaRPr lang="en-US" dirty="0"/>
          </a:p>
        </p:txBody>
      </p:sp>
    </p:spTree>
    <p:extLst>
      <p:ext uri="{BB962C8B-B14F-4D97-AF65-F5344CB8AC3E}">
        <p14:creationId xmlns:p14="http://schemas.microsoft.com/office/powerpoint/2010/main" val="262824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Youth Risk Behavior Surveillance System (YRBSS) monitors six categories of health-related behaviors that contribute to the leading causes of death and disability among youth and adults, including—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Behaviors that contribute to unintentional injuries and violence</a:t>
            </a:r>
          </a:p>
          <a:p>
            <a:pPr marL="0" lvl="0" indent="0" algn="l" rtl="0">
              <a:spcBef>
                <a:spcPts val="0"/>
              </a:spcBef>
              <a:spcAft>
                <a:spcPts val="0"/>
              </a:spcAft>
              <a:buNone/>
            </a:pPr>
            <a:r>
              <a:rPr lang="en-US" dirty="0"/>
              <a:t>Sexual behaviors related to unintended pregnancy and sexually transmitted diseases, including HIV infection</a:t>
            </a:r>
          </a:p>
          <a:p>
            <a:pPr marL="0" lvl="0" indent="0" algn="l" rtl="0">
              <a:spcBef>
                <a:spcPts val="0"/>
              </a:spcBef>
              <a:spcAft>
                <a:spcPts val="0"/>
              </a:spcAft>
              <a:buNone/>
            </a:pPr>
            <a:r>
              <a:rPr lang="en-US" dirty="0"/>
              <a:t>Alcohol and other drug use</a:t>
            </a:r>
          </a:p>
          <a:p>
            <a:pPr marL="0" lvl="0" indent="0" algn="l" rtl="0">
              <a:spcBef>
                <a:spcPts val="0"/>
              </a:spcBef>
              <a:spcAft>
                <a:spcPts val="0"/>
              </a:spcAft>
              <a:buNone/>
            </a:pPr>
            <a:r>
              <a:rPr lang="en-US" dirty="0"/>
              <a:t>Tobacco use</a:t>
            </a:r>
          </a:p>
          <a:p>
            <a:pPr marL="0" lvl="0" indent="0" algn="l" rtl="0">
              <a:spcBef>
                <a:spcPts val="0"/>
              </a:spcBef>
              <a:spcAft>
                <a:spcPts val="0"/>
              </a:spcAft>
              <a:buNone/>
            </a:pPr>
            <a:r>
              <a:rPr lang="en-US" dirty="0"/>
              <a:t>Unhealthy dietary behaviors</a:t>
            </a:r>
          </a:p>
          <a:p>
            <a:pPr marL="0" lvl="0" indent="0" algn="l" rtl="0">
              <a:spcBef>
                <a:spcPts val="0"/>
              </a:spcBef>
              <a:spcAft>
                <a:spcPts val="0"/>
              </a:spcAft>
              <a:buNone/>
            </a:pPr>
            <a:r>
              <a:rPr lang="en-US" dirty="0"/>
              <a:t>Inadequate physical activity</a:t>
            </a:r>
          </a:p>
          <a:p>
            <a:pPr marL="0" lvl="0" indent="0" algn="l" rtl="0">
              <a:spcBef>
                <a:spcPts val="0"/>
              </a:spcBef>
              <a:spcAft>
                <a:spcPts val="0"/>
              </a:spcAft>
              <a:buNone/>
            </a:pPr>
            <a:r>
              <a:rPr lang="en-US" dirty="0"/>
              <a:t>YRBSS also measures the prevalence of obesity and asthma and other health-related behaviors plus sexual identity and general sexual behaviors.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***plug for 2020-2021 year </a:t>
            </a:r>
          </a:p>
          <a:p>
            <a:pPr marL="0" lvl="0" indent="0" algn="l" rtl="0">
              <a:spcBef>
                <a:spcPts val="0"/>
              </a:spcBef>
              <a:spcAft>
                <a:spcPts val="0"/>
              </a:spcAft>
              <a:buNone/>
            </a:pPr>
            <a:r>
              <a:rPr lang="en-US" dirty="0"/>
              <a:t>ES</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7</a:t>
            </a:fld>
            <a:endParaRPr lang="en-US" dirty="0"/>
          </a:p>
        </p:txBody>
      </p:sp>
    </p:spTree>
    <p:extLst>
      <p:ext uri="{BB962C8B-B14F-4D97-AF65-F5344CB8AC3E}">
        <p14:creationId xmlns:p14="http://schemas.microsoft.com/office/powerpoint/2010/main" val="3336258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49250" algn="l" rtl="0">
              <a:lnSpc>
                <a:spcPct val="115000"/>
              </a:lnSpc>
              <a:spcBef>
                <a:spcPts val="0"/>
              </a:spcBef>
              <a:spcAft>
                <a:spcPts val="0"/>
              </a:spcAft>
              <a:buClr>
                <a:srgbClr val="000000"/>
              </a:buClr>
              <a:buSzPts val="1900"/>
              <a:buFont typeface="Open Sans"/>
              <a:buChar char="●"/>
            </a:pPr>
            <a:r>
              <a:rPr lang="en-US" sz="1200" dirty="0">
                <a:latin typeface="Open Sans"/>
                <a:ea typeface="Open Sans"/>
                <a:cs typeface="Open Sans"/>
                <a:sym typeface="Open Sans"/>
              </a:rPr>
              <a:t>An essential component of a healthy lifestyle</a:t>
            </a:r>
          </a:p>
          <a:p>
            <a:pPr marL="457200" lvl="0" indent="-349250" algn="l" rtl="0">
              <a:lnSpc>
                <a:spcPct val="115000"/>
              </a:lnSpc>
              <a:spcBef>
                <a:spcPts val="0"/>
              </a:spcBef>
              <a:spcAft>
                <a:spcPts val="0"/>
              </a:spcAft>
              <a:buClr>
                <a:srgbClr val="000000"/>
              </a:buClr>
              <a:buSzPts val="1900"/>
              <a:buFont typeface="Open Sans"/>
              <a:buChar char="●"/>
            </a:pPr>
            <a:r>
              <a:rPr lang="en-US" sz="1200" dirty="0">
                <a:latin typeface="Open Sans"/>
                <a:ea typeface="Open Sans"/>
                <a:cs typeface="Open Sans"/>
                <a:sym typeface="Open Sans"/>
              </a:rPr>
              <a:t>Plays a crucial role in preventing chronic diseases</a:t>
            </a:r>
          </a:p>
          <a:p>
            <a:pPr marL="457200" lvl="0" indent="-349250" algn="l" rtl="0">
              <a:lnSpc>
                <a:spcPct val="115000"/>
              </a:lnSpc>
              <a:spcBef>
                <a:spcPts val="0"/>
              </a:spcBef>
              <a:spcAft>
                <a:spcPts val="0"/>
              </a:spcAft>
              <a:buClr>
                <a:srgbClr val="000000"/>
              </a:buClr>
              <a:buSzPts val="1900"/>
              <a:buFont typeface="Open Sans"/>
              <a:buChar char="●"/>
            </a:pPr>
            <a:r>
              <a:rPr lang="en-US" sz="1200" dirty="0">
                <a:latin typeface="Open Sans"/>
                <a:ea typeface="Open Sans"/>
                <a:cs typeface="Open Sans"/>
                <a:sym typeface="Open Sans"/>
              </a:rPr>
              <a:t>Builds strong bones and muscles</a:t>
            </a:r>
          </a:p>
          <a:p>
            <a:pPr marL="457200" lvl="0" indent="-349250" algn="l" rtl="0">
              <a:lnSpc>
                <a:spcPct val="115000"/>
              </a:lnSpc>
              <a:spcBef>
                <a:spcPts val="0"/>
              </a:spcBef>
              <a:spcAft>
                <a:spcPts val="0"/>
              </a:spcAft>
              <a:buClr>
                <a:srgbClr val="000000"/>
              </a:buClr>
              <a:buSzPts val="1900"/>
              <a:buFont typeface="Open Sans"/>
              <a:buChar char="●"/>
            </a:pPr>
            <a:r>
              <a:rPr lang="en-US" sz="1200" dirty="0">
                <a:latin typeface="Open Sans"/>
                <a:ea typeface="Open Sans"/>
                <a:cs typeface="Open Sans"/>
                <a:sym typeface="Open Sans"/>
              </a:rPr>
              <a:t>Increases physical fitness</a:t>
            </a:r>
          </a:p>
          <a:p>
            <a:pPr marL="457200" lvl="0" indent="-349250" algn="l" rtl="0">
              <a:lnSpc>
                <a:spcPct val="115000"/>
              </a:lnSpc>
              <a:spcBef>
                <a:spcPts val="0"/>
              </a:spcBef>
              <a:spcAft>
                <a:spcPts val="0"/>
              </a:spcAft>
              <a:buClr>
                <a:srgbClr val="000000"/>
              </a:buClr>
              <a:buSzPts val="1900"/>
              <a:buFont typeface="Open Sans"/>
              <a:buChar char="●"/>
            </a:pPr>
            <a:r>
              <a:rPr lang="en-US" sz="1200" dirty="0">
                <a:latin typeface="Open Sans"/>
                <a:ea typeface="Open Sans"/>
                <a:cs typeface="Open Sans"/>
                <a:sym typeface="Open Sans"/>
              </a:rPr>
              <a:t>Promotes positive mental health</a:t>
            </a:r>
          </a:p>
          <a:p>
            <a:pPr marL="457200" lvl="0" indent="-349250" algn="l" rtl="0">
              <a:lnSpc>
                <a:spcPct val="115000"/>
              </a:lnSpc>
              <a:spcBef>
                <a:spcPts val="0"/>
              </a:spcBef>
              <a:spcAft>
                <a:spcPts val="0"/>
              </a:spcAft>
              <a:buClr>
                <a:srgbClr val="000000"/>
              </a:buClr>
              <a:buSzPts val="1900"/>
              <a:buFont typeface="Open Sans"/>
              <a:buChar char="●"/>
            </a:pPr>
            <a:r>
              <a:rPr lang="en-US" sz="1200" dirty="0">
                <a:latin typeface="Open Sans"/>
                <a:ea typeface="Open Sans"/>
                <a:cs typeface="Open Sans"/>
                <a:sym typeface="Open Sans"/>
              </a:rPr>
              <a:t>Improve engagement and academic achievement</a:t>
            </a:r>
          </a:p>
          <a:p>
            <a:pPr marL="457200" lvl="0" indent="-349250" algn="l" rtl="0">
              <a:lnSpc>
                <a:spcPct val="115000"/>
              </a:lnSpc>
              <a:spcBef>
                <a:spcPts val="0"/>
              </a:spcBef>
              <a:spcAft>
                <a:spcPts val="0"/>
              </a:spcAft>
              <a:buClr>
                <a:srgbClr val="000000"/>
              </a:buClr>
              <a:buSzPts val="1900"/>
              <a:buFont typeface="Open Sans"/>
              <a:buChar char="●"/>
            </a:pPr>
            <a:r>
              <a:rPr lang="en-US" sz="1200" dirty="0">
                <a:latin typeface="Open Sans"/>
                <a:ea typeface="Open Sans"/>
                <a:cs typeface="Open Sans"/>
                <a:sym typeface="Open Sans"/>
              </a:rPr>
              <a:t>Power of Play! </a:t>
            </a:r>
          </a:p>
          <a:p>
            <a:pPr marL="457200" lvl="0" indent="-349250" algn="l" rtl="0">
              <a:lnSpc>
                <a:spcPct val="115000"/>
              </a:lnSpc>
              <a:spcBef>
                <a:spcPts val="0"/>
              </a:spcBef>
              <a:spcAft>
                <a:spcPts val="0"/>
              </a:spcAft>
              <a:buClr>
                <a:srgbClr val="000000"/>
              </a:buClr>
              <a:buSzPts val="1900"/>
              <a:buFont typeface="Open Sans"/>
              <a:buChar char="●"/>
            </a:pPr>
            <a:r>
              <a:rPr lang="en-US" sz="1200" dirty="0">
                <a:latin typeface="Open Sans"/>
                <a:ea typeface="Open Sans"/>
                <a:cs typeface="Open Sans"/>
                <a:sym typeface="Open Sans"/>
              </a:rPr>
              <a:t>Health equity and inclusion </a:t>
            </a:r>
          </a:p>
          <a:p>
            <a:pPr marL="457200" lvl="0" indent="-349250" algn="l" rtl="0">
              <a:lnSpc>
                <a:spcPct val="115000"/>
              </a:lnSpc>
              <a:spcBef>
                <a:spcPts val="0"/>
              </a:spcBef>
              <a:spcAft>
                <a:spcPts val="0"/>
              </a:spcAft>
              <a:buClr>
                <a:schemeClr val="dk2"/>
              </a:buClr>
              <a:buSzPts val="1900"/>
              <a:buFont typeface="Open Sans"/>
              <a:buChar char="●"/>
            </a:pPr>
            <a:r>
              <a:rPr lang="en-US" sz="1200" dirty="0">
                <a:latin typeface="Open Sans"/>
                <a:ea typeface="Open Sans"/>
                <a:cs typeface="Open Sans"/>
                <a:sym typeface="Open Sans"/>
              </a:rPr>
              <a:t>ES</a:t>
            </a:r>
          </a:p>
          <a:p>
            <a:pPr marL="0" lvl="0" indent="0" algn="l" rtl="0">
              <a:lnSpc>
                <a:spcPct val="115000"/>
              </a:lnSpc>
              <a:spcBef>
                <a:spcPts val="1600"/>
              </a:spcBef>
              <a:spcAft>
                <a:spcPts val="0"/>
              </a:spcAft>
              <a:buNone/>
            </a:pPr>
            <a:endParaRPr lang="en-US" i="1" dirty="0">
              <a:latin typeface="Trebuchet MS"/>
              <a:ea typeface="Trebuchet MS"/>
              <a:cs typeface="Trebuchet MS"/>
              <a:sym typeface="Trebuchet MS"/>
            </a:endParaRPr>
          </a:p>
          <a:p>
            <a:pPr marL="5029200" lvl="0" indent="0" algn="l" rtl="0">
              <a:lnSpc>
                <a:spcPct val="115000"/>
              </a:lnSpc>
              <a:spcBef>
                <a:spcPts val="1000"/>
              </a:spcBef>
              <a:spcAft>
                <a:spcPts val="0"/>
              </a:spcAft>
              <a:buNone/>
            </a:pPr>
            <a:endParaRPr lang="en-US" i="1" dirty="0">
              <a:latin typeface="Trebuchet MS"/>
              <a:ea typeface="Trebuchet MS"/>
              <a:cs typeface="Trebuchet MS"/>
              <a:sym typeface="Trebuchet MS"/>
            </a:endParaRPr>
          </a:p>
          <a:p>
            <a:pPr marL="5029200" lvl="0" indent="0" algn="l" rtl="0">
              <a:lnSpc>
                <a:spcPct val="115000"/>
              </a:lnSpc>
              <a:spcBef>
                <a:spcPts val="1000"/>
              </a:spcBef>
              <a:spcAft>
                <a:spcPts val="0"/>
              </a:spcAft>
              <a:buNone/>
            </a:pPr>
            <a:endParaRPr lang="en-US" i="1" dirty="0">
              <a:latin typeface="Trebuchet MS"/>
              <a:ea typeface="Trebuchet MS"/>
              <a:cs typeface="Trebuchet MS"/>
              <a:sym typeface="Trebuchet MS"/>
            </a:endParaRP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8</a:t>
            </a:fld>
            <a:endParaRPr lang="en-US" dirty="0"/>
          </a:p>
        </p:txBody>
      </p:sp>
    </p:spTree>
    <p:extLst>
      <p:ext uri="{BB962C8B-B14F-4D97-AF65-F5344CB8AC3E}">
        <p14:creationId xmlns:p14="http://schemas.microsoft.com/office/powerpoint/2010/main" val="303367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dirty="0">
                <a:latin typeface="Open Sans"/>
                <a:ea typeface="Open Sans"/>
                <a:cs typeface="Open Sans"/>
                <a:sym typeface="Open Sans"/>
              </a:rPr>
              <a:t>An essential component of a healthy lifestyle</a:t>
            </a:r>
          </a:p>
          <a:p>
            <a:pPr marL="0" lvl="0" indent="0" algn="l" rtl="0">
              <a:lnSpc>
                <a:spcPct val="115000"/>
              </a:lnSpc>
              <a:spcBef>
                <a:spcPts val="1600"/>
              </a:spcBef>
              <a:spcAft>
                <a:spcPts val="0"/>
              </a:spcAft>
              <a:buNone/>
            </a:pPr>
            <a:r>
              <a:rPr lang="en-US" dirty="0">
                <a:latin typeface="Open Sans"/>
                <a:ea typeface="Open Sans"/>
                <a:cs typeface="Open Sans"/>
                <a:sym typeface="Open Sans"/>
              </a:rPr>
              <a:t>Plays a powerful role in preventing chronic diseases</a:t>
            </a:r>
          </a:p>
          <a:p>
            <a:pPr marL="0" lvl="0" indent="0" algn="l" rtl="0">
              <a:lnSpc>
                <a:spcPct val="115000"/>
              </a:lnSpc>
              <a:spcBef>
                <a:spcPts val="1600"/>
              </a:spcBef>
              <a:spcAft>
                <a:spcPts val="0"/>
              </a:spcAft>
              <a:buNone/>
            </a:pPr>
            <a:r>
              <a:rPr lang="en-US" dirty="0">
                <a:latin typeface="Open Sans"/>
                <a:ea typeface="Open Sans"/>
                <a:cs typeface="Open Sans"/>
                <a:sym typeface="Open Sans"/>
              </a:rPr>
              <a:t>Builds strong bones and muscles</a:t>
            </a:r>
          </a:p>
          <a:p>
            <a:pPr marL="0" lvl="0" indent="0" algn="l" rtl="0">
              <a:lnSpc>
                <a:spcPct val="115000"/>
              </a:lnSpc>
              <a:spcBef>
                <a:spcPts val="1600"/>
              </a:spcBef>
              <a:spcAft>
                <a:spcPts val="0"/>
              </a:spcAft>
              <a:buNone/>
            </a:pPr>
            <a:r>
              <a:rPr lang="en-US" dirty="0">
                <a:latin typeface="Open Sans"/>
                <a:ea typeface="Open Sans"/>
                <a:cs typeface="Open Sans"/>
                <a:sym typeface="Open Sans"/>
              </a:rPr>
              <a:t>Increases physical fitness</a:t>
            </a:r>
          </a:p>
          <a:p>
            <a:pPr marL="0" lvl="0" indent="0" algn="l" rtl="0">
              <a:lnSpc>
                <a:spcPct val="115000"/>
              </a:lnSpc>
              <a:spcBef>
                <a:spcPts val="1600"/>
              </a:spcBef>
              <a:spcAft>
                <a:spcPts val="0"/>
              </a:spcAft>
              <a:buNone/>
            </a:pPr>
            <a:r>
              <a:rPr lang="en-US" dirty="0">
                <a:latin typeface="Open Sans"/>
                <a:ea typeface="Open Sans"/>
                <a:cs typeface="Open Sans"/>
                <a:sym typeface="Open Sans"/>
              </a:rPr>
              <a:t>Promotes positive mental health</a:t>
            </a:r>
          </a:p>
          <a:p>
            <a:pPr marL="0" lvl="0" indent="0" algn="l" rtl="0">
              <a:lnSpc>
                <a:spcPct val="115000"/>
              </a:lnSpc>
              <a:spcBef>
                <a:spcPts val="1600"/>
              </a:spcBef>
              <a:spcAft>
                <a:spcPts val="0"/>
              </a:spcAft>
              <a:buNone/>
            </a:pPr>
            <a:r>
              <a:rPr lang="en-US" dirty="0">
                <a:latin typeface="Open Sans"/>
                <a:ea typeface="Open Sans"/>
                <a:cs typeface="Open Sans"/>
                <a:sym typeface="Open Sans"/>
              </a:rPr>
              <a:t>Improve engagement and academic achievement</a:t>
            </a:r>
          </a:p>
          <a:p>
            <a:pPr marL="0" lvl="0" indent="0" algn="l" rtl="0">
              <a:lnSpc>
                <a:spcPct val="115000"/>
              </a:lnSpc>
              <a:spcBef>
                <a:spcPts val="1600"/>
              </a:spcBef>
              <a:spcAft>
                <a:spcPts val="1600"/>
              </a:spcAft>
              <a:buNone/>
            </a:pPr>
            <a:r>
              <a:rPr lang="en-US" dirty="0">
                <a:latin typeface="Open Sans"/>
                <a:ea typeface="Open Sans"/>
                <a:cs typeface="Open Sans"/>
                <a:sym typeface="Open Sans"/>
              </a:rPr>
              <a:t>ES</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9</a:t>
            </a:fld>
            <a:endParaRPr lang="en-US" dirty="0"/>
          </a:p>
        </p:txBody>
      </p:sp>
    </p:spTree>
    <p:extLst>
      <p:ext uri="{BB962C8B-B14F-4D97-AF65-F5344CB8AC3E}">
        <p14:creationId xmlns:p14="http://schemas.microsoft.com/office/powerpoint/2010/main" val="1006830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a:t>
            </a:r>
          </a:p>
        </p:txBody>
      </p:sp>
      <p:sp>
        <p:nvSpPr>
          <p:cNvPr id="4" name="Slide Number Placeholder 3"/>
          <p:cNvSpPr>
            <a:spLocks noGrp="1"/>
          </p:cNvSpPr>
          <p:nvPr>
            <p:ph type="sldNum" sz="quarter" idx="5"/>
          </p:nvPr>
        </p:nvSpPr>
        <p:spPr/>
        <p:txBody>
          <a:bodyPr/>
          <a:lstStyle/>
          <a:p>
            <a:fld id="{E5731CD6-7082-7749-BD99-0B0117ADFFDC}" type="slidenum">
              <a:rPr lang="en-US" smtClean="0"/>
              <a:t>10</a:t>
            </a:fld>
            <a:endParaRPr lang="en-US" dirty="0"/>
          </a:p>
        </p:txBody>
      </p:sp>
    </p:spTree>
    <p:extLst>
      <p:ext uri="{BB962C8B-B14F-4D97-AF65-F5344CB8AC3E}">
        <p14:creationId xmlns:p14="http://schemas.microsoft.com/office/powerpoint/2010/main" val="188075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SzPts val="1100"/>
              <a:buChar char="●"/>
            </a:pPr>
            <a:r>
              <a:rPr lang="en-US" dirty="0"/>
              <a:t>Play is serious learning </a:t>
            </a:r>
          </a:p>
          <a:p>
            <a:pPr marL="457200" lvl="0" indent="-298450" algn="l" rtl="0">
              <a:spcBef>
                <a:spcPts val="0"/>
              </a:spcBef>
              <a:spcAft>
                <a:spcPts val="0"/>
              </a:spcAft>
              <a:buSzPts val="1100"/>
              <a:buChar char="●"/>
            </a:pPr>
            <a:r>
              <a:rPr lang="en-US" dirty="0"/>
              <a:t>How enter K and then we expect sitting which actually alters the synapses </a:t>
            </a:r>
          </a:p>
          <a:p>
            <a:pPr marL="457200" lvl="0" indent="-298450" algn="l" rtl="0">
              <a:spcBef>
                <a:spcPts val="0"/>
              </a:spcBef>
              <a:spcAft>
                <a:spcPts val="0"/>
              </a:spcAft>
              <a:buSzPts val="1100"/>
              <a:buChar char="●"/>
            </a:pPr>
            <a:r>
              <a:rPr lang="en-US" dirty="0"/>
              <a:t>Link article </a:t>
            </a:r>
          </a:p>
          <a:p>
            <a:pPr marL="457200" lvl="0" indent="-298450" algn="l" rtl="0">
              <a:spcBef>
                <a:spcPts val="0"/>
              </a:spcBef>
              <a:spcAft>
                <a:spcPts val="0"/>
              </a:spcAft>
              <a:buSzPts val="1100"/>
              <a:buChar char="●"/>
            </a:pPr>
            <a:r>
              <a:rPr lang="en-US" dirty="0"/>
              <a:t>PF</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11</a:t>
            </a:fld>
            <a:endParaRPr lang="en-US" dirty="0"/>
          </a:p>
        </p:txBody>
      </p:sp>
    </p:spTree>
    <p:extLst>
      <p:ext uri="{BB962C8B-B14F-4D97-AF65-F5344CB8AC3E}">
        <p14:creationId xmlns:p14="http://schemas.microsoft.com/office/powerpoint/2010/main" val="424522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SzPts val="1100"/>
              <a:buChar char="●"/>
            </a:pPr>
            <a:r>
              <a:rPr lang="en-US" dirty="0"/>
              <a:t>When do you ever enjoy sitting for long periods of time?</a:t>
            </a:r>
          </a:p>
          <a:p>
            <a:pPr marL="457200" lvl="0" indent="-298450" algn="l" rtl="0">
              <a:spcBef>
                <a:spcPts val="0"/>
              </a:spcBef>
              <a:spcAft>
                <a:spcPts val="0"/>
              </a:spcAft>
              <a:buSzPts val="1100"/>
              <a:buChar char="●"/>
            </a:pPr>
            <a:r>
              <a:rPr lang="en-US" dirty="0"/>
              <a:t>DNPA: practice what we preach, educators don’t have luxury of this. </a:t>
            </a:r>
          </a:p>
          <a:p>
            <a:pPr marL="457200" lvl="0" indent="-298450" algn="l" rtl="0">
              <a:spcBef>
                <a:spcPts val="0"/>
              </a:spcBef>
              <a:spcAft>
                <a:spcPts val="0"/>
              </a:spcAft>
              <a:buSzPts val="1100"/>
              <a:buChar char="●"/>
            </a:pPr>
            <a:r>
              <a:rPr lang="en-US" dirty="0"/>
              <a:t>PF</a:t>
            </a:r>
          </a:p>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12</a:t>
            </a:fld>
            <a:endParaRPr lang="en-US" dirty="0"/>
          </a:p>
        </p:txBody>
      </p:sp>
    </p:spTree>
    <p:extLst>
      <p:ext uri="{BB962C8B-B14F-4D97-AF65-F5344CB8AC3E}">
        <p14:creationId xmlns:p14="http://schemas.microsoft.com/office/powerpoint/2010/main" val="1719489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286917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dirty="0"/>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06861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241982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176465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71696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dirty="0"/>
              <a:t>Click icon to add picture</a:t>
            </a:r>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2196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dirty="0"/>
          </a:p>
        </p:txBody>
      </p:sp>
    </p:spTree>
    <p:extLst>
      <p:ext uri="{BB962C8B-B14F-4D97-AF65-F5344CB8AC3E}">
        <p14:creationId xmlns:p14="http://schemas.microsoft.com/office/powerpoint/2010/main" val="111181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dirty="0"/>
              <a:t>Click icon to add picture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dirty="0"/>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38468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dirty="0"/>
          </a:p>
        </p:txBody>
      </p:sp>
    </p:spTree>
    <p:extLst>
      <p:ext uri="{BB962C8B-B14F-4D97-AF65-F5344CB8AC3E}">
        <p14:creationId xmlns:p14="http://schemas.microsoft.com/office/powerpoint/2010/main" val="21747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dirty="0"/>
          </a:p>
        </p:txBody>
      </p:sp>
    </p:spTree>
    <p:extLst>
      <p:ext uri="{BB962C8B-B14F-4D97-AF65-F5344CB8AC3E}">
        <p14:creationId xmlns:p14="http://schemas.microsoft.com/office/powerpoint/2010/main" val="404681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dirty="0"/>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Tree>
    <p:extLst>
      <p:ext uri="{BB962C8B-B14F-4D97-AF65-F5344CB8AC3E}">
        <p14:creationId xmlns:p14="http://schemas.microsoft.com/office/powerpoint/2010/main" val="222511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dirty="0"/>
          </a:p>
        </p:txBody>
      </p:sp>
    </p:spTree>
    <p:extLst>
      <p:ext uri="{BB962C8B-B14F-4D97-AF65-F5344CB8AC3E}">
        <p14:creationId xmlns:p14="http://schemas.microsoft.com/office/powerpoint/2010/main" val="293402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4"/>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7761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50" r:id="rId4"/>
    <p:sldLayoutId id="2147483660" r:id="rId5"/>
    <p:sldLayoutId id="2147483661" r:id="rId6"/>
    <p:sldLayoutId id="2147483652" r:id="rId7"/>
    <p:sldLayoutId id="2147483662" r:id="rId8"/>
    <p:sldLayoutId id="2147483654" r:id="rId9"/>
    <p:sldLayoutId id="2147483663" r:id="rId10"/>
    <p:sldLayoutId id="2147483665" r:id="rId11"/>
    <p:sldLayoutId id="2147483666" r:id="rId12"/>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healthyschools/physicalactivity/pdf/2016_12_16_CustomizableRecessPlanningTemplate.docx"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mainehealth.org/-/media/lets-go/files/childrens-program/out-of-school-programs/full-out-of-school-toolkit.pdf"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hyperlink" Target="https://www.surveymonkey.com/r/B5HWT3F" TargetMode="External"/><Relationship Id="rId3" Type="http://schemas.openxmlformats.org/officeDocument/2006/relationships/hyperlink" Target="https://www.strongnation.org/articles/938-the-prime-time-for-juvenile-crime-in-indiana" TargetMode="External"/><Relationship Id="rId7" Type="http://schemas.openxmlformats.org/officeDocument/2006/relationships/hyperlink" Target="https://www.in.gov/isdh/files/2018%20Healthy%20Schools%20Toolkit.pdf"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s://www.in.gov/isdh/28327.htm" TargetMode="External"/><Relationship Id="rId5" Type="http://schemas.openxmlformats.org/officeDocument/2006/relationships/hyperlink" Target="https://www.in.gov/isdh/20060.htm" TargetMode="External"/><Relationship Id="rId10" Type="http://schemas.openxmlformats.org/officeDocument/2006/relationships/hyperlink" Target="https://www.cdc.gov/healthyschools/wscc/infographics/SHB-WSCC-Integrating-PE-PA_th-508.pdf" TargetMode="External"/><Relationship Id="rId4" Type="http://schemas.openxmlformats.org/officeDocument/2006/relationships/hyperlink" Target="https://www.indianaafterschool.org/" TargetMode="External"/><Relationship Id="rId9" Type="http://schemas.openxmlformats.org/officeDocument/2006/relationships/hyperlink" Target="https://www.shapeamerica.org/cspap/steps.asp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www.surveymonkey.com/r/F2TP8N3"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hyperlink" Target="mailto:ESmythe@isdh.in.gov" TargetMode="External"/><Relationship Id="rId4" Type="http://schemas.openxmlformats.org/officeDocument/2006/relationships/hyperlink" Target="mailto:Pfriday@isdh.i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p:txBody>
          <a:bodyPr/>
          <a:lstStyle/>
          <a:p>
            <a:r>
              <a:rPr lang="en-US" dirty="0"/>
              <a:t>10/1/2020</a:t>
            </a:r>
          </a:p>
        </p:txBody>
      </p:sp>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430279" y="1667835"/>
            <a:ext cx="6141961" cy="1588127"/>
          </a:xfrm>
        </p:spPr>
        <p:txBody>
          <a:bodyPr/>
          <a:lstStyle/>
          <a:p>
            <a:r>
              <a:rPr lang="en" sz="3600" dirty="0"/>
              <a:t>Comprehensive School Physical Activity Program (CSPAP) </a:t>
            </a:r>
            <a:endParaRPr lang="en-US" dirty="0"/>
          </a:p>
        </p:txBody>
      </p:sp>
      <p:sp>
        <p:nvSpPr>
          <p:cNvPr id="5" name="Subtitle 4">
            <a:extLst>
              <a:ext uri="{FF2B5EF4-FFF2-40B4-BE49-F238E27FC236}">
                <a16:creationId xmlns:a16="http://schemas.microsoft.com/office/drawing/2014/main" id="{F3D18034-FEB2-954E-BC28-CD213C3DB54F}"/>
              </a:ext>
            </a:extLst>
          </p:cNvPr>
          <p:cNvSpPr>
            <a:spLocks noGrp="1"/>
          </p:cNvSpPr>
          <p:nvPr>
            <p:ph type="subTitle" idx="1"/>
          </p:nvPr>
        </p:nvSpPr>
        <p:spPr/>
        <p:txBody>
          <a:bodyPr/>
          <a:lstStyle/>
          <a:p>
            <a:r>
              <a:rPr lang="en-US" dirty="0"/>
              <a:t>Communicating Success</a:t>
            </a:r>
          </a:p>
        </p:txBody>
      </p:sp>
    </p:spTree>
    <p:extLst>
      <p:ext uri="{BB962C8B-B14F-4D97-AF65-F5344CB8AC3E}">
        <p14:creationId xmlns:p14="http://schemas.microsoft.com/office/powerpoint/2010/main" val="105257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55E4-CE46-40E0-8FB7-4E09E9D5093A}"/>
              </a:ext>
            </a:extLst>
          </p:cNvPr>
          <p:cNvSpPr>
            <a:spLocks noGrp="1"/>
          </p:cNvSpPr>
          <p:nvPr>
            <p:ph type="title"/>
          </p:nvPr>
        </p:nvSpPr>
        <p:spPr>
          <a:xfrm>
            <a:off x="287527" y="464510"/>
            <a:ext cx="10916920" cy="756565"/>
          </a:xfrm>
        </p:spPr>
        <p:txBody>
          <a:bodyPr>
            <a:normAutofit/>
          </a:bodyPr>
          <a:lstStyle/>
          <a:p>
            <a:r>
              <a:rPr lang="en-US" sz="3200" dirty="0"/>
              <a:t>Warren Central High School Testimonial</a:t>
            </a:r>
          </a:p>
        </p:txBody>
      </p:sp>
      <p:sp>
        <p:nvSpPr>
          <p:cNvPr id="3" name="Slide Number Placeholder 2">
            <a:extLst>
              <a:ext uri="{FF2B5EF4-FFF2-40B4-BE49-F238E27FC236}">
                <a16:creationId xmlns:a16="http://schemas.microsoft.com/office/drawing/2014/main" id="{0514D755-B41C-4AE8-AE72-F6778DD35F8E}"/>
              </a:ext>
            </a:extLst>
          </p:cNvPr>
          <p:cNvSpPr>
            <a:spLocks noGrp="1"/>
          </p:cNvSpPr>
          <p:nvPr>
            <p:ph type="sldNum" sz="quarter" idx="12"/>
          </p:nvPr>
        </p:nvSpPr>
        <p:spPr/>
        <p:txBody>
          <a:bodyPr/>
          <a:lstStyle/>
          <a:p>
            <a:fld id="{2C1798A1-548B-2F4F-A949-0B360C421755}" type="slidenum">
              <a:rPr lang="en-US" smtClean="0"/>
              <a:t>10</a:t>
            </a:fld>
            <a:endParaRPr lang="en-US" dirty="0"/>
          </a:p>
        </p:txBody>
      </p:sp>
      <p:sp>
        <p:nvSpPr>
          <p:cNvPr id="5" name="TextBox 4">
            <a:extLst>
              <a:ext uri="{FF2B5EF4-FFF2-40B4-BE49-F238E27FC236}">
                <a16:creationId xmlns:a16="http://schemas.microsoft.com/office/drawing/2014/main" id="{0CD9BAEB-6A76-4042-967F-2E8798DB6F2C}"/>
              </a:ext>
            </a:extLst>
          </p:cNvPr>
          <p:cNvSpPr txBox="1"/>
          <p:nvPr/>
        </p:nvSpPr>
        <p:spPr>
          <a:xfrm>
            <a:off x="287527" y="1264848"/>
            <a:ext cx="11391502" cy="2703304"/>
          </a:xfrm>
          <a:prstGeom prst="rect">
            <a:avLst/>
          </a:prstGeom>
          <a:noFill/>
        </p:spPr>
        <p:txBody>
          <a:bodyPr wrap="square">
            <a:spAutoFit/>
          </a:bodyPr>
          <a:lstStyle/>
          <a:p>
            <a:pPr marL="0" lvl="0" indent="0" algn="l" rtl="0">
              <a:spcBef>
                <a:spcPts val="0"/>
              </a:spcBef>
              <a:spcAft>
                <a:spcPts val="0"/>
              </a:spcAft>
              <a:buNone/>
            </a:pPr>
            <a:r>
              <a:rPr lang="en-US" sz="1800" i="1" dirty="0"/>
              <a:t>Having physical activity equipment in the classroom has been a lifesaver! The stand up desks, under desk peddlers, ellipticals, and fidget desk bands were in high demand once we purchased them. The equipment also served as an outlet for our students. When other teachers in our building saw the movement classrooms in action, they wanted a piece of the action! The value and benefits of having physical activity in the classroom was witnessed from other teachers and our administration.”</a:t>
            </a:r>
            <a:endParaRPr lang="en-US" sz="1100" b="1" dirty="0"/>
          </a:p>
          <a:p>
            <a:pPr marL="0" lvl="0" indent="0" algn="l" rtl="0">
              <a:spcBef>
                <a:spcPts val="1600"/>
              </a:spcBef>
              <a:spcAft>
                <a:spcPts val="0"/>
              </a:spcAft>
              <a:buNone/>
            </a:pPr>
            <a:r>
              <a:rPr lang="en-US" sz="1800" b="1" dirty="0"/>
              <a:t> </a:t>
            </a:r>
            <a:r>
              <a:rPr lang="en-US" sz="1200" dirty="0"/>
              <a:t>-Candy Handy-Ogle, Physical Education/Department Chair, Warren Central High School, Indianapolis, IN (WCHS received funding from the Greater Indianapolis YMCA, Indiana State Department of Health, Division of Nutrition and Physical Activity’s 2018 Youth Adolescent Physical Activity Grant to purchase kinesthetic equipment for their behavioral risk classrooms)</a:t>
            </a:r>
          </a:p>
          <a:p>
            <a:pPr marL="0" lvl="0" indent="0" algn="l" rtl="0">
              <a:spcBef>
                <a:spcPts val="1600"/>
              </a:spcBef>
              <a:spcAft>
                <a:spcPts val="0"/>
              </a:spcAft>
              <a:buNone/>
            </a:pPr>
            <a:endParaRPr lang="en-US" sz="1100" b="1" dirty="0"/>
          </a:p>
        </p:txBody>
      </p:sp>
      <p:pic>
        <p:nvPicPr>
          <p:cNvPr id="7" name="Google Shape;124;p21">
            <a:extLst>
              <a:ext uri="{FF2B5EF4-FFF2-40B4-BE49-F238E27FC236}">
                <a16:creationId xmlns:a16="http://schemas.microsoft.com/office/drawing/2014/main" id="{CA914DE5-78BD-405B-98F2-E902210813D1}"/>
              </a:ext>
            </a:extLst>
          </p:cNvPr>
          <p:cNvPicPr preferRelativeResize="0"/>
          <p:nvPr/>
        </p:nvPicPr>
        <p:blipFill rotWithShape="1">
          <a:blip r:embed="rId3">
            <a:alphaModFix/>
          </a:blip>
          <a:srcRect t="14522" r="2229"/>
          <a:stretch/>
        </p:blipFill>
        <p:spPr>
          <a:xfrm>
            <a:off x="2064803" y="3778576"/>
            <a:ext cx="2008933" cy="2060364"/>
          </a:xfrm>
          <a:prstGeom prst="rect">
            <a:avLst/>
          </a:prstGeom>
          <a:noFill/>
          <a:ln>
            <a:noFill/>
          </a:ln>
        </p:spPr>
      </p:pic>
      <p:pic>
        <p:nvPicPr>
          <p:cNvPr id="9" name="Google Shape;122;p21">
            <a:extLst>
              <a:ext uri="{FF2B5EF4-FFF2-40B4-BE49-F238E27FC236}">
                <a16:creationId xmlns:a16="http://schemas.microsoft.com/office/drawing/2014/main" id="{00FC2B9E-60E9-4B7B-8C2A-1A76DCBF3DAE}"/>
              </a:ext>
            </a:extLst>
          </p:cNvPr>
          <p:cNvPicPr preferRelativeResize="0"/>
          <p:nvPr/>
        </p:nvPicPr>
        <p:blipFill>
          <a:blip r:embed="rId4">
            <a:alphaModFix/>
          </a:blip>
          <a:stretch>
            <a:fillRect/>
          </a:stretch>
        </p:blipFill>
        <p:spPr>
          <a:xfrm>
            <a:off x="5578996" y="3778576"/>
            <a:ext cx="1812069" cy="2060364"/>
          </a:xfrm>
          <a:prstGeom prst="rect">
            <a:avLst/>
          </a:prstGeom>
          <a:noFill/>
          <a:ln>
            <a:noFill/>
          </a:ln>
        </p:spPr>
      </p:pic>
      <p:pic>
        <p:nvPicPr>
          <p:cNvPr id="11" name="Google Shape;123;p21">
            <a:extLst>
              <a:ext uri="{FF2B5EF4-FFF2-40B4-BE49-F238E27FC236}">
                <a16:creationId xmlns:a16="http://schemas.microsoft.com/office/drawing/2014/main" id="{0FFCD338-EFBA-4D73-9EDE-8ABF9A189F46}"/>
              </a:ext>
            </a:extLst>
          </p:cNvPr>
          <p:cNvPicPr preferRelativeResize="0"/>
          <p:nvPr/>
        </p:nvPicPr>
        <p:blipFill rotWithShape="1">
          <a:blip r:embed="rId5">
            <a:alphaModFix/>
          </a:blip>
          <a:srcRect l="-2343" t="26718"/>
          <a:stretch/>
        </p:blipFill>
        <p:spPr>
          <a:xfrm>
            <a:off x="8896326" y="3778576"/>
            <a:ext cx="2157271" cy="2060364"/>
          </a:xfrm>
          <a:prstGeom prst="rect">
            <a:avLst/>
          </a:prstGeom>
          <a:noFill/>
          <a:ln>
            <a:noFill/>
          </a:ln>
        </p:spPr>
      </p:pic>
    </p:spTree>
    <p:extLst>
      <p:ext uri="{BB962C8B-B14F-4D97-AF65-F5344CB8AC3E}">
        <p14:creationId xmlns:p14="http://schemas.microsoft.com/office/powerpoint/2010/main" val="240752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56AE-8457-4CEE-9933-25DC2D3C5C9A}"/>
              </a:ext>
            </a:extLst>
          </p:cNvPr>
          <p:cNvSpPr>
            <a:spLocks noGrp="1"/>
          </p:cNvSpPr>
          <p:nvPr>
            <p:ph type="title"/>
          </p:nvPr>
        </p:nvSpPr>
        <p:spPr/>
        <p:txBody>
          <a:bodyPr>
            <a:normAutofit/>
          </a:bodyPr>
          <a:lstStyle/>
          <a:p>
            <a:r>
              <a:rPr lang="en-US" sz="3600" dirty="0"/>
              <a:t>Stages of Play</a:t>
            </a:r>
          </a:p>
        </p:txBody>
      </p:sp>
      <p:sp>
        <p:nvSpPr>
          <p:cNvPr id="3" name="Slide Number Placeholder 2">
            <a:extLst>
              <a:ext uri="{FF2B5EF4-FFF2-40B4-BE49-F238E27FC236}">
                <a16:creationId xmlns:a16="http://schemas.microsoft.com/office/drawing/2014/main" id="{EBF59B8D-68E4-4EC5-87BC-002C389BD7D2}"/>
              </a:ext>
            </a:extLst>
          </p:cNvPr>
          <p:cNvSpPr>
            <a:spLocks noGrp="1"/>
          </p:cNvSpPr>
          <p:nvPr>
            <p:ph type="sldNum" sz="quarter" idx="12"/>
          </p:nvPr>
        </p:nvSpPr>
        <p:spPr/>
        <p:txBody>
          <a:bodyPr/>
          <a:lstStyle/>
          <a:p>
            <a:fld id="{2C1798A1-548B-2F4F-A949-0B360C421755}" type="slidenum">
              <a:rPr lang="en-US" smtClean="0"/>
              <a:t>11</a:t>
            </a:fld>
            <a:endParaRPr lang="en-US" dirty="0"/>
          </a:p>
        </p:txBody>
      </p:sp>
      <p:sp>
        <p:nvSpPr>
          <p:cNvPr id="5" name="TextBox 4">
            <a:extLst>
              <a:ext uri="{FF2B5EF4-FFF2-40B4-BE49-F238E27FC236}">
                <a16:creationId xmlns:a16="http://schemas.microsoft.com/office/drawing/2014/main" id="{723435D7-A50F-43B1-B722-1D5050CCF1B4}"/>
              </a:ext>
            </a:extLst>
          </p:cNvPr>
          <p:cNvSpPr txBox="1"/>
          <p:nvPr/>
        </p:nvSpPr>
        <p:spPr>
          <a:xfrm>
            <a:off x="436880" y="1455383"/>
            <a:ext cx="11108797" cy="3947234"/>
          </a:xfrm>
          <a:prstGeom prst="rect">
            <a:avLst/>
          </a:prstGeom>
          <a:noFill/>
        </p:spPr>
        <p:txBody>
          <a:bodyPr wrap="square">
            <a:spAutoFit/>
          </a:bodyPr>
          <a:lstStyle/>
          <a:p>
            <a:pPr marL="0" lvl="0" indent="0" algn="l" rtl="0">
              <a:spcBef>
                <a:spcPts val="0"/>
              </a:spcBef>
              <a:spcAft>
                <a:spcPts val="0"/>
              </a:spcAft>
              <a:buNone/>
            </a:pPr>
            <a:r>
              <a:rPr lang="en-US" sz="2000" b="1" dirty="0"/>
              <a:t>Unoccupied Play (Birth-3 Months): </a:t>
            </a:r>
            <a:r>
              <a:rPr lang="en-US" sz="2000" dirty="0">
                <a:highlight>
                  <a:srgbClr val="FFFFFF"/>
                </a:highlight>
              </a:rPr>
              <a:t>At this stage baby is just making a lot of movements with their arms, legs, hands, feet, etc. They are learning about and discovering how their body moves.</a:t>
            </a:r>
          </a:p>
          <a:p>
            <a:pPr marL="0" lvl="0" indent="0" algn="l" rtl="0">
              <a:spcBef>
                <a:spcPts val="1500"/>
              </a:spcBef>
              <a:spcAft>
                <a:spcPts val="0"/>
              </a:spcAft>
              <a:buNone/>
            </a:pPr>
            <a:r>
              <a:rPr lang="en-US" sz="2000" b="1" dirty="0"/>
              <a:t>Solitary Play (Birth-2 Years): </a:t>
            </a:r>
            <a:r>
              <a:rPr lang="en-US" sz="2000" dirty="0"/>
              <a:t>This is the stage when a child plays alone. They are not interested in playing with others quite yet.</a:t>
            </a:r>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b="1" dirty="0"/>
              <a:t>Spectator/Onlooker Behavior (2 Years): </a:t>
            </a:r>
            <a:r>
              <a:rPr lang="en-US" sz="2000" dirty="0">
                <a:highlight>
                  <a:srgbClr val="FFFFFF"/>
                </a:highlight>
              </a:rPr>
              <a:t>During this stage a child begins to watch other children playing but does not play with them.</a:t>
            </a:r>
          </a:p>
          <a:p>
            <a:pPr marL="0" lvl="0" indent="0" algn="l" rtl="0">
              <a:spcBef>
                <a:spcPts val="0"/>
              </a:spcBef>
              <a:spcAft>
                <a:spcPts val="0"/>
              </a:spcAft>
              <a:buNone/>
            </a:pPr>
            <a:endParaRPr lang="en-US" sz="2000" dirty="0">
              <a:highlight>
                <a:srgbClr val="FFFFFF"/>
              </a:highlight>
            </a:endParaRPr>
          </a:p>
          <a:p>
            <a:pPr marL="0" lvl="0" indent="0" algn="l" rtl="0">
              <a:spcBef>
                <a:spcPts val="0"/>
              </a:spcBef>
              <a:spcAft>
                <a:spcPts val="0"/>
              </a:spcAft>
              <a:buNone/>
            </a:pPr>
            <a:r>
              <a:rPr lang="en-US" sz="2000" b="1" dirty="0"/>
              <a:t>Parallel Play (2+ Years)</a:t>
            </a:r>
          </a:p>
          <a:p>
            <a:pPr marL="0" lvl="0" indent="0" algn="l" rtl="0">
              <a:lnSpc>
                <a:spcPct val="100000"/>
              </a:lnSpc>
              <a:spcBef>
                <a:spcPts val="0"/>
              </a:spcBef>
              <a:spcAft>
                <a:spcPts val="0"/>
              </a:spcAft>
              <a:buNone/>
            </a:pPr>
            <a:r>
              <a:rPr lang="en-US" sz="2000" dirty="0">
                <a:highlight>
                  <a:srgbClr val="FFFFFF"/>
                </a:highlight>
              </a:rPr>
              <a:t>When a child plays alongside or near others but does not play with them this stage is referred to as parallel play.</a:t>
            </a:r>
          </a:p>
          <a:p>
            <a:pPr marL="0" lvl="0" indent="0" algn="l" rtl="0">
              <a:lnSpc>
                <a:spcPct val="100000"/>
              </a:lnSpc>
              <a:spcBef>
                <a:spcPts val="0"/>
              </a:spcBef>
              <a:spcAft>
                <a:spcPts val="0"/>
              </a:spcAft>
              <a:buNone/>
            </a:pPr>
            <a:endParaRPr lang="en-US" sz="1800" dirty="0">
              <a:solidFill>
                <a:srgbClr val="191922"/>
              </a:solidFill>
              <a:highlight>
                <a:srgbClr val="FFFFFF"/>
              </a:highlight>
            </a:endParaRPr>
          </a:p>
        </p:txBody>
      </p:sp>
    </p:spTree>
    <p:extLst>
      <p:ext uri="{BB962C8B-B14F-4D97-AF65-F5344CB8AC3E}">
        <p14:creationId xmlns:p14="http://schemas.microsoft.com/office/powerpoint/2010/main" val="398672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1D1D-890E-49C0-A679-582137718431}"/>
              </a:ext>
            </a:extLst>
          </p:cNvPr>
          <p:cNvSpPr>
            <a:spLocks noGrp="1"/>
          </p:cNvSpPr>
          <p:nvPr>
            <p:ph type="title"/>
          </p:nvPr>
        </p:nvSpPr>
        <p:spPr/>
        <p:txBody>
          <a:bodyPr>
            <a:normAutofit/>
          </a:bodyPr>
          <a:lstStyle/>
          <a:p>
            <a:r>
              <a:rPr lang="en-US" sz="3600" dirty="0"/>
              <a:t>Stages of Play</a:t>
            </a:r>
          </a:p>
        </p:txBody>
      </p:sp>
      <p:sp>
        <p:nvSpPr>
          <p:cNvPr id="3" name="Slide Number Placeholder 2">
            <a:extLst>
              <a:ext uri="{FF2B5EF4-FFF2-40B4-BE49-F238E27FC236}">
                <a16:creationId xmlns:a16="http://schemas.microsoft.com/office/drawing/2014/main" id="{ED2CB111-8AC8-492B-AA25-B9495FCDB0D0}"/>
              </a:ext>
            </a:extLst>
          </p:cNvPr>
          <p:cNvSpPr>
            <a:spLocks noGrp="1"/>
          </p:cNvSpPr>
          <p:nvPr>
            <p:ph type="sldNum" sz="quarter" idx="12"/>
          </p:nvPr>
        </p:nvSpPr>
        <p:spPr/>
        <p:txBody>
          <a:bodyPr/>
          <a:lstStyle/>
          <a:p>
            <a:fld id="{2C1798A1-548B-2F4F-A949-0B360C421755}" type="slidenum">
              <a:rPr lang="en-US" smtClean="0"/>
              <a:t>12</a:t>
            </a:fld>
            <a:endParaRPr lang="en-US" dirty="0"/>
          </a:p>
        </p:txBody>
      </p:sp>
      <p:sp>
        <p:nvSpPr>
          <p:cNvPr id="5" name="TextBox 4">
            <a:extLst>
              <a:ext uri="{FF2B5EF4-FFF2-40B4-BE49-F238E27FC236}">
                <a16:creationId xmlns:a16="http://schemas.microsoft.com/office/drawing/2014/main" id="{A819C26D-1776-4ABB-871A-2D2622C00347}"/>
              </a:ext>
            </a:extLst>
          </p:cNvPr>
          <p:cNvSpPr txBox="1"/>
          <p:nvPr/>
        </p:nvSpPr>
        <p:spPr>
          <a:xfrm>
            <a:off x="198304" y="1309216"/>
            <a:ext cx="8926323" cy="3477875"/>
          </a:xfrm>
          <a:prstGeom prst="rect">
            <a:avLst/>
          </a:prstGeom>
          <a:noFill/>
        </p:spPr>
        <p:txBody>
          <a:bodyPr wrap="square">
            <a:spAutoFit/>
          </a:bodyPr>
          <a:lstStyle/>
          <a:p>
            <a:pPr marL="0" lvl="0" indent="0" algn="l" rtl="0">
              <a:spcBef>
                <a:spcPts val="0"/>
              </a:spcBef>
              <a:spcAft>
                <a:spcPts val="0"/>
              </a:spcAft>
              <a:buNone/>
            </a:pPr>
            <a:r>
              <a:rPr lang="en-US" sz="2000" b="1" dirty="0"/>
              <a:t>Associate Play (3-4 Years)</a:t>
            </a:r>
          </a:p>
          <a:p>
            <a:pPr marL="0" lvl="0" indent="0" algn="l" rtl="0">
              <a:spcBef>
                <a:spcPts val="0"/>
              </a:spcBef>
              <a:spcAft>
                <a:spcPts val="0"/>
              </a:spcAft>
              <a:buNone/>
            </a:pPr>
            <a:r>
              <a:rPr lang="en-US" sz="2000" dirty="0">
                <a:highlight>
                  <a:srgbClr val="FFFFFF"/>
                </a:highlight>
              </a:rPr>
              <a:t>When a child starts to interact with others during play, but there is not a large amount of interaction at this stage. A child might be doing an activity related to the kids around him, but might not actually be interacting with another child. For example, kids might all be playing on the same piece of playground equipment but all doing different things like climbing, swinging, etc.</a:t>
            </a:r>
          </a:p>
          <a:p>
            <a:pPr marL="0" lvl="0" indent="0" algn="l" rtl="0">
              <a:spcBef>
                <a:spcPts val="0"/>
              </a:spcBef>
              <a:spcAft>
                <a:spcPts val="0"/>
              </a:spcAft>
              <a:buNone/>
            </a:pPr>
            <a:endParaRPr lang="en-US" sz="2000" dirty="0">
              <a:highlight>
                <a:srgbClr val="FFFFFF"/>
              </a:highlight>
            </a:endParaRPr>
          </a:p>
          <a:p>
            <a:pPr marL="0" lvl="0" indent="0" algn="l" rtl="0">
              <a:spcBef>
                <a:spcPts val="0"/>
              </a:spcBef>
              <a:spcAft>
                <a:spcPts val="0"/>
              </a:spcAft>
              <a:buNone/>
            </a:pPr>
            <a:r>
              <a:rPr lang="en-US" sz="2000" b="1" dirty="0"/>
              <a:t>Cooperative Play (4+ years)</a:t>
            </a:r>
          </a:p>
          <a:p>
            <a:pPr marL="0" lvl="0" indent="0" algn="l" rtl="0">
              <a:spcBef>
                <a:spcPts val="0"/>
              </a:spcBef>
              <a:spcAft>
                <a:spcPts val="0"/>
              </a:spcAft>
              <a:buNone/>
            </a:pPr>
            <a:r>
              <a:rPr lang="en-US" sz="2000" dirty="0">
                <a:highlight>
                  <a:srgbClr val="FFFFFF"/>
                </a:highlight>
              </a:rPr>
              <a:t>When a child plays together with others and has interest in both the</a:t>
            </a:r>
          </a:p>
          <a:p>
            <a:pPr marL="0" lvl="0" indent="0" algn="l" rtl="0">
              <a:spcBef>
                <a:spcPts val="0"/>
              </a:spcBef>
              <a:spcAft>
                <a:spcPts val="0"/>
              </a:spcAft>
              <a:buNone/>
            </a:pPr>
            <a:r>
              <a:rPr lang="en-US" sz="2000" dirty="0">
                <a:highlight>
                  <a:srgbClr val="FFFFFF"/>
                </a:highlight>
              </a:rPr>
              <a:t> activity and other children involved in playing they are participating</a:t>
            </a:r>
          </a:p>
          <a:p>
            <a:pPr marL="0" lvl="0" indent="0" algn="l" rtl="0">
              <a:spcBef>
                <a:spcPts val="0"/>
              </a:spcBef>
              <a:spcAft>
                <a:spcPts val="0"/>
              </a:spcAft>
              <a:buNone/>
            </a:pPr>
            <a:r>
              <a:rPr lang="en-US" sz="2000" dirty="0">
                <a:highlight>
                  <a:srgbClr val="FFFFFF"/>
                </a:highlight>
              </a:rPr>
              <a:t> in cooperative play.</a:t>
            </a:r>
          </a:p>
        </p:txBody>
      </p:sp>
      <p:pic>
        <p:nvPicPr>
          <p:cNvPr id="7" name="Google Shape;137;p23">
            <a:extLst>
              <a:ext uri="{FF2B5EF4-FFF2-40B4-BE49-F238E27FC236}">
                <a16:creationId xmlns:a16="http://schemas.microsoft.com/office/drawing/2014/main" id="{567DC680-6843-4B40-B6D1-3F8DDB5DCF74}"/>
              </a:ext>
            </a:extLst>
          </p:cNvPr>
          <p:cNvPicPr preferRelativeResize="0"/>
          <p:nvPr/>
        </p:nvPicPr>
        <p:blipFill>
          <a:blip r:embed="rId3">
            <a:alphaModFix/>
          </a:blip>
          <a:stretch>
            <a:fillRect/>
          </a:stretch>
        </p:blipFill>
        <p:spPr>
          <a:xfrm>
            <a:off x="8400539" y="3048153"/>
            <a:ext cx="3115875" cy="2205150"/>
          </a:xfrm>
          <a:prstGeom prst="rect">
            <a:avLst/>
          </a:prstGeom>
          <a:noFill/>
          <a:ln>
            <a:noFill/>
          </a:ln>
        </p:spPr>
      </p:pic>
    </p:spTree>
    <p:extLst>
      <p:ext uri="{BB962C8B-B14F-4D97-AF65-F5344CB8AC3E}">
        <p14:creationId xmlns:p14="http://schemas.microsoft.com/office/powerpoint/2010/main" val="3196163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09A1E-3973-42F1-8CCB-01B7354E69EB}"/>
              </a:ext>
            </a:extLst>
          </p:cNvPr>
          <p:cNvSpPr>
            <a:spLocks noGrp="1"/>
          </p:cNvSpPr>
          <p:nvPr>
            <p:ph type="title"/>
          </p:nvPr>
        </p:nvSpPr>
        <p:spPr/>
        <p:txBody>
          <a:bodyPr>
            <a:normAutofit/>
          </a:bodyPr>
          <a:lstStyle/>
          <a:p>
            <a:r>
              <a:rPr lang="en-US" sz="3600" dirty="0"/>
              <a:t>Recess Guidance</a:t>
            </a:r>
          </a:p>
        </p:txBody>
      </p:sp>
      <p:sp>
        <p:nvSpPr>
          <p:cNvPr id="3" name="Slide Number Placeholder 2">
            <a:extLst>
              <a:ext uri="{FF2B5EF4-FFF2-40B4-BE49-F238E27FC236}">
                <a16:creationId xmlns:a16="http://schemas.microsoft.com/office/drawing/2014/main" id="{2005F486-8FDF-45C0-A3DD-2D2A82882873}"/>
              </a:ext>
            </a:extLst>
          </p:cNvPr>
          <p:cNvSpPr>
            <a:spLocks noGrp="1"/>
          </p:cNvSpPr>
          <p:nvPr>
            <p:ph type="sldNum" sz="quarter" idx="12"/>
          </p:nvPr>
        </p:nvSpPr>
        <p:spPr/>
        <p:txBody>
          <a:bodyPr/>
          <a:lstStyle/>
          <a:p>
            <a:fld id="{2C1798A1-548B-2F4F-A949-0B360C421755}" type="slidenum">
              <a:rPr lang="en-US" smtClean="0"/>
              <a:t>13</a:t>
            </a:fld>
            <a:endParaRPr lang="en-US" dirty="0"/>
          </a:p>
        </p:txBody>
      </p:sp>
      <p:sp>
        <p:nvSpPr>
          <p:cNvPr id="5" name="TextBox 4">
            <a:extLst>
              <a:ext uri="{FF2B5EF4-FFF2-40B4-BE49-F238E27FC236}">
                <a16:creationId xmlns:a16="http://schemas.microsoft.com/office/drawing/2014/main" id="{25D2AB6C-44B6-4D33-801D-2F399FBE9B8B}"/>
              </a:ext>
            </a:extLst>
          </p:cNvPr>
          <p:cNvSpPr txBox="1"/>
          <p:nvPr/>
        </p:nvSpPr>
        <p:spPr>
          <a:xfrm>
            <a:off x="436880" y="895418"/>
            <a:ext cx="11391502" cy="4770537"/>
          </a:xfrm>
          <a:prstGeom prst="rect">
            <a:avLst/>
          </a:prstGeom>
          <a:noFill/>
        </p:spPr>
        <p:txBody>
          <a:bodyPr wrap="square">
            <a:spAutoFit/>
          </a:bodyPr>
          <a:lstStyle/>
          <a:p>
            <a:pPr lvl="0" algn="l" rtl="0">
              <a:spcBef>
                <a:spcPts val="0"/>
              </a:spcBef>
              <a:spcAft>
                <a:spcPts val="0"/>
              </a:spcAft>
            </a:pPr>
            <a:endParaRPr lang="en-US" sz="2800" dirty="0">
              <a:latin typeface="Arial"/>
              <a:ea typeface="Arial"/>
              <a:cs typeface="Arial"/>
              <a:sym typeface="Arial"/>
            </a:endParaRPr>
          </a:p>
          <a:p>
            <a:pPr marL="342900" lvl="0" indent="-342900" algn="l" rtl="0">
              <a:spcBef>
                <a:spcPts val="0"/>
              </a:spcBef>
              <a:spcAft>
                <a:spcPts val="0"/>
              </a:spcAft>
              <a:buFont typeface="Arial" panose="020B0604020202020204" pitchFamily="34" charset="0"/>
              <a:buChar char="•"/>
            </a:pPr>
            <a:r>
              <a:rPr lang="en-US" sz="2800" dirty="0">
                <a:latin typeface="Arial"/>
                <a:ea typeface="Arial"/>
                <a:cs typeface="Arial"/>
                <a:sym typeface="Arial"/>
              </a:rPr>
              <a:t>Provide all students in kindergarten through 12th grade with at least 20 minutes of recess daily (or a similar daily period of physical activity).</a:t>
            </a:r>
          </a:p>
          <a:p>
            <a:pPr marL="342900" lvl="0" indent="-342900" algn="l" rtl="0">
              <a:spcBef>
                <a:spcPts val="0"/>
              </a:spcBef>
              <a:spcAft>
                <a:spcPts val="0"/>
              </a:spcAft>
              <a:buFont typeface="Arial" panose="020B0604020202020204" pitchFamily="34" charset="0"/>
              <a:buChar char="•"/>
            </a:pPr>
            <a:r>
              <a:rPr lang="en-US" sz="2800" dirty="0">
                <a:latin typeface="Arial"/>
                <a:ea typeface="Arial"/>
                <a:cs typeface="Arial"/>
                <a:sym typeface="Arial"/>
              </a:rPr>
              <a:t>Prohibit the replacement of physical education with recess or the use of recess to meet time requirements for physical education policies.</a:t>
            </a:r>
          </a:p>
          <a:p>
            <a:pPr marL="342900" lvl="0" indent="-342900" algn="l" rtl="0">
              <a:spcBef>
                <a:spcPts val="0"/>
              </a:spcBef>
              <a:spcAft>
                <a:spcPts val="0"/>
              </a:spcAft>
              <a:buFont typeface="Arial" panose="020B0604020202020204" pitchFamily="34" charset="0"/>
              <a:buChar char="•"/>
            </a:pPr>
            <a:r>
              <a:rPr lang="en-US" sz="2800" dirty="0">
                <a:latin typeface="Arial"/>
                <a:ea typeface="Arial"/>
                <a:cs typeface="Arial"/>
                <a:sym typeface="Arial"/>
              </a:rPr>
              <a:t>Provide schools and students with adequate spaces, facilities, equipment, and supplies for recess.</a:t>
            </a:r>
          </a:p>
          <a:p>
            <a:pPr marL="342900" lvl="0" indent="-342900" algn="l" rtl="0">
              <a:spcBef>
                <a:spcPts val="0"/>
              </a:spcBef>
              <a:spcAft>
                <a:spcPts val="0"/>
              </a:spcAft>
              <a:buFont typeface="Arial" panose="020B0604020202020204" pitchFamily="34" charset="0"/>
              <a:buChar char="•"/>
            </a:pPr>
            <a:r>
              <a:rPr lang="en-US" sz="2800" dirty="0">
                <a:latin typeface="Arial"/>
                <a:ea typeface="Arial"/>
                <a:cs typeface="Arial"/>
                <a:sym typeface="Arial"/>
              </a:rPr>
              <a:t>Ensure that spaces and facilities for recess meet or exceed recommended safety standards.</a:t>
            </a:r>
          </a:p>
          <a:p>
            <a:pPr marL="0" lvl="0" indent="0" algn="l" rtl="0">
              <a:spcBef>
                <a:spcPts val="0"/>
              </a:spcBef>
              <a:spcAft>
                <a:spcPts val="0"/>
              </a:spcAft>
              <a:buNone/>
            </a:pPr>
            <a:endParaRPr lang="en-US" sz="2400" dirty="0">
              <a:latin typeface="Arial"/>
              <a:ea typeface="Arial"/>
              <a:cs typeface="Arial"/>
              <a:sym typeface="Arial"/>
            </a:endParaRPr>
          </a:p>
        </p:txBody>
      </p:sp>
    </p:spTree>
    <p:extLst>
      <p:ext uri="{BB962C8B-B14F-4D97-AF65-F5344CB8AC3E}">
        <p14:creationId xmlns:p14="http://schemas.microsoft.com/office/powerpoint/2010/main" val="1058870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D1FC2-A7AA-4E10-84DA-1E651DBF4C74}"/>
              </a:ext>
            </a:extLst>
          </p:cNvPr>
          <p:cNvSpPr>
            <a:spLocks noGrp="1"/>
          </p:cNvSpPr>
          <p:nvPr>
            <p:ph type="title"/>
          </p:nvPr>
        </p:nvSpPr>
        <p:spPr/>
        <p:txBody>
          <a:bodyPr>
            <a:normAutofit/>
          </a:bodyPr>
          <a:lstStyle/>
          <a:p>
            <a:r>
              <a:rPr lang="en-US" sz="3600" dirty="0"/>
              <a:t>Recess Guidance </a:t>
            </a:r>
            <a:r>
              <a:rPr lang="en-US" sz="3600" dirty="0" err="1"/>
              <a:t>Cont</a:t>
            </a:r>
            <a:r>
              <a:rPr lang="en-US" sz="3600" dirty="0"/>
              <a:t>…</a:t>
            </a:r>
          </a:p>
        </p:txBody>
      </p:sp>
      <p:sp>
        <p:nvSpPr>
          <p:cNvPr id="3" name="Slide Number Placeholder 2">
            <a:extLst>
              <a:ext uri="{FF2B5EF4-FFF2-40B4-BE49-F238E27FC236}">
                <a16:creationId xmlns:a16="http://schemas.microsoft.com/office/drawing/2014/main" id="{8F1CE1C4-3151-4F07-966C-5168057AA692}"/>
              </a:ext>
            </a:extLst>
          </p:cNvPr>
          <p:cNvSpPr>
            <a:spLocks noGrp="1"/>
          </p:cNvSpPr>
          <p:nvPr>
            <p:ph type="sldNum" sz="quarter" idx="12"/>
          </p:nvPr>
        </p:nvSpPr>
        <p:spPr/>
        <p:txBody>
          <a:bodyPr/>
          <a:lstStyle/>
          <a:p>
            <a:fld id="{2C1798A1-548B-2F4F-A949-0B360C421755}" type="slidenum">
              <a:rPr lang="en-US" smtClean="0"/>
              <a:t>14</a:t>
            </a:fld>
            <a:endParaRPr lang="en-US"/>
          </a:p>
        </p:txBody>
      </p:sp>
      <p:sp>
        <p:nvSpPr>
          <p:cNvPr id="5" name="TextBox 4">
            <a:extLst>
              <a:ext uri="{FF2B5EF4-FFF2-40B4-BE49-F238E27FC236}">
                <a16:creationId xmlns:a16="http://schemas.microsoft.com/office/drawing/2014/main" id="{84347971-0766-4BE5-AA2B-B2E5F8C099A0}"/>
              </a:ext>
            </a:extLst>
          </p:cNvPr>
          <p:cNvSpPr txBox="1"/>
          <p:nvPr/>
        </p:nvSpPr>
        <p:spPr>
          <a:xfrm>
            <a:off x="436879" y="1509311"/>
            <a:ext cx="10767567" cy="3108543"/>
          </a:xfrm>
          <a:prstGeom prst="rect">
            <a:avLst/>
          </a:prstGeom>
          <a:noFill/>
        </p:spPr>
        <p:txBody>
          <a:bodyPr wrap="square">
            <a:spAutoFit/>
          </a:bodyPr>
          <a:lstStyle/>
          <a:p>
            <a:pPr marL="457200" lvl="0" indent="-457200" algn="l" rtl="0">
              <a:spcBef>
                <a:spcPts val="0"/>
              </a:spcBef>
              <a:spcAft>
                <a:spcPts val="0"/>
              </a:spcAft>
              <a:buFont typeface="Arial" panose="020B0604020202020204" pitchFamily="34" charset="0"/>
              <a:buChar char="•"/>
            </a:pPr>
            <a:r>
              <a:rPr lang="en-US" sz="2800" dirty="0">
                <a:latin typeface="Arial"/>
                <a:ea typeface="Arial"/>
                <a:cs typeface="Arial"/>
                <a:sym typeface="Arial"/>
              </a:rPr>
              <a:t>Prohibit the exclusion of students from recess for disciplinary reasons or academic performance in the classroom.</a:t>
            </a:r>
          </a:p>
          <a:p>
            <a:pPr marL="457200" lvl="0" indent="-457200" algn="l" rtl="0">
              <a:spcBef>
                <a:spcPts val="0"/>
              </a:spcBef>
              <a:spcAft>
                <a:spcPts val="0"/>
              </a:spcAft>
              <a:buFont typeface="Arial" panose="020B0604020202020204" pitchFamily="34" charset="0"/>
              <a:buChar char="•"/>
            </a:pPr>
            <a:r>
              <a:rPr lang="en-US" sz="2800" dirty="0">
                <a:latin typeface="Arial"/>
                <a:ea typeface="Arial"/>
                <a:cs typeface="Arial"/>
                <a:sym typeface="Arial"/>
              </a:rPr>
              <a:t>Prohibit the use of physical activity during recess as punishment.</a:t>
            </a:r>
          </a:p>
          <a:p>
            <a:pPr marL="457200" lvl="0" indent="-457200" algn="l" rtl="0">
              <a:spcBef>
                <a:spcPts val="0"/>
              </a:spcBef>
              <a:spcAft>
                <a:spcPts val="0"/>
              </a:spcAft>
              <a:buFont typeface="Arial" panose="020B0604020202020204" pitchFamily="34" charset="0"/>
              <a:buChar char="•"/>
            </a:pPr>
            <a:r>
              <a:rPr lang="en-US" sz="2800" dirty="0">
                <a:latin typeface="Arial"/>
                <a:ea typeface="Arial"/>
                <a:cs typeface="Arial"/>
                <a:sym typeface="Arial"/>
              </a:rPr>
              <a:t>Provide recess before lunch.</a:t>
            </a:r>
          </a:p>
          <a:p>
            <a:pPr marL="457200" lvl="0" indent="-457200" algn="l" rtl="0">
              <a:spcBef>
                <a:spcPts val="0"/>
              </a:spcBef>
              <a:spcAft>
                <a:spcPts val="0"/>
              </a:spcAft>
              <a:buFont typeface="Arial" panose="020B0604020202020204" pitchFamily="34" charset="0"/>
              <a:buChar char="•"/>
            </a:pPr>
            <a:r>
              <a:rPr lang="en-US" sz="2800" dirty="0">
                <a:latin typeface="Arial"/>
                <a:ea typeface="Arial"/>
                <a:cs typeface="Arial"/>
                <a:sym typeface="Arial"/>
              </a:rPr>
              <a:t>Provide staff members who lead or supervise recess with ongoing professional development.</a:t>
            </a:r>
          </a:p>
        </p:txBody>
      </p:sp>
    </p:spTree>
    <p:extLst>
      <p:ext uri="{BB962C8B-B14F-4D97-AF65-F5344CB8AC3E}">
        <p14:creationId xmlns:p14="http://schemas.microsoft.com/office/powerpoint/2010/main" val="427461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A7F7D-6716-4860-89CE-11B0EF5FF0AA}"/>
              </a:ext>
            </a:extLst>
          </p:cNvPr>
          <p:cNvSpPr>
            <a:spLocks noGrp="1"/>
          </p:cNvSpPr>
          <p:nvPr>
            <p:ph type="title"/>
          </p:nvPr>
        </p:nvSpPr>
        <p:spPr/>
        <p:txBody>
          <a:bodyPr>
            <a:normAutofit/>
          </a:bodyPr>
          <a:lstStyle/>
          <a:p>
            <a:r>
              <a:rPr lang="en-US" sz="3600" dirty="0"/>
              <a:t>Building a School Recess Plan</a:t>
            </a:r>
          </a:p>
        </p:txBody>
      </p:sp>
      <p:sp>
        <p:nvSpPr>
          <p:cNvPr id="3" name="Slide Number Placeholder 2">
            <a:extLst>
              <a:ext uri="{FF2B5EF4-FFF2-40B4-BE49-F238E27FC236}">
                <a16:creationId xmlns:a16="http://schemas.microsoft.com/office/drawing/2014/main" id="{0EEDB307-FACF-46B5-89F6-61113C783B6D}"/>
              </a:ext>
            </a:extLst>
          </p:cNvPr>
          <p:cNvSpPr>
            <a:spLocks noGrp="1"/>
          </p:cNvSpPr>
          <p:nvPr>
            <p:ph type="sldNum" sz="quarter" idx="12"/>
          </p:nvPr>
        </p:nvSpPr>
        <p:spPr/>
        <p:txBody>
          <a:bodyPr/>
          <a:lstStyle/>
          <a:p>
            <a:fld id="{2C1798A1-548B-2F4F-A949-0B360C421755}" type="slidenum">
              <a:rPr lang="en-US" smtClean="0"/>
              <a:t>15</a:t>
            </a:fld>
            <a:endParaRPr lang="en-US"/>
          </a:p>
        </p:txBody>
      </p:sp>
      <p:sp>
        <p:nvSpPr>
          <p:cNvPr id="5" name="TextBox 4">
            <a:extLst>
              <a:ext uri="{FF2B5EF4-FFF2-40B4-BE49-F238E27FC236}">
                <a16:creationId xmlns:a16="http://schemas.microsoft.com/office/drawing/2014/main" id="{F95F5902-5A29-4D36-99A5-C8BAB4517513}"/>
              </a:ext>
            </a:extLst>
          </p:cNvPr>
          <p:cNvSpPr txBox="1"/>
          <p:nvPr/>
        </p:nvSpPr>
        <p:spPr>
          <a:xfrm>
            <a:off x="341522" y="1520328"/>
            <a:ext cx="11314323" cy="3970318"/>
          </a:xfrm>
          <a:prstGeom prst="rect">
            <a:avLst/>
          </a:prstGeom>
          <a:noFill/>
        </p:spPr>
        <p:txBody>
          <a:bodyPr wrap="square">
            <a:spAutoFit/>
          </a:bodyPr>
          <a:lstStyle/>
          <a:p>
            <a:pPr marL="457200" lvl="0" indent="-342900" algn="l" rtl="0">
              <a:spcBef>
                <a:spcPts val="0"/>
              </a:spcBef>
              <a:spcAft>
                <a:spcPts val="0"/>
              </a:spcAft>
              <a:buClr>
                <a:srgbClr val="000000"/>
              </a:buClr>
              <a:buSzPts val="1800"/>
              <a:buFont typeface="Arial"/>
              <a:buChar char="●"/>
            </a:pPr>
            <a:r>
              <a:rPr lang="en-US" sz="2800" dirty="0">
                <a:latin typeface="Arial"/>
                <a:ea typeface="Arial"/>
                <a:cs typeface="Arial"/>
                <a:sym typeface="Arial"/>
              </a:rPr>
              <a:t>A school recess plan identifies the strategies a school will use to organize and implement recess at a school. </a:t>
            </a:r>
          </a:p>
          <a:p>
            <a:pPr marL="457200" lvl="0" indent="-342900" algn="l" rtl="0">
              <a:spcBef>
                <a:spcPts val="0"/>
              </a:spcBef>
              <a:spcAft>
                <a:spcPts val="0"/>
              </a:spcAft>
              <a:buClr>
                <a:srgbClr val="000000"/>
              </a:buClr>
              <a:buSzPts val="1800"/>
              <a:buFont typeface="Arial"/>
              <a:buChar char="●"/>
            </a:pPr>
            <a:r>
              <a:rPr lang="en-US" sz="2800" dirty="0">
                <a:latin typeface="Arial"/>
                <a:ea typeface="Arial"/>
                <a:cs typeface="Arial"/>
                <a:sym typeface="Arial"/>
              </a:rPr>
              <a:t>Helps with accountability, tracking physical activity during recess, and documenting the impact of recess</a:t>
            </a:r>
          </a:p>
          <a:p>
            <a:pPr marL="457200" lvl="0" indent="-342900" algn="l" rtl="0">
              <a:spcBef>
                <a:spcPts val="0"/>
              </a:spcBef>
              <a:spcAft>
                <a:spcPts val="0"/>
              </a:spcAft>
              <a:buClr>
                <a:srgbClr val="000000"/>
              </a:buClr>
              <a:buSzPts val="1800"/>
              <a:buFont typeface="Arial"/>
              <a:buChar char="●"/>
            </a:pPr>
            <a:r>
              <a:rPr lang="en-US" sz="2800" dirty="0">
                <a:latin typeface="Arial"/>
                <a:ea typeface="Arial"/>
                <a:cs typeface="Arial"/>
                <a:sym typeface="Arial"/>
              </a:rPr>
              <a:t>Can be shared with all school staff, students, and parents.</a:t>
            </a:r>
          </a:p>
          <a:p>
            <a:pPr marL="0" lvl="0" indent="0" algn="l" rtl="0">
              <a:spcBef>
                <a:spcPts val="0"/>
              </a:spcBef>
              <a:spcAft>
                <a:spcPts val="0"/>
              </a:spcAft>
              <a:buNone/>
            </a:pPr>
            <a:endParaRPr lang="en-US" sz="2800" b="1" dirty="0">
              <a:latin typeface="Arial"/>
              <a:ea typeface="Arial"/>
              <a:cs typeface="Arial"/>
              <a:sym typeface="Arial"/>
            </a:endParaRPr>
          </a:p>
          <a:p>
            <a:pPr marL="0" lvl="0" indent="0" algn="l" rtl="0">
              <a:spcBef>
                <a:spcPts val="0"/>
              </a:spcBef>
              <a:spcAft>
                <a:spcPts val="0"/>
              </a:spcAft>
              <a:buNone/>
            </a:pPr>
            <a:r>
              <a:rPr lang="en-US" sz="2800" b="1" dirty="0">
                <a:latin typeface="Arial"/>
                <a:ea typeface="Arial"/>
                <a:cs typeface="Arial"/>
                <a:sym typeface="Arial"/>
              </a:rPr>
              <a:t>For more information, visit:</a:t>
            </a:r>
          </a:p>
          <a:p>
            <a:pPr marL="0" lvl="0" indent="0" algn="l" rtl="0">
              <a:spcBef>
                <a:spcPts val="0"/>
              </a:spcBef>
              <a:spcAft>
                <a:spcPts val="0"/>
              </a:spcAft>
              <a:buNone/>
            </a:pPr>
            <a:r>
              <a:rPr lang="en-US" sz="2800" u="sng" dirty="0">
                <a:latin typeface="Arial"/>
                <a:ea typeface="Arial"/>
                <a:cs typeface="Arial"/>
                <a:sym typeface="Arial"/>
                <a:hlinkClick r:id="rId3">
                  <a:extLst>
                    <a:ext uri="{A12FA001-AC4F-418D-AE19-62706E023703}">
                      <ahyp:hlinkClr xmlns:ahyp="http://schemas.microsoft.com/office/drawing/2018/hyperlinkcolor" val="tx"/>
                    </a:ext>
                  </a:extLst>
                </a:hlinkClick>
              </a:rPr>
              <a:t>https://www.cdc.gov/healthyschools/physicalactivity/pdf/2016_12_16_CustomizableRecessPlanningTemplate.docx</a:t>
            </a:r>
            <a:r>
              <a:rPr lang="en-US" sz="2800" dirty="0">
                <a:latin typeface="Arial"/>
                <a:ea typeface="Arial"/>
                <a:cs typeface="Arial"/>
                <a:sym typeface="Arial"/>
              </a:rPr>
              <a:t> </a:t>
            </a:r>
          </a:p>
        </p:txBody>
      </p:sp>
    </p:spTree>
    <p:extLst>
      <p:ext uri="{BB962C8B-B14F-4D97-AF65-F5344CB8AC3E}">
        <p14:creationId xmlns:p14="http://schemas.microsoft.com/office/powerpoint/2010/main" val="1094255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73C81-53FA-4C60-9C06-93A737F50BA3}"/>
              </a:ext>
            </a:extLst>
          </p:cNvPr>
          <p:cNvSpPr>
            <a:spLocks noGrp="1"/>
          </p:cNvSpPr>
          <p:nvPr>
            <p:ph type="title"/>
          </p:nvPr>
        </p:nvSpPr>
        <p:spPr/>
        <p:txBody>
          <a:bodyPr/>
          <a:lstStyle/>
          <a:p>
            <a:r>
              <a:rPr lang="en-US" dirty="0"/>
              <a:t>In-School Examples</a:t>
            </a:r>
          </a:p>
        </p:txBody>
      </p:sp>
      <p:sp>
        <p:nvSpPr>
          <p:cNvPr id="3" name="Slide Number Placeholder 2">
            <a:extLst>
              <a:ext uri="{FF2B5EF4-FFF2-40B4-BE49-F238E27FC236}">
                <a16:creationId xmlns:a16="http://schemas.microsoft.com/office/drawing/2014/main" id="{57E1694F-1C9B-4E96-B748-D962756C54DA}"/>
              </a:ext>
            </a:extLst>
          </p:cNvPr>
          <p:cNvSpPr>
            <a:spLocks noGrp="1"/>
          </p:cNvSpPr>
          <p:nvPr>
            <p:ph type="sldNum" sz="quarter" idx="12"/>
          </p:nvPr>
        </p:nvSpPr>
        <p:spPr/>
        <p:txBody>
          <a:bodyPr/>
          <a:lstStyle/>
          <a:p>
            <a:fld id="{2C1798A1-548B-2F4F-A949-0B360C421755}" type="slidenum">
              <a:rPr lang="en-US" smtClean="0"/>
              <a:t>16</a:t>
            </a:fld>
            <a:endParaRPr lang="en-US"/>
          </a:p>
        </p:txBody>
      </p:sp>
      <p:sp>
        <p:nvSpPr>
          <p:cNvPr id="5" name="TextBox 4">
            <a:extLst>
              <a:ext uri="{FF2B5EF4-FFF2-40B4-BE49-F238E27FC236}">
                <a16:creationId xmlns:a16="http://schemas.microsoft.com/office/drawing/2014/main" id="{E66AD5E9-2AD5-41F6-9EAF-798D1D32DA3D}"/>
              </a:ext>
            </a:extLst>
          </p:cNvPr>
          <p:cNvSpPr txBox="1"/>
          <p:nvPr/>
        </p:nvSpPr>
        <p:spPr>
          <a:xfrm>
            <a:off x="329924" y="1381177"/>
            <a:ext cx="8340351" cy="3539430"/>
          </a:xfrm>
          <a:prstGeom prst="rect">
            <a:avLst/>
          </a:prstGeom>
          <a:noFill/>
        </p:spPr>
        <p:txBody>
          <a:bodyPr wrap="square">
            <a:spAutoFit/>
          </a:bodyPr>
          <a:lstStyle/>
          <a:p>
            <a:pPr marL="95250" lvl="0" algn="l" rtl="0">
              <a:spcBef>
                <a:spcPts val="0"/>
              </a:spcBef>
              <a:spcAft>
                <a:spcPts val="0"/>
              </a:spcAft>
              <a:buSzPts val="2100"/>
            </a:pPr>
            <a:r>
              <a:rPr lang="en-US" sz="2800" dirty="0"/>
              <a:t>Morning dance party or Zumba for elementary students where students earn the role of “party starter”</a:t>
            </a:r>
          </a:p>
          <a:p>
            <a:pPr marL="457200" lvl="0" indent="-361950" algn="l" rtl="0">
              <a:spcBef>
                <a:spcPts val="0"/>
              </a:spcBef>
              <a:spcAft>
                <a:spcPts val="0"/>
              </a:spcAft>
              <a:buSzPts val="2100"/>
              <a:buChar char="●"/>
            </a:pPr>
            <a:r>
              <a:rPr lang="en-US" sz="2800" dirty="0"/>
              <a:t>Explorers club that merges creativity with walking for middle schoolers </a:t>
            </a:r>
          </a:p>
          <a:p>
            <a:pPr marL="457200" lvl="0" indent="-361950" algn="l" rtl="0">
              <a:spcBef>
                <a:spcPts val="0"/>
              </a:spcBef>
              <a:spcAft>
                <a:spcPts val="0"/>
              </a:spcAft>
              <a:buSzPts val="2100"/>
              <a:buChar char="●"/>
            </a:pPr>
            <a:r>
              <a:rPr lang="en-US" sz="2800" dirty="0"/>
              <a:t>Reward high school students with physical activity opportunities such as capture the flag or walking the track </a:t>
            </a:r>
          </a:p>
        </p:txBody>
      </p:sp>
      <p:pic>
        <p:nvPicPr>
          <p:cNvPr id="7" name="Google Shape;156;p26">
            <a:extLst>
              <a:ext uri="{FF2B5EF4-FFF2-40B4-BE49-F238E27FC236}">
                <a16:creationId xmlns:a16="http://schemas.microsoft.com/office/drawing/2014/main" id="{A5D60337-5B6C-49B0-87A8-E66832A5CCBD}"/>
              </a:ext>
            </a:extLst>
          </p:cNvPr>
          <p:cNvPicPr preferRelativeResize="0"/>
          <p:nvPr/>
        </p:nvPicPr>
        <p:blipFill>
          <a:blip r:embed="rId3">
            <a:alphaModFix/>
          </a:blip>
          <a:stretch>
            <a:fillRect/>
          </a:stretch>
        </p:blipFill>
        <p:spPr>
          <a:xfrm>
            <a:off x="8416887" y="1789105"/>
            <a:ext cx="3327387" cy="2051167"/>
          </a:xfrm>
          <a:prstGeom prst="rect">
            <a:avLst/>
          </a:prstGeom>
          <a:noFill/>
          <a:ln>
            <a:noFill/>
          </a:ln>
        </p:spPr>
      </p:pic>
    </p:spTree>
    <p:extLst>
      <p:ext uri="{BB962C8B-B14F-4D97-AF65-F5344CB8AC3E}">
        <p14:creationId xmlns:p14="http://schemas.microsoft.com/office/powerpoint/2010/main" val="4282414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E340-48CC-4572-8E38-6CAE9886D9F2}"/>
              </a:ext>
            </a:extLst>
          </p:cNvPr>
          <p:cNvSpPr>
            <a:spLocks noGrp="1"/>
          </p:cNvSpPr>
          <p:nvPr>
            <p:ph type="title"/>
          </p:nvPr>
        </p:nvSpPr>
        <p:spPr/>
        <p:txBody>
          <a:bodyPr>
            <a:normAutofit/>
          </a:bodyPr>
          <a:lstStyle/>
          <a:p>
            <a:r>
              <a:rPr lang="en-US" sz="3600" dirty="0"/>
              <a:t>Physical Activity Before and After School</a:t>
            </a:r>
          </a:p>
        </p:txBody>
      </p:sp>
      <p:sp>
        <p:nvSpPr>
          <p:cNvPr id="3" name="Slide Number Placeholder 2">
            <a:extLst>
              <a:ext uri="{FF2B5EF4-FFF2-40B4-BE49-F238E27FC236}">
                <a16:creationId xmlns:a16="http://schemas.microsoft.com/office/drawing/2014/main" id="{A276DCA3-F1AC-458B-9E2B-D157B0EEC6DC}"/>
              </a:ext>
            </a:extLst>
          </p:cNvPr>
          <p:cNvSpPr>
            <a:spLocks noGrp="1"/>
          </p:cNvSpPr>
          <p:nvPr>
            <p:ph type="sldNum" sz="quarter" idx="12"/>
          </p:nvPr>
        </p:nvSpPr>
        <p:spPr/>
        <p:txBody>
          <a:bodyPr/>
          <a:lstStyle/>
          <a:p>
            <a:fld id="{2C1798A1-548B-2F4F-A949-0B360C421755}" type="slidenum">
              <a:rPr lang="en-US" smtClean="0"/>
              <a:t>17</a:t>
            </a:fld>
            <a:endParaRPr lang="en-US"/>
          </a:p>
        </p:txBody>
      </p:sp>
      <p:sp>
        <p:nvSpPr>
          <p:cNvPr id="5" name="TextBox 4">
            <a:extLst>
              <a:ext uri="{FF2B5EF4-FFF2-40B4-BE49-F238E27FC236}">
                <a16:creationId xmlns:a16="http://schemas.microsoft.com/office/drawing/2014/main" id="{38859293-CFA8-4F43-874D-911A720105AB}"/>
              </a:ext>
            </a:extLst>
          </p:cNvPr>
          <p:cNvSpPr txBox="1"/>
          <p:nvPr/>
        </p:nvSpPr>
        <p:spPr>
          <a:xfrm>
            <a:off x="363618" y="1246223"/>
            <a:ext cx="10916920" cy="3785652"/>
          </a:xfrm>
          <a:prstGeom prst="rect">
            <a:avLst/>
          </a:prstGeom>
          <a:noFill/>
        </p:spPr>
        <p:txBody>
          <a:bodyPr wrap="square">
            <a:spAutoFit/>
          </a:bodyPr>
          <a:lstStyle/>
          <a:p>
            <a:pPr marL="457200" lvl="0" indent="-406400" algn="l" rtl="0">
              <a:spcBef>
                <a:spcPts val="0"/>
              </a:spcBef>
              <a:spcAft>
                <a:spcPts val="0"/>
              </a:spcAft>
              <a:buSzPts val="2800"/>
              <a:buChar char="●"/>
            </a:pPr>
            <a:r>
              <a:rPr lang="en-US" sz="2400" dirty="0">
                <a:latin typeface="Arial"/>
                <a:ea typeface="Arial"/>
                <a:cs typeface="Arial"/>
                <a:sym typeface="Arial"/>
              </a:rPr>
              <a:t>The hours leading up to the start of the school day and after school are an opportune time to get kids moving and showcases the importance of living a healthy lifestyle in different ways other than participating in sports (all ages and grades)</a:t>
            </a:r>
          </a:p>
          <a:p>
            <a:pPr marL="50800" lvl="0" algn="l" rtl="0">
              <a:spcBef>
                <a:spcPts val="0"/>
              </a:spcBef>
              <a:spcAft>
                <a:spcPts val="0"/>
              </a:spcAft>
              <a:buSzPts val="2800"/>
            </a:pPr>
            <a:endParaRPr lang="en-US" sz="2400" dirty="0">
              <a:latin typeface="Arial"/>
              <a:ea typeface="Arial"/>
              <a:cs typeface="Arial"/>
              <a:sym typeface="Arial"/>
            </a:endParaRPr>
          </a:p>
          <a:p>
            <a:pPr marL="914400" lvl="1" indent="-406400" algn="l" rtl="0">
              <a:spcBef>
                <a:spcPts val="0"/>
              </a:spcBef>
              <a:spcAft>
                <a:spcPts val="0"/>
              </a:spcAft>
              <a:buSzPts val="2800"/>
              <a:buChar char="○"/>
            </a:pPr>
            <a:r>
              <a:rPr lang="en-US" sz="2400" b="1" dirty="0">
                <a:latin typeface="Arial"/>
                <a:ea typeface="Arial"/>
                <a:cs typeface="Arial"/>
                <a:sym typeface="Arial"/>
              </a:rPr>
              <a:t>Examples: </a:t>
            </a:r>
          </a:p>
          <a:p>
            <a:pPr marL="1371600" lvl="2" indent="-368300" algn="l" rtl="0">
              <a:spcBef>
                <a:spcPts val="0"/>
              </a:spcBef>
              <a:spcAft>
                <a:spcPts val="0"/>
              </a:spcAft>
              <a:buClr>
                <a:srgbClr val="000000"/>
              </a:buClr>
              <a:buSzPts val="2200"/>
              <a:buFont typeface="Arial"/>
              <a:buChar char="■"/>
            </a:pPr>
            <a:r>
              <a:rPr lang="en-US" sz="2400" dirty="0">
                <a:latin typeface="Arial"/>
                <a:ea typeface="Arial"/>
                <a:cs typeface="Arial"/>
                <a:sym typeface="Arial"/>
              </a:rPr>
              <a:t>Walking laps in the gymnasium or school hallways </a:t>
            </a:r>
          </a:p>
          <a:p>
            <a:pPr marL="1371600" lvl="2" indent="-368300" algn="l" rtl="0">
              <a:spcBef>
                <a:spcPts val="0"/>
              </a:spcBef>
              <a:spcAft>
                <a:spcPts val="0"/>
              </a:spcAft>
              <a:buClr>
                <a:srgbClr val="000000"/>
              </a:buClr>
              <a:buSzPts val="2200"/>
              <a:buFont typeface="Arial"/>
              <a:buChar char="■"/>
            </a:pPr>
            <a:r>
              <a:rPr lang="en-US" sz="2400" dirty="0">
                <a:latin typeface="Arial"/>
                <a:ea typeface="Arial"/>
                <a:cs typeface="Arial"/>
                <a:sym typeface="Arial"/>
              </a:rPr>
              <a:t>Instructor-led group movement activities - yoga and mindfulness, Zumba; encourage walking/biking to school - safe routes to school </a:t>
            </a:r>
          </a:p>
          <a:p>
            <a:pPr marL="1371600" lvl="2" indent="-368300" algn="l" rtl="0">
              <a:spcBef>
                <a:spcPts val="0"/>
              </a:spcBef>
              <a:spcAft>
                <a:spcPts val="0"/>
              </a:spcAft>
              <a:buClr>
                <a:srgbClr val="000000"/>
              </a:buClr>
              <a:buSzPts val="2200"/>
              <a:buFont typeface="Arial"/>
              <a:buChar char="■"/>
            </a:pPr>
            <a:r>
              <a:rPr lang="en-US" sz="2400" dirty="0">
                <a:latin typeface="Arial"/>
                <a:ea typeface="Arial"/>
                <a:cs typeface="Arial"/>
                <a:sym typeface="Arial"/>
              </a:rPr>
              <a:t> Free play in the school gymnasium or on the playground</a:t>
            </a:r>
            <a:endParaRPr lang="en-US" sz="2400" b="1" dirty="0">
              <a:latin typeface="Arial"/>
              <a:ea typeface="Arial"/>
              <a:cs typeface="Arial"/>
              <a:sym typeface="Arial"/>
            </a:endParaRPr>
          </a:p>
        </p:txBody>
      </p:sp>
    </p:spTree>
    <p:extLst>
      <p:ext uri="{BB962C8B-B14F-4D97-AF65-F5344CB8AC3E}">
        <p14:creationId xmlns:p14="http://schemas.microsoft.com/office/powerpoint/2010/main" val="2286167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DFD7-4D83-4A02-AFB0-390D3243602B}"/>
              </a:ext>
            </a:extLst>
          </p:cNvPr>
          <p:cNvSpPr>
            <a:spLocks noGrp="1"/>
          </p:cNvSpPr>
          <p:nvPr>
            <p:ph type="title"/>
          </p:nvPr>
        </p:nvSpPr>
        <p:spPr>
          <a:xfrm>
            <a:off x="762000" y="31800"/>
            <a:ext cx="5314536" cy="1325563"/>
          </a:xfrm>
        </p:spPr>
        <p:txBody>
          <a:bodyPr vert="horz" lIns="91440" tIns="45720" rIns="91440" bIns="45720" rtlCol="0" anchor="ctr">
            <a:normAutofit fontScale="90000"/>
          </a:bodyPr>
          <a:lstStyle/>
          <a:p>
            <a:r>
              <a:rPr lang="en-US" sz="3400" dirty="0">
                <a:latin typeface="+mj-lt"/>
              </a:rPr>
              <a:t>Afterschool Program Success Story – G.O..A.L. </a:t>
            </a:r>
          </a:p>
        </p:txBody>
      </p:sp>
      <p:sp>
        <p:nvSpPr>
          <p:cNvPr id="7" name="TextBox 6">
            <a:extLst>
              <a:ext uri="{FF2B5EF4-FFF2-40B4-BE49-F238E27FC236}">
                <a16:creationId xmlns:a16="http://schemas.microsoft.com/office/drawing/2014/main" id="{8C4D960D-4E87-4146-ACD6-F5C7421AE75A}"/>
              </a:ext>
            </a:extLst>
          </p:cNvPr>
          <p:cNvSpPr txBox="1"/>
          <p:nvPr/>
        </p:nvSpPr>
        <p:spPr>
          <a:xfrm>
            <a:off x="406254" y="1414065"/>
            <a:ext cx="6343887" cy="4393443"/>
          </a:xfrm>
          <a:prstGeom prst="rect">
            <a:avLst/>
          </a:prstGeom>
        </p:spPr>
        <p:txBody>
          <a:bodyPr vert="horz" lIns="91440" tIns="45720" rIns="91440" bIns="45720" rtlCol="0" anchor="t">
            <a:normAutofit lnSpcReduction="10000"/>
          </a:bodyPr>
          <a:lstStyle/>
          <a:p>
            <a:pPr>
              <a:lnSpc>
                <a:spcPct val="90000"/>
              </a:lnSpc>
              <a:spcAft>
                <a:spcPts val="600"/>
              </a:spcAft>
            </a:pPr>
            <a:r>
              <a:rPr lang="en-US" sz="1400" b="1" dirty="0"/>
              <a:t>Get on Board Active Living (G.O.A.L.) Program: </a:t>
            </a:r>
          </a:p>
          <a:p>
            <a:pPr>
              <a:lnSpc>
                <a:spcPct val="90000"/>
              </a:lnSpc>
              <a:spcAft>
                <a:spcPts val="600"/>
              </a:spcAft>
            </a:pPr>
            <a:r>
              <a:rPr lang="en-US" sz="1400" dirty="0"/>
              <a:t>Afterschool program geared towards elementary aged youth focusing on increasing physical activity minutes and learning nutrition and healthy eating habits </a:t>
            </a:r>
          </a:p>
          <a:p>
            <a:pPr marL="742950" lvl="1" indent="-228600">
              <a:lnSpc>
                <a:spcPct val="90000"/>
              </a:lnSpc>
              <a:spcAft>
                <a:spcPts val="600"/>
              </a:spcAft>
              <a:buFont typeface="Arial" panose="020B0604020202020204" pitchFamily="34" charset="0"/>
              <a:buChar char="•"/>
            </a:pPr>
            <a:r>
              <a:rPr lang="en-US" sz="1400" dirty="0"/>
              <a:t>YAPA grantee for the past five years</a:t>
            </a:r>
          </a:p>
          <a:p>
            <a:pPr marL="742950" lvl="1" indent="-228600">
              <a:lnSpc>
                <a:spcPct val="90000"/>
              </a:lnSpc>
              <a:spcAft>
                <a:spcPts val="600"/>
              </a:spcAft>
              <a:buFont typeface="Arial" panose="020B0604020202020204" pitchFamily="34" charset="0"/>
              <a:buChar char="•"/>
            </a:pPr>
            <a:r>
              <a:rPr lang="en-US" sz="1400" dirty="0"/>
              <a:t>Program’s current reach is ~1,500 elementary age students per school year </a:t>
            </a:r>
          </a:p>
          <a:p>
            <a:pPr marL="742950" lvl="1" indent="-228600">
              <a:lnSpc>
                <a:spcPct val="90000"/>
              </a:lnSpc>
              <a:spcAft>
                <a:spcPts val="600"/>
              </a:spcAft>
              <a:buFont typeface="Arial" panose="020B0604020202020204" pitchFamily="34" charset="0"/>
              <a:buChar char="•"/>
            </a:pPr>
            <a:r>
              <a:rPr lang="en-US" sz="1400" dirty="0"/>
              <a:t>50 college students each school year are trained to teach the program at each site</a:t>
            </a:r>
          </a:p>
          <a:p>
            <a:pPr marL="742950" lvl="1" indent="-228600">
              <a:lnSpc>
                <a:spcPct val="90000"/>
              </a:lnSpc>
              <a:spcAft>
                <a:spcPts val="600"/>
              </a:spcAft>
              <a:buFont typeface="Arial" panose="020B0604020202020204" pitchFamily="34" charset="0"/>
              <a:buChar char="•"/>
            </a:pPr>
            <a:r>
              <a:rPr lang="en-US" sz="1400" dirty="0"/>
              <a:t>Expanded program to Lafayette, Bloomington, Indianapolis &amp; surrounding communities</a:t>
            </a:r>
          </a:p>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b="1" dirty="0"/>
              <a:t>Testimonial: </a:t>
            </a:r>
            <a:r>
              <a:rPr lang="en-US" sz="1400" i="1" dirty="0"/>
              <a:t>“The college student leaders did an amazing job keeping things fun and interactive for students. The curriculum they used was amazing in the sense that it was not always “sit down and listen”; it was a good balance of both sitting and being up and active. All my students were so excited to go to Get On Board Active Living (GOAL) each week. I could tell the kids were learning new information because they were teaching it to me!” - Get On Board Active Living (G.O.A.L.) After School Program Coordinator, Indianapolis, IN </a:t>
            </a:r>
          </a:p>
          <a:p>
            <a:pPr indent="-228600">
              <a:lnSpc>
                <a:spcPct val="90000"/>
              </a:lnSpc>
              <a:spcAft>
                <a:spcPts val="600"/>
              </a:spcAft>
              <a:buFont typeface="Arial" panose="020B0604020202020204" pitchFamily="34" charset="0"/>
              <a:buChar char="•"/>
            </a:pPr>
            <a:endParaRPr lang="en-US" sz="1100" dirty="0"/>
          </a:p>
        </p:txBody>
      </p:sp>
      <p:sp>
        <p:nvSpPr>
          <p:cNvPr id="1028"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F78070ED-140C-45B8-A8A8-F596B180AA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93" r="22679" b="-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81927BD-29C1-437F-BBFF-49FCBBE87799}"/>
              </a:ext>
            </a:extLst>
          </p:cNvPr>
          <p:cNvSpPr>
            <a:spLocks noGrp="1"/>
          </p:cNvSpPr>
          <p:nvPr>
            <p:ph type="sldNum" sz="quarter" idx="12"/>
          </p:nvPr>
        </p:nvSpPr>
        <p:spPr>
          <a:xfrm>
            <a:off x="11000232" y="6108192"/>
            <a:ext cx="548640" cy="548640"/>
          </a:xfrm>
          <a:prstGeom prst="ellipse">
            <a:avLst/>
          </a:prstGeom>
          <a:solidFill>
            <a:srgbClr val="435A29"/>
          </a:solidFill>
        </p:spPr>
        <p:txBody>
          <a:bodyPr vert="horz" lIns="91440" tIns="45720" rIns="91440" bIns="45720" rtlCol="0" anchor="ctr">
            <a:normAutofit/>
          </a:bodyPr>
          <a:lstStyle/>
          <a:p>
            <a:pPr algn="ctr">
              <a:spcAft>
                <a:spcPts val="600"/>
              </a:spcAft>
              <a:defRPr/>
            </a:pPr>
            <a:fld id="{2C1798A1-548B-2F4F-A949-0B360C421755}" type="slidenum">
              <a:rPr lang="en-US" sz="1500">
                <a:solidFill>
                  <a:srgbClr val="FFFFFF"/>
                </a:solidFill>
                <a:latin typeface="Calibri" panose="020F0502020204030204"/>
              </a:rPr>
              <a:pPr algn="ctr">
                <a:spcAft>
                  <a:spcPts val="600"/>
                </a:spcAft>
                <a:defRPr/>
              </a:pPr>
              <a:t>18</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231874107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36CB-2494-4A4C-9EEC-36F2725ACF61}"/>
              </a:ext>
            </a:extLst>
          </p:cNvPr>
          <p:cNvSpPr>
            <a:spLocks noGrp="1"/>
          </p:cNvSpPr>
          <p:nvPr>
            <p:ph type="title"/>
          </p:nvPr>
        </p:nvSpPr>
        <p:spPr/>
        <p:txBody>
          <a:bodyPr>
            <a:normAutofit/>
          </a:bodyPr>
          <a:lstStyle/>
          <a:p>
            <a:r>
              <a:rPr lang="en-US" sz="3600" dirty="0"/>
              <a:t>Afterschool Fights Crime</a:t>
            </a:r>
          </a:p>
        </p:txBody>
      </p:sp>
      <p:sp>
        <p:nvSpPr>
          <p:cNvPr id="3" name="Slide Number Placeholder 2">
            <a:extLst>
              <a:ext uri="{FF2B5EF4-FFF2-40B4-BE49-F238E27FC236}">
                <a16:creationId xmlns:a16="http://schemas.microsoft.com/office/drawing/2014/main" id="{1645BF4C-18E2-4426-B8C2-2C2C418D562F}"/>
              </a:ext>
            </a:extLst>
          </p:cNvPr>
          <p:cNvSpPr>
            <a:spLocks noGrp="1"/>
          </p:cNvSpPr>
          <p:nvPr>
            <p:ph type="sldNum" sz="quarter" idx="12"/>
          </p:nvPr>
        </p:nvSpPr>
        <p:spPr/>
        <p:txBody>
          <a:bodyPr/>
          <a:lstStyle/>
          <a:p>
            <a:fld id="{2C1798A1-548B-2F4F-A949-0B360C421755}" type="slidenum">
              <a:rPr lang="en-US" smtClean="0"/>
              <a:t>19</a:t>
            </a:fld>
            <a:endParaRPr lang="en-US"/>
          </a:p>
        </p:txBody>
      </p:sp>
      <p:pic>
        <p:nvPicPr>
          <p:cNvPr id="5" name="Google Shape;174;p29">
            <a:extLst>
              <a:ext uri="{FF2B5EF4-FFF2-40B4-BE49-F238E27FC236}">
                <a16:creationId xmlns:a16="http://schemas.microsoft.com/office/drawing/2014/main" id="{DD1E8CF2-30B7-4533-96E9-7C6D265734DA}"/>
              </a:ext>
            </a:extLst>
          </p:cNvPr>
          <p:cNvPicPr preferRelativeResize="0"/>
          <p:nvPr/>
        </p:nvPicPr>
        <p:blipFill>
          <a:blip r:embed="rId3">
            <a:alphaModFix/>
          </a:blip>
          <a:stretch>
            <a:fillRect/>
          </a:stretch>
        </p:blipFill>
        <p:spPr>
          <a:xfrm>
            <a:off x="1511440" y="1439003"/>
            <a:ext cx="8767800" cy="4272050"/>
          </a:xfrm>
          <a:prstGeom prst="rect">
            <a:avLst/>
          </a:prstGeom>
          <a:noFill/>
          <a:ln>
            <a:noFill/>
          </a:ln>
        </p:spPr>
      </p:pic>
    </p:spTree>
    <p:extLst>
      <p:ext uri="{BB962C8B-B14F-4D97-AF65-F5344CB8AC3E}">
        <p14:creationId xmlns:p14="http://schemas.microsoft.com/office/powerpoint/2010/main" val="116572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77764-787F-814D-A94D-D1FAF020EF75}"/>
              </a:ext>
            </a:extLst>
          </p:cNvPr>
          <p:cNvSpPr txBox="1"/>
          <p:nvPr/>
        </p:nvSpPr>
        <p:spPr>
          <a:xfrm>
            <a:off x="556527" y="1460102"/>
            <a:ext cx="6412587" cy="954107"/>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To promote, protect, and improve the health and safety of all Hoosiers. </a:t>
            </a:r>
          </a:p>
        </p:txBody>
      </p:sp>
      <p:sp>
        <p:nvSpPr>
          <p:cNvPr id="3" name="TextBox 2">
            <a:extLst>
              <a:ext uri="{FF2B5EF4-FFF2-40B4-BE49-F238E27FC236}">
                <a16:creationId xmlns:a16="http://schemas.microsoft.com/office/drawing/2014/main" id="{B10945A2-54D7-144D-97BF-4E8CF253DB0C}"/>
              </a:ext>
            </a:extLst>
          </p:cNvPr>
          <p:cNvSpPr txBox="1"/>
          <p:nvPr/>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4" name="TextBox 3">
            <a:extLst>
              <a:ext uri="{FF2B5EF4-FFF2-40B4-BE49-F238E27FC236}">
                <a16:creationId xmlns:a16="http://schemas.microsoft.com/office/drawing/2014/main" id="{7D8E3FDA-83E6-9A4E-A230-29B26D43FB7A}"/>
              </a:ext>
            </a:extLst>
          </p:cNvPr>
          <p:cNvSpPr txBox="1"/>
          <p:nvPr/>
        </p:nvSpPr>
        <p:spPr>
          <a:xfrm>
            <a:off x="556527" y="3517502"/>
            <a:ext cx="6412587" cy="1384995"/>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Every Hoosier reaches optimal health regardless of where they live, learn, work, or play. </a:t>
            </a:r>
          </a:p>
        </p:txBody>
      </p:sp>
      <p:sp>
        <p:nvSpPr>
          <p:cNvPr id="5" name="TextBox 4">
            <a:extLst>
              <a:ext uri="{FF2B5EF4-FFF2-40B4-BE49-F238E27FC236}">
                <a16:creationId xmlns:a16="http://schemas.microsoft.com/office/drawing/2014/main" id="{6165D67E-97EA-DB4B-AC50-7A11FCAFFA6C}"/>
              </a:ext>
            </a:extLst>
          </p:cNvPr>
          <p:cNvSpPr txBox="1"/>
          <p:nvPr/>
        </p:nvSpPr>
        <p:spPr>
          <a:xfrm>
            <a:off x="460893" y="30558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Tree>
    <p:extLst>
      <p:ext uri="{BB962C8B-B14F-4D97-AF65-F5344CB8AC3E}">
        <p14:creationId xmlns:p14="http://schemas.microsoft.com/office/powerpoint/2010/main" val="30774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570E-84AE-488B-A3EB-B87F3A910ED0}"/>
              </a:ext>
            </a:extLst>
          </p:cNvPr>
          <p:cNvSpPr>
            <a:spLocks noGrp="1"/>
          </p:cNvSpPr>
          <p:nvPr>
            <p:ph type="title"/>
          </p:nvPr>
        </p:nvSpPr>
        <p:spPr/>
        <p:txBody>
          <a:bodyPr/>
          <a:lstStyle/>
          <a:p>
            <a:r>
              <a:rPr lang="en-US" dirty="0"/>
              <a:t>Brainstorm Session</a:t>
            </a:r>
          </a:p>
        </p:txBody>
      </p:sp>
      <p:sp>
        <p:nvSpPr>
          <p:cNvPr id="3" name="Slide Number Placeholder 2">
            <a:extLst>
              <a:ext uri="{FF2B5EF4-FFF2-40B4-BE49-F238E27FC236}">
                <a16:creationId xmlns:a16="http://schemas.microsoft.com/office/drawing/2014/main" id="{13FD70FE-7103-4115-9B94-BEC5B1AB33B4}"/>
              </a:ext>
            </a:extLst>
          </p:cNvPr>
          <p:cNvSpPr>
            <a:spLocks noGrp="1"/>
          </p:cNvSpPr>
          <p:nvPr>
            <p:ph type="sldNum" sz="quarter" idx="12"/>
          </p:nvPr>
        </p:nvSpPr>
        <p:spPr/>
        <p:txBody>
          <a:bodyPr/>
          <a:lstStyle/>
          <a:p>
            <a:fld id="{2C1798A1-548B-2F4F-A949-0B360C421755}" type="slidenum">
              <a:rPr lang="en-US" smtClean="0"/>
              <a:t>20</a:t>
            </a:fld>
            <a:endParaRPr lang="en-US"/>
          </a:p>
        </p:txBody>
      </p:sp>
      <p:sp>
        <p:nvSpPr>
          <p:cNvPr id="5" name="TextBox 4">
            <a:extLst>
              <a:ext uri="{FF2B5EF4-FFF2-40B4-BE49-F238E27FC236}">
                <a16:creationId xmlns:a16="http://schemas.microsoft.com/office/drawing/2014/main" id="{6B81BC76-28EC-452D-9267-68CC9DCFC26C}"/>
              </a:ext>
            </a:extLst>
          </p:cNvPr>
          <p:cNvSpPr txBox="1"/>
          <p:nvPr/>
        </p:nvSpPr>
        <p:spPr>
          <a:xfrm>
            <a:off x="436880" y="1454046"/>
            <a:ext cx="10690156" cy="3046988"/>
          </a:xfrm>
          <a:prstGeom prst="rect">
            <a:avLst/>
          </a:prstGeom>
          <a:noFill/>
        </p:spPr>
        <p:txBody>
          <a:bodyPr wrap="square">
            <a:spAutoFit/>
          </a:bodyPr>
          <a:lstStyle/>
          <a:p>
            <a:pPr marL="457200" lvl="0" indent="-381000" algn="l" rtl="0">
              <a:spcBef>
                <a:spcPts val="0"/>
              </a:spcBef>
              <a:spcAft>
                <a:spcPts val="0"/>
              </a:spcAft>
              <a:buClr>
                <a:srgbClr val="000000"/>
              </a:buClr>
              <a:buSzPts val="2400"/>
              <a:buChar char="●"/>
            </a:pPr>
            <a:r>
              <a:rPr lang="en-US" sz="3200" dirty="0"/>
              <a:t>Are you maximizing partnerships?</a:t>
            </a:r>
          </a:p>
          <a:p>
            <a:pPr marL="457200" lvl="0" indent="-381000" algn="l" rtl="0">
              <a:spcBef>
                <a:spcPts val="0"/>
              </a:spcBef>
              <a:spcAft>
                <a:spcPts val="0"/>
              </a:spcAft>
              <a:buClr>
                <a:srgbClr val="000000"/>
              </a:buClr>
              <a:buSzPts val="2400"/>
              <a:buChar char="●"/>
            </a:pPr>
            <a:r>
              <a:rPr lang="en-US" sz="3200" dirty="0"/>
              <a:t>What does this look like with physical activity? </a:t>
            </a:r>
          </a:p>
          <a:p>
            <a:pPr marL="457200" lvl="0" indent="-381000" algn="l" rtl="0">
              <a:spcBef>
                <a:spcPts val="0"/>
              </a:spcBef>
              <a:spcAft>
                <a:spcPts val="0"/>
              </a:spcAft>
              <a:buClr>
                <a:srgbClr val="000000"/>
              </a:buClr>
              <a:buSzPts val="2400"/>
              <a:buChar char="●"/>
            </a:pPr>
            <a:r>
              <a:rPr lang="en-US" sz="3200" dirty="0"/>
              <a:t>How are you encouraging families to incorporate physical activity at home?</a:t>
            </a:r>
          </a:p>
          <a:p>
            <a:pPr marL="457200" lvl="0" indent="-381000" algn="l" rtl="0">
              <a:spcBef>
                <a:spcPts val="0"/>
              </a:spcBef>
              <a:spcAft>
                <a:spcPts val="0"/>
              </a:spcAft>
              <a:buClr>
                <a:srgbClr val="000000"/>
              </a:buClr>
              <a:buSzPts val="2400"/>
              <a:buChar char="●"/>
            </a:pPr>
            <a:r>
              <a:rPr lang="en-US" sz="3200" dirty="0"/>
              <a:t>What are the challenges? What has been successful for you - personally and professionally?</a:t>
            </a:r>
          </a:p>
        </p:txBody>
      </p:sp>
    </p:spTree>
    <p:extLst>
      <p:ext uri="{BB962C8B-B14F-4D97-AF65-F5344CB8AC3E}">
        <p14:creationId xmlns:p14="http://schemas.microsoft.com/office/powerpoint/2010/main" val="227761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3A1B-D5C7-4655-BA4C-C067D643474E}"/>
              </a:ext>
            </a:extLst>
          </p:cNvPr>
          <p:cNvSpPr>
            <a:spLocks noGrp="1"/>
          </p:cNvSpPr>
          <p:nvPr>
            <p:ph type="title"/>
          </p:nvPr>
        </p:nvSpPr>
        <p:spPr/>
        <p:txBody>
          <a:bodyPr>
            <a:normAutofit/>
          </a:bodyPr>
          <a:lstStyle/>
          <a:p>
            <a:r>
              <a:rPr lang="en-US" sz="3600" dirty="0"/>
              <a:t>Staff Involvement</a:t>
            </a:r>
          </a:p>
        </p:txBody>
      </p:sp>
      <p:sp>
        <p:nvSpPr>
          <p:cNvPr id="3" name="Slide Number Placeholder 2">
            <a:extLst>
              <a:ext uri="{FF2B5EF4-FFF2-40B4-BE49-F238E27FC236}">
                <a16:creationId xmlns:a16="http://schemas.microsoft.com/office/drawing/2014/main" id="{AB496515-0E1A-49DC-A4A7-E7C5EE64905B}"/>
              </a:ext>
            </a:extLst>
          </p:cNvPr>
          <p:cNvSpPr>
            <a:spLocks noGrp="1"/>
          </p:cNvSpPr>
          <p:nvPr>
            <p:ph type="sldNum" sz="quarter" idx="12"/>
          </p:nvPr>
        </p:nvSpPr>
        <p:spPr/>
        <p:txBody>
          <a:bodyPr/>
          <a:lstStyle/>
          <a:p>
            <a:fld id="{2C1798A1-548B-2F4F-A949-0B360C421755}" type="slidenum">
              <a:rPr lang="en-US" smtClean="0"/>
              <a:t>21</a:t>
            </a:fld>
            <a:endParaRPr lang="en-US"/>
          </a:p>
        </p:txBody>
      </p:sp>
      <p:sp>
        <p:nvSpPr>
          <p:cNvPr id="5" name="TextBox 4">
            <a:extLst>
              <a:ext uri="{FF2B5EF4-FFF2-40B4-BE49-F238E27FC236}">
                <a16:creationId xmlns:a16="http://schemas.microsoft.com/office/drawing/2014/main" id="{C9F08924-D0C7-470B-AC77-851A68F5B49F}"/>
              </a:ext>
            </a:extLst>
          </p:cNvPr>
          <p:cNvSpPr txBox="1"/>
          <p:nvPr/>
        </p:nvSpPr>
        <p:spPr>
          <a:xfrm>
            <a:off x="436880" y="1374425"/>
            <a:ext cx="10916920" cy="4401205"/>
          </a:xfrm>
          <a:prstGeom prst="rect">
            <a:avLst/>
          </a:prstGeom>
          <a:noFill/>
        </p:spPr>
        <p:txBody>
          <a:bodyPr wrap="square">
            <a:spAutoFit/>
          </a:bodyPr>
          <a:lstStyle/>
          <a:p>
            <a:pPr marL="457200" lvl="0" indent="-342900" algn="l" rtl="0">
              <a:spcBef>
                <a:spcPts val="0"/>
              </a:spcBef>
              <a:spcAft>
                <a:spcPts val="0"/>
              </a:spcAft>
              <a:buSzPts val="1800"/>
              <a:buChar char="●"/>
            </a:pPr>
            <a:r>
              <a:rPr lang="en-US" sz="2800" dirty="0"/>
              <a:t>Critical role of modeling physical activity and kinesthetic teaching </a:t>
            </a:r>
          </a:p>
          <a:p>
            <a:pPr marL="457200" lvl="0" indent="-342900" algn="l" rtl="0">
              <a:spcBef>
                <a:spcPts val="0"/>
              </a:spcBef>
              <a:spcAft>
                <a:spcPts val="0"/>
              </a:spcAft>
              <a:buSzPts val="1800"/>
              <a:buChar char="●"/>
            </a:pPr>
            <a:r>
              <a:rPr lang="en-US" sz="2800" dirty="0"/>
              <a:t>Improves work culture by promoting movement and awareness of each other’s wellness journey </a:t>
            </a:r>
          </a:p>
          <a:p>
            <a:pPr marL="457200" lvl="0" indent="-342900" algn="l" rtl="0">
              <a:spcBef>
                <a:spcPts val="0"/>
              </a:spcBef>
              <a:spcAft>
                <a:spcPts val="0"/>
              </a:spcAft>
              <a:buSzPts val="1800"/>
              <a:buChar char="●"/>
            </a:pPr>
            <a:r>
              <a:rPr lang="en-US" sz="2800" dirty="0"/>
              <a:t>Provide staff with access to physical activities through staff wellness plans </a:t>
            </a:r>
          </a:p>
          <a:p>
            <a:pPr marL="457200" lvl="0" indent="-342900" algn="l" rtl="0">
              <a:spcBef>
                <a:spcPts val="0"/>
              </a:spcBef>
              <a:spcAft>
                <a:spcPts val="0"/>
              </a:spcAft>
              <a:buSzPts val="1800"/>
              <a:buChar char="●"/>
            </a:pPr>
            <a:r>
              <a:rPr lang="en-US" sz="2800" dirty="0"/>
              <a:t>Intentional habit building for educators such as walking meetings or indoor walking trail </a:t>
            </a:r>
          </a:p>
          <a:p>
            <a:pPr marL="457200" lvl="0" indent="-342900" algn="l" rtl="0">
              <a:spcBef>
                <a:spcPts val="0"/>
              </a:spcBef>
              <a:spcAft>
                <a:spcPts val="0"/>
              </a:spcAft>
              <a:buSzPts val="1800"/>
              <a:buChar char="●"/>
            </a:pPr>
            <a:r>
              <a:rPr lang="en-US" sz="2800" dirty="0"/>
              <a:t>Celebrate physical well-being, rather than utilizing language and behaviors physical activity seem like punishment </a:t>
            </a:r>
          </a:p>
          <a:p>
            <a:pPr marL="457200" lvl="0" indent="-342900" algn="l" rtl="0">
              <a:spcBef>
                <a:spcPts val="0"/>
              </a:spcBef>
              <a:spcAft>
                <a:spcPts val="0"/>
              </a:spcAft>
              <a:buSzPts val="1800"/>
              <a:buChar char="●"/>
            </a:pPr>
            <a:r>
              <a:rPr lang="en-US" sz="2800" dirty="0"/>
              <a:t>Utilize physical activity as a coping and self-regulation strategy</a:t>
            </a:r>
          </a:p>
        </p:txBody>
      </p:sp>
    </p:spTree>
    <p:extLst>
      <p:ext uri="{BB962C8B-B14F-4D97-AF65-F5344CB8AC3E}">
        <p14:creationId xmlns:p14="http://schemas.microsoft.com/office/powerpoint/2010/main" val="181994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2C8F-70A5-4E56-B545-46E77A25770B}"/>
              </a:ext>
            </a:extLst>
          </p:cNvPr>
          <p:cNvSpPr>
            <a:spLocks noGrp="1"/>
          </p:cNvSpPr>
          <p:nvPr>
            <p:ph type="title"/>
          </p:nvPr>
        </p:nvSpPr>
        <p:spPr/>
        <p:txBody>
          <a:bodyPr>
            <a:normAutofit/>
          </a:bodyPr>
          <a:lstStyle/>
          <a:p>
            <a:r>
              <a:rPr lang="en-US" sz="3600" dirty="0"/>
              <a:t>Non-Food Rewards</a:t>
            </a:r>
          </a:p>
        </p:txBody>
      </p:sp>
      <p:sp>
        <p:nvSpPr>
          <p:cNvPr id="3" name="Slide Number Placeholder 2">
            <a:extLst>
              <a:ext uri="{FF2B5EF4-FFF2-40B4-BE49-F238E27FC236}">
                <a16:creationId xmlns:a16="http://schemas.microsoft.com/office/drawing/2014/main" id="{9DA154EF-81ED-427C-95F9-A39A41F1176D}"/>
              </a:ext>
            </a:extLst>
          </p:cNvPr>
          <p:cNvSpPr>
            <a:spLocks noGrp="1"/>
          </p:cNvSpPr>
          <p:nvPr>
            <p:ph type="sldNum" sz="quarter" idx="12"/>
          </p:nvPr>
        </p:nvSpPr>
        <p:spPr/>
        <p:txBody>
          <a:bodyPr/>
          <a:lstStyle/>
          <a:p>
            <a:fld id="{2C1798A1-548B-2F4F-A949-0B360C421755}" type="slidenum">
              <a:rPr lang="en-US" smtClean="0"/>
              <a:t>22</a:t>
            </a:fld>
            <a:endParaRPr lang="en-US"/>
          </a:p>
        </p:txBody>
      </p:sp>
      <p:sp>
        <p:nvSpPr>
          <p:cNvPr id="5" name="TextBox 4">
            <a:extLst>
              <a:ext uri="{FF2B5EF4-FFF2-40B4-BE49-F238E27FC236}">
                <a16:creationId xmlns:a16="http://schemas.microsoft.com/office/drawing/2014/main" id="{A70363CD-7A87-4956-9736-D180210DB187}"/>
              </a:ext>
            </a:extLst>
          </p:cNvPr>
          <p:cNvSpPr txBox="1"/>
          <p:nvPr/>
        </p:nvSpPr>
        <p:spPr>
          <a:xfrm>
            <a:off x="436880" y="1234909"/>
            <a:ext cx="10430989" cy="1313180"/>
          </a:xfrm>
          <a:prstGeom prst="rect">
            <a:avLst/>
          </a:prstGeom>
          <a:noFill/>
        </p:spPr>
        <p:txBody>
          <a:bodyPr wrap="square">
            <a:spAutoFit/>
          </a:bodyPr>
          <a:lstStyle/>
          <a:p>
            <a:pPr marL="0" lvl="0" indent="0" algn="l" rtl="0">
              <a:spcBef>
                <a:spcPts val="0"/>
              </a:spcBef>
              <a:spcAft>
                <a:spcPts val="0"/>
              </a:spcAft>
              <a:buNone/>
            </a:pPr>
            <a:r>
              <a:rPr lang="en-US" sz="2400" dirty="0"/>
              <a:t>Rewarding kids with food, even healthy food, encourages kids to eat when they may not be hungry and can lead to poor eating habits.  </a:t>
            </a:r>
          </a:p>
          <a:p>
            <a:pPr marL="0" lvl="0" indent="0" algn="l" rtl="0">
              <a:spcBef>
                <a:spcPts val="1600"/>
              </a:spcBef>
              <a:spcAft>
                <a:spcPts val="0"/>
              </a:spcAft>
              <a:buNone/>
            </a:pPr>
            <a:endParaRPr lang="en-US" dirty="0"/>
          </a:p>
        </p:txBody>
      </p:sp>
      <p:sp>
        <p:nvSpPr>
          <p:cNvPr id="7" name="TextBox 6">
            <a:extLst>
              <a:ext uri="{FF2B5EF4-FFF2-40B4-BE49-F238E27FC236}">
                <a16:creationId xmlns:a16="http://schemas.microsoft.com/office/drawing/2014/main" id="{93E8C678-3F05-4D30-8368-792B94076284}"/>
              </a:ext>
            </a:extLst>
          </p:cNvPr>
          <p:cNvSpPr txBox="1"/>
          <p:nvPr/>
        </p:nvSpPr>
        <p:spPr>
          <a:xfrm>
            <a:off x="519658" y="2434872"/>
            <a:ext cx="6332833" cy="2308324"/>
          </a:xfrm>
          <a:prstGeom prst="rect">
            <a:avLst/>
          </a:prstGeom>
          <a:noFill/>
        </p:spPr>
        <p:txBody>
          <a:bodyPr wrap="square">
            <a:spAutoFit/>
          </a:bodyPr>
          <a:lstStyle/>
          <a:p>
            <a:pPr marL="0" lvl="0" indent="0" algn="l" rtl="0">
              <a:lnSpc>
                <a:spcPct val="100000"/>
              </a:lnSpc>
              <a:spcBef>
                <a:spcPts val="0"/>
              </a:spcBef>
              <a:spcAft>
                <a:spcPts val="0"/>
              </a:spcAft>
              <a:buNone/>
            </a:pPr>
            <a:r>
              <a:rPr lang="en-US" sz="2400" b="1" dirty="0"/>
              <a:t>Younger students:</a:t>
            </a:r>
          </a:p>
          <a:p>
            <a:pPr marL="457200" lvl="0" indent="-342900" algn="l" rtl="0">
              <a:lnSpc>
                <a:spcPct val="100000"/>
              </a:lnSpc>
              <a:spcBef>
                <a:spcPts val="0"/>
              </a:spcBef>
              <a:spcAft>
                <a:spcPts val="0"/>
              </a:spcAft>
              <a:buSzPts val="1800"/>
              <a:buChar char="●"/>
            </a:pPr>
            <a:r>
              <a:rPr lang="en-US" sz="2400" dirty="0"/>
              <a:t>Be “Super Kid of the Day”</a:t>
            </a:r>
          </a:p>
          <a:p>
            <a:pPr marL="457200" lvl="0" indent="-342900" algn="l" rtl="0">
              <a:spcBef>
                <a:spcPts val="0"/>
              </a:spcBef>
              <a:spcAft>
                <a:spcPts val="0"/>
              </a:spcAft>
              <a:buSzPts val="1800"/>
              <a:buChar char="●"/>
            </a:pPr>
            <a:r>
              <a:rPr lang="en-US" sz="2400" dirty="0"/>
              <a:t>Dance to favorite music</a:t>
            </a:r>
          </a:p>
          <a:p>
            <a:pPr marL="457200" lvl="0" indent="-342900" algn="l" rtl="0">
              <a:spcBef>
                <a:spcPts val="0"/>
              </a:spcBef>
              <a:spcAft>
                <a:spcPts val="0"/>
              </a:spcAft>
              <a:buSzPts val="1800"/>
              <a:buChar char="●"/>
            </a:pPr>
            <a:r>
              <a:rPr lang="en-US" sz="2400" dirty="0"/>
              <a:t>Lead group activities</a:t>
            </a:r>
          </a:p>
          <a:p>
            <a:pPr marL="457200" lvl="0" indent="-342900" algn="l" rtl="0">
              <a:spcBef>
                <a:spcPts val="0"/>
              </a:spcBef>
              <a:spcAft>
                <a:spcPts val="0"/>
              </a:spcAft>
              <a:buSzPts val="1800"/>
              <a:buChar char="●"/>
            </a:pPr>
            <a:r>
              <a:rPr lang="en-US" sz="2400" dirty="0"/>
              <a:t>Share a favorite object or photo</a:t>
            </a:r>
          </a:p>
          <a:p>
            <a:pPr marL="457200" lvl="0" indent="-342900" algn="l" rtl="0">
              <a:spcBef>
                <a:spcPts val="0"/>
              </a:spcBef>
              <a:spcAft>
                <a:spcPts val="0"/>
              </a:spcAft>
              <a:buSzPts val="1800"/>
              <a:buChar char="●"/>
            </a:pPr>
            <a:r>
              <a:rPr lang="en-US" sz="2400" dirty="0"/>
              <a:t>Receive a trophy or ribbon</a:t>
            </a:r>
          </a:p>
        </p:txBody>
      </p:sp>
      <p:sp>
        <p:nvSpPr>
          <p:cNvPr id="9" name="TextBox 8">
            <a:extLst>
              <a:ext uri="{FF2B5EF4-FFF2-40B4-BE49-F238E27FC236}">
                <a16:creationId xmlns:a16="http://schemas.microsoft.com/office/drawing/2014/main" id="{1ADF1E2C-24DE-4372-8083-975848A38EED}"/>
              </a:ext>
            </a:extLst>
          </p:cNvPr>
          <p:cNvSpPr txBox="1"/>
          <p:nvPr/>
        </p:nvSpPr>
        <p:spPr>
          <a:xfrm>
            <a:off x="5936105" y="2548089"/>
            <a:ext cx="5641298" cy="2677656"/>
          </a:xfrm>
          <a:prstGeom prst="rect">
            <a:avLst/>
          </a:prstGeom>
          <a:noFill/>
        </p:spPr>
        <p:txBody>
          <a:bodyPr wrap="square">
            <a:spAutoFit/>
          </a:bodyPr>
          <a:lstStyle/>
          <a:p>
            <a:pPr marL="0" lvl="0" indent="0" algn="l" rtl="0">
              <a:lnSpc>
                <a:spcPct val="100000"/>
              </a:lnSpc>
              <a:spcBef>
                <a:spcPts val="0"/>
              </a:spcBef>
              <a:spcAft>
                <a:spcPts val="0"/>
              </a:spcAft>
              <a:buNone/>
            </a:pPr>
            <a:r>
              <a:rPr lang="en-US" sz="2400" b="1" dirty="0"/>
              <a:t>Older students:</a:t>
            </a:r>
          </a:p>
          <a:p>
            <a:pPr marL="457200" lvl="0" indent="-317500" algn="l" rtl="0">
              <a:lnSpc>
                <a:spcPct val="100000"/>
              </a:lnSpc>
              <a:spcBef>
                <a:spcPts val="0"/>
              </a:spcBef>
              <a:spcAft>
                <a:spcPts val="0"/>
              </a:spcAft>
              <a:buClr>
                <a:srgbClr val="000000"/>
              </a:buClr>
              <a:buSzPts val="1400"/>
              <a:buFont typeface="Arial"/>
              <a:buChar char="●"/>
            </a:pPr>
            <a:r>
              <a:rPr lang="en-US" sz="2400" dirty="0"/>
              <a:t>Win tickets to events</a:t>
            </a:r>
          </a:p>
          <a:p>
            <a:pPr marL="457200" lvl="0" indent="-342900" algn="l" rtl="0">
              <a:lnSpc>
                <a:spcPct val="100000"/>
              </a:lnSpc>
              <a:spcBef>
                <a:spcPts val="0"/>
              </a:spcBef>
              <a:spcAft>
                <a:spcPts val="0"/>
              </a:spcAft>
              <a:buSzPts val="1800"/>
              <a:buChar char="●"/>
            </a:pPr>
            <a:r>
              <a:rPr lang="en-US" sz="2400" dirty="0"/>
              <a:t>Receive free gear (t-shirt, frisbee, wristbands, etc.)</a:t>
            </a:r>
          </a:p>
          <a:p>
            <a:pPr marL="457200" lvl="0" indent="-342900" algn="l" rtl="0">
              <a:lnSpc>
                <a:spcPct val="100000"/>
              </a:lnSpc>
              <a:spcBef>
                <a:spcPts val="0"/>
              </a:spcBef>
              <a:spcAft>
                <a:spcPts val="0"/>
              </a:spcAft>
              <a:buSzPts val="1800"/>
              <a:buChar char="●"/>
            </a:pPr>
            <a:r>
              <a:rPr lang="en-US" sz="2400" dirty="0"/>
              <a:t>Gift cards</a:t>
            </a:r>
          </a:p>
          <a:p>
            <a:pPr marL="457200" lvl="0" indent="-342900" algn="l" rtl="0">
              <a:lnSpc>
                <a:spcPct val="100000"/>
              </a:lnSpc>
              <a:spcBef>
                <a:spcPts val="0"/>
              </a:spcBef>
              <a:spcAft>
                <a:spcPts val="0"/>
              </a:spcAft>
              <a:buSzPts val="1800"/>
              <a:buChar char="●"/>
            </a:pPr>
            <a:r>
              <a:rPr lang="en-US" sz="2400" dirty="0"/>
              <a:t>Receive a positive note from the program staff or director</a:t>
            </a:r>
          </a:p>
        </p:txBody>
      </p:sp>
      <p:sp>
        <p:nvSpPr>
          <p:cNvPr id="11" name="TextBox 10">
            <a:extLst>
              <a:ext uri="{FF2B5EF4-FFF2-40B4-BE49-F238E27FC236}">
                <a16:creationId xmlns:a16="http://schemas.microsoft.com/office/drawing/2014/main" id="{9867E73E-FA43-4161-B0D9-6BFDF6AE2511}"/>
              </a:ext>
            </a:extLst>
          </p:cNvPr>
          <p:cNvSpPr txBox="1"/>
          <p:nvPr/>
        </p:nvSpPr>
        <p:spPr>
          <a:xfrm>
            <a:off x="2264139" y="5551642"/>
            <a:ext cx="7663721" cy="400110"/>
          </a:xfrm>
          <a:prstGeom prst="rect">
            <a:avLst/>
          </a:prstGeom>
          <a:noFill/>
        </p:spPr>
        <p:txBody>
          <a:bodyPr wrap="square">
            <a:spAutoFit/>
          </a:bodyPr>
          <a:lstStyle/>
          <a:p>
            <a:pPr marL="0" lvl="0" indent="0" algn="l" rtl="0">
              <a:spcBef>
                <a:spcPts val="0"/>
              </a:spcBef>
              <a:spcAft>
                <a:spcPts val="0"/>
              </a:spcAft>
              <a:buNone/>
            </a:pPr>
            <a:r>
              <a:rPr lang="en-US" sz="2000" b="1" dirty="0"/>
              <a:t>For more information, visit </a:t>
            </a:r>
            <a:r>
              <a:rPr lang="en-US" sz="2000" b="1" u="sng" dirty="0">
                <a:hlinkClick r:id="rId3">
                  <a:extLst>
                    <a:ext uri="{A12FA001-AC4F-418D-AE19-62706E023703}">
                      <ahyp:hlinkClr xmlns:ahyp="http://schemas.microsoft.com/office/drawing/2018/hyperlinkcolor" val="tx"/>
                    </a:ext>
                  </a:extLst>
                </a:hlinkClick>
              </a:rPr>
              <a:t>Maine Health’s Toolkit</a:t>
            </a:r>
            <a:r>
              <a:rPr lang="en-US" sz="2000" b="1" dirty="0"/>
              <a:t> pg. 95-104</a:t>
            </a:r>
          </a:p>
        </p:txBody>
      </p:sp>
    </p:spTree>
    <p:extLst>
      <p:ext uri="{BB962C8B-B14F-4D97-AF65-F5344CB8AC3E}">
        <p14:creationId xmlns:p14="http://schemas.microsoft.com/office/powerpoint/2010/main" val="2549501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3C31-4021-4654-8DAA-A940413AC891}"/>
              </a:ext>
            </a:extLst>
          </p:cNvPr>
          <p:cNvSpPr>
            <a:spLocks noGrp="1"/>
          </p:cNvSpPr>
          <p:nvPr>
            <p:ph type="title"/>
          </p:nvPr>
        </p:nvSpPr>
        <p:spPr/>
        <p:txBody>
          <a:bodyPr>
            <a:normAutofit/>
          </a:bodyPr>
          <a:lstStyle/>
          <a:p>
            <a:r>
              <a:rPr lang="en-US" sz="3600" dirty="0"/>
              <a:t>Wellness Policy Opportunities</a:t>
            </a:r>
          </a:p>
        </p:txBody>
      </p:sp>
      <p:sp>
        <p:nvSpPr>
          <p:cNvPr id="3" name="Slide Number Placeholder 2">
            <a:extLst>
              <a:ext uri="{FF2B5EF4-FFF2-40B4-BE49-F238E27FC236}">
                <a16:creationId xmlns:a16="http://schemas.microsoft.com/office/drawing/2014/main" id="{6E4EBD4F-608B-4127-8876-6264E2628F9A}"/>
              </a:ext>
            </a:extLst>
          </p:cNvPr>
          <p:cNvSpPr>
            <a:spLocks noGrp="1"/>
          </p:cNvSpPr>
          <p:nvPr>
            <p:ph type="sldNum" sz="quarter" idx="12"/>
          </p:nvPr>
        </p:nvSpPr>
        <p:spPr/>
        <p:txBody>
          <a:bodyPr/>
          <a:lstStyle/>
          <a:p>
            <a:fld id="{2C1798A1-548B-2F4F-A949-0B360C421755}" type="slidenum">
              <a:rPr lang="en-US" smtClean="0"/>
              <a:t>23</a:t>
            </a:fld>
            <a:endParaRPr lang="en-US" dirty="0"/>
          </a:p>
        </p:txBody>
      </p:sp>
      <p:sp>
        <p:nvSpPr>
          <p:cNvPr id="5" name="TextBox 4">
            <a:extLst>
              <a:ext uri="{FF2B5EF4-FFF2-40B4-BE49-F238E27FC236}">
                <a16:creationId xmlns:a16="http://schemas.microsoft.com/office/drawing/2014/main" id="{F47B8439-53EB-47D0-9FE4-BFC7827AD067}"/>
              </a:ext>
            </a:extLst>
          </p:cNvPr>
          <p:cNvSpPr txBox="1"/>
          <p:nvPr/>
        </p:nvSpPr>
        <p:spPr>
          <a:xfrm>
            <a:off x="164892" y="1207785"/>
            <a:ext cx="11663489" cy="4592940"/>
          </a:xfrm>
          <a:prstGeom prst="rect">
            <a:avLst/>
          </a:prstGeom>
          <a:noFill/>
        </p:spPr>
        <p:txBody>
          <a:bodyPr wrap="square">
            <a:spAutoFit/>
          </a:bodyPr>
          <a:lstStyle/>
          <a:p>
            <a:pPr marL="457200" marR="0" lvl="0" indent="-349250" algn="l" defTabSz="914400" rtl="0" eaLnBrk="1" fontAlgn="auto" latinLnBrk="0" hangingPunct="1">
              <a:lnSpc>
                <a:spcPct val="115000"/>
              </a:lnSpc>
              <a:spcBef>
                <a:spcPts val="0"/>
              </a:spcBef>
              <a:spcAft>
                <a:spcPts val="0"/>
              </a:spcAft>
              <a:buClr>
                <a:srgbClr val="695D46"/>
              </a:buClr>
              <a:buSzPts val="1900"/>
              <a:buFont typeface="Open Sans"/>
              <a:buChar char="●"/>
              <a:tabLst/>
              <a:defRPr/>
            </a:pPr>
            <a:r>
              <a:rPr kumimoji="0" lang="en-US" sz="2800" b="0" i="0" u="none" strike="noStrike" kern="0" cap="none" spc="0" normalizeH="0" baseline="0" noProof="0" dirty="0">
                <a:ln>
                  <a:noFill/>
                </a:ln>
                <a:effectLst/>
                <a:uLnTx/>
                <a:uFillTx/>
                <a:ea typeface="Open Sans"/>
                <a:cs typeface="Open Sans"/>
                <a:sym typeface="Open Sans"/>
              </a:rPr>
              <a:t>Expand community partnerships to link out-of-school programs that promote physical activity </a:t>
            </a:r>
          </a:p>
          <a:p>
            <a:pPr marL="457200" marR="0" lvl="0" indent="-349250" algn="l" defTabSz="914400" rtl="0" eaLnBrk="1" fontAlgn="auto" latinLnBrk="0" hangingPunct="1">
              <a:lnSpc>
                <a:spcPct val="115000"/>
              </a:lnSpc>
              <a:spcBef>
                <a:spcPts val="0"/>
              </a:spcBef>
              <a:spcAft>
                <a:spcPts val="0"/>
              </a:spcAft>
              <a:buClr>
                <a:srgbClr val="695D46"/>
              </a:buClr>
              <a:buSzPts val="1900"/>
              <a:buFont typeface="Open Sans"/>
              <a:buChar char="●"/>
              <a:tabLst/>
              <a:defRPr/>
            </a:pPr>
            <a:r>
              <a:rPr kumimoji="0" lang="en-US" sz="2800" b="0" i="0" u="none" strike="noStrike" kern="0" cap="none" spc="0" normalizeH="0" baseline="0" noProof="0" dirty="0">
                <a:ln>
                  <a:noFill/>
                </a:ln>
                <a:effectLst/>
                <a:uLnTx/>
                <a:uFillTx/>
                <a:ea typeface="Open Sans"/>
                <a:cs typeface="Open Sans"/>
                <a:sym typeface="Open Sans"/>
              </a:rPr>
              <a:t> Establish social norms such as morning movement over the intercom</a:t>
            </a:r>
          </a:p>
          <a:p>
            <a:pPr marL="457200" marR="0" lvl="0" indent="-349250" algn="l" defTabSz="914400" rtl="0" eaLnBrk="1" fontAlgn="auto" latinLnBrk="0" hangingPunct="1">
              <a:lnSpc>
                <a:spcPct val="115000"/>
              </a:lnSpc>
              <a:spcBef>
                <a:spcPts val="0"/>
              </a:spcBef>
              <a:spcAft>
                <a:spcPts val="0"/>
              </a:spcAft>
              <a:buClr>
                <a:srgbClr val="695D46"/>
              </a:buClr>
              <a:buSzPts val="1900"/>
              <a:buFont typeface="Open Sans"/>
              <a:buChar char="●"/>
              <a:tabLst/>
              <a:defRPr/>
            </a:pPr>
            <a:r>
              <a:rPr kumimoji="0" lang="en-US" sz="2800" b="0" i="0" u="none" strike="noStrike" kern="0" cap="none" spc="0" normalizeH="0" baseline="0" noProof="0" dirty="0">
                <a:ln>
                  <a:noFill/>
                </a:ln>
                <a:effectLst/>
                <a:uLnTx/>
                <a:uFillTx/>
                <a:ea typeface="Open Sans"/>
                <a:cs typeface="Open Sans"/>
                <a:sym typeface="Open Sans"/>
              </a:rPr>
              <a:t>Encourage collaboration between health services, health educators and physical education instructors with other staff members</a:t>
            </a:r>
          </a:p>
          <a:p>
            <a:pPr marL="457200" marR="0" lvl="0" indent="-349250" algn="l" defTabSz="914400" rtl="0" eaLnBrk="1" fontAlgn="auto" latinLnBrk="0" hangingPunct="1">
              <a:lnSpc>
                <a:spcPct val="115000"/>
              </a:lnSpc>
              <a:spcBef>
                <a:spcPts val="0"/>
              </a:spcBef>
              <a:spcAft>
                <a:spcPts val="0"/>
              </a:spcAft>
              <a:buClr>
                <a:srgbClr val="695D46"/>
              </a:buClr>
              <a:buSzPts val="1900"/>
              <a:buFont typeface="Open Sans"/>
              <a:buChar char="●"/>
              <a:tabLst/>
              <a:defRPr/>
            </a:pPr>
            <a:r>
              <a:rPr kumimoji="0" lang="en-US" sz="2800" b="0" i="0" u="none" strike="noStrike" kern="0" cap="none" spc="0" normalizeH="0" baseline="0" noProof="0" dirty="0">
                <a:ln>
                  <a:noFill/>
                </a:ln>
                <a:effectLst/>
                <a:uLnTx/>
                <a:uFillTx/>
                <a:ea typeface="Open Sans"/>
                <a:cs typeface="Open Sans"/>
                <a:sym typeface="Open Sans"/>
              </a:rPr>
              <a:t>Assess, inspect and maintain areas where physical activity occurs </a:t>
            </a:r>
          </a:p>
          <a:p>
            <a:pPr marL="457200" marR="0" lvl="0" indent="-349250" algn="l" defTabSz="914400" rtl="0" eaLnBrk="1" fontAlgn="auto" latinLnBrk="0" hangingPunct="1">
              <a:lnSpc>
                <a:spcPct val="115000"/>
              </a:lnSpc>
              <a:spcBef>
                <a:spcPts val="0"/>
              </a:spcBef>
              <a:spcAft>
                <a:spcPts val="0"/>
              </a:spcAft>
              <a:buClr>
                <a:srgbClr val="695D46"/>
              </a:buClr>
              <a:buSzPts val="1900"/>
              <a:buFont typeface="Open Sans"/>
              <a:buChar char="●"/>
              <a:tabLst/>
              <a:defRPr/>
            </a:pPr>
            <a:r>
              <a:rPr kumimoji="0" lang="en-US" sz="2800" b="0" i="0" u="none" strike="noStrike" kern="0" cap="none" spc="0" normalizeH="0" baseline="0" noProof="0" dirty="0">
                <a:ln>
                  <a:noFill/>
                </a:ln>
                <a:effectLst/>
                <a:uLnTx/>
                <a:uFillTx/>
                <a:ea typeface="Open Sans"/>
                <a:cs typeface="Open Sans"/>
                <a:sym typeface="Open Sans"/>
              </a:rPr>
              <a:t>Provide educational resources on movement in all languages utilized by families </a:t>
            </a:r>
          </a:p>
          <a:p>
            <a:pPr marL="457200" marR="0" lvl="0" indent="-349250" algn="l" defTabSz="914400" rtl="0" eaLnBrk="1" fontAlgn="auto" latinLnBrk="0" hangingPunct="1">
              <a:lnSpc>
                <a:spcPct val="115000"/>
              </a:lnSpc>
              <a:spcBef>
                <a:spcPts val="0"/>
              </a:spcBef>
              <a:spcAft>
                <a:spcPts val="0"/>
              </a:spcAft>
              <a:buClr>
                <a:srgbClr val="695D46"/>
              </a:buClr>
              <a:buSzPts val="1900"/>
              <a:buFont typeface="Open Sans"/>
              <a:buChar char="●"/>
              <a:tabLst/>
              <a:defRPr/>
            </a:pPr>
            <a:r>
              <a:rPr kumimoji="0" lang="en-US" sz="2800" b="0" i="0" u="none" strike="noStrike" kern="0" cap="none" spc="0" normalizeH="0" baseline="0" noProof="0" dirty="0">
                <a:ln>
                  <a:noFill/>
                </a:ln>
                <a:effectLst/>
                <a:uLnTx/>
                <a:uFillTx/>
                <a:ea typeface="Open Sans"/>
                <a:cs typeface="Open Sans"/>
                <a:sym typeface="Open Sans"/>
              </a:rPr>
              <a:t>Quantify active minutes during the school day and work towards 30 </a:t>
            </a:r>
          </a:p>
        </p:txBody>
      </p:sp>
    </p:spTree>
    <p:extLst>
      <p:ext uri="{BB962C8B-B14F-4D97-AF65-F5344CB8AC3E}">
        <p14:creationId xmlns:p14="http://schemas.microsoft.com/office/powerpoint/2010/main" val="1027133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7603-9DF5-4987-A871-09BD26493155}"/>
              </a:ext>
            </a:extLst>
          </p:cNvPr>
          <p:cNvSpPr>
            <a:spLocks noGrp="1"/>
          </p:cNvSpPr>
          <p:nvPr>
            <p:ph type="title"/>
          </p:nvPr>
        </p:nvSpPr>
        <p:spPr/>
        <p:txBody>
          <a:bodyPr>
            <a:normAutofit/>
          </a:bodyPr>
          <a:lstStyle/>
          <a:p>
            <a:r>
              <a:rPr lang="en-US" sz="3600" dirty="0"/>
              <a:t>Resources</a:t>
            </a:r>
          </a:p>
        </p:txBody>
      </p:sp>
      <p:sp>
        <p:nvSpPr>
          <p:cNvPr id="3" name="Slide Number Placeholder 2">
            <a:extLst>
              <a:ext uri="{FF2B5EF4-FFF2-40B4-BE49-F238E27FC236}">
                <a16:creationId xmlns:a16="http://schemas.microsoft.com/office/drawing/2014/main" id="{7A5CF23B-BACF-4E1A-8372-3E3F377FADBB}"/>
              </a:ext>
            </a:extLst>
          </p:cNvPr>
          <p:cNvSpPr>
            <a:spLocks noGrp="1"/>
          </p:cNvSpPr>
          <p:nvPr>
            <p:ph type="sldNum" sz="quarter" idx="12"/>
          </p:nvPr>
        </p:nvSpPr>
        <p:spPr/>
        <p:txBody>
          <a:bodyPr/>
          <a:lstStyle/>
          <a:p>
            <a:fld id="{2C1798A1-548B-2F4F-A949-0B360C421755}" type="slidenum">
              <a:rPr lang="en-US" smtClean="0"/>
              <a:t>24</a:t>
            </a:fld>
            <a:endParaRPr lang="en-US" dirty="0"/>
          </a:p>
        </p:txBody>
      </p:sp>
      <p:sp>
        <p:nvSpPr>
          <p:cNvPr id="5" name="TextBox 4">
            <a:extLst>
              <a:ext uri="{FF2B5EF4-FFF2-40B4-BE49-F238E27FC236}">
                <a16:creationId xmlns:a16="http://schemas.microsoft.com/office/drawing/2014/main" id="{2400355D-594D-45FC-B38A-E5816F821CF6}"/>
              </a:ext>
            </a:extLst>
          </p:cNvPr>
          <p:cNvSpPr txBox="1"/>
          <p:nvPr/>
        </p:nvSpPr>
        <p:spPr>
          <a:xfrm>
            <a:off x="309391" y="1268509"/>
            <a:ext cx="9220200" cy="5252720"/>
          </a:xfrm>
          <a:prstGeom prst="rect">
            <a:avLst/>
          </a:prstGeom>
          <a:noFill/>
        </p:spPr>
        <p:txBody>
          <a:bodyPr wrap="square">
            <a:spAutoFit/>
          </a:bodyPr>
          <a:lstStyle/>
          <a:p>
            <a:pPr marL="457200" lvl="0" indent="-304800" algn="l" rtl="0">
              <a:spcBef>
                <a:spcPts val="0"/>
              </a:spcBef>
              <a:spcAft>
                <a:spcPts val="0"/>
              </a:spcAft>
              <a:buClr>
                <a:srgbClr val="000000"/>
              </a:buClr>
              <a:buSzPts val="1200"/>
              <a:buChar char="●"/>
            </a:pPr>
            <a:r>
              <a:rPr lang="en-US" dirty="0"/>
              <a:t>Educator Wellness Toolkit -</a:t>
            </a:r>
            <a:r>
              <a:rPr lang="en-US" b="1" dirty="0"/>
              <a:t>coming soon!</a:t>
            </a:r>
          </a:p>
          <a:p>
            <a:pPr marL="457200" lvl="0" indent="-304800" algn="l" rtl="0">
              <a:spcBef>
                <a:spcPts val="0"/>
              </a:spcBef>
              <a:spcAft>
                <a:spcPts val="0"/>
              </a:spcAft>
              <a:buClr>
                <a:srgbClr val="000000"/>
              </a:buClr>
              <a:buSzPts val="1200"/>
              <a:buChar char="●"/>
            </a:pPr>
            <a:r>
              <a:rPr lang="en-US" dirty="0"/>
              <a:t>CDC guidelines for PA/PE </a:t>
            </a:r>
          </a:p>
          <a:p>
            <a:pPr marL="457200" lvl="0" indent="-304800" algn="l" rtl="0">
              <a:spcBef>
                <a:spcPts val="0"/>
              </a:spcBef>
              <a:spcAft>
                <a:spcPts val="0"/>
              </a:spcAft>
              <a:buClr>
                <a:srgbClr val="000000"/>
              </a:buClr>
              <a:buSzPts val="1200"/>
              <a:buChar char="●"/>
            </a:pPr>
            <a:r>
              <a:rPr lang="en-US" dirty="0"/>
              <a:t>The Council for a Strong America: </a:t>
            </a:r>
            <a:r>
              <a:rPr lang="en-US" u="sng" dirty="0">
                <a:latin typeface="Arial"/>
                <a:ea typeface="Arial"/>
                <a:cs typeface="Arial"/>
                <a:sym typeface="Arial"/>
                <a:hlinkClick r:id="rId3">
                  <a:extLst>
                    <a:ext uri="{A12FA001-AC4F-418D-AE19-62706E023703}">
                      <ahyp:hlinkClr xmlns:ahyp="http://schemas.microsoft.com/office/drawing/2018/hyperlinkcolor" val="tx"/>
                    </a:ext>
                  </a:extLst>
                </a:hlinkClick>
              </a:rPr>
              <a:t>https://www.strongnation.org/articles/938-the-prime-time-for-juvenile-crime-in-indiana</a:t>
            </a:r>
            <a:endParaRPr lang="en-US" dirty="0"/>
          </a:p>
          <a:p>
            <a:pPr marL="457200" lvl="0" indent="-304800" algn="l" rtl="0">
              <a:spcBef>
                <a:spcPts val="0"/>
              </a:spcBef>
              <a:spcAft>
                <a:spcPts val="0"/>
              </a:spcAft>
              <a:buClr>
                <a:srgbClr val="000000"/>
              </a:buClr>
              <a:buSzPts val="1200"/>
              <a:buChar char="●"/>
            </a:pPr>
            <a:r>
              <a:rPr lang="en-US" dirty="0"/>
              <a:t>Indiana Afterschool Network: </a:t>
            </a:r>
            <a:r>
              <a:rPr lang="en-US" u="sng" dirty="0">
                <a:latin typeface="Arial"/>
                <a:ea typeface="Arial"/>
                <a:cs typeface="Arial"/>
                <a:sym typeface="Arial"/>
                <a:hlinkClick r:id="rId4">
                  <a:extLst>
                    <a:ext uri="{A12FA001-AC4F-418D-AE19-62706E023703}">
                      <ahyp:hlinkClr xmlns:ahyp="http://schemas.microsoft.com/office/drawing/2018/hyperlinkcolor" val="tx"/>
                    </a:ext>
                  </a:extLst>
                </a:hlinkClick>
              </a:rPr>
              <a:t>https://www.indianaafterschool.org/</a:t>
            </a:r>
            <a:endParaRPr lang="en-US" dirty="0"/>
          </a:p>
          <a:p>
            <a:pPr marL="457200" lvl="0" indent="-304800" algn="l" rtl="0">
              <a:spcBef>
                <a:spcPts val="0"/>
              </a:spcBef>
              <a:spcAft>
                <a:spcPts val="0"/>
              </a:spcAft>
              <a:buClr>
                <a:srgbClr val="000000"/>
              </a:buClr>
              <a:buSzPts val="1200"/>
              <a:buChar char="●"/>
            </a:pPr>
            <a:r>
              <a:rPr lang="en-US" dirty="0"/>
              <a:t>DNPA website: </a:t>
            </a:r>
            <a:r>
              <a:rPr lang="en-US" u="sng" dirty="0">
                <a:latin typeface="Arial"/>
                <a:ea typeface="Arial"/>
                <a:cs typeface="Arial"/>
                <a:sym typeface="Arial"/>
                <a:hlinkClick r:id="rId5">
                  <a:extLst>
                    <a:ext uri="{A12FA001-AC4F-418D-AE19-62706E023703}">
                      <ahyp:hlinkClr xmlns:ahyp="http://schemas.microsoft.com/office/drawing/2018/hyperlinkcolor" val="tx"/>
                    </a:ext>
                  </a:extLst>
                </a:hlinkClick>
              </a:rPr>
              <a:t>https://www.in.gov/isdh/20060.htm</a:t>
            </a:r>
            <a:endParaRPr lang="en-US" dirty="0"/>
          </a:p>
          <a:p>
            <a:pPr marL="457200" lvl="0" indent="-304800" algn="l" rtl="0">
              <a:spcBef>
                <a:spcPts val="0"/>
              </a:spcBef>
              <a:spcAft>
                <a:spcPts val="0"/>
              </a:spcAft>
              <a:buClr>
                <a:srgbClr val="000000"/>
              </a:buClr>
              <a:buSzPts val="1200"/>
              <a:buChar char="●"/>
            </a:pPr>
            <a:r>
              <a:rPr lang="en-US" dirty="0">
                <a:solidFill>
                  <a:srgbClr val="FF0000"/>
                </a:solidFill>
              </a:rPr>
              <a:t>COVID-19/virtual resources? TBD</a:t>
            </a:r>
          </a:p>
          <a:p>
            <a:pPr marL="457200" lvl="0" indent="-304800" algn="l" rtl="0">
              <a:spcBef>
                <a:spcPts val="0"/>
              </a:spcBef>
              <a:spcAft>
                <a:spcPts val="0"/>
              </a:spcAft>
              <a:buClr>
                <a:srgbClr val="000000"/>
              </a:buClr>
              <a:buSzPts val="1200"/>
              <a:buChar char="●"/>
            </a:pPr>
            <a:r>
              <a:rPr lang="en-US" dirty="0">
                <a:solidFill>
                  <a:srgbClr val="002060"/>
                </a:solidFill>
              </a:rPr>
              <a:t>Youth Adolescent Physical Activity Grant (YAPA) information </a:t>
            </a:r>
            <a:r>
              <a:rPr lang="en-US" dirty="0">
                <a:solidFill>
                  <a:srgbClr val="000000"/>
                </a:solidFill>
              </a:rPr>
              <a:t>-</a:t>
            </a:r>
            <a:r>
              <a:rPr lang="en-US" dirty="0">
                <a:solidFill>
                  <a:srgbClr val="FF0000"/>
                </a:solidFill>
                <a:hlinkClick r:id="rId6"/>
              </a:rPr>
              <a:t>https://www.in.gov/isdh/28327.htm</a:t>
            </a:r>
            <a:endParaRPr lang="en-US" dirty="0">
              <a:solidFill>
                <a:srgbClr val="FF0000"/>
              </a:solidFill>
            </a:endParaRPr>
          </a:p>
          <a:p>
            <a:pPr marL="457200" lvl="0" indent="-304800" algn="l" rtl="0">
              <a:spcBef>
                <a:spcPts val="0"/>
              </a:spcBef>
              <a:spcAft>
                <a:spcPts val="0"/>
              </a:spcAft>
              <a:buSzPts val="1200"/>
              <a:buChar char="●"/>
            </a:pPr>
            <a:r>
              <a:rPr lang="en-US" dirty="0"/>
              <a:t>Healthy Schools Toolkit 2nd Edition: </a:t>
            </a:r>
            <a:r>
              <a:rPr lang="en-US" u="sng" dirty="0">
                <a:latin typeface="Arial"/>
                <a:ea typeface="Arial"/>
                <a:cs typeface="Arial"/>
                <a:sym typeface="Arial"/>
                <a:hlinkClick r:id="rId7">
                  <a:extLst>
                    <a:ext uri="{A12FA001-AC4F-418D-AE19-62706E023703}">
                      <ahyp:hlinkClr xmlns:ahyp="http://schemas.microsoft.com/office/drawing/2018/hyperlinkcolor" val="tx"/>
                    </a:ext>
                  </a:extLst>
                </a:hlinkClick>
              </a:rPr>
              <a:t>https://www.in.gov/isdh/files/2018%20Healthy%20Schools%20Toolkit.pdf</a:t>
            </a:r>
            <a:endParaRPr lang="en-US" dirty="0"/>
          </a:p>
          <a:p>
            <a:pPr marL="457200" lvl="0" indent="-304800" algn="l" rtl="0">
              <a:spcBef>
                <a:spcPts val="0"/>
              </a:spcBef>
              <a:spcAft>
                <a:spcPts val="0"/>
              </a:spcAft>
              <a:buSzPts val="1200"/>
              <a:buChar char="●"/>
            </a:pPr>
            <a:r>
              <a:rPr lang="en-US" dirty="0"/>
              <a:t>Healthy Schools Newsletter - sign up here: </a:t>
            </a:r>
            <a:r>
              <a:rPr lang="en-US" u="sng" dirty="0">
                <a:latin typeface="Arial"/>
                <a:ea typeface="Arial"/>
                <a:cs typeface="Arial"/>
                <a:sym typeface="Arial"/>
                <a:hlinkClick r:id="rId8">
                  <a:extLst>
                    <a:ext uri="{A12FA001-AC4F-418D-AE19-62706E023703}">
                      <ahyp:hlinkClr xmlns:ahyp="http://schemas.microsoft.com/office/drawing/2018/hyperlinkcolor" val="tx"/>
                    </a:ext>
                  </a:extLst>
                </a:hlinkClick>
              </a:rPr>
              <a:t>https://www.surveymonkey.com/r/B5HWT3F</a:t>
            </a:r>
            <a:endParaRPr lang="en-US" dirty="0"/>
          </a:p>
          <a:p>
            <a:pPr marL="457200" lvl="0" indent="-304800" algn="l" rtl="0">
              <a:spcBef>
                <a:spcPts val="0"/>
              </a:spcBef>
              <a:spcAft>
                <a:spcPts val="0"/>
              </a:spcAft>
              <a:buClr>
                <a:srgbClr val="000000"/>
              </a:buClr>
              <a:buSzPts val="1200"/>
              <a:buChar char="●"/>
            </a:pPr>
            <a:r>
              <a:rPr lang="en-US" dirty="0"/>
              <a:t>CDC Step by </a:t>
            </a:r>
            <a:r>
              <a:rPr lang="en-US" dirty="0">
                <a:latin typeface="+mj-lt"/>
              </a:rPr>
              <a:t>Step Guide: </a:t>
            </a:r>
            <a:r>
              <a:rPr lang="en-US" u="sng" dirty="0">
                <a:latin typeface="+mj-lt"/>
                <a:ea typeface="Arial"/>
                <a:cs typeface="Arial"/>
                <a:sym typeface="Arial"/>
                <a:hlinkClick r:id="rId9">
                  <a:extLst>
                    <a:ext uri="{A12FA001-AC4F-418D-AE19-62706E023703}">
                      <ahyp:hlinkClr xmlns:ahyp="http://schemas.microsoft.com/office/drawing/2018/hyperlinkcolor" val="tx"/>
                    </a:ext>
                  </a:extLst>
                </a:hlinkClick>
              </a:rPr>
              <a:t>steps.aspx</a:t>
            </a:r>
            <a:endParaRPr lang="en-US" dirty="0">
              <a:latin typeface="+mj-lt"/>
            </a:endParaRPr>
          </a:p>
          <a:p>
            <a:pPr marL="457200" lvl="0" indent="-304800" algn="l" rtl="0">
              <a:spcBef>
                <a:spcPts val="0"/>
              </a:spcBef>
              <a:spcAft>
                <a:spcPts val="0"/>
              </a:spcAft>
              <a:buClr>
                <a:srgbClr val="000000"/>
              </a:buClr>
              <a:buSzPts val="1200"/>
              <a:buChar char="●"/>
            </a:pPr>
            <a:r>
              <a:rPr lang="en-US" dirty="0"/>
              <a:t>CDC One Pager: </a:t>
            </a:r>
            <a:r>
              <a:rPr lang="en-US" dirty="0">
                <a:hlinkClick r:id="rId10"/>
              </a:rPr>
              <a:t>https://www.cdc.gov/healthyschools/wscc/infographics/SHB-WSCC-Integrating-PE-PA_th-508.pdf</a:t>
            </a:r>
            <a:endParaRPr lang="en-US" dirty="0"/>
          </a:p>
          <a:p>
            <a:pPr marL="457200" lvl="0" indent="-304800" algn="l" rtl="0">
              <a:spcBef>
                <a:spcPts val="0"/>
              </a:spcBef>
              <a:spcAft>
                <a:spcPts val="0"/>
              </a:spcAft>
              <a:buClr>
                <a:srgbClr val="000000"/>
              </a:buClr>
              <a:buSzPts val="1200"/>
              <a:buChar char="●"/>
            </a:pPr>
            <a:endParaRPr lang="en-US" sz="1600" dirty="0"/>
          </a:p>
          <a:p>
            <a:pPr marL="457200" lvl="0" indent="0" algn="l" rtl="0">
              <a:spcBef>
                <a:spcPts val="1600"/>
              </a:spcBef>
              <a:spcAft>
                <a:spcPts val="0"/>
              </a:spcAft>
              <a:buNone/>
            </a:pPr>
            <a:endParaRPr lang="en-US" sz="1800" dirty="0">
              <a:solidFill>
                <a:srgbClr val="0000FF"/>
              </a:solidFill>
            </a:endParaRPr>
          </a:p>
        </p:txBody>
      </p:sp>
    </p:spTree>
    <p:extLst>
      <p:ext uri="{BB962C8B-B14F-4D97-AF65-F5344CB8AC3E}">
        <p14:creationId xmlns:p14="http://schemas.microsoft.com/office/powerpoint/2010/main" val="2693198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0FBE-DD71-436E-93FD-17952F8AE94A}"/>
              </a:ext>
            </a:extLst>
          </p:cNvPr>
          <p:cNvSpPr>
            <a:spLocks noGrp="1"/>
          </p:cNvSpPr>
          <p:nvPr>
            <p:ph type="title"/>
          </p:nvPr>
        </p:nvSpPr>
        <p:spPr/>
        <p:txBody>
          <a:bodyPr>
            <a:normAutofit/>
          </a:bodyPr>
          <a:lstStyle/>
          <a:p>
            <a:r>
              <a:rPr lang="en-US" sz="3600" dirty="0"/>
              <a:t>Big 5 Takeaways:</a:t>
            </a:r>
          </a:p>
        </p:txBody>
      </p:sp>
      <p:sp>
        <p:nvSpPr>
          <p:cNvPr id="3" name="Slide Number Placeholder 2">
            <a:extLst>
              <a:ext uri="{FF2B5EF4-FFF2-40B4-BE49-F238E27FC236}">
                <a16:creationId xmlns:a16="http://schemas.microsoft.com/office/drawing/2014/main" id="{D6F6CCC1-D999-4787-BFE7-2573BD8B097E}"/>
              </a:ext>
            </a:extLst>
          </p:cNvPr>
          <p:cNvSpPr>
            <a:spLocks noGrp="1"/>
          </p:cNvSpPr>
          <p:nvPr>
            <p:ph type="sldNum" sz="quarter" idx="12"/>
          </p:nvPr>
        </p:nvSpPr>
        <p:spPr/>
        <p:txBody>
          <a:bodyPr/>
          <a:lstStyle/>
          <a:p>
            <a:fld id="{2C1798A1-548B-2F4F-A949-0B360C421755}" type="slidenum">
              <a:rPr lang="en-US" smtClean="0"/>
              <a:t>25</a:t>
            </a:fld>
            <a:endParaRPr lang="en-US" dirty="0"/>
          </a:p>
        </p:txBody>
      </p:sp>
      <p:sp>
        <p:nvSpPr>
          <p:cNvPr id="5" name="TextBox 4">
            <a:extLst>
              <a:ext uri="{FF2B5EF4-FFF2-40B4-BE49-F238E27FC236}">
                <a16:creationId xmlns:a16="http://schemas.microsoft.com/office/drawing/2014/main" id="{F9909247-9B88-4BBD-945B-67D285FB21B9}"/>
              </a:ext>
            </a:extLst>
          </p:cNvPr>
          <p:cNvSpPr txBox="1"/>
          <p:nvPr/>
        </p:nvSpPr>
        <p:spPr>
          <a:xfrm>
            <a:off x="436880" y="1449416"/>
            <a:ext cx="10767567" cy="4154984"/>
          </a:xfrm>
          <a:prstGeom prst="rect">
            <a:avLst/>
          </a:prstGeom>
          <a:noFill/>
        </p:spPr>
        <p:txBody>
          <a:bodyPr wrap="square">
            <a:spAutoFit/>
          </a:bodyPr>
          <a:lstStyle/>
          <a:p>
            <a:pPr marL="457200" lvl="0" indent="-342900" algn="l" rtl="0">
              <a:spcBef>
                <a:spcPts val="0"/>
              </a:spcBef>
              <a:spcAft>
                <a:spcPts val="0"/>
              </a:spcAft>
              <a:buSzPts val="1800"/>
              <a:buChar char="●"/>
            </a:pPr>
            <a:r>
              <a:rPr lang="en-US" sz="2400" dirty="0"/>
              <a:t>PA is not just “one more thing” to do. It is proven to be an asset to the learning environment. </a:t>
            </a:r>
          </a:p>
          <a:p>
            <a:pPr marL="457200" lvl="0" indent="-342900" algn="l" rtl="0">
              <a:spcBef>
                <a:spcPts val="0"/>
              </a:spcBef>
              <a:spcAft>
                <a:spcPts val="0"/>
              </a:spcAft>
              <a:buSzPts val="1800"/>
              <a:buChar char="●"/>
            </a:pPr>
            <a:r>
              <a:rPr lang="en-US" sz="2400" dirty="0"/>
              <a:t>Altering systems in place around movement will take time. Utilize your community partners, health and physical educators to formulate what increasing active minutes would look like each building </a:t>
            </a:r>
          </a:p>
          <a:p>
            <a:pPr marL="457200" lvl="0" indent="-342900" algn="l" rtl="0">
              <a:spcBef>
                <a:spcPts val="0"/>
              </a:spcBef>
              <a:spcAft>
                <a:spcPts val="0"/>
              </a:spcAft>
              <a:buSzPts val="1800"/>
              <a:buChar char="●"/>
            </a:pPr>
            <a:r>
              <a:rPr lang="en-US" sz="2400" dirty="0"/>
              <a:t>PA is a component of the WSCC Model and is an all-encompassing practice for social-emotional learning </a:t>
            </a:r>
          </a:p>
          <a:p>
            <a:pPr marL="457200" indent="-342900">
              <a:buSzPts val="1800"/>
              <a:buFontTx/>
              <a:buChar char="●"/>
            </a:pPr>
            <a:r>
              <a:rPr lang="en-US" sz="2400" dirty="0">
                <a:effectLst/>
              </a:rPr>
              <a:t>Wellness policies are an opportunity to rebuild the language to align with health and wellness priorities, and hold schools accountable for progress</a:t>
            </a:r>
            <a:endParaRPr lang="en-US" sz="2400" dirty="0"/>
          </a:p>
          <a:p>
            <a:pPr marL="457200" lvl="0" indent="-342900" algn="l" rtl="0">
              <a:spcBef>
                <a:spcPts val="0"/>
              </a:spcBef>
              <a:spcAft>
                <a:spcPts val="0"/>
              </a:spcAft>
              <a:buSzPts val="1800"/>
              <a:buChar char="●"/>
            </a:pPr>
            <a:r>
              <a:rPr lang="en-US" sz="2400" dirty="0"/>
              <a:t>Schools are in a position to impact the health behaviors of children that transcend into their adult lives  </a:t>
            </a:r>
          </a:p>
        </p:txBody>
      </p:sp>
    </p:spTree>
    <p:extLst>
      <p:ext uri="{BB962C8B-B14F-4D97-AF65-F5344CB8AC3E}">
        <p14:creationId xmlns:p14="http://schemas.microsoft.com/office/powerpoint/2010/main" val="918650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F38B-4214-4472-8939-3BA0B943143A}"/>
              </a:ext>
            </a:extLst>
          </p:cNvPr>
          <p:cNvSpPr>
            <a:spLocks noGrp="1"/>
          </p:cNvSpPr>
          <p:nvPr>
            <p:ph type="title"/>
          </p:nvPr>
        </p:nvSpPr>
        <p:spPr/>
        <p:txBody>
          <a:bodyPr>
            <a:normAutofit/>
          </a:bodyPr>
          <a:lstStyle/>
          <a:p>
            <a:r>
              <a:rPr lang="en-US" sz="3600" dirty="0"/>
              <a:t>Completion Survey</a:t>
            </a:r>
          </a:p>
        </p:txBody>
      </p:sp>
      <p:sp>
        <p:nvSpPr>
          <p:cNvPr id="3" name="Slide Number Placeholder 2">
            <a:extLst>
              <a:ext uri="{FF2B5EF4-FFF2-40B4-BE49-F238E27FC236}">
                <a16:creationId xmlns:a16="http://schemas.microsoft.com/office/drawing/2014/main" id="{EEBE40E4-DFE5-4B0E-A1F6-26F58B0CDDF7}"/>
              </a:ext>
            </a:extLst>
          </p:cNvPr>
          <p:cNvSpPr>
            <a:spLocks noGrp="1"/>
          </p:cNvSpPr>
          <p:nvPr>
            <p:ph type="sldNum" sz="quarter" idx="12"/>
          </p:nvPr>
        </p:nvSpPr>
        <p:spPr/>
        <p:txBody>
          <a:bodyPr/>
          <a:lstStyle/>
          <a:p>
            <a:fld id="{2C1798A1-548B-2F4F-A949-0B360C421755}" type="slidenum">
              <a:rPr lang="en-US" smtClean="0"/>
              <a:t>26</a:t>
            </a:fld>
            <a:endParaRPr lang="en-US" dirty="0"/>
          </a:p>
        </p:txBody>
      </p:sp>
      <p:sp>
        <p:nvSpPr>
          <p:cNvPr id="5" name="TextBox 4">
            <a:extLst>
              <a:ext uri="{FF2B5EF4-FFF2-40B4-BE49-F238E27FC236}">
                <a16:creationId xmlns:a16="http://schemas.microsoft.com/office/drawing/2014/main" id="{6B39F28E-FA89-4FA3-BC7D-71443708E486}"/>
              </a:ext>
            </a:extLst>
          </p:cNvPr>
          <p:cNvSpPr txBox="1"/>
          <p:nvPr/>
        </p:nvSpPr>
        <p:spPr>
          <a:xfrm>
            <a:off x="436880" y="2513178"/>
            <a:ext cx="9199084" cy="523220"/>
          </a:xfrm>
          <a:prstGeom prst="rect">
            <a:avLst/>
          </a:prstGeom>
          <a:noFill/>
        </p:spPr>
        <p:txBody>
          <a:bodyPr wrap="square">
            <a:spAutoFit/>
          </a:bodyPr>
          <a:lstStyle/>
          <a:p>
            <a:r>
              <a:rPr lang="en-US" sz="2800" u="sng" dirty="0">
                <a:solidFill>
                  <a:srgbClr val="0563C1"/>
                </a:solidFill>
                <a:effectLst/>
                <a:latin typeface="Calibri" panose="020F0502020204030204" pitchFamily="34" charset="0"/>
                <a:ea typeface="Calibri" panose="020F0502020204030204" pitchFamily="34" charset="0"/>
                <a:hlinkClick r:id="rId3"/>
              </a:rPr>
              <a:t>https://www.surveymonkey.com/r/F2TP8N3</a:t>
            </a:r>
            <a:endParaRPr lang="en-US" sz="2800" dirty="0"/>
          </a:p>
        </p:txBody>
      </p:sp>
      <p:sp>
        <p:nvSpPr>
          <p:cNvPr id="6" name="TextBox 5">
            <a:extLst>
              <a:ext uri="{FF2B5EF4-FFF2-40B4-BE49-F238E27FC236}">
                <a16:creationId xmlns:a16="http://schemas.microsoft.com/office/drawing/2014/main" id="{4DB698E5-1027-4C53-BF07-39A103AFDFAB}"/>
              </a:ext>
            </a:extLst>
          </p:cNvPr>
          <p:cNvSpPr txBox="1"/>
          <p:nvPr/>
        </p:nvSpPr>
        <p:spPr>
          <a:xfrm>
            <a:off x="287527" y="1230560"/>
            <a:ext cx="10916920" cy="954107"/>
          </a:xfrm>
          <a:prstGeom prst="rect">
            <a:avLst/>
          </a:prstGeom>
          <a:noFill/>
        </p:spPr>
        <p:txBody>
          <a:bodyPr wrap="square" rtlCol="0">
            <a:spAutoFit/>
          </a:bodyPr>
          <a:lstStyle/>
          <a:p>
            <a:r>
              <a:rPr lang="en-US" sz="2800" dirty="0"/>
              <a:t>Please confirm your attendance by completing this 5-minute survey! Thanks for joining us!</a:t>
            </a:r>
          </a:p>
        </p:txBody>
      </p:sp>
      <p:sp>
        <p:nvSpPr>
          <p:cNvPr id="7" name="TextBox 6">
            <a:extLst>
              <a:ext uri="{FF2B5EF4-FFF2-40B4-BE49-F238E27FC236}">
                <a16:creationId xmlns:a16="http://schemas.microsoft.com/office/drawing/2014/main" id="{7FBB871F-C700-489E-9559-0647CE77E731}"/>
              </a:ext>
            </a:extLst>
          </p:cNvPr>
          <p:cNvSpPr txBox="1"/>
          <p:nvPr/>
        </p:nvSpPr>
        <p:spPr>
          <a:xfrm>
            <a:off x="583894" y="3845469"/>
            <a:ext cx="6147412" cy="1415772"/>
          </a:xfrm>
          <a:prstGeom prst="rect">
            <a:avLst/>
          </a:prstGeom>
          <a:noFill/>
        </p:spPr>
        <p:txBody>
          <a:bodyPr wrap="square">
            <a:spAutoFit/>
          </a:bodyPr>
          <a:lstStyle/>
          <a:p>
            <a:r>
              <a:rPr lang="en-US" sz="2800" b="1" dirty="0"/>
              <a:t>Contact Information:</a:t>
            </a:r>
            <a:endParaRPr lang="en-US" sz="2000" b="1" dirty="0"/>
          </a:p>
          <a:p>
            <a:r>
              <a:rPr lang="en-US" sz="2000" dirty="0"/>
              <a:t>Penelope Friday at </a:t>
            </a:r>
            <a:r>
              <a:rPr lang="en-US" sz="2000" dirty="0">
                <a:hlinkClick r:id="rId4"/>
              </a:rPr>
              <a:t>Pfriday@isdh.in.gov</a:t>
            </a:r>
            <a:endParaRPr lang="en-US" sz="2000" dirty="0"/>
          </a:p>
          <a:p>
            <a:r>
              <a:rPr lang="en-US" sz="2000" dirty="0"/>
              <a:t>Emma Smythe at </a:t>
            </a:r>
            <a:r>
              <a:rPr lang="en-US" sz="2000" dirty="0">
                <a:hlinkClick r:id="rId5"/>
              </a:rPr>
              <a:t>ESmythe@isdh.in.gov</a:t>
            </a:r>
            <a:endParaRPr lang="en-US" sz="2000" dirty="0"/>
          </a:p>
          <a:p>
            <a:endParaRPr lang="en-US" dirty="0"/>
          </a:p>
        </p:txBody>
      </p:sp>
    </p:spTree>
    <p:extLst>
      <p:ext uri="{BB962C8B-B14F-4D97-AF65-F5344CB8AC3E}">
        <p14:creationId xmlns:p14="http://schemas.microsoft.com/office/powerpoint/2010/main" val="278769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10268-78B0-4343-B6D9-9AAB5C858C3A}"/>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3</a:t>
            </a:fld>
            <a:endParaRPr lang="en-US" dirty="0"/>
          </a:p>
        </p:txBody>
      </p:sp>
      <p:pic>
        <p:nvPicPr>
          <p:cNvPr id="7" name="Google Shape;77;p14">
            <a:extLst>
              <a:ext uri="{FF2B5EF4-FFF2-40B4-BE49-F238E27FC236}">
                <a16:creationId xmlns:a16="http://schemas.microsoft.com/office/drawing/2014/main" id="{62C6AD63-0F4E-4E82-94B8-C51C362AE4FE}"/>
              </a:ext>
            </a:extLst>
          </p:cNvPr>
          <p:cNvPicPr preferRelativeResize="0"/>
          <p:nvPr/>
        </p:nvPicPr>
        <p:blipFill>
          <a:blip r:embed="rId2">
            <a:alphaModFix/>
          </a:blip>
          <a:stretch>
            <a:fillRect/>
          </a:stretch>
        </p:blipFill>
        <p:spPr>
          <a:xfrm rot="5400000">
            <a:off x="2068670" y="1716133"/>
            <a:ext cx="3816128" cy="3305769"/>
          </a:xfrm>
          <a:prstGeom prst="rect">
            <a:avLst/>
          </a:prstGeom>
          <a:noFill/>
          <a:ln>
            <a:noFill/>
          </a:ln>
        </p:spPr>
      </p:pic>
      <p:pic>
        <p:nvPicPr>
          <p:cNvPr id="9" name="Google Shape;78;p14">
            <a:extLst>
              <a:ext uri="{FF2B5EF4-FFF2-40B4-BE49-F238E27FC236}">
                <a16:creationId xmlns:a16="http://schemas.microsoft.com/office/drawing/2014/main" id="{28E61D38-A361-4865-9497-034D281DEBEB}"/>
              </a:ext>
            </a:extLst>
          </p:cNvPr>
          <p:cNvPicPr preferRelativeResize="0"/>
          <p:nvPr/>
        </p:nvPicPr>
        <p:blipFill rotWithShape="1">
          <a:blip r:embed="rId3">
            <a:alphaModFix/>
          </a:blip>
          <a:srcRect b="-1183"/>
          <a:stretch/>
        </p:blipFill>
        <p:spPr>
          <a:xfrm>
            <a:off x="7216048" y="1460952"/>
            <a:ext cx="3220425" cy="3816128"/>
          </a:xfrm>
          <a:prstGeom prst="rect">
            <a:avLst/>
          </a:prstGeom>
          <a:noFill/>
          <a:ln>
            <a:noFill/>
          </a:ln>
        </p:spPr>
      </p:pic>
      <p:sp>
        <p:nvSpPr>
          <p:cNvPr id="10" name="TextBox 9">
            <a:extLst>
              <a:ext uri="{FF2B5EF4-FFF2-40B4-BE49-F238E27FC236}">
                <a16:creationId xmlns:a16="http://schemas.microsoft.com/office/drawing/2014/main" id="{FF3E0B8B-0B88-443D-A14B-B54B62B44C45}"/>
              </a:ext>
            </a:extLst>
          </p:cNvPr>
          <p:cNvSpPr txBox="1"/>
          <p:nvPr/>
        </p:nvSpPr>
        <p:spPr>
          <a:xfrm>
            <a:off x="2323848" y="5574535"/>
            <a:ext cx="9029951" cy="646331"/>
          </a:xfrm>
          <a:prstGeom prst="rect">
            <a:avLst/>
          </a:prstGeom>
          <a:noFill/>
        </p:spPr>
        <p:txBody>
          <a:bodyPr wrap="square" rtlCol="0">
            <a:spAutoFit/>
          </a:bodyPr>
          <a:lstStyle/>
          <a:p>
            <a:r>
              <a:rPr lang="en-US" dirty="0"/>
              <a:t>Emma Smythe				Penelope Friday</a:t>
            </a:r>
          </a:p>
          <a:p>
            <a:r>
              <a:rPr lang="en-US" dirty="0"/>
              <a:t>Youth Physical Activity Coordinator	             Childhood Obesity Prevention Coordinator</a:t>
            </a:r>
          </a:p>
        </p:txBody>
      </p:sp>
      <p:sp>
        <p:nvSpPr>
          <p:cNvPr id="8" name="TextBox 7">
            <a:extLst>
              <a:ext uri="{FF2B5EF4-FFF2-40B4-BE49-F238E27FC236}">
                <a16:creationId xmlns:a16="http://schemas.microsoft.com/office/drawing/2014/main" id="{FB9BE92C-FE09-43DE-886C-4C44419FCA55}"/>
              </a:ext>
            </a:extLst>
          </p:cNvPr>
          <p:cNvSpPr txBox="1"/>
          <p:nvPr/>
        </p:nvSpPr>
        <p:spPr>
          <a:xfrm>
            <a:off x="4289061" y="6393490"/>
            <a:ext cx="6147412" cy="369332"/>
          </a:xfrm>
          <a:prstGeom prst="rect">
            <a:avLst/>
          </a:prstGeom>
          <a:noFill/>
        </p:spPr>
        <p:txBody>
          <a:bodyPr wrap="square">
            <a:spAutoFit/>
          </a:bodyPr>
          <a:lstStyle/>
          <a:p>
            <a:r>
              <a:rPr lang="en-US" dirty="0"/>
              <a:t>Division of Nutrition and Physical Activity </a:t>
            </a:r>
          </a:p>
        </p:txBody>
      </p:sp>
    </p:spTree>
    <p:extLst>
      <p:ext uri="{BB962C8B-B14F-4D97-AF65-F5344CB8AC3E}">
        <p14:creationId xmlns:p14="http://schemas.microsoft.com/office/powerpoint/2010/main" val="336181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E12EB-3328-4906-BE06-06427964DAC1}"/>
              </a:ext>
            </a:extLst>
          </p:cNvPr>
          <p:cNvSpPr>
            <a:spLocks noGrp="1"/>
          </p:cNvSpPr>
          <p:nvPr>
            <p:ph type="title"/>
          </p:nvPr>
        </p:nvSpPr>
        <p:spPr>
          <a:xfrm>
            <a:off x="436880" y="254957"/>
            <a:ext cx="10916920" cy="756565"/>
          </a:xfrm>
        </p:spPr>
        <p:txBody>
          <a:bodyPr>
            <a:noAutofit/>
          </a:bodyPr>
          <a:lstStyle/>
          <a:p>
            <a:r>
              <a:rPr lang="en-US" sz="3600" dirty="0"/>
              <a:t>Comprehensive School Physical Activity Program</a:t>
            </a:r>
          </a:p>
        </p:txBody>
      </p:sp>
      <p:sp>
        <p:nvSpPr>
          <p:cNvPr id="3" name="Slide Number Placeholder 2">
            <a:extLst>
              <a:ext uri="{FF2B5EF4-FFF2-40B4-BE49-F238E27FC236}">
                <a16:creationId xmlns:a16="http://schemas.microsoft.com/office/drawing/2014/main" id="{CF527A0F-6068-4510-A209-9F9EC52E0E5D}"/>
              </a:ext>
            </a:extLst>
          </p:cNvPr>
          <p:cNvSpPr>
            <a:spLocks noGrp="1"/>
          </p:cNvSpPr>
          <p:nvPr>
            <p:ph type="sldNum" sz="quarter" idx="12"/>
          </p:nvPr>
        </p:nvSpPr>
        <p:spPr/>
        <p:txBody>
          <a:bodyPr/>
          <a:lstStyle/>
          <a:p>
            <a:fld id="{2C1798A1-548B-2F4F-A949-0B360C421755}" type="slidenum">
              <a:rPr lang="en-US" smtClean="0"/>
              <a:t>4</a:t>
            </a:fld>
            <a:endParaRPr lang="en-US" dirty="0"/>
          </a:p>
        </p:txBody>
      </p:sp>
      <p:sp>
        <p:nvSpPr>
          <p:cNvPr id="5" name="TextBox 4">
            <a:extLst>
              <a:ext uri="{FF2B5EF4-FFF2-40B4-BE49-F238E27FC236}">
                <a16:creationId xmlns:a16="http://schemas.microsoft.com/office/drawing/2014/main" id="{C723712A-EFDE-4939-9823-B6031AA11039}"/>
              </a:ext>
            </a:extLst>
          </p:cNvPr>
          <p:cNvSpPr txBox="1"/>
          <p:nvPr/>
        </p:nvSpPr>
        <p:spPr>
          <a:xfrm>
            <a:off x="436880" y="1441342"/>
            <a:ext cx="10241452" cy="4031873"/>
          </a:xfrm>
          <a:prstGeom prst="rect">
            <a:avLst/>
          </a:prstGeom>
          <a:noFill/>
        </p:spPr>
        <p:txBody>
          <a:bodyPr wrap="square">
            <a:spAutoFit/>
          </a:bodyPr>
          <a:lstStyle/>
          <a:p>
            <a:pPr marL="457200" lvl="0" indent="-349250" algn="l" rtl="0">
              <a:spcBef>
                <a:spcPts val="0"/>
              </a:spcBef>
              <a:spcAft>
                <a:spcPts val="0"/>
              </a:spcAft>
              <a:buSzPts val="1900"/>
              <a:buChar char="●"/>
            </a:pPr>
            <a:r>
              <a:rPr lang="en-US" sz="3200" dirty="0"/>
              <a:t>Action item planning for the strengths and weaknesses around movement during the school day </a:t>
            </a:r>
          </a:p>
          <a:p>
            <a:pPr marL="457200" lvl="0" indent="-349250" algn="l" rtl="0">
              <a:spcBef>
                <a:spcPts val="0"/>
              </a:spcBef>
              <a:spcAft>
                <a:spcPts val="0"/>
              </a:spcAft>
              <a:buSzPts val="1900"/>
              <a:buChar char="●"/>
            </a:pPr>
            <a:r>
              <a:rPr lang="en-US" sz="3200" dirty="0"/>
              <a:t>Learning forum about best practice implementation for physical activities</a:t>
            </a:r>
          </a:p>
          <a:p>
            <a:pPr marL="457200" lvl="0" indent="-349250" algn="l" rtl="0">
              <a:spcBef>
                <a:spcPts val="0"/>
              </a:spcBef>
              <a:spcAft>
                <a:spcPts val="0"/>
              </a:spcAft>
              <a:buSzPts val="1900"/>
              <a:buChar char="●"/>
            </a:pPr>
            <a:r>
              <a:rPr lang="en-US" sz="3200" dirty="0"/>
              <a:t>Key stakeholder engagement session designed to self-assess current gaps in activity levels </a:t>
            </a:r>
          </a:p>
          <a:p>
            <a:pPr marL="457200" lvl="0" indent="-349250" algn="l" rtl="0">
              <a:spcBef>
                <a:spcPts val="0"/>
              </a:spcBef>
              <a:spcAft>
                <a:spcPts val="0"/>
              </a:spcAft>
              <a:buSzPts val="1900"/>
              <a:buChar char="●"/>
            </a:pPr>
            <a:r>
              <a:rPr lang="en-US" sz="3200" dirty="0"/>
              <a:t>Opportunity to utilize movement as a complement to learning by constructing a sustainability proposal</a:t>
            </a:r>
          </a:p>
        </p:txBody>
      </p:sp>
    </p:spTree>
    <p:extLst>
      <p:ext uri="{BB962C8B-B14F-4D97-AF65-F5344CB8AC3E}">
        <p14:creationId xmlns:p14="http://schemas.microsoft.com/office/powerpoint/2010/main" val="900186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7C28-97CF-41A7-970A-1639563E26F4}"/>
              </a:ext>
            </a:extLst>
          </p:cNvPr>
          <p:cNvSpPr>
            <a:spLocks noGrp="1"/>
          </p:cNvSpPr>
          <p:nvPr>
            <p:ph type="title"/>
          </p:nvPr>
        </p:nvSpPr>
        <p:spPr/>
        <p:txBody>
          <a:bodyPr>
            <a:normAutofit/>
          </a:bodyPr>
          <a:lstStyle/>
          <a:p>
            <a:r>
              <a:rPr lang="en-US" sz="3600" dirty="0"/>
              <a:t>WSCC and CSPAP Models </a:t>
            </a:r>
          </a:p>
        </p:txBody>
      </p:sp>
      <p:sp>
        <p:nvSpPr>
          <p:cNvPr id="3" name="Slide Number Placeholder 2">
            <a:extLst>
              <a:ext uri="{FF2B5EF4-FFF2-40B4-BE49-F238E27FC236}">
                <a16:creationId xmlns:a16="http://schemas.microsoft.com/office/drawing/2014/main" id="{D98A1158-0ABE-4EE8-9913-CA3C3047D21F}"/>
              </a:ext>
            </a:extLst>
          </p:cNvPr>
          <p:cNvSpPr>
            <a:spLocks noGrp="1"/>
          </p:cNvSpPr>
          <p:nvPr>
            <p:ph type="sldNum" sz="quarter" idx="12"/>
          </p:nvPr>
        </p:nvSpPr>
        <p:spPr/>
        <p:txBody>
          <a:bodyPr/>
          <a:lstStyle/>
          <a:p>
            <a:fld id="{2C1798A1-548B-2F4F-A949-0B360C421755}" type="slidenum">
              <a:rPr lang="en-US" smtClean="0"/>
              <a:t>5</a:t>
            </a:fld>
            <a:endParaRPr lang="en-US" dirty="0"/>
          </a:p>
        </p:txBody>
      </p:sp>
      <p:pic>
        <p:nvPicPr>
          <p:cNvPr id="5" name="Google Shape;91;p16">
            <a:extLst>
              <a:ext uri="{FF2B5EF4-FFF2-40B4-BE49-F238E27FC236}">
                <a16:creationId xmlns:a16="http://schemas.microsoft.com/office/drawing/2014/main" id="{566889F5-17D8-48F5-90E5-07D32A8DBDFE}"/>
              </a:ext>
            </a:extLst>
          </p:cNvPr>
          <p:cNvPicPr preferRelativeResize="0"/>
          <p:nvPr/>
        </p:nvPicPr>
        <p:blipFill>
          <a:blip r:embed="rId3">
            <a:alphaModFix/>
          </a:blip>
          <a:stretch>
            <a:fillRect/>
          </a:stretch>
        </p:blipFill>
        <p:spPr>
          <a:xfrm>
            <a:off x="1505070" y="1471619"/>
            <a:ext cx="4119500" cy="4206818"/>
          </a:xfrm>
          <a:prstGeom prst="rect">
            <a:avLst/>
          </a:prstGeom>
          <a:noFill/>
          <a:ln>
            <a:noFill/>
          </a:ln>
        </p:spPr>
      </p:pic>
      <p:pic>
        <p:nvPicPr>
          <p:cNvPr id="7" name="Google Shape;90;p16">
            <a:extLst>
              <a:ext uri="{FF2B5EF4-FFF2-40B4-BE49-F238E27FC236}">
                <a16:creationId xmlns:a16="http://schemas.microsoft.com/office/drawing/2014/main" id="{1AA32CD4-A706-42F9-B33D-BE1FBDD60508}"/>
              </a:ext>
            </a:extLst>
          </p:cNvPr>
          <p:cNvPicPr preferRelativeResize="0"/>
          <p:nvPr/>
        </p:nvPicPr>
        <p:blipFill>
          <a:blip r:embed="rId4">
            <a:alphaModFix/>
          </a:blip>
          <a:stretch>
            <a:fillRect/>
          </a:stretch>
        </p:blipFill>
        <p:spPr>
          <a:xfrm>
            <a:off x="6892050" y="1471619"/>
            <a:ext cx="4119500" cy="4231900"/>
          </a:xfrm>
          <a:prstGeom prst="rect">
            <a:avLst/>
          </a:prstGeom>
          <a:noFill/>
          <a:ln>
            <a:noFill/>
          </a:ln>
        </p:spPr>
      </p:pic>
    </p:spTree>
    <p:extLst>
      <p:ext uri="{BB962C8B-B14F-4D97-AF65-F5344CB8AC3E}">
        <p14:creationId xmlns:p14="http://schemas.microsoft.com/office/powerpoint/2010/main" val="127713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025E-435A-4101-AE6D-9CBDEFB91D75}"/>
              </a:ext>
            </a:extLst>
          </p:cNvPr>
          <p:cNvSpPr>
            <a:spLocks noGrp="1"/>
          </p:cNvSpPr>
          <p:nvPr>
            <p:ph type="title"/>
          </p:nvPr>
        </p:nvSpPr>
        <p:spPr/>
        <p:txBody>
          <a:bodyPr>
            <a:normAutofit/>
          </a:bodyPr>
          <a:lstStyle/>
          <a:p>
            <a:r>
              <a:rPr lang="en-US" sz="3600" dirty="0"/>
              <a:t>Seven Steps to Develop a CSPAP</a:t>
            </a:r>
          </a:p>
        </p:txBody>
      </p:sp>
      <p:sp>
        <p:nvSpPr>
          <p:cNvPr id="3" name="Slide Number Placeholder 2">
            <a:extLst>
              <a:ext uri="{FF2B5EF4-FFF2-40B4-BE49-F238E27FC236}">
                <a16:creationId xmlns:a16="http://schemas.microsoft.com/office/drawing/2014/main" id="{3A7FCB2C-91B3-43FE-9263-A27221DAA417}"/>
              </a:ext>
            </a:extLst>
          </p:cNvPr>
          <p:cNvSpPr>
            <a:spLocks noGrp="1"/>
          </p:cNvSpPr>
          <p:nvPr>
            <p:ph type="sldNum" sz="quarter" idx="12"/>
          </p:nvPr>
        </p:nvSpPr>
        <p:spPr/>
        <p:txBody>
          <a:bodyPr/>
          <a:lstStyle/>
          <a:p>
            <a:fld id="{2C1798A1-548B-2F4F-A949-0B360C421755}" type="slidenum">
              <a:rPr lang="en-US" smtClean="0"/>
              <a:t>6</a:t>
            </a:fld>
            <a:endParaRPr lang="en-US" dirty="0"/>
          </a:p>
        </p:txBody>
      </p:sp>
      <p:sp>
        <p:nvSpPr>
          <p:cNvPr id="5" name="TextBox 4">
            <a:extLst>
              <a:ext uri="{FF2B5EF4-FFF2-40B4-BE49-F238E27FC236}">
                <a16:creationId xmlns:a16="http://schemas.microsoft.com/office/drawing/2014/main" id="{4969207F-74A0-4FB7-9422-BAA521820947}"/>
              </a:ext>
            </a:extLst>
          </p:cNvPr>
          <p:cNvSpPr txBox="1"/>
          <p:nvPr/>
        </p:nvSpPr>
        <p:spPr>
          <a:xfrm>
            <a:off x="666427" y="1659285"/>
            <a:ext cx="8460846" cy="3539430"/>
          </a:xfrm>
          <a:prstGeom prst="rect">
            <a:avLst/>
          </a:prstGeom>
          <a:noFill/>
        </p:spPr>
        <p:txBody>
          <a:bodyPr wrap="square">
            <a:spAutoFit/>
          </a:bodyPr>
          <a:lstStyle/>
          <a:p>
            <a:pPr marL="793750" lvl="0" indent="-742950" algn="l" rtl="0">
              <a:spcBef>
                <a:spcPts val="0"/>
              </a:spcBef>
              <a:spcAft>
                <a:spcPts val="0"/>
              </a:spcAft>
              <a:buClr>
                <a:srgbClr val="002060"/>
              </a:buClr>
              <a:buSzPts val="2800"/>
              <a:buFont typeface="+mj-lt"/>
              <a:buAutoNum type="arabicPeriod"/>
            </a:pPr>
            <a:r>
              <a:rPr lang="en-US" sz="2800" dirty="0">
                <a:latin typeface="Arial"/>
                <a:ea typeface="Arial"/>
                <a:cs typeface="Arial"/>
                <a:sym typeface="Arial"/>
              </a:rPr>
              <a:t>Establish</a:t>
            </a:r>
            <a:r>
              <a:rPr lang="en-US" sz="2800" b="1" dirty="0">
                <a:latin typeface="Arial"/>
                <a:ea typeface="Arial"/>
                <a:cs typeface="Arial"/>
                <a:sym typeface="Arial"/>
              </a:rPr>
              <a:t> </a:t>
            </a:r>
            <a:r>
              <a:rPr lang="en-US" sz="2800" dirty="0">
                <a:latin typeface="Arial"/>
                <a:ea typeface="Arial"/>
                <a:cs typeface="Arial"/>
                <a:sym typeface="Arial"/>
              </a:rPr>
              <a:t>a team and designate a Physical Activity Leader</a:t>
            </a:r>
          </a:p>
          <a:p>
            <a:pPr marL="793750" lvl="0" indent="-742950" algn="l" rtl="0">
              <a:spcBef>
                <a:spcPts val="0"/>
              </a:spcBef>
              <a:spcAft>
                <a:spcPts val="0"/>
              </a:spcAft>
              <a:buClr>
                <a:srgbClr val="002060"/>
              </a:buClr>
              <a:buSzPts val="2800"/>
              <a:buFont typeface="+mj-lt"/>
              <a:buAutoNum type="arabicPeriod"/>
            </a:pPr>
            <a:r>
              <a:rPr lang="en-US" sz="2800" dirty="0">
                <a:latin typeface="Arial"/>
                <a:ea typeface="Arial"/>
                <a:cs typeface="Arial"/>
                <a:sym typeface="Arial"/>
              </a:rPr>
              <a:t>Conduct a needs assessment </a:t>
            </a:r>
          </a:p>
          <a:p>
            <a:pPr marL="793750" lvl="0" indent="-742950" algn="l" rtl="0">
              <a:spcBef>
                <a:spcPts val="0"/>
              </a:spcBef>
              <a:spcAft>
                <a:spcPts val="0"/>
              </a:spcAft>
              <a:buClr>
                <a:srgbClr val="002060"/>
              </a:buClr>
              <a:buSzPts val="2800"/>
              <a:buFont typeface="+mj-lt"/>
              <a:buAutoNum type="arabicPeriod"/>
            </a:pPr>
            <a:r>
              <a:rPr lang="en-US" sz="2800" dirty="0">
                <a:latin typeface="Arial"/>
                <a:ea typeface="Arial"/>
                <a:cs typeface="Arial"/>
                <a:sym typeface="Arial"/>
              </a:rPr>
              <a:t>Create a vision, goals and objectives </a:t>
            </a:r>
          </a:p>
          <a:p>
            <a:pPr marL="793750" lvl="0" indent="-742950" algn="l" rtl="0">
              <a:spcBef>
                <a:spcPts val="0"/>
              </a:spcBef>
              <a:spcAft>
                <a:spcPts val="0"/>
              </a:spcAft>
              <a:buClr>
                <a:srgbClr val="002060"/>
              </a:buClr>
              <a:buSzPts val="2800"/>
              <a:buFont typeface="+mj-lt"/>
              <a:buAutoNum type="arabicPeriod"/>
            </a:pPr>
            <a:r>
              <a:rPr lang="en-US" sz="2800" dirty="0">
                <a:latin typeface="Arial"/>
                <a:ea typeface="Arial"/>
                <a:cs typeface="Arial"/>
                <a:sym typeface="Arial"/>
              </a:rPr>
              <a:t>Identify intended outcomes </a:t>
            </a:r>
          </a:p>
          <a:p>
            <a:pPr marL="793750" lvl="0" indent="-742950" algn="l" rtl="0">
              <a:spcBef>
                <a:spcPts val="0"/>
              </a:spcBef>
              <a:spcAft>
                <a:spcPts val="0"/>
              </a:spcAft>
              <a:buClr>
                <a:srgbClr val="002060"/>
              </a:buClr>
              <a:buSzPts val="2800"/>
              <a:buFont typeface="+mj-lt"/>
              <a:buAutoNum type="arabicPeriod"/>
            </a:pPr>
            <a:r>
              <a:rPr lang="en-US" sz="2800" dirty="0">
                <a:latin typeface="Arial"/>
                <a:ea typeface="Arial"/>
                <a:cs typeface="Arial"/>
                <a:sym typeface="Arial"/>
              </a:rPr>
              <a:t>Develop your CSPAP plan </a:t>
            </a:r>
          </a:p>
          <a:p>
            <a:pPr marL="793750" lvl="0" indent="-742950" algn="l" rtl="0">
              <a:spcBef>
                <a:spcPts val="0"/>
              </a:spcBef>
              <a:spcAft>
                <a:spcPts val="0"/>
              </a:spcAft>
              <a:buClr>
                <a:srgbClr val="002060"/>
              </a:buClr>
              <a:buSzPts val="2800"/>
              <a:buFont typeface="+mj-lt"/>
              <a:buAutoNum type="arabicPeriod"/>
            </a:pPr>
            <a:r>
              <a:rPr lang="en-US" sz="2800" dirty="0">
                <a:latin typeface="Arial"/>
                <a:ea typeface="Arial"/>
                <a:cs typeface="Arial"/>
                <a:sym typeface="Arial"/>
              </a:rPr>
              <a:t>Implement </a:t>
            </a:r>
          </a:p>
          <a:p>
            <a:pPr marL="793750" lvl="0" indent="-742950" algn="l" rtl="0">
              <a:spcBef>
                <a:spcPts val="0"/>
              </a:spcBef>
              <a:spcAft>
                <a:spcPts val="0"/>
              </a:spcAft>
              <a:buClr>
                <a:srgbClr val="002060"/>
              </a:buClr>
              <a:buSzPts val="2800"/>
              <a:buFont typeface="+mj-lt"/>
              <a:buAutoNum type="arabicPeriod"/>
            </a:pPr>
            <a:r>
              <a:rPr lang="en-US" sz="2800" dirty="0">
                <a:latin typeface="Arial"/>
                <a:ea typeface="Arial"/>
                <a:cs typeface="Arial"/>
                <a:sym typeface="Arial"/>
              </a:rPr>
              <a:t>Evaluate </a:t>
            </a:r>
          </a:p>
        </p:txBody>
      </p:sp>
    </p:spTree>
    <p:extLst>
      <p:ext uri="{BB962C8B-B14F-4D97-AF65-F5344CB8AC3E}">
        <p14:creationId xmlns:p14="http://schemas.microsoft.com/office/powerpoint/2010/main" val="2552520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58CB-C5F8-4F34-A5A3-1A36FB021520}"/>
              </a:ext>
            </a:extLst>
          </p:cNvPr>
          <p:cNvSpPr>
            <a:spLocks noGrp="1"/>
          </p:cNvSpPr>
          <p:nvPr>
            <p:ph type="title"/>
          </p:nvPr>
        </p:nvSpPr>
        <p:spPr>
          <a:xfrm>
            <a:off x="106374" y="365126"/>
            <a:ext cx="10916920" cy="756565"/>
          </a:xfrm>
        </p:spPr>
        <p:txBody>
          <a:bodyPr>
            <a:normAutofit/>
          </a:bodyPr>
          <a:lstStyle/>
          <a:p>
            <a:r>
              <a:rPr lang="en-US" sz="3200" dirty="0"/>
              <a:t>How physically active are Indiana’s youth?</a:t>
            </a:r>
          </a:p>
        </p:txBody>
      </p:sp>
      <p:sp>
        <p:nvSpPr>
          <p:cNvPr id="3" name="Slide Number Placeholder 2">
            <a:extLst>
              <a:ext uri="{FF2B5EF4-FFF2-40B4-BE49-F238E27FC236}">
                <a16:creationId xmlns:a16="http://schemas.microsoft.com/office/drawing/2014/main" id="{EF7EC459-58CA-4960-8712-7F1AA2133C88}"/>
              </a:ext>
            </a:extLst>
          </p:cNvPr>
          <p:cNvSpPr>
            <a:spLocks noGrp="1"/>
          </p:cNvSpPr>
          <p:nvPr>
            <p:ph type="sldNum" sz="quarter" idx="12"/>
          </p:nvPr>
        </p:nvSpPr>
        <p:spPr/>
        <p:txBody>
          <a:bodyPr/>
          <a:lstStyle/>
          <a:p>
            <a:fld id="{2C1798A1-548B-2F4F-A949-0B360C421755}" type="slidenum">
              <a:rPr lang="en-US" smtClean="0"/>
              <a:t>7</a:t>
            </a:fld>
            <a:endParaRPr lang="en-US" dirty="0"/>
          </a:p>
        </p:txBody>
      </p:sp>
      <p:sp>
        <p:nvSpPr>
          <p:cNvPr id="5" name="TextBox 4">
            <a:extLst>
              <a:ext uri="{FF2B5EF4-FFF2-40B4-BE49-F238E27FC236}">
                <a16:creationId xmlns:a16="http://schemas.microsoft.com/office/drawing/2014/main" id="{BF6714D1-6C80-4470-9989-4E410EAC0577}"/>
              </a:ext>
            </a:extLst>
          </p:cNvPr>
          <p:cNvSpPr txBox="1"/>
          <p:nvPr/>
        </p:nvSpPr>
        <p:spPr>
          <a:xfrm>
            <a:off x="436880" y="1272988"/>
            <a:ext cx="10916920" cy="3970318"/>
          </a:xfrm>
          <a:prstGeom prst="rect">
            <a:avLst/>
          </a:prstGeom>
          <a:noFill/>
        </p:spPr>
        <p:txBody>
          <a:bodyPr wrap="square">
            <a:spAutoFit/>
          </a:bodyPr>
          <a:lstStyle/>
          <a:p>
            <a:pPr marL="457200" lvl="0" indent="-330200" algn="l" rtl="0">
              <a:spcBef>
                <a:spcPts val="0"/>
              </a:spcBef>
              <a:spcAft>
                <a:spcPts val="0"/>
              </a:spcAft>
              <a:buClr>
                <a:srgbClr val="000000"/>
              </a:buClr>
              <a:buSzPts val="1600"/>
              <a:buChar char="●"/>
            </a:pPr>
            <a:r>
              <a:rPr lang="en-US" sz="2400" dirty="0">
                <a:highlight>
                  <a:srgbClr val="FFFFFF"/>
                </a:highlight>
              </a:rPr>
              <a:t>A</a:t>
            </a:r>
            <a:r>
              <a:rPr lang="en-US" sz="2800" dirty="0">
                <a:highlight>
                  <a:srgbClr val="FFFFFF"/>
                </a:highlight>
              </a:rPr>
              <a:t>ccording to 2015 Youth Risk Behavior Survey (YRBS) data (Indiana did not receive weighted data in 2017 or 2019):</a:t>
            </a:r>
            <a:endParaRPr lang="en-US" sz="2800" dirty="0"/>
          </a:p>
          <a:p>
            <a:pPr marL="914400" lvl="1" indent="-349250" algn="l" rtl="0">
              <a:spcBef>
                <a:spcPts val="0"/>
              </a:spcBef>
              <a:spcAft>
                <a:spcPts val="0"/>
              </a:spcAft>
              <a:buClr>
                <a:srgbClr val="000000"/>
              </a:buClr>
              <a:buSzPts val="1900"/>
              <a:buChar char="○"/>
            </a:pPr>
            <a:r>
              <a:rPr lang="en-US" sz="2800" dirty="0"/>
              <a:t>Only 25.3% are physically active for the recommended 60 minutes/day</a:t>
            </a:r>
          </a:p>
          <a:p>
            <a:pPr marL="914400" lvl="1" indent="-349250" algn="l" rtl="0">
              <a:spcBef>
                <a:spcPts val="0"/>
              </a:spcBef>
              <a:spcAft>
                <a:spcPts val="0"/>
              </a:spcAft>
              <a:buClr>
                <a:srgbClr val="000000"/>
              </a:buClr>
              <a:buSzPts val="1900"/>
              <a:buChar char="○"/>
            </a:pPr>
            <a:r>
              <a:rPr lang="en-US" sz="2800" dirty="0"/>
              <a:t>Only 28% of adolescents attend daily physical education classes in an average week </a:t>
            </a:r>
          </a:p>
          <a:p>
            <a:pPr marL="914400" lvl="1" indent="-349250" algn="l" rtl="0">
              <a:spcBef>
                <a:spcPts val="0"/>
              </a:spcBef>
              <a:spcAft>
                <a:spcPts val="0"/>
              </a:spcAft>
              <a:buClr>
                <a:srgbClr val="000000"/>
              </a:buClr>
              <a:buSzPts val="1900"/>
              <a:buChar char="○"/>
            </a:pPr>
            <a:r>
              <a:rPr lang="en-US" sz="2800" dirty="0"/>
              <a:t>29% of adolescents watched television three or more hours per day on an average school day (screen time should be &lt;2 hours per day)</a:t>
            </a:r>
          </a:p>
        </p:txBody>
      </p:sp>
    </p:spTree>
    <p:extLst>
      <p:ext uri="{BB962C8B-B14F-4D97-AF65-F5344CB8AC3E}">
        <p14:creationId xmlns:p14="http://schemas.microsoft.com/office/powerpoint/2010/main" val="3533564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737D-9C52-4F0B-8FCB-837104395B3B}"/>
              </a:ext>
            </a:extLst>
          </p:cNvPr>
          <p:cNvSpPr>
            <a:spLocks noGrp="1"/>
          </p:cNvSpPr>
          <p:nvPr>
            <p:ph type="title"/>
          </p:nvPr>
        </p:nvSpPr>
        <p:spPr/>
        <p:txBody>
          <a:bodyPr>
            <a:normAutofit/>
          </a:bodyPr>
          <a:lstStyle/>
          <a:p>
            <a:r>
              <a:rPr lang="en-US" sz="3600" dirty="0"/>
              <a:t>Childhood Obesity in Indiana</a:t>
            </a:r>
          </a:p>
        </p:txBody>
      </p:sp>
      <p:sp>
        <p:nvSpPr>
          <p:cNvPr id="3" name="Slide Number Placeholder 2">
            <a:extLst>
              <a:ext uri="{FF2B5EF4-FFF2-40B4-BE49-F238E27FC236}">
                <a16:creationId xmlns:a16="http://schemas.microsoft.com/office/drawing/2014/main" id="{18E95C53-DB14-4903-8F83-57806906109A}"/>
              </a:ext>
            </a:extLst>
          </p:cNvPr>
          <p:cNvSpPr>
            <a:spLocks noGrp="1"/>
          </p:cNvSpPr>
          <p:nvPr>
            <p:ph type="sldNum" sz="quarter" idx="12"/>
          </p:nvPr>
        </p:nvSpPr>
        <p:spPr/>
        <p:txBody>
          <a:bodyPr/>
          <a:lstStyle/>
          <a:p>
            <a:fld id="{2C1798A1-548B-2F4F-A949-0B360C421755}" type="slidenum">
              <a:rPr lang="en-US" smtClean="0"/>
              <a:t>8</a:t>
            </a:fld>
            <a:endParaRPr lang="en-US" dirty="0"/>
          </a:p>
        </p:txBody>
      </p:sp>
      <p:sp>
        <p:nvSpPr>
          <p:cNvPr id="5" name="TextBox 4">
            <a:extLst>
              <a:ext uri="{FF2B5EF4-FFF2-40B4-BE49-F238E27FC236}">
                <a16:creationId xmlns:a16="http://schemas.microsoft.com/office/drawing/2014/main" id="{47B726C2-8F5D-4C62-874C-E0B0FDEEBA94}"/>
              </a:ext>
            </a:extLst>
          </p:cNvPr>
          <p:cNvSpPr txBox="1"/>
          <p:nvPr/>
        </p:nvSpPr>
        <p:spPr>
          <a:xfrm>
            <a:off x="436880" y="1377108"/>
            <a:ext cx="10916920" cy="4037003"/>
          </a:xfrm>
          <a:prstGeom prst="rect">
            <a:avLst/>
          </a:prstGeom>
          <a:noFill/>
        </p:spPr>
        <p:txBody>
          <a:bodyPr wrap="square">
            <a:spAutoFit/>
          </a:bodyPr>
          <a:lstStyle/>
          <a:p>
            <a:pPr marL="457200" lvl="0" indent="-355600" algn="l" rtl="0">
              <a:spcBef>
                <a:spcPts val="0"/>
              </a:spcBef>
              <a:spcAft>
                <a:spcPts val="0"/>
              </a:spcAft>
              <a:buClr>
                <a:srgbClr val="000000"/>
              </a:buClr>
              <a:buSzPts val="2000"/>
              <a:buChar char="●"/>
            </a:pPr>
            <a:r>
              <a:rPr lang="en-US" sz="2800" dirty="0"/>
              <a:t>1 in 3 Hoosier children ages 10-17 are overweight or obese (33.9%)</a:t>
            </a:r>
          </a:p>
          <a:p>
            <a:pPr marL="457200" lvl="0" indent="-355600" algn="l" rtl="0">
              <a:spcBef>
                <a:spcPts val="0"/>
              </a:spcBef>
              <a:spcAft>
                <a:spcPts val="0"/>
              </a:spcAft>
              <a:buClr>
                <a:srgbClr val="000000"/>
              </a:buClr>
              <a:buSzPts val="2000"/>
              <a:buChar char="●"/>
            </a:pPr>
            <a:r>
              <a:rPr lang="en-US" sz="2800" dirty="0"/>
              <a:t>Indiana is ranked 9th in the nation for childhood overweight and obesity</a:t>
            </a:r>
          </a:p>
          <a:p>
            <a:pPr marL="457200" lvl="0" indent="-355600" algn="l" rtl="0">
              <a:spcBef>
                <a:spcPts val="0"/>
              </a:spcBef>
              <a:spcAft>
                <a:spcPts val="0"/>
              </a:spcAft>
              <a:buClr>
                <a:srgbClr val="000000"/>
              </a:buClr>
              <a:buSzPts val="2000"/>
              <a:buChar char="●"/>
            </a:pPr>
            <a:r>
              <a:rPr lang="en-US" sz="2800" dirty="0"/>
              <a:t>In comparison to all neighboring states, Indiana has the highest rate</a:t>
            </a:r>
          </a:p>
          <a:p>
            <a:pPr marL="457200" lvl="0" indent="-355600" algn="l" rtl="0">
              <a:spcBef>
                <a:spcPts val="0"/>
              </a:spcBef>
              <a:spcAft>
                <a:spcPts val="0"/>
              </a:spcAft>
              <a:buClr>
                <a:srgbClr val="000000"/>
              </a:buClr>
              <a:buSzPts val="2000"/>
              <a:buChar char="●"/>
            </a:pPr>
            <a:r>
              <a:rPr lang="en-US" sz="2800" dirty="0"/>
              <a:t>CDC released new data:</a:t>
            </a:r>
          </a:p>
          <a:p>
            <a:pPr marL="914400" lvl="1" indent="-355600" algn="l" rtl="0">
              <a:spcBef>
                <a:spcPts val="0"/>
              </a:spcBef>
              <a:spcAft>
                <a:spcPts val="0"/>
              </a:spcAft>
              <a:buClr>
                <a:srgbClr val="000000"/>
              </a:buClr>
              <a:buSzPts val="2000"/>
              <a:buChar char="○"/>
            </a:pPr>
            <a:r>
              <a:rPr lang="en-US" sz="2800" dirty="0"/>
              <a:t>Indiana’s adult obesity rate increased from 33.6% to 34.1%</a:t>
            </a:r>
          </a:p>
          <a:p>
            <a:pPr marL="0" lvl="0" indent="0" algn="l" rtl="0">
              <a:spcBef>
                <a:spcPts val="1600"/>
              </a:spcBef>
              <a:spcAft>
                <a:spcPts val="0"/>
              </a:spcAft>
              <a:buNone/>
            </a:pPr>
            <a:endParaRPr lang="en-US" sz="1900" dirty="0"/>
          </a:p>
        </p:txBody>
      </p:sp>
    </p:spTree>
    <p:extLst>
      <p:ext uri="{BB962C8B-B14F-4D97-AF65-F5344CB8AC3E}">
        <p14:creationId xmlns:p14="http://schemas.microsoft.com/office/powerpoint/2010/main" val="108086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07C9E-82EB-485B-AD5C-8426678C99ED}"/>
              </a:ext>
            </a:extLst>
          </p:cNvPr>
          <p:cNvSpPr>
            <a:spLocks noGrp="1"/>
          </p:cNvSpPr>
          <p:nvPr>
            <p:ph type="title"/>
          </p:nvPr>
        </p:nvSpPr>
        <p:spPr>
          <a:xfrm>
            <a:off x="84340" y="403983"/>
            <a:ext cx="10916920" cy="756565"/>
          </a:xfrm>
        </p:spPr>
        <p:txBody>
          <a:bodyPr>
            <a:noAutofit/>
          </a:bodyPr>
          <a:lstStyle/>
          <a:p>
            <a:r>
              <a:rPr lang="en-US" sz="3200" dirty="0"/>
              <a:t>Benefits of Quality Physical Education During School</a:t>
            </a:r>
          </a:p>
        </p:txBody>
      </p:sp>
      <p:sp>
        <p:nvSpPr>
          <p:cNvPr id="3" name="Slide Number Placeholder 2">
            <a:extLst>
              <a:ext uri="{FF2B5EF4-FFF2-40B4-BE49-F238E27FC236}">
                <a16:creationId xmlns:a16="http://schemas.microsoft.com/office/drawing/2014/main" id="{35C6BA5A-CD90-452E-AD50-0340F3B620D7}"/>
              </a:ext>
            </a:extLst>
          </p:cNvPr>
          <p:cNvSpPr>
            <a:spLocks noGrp="1"/>
          </p:cNvSpPr>
          <p:nvPr>
            <p:ph type="sldNum" sz="quarter" idx="12"/>
          </p:nvPr>
        </p:nvSpPr>
        <p:spPr/>
        <p:txBody>
          <a:bodyPr/>
          <a:lstStyle/>
          <a:p>
            <a:fld id="{2C1798A1-548B-2F4F-A949-0B360C421755}" type="slidenum">
              <a:rPr lang="en-US" smtClean="0"/>
              <a:t>9</a:t>
            </a:fld>
            <a:endParaRPr lang="en-US" dirty="0"/>
          </a:p>
        </p:txBody>
      </p:sp>
      <p:sp>
        <p:nvSpPr>
          <p:cNvPr id="5" name="TextBox 4">
            <a:extLst>
              <a:ext uri="{FF2B5EF4-FFF2-40B4-BE49-F238E27FC236}">
                <a16:creationId xmlns:a16="http://schemas.microsoft.com/office/drawing/2014/main" id="{DCBD989F-70CB-437F-A353-379735C2334B}"/>
              </a:ext>
            </a:extLst>
          </p:cNvPr>
          <p:cNvSpPr txBox="1"/>
          <p:nvPr/>
        </p:nvSpPr>
        <p:spPr>
          <a:xfrm>
            <a:off x="594910" y="1355382"/>
            <a:ext cx="10758889" cy="4478149"/>
          </a:xfrm>
          <a:prstGeom prst="rect">
            <a:avLst/>
          </a:prstGeom>
          <a:noFill/>
        </p:spPr>
        <p:txBody>
          <a:bodyPr wrap="square">
            <a:spAutoFit/>
          </a:bodyPr>
          <a:lstStyle/>
          <a:p>
            <a:pPr marL="457200" lvl="0" indent="-323850" algn="l" rtl="0">
              <a:lnSpc>
                <a:spcPct val="100000"/>
              </a:lnSpc>
              <a:spcBef>
                <a:spcPts val="0"/>
              </a:spcBef>
              <a:spcAft>
                <a:spcPts val="0"/>
              </a:spcAft>
              <a:buClr>
                <a:srgbClr val="000000"/>
              </a:buClr>
              <a:buSzPts val="1500"/>
              <a:buChar char="●"/>
            </a:pPr>
            <a:r>
              <a:rPr lang="en-US" sz="1900" dirty="0"/>
              <a:t>Gives students the knowledge and skills to participate in a lifetime of PA</a:t>
            </a:r>
          </a:p>
          <a:p>
            <a:pPr marL="914400" lvl="1" indent="-304800" algn="l" rtl="0">
              <a:lnSpc>
                <a:spcPct val="100000"/>
              </a:lnSpc>
              <a:spcBef>
                <a:spcPts val="0"/>
              </a:spcBef>
              <a:spcAft>
                <a:spcPts val="0"/>
              </a:spcAft>
              <a:buClr>
                <a:srgbClr val="000000"/>
              </a:buClr>
              <a:buSzPts val="1200"/>
              <a:buChar char="○"/>
            </a:pPr>
            <a:r>
              <a:rPr lang="en-US" sz="1900" dirty="0"/>
              <a:t>Teach, mentor, and support youth to become physically active at an early age </a:t>
            </a:r>
          </a:p>
          <a:p>
            <a:pPr marL="457200" lvl="0" indent="0" algn="l" rtl="0">
              <a:lnSpc>
                <a:spcPct val="100000"/>
              </a:lnSpc>
              <a:spcBef>
                <a:spcPts val="0"/>
              </a:spcBef>
              <a:spcAft>
                <a:spcPts val="0"/>
              </a:spcAft>
              <a:buNone/>
            </a:pPr>
            <a:endParaRPr lang="en-US" sz="1900" dirty="0"/>
          </a:p>
          <a:p>
            <a:pPr marL="457200" lvl="0" indent="-323850" algn="l" rtl="0">
              <a:lnSpc>
                <a:spcPct val="100000"/>
              </a:lnSpc>
              <a:spcBef>
                <a:spcPts val="0"/>
              </a:spcBef>
              <a:spcAft>
                <a:spcPts val="0"/>
              </a:spcAft>
              <a:buClr>
                <a:srgbClr val="000000"/>
              </a:buClr>
              <a:buSzPts val="1500"/>
              <a:buChar char="●"/>
            </a:pPr>
            <a:r>
              <a:rPr lang="en-US" sz="1900" dirty="0"/>
              <a:t>Teaches skill development - needed for safe and fun play/movement</a:t>
            </a:r>
          </a:p>
          <a:p>
            <a:pPr marL="457200" lvl="0" indent="0" algn="l" rtl="0">
              <a:lnSpc>
                <a:spcPct val="100000"/>
              </a:lnSpc>
              <a:spcBef>
                <a:spcPts val="0"/>
              </a:spcBef>
              <a:spcAft>
                <a:spcPts val="0"/>
              </a:spcAft>
              <a:buNone/>
            </a:pPr>
            <a:endParaRPr lang="en-US" sz="1900" dirty="0"/>
          </a:p>
          <a:p>
            <a:pPr marL="457200" lvl="0" indent="-323850" algn="l" rtl="0">
              <a:lnSpc>
                <a:spcPct val="100000"/>
              </a:lnSpc>
              <a:spcBef>
                <a:spcPts val="0"/>
              </a:spcBef>
              <a:spcAft>
                <a:spcPts val="0"/>
              </a:spcAft>
              <a:buClr>
                <a:srgbClr val="000000"/>
              </a:buClr>
              <a:buSzPts val="1500"/>
              <a:buChar char="●"/>
            </a:pPr>
            <a:r>
              <a:rPr lang="en-US" sz="1900" dirty="0"/>
              <a:t>Provides a wide range of developmentally appropriate activities</a:t>
            </a:r>
          </a:p>
          <a:p>
            <a:pPr marL="457200" lvl="0" indent="0" algn="l" rtl="0">
              <a:lnSpc>
                <a:spcPct val="100000"/>
              </a:lnSpc>
              <a:spcBef>
                <a:spcPts val="0"/>
              </a:spcBef>
              <a:spcAft>
                <a:spcPts val="0"/>
              </a:spcAft>
              <a:buNone/>
            </a:pPr>
            <a:endParaRPr lang="en-US" sz="1900" dirty="0"/>
          </a:p>
          <a:p>
            <a:pPr marL="457200" lvl="0" indent="-323850" algn="l" rtl="0">
              <a:lnSpc>
                <a:spcPct val="100000"/>
              </a:lnSpc>
              <a:spcBef>
                <a:spcPts val="0"/>
              </a:spcBef>
              <a:spcAft>
                <a:spcPts val="0"/>
              </a:spcAft>
              <a:buClr>
                <a:srgbClr val="000000"/>
              </a:buClr>
              <a:buSzPts val="1500"/>
              <a:buChar char="●"/>
            </a:pPr>
            <a:r>
              <a:rPr lang="en-US" sz="1900" dirty="0"/>
              <a:t>Supports other school subject areas - learning retention</a:t>
            </a:r>
          </a:p>
          <a:p>
            <a:pPr marL="457200" lvl="0" indent="0" algn="l" rtl="0">
              <a:lnSpc>
                <a:spcPct val="100000"/>
              </a:lnSpc>
              <a:spcBef>
                <a:spcPts val="0"/>
              </a:spcBef>
              <a:spcAft>
                <a:spcPts val="0"/>
              </a:spcAft>
              <a:buNone/>
            </a:pPr>
            <a:endParaRPr lang="en-US" sz="1900" dirty="0"/>
          </a:p>
          <a:p>
            <a:pPr marL="457200" lvl="0" indent="-323850" algn="l" rtl="0">
              <a:lnSpc>
                <a:spcPct val="100000"/>
              </a:lnSpc>
              <a:spcBef>
                <a:spcPts val="0"/>
              </a:spcBef>
              <a:spcAft>
                <a:spcPts val="0"/>
              </a:spcAft>
              <a:buClr>
                <a:srgbClr val="000000"/>
              </a:buClr>
              <a:buSzPts val="1500"/>
              <a:buChar char="●"/>
            </a:pPr>
            <a:r>
              <a:rPr lang="en-US" sz="1900" dirty="0"/>
              <a:t>Provides a foundation to help children socialize successfully and the opportunity to learn positive people skills</a:t>
            </a:r>
          </a:p>
          <a:p>
            <a:pPr marL="457200" lvl="0" indent="0" algn="l" rtl="0">
              <a:lnSpc>
                <a:spcPct val="100000"/>
              </a:lnSpc>
              <a:spcBef>
                <a:spcPts val="0"/>
              </a:spcBef>
              <a:spcAft>
                <a:spcPts val="0"/>
              </a:spcAft>
              <a:buNone/>
            </a:pPr>
            <a:endParaRPr lang="en-US" sz="1900" dirty="0"/>
          </a:p>
          <a:p>
            <a:pPr marL="457200" lvl="0" indent="-323850" algn="l" rtl="0">
              <a:lnSpc>
                <a:spcPct val="100000"/>
              </a:lnSpc>
              <a:spcBef>
                <a:spcPts val="0"/>
              </a:spcBef>
              <a:spcAft>
                <a:spcPts val="0"/>
              </a:spcAft>
              <a:buClr>
                <a:srgbClr val="000000"/>
              </a:buClr>
              <a:buSzPts val="1500"/>
              <a:buChar char="●"/>
            </a:pPr>
            <a:r>
              <a:rPr lang="en-US" sz="1900" dirty="0"/>
              <a:t>Develops a sense of self-worth, confidence, and independence</a:t>
            </a:r>
          </a:p>
          <a:p>
            <a:pPr marL="0" lvl="0" indent="0" algn="l" rtl="0">
              <a:lnSpc>
                <a:spcPct val="100000"/>
              </a:lnSpc>
              <a:spcBef>
                <a:spcPts val="0"/>
              </a:spcBef>
              <a:spcAft>
                <a:spcPts val="0"/>
              </a:spcAft>
              <a:buNone/>
            </a:pPr>
            <a:endParaRPr lang="en-US" sz="1900" dirty="0"/>
          </a:p>
          <a:p>
            <a:pPr marL="457200" lvl="0" indent="-323850" algn="l" rtl="0">
              <a:lnSpc>
                <a:spcPct val="100000"/>
              </a:lnSpc>
              <a:spcBef>
                <a:spcPts val="0"/>
              </a:spcBef>
              <a:spcAft>
                <a:spcPts val="0"/>
              </a:spcAft>
              <a:buClr>
                <a:srgbClr val="000000"/>
              </a:buClr>
              <a:buSzPts val="1500"/>
              <a:buChar char="●"/>
            </a:pPr>
            <a:r>
              <a:rPr lang="en-US" sz="1900" dirty="0"/>
              <a:t>Gives the opportunity to set and reach goals</a:t>
            </a:r>
            <a:endParaRPr lang="en-US" sz="1900" dirty="0">
              <a:latin typeface="Arial"/>
              <a:ea typeface="Arial"/>
              <a:cs typeface="Arial"/>
              <a:sym typeface="Arial"/>
            </a:endParaRPr>
          </a:p>
        </p:txBody>
      </p:sp>
    </p:spTree>
    <p:extLst>
      <p:ext uri="{BB962C8B-B14F-4D97-AF65-F5344CB8AC3E}">
        <p14:creationId xmlns:p14="http://schemas.microsoft.com/office/powerpoint/2010/main" val="2812949663"/>
      </p:ext>
    </p:extLst>
  </p:cSld>
  <p:clrMapOvr>
    <a:masterClrMapping/>
  </p:clrMapOvr>
</p:sld>
</file>

<file path=ppt/theme/theme1.xml><?xml version="1.0" encoding="utf-8"?>
<a:theme xmlns:a="http://schemas.openxmlformats.org/drawingml/2006/main" name="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PAP-2020 Presentation" id="{B2F3EE11-D7E5-4CAD-BC04-0EF5A0785D61}" vid="{C789BCD8-6C08-429F-8462-BEDD22D842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0441F067A7BC43AC5A09448D64ABD3" ma:contentTypeVersion="8" ma:contentTypeDescription="Create a new document." ma:contentTypeScope="" ma:versionID="3dfa05a6c74bc69383eb9cdb9a7650ff">
  <xsd:schema xmlns:xsd="http://www.w3.org/2001/XMLSchema" xmlns:xs="http://www.w3.org/2001/XMLSchema" xmlns:p="http://schemas.microsoft.com/office/2006/metadata/properties" xmlns:ns2="422c63fa-afd0-48ed-a87e-d2814ec6678c" targetNamespace="http://schemas.microsoft.com/office/2006/metadata/properties" ma:root="true" ma:fieldsID="1776089f8432b372a35f90765c71d64f" ns2:_="">
    <xsd:import namespace="422c63fa-afd0-48ed-a87e-d2814ec667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c63fa-afd0-48ed-a87e-d2814ec66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6DD013-A7CB-47C1-9EE3-0C79690DFBEC}">
  <ds:schemaRefs>
    <ds:schemaRef ds:uri="http://schemas.microsoft.com/sharepoint/v3/contenttype/forms"/>
  </ds:schemaRefs>
</ds:datastoreItem>
</file>

<file path=customXml/itemProps2.xml><?xml version="1.0" encoding="utf-8"?>
<ds:datastoreItem xmlns:ds="http://schemas.openxmlformats.org/officeDocument/2006/customXml" ds:itemID="{695953A2-5133-4DA4-8B6E-3D7A10798D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E8BC25D-C52E-4ECD-829B-F8D02B29C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c63fa-afd0-48ed-a87e-d2814ec66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CSPAP-2020 Presentation</Template>
  <TotalTime>14</TotalTime>
  <Words>3221</Words>
  <Application>Microsoft Office PowerPoint</Application>
  <PresentationFormat>Widescreen</PresentationFormat>
  <Paragraphs>330</Paragraphs>
  <Slides>26</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Open Sans</vt:lpstr>
      <vt:lpstr>Raleway</vt:lpstr>
      <vt:lpstr>Raleway Light</vt:lpstr>
      <vt:lpstr>Raleway SemiBold</vt:lpstr>
      <vt:lpstr>System Font Regular</vt:lpstr>
      <vt:lpstr>Trebuchet MS</vt:lpstr>
      <vt:lpstr>Wingdings</vt:lpstr>
      <vt:lpstr>Office Theme</vt:lpstr>
      <vt:lpstr>Comprehensive School Physical Activity Program (CSPAP) </vt:lpstr>
      <vt:lpstr>PowerPoint Presentation</vt:lpstr>
      <vt:lpstr>Introduction</vt:lpstr>
      <vt:lpstr>Comprehensive School Physical Activity Program</vt:lpstr>
      <vt:lpstr>WSCC and CSPAP Models </vt:lpstr>
      <vt:lpstr>Seven Steps to Develop a CSPAP</vt:lpstr>
      <vt:lpstr>How physically active are Indiana’s youth?</vt:lpstr>
      <vt:lpstr>Childhood Obesity in Indiana</vt:lpstr>
      <vt:lpstr>Benefits of Quality Physical Education During School</vt:lpstr>
      <vt:lpstr>Warren Central High School Testimonial</vt:lpstr>
      <vt:lpstr>Stages of Play</vt:lpstr>
      <vt:lpstr>Stages of Play</vt:lpstr>
      <vt:lpstr>Recess Guidance</vt:lpstr>
      <vt:lpstr>Recess Guidance Cont…</vt:lpstr>
      <vt:lpstr>Building a School Recess Plan</vt:lpstr>
      <vt:lpstr>In-School Examples</vt:lpstr>
      <vt:lpstr>Physical Activity Before and After School</vt:lpstr>
      <vt:lpstr>Afterschool Program Success Story – G.O..A.L. </vt:lpstr>
      <vt:lpstr>Afterschool Fights Crime</vt:lpstr>
      <vt:lpstr>Brainstorm Session</vt:lpstr>
      <vt:lpstr>Staff Involvement</vt:lpstr>
      <vt:lpstr>Non-Food Rewards</vt:lpstr>
      <vt:lpstr>Wellness Policy Opportunities</vt:lpstr>
      <vt:lpstr>Resources</vt:lpstr>
      <vt:lpstr>Big 5 Takeaways:</vt:lpstr>
      <vt:lpstr>Completion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School Physical Activity Program (CSPAP) </dc:title>
  <dc:creator>Smythe, Emma</dc:creator>
  <cp:lastModifiedBy>Friday, Penelope</cp:lastModifiedBy>
  <cp:revision>2</cp:revision>
  <dcterms:created xsi:type="dcterms:W3CDTF">2020-09-30T16:53:20Z</dcterms:created>
  <dcterms:modified xsi:type="dcterms:W3CDTF">2020-10-01T17:38:43Z</dcterms:modified>
</cp:coreProperties>
</file>