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0.xml" ContentType="application/vnd.openxmlformats-officedocument.drawingml.chart+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rts/chart31.xml" ContentType="application/vnd.openxmlformats-officedocument.drawingml.chart+xml"/>
  <Override PartName="/ppt/charts/chart32.xml" ContentType="application/vnd.openxmlformats-officedocument.drawingml.chart+xml"/>
  <Override PartName="/ppt/charts/chart33.xml" ContentType="application/vnd.openxmlformats-officedocument.drawingml.chart+xml"/>
  <Override PartName="/ppt/charts/chart34.xml" ContentType="application/vnd.openxmlformats-officedocument.drawingml.chart+xml"/>
  <Override PartName="/ppt/charts/chart35.xml" ContentType="application/vnd.openxmlformats-officedocument.drawingml.chart+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charts/chart36.xml" ContentType="application/vnd.openxmlformats-officedocument.drawingml.chart+xml"/>
  <Override PartName="/ppt/charts/chart37.xml" ContentType="application/vnd.openxmlformats-officedocument.drawingml.chart+xml"/>
  <Override PartName="/ppt/charts/chart38.xml" ContentType="application/vnd.openxmlformats-officedocument.drawingml.chart+xml"/>
  <Override PartName="/ppt/charts/chart39.xml" ContentType="application/vnd.openxmlformats-officedocument.drawingml.chart+xml"/>
  <Override PartName="/ppt/charts/chart40.xml" ContentType="application/vnd.openxmlformats-officedocument.drawingml.chart+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charts/chart41.xml" ContentType="application/vnd.openxmlformats-officedocument.drawingml.chart+xml"/>
  <Override PartName="/ppt/charts/chart42.xml" ContentType="application/vnd.openxmlformats-officedocument.drawingml.chart+xml"/>
  <Override PartName="/ppt/charts/chart43.xml" ContentType="application/vnd.openxmlformats-officedocument.drawingml.chart+xml"/>
  <Override PartName="/ppt/charts/chart44.xml" ContentType="application/vnd.openxmlformats-officedocument.drawingml.chart+xml"/>
  <Override PartName="/ppt/charts/chart45.xml" ContentType="application/vnd.openxmlformats-officedocument.drawingml.chart+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charts/chart46.xml" ContentType="application/vnd.openxmlformats-officedocument.drawingml.chart+xml"/>
  <Override PartName="/ppt/charts/chart47.xml" ContentType="application/vnd.openxmlformats-officedocument.drawingml.chart+xml"/>
  <Override PartName="/ppt/charts/chart48.xml" ContentType="application/vnd.openxmlformats-officedocument.drawingml.chart+xml"/>
  <Override PartName="/ppt/charts/chart49.xml" ContentType="application/vnd.openxmlformats-officedocument.drawingml.chart+xml"/>
  <Override PartName="/ppt/charts/chart50.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89" r:id="rId5"/>
    <p:sldId id="287" r:id="rId6"/>
    <p:sldId id="257" r:id="rId7"/>
    <p:sldId id="267" r:id="rId8"/>
    <p:sldId id="268" r:id="rId9"/>
    <p:sldId id="258" r:id="rId10"/>
    <p:sldId id="269" r:id="rId11"/>
    <p:sldId id="270" r:id="rId12"/>
    <p:sldId id="259" r:id="rId13"/>
    <p:sldId id="271" r:id="rId14"/>
    <p:sldId id="272" r:id="rId15"/>
    <p:sldId id="260" r:id="rId16"/>
    <p:sldId id="273" r:id="rId17"/>
    <p:sldId id="274" r:id="rId18"/>
    <p:sldId id="261" r:id="rId19"/>
    <p:sldId id="275" r:id="rId20"/>
    <p:sldId id="276" r:id="rId21"/>
    <p:sldId id="262" r:id="rId22"/>
    <p:sldId id="277" r:id="rId23"/>
    <p:sldId id="278" r:id="rId24"/>
    <p:sldId id="263" r:id="rId25"/>
    <p:sldId id="279" r:id="rId26"/>
    <p:sldId id="280" r:id="rId27"/>
    <p:sldId id="264" r:id="rId28"/>
    <p:sldId id="281" r:id="rId29"/>
    <p:sldId id="282" r:id="rId30"/>
    <p:sldId id="265" r:id="rId31"/>
    <p:sldId id="283" r:id="rId32"/>
    <p:sldId id="284" r:id="rId33"/>
    <p:sldId id="266" r:id="rId34"/>
    <p:sldId id="285" r:id="rId35"/>
    <p:sldId id="286" r:id="rId36"/>
    <p:sldId id="288"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5" autoAdjust="0"/>
    <p:restoredTop sz="94660"/>
  </p:normalViewPr>
  <p:slideViewPr>
    <p:cSldViewPr snapToGrid="0">
      <p:cViewPr varScale="1">
        <p:scale>
          <a:sx n="76" d="100"/>
          <a:sy n="76" d="100"/>
        </p:scale>
        <p:origin x="126" y="58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charts/_rels/chart1.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28.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29.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30.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31.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32.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33.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34.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35.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36.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37.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38.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39.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40.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41.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42.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43.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44.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45.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46.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47.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48.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49.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50.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emergency%20district%20rates.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state.in.us\file1\isdh\Home\jakinsey\Data\County\Emergency%20Prep%20District\2010-2014%20hospitalization%20district%20rate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000" dirty="0" smtClean="0"/>
              <a:t>2014</a:t>
            </a:r>
            <a:r>
              <a:rPr lang="en-US" sz="2000" baseline="0" dirty="0" smtClean="0"/>
              <a:t> Age Distribution,                                            Public Health District 1, Indiana</a:t>
            </a:r>
            <a:endParaRPr lang="en-US" sz="2000" dirty="0"/>
          </a:p>
        </c:rich>
      </c:tx>
      <c:overlay val="0"/>
    </c:title>
    <c:autoTitleDeleted val="0"/>
    <c:plotArea>
      <c:layout/>
      <c:pieChart>
        <c:varyColors val="1"/>
        <c:ser>
          <c:idx val="0"/>
          <c:order val="0"/>
          <c:tx>
            <c:strRef>
              <c:f>'D1'!$I$66</c:f>
              <c:strCache>
                <c:ptCount val="1"/>
                <c:pt idx="0">
                  <c:v>Count</c:v>
                </c:pt>
              </c:strCache>
            </c:strRef>
          </c:tx>
          <c:dLbls>
            <c:dLbl>
              <c:idx val="1"/>
              <c:tx>
                <c:rich>
                  <a:bodyPr/>
                  <a:lstStyle/>
                  <a:p>
                    <a:r>
                      <a:rPr lang="en-US" smtClean="0"/>
                      <a:t>5 to 17 Years</a:t>
                    </a:r>
                    <a:r>
                      <a:rPr lang="en-US" baseline="0" smtClean="0"/>
                      <a:t>, </a:t>
                    </a:r>
                    <a:fld id="{8AE74187-8AE4-4F68-850C-6C580B568611}"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2"/>
              <c:tx>
                <c:rich>
                  <a:bodyPr/>
                  <a:lstStyle/>
                  <a:p>
                    <a:r>
                      <a:rPr lang="en-US" smtClean="0"/>
                      <a:t>18 to 24 Years</a:t>
                    </a:r>
                    <a:r>
                      <a:rPr lang="en-US" baseline="0" smtClean="0"/>
                      <a:t>, </a:t>
                    </a:r>
                    <a:fld id="{518BA56B-F823-40AE-94E5-41D129028AB5}"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3"/>
              <c:tx>
                <c:rich>
                  <a:bodyPr/>
                  <a:lstStyle/>
                  <a:p>
                    <a:r>
                      <a:rPr lang="en-US" smtClean="0"/>
                      <a:t>25 to 34 Years, </a:t>
                    </a:r>
                    <a:fld id="{8F0868E3-3625-4D69-8942-D0A14FD32C6A}" type="PERCENTAGE">
                      <a:rPr lang="en-US" baseline="0" smtClean="0"/>
                      <a:pPr/>
                      <a:t>[PERCENTAGE]</a:t>
                    </a:fld>
                    <a:endParaRPr lang="en-US"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5"/>
              <c:tx>
                <c:rich>
                  <a:bodyPr/>
                  <a:lstStyle/>
                  <a:p>
                    <a:r>
                      <a:rPr lang="en-US" smtClean="0"/>
                      <a:t>45 to 54 Years</a:t>
                    </a:r>
                    <a:r>
                      <a:rPr lang="en-US" baseline="0" smtClean="0"/>
                      <a:t>, </a:t>
                    </a:r>
                    <a:fld id="{83292568-5F1D-4CB0-B7D0-191001912890}"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6"/>
              <c:tx>
                <c:rich>
                  <a:bodyPr/>
                  <a:lstStyle/>
                  <a:p>
                    <a:r>
                      <a:rPr lang="en-US" smtClean="0"/>
                      <a:t>55 to 64 Years</a:t>
                    </a:r>
                    <a:r>
                      <a:rPr lang="en-US" baseline="0" smtClean="0"/>
                      <a:t>, </a:t>
                    </a:r>
                    <a:fld id="{5DF859DA-EF18-4EC1-B657-5508BAF44FFA}"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spPr>
              <a:noFill/>
              <a:ln>
                <a:noFill/>
              </a:ln>
              <a:effectLst/>
            </c:spPr>
            <c:txPr>
              <a:bodyPr/>
              <a:lstStyle/>
              <a:p>
                <a:pPr>
                  <a:defRPr sz="1400" b="1"/>
                </a:pPr>
                <a:endParaRPr lang="en-US"/>
              </a:p>
            </c:txPr>
            <c:dLblPos val="outEnd"/>
            <c:showLegendKey val="1"/>
            <c:showVal val="0"/>
            <c:showCatName val="1"/>
            <c:showSerName val="0"/>
            <c:showPercent val="1"/>
            <c:showBubbleSize val="0"/>
            <c:separator>, </c:separator>
            <c:showLeaderLines val="1"/>
            <c:extLst>
              <c:ext xmlns:c15="http://schemas.microsoft.com/office/drawing/2012/chart" uri="{CE6537A1-D6FC-4f65-9D91-7224C49458BB}"/>
            </c:extLst>
          </c:dLbls>
          <c:cat>
            <c:strRef>
              <c:f>'D1'!$H$67:$H$74</c:f>
              <c:strCache>
                <c:ptCount val="8"/>
                <c:pt idx="0">
                  <c:v>&lt;5 Years</c:v>
                </c:pt>
                <c:pt idx="1">
                  <c:v>5to17 Years</c:v>
                </c:pt>
                <c:pt idx="2">
                  <c:v>18to24 Years</c:v>
                </c:pt>
                <c:pt idx="3">
                  <c:v>25to34 Years</c:v>
                </c:pt>
                <c:pt idx="4">
                  <c:v>35to44 Years</c:v>
                </c:pt>
                <c:pt idx="5">
                  <c:v>45to54 Years</c:v>
                </c:pt>
                <c:pt idx="6">
                  <c:v>55to64 Years</c:v>
                </c:pt>
                <c:pt idx="7">
                  <c:v>65+ Years</c:v>
                </c:pt>
              </c:strCache>
            </c:strRef>
          </c:cat>
          <c:val>
            <c:numRef>
              <c:f>'D1'!$I$67:$I$74</c:f>
              <c:numCache>
                <c:formatCode>0.0</c:formatCode>
                <c:ptCount val="8"/>
                <c:pt idx="0">
                  <c:v>49087</c:v>
                </c:pt>
                <c:pt idx="1">
                  <c:v>143038</c:v>
                </c:pt>
                <c:pt idx="2">
                  <c:v>75764</c:v>
                </c:pt>
                <c:pt idx="3">
                  <c:v>100731</c:v>
                </c:pt>
                <c:pt idx="4">
                  <c:v>103119</c:v>
                </c:pt>
                <c:pt idx="5">
                  <c:v>111897</c:v>
                </c:pt>
                <c:pt idx="6">
                  <c:v>111875</c:v>
                </c:pt>
                <c:pt idx="7">
                  <c:v>120859</c:v>
                </c:pt>
              </c:numCache>
            </c:numRef>
          </c:val>
        </c:ser>
        <c:dLbls>
          <c:showLegendKey val="0"/>
          <c:showVal val="1"/>
          <c:showCatName val="0"/>
          <c:showSerName val="0"/>
          <c:showPercent val="0"/>
          <c:showBubbleSize val="0"/>
          <c:showLeaderLines val="1"/>
        </c:dLbls>
        <c:firstSliceAng val="0"/>
      </c:pieChart>
    </c:plotArea>
    <c:plotVisOnly val="1"/>
    <c:dispBlanksAs val="gap"/>
    <c:showDLblsOverMax val="0"/>
  </c:chart>
  <c:spPr>
    <a:ln>
      <a:solidFill>
        <a:schemeClr val="tx1"/>
      </a:solidFill>
    </a:ln>
  </c:sp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 Rates by Age Group, Public Health District</a:t>
            </a:r>
            <a:r>
              <a:rPr lang="en-US" baseline="0" dirty="0" smtClean="0"/>
              <a:t> 2, Indiana</a:t>
            </a:r>
            <a:endParaRPr lang="en-US" dirty="0"/>
          </a:p>
        </c:rich>
      </c:tx>
      <c:overlay val="0"/>
    </c:title>
    <c:autoTitleDeleted val="0"/>
    <c:plotArea>
      <c:layout/>
      <c:barChart>
        <c:barDir val="col"/>
        <c:grouping val="clustered"/>
        <c:varyColors val="0"/>
        <c:ser>
          <c:idx val="0"/>
          <c:order val="0"/>
          <c:tx>
            <c:strRef>
              <c:f>'D2'!$I$55</c:f>
              <c:strCache>
                <c:ptCount val="1"/>
                <c:pt idx="0">
                  <c:v>AARate</c:v>
                </c:pt>
              </c:strCache>
            </c:strRef>
          </c:tx>
          <c:invertIfNegative val="0"/>
          <c:dLbls>
            <c:dLbl>
              <c:idx val="0"/>
              <c:layout>
                <c:manualLayout>
                  <c:x val="-2.0802391643352216E-17"/>
                  <c:y val="-1.167938524130346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2"/>
              <c:layout>
                <c:manualLayout>
                  <c:x val="0"/>
                  <c:y val="1.4599231551629316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3"/>
              <c:layout>
                <c:manualLayout>
                  <c:x val="0"/>
                  <c:y val="1.7519077861955185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5"/>
              <c:layout>
                <c:manualLayout>
                  <c:x val="8.3209566573408866E-17"/>
                  <c:y val="-1.4599231551629316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7"/>
              <c:layout>
                <c:manualLayout>
                  <c:x val="0"/>
                  <c:y val="-1.4599231551629316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'D2'!$H$56:$H$63</c:f>
              <c:strCache>
                <c:ptCount val="8"/>
                <c:pt idx="0">
                  <c:v>&lt;5</c:v>
                </c:pt>
                <c:pt idx="1">
                  <c:v>5to17</c:v>
                </c:pt>
                <c:pt idx="2">
                  <c:v>18to24</c:v>
                </c:pt>
                <c:pt idx="3">
                  <c:v>25to34</c:v>
                </c:pt>
                <c:pt idx="4">
                  <c:v>35to44</c:v>
                </c:pt>
                <c:pt idx="5">
                  <c:v>45to54</c:v>
                </c:pt>
                <c:pt idx="6">
                  <c:v>55to64</c:v>
                </c:pt>
                <c:pt idx="7">
                  <c:v>65+</c:v>
                </c:pt>
              </c:strCache>
            </c:strRef>
          </c:cat>
          <c:val>
            <c:numRef>
              <c:f>'D2'!$I$56:$I$63</c:f>
              <c:numCache>
                <c:formatCode>0.0</c:formatCode>
                <c:ptCount val="8"/>
                <c:pt idx="0">
                  <c:v>17.210011285343118</c:v>
                </c:pt>
                <c:pt idx="1">
                  <c:v>6.0451989779320545</c:v>
                </c:pt>
                <c:pt idx="2">
                  <c:v>2.7691815708059222</c:v>
                </c:pt>
                <c:pt idx="3">
                  <c:v>4.9017246840211968</c:v>
                </c:pt>
                <c:pt idx="4">
                  <c:v>11.92999843482165</c:v>
                </c:pt>
                <c:pt idx="5">
                  <c:v>11.265137496203472</c:v>
                </c:pt>
                <c:pt idx="6">
                  <c:v>12.261291159594654</c:v>
                </c:pt>
                <c:pt idx="7">
                  <c:v>15.00025691861863</c:v>
                </c:pt>
              </c:numCache>
            </c:numRef>
          </c:val>
        </c:ser>
        <c:dLbls>
          <c:showLegendKey val="0"/>
          <c:showVal val="1"/>
          <c:showCatName val="0"/>
          <c:showSerName val="0"/>
          <c:showPercent val="0"/>
          <c:showBubbleSize val="0"/>
        </c:dLbls>
        <c:gapWidth val="150"/>
        <c:axId val="463868888"/>
        <c:axId val="463014000"/>
      </c:barChart>
      <c:catAx>
        <c:axId val="463868888"/>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63014000"/>
        <c:crosses val="autoZero"/>
        <c:auto val="1"/>
        <c:lblAlgn val="ctr"/>
        <c:lblOffset val="100"/>
        <c:noMultiLvlLbl val="0"/>
      </c:catAx>
      <c:valAx>
        <c:axId val="463014000"/>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63868888"/>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000" dirty="0" smtClean="0"/>
              <a:t>2014 Age Distribution,                                        Public Health District 3, Indiana</a:t>
            </a:r>
            <a:endParaRPr lang="en-US" sz="2000" dirty="0"/>
          </a:p>
        </c:rich>
      </c:tx>
      <c:overlay val="0"/>
    </c:title>
    <c:autoTitleDeleted val="0"/>
    <c:plotArea>
      <c:layout/>
      <c:pieChart>
        <c:varyColors val="1"/>
        <c:ser>
          <c:idx val="0"/>
          <c:order val="0"/>
          <c:tx>
            <c:strRef>
              <c:f>'D3'!$I$66</c:f>
              <c:strCache>
                <c:ptCount val="1"/>
                <c:pt idx="0">
                  <c:v>Count</c:v>
                </c:pt>
              </c:strCache>
            </c:strRef>
          </c:tx>
          <c:dLbls>
            <c:dLbl>
              <c:idx val="1"/>
              <c:tx>
                <c:rich>
                  <a:bodyPr/>
                  <a:lstStyle/>
                  <a:p>
                    <a:r>
                      <a:rPr lang="en-US" smtClean="0"/>
                      <a:t>5 to 17 Years</a:t>
                    </a:r>
                    <a:r>
                      <a:rPr lang="en-US" baseline="0" smtClean="0"/>
                      <a:t>, </a:t>
                    </a:r>
                    <a:fld id="{5164544A-4619-434E-B00B-65C7877605A8}"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2"/>
              <c:tx>
                <c:rich>
                  <a:bodyPr/>
                  <a:lstStyle/>
                  <a:p>
                    <a:r>
                      <a:rPr lang="en-US" smtClean="0"/>
                      <a:t>18 to 24 Years</a:t>
                    </a:r>
                    <a:r>
                      <a:rPr lang="en-US" baseline="0" smtClean="0"/>
                      <a:t>, </a:t>
                    </a:r>
                    <a:fld id="{26834F0B-B9AF-4CA1-8002-BE6EA8729275}"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3"/>
              <c:tx>
                <c:rich>
                  <a:bodyPr/>
                  <a:lstStyle/>
                  <a:p>
                    <a:r>
                      <a:rPr lang="en-US" smtClean="0"/>
                      <a:t>25 to 34 Years</a:t>
                    </a:r>
                    <a:r>
                      <a:rPr lang="en-US" baseline="0" smtClean="0"/>
                      <a:t>, </a:t>
                    </a:r>
                    <a:fld id="{0CCF377C-E14F-4DE1-BE22-1CBEA27F9444}"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4"/>
              <c:tx>
                <c:rich>
                  <a:bodyPr/>
                  <a:lstStyle/>
                  <a:p>
                    <a:r>
                      <a:rPr lang="en-US" smtClean="0"/>
                      <a:t>35 to 44 Years</a:t>
                    </a:r>
                    <a:r>
                      <a:rPr lang="en-US" baseline="0" smtClean="0"/>
                      <a:t>, </a:t>
                    </a:r>
                    <a:fld id="{B387A148-139A-4EC2-9796-C07904009D4F}"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5"/>
              <c:tx>
                <c:rich>
                  <a:bodyPr/>
                  <a:lstStyle/>
                  <a:p>
                    <a:r>
                      <a:rPr lang="en-US" smtClean="0"/>
                      <a:t>45 to 54</a:t>
                    </a:r>
                    <a:r>
                      <a:rPr lang="en-US" baseline="0" smtClean="0"/>
                      <a:t> Years, </a:t>
                    </a:r>
                    <a:fld id="{A19E8CF7-5DAE-489C-947F-1BF6949C2315}"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6"/>
              <c:tx>
                <c:rich>
                  <a:bodyPr/>
                  <a:lstStyle/>
                  <a:p>
                    <a:r>
                      <a:rPr lang="en-US" smtClean="0"/>
                      <a:t>55 to 64 Years</a:t>
                    </a:r>
                    <a:r>
                      <a:rPr lang="en-US" baseline="0" smtClean="0"/>
                      <a:t>, </a:t>
                    </a:r>
                    <a:fld id="{0C46F69D-7C13-4385-92FF-4E069886B4B2}"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spPr>
              <a:noFill/>
              <a:ln>
                <a:noFill/>
              </a:ln>
              <a:effectLst/>
            </c:spPr>
            <c:txPr>
              <a:bodyPr/>
              <a:lstStyle/>
              <a:p>
                <a:pPr>
                  <a:defRPr sz="1400" b="1"/>
                </a:pPr>
                <a:endParaRPr lang="en-US"/>
              </a:p>
            </c:txPr>
            <c:dLblPos val="outEnd"/>
            <c:showLegendKey val="1"/>
            <c:showVal val="0"/>
            <c:showCatName val="1"/>
            <c:showSerName val="0"/>
            <c:showPercent val="1"/>
            <c:showBubbleSize val="0"/>
            <c:separator>, </c:separator>
            <c:showLeaderLines val="1"/>
            <c:extLst>
              <c:ext xmlns:c15="http://schemas.microsoft.com/office/drawing/2012/chart" uri="{CE6537A1-D6FC-4f65-9D91-7224C49458BB}"/>
            </c:extLst>
          </c:dLbls>
          <c:cat>
            <c:strRef>
              <c:f>'D3'!$H$67:$H$74</c:f>
              <c:strCache>
                <c:ptCount val="8"/>
                <c:pt idx="0">
                  <c:v>&lt;5 Years</c:v>
                </c:pt>
                <c:pt idx="1">
                  <c:v>5to17 Years</c:v>
                </c:pt>
                <c:pt idx="2">
                  <c:v>18to24 Years</c:v>
                </c:pt>
                <c:pt idx="3">
                  <c:v>25to34 Years</c:v>
                </c:pt>
                <c:pt idx="4">
                  <c:v>35to44 Years</c:v>
                </c:pt>
                <c:pt idx="5">
                  <c:v>45to54 Years</c:v>
                </c:pt>
                <c:pt idx="6">
                  <c:v>55to64 Years</c:v>
                </c:pt>
                <c:pt idx="7">
                  <c:v>65+ Years</c:v>
                </c:pt>
              </c:strCache>
            </c:strRef>
          </c:cat>
          <c:val>
            <c:numRef>
              <c:f>'D3'!$I$67:$I$74</c:f>
              <c:numCache>
                <c:formatCode>0.0</c:formatCode>
                <c:ptCount val="8"/>
                <c:pt idx="0">
                  <c:v>50047</c:v>
                </c:pt>
                <c:pt idx="1">
                  <c:v>135672</c:v>
                </c:pt>
                <c:pt idx="2">
                  <c:v>69004</c:v>
                </c:pt>
                <c:pt idx="3">
                  <c:v>90302</c:v>
                </c:pt>
                <c:pt idx="4">
                  <c:v>89497</c:v>
                </c:pt>
                <c:pt idx="5">
                  <c:v>96608</c:v>
                </c:pt>
                <c:pt idx="6">
                  <c:v>93697</c:v>
                </c:pt>
                <c:pt idx="7">
                  <c:v>104804</c:v>
                </c:pt>
              </c:numCache>
            </c:numRef>
          </c:val>
        </c:ser>
        <c:dLbls>
          <c:dLblPos val="outEnd"/>
          <c:showLegendKey val="0"/>
          <c:showVal val="1"/>
          <c:showCatName val="0"/>
          <c:showSerName val="0"/>
          <c:showPercent val="0"/>
          <c:showBubbleSize val="0"/>
          <c:showLeaderLines val="1"/>
        </c:dLbls>
        <c:firstSliceAng val="0"/>
      </c:pieChart>
    </c:plotArea>
    <c:plotVisOnly val="1"/>
    <c:dispBlanksAs val="gap"/>
    <c:showDLblsOverMax val="0"/>
  </c:chart>
  <c:spPr>
    <a:ln>
      <a:solidFill>
        <a:prstClr val="black"/>
      </a:solidFill>
    </a:ln>
  </c:sp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Public Health</a:t>
            </a:r>
            <a:r>
              <a:rPr lang="en-US" baseline="0" dirty="0" smtClean="0"/>
              <a:t> District 3, Indiana</a:t>
            </a:r>
            <a:endParaRPr lang="en-US" dirty="0"/>
          </a:p>
        </c:rich>
      </c:tx>
      <c:overlay val="0"/>
    </c:title>
    <c:autoTitleDeleted val="0"/>
    <c:plotArea>
      <c:layout/>
      <c:lineChart>
        <c:grouping val="standard"/>
        <c:varyColors val="0"/>
        <c:ser>
          <c:idx val="5"/>
          <c:order val="0"/>
          <c:tx>
            <c:strRef>
              <c:f>'D3'!$F$1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0"/>
              <c:layout>
                <c:manualLayout>
                  <c:x val="-3.9357699025224818E-2"/>
                  <c:y val="4.361743600076447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
              <c:layout>
                <c:manualLayout>
                  <c:x val="-6.4189770320782916E-3"/>
                  <c:y val="-2.112424899179720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3"/>
              <c:layout>
                <c:manualLayout>
                  <c:x val="-3.709152694318011E-2"/>
                  <c:y val="3.4833916557487452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'D3'!$A$2:$A$6</c:f>
              <c:numCache>
                <c:formatCode>General</c:formatCode>
                <c:ptCount val="5"/>
                <c:pt idx="0">
                  <c:v>2010</c:v>
                </c:pt>
                <c:pt idx="1">
                  <c:v>2011</c:v>
                </c:pt>
                <c:pt idx="2">
                  <c:v>2012</c:v>
                </c:pt>
                <c:pt idx="3">
                  <c:v>2013</c:v>
                </c:pt>
                <c:pt idx="4">
                  <c:v>2014</c:v>
                </c:pt>
              </c:numCache>
            </c:numRef>
          </c:cat>
          <c:val>
            <c:numRef>
              <c:f>'D3'!$F$2:$F$6</c:f>
              <c:numCache>
                <c:formatCode>0.0</c:formatCode>
                <c:ptCount val="5"/>
                <c:pt idx="0">
                  <c:v>41.8</c:v>
                </c:pt>
                <c:pt idx="1">
                  <c:v>45.2</c:v>
                </c:pt>
                <c:pt idx="2">
                  <c:v>47.1</c:v>
                </c:pt>
                <c:pt idx="3">
                  <c:v>40.800000000000011</c:v>
                </c:pt>
                <c:pt idx="4">
                  <c:v>44.8</c:v>
                </c:pt>
              </c:numCache>
            </c:numRef>
          </c:val>
          <c:smooth val="0"/>
        </c:ser>
        <c:ser>
          <c:idx val="8"/>
          <c:order val="1"/>
          <c:tx>
            <c:strRef>
              <c:f>'D3'!$I$1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layout>
                <c:manualLayout>
                  <c:x val="0"/>
                  <c:y val="1.463919907212837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'D3'!$A$2:$A$6</c:f>
              <c:numCache>
                <c:formatCode>General</c:formatCode>
                <c:ptCount val="5"/>
                <c:pt idx="0">
                  <c:v>2010</c:v>
                </c:pt>
                <c:pt idx="1">
                  <c:v>2011</c:v>
                </c:pt>
                <c:pt idx="2">
                  <c:v>2012</c:v>
                </c:pt>
                <c:pt idx="3">
                  <c:v>2013</c:v>
                </c:pt>
                <c:pt idx="4">
                  <c:v>2014</c:v>
                </c:pt>
              </c:numCache>
            </c:numRef>
          </c:cat>
          <c:val>
            <c:numRef>
              <c:f>'D3'!$I$2:$I$6</c:f>
              <c:numCache>
                <c:formatCode>0.0</c:formatCode>
                <c:ptCount val="5"/>
                <c:pt idx="0">
                  <c:v>44.5</c:v>
                </c:pt>
                <c:pt idx="1">
                  <c:v>44.5</c:v>
                </c:pt>
                <c:pt idx="2">
                  <c:v>44.5</c:v>
                </c:pt>
                <c:pt idx="3">
                  <c:v>44.5</c:v>
                </c:pt>
                <c:pt idx="4">
                  <c:v>44.5</c:v>
                </c:pt>
              </c:numCache>
            </c:numRef>
          </c:val>
          <c:smooth val="0"/>
        </c:ser>
        <c:dLbls>
          <c:showLegendKey val="0"/>
          <c:showVal val="0"/>
          <c:showCatName val="0"/>
          <c:showSerName val="0"/>
          <c:showPercent val="0"/>
          <c:showBubbleSize val="0"/>
        </c:dLbls>
        <c:marker val="1"/>
        <c:smooth val="0"/>
        <c:axId val="463019096"/>
        <c:axId val="463019488"/>
      </c:lineChart>
      <c:catAx>
        <c:axId val="463019096"/>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63019488"/>
        <c:crosses val="autoZero"/>
        <c:auto val="1"/>
        <c:lblAlgn val="ctr"/>
        <c:lblOffset val="100"/>
        <c:noMultiLvlLbl val="0"/>
      </c:catAx>
      <c:valAx>
        <c:axId val="463019488"/>
        <c:scaling>
          <c:orientation val="minMax"/>
          <c:min val="0"/>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63019096"/>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by Age Group,  Public</a:t>
            </a:r>
            <a:r>
              <a:rPr lang="en-US" baseline="0" dirty="0" smtClean="0"/>
              <a:t> Health District 3, Indiana</a:t>
            </a:r>
            <a:endParaRPr lang="en-US" dirty="0"/>
          </a:p>
        </c:rich>
      </c:tx>
      <c:overlay val="0"/>
    </c:title>
    <c:autoTitleDeleted val="0"/>
    <c:plotArea>
      <c:layout/>
      <c:barChart>
        <c:barDir val="col"/>
        <c:grouping val="clustered"/>
        <c:varyColors val="0"/>
        <c:ser>
          <c:idx val="0"/>
          <c:order val="0"/>
          <c:tx>
            <c:strRef>
              <c:f>'D3'!$I$55</c:f>
              <c:strCache>
                <c:ptCount val="1"/>
                <c:pt idx="0">
                  <c:v>AARate</c:v>
                </c:pt>
              </c:strCache>
            </c:strRef>
          </c:tx>
          <c:invertIfNegative val="0"/>
          <c:dLbls>
            <c:dLbl>
              <c:idx val="3"/>
              <c:layout>
                <c:manualLayout>
                  <c:x val="0"/>
                  <c:y val="1.1711359257702702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5"/>
              <c:layout>
                <c:manualLayout>
                  <c:x val="2.2693780313843316E-3"/>
                  <c:y val="-1.7567038886554101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'D3'!$H$56:$H$63</c:f>
              <c:strCache>
                <c:ptCount val="8"/>
                <c:pt idx="0">
                  <c:v>&lt;5</c:v>
                </c:pt>
                <c:pt idx="1">
                  <c:v>5to17</c:v>
                </c:pt>
                <c:pt idx="2">
                  <c:v>18to24</c:v>
                </c:pt>
                <c:pt idx="3">
                  <c:v>25to34</c:v>
                </c:pt>
                <c:pt idx="4">
                  <c:v>35to44</c:v>
                </c:pt>
                <c:pt idx="5">
                  <c:v>45to54</c:v>
                </c:pt>
                <c:pt idx="6">
                  <c:v>55to64</c:v>
                </c:pt>
                <c:pt idx="7">
                  <c:v>65+</c:v>
                </c:pt>
              </c:strCache>
            </c:strRef>
          </c:cat>
          <c:val>
            <c:numRef>
              <c:f>'D3'!$I$56:$I$63</c:f>
              <c:numCache>
                <c:formatCode>0.0</c:formatCode>
                <c:ptCount val="8"/>
                <c:pt idx="0">
                  <c:v>70.828773675028799</c:v>
                </c:pt>
                <c:pt idx="1">
                  <c:v>48.983098151418503</c:v>
                </c:pt>
                <c:pt idx="2">
                  <c:v>58.630123836984836</c:v>
                </c:pt>
                <c:pt idx="3">
                  <c:v>55.148547987784461</c:v>
                </c:pt>
                <c:pt idx="4">
                  <c:v>50.434775485006959</c:v>
                </c:pt>
                <c:pt idx="5">
                  <c:v>36.712767902859738</c:v>
                </c:pt>
                <c:pt idx="6">
                  <c:v>20.721314911383192</c:v>
                </c:pt>
                <c:pt idx="7">
                  <c:v>18.179724052429506</c:v>
                </c:pt>
              </c:numCache>
            </c:numRef>
          </c:val>
        </c:ser>
        <c:dLbls>
          <c:showLegendKey val="0"/>
          <c:showVal val="1"/>
          <c:showCatName val="0"/>
          <c:showSerName val="0"/>
          <c:showPercent val="0"/>
          <c:showBubbleSize val="0"/>
        </c:dLbls>
        <c:gapWidth val="150"/>
        <c:axId val="463020272"/>
        <c:axId val="463020664"/>
      </c:barChart>
      <c:catAx>
        <c:axId val="463020272"/>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63020664"/>
        <c:crosses val="autoZero"/>
        <c:auto val="1"/>
        <c:lblAlgn val="ctr"/>
        <c:lblOffset val="100"/>
        <c:noMultiLvlLbl val="0"/>
      </c:catAx>
      <c:valAx>
        <c:axId val="463020664"/>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63020272"/>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 Rates,                       Public</a:t>
            </a:r>
            <a:r>
              <a:rPr lang="en-US" baseline="0" dirty="0" smtClean="0"/>
              <a:t> Health District 3, Indiana</a:t>
            </a:r>
            <a:endParaRPr lang="en-US" dirty="0"/>
          </a:p>
        </c:rich>
      </c:tx>
      <c:overlay val="0"/>
    </c:title>
    <c:autoTitleDeleted val="0"/>
    <c:plotArea>
      <c:layout/>
      <c:lineChart>
        <c:grouping val="standard"/>
        <c:varyColors val="0"/>
        <c:ser>
          <c:idx val="5"/>
          <c:order val="0"/>
          <c:tx>
            <c:strRef>
              <c:f>'D3'!$F$1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0"/>
              <c:layout>
                <c:manualLayout>
                  <c:x val="-4.4566158822223201E-2"/>
                  <c:y val="-3.5763448063925556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
              <c:layout>
                <c:manualLayout>
                  <c:x val="-3.902708316929613E-2"/>
                  <c:y val="6.118447488731852E-2"/>
                </c:manualLayout>
              </c:layout>
              <c:dLblPos val="r"/>
              <c:showLegendKey val="0"/>
              <c:showVal val="1"/>
              <c:showCatName val="0"/>
              <c:showSerName val="0"/>
              <c:showPercent val="0"/>
              <c:showBubbleSize val="0"/>
              <c:extLst>
                <c:ext xmlns:c15="http://schemas.microsoft.com/office/drawing/2012/chart" uri="{CE6537A1-D6FC-4f65-9D91-7224C49458BB}"/>
              </c:extLst>
            </c:dLbl>
            <c:dLbl>
              <c:idx val="3"/>
              <c:layout>
                <c:manualLayout>
                  <c:x val="-3.902708316929613E-2"/>
                  <c:y val="6.118447488731852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4.4566158822223201E-2"/>
                  <c:y val="-3.2835608249499909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'D3'!$A$2:$A$6</c:f>
              <c:numCache>
                <c:formatCode>General</c:formatCode>
                <c:ptCount val="5"/>
                <c:pt idx="0">
                  <c:v>2010</c:v>
                </c:pt>
                <c:pt idx="1">
                  <c:v>2011</c:v>
                </c:pt>
                <c:pt idx="2">
                  <c:v>2012</c:v>
                </c:pt>
                <c:pt idx="3">
                  <c:v>2013</c:v>
                </c:pt>
                <c:pt idx="4">
                  <c:v>2014</c:v>
                </c:pt>
              </c:numCache>
            </c:numRef>
          </c:cat>
          <c:val>
            <c:numRef>
              <c:f>'D3'!$F$2:$F$6</c:f>
              <c:numCache>
                <c:formatCode>0.0</c:formatCode>
                <c:ptCount val="5"/>
                <c:pt idx="0">
                  <c:v>11.9</c:v>
                </c:pt>
                <c:pt idx="1">
                  <c:v>11.5</c:v>
                </c:pt>
                <c:pt idx="2">
                  <c:v>10.9</c:v>
                </c:pt>
                <c:pt idx="3">
                  <c:v>10.9</c:v>
                </c:pt>
                <c:pt idx="4">
                  <c:v>12</c:v>
                </c:pt>
              </c:numCache>
            </c:numRef>
          </c:val>
          <c:smooth val="0"/>
        </c:ser>
        <c:ser>
          <c:idx val="8"/>
          <c:order val="1"/>
          <c:tx>
            <c:strRef>
              <c:f>'D3'!$I$1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'D3'!$A$2:$A$6</c:f>
              <c:numCache>
                <c:formatCode>General</c:formatCode>
                <c:ptCount val="5"/>
                <c:pt idx="0">
                  <c:v>2010</c:v>
                </c:pt>
                <c:pt idx="1">
                  <c:v>2011</c:v>
                </c:pt>
                <c:pt idx="2">
                  <c:v>2012</c:v>
                </c:pt>
                <c:pt idx="3">
                  <c:v>2013</c:v>
                </c:pt>
                <c:pt idx="4">
                  <c:v>2014</c:v>
                </c:pt>
              </c:numCache>
            </c:numRef>
          </c:cat>
          <c:val>
            <c:numRef>
              <c:f>'D3'!$I$2:$I$6</c:f>
              <c:numCache>
                <c:formatCode>0.0</c:formatCode>
                <c:ptCount val="5"/>
                <c:pt idx="0">
                  <c:v>11.5</c:v>
                </c:pt>
                <c:pt idx="1">
                  <c:v>11.5</c:v>
                </c:pt>
                <c:pt idx="2">
                  <c:v>11.5</c:v>
                </c:pt>
                <c:pt idx="3">
                  <c:v>11.5</c:v>
                </c:pt>
                <c:pt idx="4">
                  <c:v>11.5</c:v>
                </c:pt>
              </c:numCache>
            </c:numRef>
          </c:val>
          <c:smooth val="0"/>
        </c:ser>
        <c:dLbls>
          <c:showLegendKey val="0"/>
          <c:showVal val="0"/>
          <c:showCatName val="0"/>
          <c:showSerName val="0"/>
          <c:showPercent val="0"/>
          <c:showBubbleSize val="0"/>
        </c:dLbls>
        <c:marker val="1"/>
        <c:smooth val="0"/>
        <c:axId val="463021448"/>
        <c:axId val="463021840"/>
      </c:lineChart>
      <c:catAx>
        <c:axId val="463021448"/>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63021840"/>
        <c:crosses val="autoZero"/>
        <c:auto val="1"/>
        <c:lblAlgn val="ctr"/>
        <c:lblOffset val="100"/>
        <c:noMultiLvlLbl val="0"/>
      </c:catAx>
      <c:valAx>
        <c:axId val="463021840"/>
        <c:scaling>
          <c:orientation val="minMax"/>
          <c:min val="0"/>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63021448"/>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 Rates by Age Group, Public Health District 3 Indiana</a:t>
            </a:r>
            <a:endParaRPr lang="en-US" dirty="0"/>
          </a:p>
        </c:rich>
      </c:tx>
      <c:overlay val="0"/>
    </c:title>
    <c:autoTitleDeleted val="0"/>
    <c:plotArea>
      <c:layout/>
      <c:barChart>
        <c:barDir val="col"/>
        <c:grouping val="clustered"/>
        <c:varyColors val="0"/>
        <c:ser>
          <c:idx val="0"/>
          <c:order val="0"/>
          <c:tx>
            <c:strRef>
              <c:f>'D3'!$I$55</c:f>
              <c:strCache>
                <c:ptCount val="1"/>
                <c:pt idx="0">
                  <c:v>AARate</c:v>
                </c:pt>
              </c:strCache>
            </c:strRef>
          </c:tx>
          <c:invertIfNegative val="0"/>
          <c:dLbls>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'D3'!$H$56:$H$63</c:f>
              <c:strCache>
                <c:ptCount val="8"/>
                <c:pt idx="0">
                  <c:v>&lt;5</c:v>
                </c:pt>
                <c:pt idx="1">
                  <c:v>5to17</c:v>
                </c:pt>
                <c:pt idx="2">
                  <c:v>18to24</c:v>
                </c:pt>
                <c:pt idx="3">
                  <c:v>25to34</c:v>
                </c:pt>
                <c:pt idx="4">
                  <c:v>35to44</c:v>
                </c:pt>
                <c:pt idx="5">
                  <c:v>45to54</c:v>
                </c:pt>
                <c:pt idx="6">
                  <c:v>55to64</c:v>
                </c:pt>
                <c:pt idx="7">
                  <c:v>65+</c:v>
                </c:pt>
              </c:strCache>
            </c:strRef>
          </c:cat>
          <c:val>
            <c:numRef>
              <c:f>'D3'!$I$56:$I$63</c:f>
              <c:numCache>
                <c:formatCode>0.0</c:formatCode>
                <c:ptCount val="8"/>
                <c:pt idx="0">
                  <c:v>16.834393935506533</c:v>
                </c:pt>
                <c:pt idx="1">
                  <c:v>5.1101538984048984</c:v>
                </c:pt>
                <c:pt idx="2">
                  <c:v>4.1976012480742719</c:v>
                </c:pt>
                <c:pt idx="3">
                  <c:v>4.6440225952022489</c:v>
                </c:pt>
                <c:pt idx="4">
                  <c:v>10.696896792855139</c:v>
                </c:pt>
                <c:pt idx="5">
                  <c:v>14.283779302000154</c:v>
                </c:pt>
                <c:pt idx="6">
                  <c:v>17.082023115505908</c:v>
                </c:pt>
                <c:pt idx="7">
                  <c:v>24.896344553898544</c:v>
                </c:pt>
              </c:numCache>
            </c:numRef>
          </c:val>
        </c:ser>
        <c:dLbls>
          <c:showLegendKey val="0"/>
          <c:showVal val="1"/>
          <c:showCatName val="0"/>
          <c:showSerName val="0"/>
          <c:showPercent val="0"/>
          <c:showBubbleSize val="0"/>
        </c:dLbls>
        <c:gapWidth val="150"/>
        <c:axId val="463022624"/>
        <c:axId val="463023016"/>
      </c:barChart>
      <c:catAx>
        <c:axId val="463022624"/>
        <c:scaling>
          <c:orientation val="minMax"/>
        </c:scaling>
        <c:delete val="0"/>
        <c:axPos val="b"/>
        <c:title>
          <c:tx>
            <c:rich>
              <a:bodyPr/>
              <a:lstStyle/>
              <a:p>
                <a:pPr>
                  <a:defRPr/>
                </a:pPr>
                <a:r>
                  <a:rPr lang="en-US" sz="1400" dirty="0" smtClean="0"/>
                  <a:t>Age</a:t>
                </a:r>
                <a:r>
                  <a:rPr lang="en-US" sz="1400" baseline="0" dirty="0" smtClean="0"/>
                  <a:t>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63023016"/>
        <c:crosses val="autoZero"/>
        <c:auto val="1"/>
        <c:lblAlgn val="ctr"/>
        <c:lblOffset val="100"/>
        <c:noMultiLvlLbl val="0"/>
      </c:catAx>
      <c:valAx>
        <c:axId val="463023016"/>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63022624"/>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000" dirty="0" smtClean="0"/>
              <a:t>2014 Age Distribution,                                     Public Health District 4, Indiana</a:t>
            </a:r>
            <a:endParaRPr lang="en-US" sz="2000" dirty="0"/>
          </a:p>
        </c:rich>
      </c:tx>
      <c:overlay val="0"/>
    </c:title>
    <c:autoTitleDeleted val="0"/>
    <c:plotArea>
      <c:layout/>
      <c:pieChart>
        <c:varyColors val="1"/>
        <c:ser>
          <c:idx val="0"/>
          <c:order val="0"/>
          <c:tx>
            <c:strRef>
              <c:f>'D4'!$I$66</c:f>
              <c:strCache>
                <c:ptCount val="1"/>
                <c:pt idx="0">
                  <c:v>Count</c:v>
                </c:pt>
              </c:strCache>
            </c:strRef>
          </c:tx>
          <c:dLbls>
            <c:dLbl>
              <c:idx val="1"/>
              <c:tx>
                <c:rich>
                  <a:bodyPr/>
                  <a:lstStyle/>
                  <a:p>
                    <a:r>
                      <a:rPr lang="en-US" smtClean="0"/>
                      <a:t>5 to 17 Years</a:t>
                    </a:r>
                    <a:r>
                      <a:rPr lang="en-US" baseline="0" smtClean="0"/>
                      <a:t>, </a:t>
                    </a:r>
                    <a:fld id="{96E4FCAA-81C7-4515-9D2F-0D89E4D6B031}"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2"/>
              <c:tx>
                <c:rich>
                  <a:bodyPr/>
                  <a:lstStyle/>
                  <a:p>
                    <a:r>
                      <a:rPr lang="en-US" smtClean="0"/>
                      <a:t>18 to 24 Years</a:t>
                    </a:r>
                    <a:r>
                      <a:rPr lang="en-US" baseline="0" smtClean="0"/>
                      <a:t>, </a:t>
                    </a:r>
                    <a:fld id="{BBFD68AF-3DB1-49DC-B4D1-FE1A5D79A1BD}"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3"/>
              <c:tx>
                <c:rich>
                  <a:bodyPr/>
                  <a:lstStyle/>
                  <a:p>
                    <a:r>
                      <a:rPr lang="en-US" smtClean="0"/>
                      <a:t>25 to 34 Years</a:t>
                    </a:r>
                    <a:r>
                      <a:rPr lang="en-US" baseline="0" smtClean="0"/>
                      <a:t>, </a:t>
                    </a:r>
                    <a:fld id="{BD5B02AB-4D77-44A2-BEF1-BB47263E1EBA}"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4"/>
              <c:tx>
                <c:rich>
                  <a:bodyPr/>
                  <a:lstStyle/>
                  <a:p>
                    <a:r>
                      <a:rPr lang="en-US" smtClean="0"/>
                      <a:t>35 to 44 Years</a:t>
                    </a:r>
                    <a:r>
                      <a:rPr lang="en-US" baseline="0" smtClean="0"/>
                      <a:t>, </a:t>
                    </a:r>
                    <a:fld id="{19E4854B-EB10-4EA7-9D5B-354420A0EF65}"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5"/>
              <c:tx>
                <c:rich>
                  <a:bodyPr/>
                  <a:lstStyle/>
                  <a:p>
                    <a:r>
                      <a:rPr lang="en-US" smtClean="0"/>
                      <a:t>45 to 54 Years</a:t>
                    </a:r>
                    <a:r>
                      <a:rPr lang="en-US" baseline="0" smtClean="0"/>
                      <a:t>, </a:t>
                    </a:r>
                    <a:fld id="{9FEC0750-1C36-4D17-869D-E1AE0FFFFF78}"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6"/>
              <c:tx>
                <c:rich>
                  <a:bodyPr/>
                  <a:lstStyle/>
                  <a:p>
                    <a:r>
                      <a:rPr lang="en-US" smtClean="0"/>
                      <a:t>55 to 64 Years</a:t>
                    </a:r>
                    <a:r>
                      <a:rPr lang="en-US" baseline="0" smtClean="0"/>
                      <a:t>, </a:t>
                    </a:r>
                    <a:fld id="{6BF7D201-90BE-41B2-976D-B0CC0C7C1678}"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spPr>
              <a:noFill/>
              <a:ln>
                <a:noFill/>
              </a:ln>
              <a:effectLst/>
            </c:spPr>
            <c:txPr>
              <a:bodyPr/>
              <a:lstStyle/>
              <a:p>
                <a:pPr>
                  <a:defRPr sz="1400" b="1"/>
                </a:pPr>
                <a:endParaRPr lang="en-US"/>
              </a:p>
            </c:txPr>
            <c:dLblPos val="outEnd"/>
            <c:showLegendKey val="1"/>
            <c:showVal val="0"/>
            <c:showCatName val="1"/>
            <c:showSerName val="0"/>
            <c:showPercent val="1"/>
            <c:showBubbleSize val="0"/>
            <c:separator>, </c:separator>
            <c:showLeaderLines val="1"/>
            <c:extLst>
              <c:ext xmlns:c15="http://schemas.microsoft.com/office/drawing/2012/chart" uri="{CE6537A1-D6FC-4f65-9D91-7224C49458BB}"/>
            </c:extLst>
          </c:dLbls>
          <c:cat>
            <c:strRef>
              <c:f>'D4'!$H$67:$H$74</c:f>
              <c:strCache>
                <c:ptCount val="8"/>
                <c:pt idx="0">
                  <c:v>&lt;5 Years</c:v>
                </c:pt>
                <c:pt idx="1">
                  <c:v>5to17 Years</c:v>
                </c:pt>
                <c:pt idx="2">
                  <c:v>18to24 Years</c:v>
                </c:pt>
                <c:pt idx="3">
                  <c:v>25to34 Years</c:v>
                </c:pt>
                <c:pt idx="4">
                  <c:v>35to44 Years</c:v>
                </c:pt>
                <c:pt idx="5">
                  <c:v>45to54 Years</c:v>
                </c:pt>
                <c:pt idx="6">
                  <c:v>55to64 Years</c:v>
                </c:pt>
                <c:pt idx="7">
                  <c:v>65+ Years</c:v>
                </c:pt>
              </c:strCache>
            </c:strRef>
          </c:cat>
          <c:val>
            <c:numRef>
              <c:f>'D4'!$I$67:$I$74</c:f>
              <c:numCache>
                <c:formatCode>0.0</c:formatCode>
                <c:ptCount val="8"/>
                <c:pt idx="0">
                  <c:v>23070</c:v>
                </c:pt>
                <c:pt idx="1">
                  <c:v>63336</c:v>
                </c:pt>
                <c:pt idx="2">
                  <c:v>56419</c:v>
                </c:pt>
                <c:pt idx="3">
                  <c:v>46467</c:v>
                </c:pt>
                <c:pt idx="4">
                  <c:v>42024</c:v>
                </c:pt>
                <c:pt idx="5">
                  <c:v>44908</c:v>
                </c:pt>
                <c:pt idx="6">
                  <c:v>43319</c:v>
                </c:pt>
                <c:pt idx="7">
                  <c:v>50977</c:v>
                </c:pt>
              </c:numCache>
            </c:numRef>
          </c:val>
        </c:ser>
        <c:dLbls>
          <c:dLblPos val="outEnd"/>
          <c:showLegendKey val="0"/>
          <c:showVal val="1"/>
          <c:showCatName val="0"/>
          <c:showSerName val="0"/>
          <c:showPercent val="0"/>
          <c:showBubbleSize val="0"/>
          <c:showLeaderLines val="1"/>
        </c:dLbls>
        <c:firstSliceAng val="0"/>
      </c:pieChart>
    </c:plotArea>
    <c:plotVisOnly val="1"/>
    <c:dispBlanksAs val="gap"/>
    <c:showDLblsOverMax val="0"/>
  </c:chart>
  <c:spPr>
    <a:ln>
      <a:solidFill>
        <a:prstClr val="black"/>
      </a:solidFill>
    </a:ln>
  </c:sp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Public Health</a:t>
            </a:r>
            <a:r>
              <a:rPr lang="en-US" baseline="0" dirty="0" smtClean="0"/>
              <a:t> District 4, Indiana</a:t>
            </a:r>
            <a:endParaRPr lang="en-US" dirty="0"/>
          </a:p>
        </c:rich>
      </c:tx>
      <c:overlay val="0"/>
    </c:title>
    <c:autoTitleDeleted val="0"/>
    <c:plotArea>
      <c:layout/>
      <c:lineChart>
        <c:grouping val="standard"/>
        <c:varyColors val="0"/>
        <c:ser>
          <c:idx val="5"/>
          <c:order val="0"/>
          <c:tx>
            <c:strRef>
              <c:f>'D4'!$F$1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0"/>
              <c:layout>
                <c:manualLayout>
                  <c:x val="-3.9357699025224818E-2"/>
                  <c:y val="-4.361743600076447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3"/>
              <c:layout>
                <c:manualLayout>
                  <c:x val="-1.0951321196167711E-2"/>
                  <c:y val="2.9907537896506169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3.4825354861135402E-2"/>
                  <c:y val="-5.5328795258467137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'D4'!$A$2:$A$6</c:f>
              <c:numCache>
                <c:formatCode>General</c:formatCode>
                <c:ptCount val="5"/>
                <c:pt idx="0">
                  <c:v>2010</c:v>
                </c:pt>
                <c:pt idx="1">
                  <c:v>2011</c:v>
                </c:pt>
                <c:pt idx="2">
                  <c:v>2012</c:v>
                </c:pt>
                <c:pt idx="3">
                  <c:v>2013</c:v>
                </c:pt>
                <c:pt idx="4">
                  <c:v>2014</c:v>
                </c:pt>
              </c:numCache>
            </c:numRef>
          </c:cat>
          <c:val>
            <c:numRef>
              <c:f>'D4'!$F$2:$F$6</c:f>
              <c:numCache>
                <c:formatCode>0.0</c:formatCode>
                <c:ptCount val="5"/>
                <c:pt idx="0">
                  <c:v>48.7</c:v>
                </c:pt>
                <c:pt idx="1">
                  <c:v>45.4</c:v>
                </c:pt>
                <c:pt idx="2">
                  <c:v>42.6</c:v>
                </c:pt>
                <c:pt idx="3">
                  <c:v>34.9</c:v>
                </c:pt>
                <c:pt idx="4">
                  <c:v>48</c:v>
                </c:pt>
              </c:numCache>
            </c:numRef>
          </c:val>
          <c:smooth val="0"/>
        </c:ser>
        <c:ser>
          <c:idx val="8"/>
          <c:order val="1"/>
          <c:tx>
            <c:strRef>
              <c:f>'D4'!$I$1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'D4'!$A$2:$A$6</c:f>
              <c:numCache>
                <c:formatCode>General</c:formatCode>
                <c:ptCount val="5"/>
                <c:pt idx="0">
                  <c:v>2010</c:v>
                </c:pt>
                <c:pt idx="1">
                  <c:v>2011</c:v>
                </c:pt>
                <c:pt idx="2">
                  <c:v>2012</c:v>
                </c:pt>
                <c:pt idx="3">
                  <c:v>2013</c:v>
                </c:pt>
                <c:pt idx="4">
                  <c:v>2014</c:v>
                </c:pt>
              </c:numCache>
            </c:numRef>
          </c:cat>
          <c:val>
            <c:numRef>
              <c:f>'D4'!$I$2:$I$6</c:f>
              <c:numCache>
                <c:formatCode>0.0</c:formatCode>
                <c:ptCount val="5"/>
                <c:pt idx="0">
                  <c:v>45.6</c:v>
                </c:pt>
                <c:pt idx="1">
                  <c:v>45.6</c:v>
                </c:pt>
                <c:pt idx="2">
                  <c:v>45.6</c:v>
                </c:pt>
                <c:pt idx="3">
                  <c:v>45.6</c:v>
                </c:pt>
                <c:pt idx="4">
                  <c:v>45.6</c:v>
                </c:pt>
              </c:numCache>
            </c:numRef>
          </c:val>
          <c:smooth val="0"/>
        </c:ser>
        <c:dLbls>
          <c:showLegendKey val="0"/>
          <c:showVal val="0"/>
          <c:showCatName val="0"/>
          <c:showSerName val="0"/>
          <c:showPercent val="0"/>
          <c:showBubbleSize val="0"/>
        </c:dLbls>
        <c:marker val="1"/>
        <c:smooth val="0"/>
        <c:axId val="463028112"/>
        <c:axId val="463028504"/>
      </c:lineChart>
      <c:catAx>
        <c:axId val="463028112"/>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63028504"/>
        <c:crosses val="autoZero"/>
        <c:auto val="1"/>
        <c:lblAlgn val="ctr"/>
        <c:lblOffset val="100"/>
        <c:noMultiLvlLbl val="0"/>
      </c:catAx>
      <c:valAx>
        <c:axId val="463028504"/>
        <c:scaling>
          <c:orientation val="minMax"/>
        </c:scaling>
        <c:delete val="0"/>
        <c:axPos val="l"/>
        <c:majorGridlines/>
        <c:title>
          <c:tx>
            <c:rich>
              <a:bodyPr rot="-5400000" vert="horz"/>
              <a:lstStyle/>
              <a:p>
                <a:pPr>
                  <a:defRPr/>
                </a:pPr>
                <a:r>
                  <a:rPr lang="en-US" sz="1400" dirty="0" smtClean="0"/>
                  <a:t>Age-Adjusted Rates</a:t>
                </a:r>
                <a:r>
                  <a:rPr lang="en-US" sz="1400" baseline="0" dirty="0" smtClean="0"/>
                  <a:t>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63028112"/>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by Age</a:t>
            </a:r>
            <a:r>
              <a:rPr lang="en-US" baseline="0" dirty="0" smtClean="0"/>
              <a:t> Group,             Public Health District 4, Indiana</a:t>
            </a:r>
            <a:endParaRPr lang="en-US" dirty="0"/>
          </a:p>
        </c:rich>
      </c:tx>
      <c:overlay val="0"/>
    </c:title>
    <c:autoTitleDeleted val="0"/>
    <c:plotArea>
      <c:layout/>
      <c:barChart>
        <c:barDir val="col"/>
        <c:grouping val="clustered"/>
        <c:varyColors val="0"/>
        <c:ser>
          <c:idx val="0"/>
          <c:order val="0"/>
          <c:tx>
            <c:strRef>
              <c:f>'D4'!$I$55</c:f>
              <c:strCache>
                <c:ptCount val="1"/>
                <c:pt idx="0">
                  <c:v>AARate</c:v>
                </c:pt>
              </c:strCache>
            </c:strRef>
          </c:tx>
          <c:invertIfNegative val="0"/>
          <c:dLbls>
            <c:dLbl>
              <c:idx val="1"/>
              <c:layout>
                <c:manualLayout>
                  <c:x val="2.2645727036608694E-3"/>
                  <c:y val="-1.1711359257702702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4"/>
              <c:layout>
                <c:manualLayout>
                  <c:x val="-8.303337325895186E-17"/>
                  <c:y val="5.8556796288513503E-3"/>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5"/>
              <c:layout>
                <c:manualLayout>
                  <c:x val="0"/>
                  <c:y val="-1.463919907212837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7"/>
              <c:layout>
                <c:manualLayout>
                  <c:x val="0"/>
                  <c:y val="-2.049487870097973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'D4'!$H$56:$H$63</c:f>
              <c:strCache>
                <c:ptCount val="8"/>
                <c:pt idx="0">
                  <c:v>&lt;5</c:v>
                </c:pt>
                <c:pt idx="1">
                  <c:v>5to17</c:v>
                </c:pt>
                <c:pt idx="2">
                  <c:v>18to24</c:v>
                </c:pt>
                <c:pt idx="3">
                  <c:v>25to34</c:v>
                </c:pt>
                <c:pt idx="4">
                  <c:v>35to44</c:v>
                </c:pt>
                <c:pt idx="5">
                  <c:v>45to54</c:v>
                </c:pt>
                <c:pt idx="6">
                  <c:v>55to64</c:v>
                </c:pt>
                <c:pt idx="7">
                  <c:v>65+</c:v>
                </c:pt>
              </c:strCache>
            </c:strRef>
          </c:cat>
          <c:val>
            <c:numRef>
              <c:f>'D4'!$I$56:$I$63</c:f>
              <c:numCache>
                <c:formatCode>0.0</c:formatCode>
                <c:ptCount val="8"/>
                <c:pt idx="0">
                  <c:v>90.820360466846353</c:v>
                </c:pt>
                <c:pt idx="1">
                  <c:v>55.81796619987113</c:v>
                </c:pt>
                <c:pt idx="2">
                  <c:v>38.122136723901065</c:v>
                </c:pt>
                <c:pt idx="3">
                  <c:v>59.218635561712169</c:v>
                </c:pt>
                <c:pt idx="4">
                  <c:v>52.770288614049605</c:v>
                </c:pt>
                <c:pt idx="5">
                  <c:v>36.558221190243245</c:v>
                </c:pt>
                <c:pt idx="6">
                  <c:v>18.087026952012444</c:v>
                </c:pt>
                <c:pt idx="7">
                  <c:v>15.762062607554864</c:v>
                </c:pt>
              </c:numCache>
            </c:numRef>
          </c:val>
        </c:ser>
        <c:dLbls>
          <c:showLegendKey val="0"/>
          <c:showVal val="1"/>
          <c:showCatName val="0"/>
          <c:showSerName val="0"/>
          <c:showPercent val="0"/>
          <c:showBubbleSize val="0"/>
        </c:dLbls>
        <c:gapWidth val="150"/>
        <c:axId val="463029288"/>
        <c:axId val="463029680"/>
      </c:barChart>
      <c:catAx>
        <c:axId val="463029288"/>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63029680"/>
        <c:crosses val="autoZero"/>
        <c:auto val="1"/>
        <c:lblAlgn val="ctr"/>
        <c:lblOffset val="100"/>
        <c:noMultiLvlLbl val="0"/>
      </c:catAx>
      <c:valAx>
        <c:axId val="463029680"/>
        <c:scaling>
          <c:orientation val="minMax"/>
        </c:scaling>
        <c:delete val="0"/>
        <c:axPos val="l"/>
        <c:majorGridlines/>
        <c:title>
          <c:tx>
            <c:rich>
              <a:bodyPr rot="-5400000" vert="horz"/>
              <a:lstStyle/>
              <a:p>
                <a:pPr>
                  <a:defRPr/>
                </a:pPr>
                <a:r>
                  <a:rPr lang="en-US" sz="1400" dirty="0" smtClean="0"/>
                  <a:t>Age-Adjusted Rates per 10,000 Population </a:t>
                </a:r>
                <a:endParaRPr lang="en-US" sz="1400" dirty="0"/>
              </a:p>
            </c:rich>
          </c:tx>
          <c:overlay val="0"/>
        </c:title>
        <c:numFmt formatCode="0.0" sourceLinked="1"/>
        <c:majorTickMark val="out"/>
        <c:minorTickMark val="none"/>
        <c:tickLblPos val="nextTo"/>
        <c:txPr>
          <a:bodyPr/>
          <a:lstStyle/>
          <a:p>
            <a:pPr>
              <a:defRPr sz="1200" b="1"/>
            </a:pPr>
            <a:endParaRPr lang="en-US"/>
          </a:p>
        </c:txPr>
        <c:crossAx val="463029288"/>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2010-2014 Hospitalization Rates,                 Public Health District 4, Indiana </a:t>
            </a:r>
          </a:p>
        </c:rich>
      </c:tx>
      <c:overlay val="0"/>
    </c:title>
    <c:autoTitleDeleted val="0"/>
    <c:plotArea>
      <c:layout/>
      <c:lineChart>
        <c:grouping val="standard"/>
        <c:varyColors val="0"/>
        <c:ser>
          <c:idx val="5"/>
          <c:order val="0"/>
          <c:tx>
            <c:strRef>
              <c:f>'D4'!$F$1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1"/>
              <c:layout>
                <c:manualLayout>
                  <c:x val="-3.8463985057340971E-2"/>
                  <c:y val="-4.6342947986646628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'D4'!$A$2:$A$6</c:f>
              <c:numCache>
                <c:formatCode>General</c:formatCode>
                <c:ptCount val="5"/>
                <c:pt idx="0">
                  <c:v>2010</c:v>
                </c:pt>
                <c:pt idx="1">
                  <c:v>2011</c:v>
                </c:pt>
                <c:pt idx="2">
                  <c:v>2012</c:v>
                </c:pt>
                <c:pt idx="3">
                  <c:v>2013</c:v>
                </c:pt>
                <c:pt idx="4">
                  <c:v>2014</c:v>
                </c:pt>
              </c:numCache>
            </c:numRef>
          </c:cat>
          <c:val>
            <c:numRef>
              <c:f>'D4'!$F$2:$F$6</c:f>
              <c:numCache>
                <c:formatCode>0.0</c:formatCode>
                <c:ptCount val="5"/>
                <c:pt idx="0">
                  <c:v>7.3</c:v>
                </c:pt>
                <c:pt idx="1">
                  <c:v>8.6</c:v>
                </c:pt>
                <c:pt idx="2">
                  <c:v>7.4</c:v>
                </c:pt>
                <c:pt idx="3">
                  <c:v>7.3</c:v>
                </c:pt>
                <c:pt idx="4">
                  <c:v>7</c:v>
                </c:pt>
              </c:numCache>
            </c:numRef>
          </c:val>
          <c:smooth val="0"/>
        </c:ser>
        <c:ser>
          <c:idx val="8"/>
          <c:order val="1"/>
          <c:tx>
            <c:strRef>
              <c:f>'D4'!$I$1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'D4'!$A$2:$A$6</c:f>
              <c:numCache>
                <c:formatCode>General</c:formatCode>
                <c:ptCount val="5"/>
                <c:pt idx="0">
                  <c:v>2010</c:v>
                </c:pt>
                <c:pt idx="1">
                  <c:v>2011</c:v>
                </c:pt>
                <c:pt idx="2">
                  <c:v>2012</c:v>
                </c:pt>
                <c:pt idx="3">
                  <c:v>2013</c:v>
                </c:pt>
                <c:pt idx="4">
                  <c:v>2014</c:v>
                </c:pt>
              </c:numCache>
            </c:numRef>
          </c:cat>
          <c:val>
            <c:numRef>
              <c:f>'D4'!$I$2:$I$6</c:f>
              <c:numCache>
                <c:formatCode>0.0</c:formatCode>
                <c:ptCount val="5"/>
                <c:pt idx="0">
                  <c:v>7.5</c:v>
                </c:pt>
                <c:pt idx="1">
                  <c:v>7.5</c:v>
                </c:pt>
                <c:pt idx="2">
                  <c:v>7.5</c:v>
                </c:pt>
                <c:pt idx="3">
                  <c:v>7.5</c:v>
                </c:pt>
                <c:pt idx="4">
                  <c:v>7.5</c:v>
                </c:pt>
              </c:numCache>
            </c:numRef>
          </c:val>
          <c:smooth val="0"/>
        </c:ser>
        <c:dLbls>
          <c:showLegendKey val="0"/>
          <c:showVal val="0"/>
          <c:showCatName val="0"/>
          <c:showSerName val="0"/>
          <c:showPercent val="0"/>
          <c:showBubbleSize val="0"/>
        </c:dLbls>
        <c:marker val="1"/>
        <c:smooth val="0"/>
        <c:axId val="470278352"/>
        <c:axId val="470278744"/>
      </c:lineChart>
      <c:catAx>
        <c:axId val="470278352"/>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a:pPr>
            <a:endParaRPr lang="en-US"/>
          </a:p>
        </c:txPr>
        <c:crossAx val="470278744"/>
        <c:crosses val="autoZero"/>
        <c:auto val="1"/>
        <c:lblAlgn val="ctr"/>
        <c:lblOffset val="100"/>
        <c:noMultiLvlLbl val="0"/>
      </c:catAx>
      <c:valAx>
        <c:axId val="470278744"/>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a:pPr>
            <a:endParaRPr lang="en-US"/>
          </a:p>
        </c:txPr>
        <c:crossAx val="470278352"/>
        <c:crosses val="autoZero"/>
        <c:crossBetween val="between"/>
      </c:valAx>
    </c:plotArea>
    <c:legend>
      <c:legendPos val="r"/>
      <c:overlay val="0"/>
    </c:legend>
    <c:plotVisOnly val="1"/>
    <c:dispBlanksAs val="gap"/>
    <c:showDLblsOverMax val="0"/>
  </c:chart>
  <c:spPr>
    <a:ln>
      <a:solidFill>
        <a:prstClr val="black"/>
      </a:solidFill>
    </a:ln>
  </c:spPr>
  <c:txPr>
    <a:bodyPr/>
    <a:lstStyle/>
    <a:p>
      <a:pPr>
        <a:defRPr b="1"/>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Public Health District</a:t>
            </a:r>
            <a:r>
              <a:rPr lang="en-US" baseline="0" dirty="0" smtClean="0"/>
              <a:t> 1, Indiana</a:t>
            </a:r>
            <a:endParaRPr lang="en-US" dirty="0"/>
          </a:p>
        </c:rich>
      </c:tx>
      <c:overlay val="0"/>
    </c:title>
    <c:autoTitleDeleted val="0"/>
    <c:plotArea>
      <c:layout/>
      <c:lineChart>
        <c:grouping val="standard"/>
        <c:varyColors val="0"/>
        <c:ser>
          <c:idx val="5"/>
          <c:order val="0"/>
          <c:tx>
            <c:strRef>
              <c:f>'D1'!$F$1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0"/>
              <c:layout>
                <c:manualLayout>
                  <c:x val="-4.2587489153832488E-2"/>
                  <c:y val="6.5042076746750402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
              <c:layout>
                <c:manualLayout>
                  <c:x val="-3.9274656034261876E-2"/>
                  <c:y val="-4.0689596186338793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3.9274656034261952E-2"/>
                  <c:y val="-3.4833916557487452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'D1'!$A$2:$A$6</c:f>
              <c:numCache>
                <c:formatCode>General</c:formatCode>
                <c:ptCount val="5"/>
                <c:pt idx="0">
                  <c:v>2010</c:v>
                </c:pt>
                <c:pt idx="1">
                  <c:v>2011</c:v>
                </c:pt>
                <c:pt idx="2">
                  <c:v>2012</c:v>
                </c:pt>
                <c:pt idx="3">
                  <c:v>2013</c:v>
                </c:pt>
                <c:pt idx="4">
                  <c:v>2014</c:v>
                </c:pt>
              </c:numCache>
            </c:numRef>
          </c:cat>
          <c:val>
            <c:numRef>
              <c:f>'D1'!$F$2:$F$6</c:f>
              <c:numCache>
                <c:formatCode>0.0</c:formatCode>
                <c:ptCount val="5"/>
                <c:pt idx="0">
                  <c:v>54.8</c:v>
                </c:pt>
                <c:pt idx="1">
                  <c:v>52.6</c:v>
                </c:pt>
                <c:pt idx="2">
                  <c:v>57.8</c:v>
                </c:pt>
                <c:pt idx="3">
                  <c:v>49.9</c:v>
                </c:pt>
                <c:pt idx="4">
                  <c:v>60</c:v>
                </c:pt>
              </c:numCache>
            </c:numRef>
          </c:val>
          <c:smooth val="0"/>
        </c:ser>
        <c:ser>
          <c:idx val="8"/>
          <c:order val="1"/>
          <c:tx>
            <c:strRef>
              <c:f>'D1'!$I$1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'D1'!$A$2:$A$6</c:f>
              <c:numCache>
                <c:formatCode>General</c:formatCode>
                <c:ptCount val="5"/>
                <c:pt idx="0">
                  <c:v>2010</c:v>
                </c:pt>
                <c:pt idx="1">
                  <c:v>2011</c:v>
                </c:pt>
                <c:pt idx="2">
                  <c:v>2012</c:v>
                </c:pt>
                <c:pt idx="3">
                  <c:v>2013</c:v>
                </c:pt>
                <c:pt idx="4">
                  <c:v>2014</c:v>
                </c:pt>
              </c:numCache>
            </c:numRef>
          </c:cat>
          <c:val>
            <c:numRef>
              <c:f>'D1'!$I$2:$I$6</c:f>
              <c:numCache>
                <c:formatCode>0.0</c:formatCode>
                <c:ptCount val="5"/>
                <c:pt idx="0">
                  <c:v>57.4</c:v>
                </c:pt>
                <c:pt idx="1">
                  <c:v>57.4</c:v>
                </c:pt>
                <c:pt idx="2">
                  <c:v>57.4</c:v>
                </c:pt>
                <c:pt idx="3">
                  <c:v>57.4</c:v>
                </c:pt>
                <c:pt idx="4">
                  <c:v>57.4</c:v>
                </c:pt>
              </c:numCache>
            </c:numRef>
          </c:val>
          <c:smooth val="0"/>
        </c:ser>
        <c:dLbls>
          <c:showLegendKey val="0"/>
          <c:showVal val="0"/>
          <c:showCatName val="0"/>
          <c:showSerName val="0"/>
          <c:showPercent val="0"/>
          <c:showBubbleSize val="0"/>
        </c:dLbls>
        <c:marker val="1"/>
        <c:smooth val="0"/>
        <c:axId val="463870848"/>
        <c:axId val="463867712"/>
      </c:lineChart>
      <c:catAx>
        <c:axId val="463870848"/>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63867712"/>
        <c:crosses val="autoZero"/>
        <c:auto val="1"/>
        <c:lblAlgn val="ctr"/>
        <c:lblOffset val="100"/>
        <c:noMultiLvlLbl val="0"/>
      </c:catAx>
      <c:valAx>
        <c:axId val="463867712"/>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63870848"/>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 Rates by Age Group, Public Health District 4, Indiana</a:t>
            </a:r>
            <a:endParaRPr lang="en-US" dirty="0"/>
          </a:p>
        </c:rich>
      </c:tx>
      <c:overlay val="0"/>
    </c:title>
    <c:autoTitleDeleted val="0"/>
    <c:plotArea>
      <c:layout/>
      <c:barChart>
        <c:barDir val="col"/>
        <c:grouping val="clustered"/>
        <c:varyColors val="0"/>
        <c:ser>
          <c:idx val="0"/>
          <c:order val="0"/>
          <c:tx>
            <c:strRef>
              <c:f>'D4'!$I$55</c:f>
              <c:strCache>
                <c:ptCount val="1"/>
                <c:pt idx="0">
                  <c:v>AARate</c:v>
                </c:pt>
              </c:strCache>
            </c:strRef>
          </c:tx>
          <c:invertIfNegative val="0"/>
          <c:dLbls>
            <c:dLbl>
              <c:idx val="5"/>
              <c:layout>
                <c:manualLayout>
                  <c:x val="-1.7869118357356285E-7"/>
                  <c:y val="-2.0607716697443029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6"/>
              <c:layout>
                <c:manualLayout>
                  <c:x val="0"/>
                  <c:y val="-8.8318785846184921E-3"/>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'D4'!$H$56:$H$63</c:f>
              <c:strCache>
                <c:ptCount val="8"/>
                <c:pt idx="0">
                  <c:v>&lt;5</c:v>
                </c:pt>
                <c:pt idx="1">
                  <c:v>5to17</c:v>
                </c:pt>
                <c:pt idx="2">
                  <c:v>18to24</c:v>
                </c:pt>
                <c:pt idx="3">
                  <c:v>25to34</c:v>
                </c:pt>
                <c:pt idx="4">
                  <c:v>35to44</c:v>
                </c:pt>
                <c:pt idx="5">
                  <c:v>45to54</c:v>
                </c:pt>
                <c:pt idx="6">
                  <c:v>55to64</c:v>
                </c:pt>
                <c:pt idx="7">
                  <c:v>65+</c:v>
                </c:pt>
              </c:strCache>
            </c:strRef>
          </c:cat>
          <c:val>
            <c:numRef>
              <c:f>'D4'!$I$56:$I$63</c:f>
              <c:numCache>
                <c:formatCode>0.0</c:formatCode>
                <c:ptCount val="8"/>
                <c:pt idx="0">
                  <c:v>13.852571654066567</c:v>
                </c:pt>
                <c:pt idx="1">
                  <c:v>4.1023233646901414</c:v>
                </c:pt>
                <c:pt idx="2">
                  <c:v>1.7130666546861977</c:v>
                </c:pt>
                <c:pt idx="3">
                  <c:v>4.2851602248703093</c:v>
                </c:pt>
                <c:pt idx="4">
                  <c:v>7.818490150723056</c:v>
                </c:pt>
                <c:pt idx="5">
                  <c:v>9.154406794090292</c:v>
                </c:pt>
                <c:pt idx="6">
                  <c:v>9.4440837951218715</c:v>
                </c:pt>
                <c:pt idx="7">
                  <c:v>13.633254913872133</c:v>
                </c:pt>
              </c:numCache>
            </c:numRef>
          </c:val>
        </c:ser>
        <c:dLbls>
          <c:showLegendKey val="0"/>
          <c:showVal val="1"/>
          <c:showCatName val="0"/>
          <c:showSerName val="0"/>
          <c:showPercent val="0"/>
          <c:showBubbleSize val="0"/>
        </c:dLbls>
        <c:gapWidth val="150"/>
        <c:axId val="470279528"/>
        <c:axId val="470279920"/>
      </c:barChart>
      <c:catAx>
        <c:axId val="470279528"/>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0279920"/>
        <c:crosses val="autoZero"/>
        <c:auto val="1"/>
        <c:lblAlgn val="ctr"/>
        <c:lblOffset val="100"/>
        <c:noMultiLvlLbl val="0"/>
      </c:catAx>
      <c:valAx>
        <c:axId val="470279920"/>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0279528"/>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000" dirty="0" smtClean="0"/>
              <a:t>2014 Age Distribution,                                     Public Health District 5, Indiana</a:t>
            </a:r>
            <a:endParaRPr lang="en-US" sz="2000" dirty="0"/>
          </a:p>
        </c:rich>
      </c:tx>
      <c:overlay val="0"/>
    </c:title>
    <c:autoTitleDeleted val="0"/>
    <c:plotArea>
      <c:layout/>
      <c:pieChart>
        <c:varyColors val="1"/>
        <c:ser>
          <c:idx val="0"/>
          <c:order val="0"/>
          <c:tx>
            <c:strRef>
              <c:f>'D5'!$I$66</c:f>
              <c:strCache>
                <c:ptCount val="1"/>
                <c:pt idx="0">
                  <c:v>Count</c:v>
                </c:pt>
              </c:strCache>
            </c:strRef>
          </c:tx>
          <c:dLbls>
            <c:dLbl>
              <c:idx val="1"/>
              <c:tx>
                <c:rich>
                  <a:bodyPr/>
                  <a:lstStyle/>
                  <a:p>
                    <a:r>
                      <a:rPr lang="en-US" smtClean="0"/>
                      <a:t>5 to 17 Years</a:t>
                    </a:r>
                    <a:r>
                      <a:rPr lang="en-US" baseline="0" smtClean="0"/>
                      <a:t>, </a:t>
                    </a:r>
                    <a:fld id="{296AFAE4-5117-438D-99A2-EFDEF1354E97}"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2"/>
              <c:tx>
                <c:rich>
                  <a:bodyPr/>
                  <a:lstStyle/>
                  <a:p>
                    <a:r>
                      <a:rPr lang="en-US" smtClean="0"/>
                      <a:t>18 to 24 Years</a:t>
                    </a:r>
                    <a:r>
                      <a:rPr lang="en-US" baseline="0" smtClean="0"/>
                      <a:t>, </a:t>
                    </a:r>
                    <a:fld id="{9190F117-4FD0-4CF1-AC85-7A916EF2B72C}"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3"/>
              <c:tx>
                <c:rich>
                  <a:bodyPr/>
                  <a:lstStyle/>
                  <a:p>
                    <a:r>
                      <a:rPr lang="en-US" smtClean="0"/>
                      <a:t>35 to 34 Years</a:t>
                    </a:r>
                    <a:r>
                      <a:rPr lang="en-US" baseline="0" smtClean="0"/>
                      <a:t>, </a:t>
                    </a:r>
                    <a:fld id="{59AC85A9-B87E-436A-8917-C29D77D7B3B4}"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4"/>
              <c:tx>
                <c:rich>
                  <a:bodyPr/>
                  <a:lstStyle/>
                  <a:p>
                    <a:r>
                      <a:rPr lang="en-US" smtClean="0"/>
                      <a:t>35 to 44 Years</a:t>
                    </a:r>
                    <a:r>
                      <a:rPr lang="en-US" baseline="0" smtClean="0"/>
                      <a:t>, </a:t>
                    </a:r>
                    <a:fld id="{E02407DC-43DE-4314-BE81-F2B134EB8C68}"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5"/>
              <c:tx>
                <c:rich>
                  <a:bodyPr/>
                  <a:lstStyle/>
                  <a:p>
                    <a:r>
                      <a:rPr lang="en-US" smtClean="0"/>
                      <a:t>45 to 54 Years</a:t>
                    </a:r>
                    <a:r>
                      <a:rPr lang="en-US" baseline="0" smtClean="0"/>
                      <a:t>, </a:t>
                    </a:r>
                    <a:fld id="{8CCFD522-9B37-42CF-9862-BF807221DB91}"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6"/>
              <c:tx>
                <c:rich>
                  <a:bodyPr/>
                  <a:lstStyle/>
                  <a:p>
                    <a:r>
                      <a:rPr lang="en-US" smtClean="0"/>
                      <a:t>55 to 64 Years</a:t>
                    </a:r>
                    <a:r>
                      <a:rPr lang="en-US" baseline="0" smtClean="0"/>
                      <a:t>, </a:t>
                    </a:r>
                    <a:fld id="{DDB78F30-81B1-4E5E-8857-124BBC33F355}"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spPr>
              <a:noFill/>
              <a:ln>
                <a:noFill/>
              </a:ln>
              <a:effectLst/>
            </c:spPr>
            <c:txPr>
              <a:bodyPr/>
              <a:lstStyle/>
              <a:p>
                <a:pPr>
                  <a:defRPr sz="1400" b="1"/>
                </a:pPr>
                <a:endParaRPr lang="en-US"/>
              </a:p>
            </c:txPr>
            <c:dLblPos val="outEnd"/>
            <c:showLegendKey val="1"/>
            <c:showVal val="0"/>
            <c:showCatName val="1"/>
            <c:showSerName val="0"/>
            <c:showPercent val="1"/>
            <c:showBubbleSize val="0"/>
            <c:separator>, </c:separator>
            <c:showLeaderLines val="1"/>
            <c:extLst>
              <c:ext xmlns:c15="http://schemas.microsoft.com/office/drawing/2012/chart" uri="{CE6537A1-D6FC-4f65-9D91-7224C49458BB}"/>
            </c:extLst>
          </c:dLbls>
          <c:cat>
            <c:strRef>
              <c:f>'D5'!$H$67:$H$74</c:f>
              <c:strCache>
                <c:ptCount val="8"/>
                <c:pt idx="0">
                  <c:v>&lt;5 Years</c:v>
                </c:pt>
                <c:pt idx="1">
                  <c:v>5to17 Years</c:v>
                </c:pt>
                <c:pt idx="2">
                  <c:v>18to24 Years</c:v>
                </c:pt>
                <c:pt idx="3">
                  <c:v>25to34 Years</c:v>
                </c:pt>
                <c:pt idx="4">
                  <c:v>35to44 Years</c:v>
                </c:pt>
                <c:pt idx="5">
                  <c:v>45to54 Years</c:v>
                </c:pt>
                <c:pt idx="6">
                  <c:v>55to64 Years</c:v>
                </c:pt>
                <c:pt idx="7">
                  <c:v>65+ Years</c:v>
                </c:pt>
              </c:strCache>
            </c:strRef>
          </c:cat>
          <c:val>
            <c:numRef>
              <c:f>'D5'!$I$67:$I$74</c:f>
              <c:numCache>
                <c:formatCode>0.0</c:formatCode>
                <c:ptCount val="8"/>
                <c:pt idx="0">
                  <c:v>124537</c:v>
                </c:pt>
                <c:pt idx="1">
                  <c:v>328389</c:v>
                </c:pt>
                <c:pt idx="2">
                  <c:v>162927</c:v>
                </c:pt>
                <c:pt idx="3">
                  <c:v>257417</c:v>
                </c:pt>
                <c:pt idx="4">
                  <c:v>242608</c:v>
                </c:pt>
                <c:pt idx="5">
                  <c:v>247585</c:v>
                </c:pt>
                <c:pt idx="6">
                  <c:v>212351</c:v>
                </c:pt>
                <c:pt idx="7">
                  <c:v>212811</c:v>
                </c:pt>
              </c:numCache>
            </c:numRef>
          </c:val>
        </c:ser>
        <c:dLbls>
          <c:dLblPos val="outEnd"/>
          <c:showLegendKey val="0"/>
          <c:showVal val="1"/>
          <c:showCatName val="0"/>
          <c:showSerName val="0"/>
          <c:showPercent val="0"/>
          <c:showBubbleSize val="0"/>
          <c:showLeaderLines val="1"/>
        </c:dLbls>
        <c:firstSliceAng val="0"/>
      </c:pieChart>
    </c:plotArea>
    <c:plotVisOnly val="1"/>
    <c:dispBlanksAs val="gap"/>
    <c:showDLblsOverMax val="0"/>
  </c:chart>
  <c:spPr>
    <a:ln>
      <a:solidFill>
        <a:prstClr val="black"/>
      </a:solidFill>
    </a:ln>
  </c:sp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Public Health District 5, Indiana</a:t>
            </a:r>
            <a:endParaRPr lang="en-US" dirty="0"/>
          </a:p>
        </c:rich>
      </c:tx>
      <c:overlay val="0"/>
    </c:title>
    <c:autoTitleDeleted val="0"/>
    <c:plotArea>
      <c:layout/>
      <c:lineChart>
        <c:grouping val="standard"/>
        <c:varyColors val="0"/>
        <c:ser>
          <c:idx val="5"/>
          <c:order val="0"/>
          <c:tx>
            <c:strRef>
              <c:f>'D5'!$F$1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0"/>
              <c:layout>
                <c:manualLayout>
                  <c:x val="-6.6693095920667897E-2"/>
                  <c:y val="-2.0250159912876087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
              <c:layout>
                <c:manualLayout>
                  <c:x val="-4.5039347043642965E-2"/>
                  <c:y val="5.934888701331756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
              <c:layout>
                <c:manualLayout>
                  <c:x val="-4.5039347043642965E-2"/>
                  <c:y val="5.934888701331756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3"/>
              <c:layout>
                <c:manualLayout>
                  <c:x val="-4.5039347043642965E-2"/>
                  <c:y val="6.22847648974419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4.5039347043642874E-2"/>
                  <c:y val="5.3477131245068824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'D5'!$A$2:$A$6</c:f>
              <c:numCache>
                <c:formatCode>General</c:formatCode>
                <c:ptCount val="5"/>
                <c:pt idx="0">
                  <c:v>2010</c:v>
                </c:pt>
                <c:pt idx="1">
                  <c:v>2011</c:v>
                </c:pt>
                <c:pt idx="2">
                  <c:v>2012</c:v>
                </c:pt>
                <c:pt idx="3">
                  <c:v>2013</c:v>
                </c:pt>
                <c:pt idx="4">
                  <c:v>2014</c:v>
                </c:pt>
              </c:numCache>
            </c:numRef>
          </c:cat>
          <c:val>
            <c:numRef>
              <c:f>'D5'!$F$2:$F$6</c:f>
              <c:numCache>
                <c:formatCode>0.0</c:formatCode>
                <c:ptCount val="5"/>
                <c:pt idx="0">
                  <c:v>56.3</c:v>
                </c:pt>
                <c:pt idx="1">
                  <c:v>53.6</c:v>
                </c:pt>
                <c:pt idx="2">
                  <c:v>53.9</c:v>
                </c:pt>
                <c:pt idx="3">
                  <c:v>43.8</c:v>
                </c:pt>
                <c:pt idx="4">
                  <c:v>53.4</c:v>
                </c:pt>
              </c:numCache>
            </c:numRef>
          </c:val>
          <c:smooth val="0"/>
        </c:ser>
        <c:ser>
          <c:idx val="8"/>
          <c:order val="1"/>
          <c:tx>
            <c:strRef>
              <c:f>'D5'!$I$1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'D5'!$A$2:$A$6</c:f>
              <c:numCache>
                <c:formatCode>General</c:formatCode>
                <c:ptCount val="5"/>
                <c:pt idx="0">
                  <c:v>2010</c:v>
                </c:pt>
                <c:pt idx="1">
                  <c:v>2011</c:v>
                </c:pt>
                <c:pt idx="2">
                  <c:v>2012</c:v>
                </c:pt>
                <c:pt idx="3">
                  <c:v>2013</c:v>
                </c:pt>
                <c:pt idx="4">
                  <c:v>2014</c:v>
                </c:pt>
              </c:numCache>
            </c:numRef>
          </c:cat>
          <c:val>
            <c:numRef>
              <c:f>'D5'!$I$2:$I$6</c:f>
              <c:numCache>
                <c:formatCode>0.0</c:formatCode>
                <c:ptCount val="5"/>
                <c:pt idx="0">
                  <c:v>54.8</c:v>
                </c:pt>
                <c:pt idx="1">
                  <c:v>54.8</c:v>
                </c:pt>
                <c:pt idx="2">
                  <c:v>54.8</c:v>
                </c:pt>
                <c:pt idx="3">
                  <c:v>54.8</c:v>
                </c:pt>
                <c:pt idx="4">
                  <c:v>54.8</c:v>
                </c:pt>
              </c:numCache>
            </c:numRef>
          </c:val>
          <c:smooth val="0"/>
        </c:ser>
        <c:dLbls>
          <c:showLegendKey val="0"/>
          <c:showVal val="0"/>
          <c:showCatName val="0"/>
          <c:showSerName val="0"/>
          <c:showPercent val="0"/>
          <c:showBubbleSize val="0"/>
        </c:dLbls>
        <c:marker val="1"/>
        <c:smooth val="0"/>
        <c:axId val="470281488"/>
        <c:axId val="470285408"/>
      </c:lineChart>
      <c:catAx>
        <c:axId val="470281488"/>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0285408"/>
        <c:crosses val="autoZero"/>
        <c:auto val="1"/>
        <c:lblAlgn val="ctr"/>
        <c:lblOffset val="100"/>
        <c:noMultiLvlLbl val="0"/>
      </c:catAx>
      <c:valAx>
        <c:axId val="470285408"/>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100" b="1"/>
            </a:pPr>
            <a:endParaRPr lang="en-US"/>
          </a:p>
        </c:txPr>
        <c:crossAx val="470281488"/>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by Age Group, Public</a:t>
            </a:r>
            <a:r>
              <a:rPr lang="en-US" baseline="0" dirty="0" smtClean="0"/>
              <a:t> Health District 5, Indiana</a:t>
            </a:r>
            <a:endParaRPr lang="en-US" dirty="0"/>
          </a:p>
        </c:rich>
      </c:tx>
      <c:overlay val="0"/>
    </c:title>
    <c:autoTitleDeleted val="0"/>
    <c:plotArea>
      <c:layout/>
      <c:barChart>
        <c:barDir val="col"/>
        <c:grouping val="clustered"/>
        <c:varyColors val="0"/>
        <c:ser>
          <c:idx val="0"/>
          <c:order val="0"/>
          <c:tx>
            <c:strRef>
              <c:f>'D5'!$I$55</c:f>
              <c:strCache>
                <c:ptCount val="1"/>
                <c:pt idx="0">
                  <c:v>AARate</c:v>
                </c:pt>
              </c:strCache>
            </c:strRef>
          </c:tx>
          <c:invertIfNegative val="0"/>
          <c:dLbls>
            <c:dLbl>
              <c:idx val="0"/>
              <c:layout>
                <c:manualLayout>
                  <c:x val="0"/>
                  <c:y val="-8.7595389309775683E-3"/>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2"/>
              <c:layout>
                <c:manualLayout>
                  <c:x val="2.2888058470879459E-3"/>
                  <c:y val="-2.0438924172281048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4"/>
              <c:layout>
                <c:manualLayout>
                  <c:x val="0"/>
                  <c:y val="8.7595389309775944E-3"/>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7"/>
              <c:layout>
                <c:manualLayout>
                  <c:x val="0"/>
                  <c:y val="-2.3358770482606917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'D5'!$H$56:$H$63</c:f>
              <c:strCache>
                <c:ptCount val="8"/>
                <c:pt idx="0">
                  <c:v>&lt;5</c:v>
                </c:pt>
                <c:pt idx="1">
                  <c:v>5to17</c:v>
                </c:pt>
                <c:pt idx="2">
                  <c:v>18to24</c:v>
                </c:pt>
                <c:pt idx="3">
                  <c:v>25to34</c:v>
                </c:pt>
                <c:pt idx="4">
                  <c:v>35to44</c:v>
                </c:pt>
                <c:pt idx="5">
                  <c:v>45to54</c:v>
                </c:pt>
                <c:pt idx="6">
                  <c:v>55to64</c:v>
                </c:pt>
                <c:pt idx="7">
                  <c:v>65+</c:v>
                </c:pt>
              </c:strCache>
            </c:strRef>
          </c:cat>
          <c:val>
            <c:numRef>
              <c:f>'D5'!$I$56:$I$63</c:f>
              <c:numCache>
                <c:formatCode>0.0</c:formatCode>
                <c:ptCount val="8"/>
                <c:pt idx="0">
                  <c:v>115.23275438167443</c:v>
                </c:pt>
                <c:pt idx="1">
                  <c:v>77.818405799858255</c:v>
                </c:pt>
                <c:pt idx="2">
                  <c:v>72.846108764428351</c:v>
                </c:pt>
                <c:pt idx="3">
                  <c:v>61.689015444154499</c:v>
                </c:pt>
                <c:pt idx="4">
                  <c:v>51.075306086307108</c:v>
                </c:pt>
                <c:pt idx="5">
                  <c:v>37.361566488536354</c:v>
                </c:pt>
                <c:pt idx="6">
                  <c:v>20.663540722920452</c:v>
                </c:pt>
                <c:pt idx="7">
                  <c:v>13.570944661631421</c:v>
                </c:pt>
              </c:numCache>
            </c:numRef>
          </c:val>
        </c:ser>
        <c:dLbls>
          <c:showLegendKey val="0"/>
          <c:showVal val="1"/>
          <c:showCatName val="0"/>
          <c:showSerName val="0"/>
          <c:showPercent val="0"/>
          <c:showBubbleSize val="0"/>
        </c:dLbls>
        <c:gapWidth val="150"/>
        <c:axId val="470286192"/>
        <c:axId val="470286584"/>
      </c:barChart>
      <c:catAx>
        <c:axId val="470286192"/>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0286584"/>
        <c:crosses val="autoZero"/>
        <c:auto val="1"/>
        <c:lblAlgn val="ctr"/>
        <c:lblOffset val="100"/>
        <c:noMultiLvlLbl val="0"/>
      </c:catAx>
      <c:valAx>
        <c:axId val="470286584"/>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0286192"/>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 Rates,                    Public Health District 5, Indiana</a:t>
            </a:r>
            <a:endParaRPr lang="en-US" dirty="0"/>
          </a:p>
        </c:rich>
      </c:tx>
      <c:overlay val="0"/>
    </c:title>
    <c:autoTitleDeleted val="0"/>
    <c:plotArea>
      <c:layout/>
      <c:lineChart>
        <c:grouping val="standard"/>
        <c:varyColors val="0"/>
        <c:ser>
          <c:idx val="5"/>
          <c:order val="0"/>
          <c:tx>
            <c:strRef>
              <c:f>'D5'!$F$1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0"/>
              <c:layout>
                <c:manualLayout>
                  <c:x val="-4.1632870123999327E-2"/>
                  <c:y val="-6.943360592982085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
              <c:layout>
                <c:manualLayout>
                  <c:x val="-4.5039347043642999E-2"/>
                  <c:y val="-3.5763448063925583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
              <c:layout>
                <c:manualLayout>
                  <c:x val="-4.1632870123999327E-2"/>
                  <c:y val="-6.650576611539516E-2"/>
                </c:manualLayout>
              </c:layout>
              <c:dLblPos val="r"/>
              <c:showLegendKey val="0"/>
              <c:showVal val="1"/>
              <c:showCatName val="0"/>
              <c:showSerName val="0"/>
              <c:showPercent val="0"/>
              <c:showBubbleSize val="0"/>
              <c:extLst>
                <c:ext xmlns:c15="http://schemas.microsoft.com/office/drawing/2012/chart" uri="{CE6537A1-D6FC-4f65-9D91-7224C49458BB}"/>
              </c:extLst>
            </c:dLbl>
            <c:dLbl>
              <c:idx val="3"/>
              <c:layout>
                <c:manualLayout>
                  <c:x val="-3.9441280563518907E-2"/>
                  <c:y val="4.0689596186338793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3.9441280563518907E-2"/>
                  <c:y val="3.7761756371913126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'D5'!$A$2:$A$6</c:f>
              <c:numCache>
                <c:formatCode>General</c:formatCode>
                <c:ptCount val="5"/>
                <c:pt idx="0">
                  <c:v>2010</c:v>
                </c:pt>
                <c:pt idx="1">
                  <c:v>2011</c:v>
                </c:pt>
                <c:pt idx="2">
                  <c:v>2012</c:v>
                </c:pt>
                <c:pt idx="3">
                  <c:v>2013</c:v>
                </c:pt>
                <c:pt idx="4">
                  <c:v>2014</c:v>
                </c:pt>
              </c:numCache>
            </c:numRef>
          </c:cat>
          <c:val>
            <c:numRef>
              <c:f>'D5'!$F$2:$F$6</c:f>
              <c:numCache>
                <c:formatCode>0.0</c:formatCode>
                <c:ptCount val="5"/>
                <c:pt idx="0">
                  <c:v>13.9</c:v>
                </c:pt>
                <c:pt idx="1">
                  <c:v>14.6</c:v>
                </c:pt>
                <c:pt idx="2">
                  <c:v>13.8</c:v>
                </c:pt>
                <c:pt idx="3">
                  <c:v>12.4</c:v>
                </c:pt>
                <c:pt idx="4">
                  <c:v>12.3</c:v>
                </c:pt>
              </c:numCache>
            </c:numRef>
          </c:val>
          <c:smooth val="0"/>
        </c:ser>
        <c:ser>
          <c:idx val="8"/>
          <c:order val="1"/>
          <c:tx>
            <c:strRef>
              <c:f>'D5'!$I$1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'D5'!$A$2:$A$6</c:f>
              <c:numCache>
                <c:formatCode>General</c:formatCode>
                <c:ptCount val="5"/>
                <c:pt idx="0">
                  <c:v>2010</c:v>
                </c:pt>
                <c:pt idx="1">
                  <c:v>2011</c:v>
                </c:pt>
                <c:pt idx="2">
                  <c:v>2012</c:v>
                </c:pt>
                <c:pt idx="3">
                  <c:v>2013</c:v>
                </c:pt>
                <c:pt idx="4">
                  <c:v>2014</c:v>
                </c:pt>
              </c:numCache>
            </c:numRef>
          </c:cat>
          <c:val>
            <c:numRef>
              <c:f>'D5'!$I$2:$I$6</c:f>
              <c:numCache>
                <c:formatCode>0.0</c:formatCode>
                <c:ptCount val="5"/>
                <c:pt idx="0">
                  <c:v>13.4</c:v>
                </c:pt>
                <c:pt idx="1">
                  <c:v>13.4</c:v>
                </c:pt>
                <c:pt idx="2">
                  <c:v>13.4</c:v>
                </c:pt>
                <c:pt idx="3">
                  <c:v>13.4</c:v>
                </c:pt>
                <c:pt idx="4">
                  <c:v>13.4</c:v>
                </c:pt>
              </c:numCache>
            </c:numRef>
          </c:val>
          <c:smooth val="0"/>
        </c:ser>
        <c:dLbls>
          <c:showLegendKey val="0"/>
          <c:showVal val="0"/>
          <c:showCatName val="0"/>
          <c:showSerName val="0"/>
          <c:showPercent val="0"/>
          <c:showBubbleSize val="0"/>
        </c:dLbls>
        <c:marker val="1"/>
        <c:smooth val="0"/>
        <c:axId val="470287368"/>
        <c:axId val="470287760"/>
      </c:lineChart>
      <c:catAx>
        <c:axId val="470287368"/>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0287760"/>
        <c:crosses val="autoZero"/>
        <c:auto val="1"/>
        <c:lblAlgn val="ctr"/>
        <c:lblOffset val="100"/>
        <c:noMultiLvlLbl val="0"/>
      </c:catAx>
      <c:valAx>
        <c:axId val="470287760"/>
        <c:scaling>
          <c:orientation val="minMax"/>
          <c:min val="0"/>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0287368"/>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a:t>
            </a:r>
            <a:r>
              <a:rPr lang="en-US" baseline="0" dirty="0" smtClean="0"/>
              <a:t> Rates by Age Group, Public Health District 5, Indiana</a:t>
            </a:r>
            <a:endParaRPr lang="en-US" dirty="0"/>
          </a:p>
        </c:rich>
      </c:tx>
      <c:overlay val="0"/>
    </c:title>
    <c:autoTitleDeleted val="0"/>
    <c:plotArea>
      <c:layout/>
      <c:barChart>
        <c:barDir val="col"/>
        <c:grouping val="clustered"/>
        <c:varyColors val="0"/>
        <c:ser>
          <c:idx val="0"/>
          <c:order val="0"/>
          <c:tx>
            <c:strRef>
              <c:f>'D5'!$I$55</c:f>
              <c:strCache>
                <c:ptCount val="1"/>
                <c:pt idx="0">
                  <c:v>AARate</c:v>
                </c:pt>
              </c:strCache>
            </c:strRef>
          </c:tx>
          <c:invertIfNegative val="0"/>
          <c:dLbls>
            <c:dLbl>
              <c:idx val="0"/>
              <c:layout>
                <c:manualLayout>
                  <c:x val="0"/>
                  <c:y val="-8.7356890039686653E-3"/>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5"/>
              <c:layout>
                <c:manualLayout>
                  <c:x val="0"/>
                  <c:y val="-1.7471378007937327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6"/>
              <c:layout>
                <c:manualLayout>
                  <c:x val="2.27905053677921E-3"/>
                  <c:y val="-2.3295170677249781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7"/>
              <c:layout>
                <c:manualLayout>
                  <c:x val="0"/>
                  <c:y val="-1.7471378007937327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'D5'!$H$56:$H$63</c:f>
              <c:strCache>
                <c:ptCount val="8"/>
                <c:pt idx="0">
                  <c:v>&lt;5</c:v>
                </c:pt>
                <c:pt idx="1">
                  <c:v>5to17</c:v>
                </c:pt>
                <c:pt idx="2">
                  <c:v>18to24</c:v>
                </c:pt>
                <c:pt idx="3">
                  <c:v>25to34</c:v>
                </c:pt>
                <c:pt idx="4">
                  <c:v>35to44</c:v>
                </c:pt>
                <c:pt idx="5">
                  <c:v>45to54</c:v>
                </c:pt>
                <c:pt idx="6">
                  <c:v>55to64</c:v>
                </c:pt>
                <c:pt idx="7">
                  <c:v>65+</c:v>
                </c:pt>
              </c:strCache>
            </c:strRef>
          </c:cat>
          <c:val>
            <c:numRef>
              <c:f>'D5'!$I$56:$I$63</c:f>
              <c:numCache>
                <c:formatCode>0.0</c:formatCode>
                <c:ptCount val="8"/>
                <c:pt idx="0">
                  <c:v>38.412444096924887</c:v>
                </c:pt>
                <c:pt idx="1">
                  <c:v>15.851097886017088</c:v>
                </c:pt>
                <c:pt idx="2">
                  <c:v>4.5855554017214724</c:v>
                </c:pt>
                <c:pt idx="3">
                  <c:v>5.9974109072090354</c:v>
                </c:pt>
                <c:pt idx="4">
                  <c:v>9.042132400787505</c:v>
                </c:pt>
                <c:pt idx="5">
                  <c:v>12.740242790654831</c:v>
                </c:pt>
                <c:pt idx="6">
                  <c:v>12.916575377113787</c:v>
                </c:pt>
                <c:pt idx="7">
                  <c:v>17.575014552384474</c:v>
                </c:pt>
              </c:numCache>
            </c:numRef>
          </c:val>
        </c:ser>
        <c:dLbls>
          <c:showLegendKey val="0"/>
          <c:showVal val="1"/>
          <c:showCatName val="0"/>
          <c:showSerName val="0"/>
          <c:showPercent val="0"/>
          <c:showBubbleSize val="0"/>
        </c:dLbls>
        <c:gapWidth val="150"/>
        <c:axId val="470288544"/>
        <c:axId val="470288936"/>
      </c:barChart>
      <c:catAx>
        <c:axId val="470288544"/>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0288936"/>
        <c:crosses val="autoZero"/>
        <c:auto val="1"/>
        <c:lblAlgn val="ctr"/>
        <c:lblOffset val="100"/>
        <c:noMultiLvlLbl val="0"/>
      </c:catAx>
      <c:valAx>
        <c:axId val="470288936"/>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0288544"/>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000" dirty="0" smtClean="0"/>
              <a:t>2014 Age Distribution,                                       Public Health District 6, Indiana</a:t>
            </a:r>
            <a:endParaRPr lang="en-US" sz="2000" dirty="0"/>
          </a:p>
        </c:rich>
      </c:tx>
      <c:overlay val="0"/>
    </c:title>
    <c:autoTitleDeleted val="0"/>
    <c:plotArea>
      <c:layout/>
      <c:pieChart>
        <c:varyColors val="1"/>
        <c:ser>
          <c:idx val="0"/>
          <c:order val="0"/>
          <c:tx>
            <c:strRef>
              <c:f>'D6'!$I$66</c:f>
              <c:strCache>
                <c:ptCount val="1"/>
                <c:pt idx="0">
                  <c:v>Count</c:v>
                </c:pt>
              </c:strCache>
            </c:strRef>
          </c:tx>
          <c:dLbls>
            <c:dLbl>
              <c:idx val="1"/>
              <c:tx>
                <c:rich>
                  <a:bodyPr/>
                  <a:lstStyle/>
                  <a:p>
                    <a:r>
                      <a:rPr lang="en-US" smtClean="0"/>
                      <a:t>5 to 17 Years</a:t>
                    </a:r>
                    <a:r>
                      <a:rPr lang="en-US" baseline="0" smtClean="0"/>
                      <a:t>, </a:t>
                    </a:r>
                    <a:fld id="{29614D15-3CA3-4507-8A69-D43EBA6A1CCD}"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2"/>
              <c:tx>
                <c:rich>
                  <a:bodyPr/>
                  <a:lstStyle/>
                  <a:p>
                    <a:r>
                      <a:rPr lang="en-US" smtClean="0"/>
                      <a:t>18 to 24 Years</a:t>
                    </a:r>
                    <a:r>
                      <a:rPr lang="en-US" baseline="0" smtClean="0"/>
                      <a:t>, </a:t>
                    </a:r>
                    <a:fld id="{BCB70B06-32E6-4BD1-9F2D-50DCF00E683A}"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3"/>
              <c:tx>
                <c:rich>
                  <a:bodyPr/>
                  <a:lstStyle/>
                  <a:p>
                    <a:r>
                      <a:rPr lang="en-US" smtClean="0"/>
                      <a:t>25 to 34 Years</a:t>
                    </a:r>
                    <a:r>
                      <a:rPr lang="en-US" baseline="0" smtClean="0"/>
                      <a:t>, </a:t>
                    </a:r>
                    <a:fld id="{B7CD6163-570F-413A-93D5-F534B193BC0C}"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4"/>
              <c:tx>
                <c:rich>
                  <a:bodyPr/>
                  <a:lstStyle/>
                  <a:p>
                    <a:r>
                      <a:rPr lang="en-US" smtClean="0"/>
                      <a:t>35 to 44 Years</a:t>
                    </a:r>
                    <a:r>
                      <a:rPr lang="en-US" baseline="0" smtClean="0"/>
                      <a:t>, </a:t>
                    </a:r>
                    <a:fld id="{453E3B14-8532-4D33-B897-5DBFDE98BB71}"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5"/>
              <c:tx>
                <c:rich>
                  <a:bodyPr/>
                  <a:lstStyle/>
                  <a:p>
                    <a:r>
                      <a:rPr lang="en-US" smtClean="0"/>
                      <a:t>45 to 54 Years</a:t>
                    </a:r>
                    <a:r>
                      <a:rPr lang="en-US" baseline="0" smtClean="0"/>
                      <a:t>, </a:t>
                    </a:r>
                    <a:fld id="{B42F0D78-DE65-49B6-9AA7-EAFA52AC9EC4}"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6"/>
              <c:tx>
                <c:rich>
                  <a:bodyPr/>
                  <a:lstStyle/>
                  <a:p>
                    <a:r>
                      <a:rPr lang="en-US" smtClean="0"/>
                      <a:t>55 to 64 Years</a:t>
                    </a:r>
                    <a:r>
                      <a:rPr lang="en-US" baseline="0" smtClean="0"/>
                      <a:t>, </a:t>
                    </a:r>
                    <a:fld id="{31590CEB-29C8-4DC8-9E29-23D13D74FCDF}"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spPr>
              <a:noFill/>
              <a:ln>
                <a:noFill/>
              </a:ln>
              <a:effectLst/>
            </c:spPr>
            <c:txPr>
              <a:bodyPr/>
              <a:lstStyle/>
              <a:p>
                <a:pPr>
                  <a:defRPr sz="1400" b="1"/>
                </a:pPr>
                <a:endParaRPr lang="en-US"/>
              </a:p>
            </c:txPr>
            <c:dLblPos val="outEnd"/>
            <c:showLegendKey val="1"/>
            <c:showVal val="0"/>
            <c:showCatName val="1"/>
            <c:showSerName val="0"/>
            <c:showPercent val="1"/>
            <c:showBubbleSize val="0"/>
            <c:separator>, </c:separator>
            <c:showLeaderLines val="1"/>
            <c:extLst>
              <c:ext xmlns:c15="http://schemas.microsoft.com/office/drawing/2012/chart" uri="{CE6537A1-D6FC-4f65-9D91-7224C49458BB}"/>
            </c:extLst>
          </c:dLbls>
          <c:cat>
            <c:strRef>
              <c:f>'D6'!$H$67:$H$74</c:f>
              <c:strCache>
                <c:ptCount val="8"/>
                <c:pt idx="0">
                  <c:v>&lt;5 Years</c:v>
                </c:pt>
                <c:pt idx="1">
                  <c:v>5to17 Years</c:v>
                </c:pt>
                <c:pt idx="2">
                  <c:v>18to24 Years</c:v>
                </c:pt>
                <c:pt idx="3">
                  <c:v>25to34 Years</c:v>
                </c:pt>
                <c:pt idx="4">
                  <c:v>35to44 Years</c:v>
                </c:pt>
                <c:pt idx="5">
                  <c:v>45to54 Years</c:v>
                </c:pt>
                <c:pt idx="6">
                  <c:v>55to64 Years</c:v>
                </c:pt>
                <c:pt idx="7">
                  <c:v>65+ Years</c:v>
                </c:pt>
              </c:strCache>
            </c:strRef>
          </c:cat>
          <c:val>
            <c:numRef>
              <c:f>'D6'!$I$67:$I$74</c:f>
              <c:numCache>
                <c:formatCode>0.0</c:formatCode>
                <c:ptCount val="8"/>
                <c:pt idx="0">
                  <c:v>35694</c:v>
                </c:pt>
                <c:pt idx="1">
                  <c:v>104164</c:v>
                </c:pt>
                <c:pt idx="2">
                  <c:v>69200</c:v>
                </c:pt>
                <c:pt idx="3">
                  <c:v>71481</c:v>
                </c:pt>
                <c:pt idx="4">
                  <c:v>75153</c:v>
                </c:pt>
                <c:pt idx="5">
                  <c:v>86228</c:v>
                </c:pt>
                <c:pt idx="6">
                  <c:v>84529</c:v>
                </c:pt>
                <c:pt idx="7">
                  <c:v>110896</c:v>
                </c:pt>
              </c:numCache>
            </c:numRef>
          </c:val>
        </c:ser>
        <c:dLbls>
          <c:dLblPos val="outEnd"/>
          <c:showLegendKey val="0"/>
          <c:showVal val="1"/>
          <c:showCatName val="0"/>
          <c:showSerName val="0"/>
          <c:showPercent val="0"/>
          <c:showBubbleSize val="0"/>
          <c:showLeaderLines val="1"/>
        </c:dLbls>
        <c:firstSliceAng val="0"/>
      </c:pieChart>
    </c:plotArea>
    <c:plotVisOnly val="1"/>
    <c:dispBlanksAs val="gap"/>
    <c:showDLblsOverMax val="0"/>
  </c:chart>
  <c:spPr>
    <a:ln>
      <a:solidFill>
        <a:prstClr val="black"/>
      </a:solidFill>
    </a:ln>
  </c:sp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Public Health District 6, Indiana</a:t>
            </a:r>
            <a:endParaRPr lang="en-US" dirty="0"/>
          </a:p>
        </c:rich>
      </c:tx>
      <c:overlay val="0"/>
    </c:title>
    <c:autoTitleDeleted val="0"/>
    <c:plotArea>
      <c:layout/>
      <c:lineChart>
        <c:grouping val="standard"/>
        <c:varyColors val="0"/>
        <c:ser>
          <c:idx val="5"/>
          <c:order val="0"/>
          <c:tx>
            <c:strRef>
              <c:f>'D6'!$F$1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3"/>
              <c:layout>
                <c:manualLayout>
                  <c:x val="-4.2567546703720864E-2"/>
                  <c:y val="2.888720664770239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3.7665585919407142E-2"/>
                  <c:y val="3.7643134134833937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'D6'!$A$2:$A$6</c:f>
              <c:numCache>
                <c:formatCode>General</c:formatCode>
                <c:ptCount val="5"/>
                <c:pt idx="0">
                  <c:v>2010</c:v>
                </c:pt>
                <c:pt idx="1">
                  <c:v>2011</c:v>
                </c:pt>
                <c:pt idx="2">
                  <c:v>2012</c:v>
                </c:pt>
                <c:pt idx="3">
                  <c:v>2013</c:v>
                </c:pt>
                <c:pt idx="4">
                  <c:v>2014</c:v>
                </c:pt>
              </c:numCache>
            </c:numRef>
          </c:cat>
          <c:val>
            <c:numRef>
              <c:f>'D6'!$F$2:$F$6</c:f>
              <c:numCache>
                <c:formatCode>0.0</c:formatCode>
                <c:ptCount val="5"/>
                <c:pt idx="0">
                  <c:v>63</c:v>
                </c:pt>
                <c:pt idx="1">
                  <c:v>63.2</c:v>
                </c:pt>
                <c:pt idx="2">
                  <c:v>62.9</c:v>
                </c:pt>
                <c:pt idx="3">
                  <c:v>54.7</c:v>
                </c:pt>
                <c:pt idx="4">
                  <c:v>58.5</c:v>
                </c:pt>
              </c:numCache>
            </c:numRef>
          </c:val>
          <c:smooth val="0"/>
        </c:ser>
        <c:ser>
          <c:idx val="8"/>
          <c:order val="1"/>
          <c:tx>
            <c:strRef>
              <c:f>'D6'!$I$1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'D6'!$A$2:$A$6</c:f>
              <c:numCache>
                <c:formatCode>General</c:formatCode>
                <c:ptCount val="5"/>
                <c:pt idx="0">
                  <c:v>2010</c:v>
                </c:pt>
                <c:pt idx="1">
                  <c:v>2011</c:v>
                </c:pt>
                <c:pt idx="2">
                  <c:v>2012</c:v>
                </c:pt>
                <c:pt idx="3">
                  <c:v>2013</c:v>
                </c:pt>
                <c:pt idx="4">
                  <c:v>2014</c:v>
                </c:pt>
              </c:numCache>
            </c:numRef>
          </c:cat>
          <c:val>
            <c:numRef>
              <c:f>'D6'!$I$2:$I$6</c:f>
              <c:numCache>
                <c:formatCode>0.0</c:formatCode>
                <c:ptCount val="5"/>
                <c:pt idx="0">
                  <c:v>62.1</c:v>
                </c:pt>
                <c:pt idx="1">
                  <c:v>62.1</c:v>
                </c:pt>
                <c:pt idx="2">
                  <c:v>62.1</c:v>
                </c:pt>
                <c:pt idx="3">
                  <c:v>62.1</c:v>
                </c:pt>
                <c:pt idx="4">
                  <c:v>62.1</c:v>
                </c:pt>
              </c:numCache>
            </c:numRef>
          </c:val>
          <c:smooth val="0"/>
        </c:ser>
        <c:dLbls>
          <c:showLegendKey val="0"/>
          <c:showVal val="0"/>
          <c:showCatName val="0"/>
          <c:showSerName val="0"/>
          <c:showPercent val="0"/>
          <c:showBubbleSize val="0"/>
        </c:dLbls>
        <c:marker val="1"/>
        <c:smooth val="0"/>
        <c:axId val="470290896"/>
        <c:axId val="471724072"/>
      </c:lineChart>
      <c:catAx>
        <c:axId val="470290896"/>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1724072"/>
        <c:crosses val="autoZero"/>
        <c:auto val="1"/>
        <c:lblAlgn val="ctr"/>
        <c:lblOffset val="100"/>
        <c:noMultiLvlLbl val="0"/>
      </c:catAx>
      <c:valAx>
        <c:axId val="471724072"/>
        <c:scaling>
          <c:orientation val="minMax"/>
          <c:min val="0"/>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0290896"/>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by Age Group,       Public Health District 6,</a:t>
            </a:r>
            <a:r>
              <a:rPr lang="en-US" baseline="0" dirty="0" smtClean="0"/>
              <a:t> Indiana</a:t>
            </a:r>
            <a:endParaRPr lang="en-US" dirty="0"/>
          </a:p>
        </c:rich>
      </c:tx>
      <c:overlay val="0"/>
    </c:title>
    <c:autoTitleDeleted val="0"/>
    <c:plotArea>
      <c:layout/>
      <c:barChart>
        <c:barDir val="col"/>
        <c:grouping val="clustered"/>
        <c:varyColors val="0"/>
        <c:ser>
          <c:idx val="0"/>
          <c:order val="0"/>
          <c:tx>
            <c:strRef>
              <c:f>'D6'!$I$55</c:f>
              <c:strCache>
                <c:ptCount val="1"/>
                <c:pt idx="0">
                  <c:v>AARate</c:v>
                </c:pt>
              </c:strCache>
            </c:strRef>
          </c:tx>
          <c:invertIfNegative val="0"/>
          <c:dLbls>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'D6'!$H$56:$H$63</c:f>
              <c:strCache>
                <c:ptCount val="8"/>
                <c:pt idx="0">
                  <c:v>&lt;5</c:v>
                </c:pt>
                <c:pt idx="1">
                  <c:v>5to17</c:v>
                </c:pt>
                <c:pt idx="2">
                  <c:v>18to24</c:v>
                </c:pt>
                <c:pt idx="3">
                  <c:v>25to34</c:v>
                </c:pt>
                <c:pt idx="4">
                  <c:v>35to44</c:v>
                </c:pt>
                <c:pt idx="5">
                  <c:v>45to54</c:v>
                </c:pt>
                <c:pt idx="6">
                  <c:v>55to64</c:v>
                </c:pt>
                <c:pt idx="7">
                  <c:v>65+</c:v>
                </c:pt>
              </c:strCache>
            </c:strRef>
          </c:cat>
          <c:val>
            <c:numRef>
              <c:f>'D6'!$I$56:$I$63</c:f>
              <c:numCache>
                <c:formatCode>0.0</c:formatCode>
                <c:ptCount val="8"/>
                <c:pt idx="0">
                  <c:v>121.08839064574713</c:v>
                </c:pt>
                <c:pt idx="1">
                  <c:v>78.581415271002996</c:v>
                </c:pt>
                <c:pt idx="2">
                  <c:v>62.744708826314415</c:v>
                </c:pt>
                <c:pt idx="3">
                  <c:v>89.430084452467412</c:v>
                </c:pt>
                <c:pt idx="4">
                  <c:v>62.82027501427369</c:v>
                </c:pt>
                <c:pt idx="5">
                  <c:v>44.132127576933399</c:v>
                </c:pt>
                <c:pt idx="6">
                  <c:v>26.646213570765045</c:v>
                </c:pt>
                <c:pt idx="7">
                  <c:v>18.255290384247637</c:v>
                </c:pt>
              </c:numCache>
            </c:numRef>
          </c:val>
        </c:ser>
        <c:dLbls>
          <c:showLegendKey val="0"/>
          <c:showVal val="1"/>
          <c:showCatName val="0"/>
          <c:showSerName val="0"/>
          <c:showPercent val="0"/>
          <c:showBubbleSize val="0"/>
        </c:dLbls>
        <c:gapWidth val="150"/>
        <c:axId val="471724856"/>
        <c:axId val="471725248"/>
      </c:barChart>
      <c:catAx>
        <c:axId val="471724856"/>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1725248"/>
        <c:crosses val="autoZero"/>
        <c:auto val="1"/>
        <c:lblAlgn val="ctr"/>
        <c:lblOffset val="100"/>
        <c:noMultiLvlLbl val="0"/>
      </c:catAx>
      <c:valAx>
        <c:axId val="471725248"/>
        <c:scaling>
          <c:orientation val="minMax"/>
        </c:scaling>
        <c:delete val="0"/>
        <c:axPos val="l"/>
        <c:majorGridlines/>
        <c:title>
          <c:tx>
            <c:rich>
              <a:bodyPr rot="-5400000" vert="horz"/>
              <a:lstStyle/>
              <a:p>
                <a:pPr>
                  <a:defRPr/>
                </a:pPr>
                <a:r>
                  <a:rPr lang="en-US" sz="1400" dirty="0" smtClean="0"/>
                  <a:t>Age-Adjusted Rates per 10,000</a:t>
                </a:r>
                <a:r>
                  <a:rPr lang="en-US" sz="1400" baseline="0" dirty="0" smtClean="0"/>
                  <a:t>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1724856"/>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 Rates,                   Public Health</a:t>
            </a:r>
            <a:r>
              <a:rPr lang="en-US" baseline="0" dirty="0" smtClean="0"/>
              <a:t> District 6, Indiana</a:t>
            </a:r>
            <a:endParaRPr lang="en-US" dirty="0"/>
          </a:p>
        </c:rich>
      </c:tx>
      <c:overlay val="0"/>
    </c:title>
    <c:autoTitleDeleted val="0"/>
    <c:plotArea>
      <c:layout/>
      <c:lineChart>
        <c:grouping val="standard"/>
        <c:varyColors val="0"/>
        <c:ser>
          <c:idx val="5"/>
          <c:order val="0"/>
          <c:tx>
            <c:strRef>
              <c:f>'D6'!$F$1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0"/>
              <c:layout>
                <c:manualLayout>
                  <c:x val="-4.4943902426838336E-2"/>
                  <c:y val="-2.697992862064858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3"/>
              <c:layout>
                <c:manualLayout>
                  <c:x val="-3.9357699025224818E-2"/>
                  <c:y val="3.4833916557487396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3.9357699025224818E-2"/>
                  <c:y val="4.3617436000764474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'D6'!$A$2:$A$6</c:f>
              <c:numCache>
                <c:formatCode>General</c:formatCode>
                <c:ptCount val="5"/>
                <c:pt idx="0">
                  <c:v>2010</c:v>
                </c:pt>
                <c:pt idx="1">
                  <c:v>2011</c:v>
                </c:pt>
                <c:pt idx="2">
                  <c:v>2012</c:v>
                </c:pt>
                <c:pt idx="3">
                  <c:v>2013</c:v>
                </c:pt>
                <c:pt idx="4">
                  <c:v>2014</c:v>
                </c:pt>
              </c:numCache>
            </c:numRef>
          </c:cat>
          <c:val>
            <c:numRef>
              <c:f>'D6'!$F$2:$F$6</c:f>
              <c:numCache>
                <c:formatCode>0.0</c:formatCode>
                <c:ptCount val="5"/>
                <c:pt idx="0">
                  <c:v>14.8</c:v>
                </c:pt>
                <c:pt idx="1">
                  <c:v>14.4</c:v>
                </c:pt>
                <c:pt idx="2">
                  <c:v>13.4</c:v>
                </c:pt>
                <c:pt idx="3">
                  <c:v>11.3</c:v>
                </c:pt>
                <c:pt idx="4">
                  <c:v>11.8</c:v>
                </c:pt>
              </c:numCache>
            </c:numRef>
          </c:val>
          <c:smooth val="0"/>
        </c:ser>
        <c:ser>
          <c:idx val="8"/>
          <c:order val="1"/>
          <c:tx>
            <c:strRef>
              <c:f>'D6'!$I$1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'D6'!$A$2:$A$6</c:f>
              <c:numCache>
                <c:formatCode>General</c:formatCode>
                <c:ptCount val="5"/>
                <c:pt idx="0">
                  <c:v>2010</c:v>
                </c:pt>
                <c:pt idx="1">
                  <c:v>2011</c:v>
                </c:pt>
                <c:pt idx="2">
                  <c:v>2012</c:v>
                </c:pt>
                <c:pt idx="3">
                  <c:v>2013</c:v>
                </c:pt>
                <c:pt idx="4">
                  <c:v>2014</c:v>
                </c:pt>
              </c:numCache>
            </c:numRef>
          </c:cat>
          <c:val>
            <c:numRef>
              <c:f>'D6'!$I$2:$I$6</c:f>
              <c:numCache>
                <c:formatCode>0.0</c:formatCode>
                <c:ptCount val="5"/>
                <c:pt idx="0">
                  <c:v>13.2</c:v>
                </c:pt>
                <c:pt idx="1">
                  <c:v>13.2</c:v>
                </c:pt>
                <c:pt idx="2">
                  <c:v>13.2</c:v>
                </c:pt>
                <c:pt idx="3">
                  <c:v>13.2</c:v>
                </c:pt>
                <c:pt idx="4">
                  <c:v>13.2</c:v>
                </c:pt>
              </c:numCache>
            </c:numRef>
          </c:val>
          <c:smooth val="0"/>
        </c:ser>
        <c:dLbls>
          <c:showLegendKey val="0"/>
          <c:showVal val="0"/>
          <c:showCatName val="0"/>
          <c:showSerName val="0"/>
          <c:showPercent val="0"/>
          <c:showBubbleSize val="0"/>
        </c:dLbls>
        <c:marker val="1"/>
        <c:smooth val="0"/>
        <c:axId val="471726032"/>
        <c:axId val="471726424"/>
      </c:lineChart>
      <c:catAx>
        <c:axId val="471726032"/>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1726424"/>
        <c:crosses val="autoZero"/>
        <c:auto val="1"/>
        <c:lblAlgn val="ctr"/>
        <c:lblOffset val="100"/>
        <c:noMultiLvlLbl val="0"/>
      </c:catAx>
      <c:valAx>
        <c:axId val="471726424"/>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1726032"/>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by Age Group,  Public</a:t>
            </a:r>
            <a:r>
              <a:rPr lang="en-US" baseline="0" dirty="0" smtClean="0"/>
              <a:t> Health District 1, Indiana</a:t>
            </a:r>
            <a:endParaRPr lang="en-US" dirty="0"/>
          </a:p>
        </c:rich>
      </c:tx>
      <c:overlay val="0"/>
    </c:title>
    <c:autoTitleDeleted val="0"/>
    <c:plotArea>
      <c:layout/>
      <c:barChart>
        <c:barDir val="col"/>
        <c:grouping val="clustered"/>
        <c:varyColors val="0"/>
        <c:ser>
          <c:idx val="0"/>
          <c:order val="0"/>
          <c:tx>
            <c:strRef>
              <c:f>'D1'!$I$55</c:f>
              <c:strCache>
                <c:ptCount val="1"/>
                <c:pt idx="0">
                  <c:v>AARate</c:v>
                </c:pt>
              </c:strCache>
            </c:strRef>
          </c:tx>
          <c:invertIfNegative val="0"/>
          <c:dLbls>
            <c:dLbl>
              <c:idx val="2"/>
              <c:layout>
                <c:manualLayout>
                  <c:x val="0"/>
                  <c:y val="-1.4679389420621835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7"/>
              <c:layout>
                <c:manualLayout>
                  <c:x val="0"/>
                  <c:y val="1.4679389420621835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'D1'!$H$56:$H$63</c:f>
              <c:strCache>
                <c:ptCount val="8"/>
                <c:pt idx="0">
                  <c:v>&lt;5</c:v>
                </c:pt>
                <c:pt idx="1">
                  <c:v>5to17</c:v>
                </c:pt>
                <c:pt idx="2">
                  <c:v>18to24</c:v>
                </c:pt>
                <c:pt idx="3">
                  <c:v>25to34</c:v>
                </c:pt>
                <c:pt idx="4">
                  <c:v>35to44</c:v>
                </c:pt>
                <c:pt idx="5">
                  <c:v>45to54</c:v>
                </c:pt>
                <c:pt idx="6">
                  <c:v>55to64</c:v>
                </c:pt>
                <c:pt idx="7">
                  <c:v>65+</c:v>
                </c:pt>
              </c:strCache>
            </c:strRef>
          </c:cat>
          <c:val>
            <c:numRef>
              <c:f>'D1'!$I$56:$I$63</c:f>
              <c:numCache>
                <c:formatCode>0.0</c:formatCode>
                <c:ptCount val="8"/>
                <c:pt idx="0">
                  <c:v>106.70820902962232</c:v>
                </c:pt>
                <c:pt idx="1">
                  <c:v>80.702587509259928</c:v>
                </c:pt>
                <c:pt idx="2">
                  <c:v>75.396548118276499</c:v>
                </c:pt>
                <c:pt idx="3">
                  <c:v>67.918275204287326</c:v>
                </c:pt>
                <c:pt idx="4">
                  <c:v>58.156040266442567</c:v>
                </c:pt>
                <c:pt idx="5">
                  <c:v>41.385693806827192</c:v>
                </c:pt>
                <c:pt idx="6">
                  <c:v>22.289959148812081</c:v>
                </c:pt>
                <c:pt idx="7">
                  <c:v>10.898785590759546</c:v>
                </c:pt>
              </c:numCache>
            </c:numRef>
          </c:val>
        </c:ser>
        <c:dLbls>
          <c:showLegendKey val="0"/>
          <c:showVal val="1"/>
          <c:showCatName val="0"/>
          <c:showSerName val="0"/>
          <c:showPercent val="0"/>
          <c:showBubbleSize val="0"/>
        </c:dLbls>
        <c:gapWidth val="150"/>
        <c:axId val="463870456"/>
        <c:axId val="463868496"/>
      </c:barChart>
      <c:catAx>
        <c:axId val="463870456"/>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63868496"/>
        <c:crosses val="autoZero"/>
        <c:auto val="1"/>
        <c:lblAlgn val="ctr"/>
        <c:lblOffset val="100"/>
        <c:noMultiLvlLbl val="0"/>
      </c:catAx>
      <c:valAx>
        <c:axId val="463868496"/>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63870456"/>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a:t>
            </a:r>
            <a:r>
              <a:rPr lang="en-US" baseline="0" dirty="0" smtClean="0"/>
              <a:t> Hospitalization Rates by Age Group, Public Health District 6, Indiana</a:t>
            </a:r>
            <a:endParaRPr lang="en-US" dirty="0"/>
          </a:p>
        </c:rich>
      </c:tx>
      <c:overlay val="0"/>
    </c:title>
    <c:autoTitleDeleted val="0"/>
    <c:plotArea>
      <c:layout/>
      <c:barChart>
        <c:barDir val="col"/>
        <c:grouping val="clustered"/>
        <c:varyColors val="0"/>
        <c:ser>
          <c:idx val="0"/>
          <c:order val="0"/>
          <c:tx>
            <c:strRef>
              <c:f>'D6'!$I$55</c:f>
              <c:strCache>
                <c:ptCount val="1"/>
                <c:pt idx="0">
                  <c:v>AARate</c:v>
                </c:pt>
              </c:strCache>
            </c:strRef>
          </c:tx>
          <c:invertIfNegative val="0"/>
          <c:dLbls>
            <c:dLbl>
              <c:idx val="1"/>
              <c:layout>
                <c:manualLayout>
                  <c:x val="0"/>
                  <c:y val="1.1711359257702702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2"/>
              <c:layout>
                <c:manualLayout>
                  <c:x val="0"/>
                  <c:y val="-1.1711359257702702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'D6'!$H$56:$H$63</c:f>
              <c:strCache>
                <c:ptCount val="8"/>
                <c:pt idx="0">
                  <c:v>&lt;5</c:v>
                </c:pt>
                <c:pt idx="1">
                  <c:v>5to17</c:v>
                </c:pt>
                <c:pt idx="2">
                  <c:v>18to24</c:v>
                </c:pt>
                <c:pt idx="3">
                  <c:v>25to34</c:v>
                </c:pt>
                <c:pt idx="4">
                  <c:v>35to44</c:v>
                </c:pt>
                <c:pt idx="5">
                  <c:v>45to54</c:v>
                </c:pt>
                <c:pt idx="6">
                  <c:v>55to64</c:v>
                </c:pt>
                <c:pt idx="7">
                  <c:v>65+</c:v>
                </c:pt>
              </c:strCache>
            </c:strRef>
          </c:cat>
          <c:val>
            <c:numRef>
              <c:f>'D6'!$I$56:$I$63</c:f>
              <c:numCache>
                <c:formatCode>0.0</c:formatCode>
                <c:ptCount val="8"/>
                <c:pt idx="0">
                  <c:v>24.626440353955083</c:v>
                </c:pt>
                <c:pt idx="1">
                  <c:v>8.2266036009572918</c:v>
                </c:pt>
                <c:pt idx="2">
                  <c:v>3.8424071653246199</c:v>
                </c:pt>
                <c:pt idx="3">
                  <c:v>9.2170323695087397</c:v>
                </c:pt>
                <c:pt idx="4">
                  <c:v>11.304112868440086</c:v>
                </c:pt>
                <c:pt idx="5">
                  <c:v>16.295195820860997</c:v>
                </c:pt>
                <c:pt idx="6">
                  <c:v>17.07106889687169</c:v>
                </c:pt>
                <c:pt idx="7">
                  <c:v>21.855318620780011</c:v>
                </c:pt>
              </c:numCache>
            </c:numRef>
          </c:val>
        </c:ser>
        <c:dLbls>
          <c:showLegendKey val="0"/>
          <c:showVal val="1"/>
          <c:showCatName val="0"/>
          <c:showSerName val="0"/>
          <c:showPercent val="0"/>
          <c:showBubbleSize val="0"/>
        </c:dLbls>
        <c:gapWidth val="150"/>
        <c:axId val="471727208"/>
        <c:axId val="471727600"/>
      </c:barChart>
      <c:catAx>
        <c:axId val="471727208"/>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1727600"/>
        <c:crosses val="autoZero"/>
        <c:auto val="1"/>
        <c:lblAlgn val="ctr"/>
        <c:lblOffset val="100"/>
        <c:noMultiLvlLbl val="0"/>
      </c:catAx>
      <c:valAx>
        <c:axId val="471727600"/>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1727208"/>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000" dirty="0" smtClean="0"/>
              <a:t>2014 Age Distribution,                                         Public Health District 7, Indiana</a:t>
            </a:r>
            <a:endParaRPr lang="en-US" sz="2000" dirty="0"/>
          </a:p>
        </c:rich>
      </c:tx>
      <c:overlay val="0"/>
    </c:title>
    <c:autoTitleDeleted val="0"/>
    <c:plotArea>
      <c:layout/>
      <c:pieChart>
        <c:varyColors val="1"/>
        <c:ser>
          <c:idx val="0"/>
          <c:order val="0"/>
          <c:tx>
            <c:strRef>
              <c:f>'D7'!$I$66</c:f>
              <c:strCache>
                <c:ptCount val="1"/>
                <c:pt idx="0">
                  <c:v>Count</c:v>
                </c:pt>
              </c:strCache>
            </c:strRef>
          </c:tx>
          <c:dLbls>
            <c:dLbl>
              <c:idx val="1"/>
              <c:tx>
                <c:rich>
                  <a:bodyPr/>
                  <a:lstStyle/>
                  <a:p>
                    <a:r>
                      <a:rPr lang="en-US" smtClean="0"/>
                      <a:t>5 to 17 Years</a:t>
                    </a:r>
                    <a:r>
                      <a:rPr lang="en-US" baseline="0" smtClean="0"/>
                      <a:t>, </a:t>
                    </a:r>
                    <a:fld id="{C46A0455-FCE6-4EF3-8726-180B5D63FBA1}"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2"/>
              <c:tx>
                <c:rich>
                  <a:bodyPr/>
                  <a:lstStyle/>
                  <a:p>
                    <a:r>
                      <a:rPr lang="en-US" smtClean="0"/>
                      <a:t>18 to 24 Years</a:t>
                    </a:r>
                    <a:r>
                      <a:rPr lang="en-US" baseline="0" smtClean="0"/>
                      <a:t>, </a:t>
                    </a:r>
                    <a:fld id="{ADB39CD9-202E-4D70-AAF0-900FBB02E358}"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3"/>
              <c:tx>
                <c:rich>
                  <a:bodyPr/>
                  <a:lstStyle/>
                  <a:p>
                    <a:r>
                      <a:rPr lang="en-US" smtClean="0"/>
                      <a:t>25 to 34 Years</a:t>
                    </a:r>
                    <a:r>
                      <a:rPr lang="en-US" baseline="0" smtClean="0"/>
                      <a:t>, </a:t>
                    </a:r>
                    <a:fld id="{D09FB16F-B219-4EE9-9C15-798691B8B480}"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4"/>
              <c:tx>
                <c:rich>
                  <a:bodyPr/>
                  <a:lstStyle/>
                  <a:p>
                    <a:r>
                      <a:rPr lang="en-US" smtClean="0"/>
                      <a:t>35 to 44 Years</a:t>
                    </a:r>
                    <a:r>
                      <a:rPr lang="en-US" baseline="0" smtClean="0"/>
                      <a:t>, </a:t>
                    </a:r>
                    <a:fld id="{42B36334-565A-46C7-9FEF-6594E0F2E17B}"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5"/>
              <c:tx>
                <c:rich>
                  <a:bodyPr/>
                  <a:lstStyle/>
                  <a:p>
                    <a:r>
                      <a:rPr lang="en-US" smtClean="0"/>
                      <a:t>45 to 54 Years</a:t>
                    </a:r>
                    <a:r>
                      <a:rPr lang="en-US" baseline="0" smtClean="0"/>
                      <a:t>, </a:t>
                    </a:r>
                    <a:fld id="{1BB11EFB-1221-473C-8CF8-33BD5F6825EA}"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6"/>
              <c:tx>
                <c:rich>
                  <a:bodyPr/>
                  <a:lstStyle/>
                  <a:p>
                    <a:r>
                      <a:rPr lang="en-US" smtClean="0"/>
                      <a:t>55 to 64 Years</a:t>
                    </a:r>
                    <a:r>
                      <a:rPr lang="en-US" baseline="0" smtClean="0"/>
                      <a:t>, </a:t>
                    </a:r>
                    <a:fld id="{D00C4622-0A8E-4829-89D5-3A5DE9748100}"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spPr>
              <a:noFill/>
              <a:ln>
                <a:noFill/>
              </a:ln>
              <a:effectLst/>
            </c:spPr>
            <c:txPr>
              <a:bodyPr/>
              <a:lstStyle/>
              <a:p>
                <a:pPr>
                  <a:defRPr sz="1400" b="1"/>
                </a:pPr>
                <a:endParaRPr lang="en-US"/>
              </a:p>
            </c:txPr>
            <c:dLblPos val="outEnd"/>
            <c:showLegendKey val="1"/>
            <c:showVal val="0"/>
            <c:showCatName val="1"/>
            <c:showSerName val="0"/>
            <c:showPercent val="1"/>
            <c:showBubbleSize val="0"/>
            <c:separator>, </c:separator>
            <c:showLeaderLines val="1"/>
            <c:extLst>
              <c:ext xmlns:c15="http://schemas.microsoft.com/office/drawing/2012/chart" uri="{CE6537A1-D6FC-4f65-9D91-7224C49458BB}"/>
            </c:extLst>
          </c:dLbls>
          <c:cat>
            <c:strRef>
              <c:f>'D7'!$H$67:$H$74</c:f>
              <c:strCache>
                <c:ptCount val="8"/>
                <c:pt idx="0">
                  <c:v>&lt;5 Years</c:v>
                </c:pt>
                <c:pt idx="1">
                  <c:v>5to17 Years</c:v>
                </c:pt>
                <c:pt idx="2">
                  <c:v>18to24 Years</c:v>
                </c:pt>
                <c:pt idx="3">
                  <c:v>25to34 Years</c:v>
                </c:pt>
                <c:pt idx="4">
                  <c:v>35to44 Years</c:v>
                </c:pt>
                <c:pt idx="5">
                  <c:v>45to54 Years</c:v>
                </c:pt>
                <c:pt idx="6">
                  <c:v>55to64 Years</c:v>
                </c:pt>
                <c:pt idx="7">
                  <c:v>65+ Years</c:v>
                </c:pt>
              </c:strCache>
            </c:strRef>
          </c:cat>
          <c:val>
            <c:numRef>
              <c:f>'D7'!$I$67:$I$74</c:f>
              <c:numCache>
                <c:formatCode>0.0</c:formatCode>
                <c:ptCount val="8"/>
                <c:pt idx="0">
                  <c:v>15428</c:v>
                </c:pt>
                <c:pt idx="1">
                  <c:v>44972</c:v>
                </c:pt>
                <c:pt idx="2">
                  <c:v>31885</c:v>
                </c:pt>
                <c:pt idx="3">
                  <c:v>33712</c:v>
                </c:pt>
                <c:pt idx="4">
                  <c:v>33680</c:v>
                </c:pt>
                <c:pt idx="5">
                  <c:v>38145</c:v>
                </c:pt>
                <c:pt idx="6">
                  <c:v>37517</c:v>
                </c:pt>
                <c:pt idx="7">
                  <c:v>44687</c:v>
                </c:pt>
              </c:numCache>
            </c:numRef>
          </c:val>
        </c:ser>
        <c:dLbls>
          <c:dLblPos val="outEnd"/>
          <c:showLegendKey val="0"/>
          <c:showVal val="1"/>
          <c:showCatName val="0"/>
          <c:showSerName val="0"/>
          <c:showPercent val="0"/>
          <c:showBubbleSize val="0"/>
          <c:showLeaderLines val="1"/>
        </c:dLbls>
        <c:firstSliceAng val="0"/>
      </c:pieChart>
    </c:plotArea>
    <c:plotVisOnly val="1"/>
    <c:dispBlanksAs val="gap"/>
    <c:showDLblsOverMax val="0"/>
  </c:chart>
  <c:spPr>
    <a:ln>
      <a:solidFill>
        <a:prstClr val="black"/>
      </a:solidFill>
    </a:ln>
  </c:sp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Public Health</a:t>
            </a:r>
            <a:r>
              <a:rPr lang="en-US" baseline="0" dirty="0" smtClean="0"/>
              <a:t> District 7, Indiana</a:t>
            </a:r>
            <a:endParaRPr lang="en-US" dirty="0"/>
          </a:p>
        </c:rich>
      </c:tx>
      <c:overlay val="0"/>
    </c:title>
    <c:autoTitleDeleted val="0"/>
    <c:plotArea>
      <c:layout/>
      <c:lineChart>
        <c:grouping val="standard"/>
        <c:varyColors val="0"/>
        <c:ser>
          <c:idx val="5"/>
          <c:order val="0"/>
          <c:tx>
            <c:strRef>
              <c:f>'D7'!$F$1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1"/>
              <c:layout>
                <c:manualLayout>
                  <c:x val="-4.1633048941685409E-2"/>
                  <c:y val="5.788094807125542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
              <c:layout>
                <c:manualLayout>
                  <c:x val="-3.9441280563518907E-2"/>
                  <c:y val="-3.4929549333497928E-2"/>
                </c:manualLayout>
              </c:layout>
              <c:dLblPos val="r"/>
              <c:showLegendKey val="0"/>
              <c:showVal val="1"/>
              <c:showCatName val="0"/>
              <c:showSerName val="0"/>
              <c:showPercent val="0"/>
              <c:showBubbleSize val="0"/>
              <c:extLst>
                <c:ext xmlns:c15="http://schemas.microsoft.com/office/drawing/2012/chart" uri="{CE6537A1-D6FC-4f65-9D91-7224C49458BB}"/>
              </c:extLst>
            </c:dLbl>
            <c:dLbl>
              <c:idx val="3"/>
              <c:layout>
                <c:manualLayout>
                  <c:x val="-4.1632870123999327E-2"/>
                  <c:y val="5.494507018713100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3.7170295950423163E-2"/>
                  <c:y val="-2.90577935652492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'D7'!$A$2:$A$6</c:f>
              <c:numCache>
                <c:formatCode>General</c:formatCode>
                <c:ptCount val="5"/>
                <c:pt idx="0">
                  <c:v>2010</c:v>
                </c:pt>
                <c:pt idx="1">
                  <c:v>2011</c:v>
                </c:pt>
                <c:pt idx="2">
                  <c:v>2012</c:v>
                </c:pt>
                <c:pt idx="3">
                  <c:v>2013</c:v>
                </c:pt>
                <c:pt idx="4">
                  <c:v>2014</c:v>
                </c:pt>
              </c:numCache>
            </c:numRef>
          </c:cat>
          <c:val>
            <c:numRef>
              <c:f>'D7'!$F$2:$F$6</c:f>
              <c:numCache>
                <c:formatCode>0.0</c:formatCode>
                <c:ptCount val="5"/>
                <c:pt idx="0">
                  <c:v>35.6</c:v>
                </c:pt>
                <c:pt idx="1">
                  <c:v>38.1</c:v>
                </c:pt>
                <c:pt idx="2">
                  <c:v>45.1</c:v>
                </c:pt>
                <c:pt idx="3">
                  <c:v>32.6</c:v>
                </c:pt>
                <c:pt idx="4">
                  <c:v>41.5</c:v>
                </c:pt>
              </c:numCache>
            </c:numRef>
          </c:val>
          <c:smooth val="0"/>
        </c:ser>
        <c:ser>
          <c:idx val="8"/>
          <c:order val="1"/>
          <c:tx>
            <c:strRef>
              <c:f>'D7'!$I$1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layout>
                <c:manualLayout>
                  <c:x val="0"/>
                  <c:y val="2.6422900957119317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'D7'!$A$2:$A$6</c:f>
              <c:numCache>
                <c:formatCode>General</c:formatCode>
                <c:ptCount val="5"/>
                <c:pt idx="0">
                  <c:v>2010</c:v>
                </c:pt>
                <c:pt idx="1">
                  <c:v>2011</c:v>
                </c:pt>
                <c:pt idx="2">
                  <c:v>2012</c:v>
                </c:pt>
                <c:pt idx="3">
                  <c:v>2013</c:v>
                </c:pt>
                <c:pt idx="4">
                  <c:v>2014</c:v>
                </c:pt>
              </c:numCache>
            </c:numRef>
          </c:cat>
          <c:val>
            <c:numRef>
              <c:f>'D7'!$I$2:$I$6</c:f>
              <c:numCache>
                <c:formatCode>0.0</c:formatCode>
                <c:ptCount val="5"/>
                <c:pt idx="0">
                  <c:v>40.200000000000003</c:v>
                </c:pt>
                <c:pt idx="1">
                  <c:v>40.200000000000003</c:v>
                </c:pt>
                <c:pt idx="2">
                  <c:v>40.200000000000003</c:v>
                </c:pt>
                <c:pt idx="3">
                  <c:v>40.200000000000003</c:v>
                </c:pt>
                <c:pt idx="4">
                  <c:v>40.200000000000003</c:v>
                </c:pt>
              </c:numCache>
            </c:numRef>
          </c:val>
          <c:smooth val="0"/>
        </c:ser>
        <c:dLbls>
          <c:showLegendKey val="0"/>
          <c:showVal val="0"/>
          <c:showCatName val="0"/>
          <c:showSerName val="0"/>
          <c:showPercent val="0"/>
          <c:showBubbleSize val="0"/>
        </c:dLbls>
        <c:marker val="1"/>
        <c:smooth val="0"/>
        <c:axId val="471729168"/>
        <c:axId val="471733088"/>
      </c:lineChart>
      <c:catAx>
        <c:axId val="471729168"/>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1733088"/>
        <c:crosses val="autoZero"/>
        <c:auto val="1"/>
        <c:lblAlgn val="ctr"/>
        <c:lblOffset val="100"/>
        <c:noMultiLvlLbl val="0"/>
      </c:catAx>
      <c:valAx>
        <c:axId val="471733088"/>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1729168"/>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by Age Group,  Public Health District 7, Indiana</a:t>
            </a:r>
            <a:endParaRPr lang="en-US" dirty="0"/>
          </a:p>
        </c:rich>
      </c:tx>
      <c:overlay val="0"/>
    </c:title>
    <c:autoTitleDeleted val="0"/>
    <c:plotArea>
      <c:layout/>
      <c:barChart>
        <c:barDir val="col"/>
        <c:grouping val="clustered"/>
        <c:varyColors val="0"/>
        <c:ser>
          <c:idx val="0"/>
          <c:order val="0"/>
          <c:tx>
            <c:strRef>
              <c:f>'D7'!$I$55</c:f>
              <c:strCache>
                <c:ptCount val="1"/>
                <c:pt idx="0">
                  <c:v>AARate</c:v>
                </c:pt>
              </c:strCache>
            </c:strRef>
          </c:tx>
          <c:invertIfNegative val="0"/>
          <c:dLbls>
            <c:dLbl>
              <c:idx val="1"/>
              <c:layout>
                <c:manualLayout>
                  <c:x val="0"/>
                  <c:y val="8.7835194432770228E-3"/>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6"/>
              <c:layout>
                <c:manualLayout>
                  <c:x val="0"/>
                  <c:y val="-1.463919907212837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'D7'!$H$56:$H$63</c:f>
              <c:strCache>
                <c:ptCount val="8"/>
                <c:pt idx="0">
                  <c:v>&lt;5</c:v>
                </c:pt>
                <c:pt idx="1">
                  <c:v>5to17</c:v>
                </c:pt>
                <c:pt idx="2">
                  <c:v>18to24</c:v>
                </c:pt>
                <c:pt idx="3">
                  <c:v>25to34</c:v>
                </c:pt>
                <c:pt idx="4">
                  <c:v>35to44</c:v>
                </c:pt>
                <c:pt idx="5">
                  <c:v>45to54</c:v>
                </c:pt>
                <c:pt idx="6">
                  <c:v>55to64</c:v>
                </c:pt>
                <c:pt idx="7">
                  <c:v>65+</c:v>
                </c:pt>
              </c:strCache>
            </c:strRef>
          </c:cat>
          <c:val>
            <c:numRef>
              <c:f>'D7'!$I$56:$I$63</c:f>
              <c:numCache>
                <c:formatCode>0.0</c:formatCode>
                <c:ptCount val="8"/>
                <c:pt idx="0">
                  <c:v>88.278951235378571</c:v>
                </c:pt>
                <c:pt idx="1">
                  <c:v>53.669612668742758</c:v>
                </c:pt>
                <c:pt idx="2">
                  <c:v>49.649573025268346</c:v>
                </c:pt>
                <c:pt idx="3">
                  <c:v>48.921621524888295</c:v>
                </c:pt>
                <c:pt idx="4">
                  <c:v>37.351158767918854</c:v>
                </c:pt>
                <c:pt idx="5">
                  <c:v>27.545622296638811</c:v>
                </c:pt>
                <c:pt idx="6">
                  <c:v>15.171786879413164</c:v>
                </c:pt>
                <c:pt idx="7">
                  <c:v>11.716128066802295</c:v>
                </c:pt>
              </c:numCache>
            </c:numRef>
          </c:val>
        </c:ser>
        <c:dLbls>
          <c:showLegendKey val="0"/>
          <c:showVal val="1"/>
          <c:showCatName val="0"/>
          <c:showSerName val="0"/>
          <c:showPercent val="0"/>
          <c:showBubbleSize val="0"/>
        </c:dLbls>
        <c:gapWidth val="150"/>
        <c:axId val="471733872"/>
        <c:axId val="471734264"/>
      </c:barChart>
      <c:catAx>
        <c:axId val="471733872"/>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1734264"/>
        <c:crosses val="autoZero"/>
        <c:auto val="1"/>
        <c:lblAlgn val="ctr"/>
        <c:lblOffset val="100"/>
        <c:noMultiLvlLbl val="0"/>
      </c:catAx>
      <c:valAx>
        <c:axId val="471734264"/>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1733872"/>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 Rates,                        Public Health District 7, Indiana</a:t>
            </a:r>
            <a:endParaRPr lang="en-US" dirty="0"/>
          </a:p>
        </c:rich>
      </c:tx>
      <c:overlay val="0"/>
    </c:title>
    <c:autoTitleDeleted val="0"/>
    <c:plotArea>
      <c:layout/>
      <c:lineChart>
        <c:grouping val="standard"/>
        <c:varyColors val="0"/>
        <c:ser>
          <c:idx val="5"/>
          <c:order val="0"/>
          <c:tx>
            <c:strRef>
              <c:f>'D7'!$F$1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3"/>
              <c:layout>
                <c:manualLayout>
                  <c:x val="-3.3541967924368046E-2"/>
                  <c:y val="4.6673060869995397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3.3541967924367977E-2"/>
                  <c:y val="3.4929549333497928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'D7'!$A$2:$A$6</c:f>
              <c:numCache>
                <c:formatCode>General</c:formatCode>
                <c:ptCount val="5"/>
                <c:pt idx="0">
                  <c:v>2010</c:v>
                </c:pt>
                <c:pt idx="1">
                  <c:v>2011</c:v>
                </c:pt>
                <c:pt idx="2">
                  <c:v>2012</c:v>
                </c:pt>
                <c:pt idx="3">
                  <c:v>2013</c:v>
                </c:pt>
                <c:pt idx="4">
                  <c:v>2014</c:v>
                </c:pt>
              </c:numCache>
            </c:numRef>
          </c:cat>
          <c:val>
            <c:numRef>
              <c:f>'D7'!$F$2:$F$6</c:f>
              <c:numCache>
                <c:formatCode>0.0</c:formatCode>
                <c:ptCount val="5"/>
                <c:pt idx="0">
                  <c:v>11.8</c:v>
                </c:pt>
                <c:pt idx="1">
                  <c:v>11.6</c:v>
                </c:pt>
                <c:pt idx="2">
                  <c:v>10</c:v>
                </c:pt>
                <c:pt idx="3">
                  <c:v>9.5</c:v>
                </c:pt>
                <c:pt idx="4">
                  <c:v>7.2</c:v>
                </c:pt>
              </c:numCache>
            </c:numRef>
          </c:val>
          <c:smooth val="0"/>
        </c:ser>
        <c:ser>
          <c:idx val="8"/>
          <c:order val="1"/>
          <c:tx>
            <c:strRef>
              <c:f>'D7'!$I$1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layout>
                <c:manualLayout>
                  <c:x val="-2.2613803073660999E-3"/>
                  <c:y val="1.7615267304746201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'D7'!$A$2:$A$6</c:f>
              <c:numCache>
                <c:formatCode>General</c:formatCode>
                <c:ptCount val="5"/>
                <c:pt idx="0">
                  <c:v>2010</c:v>
                </c:pt>
                <c:pt idx="1">
                  <c:v>2011</c:v>
                </c:pt>
                <c:pt idx="2">
                  <c:v>2012</c:v>
                </c:pt>
                <c:pt idx="3">
                  <c:v>2013</c:v>
                </c:pt>
                <c:pt idx="4">
                  <c:v>2014</c:v>
                </c:pt>
              </c:numCache>
            </c:numRef>
          </c:cat>
          <c:val>
            <c:numRef>
              <c:f>'D7'!$I$2:$I$6</c:f>
              <c:numCache>
                <c:formatCode>0.0</c:formatCode>
                <c:ptCount val="5"/>
                <c:pt idx="0">
                  <c:v>10</c:v>
                </c:pt>
                <c:pt idx="1">
                  <c:v>10</c:v>
                </c:pt>
                <c:pt idx="2">
                  <c:v>10</c:v>
                </c:pt>
                <c:pt idx="3">
                  <c:v>10</c:v>
                </c:pt>
                <c:pt idx="4">
                  <c:v>10</c:v>
                </c:pt>
              </c:numCache>
            </c:numRef>
          </c:val>
          <c:smooth val="0"/>
        </c:ser>
        <c:dLbls>
          <c:showLegendKey val="0"/>
          <c:showVal val="0"/>
          <c:showCatName val="0"/>
          <c:showSerName val="0"/>
          <c:showPercent val="0"/>
          <c:showBubbleSize val="0"/>
        </c:dLbls>
        <c:marker val="1"/>
        <c:smooth val="0"/>
        <c:axId val="471735048"/>
        <c:axId val="471735440"/>
      </c:lineChart>
      <c:catAx>
        <c:axId val="471735048"/>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1735440"/>
        <c:crosses val="autoZero"/>
        <c:auto val="1"/>
        <c:lblAlgn val="ctr"/>
        <c:lblOffset val="100"/>
        <c:noMultiLvlLbl val="0"/>
      </c:catAx>
      <c:valAx>
        <c:axId val="471735440"/>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1735048"/>
        <c:crosses val="autoZero"/>
        <c:crossBetween val="between"/>
      </c:valAx>
    </c:plotArea>
    <c:legend>
      <c:legendPos val="r"/>
      <c:overlay val="0"/>
      <c:txPr>
        <a:bodyPr/>
        <a:lstStyle/>
        <a:p>
          <a:pPr>
            <a:defRPr sz="1000" b="1"/>
          </a:pPr>
          <a:endParaRPr lang="en-US"/>
        </a:p>
      </c:txPr>
    </c:legend>
    <c:plotVisOnly val="1"/>
    <c:dispBlanksAs val="gap"/>
    <c:showDLblsOverMax val="0"/>
  </c:chart>
  <c:spPr>
    <a:ln>
      <a:solidFill>
        <a:prstClr val="black"/>
      </a:solidFill>
    </a:ln>
  </c:sp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 Rates by Age Group, Public Health District 7, Indiana</a:t>
            </a:r>
            <a:endParaRPr lang="en-US" dirty="0"/>
          </a:p>
        </c:rich>
      </c:tx>
      <c:overlay val="0"/>
    </c:title>
    <c:autoTitleDeleted val="0"/>
    <c:plotArea>
      <c:layout/>
      <c:barChart>
        <c:barDir val="col"/>
        <c:grouping val="clustered"/>
        <c:varyColors val="0"/>
        <c:ser>
          <c:idx val="0"/>
          <c:order val="0"/>
          <c:tx>
            <c:strRef>
              <c:f>'D7'!$I$55</c:f>
              <c:strCache>
                <c:ptCount val="1"/>
                <c:pt idx="0">
                  <c:v>AARate</c:v>
                </c:pt>
              </c:strCache>
            </c:strRef>
          </c:tx>
          <c:invertIfNegative val="0"/>
          <c:dLbls>
            <c:dLbl>
              <c:idx val="0"/>
              <c:layout>
                <c:manualLayout>
                  <c:x val="-2.0714481133519269E-17"/>
                  <c:y val="8.7595389309775944E-3"/>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1"/>
              <c:layout>
                <c:manualLayout>
                  <c:x val="0"/>
                  <c:y val="1.167938524130346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2"/>
              <c:layout>
                <c:manualLayout>
                  <c:x val="0"/>
                  <c:y val="1.167938524130346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4"/>
              <c:layout>
                <c:manualLayout>
                  <c:x val="0"/>
                  <c:y val="-2.3358770482606917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5"/>
              <c:layout>
                <c:manualLayout>
                  <c:x val="-8.2857924534077113E-17"/>
                  <c:y val="-2.0438924172281048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7"/>
              <c:layout>
                <c:manualLayout>
                  <c:x val="0"/>
                  <c:y val="1.167938524130346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'D7'!$H$56:$H$63</c:f>
              <c:strCache>
                <c:ptCount val="8"/>
                <c:pt idx="0">
                  <c:v>&lt;5</c:v>
                </c:pt>
                <c:pt idx="1">
                  <c:v>5to17</c:v>
                </c:pt>
                <c:pt idx="2">
                  <c:v>18to24</c:v>
                </c:pt>
                <c:pt idx="3">
                  <c:v>25to34</c:v>
                </c:pt>
                <c:pt idx="4">
                  <c:v>35to44</c:v>
                </c:pt>
                <c:pt idx="5">
                  <c:v>45to54</c:v>
                </c:pt>
                <c:pt idx="6">
                  <c:v>55to64</c:v>
                </c:pt>
                <c:pt idx="7">
                  <c:v>65+</c:v>
                </c:pt>
              </c:strCache>
            </c:strRef>
          </c:cat>
          <c:val>
            <c:numRef>
              <c:f>'D7'!$I$56:$I$63</c:f>
              <c:numCache>
                <c:formatCode>0.0</c:formatCode>
                <c:ptCount val="8"/>
                <c:pt idx="0">
                  <c:v>18.479970028114447</c:v>
                </c:pt>
                <c:pt idx="1">
                  <c:v>6.5339516085515736</c:v>
                </c:pt>
                <c:pt idx="2">
                  <c:v>2.7973458708713803</c:v>
                </c:pt>
                <c:pt idx="3">
                  <c:v>6.4861240675849885</c:v>
                </c:pt>
                <c:pt idx="4">
                  <c:v>11.05419518505917</c:v>
                </c:pt>
                <c:pt idx="5">
                  <c:v>10.911050403318431</c:v>
                </c:pt>
                <c:pt idx="6">
                  <c:v>11.826318473438516</c:v>
                </c:pt>
                <c:pt idx="7">
                  <c:v>16.474621262413276</c:v>
                </c:pt>
              </c:numCache>
            </c:numRef>
          </c:val>
        </c:ser>
        <c:dLbls>
          <c:showLegendKey val="0"/>
          <c:showVal val="1"/>
          <c:showCatName val="0"/>
          <c:showSerName val="0"/>
          <c:showPercent val="0"/>
          <c:showBubbleSize val="0"/>
        </c:dLbls>
        <c:gapWidth val="150"/>
        <c:axId val="471736224"/>
        <c:axId val="471736616"/>
      </c:barChart>
      <c:catAx>
        <c:axId val="471736224"/>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1736616"/>
        <c:crosses val="autoZero"/>
        <c:auto val="1"/>
        <c:lblAlgn val="ctr"/>
        <c:lblOffset val="100"/>
        <c:noMultiLvlLbl val="0"/>
      </c:catAx>
      <c:valAx>
        <c:axId val="471736616"/>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1736224"/>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000" dirty="0" smtClean="0"/>
              <a:t>2014 Age Distribution,                                      Public Health District 8, Indiana</a:t>
            </a:r>
            <a:endParaRPr lang="en-US" dirty="0"/>
          </a:p>
        </c:rich>
      </c:tx>
      <c:overlay val="0"/>
    </c:title>
    <c:autoTitleDeleted val="0"/>
    <c:plotArea>
      <c:layout/>
      <c:pieChart>
        <c:varyColors val="1"/>
        <c:ser>
          <c:idx val="0"/>
          <c:order val="0"/>
          <c:tx>
            <c:strRef>
              <c:f>'D8'!$I$66</c:f>
              <c:strCache>
                <c:ptCount val="1"/>
                <c:pt idx="0">
                  <c:v>Count</c:v>
                </c:pt>
              </c:strCache>
            </c:strRef>
          </c:tx>
          <c:dLbls>
            <c:dLbl>
              <c:idx val="1"/>
              <c:tx>
                <c:rich>
                  <a:bodyPr/>
                  <a:lstStyle/>
                  <a:p>
                    <a:r>
                      <a:rPr lang="en-US" smtClean="0"/>
                      <a:t>5 to 17 Years</a:t>
                    </a:r>
                    <a:r>
                      <a:rPr lang="en-US" baseline="0" smtClean="0"/>
                      <a:t>, </a:t>
                    </a:r>
                    <a:fld id="{9D1E1342-C328-41EF-BB79-A9791C2360AC}"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2"/>
              <c:tx>
                <c:rich>
                  <a:bodyPr/>
                  <a:lstStyle/>
                  <a:p>
                    <a:r>
                      <a:rPr lang="en-US" smtClean="0"/>
                      <a:t>18 to 24 Years</a:t>
                    </a:r>
                    <a:r>
                      <a:rPr lang="en-US" baseline="0" smtClean="0"/>
                      <a:t>, </a:t>
                    </a:r>
                    <a:fld id="{CBF2D5C0-6459-4215-827B-E45F8AE5E808}"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3"/>
              <c:tx>
                <c:rich>
                  <a:bodyPr/>
                  <a:lstStyle/>
                  <a:p>
                    <a:r>
                      <a:rPr lang="en-US" smtClean="0"/>
                      <a:t>25 to 34 Years</a:t>
                    </a:r>
                    <a:r>
                      <a:rPr lang="en-US" baseline="0" smtClean="0"/>
                      <a:t>, </a:t>
                    </a:r>
                    <a:fld id="{DD7F9D27-0717-43B7-B280-8B382F843658}"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4"/>
              <c:tx>
                <c:rich>
                  <a:bodyPr/>
                  <a:lstStyle/>
                  <a:p>
                    <a:r>
                      <a:rPr lang="en-US" smtClean="0"/>
                      <a:t>35 to 44 Years</a:t>
                    </a:r>
                    <a:r>
                      <a:rPr lang="en-US" baseline="0" smtClean="0"/>
                      <a:t>, </a:t>
                    </a:r>
                    <a:fld id="{224DB36A-3298-4CCC-941B-52B3EB711DE1}"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5"/>
              <c:tx>
                <c:rich>
                  <a:bodyPr/>
                  <a:lstStyle/>
                  <a:p>
                    <a:r>
                      <a:rPr lang="en-US" smtClean="0"/>
                      <a:t>45 to 54 Years</a:t>
                    </a:r>
                    <a:r>
                      <a:rPr lang="en-US" baseline="0" smtClean="0"/>
                      <a:t>, </a:t>
                    </a:r>
                    <a:fld id="{E3008D0D-126F-4BFA-A793-9F3E1ECA8ED3}"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6"/>
              <c:tx>
                <c:rich>
                  <a:bodyPr/>
                  <a:lstStyle/>
                  <a:p>
                    <a:r>
                      <a:rPr lang="en-US" smtClean="0"/>
                      <a:t>55 to 64 Years</a:t>
                    </a:r>
                    <a:r>
                      <a:rPr lang="en-US" baseline="0" smtClean="0"/>
                      <a:t>, </a:t>
                    </a:r>
                    <a:fld id="{8FB3B899-393C-44BB-83FF-47B992C8B35A}"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spPr>
              <a:noFill/>
              <a:ln>
                <a:noFill/>
              </a:ln>
              <a:effectLst/>
            </c:spPr>
            <c:txPr>
              <a:bodyPr/>
              <a:lstStyle/>
              <a:p>
                <a:pPr>
                  <a:defRPr sz="1400" b="1"/>
                </a:pPr>
                <a:endParaRPr lang="en-US"/>
              </a:p>
            </c:txPr>
            <c:dLblPos val="outEnd"/>
            <c:showLegendKey val="1"/>
            <c:showVal val="0"/>
            <c:showCatName val="1"/>
            <c:showSerName val="0"/>
            <c:showPercent val="1"/>
            <c:showBubbleSize val="0"/>
            <c:separator>, </c:separator>
            <c:showLeaderLines val="1"/>
            <c:extLst>
              <c:ext xmlns:c15="http://schemas.microsoft.com/office/drawing/2012/chart" uri="{CE6537A1-D6FC-4f65-9D91-7224C49458BB}"/>
            </c:extLst>
          </c:dLbls>
          <c:cat>
            <c:strRef>
              <c:f>'D8'!$H$67:$H$74</c:f>
              <c:strCache>
                <c:ptCount val="8"/>
                <c:pt idx="0">
                  <c:v>&lt;5 Years</c:v>
                </c:pt>
                <c:pt idx="1">
                  <c:v>5to17 Years</c:v>
                </c:pt>
                <c:pt idx="2">
                  <c:v>18to24 Years</c:v>
                </c:pt>
                <c:pt idx="3">
                  <c:v>25to34 Years</c:v>
                </c:pt>
                <c:pt idx="4">
                  <c:v>35to44 Years</c:v>
                </c:pt>
                <c:pt idx="5">
                  <c:v>45to54 Years</c:v>
                </c:pt>
                <c:pt idx="6">
                  <c:v>55to64 Years</c:v>
                </c:pt>
                <c:pt idx="7">
                  <c:v>65+ Years</c:v>
                </c:pt>
              </c:strCache>
            </c:strRef>
          </c:cat>
          <c:val>
            <c:numRef>
              <c:f>'D8'!$I$67:$I$74</c:f>
              <c:numCache>
                <c:formatCode>0.0</c:formatCode>
                <c:ptCount val="8"/>
                <c:pt idx="0">
                  <c:v>20611</c:v>
                </c:pt>
                <c:pt idx="1">
                  <c:v>61063</c:v>
                </c:pt>
                <c:pt idx="2">
                  <c:v>54333</c:v>
                </c:pt>
                <c:pt idx="3">
                  <c:v>48827</c:v>
                </c:pt>
                <c:pt idx="4">
                  <c:v>43670</c:v>
                </c:pt>
                <c:pt idx="5">
                  <c:v>46829</c:v>
                </c:pt>
                <c:pt idx="6">
                  <c:v>45951</c:v>
                </c:pt>
                <c:pt idx="7">
                  <c:v>54147</c:v>
                </c:pt>
              </c:numCache>
            </c:numRef>
          </c:val>
        </c:ser>
        <c:dLbls>
          <c:dLblPos val="outEnd"/>
          <c:showLegendKey val="0"/>
          <c:showVal val="1"/>
          <c:showCatName val="0"/>
          <c:showSerName val="0"/>
          <c:showPercent val="0"/>
          <c:showBubbleSize val="0"/>
          <c:showLeaderLines val="1"/>
        </c:dLbls>
        <c:firstSliceAng val="0"/>
      </c:pieChart>
    </c:plotArea>
    <c:plotVisOnly val="1"/>
    <c:dispBlanksAs val="gap"/>
    <c:showDLblsOverMax val="0"/>
  </c:chart>
  <c:spPr>
    <a:ln>
      <a:solidFill>
        <a:prstClr val="black"/>
      </a:solidFill>
    </a:ln>
  </c:sp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Public Health District 8, Indiana</a:t>
            </a:r>
            <a:endParaRPr lang="en-US" dirty="0"/>
          </a:p>
        </c:rich>
      </c:tx>
      <c:overlay val="0"/>
    </c:title>
    <c:autoTitleDeleted val="0"/>
    <c:plotArea>
      <c:layout/>
      <c:lineChart>
        <c:grouping val="standard"/>
        <c:varyColors val="0"/>
        <c:ser>
          <c:idx val="5"/>
          <c:order val="0"/>
          <c:tx>
            <c:strRef>
              <c:f>'D8'!$F$1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0"/>
              <c:layout>
                <c:manualLayout>
                  <c:x val="-4.4076845208410202E-2"/>
                  <c:y val="4.361743600076447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
              <c:layout>
                <c:manualLayout>
                  <c:x val="-3.9525210768450302E-2"/>
                  <c:y val="5.240095544404150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3"/>
              <c:layout>
                <c:manualLayout>
                  <c:x val="-8.0490099926295772E-2"/>
                  <c:y val="-1.7867200102174692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5.3879524687509691E-3"/>
                  <c:y val="-6.1558408444719699E-3"/>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'D8'!$A$2:$A$6</c:f>
              <c:numCache>
                <c:formatCode>General</c:formatCode>
                <c:ptCount val="5"/>
                <c:pt idx="0">
                  <c:v>2010</c:v>
                </c:pt>
                <c:pt idx="1">
                  <c:v>2011</c:v>
                </c:pt>
                <c:pt idx="2">
                  <c:v>2012</c:v>
                </c:pt>
                <c:pt idx="3">
                  <c:v>2013</c:v>
                </c:pt>
                <c:pt idx="4">
                  <c:v>2014</c:v>
                </c:pt>
              </c:numCache>
            </c:numRef>
          </c:cat>
          <c:val>
            <c:numRef>
              <c:f>'D8'!$F$2:$F$6</c:f>
              <c:numCache>
                <c:formatCode>0.0</c:formatCode>
                <c:ptCount val="5"/>
                <c:pt idx="0">
                  <c:v>30.4</c:v>
                </c:pt>
                <c:pt idx="1">
                  <c:v>22.4</c:v>
                </c:pt>
                <c:pt idx="2">
                  <c:v>33.700000000000003</c:v>
                </c:pt>
                <c:pt idx="3">
                  <c:v>37.700000000000003</c:v>
                </c:pt>
                <c:pt idx="4">
                  <c:v>37.9</c:v>
                </c:pt>
              </c:numCache>
            </c:numRef>
          </c:val>
          <c:smooth val="0"/>
        </c:ser>
        <c:ser>
          <c:idx val="8"/>
          <c:order val="1"/>
          <c:tx>
            <c:strRef>
              <c:f>'D8'!$I$1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'D8'!$A$2:$A$6</c:f>
              <c:numCache>
                <c:formatCode>General</c:formatCode>
                <c:ptCount val="5"/>
                <c:pt idx="0">
                  <c:v>2010</c:v>
                </c:pt>
                <c:pt idx="1">
                  <c:v>2011</c:v>
                </c:pt>
                <c:pt idx="2">
                  <c:v>2012</c:v>
                </c:pt>
                <c:pt idx="3">
                  <c:v>2013</c:v>
                </c:pt>
                <c:pt idx="4">
                  <c:v>2014</c:v>
                </c:pt>
              </c:numCache>
            </c:numRef>
          </c:cat>
          <c:val>
            <c:numRef>
              <c:f>'D8'!$I$2:$I$6</c:f>
              <c:numCache>
                <c:formatCode>0.0</c:formatCode>
                <c:ptCount val="5"/>
                <c:pt idx="0">
                  <c:v>32.9</c:v>
                </c:pt>
                <c:pt idx="1">
                  <c:v>32.9</c:v>
                </c:pt>
                <c:pt idx="2">
                  <c:v>32.9</c:v>
                </c:pt>
                <c:pt idx="3">
                  <c:v>32.9</c:v>
                </c:pt>
                <c:pt idx="4">
                  <c:v>32.9</c:v>
                </c:pt>
              </c:numCache>
            </c:numRef>
          </c:val>
          <c:smooth val="0"/>
        </c:ser>
        <c:dLbls>
          <c:showLegendKey val="0"/>
          <c:showVal val="0"/>
          <c:showCatName val="0"/>
          <c:showSerName val="0"/>
          <c:showPercent val="0"/>
          <c:showBubbleSize val="0"/>
        </c:dLbls>
        <c:marker val="1"/>
        <c:smooth val="0"/>
        <c:axId val="473191888"/>
        <c:axId val="473192280"/>
      </c:lineChart>
      <c:catAx>
        <c:axId val="473191888"/>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3192280"/>
        <c:crosses val="autoZero"/>
        <c:auto val="1"/>
        <c:lblAlgn val="ctr"/>
        <c:lblOffset val="100"/>
        <c:noMultiLvlLbl val="0"/>
      </c:catAx>
      <c:valAx>
        <c:axId val="473192280"/>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3191888"/>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a:t>
            </a:r>
            <a:r>
              <a:rPr lang="en-US" baseline="0" dirty="0" smtClean="0"/>
              <a:t> Rates by Age Group,        Public Health District 8, Indiana</a:t>
            </a:r>
            <a:endParaRPr lang="en-US" dirty="0"/>
          </a:p>
        </c:rich>
      </c:tx>
      <c:overlay val="0"/>
    </c:title>
    <c:autoTitleDeleted val="0"/>
    <c:plotArea>
      <c:layout/>
      <c:barChart>
        <c:barDir val="col"/>
        <c:grouping val="clustered"/>
        <c:varyColors val="0"/>
        <c:ser>
          <c:idx val="0"/>
          <c:order val="0"/>
          <c:tx>
            <c:strRef>
              <c:f>'D8'!$I$55</c:f>
              <c:strCache>
                <c:ptCount val="1"/>
                <c:pt idx="0">
                  <c:v>AARate</c:v>
                </c:pt>
              </c:strCache>
            </c:strRef>
          </c:tx>
          <c:invertIfNegative val="0"/>
          <c:dLbls>
            <c:dLbl>
              <c:idx val="3"/>
              <c:layout>
                <c:manualLayout>
                  <c:x val="0"/>
                  <c:y val="-8.8076336523731039E-3"/>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5"/>
              <c:layout>
                <c:manualLayout>
                  <c:x val="8.3209566573408866E-17"/>
                  <c:y val="-1.1743511536497525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6"/>
              <c:layout>
                <c:manualLayout>
                  <c:x val="0"/>
                  <c:y val="-2.3487023072994943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'D8'!$H$56:$H$63</c:f>
              <c:strCache>
                <c:ptCount val="8"/>
                <c:pt idx="0">
                  <c:v>&lt;5</c:v>
                </c:pt>
                <c:pt idx="1">
                  <c:v>5to17</c:v>
                </c:pt>
                <c:pt idx="2">
                  <c:v>18to24</c:v>
                </c:pt>
                <c:pt idx="3">
                  <c:v>25to34</c:v>
                </c:pt>
                <c:pt idx="4">
                  <c:v>35to44</c:v>
                </c:pt>
                <c:pt idx="5">
                  <c:v>45to54</c:v>
                </c:pt>
                <c:pt idx="6">
                  <c:v>55to64</c:v>
                </c:pt>
                <c:pt idx="7">
                  <c:v>65+</c:v>
                </c:pt>
              </c:strCache>
            </c:strRef>
          </c:cat>
          <c:val>
            <c:numRef>
              <c:f>'D8'!$I$56:$I$63</c:f>
              <c:numCache>
                <c:formatCode>0.0</c:formatCode>
                <c:ptCount val="8"/>
                <c:pt idx="0">
                  <c:v>51.258886243990347</c:v>
                </c:pt>
                <c:pt idx="1">
                  <c:v>34.953353952776446</c:v>
                </c:pt>
                <c:pt idx="2">
                  <c:v>30.754190285089216</c:v>
                </c:pt>
                <c:pt idx="3">
                  <c:v>47.940528643590426</c:v>
                </c:pt>
                <c:pt idx="4">
                  <c:v>38.357466994468844</c:v>
                </c:pt>
                <c:pt idx="5">
                  <c:v>27.864018675586703</c:v>
                </c:pt>
                <c:pt idx="6">
                  <c:v>17.09266771971442</c:v>
                </c:pt>
                <c:pt idx="7">
                  <c:v>14.492577325218654</c:v>
                </c:pt>
              </c:numCache>
            </c:numRef>
          </c:val>
        </c:ser>
        <c:dLbls>
          <c:showLegendKey val="0"/>
          <c:showVal val="1"/>
          <c:showCatName val="0"/>
          <c:showSerName val="0"/>
          <c:showPercent val="0"/>
          <c:showBubbleSize val="0"/>
        </c:dLbls>
        <c:gapWidth val="150"/>
        <c:axId val="473193064"/>
        <c:axId val="473193456"/>
      </c:barChart>
      <c:catAx>
        <c:axId val="473193064"/>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3193456"/>
        <c:crosses val="autoZero"/>
        <c:auto val="1"/>
        <c:lblAlgn val="ctr"/>
        <c:lblOffset val="100"/>
        <c:noMultiLvlLbl val="0"/>
      </c:catAx>
      <c:valAx>
        <c:axId val="473193456"/>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3193064"/>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 Rates,                  Public Health District 8, Indiana</a:t>
            </a:r>
            <a:endParaRPr lang="en-US" dirty="0"/>
          </a:p>
        </c:rich>
      </c:tx>
      <c:overlay val="0"/>
    </c:title>
    <c:autoTitleDeleted val="0"/>
    <c:plotArea>
      <c:layout/>
      <c:lineChart>
        <c:grouping val="standard"/>
        <c:varyColors val="0"/>
        <c:ser>
          <c:idx val="5"/>
          <c:order val="0"/>
          <c:tx>
            <c:strRef>
              <c:f>'D8'!$F$1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1"/>
              <c:layout>
                <c:manualLayout>
                  <c:x val="-3.52277342347583E-2"/>
                  <c:y val="-4.6010887414415412E-2"/>
                </c:manualLayout>
              </c:layout>
              <c:dLblPos val="r"/>
              <c:showLegendKey val="0"/>
              <c:showVal val="1"/>
              <c:showCatName val="0"/>
              <c:showSerName val="0"/>
              <c:showPercent val="0"/>
              <c:showBubbleSize val="0"/>
              <c:extLst>
                <c:ext xmlns:c15="http://schemas.microsoft.com/office/drawing/2012/chart" uri="{CE6537A1-D6FC-4f65-9D91-7224C49458BB}"/>
              </c:extLst>
            </c:dLbl>
            <c:dLbl>
              <c:idx val="3"/>
              <c:layout>
                <c:manualLayout>
                  <c:x val="-3.3613042016614803E-2"/>
                  <c:y val="4.0689596186338856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3.3613042016614803E-2"/>
                  <c:y val="3.1906076743061777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'D8'!$A$2:$A$6</c:f>
              <c:numCache>
                <c:formatCode>General</c:formatCode>
                <c:ptCount val="5"/>
                <c:pt idx="0">
                  <c:v>2010</c:v>
                </c:pt>
                <c:pt idx="1">
                  <c:v>2011</c:v>
                </c:pt>
                <c:pt idx="2">
                  <c:v>2012</c:v>
                </c:pt>
                <c:pt idx="3">
                  <c:v>2013</c:v>
                </c:pt>
                <c:pt idx="4">
                  <c:v>2014</c:v>
                </c:pt>
              </c:numCache>
            </c:numRef>
          </c:cat>
          <c:val>
            <c:numRef>
              <c:f>'D8'!$F$2:$F$6</c:f>
              <c:numCache>
                <c:formatCode>0.0</c:formatCode>
                <c:ptCount val="5"/>
                <c:pt idx="0">
                  <c:v>5.8</c:v>
                </c:pt>
                <c:pt idx="1">
                  <c:v>5.7</c:v>
                </c:pt>
                <c:pt idx="2">
                  <c:v>5</c:v>
                </c:pt>
                <c:pt idx="3">
                  <c:v>4.2</c:v>
                </c:pt>
                <c:pt idx="4">
                  <c:v>3.9</c:v>
                </c:pt>
              </c:numCache>
            </c:numRef>
          </c:val>
          <c:smooth val="0"/>
        </c:ser>
        <c:ser>
          <c:idx val="8"/>
          <c:order val="1"/>
          <c:tx>
            <c:strRef>
              <c:f>'D8'!$I$1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layout>
                <c:manualLayout>
                  <c:x val="0"/>
                  <c:y val="1.463919907212837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'D8'!$A$2:$A$6</c:f>
              <c:numCache>
                <c:formatCode>General</c:formatCode>
                <c:ptCount val="5"/>
                <c:pt idx="0">
                  <c:v>2010</c:v>
                </c:pt>
                <c:pt idx="1">
                  <c:v>2011</c:v>
                </c:pt>
                <c:pt idx="2">
                  <c:v>2012</c:v>
                </c:pt>
                <c:pt idx="3">
                  <c:v>2013</c:v>
                </c:pt>
                <c:pt idx="4">
                  <c:v>2014</c:v>
                </c:pt>
              </c:numCache>
            </c:numRef>
          </c:cat>
          <c:val>
            <c:numRef>
              <c:f>'D8'!$I$2:$I$6</c:f>
              <c:numCache>
                <c:formatCode>0.0</c:formatCode>
                <c:ptCount val="5"/>
                <c:pt idx="0">
                  <c:v>4.9000000000000004</c:v>
                </c:pt>
                <c:pt idx="1">
                  <c:v>4.9000000000000004</c:v>
                </c:pt>
                <c:pt idx="2">
                  <c:v>4.9000000000000004</c:v>
                </c:pt>
                <c:pt idx="3">
                  <c:v>4.9000000000000004</c:v>
                </c:pt>
                <c:pt idx="4">
                  <c:v>4.9000000000000004</c:v>
                </c:pt>
              </c:numCache>
            </c:numRef>
          </c:val>
          <c:smooth val="0"/>
        </c:ser>
        <c:dLbls>
          <c:showLegendKey val="0"/>
          <c:showVal val="0"/>
          <c:showCatName val="0"/>
          <c:showSerName val="0"/>
          <c:showPercent val="0"/>
          <c:showBubbleSize val="0"/>
        </c:dLbls>
        <c:marker val="1"/>
        <c:smooth val="0"/>
        <c:axId val="473194240"/>
        <c:axId val="473194632"/>
      </c:lineChart>
      <c:catAx>
        <c:axId val="473194240"/>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3194632"/>
        <c:crosses val="autoZero"/>
        <c:auto val="1"/>
        <c:lblAlgn val="ctr"/>
        <c:lblOffset val="100"/>
        <c:noMultiLvlLbl val="0"/>
      </c:catAx>
      <c:valAx>
        <c:axId val="473194632"/>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3194240"/>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a:t>
            </a:r>
            <a:r>
              <a:rPr lang="en-US" baseline="0" dirty="0" smtClean="0"/>
              <a:t> Rates,                      Public Health District 1, Indiana</a:t>
            </a:r>
            <a:endParaRPr lang="en-US" dirty="0"/>
          </a:p>
        </c:rich>
      </c:tx>
      <c:overlay val="0"/>
    </c:title>
    <c:autoTitleDeleted val="0"/>
    <c:plotArea>
      <c:layout/>
      <c:lineChart>
        <c:grouping val="standard"/>
        <c:varyColors val="0"/>
        <c:ser>
          <c:idx val="5"/>
          <c:order val="0"/>
          <c:tx>
            <c:strRef>
              <c:f>'D1'!$F$1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0"/>
              <c:layout>
                <c:manualLayout>
                  <c:x val="-4.4506010575143862E-2"/>
                  <c:y val="-3.5646334471348552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
              <c:layout>
                <c:manualLayout>
                  <c:x val="-3.0966358050247389E-2"/>
                  <c:y val="-2.68628150280715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
              <c:layout>
                <c:manualLayout>
                  <c:x val="-4.6762619329293258E-2"/>
                  <c:y val="6.9755898847975742E-2"/>
                </c:manualLayout>
              </c:layout>
              <c:dLblPos val="r"/>
              <c:showLegendKey val="0"/>
              <c:showVal val="1"/>
              <c:showCatName val="0"/>
              <c:showSerName val="0"/>
              <c:showPercent val="0"/>
              <c:showBubbleSize val="0"/>
              <c:extLst>
                <c:ext xmlns:c15="http://schemas.microsoft.com/office/drawing/2012/chart" uri="{CE6537A1-D6FC-4f65-9D91-7224C49458BB}"/>
              </c:extLst>
            </c:dLbl>
            <c:dLbl>
              <c:idx val="3"/>
              <c:layout>
                <c:manualLayout>
                  <c:x val="-4.6762619329293258E-2"/>
                  <c:y val="5.8044539590273017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b="1"/>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'D1'!$A$2:$A$6</c:f>
              <c:numCache>
                <c:formatCode>General</c:formatCode>
                <c:ptCount val="5"/>
                <c:pt idx="0">
                  <c:v>2010</c:v>
                </c:pt>
                <c:pt idx="1">
                  <c:v>2011</c:v>
                </c:pt>
                <c:pt idx="2">
                  <c:v>2012</c:v>
                </c:pt>
                <c:pt idx="3">
                  <c:v>2013</c:v>
                </c:pt>
                <c:pt idx="4">
                  <c:v>2014</c:v>
                </c:pt>
              </c:numCache>
            </c:numRef>
          </c:cat>
          <c:val>
            <c:numRef>
              <c:f>'D1'!$F$2:$F$6</c:f>
              <c:numCache>
                <c:formatCode>0.0</c:formatCode>
                <c:ptCount val="5"/>
                <c:pt idx="0">
                  <c:v>19.7</c:v>
                </c:pt>
                <c:pt idx="1">
                  <c:v>18.3</c:v>
                </c:pt>
                <c:pt idx="2">
                  <c:v>17</c:v>
                </c:pt>
                <c:pt idx="3">
                  <c:v>16.600000000000001</c:v>
                </c:pt>
                <c:pt idx="4">
                  <c:v>15.8</c:v>
                </c:pt>
              </c:numCache>
            </c:numRef>
          </c:val>
          <c:smooth val="0"/>
        </c:ser>
        <c:ser>
          <c:idx val="8"/>
          <c:order val="1"/>
          <c:tx>
            <c:strRef>
              <c:f>'D1'!$I$1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spPr/>
              <c:txPr>
                <a:bodyPr/>
                <a:lstStyle/>
                <a:p>
                  <a:pPr>
                    <a:defRPr sz="1200" b="1"/>
                  </a:pPr>
                  <a:endParaRPr lang="en-US"/>
                </a:p>
              </c:txPr>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'D1'!$A$2:$A$6</c:f>
              <c:numCache>
                <c:formatCode>General</c:formatCode>
                <c:ptCount val="5"/>
                <c:pt idx="0">
                  <c:v>2010</c:v>
                </c:pt>
                <c:pt idx="1">
                  <c:v>2011</c:v>
                </c:pt>
                <c:pt idx="2">
                  <c:v>2012</c:v>
                </c:pt>
                <c:pt idx="3">
                  <c:v>2013</c:v>
                </c:pt>
                <c:pt idx="4">
                  <c:v>2014</c:v>
                </c:pt>
              </c:numCache>
            </c:numRef>
          </c:cat>
          <c:val>
            <c:numRef>
              <c:f>'D1'!$I$2:$I$6</c:f>
              <c:numCache>
                <c:formatCode>0.0</c:formatCode>
                <c:ptCount val="5"/>
                <c:pt idx="0">
                  <c:v>17.5</c:v>
                </c:pt>
                <c:pt idx="1">
                  <c:v>17.5</c:v>
                </c:pt>
                <c:pt idx="2">
                  <c:v>17.5</c:v>
                </c:pt>
                <c:pt idx="3">
                  <c:v>17.5</c:v>
                </c:pt>
                <c:pt idx="4">
                  <c:v>17.5</c:v>
                </c:pt>
              </c:numCache>
            </c:numRef>
          </c:val>
          <c:smooth val="0"/>
        </c:ser>
        <c:dLbls>
          <c:showLegendKey val="0"/>
          <c:showVal val="0"/>
          <c:showCatName val="0"/>
          <c:showSerName val="0"/>
          <c:showPercent val="0"/>
          <c:showBubbleSize val="0"/>
        </c:dLbls>
        <c:marker val="1"/>
        <c:smooth val="0"/>
        <c:axId val="463868104"/>
        <c:axId val="463871240"/>
      </c:lineChart>
      <c:catAx>
        <c:axId val="463868104"/>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63871240"/>
        <c:crosses val="autoZero"/>
        <c:auto val="1"/>
        <c:lblAlgn val="ctr"/>
        <c:lblOffset val="100"/>
        <c:noMultiLvlLbl val="0"/>
      </c:catAx>
      <c:valAx>
        <c:axId val="463871240"/>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63868104"/>
        <c:crosses val="autoZero"/>
        <c:crossBetween val="between"/>
      </c:valAx>
    </c:plotArea>
    <c:legend>
      <c:legendPos val="r"/>
      <c:overlay val="0"/>
      <c:txPr>
        <a:bodyPr/>
        <a:lstStyle/>
        <a:p>
          <a:pPr>
            <a:defRPr b="1"/>
          </a:pPr>
          <a:endParaRPr lang="en-US"/>
        </a:p>
      </c:txPr>
    </c:legend>
    <c:plotVisOnly val="1"/>
    <c:dispBlanksAs val="gap"/>
    <c:showDLblsOverMax val="0"/>
  </c:chart>
  <c:spPr>
    <a:ln>
      <a:solidFill>
        <a:schemeClr val="tx1"/>
      </a:solidFill>
    </a:ln>
  </c:spPr>
  <c:externalData r:id="rId1">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a:t>
            </a:r>
            <a:r>
              <a:rPr lang="en-US" baseline="0" dirty="0" smtClean="0"/>
              <a:t> Hospitalization Rates by Age Group, Public Health District 8, Indiana</a:t>
            </a:r>
            <a:endParaRPr lang="en-US" dirty="0"/>
          </a:p>
        </c:rich>
      </c:tx>
      <c:overlay val="0"/>
    </c:title>
    <c:autoTitleDeleted val="0"/>
    <c:plotArea>
      <c:layout/>
      <c:barChart>
        <c:barDir val="col"/>
        <c:grouping val="clustered"/>
        <c:varyColors val="0"/>
        <c:ser>
          <c:idx val="0"/>
          <c:order val="0"/>
          <c:tx>
            <c:strRef>
              <c:f>'D8'!$I$55</c:f>
              <c:strCache>
                <c:ptCount val="1"/>
                <c:pt idx="0">
                  <c:v>AARate</c:v>
                </c:pt>
              </c:strCache>
            </c:strRef>
          </c:tx>
          <c:invertIfNegative val="0"/>
          <c:dLbls>
            <c:dLbl>
              <c:idx val="1"/>
              <c:layout>
                <c:manualLayout>
                  <c:x val="0"/>
                  <c:y val="-1.7519077861955185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2"/>
              <c:layout>
                <c:manualLayout>
                  <c:x val="0"/>
                  <c:y val="1.4599231551629316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5"/>
              <c:layout>
                <c:manualLayout>
                  <c:x val="0"/>
                  <c:y val="-1.7519077861955185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'D8'!$H$56:$H$63</c:f>
              <c:strCache>
                <c:ptCount val="8"/>
                <c:pt idx="0">
                  <c:v>&lt;5</c:v>
                </c:pt>
                <c:pt idx="1">
                  <c:v>5to17</c:v>
                </c:pt>
                <c:pt idx="2">
                  <c:v>18to24</c:v>
                </c:pt>
                <c:pt idx="3">
                  <c:v>25to34</c:v>
                </c:pt>
                <c:pt idx="4">
                  <c:v>35to44</c:v>
                </c:pt>
                <c:pt idx="5">
                  <c:v>45to54</c:v>
                </c:pt>
                <c:pt idx="6">
                  <c:v>55to64</c:v>
                </c:pt>
                <c:pt idx="7">
                  <c:v>65+</c:v>
                </c:pt>
              </c:strCache>
            </c:strRef>
          </c:cat>
          <c:val>
            <c:numRef>
              <c:f>'D8'!$I$56:$I$63</c:f>
              <c:numCache>
                <c:formatCode>0.0</c:formatCode>
                <c:ptCount val="8"/>
                <c:pt idx="0">
                  <c:v>11.775009695445561</c:v>
                </c:pt>
                <c:pt idx="1">
                  <c:v>3.3442894955049192</c:v>
                </c:pt>
                <c:pt idx="2">
                  <c:v>1.0699382886993889</c:v>
                </c:pt>
                <c:pt idx="3">
                  <c:v>2.7054481563522921</c:v>
                </c:pt>
                <c:pt idx="4">
                  <c:v>4.0394213689909906</c:v>
                </c:pt>
                <c:pt idx="5">
                  <c:v>5.2256414776274465</c:v>
                </c:pt>
                <c:pt idx="6">
                  <c:v>6.1433726061416154</c:v>
                </c:pt>
                <c:pt idx="7">
                  <c:v>8.6872963180015645</c:v>
                </c:pt>
              </c:numCache>
            </c:numRef>
          </c:val>
        </c:ser>
        <c:dLbls>
          <c:showLegendKey val="0"/>
          <c:showVal val="1"/>
          <c:showCatName val="0"/>
          <c:showSerName val="0"/>
          <c:showPercent val="0"/>
          <c:showBubbleSize val="0"/>
        </c:dLbls>
        <c:gapWidth val="150"/>
        <c:axId val="473195416"/>
        <c:axId val="473195808"/>
      </c:barChart>
      <c:catAx>
        <c:axId val="473195416"/>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3195808"/>
        <c:crosses val="autoZero"/>
        <c:auto val="1"/>
        <c:lblAlgn val="ctr"/>
        <c:lblOffset val="100"/>
        <c:noMultiLvlLbl val="0"/>
      </c:catAx>
      <c:valAx>
        <c:axId val="473195808"/>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3195416"/>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000" dirty="0" smtClean="0"/>
              <a:t>2014 Age Distribution,</a:t>
            </a:r>
            <a:r>
              <a:rPr lang="en-US" sz="2000" baseline="0" dirty="0" smtClean="0"/>
              <a:t>                                    Public Health District 9, Indiana</a:t>
            </a:r>
            <a:endParaRPr lang="en-US" sz="2000" dirty="0"/>
          </a:p>
        </c:rich>
      </c:tx>
      <c:overlay val="0"/>
    </c:title>
    <c:autoTitleDeleted val="0"/>
    <c:plotArea>
      <c:layout/>
      <c:pieChart>
        <c:varyColors val="1"/>
        <c:ser>
          <c:idx val="0"/>
          <c:order val="0"/>
          <c:tx>
            <c:strRef>
              <c:f>'D9'!$I$66</c:f>
              <c:strCache>
                <c:ptCount val="1"/>
                <c:pt idx="0">
                  <c:v>Count</c:v>
                </c:pt>
              </c:strCache>
            </c:strRef>
          </c:tx>
          <c:dLbls>
            <c:dLbl>
              <c:idx val="1"/>
              <c:tx>
                <c:rich>
                  <a:bodyPr/>
                  <a:lstStyle/>
                  <a:p>
                    <a:r>
                      <a:rPr lang="en-US" smtClean="0"/>
                      <a:t>5 to 17 Years</a:t>
                    </a:r>
                    <a:r>
                      <a:rPr lang="en-US" baseline="0" smtClean="0"/>
                      <a:t>, </a:t>
                    </a:r>
                    <a:fld id="{F4976211-F919-4784-8CFE-EC22606D72AF}"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2"/>
              <c:tx>
                <c:rich>
                  <a:bodyPr/>
                  <a:lstStyle/>
                  <a:p>
                    <a:r>
                      <a:rPr lang="en-US" smtClean="0"/>
                      <a:t>18 to 24 Years</a:t>
                    </a:r>
                    <a:r>
                      <a:rPr lang="en-US" baseline="0" smtClean="0"/>
                      <a:t>, </a:t>
                    </a:r>
                    <a:fld id="{DFB30215-06C4-499E-89C1-B415BD52EA37}"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3"/>
              <c:tx>
                <c:rich>
                  <a:bodyPr/>
                  <a:lstStyle/>
                  <a:p>
                    <a:r>
                      <a:rPr lang="en-US" smtClean="0"/>
                      <a:t>25 to 34 Years</a:t>
                    </a:r>
                    <a:r>
                      <a:rPr lang="en-US" baseline="0" smtClean="0"/>
                      <a:t>, </a:t>
                    </a:r>
                    <a:fld id="{EF600215-A45E-49CB-AA20-163F270329BD}"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4"/>
              <c:tx>
                <c:rich>
                  <a:bodyPr/>
                  <a:lstStyle/>
                  <a:p>
                    <a:r>
                      <a:rPr lang="en-US" smtClean="0"/>
                      <a:t>35 to 44 Years</a:t>
                    </a:r>
                    <a:r>
                      <a:rPr lang="en-US" baseline="0" smtClean="0"/>
                      <a:t>, </a:t>
                    </a:r>
                    <a:fld id="{AA3595AA-A8A4-4649-9E04-D8F3F98C6D9D}"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5"/>
              <c:tx>
                <c:rich>
                  <a:bodyPr/>
                  <a:lstStyle/>
                  <a:p>
                    <a:r>
                      <a:rPr lang="en-US" smtClean="0"/>
                      <a:t>45 to 54 Years</a:t>
                    </a:r>
                    <a:r>
                      <a:rPr lang="en-US" baseline="0" smtClean="0"/>
                      <a:t>, </a:t>
                    </a:r>
                    <a:fld id="{76EEBA6C-5E01-4836-AC76-2BE1839A6B75}"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6"/>
              <c:tx>
                <c:rich>
                  <a:bodyPr/>
                  <a:lstStyle/>
                  <a:p>
                    <a:r>
                      <a:rPr lang="en-US" smtClean="0"/>
                      <a:t>55 to 64 Years</a:t>
                    </a:r>
                    <a:r>
                      <a:rPr lang="en-US" baseline="0" smtClean="0"/>
                      <a:t>, </a:t>
                    </a:r>
                    <a:fld id="{E7344F40-70BA-4AF3-AC49-96AACCB1603F}"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spPr>
              <a:noFill/>
              <a:ln>
                <a:noFill/>
              </a:ln>
              <a:effectLst/>
            </c:spPr>
            <c:txPr>
              <a:bodyPr/>
              <a:lstStyle/>
              <a:p>
                <a:pPr>
                  <a:defRPr sz="1400" b="1"/>
                </a:pPr>
                <a:endParaRPr lang="en-US"/>
              </a:p>
            </c:txPr>
            <c:dLblPos val="outEnd"/>
            <c:showLegendKey val="1"/>
            <c:showVal val="0"/>
            <c:showCatName val="1"/>
            <c:showSerName val="0"/>
            <c:showPercent val="1"/>
            <c:showBubbleSize val="0"/>
            <c:separator>, </c:separator>
            <c:showLeaderLines val="1"/>
            <c:extLst>
              <c:ext xmlns:c15="http://schemas.microsoft.com/office/drawing/2012/chart" uri="{CE6537A1-D6FC-4f65-9D91-7224C49458BB}"/>
            </c:extLst>
          </c:dLbls>
          <c:cat>
            <c:strRef>
              <c:f>'D9'!$H$67:$H$74</c:f>
              <c:strCache>
                <c:ptCount val="8"/>
                <c:pt idx="0">
                  <c:v>&lt;5 Years</c:v>
                </c:pt>
                <c:pt idx="1">
                  <c:v>5to17 Years</c:v>
                </c:pt>
                <c:pt idx="2">
                  <c:v>18to24 Years</c:v>
                </c:pt>
                <c:pt idx="3">
                  <c:v>25to34 Years</c:v>
                </c:pt>
                <c:pt idx="4">
                  <c:v>35to44 Years</c:v>
                </c:pt>
                <c:pt idx="5">
                  <c:v>45to54 Years</c:v>
                </c:pt>
                <c:pt idx="6">
                  <c:v>55to64 Years</c:v>
                </c:pt>
                <c:pt idx="7">
                  <c:v>65+ Years</c:v>
                </c:pt>
              </c:strCache>
            </c:strRef>
          </c:cat>
          <c:val>
            <c:numRef>
              <c:f>'D9'!$I$67:$I$74</c:f>
              <c:numCache>
                <c:formatCode>0.0</c:formatCode>
                <c:ptCount val="8"/>
                <c:pt idx="0">
                  <c:v>26835</c:v>
                </c:pt>
                <c:pt idx="1">
                  <c:v>78128</c:v>
                </c:pt>
                <c:pt idx="2">
                  <c:v>39948</c:v>
                </c:pt>
                <c:pt idx="3">
                  <c:v>54791</c:v>
                </c:pt>
                <c:pt idx="4">
                  <c:v>58915</c:v>
                </c:pt>
                <c:pt idx="5">
                  <c:v>66823</c:v>
                </c:pt>
                <c:pt idx="6">
                  <c:v>62657</c:v>
                </c:pt>
                <c:pt idx="7">
                  <c:v>69797</c:v>
                </c:pt>
              </c:numCache>
            </c:numRef>
          </c:val>
        </c:ser>
        <c:dLbls>
          <c:dLblPos val="outEnd"/>
          <c:showLegendKey val="0"/>
          <c:showVal val="1"/>
          <c:showCatName val="0"/>
          <c:showSerName val="0"/>
          <c:showPercent val="0"/>
          <c:showBubbleSize val="0"/>
          <c:showLeaderLines val="1"/>
        </c:dLbls>
        <c:firstSliceAng val="0"/>
      </c:pieChart>
    </c:plotArea>
    <c:plotVisOnly val="1"/>
    <c:dispBlanksAs val="gap"/>
    <c:showDLblsOverMax val="0"/>
  </c:chart>
  <c:spPr>
    <a:ln>
      <a:solidFill>
        <a:prstClr val="black"/>
      </a:solidFill>
    </a:ln>
  </c:spPr>
  <c:externalData r:id="rId1">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Public Health District 9, Indiana</a:t>
            </a:r>
            <a:endParaRPr lang="en-US" dirty="0"/>
          </a:p>
        </c:rich>
      </c:tx>
      <c:overlay val="0"/>
    </c:title>
    <c:autoTitleDeleted val="0"/>
    <c:plotArea>
      <c:layout/>
      <c:lineChart>
        <c:grouping val="standard"/>
        <c:varyColors val="0"/>
        <c:ser>
          <c:idx val="5"/>
          <c:order val="0"/>
          <c:tx>
            <c:strRef>
              <c:f>'D9'!$F$1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0"/>
              <c:layout>
                <c:manualLayout>
                  <c:x val="-3.9274656034261848E-2"/>
                  <c:y val="-5.532879525846716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
              <c:layout>
                <c:manualLayout>
                  <c:x val="-4.4848869461198537E-2"/>
                  <c:y val="5.9186397117899046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
              <c:layout>
                <c:manualLayout>
                  <c:x val="-4.4848869461198537E-2"/>
                  <c:y val="6.2114236932324728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4.1536036341627891E-2"/>
                  <c:y val="-4.6545275815190135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'D9'!$A$2:$A$6</c:f>
              <c:numCache>
                <c:formatCode>General</c:formatCode>
                <c:ptCount val="5"/>
                <c:pt idx="0">
                  <c:v>2010</c:v>
                </c:pt>
                <c:pt idx="1">
                  <c:v>2011</c:v>
                </c:pt>
                <c:pt idx="2">
                  <c:v>2012</c:v>
                </c:pt>
                <c:pt idx="3">
                  <c:v>2013</c:v>
                </c:pt>
                <c:pt idx="4">
                  <c:v>2014</c:v>
                </c:pt>
              </c:numCache>
            </c:numRef>
          </c:cat>
          <c:val>
            <c:numRef>
              <c:f>'D9'!$F$2:$F$6</c:f>
              <c:numCache>
                <c:formatCode>0.0</c:formatCode>
                <c:ptCount val="5"/>
                <c:pt idx="0">
                  <c:v>34</c:v>
                </c:pt>
                <c:pt idx="1">
                  <c:v>32.6</c:v>
                </c:pt>
                <c:pt idx="2">
                  <c:v>33</c:v>
                </c:pt>
                <c:pt idx="3">
                  <c:v>29.7</c:v>
                </c:pt>
                <c:pt idx="4">
                  <c:v>34.4</c:v>
                </c:pt>
              </c:numCache>
            </c:numRef>
          </c:val>
          <c:smooth val="0"/>
        </c:ser>
        <c:ser>
          <c:idx val="8"/>
          <c:order val="1"/>
          <c:tx>
            <c:strRef>
              <c:f>'D9'!$I$1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i="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'D9'!$A$2:$A$6</c:f>
              <c:numCache>
                <c:formatCode>General</c:formatCode>
                <c:ptCount val="5"/>
                <c:pt idx="0">
                  <c:v>2010</c:v>
                </c:pt>
                <c:pt idx="1">
                  <c:v>2011</c:v>
                </c:pt>
                <c:pt idx="2">
                  <c:v>2012</c:v>
                </c:pt>
                <c:pt idx="3">
                  <c:v>2013</c:v>
                </c:pt>
                <c:pt idx="4">
                  <c:v>2014</c:v>
                </c:pt>
              </c:numCache>
            </c:numRef>
          </c:cat>
          <c:val>
            <c:numRef>
              <c:f>'D9'!$I$2:$I$6</c:f>
              <c:numCache>
                <c:formatCode>0.0</c:formatCode>
                <c:ptCount val="5"/>
                <c:pt idx="0">
                  <c:v>33.300000000000011</c:v>
                </c:pt>
                <c:pt idx="1">
                  <c:v>33.300000000000011</c:v>
                </c:pt>
                <c:pt idx="2">
                  <c:v>33.300000000000011</c:v>
                </c:pt>
                <c:pt idx="3">
                  <c:v>33.300000000000011</c:v>
                </c:pt>
                <c:pt idx="4">
                  <c:v>33.300000000000011</c:v>
                </c:pt>
              </c:numCache>
            </c:numRef>
          </c:val>
          <c:smooth val="0"/>
        </c:ser>
        <c:dLbls>
          <c:showLegendKey val="0"/>
          <c:showVal val="0"/>
          <c:showCatName val="0"/>
          <c:showSerName val="0"/>
          <c:showPercent val="0"/>
          <c:showBubbleSize val="0"/>
        </c:dLbls>
        <c:marker val="1"/>
        <c:smooth val="0"/>
        <c:axId val="473196984"/>
        <c:axId val="473200904"/>
      </c:lineChart>
      <c:catAx>
        <c:axId val="473196984"/>
        <c:scaling>
          <c:orientation val="minMax"/>
        </c:scaling>
        <c:delete val="0"/>
        <c:axPos val="b"/>
        <c:title>
          <c:tx>
            <c:rich>
              <a:bodyPr/>
              <a:lstStyle/>
              <a:p>
                <a:pPr>
                  <a:defRPr/>
                </a:pPr>
                <a:r>
                  <a:rPr lang="en-US" sz="1400" dirty="0" smtClean="0"/>
                  <a:t>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3200904"/>
        <c:crosses val="autoZero"/>
        <c:auto val="1"/>
        <c:lblAlgn val="ctr"/>
        <c:lblOffset val="100"/>
        <c:noMultiLvlLbl val="0"/>
      </c:catAx>
      <c:valAx>
        <c:axId val="473200904"/>
        <c:scaling>
          <c:orientation val="minMax"/>
          <c:min val="0"/>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3196984"/>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a:t>
            </a:r>
            <a:r>
              <a:rPr lang="en-US" baseline="0" dirty="0" smtClean="0"/>
              <a:t> Rates by Age Group,   Public Health District 9, Indiana</a:t>
            </a:r>
            <a:endParaRPr lang="en-US" dirty="0"/>
          </a:p>
        </c:rich>
      </c:tx>
      <c:overlay val="0"/>
    </c:title>
    <c:autoTitleDeleted val="0"/>
    <c:plotArea>
      <c:layout/>
      <c:barChart>
        <c:barDir val="col"/>
        <c:grouping val="clustered"/>
        <c:varyColors val="0"/>
        <c:ser>
          <c:idx val="0"/>
          <c:order val="0"/>
          <c:tx>
            <c:strRef>
              <c:f>'D9'!$I$55</c:f>
              <c:strCache>
                <c:ptCount val="1"/>
                <c:pt idx="0">
                  <c:v>AARate</c:v>
                </c:pt>
              </c:strCache>
            </c:strRef>
          </c:tx>
          <c:invertIfNegative val="0"/>
          <c:dLbls>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'D9'!$H$56:$H$63</c:f>
              <c:strCache>
                <c:ptCount val="8"/>
                <c:pt idx="0">
                  <c:v>&lt;5</c:v>
                </c:pt>
                <c:pt idx="1">
                  <c:v>5to17</c:v>
                </c:pt>
                <c:pt idx="2">
                  <c:v>18to24</c:v>
                </c:pt>
                <c:pt idx="3">
                  <c:v>25to34</c:v>
                </c:pt>
                <c:pt idx="4">
                  <c:v>35to44</c:v>
                </c:pt>
                <c:pt idx="5">
                  <c:v>45to54</c:v>
                </c:pt>
                <c:pt idx="6">
                  <c:v>55to64</c:v>
                </c:pt>
                <c:pt idx="7">
                  <c:v>65+</c:v>
                </c:pt>
              </c:strCache>
            </c:strRef>
          </c:cat>
          <c:val>
            <c:numRef>
              <c:f>'D9'!$I$56:$I$63</c:f>
              <c:numCache>
                <c:formatCode>0.0</c:formatCode>
                <c:ptCount val="8"/>
                <c:pt idx="0">
                  <c:v>54.147023384927962</c:v>
                </c:pt>
                <c:pt idx="1">
                  <c:v>39.899012053808647</c:v>
                </c:pt>
                <c:pt idx="2">
                  <c:v>48.510230406736099</c:v>
                </c:pt>
                <c:pt idx="3">
                  <c:v>45.462986702782395</c:v>
                </c:pt>
                <c:pt idx="4">
                  <c:v>38.198396331336859</c:v>
                </c:pt>
                <c:pt idx="5">
                  <c:v>21.052368036398271</c:v>
                </c:pt>
                <c:pt idx="6">
                  <c:v>11.741646110321774</c:v>
                </c:pt>
                <c:pt idx="7">
                  <c:v>9.537013901044201</c:v>
                </c:pt>
              </c:numCache>
            </c:numRef>
          </c:val>
        </c:ser>
        <c:dLbls>
          <c:showLegendKey val="0"/>
          <c:showVal val="1"/>
          <c:showCatName val="0"/>
          <c:showSerName val="0"/>
          <c:showPercent val="0"/>
          <c:showBubbleSize val="0"/>
        </c:dLbls>
        <c:gapWidth val="150"/>
        <c:axId val="473201688"/>
        <c:axId val="473202080"/>
      </c:barChart>
      <c:catAx>
        <c:axId val="473201688"/>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3202080"/>
        <c:crosses val="autoZero"/>
        <c:auto val="1"/>
        <c:lblAlgn val="ctr"/>
        <c:lblOffset val="100"/>
        <c:noMultiLvlLbl val="0"/>
      </c:catAx>
      <c:valAx>
        <c:axId val="473202080"/>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3201688"/>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 Rates by Age Group, Public Health District</a:t>
            </a:r>
            <a:r>
              <a:rPr lang="en-US" baseline="0" dirty="0" smtClean="0"/>
              <a:t> 9, Indiana</a:t>
            </a:r>
            <a:endParaRPr lang="en-US" dirty="0"/>
          </a:p>
        </c:rich>
      </c:tx>
      <c:overlay val="0"/>
    </c:title>
    <c:autoTitleDeleted val="0"/>
    <c:plotArea>
      <c:layout/>
      <c:lineChart>
        <c:grouping val="standard"/>
        <c:varyColors val="0"/>
        <c:ser>
          <c:idx val="5"/>
          <c:order val="0"/>
          <c:tx>
            <c:strRef>
              <c:f>'D9'!$F$1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2"/>
              <c:layout>
                <c:manualLayout>
                  <c:x val="-3.6438037525964348E-2"/>
                  <c:y val="-2.9907768435074238E-2"/>
                </c:manualLayout>
              </c:layout>
              <c:dLblPos val="r"/>
              <c:showLegendKey val="0"/>
              <c:showVal val="1"/>
              <c:showCatName val="0"/>
              <c:showSerName val="0"/>
              <c:showPercent val="0"/>
              <c:showBubbleSize val="0"/>
              <c:extLst>
                <c:ext xmlns:c15="http://schemas.microsoft.com/office/drawing/2012/chart" uri="{CE6537A1-D6FC-4f65-9D91-7224C49458BB}"/>
              </c:extLst>
            </c:dLbl>
            <c:dLbl>
              <c:idx val="3"/>
              <c:layout>
                <c:manualLayout>
                  <c:x val="-3.3684423978164214E-2"/>
                  <c:y val="5.532879525846716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3.3684423978164298E-2"/>
                  <c:y val="4.0689596186338856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'D9'!$A$2:$A$6</c:f>
              <c:numCache>
                <c:formatCode>General</c:formatCode>
                <c:ptCount val="5"/>
                <c:pt idx="0">
                  <c:v>2010</c:v>
                </c:pt>
                <c:pt idx="1">
                  <c:v>2011</c:v>
                </c:pt>
                <c:pt idx="2">
                  <c:v>2012</c:v>
                </c:pt>
                <c:pt idx="3">
                  <c:v>2013</c:v>
                </c:pt>
                <c:pt idx="4">
                  <c:v>2014</c:v>
                </c:pt>
              </c:numCache>
            </c:numRef>
          </c:cat>
          <c:val>
            <c:numRef>
              <c:f>'D9'!$F$2:$F$6</c:f>
              <c:numCache>
                <c:formatCode>0.0</c:formatCode>
                <c:ptCount val="5"/>
                <c:pt idx="0">
                  <c:v>9.9</c:v>
                </c:pt>
                <c:pt idx="1">
                  <c:v>9.8000000000000007</c:v>
                </c:pt>
                <c:pt idx="2">
                  <c:v>8.9</c:v>
                </c:pt>
                <c:pt idx="3">
                  <c:v>8.1</c:v>
                </c:pt>
                <c:pt idx="4">
                  <c:v>7.2</c:v>
                </c:pt>
              </c:numCache>
            </c:numRef>
          </c:val>
          <c:smooth val="0"/>
        </c:ser>
        <c:ser>
          <c:idx val="8"/>
          <c:order val="1"/>
          <c:tx>
            <c:strRef>
              <c:f>'D9'!$I$1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'D9'!$A$2:$A$6</c:f>
              <c:numCache>
                <c:formatCode>General</c:formatCode>
                <c:ptCount val="5"/>
                <c:pt idx="0">
                  <c:v>2010</c:v>
                </c:pt>
                <c:pt idx="1">
                  <c:v>2011</c:v>
                </c:pt>
                <c:pt idx="2">
                  <c:v>2012</c:v>
                </c:pt>
                <c:pt idx="3">
                  <c:v>2013</c:v>
                </c:pt>
                <c:pt idx="4">
                  <c:v>2014</c:v>
                </c:pt>
              </c:numCache>
            </c:numRef>
          </c:cat>
          <c:val>
            <c:numRef>
              <c:f>'D9'!$I$2:$I$6</c:f>
              <c:numCache>
                <c:formatCode>0.0</c:formatCode>
                <c:ptCount val="5"/>
                <c:pt idx="0">
                  <c:v>8.8000000000000007</c:v>
                </c:pt>
                <c:pt idx="1">
                  <c:v>8.8000000000000007</c:v>
                </c:pt>
                <c:pt idx="2">
                  <c:v>8.8000000000000007</c:v>
                </c:pt>
                <c:pt idx="3">
                  <c:v>8.8000000000000007</c:v>
                </c:pt>
                <c:pt idx="4">
                  <c:v>8.8000000000000007</c:v>
                </c:pt>
              </c:numCache>
            </c:numRef>
          </c:val>
          <c:smooth val="0"/>
        </c:ser>
        <c:dLbls>
          <c:showLegendKey val="0"/>
          <c:showVal val="0"/>
          <c:showCatName val="0"/>
          <c:showSerName val="0"/>
          <c:showPercent val="0"/>
          <c:showBubbleSize val="0"/>
        </c:dLbls>
        <c:marker val="1"/>
        <c:smooth val="0"/>
        <c:axId val="473202864"/>
        <c:axId val="473203256"/>
      </c:lineChart>
      <c:catAx>
        <c:axId val="473202864"/>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3203256"/>
        <c:crosses val="autoZero"/>
        <c:auto val="1"/>
        <c:lblAlgn val="ctr"/>
        <c:lblOffset val="100"/>
        <c:noMultiLvlLbl val="0"/>
      </c:catAx>
      <c:valAx>
        <c:axId val="473203256"/>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3202864"/>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charts/chart4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 Rates by Age Group, Public Health District 9, Indiana</a:t>
            </a:r>
            <a:endParaRPr lang="en-US" dirty="0"/>
          </a:p>
        </c:rich>
      </c:tx>
      <c:overlay val="0"/>
    </c:title>
    <c:autoTitleDeleted val="0"/>
    <c:plotArea>
      <c:layout/>
      <c:barChart>
        <c:barDir val="col"/>
        <c:grouping val="clustered"/>
        <c:varyColors val="0"/>
        <c:ser>
          <c:idx val="0"/>
          <c:order val="0"/>
          <c:tx>
            <c:strRef>
              <c:f>'D9'!$I$55</c:f>
              <c:strCache>
                <c:ptCount val="1"/>
                <c:pt idx="0">
                  <c:v>AARate</c:v>
                </c:pt>
              </c:strCache>
            </c:strRef>
          </c:tx>
          <c:invertIfNegative val="0"/>
          <c:dLbls>
            <c:dLbl>
              <c:idx val="0"/>
              <c:layout>
                <c:manualLayout>
                  <c:x val="0"/>
                  <c:y val="1.7567038886554046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1"/>
              <c:layout>
                <c:manualLayout>
                  <c:x val="0"/>
                  <c:y val="-1.7567038886554046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2"/>
              <c:layout>
                <c:manualLayout>
                  <c:x val="0"/>
                  <c:y val="-1.463919907212837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7"/>
              <c:layout>
                <c:manualLayout>
                  <c:x val="0"/>
                  <c:y val="-1.463919907212837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'D9'!$H$56:$H$63</c:f>
              <c:strCache>
                <c:ptCount val="8"/>
                <c:pt idx="0">
                  <c:v>&lt;5</c:v>
                </c:pt>
                <c:pt idx="1">
                  <c:v>5to17</c:v>
                </c:pt>
                <c:pt idx="2">
                  <c:v>18to24</c:v>
                </c:pt>
                <c:pt idx="3">
                  <c:v>25to34</c:v>
                </c:pt>
                <c:pt idx="4">
                  <c:v>35to44</c:v>
                </c:pt>
                <c:pt idx="5">
                  <c:v>45to54</c:v>
                </c:pt>
                <c:pt idx="6">
                  <c:v>55to64</c:v>
                </c:pt>
                <c:pt idx="7">
                  <c:v>65+</c:v>
                </c:pt>
              </c:strCache>
            </c:strRef>
          </c:cat>
          <c:val>
            <c:numRef>
              <c:f>'D9'!$I$56:$I$63</c:f>
              <c:numCache>
                <c:formatCode>0.0</c:formatCode>
                <c:ptCount val="8"/>
                <c:pt idx="0">
                  <c:v>6.8682603162436386</c:v>
                </c:pt>
                <c:pt idx="1">
                  <c:v>3.3379767821121256</c:v>
                </c:pt>
                <c:pt idx="2">
                  <c:v>3.2590993360972504</c:v>
                </c:pt>
                <c:pt idx="3">
                  <c:v>6.4760336809417334</c:v>
                </c:pt>
                <c:pt idx="4">
                  <c:v>10.252973900395412</c:v>
                </c:pt>
                <c:pt idx="5">
                  <c:v>11.575111925496312</c:v>
                </c:pt>
                <c:pt idx="6">
                  <c:v>12.468112476270568</c:v>
                </c:pt>
                <c:pt idx="7">
                  <c:v>17.233904554786371</c:v>
                </c:pt>
              </c:numCache>
            </c:numRef>
          </c:val>
        </c:ser>
        <c:dLbls>
          <c:showLegendKey val="0"/>
          <c:showVal val="1"/>
          <c:showCatName val="0"/>
          <c:showSerName val="0"/>
          <c:showPercent val="0"/>
          <c:showBubbleSize val="0"/>
        </c:dLbls>
        <c:gapWidth val="150"/>
        <c:axId val="473204040"/>
        <c:axId val="473204432"/>
      </c:barChart>
      <c:catAx>
        <c:axId val="473204040"/>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3204432"/>
        <c:crosses val="autoZero"/>
        <c:auto val="1"/>
        <c:lblAlgn val="ctr"/>
        <c:lblOffset val="100"/>
        <c:noMultiLvlLbl val="0"/>
      </c:catAx>
      <c:valAx>
        <c:axId val="473204432"/>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3204040"/>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4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000" dirty="0" smtClean="0"/>
              <a:t>2014 Age Distribution,                                         Public Health District 10, Indiana</a:t>
            </a:r>
            <a:endParaRPr lang="en-US" sz="2000" dirty="0"/>
          </a:p>
        </c:rich>
      </c:tx>
      <c:overlay val="0"/>
    </c:title>
    <c:autoTitleDeleted val="0"/>
    <c:plotArea>
      <c:layout/>
      <c:pieChart>
        <c:varyColors val="1"/>
        <c:ser>
          <c:idx val="0"/>
          <c:order val="0"/>
          <c:tx>
            <c:strRef>
              <c:f>'D10'!$I$66</c:f>
              <c:strCache>
                <c:ptCount val="1"/>
                <c:pt idx="0">
                  <c:v>Count</c:v>
                </c:pt>
              </c:strCache>
            </c:strRef>
          </c:tx>
          <c:dLbls>
            <c:dLbl>
              <c:idx val="1"/>
              <c:tx>
                <c:rich>
                  <a:bodyPr/>
                  <a:lstStyle/>
                  <a:p>
                    <a:r>
                      <a:rPr lang="en-US" smtClean="0"/>
                      <a:t>5 to 17 Years</a:t>
                    </a:r>
                    <a:r>
                      <a:rPr lang="en-US" baseline="0" smtClean="0"/>
                      <a:t>, </a:t>
                    </a:r>
                    <a:fld id="{55310EA1-77A6-47B2-BDA5-A4F26A99AF48}"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2"/>
              <c:tx>
                <c:rich>
                  <a:bodyPr/>
                  <a:lstStyle/>
                  <a:p>
                    <a:r>
                      <a:rPr lang="en-US" smtClean="0"/>
                      <a:t>18 to 24 Years</a:t>
                    </a:r>
                    <a:r>
                      <a:rPr lang="en-US" baseline="0" smtClean="0"/>
                      <a:t>, </a:t>
                    </a:r>
                    <a:fld id="{A25D447C-4619-4A55-9E99-7CFFD138C0A3}"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3"/>
              <c:tx>
                <c:rich>
                  <a:bodyPr/>
                  <a:lstStyle/>
                  <a:p>
                    <a:r>
                      <a:rPr lang="en-US" smtClean="0"/>
                      <a:t>25 to 34 Years</a:t>
                    </a:r>
                    <a:r>
                      <a:rPr lang="en-US" baseline="0" smtClean="0"/>
                      <a:t>, </a:t>
                    </a:r>
                    <a:fld id="{2B1BECE7-BCFB-4A2D-8BA6-89C105219885}"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4"/>
              <c:tx>
                <c:rich>
                  <a:bodyPr/>
                  <a:lstStyle/>
                  <a:p>
                    <a:r>
                      <a:rPr lang="en-US" smtClean="0"/>
                      <a:t>35 to 44 Years</a:t>
                    </a:r>
                    <a:r>
                      <a:rPr lang="en-US" baseline="0" smtClean="0"/>
                      <a:t>, </a:t>
                    </a:r>
                    <a:fld id="{5E83DDA5-EC31-496C-AE07-A73C12569B57}"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5"/>
              <c:tx>
                <c:rich>
                  <a:bodyPr/>
                  <a:lstStyle/>
                  <a:p>
                    <a:r>
                      <a:rPr lang="en-US" smtClean="0"/>
                      <a:t>45 to 54 Years</a:t>
                    </a:r>
                    <a:r>
                      <a:rPr lang="en-US" baseline="0" smtClean="0"/>
                      <a:t>, </a:t>
                    </a:r>
                    <a:fld id="{E7E506AE-B619-4E79-ADAF-0DCAC5B527B3}"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6"/>
              <c:tx>
                <c:rich>
                  <a:bodyPr/>
                  <a:lstStyle/>
                  <a:p>
                    <a:r>
                      <a:rPr lang="en-US" smtClean="0"/>
                      <a:t>55 to 64 Years</a:t>
                    </a:r>
                    <a:r>
                      <a:rPr lang="en-US" baseline="0" smtClean="0"/>
                      <a:t>, </a:t>
                    </a:r>
                    <a:fld id="{35FECD90-1A07-4A50-8F3D-364A71D494A7}"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spPr>
              <a:noFill/>
              <a:ln>
                <a:noFill/>
              </a:ln>
              <a:effectLst/>
            </c:spPr>
            <c:txPr>
              <a:bodyPr/>
              <a:lstStyle/>
              <a:p>
                <a:pPr>
                  <a:defRPr sz="1400" b="1"/>
                </a:pPr>
                <a:endParaRPr lang="en-US"/>
              </a:p>
            </c:txPr>
            <c:dLblPos val="outEnd"/>
            <c:showLegendKey val="1"/>
            <c:showVal val="0"/>
            <c:showCatName val="1"/>
            <c:showSerName val="0"/>
            <c:showPercent val="1"/>
            <c:showBubbleSize val="0"/>
            <c:separator>, </c:separator>
            <c:showLeaderLines val="1"/>
            <c:extLst>
              <c:ext xmlns:c15="http://schemas.microsoft.com/office/drawing/2012/chart" uri="{CE6537A1-D6FC-4f65-9D91-7224C49458BB}"/>
            </c:extLst>
          </c:dLbls>
          <c:cat>
            <c:strRef>
              <c:f>'D10'!$H$67:$H$74</c:f>
              <c:strCache>
                <c:ptCount val="8"/>
                <c:pt idx="0">
                  <c:v>&lt;5 Years</c:v>
                </c:pt>
                <c:pt idx="1">
                  <c:v>5to17 Years</c:v>
                </c:pt>
                <c:pt idx="2">
                  <c:v>18to24 Years</c:v>
                </c:pt>
                <c:pt idx="3">
                  <c:v>25to34 Years</c:v>
                </c:pt>
                <c:pt idx="4">
                  <c:v>35to44 Years</c:v>
                </c:pt>
                <c:pt idx="5">
                  <c:v>45to54 Years</c:v>
                </c:pt>
                <c:pt idx="6">
                  <c:v>55to64 Years</c:v>
                </c:pt>
                <c:pt idx="7">
                  <c:v>65+ Years</c:v>
                </c:pt>
              </c:strCache>
            </c:strRef>
          </c:cat>
          <c:val>
            <c:numRef>
              <c:f>'D10'!$I$67:$I$74</c:f>
              <c:numCache>
                <c:formatCode>0.0</c:formatCode>
                <c:ptCount val="8"/>
                <c:pt idx="0">
                  <c:v>30303</c:v>
                </c:pt>
                <c:pt idx="1">
                  <c:v>82707</c:v>
                </c:pt>
                <c:pt idx="2">
                  <c:v>45788</c:v>
                </c:pt>
                <c:pt idx="3">
                  <c:v>60746</c:v>
                </c:pt>
                <c:pt idx="4">
                  <c:v>57278</c:v>
                </c:pt>
                <c:pt idx="5">
                  <c:v>66965</c:v>
                </c:pt>
                <c:pt idx="6">
                  <c:v>67412</c:v>
                </c:pt>
                <c:pt idx="7">
                  <c:v>78004</c:v>
                </c:pt>
              </c:numCache>
            </c:numRef>
          </c:val>
        </c:ser>
        <c:dLbls>
          <c:dLblPos val="outEnd"/>
          <c:showLegendKey val="0"/>
          <c:showVal val="1"/>
          <c:showCatName val="0"/>
          <c:showSerName val="0"/>
          <c:showPercent val="0"/>
          <c:showBubbleSize val="0"/>
          <c:showLeaderLines val="1"/>
        </c:dLbls>
        <c:firstSliceAng val="0"/>
      </c:pieChart>
    </c:plotArea>
    <c:plotVisOnly val="1"/>
    <c:dispBlanksAs val="gap"/>
    <c:showDLblsOverMax val="0"/>
  </c:chart>
  <c:spPr>
    <a:ln>
      <a:solidFill>
        <a:prstClr val="black"/>
      </a:solidFill>
    </a:ln>
  </c:spPr>
  <c:externalData r:id="rId1">
    <c:autoUpdate val="0"/>
  </c:externalData>
</c:chartSpace>
</file>

<file path=ppt/charts/chart4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Public Health</a:t>
            </a:r>
            <a:r>
              <a:rPr lang="en-US" baseline="0" dirty="0" smtClean="0"/>
              <a:t> District 10, Indiana</a:t>
            </a:r>
            <a:endParaRPr lang="en-US" dirty="0"/>
          </a:p>
        </c:rich>
      </c:tx>
      <c:overlay val="0"/>
    </c:title>
    <c:autoTitleDeleted val="0"/>
    <c:plotArea>
      <c:layout/>
      <c:lineChart>
        <c:grouping val="standard"/>
        <c:varyColors val="0"/>
        <c:ser>
          <c:idx val="5"/>
          <c:order val="0"/>
          <c:tx>
            <c:strRef>
              <c:f>'D10'!$F$1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0"/>
              <c:layout>
                <c:manualLayout>
                  <c:x val="-4.4660173517099042E-2"/>
                  <c:y val="3.566603763520958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
              <c:layout>
                <c:manualLayout>
                  <c:x val="-4.691185310091333E-2"/>
                  <c:y val="4.1505730255861309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
              <c:layout>
                <c:manualLayout>
                  <c:x val="-3.9109257614201955E-2"/>
                  <c:y val="-4.0578506620464139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3.9109257614201871E-2"/>
                  <c:y val="-2.8899121379160689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'D10'!$A$2:$A$6</c:f>
              <c:numCache>
                <c:formatCode>General</c:formatCode>
                <c:ptCount val="5"/>
                <c:pt idx="0">
                  <c:v>2010</c:v>
                </c:pt>
                <c:pt idx="1">
                  <c:v>2011</c:v>
                </c:pt>
                <c:pt idx="2">
                  <c:v>2012</c:v>
                </c:pt>
                <c:pt idx="3">
                  <c:v>2013</c:v>
                </c:pt>
                <c:pt idx="4">
                  <c:v>2014</c:v>
                </c:pt>
              </c:numCache>
            </c:numRef>
          </c:cat>
          <c:val>
            <c:numRef>
              <c:f>'D10'!$F$2:$F$6</c:f>
              <c:numCache>
                <c:formatCode>0.0</c:formatCode>
                <c:ptCount val="5"/>
                <c:pt idx="0">
                  <c:v>44.1</c:v>
                </c:pt>
                <c:pt idx="1">
                  <c:v>44.2</c:v>
                </c:pt>
                <c:pt idx="2">
                  <c:v>45.1</c:v>
                </c:pt>
                <c:pt idx="3">
                  <c:v>41.7</c:v>
                </c:pt>
                <c:pt idx="4">
                  <c:v>45.8</c:v>
                </c:pt>
              </c:numCache>
            </c:numRef>
          </c:val>
          <c:smooth val="0"/>
        </c:ser>
        <c:ser>
          <c:idx val="8"/>
          <c:order val="1"/>
          <c:tx>
            <c:strRef>
              <c:f>'D10'!$I$1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layout>
                <c:manualLayout>
                  <c:x val="0"/>
                  <c:y val="2.0438924172281048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'D10'!$A$2:$A$6</c:f>
              <c:numCache>
                <c:formatCode>General</c:formatCode>
                <c:ptCount val="5"/>
                <c:pt idx="0">
                  <c:v>2010</c:v>
                </c:pt>
                <c:pt idx="1">
                  <c:v>2011</c:v>
                </c:pt>
                <c:pt idx="2">
                  <c:v>2012</c:v>
                </c:pt>
                <c:pt idx="3">
                  <c:v>2013</c:v>
                </c:pt>
                <c:pt idx="4">
                  <c:v>2014</c:v>
                </c:pt>
              </c:numCache>
            </c:numRef>
          </c:cat>
          <c:val>
            <c:numRef>
              <c:f>'D10'!$I$2:$I$6</c:f>
              <c:numCache>
                <c:formatCode>0.0</c:formatCode>
                <c:ptCount val="5"/>
                <c:pt idx="0">
                  <c:v>44.8</c:v>
                </c:pt>
                <c:pt idx="1">
                  <c:v>44.8</c:v>
                </c:pt>
                <c:pt idx="2">
                  <c:v>44.8</c:v>
                </c:pt>
                <c:pt idx="3">
                  <c:v>44.8</c:v>
                </c:pt>
                <c:pt idx="4">
                  <c:v>44.8</c:v>
                </c:pt>
              </c:numCache>
            </c:numRef>
          </c:val>
          <c:smooth val="0"/>
        </c:ser>
        <c:dLbls>
          <c:showLegendKey val="0"/>
          <c:showVal val="0"/>
          <c:showCatName val="0"/>
          <c:showSerName val="0"/>
          <c:showPercent val="0"/>
          <c:showBubbleSize val="0"/>
        </c:dLbls>
        <c:marker val="1"/>
        <c:smooth val="0"/>
        <c:axId val="474072592"/>
        <c:axId val="474076512"/>
      </c:lineChart>
      <c:catAx>
        <c:axId val="474072592"/>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4076512"/>
        <c:crosses val="autoZero"/>
        <c:auto val="1"/>
        <c:lblAlgn val="ctr"/>
        <c:lblOffset val="100"/>
        <c:noMultiLvlLbl val="0"/>
      </c:catAx>
      <c:valAx>
        <c:axId val="474076512"/>
        <c:scaling>
          <c:orientation val="minMax"/>
          <c:min val="0"/>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4072592"/>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charts/chart4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by Age Group,           Public Health District</a:t>
            </a:r>
            <a:r>
              <a:rPr lang="en-US" baseline="0" dirty="0" smtClean="0"/>
              <a:t> 10, Indiana</a:t>
            </a:r>
            <a:endParaRPr lang="en-US" dirty="0"/>
          </a:p>
        </c:rich>
      </c:tx>
      <c:overlay val="0"/>
    </c:title>
    <c:autoTitleDeleted val="0"/>
    <c:plotArea>
      <c:layout/>
      <c:barChart>
        <c:barDir val="col"/>
        <c:grouping val="clustered"/>
        <c:varyColors val="0"/>
        <c:ser>
          <c:idx val="0"/>
          <c:order val="0"/>
          <c:tx>
            <c:strRef>
              <c:f>'D10'!$I$55</c:f>
              <c:strCache>
                <c:ptCount val="1"/>
                <c:pt idx="0">
                  <c:v>AARate</c:v>
                </c:pt>
              </c:strCache>
            </c:strRef>
          </c:tx>
          <c:invertIfNegative val="0"/>
          <c:dLbls>
            <c:dLbl>
              <c:idx val="7"/>
              <c:layout>
                <c:manualLayout>
                  <c:x val="0"/>
                  <c:y val="1.1711359257702702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'D10'!$H$56:$H$63</c:f>
              <c:strCache>
                <c:ptCount val="8"/>
                <c:pt idx="0">
                  <c:v>&lt;5</c:v>
                </c:pt>
                <c:pt idx="1">
                  <c:v>5to17</c:v>
                </c:pt>
                <c:pt idx="2">
                  <c:v>18to24</c:v>
                </c:pt>
                <c:pt idx="3">
                  <c:v>25to34</c:v>
                </c:pt>
                <c:pt idx="4">
                  <c:v>35to44</c:v>
                </c:pt>
                <c:pt idx="5">
                  <c:v>45to54</c:v>
                </c:pt>
                <c:pt idx="6">
                  <c:v>55to64</c:v>
                </c:pt>
                <c:pt idx="7">
                  <c:v>65+</c:v>
                </c:pt>
              </c:strCache>
            </c:strRef>
          </c:cat>
          <c:val>
            <c:numRef>
              <c:f>'D10'!$I$56:$I$63</c:f>
              <c:numCache>
                <c:formatCode>0.0</c:formatCode>
                <c:ptCount val="8"/>
                <c:pt idx="0">
                  <c:v>78.939735540868014</c:v>
                </c:pt>
                <c:pt idx="1">
                  <c:v>51.271902026302115</c:v>
                </c:pt>
                <c:pt idx="2">
                  <c:v>62.82785182777431</c:v>
                </c:pt>
                <c:pt idx="3">
                  <c:v>61.999705851254092</c:v>
                </c:pt>
                <c:pt idx="4">
                  <c:v>48.266972253423958</c:v>
                </c:pt>
                <c:pt idx="5">
                  <c:v>30.572606298672625</c:v>
                </c:pt>
                <c:pt idx="6">
                  <c:v>18.392300267078827</c:v>
                </c:pt>
                <c:pt idx="7">
                  <c:v>13.622505370507721</c:v>
                </c:pt>
              </c:numCache>
            </c:numRef>
          </c:val>
        </c:ser>
        <c:dLbls>
          <c:showLegendKey val="0"/>
          <c:showVal val="1"/>
          <c:showCatName val="0"/>
          <c:showSerName val="0"/>
          <c:showPercent val="0"/>
          <c:showBubbleSize val="0"/>
        </c:dLbls>
        <c:gapWidth val="150"/>
        <c:axId val="474077296"/>
        <c:axId val="474077688"/>
      </c:barChart>
      <c:catAx>
        <c:axId val="474077296"/>
        <c:scaling>
          <c:orientation val="minMax"/>
        </c:scaling>
        <c:delete val="0"/>
        <c:axPos val="b"/>
        <c:title>
          <c:tx>
            <c:rich>
              <a:bodyPr/>
              <a:lstStyle/>
              <a:p>
                <a:pPr>
                  <a:defRPr/>
                </a:pPr>
                <a:r>
                  <a:rPr lang="en-US" sz="1400" dirty="0" smtClean="0"/>
                  <a:t>Age Group</a:t>
                </a:r>
                <a:r>
                  <a:rPr lang="en-US" sz="1400" baseline="0" dirty="0" smtClean="0"/>
                  <a:t>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4077688"/>
        <c:crosses val="autoZero"/>
        <c:auto val="1"/>
        <c:lblAlgn val="ctr"/>
        <c:lblOffset val="100"/>
        <c:noMultiLvlLbl val="0"/>
      </c:catAx>
      <c:valAx>
        <c:axId val="474077688"/>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4077296"/>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4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 Rates, Public Health</a:t>
            </a:r>
            <a:r>
              <a:rPr lang="en-US" baseline="0" dirty="0" smtClean="0"/>
              <a:t> District 10, Indiana</a:t>
            </a:r>
            <a:endParaRPr lang="en-US" dirty="0"/>
          </a:p>
        </c:rich>
      </c:tx>
      <c:overlay val="0"/>
    </c:title>
    <c:autoTitleDeleted val="0"/>
    <c:plotArea>
      <c:layout/>
      <c:lineChart>
        <c:grouping val="standard"/>
        <c:varyColors val="0"/>
        <c:ser>
          <c:idx val="5"/>
          <c:order val="0"/>
          <c:tx>
            <c:strRef>
              <c:f>'D10'!$F$1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0"/>
              <c:layout>
                <c:manualLayout>
                  <c:x val="-3.5302545219416455E-2"/>
                  <c:y val="-2.419081172647064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
              <c:layout>
                <c:manualLayout>
                  <c:x val="-3.5302545219416455E-2"/>
                  <c:y val="-4.1709889588425787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'D10'!$A$2:$A$6</c:f>
              <c:numCache>
                <c:formatCode>General</c:formatCode>
                <c:ptCount val="5"/>
                <c:pt idx="0">
                  <c:v>2010</c:v>
                </c:pt>
                <c:pt idx="1">
                  <c:v>2011</c:v>
                </c:pt>
                <c:pt idx="2">
                  <c:v>2012</c:v>
                </c:pt>
                <c:pt idx="3">
                  <c:v>2013</c:v>
                </c:pt>
                <c:pt idx="4">
                  <c:v>2014</c:v>
                </c:pt>
              </c:numCache>
            </c:numRef>
          </c:cat>
          <c:val>
            <c:numRef>
              <c:f>'D10'!$F$2:$F$6</c:f>
              <c:numCache>
                <c:formatCode>0.0</c:formatCode>
                <c:ptCount val="5"/>
                <c:pt idx="0">
                  <c:v>8.9</c:v>
                </c:pt>
                <c:pt idx="1">
                  <c:v>8.6</c:v>
                </c:pt>
                <c:pt idx="2">
                  <c:v>6.9</c:v>
                </c:pt>
                <c:pt idx="3">
                  <c:v>6.2</c:v>
                </c:pt>
                <c:pt idx="4">
                  <c:v>7</c:v>
                </c:pt>
              </c:numCache>
            </c:numRef>
          </c:val>
          <c:smooth val="0"/>
        </c:ser>
        <c:ser>
          <c:idx val="8"/>
          <c:order val="1"/>
          <c:tx>
            <c:strRef>
              <c:f>'D10'!$I$1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'D10'!$A$2:$A$6</c:f>
              <c:numCache>
                <c:formatCode>General</c:formatCode>
                <c:ptCount val="5"/>
                <c:pt idx="0">
                  <c:v>2010</c:v>
                </c:pt>
                <c:pt idx="1">
                  <c:v>2011</c:v>
                </c:pt>
                <c:pt idx="2">
                  <c:v>2012</c:v>
                </c:pt>
                <c:pt idx="3">
                  <c:v>2013</c:v>
                </c:pt>
                <c:pt idx="4">
                  <c:v>2014</c:v>
                </c:pt>
              </c:numCache>
            </c:numRef>
          </c:cat>
          <c:val>
            <c:numRef>
              <c:f>'D10'!$I$2:$I$6</c:f>
              <c:numCache>
                <c:formatCode>0.0</c:formatCode>
                <c:ptCount val="5"/>
                <c:pt idx="0">
                  <c:v>7.5</c:v>
                </c:pt>
                <c:pt idx="1">
                  <c:v>7.5</c:v>
                </c:pt>
                <c:pt idx="2">
                  <c:v>7.5</c:v>
                </c:pt>
                <c:pt idx="3">
                  <c:v>7.5</c:v>
                </c:pt>
                <c:pt idx="4">
                  <c:v>7.5</c:v>
                </c:pt>
              </c:numCache>
            </c:numRef>
          </c:val>
          <c:smooth val="0"/>
        </c:ser>
        <c:dLbls>
          <c:showLegendKey val="0"/>
          <c:showVal val="0"/>
          <c:showCatName val="0"/>
          <c:showSerName val="0"/>
          <c:showPercent val="0"/>
          <c:showBubbleSize val="0"/>
        </c:dLbls>
        <c:marker val="1"/>
        <c:smooth val="0"/>
        <c:axId val="474078472"/>
        <c:axId val="474078864"/>
      </c:lineChart>
      <c:catAx>
        <c:axId val="474078472"/>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4078864"/>
        <c:crosses val="autoZero"/>
        <c:auto val="1"/>
        <c:lblAlgn val="ctr"/>
        <c:lblOffset val="100"/>
        <c:noMultiLvlLbl val="0"/>
      </c:catAx>
      <c:valAx>
        <c:axId val="474078864"/>
        <c:scaling>
          <c:orientation val="minMax"/>
        </c:scaling>
        <c:delete val="0"/>
        <c:axPos val="l"/>
        <c:majorGridlines/>
        <c:title>
          <c:tx>
            <c:rich>
              <a:bodyPr rot="-5400000" vert="horz"/>
              <a:lstStyle/>
              <a:p>
                <a:pPr>
                  <a:defRPr/>
                </a:pPr>
                <a:r>
                  <a:rPr lang="en-US" sz="1400" dirty="0" smtClean="0"/>
                  <a:t>Age-Adjusted</a:t>
                </a:r>
                <a:r>
                  <a:rPr lang="en-US" sz="1400" baseline="0" dirty="0" smtClean="0"/>
                  <a:t>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4078472"/>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 Rates by Age Group, Public Health District 1, Indiana</a:t>
            </a:r>
            <a:endParaRPr lang="en-US" dirty="0"/>
          </a:p>
        </c:rich>
      </c:tx>
      <c:overlay val="0"/>
    </c:title>
    <c:autoTitleDeleted val="0"/>
    <c:plotArea>
      <c:layout/>
      <c:barChart>
        <c:barDir val="col"/>
        <c:grouping val="clustered"/>
        <c:varyColors val="0"/>
        <c:ser>
          <c:idx val="0"/>
          <c:order val="0"/>
          <c:tx>
            <c:strRef>
              <c:f>'D1'!$I$55</c:f>
              <c:strCache>
                <c:ptCount val="1"/>
                <c:pt idx="0">
                  <c:v>AARate</c:v>
                </c:pt>
              </c:strCache>
            </c:strRef>
          </c:tx>
          <c:invertIfNegative val="0"/>
          <c:dLbls>
            <c:dLbl>
              <c:idx val="0"/>
              <c:layout>
                <c:manualLayout>
                  <c:x val="-1.7756082212791381E-7"/>
                  <c:y val="-2.3487023072994943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1"/>
              <c:layout>
                <c:manualLayout>
                  <c:x val="0"/>
                  <c:y val="-1.1743511536497475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6"/>
              <c:layout>
                <c:manualLayout>
                  <c:x val="0"/>
                  <c:y val="8.8076336523731039E-3"/>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'D1'!$H$56:$H$63</c:f>
              <c:strCache>
                <c:ptCount val="8"/>
                <c:pt idx="0">
                  <c:v>&lt;5</c:v>
                </c:pt>
                <c:pt idx="1">
                  <c:v>5to17</c:v>
                </c:pt>
                <c:pt idx="2">
                  <c:v>18to24</c:v>
                </c:pt>
                <c:pt idx="3">
                  <c:v>25to34</c:v>
                </c:pt>
                <c:pt idx="4">
                  <c:v>35to44</c:v>
                </c:pt>
                <c:pt idx="5">
                  <c:v>45to54</c:v>
                </c:pt>
                <c:pt idx="6">
                  <c:v>55to64</c:v>
                </c:pt>
                <c:pt idx="7">
                  <c:v>65+</c:v>
                </c:pt>
              </c:strCache>
            </c:strRef>
          </c:cat>
          <c:val>
            <c:numRef>
              <c:f>'D1'!$I$56:$I$63</c:f>
              <c:numCache>
                <c:formatCode>0.0</c:formatCode>
                <c:ptCount val="8"/>
                <c:pt idx="0">
                  <c:v>18.220533962216084</c:v>
                </c:pt>
                <c:pt idx="1">
                  <c:v>8.4520853579189392</c:v>
                </c:pt>
                <c:pt idx="2">
                  <c:v>5.6172313279671826</c:v>
                </c:pt>
                <c:pt idx="3">
                  <c:v>11.183374241913748</c:v>
                </c:pt>
                <c:pt idx="4">
                  <c:v>15.333894408257432</c:v>
                </c:pt>
                <c:pt idx="5">
                  <c:v>24.465255887559035</c:v>
                </c:pt>
                <c:pt idx="6">
                  <c:v>26.998273782623976</c:v>
                </c:pt>
                <c:pt idx="7">
                  <c:v>35.125372332646208</c:v>
                </c:pt>
              </c:numCache>
            </c:numRef>
          </c:val>
        </c:ser>
        <c:dLbls>
          <c:showLegendKey val="0"/>
          <c:showVal val="1"/>
          <c:showCatName val="0"/>
          <c:showSerName val="0"/>
          <c:showPercent val="0"/>
          <c:showBubbleSize val="0"/>
        </c:dLbls>
        <c:gapWidth val="150"/>
        <c:axId val="463869280"/>
        <c:axId val="463865752"/>
      </c:barChart>
      <c:catAx>
        <c:axId val="463869280"/>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63865752"/>
        <c:crosses val="autoZero"/>
        <c:auto val="1"/>
        <c:lblAlgn val="ctr"/>
        <c:lblOffset val="100"/>
        <c:noMultiLvlLbl val="0"/>
      </c:catAx>
      <c:valAx>
        <c:axId val="463865752"/>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63869280"/>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5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 Rates by Age Group, Public Health District</a:t>
            </a:r>
            <a:r>
              <a:rPr lang="en-US" baseline="0" dirty="0" smtClean="0"/>
              <a:t> 10, Indiana</a:t>
            </a:r>
            <a:endParaRPr lang="en-US" dirty="0"/>
          </a:p>
        </c:rich>
      </c:tx>
      <c:overlay val="0"/>
    </c:title>
    <c:autoTitleDeleted val="0"/>
    <c:plotArea>
      <c:layout/>
      <c:barChart>
        <c:barDir val="col"/>
        <c:grouping val="clustered"/>
        <c:varyColors val="0"/>
        <c:ser>
          <c:idx val="0"/>
          <c:order val="0"/>
          <c:tx>
            <c:strRef>
              <c:f>'D10'!$I$55</c:f>
              <c:strCache>
                <c:ptCount val="1"/>
                <c:pt idx="0">
                  <c:v>AARate</c:v>
                </c:pt>
              </c:strCache>
            </c:strRef>
          </c:tx>
          <c:invertIfNegative val="0"/>
          <c:dLbls>
            <c:dLbl>
              <c:idx val="1"/>
              <c:layout>
                <c:manualLayout>
                  <c:x val="0"/>
                  <c:y val="1.1711359257702702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2"/>
              <c:layout>
                <c:manualLayout>
                  <c:x val="0"/>
                  <c:y val="-1.463919907212837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3"/>
              <c:layout>
                <c:manualLayout>
                  <c:x val="0"/>
                  <c:y val="-1.463919907212837E-2"/>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4"/>
              <c:layout>
                <c:manualLayout>
                  <c:x val="2.2937146799545602E-3"/>
                  <c:y val="-2.049487870097973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'D10'!$H$56:$H$63</c:f>
              <c:strCache>
                <c:ptCount val="8"/>
                <c:pt idx="0">
                  <c:v>&lt;5</c:v>
                </c:pt>
                <c:pt idx="1">
                  <c:v>5to17</c:v>
                </c:pt>
                <c:pt idx="2">
                  <c:v>18to24</c:v>
                </c:pt>
                <c:pt idx="3">
                  <c:v>25to34</c:v>
                </c:pt>
                <c:pt idx="4">
                  <c:v>35to44</c:v>
                </c:pt>
                <c:pt idx="5">
                  <c:v>45to54</c:v>
                </c:pt>
                <c:pt idx="6">
                  <c:v>55to64</c:v>
                </c:pt>
                <c:pt idx="7">
                  <c:v>65+</c:v>
                </c:pt>
              </c:strCache>
            </c:strRef>
          </c:cat>
          <c:val>
            <c:numRef>
              <c:f>'D10'!$I$56:$I$63</c:f>
              <c:numCache>
                <c:formatCode>0.0</c:formatCode>
                <c:ptCount val="8"/>
                <c:pt idx="0">
                  <c:v>14.094531094028813</c:v>
                </c:pt>
                <c:pt idx="1">
                  <c:v>5.0200678200420894</c:v>
                </c:pt>
                <c:pt idx="2">
                  <c:v>3.3223884893739473</c:v>
                </c:pt>
                <c:pt idx="3">
                  <c:v>5.3726698598091573</c:v>
                </c:pt>
                <c:pt idx="4">
                  <c:v>7.25616778481883</c:v>
                </c:pt>
                <c:pt idx="5">
                  <c:v>8.2289765449782415</c:v>
                </c:pt>
                <c:pt idx="6">
                  <c:v>8.1172327382892941</c:v>
                </c:pt>
                <c:pt idx="7">
                  <c:v>12.232593486701751</c:v>
                </c:pt>
              </c:numCache>
            </c:numRef>
          </c:val>
        </c:ser>
        <c:dLbls>
          <c:showLegendKey val="0"/>
          <c:showVal val="1"/>
          <c:showCatName val="0"/>
          <c:showSerName val="0"/>
          <c:showPercent val="0"/>
          <c:showBubbleSize val="0"/>
        </c:dLbls>
        <c:gapWidth val="150"/>
        <c:axId val="474079648"/>
        <c:axId val="474080040"/>
      </c:barChart>
      <c:catAx>
        <c:axId val="474079648"/>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74080040"/>
        <c:crosses val="autoZero"/>
        <c:auto val="1"/>
        <c:lblAlgn val="ctr"/>
        <c:lblOffset val="100"/>
        <c:noMultiLvlLbl val="0"/>
      </c:catAx>
      <c:valAx>
        <c:axId val="474080040"/>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74079648"/>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000" dirty="0" smtClean="0"/>
              <a:t>2014 Age Distribution,                                 Public Health</a:t>
            </a:r>
            <a:r>
              <a:rPr lang="en-US" sz="2000" baseline="0" dirty="0" smtClean="0"/>
              <a:t> District 2, Indiana</a:t>
            </a:r>
            <a:endParaRPr lang="en-US" sz="2000" dirty="0"/>
          </a:p>
        </c:rich>
      </c:tx>
      <c:overlay val="0"/>
    </c:title>
    <c:autoTitleDeleted val="0"/>
    <c:plotArea>
      <c:layout/>
      <c:pieChart>
        <c:varyColors val="1"/>
        <c:ser>
          <c:idx val="0"/>
          <c:order val="0"/>
          <c:tx>
            <c:strRef>
              <c:f>'D2'!$I$66</c:f>
              <c:strCache>
                <c:ptCount val="1"/>
                <c:pt idx="0">
                  <c:v>Count</c:v>
                </c:pt>
              </c:strCache>
            </c:strRef>
          </c:tx>
          <c:dLbls>
            <c:dLbl>
              <c:idx val="1"/>
              <c:tx>
                <c:rich>
                  <a:bodyPr/>
                  <a:lstStyle/>
                  <a:p>
                    <a:r>
                      <a:rPr lang="en-US" smtClean="0"/>
                      <a:t>5 to 17 Years</a:t>
                    </a:r>
                    <a:r>
                      <a:rPr lang="en-US" baseline="0" smtClean="0"/>
                      <a:t>, </a:t>
                    </a:r>
                    <a:fld id="{27A8D351-6F10-48CD-B81F-37FF53B4ACA2}"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2"/>
              <c:tx>
                <c:rich>
                  <a:bodyPr/>
                  <a:lstStyle/>
                  <a:p>
                    <a:r>
                      <a:rPr lang="en-US" smtClean="0"/>
                      <a:t>18 to 24 Years</a:t>
                    </a:r>
                    <a:r>
                      <a:rPr lang="en-US" baseline="0" smtClean="0"/>
                      <a:t>, </a:t>
                    </a:r>
                    <a:fld id="{DCF73284-70C4-4F34-9E54-82983D127702}"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3"/>
              <c:tx>
                <c:rich>
                  <a:bodyPr/>
                  <a:lstStyle/>
                  <a:p>
                    <a:r>
                      <a:rPr lang="en-US" smtClean="0"/>
                      <a:t>25 to 34 Years</a:t>
                    </a:r>
                    <a:r>
                      <a:rPr lang="en-US" baseline="0" smtClean="0"/>
                      <a:t>, </a:t>
                    </a:r>
                    <a:fld id="{D3CD4A4F-514B-4568-8060-A089AC79755C}"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4"/>
              <c:tx>
                <c:rich>
                  <a:bodyPr/>
                  <a:lstStyle/>
                  <a:p>
                    <a:r>
                      <a:rPr lang="en-US" smtClean="0"/>
                      <a:t>35 to 44 Years</a:t>
                    </a:r>
                    <a:r>
                      <a:rPr lang="en-US" baseline="0" smtClean="0"/>
                      <a:t>, </a:t>
                    </a:r>
                    <a:fld id="{FB03E51F-0A8A-49E8-9059-AA2E3151E067}"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5"/>
              <c:tx>
                <c:rich>
                  <a:bodyPr/>
                  <a:lstStyle/>
                  <a:p>
                    <a:r>
                      <a:rPr lang="en-US" smtClean="0"/>
                      <a:t>45 to 54 Years</a:t>
                    </a:r>
                    <a:r>
                      <a:rPr lang="en-US" baseline="0" smtClean="0"/>
                      <a:t>, </a:t>
                    </a:r>
                    <a:fld id="{7C2D56A4-E467-4457-A11A-F738F780DC9B}"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dLbl>
              <c:idx val="6"/>
              <c:tx>
                <c:rich>
                  <a:bodyPr/>
                  <a:lstStyle/>
                  <a:p>
                    <a:r>
                      <a:rPr lang="en-US" smtClean="0"/>
                      <a:t>55 to 64 Years</a:t>
                    </a:r>
                    <a:r>
                      <a:rPr lang="en-US" baseline="0" smtClean="0"/>
                      <a:t>, </a:t>
                    </a:r>
                    <a:fld id="{5D8AABDF-0072-4865-B66F-73BA88684C73}" type="PERCENTAGE">
                      <a:rPr lang="en-US" baseline="0"/>
                      <a:pPr/>
                      <a:t>[PERCENTAGE]</a:t>
                    </a:fld>
                    <a:endParaRPr lang="en-US" baseline="0" smtClean="0"/>
                  </a:p>
                </c:rich>
              </c:tx>
              <c:dLblPos val="outEnd"/>
              <c:showLegendKey val="1"/>
              <c:showVal val="0"/>
              <c:showCatName val="1"/>
              <c:showSerName val="0"/>
              <c:showPercent val="1"/>
              <c:showBubbleSize val="0"/>
              <c:separator>, </c:separator>
              <c:extLst>
                <c:ext xmlns:c15="http://schemas.microsoft.com/office/drawing/2012/chart" uri="{CE6537A1-D6FC-4f65-9D91-7224C49458BB}">
                  <c15:dlblFieldTable/>
                  <c15:showDataLabelsRange val="0"/>
                </c:ext>
              </c:extLst>
            </c:dLbl>
            <c:spPr>
              <a:noFill/>
              <a:ln>
                <a:noFill/>
              </a:ln>
              <a:effectLst/>
            </c:spPr>
            <c:txPr>
              <a:bodyPr/>
              <a:lstStyle/>
              <a:p>
                <a:pPr>
                  <a:defRPr sz="1400" b="1"/>
                </a:pPr>
                <a:endParaRPr lang="en-US"/>
              </a:p>
            </c:txPr>
            <c:dLblPos val="outEnd"/>
            <c:showLegendKey val="1"/>
            <c:showVal val="0"/>
            <c:showCatName val="1"/>
            <c:showSerName val="0"/>
            <c:showPercent val="1"/>
            <c:showBubbleSize val="0"/>
            <c:separator>, </c:separator>
            <c:showLeaderLines val="1"/>
            <c:extLst>
              <c:ext xmlns:c15="http://schemas.microsoft.com/office/drawing/2012/chart" uri="{CE6537A1-D6FC-4f65-9D91-7224C49458BB}"/>
            </c:extLst>
          </c:dLbls>
          <c:cat>
            <c:strRef>
              <c:f>'D2'!$H$67:$H$74</c:f>
              <c:strCache>
                <c:ptCount val="8"/>
                <c:pt idx="0">
                  <c:v>&lt;5 Years</c:v>
                </c:pt>
                <c:pt idx="1">
                  <c:v>5to17 Years</c:v>
                </c:pt>
                <c:pt idx="2">
                  <c:v>18to24 Years</c:v>
                </c:pt>
                <c:pt idx="3">
                  <c:v>25to34 Years</c:v>
                </c:pt>
                <c:pt idx="4">
                  <c:v>35to44 Years</c:v>
                </c:pt>
                <c:pt idx="5">
                  <c:v>45to54 Years</c:v>
                </c:pt>
                <c:pt idx="6">
                  <c:v>55to64 Years</c:v>
                </c:pt>
                <c:pt idx="7">
                  <c:v>65+ Years</c:v>
                </c:pt>
              </c:strCache>
            </c:strRef>
          </c:cat>
          <c:val>
            <c:numRef>
              <c:f>'D2'!$I$67:$I$74</c:f>
              <c:numCache>
                <c:formatCode>0.0</c:formatCode>
                <c:ptCount val="8"/>
                <c:pt idx="0">
                  <c:v>43875</c:v>
                </c:pt>
                <c:pt idx="1">
                  <c:v>121054</c:v>
                </c:pt>
                <c:pt idx="2">
                  <c:v>64023</c:v>
                </c:pt>
                <c:pt idx="3">
                  <c:v>81453</c:v>
                </c:pt>
                <c:pt idx="4">
                  <c:v>78737</c:v>
                </c:pt>
                <c:pt idx="5">
                  <c:v>85124</c:v>
                </c:pt>
                <c:pt idx="6">
                  <c:v>83073</c:v>
                </c:pt>
                <c:pt idx="7">
                  <c:v>94462</c:v>
                </c:pt>
              </c:numCache>
            </c:numRef>
          </c:val>
        </c:ser>
        <c:dLbls>
          <c:dLblPos val="outEnd"/>
          <c:showLegendKey val="0"/>
          <c:showVal val="1"/>
          <c:showCatName val="0"/>
          <c:showSerName val="0"/>
          <c:showPercent val="0"/>
          <c:showBubbleSize val="0"/>
          <c:showLeaderLines val="1"/>
        </c:dLbls>
        <c:firstSliceAng val="0"/>
      </c:pieChart>
    </c:plotArea>
    <c:plotVisOnly val="1"/>
    <c:dispBlanksAs val="gap"/>
    <c:showDLblsOverMax val="0"/>
  </c:chart>
  <c:spPr>
    <a:ln>
      <a:solidFill>
        <a:prstClr val="black"/>
      </a:solid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a:t>
            </a:r>
            <a:r>
              <a:rPr lang="en-US" baseline="0" dirty="0" smtClean="0"/>
              <a:t>                                  Public Health District 2, Indiana</a:t>
            </a:r>
            <a:endParaRPr lang="en-US" dirty="0"/>
          </a:p>
        </c:rich>
      </c:tx>
      <c:overlay val="0"/>
    </c:title>
    <c:autoTitleDeleted val="0"/>
    <c:plotArea>
      <c:layout/>
      <c:lineChart>
        <c:grouping val="standard"/>
        <c:varyColors val="0"/>
        <c:ser>
          <c:idx val="5"/>
          <c:order val="0"/>
          <c:tx>
            <c:strRef>
              <c:f>'D2'!$F$1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0"/>
              <c:layout>
                <c:manualLayout>
                  <c:x val="-4.4943902426838336E-2"/>
                  <c:y val="3.283583878806798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
              <c:layout>
                <c:manualLayout>
                  <c:x val="-4.4943902426838336E-2"/>
                  <c:y val="3.869151841691933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
              <c:layout>
                <c:manualLayout>
                  <c:x val="-4.6156215271358936E-2"/>
                  <c:y val="-3.1906076743061777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3.4825354861135402E-2"/>
                  <c:y val="-4.3617436000764502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'D2'!$A$2:$A$6</c:f>
              <c:numCache>
                <c:formatCode>General</c:formatCode>
                <c:ptCount val="5"/>
                <c:pt idx="0">
                  <c:v>2010</c:v>
                </c:pt>
                <c:pt idx="1">
                  <c:v>2011</c:v>
                </c:pt>
                <c:pt idx="2">
                  <c:v>2012</c:v>
                </c:pt>
                <c:pt idx="3">
                  <c:v>2013</c:v>
                </c:pt>
                <c:pt idx="4">
                  <c:v>2014</c:v>
                </c:pt>
              </c:numCache>
            </c:numRef>
          </c:cat>
          <c:val>
            <c:numRef>
              <c:f>'D2'!$F$2:$F$6</c:f>
              <c:numCache>
                <c:formatCode>0.0</c:formatCode>
                <c:ptCount val="5"/>
                <c:pt idx="0">
                  <c:v>39.4</c:v>
                </c:pt>
                <c:pt idx="1">
                  <c:v>39.1</c:v>
                </c:pt>
                <c:pt idx="2">
                  <c:v>41.2</c:v>
                </c:pt>
                <c:pt idx="3">
                  <c:v>37</c:v>
                </c:pt>
                <c:pt idx="4">
                  <c:v>43.9</c:v>
                </c:pt>
              </c:numCache>
            </c:numRef>
          </c:val>
          <c:smooth val="0"/>
        </c:ser>
        <c:ser>
          <c:idx val="8"/>
          <c:order val="1"/>
          <c:tx>
            <c:strRef>
              <c:f>'D2'!$I$1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layout>
                <c:manualLayout>
                  <c:x val="0"/>
                  <c:y val="-5.8556796288513503E-3"/>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'D2'!$A$2:$A$6</c:f>
              <c:numCache>
                <c:formatCode>General</c:formatCode>
                <c:ptCount val="5"/>
                <c:pt idx="0">
                  <c:v>2010</c:v>
                </c:pt>
                <c:pt idx="1">
                  <c:v>2011</c:v>
                </c:pt>
                <c:pt idx="2">
                  <c:v>2012</c:v>
                </c:pt>
                <c:pt idx="3">
                  <c:v>2013</c:v>
                </c:pt>
                <c:pt idx="4">
                  <c:v>2014</c:v>
                </c:pt>
              </c:numCache>
            </c:numRef>
          </c:cat>
          <c:val>
            <c:numRef>
              <c:f>'D2'!$I$2:$I$6</c:f>
              <c:numCache>
                <c:formatCode>0.0</c:formatCode>
                <c:ptCount val="5"/>
                <c:pt idx="0">
                  <c:v>41</c:v>
                </c:pt>
                <c:pt idx="1">
                  <c:v>41</c:v>
                </c:pt>
                <c:pt idx="2">
                  <c:v>41</c:v>
                </c:pt>
                <c:pt idx="3">
                  <c:v>41</c:v>
                </c:pt>
                <c:pt idx="4">
                  <c:v>41</c:v>
                </c:pt>
              </c:numCache>
            </c:numRef>
          </c:val>
          <c:smooth val="0"/>
        </c:ser>
        <c:dLbls>
          <c:showLegendKey val="0"/>
          <c:showVal val="0"/>
          <c:showCatName val="0"/>
          <c:showSerName val="0"/>
          <c:showPercent val="0"/>
          <c:showBubbleSize val="0"/>
        </c:dLbls>
        <c:marker val="1"/>
        <c:smooth val="0"/>
        <c:axId val="430270928"/>
        <c:axId val="430271712"/>
      </c:lineChart>
      <c:catAx>
        <c:axId val="430270928"/>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30271712"/>
        <c:crosses val="autoZero"/>
        <c:auto val="1"/>
        <c:lblAlgn val="ctr"/>
        <c:lblOffset val="100"/>
        <c:noMultiLvlLbl val="0"/>
      </c:catAx>
      <c:valAx>
        <c:axId val="430271712"/>
        <c:scaling>
          <c:orientation val="minMax"/>
          <c:min val="0"/>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30270928"/>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ED Visit Rates by Age Group,  Public Health District 2, Indiana</a:t>
            </a:r>
            <a:endParaRPr lang="en-US" dirty="0"/>
          </a:p>
        </c:rich>
      </c:tx>
      <c:overlay val="0"/>
    </c:title>
    <c:autoTitleDeleted val="0"/>
    <c:plotArea>
      <c:layout/>
      <c:barChart>
        <c:barDir val="col"/>
        <c:grouping val="clustered"/>
        <c:varyColors val="0"/>
        <c:ser>
          <c:idx val="0"/>
          <c:order val="0"/>
          <c:tx>
            <c:strRef>
              <c:f>'D2'!$I$55</c:f>
              <c:strCache>
                <c:ptCount val="1"/>
                <c:pt idx="0">
                  <c:v>AARate</c:v>
                </c:pt>
              </c:strCache>
            </c:strRef>
          </c:tx>
          <c:invertIfNegative val="0"/>
          <c:dLbls>
            <c:dLbl>
              <c:idx val="6"/>
              <c:layout>
                <c:manualLayout>
                  <c:x val="0"/>
                  <c:y val="-2.049487870097973E-2"/>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'D2'!$H$56:$H$63</c:f>
              <c:strCache>
                <c:ptCount val="8"/>
                <c:pt idx="0">
                  <c:v>&lt;5</c:v>
                </c:pt>
                <c:pt idx="1">
                  <c:v>5to17</c:v>
                </c:pt>
                <c:pt idx="2">
                  <c:v>18to24</c:v>
                </c:pt>
                <c:pt idx="3">
                  <c:v>25to34</c:v>
                </c:pt>
                <c:pt idx="4">
                  <c:v>35to44</c:v>
                </c:pt>
                <c:pt idx="5">
                  <c:v>45to54</c:v>
                </c:pt>
                <c:pt idx="6">
                  <c:v>55to64</c:v>
                </c:pt>
                <c:pt idx="7">
                  <c:v>65+</c:v>
                </c:pt>
              </c:strCache>
            </c:strRef>
          </c:cat>
          <c:val>
            <c:numRef>
              <c:f>'D2'!$I$56:$I$63</c:f>
              <c:numCache>
                <c:formatCode>0.0</c:formatCode>
                <c:ptCount val="8"/>
                <c:pt idx="0">
                  <c:v>70.963465028371516</c:v>
                </c:pt>
                <c:pt idx="1">
                  <c:v>49.560442763021285</c:v>
                </c:pt>
                <c:pt idx="2">
                  <c:v>50.633574664140852</c:v>
                </c:pt>
                <c:pt idx="3">
                  <c:v>51.846946591332284</c:v>
                </c:pt>
                <c:pt idx="4">
                  <c:v>30.529728286317113</c:v>
                </c:pt>
                <c:pt idx="5">
                  <c:v>31.50584170652316</c:v>
                </c:pt>
                <c:pt idx="6">
                  <c:v>16.53105678243665</c:v>
                </c:pt>
                <c:pt idx="7">
                  <c:v>12.602747623106202</c:v>
                </c:pt>
              </c:numCache>
            </c:numRef>
          </c:val>
        </c:ser>
        <c:dLbls>
          <c:showLegendKey val="0"/>
          <c:showVal val="1"/>
          <c:showCatName val="0"/>
          <c:showSerName val="0"/>
          <c:showPercent val="0"/>
          <c:showBubbleSize val="0"/>
        </c:dLbls>
        <c:gapWidth val="150"/>
        <c:axId val="430272888"/>
        <c:axId val="430279944"/>
      </c:barChart>
      <c:catAx>
        <c:axId val="430272888"/>
        <c:scaling>
          <c:orientation val="minMax"/>
        </c:scaling>
        <c:delete val="0"/>
        <c:axPos val="b"/>
        <c:title>
          <c:tx>
            <c:rich>
              <a:bodyPr/>
              <a:lstStyle/>
              <a:p>
                <a:pPr>
                  <a:defRPr/>
                </a:pPr>
                <a:r>
                  <a:rPr lang="en-US" sz="1400" dirty="0" smtClean="0"/>
                  <a:t>Age Group in Years</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30279944"/>
        <c:crosses val="autoZero"/>
        <c:auto val="1"/>
        <c:lblAlgn val="ctr"/>
        <c:lblOffset val="100"/>
        <c:noMultiLvlLbl val="0"/>
      </c:catAx>
      <c:valAx>
        <c:axId val="430279944"/>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30272888"/>
        <c:crosses val="autoZero"/>
        <c:crossBetween val="between"/>
      </c:valAx>
    </c:plotArea>
    <c:plotVisOnly val="1"/>
    <c:dispBlanksAs val="gap"/>
    <c:showDLblsOverMax val="0"/>
  </c:chart>
  <c:spPr>
    <a:ln>
      <a:solidFill>
        <a:schemeClr val="tx1"/>
      </a:solidFill>
    </a:ln>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2010-2014 Hospitalization Rates,                      Public Health District 2, Indiana</a:t>
            </a:r>
            <a:endParaRPr lang="en-US" dirty="0"/>
          </a:p>
        </c:rich>
      </c:tx>
      <c:overlay val="0"/>
    </c:title>
    <c:autoTitleDeleted val="0"/>
    <c:plotArea>
      <c:layout/>
      <c:lineChart>
        <c:grouping val="standard"/>
        <c:varyColors val="0"/>
        <c:ser>
          <c:idx val="5"/>
          <c:order val="0"/>
          <c:tx>
            <c:strRef>
              <c:f>'D2'!$F$1</c:f>
              <c:strCache>
                <c:ptCount val="1"/>
                <c:pt idx="0">
                  <c:v>Annual Rate</c:v>
                </c:pt>
              </c:strCache>
            </c:strRef>
          </c:tx>
          <c:spPr>
            <a:ln w="38100">
              <a:solidFill>
                <a:schemeClr val="accent1"/>
              </a:solidFill>
            </a:ln>
          </c:spPr>
          <c:marker>
            <c:symbol val="circle"/>
            <c:size val="8"/>
            <c:spPr>
              <a:solidFill>
                <a:schemeClr val="accent1"/>
              </a:solidFill>
              <a:ln>
                <a:solidFill>
                  <a:srgbClr val="5B9BD5"/>
                </a:solidFill>
              </a:ln>
            </c:spPr>
          </c:marker>
          <c:dLbls>
            <c:dLbl>
              <c:idx val="0"/>
              <c:layout>
                <c:manualLayout>
                  <c:x val="-4.2567546703720878E-2"/>
                  <c:y val="-3.4724491639123417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
              <c:layout>
                <c:manualLayout>
                  <c:x val="-4.0116566311563996E-2"/>
                  <c:y val="-3.1805849143412883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
              <c:layout>
                <c:manualLayout>
                  <c:x val="-3.8626992357825365E-2"/>
                  <c:y val="3.2835838788067985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'D2'!$A$2:$A$6</c:f>
              <c:numCache>
                <c:formatCode>General</c:formatCode>
                <c:ptCount val="5"/>
                <c:pt idx="0">
                  <c:v>2010</c:v>
                </c:pt>
                <c:pt idx="1">
                  <c:v>2011</c:v>
                </c:pt>
                <c:pt idx="2">
                  <c:v>2012</c:v>
                </c:pt>
                <c:pt idx="3">
                  <c:v>2013</c:v>
                </c:pt>
                <c:pt idx="4">
                  <c:v>2014</c:v>
                </c:pt>
              </c:numCache>
            </c:numRef>
          </c:cat>
          <c:val>
            <c:numRef>
              <c:f>'D2'!$F$2:$F$6</c:f>
              <c:numCache>
                <c:formatCode>0.0</c:formatCode>
                <c:ptCount val="5"/>
                <c:pt idx="0">
                  <c:v>10.4</c:v>
                </c:pt>
                <c:pt idx="1">
                  <c:v>10</c:v>
                </c:pt>
                <c:pt idx="2">
                  <c:v>9</c:v>
                </c:pt>
                <c:pt idx="3">
                  <c:v>7.8</c:v>
                </c:pt>
                <c:pt idx="4">
                  <c:v>7.6</c:v>
                </c:pt>
              </c:numCache>
            </c:numRef>
          </c:val>
          <c:smooth val="0"/>
        </c:ser>
        <c:ser>
          <c:idx val="8"/>
          <c:order val="1"/>
          <c:tx>
            <c:strRef>
              <c:f>'D2'!$I$1</c:f>
              <c:strCache>
                <c:ptCount val="1"/>
                <c:pt idx="0">
                  <c:v>5-Year Rate</c:v>
                </c:pt>
              </c:strCache>
            </c:strRef>
          </c:tx>
          <c:spPr>
            <a:ln w="38100">
              <a:solidFill>
                <a:srgbClr val="C00000"/>
              </a:solidFill>
            </a:ln>
          </c:spPr>
          <c:marker>
            <c:symbol val="circle"/>
            <c:size val="8"/>
            <c:spPr>
              <a:solidFill>
                <a:srgbClr val="C00000"/>
              </a:solidFill>
              <a:ln>
                <a:solidFill>
                  <a:srgbClr val="C00000"/>
                </a:solidFill>
              </a:ln>
            </c:spPr>
          </c:marker>
          <c:dLbls>
            <c:dLbl>
              <c:idx val="4"/>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'D2'!$A$2:$A$6</c:f>
              <c:numCache>
                <c:formatCode>General</c:formatCode>
                <c:ptCount val="5"/>
                <c:pt idx="0">
                  <c:v>2010</c:v>
                </c:pt>
                <c:pt idx="1">
                  <c:v>2011</c:v>
                </c:pt>
                <c:pt idx="2">
                  <c:v>2012</c:v>
                </c:pt>
                <c:pt idx="3">
                  <c:v>2013</c:v>
                </c:pt>
                <c:pt idx="4">
                  <c:v>2014</c:v>
                </c:pt>
              </c:numCache>
            </c:numRef>
          </c:cat>
          <c:val>
            <c:numRef>
              <c:f>'D2'!$I$2:$I$6</c:f>
              <c:numCache>
                <c:formatCode>0.0</c:formatCode>
                <c:ptCount val="5"/>
                <c:pt idx="0">
                  <c:v>9</c:v>
                </c:pt>
                <c:pt idx="1">
                  <c:v>9</c:v>
                </c:pt>
                <c:pt idx="2">
                  <c:v>9</c:v>
                </c:pt>
                <c:pt idx="3">
                  <c:v>9</c:v>
                </c:pt>
                <c:pt idx="4">
                  <c:v>9</c:v>
                </c:pt>
              </c:numCache>
            </c:numRef>
          </c:val>
          <c:smooth val="0"/>
        </c:ser>
        <c:dLbls>
          <c:showLegendKey val="0"/>
          <c:showVal val="0"/>
          <c:showCatName val="0"/>
          <c:showSerName val="0"/>
          <c:showPercent val="0"/>
          <c:showBubbleSize val="0"/>
        </c:dLbls>
        <c:marker val="1"/>
        <c:smooth val="0"/>
        <c:axId val="430279160"/>
        <c:axId val="430269360"/>
      </c:lineChart>
      <c:catAx>
        <c:axId val="430279160"/>
        <c:scaling>
          <c:orientation val="minMax"/>
        </c:scaling>
        <c:delete val="0"/>
        <c:axPos val="b"/>
        <c:title>
          <c:tx>
            <c:rich>
              <a:bodyPr/>
              <a:lstStyle/>
              <a:p>
                <a:pPr>
                  <a:defRPr/>
                </a:pPr>
                <a:r>
                  <a:rPr lang="en-US" sz="1400" dirty="0" smtClean="0"/>
                  <a:t>Year</a:t>
                </a:r>
                <a:endParaRPr lang="en-US" sz="1400" dirty="0"/>
              </a:p>
            </c:rich>
          </c:tx>
          <c:overlay val="0"/>
        </c:title>
        <c:numFmt formatCode="General" sourceLinked="1"/>
        <c:majorTickMark val="out"/>
        <c:minorTickMark val="none"/>
        <c:tickLblPos val="nextTo"/>
        <c:txPr>
          <a:bodyPr/>
          <a:lstStyle/>
          <a:p>
            <a:pPr>
              <a:defRPr sz="1200" b="1"/>
            </a:pPr>
            <a:endParaRPr lang="en-US"/>
          </a:p>
        </c:txPr>
        <c:crossAx val="430269360"/>
        <c:crosses val="autoZero"/>
        <c:auto val="1"/>
        <c:lblAlgn val="ctr"/>
        <c:lblOffset val="100"/>
        <c:noMultiLvlLbl val="0"/>
      </c:catAx>
      <c:valAx>
        <c:axId val="430269360"/>
        <c:scaling>
          <c:orientation val="minMax"/>
        </c:scaling>
        <c:delete val="0"/>
        <c:axPos val="l"/>
        <c:majorGridlines/>
        <c:title>
          <c:tx>
            <c:rich>
              <a:bodyPr rot="-5400000" vert="horz"/>
              <a:lstStyle/>
              <a:p>
                <a:pPr>
                  <a:defRPr/>
                </a:pPr>
                <a:r>
                  <a:rPr lang="en-US" sz="1400" dirty="0" smtClean="0"/>
                  <a:t>Age-Adjusted Rates per 10,000 Population</a:t>
                </a:r>
                <a:endParaRPr lang="en-US" sz="1400" dirty="0"/>
              </a:p>
            </c:rich>
          </c:tx>
          <c:overlay val="0"/>
        </c:title>
        <c:numFmt formatCode="0.0" sourceLinked="1"/>
        <c:majorTickMark val="out"/>
        <c:minorTickMark val="none"/>
        <c:tickLblPos val="nextTo"/>
        <c:txPr>
          <a:bodyPr/>
          <a:lstStyle/>
          <a:p>
            <a:pPr>
              <a:defRPr sz="1200" b="1"/>
            </a:pPr>
            <a:endParaRPr lang="en-US"/>
          </a:p>
        </c:txPr>
        <c:crossAx val="430279160"/>
        <c:crosses val="autoZero"/>
        <c:crossBetween val="between"/>
      </c:valAx>
    </c:plotArea>
    <c:legend>
      <c:legendPos val="r"/>
      <c:overlay val="0"/>
      <c:txPr>
        <a:bodyPr/>
        <a:lstStyle/>
        <a:p>
          <a:pPr>
            <a:defRPr b="1"/>
          </a:pPr>
          <a:endParaRPr lang="en-US"/>
        </a:p>
      </c:txPr>
    </c:legend>
    <c:plotVisOnly val="1"/>
    <c:dispBlanksAs val="gap"/>
    <c:showDLblsOverMax val="0"/>
  </c:chart>
  <c:spPr>
    <a:ln>
      <a:solidFill>
        <a:prstClr val="black"/>
      </a:solidFill>
    </a:ln>
  </c:sp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94A3CB-5EA8-4509-999B-C8AC459472A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A9F6A9C-B129-4B98-8841-CCC25C72BB86}">
      <dgm:prSet custT="1"/>
      <dgm:spPr/>
      <dgm:t>
        <a:bodyPr/>
        <a:lstStyle/>
        <a:p>
          <a:pPr algn="ctr" rtl="0"/>
          <a:r>
            <a:rPr lang="en-US" sz="2200" b="1" dirty="0" smtClean="0"/>
            <a:t>Population:  816,379</a:t>
          </a:r>
          <a:endParaRPr lang="en-US" sz="2200" b="1" dirty="0"/>
        </a:p>
      </dgm:t>
    </dgm:pt>
    <dgm:pt modelId="{74D07BC8-35BC-4E67-BF95-B630C51418C5}" type="parTrans" cxnId="{2D969925-8673-4D63-8BB6-E5B5A5D8273F}">
      <dgm:prSet/>
      <dgm:spPr/>
      <dgm:t>
        <a:bodyPr/>
        <a:lstStyle/>
        <a:p>
          <a:pPr algn="ctr"/>
          <a:endParaRPr lang="en-US" sz="2200"/>
        </a:p>
      </dgm:t>
    </dgm:pt>
    <dgm:pt modelId="{8949627F-4CCC-4423-BC65-83BF48B809E1}" type="sibTrans" cxnId="{2D969925-8673-4D63-8BB6-E5B5A5D8273F}">
      <dgm:prSet/>
      <dgm:spPr/>
      <dgm:t>
        <a:bodyPr/>
        <a:lstStyle/>
        <a:p>
          <a:pPr algn="ctr"/>
          <a:endParaRPr lang="en-US" sz="2200"/>
        </a:p>
      </dgm:t>
    </dgm:pt>
    <dgm:pt modelId="{E221495A-7015-4D63-A3C9-416E7AD785DC}">
      <dgm:prSet custT="1"/>
      <dgm:spPr/>
      <dgm:t>
        <a:bodyPr/>
        <a:lstStyle/>
        <a:p>
          <a:pPr algn="ctr" rtl="0"/>
          <a:r>
            <a:rPr lang="en-US" sz="2200" b="1" dirty="0" smtClean="0"/>
            <a:t>Percent High School Graduate or Higher</a:t>
          </a:r>
          <a:r>
            <a:rPr lang="en-US" sz="2200" b="1" baseline="30000" dirty="0" smtClean="0"/>
            <a:t>2</a:t>
          </a:r>
          <a:r>
            <a:rPr lang="en-US" sz="2200" b="1" dirty="0" smtClean="0"/>
            <a:t>: 87%</a:t>
          </a:r>
          <a:endParaRPr lang="en-US" sz="2200" b="1" dirty="0"/>
        </a:p>
      </dgm:t>
    </dgm:pt>
    <dgm:pt modelId="{55D5E162-E826-4609-9F7B-88B84B6191FD}" type="parTrans" cxnId="{E6F4336F-0E4D-4ABE-92AB-B9D9D616F70E}">
      <dgm:prSet/>
      <dgm:spPr/>
      <dgm:t>
        <a:bodyPr/>
        <a:lstStyle/>
        <a:p>
          <a:pPr algn="ctr"/>
          <a:endParaRPr lang="en-US" sz="2200"/>
        </a:p>
      </dgm:t>
    </dgm:pt>
    <dgm:pt modelId="{150F3263-9D67-4E8B-B1CD-DAD6F300900D}" type="sibTrans" cxnId="{E6F4336F-0E4D-4ABE-92AB-B9D9D616F70E}">
      <dgm:prSet/>
      <dgm:spPr/>
      <dgm:t>
        <a:bodyPr/>
        <a:lstStyle/>
        <a:p>
          <a:pPr algn="ctr"/>
          <a:endParaRPr lang="en-US" sz="2200"/>
        </a:p>
      </dgm:t>
    </dgm:pt>
    <dgm:pt modelId="{870CA612-C4C8-4DE4-BB7A-DAAC7C4086BB}">
      <dgm:prSet custT="1"/>
      <dgm:spPr/>
      <dgm:t>
        <a:bodyPr/>
        <a:lstStyle/>
        <a:p>
          <a:pPr algn="ctr" rtl="0"/>
          <a:r>
            <a:rPr lang="en-US" sz="2200" b="1" dirty="0" smtClean="0"/>
            <a:t>Weighted Mean Household Income</a:t>
          </a:r>
          <a:r>
            <a:rPr lang="en-US" sz="2200" b="1" baseline="30000" dirty="0" smtClean="0"/>
            <a:t>2</a:t>
          </a:r>
          <a:r>
            <a:rPr lang="en-US" sz="2200" b="1" dirty="0" smtClean="0"/>
            <a:t>: $65,476</a:t>
          </a:r>
          <a:endParaRPr lang="en-US" sz="2200" b="1" dirty="0"/>
        </a:p>
      </dgm:t>
    </dgm:pt>
    <dgm:pt modelId="{A1D4014E-E051-4080-9943-5CB9282ED12C}" type="parTrans" cxnId="{72D8B922-247D-46E7-80E6-5D074D236F16}">
      <dgm:prSet/>
      <dgm:spPr/>
      <dgm:t>
        <a:bodyPr/>
        <a:lstStyle/>
        <a:p>
          <a:pPr algn="ctr"/>
          <a:endParaRPr lang="en-US" sz="2200"/>
        </a:p>
      </dgm:t>
    </dgm:pt>
    <dgm:pt modelId="{7B9E3228-DFBD-4F05-A076-CE41A4991789}" type="sibTrans" cxnId="{72D8B922-247D-46E7-80E6-5D074D236F16}">
      <dgm:prSet/>
      <dgm:spPr/>
      <dgm:t>
        <a:bodyPr/>
        <a:lstStyle/>
        <a:p>
          <a:pPr algn="ctr"/>
          <a:endParaRPr lang="en-US" sz="2200"/>
        </a:p>
      </dgm:t>
    </dgm:pt>
    <dgm:pt modelId="{F329A69C-1065-4594-919D-3D0B79F7004E}">
      <dgm:prSet custT="1"/>
      <dgm:spPr/>
      <dgm:t>
        <a:bodyPr/>
        <a:lstStyle/>
        <a:p>
          <a:pPr algn="ctr" rtl="0"/>
          <a:r>
            <a:rPr lang="en-US" sz="2200" b="1" dirty="0" smtClean="0"/>
            <a:t>Counties: Jasper, Lake, </a:t>
          </a:r>
          <a:r>
            <a:rPr lang="en-US" sz="2200" b="1" dirty="0" err="1" smtClean="0"/>
            <a:t>LaPorte</a:t>
          </a:r>
          <a:r>
            <a:rPr lang="en-US" sz="2200" b="1" dirty="0" smtClean="0"/>
            <a:t>, Newton, Porter</a:t>
          </a:r>
          <a:endParaRPr lang="en-US" sz="2200" b="1" dirty="0"/>
        </a:p>
      </dgm:t>
    </dgm:pt>
    <dgm:pt modelId="{24ACC7DA-A63B-4337-91B1-7504CDB7F965}" type="parTrans" cxnId="{EAEA741A-F573-4CCF-96AC-2B58FB237B42}">
      <dgm:prSet/>
      <dgm:spPr/>
      <dgm:t>
        <a:bodyPr/>
        <a:lstStyle/>
        <a:p>
          <a:pPr algn="ctr"/>
          <a:endParaRPr lang="en-US" sz="2200"/>
        </a:p>
      </dgm:t>
    </dgm:pt>
    <dgm:pt modelId="{ABC6ACD5-8835-4416-9C3C-AB78DCC958DF}" type="sibTrans" cxnId="{EAEA741A-F573-4CCF-96AC-2B58FB237B42}">
      <dgm:prSet/>
      <dgm:spPr/>
      <dgm:t>
        <a:bodyPr/>
        <a:lstStyle/>
        <a:p>
          <a:pPr algn="ctr"/>
          <a:endParaRPr lang="en-US" sz="2200"/>
        </a:p>
      </dgm:t>
    </dgm:pt>
    <dgm:pt modelId="{F2778BFE-C6D9-4F82-9E2D-9E8F7479FA6D}" type="pres">
      <dgm:prSet presAssocID="{0C94A3CB-5EA8-4509-999B-C8AC459472AC}" presName="linear" presStyleCnt="0">
        <dgm:presLayoutVars>
          <dgm:animLvl val="lvl"/>
          <dgm:resizeHandles val="exact"/>
        </dgm:presLayoutVars>
      </dgm:prSet>
      <dgm:spPr/>
      <dgm:t>
        <a:bodyPr/>
        <a:lstStyle/>
        <a:p>
          <a:endParaRPr lang="en-US"/>
        </a:p>
      </dgm:t>
    </dgm:pt>
    <dgm:pt modelId="{AEA4F804-E688-4908-95CC-206DE0A19B43}" type="pres">
      <dgm:prSet presAssocID="{9A9F6A9C-B129-4B98-8841-CCC25C72BB86}" presName="parentText" presStyleLbl="node1" presStyleIdx="0" presStyleCnt="4">
        <dgm:presLayoutVars>
          <dgm:chMax val="0"/>
          <dgm:bulletEnabled val="1"/>
        </dgm:presLayoutVars>
      </dgm:prSet>
      <dgm:spPr/>
      <dgm:t>
        <a:bodyPr/>
        <a:lstStyle/>
        <a:p>
          <a:endParaRPr lang="en-US"/>
        </a:p>
      </dgm:t>
    </dgm:pt>
    <dgm:pt modelId="{908D4505-5088-4745-820C-68B095923FDB}" type="pres">
      <dgm:prSet presAssocID="{8949627F-4CCC-4423-BC65-83BF48B809E1}" presName="spacer" presStyleCnt="0"/>
      <dgm:spPr/>
    </dgm:pt>
    <dgm:pt modelId="{D5BCD3D1-C70B-46EC-9D4D-E2C19CBF231A}" type="pres">
      <dgm:prSet presAssocID="{E221495A-7015-4D63-A3C9-416E7AD785DC}" presName="parentText" presStyleLbl="node1" presStyleIdx="1" presStyleCnt="4">
        <dgm:presLayoutVars>
          <dgm:chMax val="0"/>
          <dgm:bulletEnabled val="1"/>
        </dgm:presLayoutVars>
      </dgm:prSet>
      <dgm:spPr/>
      <dgm:t>
        <a:bodyPr/>
        <a:lstStyle/>
        <a:p>
          <a:endParaRPr lang="en-US"/>
        </a:p>
      </dgm:t>
    </dgm:pt>
    <dgm:pt modelId="{9B94609C-0DCC-4A6F-927F-DECF9E25517F}" type="pres">
      <dgm:prSet presAssocID="{150F3263-9D67-4E8B-B1CD-DAD6F300900D}" presName="spacer" presStyleCnt="0"/>
      <dgm:spPr/>
    </dgm:pt>
    <dgm:pt modelId="{100FCA91-106C-4BC3-BA8C-FAA169A7003B}" type="pres">
      <dgm:prSet presAssocID="{870CA612-C4C8-4DE4-BB7A-DAAC7C4086BB}" presName="parentText" presStyleLbl="node1" presStyleIdx="2" presStyleCnt="4">
        <dgm:presLayoutVars>
          <dgm:chMax val="0"/>
          <dgm:bulletEnabled val="1"/>
        </dgm:presLayoutVars>
      </dgm:prSet>
      <dgm:spPr/>
      <dgm:t>
        <a:bodyPr/>
        <a:lstStyle/>
        <a:p>
          <a:endParaRPr lang="en-US"/>
        </a:p>
      </dgm:t>
    </dgm:pt>
    <dgm:pt modelId="{802FC916-6FA6-4ED1-B1B3-330778AD70FF}" type="pres">
      <dgm:prSet presAssocID="{7B9E3228-DFBD-4F05-A076-CE41A4991789}" presName="spacer" presStyleCnt="0"/>
      <dgm:spPr/>
    </dgm:pt>
    <dgm:pt modelId="{F02CF769-59EB-4D71-B595-FF4AE0606E7F}" type="pres">
      <dgm:prSet presAssocID="{F329A69C-1065-4594-919D-3D0B79F7004E}" presName="parentText" presStyleLbl="node1" presStyleIdx="3" presStyleCnt="4">
        <dgm:presLayoutVars>
          <dgm:chMax val="0"/>
          <dgm:bulletEnabled val="1"/>
        </dgm:presLayoutVars>
      </dgm:prSet>
      <dgm:spPr/>
      <dgm:t>
        <a:bodyPr/>
        <a:lstStyle/>
        <a:p>
          <a:endParaRPr lang="en-US"/>
        </a:p>
      </dgm:t>
    </dgm:pt>
  </dgm:ptLst>
  <dgm:cxnLst>
    <dgm:cxn modelId="{EAEA741A-F573-4CCF-96AC-2B58FB237B42}" srcId="{0C94A3CB-5EA8-4509-999B-C8AC459472AC}" destId="{F329A69C-1065-4594-919D-3D0B79F7004E}" srcOrd="3" destOrd="0" parTransId="{24ACC7DA-A63B-4337-91B1-7504CDB7F965}" sibTransId="{ABC6ACD5-8835-4416-9C3C-AB78DCC958DF}"/>
    <dgm:cxn modelId="{E6F4336F-0E4D-4ABE-92AB-B9D9D616F70E}" srcId="{0C94A3CB-5EA8-4509-999B-C8AC459472AC}" destId="{E221495A-7015-4D63-A3C9-416E7AD785DC}" srcOrd="1" destOrd="0" parTransId="{55D5E162-E826-4609-9F7B-88B84B6191FD}" sibTransId="{150F3263-9D67-4E8B-B1CD-DAD6F300900D}"/>
    <dgm:cxn modelId="{50F05804-E1B7-448C-9456-8757D29162A1}" type="presOf" srcId="{F329A69C-1065-4594-919D-3D0B79F7004E}" destId="{F02CF769-59EB-4D71-B595-FF4AE0606E7F}" srcOrd="0" destOrd="0" presId="urn:microsoft.com/office/officeart/2005/8/layout/vList2"/>
    <dgm:cxn modelId="{72D8B922-247D-46E7-80E6-5D074D236F16}" srcId="{0C94A3CB-5EA8-4509-999B-C8AC459472AC}" destId="{870CA612-C4C8-4DE4-BB7A-DAAC7C4086BB}" srcOrd="2" destOrd="0" parTransId="{A1D4014E-E051-4080-9943-5CB9282ED12C}" sibTransId="{7B9E3228-DFBD-4F05-A076-CE41A4991789}"/>
    <dgm:cxn modelId="{3E5A54D5-6FEB-4156-A071-3480D0105E06}" type="presOf" srcId="{870CA612-C4C8-4DE4-BB7A-DAAC7C4086BB}" destId="{100FCA91-106C-4BC3-BA8C-FAA169A7003B}" srcOrd="0" destOrd="0" presId="urn:microsoft.com/office/officeart/2005/8/layout/vList2"/>
    <dgm:cxn modelId="{2D969925-8673-4D63-8BB6-E5B5A5D8273F}" srcId="{0C94A3CB-5EA8-4509-999B-C8AC459472AC}" destId="{9A9F6A9C-B129-4B98-8841-CCC25C72BB86}" srcOrd="0" destOrd="0" parTransId="{74D07BC8-35BC-4E67-BF95-B630C51418C5}" sibTransId="{8949627F-4CCC-4423-BC65-83BF48B809E1}"/>
    <dgm:cxn modelId="{84601DF7-0276-47F5-BE48-5A70247D4514}" type="presOf" srcId="{E221495A-7015-4D63-A3C9-416E7AD785DC}" destId="{D5BCD3D1-C70B-46EC-9D4D-E2C19CBF231A}" srcOrd="0" destOrd="0" presId="urn:microsoft.com/office/officeart/2005/8/layout/vList2"/>
    <dgm:cxn modelId="{BA8DE8FD-FF40-424B-B209-5B127E9456A3}" type="presOf" srcId="{0C94A3CB-5EA8-4509-999B-C8AC459472AC}" destId="{F2778BFE-C6D9-4F82-9E2D-9E8F7479FA6D}" srcOrd="0" destOrd="0" presId="urn:microsoft.com/office/officeart/2005/8/layout/vList2"/>
    <dgm:cxn modelId="{0996A364-7D29-4849-81BC-C0120868E474}" type="presOf" srcId="{9A9F6A9C-B129-4B98-8841-CCC25C72BB86}" destId="{AEA4F804-E688-4908-95CC-206DE0A19B43}" srcOrd="0" destOrd="0" presId="urn:microsoft.com/office/officeart/2005/8/layout/vList2"/>
    <dgm:cxn modelId="{1FF1B716-CB3A-42F1-8280-693D7078D3E9}" type="presParOf" srcId="{F2778BFE-C6D9-4F82-9E2D-9E8F7479FA6D}" destId="{AEA4F804-E688-4908-95CC-206DE0A19B43}" srcOrd="0" destOrd="0" presId="urn:microsoft.com/office/officeart/2005/8/layout/vList2"/>
    <dgm:cxn modelId="{942005C8-CEC9-49C6-B2DE-4BA6ADAA1811}" type="presParOf" srcId="{F2778BFE-C6D9-4F82-9E2D-9E8F7479FA6D}" destId="{908D4505-5088-4745-820C-68B095923FDB}" srcOrd="1" destOrd="0" presId="urn:microsoft.com/office/officeart/2005/8/layout/vList2"/>
    <dgm:cxn modelId="{F725D403-38FE-424F-AEAA-606658C59BD3}" type="presParOf" srcId="{F2778BFE-C6D9-4F82-9E2D-9E8F7479FA6D}" destId="{D5BCD3D1-C70B-46EC-9D4D-E2C19CBF231A}" srcOrd="2" destOrd="0" presId="urn:microsoft.com/office/officeart/2005/8/layout/vList2"/>
    <dgm:cxn modelId="{2C95D866-7AF2-4407-8FA5-9F7E73384AAC}" type="presParOf" srcId="{F2778BFE-C6D9-4F82-9E2D-9E8F7479FA6D}" destId="{9B94609C-0DCC-4A6F-927F-DECF9E25517F}" srcOrd="3" destOrd="0" presId="urn:microsoft.com/office/officeart/2005/8/layout/vList2"/>
    <dgm:cxn modelId="{C575DF64-6895-4B9A-AD45-F00C7A14D38F}" type="presParOf" srcId="{F2778BFE-C6D9-4F82-9E2D-9E8F7479FA6D}" destId="{100FCA91-106C-4BC3-BA8C-FAA169A7003B}" srcOrd="4" destOrd="0" presId="urn:microsoft.com/office/officeart/2005/8/layout/vList2"/>
    <dgm:cxn modelId="{A77AF450-EBCD-426C-BFEB-F7CCA67290FA}" type="presParOf" srcId="{F2778BFE-C6D9-4F82-9E2D-9E8F7479FA6D}" destId="{802FC916-6FA6-4ED1-B1B3-330778AD70FF}" srcOrd="5" destOrd="0" presId="urn:microsoft.com/office/officeart/2005/8/layout/vList2"/>
    <dgm:cxn modelId="{2A8FFC4E-E047-410C-98E4-8381487A3EF5}" type="presParOf" srcId="{F2778BFE-C6D9-4F82-9E2D-9E8F7479FA6D}" destId="{F02CF769-59EB-4D71-B595-FF4AE0606E7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335C93C-F2C2-48D6-85F2-06D9456D097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32691A9B-A44D-4413-ACEA-A725EBDEA16D}">
      <dgm:prSet custT="1"/>
      <dgm:spPr/>
      <dgm:t>
        <a:bodyPr/>
        <a:lstStyle/>
        <a:p>
          <a:pPr algn="ctr" rtl="0"/>
          <a:r>
            <a:rPr lang="en-US" sz="2200" b="1" dirty="0" smtClean="0"/>
            <a:t>Population: 489,203</a:t>
          </a:r>
          <a:endParaRPr lang="en-US" sz="2200" b="1" dirty="0"/>
        </a:p>
      </dgm:t>
    </dgm:pt>
    <dgm:pt modelId="{9D12AB51-210C-4113-8867-0CBF9E84396D}" type="parTrans" cxnId="{CE975F5F-7335-44F3-8929-CE28EAA8E1B7}">
      <dgm:prSet/>
      <dgm:spPr/>
      <dgm:t>
        <a:bodyPr/>
        <a:lstStyle/>
        <a:p>
          <a:pPr algn="ctr"/>
          <a:endParaRPr lang="en-US" sz="2200" b="1"/>
        </a:p>
      </dgm:t>
    </dgm:pt>
    <dgm:pt modelId="{13B334F1-4CCE-453C-AAE0-FC0E4AC4913C}" type="sibTrans" cxnId="{CE975F5F-7335-44F3-8929-CE28EAA8E1B7}">
      <dgm:prSet/>
      <dgm:spPr/>
      <dgm:t>
        <a:bodyPr/>
        <a:lstStyle/>
        <a:p>
          <a:pPr algn="ctr"/>
          <a:endParaRPr lang="en-US" sz="2200" b="1"/>
        </a:p>
      </dgm:t>
    </dgm:pt>
    <dgm:pt modelId="{68A3E478-6480-4F36-80DC-D49EC25C5805}">
      <dgm:prSet custT="1"/>
      <dgm:spPr/>
      <dgm:t>
        <a:bodyPr/>
        <a:lstStyle/>
        <a:p>
          <a:pPr algn="ctr" rtl="0"/>
          <a:r>
            <a:rPr lang="en-US" sz="2200" b="1" dirty="0" smtClean="0"/>
            <a:t>Percent High School Graduate or Higher</a:t>
          </a:r>
          <a:r>
            <a:rPr lang="en-US" sz="2200" b="1" baseline="30000" dirty="0" smtClean="0"/>
            <a:t>2</a:t>
          </a:r>
          <a:r>
            <a:rPr lang="en-US" sz="2200" b="1" dirty="0" smtClean="0"/>
            <a:t>:  87.7%</a:t>
          </a:r>
          <a:endParaRPr lang="en-US" sz="2200" b="1" dirty="0"/>
        </a:p>
      </dgm:t>
    </dgm:pt>
    <dgm:pt modelId="{5AB88975-15E0-4844-A3CA-81196D20AE44}" type="parTrans" cxnId="{1F611083-C53F-4F9C-8F3B-EB30F16BA147}">
      <dgm:prSet/>
      <dgm:spPr/>
      <dgm:t>
        <a:bodyPr/>
        <a:lstStyle/>
        <a:p>
          <a:pPr algn="ctr"/>
          <a:endParaRPr lang="en-US" sz="2200" b="1"/>
        </a:p>
      </dgm:t>
    </dgm:pt>
    <dgm:pt modelId="{A6DE9BC3-CBBA-493D-9746-6824A92C1E61}" type="sibTrans" cxnId="{1F611083-C53F-4F9C-8F3B-EB30F16BA147}">
      <dgm:prSet/>
      <dgm:spPr/>
      <dgm:t>
        <a:bodyPr/>
        <a:lstStyle/>
        <a:p>
          <a:pPr algn="ctr"/>
          <a:endParaRPr lang="en-US" sz="2200" b="1"/>
        </a:p>
      </dgm:t>
    </dgm:pt>
    <dgm:pt modelId="{A7788A93-AB84-4F1F-8CE7-E68367B4A655}">
      <dgm:prSet custT="1"/>
      <dgm:spPr/>
      <dgm:t>
        <a:bodyPr/>
        <a:lstStyle/>
        <a:p>
          <a:pPr algn="ctr" rtl="0"/>
          <a:r>
            <a:rPr lang="en-US" sz="2200" b="1" dirty="0" smtClean="0"/>
            <a:t>Weighted Mean Household Income</a:t>
          </a:r>
          <a:r>
            <a:rPr lang="en-US" sz="2200" b="1" baseline="30000" dirty="0" smtClean="0"/>
            <a:t>2</a:t>
          </a:r>
          <a:r>
            <a:rPr lang="en-US" sz="2200" b="1" dirty="0" smtClean="0"/>
            <a:t>: $61,681</a:t>
          </a:r>
          <a:endParaRPr lang="en-US" sz="2200" b="1" dirty="0"/>
        </a:p>
      </dgm:t>
    </dgm:pt>
    <dgm:pt modelId="{16C9248F-CC22-4C6D-B2C0-B2ADBF16B97D}" type="parTrans" cxnId="{9614DA24-3FEE-4BEF-984A-E8976E273CA0}">
      <dgm:prSet/>
      <dgm:spPr/>
      <dgm:t>
        <a:bodyPr/>
        <a:lstStyle/>
        <a:p>
          <a:pPr algn="ctr"/>
          <a:endParaRPr lang="en-US" sz="2200" b="1"/>
        </a:p>
      </dgm:t>
    </dgm:pt>
    <dgm:pt modelId="{C4AAEEEE-37F9-473B-8A25-747D20BA95DA}" type="sibTrans" cxnId="{9614DA24-3FEE-4BEF-984A-E8976E273CA0}">
      <dgm:prSet/>
      <dgm:spPr/>
      <dgm:t>
        <a:bodyPr/>
        <a:lstStyle/>
        <a:p>
          <a:pPr algn="ctr"/>
          <a:endParaRPr lang="en-US" sz="2200" b="1"/>
        </a:p>
      </dgm:t>
    </dgm:pt>
    <dgm:pt modelId="{D399E47E-3D40-4FB2-AD9D-673B4ECFE7AC}">
      <dgm:prSet custT="1"/>
      <dgm:spPr/>
      <dgm:t>
        <a:bodyPr/>
        <a:lstStyle/>
        <a:p>
          <a:pPr algn="ctr" rtl="0"/>
          <a:r>
            <a:rPr lang="en-US" sz="1800" b="1" dirty="0" smtClean="0"/>
            <a:t>Counties:  Crawford, Daviess, Dubois, Gibson, Knox, Martin, Perry, Pike, Posey, Spencer, Vanderburgh, Warrick</a:t>
          </a:r>
          <a:endParaRPr lang="en-US" sz="1800" b="1" dirty="0"/>
        </a:p>
      </dgm:t>
    </dgm:pt>
    <dgm:pt modelId="{10286AD4-A40B-4A13-B1F2-CDD51BB86611}" type="parTrans" cxnId="{E3E25384-70B0-4ECD-A969-7541D4DC9FCF}">
      <dgm:prSet/>
      <dgm:spPr/>
      <dgm:t>
        <a:bodyPr/>
        <a:lstStyle/>
        <a:p>
          <a:pPr algn="ctr"/>
          <a:endParaRPr lang="en-US" sz="2200" b="1"/>
        </a:p>
      </dgm:t>
    </dgm:pt>
    <dgm:pt modelId="{F1298C45-8088-4901-A386-4230FF67319C}" type="sibTrans" cxnId="{E3E25384-70B0-4ECD-A969-7541D4DC9FCF}">
      <dgm:prSet/>
      <dgm:spPr/>
      <dgm:t>
        <a:bodyPr/>
        <a:lstStyle/>
        <a:p>
          <a:pPr algn="ctr"/>
          <a:endParaRPr lang="en-US" sz="2200" b="1"/>
        </a:p>
      </dgm:t>
    </dgm:pt>
    <dgm:pt modelId="{8E2E6E7E-2547-4595-BD36-5192F9FDDDBA}" type="pres">
      <dgm:prSet presAssocID="{4335C93C-F2C2-48D6-85F2-06D9456D097D}" presName="linear" presStyleCnt="0">
        <dgm:presLayoutVars>
          <dgm:animLvl val="lvl"/>
          <dgm:resizeHandles val="exact"/>
        </dgm:presLayoutVars>
      </dgm:prSet>
      <dgm:spPr/>
      <dgm:t>
        <a:bodyPr/>
        <a:lstStyle/>
        <a:p>
          <a:endParaRPr lang="en-US"/>
        </a:p>
      </dgm:t>
    </dgm:pt>
    <dgm:pt modelId="{96FD3C4B-876E-4AD1-AB7F-DD7E713ED1F3}" type="pres">
      <dgm:prSet presAssocID="{32691A9B-A44D-4413-ACEA-A725EBDEA16D}" presName="parentText" presStyleLbl="node1" presStyleIdx="0" presStyleCnt="4">
        <dgm:presLayoutVars>
          <dgm:chMax val="0"/>
          <dgm:bulletEnabled val="1"/>
        </dgm:presLayoutVars>
      </dgm:prSet>
      <dgm:spPr/>
      <dgm:t>
        <a:bodyPr/>
        <a:lstStyle/>
        <a:p>
          <a:endParaRPr lang="en-US"/>
        </a:p>
      </dgm:t>
    </dgm:pt>
    <dgm:pt modelId="{2194CE2C-A46B-435F-9CF3-013CD91A15E8}" type="pres">
      <dgm:prSet presAssocID="{13B334F1-4CCE-453C-AAE0-FC0E4AC4913C}" presName="spacer" presStyleCnt="0"/>
      <dgm:spPr/>
    </dgm:pt>
    <dgm:pt modelId="{5EC0E924-6085-41FE-A90B-E25A48B12595}" type="pres">
      <dgm:prSet presAssocID="{68A3E478-6480-4F36-80DC-D49EC25C5805}" presName="parentText" presStyleLbl="node1" presStyleIdx="1" presStyleCnt="4">
        <dgm:presLayoutVars>
          <dgm:chMax val="0"/>
          <dgm:bulletEnabled val="1"/>
        </dgm:presLayoutVars>
      </dgm:prSet>
      <dgm:spPr/>
      <dgm:t>
        <a:bodyPr/>
        <a:lstStyle/>
        <a:p>
          <a:endParaRPr lang="en-US"/>
        </a:p>
      </dgm:t>
    </dgm:pt>
    <dgm:pt modelId="{B689F365-D989-4F2F-A234-E4D1FBE233CF}" type="pres">
      <dgm:prSet presAssocID="{A6DE9BC3-CBBA-493D-9746-6824A92C1E61}" presName="spacer" presStyleCnt="0"/>
      <dgm:spPr/>
    </dgm:pt>
    <dgm:pt modelId="{E84D717F-56FA-43FC-960E-4905C7612D87}" type="pres">
      <dgm:prSet presAssocID="{A7788A93-AB84-4F1F-8CE7-E68367B4A655}" presName="parentText" presStyleLbl="node1" presStyleIdx="2" presStyleCnt="4">
        <dgm:presLayoutVars>
          <dgm:chMax val="0"/>
          <dgm:bulletEnabled val="1"/>
        </dgm:presLayoutVars>
      </dgm:prSet>
      <dgm:spPr/>
      <dgm:t>
        <a:bodyPr/>
        <a:lstStyle/>
        <a:p>
          <a:endParaRPr lang="en-US"/>
        </a:p>
      </dgm:t>
    </dgm:pt>
    <dgm:pt modelId="{CC949CBE-3C82-4697-820B-AE6EF27E30CB}" type="pres">
      <dgm:prSet presAssocID="{C4AAEEEE-37F9-473B-8A25-747D20BA95DA}" presName="spacer" presStyleCnt="0"/>
      <dgm:spPr/>
    </dgm:pt>
    <dgm:pt modelId="{0EB66FBB-041F-4417-8A18-260C186C403C}" type="pres">
      <dgm:prSet presAssocID="{D399E47E-3D40-4FB2-AD9D-673B4ECFE7AC}" presName="parentText" presStyleLbl="node1" presStyleIdx="3" presStyleCnt="4">
        <dgm:presLayoutVars>
          <dgm:chMax val="0"/>
          <dgm:bulletEnabled val="1"/>
        </dgm:presLayoutVars>
      </dgm:prSet>
      <dgm:spPr/>
      <dgm:t>
        <a:bodyPr/>
        <a:lstStyle/>
        <a:p>
          <a:endParaRPr lang="en-US"/>
        </a:p>
      </dgm:t>
    </dgm:pt>
  </dgm:ptLst>
  <dgm:cxnLst>
    <dgm:cxn modelId="{BDDDC2FA-77C6-4D55-881A-58A8017DEE67}" type="presOf" srcId="{A7788A93-AB84-4F1F-8CE7-E68367B4A655}" destId="{E84D717F-56FA-43FC-960E-4905C7612D87}" srcOrd="0" destOrd="0" presId="urn:microsoft.com/office/officeart/2005/8/layout/vList2"/>
    <dgm:cxn modelId="{DC8A59FC-81D7-463A-90EB-0DDE16A53902}" type="presOf" srcId="{D399E47E-3D40-4FB2-AD9D-673B4ECFE7AC}" destId="{0EB66FBB-041F-4417-8A18-260C186C403C}" srcOrd="0" destOrd="0" presId="urn:microsoft.com/office/officeart/2005/8/layout/vList2"/>
    <dgm:cxn modelId="{CE975F5F-7335-44F3-8929-CE28EAA8E1B7}" srcId="{4335C93C-F2C2-48D6-85F2-06D9456D097D}" destId="{32691A9B-A44D-4413-ACEA-A725EBDEA16D}" srcOrd="0" destOrd="0" parTransId="{9D12AB51-210C-4113-8867-0CBF9E84396D}" sibTransId="{13B334F1-4CCE-453C-AAE0-FC0E4AC4913C}"/>
    <dgm:cxn modelId="{FA3713F9-DEA8-424D-B406-7701E3E9AE8D}" type="presOf" srcId="{32691A9B-A44D-4413-ACEA-A725EBDEA16D}" destId="{96FD3C4B-876E-4AD1-AB7F-DD7E713ED1F3}" srcOrd="0" destOrd="0" presId="urn:microsoft.com/office/officeart/2005/8/layout/vList2"/>
    <dgm:cxn modelId="{BE966B62-4275-438E-B389-80117F9114FB}" type="presOf" srcId="{4335C93C-F2C2-48D6-85F2-06D9456D097D}" destId="{8E2E6E7E-2547-4595-BD36-5192F9FDDDBA}" srcOrd="0" destOrd="0" presId="urn:microsoft.com/office/officeart/2005/8/layout/vList2"/>
    <dgm:cxn modelId="{9614DA24-3FEE-4BEF-984A-E8976E273CA0}" srcId="{4335C93C-F2C2-48D6-85F2-06D9456D097D}" destId="{A7788A93-AB84-4F1F-8CE7-E68367B4A655}" srcOrd="2" destOrd="0" parTransId="{16C9248F-CC22-4C6D-B2C0-B2ADBF16B97D}" sibTransId="{C4AAEEEE-37F9-473B-8A25-747D20BA95DA}"/>
    <dgm:cxn modelId="{E3E25384-70B0-4ECD-A969-7541D4DC9FCF}" srcId="{4335C93C-F2C2-48D6-85F2-06D9456D097D}" destId="{D399E47E-3D40-4FB2-AD9D-673B4ECFE7AC}" srcOrd="3" destOrd="0" parTransId="{10286AD4-A40B-4A13-B1F2-CDD51BB86611}" sibTransId="{F1298C45-8088-4901-A386-4230FF67319C}"/>
    <dgm:cxn modelId="{1F611083-C53F-4F9C-8F3B-EB30F16BA147}" srcId="{4335C93C-F2C2-48D6-85F2-06D9456D097D}" destId="{68A3E478-6480-4F36-80DC-D49EC25C5805}" srcOrd="1" destOrd="0" parTransId="{5AB88975-15E0-4844-A3CA-81196D20AE44}" sibTransId="{A6DE9BC3-CBBA-493D-9746-6824A92C1E61}"/>
    <dgm:cxn modelId="{1C3ABF28-809A-40F8-8FA0-1CB1BB6B43C6}" type="presOf" srcId="{68A3E478-6480-4F36-80DC-D49EC25C5805}" destId="{5EC0E924-6085-41FE-A90B-E25A48B12595}" srcOrd="0" destOrd="0" presId="urn:microsoft.com/office/officeart/2005/8/layout/vList2"/>
    <dgm:cxn modelId="{BD5C7A6D-E8B4-477C-97DD-2163890130FF}" type="presParOf" srcId="{8E2E6E7E-2547-4595-BD36-5192F9FDDDBA}" destId="{96FD3C4B-876E-4AD1-AB7F-DD7E713ED1F3}" srcOrd="0" destOrd="0" presId="urn:microsoft.com/office/officeart/2005/8/layout/vList2"/>
    <dgm:cxn modelId="{921012DE-4F5A-4FD3-8D8E-CD106B80CD26}" type="presParOf" srcId="{8E2E6E7E-2547-4595-BD36-5192F9FDDDBA}" destId="{2194CE2C-A46B-435F-9CF3-013CD91A15E8}" srcOrd="1" destOrd="0" presId="urn:microsoft.com/office/officeart/2005/8/layout/vList2"/>
    <dgm:cxn modelId="{09329786-6D11-4276-BB8D-FA14947E4C12}" type="presParOf" srcId="{8E2E6E7E-2547-4595-BD36-5192F9FDDDBA}" destId="{5EC0E924-6085-41FE-A90B-E25A48B12595}" srcOrd="2" destOrd="0" presId="urn:microsoft.com/office/officeart/2005/8/layout/vList2"/>
    <dgm:cxn modelId="{4D3DA05F-D8E8-437E-A4DD-726FD767DA95}" type="presParOf" srcId="{8E2E6E7E-2547-4595-BD36-5192F9FDDDBA}" destId="{B689F365-D989-4F2F-A234-E4D1FBE233CF}" srcOrd="3" destOrd="0" presId="urn:microsoft.com/office/officeart/2005/8/layout/vList2"/>
    <dgm:cxn modelId="{B34834D4-6A18-4D20-BCB9-FF9997FB7F72}" type="presParOf" srcId="{8E2E6E7E-2547-4595-BD36-5192F9FDDDBA}" destId="{E84D717F-56FA-43FC-960E-4905C7612D87}" srcOrd="4" destOrd="0" presId="urn:microsoft.com/office/officeart/2005/8/layout/vList2"/>
    <dgm:cxn modelId="{06803E29-1D14-4A4C-A77C-9A4D1CCD28F8}" type="presParOf" srcId="{8E2E6E7E-2547-4595-BD36-5192F9FDDDBA}" destId="{CC949CBE-3C82-4697-820B-AE6EF27E30CB}" srcOrd="5" destOrd="0" presId="urn:microsoft.com/office/officeart/2005/8/layout/vList2"/>
    <dgm:cxn modelId="{6F0B5B5C-7484-43EC-9DEB-BD6046C6F1BE}" type="presParOf" srcId="{8E2E6E7E-2547-4595-BD36-5192F9FDDDBA}" destId="{0EB66FBB-041F-4417-8A18-260C186C403C}"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84045C-E46F-42D1-B1E8-F3E78F009F3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D72DFA2-74C4-4FAC-A54C-17712228FD1D}">
      <dgm:prSet custT="1"/>
      <dgm:spPr/>
      <dgm:t>
        <a:bodyPr/>
        <a:lstStyle/>
        <a:p>
          <a:pPr algn="ctr" rtl="0"/>
          <a:r>
            <a:rPr lang="en-US" sz="2200" b="1" dirty="0" smtClean="0"/>
            <a:t>Population: 651,801</a:t>
          </a:r>
          <a:endParaRPr lang="en-US" sz="2200" b="1" dirty="0"/>
        </a:p>
      </dgm:t>
    </dgm:pt>
    <dgm:pt modelId="{16A660AE-3AB2-4965-82A9-722CF75033B6}" type="parTrans" cxnId="{6D0C34C2-EECE-4C52-912C-A1887EF6A747}">
      <dgm:prSet/>
      <dgm:spPr/>
      <dgm:t>
        <a:bodyPr/>
        <a:lstStyle/>
        <a:p>
          <a:pPr algn="ctr"/>
          <a:endParaRPr lang="en-US" sz="2200"/>
        </a:p>
      </dgm:t>
    </dgm:pt>
    <dgm:pt modelId="{EA609390-6582-4936-B935-97DB63A03FA4}" type="sibTrans" cxnId="{6D0C34C2-EECE-4C52-912C-A1887EF6A747}">
      <dgm:prSet/>
      <dgm:spPr/>
      <dgm:t>
        <a:bodyPr/>
        <a:lstStyle/>
        <a:p>
          <a:pPr algn="ctr"/>
          <a:endParaRPr lang="en-US" sz="2200"/>
        </a:p>
      </dgm:t>
    </dgm:pt>
    <dgm:pt modelId="{D647F4A1-F621-434F-AE1C-849426302ECD}">
      <dgm:prSet custT="1"/>
      <dgm:spPr/>
      <dgm:t>
        <a:bodyPr/>
        <a:lstStyle/>
        <a:p>
          <a:pPr algn="ctr" rtl="0"/>
          <a:r>
            <a:rPr lang="en-US" sz="2200" b="1" dirty="0" smtClean="0"/>
            <a:t>Percent High School Graduate or Higher</a:t>
          </a:r>
          <a:r>
            <a:rPr lang="en-US" sz="2200" b="1" baseline="30000" dirty="0" smtClean="0"/>
            <a:t>2</a:t>
          </a:r>
          <a:r>
            <a:rPr lang="en-US" sz="2200" b="1" dirty="0" smtClean="0"/>
            <a:t>:</a:t>
          </a:r>
          <a:r>
            <a:rPr lang="en-US" sz="2200" dirty="0" smtClean="0"/>
            <a:t> </a:t>
          </a:r>
          <a:r>
            <a:rPr lang="en-US" sz="2200" b="1" dirty="0" smtClean="0"/>
            <a:t>84.4%</a:t>
          </a:r>
          <a:endParaRPr lang="en-US" sz="2200" b="1" dirty="0"/>
        </a:p>
      </dgm:t>
    </dgm:pt>
    <dgm:pt modelId="{C370BFC0-05D8-4C49-B4E5-BD91B4C7D4F1}" type="parTrans" cxnId="{98645256-A907-48C3-8856-24926A2E88B7}">
      <dgm:prSet/>
      <dgm:spPr/>
      <dgm:t>
        <a:bodyPr/>
        <a:lstStyle/>
        <a:p>
          <a:pPr algn="ctr"/>
          <a:endParaRPr lang="en-US" sz="2200"/>
        </a:p>
      </dgm:t>
    </dgm:pt>
    <dgm:pt modelId="{2DBD6267-CBA1-4F87-A27D-C437AF63C308}" type="sibTrans" cxnId="{98645256-A907-48C3-8856-24926A2E88B7}">
      <dgm:prSet/>
      <dgm:spPr/>
      <dgm:t>
        <a:bodyPr/>
        <a:lstStyle/>
        <a:p>
          <a:pPr algn="ctr"/>
          <a:endParaRPr lang="en-US" sz="2200"/>
        </a:p>
      </dgm:t>
    </dgm:pt>
    <dgm:pt modelId="{D1FDDF21-7516-43A6-BBAA-DEFA62AF7D51}">
      <dgm:prSet custT="1"/>
      <dgm:spPr/>
      <dgm:t>
        <a:bodyPr/>
        <a:lstStyle/>
        <a:p>
          <a:pPr algn="ctr" rtl="0"/>
          <a:r>
            <a:rPr lang="en-US" sz="2200" b="1" dirty="0" smtClean="0"/>
            <a:t>Weighted Mean Household Income</a:t>
          </a:r>
          <a:r>
            <a:rPr lang="en-US" sz="2200" b="1" baseline="30000" dirty="0" smtClean="0"/>
            <a:t>2</a:t>
          </a:r>
          <a:r>
            <a:rPr lang="en-US" sz="2200" b="1" dirty="0" smtClean="0"/>
            <a:t>: $60,307</a:t>
          </a:r>
          <a:endParaRPr lang="en-US" sz="2200" b="1" dirty="0"/>
        </a:p>
      </dgm:t>
    </dgm:pt>
    <dgm:pt modelId="{7B02C029-D7CF-4881-909E-45EF06DE5867}" type="parTrans" cxnId="{55202E4C-92A8-43BE-A687-61E93E94CC1E}">
      <dgm:prSet/>
      <dgm:spPr/>
      <dgm:t>
        <a:bodyPr/>
        <a:lstStyle/>
        <a:p>
          <a:pPr algn="ctr"/>
          <a:endParaRPr lang="en-US" sz="2200"/>
        </a:p>
      </dgm:t>
    </dgm:pt>
    <dgm:pt modelId="{5326DAFD-354C-4BE4-A721-1483C56C488E}" type="sibTrans" cxnId="{55202E4C-92A8-43BE-A687-61E93E94CC1E}">
      <dgm:prSet/>
      <dgm:spPr/>
      <dgm:t>
        <a:bodyPr/>
        <a:lstStyle/>
        <a:p>
          <a:pPr algn="ctr"/>
          <a:endParaRPr lang="en-US" sz="2200"/>
        </a:p>
      </dgm:t>
    </dgm:pt>
    <dgm:pt modelId="{04352607-2408-4B24-A575-8963AA6C42D5}">
      <dgm:prSet custT="1"/>
      <dgm:spPr/>
      <dgm:t>
        <a:bodyPr/>
        <a:lstStyle/>
        <a:p>
          <a:pPr algn="ctr" rtl="0"/>
          <a:r>
            <a:rPr lang="en-US" sz="2200" b="1" dirty="0" smtClean="0"/>
            <a:t>Counties: Elkhart, Fulton, Kosciusko, Marshall, Pulaski, St. Joseph, Starke </a:t>
          </a:r>
          <a:endParaRPr lang="en-US" sz="2200" b="1" dirty="0"/>
        </a:p>
      </dgm:t>
    </dgm:pt>
    <dgm:pt modelId="{A16BCA94-1F1B-4358-8563-C98EF91EC57A}" type="parTrans" cxnId="{B933F079-B82C-4B6D-917E-66CFB94CC3F4}">
      <dgm:prSet/>
      <dgm:spPr/>
      <dgm:t>
        <a:bodyPr/>
        <a:lstStyle/>
        <a:p>
          <a:pPr algn="ctr"/>
          <a:endParaRPr lang="en-US" sz="2200"/>
        </a:p>
      </dgm:t>
    </dgm:pt>
    <dgm:pt modelId="{DD162A1C-2D78-41F1-B58A-4E7E595D1936}" type="sibTrans" cxnId="{B933F079-B82C-4B6D-917E-66CFB94CC3F4}">
      <dgm:prSet/>
      <dgm:spPr/>
      <dgm:t>
        <a:bodyPr/>
        <a:lstStyle/>
        <a:p>
          <a:pPr algn="ctr"/>
          <a:endParaRPr lang="en-US" sz="2200"/>
        </a:p>
      </dgm:t>
    </dgm:pt>
    <dgm:pt modelId="{87B24286-0E50-46CC-8F28-000BA0FDCDE3}" type="pres">
      <dgm:prSet presAssocID="{6084045C-E46F-42D1-B1E8-F3E78F009F31}" presName="linear" presStyleCnt="0">
        <dgm:presLayoutVars>
          <dgm:animLvl val="lvl"/>
          <dgm:resizeHandles val="exact"/>
        </dgm:presLayoutVars>
      </dgm:prSet>
      <dgm:spPr/>
      <dgm:t>
        <a:bodyPr/>
        <a:lstStyle/>
        <a:p>
          <a:endParaRPr lang="en-US"/>
        </a:p>
      </dgm:t>
    </dgm:pt>
    <dgm:pt modelId="{6345CA51-1AA0-4D14-A91A-46FE77E29343}" type="pres">
      <dgm:prSet presAssocID="{9D72DFA2-74C4-4FAC-A54C-17712228FD1D}" presName="parentText" presStyleLbl="node1" presStyleIdx="0" presStyleCnt="4">
        <dgm:presLayoutVars>
          <dgm:chMax val="0"/>
          <dgm:bulletEnabled val="1"/>
        </dgm:presLayoutVars>
      </dgm:prSet>
      <dgm:spPr/>
      <dgm:t>
        <a:bodyPr/>
        <a:lstStyle/>
        <a:p>
          <a:endParaRPr lang="en-US"/>
        </a:p>
      </dgm:t>
    </dgm:pt>
    <dgm:pt modelId="{2B60B9AC-0649-47FC-A7DB-7A8DBF9F6CDA}" type="pres">
      <dgm:prSet presAssocID="{EA609390-6582-4936-B935-97DB63A03FA4}" presName="spacer" presStyleCnt="0"/>
      <dgm:spPr/>
    </dgm:pt>
    <dgm:pt modelId="{E060835F-F766-4F8A-B5CD-0BD7808EEEB2}" type="pres">
      <dgm:prSet presAssocID="{D647F4A1-F621-434F-AE1C-849426302ECD}" presName="parentText" presStyleLbl="node1" presStyleIdx="1" presStyleCnt="4">
        <dgm:presLayoutVars>
          <dgm:chMax val="0"/>
          <dgm:bulletEnabled val="1"/>
        </dgm:presLayoutVars>
      </dgm:prSet>
      <dgm:spPr/>
      <dgm:t>
        <a:bodyPr/>
        <a:lstStyle/>
        <a:p>
          <a:endParaRPr lang="en-US"/>
        </a:p>
      </dgm:t>
    </dgm:pt>
    <dgm:pt modelId="{F07553CF-A6C0-4D23-97B4-845103CB4AB6}" type="pres">
      <dgm:prSet presAssocID="{2DBD6267-CBA1-4F87-A27D-C437AF63C308}" presName="spacer" presStyleCnt="0"/>
      <dgm:spPr/>
    </dgm:pt>
    <dgm:pt modelId="{D8384435-FB75-486C-B228-7CBF20827A45}" type="pres">
      <dgm:prSet presAssocID="{D1FDDF21-7516-43A6-BBAA-DEFA62AF7D51}" presName="parentText" presStyleLbl="node1" presStyleIdx="2" presStyleCnt="4">
        <dgm:presLayoutVars>
          <dgm:chMax val="0"/>
          <dgm:bulletEnabled val="1"/>
        </dgm:presLayoutVars>
      </dgm:prSet>
      <dgm:spPr/>
      <dgm:t>
        <a:bodyPr/>
        <a:lstStyle/>
        <a:p>
          <a:endParaRPr lang="en-US"/>
        </a:p>
      </dgm:t>
    </dgm:pt>
    <dgm:pt modelId="{5DD5DCA8-D748-4A9E-805B-5EBBBAE7EF30}" type="pres">
      <dgm:prSet presAssocID="{5326DAFD-354C-4BE4-A721-1483C56C488E}" presName="spacer" presStyleCnt="0"/>
      <dgm:spPr/>
    </dgm:pt>
    <dgm:pt modelId="{14E07987-8615-4673-9CB2-7D7BE5048356}" type="pres">
      <dgm:prSet presAssocID="{04352607-2408-4B24-A575-8963AA6C42D5}" presName="parentText" presStyleLbl="node1" presStyleIdx="3" presStyleCnt="4">
        <dgm:presLayoutVars>
          <dgm:chMax val="0"/>
          <dgm:bulletEnabled val="1"/>
        </dgm:presLayoutVars>
      </dgm:prSet>
      <dgm:spPr/>
      <dgm:t>
        <a:bodyPr/>
        <a:lstStyle/>
        <a:p>
          <a:endParaRPr lang="en-US"/>
        </a:p>
      </dgm:t>
    </dgm:pt>
  </dgm:ptLst>
  <dgm:cxnLst>
    <dgm:cxn modelId="{8083F60C-8A4A-4C0B-9EE5-7F012B514A57}" type="presOf" srcId="{D1FDDF21-7516-43A6-BBAA-DEFA62AF7D51}" destId="{D8384435-FB75-486C-B228-7CBF20827A45}" srcOrd="0" destOrd="0" presId="urn:microsoft.com/office/officeart/2005/8/layout/vList2"/>
    <dgm:cxn modelId="{98645256-A907-48C3-8856-24926A2E88B7}" srcId="{6084045C-E46F-42D1-B1E8-F3E78F009F31}" destId="{D647F4A1-F621-434F-AE1C-849426302ECD}" srcOrd="1" destOrd="0" parTransId="{C370BFC0-05D8-4C49-B4E5-BD91B4C7D4F1}" sibTransId="{2DBD6267-CBA1-4F87-A27D-C437AF63C308}"/>
    <dgm:cxn modelId="{E5DFBC04-85F4-45EC-9E0F-6EDCFFA8FDC7}" type="presOf" srcId="{6084045C-E46F-42D1-B1E8-F3E78F009F31}" destId="{87B24286-0E50-46CC-8F28-000BA0FDCDE3}" srcOrd="0" destOrd="0" presId="urn:microsoft.com/office/officeart/2005/8/layout/vList2"/>
    <dgm:cxn modelId="{8B7AC35F-A8BE-4E4E-BB58-FD8BB705B956}" type="presOf" srcId="{9D72DFA2-74C4-4FAC-A54C-17712228FD1D}" destId="{6345CA51-1AA0-4D14-A91A-46FE77E29343}" srcOrd="0" destOrd="0" presId="urn:microsoft.com/office/officeart/2005/8/layout/vList2"/>
    <dgm:cxn modelId="{E9802CE3-E421-408B-A597-1F373224A615}" type="presOf" srcId="{D647F4A1-F621-434F-AE1C-849426302ECD}" destId="{E060835F-F766-4F8A-B5CD-0BD7808EEEB2}" srcOrd="0" destOrd="0" presId="urn:microsoft.com/office/officeart/2005/8/layout/vList2"/>
    <dgm:cxn modelId="{55202E4C-92A8-43BE-A687-61E93E94CC1E}" srcId="{6084045C-E46F-42D1-B1E8-F3E78F009F31}" destId="{D1FDDF21-7516-43A6-BBAA-DEFA62AF7D51}" srcOrd="2" destOrd="0" parTransId="{7B02C029-D7CF-4881-909E-45EF06DE5867}" sibTransId="{5326DAFD-354C-4BE4-A721-1483C56C488E}"/>
    <dgm:cxn modelId="{95964D87-C14B-4218-8B4A-7BB1A0E7CC4C}" type="presOf" srcId="{04352607-2408-4B24-A575-8963AA6C42D5}" destId="{14E07987-8615-4673-9CB2-7D7BE5048356}" srcOrd="0" destOrd="0" presId="urn:microsoft.com/office/officeart/2005/8/layout/vList2"/>
    <dgm:cxn modelId="{6D0C34C2-EECE-4C52-912C-A1887EF6A747}" srcId="{6084045C-E46F-42D1-B1E8-F3E78F009F31}" destId="{9D72DFA2-74C4-4FAC-A54C-17712228FD1D}" srcOrd="0" destOrd="0" parTransId="{16A660AE-3AB2-4965-82A9-722CF75033B6}" sibTransId="{EA609390-6582-4936-B935-97DB63A03FA4}"/>
    <dgm:cxn modelId="{B933F079-B82C-4B6D-917E-66CFB94CC3F4}" srcId="{6084045C-E46F-42D1-B1E8-F3E78F009F31}" destId="{04352607-2408-4B24-A575-8963AA6C42D5}" srcOrd="3" destOrd="0" parTransId="{A16BCA94-1F1B-4358-8563-C98EF91EC57A}" sibTransId="{DD162A1C-2D78-41F1-B58A-4E7E595D1936}"/>
    <dgm:cxn modelId="{76F93C9B-285A-4E3E-8E11-937EBF819F55}" type="presParOf" srcId="{87B24286-0E50-46CC-8F28-000BA0FDCDE3}" destId="{6345CA51-1AA0-4D14-A91A-46FE77E29343}" srcOrd="0" destOrd="0" presId="urn:microsoft.com/office/officeart/2005/8/layout/vList2"/>
    <dgm:cxn modelId="{297A75CB-1723-4E79-AE54-2E36EE51C831}" type="presParOf" srcId="{87B24286-0E50-46CC-8F28-000BA0FDCDE3}" destId="{2B60B9AC-0649-47FC-A7DB-7A8DBF9F6CDA}" srcOrd="1" destOrd="0" presId="urn:microsoft.com/office/officeart/2005/8/layout/vList2"/>
    <dgm:cxn modelId="{D216558B-78F4-4F06-8C03-7AA7DB9A90BB}" type="presParOf" srcId="{87B24286-0E50-46CC-8F28-000BA0FDCDE3}" destId="{E060835F-F766-4F8A-B5CD-0BD7808EEEB2}" srcOrd="2" destOrd="0" presId="urn:microsoft.com/office/officeart/2005/8/layout/vList2"/>
    <dgm:cxn modelId="{2EFA88B7-1F75-4A69-A6C0-DC02CABF52F9}" type="presParOf" srcId="{87B24286-0E50-46CC-8F28-000BA0FDCDE3}" destId="{F07553CF-A6C0-4D23-97B4-845103CB4AB6}" srcOrd="3" destOrd="0" presId="urn:microsoft.com/office/officeart/2005/8/layout/vList2"/>
    <dgm:cxn modelId="{D0A1D3ED-74B3-4C9F-A4C8-F8C3011E1C85}" type="presParOf" srcId="{87B24286-0E50-46CC-8F28-000BA0FDCDE3}" destId="{D8384435-FB75-486C-B228-7CBF20827A45}" srcOrd="4" destOrd="0" presId="urn:microsoft.com/office/officeart/2005/8/layout/vList2"/>
    <dgm:cxn modelId="{43156959-5901-4457-BA3C-B806A1B310D2}" type="presParOf" srcId="{87B24286-0E50-46CC-8F28-000BA0FDCDE3}" destId="{5DD5DCA8-D748-4A9E-805B-5EBBBAE7EF30}" srcOrd="5" destOrd="0" presId="urn:microsoft.com/office/officeart/2005/8/layout/vList2"/>
    <dgm:cxn modelId="{225A3706-87C0-4DB1-A505-8221C2C2EF05}" type="presParOf" srcId="{87B24286-0E50-46CC-8F28-000BA0FDCDE3}" destId="{14E07987-8615-4673-9CB2-7D7BE504835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AF5F23-E83A-499B-B707-17066F33FB0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62C2429-A874-494B-8604-D67DB358A9F6}">
      <dgm:prSet custT="1"/>
      <dgm:spPr/>
      <dgm:t>
        <a:bodyPr/>
        <a:lstStyle/>
        <a:p>
          <a:pPr algn="ctr" rtl="0"/>
          <a:r>
            <a:rPr lang="en-US" sz="2200" b="1" dirty="0" smtClean="0"/>
            <a:t>Population: 729,631</a:t>
          </a:r>
          <a:endParaRPr lang="en-US" sz="2200" b="1" dirty="0"/>
        </a:p>
      </dgm:t>
    </dgm:pt>
    <dgm:pt modelId="{024151C4-5581-401A-BEA1-E90036042EDC}" type="parTrans" cxnId="{A2EA9D43-EC32-4086-99FD-57840912524A}">
      <dgm:prSet/>
      <dgm:spPr/>
      <dgm:t>
        <a:bodyPr/>
        <a:lstStyle/>
        <a:p>
          <a:pPr algn="ctr"/>
          <a:endParaRPr lang="en-US" sz="2200"/>
        </a:p>
      </dgm:t>
    </dgm:pt>
    <dgm:pt modelId="{B0A91395-CC0C-49D7-8648-2F26F5B9F0D5}" type="sibTrans" cxnId="{A2EA9D43-EC32-4086-99FD-57840912524A}">
      <dgm:prSet/>
      <dgm:spPr/>
      <dgm:t>
        <a:bodyPr/>
        <a:lstStyle/>
        <a:p>
          <a:pPr algn="ctr"/>
          <a:endParaRPr lang="en-US" sz="2200"/>
        </a:p>
      </dgm:t>
    </dgm:pt>
    <dgm:pt modelId="{15B33F73-D796-48EF-807E-6D2BF84E7D08}">
      <dgm:prSet custT="1"/>
      <dgm:spPr/>
      <dgm:t>
        <a:bodyPr/>
        <a:lstStyle/>
        <a:p>
          <a:pPr algn="ctr" rtl="0"/>
          <a:r>
            <a:rPr lang="en-US" sz="2200" b="1" dirty="0" smtClean="0"/>
            <a:t>Percent High School Graduate or Higher</a:t>
          </a:r>
          <a:r>
            <a:rPr lang="en-US" sz="2200" b="1" baseline="30000" dirty="0" smtClean="0"/>
            <a:t>2</a:t>
          </a:r>
          <a:r>
            <a:rPr lang="en-US" sz="2200" b="1" dirty="0" smtClean="0"/>
            <a:t>: 86.3%</a:t>
          </a:r>
          <a:endParaRPr lang="en-US" sz="2200" b="1" dirty="0"/>
        </a:p>
      </dgm:t>
    </dgm:pt>
    <dgm:pt modelId="{13DA0A28-743E-4CC7-8B9A-44C9E875C890}" type="parTrans" cxnId="{C650E983-CD72-4CE8-93EB-4CC53B50DF3F}">
      <dgm:prSet/>
      <dgm:spPr/>
      <dgm:t>
        <a:bodyPr/>
        <a:lstStyle/>
        <a:p>
          <a:pPr algn="ctr"/>
          <a:endParaRPr lang="en-US" sz="2200"/>
        </a:p>
      </dgm:t>
    </dgm:pt>
    <dgm:pt modelId="{3016743E-874F-4A9A-8CDB-C7AF8C35C8D0}" type="sibTrans" cxnId="{C650E983-CD72-4CE8-93EB-4CC53B50DF3F}">
      <dgm:prSet/>
      <dgm:spPr/>
      <dgm:t>
        <a:bodyPr/>
        <a:lstStyle/>
        <a:p>
          <a:pPr algn="ctr"/>
          <a:endParaRPr lang="en-US" sz="2200"/>
        </a:p>
      </dgm:t>
    </dgm:pt>
    <dgm:pt modelId="{4F7CE87D-7FF1-4EBA-B37D-688C59692CF4}">
      <dgm:prSet custT="1"/>
      <dgm:spPr/>
      <dgm:t>
        <a:bodyPr/>
        <a:lstStyle/>
        <a:p>
          <a:pPr algn="ctr" rtl="0"/>
          <a:r>
            <a:rPr lang="en-US" sz="2200" b="1" dirty="0" smtClean="0"/>
            <a:t>Weighted Mean Household Income</a:t>
          </a:r>
          <a:r>
            <a:rPr lang="en-US" sz="2200" b="1" baseline="30000" dirty="0" smtClean="0"/>
            <a:t>2</a:t>
          </a:r>
          <a:r>
            <a:rPr lang="en-US" sz="2200" b="1" dirty="0" smtClean="0"/>
            <a:t>: $57,594</a:t>
          </a:r>
          <a:endParaRPr lang="en-US" sz="2200" b="1" dirty="0"/>
        </a:p>
      </dgm:t>
    </dgm:pt>
    <dgm:pt modelId="{01281E34-7637-43A2-9E2C-915739080A83}" type="parTrans" cxnId="{9DE0AE40-077F-47A9-AD39-151F72ED2596}">
      <dgm:prSet/>
      <dgm:spPr/>
      <dgm:t>
        <a:bodyPr/>
        <a:lstStyle/>
        <a:p>
          <a:pPr algn="ctr"/>
          <a:endParaRPr lang="en-US" sz="2200"/>
        </a:p>
      </dgm:t>
    </dgm:pt>
    <dgm:pt modelId="{9F80963C-ECBD-4E8B-88E3-BA8FD5F82E34}" type="sibTrans" cxnId="{9DE0AE40-077F-47A9-AD39-151F72ED2596}">
      <dgm:prSet/>
      <dgm:spPr/>
      <dgm:t>
        <a:bodyPr/>
        <a:lstStyle/>
        <a:p>
          <a:pPr algn="ctr"/>
          <a:endParaRPr lang="en-US" sz="2200"/>
        </a:p>
      </dgm:t>
    </dgm:pt>
    <dgm:pt modelId="{561DC3AB-1C68-4618-8D51-84FA6796AF85}">
      <dgm:prSet custT="1"/>
      <dgm:spPr/>
      <dgm:t>
        <a:bodyPr/>
        <a:lstStyle/>
        <a:p>
          <a:pPr algn="ctr" rtl="0"/>
          <a:r>
            <a:rPr lang="en-US" sz="2000" b="1" dirty="0" smtClean="0"/>
            <a:t>Counties: Adams, Allen, DeKalb, Huntington, LaGrange, Miami, Noble, Steuben, Wabash, Wells, Whitley</a:t>
          </a:r>
          <a:endParaRPr lang="en-US" sz="2000" b="1" dirty="0"/>
        </a:p>
      </dgm:t>
    </dgm:pt>
    <dgm:pt modelId="{67CAAC31-5841-42DF-B36A-0116B89190FC}" type="parTrans" cxnId="{1D21DE26-841B-4CAD-9094-F57F4909E85B}">
      <dgm:prSet/>
      <dgm:spPr/>
      <dgm:t>
        <a:bodyPr/>
        <a:lstStyle/>
        <a:p>
          <a:pPr algn="ctr"/>
          <a:endParaRPr lang="en-US" sz="2200"/>
        </a:p>
      </dgm:t>
    </dgm:pt>
    <dgm:pt modelId="{2CC5E7BD-C9C1-4D2E-B22E-DB659E47D794}" type="sibTrans" cxnId="{1D21DE26-841B-4CAD-9094-F57F4909E85B}">
      <dgm:prSet/>
      <dgm:spPr/>
      <dgm:t>
        <a:bodyPr/>
        <a:lstStyle/>
        <a:p>
          <a:pPr algn="ctr"/>
          <a:endParaRPr lang="en-US" sz="2200"/>
        </a:p>
      </dgm:t>
    </dgm:pt>
    <dgm:pt modelId="{F1D54BAB-D4D4-47EA-BF1F-C742EF53993C}" type="pres">
      <dgm:prSet presAssocID="{12AF5F23-E83A-499B-B707-17066F33FB06}" presName="linear" presStyleCnt="0">
        <dgm:presLayoutVars>
          <dgm:animLvl val="lvl"/>
          <dgm:resizeHandles val="exact"/>
        </dgm:presLayoutVars>
      </dgm:prSet>
      <dgm:spPr/>
      <dgm:t>
        <a:bodyPr/>
        <a:lstStyle/>
        <a:p>
          <a:endParaRPr lang="en-US"/>
        </a:p>
      </dgm:t>
    </dgm:pt>
    <dgm:pt modelId="{A0CA97AF-558A-42EF-AC87-54639E823597}" type="pres">
      <dgm:prSet presAssocID="{C62C2429-A874-494B-8604-D67DB358A9F6}" presName="parentText" presStyleLbl="node1" presStyleIdx="0" presStyleCnt="4">
        <dgm:presLayoutVars>
          <dgm:chMax val="0"/>
          <dgm:bulletEnabled val="1"/>
        </dgm:presLayoutVars>
      </dgm:prSet>
      <dgm:spPr/>
      <dgm:t>
        <a:bodyPr/>
        <a:lstStyle/>
        <a:p>
          <a:endParaRPr lang="en-US"/>
        </a:p>
      </dgm:t>
    </dgm:pt>
    <dgm:pt modelId="{C5E1A696-A77D-447D-86B0-043FF473809D}" type="pres">
      <dgm:prSet presAssocID="{B0A91395-CC0C-49D7-8648-2F26F5B9F0D5}" presName="spacer" presStyleCnt="0"/>
      <dgm:spPr/>
    </dgm:pt>
    <dgm:pt modelId="{B4526463-BA03-448B-9C47-1ADB65D90724}" type="pres">
      <dgm:prSet presAssocID="{15B33F73-D796-48EF-807E-6D2BF84E7D08}" presName="parentText" presStyleLbl="node1" presStyleIdx="1" presStyleCnt="4">
        <dgm:presLayoutVars>
          <dgm:chMax val="0"/>
          <dgm:bulletEnabled val="1"/>
        </dgm:presLayoutVars>
      </dgm:prSet>
      <dgm:spPr/>
      <dgm:t>
        <a:bodyPr/>
        <a:lstStyle/>
        <a:p>
          <a:endParaRPr lang="en-US"/>
        </a:p>
      </dgm:t>
    </dgm:pt>
    <dgm:pt modelId="{D16E0B60-AA18-47DE-90B1-13931116EFDE}" type="pres">
      <dgm:prSet presAssocID="{3016743E-874F-4A9A-8CDB-C7AF8C35C8D0}" presName="spacer" presStyleCnt="0"/>
      <dgm:spPr/>
    </dgm:pt>
    <dgm:pt modelId="{54406F7B-694C-41A6-BDEA-4F1ABFBF4628}" type="pres">
      <dgm:prSet presAssocID="{4F7CE87D-7FF1-4EBA-B37D-688C59692CF4}" presName="parentText" presStyleLbl="node1" presStyleIdx="2" presStyleCnt="4">
        <dgm:presLayoutVars>
          <dgm:chMax val="0"/>
          <dgm:bulletEnabled val="1"/>
        </dgm:presLayoutVars>
      </dgm:prSet>
      <dgm:spPr/>
      <dgm:t>
        <a:bodyPr/>
        <a:lstStyle/>
        <a:p>
          <a:endParaRPr lang="en-US"/>
        </a:p>
      </dgm:t>
    </dgm:pt>
    <dgm:pt modelId="{D4BFD0B2-91BA-405C-B0E9-D83C61C9CF12}" type="pres">
      <dgm:prSet presAssocID="{9F80963C-ECBD-4E8B-88E3-BA8FD5F82E34}" presName="spacer" presStyleCnt="0"/>
      <dgm:spPr/>
    </dgm:pt>
    <dgm:pt modelId="{FA1CA3FB-BA29-490B-8802-F597B5252F66}" type="pres">
      <dgm:prSet presAssocID="{561DC3AB-1C68-4618-8D51-84FA6796AF85}" presName="parentText" presStyleLbl="node1" presStyleIdx="3" presStyleCnt="4">
        <dgm:presLayoutVars>
          <dgm:chMax val="0"/>
          <dgm:bulletEnabled val="1"/>
        </dgm:presLayoutVars>
      </dgm:prSet>
      <dgm:spPr/>
      <dgm:t>
        <a:bodyPr/>
        <a:lstStyle/>
        <a:p>
          <a:endParaRPr lang="en-US"/>
        </a:p>
      </dgm:t>
    </dgm:pt>
  </dgm:ptLst>
  <dgm:cxnLst>
    <dgm:cxn modelId="{248D827C-F78A-48EB-BEF0-D0695BCDE6D4}" type="presOf" srcId="{15B33F73-D796-48EF-807E-6D2BF84E7D08}" destId="{B4526463-BA03-448B-9C47-1ADB65D90724}" srcOrd="0" destOrd="0" presId="urn:microsoft.com/office/officeart/2005/8/layout/vList2"/>
    <dgm:cxn modelId="{7AD40115-D237-4E80-9E39-482740ABA162}" type="presOf" srcId="{4F7CE87D-7FF1-4EBA-B37D-688C59692CF4}" destId="{54406F7B-694C-41A6-BDEA-4F1ABFBF4628}" srcOrd="0" destOrd="0" presId="urn:microsoft.com/office/officeart/2005/8/layout/vList2"/>
    <dgm:cxn modelId="{1D21DE26-841B-4CAD-9094-F57F4909E85B}" srcId="{12AF5F23-E83A-499B-B707-17066F33FB06}" destId="{561DC3AB-1C68-4618-8D51-84FA6796AF85}" srcOrd="3" destOrd="0" parTransId="{67CAAC31-5841-42DF-B36A-0116B89190FC}" sibTransId="{2CC5E7BD-C9C1-4D2E-B22E-DB659E47D794}"/>
    <dgm:cxn modelId="{9DE0AE40-077F-47A9-AD39-151F72ED2596}" srcId="{12AF5F23-E83A-499B-B707-17066F33FB06}" destId="{4F7CE87D-7FF1-4EBA-B37D-688C59692CF4}" srcOrd="2" destOrd="0" parTransId="{01281E34-7637-43A2-9E2C-915739080A83}" sibTransId="{9F80963C-ECBD-4E8B-88E3-BA8FD5F82E34}"/>
    <dgm:cxn modelId="{62F7276E-1BB2-4699-AC8D-CD70AE34DCA3}" type="presOf" srcId="{C62C2429-A874-494B-8604-D67DB358A9F6}" destId="{A0CA97AF-558A-42EF-AC87-54639E823597}" srcOrd="0" destOrd="0" presId="urn:microsoft.com/office/officeart/2005/8/layout/vList2"/>
    <dgm:cxn modelId="{24CA2097-1AA6-4CE0-B9D7-BFC39664E34B}" type="presOf" srcId="{561DC3AB-1C68-4618-8D51-84FA6796AF85}" destId="{FA1CA3FB-BA29-490B-8802-F597B5252F66}" srcOrd="0" destOrd="0" presId="urn:microsoft.com/office/officeart/2005/8/layout/vList2"/>
    <dgm:cxn modelId="{A2EA9D43-EC32-4086-99FD-57840912524A}" srcId="{12AF5F23-E83A-499B-B707-17066F33FB06}" destId="{C62C2429-A874-494B-8604-D67DB358A9F6}" srcOrd="0" destOrd="0" parTransId="{024151C4-5581-401A-BEA1-E90036042EDC}" sibTransId="{B0A91395-CC0C-49D7-8648-2F26F5B9F0D5}"/>
    <dgm:cxn modelId="{C650E983-CD72-4CE8-93EB-4CC53B50DF3F}" srcId="{12AF5F23-E83A-499B-B707-17066F33FB06}" destId="{15B33F73-D796-48EF-807E-6D2BF84E7D08}" srcOrd="1" destOrd="0" parTransId="{13DA0A28-743E-4CC7-8B9A-44C9E875C890}" sibTransId="{3016743E-874F-4A9A-8CDB-C7AF8C35C8D0}"/>
    <dgm:cxn modelId="{F6BFCF99-5587-4B55-BE61-E5ECFF024B44}" type="presOf" srcId="{12AF5F23-E83A-499B-B707-17066F33FB06}" destId="{F1D54BAB-D4D4-47EA-BF1F-C742EF53993C}" srcOrd="0" destOrd="0" presId="urn:microsoft.com/office/officeart/2005/8/layout/vList2"/>
    <dgm:cxn modelId="{8C4CD3BC-5DEC-4832-A021-918138EE7059}" type="presParOf" srcId="{F1D54BAB-D4D4-47EA-BF1F-C742EF53993C}" destId="{A0CA97AF-558A-42EF-AC87-54639E823597}" srcOrd="0" destOrd="0" presId="urn:microsoft.com/office/officeart/2005/8/layout/vList2"/>
    <dgm:cxn modelId="{A1205775-154D-467D-97EE-B8F84E29875E}" type="presParOf" srcId="{F1D54BAB-D4D4-47EA-BF1F-C742EF53993C}" destId="{C5E1A696-A77D-447D-86B0-043FF473809D}" srcOrd="1" destOrd="0" presId="urn:microsoft.com/office/officeart/2005/8/layout/vList2"/>
    <dgm:cxn modelId="{614B489E-B4EC-482E-9E6C-4F8B09CECE0A}" type="presParOf" srcId="{F1D54BAB-D4D4-47EA-BF1F-C742EF53993C}" destId="{B4526463-BA03-448B-9C47-1ADB65D90724}" srcOrd="2" destOrd="0" presId="urn:microsoft.com/office/officeart/2005/8/layout/vList2"/>
    <dgm:cxn modelId="{087F086C-D49C-4BFF-9287-1BC877030DAD}" type="presParOf" srcId="{F1D54BAB-D4D4-47EA-BF1F-C742EF53993C}" destId="{D16E0B60-AA18-47DE-90B1-13931116EFDE}" srcOrd="3" destOrd="0" presId="urn:microsoft.com/office/officeart/2005/8/layout/vList2"/>
    <dgm:cxn modelId="{38D3C4D5-C9F2-492B-9CE4-8FEFD92974EC}" type="presParOf" srcId="{F1D54BAB-D4D4-47EA-BF1F-C742EF53993C}" destId="{54406F7B-694C-41A6-BDEA-4F1ABFBF4628}" srcOrd="4" destOrd="0" presId="urn:microsoft.com/office/officeart/2005/8/layout/vList2"/>
    <dgm:cxn modelId="{E014B911-3794-4473-873E-FDD0EA1D818C}" type="presParOf" srcId="{F1D54BAB-D4D4-47EA-BF1F-C742EF53993C}" destId="{D4BFD0B2-91BA-405C-B0E9-D83C61C9CF12}" srcOrd="5" destOrd="0" presId="urn:microsoft.com/office/officeart/2005/8/layout/vList2"/>
    <dgm:cxn modelId="{78E0369F-0505-4EBE-AAF5-846C399FCC2D}" type="presParOf" srcId="{F1D54BAB-D4D4-47EA-BF1F-C742EF53993C}" destId="{FA1CA3FB-BA29-490B-8802-F597B5252F6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B4B0AE3-F259-4BFF-B2B9-7F61ECAD2B2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05E6BA2-0556-43EB-8F76-45C337058716}">
      <dgm:prSet custT="1"/>
      <dgm:spPr/>
      <dgm:t>
        <a:bodyPr/>
        <a:lstStyle/>
        <a:p>
          <a:pPr algn="ctr" rtl="0"/>
          <a:r>
            <a:rPr lang="en-US" sz="2200" b="1" dirty="0" smtClean="0"/>
            <a:t>Population: 370,520</a:t>
          </a:r>
          <a:endParaRPr lang="en-US" sz="2200" b="1" dirty="0"/>
        </a:p>
      </dgm:t>
    </dgm:pt>
    <dgm:pt modelId="{D0706E56-2C0F-4387-9C16-63BD2F541A17}" type="parTrans" cxnId="{043EB238-229F-4B90-A125-9FB6363A2405}">
      <dgm:prSet/>
      <dgm:spPr/>
      <dgm:t>
        <a:bodyPr/>
        <a:lstStyle/>
        <a:p>
          <a:pPr algn="ctr"/>
          <a:endParaRPr lang="en-US" sz="2200"/>
        </a:p>
      </dgm:t>
    </dgm:pt>
    <dgm:pt modelId="{EEB68F3D-0045-4BD2-BAEB-3D0AC8184BA5}" type="sibTrans" cxnId="{043EB238-229F-4B90-A125-9FB6363A2405}">
      <dgm:prSet/>
      <dgm:spPr/>
      <dgm:t>
        <a:bodyPr/>
        <a:lstStyle/>
        <a:p>
          <a:pPr algn="ctr"/>
          <a:endParaRPr lang="en-US" sz="2200"/>
        </a:p>
      </dgm:t>
    </dgm:pt>
    <dgm:pt modelId="{5C029836-D128-4E19-B828-64FED2FE0036}">
      <dgm:prSet custT="1"/>
      <dgm:spPr/>
      <dgm:t>
        <a:bodyPr/>
        <a:lstStyle/>
        <a:p>
          <a:pPr algn="ctr" rtl="0"/>
          <a:r>
            <a:rPr lang="en-US" sz="2200" b="1" dirty="0" smtClean="0"/>
            <a:t>Percent High School Graduate or Higher</a:t>
          </a:r>
          <a:r>
            <a:rPr lang="en-US" sz="2200" b="1" baseline="30000" dirty="0" smtClean="0"/>
            <a:t>2</a:t>
          </a:r>
          <a:r>
            <a:rPr lang="en-US" sz="2200" b="1" dirty="0" smtClean="0"/>
            <a:t>: 88.8%</a:t>
          </a:r>
          <a:endParaRPr lang="en-US" sz="2200" b="1" dirty="0"/>
        </a:p>
      </dgm:t>
    </dgm:pt>
    <dgm:pt modelId="{22CCB7A0-8552-48AB-9B60-C6FA0BCF4428}" type="parTrans" cxnId="{4359937C-70DF-4F49-A02D-8D2AD6915A3E}">
      <dgm:prSet/>
      <dgm:spPr/>
      <dgm:t>
        <a:bodyPr/>
        <a:lstStyle/>
        <a:p>
          <a:pPr algn="ctr"/>
          <a:endParaRPr lang="en-US" sz="2200"/>
        </a:p>
      </dgm:t>
    </dgm:pt>
    <dgm:pt modelId="{1032FA0D-0349-4B91-835F-AE86FFDBA813}" type="sibTrans" cxnId="{4359937C-70DF-4F49-A02D-8D2AD6915A3E}">
      <dgm:prSet/>
      <dgm:spPr/>
      <dgm:t>
        <a:bodyPr/>
        <a:lstStyle/>
        <a:p>
          <a:pPr algn="ctr"/>
          <a:endParaRPr lang="en-US" sz="2200"/>
        </a:p>
      </dgm:t>
    </dgm:pt>
    <dgm:pt modelId="{7DFF6CB2-0881-4701-A507-7D2A88F15ABE}">
      <dgm:prSet custT="1"/>
      <dgm:spPr/>
      <dgm:t>
        <a:bodyPr/>
        <a:lstStyle/>
        <a:p>
          <a:pPr algn="ctr" rtl="0"/>
          <a:r>
            <a:rPr lang="en-US" sz="2200" b="1" dirty="0" smtClean="0"/>
            <a:t>Weighted Mean Household Income</a:t>
          </a:r>
          <a:r>
            <a:rPr lang="en-US" sz="2200" b="1" baseline="30000" dirty="0" smtClean="0"/>
            <a:t>2</a:t>
          </a:r>
          <a:r>
            <a:rPr lang="en-US" sz="2200" b="1" dirty="0" smtClean="0"/>
            <a:t>: $59,459</a:t>
          </a:r>
          <a:endParaRPr lang="en-US" sz="2200" b="1" dirty="0"/>
        </a:p>
      </dgm:t>
    </dgm:pt>
    <dgm:pt modelId="{8A9E85F1-B2C2-4887-900D-8C953870E265}" type="parTrans" cxnId="{5954D8B5-262A-4C60-BE33-32DE2ED5C729}">
      <dgm:prSet/>
      <dgm:spPr/>
      <dgm:t>
        <a:bodyPr/>
        <a:lstStyle/>
        <a:p>
          <a:pPr algn="ctr"/>
          <a:endParaRPr lang="en-US" sz="2200"/>
        </a:p>
      </dgm:t>
    </dgm:pt>
    <dgm:pt modelId="{D689F5BA-0A5B-4A14-BBE4-C81CAD5B7BDB}" type="sibTrans" cxnId="{5954D8B5-262A-4C60-BE33-32DE2ED5C729}">
      <dgm:prSet/>
      <dgm:spPr/>
      <dgm:t>
        <a:bodyPr/>
        <a:lstStyle/>
        <a:p>
          <a:pPr algn="ctr"/>
          <a:endParaRPr lang="en-US" sz="2200"/>
        </a:p>
      </dgm:t>
    </dgm:pt>
    <dgm:pt modelId="{FE504E81-7CFB-485A-AD93-867126EE3917}">
      <dgm:prSet custT="1"/>
      <dgm:spPr/>
      <dgm:t>
        <a:bodyPr/>
        <a:lstStyle/>
        <a:p>
          <a:pPr algn="ctr" rtl="0"/>
          <a:r>
            <a:rPr lang="en-US" sz="2000" b="1" dirty="0" smtClean="0"/>
            <a:t>Counties: Benton, Cass, Carroll, Clinton, Fountain, Montgomery, Tippecanoe, Warren, White </a:t>
          </a:r>
          <a:endParaRPr lang="en-US" sz="2000" b="1" dirty="0"/>
        </a:p>
      </dgm:t>
    </dgm:pt>
    <dgm:pt modelId="{6E7587A0-8BEC-4F38-AE09-8B0BD934CA80}" type="parTrans" cxnId="{2477E91A-BB70-442D-8598-64C040EDD44C}">
      <dgm:prSet/>
      <dgm:spPr/>
      <dgm:t>
        <a:bodyPr/>
        <a:lstStyle/>
        <a:p>
          <a:pPr algn="ctr"/>
          <a:endParaRPr lang="en-US" sz="2200"/>
        </a:p>
      </dgm:t>
    </dgm:pt>
    <dgm:pt modelId="{813100DF-7053-4DF4-8027-25586204BDEF}" type="sibTrans" cxnId="{2477E91A-BB70-442D-8598-64C040EDD44C}">
      <dgm:prSet/>
      <dgm:spPr/>
      <dgm:t>
        <a:bodyPr/>
        <a:lstStyle/>
        <a:p>
          <a:pPr algn="ctr"/>
          <a:endParaRPr lang="en-US" sz="2200"/>
        </a:p>
      </dgm:t>
    </dgm:pt>
    <dgm:pt modelId="{96A6D27D-F6F3-473D-8727-CEB606E64354}" type="pres">
      <dgm:prSet presAssocID="{AB4B0AE3-F259-4BFF-B2B9-7F61ECAD2B2D}" presName="linear" presStyleCnt="0">
        <dgm:presLayoutVars>
          <dgm:animLvl val="lvl"/>
          <dgm:resizeHandles val="exact"/>
        </dgm:presLayoutVars>
      </dgm:prSet>
      <dgm:spPr/>
      <dgm:t>
        <a:bodyPr/>
        <a:lstStyle/>
        <a:p>
          <a:endParaRPr lang="en-US"/>
        </a:p>
      </dgm:t>
    </dgm:pt>
    <dgm:pt modelId="{A859289D-3F22-4E32-9839-29EF1A5BA469}" type="pres">
      <dgm:prSet presAssocID="{505E6BA2-0556-43EB-8F76-45C337058716}" presName="parentText" presStyleLbl="node1" presStyleIdx="0" presStyleCnt="4" custLinFactNeighborX="-6939">
        <dgm:presLayoutVars>
          <dgm:chMax val="0"/>
          <dgm:bulletEnabled val="1"/>
        </dgm:presLayoutVars>
      </dgm:prSet>
      <dgm:spPr/>
      <dgm:t>
        <a:bodyPr/>
        <a:lstStyle/>
        <a:p>
          <a:endParaRPr lang="en-US"/>
        </a:p>
      </dgm:t>
    </dgm:pt>
    <dgm:pt modelId="{58E11554-EAC9-4B46-ABDE-17BA31325A48}" type="pres">
      <dgm:prSet presAssocID="{EEB68F3D-0045-4BD2-BAEB-3D0AC8184BA5}" presName="spacer" presStyleCnt="0"/>
      <dgm:spPr/>
    </dgm:pt>
    <dgm:pt modelId="{0A7EBC79-A04B-4FF3-8DA4-549F527291FF}" type="pres">
      <dgm:prSet presAssocID="{5C029836-D128-4E19-B828-64FED2FE0036}" presName="parentText" presStyleLbl="node1" presStyleIdx="1" presStyleCnt="4">
        <dgm:presLayoutVars>
          <dgm:chMax val="0"/>
          <dgm:bulletEnabled val="1"/>
        </dgm:presLayoutVars>
      </dgm:prSet>
      <dgm:spPr/>
      <dgm:t>
        <a:bodyPr/>
        <a:lstStyle/>
        <a:p>
          <a:endParaRPr lang="en-US"/>
        </a:p>
      </dgm:t>
    </dgm:pt>
    <dgm:pt modelId="{128CE4F1-0FF9-4617-8970-0E315659BC44}" type="pres">
      <dgm:prSet presAssocID="{1032FA0D-0349-4B91-835F-AE86FFDBA813}" presName="spacer" presStyleCnt="0"/>
      <dgm:spPr/>
    </dgm:pt>
    <dgm:pt modelId="{CFF77A33-AF79-4D08-A52C-2CDE0F0D2318}" type="pres">
      <dgm:prSet presAssocID="{7DFF6CB2-0881-4701-A507-7D2A88F15ABE}" presName="parentText" presStyleLbl="node1" presStyleIdx="2" presStyleCnt="4">
        <dgm:presLayoutVars>
          <dgm:chMax val="0"/>
          <dgm:bulletEnabled val="1"/>
        </dgm:presLayoutVars>
      </dgm:prSet>
      <dgm:spPr/>
      <dgm:t>
        <a:bodyPr/>
        <a:lstStyle/>
        <a:p>
          <a:endParaRPr lang="en-US"/>
        </a:p>
      </dgm:t>
    </dgm:pt>
    <dgm:pt modelId="{DA06CDAF-E92D-4DD1-8C1F-5383BEE494B2}" type="pres">
      <dgm:prSet presAssocID="{D689F5BA-0A5B-4A14-BBE4-C81CAD5B7BDB}" presName="spacer" presStyleCnt="0"/>
      <dgm:spPr/>
    </dgm:pt>
    <dgm:pt modelId="{F72AE6D1-5C57-4389-90FB-714DF5F7949B}" type="pres">
      <dgm:prSet presAssocID="{FE504E81-7CFB-485A-AD93-867126EE3917}" presName="parentText" presStyleLbl="node1" presStyleIdx="3" presStyleCnt="4">
        <dgm:presLayoutVars>
          <dgm:chMax val="0"/>
          <dgm:bulletEnabled val="1"/>
        </dgm:presLayoutVars>
      </dgm:prSet>
      <dgm:spPr/>
      <dgm:t>
        <a:bodyPr/>
        <a:lstStyle/>
        <a:p>
          <a:endParaRPr lang="en-US"/>
        </a:p>
      </dgm:t>
    </dgm:pt>
  </dgm:ptLst>
  <dgm:cxnLst>
    <dgm:cxn modelId="{043EB238-229F-4B90-A125-9FB6363A2405}" srcId="{AB4B0AE3-F259-4BFF-B2B9-7F61ECAD2B2D}" destId="{505E6BA2-0556-43EB-8F76-45C337058716}" srcOrd="0" destOrd="0" parTransId="{D0706E56-2C0F-4387-9C16-63BD2F541A17}" sibTransId="{EEB68F3D-0045-4BD2-BAEB-3D0AC8184BA5}"/>
    <dgm:cxn modelId="{6C540090-8FF0-489F-A33C-EF691F271418}" type="presOf" srcId="{505E6BA2-0556-43EB-8F76-45C337058716}" destId="{A859289D-3F22-4E32-9839-29EF1A5BA469}" srcOrd="0" destOrd="0" presId="urn:microsoft.com/office/officeart/2005/8/layout/vList2"/>
    <dgm:cxn modelId="{2477E91A-BB70-442D-8598-64C040EDD44C}" srcId="{AB4B0AE3-F259-4BFF-B2B9-7F61ECAD2B2D}" destId="{FE504E81-7CFB-485A-AD93-867126EE3917}" srcOrd="3" destOrd="0" parTransId="{6E7587A0-8BEC-4F38-AE09-8B0BD934CA80}" sibTransId="{813100DF-7053-4DF4-8027-25586204BDEF}"/>
    <dgm:cxn modelId="{A64ABDD6-AE12-4EA4-921B-6B2C699F7954}" type="presOf" srcId="{7DFF6CB2-0881-4701-A507-7D2A88F15ABE}" destId="{CFF77A33-AF79-4D08-A52C-2CDE0F0D2318}" srcOrd="0" destOrd="0" presId="urn:microsoft.com/office/officeart/2005/8/layout/vList2"/>
    <dgm:cxn modelId="{5954D8B5-262A-4C60-BE33-32DE2ED5C729}" srcId="{AB4B0AE3-F259-4BFF-B2B9-7F61ECAD2B2D}" destId="{7DFF6CB2-0881-4701-A507-7D2A88F15ABE}" srcOrd="2" destOrd="0" parTransId="{8A9E85F1-B2C2-4887-900D-8C953870E265}" sibTransId="{D689F5BA-0A5B-4A14-BBE4-C81CAD5B7BDB}"/>
    <dgm:cxn modelId="{BBDDF60A-F9D4-4822-B503-936073005740}" type="presOf" srcId="{5C029836-D128-4E19-B828-64FED2FE0036}" destId="{0A7EBC79-A04B-4FF3-8DA4-549F527291FF}" srcOrd="0" destOrd="0" presId="urn:microsoft.com/office/officeart/2005/8/layout/vList2"/>
    <dgm:cxn modelId="{D7A86B84-03AE-4ECC-93B5-81817B987267}" type="presOf" srcId="{FE504E81-7CFB-485A-AD93-867126EE3917}" destId="{F72AE6D1-5C57-4389-90FB-714DF5F7949B}" srcOrd="0" destOrd="0" presId="urn:microsoft.com/office/officeart/2005/8/layout/vList2"/>
    <dgm:cxn modelId="{4359937C-70DF-4F49-A02D-8D2AD6915A3E}" srcId="{AB4B0AE3-F259-4BFF-B2B9-7F61ECAD2B2D}" destId="{5C029836-D128-4E19-B828-64FED2FE0036}" srcOrd="1" destOrd="0" parTransId="{22CCB7A0-8552-48AB-9B60-C6FA0BCF4428}" sibTransId="{1032FA0D-0349-4B91-835F-AE86FFDBA813}"/>
    <dgm:cxn modelId="{201A1FFF-9AE9-4195-8A7C-98314848AC69}" type="presOf" srcId="{AB4B0AE3-F259-4BFF-B2B9-7F61ECAD2B2D}" destId="{96A6D27D-F6F3-473D-8727-CEB606E64354}" srcOrd="0" destOrd="0" presId="urn:microsoft.com/office/officeart/2005/8/layout/vList2"/>
    <dgm:cxn modelId="{E3C2F37D-8F99-4F36-ABD1-7F2C2F87D1BA}" type="presParOf" srcId="{96A6D27D-F6F3-473D-8727-CEB606E64354}" destId="{A859289D-3F22-4E32-9839-29EF1A5BA469}" srcOrd="0" destOrd="0" presId="urn:microsoft.com/office/officeart/2005/8/layout/vList2"/>
    <dgm:cxn modelId="{058BD3C9-8A5E-46F3-ABF0-6720BBA3A5AC}" type="presParOf" srcId="{96A6D27D-F6F3-473D-8727-CEB606E64354}" destId="{58E11554-EAC9-4B46-ABDE-17BA31325A48}" srcOrd="1" destOrd="0" presId="urn:microsoft.com/office/officeart/2005/8/layout/vList2"/>
    <dgm:cxn modelId="{209B73BF-8F5B-4F01-9601-333FE66AA7E3}" type="presParOf" srcId="{96A6D27D-F6F3-473D-8727-CEB606E64354}" destId="{0A7EBC79-A04B-4FF3-8DA4-549F527291FF}" srcOrd="2" destOrd="0" presId="urn:microsoft.com/office/officeart/2005/8/layout/vList2"/>
    <dgm:cxn modelId="{387BF4BE-EDFA-4721-906D-077BD5AAEB9E}" type="presParOf" srcId="{96A6D27D-F6F3-473D-8727-CEB606E64354}" destId="{128CE4F1-0FF9-4617-8970-0E315659BC44}" srcOrd="3" destOrd="0" presId="urn:microsoft.com/office/officeart/2005/8/layout/vList2"/>
    <dgm:cxn modelId="{CD63A16F-853E-4FDF-8A2B-40C8EE29539E}" type="presParOf" srcId="{96A6D27D-F6F3-473D-8727-CEB606E64354}" destId="{CFF77A33-AF79-4D08-A52C-2CDE0F0D2318}" srcOrd="4" destOrd="0" presId="urn:microsoft.com/office/officeart/2005/8/layout/vList2"/>
    <dgm:cxn modelId="{6FF2D32D-B3F9-4EF0-9708-5AB2419D90F8}" type="presParOf" srcId="{96A6D27D-F6F3-473D-8727-CEB606E64354}" destId="{DA06CDAF-E92D-4DD1-8C1F-5383BEE494B2}" srcOrd="5" destOrd="0" presId="urn:microsoft.com/office/officeart/2005/8/layout/vList2"/>
    <dgm:cxn modelId="{1C028345-23EF-418E-AD42-B08E6694335D}" type="presParOf" srcId="{96A6D27D-F6F3-473D-8727-CEB606E64354}" destId="{F72AE6D1-5C57-4389-90FB-714DF5F7949B}"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AF16D7B-BE39-4072-ADBB-840FF3C8F7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F8C82913-DDF5-4C9D-AE49-5C6C4C2B89F1}">
      <dgm:prSet custT="1"/>
      <dgm:spPr/>
      <dgm:t>
        <a:bodyPr/>
        <a:lstStyle/>
        <a:p>
          <a:pPr algn="ctr" rtl="0"/>
          <a:r>
            <a:rPr lang="en-US" sz="2200" b="1" dirty="0" smtClean="0"/>
            <a:t>Population: 1,788,625</a:t>
          </a:r>
          <a:endParaRPr lang="en-US" sz="2200" b="1" dirty="0"/>
        </a:p>
      </dgm:t>
    </dgm:pt>
    <dgm:pt modelId="{7A9FC6C0-BB44-42EB-8904-DD7E87DB32E2}" type="parTrans" cxnId="{9EC4E3DE-3182-4073-A3CD-B763637040C9}">
      <dgm:prSet/>
      <dgm:spPr/>
      <dgm:t>
        <a:bodyPr/>
        <a:lstStyle/>
        <a:p>
          <a:pPr algn="ctr"/>
          <a:endParaRPr lang="en-US" sz="2200" b="1"/>
        </a:p>
      </dgm:t>
    </dgm:pt>
    <dgm:pt modelId="{3521FBCE-1052-40CD-9F2B-C776A20B7577}" type="sibTrans" cxnId="{9EC4E3DE-3182-4073-A3CD-B763637040C9}">
      <dgm:prSet/>
      <dgm:spPr/>
      <dgm:t>
        <a:bodyPr/>
        <a:lstStyle/>
        <a:p>
          <a:pPr algn="ctr"/>
          <a:endParaRPr lang="en-US" sz="2200" b="1"/>
        </a:p>
      </dgm:t>
    </dgm:pt>
    <dgm:pt modelId="{C6847862-CED3-4B02-8DB0-1DB8684F60BF}">
      <dgm:prSet custT="1"/>
      <dgm:spPr/>
      <dgm:t>
        <a:bodyPr/>
        <a:lstStyle/>
        <a:p>
          <a:pPr algn="ctr" rtl="0"/>
          <a:r>
            <a:rPr lang="en-US" sz="2200" b="1" dirty="0" smtClean="0"/>
            <a:t>Percent High School Graduate or Higher</a:t>
          </a:r>
          <a:r>
            <a:rPr lang="en-US" sz="2200" b="1" baseline="30000" dirty="0" smtClean="0"/>
            <a:t>2</a:t>
          </a:r>
          <a:r>
            <a:rPr lang="en-US" sz="2200" b="1" dirty="0" smtClean="0"/>
            <a:t>: 87.7%</a:t>
          </a:r>
          <a:endParaRPr lang="en-US" sz="2200" b="1" dirty="0"/>
        </a:p>
      </dgm:t>
    </dgm:pt>
    <dgm:pt modelId="{D601A1F9-B8DA-4266-8349-BFEC1DB0359C}" type="parTrans" cxnId="{7ED96F91-3120-4BEA-9517-9464860153FE}">
      <dgm:prSet/>
      <dgm:spPr/>
      <dgm:t>
        <a:bodyPr/>
        <a:lstStyle/>
        <a:p>
          <a:pPr algn="ctr"/>
          <a:endParaRPr lang="en-US" sz="2200" b="1"/>
        </a:p>
      </dgm:t>
    </dgm:pt>
    <dgm:pt modelId="{B9A1D4C4-70C7-417D-93C6-69AC824DB828}" type="sibTrans" cxnId="{7ED96F91-3120-4BEA-9517-9464860153FE}">
      <dgm:prSet/>
      <dgm:spPr/>
      <dgm:t>
        <a:bodyPr/>
        <a:lstStyle/>
        <a:p>
          <a:pPr algn="ctr"/>
          <a:endParaRPr lang="en-US" sz="2200" b="1"/>
        </a:p>
      </dgm:t>
    </dgm:pt>
    <dgm:pt modelId="{BD895257-1662-4BFD-8C2A-9019495F3966}">
      <dgm:prSet custT="1"/>
      <dgm:spPr/>
      <dgm:t>
        <a:bodyPr/>
        <a:lstStyle/>
        <a:p>
          <a:pPr algn="ctr" rtl="0"/>
          <a:r>
            <a:rPr lang="en-US" sz="2200" b="1" dirty="0" smtClean="0"/>
            <a:t>Weighted Mean Household Income</a:t>
          </a:r>
          <a:r>
            <a:rPr lang="en-US" sz="2200" b="1" baseline="30000" dirty="0" smtClean="0"/>
            <a:t>2</a:t>
          </a:r>
          <a:r>
            <a:rPr lang="en-US" sz="2200" b="1" dirty="0" smtClean="0"/>
            <a:t>: $72,518</a:t>
          </a:r>
          <a:endParaRPr lang="en-US" sz="2200" b="1" dirty="0"/>
        </a:p>
      </dgm:t>
    </dgm:pt>
    <dgm:pt modelId="{F9B8BFB9-F9E3-4C76-9B8A-D7ABF39F3809}" type="parTrans" cxnId="{473CC4C6-82E2-4E85-99AD-1B09798B01C2}">
      <dgm:prSet/>
      <dgm:spPr/>
      <dgm:t>
        <a:bodyPr/>
        <a:lstStyle/>
        <a:p>
          <a:pPr algn="ctr"/>
          <a:endParaRPr lang="en-US" sz="2200" b="1"/>
        </a:p>
      </dgm:t>
    </dgm:pt>
    <dgm:pt modelId="{97A78EA9-887C-41CF-8308-4A4E71F39938}" type="sibTrans" cxnId="{473CC4C6-82E2-4E85-99AD-1B09798B01C2}">
      <dgm:prSet/>
      <dgm:spPr/>
      <dgm:t>
        <a:bodyPr/>
        <a:lstStyle/>
        <a:p>
          <a:pPr algn="ctr"/>
          <a:endParaRPr lang="en-US" sz="2200" b="1"/>
        </a:p>
      </dgm:t>
    </dgm:pt>
    <dgm:pt modelId="{5A3DAF01-41C4-46A3-B56E-5EFB31C3C5F7}">
      <dgm:prSet custT="1"/>
      <dgm:spPr/>
      <dgm:t>
        <a:bodyPr/>
        <a:lstStyle/>
        <a:p>
          <a:pPr algn="ctr" rtl="0"/>
          <a:r>
            <a:rPr lang="en-US" sz="2200" b="1" dirty="0" smtClean="0"/>
            <a:t>Counties: Boone, Hamilton, Hancock, Hendricks, Johnson, Marion, Morgan, Shelby</a:t>
          </a:r>
          <a:endParaRPr lang="en-US" sz="2200" b="1" dirty="0"/>
        </a:p>
      </dgm:t>
    </dgm:pt>
    <dgm:pt modelId="{607A5DE0-B25B-4CA7-AA9E-7E5483CD6E86}" type="parTrans" cxnId="{63B4EBC1-327E-47ED-9D74-0BDE643FED0D}">
      <dgm:prSet/>
      <dgm:spPr/>
      <dgm:t>
        <a:bodyPr/>
        <a:lstStyle/>
        <a:p>
          <a:pPr algn="ctr"/>
          <a:endParaRPr lang="en-US" sz="2200" b="1"/>
        </a:p>
      </dgm:t>
    </dgm:pt>
    <dgm:pt modelId="{CCB32A2A-35FC-4C9E-A377-0BC80B80660A}" type="sibTrans" cxnId="{63B4EBC1-327E-47ED-9D74-0BDE643FED0D}">
      <dgm:prSet/>
      <dgm:spPr/>
      <dgm:t>
        <a:bodyPr/>
        <a:lstStyle/>
        <a:p>
          <a:pPr algn="ctr"/>
          <a:endParaRPr lang="en-US" sz="2200" b="1"/>
        </a:p>
      </dgm:t>
    </dgm:pt>
    <dgm:pt modelId="{45D2B476-A4E0-45B1-ACF7-F43B9AD2D95C}" type="pres">
      <dgm:prSet presAssocID="{CAF16D7B-BE39-4072-ADBB-840FF3C8F737}" presName="linear" presStyleCnt="0">
        <dgm:presLayoutVars>
          <dgm:animLvl val="lvl"/>
          <dgm:resizeHandles val="exact"/>
        </dgm:presLayoutVars>
      </dgm:prSet>
      <dgm:spPr/>
      <dgm:t>
        <a:bodyPr/>
        <a:lstStyle/>
        <a:p>
          <a:endParaRPr lang="en-US"/>
        </a:p>
      </dgm:t>
    </dgm:pt>
    <dgm:pt modelId="{9BD0B948-080D-4782-BE24-483DBCD4DF19}" type="pres">
      <dgm:prSet presAssocID="{F8C82913-DDF5-4C9D-AE49-5C6C4C2B89F1}" presName="parentText" presStyleLbl="node1" presStyleIdx="0" presStyleCnt="4">
        <dgm:presLayoutVars>
          <dgm:chMax val="0"/>
          <dgm:bulletEnabled val="1"/>
        </dgm:presLayoutVars>
      </dgm:prSet>
      <dgm:spPr/>
      <dgm:t>
        <a:bodyPr/>
        <a:lstStyle/>
        <a:p>
          <a:endParaRPr lang="en-US"/>
        </a:p>
      </dgm:t>
    </dgm:pt>
    <dgm:pt modelId="{1A60E61A-54EA-4984-BB0B-60D6E3FD7DF7}" type="pres">
      <dgm:prSet presAssocID="{3521FBCE-1052-40CD-9F2B-C776A20B7577}" presName="spacer" presStyleCnt="0"/>
      <dgm:spPr/>
    </dgm:pt>
    <dgm:pt modelId="{12D769D0-CF90-4DEA-AF14-46BED879A2BB}" type="pres">
      <dgm:prSet presAssocID="{C6847862-CED3-4B02-8DB0-1DB8684F60BF}" presName="parentText" presStyleLbl="node1" presStyleIdx="1" presStyleCnt="4">
        <dgm:presLayoutVars>
          <dgm:chMax val="0"/>
          <dgm:bulletEnabled val="1"/>
        </dgm:presLayoutVars>
      </dgm:prSet>
      <dgm:spPr/>
      <dgm:t>
        <a:bodyPr/>
        <a:lstStyle/>
        <a:p>
          <a:endParaRPr lang="en-US"/>
        </a:p>
      </dgm:t>
    </dgm:pt>
    <dgm:pt modelId="{2DB11243-211E-475F-BDA1-0D6CAD55F13C}" type="pres">
      <dgm:prSet presAssocID="{B9A1D4C4-70C7-417D-93C6-69AC824DB828}" presName="spacer" presStyleCnt="0"/>
      <dgm:spPr/>
    </dgm:pt>
    <dgm:pt modelId="{6BD781B4-EC81-4D87-B6C7-D851B820A334}" type="pres">
      <dgm:prSet presAssocID="{BD895257-1662-4BFD-8C2A-9019495F3966}" presName="parentText" presStyleLbl="node1" presStyleIdx="2" presStyleCnt="4">
        <dgm:presLayoutVars>
          <dgm:chMax val="0"/>
          <dgm:bulletEnabled val="1"/>
        </dgm:presLayoutVars>
      </dgm:prSet>
      <dgm:spPr/>
      <dgm:t>
        <a:bodyPr/>
        <a:lstStyle/>
        <a:p>
          <a:endParaRPr lang="en-US"/>
        </a:p>
      </dgm:t>
    </dgm:pt>
    <dgm:pt modelId="{60D37E35-5F85-44D3-8FA4-DE19B4C15CF7}" type="pres">
      <dgm:prSet presAssocID="{97A78EA9-887C-41CF-8308-4A4E71F39938}" presName="spacer" presStyleCnt="0"/>
      <dgm:spPr/>
    </dgm:pt>
    <dgm:pt modelId="{A88F6E98-C4AB-4574-9A18-2A4BD858B045}" type="pres">
      <dgm:prSet presAssocID="{5A3DAF01-41C4-46A3-B56E-5EFB31C3C5F7}" presName="parentText" presStyleLbl="node1" presStyleIdx="3" presStyleCnt="4">
        <dgm:presLayoutVars>
          <dgm:chMax val="0"/>
          <dgm:bulletEnabled val="1"/>
        </dgm:presLayoutVars>
      </dgm:prSet>
      <dgm:spPr/>
      <dgm:t>
        <a:bodyPr/>
        <a:lstStyle/>
        <a:p>
          <a:endParaRPr lang="en-US"/>
        </a:p>
      </dgm:t>
    </dgm:pt>
  </dgm:ptLst>
  <dgm:cxnLst>
    <dgm:cxn modelId="{81783EF6-B046-4FAD-8F0B-BEF05514585B}" type="presOf" srcId="{C6847862-CED3-4B02-8DB0-1DB8684F60BF}" destId="{12D769D0-CF90-4DEA-AF14-46BED879A2BB}" srcOrd="0" destOrd="0" presId="urn:microsoft.com/office/officeart/2005/8/layout/vList2"/>
    <dgm:cxn modelId="{0093EE66-0634-4D9A-BB43-8E3B5F8499B5}" type="presOf" srcId="{5A3DAF01-41C4-46A3-B56E-5EFB31C3C5F7}" destId="{A88F6E98-C4AB-4574-9A18-2A4BD858B045}" srcOrd="0" destOrd="0" presId="urn:microsoft.com/office/officeart/2005/8/layout/vList2"/>
    <dgm:cxn modelId="{9EC4E3DE-3182-4073-A3CD-B763637040C9}" srcId="{CAF16D7B-BE39-4072-ADBB-840FF3C8F737}" destId="{F8C82913-DDF5-4C9D-AE49-5C6C4C2B89F1}" srcOrd="0" destOrd="0" parTransId="{7A9FC6C0-BB44-42EB-8904-DD7E87DB32E2}" sibTransId="{3521FBCE-1052-40CD-9F2B-C776A20B7577}"/>
    <dgm:cxn modelId="{B3E2CA1D-883E-45A4-89BB-436ACDD2AA2B}" type="presOf" srcId="{CAF16D7B-BE39-4072-ADBB-840FF3C8F737}" destId="{45D2B476-A4E0-45B1-ACF7-F43B9AD2D95C}" srcOrd="0" destOrd="0" presId="urn:microsoft.com/office/officeart/2005/8/layout/vList2"/>
    <dgm:cxn modelId="{E9160C74-E2F7-46FA-A751-7D9E5DB5C122}" type="presOf" srcId="{F8C82913-DDF5-4C9D-AE49-5C6C4C2B89F1}" destId="{9BD0B948-080D-4782-BE24-483DBCD4DF19}" srcOrd="0" destOrd="0" presId="urn:microsoft.com/office/officeart/2005/8/layout/vList2"/>
    <dgm:cxn modelId="{63B4EBC1-327E-47ED-9D74-0BDE643FED0D}" srcId="{CAF16D7B-BE39-4072-ADBB-840FF3C8F737}" destId="{5A3DAF01-41C4-46A3-B56E-5EFB31C3C5F7}" srcOrd="3" destOrd="0" parTransId="{607A5DE0-B25B-4CA7-AA9E-7E5483CD6E86}" sibTransId="{CCB32A2A-35FC-4C9E-A377-0BC80B80660A}"/>
    <dgm:cxn modelId="{473CC4C6-82E2-4E85-99AD-1B09798B01C2}" srcId="{CAF16D7B-BE39-4072-ADBB-840FF3C8F737}" destId="{BD895257-1662-4BFD-8C2A-9019495F3966}" srcOrd="2" destOrd="0" parTransId="{F9B8BFB9-F9E3-4C76-9B8A-D7ABF39F3809}" sibTransId="{97A78EA9-887C-41CF-8308-4A4E71F39938}"/>
    <dgm:cxn modelId="{7ED96F91-3120-4BEA-9517-9464860153FE}" srcId="{CAF16D7B-BE39-4072-ADBB-840FF3C8F737}" destId="{C6847862-CED3-4B02-8DB0-1DB8684F60BF}" srcOrd="1" destOrd="0" parTransId="{D601A1F9-B8DA-4266-8349-BFEC1DB0359C}" sibTransId="{B9A1D4C4-70C7-417D-93C6-69AC824DB828}"/>
    <dgm:cxn modelId="{BD54D7D3-0651-4D99-AC54-B2E2D77CFE47}" type="presOf" srcId="{BD895257-1662-4BFD-8C2A-9019495F3966}" destId="{6BD781B4-EC81-4D87-B6C7-D851B820A334}" srcOrd="0" destOrd="0" presId="urn:microsoft.com/office/officeart/2005/8/layout/vList2"/>
    <dgm:cxn modelId="{46A5E1EC-C433-4E33-B250-EC490B47A66B}" type="presParOf" srcId="{45D2B476-A4E0-45B1-ACF7-F43B9AD2D95C}" destId="{9BD0B948-080D-4782-BE24-483DBCD4DF19}" srcOrd="0" destOrd="0" presId="urn:microsoft.com/office/officeart/2005/8/layout/vList2"/>
    <dgm:cxn modelId="{B9EBEEEB-92A8-4739-A073-75669CEDBFC5}" type="presParOf" srcId="{45D2B476-A4E0-45B1-ACF7-F43B9AD2D95C}" destId="{1A60E61A-54EA-4984-BB0B-60D6E3FD7DF7}" srcOrd="1" destOrd="0" presId="urn:microsoft.com/office/officeart/2005/8/layout/vList2"/>
    <dgm:cxn modelId="{4F8B17D2-6AC9-4138-AD00-4CEB62D4CAC4}" type="presParOf" srcId="{45D2B476-A4E0-45B1-ACF7-F43B9AD2D95C}" destId="{12D769D0-CF90-4DEA-AF14-46BED879A2BB}" srcOrd="2" destOrd="0" presId="urn:microsoft.com/office/officeart/2005/8/layout/vList2"/>
    <dgm:cxn modelId="{769699C3-A7B2-45C0-A254-36D10F33FC9E}" type="presParOf" srcId="{45D2B476-A4E0-45B1-ACF7-F43B9AD2D95C}" destId="{2DB11243-211E-475F-BDA1-0D6CAD55F13C}" srcOrd="3" destOrd="0" presId="urn:microsoft.com/office/officeart/2005/8/layout/vList2"/>
    <dgm:cxn modelId="{60AB76FE-A56E-4F88-822E-B3C61466889A}" type="presParOf" srcId="{45D2B476-A4E0-45B1-ACF7-F43B9AD2D95C}" destId="{6BD781B4-EC81-4D87-B6C7-D851B820A334}" srcOrd="4" destOrd="0" presId="urn:microsoft.com/office/officeart/2005/8/layout/vList2"/>
    <dgm:cxn modelId="{EFA2A61F-A9C8-4508-8BAB-28E1EC2BB8FC}" type="presParOf" srcId="{45D2B476-A4E0-45B1-ACF7-F43B9AD2D95C}" destId="{60D37E35-5F85-44D3-8FA4-DE19B4C15CF7}" srcOrd="5" destOrd="0" presId="urn:microsoft.com/office/officeart/2005/8/layout/vList2"/>
    <dgm:cxn modelId="{BB73BA9F-96F2-401A-89C2-EE8BCDAFB108}" type="presParOf" srcId="{45D2B476-A4E0-45B1-ACF7-F43B9AD2D95C}" destId="{A88F6E98-C4AB-4574-9A18-2A4BD858B045}"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DEECF72-A28F-4086-877A-8B025878736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1B26AD6-09EA-4ABD-99D2-C6EA483F9865}">
      <dgm:prSet custT="1"/>
      <dgm:spPr/>
      <dgm:t>
        <a:bodyPr/>
        <a:lstStyle/>
        <a:p>
          <a:pPr algn="ctr" rtl="0"/>
          <a:r>
            <a:rPr lang="en-US" sz="2200" b="1" dirty="0" smtClean="0"/>
            <a:t>Population: 637,345</a:t>
          </a:r>
          <a:endParaRPr lang="en-US" sz="2200" b="1" dirty="0"/>
        </a:p>
      </dgm:t>
    </dgm:pt>
    <dgm:pt modelId="{70A00EDC-4124-4BF9-848A-F0CD77F5EB11}" type="parTrans" cxnId="{ABF4419D-66D5-488E-8906-454BBD7B1297}">
      <dgm:prSet/>
      <dgm:spPr/>
      <dgm:t>
        <a:bodyPr/>
        <a:lstStyle/>
        <a:p>
          <a:pPr algn="ctr"/>
          <a:endParaRPr lang="en-US" sz="2200" b="1"/>
        </a:p>
      </dgm:t>
    </dgm:pt>
    <dgm:pt modelId="{3A625BCD-1487-4ABD-9D46-ECA6D8393F65}" type="sibTrans" cxnId="{ABF4419D-66D5-488E-8906-454BBD7B1297}">
      <dgm:prSet/>
      <dgm:spPr/>
      <dgm:t>
        <a:bodyPr/>
        <a:lstStyle/>
        <a:p>
          <a:pPr algn="ctr"/>
          <a:endParaRPr lang="en-US" sz="2200" b="1"/>
        </a:p>
      </dgm:t>
    </dgm:pt>
    <dgm:pt modelId="{83250D8F-38B7-4C50-B5BA-109D3630395C}">
      <dgm:prSet custT="1"/>
      <dgm:spPr/>
      <dgm:t>
        <a:bodyPr/>
        <a:lstStyle/>
        <a:p>
          <a:pPr algn="ctr" rtl="0"/>
          <a:r>
            <a:rPr lang="en-US" sz="2200" b="1" dirty="0" smtClean="0"/>
            <a:t>Percent High School Graduate or Higher</a:t>
          </a:r>
          <a:r>
            <a:rPr lang="en-US" sz="2200" b="1" baseline="30000" dirty="0" smtClean="0"/>
            <a:t>2</a:t>
          </a:r>
          <a:r>
            <a:rPr lang="en-US" sz="2200" b="1" dirty="0" smtClean="0"/>
            <a:t>: 86%</a:t>
          </a:r>
          <a:endParaRPr lang="en-US" sz="2200" b="1" dirty="0"/>
        </a:p>
      </dgm:t>
    </dgm:pt>
    <dgm:pt modelId="{AB8844CB-12E5-462C-8B24-F565AD0E6A41}" type="parTrans" cxnId="{995E652D-1951-4E80-8EA2-6D4C4EEC9372}">
      <dgm:prSet/>
      <dgm:spPr/>
      <dgm:t>
        <a:bodyPr/>
        <a:lstStyle/>
        <a:p>
          <a:pPr algn="ctr"/>
          <a:endParaRPr lang="en-US" sz="2200" b="1"/>
        </a:p>
      </dgm:t>
    </dgm:pt>
    <dgm:pt modelId="{9F8C2572-8C56-4877-871E-52869DF6E809}" type="sibTrans" cxnId="{995E652D-1951-4E80-8EA2-6D4C4EEC9372}">
      <dgm:prSet/>
      <dgm:spPr/>
      <dgm:t>
        <a:bodyPr/>
        <a:lstStyle/>
        <a:p>
          <a:pPr algn="ctr"/>
          <a:endParaRPr lang="en-US" sz="2200" b="1"/>
        </a:p>
      </dgm:t>
    </dgm:pt>
    <dgm:pt modelId="{BA381CBB-8932-4753-9539-EEBA4AE2BAE6}">
      <dgm:prSet custT="1"/>
      <dgm:spPr/>
      <dgm:t>
        <a:bodyPr/>
        <a:lstStyle/>
        <a:p>
          <a:pPr algn="ctr" rtl="0"/>
          <a:r>
            <a:rPr lang="en-US" sz="2200" b="1" dirty="0" smtClean="0"/>
            <a:t>Weighted Mean Household Income</a:t>
          </a:r>
          <a:r>
            <a:rPr lang="en-US" sz="2200" b="1" baseline="30000" dirty="0" smtClean="0"/>
            <a:t>2</a:t>
          </a:r>
          <a:r>
            <a:rPr lang="en-US" sz="2200" b="1" dirty="0" smtClean="0"/>
            <a:t>: $53,403</a:t>
          </a:r>
          <a:endParaRPr lang="en-US" sz="2200" b="1" dirty="0"/>
        </a:p>
      </dgm:t>
    </dgm:pt>
    <dgm:pt modelId="{2527D722-653A-48C6-A56C-9D0F805F9BDE}" type="parTrans" cxnId="{B322BF0D-4FAB-4078-A666-5289E494D6F7}">
      <dgm:prSet/>
      <dgm:spPr/>
      <dgm:t>
        <a:bodyPr/>
        <a:lstStyle/>
        <a:p>
          <a:pPr algn="ctr"/>
          <a:endParaRPr lang="en-US" sz="2200" b="1"/>
        </a:p>
      </dgm:t>
    </dgm:pt>
    <dgm:pt modelId="{756AB30A-7A2B-4914-8A01-11553BE6D919}" type="sibTrans" cxnId="{B322BF0D-4FAB-4078-A666-5289E494D6F7}">
      <dgm:prSet/>
      <dgm:spPr/>
      <dgm:t>
        <a:bodyPr/>
        <a:lstStyle/>
        <a:p>
          <a:pPr algn="ctr"/>
          <a:endParaRPr lang="en-US" sz="2200" b="1"/>
        </a:p>
      </dgm:t>
    </dgm:pt>
    <dgm:pt modelId="{CB323A15-A74C-48B7-89F1-33E8EDBA7E7F}">
      <dgm:prSet custT="1"/>
      <dgm:spPr/>
      <dgm:t>
        <a:bodyPr/>
        <a:lstStyle/>
        <a:p>
          <a:pPr algn="ctr" rtl="0"/>
          <a:r>
            <a:rPr lang="en-US" sz="2000" b="1" dirty="0" smtClean="0"/>
            <a:t>Counties: Blackford, Delaware, Fayette, Grant, Henry, Howard, Jay, Madison, Randolph, Rush, Tipton, Union, Wayne</a:t>
          </a:r>
          <a:endParaRPr lang="en-US" sz="2000" b="1" dirty="0"/>
        </a:p>
      </dgm:t>
    </dgm:pt>
    <dgm:pt modelId="{5C611A15-11A9-4E8F-AABB-6267E7B9AE91}" type="parTrans" cxnId="{0E1EFDFC-4FE8-4D0D-91E9-ECB2BCC59F7D}">
      <dgm:prSet/>
      <dgm:spPr/>
      <dgm:t>
        <a:bodyPr/>
        <a:lstStyle/>
        <a:p>
          <a:pPr algn="ctr"/>
          <a:endParaRPr lang="en-US" sz="2200" b="1"/>
        </a:p>
      </dgm:t>
    </dgm:pt>
    <dgm:pt modelId="{6C7323B7-425D-4A85-B9C2-1A1789F851C8}" type="sibTrans" cxnId="{0E1EFDFC-4FE8-4D0D-91E9-ECB2BCC59F7D}">
      <dgm:prSet/>
      <dgm:spPr/>
      <dgm:t>
        <a:bodyPr/>
        <a:lstStyle/>
        <a:p>
          <a:pPr algn="ctr"/>
          <a:endParaRPr lang="en-US" sz="2200" b="1"/>
        </a:p>
      </dgm:t>
    </dgm:pt>
    <dgm:pt modelId="{4F5537A9-5D43-450B-8B7B-3955E2C49E99}" type="pres">
      <dgm:prSet presAssocID="{BDEECF72-A28F-4086-877A-8B025878736E}" presName="linear" presStyleCnt="0">
        <dgm:presLayoutVars>
          <dgm:animLvl val="lvl"/>
          <dgm:resizeHandles val="exact"/>
        </dgm:presLayoutVars>
      </dgm:prSet>
      <dgm:spPr/>
      <dgm:t>
        <a:bodyPr/>
        <a:lstStyle/>
        <a:p>
          <a:endParaRPr lang="en-US"/>
        </a:p>
      </dgm:t>
    </dgm:pt>
    <dgm:pt modelId="{AE1F6DAF-4EF4-412C-B48D-ADF4A701588C}" type="pres">
      <dgm:prSet presAssocID="{11B26AD6-09EA-4ABD-99D2-C6EA483F9865}" presName="parentText" presStyleLbl="node1" presStyleIdx="0" presStyleCnt="4">
        <dgm:presLayoutVars>
          <dgm:chMax val="0"/>
          <dgm:bulletEnabled val="1"/>
        </dgm:presLayoutVars>
      </dgm:prSet>
      <dgm:spPr/>
      <dgm:t>
        <a:bodyPr/>
        <a:lstStyle/>
        <a:p>
          <a:endParaRPr lang="en-US"/>
        </a:p>
      </dgm:t>
    </dgm:pt>
    <dgm:pt modelId="{D1F6DE5B-28F7-4DC4-9987-E1E0390318AE}" type="pres">
      <dgm:prSet presAssocID="{3A625BCD-1487-4ABD-9D46-ECA6D8393F65}" presName="spacer" presStyleCnt="0"/>
      <dgm:spPr/>
    </dgm:pt>
    <dgm:pt modelId="{6FDBDBE0-033D-4ACE-8FA8-CB3C092FE6DC}" type="pres">
      <dgm:prSet presAssocID="{83250D8F-38B7-4C50-B5BA-109D3630395C}" presName="parentText" presStyleLbl="node1" presStyleIdx="1" presStyleCnt="4">
        <dgm:presLayoutVars>
          <dgm:chMax val="0"/>
          <dgm:bulletEnabled val="1"/>
        </dgm:presLayoutVars>
      </dgm:prSet>
      <dgm:spPr/>
      <dgm:t>
        <a:bodyPr/>
        <a:lstStyle/>
        <a:p>
          <a:endParaRPr lang="en-US"/>
        </a:p>
      </dgm:t>
    </dgm:pt>
    <dgm:pt modelId="{13D15CFE-2B6C-4041-A4D2-B6447B4D61DA}" type="pres">
      <dgm:prSet presAssocID="{9F8C2572-8C56-4877-871E-52869DF6E809}" presName="spacer" presStyleCnt="0"/>
      <dgm:spPr/>
    </dgm:pt>
    <dgm:pt modelId="{4BE84BDA-F136-49B6-A3B1-479C75840E01}" type="pres">
      <dgm:prSet presAssocID="{BA381CBB-8932-4753-9539-EEBA4AE2BAE6}" presName="parentText" presStyleLbl="node1" presStyleIdx="2" presStyleCnt="4">
        <dgm:presLayoutVars>
          <dgm:chMax val="0"/>
          <dgm:bulletEnabled val="1"/>
        </dgm:presLayoutVars>
      </dgm:prSet>
      <dgm:spPr/>
      <dgm:t>
        <a:bodyPr/>
        <a:lstStyle/>
        <a:p>
          <a:endParaRPr lang="en-US"/>
        </a:p>
      </dgm:t>
    </dgm:pt>
    <dgm:pt modelId="{FCF5FADC-33F0-453F-80FD-E4615E3C8322}" type="pres">
      <dgm:prSet presAssocID="{756AB30A-7A2B-4914-8A01-11553BE6D919}" presName="spacer" presStyleCnt="0"/>
      <dgm:spPr/>
    </dgm:pt>
    <dgm:pt modelId="{F39EEEF6-6EE4-4AD8-86CF-971B9D3C2483}" type="pres">
      <dgm:prSet presAssocID="{CB323A15-A74C-48B7-89F1-33E8EDBA7E7F}" presName="parentText" presStyleLbl="node1" presStyleIdx="3" presStyleCnt="4">
        <dgm:presLayoutVars>
          <dgm:chMax val="0"/>
          <dgm:bulletEnabled val="1"/>
        </dgm:presLayoutVars>
      </dgm:prSet>
      <dgm:spPr/>
      <dgm:t>
        <a:bodyPr/>
        <a:lstStyle/>
        <a:p>
          <a:endParaRPr lang="en-US"/>
        </a:p>
      </dgm:t>
    </dgm:pt>
  </dgm:ptLst>
  <dgm:cxnLst>
    <dgm:cxn modelId="{B322BF0D-4FAB-4078-A666-5289E494D6F7}" srcId="{BDEECF72-A28F-4086-877A-8B025878736E}" destId="{BA381CBB-8932-4753-9539-EEBA4AE2BAE6}" srcOrd="2" destOrd="0" parTransId="{2527D722-653A-48C6-A56C-9D0F805F9BDE}" sibTransId="{756AB30A-7A2B-4914-8A01-11553BE6D919}"/>
    <dgm:cxn modelId="{ABF4419D-66D5-488E-8906-454BBD7B1297}" srcId="{BDEECF72-A28F-4086-877A-8B025878736E}" destId="{11B26AD6-09EA-4ABD-99D2-C6EA483F9865}" srcOrd="0" destOrd="0" parTransId="{70A00EDC-4124-4BF9-848A-F0CD77F5EB11}" sibTransId="{3A625BCD-1487-4ABD-9D46-ECA6D8393F65}"/>
    <dgm:cxn modelId="{9AAE04E9-E989-4A94-8531-56101E6AD05B}" type="presOf" srcId="{BA381CBB-8932-4753-9539-EEBA4AE2BAE6}" destId="{4BE84BDA-F136-49B6-A3B1-479C75840E01}" srcOrd="0" destOrd="0" presId="urn:microsoft.com/office/officeart/2005/8/layout/vList2"/>
    <dgm:cxn modelId="{0E1EFDFC-4FE8-4D0D-91E9-ECB2BCC59F7D}" srcId="{BDEECF72-A28F-4086-877A-8B025878736E}" destId="{CB323A15-A74C-48B7-89F1-33E8EDBA7E7F}" srcOrd="3" destOrd="0" parTransId="{5C611A15-11A9-4E8F-AABB-6267E7B9AE91}" sibTransId="{6C7323B7-425D-4A85-B9C2-1A1789F851C8}"/>
    <dgm:cxn modelId="{3404905C-67E9-4BF0-B778-3BBAF6CD1CC6}" type="presOf" srcId="{BDEECF72-A28F-4086-877A-8B025878736E}" destId="{4F5537A9-5D43-450B-8B7B-3955E2C49E99}" srcOrd="0" destOrd="0" presId="urn:microsoft.com/office/officeart/2005/8/layout/vList2"/>
    <dgm:cxn modelId="{995E652D-1951-4E80-8EA2-6D4C4EEC9372}" srcId="{BDEECF72-A28F-4086-877A-8B025878736E}" destId="{83250D8F-38B7-4C50-B5BA-109D3630395C}" srcOrd="1" destOrd="0" parTransId="{AB8844CB-12E5-462C-8B24-F565AD0E6A41}" sibTransId="{9F8C2572-8C56-4877-871E-52869DF6E809}"/>
    <dgm:cxn modelId="{256C264D-059B-4F32-8165-AD172160FA81}" type="presOf" srcId="{CB323A15-A74C-48B7-89F1-33E8EDBA7E7F}" destId="{F39EEEF6-6EE4-4AD8-86CF-971B9D3C2483}" srcOrd="0" destOrd="0" presId="urn:microsoft.com/office/officeart/2005/8/layout/vList2"/>
    <dgm:cxn modelId="{47C994AF-A820-4BAB-BEBD-28816EEC4F83}" type="presOf" srcId="{83250D8F-38B7-4C50-B5BA-109D3630395C}" destId="{6FDBDBE0-033D-4ACE-8FA8-CB3C092FE6DC}" srcOrd="0" destOrd="0" presId="urn:microsoft.com/office/officeart/2005/8/layout/vList2"/>
    <dgm:cxn modelId="{84AF2DC3-1706-499A-ADD4-F0A6B044CC7F}" type="presOf" srcId="{11B26AD6-09EA-4ABD-99D2-C6EA483F9865}" destId="{AE1F6DAF-4EF4-412C-B48D-ADF4A701588C}" srcOrd="0" destOrd="0" presId="urn:microsoft.com/office/officeart/2005/8/layout/vList2"/>
    <dgm:cxn modelId="{27FCB2CB-84E1-4C6E-9D3D-8FA83DEBB74B}" type="presParOf" srcId="{4F5537A9-5D43-450B-8B7B-3955E2C49E99}" destId="{AE1F6DAF-4EF4-412C-B48D-ADF4A701588C}" srcOrd="0" destOrd="0" presId="urn:microsoft.com/office/officeart/2005/8/layout/vList2"/>
    <dgm:cxn modelId="{B61FA466-9912-48B9-A4C5-15325A2005AC}" type="presParOf" srcId="{4F5537A9-5D43-450B-8B7B-3955E2C49E99}" destId="{D1F6DE5B-28F7-4DC4-9987-E1E0390318AE}" srcOrd="1" destOrd="0" presId="urn:microsoft.com/office/officeart/2005/8/layout/vList2"/>
    <dgm:cxn modelId="{06602301-8CE5-4CC4-81AB-E5A45EE51F3E}" type="presParOf" srcId="{4F5537A9-5D43-450B-8B7B-3955E2C49E99}" destId="{6FDBDBE0-033D-4ACE-8FA8-CB3C092FE6DC}" srcOrd="2" destOrd="0" presId="urn:microsoft.com/office/officeart/2005/8/layout/vList2"/>
    <dgm:cxn modelId="{E4BF1F53-D0AD-47E1-8303-806272FF4AF6}" type="presParOf" srcId="{4F5537A9-5D43-450B-8B7B-3955E2C49E99}" destId="{13D15CFE-2B6C-4041-A4D2-B6447B4D61DA}" srcOrd="3" destOrd="0" presId="urn:microsoft.com/office/officeart/2005/8/layout/vList2"/>
    <dgm:cxn modelId="{9485169B-63A6-4F45-B88F-EFF2E1332EA6}" type="presParOf" srcId="{4F5537A9-5D43-450B-8B7B-3955E2C49E99}" destId="{4BE84BDA-F136-49B6-A3B1-479C75840E01}" srcOrd="4" destOrd="0" presId="urn:microsoft.com/office/officeart/2005/8/layout/vList2"/>
    <dgm:cxn modelId="{27F32E9B-06EB-4596-8556-BD8D32EC1EF6}" type="presParOf" srcId="{4F5537A9-5D43-450B-8B7B-3955E2C49E99}" destId="{FCF5FADC-33F0-453F-80FD-E4615E3C8322}" srcOrd="5" destOrd="0" presId="urn:microsoft.com/office/officeart/2005/8/layout/vList2"/>
    <dgm:cxn modelId="{A7B28478-ED6A-4C43-8DBE-0D7FF0BD9A23}" type="presParOf" srcId="{4F5537A9-5D43-450B-8B7B-3955E2C49E99}" destId="{F39EEEF6-6EE4-4AD8-86CF-971B9D3C2483}"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1C12E0F-6742-42EA-9C74-11D6AE36266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0E65076-22C4-4B66-B949-4DE2E339526B}">
      <dgm:prSet custT="1"/>
      <dgm:spPr/>
      <dgm:t>
        <a:bodyPr/>
        <a:lstStyle/>
        <a:p>
          <a:pPr algn="ctr" rtl="0"/>
          <a:r>
            <a:rPr lang="en-US" sz="2200" b="1" dirty="0" smtClean="0"/>
            <a:t>Population: 280,026</a:t>
          </a:r>
          <a:endParaRPr lang="en-US" sz="2200" b="1" dirty="0"/>
        </a:p>
      </dgm:t>
    </dgm:pt>
    <dgm:pt modelId="{3B42F99E-DF59-4DAB-B366-9C840BD90D3F}" type="parTrans" cxnId="{31DFBA5F-1039-4843-AC04-ED48B977E06D}">
      <dgm:prSet/>
      <dgm:spPr/>
      <dgm:t>
        <a:bodyPr/>
        <a:lstStyle/>
        <a:p>
          <a:pPr algn="ctr"/>
          <a:endParaRPr lang="en-US" sz="2200" b="1"/>
        </a:p>
      </dgm:t>
    </dgm:pt>
    <dgm:pt modelId="{E5D1B3AD-2FCF-460D-BE70-238F923FE7E7}" type="sibTrans" cxnId="{31DFBA5F-1039-4843-AC04-ED48B977E06D}">
      <dgm:prSet/>
      <dgm:spPr/>
      <dgm:t>
        <a:bodyPr/>
        <a:lstStyle/>
        <a:p>
          <a:pPr algn="ctr"/>
          <a:endParaRPr lang="en-US" sz="2200" b="1"/>
        </a:p>
      </dgm:t>
    </dgm:pt>
    <dgm:pt modelId="{76764A16-CDB6-4E4C-A4E7-0E0C281B48B3}">
      <dgm:prSet custT="1"/>
      <dgm:spPr/>
      <dgm:t>
        <a:bodyPr/>
        <a:lstStyle/>
        <a:p>
          <a:pPr algn="ctr" rtl="0"/>
          <a:r>
            <a:rPr lang="en-US" sz="2200" b="1" dirty="0" smtClean="0"/>
            <a:t>Percent High School Graduate or Higher</a:t>
          </a:r>
          <a:r>
            <a:rPr lang="en-US" sz="2200" b="1" baseline="30000" dirty="0" smtClean="0"/>
            <a:t>2</a:t>
          </a:r>
          <a:r>
            <a:rPr lang="en-US" sz="2200" b="1" dirty="0" smtClean="0"/>
            <a:t>: 85.9%</a:t>
          </a:r>
          <a:endParaRPr lang="en-US" sz="2200" b="1" dirty="0"/>
        </a:p>
      </dgm:t>
    </dgm:pt>
    <dgm:pt modelId="{6DB5EA41-984C-44DD-B934-61FE9636B88E}" type="parTrans" cxnId="{F763073E-E5B4-4EF6-9A60-DD5F67D2EE5B}">
      <dgm:prSet/>
      <dgm:spPr/>
      <dgm:t>
        <a:bodyPr/>
        <a:lstStyle/>
        <a:p>
          <a:pPr algn="ctr"/>
          <a:endParaRPr lang="en-US" sz="2200" b="1"/>
        </a:p>
      </dgm:t>
    </dgm:pt>
    <dgm:pt modelId="{2C15AF0A-DEFD-4B01-B98D-A33FB7DDC3DD}" type="sibTrans" cxnId="{F763073E-E5B4-4EF6-9A60-DD5F67D2EE5B}">
      <dgm:prSet/>
      <dgm:spPr/>
      <dgm:t>
        <a:bodyPr/>
        <a:lstStyle/>
        <a:p>
          <a:pPr algn="ctr"/>
          <a:endParaRPr lang="en-US" sz="2200" b="1"/>
        </a:p>
      </dgm:t>
    </dgm:pt>
    <dgm:pt modelId="{F84F27F4-1EED-412C-9920-F8677F656705}">
      <dgm:prSet custT="1"/>
      <dgm:spPr/>
      <dgm:t>
        <a:bodyPr/>
        <a:lstStyle/>
        <a:p>
          <a:pPr algn="ctr" rtl="0"/>
          <a:r>
            <a:rPr lang="en-US" sz="2200" b="1" dirty="0" smtClean="0"/>
            <a:t>Weighted Mean Household Income</a:t>
          </a:r>
          <a:r>
            <a:rPr lang="en-US" sz="2200" b="1" baseline="30000" dirty="0" smtClean="0"/>
            <a:t>2</a:t>
          </a:r>
          <a:r>
            <a:rPr lang="en-US" sz="2200" b="1" dirty="0" smtClean="0"/>
            <a:t>: $56,508</a:t>
          </a:r>
          <a:endParaRPr lang="en-US" sz="2200" b="1" dirty="0"/>
        </a:p>
      </dgm:t>
    </dgm:pt>
    <dgm:pt modelId="{C1FFCAEB-5CAD-472F-B7B1-8182B5B378DD}" type="parTrans" cxnId="{846667A2-8665-46BF-8930-54178C601B1E}">
      <dgm:prSet/>
      <dgm:spPr/>
      <dgm:t>
        <a:bodyPr/>
        <a:lstStyle/>
        <a:p>
          <a:pPr algn="ctr"/>
          <a:endParaRPr lang="en-US" sz="2200" b="1"/>
        </a:p>
      </dgm:t>
    </dgm:pt>
    <dgm:pt modelId="{2EAE80C8-6C41-4ED4-9EC9-00F3A858F9F6}" type="sibTrans" cxnId="{846667A2-8665-46BF-8930-54178C601B1E}">
      <dgm:prSet/>
      <dgm:spPr/>
      <dgm:t>
        <a:bodyPr/>
        <a:lstStyle/>
        <a:p>
          <a:pPr algn="ctr"/>
          <a:endParaRPr lang="en-US" sz="2200" b="1"/>
        </a:p>
      </dgm:t>
    </dgm:pt>
    <dgm:pt modelId="{7D2DD367-C7F8-414E-9032-251673D76F71}">
      <dgm:prSet custT="1"/>
      <dgm:spPr/>
      <dgm:t>
        <a:bodyPr/>
        <a:lstStyle/>
        <a:p>
          <a:pPr algn="ctr" rtl="0"/>
          <a:r>
            <a:rPr lang="en-US" sz="2200" b="1" dirty="0" smtClean="0"/>
            <a:t>Counties: Clay, Greene, Owen, Parke, Putnam, Sullivan, Vermillion, Vigo</a:t>
          </a:r>
          <a:endParaRPr lang="en-US" sz="2200" b="1" dirty="0"/>
        </a:p>
      </dgm:t>
    </dgm:pt>
    <dgm:pt modelId="{3C802AA3-ADC2-4D75-B664-6C6518C5E605}" type="parTrans" cxnId="{9D9E11FF-D4A4-48CD-920D-6F8D28EDB3FE}">
      <dgm:prSet/>
      <dgm:spPr/>
      <dgm:t>
        <a:bodyPr/>
        <a:lstStyle/>
        <a:p>
          <a:pPr algn="ctr"/>
          <a:endParaRPr lang="en-US" sz="2200" b="1"/>
        </a:p>
      </dgm:t>
    </dgm:pt>
    <dgm:pt modelId="{229E58EE-C6A3-4F11-A528-139FC45A7838}" type="sibTrans" cxnId="{9D9E11FF-D4A4-48CD-920D-6F8D28EDB3FE}">
      <dgm:prSet/>
      <dgm:spPr/>
      <dgm:t>
        <a:bodyPr/>
        <a:lstStyle/>
        <a:p>
          <a:pPr algn="ctr"/>
          <a:endParaRPr lang="en-US" sz="2200" b="1"/>
        </a:p>
      </dgm:t>
    </dgm:pt>
    <dgm:pt modelId="{A32FAF9A-E560-460D-A3EC-E8F05E617FFD}" type="pres">
      <dgm:prSet presAssocID="{01C12E0F-6742-42EA-9C74-11D6AE36266E}" presName="linear" presStyleCnt="0">
        <dgm:presLayoutVars>
          <dgm:animLvl val="lvl"/>
          <dgm:resizeHandles val="exact"/>
        </dgm:presLayoutVars>
      </dgm:prSet>
      <dgm:spPr/>
      <dgm:t>
        <a:bodyPr/>
        <a:lstStyle/>
        <a:p>
          <a:endParaRPr lang="en-US"/>
        </a:p>
      </dgm:t>
    </dgm:pt>
    <dgm:pt modelId="{C9BBB03B-11A9-4546-A529-9EDD426169FE}" type="pres">
      <dgm:prSet presAssocID="{90E65076-22C4-4B66-B949-4DE2E339526B}" presName="parentText" presStyleLbl="node1" presStyleIdx="0" presStyleCnt="4">
        <dgm:presLayoutVars>
          <dgm:chMax val="0"/>
          <dgm:bulletEnabled val="1"/>
        </dgm:presLayoutVars>
      </dgm:prSet>
      <dgm:spPr/>
      <dgm:t>
        <a:bodyPr/>
        <a:lstStyle/>
        <a:p>
          <a:endParaRPr lang="en-US"/>
        </a:p>
      </dgm:t>
    </dgm:pt>
    <dgm:pt modelId="{84F6C29D-76EF-472D-AC8B-E6F390EA30BB}" type="pres">
      <dgm:prSet presAssocID="{E5D1B3AD-2FCF-460D-BE70-238F923FE7E7}" presName="spacer" presStyleCnt="0"/>
      <dgm:spPr/>
    </dgm:pt>
    <dgm:pt modelId="{EC9A7860-A158-421D-A77A-089D75818613}" type="pres">
      <dgm:prSet presAssocID="{76764A16-CDB6-4E4C-A4E7-0E0C281B48B3}" presName="parentText" presStyleLbl="node1" presStyleIdx="1" presStyleCnt="4">
        <dgm:presLayoutVars>
          <dgm:chMax val="0"/>
          <dgm:bulletEnabled val="1"/>
        </dgm:presLayoutVars>
      </dgm:prSet>
      <dgm:spPr/>
      <dgm:t>
        <a:bodyPr/>
        <a:lstStyle/>
        <a:p>
          <a:endParaRPr lang="en-US"/>
        </a:p>
      </dgm:t>
    </dgm:pt>
    <dgm:pt modelId="{0803D331-8336-4505-8C38-C4D987328D97}" type="pres">
      <dgm:prSet presAssocID="{2C15AF0A-DEFD-4B01-B98D-A33FB7DDC3DD}" presName="spacer" presStyleCnt="0"/>
      <dgm:spPr/>
    </dgm:pt>
    <dgm:pt modelId="{87C3DFA7-01F7-450B-B90D-B66D1F5E2DF9}" type="pres">
      <dgm:prSet presAssocID="{F84F27F4-1EED-412C-9920-F8677F656705}" presName="parentText" presStyleLbl="node1" presStyleIdx="2" presStyleCnt="4">
        <dgm:presLayoutVars>
          <dgm:chMax val="0"/>
          <dgm:bulletEnabled val="1"/>
        </dgm:presLayoutVars>
      </dgm:prSet>
      <dgm:spPr/>
      <dgm:t>
        <a:bodyPr/>
        <a:lstStyle/>
        <a:p>
          <a:endParaRPr lang="en-US"/>
        </a:p>
      </dgm:t>
    </dgm:pt>
    <dgm:pt modelId="{D147BD1E-812F-427F-A876-C18DB2CA3212}" type="pres">
      <dgm:prSet presAssocID="{2EAE80C8-6C41-4ED4-9EC9-00F3A858F9F6}" presName="spacer" presStyleCnt="0"/>
      <dgm:spPr/>
    </dgm:pt>
    <dgm:pt modelId="{51B4D2F3-2B55-44E0-8157-85C69E0A7A16}" type="pres">
      <dgm:prSet presAssocID="{7D2DD367-C7F8-414E-9032-251673D76F71}" presName="parentText" presStyleLbl="node1" presStyleIdx="3" presStyleCnt="4">
        <dgm:presLayoutVars>
          <dgm:chMax val="0"/>
          <dgm:bulletEnabled val="1"/>
        </dgm:presLayoutVars>
      </dgm:prSet>
      <dgm:spPr/>
      <dgm:t>
        <a:bodyPr/>
        <a:lstStyle/>
        <a:p>
          <a:endParaRPr lang="en-US"/>
        </a:p>
      </dgm:t>
    </dgm:pt>
  </dgm:ptLst>
  <dgm:cxnLst>
    <dgm:cxn modelId="{46479D17-76DE-4759-AB6F-98EA6BC09E64}" type="presOf" srcId="{01C12E0F-6742-42EA-9C74-11D6AE36266E}" destId="{A32FAF9A-E560-460D-A3EC-E8F05E617FFD}" srcOrd="0" destOrd="0" presId="urn:microsoft.com/office/officeart/2005/8/layout/vList2"/>
    <dgm:cxn modelId="{8ADB79B1-1D65-4E08-B875-F5146FF73920}" type="presOf" srcId="{90E65076-22C4-4B66-B949-4DE2E339526B}" destId="{C9BBB03B-11A9-4546-A529-9EDD426169FE}" srcOrd="0" destOrd="0" presId="urn:microsoft.com/office/officeart/2005/8/layout/vList2"/>
    <dgm:cxn modelId="{31DFBA5F-1039-4843-AC04-ED48B977E06D}" srcId="{01C12E0F-6742-42EA-9C74-11D6AE36266E}" destId="{90E65076-22C4-4B66-B949-4DE2E339526B}" srcOrd="0" destOrd="0" parTransId="{3B42F99E-DF59-4DAB-B366-9C840BD90D3F}" sibTransId="{E5D1B3AD-2FCF-460D-BE70-238F923FE7E7}"/>
    <dgm:cxn modelId="{9D9E11FF-D4A4-48CD-920D-6F8D28EDB3FE}" srcId="{01C12E0F-6742-42EA-9C74-11D6AE36266E}" destId="{7D2DD367-C7F8-414E-9032-251673D76F71}" srcOrd="3" destOrd="0" parTransId="{3C802AA3-ADC2-4D75-B664-6C6518C5E605}" sibTransId="{229E58EE-C6A3-4F11-A528-139FC45A7838}"/>
    <dgm:cxn modelId="{CE397083-AAE3-45E6-8761-2CBFFD2F8042}" type="presOf" srcId="{F84F27F4-1EED-412C-9920-F8677F656705}" destId="{87C3DFA7-01F7-450B-B90D-B66D1F5E2DF9}" srcOrd="0" destOrd="0" presId="urn:microsoft.com/office/officeart/2005/8/layout/vList2"/>
    <dgm:cxn modelId="{089B49E8-CF8D-4490-8CD5-48EDD23004BF}" type="presOf" srcId="{7D2DD367-C7F8-414E-9032-251673D76F71}" destId="{51B4D2F3-2B55-44E0-8157-85C69E0A7A16}" srcOrd="0" destOrd="0" presId="urn:microsoft.com/office/officeart/2005/8/layout/vList2"/>
    <dgm:cxn modelId="{E2750297-EB2D-40D3-B4FD-7175AB992856}" type="presOf" srcId="{76764A16-CDB6-4E4C-A4E7-0E0C281B48B3}" destId="{EC9A7860-A158-421D-A77A-089D75818613}" srcOrd="0" destOrd="0" presId="urn:microsoft.com/office/officeart/2005/8/layout/vList2"/>
    <dgm:cxn modelId="{F763073E-E5B4-4EF6-9A60-DD5F67D2EE5B}" srcId="{01C12E0F-6742-42EA-9C74-11D6AE36266E}" destId="{76764A16-CDB6-4E4C-A4E7-0E0C281B48B3}" srcOrd="1" destOrd="0" parTransId="{6DB5EA41-984C-44DD-B934-61FE9636B88E}" sibTransId="{2C15AF0A-DEFD-4B01-B98D-A33FB7DDC3DD}"/>
    <dgm:cxn modelId="{846667A2-8665-46BF-8930-54178C601B1E}" srcId="{01C12E0F-6742-42EA-9C74-11D6AE36266E}" destId="{F84F27F4-1EED-412C-9920-F8677F656705}" srcOrd="2" destOrd="0" parTransId="{C1FFCAEB-5CAD-472F-B7B1-8182B5B378DD}" sibTransId="{2EAE80C8-6C41-4ED4-9EC9-00F3A858F9F6}"/>
    <dgm:cxn modelId="{DF177D36-9F9F-44DD-964C-3AEB4576D5D2}" type="presParOf" srcId="{A32FAF9A-E560-460D-A3EC-E8F05E617FFD}" destId="{C9BBB03B-11A9-4546-A529-9EDD426169FE}" srcOrd="0" destOrd="0" presId="urn:microsoft.com/office/officeart/2005/8/layout/vList2"/>
    <dgm:cxn modelId="{92B2F20E-D62F-4C1A-9E5A-B72A1C13F798}" type="presParOf" srcId="{A32FAF9A-E560-460D-A3EC-E8F05E617FFD}" destId="{84F6C29D-76EF-472D-AC8B-E6F390EA30BB}" srcOrd="1" destOrd="0" presId="urn:microsoft.com/office/officeart/2005/8/layout/vList2"/>
    <dgm:cxn modelId="{359335AD-35D4-4AD2-B708-B2CB0F6C4677}" type="presParOf" srcId="{A32FAF9A-E560-460D-A3EC-E8F05E617FFD}" destId="{EC9A7860-A158-421D-A77A-089D75818613}" srcOrd="2" destOrd="0" presId="urn:microsoft.com/office/officeart/2005/8/layout/vList2"/>
    <dgm:cxn modelId="{E67CD9D2-893D-4ABB-8210-0D501B276D4B}" type="presParOf" srcId="{A32FAF9A-E560-460D-A3EC-E8F05E617FFD}" destId="{0803D331-8336-4505-8C38-C4D987328D97}" srcOrd="3" destOrd="0" presId="urn:microsoft.com/office/officeart/2005/8/layout/vList2"/>
    <dgm:cxn modelId="{F1622DF5-7550-462F-830C-36AFDC7F1C42}" type="presParOf" srcId="{A32FAF9A-E560-460D-A3EC-E8F05E617FFD}" destId="{87C3DFA7-01F7-450B-B90D-B66D1F5E2DF9}" srcOrd="4" destOrd="0" presId="urn:microsoft.com/office/officeart/2005/8/layout/vList2"/>
    <dgm:cxn modelId="{38CDA98F-E503-4066-8541-BAD2C95F145F}" type="presParOf" srcId="{A32FAF9A-E560-460D-A3EC-E8F05E617FFD}" destId="{D147BD1E-812F-427F-A876-C18DB2CA3212}" srcOrd="5" destOrd="0" presId="urn:microsoft.com/office/officeart/2005/8/layout/vList2"/>
    <dgm:cxn modelId="{AFD80D76-63A3-4199-AF1D-A21B0CBEABBC}" type="presParOf" srcId="{A32FAF9A-E560-460D-A3EC-E8F05E617FFD}" destId="{51B4D2F3-2B55-44E0-8157-85C69E0A7A1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D244BE2-BEC9-4D45-A65D-F37A32AA377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00C004F-09FD-49CF-9059-535DADB0EE63}">
      <dgm:prSet custT="1"/>
      <dgm:spPr/>
      <dgm:t>
        <a:bodyPr/>
        <a:lstStyle/>
        <a:p>
          <a:pPr algn="ctr" rtl="0"/>
          <a:r>
            <a:rPr lang="en-US" sz="2200" b="1" dirty="0" smtClean="0"/>
            <a:t>Population: 375,431</a:t>
          </a:r>
          <a:endParaRPr lang="en-US" sz="2200" b="1" dirty="0"/>
        </a:p>
      </dgm:t>
    </dgm:pt>
    <dgm:pt modelId="{B24C5C17-4DBA-4F83-978B-0768D01AF178}" type="parTrans" cxnId="{FC2A0D4E-B49E-4AB1-B45A-7D053C041EC3}">
      <dgm:prSet/>
      <dgm:spPr/>
      <dgm:t>
        <a:bodyPr/>
        <a:lstStyle/>
        <a:p>
          <a:pPr algn="ctr"/>
          <a:endParaRPr lang="en-US" sz="2200" b="1"/>
        </a:p>
      </dgm:t>
    </dgm:pt>
    <dgm:pt modelId="{426ECE7A-EE8B-45B6-8723-321E12810F33}" type="sibTrans" cxnId="{FC2A0D4E-B49E-4AB1-B45A-7D053C041EC3}">
      <dgm:prSet/>
      <dgm:spPr/>
      <dgm:t>
        <a:bodyPr/>
        <a:lstStyle/>
        <a:p>
          <a:pPr algn="ctr"/>
          <a:endParaRPr lang="en-US" sz="2200" b="1"/>
        </a:p>
      </dgm:t>
    </dgm:pt>
    <dgm:pt modelId="{D1800FF4-2118-49C0-83CC-9F972197A576}">
      <dgm:prSet custT="1"/>
      <dgm:spPr/>
      <dgm:t>
        <a:bodyPr/>
        <a:lstStyle/>
        <a:p>
          <a:pPr algn="ctr" rtl="0"/>
          <a:r>
            <a:rPr lang="en-US" sz="2200" b="1" dirty="0" smtClean="0"/>
            <a:t>Percent High School Graduate or Higher</a:t>
          </a:r>
          <a:r>
            <a:rPr lang="en-US" sz="2200" b="1" baseline="30000" dirty="0" smtClean="0"/>
            <a:t>2</a:t>
          </a:r>
          <a:r>
            <a:rPr lang="en-US" sz="2200" b="1" dirty="0" smtClean="0"/>
            <a:t>: 88.7%</a:t>
          </a:r>
          <a:endParaRPr lang="en-US" sz="2200" b="1" dirty="0"/>
        </a:p>
      </dgm:t>
    </dgm:pt>
    <dgm:pt modelId="{9F74A9E0-687F-47D1-84AF-885F6A045570}" type="parTrans" cxnId="{D48DDE18-A803-4F76-ABB2-92EF3D55529E}">
      <dgm:prSet/>
      <dgm:spPr/>
      <dgm:t>
        <a:bodyPr/>
        <a:lstStyle/>
        <a:p>
          <a:pPr algn="ctr"/>
          <a:endParaRPr lang="en-US" sz="2200" b="1"/>
        </a:p>
      </dgm:t>
    </dgm:pt>
    <dgm:pt modelId="{16FAE214-4724-47D0-A034-0D7E469924BA}" type="sibTrans" cxnId="{D48DDE18-A803-4F76-ABB2-92EF3D55529E}">
      <dgm:prSet/>
      <dgm:spPr/>
      <dgm:t>
        <a:bodyPr/>
        <a:lstStyle/>
        <a:p>
          <a:pPr algn="ctr"/>
          <a:endParaRPr lang="en-US" sz="2200" b="1"/>
        </a:p>
      </dgm:t>
    </dgm:pt>
    <dgm:pt modelId="{890BCF9C-74FC-47E8-8228-E876418ECFA4}">
      <dgm:prSet custT="1"/>
      <dgm:spPr/>
      <dgm:t>
        <a:bodyPr/>
        <a:lstStyle/>
        <a:p>
          <a:pPr algn="ctr" rtl="0"/>
          <a:r>
            <a:rPr lang="en-US" sz="2200" b="1" dirty="0" smtClean="0"/>
            <a:t>Weighted Mean Household Income</a:t>
          </a:r>
          <a:r>
            <a:rPr lang="en-US" sz="2200" b="1" baseline="30000" dirty="0" smtClean="0"/>
            <a:t>2</a:t>
          </a:r>
          <a:r>
            <a:rPr lang="en-US" sz="2200" b="1" dirty="0" smtClean="0"/>
            <a:t>: $60,033</a:t>
          </a:r>
          <a:endParaRPr lang="en-US" sz="2200" b="1" dirty="0"/>
        </a:p>
      </dgm:t>
    </dgm:pt>
    <dgm:pt modelId="{DF4DAE02-754D-4712-A0EC-1D27051A6CD3}" type="parTrans" cxnId="{6DCC1CB6-4966-46EC-8621-8EA6495684A9}">
      <dgm:prSet/>
      <dgm:spPr/>
      <dgm:t>
        <a:bodyPr/>
        <a:lstStyle/>
        <a:p>
          <a:pPr algn="ctr"/>
          <a:endParaRPr lang="en-US" sz="2200" b="1"/>
        </a:p>
      </dgm:t>
    </dgm:pt>
    <dgm:pt modelId="{81C0013D-392E-4F47-89C5-C15CD7EA0F40}" type="sibTrans" cxnId="{6DCC1CB6-4966-46EC-8621-8EA6495684A9}">
      <dgm:prSet/>
      <dgm:spPr/>
      <dgm:t>
        <a:bodyPr/>
        <a:lstStyle/>
        <a:p>
          <a:pPr algn="ctr"/>
          <a:endParaRPr lang="en-US" sz="2200" b="1"/>
        </a:p>
      </dgm:t>
    </dgm:pt>
    <dgm:pt modelId="{FB9D8C5A-B35D-4D96-95A8-9D367B6C226B}">
      <dgm:prSet custT="1"/>
      <dgm:spPr/>
      <dgm:t>
        <a:bodyPr/>
        <a:lstStyle/>
        <a:p>
          <a:pPr algn="ctr" rtl="0"/>
          <a:r>
            <a:rPr lang="en-US" sz="2200" b="1" dirty="0" smtClean="0"/>
            <a:t>Counties:  Bartholomew, Brown, Jackson, Lawrence, Monroe, Orange, Washington</a:t>
          </a:r>
          <a:endParaRPr lang="en-US" sz="2200" b="1" dirty="0"/>
        </a:p>
      </dgm:t>
    </dgm:pt>
    <dgm:pt modelId="{3EBAF274-4A4F-4F46-8F66-0ED4C9483169}" type="parTrans" cxnId="{CB5274AE-CF18-46BA-B6CF-9827B3F477CE}">
      <dgm:prSet/>
      <dgm:spPr/>
      <dgm:t>
        <a:bodyPr/>
        <a:lstStyle/>
        <a:p>
          <a:pPr algn="ctr"/>
          <a:endParaRPr lang="en-US" sz="2200" b="1"/>
        </a:p>
      </dgm:t>
    </dgm:pt>
    <dgm:pt modelId="{7847C31B-E737-4665-AEA9-65AC42775986}" type="sibTrans" cxnId="{CB5274AE-CF18-46BA-B6CF-9827B3F477CE}">
      <dgm:prSet/>
      <dgm:spPr/>
      <dgm:t>
        <a:bodyPr/>
        <a:lstStyle/>
        <a:p>
          <a:pPr algn="ctr"/>
          <a:endParaRPr lang="en-US" sz="2200" b="1"/>
        </a:p>
      </dgm:t>
    </dgm:pt>
    <dgm:pt modelId="{9E64B95F-A8EF-4BDE-AF57-A30CF9613493}" type="pres">
      <dgm:prSet presAssocID="{8D244BE2-BEC9-4D45-A65D-F37A32AA3779}" presName="linear" presStyleCnt="0">
        <dgm:presLayoutVars>
          <dgm:animLvl val="lvl"/>
          <dgm:resizeHandles val="exact"/>
        </dgm:presLayoutVars>
      </dgm:prSet>
      <dgm:spPr/>
      <dgm:t>
        <a:bodyPr/>
        <a:lstStyle/>
        <a:p>
          <a:endParaRPr lang="en-US"/>
        </a:p>
      </dgm:t>
    </dgm:pt>
    <dgm:pt modelId="{7B166740-B48A-424C-BD39-7156E756E2E1}" type="pres">
      <dgm:prSet presAssocID="{A00C004F-09FD-49CF-9059-535DADB0EE63}" presName="parentText" presStyleLbl="node1" presStyleIdx="0" presStyleCnt="4">
        <dgm:presLayoutVars>
          <dgm:chMax val="0"/>
          <dgm:bulletEnabled val="1"/>
        </dgm:presLayoutVars>
      </dgm:prSet>
      <dgm:spPr/>
      <dgm:t>
        <a:bodyPr/>
        <a:lstStyle/>
        <a:p>
          <a:endParaRPr lang="en-US"/>
        </a:p>
      </dgm:t>
    </dgm:pt>
    <dgm:pt modelId="{93B68F9E-2743-4340-8C6E-EBF5D0FA8C56}" type="pres">
      <dgm:prSet presAssocID="{426ECE7A-EE8B-45B6-8723-321E12810F33}" presName="spacer" presStyleCnt="0"/>
      <dgm:spPr/>
    </dgm:pt>
    <dgm:pt modelId="{40E0EBFB-412B-4ADC-9849-43046E04B8C3}" type="pres">
      <dgm:prSet presAssocID="{D1800FF4-2118-49C0-83CC-9F972197A576}" presName="parentText" presStyleLbl="node1" presStyleIdx="1" presStyleCnt="4">
        <dgm:presLayoutVars>
          <dgm:chMax val="0"/>
          <dgm:bulletEnabled val="1"/>
        </dgm:presLayoutVars>
      </dgm:prSet>
      <dgm:spPr/>
      <dgm:t>
        <a:bodyPr/>
        <a:lstStyle/>
        <a:p>
          <a:endParaRPr lang="en-US"/>
        </a:p>
      </dgm:t>
    </dgm:pt>
    <dgm:pt modelId="{E551111A-F2D3-4E51-BA0D-F800AF4644A8}" type="pres">
      <dgm:prSet presAssocID="{16FAE214-4724-47D0-A034-0D7E469924BA}" presName="spacer" presStyleCnt="0"/>
      <dgm:spPr/>
    </dgm:pt>
    <dgm:pt modelId="{7220D79E-2508-4660-89E5-85FD0F361C87}" type="pres">
      <dgm:prSet presAssocID="{890BCF9C-74FC-47E8-8228-E876418ECFA4}" presName="parentText" presStyleLbl="node1" presStyleIdx="2" presStyleCnt="4">
        <dgm:presLayoutVars>
          <dgm:chMax val="0"/>
          <dgm:bulletEnabled val="1"/>
        </dgm:presLayoutVars>
      </dgm:prSet>
      <dgm:spPr/>
      <dgm:t>
        <a:bodyPr/>
        <a:lstStyle/>
        <a:p>
          <a:endParaRPr lang="en-US"/>
        </a:p>
      </dgm:t>
    </dgm:pt>
    <dgm:pt modelId="{7B67676A-AF08-4CFB-8A1A-7F56754F8589}" type="pres">
      <dgm:prSet presAssocID="{81C0013D-392E-4F47-89C5-C15CD7EA0F40}" presName="spacer" presStyleCnt="0"/>
      <dgm:spPr/>
    </dgm:pt>
    <dgm:pt modelId="{7480C685-F5A3-4ED4-9B63-D870AF9EFE14}" type="pres">
      <dgm:prSet presAssocID="{FB9D8C5A-B35D-4D96-95A8-9D367B6C226B}" presName="parentText" presStyleLbl="node1" presStyleIdx="3" presStyleCnt="4">
        <dgm:presLayoutVars>
          <dgm:chMax val="0"/>
          <dgm:bulletEnabled val="1"/>
        </dgm:presLayoutVars>
      </dgm:prSet>
      <dgm:spPr/>
      <dgm:t>
        <a:bodyPr/>
        <a:lstStyle/>
        <a:p>
          <a:endParaRPr lang="en-US"/>
        </a:p>
      </dgm:t>
    </dgm:pt>
  </dgm:ptLst>
  <dgm:cxnLst>
    <dgm:cxn modelId="{D106D6E3-6047-48BE-98FC-F3BF333E281F}" type="presOf" srcId="{D1800FF4-2118-49C0-83CC-9F972197A576}" destId="{40E0EBFB-412B-4ADC-9849-43046E04B8C3}" srcOrd="0" destOrd="0" presId="urn:microsoft.com/office/officeart/2005/8/layout/vList2"/>
    <dgm:cxn modelId="{BA252C6C-6A04-47E6-98E0-044D52A86F84}" type="presOf" srcId="{890BCF9C-74FC-47E8-8228-E876418ECFA4}" destId="{7220D79E-2508-4660-89E5-85FD0F361C87}" srcOrd="0" destOrd="0" presId="urn:microsoft.com/office/officeart/2005/8/layout/vList2"/>
    <dgm:cxn modelId="{D48DDE18-A803-4F76-ABB2-92EF3D55529E}" srcId="{8D244BE2-BEC9-4D45-A65D-F37A32AA3779}" destId="{D1800FF4-2118-49C0-83CC-9F972197A576}" srcOrd="1" destOrd="0" parTransId="{9F74A9E0-687F-47D1-84AF-885F6A045570}" sibTransId="{16FAE214-4724-47D0-A034-0D7E469924BA}"/>
    <dgm:cxn modelId="{1FDF8E07-9F7C-4213-8153-0F222A83E061}" type="presOf" srcId="{FB9D8C5A-B35D-4D96-95A8-9D367B6C226B}" destId="{7480C685-F5A3-4ED4-9B63-D870AF9EFE14}" srcOrd="0" destOrd="0" presId="urn:microsoft.com/office/officeart/2005/8/layout/vList2"/>
    <dgm:cxn modelId="{6FB637D9-CC84-49CA-A0EA-99B222F2ACD0}" type="presOf" srcId="{A00C004F-09FD-49CF-9059-535DADB0EE63}" destId="{7B166740-B48A-424C-BD39-7156E756E2E1}" srcOrd="0" destOrd="0" presId="urn:microsoft.com/office/officeart/2005/8/layout/vList2"/>
    <dgm:cxn modelId="{FC2A0D4E-B49E-4AB1-B45A-7D053C041EC3}" srcId="{8D244BE2-BEC9-4D45-A65D-F37A32AA3779}" destId="{A00C004F-09FD-49CF-9059-535DADB0EE63}" srcOrd="0" destOrd="0" parTransId="{B24C5C17-4DBA-4F83-978B-0768D01AF178}" sibTransId="{426ECE7A-EE8B-45B6-8723-321E12810F33}"/>
    <dgm:cxn modelId="{6DCC1CB6-4966-46EC-8621-8EA6495684A9}" srcId="{8D244BE2-BEC9-4D45-A65D-F37A32AA3779}" destId="{890BCF9C-74FC-47E8-8228-E876418ECFA4}" srcOrd="2" destOrd="0" parTransId="{DF4DAE02-754D-4712-A0EC-1D27051A6CD3}" sibTransId="{81C0013D-392E-4F47-89C5-C15CD7EA0F40}"/>
    <dgm:cxn modelId="{017F82AC-D0B7-4F83-9E26-3F89A6BB6D81}" type="presOf" srcId="{8D244BE2-BEC9-4D45-A65D-F37A32AA3779}" destId="{9E64B95F-A8EF-4BDE-AF57-A30CF9613493}" srcOrd="0" destOrd="0" presId="urn:microsoft.com/office/officeart/2005/8/layout/vList2"/>
    <dgm:cxn modelId="{CB5274AE-CF18-46BA-B6CF-9827B3F477CE}" srcId="{8D244BE2-BEC9-4D45-A65D-F37A32AA3779}" destId="{FB9D8C5A-B35D-4D96-95A8-9D367B6C226B}" srcOrd="3" destOrd="0" parTransId="{3EBAF274-4A4F-4F46-8F66-0ED4C9483169}" sibTransId="{7847C31B-E737-4665-AEA9-65AC42775986}"/>
    <dgm:cxn modelId="{A3CA5299-D4F1-44BF-AD5F-18B3FF473630}" type="presParOf" srcId="{9E64B95F-A8EF-4BDE-AF57-A30CF9613493}" destId="{7B166740-B48A-424C-BD39-7156E756E2E1}" srcOrd="0" destOrd="0" presId="urn:microsoft.com/office/officeart/2005/8/layout/vList2"/>
    <dgm:cxn modelId="{8384D1F5-7700-4A3A-87A2-EE8A8FA13949}" type="presParOf" srcId="{9E64B95F-A8EF-4BDE-AF57-A30CF9613493}" destId="{93B68F9E-2743-4340-8C6E-EBF5D0FA8C56}" srcOrd="1" destOrd="0" presId="urn:microsoft.com/office/officeart/2005/8/layout/vList2"/>
    <dgm:cxn modelId="{BBC549A0-A3A1-4FED-9E5A-D552223D83E8}" type="presParOf" srcId="{9E64B95F-A8EF-4BDE-AF57-A30CF9613493}" destId="{40E0EBFB-412B-4ADC-9849-43046E04B8C3}" srcOrd="2" destOrd="0" presId="urn:microsoft.com/office/officeart/2005/8/layout/vList2"/>
    <dgm:cxn modelId="{D18CB197-A974-4B1A-84C9-6BE36981497F}" type="presParOf" srcId="{9E64B95F-A8EF-4BDE-AF57-A30CF9613493}" destId="{E551111A-F2D3-4E51-BA0D-F800AF4644A8}" srcOrd="3" destOrd="0" presId="urn:microsoft.com/office/officeart/2005/8/layout/vList2"/>
    <dgm:cxn modelId="{46918C44-4A05-4CAA-9A9C-0781524BD567}" type="presParOf" srcId="{9E64B95F-A8EF-4BDE-AF57-A30CF9613493}" destId="{7220D79E-2508-4660-89E5-85FD0F361C87}" srcOrd="4" destOrd="0" presId="urn:microsoft.com/office/officeart/2005/8/layout/vList2"/>
    <dgm:cxn modelId="{BB46FFF4-3F37-4669-8559-E5BD4329517B}" type="presParOf" srcId="{9E64B95F-A8EF-4BDE-AF57-A30CF9613493}" destId="{7B67676A-AF08-4CFB-8A1A-7F56754F8589}" srcOrd="5" destOrd="0" presId="urn:microsoft.com/office/officeart/2005/8/layout/vList2"/>
    <dgm:cxn modelId="{C6D177B1-F4D8-4CBA-ADAD-89116FD05E8F}" type="presParOf" srcId="{9E64B95F-A8EF-4BDE-AF57-A30CF9613493}" destId="{7480C685-F5A3-4ED4-9B63-D870AF9EFE1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4DE3834-CDA1-4660-8E12-4580CC16854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B6CC3EA-A5E4-48A6-87BB-E8F99FC7278E}">
      <dgm:prSet custT="1"/>
      <dgm:spPr/>
      <dgm:t>
        <a:bodyPr/>
        <a:lstStyle/>
        <a:p>
          <a:pPr algn="ctr" rtl="0"/>
          <a:r>
            <a:rPr lang="en-US" sz="2200" b="1" dirty="0" smtClean="0"/>
            <a:t>Population: 457,894</a:t>
          </a:r>
          <a:endParaRPr lang="en-US" sz="2200" b="1" dirty="0"/>
        </a:p>
      </dgm:t>
    </dgm:pt>
    <dgm:pt modelId="{2D042A71-E614-4007-A469-8AB5207CB940}" type="parTrans" cxnId="{87CD4762-C209-409E-B5A6-DC527001EF91}">
      <dgm:prSet/>
      <dgm:spPr/>
      <dgm:t>
        <a:bodyPr/>
        <a:lstStyle/>
        <a:p>
          <a:pPr algn="ctr"/>
          <a:endParaRPr lang="en-US" sz="2200" b="1"/>
        </a:p>
      </dgm:t>
    </dgm:pt>
    <dgm:pt modelId="{17C5C029-F584-4481-AF19-12E6625A32DE}" type="sibTrans" cxnId="{87CD4762-C209-409E-B5A6-DC527001EF91}">
      <dgm:prSet/>
      <dgm:spPr/>
      <dgm:t>
        <a:bodyPr/>
        <a:lstStyle/>
        <a:p>
          <a:pPr algn="ctr"/>
          <a:endParaRPr lang="en-US" sz="2200" b="1"/>
        </a:p>
      </dgm:t>
    </dgm:pt>
    <dgm:pt modelId="{DC8A701F-E77E-4C9D-BF25-21DC50907D2B}">
      <dgm:prSet custT="1"/>
      <dgm:spPr/>
      <dgm:t>
        <a:bodyPr/>
        <a:lstStyle/>
        <a:p>
          <a:pPr algn="ctr" rtl="0"/>
          <a:r>
            <a:rPr lang="en-US" sz="2200" b="1" dirty="0" smtClean="0"/>
            <a:t>Percent High School Graduate or Higher</a:t>
          </a:r>
          <a:r>
            <a:rPr lang="en-US" sz="2200" b="1" baseline="30000" dirty="0" smtClean="0"/>
            <a:t>2</a:t>
          </a:r>
          <a:r>
            <a:rPr lang="en-US" sz="2200" b="1" dirty="0" smtClean="0"/>
            <a:t>:  86.2%</a:t>
          </a:r>
          <a:endParaRPr lang="en-US" sz="2200" b="1" dirty="0"/>
        </a:p>
      </dgm:t>
    </dgm:pt>
    <dgm:pt modelId="{0F0D98AD-B312-4266-A730-3DCFFB15298D}" type="parTrans" cxnId="{3A190CDC-2019-4FD3-9AC5-1F874E1315C7}">
      <dgm:prSet/>
      <dgm:spPr/>
      <dgm:t>
        <a:bodyPr/>
        <a:lstStyle/>
        <a:p>
          <a:pPr algn="ctr"/>
          <a:endParaRPr lang="en-US" sz="2200" b="1"/>
        </a:p>
      </dgm:t>
    </dgm:pt>
    <dgm:pt modelId="{C934580E-FC65-4F8C-BCD3-322EF89C18A0}" type="sibTrans" cxnId="{3A190CDC-2019-4FD3-9AC5-1F874E1315C7}">
      <dgm:prSet/>
      <dgm:spPr/>
      <dgm:t>
        <a:bodyPr/>
        <a:lstStyle/>
        <a:p>
          <a:pPr algn="ctr"/>
          <a:endParaRPr lang="en-US" sz="2200" b="1"/>
        </a:p>
      </dgm:t>
    </dgm:pt>
    <dgm:pt modelId="{B821EA48-9CF3-4CE0-9756-511C34CE0DB7}">
      <dgm:prSet custT="1"/>
      <dgm:spPr/>
      <dgm:t>
        <a:bodyPr/>
        <a:lstStyle/>
        <a:p>
          <a:pPr algn="ctr" rtl="0"/>
          <a:r>
            <a:rPr lang="en-US" sz="2200" b="1" dirty="0" smtClean="0"/>
            <a:t>Weighted Mean Household Income</a:t>
          </a:r>
          <a:r>
            <a:rPr lang="en-US" sz="2200" b="1" baseline="30000" dirty="0" smtClean="0"/>
            <a:t>2</a:t>
          </a:r>
          <a:r>
            <a:rPr lang="en-US" sz="2200" b="1" dirty="0" smtClean="0"/>
            <a:t>: $62,503</a:t>
          </a:r>
          <a:endParaRPr lang="en-US" sz="2200" b="1" dirty="0"/>
        </a:p>
      </dgm:t>
    </dgm:pt>
    <dgm:pt modelId="{8D0681C6-469E-4C30-9919-4B4E36489FCF}" type="parTrans" cxnId="{D3F4C5AE-B2D5-4739-880E-C42946B42E2F}">
      <dgm:prSet/>
      <dgm:spPr/>
      <dgm:t>
        <a:bodyPr/>
        <a:lstStyle/>
        <a:p>
          <a:pPr algn="ctr"/>
          <a:endParaRPr lang="en-US" sz="2200" b="1"/>
        </a:p>
      </dgm:t>
    </dgm:pt>
    <dgm:pt modelId="{B104631F-1C83-487F-9D83-A595C429AB5E}" type="sibTrans" cxnId="{D3F4C5AE-B2D5-4739-880E-C42946B42E2F}">
      <dgm:prSet/>
      <dgm:spPr/>
      <dgm:t>
        <a:bodyPr/>
        <a:lstStyle/>
        <a:p>
          <a:pPr algn="ctr"/>
          <a:endParaRPr lang="en-US" sz="2200" b="1"/>
        </a:p>
      </dgm:t>
    </dgm:pt>
    <dgm:pt modelId="{05FA59BB-7D7A-4DE7-AFF7-5DA622626EB9}">
      <dgm:prSet custT="1"/>
      <dgm:spPr/>
      <dgm:t>
        <a:bodyPr/>
        <a:lstStyle/>
        <a:p>
          <a:pPr algn="ctr" rtl="0"/>
          <a:r>
            <a:rPr lang="en-US" sz="1600" b="1" dirty="0" smtClean="0"/>
            <a:t>Counties:  Clark, Dearborn, Decatur, Floyd, Franklin, Harrison, Jefferson, Jennings, Ohio, Ripley, Scott, Switzerland</a:t>
          </a:r>
          <a:endParaRPr lang="en-US" sz="1600" b="1" dirty="0"/>
        </a:p>
      </dgm:t>
    </dgm:pt>
    <dgm:pt modelId="{0B35F8EB-E11B-4E0D-ACF0-688139AF18CC}" type="parTrans" cxnId="{AD68E20B-FFE9-42A2-989F-F374917739C3}">
      <dgm:prSet/>
      <dgm:spPr/>
      <dgm:t>
        <a:bodyPr/>
        <a:lstStyle/>
        <a:p>
          <a:pPr algn="ctr"/>
          <a:endParaRPr lang="en-US" sz="2200" b="1"/>
        </a:p>
      </dgm:t>
    </dgm:pt>
    <dgm:pt modelId="{E96ED51A-34EF-4A47-85A3-70BE167EBD34}" type="sibTrans" cxnId="{AD68E20B-FFE9-42A2-989F-F374917739C3}">
      <dgm:prSet/>
      <dgm:spPr/>
      <dgm:t>
        <a:bodyPr/>
        <a:lstStyle/>
        <a:p>
          <a:pPr algn="ctr"/>
          <a:endParaRPr lang="en-US" sz="2200" b="1"/>
        </a:p>
      </dgm:t>
    </dgm:pt>
    <dgm:pt modelId="{1099771C-C965-4F9B-9E24-B2C8DFDF18CE}" type="pres">
      <dgm:prSet presAssocID="{54DE3834-CDA1-4660-8E12-4580CC16854F}" presName="linear" presStyleCnt="0">
        <dgm:presLayoutVars>
          <dgm:animLvl val="lvl"/>
          <dgm:resizeHandles val="exact"/>
        </dgm:presLayoutVars>
      </dgm:prSet>
      <dgm:spPr/>
      <dgm:t>
        <a:bodyPr/>
        <a:lstStyle/>
        <a:p>
          <a:endParaRPr lang="en-US"/>
        </a:p>
      </dgm:t>
    </dgm:pt>
    <dgm:pt modelId="{F2134CBE-A757-486C-B754-85865FEF0C98}" type="pres">
      <dgm:prSet presAssocID="{EB6CC3EA-A5E4-48A6-87BB-E8F99FC7278E}" presName="parentText" presStyleLbl="node1" presStyleIdx="0" presStyleCnt="4">
        <dgm:presLayoutVars>
          <dgm:chMax val="0"/>
          <dgm:bulletEnabled val="1"/>
        </dgm:presLayoutVars>
      </dgm:prSet>
      <dgm:spPr/>
      <dgm:t>
        <a:bodyPr/>
        <a:lstStyle/>
        <a:p>
          <a:endParaRPr lang="en-US"/>
        </a:p>
      </dgm:t>
    </dgm:pt>
    <dgm:pt modelId="{8E8A414D-48F2-4790-B132-F3D6A20924C1}" type="pres">
      <dgm:prSet presAssocID="{17C5C029-F584-4481-AF19-12E6625A32DE}" presName="spacer" presStyleCnt="0"/>
      <dgm:spPr/>
    </dgm:pt>
    <dgm:pt modelId="{894C8799-3B39-422F-B2E8-4F1B34FF1603}" type="pres">
      <dgm:prSet presAssocID="{DC8A701F-E77E-4C9D-BF25-21DC50907D2B}" presName="parentText" presStyleLbl="node1" presStyleIdx="1" presStyleCnt="4">
        <dgm:presLayoutVars>
          <dgm:chMax val="0"/>
          <dgm:bulletEnabled val="1"/>
        </dgm:presLayoutVars>
      </dgm:prSet>
      <dgm:spPr/>
      <dgm:t>
        <a:bodyPr/>
        <a:lstStyle/>
        <a:p>
          <a:endParaRPr lang="en-US"/>
        </a:p>
      </dgm:t>
    </dgm:pt>
    <dgm:pt modelId="{6A773ACE-374C-46F2-9328-EF968BE04D9C}" type="pres">
      <dgm:prSet presAssocID="{C934580E-FC65-4F8C-BCD3-322EF89C18A0}" presName="spacer" presStyleCnt="0"/>
      <dgm:spPr/>
    </dgm:pt>
    <dgm:pt modelId="{307E5CD7-C559-40BC-BF96-5C54E769365E}" type="pres">
      <dgm:prSet presAssocID="{B821EA48-9CF3-4CE0-9756-511C34CE0DB7}" presName="parentText" presStyleLbl="node1" presStyleIdx="2" presStyleCnt="4">
        <dgm:presLayoutVars>
          <dgm:chMax val="0"/>
          <dgm:bulletEnabled val="1"/>
        </dgm:presLayoutVars>
      </dgm:prSet>
      <dgm:spPr/>
      <dgm:t>
        <a:bodyPr/>
        <a:lstStyle/>
        <a:p>
          <a:endParaRPr lang="en-US"/>
        </a:p>
      </dgm:t>
    </dgm:pt>
    <dgm:pt modelId="{75697C1A-7CA7-4BF9-BF28-D9902773FB99}" type="pres">
      <dgm:prSet presAssocID="{B104631F-1C83-487F-9D83-A595C429AB5E}" presName="spacer" presStyleCnt="0"/>
      <dgm:spPr/>
    </dgm:pt>
    <dgm:pt modelId="{CF6892DE-9736-4566-9E27-076E935AAD72}" type="pres">
      <dgm:prSet presAssocID="{05FA59BB-7D7A-4DE7-AFF7-5DA622626EB9}" presName="parentText" presStyleLbl="node1" presStyleIdx="3" presStyleCnt="4">
        <dgm:presLayoutVars>
          <dgm:chMax val="0"/>
          <dgm:bulletEnabled val="1"/>
        </dgm:presLayoutVars>
      </dgm:prSet>
      <dgm:spPr/>
      <dgm:t>
        <a:bodyPr/>
        <a:lstStyle/>
        <a:p>
          <a:endParaRPr lang="en-US"/>
        </a:p>
      </dgm:t>
    </dgm:pt>
  </dgm:ptLst>
  <dgm:cxnLst>
    <dgm:cxn modelId="{3A190CDC-2019-4FD3-9AC5-1F874E1315C7}" srcId="{54DE3834-CDA1-4660-8E12-4580CC16854F}" destId="{DC8A701F-E77E-4C9D-BF25-21DC50907D2B}" srcOrd="1" destOrd="0" parTransId="{0F0D98AD-B312-4266-A730-3DCFFB15298D}" sibTransId="{C934580E-FC65-4F8C-BCD3-322EF89C18A0}"/>
    <dgm:cxn modelId="{57E4124C-8316-4CAB-9B6E-FDE309415ABD}" type="presOf" srcId="{EB6CC3EA-A5E4-48A6-87BB-E8F99FC7278E}" destId="{F2134CBE-A757-486C-B754-85865FEF0C98}" srcOrd="0" destOrd="0" presId="urn:microsoft.com/office/officeart/2005/8/layout/vList2"/>
    <dgm:cxn modelId="{61EA4EE8-CB76-4AB3-ABFE-934658D9E334}" type="presOf" srcId="{B821EA48-9CF3-4CE0-9756-511C34CE0DB7}" destId="{307E5CD7-C559-40BC-BF96-5C54E769365E}" srcOrd="0" destOrd="0" presId="urn:microsoft.com/office/officeart/2005/8/layout/vList2"/>
    <dgm:cxn modelId="{A010EB50-728E-4917-8452-C45CA59F6CC5}" type="presOf" srcId="{54DE3834-CDA1-4660-8E12-4580CC16854F}" destId="{1099771C-C965-4F9B-9E24-B2C8DFDF18CE}" srcOrd="0" destOrd="0" presId="urn:microsoft.com/office/officeart/2005/8/layout/vList2"/>
    <dgm:cxn modelId="{AD68E20B-FFE9-42A2-989F-F374917739C3}" srcId="{54DE3834-CDA1-4660-8E12-4580CC16854F}" destId="{05FA59BB-7D7A-4DE7-AFF7-5DA622626EB9}" srcOrd="3" destOrd="0" parTransId="{0B35F8EB-E11B-4E0D-ACF0-688139AF18CC}" sibTransId="{E96ED51A-34EF-4A47-85A3-70BE167EBD34}"/>
    <dgm:cxn modelId="{445AE090-2741-42B8-BF19-43B46BF4F105}" type="presOf" srcId="{05FA59BB-7D7A-4DE7-AFF7-5DA622626EB9}" destId="{CF6892DE-9736-4566-9E27-076E935AAD72}" srcOrd="0" destOrd="0" presId="urn:microsoft.com/office/officeart/2005/8/layout/vList2"/>
    <dgm:cxn modelId="{D3F4C5AE-B2D5-4739-880E-C42946B42E2F}" srcId="{54DE3834-CDA1-4660-8E12-4580CC16854F}" destId="{B821EA48-9CF3-4CE0-9756-511C34CE0DB7}" srcOrd="2" destOrd="0" parTransId="{8D0681C6-469E-4C30-9919-4B4E36489FCF}" sibTransId="{B104631F-1C83-487F-9D83-A595C429AB5E}"/>
    <dgm:cxn modelId="{FB3DDC21-C129-4252-9F78-C16B3407D40D}" type="presOf" srcId="{DC8A701F-E77E-4C9D-BF25-21DC50907D2B}" destId="{894C8799-3B39-422F-B2E8-4F1B34FF1603}" srcOrd="0" destOrd="0" presId="urn:microsoft.com/office/officeart/2005/8/layout/vList2"/>
    <dgm:cxn modelId="{87CD4762-C209-409E-B5A6-DC527001EF91}" srcId="{54DE3834-CDA1-4660-8E12-4580CC16854F}" destId="{EB6CC3EA-A5E4-48A6-87BB-E8F99FC7278E}" srcOrd="0" destOrd="0" parTransId="{2D042A71-E614-4007-A469-8AB5207CB940}" sibTransId="{17C5C029-F584-4481-AF19-12E6625A32DE}"/>
    <dgm:cxn modelId="{52749C44-ED7A-4A31-A2C8-BA3FF040CD19}" type="presParOf" srcId="{1099771C-C965-4F9B-9E24-B2C8DFDF18CE}" destId="{F2134CBE-A757-486C-B754-85865FEF0C98}" srcOrd="0" destOrd="0" presId="urn:microsoft.com/office/officeart/2005/8/layout/vList2"/>
    <dgm:cxn modelId="{37D77F72-91A4-48C7-973A-0D24FEC64847}" type="presParOf" srcId="{1099771C-C965-4F9B-9E24-B2C8DFDF18CE}" destId="{8E8A414D-48F2-4790-B132-F3D6A20924C1}" srcOrd="1" destOrd="0" presId="urn:microsoft.com/office/officeart/2005/8/layout/vList2"/>
    <dgm:cxn modelId="{236E65A4-1509-4AAF-977A-34FDA732FEF4}" type="presParOf" srcId="{1099771C-C965-4F9B-9E24-B2C8DFDF18CE}" destId="{894C8799-3B39-422F-B2E8-4F1B34FF1603}" srcOrd="2" destOrd="0" presId="urn:microsoft.com/office/officeart/2005/8/layout/vList2"/>
    <dgm:cxn modelId="{E2D8CF21-2123-4D82-AB9A-90478D99B647}" type="presParOf" srcId="{1099771C-C965-4F9B-9E24-B2C8DFDF18CE}" destId="{6A773ACE-374C-46F2-9328-EF968BE04D9C}" srcOrd="3" destOrd="0" presId="urn:microsoft.com/office/officeart/2005/8/layout/vList2"/>
    <dgm:cxn modelId="{3ED9D74D-2251-4CDA-BF3E-786D5C8ACBD8}" type="presParOf" srcId="{1099771C-C965-4F9B-9E24-B2C8DFDF18CE}" destId="{307E5CD7-C559-40BC-BF96-5C54E769365E}" srcOrd="4" destOrd="0" presId="urn:microsoft.com/office/officeart/2005/8/layout/vList2"/>
    <dgm:cxn modelId="{D788AE44-A8BE-41DF-AD4F-BE8E3B6B9929}" type="presParOf" srcId="{1099771C-C965-4F9B-9E24-B2C8DFDF18CE}" destId="{75697C1A-7CA7-4BF9-BF28-D9902773FB99}" srcOrd="5" destOrd="0" presId="urn:microsoft.com/office/officeart/2005/8/layout/vList2"/>
    <dgm:cxn modelId="{A41928CD-B216-4EAE-B0A2-1CE336A42215}" type="presParOf" srcId="{1099771C-C965-4F9B-9E24-B2C8DFDF18CE}" destId="{CF6892DE-9736-4566-9E27-076E935AAD72}"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9A662F-12D9-4819-90D6-102693842463}" type="datetimeFigureOut">
              <a:rPr lang="en-US" smtClean="0"/>
              <a:pPr/>
              <a:t>8/2/2018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2E5F01-B736-446B-ACAC-F022DF4C55BC}" type="slidenum">
              <a:rPr lang="en-US" smtClean="0"/>
              <a:pPr/>
              <a:t>‹#›</a:t>
            </a:fld>
            <a:endParaRPr lang="en-US"/>
          </a:p>
        </p:txBody>
      </p:sp>
    </p:spTree>
    <p:extLst>
      <p:ext uri="{BB962C8B-B14F-4D97-AF65-F5344CB8AC3E}">
        <p14:creationId xmlns:p14="http://schemas.microsoft.com/office/powerpoint/2010/main" val="1236904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9A662F-12D9-4819-90D6-102693842463}" type="datetimeFigureOut">
              <a:rPr lang="en-US" smtClean="0"/>
              <a:pPr/>
              <a:t>8/2/2018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2E5F01-B736-446B-ACAC-F022DF4C55BC}" type="slidenum">
              <a:rPr lang="en-US" smtClean="0"/>
              <a:pPr/>
              <a:t>‹#›</a:t>
            </a:fld>
            <a:endParaRPr lang="en-US"/>
          </a:p>
        </p:txBody>
      </p:sp>
    </p:spTree>
    <p:extLst>
      <p:ext uri="{BB962C8B-B14F-4D97-AF65-F5344CB8AC3E}">
        <p14:creationId xmlns:p14="http://schemas.microsoft.com/office/powerpoint/2010/main" val="1651202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9A662F-12D9-4819-90D6-102693842463}" type="datetimeFigureOut">
              <a:rPr lang="en-US" smtClean="0"/>
              <a:pPr/>
              <a:t>8/2/2018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2E5F01-B736-446B-ACAC-F022DF4C55BC}" type="slidenum">
              <a:rPr lang="en-US" smtClean="0"/>
              <a:pPr/>
              <a:t>‹#›</a:t>
            </a:fld>
            <a:endParaRPr lang="en-US"/>
          </a:p>
        </p:txBody>
      </p:sp>
    </p:spTree>
    <p:extLst>
      <p:ext uri="{BB962C8B-B14F-4D97-AF65-F5344CB8AC3E}">
        <p14:creationId xmlns:p14="http://schemas.microsoft.com/office/powerpoint/2010/main" val="14044326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grpSp>
        <p:nvGrpSpPr>
          <p:cNvPr id="3" name="Group 62"/>
          <p:cNvGrpSpPr>
            <a:grpSpLocks/>
          </p:cNvGrpSpPr>
          <p:nvPr userDrawn="1"/>
        </p:nvGrpSpPr>
        <p:grpSpPr bwMode="auto">
          <a:xfrm>
            <a:off x="908051" y="3514726"/>
            <a:ext cx="10507133" cy="498475"/>
            <a:chOff x="843284" y="5029199"/>
            <a:chExt cx="7233916" cy="457201"/>
          </a:xfrm>
        </p:grpSpPr>
        <p:sp>
          <p:nvSpPr>
            <p:cNvPr id="7" name="Rounded Rectangle 6"/>
            <p:cNvSpPr/>
            <p:nvPr/>
          </p:nvSpPr>
          <p:spPr>
            <a:xfrm>
              <a:off x="1905637" y="5029199"/>
              <a:ext cx="6171563" cy="457201"/>
            </a:xfrm>
            <a:prstGeom prst="roundRect">
              <a:avLst/>
            </a:prstGeom>
            <a:solidFill>
              <a:srgbClr val="9BBB59">
                <a:lumMod val="50000"/>
              </a:srgbClr>
            </a:solidFill>
            <a:ln w="25400" cap="flat" cmpd="sng" algn="ctr">
              <a:solidFill>
                <a:srgbClr val="9BBB59">
                  <a:lumMod val="50000"/>
                </a:srgbClr>
              </a:solidFill>
              <a:prstDash val="solid"/>
            </a:ln>
            <a:effectLst/>
          </p:spPr>
          <p:txBody>
            <a:bodyPr anchor="ctr"/>
            <a:lstStyle/>
            <a:p>
              <a:pPr fontAlgn="auto">
                <a:spcBef>
                  <a:spcPts val="0"/>
                </a:spcBef>
                <a:spcAft>
                  <a:spcPts val="0"/>
                </a:spcAft>
                <a:defRPr/>
              </a:pPr>
              <a:endParaRPr lang="en-US" sz="2000" b="1" kern="0" cap="small" dirty="0">
                <a:solidFill>
                  <a:sysClr val="window" lastClr="FFFFFF"/>
                </a:solidFill>
                <a:latin typeface="Verdana" pitchFamily="34" charset="0"/>
                <a:ea typeface="Verdana" pitchFamily="34" charset="0"/>
                <a:cs typeface="Verdana" pitchFamily="34" charset="0"/>
              </a:endParaRPr>
            </a:p>
          </p:txBody>
        </p:sp>
        <p:grpSp>
          <p:nvGrpSpPr>
            <p:cNvPr id="4" name="Group 99"/>
            <p:cNvGrpSpPr>
              <a:grpSpLocks/>
            </p:cNvGrpSpPr>
            <p:nvPr/>
          </p:nvGrpSpPr>
          <p:grpSpPr bwMode="auto">
            <a:xfrm>
              <a:off x="843284" y="5029199"/>
              <a:ext cx="997552" cy="457200"/>
              <a:chOff x="309884" y="926432"/>
              <a:chExt cx="805041" cy="368968"/>
            </a:xfrm>
          </p:grpSpPr>
          <p:sp>
            <p:nvSpPr>
              <p:cNvPr id="10" name="Rounded Rectangle 9"/>
              <p:cNvSpPr/>
              <p:nvPr/>
            </p:nvSpPr>
            <p:spPr>
              <a:xfrm>
                <a:off x="309884" y="926432"/>
                <a:ext cx="157590" cy="157458"/>
              </a:xfrm>
              <a:prstGeom prst="roundRect">
                <a:avLst/>
              </a:prstGeom>
              <a:solidFill>
                <a:srgbClr val="1F497D"/>
              </a:solidFill>
              <a:ln w="25400" cap="flat" cmpd="sng" algn="ctr">
                <a:solidFill>
                  <a:srgbClr val="1F497D"/>
                </a:solidFill>
                <a:prstDash val="solid"/>
              </a:ln>
              <a:effectLst/>
            </p:spPr>
            <p:txBody>
              <a:bodyPr anchor="ctr"/>
              <a:lstStyle/>
              <a:p>
                <a:pPr algn="ctr" fontAlgn="auto">
                  <a:spcBef>
                    <a:spcPts val="0"/>
                  </a:spcBef>
                  <a:spcAft>
                    <a:spcPts val="0"/>
                  </a:spcAft>
                  <a:defRPr/>
                </a:pPr>
                <a:endParaRPr lang="en-US" kern="0">
                  <a:solidFill>
                    <a:sysClr val="window" lastClr="FFFFFF"/>
                  </a:solidFill>
                  <a:latin typeface="Calibri"/>
                  <a:cs typeface="+mn-cs"/>
                </a:endParaRPr>
              </a:p>
            </p:txBody>
          </p:sp>
          <p:sp>
            <p:nvSpPr>
              <p:cNvPr id="11" name="Rounded Rectangle 10"/>
              <p:cNvSpPr/>
              <p:nvPr/>
            </p:nvSpPr>
            <p:spPr>
              <a:xfrm>
                <a:off x="521572" y="926432"/>
                <a:ext cx="157590" cy="157458"/>
              </a:xfrm>
              <a:prstGeom prst="roundRect">
                <a:avLst/>
              </a:prstGeom>
              <a:solidFill>
                <a:srgbClr val="CC9900"/>
              </a:solidFill>
              <a:ln w="25400" cap="flat" cmpd="sng" algn="ctr">
                <a:solidFill>
                  <a:srgbClr val="CC9900"/>
                </a:solidFill>
                <a:prstDash val="solid"/>
              </a:ln>
              <a:effectLst/>
            </p:spPr>
            <p:txBody>
              <a:bodyPr anchor="ctr"/>
              <a:lstStyle/>
              <a:p>
                <a:pPr algn="ctr" fontAlgn="auto">
                  <a:spcBef>
                    <a:spcPts val="0"/>
                  </a:spcBef>
                  <a:spcAft>
                    <a:spcPts val="0"/>
                  </a:spcAft>
                  <a:defRPr/>
                </a:pPr>
                <a:endParaRPr lang="en-US" kern="0">
                  <a:solidFill>
                    <a:sysClr val="window" lastClr="FFFFFF"/>
                  </a:solidFill>
                  <a:latin typeface="Calibri"/>
                  <a:cs typeface="+mn-cs"/>
                </a:endParaRPr>
              </a:p>
            </p:txBody>
          </p:sp>
          <p:sp>
            <p:nvSpPr>
              <p:cNvPr id="12" name="Rounded Rectangle 11"/>
              <p:cNvSpPr/>
              <p:nvPr/>
            </p:nvSpPr>
            <p:spPr>
              <a:xfrm>
                <a:off x="740317" y="926432"/>
                <a:ext cx="156414" cy="157458"/>
              </a:xfrm>
              <a:prstGeom prst="roundRect">
                <a:avLst/>
              </a:prstGeom>
              <a:solidFill>
                <a:srgbClr val="1F497D">
                  <a:lumMod val="60000"/>
                  <a:lumOff val="40000"/>
                </a:srgbClr>
              </a:solidFill>
              <a:ln w="25400" cap="flat" cmpd="sng" algn="ctr">
                <a:solidFill>
                  <a:srgbClr val="1F497D">
                    <a:lumMod val="60000"/>
                    <a:lumOff val="40000"/>
                  </a:srgbClr>
                </a:solidFill>
                <a:prstDash val="solid"/>
              </a:ln>
              <a:effectLst/>
            </p:spPr>
            <p:txBody>
              <a:bodyPr anchor="ctr"/>
              <a:lstStyle/>
              <a:p>
                <a:pPr algn="ctr" fontAlgn="auto">
                  <a:spcBef>
                    <a:spcPts val="0"/>
                  </a:spcBef>
                  <a:spcAft>
                    <a:spcPts val="0"/>
                  </a:spcAft>
                  <a:defRPr/>
                </a:pPr>
                <a:endParaRPr lang="en-US" kern="0">
                  <a:solidFill>
                    <a:sysClr val="window" lastClr="FFFFFF"/>
                  </a:solidFill>
                  <a:latin typeface="Calibri"/>
                  <a:cs typeface="+mn-cs"/>
                </a:endParaRPr>
              </a:p>
            </p:txBody>
          </p:sp>
          <p:sp>
            <p:nvSpPr>
              <p:cNvPr id="13" name="Rounded Rectangle 12"/>
              <p:cNvSpPr/>
              <p:nvPr/>
            </p:nvSpPr>
            <p:spPr>
              <a:xfrm>
                <a:off x="740317" y="1137943"/>
                <a:ext cx="156414" cy="157458"/>
              </a:xfrm>
              <a:prstGeom prst="roundRect">
                <a:avLst/>
              </a:prstGeom>
              <a:solidFill>
                <a:srgbClr val="C0504D">
                  <a:lumMod val="75000"/>
                </a:srgbClr>
              </a:solidFill>
              <a:ln w="25400" cap="flat" cmpd="sng" algn="ctr">
                <a:solidFill>
                  <a:srgbClr val="C0504D">
                    <a:lumMod val="75000"/>
                  </a:srgbClr>
                </a:solidFill>
                <a:prstDash val="solid"/>
              </a:ln>
              <a:effectLst/>
            </p:spPr>
            <p:txBody>
              <a:bodyPr anchor="ctr"/>
              <a:lstStyle/>
              <a:p>
                <a:pPr algn="ctr" fontAlgn="auto">
                  <a:spcBef>
                    <a:spcPts val="0"/>
                  </a:spcBef>
                  <a:spcAft>
                    <a:spcPts val="0"/>
                  </a:spcAft>
                  <a:defRPr/>
                </a:pPr>
                <a:endParaRPr lang="en-US" kern="0">
                  <a:solidFill>
                    <a:sysClr val="window" lastClr="FFFFFF"/>
                  </a:solidFill>
                  <a:latin typeface="Calibri"/>
                  <a:cs typeface="+mn-cs"/>
                </a:endParaRPr>
              </a:p>
            </p:txBody>
          </p:sp>
          <p:sp>
            <p:nvSpPr>
              <p:cNvPr id="14" name="Rounded Rectangle 13"/>
              <p:cNvSpPr/>
              <p:nvPr/>
            </p:nvSpPr>
            <p:spPr>
              <a:xfrm>
                <a:off x="309884" y="1137943"/>
                <a:ext cx="157590" cy="157458"/>
              </a:xfrm>
              <a:prstGeom prst="roundRect">
                <a:avLst/>
              </a:prstGeom>
              <a:solidFill>
                <a:sysClr val="window" lastClr="FFFFFF">
                  <a:lumMod val="50000"/>
                </a:sysClr>
              </a:solidFill>
              <a:ln w="25400" cap="flat" cmpd="sng" algn="ctr">
                <a:solidFill>
                  <a:sysClr val="window" lastClr="FFFFFF">
                    <a:lumMod val="50000"/>
                  </a:sysClr>
                </a:solidFill>
                <a:prstDash val="solid"/>
              </a:ln>
              <a:effectLst/>
            </p:spPr>
            <p:txBody>
              <a:bodyPr anchor="ctr"/>
              <a:lstStyle/>
              <a:p>
                <a:pPr algn="ctr" fontAlgn="auto">
                  <a:spcBef>
                    <a:spcPts val="0"/>
                  </a:spcBef>
                  <a:spcAft>
                    <a:spcPts val="0"/>
                  </a:spcAft>
                  <a:defRPr/>
                </a:pPr>
                <a:endParaRPr lang="en-US" kern="0">
                  <a:solidFill>
                    <a:sysClr val="window" lastClr="FFFFFF"/>
                  </a:solidFill>
                  <a:latin typeface="Calibri"/>
                  <a:cs typeface="+mn-cs"/>
                </a:endParaRPr>
              </a:p>
            </p:txBody>
          </p:sp>
          <p:sp>
            <p:nvSpPr>
              <p:cNvPr id="15" name="Rounded Rectangle 14"/>
              <p:cNvSpPr/>
              <p:nvPr/>
            </p:nvSpPr>
            <p:spPr>
              <a:xfrm>
                <a:off x="957885" y="1137943"/>
                <a:ext cx="157590" cy="157458"/>
              </a:xfrm>
              <a:prstGeom prst="roundRect">
                <a:avLst/>
              </a:prstGeom>
              <a:solidFill>
                <a:srgbClr val="9BBB59">
                  <a:lumMod val="50000"/>
                </a:srgbClr>
              </a:solidFill>
              <a:ln w="25400" cap="flat" cmpd="sng" algn="ctr">
                <a:solidFill>
                  <a:srgbClr val="9BBB59">
                    <a:lumMod val="50000"/>
                  </a:srgbClr>
                </a:solidFill>
                <a:prstDash val="solid"/>
              </a:ln>
              <a:effectLst/>
            </p:spPr>
            <p:txBody>
              <a:bodyPr anchor="ctr"/>
              <a:lstStyle/>
              <a:p>
                <a:pPr algn="ctr" fontAlgn="auto">
                  <a:spcBef>
                    <a:spcPts val="0"/>
                  </a:spcBef>
                  <a:spcAft>
                    <a:spcPts val="0"/>
                  </a:spcAft>
                  <a:defRPr/>
                </a:pPr>
                <a:endParaRPr lang="en-US" kern="0">
                  <a:solidFill>
                    <a:sysClr val="window" lastClr="FFFFFF"/>
                  </a:solidFill>
                  <a:latin typeface="Calibri"/>
                  <a:cs typeface="+mn-cs"/>
                </a:endParaRPr>
              </a:p>
            </p:txBody>
          </p:sp>
          <p:sp>
            <p:nvSpPr>
              <p:cNvPr id="16" name="Rounded Rectangle 15"/>
              <p:cNvSpPr/>
              <p:nvPr/>
            </p:nvSpPr>
            <p:spPr>
              <a:xfrm>
                <a:off x="957885" y="926432"/>
                <a:ext cx="157590" cy="157458"/>
              </a:xfrm>
              <a:prstGeom prst="roundRect">
                <a:avLst/>
              </a:prstGeom>
              <a:solidFill>
                <a:srgbClr val="CC6600"/>
              </a:solidFill>
              <a:ln w="25400" cap="flat" cmpd="sng" algn="ctr">
                <a:solidFill>
                  <a:srgbClr val="CC6600"/>
                </a:solidFill>
                <a:prstDash val="solid"/>
              </a:ln>
              <a:effectLst/>
            </p:spPr>
            <p:txBody>
              <a:bodyPr anchor="ctr"/>
              <a:lstStyle/>
              <a:p>
                <a:pPr algn="ctr" fontAlgn="auto">
                  <a:spcBef>
                    <a:spcPts val="0"/>
                  </a:spcBef>
                  <a:spcAft>
                    <a:spcPts val="0"/>
                  </a:spcAft>
                  <a:defRPr/>
                </a:pPr>
                <a:endParaRPr lang="en-US" kern="0">
                  <a:solidFill>
                    <a:sysClr val="window" lastClr="FFFFFF"/>
                  </a:solidFill>
                  <a:latin typeface="Calibri"/>
                  <a:cs typeface="+mn-cs"/>
                </a:endParaRPr>
              </a:p>
            </p:txBody>
          </p:sp>
          <p:sp>
            <p:nvSpPr>
              <p:cNvPr id="17" name="Rounded Rectangle 16"/>
              <p:cNvSpPr/>
              <p:nvPr/>
            </p:nvSpPr>
            <p:spPr>
              <a:xfrm>
                <a:off x="521572" y="1137943"/>
                <a:ext cx="157590" cy="157458"/>
              </a:xfrm>
              <a:prstGeom prst="roundRect">
                <a:avLst/>
              </a:prstGeom>
              <a:solidFill>
                <a:srgbClr val="7030A0"/>
              </a:solidFill>
              <a:ln w="25400" cap="flat" cmpd="sng" algn="ctr">
                <a:solidFill>
                  <a:srgbClr val="7030A0"/>
                </a:solidFill>
                <a:prstDash val="solid"/>
              </a:ln>
              <a:effectLst/>
            </p:spPr>
            <p:txBody>
              <a:bodyPr anchor="ctr"/>
              <a:lstStyle/>
              <a:p>
                <a:pPr algn="ctr" fontAlgn="auto">
                  <a:spcBef>
                    <a:spcPts val="0"/>
                  </a:spcBef>
                  <a:spcAft>
                    <a:spcPts val="0"/>
                  </a:spcAft>
                  <a:defRPr/>
                </a:pPr>
                <a:endParaRPr lang="en-US" kern="0" dirty="0">
                  <a:solidFill>
                    <a:sysClr val="window" lastClr="FFFFFF"/>
                  </a:solidFill>
                  <a:latin typeface="Calibri"/>
                  <a:cs typeface="+mn-cs"/>
                </a:endParaRPr>
              </a:p>
            </p:txBody>
          </p:sp>
        </p:grpSp>
        <p:pic>
          <p:nvPicPr>
            <p:cNvPr id="9" name="Picture 4" descr="H:\Exact Target\ISDH Logo Color Transparent white lettering.png"/>
            <p:cNvPicPr>
              <a:picLocks noChangeAspect="1" noChangeArrowheads="1"/>
            </p:cNvPicPr>
            <p:nvPr/>
          </p:nvPicPr>
          <p:blipFill>
            <a:blip r:embed="rId2" cstate="print"/>
            <a:srcRect/>
            <a:stretch>
              <a:fillRect/>
            </a:stretch>
          </p:blipFill>
          <p:spPr bwMode="auto">
            <a:xfrm>
              <a:off x="7128419" y="5040487"/>
              <a:ext cx="872581" cy="445912"/>
            </a:xfrm>
            <a:prstGeom prst="rect">
              <a:avLst/>
            </a:prstGeom>
            <a:noFill/>
            <a:ln w="9525">
              <a:noFill/>
              <a:miter lim="800000"/>
              <a:headEnd/>
              <a:tailEnd/>
            </a:ln>
          </p:spPr>
        </p:pic>
      </p:grpSp>
      <p:cxnSp>
        <p:nvCxnSpPr>
          <p:cNvPr id="18" name="Straight Connector 17"/>
          <p:cNvCxnSpPr/>
          <p:nvPr/>
        </p:nvCxnSpPr>
        <p:spPr>
          <a:xfrm>
            <a:off x="914400" y="3398839"/>
            <a:ext cx="10464800" cy="1587"/>
          </a:xfrm>
          <a:prstGeom prst="line">
            <a:avLst/>
          </a:prstGeom>
          <a:ln w="19050">
            <a:solidFill>
              <a:srgbClr val="4F6228"/>
            </a:solidFill>
          </a:ln>
        </p:spPr>
        <p:style>
          <a:lnRef idx="1">
            <a:schemeClr val="accent1"/>
          </a:lnRef>
          <a:fillRef idx="0">
            <a:schemeClr val="accent1"/>
          </a:fillRef>
          <a:effectRef idx="0">
            <a:schemeClr val="accent1"/>
          </a:effectRef>
          <a:fontRef idx="minor">
            <a:schemeClr val="tx1"/>
          </a:fontRef>
        </p:style>
      </p:cxnSp>
      <p:sp>
        <p:nvSpPr>
          <p:cNvPr id="19" name="Rectangle 18"/>
          <p:cNvSpPr/>
          <p:nvPr userDrawn="1"/>
        </p:nvSpPr>
        <p:spPr>
          <a:xfrm>
            <a:off x="0" y="6445251"/>
            <a:ext cx="12192000" cy="307975"/>
          </a:xfrm>
          <a:prstGeom prst="rect">
            <a:avLst/>
          </a:prstGeom>
        </p:spPr>
        <p:txBody>
          <a:bodyPr>
            <a:spAutoFit/>
          </a:bodyPr>
          <a:lstStyle/>
          <a:p>
            <a:pPr algn="ctr" eaLnBrk="0" hangingPunct="0">
              <a:defRPr/>
            </a:pPr>
            <a:r>
              <a:rPr lang="en-US" sz="1400" b="1" i="1" dirty="0">
                <a:solidFill>
                  <a:schemeClr val="bg2">
                    <a:lumMod val="10000"/>
                  </a:schemeClr>
                </a:solidFill>
                <a:cs typeface="+mn-cs"/>
              </a:rPr>
              <a:t>A healthier and safer Indiana</a:t>
            </a:r>
          </a:p>
        </p:txBody>
      </p:sp>
      <p:sp>
        <p:nvSpPr>
          <p:cNvPr id="2" name="Title 1"/>
          <p:cNvSpPr>
            <a:spLocks noGrp="1"/>
          </p:cNvSpPr>
          <p:nvPr>
            <p:ph type="ctrTitle"/>
          </p:nvPr>
        </p:nvSpPr>
        <p:spPr>
          <a:xfrm>
            <a:off x="914400" y="1457328"/>
            <a:ext cx="10464800" cy="1927225"/>
          </a:xfrm>
        </p:spPr>
        <p:txBody>
          <a:bodyPr lIns="0" anchor="b">
            <a:noAutofit/>
          </a:bodyPr>
          <a:lstStyle>
            <a:lvl1pPr>
              <a:defRPr sz="5400" b="0" cap="all" baseline="0">
                <a:solidFill>
                  <a:schemeClr val="bg2">
                    <a:lumMod val="10000"/>
                  </a:schemeClr>
                </a:solidFill>
              </a:defRPr>
            </a:lvl1pPr>
          </a:lstStyle>
          <a:p>
            <a:endParaRPr lang="en-US" dirty="0"/>
          </a:p>
        </p:txBody>
      </p:sp>
      <p:sp>
        <p:nvSpPr>
          <p:cNvPr id="47" name="Text Placeholder 46"/>
          <p:cNvSpPr>
            <a:spLocks noGrp="1"/>
          </p:cNvSpPr>
          <p:nvPr>
            <p:ph type="body" sz="quarter" idx="13"/>
          </p:nvPr>
        </p:nvSpPr>
        <p:spPr>
          <a:xfrm>
            <a:off x="863601" y="4105274"/>
            <a:ext cx="10579100" cy="1000125"/>
          </a:xfrm>
        </p:spPr>
        <p:txBody>
          <a:bodyPr lIns="0">
            <a:normAutofit/>
          </a:bodyPr>
          <a:lstStyle>
            <a:lvl1pPr>
              <a:buNone/>
              <a:defRPr sz="1800" b="0">
                <a:solidFill>
                  <a:schemeClr val="bg2">
                    <a:lumMod val="10000"/>
                  </a:schemeClr>
                </a:solidFill>
              </a:defRPr>
            </a:lvl1pPr>
          </a:lstStyle>
          <a:p>
            <a:pPr lvl="0"/>
            <a:r>
              <a:rPr lang="en-US" smtClean="0"/>
              <a:t>Click to edit Master text styles</a:t>
            </a:r>
          </a:p>
          <a:p>
            <a:pPr lvl="1"/>
            <a:r>
              <a:rPr lang="en-US" smtClean="0"/>
              <a:t>Second level</a:t>
            </a:r>
          </a:p>
        </p:txBody>
      </p:sp>
      <p:sp>
        <p:nvSpPr>
          <p:cNvPr id="49" name="Content Placeholder 48"/>
          <p:cNvSpPr>
            <a:spLocks noGrp="1"/>
          </p:cNvSpPr>
          <p:nvPr>
            <p:ph sz="quarter" idx="14"/>
          </p:nvPr>
        </p:nvSpPr>
        <p:spPr>
          <a:xfrm>
            <a:off x="2451101" y="3486151"/>
            <a:ext cx="7277100" cy="295275"/>
          </a:xfrm>
        </p:spPr>
        <p:txBody>
          <a:bodyPr>
            <a:noAutofit/>
          </a:bodyPr>
          <a:lstStyle>
            <a:lvl1pPr>
              <a:buNone/>
              <a:defRPr sz="1600" b="1" cap="small" baseline="0">
                <a:solidFill>
                  <a:schemeClr val="bg1"/>
                </a:solidFill>
                <a:latin typeface="Verdana" pitchFamily="34" charset="0"/>
                <a:ea typeface="Verdana" pitchFamily="34" charset="0"/>
                <a:cs typeface="Verdana" pitchFamily="34" charset="0"/>
              </a:defRPr>
            </a:lvl1pPr>
          </a:lstStyle>
          <a:p>
            <a:pPr lvl="0"/>
            <a:r>
              <a:rPr lang="en-US" smtClean="0"/>
              <a:t>Click to edit Master text styles</a:t>
            </a:r>
          </a:p>
        </p:txBody>
      </p:sp>
      <p:sp>
        <p:nvSpPr>
          <p:cNvPr id="50" name="Content Placeholder 48"/>
          <p:cNvSpPr>
            <a:spLocks noGrp="1"/>
          </p:cNvSpPr>
          <p:nvPr>
            <p:ph sz="quarter" idx="15"/>
          </p:nvPr>
        </p:nvSpPr>
        <p:spPr>
          <a:xfrm>
            <a:off x="2438401" y="3714751"/>
            <a:ext cx="7277100" cy="304800"/>
          </a:xfrm>
        </p:spPr>
        <p:txBody>
          <a:bodyPr>
            <a:noAutofit/>
          </a:bodyPr>
          <a:lstStyle>
            <a:lvl1pPr>
              <a:buNone/>
              <a:defRPr sz="1600" b="0" cap="small" baseline="0">
                <a:solidFill>
                  <a:schemeClr val="bg1"/>
                </a:solidFill>
                <a:latin typeface="Verdana" pitchFamily="34" charset="0"/>
                <a:ea typeface="Verdana" pitchFamily="34" charset="0"/>
                <a:cs typeface="Verdana" pitchFamily="34" charset="0"/>
              </a:defRPr>
            </a:lvl1pPr>
          </a:lstStyle>
          <a:p>
            <a:pPr lvl="0"/>
            <a:r>
              <a:rPr lang="en-US" smtClean="0"/>
              <a:t>Click to edit Master text styles</a:t>
            </a:r>
          </a:p>
        </p:txBody>
      </p:sp>
      <p:sp>
        <p:nvSpPr>
          <p:cNvPr id="20" name="Date Placeholder 3"/>
          <p:cNvSpPr>
            <a:spLocks noGrp="1"/>
          </p:cNvSpPr>
          <p:nvPr>
            <p:ph type="dt" sz="half" idx="16"/>
          </p:nvPr>
        </p:nvSpPr>
        <p:spPr/>
        <p:txBody>
          <a:bodyPr/>
          <a:lstStyle>
            <a:lvl1pPr eaLnBrk="0" fontAlgn="base" hangingPunct="0">
              <a:spcBef>
                <a:spcPct val="0"/>
              </a:spcBef>
              <a:spcAft>
                <a:spcPct val="0"/>
              </a:spcAft>
              <a:defRPr>
                <a:latin typeface="Tahoma" pitchFamily="34" charset="0"/>
              </a:defRPr>
            </a:lvl1pPr>
          </a:lstStyle>
          <a:p>
            <a:pPr>
              <a:defRPr/>
            </a:pPr>
            <a:fld id="{05358220-CD23-4805-AC59-F0694875FF33}" type="datetimeFigureOut">
              <a:rPr lang="en-US"/>
              <a:pPr>
                <a:defRPr/>
              </a:pPr>
              <a:t>8/2/2018</a:t>
            </a:fld>
            <a:endParaRPr lang="en-US"/>
          </a:p>
        </p:txBody>
      </p:sp>
      <p:sp>
        <p:nvSpPr>
          <p:cNvPr id="21" name="Footer Placeholder 4"/>
          <p:cNvSpPr>
            <a:spLocks noGrp="1"/>
          </p:cNvSpPr>
          <p:nvPr>
            <p:ph type="ftr" sz="quarter" idx="17"/>
          </p:nvPr>
        </p:nvSpPr>
        <p:spPr/>
        <p:txBody>
          <a:bodyPr/>
          <a:lstStyle>
            <a:lvl1pPr eaLnBrk="0" fontAlgn="base" hangingPunct="0">
              <a:spcBef>
                <a:spcPct val="0"/>
              </a:spcBef>
              <a:spcAft>
                <a:spcPct val="0"/>
              </a:spcAft>
              <a:defRPr>
                <a:latin typeface="Tahoma" pitchFamily="34" charset="0"/>
              </a:defRPr>
            </a:lvl1pPr>
          </a:lstStyle>
          <a:p>
            <a:pPr>
              <a:defRPr/>
            </a:pPr>
            <a:endParaRPr lang="en-US"/>
          </a:p>
        </p:txBody>
      </p:sp>
      <p:sp>
        <p:nvSpPr>
          <p:cNvPr id="22" name="Slide Number Placeholder 5"/>
          <p:cNvSpPr>
            <a:spLocks noGrp="1"/>
          </p:cNvSpPr>
          <p:nvPr>
            <p:ph type="sldNum" sz="quarter" idx="18"/>
          </p:nvPr>
        </p:nvSpPr>
        <p:spPr/>
        <p:txBody>
          <a:bodyPr/>
          <a:lstStyle>
            <a:lvl1pPr eaLnBrk="0" fontAlgn="base" hangingPunct="0">
              <a:spcBef>
                <a:spcPct val="0"/>
              </a:spcBef>
              <a:spcAft>
                <a:spcPct val="0"/>
              </a:spcAft>
              <a:defRPr>
                <a:latin typeface="Tahoma" pitchFamily="34" charset="0"/>
              </a:defRPr>
            </a:lvl1pPr>
          </a:lstStyle>
          <a:p>
            <a:pPr>
              <a:defRPr/>
            </a:pPr>
            <a:fld id="{5BD67F8D-C069-47C9-9DD6-337FEA28122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9A662F-12D9-4819-90D6-102693842463}" type="datetimeFigureOut">
              <a:rPr lang="en-US" smtClean="0"/>
              <a:pPr/>
              <a:t>8/2/2018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2E5F01-B736-446B-ACAC-F022DF4C55BC}" type="slidenum">
              <a:rPr lang="en-US" smtClean="0"/>
              <a:pPr/>
              <a:t>‹#›</a:t>
            </a:fld>
            <a:endParaRPr lang="en-US"/>
          </a:p>
        </p:txBody>
      </p:sp>
    </p:spTree>
    <p:extLst>
      <p:ext uri="{BB962C8B-B14F-4D97-AF65-F5344CB8AC3E}">
        <p14:creationId xmlns:p14="http://schemas.microsoft.com/office/powerpoint/2010/main" val="374931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9A662F-12D9-4819-90D6-102693842463}" type="datetimeFigureOut">
              <a:rPr lang="en-US" smtClean="0"/>
              <a:pPr/>
              <a:t>8/2/2018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2E5F01-B736-446B-ACAC-F022DF4C55BC}" type="slidenum">
              <a:rPr lang="en-US" smtClean="0"/>
              <a:pPr/>
              <a:t>‹#›</a:t>
            </a:fld>
            <a:endParaRPr lang="en-US"/>
          </a:p>
        </p:txBody>
      </p:sp>
    </p:spTree>
    <p:extLst>
      <p:ext uri="{BB962C8B-B14F-4D97-AF65-F5344CB8AC3E}">
        <p14:creationId xmlns:p14="http://schemas.microsoft.com/office/powerpoint/2010/main" val="214190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9A662F-12D9-4819-90D6-102693842463}" type="datetimeFigureOut">
              <a:rPr lang="en-US" smtClean="0"/>
              <a:pPr/>
              <a:t>8/2/2018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2E5F01-B736-446B-ACAC-F022DF4C55BC}" type="slidenum">
              <a:rPr lang="en-US" smtClean="0"/>
              <a:pPr/>
              <a:t>‹#›</a:t>
            </a:fld>
            <a:endParaRPr lang="en-US"/>
          </a:p>
        </p:txBody>
      </p:sp>
    </p:spTree>
    <p:extLst>
      <p:ext uri="{BB962C8B-B14F-4D97-AF65-F5344CB8AC3E}">
        <p14:creationId xmlns:p14="http://schemas.microsoft.com/office/powerpoint/2010/main" val="1764233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9A662F-12D9-4819-90D6-102693842463}" type="datetimeFigureOut">
              <a:rPr lang="en-US" smtClean="0"/>
              <a:pPr/>
              <a:t>8/2/2018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2E5F01-B736-446B-ACAC-F022DF4C55BC}" type="slidenum">
              <a:rPr lang="en-US" smtClean="0"/>
              <a:pPr/>
              <a:t>‹#›</a:t>
            </a:fld>
            <a:endParaRPr lang="en-US"/>
          </a:p>
        </p:txBody>
      </p:sp>
    </p:spTree>
    <p:extLst>
      <p:ext uri="{BB962C8B-B14F-4D97-AF65-F5344CB8AC3E}">
        <p14:creationId xmlns:p14="http://schemas.microsoft.com/office/powerpoint/2010/main" val="314639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9A662F-12D9-4819-90D6-102693842463}" type="datetimeFigureOut">
              <a:rPr lang="en-US" smtClean="0"/>
              <a:pPr/>
              <a:t>8/2/2018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2E5F01-B736-446B-ACAC-F022DF4C55BC}" type="slidenum">
              <a:rPr lang="en-US" smtClean="0"/>
              <a:pPr/>
              <a:t>‹#›</a:t>
            </a:fld>
            <a:endParaRPr lang="en-US"/>
          </a:p>
        </p:txBody>
      </p:sp>
    </p:spTree>
    <p:extLst>
      <p:ext uri="{BB962C8B-B14F-4D97-AF65-F5344CB8AC3E}">
        <p14:creationId xmlns:p14="http://schemas.microsoft.com/office/powerpoint/2010/main" val="3741001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9A662F-12D9-4819-90D6-102693842463}" type="datetimeFigureOut">
              <a:rPr lang="en-US" smtClean="0"/>
              <a:pPr/>
              <a:t>8/2/2018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2E5F01-B736-446B-ACAC-F022DF4C55BC}" type="slidenum">
              <a:rPr lang="en-US" smtClean="0"/>
              <a:pPr/>
              <a:t>‹#›</a:t>
            </a:fld>
            <a:endParaRPr lang="en-US"/>
          </a:p>
        </p:txBody>
      </p:sp>
    </p:spTree>
    <p:extLst>
      <p:ext uri="{BB962C8B-B14F-4D97-AF65-F5344CB8AC3E}">
        <p14:creationId xmlns:p14="http://schemas.microsoft.com/office/powerpoint/2010/main" val="973432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9A662F-12D9-4819-90D6-102693842463}" type="datetimeFigureOut">
              <a:rPr lang="en-US" smtClean="0"/>
              <a:pPr/>
              <a:t>8/2/2018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2E5F01-B736-446B-ACAC-F022DF4C55BC}" type="slidenum">
              <a:rPr lang="en-US" smtClean="0"/>
              <a:pPr/>
              <a:t>‹#›</a:t>
            </a:fld>
            <a:endParaRPr lang="en-US"/>
          </a:p>
        </p:txBody>
      </p:sp>
    </p:spTree>
    <p:extLst>
      <p:ext uri="{BB962C8B-B14F-4D97-AF65-F5344CB8AC3E}">
        <p14:creationId xmlns:p14="http://schemas.microsoft.com/office/powerpoint/2010/main" val="3030081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9A662F-12D9-4819-90D6-102693842463}" type="datetimeFigureOut">
              <a:rPr lang="en-US" smtClean="0"/>
              <a:pPr/>
              <a:t>8/2/2018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2E5F01-B736-446B-ACAC-F022DF4C55BC}" type="slidenum">
              <a:rPr lang="en-US" smtClean="0"/>
              <a:pPr/>
              <a:t>‹#›</a:t>
            </a:fld>
            <a:endParaRPr lang="en-US"/>
          </a:p>
        </p:txBody>
      </p:sp>
    </p:spTree>
    <p:extLst>
      <p:ext uri="{BB962C8B-B14F-4D97-AF65-F5344CB8AC3E}">
        <p14:creationId xmlns:p14="http://schemas.microsoft.com/office/powerpoint/2010/main" val="1811613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9A662F-12D9-4819-90D6-102693842463}" type="datetimeFigureOut">
              <a:rPr lang="en-US" smtClean="0"/>
              <a:pPr/>
              <a:t>8/2/2018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2E5F01-B736-446B-ACAC-F022DF4C55BC}" type="slidenum">
              <a:rPr lang="en-US" smtClean="0"/>
              <a:pPr/>
              <a:t>‹#›</a:t>
            </a:fld>
            <a:endParaRPr lang="en-US"/>
          </a:p>
        </p:txBody>
      </p:sp>
    </p:spTree>
    <p:extLst>
      <p:ext uri="{BB962C8B-B14F-4D97-AF65-F5344CB8AC3E}">
        <p14:creationId xmlns:p14="http://schemas.microsoft.com/office/powerpoint/2010/main" val="36894177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chart" Target="../charts/chart16.xml"/><Relationship Id="rId2" Type="http://schemas.openxmlformats.org/officeDocument/2006/relationships/diagramData" Target="../diagrams/data4.xml"/><Relationship Id="rId1" Type="http://schemas.openxmlformats.org/officeDocument/2006/relationships/slideLayout" Target="../slideLayouts/slideLayout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chart" Target="../charts/chart19.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chart" Target="../charts/chart21.xml"/><Relationship Id="rId2" Type="http://schemas.openxmlformats.org/officeDocument/2006/relationships/diagramData" Target="../diagrams/data5.xml"/><Relationship Id="rId1" Type="http://schemas.openxmlformats.org/officeDocument/2006/relationships/slideLayout" Target="../slideLayouts/slideLayout8.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chart" Target="../charts/chart2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chart" Target="../charts/chart2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chart" Target="../charts/chart26.xml"/><Relationship Id="rId2" Type="http://schemas.openxmlformats.org/officeDocument/2006/relationships/diagramData" Target="../diagrams/data6.xml"/><Relationship Id="rId1" Type="http://schemas.openxmlformats.org/officeDocument/2006/relationships/slideLayout" Target="../slideLayouts/slideLayout8.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chart" Target="../charts/chart2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chart" Target="../charts/chart2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chart" Target="../charts/chart31.xml"/><Relationship Id="rId2" Type="http://schemas.openxmlformats.org/officeDocument/2006/relationships/diagramData" Target="../diagrams/data7.xml"/><Relationship Id="rId1" Type="http://schemas.openxmlformats.org/officeDocument/2006/relationships/slideLayout" Target="../slideLayouts/slideLayout8.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2.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chart" Target="../charts/chart3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chart" Target="../charts/chart34.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chart" Target="../charts/chart36.xml"/><Relationship Id="rId2" Type="http://schemas.openxmlformats.org/officeDocument/2006/relationships/diagramData" Target="../diagrams/data8.xml"/><Relationship Id="rId1" Type="http://schemas.openxmlformats.org/officeDocument/2006/relationships/slideLayout" Target="../slideLayouts/slideLayout8.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5.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chart" Target="../charts/chart37.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chart" Target="../charts/chart40.xml"/><Relationship Id="rId2" Type="http://schemas.openxmlformats.org/officeDocument/2006/relationships/chart" Target="../charts/chart39.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chart" Target="../charts/chart41.xml"/><Relationship Id="rId2" Type="http://schemas.openxmlformats.org/officeDocument/2006/relationships/diagramData" Target="../diagrams/data9.xml"/><Relationship Id="rId1" Type="http://schemas.openxmlformats.org/officeDocument/2006/relationships/slideLayout" Target="../slideLayouts/slideLayout8.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8.xml.rels><?xml version="1.0" encoding="UTF-8" standalone="yes"?>
<Relationships xmlns="http://schemas.openxmlformats.org/package/2006/relationships"><Relationship Id="rId3" Type="http://schemas.openxmlformats.org/officeDocument/2006/relationships/chart" Target="../charts/chart43.xml"/><Relationship Id="rId2" Type="http://schemas.openxmlformats.org/officeDocument/2006/relationships/chart" Target="../charts/chart42.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chart" Target="../charts/chart45.xml"/><Relationship Id="rId2" Type="http://schemas.openxmlformats.org/officeDocument/2006/relationships/chart" Target="../charts/chart4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chart" Target="../charts/char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chart" Target="../charts/chart46.xml"/><Relationship Id="rId2" Type="http://schemas.openxmlformats.org/officeDocument/2006/relationships/diagramData" Target="../diagrams/data10.xml"/><Relationship Id="rId1" Type="http://schemas.openxmlformats.org/officeDocument/2006/relationships/slideLayout" Target="../slideLayouts/slideLayout8.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1.xml.rels><?xml version="1.0" encoding="UTF-8" standalone="yes"?>
<Relationships xmlns="http://schemas.openxmlformats.org/package/2006/relationships"><Relationship Id="rId3" Type="http://schemas.openxmlformats.org/officeDocument/2006/relationships/chart" Target="../charts/chart48.xml"/><Relationship Id="rId2" Type="http://schemas.openxmlformats.org/officeDocument/2006/relationships/chart" Target="../charts/chart47.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chart" Target="../charts/chart50.xml"/><Relationship Id="rId2" Type="http://schemas.openxmlformats.org/officeDocument/2006/relationships/chart" Target="../charts/chart49.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hyperlink" Target="http://factfinder.census.gov/faces/nav/jsf/pages/community_fac"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chart" Target="../charts/chart6.xml"/><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chart" Target="../charts/chart11.xml"/><Relationship Id="rId2" Type="http://schemas.openxmlformats.org/officeDocument/2006/relationships/diagramData" Target="../diagrams/data3.xml"/><Relationship Id="rId1" Type="http://schemas.openxmlformats.org/officeDocument/2006/relationships/slideLayout" Target="../slideLayouts/slideLayout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76300" y="1457325"/>
            <a:ext cx="11006667" cy="1927225"/>
          </a:xfrm>
        </p:spPr>
        <p:txBody>
          <a:bodyPr/>
          <a:lstStyle/>
          <a:p>
            <a:pPr>
              <a:defRPr/>
            </a:pPr>
            <a:r>
              <a:rPr lang="en-US" dirty="0" smtClean="0"/>
              <a:t>Indiana Public Health District Asthma Profiles</a:t>
            </a:r>
            <a:endParaRPr lang="en-US" cap="small" dirty="0"/>
          </a:p>
        </p:txBody>
      </p:sp>
      <p:sp>
        <p:nvSpPr>
          <p:cNvPr id="5" name="Text Placeholder 4"/>
          <p:cNvSpPr>
            <a:spLocks noGrp="1"/>
          </p:cNvSpPr>
          <p:nvPr>
            <p:ph type="body" sz="quarter" idx="13"/>
          </p:nvPr>
        </p:nvSpPr>
        <p:spPr>
          <a:xfrm>
            <a:off x="863601" y="4105276"/>
            <a:ext cx="10579100" cy="1000125"/>
          </a:xfrm>
        </p:spPr>
        <p:txBody>
          <a:bodyPr rtlCol="0"/>
          <a:lstStyle/>
          <a:p>
            <a:pPr marL="182880" indent="-182880" eaLnBrk="1" fontAlgn="auto" hangingPunct="1">
              <a:spcAft>
                <a:spcPts val="0"/>
              </a:spcAft>
              <a:defRPr/>
            </a:pPr>
            <a:r>
              <a:rPr lang="en-US" dirty="0" smtClean="0"/>
              <a:t>Jack Kinsey, MPH — </a:t>
            </a:r>
            <a:r>
              <a:rPr lang="en-US" i="1" dirty="0" smtClean="0"/>
              <a:t>Asthma Epidemiologist</a:t>
            </a:r>
          </a:p>
          <a:p>
            <a:pPr marL="182880" indent="-182880" eaLnBrk="1" fontAlgn="auto" hangingPunct="1">
              <a:spcAft>
                <a:spcPts val="0"/>
              </a:spcAft>
              <a:defRPr/>
            </a:pPr>
            <a:r>
              <a:rPr lang="en-US" dirty="0" smtClean="0"/>
              <a:t>Indiana State Department of Health</a:t>
            </a:r>
          </a:p>
        </p:txBody>
      </p:sp>
      <p:sp>
        <p:nvSpPr>
          <p:cNvPr id="6" name="Content Placeholder 5"/>
          <p:cNvSpPr>
            <a:spLocks noGrp="1"/>
          </p:cNvSpPr>
          <p:nvPr>
            <p:ph sz="quarter" idx="14"/>
          </p:nvPr>
        </p:nvSpPr>
        <p:spPr/>
        <p:txBody>
          <a:bodyPr rtlCol="0"/>
          <a:lstStyle/>
          <a:p>
            <a:pPr marL="182880" indent="-182880" eaLnBrk="1" fontAlgn="auto" hangingPunct="1">
              <a:spcAft>
                <a:spcPts val="0"/>
              </a:spcAft>
              <a:defRPr/>
            </a:pPr>
            <a:r>
              <a:rPr lang="en-US" dirty="0" smtClean="0"/>
              <a:t>Chronic Respiratory Disease Section</a:t>
            </a:r>
            <a:endParaRPr lang="en-US" dirty="0"/>
          </a:p>
        </p:txBody>
      </p:sp>
      <p:sp>
        <p:nvSpPr>
          <p:cNvPr id="7" name="Content Placeholder 6"/>
          <p:cNvSpPr>
            <a:spLocks noGrp="1"/>
          </p:cNvSpPr>
          <p:nvPr>
            <p:ph sz="quarter" idx="15"/>
          </p:nvPr>
        </p:nvSpPr>
        <p:spPr>
          <a:xfrm>
            <a:off x="2438400" y="3714750"/>
            <a:ext cx="8915400" cy="304800"/>
          </a:xfrm>
        </p:spPr>
        <p:txBody>
          <a:bodyPr rtlCol="0"/>
          <a:lstStyle/>
          <a:p>
            <a:pPr marL="182880" indent="-182880" eaLnBrk="1" fontAlgn="auto" hangingPunct="1">
              <a:spcAft>
                <a:spcPts val="0"/>
              </a:spcAft>
              <a:defRPr/>
            </a:pPr>
            <a:r>
              <a:rPr lang="en-US" dirty="0" smtClean="0"/>
              <a:t>June 2016</a:t>
            </a:r>
            <a:endParaRPr lang="en-US" dirty="0"/>
          </a:p>
        </p:txBody>
      </p:sp>
      <p:sp>
        <p:nvSpPr>
          <p:cNvPr id="8" name="Rounded Rectangle 7"/>
          <p:cNvSpPr/>
          <p:nvPr/>
        </p:nvSpPr>
        <p:spPr>
          <a:xfrm>
            <a:off x="9956800" y="3505201"/>
            <a:ext cx="1405467" cy="504825"/>
          </a:xfrm>
          <a:prstGeom prst="roundRect">
            <a:avLst/>
          </a:prstGeom>
          <a:solidFill>
            <a:srgbClr val="4F621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a:p>
        </p:txBody>
      </p:sp>
      <p:pic>
        <p:nvPicPr>
          <p:cNvPr id="11271" name="Picture 2" descr="\\iotfilp50pw\isdh\Home\ABrandt\Resources\ISDHLogoColor.png"/>
          <p:cNvPicPr>
            <a:picLocks noChangeAspect="1" noChangeArrowheads="1"/>
          </p:cNvPicPr>
          <p:nvPr/>
        </p:nvPicPr>
        <p:blipFill>
          <a:blip r:embed="rId2" cstate="print"/>
          <a:srcRect/>
          <a:stretch>
            <a:fillRect/>
          </a:stretch>
        </p:blipFill>
        <p:spPr bwMode="auto">
          <a:xfrm>
            <a:off x="4622800" y="5092700"/>
            <a:ext cx="2946400" cy="16589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3 – Emergency Department Visits </a:t>
            </a:r>
            <a:endParaRPr lang="en-US" b="1" dirty="0">
              <a:latin typeface="+mn-lt"/>
            </a:endParaRPr>
          </a:p>
        </p:txBody>
      </p:sp>
      <p:graphicFrame>
        <p:nvGraphicFramePr>
          <p:cNvPr id="9" name="Content Placeholder 8"/>
          <p:cNvGraphicFramePr>
            <a:graphicFrameLocks noGrp="1"/>
          </p:cNvGraphicFramePr>
          <p:nvPr>
            <p:ph sz="half" idx="1"/>
          </p:nvPr>
        </p:nvGraphicFramePr>
        <p:xfrm>
          <a:off x="415636" y="1825625"/>
          <a:ext cx="5604164" cy="43376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199" y="1825625"/>
          <a:ext cx="5596247" cy="433766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3 – Hospitalizations  </a:t>
            </a:r>
            <a:endParaRPr lang="en-US" b="1" dirty="0">
              <a:latin typeface="+mn-lt"/>
            </a:endParaRPr>
          </a:p>
        </p:txBody>
      </p:sp>
      <p:graphicFrame>
        <p:nvGraphicFramePr>
          <p:cNvPr id="9" name="Content Placeholder 8"/>
          <p:cNvGraphicFramePr>
            <a:graphicFrameLocks noGrp="1"/>
          </p:cNvGraphicFramePr>
          <p:nvPr>
            <p:ph sz="half" idx="1"/>
          </p:nvPr>
        </p:nvGraphicFramePr>
        <p:xfrm>
          <a:off x="368135" y="1825625"/>
          <a:ext cx="5651665" cy="43376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199" y="1825625"/>
          <a:ext cx="5631873" cy="434954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Public Health</a:t>
            </a:r>
            <a:br>
              <a:rPr lang="en-US" b="1" dirty="0" smtClean="0">
                <a:latin typeface="+mn-lt"/>
              </a:rPr>
            </a:br>
            <a:r>
              <a:rPr lang="en-US" b="1" dirty="0" smtClean="0">
                <a:latin typeface="+mn-lt"/>
              </a:rPr>
              <a:t>District 4</a:t>
            </a:r>
            <a:r>
              <a:rPr lang="en-US" dirty="0" smtClean="0"/>
              <a:t/>
            </a:r>
            <a:br>
              <a:rPr lang="en-US" dirty="0" smtClean="0"/>
            </a:br>
            <a:endParaRPr lang="en-US" dirty="0"/>
          </a:p>
        </p:txBody>
      </p:sp>
      <p:graphicFrame>
        <p:nvGraphicFramePr>
          <p:cNvPr id="6" name="Diagram 5"/>
          <p:cNvGraphicFramePr/>
          <p:nvPr/>
        </p:nvGraphicFramePr>
        <p:xfrm>
          <a:off x="154107" y="2057400"/>
          <a:ext cx="3932237" cy="3811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2505917993"/>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323088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4 – Emergency Department Visits </a:t>
            </a:r>
            <a:endParaRPr lang="en-US" b="1" dirty="0">
              <a:latin typeface="+mn-lt"/>
            </a:endParaRPr>
          </a:p>
        </p:txBody>
      </p:sp>
      <p:graphicFrame>
        <p:nvGraphicFramePr>
          <p:cNvPr id="9" name="Content Placeholder 8"/>
          <p:cNvGraphicFramePr>
            <a:graphicFrameLocks noGrp="1"/>
          </p:cNvGraphicFramePr>
          <p:nvPr>
            <p:ph sz="half" idx="1"/>
          </p:nvPr>
        </p:nvGraphicFramePr>
        <p:xfrm>
          <a:off x="415636" y="1825625"/>
          <a:ext cx="5604164" cy="43376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200" y="1825625"/>
          <a:ext cx="5608122" cy="433766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4 - Hospitalizations </a:t>
            </a:r>
            <a:endParaRPr lang="en-US" b="1" dirty="0">
              <a:latin typeface="+mn-lt"/>
            </a:endParaRPr>
          </a:p>
        </p:txBody>
      </p:sp>
      <p:graphicFrame>
        <p:nvGraphicFramePr>
          <p:cNvPr id="9" name="Content Placeholder 8"/>
          <p:cNvGraphicFramePr>
            <a:graphicFrameLocks noGrp="1"/>
          </p:cNvGraphicFramePr>
          <p:nvPr>
            <p:ph sz="half" idx="1"/>
          </p:nvPr>
        </p:nvGraphicFramePr>
        <p:xfrm>
          <a:off x="391886" y="1825625"/>
          <a:ext cx="5627914" cy="432579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199" y="1825625"/>
          <a:ext cx="5596247" cy="431391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Public Health</a:t>
            </a:r>
            <a:br>
              <a:rPr lang="en-US" b="1" dirty="0" smtClean="0">
                <a:latin typeface="+mn-lt"/>
              </a:rPr>
            </a:br>
            <a:r>
              <a:rPr lang="en-US" b="1" dirty="0" smtClean="0">
                <a:latin typeface="+mn-lt"/>
              </a:rPr>
              <a:t>District 5</a:t>
            </a:r>
            <a:br>
              <a:rPr lang="en-US" b="1" dirty="0" smtClean="0">
                <a:latin typeface="+mn-lt"/>
              </a:rPr>
            </a:br>
            <a:endParaRPr lang="en-US" b="1" dirty="0">
              <a:latin typeface="+mn-lt"/>
            </a:endParaRPr>
          </a:p>
        </p:txBody>
      </p:sp>
      <p:graphicFrame>
        <p:nvGraphicFramePr>
          <p:cNvPr id="6" name="Diagram 5"/>
          <p:cNvGraphicFramePr/>
          <p:nvPr/>
        </p:nvGraphicFramePr>
        <p:xfrm>
          <a:off x="154107" y="2045525"/>
          <a:ext cx="3932237" cy="3811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1253352873"/>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711217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5 – Emergency Department Visits </a:t>
            </a:r>
            <a:endParaRPr lang="en-US" b="1" dirty="0">
              <a:latin typeface="+mn-lt"/>
            </a:endParaRPr>
          </a:p>
        </p:txBody>
      </p:sp>
      <p:graphicFrame>
        <p:nvGraphicFramePr>
          <p:cNvPr id="9" name="Content Placeholder 8"/>
          <p:cNvGraphicFramePr>
            <a:graphicFrameLocks noGrp="1"/>
          </p:cNvGraphicFramePr>
          <p:nvPr>
            <p:ph sz="half" idx="1"/>
          </p:nvPr>
        </p:nvGraphicFramePr>
        <p:xfrm>
          <a:off x="427512" y="1825625"/>
          <a:ext cx="5592288" cy="432579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199" y="1825625"/>
          <a:ext cx="5548745" cy="434954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5 – Hospitalizations  </a:t>
            </a:r>
            <a:endParaRPr lang="en-US" b="1" dirty="0">
              <a:latin typeface="+mn-lt"/>
            </a:endParaRPr>
          </a:p>
        </p:txBody>
      </p:sp>
      <p:graphicFrame>
        <p:nvGraphicFramePr>
          <p:cNvPr id="9" name="Content Placeholder 8"/>
          <p:cNvGraphicFramePr>
            <a:graphicFrameLocks noGrp="1"/>
          </p:cNvGraphicFramePr>
          <p:nvPr>
            <p:ph sz="half" idx="1"/>
          </p:nvPr>
        </p:nvGraphicFramePr>
        <p:xfrm>
          <a:off x="427512" y="1825625"/>
          <a:ext cx="5592288" cy="43376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200" y="1825624"/>
          <a:ext cx="5572496" cy="436141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Public Health</a:t>
            </a:r>
            <a:br>
              <a:rPr lang="en-US" b="1" dirty="0" smtClean="0">
                <a:latin typeface="+mn-lt"/>
              </a:rPr>
            </a:br>
            <a:r>
              <a:rPr lang="en-US" b="1" dirty="0" smtClean="0">
                <a:latin typeface="+mn-lt"/>
              </a:rPr>
              <a:t>District 6</a:t>
            </a:r>
            <a:br>
              <a:rPr lang="en-US" b="1" dirty="0" smtClean="0">
                <a:latin typeface="+mn-lt"/>
              </a:rPr>
            </a:br>
            <a:endParaRPr lang="en-US" b="1" dirty="0">
              <a:latin typeface="+mn-lt"/>
            </a:endParaRPr>
          </a:p>
        </p:txBody>
      </p:sp>
      <p:graphicFrame>
        <p:nvGraphicFramePr>
          <p:cNvPr id="6" name="Diagram 5"/>
          <p:cNvGraphicFramePr/>
          <p:nvPr/>
        </p:nvGraphicFramePr>
        <p:xfrm>
          <a:off x="213756" y="2057399"/>
          <a:ext cx="3991341" cy="42483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1848409234"/>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097122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6 – Emergency Department Visits </a:t>
            </a:r>
            <a:endParaRPr lang="en-US" b="1" dirty="0">
              <a:latin typeface="+mn-lt"/>
            </a:endParaRPr>
          </a:p>
        </p:txBody>
      </p:sp>
      <p:graphicFrame>
        <p:nvGraphicFramePr>
          <p:cNvPr id="9" name="Content Placeholder 8"/>
          <p:cNvGraphicFramePr>
            <a:graphicFrameLocks noGrp="1"/>
          </p:cNvGraphicFramePr>
          <p:nvPr>
            <p:ph sz="half" idx="1"/>
          </p:nvPr>
        </p:nvGraphicFramePr>
        <p:xfrm>
          <a:off x="391886" y="1825625"/>
          <a:ext cx="5627914" cy="43376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199" y="1825625"/>
          <a:ext cx="5619997" cy="432579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309" y="0"/>
            <a:ext cx="10515600" cy="1325563"/>
          </a:xfrm>
        </p:spPr>
        <p:txBody>
          <a:bodyPr>
            <a:normAutofit/>
          </a:bodyPr>
          <a:lstStyle/>
          <a:p>
            <a:r>
              <a:rPr lang="en-US" sz="4800" b="1" dirty="0" smtClean="0">
                <a:latin typeface="+mn-lt"/>
              </a:rPr>
              <a:t>Overview</a:t>
            </a:r>
            <a:endParaRPr lang="en-US" sz="4800" b="1" dirty="0">
              <a:latin typeface="+mn-lt"/>
            </a:endParaRPr>
          </a:p>
        </p:txBody>
      </p:sp>
      <p:sp>
        <p:nvSpPr>
          <p:cNvPr id="3" name="TextBox 2"/>
          <p:cNvSpPr txBox="1"/>
          <p:nvPr/>
        </p:nvSpPr>
        <p:spPr>
          <a:xfrm>
            <a:off x="296883" y="1425039"/>
            <a:ext cx="11590317" cy="5632311"/>
          </a:xfrm>
          <a:prstGeom prst="rect">
            <a:avLst/>
          </a:prstGeom>
          <a:noFill/>
        </p:spPr>
        <p:txBody>
          <a:bodyPr wrap="square" rtlCol="0">
            <a:spAutoFit/>
          </a:bodyPr>
          <a:lstStyle/>
          <a:p>
            <a:r>
              <a:rPr lang="en-US" b="1" dirty="0" smtClean="0"/>
              <a:t>Where did the data come from?</a:t>
            </a:r>
            <a:endParaRPr lang="en-US" dirty="0" smtClean="0"/>
          </a:p>
          <a:p>
            <a:r>
              <a:rPr lang="en-US" dirty="0" smtClean="0"/>
              <a:t>Data on asthma hospital discharges and emergency department (ED) visits were obtained from Indiana’s Hospital Discharge Data source, which includes over 95 percent of Indiana hospitals. These data contain de-identified health record details on patient demographics, charges, diagnoses, procedures and residence by ZIP code. </a:t>
            </a:r>
          </a:p>
          <a:p>
            <a:r>
              <a:rPr lang="en-US" dirty="0" smtClean="0"/>
              <a:t> </a:t>
            </a:r>
          </a:p>
          <a:p>
            <a:r>
              <a:rPr lang="en-US" b="1" dirty="0" smtClean="0"/>
              <a:t>Why adjusted rates?</a:t>
            </a:r>
            <a:endParaRPr lang="en-US" dirty="0" smtClean="0"/>
          </a:p>
          <a:p>
            <a:r>
              <a:rPr lang="en-US" dirty="0" smtClean="0"/>
              <a:t>Adjusted rates enable comparisons between groups with different age, racial, and ethnic distributions. Rates were calculated using the U.S. 2000 standard population to remove the impact of different age, racial, and ethnic distributions between populations.</a:t>
            </a:r>
          </a:p>
          <a:p>
            <a:r>
              <a:rPr lang="en-US" b="1" dirty="0" smtClean="0"/>
              <a:t> </a:t>
            </a:r>
            <a:endParaRPr lang="en-US" dirty="0" smtClean="0"/>
          </a:p>
          <a:p>
            <a:r>
              <a:rPr lang="en-US" b="1" dirty="0" smtClean="0"/>
              <a:t>Who was included in the rate?</a:t>
            </a:r>
            <a:endParaRPr lang="en-US" dirty="0" smtClean="0"/>
          </a:p>
          <a:p>
            <a:r>
              <a:rPr lang="en-US" dirty="0" smtClean="0"/>
              <a:t>Asthma hospitalizations and ED visits were defined as a primary diagnosis asthma encounter using ICD-9-CM diagnosis code 493 (inclusive) for an Indiana resident (all ages) discharged from an Indiana hospital/emergency department during the 2014 calendar year (January 1, 2014 to December 31, 2014) and the 2013 calendar year. ED rates also include patients discharged from the ED and admitted into the hospital.  All provided rates are per 10,000 population.</a:t>
            </a:r>
          </a:p>
          <a:p>
            <a:r>
              <a:rPr lang="en-US" b="1" dirty="0" smtClean="0"/>
              <a:t> </a:t>
            </a:r>
            <a:endParaRPr lang="en-US" dirty="0" smtClean="0"/>
          </a:p>
          <a:p>
            <a:r>
              <a:rPr lang="en-US" b="1" dirty="0" smtClean="0"/>
              <a:t>Why are some rates missing?</a:t>
            </a:r>
            <a:endParaRPr lang="en-US" dirty="0" smtClean="0"/>
          </a:p>
          <a:p>
            <a:r>
              <a:rPr lang="en-US" dirty="0" smtClean="0"/>
              <a:t>Adjusted rates and counts were suppressed if the number of hospitalizations or ED visits for a particular district is less than or equal to 5. Rates were considered unstable if fewer than 20 hospitalizations or ED visits occurred in the district.</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6 – Hospitalizations  </a:t>
            </a:r>
            <a:endParaRPr lang="en-US" b="1" dirty="0">
              <a:latin typeface="+mn-lt"/>
            </a:endParaRPr>
          </a:p>
        </p:txBody>
      </p:sp>
      <p:graphicFrame>
        <p:nvGraphicFramePr>
          <p:cNvPr id="9" name="Content Placeholder 8"/>
          <p:cNvGraphicFramePr>
            <a:graphicFrameLocks noGrp="1"/>
          </p:cNvGraphicFramePr>
          <p:nvPr>
            <p:ph sz="half" idx="1"/>
          </p:nvPr>
        </p:nvGraphicFramePr>
        <p:xfrm>
          <a:off x="415636" y="1825625"/>
          <a:ext cx="5604164" cy="43376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199" y="1825625"/>
          <a:ext cx="5560621" cy="433766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Public Health</a:t>
            </a:r>
            <a:br>
              <a:rPr lang="en-US" b="1" dirty="0" smtClean="0">
                <a:latin typeface="+mn-lt"/>
              </a:rPr>
            </a:br>
            <a:r>
              <a:rPr lang="en-US" b="1" dirty="0" smtClean="0">
                <a:latin typeface="+mn-lt"/>
              </a:rPr>
              <a:t>District 7</a:t>
            </a:r>
            <a:br>
              <a:rPr lang="en-US" b="1" dirty="0" smtClean="0">
                <a:latin typeface="+mn-lt"/>
              </a:rPr>
            </a:br>
            <a:endParaRPr lang="en-US" b="1" dirty="0">
              <a:latin typeface="+mn-lt"/>
            </a:endParaRPr>
          </a:p>
        </p:txBody>
      </p:sp>
      <p:graphicFrame>
        <p:nvGraphicFramePr>
          <p:cNvPr id="6" name="Diagram 5"/>
          <p:cNvGraphicFramePr/>
          <p:nvPr/>
        </p:nvGraphicFramePr>
        <p:xfrm>
          <a:off x="272860" y="2057400"/>
          <a:ext cx="3932237" cy="3811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1978046817"/>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287805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7 – Emergency Department Visits </a:t>
            </a:r>
            <a:endParaRPr lang="en-US" b="1" dirty="0">
              <a:latin typeface="+mn-lt"/>
            </a:endParaRPr>
          </a:p>
        </p:txBody>
      </p:sp>
      <p:graphicFrame>
        <p:nvGraphicFramePr>
          <p:cNvPr id="9" name="Content Placeholder 8"/>
          <p:cNvGraphicFramePr>
            <a:graphicFrameLocks noGrp="1"/>
          </p:cNvGraphicFramePr>
          <p:nvPr>
            <p:ph sz="half" idx="1"/>
          </p:nvPr>
        </p:nvGraphicFramePr>
        <p:xfrm>
          <a:off x="427512" y="1825625"/>
          <a:ext cx="5592288" cy="432579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200" y="1825625"/>
          <a:ext cx="5572496" cy="433766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7 – Hospitalizations </a:t>
            </a:r>
            <a:endParaRPr lang="en-US" b="1" dirty="0">
              <a:latin typeface="+mn-lt"/>
            </a:endParaRPr>
          </a:p>
        </p:txBody>
      </p:sp>
      <p:graphicFrame>
        <p:nvGraphicFramePr>
          <p:cNvPr id="9" name="Content Placeholder 8"/>
          <p:cNvGraphicFramePr>
            <a:graphicFrameLocks noGrp="1"/>
          </p:cNvGraphicFramePr>
          <p:nvPr>
            <p:ph sz="half" idx="1"/>
          </p:nvPr>
        </p:nvGraphicFramePr>
        <p:xfrm>
          <a:off x="403761" y="1825625"/>
          <a:ext cx="5616039" cy="432579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199" y="1825625"/>
          <a:ext cx="5619997" cy="434954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Public Health</a:t>
            </a:r>
            <a:br>
              <a:rPr lang="en-US" b="1" dirty="0" smtClean="0">
                <a:latin typeface="+mn-lt"/>
              </a:rPr>
            </a:br>
            <a:r>
              <a:rPr lang="en-US" b="1" dirty="0" smtClean="0">
                <a:latin typeface="+mn-lt"/>
              </a:rPr>
              <a:t>District 8</a:t>
            </a:r>
            <a:br>
              <a:rPr lang="en-US" b="1" dirty="0" smtClean="0">
                <a:latin typeface="+mn-lt"/>
              </a:rPr>
            </a:br>
            <a:endParaRPr lang="en-US" b="1" dirty="0">
              <a:latin typeface="+mn-lt"/>
            </a:endParaRPr>
          </a:p>
        </p:txBody>
      </p:sp>
      <p:graphicFrame>
        <p:nvGraphicFramePr>
          <p:cNvPr id="6" name="Diagram 5"/>
          <p:cNvGraphicFramePr/>
          <p:nvPr/>
        </p:nvGraphicFramePr>
        <p:xfrm>
          <a:off x="154107" y="2057400"/>
          <a:ext cx="3932237" cy="3811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1207669155"/>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70440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8 – Emergency Department Visits</a:t>
            </a:r>
            <a:endParaRPr lang="en-US" b="1" dirty="0">
              <a:latin typeface="+mn-lt"/>
            </a:endParaRPr>
          </a:p>
        </p:txBody>
      </p:sp>
      <p:graphicFrame>
        <p:nvGraphicFramePr>
          <p:cNvPr id="9" name="Content Placeholder 8"/>
          <p:cNvGraphicFramePr>
            <a:graphicFrameLocks noGrp="1"/>
          </p:cNvGraphicFramePr>
          <p:nvPr>
            <p:ph sz="half" idx="1"/>
          </p:nvPr>
        </p:nvGraphicFramePr>
        <p:xfrm>
          <a:off x="439387" y="1825625"/>
          <a:ext cx="5580413" cy="43376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199" y="1825625"/>
          <a:ext cx="5596247" cy="432579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8 – Hospitalizations  </a:t>
            </a:r>
            <a:endParaRPr lang="en-US" b="1" dirty="0">
              <a:latin typeface="+mn-lt"/>
            </a:endParaRPr>
          </a:p>
        </p:txBody>
      </p:sp>
      <p:graphicFrame>
        <p:nvGraphicFramePr>
          <p:cNvPr id="9" name="Content Placeholder 8"/>
          <p:cNvGraphicFramePr>
            <a:graphicFrameLocks noGrp="1"/>
          </p:cNvGraphicFramePr>
          <p:nvPr>
            <p:ph sz="half" idx="1"/>
          </p:nvPr>
        </p:nvGraphicFramePr>
        <p:xfrm>
          <a:off x="415636" y="1825625"/>
          <a:ext cx="5604164" cy="43376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199" y="1825625"/>
          <a:ext cx="5560621" cy="434954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Public Health</a:t>
            </a:r>
            <a:br>
              <a:rPr lang="en-US" b="1" dirty="0" smtClean="0">
                <a:latin typeface="+mn-lt"/>
              </a:rPr>
            </a:br>
            <a:r>
              <a:rPr lang="en-US" b="1" dirty="0" smtClean="0">
                <a:latin typeface="+mn-lt"/>
              </a:rPr>
              <a:t>District 9</a:t>
            </a:r>
            <a:br>
              <a:rPr lang="en-US" b="1" dirty="0" smtClean="0">
                <a:latin typeface="+mn-lt"/>
              </a:rPr>
            </a:br>
            <a:endParaRPr lang="en-US" b="1" dirty="0">
              <a:latin typeface="+mn-lt"/>
            </a:endParaRPr>
          </a:p>
        </p:txBody>
      </p:sp>
      <p:graphicFrame>
        <p:nvGraphicFramePr>
          <p:cNvPr id="6" name="Diagram 5"/>
          <p:cNvGraphicFramePr/>
          <p:nvPr/>
        </p:nvGraphicFramePr>
        <p:xfrm>
          <a:off x="154107" y="2069275"/>
          <a:ext cx="3932237" cy="3811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564101623"/>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9395661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9 – Emergency Department Visits </a:t>
            </a:r>
            <a:endParaRPr lang="en-US" b="1" dirty="0">
              <a:latin typeface="+mn-lt"/>
            </a:endParaRPr>
          </a:p>
        </p:txBody>
      </p:sp>
      <p:graphicFrame>
        <p:nvGraphicFramePr>
          <p:cNvPr id="9" name="Content Placeholder 8"/>
          <p:cNvGraphicFramePr>
            <a:graphicFrameLocks noGrp="1"/>
          </p:cNvGraphicFramePr>
          <p:nvPr>
            <p:ph sz="half" idx="1"/>
          </p:nvPr>
        </p:nvGraphicFramePr>
        <p:xfrm>
          <a:off x="403761" y="1825625"/>
          <a:ext cx="5616039" cy="43376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199" y="1825625"/>
          <a:ext cx="5596247" cy="433766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9 – Hospitalizations </a:t>
            </a:r>
            <a:endParaRPr lang="en-US" b="1" dirty="0">
              <a:latin typeface="+mn-lt"/>
            </a:endParaRPr>
          </a:p>
        </p:txBody>
      </p:sp>
      <p:graphicFrame>
        <p:nvGraphicFramePr>
          <p:cNvPr id="9" name="Content Placeholder 8"/>
          <p:cNvGraphicFramePr>
            <a:graphicFrameLocks noGrp="1"/>
          </p:cNvGraphicFramePr>
          <p:nvPr>
            <p:ph sz="half" idx="1"/>
          </p:nvPr>
        </p:nvGraphicFramePr>
        <p:xfrm>
          <a:off x="427512" y="1825625"/>
          <a:ext cx="5592288" cy="43376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199" y="1825625"/>
          <a:ext cx="5596247" cy="433766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Public Health </a:t>
            </a:r>
            <a:br>
              <a:rPr lang="en-US" b="1" dirty="0" smtClean="0">
                <a:latin typeface="+mn-lt"/>
              </a:rPr>
            </a:br>
            <a:r>
              <a:rPr lang="en-US" b="1" dirty="0" smtClean="0">
                <a:latin typeface="+mn-lt"/>
              </a:rPr>
              <a:t>District 1</a:t>
            </a:r>
            <a:br>
              <a:rPr lang="en-US" b="1" dirty="0" smtClean="0">
                <a:latin typeface="+mn-lt"/>
              </a:rPr>
            </a:br>
            <a:endParaRPr lang="en-US" b="1" dirty="0">
              <a:latin typeface="+mn-lt"/>
            </a:endParaRPr>
          </a:p>
        </p:txBody>
      </p:sp>
      <p:graphicFrame>
        <p:nvGraphicFramePr>
          <p:cNvPr id="6" name="Diagram 5"/>
          <p:cNvGraphicFramePr/>
          <p:nvPr/>
        </p:nvGraphicFramePr>
        <p:xfrm>
          <a:off x="177857" y="2057400"/>
          <a:ext cx="3932237" cy="3811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1380640517"/>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6906886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Public Health</a:t>
            </a:r>
            <a:br>
              <a:rPr lang="en-US" b="1" dirty="0" smtClean="0">
                <a:latin typeface="+mn-lt"/>
              </a:rPr>
            </a:br>
            <a:r>
              <a:rPr lang="en-US" b="1" dirty="0" smtClean="0">
                <a:latin typeface="+mn-lt"/>
              </a:rPr>
              <a:t>District 10</a:t>
            </a:r>
            <a:br>
              <a:rPr lang="en-US" b="1" dirty="0" smtClean="0">
                <a:latin typeface="+mn-lt"/>
              </a:rPr>
            </a:br>
            <a:endParaRPr lang="en-US" b="1" dirty="0">
              <a:latin typeface="+mn-lt"/>
            </a:endParaRPr>
          </a:p>
        </p:txBody>
      </p:sp>
      <p:graphicFrame>
        <p:nvGraphicFramePr>
          <p:cNvPr id="6" name="Diagram 5"/>
          <p:cNvGraphicFramePr/>
          <p:nvPr/>
        </p:nvGraphicFramePr>
        <p:xfrm>
          <a:off x="154107" y="2057400"/>
          <a:ext cx="3932237" cy="3811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746777754"/>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8078612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10 – Emergency Department Visits </a:t>
            </a:r>
            <a:endParaRPr lang="en-US" b="1" dirty="0">
              <a:latin typeface="+mn-lt"/>
            </a:endParaRPr>
          </a:p>
        </p:txBody>
      </p:sp>
      <p:graphicFrame>
        <p:nvGraphicFramePr>
          <p:cNvPr id="9" name="Content Placeholder 8"/>
          <p:cNvGraphicFramePr>
            <a:graphicFrameLocks noGrp="1"/>
          </p:cNvGraphicFramePr>
          <p:nvPr>
            <p:ph sz="half" idx="1"/>
          </p:nvPr>
        </p:nvGraphicFramePr>
        <p:xfrm>
          <a:off x="380010" y="1825625"/>
          <a:ext cx="5639790" cy="434954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200" y="1825625"/>
          <a:ext cx="5608122" cy="433766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10 – Hospitalizations  </a:t>
            </a:r>
            <a:endParaRPr lang="en-US" b="1" dirty="0">
              <a:latin typeface="+mn-lt"/>
            </a:endParaRPr>
          </a:p>
        </p:txBody>
      </p:sp>
      <p:graphicFrame>
        <p:nvGraphicFramePr>
          <p:cNvPr id="9" name="Content Placeholder 8"/>
          <p:cNvGraphicFramePr>
            <a:graphicFrameLocks noGrp="1"/>
          </p:cNvGraphicFramePr>
          <p:nvPr>
            <p:ph sz="half" idx="1"/>
          </p:nvPr>
        </p:nvGraphicFramePr>
        <p:xfrm>
          <a:off x="427512" y="1825625"/>
          <a:ext cx="5592288" cy="434954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200" y="1825625"/>
          <a:ext cx="5536870" cy="433766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Used</a:t>
            </a:r>
            <a:endParaRPr lang="en-US"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sz="2400" dirty="0" smtClean="0"/>
              <a:t>ISDH DAT. (2015). </a:t>
            </a:r>
            <a:r>
              <a:rPr lang="en-US" sz="2400" i="1" dirty="0" smtClean="0"/>
              <a:t>Indiana Hospital Discharge Datasets, 2010-2014</a:t>
            </a:r>
            <a:r>
              <a:rPr lang="en-US" sz="2400" dirty="0" smtClean="0"/>
              <a:t>. </a:t>
            </a:r>
          </a:p>
          <a:p>
            <a:pPr marL="457200" indent="-457200">
              <a:buFont typeface="+mj-lt"/>
              <a:buAutoNum type="arabicPeriod"/>
            </a:pPr>
            <a:r>
              <a:rPr lang="en-US" sz="2400" dirty="0" smtClean="0"/>
              <a:t>U.S. Census Bureau. (2015). </a:t>
            </a:r>
            <a:r>
              <a:rPr lang="en-US" sz="2400" i="1" dirty="0" smtClean="0"/>
              <a:t>2010-2014 American Community Survey 5-Year 	Estimates </a:t>
            </a:r>
            <a:r>
              <a:rPr lang="en-US" sz="2400" dirty="0" smtClean="0"/>
              <a:t>[Data File]</a:t>
            </a:r>
            <a:r>
              <a:rPr lang="en-US" sz="2400" i="1" dirty="0" smtClean="0"/>
              <a:t>. </a:t>
            </a:r>
            <a:r>
              <a:rPr lang="en-US" sz="2400" dirty="0" smtClean="0"/>
              <a:t>Retrieved from 	</a:t>
            </a:r>
            <a:r>
              <a:rPr lang="en-US" sz="2400" dirty="0" smtClean="0">
                <a:hlinkClick r:id="rId2"/>
              </a:rPr>
              <a:t>http://factfinder.census.gov/faces/nav/jsf/pages/community_facts.xhtml </a:t>
            </a:r>
            <a:r>
              <a:rPr lang="en-US" sz="2400" dirty="0" smtClean="0"/>
              <a:t>.</a:t>
            </a:r>
          </a:p>
          <a:p>
            <a:endParaRPr lang="en-US" dirty="0" smtClean="0"/>
          </a:p>
          <a:p>
            <a:pPr marL="0" indent="0">
              <a:buNone/>
            </a:pPr>
            <a:endParaRPr lang="en-US" sz="1400" dirty="0" smtClean="0"/>
          </a:p>
          <a:p>
            <a:pPr marL="0" indent="0">
              <a:buNone/>
            </a:pPr>
            <a:endParaRPr lang="en-US" sz="1400" dirty="0"/>
          </a:p>
          <a:p>
            <a:pPr marL="0" indent="0">
              <a:buNone/>
            </a:pPr>
            <a:endParaRPr lang="en-US" sz="1400" dirty="0" smtClean="0"/>
          </a:p>
          <a:p>
            <a:pPr marL="0" indent="0">
              <a:buNone/>
            </a:pPr>
            <a:endParaRPr lang="en-US" sz="1400" dirty="0"/>
          </a:p>
          <a:p>
            <a:pPr marL="0" indent="0">
              <a:buNone/>
            </a:pPr>
            <a:endParaRPr lang="en-US" sz="1400" dirty="0" smtClean="0"/>
          </a:p>
          <a:p>
            <a:pPr marL="0" indent="0">
              <a:buNone/>
            </a:pPr>
            <a:r>
              <a:rPr lang="en-US" sz="1400" smtClean="0"/>
              <a:t>This publication </a:t>
            </a:r>
            <a:r>
              <a:rPr lang="en-US" sz="1400" dirty="0"/>
              <a:t>was supported by Cooperative Agreement 5 UE1EH000507, funded by the Centers for Disease Control and Prevention.  Its contents are solely the responsibility of the authors and do not necessarily represent the official views of the Centers for Disease Control and Prevention or the Department of Health and Human Services.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1 – Emergency Department Visits </a:t>
            </a:r>
            <a:endParaRPr lang="en-US" b="1" dirty="0">
              <a:latin typeface="+mn-lt"/>
            </a:endParaRPr>
          </a:p>
        </p:txBody>
      </p:sp>
      <p:graphicFrame>
        <p:nvGraphicFramePr>
          <p:cNvPr id="9" name="Content Placeholder 8"/>
          <p:cNvGraphicFramePr>
            <a:graphicFrameLocks noGrp="1"/>
          </p:cNvGraphicFramePr>
          <p:nvPr>
            <p:ph sz="half" idx="1"/>
          </p:nvPr>
        </p:nvGraphicFramePr>
        <p:xfrm>
          <a:off x="403761" y="1825625"/>
          <a:ext cx="5616039" cy="43376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200" y="1825625"/>
          <a:ext cx="5608122" cy="432579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1 – Hospitalizations </a:t>
            </a:r>
            <a:endParaRPr lang="en-US" b="1" dirty="0">
              <a:latin typeface="+mn-lt"/>
            </a:endParaRPr>
          </a:p>
        </p:txBody>
      </p:sp>
      <p:graphicFrame>
        <p:nvGraphicFramePr>
          <p:cNvPr id="6" name="Content Placeholder 5"/>
          <p:cNvGraphicFramePr>
            <a:graphicFrameLocks noGrp="1"/>
          </p:cNvGraphicFramePr>
          <p:nvPr>
            <p:ph sz="half" idx="1"/>
          </p:nvPr>
        </p:nvGraphicFramePr>
        <p:xfrm>
          <a:off x="391886" y="1825625"/>
          <a:ext cx="5627914" cy="43376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ontent Placeholder 7"/>
          <p:cNvGraphicFramePr>
            <a:graphicFrameLocks noGrp="1"/>
          </p:cNvGraphicFramePr>
          <p:nvPr>
            <p:ph sz="half" idx="2"/>
          </p:nvPr>
        </p:nvGraphicFramePr>
        <p:xfrm>
          <a:off x="6172199" y="1825625"/>
          <a:ext cx="5631873" cy="432579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mn-lt"/>
              </a:rPr>
              <a:t>Public Health</a:t>
            </a:r>
            <a:br>
              <a:rPr lang="en-US" b="1" dirty="0" smtClean="0">
                <a:latin typeface="+mn-lt"/>
              </a:rPr>
            </a:br>
            <a:r>
              <a:rPr lang="en-US" b="1" dirty="0" smtClean="0">
                <a:latin typeface="+mn-lt"/>
              </a:rPr>
              <a:t>District 2</a:t>
            </a:r>
            <a:br>
              <a:rPr lang="en-US" b="1" dirty="0" smtClean="0">
                <a:latin typeface="+mn-lt"/>
              </a:rPr>
            </a:br>
            <a:endParaRPr lang="en-US" b="1" dirty="0">
              <a:latin typeface="+mn-lt"/>
            </a:endParaRPr>
          </a:p>
        </p:txBody>
      </p:sp>
      <p:graphicFrame>
        <p:nvGraphicFramePr>
          <p:cNvPr id="6" name="Diagram 5"/>
          <p:cNvGraphicFramePr/>
          <p:nvPr/>
        </p:nvGraphicFramePr>
        <p:xfrm>
          <a:off x="142504" y="2045525"/>
          <a:ext cx="3932237" cy="3811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3716421707"/>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714635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2 – Emergency Department Visits</a:t>
            </a:r>
            <a:endParaRPr lang="en-US" b="1" dirty="0">
              <a:latin typeface="+mn-lt"/>
            </a:endParaRPr>
          </a:p>
        </p:txBody>
      </p:sp>
      <p:graphicFrame>
        <p:nvGraphicFramePr>
          <p:cNvPr id="9" name="Content Placeholder 8"/>
          <p:cNvGraphicFramePr>
            <a:graphicFrameLocks noGrp="1"/>
          </p:cNvGraphicFramePr>
          <p:nvPr>
            <p:ph sz="half" idx="1"/>
          </p:nvPr>
        </p:nvGraphicFramePr>
        <p:xfrm>
          <a:off x="415636" y="1825625"/>
          <a:ext cx="5604164" cy="43376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6172200" y="1825625"/>
          <a:ext cx="5572496" cy="433766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District 2 – Hospitalizations  </a:t>
            </a:r>
            <a:endParaRPr lang="en-US" b="1" dirty="0">
              <a:latin typeface="+mn-lt"/>
            </a:endParaRPr>
          </a:p>
        </p:txBody>
      </p:sp>
      <p:graphicFrame>
        <p:nvGraphicFramePr>
          <p:cNvPr id="8" name="Content Placeholder 7"/>
          <p:cNvGraphicFramePr>
            <a:graphicFrameLocks noGrp="1"/>
          </p:cNvGraphicFramePr>
          <p:nvPr>
            <p:ph sz="half" idx="1"/>
          </p:nvPr>
        </p:nvGraphicFramePr>
        <p:xfrm>
          <a:off x="415636" y="1825625"/>
          <a:ext cx="5604164" cy="43376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ontent Placeholder 8"/>
          <p:cNvGraphicFramePr>
            <a:graphicFrameLocks noGrp="1"/>
          </p:cNvGraphicFramePr>
          <p:nvPr>
            <p:ph sz="half" idx="2"/>
          </p:nvPr>
        </p:nvGraphicFramePr>
        <p:xfrm>
          <a:off x="6172199" y="1825625"/>
          <a:ext cx="5596247" cy="434954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6238" y="457200"/>
            <a:ext cx="3932237" cy="1600200"/>
          </a:xfrm>
        </p:spPr>
        <p:txBody>
          <a:bodyPr>
            <a:normAutofit/>
          </a:bodyPr>
          <a:lstStyle/>
          <a:p>
            <a:r>
              <a:rPr lang="en-US" b="1" dirty="0" smtClean="0">
                <a:latin typeface="+mn-lt"/>
              </a:rPr>
              <a:t>Public Health</a:t>
            </a:r>
            <a:br>
              <a:rPr lang="en-US" b="1" dirty="0" smtClean="0">
                <a:latin typeface="+mn-lt"/>
              </a:rPr>
            </a:br>
            <a:r>
              <a:rPr lang="en-US" b="1" dirty="0" smtClean="0">
                <a:latin typeface="+mn-lt"/>
              </a:rPr>
              <a:t>District 3</a:t>
            </a:r>
            <a:r>
              <a:rPr lang="en-US" dirty="0" smtClean="0"/>
              <a:t/>
            </a:r>
            <a:br>
              <a:rPr lang="en-US" dirty="0" smtClean="0"/>
            </a:br>
            <a:endParaRPr lang="en-US" dirty="0"/>
          </a:p>
        </p:txBody>
      </p:sp>
      <p:graphicFrame>
        <p:nvGraphicFramePr>
          <p:cNvPr id="6" name="Diagram 5"/>
          <p:cNvGraphicFramePr/>
          <p:nvPr/>
        </p:nvGraphicFramePr>
        <p:xfrm>
          <a:off x="237506" y="2033648"/>
          <a:ext cx="4205097" cy="4224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1203419131"/>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5811230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80AB627-4CAA-42D6-806C-7DF6A394F9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70A763C5-E81E-4CB4-901D-E8701BEC9F90}">
  <ds:schemaRefs>
    <ds:schemaRef ds:uri="http://schemas.microsoft.com/sharepoint/v3/contenttype/forms"/>
  </ds:schemaRefs>
</ds:datastoreItem>
</file>

<file path=customXml/itemProps3.xml><?xml version="1.0" encoding="utf-8"?>
<ds:datastoreItem xmlns:ds="http://schemas.openxmlformats.org/officeDocument/2006/customXml" ds:itemID="{8148FFCC-ECC8-415A-BA1B-3B4239243E7D}">
  <ds:schemaRefs>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 ds:uri="http://schemas.microsoft.com/office/infopath/2007/PartnerControls"/>
    <ds:schemaRef ds:uri="http://schemas.microsoft.com/office/2006/documentManagement/typ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2482</TotalTime>
  <Words>1854</Words>
  <Application>Microsoft Office PowerPoint</Application>
  <PresentationFormat>Widescreen</PresentationFormat>
  <Paragraphs>286</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Calibri Light</vt:lpstr>
      <vt:lpstr>Tahoma</vt:lpstr>
      <vt:lpstr>Verdana</vt:lpstr>
      <vt:lpstr>Office Theme</vt:lpstr>
      <vt:lpstr>Indiana Public Health District Asthma Profiles</vt:lpstr>
      <vt:lpstr>Overview</vt:lpstr>
      <vt:lpstr>Public Health  District 1 </vt:lpstr>
      <vt:lpstr>District 1 – Emergency Department Visits </vt:lpstr>
      <vt:lpstr>District 1 – Hospitalizations </vt:lpstr>
      <vt:lpstr>Public Health District 2 </vt:lpstr>
      <vt:lpstr>District 2 – Emergency Department Visits</vt:lpstr>
      <vt:lpstr>District 2 – Hospitalizations  </vt:lpstr>
      <vt:lpstr>Public Health District 3 </vt:lpstr>
      <vt:lpstr>District 3 – Emergency Department Visits </vt:lpstr>
      <vt:lpstr>District 3 – Hospitalizations  </vt:lpstr>
      <vt:lpstr>Public Health District 4 </vt:lpstr>
      <vt:lpstr>District 4 – Emergency Department Visits </vt:lpstr>
      <vt:lpstr>District 4 - Hospitalizations </vt:lpstr>
      <vt:lpstr>Public Health District 5 </vt:lpstr>
      <vt:lpstr>District 5 – Emergency Department Visits </vt:lpstr>
      <vt:lpstr>District 5 – Hospitalizations  </vt:lpstr>
      <vt:lpstr>Public Health District 6 </vt:lpstr>
      <vt:lpstr>District 6 – Emergency Department Visits </vt:lpstr>
      <vt:lpstr>District 6 – Hospitalizations  </vt:lpstr>
      <vt:lpstr>Public Health District 7 </vt:lpstr>
      <vt:lpstr>District 7 – Emergency Department Visits </vt:lpstr>
      <vt:lpstr>District 7 – Hospitalizations </vt:lpstr>
      <vt:lpstr>Public Health District 8 </vt:lpstr>
      <vt:lpstr>District 8 – Emergency Department Visits</vt:lpstr>
      <vt:lpstr>District 8 – Hospitalizations  </vt:lpstr>
      <vt:lpstr>Public Health District 9 </vt:lpstr>
      <vt:lpstr>District 9 – Emergency Department Visits </vt:lpstr>
      <vt:lpstr>District 9 – Hospitalizations </vt:lpstr>
      <vt:lpstr>Public Health District 10 </vt:lpstr>
      <vt:lpstr>District 10 – Emergency Department Visits </vt:lpstr>
      <vt:lpstr>District 10 – Hospitalizations  </vt:lpstr>
      <vt:lpstr>Resources Used</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County Profiles</dc:title>
  <dc:creator>Jack Kinsey</dc:creator>
  <cp:lastModifiedBy>Sandy, Kara</cp:lastModifiedBy>
  <cp:revision>190</cp:revision>
  <dcterms:created xsi:type="dcterms:W3CDTF">2015-11-18T19:28:45Z</dcterms:created>
  <dcterms:modified xsi:type="dcterms:W3CDTF">2018-08-02T17:55:18Z</dcterms:modified>
</cp:coreProperties>
</file>