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60" r:id="rId3"/>
    <p:sldId id="263" r:id="rId4"/>
    <p:sldId id="282" r:id="rId5"/>
    <p:sldId id="268" r:id="rId6"/>
    <p:sldId id="281" r:id="rId7"/>
    <p:sldId id="280" r:id="rId8"/>
    <p:sldId id="276" r:id="rId9"/>
    <p:sldId id="284" r:id="rId10"/>
    <p:sldId id="261" r:id="rId11"/>
    <p:sldId id="274" r:id="rId12"/>
    <p:sldId id="275" r:id="rId13"/>
    <p:sldId id="285" r:id="rId14"/>
    <p:sldId id="286"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8CC63F"/>
    <a:srgbClr val="D2E4F2"/>
    <a:srgbClr val="FCB040"/>
    <a:srgbClr val="1C4E72"/>
    <a:srgbClr val="034EA1"/>
    <a:srgbClr val="FCDB9C"/>
    <a:srgbClr val="D18A43"/>
    <a:srgbClr val="68A5CD"/>
    <a:srgbClr val="33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97217" autoAdjust="0"/>
  </p:normalViewPr>
  <p:slideViewPr>
    <p:cSldViewPr snapToGrid="0" showGuides="1">
      <p:cViewPr varScale="1">
        <p:scale>
          <a:sx n="70" d="100"/>
          <a:sy n="70" d="100"/>
        </p:scale>
        <p:origin x="660"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1A739-2F4B-42DC-A4D2-C3EB3AEEED33}" type="doc">
      <dgm:prSet loTypeId="urn:microsoft.com/office/officeart/2011/layout/RadialPictureList" loCatId="picture" qsTypeId="urn:microsoft.com/office/officeart/2005/8/quickstyle/simple4" qsCatId="simple" csTypeId="urn:microsoft.com/office/officeart/2005/8/colors/accent0_3" csCatId="mainScheme" phldr="1"/>
      <dgm:spPr/>
      <dgm:t>
        <a:bodyPr/>
        <a:lstStyle/>
        <a:p>
          <a:endParaRPr lang="en-US"/>
        </a:p>
      </dgm:t>
    </dgm:pt>
    <dgm:pt modelId="{9E160294-6DBC-41AF-A932-2446D98D5C73}">
      <dgm:prSet phldrT="[Text]" custT="1"/>
      <dgm:spPr>
        <a:effectLst>
          <a:outerShdw blurRad="50800" dist="38100" dir="2700000" algn="tl" rotWithShape="0">
            <a:prstClr val="black">
              <a:alpha val="40000"/>
            </a:prstClr>
          </a:outerShdw>
        </a:effectLst>
      </dgm:spPr>
      <dgm:t>
        <a:bodyPr/>
        <a:lstStyle/>
        <a:p>
          <a:r>
            <a:rPr lang="en-US" sz="2000" b="0" dirty="0" err="1" smtClean="0">
              <a:solidFill>
                <a:srgbClr val="034EA1"/>
              </a:solidFill>
              <a:latin typeface="Proxima Nova" panose="02000506030000020004" pitchFamily="50" charset="0"/>
            </a:rPr>
            <a:t>INDemand</a:t>
          </a:r>
          <a:r>
            <a:rPr lang="en-US" sz="2000" b="0" dirty="0" smtClean="0">
              <a:solidFill>
                <a:srgbClr val="034EA1"/>
              </a:solidFill>
              <a:latin typeface="Proxima Nova" panose="02000506030000020004" pitchFamily="50" charset="0"/>
            </a:rPr>
            <a:t> Jobs</a:t>
          </a:r>
          <a:endParaRPr lang="en-US" sz="2000" b="0" dirty="0">
            <a:solidFill>
              <a:srgbClr val="034EA1"/>
            </a:solidFill>
            <a:latin typeface="Proxima Nova" panose="02000506030000020004" pitchFamily="50" charset="0"/>
          </a:endParaRPr>
        </a:p>
      </dgm:t>
    </dgm:pt>
    <dgm:pt modelId="{5B8B6ABA-B2E6-4941-B11B-EB33A4866001}" type="parTrans" cxnId="{F9ECBAD9-6B91-4A92-A51B-B9F59DEB3B34}">
      <dgm:prSet/>
      <dgm:spPr/>
      <dgm:t>
        <a:bodyPr/>
        <a:lstStyle/>
        <a:p>
          <a:endParaRPr lang="en-US"/>
        </a:p>
      </dgm:t>
    </dgm:pt>
    <dgm:pt modelId="{9E4203A3-BE03-4DE5-BE6D-9CCF9B832765}" type="sibTrans" cxnId="{F9ECBAD9-6B91-4A92-A51B-B9F59DEB3B34}">
      <dgm:prSet/>
      <dgm:spPr/>
      <dgm:t>
        <a:bodyPr/>
        <a:lstStyle/>
        <a:p>
          <a:endParaRPr lang="en-US"/>
        </a:p>
      </dgm:t>
    </dgm:pt>
    <dgm:pt modelId="{C3DE7459-EEAF-4F09-8B7F-01E0DC428F71}">
      <dgm:prSet phldrT="[Text]" custT="1"/>
      <dgm:spPr>
        <a:effectLst>
          <a:outerShdw blurRad="50800" dist="38100" dir="2700000" algn="tl" rotWithShape="0">
            <a:prstClr val="black">
              <a:alpha val="40000"/>
            </a:prstClr>
          </a:outerShdw>
        </a:effectLst>
      </dgm:spPr>
      <dgm:t>
        <a:bodyPr/>
        <a:lstStyle/>
        <a:p>
          <a:r>
            <a:rPr lang="en-US" sz="1800" b="0" dirty="0" smtClean="0">
              <a:solidFill>
                <a:srgbClr val="034EA1"/>
              </a:solidFill>
              <a:latin typeface="Proxima Nova" panose="02000506030000020004" pitchFamily="50" charset="0"/>
            </a:rPr>
            <a:t>Occupational Profiles</a:t>
          </a:r>
          <a:endParaRPr lang="en-US" sz="1800" dirty="0">
            <a:solidFill>
              <a:srgbClr val="034EA1"/>
            </a:solidFill>
            <a:latin typeface="Proxima Nova" panose="02000506030000020004" pitchFamily="50" charset="0"/>
          </a:endParaRPr>
        </a:p>
      </dgm:t>
    </dgm:pt>
    <dgm:pt modelId="{12443E08-5CB3-4FCE-9D6C-327553DC1463}" type="parTrans" cxnId="{C0CCFD02-1053-4273-95AA-BF8B1D8F47F2}">
      <dgm:prSet/>
      <dgm:spPr/>
      <dgm:t>
        <a:bodyPr/>
        <a:lstStyle/>
        <a:p>
          <a:endParaRPr lang="en-US"/>
        </a:p>
      </dgm:t>
    </dgm:pt>
    <dgm:pt modelId="{DFEDB317-94FA-45CB-AB02-FDAA56F4AEEF}" type="sibTrans" cxnId="{C0CCFD02-1053-4273-95AA-BF8B1D8F47F2}">
      <dgm:prSet/>
      <dgm:spPr/>
      <dgm:t>
        <a:bodyPr/>
        <a:lstStyle/>
        <a:p>
          <a:endParaRPr lang="en-US"/>
        </a:p>
      </dgm:t>
    </dgm:pt>
    <dgm:pt modelId="{386F33C4-4E48-4C65-A4A9-BB11D97FFF80}">
      <dgm:prSet phldrT="[Text]" custT="1"/>
      <dgm:spPr>
        <a:effectLst>
          <a:outerShdw blurRad="50800" dist="38100" dir="2700000" algn="tl" rotWithShape="0">
            <a:prstClr val="black">
              <a:alpha val="40000"/>
            </a:prstClr>
          </a:outerShdw>
        </a:effectLst>
      </dgm:spPr>
      <dgm:t>
        <a:bodyPr/>
        <a:lstStyle/>
        <a:p>
          <a:r>
            <a:rPr lang="en-US" sz="2000" b="0" dirty="0" smtClean="0">
              <a:solidFill>
                <a:srgbClr val="034EA1"/>
              </a:solidFill>
              <a:latin typeface="Proxima Nova" panose="02000506030000020004" pitchFamily="50" charset="0"/>
            </a:rPr>
            <a:t>Indiana Career Explorer</a:t>
          </a:r>
          <a:endParaRPr lang="en-US" sz="2000" b="0" dirty="0">
            <a:solidFill>
              <a:srgbClr val="034EA1"/>
            </a:solidFill>
            <a:latin typeface="Proxima Nova" panose="02000506030000020004" pitchFamily="50" charset="0"/>
          </a:endParaRPr>
        </a:p>
      </dgm:t>
    </dgm:pt>
    <dgm:pt modelId="{F41CF1F5-457F-4284-8206-383594E3559C}" type="parTrans" cxnId="{3D4876F1-370E-45F0-B5A5-EAB4DB02354C}">
      <dgm:prSet/>
      <dgm:spPr/>
      <dgm:t>
        <a:bodyPr/>
        <a:lstStyle/>
        <a:p>
          <a:endParaRPr lang="en-US"/>
        </a:p>
      </dgm:t>
    </dgm:pt>
    <dgm:pt modelId="{0D7E7C54-3E08-4EC7-8077-3F38058373EF}" type="sibTrans" cxnId="{3D4876F1-370E-45F0-B5A5-EAB4DB02354C}">
      <dgm:prSet/>
      <dgm:spPr/>
      <dgm:t>
        <a:bodyPr/>
        <a:lstStyle/>
        <a:p>
          <a:endParaRPr lang="en-US"/>
        </a:p>
      </dgm:t>
    </dgm:pt>
    <dgm:pt modelId="{716C7BF6-C201-4931-8C4D-4951730E2327}">
      <dgm:prSet phldrT="[Text]" custT="1"/>
      <dgm:spPr>
        <a:effectLst>
          <a:outerShdw blurRad="50800" dist="38100" dir="2700000" algn="tl" rotWithShape="0">
            <a:prstClr val="black">
              <a:alpha val="40000"/>
            </a:prstClr>
          </a:outerShdw>
        </a:effectLst>
      </dgm:spPr>
      <dgm:t>
        <a:bodyPr/>
        <a:lstStyle/>
        <a:p>
          <a:r>
            <a:rPr lang="en-US" sz="2000" dirty="0" smtClean="0">
              <a:solidFill>
                <a:srgbClr val="034EA1"/>
              </a:solidFill>
              <a:latin typeface="Proxima Nova" panose="02000506030000020004" pitchFamily="50" charset="0"/>
            </a:rPr>
            <a:t>Labor Market Information</a:t>
          </a:r>
          <a:endParaRPr lang="en-US" sz="2000" dirty="0">
            <a:solidFill>
              <a:srgbClr val="034EA1"/>
            </a:solidFill>
            <a:latin typeface="Proxima Nova" panose="02000506030000020004" pitchFamily="50" charset="0"/>
          </a:endParaRPr>
        </a:p>
      </dgm:t>
    </dgm:pt>
    <dgm:pt modelId="{E6F544A9-6593-492C-8292-787E0B6BFEE0}" type="sibTrans" cxnId="{06153FD8-F6EC-4DA0-B68A-8E6B4C53B419}">
      <dgm:prSet/>
      <dgm:spPr/>
      <dgm:t>
        <a:bodyPr/>
        <a:lstStyle/>
        <a:p>
          <a:endParaRPr lang="en-US"/>
        </a:p>
      </dgm:t>
    </dgm:pt>
    <dgm:pt modelId="{358348E3-C0CF-44F8-B412-00A65F39A5B9}" type="parTrans" cxnId="{06153FD8-F6EC-4DA0-B68A-8E6B4C53B419}">
      <dgm:prSet/>
      <dgm:spPr/>
      <dgm:t>
        <a:bodyPr/>
        <a:lstStyle/>
        <a:p>
          <a:endParaRPr lang="en-US"/>
        </a:p>
      </dgm:t>
    </dgm:pt>
    <dgm:pt modelId="{80C29BB6-DDB9-4462-AA26-3EE3DBBD865B}">
      <dgm:prSet phldrT="[Text]"/>
      <dgm:spPr>
        <a:solidFill>
          <a:schemeClr val="lt1"/>
        </a:solidFill>
      </dgm:spPr>
      <dgm:t>
        <a:bodyPr/>
        <a:lstStyle/>
        <a:p>
          <a:endParaRPr lang="en-US" dirty="0"/>
        </a:p>
      </dgm:t>
    </dgm:pt>
    <dgm:pt modelId="{C59CBF40-FE77-47E6-8964-B7FEEFB58D9C}" type="sibTrans" cxnId="{6E085D8E-1E11-4003-974F-EB0582EBCF7A}">
      <dgm:prSet/>
      <dgm:spPr/>
      <dgm:t>
        <a:bodyPr/>
        <a:lstStyle/>
        <a:p>
          <a:endParaRPr lang="en-US"/>
        </a:p>
      </dgm:t>
    </dgm:pt>
    <dgm:pt modelId="{D508E6EE-360C-4FCD-B6FE-F45DC5570657}" type="parTrans" cxnId="{6E085D8E-1E11-4003-974F-EB0582EBCF7A}">
      <dgm:prSet/>
      <dgm:spPr/>
      <dgm:t>
        <a:bodyPr/>
        <a:lstStyle/>
        <a:p>
          <a:endParaRPr lang="en-US"/>
        </a:p>
      </dgm:t>
    </dgm:pt>
    <dgm:pt modelId="{09CE53D4-E913-465F-BBC1-76F9972907F8}" type="pres">
      <dgm:prSet presAssocID="{0771A739-2F4B-42DC-A4D2-C3EB3AEEED33}" presName="Name0" presStyleCnt="0">
        <dgm:presLayoutVars>
          <dgm:chMax val="1"/>
          <dgm:chPref val="1"/>
          <dgm:dir/>
          <dgm:resizeHandles/>
        </dgm:presLayoutVars>
      </dgm:prSet>
      <dgm:spPr/>
      <dgm:t>
        <a:bodyPr/>
        <a:lstStyle/>
        <a:p>
          <a:endParaRPr lang="en-US"/>
        </a:p>
      </dgm:t>
    </dgm:pt>
    <dgm:pt modelId="{98A4532E-DDB0-49C1-A6CB-50A1AF25EA80}" type="pres">
      <dgm:prSet presAssocID="{80C29BB6-DDB9-4462-AA26-3EE3DBBD865B}" presName="Parent" presStyleLbl="node1" presStyleIdx="0" presStyleCnt="2">
        <dgm:presLayoutVars>
          <dgm:chMax val="4"/>
          <dgm:chPref val="3"/>
        </dgm:presLayoutVars>
      </dgm:prSet>
      <dgm:spPr/>
      <dgm:t>
        <a:bodyPr/>
        <a:lstStyle/>
        <a:p>
          <a:endParaRPr lang="en-US"/>
        </a:p>
      </dgm:t>
    </dgm:pt>
    <dgm:pt modelId="{59DBAD8F-DD49-4C14-ADCC-FEC3ACCEFE56}" type="pres">
      <dgm:prSet presAssocID="{716C7BF6-C201-4931-8C4D-4951730E2327}" presName="Accent" presStyleLbl="node1" presStyleIdx="1" presStyleCnt="2" custLinFactNeighborY="2730"/>
      <dgm:spPr>
        <a:solidFill>
          <a:schemeClr val="accent2">
            <a:lumMod val="60000"/>
            <a:lumOff val="40000"/>
            <a:alpha val="22000"/>
          </a:schemeClr>
        </a:solidFill>
        <a:ln w="3175">
          <a:noFill/>
        </a:ln>
        <a:effectLst>
          <a:outerShdw blurRad="50800" dist="38100" dir="2700000" algn="tl" rotWithShape="0">
            <a:schemeClr val="accent2">
              <a:lumMod val="60000"/>
              <a:lumOff val="40000"/>
              <a:alpha val="40000"/>
            </a:schemeClr>
          </a:outerShdw>
        </a:effectLst>
      </dgm:spPr>
      <dgm:t>
        <a:bodyPr/>
        <a:lstStyle/>
        <a:p>
          <a:endParaRPr lang="en-US"/>
        </a:p>
      </dgm:t>
    </dgm:pt>
    <dgm:pt modelId="{446BF3E5-8E3E-4CB0-ABAD-EA0822A5FD35}" type="pres">
      <dgm:prSet presAssocID="{716C7BF6-C201-4931-8C4D-4951730E2327}" presName="Image1" presStyleLbl="fgImgPlace1" presStyleIdx="0" presStyleCnt="4"/>
      <dgm:spPr>
        <a:blipFill dpi="0" rotWithShape="1">
          <a:blip xmlns:r="http://schemas.openxmlformats.org/officeDocument/2006/relationships" r:embed="rId1"/>
          <a:srcRect/>
          <a:stretch>
            <a:fillRect l="10000" t="10000" r="10000" b="10000"/>
          </a:stretch>
        </a:blipFill>
        <a:ln w="38100" cmpd="sng">
          <a:noFill/>
        </a:ln>
        <a:effectLst>
          <a:outerShdw blurRad="50800" dist="38100" dir="2700000" algn="tl" rotWithShape="0">
            <a:prstClr val="black">
              <a:alpha val="40000"/>
            </a:prstClr>
          </a:outerShdw>
          <a:softEdge rad="0"/>
        </a:effectLst>
      </dgm:spPr>
      <dgm:t>
        <a:bodyPr/>
        <a:lstStyle/>
        <a:p>
          <a:endParaRPr lang="en-US"/>
        </a:p>
      </dgm:t>
    </dgm:pt>
    <dgm:pt modelId="{7E2492CB-6493-4432-9F72-5488D4459D47}" type="pres">
      <dgm:prSet presAssocID="{716C7BF6-C201-4931-8C4D-4951730E2327}" presName="Child1" presStyleLbl="revTx" presStyleIdx="0" presStyleCnt="4" custScaleX="208644" custScaleY="35115" custLinFactNeighborX="50822" custLinFactNeighborY="-6334">
        <dgm:presLayoutVars>
          <dgm:chMax val="0"/>
          <dgm:chPref val="0"/>
          <dgm:bulletEnabled val="1"/>
        </dgm:presLayoutVars>
      </dgm:prSet>
      <dgm:spPr/>
      <dgm:t>
        <a:bodyPr/>
        <a:lstStyle/>
        <a:p>
          <a:endParaRPr lang="en-US"/>
        </a:p>
      </dgm:t>
    </dgm:pt>
    <dgm:pt modelId="{AA5D36DD-D028-4CAF-907A-C5FDD08C5977}" type="pres">
      <dgm:prSet presAssocID="{9E160294-6DBC-41AF-A932-2446D98D5C73}" presName="Image2" presStyleCnt="0"/>
      <dgm:spPr/>
      <dgm:t>
        <a:bodyPr/>
        <a:lstStyle/>
        <a:p>
          <a:endParaRPr lang="en-US"/>
        </a:p>
      </dgm:t>
    </dgm:pt>
    <dgm:pt modelId="{5A62F64F-858D-4EE0-A829-28E3DC20B638}" type="pres">
      <dgm:prSet presAssocID="{9E160294-6DBC-41AF-A932-2446D98D5C73}" presName="Image" presStyleLbl="fgImgPlace1" presStyleIdx="1" presStyleCnt="4" custScaleX="117698" custScaleY="117698"/>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000" t="5000" r="5000" b="5000"/>
          </a:stretch>
        </a:blipFill>
        <a:effectLst>
          <a:outerShdw blurRad="50800" dist="38100" dir="2700000" algn="tl" rotWithShape="0">
            <a:prstClr val="black">
              <a:alpha val="40000"/>
            </a:prstClr>
          </a:outerShdw>
        </a:effectLst>
      </dgm:spPr>
      <dgm:t>
        <a:bodyPr/>
        <a:lstStyle/>
        <a:p>
          <a:endParaRPr lang="en-US"/>
        </a:p>
      </dgm:t>
    </dgm:pt>
    <dgm:pt modelId="{F3C078B9-CCA6-4F83-AE7C-68BBC96F8CE8}" type="pres">
      <dgm:prSet presAssocID="{9E160294-6DBC-41AF-A932-2446D98D5C73}" presName="Child2" presStyleLbl="revTx" presStyleIdx="1" presStyleCnt="4" custScaleX="153166" custScaleY="39521" custLinFactNeighborX="16027" custLinFactNeighborY="-22132">
        <dgm:presLayoutVars>
          <dgm:chMax val="0"/>
          <dgm:chPref val="0"/>
          <dgm:bulletEnabled val="1"/>
        </dgm:presLayoutVars>
      </dgm:prSet>
      <dgm:spPr/>
      <dgm:t>
        <a:bodyPr/>
        <a:lstStyle/>
        <a:p>
          <a:endParaRPr lang="en-US"/>
        </a:p>
      </dgm:t>
    </dgm:pt>
    <dgm:pt modelId="{7005842C-A2FE-45D3-B0BF-5A6CB71F47BE}" type="pres">
      <dgm:prSet presAssocID="{C3DE7459-EEAF-4F09-8B7F-01E0DC428F71}" presName="Image3" presStyleCnt="0"/>
      <dgm:spPr/>
      <dgm:t>
        <a:bodyPr/>
        <a:lstStyle/>
        <a:p>
          <a:endParaRPr lang="en-US"/>
        </a:p>
      </dgm:t>
    </dgm:pt>
    <dgm:pt modelId="{CA31A81F-A178-4F55-9B98-F7278AD43D04}" type="pres">
      <dgm:prSet presAssocID="{C3DE7459-EEAF-4F09-8B7F-01E0DC428F71}" presName="Image" presStyleLbl="fgImgPlace1" presStyleIdx="2" presStyleCnt="4" custScaleX="105470" custScaleY="105470"/>
      <dgm:spPr>
        <a:blipFill rotWithShape="1">
          <a:blip xmlns:r="http://schemas.openxmlformats.org/officeDocument/2006/relationships" r:embed="rId3"/>
          <a:stretch>
            <a:fillRect/>
          </a:stretch>
        </a:blipFill>
        <a:ln>
          <a:noFill/>
        </a:ln>
        <a:effectLst>
          <a:outerShdw blurRad="50800" dist="38100" dir="2700000" algn="tl" rotWithShape="0">
            <a:prstClr val="black">
              <a:alpha val="40000"/>
            </a:prstClr>
          </a:outerShdw>
        </a:effectLst>
      </dgm:spPr>
      <dgm:t>
        <a:bodyPr/>
        <a:lstStyle/>
        <a:p>
          <a:endParaRPr lang="en-US"/>
        </a:p>
      </dgm:t>
    </dgm:pt>
    <dgm:pt modelId="{A9F1273E-FFA0-460A-B310-E245D542E7A3}" type="pres">
      <dgm:prSet presAssocID="{C3DE7459-EEAF-4F09-8B7F-01E0DC428F71}" presName="Child3" presStyleLbl="revTx" presStyleIdx="2" presStyleCnt="4" custScaleX="194631" custScaleY="33980" custLinFactNeighborX="40066" custLinFactNeighborY="-21377">
        <dgm:presLayoutVars>
          <dgm:chMax val="0"/>
          <dgm:chPref val="0"/>
          <dgm:bulletEnabled val="1"/>
        </dgm:presLayoutVars>
      </dgm:prSet>
      <dgm:spPr/>
      <dgm:t>
        <a:bodyPr/>
        <a:lstStyle/>
        <a:p>
          <a:endParaRPr lang="en-US"/>
        </a:p>
      </dgm:t>
    </dgm:pt>
    <dgm:pt modelId="{BFDB5413-10AA-4E8F-87DD-7261FA203FE8}" type="pres">
      <dgm:prSet presAssocID="{386F33C4-4E48-4C65-A4A9-BB11D97FFF80}" presName="Image4" presStyleCnt="0"/>
      <dgm:spPr/>
      <dgm:t>
        <a:bodyPr/>
        <a:lstStyle/>
        <a:p>
          <a:endParaRPr lang="en-US"/>
        </a:p>
      </dgm:t>
    </dgm:pt>
    <dgm:pt modelId="{27A2D6B8-4A40-4B75-930C-CCE7B7069BF4}" type="pres">
      <dgm:prSet presAssocID="{386F33C4-4E48-4C65-A4A9-BB11D97FFF80}" presName="Image" presStyleLbl="fgImgPlace1" presStyleIdx="3" presStyleCnt="4" custScaleY="97715" custLinFactNeighborX="149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000" t="8000" r="8000" b="8000"/>
          </a:stretch>
        </a:blipFill>
        <a:effectLst>
          <a:outerShdw blurRad="50800" dist="38100" dir="2700000" algn="tl" rotWithShape="0">
            <a:prstClr val="black">
              <a:alpha val="40000"/>
            </a:prstClr>
          </a:outerShdw>
        </a:effectLst>
      </dgm:spPr>
      <dgm:t>
        <a:bodyPr/>
        <a:lstStyle/>
        <a:p>
          <a:endParaRPr lang="en-US"/>
        </a:p>
      </dgm:t>
    </dgm:pt>
    <dgm:pt modelId="{EF746B00-4086-4845-ACE1-3AFF558B333A}" type="pres">
      <dgm:prSet presAssocID="{386F33C4-4E48-4C65-A4A9-BB11D97FFF80}" presName="Child4" presStyleLbl="revTx" presStyleIdx="3" presStyleCnt="4" custScaleX="200852" custScaleY="37636" custLinFactNeighborX="50490" custLinFactNeighborY="1270">
        <dgm:presLayoutVars>
          <dgm:chMax val="0"/>
          <dgm:chPref val="0"/>
          <dgm:bulletEnabled val="1"/>
        </dgm:presLayoutVars>
      </dgm:prSet>
      <dgm:spPr/>
      <dgm:t>
        <a:bodyPr/>
        <a:lstStyle/>
        <a:p>
          <a:endParaRPr lang="en-US"/>
        </a:p>
      </dgm:t>
    </dgm:pt>
  </dgm:ptLst>
  <dgm:cxnLst>
    <dgm:cxn modelId="{648B9F3B-98AB-4088-97B5-01C26AEF011B}" type="presOf" srcId="{9E160294-6DBC-41AF-A932-2446D98D5C73}" destId="{F3C078B9-CCA6-4F83-AE7C-68BBC96F8CE8}" srcOrd="0" destOrd="0" presId="urn:microsoft.com/office/officeart/2011/layout/RadialPictureList"/>
    <dgm:cxn modelId="{6E085D8E-1E11-4003-974F-EB0582EBCF7A}" srcId="{0771A739-2F4B-42DC-A4D2-C3EB3AEEED33}" destId="{80C29BB6-DDB9-4462-AA26-3EE3DBBD865B}" srcOrd="0" destOrd="0" parTransId="{D508E6EE-360C-4FCD-B6FE-F45DC5570657}" sibTransId="{C59CBF40-FE77-47E6-8964-B7FEEFB58D9C}"/>
    <dgm:cxn modelId="{CBD3E845-E9A5-4DB0-8325-B3279BB30F6F}" type="presOf" srcId="{80C29BB6-DDB9-4462-AA26-3EE3DBBD865B}" destId="{98A4532E-DDB0-49C1-A6CB-50A1AF25EA80}" srcOrd="0" destOrd="0" presId="urn:microsoft.com/office/officeart/2011/layout/RadialPictureList"/>
    <dgm:cxn modelId="{F9ECBAD9-6B91-4A92-A51B-B9F59DEB3B34}" srcId="{80C29BB6-DDB9-4462-AA26-3EE3DBBD865B}" destId="{9E160294-6DBC-41AF-A932-2446D98D5C73}" srcOrd="1" destOrd="0" parTransId="{5B8B6ABA-B2E6-4941-B11B-EB33A4866001}" sibTransId="{9E4203A3-BE03-4DE5-BE6D-9CCF9B832765}"/>
    <dgm:cxn modelId="{F8D19BB5-9F60-4A06-A74E-E31E597D00EF}" type="presOf" srcId="{C3DE7459-EEAF-4F09-8B7F-01E0DC428F71}" destId="{A9F1273E-FFA0-460A-B310-E245D542E7A3}" srcOrd="0" destOrd="0" presId="urn:microsoft.com/office/officeart/2011/layout/RadialPictureList"/>
    <dgm:cxn modelId="{3D4876F1-370E-45F0-B5A5-EAB4DB02354C}" srcId="{80C29BB6-DDB9-4462-AA26-3EE3DBBD865B}" destId="{386F33C4-4E48-4C65-A4A9-BB11D97FFF80}" srcOrd="3" destOrd="0" parTransId="{F41CF1F5-457F-4284-8206-383594E3559C}" sibTransId="{0D7E7C54-3E08-4EC7-8077-3F38058373EF}"/>
    <dgm:cxn modelId="{55F1958F-0242-4F16-923D-6336462A8BE0}" type="presOf" srcId="{0771A739-2F4B-42DC-A4D2-C3EB3AEEED33}" destId="{09CE53D4-E913-465F-BBC1-76F9972907F8}" srcOrd="0" destOrd="0" presId="urn:microsoft.com/office/officeart/2011/layout/RadialPictureList"/>
    <dgm:cxn modelId="{24C11089-6B00-4AB1-93DC-6A7D2D884156}" type="presOf" srcId="{386F33C4-4E48-4C65-A4A9-BB11D97FFF80}" destId="{EF746B00-4086-4845-ACE1-3AFF558B333A}" srcOrd="0" destOrd="0" presId="urn:microsoft.com/office/officeart/2011/layout/RadialPictureList"/>
    <dgm:cxn modelId="{5BA09825-8BD0-4474-906A-E3251CDDF228}" type="presOf" srcId="{716C7BF6-C201-4931-8C4D-4951730E2327}" destId="{7E2492CB-6493-4432-9F72-5488D4459D47}" srcOrd="0" destOrd="0" presId="urn:microsoft.com/office/officeart/2011/layout/RadialPictureList"/>
    <dgm:cxn modelId="{C0CCFD02-1053-4273-95AA-BF8B1D8F47F2}" srcId="{80C29BB6-DDB9-4462-AA26-3EE3DBBD865B}" destId="{C3DE7459-EEAF-4F09-8B7F-01E0DC428F71}" srcOrd="2" destOrd="0" parTransId="{12443E08-5CB3-4FCE-9D6C-327553DC1463}" sibTransId="{DFEDB317-94FA-45CB-AB02-FDAA56F4AEEF}"/>
    <dgm:cxn modelId="{06153FD8-F6EC-4DA0-B68A-8E6B4C53B419}" srcId="{80C29BB6-DDB9-4462-AA26-3EE3DBBD865B}" destId="{716C7BF6-C201-4931-8C4D-4951730E2327}" srcOrd="0" destOrd="0" parTransId="{358348E3-C0CF-44F8-B412-00A65F39A5B9}" sibTransId="{E6F544A9-6593-492C-8292-787E0B6BFEE0}"/>
    <dgm:cxn modelId="{7A804402-E70C-4CF4-B5A7-EC531F719FDC}" type="presParOf" srcId="{09CE53D4-E913-465F-BBC1-76F9972907F8}" destId="{98A4532E-DDB0-49C1-A6CB-50A1AF25EA80}" srcOrd="0" destOrd="0" presId="urn:microsoft.com/office/officeart/2011/layout/RadialPictureList"/>
    <dgm:cxn modelId="{B5E7FBEF-7535-4708-8CD3-F1D93FBBB822}" type="presParOf" srcId="{09CE53D4-E913-465F-BBC1-76F9972907F8}" destId="{59DBAD8F-DD49-4C14-ADCC-FEC3ACCEFE56}" srcOrd="1" destOrd="0" presId="urn:microsoft.com/office/officeart/2011/layout/RadialPictureList"/>
    <dgm:cxn modelId="{1B11A3C1-B9E6-4D35-91FA-3C815908CB1D}" type="presParOf" srcId="{09CE53D4-E913-465F-BBC1-76F9972907F8}" destId="{446BF3E5-8E3E-4CB0-ABAD-EA0822A5FD35}" srcOrd="2" destOrd="0" presId="urn:microsoft.com/office/officeart/2011/layout/RadialPictureList"/>
    <dgm:cxn modelId="{797B7FD3-AEF0-4855-9245-67C9086357ED}" type="presParOf" srcId="{09CE53D4-E913-465F-BBC1-76F9972907F8}" destId="{7E2492CB-6493-4432-9F72-5488D4459D47}" srcOrd="3" destOrd="0" presId="urn:microsoft.com/office/officeart/2011/layout/RadialPictureList"/>
    <dgm:cxn modelId="{7CBA4F38-B372-4AFF-AC9C-E768989F62E5}" type="presParOf" srcId="{09CE53D4-E913-465F-BBC1-76F9972907F8}" destId="{AA5D36DD-D028-4CAF-907A-C5FDD08C5977}" srcOrd="4" destOrd="0" presId="urn:microsoft.com/office/officeart/2011/layout/RadialPictureList"/>
    <dgm:cxn modelId="{A8F8F818-A622-4856-B2CC-C25D61115364}" type="presParOf" srcId="{AA5D36DD-D028-4CAF-907A-C5FDD08C5977}" destId="{5A62F64F-858D-4EE0-A829-28E3DC20B638}" srcOrd="0" destOrd="0" presId="urn:microsoft.com/office/officeart/2011/layout/RadialPictureList"/>
    <dgm:cxn modelId="{13E20E85-CD8C-457E-8AC5-36363C0ECDD4}" type="presParOf" srcId="{09CE53D4-E913-465F-BBC1-76F9972907F8}" destId="{F3C078B9-CCA6-4F83-AE7C-68BBC96F8CE8}" srcOrd="5" destOrd="0" presId="urn:microsoft.com/office/officeart/2011/layout/RadialPictureList"/>
    <dgm:cxn modelId="{6F8AD2FD-423C-4F99-A91C-4B241002DC21}" type="presParOf" srcId="{09CE53D4-E913-465F-BBC1-76F9972907F8}" destId="{7005842C-A2FE-45D3-B0BF-5A6CB71F47BE}" srcOrd="6" destOrd="0" presId="urn:microsoft.com/office/officeart/2011/layout/RadialPictureList"/>
    <dgm:cxn modelId="{A2D7C738-0568-4ACB-B237-BFD809A1E5C8}" type="presParOf" srcId="{7005842C-A2FE-45D3-B0BF-5A6CB71F47BE}" destId="{CA31A81F-A178-4F55-9B98-F7278AD43D04}" srcOrd="0" destOrd="0" presId="urn:microsoft.com/office/officeart/2011/layout/RadialPictureList"/>
    <dgm:cxn modelId="{086FD17C-3F6B-413E-A581-FA2AFFB2F1D7}" type="presParOf" srcId="{09CE53D4-E913-465F-BBC1-76F9972907F8}" destId="{A9F1273E-FFA0-460A-B310-E245D542E7A3}" srcOrd="7" destOrd="0" presId="urn:microsoft.com/office/officeart/2011/layout/RadialPictureList"/>
    <dgm:cxn modelId="{3D10B9FF-FAA8-4C9E-8727-11ECC803F50B}" type="presParOf" srcId="{09CE53D4-E913-465F-BBC1-76F9972907F8}" destId="{BFDB5413-10AA-4E8F-87DD-7261FA203FE8}" srcOrd="8" destOrd="0" presId="urn:microsoft.com/office/officeart/2011/layout/RadialPictureList"/>
    <dgm:cxn modelId="{28629D85-428C-46E0-B9C0-76C883893F15}" type="presParOf" srcId="{BFDB5413-10AA-4E8F-87DD-7261FA203FE8}" destId="{27A2D6B8-4A40-4B75-930C-CCE7B7069BF4}" srcOrd="0" destOrd="0" presId="urn:microsoft.com/office/officeart/2011/layout/RadialPictureList"/>
    <dgm:cxn modelId="{D1B52EF9-3536-4D21-AD69-3FD6C5D9459A}" type="presParOf" srcId="{09CE53D4-E913-465F-BBC1-76F9972907F8}" destId="{EF746B00-4086-4845-ACE1-3AFF558B333A}"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DBF16-7ACB-4C9E-ADF7-0728D67E37A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2C53B33-2758-45A5-9DBE-D54D0966C300}">
      <dgm:prSet phldrT="[Text]"/>
      <dgm:spPr/>
      <dgm:t>
        <a:bodyPr/>
        <a:lstStyle/>
        <a:p>
          <a:r>
            <a:rPr lang="en-US" dirty="0" smtClean="0"/>
            <a:t>Total Projected Openings</a:t>
          </a:r>
          <a:endParaRPr lang="en-US" dirty="0"/>
        </a:p>
      </dgm:t>
    </dgm:pt>
    <dgm:pt modelId="{9CE0EA96-23C6-49C0-84A8-AAA642C48024}" type="parTrans" cxnId="{69630092-7B61-48DA-AA0A-D32D3C3662F5}">
      <dgm:prSet/>
      <dgm:spPr/>
      <dgm:t>
        <a:bodyPr/>
        <a:lstStyle/>
        <a:p>
          <a:endParaRPr lang="en-US"/>
        </a:p>
      </dgm:t>
    </dgm:pt>
    <dgm:pt modelId="{A870EEFA-B7F2-4165-BF74-57BD69C7B83B}" type="sibTrans" cxnId="{69630092-7B61-48DA-AA0A-D32D3C3662F5}">
      <dgm:prSet/>
      <dgm:spPr/>
      <dgm:t>
        <a:bodyPr/>
        <a:lstStyle/>
        <a:p>
          <a:endParaRPr lang="en-US"/>
        </a:p>
      </dgm:t>
    </dgm:pt>
    <dgm:pt modelId="{DF462554-4F33-4C64-80D2-1F5D699840DD}">
      <dgm:prSet phldrT="[Text]"/>
      <dgm:spPr/>
      <dgm:t>
        <a:bodyPr/>
        <a:lstStyle/>
        <a:p>
          <a:r>
            <a:rPr lang="en-US" dirty="0" smtClean="0"/>
            <a:t>Growth Openings</a:t>
          </a:r>
          <a:endParaRPr lang="en-US" dirty="0"/>
        </a:p>
      </dgm:t>
    </dgm:pt>
    <dgm:pt modelId="{10DC1BBE-5663-469C-9231-D4883C48CF04}" type="parTrans" cxnId="{BEC470CE-C8E4-4F49-8859-22F0B5EA7418}">
      <dgm:prSet/>
      <dgm:spPr/>
      <dgm:t>
        <a:bodyPr/>
        <a:lstStyle/>
        <a:p>
          <a:endParaRPr lang="en-US"/>
        </a:p>
      </dgm:t>
    </dgm:pt>
    <dgm:pt modelId="{525F7A5D-800B-4B35-9C11-17EA7603A869}" type="sibTrans" cxnId="{BEC470CE-C8E4-4F49-8859-22F0B5EA7418}">
      <dgm:prSet/>
      <dgm:spPr/>
      <dgm:t>
        <a:bodyPr/>
        <a:lstStyle/>
        <a:p>
          <a:endParaRPr lang="en-US"/>
        </a:p>
      </dgm:t>
    </dgm:pt>
    <dgm:pt modelId="{BCB7C02C-BB28-44F0-8E2B-E7A85CFB71EE}">
      <dgm:prSet phldrT="[Text]"/>
      <dgm:spPr/>
      <dgm:t>
        <a:bodyPr/>
        <a:lstStyle/>
        <a:p>
          <a:r>
            <a:rPr lang="en-US" dirty="0" smtClean="0"/>
            <a:t>% Change</a:t>
          </a:r>
          <a:endParaRPr lang="en-US" dirty="0"/>
        </a:p>
      </dgm:t>
    </dgm:pt>
    <dgm:pt modelId="{0B6B96DA-BC3F-42D8-99CB-25AF1D94EFA4}" type="parTrans" cxnId="{E02E6C0C-BF23-456D-8C13-87A0792F6E7B}">
      <dgm:prSet/>
      <dgm:spPr/>
      <dgm:t>
        <a:bodyPr/>
        <a:lstStyle/>
        <a:p>
          <a:endParaRPr lang="en-US"/>
        </a:p>
      </dgm:t>
    </dgm:pt>
    <dgm:pt modelId="{BA212E42-F342-41DC-9D5B-A731569E29B8}" type="sibTrans" cxnId="{E02E6C0C-BF23-456D-8C13-87A0792F6E7B}">
      <dgm:prSet/>
      <dgm:spPr/>
      <dgm:t>
        <a:bodyPr/>
        <a:lstStyle/>
        <a:p>
          <a:endParaRPr lang="en-US"/>
        </a:p>
      </dgm:t>
    </dgm:pt>
    <dgm:pt modelId="{C192592C-9CA9-4887-AFFE-8D0134C29DF8}">
      <dgm:prSet phldrT="[Text]"/>
      <dgm:spPr/>
      <dgm:t>
        <a:bodyPr/>
        <a:lstStyle/>
        <a:p>
          <a:r>
            <a:rPr lang="en-US" dirty="0" smtClean="0"/>
            <a:t>Wage</a:t>
          </a:r>
          <a:endParaRPr lang="en-US" dirty="0"/>
        </a:p>
      </dgm:t>
    </dgm:pt>
    <dgm:pt modelId="{282C1D2F-9140-452C-AF50-9AA70765D244}" type="parTrans" cxnId="{30234056-D25D-47EA-8E0F-84C2FCC07EB7}">
      <dgm:prSet/>
      <dgm:spPr/>
      <dgm:t>
        <a:bodyPr/>
        <a:lstStyle/>
        <a:p>
          <a:endParaRPr lang="en-US"/>
        </a:p>
      </dgm:t>
    </dgm:pt>
    <dgm:pt modelId="{F6FBEC8F-17B3-46B9-9953-B8873B35D3F5}" type="sibTrans" cxnId="{30234056-D25D-47EA-8E0F-84C2FCC07EB7}">
      <dgm:prSet/>
      <dgm:spPr/>
      <dgm:t>
        <a:bodyPr/>
        <a:lstStyle/>
        <a:p>
          <a:endParaRPr lang="en-US"/>
        </a:p>
      </dgm:t>
    </dgm:pt>
    <dgm:pt modelId="{DCF02C4B-94F0-421D-A58E-8754DD20049A}">
      <dgm:prSet phldrT="[Text]"/>
      <dgm:spPr/>
      <dgm:t>
        <a:bodyPr/>
        <a:lstStyle/>
        <a:p>
          <a:r>
            <a:rPr lang="en-US" dirty="0" smtClean="0"/>
            <a:t>Job Postings</a:t>
          </a:r>
          <a:endParaRPr lang="en-US" dirty="0"/>
        </a:p>
      </dgm:t>
    </dgm:pt>
    <dgm:pt modelId="{00EA3704-60FA-4B22-A058-73359E6C7548}" type="parTrans" cxnId="{C3DFDED5-EF25-44AA-983C-BFC04F595F5E}">
      <dgm:prSet/>
      <dgm:spPr/>
      <dgm:t>
        <a:bodyPr/>
        <a:lstStyle/>
        <a:p>
          <a:endParaRPr lang="en-US"/>
        </a:p>
      </dgm:t>
    </dgm:pt>
    <dgm:pt modelId="{E78F2588-249C-4AE3-96B9-C177194FD75F}" type="sibTrans" cxnId="{C3DFDED5-EF25-44AA-983C-BFC04F595F5E}">
      <dgm:prSet/>
      <dgm:spPr/>
      <dgm:t>
        <a:bodyPr/>
        <a:lstStyle/>
        <a:p>
          <a:endParaRPr lang="en-US"/>
        </a:p>
      </dgm:t>
    </dgm:pt>
    <dgm:pt modelId="{357177FC-94A0-4AF7-9CBD-036F36295703}" type="pres">
      <dgm:prSet presAssocID="{EBADBF16-7ACB-4C9E-ADF7-0728D67E37A3}" presName="cycle" presStyleCnt="0">
        <dgm:presLayoutVars>
          <dgm:dir/>
          <dgm:resizeHandles val="exact"/>
        </dgm:presLayoutVars>
      </dgm:prSet>
      <dgm:spPr/>
      <dgm:t>
        <a:bodyPr/>
        <a:lstStyle/>
        <a:p>
          <a:endParaRPr lang="en-US"/>
        </a:p>
      </dgm:t>
    </dgm:pt>
    <dgm:pt modelId="{09487CA2-2F66-4E95-9E95-634F9A4A4EE8}" type="pres">
      <dgm:prSet presAssocID="{02C53B33-2758-45A5-9DBE-D54D0966C300}" presName="node" presStyleLbl="node1" presStyleIdx="0" presStyleCnt="5">
        <dgm:presLayoutVars>
          <dgm:bulletEnabled val="1"/>
        </dgm:presLayoutVars>
      </dgm:prSet>
      <dgm:spPr/>
      <dgm:t>
        <a:bodyPr/>
        <a:lstStyle/>
        <a:p>
          <a:endParaRPr lang="en-US"/>
        </a:p>
      </dgm:t>
    </dgm:pt>
    <dgm:pt modelId="{20160483-D274-4D68-8ECC-92DB8A344C80}" type="pres">
      <dgm:prSet presAssocID="{A870EEFA-B7F2-4165-BF74-57BD69C7B83B}" presName="sibTrans" presStyleLbl="sibTrans2D1" presStyleIdx="0" presStyleCnt="5"/>
      <dgm:spPr/>
      <dgm:t>
        <a:bodyPr/>
        <a:lstStyle/>
        <a:p>
          <a:endParaRPr lang="en-US"/>
        </a:p>
      </dgm:t>
    </dgm:pt>
    <dgm:pt modelId="{56740E80-3828-4509-9376-7A89346FD1DE}" type="pres">
      <dgm:prSet presAssocID="{A870EEFA-B7F2-4165-BF74-57BD69C7B83B}" presName="connectorText" presStyleLbl="sibTrans2D1" presStyleIdx="0" presStyleCnt="5"/>
      <dgm:spPr/>
      <dgm:t>
        <a:bodyPr/>
        <a:lstStyle/>
        <a:p>
          <a:endParaRPr lang="en-US"/>
        </a:p>
      </dgm:t>
    </dgm:pt>
    <dgm:pt modelId="{B4D90B6B-E1B9-4835-9D22-B44941BD7898}" type="pres">
      <dgm:prSet presAssocID="{DF462554-4F33-4C64-80D2-1F5D699840DD}" presName="node" presStyleLbl="node1" presStyleIdx="1" presStyleCnt="5">
        <dgm:presLayoutVars>
          <dgm:bulletEnabled val="1"/>
        </dgm:presLayoutVars>
      </dgm:prSet>
      <dgm:spPr/>
      <dgm:t>
        <a:bodyPr/>
        <a:lstStyle/>
        <a:p>
          <a:endParaRPr lang="en-US"/>
        </a:p>
      </dgm:t>
    </dgm:pt>
    <dgm:pt modelId="{47CAC16C-2F6B-4E93-86D7-8F9F20A79111}" type="pres">
      <dgm:prSet presAssocID="{525F7A5D-800B-4B35-9C11-17EA7603A869}" presName="sibTrans" presStyleLbl="sibTrans2D1" presStyleIdx="1" presStyleCnt="5"/>
      <dgm:spPr/>
      <dgm:t>
        <a:bodyPr/>
        <a:lstStyle/>
        <a:p>
          <a:endParaRPr lang="en-US"/>
        </a:p>
      </dgm:t>
    </dgm:pt>
    <dgm:pt modelId="{3BC4D88C-8D05-4D62-BA6C-B83B0857061A}" type="pres">
      <dgm:prSet presAssocID="{525F7A5D-800B-4B35-9C11-17EA7603A869}" presName="connectorText" presStyleLbl="sibTrans2D1" presStyleIdx="1" presStyleCnt="5"/>
      <dgm:spPr/>
      <dgm:t>
        <a:bodyPr/>
        <a:lstStyle/>
        <a:p>
          <a:endParaRPr lang="en-US"/>
        </a:p>
      </dgm:t>
    </dgm:pt>
    <dgm:pt modelId="{D51F49CA-A51B-495B-BA11-7BB86ABF4E50}" type="pres">
      <dgm:prSet presAssocID="{BCB7C02C-BB28-44F0-8E2B-E7A85CFB71EE}" presName="node" presStyleLbl="node1" presStyleIdx="2" presStyleCnt="5">
        <dgm:presLayoutVars>
          <dgm:bulletEnabled val="1"/>
        </dgm:presLayoutVars>
      </dgm:prSet>
      <dgm:spPr/>
      <dgm:t>
        <a:bodyPr/>
        <a:lstStyle/>
        <a:p>
          <a:endParaRPr lang="en-US"/>
        </a:p>
      </dgm:t>
    </dgm:pt>
    <dgm:pt modelId="{93D4153B-D86A-4B2A-A739-6C291A8C71D1}" type="pres">
      <dgm:prSet presAssocID="{BA212E42-F342-41DC-9D5B-A731569E29B8}" presName="sibTrans" presStyleLbl="sibTrans2D1" presStyleIdx="2" presStyleCnt="5"/>
      <dgm:spPr/>
      <dgm:t>
        <a:bodyPr/>
        <a:lstStyle/>
        <a:p>
          <a:endParaRPr lang="en-US"/>
        </a:p>
      </dgm:t>
    </dgm:pt>
    <dgm:pt modelId="{7C8424B7-00E3-42B2-9020-6E10A3BC6528}" type="pres">
      <dgm:prSet presAssocID="{BA212E42-F342-41DC-9D5B-A731569E29B8}" presName="connectorText" presStyleLbl="sibTrans2D1" presStyleIdx="2" presStyleCnt="5"/>
      <dgm:spPr/>
      <dgm:t>
        <a:bodyPr/>
        <a:lstStyle/>
        <a:p>
          <a:endParaRPr lang="en-US"/>
        </a:p>
      </dgm:t>
    </dgm:pt>
    <dgm:pt modelId="{891C138D-648D-4D15-B78F-82A1FC7E295B}" type="pres">
      <dgm:prSet presAssocID="{C192592C-9CA9-4887-AFFE-8D0134C29DF8}" presName="node" presStyleLbl="node1" presStyleIdx="3" presStyleCnt="5">
        <dgm:presLayoutVars>
          <dgm:bulletEnabled val="1"/>
        </dgm:presLayoutVars>
      </dgm:prSet>
      <dgm:spPr/>
      <dgm:t>
        <a:bodyPr/>
        <a:lstStyle/>
        <a:p>
          <a:endParaRPr lang="en-US"/>
        </a:p>
      </dgm:t>
    </dgm:pt>
    <dgm:pt modelId="{AFBD3B16-AF0C-4B90-8B62-3D25304183A8}" type="pres">
      <dgm:prSet presAssocID="{F6FBEC8F-17B3-46B9-9953-B8873B35D3F5}" presName="sibTrans" presStyleLbl="sibTrans2D1" presStyleIdx="3" presStyleCnt="5"/>
      <dgm:spPr/>
      <dgm:t>
        <a:bodyPr/>
        <a:lstStyle/>
        <a:p>
          <a:endParaRPr lang="en-US"/>
        </a:p>
      </dgm:t>
    </dgm:pt>
    <dgm:pt modelId="{C93791D8-E30D-41AC-9922-875F28E722DF}" type="pres">
      <dgm:prSet presAssocID="{F6FBEC8F-17B3-46B9-9953-B8873B35D3F5}" presName="connectorText" presStyleLbl="sibTrans2D1" presStyleIdx="3" presStyleCnt="5"/>
      <dgm:spPr/>
      <dgm:t>
        <a:bodyPr/>
        <a:lstStyle/>
        <a:p>
          <a:endParaRPr lang="en-US"/>
        </a:p>
      </dgm:t>
    </dgm:pt>
    <dgm:pt modelId="{EA5A4B53-B62A-4F44-B7B1-619F3B270004}" type="pres">
      <dgm:prSet presAssocID="{DCF02C4B-94F0-421D-A58E-8754DD20049A}" presName="node" presStyleLbl="node1" presStyleIdx="4" presStyleCnt="5">
        <dgm:presLayoutVars>
          <dgm:bulletEnabled val="1"/>
        </dgm:presLayoutVars>
      </dgm:prSet>
      <dgm:spPr/>
      <dgm:t>
        <a:bodyPr/>
        <a:lstStyle/>
        <a:p>
          <a:endParaRPr lang="en-US"/>
        </a:p>
      </dgm:t>
    </dgm:pt>
    <dgm:pt modelId="{45251C25-DBCA-42ED-842D-BBB6C823E1DF}" type="pres">
      <dgm:prSet presAssocID="{E78F2588-249C-4AE3-96B9-C177194FD75F}" presName="sibTrans" presStyleLbl="sibTrans2D1" presStyleIdx="4" presStyleCnt="5"/>
      <dgm:spPr/>
      <dgm:t>
        <a:bodyPr/>
        <a:lstStyle/>
        <a:p>
          <a:endParaRPr lang="en-US"/>
        </a:p>
      </dgm:t>
    </dgm:pt>
    <dgm:pt modelId="{5E97D825-9D71-4208-8E50-4F540BFFF6BB}" type="pres">
      <dgm:prSet presAssocID="{E78F2588-249C-4AE3-96B9-C177194FD75F}" presName="connectorText" presStyleLbl="sibTrans2D1" presStyleIdx="4" presStyleCnt="5"/>
      <dgm:spPr/>
      <dgm:t>
        <a:bodyPr/>
        <a:lstStyle/>
        <a:p>
          <a:endParaRPr lang="en-US"/>
        </a:p>
      </dgm:t>
    </dgm:pt>
  </dgm:ptLst>
  <dgm:cxnLst>
    <dgm:cxn modelId="{CAC2775A-BDE1-43F8-A34E-BFB27876987C}" type="presOf" srcId="{E78F2588-249C-4AE3-96B9-C177194FD75F}" destId="{5E97D825-9D71-4208-8E50-4F540BFFF6BB}" srcOrd="1" destOrd="0" presId="urn:microsoft.com/office/officeart/2005/8/layout/cycle2"/>
    <dgm:cxn modelId="{CBD8B129-A76E-4847-871E-C62356587E48}" type="presOf" srcId="{02C53B33-2758-45A5-9DBE-D54D0966C300}" destId="{09487CA2-2F66-4E95-9E95-634F9A4A4EE8}" srcOrd="0" destOrd="0" presId="urn:microsoft.com/office/officeart/2005/8/layout/cycle2"/>
    <dgm:cxn modelId="{69630092-7B61-48DA-AA0A-D32D3C3662F5}" srcId="{EBADBF16-7ACB-4C9E-ADF7-0728D67E37A3}" destId="{02C53B33-2758-45A5-9DBE-D54D0966C300}" srcOrd="0" destOrd="0" parTransId="{9CE0EA96-23C6-49C0-84A8-AAA642C48024}" sibTransId="{A870EEFA-B7F2-4165-BF74-57BD69C7B83B}"/>
    <dgm:cxn modelId="{C3DFDED5-EF25-44AA-983C-BFC04F595F5E}" srcId="{EBADBF16-7ACB-4C9E-ADF7-0728D67E37A3}" destId="{DCF02C4B-94F0-421D-A58E-8754DD20049A}" srcOrd="4" destOrd="0" parTransId="{00EA3704-60FA-4B22-A058-73359E6C7548}" sibTransId="{E78F2588-249C-4AE3-96B9-C177194FD75F}"/>
    <dgm:cxn modelId="{EE0E66D2-6598-4A06-8C19-49099C24BCBE}" type="presOf" srcId="{E78F2588-249C-4AE3-96B9-C177194FD75F}" destId="{45251C25-DBCA-42ED-842D-BBB6C823E1DF}" srcOrd="0" destOrd="0" presId="urn:microsoft.com/office/officeart/2005/8/layout/cycle2"/>
    <dgm:cxn modelId="{A4012D74-52E9-44AF-AB82-3A608CBC1937}" type="presOf" srcId="{EBADBF16-7ACB-4C9E-ADF7-0728D67E37A3}" destId="{357177FC-94A0-4AF7-9CBD-036F36295703}" srcOrd="0" destOrd="0" presId="urn:microsoft.com/office/officeart/2005/8/layout/cycle2"/>
    <dgm:cxn modelId="{1C3E31D3-42C9-4F4F-9116-2F074F250245}" type="presOf" srcId="{DF462554-4F33-4C64-80D2-1F5D699840DD}" destId="{B4D90B6B-E1B9-4835-9D22-B44941BD7898}" srcOrd="0" destOrd="0" presId="urn:microsoft.com/office/officeart/2005/8/layout/cycle2"/>
    <dgm:cxn modelId="{FE5777A7-14F6-4A17-BD64-A70217E944A1}" type="presOf" srcId="{525F7A5D-800B-4B35-9C11-17EA7603A869}" destId="{47CAC16C-2F6B-4E93-86D7-8F9F20A79111}" srcOrd="0" destOrd="0" presId="urn:microsoft.com/office/officeart/2005/8/layout/cycle2"/>
    <dgm:cxn modelId="{409EEB10-F4AC-459B-BAEB-4D4DDE96FFF9}" type="presOf" srcId="{A870EEFA-B7F2-4165-BF74-57BD69C7B83B}" destId="{20160483-D274-4D68-8ECC-92DB8A344C80}" srcOrd="0" destOrd="0" presId="urn:microsoft.com/office/officeart/2005/8/layout/cycle2"/>
    <dgm:cxn modelId="{30234056-D25D-47EA-8E0F-84C2FCC07EB7}" srcId="{EBADBF16-7ACB-4C9E-ADF7-0728D67E37A3}" destId="{C192592C-9CA9-4887-AFFE-8D0134C29DF8}" srcOrd="3" destOrd="0" parTransId="{282C1D2F-9140-452C-AF50-9AA70765D244}" sibTransId="{F6FBEC8F-17B3-46B9-9953-B8873B35D3F5}"/>
    <dgm:cxn modelId="{BEC470CE-C8E4-4F49-8859-22F0B5EA7418}" srcId="{EBADBF16-7ACB-4C9E-ADF7-0728D67E37A3}" destId="{DF462554-4F33-4C64-80D2-1F5D699840DD}" srcOrd="1" destOrd="0" parTransId="{10DC1BBE-5663-469C-9231-D4883C48CF04}" sibTransId="{525F7A5D-800B-4B35-9C11-17EA7603A869}"/>
    <dgm:cxn modelId="{F8B0C614-EB00-4478-ADD4-8F930F2E65C2}" type="presOf" srcId="{F6FBEC8F-17B3-46B9-9953-B8873B35D3F5}" destId="{AFBD3B16-AF0C-4B90-8B62-3D25304183A8}" srcOrd="0" destOrd="0" presId="urn:microsoft.com/office/officeart/2005/8/layout/cycle2"/>
    <dgm:cxn modelId="{74C4AA4F-AE84-4D60-B5B1-DFCAEBE8ACC5}" type="presOf" srcId="{525F7A5D-800B-4B35-9C11-17EA7603A869}" destId="{3BC4D88C-8D05-4D62-BA6C-B83B0857061A}" srcOrd="1" destOrd="0" presId="urn:microsoft.com/office/officeart/2005/8/layout/cycle2"/>
    <dgm:cxn modelId="{6F49EE9C-C082-41F4-A4F3-BEECC0933BFF}" type="presOf" srcId="{BA212E42-F342-41DC-9D5B-A731569E29B8}" destId="{7C8424B7-00E3-42B2-9020-6E10A3BC6528}" srcOrd="1" destOrd="0" presId="urn:microsoft.com/office/officeart/2005/8/layout/cycle2"/>
    <dgm:cxn modelId="{43ABDCC4-25A8-4BD5-B049-B5956DA423EB}" type="presOf" srcId="{C192592C-9CA9-4887-AFFE-8D0134C29DF8}" destId="{891C138D-648D-4D15-B78F-82A1FC7E295B}" srcOrd="0" destOrd="0" presId="urn:microsoft.com/office/officeart/2005/8/layout/cycle2"/>
    <dgm:cxn modelId="{CA222D63-2721-4843-B3E9-5441B5795BB3}" type="presOf" srcId="{F6FBEC8F-17B3-46B9-9953-B8873B35D3F5}" destId="{C93791D8-E30D-41AC-9922-875F28E722DF}" srcOrd="1" destOrd="0" presId="urn:microsoft.com/office/officeart/2005/8/layout/cycle2"/>
    <dgm:cxn modelId="{0203B335-DA94-45AE-A45F-73C50C35E9ED}" type="presOf" srcId="{DCF02C4B-94F0-421D-A58E-8754DD20049A}" destId="{EA5A4B53-B62A-4F44-B7B1-619F3B270004}" srcOrd="0" destOrd="0" presId="urn:microsoft.com/office/officeart/2005/8/layout/cycle2"/>
    <dgm:cxn modelId="{E02E6C0C-BF23-456D-8C13-87A0792F6E7B}" srcId="{EBADBF16-7ACB-4C9E-ADF7-0728D67E37A3}" destId="{BCB7C02C-BB28-44F0-8E2B-E7A85CFB71EE}" srcOrd="2" destOrd="0" parTransId="{0B6B96DA-BC3F-42D8-99CB-25AF1D94EFA4}" sibTransId="{BA212E42-F342-41DC-9D5B-A731569E29B8}"/>
    <dgm:cxn modelId="{7184D670-B4D2-41F8-BE9A-4FCF8BA2671A}" type="presOf" srcId="{A870EEFA-B7F2-4165-BF74-57BD69C7B83B}" destId="{56740E80-3828-4509-9376-7A89346FD1DE}" srcOrd="1" destOrd="0" presId="urn:microsoft.com/office/officeart/2005/8/layout/cycle2"/>
    <dgm:cxn modelId="{4A68616D-E3B1-44E3-ABCC-A655BDA3BF2D}" type="presOf" srcId="{BA212E42-F342-41DC-9D5B-A731569E29B8}" destId="{93D4153B-D86A-4B2A-A739-6C291A8C71D1}" srcOrd="0" destOrd="0" presId="urn:microsoft.com/office/officeart/2005/8/layout/cycle2"/>
    <dgm:cxn modelId="{58DCC1CF-A18D-4B0D-B2A1-7A0785716DA0}" type="presOf" srcId="{BCB7C02C-BB28-44F0-8E2B-E7A85CFB71EE}" destId="{D51F49CA-A51B-495B-BA11-7BB86ABF4E50}" srcOrd="0" destOrd="0" presId="urn:microsoft.com/office/officeart/2005/8/layout/cycle2"/>
    <dgm:cxn modelId="{980E8901-B665-460B-B126-8DDB9FF2AF81}" type="presParOf" srcId="{357177FC-94A0-4AF7-9CBD-036F36295703}" destId="{09487CA2-2F66-4E95-9E95-634F9A4A4EE8}" srcOrd="0" destOrd="0" presId="urn:microsoft.com/office/officeart/2005/8/layout/cycle2"/>
    <dgm:cxn modelId="{55F33E43-C614-465E-9544-709190F6A941}" type="presParOf" srcId="{357177FC-94A0-4AF7-9CBD-036F36295703}" destId="{20160483-D274-4D68-8ECC-92DB8A344C80}" srcOrd="1" destOrd="0" presId="urn:microsoft.com/office/officeart/2005/8/layout/cycle2"/>
    <dgm:cxn modelId="{2051120A-FAB1-4547-9C4F-661C3B568C87}" type="presParOf" srcId="{20160483-D274-4D68-8ECC-92DB8A344C80}" destId="{56740E80-3828-4509-9376-7A89346FD1DE}" srcOrd="0" destOrd="0" presId="urn:microsoft.com/office/officeart/2005/8/layout/cycle2"/>
    <dgm:cxn modelId="{99D3E2DB-78EF-4287-83E1-C26B61286691}" type="presParOf" srcId="{357177FC-94A0-4AF7-9CBD-036F36295703}" destId="{B4D90B6B-E1B9-4835-9D22-B44941BD7898}" srcOrd="2" destOrd="0" presId="urn:microsoft.com/office/officeart/2005/8/layout/cycle2"/>
    <dgm:cxn modelId="{8DDDC753-6DBA-4FC5-878C-8C257FB95D8E}" type="presParOf" srcId="{357177FC-94A0-4AF7-9CBD-036F36295703}" destId="{47CAC16C-2F6B-4E93-86D7-8F9F20A79111}" srcOrd="3" destOrd="0" presId="urn:microsoft.com/office/officeart/2005/8/layout/cycle2"/>
    <dgm:cxn modelId="{9CB015FA-C2D6-4E69-8B89-02282FE22E73}" type="presParOf" srcId="{47CAC16C-2F6B-4E93-86D7-8F9F20A79111}" destId="{3BC4D88C-8D05-4D62-BA6C-B83B0857061A}" srcOrd="0" destOrd="0" presId="urn:microsoft.com/office/officeart/2005/8/layout/cycle2"/>
    <dgm:cxn modelId="{F0353D4F-44C4-4DAB-8694-B80DE39ED2BC}" type="presParOf" srcId="{357177FC-94A0-4AF7-9CBD-036F36295703}" destId="{D51F49CA-A51B-495B-BA11-7BB86ABF4E50}" srcOrd="4" destOrd="0" presId="urn:microsoft.com/office/officeart/2005/8/layout/cycle2"/>
    <dgm:cxn modelId="{ED742463-6026-4365-87DE-D8F0058EB044}" type="presParOf" srcId="{357177FC-94A0-4AF7-9CBD-036F36295703}" destId="{93D4153B-D86A-4B2A-A739-6C291A8C71D1}" srcOrd="5" destOrd="0" presId="urn:microsoft.com/office/officeart/2005/8/layout/cycle2"/>
    <dgm:cxn modelId="{7E3065C3-F723-44C4-A651-0D079D665F28}" type="presParOf" srcId="{93D4153B-D86A-4B2A-A739-6C291A8C71D1}" destId="{7C8424B7-00E3-42B2-9020-6E10A3BC6528}" srcOrd="0" destOrd="0" presId="urn:microsoft.com/office/officeart/2005/8/layout/cycle2"/>
    <dgm:cxn modelId="{BF27FF52-535E-46D1-9D62-2C5246CEBA7D}" type="presParOf" srcId="{357177FC-94A0-4AF7-9CBD-036F36295703}" destId="{891C138D-648D-4D15-B78F-82A1FC7E295B}" srcOrd="6" destOrd="0" presId="urn:microsoft.com/office/officeart/2005/8/layout/cycle2"/>
    <dgm:cxn modelId="{C55AF15B-DC00-4EBA-9CB5-2AFDD796E5A6}" type="presParOf" srcId="{357177FC-94A0-4AF7-9CBD-036F36295703}" destId="{AFBD3B16-AF0C-4B90-8B62-3D25304183A8}" srcOrd="7" destOrd="0" presId="urn:microsoft.com/office/officeart/2005/8/layout/cycle2"/>
    <dgm:cxn modelId="{C5E7E7EE-4530-4597-B4A0-47CB67C0BF0A}" type="presParOf" srcId="{AFBD3B16-AF0C-4B90-8B62-3D25304183A8}" destId="{C93791D8-E30D-41AC-9922-875F28E722DF}" srcOrd="0" destOrd="0" presId="urn:microsoft.com/office/officeart/2005/8/layout/cycle2"/>
    <dgm:cxn modelId="{34D82CB7-8B51-4212-B163-856FE825B0E7}" type="presParOf" srcId="{357177FC-94A0-4AF7-9CBD-036F36295703}" destId="{EA5A4B53-B62A-4F44-B7B1-619F3B270004}" srcOrd="8" destOrd="0" presId="urn:microsoft.com/office/officeart/2005/8/layout/cycle2"/>
    <dgm:cxn modelId="{6B327C9A-3C09-4589-9971-0749A81C818E}" type="presParOf" srcId="{357177FC-94A0-4AF7-9CBD-036F36295703}" destId="{45251C25-DBCA-42ED-842D-BBB6C823E1DF}" srcOrd="9" destOrd="0" presId="urn:microsoft.com/office/officeart/2005/8/layout/cycle2"/>
    <dgm:cxn modelId="{8B624AAD-2B76-4C3F-A2DF-74B904AECB2C}" type="presParOf" srcId="{45251C25-DBCA-42ED-842D-BBB6C823E1DF}" destId="{5E97D825-9D71-4208-8E50-4F540BFFF6B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9ABC4-D1CE-4D07-906F-79105278FF56}" type="doc">
      <dgm:prSet loTypeId="urn:microsoft.com/office/officeart/2008/layout/CaptionedPictures" loCatId="picture" qsTypeId="urn:microsoft.com/office/officeart/2005/8/quickstyle/simple1" qsCatId="simple" csTypeId="urn:microsoft.com/office/officeart/2005/8/colors/colorful2" csCatId="colorful" phldr="1"/>
      <dgm:spPr/>
    </dgm:pt>
    <dgm:pt modelId="{DC0FC7DD-5A54-4420-A47C-66D1A5D696B0}">
      <dgm:prSet phldrT="[Text]" custT="1"/>
      <dgm:spPr/>
      <dgm:t>
        <a:bodyPr/>
        <a:lstStyle/>
        <a:p>
          <a:r>
            <a:rPr lang="en-US" sz="2000" b="1" dirty="0" err="1" smtClean="0">
              <a:solidFill>
                <a:srgbClr val="FFC000"/>
              </a:solidFill>
              <a:effectLst>
                <a:outerShdw blurRad="50800" dist="38100" dir="2700000" algn="tl" rotWithShape="0">
                  <a:prstClr val="black">
                    <a:alpha val="40000"/>
                  </a:prstClr>
                </a:outerShdw>
              </a:effectLst>
              <a:latin typeface="Century Gothic" panose="020B0502020202020204" pitchFamily="34" charset="0"/>
            </a:rPr>
            <a:t>NextLevel</a:t>
          </a:r>
          <a:r>
            <a:rPr lang="en-US" sz="2000" b="1" dirty="0" smtClean="0">
              <a:solidFill>
                <a:srgbClr val="FFC000"/>
              </a:solidFill>
              <a:effectLst>
                <a:outerShdw blurRad="50800" dist="38100" dir="2700000" algn="tl" rotWithShape="0">
                  <a:prstClr val="black">
                    <a:alpha val="40000"/>
                  </a:prstClr>
                </a:outerShdw>
              </a:effectLst>
              <a:latin typeface="Century Gothic" panose="020B0502020202020204" pitchFamily="34" charset="0"/>
            </a:rPr>
            <a:t> </a:t>
          </a:r>
          <a:br>
            <a:rPr lang="en-US" sz="2000" b="1" dirty="0" smtClean="0">
              <a:solidFill>
                <a:srgbClr val="FFC000"/>
              </a:solidFill>
              <a:effectLst>
                <a:outerShdw blurRad="50800" dist="38100" dir="2700000" algn="tl" rotWithShape="0">
                  <a:prstClr val="black">
                    <a:alpha val="40000"/>
                  </a:prstClr>
                </a:outerShdw>
              </a:effectLst>
              <a:latin typeface="Century Gothic" panose="020B0502020202020204" pitchFamily="34" charset="0"/>
            </a:rPr>
          </a:br>
          <a:r>
            <a:rPr lang="en-US" sz="2000" b="1" dirty="0" smtClean="0">
              <a:solidFill>
                <a:srgbClr val="FFC000"/>
              </a:solidFill>
              <a:effectLst>
                <a:outerShdw blurRad="50800" dist="38100" dir="2700000" algn="tl" rotWithShape="0">
                  <a:prstClr val="black">
                    <a:alpha val="40000"/>
                  </a:prstClr>
                </a:outerShdw>
              </a:effectLst>
              <a:latin typeface="Century Gothic" panose="020B0502020202020204" pitchFamily="34" charset="0"/>
            </a:rPr>
            <a:t>Jobs</a:t>
          </a:r>
          <a:endParaRPr lang="en-US" sz="2000" b="1" dirty="0">
            <a:solidFill>
              <a:srgbClr val="FFC000"/>
            </a:solidFill>
            <a:effectLst>
              <a:outerShdw blurRad="50800" dist="38100" dir="2700000" algn="tl" rotWithShape="0">
                <a:prstClr val="black">
                  <a:alpha val="40000"/>
                </a:prstClr>
              </a:outerShdw>
            </a:effectLst>
            <a:latin typeface="Century Gothic" panose="020B0502020202020204" pitchFamily="34" charset="0"/>
          </a:endParaRPr>
        </a:p>
      </dgm:t>
    </dgm:pt>
    <dgm:pt modelId="{DF1E0C78-AF5B-4737-B16B-5108FA2D7AC4}" type="parTrans" cxnId="{2C715EDE-8404-422E-B159-69A9ED6F9A97}">
      <dgm:prSet/>
      <dgm:spPr/>
      <dgm:t>
        <a:bodyPr/>
        <a:lstStyle/>
        <a:p>
          <a:endParaRPr lang="en-US"/>
        </a:p>
      </dgm:t>
    </dgm:pt>
    <dgm:pt modelId="{C01FE1C6-4DB1-4594-A338-909AA68D03BA}" type="sibTrans" cxnId="{2C715EDE-8404-422E-B159-69A9ED6F9A97}">
      <dgm:prSet/>
      <dgm:spPr/>
      <dgm:t>
        <a:bodyPr/>
        <a:lstStyle/>
        <a:p>
          <a:endParaRPr lang="en-US"/>
        </a:p>
      </dgm:t>
    </dgm:pt>
    <dgm:pt modelId="{3EE95999-5CCA-4889-AA3D-183B66CA07A4}">
      <dgm:prSet phldrT="[Text]" custT="1"/>
      <dgm:spPr/>
      <dgm:t>
        <a:bodyPr/>
        <a:lstStyle/>
        <a:p>
          <a:r>
            <a:rPr lang="en-US" sz="2000" b="1" dirty="0" smtClean="0">
              <a:solidFill>
                <a:srgbClr val="8CC63F"/>
              </a:solidFill>
              <a:effectLst>
                <a:outerShdw blurRad="50800" dist="38100" dir="2700000" algn="tl" rotWithShape="0">
                  <a:prstClr val="black">
                    <a:alpha val="40000"/>
                  </a:prstClr>
                </a:outerShdw>
              </a:effectLst>
              <a:latin typeface="Century Gothic" panose="020B0502020202020204" pitchFamily="34" charset="0"/>
            </a:rPr>
            <a:t>Eligible Training Providers</a:t>
          </a:r>
          <a:endParaRPr lang="en-US" sz="2000" b="1" dirty="0">
            <a:solidFill>
              <a:srgbClr val="8CC63F"/>
            </a:solidFill>
            <a:effectLst>
              <a:outerShdw blurRad="50800" dist="38100" dir="2700000" algn="tl" rotWithShape="0">
                <a:prstClr val="black">
                  <a:alpha val="40000"/>
                </a:prstClr>
              </a:outerShdw>
            </a:effectLst>
            <a:latin typeface="Century Gothic" panose="020B0502020202020204" pitchFamily="34" charset="0"/>
          </a:endParaRPr>
        </a:p>
      </dgm:t>
    </dgm:pt>
    <dgm:pt modelId="{DF15D358-BE43-486A-88C5-B73F4411C8E9}" type="parTrans" cxnId="{F3E616F7-7E07-4324-9B35-100B1724B585}">
      <dgm:prSet/>
      <dgm:spPr/>
      <dgm:t>
        <a:bodyPr/>
        <a:lstStyle/>
        <a:p>
          <a:endParaRPr lang="en-US"/>
        </a:p>
      </dgm:t>
    </dgm:pt>
    <dgm:pt modelId="{A62331BB-D9C7-4DEE-8A1B-83E99DD4F117}" type="sibTrans" cxnId="{F3E616F7-7E07-4324-9B35-100B1724B585}">
      <dgm:prSet/>
      <dgm:spPr/>
      <dgm:t>
        <a:bodyPr/>
        <a:lstStyle/>
        <a:p>
          <a:endParaRPr lang="en-US"/>
        </a:p>
      </dgm:t>
    </dgm:pt>
    <dgm:pt modelId="{66D76BE0-559E-4CE6-9858-D8FDC7B75489}">
      <dgm:prSet phldrT="[Text]" custT="1"/>
      <dgm:spPr/>
      <dgm:t>
        <a:bodyPr/>
        <a:lstStyle/>
        <a:p>
          <a:r>
            <a:rPr lang="en-US" sz="2000" b="1" dirty="0" smtClean="0">
              <a:solidFill>
                <a:srgbClr val="00AEEF"/>
              </a:solidFill>
              <a:effectLst>
                <a:outerShdw blurRad="50800" dist="38100" dir="2700000" algn="tl" rotWithShape="0">
                  <a:prstClr val="black">
                    <a:alpha val="40000"/>
                  </a:prstClr>
                </a:outerShdw>
              </a:effectLst>
              <a:latin typeface="Century Gothic" panose="020B0502020202020204" pitchFamily="34" charset="0"/>
            </a:rPr>
            <a:t>Career Technical Education</a:t>
          </a:r>
          <a:endParaRPr lang="en-US" sz="2000" b="1" dirty="0">
            <a:solidFill>
              <a:srgbClr val="00AEEF"/>
            </a:solidFill>
            <a:effectLst>
              <a:outerShdw blurRad="50800" dist="38100" dir="2700000" algn="tl" rotWithShape="0">
                <a:prstClr val="black">
                  <a:alpha val="40000"/>
                </a:prstClr>
              </a:outerShdw>
            </a:effectLst>
            <a:latin typeface="Century Gothic" panose="020B0502020202020204" pitchFamily="34" charset="0"/>
          </a:endParaRPr>
        </a:p>
      </dgm:t>
    </dgm:pt>
    <dgm:pt modelId="{B441841C-69BD-4094-AA41-9FFB7C8FF55B}" type="parTrans" cxnId="{717A73B1-C0A6-4150-8675-10F3FAB342C5}">
      <dgm:prSet/>
      <dgm:spPr/>
      <dgm:t>
        <a:bodyPr/>
        <a:lstStyle/>
        <a:p>
          <a:endParaRPr lang="en-US"/>
        </a:p>
      </dgm:t>
    </dgm:pt>
    <dgm:pt modelId="{7D2EE407-F7FD-49FA-BB8A-F06FD56619A0}" type="sibTrans" cxnId="{717A73B1-C0A6-4150-8675-10F3FAB342C5}">
      <dgm:prSet/>
      <dgm:spPr/>
      <dgm:t>
        <a:bodyPr/>
        <a:lstStyle/>
        <a:p>
          <a:endParaRPr lang="en-US"/>
        </a:p>
      </dgm:t>
    </dgm:pt>
    <dgm:pt modelId="{3CBDD779-079C-43E2-98F6-BCD52BE12D9E}" type="pres">
      <dgm:prSet presAssocID="{C369ABC4-D1CE-4D07-906F-79105278FF56}" presName="Name0" presStyleCnt="0">
        <dgm:presLayoutVars>
          <dgm:chMax/>
          <dgm:chPref/>
          <dgm:dir/>
        </dgm:presLayoutVars>
      </dgm:prSet>
      <dgm:spPr/>
    </dgm:pt>
    <dgm:pt modelId="{86F56E09-DBDC-45FA-AB66-5ACD105CC145}" type="pres">
      <dgm:prSet presAssocID="{DC0FC7DD-5A54-4420-A47C-66D1A5D696B0}" presName="composite" presStyleCnt="0">
        <dgm:presLayoutVars>
          <dgm:chMax val="1"/>
          <dgm:chPref val="1"/>
        </dgm:presLayoutVars>
      </dgm:prSet>
      <dgm:spPr/>
    </dgm:pt>
    <dgm:pt modelId="{AF8E64AA-3074-4A60-969B-63E229E7B56B}" type="pres">
      <dgm:prSet presAssocID="{DC0FC7DD-5A54-4420-A47C-66D1A5D696B0}" presName="Accent" presStyleLbl="trAlignAcc1" presStyleIdx="0" presStyleCnt="3" custLinFactNeighborX="1592">
        <dgm:presLayoutVars>
          <dgm:chMax val="0"/>
          <dgm:chPref val="0"/>
        </dgm:presLayoutVars>
      </dgm:prSet>
      <dgm:spPr>
        <a:ln>
          <a:solidFill>
            <a:srgbClr val="FFC000"/>
          </a:solidFill>
        </a:ln>
        <a:effectLst>
          <a:outerShdw blurRad="152400" dist="152400" dir="5400000" sx="90000" sy="-19000" rotWithShape="0">
            <a:prstClr val="black">
              <a:alpha val="15000"/>
            </a:prstClr>
          </a:outerShdw>
        </a:effectLst>
      </dgm:spPr>
    </dgm:pt>
    <dgm:pt modelId="{D98D4952-2C9A-47B7-95CB-E5906F39DE6F}" type="pres">
      <dgm:prSet presAssocID="{DC0FC7DD-5A54-4420-A47C-66D1A5D696B0}" presName="Image" presStyleLbl="alignImgPlace1" presStyleIdx="0" presStyleCnt="3" custLinFactNeighborX="1768">
        <dgm:presLayoutVars>
          <dgm:chMax val="0"/>
          <dgm:chPref val="0"/>
        </dgm:presLayoutVars>
      </dgm:prSet>
      <dgm:spPr>
        <a:solidFill>
          <a:srgbClr val="FFC000"/>
        </a:solidFill>
        <a:effectLst>
          <a:innerShdw blurRad="63500" dist="50800" dir="8100000">
            <a:prstClr val="black">
              <a:alpha val="50000"/>
            </a:prstClr>
          </a:innerShdw>
        </a:effectLst>
      </dgm:spPr>
    </dgm:pt>
    <dgm:pt modelId="{6438C00E-19C9-40C0-A9A7-EC0019AF3526}" type="pres">
      <dgm:prSet presAssocID="{DC0FC7DD-5A54-4420-A47C-66D1A5D696B0}" presName="ChildComposite" presStyleCnt="0"/>
      <dgm:spPr/>
    </dgm:pt>
    <dgm:pt modelId="{DE71CF25-09C2-4991-A250-3153FC6CD0F4}" type="pres">
      <dgm:prSet presAssocID="{DC0FC7DD-5A54-4420-A47C-66D1A5D696B0}" presName="Child" presStyleLbl="node1" presStyleIdx="0" presStyleCnt="0">
        <dgm:presLayoutVars>
          <dgm:chMax val="0"/>
          <dgm:chPref val="0"/>
          <dgm:bulletEnabled val="1"/>
        </dgm:presLayoutVars>
      </dgm:prSet>
      <dgm:spPr/>
    </dgm:pt>
    <dgm:pt modelId="{55280826-CFB4-4227-8996-EFF992878BA7}" type="pres">
      <dgm:prSet presAssocID="{DC0FC7DD-5A54-4420-A47C-66D1A5D696B0}" presName="Parent" presStyleLbl="revTx" presStyleIdx="0" presStyleCnt="3">
        <dgm:presLayoutVars>
          <dgm:chMax val="1"/>
          <dgm:chPref val="0"/>
          <dgm:bulletEnabled val="1"/>
        </dgm:presLayoutVars>
      </dgm:prSet>
      <dgm:spPr/>
      <dgm:t>
        <a:bodyPr/>
        <a:lstStyle/>
        <a:p>
          <a:endParaRPr lang="en-US"/>
        </a:p>
      </dgm:t>
    </dgm:pt>
    <dgm:pt modelId="{81BABE20-143A-4051-B9EA-5B74CB93161E}" type="pres">
      <dgm:prSet presAssocID="{C01FE1C6-4DB1-4594-A338-909AA68D03BA}" presName="sibTrans" presStyleCnt="0"/>
      <dgm:spPr/>
    </dgm:pt>
    <dgm:pt modelId="{81303491-CFD1-4DF7-A2DA-599EFA17D47C}" type="pres">
      <dgm:prSet presAssocID="{3EE95999-5CCA-4889-AA3D-183B66CA07A4}" presName="composite" presStyleCnt="0">
        <dgm:presLayoutVars>
          <dgm:chMax val="1"/>
          <dgm:chPref val="1"/>
        </dgm:presLayoutVars>
      </dgm:prSet>
      <dgm:spPr/>
    </dgm:pt>
    <dgm:pt modelId="{C37CA1ED-5093-4A0C-9947-9EF41B06D16A}" type="pres">
      <dgm:prSet presAssocID="{3EE95999-5CCA-4889-AA3D-183B66CA07A4}" presName="Accent" presStyleLbl="trAlignAcc1" presStyleIdx="1" presStyleCnt="3">
        <dgm:presLayoutVars>
          <dgm:chMax val="0"/>
          <dgm:chPref val="0"/>
        </dgm:presLayoutVars>
      </dgm:prSet>
      <dgm:spPr>
        <a:ln>
          <a:solidFill>
            <a:srgbClr val="8CC63F"/>
          </a:solidFill>
        </a:ln>
        <a:effectLst>
          <a:outerShdw blurRad="152400" dist="152400" dir="5400000" sx="90000" sy="-19000" rotWithShape="0">
            <a:prstClr val="black">
              <a:alpha val="15000"/>
            </a:prstClr>
          </a:outerShdw>
        </a:effectLst>
      </dgm:spPr>
    </dgm:pt>
    <dgm:pt modelId="{938E4A2B-15E8-4409-8E74-A3D0EB79B475}" type="pres">
      <dgm:prSet presAssocID="{3EE95999-5CCA-4889-AA3D-183B66CA07A4}" presName="Image" presStyleLbl="alignImgPlace1" presStyleIdx="1" presStyleCnt="3">
        <dgm:presLayoutVars>
          <dgm:chMax val="0"/>
          <dgm:chPref val="0"/>
        </dgm:presLayoutVars>
      </dgm:prSet>
      <dgm:spPr>
        <a:solidFill>
          <a:srgbClr val="8CC63F"/>
        </a:solidFill>
        <a:effectLst>
          <a:innerShdw blurRad="63500" dist="50800" dir="8100000">
            <a:prstClr val="black">
              <a:alpha val="50000"/>
            </a:prstClr>
          </a:innerShdw>
        </a:effectLst>
      </dgm:spPr>
    </dgm:pt>
    <dgm:pt modelId="{9DF14BA2-8BC9-437D-8D45-DDE081C8A6B5}" type="pres">
      <dgm:prSet presAssocID="{3EE95999-5CCA-4889-AA3D-183B66CA07A4}" presName="ChildComposite" presStyleCnt="0"/>
      <dgm:spPr/>
    </dgm:pt>
    <dgm:pt modelId="{612DD19C-6333-4A73-AF2F-2FC0FF64BD04}" type="pres">
      <dgm:prSet presAssocID="{3EE95999-5CCA-4889-AA3D-183B66CA07A4}" presName="Child" presStyleLbl="node1" presStyleIdx="0" presStyleCnt="0">
        <dgm:presLayoutVars>
          <dgm:chMax val="0"/>
          <dgm:chPref val="0"/>
          <dgm:bulletEnabled val="1"/>
        </dgm:presLayoutVars>
      </dgm:prSet>
      <dgm:spPr/>
    </dgm:pt>
    <dgm:pt modelId="{8C1EEBBC-E84E-4CBB-9950-5672E9E5C8A9}" type="pres">
      <dgm:prSet presAssocID="{3EE95999-5CCA-4889-AA3D-183B66CA07A4}" presName="Parent" presStyleLbl="revTx" presStyleIdx="1" presStyleCnt="3">
        <dgm:presLayoutVars>
          <dgm:chMax val="1"/>
          <dgm:chPref val="0"/>
          <dgm:bulletEnabled val="1"/>
        </dgm:presLayoutVars>
      </dgm:prSet>
      <dgm:spPr/>
      <dgm:t>
        <a:bodyPr/>
        <a:lstStyle/>
        <a:p>
          <a:endParaRPr lang="en-US"/>
        </a:p>
      </dgm:t>
    </dgm:pt>
    <dgm:pt modelId="{9C96E5CC-B608-4680-8663-5ED1FC856881}" type="pres">
      <dgm:prSet presAssocID="{A62331BB-D9C7-4DEE-8A1B-83E99DD4F117}" presName="sibTrans" presStyleCnt="0"/>
      <dgm:spPr/>
    </dgm:pt>
    <dgm:pt modelId="{19E5BB06-7103-4CF6-A4ED-909213E12327}" type="pres">
      <dgm:prSet presAssocID="{66D76BE0-559E-4CE6-9858-D8FDC7B75489}" presName="composite" presStyleCnt="0">
        <dgm:presLayoutVars>
          <dgm:chMax val="1"/>
          <dgm:chPref val="1"/>
        </dgm:presLayoutVars>
      </dgm:prSet>
      <dgm:spPr/>
    </dgm:pt>
    <dgm:pt modelId="{05338FEF-3E99-4681-9C89-6574ADDD3B99}" type="pres">
      <dgm:prSet presAssocID="{66D76BE0-559E-4CE6-9858-D8FDC7B75489}" presName="Accent" presStyleLbl="trAlignAcc1" presStyleIdx="2" presStyleCnt="3">
        <dgm:presLayoutVars>
          <dgm:chMax val="0"/>
          <dgm:chPref val="0"/>
        </dgm:presLayoutVars>
      </dgm:prSet>
      <dgm:spPr>
        <a:ln>
          <a:solidFill>
            <a:srgbClr val="00AEEF"/>
          </a:solidFill>
        </a:ln>
        <a:effectLst>
          <a:outerShdw blurRad="152400" dist="152400" dir="5400000" sx="90000" sy="-19000" rotWithShape="0">
            <a:prstClr val="black">
              <a:alpha val="15000"/>
            </a:prstClr>
          </a:outerShdw>
        </a:effectLst>
      </dgm:spPr>
    </dgm:pt>
    <dgm:pt modelId="{2D53003E-EC8A-44EE-A535-9BC5396A1570}" type="pres">
      <dgm:prSet presAssocID="{66D76BE0-559E-4CE6-9858-D8FDC7B75489}" presName="Image" presStyleLbl="alignImgPlace1" presStyleIdx="2" presStyleCnt="3">
        <dgm:presLayoutVars>
          <dgm:chMax val="0"/>
          <dgm:chPref val="0"/>
        </dgm:presLayoutVars>
      </dgm:prSet>
      <dgm:spPr>
        <a:solidFill>
          <a:srgbClr val="00AEEF"/>
        </a:solidFill>
        <a:effectLst>
          <a:innerShdw blurRad="63500" dist="50800" dir="8100000">
            <a:prstClr val="black">
              <a:alpha val="50000"/>
            </a:prstClr>
          </a:innerShdw>
        </a:effectLst>
      </dgm:spPr>
    </dgm:pt>
    <dgm:pt modelId="{1CA7A899-7FC0-4AF1-83BC-37FE52857F60}" type="pres">
      <dgm:prSet presAssocID="{66D76BE0-559E-4CE6-9858-D8FDC7B75489}" presName="ChildComposite" presStyleCnt="0"/>
      <dgm:spPr/>
    </dgm:pt>
    <dgm:pt modelId="{1C48AA96-28D6-4AA8-AF62-8996283B60FC}" type="pres">
      <dgm:prSet presAssocID="{66D76BE0-559E-4CE6-9858-D8FDC7B75489}" presName="Child" presStyleLbl="node1" presStyleIdx="0" presStyleCnt="0">
        <dgm:presLayoutVars>
          <dgm:chMax val="0"/>
          <dgm:chPref val="0"/>
          <dgm:bulletEnabled val="1"/>
        </dgm:presLayoutVars>
      </dgm:prSet>
      <dgm:spPr/>
    </dgm:pt>
    <dgm:pt modelId="{404C13F5-9DA4-4590-AA1B-BBFBE5E114F8}" type="pres">
      <dgm:prSet presAssocID="{66D76BE0-559E-4CE6-9858-D8FDC7B75489}" presName="Parent" presStyleLbl="revTx" presStyleIdx="2" presStyleCnt="3">
        <dgm:presLayoutVars>
          <dgm:chMax val="1"/>
          <dgm:chPref val="0"/>
          <dgm:bulletEnabled val="1"/>
        </dgm:presLayoutVars>
      </dgm:prSet>
      <dgm:spPr/>
      <dgm:t>
        <a:bodyPr/>
        <a:lstStyle/>
        <a:p>
          <a:endParaRPr lang="en-US"/>
        </a:p>
      </dgm:t>
    </dgm:pt>
  </dgm:ptLst>
  <dgm:cxnLst>
    <dgm:cxn modelId="{78001795-1BFB-4D08-A1E5-F076DF0BC812}" type="presOf" srcId="{3EE95999-5CCA-4889-AA3D-183B66CA07A4}" destId="{8C1EEBBC-E84E-4CBB-9950-5672E9E5C8A9}" srcOrd="0" destOrd="0" presId="urn:microsoft.com/office/officeart/2008/layout/CaptionedPictures"/>
    <dgm:cxn modelId="{717A73B1-C0A6-4150-8675-10F3FAB342C5}" srcId="{C369ABC4-D1CE-4D07-906F-79105278FF56}" destId="{66D76BE0-559E-4CE6-9858-D8FDC7B75489}" srcOrd="2" destOrd="0" parTransId="{B441841C-69BD-4094-AA41-9FFB7C8FF55B}" sibTransId="{7D2EE407-F7FD-49FA-BB8A-F06FD56619A0}"/>
    <dgm:cxn modelId="{2C715EDE-8404-422E-B159-69A9ED6F9A97}" srcId="{C369ABC4-D1CE-4D07-906F-79105278FF56}" destId="{DC0FC7DD-5A54-4420-A47C-66D1A5D696B0}" srcOrd="0" destOrd="0" parTransId="{DF1E0C78-AF5B-4737-B16B-5108FA2D7AC4}" sibTransId="{C01FE1C6-4DB1-4594-A338-909AA68D03BA}"/>
    <dgm:cxn modelId="{AE153769-A9DB-4E88-90E6-4940F1B1392D}" type="presOf" srcId="{66D76BE0-559E-4CE6-9858-D8FDC7B75489}" destId="{404C13F5-9DA4-4590-AA1B-BBFBE5E114F8}" srcOrd="0" destOrd="0" presId="urn:microsoft.com/office/officeart/2008/layout/CaptionedPictures"/>
    <dgm:cxn modelId="{141B9F5B-60A7-408B-9513-4E0B40B225C6}" type="presOf" srcId="{DC0FC7DD-5A54-4420-A47C-66D1A5D696B0}" destId="{55280826-CFB4-4227-8996-EFF992878BA7}" srcOrd="0" destOrd="0" presId="urn:microsoft.com/office/officeart/2008/layout/CaptionedPictures"/>
    <dgm:cxn modelId="{5392DF28-AD62-41AA-9A0B-3EE5735702F3}" type="presOf" srcId="{C369ABC4-D1CE-4D07-906F-79105278FF56}" destId="{3CBDD779-079C-43E2-98F6-BCD52BE12D9E}" srcOrd="0" destOrd="0" presId="urn:microsoft.com/office/officeart/2008/layout/CaptionedPictures"/>
    <dgm:cxn modelId="{F3E616F7-7E07-4324-9B35-100B1724B585}" srcId="{C369ABC4-D1CE-4D07-906F-79105278FF56}" destId="{3EE95999-5CCA-4889-AA3D-183B66CA07A4}" srcOrd="1" destOrd="0" parTransId="{DF15D358-BE43-486A-88C5-B73F4411C8E9}" sibTransId="{A62331BB-D9C7-4DEE-8A1B-83E99DD4F117}"/>
    <dgm:cxn modelId="{6D3717AE-A1B9-4878-9CDE-8E6FF54B8238}" type="presParOf" srcId="{3CBDD779-079C-43E2-98F6-BCD52BE12D9E}" destId="{86F56E09-DBDC-45FA-AB66-5ACD105CC145}" srcOrd="0" destOrd="0" presId="urn:microsoft.com/office/officeart/2008/layout/CaptionedPictures"/>
    <dgm:cxn modelId="{47F62A9B-9A72-44EB-9E24-D6A77E3E08E2}" type="presParOf" srcId="{86F56E09-DBDC-45FA-AB66-5ACD105CC145}" destId="{AF8E64AA-3074-4A60-969B-63E229E7B56B}" srcOrd="0" destOrd="0" presId="urn:microsoft.com/office/officeart/2008/layout/CaptionedPictures"/>
    <dgm:cxn modelId="{98CA3F5B-6755-44AA-98CA-699155FCF774}" type="presParOf" srcId="{86F56E09-DBDC-45FA-AB66-5ACD105CC145}" destId="{D98D4952-2C9A-47B7-95CB-E5906F39DE6F}" srcOrd="1" destOrd="0" presId="urn:microsoft.com/office/officeart/2008/layout/CaptionedPictures"/>
    <dgm:cxn modelId="{71B13D20-A610-473F-89B4-8DDC459D9144}" type="presParOf" srcId="{86F56E09-DBDC-45FA-AB66-5ACD105CC145}" destId="{6438C00E-19C9-40C0-A9A7-EC0019AF3526}" srcOrd="2" destOrd="0" presId="urn:microsoft.com/office/officeart/2008/layout/CaptionedPictures"/>
    <dgm:cxn modelId="{E8ABA941-8241-4027-A54C-50B495DEF52F}" type="presParOf" srcId="{6438C00E-19C9-40C0-A9A7-EC0019AF3526}" destId="{DE71CF25-09C2-4991-A250-3153FC6CD0F4}" srcOrd="0" destOrd="0" presId="urn:microsoft.com/office/officeart/2008/layout/CaptionedPictures"/>
    <dgm:cxn modelId="{75580CF2-8B18-447B-84C8-26C89F36B56F}" type="presParOf" srcId="{6438C00E-19C9-40C0-A9A7-EC0019AF3526}" destId="{55280826-CFB4-4227-8996-EFF992878BA7}" srcOrd="1" destOrd="0" presId="urn:microsoft.com/office/officeart/2008/layout/CaptionedPictures"/>
    <dgm:cxn modelId="{6A8940B8-7B8F-4B36-9E7E-02FF3AAA3732}" type="presParOf" srcId="{3CBDD779-079C-43E2-98F6-BCD52BE12D9E}" destId="{81BABE20-143A-4051-B9EA-5B74CB93161E}" srcOrd="1" destOrd="0" presId="urn:microsoft.com/office/officeart/2008/layout/CaptionedPictures"/>
    <dgm:cxn modelId="{E88AAE32-242B-44BC-8CFB-A7882179649E}" type="presParOf" srcId="{3CBDD779-079C-43E2-98F6-BCD52BE12D9E}" destId="{81303491-CFD1-4DF7-A2DA-599EFA17D47C}" srcOrd="2" destOrd="0" presId="urn:microsoft.com/office/officeart/2008/layout/CaptionedPictures"/>
    <dgm:cxn modelId="{E25B1D0A-2FF3-457A-9FD1-A00FB22F9474}" type="presParOf" srcId="{81303491-CFD1-4DF7-A2DA-599EFA17D47C}" destId="{C37CA1ED-5093-4A0C-9947-9EF41B06D16A}" srcOrd="0" destOrd="0" presId="urn:microsoft.com/office/officeart/2008/layout/CaptionedPictures"/>
    <dgm:cxn modelId="{82257C1F-1E3F-46C2-AC13-E922B3BBD384}" type="presParOf" srcId="{81303491-CFD1-4DF7-A2DA-599EFA17D47C}" destId="{938E4A2B-15E8-4409-8E74-A3D0EB79B475}" srcOrd="1" destOrd="0" presId="urn:microsoft.com/office/officeart/2008/layout/CaptionedPictures"/>
    <dgm:cxn modelId="{946BC7B7-5325-413E-B6A1-DBEEC89EC722}" type="presParOf" srcId="{81303491-CFD1-4DF7-A2DA-599EFA17D47C}" destId="{9DF14BA2-8BC9-437D-8D45-DDE081C8A6B5}" srcOrd="2" destOrd="0" presId="urn:microsoft.com/office/officeart/2008/layout/CaptionedPictures"/>
    <dgm:cxn modelId="{A9FA15AA-C405-46EA-B481-FA616AEB7042}" type="presParOf" srcId="{9DF14BA2-8BC9-437D-8D45-DDE081C8A6B5}" destId="{612DD19C-6333-4A73-AF2F-2FC0FF64BD04}" srcOrd="0" destOrd="0" presId="urn:microsoft.com/office/officeart/2008/layout/CaptionedPictures"/>
    <dgm:cxn modelId="{812E2EDD-7356-47FE-860C-70A751460AB8}" type="presParOf" srcId="{9DF14BA2-8BC9-437D-8D45-DDE081C8A6B5}" destId="{8C1EEBBC-E84E-4CBB-9950-5672E9E5C8A9}" srcOrd="1" destOrd="0" presId="urn:microsoft.com/office/officeart/2008/layout/CaptionedPictures"/>
    <dgm:cxn modelId="{E799E0FE-978F-47D8-8C47-C2000653A44E}" type="presParOf" srcId="{3CBDD779-079C-43E2-98F6-BCD52BE12D9E}" destId="{9C96E5CC-B608-4680-8663-5ED1FC856881}" srcOrd="3" destOrd="0" presId="urn:microsoft.com/office/officeart/2008/layout/CaptionedPictures"/>
    <dgm:cxn modelId="{4CB9C871-3015-4E2A-90AB-0A8F6FBF8AF5}" type="presParOf" srcId="{3CBDD779-079C-43E2-98F6-BCD52BE12D9E}" destId="{19E5BB06-7103-4CF6-A4ED-909213E12327}" srcOrd="4" destOrd="0" presId="urn:microsoft.com/office/officeart/2008/layout/CaptionedPictures"/>
    <dgm:cxn modelId="{D6778B44-D6A5-4DCF-80E3-7BFD6FC89E50}" type="presParOf" srcId="{19E5BB06-7103-4CF6-A4ED-909213E12327}" destId="{05338FEF-3E99-4681-9C89-6574ADDD3B99}" srcOrd="0" destOrd="0" presId="urn:microsoft.com/office/officeart/2008/layout/CaptionedPictures"/>
    <dgm:cxn modelId="{5BFCBAAF-DF1F-4283-9266-10FB225B8B5A}" type="presParOf" srcId="{19E5BB06-7103-4CF6-A4ED-909213E12327}" destId="{2D53003E-EC8A-44EE-A535-9BC5396A1570}" srcOrd="1" destOrd="0" presId="urn:microsoft.com/office/officeart/2008/layout/CaptionedPictures"/>
    <dgm:cxn modelId="{C32739FC-8A17-4EA5-ADB0-065D65B751FB}" type="presParOf" srcId="{19E5BB06-7103-4CF6-A4ED-909213E12327}" destId="{1CA7A899-7FC0-4AF1-83BC-37FE52857F60}" srcOrd="2" destOrd="0" presId="urn:microsoft.com/office/officeart/2008/layout/CaptionedPictures"/>
    <dgm:cxn modelId="{E69B9435-83B3-4043-A991-08D476765DDA}" type="presParOf" srcId="{1CA7A899-7FC0-4AF1-83BC-37FE52857F60}" destId="{1C48AA96-28D6-4AA8-AF62-8996283B60FC}" srcOrd="0" destOrd="0" presId="urn:microsoft.com/office/officeart/2008/layout/CaptionedPictures"/>
    <dgm:cxn modelId="{C66BF047-5FD4-41B4-ACE6-94ACD55F11A1}" type="presParOf" srcId="{1CA7A899-7FC0-4AF1-83BC-37FE52857F60}" destId="{404C13F5-9DA4-4590-AA1B-BBFBE5E114F8}"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4532E-DDB0-49C1-A6CB-50A1AF25EA80}">
      <dsp:nvSpPr>
        <dsp:cNvPr id="0" name=""/>
        <dsp:cNvSpPr/>
      </dsp:nvSpPr>
      <dsp:spPr>
        <a:xfrm>
          <a:off x="2358013" y="1681057"/>
          <a:ext cx="2620230" cy="2619996"/>
        </a:xfrm>
        <a:prstGeom prst="ellipse">
          <a:avLst/>
        </a:prstGeom>
        <a:solidFill>
          <a:schemeClr val="l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741737" y="2064747"/>
        <a:ext cx="1852782" cy="1852616"/>
      </dsp:txXfrm>
    </dsp:sp>
    <dsp:sp modelId="{59DBAD8F-DD49-4C14-ADCC-FEC3ACCEFE56}">
      <dsp:nvSpPr>
        <dsp:cNvPr id="0" name=""/>
        <dsp:cNvSpPr/>
      </dsp:nvSpPr>
      <dsp:spPr>
        <a:xfrm>
          <a:off x="1007125" y="374397"/>
          <a:ext cx="5281234" cy="5505165"/>
        </a:xfrm>
        <a:prstGeom prst="blockArc">
          <a:avLst>
            <a:gd name="adj1" fmla="val 16509444"/>
            <a:gd name="adj2" fmla="val 5088054"/>
            <a:gd name="adj3" fmla="val 5240"/>
          </a:avLst>
        </a:prstGeom>
        <a:solidFill>
          <a:schemeClr val="accent2">
            <a:lumMod val="60000"/>
            <a:lumOff val="40000"/>
            <a:alpha val="22000"/>
          </a:schemeClr>
        </a:solidFill>
        <a:ln w="3175">
          <a:noFill/>
        </a:ln>
        <a:effectLst>
          <a:outerShdw blurRad="50800" dist="38100" dir="2700000" algn="tl" rotWithShape="0">
            <a:schemeClr val="accent2">
              <a:lumMod val="60000"/>
              <a:lumOff val="40000"/>
              <a:alpha val="40000"/>
            </a:schemeClr>
          </a:outerShdw>
        </a:effectLst>
      </dsp:spPr>
      <dsp:style>
        <a:lnRef idx="0">
          <a:scrgbClr r="0" g="0" b="0"/>
        </a:lnRef>
        <a:fillRef idx="3">
          <a:scrgbClr r="0" g="0" b="0"/>
        </a:fillRef>
        <a:effectRef idx="2">
          <a:scrgbClr r="0" g="0" b="0"/>
        </a:effectRef>
        <a:fontRef idx="minor">
          <a:schemeClr val="lt1"/>
        </a:fontRef>
      </dsp:style>
    </dsp:sp>
    <dsp:sp modelId="{446BF3E5-8E3E-4CB0-ABAD-EA0822A5FD35}">
      <dsp:nvSpPr>
        <dsp:cNvPr id="0" name=""/>
        <dsp:cNvSpPr/>
      </dsp:nvSpPr>
      <dsp:spPr>
        <a:xfrm>
          <a:off x="4276643" y="8018"/>
          <a:ext cx="1403969" cy="1403676"/>
        </a:xfrm>
        <a:prstGeom prst="ellipse">
          <a:avLst/>
        </a:prstGeom>
        <a:blipFill dpi="0" rotWithShape="1">
          <a:blip xmlns:r="http://schemas.openxmlformats.org/officeDocument/2006/relationships" r:embed="rId1"/>
          <a:srcRect/>
          <a:stretch>
            <a:fillRect l="10000" t="10000" r="10000" b="10000"/>
          </a:stretch>
        </a:blipFill>
        <a:ln w="38100" cmpd="sng">
          <a:noFill/>
        </a:ln>
        <a:effectLst>
          <a:outerShdw blurRad="50800" dist="38100" dir="2700000" algn="tl" rotWithShape="0">
            <a:prstClr val="black">
              <a:alpha val="40000"/>
            </a:prstClr>
          </a:outerShdw>
          <a:softEdge rad="0"/>
        </a:effectLst>
      </dsp:spPr>
      <dsp:style>
        <a:lnRef idx="0">
          <a:scrgbClr r="0" g="0" b="0"/>
        </a:lnRef>
        <a:fillRef idx="1">
          <a:scrgbClr r="0" g="0" b="0"/>
        </a:fillRef>
        <a:effectRef idx="2">
          <a:scrgbClr r="0" g="0" b="0"/>
        </a:effectRef>
        <a:fontRef idx="minor"/>
      </dsp:style>
    </dsp:sp>
    <dsp:sp modelId="{7E2492CB-6493-4432-9F72-5488D4459D47}">
      <dsp:nvSpPr>
        <dsp:cNvPr id="0" name=""/>
        <dsp:cNvSpPr/>
      </dsp:nvSpPr>
      <dsp:spPr>
        <a:xfrm>
          <a:off x="5721767" y="380733"/>
          <a:ext cx="3921247" cy="477136"/>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kern="1200" dirty="0" smtClean="0">
              <a:solidFill>
                <a:srgbClr val="034EA1"/>
              </a:solidFill>
              <a:latin typeface="Proxima Nova" panose="02000506030000020004" pitchFamily="50" charset="0"/>
            </a:rPr>
            <a:t>Labor Market Information</a:t>
          </a:r>
          <a:endParaRPr lang="en-US" sz="2000" kern="1200" dirty="0">
            <a:solidFill>
              <a:srgbClr val="034EA1"/>
            </a:solidFill>
            <a:latin typeface="Proxima Nova" panose="02000506030000020004" pitchFamily="50" charset="0"/>
          </a:endParaRPr>
        </a:p>
      </dsp:txBody>
      <dsp:txXfrm>
        <a:off x="5721767" y="380733"/>
        <a:ext cx="3921247" cy="477136"/>
      </dsp:txXfrm>
    </dsp:sp>
    <dsp:sp modelId="{5A62F64F-858D-4EE0-A829-28E3DC20B638}">
      <dsp:nvSpPr>
        <dsp:cNvPr id="0" name=""/>
        <dsp:cNvSpPr/>
      </dsp:nvSpPr>
      <dsp:spPr>
        <a:xfrm>
          <a:off x="5189420" y="1191111"/>
          <a:ext cx="1652444" cy="165209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000" t="5000" r="5000" b="5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F3C078B9-CCA6-4F83-AE7C-68BBC96F8CE8}">
      <dsp:nvSpPr>
        <dsp:cNvPr id="0" name=""/>
        <dsp:cNvSpPr/>
      </dsp:nvSpPr>
      <dsp:spPr>
        <a:xfrm>
          <a:off x="6622324" y="1450028"/>
          <a:ext cx="2878595" cy="537004"/>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0" kern="1200" dirty="0" err="1" smtClean="0">
              <a:solidFill>
                <a:srgbClr val="034EA1"/>
              </a:solidFill>
              <a:latin typeface="Proxima Nova" panose="02000506030000020004" pitchFamily="50" charset="0"/>
            </a:rPr>
            <a:t>INDemand</a:t>
          </a:r>
          <a:r>
            <a:rPr lang="en-US" sz="2000" b="0" kern="1200" dirty="0" smtClean="0">
              <a:solidFill>
                <a:srgbClr val="034EA1"/>
              </a:solidFill>
              <a:latin typeface="Proxima Nova" panose="02000506030000020004" pitchFamily="50" charset="0"/>
            </a:rPr>
            <a:t> Jobs</a:t>
          </a:r>
          <a:endParaRPr lang="en-US" sz="2000" b="0" kern="1200" dirty="0">
            <a:solidFill>
              <a:srgbClr val="034EA1"/>
            </a:solidFill>
            <a:latin typeface="Proxima Nova" panose="02000506030000020004" pitchFamily="50" charset="0"/>
          </a:endParaRPr>
        </a:p>
      </dsp:txBody>
      <dsp:txXfrm>
        <a:off x="6622324" y="1450028"/>
        <a:ext cx="2878595" cy="537004"/>
      </dsp:txXfrm>
    </dsp:sp>
    <dsp:sp modelId="{CA31A81F-A178-4F55-9B98-F7278AD43D04}">
      <dsp:nvSpPr>
        <dsp:cNvPr id="0" name=""/>
        <dsp:cNvSpPr/>
      </dsp:nvSpPr>
      <dsp:spPr>
        <a:xfrm>
          <a:off x="5269874" y="3198981"/>
          <a:ext cx="1480766" cy="1480457"/>
        </a:xfrm>
        <a:prstGeom prst="ellipse">
          <a:avLst/>
        </a:prstGeom>
        <a:blipFill rotWithShape="1">
          <a:blip xmlns:r="http://schemas.openxmlformats.org/officeDocument/2006/relationships" r:embed="rId3"/>
          <a:stretch>
            <a:fillRect/>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A9F1273E-FFA0-460A-B310-E245D542E7A3}">
      <dsp:nvSpPr>
        <dsp:cNvPr id="0" name=""/>
        <dsp:cNvSpPr/>
      </dsp:nvSpPr>
      <dsp:spPr>
        <a:xfrm>
          <a:off x="6684467" y="3418185"/>
          <a:ext cx="3657887" cy="461714"/>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b="0" kern="1200" dirty="0" smtClean="0">
              <a:solidFill>
                <a:srgbClr val="034EA1"/>
              </a:solidFill>
              <a:latin typeface="Proxima Nova" panose="02000506030000020004" pitchFamily="50" charset="0"/>
            </a:rPr>
            <a:t>Occupational Profiles</a:t>
          </a:r>
          <a:endParaRPr lang="en-US" sz="1800" kern="1200" dirty="0">
            <a:solidFill>
              <a:srgbClr val="034EA1"/>
            </a:solidFill>
            <a:latin typeface="Proxima Nova" panose="02000506030000020004" pitchFamily="50" charset="0"/>
          </a:endParaRPr>
        </a:p>
      </dsp:txBody>
      <dsp:txXfrm>
        <a:off x="6684467" y="3418185"/>
        <a:ext cx="3657887" cy="461714"/>
      </dsp:txXfrm>
    </dsp:sp>
    <dsp:sp modelId="{27A2D6B8-4A40-4B75-930C-CCE7B7069BF4}">
      <dsp:nvSpPr>
        <dsp:cNvPr id="0" name=""/>
        <dsp:cNvSpPr/>
      </dsp:nvSpPr>
      <dsp:spPr>
        <a:xfrm>
          <a:off x="4297675" y="4606206"/>
          <a:ext cx="1403969" cy="1371602"/>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000" t="8000" r="8000" b="8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EF746B00-4086-4845-ACE1-3AFF558B333A}">
      <dsp:nvSpPr>
        <dsp:cNvPr id="0" name=""/>
        <dsp:cNvSpPr/>
      </dsp:nvSpPr>
      <dsp:spPr>
        <a:xfrm>
          <a:off x="5788748" y="5059853"/>
          <a:ext cx="3774804" cy="511391"/>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b="0" kern="1200" dirty="0" smtClean="0">
              <a:solidFill>
                <a:srgbClr val="034EA1"/>
              </a:solidFill>
              <a:latin typeface="Proxima Nova" panose="02000506030000020004" pitchFamily="50" charset="0"/>
            </a:rPr>
            <a:t>Indiana Career Explorer</a:t>
          </a:r>
          <a:endParaRPr lang="en-US" sz="2000" b="0" kern="1200" dirty="0">
            <a:solidFill>
              <a:srgbClr val="034EA1"/>
            </a:solidFill>
            <a:latin typeface="Proxima Nova" panose="02000506030000020004" pitchFamily="50" charset="0"/>
          </a:endParaRPr>
        </a:p>
      </dsp:txBody>
      <dsp:txXfrm>
        <a:off x="5788748" y="5059853"/>
        <a:ext cx="3774804" cy="511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EAC3B-039C-4D35-9643-93A249D1DCC3}"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FFD21-68AB-4B04-9E9F-C9D7AF887379}" type="slidenum">
              <a:rPr lang="en-US" smtClean="0"/>
              <a:t>‹#›</a:t>
            </a:fld>
            <a:endParaRPr lang="en-US"/>
          </a:p>
        </p:txBody>
      </p:sp>
    </p:spTree>
    <p:extLst>
      <p:ext uri="{BB962C8B-B14F-4D97-AF65-F5344CB8AC3E}">
        <p14:creationId xmlns:p14="http://schemas.microsoft.com/office/powerpoint/2010/main" val="329889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870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FFD21-68AB-4B04-9E9F-C9D7AF887379}" type="slidenum">
              <a:rPr lang="en-US" smtClean="0"/>
              <a:t>4</a:t>
            </a:fld>
            <a:endParaRPr lang="en-US"/>
          </a:p>
        </p:txBody>
      </p:sp>
    </p:spTree>
    <p:extLst>
      <p:ext uri="{BB962C8B-B14F-4D97-AF65-F5344CB8AC3E}">
        <p14:creationId xmlns:p14="http://schemas.microsoft.com/office/powerpoint/2010/main" val="247877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FFD21-68AB-4B04-9E9F-C9D7AF887379}" type="slidenum">
              <a:rPr lang="en-US" smtClean="0"/>
              <a:t>5</a:t>
            </a:fld>
            <a:endParaRPr lang="en-US"/>
          </a:p>
        </p:txBody>
      </p:sp>
    </p:spTree>
    <p:extLst>
      <p:ext uri="{BB962C8B-B14F-4D97-AF65-F5344CB8AC3E}">
        <p14:creationId xmlns:p14="http://schemas.microsoft.com/office/powerpoint/2010/main" val="8581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FFD21-68AB-4B04-9E9F-C9D7AF887379}" type="slidenum">
              <a:rPr lang="en-US" smtClean="0"/>
              <a:t>6</a:t>
            </a:fld>
            <a:endParaRPr lang="en-US" dirty="0"/>
          </a:p>
        </p:txBody>
      </p:sp>
    </p:spTree>
    <p:extLst>
      <p:ext uri="{BB962C8B-B14F-4D97-AF65-F5344CB8AC3E}">
        <p14:creationId xmlns:p14="http://schemas.microsoft.com/office/powerpoint/2010/main" val="386074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AD1D-E4B2-4EF9-9435-6D181641B235}" type="slidenum">
              <a:rPr lang="en-US" smtClean="0"/>
              <a:t>14</a:t>
            </a:fld>
            <a:endParaRPr lang="en-US" dirty="0"/>
          </a:p>
        </p:txBody>
      </p:sp>
    </p:spTree>
    <p:extLst>
      <p:ext uri="{BB962C8B-B14F-4D97-AF65-F5344CB8AC3E}">
        <p14:creationId xmlns:p14="http://schemas.microsoft.com/office/powerpoint/2010/main" val="258373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5FC141-0E6A-4636-B52C-F000D32855AB}"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7560390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124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20007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46144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6533147"/>
            <a:ext cx="12192000" cy="324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45179"/>
            <a:ext cx="4643736" cy="307777"/>
          </a:xfrm>
          <a:prstGeom prst="rect">
            <a:avLst/>
          </a:prstGeom>
          <a:noFill/>
        </p:spPr>
        <p:txBody>
          <a:bodyPr wrap="square" rtlCol="0">
            <a:spAutoFit/>
          </a:bodyPr>
          <a:lstStyle/>
          <a:p>
            <a:r>
              <a:rPr lang="en-US" sz="1400" dirty="0" smtClean="0">
                <a:solidFill>
                  <a:schemeClr val="bg1"/>
                </a:solidFill>
                <a:latin typeface="Futura PT Medium" panose="020B0602020204020303" pitchFamily="34" charset="0"/>
              </a:rPr>
              <a:t>2018 INDIANA WORKFORCE SUMMIT</a:t>
            </a:r>
            <a:endParaRPr lang="en-US" sz="1400" dirty="0">
              <a:solidFill>
                <a:schemeClr val="bg1"/>
              </a:solidFill>
              <a:latin typeface="Futura PT Medium" panose="020B0602020204020303" pitchFamily="34" charset="0"/>
            </a:endParaRPr>
          </a:p>
        </p:txBody>
      </p:sp>
    </p:spTree>
    <p:extLst>
      <p:ext uri="{BB962C8B-B14F-4D97-AF65-F5344CB8AC3E}">
        <p14:creationId xmlns:p14="http://schemas.microsoft.com/office/powerpoint/2010/main" val="2075862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FC141-0E6A-4636-B52C-F000D32855AB}"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36604572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FC141-0E6A-4636-B52C-F000D32855AB}"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314339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694D83-2339-425A-903C-35A179D9BA64}"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CC58D-DA2D-4BED-8549-D390972FAF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75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69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92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824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0673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212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1753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53715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1965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324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147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7953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0531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341090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4809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16049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0990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225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FC141-0E6A-4636-B52C-F000D32855AB}"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5395251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white">
                    <a:tint val="75000"/>
                  </a:prstClr>
                </a:solidFill>
              </a:rPr>
              <a:pPr/>
              <a:t>4/12/2019</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6599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58220"/>
            <a:ext cx="10515600" cy="1036947"/>
          </a:xfrm>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5FC141-0E6A-4636-B52C-F000D32855AB}"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2095684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6533147"/>
            <a:ext cx="12192000" cy="324853"/>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545179"/>
            <a:ext cx="4643736" cy="307777"/>
          </a:xfrm>
          <a:prstGeom prst="rect">
            <a:avLst/>
          </a:prstGeom>
          <a:noFill/>
        </p:spPr>
        <p:txBody>
          <a:bodyPr wrap="square" rtlCol="0">
            <a:spAutoFit/>
          </a:bodyPr>
          <a:lstStyle/>
          <a:p>
            <a:r>
              <a:rPr lang="en-US" sz="1400" dirty="0" smtClean="0">
                <a:solidFill>
                  <a:schemeClr val="bg1"/>
                </a:solidFill>
                <a:latin typeface="Futura PT Medium" panose="020B0602020204020303" pitchFamily="34" charset="0"/>
              </a:rPr>
              <a:t>2018 INDIANA WORKFORCE SUMMIT</a:t>
            </a:r>
            <a:endParaRPr lang="en-US" sz="1400" dirty="0">
              <a:solidFill>
                <a:schemeClr val="bg1"/>
              </a:solidFill>
              <a:latin typeface="Futura PT Medium" panose="020B0602020204020303" pitchFamily="34" charset="0"/>
            </a:endParaRPr>
          </a:p>
        </p:txBody>
      </p:sp>
    </p:spTree>
    <p:extLst>
      <p:ext uri="{BB962C8B-B14F-4D97-AF65-F5344CB8AC3E}">
        <p14:creationId xmlns:p14="http://schemas.microsoft.com/office/powerpoint/2010/main" val="18899664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5FC141-0E6A-4636-B52C-F000D32855AB}"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415438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FC141-0E6A-4636-B52C-F000D32855AB}"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CCBC2-5E63-4F71-9850-F1D3B1527F94}" type="slidenum">
              <a:rPr lang="en-US" smtClean="0"/>
              <a:t>‹#›</a:t>
            </a:fld>
            <a:endParaRPr lang="en-US"/>
          </a:p>
        </p:txBody>
      </p:sp>
    </p:spTree>
    <p:extLst>
      <p:ext uri="{BB962C8B-B14F-4D97-AF65-F5344CB8AC3E}">
        <p14:creationId xmlns:p14="http://schemas.microsoft.com/office/powerpoint/2010/main" val="35433161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0" y="6533147"/>
            <a:ext cx="12192000" cy="3248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25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39974"/>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204454" y="137813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440174"/>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6533147"/>
            <a:ext cx="12192000" cy="324853"/>
          </a:xfrm>
          <a:prstGeom prst="rect">
            <a:avLst/>
          </a:prstGeom>
          <a:solidFill>
            <a:srgbClr val="002060"/>
          </a:solidFill>
          <a:ln>
            <a:no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15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16712"/>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FC141-0E6A-4636-B52C-F000D32855AB}"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CBC2-5E63-4F71-9850-F1D3B1527F94}" type="slidenum">
              <a:rPr lang="en-US" smtClean="0"/>
              <a:t>‹#›</a:t>
            </a:fld>
            <a:endParaRPr lang="en-US"/>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1495" y="266700"/>
            <a:ext cx="1608010" cy="683404"/>
          </a:xfrm>
          <a:prstGeom prst="rect">
            <a:avLst/>
          </a:prstGeom>
        </p:spPr>
      </p:pic>
    </p:spTree>
    <p:extLst>
      <p:ext uri="{BB962C8B-B14F-4D97-AF65-F5344CB8AC3E}">
        <p14:creationId xmlns:p14="http://schemas.microsoft.com/office/powerpoint/2010/main" val="151539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7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4/12/2019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33693664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atavizpublic.in.gov/views/INDemandRankingMethodology/INDemandRankingMethodology?iframeSizedToWindow=true&amp;:embed=y&amp;:showAppBanner=false&amp;:display_count=no&amp;:showVizHome=no"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38404176"/>
              </p:ext>
            </p:extLst>
          </p:nvPr>
        </p:nvGraphicFramePr>
        <p:xfrm>
          <a:off x="2355922" y="311972"/>
          <a:ext cx="10596481" cy="5985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42025" y="2830749"/>
            <a:ext cx="6488349"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b="1" dirty="0" err="1" smtClean="0">
                <a:solidFill>
                  <a:srgbClr val="002060"/>
                </a:solidFill>
                <a:latin typeface="Century Gothic" panose="020B0502020202020204" pitchFamily="34" charset="0"/>
              </a:rPr>
              <a:t>INDemand</a:t>
            </a:r>
            <a:r>
              <a:rPr lang="en-US" sz="4000" b="1" dirty="0" smtClean="0">
                <a:solidFill>
                  <a:srgbClr val="002060"/>
                </a:solidFill>
                <a:latin typeface="Century Gothic" panose="020B0502020202020204" pitchFamily="34" charset="0"/>
              </a:rPr>
              <a:t> Ranking</a:t>
            </a:r>
            <a:endParaRPr lang="en-US" sz="4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543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graphicEl>
                                              <a:dgm id="{98A4532E-DDB0-49C1-A6CB-50A1AF25EA80}"/>
                                            </p:graphicEl>
                                          </p:spTgt>
                                        </p:tgtEl>
                                        <p:attrNameLst>
                                          <p:attrName>style.visibility</p:attrName>
                                        </p:attrNameLst>
                                      </p:cBhvr>
                                      <p:to>
                                        <p:strVal val="visible"/>
                                      </p:to>
                                    </p:set>
                                    <p:anim calcmode="lin" valueType="num">
                                      <p:cBhvr>
                                        <p:cTn id="7" dur="500" fill="hold"/>
                                        <p:tgtEl>
                                          <p:spTgt spid="6">
                                            <p:graphicEl>
                                              <a:dgm id="{98A4532E-DDB0-49C1-A6CB-50A1AF25EA80}"/>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98A4532E-DDB0-49C1-A6CB-50A1AF25EA80}"/>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98A4532E-DDB0-49C1-A6CB-50A1AF25EA80}"/>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graphicEl>
                                              <a:dgm id="{446BF3E5-8E3E-4CB0-ABAD-EA0822A5FD35}"/>
                                            </p:graphicEl>
                                          </p:spTgt>
                                        </p:tgtEl>
                                        <p:attrNameLst>
                                          <p:attrName>style.visibility</p:attrName>
                                        </p:attrNameLst>
                                      </p:cBhvr>
                                      <p:to>
                                        <p:strVal val="visible"/>
                                      </p:to>
                                    </p:set>
                                    <p:anim calcmode="lin" valueType="num">
                                      <p:cBhvr>
                                        <p:cTn id="13" dur="500" fill="hold"/>
                                        <p:tgtEl>
                                          <p:spTgt spid="6">
                                            <p:graphicEl>
                                              <a:dgm id="{446BF3E5-8E3E-4CB0-ABAD-EA0822A5FD35}"/>
                                            </p:graphicEl>
                                          </p:spTgt>
                                        </p:tgtEl>
                                        <p:attrNameLst>
                                          <p:attrName>ppt_w</p:attrName>
                                        </p:attrNameLst>
                                      </p:cBhvr>
                                      <p:tavLst>
                                        <p:tav tm="0">
                                          <p:val>
                                            <p:fltVal val="0"/>
                                          </p:val>
                                        </p:tav>
                                        <p:tav tm="100000">
                                          <p:val>
                                            <p:strVal val="#ppt_w"/>
                                          </p:val>
                                        </p:tav>
                                      </p:tavLst>
                                    </p:anim>
                                    <p:anim calcmode="lin" valueType="num">
                                      <p:cBhvr>
                                        <p:cTn id="14" dur="500" fill="hold"/>
                                        <p:tgtEl>
                                          <p:spTgt spid="6">
                                            <p:graphicEl>
                                              <a:dgm id="{446BF3E5-8E3E-4CB0-ABAD-EA0822A5FD35}"/>
                                            </p:graphicEl>
                                          </p:spTgt>
                                        </p:tgtEl>
                                        <p:attrNameLst>
                                          <p:attrName>ppt_h</p:attrName>
                                        </p:attrNameLst>
                                      </p:cBhvr>
                                      <p:tavLst>
                                        <p:tav tm="0">
                                          <p:val>
                                            <p:fltVal val="0"/>
                                          </p:val>
                                        </p:tav>
                                        <p:tav tm="100000">
                                          <p:val>
                                            <p:strVal val="#ppt_h"/>
                                          </p:val>
                                        </p:tav>
                                      </p:tavLst>
                                    </p:anim>
                                    <p:animEffect transition="in" filter="fade">
                                      <p:cBhvr>
                                        <p:cTn id="15" dur="500"/>
                                        <p:tgtEl>
                                          <p:spTgt spid="6">
                                            <p:graphicEl>
                                              <a:dgm id="{446BF3E5-8E3E-4CB0-ABAD-EA0822A5FD35}"/>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graphicEl>
                                              <a:dgm id="{59DBAD8F-DD49-4C14-ADCC-FEC3ACCEFE56}"/>
                                            </p:graphicEl>
                                          </p:spTgt>
                                        </p:tgtEl>
                                        <p:attrNameLst>
                                          <p:attrName>style.visibility</p:attrName>
                                        </p:attrNameLst>
                                      </p:cBhvr>
                                      <p:to>
                                        <p:strVal val="visible"/>
                                      </p:to>
                                    </p:set>
                                    <p:anim calcmode="lin" valueType="num">
                                      <p:cBhvr>
                                        <p:cTn id="19" dur="500" fill="hold"/>
                                        <p:tgtEl>
                                          <p:spTgt spid="6">
                                            <p:graphicEl>
                                              <a:dgm id="{59DBAD8F-DD49-4C14-ADCC-FEC3ACCEFE56}"/>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DBAD8F-DD49-4C14-ADCC-FEC3ACCEFE56}"/>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DBAD8F-DD49-4C14-ADCC-FEC3ACCEFE56}"/>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graphicEl>
                                              <a:dgm id="{7E2492CB-6493-4432-9F72-5488D4459D47}"/>
                                            </p:graphicEl>
                                          </p:spTgt>
                                        </p:tgtEl>
                                        <p:attrNameLst>
                                          <p:attrName>style.visibility</p:attrName>
                                        </p:attrNameLst>
                                      </p:cBhvr>
                                      <p:to>
                                        <p:strVal val="visible"/>
                                      </p:to>
                                    </p:set>
                                    <p:anim calcmode="lin" valueType="num">
                                      <p:cBhvr>
                                        <p:cTn id="25" dur="500" fill="hold"/>
                                        <p:tgtEl>
                                          <p:spTgt spid="6">
                                            <p:graphicEl>
                                              <a:dgm id="{7E2492CB-6493-4432-9F72-5488D4459D47}"/>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7E2492CB-6493-4432-9F72-5488D4459D47}"/>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7E2492CB-6493-4432-9F72-5488D4459D47}"/>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graphicEl>
                                              <a:dgm id="{5A62F64F-858D-4EE0-A829-28E3DC20B638}"/>
                                            </p:graphicEl>
                                          </p:spTgt>
                                        </p:tgtEl>
                                        <p:attrNameLst>
                                          <p:attrName>style.visibility</p:attrName>
                                        </p:attrNameLst>
                                      </p:cBhvr>
                                      <p:to>
                                        <p:strVal val="visible"/>
                                      </p:to>
                                    </p:set>
                                    <p:anim calcmode="lin" valueType="num">
                                      <p:cBhvr>
                                        <p:cTn id="31" dur="500" fill="hold"/>
                                        <p:tgtEl>
                                          <p:spTgt spid="6">
                                            <p:graphicEl>
                                              <a:dgm id="{5A62F64F-858D-4EE0-A829-28E3DC20B638}"/>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5A62F64F-858D-4EE0-A829-28E3DC20B638}"/>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5A62F64F-858D-4EE0-A829-28E3DC20B638}"/>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graphicEl>
                                              <a:dgm id="{F3C078B9-CCA6-4F83-AE7C-68BBC96F8CE8}"/>
                                            </p:graphicEl>
                                          </p:spTgt>
                                        </p:tgtEl>
                                        <p:attrNameLst>
                                          <p:attrName>style.visibility</p:attrName>
                                        </p:attrNameLst>
                                      </p:cBhvr>
                                      <p:to>
                                        <p:strVal val="visible"/>
                                      </p:to>
                                    </p:set>
                                    <p:anim calcmode="lin" valueType="num">
                                      <p:cBhvr>
                                        <p:cTn id="37" dur="500" fill="hold"/>
                                        <p:tgtEl>
                                          <p:spTgt spid="6">
                                            <p:graphicEl>
                                              <a:dgm id="{F3C078B9-CCA6-4F83-AE7C-68BBC96F8CE8}"/>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F3C078B9-CCA6-4F83-AE7C-68BBC96F8CE8}"/>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F3C078B9-CCA6-4F83-AE7C-68BBC96F8CE8}"/>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graphicEl>
                                              <a:dgm id="{CA31A81F-A178-4F55-9B98-F7278AD43D04}"/>
                                            </p:graphicEl>
                                          </p:spTgt>
                                        </p:tgtEl>
                                        <p:attrNameLst>
                                          <p:attrName>style.visibility</p:attrName>
                                        </p:attrNameLst>
                                      </p:cBhvr>
                                      <p:to>
                                        <p:strVal val="visible"/>
                                      </p:to>
                                    </p:set>
                                    <p:anim calcmode="lin" valueType="num">
                                      <p:cBhvr>
                                        <p:cTn id="43" dur="500" fill="hold"/>
                                        <p:tgtEl>
                                          <p:spTgt spid="6">
                                            <p:graphicEl>
                                              <a:dgm id="{CA31A81F-A178-4F55-9B98-F7278AD43D04}"/>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CA31A81F-A178-4F55-9B98-F7278AD43D04}"/>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CA31A81F-A178-4F55-9B98-F7278AD43D04}"/>
                                            </p:graphic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
                                            <p:graphicEl>
                                              <a:dgm id="{A9F1273E-FFA0-460A-B310-E245D542E7A3}"/>
                                            </p:graphicEl>
                                          </p:spTgt>
                                        </p:tgtEl>
                                        <p:attrNameLst>
                                          <p:attrName>style.visibility</p:attrName>
                                        </p:attrNameLst>
                                      </p:cBhvr>
                                      <p:to>
                                        <p:strVal val="visible"/>
                                      </p:to>
                                    </p:set>
                                    <p:anim calcmode="lin" valueType="num">
                                      <p:cBhvr>
                                        <p:cTn id="49" dur="500" fill="hold"/>
                                        <p:tgtEl>
                                          <p:spTgt spid="6">
                                            <p:graphicEl>
                                              <a:dgm id="{A9F1273E-FFA0-460A-B310-E245D542E7A3}"/>
                                            </p:graphicEl>
                                          </p:spTgt>
                                        </p:tgtEl>
                                        <p:attrNameLst>
                                          <p:attrName>ppt_w</p:attrName>
                                        </p:attrNameLst>
                                      </p:cBhvr>
                                      <p:tavLst>
                                        <p:tav tm="0">
                                          <p:val>
                                            <p:fltVal val="0"/>
                                          </p:val>
                                        </p:tav>
                                        <p:tav tm="100000">
                                          <p:val>
                                            <p:strVal val="#ppt_w"/>
                                          </p:val>
                                        </p:tav>
                                      </p:tavLst>
                                    </p:anim>
                                    <p:anim calcmode="lin" valueType="num">
                                      <p:cBhvr>
                                        <p:cTn id="50" dur="500" fill="hold"/>
                                        <p:tgtEl>
                                          <p:spTgt spid="6">
                                            <p:graphicEl>
                                              <a:dgm id="{A9F1273E-FFA0-460A-B310-E245D542E7A3}"/>
                                            </p:graphicEl>
                                          </p:spTgt>
                                        </p:tgtEl>
                                        <p:attrNameLst>
                                          <p:attrName>ppt_h</p:attrName>
                                        </p:attrNameLst>
                                      </p:cBhvr>
                                      <p:tavLst>
                                        <p:tav tm="0">
                                          <p:val>
                                            <p:fltVal val="0"/>
                                          </p:val>
                                        </p:tav>
                                        <p:tav tm="100000">
                                          <p:val>
                                            <p:strVal val="#ppt_h"/>
                                          </p:val>
                                        </p:tav>
                                      </p:tavLst>
                                    </p:anim>
                                    <p:animEffect transition="in" filter="fade">
                                      <p:cBhvr>
                                        <p:cTn id="51" dur="500"/>
                                        <p:tgtEl>
                                          <p:spTgt spid="6">
                                            <p:graphicEl>
                                              <a:dgm id="{A9F1273E-FFA0-460A-B310-E245D542E7A3}"/>
                                            </p:graphic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
                                            <p:graphicEl>
                                              <a:dgm id="{27A2D6B8-4A40-4B75-930C-CCE7B7069BF4}"/>
                                            </p:graphicEl>
                                          </p:spTgt>
                                        </p:tgtEl>
                                        <p:attrNameLst>
                                          <p:attrName>style.visibility</p:attrName>
                                        </p:attrNameLst>
                                      </p:cBhvr>
                                      <p:to>
                                        <p:strVal val="visible"/>
                                      </p:to>
                                    </p:set>
                                    <p:anim calcmode="lin" valueType="num">
                                      <p:cBhvr>
                                        <p:cTn id="55" dur="500" fill="hold"/>
                                        <p:tgtEl>
                                          <p:spTgt spid="6">
                                            <p:graphicEl>
                                              <a:dgm id="{27A2D6B8-4A40-4B75-930C-CCE7B7069BF4}"/>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27A2D6B8-4A40-4B75-930C-CCE7B7069BF4}"/>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27A2D6B8-4A40-4B75-930C-CCE7B7069BF4}"/>
                                            </p:graphic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
                                            <p:graphicEl>
                                              <a:dgm id="{EF746B00-4086-4845-ACE1-3AFF558B333A}"/>
                                            </p:graphicEl>
                                          </p:spTgt>
                                        </p:tgtEl>
                                        <p:attrNameLst>
                                          <p:attrName>style.visibility</p:attrName>
                                        </p:attrNameLst>
                                      </p:cBhvr>
                                      <p:to>
                                        <p:strVal val="visible"/>
                                      </p:to>
                                    </p:set>
                                    <p:anim calcmode="lin" valueType="num">
                                      <p:cBhvr>
                                        <p:cTn id="61" dur="500" fill="hold"/>
                                        <p:tgtEl>
                                          <p:spTgt spid="6">
                                            <p:graphicEl>
                                              <a:dgm id="{EF746B00-4086-4845-ACE1-3AFF558B333A}"/>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EF746B00-4086-4845-ACE1-3AFF558B333A}"/>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EF746B00-4086-4845-ACE1-3AFF558B33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94" y="787658"/>
            <a:ext cx="11907841" cy="1831259"/>
          </a:xfrm>
        </p:spPr>
        <p:txBody>
          <a:bodyPr>
            <a:normAutofit/>
          </a:bodyPr>
          <a:lstStyle/>
          <a:p>
            <a:pPr algn="l"/>
            <a:r>
              <a:rPr lang="en-US" b="1" dirty="0" smtClean="0">
                <a:solidFill>
                  <a:srgbClr val="002060"/>
                </a:solidFill>
                <a:latin typeface="Century Gothic" panose="020B0502020202020204" pitchFamily="34" charset="0"/>
                <a:ea typeface="+mn-ea"/>
                <a:cs typeface="+mn-cs"/>
              </a:rPr>
              <a:t>HOW DO STATES MEASURE In Demand JOBS?</a:t>
            </a:r>
            <a:r>
              <a:rPr lang="en-US" b="1" dirty="0">
                <a:solidFill>
                  <a:srgbClr val="002060"/>
                </a:solidFill>
                <a:latin typeface="Century Gothic" panose="020B0502020202020204" pitchFamily="34" charset="0"/>
                <a:ea typeface="+mn-ea"/>
                <a:cs typeface="+mn-cs"/>
              </a:rPr>
              <a:t/>
            </a:r>
            <a:br>
              <a:rPr lang="en-US" b="1" dirty="0">
                <a:solidFill>
                  <a:srgbClr val="002060"/>
                </a:solidFill>
                <a:latin typeface="Century Gothic" panose="020B0502020202020204" pitchFamily="34" charset="0"/>
                <a:ea typeface="+mn-ea"/>
                <a:cs typeface="+mn-cs"/>
              </a:rPr>
            </a:br>
            <a:endParaRPr lang="en-US" sz="1800" dirty="0"/>
          </a:p>
        </p:txBody>
      </p:sp>
      <p:sp>
        <p:nvSpPr>
          <p:cNvPr id="5" name="Rectangle 4"/>
          <p:cNvSpPr/>
          <p:nvPr/>
        </p:nvSpPr>
        <p:spPr>
          <a:xfrm>
            <a:off x="275573" y="2063749"/>
            <a:ext cx="10340807" cy="5973943"/>
          </a:xfrm>
          <a:prstGeom prst="rect">
            <a:avLst/>
          </a:prstGeom>
        </p:spPr>
        <p:txBody>
          <a:bodyPr wrap="square">
            <a:spAutoFit/>
          </a:bodyPr>
          <a:lstStyle/>
          <a:p>
            <a:pPr marL="342900" indent="-342900">
              <a:spcBef>
                <a:spcPct val="20000"/>
              </a:spcBef>
              <a:buClr>
                <a:srgbClr val="CE1126"/>
              </a:buClr>
              <a:buSzPct val="80000"/>
              <a:buFont typeface="Wingdings" panose="05000000000000000000" pitchFamily="2" charset="2"/>
              <a:buChar char="v"/>
            </a:pPr>
            <a:r>
              <a:rPr lang="en-US" sz="1500" b="1" dirty="0">
                <a:solidFill>
                  <a:srgbClr val="002060"/>
                </a:solidFill>
                <a:latin typeface="Century Gothic" panose="020B0502020202020204" pitchFamily="34" charset="0"/>
              </a:rPr>
              <a:t>80% - projected job openings</a:t>
            </a:r>
          </a:p>
          <a:p>
            <a:pPr marL="800100" lvl="1" indent="-342900">
              <a:spcBef>
                <a:spcPct val="20000"/>
              </a:spcBef>
              <a:buClr>
                <a:srgbClr val="CE1126"/>
              </a:buClr>
              <a:buSzPct val="80000"/>
              <a:buFont typeface="Wingdings" panose="05000000000000000000" pitchFamily="2" charset="2"/>
              <a:buChar char="v"/>
            </a:pPr>
            <a:r>
              <a:rPr lang="en-US" sz="1500" dirty="0">
                <a:solidFill>
                  <a:srgbClr val="002060"/>
                </a:solidFill>
                <a:latin typeface="Century Gothic" panose="020B0502020202020204" pitchFamily="34" charset="0"/>
              </a:rPr>
              <a:t>More states took an ordinal approach, ranking occupations by number of projected job openings, than taking a cardinal approach (only looking at occupations with at least 1,000 projected job openings, for example)</a:t>
            </a:r>
          </a:p>
          <a:p>
            <a:pPr marL="342900" indent="-342900">
              <a:spcBef>
                <a:spcPct val="20000"/>
              </a:spcBef>
              <a:buClr>
                <a:srgbClr val="CE1126"/>
              </a:buClr>
              <a:buSzPct val="80000"/>
              <a:buFont typeface="Wingdings" panose="05000000000000000000" pitchFamily="2" charset="2"/>
              <a:buChar char="v"/>
            </a:pPr>
            <a:endParaRPr lang="en-US" sz="1500"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500" b="1" dirty="0">
                <a:solidFill>
                  <a:srgbClr val="002060"/>
                </a:solidFill>
                <a:latin typeface="Century Gothic" panose="020B0502020202020204" pitchFamily="34" charset="0"/>
              </a:rPr>
              <a:t>69% - growth rate from employment projections</a:t>
            </a:r>
          </a:p>
          <a:p>
            <a:pPr marL="342900" indent="-342900">
              <a:spcBef>
                <a:spcPct val="20000"/>
              </a:spcBef>
              <a:buClr>
                <a:srgbClr val="CE1126"/>
              </a:buClr>
              <a:buSzPct val="80000"/>
              <a:buFont typeface="Wingdings" panose="05000000000000000000" pitchFamily="2" charset="2"/>
              <a:buChar char="v"/>
            </a:pPr>
            <a:endParaRPr lang="en-US" sz="15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500" b="1" dirty="0">
                <a:solidFill>
                  <a:srgbClr val="002060"/>
                </a:solidFill>
                <a:latin typeface="Century Gothic" panose="020B0502020202020204" pitchFamily="34" charset="0"/>
              </a:rPr>
              <a:t>51% - online job ads</a:t>
            </a:r>
          </a:p>
          <a:p>
            <a:pPr marL="342900" indent="-342900">
              <a:spcBef>
                <a:spcPct val="20000"/>
              </a:spcBef>
              <a:buClr>
                <a:srgbClr val="CE1126"/>
              </a:buClr>
              <a:buSzPct val="80000"/>
              <a:buFont typeface="Wingdings" panose="05000000000000000000" pitchFamily="2" charset="2"/>
              <a:buChar char="v"/>
            </a:pPr>
            <a:endParaRPr lang="en-US" sz="15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500" b="1" dirty="0">
                <a:solidFill>
                  <a:srgbClr val="002060"/>
                </a:solidFill>
                <a:latin typeface="Century Gothic" panose="020B0502020202020204" pitchFamily="34" charset="0"/>
              </a:rPr>
              <a:t>31% - targeted industries </a:t>
            </a:r>
          </a:p>
          <a:p>
            <a:pPr marL="342900" indent="-342900">
              <a:spcBef>
                <a:spcPct val="20000"/>
              </a:spcBef>
              <a:buClr>
                <a:srgbClr val="CE1126"/>
              </a:buClr>
              <a:buSzPct val="80000"/>
              <a:buFont typeface="Wingdings" panose="05000000000000000000" pitchFamily="2" charset="2"/>
              <a:buChar char="v"/>
            </a:pPr>
            <a:endParaRPr lang="en-US" sz="15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500" b="1" dirty="0">
                <a:solidFill>
                  <a:srgbClr val="002060"/>
                </a:solidFill>
                <a:latin typeface="Century Gothic" panose="020B0502020202020204" pitchFamily="34" charset="0"/>
              </a:rPr>
              <a:t>29% - supply and demand analysis</a:t>
            </a:r>
          </a:p>
          <a:p>
            <a:pPr marL="342900" indent="-342900">
              <a:spcBef>
                <a:spcPct val="20000"/>
              </a:spcBef>
              <a:buClr>
                <a:srgbClr val="CE1126"/>
              </a:buClr>
              <a:buSzPct val="80000"/>
              <a:buFont typeface="Wingdings" panose="05000000000000000000" pitchFamily="2" charset="2"/>
              <a:buChar char="v"/>
            </a:pPr>
            <a:endParaRPr lang="en-US" sz="15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500" b="1" dirty="0">
                <a:solidFill>
                  <a:srgbClr val="002060"/>
                </a:solidFill>
                <a:latin typeface="Century Gothic" panose="020B0502020202020204" pitchFamily="34" charset="0"/>
              </a:rPr>
              <a:t>22% - job vacancy, skills gap, or other employer surveys</a:t>
            </a:r>
          </a:p>
          <a:p>
            <a:pPr>
              <a:spcBef>
                <a:spcPct val="20000"/>
              </a:spcBef>
              <a:buClr>
                <a:srgbClr val="CE1126"/>
              </a:buClr>
              <a:buSzPct val="80000"/>
            </a:pPr>
            <a:endParaRPr lang="en-US" sz="2600" b="1" dirty="0">
              <a:solidFill>
                <a:srgbClr val="002060"/>
              </a:solidFill>
              <a:latin typeface="Century Gothic" panose="020B0502020202020204" pitchFamily="34" charset="0"/>
            </a:endParaRPr>
          </a:p>
          <a:p>
            <a:pPr>
              <a:spcBef>
                <a:spcPct val="20000"/>
              </a:spcBef>
              <a:buClr>
                <a:srgbClr val="CE1126"/>
              </a:buClr>
              <a:buSzPct val="80000"/>
            </a:pPr>
            <a:r>
              <a:rPr lang="en-US" sz="1500" dirty="0">
                <a:solidFill>
                  <a:srgbClr val="002060"/>
                </a:solidFill>
                <a:latin typeface="Century Gothic" panose="020B0502020202020204" pitchFamily="34" charset="0"/>
              </a:rPr>
              <a:t>Note: 63% use a composite method of more than one metric </a:t>
            </a:r>
            <a:endParaRPr lang="en-US" sz="1500" dirty="0" smtClean="0">
              <a:solidFill>
                <a:srgbClr val="002060"/>
              </a:solidFill>
              <a:latin typeface="Century Gothic" panose="020B0502020202020204" pitchFamily="34" charset="0"/>
            </a:endParaRPr>
          </a:p>
          <a:p>
            <a:pPr>
              <a:spcBef>
                <a:spcPct val="20000"/>
              </a:spcBef>
              <a:buClr>
                <a:srgbClr val="CE1126"/>
              </a:buClr>
              <a:buSzPct val="80000"/>
            </a:pPr>
            <a:endParaRPr lang="en-US" sz="800" dirty="0" smtClean="0">
              <a:solidFill>
                <a:srgbClr val="002060"/>
              </a:solidFill>
              <a:latin typeface="Century Gothic" panose="020B0502020202020204" pitchFamily="34" charset="0"/>
            </a:endParaRPr>
          </a:p>
          <a:p>
            <a:pPr>
              <a:spcBef>
                <a:spcPct val="20000"/>
              </a:spcBef>
              <a:buClr>
                <a:srgbClr val="CE1126"/>
              </a:buClr>
              <a:buSzPct val="80000"/>
            </a:pPr>
            <a:r>
              <a:rPr lang="en-US" sz="800" dirty="0" smtClean="0">
                <a:solidFill>
                  <a:srgbClr val="002060"/>
                </a:solidFill>
                <a:latin typeface="Century Gothic" panose="020B0502020202020204" pitchFamily="34" charset="0"/>
              </a:rPr>
              <a:t>Source: Bureau of Labor Statistics State Survey, 2017</a:t>
            </a:r>
            <a:endParaRPr lang="en-US" sz="800" dirty="0">
              <a:solidFill>
                <a:srgbClr val="002060"/>
              </a:solidFill>
              <a:latin typeface="Century Gothic" panose="020B0502020202020204" pitchFamily="34" charset="0"/>
            </a:endParaRPr>
          </a:p>
          <a:p>
            <a:pPr>
              <a:spcBef>
                <a:spcPct val="20000"/>
              </a:spcBef>
              <a:buClr>
                <a:srgbClr val="CE1126"/>
              </a:buClr>
              <a:buSzPct val="80000"/>
            </a:pPr>
            <a:endParaRPr lang="en-US" sz="1400" b="1" dirty="0">
              <a:solidFill>
                <a:srgbClr val="192168"/>
              </a:solidFill>
              <a:latin typeface="Tahoma" pitchFamily="34" charset="0"/>
              <a:cs typeface="Tahoma" pitchFamily="34" charset="0"/>
            </a:endParaRPr>
          </a:p>
          <a:p>
            <a:pPr>
              <a:spcBef>
                <a:spcPct val="20000"/>
              </a:spcBef>
              <a:buClr>
                <a:srgbClr val="CE1126"/>
              </a:buClr>
              <a:buSzPct val="80000"/>
            </a:pPr>
            <a:endParaRPr lang="en-US" sz="1600" dirty="0">
              <a:solidFill>
                <a:srgbClr val="192168"/>
              </a:solidFill>
              <a:latin typeface="Tahoma" pitchFamily="34" charset="0"/>
              <a:cs typeface="Tahoma" pitchFamily="34" charset="0"/>
            </a:endParaRPr>
          </a:p>
          <a:p>
            <a:pPr marL="342900" indent="-342900">
              <a:spcBef>
                <a:spcPct val="20000"/>
              </a:spcBef>
              <a:buClr>
                <a:srgbClr val="CE1126"/>
              </a:buClr>
              <a:buSzPct val="80000"/>
              <a:buFont typeface="Wingdings" pitchFamily="2" charset="2"/>
              <a:buChar char="v"/>
            </a:pPr>
            <a:endParaRPr lang="en-US" sz="1600" b="1" dirty="0">
              <a:solidFill>
                <a:srgbClr val="192168"/>
              </a:solidFill>
              <a:latin typeface="Tahoma" pitchFamily="34" charset="0"/>
              <a:cs typeface="Tahoma" pitchFamily="34" charset="0"/>
            </a:endParaRPr>
          </a:p>
          <a:p>
            <a:pPr marL="342900" indent="-342900">
              <a:spcBef>
                <a:spcPct val="20000"/>
              </a:spcBef>
              <a:buClr>
                <a:srgbClr val="CE1126"/>
              </a:buClr>
              <a:buSzPct val="80000"/>
              <a:buFont typeface="Wingdings" pitchFamily="2" charset="2"/>
              <a:buChar char="v"/>
            </a:pPr>
            <a:endParaRPr lang="en-US" sz="1400" b="1" dirty="0">
              <a:solidFill>
                <a:srgbClr val="192168"/>
              </a:solidFill>
              <a:latin typeface="Tahoma" pitchFamily="34" charset="0"/>
              <a:cs typeface="Tahoma" pitchFamily="34" charset="0"/>
            </a:endParaRPr>
          </a:p>
        </p:txBody>
      </p:sp>
    </p:spTree>
    <p:extLst>
      <p:ext uri="{BB962C8B-B14F-4D97-AF65-F5344CB8AC3E}">
        <p14:creationId xmlns:p14="http://schemas.microsoft.com/office/powerpoint/2010/main" val="383598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4599" y="2095187"/>
            <a:ext cx="9002560" cy="5992410"/>
          </a:xfrm>
          <a:prstGeom prst="rect">
            <a:avLst/>
          </a:prstGeom>
        </p:spPr>
        <p:txBody>
          <a:bodyPr wrap="square">
            <a:spAutoFit/>
          </a:bodyPr>
          <a:lstStyle/>
          <a:p>
            <a:pPr>
              <a:spcBef>
                <a:spcPct val="20000"/>
              </a:spcBef>
              <a:buClr>
                <a:srgbClr val="CE1126"/>
              </a:buClr>
              <a:buSzPct val="80000"/>
            </a:pPr>
            <a:r>
              <a:rPr lang="en-US" sz="2500" b="1" dirty="0">
                <a:solidFill>
                  <a:srgbClr val="192168"/>
                </a:solidFill>
                <a:latin typeface="+mj-lt"/>
                <a:cs typeface="Tahoma" pitchFamily="34" charset="0"/>
              </a:rPr>
              <a:t>States refine their lists with certain metrics:</a:t>
            </a:r>
          </a:p>
          <a:p>
            <a:pPr marL="342900" indent="-342900">
              <a:spcBef>
                <a:spcPct val="20000"/>
              </a:spcBef>
              <a:buClr>
                <a:srgbClr val="CE1126"/>
              </a:buClr>
              <a:buSzPct val="80000"/>
              <a:buFont typeface="Wingdings" panose="05000000000000000000" pitchFamily="2" charset="2"/>
              <a:buChar char="v"/>
            </a:pPr>
            <a:endParaRPr lang="en-US" sz="1400" b="1" dirty="0">
              <a:solidFill>
                <a:srgbClr val="192168"/>
              </a:solidFill>
              <a:latin typeface="Tahoma" pitchFamily="34" charset="0"/>
              <a:cs typeface="Tahoma" pitchFamily="34" charset="0"/>
            </a:endParaRPr>
          </a:p>
          <a:p>
            <a:pPr marL="342900" indent="-342900">
              <a:spcBef>
                <a:spcPct val="20000"/>
              </a:spcBef>
              <a:buClr>
                <a:srgbClr val="CE1126"/>
              </a:buClr>
              <a:buSzPct val="80000"/>
              <a:buFont typeface="Wingdings" panose="05000000000000000000" pitchFamily="2" charset="2"/>
              <a:buChar char="v"/>
            </a:pPr>
            <a:r>
              <a:rPr lang="en-US" sz="2000" b="1" dirty="0">
                <a:solidFill>
                  <a:srgbClr val="002060"/>
                </a:solidFill>
                <a:latin typeface="Century Gothic" panose="020B0502020202020204" pitchFamily="34" charset="0"/>
              </a:rPr>
              <a:t>75% - occupational wages</a:t>
            </a:r>
          </a:p>
          <a:p>
            <a:pPr marL="800100" lvl="2" indent="-342900">
              <a:spcBef>
                <a:spcPct val="20000"/>
              </a:spcBef>
              <a:buClr>
                <a:srgbClr val="CE1126"/>
              </a:buClr>
              <a:buSzPct val="80000"/>
              <a:buFont typeface="Wingdings" panose="05000000000000000000" pitchFamily="2" charset="2"/>
              <a:buChar char="v"/>
            </a:pPr>
            <a:r>
              <a:rPr lang="en-US" sz="2000" b="1" dirty="0">
                <a:solidFill>
                  <a:srgbClr val="002060"/>
                </a:solidFill>
                <a:latin typeface="Century Gothic" panose="020B0502020202020204" pitchFamily="34" charset="0"/>
              </a:rPr>
              <a:t>Usually mean or median OES wage for the state </a:t>
            </a:r>
          </a:p>
          <a:p>
            <a:pPr marL="342900" indent="-342900">
              <a:spcBef>
                <a:spcPct val="20000"/>
              </a:spcBef>
              <a:buClr>
                <a:srgbClr val="CE1126"/>
              </a:buClr>
              <a:buSzPct val="80000"/>
              <a:buFont typeface="Wingdings" panose="05000000000000000000" pitchFamily="2" charset="2"/>
              <a:buChar char="v"/>
            </a:pPr>
            <a:endParaRPr lang="en-US" sz="20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2000" b="1" dirty="0">
                <a:solidFill>
                  <a:srgbClr val="002060"/>
                </a:solidFill>
                <a:latin typeface="Century Gothic" panose="020B0502020202020204" pitchFamily="34" charset="0"/>
              </a:rPr>
              <a:t>53% - education and training levels </a:t>
            </a:r>
          </a:p>
          <a:p>
            <a:pPr marL="800100" lvl="2" indent="-342900">
              <a:spcBef>
                <a:spcPct val="20000"/>
              </a:spcBef>
              <a:buClr>
                <a:srgbClr val="CE1126"/>
              </a:buClr>
              <a:buSzPct val="80000"/>
              <a:buFont typeface="Wingdings" panose="05000000000000000000" pitchFamily="2" charset="2"/>
              <a:buChar char="v"/>
            </a:pPr>
            <a:r>
              <a:rPr lang="en-US" sz="2000" b="1" dirty="0">
                <a:solidFill>
                  <a:srgbClr val="002060"/>
                </a:solidFill>
                <a:latin typeface="Century Gothic" panose="020B0502020202020204" pitchFamily="34" charset="0"/>
              </a:rPr>
              <a:t>Some states have several lists of jobs in demand covering different levels</a:t>
            </a:r>
          </a:p>
          <a:p>
            <a:pPr marL="342900" indent="-342900">
              <a:spcBef>
                <a:spcPct val="20000"/>
              </a:spcBef>
              <a:buClr>
                <a:srgbClr val="CE1126"/>
              </a:buClr>
              <a:buSzPct val="80000"/>
              <a:buFont typeface="Wingdings" panose="05000000000000000000" pitchFamily="2" charset="2"/>
              <a:buChar char="v"/>
            </a:pPr>
            <a:endParaRPr lang="en-US" sz="20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2000" b="1" dirty="0">
                <a:solidFill>
                  <a:srgbClr val="002060"/>
                </a:solidFill>
                <a:latin typeface="Century Gothic" panose="020B0502020202020204" pitchFamily="34" charset="0"/>
              </a:rPr>
              <a:t>24% - base year minimum employment cutoff</a:t>
            </a:r>
          </a:p>
          <a:p>
            <a:pPr marL="342900" indent="-342900">
              <a:spcBef>
                <a:spcPct val="20000"/>
              </a:spcBef>
              <a:buClr>
                <a:srgbClr val="CE1126"/>
              </a:buClr>
              <a:buSzPct val="80000"/>
              <a:buFont typeface="Wingdings" panose="05000000000000000000" pitchFamily="2" charset="2"/>
              <a:buChar char="v"/>
            </a:pPr>
            <a:endParaRPr lang="en-US" sz="20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2000" b="1" dirty="0">
                <a:solidFill>
                  <a:srgbClr val="002060"/>
                </a:solidFill>
                <a:latin typeface="Century Gothic" panose="020B0502020202020204" pitchFamily="34" charset="0"/>
              </a:rPr>
              <a:t>22% - projected number of new jobs</a:t>
            </a:r>
          </a:p>
          <a:p>
            <a:pPr marL="342900" indent="-342900">
              <a:spcBef>
                <a:spcPct val="20000"/>
              </a:spcBef>
              <a:buClr>
                <a:srgbClr val="CE1126"/>
              </a:buClr>
              <a:buSzPct val="80000"/>
              <a:buFont typeface="Wingdings" panose="05000000000000000000" pitchFamily="2" charset="2"/>
              <a:buChar char="v"/>
            </a:pPr>
            <a:endParaRPr lang="en-US" sz="1400" b="1" dirty="0">
              <a:solidFill>
                <a:srgbClr val="192168"/>
              </a:solidFill>
              <a:cs typeface="Tahoma" pitchFamily="34" charset="0"/>
            </a:endParaRPr>
          </a:p>
          <a:p>
            <a:pPr>
              <a:spcBef>
                <a:spcPct val="20000"/>
              </a:spcBef>
              <a:buClr>
                <a:srgbClr val="CE1126"/>
              </a:buClr>
              <a:buSzPct val="80000"/>
            </a:pPr>
            <a:endParaRPr lang="en-US" sz="1400" b="1" dirty="0">
              <a:solidFill>
                <a:srgbClr val="192168"/>
              </a:solidFill>
              <a:cs typeface="Tahoma" pitchFamily="34" charset="0"/>
            </a:endParaRPr>
          </a:p>
          <a:p>
            <a:pPr>
              <a:spcBef>
                <a:spcPct val="20000"/>
              </a:spcBef>
              <a:buClr>
                <a:srgbClr val="CE1126"/>
              </a:buClr>
              <a:buSzPct val="80000"/>
            </a:pPr>
            <a:endParaRPr lang="en-US" sz="1400" b="1" dirty="0">
              <a:solidFill>
                <a:srgbClr val="192168"/>
              </a:solidFill>
              <a:cs typeface="Tahoma" pitchFamily="34" charset="0"/>
            </a:endParaRPr>
          </a:p>
          <a:p>
            <a:pPr>
              <a:spcBef>
                <a:spcPct val="20000"/>
              </a:spcBef>
              <a:buClr>
                <a:srgbClr val="CE1126"/>
              </a:buClr>
              <a:buSzPct val="80000"/>
            </a:pPr>
            <a:endParaRPr lang="en-US" sz="1600" dirty="0">
              <a:solidFill>
                <a:srgbClr val="192168"/>
              </a:solidFill>
              <a:cs typeface="Tahoma" pitchFamily="34" charset="0"/>
            </a:endParaRPr>
          </a:p>
          <a:p>
            <a:pPr marL="342900" indent="-342900">
              <a:spcBef>
                <a:spcPct val="20000"/>
              </a:spcBef>
              <a:buClr>
                <a:srgbClr val="CE1126"/>
              </a:buClr>
              <a:buSzPct val="80000"/>
              <a:buFont typeface="Wingdings" pitchFamily="2" charset="2"/>
              <a:buChar char="v"/>
            </a:pPr>
            <a:endParaRPr lang="en-US" sz="1600" b="1" dirty="0">
              <a:solidFill>
                <a:srgbClr val="192168"/>
              </a:solidFill>
              <a:cs typeface="Tahoma" pitchFamily="34" charset="0"/>
            </a:endParaRPr>
          </a:p>
          <a:p>
            <a:pPr marL="342900" indent="-342900">
              <a:spcBef>
                <a:spcPct val="20000"/>
              </a:spcBef>
              <a:buClr>
                <a:srgbClr val="CE1126"/>
              </a:buClr>
              <a:buSzPct val="80000"/>
              <a:buFont typeface="Wingdings" pitchFamily="2" charset="2"/>
              <a:buChar char="v"/>
            </a:pPr>
            <a:endParaRPr lang="en-US" sz="1400" b="1" dirty="0">
              <a:solidFill>
                <a:srgbClr val="192168"/>
              </a:solidFill>
              <a:cs typeface="Tahoma" pitchFamily="34" charset="0"/>
            </a:endParaRPr>
          </a:p>
        </p:txBody>
      </p:sp>
      <p:sp>
        <p:nvSpPr>
          <p:cNvPr id="3" name="Rectangle 2"/>
          <p:cNvSpPr/>
          <p:nvPr/>
        </p:nvSpPr>
        <p:spPr>
          <a:xfrm>
            <a:off x="8822375" y="6250739"/>
            <a:ext cx="3477201" cy="523220"/>
          </a:xfrm>
          <a:prstGeom prst="rect">
            <a:avLst/>
          </a:prstGeom>
        </p:spPr>
        <p:txBody>
          <a:bodyPr wrap="square">
            <a:spAutoFit/>
          </a:bodyPr>
          <a:lstStyle/>
          <a:p>
            <a:r>
              <a:rPr lang="en-US" sz="1400" i="1" dirty="0">
                <a:solidFill>
                  <a:schemeClr val="bg1"/>
                </a:solidFill>
              </a:rPr>
              <a:t/>
            </a:r>
            <a:br>
              <a:rPr lang="en-US" sz="1400" i="1" dirty="0">
                <a:solidFill>
                  <a:schemeClr val="bg1"/>
                </a:solidFill>
              </a:rPr>
            </a:br>
            <a:r>
              <a:rPr lang="en-US" sz="1400" i="1" dirty="0">
                <a:solidFill>
                  <a:schemeClr val="bg1"/>
                </a:solidFill>
              </a:rPr>
              <a:t>Results of the </a:t>
            </a:r>
            <a:r>
              <a:rPr lang="en-US" sz="1400" i="1" dirty="0" smtClean="0">
                <a:solidFill>
                  <a:schemeClr val="bg1"/>
                </a:solidFill>
              </a:rPr>
              <a:t>BLS survey </a:t>
            </a:r>
            <a:r>
              <a:rPr lang="en-US" sz="1400" i="1" dirty="0">
                <a:solidFill>
                  <a:schemeClr val="bg1"/>
                </a:solidFill>
              </a:rPr>
              <a:t>(Continued)</a:t>
            </a:r>
            <a:endParaRPr lang="en-US" sz="1400" i="1" dirty="0"/>
          </a:p>
        </p:txBody>
      </p:sp>
      <p:sp>
        <p:nvSpPr>
          <p:cNvPr id="6" name="Title 1"/>
          <p:cNvSpPr txBox="1">
            <a:spLocks/>
          </p:cNvSpPr>
          <p:nvPr/>
        </p:nvSpPr>
        <p:spPr>
          <a:xfrm>
            <a:off x="1125500" y="913165"/>
            <a:ext cx="11907841" cy="183125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smtClean="0">
                <a:solidFill>
                  <a:srgbClr val="002060"/>
                </a:solidFill>
                <a:latin typeface="Century Gothic" panose="020B0502020202020204" pitchFamily="34" charset="0"/>
                <a:ea typeface="+mn-ea"/>
                <a:cs typeface="+mn-cs"/>
              </a:rPr>
              <a:t>HOW DO STATES MEASURE In Demand JOBS?</a:t>
            </a:r>
            <a:br>
              <a:rPr lang="en-US" b="1" dirty="0" smtClean="0">
                <a:solidFill>
                  <a:srgbClr val="002060"/>
                </a:solidFill>
                <a:latin typeface="Century Gothic" panose="020B0502020202020204" pitchFamily="34" charset="0"/>
                <a:ea typeface="+mn-ea"/>
                <a:cs typeface="+mn-cs"/>
              </a:rPr>
            </a:br>
            <a:endParaRPr lang="en-US" sz="1800" dirty="0"/>
          </a:p>
        </p:txBody>
      </p:sp>
    </p:spTree>
    <p:extLst>
      <p:ext uri="{BB962C8B-B14F-4D97-AF65-F5344CB8AC3E}">
        <p14:creationId xmlns:p14="http://schemas.microsoft.com/office/powerpoint/2010/main" val="3815298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Century Gothic" panose="020B0502020202020204" pitchFamily="34" charset="0"/>
                <a:ea typeface="+mn-ea"/>
                <a:cs typeface="+mn-cs"/>
              </a:rPr>
              <a:t>Other Formula Scenarios </a:t>
            </a:r>
            <a:endParaRPr lang="en-US" b="1" dirty="0">
              <a:solidFill>
                <a:srgbClr val="002060"/>
              </a:solidFill>
              <a:latin typeface="Century Gothic" panose="020B0502020202020204" pitchFamily="34" charset="0"/>
              <a:ea typeface="+mn-ea"/>
              <a:cs typeface="+mn-cs"/>
            </a:endParaRPr>
          </a:p>
        </p:txBody>
      </p:sp>
      <p:graphicFrame>
        <p:nvGraphicFramePr>
          <p:cNvPr id="3" name="Table 2"/>
          <p:cNvGraphicFramePr>
            <a:graphicFrameLocks noGrp="1"/>
          </p:cNvGraphicFramePr>
          <p:nvPr>
            <p:extLst/>
          </p:nvPr>
        </p:nvGraphicFramePr>
        <p:xfrm>
          <a:off x="1187356" y="2156346"/>
          <a:ext cx="9198591" cy="4135272"/>
        </p:xfrm>
        <a:graphic>
          <a:graphicData uri="http://schemas.openxmlformats.org/drawingml/2006/table">
            <a:tbl>
              <a:tblPr firstRow="1" firstCol="1" bandRow="1"/>
              <a:tblGrid>
                <a:gridCol w="2635595"/>
                <a:gridCol w="2272593"/>
                <a:gridCol w="1993951"/>
                <a:gridCol w="2296452"/>
              </a:tblGrid>
              <a:tr h="563298">
                <a:tc>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DOUBLE OPENINGS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WEIGHT - BASELINE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DOUBLE WAGES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10228">
                <a:tc>
                  <a:txBody>
                    <a:bodyPr/>
                    <a:lstStyle/>
                    <a:p>
                      <a:pPr marL="0" marR="0">
                        <a:lnSpc>
                          <a:spcPct val="107000"/>
                        </a:lnSpc>
                        <a:spcBef>
                          <a:spcPts val="0"/>
                        </a:spcBef>
                        <a:spcAft>
                          <a:spcPts val="120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Ratings driver:   </a:t>
                      </a:r>
                      <a:b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Growth</a:t>
                      </a:r>
                      <a:b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Percentage Change</a:t>
                      </a:r>
                      <a:b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Total Openings</a:t>
                      </a:r>
                      <a:b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Wages</a:t>
                      </a:r>
                      <a:b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Burning Glass Job Postings (only short term)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Demand and projections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categories  equally</a:t>
                      </a:r>
                      <a:b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projections / demand data taking a precedence because it has more categories in the formula)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Educational attainment and OES wages </a:t>
                      </a:r>
                      <a:b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(due to the correlation between higher education and higher wages)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68">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 of 5-flame occupations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606">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5-flame occupations in </a:t>
                      </a:r>
                      <a:r>
                        <a:rPr lang="en-US" sz="11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weight </a:t>
                      </a: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(baseline) that are not scoring 5 flames in other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Personal Financial Advisors Occupational Therapists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72">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 of advanced degree 5-flame occupations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7722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964" y="592696"/>
            <a:ext cx="10779032" cy="1301385"/>
          </a:xfrm>
        </p:spPr>
        <p:txBody>
          <a:bodyPr>
            <a:normAutofit/>
          </a:bodyPr>
          <a:lstStyle/>
          <a:p>
            <a:pPr algn="l"/>
            <a:r>
              <a:rPr lang="en-US" sz="1800" dirty="0">
                <a:solidFill>
                  <a:schemeClr val="bg1"/>
                </a:solidFill>
              </a:rPr>
              <a:t/>
            </a:r>
            <a:br>
              <a:rPr lang="en-US" sz="1800" dirty="0">
                <a:solidFill>
                  <a:schemeClr val="bg1"/>
                </a:solidFill>
              </a:rPr>
            </a:br>
            <a:r>
              <a:rPr lang="en-US" sz="1800" dirty="0">
                <a:solidFill>
                  <a:schemeClr val="bg1"/>
                </a:solidFill>
              </a:rPr>
              <a:t/>
            </a:r>
            <a:br>
              <a:rPr lang="en-US" sz="1800" dirty="0">
                <a:solidFill>
                  <a:schemeClr val="bg1"/>
                </a:solidFill>
              </a:rPr>
            </a:br>
            <a:r>
              <a:rPr lang="en-US" b="1" dirty="0" smtClean="0">
                <a:solidFill>
                  <a:srgbClr val="002060"/>
                </a:solidFill>
                <a:latin typeface="Century Gothic" panose="020B0502020202020204" pitchFamily="34" charset="0"/>
                <a:ea typeface="+mn-ea"/>
                <a:cs typeface="+mn-cs"/>
              </a:rPr>
              <a:t>Other FORMULA </a:t>
            </a:r>
            <a:r>
              <a:rPr lang="en-US" b="1" dirty="0">
                <a:solidFill>
                  <a:srgbClr val="002060"/>
                </a:solidFill>
                <a:latin typeface="Century Gothic" panose="020B0502020202020204" pitchFamily="34" charset="0"/>
                <a:ea typeface="+mn-ea"/>
                <a:cs typeface="+mn-cs"/>
              </a:rPr>
              <a:t>scenarios – outcomes</a:t>
            </a:r>
          </a:p>
        </p:txBody>
      </p:sp>
      <p:sp>
        <p:nvSpPr>
          <p:cNvPr id="5" name="Rectangle 4"/>
          <p:cNvSpPr/>
          <p:nvPr/>
        </p:nvSpPr>
        <p:spPr>
          <a:xfrm>
            <a:off x="2373004" y="1777541"/>
            <a:ext cx="7391400" cy="1674305"/>
          </a:xfrm>
          <a:prstGeom prst="rect">
            <a:avLst/>
          </a:prstGeom>
        </p:spPr>
        <p:txBody>
          <a:bodyPr wrap="square">
            <a:spAutoFit/>
          </a:bodyPr>
          <a:lstStyle/>
          <a:p>
            <a:pPr>
              <a:spcBef>
                <a:spcPct val="20000"/>
              </a:spcBef>
              <a:buClr>
                <a:srgbClr val="CE1126"/>
              </a:buClr>
              <a:buSzPct val="80000"/>
            </a:pPr>
            <a:endParaRPr lang="en-US" sz="1400" b="1" dirty="0">
              <a:solidFill>
                <a:srgbClr val="192168"/>
              </a:solidFill>
              <a:cs typeface="Tahoma" pitchFamily="34" charset="0"/>
            </a:endParaRPr>
          </a:p>
          <a:p>
            <a:pPr>
              <a:spcBef>
                <a:spcPct val="20000"/>
              </a:spcBef>
              <a:buClr>
                <a:srgbClr val="CE1126"/>
              </a:buClr>
              <a:buSzPct val="80000"/>
            </a:pPr>
            <a:endParaRPr lang="en-US" sz="1400" b="1" dirty="0">
              <a:solidFill>
                <a:srgbClr val="192168"/>
              </a:solidFill>
              <a:cs typeface="Tahoma" pitchFamily="34" charset="0"/>
            </a:endParaRPr>
          </a:p>
          <a:p>
            <a:pPr>
              <a:spcBef>
                <a:spcPct val="20000"/>
              </a:spcBef>
              <a:buClr>
                <a:srgbClr val="CE1126"/>
              </a:buClr>
              <a:buSzPct val="80000"/>
            </a:pPr>
            <a:endParaRPr lang="en-US" sz="1400" b="1" dirty="0">
              <a:solidFill>
                <a:srgbClr val="192168"/>
              </a:solidFill>
              <a:cs typeface="Tahoma" pitchFamily="34" charset="0"/>
            </a:endParaRPr>
          </a:p>
          <a:p>
            <a:pPr>
              <a:spcBef>
                <a:spcPct val="20000"/>
              </a:spcBef>
              <a:buClr>
                <a:srgbClr val="CE1126"/>
              </a:buClr>
              <a:buSzPct val="80000"/>
            </a:pPr>
            <a:endParaRPr lang="en-US" sz="1600" dirty="0">
              <a:solidFill>
                <a:srgbClr val="192168"/>
              </a:solidFill>
              <a:cs typeface="Tahoma" pitchFamily="34" charset="0"/>
            </a:endParaRPr>
          </a:p>
          <a:p>
            <a:pPr marL="342900" indent="-342900">
              <a:spcBef>
                <a:spcPct val="20000"/>
              </a:spcBef>
              <a:buClr>
                <a:srgbClr val="CE1126"/>
              </a:buClr>
              <a:buSzPct val="80000"/>
              <a:buFont typeface="Wingdings" pitchFamily="2" charset="2"/>
              <a:buChar char="v"/>
            </a:pPr>
            <a:endParaRPr lang="en-US" sz="1600" b="1" dirty="0">
              <a:solidFill>
                <a:srgbClr val="192168"/>
              </a:solidFill>
              <a:cs typeface="Tahoma" pitchFamily="34" charset="0"/>
            </a:endParaRPr>
          </a:p>
          <a:p>
            <a:pPr marL="342900" indent="-342900">
              <a:spcBef>
                <a:spcPct val="20000"/>
              </a:spcBef>
              <a:buClr>
                <a:srgbClr val="CE1126"/>
              </a:buClr>
              <a:buSzPct val="80000"/>
              <a:buFont typeface="Wingdings" pitchFamily="2" charset="2"/>
              <a:buChar char="v"/>
            </a:pPr>
            <a:endParaRPr lang="en-US" sz="1400" b="1" dirty="0">
              <a:solidFill>
                <a:srgbClr val="192168"/>
              </a:solidFill>
              <a:cs typeface="Tahoma" pitchFamily="34" charset="0"/>
            </a:endParaRPr>
          </a:p>
        </p:txBody>
      </p:sp>
      <p:sp>
        <p:nvSpPr>
          <p:cNvPr id="3" name="Rectangle 2"/>
          <p:cNvSpPr/>
          <p:nvPr/>
        </p:nvSpPr>
        <p:spPr>
          <a:xfrm>
            <a:off x="1927412" y="1777540"/>
            <a:ext cx="10031506" cy="5207579"/>
          </a:xfrm>
          <a:prstGeom prst="rect">
            <a:avLst/>
          </a:prstGeom>
        </p:spPr>
        <p:txBody>
          <a:bodyPr wrap="square">
            <a:spAutoFit/>
          </a:bodyPr>
          <a:lstStyle/>
          <a:p>
            <a:r>
              <a:rPr lang="en-US" sz="1500" b="1" dirty="0">
                <a:solidFill>
                  <a:srgbClr val="002060"/>
                </a:solidFill>
                <a:latin typeface="Century Gothic" panose="020B0502020202020204" pitchFamily="34" charset="0"/>
              </a:rPr>
              <a:t>Double weighting OPENINGS</a:t>
            </a:r>
          </a:p>
          <a:p>
            <a:r>
              <a:rPr lang="en-US" sz="1200" b="1" dirty="0">
                <a:solidFill>
                  <a:srgbClr val="002060"/>
                </a:solidFill>
                <a:latin typeface="Century Gothic" panose="020B0502020202020204" pitchFamily="34" charset="0"/>
              </a:rPr>
              <a:t>Current methodology </a:t>
            </a:r>
          </a:p>
          <a:p>
            <a:pPr marL="342900" indent="-342900">
              <a:spcBef>
                <a:spcPct val="20000"/>
              </a:spcBef>
              <a:buClr>
                <a:srgbClr val="CE1126"/>
              </a:buClr>
              <a:buSzPct val="80000"/>
              <a:buFont typeface="Wingdings" panose="05000000000000000000" pitchFamily="2" charset="2"/>
              <a:buChar char="v"/>
            </a:pPr>
            <a:r>
              <a:rPr lang="en-US" sz="1200" b="1" dirty="0">
                <a:solidFill>
                  <a:srgbClr val="002060"/>
                </a:solidFill>
                <a:latin typeface="Century Gothic" panose="020B0502020202020204" pitchFamily="34" charset="0"/>
              </a:rPr>
              <a:t>90% occupations within 5 flame occupations were in the 75th percentile or above of </a:t>
            </a:r>
            <a:r>
              <a:rPr lang="en-US" sz="1200" b="1" dirty="0" smtClean="0">
                <a:solidFill>
                  <a:srgbClr val="002060"/>
                </a:solidFill>
                <a:latin typeface="Century Gothic" panose="020B0502020202020204" pitchFamily="34" charset="0"/>
              </a:rPr>
              <a:t>wages</a:t>
            </a:r>
          </a:p>
          <a:p>
            <a:pPr marL="800100" lvl="1"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Wage rule prevents high churn, low pay occupations from elevating to 4 or 5 flame occupations</a:t>
            </a:r>
            <a:endParaRPr lang="en-US" sz="12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Current </a:t>
            </a:r>
            <a:r>
              <a:rPr lang="en-US" sz="1200" b="1" dirty="0">
                <a:solidFill>
                  <a:srgbClr val="002060"/>
                </a:solidFill>
                <a:latin typeface="Century Gothic" panose="020B0502020202020204" pitchFamily="34" charset="0"/>
              </a:rPr>
              <a:t>wage rule prevents low wage, high demand occupations from elevating on the ranking list</a:t>
            </a:r>
          </a:p>
          <a:p>
            <a:pPr marL="342900" indent="-342900">
              <a:spcBef>
                <a:spcPct val="20000"/>
              </a:spcBef>
              <a:buClr>
                <a:srgbClr val="CE1126"/>
              </a:buClr>
              <a:buSzPct val="80000"/>
              <a:buFont typeface="Wingdings" panose="05000000000000000000" pitchFamily="2" charset="2"/>
              <a:buChar char="v"/>
            </a:pPr>
            <a:r>
              <a:rPr lang="en-US" sz="1200" b="1" dirty="0">
                <a:solidFill>
                  <a:srgbClr val="002060"/>
                </a:solidFill>
                <a:latin typeface="Century Gothic" panose="020B0502020202020204" pitchFamily="34" charset="0"/>
              </a:rPr>
              <a:t>D</a:t>
            </a:r>
            <a:r>
              <a:rPr lang="en-US" sz="1200" b="1" dirty="0" smtClean="0">
                <a:solidFill>
                  <a:srgbClr val="002060"/>
                </a:solidFill>
                <a:latin typeface="Century Gothic" panose="020B0502020202020204" pitchFamily="34" charset="0"/>
              </a:rPr>
              <a:t>ouble </a:t>
            </a:r>
            <a:r>
              <a:rPr lang="en-US" sz="1200" b="1" dirty="0">
                <a:solidFill>
                  <a:srgbClr val="002060"/>
                </a:solidFill>
                <a:latin typeface="Century Gothic" panose="020B0502020202020204" pitchFamily="34" charset="0"/>
              </a:rPr>
              <a:t>weighting the openings (to highlight high demand occupations within a range of education attainment level categories) </a:t>
            </a:r>
            <a:r>
              <a:rPr lang="en-US" sz="1200" b="1" dirty="0" smtClean="0">
                <a:solidFill>
                  <a:srgbClr val="002060"/>
                </a:solidFill>
                <a:latin typeface="Century Gothic" panose="020B0502020202020204" pitchFamily="34" charset="0"/>
              </a:rPr>
              <a:t>elevated occupations requiring more than a high diploma</a:t>
            </a:r>
            <a:endParaRPr lang="en-US" sz="12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r>
              <a:rPr lang="en-US" sz="1200" b="1" dirty="0">
                <a:solidFill>
                  <a:srgbClr val="002060"/>
                </a:solidFill>
                <a:latin typeface="Century Gothic" panose="020B0502020202020204" pitchFamily="34" charset="0"/>
              </a:rPr>
              <a:t>Post-secondary certificates are best represented by the current double-weighted demand method. </a:t>
            </a:r>
            <a:r>
              <a:rPr lang="en-US" sz="1200" b="1" dirty="0" smtClean="0">
                <a:solidFill>
                  <a:srgbClr val="002060"/>
                </a:solidFill>
                <a:latin typeface="Century Gothic" panose="020B0502020202020204" pitchFamily="34" charset="0"/>
              </a:rPr>
              <a:t>Indiana would </a:t>
            </a:r>
            <a:r>
              <a:rPr lang="en-US" sz="1200" b="1" dirty="0">
                <a:solidFill>
                  <a:srgbClr val="002060"/>
                </a:solidFill>
                <a:latin typeface="Century Gothic" panose="020B0502020202020204" pitchFamily="34" charset="0"/>
              </a:rPr>
              <a:t>lose four 5 flame post-secondary certificate openings by moving to the single weighted opening methodology, and all post-secondary certificates are removed from the 5 flame category when using the </a:t>
            </a:r>
            <a:r>
              <a:rPr lang="en-US" sz="1200" b="1" dirty="0" smtClean="0">
                <a:solidFill>
                  <a:srgbClr val="002060"/>
                </a:solidFill>
                <a:latin typeface="Century Gothic" panose="020B0502020202020204" pitchFamily="34" charset="0"/>
              </a:rPr>
              <a:t>double weighted wage method. </a:t>
            </a:r>
            <a:endParaRPr lang="en-US" sz="1200" b="1" dirty="0">
              <a:solidFill>
                <a:srgbClr val="002060"/>
              </a:solidFill>
              <a:latin typeface="Century Gothic" panose="020B0502020202020204" pitchFamily="34" charset="0"/>
            </a:endParaRPr>
          </a:p>
          <a:p>
            <a:pPr marL="342900" indent="-342900">
              <a:spcBef>
                <a:spcPct val="20000"/>
              </a:spcBef>
              <a:buClr>
                <a:srgbClr val="CE1126"/>
              </a:buClr>
              <a:buSzPct val="80000"/>
              <a:buFont typeface="Wingdings" panose="05000000000000000000" pitchFamily="2" charset="2"/>
              <a:buChar char="v"/>
            </a:pPr>
            <a:endParaRPr lang="en-US" sz="1500" b="1" dirty="0">
              <a:solidFill>
                <a:srgbClr val="002060"/>
              </a:solidFill>
              <a:latin typeface="Century Gothic" panose="020B0502020202020204" pitchFamily="34" charset="0"/>
            </a:endParaRPr>
          </a:p>
          <a:p>
            <a:r>
              <a:rPr lang="en-US" sz="1500" b="1" dirty="0">
                <a:solidFill>
                  <a:srgbClr val="002060"/>
                </a:solidFill>
                <a:latin typeface="Century Gothic" panose="020B0502020202020204" pitchFamily="34" charset="0"/>
              </a:rPr>
              <a:t>Double weighting WAGES </a:t>
            </a:r>
          </a:p>
          <a:p>
            <a:pPr marL="342900"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Bias towards Bachelor’s </a:t>
            </a:r>
            <a:r>
              <a:rPr lang="en-US" sz="1200" b="1" dirty="0">
                <a:solidFill>
                  <a:srgbClr val="002060"/>
                </a:solidFill>
                <a:latin typeface="Century Gothic" panose="020B0502020202020204" pitchFamily="34" charset="0"/>
              </a:rPr>
              <a:t>and even Master’s degree requirements</a:t>
            </a:r>
          </a:p>
          <a:p>
            <a:pPr marL="342900"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De-emphasizes </a:t>
            </a:r>
            <a:r>
              <a:rPr lang="en-US" sz="1200" b="1" dirty="0">
                <a:solidFill>
                  <a:srgbClr val="002060"/>
                </a:solidFill>
                <a:latin typeface="Century Gothic" panose="020B0502020202020204" pitchFamily="34" charset="0"/>
              </a:rPr>
              <a:t>jobs with an Associate’s degree, Certificate, or </a:t>
            </a:r>
            <a:r>
              <a:rPr lang="en-US" sz="1200" b="1" dirty="0" smtClean="0">
                <a:solidFill>
                  <a:srgbClr val="002060"/>
                </a:solidFill>
                <a:latin typeface="Century Gothic" panose="020B0502020202020204" pitchFamily="34" charset="0"/>
              </a:rPr>
              <a:t>less, especially impacting Healthcare occupations, </a:t>
            </a:r>
            <a:r>
              <a:rPr lang="en-US" sz="1200" b="1" dirty="0">
                <a:solidFill>
                  <a:srgbClr val="002060"/>
                </a:solidFill>
                <a:latin typeface="Century Gothic" panose="020B0502020202020204" pitchFamily="34" charset="0"/>
              </a:rPr>
              <a:t>where the need is great</a:t>
            </a:r>
          </a:p>
          <a:p>
            <a:pPr marL="342900"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May </a:t>
            </a:r>
            <a:r>
              <a:rPr lang="en-US" sz="1200" b="1" dirty="0">
                <a:solidFill>
                  <a:srgbClr val="002060"/>
                </a:solidFill>
                <a:latin typeface="Century Gothic" panose="020B0502020202020204" pitchFamily="34" charset="0"/>
              </a:rPr>
              <a:t>misrepresent demand on EGR level </a:t>
            </a:r>
            <a:r>
              <a:rPr lang="en-US" sz="1200" b="1" dirty="0" smtClean="0">
                <a:solidFill>
                  <a:srgbClr val="002060"/>
                </a:solidFill>
                <a:latin typeface="Century Gothic" panose="020B0502020202020204" pitchFamily="34" charset="0"/>
              </a:rPr>
              <a:t>rankings</a:t>
            </a:r>
          </a:p>
          <a:p>
            <a:pPr marL="800100" lvl="1"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(some </a:t>
            </a:r>
            <a:r>
              <a:rPr lang="en-US" sz="1200" b="1" dirty="0">
                <a:solidFill>
                  <a:srgbClr val="002060"/>
                </a:solidFill>
                <a:latin typeface="Century Gothic" panose="020B0502020202020204" pitchFamily="34" charset="0"/>
              </a:rPr>
              <a:t>EGRs do not have a robust representation in key industries – there would be misrepresentation of the demand when wage is driving the rankings, especially at the regional level)</a:t>
            </a:r>
          </a:p>
          <a:p>
            <a:endParaRPr lang="en-US" sz="1500" b="1" dirty="0">
              <a:solidFill>
                <a:srgbClr val="002060"/>
              </a:solidFill>
              <a:latin typeface="Century Gothic" panose="020B0502020202020204" pitchFamily="34" charset="0"/>
            </a:endParaRPr>
          </a:p>
          <a:p>
            <a:r>
              <a:rPr lang="en-US" sz="1500" b="1" dirty="0" smtClean="0">
                <a:solidFill>
                  <a:srgbClr val="002060"/>
                </a:solidFill>
                <a:latin typeface="Century Gothic" panose="020B0502020202020204" pitchFamily="34" charset="0"/>
              </a:rPr>
              <a:t>Single </a:t>
            </a:r>
            <a:r>
              <a:rPr lang="en-US" sz="1500" b="1" dirty="0">
                <a:solidFill>
                  <a:srgbClr val="002060"/>
                </a:solidFill>
                <a:latin typeface="Century Gothic" panose="020B0502020202020204" pitchFamily="34" charset="0"/>
              </a:rPr>
              <a:t>weighting DEMAND</a:t>
            </a:r>
          </a:p>
          <a:p>
            <a:pPr marL="342900" indent="-342900">
              <a:spcBef>
                <a:spcPct val="20000"/>
              </a:spcBef>
              <a:buClr>
                <a:srgbClr val="CE1126"/>
              </a:buClr>
              <a:buSzPct val="80000"/>
              <a:buFont typeface="Wingdings" panose="05000000000000000000" pitchFamily="2" charset="2"/>
              <a:buChar char="v"/>
            </a:pPr>
            <a:r>
              <a:rPr lang="en-US" sz="1200" b="1" dirty="0">
                <a:solidFill>
                  <a:srgbClr val="002060"/>
                </a:solidFill>
                <a:latin typeface="Century Gothic" panose="020B0502020202020204" pitchFamily="34" charset="0"/>
              </a:rPr>
              <a:t>E</a:t>
            </a:r>
            <a:r>
              <a:rPr lang="en-US" sz="1200" b="1" dirty="0" smtClean="0">
                <a:solidFill>
                  <a:srgbClr val="002060"/>
                </a:solidFill>
                <a:latin typeface="Century Gothic" panose="020B0502020202020204" pitchFamily="34" charset="0"/>
              </a:rPr>
              <a:t>quals </a:t>
            </a:r>
            <a:r>
              <a:rPr lang="en-US" sz="1200" b="1" dirty="0">
                <a:solidFill>
                  <a:srgbClr val="002060"/>
                </a:solidFill>
                <a:latin typeface="Century Gothic" panose="020B0502020202020204" pitchFamily="34" charset="0"/>
              </a:rPr>
              <a:t>a definite opportunity for job seekers</a:t>
            </a:r>
          </a:p>
          <a:p>
            <a:pPr marL="342900" indent="-342900">
              <a:spcBef>
                <a:spcPct val="20000"/>
              </a:spcBef>
              <a:buClr>
                <a:srgbClr val="CE1126"/>
              </a:buClr>
              <a:buSzPct val="80000"/>
              <a:buFont typeface="Wingdings" panose="05000000000000000000" pitchFamily="2" charset="2"/>
              <a:buChar char="v"/>
            </a:pPr>
            <a:r>
              <a:rPr lang="en-US" sz="1200" b="1" dirty="0" smtClean="0">
                <a:solidFill>
                  <a:srgbClr val="002060"/>
                </a:solidFill>
                <a:latin typeface="Century Gothic" panose="020B0502020202020204" pitchFamily="34" charset="0"/>
              </a:rPr>
              <a:t>Water </a:t>
            </a:r>
            <a:r>
              <a:rPr lang="en-US" sz="1200" b="1" dirty="0">
                <a:solidFill>
                  <a:srgbClr val="002060"/>
                </a:solidFill>
                <a:latin typeface="Century Gothic" panose="020B0502020202020204" pitchFamily="34" charset="0"/>
              </a:rPr>
              <a:t>down demand opportunities by volume, but would be more holistic in terms of varying education attainment levels than double weight of wages</a:t>
            </a:r>
          </a:p>
        </p:txBody>
      </p:sp>
    </p:spTree>
    <p:extLst>
      <p:ext uri="{BB962C8B-B14F-4D97-AF65-F5344CB8AC3E}">
        <p14:creationId xmlns:p14="http://schemas.microsoft.com/office/powerpoint/2010/main" val="2102206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64458" y="4470921"/>
            <a:ext cx="4463081" cy="480131"/>
          </a:xfrm>
          <a:prstGeom prst="rect">
            <a:avLst/>
          </a:prstGeom>
        </p:spPr>
        <p:txBody>
          <a:bodyPr wrap="none">
            <a:spAutoFit/>
          </a:bodyPr>
          <a:lstStyle/>
          <a:p>
            <a:pPr algn="ctr"/>
            <a:r>
              <a:rPr lang="en-US" sz="2800" b="1" u="sng" dirty="0">
                <a:solidFill>
                  <a:srgbClr val="002060"/>
                </a:solidFill>
              </a:rPr>
              <a:t>Fvalentine1@dwd.in.gov</a:t>
            </a:r>
            <a:r>
              <a:rPr lang="en-US" sz="2800" b="1" dirty="0">
                <a:solidFill>
                  <a:srgbClr val="002060"/>
                </a:solidFill>
              </a:rPr>
              <a:t> </a:t>
            </a:r>
          </a:p>
        </p:txBody>
      </p:sp>
      <p:sp>
        <p:nvSpPr>
          <p:cNvPr id="4" name="Subtitle 4"/>
          <p:cNvSpPr txBox="1">
            <a:spLocks/>
          </p:cNvSpPr>
          <p:nvPr/>
        </p:nvSpPr>
        <p:spPr>
          <a:xfrm>
            <a:off x="0" y="2541279"/>
            <a:ext cx="12191999" cy="2327675"/>
          </a:xfrm>
          <a:prstGeom prst="rect">
            <a:avLst/>
          </a:prstGeom>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2E4F7A"/>
                </a:solidFill>
                <a:latin typeface="+mj-lt"/>
              </a:rPr>
              <a:t>Fran Valentine</a:t>
            </a:r>
          </a:p>
          <a:p>
            <a:pPr marL="0" indent="0" algn="ctr">
              <a:buNone/>
            </a:pPr>
            <a:r>
              <a:rPr lang="en-US" dirty="0">
                <a:latin typeface="+mj-lt"/>
              </a:rPr>
              <a:t>Sr. </a:t>
            </a:r>
            <a:r>
              <a:rPr lang="en-US" dirty="0" smtClean="0">
                <a:latin typeface="+mj-lt"/>
              </a:rPr>
              <a:t>Director, Research Analysis &amp; Engagement</a:t>
            </a:r>
          </a:p>
          <a:p>
            <a:pPr marL="0" indent="0" algn="ctr">
              <a:buNone/>
            </a:pPr>
            <a:r>
              <a:rPr lang="en-US" sz="2000" dirty="0" smtClean="0">
                <a:latin typeface="+mj-lt"/>
              </a:rPr>
              <a:t>Indiana Department of Workforce Development</a:t>
            </a:r>
            <a:endParaRPr lang="en-US" sz="2000" dirty="0">
              <a:latin typeface="+mj-lt"/>
            </a:endParaRPr>
          </a:p>
        </p:txBody>
      </p:sp>
      <p:sp>
        <p:nvSpPr>
          <p:cNvPr id="5" name="Subtitle 4"/>
          <p:cNvSpPr txBox="1">
            <a:spLocks/>
          </p:cNvSpPr>
          <p:nvPr/>
        </p:nvSpPr>
        <p:spPr>
          <a:xfrm>
            <a:off x="0" y="1565698"/>
            <a:ext cx="10230522" cy="619663"/>
          </a:xfrm>
          <a:prstGeom prst="rect">
            <a:avLst/>
          </a:prstGeom>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smtClean="0">
                <a:solidFill>
                  <a:srgbClr val="002060"/>
                </a:solidFill>
                <a:latin typeface="+mj-lt"/>
              </a:rPr>
              <a:t>Contact Information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691" y="899948"/>
            <a:ext cx="2106681" cy="1951162"/>
          </a:xfrm>
          <a:prstGeom prst="rect">
            <a:avLst/>
          </a:prstGeom>
        </p:spPr>
      </p:pic>
      <p:sp>
        <p:nvSpPr>
          <p:cNvPr id="7" name="Rectangle 6"/>
          <p:cNvSpPr/>
          <p:nvPr/>
        </p:nvSpPr>
        <p:spPr>
          <a:xfrm>
            <a:off x="0" y="6533147"/>
            <a:ext cx="12192000" cy="324853"/>
          </a:xfrm>
          <a:prstGeom prst="rect">
            <a:avLst/>
          </a:prstGeom>
          <a:solidFill>
            <a:srgbClr val="002060"/>
          </a:solidFill>
          <a:ln>
            <a:no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8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426" y="0"/>
            <a:ext cx="8683992" cy="6718213"/>
          </a:xfrm>
          <a:prstGeom prst="rect">
            <a:avLst/>
          </a:prstGeom>
        </p:spPr>
      </p:pic>
      <p:sp>
        <p:nvSpPr>
          <p:cNvPr id="5" name="TextBox 4"/>
          <p:cNvSpPr txBox="1"/>
          <p:nvPr/>
        </p:nvSpPr>
        <p:spPr>
          <a:xfrm>
            <a:off x="145869" y="2389610"/>
            <a:ext cx="2992794" cy="1938992"/>
          </a:xfrm>
          <a:prstGeom prst="rect">
            <a:avLst/>
          </a:prstGeom>
          <a:noFill/>
        </p:spPr>
        <p:txBody>
          <a:bodyPr wrap="square" rtlCol="0">
            <a:spAutoFit/>
          </a:bodyPr>
          <a:lstStyle/>
          <a:p>
            <a:pPr marL="342900" indent="-342900" defTabSz="457200">
              <a:buFont typeface="Wingdings" panose="05000000000000000000" pitchFamily="2" charset="2"/>
              <a:buChar char="q"/>
            </a:pPr>
            <a:r>
              <a:rPr lang="en-US" sz="2000" b="1" dirty="0">
                <a:solidFill>
                  <a:srgbClr val="002060"/>
                </a:solidFill>
                <a:latin typeface="Century Gothic" panose="020B0502020202020204" pitchFamily="34" charset="0"/>
              </a:rPr>
              <a:t>INDemand Jobs are based on future demand, percent change, wages, and real time labor market information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Tree>
    <p:extLst>
      <p:ext uri="{BB962C8B-B14F-4D97-AF65-F5344CB8AC3E}">
        <p14:creationId xmlns:p14="http://schemas.microsoft.com/office/powerpoint/2010/main" val="535416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20" y="672032"/>
            <a:ext cx="3932237" cy="1600200"/>
          </a:xfrm>
        </p:spPr>
        <p:txBody>
          <a:bodyPr>
            <a:normAutofit/>
          </a:bodyPr>
          <a:lstStyle/>
          <a:p>
            <a:r>
              <a:rPr lang="en-US" sz="3000" b="1" dirty="0">
                <a:solidFill>
                  <a:srgbClr val="002060"/>
                </a:solidFill>
                <a:latin typeface="Century Gothic" panose="020B0502020202020204" pitchFamily="34" charset="0"/>
                <a:ea typeface="+mn-ea"/>
                <a:cs typeface="+mn-cs"/>
              </a:rPr>
              <a:t>Occupational Projections</a:t>
            </a:r>
          </a:p>
        </p:txBody>
      </p:sp>
      <p:sp>
        <p:nvSpPr>
          <p:cNvPr id="3" name="Content Placeholder 2"/>
          <p:cNvSpPr>
            <a:spLocks noGrp="1"/>
          </p:cNvSpPr>
          <p:nvPr>
            <p:ph idx="1"/>
          </p:nvPr>
        </p:nvSpPr>
        <p:spPr>
          <a:xfrm>
            <a:off x="4767297" y="405499"/>
            <a:ext cx="6172200" cy="4873625"/>
          </a:xfrm>
        </p:spPr>
        <p:txBody>
          <a:bodyPr/>
          <a:lstStyle/>
          <a:p>
            <a:pPr marL="0" indent="0">
              <a:spcBef>
                <a:spcPct val="0"/>
              </a:spcBef>
              <a:buNone/>
            </a:pPr>
            <a:r>
              <a:rPr lang="en-US" sz="3000" b="1" dirty="0">
                <a:solidFill>
                  <a:srgbClr val="002060"/>
                </a:solidFill>
                <a:latin typeface="Century Gothic" panose="020B0502020202020204" pitchFamily="34" charset="0"/>
              </a:rPr>
              <a:t>Projection inputs include state and national variables </a:t>
            </a:r>
          </a:p>
          <a:p>
            <a:pPr marL="0" indent="0">
              <a:buNone/>
            </a:pPr>
            <a:r>
              <a:rPr lang="en-US" sz="2000" b="1" i="1" dirty="0">
                <a:solidFill>
                  <a:srgbClr val="002060"/>
                </a:solidFill>
                <a:latin typeface="Century Gothic" panose="020B0502020202020204" pitchFamily="34" charset="0"/>
              </a:rPr>
              <a:t>State level </a:t>
            </a:r>
          </a:p>
          <a:p>
            <a:r>
              <a:rPr lang="en-US" sz="1800" dirty="0">
                <a:solidFill>
                  <a:srgbClr val="002060"/>
                </a:solidFill>
                <a:latin typeface="Century Gothic" panose="020B0502020202020204" pitchFamily="34" charset="0"/>
              </a:rPr>
              <a:t>Covered and non-covered employment time series</a:t>
            </a:r>
          </a:p>
          <a:p>
            <a:r>
              <a:rPr lang="en-US" sz="1800" dirty="0">
                <a:solidFill>
                  <a:srgbClr val="002060"/>
                </a:solidFill>
                <a:latin typeface="Century Gothic" panose="020B0502020202020204" pitchFamily="34" charset="0"/>
              </a:rPr>
              <a:t>Variables, i.e. Labor Force, Initial claims, Indiana leading index, Personal Income, Population, </a:t>
            </a:r>
            <a:r>
              <a:rPr lang="en-US" sz="1800" dirty="0" err="1">
                <a:solidFill>
                  <a:srgbClr val="002060"/>
                </a:solidFill>
                <a:latin typeface="Century Gothic" panose="020B0502020202020204" pitchFamily="34" charset="0"/>
              </a:rPr>
              <a:t>etc</a:t>
            </a:r>
            <a:endParaRPr lang="en-US" sz="1800" dirty="0">
              <a:solidFill>
                <a:srgbClr val="002060"/>
              </a:solidFill>
              <a:latin typeface="Century Gothic" panose="020B0502020202020204" pitchFamily="34" charset="0"/>
            </a:endParaRPr>
          </a:p>
          <a:p>
            <a:r>
              <a:rPr lang="en-US" sz="1800" dirty="0">
                <a:solidFill>
                  <a:srgbClr val="002060"/>
                </a:solidFill>
                <a:latin typeface="Century Gothic" panose="020B0502020202020204" pitchFamily="34" charset="0"/>
              </a:rPr>
              <a:t>Occupation staffing ratios per industry </a:t>
            </a:r>
          </a:p>
          <a:p>
            <a:r>
              <a:rPr lang="en-US" sz="1800" dirty="0">
                <a:solidFill>
                  <a:srgbClr val="002060"/>
                </a:solidFill>
                <a:latin typeface="Century Gothic" panose="020B0502020202020204" pitchFamily="34" charset="0"/>
              </a:rPr>
              <a:t>Economic development activity </a:t>
            </a:r>
          </a:p>
          <a:p>
            <a:pPr marL="0" indent="0">
              <a:buNone/>
            </a:pPr>
            <a:r>
              <a:rPr lang="en-US" sz="2000" b="1" i="1" dirty="0">
                <a:solidFill>
                  <a:srgbClr val="002060"/>
                </a:solidFill>
                <a:latin typeface="Century Gothic" panose="020B0502020202020204" pitchFamily="34" charset="0"/>
              </a:rPr>
              <a:t>National level </a:t>
            </a:r>
          </a:p>
          <a:p>
            <a:r>
              <a:rPr lang="en-US" sz="1800" dirty="0">
                <a:solidFill>
                  <a:srgbClr val="002060"/>
                </a:solidFill>
                <a:latin typeface="Century Gothic" panose="020B0502020202020204" pitchFamily="34" charset="0"/>
              </a:rPr>
              <a:t>National occupation-specific change and utilization rates by industry, </a:t>
            </a:r>
            <a:r>
              <a:rPr lang="en-US" sz="1800" dirty="0" err="1">
                <a:solidFill>
                  <a:srgbClr val="002060"/>
                </a:solidFill>
                <a:latin typeface="Century Gothic" panose="020B0502020202020204" pitchFamily="34" charset="0"/>
              </a:rPr>
              <a:t>i.e</a:t>
            </a:r>
            <a:r>
              <a:rPr lang="en-US" sz="1800" dirty="0">
                <a:solidFill>
                  <a:srgbClr val="002060"/>
                </a:solidFill>
                <a:latin typeface="Century Gothic" panose="020B0502020202020204" pitchFamily="34" charset="0"/>
              </a:rPr>
              <a:t>, effects from automation, robotics, offshoring, technology, etc. </a:t>
            </a:r>
          </a:p>
          <a:p>
            <a:r>
              <a:rPr lang="en-US" sz="1800" dirty="0">
                <a:solidFill>
                  <a:srgbClr val="002060"/>
                </a:solidFill>
                <a:latin typeface="Century Gothic" panose="020B0502020202020204" pitchFamily="34" charset="0"/>
              </a:rPr>
              <a:t>National Projections</a:t>
            </a:r>
          </a:p>
          <a:p>
            <a:r>
              <a:rPr lang="en-US" sz="1800" dirty="0">
                <a:solidFill>
                  <a:srgbClr val="002060"/>
                </a:solidFill>
                <a:latin typeface="Century Gothic" panose="020B0502020202020204" pitchFamily="34" charset="0"/>
              </a:rPr>
              <a:t>Variables, i.e. GDP, United States Labor Productivity, Prime interest rate %, Housing Starts, </a:t>
            </a:r>
            <a:r>
              <a:rPr lang="en-US" sz="1800" dirty="0" err="1">
                <a:solidFill>
                  <a:srgbClr val="002060"/>
                </a:solidFill>
                <a:latin typeface="Century Gothic" panose="020B0502020202020204" pitchFamily="34" charset="0"/>
              </a:rPr>
              <a:t>etc</a:t>
            </a:r>
            <a:endParaRPr lang="en-US" sz="1800" dirty="0">
              <a:solidFill>
                <a:srgbClr val="002060"/>
              </a:solidFill>
              <a:latin typeface="Century Gothic" panose="020B0502020202020204" pitchFamily="34" charset="0"/>
            </a:endParaRPr>
          </a:p>
          <a:p>
            <a:endParaRPr lang="en-US" sz="2000" dirty="0" smtClean="0"/>
          </a:p>
          <a:p>
            <a:endParaRPr lang="en-US" sz="2000" dirty="0" smtClean="0"/>
          </a:p>
          <a:p>
            <a:pPr marL="0" indent="0">
              <a:buNone/>
            </a:pPr>
            <a:endParaRPr lang="en-US" dirty="0"/>
          </a:p>
          <a:p>
            <a:pPr marL="0" indent="0">
              <a:buNone/>
            </a:pPr>
            <a:endParaRPr lang="en-US" dirty="0"/>
          </a:p>
        </p:txBody>
      </p:sp>
      <p:sp>
        <p:nvSpPr>
          <p:cNvPr id="4" name="Text Placeholder 3"/>
          <p:cNvSpPr>
            <a:spLocks noGrp="1"/>
          </p:cNvSpPr>
          <p:nvPr>
            <p:ph type="body" sz="half" idx="2"/>
          </p:nvPr>
        </p:nvSpPr>
        <p:spPr>
          <a:xfrm>
            <a:off x="317620" y="2440174"/>
            <a:ext cx="4191750" cy="3811588"/>
          </a:xfrm>
        </p:spPr>
        <p:txBody>
          <a:bodyPr/>
          <a:lstStyle/>
          <a:p>
            <a:r>
              <a:rPr lang="en-US" sz="1800" dirty="0">
                <a:solidFill>
                  <a:srgbClr val="002060"/>
                </a:solidFill>
                <a:latin typeface="Century Gothic" panose="020B0502020202020204" pitchFamily="34" charset="0"/>
              </a:rPr>
              <a:t>Occupational projections are produced at the state level within a national consortium, The Projections Managing </a:t>
            </a:r>
            <a:r>
              <a:rPr lang="en-US" sz="1800" dirty="0" smtClean="0">
                <a:solidFill>
                  <a:srgbClr val="002060"/>
                </a:solidFill>
                <a:latin typeface="Century Gothic" panose="020B0502020202020204" pitchFamily="34" charset="0"/>
              </a:rPr>
              <a:t>Partnership is funded </a:t>
            </a:r>
            <a:r>
              <a:rPr lang="en-US" sz="1800" dirty="0">
                <a:solidFill>
                  <a:srgbClr val="002060"/>
                </a:solidFill>
                <a:latin typeface="Century Gothic" panose="020B0502020202020204" pitchFamily="34" charset="0"/>
              </a:rPr>
              <a:t>by the U.S. Employment and Training Administration. </a:t>
            </a:r>
            <a:r>
              <a:rPr lang="en-US" sz="1800" dirty="0" smtClean="0">
                <a:solidFill>
                  <a:srgbClr val="002060"/>
                </a:solidFill>
                <a:latin typeface="Century Gothic" panose="020B0502020202020204" pitchFamily="34" charset="0"/>
              </a:rPr>
              <a:t>Indiana is represented on the PMP Board. </a:t>
            </a:r>
            <a:endParaRPr lang="en-US" sz="1800" dirty="0">
              <a:solidFill>
                <a:srgbClr val="002060"/>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441110" y="4513910"/>
            <a:ext cx="1710698" cy="1737852"/>
          </a:xfrm>
          <a:prstGeom prst="rect">
            <a:avLst/>
          </a:prstGeom>
        </p:spPr>
      </p:pic>
    </p:spTree>
    <p:extLst>
      <p:ext uri="{BB962C8B-B14F-4D97-AF65-F5344CB8AC3E}">
        <p14:creationId xmlns:p14="http://schemas.microsoft.com/office/powerpoint/2010/main" val="7438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1896" y="1020672"/>
            <a:ext cx="6918025" cy="492443"/>
          </a:xfrm>
          <a:prstGeom prst="rect">
            <a:avLst/>
          </a:prstGeom>
          <a:noFill/>
        </p:spPr>
        <p:txBody>
          <a:bodyPr wrap="square" rtlCol="0">
            <a:spAutoFit/>
          </a:bodyPr>
          <a:lstStyle/>
          <a:p>
            <a:r>
              <a:rPr lang="en-US" sz="2600" b="1" dirty="0" err="1" smtClean="0">
                <a:solidFill>
                  <a:srgbClr val="002060"/>
                </a:solidFill>
                <a:latin typeface="Century Gothic" panose="020B0502020202020204" pitchFamily="34" charset="0"/>
              </a:rPr>
              <a:t>INDemand</a:t>
            </a:r>
            <a:r>
              <a:rPr lang="en-US" sz="2600" b="1" dirty="0" smtClean="0">
                <a:solidFill>
                  <a:srgbClr val="002060"/>
                </a:solidFill>
                <a:latin typeface="Century Gothic" panose="020B0502020202020204" pitchFamily="34" charset="0"/>
              </a:rPr>
              <a:t> </a:t>
            </a:r>
            <a:r>
              <a:rPr lang="en-US" sz="2600" b="1" dirty="0">
                <a:solidFill>
                  <a:srgbClr val="002060"/>
                </a:solidFill>
                <a:latin typeface="Century Gothic" panose="020B0502020202020204" pitchFamily="34" charset="0"/>
              </a:rPr>
              <a:t>Ranking </a:t>
            </a:r>
            <a:r>
              <a:rPr lang="en-US" sz="2600" b="1" dirty="0" smtClean="0">
                <a:solidFill>
                  <a:srgbClr val="002060"/>
                </a:solidFill>
                <a:latin typeface="Century Gothic" panose="020B0502020202020204" pitchFamily="34" charset="0"/>
              </a:rPr>
              <a:t>Methodology Inputs </a:t>
            </a:r>
            <a:endParaRPr lang="en-US" sz="2600" b="1" dirty="0">
              <a:solidFill>
                <a:srgbClr val="002060"/>
              </a:solidFill>
              <a:latin typeface="Century Gothic" panose="020B0502020202020204" pitchFamily="34" charset="0"/>
            </a:endParaRPr>
          </a:p>
        </p:txBody>
      </p:sp>
      <p:cxnSp>
        <p:nvCxnSpPr>
          <p:cNvPr id="5" name="Straight Connector 4"/>
          <p:cNvCxnSpPr/>
          <p:nvPr/>
        </p:nvCxnSpPr>
        <p:spPr>
          <a:xfrm>
            <a:off x="611367" y="772129"/>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941" y="1327492"/>
            <a:ext cx="1682735" cy="371246"/>
          </a:xfrm>
          <a:prstGeom prst="rect">
            <a:avLst/>
          </a:prstGeom>
        </p:spPr>
      </p:pic>
      <p:sp>
        <p:nvSpPr>
          <p:cNvPr id="23" name="TextBox 22"/>
          <p:cNvSpPr txBox="1"/>
          <p:nvPr/>
        </p:nvSpPr>
        <p:spPr>
          <a:xfrm>
            <a:off x="894736" y="2068477"/>
            <a:ext cx="4663440" cy="1692771"/>
          </a:xfrm>
          <a:prstGeom prst="rect">
            <a:avLst/>
          </a:prstGeom>
          <a:solidFill>
            <a:schemeClr val="bg2"/>
          </a:solidFill>
          <a:ln>
            <a:solidFill>
              <a:schemeClr val="tx1"/>
            </a:solidFill>
          </a:ln>
        </p:spPr>
        <p:txBody>
          <a:bodyPr wrap="square" rtlCol="0">
            <a:spAutoFit/>
          </a:bodyPr>
          <a:lstStyle/>
          <a:p>
            <a:pPr lvl="2"/>
            <a:r>
              <a:rPr lang="en-US" dirty="0" smtClean="0"/>
              <a:t>Short </a:t>
            </a:r>
            <a:r>
              <a:rPr lang="en-US" dirty="0"/>
              <a:t>Term </a:t>
            </a:r>
            <a:r>
              <a:rPr lang="en-US" dirty="0" smtClean="0"/>
              <a:t>Total Projected </a:t>
            </a:r>
            <a:r>
              <a:rPr lang="en-US" dirty="0"/>
              <a:t>Openings </a:t>
            </a:r>
            <a:r>
              <a:rPr lang="en-US" sz="1400" dirty="0"/>
              <a:t>(33.33%)</a:t>
            </a:r>
            <a:endParaRPr lang="en-US" dirty="0"/>
          </a:p>
          <a:p>
            <a:pPr lvl="2"/>
            <a:r>
              <a:rPr lang="en-US" dirty="0" smtClean="0"/>
              <a:t>Short </a:t>
            </a:r>
            <a:r>
              <a:rPr lang="en-US" dirty="0"/>
              <a:t>Term Growth Openings </a:t>
            </a:r>
            <a:r>
              <a:rPr lang="en-US" sz="1400" dirty="0"/>
              <a:t>(16.67%)</a:t>
            </a:r>
            <a:endParaRPr lang="en-US" dirty="0"/>
          </a:p>
          <a:p>
            <a:pPr lvl="2"/>
            <a:r>
              <a:rPr lang="en-US" dirty="0" smtClean="0"/>
              <a:t>Short </a:t>
            </a:r>
            <a:r>
              <a:rPr lang="en-US" dirty="0"/>
              <a:t>Term Percentage Change </a:t>
            </a:r>
            <a:r>
              <a:rPr lang="en-US" sz="1400" dirty="0"/>
              <a:t>(16.67%)</a:t>
            </a:r>
            <a:endParaRPr lang="en-US" dirty="0"/>
          </a:p>
          <a:p>
            <a:pPr lvl="2"/>
            <a:r>
              <a:rPr lang="en-US" dirty="0" smtClean="0"/>
              <a:t>Job </a:t>
            </a:r>
            <a:r>
              <a:rPr lang="en-US" dirty="0"/>
              <a:t>Postings </a:t>
            </a:r>
            <a:r>
              <a:rPr lang="en-US" sz="1400" dirty="0"/>
              <a:t>(16.67%)</a:t>
            </a:r>
            <a:endParaRPr lang="en-US" dirty="0"/>
          </a:p>
          <a:p>
            <a:pPr lvl="2"/>
            <a:r>
              <a:rPr lang="en-US" dirty="0" smtClean="0"/>
              <a:t>Wages* </a:t>
            </a:r>
            <a:r>
              <a:rPr lang="en-US" sz="1400" dirty="0"/>
              <a:t>(16.67</a:t>
            </a:r>
            <a:r>
              <a:rPr lang="en-US" sz="1400" dirty="0" smtClean="0"/>
              <a:t>%)</a:t>
            </a:r>
            <a:endParaRPr lang="en-US" dirty="0"/>
          </a:p>
        </p:txBody>
      </p:sp>
      <p:sp>
        <p:nvSpPr>
          <p:cNvPr id="26" name="Rectangle 25"/>
          <p:cNvSpPr/>
          <p:nvPr/>
        </p:nvSpPr>
        <p:spPr>
          <a:xfrm>
            <a:off x="6335898" y="6102764"/>
            <a:ext cx="5936543" cy="338554"/>
          </a:xfrm>
          <a:prstGeom prst="rect">
            <a:avLst/>
          </a:prstGeom>
        </p:spPr>
        <p:txBody>
          <a:bodyPr wrap="square">
            <a:spAutoFit/>
          </a:bodyPr>
          <a:lstStyle/>
          <a:p>
            <a:r>
              <a:rPr lang="en-US" sz="800" b="1" i="1" dirty="0" smtClean="0">
                <a:solidFill>
                  <a:srgbClr val="002060"/>
                </a:solidFill>
                <a:latin typeface="Century Gothic" panose="020B0502020202020204" pitchFamily="34" charset="0"/>
              </a:rPr>
              <a:t>*As </a:t>
            </a:r>
            <a:r>
              <a:rPr lang="en-US" sz="800" b="1" i="1" dirty="0">
                <a:solidFill>
                  <a:srgbClr val="002060"/>
                </a:solidFill>
                <a:latin typeface="Century Gothic" panose="020B0502020202020204" pitchFamily="34" charset="0"/>
              </a:rPr>
              <a:t>to wages, any occupation scoring 3 or 4 in the wage </a:t>
            </a:r>
            <a:r>
              <a:rPr lang="en-US" sz="800" b="1" i="1" dirty="0" smtClean="0">
                <a:solidFill>
                  <a:srgbClr val="002060"/>
                </a:solidFill>
                <a:latin typeface="Century Gothic" panose="020B0502020202020204" pitchFamily="34" charset="0"/>
              </a:rPr>
              <a:t>category </a:t>
            </a:r>
            <a:r>
              <a:rPr lang="en-US" sz="800" b="1" i="1" dirty="0">
                <a:solidFill>
                  <a:srgbClr val="002060"/>
                </a:solidFill>
                <a:latin typeface="Century Gothic" panose="020B0502020202020204" pitchFamily="34" charset="0"/>
              </a:rPr>
              <a:t>cannot score higher than 3 Flames and any occupation scoring 1 or 2 in the wage category cannot score higher than 2 Flames. </a:t>
            </a:r>
          </a:p>
        </p:txBody>
      </p:sp>
      <p:sp>
        <p:nvSpPr>
          <p:cNvPr id="27" name="Rectangle 26"/>
          <p:cNvSpPr/>
          <p:nvPr/>
        </p:nvSpPr>
        <p:spPr>
          <a:xfrm>
            <a:off x="6305447" y="6438649"/>
            <a:ext cx="6096000" cy="215444"/>
          </a:xfrm>
          <a:prstGeom prst="rect">
            <a:avLst/>
          </a:prstGeom>
        </p:spPr>
        <p:txBody>
          <a:bodyPr>
            <a:spAutoFit/>
          </a:bodyPr>
          <a:lstStyle/>
          <a:p>
            <a:r>
              <a:rPr lang="en-US" sz="800" b="1" i="1" dirty="0" smtClean="0">
                <a:solidFill>
                  <a:srgbClr val="002060"/>
                </a:solidFill>
                <a:latin typeface="Century Gothic" panose="020B0502020202020204" pitchFamily="34" charset="0"/>
              </a:rPr>
              <a:t>(</a:t>
            </a:r>
            <a:r>
              <a:rPr lang="en-US" sz="800" b="1" i="1" dirty="0">
                <a:solidFill>
                  <a:srgbClr val="002060"/>
                </a:solidFill>
                <a:latin typeface="Century Gothic" panose="020B0502020202020204" pitchFamily="34" charset="0"/>
              </a:rPr>
              <a:t>Source: National Wages were used for occupations with wages suppressed in Indiana)</a:t>
            </a:r>
          </a:p>
        </p:txBody>
      </p:sp>
      <p:sp>
        <p:nvSpPr>
          <p:cNvPr id="28" name="TextBox 27"/>
          <p:cNvSpPr txBox="1"/>
          <p:nvPr/>
        </p:nvSpPr>
        <p:spPr>
          <a:xfrm>
            <a:off x="6931742" y="2072991"/>
            <a:ext cx="4663440" cy="1415772"/>
          </a:xfrm>
          <a:prstGeom prst="rect">
            <a:avLst/>
          </a:prstGeom>
          <a:solidFill>
            <a:schemeClr val="bg2"/>
          </a:solidFill>
          <a:ln>
            <a:solidFill>
              <a:schemeClr val="tx1"/>
            </a:solidFill>
          </a:ln>
        </p:spPr>
        <p:txBody>
          <a:bodyPr wrap="square" rtlCol="0">
            <a:spAutoFit/>
          </a:bodyPr>
          <a:lstStyle/>
          <a:p>
            <a:pPr lvl="2"/>
            <a:r>
              <a:rPr lang="en-US" dirty="0" smtClean="0"/>
              <a:t>Long </a:t>
            </a:r>
            <a:r>
              <a:rPr lang="en-US" dirty="0"/>
              <a:t>Term Total </a:t>
            </a:r>
            <a:r>
              <a:rPr lang="en-US" dirty="0" smtClean="0"/>
              <a:t>Projected Openings </a:t>
            </a:r>
            <a:r>
              <a:rPr lang="en-US" sz="1400" dirty="0"/>
              <a:t>(40%)</a:t>
            </a:r>
            <a:endParaRPr lang="en-US" dirty="0"/>
          </a:p>
          <a:p>
            <a:pPr lvl="2"/>
            <a:r>
              <a:rPr lang="en-US" dirty="0" smtClean="0"/>
              <a:t>Long </a:t>
            </a:r>
            <a:r>
              <a:rPr lang="en-US" dirty="0"/>
              <a:t>Term Growth Openings </a:t>
            </a:r>
            <a:r>
              <a:rPr lang="en-US" sz="1400" dirty="0"/>
              <a:t>(20%)</a:t>
            </a:r>
            <a:endParaRPr lang="en-US" dirty="0"/>
          </a:p>
          <a:p>
            <a:pPr lvl="2"/>
            <a:r>
              <a:rPr lang="en-US" dirty="0" smtClean="0"/>
              <a:t>Long Term Percentage </a:t>
            </a:r>
            <a:r>
              <a:rPr lang="en-US" dirty="0"/>
              <a:t>Change </a:t>
            </a:r>
            <a:r>
              <a:rPr lang="en-US" sz="1400" dirty="0"/>
              <a:t>(20%)</a:t>
            </a:r>
          </a:p>
          <a:p>
            <a:pPr lvl="2"/>
            <a:r>
              <a:rPr lang="en-US" dirty="0" smtClean="0"/>
              <a:t>Wages* </a:t>
            </a:r>
            <a:r>
              <a:rPr lang="en-US" sz="1400" dirty="0"/>
              <a:t>(20</a:t>
            </a:r>
            <a:r>
              <a:rPr lang="en-US" sz="1400" dirty="0" smtClean="0"/>
              <a:t>%)</a:t>
            </a:r>
            <a:endParaRPr lang="en-US" dirty="0"/>
          </a:p>
        </p:txBody>
      </p:sp>
      <p:cxnSp>
        <p:nvCxnSpPr>
          <p:cNvPr id="29" name="Straight Arrow Connector 28"/>
          <p:cNvCxnSpPr/>
          <p:nvPr/>
        </p:nvCxnSpPr>
        <p:spPr>
          <a:xfrm>
            <a:off x="4247535" y="4518712"/>
            <a:ext cx="1455174" cy="70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920760" y="3948691"/>
            <a:ext cx="2326775" cy="570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Short Term Score</a:t>
            </a:r>
            <a:endParaRPr lang="en-US" dirty="0"/>
          </a:p>
        </p:txBody>
      </p:sp>
      <p:sp>
        <p:nvSpPr>
          <p:cNvPr id="32" name="Rectangle 31"/>
          <p:cNvSpPr/>
          <p:nvPr/>
        </p:nvSpPr>
        <p:spPr>
          <a:xfrm>
            <a:off x="8296980" y="3946351"/>
            <a:ext cx="2326775" cy="570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 Term Score</a:t>
            </a:r>
            <a:endParaRPr lang="en-US" dirty="0"/>
          </a:p>
        </p:txBody>
      </p:sp>
      <p:cxnSp>
        <p:nvCxnSpPr>
          <p:cNvPr id="35" name="Straight Arrow Connector 34"/>
          <p:cNvCxnSpPr/>
          <p:nvPr/>
        </p:nvCxnSpPr>
        <p:spPr>
          <a:xfrm flipH="1">
            <a:off x="6931742" y="4518713"/>
            <a:ext cx="1365238" cy="70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15923" y="5162973"/>
            <a:ext cx="4968287" cy="369332"/>
          </a:xfrm>
          <a:prstGeom prst="rect">
            <a:avLst/>
          </a:prstGeom>
          <a:noFill/>
        </p:spPr>
        <p:txBody>
          <a:bodyPr wrap="square" rtlCol="0">
            <a:spAutoFit/>
          </a:bodyPr>
          <a:lstStyle/>
          <a:p>
            <a:r>
              <a:rPr lang="en-US" b="1" dirty="0" smtClean="0">
                <a:solidFill>
                  <a:schemeClr val="accent2">
                    <a:lumMod val="50000"/>
                  </a:schemeClr>
                </a:solidFill>
                <a:latin typeface="Century Gothic" panose="020B0502020202020204" pitchFamily="34" charset="0"/>
              </a:rPr>
              <a:t>Average Score = </a:t>
            </a:r>
            <a:r>
              <a:rPr lang="en-US" b="1" dirty="0" err="1" smtClean="0">
                <a:solidFill>
                  <a:schemeClr val="accent2">
                    <a:lumMod val="50000"/>
                  </a:schemeClr>
                </a:solidFill>
                <a:latin typeface="Century Gothic" panose="020B0502020202020204" pitchFamily="34" charset="0"/>
              </a:rPr>
              <a:t>INDemand</a:t>
            </a:r>
            <a:r>
              <a:rPr lang="en-US" b="1" dirty="0" smtClean="0">
                <a:solidFill>
                  <a:schemeClr val="accent2">
                    <a:lumMod val="50000"/>
                  </a:schemeClr>
                </a:solidFill>
                <a:latin typeface="Century Gothic" panose="020B0502020202020204" pitchFamily="34" charset="0"/>
              </a:rPr>
              <a:t> Ranking </a:t>
            </a:r>
            <a:endParaRPr lang="en-US" b="1" dirty="0">
              <a:solidFill>
                <a:schemeClr val="accent2">
                  <a:lumMod val="50000"/>
                </a:schemeClr>
              </a:solidFill>
              <a:latin typeface="Century Gothic" panose="020B0502020202020204" pitchFamily="34" charset="0"/>
            </a:endParaRPr>
          </a:p>
        </p:txBody>
      </p:sp>
    </p:spTree>
    <p:extLst>
      <p:ext uri="{BB962C8B-B14F-4D97-AF65-F5344CB8AC3E}">
        <p14:creationId xmlns:p14="http://schemas.microsoft.com/office/powerpoint/2010/main" val="3634551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1896" y="1020672"/>
            <a:ext cx="6918025" cy="523220"/>
          </a:xfrm>
          <a:prstGeom prst="rect">
            <a:avLst/>
          </a:prstGeom>
          <a:noFill/>
        </p:spPr>
        <p:txBody>
          <a:bodyPr wrap="square" rtlCol="0">
            <a:spAutoFit/>
          </a:bodyPr>
          <a:lstStyle/>
          <a:p>
            <a:r>
              <a:rPr lang="en-US" sz="2800" b="1" dirty="0" err="1" smtClean="0">
                <a:solidFill>
                  <a:srgbClr val="002060"/>
                </a:solidFill>
                <a:latin typeface="Century Gothic" panose="020B0502020202020204" pitchFamily="34" charset="0"/>
              </a:rPr>
              <a:t>INDemand</a:t>
            </a:r>
            <a:r>
              <a:rPr lang="en-US" sz="2800" b="1" dirty="0" smtClean="0">
                <a:solidFill>
                  <a:srgbClr val="002060"/>
                </a:solidFill>
                <a:latin typeface="Century Gothic" panose="020B0502020202020204" pitchFamily="34" charset="0"/>
              </a:rPr>
              <a:t> Decile Ranking Method</a:t>
            </a:r>
            <a:endParaRPr lang="en-US" sz="2800" b="1" dirty="0">
              <a:solidFill>
                <a:srgbClr val="002060"/>
              </a:solidFill>
              <a:latin typeface="Century Gothic" panose="020B0502020202020204" pitchFamily="34" charset="0"/>
            </a:endParaRPr>
          </a:p>
        </p:txBody>
      </p:sp>
      <p:cxnSp>
        <p:nvCxnSpPr>
          <p:cNvPr id="5" name="Straight Connector 4"/>
          <p:cNvCxnSpPr/>
          <p:nvPr/>
        </p:nvCxnSpPr>
        <p:spPr>
          <a:xfrm>
            <a:off x="611367" y="772129"/>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065" y="1049811"/>
            <a:ext cx="1682735" cy="371246"/>
          </a:xfrm>
          <a:prstGeom prst="rect">
            <a:avLst/>
          </a:prstGeom>
        </p:spPr>
      </p:pic>
      <p:sp>
        <p:nvSpPr>
          <p:cNvPr id="26" name="Rectangle 25"/>
          <p:cNvSpPr/>
          <p:nvPr/>
        </p:nvSpPr>
        <p:spPr>
          <a:xfrm>
            <a:off x="5874883" y="6407672"/>
            <a:ext cx="5936543" cy="338554"/>
          </a:xfrm>
          <a:prstGeom prst="rect">
            <a:avLst/>
          </a:prstGeom>
        </p:spPr>
        <p:txBody>
          <a:bodyPr wrap="square">
            <a:spAutoFit/>
          </a:bodyPr>
          <a:lstStyle/>
          <a:p>
            <a:r>
              <a:rPr lang="en-US" sz="800" b="1" i="1" dirty="0" smtClean="0">
                <a:solidFill>
                  <a:srgbClr val="002060"/>
                </a:solidFill>
                <a:latin typeface="Century Gothic" panose="020B0502020202020204" pitchFamily="34" charset="0"/>
              </a:rPr>
              <a:t>*As </a:t>
            </a:r>
            <a:r>
              <a:rPr lang="en-US" sz="800" b="1" i="1" dirty="0">
                <a:solidFill>
                  <a:srgbClr val="002060"/>
                </a:solidFill>
                <a:latin typeface="Century Gothic" panose="020B0502020202020204" pitchFamily="34" charset="0"/>
              </a:rPr>
              <a:t>to wages, any occupation scoring 3 or 4 in the wage </a:t>
            </a:r>
            <a:r>
              <a:rPr lang="en-US" sz="800" b="1" i="1" dirty="0" smtClean="0">
                <a:solidFill>
                  <a:srgbClr val="002060"/>
                </a:solidFill>
                <a:latin typeface="Century Gothic" panose="020B0502020202020204" pitchFamily="34" charset="0"/>
              </a:rPr>
              <a:t>category </a:t>
            </a:r>
            <a:r>
              <a:rPr lang="en-US" sz="800" b="1" i="1" dirty="0">
                <a:solidFill>
                  <a:srgbClr val="002060"/>
                </a:solidFill>
                <a:latin typeface="Century Gothic" panose="020B0502020202020204" pitchFamily="34" charset="0"/>
              </a:rPr>
              <a:t>cannot score higher than 3 Flames and any occupation scoring 1 or 2 in the wage category cannot score higher than 2 Flames. </a:t>
            </a:r>
          </a:p>
        </p:txBody>
      </p:sp>
      <p:sp>
        <p:nvSpPr>
          <p:cNvPr id="27" name="Rectangle 26"/>
          <p:cNvSpPr/>
          <p:nvPr/>
        </p:nvSpPr>
        <p:spPr>
          <a:xfrm>
            <a:off x="5874883" y="6664629"/>
            <a:ext cx="6096000" cy="215444"/>
          </a:xfrm>
          <a:prstGeom prst="rect">
            <a:avLst/>
          </a:prstGeom>
        </p:spPr>
        <p:txBody>
          <a:bodyPr>
            <a:spAutoFit/>
          </a:bodyPr>
          <a:lstStyle/>
          <a:p>
            <a:r>
              <a:rPr lang="en-US" sz="800" b="1" i="1" dirty="0" smtClean="0">
                <a:solidFill>
                  <a:srgbClr val="002060"/>
                </a:solidFill>
                <a:latin typeface="Century Gothic" panose="020B0502020202020204" pitchFamily="34" charset="0"/>
              </a:rPr>
              <a:t>(</a:t>
            </a:r>
            <a:r>
              <a:rPr lang="en-US" sz="800" b="1" i="1" dirty="0">
                <a:solidFill>
                  <a:srgbClr val="002060"/>
                </a:solidFill>
                <a:latin typeface="Century Gothic" panose="020B0502020202020204" pitchFamily="34" charset="0"/>
              </a:rPr>
              <a:t>Source: National Wages were used for occupations with wages suppressed in Indiana)</a:t>
            </a:r>
          </a:p>
        </p:txBody>
      </p:sp>
      <p:sp>
        <p:nvSpPr>
          <p:cNvPr id="9" name="TextBox 8"/>
          <p:cNvSpPr txBox="1"/>
          <p:nvPr/>
        </p:nvSpPr>
        <p:spPr>
          <a:xfrm>
            <a:off x="1687263" y="1548142"/>
            <a:ext cx="9222658" cy="1400383"/>
          </a:xfrm>
          <a:prstGeom prst="rect">
            <a:avLst/>
          </a:prstGeom>
          <a:noFill/>
        </p:spPr>
        <p:txBody>
          <a:bodyPr wrap="square" rtlCol="0">
            <a:spAutoFit/>
          </a:bodyPr>
          <a:lstStyle/>
          <a:p>
            <a:pPr algn="just"/>
            <a:r>
              <a:rPr lang="en-US" sz="1400" dirty="0">
                <a:solidFill>
                  <a:srgbClr val="002060"/>
                </a:solidFill>
                <a:latin typeface="Century Gothic" panose="020B0502020202020204" pitchFamily="34" charset="0"/>
              </a:rPr>
              <a:t>For both short term projections and long term projections, each occupation is assigned a 1-10 score in each of the five categories by ranking how it performs in comparison to every other occupation in Indiana. The scoring method is determined by deciles, or in other words, a percentile system ranging from the 90th percentile and above, down to the 10th percentile and below. The score is weighted by category for both the short term and long term projected outlooks and then averaged to provide a final composite score. </a:t>
            </a:r>
          </a:p>
        </p:txBody>
      </p:sp>
      <p:graphicFrame>
        <p:nvGraphicFramePr>
          <p:cNvPr id="11" name="Diagram 10"/>
          <p:cNvGraphicFramePr/>
          <p:nvPr>
            <p:extLst>
              <p:ext uri="{D42A27DB-BD31-4B8C-83A1-F6EECF244321}">
                <p14:modId xmlns:p14="http://schemas.microsoft.com/office/powerpoint/2010/main" val="154231894"/>
              </p:ext>
            </p:extLst>
          </p:nvPr>
        </p:nvGraphicFramePr>
        <p:xfrm>
          <a:off x="1096296" y="2895683"/>
          <a:ext cx="3618271" cy="2923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7236472" y="2662424"/>
            <a:ext cx="2821858" cy="369332"/>
          </a:xfrm>
          <a:prstGeom prst="rect">
            <a:avLst/>
          </a:prstGeom>
          <a:noFill/>
        </p:spPr>
        <p:txBody>
          <a:bodyPr wrap="square" rtlCol="0">
            <a:spAutoFit/>
          </a:bodyPr>
          <a:lstStyle/>
          <a:p>
            <a:r>
              <a:rPr lang="en-US" dirty="0" smtClean="0"/>
              <a:t>Registered Nurse 29-1141</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4028852091"/>
              </p:ext>
            </p:extLst>
          </p:nvPr>
        </p:nvGraphicFramePr>
        <p:xfrm>
          <a:off x="5722374" y="3051595"/>
          <a:ext cx="5670275" cy="3329952"/>
        </p:xfrm>
        <a:graphic>
          <a:graphicData uri="http://schemas.openxmlformats.org/drawingml/2006/table">
            <a:tbl>
              <a:tblPr>
                <a:tableStyleId>{5C22544A-7EE6-4342-B048-85BDC9FD1C3A}</a:tableStyleId>
              </a:tblPr>
              <a:tblGrid>
                <a:gridCol w="1480417"/>
                <a:gridCol w="2849104"/>
                <a:gridCol w="670377"/>
                <a:gridCol w="670377"/>
              </a:tblGrid>
              <a:tr h="208122">
                <a:tc>
                  <a:txBody>
                    <a:bodyPr/>
                    <a:lstStyle/>
                    <a:p>
                      <a:pPr algn="l" fontAlgn="b"/>
                      <a:r>
                        <a:rPr lang="en-US" sz="1100" b="1" u="none" strike="noStrike" dirty="0">
                          <a:effectLst/>
                        </a:rPr>
                        <a:t>Short Term Ranking</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a:effectLst/>
                        </a:rPr>
                        <a:t>Total Projected Openings X2</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10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a:effectLst/>
                        </a:rPr>
                        <a:t>Growth</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10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Percent Change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9</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Wages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8</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Real Time LMI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10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gridSpan="2">
                  <a:txBody>
                    <a:bodyPr/>
                    <a:lstStyle/>
                    <a:p>
                      <a:pPr algn="l" fontAlgn="b"/>
                      <a:r>
                        <a:rPr lang="en-US" sz="1100" b="1" u="none" strike="noStrike" dirty="0">
                          <a:effectLst/>
                        </a:rPr>
                        <a:t>Short Term Final Score </a:t>
                      </a:r>
                      <a:endParaRPr lang="en-US" sz="11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r>
                        <a:rPr lang="en-US" sz="1100" b="1" u="none" strike="noStrike">
                          <a:effectLst/>
                        </a:rPr>
                        <a:t>9.5</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r>
                        <a:rPr lang="en-US" sz="1100" b="1" u="none" strike="noStrike">
                          <a:effectLst/>
                        </a:rPr>
                        <a:t>Long Term Ranking</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Total Projected Openings X2</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10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Growth</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10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Percent Change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9</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b="1" u="none" strike="noStrike" dirty="0">
                          <a:effectLst/>
                        </a:rPr>
                        <a:t>Wages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a:effectLst/>
                        </a:rPr>
                        <a:t>8</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r>
                        <a:rPr lang="en-US" sz="1100" b="1" u="none" strike="noStrike">
                          <a:effectLst/>
                        </a:rPr>
                        <a:t>Long Term Final Score </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9.4</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r>
              <a:tr h="2081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rowSpan="3" gridSpan="3">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tc>
                <a:tc rowSpan="3" hMerge="1">
                  <a:txBody>
                    <a:bodyPr/>
                    <a:lstStyle/>
                    <a:p>
                      <a:endParaRPr lang="en-US"/>
                    </a:p>
                  </a:txBody>
                  <a:tcPr/>
                </a:tc>
                <a:tc rowSpan="3" hMerge="1">
                  <a:txBody>
                    <a:bodyPr/>
                    <a:lstStyle/>
                    <a:p>
                      <a:endParaRPr lang="en-US"/>
                    </a:p>
                  </a:txBody>
                  <a:tcPr/>
                </a:tc>
              </a:tr>
              <a:tr h="208122">
                <a:tc>
                  <a:txBody>
                    <a:bodyPr/>
                    <a:lstStyle/>
                    <a:p>
                      <a:pPr algn="l" fontAlgn="b"/>
                      <a:r>
                        <a:rPr lang="en-US" sz="1100" b="1" u="none" strike="noStrike" dirty="0">
                          <a:effectLst/>
                        </a:rPr>
                        <a:t>Flame Ranking </a:t>
                      </a:r>
                      <a:endParaRPr lang="en-US" sz="1100" b="1" i="0" u="none" strike="noStrike" dirty="0">
                        <a:solidFill>
                          <a:srgbClr val="000000"/>
                        </a:solidFill>
                        <a:effectLst/>
                        <a:latin typeface="Calibri" panose="020F0502020204030204" pitchFamily="34" charset="0"/>
                      </a:endParaRPr>
                    </a:p>
                  </a:txBody>
                  <a:tcPr marL="0" marR="0" marT="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08122">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8898" y="5909608"/>
            <a:ext cx="1255713" cy="276225"/>
          </a:xfrm>
          <a:prstGeom prst="rect">
            <a:avLst/>
          </a:prstGeom>
        </p:spPr>
      </p:pic>
    </p:spTree>
    <p:extLst>
      <p:ext uri="{BB962C8B-B14F-4D97-AF65-F5344CB8AC3E}">
        <p14:creationId xmlns:p14="http://schemas.microsoft.com/office/powerpoint/2010/main" val="1050530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0908" y="659321"/>
            <a:ext cx="7758695" cy="584775"/>
          </a:xfrm>
          <a:prstGeom prst="rect">
            <a:avLst/>
          </a:prstGeom>
          <a:noFill/>
        </p:spPr>
        <p:txBody>
          <a:bodyPr wrap="square" rtlCol="0">
            <a:spAutoFit/>
          </a:bodyPr>
          <a:lstStyle/>
          <a:p>
            <a:r>
              <a:rPr lang="en-US" sz="3200" b="1" dirty="0">
                <a:solidFill>
                  <a:srgbClr val="002060"/>
                </a:solidFill>
                <a:latin typeface="Century Gothic" panose="020B0502020202020204" pitchFamily="34" charset="0"/>
              </a:rPr>
              <a:t>What’s </a:t>
            </a:r>
            <a:r>
              <a:rPr lang="en-US" sz="3200" b="1" dirty="0" smtClean="0">
                <a:solidFill>
                  <a:srgbClr val="002060"/>
                </a:solidFill>
                <a:latin typeface="Century Gothic" panose="020B0502020202020204" pitchFamily="34" charset="0"/>
              </a:rPr>
              <a:t>Included?  </a:t>
            </a:r>
            <a:r>
              <a:rPr lang="en-US" sz="3200" b="1" dirty="0">
                <a:solidFill>
                  <a:srgbClr val="002060"/>
                </a:solidFill>
                <a:latin typeface="Century Gothic" panose="020B0502020202020204" pitchFamily="34" charset="0"/>
              </a:rPr>
              <a:t>What’s </a:t>
            </a:r>
            <a:r>
              <a:rPr lang="en-US" sz="3200" b="1" dirty="0" smtClean="0">
                <a:solidFill>
                  <a:srgbClr val="002060"/>
                </a:solidFill>
                <a:latin typeface="Century Gothic" panose="020B0502020202020204" pitchFamily="34" charset="0"/>
              </a:rPr>
              <a:t>Not?</a:t>
            </a:r>
            <a:endParaRPr lang="en-US" sz="2400" dirty="0">
              <a:solidFill>
                <a:schemeClr val="bg1"/>
              </a:solidFill>
            </a:endParaRPr>
          </a:p>
        </p:txBody>
      </p:sp>
      <p:sp>
        <p:nvSpPr>
          <p:cNvPr id="2" name="Plus 1"/>
          <p:cNvSpPr/>
          <p:nvPr/>
        </p:nvSpPr>
        <p:spPr>
          <a:xfrm>
            <a:off x="1090343" y="1330948"/>
            <a:ext cx="1569279" cy="126112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inus 4"/>
          <p:cNvSpPr/>
          <p:nvPr/>
        </p:nvSpPr>
        <p:spPr>
          <a:xfrm>
            <a:off x="6096000" y="1330948"/>
            <a:ext cx="1071716" cy="109625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1315233" y="1865837"/>
            <a:ext cx="6422623" cy="4485802"/>
            <a:chOff x="-2196063" y="1676597"/>
            <a:chExt cx="6422623" cy="4485802"/>
          </a:xfrm>
        </p:grpSpPr>
        <p:sp>
          <p:nvSpPr>
            <p:cNvPr id="8" name="Rectangle 7"/>
            <p:cNvSpPr/>
            <p:nvPr/>
          </p:nvSpPr>
          <p:spPr>
            <a:xfrm>
              <a:off x="942848" y="1676597"/>
              <a:ext cx="3283712" cy="31263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2196063" y="2379219"/>
              <a:ext cx="3995862" cy="3783180"/>
            </a:xfrm>
            <a:prstGeom prst="rect">
              <a:avLst/>
            </a:prstGeom>
            <a:ln w="15875">
              <a:solidFill>
                <a:schemeClr val="accent1">
                  <a:hueOff val="0"/>
                  <a:satOff val="0"/>
                  <a:lumOff val="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28575" rIns="28575" bIns="28575" numCol="1" spcCol="1270" anchor="t" anchorCtr="0">
              <a:noAutofit/>
            </a:bodyPr>
            <a:lstStyle/>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Real time labor market analytics </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Short and long term future projected demand </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Rate of growth</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Number of growth openings</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Occupational change rates due to automation, changes in business practices, technological innovation, mergers &amp; outsourcing</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Economic development activity</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Labor force projections</a:t>
              </a:r>
            </a:p>
            <a:p>
              <a:pPr lvl="0" algn="l" defTabSz="666750">
                <a:lnSpc>
                  <a:spcPct val="90000"/>
                </a:lnSpc>
                <a:spcBef>
                  <a:spcPct val="0"/>
                </a:spcBef>
                <a:spcAft>
                  <a:spcPct val="35000"/>
                </a:spcAft>
              </a:pPr>
              <a:r>
                <a:rPr lang="en-US" b="1" dirty="0">
                  <a:solidFill>
                    <a:srgbClr val="002060"/>
                  </a:solidFill>
                  <a:latin typeface="Century Gothic" panose="020B0502020202020204" pitchFamily="34" charset="0"/>
                </a:rPr>
                <a:t>Wages</a:t>
              </a:r>
            </a:p>
            <a:p>
              <a:pPr lvl="0" algn="l" defTabSz="666750">
                <a:lnSpc>
                  <a:spcPct val="90000"/>
                </a:lnSpc>
                <a:spcBef>
                  <a:spcPct val="0"/>
                </a:spcBef>
                <a:spcAft>
                  <a:spcPct val="35000"/>
                </a:spcAft>
              </a:pPr>
              <a:endParaRPr lang="en-US" sz="1500" kern="1200" dirty="0"/>
            </a:p>
          </p:txBody>
        </p:sp>
      </p:grpSp>
      <p:grpSp>
        <p:nvGrpSpPr>
          <p:cNvPr id="10" name="Group 9"/>
          <p:cNvGrpSpPr/>
          <p:nvPr/>
        </p:nvGrpSpPr>
        <p:grpSpPr>
          <a:xfrm>
            <a:off x="4606544" y="2018237"/>
            <a:ext cx="4852347" cy="3126325"/>
            <a:chOff x="942848" y="1676597"/>
            <a:chExt cx="4852347" cy="3126325"/>
          </a:xfrm>
        </p:grpSpPr>
        <p:sp>
          <p:nvSpPr>
            <p:cNvPr id="11" name="Rectangle 10"/>
            <p:cNvSpPr/>
            <p:nvPr/>
          </p:nvSpPr>
          <p:spPr>
            <a:xfrm>
              <a:off x="942848" y="1676597"/>
              <a:ext cx="3283712" cy="31263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2511483" y="2280136"/>
              <a:ext cx="3283712" cy="2522786"/>
            </a:xfrm>
            <a:prstGeom prst="rect">
              <a:avLst/>
            </a:prstGeom>
            <a:ln w="15875">
              <a:solidFill>
                <a:schemeClr val="accent1">
                  <a:hueOff val="0"/>
                  <a:satOff val="0"/>
                  <a:lumOff val="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28575" rIns="28575" bIns="28575" numCol="1" spcCol="1270" anchor="t" anchorCtr="0">
              <a:noAutofit/>
            </a:bodyPr>
            <a:lstStyle/>
            <a:p>
              <a:pPr defTabSz="666750">
                <a:lnSpc>
                  <a:spcPct val="90000"/>
                </a:lnSpc>
                <a:spcBef>
                  <a:spcPct val="0"/>
                </a:spcBef>
                <a:spcAft>
                  <a:spcPct val="35000"/>
                </a:spcAft>
              </a:pPr>
              <a:r>
                <a:rPr lang="en-US" b="1" dirty="0">
                  <a:solidFill>
                    <a:srgbClr val="002060"/>
                  </a:solidFill>
                  <a:latin typeface="Century Gothic" panose="020B0502020202020204" pitchFamily="34" charset="0"/>
                </a:rPr>
                <a:t>Education attainment or training value </a:t>
              </a:r>
            </a:p>
            <a:p>
              <a:pPr defTabSz="666750">
                <a:lnSpc>
                  <a:spcPct val="90000"/>
                </a:lnSpc>
                <a:spcBef>
                  <a:spcPct val="0"/>
                </a:spcBef>
                <a:spcAft>
                  <a:spcPct val="35000"/>
                </a:spcAft>
              </a:pPr>
              <a:r>
                <a:rPr lang="en-US" b="1" dirty="0">
                  <a:solidFill>
                    <a:srgbClr val="002060"/>
                  </a:solidFill>
                  <a:latin typeface="Century Gothic" panose="020B0502020202020204" pitchFamily="34" charset="0"/>
                </a:rPr>
                <a:t>Job vacancy or skills gap surveys</a:t>
              </a:r>
            </a:p>
            <a:p>
              <a:pPr defTabSz="666750">
                <a:lnSpc>
                  <a:spcPct val="90000"/>
                </a:lnSpc>
                <a:spcBef>
                  <a:spcPct val="0"/>
                </a:spcBef>
                <a:spcAft>
                  <a:spcPct val="35000"/>
                </a:spcAft>
              </a:pPr>
              <a:r>
                <a:rPr lang="en-US" b="1" dirty="0">
                  <a:solidFill>
                    <a:srgbClr val="002060"/>
                  </a:solidFill>
                  <a:latin typeface="Century Gothic" panose="020B0502020202020204" pitchFamily="34" charset="0"/>
                </a:rPr>
                <a:t>Supply vs demand gap </a:t>
              </a:r>
            </a:p>
            <a:p>
              <a:pPr defTabSz="666750">
                <a:lnSpc>
                  <a:spcPct val="90000"/>
                </a:lnSpc>
                <a:spcBef>
                  <a:spcPct val="0"/>
                </a:spcBef>
                <a:spcAft>
                  <a:spcPct val="35000"/>
                </a:spcAft>
              </a:pPr>
              <a:r>
                <a:rPr lang="en-US" b="1" dirty="0">
                  <a:solidFill>
                    <a:srgbClr val="002060"/>
                  </a:solidFill>
                  <a:latin typeface="Century Gothic" panose="020B0502020202020204" pitchFamily="34" charset="0"/>
                </a:rPr>
                <a:t>Number of openings threshold</a:t>
              </a:r>
            </a:p>
            <a:p>
              <a:pPr defTabSz="666750">
                <a:lnSpc>
                  <a:spcPct val="90000"/>
                </a:lnSpc>
                <a:spcBef>
                  <a:spcPct val="0"/>
                </a:spcBef>
                <a:spcAft>
                  <a:spcPct val="35000"/>
                </a:spcAft>
              </a:pPr>
              <a:r>
                <a:rPr lang="en-US" b="1" dirty="0" smtClean="0">
                  <a:solidFill>
                    <a:srgbClr val="002060"/>
                  </a:solidFill>
                  <a:latin typeface="Century Gothic" panose="020B0502020202020204" pitchFamily="34" charset="0"/>
                </a:rPr>
                <a:t>Skills/Competencies </a:t>
              </a:r>
              <a:endParaRPr lang="en-US" b="1" dirty="0">
                <a:solidFill>
                  <a:srgbClr val="002060"/>
                </a:solidFill>
                <a:latin typeface="Century Gothic" panose="020B0502020202020204" pitchFamily="34" charset="0"/>
              </a:endParaRPr>
            </a:p>
          </p:txBody>
        </p:sp>
      </p:grpSp>
    </p:spTree>
    <p:extLst>
      <p:ext uri="{BB962C8B-B14F-4D97-AF65-F5344CB8AC3E}">
        <p14:creationId xmlns:p14="http://schemas.microsoft.com/office/powerpoint/2010/main" val="323806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354" y="-534807"/>
            <a:ext cx="6844463" cy="1600200"/>
          </a:xfrm>
        </p:spPr>
        <p:txBody>
          <a:bodyPr>
            <a:normAutofit/>
          </a:bodyPr>
          <a:lstStyle/>
          <a:p>
            <a:r>
              <a:rPr lang="en-US" sz="3000" b="1" dirty="0">
                <a:solidFill>
                  <a:srgbClr val="002060"/>
                </a:solidFill>
                <a:latin typeface="Century Gothic" panose="020B0502020202020204" pitchFamily="34" charset="0"/>
                <a:ea typeface="+mn-ea"/>
                <a:cs typeface="+mn-cs"/>
              </a:rPr>
              <a:t>Real Time Labor Market Information </a:t>
            </a:r>
          </a:p>
        </p:txBody>
      </p:sp>
      <p:sp>
        <p:nvSpPr>
          <p:cNvPr id="3" name="Content Placeholder 2"/>
          <p:cNvSpPr>
            <a:spLocks noGrp="1"/>
          </p:cNvSpPr>
          <p:nvPr>
            <p:ph idx="1"/>
          </p:nvPr>
        </p:nvSpPr>
        <p:spPr>
          <a:xfrm>
            <a:off x="5204454" y="1378137"/>
            <a:ext cx="6695272" cy="4873625"/>
          </a:xfrm>
        </p:spPr>
        <p:txBody>
          <a:bodyPr/>
          <a:lstStyle/>
          <a:p>
            <a:r>
              <a:rPr lang="en-US" sz="2600" dirty="0" smtClean="0">
                <a:solidFill>
                  <a:srgbClr val="002060"/>
                </a:solidFill>
                <a:latin typeface="Century Gothic" panose="020B0502020202020204" pitchFamily="34" charset="0"/>
              </a:rPr>
              <a:t>Real time labor market information is used to help understand </a:t>
            </a:r>
            <a:r>
              <a:rPr lang="en-US" sz="2600" dirty="0">
                <a:solidFill>
                  <a:srgbClr val="002060"/>
                </a:solidFill>
                <a:latin typeface="Century Gothic" panose="020B0502020202020204" pitchFamily="34" charset="0"/>
              </a:rPr>
              <a:t>local labor market patterns and opportunities </a:t>
            </a:r>
            <a:endParaRPr lang="en-US" sz="2600" dirty="0" smtClean="0">
              <a:solidFill>
                <a:srgbClr val="002060"/>
              </a:solidFill>
              <a:latin typeface="Century Gothic" panose="020B0502020202020204" pitchFamily="34" charset="0"/>
            </a:endParaRPr>
          </a:p>
          <a:p>
            <a:pPr marL="0" indent="0">
              <a:buNone/>
            </a:pPr>
            <a:endParaRPr lang="en-US" sz="2600" dirty="0">
              <a:solidFill>
                <a:srgbClr val="002060"/>
              </a:solidFill>
              <a:latin typeface="Century Gothic" panose="020B0502020202020204" pitchFamily="34" charset="0"/>
            </a:endParaRPr>
          </a:p>
          <a:p>
            <a:r>
              <a:rPr lang="en-US" sz="2600" dirty="0">
                <a:solidFill>
                  <a:srgbClr val="002060"/>
                </a:solidFill>
                <a:latin typeface="Century Gothic" panose="020B0502020202020204" pitchFamily="34" charset="0"/>
              </a:rPr>
              <a:t>Burning Glass Technologies is the leading source for Real Time </a:t>
            </a:r>
            <a:r>
              <a:rPr lang="en-US" sz="2600" dirty="0" smtClean="0">
                <a:solidFill>
                  <a:srgbClr val="002060"/>
                </a:solidFill>
                <a:latin typeface="Century Gothic" panose="020B0502020202020204" pitchFamily="34" charset="0"/>
              </a:rPr>
              <a:t>LMI</a:t>
            </a:r>
          </a:p>
          <a:p>
            <a:pPr marL="0" indent="0">
              <a:buNone/>
            </a:pPr>
            <a:endParaRPr lang="en-US" sz="2600" dirty="0">
              <a:solidFill>
                <a:srgbClr val="002060"/>
              </a:solidFill>
              <a:latin typeface="Century Gothic" panose="020B0502020202020204" pitchFamily="34" charset="0"/>
            </a:endParaRPr>
          </a:p>
          <a:p>
            <a:r>
              <a:rPr lang="en-US" sz="2600" dirty="0">
                <a:solidFill>
                  <a:srgbClr val="002060"/>
                </a:solidFill>
                <a:latin typeface="Century Gothic" panose="020B0502020202020204" pitchFamily="34" charset="0"/>
              </a:rPr>
              <a:t>Codes millions of job postings from more than 40,000 online sources daily</a:t>
            </a:r>
          </a:p>
        </p:txBody>
      </p:sp>
      <p:pic>
        <p:nvPicPr>
          <p:cNvPr id="5" name="Picture 4"/>
          <p:cNvPicPr>
            <a:picLocks noChangeAspect="1"/>
          </p:cNvPicPr>
          <p:nvPr/>
        </p:nvPicPr>
        <p:blipFill>
          <a:blip r:embed="rId2"/>
          <a:stretch>
            <a:fillRect/>
          </a:stretch>
        </p:blipFill>
        <p:spPr>
          <a:xfrm>
            <a:off x="1411342" y="5139044"/>
            <a:ext cx="2362200" cy="866775"/>
          </a:xfrm>
          <a:prstGeom prst="rect">
            <a:avLst/>
          </a:prstGeom>
        </p:spPr>
      </p:pic>
      <p:pic>
        <p:nvPicPr>
          <p:cNvPr id="7" name="Picture 6"/>
          <p:cNvPicPr>
            <a:picLocks noChangeAspect="1"/>
          </p:cNvPicPr>
          <p:nvPr/>
        </p:nvPicPr>
        <p:blipFill>
          <a:blip r:embed="rId3"/>
          <a:stretch>
            <a:fillRect/>
          </a:stretch>
        </p:blipFill>
        <p:spPr>
          <a:xfrm>
            <a:off x="244529" y="1828493"/>
            <a:ext cx="4695825" cy="3181350"/>
          </a:xfrm>
          <a:prstGeom prst="rect">
            <a:avLst/>
          </a:prstGeom>
        </p:spPr>
      </p:pic>
    </p:spTree>
    <p:extLst>
      <p:ext uri="{BB962C8B-B14F-4D97-AF65-F5344CB8AC3E}">
        <p14:creationId xmlns:p14="http://schemas.microsoft.com/office/powerpoint/2010/main" val="700250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587" y="-710453"/>
            <a:ext cx="6423844" cy="1600200"/>
          </a:xfrm>
        </p:spPr>
        <p:txBody>
          <a:bodyPr>
            <a:normAutofit/>
          </a:bodyPr>
          <a:lstStyle/>
          <a:p>
            <a:r>
              <a:rPr lang="en-US" sz="3000" b="1" dirty="0">
                <a:solidFill>
                  <a:srgbClr val="002060"/>
                </a:solidFill>
                <a:latin typeface="Century Gothic" panose="020B0502020202020204" pitchFamily="34" charset="0"/>
                <a:ea typeface="+mn-ea"/>
                <a:cs typeface="+mn-cs"/>
              </a:rPr>
              <a:t>Interactive Formula Visualization </a:t>
            </a:r>
          </a:p>
        </p:txBody>
      </p:sp>
      <p:pic>
        <p:nvPicPr>
          <p:cNvPr id="4" name="Content Placeholder 3">
            <a:hlinkClick r:id="rId2"/>
          </p:cNvPr>
          <p:cNvPicPr>
            <a:picLocks noGrp="1" noChangeAspect="1"/>
          </p:cNvPicPr>
          <p:nvPr>
            <p:ph idx="1"/>
          </p:nvPr>
        </p:nvPicPr>
        <p:blipFill>
          <a:blip r:embed="rId3"/>
          <a:stretch>
            <a:fillRect/>
          </a:stretch>
        </p:blipFill>
        <p:spPr>
          <a:xfrm>
            <a:off x="3493730" y="1083323"/>
            <a:ext cx="7384128" cy="5121563"/>
          </a:xfrm>
          <a:prstGeom prst="rect">
            <a:avLst/>
          </a:prstGeom>
        </p:spPr>
      </p:pic>
    </p:spTree>
    <p:extLst>
      <p:ext uri="{BB962C8B-B14F-4D97-AF65-F5344CB8AC3E}">
        <p14:creationId xmlns:p14="http://schemas.microsoft.com/office/powerpoint/2010/main" val="189534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009210"/>
              </p:ext>
            </p:extLst>
          </p:nvPr>
        </p:nvGraphicFramePr>
        <p:xfrm>
          <a:off x="829300" y="1711905"/>
          <a:ext cx="10581526" cy="504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206" y="2839453"/>
            <a:ext cx="2679781" cy="1607869"/>
          </a:xfrm>
          <a:prstGeom prst="rect">
            <a:avLst/>
          </a:prstGeom>
        </p:spPr>
      </p:pic>
      <p:pic>
        <p:nvPicPr>
          <p:cNvPr id="9" name="Picture 8"/>
          <p:cNvPicPr>
            <a:picLocks noChangeAspect="1"/>
          </p:cNvPicPr>
          <p:nvPr/>
        </p:nvPicPr>
        <p:blipFill>
          <a:blip r:embed="rId8">
            <a:duotone>
              <a:prstClr val="black"/>
              <a:srgbClr val="00AEEF">
                <a:tint val="45000"/>
                <a:satMod val="400000"/>
              </a:srgbClr>
            </a:duotone>
            <a:extLst>
              <a:ext uri="{28A0092B-C50C-407E-A947-70E740481C1C}">
                <a14:useLocalDpi xmlns:a14="http://schemas.microsoft.com/office/drawing/2010/main" val="0"/>
              </a:ext>
            </a:extLst>
          </a:blip>
          <a:stretch>
            <a:fillRect/>
          </a:stretch>
        </p:blipFill>
        <p:spPr>
          <a:xfrm flipH="1">
            <a:off x="8843486" y="2911323"/>
            <a:ext cx="1888684" cy="170549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6518" y="2899291"/>
            <a:ext cx="1885746" cy="1687247"/>
          </a:xfrm>
          <a:prstGeom prst="rect">
            <a:avLst/>
          </a:prstGeom>
        </p:spPr>
      </p:pic>
      <p:sp>
        <p:nvSpPr>
          <p:cNvPr id="12" name="TextBox 11"/>
          <p:cNvSpPr txBox="1"/>
          <p:nvPr/>
        </p:nvSpPr>
        <p:spPr>
          <a:xfrm>
            <a:off x="0" y="1357962"/>
            <a:ext cx="12192000"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000" b="1" dirty="0" err="1" smtClean="0">
                <a:solidFill>
                  <a:srgbClr val="002060"/>
                </a:solidFill>
                <a:latin typeface="Century Gothic" panose="020B0502020202020204" pitchFamily="34" charset="0"/>
              </a:rPr>
              <a:t>INDemand</a:t>
            </a:r>
            <a:r>
              <a:rPr lang="en-US" sz="4000" b="1" dirty="0" smtClean="0">
                <a:solidFill>
                  <a:srgbClr val="002060"/>
                </a:solidFill>
                <a:latin typeface="Century Gothic" panose="020B0502020202020204" pitchFamily="34" charset="0"/>
              </a:rPr>
              <a:t> Ranking: Policy &amp; Decision Making</a:t>
            </a:r>
            <a:endParaRPr lang="en-US" sz="4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078926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8052</TotalTime>
  <Words>1135</Words>
  <Application>Microsoft Office PowerPoint</Application>
  <PresentationFormat>Widescreen</PresentationFormat>
  <Paragraphs>184</Paragraphs>
  <Slides>14</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Calibri Light</vt:lpstr>
      <vt:lpstr>Century Gothic</vt:lpstr>
      <vt:lpstr>Futura PT Medium</vt:lpstr>
      <vt:lpstr>Proxima Nova</vt:lpstr>
      <vt:lpstr>Tahoma</vt:lpstr>
      <vt:lpstr>Times New Roman</vt:lpstr>
      <vt:lpstr>Wingdings</vt:lpstr>
      <vt:lpstr>Office Theme</vt:lpstr>
      <vt:lpstr>Vapor Trail</vt:lpstr>
      <vt:lpstr>PowerPoint Presentation</vt:lpstr>
      <vt:lpstr>PowerPoint Presentation</vt:lpstr>
      <vt:lpstr>Occupational Projections</vt:lpstr>
      <vt:lpstr>PowerPoint Presentation</vt:lpstr>
      <vt:lpstr>PowerPoint Presentation</vt:lpstr>
      <vt:lpstr>PowerPoint Presentation</vt:lpstr>
      <vt:lpstr>Real Time Labor Market Information </vt:lpstr>
      <vt:lpstr>Interactive Formula Visualization </vt:lpstr>
      <vt:lpstr>PowerPoint Presentation</vt:lpstr>
      <vt:lpstr>HOW DO STATES MEASURE In Demand JOBS? </vt:lpstr>
      <vt:lpstr>PowerPoint Presentation</vt:lpstr>
      <vt:lpstr>Other Formula Scenarios </vt:lpstr>
      <vt:lpstr>  Other FORMULA scenarios – outcomes</vt:lpstr>
      <vt:lpstr>Fvalentine1@dwd.in.gov </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Habig, Melanee</dc:creator>
  <cp:lastModifiedBy>Storm, Nathaniel L</cp:lastModifiedBy>
  <cp:revision>99</cp:revision>
  <dcterms:created xsi:type="dcterms:W3CDTF">2018-01-26T17:18:58Z</dcterms:created>
  <dcterms:modified xsi:type="dcterms:W3CDTF">2019-04-12T17:53:22Z</dcterms:modified>
</cp:coreProperties>
</file>