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1" r:id="rId2"/>
    <p:sldId id="262" r:id="rId3"/>
    <p:sldId id="263" r:id="rId4"/>
    <p:sldId id="264" r:id="rId5"/>
    <p:sldId id="265" r:id="rId6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FF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B4"/>
    <a:srgbClr val="2E4F7A"/>
    <a:srgbClr val="2683C6"/>
    <a:srgbClr val="479FD3"/>
    <a:srgbClr val="55ACEE"/>
    <a:srgbClr val="3A559F"/>
    <a:srgbClr val="3E8853"/>
    <a:srgbClr val="42BA97"/>
    <a:srgbClr val="27CED7"/>
    <a:srgbClr val="FEC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571" autoAdjust="0"/>
  </p:normalViewPr>
  <p:slideViewPr>
    <p:cSldViewPr snapToGrid="0" showGuides="1">
      <p:cViewPr varScale="1">
        <p:scale>
          <a:sx n="70" d="100"/>
          <a:sy n="70" d="100"/>
        </p:scale>
        <p:origin x="738" y="66"/>
      </p:cViewPr>
      <p:guideLst>
        <p:guide orient="horz" pos="1968"/>
        <p:guide pos="3864"/>
      </p:guideLst>
    </p:cSldViewPr>
  </p:slideViewPr>
  <p:outlineViewPr>
    <p:cViewPr>
      <p:scale>
        <a:sx n="33" d="100"/>
        <a:sy n="33" d="100"/>
      </p:scale>
      <p:origin x="0" y="-23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2784" y="6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39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44" y="1"/>
            <a:ext cx="3037840" cy="4639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C6683-46BB-4C8B-BC08-9A247E0F5E7C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137"/>
            <a:ext cx="3037840" cy="4639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44" y="8772137"/>
            <a:ext cx="3037840" cy="4639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76279-DE27-4856-95AD-D0B23131C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77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2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FC3D0-45F1-4B38-A94C-29E042E7331F}" type="datetimeFigureOut">
              <a:rPr lang="en-US" smtClean="0"/>
              <a:t>4/12/2019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4AD1D-E4B2-4EF9-9435-6D181641B2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841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4AD1D-E4B2-4EF9-9435-6D181641B23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01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4AD1D-E4B2-4EF9-9435-6D181641B23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319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4AD1D-E4B2-4EF9-9435-6D181641B23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17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4AD1D-E4B2-4EF9-9435-6D181641B2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067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4AD1D-E4B2-4EF9-9435-6D181641B2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637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" y="1122363"/>
            <a:ext cx="1073277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039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124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00077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6144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533147"/>
            <a:ext cx="12192000" cy="32485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02428" y="6545179"/>
            <a:ext cx="10983558" cy="322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400" b="1" i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Connecting People and Employers through Engagement</a:t>
            </a:r>
            <a:endParaRPr lang="en-US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862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57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9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6533147"/>
            <a:ext cx="12192000" cy="32485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602428" y="6545179"/>
            <a:ext cx="10983558" cy="322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400" b="1" i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Connecting People and Employers through Engagement</a:t>
            </a:r>
            <a:endParaRPr lang="en-US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371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9525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220"/>
            <a:ext cx="10515600" cy="1036947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84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533147"/>
            <a:ext cx="12192000" cy="324853"/>
          </a:xfrm>
          <a:prstGeom prst="rect">
            <a:avLst/>
          </a:prstGeom>
          <a:solidFill>
            <a:srgbClr val="00206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781324" y="6545179"/>
            <a:ext cx="4643736" cy="31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400" b="1" i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Connecting People and Employers through Engagement</a:t>
            </a:r>
            <a:endParaRPr lang="en-US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96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3316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4225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3997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4454" y="1378137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40174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533147"/>
            <a:ext cx="12192000" cy="32485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reflection stA="0" endPos="65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15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6167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95" y="266700"/>
            <a:ext cx="1608010" cy="683404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533147"/>
            <a:ext cx="12192000" cy="32485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02428" y="6545179"/>
            <a:ext cx="10983558" cy="322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400" b="1" i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Connecting People and Employers through Engagement</a:t>
            </a:r>
            <a:endParaRPr lang="en-US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39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5645"/>
            <a:ext cx="10515600" cy="1036947"/>
          </a:xfrm>
        </p:spPr>
        <p:txBody>
          <a:bodyPr>
            <a:normAutofit/>
          </a:bodyPr>
          <a:lstStyle/>
          <a:p>
            <a:r>
              <a:rPr lang="en-US" dirty="0" smtClean="0"/>
              <a:t>Indiana Adult Education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84101"/>
            <a:ext cx="5181600" cy="4592862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800" dirty="0" smtClean="0"/>
              <a:t> </a:t>
            </a:r>
            <a:r>
              <a:rPr lang="en-US" sz="2800" b="1" dirty="0" smtClean="0"/>
              <a:t>PY 17 Outcomes</a:t>
            </a:r>
          </a:p>
          <a:p>
            <a:r>
              <a:rPr lang="en-US" sz="2400" dirty="0" smtClean="0"/>
              <a:t>27,000 AE &amp; ELL* enrollments</a:t>
            </a:r>
            <a:endParaRPr lang="en-US" sz="1800" dirty="0" smtClean="0"/>
          </a:p>
          <a:p>
            <a:r>
              <a:rPr lang="en-US" sz="2400" dirty="0" smtClean="0"/>
              <a:t>51% EFL* Level 1-3 (0-5.9)</a:t>
            </a:r>
          </a:p>
          <a:p>
            <a:r>
              <a:rPr lang="en-US" sz="2400" dirty="0" smtClean="0"/>
              <a:t>28% EFL Level 4 (6-8.9)</a:t>
            </a:r>
          </a:p>
          <a:p>
            <a:r>
              <a:rPr lang="en-US" sz="2400" dirty="0" smtClean="0"/>
              <a:t>64% MSG* – First in Nation</a:t>
            </a:r>
          </a:p>
          <a:p>
            <a:r>
              <a:rPr lang="en-US" sz="2400" dirty="0" smtClean="0"/>
              <a:t>5,000 HSED* – Third in Nation</a:t>
            </a:r>
          </a:p>
          <a:p>
            <a:pPr marL="0" indent="0">
              <a:buNone/>
            </a:pPr>
            <a:r>
              <a:rPr lang="en-US" sz="2400" dirty="0" smtClean="0"/>
              <a:t>*</a:t>
            </a:r>
            <a:r>
              <a:rPr lang="en-US" sz="2000" dirty="0" smtClean="0"/>
              <a:t>ELL  English Language Learner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EFL  Educational Functioning Level</a:t>
            </a:r>
          </a:p>
          <a:p>
            <a:pPr marL="0" indent="0">
              <a:buNone/>
            </a:pPr>
            <a:r>
              <a:rPr lang="en-US" sz="2000" dirty="0" smtClean="0"/>
              <a:t>  MSG  Measurable Skill Gain</a:t>
            </a:r>
          </a:p>
          <a:p>
            <a:pPr marL="0" indent="0">
              <a:buNone/>
            </a:pPr>
            <a:r>
              <a:rPr lang="en-US" sz="2000" dirty="0" smtClean="0"/>
              <a:t>  HSED High School Equivalency Diploma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84101"/>
            <a:ext cx="5181600" cy="459286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smtClean="0"/>
              <a:t>Delivery Model</a:t>
            </a:r>
          </a:p>
          <a:p>
            <a:r>
              <a:rPr lang="en-US" sz="2400" dirty="0" smtClean="0"/>
              <a:t>11Regional Consortia</a:t>
            </a:r>
          </a:p>
          <a:p>
            <a:r>
              <a:rPr lang="en-US" sz="2400" dirty="0" smtClean="0"/>
              <a:t>32 Fiscal Agents</a:t>
            </a:r>
          </a:p>
          <a:p>
            <a:pPr lvl="1"/>
            <a:r>
              <a:rPr lang="en-US" sz="2000" dirty="0" smtClean="0"/>
              <a:t>2 Colleges, 2 WDB, 6 CBO, 22 LEA</a:t>
            </a:r>
          </a:p>
          <a:p>
            <a:pPr lvl="1"/>
            <a:r>
              <a:rPr lang="en-US" sz="2000" dirty="0" smtClean="0"/>
              <a:t>30 Sub recipients</a:t>
            </a:r>
          </a:p>
          <a:p>
            <a:r>
              <a:rPr lang="en-US" sz="2400" dirty="0" smtClean="0"/>
              <a:t>250+ Class sites</a:t>
            </a:r>
          </a:p>
          <a:p>
            <a:pPr lvl="1"/>
            <a:r>
              <a:rPr lang="en-US" sz="2000" dirty="0" smtClean="0"/>
              <a:t>Covering all 92 counties</a:t>
            </a:r>
          </a:p>
          <a:p>
            <a:r>
              <a:rPr lang="en-US" sz="2400" dirty="0" smtClean="0"/>
              <a:t>1030 local program staff</a:t>
            </a:r>
          </a:p>
          <a:p>
            <a:pPr lvl="1"/>
            <a:r>
              <a:rPr lang="en-US" sz="2000" dirty="0" smtClean="0"/>
              <a:t>80% Part time</a:t>
            </a:r>
          </a:p>
          <a:p>
            <a:pPr lvl="1"/>
            <a:r>
              <a:rPr lang="en-US" sz="2000" dirty="0" smtClean="0"/>
              <a:t>72% + 3 years AE Experience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730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90232"/>
            <a:ext cx="10515600" cy="1036947"/>
          </a:xfrm>
        </p:spPr>
        <p:txBody>
          <a:bodyPr/>
          <a:lstStyle/>
          <a:p>
            <a:r>
              <a:rPr lang="en-US" dirty="0" smtClean="0"/>
              <a:t>Adult Education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/>
              <a:t>Literacy &amp; Basic </a:t>
            </a:r>
            <a:r>
              <a:rPr lang="en-US" sz="2400" dirty="0"/>
              <a:t>Skill </a:t>
            </a:r>
            <a:r>
              <a:rPr lang="en-US" sz="2400" dirty="0" smtClean="0"/>
              <a:t>Remediation</a:t>
            </a:r>
          </a:p>
          <a:p>
            <a:pPr lvl="1"/>
            <a:r>
              <a:rPr lang="en-US" sz="2000" dirty="0" smtClean="0"/>
              <a:t>0-8.9</a:t>
            </a:r>
          </a:p>
          <a:p>
            <a:r>
              <a:rPr lang="en-US" sz="2400" dirty="0" smtClean="0"/>
              <a:t>HSE Preparation &amp; TASC Testing</a:t>
            </a:r>
          </a:p>
          <a:p>
            <a:pPr lvl="1"/>
            <a:r>
              <a:rPr lang="en-US" sz="2000" dirty="0" smtClean="0"/>
              <a:t>9-12.9</a:t>
            </a:r>
          </a:p>
          <a:p>
            <a:r>
              <a:rPr lang="en-US" sz="2400" dirty="0" smtClean="0"/>
              <a:t>Adult </a:t>
            </a:r>
            <a:r>
              <a:rPr lang="en-US" sz="2400" dirty="0"/>
              <a:t>Secondary Credit (HSD)</a:t>
            </a:r>
          </a:p>
          <a:p>
            <a:pPr lvl="1"/>
            <a:r>
              <a:rPr lang="en-US" sz="2000" dirty="0"/>
              <a:t>NEO Ivy Tech Dual Credit</a:t>
            </a:r>
          </a:p>
          <a:p>
            <a:r>
              <a:rPr lang="en-US" sz="2400" dirty="0"/>
              <a:t>English Language Acquisition</a:t>
            </a:r>
          </a:p>
          <a:p>
            <a:pPr lvl="1"/>
            <a:r>
              <a:rPr lang="en-US" sz="2000" dirty="0"/>
              <a:t>Tyson Foods </a:t>
            </a:r>
            <a:r>
              <a:rPr lang="en-US" sz="2000" dirty="0" smtClean="0"/>
              <a:t>Corydon</a:t>
            </a:r>
          </a:p>
          <a:p>
            <a:pPr lvl="1"/>
            <a:r>
              <a:rPr lang="en-US" sz="2000" dirty="0" smtClean="0"/>
              <a:t>59% of ELL have their Secondary Credential or higher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Workplace </a:t>
            </a:r>
            <a:r>
              <a:rPr lang="en-US" sz="2400" dirty="0"/>
              <a:t>Education</a:t>
            </a:r>
          </a:p>
          <a:p>
            <a:pPr lvl="1"/>
            <a:r>
              <a:rPr lang="en-US" sz="2000" dirty="0"/>
              <a:t>Cook Medical HSED Model</a:t>
            </a:r>
          </a:p>
          <a:p>
            <a:pPr lvl="1"/>
            <a:r>
              <a:rPr lang="en-US" sz="2000" dirty="0"/>
              <a:t>75 current classes</a:t>
            </a:r>
          </a:p>
          <a:p>
            <a:pPr lvl="1"/>
            <a:r>
              <a:rPr lang="en-US" sz="2000" dirty="0"/>
              <a:t> +600 </a:t>
            </a:r>
            <a:r>
              <a:rPr lang="en-US" sz="2000" dirty="0" smtClean="0"/>
              <a:t>students</a:t>
            </a:r>
          </a:p>
          <a:p>
            <a:r>
              <a:rPr lang="en-US" sz="2400" dirty="0" smtClean="0"/>
              <a:t>Integrated </a:t>
            </a:r>
            <a:r>
              <a:rPr lang="en-US" sz="2400" dirty="0"/>
              <a:t>Education &amp; </a:t>
            </a:r>
            <a:r>
              <a:rPr lang="en-US" sz="2400" dirty="0" smtClean="0"/>
              <a:t>Training (IET)</a:t>
            </a:r>
            <a:endParaRPr lang="en-US" sz="2400" dirty="0"/>
          </a:p>
          <a:p>
            <a:pPr lvl="1"/>
            <a:r>
              <a:rPr lang="en-US" sz="2000" dirty="0"/>
              <a:t>2,158 enrollments </a:t>
            </a:r>
          </a:p>
          <a:p>
            <a:pPr lvl="1"/>
            <a:r>
              <a:rPr lang="en-US" sz="2000" dirty="0"/>
              <a:t>1027 currently enrolled </a:t>
            </a:r>
            <a:endParaRPr lang="en-US" sz="2000" dirty="0" smtClean="0"/>
          </a:p>
          <a:p>
            <a:pPr lvl="1"/>
            <a:r>
              <a:rPr lang="en-US" sz="2000" dirty="0" smtClean="0"/>
              <a:t>933 </a:t>
            </a:r>
            <a:r>
              <a:rPr lang="en-US" sz="2000" dirty="0"/>
              <a:t>completions</a:t>
            </a:r>
          </a:p>
          <a:p>
            <a:pPr lvl="1"/>
            <a:r>
              <a:rPr lang="en-US" sz="2000" dirty="0"/>
              <a:t>704 certifications</a:t>
            </a:r>
          </a:p>
          <a:p>
            <a:r>
              <a:rPr lang="en-US" sz="2400" dirty="0" smtClean="0"/>
              <a:t>WorkINdiana </a:t>
            </a:r>
          </a:p>
        </p:txBody>
      </p:sp>
    </p:spTree>
    <p:extLst>
      <p:ext uri="{BB962C8B-B14F-4D97-AF65-F5344CB8AC3E}">
        <p14:creationId xmlns:p14="http://schemas.microsoft.com/office/powerpoint/2010/main" val="185158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289"/>
            <a:ext cx="10515600" cy="1036947"/>
          </a:xfrm>
        </p:spPr>
        <p:txBody>
          <a:bodyPr>
            <a:normAutofit/>
          </a:bodyPr>
          <a:lstStyle/>
          <a:p>
            <a:r>
              <a:rPr lang="en-US" dirty="0" smtClean="0"/>
              <a:t>   WorkINdiana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Student Services</a:t>
            </a:r>
          </a:p>
          <a:p>
            <a:r>
              <a:rPr lang="en-US" sz="2400" dirty="0"/>
              <a:t>Co enrollment  </a:t>
            </a:r>
          </a:p>
          <a:p>
            <a:pPr lvl="1"/>
            <a:r>
              <a:rPr lang="en-US" sz="2000" dirty="0" smtClean="0"/>
              <a:t>Adult Ed &amp; Work One</a:t>
            </a:r>
            <a:endParaRPr lang="en-US" dirty="0"/>
          </a:p>
          <a:p>
            <a:pPr lvl="1"/>
            <a:r>
              <a:rPr lang="en-US" sz="2000" dirty="0" smtClean="0"/>
              <a:t>Readiness-Academic &amp; Career</a:t>
            </a:r>
            <a:endParaRPr lang="en-US" sz="2400" dirty="0" smtClean="0"/>
          </a:p>
          <a:p>
            <a:r>
              <a:rPr lang="en-US" sz="2400" dirty="0" smtClean="0"/>
              <a:t>All </a:t>
            </a:r>
            <a:r>
              <a:rPr lang="en-US" sz="2400" dirty="0"/>
              <a:t>training costs covered</a:t>
            </a:r>
          </a:p>
          <a:p>
            <a:pPr lvl="1"/>
            <a:r>
              <a:rPr lang="en-US" sz="2000" dirty="0"/>
              <a:t>Pre training </a:t>
            </a:r>
            <a:r>
              <a:rPr lang="en-US" sz="2000" dirty="0" smtClean="0"/>
              <a:t>needs (physicals), </a:t>
            </a:r>
            <a:r>
              <a:rPr lang="en-US" sz="2000" dirty="0"/>
              <a:t>class </a:t>
            </a:r>
            <a:r>
              <a:rPr lang="en-US" sz="2000" dirty="0" smtClean="0"/>
              <a:t>supplies (welding helmet), </a:t>
            </a:r>
            <a:r>
              <a:rPr lang="en-US" sz="2000" dirty="0"/>
              <a:t>certification </a:t>
            </a:r>
            <a:r>
              <a:rPr lang="en-US" sz="2000" dirty="0" smtClean="0"/>
              <a:t>fees (DANB exam)</a:t>
            </a:r>
            <a:endParaRPr lang="en-US" sz="2000" dirty="0"/>
          </a:p>
          <a:p>
            <a:r>
              <a:rPr lang="en-US" sz="2400" dirty="0"/>
              <a:t>Supportive services</a:t>
            </a:r>
          </a:p>
          <a:p>
            <a:pPr lvl="1"/>
            <a:r>
              <a:rPr lang="en-US" sz="2000" dirty="0"/>
              <a:t>Gas or bus vouchers</a:t>
            </a:r>
          </a:p>
          <a:p>
            <a:r>
              <a:rPr lang="en-US" sz="2400" dirty="0" smtClean="0"/>
              <a:t>Job placement assistance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Training Requirements</a:t>
            </a:r>
          </a:p>
          <a:p>
            <a:r>
              <a:rPr lang="en-US" sz="2400" dirty="0" smtClean="0"/>
              <a:t>Training must be on the ETPL</a:t>
            </a:r>
          </a:p>
          <a:p>
            <a:r>
              <a:rPr lang="en-US" sz="2400" dirty="0" smtClean="0"/>
              <a:t>40 </a:t>
            </a:r>
            <a:r>
              <a:rPr lang="en-US" sz="2400" dirty="0"/>
              <a:t>hours – 14 weeks</a:t>
            </a:r>
          </a:p>
          <a:p>
            <a:r>
              <a:rPr lang="en-US" sz="2400" dirty="0"/>
              <a:t>Regionally demand driven</a:t>
            </a:r>
          </a:p>
          <a:p>
            <a:pPr lvl="1"/>
            <a:r>
              <a:rPr lang="en-US" sz="2000" dirty="0"/>
              <a:t>3, 4 and 5 </a:t>
            </a:r>
            <a:r>
              <a:rPr lang="en-US" sz="2000" dirty="0" smtClean="0"/>
              <a:t>Flames</a:t>
            </a:r>
            <a:endParaRPr lang="en-US" sz="2400" dirty="0" smtClean="0"/>
          </a:p>
          <a:p>
            <a:r>
              <a:rPr lang="en-US" sz="2400" dirty="0" smtClean="0"/>
              <a:t>Limited </a:t>
            </a:r>
            <a:r>
              <a:rPr lang="en-US" sz="2400" dirty="0"/>
              <a:t>pre requisites</a:t>
            </a:r>
          </a:p>
          <a:p>
            <a:pPr lvl="1"/>
            <a:r>
              <a:rPr lang="en-US" sz="2000" dirty="0"/>
              <a:t>HSD/HSED not </a:t>
            </a:r>
            <a:r>
              <a:rPr lang="en-US" sz="2000" dirty="0" smtClean="0"/>
              <a:t>required</a:t>
            </a:r>
            <a:endParaRPr lang="en-US" sz="2000" dirty="0"/>
          </a:p>
          <a:p>
            <a:r>
              <a:rPr lang="en-US" sz="2400" dirty="0"/>
              <a:t>70/30 </a:t>
            </a:r>
            <a:r>
              <a:rPr lang="en-US" sz="2400" dirty="0" smtClean="0"/>
              <a:t>payment </a:t>
            </a:r>
            <a:r>
              <a:rPr lang="en-US" sz="2400" dirty="0"/>
              <a:t>structure </a:t>
            </a:r>
          </a:p>
          <a:p>
            <a:pPr lvl="1"/>
            <a:r>
              <a:rPr lang="en-US" sz="2000" dirty="0" smtClean="0"/>
              <a:t>Training providers receive 70</a:t>
            </a:r>
            <a:r>
              <a:rPr lang="en-US" sz="2000" dirty="0"/>
              <a:t>% </a:t>
            </a:r>
            <a:r>
              <a:rPr lang="en-US" sz="2000" dirty="0" smtClean="0"/>
              <a:t>after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day of class; 30</a:t>
            </a:r>
            <a:r>
              <a:rPr lang="en-US" sz="2000" dirty="0"/>
              <a:t>% when student completes training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80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WorkINdiana –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Since 2010</a:t>
            </a:r>
          </a:p>
          <a:p>
            <a:r>
              <a:rPr lang="en-US" sz="2400" dirty="0" smtClean="0"/>
              <a:t>Enrollments	8,696</a:t>
            </a:r>
          </a:p>
          <a:p>
            <a:r>
              <a:rPr lang="en-US" sz="2400" dirty="0" smtClean="0"/>
              <a:t>Completions	7,131</a:t>
            </a:r>
          </a:p>
          <a:p>
            <a:r>
              <a:rPr lang="en-US" sz="2400" dirty="0" smtClean="0"/>
              <a:t>Certifications	5,776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/>
              <a:t>PY 18 </a:t>
            </a:r>
            <a:r>
              <a:rPr lang="en-US" sz="2400" b="1" dirty="0" smtClean="0"/>
              <a:t>Current year</a:t>
            </a:r>
          </a:p>
          <a:p>
            <a:r>
              <a:rPr lang="en-US" sz="2400" dirty="0" smtClean="0"/>
              <a:t>1,471 enrollments</a:t>
            </a:r>
          </a:p>
          <a:p>
            <a:r>
              <a:rPr lang="en-US" sz="2400" dirty="0" smtClean="0"/>
              <a:t>313 currently enrolled</a:t>
            </a:r>
          </a:p>
          <a:p>
            <a:r>
              <a:rPr lang="en-US" sz="2400" dirty="0" smtClean="0"/>
              <a:t>1,043 completions</a:t>
            </a:r>
          </a:p>
          <a:p>
            <a:r>
              <a:rPr lang="en-US" sz="2400" dirty="0" smtClean="0"/>
              <a:t>840 </a:t>
            </a:r>
            <a:r>
              <a:rPr lang="en-US" sz="2400" dirty="0"/>
              <a:t>certifications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PY </a:t>
            </a:r>
            <a:r>
              <a:rPr lang="en-US" sz="2400" b="1" dirty="0"/>
              <a:t>15, 16, 17</a:t>
            </a:r>
          </a:p>
          <a:p>
            <a:r>
              <a:rPr lang="en-US" sz="2400" dirty="0"/>
              <a:t>Enrollments	3,777</a:t>
            </a:r>
          </a:p>
          <a:p>
            <a:r>
              <a:rPr lang="en-US" sz="2400" dirty="0"/>
              <a:t>Certifications	2,657</a:t>
            </a:r>
          </a:p>
          <a:p>
            <a:r>
              <a:rPr lang="en-US" sz="2400" dirty="0"/>
              <a:t>Employment	</a:t>
            </a:r>
            <a:r>
              <a:rPr lang="en-US" sz="2400" dirty="0" smtClean="0"/>
              <a:t>2,488</a:t>
            </a:r>
          </a:p>
          <a:p>
            <a:r>
              <a:rPr lang="en-US" sz="2400" dirty="0" smtClean="0"/>
              <a:t>Wage Gain 	$551-$2,115</a:t>
            </a:r>
            <a:endParaRPr lang="en-US" sz="2000" dirty="0" smtClean="0"/>
          </a:p>
          <a:p>
            <a:pPr marL="0" indent="0">
              <a:buNone/>
            </a:pPr>
            <a:r>
              <a:rPr lang="en-US" sz="2400" b="1" dirty="0" smtClean="0"/>
              <a:t>Certifications – Non IDOC</a:t>
            </a:r>
            <a:endParaRPr lang="en-US" sz="2400" b="1" dirty="0"/>
          </a:p>
          <a:p>
            <a:r>
              <a:rPr lang="en-US" sz="2400" dirty="0" smtClean="0"/>
              <a:t>CDL		496</a:t>
            </a:r>
          </a:p>
          <a:p>
            <a:r>
              <a:rPr lang="en-US" sz="2400" dirty="0" smtClean="0"/>
              <a:t>CNA	455			</a:t>
            </a:r>
          </a:p>
          <a:p>
            <a:r>
              <a:rPr lang="en-US" sz="2400" dirty="0" smtClean="0"/>
              <a:t>CCMA	229			</a:t>
            </a:r>
          </a:p>
          <a:p>
            <a:r>
              <a:rPr lang="en-US" sz="2400" dirty="0" smtClean="0"/>
              <a:t>Welding	175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466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WorkINdiana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AE Provider Education</a:t>
            </a:r>
          </a:p>
          <a:p>
            <a:pPr lvl="1"/>
            <a:r>
              <a:rPr lang="en-US" sz="2800" dirty="0" smtClean="0"/>
              <a:t>Monthly Statewide Calls</a:t>
            </a:r>
          </a:p>
          <a:p>
            <a:pPr lvl="1"/>
            <a:r>
              <a:rPr lang="en-US" sz="2800" dirty="0" smtClean="0"/>
              <a:t>IET WEI Professional Development</a:t>
            </a:r>
          </a:p>
          <a:p>
            <a:pPr lvl="1"/>
            <a:r>
              <a:rPr lang="en-US" sz="2800" dirty="0" smtClean="0"/>
              <a:t>Director meetings</a:t>
            </a:r>
          </a:p>
          <a:p>
            <a:pPr lvl="1"/>
            <a:r>
              <a:rPr lang="en-US" sz="2800" dirty="0" smtClean="0"/>
              <a:t>Annual Professional Development Conference</a:t>
            </a:r>
          </a:p>
          <a:p>
            <a:pPr lvl="1"/>
            <a:r>
              <a:rPr lang="en-US" sz="2800" dirty="0" smtClean="0"/>
              <a:t>State Association Newsletter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Employer Training Grant</a:t>
            </a:r>
          </a:p>
          <a:p>
            <a:r>
              <a:rPr lang="en-US" dirty="0" smtClean="0"/>
              <a:t> Cook Medical only recipient</a:t>
            </a:r>
          </a:p>
          <a:p>
            <a:r>
              <a:rPr lang="en-US" dirty="0" smtClean="0"/>
              <a:t>Encouraging AE providers to cover all Workplace class expenses through WEI funding</a:t>
            </a:r>
          </a:p>
          <a:p>
            <a:r>
              <a:rPr lang="en-US" dirty="0" smtClean="0"/>
              <a:t>Exception HSE testing fees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594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124163"/>
      </a:hlink>
      <a:folHlink>
        <a:srgbClr val="75B5E4"/>
      </a:folHlink>
    </a:clrScheme>
    <a:fontScheme name="Custom 2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WD_template_light [Read-Only]" id="{6DFE55A9-7B22-48A7-A7E1-2DCD397C2C84}" vid="{A2A9CACB-0121-4A2F-8AE3-3A8668D1D4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DWD_template_light</Template>
  <TotalTime>495</TotalTime>
  <Words>295</Words>
  <Application>Microsoft Office PowerPoint</Application>
  <PresentationFormat>Widescreen</PresentationFormat>
  <Paragraphs>101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Office Theme</vt:lpstr>
      <vt:lpstr>Indiana Adult Education </vt:lpstr>
      <vt:lpstr>Adult Education Services</vt:lpstr>
      <vt:lpstr>   WorkINdiana </vt:lpstr>
      <vt:lpstr>   WorkINdiana – Outcomes</vt:lpstr>
      <vt:lpstr>WorkINdiana Transition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Pitzulo, Marilyn</dc:creator>
  <cp:lastModifiedBy>Storm, Nathaniel L</cp:lastModifiedBy>
  <cp:revision>54</cp:revision>
  <cp:lastPrinted>2019-04-08T12:30:28Z</cp:lastPrinted>
  <dcterms:created xsi:type="dcterms:W3CDTF">2019-04-05T18:26:27Z</dcterms:created>
  <dcterms:modified xsi:type="dcterms:W3CDTF">2019-04-12T17:53:36Z</dcterms:modified>
</cp:coreProperties>
</file>