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trictFirstAndLastChars="0" embedTrueTypeFonts="1" saveSubsetFonts="1" autoCompressPictures="0">
  <p:sldMasterIdLst>
    <p:sldMasterId id="2147483664" r:id="rId4"/>
  </p:sldMasterIdLst>
  <p:notesMasterIdLst>
    <p:notesMasterId r:id="rId18"/>
  </p:notesMasterIdLst>
  <p:handoutMasterIdLst>
    <p:handoutMasterId r:id="rId19"/>
  </p:handoutMasterIdLst>
  <p:sldIdLst>
    <p:sldId id="2147479686" r:id="rId5"/>
    <p:sldId id="2147479685" r:id="rId6"/>
    <p:sldId id="2147479681" r:id="rId7"/>
    <p:sldId id="2147479696" r:id="rId8"/>
    <p:sldId id="2147479687" r:id="rId9"/>
    <p:sldId id="2147479688" r:id="rId10"/>
    <p:sldId id="2147479689" r:id="rId11"/>
    <p:sldId id="2147479690" r:id="rId12"/>
    <p:sldId id="2147479691" r:id="rId13"/>
    <p:sldId id="2147479692" r:id="rId14"/>
    <p:sldId id="2147479693" r:id="rId15"/>
    <p:sldId id="2147479694" r:id="rId16"/>
    <p:sldId id="2147479695" r:id="rId17"/>
  </p:sldIdLst>
  <p:sldSz cx="9144000" cy="5143500" type="screen16x9"/>
  <p:notesSz cx="7010400" cy="9296400"/>
  <p:embeddedFontLst>
    <p:embeddedFont>
      <p:font typeface="Montserrat" panose="00000500000000000000" pitchFamily="2" charset="0"/>
      <p:regular r:id="rId20"/>
      <p:bold r:id="rId21"/>
      <p:italic r:id="rId22"/>
      <p:boldItalic r:id="rId23"/>
    </p:embeddedFont>
    <p:embeddedFont>
      <p:font typeface="Open Sans" panose="020B0606030504020204" pitchFamily="34" charset="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0" name="Author" initials="A" lastIdx="0" clrIdx="1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AD0"/>
    <a:srgbClr val="F7FFA3"/>
    <a:srgbClr val="015390"/>
    <a:srgbClr val="E8F5FF"/>
    <a:srgbClr val="F3CE3B"/>
    <a:srgbClr val="818B28"/>
    <a:srgbClr val="CE5119"/>
    <a:srgbClr val="2C7B88"/>
    <a:srgbClr val="C54F2E"/>
    <a:srgbClr val="012F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47F596-E7E2-4ACB-158E-4064111470DF}" v="2" dt="2026-03-01T21:36:11.9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80" y="56"/>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notesMaster" Target="notesMasters/notesMaster1.xml"/><Relationship Id="rId26" Type="http://schemas.openxmlformats.org/officeDocument/2006/relationships/font" Target="fonts/font7.fntdata"/><Relationship Id="rId3" Type="http://schemas.openxmlformats.org/officeDocument/2006/relationships/customXml" Target="../customXml/item3.xml"/><Relationship Id="rId21" Type="http://schemas.openxmlformats.org/officeDocument/2006/relationships/font" Target="fonts/font2.fntdata"/><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6.fntdata"/><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1.fntdata"/><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5.fntdata"/><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4.fntdata"/><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handoutMaster" Target="handoutMasters/handoutMaster1.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viewProps" Target="view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AAB0D4C-3281-86EA-4396-D33FCAA60986}"/>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B02637A3-6423-82B2-6F88-2749A3EAE87C}"/>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29BBBFE-CE6A-4865-96E0-87B58B3B0A94}" type="datetimeFigureOut">
              <a:rPr lang="en-US" smtClean="0"/>
              <a:t>3/2/2026</a:t>
            </a:fld>
            <a:endParaRPr lang="en-US"/>
          </a:p>
        </p:txBody>
      </p:sp>
      <p:sp>
        <p:nvSpPr>
          <p:cNvPr id="4" name="Footer Placeholder 3">
            <a:extLst>
              <a:ext uri="{FF2B5EF4-FFF2-40B4-BE49-F238E27FC236}">
                <a16:creationId xmlns:a16="http://schemas.microsoft.com/office/drawing/2014/main" id="{56146E99-DE0F-E0CF-C097-A3144F207CDE}"/>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1237ADB-5FAC-8CC4-1F1B-CD8EC88F53F5}"/>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8677F9A8-0469-44B7-B745-C6810882B4B3}" type="slidenum">
              <a:rPr lang="en-US" smtClean="0"/>
              <a:t>‹#›</a:t>
            </a:fld>
            <a:endParaRPr lang="en-US"/>
          </a:p>
        </p:txBody>
      </p:sp>
    </p:spTree>
    <p:extLst>
      <p:ext uri="{BB962C8B-B14F-4D97-AF65-F5344CB8AC3E}">
        <p14:creationId xmlns:p14="http://schemas.microsoft.com/office/powerpoint/2010/main" val="22271963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txBody>
          <a:bodyPr/>
          <a:lstStyle/>
          <a:p>
            <a:endParaRPr lang="en-US"/>
          </a:p>
        </p:txBody>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789379078"/>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png"/><Relationship Id="rId7" Type="http://schemas.openxmlformats.org/officeDocument/2006/relationships/image" Target="../media/image6.sv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_AND_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FE9E2-328C-1545-9458-EFA018E98755}"/>
              </a:ext>
            </a:extLst>
          </p:cNvPr>
          <p:cNvSpPr>
            <a:spLocks noGrp="1"/>
          </p:cNvSpPr>
          <p:nvPr>
            <p:ph type="title"/>
          </p:nvPr>
        </p:nvSpPr>
        <p:spPr>
          <a:xfrm>
            <a:off x="311700" y="663357"/>
            <a:ext cx="8520600" cy="532597"/>
          </a:xfrm>
        </p:spPr>
        <p:txBody>
          <a:bodyPr/>
          <a:lstStyle>
            <a:lvl1pPr>
              <a:defRPr b="1">
                <a:latin typeface="Montserrat" pitchFamily="2" charset="0"/>
              </a:defRPr>
            </a:lvl1pPr>
          </a:lstStyle>
          <a:p>
            <a:r>
              <a:rPr lang="en-US"/>
              <a:t>Click to edit Master title style</a:t>
            </a:r>
          </a:p>
        </p:txBody>
      </p:sp>
      <p:sp>
        <p:nvSpPr>
          <p:cNvPr id="3" name="Content Placeholder 2">
            <a:extLst>
              <a:ext uri="{FF2B5EF4-FFF2-40B4-BE49-F238E27FC236}">
                <a16:creationId xmlns:a16="http://schemas.microsoft.com/office/drawing/2014/main" id="{7C0A32A3-06D8-0D47-8AAD-C56E41646EC6}"/>
              </a:ext>
            </a:extLst>
          </p:cNvPr>
          <p:cNvSpPr>
            <a:spLocks noGrp="1"/>
          </p:cNvSpPr>
          <p:nvPr>
            <p:ph idx="1"/>
          </p:nvPr>
        </p:nvSpPr>
        <p:spPr>
          <a:xfrm>
            <a:off x="311700" y="1351721"/>
            <a:ext cx="8520600" cy="3217153"/>
          </a:xfrm>
        </p:spPr>
        <p:txBody>
          <a:bodyPr/>
          <a:lstStyle>
            <a:lvl1pPr>
              <a:lnSpc>
                <a:spcPct val="100000"/>
              </a:lnSpc>
              <a:defRPr>
                <a:solidFill>
                  <a:schemeClr val="tx1"/>
                </a:solidFill>
                <a:latin typeface="Open Sans" pitchFamily="2" charset="0"/>
                <a:ea typeface="Open Sans" pitchFamily="2" charset="0"/>
                <a:cs typeface="Open Sans" pitchFamily="2" charset="0"/>
              </a:defRPr>
            </a:lvl1pPr>
            <a:lvl2pPr>
              <a:lnSpc>
                <a:spcPct val="100000"/>
              </a:lnSpc>
              <a:defRPr>
                <a:solidFill>
                  <a:schemeClr val="tx1"/>
                </a:solidFill>
                <a:latin typeface="Open Sans" pitchFamily="2" charset="0"/>
                <a:ea typeface="Open Sans" pitchFamily="2" charset="0"/>
                <a:cs typeface="Open Sans" pitchFamily="2" charset="0"/>
              </a:defRPr>
            </a:lvl2pPr>
            <a:lvl3pPr>
              <a:lnSpc>
                <a:spcPct val="100000"/>
              </a:lnSpc>
              <a:defRPr>
                <a:solidFill>
                  <a:schemeClr val="tx1"/>
                </a:solidFill>
                <a:latin typeface="Open Sans" pitchFamily="2" charset="0"/>
                <a:ea typeface="Open Sans" pitchFamily="2" charset="0"/>
                <a:cs typeface="Open Sans" pitchFamily="2" charset="0"/>
              </a:defRPr>
            </a:lvl3pPr>
            <a:lvl4pPr>
              <a:lnSpc>
                <a:spcPct val="100000"/>
              </a:lnSpc>
              <a:defRPr>
                <a:solidFill>
                  <a:schemeClr val="tx1"/>
                </a:solidFill>
                <a:latin typeface="Open Sans" pitchFamily="2" charset="0"/>
                <a:ea typeface="Open Sans" pitchFamily="2" charset="0"/>
                <a:cs typeface="Open Sans" pitchFamily="2" charset="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4923ECF9-53C4-AF49-8D20-5D56FFBB901A}"/>
              </a:ext>
            </a:extLst>
          </p:cNvPr>
          <p:cNvSpPr>
            <a:spLocks noGrp="1"/>
          </p:cNvSpPr>
          <p:nvPr>
            <p:ph type="sldNum" sz="quarter" idx="12"/>
          </p:nvPr>
        </p:nvSpPr>
        <p:spPr/>
        <p:txBody>
          <a:bodyPr/>
          <a:lstStyle>
            <a:lvl1pPr>
              <a:defRPr b="1">
                <a:solidFill>
                  <a:srgbClr val="015390"/>
                </a:solidFill>
                <a:latin typeface="Montserrat" pitchFamily="2" charset="0"/>
              </a:defRPr>
            </a:lvl1pPr>
          </a:lstStyle>
          <a:p>
            <a:fld id="{2C1798A1-548B-2F4F-A949-0B360C421755}" type="slidenum">
              <a:rPr lang="en-US" smtClean="0"/>
              <a:pPr/>
              <a:t>‹#›</a:t>
            </a:fld>
            <a:endParaRPr lang="en-US">
              <a:solidFill>
                <a:srgbClr val="015390"/>
              </a:solidFill>
            </a:endParaRPr>
          </a:p>
        </p:txBody>
      </p:sp>
      <p:sp>
        <p:nvSpPr>
          <p:cNvPr id="4" name="Google Shape;53;p13">
            <a:extLst>
              <a:ext uri="{FF2B5EF4-FFF2-40B4-BE49-F238E27FC236}">
                <a16:creationId xmlns:a16="http://schemas.microsoft.com/office/drawing/2014/main" id="{B5AD1312-7C61-B7E6-D6BF-E07CD2FEFE66}"/>
              </a:ext>
            </a:extLst>
          </p:cNvPr>
          <p:cNvSpPr/>
          <p:nvPr userDrawn="1"/>
        </p:nvSpPr>
        <p:spPr>
          <a:xfrm rot="10800000">
            <a:off x="-21623" y="-1"/>
            <a:ext cx="9165621" cy="374588"/>
          </a:xfrm>
          <a:prstGeom prst="rect">
            <a:avLst/>
          </a:prstGeom>
          <a:solidFill>
            <a:srgbClr val="015390"/>
          </a:solidFill>
          <a:ln>
            <a:noFill/>
          </a:ln>
        </p:spPr>
        <p:txBody>
          <a:bodyPr spcFirstLastPara="1" wrap="square" lIns="68575" tIns="34275" rIns="68575" bIns="3427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Times New Roman"/>
              <a:ea typeface="Times New Roman"/>
              <a:cs typeface="Times New Roman"/>
              <a:sym typeface="Times New Roman"/>
            </a:endParaRPr>
          </a:p>
        </p:txBody>
      </p:sp>
      <p:cxnSp>
        <p:nvCxnSpPr>
          <p:cNvPr id="5" name="Google Shape;57;p13">
            <a:extLst>
              <a:ext uri="{FF2B5EF4-FFF2-40B4-BE49-F238E27FC236}">
                <a16:creationId xmlns:a16="http://schemas.microsoft.com/office/drawing/2014/main" id="{166E13D2-34C8-C43C-F21A-BCE88B43F191}"/>
              </a:ext>
            </a:extLst>
          </p:cNvPr>
          <p:cNvCxnSpPr>
            <a:cxnSpLocks/>
          </p:cNvCxnSpPr>
          <p:nvPr userDrawn="1"/>
        </p:nvCxnSpPr>
        <p:spPr>
          <a:xfrm>
            <a:off x="-116378" y="404306"/>
            <a:ext cx="9260378" cy="0"/>
          </a:xfrm>
          <a:prstGeom prst="straightConnector1">
            <a:avLst/>
          </a:prstGeom>
          <a:noFill/>
          <a:ln w="76200" cap="flat" cmpd="sng">
            <a:solidFill>
              <a:srgbClr val="009AD0"/>
            </a:solidFill>
            <a:prstDash val="solid"/>
            <a:round/>
            <a:headEnd type="none" w="med" len="med"/>
            <a:tailEnd type="none" w="med" len="med"/>
          </a:ln>
        </p:spPr>
      </p:cxnSp>
      <p:sp>
        <p:nvSpPr>
          <p:cNvPr id="7" name="Rectangle: Rounded Corners 6">
            <a:extLst>
              <a:ext uri="{FF2B5EF4-FFF2-40B4-BE49-F238E27FC236}">
                <a16:creationId xmlns:a16="http://schemas.microsoft.com/office/drawing/2014/main" id="{7BC22B84-6A72-0296-6EEA-3709F206796D}"/>
              </a:ext>
            </a:extLst>
          </p:cNvPr>
          <p:cNvSpPr/>
          <p:nvPr userDrawn="1"/>
        </p:nvSpPr>
        <p:spPr>
          <a:xfrm>
            <a:off x="3513222" y="-215963"/>
            <a:ext cx="2095929" cy="857916"/>
          </a:xfrm>
          <a:prstGeom prst="roundRect">
            <a:avLst/>
          </a:prstGeom>
          <a:solidFill>
            <a:schemeClr val="bg1"/>
          </a:solidFill>
          <a:ln w="9525">
            <a:solidFill>
              <a:srgbClr val="009AD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oogle Shape;88;p19">
            <a:extLst>
              <a:ext uri="{FF2B5EF4-FFF2-40B4-BE49-F238E27FC236}">
                <a16:creationId xmlns:a16="http://schemas.microsoft.com/office/drawing/2014/main" id="{AE1A9073-A9FC-AC13-1023-6E902F1553CE}"/>
              </a:ext>
            </a:extLst>
          </p:cNvPr>
          <p:cNvPicPr preferRelativeResize="0"/>
          <p:nvPr userDrawn="1"/>
        </p:nvPicPr>
        <p:blipFill rotWithShape="1">
          <a:blip r:embed="rId2">
            <a:alphaModFix/>
          </a:blip>
          <a:srcRect l="16048" t="17409" r="17497" b="16597"/>
          <a:stretch/>
        </p:blipFill>
        <p:spPr>
          <a:xfrm>
            <a:off x="143283" y="23601"/>
            <a:ext cx="319891" cy="340462"/>
          </a:xfrm>
          <a:prstGeom prst="rect">
            <a:avLst/>
          </a:prstGeom>
          <a:noFill/>
          <a:ln>
            <a:noFill/>
          </a:ln>
        </p:spPr>
      </p:pic>
      <p:pic>
        <p:nvPicPr>
          <p:cNvPr id="9" name="Picture 8" descr="Text&#10;&#10;AI-generated content may be incorrect.">
            <a:extLst>
              <a:ext uri="{FF2B5EF4-FFF2-40B4-BE49-F238E27FC236}">
                <a16:creationId xmlns:a16="http://schemas.microsoft.com/office/drawing/2014/main" id="{9E7257BB-3AF5-610B-074C-753B43C9A043}"/>
              </a:ext>
            </a:extLst>
          </p:cNvPr>
          <p:cNvPicPr>
            <a:picLocks noChangeAspect="1"/>
          </p:cNvPicPr>
          <p:nvPr userDrawn="1"/>
        </p:nvPicPr>
        <p:blipFill>
          <a:blip r:embed="rId3"/>
          <a:stretch>
            <a:fillRect/>
          </a:stretch>
        </p:blipFill>
        <p:spPr>
          <a:xfrm>
            <a:off x="8318871" y="11863"/>
            <a:ext cx="635632" cy="340462"/>
          </a:xfrm>
          <a:prstGeom prst="rect">
            <a:avLst/>
          </a:prstGeom>
        </p:spPr>
      </p:pic>
      <p:sp>
        <p:nvSpPr>
          <p:cNvPr id="11" name="Google Shape;91;p19">
            <a:extLst>
              <a:ext uri="{FF2B5EF4-FFF2-40B4-BE49-F238E27FC236}">
                <a16:creationId xmlns:a16="http://schemas.microsoft.com/office/drawing/2014/main" id="{60700980-CB42-9C54-0F79-D584F3962A22}"/>
              </a:ext>
            </a:extLst>
          </p:cNvPr>
          <p:cNvSpPr txBox="1"/>
          <p:nvPr userDrawn="1"/>
        </p:nvSpPr>
        <p:spPr>
          <a:xfrm>
            <a:off x="546651" y="4687515"/>
            <a:ext cx="2412600" cy="3693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200">
                <a:solidFill>
                  <a:srgbClr val="015390"/>
                </a:solidFill>
                <a:latin typeface="Open Sans" pitchFamily="2" charset="0"/>
                <a:ea typeface="Open Sans" pitchFamily="2" charset="0"/>
                <a:cs typeface="Open Sans" pitchFamily="2" charset="0"/>
              </a:rPr>
              <a:t>growruralhealth@health.in.gov</a:t>
            </a:r>
            <a:endParaRPr sz="1200">
              <a:solidFill>
                <a:srgbClr val="015390"/>
              </a:solidFill>
              <a:latin typeface="Open Sans" pitchFamily="2" charset="0"/>
              <a:ea typeface="Open Sans" pitchFamily="2" charset="0"/>
              <a:cs typeface="Open Sans" pitchFamily="2" charset="0"/>
            </a:endParaRPr>
          </a:p>
        </p:txBody>
      </p:sp>
      <p:pic>
        <p:nvPicPr>
          <p:cNvPr id="12" name="Graphic 11" descr="Envelope with solid fill">
            <a:extLst>
              <a:ext uri="{FF2B5EF4-FFF2-40B4-BE49-F238E27FC236}">
                <a16:creationId xmlns:a16="http://schemas.microsoft.com/office/drawing/2014/main" id="{3D2BF91A-B9F7-325E-B2AF-37BB1E89BE7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11700" y="4764509"/>
            <a:ext cx="215313" cy="215313"/>
          </a:xfrm>
          <a:prstGeom prst="rect">
            <a:avLst/>
          </a:prstGeom>
        </p:spPr>
      </p:pic>
      <p:sp>
        <p:nvSpPr>
          <p:cNvPr id="13" name="Google Shape;91;p19">
            <a:extLst>
              <a:ext uri="{FF2B5EF4-FFF2-40B4-BE49-F238E27FC236}">
                <a16:creationId xmlns:a16="http://schemas.microsoft.com/office/drawing/2014/main" id="{11E69E44-ED90-45CA-71D0-EAFC5A97B98E}"/>
              </a:ext>
            </a:extLst>
          </p:cNvPr>
          <p:cNvSpPr txBox="1"/>
          <p:nvPr userDrawn="1"/>
        </p:nvSpPr>
        <p:spPr>
          <a:xfrm>
            <a:off x="3365700" y="4694728"/>
            <a:ext cx="2412600" cy="3693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200">
                <a:solidFill>
                  <a:srgbClr val="015390"/>
                </a:solidFill>
                <a:latin typeface="Open Sans" pitchFamily="2" charset="0"/>
                <a:ea typeface="Open Sans" pitchFamily="2" charset="0"/>
                <a:cs typeface="Open Sans" pitchFamily="2" charset="0"/>
              </a:rPr>
              <a:t>www.growruralhealth.in.gov</a:t>
            </a:r>
            <a:endParaRPr sz="1200">
              <a:solidFill>
                <a:srgbClr val="015390"/>
              </a:solidFill>
              <a:latin typeface="Open Sans" pitchFamily="2" charset="0"/>
              <a:ea typeface="Open Sans" pitchFamily="2" charset="0"/>
              <a:cs typeface="Open Sans" pitchFamily="2" charset="0"/>
            </a:endParaRPr>
          </a:p>
        </p:txBody>
      </p:sp>
      <p:pic>
        <p:nvPicPr>
          <p:cNvPr id="14" name="Graphic 13" descr="Internet with solid fill">
            <a:extLst>
              <a:ext uri="{FF2B5EF4-FFF2-40B4-BE49-F238E27FC236}">
                <a16:creationId xmlns:a16="http://schemas.microsoft.com/office/drawing/2014/main" id="{9AFF05A3-9758-D1E8-5480-F0522F303326}"/>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3130749" y="4771722"/>
            <a:ext cx="215313" cy="215313"/>
          </a:xfrm>
          <a:prstGeom prst="rect">
            <a:avLst/>
          </a:prstGeom>
        </p:spPr>
      </p:pic>
      <p:pic>
        <p:nvPicPr>
          <p:cNvPr id="16" name="Picture 15">
            <a:extLst>
              <a:ext uri="{FF2B5EF4-FFF2-40B4-BE49-F238E27FC236}">
                <a16:creationId xmlns:a16="http://schemas.microsoft.com/office/drawing/2014/main" id="{787BA4B6-2F28-75F2-FDC6-71B4E6D30C9C}"/>
              </a:ext>
            </a:extLst>
          </p:cNvPr>
          <p:cNvPicPr>
            <a:picLocks noChangeAspect="1"/>
          </p:cNvPicPr>
          <p:nvPr userDrawn="1"/>
        </p:nvPicPr>
        <p:blipFill>
          <a:blip r:embed="rId8"/>
          <a:srcRect/>
          <a:stretch/>
        </p:blipFill>
        <p:spPr>
          <a:xfrm>
            <a:off x="3607969" y="33612"/>
            <a:ext cx="2095929" cy="545942"/>
          </a:xfrm>
          <a:prstGeom prst="rect">
            <a:avLst/>
          </a:prstGeom>
        </p:spPr>
      </p:pic>
    </p:spTree>
    <p:extLst>
      <p:ext uri="{BB962C8B-B14F-4D97-AF65-F5344CB8AC3E}">
        <p14:creationId xmlns:p14="http://schemas.microsoft.com/office/powerpoint/2010/main" val="1244220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preserve="1" userDrawn="1">
  <p:cSld name="Q&amp;A_SLIDE">
    <p:spTree>
      <p:nvGrpSpPr>
        <p:cNvPr id="1" name="Shape 9"/>
        <p:cNvGrpSpPr/>
        <p:nvPr/>
      </p:nvGrpSpPr>
      <p:grpSpPr>
        <a:xfrm>
          <a:off x="0" y="0"/>
          <a:ext cx="0" cy="0"/>
          <a:chOff x="0" y="0"/>
          <a:chExt cx="0" cy="0"/>
        </a:xfrm>
      </p:grpSpPr>
      <p:sp>
        <p:nvSpPr>
          <p:cNvPr id="2" name="Google Shape;84;p19">
            <a:extLst>
              <a:ext uri="{FF2B5EF4-FFF2-40B4-BE49-F238E27FC236}">
                <a16:creationId xmlns:a16="http://schemas.microsoft.com/office/drawing/2014/main" id="{E5011587-B7F7-1991-27CC-345362FC7856}"/>
              </a:ext>
            </a:extLst>
          </p:cNvPr>
          <p:cNvSpPr/>
          <p:nvPr userDrawn="1"/>
        </p:nvSpPr>
        <p:spPr>
          <a:xfrm>
            <a:off x="0" y="0"/>
            <a:ext cx="926400" cy="5143500"/>
          </a:xfrm>
          <a:prstGeom prst="rect">
            <a:avLst/>
          </a:prstGeom>
          <a:solidFill>
            <a:srgbClr val="01539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3" name="Google Shape;86;p19">
            <a:extLst>
              <a:ext uri="{FF2B5EF4-FFF2-40B4-BE49-F238E27FC236}">
                <a16:creationId xmlns:a16="http://schemas.microsoft.com/office/drawing/2014/main" id="{B0EF33E4-45B8-8AE4-C944-DAD3E7A5AA99}"/>
              </a:ext>
            </a:extLst>
          </p:cNvPr>
          <p:cNvSpPr/>
          <p:nvPr userDrawn="1"/>
        </p:nvSpPr>
        <p:spPr>
          <a:xfrm>
            <a:off x="917949" y="2"/>
            <a:ext cx="16200" cy="5143500"/>
          </a:xfrm>
          <a:prstGeom prst="rect">
            <a:avLst/>
          </a:prstGeom>
          <a:solidFill>
            <a:srgbClr val="CE5119"/>
          </a:solidFill>
          <a:ln w="12700" cap="flat" cmpd="sng">
            <a:solidFill>
              <a:srgbClr val="009AD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Arial"/>
              <a:ea typeface="Arial"/>
              <a:cs typeface="Arial"/>
              <a:sym typeface="Arial"/>
            </a:endParaRPr>
          </a:p>
        </p:txBody>
      </p:sp>
      <p:pic>
        <p:nvPicPr>
          <p:cNvPr id="4" name="Google Shape;87;p19">
            <a:extLst>
              <a:ext uri="{FF2B5EF4-FFF2-40B4-BE49-F238E27FC236}">
                <a16:creationId xmlns:a16="http://schemas.microsoft.com/office/drawing/2014/main" id="{3267DC4B-A21B-A5EB-1318-D89D06064DC5}"/>
              </a:ext>
            </a:extLst>
          </p:cNvPr>
          <p:cNvPicPr preferRelativeResize="0"/>
          <p:nvPr userDrawn="1"/>
        </p:nvPicPr>
        <p:blipFill rotWithShape="1">
          <a:blip r:embed="rId2">
            <a:alphaModFix/>
          </a:blip>
          <a:srcRect/>
          <a:stretch/>
        </p:blipFill>
        <p:spPr>
          <a:xfrm>
            <a:off x="227173" y="3961775"/>
            <a:ext cx="472025" cy="865198"/>
          </a:xfrm>
          <a:prstGeom prst="rect">
            <a:avLst/>
          </a:prstGeom>
          <a:noFill/>
          <a:ln>
            <a:noFill/>
          </a:ln>
        </p:spPr>
      </p:pic>
      <p:pic>
        <p:nvPicPr>
          <p:cNvPr id="5" name="Google Shape;88;p19">
            <a:extLst>
              <a:ext uri="{FF2B5EF4-FFF2-40B4-BE49-F238E27FC236}">
                <a16:creationId xmlns:a16="http://schemas.microsoft.com/office/drawing/2014/main" id="{4EA13297-8576-D3FC-E3D3-AD5CF474BD06}"/>
              </a:ext>
            </a:extLst>
          </p:cNvPr>
          <p:cNvPicPr preferRelativeResize="0"/>
          <p:nvPr userDrawn="1"/>
        </p:nvPicPr>
        <p:blipFill rotWithShape="1">
          <a:blip r:embed="rId3">
            <a:alphaModFix/>
          </a:blip>
          <a:srcRect l="16048" t="17409" r="17497" b="16597"/>
          <a:stretch/>
        </p:blipFill>
        <p:spPr>
          <a:xfrm>
            <a:off x="123624" y="243478"/>
            <a:ext cx="667150" cy="662475"/>
          </a:xfrm>
          <a:prstGeom prst="rect">
            <a:avLst/>
          </a:prstGeom>
          <a:noFill/>
          <a:ln>
            <a:noFill/>
          </a:ln>
        </p:spPr>
      </p:pic>
      <p:cxnSp>
        <p:nvCxnSpPr>
          <p:cNvPr id="6" name="Google Shape;89;p19">
            <a:extLst>
              <a:ext uri="{FF2B5EF4-FFF2-40B4-BE49-F238E27FC236}">
                <a16:creationId xmlns:a16="http://schemas.microsoft.com/office/drawing/2014/main" id="{FF85C1A4-1A91-1092-6AB9-419568FF903A}"/>
              </a:ext>
            </a:extLst>
          </p:cNvPr>
          <p:cNvCxnSpPr/>
          <p:nvPr userDrawn="1"/>
        </p:nvCxnSpPr>
        <p:spPr>
          <a:xfrm rot="10800000">
            <a:off x="463175" y="1076950"/>
            <a:ext cx="0" cy="2773800"/>
          </a:xfrm>
          <a:prstGeom prst="straightConnector1">
            <a:avLst/>
          </a:prstGeom>
          <a:noFill/>
          <a:ln w="9525" cap="flat" cmpd="sng">
            <a:solidFill>
              <a:schemeClr val="lt1"/>
            </a:solidFill>
            <a:prstDash val="solid"/>
            <a:round/>
            <a:headEnd type="none" w="med" len="med"/>
            <a:tailEnd type="none" w="med" len="med"/>
          </a:ln>
        </p:spPr>
      </p:cxnSp>
      <p:sp>
        <p:nvSpPr>
          <p:cNvPr id="8" name="Google Shape;91;p19">
            <a:extLst>
              <a:ext uri="{FF2B5EF4-FFF2-40B4-BE49-F238E27FC236}">
                <a16:creationId xmlns:a16="http://schemas.microsoft.com/office/drawing/2014/main" id="{3F8619DA-07A0-5E6E-F78C-8667637180A4}"/>
              </a:ext>
            </a:extLst>
          </p:cNvPr>
          <p:cNvSpPr txBox="1"/>
          <p:nvPr userDrawn="1"/>
        </p:nvSpPr>
        <p:spPr>
          <a:xfrm>
            <a:off x="1706970" y="4099794"/>
            <a:ext cx="2412600" cy="3693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200">
                <a:solidFill>
                  <a:srgbClr val="015390"/>
                </a:solidFill>
                <a:latin typeface="Open Sans" pitchFamily="2" charset="0"/>
                <a:ea typeface="Open Sans" pitchFamily="2" charset="0"/>
                <a:cs typeface="Open Sans" pitchFamily="2" charset="0"/>
              </a:rPr>
              <a:t>growruralhealth@health.in.gov</a:t>
            </a:r>
            <a:endParaRPr sz="1200">
              <a:solidFill>
                <a:srgbClr val="015390"/>
              </a:solidFill>
              <a:latin typeface="Open Sans" pitchFamily="2" charset="0"/>
              <a:ea typeface="Open Sans" pitchFamily="2" charset="0"/>
              <a:cs typeface="Open Sans" pitchFamily="2" charset="0"/>
            </a:endParaRPr>
          </a:p>
        </p:txBody>
      </p:sp>
      <p:sp>
        <p:nvSpPr>
          <p:cNvPr id="10" name="Google Shape;91;p19">
            <a:extLst>
              <a:ext uri="{FF2B5EF4-FFF2-40B4-BE49-F238E27FC236}">
                <a16:creationId xmlns:a16="http://schemas.microsoft.com/office/drawing/2014/main" id="{7F67369A-8FD7-0735-0F1B-F9FA7C586440}"/>
              </a:ext>
            </a:extLst>
          </p:cNvPr>
          <p:cNvSpPr txBox="1"/>
          <p:nvPr userDrawn="1"/>
        </p:nvSpPr>
        <p:spPr>
          <a:xfrm>
            <a:off x="1706970" y="4469096"/>
            <a:ext cx="2412600" cy="36930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1200">
                <a:solidFill>
                  <a:srgbClr val="015390"/>
                </a:solidFill>
                <a:latin typeface="Open Sans" pitchFamily="2" charset="0"/>
                <a:ea typeface="Open Sans" pitchFamily="2" charset="0"/>
                <a:cs typeface="Open Sans" pitchFamily="2" charset="0"/>
              </a:rPr>
              <a:t>www.growruralhealth.in.gov</a:t>
            </a:r>
            <a:endParaRPr sz="1200">
              <a:solidFill>
                <a:srgbClr val="015390"/>
              </a:solidFill>
              <a:latin typeface="Open Sans" pitchFamily="2" charset="0"/>
              <a:ea typeface="Open Sans" pitchFamily="2" charset="0"/>
              <a:cs typeface="Open Sans" pitchFamily="2" charset="0"/>
            </a:endParaRPr>
          </a:p>
        </p:txBody>
      </p:sp>
      <p:pic>
        <p:nvPicPr>
          <p:cNvPr id="12" name="Graphic 11" descr="Envelope with solid fill">
            <a:extLst>
              <a:ext uri="{FF2B5EF4-FFF2-40B4-BE49-F238E27FC236}">
                <a16:creationId xmlns:a16="http://schemas.microsoft.com/office/drawing/2014/main" id="{3314598A-B88C-2CF5-CB59-DEB18A7D44A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472019" y="4176788"/>
            <a:ext cx="215313" cy="215313"/>
          </a:xfrm>
          <a:prstGeom prst="rect">
            <a:avLst/>
          </a:prstGeom>
        </p:spPr>
      </p:pic>
      <p:pic>
        <p:nvPicPr>
          <p:cNvPr id="15" name="Graphic 14" descr="Internet with solid fill">
            <a:extLst>
              <a:ext uri="{FF2B5EF4-FFF2-40B4-BE49-F238E27FC236}">
                <a16:creationId xmlns:a16="http://schemas.microsoft.com/office/drawing/2014/main" id="{E196989F-D130-C6A4-A101-C199FE4D908D}"/>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1472019" y="4546090"/>
            <a:ext cx="215313" cy="215313"/>
          </a:xfrm>
          <a:prstGeom prst="rect">
            <a:avLst/>
          </a:prstGeom>
        </p:spPr>
      </p:pic>
      <p:sp>
        <p:nvSpPr>
          <p:cNvPr id="16" name="Title 15">
            <a:extLst>
              <a:ext uri="{FF2B5EF4-FFF2-40B4-BE49-F238E27FC236}">
                <a16:creationId xmlns:a16="http://schemas.microsoft.com/office/drawing/2014/main" id="{D7C38CA0-2EC4-CEDB-D92B-654D0A5AD34E}"/>
              </a:ext>
            </a:extLst>
          </p:cNvPr>
          <p:cNvSpPr>
            <a:spLocks noGrp="1"/>
          </p:cNvSpPr>
          <p:nvPr>
            <p:ph type="title" hasCustomPrompt="1"/>
          </p:nvPr>
        </p:nvSpPr>
        <p:spPr>
          <a:xfrm>
            <a:off x="1388922" y="2069620"/>
            <a:ext cx="6774964" cy="572700"/>
          </a:xfrm>
        </p:spPr>
        <p:txBody>
          <a:bodyPr/>
          <a:lstStyle>
            <a:lvl1pPr>
              <a:defRPr b="1">
                <a:latin typeface="Montserrat" pitchFamily="2" charset="0"/>
              </a:defRPr>
            </a:lvl1pPr>
          </a:lstStyle>
          <a:p>
            <a:r>
              <a:rPr lang="en-US"/>
              <a:t>QUESTIONS &amp; ANSWERS</a:t>
            </a:r>
          </a:p>
        </p:txBody>
      </p:sp>
      <p:sp>
        <p:nvSpPr>
          <p:cNvPr id="18" name="Text Placeholder 17">
            <a:extLst>
              <a:ext uri="{FF2B5EF4-FFF2-40B4-BE49-F238E27FC236}">
                <a16:creationId xmlns:a16="http://schemas.microsoft.com/office/drawing/2014/main" id="{D0BD83A6-08C9-B276-47AA-4828F74B79F7}"/>
              </a:ext>
            </a:extLst>
          </p:cNvPr>
          <p:cNvSpPr>
            <a:spLocks noGrp="1"/>
          </p:cNvSpPr>
          <p:nvPr>
            <p:ph type="body" sz="quarter" idx="10" hasCustomPrompt="1"/>
          </p:nvPr>
        </p:nvSpPr>
        <p:spPr>
          <a:xfrm>
            <a:off x="1341369" y="2942781"/>
            <a:ext cx="6692900" cy="872404"/>
          </a:xfrm>
        </p:spPr>
        <p:txBody>
          <a:bodyPr/>
          <a:lstStyle>
            <a:lvl1pPr>
              <a:buNone/>
              <a:defRPr>
                <a:solidFill>
                  <a:schemeClr val="tx1"/>
                </a:solidFill>
                <a:latin typeface="Montserrat" pitchFamily="2" charset="0"/>
              </a:defRPr>
            </a:lvl1pPr>
          </a:lstStyle>
          <a:p>
            <a:pPr lvl="0"/>
            <a:r>
              <a:rPr lang="en-US"/>
              <a:t>PRESENTER NAME AND TITLE</a:t>
            </a:r>
          </a:p>
          <a:p>
            <a:pPr lvl="0"/>
            <a:r>
              <a:rPr lang="en-US"/>
              <a:t>EMAIL ADDRESS/CONTACT INFO</a:t>
            </a:r>
          </a:p>
        </p:txBody>
      </p:sp>
      <p:pic>
        <p:nvPicPr>
          <p:cNvPr id="7" name="Picture 6">
            <a:extLst>
              <a:ext uri="{FF2B5EF4-FFF2-40B4-BE49-F238E27FC236}">
                <a16:creationId xmlns:a16="http://schemas.microsoft.com/office/drawing/2014/main" id="{891122CC-262E-9A4F-6C1F-D8E031537E8E}"/>
              </a:ext>
            </a:extLst>
          </p:cNvPr>
          <p:cNvPicPr>
            <a:picLocks noChangeAspect="1"/>
          </p:cNvPicPr>
          <p:nvPr userDrawn="1"/>
        </p:nvPicPr>
        <p:blipFill>
          <a:blip r:embed="rId8"/>
          <a:srcRect/>
          <a:stretch/>
        </p:blipFill>
        <p:spPr>
          <a:xfrm>
            <a:off x="1408886" y="616717"/>
            <a:ext cx="3994786" cy="1020890"/>
          </a:xfrm>
          <a:prstGeom prst="rect">
            <a:avLst/>
          </a:prstGeom>
        </p:spPr>
      </p:pic>
    </p:spTree>
    <p:extLst>
      <p:ext uri="{BB962C8B-B14F-4D97-AF65-F5344CB8AC3E}">
        <p14:creationId xmlns:p14="http://schemas.microsoft.com/office/powerpoint/2010/main" val="30166628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66" r:id="rId1"/>
    <p:sldLayoutId id="2147483667" r:id="rId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in.gov/grow-rural-health/files/Appendix-3-Outcome-Measures.docx" TargetMode="External"/><Relationship Id="rId2" Type="http://schemas.openxmlformats.org/officeDocument/2006/relationships/hyperlink" Target="https://www.in.gov/grow-rural-health/files/Template-B-Needs-Assessment-Template.docx"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in.gov/grow-rural-health/files/Appendix-3-Outcome-Measures.docx"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in.gov/grow-rural-health/files/Template-B-Needs-Assessment-Template.docx" TargetMode="External"/><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in.gov/grow-rural-health/files/Template-B-Needs-Assessment-Template.docx" TargetMode="External"/><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in.gov/grow-rural-health/files/Template-F-Project-Narrative-Response.docx" TargetMode="External"/><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hyperlink" Target="https://www.in.gov/grow-rural-health/files/Appendix-3-Outcome-Measures.docx"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0C61E-AAAC-AE4C-6680-2FA4A211A24A}"/>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65CF0C0-FB58-AC45-51A8-8D182DBD8120}"/>
              </a:ext>
            </a:extLst>
          </p:cNvPr>
          <p:cNvSpPr>
            <a:spLocks noGrp="1"/>
          </p:cNvSpPr>
          <p:nvPr>
            <p:ph type="sldNum" sz="quarter" idx="12"/>
          </p:nvPr>
        </p:nvSpPr>
        <p:spPr/>
        <p:txBody>
          <a:bodyPr/>
          <a:lstStyle/>
          <a:p>
            <a:fld id="{2C1798A1-548B-2F4F-A949-0B360C421755}" type="slidenum">
              <a:rPr lang="en-US" smtClean="0"/>
              <a:pPr/>
              <a:t>1</a:t>
            </a:fld>
            <a:endParaRPr lang="en-US"/>
          </a:p>
        </p:txBody>
      </p:sp>
      <p:sp>
        <p:nvSpPr>
          <p:cNvPr id="3" name="Google Shape;72;p14">
            <a:extLst>
              <a:ext uri="{FF2B5EF4-FFF2-40B4-BE49-F238E27FC236}">
                <a16:creationId xmlns:a16="http://schemas.microsoft.com/office/drawing/2014/main" id="{95A165C0-BEB1-6A35-7976-502375D33B20}"/>
              </a:ext>
            </a:extLst>
          </p:cNvPr>
          <p:cNvSpPr txBox="1"/>
          <p:nvPr/>
        </p:nvSpPr>
        <p:spPr>
          <a:xfrm>
            <a:off x="154676" y="587308"/>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400" b="1" kern="0">
                <a:latin typeface="Montserrat" panose="00000500000000000000" pitchFamily="2" charset="0"/>
                <a:cs typeface="Times New Roman"/>
              </a:rPr>
              <a:t>[</a:t>
            </a:r>
            <a:r>
              <a:rPr lang="en-US" sz="1400" b="1" kern="0">
                <a:latin typeface="Montserrat" panose="00000500000000000000" pitchFamily="2" charset="0"/>
                <a:ea typeface="Open Sans"/>
                <a:cs typeface="Open Sans"/>
              </a:rPr>
              <a:t>Required</a:t>
            </a:r>
            <a:r>
              <a:rPr lang="en-US" sz="1400" b="1" kern="0">
                <a:latin typeface="Montserrat" panose="00000500000000000000" pitchFamily="2" charset="0"/>
                <a:cs typeface="Times New Roman"/>
              </a:rPr>
              <a:t>]</a:t>
            </a:r>
            <a:r>
              <a:rPr lang="en-US" sz="1400" b="1" kern="0">
                <a:latin typeface="Montserrat" panose="00000500000000000000" pitchFamily="2" charset="0"/>
                <a:ea typeface="Open Sans"/>
                <a:cs typeface="Open Sans"/>
              </a:rPr>
              <a:t> Logic Model Template </a:t>
            </a:r>
          </a:p>
        </p:txBody>
      </p:sp>
      <p:sp>
        <p:nvSpPr>
          <p:cNvPr id="2" name="Google Shape;72;p14">
            <a:extLst>
              <a:ext uri="{FF2B5EF4-FFF2-40B4-BE49-F238E27FC236}">
                <a16:creationId xmlns:a16="http://schemas.microsoft.com/office/drawing/2014/main" id="{D1F312CB-327F-7C27-A17C-DC0B59857E72}"/>
              </a:ext>
            </a:extLst>
          </p:cNvPr>
          <p:cNvSpPr txBox="1"/>
          <p:nvPr/>
        </p:nvSpPr>
        <p:spPr>
          <a:xfrm>
            <a:off x="156236" y="834022"/>
            <a:ext cx="8799847" cy="382158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950" kern="0" dirty="0">
                <a:highlight>
                  <a:srgbClr val="FFFFFF"/>
                </a:highlight>
                <a:latin typeface="Open Sans"/>
                <a:ea typeface="Open Sans"/>
                <a:cs typeface="Open Sans"/>
              </a:rPr>
              <a:t>The purpose of the Logic Models is to provide a five (5)-year view of the Regional Coalition’s plan, connecting a region’s identified needs, proposed Initiatives and associated activities, and projected outcomes to demonstrate progress towards the State’s goals for improving health outcomes. </a:t>
            </a:r>
            <a:endParaRPr lang="en-US" sz="950" dirty="0">
              <a:latin typeface="Open Sans"/>
              <a:ea typeface="Open Sans"/>
              <a:cs typeface="Open Sans"/>
            </a:endParaRPr>
          </a:p>
          <a:p>
            <a:pPr defTabSz="914378"/>
            <a:endParaRPr lang="en-US" sz="950" kern="0" dirty="0">
              <a:latin typeface="Open Sans"/>
              <a:ea typeface="Open Sans"/>
              <a:cs typeface="Open Sans"/>
            </a:endParaRPr>
          </a:p>
          <a:p>
            <a:pPr defTabSz="914378"/>
            <a:r>
              <a:rPr lang="en-US" sz="950" kern="0" dirty="0">
                <a:latin typeface="Open Sans"/>
                <a:ea typeface="Open Sans"/>
                <a:cs typeface="Open Sans"/>
              </a:rPr>
              <a:t>Please see slide 4 for the </a:t>
            </a:r>
            <a:r>
              <a:rPr lang="en-US" sz="950" i="1" kern="0" dirty="0">
                <a:latin typeface="Open Sans"/>
                <a:ea typeface="Open Sans"/>
                <a:cs typeface="Open Sans"/>
              </a:rPr>
              <a:t>optional</a:t>
            </a:r>
            <a:r>
              <a:rPr lang="en-US" sz="950" kern="0" dirty="0">
                <a:latin typeface="Open Sans"/>
                <a:ea typeface="Open Sans"/>
                <a:cs typeface="Open Sans"/>
              </a:rPr>
              <a:t> Initiative and Indiana RHTP KPO Alignment Matrices information, which may be helpful to complete prior to filling out the logic model template. </a:t>
            </a:r>
            <a:endParaRPr lang="en-US" sz="950" b="1" kern="0" dirty="0">
              <a:latin typeface="Arial"/>
              <a:ea typeface="Open Sans"/>
              <a:cs typeface="Arial"/>
            </a:endParaRPr>
          </a:p>
          <a:p>
            <a:pPr defTabSz="914378"/>
            <a:endParaRPr lang="en-US" sz="950" kern="0" dirty="0">
              <a:latin typeface="Open Sans"/>
              <a:ea typeface="Open Sans"/>
              <a:cs typeface="Open Sans"/>
            </a:endParaRPr>
          </a:p>
          <a:p>
            <a:pPr defTabSz="914378">
              <a:spcBef>
                <a:spcPts val="600"/>
              </a:spcBef>
            </a:pPr>
            <a:r>
              <a:rPr lang="en-US" sz="950" b="1" kern="0" dirty="0">
                <a:highlight>
                  <a:srgbClr val="FFFFFF"/>
                </a:highlight>
                <a:latin typeface="Open Sans"/>
                <a:ea typeface="Open Sans"/>
                <a:cs typeface="Open Sans"/>
              </a:rPr>
              <a:t>Instructions for Required Logic Model Template: </a:t>
            </a:r>
            <a:endParaRPr lang="en-US" sz="950" kern="0" dirty="0">
              <a:highlight>
                <a:srgbClr val="FFFFFF"/>
              </a:highlight>
              <a:latin typeface="Open Sans"/>
              <a:ea typeface="Open Sans"/>
              <a:cs typeface="Open Sans"/>
            </a:endParaRPr>
          </a:p>
          <a:p>
            <a:pPr marL="171450" indent="-171450" defTabSz="914378">
              <a:spcBef>
                <a:spcPts val="600"/>
              </a:spcBef>
              <a:buChar char="•"/>
            </a:pPr>
            <a:r>
              <a:rPr lang="en-US" sz="950" kern="0" dirty="0">
                <a:highlight>
                  <a:srgbClr val="FFFFFF"/>
                </a:highlight>
                <a:latin typeface="Open Sans"/>
                <a:ea typeface="Open Sans"/>
                <a:cs typeface="Open Sans"/>
              </a:rPr>
              <a:t>Please make a copy of Slide 3 to complete as many logic models as needed. One (1) logic model must be completed per proposed Initiative. Please see Slide 2 for a completed example. </a:t>
            </a:r>
            <a:endParaRPr lang="en-US" dirty="0"/>
          </a:p>
          <a:p>
            <a:pPr marL="171450" indent="-171450" defTabSz="914378">
              <a:spcBef>
                <a:spcPts val="600"/>
              </a:spcBef>
              <a:buChar char="•"/>
            </a:pPr>
            <a:r>
              <a:rPr lang="en-US" sz="950" kern="0" dirty="0">
                <a:highlight>
                  <a:srgbClr val="FFFFFF"/>
                </a:highlight>
                <a:latin typeface="Open Sans"/>
                <a:ea typeface="Open Sans"/>
                <a:cs typeface="Open Sans"/>
              </a:rPr>
              <a:t>It is recommended to fill out the logic model template from left to right, beginning with the "Evidence-Informed Need" box and ending with the "Long-Term Outcomes" box. </a:t>
            </a:r>
            <a:endParaRPr lang="en-US" dirty="0">
              <a:latin typeface="Arial"/>
              <a:ea typeface="Open Sans"/>
              <a:cs typeface="Arial"/>
            </a:endParaRPr>
          </a:p>
          <a:p>
            <a:pPr marL="514350" lvl="1" indent="-171450" defTabSz="914378">
              <a:spcBef>
                <a:spcPts val="600"/>
              </a:spcBef>
              <a:buChar char="•"/>
            </a:pPr>
            <a:r>
              <a:rPr lang="en-US" sz="950" kern="0" dirty="0">
                <a:highlight>
                  <a:srgbClr val="FFFFFF"/>
                </a:highlight>
                <a:latin typeface="Open Sans"/>
                <a:ea typeface="Open Sans"/>
                <a:cs typeface="Open Sans"/>
              </a:rPr>
              <a:t>Informed by information input in </a:t>
            </a:r>
            <a:r>
              <a:rPr lang="en-US" sz="950" b="1" kern="0" dirty="0">
                <a:highlight>
                  <a:srgbClr val="FFFFFF"/>
                </a:highlight>
                <a:latin typeface="Open Sans"/>
                <a:ea typeface="Open Sans"/>
                <a:cs typeface="Open Sans"/>
                <a:hlinkClick r:id="rId2"/>
              </a:rPr>
              <a:t>Template B – Needs Assessment</a:t>
            </a:r>
            <a:r>
              <a:rPr lang="en-US" sz="950" kern="0" dirty="0">
                <a:highlight>
                  <a:srgbClr val="FFFFFF"/>
                </a:highlight>
                <a:latin typeface="Open Sans"/>
                <a:ea typeface="Open Sans"/>
                <a:cs typeface="Open Sans"/>
              </a:rPr>
              <a:t>, fill out the "Evidence-Informed Need" box specific to the needs the proposed Initiative seeks to address.</a:t>
            </a:r>
            <a:endParaRPr lang="en-US" dirty="0"/>
          </a:p>
          <a:p>
            <a:pPr marL="514350" lvl="1" indent="-171450" defTabSz="914378">
              <a:spcBef>
                <a:spcPts val="600"/>
              </a:spcBef>
              <a:buChar char="•"/>
            </a:pPr>
            <a:r>
              <a:rPr lang="en-US" sz="950" kern="0" dirty="0">
                <a:highlight>
                  <a:srgbClr val="FFFFFF"/>
                </a:highlight>
                <a:latin typeface="Open Sans"/>
                <a:ea typeface="Open Sans"/>
                <a:cs typeface="Open Sans"/>
              </a:rPr>
              <a:t>Fill out the "Inputs" box, noting specifically known primary subrecipients who will support implementation of the Initiative. </a:t>
            </a:r>
            <a:endParaRPr lang="en-US" dirty="0"/>
          </a:p>
          <a:p>
            <a:pPr marL="514350" lvl="1" indent="-171450" defTabSz="914378">
              <a:spcBef>
                <a:spcPts val="600"/>
              </a:spcBef>
              <a:buChar char="•"/>
            </a:pPr>
            <a:r>
              <a:rPr lang="en-US" sz="950" kern="0" dirty="0">
                <a:highlight>
                  <a:srgbClr val="FFFFFF"/>
                </a:highlight>
                <a:latin typeface="Open Sans"/>
                <a:ea typeface="Open Sans"/>
                <a:cs typeface="Open Sans"/>
              </a:rPr>
              <a:t>Fill in the "Strategies/Activities" box in greater detail, nesting as appropriate the associated activities included in this Initiative. </a:t>
            </a:r>
            <a:endParaRPr lang="en-US" dirty="0"/>
          </a:p>
          <a:p>
            <a:pPr marL="514350" lvl="1" indent="-171450" defTabSz="914378">
              <a:spcBef>
                <a:spcPts val="600"/>
              </a:spcBef>
              <a:buChar char="•"/>
            </a:pPr>
            <a:r>
              <a:rPr lang="en-US" sz="950" kern="0" dirty="0">
                <a:highlight>
                  <a:srgbClr val="FFFFFF"/>
                </a:highlight>
                <a:latin typeface="Open Sans"/>
                <a:ea typeface="Open Sans"/>
                <a:cs typeface="Open Sans"/>
              </a:rPr>
              <a:t>Fill out the "External Factors" box for other stakeholders, partners, environmental entities, or potential risks associated with the Initiative. </a:t>
            </a:r>
            <a:endParaRPr lang="en-US" dirty="0"/>
          </a:p>
          <a:p>
            <a:pPr marL="514350" lvl="1" indent="-171450" defTabSz="914378">
              <a:spcBef>
                <a:spcPts val="600"/>
              </a:spcBef>
              <a:buChar char="•"/>
            </a:pPr>
            <a:r>
              <a:rPr lang="en-US" sz="950" kern="0" dirty="0">
                <a:highlight>
                  <a:srgbClr val="FFFFFF"/>
                </a:highlight>
                <a:latin typeface="Open Sans"/>
                <a:ea typeface="Open Sans"/>
                <a:cs typeface="Open Sans"/>
              </a:rPr>
              <a:t>Fill in Process Measures, Intermediate-Term Outcomes, and Long-Term Outcomes in this order, referring to </a:t>
            </a:r>
            <a:r>
              <a:rPr lang="en-US" sz="950" b="1" kern="0" dirty="0">
                <a:highlight>
                  <a:srgbClr val="FFFFFF"/>
                </a:highlight>
                <a:latin typeface="Open Sans"/>
                <a:ea typeface="Open Sans"/>
                <a:cs typeface="Open Sans"/>
                <a:hlinkClick r:id="rId3"/>
              </a:rPr>
              <a:t>Appendix 3 – Outcome Measures</a:t>
            </a:r>
            <a:r>
              <a:rPr lang="en-US" sz="950" b="1" kern="0" dirty="0">
                <a:highlight>
                  <a:srgbClr val="FFFFFF"/>
                </a:highlight>
                <a:latin typeface="Open Sans"/>
                <a:ea typeface="Open Sans"/>
                <a:cs typeface="Open Sans"/>
              </a:rPr>
              <a:t> </a:t>
            </a:r>
            <a:r>
              <a:rPr lang="en-US" sz="950" kern="0" dirty="0">
                <a:highlight>
                  <a:srgbClr val="FFFFFF"/>
                </a:highlight>
                <a:latin typeface="Open Sans"/>
                <a:ea typeface="Open Sans"/>
                <a:cs typeface="Open Sans"/>
              </a:rPr>
              <a:t>to select from appropriate outcome measures. Please note for "Process Measures" specifically, you may propose your own process measures specific to your proposed Initiative if none of the approved metrics are applicable. These proposed Process Measures are subject to State approval. </a:t>
            </a:r>
            <a:endParaRPr lang="en-US" sz="950" dirty="0">
              <a:latin typeface="Arial"/>
              <a:ea typeface="Open Sans"/>
              <a:cs typeface="Arial"/>
            </a:endParaRPr>
          </a:p>
          <a:p>
            <a:pPr lvl="1" defTabSz="914378"/>
            <a:endParaRPr lang="en-US" sz="950" kern="0" dirty="0">
              <a:highlight>
                <a:srgbClr val="FFFFFF"/>
              </a:highlight>
              <a:latin typeface="Open Sans"/>
              <a:ea typeface="Open Sans"/>
              <a:cs typeface="Open Sans"/>
            </a:endParaRPr>
          </a:p>
          <a:p>
            <a:pPr marL="628650" lvl="1" indent="-285750" defTabSz="914378">
              <a:buFont typeface="Symbol"/>
              <a:buChar char="•"/>
            </a:pPr>
            <a:endParaRPr lang="en-US" sz="900" kern="0" dirty="0">
              <a:highlight>
                <a:srgbClr val="FFFFFF"/>
              </a:highlight>
              <a:latin typeface="Open Sans"/>
              <a:ea typeface="Open Sans"/>
              <a:cs typeface="Open Sans"/>
            </a:endParaRPr>
          </a:p>
          <a:p>
            <a:pPr marL="628650" lvl="1" indent="-285750" defTabSz="914378">
              <a:buFont typeface="Symbol"/>
              <a:buChar char="•"/>
            </a:pPr>
            <a:endParaRPr lang="en-US" sz="900" kern="0" dirty="0">
              <a:highlight>
                <a:srgbClr val="FFFFFF"/>
              </a:highlight>
              <a:latin typeface="Open Sans"/>
              <a:ea typeface="Open Sans"/>
              <a:cs typeface="Open Sans"/>
            </a:endParaRPr>
          </a:p>
          <a:p>
            <a:pPr marL="285750" indent="-285750" defTabSz="914378">
              <a:buFont typeface="Symbol"/>
              <a:buChar char="•"/>
            </a:pPr>
            <a:endParaRPr lang="en-US" sz="900" kern="0" dirty="0">
              <a:highlight>
                <a:srgbClr val="FFFFFF"/>
              </a:highlight>
              <a:latin typeface="Open Sans"/>
              <a:ea typeface="Open Sans"/>
              <a:cs typeface="Open Sans"/>
            </a:endParaRPr>
          </a:p>
          <a:p>
            <a:pPr marL="285750" indent="-285750" defTabSz="914378">
              <a:buFont typeface="Symbol"/>
              <a:buChar char="•"/>
            </a:pPr>
            <a:endParaRPr lang="en-US" sz="900" kern="0" dirty="0">
              <a:highlight>
                <a:srgbClr val="FFFFFF"/>
              </a:highlight>
              <a:latin typeface="Open Sans"/>
              <a:ea typeface="Open Sans"/>
              <a:cs typeface="Open Sans"/>
            </a:endParaRPr>
          </a:p>
          <a:p>
            <a:pPr marL="285750" indent="-285750" defTabSz="914378">
              <a:buFont typeface="Symbol"/>
              <a:buChar char="•"/>
            </a:pPr>
            <a:endParaRPr lang="en-US" sz="900" kern="0" dirty="0">
              <a:highlight>
                <a:srgbClr val="FFFFFF"/>
              </a:highlight>
              <a:latin typeface="Open Sans"/>
              <a:ea typeface="Open Sans"/>
              <a:cs typeface="Open Sans"/>
            </a:endParaRPr>
          </a:p>
          <a:p>
            <a:pPr marL="285750" indent="-285750" defTabSz="914378">
              <a:buFont typeface="Symbol"/>
              <a:buChar char="•"/>
            </a:pPr>
            <a:endParaRPr lang="en-US" sz="900" kern="0" dirty="0">
              <a:highlight>
                <a:srgbClr val="FFFFFF"/>
              </a:highlight>
              <a:latin typeface="Open Sans"/>
              <a:ea typeface="Open Sans"/>
              <a:cs typeface="Open Sans"/>
            </a:endParaRPr>
          </a:p>
          <a:p>
            <a:pPr defTabSz="914378"/>
            <a:endParaRPr lang="en-US" sz="1050" kern="0" dirty="0">
              <a:latin typeface="Open Sans"/>
              <a:ea typeface="Open Sans"/>
              <a:cs typeface="Open Sans"/>
            </a:endParaRPr>
          </a:p>
          <a:p>
            <a:pPr defTabSz="914378"/>
            <a:endParaRPr lang="en-US" sz="1050" kern="0" dirty="0">
              <a:latin typeface="Open Sans"/>
              <a:ea typeface="Open Sans"/>
              <a:cs typeface="Open Sans"/>
            </a:endParaRPr>
          </a:p>
        </p:txBody>
      </p:sp>
    </p:spTree>
    <p:extLst>
      <p:ext uri="{BB962C8B-B14F-4D97-AF65-F5344CB8AC3E}">
        <p14:creationId xmlns:p14="http://schemas.microsoft.com/office/powerpoint/2010/main" val="2691415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D4524-47B5-837D-A1A6-D7DAF5310D21}"/>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61C7BFC-C766-22B0-F1DA-47BE6F7E8C84}"/>
              </a:ext>
            </a:extLst>
          </p:cNvPr>
          <p:cNvSpPr>
            <a:spLocks noGrp="1"/>
          </p:cNvSpPr>
          <p:nvPr>
            <p:ph type="sldNum" sz="quarter" idx="12"/>
          </p:nvPr>
        </p:nvSpPr>
        <p:spPr/>
        <p:txBody>
          <a:bodyPr/>
          <a:lstStyle/>
          <a:p>
            <a:fld id="{2C1798A1-548B-2F4F-A949-0B360C421755}" type="slidenum">
              <a:rPr lang="en-US" smtClean="0"/>
              <a:pPr/>
              <a:t>10</a:t>
            </a:fld>
            <a:endParaRPr lang="en-US"/>
          </a:p>
        </p:txBody>
      </p:sp>
      <p:sp>
        <p:nvSpPr>
          <p:cNvPr id="3" name="Google Shape;72;p14">
            <a:extLst>
              <a:ext uri="{FF2B5EF4-FFF2-40B4-BE49-F238E27FC236}">
                <a16:creationId xmlns:a16="http://schemas.microsoft.com/office/drawing/2014/main" id="{735D3065-440F-76AF-7715-7E5D496DE331}"/>
              </a:ext>
            </a:extLst>
          </p:cNvPr>
          <p:cNvSpPr txBox="1"/>
          <p:nvPr/>
        </p:nvSpPr>
        <p:spPr>
          <a:xfrm>
            <a:off x="60987" y="626036"/>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Open Sans"/>
              </a:rPr>
              <a:t>Optional</a:t>
            </a:r>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Times New Roman"/>
              </a:rPr>
              <a:t> </a:t>
            </a:r>
            <a:r>
              <a:rPr lang="en-US" sz="1100" b="1" kern="0">
                <a:latin typeface="Montserrat" panose="00000500000000000000" pitchFamily="2" charset="0"/>
                <a:ea typeface="Open Sans"/>
                <a:cs typeface="Open Sans"/>
              </a:rPr>
              <a:t>FILL IN TEMPLATE</a:t>
            </a:r>
            <a:r>
              <a:rPr lang="en-US" sz="1100" b="1" i="1" kern="0">
                <a:latin typeface="Montserrat" panose="00000500000000000000" pitchFamily="2" charset="0"/>
                <a:ea typeface="Open Sans"/>
                <a:cs typeface="Open Sans"/>
              </a:rPr>
              <a:t> </a:t>
            </a:r>
            <a:r>
              <a:rPr lang="en-US" sz="1100" b="1" kern="0">
                <a:latin typeface="Montserrat" panose="00000500000000000000" pitchFamily="2" charset="0"/>
                <a:ea typeface="Open Sans"/>
                <a:cs typeface="Open Sans"/>
              </a:rPr>
              <a:t>Activity and Indiana RHTP KPO Alignment Matrices</a:t>
            </a:r>
            <a:endParaRPr lang="en-US" sz="1100" b="1" i="1" kern="0">
              <a:latin typeface="Montserrat" panose="00000500000000000000" pitchFamily="2" charset="0"/>
              <a:ea typeface="Open Sans"/>
              <a:cs typeface="Open Sans"/>
            </a:endParaRPr>
          </a:p>
        </p:txBody>
      </p:sp>
      <p:graphicFrame>
        <p:nvGraphicFramePr>
          <p:cNvPr id="5" name="Table 4">
            <a:extLst>
              <a:ext uri="{FF2B5EF4-FFF2-40B4-BE49-F238E27FC236}">
                <a16:creationId xmlns:a16="http://schemas.microsoft.com/office/drawing/2014/main" id="{B8328C15-2EF0-DD66-833B-AB32CB2ED5DA}"/>
              </a:ext>
            </a:extLst>
          </p:cNvPr>
          <p:cNvGraphicFramePr>
            <a:graphicFrameLocks noGrp="1"/>
          </p:cNvGraphicFramePr>
          <p:nvPr>
            <p:extLst>
              <p:ext uri="{D42A27DB-BD31-4B8C-83A1-F6EECF244321}">
                <p14:modId xmlns:p14="http://schemas.microsoft.com/office/powerpoint/2010/main" val="3195255649"/>
              </p:ext>
            </p:extLst>
          </p:nvPr>
        </p:nvGraphicFramePr>
        <p:xfrm>
          <a:off x="190500" y="957266"/>
          <a:ext cx="8764092" cy="3672840"/>
        </p:xfrm>
        <a:graphic>
          <a:graphicData uri="http://schemas.openxmlformats.org/drawingml/2006/table">
            <a:tbl>
              <a:tblPr firstRow="1" bandRow="1">
                <a:tableStyleId>{5C22544A-7EE6-4342-B048-85BDC9FD1C3A}</a:tableStyleId>
              </a:tblPr>
              <a:tblGrid>
                <a:gridCol w="2191023">
                  <a:extLst>
                    <a:ext uri="{9D8B030D-6E8A-4147-A177-3AD203B41FA5}">
                      <a16:colId xmlns:a16="http://schemas.microsoft.com/office/drawing/2014/main" val="4129826906"/>
                    </a:ext>
                  </a:extLst>
                </a:gridCol>
                <a:gridCol w="2191023">
                  <a:extLst>
                    <a:ext uri="{9D8B030D-6E8A-4147-A177-3AD203B41FA5}">
                      <a16:colId xmlns:a16="http://schemas.microsoft.com/office/drawing/2014/main" val="897896556"/>
                    </a:ext>
                  </a:extLst>
                </a:gridCol>
                <a:gridCol w="2191023">
                  <a:extLst>
                    <a:ext uri="{9D8B030D-6E8A-4147-A177-3AD203B41FA5}">
                      <a16:colId xmlns:a16="http://schemas.microsoft.com/office/drawing/2014/main" val="2660347003"/>
                    </a:ext>
                  </a:extLst>
                </a:gridCol>
                <a:gridCol w="2191023">
                  <a:extLst>
                    <a:ext uri="{9D8B030D-6E8A-4147-A177-3AD203B41FA5}">
                      <a16:colId xmlns:a16="http://schemas.microsoft.com/office/drawing/2014/main" val="4206401634"/>
                    </a:ext>
                  </a:extLst>
                </a:gridCol>
              </a:tblGrid>
              <a:tr h="193760">
                <a:tc gridSpan="4">
                  <a:txBody>
                    <a:bodyPr/>
                    <a:lstStyle/>
                    <a:p>
                      <a:pPr algn="ctr"/>
                      <a:r>
                        <a:rPr lang="en-US" sz="1100">
                          <a:latin typeface="Open Sans" panose="020B0606030504020204" pitchFamily="34" charset="0"/>
                          <a:ea typeface="Open Sans" panose="020B0606030504020204" pitchFamily="34" charset="0"/>
                          <a:cs typeface="Open Sans" panose="020B0606030504020204" pitchFamily="34" charset="0"/>
                        </a:rPr>
                        <a:t>Table 3.4 - Improved Timeliness and Access to Care</a:t>
                      </a:r>
                    </a:p>
                  </a:txBody>
                  <a:tcPr>
                    <a:solidFill>
                      <a:srgbClr val="01539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3710170"/>
                  </a:ext>
                </a:extLst>
              </a:tr>
              <a:tr h="193760">
                <a:tc>
                  <a:txBody>
                    <a:bodyPr/>
                    <a:lstStyle/>
                    <a:p>
                      <a:pPr marL="342900" indent="-342900" algn="ctr">
                        <a:buAutoNum type="arabicPeriod"/>
                      </a:pPr>
                      <a:r>
                        <a:rPr lang="en-US" sz="1100" b="1">
                          <a:latin typeface="Open Sans" panose="020B0606030504020204" pitchFamily="34" charset="0"/>
                          <a:ea typeface="Open Sans" panose="020B0606030504020204" pitchFamily="34" charset="0"/>
                          <a:cs typeface="Open Sans" panose="020B0606030504020204" pitchFamily="34" charset="0"/>
                        </a:rPr>
                        <a:t>Need</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2. Activities</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3. Rationale</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4. KPO Target</a:t>
                      </a:r>
                    </a:p>
                  </a:txBody>
                  <a:tcPr>
                    <a:solidFill>
                      <a:schemeClr val="bg1">
                        <a:lumMod val="85000"/>
                      </a:schemeClr>
                    </a:solidFill>
                  </a:tcPr>
                </a:tc>
                <a:extLst>
                  <a:ext uri="{0D108BD9-81ED-4DB2-BD59-A6C34878D82A}">
                    <a16:rowId xmlns:a16="http://schemas.microsoft.com/office/drawing/2014/main" val="3039241409"/>
                  </a:ext>
                </a:extLst>
              </a:tr>
              <a:tr h="739350">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the community need and its direct link to improving KPO outcomes.</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Include proposed activities that will tie directly to the need(s) outlined. </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why your activities will help address the needs outlined.</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Address required state targets and include supplemental regional objectives as applicable.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Please refer to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Appendix 3</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 Outcomes Measures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for full KPO language.</a:t>
                      </a:r>
                      <a:endParaRPr lang="en-US" sz="1000">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85000"/>
                      </a:schemeClr>
                    </a:solidFill>
                  </a:tcPr>
                </a:tc>
                <a:extLst>
                  <a:ext uri="{0D108BD9-81ED-4DB2-BD59-A6C34878D82A}">
                    <a16:rowId xmlns:a16="http://schemas.microsoft.com/office/drawing/2014/main" val="2883247183"/>
                  </a:ext>
                </a:extLst>
              </a:tr>
              <a:tr h="1794843">
                <a:tc>
                  <a:txBody>
                    <a:bodyPr/>
                    <a:lstStyle/>
                    <a:p>
                      <a:pPr marL="0" lvl="0" indent="0" algn="l">
                        <a:lnSpc>
                          <a:spcPct val="100000"/>
                        </a:lnSpc>
                        <a:spcBef>
                          <a:spcPts val="0"/>
                        </a:spcBef>
                        <a:spcAft>
                          <a:spcPts val="0"/>
                        </a:spcAft>
                        <a:buNone/>
                      </a:pPr>
                      <a:endParaRPr lang="en-US" sz="900" b="0" i="0" u="none" strike="noStrike" noProof="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marL="228600" lvl="0" indent="-228600">
                        <a:buAutoNum type="alphaLcParenR"/>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Improve population to physician ratio</a:t>
                      </a:r>
                      <a:endParaRPr lang="en-US" sz="900">
                        <a:latin typeface="Open Sans" panose="020B0606030504020204" pitchFamily="34" charset="0"/>
                        <a:ea typeface="Open Sans" panose="020B0606030504020204" pitchFamily="34" charset="0"/>
                        <a:cs typeface="Open Sans" panose="020B0606030504020204" pitchFamily="34" charset="0"/>
                      </a:endParaRP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Improve average wait-times for primary care appointments</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Improve average wait-times for specialty care appointments</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Improve unnecessary hospital transfers</a:t>
                      </a:r>
                    </a:p>
                    <a:p>
                      <a:pPr marL="0" lvl="0" indent="0" algn="l">
                        <a:lnSpc>
                          <a:spcPct val="100000"/>
                        </a:lnSpc>
                        <a:spcBef>
                          <a:spcPts val="0"/>
                        </a:spcBef>
                        <a:spcAft>
                          <a:spcPts val="0"/>
                        </a:spcAft>
                        <a:buFont typeface="Symbol"/>
                        <a:buNone/>
                      </a:pP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171450" lvl="0" indent="-171450">
                        <a:buFont typeface="Arial"/>
                        <a:buChar char="•"/>
                      </a:pP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extLst>
                  <a:ext uri="{0D108BD9-81ED-4DB2-BD59-A6C34878D82A}">
                    <a16:rowId xmlns:a16="http://schemas.microsoft.com/office/drawing/2014/main" val="1574504507"/>
                  </a:ext>
                </a:extLst>
              </a:tr>
            </a:tbl>
          </a:graphicData>
        </a:graphic>
      </p:graphicFrame>
    </p:spTree>
    <p:extLst>
      <p:ext uri="{BB962C8B-B14F-4D97-AF65-F5344CB8AC3E}">
        <p14:creationId xmlns:p14="http://schemas.microsoft.com/office/powerpoint/2010/main" val="32269316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D102B-E749-68DD-5285-D92CA35AF646}"/>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7F2B3CF-80B6-22D8-CCAD-BAACFDF265FA}"/>
              </a:ext>
            </a:extLst>
          </p:cNvPr>
          <p:cNvSpPr>
            <a:spLocks noGrp="1"/>
          </p:cNvSpPr>
          <p:nvPr>
            <p:ph type="sldNum" sz="quarter" idx="12"/>
          </p:nvPr>
        </p:nvSpPr>
        <p:spPr/>
        <p:txBody>
          <a:bodyPr/>
          <a:lstStyle/>
          <a:p>
            <a:fld id="{2C1798A1-548B-2F4F-A949-0B360C421755}" type="slidenum">
              <a:rPr lang="en-US" smtClean="0"/>
              <a:pPr/>
              <a:t>11</a:t>
            </a:fld>
            <a:endParaRPr lang="en-US"/>
          </a:p>
        </p:txBody>
      </p:sp>
      <p:sp>
        <p:nvSpPr>
          <p:cNvPr id="3" name="Google Shape;72;p14">
            <a:extLst>
              <a:ext uri="{FF2B5EF4-FFF2-40B4-BE49-F238E27FC236}">
                <a16:creationId xmlns:a16="http://schemas.microsoft.com/office/drawing/2014/main" id="{1DCACA4B-B2AC-C49C-23CB-6866E6F3F7F4}"/>
              </a:ext>
            </a:extLst>
          </p:cNvPr>
          <p:cNvSpPr txBox="1"/>
          <p:nvPr/>
        </p:nvSpPr>
        <p:spPr>
          <a:xfrm>
            <a:off x="60987" y="642970"/>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Open Sans"/>
              </a:rPr>
              <a:t>Optional</a:t>
            </a:r>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Times New Roman"/>
              </a:rPr>
              <a:t> </a:t>
            </a:r>
            <a:r>
              <a:rPr lang="en-US" sz="1100" b="1" kern="0">
                <a:latin typeface="Montserrat" panose="00000500000000000000" pitchFamily="2" charset="0"/>
                <a:ea typeface="Open Sans"/>
                <a:cs typeface="Open Sans"/>
              </a:rPr>
              <a:t>FILL IN TEMPLATE</a:t>
            </a:r>
            <a:r>
              <a:rPr lang="en-US" sz="1100" b="1" i="1" kern="0">
                <a:latin typeface="Montserrat" panose="00000500000000000000" pitchFamily="2" charset="0"/>
                <a:ea typeface="Open Sans"/>
                <a:cs typeface="Open Sans"/>
              </a:rPr>
              <a:t> </a:t>
            </a:r>
            <a:r>
              <a:rPr lang="en-US" sz="1100" b="1" kern="0">
                <a:latin typeface="Montserrat" panose="00000500000000000000" pitchFamily="2" charset="0"/>
                <a:ea typeface="Open Sans"/>
                <a:cs typeface="Open Sans"/>
              </a:rPr>
              <a:t>Activity and Indiana RHTP KPO Alignment Matrices</a:t>
            </a:r>
            <a:endParaRPr lang="en-US" sz="1100" b="1" i="1" kern="0">
              <a:latin typeface="Montserrat" panose="00000500000000000000" pitchFamily="2" charset="0"/>
              <a:ea typeface="Open Sans"/>
              <a:cs typeface="Open Sans"/>
            </a:endParaRPr>
          </a:p>
        </p:txBody>
      </p:sp>
      <p:graphicFrame>
        <p:nvGraphicFramePr>
          <p:cNvPr id="5" name="Table 4">
            <a:extLst>
              <a:ext uri="{FF2B5EF4-FFF2-40B4-BE49-F238E27FC236}">
                <a16:creationId xmlns:a16="http://schemas.microsoft.com/office/drawing/2014/main" id="{D58A223B-EB3A-322C-3628-DEFB7CA3871F}"/>
              </a:ext>
            </a:extLst>
          </p:cNvPr>
          <p:cNvGraphicFramePr>
            <a:graphicFrameLocks noGrp="1"/>
          </p:cNvGraphicFramePr>
          <p:nvPr>
            <p:extLst>
              <p:ext uri="{D42A27DB-BD31-4B8C-83A1-F6EECF244321}">
                <p14:modId xmlns:p14="http://schemas.microsoft.com/office/powerpoint/2010/main" val="2403947161"/>
              </p:ext>
            </p:extLst>
          </p:nvPr>
        </p:nvGraphicFramePr>
        <p:xfrm>
          <a:off x="190500" y="974200"/>
          <a:ext cx="8764092" cy="3672840"/>
        </p:xfrm>
        <a:graphic>
          <a:graphicData uri="http://schemas.openxmlformats.org/drawingml/2006/table">
            <a:tbl>
              <a:tblPr firstRow="1" bandRow="1">
                <a:tableStyleId>{5C22544A-7EE6-4342-B048-85BDC9FD1C3A}</a:tableStyleId>
              </a:tblPr>
              <a:tblGrid>
                <a:gridCol w="2191023">
                  <a:extLst>
                    <a:ext uri="{9D8B030D-6E8A-4147-A177-3AD203B41FA5}">
                      <a16:colId xmlns:a16="http://schemas.microsoft.com/office/drawing/2014/main" val="4129826906"/>
                    </a:ext>
                  </a:extLst>
                </a:gridCol>
                <a:gridCol w="2191023">
                  <a:extLst>
                    <a:ext uri="{9D8B030D-6E8A-4147-A177-3AD203B41FA5}">
                      <a16:colId xmlns:a16="http://schemas.microsoft.com/office/drawing/2014/main" val="897896556"/>
                    </a:ext>
                  </a:extLst>
                </a:gridCol>
                <a:gridCol w="2191023">
                  <a:extLst>
                    <a:ext uri="{9D8B030D-6E8A-4147-A177-3AD203B41FA5}">
                      <a16:colId xmlns:a16="http://schemas.microsoft.com/office/drawing/2014/main" val="2660347003"/>
                    </a:ext>
                  </a:extLst>
                </a:gridCol>
                <a:gridCol w="2191023">
                  <a:extLst>
                    <a:ext uri="{9D8B030D-6E8A-4147-A177-3AD203B41FA5}">
                      <a16:colId xmlns:a16="http://schemas.microsoft.com/office/drawing/2014/main" val="4206401634"/>
                    </a:ext>
                  </a:extLst>
                </a:gridCol>
              </a:tblGrid>
              <a:tr h="157325">
                <a:tc gridSpan="4">
                  <a:txBody>
                    <a:bodyPr/>
                    <a:lstStyle/>
                    <a:p>
                      <a:pPr algn="ctr"/>
                      <a:r>
                        <a:rPr lang="en-US" sz="1100">
                          <a:latin typeface="Open Sans" panose="020B0606030504020204" pitchFamily="34" charset="0"/>
                          <a:ea typeface="Open Sans" panose="020B0606030504020204" pitchFamily="34" charset="0"/>
                          <a:cs typeface="Open Sans" panose="020B0606030504020204" pitchFamily="34" charset="0"/>
                        </a:rPr>
                        <a:t>Table 3.5 - Data Interoperability</a:t>
                      </a:r>
                    </a:p>
                  </a:txBody>
                  <a:tcPr>
                    <a:solidFill>
                      <a:srgbClr val="01539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3710170"/>
                  </a:ext>
                </a:extLst>
              </a:tr>
              <a:tr h="157325">
                <a:tc>
                  <a:txBody>
                    <a:bodyPr/>
                    <a:lstStyle/>
                    <a:p>
                      <a:pPr marL="342900" indent="-342900" algn="ctr">
                        <a:buAutoNum type="arabicPeriod"/>
                      </a:pPr>
                      <a:r>
                        <a:rPr lang="en-US" sz="1100" b="1">
                          <a:latin typeface="Open Sans" panose="020B0606030504020204" pitchFamily="34" charset="0"/>
                          <a:ea typeface="Open Sans" panose="020B0606030504020204" pitchFamily="34" charset="0"/>
                          <a:cs typeface="Open Sans" panose="020B0606030504020204" pitchFamily="34" charset="0"/>
                        </a:rPr>
                        <a:t>Need</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2. Activities</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3. Rationale</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4. KPO Target</a:t>
                      </a:r>
                    </a:p>
                  </a:txBody>
                  <a:tcPr>
                    <a:solidFill>
                      <a:schemeClr val="bg1">
                        <a:lumMod val="85000"/>
                      </a:schemeClr>
                    </a:solidFill>
                  </a:tcPr>
                </a:tc>
                <a:extLst>
                  <a:ext uri="{0D108BD9-81ED-4DB2-BD59-A6C34878D82A}">
                    <a16:rowId xmlns:a16="http://schemas.microsoft.com/office/drawing/2014/main" val="3039241409"/>
                  </a:ext>
                </a:extLst>
              </a:tr>
              <a:tr h="600321">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the community need and its direct link to improving KPO outcomes.</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Include proposed activities that will tie directly to the need(s) outlined. </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why your activities will help address the needs outlined.</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Address required state targets and include supplemental regional objectives as applicable.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Please refer to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Appendix 3</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 Outcomes Measures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for full KPO language.</a:t>
                      </a:r>
                      <a:endParaRPr lang="en-US" sz="1000">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85000"/>
                      </a:schemeClr>
                    </a:solidFill>
                  </a:tcPr>
                </a:tc>
                <a:extLst>
                  <a:ext uri="{0D108BD9-81ED-4DB2-BD59-A6C34878D82A}">
                    <a16:rowId xmlns:a16="http://schemas.microsoft.com/office/drawing/2014/main" val="2883247183"/>
                  </a:ext>
                </a:extLst>
              </a:tr>
              <a:tr h="1457331">
                <a:tc>
                  <a:txBody>
                    <a:bodyPr/>
                    <a:lstStyle/>
                    <a:p>
                      <a:pPr marL="0" lvl="0" indent="0" algn="l">
                        <a:lnSpc>
                          <a:spcPct val="100000"/>
                        </a:lnSpc>
                        <a:spcBef>
                          <a:spcPts val="0"/>
                        </a:spcBef>
                        <a:spcAft>
                          <a:spcPts val="0"/>
                        </a:spcAft>
                        <a:buNone/>
                      </a:pPr>
                      <a:endParaRPr lang="en-US" sz="900" b="0" i="0" u="none" strike="noStrike" noProof="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marL="228600" lvl="0" indent="-228600">
                        <a:buAutoNum type="alphaLcParenR"/>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the number of rural healthcare entities connected to health information exchange</a:t>
                      </a:r>
                      <a:endParaRPr lang="en-US" sz="900">
                        <a:latin typeface="Open Sans" panose="020B0606030504020204" pitchFamily="34" charset="0"/>
                        <a:ea typeface="Open Sans" panose="020B0606030504020204" pitchFamily="34" charset="0"/>
                        <a:cs typeface="Open Sans" panose="020B0606030504020204" pitchFamily="34" charset="0"/>
                      </a:endParaRPr>
                    </a:p>
                    <a:p>
                      <a:pPr marL="0" lvl="0" indent="0" algn="l">
                        <a:lnSpc>
                          <a:spcPct val="100000"/>
                        </a:lnSpc>
                        <a:spcBef>
                          <a:spcPts val="0"/>
                        </a:spcBef>
                        <a:spcAft>
                          <a:spcPts val="0"/>
                        </a:spcAft>
                        <a:buFont typeface="Symbol"/>
                        <a:buNone/>
                      </a:pP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171450" lvl="0" indent="-171450">
                        <a:buFont typeface="Arial"/>
                        <a:buChar char="•"/>
                      </a:pP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extLst>
                  <a:ext uri="{0D108BD9-81ED-4DB2-BD59-A6C34878D82A}">
                    <a16:rowId xmlns:a16="http://schemas.microsoft.com/office/drawing/2014/main" val="1574504507"/>
                  </a:ext>
                </a:extLst>
              </a:tr>
            </a:tbl>
          </a:graphicData>
        </a:graphic>
      </p:graphicFrame>
    </p:spTree>
    <p:extLst>
      <p:ext uri="{BB962C8B-B14F-4D97-AF65-F5344CB8AC3E}">
        <p14:creationId xmlns:p14="http://schemas.microsoft.com/office/powerpoint/2010/main" val="739290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655DA-5755-6991-F267-699821943F5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FC287C3-AECC-91E1-7732-2E784D498A34}"/>
              </a:ext>
            </a:extLst>
          </p:cNvPr>
          <p:cNvSpPr>
            <a:spLocks noGrp="1"/>
          </p:cNvSpPr>
          <p:nvPr>
            <p:ph type="sldNum" sz="quarter" idx="12"/>
          </p:nvPr>
        </p:nvSpPr>
        <p:spPr/>
        <p:txBody>
          <a:bodyPr/>
          <a:lstStyle/>
          <a:p>
            <a:fld id="{2C1798A1-548B-2F4F-A949-0B360C421755}" type="slidenum">
              <a:rPr lang="en-US" smtClean="0"/>
              <a:pPr/>
              <a:t>12</a:t>
            </a:fld>
            <a:endParaRPr lang="en-US"/>
          </a:p>
        </p:txBody>
      </p:sp>
      <p:sp>
        <p:nvSpPr>
          <p:cNvPr id="3" name="Google Shape;72;p14">
            <a:extLst>
              <a:ext uri="{FF2B5EF4-FFF2-40B4-BE49-F238E27FC236}">
                <a16:creationId xmlns:a16="http://schemas.microsoft.com/office/drawing/2014/main" id="{42A7D0D9-33D9-B8CA-E819-E45526BF2151}"/>
              </a:ext>
            </a:extLst>
          </p:cNvPr>
          <p:cNvSpPr txBox="1"/>
          <p:nvPr/>
        </p:nvSpPr>
        <p:spPr>
          <a:xfrm>
            <a:off x="60987" y="642968"/>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Open Sans"/>
              </a:rPr>
              <a:t>Optional</a:t>
            </a:r>
            <a:r>
              <a:rPr lang="en-US" sz="1100" b="1" kern="0">
                <a:latin typeface="Montserrat" panose="00000500000000000000" pitchFamily="2" charset="0"/>
                <a:cs typeface="Times New Roman"/>
              </a:rPr>
              <a:t>]</a:t>
            </a:r>
            <a:r>
              <a:rPr lang="en-US" sz="1100" b="1" i="1" kern="0">
                <a:latin typeface="Montserrat" panose="00000500000000000000" pitchFamily="2" charset="0"/>
                <a:ea typeface="Open Sans"/>
                <a:cs typeface="Times New Roman"/>
              </a:rPr>
              <a:t> </a:t>
            </a:r>
            <a:r>
              <a:rPr lang="en-US" sz="1100" b="1" kern="0">
                <a:latin typeface="Montserrat" panose="00000500000000000000" pitchFamily="2" charset="0"/>
                <a:ea typeface="Open Sans"/>
                <a:cs typeface="Open Sans"/>
              </a:rPr>
              <a:t>FILL IN TEMPLATE</a:t>
            </a:r>
            <a:r>
              <a:rPr lang="en-US" sz="1100" b="1" i="1" kern="0">
                <a:latin typeface="Montserrat" panose="00000500000000000000" pitchFamily="2" charset="0"/>
                <a:ea typeface="Open Sans"/>
                <a:cs typeface="Open Sans"/>
              </a:rPr>
              <a:t> </a:t>
            </a:r>
            <a:r>
              <a:rPr lang="en-US" sz="1100" b="1" kern="0">
                <a:latin typeface="Montserrat" panose="00000500000000000000" pitchFamily="2" charset="0"/>
                <a:ea typeface="Open Sans"/>
                <a:cs typeface="Open Sans"/>
              </a:rPr>
              <a:t>Activity and Indiana RHTP KPO Alignment Matrices</a:t>
            </a:r>
            <a:endParaRPr lang="en-US" sz="1100" b="1" i="1" kern="0">
              <a:latin typeface="Montserrat" panose="00000500000000000000" pitchFamily="2" charset="0"/>
              <a:ea typeface="Open Sans"/>
              <a:cs typeface="Open Sans"/>
            </a:endParaRPr>
          </a:p>
        </p:txBody>
      </p:sp>
      <p:graphicFrame>
        <p:nvGraphicFramePr>
          <p:cNvPr id="5" name="Table 4">
            <a:extLst>
              <a:ext uri="{FF2B5EF4-FFF2-40B4-BE49-F238E27FC236}">
                <a16:creationId xmlns:a16="http://schemas.microsoft.com/office/drawing/2014/main" id="{0AB764D0-DA59-6266-96BA-19F49F8540F1}"/>
              </a:ext>
            </a:extLst>
          </p:cNvPr>
          <p:cNvGraphicFramePr>
            <a:graphicFrameLocks noGrp="1"/>
          </p:cNvGraphicFramePr>
          <p:nvPr>
            <p:extLst>
              <p:ext uri="{D42A27DB-BD31-4B8C-83A1-F6EECF244321}">
                <p14:modId xmlns:p14="http://schemas.microsoft.com/office/powerpoint/2010/main" val="3516361166"/>
              </p:ext>
            </p:extLst>
          </p:nvPr>
        </p:nvGraphicFramePr>
        <p:xfrm>
          <a:off x="190500" y="974198"/>
          <a:ext cx="8764092" cy="3672840"/>
        </p:xfrm>
        <a:graphic>
          <a:graphicData uri="http://schemas.openxmlformats.org/drawingml/2006/table">
            <a:tbl>
              <a:tblPr firstRow="1" bandRow="1">
                <a:tableStyleId>{5C22544A-7EE6-4342-B048-85BDC9FD1C3A}</a:tableStyleId>
              </a:tblPr>
              <a:tblGrid>
                <a:gridCol w="2191023">
                  <a:extLst>
                    <a:ext uri="{9D8B030D-6E8A-4147-A177-3AD203B41FA5}">
                      <a16:colId xmlns:a16="http://schemas.microsoft.com/office/drawing/2014/main" val="4129826906"/>
                    </a:ext>
                  </a:extLst>
                </a:gridCol>
                <a:gridCol w="2191023">
                  <a:extLst>
                    <a:ext uri="{9D8B030D-6E8A-4147-A177-3AD203B41FA5}">
                      <a16:colId xmlns:a16="http://schemas.microsoft.com/office/drawing/2014/main" val="897896556"/>
                    </a:ext>
                  </a:extLst>
                </a:gridCol>
                <a:gridCol w="2191023">
                  <a:extLst>
                    <a:ext uri="{9D8B030D-6E8A-4147-A177-3AD203B41FA5}">
                      <a16:colId xmlns:a16="http://schemas.microsoft.com/office/drawing/2014/main" val="2660347003"/>
                    </a:ext>
                  </a:extLst>
                </a:gridCol>
                <a:gridCol w="2191023">
                  <a:extLst>
                    <a:ext uri="{9D8B030D-6E8A-4147-A177-3AD203B41FA5}">
                      <a16:colId xmlns:a16="http://schemas.microsoft.com/office/drawing/2014/main" val="4206401634"/>
                    </a:ext>
                  </a:extLst>
                </a:gridCol>
              </a:tblGrid>
              <a:tr h="155526">
                <a:tc gridSpan="4">
                  <a:txBody>
                    <a:bodyPr/>
                    <a:lstStyle/>
                    <a:p>
                      <a:pPr algn="ctr"/>
                      <a:r>
                        <a:rPr lang="en-US" sz="1100">
                          <a:latin typeface="Open Sans" panose="020B0606030504020204" pitchFamily="34" charset="0"/>
                          <a:ea typeface="Open Sans" panose="020B0606030504020204" pitchFamily="34" charset="0"/>
                          <a:cs typeface="Open Sans" panose="020B0606030504020204" pitchFamily="34" charset="0"/>
                        </a:rPr>
                        <a:t>Table 3.6 - Telehealth and </a:t>
                      </a:r>
                      <a:r>
                        <a:rPr lang="en-US" sz="1100" err="1">
                          <a:latin typeface="Open Sans" panose="020B0606030504020204" pitchFamily="34" charset="0"/>
                          <a:ea typeface="Open Sans" panose="020B0606030504020204" pitchFamily="34" charset="0"/>
                          <a:cs typeface="Open Sans" panose="020B0606030504020204" pitchFamily="34" charset="0"/>
                        </a:rPr>
                        <a:t>Teleconsult</a:t>
                      </a:r>
                      <a:r>
                        <a:rPr lang="en-US" sz="1100">
                          <a:latin typeface="Open Sans" panose="020B0606030504020204" pitchFamily="34" charset="0"/>
                          <a:ea typeface="Open Sans" panose="020B0606030504020204" pitchFamily="34" charset="0"/>
                          <a:cs typeface="Open Sans" panose="020B0606030504020204" pitchFamily="34" charset="0"/>
                        </a:rPr>
                        <a:t> Expansion</a:t>
                      </a:r>
                    </a:p>
                  </a:txBody>
                  <a:tcPr>
                    <a:solidFill>
                      <a:srgbClr val="01539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3710170"/>
                  </a:ext>
                </a:extLst>
              </a:tr>
              <a:tr h="155526">
                <a:tc>
                  <a:txBody>
                    <a:bodyPr/>
                    <a:lstStyle/>
                    <a:p>
                      <a:pPr marL="342900" indent="-342900" algn="ctr">
                        <a:buAutoNum type="arabicPeriod"/>
                      </a:pPr>
                      <a:r>
                        <a:rPr lang="en-US" sz="1100" b="1">
                          <a:latin typeface="Open Sans" panose="020B0606030504020204" pitchFamily="34" charset="0"/>
                          <a:ea typeface="Open Sans" panose="020B0606030504020204" pitchFamily="34" charset="0"/>
                          <a:cs typeface="Open Sans" panose="020B0606030504020204" pitchFamily="34" charset="0"/>
                        </a:rPr>
                        <a:t>Need</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2. Activities</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3. Rationale</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4. KPO Target</a:t>
                      </a:r>
                    </a:p>
                  </a:txBody>
                  <a:tcPr>
                    <a:solidFill>
                      <a:schemeClr val="bg1">
                        <a:lumMod val="85000"/>
                      </a:schemeClr>
                    </a:solidFill>
                  </a:tcPr>
                </a:tc>
                <a:extLst>
                  <a:ext uri="{0D108BD9-81ED-4DB2-BD59-A6C34878D82A}">
                    <a16:rowId xmlns:a16="http://schemas.microsoft.com/office/drawing/2014/main" val="3039241409"/>
                  </a:ext>
                </a:extLst>
              </a:tr>
              <a:tr h="593455">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the community need and its direct link to improving KPO outcomes.</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Include proposed activities that will tie directly to the need(s) outlined. </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why your activities will help address the needs outlined.</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Address required state targets and include supplemental regional objectives as applicable.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Please refer to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Appendix 3 – Outcomes Measures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for full KPO language.</a:t>
                      </a:r>
                      <a:endParaRPr lang="en-US" sz="1000">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85000"/>
                      </a:schemeClr>
                    </a:solidFill>
                  </a:tcPr>
                </a:tc>
                <a:extLst>
                  <a:ext uri="{0D108BD9-81ED-4DB2-BD59-A6C34878D82A}">
                    <a16:rowId xmlns:a16="http://schemas.microsoft.com/office/drawing/2014/main" val="2883247183"/>
                  </a:ext>
                </a:extLst>
              </a:tr>
              <a:tr h="1440663">
                <a:tc>
                  <a:txBody>
                    <a:bodyPr/>
                    <a:lstStyle/>
                    <a:p>
                      <a:pPr marL="0" lvl="0" indent="0" algn="l">
                        <a:lnSpc>
                          <a:spcPct val="100000"/>
                        </a:lnSpc>
                        <a:spcBef>
                          <a:spcPts val="0"/>
                        </a:spcBef>
                        <a:spcAft>
                          <a:spcPts val="0"/>
                        </a:spcAft>
                        <a:buNone/>
                      </a:pPr>
                      <a:endParaRPr lang="en-US" sz="900" b="0" i="0" u="none" strike="noStrike" noProof="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marL="228600" lvl="0" indent="-228600">
                        <a:buAutoNum type="alphaLcParenR"/>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telehealth utilization </a:t>
                      </a:r>
                      <a:endParaRPr lang="en-US" sz="900">
                        <a:latin typeface="Open Sans" panose="020B0606030504020204" pitchFamily="34" charset="0"/>
                        <a:ea typeface="Open Sans" panose="020B0606030504020204" pitchFamily="34" charset="0"/>
                        <a:cs typeface="Open Sans" panose="020B0606030504020204" pitchFamily="34" charset="0"/>
                      </a:endParaRP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teleconsulting program</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Reduce out of county specialty travel</a:t>
                      </a:r>
                      <a:r>
                        <a:rPr lang="en-US" sz="900" b="0" i="1"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 </a:t>
                      </a: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285750" lvl="0" indent="-285750" algn="l">
                        <a:lnSpc>
                          <a:spcPct val="100000"/>
                        </a:lnSpc>
                        <a:spcBef>
                          <a:spcPts val="0"/>
                        </a:spcBef>
                        <a:spcAft>
                          <a:spcPts val="0"/>
                        </a:spcAft>
                        <a:buFont typeface="Symbol"/>
                        <a:buChar char="•"/>
                      </a:pP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0" lvl="0" indent="0" algn="l">
                        <a:lnSpc>
                          <a:spcPct val="100000"/>
                        </a:lnSpc>
                        <a:spcBef>
                          <a:spcPts val="0"/>
                        </a:spcBef>
                        <a:spcAft>
                          <a:spcPts val="0"/>
                        </a:spcAft>
                        <a:buFont typeface="Symbol"/>
                        <a:buNone/>
                      </a:pP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p>
                      <a:pPr marL="171450" lvl="0" indent="-171450">
                        <a:buFont typeface="Arial"/>
                        <a:buChar char="•"/>
                      </a:pP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extLst>
                  <a:ext uri="{0D108BD9-81ED-4DB2-BD59-A6C34878D82A}">
                    <a16:rowId xmlns:a16="http://schemas.microsoft.com/office/drawing/2014/main" val="1574504507"/>
                  </a:ext>
                </a:extLst>
              </a:tr>
            </a:tbl>
          </a:graphicData>
        </a:graphic>
      </p:graphicFrame>
    </p:spTree>
    <p:extLst>
      <p:ext uri="{BB962C8B-B14F-4D97-AF65-F5344CB8AC3E}">
        <p14:creationId xmlns:p14="http://schemas.microsoft.com/office/powerpoint/2010/main" val="1664685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C89D9-2DC5-BB33-97C7-3DF1F6752AC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CF41488-2445-432B-9BA8-2CF5BF34D6B3}"/>
              </a:ext>
            </a:extLst>
          </p:cNvPr>
          <p:cNvSpPr>
            <a:spLocks noGrp="1"/>
          </p:cNvSpPr>
          <p:nvPr>
            <p:ph type="sldNum" sz="quarter" idx="12"/>
          </p:nvPr>
        </p:nvSpPr>
        <p:spPr/>
        <p:txBody>
          <a:bodyPr/>
          <a:lstStyle/>
          <a:p>
            <a:fld id="{2C1798A1-548B-2F4F-A949-0B360C421755}" type="slidenum">
              <a:rPr lang="en-US" smtClean="0"/>
              <a:pPr/>
              <a:t>13</a:t>
            </a:fld>
            <a:endParaRPr lang="en-US"/>
          </a:p>
        </p:txBody>
      </p:sp>
      <p:sp>
        <p:nvSpPr>
          <p:cNvPr id="3" name="Google Shape;72;p14">
            <a:extLst>
              <a:ext uri="{FF2B5EF4-FFF2-40B4-BE49-F238E27FC236}">
                <a16:creationId xmlns:a16="http://schemas.microsoft.com/office/drawing/2014/main" id="{4F04A6A8-63A7-8EF5-9A6F-7C544195F9BC}"/>
              </a:ext>
            </a:extLst>
          </p:cNvPr>
          <p:cNvSpPr txBox="1"/>
          <p:nvPr/>
        </p:nvSpPr>
        <p:spPr>
          <a:xfrm>
            <a:off x="60987" y="634503"/>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Open Sans"/>
              </a:rPr>
              <a:t>Optional</a:t>
            </a:r>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Times New Roman"/>
              </a:rPr>
              <a:t> </a:t>
            </a:r>
            <a:r>
              <a:rPr lang="en-US" sz="1100" b="1" kern="0">
                <a:latin typeface="Montserrat" panose="00000500000000000000" pitchFamily="2" charset="0"/>
                <a:ea typeface="Open Sans"/>
                <a:cs typeface="Open Sans"/>
              </a:rPr>
              <a:t>FILL IN TEMPLATE</a:t>
            </a:r>
            <a:r>
              <a:rPr lang="en-US" sz="1100" b="1" i="1" kern="0">
                <a:latin typeface="Montserrat" panose="00000500000000000000" pitchFamily="2" charset="0"/>
                <a:ea typeface="Open Sans"/>
                <a:cs typeface="Open Sans"/>
              </a:rPr>
              <a:t> </a:t>
            </a:r>
            <a:r>
              <a:rPr lang="en-US" sz="1100" b="1" kern="0">
                <a:latin typeface="Montserrat" panose="00000500000000000000" pitchFamily="2" charset="0"/>
                <a:ea typeface="Open Sans"/>
                <a:cs typeface="Open Sans"/>
              </a:rPr>
              <a:t>Activity and Indiana RHTP KPO Alignment Matrices</a:t>
            </a:r>
            <a:endParaRPr lang="en-US" sz="1100" b="1" i="1" kern="0">
              <a:latin typeface="Montserrat" panose="00000500000000000000" pitchFamily="2" charset="0"/>
              <a:ea typeface="Open Sans"/>
              <a:cs typeface="Open Sans"/>
            </a:endParaRPr>
          </a:p>
        </p:txBody>
      </p:sp>
      <p:graphicFrame>
        <p:nvGraphicFramePr>
          <p:cNvPr id="5" name="Table 4">
            <a:extLst>
              <a:ext uri="{FF2B5EF4-FFF2-40B4-BE49-F238E27FC236}">
                <a16:creationId xmlns:a16="http://schemas.microsoft.com/office/drawing/2014/main" id="{443BDD7C-439E-9608-0463-FEB78060C129}"/>
              </a:ext>
            </a:extLst>
          </p:cNvPr>
          <p:cNvGraphicFramePr>
            <a:graphicFrameLocks noGrp="1"/>
          </p:cNvGraphicFramePr>
          <p:nvPr>
            <p:extLst>
              <p:ext uri="{D42A27DB-BD31-4B8C-83A1-F6EECF244321}">
                <p14:modId xmlns:p14="http://schemas.microsoft.com/office/powerpoint/2010/main" val="2964755008"/>
              </p:ext>
            </p:extLst>
          </p:nvPr>
        </p:nvGraphicFramePr>
        <p:xfrm>
          <a:off x="190500" y="965734"/>
          <a:ext cx="8764092" cy="3751699"/>
        </p:xfrm>
        <a:graphic>
          <a:graphicData uri="http://schemas.openxmlformats.org/drawingml/2006/table">
            <a:tbl>
              <a:tblPr firstRow="1" bandRow="1">
                <a:tableStyleId>{5C22544A-7EE6-4342-B048-85BDC9FD1C3A}</a:tableStyleId>
              </a:tblPr>
              <a:tblGrid>
                <a:gridCol w="2191023">
                  <a:extLst>
                    <a:ext uri="{9D8B030D-6E8A-4147-A177-3AD203B41FA5}">
                      <a16:colId xmlns:a16="http://schemas.microsoft.com/office/drawing/2014/main" val="4129826906"/>
                    </a:ext>
                  </a:extLst>
                </a:gridCol>
                <a:gridCol w="2191023">
                  <a:extLst>
                    <a:ext uri="{9D8B030D-6E8A-4147-A177-3AD203B41FA5}">
                      <a16:colId xmlns:a16="http://schemas.microsoft.com/office/drawing/2014/main" val="897896556"/>
                    </a:ext>
                  </a:extLst>
                </a:gridCol>
                <a:gridCol w="2191023">
                  <a:extLst>
                    <a:ext uri="{9D8B030D-6E8A-4147-A177-3AD203B41FA5}">
                      <a16:colId xmlns:a16="http://schemas.microsoft.com/office/drawing/2014/main" val="2660347003"/>
                    </a:ext>
                  </a:extLst>
                </a:gridCol>
                <a:gridCol w="2191023">
                  <a:extLst>
                    <a:ext uri="{9D8B030D-6E8A-4147-A177-3AD203B41FA5}">
                      <a16:colId xmlns:a16="http://schemas.microsoft.com/office/drawing/2014/main" val="4206401634"/>
                    </a:ext>
                  </a:extLst>
                </a:gridCol>
              </a:tblGrid>
              <a:tr h="249863">
                <a:tc gridSpan="4">
                  <a:txBody>
                    <a:bodyPr/>
                    <a:lstStyle/>
                    <a:p>
                      <a:pPr algn="ctr"/>
                      <a:r>
                        <a:rPr lang="en-US" sz="1100">
                          <a:latin typeface="Open Sans" panose="020B0606030504020204" pitchFamily="34" charset="0"/>
                          <a:ea typeface="Open Sans" panose="020B0606030504020204" pitchFamily="34" charset="0"/>
                          <a:cs typeface="Open Sans" panose="020B0606030504020204" pitchFamily="34" charset="0"/>
                        </a:rPr>
                        <a:t>Table 3.7 - System Integration and Cross-Sector Collaboration</a:t>
                      </a:r>
                    </a:p>
                  </a:txBody>
                  <a:tcPr>
                    <a:solidFill>
                      <a:srgbClr val="01539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3710170"/>
                  </a:ext>
                </a:extLst>
              </a:tr>
              <a:tr h="249863">
                <a:tc>
                  <a:txBody>
                    <a:bodyPr/>
                    <a:lstStyle/>
                    <a:p>
                      <a:pPr marL="342900" indent="-342900" algn="ctr">
                        <a:buAutoNum type="arabicPeriod"/>
                      </a:pPr>
                      <a:r>
                        <a:rPr lang="en-US" sz="1100" b="1">
                          <a:latin typeface="Open Sans" panose="020B0606030504020204" pitchFamily="34" charset="0"/>
                          <a:ea typeface="Open Sans" panose="020B0606030504020204" pitchFamily="34" charset="0"/>
                          <a:cs typeface="Open Sans" panose="020B0606030504020204" pitchFamily="34" charset="0"/>
                        </a:rPr>
                        <a:t>Need</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2. Activities</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3. Rationale</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4. KPO Target</a:t>
                      </a:r>
                    </a:p>
                  </a:txBody>
                  <a:tcPr>
                    <a:solidFill>
                      <a:schemeClr val="bg1">
                        <a:lumMod val="85000"/>
                      </a:schemeClr>
                    </a:solidFill>
                  </a:tcPr>
                </a:tc>
                <a:extLst>
                  <a:ext uri="{0D108BD9-81ED-4DB2-BD59-A6C34878D82A}">
                    <a16:rowId xmlns:a16="http://schemas.microsoft.com/office/drawing/2014/main" val="3039241409"/>
                  </a:ext>
                </a:extLst>
              </a:tr>
              <a:tr h="970058">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the community need and its direct link to improving KPO outcomes.</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Include proposed activities that will tie directly to the need(s) outlined. </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why your activities will help address the needs outlined.</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Address required state targets and include supplemental regional objectives as applicable.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Please refer to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3"/>
                        </a:rPr>
                        <a:t>Appendix 3 – Outcomes Measures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for full KPO language.</a:t>
                      </a:r>
                      <a:endParaRPr lang="en-US" sz="1000">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85000"/>
                      </a:schemeClr>
                    </a:solidFill>
                  </a:tcPr>
                </a:tc>
                <a:extLst>
                  <a:ext uri="{0D108BD9-81ED-4DB2-BD59-A6C34878D82A}">
                    <a16:rowId xmlns:a16="http://schemas.microsoft.com/office/drawing/2014/main" val="2883247183"/>
                  </a:ext>
                </a:extLst>
              </a:tr>
              <a:tr h="2227699">
                <a:tc>
                  <a:txBody>
                    <a:bodyPr/>
                    <a:lstStyle/>
                    <a:p>
                      <a:pPr marL="0" lvl="0" indent="0" algn="l">
                        <a:lnSpc>
                          <a:spcPct val="100000"/>
                        </a:lnSpc>
                        <a:spcBef>
                          <a:spcPts val="0"/>
                        </a:spcBef>
                        <a:spcAft>
                          <a:spcPts val="0"/>
                        </a:spcAft>
                        <a:buNone/>
                      </a:pPr>
                      <a:endParaRPr lang="en-US" sz="900" b="0" i="0" u="none" strike="noStrike" noProof="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marL="228600" lvl="0" indent="-228600">
                        <a:buAutoNum type="alphaLcParenR"/>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collaboration across rural communities</a:t>
                      </a:r>
                      <a:endParaRPr lang="en-US" sz="900">
                        <a:latin typeface="Open Sans" panose="020B0606030504020204" pitchFamily="34" charset="0"/>
                        <a:ea typeface="Open Sans" panose="020B0606030504020204" pitchFamily="34" charset="0"/>
                        <a:cs typeface="Open Sans" panose="020B0606030504020204" pitchFamily="34" charset="0"/>
                      </a:endParaRP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health indicators and cost savings</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Decrease acute healthcare utilization</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shared services</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sustainable practices</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Address non-medical drivers of health</a:t>
                      </a:r>
                    </a:p>
                  </a:txBody>
                  <a:tcPr>
                    <a:solidFill>
                      <a:srgbClr val="E8F5FF"/>
                    </a:solidFill>
                  </a:tcPr>
                </a:tc>
                <a:extLst>
                  <a:ext uri="{0D108BD9-81ED-4DB2-BD59-A6C34878D82A}">
                    <a16:rowId xmlns:a16="http://schemas.microsoft.com/office/drawing/2014/main" val="1574504507"/>
                  </a:ext>
                </a:extLst>
              </a:tr>
            </a:tbl>
          </a:graphicData>
        </a:graphic>
      </p:graphicFrame>
    </p:spTree>
    <p:extLst>
      <p:ext uri="{BB962C8B-B14F-4D97-AF65-F5344CB8AC3E}">
        <p14:creationId xmlns:p14="http://schemas.microsoft.com/office/powerpoint/2010/main" val="2545007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82C9EE-725F-AE9E-2CE2-A56A027BB62C}"/>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F3D300A-AC1F-6244-BBF7-ACE9BAF4E7D8}"/>
              </a:ext>
            </a:extLst>
          </p:cNvPr>
          <p:cNvSpPr>
            <a:spLocks noGrp="1"/>
          </p:cNvSpPr>
          <p:nvPr>
            <p:ph type="sldNum" sz="quarter" idx="12"/>
          </p:nvPr>
        </p:nvSpPr>
        <p:spPr/>
        <p:txBody>
          <a:bodyPr/>
          <a:lstStyle/>
          <a:p>
            <a:fld id="{2C1798A1-548B-2F4F-A949-0B360C421755}" type="slidenum">
              <a:rPr lang="en-US" smtClean="0"/>
              <a:pPr/>
              <a:t>2</a:t>
            </a:fld>
            <a:endParaRPr lang="en-US"/>
          </a:p>
        </p:txBody>
      </p:sp>
      <p:sp>
        <p:nvSpPr>
          <p:cNvPr id="2" name="Google Shape;59;p14">
            <a:extLst>
              <a:ext uri="{FF2B5EF4-FFF2-40B4-BE49-F238E27FC236}">
                <a16:creationId xmlns:a16="http://schemas.microsoft.com/office/drawing/2014/main" id="{F06674B7-4A5B-EBD6-22DF-12414808C6CC}"/>
              </a:ext>
            </a:extLst>
          </p:cNvPr>
          <p:cNvSpPr/>
          <p:nvPr/>
        </p:nvSpPr>
        <p:spPr>
          <a:xfrm>
            <a:off x="1778865" y="1234858"/>
            <a:ext cx="1597800" cy="3176280"/>
          </a:xfrm>
          <a:prstGeom prst="rect">
            <a:avLst/>
          </a:prstGeom>
          <a:solidFill>
            <a:schemeClr val="lt1"/>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900" b="1" kern="0" dirty="0">
                <a:latin typeface="Open Sans"/>
                <a:ea typeface="Open Sans"/>
                <a:cs typeface="Open Sans"/>
                <a:sym typeface="Arial"/>
              </a:rPr>
              <a:t>Inputs</a:t>
            </a:r>
            <a:endParaRPr sz="900" b="1" kern="0" dirty="0">
              <a:latin typeface="Open Sans"/>
              <a:ea typeface="Open Sans"/>
              <a:cs typeface="Open Sans"/>
              <a:sym typeface="Arial"/>
            </a:endParaRPr>
          </a:p>
          <a:p>
            <a:pPr defTabSz="914378">
              <a:buClr>
                <a:srgbClr val="000000"/>
              </a:buClr>
            </a:pPr>
            <a:endParaRPr sz="900" i="1" kern="0">
              <a:latin typeface="Open Sans"/>
              <a:ea typeface="Open Sans"/>
              <a:cs typeface="Open Sans"/>
              <a:sym typeface="Arial"/>
            </a:endParaRPr>
          </a:p>
          <a:p>
            <a:pPr defTabSz="914378"/>
            <a:r>
              <a:rPr lang="en-US" sz="800" i="1" kern="0" dirty="0">
                <a:latin typeface="Open Sans"/>
                <a:ea typeface="Open Sans"/>
                <a:cs typeface="Open Sans"/>
              </a:rPr>
              <a:t>Include all known primary subrecipients (who will be utilizing RHTP funds). </a:t>
            </a:r>
            <a:endParaRPr lang="en-US" sz="800" kern="0" dirty="0">
              <a:latin typeface="Open Sans"/>
              <a:ea typeface="Open Sans"/>
              <a:cs typeface="Open Sans"/>
            </a:endParaRPr>
          </a:p>
          <a:p>
            <a:pPr defTabSz="914378"/>
            <a:endParaRPr lang="en-US" sz="800">
              <a:latin typeface="Open Sans"/>
              <a:ea typeface="Open Sans"/>
              <a:cs typeface="Open Sans"/>
            </a:endParaRPr>
          </a:p>
          <a:p>
            <a:pPr defTabSz="914378">
              <a:buSzPts val="666"/>
            </a:pPr>
            <a:r>
              <a:rPr lang="en-US" sz="800" i="1" kern="0" dirty="0">
                <a:latin typeface="Open Sans"/>
                <a:ea typeface="Open Sans"/>
                <a:cs typeface="Open Sans"/>
                <a:sym typeface="Arial"/>
              </a:rPr>
              <a:t>What resources exist to support your project? </a:t>
            </a:r>
            <a:endParaRPr lang="en-US" sz="800" kern="0" dirty="0">
              <a:latin typeface="Open Sans"/>
              <a:ea typeface="Open Sans"/>
              <a:cs typeface="Open Sans"/>
            </a:endParaRPr>
          </a:p>
          <a:p>
            <a:pPr defTabSz="914378">
              <a:buClr>
                <a:srgbClr val="000000"/>
              </a:buClr>
            </a:pPr>
            <a:endParaRPr sz="900" b="1" kern="0">
              <a:solidFill>
                <a:srgbClr val="015390"/>
              </a:solidFill>
              <a:latin typeface="Open Sans"/>
              <a:ea typeface="Open Sans"/>
              <a:cs typeface="Open Sans"/>
            </a:endParaRPr>
          </a:p>
          <a:p>
            <a:pPr marL="171450" indent="-171450" defTabSz="914378">
              <a:buChar char="•"/>
            </a:pPr>
            <a:r>
              <a:rPr lang="en-US" sz="900" kern="0" dirty="0">
                <a:solidFill>
                  <a:srgbClr val="015390"/>
                </a:solidFill>
                <a:latin typeface="Open Sans"/>
                <a:ea typeface="Open Sans"/>
                <a:cs typeface="Open Sans"/>
              </a:rPr>
              <a:t>X County Health Department</a:t>
            </a:r>
          </a:p>
          <a:p>
            <a:pPr marL="171450" indent="-171450" defTabSz="914378">
              <a:buChar char="•"/>
            </a:pPr>
            <a:r>
              <a:rPr lang="en-US" sz="900" kern="0" dirty="0">
                <a:solidFill>
                  <a:srgbClr val="015390"/>
                </a:solidFill>
                <a:latin typeface="Open Sans"/>
                <a:ea typeface="Open Sans"/>
                <a:cs typeface="Open Sans"/>
              </a:rPr>
              <a:t>Y FQHC</a:t>
            </a:r>
          </a:p>
          <a:p>
            <a:pPr marL="171450" indent="-171450" defTabSz="914378">
              <a:buChar char="•"/>
            </a:pPr>
            <a:r>
              <a:rPr lang="en-US" sz="900" kern="0" dirty="0">
                <a:solidFill>
                  <a:srgbClr val="015390"/>
                </a:solidFill>
                <a:latin typeface="Open Sans"/>
                <a:ea typeface="Open Sans"/>
                <a:cs typeface="Open Sans"/>
              </a:rPr>
              <a:t>Z Memorial Hospital </a:t>
            </a:r>
          </a:p>
          <a:p>
            <a:pPr marL="171450" indent="-171450" defTabSz="914378">
              <a:buFont typeface="Arial"/>
              <a:buChar char="•"/>
            </a:pPr>
            <a:endParaRPr lang="en-US" sz="900" kern="0">
              <a:latin typeface="Open Sans"/>
              <a:ea typeface="Open Sans"/>
              <a:cs typeface="Open Sans"/>
            </a:endParaRPr>
          </a:p>
          <a:p>
            <a:pPr marL="276225" indent="-188595" defTabSz="914378">
              <a:buClr>
                <a:srgbClr val="0000FF"/>
              </a:buClr>
              <a:buSzPts val="800"/>
              <a:buFont typeface="Arial"/>
              <a:buChar char="●"/>
            </a:pPr>
            <a:endParaRPr sz="900" kern="0">
              <a:latin typeface="Open Sans"/>
              <a:ea typeface="Open Sans"/>
              <a:cs typeface="Open Sans"/>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defTabSz="914378">
              <a:buClr>
                <a:srgbClr val="000000"/>
              </a:buClr>
            </a:pPr>
            <a:endParaRPr sz="900" b="1" kern="0">
              <a:latin typeface="Open Sans"/>
              <a:ea typeface="Open Sans"/>
              <a:cs typeface="Open Sans"/>
              <a:sym typeface="Arial"/>
            </a:endParaRPr>
          </a:p>
        </p:txBody>
      </p:sp>
      <p:sp>
        <p:nvSpPr>
          <p:cNvPr id="3" name="Google Shape;60;p14">
            <a:extLst>
              <a:ext uri="{FF2B5EF4-FFF2-40B4-BE49-F238E27FC236}">
                <a16:creationId xmlns:a16="http://schemas.microsoft.com/office/drawing/2014/main" id="{6BB1EDD0-0A2E-C5B3-B90E-C57CECDFB41F}"/>
              </a:ext>
            </a:extLst>
          </p:cNvPr>
          <p:cNvSpPr/>
          <p:nvPr/>
        </p:nvSpPr>
        <p:spPr>
          <a:xfrm>
            <a:off x="3498540" y="1234858"/>
            <a:ext cx="2001600" cy="3176280"/>
          </a:xfrm>
          <a:prstGeom prst="rect">
            <a:avLst/>
          </a:prstGeom>
          <a:solidFill>
            <a:schemeClr val="lt1"/>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900" b="1" kern="0">
                <a:latin typeface="Open Sans"/>
                <a:ea typeface="Open Sans"/>
                <a:cs typeface="Open Sans"/>
                <a:sym typeface="Arial"/>
              </a:rPr>
              <a:t>Strategies/Activities</a:t>
            </a:r>
            <a:endParaRPr sz="900" b="1" kern="0">
              <a:latin typeface="Open Sans"/>
              <a:ea typeface="Open Sans"/>
              <a:cs typeface="Open Sans"/>
              <a:sym typeface="Arial"/>
            </a:endParaRPr>
          </a:p>
          <a:p>
            <a:pPr defTabSz="914378">
              <a:buClr>
                <a:srgbClr val="000000"/>
              </a:buClr>
            </a:pPr>
            <a:endParaRPr sz="900" i="1" kern="0">
              <a:latin typeface="Open Sans"/>
              <a:ea typeface="Open Sans"/>
              <a:cs typeface="Open Sans"/>
              <a:sym typeface="Arial"/>
            </a:endParaRPr>
          </a:p>
          <a:p>
            <a:pPr defTabSz="914378"/>
            <a:r>
              <a:rPr lang="en" sz="900" i="1" kern="0">
                <a:latin typeface="Open Sans"/>
                <a:ea typeface="Open Sans"/>
                <a:cs typeface="Open Sans"/>
                <a:sym typeface="Arial"/>
              </a:rPr>
              <a:t> </a:t>
            </a:r>
            <a:r>
              <a:rPr lang="en" sz="800" i="1" kern="0">
                <a:latin typeface="Open Sans"/>
                <a:ea typeface="Open Sans"/>
                <a:cs typeface="Open Sans"/>
              </a:rPr>
              <a:t>What are the approaches or set of actions you are employing in this project? List actionable activities associated with this Initiative. Includes region-specific project proposals as well as required statewide initiatives. </a:t>
            </a:r>
            <a:endParaRPr lang="en-US" sz="800" kern="0">
              <a:latin typeface="Open Sans"/>
              <a:ea typeface="Open Sans"/>
              <a:cs typeface="Open Sans"/>
            </a:endParaRPr>
          </a:p>
          <a:p>
            <a:pPr algn="ctr" defTabSz="914378"/>
            <a:endParaRPr lang="en" sz="900" b="1" kern="0">
              <a:latin typeface="Open Sans"/>
              <a:ea typeface="Open Sans"/>
              <a:cs typeface="Open Sans"/>
            </a:endParaRPr>
          </a:p>
          <a:p>
            <a:pPr marL="171450" indent="-171450" defTabSz="914378">
              <a:buChar char="•"/>
            </a:pPr>
            <a:r>
              <a:rPr lang="en-US" sz="900" kern="0">
                <a:solidFill>
                  <a:srgbClr val="015390"/>
                </a:solidFill>
                <a:highlight>
                  <a:srgbClr val="FFFFFF"/>
                </a:highlight>
                <a:latin typeface="Open Sans"/>
                <a:ea typeface="Open Sans"/>
                <a:cs typeface="Open Sans"/>
              </a:rPr>
              <a:t>Distribution of prenatal food boxes in partnership with regional FQHCs.</a:t>
            </a:r>
          </a:p>
          <a:p>
            <a:pPr marL="171450" indent="-171450" defTabSz="914378">
              <a:buChar char="•"/>
            </a:pPr>
            <a:r>
              <a:rPr lang="en-US" sz="900" kern="0">
                <a:solidFill>
                  <a:srgbClr val="015390"/>
                </a:solidFill>
                <a:highlight>
                  <a:srgbClr val="FFFFFF"/>
                </a:highlight>
                <a:latin typeface="Open Sans"/>
                <a:ea typeface="Open Sans"/>
                <a:cs typeface="Open Sans"/>
              </a:rPr>
              <a:t>Increase access to prenatal care in first trimester:</a:t>
            </a:r>
          </a:p>
          <a:p>
            <a:pPr marL="514350" lvl="1" indent="-171450" defTabSz="914378">
              <a:buChar char="•"/>
            </a:pPr>
            <a:r>
              <a:rPr lang="en-US" sz="900" kern="0">
                <a:solidFill>
                  <a:srgbClr val="015390"/>
                </a:solidFill>
                <a:highlight>
                  <a:srgbClr val="FFFFFF"/>
                </a:highlight>
                <a:latin typeface="Open Sans"/>
                <a:ea typeface="Open Sans"/>
                <a:cs typeface="Open Sans"/>
              </a:rPr>
              <a:t>Activity b1: Place Certified Nurse/Midwife in local health departments 2 days per week</a:t>
            </a:r>
          </a:p>
          <a:p>
            <a:pPr marL="514350" lvl="1" indent="-171450" defTabSz="914378">
              <a:buChar char="•"/>
            </a:pPr>
            <a:r>
              <a:rPr lang="en-US" sz="900" kern="0">
                <a:solidFill>
                  <a:srgbClr val="015390"/>
                </a:solidFill>
                <a:highlight>
                  <a:srgbClr val="FFFFFF"/>
                </a:highlight>
                <a:latin typeface="Open Sans"/>
                <a:ea typeface="Open Sans"/>
                <a:cs typeface="Open Sans"/>
              </a:rPr>
              <a:t>Activity b2: Mobile Integrated Health (MIH) implementation </a:t>
            </a:r>
          </a:p>
          <a:p>
            <a:pPr algn="ctr" defTabSz="914378"/>
            <a:endParaRPr lang="en-US" sz="900" b="1" kern="0">
              <a:latin typeface="Open Sans"/>
              <a:ea typeface="Open Sans"/>
              <a:cs typeface="Open Sans"/>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defTabSz="914378">
              <a:buClr>
                <a:srgbClr val="000000"/>
              </a:buClr>
            </a:pPr>
            <a:endParaRPr sz="900" b="1" kern="0">
              <a:latin typeface="Open Sans"/>
              <a:ea typeface="Open Sans"/>
              <a:cs typeface="Open Sans"/>
            </a:endParaRPr>
          </a:p>
        </p:txBody>
      </p:sp>
      <p:sp>
        <p:nvSpPr>
          <p:cNvPr id="19" name="Google Shape;61;p14">
            <a:extLst>
              <a:ext uri="{FF2B5EF4-FFF2-40B4-BE49-F238E27FC236}">
                <a16:creationId xmlns:a16="http://schemas.microsoft.com/office/drawing/2014/main" id="{9340C785-E343-3D41-CB14-7C7515F14F53}"/>
              </a:ext>
            </a:extLst>
          </p:cNvPr>
          <p:cNvSpPr/>
          <p:nvPr/>
        </p:nvSpPr>
        <p:spPr>
          <a:xfrm>
            <a:off x="5616543" y="1234950"/>
            <a:ext cx="1561500" cy="3176188"/>
          </a:xfrm>
          <a:prstGeom prst="rect">
            <a:avLst/>
          </a:prstGeom>
          <a:solidFill>
            <a:schemeClr val="lt1"/>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900" b="1" kern="0">
                <a:latin typeface="Open Sans"/>
                <a:ea typeface="Open Sans"/>
                <a:cs typeface="Open Sans"/>
                <a:sym typeface="Arial"/>
              </a:rPr>
              <a:t>Process Measures</a:t>
            </a:r>
            <a:endParaRPr lang="en-US" sz="900" b="1" kern="0">
              <a:latin typeface="Open Sans"/>
              <a:ea typeface="Open Sans"/>
              <a:cs typeface="Open Sans"/>
            </a:endParaRPr>
          </a:p>
          <a:p>
            <a:pPr defTabSz="914378">
              <a:buClr>
                <a:srgbClr val="000000"/>
              </a:buClr>
            </a:pPr>
            <a:endParaRPr sz="900" i="1" kern="0">
              <a:latin typeface="Open Sans"/>
              <a:ea typeface="Open Sans"/>
              <a:cs typeface="Open Sans"/>
              <a:sym typeface="Arial"/>
            </a:endParaRPr>
          </a:p>
          <a:p>
            <a:pPr defTabSz="914378"/>
            <a:r>
              <a:rPr lang="en" sz="800" i="1" kern="0">
                <a:latin typeface="Open Sans"/>
                <a:ea typeface="Open Sans"/>
                <a:cs typeface="Open Sans"/>
              </a:rPr>
              <a:t>Select at least one metric from the </a:t>
            </a:r>
            <a:r>
              <a:rPr lang="en" sz="800" b="1" i="1" kern="0">
                <a:latin typeface="Open Sans"/>
                <a:ea typeface="Open Sans"/>
                <a:cs typeface="Open Sans"/>
                <a:hlinkClick r:id="rId2"/>
              </a:rPr>
              <a:t>Approved Regional Metrics for Initiative 12 (Appendix 3)</a:t>
            </a:r>
            <a:r>
              <a:rPr lang="en" sz="800" i="1" kern="0">
                <a:latin typeface="Open Sans"/>
                <a:ea typeface="Open Sans"/>
                <a:cs typeface="Open Sans"/>
              </a:rPr>
              <a:t>. If none of the approved metrics are applicable, you may propose your own for State approval. </a:t>
            </a:r>
            <a:endParaRPr lang="en-US" sz="800" kern="0">
              <a:latin typeface="Open Sans"/>
              <a:ea typeface="Open Sans"/>
              <a:cs typeface="Open Sans"/>
            </a:endParaRPr>
          </a:p>
          <a:p>
            <a:pPr defTabSz="914378"/>
            <a:endParaRPr lang="en" sz="900" kern="0">
              <a:latin typeface="Open Sans"/>
              <a:ea typeface="Open Sans"/>
              <a:cs typeface="Open Sans"/>
            </a:endParaRPr>
          </a:p>
          <a:p>
            <a:pPr defTabSz="914378"/>
            <a:r>
              <a:rPr lang="en" sz="800" i="1" kern="0">
                <a:latin typeface="Open Sans"/>
                <a:ea typeface="Open Sans"/>
                <a:cs typeface="Open Sans"/>
              </a:rPr>
              <a:t>What are the observable metrics of your strategies and activities? Who will have participated? What will be produced?</a:t>
            </a:r>
            <a:endParaRPr lang="en" sz="800">
              <a:latin typeface="Open Sans"/>
              <a:ea typeface="Open Sans"/>
              <a:cs typeface="Open Sans"/>
            </a:endParaRPr>
          </a:p>
          <a:p>
            <a:pPr defTabSz="914378">
              <a:buClr>
                <a:srgbClr val="000000"/>
              </a:buClr>
            </a:pPr>
            <a:r>
              <a:rPr lang="en" sz="900" i="1" kern="0">
                <a:latin typeface="Open Sans"/>
                <a:ea typeface="Open Sans"/>
                <a:cs typeface="Open Sans"/>
                <a:sym typeface="Arial"/>
              </a:rPr>
              <a:t> </a:t>
            </a:r>
            <a:endParaRPr sz="900" kern="0">
              <a:latin typeface="Open Sans"/>
              <a:ea typeface="Open Sans"/>
              <a:cs typeface="Open Sans"/>
            </a:endParaRPr>
          </a:p>
          <a:p>
            <a:pPr marL="171450" indent="-171450" defTabSz="914378">
              <a:buChar char="•"/>
            </a:pPr>
            <a:r>
              <a:rPr lang="en" sz="900" kern="0">
                <a:solidFill>
                  <a:srgbClr val="015390"/>
                </a:solidFill>
                <a:latin typeface="Open Sans"/>
                <a:ea typeface="Open Sans"/>
                <a:cs typeface="Open Sans"/>
              </a:rPr>
              <a:t># of non-traditional appointments (Local Health Department, Mobile Integrated Health, etc.)</a:t>
            </a:r>
          </a:p>
          <a:p>
            <a:pPr marL="171450" indent="-171450" defTabSz="914378">
              <a:buFont typeface="Arial"/>
              <a:buChar char="•"/>
            </a:pPr>
            <a:r>
              <a:rPr lang="en" sz="900" kern="0">
                <a:solidFill>
                  <a:srgbClr val="015390"/>
                </a:solidFill>
                <a:latin typeface="Open Sans"/>
                <a:ea typeface="Open Sans"/>
                <a:cs typeface="Open Sans"/>
              </a:rPr>
              <a:t># of food boxes distributed</a:t>
            </a:r>
          </a:p>
          <a:p>
            <a:pPr defTabSz="914378"/>
            <a:endParaRPr lang="en" sz="900" kern="0">
              <a:latin typeface="Open Sans"/>
              <a:ea typeface="Open Sans"/>
              <a:cs typeface="Open Sans"/>
            </a:endParaRPr>
          </a:p>
          <a:p>
            <a:pPr defTabSz="914378">
              <a:buClr>
                <a:srgbClr val="000000"/>
              </a:buClr>
            </a:pPr>
            <a:endParaRPr lang="en" sz="900" i="1" kern="0">
              <a:latin typeface="Open Sans"/>
              <a:ea typeface="Open Sans"/>
              <a:cs typeface="Open Sans"/>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defTabSz="914378">
              <a:buClr>
                <a:srgbClr val="000000"/>
              </a:buClr>
            </a:pPr>
            <a:endParaRPr sz="900" b="1" kern="0">
              <a:latin typeface="Open Sans"/>
              <a:ea typeface="Open Sans"/>
              <a:cs typeface="Open Sans"/>
              <a:sym typeface="Arial"/>
            </a:endParaRPr>
          </a:p>
        </p:txBody>
      </p:sp>
      <p:sp>
        <p:nvSpPr>
          <p:cNvPr id="20" name="Google Shape;62;p14">
            <a:extLst>
              <a:ext uri="{FF2B5EF4-FFF2-40B4-BE49-F238E27FC236}">
                <a16:creationId xmlns:a16="http://schemas.microsoft.com/office/drawing/2014/main" id="{C938E9DB-0522-53AC-43C0-E0C10A748023}"/>
              </a:ext>
            </a:extLst>
          </p:cNvPr>
          <p:cNvSpPr/>
          <p:nvPr/>
        </p:nvSpPr>
        <p:spPr>
          <a:xfrm>
            <a:off x="7294339" y="1285273"/>
            <a:ext cx="1740900" cy="1327049"/>
          </a:xfrm>
          <a:prstGeom prst="rect">
            <a:avLst/>
          </a:prstGeom>
          <a:solidFill>
            <a:schemeClr val="lt1"/>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900" b="1" kern="0" dirty="0">
                <a:latin typeface="Open Sans"/>
                <a:ea typeface="Open Sans"/>
                <a:cs typeface="Open Sans"/>
                <a:sym typeface="Arial"/>
              </a:rPr>
              <a:t>Intermediate-Term Outcomes</a:t>
            </a:r>
            <a:endParaRPr sz="900" b="1" kern="0" dirty="0">
              <a:latin typeface="Open Sans"/>
              <a:ea typeface="Open Sans"/>
              <a:cs typeface="Open Sans"/>
              <a:sym typeface="Arial"/>
            </a:endParaRPr>
          </a:p>
          <a:p>
            <a:pPr defTabSz="914378"/>
            <a:r>
              <a:rPr lang="en" sz="700" i="1" kern="0" dirty="0">
                <a:latin typeface="Open Sans"/>
                <a:ea typeface="Open Sans"/>
                <a:cs typeface="Open Sans"/>
              </a:rPr>
              <a:t>What are the changes expected directly resulting from your strategies/activities (1-4 years)? You may reference</a:t>
            </a:r>
            <a:r>
              <a:rPr lang="en" sz="700" b="1" kern="0" dirty="0">
                <a:latin typeface="Open Sans"/>
                <a:ea typeface="Open Sans"/>
                <a:cs typeface="Open Sans"/>
                <a:hlinkClick r:id="rId2"/>
              </a:rPr>
              <a:t> Regional Grant Outcomes (Appendix 3)</a:t>
            </a:r>
            <a:r>
              <a:rPr lang="en" sz="700" kern="0" dirty="0">
                <a:latin typeface="Open Sans"/>
                <a:ea typeface="Open Sans"/>
                <a:cs typeface="Open Sans"/>
                <a:hlinkClick r:id="rId2"/>
              </a:rPr>
              <a:t> </a:t>
            </a:r>
            <a:r>
              <a:rPr lang="en" sz="700" kern="0" dirty="0">
                <a:latin typeface="Open Sans"/>
                <a:ea typeface="Open Sans"/>
                <a:cs typeface="Open Sans"/>
              </a:rPr>
              <a:t>if applicable</a:t>
            </a:r>
            <a:r>
              <a:rPr lang="en" sz="700" i="1" kern="0" dirty="0">
                <a:latin typeface="Open Sans"/>
                <a:ea typeface="Open Sans"/>
                <a:cs typeface="Open Sans"/>
              </a:rPr>
              <a:t>. </a:t>
            </a:r>
            <a:endParaRPr lang="en" sz="700" dirty="0">
              <a:latin typeface="Open Sans"/>
              <a:ea typeface="Open Sans"/>
              <a:cs typeface="Open Sans"/>
            </a:endParaRPr>
          </a:p>
          <a:p>
            <a:pPr defTabSz="914378">
              <a:buSzPts val="666"/>
            </a:pPr>
            <a:endParaRPr lang="en-US" sz="700" kern="0" dirty="0">
              <a:solidFill>
                <a:srgbClr val="015390"/>
              </a:solidFill>
              <a:latin typeface="Open Sans"/>
              <a:ea typeface="Open Sans"/>
              <a:cs typeface="Open Sans"/>
            </a:endParaRPr>
          </a:p>
          <a:p>
            <a:pPr defTabSz="914378">
              <a:buSzPts val="666"/>
            </a:pPr>
            <a:r>
              <a:rPr lang="en-US" sz="700" kern="0" dirty="0">
                <a:solidFill>
                  <a:srgbClr val="015390"/>
                </a:solidFill>
                <a:latin typeface="Open Sans"/>
                <a:ea typeface="Open Sans"/>
                <a:cs typeface="Open Sans"/>
              </a:rPr>
              <a:t>Outcome 1: Percentage receiving prenatal care in first trimester, measured at county level.</a:t>
            </a:r>
          </a:p>
          <a:p>
            <a:pPr defTabSz="914378">
              <a:buClr>
                <a:srgbClr val="000000"/>
              </a:buClr>
              <a:buSzPts val="666"/>
            </a:pPr>
            <a:endParaRPr sz="900" i="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algn="ctr" defTabSz="914378">
              <a:buClr>
                <a:srgbClr val="000000"/>
              </a:buClr>
            </a:pPr>
            <a:endParaRPr sz="900" b="1" kern="0" dirty="0">
              <a:latin typeface="Open Sans"/>
              <a:ea typeface="Open Sans"/>
              <a:cs typeface="Open Sans"/>
              <a:sym typeface="Arial"/>
            </a:endParaRPr>
          </a:p>
          <a:p>
            <a:pPr defTabSz="914378">
              <a:buClr>
                <a:srgbClr val="000000"/>
              </a:buClr>
            </a:pPr>
            <a:endParaRPr sz="900" b="1" kern="0" dirty="0">
              <a:latin typeface="Open Sans"/>
              <a:ea typeface="Open Sans"/>
              <a:cs typeface="Open Sans"/>
              <a:sym typeface="Arial"/>
            </a:endParaRPr>
          </a:p>
        </p:txBody>
      </p:sp>
      <p:sp>
        <p:nvSpPr>
          <p:cNvPr id="21" name="Google Shape;63;p14">
            <a:extLst>
              <a:ext uri="{FF2B5EF4-FFF2-40B4-BE49-F238E27FC236}">
                <a16:creationId xmlns:a16="http://schemas.microsoft.com/office/drawing/2014/main" id="{B9A3DB39-04BE-5F4E-E2FB-646BD8008343}"/>
              </a:ext>
            </a:extLst>
          </p:cNvPr>
          <p:cNvSpPr/>
          <p:nvPr/>
        </p:nvSpPr>
        <p:spPr>
          <a:xfrm>
            <a:off x="7291701" y="2728308"/>
            <a:ext cx="1743538" cy="1682830"/>
          </a:xfrm>
          <a:prstGeom prst="rect">
            <a:avLst/>
          </a:prstGeom>
          <a:solidFill>
            <a:schemeClr val="lt1"/>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r>
              <a:rPr lang="en" sz="900" b="1" kern="0">
                <a:latin typeface="Open Sans"/>
                <a:ea typeface="Open Sans"/>
                <a:cs typeface="Open Sans"/>
                <a:sym typeface="Arial"/>
              </a:rPr>
              <a:t>Long-Term Outcomes </a:t>
            </a:r>
            <a:endParaRPr lang="en-US" sz="900" i="1" kern="0">
              <a:latin typeface="Open Sans"/>
              <a:ea typeface="Open Sans"/>
              <a:cs typeface="Open Sans"/>
            </a:endParaRPr>
          </a:p>
          <a:p>
            <a:pPr defTabSz="914378"/>
            <a:r>
              <a:rPr lang="en" sz="800" i="1" kern="0">
                <a:latin typeface="Open Sans"/>
                <a:ea typeface="Open Sans"/>
                <a:cs typeface="Open Sans"/>
              </a:rPr>
              <a:t>Select at least one </a:t>
            </a:r>
            <a:r>
              <a:rPr lang="en" sz="800" b="1" i="1" kern="0">
                <a:latin typeface="Open Sans"/>
                <a:ea typeface="Open Sans"/>
                <a:cs typeface="Open Sans"/>
                <a:hlinkClick r:id="rId2"/>
              </a:rPr>
              <a:t>RHTP KPO (Appendix 3)</a:t>
            </a:r>
            <a:r>
              <a:rPr lang="en" sz="800" i="1" kern="0">
                <a:latin typeface="Open Sans"/>
                <a:ea typeface="Open Sans"/>
                <a:cs typeface="Open Sans"/>
              </a:rPr>
              <a:t>. After the 5 year grant period, what are the ultimate desired results of proposed projects, and how will projects sustainably achieve changes to target populations or systems?</a:t>
            </a:r>
            <a:r>
              <a:rPr lang="en" sz="800" i="1" kern="0">
                <a:solidFill>
                  <a:srgbClr val="000000"/>
                </a:solidFill>
                <a:latin typeface="Open Sans"/>
                <a:ea typeface="Open Sans"/>
                <a:cs typeface="Open Sans"/>
              </a:rPr>
              <a:t> </a:t>
            </a:r>
            <a:r>
              <a:rPr lang="en-US" sz="800">
                <a:solidFill>
                  <a:srgbClr val="015390"/>
                </a:solidFill>
                <a:latin typeface="Open Sans"/>
                <a:ea typeface="Open Sans"/>
                <a:cs typeface="Open Sans"/>
              </a:rPr>
              <a:t>KPO C: Maternal and Infant Health – Increase the rate of full-term and healthy birth weight deliveries. Reduce the infant mortality rate. </a:t>
            </a:r>
            <a:endParaRPr lang="en" sz="800">
              <a:solidFill>
                <a:srgbClr val="000000"/>
              </a:solidFill>
              <a:latin typeface="Open Sans"/>
              <a:ea typeface="Open Sans"/>
              <a:cs typeface="Open Sans"/>
            </a:endParaRPr>
          </a:p>
          <a:p>
            <a:pPr algn="ctr" defTabSz="914378">
              <a:buClr>
                <a:srgbClr val="000000"/>
              </a:buClr>
            </a:pPr>
            <a:endParaRPr lang="en-US" sz="900" b="1" kern="0">
              <a:latin typeface="Open Sans"/>
              <a:ea typeface="Open Sans"/>
              <a:cs typeface="Open Sans"/>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algn="ctr" defTabSz="914378">
              <a:buClr>
                <a:srgbClr val="000000"/>
              </a:buClr>
            </a:pPr>
            <a:endParaRPr sz="900" b="1" kern="0">
              <a:latin typeface="Open Sans"/>
              <a:ea typeface="Open Sans"/>
              <a:cs typeface="Open Sans"/>
              <a:sym typeface="Arial"/>
            </a:endParaRPr>
          </a:p>
          <a:p>
            <a:pPr defTabSz="914378">
              <a:buClr>
                <a:srgbClr val="000000"/>
              </a:buClr>
            </a:pPr>
            <a:endParaRPr sz="900" b="1" kern="0">
              <a:latin typeface="Open Sans"/>
              <a:ea typeface="Open Sans"/>
              <a:cs typeface="Open Sans"/>
            </a:endParaRPr>
          </a:p>
        </p:txBody>
      </p:sp>
      <p:sp>
        <p:nvSpPr>
          <p:cNvPr id="22" name="Google Shape;64;p14">
            <a:extLst>
              <a:ext uri="{FF2B5EF4-FFF2-40B4-BE49-F238E27FC236}">
                <a16:creationId xmlns:a16="http://schemas.microsoft.com/office/drawing/2014/main" id="{720014DB-5BF5-E5C3-B9AE-C913E0EC1779}"/>
              </a:ext>
            </a:extLst>
          </p:cNvPr>
          <p:cNvSpPr/>
          <p:nvPr/>
        </p:nvSpPr>
        <p:spPr>
          <a:xfrm>
            <a:off x="64764" y="929934"/>
            <a:ext cx="1597800" cy="3481204"/>
          </a:xfrm>
          <a:prstGeom prst="rect">
            <a:avLst/>
          </a:prstGeom>
          <a:solidFill>
            <a:schemeClr val="lt1"/>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900" b="1" kern="0" dirty="0">
                <a:latin typeface="Open Sans"/>
                <a:ea typeface="Open Sans"/>
                <a:cs typeface="Open Sans"/>
                <a:sym typeface="Arial"/>
              </a:rPr>
              <a:t>Evidence-Informed Need </a:t>
            </a:r>
            <a:endParaRPr sz="900" b="1" kern="0" dirty="0">
              <a:latin typeface="Open Sans"/>
              <a:ea typeface="Open Sans"/>
              <a:cs typeface="Open Sans"/>
              <a:sym typeface="Arial"/>
            </a:endParaRPr>
          </a:p>
          <a:p>
            <a:pPr defTabSz="914378">
              <a:buClr>
                <a:srgbClr val="000000"/>
              </a:buClr>
            </a:pPr>
            <a:endParaRPr lang="en-US" sz="900" b="1" kern="0" dirty="0">
              <a:latin typeface="Open Sans"/>
              <a:ea typeface="Open Sans"/>
              <a:cs typeface="Open Sans"/>
            </a:endParaRPr>
          </a:p>
          <a:p>
            <a:pPr defTabSz="914378"/>
            <a:r>
              <a:rPr lang="en" sz="800" i="1" kern="0" dirty="0">
                <a:latin typeface="Open Sans"/>
                <a:ea typeface="Open Sans"/>
                <a:cs typeface="Open Sans"/>
              </a:rPr>
              <a:t>Input information from </a:t>
            </a:r>
            <a:r>
              <a:rPr lang="en" sz="800" b="1" i="1" kern="0" dirty="0">
                <a:latin typeface="Open Sans"/>
                <a:ea typeface="Open Sans"/>
                <a:cs typeface="Open Sans"/>
                <a:hlinkClick r:id="rId3"/>
              </a:rPr>
              <a:t>Needs Assessment  (Template B)</a:t>
            </a:r>
            <a:endParaRPr lang="en" sz="800" b="1" i="1" kern="0" dirty="0">
              <a:latin typeface="Open Sans"/>
              <a:ea typeface="Open Sans"/>
              <a:cs typeface="Open Sans"/>
            </a:endParaRPr>
          </a:p>
          <a:p>
            <a:pPr algn="ctr" defTabSz="914378">
              <a:buClr>
                <a:srgbClr val="000000"/>
              </a:buClr>
            </a:pPr>
            <a:endParaRPr lang="en-US" sz="900" b="1" kern="0" dirty="0">
              <a:latin typeface="Open Sans"/>
              <a:ea typeface="Open Sans"/>
              <a:cs typeface="Open Sans"/>
              <a:sym typeface="Arial"/>
            </a:endParaRPr>
          </a:p>
          <a:p>
            <a:pPr algn="ctr" defTabSz="914378"/>
            <a:endParaRPr lang="en-US" sz="900" b="1" kern="0" dirty="0">
              <a:latin typeface="Open Sans"/>
              <a:ea typeface="Open Sans"/>
              <a:cs typeface="Open Sans"/>
            </a:endParaRPr>
          </a:p>
          <a:p>
            <a:pPr marL="171450" indent="-171450" defTabSz="914378">
              <a:buChar char="•"/>
            </a:pPr>
            <a:r>
              <a:rPr lang="en-US" sz="900" kern="0" dirty="0">
                <a:solidFill>
                  <a:srgbClr val="015390"/>
                </a:solidFill>
                <a:highlight>
                  <a:srgbClr val="FFFFFF"/>
                </a:highlight>
                <a:latin typeface="Open Sans"/>
                <a:ea typeface="Open Sans"/>
                <a:cs typeface="Open Sans"/>
              </a:rPr>
              <a:t>Pregnant women do not have consistent access to healthy, affordable food.</a:t>
            </a:r>
          </a:p>
          <a:p>
            <a:pPr marL="171450" indent="-171450" defTabSz="914378">
              <a:buChar char="•"/>
            </a:pPr>
            <a:r>
              <a:rPr lang="en-US" sz="900" kern="0" dirty="0">
                <a:solidFill>
                  <a:srgbClr val="015390"/>
                </a:solidFill>
                <a:highlight>
                  <a:srgbClr val="FFFFFF"/>
                </a:highlight>
                <a:latin typeface="Open Sans"/>
                <a:ea typeface="Open Sans"/>
                <a:cs typeface="Open Sans"/>
              </a:rPr>
              <a:t>Pregnant women struggle to access prenatal care in their first trimester.</a:t>
            </a:r>
          </a:p>
          <a:p>
            <a:pPr defTabSz="914378"/>
            <a:endParaRPr lang="en-US" sz="900" dirty="0">
              <a:latin typeface="Open Sans"/>
              <a:ea typeface="Open Sans"/>
              <a:cs typeface="Open Sans"/>
            </a:endParaRPr>
          </a:p>
          <a:p>
            <a:pPr defTabSz="914378">
              <a:buClr>
                <a:srgbClr val="000000"/>
              </a:buClr>
            </a:pPr>
            <a:endParaRPr sz="900" b="1" kern="0" dirty="0">
              <a:latin typeface="Open Sans"/>
              <a:ea typeface="Open Sans"/>
              <a:cs typeface="Open Sans"/>
              <a:sym typeface="Arial"/>
            </a:endParaRPr>
          </a:p>
        </p:txBody>
      </p:sp>
      <p:sp>
        <p:nvSpPr>
          <p:cNvPr id="23" name="Google Shape;65;p14">
            <a:extLst>
              <a:ext uri="{FF2B5EF4-FFF2-40B4-BE49-F238E27FC236}">
                <a16:creationId xmlns:a16="http://schemas.microsoft.com/office/drawing/2014/main" id="{D92980D4-8F32-FAA8-E0E0-0FF318E85600}"/>
              </a:ext>
            </a:extLst>
          </p:cNvPr>
          <p:cNvSpPr/>
          <p:nvPr/>
        </p:nvSpPr>
        <p:spPr>
          <a:xfrm>
            <a:off x="3380891" y="1640576"/>
            <a:ext cx="114900" cy="1245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900" kern="0">
              <a:latin typeface="Open Sans"/>
              <a:ea typeface="Open Sans"/>
              <a:cs typeface="Open Sans"/>
              <a:sym typeface="Arial"/>
            </a:endParaRPr>
          </a:p>
        </p:txBody>
      </p:sp>
      <p:sp>
        <p:nvSpPr>
          <p:cNvPr id="24" name="Google Shape;66;p14">
            <a:extLst>
              <a:ext uri="{FF2B5EF4-FFF2-40B4-BE49-F238E27FC236}">
                <a16:creationId xmlns:a16="http://schemas.microsoft.com/office/drawing/2014/main" id="{57F222AB-FE03-10C0-A64C-94DE7FA2ECA0}"/>
              </a:ext>
            </a:extLst>
          </p:cNvPr>
          <p:cNvSpPr/>
          <p:nvPr/>
        </p:nvSpPr>
        <p:spPr>
          <a:xfrm>
            <a:off x="5502885" y="1640590"/>
            <a:ext cx="114900" cy="1245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900" kern="0">
              <a:latin typeface="Open Sans"/>
              <a:ea typeface="Open Sans"/>
              <a:cs typeface="Open Sans"/>
              <a:sym typeface="Arial"/>
            </a:endParaRPr>
          </a:p>
        </p:txBody>
      </p:sp>
      <p:sp>
        <p:nvSpPr>
          <p:cNvPr id="25" name="Google Shape;67;p14">
            <a:extLst>
              <a:ext uri="{FF2B5EF4-FFF2-40B4-BE49-F238E27FC236}">
                <a16:creationId xmlns:a16="http://schemas.microsoft.com/office/drawing/2014/main" id="{6670B446-898C-7649-B764-6B2382C3F15F}"/>
              </a:ext>
            </a:extLst>
          </p:cNvPr>
          <p:cNvSpPr/>
          <p:nvPr/>
        </p:nvSpPr>
        <p:spPr>
          <a:xfrm>
            <a:off x="7179933" y="1640590"/>
            <a:ext cx="114900" cy="1245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900" kern="0">
              <a:latin typeface="Open Sans"/>
              <a:ea typeface="Open Sans"/>
              <a:cs typeface="Open Sans"/>
              <a:sym typeface="Arial"/>
            </a:endParaRPr>
          </a:p>
        </p:txBody>
      </p:sp>
      <p:sp>
        <p:nvSpPr>
          <p:cNvPr id="27" name="Google Shape;69;p14">
            <a:extLst>
              <a:ext uri="{FF2B5EF4-FFF2-40B4-BE49-F238E27FC236}">
                <a16:creationId xmlns:a16="http://schemas.microsoft.com/office/drawing/2014/main" id="{E7C41E9A-B5AD-E778-C46E-B24969040C05}"/>
              </a:ext>
            </a:extLst>
          </p:cNvPr>
          <p:cNvSpPr/>
          <p:nvPr/>
        </p:nvSpPr>
        <p:spPr>
          <a:xfrm>
            <a:off x="1788589" y="929933"/>
            <a:ext cx="7246500" cy="248100"/>
          </a:xfrm>
          <a:prstGeom prst="rect">
            <a:avLst/>
          </a:prstGeom>
          <a:solidFill>
            <a:schemeClr val="lt1"/>
          </a:solidFill>
          <a:ln w="11525" cap="flat" cmpd="sng">
            <a:solidFill>
              <a:srgbClr val="1C4587"/>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buClr>
                <a:srgbClr val="000000"/>
              </a:buClr>
            </a:pPr>
            <a:r>
              <a:rPr lang="en" sz="900" b="1" kern="0">
                <a:latin typeface="Open Sans"/>
                <a:ea typeface="Open Sans"/>
                <a:cs typeface="Open Sans"/>
                <a:sym typeface="Arial"/>
              </a:rPr>
              <a:t>Overarching Assumptions: </a:t>
            </a:r>
            <a:r>
              <a:rPr lang="en" sz="900" b="1" i="1" kern="0">
                <a:latin typeface="Open Sans"/>
                <a:ea typeface="Open Sans"/>
                <a:cs typeface="Open Sans"/>
                <a:sym typeface="Arial"/>
              </a:rPr>
              <a:t> </a:t>
            </a:r>
            <a:r>
              <a:rPr lang="en" sz="900" i="1" kern="0">
                <a:latin typeface="Open Sans"/>
                <a:ea typeface="Open Sans"/>
                <a:cs typeface="Open Sans"/>
                <a:sym typeface="Arial"/>
              </a:rPr>
              <a:t>What are the principles/beliefs about the project? What research or experience is driving the strategy?</a:t>
            </a:r>
            <a:endParaRPr sz="900" i="1" kern="0">
              <a:latin typeface="Open Sans"/>
              <a:ea typeface="Open Sans"/>
              <a:cs typeface="Open Sans"/>
              <a:sym typeface="Arial"/>
            </a:endParaRPr>
          </a:p>
        </p:txBody>
      </p:sp>
      <p:sp>
        <p:nvSpPr>
          <p:cNvPr id="28" name="Google Shape;70;p14">
            <a:extLst>
              <a:ext uri="{FF2B5EF4-FFF2-40B4-BE49-F238E27FC236}">
                <a16:creationId xmlns:a16="http://schemas.microsoft.com/office/drawing/2014/main" id="{D821E676-E190-97B4-19B8-D76F79746F2A}"/>
              </a:ext>
            </a:extLst>
          </p:cNvPr>
          <p:cNvSpPr/>
          <p:nvPr/>
        </p:nvSpPr>
        <p:spPr>
          <a:xfrm>
            <a:off x="64614" y="4459308"/>
            <a:ext cx="8970900" cy="282600"/>
          </a:xfrm>
          <a:prstGeom prst="rect">
            <a:avLst/>
          </a:prstGeom>
          <a:solidFill>
            <a:schemeClr val="lt1"/>
          </a:solidFill>
          <a:ln w="11525" cap="flat" cmpd="sng">
            <a:solidFill>
              <a:srgbClr val="1C4587"/>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buClr>
                <a:srgbClr val="000000"/>
              </a:buClr>
            </a:pPr>
            <a:r>
              <a:rPr lang="en" sz="900" b="1" kern="0">
                <a:latin typeface="Open Sans"/>
                <a:ea typeface="Open Sans"/>
                <a:cs typeface="Open Sans"/>
                <a:sym typeface="Arial"/>
              </a:rPr>
              <a:t>External Factors: </a:t>
            </a:r>
            <a:r>
              <a:rPr lang="en" sz="900" i="1" kern="0">
                <a:latin typeface="Open Sans"/>
                <a:ea typeface="Open Sans"/>
                <a:cs typeface="Open Sans"/>
                <a:sym typeface="Arial"/>
              </a:rPr>
              <a:t>Who are the stakeholders involved? What are the current or anticipated dynamics in the external environment? What are potential risks? </a:t>
            </a:r>
            <a:endParaRPr sz="900" i="1" kern="0">
              <a:latin typeface="Open Sans"/>
              <a:ea typeface="Open Sans"/>
              <a:cs typeface="Open Sans"/>
              <a:sym typeface="Arial"/>
            </a:endParaRPr>
          </a:p>
        </p:txBody>
      </p:sp>
      <p:sp>
        <p:nvSpPr>
          <p:cNvPr id="29" name="Google Shape;71;p14">
            <a:extLst>
              <a:ext uri="{FF2B5EF4-FFF2-40B4-BE49-F238E27FC236}">
                <a16:creationId xmlns:a16="http://schemas.microsoft.com/office/drawing/2014/main" id="{0219D7A7-9F91-DE80-A6CC-BF8F9705B838}"/>
              </a:ext>
            </a:extLst>
          </p:cNvPr>
          <p:cNvSpPr/>
          <p:nvPr/>
        </p:nvSpPr>
        <p:spPr>
          <a:xfrm>
            <a:off x="1670414" y="2696556"/>
            <a:ext cx="111300" cy="1245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900" kern="0">
              <a:latin typeface="Open Sans"/>
              <a:ea typeface="Open Sans"/>
              <a:cs typeface="Open Sans"/>
              <a:sym typeface="Arial"/>
            </a:endParaRPr>
          </a:p>
        </p:txBody>
      </p:sp>
      <p:sp>
        <p:nvSpPr>
          <p:cNvPr id="30" name="Google Shape;72;p14">
            <a:extLst>
              <a:ext uri="{FF2B5EF4-FFF2-40B4-BE49-F238E27FC236}">
                <a16:creationId xmlns:a16="http://schemas.microsoft.com/office/drawing/2014/main" id="{662638BE-80B8-3362-4B55-93EF72056FD7}"/>
              </a:ext>
            </a:extLst>
          </p:cNvPr>
          <p:cNvSpPr txBox="1"/>
          <p:nvPr/>
        </p:nvSpPr>
        <p:spPr>
          <a:xfrm>
            <a:off x="-1520" y="631354"/>
            <a:ext cx="8779759" cy="49294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 sz="1000" b="1" kern="0" dirty="0">
                <a:latin typeface="Montserrat" panose="00000500000000000000" pitchFamily="2" charset="0"/>
                <a:ea typeface="Open Sans"/>
                <a:cs typeface="Open Sans"/>
              </a:rPr>
              <a:t>[Required</a:t>
            </a:r>
            <a:r>
              <a:rPr lang="en" sz="1000" b="1" kern="0" dirty="0">
                <a:solidFill>
                  <a:srgbClr val="000000"/>
                </a:solidFill>
                <a:latin typeface="Montserrat" panose="00000500000000000000" pitchFamily="2" charset="0"/>
                <a:ea typeface="Open Sans"/>
                <a:cs typeface="Open Sans"/>
              </a:rPr>
              <a:t>] Example</a:t>
            </a:r>
            <a:r>
              <a:rPr lang="en" sz="1000" b="1" kern="0" dirty="0">
                <a:solidFill>
                  <a:srgbClr val="015390"/>
                </a:solidFill>
                <a:latin typeface="Montserrat" panose="00000500000000000000" pitchFamily="2" charset="0"/>
                <a:ea typeface="Open Sans"/>
                <a:cs typeface="Open Sans"/>
              </a:rPr>
              <a:t>  Initiative 1: Improving the Health and Wellbeing of Pregnant and Postpartum Women | Sustainable Access</a:t>
            </a:r>
          </a:p>
        </p:txBody>
      </p:sp>
      <p:sp>
        <p:nvSpPr>
          <p:cNvPr id="31" name="Google Shape;72;p14">
            <a:extLst>
              <a:ext uri="{FF2B5EF4-FFF2-40B4-BE49-F238E27FC236}">
                <a16:creationId xmlns:a16="http://schemas.microsoft.com/office/drawing/2014/main" id="{BD2953FE-9F52-D5CE-3C5C-FB5196E094CA}"/>
              </a:ext>
            </a:extLst>
          </p:cNvPr>
          <p:cNvSpPr txBox="1"/>
          <p:nvPr/>
        </p:nvSpPr>
        <p:spPr>
          <a:xfrm>
            <a:off x="7711370" y="421764"/>
            <a:ext cx="1375203"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900" kern="0">
                <a:latin typeface="Open Sans"/>
                <a:ea typeface="Open Sans"/>
                <a:cs typeface="Open Sans"/>
              </a:rPr>
              <a:t>Coalition Number: </a:t>
            </a:r>
            <a:r>
              <a:rPr lang="en-US" sz="900" kern="0">
                <a:solidFill>
                  <a:srgbClr val="015390"/>
                </a:solidFill>
                <a:latin typeface="Open Sans"/>
                <a:ea typeface="Open Sans"/>
                <a:cs typeface="Open Sans"/>
              </a:rPr>
              <a:t>#</a:t>
            </a:r>
          </a:p>
        </p:txBody>
      </p:sp>
      <p:sp>
        <p:nvSpPr>
          <p:cNvPr id="6" name="TextBox 5">
            <a:extLst>
              <a:ext uri="{FF2B5EF4-FFF2-40B4-BE49-F238E27FC236}">
                <a16:creationId xmlns:a16="http://schemas.microsoft.com/office/drawing/2014/main" id="{0EC769C3-28DB-4E67-91E1-045AB81C5236}"/>
              </a:ext>
            </a:extLst>
          </p:cNvPr>
          <p:cNvSpPr txBox="1"/>
          <p:nvPr/>
        </p:nvSpPr>
        <p:spPr>
          <a:xfrm>
            <a:off x="622870" y="44949"/>
            <a:ext cx="108841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solidFill>
                  <a:srgbClr val="FF0000"/>
                </a:solidFill>
              </a:rPr>
              <a:t>EXAMPLE </a:t>
            </a:r>
          </a:p>
        </p:txBody>
      </p:sp>
      <p:sp>
        <p:nvSpPr>
          <p:cNvPr id="5" name="Google Shape;67;p14">
            <a:extLst>
              <a:ext uri="{FF2B5EF4-FFF2-40B4-BE49-F238E27FC236}">
                <a16:creationId xmlns:a16="http://schemas.microsoft.com/office/drawing/2014/main" id="{2D758C28-D8FC-4239-AF25-706D26E110DE}"/>
              </a:ext>
            </a:extLst>
          </p:cNvPr>
          <p:cNvSpPr/>
          <p:nvPr/>
        </p:nvSpPr>
        <p:spPr>
          <a:xfrm rot="5460000">
            <a:off x="8170089" y="2604166"/>
            <a:ext cx="114900" cy="1245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900" kern="0">
              <a:latin typeface="Open Sans"/>
              <a:ea typeface="Open Sans"/>
              <a:cs typeface="Open Sans"/>
              <a:sym typeface="Arial"/>
            </a:endParaRPr>
          </a:p>
        </p:txBody>
      </p:sp>
    </p:spTree>
    <p:extLst>
      <p:ext uri="{BB962C8B-B14F-4D97-AF65-F5344CB8AC3E}">
        <p14:creationId xmlns:p14="http://schemas.microsoft.com/office/powerpoint/2010/main" val="3445391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6DF8527-1895-4C43-F351-B56A7E6977C1}"/>
              </a:ext>
            </a:extLst>
          </p:cNvPr>
          <p:cNvSpPr>
            <a:spLocks noGrp="1"/>
          </p:cNvSpPr>
          <p:nvPr>
            <p:ph type="sldNum" sz="quarter" idx="12"/>
          </p:nvPr>
        </p:nvSpPr>
        <p:spPr/>
        <p:txBody>
          <a:bodyPr/>
          <a:lstStyle/>
          <a:p>
            <a:fld id="{2C1798A1-548B-2F4F-A949-0B360C421755}" type="slidenum">
              <a:rPr lang="en-US" smtClean="0"/>
              <a:pPr/>
              <a:t>3</a:t>
            </a:fld>
            <a:endParaRPr lang="en-US"/>
          </a:p>
        </p:txBody>
      </p:sp>
      <p:sp>
        <p:nvSpPr>
          <p:cNvPr id="5" name="Google Shape;59;p14">
            <a:extLst>
              <a:ext uri="{FF2B5EF4-FFF2-40B4-BE49-F238E27FC236}">
                <a16:creationId xmlns:a16="http://schemas.microsoft.com/office/drawing/2014/main" id="{D20F1A9E-F41F-B087-8BC9-20EA33BD3765}"/>
              </a:ext>
            </a:extLst>
          </p:cNvPr>
          <p:cNvSpPr/>
          <p:nvPr/>
        </p:nvSpPr>
        <p:spPr>
          <a:xfrm>
            <a:off x="1793812" y="1371508"/>
            <a:ext cx="1597800" cy="3079228"/>
          </a:xfrm>
          <a:prstGeom prst="rect">
            <a:avLst/>
          </a:prstGeom>
          <a:solidFill>
            <a:srgbClr val="F7FFA3"/>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800" b="1" kern="0">
                <a:latin typeface="Open Sans"/>
                <a:ea typeface="Open Sans"/>
                <a:cs typeface="Open Sans"/>
                <a:sym typeface="Arial"/>
              </a:rPr>
              <a:t>Inputs</a:t>
            </a:r>
            <a:endParaRPr sz="800" b="1" kern="0">
              <a:latin typeface="Open Sans"/>
              <a:ea typeface="Open Sans"/>
              <a:cs typeface="Open Sans"/>
              <a:sym typeface="Arial"/>
            </a:endParaRPr>
          </a:p>
          <a:p>
            <a:pPr defTabSz="914378">
              <a:buClr>
                <a:srgbClr val="000000"/>
              </a:buClr>
            </a:pPr>
            <a:endParaRPr sz="800" i="1" kern="0">
              <a:latin typeface="Open Sans"/>
              <a:ea typeface="Open Sans"/>
              <a:cs typeface="Open Sans"/>
              <a:sym typeface="Arial"/>
            </a:endParaRPr>
          </a:p>
          <a:p>
            <a:pPr defTabSz="914378"/>
            <a:r>
              <a:rPr lang="en" sz="800" i="1" kern="0">
                <a:latin typeface="Open Sans"/>
                <a:ea typeface="Open Sans"/>
                <a:cs typeface="Open Sans"/>
              </a:rPr>
              <a:t>Include all known primary subrecipients (who will be utilizing RHTP funds). </a:t>
            </a:r>
            <a:endParaRPr lang="en" sz="800">
              <a:latin typeface="Open Sans"/>
              <a:ea typeface="Open Sans"/>
              <a:cs typeface="Open Sans"/>
            </a:endParaRPr>
          </a:p>
          <a:p>
            <a:pPr defTabSz="914378">
              <a:buSzPts val="666"/>
            </a:pPr>
            <a:endParaRPr lang="en" sz="800" i="1" kern="0">
              <a:latin typeface="Open Sans"/>
              <a:ea typeface="Open Sans"/>
              <a:cs typeface="Open Sans"/>
            </a:endParaRPr>
          </a:p>
          <a:p>
            <a:pPr defTabSz="914378">
              <a:buSzPts val="666"/>
            </a:pPr>
            <a:r>
              <a:rPr lang="en" sz="800" i="1" kern="0">
                <a:latin typeface="Open Sans"/>
                <a:ea typeface="Open Sans"/>
                <a:cs typeface="Open Sans"/>
                <a:sym typeface="Arial"/>
              </a:rPr>
              <a:t>What resources exist to support your project? </a:t>
            </a:r>
            <a:endParaRPr sz="800" kern="0">
              <a:latin typeface="Open Sans"/>
              <a:ea typeface="Open Sans"/>
              <a:cs typeface="Open Sans"/>
            </a:endParaRPr>
          </a:p>
          <a:p>
            <a:pPr defTabSz="914378">
              <a:buClr>
                <a:srgbClr val="000000"/>
              </a:buClr>
            </a:pPr>
            <a:endParaRPr sz="800" b="1" kern="0">
              <a:latin typeface="Open Sans"/>
              <a:ea typeface="Open Sans"/>
              <a:cs typeface="Open Sans"/>
              <a:sym typeface="Arial"/>
            </a:endParaRPr>
          </a:p>
          <a:p>
            <a:pPr defTabSz="914378"/>
            <a:r>
              <a:rPr lang="en" sz="800" i="1" kern="0">
                <a:latin typeface="Open Sans"/>
                <a:ea typeface="Open Sans"/>
                <a:cs typeface="Open Sans"/>
              </a:rPr>
              <a:t>Examples:</a:t>
            </a:r>
            <a:endParaRPr lang="en-US" sz="800" i="1" kern="0">
              <a:latin typeface="Open Sans"/>
              <a:ea typeface="Open Sans"/>
              <a:cs typeface="Open Sans"/>
            </a:endParaRPr>
          </a:p>
          <a:p>
            <a:pPr marL="276225" indent="-188595" defTabSz="914378">
              <a:buFont typeface="Arial"/>
              <a:buChar char="•"/>
            </a:pPr>
            <a:r>
              <a:rPr lang="en" sz="800" i="1" kern="0">
                <a:latin typeface="Open Sans"/>
                <a:ea typeface="Open Sans"/>
                <a:cs typeface="Open Sans"/>
              </a:rPr>
              <a:t>Funding</a:t>
            </a:r>
            <a:endParaRPr lang="en-US" sz="800" i="1" kern="0">
              <a:latin typeface="Open Sans"/>
              <a:ea typeface="Open Sans"/>
              <a:cs typeface="Open Sans"/>
            </a:endParaRPr>
          </a:p>
          <a:p>
            <a:pPr marL="276225" indent="-188595" defTabSz="914378">
              <a:buFont typeface="Arial"/>
              <a:buChar char="•"/>
            </a:pPr>
            <a:r>
              <a:rPr lang="en" sz="800" i="1" kern="0">
                <a:latin typeface="Open Sans"/>
                <a:ea typeface="Open Sans"/>
                <a:cs typeface="Open Sans"/>
              </a:rPr>
              <a:t>Personnel</a:t>
            </a:r>
            <a:endParaRPr lang="en-US" sz="800" i="1" kern="0">
              <a:latin typeface="Open Sans"/>
              <a:ea typeface="Open Sans"/>
              <a:cs typeface="Open Sans"/>
            </a:endParaRPr>
          </a:p>
          <a:p>
            <a:pPr marL="276225" indent="-188595" defTabSz="914378">
              <a:buFont typeface="Arial"/>
              <a:buChar char="•"/>
            </a:pPr>
            <a:r>
              <a:rPr lang="en" sz="800" i="1" kern="0">
                <a:latin typeface="Open Sans"/>
                <a:ea typeface="Open Sans"/>
                <a:cs typeface="Open Sans"/>
              </a:rPr>
              <a:t>Materials</a:t>
            </a:r>
            <a:endParaRPr lang="en-US" sz="800" i="1" kern="0">
              <a:latin typeface="Open Sans"/>
              <a:ea typeface="Open Sans"/>
              <a:cs typeface="Open Sans"/>
            </a:endParaRPr>
          </a:p>
          <a:p>
            <a:pPr marL="276225" indent="-188595" defTabSz="914378">
              <a:buFont typeface="Arial"/>
              <a:buChar char="•"/>
            </a:pPr>
            <a:r>
              <a:rPr lang="en" sz="800" i="1" kern="0">
                <a:latin typeface="Open Sans"/>
                <a:ea typeface="Open Sans"/>
                <a:cs typeface="Open Sans"/>
              </a:rPr>
              <a:t>Technology</a:t>
            </a:r>
            <a:endParaRPr lang="en-US" sz="800" i="1" kern="0">
              <a:latin typeface="Open Sans"/>
              <a:ea typeface="Open Sans"/>
              <a:cs typeface="Open Sans"/>
            </a:endParaRPr>
          </a:p>
          <a:p>
            <a:pPr marL="276225" indent="-188595" defTabSz="914378">
              <a:buFont typeface="Arial"/>
              <a:buChar char="•"/>
            </a:pPr>
            <a:r>
              <a:rPr lang="en" sz="800" i="1" kern="0">
                <a:latin typeface="Open Sans"/>
                <a:ea typeface="Open Sans"/>
                <a:cs typeface="Open Sans"/>
              </a:rPr>
              <a:t>Partnerships</a:t>
            </a:r>
            <a:endParaRPr lang="en-US" sz="800" i="1" kern="0">
              <a:latin typeface="Open Sans"/>
              <a:ea typeface="Open Sans"/>
              <a:cs typeface="Open Sans"/>
            </a:endParaRPr>
          </a:p>
          <a:p>
            <a:pPr marL="276225" indent="-188595" defTabSz="914378">
              <a:buFont typeface="Arial"/>
              <a:buChar char="•"/>
            </a:pPr>
            <a:r>
              <a:rPr lang="en" sz="800" i="1" kern="0">
                <a:latin typeface="Open Sans"/>
                <a:ea typeface="Open Sans"/>
                <a:cs typeface="Open Sans"/>
              </a:rPr>
              <a:t>Time</a:t>
            </a:r>
            <a:endParaRPr lang="en-US" sz="800" i="1" kern="0">
              <a:latin typeface="Open Sans"/>
              <a:ea typeface="Open Sans"/>
              <a:cs typeface="Open Sans"/>
            </a:endParaRPr>
          </a:p>
          <a:p>
            <a:pPr marL="276225" indent="-188595" defTabSz="914378">
              <a:buFont typeface="Arial"/>
              <a:buChar char="•"/>
            </a:pPr>
            <a:r>
              <a:rPr lang="en" sz="800" i="1" kern="0">
                <a:latin typeface="Open Sans"/>
                <a:ea typeface="Open Sans"/>
                <a:cs typeface="Open Sans"/>
              </a:rPr>
              <a:t>Research</a:t>
            </a:r>
            <a:endParaRPr lang="en-US" sz="800" i="1" kern="0">
              <a:latin typeface="Open Sans"/>
              <a:ea typeface="Open Sans"/>
              <a:cs typeface="Open Sans"/>
            </a:endParaRPr>
          </a:p>
          <a:p>
            <a:pPr marL="276225" indent="-188595" defTabSz="914378">
              <a:buFont typeface="Arial"/>
              <a:buChar char="•"/>
            </a:pPr>
            <a:r>
              <a:rPr lang="en" sz="800" i="1" kern="0">
                <a:latin typeface="Open Sans"/>
                <a:ea typeface="Open Sans"/>
                <a:cs typeface="Open Sans"/>
              </a:rPr>
              <a:t>Leadership </a:t>
            </a:r>
            <a:endParaRPr lang="en-US" sz="800" i="1" kern="0">
              <a:latin typeface="Open Sans"/>
              <a:ea typeface="Open Sans"/>
              <a:cs typeface="Open Sans"/>
            </a:endParaRPr>
          </a:p>
          <a:p>
            <a:pPr marL="276225" indent="-188595" defTabSz="914378">
              <a:buFont typeface="Arial"/>
              <a:buChar char="•"/>
            </a:pPr>
            <a:r>
              <a:rPr lang="en" sz="800" i="1" kern="0">
                <a:latin typeface="Open Sans"/>
                <a:ea typeface="Open Sans"/>
                <a:cs typeface="Open Sans"/>
              </a:rPr>
              <a:t>Expertise </a:t>
            </a:r>
            <a:endParaRPr sz="800" i="1">
              <a:latin typeface="Open Sans"/>
              <a:ea typeface="Open Sans"/>
              <a:cs typeface="Open Sans"/>
            </a:endParaRPr>
          </a:p>
          <a:p>
            <a:pPr algn="ctr" defTabSz="914378"/>
            <a:endParaRPr lang="en-US" sz="800" b="1" kern="0">
              <a:latin typeface="Open Sans"/>
              <a:ea typeface="Open Sans"/>
              <a:cs typeface="Open Sans"/>
            </a:endParaRPr>
          </a:p>
          <a:p>
            <a:pPr algn="ctr" defTabSz="914378"/>
            <a:endParaRPr sz="800" b="1" kern="0">
              <a:latin typeface="Open Sans"/>
              <a:ea typeface="Open Sans"/>
              <a:cs typeface="Open Sans"/>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defTabSz="914378">
              <a:buClr>
                <a:srgbClr val="000000"/>
              </a:buClr>
            </a:pPr>
            <a:endParaRPr sz="800" b="1" kern="0">
              <a:latin typeface="Open Sans"/>
              <a:ea typeface="Open Sans"/>
              <a:cs typeface="Open Sans"/>
            </a:endParaRPr>
          </a:p>
        </p:txBody>
      </p:sp>
      <p:sp>
        <p:nvSpPr>
          <p:cNvPr id="6" name="Google Shape;60;p14">
            <a:extLst>
              <a:ext uri="{FF2B5EF4-FFF2-40B4-BE49-F238E27FC236}">
                <a16:creationId xmlns:a16="http://schemas.microsoft.com/office/drawing/2014/main" id="{A05BE4B2-FE8D-725F-195E-D456A011A673}"/>
              </a:ext>
            </a:extLst>
          </p:cNvPr>
          <p:cNvSpPr/>
          <p:nvPr/>
        </p:nvSpPr>
        <p:spPr>
          <a:xfrm>
            <a:off x="3513487" y="1371508"/>
            <a:ext cx="2001600" cy="3079228"/>
          </a:xfrm>
          <a:prstGeom prst="rect">
            <a:avLst/>
          </a:prstGeom>
          <a:solidFill>
            <a:srgbClr val="F7FFA3"/>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800" b="1" kern="0" dirty="0">
                <a:latin typeface="Open Sans"/>
                <a:ea typeface="Open Sans"/>
                <a:cs typeface="Open Sans"/>
                <a:sym typeface="Arial"/>
              </a:rPr>
              <a:t>Strategies/Activities</a:t>
            </a:r>
            <a:endParaRPr sz="800" b="1" kern="0" dirty="0">
              <a:latin typeface="Open Sans"/>
              <a:ea typeface="Open Sans"/>
              <a:cs typeface="Open Sans"/>
              <a:sym typeface="Arial"/>
            </a:endParaRPr>
          </a:p>
          <a:p>
            <a:pPr defTabSz="914378">
              <a:buClr>
                <a:srgbClr val="000000"/>
              </a:buClr>
            </a:pPr>
            <a:endParaRPr sz="800" i="1" kern="0" dirty="0">
              <a:latin typeface="Open Sans"/>
              <a:ea typeface="Open Sans"/>
              <a:cs typeface="Open Sans"/>
              <a:sym typeface="Arial"/>
            </a:endParaRPr>
          </a:p>
          <a:p>
            <a:pPr defTabSz="914378"/>
            <a:r>
              <a:rPr lang="en" sz="800" i="1" kern="0" dirty="0">
                <a:latin typeface="Open Sans"/>
                <a:ea typeface="Open Sans"/>
                <a:cs typeface="Open Sans"/>
                <a:sym typeface="Arial"/>
              </a:rPr>
              <a:t>What are the approaches or set</a:t>
            </a:r>
            <a:r>
              <a:rPr lang="en" sz="800" i="1" kern="0" dirty="0">
                <a:latin typeface="Open Sans"/>
                <a:ea typeface="Open Sans"/>
                <a:cs typeface="Open Sans"/>
              </a:rPr>
              <a:t> </a:t>
            </a:r>
            <a:r>
              <a:rPr lang="en" sz="800" i="1" kern="0" dirty="0">
                <a:latin typeface="Open Sans"/>
                <a:ea typeface="Open Sans"/>
                <a:cs typeface="Open Sans"/>
                <a:sym typeface="Arial"/>
              </a:rPr>
              <a:t>of</a:t>
            </a:r>
            <a:r>
              <a:rPr lang="en" sz="800" i="1" kern="0" dirty="0">
                <a:latin typeface="Open Sans"/>
                <a:ea typeface="Open Sans"/>
                <a:cs typeface="Open Sans"/>
              </a:rPr>
              <a:t> </a:t>
            </a:r>
            <a:r>
              <a:rPr lang="en" sz="800" i="1" kern="0" dirty="0">
                <a:latin typeface="Open Sans"/>
                <a:ea typeface="Open Sans"/>
                <a:cs typeface="Open Sans"/>
                <a:sym typeface="Arial"/>
              </a:rPr>
              <a:t>actions you are employing in this</a:t>
            </a:r>
            <a:r>
              <a:rPr lang="en" sz="800" i="1" kern="0" dirty="0">
                <a:latin typeface="Open Sans"/>
                <a:ea typeface="Open Sans"/>
                <a:cs typeface="Open Sans"/>
              </a:rPr>
              <a:t> </a:t>
            </a:r>
            <a:r>
              <a:rPr lang="en" sz="800" i="1" kern="0" dirty="0">
                <a:latin typeface="Open Sans"/>
                <a:ea typeface="Open Sans"/>
                <a:cs typeface="Open Sans"/>
                <a:sym typeface="Arial"/>
              </a:rPr>
              <a:t>project?</a:t>
            </a:r>
            <a:r>
              <a:rPr lang="en" sz="800" i="1" kern="0" dirty="0">
                <a:latin typeface="Open Sans"/>
                <a:ea typeface="Open Sans"/>
                <a:cs typeface="Open Sans"/>
              </a:rPr>
              <a:t> </a:t>
            </a:r>
            <a:r>
              <a:rPr lang="en" sz="800" i="1" kern="0" dirty="0">
                <a:latin typeface="Open Sans"/>
                <a:ea typeface="Open Sans"/>
                <a:cs typeface="Open Sans"/>
                <a:sym typeface="Arial"/>
              </a:rPr>
              <a:t>List actionable activities</a:t>
            </a:r>
            <a:r>
              <a:rPr lang="en" sz="800" i="1" kern="0" dirty="0">
                <a:latin typeface="Open Sans"/>
                <a:ea typeface="Open Sans"/>
                <a:cs typeface="Open Sans"/>
              </a:rPr>
              <a:t> associated with this Initiative</a:t>
            </a:r>
            <a:r>
              <a:rPr lang="en" sz="800" i="1" kern="0" dirty="0">
                <a:latin typeface="Open Sans"/>
                <a:ea typeface="Open Sans"/>
                <a:cs typeface="Open Sans"/>
                <a:sym typeface="Arial"/>
              </a:rPr>
              <a:t>. Includes</a:t>
            </a:r>
            <a:r>
              <a:rPr lang="en" sz="800" i="1" kern="0" dirty="0">
                <a:latin typeface="Open Sans"/>
                <a:ea typeface="Open Sans"/>
                <a:cs typeface="Open Sans"/>
              </a:rPr>
              <a:t> </a:t>
            </a:r>
            <a:r>
              <a:rPr lang="en" sz="800" i="1" kern="0" dirty="0">
                <a:latin typeface="Open Sans"/>
                <a:ea typeface="Open Sans"/>
                <a:cs typeface="Open Sans"/>
                <a:sym typeface="Arial"/>
              </a:rPr>
              <a:t>region-specific project</a:t>
            </a:r>
            <a:r>
              <a:rPr lang="en" sz="800" i="1" kern="0" dirty="0">
                <a:latin typeface="Open Sans"/>
                <a:ea typeface="Open Sans"/>
                <a:cs typeface="Open Sans"/>
              </a:rPr>
              <a:t> </a:t>
            </a:r>
            <a:r>
              <a:rPr lang="en" sz="800" i="1" kern="0" dirty="0">
                <a:latin typeface="Open Sans"/>
                <a:ea typeface="Open Sans"/>
                <a:cs typeface="Open Sans"/>
                <a:sym typeface="Arial"/>
              </a:rPr>
              <a:t>proposals as well</a:t>
            </a:r>
            <a:r>
              <a:rPr lang="en" sz="800" i="1" kern="0" dirty="0">
                <a:latin typeface="Open Sans"/>
                <a:ea typeface="Open Sans"/>
                <a:cs typeface="Open Sans"/>
              </a:rPr>
              <a:t> </a:t>
            </a:r>
            <a:r>
              <a:rPr lang="en" sz="800" i="1" kern="0" dirty="0">
                <a:latin typeface="Open Sans"/>
                <a:ea typeface="Open Sans"/>
                <a:cs typeface="Open Sans"/>
                <a:sym typeface="Arial"/>
              </a:rPr>
              <a:t>as required statewide</a:t>
            </a:r>
            <a:r>
              <a:rPr lang="en" sz="800" i="1" kern="0" dirty="0">
                <a:latin typeface="Open Sans"/>
                <a:ea typeface="Open Sans"/>
                <a:cs typeface="Open Sans"/>
              </a:rPr>
              <a:t> </a:t>
            </a:r>
            <a:r>
              <a:rPr lang="en" sz="800" i="1" kern="0" dirty="0">
                <a:latin typeface="Open Sans"/>
                <a:ea typeface="Open Sans"/>
                <a:cs typeface="Open Sans"/>
                <a:sym typeface="Arial"/>
              </a:rPr>
              <a:t>initiatives</a:t>
            </a:r>
            <a:r>
              <a:rPr lang="en" sz="800" i="1" kern="0" dirty="0">
                <a:latin typeface="Open Sans"/>
                <a:ea typeface="Open Sans"/>
                <a:cs typeface="Open Sans"/>
              </a:rPr>
              <a:t>. </a:t>
            </a:r>
            <a:endParaRPr sz="800" b="1" kern="0" dirty="0">
              <a:latin typeface="Open Sans"/>
              <a:ea typeface="Open Sans"/>
              <a:cs typeface="Open Sans"/>
            </a:endParaRPr>
          </a:p>
          <a:p>
            <a:pPr algn="ctr" defTabSz="914378">
              <a:buClr>
                <a:srgbClr val="000000"/>
              </a:buClr>
            </a:pPr>
            <a:endParaRPr lang="en-US" sz="800" b="1" kern="0" dirty="0">
              <a:latin typeface="Open Sans"/>
              <a:ea typeface="Open Sans"/>
              <a:cs typeface="Open Sans"/>
            </a:endParaRPr>
          </a:p>
          <a:p>
            <a:pPr algn="ctr" defTabSz="914378">
              <a:buClr>
                <a:srgbClr val="000000"/>
              </a:buClr>
            </a:pPr>
            <a:endParaRPr lang="en-US" sz="800" b="1" kern="0" dirty="0">
              <a:latin typeface="Open Sans"/>
              <a:ea typeface="Open Sans"/>
              <a:cs typeface="Open Sans"/>
            </a:endParaRPr>
          </a:p>
          <a:p>
            <a:pPr algn="ctr" defTabSz="914378">
              <a:buClr>
                <a:srgbClr val="000000"/>
              </a:buClr>
            </a:pPr>
            <a:endParaRPr lang="en-US" sz="800" b="1" kern="0" dirty="0">
              <a:latin typeface="Open Sans"/>
              <a:ea typeface="Open Sans"/>
              <a:cs typeface="Open Sans"/>
            </a:endParaRPr>
          </a:p>
          <a:p>
            <a:pPr algn="ctr" defTabSz="914378">
              <a:buClr>
                <a:srgbClr val="000000"/>
              </a:buClr>
            </a:pPr>
            <a:endParaRPr sz="800" b="1" kern="0" dirty="0">
              <a:latin typeface="Open Sans"/>
              <a:ea typeface="Open Sans"/>
              <a:cs typeface="Open Sans"/>
              <a:sym typeface="Arial"/>
            </a:endParaRPr>
          </a:p>
          <a:p>
            <a:pPr algn="ctr" defTabSz="914378">
              <a:buClr>
                <a:srgbClr val="000000"/>
              </a:buClr>
            </a:pPr>
            <a:endParaRPr sz="800" b="1" kern="0" dirty="0">
              <a:latin typeface="Open Sans"/>
              <a:ea typeface="Open Sans"/>
              <a:cs typeface="Open Sans"/>
              <a:sym typeface="Arial"/>
            </a:endParaRPr>
          </a:p>
          <a:p>
            <a:pPr algn="ctr" defTabSz="914378">
              <a:buClr>
                <a:srgbClr val="000000"/>
              </a:buClr>
            </a:pPr>
            <a:endParaRPr sz="800" b="1" kern="0" dirty="0">
              <a:latin typeface="Open Sans"/>
              <a:ea typeface="Open Sans"/>
              <a:cs typeface="Open Sans"/>
              <a:sym typeface="Arial"/>
            </a:endParaRPr>
          </a:p>
          <a:p>
            <a:pPr algn="ctr" defTabSz="914378">
              <a:buClr>
                <a:srgbClr val="000000"/>
              </a:buClr>
            </a:pPr>
            <a:endParaRPr sz="800" b="1" kern="0" dirty="0">
              <a:latin typeface="Open Sans"/>
              <a:ea typeface="Open Sans"/>
              <a:cs typeface="Open Sans"/>
              <a:sym typeface="Arial"/>
            </a:endParaRPr>
          </a:p>
          <a:p>
            <a:pPr algn="ctr" defTabSz="914378">
              <a:buClr>
                <a:srgbClr val="000000"/>
              </a:buClr>
            </a:pPr>
            <a:endParaRPr sz="800" b="1" kern="0" dirty="0">
              <a:latin typeface="Open Sans"/>
              <a:ea typeface="Open Sans"/>
              <a:cs typeface="Open Sans"/>
              <a:sym typeface="Arial"/>
            </a:endParaRPr>
          </a:p>
          <a:p>
            <a:pPr defTabSz="914378">
              <a:buClr>
                <a:srgbClr val="000000"/>
              </a:buClr>
            </a:pPr>
            <a:endParaRPr sz="800" b="1" kern="0" dirty="0">
              <a:latin typeface="Open Sans"/>
              <a:ea typeface="Open Sans"/>
              <a:cs typeface="Open Sans"/>
            </a:endParaRPr>
          </a:p>
        </p:txBody>
      </p:sp>
      <p:sp>
        <p:nvSpPr>
          <p:cNvPr id="7" name="Google Shape;61;p14">
            <a:extLst>
              <a:ext uri="{FF2B5EF4-FFF2-40B4-BE49-F238E27FC236}">
                <a16:creationId xmlns:a16="http://schemas.microsoft.com/office/drawing/2014/main" id="{062E7A92-DE0C-5755-0CA7-F6DA4FA86F68}"/>
              </a:ext>
            </a:extLst>
          </p:cNvPr>
          <p:cNvSpPr/>
          <p:nvPr/>
        </p:nvSpPr>
        <p:spPr>
          <a:xfrm>
            <a:off x="5631490" y="1371600"/>
            <a:ext cx="1561500" cy="3079228"/>
          </a:xfrm>
          <a:prstGeom prst="rect">
            <a:avLst/>
          </a:prstGeom>
          <a:solidFill>
            <a:srgbClr val="F7FFA3"/>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800" b="1" kern="0">
                <a:latin typeface="Open Sans"/>
                <a:ea typeface="Open Sans"/>
                <a:cs typeface="Open Sans"/>
                <a:sym typeface="Arial"/>
              </a:rPr>
              <a:t>Process Measures</a:t>
            </a:r>
            <a:endParaRPr sz="800" b="1" kern="0">
              <a:latin typeface="Open Sans"/>
              <a:ea typeface="Open Sans"/>
              <a:cs typeface="Open Sans"/>
              <a:sym typeface="Arial"/>
            </a:endParaRPr>
          </a:p>
          <a:p>
            <a:pPr defTabSz="914378">
              <a:buClr>
                <a:srgbClr val="000000"/>
              </a:buClr>
            </a:pPr>
            <a:endParaRPr sz="800" i="1" kern="0">
              <a:latin typeface="Open Sans"/>
              <a:ea typeface="Open Sans"/>
              <a:cs typeface="Open Sans"/>
              <a:sym typeface="Arial"/>
            </a:endParaRPr>
          </a:p>
          <a:p>
            <a:pPr defTabSz="914378"/>
            <a:r>
              <a:rPr lang="en" sz="800" i="1" kern="0">
                <a:latin typeface="Open Sans"/>
                <a:ea typeface="Open Sans"/>
                <a:cs typeface="Open Sans"/>
              </a:rPr>
              <a:t>Select at least one metric from the </a:t>
            </a:r>
            <a:r>
              <a:rPr lang="en" sz="800" b="1" i="1" kern="0">
                <a:latin typeface="Open Sans"/>
                <a:ea typeface="Open Sans"/>
                <a:cs typeface="Open Sans"/>
                <a:hlinkClick r:id="rId2"/>
              </a:rPr>
              <a:t>Approved Regional Metrics for Initiative 12 (Appendix 3)</a:t>
            </a:r>
            <a:r>
              <a:rPr lang="en" sz="800" b="1" i="1" kern="0">
                <a:latin typeface="Open Sans"/>
                <a:ea typeface="Open Sans"/>
                <a:cs typeface="Open Sans"/>
              </a:rPr>
              <a:t>. </a:t>
            </a:r>
            <a:r>
              <a:rPr lang="en" sz="800" i="1" kern="0">
                <a:latin typeface="Open Sans"/>
                <a:ea typeface="Open Sans"/>
                <a:cs typeface="Open Sans"/>
              </a:rPr>
              <a:t>If none of the approved metrics are applicable, you may propose your own for State approval.</a:t>
            </a:r>
          </a:p>
          <a:p>
            <a:pPr defTabSz="914378"/>
            <a:endParaRPr lang="en" sz="800" i="1" kern="0">
              <a:latin typeface="Open Sans"/>
              <a:ea typeface="Open Sans"/>
              <a:cs typeface="Open Sans"/>
            </a:endParaRPr>
          </a:p>
          <a:p>
            <a:pPr defTabSz="914378"/>
            <a:r>
              <a:rPr lang="en" sz="800" i="1" kern="0">
                <a:latin typeface="Open Sans"/>
                <a:ea typeface="Open Sans"/>
                <a:cs typeface="Open Sans"/>
                <a:sym typeface="Arial"/>
              </a:rPr>
              <a:t>What are the observable metrics of your strategies and activities? Who will have participated? What will be produced?</a:t>
            </a:r>
            <a:endParaRPr sz="800" i="1" kern="0">
              <a:latin typeface="Open Sans"/>
              <a:ea typeface="Open Sans"/>
              <a:cs typeface="Open Sans"/>
            </a:endParaRPr>
          </a:p>
          <a:p>
            <a:pPr defTabSz="914378">
              <a:buClr>
                <a:srgbClr val="000000"/>
              </a:buClr>
            </a:pPr>
            <a:endParaRPr sz="800" i="1" kern="0">
              <a:latin typeface="Open Sans"/>
              <a:ea typeface="Open Sans"/>
              <a:cs typeface="Open Sans"/>
              <a:sym typeface="Arial"/>
            </a:endParaRPr>
          </a:p>
          <a:p>
            <a:pPr defTabSz="914378">
              <a:buClr>
                <a:srgbClr val="000000"/>
              </a:buClr>
              <a:buSzPts val="309"/>
            </a:pPr>
            <a:endParaRPr lang="en" sz="800" i="1" kern="0">
              <a:latin typeface="Open Sans"/>
              <a:ea typeface="Open Sans"/>
              <a:cs typeface="Open Sans"/>
            </a:endParaRPr>
          </a:p>
          <a:p>
            <a:pPr defTabSz="914378">
              <a:buClr>
                <a:srgbClr val="000000"/>
              </a:buClr>
            </a:pPr>
            <a:r>
              <a:rPr lang="en" sz="800" i="1" kern="0">
                <a:latin typeface="Open Sans"/>
                <a:ea typeface="Open Sans"/>
                <a:cs typeface="Open Sans"/>
                <a:sym typeface="Arial"/>
              </a:rPr>
              <a:t>  </a:t>
            </a:r>
            <a:endParaRPr lang="en" sz="800" i="1" kern="0">
              <a:latin typeface="Open Sans"/>
              <a:ea typeface="Open Sans"/>
              <a:cs typeface="Open Sans"/>
            </a:endParaRPr>
          </a:p>
          <a:p>
            <a:pPr algn="ctr" defTabSz="914378">
              <a:buClr>
                <a:srgbClr val="000000"/>
              </a:buClr>
            </a:pPr>
            <a:endParaRPr lang="en" sz="800" b="1" kern="0">
              <a:latin typeface="Open Sans"/>
              <a:ea typeface="Open Sans"/>
              <a:cs typeface="Open Sans"/>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algn="ctr" defTabSz="914378">
              <a:buClr>
                <a:srgbClr val="000000"/>
              </a:buClr>
            </a:pPr>
            <a:endParaRPr sz="800" b="1" kern="0">
              <a:latin typeface="Open Sans"/>
              <a:ea typeface="Open Sans"/>
              <a:cs typeface="Open Sans"/>
              <a:sym typeface="Arial"/>
            </a:endParaRPr>
          </a:p>
          <a:p>
            <a:pPr defTabSz="914378">
              <a:buClr>
                <a:srgbClr val="000000"/>
              </a:buClr>
            </a:pPr>
            <a:endParaRPr sz="800" b="1" kern="0">
              <a:latin typeface="Open Sans"/>
              <a:ea typeface="Open Sans"/>
              <a:cs typeface="Open Sans"/>
            </a:endParaRPr>
          </a:p>
        </p:txBody>
      </p:sp>
      <p:sp>
        <p:nvSpPr>
          <p:cNvPr id="8" name="Google Shape;62;p14">
            <a:extLst>
              <a:ext uri="{FF2B5EF4-FFF2-40B4-BE49-F238E27FC236}">
                <a16:creationId xmlns:a16="http://schemas.microsoft.com/office/drawing/2014/main" id="{84EA7957-B0C3-165E-3E01-60AF14A59482}"/>
              </a:ext>
            </a:extLst>
          </p:cNvPr>
          <p:cNvSpPr/>
          <p:nvPr/>
        </p:nvSpPr>
        <p:spPr>
          <a:xfrm>
            <a:off x="7309286" y="1371600"/>
            <a:ext cx="1740900" cy="1289164"/>
          </a:xfrm>
          <a:prstGeom prst="rect">
            <a:avLst/>
          </a:prstGeom>
          <a:solidFill>
            <a:srgbClr val="F7FFA3"/>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800" b="1" kern="0" dirty="0">
                <a:solidFill>
                  <a:srgbClr val="000000"/>
                </a:solidFill>
                <a:latin typeface="Open Sans"/>
                <a:ea typeface="Open Sans"/>
                <a:cs typeface="Open Sans"/>
                <a:sym typeface="Arial"/>
              </a:rPr>
              <a:t>Intermediate-Term Outcomes</a:t>
            </a:r>
            <a:endParaRPr sz="800" b="1" kern="0" dirty="0">
              <a:solidFill>
                <a:srgbClr val="000000"/>
              </a:solidFill>
              <a:latin typeface="Open Sans"/>
              <a:ea typeface="Open Sans"/>
              <a:cs typeface="Open Sans"/>
              <a:sym typeface="Arial"/>
            </a:endParaRPr>
          </a:p>
          <a:p>
            <a:pPr defTabSz="914378">
              <a:buClr>
                <a:srgbClr val="000000"/>
              </a:buClr>
            </a:pPr>
            <a:endParaRPr sz="800" i="1" kern="0" dirty="0">
              <a:solidFill>
                <a:srgbClr val="000000"/>
              </a:solidFill>
              <a:latin typeface="Open Sans"/>
              <a:ea typeface="Open Sans"/>
              <a:cs typeface="Open Sans"/>
              <a:sym typeface="Arial"/>
            </a:endParaRPr>
          </a:p>
          <a:p>
            <a:pPr defTabSz="914378">
              <a:buSzPts val="666"/>
            </a:pPr>
            <a:r>
              <a:rPr lang="en" sz="800" i="1" kern="0" dirty="0">
                <a:latin typeface="Open Sans"/>
                <a:ea typeface="Open Sans"/>
                <a:cs typeface="Open Sans"/>
                <a:sym typeface="Arial"/>
              </a:rPr>
              <a:t>What are the changes expected directly resulting from your strategies/activities (1-4 years)?</a:t>
            </a:r>
            <a:r>
              <a:rPr lang="en" sz="800" i="1" kern="0" dirty="0">
                <a:latin typeface="Open Sans"/>
                <a:ea typeface="Open Sans"/>
                <a:cs typeface="Open Sans"/>
              </a:rPr>
              <a:t> You may reference </a:t>
            </a:r>
            <a:r>
              <a:rPr lang="en" sz="800" b="1" kern="0" dirty="0">
                <a:solidFill>
                  <a:srgbClr val="009AD0"/>
                </a:solidFill>
                <a:latin typeface="Open Sans"/>
                <a:ea typeface="Open Sans"/>
                <a:cs typeface="Open Sans"/>
                <a:hlinkClick r:id="rId2">
                  <a:extLst>
                    <a:ext uri="{A12FA001-AC4F-418D-AE19-62706E023703}">
                      <ahyp:hlinkClr xmlns:ahyp="http://schemas.microsoft.com/office/drawing/2018/hyperlinkcolor" val="tx"/>
                    </a:ext>
                  </a:extLst>
                </a:hlinkClick>
              </a:rPr>
              <a:t>Regional Grant Outcomes (Appendix 3)</a:t>
            </a:r>
            <a:r>
              <a:rPr lang="en" sz="800" b="1" kern="0" dirty="0">
                <a:solidFill>
                  <a:srgbClr val="009AD0"/>
                </a:solidFill>
                <a:latin typeface="Open Sans"/>
                <a:ea typeface="Open Sans"/>
                <a:cs typeface="Open Sans"/>
              </a:rPr>
              <a:t> </a:t>
            </a:r>
            <a:r>
              <a:rPr lang="en" sz="800" i="1" kern="0" dirty="0">
                <a:latin typeface="Open Sans"/>
                <a:ea typeface="Open Sans"/>
                <a:cs typeface="Open Sans"/>
              </a:rPr>
              <a:t>if applicable. </a:t>
            </a:r>
            <a:endParaRPr sz="800" i="1" kern="0" dirty="0">
              <a:latin typeface="Open Sans"/>
              <a:ea typeface="Open Sans"/>
              <a:cs typeface="Open Sans"/>
            </a:endParaRPr>
          </a:p>
          <a:p>
            <a:pPr defTabSz="914378">
              <a:buClr>
                <a:srgbClr val="000000"/>
              </a:buClr>
              <a:buSzPts val="666"/>
            </a:pPr>
            <a:endParaRPr sz="800" i="1" kern="0" dirty="0">
              <a:latin typeface="Open Sans"/>
              <a:ea typeface="Open Sans"/>
              <a:cs typeface="Open Sans"/>
              <a:sym typeface="Arial"/>
            </a:endParaRPr>
          </a:p>
          <a:p>
            <a:pPr defTabSz="914378">
              <a:buClr>
                <a:srgbClr val="000000"/>
              </a:buClr>
              <a:buSzPts val="666"/>
            </a:pPr>
            <a:endParaRPr lang="en-US" sz="800" b="1" kern="0" dirty="0">
              <a:solidFill>
                <a:srgbClr val="000000"/>
              </a:solidFill>
              <a:latin typeface="Open Sans"/>
              <a:ea typeface="Open Sans"/>
              <a:cs typeface="Open Sans"/>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defTabSz="914378">
              <a:buClr>
                <a:srgbClr val="000000"/>
              </a:buClr>
            </a:pPr>
            <a:endParaRPr sz="800" b="1" kern="0" dirty="0">
              <a:solidFill>
                <a:srgbClr val="000000"/>
              </a:solidFill>
              <a:latin typeface="Open Sans"/>
              <a:ea typeface="Open Sans"/>
              <a:cs typeface="Open Sans"/>
              <a:sym typeface="Arial"/>
            </a:endParaRPr>
          </a:p>
        </p:txBody>
      </p:sp>
      <p:sp>
        <p:nvSpPr>
          <p:cNvPr id="9" name="Google Shape;63;p14">
            <a:extLst>
              <a:ext uri="{FF2B5EF4-FFF2-40B4-BE49-F238E27FC236}">
                <a16:creationId xmlns:a16="http://schemas.microsoft.com/office/drawing/2014/main" id="{0F249235-E412-DF09-744C-7B9FE6BC460A}"/>
              </a:ext>
            </a:extLst>
          </p:cNvPr>
          <p:cNvSpPr/>
          <p:nvPr/>
        </p:nvSpPr>
        <p:spPr>
          <a:xfrm>
            <a:off x="7309286" y="2857160"/>
            <a:ext cx="1740900" cy="1593726"/>
          </a:xfrm>
          <a:prstGeom prst="rect">
            <a:avLst/>
          </a:prstGeom>
          <a:solidFill>
            <a:srgbClr val="F7FFA3"/>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800" b="1" kern="0" dirty="0">
                <a:solidFill>
                  <a:srgbClr val="000000"/>
                </a:solidFill>
                <a:latin typeface="Open Sans"/>
                <a:ea typeface="Open Sans"/>
                <a:cs typeface="Open Sans"/>
                <a:sym typeface="Arial"/>
              </a:rPr>
              <a:t>Long-Term Outcomes </a:t>
            </a:r>
            <a:endParaRPr lang="en-US" sz="800" b="1" kern="0" dirty="0">
              <a:solidFill>
                <a:srgbClr val="000000"/>
              </a:solidFill>
              <a:latin typeface="Open Sans"/>
              <a:ea typeface="Open Sans"/>
              <a:cs typeface="Open Sans"/>
            </a:endParaRPr>
          </a:p>
          <a:p>
            <a:pPr defTabSz="914378"/>
            <a:endParaRPr lang="en" sz="800" b="1" kern="0" dirty="0">
              <a:solidFill>
                <a:srgbClr val="000000"/>
              </a:solidFill>
              <a:latin typeface="Open Sans"/>
              <a:ea typeface="Open Sans"/>
              <a:cs typeface="Open Sans"/>
            </a:endParaRPr>
          </a:p>
          <a:p>
            <a:pPr defTabSz="914378"/>
            <a:r>
              <a:rPr lang="en" sz="800" i="1" kern="0" dirty="0">
                <a:latin typeface="Open Sans"/>
                <a:ea typeface="Open Sans"/>
                <a:cs typeface="Open Sans"/>
              </a:rPr>
              <a:t>Select at least one </a:t>
            </a:r>
            <a:r>
              <a:rPr lang="en" sz="800" b="1" i="1" kern="0" dirty="0">
                <a:latin typeface="Open Sans"/>
                <a:ea typeface="Open Sans"/>
                <a:cs typeface="Open Sans"/>
                <a:hlinkClick r:id="rId2"/>
              </a:rPr>
              <a:t>RHTP KPO (Appendix 3)</a:t>
            </a:r>
            <a:r>
              <a:rPr lang="en" sz="800" i="1" kern="0" dirty="0">
                <a:latin typeface="Open Sans"/>
                <a:ea typeface="Open Sans"/>
                <a:cs typeface="Open Sans"/>
              </a:rPr>
              <a:t>.</a:t>
            </a:r>
          </a:p>
          <a:p>
            <a:pPr defTabSz="914378"/>
            <a:endParaRPr lang="en" sz="800" i="1" kern="0" dirty="0">
              <a:latin typeface="Open Sans"/>
              <a:ea typeface="Open Sans"/>
              <a:cs typeface="Open Sans"/>
            </a:endParaRPr>
          </a:p>
          <a:p>
            <a:pPr defTabSz="914378"/>
            <a:r>
              <a:rPr lang="en" sz="800" i="1" kern="0" dirty="0">
                <a:latin typeface="Open Sans"/>
                <a:ea typeface="Open Sans"/>
                <a:cs typeface="Open Sans"/>
                <a:sym typeface="Arial"/>
              </a:rPr>
              <a:t>After the 5 year grant period, what are the ultimate desired results of proposed projects, and how will projects sustainably achieve changes to target populations or systems?</a:t>
            </a:r>
            <a:r>
              <a:rPr lang="en" sz="800" i="1" kern="0" dirty="0">
                <a:latin typeface="Open Sans"/>
                <a:ea typeface="Open Sans"/>
                <a:cs typeface="Open Sans"/>
              </a:rPr>
              <a:t> </a:t>
            </a:r>
            <a:r>
              <a:rPr lang="en-US" sz="800" b="1" kern="0" dirty="0">
                <a:latin typeface="Open Sans"/>
                <a:ea typeface="Open Sans"/>
                <a:cs typeface="Open Sans"/>
                <a:sym typeface="Arial"/>
              </a:rPr>
              <a:t> </a:t>
            </a:r>
            <a:endParaRPr sz="800" b="1" kern="0" dirty="0">
              <a:latin typeface="Open Sans"/>
              <a:ea typeface="Open Sans"/>
              <a:cs typeface="Open Sans"/>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algn="ctr" defTabSz="914378">
              <a:buClr>
                <a:srgbClr val="000000"/>
              </a:buClr>
            </a:pPr>
            <a:endParaRPr sz="800" b="1" kern="0" dirty="0">
              <a:solidFill>
                <a:srgbClr val="000000"/>
              </a:solidFill>
              <a:latin typeface="Open Sans"/>
              <a:ea typeface="Open Sans"/>
              <a:cs typeface="Open Sans"/>
              <a:sym typeface="Arial"/>
            </a:endParaRPr>
          </a:p>
          <a:p>
            <a:pPr defTabSz="914378">
              <a:buClr>
                <a:srgbClr val="000000"/>
              </a:buClr>
            </a:pPr>
            <a:endParaRPr sz="800" b="1" kern="0" dirty="0">
              <a:solidFill>
                <a:srgbClr val="000000"/>
              </a:solidFill>
              <a:latin typeface="Open Sans"/>
              <a:ea typeface="Open Sans"/>
              <a:cs typeface="Open Sans"/>
              <a:sym typeface="Arial"/>
            </a:endParaRPr>
          </a:p>
        </p:txBody>
      </p:sp>
      <p:sp>
        <p:nvSpPr>
          <p:cNvPr id="10" name="Google Shape;64;p14">
            <a:extLst>
              <a:ext uri="{FF2B5EF4-FFF2-40B4-BE49-F238E27FC236}">
                <a16:creationId xmlns:a16="http://schemas.microsoft.com/office/drawing/2014/main" id="{755EFCD4-FD83-0280-00C7-9F692EEAA8DD}"/>
              </a:ext>
            </a:extLst>
          </p:cNvPr>
          <p:cNvSpPr/>
          <p:nvPr/>
        </p:nvSpPr>
        <p:spPr>
          <a:xfrm>
            <a:off x="79711" y="1051062"/>
            <a:ext cx="1597800" cy="3399549"/>
          </a:xfrm>
          <a:prstGeom prst="rect">
            <a:avLst/>
          </a:prstGeom>
          <a:solidFill>
            <a:srgbClr val="F7FFA3"/>
          </a:solidFill>
          <a:ln w="11525" cap="flat" cmpd="sng">
            <a:solidFill>
              <a:srgbClr val="1C4587"/>
            </a:solidFill>
            <a:prstDash val="solid"/>
            <a:round/>
            <a:headEnd type="none" w="sm" len="sm"/>
            <a:tailEnd type="none" w="sm" len="sm"/>
          </a:ln>
        </p:spPr>
        <p:txBody>
          <a:bodyPr spcFirstLastPara="1" wrap="square" lIns="55375" tIns="55375" rIns="55375" bIns="5537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r>
              <a:rPr lang="en" sz="800" b="1" kern="0" dirty="0">
                <a:latin typeface="Open Sans"/>
                <a:ea typeface="Open Sans"/>
                <a:cs typeface="Open Sans"/>
                <a:sym typeface="Arial"/>
              </a:rPr>
              <a:t>Evidence-Informed Need </a:t>
            </a:r>
            <a:endParaRPr sz="800" b="1" kern="0" dirty="0">
              <a:latin typeface="Open Sans"/>
              <a:ea typeface="Open Sans"/>
              <a:cs typeface="Open Sans"/>
              <a:sym typeface="Arial"/>
            </a:endParaRPr>
          </a:p>
          <a:p>
            <a:pPr algn="ctr" defTabSz="914378"/>
            <a:endParaRPr lang="en" sz="800" i="1" kern="0" dirty="0">
              <a:latin typeface="Open Sans"/>
              <a:ea typeface="Open Sans"/>
              <a:cs typeface="Open Sans"/>
            </a:endParaRPr>
          </a:p>
          <a:p>
            <a:pPr defTabSz="914378"/>
            <a:r>
              <a:rPr lang="en" sz="800" i="1" kern="0" dirty="0">
                <a:latin typeface="Open Sans"/>
                <a:ea typeface="Open Sans"/>
                <a:cs typeface="Open Sans"/>
              </a:rPr>
              <a:t>Input information from</a:t>
            </a:r>
            <a:r>
              <a:rPr lang="en" sz="800" i="1" kern="0" dirty="0">
                <a:solidFill>
                  <a:srgbClr val="009AD0"/>
                </a:solidFill>
                <a:latin typeface="Open Sans"/>
                <a:ea typeface="Open Sans"/>
                <a:cs typeface="Open Sans"/>
              </a:rPr>
              <a:t> </a:t>
            </a:r>
            <a:r>
              <a:rPr lang="en" sz="800" b="1" i="1" kern="0" dirty="0">
                <a:solidFill>
                  <a:srgbClr val="009AD0"/>
                </a:solidFill>
                <a:latin typeface="Open Sans"/>
                <a:ea typeface="Open Sans"/>
                <a:cs typeface="Open Sans"/>
                <a:hlinkClick r:id="rId3">
                  <a:extLst>
                    <a:ext uri="{A12FA001-AC4F-418D-AE19-62706E023703}">
                      <ahyp:hlinkClr xmlns:ahyp="http://schemas.microsoft.com/office/drawing/2018/hyperlinkcolor" val="tx"/>
                    </a:ext>
                  </a:extLst>
                </a:hlinkClick>
              </a:rPr>
              <a:t>Needs </a:t>
            </a:r>
            <a:r>
              <a:rPr lang="en" sz="800" b="1" i="1" kern="0" dirty="0">
                <a:solidFill>
                  <a:srgbClr val="009AD0"/>
                </a:solidFill>
                <a:latin typeface="Open Sans"/>
                <a:ea typeface="Open Sans"/>
                <a:cs typeface="Open Sans"/>
                <a:sym typeface="Arial"/>
                <a:hlinkClick r:id="rId3">
                  <a:extLst>
                    <a:ext uri="{A12FA001-AC4F-418D-AE19-62706E023703}">
                      <ahyp:hlinkClr xmlns:ahyp="http://schemas.microsoft.com/office/drawing/2018/hyperlinkcolor" val="tx"/>
                    </a:ext>
                  </a:extLst>
                </a:hlinkClick>
              </a:rPr>
              <a:t>Assessment</a:t>
            </a:r>
            <a:r>
              <a:rPr lang="en" sz="800" b="1" i="1" kern="0" dirty="0">
                <a:solidFill>
                  <a:srgbClr val="009AD0"/>
                </a:solidFill>
                <a:latin typeface="Open Sans"/>
                <a:ea typeface="Open Sans"/>
                <a:cs typeface="Open Sans"/>
                <a:hlinkClick r:id="rId3">
                  <a:extLst>
                    <a:ext uri="{A12FA001-AC4F-418D-AE19-62706E023703}">
                      <ahyp:hlinkClr xmlns:ahyp="http://schemas.microsoft.com/office/drawing/2018/hyperlinkcolor" val="tx"/>
                    </a:ext>
                  </a:extLst>
                </a:hlinkClick>
              </a:rPr>
              <a:t>  (Template B)</a:t>
            </a:r>
            <a:endParaRPr lang="en" sz="800" kern="0" dirty="0">
              <a:solidFill>
                <a:srgbClr val="009AD0"/>
              </a:solidFill>
              <a:latin typeface="Open Sans"/>
              <a:ea typeface="Open Sans"/>
              <a:cs typeface="Open Sans"/>
            </a:endParaRPr>
          </a:p>
          <a:p>
            <a:pPr algn="ctr" defTabSz="914378"/>
            <a:endParaRPr lang="en-US" sz="800" b="1" kern="0" dirty="0">
              <a:latin typeface="Open Sans"/>
              <a:ea typeface="Open Sans"/>
              <a:cs typeface="Open Sans"/>
            </a:endParaRPr>
          </a:p>
          <a:p>
            <a:pPr algn="ctr" defTabSz="914378">
              <a:buClr>
                <a:srgbClr val="000000"/>
              </a:buClr>
            </a:pPr>
            <a:endParaRPr lang="en-US" sz="800" b="1" kern="0" dirty="0">
              <a:latin typeface="Open Sans"/>
              <a:ea typeface="Open Sans"/>
              <a:cs typeface="Open Sans"/>
              <a:sym typeface="Arial"/>
            </a:endParaRPr>
          </a:p>
          <a:p>
            <a:pPr defTabSz="914378">
              <a:buClr>
                <a:srgbClr val="000000"/>
              </a:buClr>
            </a:pPr>
            <a:endParaRPr lang="en-US" sz="800" b="1" kern="0" dirty="0">
              <a:latin typeface="Open Sans"/>
              <a:ea typeface="Open Sans"/>
              <a:cs typeface="Open Sans"/>
            </a:endParaRPr>
          </a:p>
        </p:txBody>
      </p:sp>
      <p:sp>
        <p:nvSpPr>
          <p:cNvPr id="11" name="Google Shape;65;p14">
            <a:extLst>
              <a:ext uri="{FF2B5EF4-FFF2-40B4-BE49-F238E27FC236}">
                <a16:creationId xmlns:a16="http://schemas.microsoft.com/office/drawing/2014/main" id="{E2A2DBF7-0459-67EA-AAB2-5D3DE54EB740}"/>
              </a:ext>
            </a:extLst>
          </p:cNvPr>
          <p:cNvSpPr/>
          <p:nvPr/>
        </p:nvSpPr>
        <p:spPr>
          <a:xfrm>
            <a:off x="3395838" y="1567254"/>
            <a:ext cx="114900" cy="1245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800" kern="0">
              <a:latin typeface="Times New Roman"/>
              <a:cs typeface="Times New Roman"/>
              <a:sym typeface="Arial"/>
            </a:endParaRPr>
          </a:p>
        </p:txBody>
      </p:sp>
      <p:sp>
        <p:nvSpPr>
          <p:cNvPr id="12" name="Google Shape;66;p14">
            <a:extLst>
              <a:ext uri="{FF2B5EF4-FFF2-40B4-BE49-F238E27FC236}">
                <a16:creationId xmlns:a16="http://schemas.microsoft.com/office/drawing/2014/main" id="{39CE7F94-E3A0-12FB-E841-E3E08D69E343}"/>
              </a:ext>
            </a:extLst>
          </p:cNvPr>
          <p:cNvSpPr/>
          <p:nvPr/>
        </p:nvSpPr>
        <p:spPr>
          <a:xfrm>
            <a:off x="5517832" y="1567268"/>
            <a:ext cx="114900" cy="1245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800" kern="0">
              <a:latin typeface="Times New Roman"/>
              <a:cs typeface="Times New Roman"/>
              <a:sym typeface="Arial"/>
            </a:endParaRPr>
          </a:p>
        </p:txBody>
      </p:sp>
      <p:sp>
        <p:nvSpPr>
          <p:cNvPr id="13" name="Google Shape;67;p14">
            <a:extLst>
              <a:ext uri="{FF2B5EF4-FFF2-40B4-BE49-F238E27FC236}">
                <a16:creationId xmlns:a16="http://schemas.microsoft.com/office/drawing/2014/main" id="{44FBE973-F7BB-14DE-916E-6532B39948EB}"/>
              </a:ext>
            </a:extLst>
          </p:cNvPr>
          <p:cNvSpPr/>
          <p:nvPr/>
        </p:nvSpPr>
        <p:spPr>
          <a:xfrm>
            <a:off x="7194880" y="1567268"/>
            <a:ext cx="114900" cy="1245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800" kern="0">
              <a:latin typeface="Times New Roman"/>
              <a:cs typeface="Times New Roman"/>
              <a:sym typeface="Arial"/>
            </a:endParaRPr>
          </a:p>
        </p:txBody>
      </p:sp>
      <p:sp>
        <p:nvSpPr>
          <p:cNvPr id="14" name="Google Shape;68;p14">
            <a:extLst>
              <a:ext uri="{FF2B5EF4-FFF2-40B4-BE49-F238E27FC236}">
                <a16:creationId xmlns:a16="http://schemas.microsoft.com/office/drawing/2014/main" id="{C5A50C30-F639-EEEF-407B-B6C014170B87}"/>
              </a:ext>
            </a:extLst>
          </p:cNvPr>
          <p:cNvSpPr/>
          <p:nvPr/>
        </p:nvSpPr>
        <p:spPr>
          <a:xfrm rot="5400000">
            <a:off x="8094536" y="2666315"/>
            <a:ext cx="170400" cy="1593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800" kern="0">
              <a:latin typeface="Times New Roman"/>
              <a:cs typeface="Times New Roman"/>
              <a:sym typeface="Arial"/>
            </a:endParaRPr>
          </a:p>
        </p:txBody>
      </p:sp>
      <p:sp>
        <p:nvSpPr>
          <p:cNvPr id="15" name="Google Shape;69;p14">
            <a:extLst>
              <a:ext uri="{FF2B5EF4-FFF2-40B4-BE49-F238E27FC236}">
                <a16:creationId xmlns:a16="http://schemas.microsoft.com/office/drawing/2014/main" id="{FB2199F5-46B3-6D9B-B6A3-42707E9B2330}"/>
              </a:ext>
            </a:extLst>
          </p:cNvPr>
          <p:cNvSpPr/>
          <p:nvPr/>
        </p:nvSpPr>
        <p:spPr>
          <a:xfrm>
            <a:off x="1793060" y="1051062"/>
            <a:ext cx="7246500" cy="248100"/>
          </a:xfrm>
          <a:prstGeom prst="rect">
            <a:avLst/>
          </a:prstGeom>
          <a:solidFill>
            <a:srgbClr val="F7FFA3"/>
          </a:solidFill>
          <a:ln w="11525" cap="flat" cmpd="sng">
            <a:solidFill>
              <a:srgbClr val="1C4587"/>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buClr>
                <a:srgbClr val="000000"/>
              </a:buClr>
            </a:pPr>
            <a:r>
              <a:rPr lang="en" sz="800" b="1" kern="0">
                <a:solidFill>
                  <a:srgbClr val="000000"/>
                </a:solidFill>
                <a:latin typeface="Open Sans"/>
                <a:ea typeface="Open Sans"/>
                <a:cs typeface="Open Sans"/>
                <a:sym typeface="Arial"/>
              </a:rPr>
              <a:t>Overarching Assumptions:</a:t>
            </a:r>
            <a:r>
              <a:rPr lang="en" sz="800" b="1" kern="0">
                <a:solidFill>
                  <a:srgbClr val="0000FF"/>
                </a:solidFill>
                <a:latin typeface="Open Sans"/>
                <a:ea typeface="Open Sans"/>
                <a:cs typeface="Open Sans"/>
                <a:sym typeface="Arial"/>
              </a:rPr>
              <a:t> </a:t>
            </a:r>
            <a:r>
              <a:rPr lang="en" sz="900" b="1" i="1" kern="0">
                <a:solidFill>
                  <a:srgbClr val="0000FF"/>
                </a:solidFill>
                <a:latin typeface="Open Sans"/>
                <a:ea typeface="Open Sans"/>
                <a:cs typeface="Open Sans"/>
                <a:sym typeface="Arial"/>
              </a:rPr>
              <a:t> </a:t>
            </a:r>
            <a:r>
              <a:rPr lang="en" sz="800" i="1" kern="0">
                <a:latin typeface="Open Sans"/>
                <a:ea typeface="Open Sans"/>
                <a:cs typeface="Open Sans"/>
                <a:sym typeface="Arial"/>
              </a:rPr>
              <a:t>What are the principles/beliefs about the project? What research or experience is driving the strategy?</a:t>
            </a:r>
            <a:endParaRPr lang="en-US" sz="800" i="1" kern="0">
              <a:latin typeface="Open Sans"/>
              <a:ea typeface="Open Sans"/>
              <a:cs typeface="Open Sans"/>
            </a:endParaRPr>
          </a:p>
        </p:txBody>
      </p:sp>
      <p:sp>
        <p:nvSpPr>
          <p:cNvPr id="16" name="Google Shape;70;p14">
            <a:extLst>
              <a:ext uri="{FF2B5EF4-FFF2-40B4-BE49-F238E27FC236}">
                <a16:creationId xmlns:a16="http://schemas.microsoft.com/office/drawing/2014/main" id="{58025B98-95DF-B7EE-BCE2-6B00CFE02DC3}"/>
              </a:ext>
            </a:extLst>
          </p:cNvPr>
          <p:cNvSpPr/>
          <p:nvPr/>
        </p:nvSpPr>
        <p:spPr>
          <a:xfrm>
            <a:off x="79711" y="4485347"/>
            <a:ext cx="8970900" cy="282600"/>
          </a:xfrm>
          <a:prstGeom prst="rect">
            <a:avLst/>
          </a:prstGeom>
          <a:solidFill>
            <a:srgbClr val="F7FFA3"/>
          </a:solidFill>
          <a:ln w="11525" cap="flat" cmpd="sng">
            <a:solidFill>
              <a:srgbClr val="1C4587"/>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buClr>
                <a:srgbClr val="000000"/>
              </a:buClr>
            </a:pPr>
            <a:r>
              <a:rPr lang="en" sz="800" b="1" kern="0">
                <a:solidFill>
                  <a:srgbClr val="000000"/>
                </a:solidFill>
                <a:latin typeface="Open Sans"/>
                <a:ea typeface="Open Sans"/>
                <a:cs typeface="Open Sans"/>
                <a:sym typeface="Arial"/>
              </a:rPr>
              <a:t>External Factors: </a:t>
            </a:r>
            <a:r>
              <a:rPr lang="en" sz="800" i="1" kern="0">
                <a:latin typeface="Open Sans"/>
                <a:ea typeface="Open Sans"/>
                <a:cs typeface="Open Sans"/>
                <a:sym typeface="Arial"/>
              </a:rPr>
              <a:t>Who are the stakeholders involved? What are the current or anticipated dynamics in the external environment? What are potential risks? </a:t>
            </a:r>
            <a:endParaRPr sz="800" i="1" kern="0">
              <a:latin typeface="Open Sans"/>
              <a:ea typeface="Open Sans"/>
              <a:cs typeface="Open Sans"/>
              <a:sym typeface="Arial"/>
            </a:endParaRPr>
          </a:p>
        </p:txBody>
      </p:sp>
      <p:sp>
        <p:nvSpPr>
          <p:cNvPr id="17" name="Google Shape;72;p14">
            <a:extLst>
              <a:ext uri="{FF2B5EF4-FFF2-40B4-BE49-F238E27FC236}">
                <a16:creationId xmlns:a16="http://schemas.microsoft.com/office/drawing/2014/main" id="{6699A381-8667-8E82-EDB9-75F6483632D8}"/>
              </a:ext>
            </a:extLst>
          </p:cNvPr>
          <p:cNvSpPr txBox="1"/>
          <p:nvPr/>
        </p:nvSpPr>
        <p:spPr>
          <a:xfrm>
            <a:off x="79710" y="724583"/>
            <a:ext cx="6928191" cy="254041"/>
          </a:xfrm>
          <a:prstGeom prst="rect">
            <a:avLst/>
          </a:prstGeom>
          <a:solidFill>
            <a:srgbClr val="F7FFA3"/>
          </a:solid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050" b="1" kern="0">
                <a:latin typeface="Montserrat" panose="00000500000000000000" pitchFamily="2" charset="0"/>
                <a:ea typeface="Open Sans"/>
                <a:cs typeface="Open Sans"/>
              </a:rPr>
              <a:t>[Required] FILL IN TEMPLATE</a:t>
            </a:r>
            <a:r>
              <a:rPr lang="en-US" sz="1050" b="1" i="1" kern="0">
                <a:latin typeface="Montserrat" panose="00000500000000000000" pitchFamily="2" charset="0"/>
                <a:ea typeface="Open Sans"/>
                <a:cs typeface="Open Sans"/>
              </a:rPr>
              <a:t> </a:t>
            </a:r>
            <a:r>
              <a:rPr lang="en-US" sz="1050" b="1" kern="0">
                <a:latin typeface="Montserrat" panose="00000500000000000000" pitchFamily="2" charset="0"/>
                <a:ea typeface="Open Sans"/>
                <a:cs typeface="Open Sans"/>
              </a:rPr>
              <a:t>[</a:t>
            </a:r>
            <a:r>
              <a:rPr lang="en-US" sz="1050" b="1" i="1" kern="0">
                <a:latin typeface="Montserrat" panose="00000500000000000000" pitchFamily="2" charset="0"/>
                <a:ea typeface="Open Sans"/>
                <a:cs typeface="Open Sans"/>
              </a:rPr>
              <a:t>Initiative Name</a:t>
            </a:r>
            <a:r>
              <a:rPr lang="en-US" sz="1050" b="1" kern="0">
                <a:latin typeface="Montserrat" panose="00000500000000000000" pitchFamily="2" charset="0"/>
                <a:ea typeface="Open Sans"/>
                <a:cs typeface="Open Sans"/>
              </a:rPr>
              <a:t>] | Fund</a:t>
            </a:r>
            <a:r>
              <a:rPr lang="en-US" sz="1050" b="1" kern="0">
                <a:latin typeface="Montserrat" panose="00000500000000000000" pitchFamily="2" charset="0"/>
                <a:ea typeface="Open Sans"/>
                <a:cs typeface="Open Sans"/>
                <a:sym typeface="Arial"/>
              </a:rPr>
              <a:t> Category: </a:t>
            </a:r>
            <a:r>
              <a:rPr lang="en-US" sz="1050" b="1" kern="0">
                <a:latin typeface="Montserrat" panose="00000500000000000000" pitchFamily="2" charset="0"/>
                <a:ea typeface="Open Sans"/>
                <a:cs typeface="Open Sans"/>
              </a:rPr>
              <a:t>[</a:t>
            </a:r>
            <a:r>
              <a:rPr lang="en-US" sz="1050" b="1" i="1" kern="0">
                <a:latin typeface="Montserrat" panose="00000500000000000000" pitchFamily="2" charset="0"/>
                <a:ea typeface="Open Sans"/>
                <a:cs typeface="Open Sans"/>
              </a:rPr>
              <a:t>Insert Fund Category</a:t>
            </a:r>
            <a:r>
              <a:rPr lang="en-US" sz="1050" b="1" kern="0">
                <a:latin typeface="Montserrat" panose="00000500000000000000" pitchFamily="2" charset="0"/>
                <a:ea typeface="Open Sans"/>
                <a:cs typeface="Open Sans"/>
              </a:rPr>
              <a:t>]</a:t>
            </a:r>
          </a:p>
        </p:txBody>
      </p:sp>
      <p:sp>
        <p:nvSpPr>
          <p:cNvPr id="18" name="Google Shape;72;p14">
            <a:extLst>
              <a:ext uri="{FF2B5EF4-FFF2-40B4-BE49-F238E27FC236}">
                <a16:creationId xmlns:a16="http://schemas.microsoft.com/office/drawing/2014/main" id="{4E6C853C-0569-8867-E4D6-6C1198E33A09}"/>
              </a:ext>
            </a:extLst>
          </p:cNvPr>
          <p:cNvSpPr txBox="1"/>
          <p:nvPr/>
        </p:nvSpPr>
        <p:spPr>
          <a:xfrm>
            <a:off x="7501531" y="477186"/>
            <a:ext cx="1550015" cy="206502"/>
          </a:xfrm>
          <a:prstGeom prst="rect">
            <a:avLst/>
          </a:prstGeom>
          <a:solidFill>
            <a:srgbClr val="F7FFA3"/>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000" kern="0">
                <a:latin typeface="Open Sans"/>
                <a:ea typeface="Open Sans"/>
                <a:cs typeface="Open Sans"/>
              </a:rPr>
              <a:t>Coalition Number: </a:t>
            </a:r>
          </a:p>
        </p:txBody>
      </p:sp>
      <p:sp>
        <p:nvSpPr>
          <p:cNvPr id="3" name="Google Shape;71;p14">
            <a:extLst>
              <a:ext uri="{FF2B5EF4-FFF2-40B4-BE49-F238E27FC236}">
                <a16:creationId xmlns:a16="http://schemas.microsoft.com/office/drawing/2014/main" id="{DBC4CD56-1629-C116-471B-F251DC58B7DB}"/>
              </a:ext>
            </a:extLst>
          </p:cNvPr>
          <p:cNvSpPr/>
          <p:nvPr/>
        </p:nvSpPr>
        <p:spPr>
          <a:xfrm>
            <a:off x="1681760" y="2608398"/>
            <a:ext cx="111300" cy="124500"/>
          </a:xfrm>
          <a:prstGeom prst="rightArrow">
            <a:avLst>
              <a:gd name="adj1" fmla="val 50000"/>
              <a:gd name="adj2" fmla="val 50000"/>
            </a:avLst>
          </a:prstGeom>
          <a:solidFill>
            <a:srgbClr val="015390"/>
          </a:solidFill>
          <a:ln w="5775" cap="flat" cmpd="sng">
            <a:solidFill>
              <a:srgbClr val="009AD0"/>
            </a:solidFill>
            <a:prstDash val="solid"/>
            <a:round/>
            <a:headEnd type="none" w="sm" len="sm"/>
            <a:tailEnd type="none" w="sm" len="sm"/>
          </a:ln>
        </p:spPr>
        <p:txBody>
          <a:bodyPr spcFirstLastPara="1" wrap="square" lIns="55375" tIns="55375" rIns="55375" bIns="55375" anchor="ctr"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algn="ctr" defTabSz="914378">
              <a:buClr>
                <a:srgbClr val="000000"/>
              </a:buClr>
            </a:pPr>
            <a:endParaRPr sz="900" kern="0">
              <a:latin typeface="Open Sans"/>
              <a:ea typeface="Open Sans"/>
              <a:cs typeface="Open Sans"/>
              <a:sym typeface="Arial"/>
            </a:endParaRPr>
          </a:p>
        </p:txBody>
      </p:sp>
    </p:spTree>
    <p:extLst>
      <p:ext uri="{BB962C8B-B14F-4D97-AF65-F5344CB8AC3E}">
        <p14:creationId xmlns:p14="http://schemas.microsoft.com/office/powerpoint/2010/main" val="1619970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C0BCC-59C1-8A3C-595C-0FBF02FCA4AD}"/>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81A38D-6512-2D66-9356-74BB54ACE10B}"/>
              </a:ext>
            </a:extLst>
          </p:cNvPr>
          <p:cNvSpPr>
            <a:spLocks noGrp="1"/>
          </p:cNvSpPr>
          <p:nvPr>
            <p:ph type="sldNum" sz="quarter" idx="12"/>
          </p:nvPr>
        </p:nvSpPr>
        <p:spPr/>
        <p:txBody>
          <a:bodyPr/>
          <a:lstStyle/>
          <a:p>
            <a:fld id="{2C1798A1-548B-2F4F-A949-0B360C421755}" type="slidenum">
              <a:rPr lang="en-US" smtClean="0"/>
              <a:pPr/>
              <a:t>4</a:t>
            </a:fld>
            <a:endParaRPr lang="en-US"/>
          </a:p>
        </p:txBody>
      </p:sp>
      <p:sp>
        <p:nvSpPr>
          <p:cNvPr id="3" name="Google Shape;72;p14">
            <a:extLst>
              <a:ext uri="{FF2B5EF4-FFF2-40B4-BE49-F238E27FC236}">
                <a16:creationId xmlns:a16="http://schemas.microsoft.com/office/drawing/2014/main" id="{9B1DD3DC-44A0-C9A6-B6FE-743C97F71E9E}"/>
              </a:ext>
            </a:extLst>
          </p:cNvPr>
          <p:cNvSpPr txBox="1"/>
          <p:nvPr/>
        </p:nvSpPr>
        <p:spPr>
          <a:xfrm>
            <a:off x="154676" y="655043"/>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200" b="1" kern="0">
                <a:latin typeface="Montserrat" panose="00000500000000000000" pitchFamily="2" charset="0"/>
                <a:cs typeface="Times New Roman"/>
              </a:rPr>
              <a:t>[</a:t>
            </a:r>
            <a:r>
              <a:rPr lang="en-US" sz="1200" b="1" kern="0">
                <a:latin typeface="Montserrat" panose="00000500000000000000" pitchFamily="2" charset="0"/>
                <a:ea typeface="Open Sans"/>
                <a:cs typeface="Open Sans"/>
              </a:rPr>
              <a:t>Optional</a:t>
            </a:r>
            <a:r>
              <a:rPr lang="en-US" sz="1200" b="1" kern="0">
                <a:latin typeface="Montserrat" panose="00000500000000000000" pitchFamily="2" charset="0"/>
                <a:cs typeface="Times New Roman"/>
              </a:rPr>
              <a:t>]</a:t>
            </a:r>
            <a:r>
              <a:rPr lang="en-US" sz="1200" b="1" kern="0">
                <a:latin typeface="Montserrat" panose="00000500000000000000" pitchFamily="2" charset="0"/>
                <a:ea typeface="Open Sans"/>
                <a:cs typeface="Open Sans"/>
              </a:rPr>
              <a:t> Activity and Indiana RHTP KPO Alignment Matrices</a:t>
            </a:r>
          </a:p>
        </p:txBody>
      </p:sp>
      <p:sp>
        <p:nvSpPr>
          <p:cNvPr id="2" name="Google Shape;72;p14">
            <a:extLst>
              <a:ext uri="{FF2B5EF4-FFF2-40B4-BE49-F238E27FC236}">
                <a16:creationId xmlns:a16="http://schemas.microsoft.com/office/drawing/2014/main" id="{F247F755-B5C2-9669-9977-569BF98B43B8}"/>
              </a:ext>
            </a:extLst>
          </p:cNvPr>
          <p:cNvSpPr txBox="1"/>
          <p:nvPr/>
        </p:nvSpPr>
        <p:spPr>
          <a:xfrm>
            <a:off x="156236" y="913397"/>
            <a:ext cx="8799847" cy="3742211"/>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900" kern="0">
                <a:latin typeface="Open Sans"/>
                <a:ea typeface="Open Sans"/>
                <a:cs typeface="Open Sans"/>
              </a:rPr>
              <a:t>This section is an optional tool provided to help Coalitions explicitly "tick and tie" your logic. While the Logic Model provides a high-level view, these matrices allow you to deepen the justification for your plan. Each matrix is designed to show a logical thread across your needs, activities, and Indiana </a:t>
            </a:r>
            <a:r>
              <a:rPr lang="en" sz="800" b="1" i="1" kern="0">
                <a:latin typeface="Open Sans"/>
                <a:ea typeface="Open Sans"/>
                <a:cs typeface="Open Sans"/>
                <a:hlinkClick r:id="rId2"/>
              </a:rPr>
              <a:t>RHTP KPO targets (Appendix 3)</a:t>
            </a:r>
            <a:r>
              <a:rPr lang="en-US" sz="900" kern="0">
                <a:latin typeface="Open Sans"/>
                <a:ea typeface="Open Sans"/>
                <a:cs typeface="Open Sans"/>
              </a:rPr>
              <a:t>. The following tables may be helpful prior to completing the Logic Models. </a:t>
            </a:r>
            <a:endParaRPr lang="en-US" sz="1200">
              <a:latin typeface="Open Sans"/>
              <a:ea typeface="Open Sans"/>
              <a:cs typeface="Open Sans"/>
            </a:endParaRPr>
          </a:p>
          <a:p>
            <a:pPr defTabSz="914378"/>
            <a:endParaRPr lang="en-US" sz="900" kern="0">
              <a:latin typeface="Open Sans" panose="020B0606030504020204" pitchFamily="34" charset="0"/>
              <a:ea typeface="Open Sans" panose="020B0606030504020204" pitchFamily="34" charset="0"/>
              <a:cs typeface="Open Sans" panose="020B0606030504020204" pitchFamily="34" charset="0"/>
            </a:endParaRPr>
          </a:p>
          <a:p>
            <a:pPr defTabSz="914378"/>
            <a:r>
              <a:rPr lang="en-US" sz="900" b="1" kern="0">
                <a:highlight>
                  <a:srgbClr val="FFFFFF"/>
                </a:highlight>
                <a:latin typeface="Open Sans" panose="020B0606030504020204" pitchFamily="34" charset="0"/>
                <a:ea typeface="Open Sans" panose="020B0606030504020204" pitchFamily="34" charset="0"/>
                <a:cs typeface="Open Sans" panose="020B0606030504020204" pitchFamily="34" charset="0"/>
              </a:rPr>
              <a:t>Instructions for Optional Activity and Indiana RHTP KPO Alignment Matrices (Example Below)</a:t>
            </a:r>
            <a:endParaRPr lang="en-US" sz="900" kern="0">
              <a:highlight>
                <a:srgbClr val="FFFFFF"/>
              </a:highlight>
              <a:latin typeface="Open Sans" panose="020B0606030504020204" pitchFamily="34" charset="0"/>
              <a:ea typeface="Open Sans" panose="020B0606030504020204" pitchFamily="34" charset="0"/>
              <a:cs typeface="Open Sans" panose="020B0606030504020204" pitchFamily="34" charset="0"/>
            </a:endParaRPr>
          </a:p>
          <a:p>
            <a:pPr defTabSz="914378"/>
            <a:r>
              <a:rPr lang="en-US" sz="900" kern="0">
                <a:highlight>
                  <a:srgbClr val="FFFFFF"/>
                </a:highlight>
                <a:latin typeface="Open Sans"/>
                <a:ea typeface="Open Sans"/>
                <a:cs typeface="Open Sans"/>
              </a:rPr>
              <a:t>Although these matrices are optional, they are designed as a thinking tool to help your team visualize the “logical thread” required for a successful application. Use the tables below to work through how your identified regional needs connect to specific actions and measurable </a:t>
            </a:r>
            <a:r>
              <a:rPr lang="en" sz="800" b="1" i="1" kern="0">
                <a:highlight>
                  <a:srgbClr val="FFFFFF"/>
                </a:highlight>
                <a:latin typeface="Open Sans"/>
                <a:ea typeface="Open Sans"/>
                <a:cs typeface="Open Sans"/>
                <a:hlinkClick r:id="rId2"/>
              </a:rPr>
              <a:t>RHTP KPO targets (Appendix 3)</a:t>
            </a:r>
            <a:r>
              <a:rPr lang="en-US" sz="900" kern="0">
                <a:highlight>
                  <a:srgbClr val="FFFFFF"/>
                </a:highlight>
                <a:latin typeface="Open Sans"/>
                <a:ea typeface="Open Sans"/>
                <a:cs typeface="Open Sans"/>
              </a:rPr>
              <a:t> before populating your final Logic Model. Refer to the Maternal and Infant Health example (</a:t>
            </a:r>
            <a:r>
              <a:rPr lang="en-US" sz="900" b="1" kern="0">
                <a:highlight>
                  <a:srgbClr val="FFFFFF"/>
                </a:highlight>
                <a:latin typeface="Open Sans"/>
                <a:ea typeface="Open Sans"/>
                <a:cs typeface="Open Sans"/>
              </a:rPr>
              <a:t>Table 2.0</a:t>
            </a:r>
            <a:r>
              <a:rPr lang="en-US" sz="900" kern="0">
                <a:highlight>
                  <a:srgbClr val="FFFFFF"/>
                </a:highlight>
                <a:latin typeface="Open Sans"/>
                <a:ea typeface="Open Sans"/>
                <a:cs typeface="Open Sans"/>
              </a:rPr>
              <a:t>) below as a roadmap. </a:t>
            </a:r>
          </a:p>
          <a:p>
            <a:pPr marL="342900" indent="-171450" defTabSz="914378">
              <a:spcBef>
                <a:spcPts val="300"/>
              </a:spcBef>
              <a:spcAft>
                <a:spcPts val="300"/>
              </a:spcAft>
              <a:buChar char="•"/>
            </a:pPr>
            <a:r>
              <a:rPr lang="en-US" sz="900" b="1" kern="0">
                <a:highlight>
                  <a:srgbClr val="FFFFFF"/>
                </a:highlight>
                <a:latin typeface="Open Sans" panose="020B0606030504020204" pitchFamily="34" charset="0"/>
                <a:ea typeface="Open Sans" panose="020B0606030504020204" pitchFamily="34" charset="0"/>
                <a:cs typeface="Open Sans" panose="020B0606030504020204" pitchFamily="34" charset="0"/>
              </a:rPr>
              <a:t>Column 1: Explain the Community Need (The “Why”) - </a:t>
            </a:r>
            <a:r>
              <a:rPr lang="en-US" sz="900" kern="0">
                <a:highlight>
                  <a:srgbClr val="FFFFFF"/>
                </a:highlight>
                <a:latin typeface="Open Sans" panose="020B0606030504020204" pitchFamily="34" charset="0"/>
                <a:ea typeface="Open Sans" panose="020B0606030504020204" pitchFamily="34" charset="0"/>
                <a:cs typeface="Open Sans" panose="020B0606030504020204" pitchFamily="34" charset="0"/>
              </a:rPr>
              <a:t>Begin by identifying a specific challenge or gap in your region. This column should justify why an intervention is necessary by linking your regional data to the intended outcomes. </a:t>
            </a:r>
            <a:endParaRPr lang="en-US">
              <a:latin typeface="Open Sans" panose="020B0606030504020204" pitchFamily="34" charset="0"/>
              <a:ea typeface="Open Sans" panose="020B0606030504020204" pitchFamily="34" charset="0"/>
              <a:cs typeface="Open Sans" panose="020B0606030504020204" pitchFamily="34" charset="0"/>
            </a:endParaRPr>
          </a:p>
          <a:p>
            <a:pPr marL="685800" lvl="1" indent="-171450" defTabSz="914378">
              <a:spcBef>
                <a:spcPts val="300"/>
              </a:spcBef>
              <a:spcAft>
                <a:spcPts val="300"/>
              </a:spcAft>
              <a:buChar char="•"/>
            </a:pPr>
            <a:r>
              <a:rPr lang="en-US" sz="900" i="1" kern="0">
                <a:highlight>
                  <a:srgbClr val="FFFFFF"/>
                </a:highlight>
                <a:latin typeface="Open Sans" panose="020B0606030504020204" pitchFamily="34" charset="0"/>
                <a:ea typeface="Open Sans" panose="020B0606030504020204" pitchFamily="34" charset="0"/>
                <a:cs typeface="Open Sans" panose="020B0606030504020204" pitchFamily="34" charset="0"/>
              </a:rPr>
              <a:t>In the below example, the Coalition identifies that regional low birthweight rates associated with chronic diseases (e.g., diabetes) and hypertension in pregnancy are tied to maternal stress and poor nutrition.</a:t>
            </a:r>
            <a:endParaRPr lang="en-US">
              <a:latin typeface="Open Sans" panose="020B0606030504020204" pitchFamily="34" charset="0"/>
              <a:ea typeface="Open Sans" panose="020B0606030504020204" pitchFamily="34" charset="0"/>
              <a:cs typeface="Open Sans" panose="020B0606030504020204" pitchFamily="34" charset="0"/>
            </a:endParaRPr>
          </a:p>
          <a:p>
            <a:pPr marL="342900" indent="-171450" defTabSz="914378">
              <a:spcBef>
                <a:spcPts val="300"/>
              </a:spcBef>
              <a:spcAft>
                <a:spcPts val="300"/>
              </a:spcAft>
              <a:buChar char="•"/>
            </a:pPr>
            <a:r>
              <a:rPr lang="en-US" sz="900" b="1" kern="0">
                <a:highlight>
                  <a:srgbClr val="FFFFFF"/>
                </a:highlight>
                <a:latin typeface="Open Sans"/>
                <a:ea typeface="Open Sans"/>
                <a:cs typeface="Open Sans"/>
              </a:rPr>
              <a:t>Column 2: Identify Activities (The “How”) -</a:t>
            </a:r>
            <a:r>
              <a:rPr lang="en-US" sz="900" kern="0">
                <a:highlight>
                  <a:srgbClr val="FFFFFF"/>
                </a:highlight>
                <a:latin typeface="Open Sans"/>
                <a:ea typeface="Open Sans"/>
                <a:cs typeface="Open Sans"/>
              </a:rPr>
              <a:t> Select evidence-based actions that directly address the identified needs. All activities listed below should be reflected in your response to Section 3. Regional Action Plan Overview in the </a:t>
            </a:r>
            <a:r>
              <a:rPr lang="en-US" sz="800" b="1" i="1" kern="0">
                <a:highlight>
                  <a:srgbClr val="FFFFFF"/>
                </a:highlight>
                <a:latin typeface="Open Sans"/>
                <a:ea typeface="Open Sans"/>
                <a:cs typeface="Open Sans"/>
                <a:hlinkClick r:id="rId3"/>
              </a:rPr>
              <a:t>Narrative Response (Template F)</a:t>
            </a:r>
            <a:r>
              <a:rPr lang="en-US" sz="900" kern="0">
                <a:highlight>
                  <a:srgbClr val="FFFFFF"/>
                </a:highlight>
                <a:latin typeface="Open Sans"/>
                <a:ea typeface="Open Sans"/>
                <a:cs typeface="Open Sans"/>
              </a:rPr>
              <a:t>. </a:t>
            </a:r>
            <a:endParaRPr lang="en-US">
              <a:latin typeface="Open Sans"/>
              <a:ea typeface="Open Sans"/>
              <a:cs typeface="Open Sans"/>
            </a:endParaRPr>
          </a:p>
          <a:p>
            <a:pPr marL="685800" lvl="1" indent="-171450" defTabSz="914378">
              <a:spcBef>
                <a:spcPts val="300"/>
              </a:spcBef>
              <a:spcAft>
                <a:spcPts val="300"/>
              </a:spcAft>
              <a:buChar char="•"/>
            </a:pPr>
            <a:r>
              <a:rPr lang="en-US" sz="900" i="1" kern="0">
                <a:highlight>
                  <a:srgbClr val="FFFFFF"/>
                </a:highlight>
                <a:latin typeface="Open Sans" panose="020B0606030504020204" pitchFamily="34" charset="0"/>
                <a:ea typeface="Open Sans" panose="020B0606030504020204" pitchFamily="34" charset="0"/>
                <a:cs typeface="Open Sans" panose="020B0606030504020204" pitchFamily="34" charset="0"/>
              </a:rPr>
              <a:t>In the example below, to bridge access gaps and improve infant safety, the Region proposes Mobile Integrated Health, wearable devises, and increased access to blood pressure checks. </a:t>
            </a:r>
          </a:p>
          <a:p>
            <a:pPr marL="342900" indent="-171450" defTabSz="914378">
              <a:spcBef>
                <a:spcPts val="300"/>
              </a:spcBef>
              <a:spcAft>
                <a:spcPts val="300"/>
              </a:spcAft>
              <a:buChar char="•"/>
            </a:pPr>
            <a:r>
              <a:rPr lang="en-US" sz="900" b="1" kern="0">
                <a:highlight>
                  <a:srgbClr val="FFFFFF"/>
                </a:highlight>
                <a:latin typeface="Open Sans"/>
                <a:ea typeface="Open Sans"/>
                <a:cs typeface="Open Sans"/>
              </a:rPr>
              <a:t>Column 3: Define the Rationale (The “Logic”) </a:t>
            </a:r>
            <a:r>
              <a:rPr lang="en-US" sz="900" kern="0">
                <a:highlight>
                  <a:srgbClr val="FFFFFF"/>
                </a:highlight>
                <a:latin typeface="Open Sans"/>
                <a:ea typeface="Open Sans"/>
                <a:cs typeface="Open Sans"/>
              </a:rPr>
              <a:t>- Provide the logical bridge between the “Why” and the “How.” The rationale explains why a specific activity is expected to solve the identified problem/need and lead to the desired </a:t>
            </a:r>
            <a:r>
              <a:rPr lang="en" sz="800" b="1" i="1" kern="0">
                <a:highlight>
                  <a:srgbClr val="FFFFFF"/>
                </a:highlight>
                <a:latin typeface="Open Sans"/>
                <a:ea typeface="Open Sans"/>
                <a:cs typeface="Open Sans"/>
                <a:hlinkClick r:id="rId2"/>
              </a:rPr>
              <a:t>RHTP KPO targets (Appendix 3)</a:t>
            </a:r>
            <a:r>
              <a:rPr lang="en-US" sz="900" kern="0">
                <a:highlight>
                  <a:srgbClr val="FFFFFF"/>
                </a:highlight>
                <a:latin typeface="Open Sans"/>
                <a:ea typeface="Open Sans"/>
                <a:cs typeface="Open Sans"/>
              </a:rPr>
              <a:t>.</a:t>
            </a:r>
            <a:endParaRPr lang="en-US">
              <a:latin typeface="Open Sans"/>
              <a:ea typeface="Open Sans"/>
              <a:cs typeface="Open Sans"/>
            </a:endParaRPr>
          </a:p>
          <a:p>
            <a:pPr marL="685800" lvl="1" indent="-171450" defTabSz="914378">
              <a:spcBef>
                <a:spcPts val="300"/>
              </a:spcBef>
              <a:spcAft>
                <a:spcPts val="300"/>
              </a:spcAft>
              <a:buChar char="•"/>
            </a:pPr>
            <a:r>
              <a:rPr lang="en-US" sz="900" i="1" kern="0">
                <a:highlight>
                  <a:srgbClr val="FFFFFF"/>
                </a:highlight>
                <a:latin typeface="Open Sans" panose="020B0606030504020204" pitchFamily="34" charset="0"/>
                <a:ea typeface="Open Sans" panose="020B0606030504020204" pitchFamily="34" charset="0"/>
                <a:cs typeface="Open Sans" panose="020B0606030504020204" pitchFamily="34" charset="0"/>
              </a:rPr>
              <a:t>In the example below, one of the needs is “Pregnant women struggle to access prenatal care in the first trimester," and the rationale explains that Mobile Integrated Health implementation will check in on pregnant women deemed high risk. </a:t>
            </a:r>
            <a:endParaRPr lang="en-US">
              <a:latin typeface="Open Sans" panose="020B0606030504020204" pitchFamily="34" charset="0"/>
              <a:ea typeface="Open Sans" panose="020B0606030504020204" pitchFamily="34" charset="0"/>
              <a:cs typeface="Open Sans" panose="020B0606030504020204" pitchFamily="34" charset="0"/>
            </a:endParaRPr>
          </a:p>
          <a:p>
            <a:pPr marL="342900" indent="-171450" defTabSz="914378">
              <a:spcBef>
                <a:spcPts val="300"/>
              </a:spcBef>
              <a:spcAft>
                <a:spcPts val="300"/>
              </a:spcAft>
              <a:buChar char="•"/>
            </a:pPr>
            <a:r>
              <a:rPr lang="en-US" sz="900" b="1" kern="0">
                <a:highlight>
                  <a:srgbClr val="FFFFFF"/>
                </a:highlight>
                <a:latin typeface="Open Sans"/>
                <a:ea typeface="Open Sans"/>
                <a:cs typeface="Open Sans"/>
              </a:rPr>
              <a:t>Column 4: Align with </a:t>
            </a:r>
            <a:r>
              <a:rPr lang="en" sz="900" b="1" i="1" kern="0">
                <a:highlight>
                  <a:srgbClr val="FFFFFF"/>
                </a:highlight>
                <a:latin typeface="Open Sans"/>
                <a:ea typeface="Open Sans"/>
                <a:cs typeface="Open Sans"/>
                <a:hlinkClick r:id="rId2"/>
              </a:rPr>
              <a:t>RHTP KPO targets (Appendix 3)</a:t>
            </a:r>
            <a:r>
              <a:rPr lang="en" sz="800" b="1" i="1" kern="0">
                <a:highlight>
                  <a:srgbClr val="FFFFFF"/>
                </a:highlight>
                <a:latin typeface="Open Sans"/>
                <a:ea typeface="Open Sans"/>
                <a:cs typeface="Open Sans"/>
              </a:rPr>
              <a:t> </a:t>
            </a:r>
            <a:r>
              <a:rPr lang="en-US" sz="900" b="1" kern="0">
                <a:highlight>
                  <a:srgbClr val="FFFFFF"/>
                </a:highlight>
                <a:latin typeface="Open Sans"/>
                <a:ea typeface="Open Sans"/>
                <a:cs typeface="Open Sans"/>
              </a:rPr>
              <a:t> (The “Goal”) - </a:t>
            </a:r>
            <a:r>
              <a:rPr lang="en-US" sz="900" kern="0">
                <a:highlight>
                  <a:srgbClr val="FFFFFF"/>
                </a:highlight>
                <a:latin typeface="Open Sans"/>
                <a:ea typeface="Open Sans"/>
                <a:cs typeface="Open Sans"/>
              </a:rPr>
              <a:t>Align your proposed activities with Indiana’s </a:t>
            </a:r>
            <a:r>
              <a:rPr lang="en" sz="800" b="1" i="1" kern="0">
                <a:highlight>
                  <a:srgbClr val="FFFFFF"/>
                </a:highlight>
                <a:latin typeface="Open Sans"/>
                <a:ea typeface="Open Sans"/>
                <a:cs typeface="Open Sans"/>
                <a:hlinkClick r:id="rId2"/>
              </a:rPr>
              <a:t>RHTP KPO targets (Appendix 3)</a:t>
            </a:r>
            <a:r>
              <a:rPr lang="en-US" sz="900" kern="0">
                <a:highlight>
                  <a:srgbClr val="FFFFFF"/>
                </a:highlight>
                <a:latin typeface="Open Sans"/>
                <a:ea typeface="Open Sans"/>
                <a:cs typeface="Open Sans"/>
              </a:rPr>
              <a:t>, as pre-populated in the tables below. </a:t>
            </a:r>
            <a:r>
              <a:rPr lang="en-US" sz="900" i="1" kern="0">
                <a:highlight>
                  <a:srgbClr val="FFFFFF"/>
                </a:highlight>
                <a:latin typeface="Open Sans"/>
                <a:ea typeface="Open Sans"/>
                <a:cs typeface="Open Sans"/>
              </a:rPr>
              <a:t>In the example below, the Region’s proposed activities will help Indiana’s goals towards the 5% reduction in infant mortality or 5% increase in healthy birth weight</a:t>
            </a:r>
            <a:endParaRPr lang="en-US" sz="900" kern="0">
              <a:highlight>
                <a:srgbClr val="FFFFFF"/>
              </a:highlight>
              <a:latin typeface="Open Sans"/>
              <a:ea typeface="Open Sans"/>
              <a:cs typeface="Open Sans"/>
            </a:endParaRPr>
          </a:p>
          <a:p>
            <a:pPr lvl="1" defTabSz="914378">
              <a:spcBef>
                <a:spcPts val="300"/>
              </a:spcBef>
              <a:spcAft>
                <a:spcPts val="300"/>
              </a:spcAft>
            </a:pPr>
            <a:endParaRPr lang="en-US" sz="1050" kern="0">
              <a:latin typeface="Open Sans"/>
              <a:ea typeface="Open Sans"/>
              <a:cs typeface="Open Sans"/>
            </a:endParaRPr>
          </a:p>
          <a:p>
            <a:pPr defTabSz="914378"/>
            <a:endParaRPr lang="en-US" sz="1050" kern="0">
              <a:latin typeface="Open Sans"/>
              <a:ea typeface="Open Sans"/>
              <a:cs typeface="Open Sans"/>
            </a:endParaRPr>
          </a:p>
        </p:txBody>
      </p:sp>
    </p:spTree>
    <p:extLst>
      <p:ext uri="{BB962C8B-B14F-4D97-AF65-F5344CB8AC3E}">
        <p14:creationId xmlns:p14="http://schemas.microsoft.com/office/powerpoint/2010/main" val="3679276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360703-538D-F03E-A182-50CEEB16B9C0}"/>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536BC9E-E2E6-7FE0-4D5F-AC12333F2710}"/>
              </a:ext>
            </a:extLst>
          </p:cNvPr>
          <p:cNvSpPr>
            <a:spLocks noGrp="1"/>
          </p:cNvSpPr>
          <p:nvPr>
            <p:ph type="sldNum" sz="quarter" idx="12"/>
          </p:nvPr>
        </p:nvSpPr>
        <p:spPr/>
        <p:txBody>
          <a:bodyPr/>
          <a:lstStyle/>
          <a:p>
            <a:fld id="{2C1798A1-548B-2F4F-A949-0B360C421755}" type="slidenum">
              <a:rPr lang="en-US" smtClean="0"/>
              <a:pPr/>
              <a:t>5</a:t>
            </a:fld>
            <a:endParaRPr lang="en-US"/>
          </a:p>
        </p:txBody>
      </p:sp>
      <p:sp>
        <p:nvSpPr>
          <p:cNvPr id="3" name="Google Shape;72;p14">
            <a:extLst>
              <a:ext uri="{FF2B5EF4-FFF2-40B4-BE49-F238E27FC236}">
                <a16:creationId xmlns:a16="http://schemas.microsoft.com/office/drawing/2014/main" id="{5D12A4DD-581D-518A-72BC-96954EE0FD12}"/>
              </a:ext>
            </a:extLst>
          </p:cNvPr>
          <p:cNvSpPr txBox="1"/>
          <p:nvPr/>
        </p:nvSpPr>
        <p:spPr>
          <a:xfrm>
            <a:off x="60987" y="610345"/>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Open Sans"/>
              </a:rPr>
              <a:t>Optional</a:t>
            </a:r>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Times New Roman"/>
              </a:rPr>
              <a:t> </a:t>
            </a:r>
            <a:r>
              <a:rPr lang="en-US" sz="1100" b="1" kern="0">
                <a:latin typeface="Montserrat" panose="00000500000000000000" pitchFamily="2" charset="0"/>
                <a:ea typeface="Open Sans"/>
                <a:cs typeface="Open Sans"/>
              </a:rPr>
              <a:t>EXAMPLE Activity and Indiana RHTP KPO Alignment Matrices</a:t>
            </a:r>
          </a:p>
        </p:txBody>
      </p:sp>
      <p:graphicFrame>
        <p:nvGraphicFramePr>
          <p:cNvPr id="5" name="Table 4">
            <a:extLst>
              <a:ext uri="{FF2B5EF4-FFF2-40B4-BE49-F238E27FC236}">
                <a16:creationId xmlns:a16="http://schemas.microsoft.com/office/drawing/2014/main" id="{3D436826-C468-EBD3-5AA2-B5DEF5E19D09}"/>
              </a:ext>
            </a:extLst>
          </p:cNvPr>
          <p:cNvGraphicFramePr>
            <a:graphicFrameLocks noGrp="1"/>
          </p:cNvGraphicFramePr>
          <p:nvPr>
            <p:extLst>
              <p:ext uri="{D42A27DB-BD31-4B8C-83A1-F6EECF244321}">
                <p14:modId xmlns:p14="http://schemas.microsoft.com/office/powerpoint/2010/main" val="2967412272"/>
              </p:ext>
            </p:extLst>
          </p:nvPr>
        </p:nvGraphicFramePr>
        <p:xfrm>
          <a:off x="190500" y="941575"/>
          <a:ext cx="8764092" cy="3520440"/>
        </p:xfrm>
        <a:graphic>
          <a:graphicData uri="http://schemas.openxmlformats.org/drawingml/2006/table">
            <a:tbl>
              <a:tblPr firstRow="1" bandRow="1">
                <a:tableStyleId>{5C22544A-7EE6-4342-B048-85BDC9FD1C3A}</a:tableStyleId>
              </a:tblPr>
              <a:tblGrid>
                <a:gridCol w="2191023">
                  <a:extLst>
                    <a:ext uri="{9D8B030D-6E8A-4147-A177-3AD203B41FA5}">
                      <a16:colId xmlns:a16="http://schemas.microsoft.com/office/drawing/2014/main" val="4129826906"/>
                    </a:ext>
                  </a:extLst>
                </a:gridCol>
                <a:gridCol w="2191023">
                  <a:extLst>
                    <a:ext uri="{9D8B030D-6E8A-4147-A177-3AD203B41FA5}">
                      <a16:colId xmlns:a16="http://schemas.microsoft.com/office/drawing/2014/main" val="897896556"/>
                    </a:ext>
                  </a:extLst>
                </a:gridCol>
                <a:gridCol w="2191023">
                  <a:extLst>
                    <a:ext uri="{9D8B030D-6E8A-4147-A177-3AD203B41FA5}">
                      <a16:colId xmlns:a16="http://schemas.microsoft.com/office/drawing/2014/main" val="2660347003"/>
                    </a:ext>
                  </a:extLst>
                </a:gridCol>
                <a:gridCol w="2191023">
                  <a:extLst>
                    <a:ext uri="{9D8B030D-6E8A-4147-A177-3AD203B41FA5}">
                      <a16:colId xmlns:a16="http://schemas.microsoft.com/office/drawing/2014/main" val="4206401634"/>
                    </a:ext>
                  </a:extLst>
                </a:gridCol>
              </a:tblGrid>
              <a:tr h="213728">
                <a:tc gridSpan="4">
                  <a:txBody>
                    <a:bodyPr/>
                    <a:lstStyle/>
                    <a:p>
                      <a:pPr algn="ctr"/>
                      <a:r>
                        <a:rPr lang="en-US" sz="1050">
                          <a:latin typeface="Open Sans" panose="020B0606030504020204" pitchFamily="34" charset="0"/>
                          <a:ea typeface="Open Sans" panose="020B0606030504020204" pitchFamily="34" charset="0"/>
                          <a:cs typeface="Open Sans" panose="020B0606030504020204" pitchFamily="34" charset="0"/>
                        </a:rPr>
                        <a:t>Table 2.0 EXAMPLE: Maternal and Infant Health</a:t>
                      </a:r>
                    </a:p>
                  </a:txBody>
                  <a:tcPr>
                    <a:solidFill>
                      <a:srgbClr val="01539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3710170"/>
                  </a:ext>
                </a:extLst>
              </a:tr>
              <a:tr h="213728">
                <a:tc>
                  <a:txBody>
                    <a:bodyPr/>
                    <a:lstStyle/>
                    <a:p>
                      <a:pPr marL="342900" indent="-342900" algn="ctr">
                        <a:buAutoNum type="arabicPeriod"/>
                      </a:pPr>
                      <a:r>
                        <a:rPr lang="en-US" sz="1050" b="1">
                          <a:latin typeface="Open Sans"/>
                          <a:ea typeface="Open Sans"/>
                          <a:cs typeface="Open Sans"/>
                        </a:rPr>
                        <a:t>Need</a:t>
                      </a:r>
                    </a:p>
                  </a:txBody>
                  <a:tcPr>
                    <a:solidFill>
                      <a:schemeClr val="bg1">
                        <a:lumMod val="85000"/>
                      </a:schemeClr>
                    </a:solidFill>
                  </a:tcPr>
                </a:tc>
                <a:tc>
                  <a:txBody>
                    <a:bodyPr/>
                    <a:lstStyle/>
                    <a:p>
                      <a:pPr algn="ctr"/>
                      <a:r>
                        <a:rPr lang="en-US" sz="1050" b="1">
                          <a:latin typeface="Open Sans" panose="020B0606030504020204" pitchFamily="34" charset="0"/>
                          <a:ea typeface="Open Sans" panose="020B0606030504020204" pitchFamily="34" charset="0"/>
                          <a:cs typeface="Open Sans" panose="020B0606030504020204" pitchFamily="34" charset="0"/>
                        </a:rPr>
                        <a:t>2. Activities</a:t>
                      </a:r>
                    </a:p>
                  </a:txBody>
                  <a:tcPr>
                    <a:solidFill>
                      <a:schemeClr val="bg1">
                        <a:lumMod val="85000"/>
                      </a:schemeClr>
                    </a:solidFill>
                  </a:tcPr>
                </a:tc>
                <a:tc>
                  <a:txBody>
                    <a:bodyPr/>
                    <a:lstStyle/>
                    <a:p>
                      <a:pPr algn="ctr"/>
                      <a:r>
                        <a:rPr lang="en-US" sz="1050" b="1">
                          <a:latin typeface="Open Sans"/>
                          <a:ea typeface="Open Sans"/>
                          <a:cs typeface="Open Sans"/>
                        </a:rPr>
                        <a:t>3. </a:t>
                      </a:r>
                      <a:r>
                        <a:rPr lang="en-US" sz="1000" b="1">
                          <a:latin typeface="Open Sans"/>
                          <a:ea typeface="Open Sans"/>
                          <a:cs typeface="Open Sans"/>
                        </a:rPr>
                        <a:t>Rationale</a:t>
                      </a:r>
                    </a:p>
                  </a:txBody>
                  <a:tcPr>
                    <a:solidFill>
                      <a:schemeClr val="bg1">
                        <a:lumMod val="85000"/>
                      </a:schemeClr>
                    </a:solidFill>
                  </a:tcPr>
                </a:tc>
                <a:tc>
                  <a:txBody>
                    <a:bodyPr/>
                    <a:lstStyle/>
                    <a:p>
                      <a:pPr algn="ctr"/>
                      <a:r>
                        <a:rPr lang="en-US" sz="1050" b="1">
                          <a:latin typeface="Open Sans"/>
                          <a:ea typeface="Open Sans"/>
                          <a:cs typeface="Open Sans"/>
                        </a:rPr>
                        <a:t>4. KPO Target</a:t>
                      </a:r>
                    </a:p>
                  </a:txBody>
                  <a:tcPr>
                    <a:solidFill>
                      <a:schemeClr val="bg1">
                        <a:lumMod val="85000"/>
                      </a:schemeClr>
                    </a:solidFill>
                  </a:tcPr>
                </a:tc>
                <a:extLst>
                  <a:ext uri="{0D108BD9-81ED-4DB2-BD59-A6C34878D82A}">
                    <a16:rowId xmlns:a16="http://schemas.microsoft.com/office/drawing/2014/main" val="3039241409"/>
                  </a:ext>
                </a:extLst>
              </a:tr>
              <a:tr h="755174">
                <a:tc>
                  <a:txBody>
                    <a:bodyPr/>
                    <a:lstStyle/>
                    <a:p>
                      <a:r>
                        <a:rPr lang="en-US" sz="900" b="0">
                          <a:latin typeface="Open Sans"/>
                          <a:ea typeface="Open Sans"/>
                          <a:cs typeface="Open Sans"/>
                        </a:rPr>
                        <a:t>Explain the community need and its direct link to improving KPO outcomes.</a:t>
                      </a:r>
                    </a:p>
                  </a:txBody>
                  <a:tcPr>
                    <a:solidFill>
                      <a:schemeClr val="bg1">
                        <a:lumMod val="85000"/>
                      </a:schemeClr>
                    </a:solidFill>
                  </a:tcPr>
                </a:tc>
                <a:tc>
                  <a:txBody>
                    <a:bodyPr/>
                    <a:lstStyle/>
                    <a:p>
                      <a:r>
                        <a:rPr lang="en-US" sz="900" b="0">
                          <a:latin typeface="Open Sans" panose="020B0606030504020204" pitchFamily="34" charset="0"/>
                          <a:ea typeface="Open Sans" panose="020B0606030504020204" pitchFamily="34" charset="0"/>
                          <a:cs typeface="Open Sans" panose="020B0606030504020204" pitchFamily="34" charset="0"/>
                        </a:rPr>
                        <a:t>Include proposed activities that will tie directly to the need(s) outlined. </a:t>
                      </a:r>
                    </a:p>
                  </a:txBody>
                  <a:tcPr>
                    <a:solidFill>
                      <a:schemeClr val="bg1">
                        <a:lumMod val="85000"/>
                      </a:schemeClr>
                    </a:solidFill>
                  </a:tcPr>
                </a:tc>
                <a:tc>
                  <a:txBody>
                    <a:bodyPr/>
                    <a:lstStyle/>
                    <a:p>
                      <a:r>
                        <a:rPr lang="en-US" sz="900" b="0">
                          <a:latin typeface="Open Sans" panose="020B0606030504020204" pitchFamily="34" charset="0"/>
                          <a:ea typeface="Open Sans" panose="020B0606030504020204" pitchFamily="34" charset="0"/>
                          <a:cs typeface="Open Sans" panose="020B0606030504020204" pitchFamily="34" charset="0"/>
                        </a:rPr>
                        <a:t>Explain why your activities will help address the needs outlined.</a:t>
                      </a:r>
                    </a:p>
                  </a:txBody>
                  <a:tcPr>
                    <a:solidFill>
                      <a:schemeClr val="bg1">
                        <a:lumMod val="85000"/>
                      </a:schemeClr>
                    </a:solidFill>
                  </a:tcPr>
                </a:tc>
                <a:tc>
                  <a:txBody>
                    <a:bodyPr/>
                    <a:lstStyle/>
                    <a:p>
                      <a:r>
                        <a:rPr lang="en-US" sz="900" b="0">
                          <a:latin typeface="Open Sans" panose="020B0606030504020204" pitchFamily="34" charset="0"/>
                          <a:ea typeface="Open Sans" panose="020B0606030504020204" pitchFamily="34" charset="0"/>
                          <a:cs typeface="Open Sans" panose="020B0606030504020204" pitchFamily="34" charset="0"/>
                        </a:rPr>
                        <a:t>Address required state targets and include supplemental regional objectives as applicable. </a:t>
                      </a:r>
                    </a:p>
                    <a:p>
                      <a:pPr lvl="0">
                        <a:buNone/>
                      </a:pPr>
                      <a:r>
                        <a:rPr lang="en-US" sz="900" b="0">
                          <a:latin typeface="Open Sans"/>
                          <a:ea typeface="Open Sans"/>
                          <a:cs typeface="Open Sans"/>
                        </a:rPr>
                        <a:t>Please refer to </a:t>
                      </a:r>
                      <a:r>
                        <a:rPr lang="en-US" sz="900" b="1">
                          <a:latin typeface="Open Sans"/>
                          <a:ea typeface="Open Sans"/>
                          <a:cs typeface="Open Sans"/>
                          <a:hlinkClick r:id="rId2"/>
                        </a:rPr>
                        <a:t>Appendix 3 – Outcomes Measures </a:t>
                      </a:r>
                      <a:r>
                        <a:rPr lang="en-US" sz="900" b="0">
                          <a:latin typeface="Open Sans"/>
                          <a:ea typeface="Open Sans"/>
                          <a:cs typeface="Open Sans"/>
                        </a:rPr>
                        <a:t>for full KPO language.</a:t>
                      </a:r>
                    </a:p>
                  </a:txBody>
                  <a:tcPr>
                    <a:solidFill>
                      <a:schemeClr val="bg1">
                        <a:lumMod val="85000"/>
                      </a:schemeClr>
                    </a:solidFill>
                  </a:tcPr>
                </a:tc>
                <a:extLst>
                  <a:ext uri="{0D108BD9-81ED-4DB2-BD59-A6C34878D82A}">
                    <a16:rowId xmlns:a16="http://schemas.microsoft.com/office/drawing/2014/main" val="2883247183"/>
                  </a:ext>
                </a:extLst>
              </a:tr>
              <a:tr h="185231">
                <a:tc>
                  <a:txBody>
                    <a:bodyPr/>
                    <a:lstStyle/>
                    <a:p>
                      <a:r>
                        <a:rPr lang="en-US" sz="900" b="1" i="1">
                          <a:latin typeface="Open Sans"/>
                          <a:ea typeface="Open Sans"/>
                          <a:cs typeface="Open Sans"/>
                        </a:rPr>
                        <a:t>Example</a:t>
                      </a:r>
                    </a:p>
                  </a:txBody>
                  <a:tcPr>
                    <a:solidFill>
                      <a:srgbClr val="009AD0"/>
                    </a:solidFill>
                  </a:tcPr>
                </a:tc>
                <a:tc>
                  <a:txBody>
                    <a:bodyPr/>
                    <a:lstStyle/>
                    <a:p>
                      <a:pPr lvl="0">
                        <a:buNone/>
                      </a:pPr>
                      <a:r>
                        <a:rPr lang="en-US" sz="900" b="1" i="1" u="none" strike="noStrike" noProof="0">
                          <a:solidFill>
                            <a:srgbClr val="000000"/>
                          </a:solidFill>
                          <a:latin typeface="Open Sans"/>
                          <a:ea typeface="Open Sans"/>
                          <a:cs typeface="Open Sans"/>
                        </a:rPr>
                        <a:t>Example</a:t>
                      </a:r>
                      <a:endParaRPr lang="en-US" sz="900" b="1" i="1">
                        <a:latin typeface="Open Sans"/>
                        <a:ea typeface="Open Sans"/>
                        <a:cs typeface="Open Sans"/>
                      </a:endParaRPr>
                    </a:p>
                  </a:txBody>
                  <a:tcPr>
                    <a:solidFill>
                      <a:srgbClr val="009AD0"/>
                    </a:solidFill>
                  </a:tcPr>
                </a:tc>
                <a:tc>
                  <a:txBody>
                    <a:bodyPr/>
                    <a:lstStyle/>
                    <a:p>
                      <a:pPr lvl="0">
                        <a:buNone/>
                      </a:pPr>
                      <a:r>
                        <a:rPr lang="en-US" sz="900" b="1" i="1"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Example</a:t>
                      </a:r>
                      <a:endParaRPr lang="en-US" sz="900" b="1" i="1">
                        <a:latin typeface="Open Sans" panose="020B0606030504020204" pitchFamily="34" charset="0"/>
                        <a:ea typeface="Open Sans" panose="020B0606030504020204" pitchFamily="34" charset="0"/>
                        <a:cs typeface="Open Sans" panose="020B0606030504020204" pitchFamily="34" charset="0"/>
                      </a:endParaRPr>
                    </a:p>
                  </a:txBody>
                  <a:tcPr>
                    <a:solidFill>
                      <a:srgbClr val="009AD0"/>
                    </a:solidFill>
                  </a:tcPr>
                </a:tc>
                <a:tc>
                  <a:txBody>
                    <a:bodyPr/>
                    <a:lstStyle/>
                    <a:p>
                      <a:pPr lvl="0">
                        <a:buNone/>
                      </a:pPr>
                      <a:r>
                        <a:rPr lang="en-US" sz="900" b="1" i="1" u="none" strike="noStrike" noProof="0">
                          <a:solidFill>
                            <a:srgbClr val="000000"/>
                          </a:solidFill>
                          <a:latin typeface="Open Sans"/>
                          <a:ea typeface="Open Sans"/>
                          <a:cs typeface="Open Sans"/>
                        </a:rPr>
                        <a:t>Example</a:t>
                      </a:r>
                      <a:endParaRPr lang="en-US" sz="900" b="1" i="1">
                        <a:latin typeface="Open Sans"/>
                        <a:ea typeface="Open Sans"/>
                        <a:cs typeface="Open Sans"/>
                      </a:endParaRPr>
                    </a:p>
                  </a:txBody>
                  <a:tcPr>
                    <a:solidFill>
                      <a:srgbClr val="009AD0"/>
                    </a:solidFill>
                  </a:tcPr>
                </a:tc>
                <a:extLst>
                  <a:ext uri="{0D108BD9-81ED-4DB2-BD59-A6C34878D82A}">
                    <a16:rowId xmlns:a16="http://schemas.microsoft.com/office/drawing/2014/main" val="1301241385"/>
                  </a:ext>
                </a:extLst>
              </a:tr>
              <a:tr h="1667084">
                <a:tc>
                  <a:txBody>
                    <a:bodyPr/>
                    <a:lstStyle/>
                    <a:p>
                      <a:pPr marL="285750" lvl="0" indent="-285750" algn="l">
                        <a:lnSpc>
                          <a:spcPct val="100000"/>
                        </a:lnSpc>
                        <a:spcBef>
                          <a:spcPts val="0"/>
                        </a:spcBef>
                        <a:spcAft>
                          <a:spcPts val="0"/>
                        </a:spcAft>
                        <a:buAutoNum type="alphaLcParenR"/>
                      </a:pPr>
                      <a:r>
                        <a:rPr lang="en-US" sz="900" b="0" i="0" u="none" strike="noStrike" noProof="0">
                          <a:latin typeface="Open Sans"/>
                          <a:ea typeface="Open Sans"/>
                          <a:cs typeface="Open Sans"/>
                        </a:rPr>
                        <a:t>Pregnant women do not have consistent access to healthy, affordable food.</a:t>
                      </a:r>
                    </a:p>
                    <a:p>
                      <a:pPr marL="285750" lvl="0" indent="-285750" algn="l">
                        <a:lnSpc>
                          <a:spcPct val="100000"/>
                        </a:lnSpc>
                        <a:spcBef>
                          <a:spcPts val="0"/>
                        </a:spcBef>
                        <a:spcAft>
                          <a:spcPts val="0"/>
                        </a:spcAft>
                        <a:buAutoNum type="alphaLcParenR"/>
                      </a:pPr>
                      <a:r>
                        <a:rPr lang="en-US" sz="900" b="0" i="0" u="none" strike="noStrike" noProof="0">
                          <a:latin typeface="Open Sans"/>
                          <a:ea typeface="Open Sans"/>
                          <a:cs typeface="Open Sans"/>
                        </a:rPr>
                        <a:t>Pregnant women struggle to access prenatal care in their first trimester.</a:t>
                      </a: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tc>
                  <a:txBody>
                    <a:bodyPr/>
                    <a:lstStyle/>
                    <a:p>
                      <a:pPr marL="285750" lvl="0" indent="-285750" algn="l">
                        <a:lnSpc>
                          <a:spcPct val="100000"/>
                        </a:lnSpc>
                        <a:spcBef>
                          <a:spcPts val="0"/>
                        </a:spcBef>
                        <a:spcAft>
                          <a:spcPts val="0"/>
                        </a:spcAft>
                        <a:buAutoNum type="alphaLcParenR"/>
                      </a:pPr>
                      <a:r>
                        <a:rPr lang="en-US" sz="900" b="0" i="0" u="none" strike="noStrike" noProof="0">
                          <a:solidFill>
                            <a:srgbClr val="000000"/>
                          </a:solidFill>
                          <a:latin typeface="Open Sans"/>
                          <a:ea typeface="Open Sans"/>
                          <a:cs typeface="Open Sans"/>
                        </a:rPr>
                        <a:t>Distribution of prenatal food boxes in partnership with regional FQHCs.</a:t>
                      </a:r>
                    </a:p>
                    <a:p>
                      <a:pPr marL="285750" lvl="0" indent="-285750" algn="l">
                        <a:lnSpc>
                          <a:spcPct val="100000"/>
                        </a:lnSpc>
                        <a:spcBef>
                          <a:spcPts val="0"/>
                        </a:spcBef>
                        <a:spcAft>
                          <a:spcPts val="0"/>
                        </a:spcAft>
                        <a:buAutoNum type="alphaLcParenR"/>
                      </a:pPr>
                      <a:r>
                        <a:rPr lang="en-US" sz="900" b="0" i="0" u="none" strike="noStrike" noProof="0">
                          <a:solidFill>
                            <a:srgbClr val="000000"/>
                          </a:solidFill>
                          <a:latin typeface="Open Sans"/>
                          <a:ea typeface="Open Sans"/>
                          <a:cs typeface="Open Sans"/>
                        </a:rPr>
                        <a:t>Increase access to prenatal care in first trimester:</a:t>
                      </a:r>
                    </a:p>
                    <a:p>
                      <a:pPr marL="171450" lvl="2" indent="-171450" algn="l">
                        <a:lnSpc>
                          <a:spcPct val="100000"/>
                        </a:lnSpc>
                        <a:spcBef>
                          <a:spcPts val="0"/>
                        </a:spcBef>
                        <a:spcAft>
                          <a:spcPts val="0"/>
                        </a:spcAft>
                        <a:buFont typeface="Calibri"/>
                        <a:buChar char="-"/>
                      </a:pPr>
                      <a:r>
                        <a:rPr lang="en-US" sz="900" b="0" i="1" u="none" strike="noStrike" noProof="0">
                          <a:solidFill>
                            <a:srgbClr val="000000"/>
                          </a:solidFill>
                          <a:latin typeface="Open Sans"/>
                          <a:ea typeface="Open Sans"/>
                          <a:cs typeface="Open Sans"/>
                        </a:rPr>
                        <a:t>Activity b1)</a:t>
                      </a:r>
                      <a:r>
                        <a:rPr lang="en-US" sz="900" b="0" i="0" u="none" strike="noStrike" noProof="0">
                          <a:solidFill>
                            <a:srgbClr val="000000"/>
                          </a:solidFill>
                          <a:latin typeface="Open Sans"/>
                          <a:ea typeface="Open Sans"/>
                          <a:cs typeface="Open Sans"/>
                        </a:rPr>
                        <a:t> Place Certified Nurse/Midwife in local health departments 2 days per week</a:t>
                      </a:r>
                    </a:p>
                    <a:p>
                      <a:pPr marL="171450" lvl="2" indent="-171450" algn="l">
                        <a:lnSpc>
                          <a:spcPct val="100000"/>
                        </a:lnSpc>
                        <a:spcBef>
                          <a:spcPts val="0"/>
                        </a:spcBef>
                        <a:spcAft>
                          <a:spcPts val="0"/>
                        </a:spcAft>
                        <a:buFont typeface="Calibri"/>
                        <a:buChar char="-"/>
                      </a:pPr>
                      <a:r>
                        <a:rPr lang="en-US" sz="900" b="0" i="1" u="none" strike="noStrike" noProof="0">
                          <a:solidFill>
                            <a:srgbClr val="000000"/>
                          </a:solidFill>
                          <a:latin typeface="Open Sans"/>
                          <a:ea typeface="Open Sans"/>
                          <a:cs typeface="Open Sans"/>
                        </a:rPr>
                        <a:t>Activity b2) </a:t>
                      </a:r>
                      <a:r>
                        <a:rPr lang="en-US" sz="900" b="0" i="0" u="none" strike="noStrike" noProof="0">
                          <a:solidFill>
                            <a:srgbClr val="000000"/>
                          </a:solidFill>
                          <a:latin typeface="Open Sans"/>
                          <a:ea typeface="Open Sans"/>
                          <a:cs typeface="Open Sans"/>
                        </a:rPr>
                        <a:t>Mobile Integrated Health (MIH) implementation, which will include increased access to blood pressure monitoring and wearable devices. </a:t>
                      </a:r>
                      <a:endParaRPr lang="en-US" sz="900">
                        <a:latin typeface="Open Sans"/>
                        <a:ea typeface="Open Sans"/>
                        <a:cs typeface="Open Sans"/>
                      </a:endParaRPr>
                    </a:p>
                  </a:txBody>
                  <a:tcPr>
                    <a:solidFill>
                      <a:srgbClr val="E8F5FF"/>
                    </a:solidFill>
                  </a:tcPr>
                </a:tc>
                <a:tc>
                  <a:txBody>
                    <a:bodyPr/>
                    <a:lstStyle/>
                    <a:p>
                      <a:pPr marL="285750" lvl="0" indent="-285750" algn="l">
                        <a:lnSpc>
                          <a:spcPct val="100000"/>
                        </a:lnSpc>
                        <a:spcBef>
                          <a:spcPts val="0"/>
                        </a:spcBef>
                        <a:spcAft>
                          <a:spcPts val="0"/>
                        </a:spcAft>
                        <a:buAutoNum type="alphaLcParenR"/>
                      </a:pPr>
                      <a:r>
                        <a:rPr lang="en-US" sz="900" b="0" i="0" u="none" strike="noStrike" noProof="0">
                          <a:latin typeface="Open Sans" panose="020B0606030504020204" pitchFamily="34" charset="0"/>
                          <a:ea typeface="Open Sans" panose="020B0606030504020204" pitchFamily="34" charset="0"/>
                          <a:cs typeface="Open Sans" panose="020B0606030504020204" pitchFamily="34" charset="0"/>
                        </a:rPr>
                        <a:t>Consumption of healthy foods and beverages reduce prevalence of diet-related chronic disease and associated pregnancy risk factors.</a:t>
                      </a:r>
                    </a:p>
                    <a:p>
                      <a:pPr marL="285750" lvl="0" indent="-285750" algn="l">
                        <a:lnSpc>
                          <a:spcPct val="100000"/>
                        </a:lnSpc>
                        <a:spcBef>
                          <a:spcPts val="0"/>
                        </a:spcBef>
                        <a:spcAft>
                          <a:spcPts val="0"/>
                        </a:spcAft>
                        <a:buAutoNum type="alphaLcParenR"/>
                      </a:pPr>
                      <a:r>
                        <a:rPr lang="en-US" sz="900" b="0" i="0" u="none" strike="noStrike" noProof="0">
                          <a:latin typeface="Open Sans" panose="020B0606030504020204" pitchFamily="34" charset="0"/>
                          <a:ea typeface="Open Sans" panose="020B0606030504020204" pitchFamily="34" charset="0"/>
                          <a:cs typeface="Open Sans" panose="020B0606030504020204" pitchFamily="34" charset="0"/>
                        </a:rPr>
                        <a:t>Early access to prenatal care improves birth outcomes and reduces infant mortality. Mobile Integrated Health implementation will facilitate check-ins on pregnant women deemed high risk. </a:t>
                      </a:r>
                    </a:p>
                    <a:p>
                      <a:pPr marL="228600" lvl="0" indent="-228600">
                        <a:buAutoNum type="alphaLcParenR"/>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tc>
                  <a:txBody>
                    <a:bodyPr/>
                    <a:lstStyle/>
                    <a:p>
                      <a:pPr marL="171450" lvl="0" indent="-171450" algn="l">
                        <a:lnSpc>
                          <a:spcPct val="100000"/>
                        </a:lnSpc>
                        <a:spcBef>
                          <a:spcPts val="0"/>
                        </a:spcBef>
                        <a:spcAft>
                          <a:spcPts val="0"/>
                        </a:spcAft>
                        <a:buFont typeface="Arial"/>
                        <a:buChar char="•"/>
                      </a:pPr>
                      <a:r>
                        <a:rPr lang="en-US" sz="900" b="0" i="0" u="none" strike="noStrike" noProof="0">
                          <a:latin typeface="Open Sans" panose="020B0606030504020204" pitchFamily="34" charset="0"/>
                          <a:ea typeface="Open Sans" panose="020B0606030504020204" pitchFamily="34" charset="0"/>
                          <a:cs typeface="Open Sans" panose="020B0606030504020204" pitchFamily="34" charset="0"/>
                        </a:rPr>
                        <a:t>Increase the rate of full-term births deliveries in target rural counties by 5% </a:t>
                      </a:r>
                    </a:p>
                    <a:p>
                      <a:pPr marL="171450" lvl="0" indent="-171450" algn="l">
                        <a:lnSpc>
                          <a:spcPct val="100000"/>
                        </a:lnSpc>
                        <a:spcBef>
                          <a:spcPts val="0"/>
                        </a:spcBef>
                        <a:spcAft>
                          <a:spcPts val="0"/>
                        </a:spcAft>
                        <a:buFont typeface="Arial"/>
                        <a:buChar char="•"/>
                      </a:pPr>
                      <a:r>
                        <a:rPr lang="en-US" sz="900" b="0" i="0" u="none" strike="noStrike" noProof="0">
                          <a:latin typeface="Open Sans" panose="020B0606030504020204" pitchFamily="34" charset="0"/>
                          <a:ea typeface="Open Sans" panose="020B0606030504020204" pitchFamily="34" charset="0"/>
                          <a:cs typeface="Open Sans" panose="020B0606030504020204" pitchFamily="34" charset="0"/>
                        </a:rPr>
                        <a:t>Increase the rate of healthy birth weight deliveries in target rural counties by 5%</a:t>
                      </a:r>
                    </a:p>
                    <a:p>
                      <a:pPr marL="171450" lvl="0" indent="-171450" algn="l">
                        <a:lnSpc>
                          <a:spcPct val="100000"/>
                        </a:lnSpc>
                        <a:spcBef>
                          <a:spcPts val="0"/>
                        </a:spcBef>
                        <a:spcAft>
                          <a:spcPts val="0"/>
                        </a:spcAft>
                        <a:buFont typeface="Arial"/>
                        <a:buChar char="•"/>
                      </a:pPr>
                      <a:r>
                        <a:rPr lang="en-US" sz="900" b="0" i="0" u="none" strike="noStrike" noProof="0">
                          <a:latin typeface="Open Sans" panose="020B0606030504020204" pitchFamily="34" charset="0"/>
                          <a:ea typeface="Open Sans" panose="020B0606030504020204" pitchFamily="34" charset="0"/>
                          <a:cs typeface="Open Sans" panose="020B0606030504020204" pitchFamily="34" charset="0"/>
                        </a:rPr>
                        <a:t>Reduce the infant mortality rate in target rural counties by 5%</a:t>
                      </a: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extLst>
                  <a:ext uri="{0D108BD9-81ED-4DB2-BD59-A6C34878D82A}">
                    <a16:rowId xmlns:a16="http://schemas.microsoft.com/office/drawing/2014/main" val="1574504507"/>
                  </a:ext>
                </a:extLst>
              </a:tr>
            </a:tbl>
          </a:graphicData>
        </a:graphic>
      </p:graphicFrame>
    </p:spTree>
    <p:extLst>
      <p:ext uri="{BB962C8B-B14F-4D97-AF65-F5344CB8AC3E}">
        <p14:creationId xmlns:p14="http://schemas.microsoft.com/office/powerpoint/2010/main" val="1649847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FDD33D-424F-2E5E-E98B-FA09E682852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615B661-297F-FB74-EEEF-FB4DDDE5BFFC}"/>
              </a:ext>
            </a:extLst>
          </p:cNvPr>
          <p:cNvSpPr>
            <a:spLocks noGrp="1"/>
          </p:cNvSpPr>
          <p:nvPr>
            <p:ph type="sldNum" sz="quarter" idx="12"/>
          </p:nvPr>
        </p:nvSpPr>
        <p:spPr/>
        <p:txBody>
          <a:bodyPr/>
          <a:lstStyle/>
          <a:p>
            <a:fld id="{2C1798A1-548B-2F4F-A949-0B360C421755}" type="slidenum">
              <a:rPr lang="en-US" smtClean="0"/>
              <a:pPr/>
              <a:t>6</a:t>
            </a:fld>
            <a:endParaRPr lang="en-US"/>
          </a:p>
        </p:txBody>
      </p:sp>
      <p:sp>
        <p:nvSpPr>
          <p:cNvPr id="3" name="Google Shape;72;p14">
            <a:extLst>
              <a:ext uri="{FF2B5EF4-FFF2-40B4-BE49-F238E27FC236}">
                <a16:creationId xmlns:a16="http://schemas.microsoft.com/office/drawing/2014/main" id="{74988453-B50E-C403-A083-E038F96B0990}"/>
              </a:ext>
            </a:extLst>
          </p:cNvPr>
          <p:cNvSpPr txBox="1"/>
          <p:nvPr/>
        </p:nvSpPr>
        <p:spPr>
          <a:xfrm>
            <a:off x="60987" y="609102"/>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Open Sans"/>
              </a:rPr>
              <a:t>Optional</a:t>
            </a:r>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Times New Roman"/>
              </a:rPr>
              <a:t> </a:t>
            </a:r>
            <a:r>
              <a:rPr lang="en-US" sz="1100" b="1" kern="0">
                <a:latin typeface="Montserrat" panose="00000500000000000000" pitchFamily="2" charset="0"/>
                <a:ea typeface="Open Sans"/>
                <a:cs typeface="Open Sans"/>
              </a:rPr>
              <a:t>FILL IN TEMPLATE Activity and Indiana RHTP KPO Alignment Matrices</a:t>
            </a:r>
          </a:p>
        </p:txBody>
      </p:sp>
      <p:graphicFrame>
        <p:nvGraphicFramePr>
          <p:cNvPr id="5" name="Table 4">
            <a:extLst>
              <a:ext uri="{FF2B5EF4-FFF2-40B4-BE49-F238E27FC236}">
                <a16:creationId xmlns:a16="http://schemas.microsoft.com/office/drawing/2014/main" id="{9C972316-90B5-4131-4B41-86BDA1FAC16A}"/>
              </a:ext>
            </a:extLst>
          </p:cNvPr>
          <p:cNvGraphicFramePr>
            <a:graphicFrameLocks noGrp="1"/>
          </p:cNvGraphicFramePr>
          <p:nvPr>
            <p:extLst>
              <p:ext uri="{D42A27DB-BD31-4B8C-83A1-F6EECF244321}">
                <p14:modId xmlns:p14="http://schemas.microsoft.com/office/powerpoint/2010/main" val="4113117933"/>
              </p:ext>
            </p:extLst>
          </p:nvPr>
        </p:nvGraphicFramePr>
        <p:xfrm>
          <a:off x="190500" y="940332"/>
          <a:ext cx="8764092" cy="3775822"/>
        </p:xfrm>
        <a:graphic>
          <a:graphicData uri="http://schemas.openxmlformats.org/drawingml/2006/table">
            <a:tbl>
              <a:tblPr firstRow="1" bandRow="1">
                <a:tableStyleId>{5C22544A-7EE6-4342-B048-85BDC9FD1C3A}</a:tableStyleId>
              </a:tblPr>
              <a:tblGrid>
                <a:gridCol w="2191023">
                  <a:extLst>
                    <a:ext uri="{9D8B030D-6E8A-4147-A177-3AD203B41FA5}">
                      <a16:colId xmlns:a16="http://schemas.microsoft.com/office/drawing/2014/main" val="4129826906"/>
                    </a:ext>
                  </a:extLst>
                </a:gridCol>
                <a:gridCol w="2191023">
                  <a:extLst>
                    <a:ext uri="{9D8B030D-6E8A-4147-A177-3AD203B41FA5}">
                      <a16:colId xmlns:a16="http://schemas.microsoft.com/office/drawing/2014/main" val="897896556"/>
                    </a:ext>
                  </a:extLst>
                </a:gridCol>
                <a:gridCol w="2191023">
                  <a:extLst>
                    <a:ext uri="{9D8B030D-6E8A-4147-A177-3AD203B41FA5}">
                      <a16:colId xmlns:a16="http://schemas.microsoft.com/office/drawing/2014/main" val="2660347003"/>
                    </a:ext>
                  </a:extLst>
                </a:gridCol>
                <a:gridCol w="2191023">
                  <a:extLst>
                    <a:ext uri="{9D8B030D-6E8A-4147-A177-3AD203B41FA5}">
                      <a16:colId xmlns:a16="http://schemas.microsoft.com/office/drawing/2014/main" val="4206401634"/>
                    </a:ext>
                  </a:extLst>
                </a:gridCol>
              </a:tblGrid>
              <a:tr h="239777">
                <a:tc gridSpan="4">
                  <a:txBody>
                    <a:bodyPr/>
                    <a:lstStyle/>
                    <a:p>
                      <a:pPr algn="ctr"/>
                      <a:r>
                        <a:rPr lang="en-US" sz="1100">
                          <a:latin typeface="Open Sans" panose="020B0606030504020204" pitchFamily="34" charset="0"/>
                          <a:ea typeface="Open Sans" panose="020B0606030504020204" pitchFamily="34" charset="0"/>
                          <a:cs typeface="Open Sans" panose="020B0606030504020204" pitchFamily="34" charset="0"/>
                        </a:rPr>
                        <a:t>Table 3.0 - Improve Chronic Disease Indicators</a:t>
                      </a:r>
                    </a:p>
                  </a:txBody>
                  <a:tcPr>
                    <a:solidFill>
                      <a:srgbClr val="01539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3710170"/>
                  </a:ext>
                </a:extLst>
              </a:tr>
              <a:tr h="239777">
                <a:tc>
                  <a:txBody>
                    <a:bodyPr/>
                    <a:lstStyle/>
                    <a:p>
                      <a:pPr marL="342900" indent="-342900" algn="ctr">
                        <a:buAutoNum type="arabicPeriod"/>
                      </a:pPr>
                      <a:r>
                        <a:rPr lang="en-US" sz="1100" b="1">
                          <a:latin typeface="Open Sans" panose="020B0606030504020204" pitchFamily="34" charset="0"/>
                          <a:ea typeface="Open Sans" panose="020B0606030504020204" pitchFamily="34" charset="0"/>
                          <a:cs typeface="Open Sans" panose="020B0606030504020204" pitchFamily="34" charset="0"/>
                        </a:rPr>
                        <a:t>Need</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2. Activities</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3. Rationale</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4. KPO Target</a:t>
                      </a:r>
                    </a:p>
                  </a:txBody>
                  <a:tcPr>
                    <a:solidFill>
                      <a:schemeClr val="bg1">
                        <a:lumMod val="85000"/>
                      </a:schemeClr>
                    </a:solidFill>
                  </a:tcPr>
                </a:tc>
                <a:extLst>
                  <a:ext uri="{0D108BD9-81ED-4DB2-BD59-A6C34878D82A}">
                    <a16:rowId xmlns:a16="http://schemas.microsoft.com/office/drawing/2014/main" val="3039241409"/>
                  </a:ext>
                </a:extLst>
              </a:tr>
              <a:tr h="927835">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the community need and its direct link to improving KPO outcomes.</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Include proposed activities that will tie directly to the need(s) outlined. </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why your activities will help address the needs outlined.</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Address required state targets and include supplemental regional objectives as applicable.</a:t>
                      </a:r>
                      <a:endParaRPr lang="en-US">
                        <a:latin typeface="Open Sans" panose="020B0606030504020204" pitchFamily="34" charset="0"/>
                        <a:ea typeface="Open Sans" panose="020B0606030504020204" pitchFamily="34" charset="0"/>
                        <a:cs typeface="Open Sans" panose="020B0606030504020204" pitchFamily="34" charset="0"/>
                      </a:endParaRPr>
                    </a:p>
                    <a:p>
                      <a:pPr lvl="0">
                        <a:buNone/>
                      </a:pP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Please refer to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Appendix 3</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 –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Outcomes Measures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for full KPO language.</a:t>
                      </a:r>
                      <a:endParaRPr lang="en-US" sz="1000">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85000"/>
                      </a:schemeClr>
                    </a:solidFill>
                  </a:tcPr>
                </a:tc>
                <a:extLst>
                  <a:ext uri="{0D108BD9-81ED-4DB2-BD59-A6C34878D82A}">
                    <a16:rowId xmlns:a16="http://schemas.microsoft.com/office/drawing/2014/main" val="2883247183"/>
                  </a:ext>
                </a:extLst>
              </a:tr>
              <a:tr h="2251822">
                <a:tc>
                  <a:txBody>
                    <a:bodyPr/>
                    <a:lstStyle/>
                    <a:p>
                      <a:pPr marL="0" lvl="0" indent="0" algn="l">
                        <a:lnSpc>
                          <a:spcPct val="100000"/>
                        </a:lnSpc>
                        <a:spcBef>
                          <a:spcPts val="0"/>
                        </a:spcBef>
                        <a:spcAft>
                          <a:spcPts val="0"/>
                        </a:spcAft>
                        <a:buNone/>
                      </a:pPr>
                      <a:endParaRPr lang="en-US" sz="900" b="0" i="0" u="none" strike="noStrike" noProof="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171450" lvl="0" indent="-171450" algn="l">
                        <a:lnSpc>
                          <a:spcPct val="100000"/>
                        </a:lnSpc>
                        <a:spcBef>
                          <a:spcPts val="0"/>
                        </a:spcBef>
                        <a:spcAft>
                          <a:spcPts val="0"/>
                        </a:spcAft>
                        <a:buFont typeface="Arial"/>
                        <a:buChar char="•"/>
                      </a:pPr>
                      <a:r>
                        <a:rPr lang="en-US" sz="900" b="0" i="0" u="none" strike="noStrike" noProof="0">
                          <a:latin typeface="Open Sans" panose="020B0606030504020204" pitchFamily="34" charset="0"/>
                          <a:ea typeface="Open Sans" panose="020B0606030504020204" pitchFamily="34" charset="0"/>
                          <a:cs typeface="Open Sans" panose="020B0606030504020204" pitchFamily="34" charset="0"/>
                        </a:rPr>
                        <a:t>Improve Chronic Disease Indicators by 10% </a:t>
                      </a:r>
                      <a:endParaRPr lang="en-US" sz="900">
                        <a:latin typeface="Open Sans" panose="020B0606030504020204" pitchFamily="34" charset="0"/>
                        <a:ea typeface="Open Sans" panose="020B0606030504020204" pitchFamily="34" charset="0"/>
                        <a:cs typeface="Open Sans" panose="020B0606030504020204" pitchFamily="34" charset="0"/>
                      </a:endParaRPr>
                    </a:p>
                    <a:p>
                      <a:pPr marL="171450" lvl="8" indent="-171450" algn="l">
                        <a:lnSpc>
                          <a:spcPct val="100000"/>
                        </a:lnSpc>
                        <a:spcBef>
                          <a:spcPts val="0"/>
                        </a:spcBef>
                        <a:spcAft>
                          <a:spcPts val="0"/>
                        </a:spcAft>
                        <a:buFont typeface="Arial"/>
                        <a:buChar char="•"/>
                      </a:pPr>
                      <a:r>
                        <a:rPr lang="en-US" sz="900" b="0" i="0" u="none" strike="noStrike" noProof="0">
                          <a:latin typeface="Open Sans" panose="020B0606030504020204" pitchFamily="34" charset="0"/>
                          <a:ea typeface="Open Sans" panose="020B0606030504020204" pitchFamily="34" charset="0"/>
                          <a:cs typeface="Open Sans" panose="020B0606030504020204" pitchFamily="34" charset="0"/>
                        </a:rPr>
                        <a:t>Glycemic Control among diabetic patients</a:t>
                      </a:r>
                    </a:p>
                    <a:p>
                      <a:pPr marL="171450" lvl="4" indent="-171450" algn="l">
                        <a:lnSpc>
                          <a:spcPct val="100000"/>
                        </a:lnSpc>
                        <a:spcBef>
                          <a:spcPts val="0"/>
                        </a:spcBef>
                        <a:spcAft>
                          <a:spcPts val="0"/>
                        </a:spcAft>
                        <a:buFont typeface="Arial"/>
                        <a:buChar char="•"/>
                      </a:pPr>
                      <a:r>
                        <a:rPr lang="en-US" sz="900" b="0" i="0" u="none" strike="noStrike" noProof="0">
                          <a:latin typeface="Open Sans" panose="020B0606030504020204" pitchFamily="34" charset="0"/>
                          <a:ea typeface="Open Sans" panose="020B0606030504020204" pitchFamily="34" charset="0"/>
                          <a:cs typeface="Open Sans" panose="020B0606030504020204" pitchFamily="34" charset="0"/>
                        </a:rPr>
                        <a:t>Blood Pressure among patients with hypertension</a:t>
                      </a:r>
                    </a:p>
                    <a:p>
                      <a:pPr marL="171450" lvl="1" indent="-171450">
                        <a:buFont typeface="Arial"/>
                        <a:buChar char="•"/>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extLst>
                  <a:ext uri="{0D108BD9-81ED-4DB2-BD59-A6C34878D82A}">
                    <a16:rowId xmlns:a16="http://schemas.microsoft.com/office/drawing/2014/main" val="1574504507"/>
                  </a:ext>
                </a:extLst>
              </a:tr>
            </a:tbl>
          </a:graphicData>
        </a:graphic>
      </p:graphicFrame>
    </p:spTree>
    <p:extLst>
      <p:ext uri="{BB962C8B-B14F-4D97-AF65-F5344CB8AC3E}">
        <p14:creationId xmlns:p14="http://schemas.microsoft.com/office/powerpoint/2010/main" val="1923510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93012-2875-8F1B-D80B-FD09DD13FDED}"/>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E4D9B7B1-5911-A0D0-4B67-21407909052C}"/>
              </a:ext>
            </a:extLst>
          </p:cNvPr>
          <p:cNvSpPr>
            <a:spLocks noGrp="1"/>
          </p:cNvSpPr>
          <p:nvPr>
            <p:ph type="sldNum" sz="quarter" idx="12"/>
          </p:nvPr>
        </p:nvSpPr>
        <p:spPr/>
        <p:txBody>
          <a:bodyPr/>
          <a:lstStyle/>
          <a:p>
            <a:fld id="{2C1798A1-548B-2F4F-A949-0B360C421755}" type="slidenum">
              <a:rPr lang="en-US" smtClean="0"/>
              <a:pPr/>
              <a:t>7</a:t>
            </a:fld>
            <a:endParaRPr lang="en-US"/>
          </a:p>
        </p:txBody>
      </p:sp>
      <p:sp>
        <p:nvSpPr>
          <p:cNvPr id="3" name="Google Shape;72;p14">
            <a:extLst>
              <a:ext uri="{FF2B5EF4-FFF2-40B4-BE49-F238E27FC236}">
                <a16:creationId xmlns:a16="http://schemas.microsoft.com/office/drawing/2014/main" id="{58B3857E-1783-4BA5-E19F-E7A7DF4D0C86}"/>
              </a:ext>
            </a:extLst>
          </p:cNvPr>
          <p:cNvSpPr txBox="1"/>
          <p:nvPr/>
        </p:nvSpPr>
        <p:spPr>
          <a:xfrm>
            <a:off x="60987" y="617569"/>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Open Sans"/>
              </a:rPr>
              <a:t>Optional</a:t>
            </a:r>
            <a:r>
              <a:rPr lang="en-US" sz="1100" b="1" kern="0">
                <a:latin typeface="Montserrat" panose="00000500000000000000" pitchFamily="2" charset="0"/>
                <a:cs typeface="Times New Roman"/>
              </a:rPr>
              <a:t>]</a:t>
            </a:r>
            <a:r>
              <a:rPr lang="en-US" sz="1100" b="1" i="1" kern="0">
                <a:latin typeface="Montserrat" panose="00000500000000000000" pitchFamily="2" charset="0"/>
                <a:ea typeface="Open Sans"/>
                <a:cs typeface="Times New Roman"/>
              </a:rPr>
              <a:t> </a:t>
            </a:r>
            <a:r>
              <a:rPr lang="en-US" sz="1100" b="1" kern="0">
                <a:latin typeface="Montserrat" panose="00000500000000000000" pitchFamily="2" charset="0"/>
                <a:ea typeface="Open Sans"/>
                <a:cs typeface="Open Sans"/>
              </a:rPr>
              <a:t>FILL IN TEMPLATE</a:t>
            </a:r>
            <a:r>
              <a:rPr lang="en-US" sz="1100" b="1" i="1" kern="0">
                <a:latin typeface="Montserrat" panose="00000500000000000000" pitchFamily="2" charset="0"/>
                <a:ea typeface="Open Sans"/>
                <a:cs typeface="Open Sans"/>
              </a:rPr>
              <a:t> </a:t>
            </a:r>
            <a:r>
              <a:rPr lang="en-US" sz="1100" b="1" kern="0">
                <a:latin typeface="Montserrat" panose="00000500000000000000" pitchFamily="2" charset="0"/>
                <a:ea typeface="Open Sans"/>
                <a:cs typeface="Open Sans"/>
              </a:rPr>
              <a:t>Activity and Indiana RHTP KPO Alignment Matrices</a:t>
            </a:r>
            <a:endParaRPr lang="en-US" sz="1100" b="1" i="1" kern="0">
              <a:latin typeface="Montserrat" panose="00000500000000000000" pitchFamily="2" charset="0"/>
              <a:ea typeface="Open Sans"/>
              <a:cs typeface="Open Sans"/>
            </a:endParaRPr>
          </a:p>
        </p:txBody>
      </p:sp>
      <p:graphicFrame>
        <p:nvGraphicFramePr>
          <p:cNvPr id="5" name="Table 4">
            <a:extLst>
              <a:ext uri="{FF2B5EF4-FFF2-40B4-BE49-F238E27FC236}">
                <a16:creationId xmlns:a16="http://schemas.microsoft.com/office/drawing/2014/main" id="{596A5228-25C0-4851-1047-2CC7808B663B}"/>
              </a:ext>
            </a:extLst>
          </p:cNvPr>
          <p:cNvGraphicFramePr>
            <a:graphicFrameLocks noGrp="1"/>
          </p:cNvGraphicFramePr>
          <p:nvPr>
            <p:extLst>
              <p:ext uri="{D42A27DB-BD31-4B8C-83A1-F6EECF244321}">
                <p14:modId xmlns:p14="http://schemas.microsoft.com/office/powerpoint/2010/main" val="2249192430"/>
              </p:ext>
            </p:extLst>
          </p:nvPr>
        </p:nvGraphicFramePr>
        <p:xfrm>
          <a:off x="190500" y="940332"/>
          <a:ext cx="8764092" cy="3672840"/>
        </p:xfrm>
        <a:graphic>
          <a:graphicData uri="http://schemas.openxmlformats.org/drawingml/2006/table">
            <a:tbl>
              <a:tblPr firstRow="1" bandRow="1">
                <a:tableStyleId>{5C22544A-7EE6-4342-B048-85BDC9FD1C3A}</a:tableStyleId>
              </a:tblPr>
              <a:tblGrid>
                <a:gridCol w="2191023">
                  <a:extLst>
                    <a:ext uri="{9D8B030D-6E8A-4147-A177-3AD203B41FA5}">
                      <a16:colId xmlns:a16="http://schemas.microsoft.com/office/drawing/2014/main" val="4129826906"/>
                    </a:ext>
                  </a:extLst>
                </a:gridCol>
                <a:gridCol w="2191023">
                  <a:extLst>
                    <a:ext uri="{9D8B030D-6E8A-4147-A177-3AD203B41FA5}">
                      <a16:colId xmlns:a16="http://schemas.microsoft.com/office/drawing/2014/main" val="897896556"/>
                    </a:ext>
                  </a:extLst>
                </a:gridCol>
                <a:gridCol w="2191023">
                  <a:extLst>
                    <a:ext uri="{9D8B030D-6E8A-4147-A177-3AD203B41FA5}">
                      <a16:colId xmlns:a16="http://schemas.microsoft.com/office/drawing/2014/main" val="2660347003"/>
                    </a:ext>
                  </a:extLst>
                </a:gridCol>
                <a:gridCol w="2191023">
                  <a:extLst>
                    <a:ext uri="{9D8B030D-6E8A-4147-A177-3AD203B41FA5}">
                      <a16:colId xmlns:a16="http://schemas.microsoft.com/office/drawing/2014/main" val="4206401634"/>
                    </a:ext>
                  </a:extLst>
                </a:gridCol>
              </a:tblGrid>
              <a:tr h="215352">
                <a:tc gridSpan="4">
                  <a:txBody>
                    <a:bodyPr/>
                    <a:lstStyle/>
                    <a:p>
                      <a:pPr algn="ctr"/>
                      <a:r>
                        <a:rPr lang="en-US" sz="1100">
                          <a:latin typeface="Open Sans" panose="020B0606030504020204" pitchFamily="34" charset="0"/>
                          <a:ea typeface="Open Sans" panose="020B0606030504020204" pitchFamily="34" charset="0"/>
                          <a:cs typeface="Open Sans" panose="020B0606030504020204" pitchFamily="34" charset="0"/>
                        </a:rPr>
                        <a:t>Table 3.1 - Decrease Emergency Department and Hospital Utilization</a:t>
                      </a:r>
                    </a:p>
                  </a:txBody>
                  <a:tcPr>
                    <a:solidFill>
                      <a:srgbClr val="01539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3710170"/>
                  </a:ext>
                </a:extLst>
              </a:tr>
              <a:tr h="215352">
                <a:tc>
                  <a:txBody>
                    <a:bodyPr/>
                    <a:lstStyle/>
                    <a:p>
                      <a:pPr marL="342900" indent="-342900" algn="ctr">
                        <a:buAutoNum type="arabicPeriod"/>
                      </a:pPr>
                      <a:r>
                        <a:rPr lang="en-US" sz="1100" b="1">
                          <a:latin typeface="Open Sans" panose="020B0606030504020204" pitchFamily="34" charset="0"/>
                          <a:ea typeface="Open Sans" panose="020B0606030504020204" pitchFamily="34" charset="0"/>
                          <a:cs typeface="Open Sans" panose="020B0606030504020204" pitchFamily="34" charset="0"/>
                        </a:rPr>
                        <a:t>Need</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2. Activities</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3. Rationale</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4. KPO Target</a:t>
                      </a:r>
                    </a:p>
                  </a:txBody>
                  <a:tcPr>
                    <a:solidFill>
                      <a:schemeClr val="bg1">
                        <a:lumMod val="85000"/>
                      </a:schemeClr>
                    </a:solidFill>
                  </a:tcPr>
                </a:tc>
                <a:extLst>
                  <a:ext uri="{0D108BD9-81ED-4DB2-BD59-A6C34878D82A}">
                    <a16:rowId xmlns:a16="http://schemas.microsoft.com/office/drawing/2014/main" val="3039241409"/>
                  </a:ext>
                </a:extLst>
              </a:tr>
              <a:tr h="821742">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the community need and its direct link to improving KPO outcomes.</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Include proposed activities that will tie directly to the need(s) outlined. </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why your activities will help address the needs outlined.</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Address required state targets and include supplemental regional objectives as applicable.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Please refer to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Appendix 3 – Outcomes Measures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for full KPO language.</a:t>
                      </a:r>
                      <a:endParaRPr lang="en-US" sz="1000">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85000"/>
                      </a:schemeClr>
                    </a:solidFill>
                  </a:tcPr>
                </a:tc>
                <a:extLst>
                  <a:ext uri="{0D108BD9-81ED-4DB2-BD59-A6C34878D82A}">
                    <a16:rowId xmlns:a16="http://schemas.microsoft.com/office/drawing/2014/main" val="2883247183"/>
                  </a:ext>
                </a:extLst>
              </a:tr>
              <a:tr h="1994847">
                <a:tc>
                  <a:txBody>
                    <a:bodyPr/>
                    <a:lstStyle/>
                    <a:p>
                      <a:pPr marL="0" lvl="0" indent="0" algn="l">
                        <a:lnSpc>
                          <a:spcPct val="100000"/>
                        </a:lnSpc>
                        <a:spcBef>
                          <a:spcPts val="0"/>
                        </a:spcBef>
                        <a:spcAft>
                          <a:spcPts val="0"/>
                        </a:spcAft>
                        <a:buNone/>
                      </a:pPr>
                      <a:endParaRPr lang="en-US" sz="900" b="0" i="0" u="none" strike="noStrike" noProof="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marL="228600" lvl="0" indent="-228600">
                        <a:buAutoNum type="alphaLcParenR"/>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171450" lvl="0" indent="-171450">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Reduce avoidable Emergency Department visits</a:t>
                      </a: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extLst>
                  <a:ext uri="{0D108BD9-81ED-4DB2-BD59-A6C34878D82A}">
                    <a16:rowId xmlns:a16="http://schemas.microsoft.com/office/drawing/2014/main" val="1574504507"/>
                  </a:ext>
                </a:extLst>
              </a:tr>
            </a:tbl>
          </a:graphicData>
        </a:graphic>
      </p:graphicFrame>
    </p:spTree>
    <p:extLst>
      <p:ext uri="{BB962C8B-B14F-4D97-AF65-F5344CB8AC3E}">
        <p14:creationId xmlns:p14="http://schemas.microsoft.com/office/powerpoint/2010/main" val="32822815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E906E-184A-A029-3744-68D1856979B4}"/>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AF8C648-512E-413A-7180-00D1BFE1CF81}"/>
              </a:ext>
            </a:extLst>
          </p:cNvPr>
          <p:cNvSpPr>
            <a:spLocks noGrp="1"/>
          </p:cNvSpPr>
          <p:nvPr>
            <p:ph type="sldNum" sz="quarter" idx="12"/>
          </p:nvPr>
        </p:nvSpPr>
        <p:spPr/>
        <p:txBody>
          <a:bodyPr/>
          <a:lstStyle/>
          <a:p>
            <a:fld id="{2C1798A1-548B-2F4F-A949-0B360C421755}" type="slidenum">
              <a:rPr lang="en-US" smtClean="0"/>
              <a:pPr/>
              <a:t>8</a:t>
            </a:fld>
            <a:endParaRPr lang="en-US"/>
          </a:p>
        </p:txBody>
      </p:sp>
      <p:sp>
        <p:nvSpPr>
          <p:cNvPr id="3" name="Google Shape;72;p14">
            <a:extLst>
              <a:ext uri="{FF2B5EF4-FFF2-40B4-BE49-F238E27FC236}">
                <a16:creationId xmlns:a16="http://schemas.microsoft.com/office/drawing/2014/main" id="{1ADE1214-276F-A4A3-7E02-8ADC1D15BF1F}"/>
              </a:ext>
            </a:extLst>
          </p:cNvPr>
          <p:cNvSpPr txBox="1"/>
          <p:nvPr/>
        </p:nvSpPr>
        <p:spPr>
          <a:xfrm>
            <a:off x="60987" y="609102"/>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Open Sans"/>
              </a:rPr>
              <a:t>Optional</a:t>
            </a:r>
            <a:r>
              <a:rPr lang="en-US" sz="1100" b="1" kern="0">
                <a:latin typeface="Montserrat" panose="00000500000000000000" pitchFamily="2" charset="0"/>
                <a:cs typeface="Times New Roman"/>
              </a:rPr>
              <a:t>]</a:t>
            </a:r>
            <a:r>
              <a:rPr lang="en-US" sz="1100" b="1" i="1" kern="0">
                <a:latin typeface="Montserrat" panose="00000500000000000000" pitchFamily="2" charset="0"/>
                <a:ea typeface="Open Sans"/>
                <a:cs typeface="Times New Roman"/>
              </a:rPr>
              <a:t> </a:t>
            </a:r>
            <a:r>
              <a:rPr lang="en-US" sz="1100" b="1" kern="0">
                <a:latin typeface="Montserrat" panose="00000500000000000000" pitchFamily="2" charset="0"/>
                <a:ea typeface="Open Sans"/>
                <a:cs typeface="Open Sans"/>
              </a:rPr>
              <a:t>FILL IN TEMPLATE</a:t>
            </a:r>
            <a:r>
              <a:rPr lang="en-US" sz="1100" b="1" i="1" kern="0">
                <a:latin typeface="Montserrat" panose="00000500000000000000" pitchFamily="2" charset="0"/>
                <a:ea typeface="Open Sans"/>
                <a:cs typeface="Open Sans"/>
              </a:rPr>
              <a:t> </a:t>
            </a:r>
            <a:r>
              <a:rPr lang="en-US" sz="1100" b="1" kern="0">
                <a:latin typeface="Montserrat" panose="00000500000000000000" pitchFamily="2" charset="0"/>
                <a:ea typeface="Open Sans"/>
                <a:cs typeface="Open Sans"/>
              </a:rPr>
              <a:t>Activity and Indiana RHTP KPO Alignment Matrices</a:t>
            </a:r>
            <a:endParaRPr lang="en-US" sz="1100" b="1" i="1" kern="0">
              <a:latin typeface="Montserrat" panose="00000500000000000000" pitchFamily="2" charset="0"/>
              <a:ea typeface="Open Sans"/>
              <a:cs typeface="Open Sans"/>
            </a:endParaRPr>
          </a:p>
        </p:txBody>
      </p:sp>
      <p:graphicFrame>
        <p:nvGraphicFramePr>
          <p:cNvPr id="5" name="Table 4">
            <a:extLst>
              <a:ext uri="{FF2B5EF4-FFF2-40B4-BE49-F238E27FC236}">
                <a16:creationId xmlns:a16="http://schemas.microsoft.com/office/drawing/2014/main" id="{B5111540-614A-5E3F-B9C4-26FDA9E4595B}"/>
              </a:ext>
            </a:extLst>
          </p:cNvPr>
          <p:cNvGraphicFramePr>
            <a:graphicFrameLocks noGrp="1"/>
          </p:cNvGraphicFramePr>
          <p:nvPr>
            <p:extLst>
              <p:ext uri="{D42A27DB-BD31-4B8C-83A1-F6EECF244321}">
                <p14:modId xmlns:p14="http://schemas.microsoft.com/office/powerpoint/2010/main" val="1441159151"/>
              </p:ext>
            </p:extLst>
          </p:nvPr>
        </p:nvGraphicFramePr>
        <p:xfrm>
          <a:off x="190500" y="940332"/>
          <a:ext cx="8764092" cy="3672840"/>
        </p:xfrm>
        <a:graphic>
          <a:graphicData uri="http://schemas.openxmlformats.org/drawingml/2006/table">
            <a:tbl>
              <a:tblPr firstRow="1" bandRow="1">
                <a:tableStyleId>{5C22544A-7EE6-4342-B048-85BDC9FD1C3A}</a:tableStyleId>
              </a:tblPr>
              <a:tblGrid>
                <a:gridCol w="2191023">
                  <a:extLst>
                    <a:ext uri="{9D8B030D-6E8A-4147-A177-3AD203B41FA5}">
                      <a16:colId xmlns:a16="http://schemas.microsoft.com/office/drawing/2014/main" val="4129826906"/>
                    </a:ext>
                  </a:extLst>
                </a:gridCol>
                <a:gridCol w="2191023">
                  <a:extLst>
                    <a:ext uri="{9D8B030D-6E8A-4147-A177-3AD203B41FA5}">
                      <a16:colId xmlns:a16="http://schemas.microsoft.com/office/drawing/2014/main" val="897896556"/>
                    </a:ext>
                  </a:extLst>
                </a:gridCol>
                <a:gridCol w="2191023">
                  <a:extLst>
                    <a:ext uri="{9D8B030D-6E8A-4147-A177-3AD203B41FA5}">
                      <a16:colId xmlns:a16="http://schemas.microsoft.com/office/drawing/2014/main" val="2660347003"/>
                    </a:ext>
                  </a:extLst>
                </a:gridCol>
                <a:gridCol w="2191023">
                  <a:extLst>
                    <a:ext uri="{9D8B030D-6E8A-4147-A177-3AD203B41FA5}">
                      <a16:colId xmlns:a16="http://schemas.microsoft.com/office/drawing/2014/main" val="4206401634"/>
                    </a:ext>
                  </a:extLst>
                </a:gridCol>
              </a:tblGrid>
              <a:tr h="200745">
                <a:tc gridSpan="4">
                  <a:txBody>
                    <a:bodyPr/>
                    <a:lstStyle/>
                    <a:p>
                      <a:pPr algn="ctr"/>
                      <a:r>
                        <a:rPr lang="en-US" sz="1100">
                          <a:latin typeface="Open Sans" panose="020B0606030504020204" pitchFamily="34" charset="0"/>
                          <a:ea typeface="Open Sans" panose="020B0606030504020204" pitchFamily="34" charset="0"/>
                          <a:cs typeface="Open Sans" panose="020B0606030504020204" pitchFamily="34" charset="0"/>
                        </a:rPr>
                        <a:t>Table 3.2 - Improved Maternal and Infant Health Outcomes</a:t>
                      </a:r>
                    </a:p>
                  </a:txBody>
                  <a:tcPr>
                    <a:solidFill>
                      <a:srgbClr val="01539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3710170"/>
                  </a:ext>
                </a:extLst>
              </a:tr>
              <a:tr h="200745">
                <a:tc>
                  <a:txBody>
                    <a:bodyPr/>
                    <a:lstStyle/>
                    <a:p>
                      <a:pPr marL="342900" indent="-342900" algn="ctr">
                        <a:buAutoNum type="arabicPeriod"/>
                      </a:pPr>
                      <a:r>
                        <a:rPr lang="en-US" sz="1100" b="1">
                          <a:latin typeface="Open Sans" panose="020B0606030504020204" pitchFamily="34" charset="0"/>
                          <a:ea typeface="Open Sans" panose="020B0606030504020204" pitchFamily="34" charset="0"/>
                          <a:cs typeface="Open Sans" panose="020B0606030504020204" pitchFamily="34" charset="0"/>
                        </a:rPr>
                        <a:t>Need</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2. Activities</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3. Rationale</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4. KPO Target</a:t>
                      </a:r>
                    </a:p>
                  </a:txBody>
                  <a:tcPr>
                    <a:solidFill>
                      <a:schemeClr val="bg1">
                        <a:lumMod val="85000"/>
                      </a:schemeClr>
                    </a:solidFill>
                  </a:tcPr>
                </a:tc>
                <a:extLst>
                  <a:ext uri="{0D108BD9-81ED-4DB2-BD59-A6C34878D82A}">
                    <a16:rowId xmlns:a16="http://schemas.microsoft.com/office/drawing/2014/main" val="3039241409"/>
                  </a:ext>
                </a:extLst>
              </a:tr>
              <a:tr h="746358">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the community need and its direct link to improving KPO outcomes.</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Include proposed activities that will tie directly to the need(s) outlined. </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why your activities will help address the needs outlined.</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Address required state targets and include supplemental regional objectives as applicable.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Please refer to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Appendix 3 – Outcomes Measures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for full KPO language.</a:t>
                      </a:r>
                      <a:endParaRPr lang="en-US" sz="1000">
                        <a:latin typeface="Open Sans" panose="020B0606030504020204" pitchFamily="34" charset="0"/>
                        <a:ea typeface="Open Sans" panose="020B0606030504020204" pitchFamily="34" charset="0"/>
                        <a:cs typeface="Open Sans" panose="020B0606030504020204" pitchFamily="34" charset="0"/>
                      </a:endParaRPr>
                    </a:p>
                  </a:txBody>
                  <a:tcPr>
                    <a:solidFill>
                      <a:schemeClr val="bg1">
                        <a:lumMod val="85000"/>
                      </a:schemeClr>
                    </a:solidFill>
                  </a:tcPr>
                </a:tc>
                <a:extLst>
                  <a:ext uri="{0D108BD9-81ED-4DB2-BD59-A6C34878D82A}">
                    <a16:rowId xmlns:a16="http://schemas.microsoft.com/office/drawing/2014/main" val="2883247183"/>
                  </a:ext>
                </a:extLst>
              </a:tr>
              <a:tr h="1811859">
                <a:tc>
                  <a:txBody>
                    <a:bodyPr/>
                    <a:lstStyle/>
                    <a:p>
                      <a:pPr marL="0" lvl="0" indent="0" algn="l">
                        <a:lnSpc>
                          <a:spcPct val="100000"/>
                        </a:lnSpc>
                        <a:spcBef>
                          <a:spcPts val="0"/>
                        </a:spcBef>
                        <a:spcAft>
                          <a:spcPts val="0"/>
                        </a:spcAft>
                        <a:buNone/>
                      </a:pPr>
                      <a:endParaRPr lang="en-US" sz="900" b="0" i="0" u="none" strike="noStrike" noProof="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marL="228600" lvl="0" indent="-228600">
                        <a:buAutoNum type="alphaLcParenR"/>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the rate of full-term births deliveries in target rural counties by 5% </a:t>
                      </a:r>
                      <a:endParaRPr lang="en-US" sz="900">
                        <a:latin typeface="Open Sans" panose="020B0606030504020204" pitchFamily="34" charset="0"/>
                        <a:ea typeface="Open Sans" panose="020B0606030504020204" pitchFamily="34" charset="0"/>
                        <a:cs typeface="Open Sans" panose="020B0606030504020204" pitchFamily="34" charset="0"/>
                      </a:endParaRP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the rate of healthy birth weight deliveries in target rural counties by 5% </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Reduce the infant mortality rate in target rural counties by 5% </a:t>
                      </a:r>
                    </a:p>
                    <a:p>
                      <a:pPr marL="171450" lvl="0" indent="-171450">
                        <a:buFont typeface="Arial"/>
                        <a:buChar char="•"/>
                      </a:pP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extLst>
                  <a:ext uri="{0D108BD9-81ED-4DB2-BD59-A6C34878D82A}">
                    <a16:rowId xmlns:a16="http://schemas.microsoft.com/office/drawing/2014/main" val="1574504507"/>
                  </a:ext>
                </a:extLst>
              </a:tr>
            </a:tbl>
          </a:graphicData>
        </a:graphic>
      </p:graphicFrame>
    </p:spTree>
    <p:extLst>
      <p:ext uri="{BB962C8B-B14F-4D97-AF65-F5344CB8AC3E}">
        <p14:creationId xmlns:p14="http://schemas.microsoft.com/office/powerpoint/2010/main" val="3342172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B929B-D28A-A947-A57F-BB0A84863DB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339AFC4-0242-F1C2-3D14-A04561D131BA}"/>
              </a:ext>
            </a:extLst>
          </p:cNvPr>
          <p:cNvSpPr>
            <a:spLocks noGrp="1"/>
          </p:cNvSpPr>
          <p:nvPr>
            <p:ph type="sldNum" sz="quarter" idx="12"/>
          </p:nvPr>
        </p:nvSpPr>
        <p:spPr/>
        <p:txBody>
          <a:bodyPr/>
          <a:lstStyle/>
          <a:p>
            <a:fld id="{2C1798A1-548B-2F4F-A949-0B360C421755}" type="slidenum">
              <a:rPr lang="en-US" smtClean="0"/>
              <a:pPr/>
              <a:t>9</a:t>
            </a:fld>
            <a:endParaRPr lang="en-US"/>
          </a:p>
        </p:txBody>
      </p:sp>
      <p:sp>
        <p:nvSpPr>
          <p:cNvPr id="3" name="Google Shape;72;p14">
            <a:extLst>
              <a:ext uri="{FF2B5EF4-FFF2-40B4-BE49-F238E27FC236}">
                <a16:creationId xmlns:a16="http://schemas.microsoft.com/office/drawing/2014/main" id="{B349E9F8-19B8-2EB2-D31F-4F3D7EFF4788}"/>
              </a:ext>
            </a:extLst>
          </p:cNvPr>
          <p:cNvSpPr txBox="1"/>
          <p:nvPr/>
        </p:nvSpPr>
        <p:spPr>
          <a:xfrm>
            <a:off x="60987" y="626036"/>
            <a:ext cx="7688597" cy="327525"/>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RPr lang="en-US"/>
            </a:defPPr>
            <a:lvl1pPr marL="0" marR="0" lvl="0"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1pPr>
            <a:lvl2pPr marL="342900" marR="0" lvl="1"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2pPr>
            <a:lvl3pPr marL="685800" marR="0" lvl="2"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3pPr>
            <a:lvl4pPr marL="1028700" marR="0" lvl="3"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4pPr>
            <a:lvl5pPr marL="1371600" marR="0" lvl="4"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5pPr>
            <a:lvl6pPr marL="1714500" marR="0" lvl="5"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6pPr>
            <a:lvl7pPr marL="2057400" marR="0" lvl="6"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7pPr>
            <a:lvl8pPr marL="2400300" marR="0" lvl="7"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8pPr>
            <a:lvl9pPr marL="2743200" marR="0" lvl="8" algn="l" defTabSz="685800" rtl="0" eaLnBrk="1" latinLnBrk="0" hangingPunct="1">
              <a:lnSpc>
                <a:spcPct val="100000"/>
              </a:lnSpc>
              <a:spcBef>
                <a:spcPts val="0"/>
              </a:spcBef>
              <a:spcAft>
                <a:spcPts val="0"/>
              </a:spcAft>
              <a:buClr>
                <a:srgbClr val="000000"/>
              </a:buClr>
              <a:buFont typeface="Arial"/>
              <a:defRPr sz="1350" b="0" i="0" u="none" strike="noStrike" kern="1200" cap="none">
                <a:solidFill>
                  <a:schemeClr val="tx1"/>
                </a:solidFill>
                <a:latin typeface="+mn-lt"/>
                <a:ea typeface="+mn-ea"/>
                <a:cs typeface="+mn-cs"/>
                <a:sym typeface="Arial"/>
              </a:defRPr>
            </a:lvl9pPr>
          </a:lstStyle>
          <a:p>
            <a:pPr defTabSz="914378"/>
            <a:r>
              <a:rPr lang="en-US" sz="1100" b="1" kern="0">
                <a:latin typeface="Montserrat" panose="00000500000000000000" pitchFamily="2" charset="0"/>
                <a:cs typeface="Times New Roman"/>
              </a:rPr>
              <a:t>[</a:t>
            </a:r>
            <a:r>
              <a:rPr lang="en-US" sz="1100" b="1" kern="0">
                <a:latin typeface="Montserrat" panose="00000500000000000000" pitchFamily="2" charset="0"/>
                <a:ea typeface="Open Sans"/>
                <a:cs typeface="Open Sans"/>
              </a:rPr>
              <a:t>Optional</a:t>
            </a:r>
            <a:r>
              <a:rPr lang="en-US" sz="1100" b="1" kern="0">
                <a:latin typeface="Montserrat" panose="00000500000000000000" pitchFamily="2" charset="0"/>
                <a:cs typeface="Times New Roman"/>
              </a:rPr>
              <a:t>]</a:t>
            </a:r>
            <a:r>
              <a:rPr lang="en-US" sz="1100" b="1" i="1" kern="0">
                <a:latin typeface="Montserrat" panose="00000500000000000000" pitchFamily="2" charset="0"/>
                <a:ea typeface="Open Sans"/>
                <a:cs typeface="Times New Roman"/>
              </a:rPr>
              <a:t> </a:t>
            </a:r>
            <a:r>
              <a:rPr lang="en-US" sz="1100" b="1" kern="0">
                <a:latin typeface="Montserrat" panose="00000500000000000000" pitchFamily="2" charset="0"/>
                <a:ea typeface="Open Sans"/>
                <a:cs typeface="Open Sans"/>
              </a:rPr>
              <a:t>FILL IN TEMPLATE</a:t>
            </a:r>
            <a:r>
              <a:rPr lang="en-US" sz="1100" b="1" i="1" kern="0">
                <a:latin typeface="Montserrat" panose="00000500000000000000" pitchFamily="2" charset="0"/>
                <a:ea typeface="Open Sans"/>
                <a:cs typeface="Open Sans"/>
              </a:rPr>
              <a:t> </a:t>
            </a:r>
            <a:r>
              <a:rPr lang="en-US" sz="1100" b="1" kern="0">
                <a:latin typeface="Montserrat" panose="00000500000000000000" pitchFamily="2" charset="0"/>
                <a:ea typeface="Open Sans"/>
                <a:cs typeface="Open Sans"/>
              </a:rPr>
              <a:t>Activity and Indiana RHTP KPO Alignment Matrices</a:t>
            </a:r>
            <a:endParaRPr lang="en-US" sz="1100" b="1" i="1" kern="0">
              <a:latin typeface="Montserrat" panose="00000500000000000000" pitchFamily="2" charset="0"/>
              <a:ea typeface="Open Sans"/>
              <a:cs typeface="Open Sans"/>
            </a:endParaRPr>
          </a:p>
        </p:txBody>
      </p:sp>
      <p:graphicFrame>
        <p:nvGraphicFramePr>
          <p:cNvPr id="5" name="Table 4">
            <a:extLst>
              <a:ext uri="{FF2B5EF4-FFF2-40B4-BE49-F238E27FC236}">
                <a16:creationId xmlns:a16="http://schemas.microsoft.com/office/drawing/2014/main" id="{47AA0043-69BB-2101-8DBC-E27AD6AE5788}"/>
              </a:ext>
            </a:extLst>
          </p:cNvPr>
          <p:cNvGraphicFramePr>
            <a:graphicFrameLocks noGrp="1"/>
          </p:cNvGraphicFramePr>
          <p:nvPr>
            <p:extLst>
              <p:ext uri="{D42A27DB-BD31-4B8C-83A1-F6EECF244321}">
                <p14:modId xmlns:p14="http://schemas.microsoft.com/office/powerpoint/2010/main" val="3751515473"/>
              </p:ext>
            </p:extLst>
          </p:nvPr>
        </p:nvGraphicFramePr>
        <p:xfrm>
          <a:off x="189954" y="953561"/>
          <a:ext cx="8764092" cy="3672840"/>
        </p:xfrm>
        <a:graphic>
          <a:graphicData uri="http://schemas.openxmlformats.org/drawingml/2006/table">
            <a:tbl>
              <a:tblPr firstRow="1" bandRow="1">
                <a:tableStyleId>{5C22544A-7EE6-4342-B048-85BDC9FD1C3A}</a:tableStyleId>
              </a:tblPr>
              <a:tblGrid>
                <a:gridCol w="2191023">
                  <a:extLst>
                    <a:ext uri="{9D8B030D-6E8A-4147-A177-3AD203B41FA5}">
                      <a16:colId xmlns:a16="http://schemas.microsoft.com/office/drawing/2014/main" val="4129826906"/>
                    </a:ext>
                  </a:extLst>
                </a:gridCol>
                <a:gridCol w="2191023">
                  <a:extLst>
                    <a:ext uri="{9D8B030D-6E8A-4147-A177-3AD203B41FA5}">
                      <a16:colId xmlns:a16="http://schemas.microsoft.com/office/drawing/2014/main" val="897896556"/>
                    </a:ext>
                  </a:extLst>
                </a:gridCol>
                <a:gridCol w="2191023">
                  <a:extLst>
                    <a:ext uri="{9D8B030D-6E8A-4147-A177-3AD203B41FA5}">
                      <a16:colId xmlns:a16="http://schemas.microsoft.com/office/drawing/2014/main" val="2660347003"/>
                    </a:ext>
                  </a:extLst>
                </a:gridCol>
                <a:gridCol w="2191023">
                  <a:extLst>
                    <a:ext uri="{9D8B030D-6E8A-4147-A177-3AD203B41FA5}">
                      <a16:colId xmlns:a16="http://schemas.microsoft.com/office/drawing/2014/main" val="4206401634"/>
                    </a:ext>
                  </a:extLst>
                </a:gridCol>
              </a:tblGrid>
              <a:tr h="171720">
                <a:tc gridSpan="4">
                  <a:txBody>
                    <a:bodyPr/>
                    <a:lstStyle/>
                    <a:p>
                      <a:pPr algn="ctr"/>
                      <a:r>
                        <a:rPr lang="en-US" sz="1100">
                          <a:latin typeface="Open Sans" panose="020B0606030504020204" pitchFamily="34" charset="0"/>
                          <a:ea typeface="Open Sans" panose="020B0606030504020204" pitchFamily="34" charset="0"/>
                          <a:cs typeface="Open Sans" panose="020B0606030504020204" pitchFamily="34" charset="0"/>
                        </a:rPr>
                        <a:t>Table 3.3 - Rural Health Workforce Stability</a:t>
                      </a:r>
                    </a:p>
                  </a:txBody>
                  <a:tcPr>
                    <a:solidFill>
                      <a:srgbClr val="015390"/>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83710170"/>
                  </a:ext>
                </a:extLst>
              </a:tr>
              <a:tr h="171720">
                <a:tc>
                  <a:txBody>
                    <a:bodyPr/>
                    <a:lstStyle/>
                    <a:p>
                      <a:pPr marL="342900" indent="-342900" algn="ctr">
                        <a:buAutoNum type="arabicPeriod"/>
                      </a:pPr>
                      <a:r>
                        <a:rPr lang="en-US" sz="1100" b="1">
                          <a:latin typeface="Open Sans" panose="020B0606030504020204" pitchFamily="34" charset="0"/>
                          <a:ea typeface="Open Sans" panose="020B0606030504020204" pitchFamily="34" charset="0"/>
                          <a:cs typeface="Open Sans" panose="020B0606030504020204" pitchFamily="34" charset="0"/>
                        </a:rPr>
                        <a:t>Need</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2. Activities</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3. Rationale</a:t>
                      </a:r>
                    </a:p>
                  </a:txBody>
                  <a:tcPr>
                    <a:solidFill>
                      <a:schemeClr val="bg1">
                        <a:lumMod val="85000"/>
                      </a:schemeClr>
                    </a:solidFill>
                  </a:tcPr>
                </a:tc>
                <a:tc>
                  <a:txBody>
                    <a:bodyPr/>
                    <a:lstStyle/>
                    <a:p>
                      <a:pPr algn="ctr"/>
                      <a:r>
                        <a:rPr lang="en-US" sz="1100" b="1">
                          <a:latin typeface="Open Sans" panose="020B0606030504020204" pitchFamily="34" charset="0"/>
                          <a:ea typeface="Open Sans" panose="020B0606030504020204" pitchFamily="34" charset="0"/>
                          <a:cs typeface="Open Sans" panose="020B0606030504020204" pitchFamily="34" charset="0"/>
                        </a:rPr>
                        <a:t>4. KPO Target</a:t>
                      </a:r>
                    </a:p>
                  </a:txBody>
                  <a:tcPr>
                    <a:solidFill>
                      <a:schemeClr val="bg1">
                        <a:lumMod val="85000"/>
                      </a:schemeClr>
                    </a:solidFill>
                  </a:tcPr>
                </a:tc>
                <a:extLst>
                  <a:ext uri="{0D108BD9-81ED-4DB2-BD59-A6C34878D82A}">
                    <a16:rowId xmlns:a16="http://schemas.microsoft.com/office/drawing/2014/main" val="3039241409"/>
                  </a:ext>
                </a:extLst>
              </a:tr>
              <a:tr h="655247">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the community need and its direct link to improving KPO outcomes.</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Include proposed activities that will tie directly to the need(s) outlined. </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Explain why your activities will help address the needs outlined.</a:t>
                      </a:r>
                    </a:p>
                  </a:txBody>
                  <a:tcPr>
                    <a:solidFill>
                      <a:schemeClr val="bg1">
                        <a:lumMod val="85000"/>
                      </a:schemeClr>
                    </a:solidFill>
                  </a:tcPr>
                </a:tc>
                <a:tc>
                  <a:txBody>
                    <a:bodyPr/>
                    <a:lstStyle/>
                    <a:p>
                      <a:r>
                        <a:rPr lang="en-US" sz="1000">
                          <a:latin typeface="Open Sans" panose="020B0606030504020204" pitchFamily="34" charset="0"/>
                          <a:ea typeface="Open Sans" panose="020B0606030504020204" pitchFamily="34" charset="0"/>
                          <a:cs typeface="Open Sans" panose="020B0606030504020204" pitchFamily="34" charset="0"/>
                        </a:rPr>
                        <a:t>Address required state targets and include supplemental regional objectives as applicable.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Please refer to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Appendix 3</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 </a:t>
                      </a:r>
                      <a:r>
                        <a:rPr lang="en-US" sz="1000" b="1"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hlinkClick r:id="rId2"/>
                        </a:rPr>
                        <a:t>– Outcomes Measures </a:t>
                      </a:r>
                      <a:r>
                        <a:rPr lang="en-US" sz="10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for full KPO language.</a:t>
                      </a:r>
                      <a:r>
                        <a:rPr lang="en-US" sz="1000">
                          <a:latin typeface="Open Sans" panose="020B0606030504020204" pitchFamily="34" charset="0"/>
                          <a:ea typeface="Open Sans" panose="020B0606030504020204" pitchFamily="34" charset="0"/>
                          <a:cs typeface="Open Sans" panose="020B0606030504020204" pitchFamily="34" charset="0"/>
                        </a:rPr>
                        <a:t> </a:t>
                      </a:r>
                    </a:p>
                  </a:txBody>
                  <a:tcPr>
                    <a:solidFill>
                      <a:schemeClr val="bg1">
                        <a:lumMod val="85000"/>
                      </a:schemeClr>
                    </a:solidFill>
                  </a:tcPr>
                </a:tc>
                <a:extLst>
                  <a:ext uri="{0D108BD9-81ED-4DB2-BD59-A6C34878D82A}">
                    <a16:rowId xmlns:a16="http://schemas.microsoft.com/office/drawing/2014/main" val="2883247183"/>
                  </a:ext>
                </a:extLst>
              </a:tr>
              <a:tr h="1590668">
                <a:tc>
                  <a:txBody>
                    <a:bodyPr/>
                    <a:lstStyle/>
                    <a:p>
                      <a:pPr marL="0" lvl="0" indent="0" algn="l">
                        <a:lnSpc>
                          <a:spcPct val="100000"/>
                        </a:lnSpc>
                        <a:spcBef>
                          <a:spcPts val="0"/>
                        </a:spcBef>
                        <a:spcAft>
                          <a:spcPts val="0"/>
                        </a:spcAft>
                        <a:buNone/>
                      </a:pPr>
                      <a:endParaRPr lang="en-US" sz="900" b="0" i="0" u="none" strike="noStrike" noProof="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lvl="0">
                        <a:buNone/>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0" lvl="0" indent="0" algn="l">
                        <a:lnSpc>
                          <a:spcPct val="100000"/>
                        </a:lnSpc>
                        <a:spcBef>
                          <a:spcPts val="0"/>
                        </a:spcBef>
                        <a:spcAft>
                          <a:spcPts val="0"/>
                        </a:spcAft>
                        <a:buNone/>
                      </a:pPr>
                      <a:endParaRPr lang="en-US" sz="900">
                        <a:latin typeface="Open Sans" panose="020B0606030504020204" pitchFamily="34" charset="0"/>
                        <a:ea typeface="Open Sans" panose="020B0606030504020204" pitchFamily="34" charset="0"/>
                        <a:cs typeface="Open Sans" panose="020B0606030504020204" pitchFamily="34" charset="0"/>
                      </a:endParaRPr>
                    </a:p>
                    <a:p>
                      <a:pPr marL="228600" lvl="0" indent="-228600">
                        <a:buAutoNum type="alphaLcParenR"/>
                      </a:pPr>
                      <a:endParaRPr lang="en-US" sz="900">
                        <a:latin typeface="Open Sans" panose="020B0606030504020204" pitchFamily="34" charset="0"/>
                        <a:ea typeface="Open Sans" panose="020B0606030504020204" pitchFamily="34" charset="0"/>
                        <a:cs typeface="Open Sans" panose="020B0606030504020204" pitchFamily="34" charset="0"/>
                      </a:endParaRPr>
                    </a:p>
                  </a:txBody>
                  <a:tcPr>
                    <a:solidFill>
                      <a:srgbClr val="F7FFA3"/>
                    </a:solidFill>
                  </a:tcPr>
                </a:tc>
                <a:tc>
                  <a:txBody>
                    <a:bodyPr/>
                    <a:lstStyle/>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residency positions</a:t>
                      </a:r>
                      <a:endParaRPr lang="en-US" sz="900">
                        <a:latin typeface="Open Sans" panose="020B0606030504020204" pitchFamily="34" charset="0"/>
                        <a:ea typeface="Open Sans" panose="020B0606030504020204" pitchFamily="34" charset="0"/>
                        <a:cs typeface="Open Sans" panose="020B0606030504020204" pitchFamily="34" charset="0"/>
                      </a:endParaRP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preceptor support </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Improve retention rates of behavioral health workforce</a:t>
                      </a:r>
                    </a:p>
                    <a:p>
                      <a:pPr marL="171450" lvl="0" indent="-171450" algn="l">
                        <a:lnSpc>
                          <a:spcPct val="100000"/>
                        </a:lnSpc>
                        <a:spcBef>
                          <a:spcPts val="0"/>
                        </a:spcBef>
                        <a:spcAft>
                          <a:spcPts val="0"/>
                        </a:spcAft>
                        <a:buFont typeface="Arial"/>
                        <a:buChar char="•"/>
                      </a:pPr>
                      <a:r>
                        <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rPr>
                        <a:t>Increase training capacity for health care workforce </a:t>
                      </a:r>
                    </a:p>
                    <a:p>
                      <a:pPr marL="171450" lvl="0" indent="-171450">
                        <a:buFont typeface="Arial"/>
                        <a:buChar char="•"/>
                      </a:pPr>
                      <a:endParaRPr lang="en-US" sz="900" b="0" i="0" u="none" strike="noStrike" noProof="0">
                        <a:solidFill>
                          <a:srgbClr val="000000"/>
                        </a:solidFill>
                        <a:latin typeface="Open Sans" panose="020B0606030504020204" pitchFamily="34" charset="0"/>
                        <a:ea typeface="Open Sans" panose="020B0606030504020204" pitchFamily="34" charset="0"/>
                        <a:cs typeface="Open Sans" panose="020B0606030504020204" pitchFamily="34" charset="0"/>
                      </a:endParaRPr>
                    </a:p>
                  </a:txBody>
                  <a:tcPr>
                    <a:solidFill>
                      <a:srgbClr val="E8F5FF"/>
                    </a:solidFill>
                  </a:tcPr>
                </a:tc>
                <a:extLst>
                  <a:ext uri="{0D108BD9-81ED-4DB2-BD59-A6C34878D82A}">
                    <a16:rowId xmlns:a16="http://schemas.microsoft.com/office/drawing/2014/main" val="1574504507"/>
                  </a:ext>
                </a:extLst>
              </a:tr>
            </a:tbl>
          </a:graphicData>
        </a:graphic>
      </p:graphicFrame>
    </p:spTree>
    <p:extLst>
      <p:ext uri="{BB962C8B-B14F-4D97-AF65-F5344CB8AC3E}">
        <p14:creationId xmlns:p14="http://schemas.microsoft.com/office/powerpoint/2010/main" val="3702333082"/>
      </p:ext>
    </p:extLst>
  </p:cSld>
  <p:clrMapOvr>
    <a:masterClrMapping/>
  </p:clrMapOvr>
</p:sld>
</file>

<file path=ppt/theme/theme1.xml><?xml version="1.0" encoding="utf-8"?>
<a:theme xmlns:a="http://schemas.openxmlformats.org/drawingml/2006/main" name="GROW RHTP ">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3" id="{7D3B3E48-7278-4EFD-8AF1-D8D42215E839}" vid="{95B3AC6D-2918-4CF8-8D2F-E6CD29A910CD}"/>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010BAD4BCB82F4F8F0EAB056ACF3E2F" ma:contentTypeVersion="3" ma:contentTypeDescription="Create a new document." ma:contentTypeScope="" ma:versionID="b7a84c9ae7b6b57a8e0c611de8fef59e">
  <xsd:schema xmlns:xsd="http://www.w3.org/2001/XMLSchema" xmlns:xs="http://www.w3.org/2001/XMLSchema" xmlns:p="http://schemas.microsoft.com/office/2006/metadata/properties" xmlns:ns2="0a98568c-12b3-466b-97aa-dbf43d18d4b9" targetNamespace="http://schemas.microsoft.com/office/2006/metadata/properties" ma:root="true" ma:fieldsID="b51f935a81c06b11905dc6fedfaa9d7e" ns2:_="">
    <xsd:import namespace="0a98568c-12b3-466b-97aa-dbf43d18d4b9"/>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8568c-12b3-466b-97aa-dbf43d18d4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EF4DAC-9984-487A-B2FD-92E162706ED9}">
  <ds:schemaRefs>
    <ds:schemaRef ds:uri="http://schemas.microsoft.com/office/2006/metadata/properties"/>
    <ds:schemaRef ds:uri="http://schemas.microsoft.com/office/2006/documentManagement/types"/>
    <ds:schemaRef ds:uri="http://schemas.microsoft.com/office/infopath/2007/PartnerControls"/>
    <ds:schemaRef ds:uri="http://purl.org/dc/terms/"/>
    <ds:schemaRef ds:uri="http://www.w3.org/XML/1998/namespace"/>
    <ds:schemaRef ds:uri="http://schemas.openxmlformats.org/package/2006/metadata/core-properties"/>
    <ds:schemaRef ds:uri="0a98568c-12b3-466b-97aa-dbf43d18d4b9"/>
    <ds:schemaRef ds:uri="http://purl.org/dc/dcmitype/"/>
    <ds:schemaRef ds:uri="http://purl.org/dc/elements/1.1/"/>
  </ds:schemaRefs>
</ds:datastoreItem>
</file>

<file path=customXml/itemProps2.xml><?xml version="1.0" encoding="utf-8"?>
<ds:datastoreItem xmlns:ds="http://schemas.openxmlformats.org/officeDocument/2006/customXml" ds:itemID="{E69623FC-6355-45D5-9ADC-B5F6471F3B30}">
  <ds:schemaRefs>
    <ds:schemaRef ds:uri="0a98568c-12b3-466b-97aa-dbf43d18d4b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D69BC44-67F9-4250-BEB9-8181A7FB7690}">
  <ds:schemaRefs>
    <ds:schemaRef ds:uri="http://schemas.microsoft.com/sharepoint/v3/contenttype/forms"/>
  </ds:schemaRefs>
</ds:datastoreItem>
</file>

<file path=docMetadata/LabelInfo.xml><?xml version="1.0" encoding="utf-8"?>
<clbl:labelList xmlns:clbl="http://schemas.microsoft.com/office/2020/mipLabelMetadata">
  <clbl:label id="{2199bfba-a409-4f13-b0c4-18b45933d88d}" enabled="0" method="" siteId="{2199bfba-a409-4f13-b0c4-18b45933d88d}" removed="1"/>
</clbl:labelList>
</file>

<file path=docProps/app.xml><?xml version="1.0" encoding="utf-8"?>
<Properties xmlns="http://schemas.openxmlformats.org/officeDocument/2006/extended-properties" xmlns:vt="http://schemas.openxmlformats.org/officeDocument/2006/docPropsVTypes">
  <Template>Indiana RHT Presentation Template</Template>
  <TotalTime>0</TotalTime>
  <Words>2736</Words>
  <Application>Microsoft Office PowerPoint</Application>
  <PresentationFormat>On-screen Show (16:9)</PresentationFormat>
  <Paragraphs>464</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Symbol</vt:lpstr>
      <vt:lpstr>Arial</vt:lpstr>
      <vt:lpstr>Times New Roman</vt:lpstr>
      <vt:lpstr>Montserrat</vt:lpstr>
      <vt:lpstr>Open Sans</vt:lpstr>
      <vt:lpstr>Calibri</vt:lpstr>
      <vt:lpstr>GROW RHTP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11</cp:revision>
  <dcterms:created xsi:type="dcterms:W3CDTF">2026-02-27T17:21:27Z</dcterms:created>
  <dcterms:modified xsi:type="dcterms:W3CDTF">2026-03-02T16:28:51Z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0x0101005010BAD4BCB82F4F8F0EAB056ACF3E2F</vt:lpwstr>
  </property>
</Properties>
</file>