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306" r:id="rId3"/>
    <p:sldId id="316" r:id="rId4"/>
    <p:sldId id="263" r:id="rId5"/>
    <p:sldId id="317" r:id="rId6"/>
    <p:sldId id="265" r:id="rId7"/>
    <p:sldId id="267" r:id="rId8"/>
    <p:sldId id="318" r:id="rId9"/>
    <p:sldId id="270" r:id="rId10"/>
    <p:sldId id="273" r:id="rId11"/>
    <p:sldId id="271" r:id="rId12"/>
    <p:sldId id="274" r:id="rId13"/>
    <p:sldId id="278" r:id="rId14"/>
    <p:sldId id="281" r:id="rId15"/>
    <p:sldId id="319" r:id="rId16"/>
    <p:sldId id="286" r:id="rId17"/>
    <p:sldId id="290" r:id="rId18"/>
    <p:sldId id="292" r:id="rId19"/>
    <p:sldId id="320" r:id="rId20"/>
    <p:sldId id="295" r:id="rId21"/>
    <p:sldId id="315" r:id="rId22"/>
    <p:sldId id="321" r:id="rId23"/>
    <p:sldId id="298" r:id="rId24"/>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7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mond, John" userId="840807d0-dc62-4526-9ce4-ea230a9965ec" providerId="ADAL" clId="{A11D3299-AD53-4182-A567-B6081930EE9C}"/>
    <pc:docChg chg="custSel addSld delSld modSld">
      <pc:chgData name="Hammond, John" userId="840807d0-dc62-4526-9ce4-ea230a9965ec" providerId="ADAL" clId="{A11D3299-AD53-4182-A567-B6081930EE9C}" dt="2022-12-31T20:42:06.648" v="87" actId="20577"/>
      <pc:docMkLst>
        <pc:docMk/>
      </pc:docMkLst>
      <pc:sldChg chg="del">
        <pc:chgData name="Hammond, John" userId="840807d0-dc62-4526-9ce4-ea230a9965ec" providerId="ADAL" clId="{A11D3299-AD53-4182-A567-B6081930EE9C}" dt="2022-12-31T20:20:37.592" v="0" actId="2696"/>
        <pc:sldMkLst>
          <pc:docMk/>
          <pc:sldMk cId="0" sldId="257"/>
        </pc:sldMkLst>
      </pc:sldChg>
      <pc:sldChg chg="modSp mod">
        <pc:chgData name="Hammond, John" userId="840807d0-dc62-4526-9ce4-ea230a9965ec" providerId="ADAL" clId="{A11D3299-AD53-4182-A567-B6081930EE9C}" dt="2022-12-31T20:31:15.658" v="78" actId="27636"/>
        <pc:sldMkLst>
          <pc:docMk/>
          <pc:sldMk cId="0" sldId="271"/>
        </pc:sldMkLst>
        <pc:spChg chg="mod">
          <ac:chgData name="Hammond, John" userId="840807d0-dc62-4526-9ce4-ea230a9965ec" providerId="ADAL" clId="{A11D3299-AD53-4182-A567-B6081930EE9C}" dt="2022-12-31T20:31:15.658" v="78" actId="27636"/>
          <ac:spMkLst>
            <pc:docMk/>
            <pc:sldMk cId="0" sldId="271"/>
            <ac:spMk id="186" creationId="{00000000-0000-0000-0000-000000000000}"/>
          </ac:spMkLst>
        </pc:spChg>
      </pc:sldChg>
      <pc:sldChg chg="modSp mod">
        <pc:chgData name="Hammond, John" userId="840807d0-dc62-4526-9ce4-ea230a9965ec" providerId="ADAL" clId="{A11D3299-AD53-4182-A567-B6081930EE9C}" dt="2022-12-31T20:28:43.007" v="55" actId="113"/>
        <pc:sldMkLst>
          <pc:docMk/>
          <pc:sldMk cId="0" sldId="274"/>
        </pc:sldMkLst>
        <pc:spChg chg="mod">
          <ac:chgData name="Hammond, John" userId="840807d0-dc62-4526-9ce4-ea230a9965ec" providerId="ADAL" clId="{A11D3299-AD53-4182-A567-B6081930EE9C}" dt="2022-12-31T20:28:43.007" v="55" actId="113"/>
          <ac:spMkLst>
            <pc:docMk/>
            <pc:sldMk cId="0" sldId="274"/>
            <ac:spMk id="192" creationId="{00000000-0000-0000-0000-000000000000}"/>
          </ac:spMkLst>
        </pc:spChg>
      </pc:sldChg>
      <pc:sldChg chg="del">
        <pc:chgData name="Hammond, John" userId="840807d0-dc62-4526-9ce4-ea230a9965ec" providerId="ADAL" clId="{A11D3299-AD53-4182-A567-B6081930EE9C}" dt="2022-12-31T20:26:17.453" v="23" actId="2696"/>
        <pc:sldMkLst>
          <pc:docMk/>
          <pc:sldMk cId="0" sldId="276"/>
        </pc:sldMkLst>
      </pc:sldChg>
      <pc:sldChg chg="modSp mod">
        <pc:chgData name="Hammond, John" userId="840807d0-dc62-4526-9ce4-ea230a9965ec" providerId="ADAL" clId="{A11D3299-AD53-4182-A567-B6081930EE9C}" dt="2022-12-31T20:29:57.584" v="61" actId="14100"/>
        <pc:sldMkLst>
          <pc:docMk/>
          <pc:sldMk cId="0" sldId="281"/>
        </pc:sldMkLst>
        <pc:spChg chg="mod">
          <ac:chgData name="Hammond, John" userId="840807d0-dc62-4526-9ce4-ea230a9965ec" providerId="ADAL" clId="{A11D3299-AD53-4182-A567-B6081930EE9C}" dt="2022-12-31T20:29:57.584" v="61" actId="14100"/>
          <ac:spMkLst>
            <pc:docMk/>
            <pc:sldMk cId="0" sldId="281"/>
            <ac:spMk id="207" creationId="{00000000-0000-0000-0000-000000000000}"/>
          </ac:spMkLst>
        </pc:spChg>
      </pc:sldChg>
      <pc:sldChg chg="del">
        <pc:chgData name="Hammond, John" userId="840807d0-dc62-4526-9ce4-ea230a9965ec" providerId="ADAL" clId="{A11D3299-AD53-4182-A567-B6081930EE9C}" dt="2022-12-31T20:31:37.416" v="79" actId="2696"/>
        <pc:sldMkLst>
          <pc:docMk/>
          <pc:sldMk cId="0" sldId="284"/>
        </pc:sldMkLst>
      </pc:sldChg>
      <pc:sldChg chg="modSp mod">
        <pc:chgData name="Hammond, John" userId="840807d0-dc62-4526-9ce4-ea230a9965ec" providerId="ADAL" clId="{A11D3299-AD53-4182-A567-B6081930EE9C}" dt="2022-12-31T20:42:06.648" v="87" actId="20577"/>
        <pc:sldMkLst>
          <pc:docMk/>
          <pc:sldMk cId="0" sldId="298"/>
        </pc:sldMkLst>
        <pc:spChg chg="mod">
          <ac:chgData name="Hammond, John" userId="840807d0-dc62-4526-9ce4-ea230a9965ec" providerId="ADAL" clId="{A11D3299-AD53-4182-A567-B6081930EE9C}" dt="2022-12-31T20:42:06.648" v="87" actId="20577"/>
          <ac:spMkLst>
            <pc:docMk/>
            <pc:sldMk cId="0" sldId="298"/>
            <ac:spMk id="244" creationId="{00000000-0000-0000-0000-000000000000}"/>
          </ac:spMkLst>
        </pc:spChg>
      </pc:sldChg>
      <pc:sldChg chg="modSp add del mod">
        <pc:chgData name="Hammond, John" userId="840807d0-dc62-4526-9ce4-ea230a9965ec" providerId="ADAL" clId="{A11D3299-AD53-4182-A567-B6081930EE9C}" dt="2022-12-31T20:29:29.262" v="58" actId="2696"/>
        <pc:sldMkLst>
          <pc:docMk/>
          <pc:sldMk cId="3098930545" sldId="322"/>
        </pc:sldMkLst>
        <pc:spChg chg="mod">
          <ac:chgData name="Hammond, John" userId="840807d0-dc62-4526-9ce4-ea230a9965ec" providerId="ADAL" clId="{A11D3299-AD53-4182-A567-B6081930EE9C}" dt="2022-12-31T20:28:03.759" v="43" actId="21"/>
          <ac:spMkLst>
            <pc:docMk/>
            <pc:sldMk cId="3098930545" sldId="322"/>
            <ac:spMk id="192" creationId="{00000000-0000-0000-0000-000000000000}"/>
          </ac:spMkLst>
        </pc:spChg>
      </pc:sldChg>
    </pc:docChg>
  </pc:docChgLst>
  <pc:docChgLst>
    <pc:chgData name="Welsh, Stefan" userId="8a616b1c-e8dc-4f76-8c3d-e6325150fe80" providerId="ADAL" clId="{0F4B0E5B-64E9-461A-8465-E6CA63917D24}"/>
    <pc:docChg chg="undo redo custSel modSld">
      <pc:chgData name="Welsh, Stefan" userId="8a616b1c-e8dc-4f76-8c3d-e6325150fe80" providerId="ADAL" clId="{0F4B0E5B-64E9-461A-8465-E6CA63917D24}" dt="2023-01-03T15:21:08.089" v="511" actId="20577"/>
      <pc:docMkLst>
        <pc:docMk/>
      </pc:docMkLst>
      <pc:sldChg chg="modSp mod">
        <pc:chgData name="Welsh, Stefan" userId="8a616b1c-e8dc-4f76-8c3d-e6325150fe80" providerId="ADAL" clId="{0F4B0E5B-64E9-461A-8465-E6CA63917D24}" dt="2023-01-03T15:06:35.873" v="418" actId="20577"/>
        <pc:sldMkLst>
          <pc:docMk/>
          <pc:sldMk cId="0" sldId="263"/>
        </pc:sldMkLst>
        <pc:spChg chg="mod">
          <ac:chgData name="Welsh, Stefan" userId="8a616b1c-e8dc-4f76-8c3d-e6325150fe80" providerId="ADAL" clId="{0F4B0E5B-64E9-461A-8465-E6CA63917D24}" dt="2023-01-03T15:06:35.873" v="418" actId="20577"/>
          <ac:spMkLst>
            <pc:docMk/>
            <pc:sldMk cId="0" sldId="263"/>
            <ac:spMk id="169" creationId="{00000000-0000-0000-0000-000000000000}"/>
          </ac:spMkLst>
        </pc:spChg>
      </pc:sldChg>
      <pc:sldChg chg="modSp mod">
        <pc:chgData name="Welsh, Stefan" userId="8a616b1c-e8dc-4f76-8c3d-e6325150fe80" providerId="ADAL" clId="{0F4B0E5B-64E9-461A-8465-E6CA63917D24}" dt="2023-01-03T15:07:39.839" v="421" actId="20577"/>
        <pc:sldMkLst>
          <pc:docMk/>
          <pc:sldMk cId="0" sldId="265"/>
        </pc:sldMkLst>
        <pc:spChg chg="mod">
          <ac:chgData name="Welsh, Stefan" userId="8a616b1c-e8dc-4f76-8c3d-e6325150fe80" providerId="ADAL" clId="{0F4B0E5B-64E9-461A-8465-E6CA63917D24}" dt="2023-01-03T15:07:39.839" v="421" actId="20577"/>
          <ac:spMkLst>
            <pc:docMk/>
            <pc:sldMk cId="0" sldId="265"/>
            <ac:spMk id="173" creationId="{00000000-0000-0000-0000-000000000000}"/>
          </ac:spMkLst>
        </pc:spChg>
      </pc:sldChg>
      <pc:sldChg chg="modSp mod">
        <pc:chgData name="Welsh, Stefan" userId="8a616b1c-e8dc-4f76-8c3d-e6325150fe80" providerId="ADAL" clId="{0F4B0E5B-64E9-461A-8465-E6CA63917D24}" dt="2023-01-03T15:08:12.943" v="433" actId="20577"/>
        <pc:sldMkLst>
          <pc:docMk/>
          <pc:sldMk cId="0" sldId="267"/>
        </pc:sldMkLst>
        <pc:spChg chg="mod">
          <ac:chgData name="Welsh, Stefan" userId="8a616b1c-e8dc-4f76-8c3d-e6325150fe80" providerId="ADAL" clId="{0F4B0E5B-64E9-461A-8465-E6CA63917D24}" dt="2023-01-03T15:08:12.943" v="433" actId="20577"/>
          <ac:spMkLst>
            <pc:docMk/>
            <pc:sldMk cId="0" sldId="267"/>
            <ac:spMk id="177" creationId="{00000000-0000-0000-0000-000000000000}"/>
          </ac:spMkLst>
        </pc:spChg>
      </pc:sldChg>
      <pc:sldChg chg="modSp mod">
        <pc:chgData name="Welsh, Stefan" userId="8a616b1c-e8dc-4f76-8c3d-e6325150fe80" providerId="ADAL" clId="{0F4B0E5B-64E9-461A-8465-E6CA63917D24}" dt="2023-01-03T15:08:30.081" v="437" actId="20577"/>
        <pc:sldMkLst>
          <pc:docMk/>
          <pc:sldMk cId="0" sldId="270"/>
        </pc:sldMkLst>
        <pc:spChg chg="mod">
          <ac:chgData name="Welsh, Stefan" userId="8a616b1c-e8dc-4f76-8c3d-e6325150fe80" providerId="ADAL" clId="{0F4B0E5B-64E9-461A-8465-E6CA63917D24}" dt="2023-01-03T15:08:30.081" v="437" actId="20577"/>
          <ac:spMkLst>
            <pc:docMk/>
            <pc:sldMk cId="0" sldId="270"/>
            <ac:spMk id="184" creationId="{00000000-0000-0000-0000-000000000000}"/>
          </ac:spMkLst>
        </pc:spChg>
      </pc:sldChg>
      <pc:sldChg chg="modSp mod">
        <pc:chgData name="Welsh, Stefan" userId="8a616b1c-e8dc-4f76-8c3d-e6325150fe80" providerId="ADAL" clId="{0F4B0E5B-64E9-461A-8465-E6CA63917D24}" dt="2023-01-03T15:11:09.909" v="451" actId="115"/>
        <pc:sldMkLst>
          <pc:docMk/>
          <pc:sldMk cId="0" sldId="271"/>
        </pc:sldMkLst>
        <pc:spChg chg="mod">
          <ac:chgData name="Welsh, Stefan" userId="8a616b1c-e8dc-4f76-8c3d-e6325150fe80" providerId="ADAL" clId="{0F4B0E5B-64E9-461A-8465-E6CA63917D24}" dt="2023-01-03T15:11:09.909" v="451" actId="115"/>
          <ac:spMkLst>
            <pc:docMk/>
            <pc:sldMk cId="0" sldId="271"/>
            <ac:spMk id="186" creationId="{00000000-0000-0000-0000-000000000000}"/>
          </ac:spMkLst>
        </pc:spChg>
      </pc:sldChg>
      <pc:sldChg chg="modSp mod">
        <pc:chgData name="Welsh, Stefan" userId="8a616b1c-e8dc-4f76-8c3d-e6325150fe80" providerId="ADAL" clId="{0F4B0E5B-64E9-461A-8465-E6CA63917D24}" dt="2023-01-03T15:09:50.896" v="443" actId="20577"/>
        <pc:sldMkLst>
          <pc:docMk/>
          <pc:sldMk cId="0" sldId="273"/>
        </pc:sldMkLst>
        <pc:spChg chg="mod">
          <ac:chgData name="Welsh, Stefan" userId="8a616b1c-e8dc-4f76-8c3d-e6325150fe80" providerId="ADAL" clId="{0F4B0E5B-64E9-461A-8465-E6CA63917D24}" dt="2023-01-03T15:09:50.896" v="443" actId="20577"/>
          <ac:spMkLst>
            <pc:docMk/>
            <pc:sldMk cId="0" sldId="273"/>
            <ac:spMk id="190" creationId="{00000000-0000-0000-0000-000000000000}"/>
          </ac:spMkLst>
        </pc:spChg>
      </pc:sldChg>
      <pc:sldChg chg="modSp mod">
        <pc:chgData name="Welsh, Stefan" userId="8a616b1c-e8dc-4f76-8c3d-e6325150fe80" providerId="ADAL" clId="{0F4B0E5B-64E9-461A-8465-E6CA63917D24}" dt="2023-01-03T15:12:27.659" v="465" actId="20577"/>
        <pc:sldMkLst>
          <pc:docMk/>
          <pc:sldMk cId="0" sldId="274"/>
        </pc:sldMkLst>
        <pc:spChg chg="mod">
          <ac:chgData name="Welsh, Stefan" userId="8a616b1c-e8dc-4f76-8c3d-e6325150fe80" providerId="ADAL" clId="{0F4B0E5B-64E9-461A-8465-E6CA63917D24}" dt="2023-01-03T15:12:27.659" v="465" actId="20577"/>
          <ac:spMkLst>
            <pc:docMk/>
            <pc:sldMk cId="0" sldId="274"/>
            <ac:spMk id="192" creationId="{00000000-0000-0000-0000-000000000000}"/>
          </ac:spMkLst>
        </pc:spChg>
      </pc:sldChg>
      <pc:sldChg chg="modSp mod">
        <pc:chgData name="Welsh, Stefan" userId="8a616b1c-e8dc-4f76-8c3d-e6325150fe80" providerId="ADAL" clId="{0F4B0E5B-64E9-461A-8465-E6CA63917D24}" dt="2023-01-03T15:12:57.505" v="467" actId="20577"/>
        <pc:sldMkLst>
          <pc:docMk/>
          <pc:sldMk cId="0" sldId="278"/>
        </pc:sldMkLst>
        <pc:spChg chg="mod">
          <ac:chgData name="Welsh, Stefan" userId="8a616b1c-e8dc-4f76-8c3d-e6325150fe80" providerId="ADAL" clId="{0F4B0E5B-64E9-461A-8465-E6CA63917D24}" dt="2023-01-03T15:12:57.505" v="467" actId="20577"/>
          <ac:spMkLst>
            <pc:docMk/>
            <pc:sldMk cId="0" sldId="278"/>
            <ac:spMk id="200" creationId="{00000000-0000-0000-0000-000000000000}"/>
          </ac:spMkLst>
        </pc:spChg>
      </pc:sldChg>
      <pc:sldChg chg="modSp mod">
        <pc:chgData name="Welsh, Stefan" userId="8a616b1c-e8dc-4f76-8c3d-e6325150fe80" providerId="ADAL" clId="{0F4B0E5B-64E9-461A-8465-E6CA63917D24}" dt="2023-01-03T15:17:17.256" v="489" actId="20577"/>
        <pc:sldMkLst>
          <pc:docMk/>
          <pc:sldMk cId="0" sldId="281"/>
        </pc:sldMkLst>
        <pc:spChg chg="mod">
          <ac:chgData name="Welsh, Stefan" userId="8a616b1c-e8dc-4f76-8c3d-e6325150fe80" providerId="ADAL" clId="{0F4B0E5B-64E9-461A-8465-E6CA63917D24}" dt="2023-01-03T15:17:17.256" v="489" actId="20577"/>
          <ac:spMkLst>
            <pc:docMk/>
            <pc:sldMk cId="0" sldId="281"/>
            <ac:spMk id="207" creationId="{00000000-0000-0000-0000-000000000000}"/>
          </ac:spMkLst>
        </pc:spChg>
      </pc:sldChg>
      <pc:sldChg chg="modSp mod">
        <pc:chgData name="Welsh, Stefan" userId="8a616b1c-e8dc-4f76-8c3d-e6325150fe80" providerId="ADAL" clId="{0F4B0E5B-64E9-461A-8465-E6CA63917D24}" dt="2023-01-03T15:19:37.542" v="499" actId="20577"/>
        <pc:sldMkLst>
          <pc:docMk/>
          <pc:sldMk cId="0" sldId="286"/>
        </pc:sldMkLst>
        <pc:spChg chg="mod">
          <ac:chgData name="Welsh, Stefan" userId="8a616b1c-e8dc-4f76-8c3d-e6325150fe80" providerId="ADAL" clId="{0F4B0E5B-64E9-461A-8465-E6CA63917D24}" dt="2023-01-03T15:19:37.542" v="499" actId="20577"/>
          <ac:spMkLst>
            <pc:docMk/>
            <pc:sldMk cId="0" sldId="286"/>
            <ac:spMk id="218" creationId="{00000000-0000-0000-0000-000000000000}"/>
          </ac:spMkLst>
        </pc:spChg>
      </pc:sldChg>
      <pc:sldChg chg="modSp mod">
        <pc:chgData name="Welsh, Stefan" userId="8a616b1c-e8dc-4f76-8c3d-e6325150fe80" providerId="ADAL" clId="{0F4B0E5B-64E9-461A-8465-E6CA63917D24}" dt="2023-01-03T15:21:08.089" v="511" actId="20577"/>
        <pc:sldMkLst>
          <pc:docMk/>
          <pc:sldMk cId="0" sldId="290"/>
        </pc:sldMkLst>
        <pc:spChg chg="mod">
          <ac:chgData name="Welsh, Stefan" userId="8a616b1c-e8dc-4f76-8c3d-e6325150fe80" providerId="ADAL" clId="{0F4B0E5B-64E9-461A-8465-E6CA63917D24}" dt="2023-01-03T15:21:08.089" v="511" actId="20577"/>
          <ac:spMkLst>
            <pc:docMk/>
            <pc:sldMk cId="0" sldId="290"/>
            <ac:spMk id="226" creationId="{00000000-0000-0000-0000-000000000000}"/>
          </ac:spMkLst>
        </pc:spChg>
      </pc:sldChg>
      <pc:sldChg chg="modSp mod">
        <pc:chgData name="Welsh, Stefan" userId="8a616b1c-e8dc-4f76-8c3d-e6325150fe80" providerId="ADAL" clId="{0F4B0E5B-64E9-461A-8465-E6CA63917D24}" dt="2023-01-03T14:58:46.251" v="322" actId="113"/>
        <pc:sldMkLst>
          <pc:docMk/>
          <pc:sldMk cId="0" sldId="292"/>
        </pc:sldMkLst>
        <pc:spChg chg="mod">
          <ac:chgData name="Welsh, Stefan" userId="8a616b1c-e8dc-4f76-8c3d-e6325150fe80" providerId="ADAL" clId="{0F4B0E5B-64E9-461A-8465-E6CA63917D24}" dt="2023-01-03T14:58:46.251" v="322" actId="113"/>
          <ac:spMkLst>
            <pc:docMk/>
            <pc:sldMk cId="0" sldId="292"/>
            <ac:spMk id="230" creationId="{00000000-0000-0000-0000-000000000000}"/>
          </ac:spMkLst>
        </pc:spChg>
      </pc:sldChg>
      <pc:sldChg chg="modSp mod">
        <pc:chgData name="Welsh, Stefan" userId="8a616b1c-e8dc-4f76-8c3d-e6325150fe80" providerId="ADAL" clId="{0F4B0E5B-64E9-461A-8465-E6CA63917D24}" dt="2023-01-03T15:01:44.550" v="372" actId="115"/>
        <pc:sldMkLst>
          <pc:docMk/>
          <pc:sldMk cId="0" sldId="295"/>
        </pc:sldMkLst>
        <pc:spChg chg="mod">
          <ac:chgData name="Welsh, Stefan" userId="8a616b1c-e8dc-4f76-8c3d-e6325150fe80" providerId="ADAL" clId="{0F4B0E5B-64E9-461A-8465-E6CA63917D24}" dt="2023-01-03T15:01:44.550" v="372" actId="115"/>
          <ac:spMkLst>
            <pc:docMk/>
            <pc:sldMk cId="0" sldId="295"/>
            <ac:spMk id="237" creationId="{00000000-0000-0000-0000-000000000000}"/>
          </ac:spMkLst>
        </pc:spChg>
      </pc:sldChg>
      <pc:sldChg chg="modSp mod">
        <pc:chgData name="Welsh, Stefan" userId="8a616b1c-e8dc-4f76-8c3d-e6325150fe80" providerId="ADAL" clId="{0F4B0E5B-64E9-461A-8465-E6CA63917D24}" dt="2023-01-03T14:06:50.486" v="145" actId="1076"/>
        <pc:sldMkLst>
          <pc:docMk/>
          <pc:sldMk cId="0" sldId="298"/>
        </pc:sldMkLst>
        <pc:spChg chg="mod">
          <ac:chgData name="Welsh, Stefan" userId="8a616b1c-e8dc-4f76-8c3d-e6325150fe80" providerId="ADAL" clId="{0F4B0E5B-64E9-461A-8465-E6CA63917D24}" dt="2023-01-03T14:06:50.486" v="145" actId="1076"/>
          <ac:spMkLst>
            <pc:docMk/>
            <pc:sldMk cId="0" sldId="298"/>
            <ac:spMk id="244" creationId="{00000000-0000-0000-0000-000000000000}"/>
          </ac:spMkLst>
        </pc:spChg>
      </pc:sldChg>
      <pc:sldChg chg="modSp mod">
        <pc:chgData name="Welsh, Stefan" userId="8a616b1c-e8dc-4f76-8c3d-e6325150fe80" providerId="ADAL" clId="{0F4B0E5B-64E9-461A-8465-E6CA63917D24}" dt="2023-01-03T15:05:33.393" v="392" actId="20577"/>
        <pc:sldMkLst>
          <pc:docMk/>
          <pc:sldMk cId="2847040999" sldId="306"/>
        </pc:sldMkLst>
        <pc:spChg chg="mod">
          <ac:chgData name="Welsh, Stefan" userId="8a616b1c-e8dc-4f76-8c3d-e6325150fe80" providerId="ADAL" clId="{0F4B0E5B-64E9-461A-8465-E6CA63917D24}" dt="2023-01-03T15:05:33.393" v="392" actId="20577"/>
          <ac:spMkLst>
            <pc:docMk/>
            <pc:sldMk cId="2847040999" sldId="306"/>
            <ac:spMk id="202" creationId="{00000000-0000-0000-0000-000000000000}"/>
          </ac:spMkLst>
        </pc:spChg>
      </pc:sldChg>
      <pc:sldChg chg="modSp mod">
        <pc:chgData name="Welsh, Stefan" userId="8a616b1c-e8dc-4f76-8c3d-e6325150fe80" providerId="ADAL" clId="{0F4B0E5B-64E9-461A-8465-E6CA63917D24}" dt="2023-01-03T15:03:38.055" v="390" actId="20577"/>
        <pc:sldMkLst>
          <pc:docMk/>
          <pc:sldMk cId="3592672604" sldId="315"/>
        </pc:sldMkLst>
        <pc:spChg chg="mod">
          <ac:chgData name="Welsh, Stefan" userId="8a616b1c-e8dc-4f76-8c3d-e6325150fe80" providerId="ADAL" clId="{0F4B0E5B-64E9-461A-8465-E6CA63917D24}" dt="2023-01-03T15:03:38.055" v="390" actId="20577"/>
          <ac:spMkLst>
            <pc:docMk/>
            <pc:sldMk cId="3592672604" sldId="315"/>
            <ac:spMk id="237" creationId="{00000000-0000-0000-0000-000000000000}"/>
          </ac:spMkLst>
        </pc:spChg>
      </pc:sldChg>
      <pc:sldChg chg="addSp delSp modSp mod">
        <pc:chgData name="Welsh, Stefan" userId="8a616b1c-e8dc-4f76-8c3d-e6325150fe80" providerId="ADAL" clId="{0F4B0E5B-64E9-461A-8465-E6CA63917D24}" dt="2023-01-03T13:46:14.312" v="11" actId="1076"/>
        <pc:sldMkLst>
          <pc:docMk/>
          <pc:sldMk cId="4032833167" sldId="316"/>
        </pc:sldMkLst>
        <pc:picChg chg="del mod">
          <ac:chgData name="Welsh, Stefan" userId="8a616b1c-e8dc-4f76-8c3d-e6325150fe80" providerId="ADAL" clId="{0F4B0E5B-64E9-461A-8465-E6CA63917D24}" dt="2023-01-03T13:45:29.317" v="6" actId="478"/>
          <ac:picMkLst>
            <pc:docMk/>
            <pc:sldMk cId="4032833167" sldId="316"/>
            <ac:picMk id="3" creationId="{8746704B-8490-D384-D4A5-218B69FDD173}"/>
          </ac:picMkLst>
        </pc:picChg>
        <pc:picChg chg="add mod">
          <ac:chgData name="Welsh, Stefan" userId="8a616b1c-e8dc-4f76-8c3d-e6325150fe80" providerId="ADAL" clId="{0F4B0E5B-64E9-461A-8465-E6CA63917D24}" dt="2023-01-03T13:46:14.312" v="11" actId="1076"/>
          <ac:picMkLst>
            <pc:docMk/>
            <pc:sldMk cId="4032833167" sldId="316"/>
            <ac:picMk id="4" creationId="{C8D59477-E4D4-6AD8-8B07-7D4DB7B5D8DB}"/>
          </ac:picMkLst>
        </pc:picChg>
      </pc:sldChg>
      <pc:sldChg chg="addSp delSp modSp mod">
        <pc:chgData name="Welsh, Stefan" userId="8a616b1c-e8dc-4f76-8c3d-e6325150fe80" providerId="ADAL" clId="{0F4B0E5B-64E9-461A-8465-E6CA63917D24}" dt="2023-01-03T13:51:30.541" v="22" actId="1076"/>
        <pc:sldMkLst>
          <pc:docMk/>
          <pc:sldMk cId="1003826676" sldId="317"/>
        </pc:sldMkLst>
        <pc:picChg chg="add mod">
          <ac:chgData name="Welsh, Stefan" userId="8a616b1c-e8dc-4f76-8c3d-e6325150fe80" providerId="ADAL" clId="{0F4B0E5B-64E9-461A-8465-E6CA63917D24}" dt="2023-01-03T13:51:30.541" v="22" actId="1076"/>
          <ac:picMkLst>
            <pc:docMk/>
            <pc:sldMk cId="1003826676" sldId="317"/>
            <ac:picMk id="3" creationId="{F2DD2F4A-5413-B2D9-987F-E03AB14EC659}"/>
          </ac:picMkLst>
        </pc:picChg>
        <pc:picChg chg="del">
          <ac:chgData name="Welsh, Stefan" userId="8a616b1c-e8dc-4f76-8c3d-e6325150fe80" providerId="ADAL" clId="{0F4B0E5B-64E9-461A-8465-E6CA63917D24}" dt="2023-01-03T13:50:48.854" v="17" actId="478"/>
          <ac:picMkLst>
            <pc:docMk/>
            <pc:sldMk cId="1003826676" sldId="317"/>
            <ac:picMk id="4" creationId="{D08AB6E3-E47E-266F-B73D-CF11063889C9}"/>
          </ac:picMkLst>
        </pc:picChg>
      </pc:sldChg>
      <pc:sldChg chg="addSp delSp modSp mod">
        <pc:chgData name="Welsh, Stefan" userId="8a616b1c-e8dc-4f76-8c3d-e6325150fe80" providerId="ADAL" clId="{0F4B0E5B-64E9-461A-8465-E6CA63917D24}" dt="2023-01-03T13:53:52.650" v="38" actId="1076"/>
        <pc:sldMkLst>
          <pc:docMk/>
          <pc:sldMk cId="2311231475" sldId="318"/>
        </pc:sldMkLst>
        <pc:picChg chg="add mod">
          <ac:chgData name="Welsh, Stefan" userId="8a616b1c-e8dc-4f76-8c3d-e6325150fe80" providerId="ADAL" clId="{0F4B0E5B-64E9-461A-8465-E6CA63917D24}" dt="2023-01-03T13:53:52.650" v="38" actId="1076"/>
          <ac:picMkLst>
            <pc:docMk/>
            <pc:sldMk cId="2311231475" sldId="318"/>
            <ac:picMk id="3" creationId="{36D3834A-E9BD-E40A-6DC9-CA7478F4A2F9}"/>
          </ac:picMkLst>
        </pc:picChg>
        <pc:picChg chg="del">
          <ac:chgData name="Welsh, Stefan" userId="8a616b1c-e8dc-4f76-8c3d-e6325150fe80" providerId="ADAL" clId="{0F4B0E5B-64E9-461A-8465-E6CA63917D24}" dt="2023-01-03T13:53:30.517" v="32" actId="478"/>
          <ac:picMkLst>
            <pc:docMk/>
            <pc:sldMk cId="2311231475" sldId="318"/>
            <ac:picMk id="4" creationId="{A5E0B255-3175-501D-8EFB-3F6ADE216832}"/>
          </ac:picMkLst>
        </pc:picChg>
      </pc:sldChg>
      <pc:sldChg chg="addSp delSp modSp mod">
        <pc:chgData name="Welsh, Stefan" userId="8a616b1c-e8dc-4f76-8c3d-e6325150fe80" providerId="ADAL" clId="{0F4B0E5B-64E9-461A-8465-E6CA63917D24}" dt="2023-01-03T13:59:38.404" v="82" actId="1076"/>
        <pc:sldMkLst>
          <pc:docMk/>
          <pc:sldMk cId="1428445408" sldId="319"/>
        </pc:sldMkLst>
        <pc:picChg chg="add mod">
          <ac:chgData name="Welsh, Stefan" userId="8a616b1c-e8dc-4f76-8c3d-e6325150fe80" providerId="ADAL" clId="{0F4B0E5B-64E9-461A-8465-E6CA63917D24}" dt="2023-01-03T13:59:38.404" v="82" actId="1076"/>
          <ac:picMkLst>
            <pc:docMk/>
            <pc:sldMk cId="1428445408" sldId="319"/>
            <ac:picMk id="3" creationId="{F849EC63-98E8-E7FE-04C0-6391A45E6EA3}"/>
          </ac:picMkLst>
        </pc:picChg>
        <pc:picChg chg="del">
          <ac:chgData name="Welsh, Stefan" userId="8a616b1c-e8dc-4f76-8c3d-e6325150fe80" providerId="ADAL" clId="{0F4B0E5B-64E9-461A-8465-E6CA63917D24}" dt="2023-01-03T13:59:21.614" v="77" actId="478"/>
          <ac:picMkLst>
            <pc:docMk/>
            <pc:sldMk cId="1428445408" sldId="319"/>
            <ac:picMk id="4" creationId="{0C0665EC-FE43-8F7D-63CF-4ACFDD328845}"/>
          </ac:picMkLst>
        </pc:picChg>
      </pc:sldChg>
      <pc:sldChg chg="addSp delSp modSp mod">
        <pc:chgData name="Welsh, Stefan" userId="8a616b1c-e8dc-4f76-8c3d-e6325150fe80" providerId="ADAL" clId="{0F4B0E5B-64E9-461A-8465-E6CA63917D24}" dt="2023-01-03T14:02:57.128" v="106" actId="1076"/>
        <pc:sldMkLst>
          <pc:docMk/>
          <pc:sldMk cId="2760336112" sldId="320"/>
        </pc:sldMkLst>
        <pc:picChg chg="add mod">
          <ac:chgData name="Welsh, Stefan" userId="8a616b1c-e8dc-4f76-8c3d-e6325150fe80" providerId="ADAL" clId="{0F4B0E5B-64E9-461A-8465-E6CA63917D24}" dt="2023-01-03T14:02:57.128" v="106" actId="1076"/>
          <ac:picMkLst>
            <pc:docMk/>
            <pc:sldMk cId="2760336112" sldId="320"/>
            <ac:picMk id="3" creationId="{260721B3-C2B1-900F-D0F7-1EA735FD3638}"/>
          </ac:picMkLst>
        </pc:picChg>
        <pc:picChg chg="del">
          <ac:chgData name="Welsh, Stefan" userId="8a616b1c-e8dc-4f76-8c3d-e6325150fe80" providerId="ADAL" clId="{0F4B0E5B-64E9-461A-8465-E6CA63917D24}" dt="2023-01-03T14:02:35.972" v="101" actId="478"/>
          <ac:picMkLst>
            <pc:docMk/>
            <pc:sldMk cId="2760336112" sldId="320"/>
            <ac:picMk id="4" creationId="{174B28D6-14B1-D9B7-36C5-5896C1695AFD}"/>
          </ac:picMkLst>
        </pc:picChg>
      </pc:sldChg>
      <pc:sldChg chg="addSp delSp modSp mod">
        <pc:chgData name="Welsh, Stefan" userId="8a616b1c-e8dc-4f76-8c3d-e6325150fe80" providerId="ADAL" clId="{0F4B0E5B-64E9-461A-8465-E6CA63917D24}" dt="2023-01-03T14:05:24.368" v="130" actId="1076"/>
        <pc:sldMkLst>
          <pc:docMk/>
          <pc:sldMk cId="1540135680" sldId="321"/>
        </pc:sldMkLst>
        <pc:picChg chg="del">
          <ac:chgData name="Welsh, Stefan" userId="8a616b1c-e8dc-4f76-8c3d-e6325150fe80" providerId="ADAL" clId="{0F4B0E5B-64E9-461A-8465-E6CA63917D24}" dt="2023-01-03T14:05:08.171" v="125" actId="478"/>
          <ac:picMkLst>
            <pc:docMk/>
            <pc:sldMk cId="1540135680" sldId="321"/>
            <ac:picMk id="3" creationId="{125125E5-8DF3-A1B9-2A6A-0ABCE615C8CA}"/>
          </ac:picMkLst>
        </pc:picChg>
        <pc:picChg chg="add mod">
          <ac:chgData name="Welsh, Stefan" userId="8a616b1c-e8dc-4f76-8c3d-e6325150fe80" providerId="ADAL" clId="{0F4B0E5B-64E9-461A-8465-E6CA63917D24}" dt="2023-01-03T14:05:24.368" v="130" actId="1076"/>
          <ac:picMkLst>
            <pc:docMk/>
            <pc:sldMk cId="1540135680" sldId="321"/>
            <ac:picMk id="4" creationId="{7A4C5CDD-C85D-31A9-381C-EA6BC733ADC8}"/>
          </ac:picMkLst>
        </pc:picChg>
      </pc:sldChg>
    </pc:docChg>
  </pc:docChgLst>
  <pc:docChgLst>
    <pc:chgData name="Welsh, Stefan" userId="8a616b1c-e8dc-4f76-8c3d-e6325150fe80" providerId="ADAL" clId="{9128EE9E-D787-4FD6-A1F3-F0AE423CDD27}"/>
    <pc:docChg chg="undo redo custSel modSld">
      <pc:chgData name="Welsh, Stefan" userId="8a616b1c-e8dc-4f76-8c3d-e6325150fe80" providerId="ADAL" clId="{9128EE9E-D787-4FD6-A1F3-F0AE423CDD27}" dt="2023-01-04T20:59:20.822" v="12"/>
      <pc:docMkLst>
        <pc:docMk/>
      </pc:docMkLst>
      <pc:sldChg chg="modSp mod">
        <pc:chgData name="Welsh, Stefan" userId="8a616b1c-e8dc-4f76-8c3d-e6325150fe80" providerId="ADAL" clId="{9128EE9E-D787-4FD6-A1F3-F0AE423CDD27}" dt="2023-01-04T20:59:20.822" v="12"/>
        <pc:sldMkLst>
          <pc:docMk/>
          <pc:sldMk cId="0" sldId="274"/>
        </pc:sldMkLst>
        <pc:spChg chg="mod">
          <ac:chgData name="Welsh, Stefan" userId="8a616b1c-e8dc-4f76-8c3d-e6325150fe80" providerId="ADAL" clId="{9128EE9E-D787-4FD6-A1F3-F0AE423CDD27}" dt="2023-01-04T20:59:20.822" v="12"/>
          <ac:spMkLst>
            <pc:docMk/>
            <pc:sldMk cId="0" sldId="274"/>
            <ac:spMk id="19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49" name="Shape 149"/>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7748" y="13080999"/>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7" name="Body Level One…"/>
          <p:cNvSpPr txBox="1">
            <a:spLocks noGrp="1"/>
          </p:cNvSpPr>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Low angle black and white photo of a futuristic apartment building under a cloudy sky"/>
          <p:cNvSpPr>
            <a:spLocks noGrp="1"/>
          </p:cNvSpPr>
          <p:nvPr>
            <p:ph type="pic" idx="21"/>
          </p:nvPr>
        </p:nvSpPr>
        <p:spPr>
          <a:xfrm>
            <a:off x="-120802" y="1270000"/>
            <a:ext cx="16840201" cy="11226800"/>
          </a:xfrm>
          <a:prstGeom prst="rect">
            <a:avLst/>
          </a:prstGeom>
        </p:spPr>
        <p:txBody>
          <a:bodyPr lIns="91439" tIns="45719" rIns="91439" bIns="45719">
            <a:noAutofit/>
          </a:bodyPr>
          <a:lstStyle/>
          <a:p>
            <a:endParaRPr/>
          </a:p>
        </p:txBody>
      </p:sp>
      <p:sp>
        <p:nvSpPr>
          <p:cNvPr id="125" name="Black and white photo of the outside of a modern office building "/>
          <p:cNvSpPr>
            <a:spLocks noGrp="1"/>
          </p:cNvSpPr>
          <p:nvPr>
            <p:ph type="pic" sz="quarter" idx="22"/>
          </p:nvPr>
        </p:nvSpPr>
        <p:spPr>
          <a:xfrm>
            <a:off x="15443200" y="1270000"/>
            <a:ext cx="8102600" cy="5410200"/>
          </a:xfrm>
          <a:prstGeom prst="rect">
            <a:avLst/>
          </a:prstGeom>
        </p:spPr>
        <p:txBody>
          <a:bodyPr lIns="91439" tIns="45719" rIns="91439" bIns="45719">
            <a:noAutofit/>
          </a:bodyPr>
          <a:lstStyle/>
          <a:p>
            <a:endParaRPr/>
          </a:p>
        </p:txBody>
      </p:sp>
      <p:sp>
        <p:nvSpPr>
          <p:cNvPr id="126" name="Black and white photo of lattice-like, modern architecture on a building"/>
          <p:cNvSpPr>
            <a:spLocks noGrp="1"/>
          </p:cNvSpPr>
          <p:nvPr>
            <p:ph type="pic" sz="half" idx="23"/>
          </p:nvPr>
        </p:nvSpPr>
        <p:spPr>
          <a:xfrm>
            <a:off x="15811500" y="4876800"/>
            <a:ext cx="7366000" cy="98298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
        <p:nvSpPr>
          <p:cNvPr id="134" name="Low angle black and white photo of a modern buildin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000000"/>
        </a:solidFill>
        <a:effectLst/>
      </p:bgPr>
    </p:bg>
    <p:spTree>
      <p:nvGrpSpPr>
        <p:cNvPr id="1" name=""/>
        <p:cNvGrpSpPr/>
        <p:nvPr/>
      </p:nvGrpSpPr>
      <p:grpSpPr>
        <a:xfrm>
          <a:off x="0" y="0"/>
          <a:ext cx="0" cy="0"/>
          <a:chOff x="0" y="0"/>
          <a:chExt cx="0" cy="0"/>
        </a:xfrm>
      </p:grpSpPr>
      <p:sp>
        <p:nvSpPr>
          <p:cNvPr id="21" name="Black and white photo of light and shadows on a buildin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 </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4" name="Black and white photo of shadows cast on a concrete structure"/>
          <p:cNvSpPr>
            <a:spLocks noGrp="1"/>
          </p:cNvSpPr>
          <p:nvPr>
            <p:ph type="pic" idx="21"/>
          </p:nvPr>
        </p:nvSpPr>
        <p:spPr>
          <a:xfrm>
            <a:off x="9270652" y="1263650"/>
            <a:ext cx="16757661" cy="11188700"/>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2"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3" name="Close-up black and white photo of intricate building architecture"/>
          <p:cNvSpPr>
            <a:spLocks noGrp="1"/>
          </p:cNvSpPr>
          <p:nvPr>
            <p:ph type="pic" idx="22"/>
          </p:nvPr>
        </p:nvSpPr>
        <p:spPr>
          <a:xfrm>
            <a:off x="12192000" y="-1341967"/>
            <a:ext cx="10922000" cy="16399934"/>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hf sldNum="0" hdr="0" ftr="0" dt="0"/>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0" name="Establish a $25M Innovation Grant to provide funding &amp; admin support through the licensing process for employer sponsored childcare options.…"/>
          <p:cNvSpPr txBox="1">
            <a:spLocks noGrp="1"/>
          </p:cNvSpPr>
          <p:nvPr>
            <p:ph type="body" idx="1"/>
          </p:nvPr>
        </p:nvSpPr>
        <p:spPr>
          <a:xfrm>
            <a:off x="5797296" y="457200"/>
            <a:ext cx="15544800" cy="11498676"/>
          </a:xfrm>
          <a:prstGeom prst="rect">
            <a:avLst/>
          </a:prstGeom>
        </p:spPr>
        <p:txBody>
          <a:bodyPr numCol="1">
            <a:normAutofit/>
          </a:bodyPr>
          <a:lstStyle/>
          <a:p>
            <a:pPr marL="0" indent="0" defTabSz="2365188">
              <a:spcBef>
                <a:spcPts val="4300"/>
              </a:spcBef>
              <a:buNone/>
              <a:defRPr sz="4656"/>
            </a:pPr>
            <a:r>
              <a:rPr lang="en-US" sz="4600" b="1" dirty="0">
                <a:solidFill>
                  <a:srgbClr val="01426A"/>
                </a:solidFill>
                <a:latin typeface="Gotham" panose="02000504050000020004" pitchFamily="2" charset="0"/>
              </a:rPr>
              <a:t>A.  EARLY CHILDHOOD </a:t>
            </a:r>
          </a:p>
          <a:p>
            <a:pPr marL="591312" indent="-591312" defTabSz="2365188">
              <a:spcBef>
                <a:spcPts val="4300"/>
              </a:spcBef>
              <a:defRPr sz="4656"/>
            </a:pPr>
            <a:r>
              <a:rPr sz="4600" dirty="0">
                <a:solidFill>
                  <a:srgbClr val="01426A"/>
                </a:solidFill>
                <a:latin typeface="Gotham" panose="02000504050000020004" pitchFamily="2" charset="0"/>
              </a:rPr>
              <a:t>Establish a</a:t>
            </a:r>
            <a:r>
              <a:rPr sz="4600" b="1" dirty="0">
                <a:solidFill>
                  <a:srgbClr val="01426A"/>
                </a:solidFill>
                <a:latin typeface="Gotham" panose="02000504050000020004" pitchFamily="2" charset="0"/>
              </a:rPr>
              <a:t> </a:t>
            </a:r>
            <a:r>
              <a:rPr sz="4600" b="1" u="sng" dirty="0">
                <a:solidFill>
                  <a:srgbClr val="01426A"/>
                </a:solidFill>
                <a:latin typeface="Gotham" panose="02000504050000020004" pitchFamily="2" charset="0"/>
              </a:rPr>
              <a:t>$25M </a:t>
            </a:r>
            <a:r>
              <a:rPr sz="4600" u="sng" dirty="0">
                <a:solidFill>
                  <a:srgbClr val="01426A"/>
                </a:solidFill>
                <a:latin typeface="Gotham" panose="02000504050000020004" pitchFamily="2" charset="0"/>
              </a:rPr>
              <a:t>Innovation</a:t>
            </a:r>
            <a:r>
              <a:rPr lang="en-US" sz="4600" u="sng" dirty="0">
                <a:solidFill>
                  <a:srgbClr val="01426A"/>
                </a:solidFill>
                <a:latin typeface="Gotham" panose="02000504050000020004" pitchFamily="2" charset="0"/>
              </a:rPr>
              <a:t> Grant</a:t>
            </a:r>
            <a:r>
              <a:rPr lang="en-US" sz="4600" dirty="0">
                <a:solidFill>
                  <a:srgbClr val="01426A"/>
                </a:solidFill>
                <a:latin typeface="Gotham" panose="02000504050000020004" pitchFamily="2" charset="0"/>
              </a:rPr>
              <a:t> with federal funds </a:t>
            </a:r>
            <a:r>
              <a:rPr sz="4600" dirty="0">
                <a:solidFill>
                  <a:srgbClr val="01426A"/>
                </a:solidFill>
                <a:latin typeface="Gotham" panose="02000504050000020004" pitchFamily="2" charset="0"/>
              </a:rPr>
              <a:t>to provide funding &amp; </a:t>
            </a:r>
            <a:r>
              <a:rPr lang="en-US" sz="4600" dirty="0">
                <a:solidFill>
                  <a:srgbClr val="01426A"/>
                </a:solidFill>
                <a:latin typeface="Gotham" panose="02000504050000020004" pitchFamily="2" charset="0"/>
              </a:rPr>
              <a:t>licensing </a:t>
            </a:r>
            <a:r>
              <a:rPr sz="4600" dirty="0">
                <a:solidFill>
                  <a:srgbClr val="01426A"/>
                </a:solidFill>
                <a:latin typeface="Gotham" panose="02000504050000020004" pitchFamily="2" charset="0"/>
              </a:rPr>
              <a:t>support for employer sponsored childcare options  </a:t>
            </a:r>
          </a:p>
          <a:p>
            <a:pPr marL="591312" indent="-591312" defTabSz="2365188">
              <a:spcBef>
                <a:spcPts val="4300"/>
              </a:spcBef>
              <a:defRPr sz="4656"/>
            </a:pPr>
            <a:r>
              <a:rPr lang="en-US" sz="4600" dirty="0">
                <a:solidFill>
                  <a:srgbClr val="01426A"/>
                </a:solidFill>
                <a:latin typeface="Gotham" panose="02000504050000020004" pitchFamily="2" charset="0"/>
              </a:rPr>
              <a:t>Administratively reduce regulatory burdens for existing and new childcare providers</a:t>
            </a:r>
          </a:p>
          <a:p>
            <a:pPr marL="591312" indent="-591312" defTabSz="2365188">
              <a:spcBef>
                <a:spcPts val="4300"/>
              </a:spcBef>
              <a:defRPr sz="4656"/>
            </a:pPr>
            <a:r>
              <a:rPr lang="en-US" sz="4600" dirty="0">
                <a:solidFill>
                  <a:srgbClr val="01426A"/>
                </a:solidFill>
                <a:latin typeface="Gotham" panose="02000504050000020004" pitchFamily="2" charset="0"/>
              </a:rPr>
              <a:t>Modernize and update Paths to Quality to better measure kindergarten readiness standards  </a:t>
            </a:r>
          </a:p>
          <a:p>
            <a:pPr marL="591312" indent="-591312" defTabSz="2365188">
              <a:spcBef>
                <a:spcPts val="4300"/>
              </a:spcBef>
              <a:defRPr sz="4656"/>
            </a:pPr>
            <a:r>
              <a:rPr sz="4600" dirty="0">
                <a:solidFill>
                  <a:srgbClr val="01426A"/>
                </a:solidFill>
                <a:latin typeface="Gotham" panose="02000504050000020004" pitchFamily="2" charset="0"/>
              </a:rPr>
              <a:t>Expand </a:t>
            </a:r>
            <a:r>
              <a:rPr lang="en-US" sz="4600" dirty="0">
                <a:solidFill>
                  <a:srgbClr val="01426A"/>
                </a:solidFill>
                <a:latin typeface="Gotham" panose="02000504050000020004" pitchFamily="2" charset="0"/>
              </a:rPr>
              <a:t>access to the </a:t>
            </a:r>
            <a:r>
              <a:rPr sz="4600" dirty="0">
                <a:solidFill>
                  <a:srgbClr val="01426A"/>
                </a:solidFill>
                <a:latin typeface="Gotham" panose="02000504050000020004" pitchFamily="2" charset="0"/>
              </a:rPr>
              <a:t>Child Care &amp; Development Fund </a:t>
            </a:r>
            <a:r>
              <a:rPr lang="en-US" sz="4600" dirty="0">
                <a:solidFill>
                  <a:srgbClr val="01426A"/>
                </a:solidFill>
                <a:latin typeface="Gotham" panose="02000504050000020004" pitchFamily="2" charset="0"/>
              </a:rPr>
              <a:t>(</a:t>
            </a:r>
            <a:r>
              <a:rPr sz="4600" dirty="0">
                <a:solidFill>
                  <a:srgbClr val="01426A"/>
                </a:solidFill>
                <a:latin typeface="Gotham" panose="02000504050000020004" pitchFamily="2" charset="0"/>
              </a:rPr>
              <a:t>CCDF</a:t>
            </a:r>
            <a:r>
              <a:rPr lang="en-US" sz="4600" dirty="0">
                <a:solidFill>
                  <a:srgbClr val="01426A"/>
                </a:solidFill>
                <a:latin typeface="Gotham" panose="02000504050000020004" pitchFamily="2" charset="0"/>
              </a:rPr>
              <a:t>)</a:t>
            </a:r>
            <a:r>
              <a:rPr sz="4600" dirty="0">
                <a:solidFill>
                  <a:srgbClr val="01426A"/>
                </a:solidFill>
                <a:latin typeface="Gotham" panose="02000504050000020004" pitchFamily="2" charset="0"/>
              </a:rPr>
              <a:t> and On My Way Pre-K by raising </a:t>
            </a:r>
            <a:r>
              <a:rPr lang="en-US" sz="4600" dirty="0">
                <a:solidFill>
                  <a:srgbClr val="01426A"/>
                </a:solidFill>
                <a:latin typeface="Gotham" panose="02000504050000020004" pitchFamily="2" charset="0"/>
              </a:rPr>
              <a:t>eligibility criteria to allow another 5,000 more families to qualify</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Increase Funding: 3% + 3%, $550M per year/$1.1B. Over 1/2 state revenues go to Education…"/>
          <p:cNvSpPr txBox="1">
            <a:spLocks noGrp="1"/>
          </p:cNvSpPr>
          <p:nvPr>
            <p:ph type="body" idx="1"/>
          </p:nvPr>
        </p:nvSpPr>
        <p:spPr>
          <a:xfrm>
            <a:off x="5779008" y="509954"/>
            <a:ext cx="15563088" cy="12686501"/>
          </a:xfrm>
          <a:prstGeom prst="rect">
            <a:avLst/>
          </a:prstGeom>
        </p:spPr>
        <p:txBody>
          <a:bodyPr numCol="1">
            <a:normAutofit lnSpcReduction="10000"/>
          </a:bodyPr>
          <a:lstStyle/>
          <a:p>
            <a:pPr marL="0" indent="0">
              <a:buNone/>
            </a:pPr>
            <a:r>
              <a:rPr lang="en-US" sz="4600" b="1" dirty="0">
                <a:solidFill>
                  <a:srgbClr val="01426A"/>
                </a:solidFill>
                <a:latin typeface="Gotham" panose="02000504050000020004" pitchFamily="2" charset="0"/>
              </a:rPr>
              <a:t>B. K-12 EDUCATION </a:t>
            </a:r>
          </a:p>
          <a:p>
            <a:r>
              <a:rPr lang="en-US" sz="4600" b="1" dirty="0">
                <a:solidFill>
                  <a:srgbClr val="01426A"/>
                </a:solidFill>
                <a:latin typeface="Gotham" panose="02000504050000020004" pitchFamily="2" charset="0"/>
              </a:rPr>
              <a:t>Increase K-12 Tuition Support (+6% / +2%) by </a:t>
            </a:r>
            <a:r>
              <a:rPr lang="en-US" sz="4600" b="1" u="sng" dirty="0">
                <a:solidFill>
                  <a:srgbClr val="01426A"/>
                </a:solidFill>
                <a:latin typeface="Gotham" panose="02000504050000020004" pitchFamily="2" charset="0"/>
              </a:rPr>
              <a:t>$1.157B </a:t>
            </a:r>
            <a:r>
              <a:rPr lang="en-US" sz="4600" b="1" dirty="0">
                <a:solidFill>
                  <a:srgbClr val="01426A"/>
                </a:solidFill>
                <a:latin typeface="Gotham" panose="02000504050000020004" pitchFamily="2" charset="0"/>
              </a:rPr>
              <a:t>totaling over $17.5B over the biennium  </a:t>
            </a:r>
            <a:endParaRPr sz="4600" b="1" dirty="0">
              <a:solidFill>
                <a:srgbClr val="E22400"/>
              </a:solidFill>
              <a:latin typeface="Gotham" panose="02000504050000020004" pitchFamily="2" charset="0"/>
            </a:endParaRPr>
          </a:p>
          <a:p>
            <a:pPr>
              <a:defRPr>
                <a:solidFill>
                  <a:srgbClr val="E22400"/>
                </a:solidFill>
              </a:defRPr>
            </a:pPr>
            <a:r>
              <a:rPr lang="en-US" sz="4600" b="1" dirty="0">
                <a:solidFill>
                  <a:srgbClr val="01426A"/>
                </a:solidFill>
                <a:latin typeface="Gotham" panose="02000504050000020004" pitchFamily="2" charset="0"/>
              </a:rPr>
              <a:t>Eliminate textbook fees for Hoosier families</a:t>
            </a:r>
          </a:p>
          <a:p>
            <a:pPr lvl="1"/>
            <a:r>
              <a:rPr lang="en-US" sz="4600" dirty="0">
                <a:solidFill>
                  <a:srgbClr val="01426A"/>
                </a:solidFill>
                <a:latin typeface="Gotham" panose="02000504050000020004" pitchFamily="2" charset="0"/>
              </a:rPr>
              <a:t>Indiana is </a:t>
            </a:r>
            <a:r>
              <a:rPr lang="en-US" sz="4600" u="sng" dirty="0">
                <a:solidFill>
                  <a:srgbClr val="01426A"/>
                </a:solidFill>
                <a:latin typeface="Gotham" panose="02000504050000020004" pitchFamily="2" charset="0"/>
              </a:rPr>
              <a:t>1 of 7 states </a:t>
            </a:r>
            <a:r>
              <a:rPr lang="en-US" sz="4600" dirty="0">
                <a:solidFill>
                  <a:srgbClr val="01426A"/>
                </a:solidFill>
                <a:latin typeface="Gotham" panose="02000504050000020004" pitchFamily="2" charset="0"/>
              </a:rPr>
              <a:t>that still allows schools to charge parents for textbooks &amp; curriculum materials </a:t>
            </a:r>
          </a:p>
          <a:p>
            <a:pPr lvl="1"/>
            <a:r>
              <a:rPr lang="en-US" sz="4600" dirty="0">
                <a:solidFill>
                  <a:srgbClr val="01426A"/>
                </a:solidFill>
                <a:latin typeface="Gotham" panose="02000504050000020004" pitchFamily="2" charset="0"/>
              </a:rPr>
              <a:t>By explicitly prohibiting these fees, we can deliver on the spirit of Indiana’s constitutional promise to provide a free education </a:t>
            </a:r>
          </a:p>
          <a:p>
            <a:pPr lvl="1"/>
            <a:r>
              <a:rPr lang="en-US" sz="4600" dirty="0">
                <a:solidFill>
                  <a:srgbClr val="01426A"/>
                </a:solidFill>
                <a:latin typeface="Gotham" panose="02000504050000020004" pitchFamily="2" charset="0"/>
              </a:rPr>
              <a:t>State would provide </a:t>
            </a:r>
            <a:r>
              <a:rPr lang="en-US" sz="4600" b="1" dirty="0">
                <a:solidFill>
                  <a:srgbClr val="01426A"/>
                </a:solidFill>
                <a:latin typeface="Gotham" panose="02000504050000020004" pitchFamily="2" charset="0"/>
              </a:rPr>
              <a:t>$160M/</a:t>
            </a:r>
            <a:r>
              <a:rPr lang="en-US" sz="4600" b="1" dirty="0" err="1">
                <a:solidFill>
                  <a:srgbClr val="01426A"/>
                </a:solidFill>
                <a:latin typeface="Gotham" panose="02000504050000020004" pitchFamily="2" charset="0"/>
              </a:rPr>
              <a:t>yr</a:t>
            </a:r>
            <a:r>
              <a:rPr lang="en-US" sz="4600" b="1" dirty="0">
                <a:solidFill>
                  <a:srgbClr val="01426A"/>
                </a:solidFill>
                <a:latin typeface="Gotham" panose="02000504050000020004" pitchFamily="2" charset="0"/>
              </a:rPr>
              <a:t> </a:t>
            </a:r>
            <a:r>
              <a:rPr lang="en-US" sz="4600" dirty="0">
                <a:solidFill>
                  <a:srgbClr val="01426A"/>
                </a:solidFill>
                <a:latin typeface="Gotham" panose="02000504050000020004" pitchFamily="2" charset="0"/>
              </a:rPr>
              <a:t>($39M current + $120M/</a:t>
            </a:r>
            <a:r>
              <a:rPr lang="en-US" sz="4600" dirty="0" err="1">
                <a:solidFill>
                  <a:srgbClr val="01426A"/>
                </a:solidFill>
                <a:latin typeface="Gotham" panose="02000504050000020004" pitchFamily="2" charset="0"/>
              </a:rPr>
              <a:t>yr</a:t>
            </a:r>
            <a:r>
              <a:rPr lang="en-US" sz="4600" dirty="0">
                <a:solidFill>
                  <a:srgbClr val="01426A"/>
                </a:solidFill>
                <a:latin typeface="Gotham" panose="02000504050000020004" pitchFamily="2" charset="0"/>
              </a:rPr>
              <a:t>) to cover curriculum materials for the families of over 1M students at </a:t>
            </a:r>
            <a:r>
              <a:rPr lang="en-US" sz="4600" i="1" u="sng" dirty="0">
                <a:solidFill>
                  <a:srgbClr val="01426A"/>
                </a:solidFill>
                <a:latin typeface="Gotham" panose="02000504050000020004" pitchFamily="2" charset="0"/>
              </a:rPr>
              <a:t>ALL</a:t>
            </a:r>
            <a:r>
              <a:rPr lang="en-US" sz="4600" dirty="0">
                <a:solidFill>
                  <a:srgbClr val="01426A"/>
                </a:solidFill>
                <a:latin typeface="Gotham" panose="02000504050000020004" pitchFamily="2" charset="0"/>
              </a:rPr>
              <a:t> traditional public and charter schools as well as students who qualify for free and reduced lunch at non-public schools</a:t>
            </a:r>
            <a:endParaRPr lang="en-US" sz="4600" dirty="0">
              <a:solidFill>
                <a:srgbClr val="01426A"/>
              </a:solidFill>
              <a:highlight>
                <a:srgbClr val="FFFF00"/>
              </a:highlight>
              <a:latin typeface="Gotham" panose="02000504050000020004" pitchFamily="2"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2" name="By 2027, 95% of students in the 3rd grade will demonstrate reading proficiency skills by implementing Science of Reading Program (81.6% passed 2021)…"/>
          <p:cNvSpPr txBox="1">
            <a:spLocks noGrp="1"/>
          </p:cNvSpPr>
          <p:nvPr>
            <p:ph type="body" idx="1"/>
          </p:nvPr>
        </p:nvSpPr>
        <p:spPr>
          <a:xfrm>
            <a:off x="5797296" y="451573"/>
            <a:ext cx="15563088" cy="12485077"/>
          </a:xfrm>
          <a:prstGeom prst="rect">
            <a:avLst/>
          </a:prstGeom>
        </p:spPr>
        <p:txBody>
          <a:bodyPr numCol="1">
            <a:normAutofit/>
          </a:bodyPr>
          <a:lstStyle/>
          <a:p>
            <a:r>
              <a:rPr lang="en-US" sz="4600" b="1" dirty="0">
                <a:solidFill>
                  <a:srgbClr val="01426A"/>
                </a:solidFill>
                <a:latin typeface="Gotham" panose="02000504050000020004" pitchFamily="2" charset="0"/>
              </a:rPr>
              <a:t>Literacy Initiatives </a:t>
            </a:r>
          </a:p>
          <a:p>
            <a:pPr lvl="2"/>
            <a:r>
              <a:rPr lang="en-US" sz="4600" b="1" dirty="0">
                <a:solidFill>
                  <a:srgbClr val="01426A"/>
                </a:solidFill>
                <a:latin typeface="Gotham" panose="02000504050000020004" pitchFamily="2" charset="0"/>
              </a:rPr>
              <a:t>GOAL =</a:t>
            </a:r>
            <a:r>
              <a:rPr lang="en-US" sz="4600" dirty="0">
                <a:solidFill>
                  <a:srgbClr val="01426A"/>
                </a:solidFill>
                <a:latin typeface="Gotham" panose="02000504050000020004" pitchFamily="2" charset="0"/>
              </a:rPr>
              <a:t> </a:t>
            </a:r>
            <a:r>
              <a:rPr sz="4600" dirty="0">
                <a:solidFill>
                  <a:srgbClr val="01426A"/>
                </a:solidFill>
                <a:latin typeface="Gotham" panose="02000504050000020004" pitchFamily="2" charset="0"/>
              </a:rPr>
              <a:t>By 2027, 95% of students in the 3rd grade will demonstrate reading proficiency skills by implementing Science of Reading Program (81.6% passed 2021)</a:t>
            </a:r>
          </a:p>
          <a:p>
            <a:pPr lvl="2"/>
            <a:r>
              <a:rPr lang="en-US" sz="4600" dirty="0">
                <a:solidFill>
                  <a:srgbClr val="01426A"/>
                </a:solidFill>
                <a:latin typeface="Gotham" panose="02000504050000020004" pitchFamily="2" charset="0"/>
              </a:rPr>
              <a:t>Continue expanding the </a:t>
            </a:r>
            <a:r>
              <a:rPr sz="4600" dirty="0">
                <a:solidFill>
                  <a:srgbClr val="01426A"/>
                </a:solidFill>
                <a:latin typeface="Gotham" panose="02000504050000020004" pitchFamily="2" charset="0"/>
              </a:rPr>
              <a:t>Science of Reading</a:t>
            </a:r>
            <a:r>
              <a:rPr lang="en-US" sz="4600" dirty="0">
                <a:solidFill>
                  <a:srgbClr val="01426A"/>
                </a:solidFill>
                <a:latin typeface="Gotham" panose="02000504050000020004" pitchFamily="2" charset="0"/>
              </a:rPr>
              <a:t> in Indiana classrooms </a:t>
            </a:r>
            <a:endParaRPr sz="4600" dirty="0">
              <a:solidFill>
                <a:srgbClr val="E22400"/>
              </a:solidFill>
              <a:latin typeface="Gotham" panose="02000504050000020004" pitchFamily="2" charset="0"/>
            </a:endParaRPr>
          </a:p>
          <a:p>
            <a:pPr lvl="2"/>
            <a:r>
              <a:rPr lang="en-US" sz="4600" dirty="0">
                <a:solidFill>
                  <a:srgbClr val="01426A"/>
                </a:solidFill>
                <a:latin typeface="Gotham" panose="02000504050000020004" pitchFamily="2" charset="0"/>
              </a:rPr>
              <a:t>Create new i</a:t>
            </a:r>
            <a:r>
              <a:rPr sz="4600" dirty="0">
                <a:solidFill>
                  <a:srgbClr val="01426A"/>
                </a:solidFill>
                <a:latin typeface="Gotham" panose="02000504050000020004" pitchFamily="2" charset="0"/>
              </a:rPr>
              <a:t>ncentive </a:t>
            </a:r>
            <a:r>
              <a:rPr lang="en-US" sz="4600" dirty="0">
                <a:solidFill>
                  <a:srgbClr val="01426A"/>
                </a:solidFill>
                <a:latin typeface="Gotham" panose="02000504050000020004" pitchFamily="2" charset="0"/>
              </a:rPr>
              <a:t>p</a:t>
            </a:r>
            <a:r>
              <a:rPr sz="4600" dirty="0">
                <a:solidFill>
                  <a:srgbClr val="01426A"/>
                </a:solidFill>
                <a:latin typeface="Gotham" panose="02000504050000020004" pitchFamily="2" charset="0"/>
              </a:rPr>
              <a:t>rogram to reward schools &amp; teachers that improve IREAD 3  </a:t>
            </a:r>
            <a:endParaRPr lang="en-US" sz="4600" dirty="0">
              <a:solidFill>
                <a:srgbClr val="01426A"/>
              </a:solidFill>
              <a:latin typeface="Gotham" panose="02000504050000020004" pitchFamily="2" charset="0"/>
            </a:endParaRPr>
          </a:p>
          <a:p>
            <a:pPr lvl="2"/>
            <a:r>
              <a:rPr lang="en-US" sz="4600" dirty="0">
                <a:solidFill>
                  <a:srgbClr val="01426A"/>
                </a:solidFill>
                <a:latin typeface="Gotham" panose="02000504050000020004" pitchFamily="2" charset="0"/>
              </a:rPr>
              <a:t>Launch Dolly Parton's Imagination Library statewide to provide books every month to eligible kids ages birth to 5</a:t>
            </a:r>
          </a:p>
          <a:p>
            <a:pPr>
              <a:defRPr>
                <a:solidFill>
                  <a:srgbClr val="E22400"/>
                </a:solidFill>
              </a:defRPr>
            </a:pPr>
            <a:r>
              <a:rPr lang="en-US" sz="4600" b="1" dirty="0">
                <a:solidFill>
                  <a:srgbClr val="01426A"/>
                </a:solidFill>
                <a:latin typeface="Gotham" panose="02000504050000020004" pitchFamily="2" charset="0"/>
              </a:rPr>
              <a:t>Ensure high-quality STEM curriculum (DOE)</a:t>
            </a:r>
          </a:p>
          <a:p>
            <a:pPr>
              <a:defRPr>
                <a:solidFill>
                  <a:srgbClr val="E22400"/>
                </a:solidFill>
              </a:defRPr>
            </a:pPr>
            <a:r>
              <a:rPr lang="en-US" sz="4600" b="1" dirty="0">
                <a:solidFill>
                  <a:srgbClr val="01426A"/>
                </a:solidFill>
                <a:latin typeface="Gotham" panose="02000504050000020004" pitchFamily="2" charset="0"/>
              </a:rPr>
              <a:t>Restore JAG funding to pre-pandemic levels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0" name="Increase Higher Ed Funding…"/>
          <p:cNvSpPr txBox="1">
            <a:spLocks noGrp="1"/>
          </p:cNvSpPr>
          <p:nvPr>
            <p:ph type="body" idx="1"/>
          </p:nvPr>
        </p:nvSpPr>
        <p:spPr>
          <a:xfrm>
            <a:off x="5785658" y="460524"/>
            <a:ext cx="15556438" cy="11097491"/>
          </a:xfrm>
          <a:prstGeom prst="rect">
            <a:avLst/>
          </a:prstGeom>
        </p:spPr>
        <p:txBody>
          <a:bodyPr numCol="1">
            <a:normAutofit lnSpcReduction="10000"/>
          </a:bodyPr>
          <a:lstStyle/>
          <a:p>
            <a:pPr marL="0" indent="0">
              <a:buNone/>
            </a:pPr>
            <a:r>
              <a:rPr lang="en-US" sz="4600" b="1" dirty="0">
                <a:solidFill>
                  <a:srgbClr val="01426A"/>
                </a:solidFill>
                <a:latin typeface="Gotham" panose="02000504050000020004" pitchFamily="2" charset="0"/>
              </a:rPr>
              <a:t>C. POST SECONDARY/HIGHER EDUCATION</a:t>
            </a:r>
          </a:p>
          <a:p>
            <a:r>
              <a:rPr lang="en-US" sz="4600" dirty="0">
                <a:solidFill>
                  <a:srgbClr val="01426A"/>
                </a:solidFill>
                <a:latin typeface="Gotham" panose="02000504050000020004" pitchFamily="2" charset="0"/>
              </a:rPr>
              <a:t>Significantly increase Higher Education funding (+6%, +2%) by $</a:t>
            </a:r>
            <a:r>
              <a:rPr lang="en-US" sz="4600" b="1" dirty="0">
                <a:solidFill>
                  <a:srgbClr val="01426A"/>
                </a:solidFill>
                <a:latin typeface="Gotham" panose="02000504050000020004" pitchFamily="2" charset="0"/>
              </a:rPr>
              <a:t>184M </a:t>
            </a:r>
            <a:r>
              <a:rPr lang="en-US" sz="4600" dirty="0">
                <a:solidFill>
                  <a:srgbClr val="01426A"/>
                </a:solidFill>
                <a:latin typeface="Gotham" panose="02000504050000020004" pitchFamily="2" charset="0"/>
              </a:rPr>
              <a:t>totaling over $3B for the biennium</a:t>
            </a:r>
          </a:p>
          <a:p>
            <a:r>
              <a:rPr lang="en-US" sz="4600" dirty="0">
                <a:solidFill>
                  <a:srgbClr val="01426A"/>
                </a:solidFill>
                <a:latin typeface="Gotham" panose="02000504050000020004" pitchFamily="2" charset="0"/>
              </a:rPr>
              <a:t>Support Commission for Higher Education’s (CHE) new outcomes-based performance funding focused on retaining graduating students in Indiana </a:t>
            </a:r>
          </a:p>
          <a:p>
            <a:r>
              <a:rPr lang="en-US" sz="4600" dirty="0">
                <a:solidFill>
                  <a:srgbClr val="01426A"/>
                </a:solidFill>
                <a:latin typeface="Gotham" panose="02000504050000020004" pitchFamily="2" charset="0"/>
              </a:rPr>
              <a:t>Automatically enroll all eligible students in the 21st Century Scholarship Program </a:t>
            </a:r>
          </a:p>
          <a:p>
            <a:r>
              <a:rPr lang="en-US" sz="4600" dirty="0">
                <a:solidFill>
                  <a:srgbClr val="01426A"/>
                </a:solidFill>
                <a:latin typeface="Gotham" panose="02000504050000020004" pitchFamily="2" charset="0"/>
              </a:rPr>
              <a:t>Provide support for </a:t>
            </a:r>
            <a:r>
              <a:rPr sz="4600" dirty="0">
                <a:solidFill>
                  <a:srgbClr val="01426A"/>
                </a:solidFill>
                <a:latin typeface="Gotham" panose="02000504050000020004" pitchFamily="2" charset="0"/>
              </a:rPr>
              <a:t>Martin University</a:t>
            </a:r>
            <a:r>
              <a:rPr lang="en-US" sz="4600" dirty="0">
                <a:solidFill>
                  <a:srgbClr val="01426A"/>
                </a:solidFill>
                <a:latin typeface="Gotham" panose="02000504050000020004" pitchFamily="2" charset="0"/>
              </a:rPr>
              <a:t>, Indiana’s only Predominantly Black Institution (PBI) serving many first-generation college and low-income minority students</a:t>
            </a:r>
            <a:endParaRPr sz="4600" dirty="0">
              <a:solidFill>
                <a:srgbClr val="01426A"/>
              </a:solidFill>
              <a:latin typeface="Gotham" panose="02000504050000020004" pitchFamily="2"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7" name="Increase Workforce Ready Grants…"/>
          <p:cNvSpPr txBox="1">
            <a:spLocks noGrp="1"/>
          </p:cNvSpPr>
          <p:nvPr>
            <p:ph type="body" idx="1"/>
          </p:nvPr>
        </p:nvSpPr>
        <p:spPr>
          <a:xfrm>
            <a:off x="5815585" y="475489"/>
            <a:ext cx="15544800" cy="12783312"/>
          </a:xfrm>
          <a:prstGeom prst="rect">
            <a:avLst/>
          </a:prstGeom>
        </p:spPr>
        <p:txBody>
          <a:bodyPr numCol="1">
            <a:noAutofit/>
          </a:bodyPr>
          <a:lstStyle/>
          <a:p>
            <a:pPr marL="0" indent="0">
              <a:buNone/>
            </a:pPr>
            <a:r>
              <a:rPr lang="en-US" sz="4600" b="1" dirty="0">
                <a:solidFill>
                  <a:srgbClr val="01426A"/>
                </a:solidFill>
                <a:latin typeface="Gotham" panose="02000504050000020004" pitchFamily="2" charset="0"/>
              </a:rPr>
              <a:t>D. ADULT LEARNER PROGRAMS </a:t>
            </a:r>
          </a:p>
          <a:p>
            <a:pPr>
              <a:lnSpc>
                <a:spcPct val="100000"/>
              </a:lnSpc>
              <a:spcBef>
                <a:spcPts val="1800"/>
              </a:spcBef>
            </a:pPr>
            <a:r>
              <a:rPr lang="en-US" sz="4200" dirty="0">
                <a:solidFill>
                  <a:srgbClr val="01426A"/>
                </a:solidFill>
                <a:latin typeface="Gotham" panose="02000504050000020004" pitchFamily="2" charset="0"/>
              </a:rPr>
              <a:t>Expand Excel Centers across the state to expand access to adult learning </a:t>
            </a:r>
          </a:p>
          <a:p>
            <a:pPr>
              <a:lnSpc>
                <a:spcPct val="100000"/>
              </a:lnSpc>
              <a:spcBef>
                <a:spcPts val="1800"/>
              </a:spcBef>
            </a:pPr>
            <a:r>
              <a:rPr lang="en-US" sz="4200" dirty="0">
                <a:solidFill>
                  <a:srgbClr val="01426A"/>
                </a:solidFill>
                <a:latin typeface="Gotham" panose="02000504050000020004" pitchFamily="2" charset="0"/>
              </a:rPr>
              <a:t>Increase funding for Graduation Alliance for adults to earn diploma or credentials online</a:t>
            </a:r>
          </a:p>
          <a:p>
            <a:pPr>
              <a:lnSpc>
                <a:spcPct val="100000"/>
              </a:lnSpc>
              <a:spcBef>
                <a:spcPts val="1800"/>
              </a:spcBef>
            </a:pPr>
            <a:r>
              <a:rPr lang="en-US" sz="4200" dirty="0">
                <a:solidFill>
                  <a:srgbClr val="01426A"/>
                </a:solidFill>
                <a:latin typeface="Gotham" panose="02000504050000020004" pitchFamily="2" charset="0"/>
              </a:rPr>
              <a:t>Increase funding for Adult Education programs </a:t>
            </a:r>
          </a:p>
          <a:p>
            <a:pPr>
              <a:lnSpc>
                <a:spcPct val="100000"/>
              </a:lnSpc>
              <a:spcBef>
                <a:spcPts val="1800"/>
              </a:spcBef>
            </a:pPr>
            <a:r>
              <a:rPr lang="en-US" sz="4200" dirty="0">
                <a:solidFill>
                  <a:srgbClr val="01426A"/>
                </a:solidFill>
                <a:latin typeface="Gotham" panose="02000504050000020004" pitchFamily="2" charset="0"/>
              </a:rPr>
              <a:t>Increase funding for Next Level Jobs (</a:t>
            </a:r>
            <a:r>
              <a:rPr lang="en-US" sz="4200" b="1" dirty="0">
                <a:solidFill>
                  <a:srgbClr val="01426A"/>
                </a:solidFill>
                <a:latin typeface="Gotham" panose="02000504050000020004" pitchFamily="2" charset="0"/>
              </a:rPr>
              <a:t>$29M/</a:t>
            </a:r>
            <a:r>
              <a:rPr lang="en-US" sz="4200" b="1" dirty="0" err="1">
                <a:solidFill>
                  <a:srgbClr val="01426A"/>
                </a:solidFill>
                <a:latin typeface="Gotham" panose="02000504050000020004" pitchFamily="2" charset="0"/>
              </a:rPr>
              <a:t>yr</a:t>
            </a:r>
            <a:r>
              <a:rPr lang="en-US" sz="4200" dirty="0">
                <a:solidFill>
                  <a:srgbClr val="01426A"/>
                </a:solidFill>
                <a:latin typeface="Gotham" panose="02000504050000020004" pitchFamily="2" charset="0"/>
              </a:rPr>
              <a:t>)</a:t>
            </a:r>
          </a:p>
          <a:p>
            <a:pPr lvl="2">
              <a:lnSpc>
                <a:spcPct val="100000"/>
              </a:lnSpc>
              <a:spcBef>
                <a:spcPts val="1800"/>
              </a:spcBef>
            </a:pPr>
            <a:r>
              <a:rPr lang="en-US" sz="4200" u="sng" dirty="0">
                <a:solidFill>
                  <a:srgbClr val="01426A"/>
                </a:solidFill>
                <a:latin typeface="Gotham" panose="02000504050000020004" pitchFamily="2" charset="0"/>
              </a:rPr>
              <a:t>Triple</a:t>
            </a:r>
            <a:r>
              <a:rPr lang="en-US" sz="4200" dirty="0">
                <a:solidFill>
                  <a:srgbClr val="01426A"/>
                </a:solidFill>
                <a:latin typeface="Gotham" panose="02000504050000020004" pitchFamily="2" charset="0"/>
              </a:rPr>
              <a:t> funding for</a:t>
            </a:r>
            <a:r>
              <a:rPr sz="4200" dirty="0">
                <a:solidFill>
                  <a:srgbClr val="01426A"/>
                </a:solidFill>
                <a:latin typeface="Gotham" panose="02000504050000020004" pitchFamily="2" charset="0"/>
              </a:rPr>
              <a:t> Workforce Ready </a:t>
            </a:r>
            <a:r>
              <a:rPr lang="en-US" sz="4200" dirty="0">
                <a:solidFill>
                  <a:srgbClr val="01426A"/>
                </a:solidFill>
                <a:latin typeface="Gotham" panose="02000504050000020004" pitchFamily="2" charset="0"/>
              </a:rPr>
              <a:t>g</a:t>
            </a:r>
            <a:r>
              <a:rPr sz="4200" dirty="0">
                <a:solidFill>
                  <a:srgbClr val="01426A"/>
                </a:solidFill>
                <a:latin typeface="Gotham" panose="02000504050000020004" pitchFamily="2" charset="0"/>
              </a:rPr>
              <a:t>rant</a:t>
            </a:r>
            <a:r>
              <a:rPr lang="en-US" sz="4200" dirty="0">
                <a:solidFill>
                  <a:srgbClr val="01426A"/>
                </a:solidFill>
                <a:latin typeface="Gotham" panose="02000504050000020004" pitchFamily="2" charset="0"/>
              </a:rPr>
              <a:t> program (</a:t>
            </a:r>
            <a:r>
              <a:rPr lang="en-US" sz="4200" b="1" dirty="0">
                <a:solidFill>
                  <a:srgbClr val="01426A"/>
                </a:solidFill>
                <a:latin typeface="Gotham" panose="02000504050000020004" pitchFamily="2" charset="0"/>
              </a:rPr>
              <a:t>$12M/</a:t>
            </a:r>
            <a:r>
              <a:rPr lang="en-US" sz="4200" b="1" dirty="0" err="1">
                <a:solidFill>
                  <a:srgbClr val="01426A"/>
                </a:solidFill>
                <a:latin typeface="Gotham" panose="02000504050000020004" pitchFamily="2" charset="0"/>
              </a:rPr>
              <a:t>yr</a:t>
            </a:r>
            <a:r>
              <a:rPr lang="en-US" sz="4200" dirty="0">
                <a:solidFill>
                  <a:srgbClr val="01426A"/>
                </a:solidFill>
                <a:latin typeface="Gotham" panose="02000504050000020004" pitchFamily="2" charset="0"/>
              </a:rPr>
              <a:t>)</a:t>
            </a:r>
            <a:endParaRPr sz="4200" dirty="0">
              <a:solidFill>
                <a:srgbClr val="01426A"/>
              </a:solidFill>
              <a:latin typeface="Gotham" panose="02000504050000020004" pitchFamily="2" charset="0"/>
            </a:endParaRPr>
          </a:p>
          <a:p>
            <a:pPr lvl="2">
              <a:lnSpc>
                <a:spcPct val="100000"/>
              </a:lnSpc>
              <a:spcBef>
                <a:spcPts val="1800"/>
              </a:spcBef>
            </a:pPr>
            <a:r>
              <a:rPr lang="en-US" sz="4200" dirty="0">
                <a:solidFill>
                  <a:srgbClr val="01426A"/>
                </a:solidFill>
                <a:latin typeface="Gotham" panose="02000504050000020004" pitchFamily="2" charset="0"/>
              </a:rPr>
              <a:t>Sustain </a:t>
            </a:r>
            <a:r>
              <a:rPr sz="4200" dirty="0">
                <a:solidFill>
                  <a:srgbClr val="01426A"/>
                </a:solidFill>
                <a:latin typeface="Gotham" panose="02000504050000020004" pitchFamily="2" charset="0"/>
              </a:rPr>
              <a:t>Employer Training </a:t>
            </a:r>
            <a:r>
              <a:rPr lang="en-US" sz="4200" dirty="0">
                <a:solidFill>
                  <a:srgbClr val="01426A"/>
                </a:solidFill>
                <a:latin typeface="Gotham" panose="02000504050000020004" pitchFamily="2" charset="0"/>
              </a:rPr>
              <a:t>g</a:t>
            </a:r>
            <a:r>
              <a:rPr sz="4200" dirty="0">
                <a:solidFill>
                  <a:srgbClr val="01426A"/>
                </a:solidFill>
                <a:latin typeface="Gotham" panose="02000504050000020004" pitchFamily="2" charset="0"/>
              </a:rPr>
              <a:t>rant</a:t>
            </a:r>
            <a:r>
              <a:rPr lang="en-US" sz="4200" dirty="0">
                <a:solidFill>
                  <a:srgbClr val="01426A"/>
                </a:solidFill>
                <a:latin typeface="Gotham" panose="02000504050000020004" pitchFamily="2" charset="0"/>
              </a:rPr>
              <a:t> funding (</a:t>
            </a:r>
            <a:r>
              <a:rPr lang="en-US" sz="4200" b="1" dirty="0">
                <a:solidFill>
                  <a:srgbClr val="01426A"/>
                </a:solidFill>
                <a:latin typeface="Gotham" panose="02000504050000020004" pitchFamily="2" charset="0"/>
              </a:rPr>
              <a:t>$17M/</a:t>
            </a:r>
            <a:r>
              <a:rPr lang="en-US" sz="4200" b="1" dirty="0" err="1">
                <a:solidFill>
                  <a:srgbClr val="01426A"/>
                </a:solidFill>
                <a:latin typeface="Gotham" panose="02000504050000020004" pitchFamily="2" charset="0"/>
              </a:rPr>
              <a:t>yr</a:t>
            </a:r>
            <a:r>
              <a:rPr lang="en-US" sz="4200" dirty="0">
                <a:solidFill>
                  <a:srgbClr val="01426A"/>
                </a:solidFill>
                <a:latin typeface="Gotham" panose="02000504050000020004" pitchFamily="2" charset="0"/>
              </a:rPr>
              <a:t>)</a:t>
            </a:r>
            <a:endParaRPr sz="4200" dirty="0">
              <a:solidFill>
                <a:srgbClr val="01426A"/>
              </a:solidFill>
              <a:latin typeface="Gotham" panose="02000504050000020004" pitchFamily="2" charset="0"/>
            </a:endParaRPr>
          </a:p>
          <a:p>
            <a:pPr>
              <a:lnSpc>
                <a:spcPct val="100000"/>
              </a:lnSpc>
              <a:spcBef>
                <a:spcPts val="1800"/>
              </a:spcBef>
            </a:pPr>
            <a:r>
              <a:rPr sz="4200" dirty="0">
                <a:solidFill>
                  <a:srgbClr val="01426A"/>
                </a:solidFill>
                <a:latin typeface="Gotham" panose="02000504050000020004" pitchFamily="2" charset="0"/>
              </a:rPr>
              <a:t>Pilot </a:t>
            </a:r>
            <a:r>
              <a:rPr lang="en-US" sz="4200" dirty="0">
                <a:solidFill>
                  <a:srgbClr val="01426A"/>
                </a:solidFill>
                <a:latin typeface="Gotham" panose="02000504050000020004" pitchFamily="2" charset="0"/>
              </a:rPr>
              <a:t>p</a:t>
            </a:r>
            <a:r>
              <a:rPr sz="4200" dirty="0">
                <a:solidFill>
                  <a:srgbClr val="01426A"/>
                </a:solidFill>
                <a:latin typeface="Gotham" panose="02000504050000020004" pitchFamily="2" charset="0"/>
              </a:rPr>
              <a:t>rogram to incentivize UI recipients to obtain HS diploma</a:t>
            </a:r>
          </a:p>
          <a:p>
            <a:pPr>
              <a:lnSpc>
                <a:spcPct val="100000"/>
              </a:lnSpc>
              <a:spcBef>
                <a:spcPts val="1800"/>
              </a:spcBef>
            </a:pPr>
            <a:r>
              <a:rPr lang="en-US" sz="4200" dirty="0">
                <a:solidFill>
                  <a:srgbClr val="01426A"/>
                </a:solidFill>
                <a:latin typeface="Gotham" panose="02000504050000020004" pitchFamily="2" charset="0"/>
              </a:rPr>
              <a:t>Fund key GWC recommendations </a:t>
            </a:r>
            <a:r>
              <a:rPr lang="en-US" sz="4200" b="1" dirty="0">
                <a:solidFill>
                  <a:srgbClr val="01426A"/>
                </a:solidFill>
                <a:latin typeface="Gotham" panose="02000504050000020004" pitchFamily="2" charset="0"/>
              </a:rPr>
              <a:t>($7.5M/</a:t>
            </a:r>
            <a:r>
              <a:rPr lang="en-US" sz="4200" b="1" dirty="0" err="1">
                <a:solidFill>
                  <a:srgbClr val="01426A"/>
                </a:solidFill>
                <a:latin typeface="Gotham" panose="02000504050000020004" pitchFamily="2" charset="0"/>
              </a:rPr>
              <a:t>yr</a:t>
            </a:r>
            <a:r>
              <a:rPr lang="en-US" sz="4200" dirty="0">
                <a:solidFill>
                  <a:srgbClr val="01426A"/>
                </a:solidFill>
                <a:latin typeface="Gotham" panose="02000504050000020004" pitchFamily="2" charset="0"/>
              </a:rPr>
              <a:t>)</a:t>
            </a:r>
          </a:p>
          <a:p>
            <a:pPr>
              <a:lnSpc>
                <a:spcPct val="100000"/>
              </a:lnSpc>
              <a:spcBef>
                <a:spcPts val="1800"/>
              </a:spcBef>
            </a:pPr>
            <a:r>
              <a:rPr lang="en-US" sz="4200" dirty="0">
                <a:solidFill>
                  <a:srgbClr val="01426A"/>
                </a:solidFill>
                <a:latin typeface="Gotham" panose="02000504050000020004" pitchFamily="2" charset="0"/>
              </a:rPr>
              <a:t>Increase INVETS program to recruit more veterans to move to Indiana and connect them to jobs/careers (</a:t>
            </a:r>
            <a:r>
              <a:rPr lang="en-US" sz="4200" b="1" dirty="0">
                <a:solidFill>
                  <a:srgbClr val="01426A"/>
                </a:solidFill>
                <a:latin typeface="Gotham" panose="02000504050000020004" pitchFamily="2" charset="0"/>
              </a:rPr>
              <a:t>$2M/</a:t>
            </a:r>
            <a:r>
              <a:rPr lang="en-US" sz="4200" b="1" dirty="0" err="1">
                <a:solidFill>
                  <a:srgbClr val="01426A"/>
                </a:solidFill>
                <a:latin typeface="Gotham" panose="02000504050000020004" pitchFamily="2" charset="0"/>
              </a:rPr>
              <a:t>yr</a:t>
            </a:r>
            <a:r>
              <a:rPr lang="en-US" sz="4200" dirty="0">
                <a:solidFill>
                  <a:srgbClr val="01426A"/>
                </a:solidFill>
                <a:latin typeface="Gotham" panose="02000504050000020004" pitchFamily="2" charset="0"/>
              </a:rP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2" name="Square"/>
          <p:cNvSpPr/>
          <p:nvPr/>
        </p:nvSpPr>
        <p:spPr>
          <a:xfrm>
            <a:off x="5300624" y="-33376"/>
            <a:ext cx="13782752" cy="13782752"/>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000000"/>
              </a:solidFill>
              <a:effectLst/>
              <a:uLnTx/>
              <a:uFillTx/>
              <a:latin typeface="Helvetica Neue Medium"/>
              <a:sym typeface="Helvetica Neue Medium"/>
            </a:endParaRPr>
          </a:p>
        </p:txBody>
      </p:sp>
      <p:pic>
        <p:nvPicPr>
          <p:cNvPr id="3" name="Picture 2" descr="Diagram&#10;&#10;Description automatically generated">
            <a:extLst>
              <a:ext uri="{FF2B5EF4-FFF2-40B4-BE49-F238E27FC236}">
                <a16:creationId xmlns:a16="http://schemas.microsoft.com/office/drawing/2014/main" id="{F849EC63-98E8-E7FE-04C0-6391A45E6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468" y="807819"/>
            <a:ext cx="11074908" cy="12100362"/>
          </a:xfrm>
          <a:prstGeom prst="rect">
            <a:avLst/>
          </a:prstGeom>
        </p:spPr>
      </p:pic>
    </p:spTree>
    <p:extLst>
      <p:ext uri="{BB962C8B-B14F-4D97-AF65-F5344CB8AC3E}">
        <p14:creationId xmlns:p14="http://schemas.microsoft.com/office/powerpoint/2010/main" val="14284454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8" name="Standardized local governence   Local board make up, multi county reorganization…"/>
          <p:cNvSpPr txBox="1">
            <a:spLocks noGrp="1"/>
          </p:cNvSpPr>
          <p:nvPr>
            <p:ph type="body" idx="1"/>
          </p:nvPr>
        </p:nvSpPr>
        <p:spPr>
          <a:xfrm>
            <a:off x="5797296" y="486295"/>
            <a:ext cx="15544800" cy="12754217"/>
          </a:xfrm>
          <a:prstGeom prst="rect">
            <a:avLst/>
          </a:prstGeom>
        </p:spPr>
        <p:txBody>
          <a:bodyPr numCol="1">
            <a:normAutofit fontScale="62500" lnSpcReduction="20000"/>
          </a:bodyPr>
          <a:lstStyle/>
          <a:p>
            <a:pPr marL="0" indent="0">
              <a:buNone/>
            </a:pPr>
            <a:r>
              <a:rPr lang="en-US" sz="6700" b="1" dirty="0">
                <a:solidFill>
                  <a:srgbClr val="01426A"/>
                </a:solidFill>
                <a:latin typeface="Gotham" panose="02000504050000020004" pitchFamily="2" charset="0"/>
              </a:rPr>
              <a:t>A.  PUBLIC HEALTH COMMISSION </a:t>
            </a:r>
          </a:p>
          <a:p>
            <a:pPr>
              <a:lnSpc>
                <a:spcPct val="120000"/>
              </a:lnSpc>
              <a:spcBef>
                <a:spcPts val="600"/>
              </a:spcBef>
            </a:pPr>
            <a:r>
              <a:rPr lang="en-US" sz="6300" b="1" dirty="0">
                <a:solidFill>
                  <a:srgbClr val="01426A"/>
                </a:solidFill>
                <a:latin typeface="Gotham" panose="02000504050000020004" pitchFamily="2" charset="0"/>
              </a:rPr>
              <a:t>GOAL: </a:t>
            </a:r>
            <a:r>
              <a:rPr lang="en-US" sz="6300" dirty="0">
                <a:solidFill>
                  <a:srgbClr val="01426A"/>
                </a:solidFill>
                <a:latin typeface="Gotham" panose="02000504050000020004" pitchFamily="2" charset="0"/>
              </a:rPr>
              <a:t>Ensure all Hoosiers have access to foundational health services by increasing the state investment and providing stable, recurring, and accessible funding.  Improve Indiana’s life expectancy and public health funding ranking among states through increased local access to core services.</a:t>
            </a:r>
            <a:endParaRPr lang="en-US" sz="6300" b="1" dirty="0">
              <a:solidFill>
                <a:srgbClr val="01426A"/>
              </a:solidFill>
              <a:latin typeface="Gotham" panose="02000504050000020004" pitchFamily="2" charset="0"/>
            </a:endParaRPr>
          </a:p>
          <a:p>
            <a:pPr lvl="1">
              <a:lnSpc>
                <a:spcPct val="120000"/>
              </a:lnSpc>
              <a:spcBef>
                <a:spcPts val="1200"/>
              </a:spcBef>
            </a:pPr>
            <a:r>
              <a:rPr lang="en-US" sz="6300" dirty="0">
                <a:solidFill>
                  <a:srgbClr val="01426A"/>
                </a:solidFill>
                <a:latin typeface="Gotham" panose="02000504050000020004" pitchFamily="2" charset="0"/>
              </a:rPr>
              <a:t>Increase annual state public health appropriation </a:t>
            </a:r>
            <a:r>
              <a:rPr lang="en-US" sz="6300" b="1" dirty="0">
                <a:solidFill>
                  <a:srgbClr val="01426A"/>
                </a:solidFill>
                <a:latin typeface="Gotham" panose="02000504050000020004" pitchFamily="2" charset="0"/>
              </a:rPr>
              <a:t>+$120M/</a:t>
            </a:r>
            <a:r>
              <a:rPr lang="en-US" sz="6300" b="1" dirty="0" err="1">
                <a:solidFill>
                  <a:srgbClr val="01426A"/>
                </a:solidFill>
                <a:latin typeface="Gotham" panose="02000504050000020004" pitchFamily="2" charset="0"/>
              </a:rPr>
              <a:t>yr</a:t>
            </a:r>
            <a:r>
              <a:rPr lang="en-US" sz="6300" dirty="0">
                <a:solidFill>
                  <a:srgbClr val="01426A"/>
                </a:solidFill>
                <a:latin typeface="Gotham" panose="02000504050000020004" pitchFamily="2" charset="0"/>
              </a:rPr>
              <a:t> in </a:t>
            </a:r>
            <a:r>
              <a:rPr lang="en-US" sz="6300" b="1" dirty="0">
                <a:solidFill>
                  <a:srgbClr val="01426A"/>
                </a:solidFill>
                <a:latin typeface="Gotham" panose="02000504050000020004" pitchFamily="2" charset="0"/>
              </a:rPr>
              <a:t>FY23</a:t>
            </a:r>
            <a:r>
              <a:rPr lang="en-US" sz="6300" dirty="0">
                <a:solidFill>
                  <a:srgbClr val="01426A"/>
                </a:solidFill>
                <a:latin typeface="Gotham" panose="02000504050000020004" pitchFamily="2" charset="0"/>
              </a:rPr>
              <a:t>and </a:t>
            </a:r>
            <a:r>
              <a:rPr lang="en-US" sz="6300" b="1" dirty="0">
                <a:solidFill>
                  <a:srgbClr val="01426A"/>
                </a:solidFill>
                <a:latin typeface="Gotham" panose="02000504050000020004" pitchFamily="2" charset="0"/>
              </a:rPr>
              <a:t>+$227M </a:t>
            </a:r>
            <a:r>
              <a:rPr lang="en-US" sz="6300" dirty="0">
                <a:solidFill>
                  <a:srgbClr val="01426A"/>
                </a:solidFill>
                <a:latin typeface="Gotham" panose="02000504050000020004" pitchFamily="2" charset="0"/>
              </a:rPr>
              <a:t>in </a:t>
            </a:r>
            <a:r>
              <a:rPr lang="en-US" sz="6300" b="1" dirty="0">
                <a:solidFill>
                  <a:srgbClr val="01426A"/>
                </a:solidFill>
                <a:latin typeface="Gotham" panose="02000504050000020004" pitchFamily="2" charset="0"/>
              </a:rPr>
              <a:t>FY24</a:t>
            </a:r>
          </a:p>
          <a:p>
            <a:pPr lvl="3">
              <a:lnSpc>
                <a:spcPct val="120000"/>
              </a:lnSpc>
              <a:spcBef>
                <a:spcPts val="1200"/>
              </a:spcBef>
            </a:pPr>
            <a:r>
              <a:rPr lang="en-US" sz="6300" dirty="0">
                <a:solidFill>
                  <a:srgbClr val="01426A"/>
                </a:solidFill>
                <a:latin typeface="Gotham" panose="02000504050000020004" pitchFamily="2" charset="0"/>
              </a:rPr>
              <a:t>Out of these increases, $100M in 1</a:t>
            </a:r>
            <a:r>
              <a:rPr lang="en-US" sz="6300" baseline="30000" dirty="0">
                <a:solidFill>
                  <a:srgbClr val="01426A"/>
                </a:solidFill>
                <a:latin typeface="Gotham" panose="02000504050000020004" pitchFamily="2" charset="0"/>
              </a:rPr>
              <a:t>st</a:t>
            </a:r>
            <a:r>
              <a:rPr lang="en-US" sz="6300" dirty="0">
                <a:solidFill>
                  <a:srgbClr val="01426A"/>
                </a:solidFill>
                <a:latin typeface="Gotham" panose="02000504050000020004" pitchFamily="2" charset="0"/>
              </a:rPr>
              <a:t> year and $200M in 2</a:t>
            </a:r>
            <a:r>
              <a:rPr lang="en-US" sz="6300" baseline="30000" dirty="0">
                <a:solidFill>
                  <a:srgbClr val="01426A"/>
                </a:solidFill>
                <a:latin typeface="Gotham" panose="02000504050000020004" pitchFamily="2" charset="0"/>
              </a:rPr>
              <a:t>nd</a:t>
            </a:r>
            <a:r>
              <a:rPr lang="en-US" sz="6300" dirty="0">
                <a:solidFill>
                  <a:srgbClr val="01426A"/>
                </a:solidFill>
                <a:latin typeface="Gotham" panose="02000504050000020004" pitchFamily="2" charset="0"/>
              </a:rPr>
              <a:t> year will be solely dedicated to locals who opt-in for public health funding (up from $6.9M/</a:t>
            </a:r>
            <a:r>
              <a:rPr lang="en-US" sz="6300" dirty="0" err="1">
                <a:solidFill>
                  <a:srgbClr val="01426A"/>
                </a:solidFill>
                <a:latin typeface="Gotham" panose="02000504050000020004" pitchFamily="2" charset="0"/>
              </a:rPr>
              <a:t>yr</a:t>
            </a:r>
            <a:r>
              <a:rPr lang="en-US" sz="6300" dirty="0">
                <a:solidFill>
                  <a:srgbClr val="01426A"/>
                </a:solidFill>
                <a:latin typeface="Gotham" panose="02000504050000020004" pitchFamily="2" charset="0"/>
              </a:rPr>
              <a:t>) </a:t>
            </a:r>
          </a:p>
          <a:p>
            <a:pPr lvl="3">
              <a:lnSpc>
                <a:spcPct val="120000"/>
              </a:lnSpc>
              <a:spcBef>
                <a:spcPts val="1200"/>
              </a:spcBef>
            </a:pPr>
            <a:r>
              <a:rPr lang="en-US" sz="6300" dirty="0">
                <a:solidFill>
                  <a:srgbClr val="01426A"/>
                </a:solidFill>
                <a:latin typeface="Gotham" panose="02000504050000020004" pitchFamily="2" charset="0"/>
              </a:rPr>
              <a:t>Remainder of state level public health funding will assist in areas such as healthcare workforce planning, data analytics, emergency preparedness, and promoting child screenings &amp; oral health programs</a:t>
            </a:r>
          </a:p>
          <a:p>
            <a:pPr lvl="1">
              <a:lnSpc>
                <a:spcPct val="120000"/>
              </a:lnSpc>
              <a:spcBef>
                <a:spcPts val="1200"/>
              </a:spcBef>
            </a:pPr>
            <a:r>
              <a:rPr lang="en-US" sz="6300" dirty="0">
                <a:solidFill>
                  <a:srgbClr val="01426A"/>
                </a:solidFill>
                <a:latin typeface="Gotham" panose="02000504050000020004" pitchFamily="2" charset="0"/>
              </a:rPr>
              <a:t>Complete 92 county rollout of My Healthy Baby program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6" name="Expand 9-8-8. 7,500 calls in July/August mobile teams. Somewhere to go……"/>
          <p:cNvSpPr txBox="1">
            <a:spLocks noGrp="1"/>
          </p:cNvSpPr>
          <p:nvPr>
            <p:ph type="body" idx="1"/>
          </p:nvPr>
        </p:nvSpPr>
        <p:spPr>
          <a:xfrm>
            <a:off x="5797296" y="463019"/>
            <a:ext cx="15508224" cy="12448309"/>
          </a:xfrm>
          <a:prstGeom prst="rect">
            <a:avLst/>
          </a:prstGeom>
        </p:spPr>
        <p:txBody>
          <a:bodyPr numCol="1">
            <a:normAutofit/>
          </a:bodyPr>
          <a:lstStyle/>
          <a:p>
            <a:pPr marL="0" indent="0">
              <a:buNone/>
            </a:pPr>
            <a:r>
              <a:rPr lang="en-US" sz="4600" b="1" dirty="0">
                <a:solidFill>
                  <a:srgbClr val="01426A"/>
                </a:solidFill>
                <a:latin typeface="Gotham" panose="02000504050000020004" pitchFamily="2" charset="0"/>
              </a:rPr>
              <a:t>B.  MENTAL HEALTH </a:t>
            </a:r>
          </a:p>
          <a:p>
            <a:r>
              <a:rPr sz="4600" dirty="0">
                <a:solidFill>
                  <a:srgbClr val="01426A"/>
                </a:solidFill>
                <a:latin typeface="Gotham" panose="02000504050000020004" pitchFamily="2" charset="0"/>
              </a:rPr>
              <a:t>Expand 9-8-8</a:t>
            </a:r>
            <a:endParaRPr lang="en-US" sz="4600" dirty="0">
              <a:solidFill>
                <a:srgbClr val="01426A"/>
              </a:solidFill>
              <a:latin typeface="Gotham" panose="02000504050000020004" pitchFamily="2" charset="0"/>
            </a:endParaRPr>
          </a:p>
          <a:p>
            <a:r>
              <a:rPr lang="en-US" sz="4600" dirty="0">
                <a:solidFill>
                  <a:srgbClr val="01426A"/>
                </a:solidFill>
                <a:latin typeface="Gotham" panose="02000504050000020004" pitchFamily="2" charset="0"/>
              </a:rPr>
              <a:t>Expand local Crisis Stabilization Units </a:t>
            </a:r>
          </a:p>
          <a:p>
            <a:r>
              <a:rPr lang="en-US" sz="4600" dirty="0">
                <a:solidFill>
                  <a:srgbClr val="01426A"/>
                </a:solidFill>
                <a:latin typeface="Gotham" panose="02000504050000020004" pitchFamily="2" charset="0"/>
              </a:rPr>
              <a:t>Continue transitioning to c</a:t>
            </a:r>
            <a:r>
              <a:rPr sz="4600" dirty="0">
                <a:solidFill>
                  <a:srgbClr val="01426A"/>
                </a:solidFill>
                <a:latin typeface="Gotham" panose="02000504050000020004" pitchFamily="2" charset="0"/>
              </a:rPr>
              <a:t>ertified Community Behavioral Health Clinics</a:t>
            </a:r>
            <a:endParaRPr lang="en-US" sz="4600" dirty="0">
              <a:solidFill>
                <a:srgbClr val="01426A"/>
              </a:solidFill>
              <a:latin typeface="Gotham" panose="02000504050000020004" pitchFamily="2" charset="0"/>
            </a:endParaRPr>
          </a:p>
          <a:p>
            <a:r>
              <a:rPr sz="4600">
                <a:solidFill>
                  <a:srgbClr val="01426A"/>
                </a:solidFill>
                <a:latin typeface="Gotham" panose="02000504050000020004" pitchFamily="2" charset="0"/>
              </a:rPr>
              <a:t>Further </a:t>
            </a:r>
            <a:r>
              <a:rPr lang="en-US" sz="4600">
                <a:solidFill>
                  <a:srgbClr val="01426A"/>
                </a:solidFill>
                <a:latin typeface="Gotham" panose="02000504050000020004" pitchFamily="2" charset="0"/>
              </a:rPr>
              <a:t>a</a:t>
            </a:r>
            <a:r>
              <a:rPr sz="4600">
                <a:solidFill>
                  <a:srgbClr val="01426A"/>
                </a:solidFill>
                <a:latin typeface="Gotham" panose="02000504050000020004" pitchFamily="2" charset="0"/>
              </a:rPr>
              <a:t>ddress </a:t>
            </a:r>
            <a:r>
              <a:rPr lang="en-US" sz="4600" dirty="0">
                <a:solidFill>
                  <a:srgbClr val="01426A"/>
                </a:solidFill>
                <a:latin typeface="Gotham" panose="02000504050000020004" pitchFamily="2" charset="0"/>
              </a:rPr>
              <a:t>v</a:t>
            </a:r>
            <a:r>
              <a:rPr sz="4600">
                <a:solidFill>
                  <a:srgbClr val="01426A"/>
                </a:solidFill>
                <a:latin typeface="Gotham" panose="02000504050000020004" pitchFamily="2" charset="0"/>
              </a:rPr>
              <a:t>eteran </a:t>
            </a:r>
            <a:r>
              <a:rPr lang="en-US" sz="4600" dirty="0">
                <a:solidFill>
                  <a:srgbClr val="01426A"/>
                </a:solidFill>
                <a:latin typeface="Gotham" panose="02000504050000020004" pitchFamily="2" charset="0"/>
              </a:rPr>
              <a:t>s</a:t>
            </a:r>
            <a:r>
              <a:rPr sz="4600">
                <a:solidFill>
                  <a:srgbClr val="01426A"/>
                </a:solidFill>
                <a:latin typeface="Gotham" panose="02000504050000020004" pitchFamily="2" charset="0"/>
              </a:rPr>
              <a:t>uicide </a:t>
            </a:r>
            <a:r>
              <a:rPr sz="4600" dirty="0">
                <a:solidFill>
                  <a:srgbClr val="01426A"/>
                </a:solidFill>
                <a:latin typeface="Gotham" panose="02000504050000020004" pitchFamily="2" charset="0"/>
              </a:rPr>
              <a:t>with </a:t>
            </a:r>
            <a:r>
              <a:rPr lang="en-US" sz="4600" dirty="0">
                <a:solidFill>
                  <a:srgbClr val="01426A"/>
                </a:solidFill>
                <a:latin typeface="Gotham" panose="02000504050000020004" pitchFamily="2" charset="0"/>
              </a:rPr>
              <a:t>more </a:t>
            </a:r>
            <a:r>
              <a:rPr sz="4600" dirty="0">
                <a:solidFill>
                  <a:srgbClr val="01426A"/>
                </a:solidFill>
                <a:latin typeface="Gotham" panose="02000504050000020004" pitchFamily="2" charset="0"/>
              </a:rPr>
              <a:t>local grants </a:t>
            </a:r>
            <a:r>
              <a:rPr sz="4600">
                <a:solidFill>
                  <a:srgbClr val="01426A"/>
                </a:solidFill>
                <a:latin typeface="Gotham" panose="02000504050000020004" pitchFamily="2" charset="0"/>
              </a:rPr>
              <a:t>to </a:t>
            </a:r>
            <a:r>
              <a:rPr lang="en-US" sz="4600">
                <a:solidFill>
                  <a:srgbClr val="01426A"/>
                </a:solidFill>
                <a:latin typeface="Gotham" panose="02000504050000020004" pitchFamily="2" charset="0"/>
              </a:rPr>
              <a:t>v</a:t>
            </a:r>
            <a:r>
              <a:rPr sz="4600">
                <a:solidFill>
                  <a:srgbClr val="01426A"/>
                </a:solidFill>
                <a:latin typeface="Gotham" panose="02000504050000020004" pitchFamily="2" charset="0"/>
              </a:rPr>
              <a:t>eteran </a:t>
            </a:r>
            <a:r>
              <a:rPr lang="en-US" sz="4600" dirty="0">
                <a:solidFill>
                  <a:srgbClr val="01426A"/>
                </a:solidFill>
                <a:latin typeface="Gotham" panose="02000504050000020004" pitchFamily="2" charset="0"/>
              </a:rPr>
              <a:t>g</a:t>
            </a:r>
            <a:r>
              <a:rPr sz="4600">
                <a:solidFill>
                  <a:srgbClr val="01426A"/>
                </a:solidFill>
                <a:latin typeface="Gotham" panose="02000504050000020004" pitchFamily="2" charset="0"/>
              </a:rPr>
              <a:t>roups</a:t>
            </a:r>
            <a:endParaRPr sz="4600" dirty="0">
              <a:solidFill>
                <a:srgbClr val="01426A"/>
              </a:solidFill>
              <a:latin typeface="Gotham" panose="02000504050000020004" pitchFamily="2" charset="0"/>
            </a:endParaRPr>
          </a:p>
        </p:txBody>
      </p:sp>
      <p:sp>
        <p:nvSpPr>
          <p:cNvPr id="2" name="Slide Number Placeholder 1">
            <a:extLst>
              <a:ext uri="{FF2B5EF4-FFF2-40B4-BE49-F238E27FC236}">
                <a16:creationId xmlns:a16="http://schemas.microsoft.com/office/drawing/2014/main" id="{DA2B9CC3-82F4-7884-BB25-5D549D591633}"/>
              </a:ext>
            </a:extLst>
          </p:cNvPr>
          <p:cNvSpPr>
            <a:spLocks noGrp="1"/>
          </p:cNvSpPr>
          <p:nvPr>
            <p:ph type="sldNum" sz="quarter" idx="2"/>
          </p:nvPr>
        </p:nvSpPr>
        <p:spPr/>
        <p:txBody>
          <a:bodyPr/>
          <a:lstStyle/>
          <a:p>
            <a:fld id="{86CB4B4D-7CA3-9044-876B-883B54F8677D}" type="slidenum">
              <a:rPr lang="en-US" smtClean="0"/>
              <a:t>17</a:t>
            </a:fld>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0" name="13,000 overdose deaths in the last 7 years. 2,775 overdose deaths in 2021, up 483 from 2020…"/>
          <p:cNvSpPr txBox="1">
            <a:spLocks noGrp="1"/>
          </p:cNvSpPr>
          <p:nvPr>
            <p:ph type="body" idx="1"/>
          </p:nvPr>
        </p:nvSpPr>
        <p:spPr>
          <a:xfrm>
            <a:off x="5779009" y="457200"/>
            <a:ext cx="15581376" cy="12819888"/>
          </a:xfrm>
          <a:prstGeom prst="rect">
            <a:avLst/>
          </a:prstGeom>
        </p:spPr>
        <p:txBody>
          <a:bodyPr numCol="1">
            <a:noAutofit/>
          </a:bodyPr>
          <a:lstStyle/>
          <a:p>
            <a:pPr marL="0" indent="0">
              <a:buNone/>
            </a:pPr>
            <a:r>
              <a:rPr lang="en-US" sz="4600" b="1" dirty="0">
                <a:solidFill>
                  <a:srgbClr val="01426A"/>
                </a:solidFill>
                <a:latin typeface="Gotham" panose="02000504050000020004" pitchFamily="2" charset="0"/>
              </a:rPr>
              <a:t>C.  DRUG ADDICTION </a:t>
            </a:r>
          </a:p>
          <a:p>
            <a:pPr lvl="1"/>
            <a:r>
              <a:rPr sz="4600" dirty="0">
                <a:solidFill>
                  <a:srgbClr val="01426A"/>
                </a:solidFill>
                <a:latin typeface="Gotham" panose="02000504050000020004" pitchFamily="2" charset="0"/>
              </a:rPr>
              <a:t>13,000 overdose deaths in the last 7 years </a:t>
            </a:r>
            <a:endParaRPr lang="en-US" sz="4600" dirty="0">
              <a:solidFill>
                <a:srgbClr val="01426A"/>
              </a:solidFill>
              <a:latin typeface="Gotham" panose="02000504050000020004" pitchFamily="2" charset="0"/>
            </a:endParaRPr>
          </a:p>
          <a:p>
            <a:pPr lvl="1"/>
            <a:r>
              <a:rPr sz="4600" dirty="0">
                <a:solidFill>
                  <a:srgbClr val="01426A"/>
                </a:solidFill>
                <a:latin typeface="Gotham" panose="02000504050000020004" pitchFamily="2" charset="0"/>
              </a:rPr>
              <a:t>2,775 overdose deaths in 2021, up 483 from 2020</a:t>
            </a:r>
            <a:r>
              <a:rPr lang="en-US" sz="4600" dirty="0">
                <a:solidFill>
                  <a:srgbClr val="01426A"/>
                </a:solidFill>
                <a:latin typeface="Gotham" panose="02000504050000020004" pitchFamily="2" charset="0"/>
              </a:rPr>
              <a:t> </a:t>
            </a:r>
          </a:p>
          <a:p>
            <a:pPr lvl="1"/>
            <a:r>
              <a:rPr lang="en-US" sz="4600" dirty="0">
                <a:solidFill>
                  <a:srgbClr val="01426A"/>
                </a:solidFill>
                <a:latin typeface="Gotham" panose="02000504050000020004" pitchFamily="2" charset="0"/>
              </a:rPr>
              <a:t>85%-90% of those deaths involved fentanyl  </a:t>
            </a:r>
            <a:endParaRPr sz="4600" dirty="0">
              <a:solidFill>
                <a:srgbClr val="01426A"/>
              </a:solidFill>
              <a:latin typeface="Gotham" panose="02000504050000020004" pitchFamily="2" charset="0"/>
            </a:endParaRPr>
          </a:p>
          <a:p>
            <a:r>
              <a:rPr lang="en-US" sz="4600" dirty="0">
                <a:solidFill>
                  <a:srgbClr val="01426A"/>
                </a:solidFill>
                <a:latin typeface="Gotham" panose="02000504050000020004" pitchFamily="2" charset="0"/>
              </a:rPr>
              <a:t>In</a:t>
            </a:r>
            <a:r>
              <a:rPr lang="en-US" sz="4600" b="1" dirty="0">
                <a:solidFill>
                  <a:srgbClr val="01426A"/>
                </a:solidFill>
                <a:latin typeface="Gotham" panose="02000504050000020004" pitchFamily="2" charset="0"/>
              </a:rPr>
              <a:t> 2023 </a:t>
            </a:r>
            <a:r>
              <a:rPr lang="en-US" sz="4600" dirty="0">
                <a:solidFill>
                  <a:srgbClr val="01426A"/>
                </a:solidFill>
                <a:latin typeface="Gotham" panose="02000504050000020004" pitchFamily="2" charset="0"/>
              </a:rPr>
              <a:t>we will:</a:t>
            </a:r>
          </a:p>
          <a:p>
            <a:pPr lvl="1"/>
            <a:r>
              <a:rPr lang="en-US" sz="4600" dirty="0">
                <a:solidFill>
                  <a:srgbClr val="01426A"/>
                </a:solidFill>
                <a:latin typeface="Gotham" panose="02000504050000020004" pitchFamily="2" charset="0"/>
              </a:rPr>
              <a:t>Launch a new </a:t>
            </a:r>
            <a:r>
              <a:rPr sz="4600" dirty="0">
                <a:solidFill>
                  <a:srgbClr val="01426A"/>
                </a:solidFill>
                <a:latin typeface="Gotham" panose="02000504050000020004" pitchFamily="2" charset="0"/>
              </a:rPr>
              <a:t>Treatment Finder</a:t>
            </a:r>
            <a:r>
              <a:rPr lang="en-US" sz="4600" dirty="0">
                <a:solidFill>
                  <a:srgbClr val="01426A"/>
                </a:solidFill>
                <a:latin typeface="Gotham" panose="02000504050000020004" pitchFamily="2" charset="0"/>
              </a:rPr>
              <a:t> program</a:t>
            </a:r>
          </a:p>
          <a:p>
            <a:pPr lvl="1"/>
            <a:r>
              <a:rPr lang="en-US" sz="4600" dirty="0">
                <a:solidFill>
                  <a:srgbClr val="01426A"/>
                </a:solidFill>
                <a:latin typeface="Gotham" panose="02000504050000020004" pitchFamily="2" charset="0"/>
              </a:rPr>
              <a:t>Continue building regional system of recovery hubs</a:t>
            </a:r>
          </a:p>
          <a:p>
            <a:pPr lvl="1"/>
            <a:r>
              <a:rPr lang="en-US" sz="4600" dirty="0">
                <a:solidFill>
                  <a:srgbClr val="01426A"/>
                </a:solidFill>
                <a:latin typeface="Gotham" panose="02000504050000020004" pitchFamily="2" charset="0"/>
              </a:rPr>
              <a:t>Invest national opioid settlement dollars to create more community substance use programs </a:t>
            </a:r>
            <a:endParaRPr sz="4600" dirty="0">
              <a:solidFill>
                <a:srgbClr val="01426A"/>
              </a:solidFill>
              <a:latin typeface="Gotham" panose="02000504050000020004" pitchFamily="2" charset="0"/>
            </a:endParaRPr>
          </a:p>
          <a:p>
            <a:pPr lvl="1"/>
            <a:r>
              <a:rPr lang="en-US" sz="4600" dirty="0">
                <a:solidFill>
                  <a:srgbClr val="01426A"/>
                </a:solidFill>
                <a:latin typeface="Gotham" panose="02000504050000020004" pitchFamily="2" charset="0"/>
              </a:rPr>
              <a:t>Expand evidence-based treatment to incarcerated individuals in jails</a:t>
            </a:r>
            <a:endParaRPr sz="4600" dirty="0">
              <a:solidFill>
                <a:srgbClr val="01426A"/>
              </a:solidFill>
              <a:latin typeface="Gotham" panose="02000504050000020004" pitchFamily="2"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2" name="Square"/>
          <p:cNvSpPr/>
          <p:nvPr/>
        </p:nvSpPr>
        <p:spPr>
          <a:xfrm>
            <a:off x="5300624" y="-33376"/>
            <a:ext cx="13782752" cy="13782752"/>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000000"/>
              </a:solidFill>
              <a:effectLst/>
              <a:uLnTx/>
              <a:uFillTx/>
              <a:latin typeface="Helvetica Neue Medium"/>
              <a:sym typeface="Helvetica Neue Medium"/>
            </a:endParaRPr>
          </a:p>
        </p:txBody>
      </p:sp>
      <p:pic>
        <p:nvPicPr>
          <p:cNvPr id="3" name="Picture 2" descr="Diagram&#10;&#10;Description automatically generated">
            <a:extLst>
              <a:ext uri="{FF2B5EF4-FFF2-40B4-BE49-F238E27FC236}">
                <a16:creationId xmlns:a16="http://schemas.microsoft.com/office/drawing/2014/main" id="{260721B3-C2B1-900F-D0F7-1EA735FD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468" y="807819"/>
            <a:ext cx="11074908" cy="12100362"/>
          </a:xfrm>
          <a:prstGeom prst="rect">
            <a:avLst/>
          </a:prstGeom>
        </p:spPr>
      </p:pic>
    </p:spTree>
    <p:extLst>
      <p:ext uri="{BB962C8B-B14F-4D97-AF65-F5344CB8AC3E}">
        <p14:creationId xmlns:p14="http://schemas.microsoft.com/office/powerpoint/2010/main" val="27603361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2" name="Square"/>
          <p:cNvSpPr/>
          <p:nvPr/>
        </p:nvSpPr>
        <p:spPr>
          <a:xfrm>
            <a:off x="5852160" y="2986187"/>
            <a:ext cx="15526512" cy="7743625"/>
          </a:xfrm>
          <a:prstGeom prst="rect">
            <a:avLst/>
          </a:prstGeom>
          <a:solidFill>
            <a:srgbClr val="FFFFFF"/>
          </a:solidFill>
          <a:ln w="12700">
            <a:miter lim="400000"/>
          </a:ln>
        </p:spPr>
        <p:txBody>
          <a:bodyPr lIns="50800" tIns="50800" rIns="50800" bIns="50800" anchor="ctr"/>
          <a:lstStyle/>
          <a:p>
            <a:pPr defTabSz="1316703">
              <a:defRPr sz="6264" spc="-125"/>
            </a:pPr>
            <a:r>
              <a:rPr lang="en-US" b="1" dirty="0">
                <a:solidFill>
                  <a:srgbClr val="01426A"/>
                </a:solidFill>
                <a:latin typeface="Gotham" panose="02000504050000020004" pitchFamily="2" charset="0"/>
              </a:rPr>
              <a:t>MISSION: </a:t>
            </a:r>
          </a:p>
          <a:p>
            <a:pPr defTabSz="1316703">
              <a:defRPr sz="6264" spc="-125"/>
            </a:pPr>
            <a:r>
              <a:rPr lang="en-US" dirty="0">
                <a:solidFill>
                  <a:srgbClr val="01426A"/>
                </a:solidFill>
                <a:latin typeface="Gotham" panose="02000504050000020004" pitchFamily="2" charset="0"/>
              </a:rPr>
              <a:t>Provide pathways for Hoosier citizens, businesses, &amp; communities to take it to their Next Levels</a:t>
            </a:r>
          </a:p>
        </p:txBody>
      </p:sp>
    </p:spTree>
    <p:extLst>
      <p:ext uri="{BB962C8B-B14F-4D97-AF65-F5344CB8AC3E}">
        <p14:creationId xmlns:p14="http://schemas.microsoft.com/office/powerpoint/2010/main" val="284704099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7" name="READI 2.0…"/>
          <p:cNvSpPr txBox="1">
            <a:spLocks noGrp="1"/>
          </p:cNvSpPr>
          <p:nvPr>
            <p:ph type="body" idx="1"/>
          </p:nvPr>
        </p:nvSpPr>
        <p:spPr>
          <a:xfrm>
            <a:off x="5786489" y="443134"/>
            <a:ext cx="15573895" cy="12797378"/>
          </a:xfrm>
          <a:prstGeom prst="rect">
            <a:avLst/>
          </a:prstGeom>
        </p:spPr>
        <p:txBody>
          <a:bodyPr numCol="1">
            <a:normAutofit/>
          </a:bodyPr>
          <a:lstStyle/>
          <a:p>
            <a:pPr marL="0" indent="0">
              <a:buNone/>
            </a:pPr>
            <a:r>
              <a:rPr lang="en-US" sz="4600" b="1" dirty="0">
                <a:solidFill>
                  <a:srgbClr val="01426A"/>
                </a:solidFill>
                <a:latin typeface="Gotham" panose="02000504050000020004" pitchFamily="2" charset="0"/>
              </a:rPr>
              <a:t>COMMUNITY DEVELOPMENT - </a:t>
            </a:r>
            <a:r>
              <a:rPr lang="en-US" sz="4600" b="1" i="1" dirty="0">
                <a:solidFill>
                  <a:srgbClr val="01426A"/>
                </a:solidFill>
                <a:latin typeface="Gotham" panose="02000504050000020004" pitchFamily="2" charset="0"/>
              </a:rPr>
              <a:t>CONNECTIONS</a:t>
            </a:r>
            <a:endParaRPr lang="en-US" sz="4600" dirty="0">
              <a:solidFill>
                <a:srgbClr val="01426A"/>
              </a:solidFill>
              <a:latin typeface="Gotham" panose="02000504050000020004" pitchFamily="2" charset="0"/>
            </a:endParaRPr>
          </a:p>
          <a:p>
            <a:r>
              <a:rPr lang="en-US" sz="4600" dirty="0">
                <a:solidFill>
                  <a:srgbClr val="01426A"/>
                </a:solidFill>
                <a:latin typeface="Gotham" panose="02000504050000020004" pitchFamily="2" charset="0"/>
              </a:rPr>
              <a:t>Fund READI 2.0 at </a:t>
            </a:r>
            <a:r>
              <a:rPr lang="en-US" sz="4600" b="1" dirty="0">
                <a:solidFill>
                  <a:srgbClr val="01426A"/>
                </a:solidFill>
                <a:latin typeface="Gotham" panose="02000504050000020004" pitchFamily="2" charset="0"/>
              </a:rPr>
              <a:t>$500M</a:t>
            </a:r>
          </a:p>
          <a:p>
            <a:r>
              <a:rPr lang="en-US" sz="4600" dirty="0">
                <a:solidFill>
                  <a:srgbClr val="01426A"/>
                </a:solidFill>
                <a:latin typeface="Gotham" panose="02000504050000020004" pitchFamily="2" charset="0"/>
              </a:rPr>
              <a:t>Add </a:t>
            </a:r>
            <a:r>
              <a:rPr lang="en-US" sz="4600" b="1" dirty="0">
                <a:solidFill>
                  <a:srgbClr val="01426A"/>
                </a:solidFill>
                <a:latin typeface="Gotham" panose="02000504050000020004" pitchFamily="2" charset="0"/>
              </a:rPr>
              <a:t>$50M </a:t>
            </a:r>
            <a:r>
              <a:rPr lang="en-US" sz="4600" dirty="0">
                <a:solidFill>
                  <a:srgbClr val="01426A"/>
                </a:solidFill>
                <a:latin typeface="Gotham" panose="02000504050000020004" pitchFamily="2" charset="0"/>
              </a:rPr>
              <a:t>more for </a:t>
            </a:r>
            <a:r>
              <a:rPr lang="en-US" sz="4600" dirty="0" err="1">
                <a:solidFill>
                  <a:srgbClr val="01426A"/>
                </a:solidFill>
                <a:latin typeface="Gotham" panose="02000504050000020004" pitchFamily="2" charset="0"/>
              </a:rPr>
              <a:t>NextLevel</a:t>
            </a:r>
            <a:r>
              <a:rPr lang="en-US" sz="4600" dirty="0">
                <a:solidFill>
                  <a:srgbClr val="01426A"/>
                </a:solidFill>
                <a:latin typeface="Gotham" panose="02000504050000020004" pitchFamily="2" charset="0"/>
              </a:rPr>
              <a:t> Trails </a:t>
            </a:r>
          </a:p>
          <a:p>
            <a:r>
              <a:rPr lang="en-US" sz="4600" dirty="0">
                <a:solidFill>
                  <a:srgbClr val="01426A"/>
                </a:solidFill>
                <a:latin typeface="Gotham" panose="02000504050000020004" pitchFamily="2" charset="0"/>
              </a:rPr>
              <a:t>Provide</a:t>
            </a:r>
            <a:r>
              <a:rPr lang="en-US" sz="4600" b="1" dirty="0">
                <a:solidFill>
                  <a:srgbClr val="01426A"/>
                </a:solidFill>
                <a:latin typeface="Gotham" panose="02000504050000020004" pitchFamily="2" charset="0"/>
              </a:rPr>
              <a:t> $25M </a:t>
            </a:r>
            <a:r>
              <a:rPr lang="en-US" sz="4600" dirty="0">
                <a:solidFill>
                  <a:srgbClr val="01426A"/>
                </a:solidFill>
                <a:latin typeface="Gotham" panose="02000504050000020004" pitchFamily="2" charset="0"/>
              </a:rPr>
              <a:t>more for land conservation </a:t>
            </a:r>
          </a:p>
          <a:p>
            <a:r>
              <a:rPr lang="en-US" sz="4600" dirty="0">
                <a:solidFill>
                  <a:srgbClr val="01426A"/>
                </a:solidFill>
                <a:latin typeface="Gotham" panose="02000504050000020004" pitchFamily="2" charset="0"/>
              </a:rPr>
              <a:t>Invest Remaining </a:t>
            </a:r>
            <a:r>
              <a:rPr lang="en-US" sz="4600" dirty="0" err="1">
                <a:solidFill>
                  <a:srgbClr val="01426A"/>
                </a:solidFill>
                <a:latin typeface="Gotham" panose="02000504050000020004" pitchFamily="2" charset="0"/>
              </a:rPr>
              <a:t>NextLevel</a:t>
            </a:r>
            <a:r>
              <a:rPr lang="en-US" sz="4600" dirty="0">
                <a:solidFill>
                  <a:srgbClr val="01426A"/>
                </a:solidFill>
                <a:latin typeface="Gotham" panose="02000504050000020004" pitchFamily="2" charset="0"/>
              </a:rPr>
              <a:t> Broadband internet dollars and prepare for new federal dollars </a:t>
            </a:r>
          </a:p>
          <a:p>
            <a:r>
              <a:rPr lang="en-US" sz="4600" dirty="0">
                <a:solidFill>
                  <a:srgbClr val="01426A"/>
                </a:solidFill>
                <a:latin typeface="Gotham" panose="02000504050000020004" pitchFamily="2" charset="0"/>
              </a:rPr>
              <a:t>Pursue more international &amp; domestic direct flights </a:t>
            </a:r>
          </a:p>
          <a:p>
            <a:r>
              <a:rPr lang="en-US" sz="4600" dirty="0">
                <a:solidFill>
                  <a:srgbClr val="01426A"/>
                </a:solidFill>
                <a:latin typeface="Gotham" panose="02000504050000020004" pitchFamily="2" charset="0"/>
              </a:rPr>
              <a:t>Support Gary Airport’s cargo development projects </a:t>
            </a:r>
            <a:endParaRPr lang="en-US" sz="4600" u="sng" dirty="0">
              <a:solidFill>
                <a:srgbClr val="01426A"/>
              </a:solidFill>
              <a:latin typeface="Gotham" panose="02000504050000020004" pitchFamily="2" charset="0"/>
            </a:endParaRPr>
          </a:p>
          <a:p>
            <a:r>
              <a:rPr lang="en-US" sz="4600" u="sng" dirty="0">
                <a:solidFill>
                  <a:srgbClr val="01426A"/>
                </a:solidFill>
                <a:latin typeface="Gotham" panose="02000504050000020004" pitchFamily="2" charset="0"/>
              </a:rPr>
              <a:t>Double</a:t>
            </a:r>
            <a:r>
              <a:rPr lang="en-US" sz="4600" dirty="0">
                <a:solidFill>
                  <a:srgbClr val="01426A"/>
                </a:solidFill>
                <a:latin typeface="Gotham" panose="02000504050000020004" pitchFamily="2" charset="0"/>
              </a:rPr>
              <a:t> state food bank funding to supplement locals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7" name="READI 2.0…"/>
          <p:cNvSpPr txBox="1">
            <a:spLocks noGrp="1"/>
          </p:cNvSpPr>
          <p:nvPr>
            <p:ph type="body" idx="1"/>
          </p:nvPr>
        </p:nvSpPr>
        <p:spPr>
          <a:xfrm>
            <a:off x="5797296" y="457201"/>
            <a:ext cx="15526512" cy="12801599"/>
          </a:xfrm>
          <a:prstGeom prst="rect">
            <a:avLst/>
          </a:prstGeom>
        </p:spPr>
        <p:txBody>
          <a:bodyPr numCol="1">
            <a:normAutofit/>
          </a:bodyPr>
          <a:lstStyle/>
          <a:p>
            <a:pPr marL="0" indent="0">
              <a:buNone/>
            </a:pPr>
            <a:r>
              <a:rPr lang="en-US" sz="4600" b="1" dirty="0">
                <a:solidFill>
                  <a:srgbClr val="01426A"/>
                </a:solidFill>
                <a:latin typeface="Gotham" panose="02000504050000020004" pitchFamily="2" charset="0"/>
              </a:rPr>
              <a:t>COMMUNITY DEVELOPMENT – </a:t>
            </a:r>
            <a:r>
              <a:rPr lang="en-US" sz="4600" b="1" i="1" dirty="0">
                <a:solidFill>
                  <a:srgbClr val="01426A"/>
                </a:solidFill>
                <a:latin typeface="Gotham" panose="02000504050000020004" pitchFamily="2" charset="0"/>
              </a:rPr>
              <a:t>PUBLIC SAFETY</a:t>
            </a:r>
            <a:endParaRPr lang="en-US" sz="4600" dirty="0">
              <a:solidFill>
                <a:srgbClr val="01426A"/>
              </a:solidFill>
              <a:latin typeface="Gotham" panose="02000504050000020004" pitchFamily="2" charset="0"/>
            </a:endParaRPr>
          </a:p>
          <a:p>
            <a:pPr marL="603504" indent="-603504" defTabSz="2413955">
              <a:spcBef>
                <a:spcPts val="4400"/>
              </a:spcBef>
              <a:defRPr sz="4752"/>
            </a:pPr>
            <a:r>
              <a:rPr lang="en-US" sz="4600" dirty="0">
                <a:solidFill>
                  <a:srgbClr val="01426A"/>
                </a:solidFill>
                <a:latin typeface="Gotham" panose="02000504050000020004" pitchFamily="2" charset="0"/>
              </a:rPr>
              <a:t>Increase School Safety Fund from </a:t>
            </a:r>
            <a:r>
              <a:rPr lang="en-US" sz="4600" b="1" dirty="0">
                <a:solidFill>
                  <a:srgbClr val="01426A"/>
                </a:solidFill>
                <a:latin typeface="Gotham" panose="02000504050000020004" pitchFamily="2" charset="0"/>
              </a:rPr>
              <a:t>$19M </a:t>
            </a:r>
            <a:r>
              <a:rPr lang="en-US" sz="4600" dirty="0">
                <a:solidFill>
                  <a:srgbClr val="01426A"/>
                </a:solidFill>
                <a:latin typeface="Gotham" panose="02000504050000020004" pitchFamily="2" charset="0"/>
              </a:rPr>
              <a:t>to </a:t>
            </a:r>
            <a:r>
              <a:rPr lang="en-US" sz="4600" b="1" dirty="0">
                <a:solidFill>
                  <a:srgbClr val="01426A"/>
                </a:solidFill>
                <a:latin typeface="Gotham" panose="02000504050000020004" pitchFamily="2" charset="0"/>
              </a:rPr>
              <a:t>$25M/</a:t>
            </a:r>
            <a:r>
              <a:rPr lang="en-US" sz="4600" b="1" dirty="0" err="1">
                <a:solidFill>
                  <a:srgbClr val="01426A"/>
                </a:solidFill>
                <a:latin typeface="Gotham" panose="02000504050000020004" pitchFamily="2" charset="0"/>
              </a:rPr>
              <a:t>yr</a:t>
            </a:r>
            <a:r>
              <a:rPr lang="en-US" sz="4600" b="1" dirty="0">
                <a:solidFill>
                  <a:srgbClr val="01426A"/>
                </a:solidFill>
                <a:latin typeface="Gotham" panose="02000504050000020004" pitchFamily="2" charset="0"/>
              </a:rPr>
              <a:t> </a:t>
            </a:r>
          </a:p>
          <a:p>
            <a:pPr marL="603504" indent="-603504" defTabSz="2413955">
              <a:spcBef>
                <a:spcPts val="4400"/>
              </a:spcBef>
              <a:defRPr sz="4752"/>
            </a:pPr>
            <a:r>
              <a:rPr lang="en-US" sz="4600" dirty="0">
                <a:solidFill>
                  <a:srgbClr val="01426A"/>
                </a:solidFill>
                <a:latin typeface="Gotham" panose="02000504050000020004" pitchFamily="2" charset="0"/>
              </a:rPr>
              <a:t>Increase Indiana State Police starting pay (</a:t>
            </a:r>
            <a:r>
              <a:rPr lang="en-US" sz="4600" b="1" dirty="0">
                <a:solidFill>
                  <a:srgbClr val="01426A"/>
                </a:solidFill>
                <a:latin typeface="Gotham" panose="02000504050000020004" pitchFamily="2" charset="0"/>
              </a:rPr>
              <a:t>$53,690</a:t>
            </a:r>
            <a:r>
              <a:rPr lang="en-US" sz="4600" dirty="0">
                <a:solidFill>
                  <a:srgbClr val="01426A"/>
                </a:solidFill>
                <a:latin typeface="Gotham" panose="02000504050000020004" pitchFamily="2" charset="0"/>
                <a:sym typeface="Wingdings" panose="05000000000000000000" pitchFamily="2" charset="2"/>
              </a:rPr>
              <a:t></a:t>
            </a:r>
            <a:r>
              <a:rPr lang="en-US" sz="4600" b="1" dirty="0">
                <a:solidFill>
                  <a:srgbClr val="01426A"/>
                </a:solidFill>
                <a:latin typeface="Gotham" panose="02000504050000020004" pitchFamily="2" charset="0"/>
              </a:rPr>
              <a:t>$70,000</a:t>
            </a:r>
            <a:r>
              <a:rPr lang="en-US" sz="4600" dirty="0">
                <a:solidFill>
                  <a:srgbClr val="01426A"/>
                </a:solidFill>
                <a:latin typeface="Gotham" panose="02000504050000020004" pitchFamily="2" charset="0"/>
              </a:rPr>
              <a:t>)</a:t>
            </a:r>
          </a:p>
          <a:p>
            <a:pPr marL="603504" indent="-603504" defTabSz="2413955">
              <a:spcBef>
                <a:spcPts val="4400"/>
              </a:spcBef>
              <a:defRPr sz="4752"/>
            </a:pPr>
            <a:r>
              <a:rPr lang="en-US" sz="4600" dirty="0">
                <a:solidFill>
                  <a:srgbClr val="01426A"/>
                </a:solidFill>
                <a:latin typeface="Gotham" panose="02000504050000020004" pitchFamily="2" charset="0"/>
              </a:rPr>
              <a:t>Implement regional firefighter training (Hub &amp; Spoke) Infrastructure by enhancing 14 sites, building 16 new sites and investing in mobile equipment</a:t>
            </a:r>
          </a:p>
          <a:p>
            <a:pPr marL="603504" indent="-603504" defTabSz="2413955">
              <a:spcBef>
                <a:spcPts val="4400"/>
              </a:spcBef>
              <a:defRPr sz="4752"/>
            </a:pPr>
            <a:r>
              <a:rPr lang="en-US" sz="4600" dirty="0">
                <a:solidFill>
                  <a:srgbClr val="01426A"/>
                </a:solidFill>
                <a:latin typeface="Gotham" panose="02000504050000020004" pitchFamily="2" charset="0"/>
              </a:rPr>
              <a:t>Provide critical PPE for volunteer firefighters </a:t>
            </a:r>
          </a:p>
          <a:p>
            <a:pPr marL="603504" indent="-603504" defTabSz="2413955">
              <a:spcBef>
                <a:spcPts val="4400"/>
              </a:spcBef>
              <a:defRPr sz="4752"/>
            </a:pPr>
            <a:r>
              <a:rPr lang="en-US" sz="4600" dirty="0">
                <a:solidFill>
                  <a:srgbClr val="01426A"/>
                </a:solidFill>
                <a:latin typeface="Gotham" panose="02000504050000020004" pitchFamily="2" charset="0"/>
              </a:rPr>
              <a:t>Support fully funding courts request to upgrade data and technology and expand key problem-solving courts</a:t>
            </a:r>
          </a:p>
        </p:txBody>
      </p:sp>
    </p:spTree>
    <p:extLst>
      <p:ext uri="{BB962C8B-B14F-4D97-AF65-F5344CB8AC3E}">
        <p14:creationId xmlns:p14="http://schemas.microsoft.com/office/powerpoint/2010/main" val="35926726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2" name="Square"/>
          <p:cNvSpPr/>
          <p:nvPr/>
        </p:nvSpPr>
        <p:spPr>
          <a:xfrm>
            <a:off x="5300624" y="-33376"/>
            <a:ext cx="13782752" cy="13782752"/>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000000"/>
              </a:solidFill>
              <a:effectLst/>
              <a:uLnTx/>
              <a:uFillTx/>
              <a:latin typeface="Helvetica Neue Medium"/>
              <a:sym typeface="Helvetica Neue Medium"/>
            </a:endParaRPr>
          </a:p>
        </p:txBody>
      </p:sp>
      <p:pic>
        <p:nvPicPr>
          <p:cNvPr id="4" name="Picture 3" descr="Diagram&#10;&#10;Description automatically generated">
            <a:extLst>
              <a:ext uri="{FF2B5EF4-FFF2-40B4-BE49-F238E27FC236}">
                <a16:creationId xmlns:a16="http://schemas.microsoft.com/office/drawing/2014/main" id="{7A4C5CDD-C85D-31A9-381C-EA6BC733A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72" y="637977"/>
            <a:ext cx="11385804" cy="12440045"/>
          </a:xfrm>
          <a:prstGeom prst="rect">
            <a:avLst/>
          </a:prstGeom>
        </p:spPr>
      </p:pic>
    </p:spTree>
    <p:extLst>
      <p:ext uri="{BB962C8B-B14F-4D97-AF65-F5344CB8AC3E}">
        <p14:creationId xmlns:p14="http://schemas.microsoft.com/office/powerpoint/2010/main" val="154013568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4" name="State Employee Salary Increase - $200M…"/>
          <p:cNvSpPr txBox="1">
            <a:spLocks noGrp="1"/>
          </p:cNvSpPr>
          <p:nvPr>
            <p:ph type="body" idx="1"/>
          </p:nvPr>
        </p:nvSpPr>
        <p:spPr>
          <a:xfrm>
            <a:off x="5815584" y="5477256"/>
            <a:ext cx="15526512" cy="2761487"/>
          </a:xfrm>
          <a:prstGeom prst="rect">
            <a:avLst/>
          </a:prstGeom>
        </p:spPr>
        <p:txBody>
          <a:bodyPr numCol="1">
            <a:normAutofit/>
          </a:bodyPr>
          <a:lstStyle/>
          <a:p>
            <a:pPr marL="0" indent="0" algn="ctr" defTabSz="2413955">
              <a:spcBef>
                <a:spcPts val="4400"/>
              </a:spcBef>
              <a:buNone/>
              <a:defRPr sz="4752"/>
            </a:pPr>
            <a:r>
              <a:rPr lang="en-US" sz="6000" b="1" i="1" dirty="0">
                <a:solidFill>
                  <a:srgbClr val="01426A"/>
                </a:solidFill>
                <a:latin typeface="Gotham" panose="02000504050000020004" pitchFamily="2" charset="0"/>
              </a:rPr>
              <a:t>ALL ON A FOUNDATION OF </a:t>
            </a:r>
          </a:p>
          <a:p>
            <a:pPr marL="0" indent="0" algn="ctr" defTabSz="2413955">
              <a:spcBef>
                <a:spcPts val="4400"/>
              </a:spcBef>
              <a:buNone/>
              <a:defRPr sz="4752"/>
            </a:pPr>
            <a:r>
              <a:rPr lang="en-US" sz="6000" b="1" dirty="0">
                <a:solidFill>
                  <a:srgbClr val="01426A"/>
                </a:solidFill>
                <a:latin typeface="Gotham" panose="02000504050000020004" pitchFamily="2" charset="0"/>
              </a:rPr>
              <a:t>GOOD GOVERNMENT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2" name="Square"/>
          <p:cNvSpPr/>
          <p:nvPr/>
        </p:nvSpPr>
        <p:spPr>
          <a:xfrm>
            <a:off x="5896947" y="-33376"/>
            <a:ext cx="14905654" cy="13782752"/>
          </a:xfrm>
          <a:prstGeom prst="rect">
            <a:avLst/>
          </a:prstGeom>
          <a:solidFill>
            <a:srgbClr val="FFFFFF"/>
          </a:solidFill>
          <a:ln w="12700">
            <a:miter lim="400000"/>
          </a:ln>
        </p:spPr>
        <p:txBody>
          <a:bodyPr lIns="50800" tIns="50800" rIns="50800" bIns="50800" anchor="ctr"/>
          <a:lstStyle/>
          <a:p>
            <a:pPr defTabSz="1316703">
              <a:defRPr sz="6264" spc="-125"/>
            </a:pPr>
            <a:endParaRPr lang="en-US" dirty="0">
              <a:solidFill>
                <a:srgbClr val="01426A"/>
              </a:solidFill>
            </a:endParaRPr>
          </a:p>
        </p:txBody>
      </p:sp>
      <p:pic>
        <p:nvPicPr>
          <p:cNvPr id="4" name="Picture 3" descr="Diagram&#10;&#10;Description automatically generated with low confidence">
            <a:extLst>
              <a:ext uri="{FF2B5EF4-FFF2-40B4-BE49-F238E27FC236}">
                <a16:creationId xmlns:a16="http://schemas.microsoft.com/office/drawing/2014/main" id="{C8D59477-E4D4-6AD8-8B07-7D4DB7B5D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433" y="488809"/>
            <a:ext cx="11056620" cy="12080381"/>
          </a:xfrm>
          <a:prstGeom prst="rect">
            <a:avLst/>
          </a:prstGeom>
        </p:spPr>
      </p:pic>
    </p:spTree>
    <p:extLst>
      <p:ext uri="{BB962C8B-B14F-4D97-AF65-F5344CB8AC3E}">
        <p14:creationId xmlns:p14="http://schemas.microsoft.com/office/powerpoint/2010/main" val="40328331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9" name="Pass 10th Straight Honestly Balanced Budget ($20.279B, UP 9%, 40% OF AGENCY WISH LISTS)…"/>
          <p:cNvSpPr txBox="1">
            <a:spLocks noGrp="1"/>
          </p:cNvSpPr>
          <p:nvPr>
            <p:ph type="body" idx="1"/>
          </p:nvPr>
        </p:nvSpPr>
        <p:spPr>
          <a:xfrm>
            <a:off x="5847589" y="466530"/>
            <a:ext cx="15476219" cy="12782939"/>
          </a:xfrm>
          <a:prstGeom prst="rect">
            <a:avLst/>
          </a:prstGeom>
        </p:spPr>
        <p:txBody>
          <a:bodyPr numCol="1">
            <a:normAutofit/>
          </a:bodyPr>
          <a:lstStyle/>
          <a:p>
            <a:pPr marL="0" indent="0">
              <a:buNone/>
            </a:pPr>
            <a:r>
              <a:rPr lang="en-US" sz="4600" b="1" dirty="0">
                <a:solidFill>
                  <a:srgbClr val="01426A"/>
                </a:solidFill>
                <a:latin typeface="Gotham" panose="02000504050000020004" pitchFamily="2" charset="0"/>
              </a:rPr>
              <a:t>BUDGET</a:t>
            </a:r>
          </a:p>
          <a:p>
            <a:r>
              <a:rPr sz="4600" dirty="0">
                <a:solidFill>
                  <a:srgbClr val="01426A"/>
                </a:solidFill>
                <a:latin typeface="Gotham" panose="02000504050000020004" pitchFamily="2" charset="0"/>
              </a:rPr>
              <a:t>Pass 10th </a:t>
            </a:r>
            <a:r>
              <a:rPr lang="en-US" sz="4600" dirty="0">
                <a:solidFill>
                  <a:srgbClr val="01426A"/>
                </a:solidFill>
                <a:latin typeface="Gotham" panose="02000504050000020004" pitchFamily="2" charset="0"/>
              </a:rPr>
              <a:t>s</a:t>
            </a:r>
            <a:r>
              <a:rPr sz="4600" dirty="0">
                <a:solidFill>
                  <a:srgbClr val="01426A"/>
                </a:solidFill>
                <a:latin typeface="Gotham" panose="02000504050000020004" pitchFamily="2" charset="0"/>
              </a:rPr>
              <a:t>traight </a:t>
            </a:r>
            <a:r>
              <a:rPr lang="en-US" sz="4600" dirty="0">
                <a:solidFill>
                  <a:srgbClr val="01426A"/>
                </a:solidFill>
                <a:latin typeface="Gotham" panose="02000504050000020004" pitchFamily="2" charset="0"/>
              </a:rPr>
              <a:t>h</a:t>
            </a:r>
            <a:r>
              <a:rPr sz="4600" dirty="0">
                <a:solidFill>
                  <a:srgbClr val="01426A"/>
                </a:solidFill>
                <a:latin typeface="Gotham" panose="02000504050000020004" pitchFamily="2" charset="0"/>
              </a:rPr>
              <a:t>onestly </a:t>
            </a:r>
            <a:r>
              <a:rPr lang="en-US" sz="4600" dirty="0">
                <a:solidFill>
                  <a:srgbClr val="01426A"/>
                </a:solidFill>
                <a:latin typeface="Gotham" panose="02000504050000020004" pitchFamily="2" charset="0"/>
              </a:rPr>
              <a:t>b</a:t>
            </a:r>
            <a:r>
              <a:rPr sz="4600" dirty="0">
                <a:solidFill>
                  <a:srgbClr val="01426A"/>
                </a:solidFill>
                <a:latin typeface="Gotham" panose="02000504050000020004" pitchFamily="2" charset="0"/>
              </a:rPr>
              <a:t>alanced </a:t>
            </a:r>
            <a:r>
              <a:rPr lang="en-US" sz="4600" dirty="0">
                <a:solidFill>
                  <a:srgbClr val="01426A"/>
                </a:solidFill>
                <a:latin typeface="Gotham" panose="02000504050000020004" pitchFamily="2" charset="0"/>
              </a:rPr>
              <a:t>b</a:t>
            </a:r>
            <a:r>
              <a:rPr sz="4600" dirty="0">
                <a:solidFill>
                  <a:srgbClr val="01426A"/>
                </a:solidFill>
                <a:latin typeface="Gotham" panose="02000504050000020004" pitchFamily="2" charset="0"/>
              </a:rPr>
              <a:t>udget</a:t>
            </a:r>
            <a:endParaRPr lang="en-US" sz="4600" dirty="0">
              <a:solidFill>
                <a:srgbClr val="01426A"/>
              </a:solidFill>
              <a:latin typeface="Gotham" panose="02000504050000020004" pitchFamily="2" charset="0"/>
            </a:endParaRPr>
          </a:p>
          <a:p>
            <a:r>
              <a:rPr lang="en-US" sz="4600" dirty="0">
                <a:solidFill>
                  <a:srgbClr val="01426A"/>
                </a:solidFill>
                <a:latin typeface="Gotham" panose="02000504050000020004" pitchFamily="2" charset="0"/>
              </a:rPr>
              <a:t>Fund agency priorities</a:t>
            </a:r>
          </a:p>
          <a:p>
            <a:r>
              <a:rPr lang="en-US" sz="4600" dirty="0">
                <a:solidFill>
                  <a:srgbClr val="01426A"/>
                </a:solidFill>
                <a:latin typeface="Gotham" panose="02000504050000020004" pitchFamily="2" charset="0"/>
              </a:rPr>
              <a:t>Maintain healthy reserves</a:t>
            </a:r>
          </a:p>
          <a:p>
            <a:r>
              <a:rPr lang="en-US" sz="4600" dirty="0">
                <a:solidFill>
                  <a:srgbClr val="01426A"/>
                </a:solidFill>
                <a:latin typeface="Gotham" panose="02000504050000020004" pitchFamily="2" charset="0"/>
              </a:rPr>
              <a:t>Guarantee an additional $1B goes to pay down pre-96 teacher retirement fund </a:t>
            </a:r>
          </a:p>
          <a:p>
            <a:r>
              <a:rPr lang="en-US" sz="4600" dirty="0">
                <a:solidFill>
                  <a:srgbClr val="01426A"/>
                </a:solidFill>
                <a:latin typeface="Gotham" panose="02000504050000020004" pitchFamily="2" charset="0"/>
              </a:rPr>
              <a:t>Follow through on cash funding mega projects in FY23</a:t>
            </a:r>
          </a:p>
          <a:p>
            <a:pPr lvl="2"/>
            <a:r>
              <a:rPr lang="en-US" sz="4600" dirty="0">
                <a:solidFill>
                  <a:srgbClr val="01426A"/>
                </a:solidFill>
                <a:latin typeface="Gotham" panose="02000504050000020004" pitchFamily="2" charset="0"/>
              </a:rPr>
              <a:t>State Archives, State Park Inn, Blind &amp; Deaf Schools, Westville Prison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2" name="Square"/>
          <p:cNvSpPr/>
          <p:nvPr/>
        </p:nvSpPr>
        <p:spPr>
          <a:xfrm>
            <a:off x="5300624" y="-33376"/>
            <a:ext cx="13782752" cy="13782752"/>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000000"/>
              </a:solidFill>
              <a:effectLst/>
              <a:uLnTx/>
              <a:uFillTx/>
              <a:latin typeface="Helvetica Neue Medium"/>
              <a:sym typeface="Helvetica Neue Medium"/>
            </a:endParaRPr>
          </a:p>
        </p:txBody>
      </p:sp>
      <p:pic>
        <p:nvPicPr>
          <p:cNvPr id="3" name="Picture 2" descr="Diagram&#10;&#10;Description automatically generated">
            <a:extLst>
              <a:ext uri="{FF2B5EF4-FFF2-40B4-BE49-F238E27FC236}">
                <a16:creationId xmlns:a16="http://schemas.microsoft.com/office/drawing/2014/main" id="{F2DD2F4A-5413-B2D9-987F-E03AB14EC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180" y="797828"/>
            <a:ext cx="11093196" cy="12120344"/>
          </a:xfrm>
          <a:prstGeom prst="rect">
            <a:avLst/>
          </a:prstGeom>
        </p:spPr>
      </p:pic>
    </p:spTree>
    <p:extLst>
      <p:ext uri="{BB962C8B-B14F-4D97-AF65-F5344CB8AC3E}">
        <p14:creationId xmlns:p14="http://schemas.microsoft.com/office/powerpoint/2010/main" val="10038266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3" name="IEDC Program FUNDING: Marketing, Site Development, Deal Closing Fund…"/>
          <p:cNvSpPr txBox="1">
            <a:spLocks noGrp="1"/>
          </p:cNvSpPr>
          <p:nvPr>
            <p:ph type="body" idx="1"/>
          </p:nvPr>
        </p:nvSpPr>
        <p:spPr>
          <a:xfrm>
            <a:off x="5815584" y="457200"/>
            <a:ext cx="15526512" cy="11923776"/>
          </a:xfrm>
          <a:prstGeom prst="rect">
            <a:avLst/>
          </a:prstGeom>
        </p:spPr>
        <p:txBody>
          <a:bodyPr numCol="1">
            <a:normAutofit/>
          </a:bodyPr>
          <a:lstStyle/>
          <a:p>
            <a:pPr marL="0" indent="0">
              <a:buNone/>
            </a:pPr>
            <a:r>
              <a:rPr lang="en-US" sz="4600" b="1" dirty="0">
                <a:solidFill>
                  <a:srgbClr val="01426A"/>
                </a:solidFill>
                <a:latin typeface="Gotham" panose="02000504050000020004" pitchFamily="2" charset="0"/>
              </a:rPr>
              <a:t>ECONOMIC DEVELOPMENT TOOLS </a:t>
            </a:r>
          </a:p>
          <a:p>
            <a:r>
              <a:rPr lang="en-US" sz="4600" dirty="0">
                <a:solidFill>
                  <a:srgbClr val="01426A"/>
                </a:solidFill>
                <a:latin typeface="Gotham" panose="02000504050000020004" pitchFamily="2" charset="0"/>
              </a:rPr>
              <a:t>Modernize state economic development tools: </a:t>
            </a:r>
          </a:p>
          <a:p>
            <a:pPr lvl="2"/>
            <a:r>
              <a:rPr lang="en-US" sz="4600" dirty="0">
                <a:solidFill>
                  <a:srgbClr val="01426A"/>
                </a:solidFill>
                <a:latin typeface="Gotham" panose="02000504050000020004" pitchFamily="2" charset="0"/>
              </a:rPr>
              <a:t>Establish </a:t>
            </a:r>
            <a:r>
              <a:rPr lang="en-US" sz="4600" b="1" dirty="0">
                <a:solidFill>
                  <a:srgbClr val="01426A"/>
                </a:solidFill>
                <a:latin typeface="Gotham" panose="02000504050000020004" pitchFamily="2" charset="0"/>
              </a:rPr>
              <a:t>$300M</a:t>
            </a:r>
            <a:r>
              <a:rPr lang="en-US" sz="4600" dirty="0">
                <a:solidFill>
                  <a:srgbClr val="01426A"/>
                </a:solidFill>
                <a:latin typeface="Gotham" panose="02000504050000020004" pitchFamily="2" charset="0"/>
              </a:rPr>
              <a:t>/</a:t>
            </a:r>
            <a:r>
              <a:rPr lang="en-US" sz="4600" dirty="0" err="1">
                <a:solidFill>
                  <a:srgbClr val="01426A"/>
                </a:solidFill>
                <a:latin typeface="Gotham" panose="02000504050000020004" pitchFamily="2" charset="0"/>
              </a:rPr>
              <a:t>yr</a:t>
            </a:r>
            <a:r>
              <a:rPr lang="en-US" sz="4600" dirty="0">
                <a:solidFill>
                  <a:srgbClr val="01426A"/>
                </a:solidFill>
                <a:latin typeface="Gotham" panose="02000504050000020004" pitchFamily="2" charset="0"/>
              </a:rPr>
              <a:t> deal closing fund</a:t>
            </a:r>
          </a:p>
          <a:p>
            <a:pPr lvl="2"/>
            <a:r>
              <a:rPr lang="en-US" sz="4600" dirty="0">
                <a:solidFill>
                  <a:srgbClr val="01426A"/>
                </a:solidFill>
                <a:latin typeface="Gotham" panose="02000504050000020004" pitchFamily="2" charset="0"/>
              </a:rPr>
              <a:t>Formalize </a:t>
            </a:r>
            <a:r>
              <a:rPr lang="en-US" sz="4600" b="1" dirty="0">
                <a:solidFill>
                  <a:srgbClr val="01426A"/>
                </a:solidFill>
                <a:latin typeface="Gotham" panose="02000504050000020004" pitchFamily="2" charset="0"/>
              </a:rPr>
              <a:t>$300M</a:t>
            </a:r>
            <a:r>
              <a:rPr lang="en-US" sz="4600" dirty="0">
                <a:solidFill>
                  <a:srgbClr val="01426A"/>
                </a:solidFill>
                <a:latin typeface="Gotham" panose="02000504050000020004" pitchFamily="2" charset="0"/>
              </a:rPr>
              <a:t>/</a:t>
            </a:r>
            <a:r>
              <a:rPr lang="en-US" sz="4600" dirty="0" err="1">
                <a:solidFill>
                  <a:srgbClr val="01426A"/>
                </a:solidFill>
                <a:latin typeface="Gotham" panose="02000504050000020004" pitchFamily="2" charset="0"/>
              </a:rPr>
              <a:t>yr</a:t>
            </a:r>
            <a:r>
              <a:rPr lang="en-US" sz="4600" dirty="0">
                <a:solidFill>
                  <a:srgbClr val="01426A"/>
                </a:solidFill>
                <a:latin typeface="Gotham" panose="02000504050000020004" pitchFamily="2" charset="0"/>
              </a:rPr>
              <a:t> tax credit flexibility</a:t>
            </a:r>
          </a:p>
          <a:p>
            <a:pPr lvl="2"/>
            <a:r>
              <a:rPr lang="en-US" sz="4600" dirty="0">
                <a:solidFill>
                  <a:srgbClr val="01426A"/>
                </a:solidFill>
                <a:latin typeface="Gotham" panose="02000504050000020004" pitchFamily="2" charset="0"/>
              </a:rPr>
              <a:t>New </a:t>
            </a:r>
            <a:r>
              <a:rPr lang="en-US" sz="4600" b="1" dirty="0">
                <a:solidFill>
                  <a:srgbClr val="01426A"/>
                </a:solidFill>
                <a:latin typeface="Gotham" panose="02000504050000020004" pitchFamily="2" charset="0"/>
              </a:rPr>
              <a:t>$150M </a:t>
            </a:r>
            <a:r>
              <a:rPr lang="en-US" sz="4600" dirty="0">
                <a:solidFill>
                  <a:srgbClr val="01426A"/>
                </a:solidFill>
                <a:latin typeface="Gotham" panose="02000504050000020004" pitchFamily="2" charset="0"/>
              </a:rPr>
              <a:t>revolving fund for site acquisition</a:t>
            </a:r>
          </a:p>
          <a:p>
            <a:pPr lvl="2"/>
            <a:r>
              <a:rPr lang="en-US" sz="4600" dirty="0">
                <a:solidFill>
                  <a:srgbClr val="01426A"/>
                </a:solidFill>
                <a:latin typeface="Gotham" panose="02000504050000020004" pitchFamily="2" charset="0"/>
              </a:rPr>
              <a:t>Create Budget Committee process release valve</a:t>
            </a:r>
          </a:p>
          <a:p>
            <a:r>
              <a:rPr lang="en-US" sz="4600" dirty="0">
                <a:solidFill>
                  <a:srgbClr val="01426A"/>
                </a:solidFill>
                <a:latin typeface="Gotham" panose="02000504050000020004" pitchFamily="2" charset="0"/>
              </a:rPr>
              <a:t>Continue investment in entrepreneurship, innovation and marketing </a:t>
            </a:r>
            <a:endParaRPr lang="en-US" sz="4600" u="sng" dirty="0">
              <a:solidFill>
                <a:srgbClr val="01426A"/>
              </a:solidFill>
              <a:latin typeface="Gotham" panose="02000504050000020004" pitchFamily="2" charset="0"/>
            </a:endParaRPr>
          </a:p>
          <a:p>
            <a:r>
              <a:rPr lang="en-US" sz="4600" u="sng" dirty="0">
                <a:solidFill>
                  <a:srgbClr val="01426A"/>
                </a:solidFill>
                <a:latin typeface="Gotham" panose="02000504050000020004" pitchFamily="2" charset="0"/>
              </a:rPr>
              <a:t>Double</a:t>
            </a:r>
            <a:r>
              <a:rPr lang="en-US" sz="4600" dirty="0">
                <a:solidFill>
                  <a:srgbClr val="01426A"/>
                </a:solidFill>
                <a:latin typeface="Gotham" panose="02000504050000020004" pitchFamily="2" charset="0"/>
              </a:rPr>
              <a:t> funding for Manufacturing Modernization grants (</a:t>
            </a:r>
            <a:r>
              <a:rPr lang="en-US" sz="4600" b="1" dirty="0">
                <a:solidFill>
                  <a:srgbClr val="01426A"/>
                </a:solidFill>
                <a:latin typeface="Gotham" panose="02000504050000020004" pitchFamily="2" charset="0"/>
              </a:rPr>
              <a:t>$40M </a:t>
            </a:r>
            <a:r>
              <a:rPr lang="en-US" sz="4600" dirty="0">
                <a:solidFill>
                  <a:srgbClr val="01426A"/>
                </a:solidFill>
                <a:latin typeface="Gotham" panose="02000504050000020004" pitchFamily="2" charset="0"/>
              </a:rPr>
              <a:t>over biennium)</a:t>
            </a:r>
          </a:p>
          <a:p>
            <a:pPr marL="0" indent="0">
              <a:buNone/>
            </a:pPr>
            <a:endParaRPr lang="en-US" sz="4600" dirty="0">
              <a:solidFill>
                <a:srgbClr val="E22400"/>
              </a:solidFill>
              <a:latin typeface="Gotham" panose="02000504050000020004" pitchFamily="2"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 name="Increase Tourism Funding  ($32M over 2 years)…"/>
          <p:cNvSpPr txBox="1">
            <a:spLocks noGrp="1"/>
          </p:cNvSpPr>
          <p:nvPr>
            <p:ph type="body" idx="1"/>
          </p:nvPr>
        </p:nvSpPr>
        <p:spPr>
          <a:xfrm>
            <a:off x="5829299" y="492656"/>
            <a:ext cx="16093907" cy="10394302"/>
          </a:xfrm>
          <a:prstGeom prst="rect">
            <a:avLst/>
          </a:prstGeom>
        </p:spPr>
        <p:txBody>
          <a:bodyPr numCol="1">
            <a:normAutofit/>
          </a:bodyPr>
          <a:lstStyle/>
          <a:p>
            <a:pPr marL="0" indent="0">
              <a:buNone/>
            </a:pPr>
            <a:r>
              <a:rPr lang="en-US" sz="5000" b="1" dirty="0">
                <a:solidFill>
                  <a:srgbClr val="01426A"/>
                </a:solidFill>
                <a:latin typeface="Gotham" panose="02000504050000020004" pitchFamily="2" charset="0"/>
              </a:rPr>
              <a:t>DESTINATION PROMOTION  </a:t>
            </a:r>
          </a:p>
          <a:p>
            <a:pPr lvl="1"/>
            <a:r>
              <a:rPr sz="5000" dirty="0">
                <a:solidFill>
                  <a:srgbClr val="01426A"/>
                </a:solidFill>
                <a:latin typeface="Gotham" panose="02000504050000020004" pitchFamily="2" charset="0"/>
              </a:rPr>
              <a:t>Increase </a:t>
            </a:r>
            <a:r>
              <a:rPr lang="en-US" sz="5000" dirty="0">
                <a:solidFill>
                  <a:srgbClr val="01426A"/>
                </a:solidFill>
                <a:latin typeface="Gotham" panose="02000504050000020004" pitchFamily="2" charset="0"/>
              </a:rPr>
              <a:t>t</a:t>
            </a:r>
            <a:r>
              <a:rPr sz="5000" dirty="0">
                <a:solidFill>
                  <a:srgbClr val="01426A"/>
                </a:solidFill>
                <a:latin typeface="Gotham" panose="02000504050000020004" pitchFamily="2" charset="0"/>
              </a:rPr>
              <a:t>ourism </a:t>
            </a:r>
            <a:r>
              <a:rPr lang="en-US" sz="5000" dirty="0">
                <a:solidFill>
                  <a:srgbClr val="01426A"/>
                </a:solidFill>
                <a:latin typeface="Gotham" panose="02000504050000020004" pitchFamily="2" charset="0"/>
              </a:rPr>
              <a:t>f</a:t>
            </a:r>
            <a:r>
              <a:rPr sz="5000" dirty="0">
                <a:solidFill>
                  <a:srgbClr val="01426A"/>
                </a:solidFill>
                <a:latin typeface="Gotham" panose="02000504050000020004" pitchFamily="2" charset="0"/>
              </a:rPr>
              <a:t>unding </a:t>
            </a:r>
            <a:endParaRPr lang="en-US" sz="5000" dirty="0">
              <a:solidFill>
                <a:srgbClr val="01426A"/>
              </a:solidFill>
              <a:latin typeface="Gotham" panose="02000504050000020004" pitchFamily="2" charset="0"/>
            </a:endParaRPr>
          </a:p>
          <a:p>
            <a:pPr lvl="3"/>
            <a:r>
              <a:rPr sz="5000" dirty="0">
                <a:solidFill>
                  <a:srgbClr val="01426A"/>
                </a:solidFill>
                <a:latin typeface="Gotham" panose="02000504050000020004" pitchFamily="2" charset="0"/>
              </a:rPr>
              <a:t>Focus on connecting with Indiana college students &amp; visitors</a:t>
            </a:r>
            <a:endParaRPr lang="en-US" sz="5000" dirty="0">
              <a:solidFill>
                <a:srgbClr val="01426A"/>
              </a:solidFill>
              <a:latin typeface="Gotham" panose="02000504050000020004" pitchFamily="2" charset="0"/>
            </a:endParaRPr>
          </a:p>
          <a:p>
            <a:pPr lvl="1"/>
            <a:r>
              <a:rPr lang="en-US" sz="5000" dirty="0">
                <a:solidFill>
                  <a:srgbClr val="01426A"/>
                </a:solidFill>
                <a:latin typeface="Gotham" panose="02000504050000020004" pitchFamily="2" charset="0"/>
              </a:rPr>
              <a:t>Support statewide sports bid fund</a:t>
            </a:r>
            <a:endParaRPr sz="5000" dirty="0">
              <a:solidFill>
                <a:srgbClr val="01426A"/>
              </a:solidFill>
              <a:latin typeface="Gotham" panose="02000504050000020004" pitchFamily="2"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2" name="Square"/>
          <p:cNvSpPr/>
          <p:nvPr/>
        </p:nvSpPr>
        <p:spPr>
          <a:xfrm>
            <a:off x="5300624" y="-33376"/>
            <a:ext cx="13782752" cy="13782752"/>
          </a:xfrm>
          <a:prstGeom prst="rect">
            <a:avLst/>
          </a:prstGeom>
          <a:solidFill>
            <a:srgbClr val="FFFFFF"/>
          </a:soli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000000"/>
                </a:solidFill>
                <a:latin typeface="Helvetica Neue Medium"/>
                <a:ea typeface="Helvetica Neue Medium"/>
                <a:cs typeface="Helvetica Neue Medium"/>
                <a:sym typeface="Helvetica Neue Medium"/>
              </a:defRPr>
            </a:pPr>
            <a:endParaRPr kumimoji="0" sz="3200" b="0" i="0" u="none" strike="noStrike" kern="0" cap="none" spc="0" normalizeH="0" baseline="0" noProof="0">
              <a:ln>
                <a:noFill/>
              </a:ln>
              <a:solidFill>
                <a:srgbClr val="000000"/>
              </a:solidFill>
              <a:effectLst/>
              <a:uLnTx/>
              <a:uFillTx/>
              <a:latin typeface="Helvetica Neue Medium"/>
              <a:sym typeface="Helvetica Neue Medium"/>
            </a:endParaRPr>
          </a:p>
        </p:txBody>
      </p:sp>
      <p:pic>
        <p:nvPicPr>
          <p:cNvPr id="3" name="Picture 2" descr="Diagram&#10;&#10;Description automatically generated">
            <a:extLst>
              <a:ext uri="{FF2B5EF4-FFF2-40B4-BE49-F238E27FC236}">
                <a16:creationId xmlns:a16="http://schemas.microsoft.com/office/drawing/2014/main" id="{36D3834A-E9BD-E40A-6DC9-CA7478F4A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892" y="787837"/>
            <a:ext cx="11111484" cy="12140325"/>
          </a:xfrm>
          <a:prstGeom prst="rect">
            <a:avLst/>
          </a:prstGeom>
        </p:spPr>
      </p:pic>
    </p:spTree>
    <p:extLst>
      <p:ext uri="{BB962C8B-B14F-4D97-AF65-F5344CB8AC3E}">
        <p14:creationId xmlns:p14="http://schemas.microsoft.com/office/powerpoint/2010/main" val="23112314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 name="A.  Early Childhoo…"/>
          <p:cNvSpPr txBox="1">
            <a:spLocks noGrp="1"/>
          </p:cNvSpPr>
          <p:nvPr>
            <p:ph type="body" sz="half" idx="1"/>
          </p:nvPr>
        </p:nvSpPr>
        <p:spPr>
          <a:xfrm>
            <a:off x="5806440" y="457200"/>
            <a:ext cx="15572231" cy="5980176"/>
          </a:xfrm>
          <a:prstGeom prst="rect">
            <a:avLst/>
          </a:prstGeom>
        </p:spPr>
        <p:txBody>
          <a:bodyPr>
            <a:normAutofit/>
          </a:bodyPr>
          <a:lstStyle/>
          <a:p>
            <a:pPr algn="l" defTabSz="1487386">
              <a:defRPr sz="7076" spc="-141"/>
            </a:pPr>
            <a:r>
              <a:rPr lang="en-US" sz="5000" b="1" dirty="0">
                <a:solidFill>
                  <a:srgbClr val="01426A"/>
                </a:solidFill>
                <a:latin typeface="Gotham" panose="02000504050000020004" pitchFamily="2" charset="0"/>
              </a:rPr>
              <a:t>EDUCATIONAL &amp; WORKFORCE DEVELOPMENT </a:t>
            </a:r>
          </a:p>
          <a:p>
            <a:pPr algn="l" defTabSz="1487386">
              <a:defRPr sz="7076" spc="-141"/>
            </a:pPr>
            <a:endParaRPr lang="en-US" sz="5000" b="1" dirty="0">
              <a:solidFill>
                <a:srgbClr val="01426A"/>
              </a:solidFill>
              <a:latin typeface="Gotham" panose="02000504050000020004" pitchFamily="2" charset="0"/>
            </a:endParaRPr>
          </a:p>
          <a:p>
            <a:pPr algn="l" defTabSz="1487386">
              <a:defRPr sz="7076" spc="-141"/>
            </a:pPr>
            <a:r>
              <a:rPr sz="5000" dirty="0">
                <a:solidFill>
                  <a:srgbClr val="01426A"/>
                </a:solidFill>
                <a:latin typeface="Gotham" panose="02000504050000020004" pitchFamily="2" charset="0"/>
              </a:rPr>
              <a:t>A.  </a:t>
            </a:r>
            <a:r>
              <a:rPr lang="en-US" sz="5000" dirty="0">
                <a:solidFill>
                  <a:srgbClr val="01426A"/>
                </a:solidFill>
                <a:latin typeface="Gotham" panose="02000504050000020004" pitchFamily="2" charset="0"/>
              </a:rPr>
              <a:t>Early Childhood </a:t>
            </a:r>
          </a:p>
          <a:p>
            <a:pPr algn="l" defTabSz="1487386">
              <a:defRPr sz="7076" spc="-141"/>
            </a:pPr>
            <a:endParaRPr lang="en-US" sz="5000" dirty="0">
              <a:solidFill>
                <a:srgbClr val="01426A"/>
              </a:solidFill>
              <a:latin typeface="Gotham" panose="02000504050000020004" pitchFamily="2" charset="0"/>
            </a:endParaRPr>
          </a:p>
          <a:p>
            <a:pPr algn="l" defTabSz="1487386">
              <a:defRPr sz="7076" spc="-141"/>
            </a:pPr>
            <a:r>
              <a:rPr lang="en-US" sz="5000" dirty="0">
                <a:solidFill>
                  <a:srgbClr val="01426A"/>
                </a:solidFill>
                <a:latin typeface="Gotham" panose="02000504050000020004" pitchFamily="2" charset="0"/>
              </a:rPr>
              <a:t>B.  K-12</a:t>
            </a:r>
          </a:p>
          <a:p>
            <a:pPr algn="l" defTabSz="1487386">
              <a:defRPr sz="7076" spc="-141"/>
            </a:pPr>
            <a:endParaRPr sz="5000" dirty="0">
              <a:solidFill>
                <a:srgbClr val="01426A"/>
              </a:solidFill>
              <a:latin typeface="Gotham" panose="02000504050000020004" pitchFamily="2" charset="0"/>
            </a:endParaRPr>
          </a:p>
          <a:p>
            <a:pPr algn="l" defTabSz="1487386">
              <a:defRPr sz="7076" spc="-141"/>
            </a:pPr>
            <a:r>
              <a:rPr sz="5000" dirty="0">
                <a:solidFill>
                  <a:srgbClr val="01426A"/>
                </a:solidFill>
                <a:latin typeface="Gotham" panose="02000504050000020004" pitchFamily="2" charset="0"/>
              </a:rPr>
              <a:t>C.  </a:t>
            </a:r>
            <a:r>
              <a:rPr lang="en-US" sz="5000" dirty="0">
                <a:solidFill>
                  <a:srgbClr val="01426A"/>
                </a:solidFill>
                <a:latin typeface="Gotham" panose="02000504050000020004" pitchFamily="2" charset="0"/>
              </a:rPr>
              <a:t>Post Secondary/Higher Education</a:t>
            </a:r>
          </a:p>
          <a:p>
            <a:pPr algn="l" defTabSz="1487386">
              <a:defRPr sz="7076" spc="-141"/>
            </a:pPr>
            <a:endParaRPr lang="en-US" sz="5000" dirty="0">
              <a:solidFill>
                <a:srgbClr val="01426A"/>
              </a:solidFill>
              <a:latin typeface="Gotham" panose="02000504050000020004" pitchFamily="2" charset="0"/>
            </a:endParaRPr>
          </a:p>
          <a:p>
            <a:pPr algn="l" defTabSz="1487386">
              <a:defRPr sz="7076" spc="-141"/>
            </a:pPr>
            <a:r>
              <a:rPr lang="en-US" sz="5000" dirty="0">
                <a:solidFill>
                  <a:srgbClr val="01426A"/>
                </a:solidFill>
                <a:latin typeface="Gotham" panose="02000504050000020004" pitchFamily="2" charset="0"/>
              </a:rPr>
              <a:t>D.  Adult Learner Programs  </a:t>
            </a:r>
            <a:endParaRPr sz="5000" dirty="0">
              <a:solidFill>
                <a:srgbClr val="01426A"/>
              </a:solidFill>
              <a:latin typeface="Gotham" panose="02000504050000020004" pitchFamily="2" charset="0"/>
            </a:endParaRPr>
          </a:p>
        </p:txBody>
      </p:sp>
    </p:spTree>
  </p:cSld>
  <p:clrMapOvr>
    <a:masterClrMapping/>
  </p:clrMapOvr>
  <p:transition spd="med"/>
</p:sld>
</file>

<file path=ppt/theme/theme1.xml><?xml version="1.0" encoding="utf-8"?>
<a:theme xmlns:a="http://schemas.openxmlformats.org/drawingml/2006/main" name="32_DynamicDark">
  <a:themeElements>
    <a:clrScheme name="32_DynamicDark">
      <a:dk1>
        <a:srgbClr val="BE00FF"/>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2_DynamicDark">
      <a:majorFont>
        <a:latin typeface="Helvetica Neue"/>
        <a:ea typeface="Helvetica Neue"/>
        <a:cs typeface="Helvetica Neue"/>
      </a:majorFont>
      <a:minorFont>
        <a:latin typeface="Helvetica Neue"/>
        <a:ea typeface="Helvetica Neue"/>
        <a:cs typeface="Helvetica Neue"/>
      </a:minorFont>
    </a:fontScheme>
    <a:fmtScheme name="32_Dynamic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2_DynamicDark">
  <a:themeElements>
    <a:clrScheme name="32_DynamicDar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2_DynamicDark">
      <a:majorFont>
        <a:latin typeface="Helvetica Neue"/>
        <a:ea typeface="Helvetica Neue"/>
        <a:cs typeface="Helvetica Neue"/>
      </a:majorFont>
      <a:minorFont>
        <a:latin typeface="Helvetica Neue"/>
        <a:ea typeface="Helvetica Neue"/>
        <a:cs typeface="Helvetica Neue"/>
      </a:minorFont>
    </a:fontScheme>
    <a:fmtScheme name="32_Dynamic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4134</TotalTime>
  <Words>1034</Words>
  <Application>Microsoft Office PowerPoint</Application>
  <PresentationFormat>Custom</PresentationFormat>
  <Paragraphs>100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Gotham</vt:lpstr>
      <vt:lpstr>Helvetica Neue</vt:lpstr>
      <vt:lpstr>Helvetica Neue Medium</vt:lpstr>
      <vt:lpstr>32_DynamicDark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AGENDA</dc:title>
  <dc:creator>Clancy, Emily</dc:creator>
  <cp:lastModifiedBy>Welsh, Stefan</cp:lastModifiedBy>
  <cp:revision>13</cp:revision>
  <cp:lastPrinted>2022-12-31T20:41:01Z</cp:lastPrinted>
  <dcterms:modified xsi:type="dcterms:W3CDTF">2023-01-04T20:59:27Z</dcterms:modified>
</cp:coreProperties>
</file>