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2"/>
  </p:notesMasterIdLst>
  <p:sldIdLst>
    <p:sldId id="256" r:id="rId5"/>
    <p:sldId id="347" r:id="rId6"/>
    <p:sldId id="326" r:id="rId7"/>
    <p:sldId id="332" r:id="rId8"/>
    <p:sldId id="333" r:id="rId9"/>
    <p:sldId id="336" r:id="rId10"/>
    <p:sldId id="338" r:id="rId11"/>
    <p:sldId id="335" r:id="rId12"/>
    <p:sldId id="261" r:id="rId13"/>
    <p:sldId id="334" r:id="rId14"/>
    <p:sldId id="343" r:id="rId15"/>
    <p:sldId id="350" r:id="rId16"/>
    <p:sldId id="325" r:id="rId17"/>
    <p:sldId id="330" r:id="rId18"/>
    <p:sldId id="327" r:id="rId19"/>
    <p:sldId id="331" r:id="rId20"/>
    <p:sldId id="339" r:id="rId21"/>
    <p:sldId id="344" r:id="rId22"/>
    <p:sldId id="349" r:id="rId23"/>
    <p:sldId id="348" r:id="rId24"/>
    <p:sldId id="340" r:id="rId25"/>
    <p:sldId id="341" r:id="rId26"/>
    <p:sldId id="351" r:id="rId27"/>
    <p:sldId id="355" r:id="rId28"/>
    <p:sldId id="352" r:id="rId29"/>
    <p:sldId id="354"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97" autoAdjust="0"/>
  </p:normalViewPr>
  <p:slideViewPr>
    <p:cSldViewPr snapToGrid="0">
      <p:cViewPr varScale="1">
        <p:scale>
          <a:sx n="66" d="100"/>
          <a:sy n="66" d="100"/>
        </p:scale>
        <p:origin x="5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6C1D0-95F7-4AB9-80C5-E44B9E891A6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A1FDD5-A726-42B1-A30E-85EC79B8C383}">
      <dgm:prSet/>
      <dgm:spPr/>
      <dgm:t>
        <a:bodyPr/>
        <a:lstStyle/>
        <a:p>
          <a:r>
            <a:rPr lang="en-US"/>
            <a:t>Facts about Pretrial Release</a:t>
          </a:r>
        </a:p>
      </dgm:t>
    </dgm:pt>
    <dgm:pt modelId="{A92F6508-A2EB-4BC1-8A0D-3F2ED0ED9CCA}" type="parTrans" cxnId="{C54F54B9-D2EB-4889-B5BC-D516364C8BEF}">
      <dgm:prSet/>
      <dgm:spPr/>
      <dgm:t>
        <a:bodyPr/>
        <a:lstStyle/>
        <a:p>
          <a:endParaRPr lang="en-US"/>
        </a:p>
      </dgm:t>
    </dgm:pt>
    <dgm:pt modelId="{D6FF348D-9F2A-431E-BDD7-E98CAB7FCBEE}" type="sibTrans" cxnId="{C54F54B9-D2EB-4889-B5BC-D516364C8BEF}">
      <dgm:prSet/>
      <dgm:spPr/>
      <dgm:t>
        <a:bodyPr/>
        <a:lstStyle/>
        <a:p>
          <a:endParaRPr lang="en-US"/>
        </a:p>
      </dgm:t>
    </dgm:pt>
    <dgm:pt modelId="{E7C6F6CA-EEAD-478F-9B89-3B33DF2C1034}">
      <dgm:prSet/>
      <dgm:spPr/>
      <dgm:t>
        <a:bodyPr/>
        <a:lstStyle/>
        <a:p>
          <a:r>
            <a:rPr lang="en-US"/>
            <a:t>Foundations of the Right to Bail</a:t>
          </a:r>
        </a:p>
      </dgm:t>
    </dgm:pt>
    <dgm:pt modelId="{37D8D39C-27BA-40D0-A4C0-594E290B5FE8}" type="parTrans" cxnId="{EA162916-2C7B-419A-8D8A-6CF05A3D962C}">
      <dgm:prSet/>
      <dgm:spPr/>
      <dgm:t>
        <a:bodyPr/>
        <a:lstStyle/>
        <a:p>
          <a:endParaRPr lang="en-US"/>
        </a:p>
      </dgm:t>
    </dgm:pt>
    <dgm:pt modelId="{0A1DAE1E-525F-48B4-A688-69D6CFB59D3E}" type="sibTrans" cxnId="{EA162916-2C7B-419A-8D8A-6CF05A3D962C}">
      <dgm:prSet/>
      <dgm:spPr/>
      <dgm:t>
        <a:bodyPr/>
        <a:lstStyle/>
        <a:p>
          <a:endParaRPr lang="en-US"/>
        </a:p>
      </dgm:t>
    </dgm:pt>
    <dgm:pt modelId="{CE7A3B8E-C4E7-4944-AA11-996B0CA25FF6}">
      <dgm:prSet/>
      <dgm:spPr/>
      <dgm:t>
        <a:bodyPr/>
        <a:lstStyle/>
        <a:p>
          <a:r>
            <a:rPr lang="en-US"/>
            <a:t>Features of a Fair System</a:t>
          </a:r>
        </a:p>
      </dgm:t>
    </dgm:pt>
    <dgm:pt modelId="{5D78C742-7F17-4325-AC4B-1A122A4D42E5}" type="parTrans" cxnId="{B77E807D-60DE-46F4-82DA-E7AB97539F20}">
      <dgm:prSet/>
      <dgm:spPr/>
      <dgm:t>
        <a:bodyPr/>
        <a:lstStyle/>
        <a:p>
          <a:endParaRPr lang="en-US"/>
        </a:p>
      </dgm:t>
    </dgm:pt>
    <dgm:pt modelId="{1D17ADB4-4E6C-4518-96F3-4CC7641C410D}" type="sibTrans" cxnId="{B77E807D-60DE-46F4-82DA-E7AB97539F20}">
      <dgm:prSet/>
      <dgm:spPr/>
      <dgm:t>
        <a:bodyPr/>
        <a:lstStyle/>
        <a:p>
          <a:endParaRPr lang="en-US"/>
        </a:p>
      </dgm:t>
    </dgm:pt>
    <dgm:pt modelId="{3A97865E-543B-471B-9448-DE143C1B0F29}" type="pres">
      <dgm:prSet presAssocID="{4266C1D0-95F7-4AB9-80C5-E44B9E891A6E}" presName="root" presStyleCnt="0">
        <dgm:presLayoutVars>
          <dgm:dir/>
          <dgm:resizeHandles val="exact"/>
        </dgm:presLayoutVars>
      </dgm:prSet>
      <dgm:spPr/>
    </dgm:pt>
    <dgm:pt modelId="{D0844976-FA27-42F1-8B85-4F98511C24A6}" type="pres">
      <dgm:prSet presAssocID="{47A1FDD5-A726-42B1-A30E-85EC79B8C383}" presName="compNode" presStyleCnt="0"/>
      <dgm:spPr/>
    </dgm:pt>
    <dgm:pt modelId="{FAEFA148-2F4E-4D03-A9C3-C5C1A7C038E3}" type="pres">
      <dgm:prSet presAssocID="{47A1FDD5-A726-42B1-A30E-85EC79B8C383}" presName="bgRect" presStyleLbl="bgShp" presStyleIdx="0" presStyleCnt="3"/>
      <dgm:spPr/>
    </dgm:pt>
    <dgm:pt modelId="{039B05C2-57A1-468F-BF25-2BDB000F0745}" type="pres">
      <dgm:prSet presAssocID="{47A1FDD5-A726-42B1-A30E-85EC79B8C38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ation with pie chart with solid fill"/>
        </a:ext>
      </dgm:extLst>
    </dgm:pt>
    <dgm:pt modelId="{1E545FC1-D4A0-4CBF-9E87-AFF64B1D3BAA}" type="pres">
      <dgm:prSet presAssocID="{47A1FDD5-A726-42B1-A30E-85EC79B8C383}" presName="spaceRect" presStyleCnt="0"/>
      <dgm:spPr/>
    </dgm:pt>
    <dgm:pt modelId="{B13455B1-D186-4607-AE33-6939FD8AFACD}" type="pres">
      <dgm:prSet presAssocID="{47A1FDD5-A726-42B1-A30E-85EC79B8C383}" presName="parTx" presStyleLbl="revTx" presStyleIdx="0" presStyleCnt="3">
        <dgm:presLayoutVars>
          <dgm:chMax val="0"/>
          <dgm:chPref val="0"/>
        </dgm:presLayoutVars>
      </dgm:prSet>
      <dgm:spPr/>
    </dgm:pt>
    <dgm:pt modelId="{42980CE0-6886-498E-8DF9-3A204278A5C1}" type="pres">
      <dgm:prSet presAssocID="{D6FF348D-9F2A-431E-BDD7-E98CAB7FCBEE}" presName="sibTrans" presStyleCnt="0"/>
      <dgm:spPr/>
    </dgm:pt>
    <dgm:pt modelId="{809A7DF5-93E7-4161-8119-0959165AA395}" type="pres">
      <dgm:prSet presAssocID="{E7C6F6CA-EEAD-478F-9B89-3B33DF2C1034}" presName="compNode" presStyleCnt="0"/>
      <dgm:spPr/>
    </dgm:pt>
    <dgm:pt modelId="{12BF86B5-4710-47A1-B346-4566729EF027}" type="pres">
      <dgm:prSet presAssocID="{E7C6F6CA-EEAD-478F-9B89-3B33DF2C1034}" presName="bgRect" presStyleLbl="bgShp" presStyleIdx="1" presStyleCnt="3"/>
      <dgm:spPr/>
    </dgm:pt>
    <dgm:pt modelId="{BF24811E-1F45-45E4-94E6-AE3BFAF7C574}" type="pres">
      <dgm:prSet presAssocID="{E7C6F6CA-EEAD-478F-9B89-3B33DF2C103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ilding Brick Wall with solid fill"/>
        </a:ext>
      </dgm:extLst>
    </dgm:pt>
    <dgm:pt modelId="{9D3B6D6F-BEE4-4324-867B-2C8BD2B904B4}" type="pres">
      <dgm:prSet presAssocID="{E7C6F6CA-EEAD-478F-9B89-3B33DF2C1034}" presName="spaceRect" presStyleCnt="0"/>
      <dgm:spPr/>
    </dgm:pt>
    <dgm:pt modelId="{AE2397E2-35A9-4A5A-BD3C-B675B62689E3}" type="pres">
      <dgm:prSet presAssocID="{E7C6F6CA-EEAD-478F-9B89-3B33DF2C1034}" presName="parTx" presStyleLbl="revTx" presStyleIdx="1" presStyleCnt="3">
        <dgm:presLayoutVars>
          <dgm:chMax val="0"/>
          <dgm:chPref val="0"/>
        </dgm:presLayoutVars>
      </dgm:prSet>
      <dgm:spPr/>
    </dgm:pt>
    <dgm:pt modelId="{BE3E74A2-5F10-4D76-BE0D-7B4CBA888756}" type="pres">
      <dgm:prSet presAssocID="{0A1DAE1E-525F-48B4-A688-69D6CFB59D3E}" presName="sibTrans" presStyleCnt="0"/>
      <dgm:spPr/>
    </dgm:pt>
    <dgm:pt modelId="{799E8F25-A34A-4792-A76D-564B069EC710}" type="pres">
      <dgm:prSet presAssocID="{CE7A3B8E-C4E7-4944-AA11-996B0CA25FF6}" presName="compNode" presStyleCnt="0"/>
      <dgm:spPr/>
    </dgm:pt>
    <dgm:pt modelId="{21C929DB-BBCE-42EB-BC32-F334305695A4}" type="pres">
      <dgm:prSet presAssocID="{CE7A3B8E-C4E7-4944-AA11-996B0CA25FF6}" presName="bgRect" presStyleLbl="bgShp" presStyleIdx="2" presStyleCnt="3"/>
      <dgm:spPr/>
    </dgm:pt>
    <dgm:pt modelId="{08A280F8-9F58-4C7F-953C-31DBB0B11B2C}" type="pres">
      <dgm:prSet presAssocID="{CE7A3B8E-C4E7-4944-AA11-996B0CA25FF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BACBDF1A-ACAD-4E84-BC7B-5C42B56CCDA1}" type="pres">
      <dgm:prSet presAssocID="{CE7A3B8E-C4E7-4944-AA11-996B0CA25FF6}" presName="spaceRect" presStyleCnt="0"/>
      <dgm:spPr/>
    </dgm:pt>
    <dgm:pt modelId="{D1FF1E97-EF54-4D2F-8B1B-A836CCE7678C}" type="pres">
      <dgm:prSet presAssocID="{CE7A3B8E-C4E7-4944-AA11-996B0CA25FF6}" presName="parTx" presStyleLbl="revTx" presStyleIdx="2" presStyleCnt="3">
        <dgm:presLayoutVars>
          <dgm:chMax val="0"/>
          <dgm:chPref val="0"/>
        </dgm:presLayoutVars>
      </dgm:prSet>
      <dgm:spPr/>
    </dgm:pt>
  </dgm:ptLst>
  <dgm:cxnLst>
    <dgm:cxn modelId="{42B7BF06-29A1-419A-9B33-8E5BCD2D8172}" type="presOf" srcId="{47A1FDD5-A726-42B1-A30E-85EC79B8C383}" destId="{B13455B1-D186-4607-AE33-6939FD8AFACD}" srcOrd="0" destOrd="0" presId="urn:microsoft.com/office/officeart/2018/2/layout/IconVerticalSolidList"/>
    <dgm:cxn modelId="{EA162916-2C7B-419A-8D8A-6CF05A3D962C}" srcId="{4266C1D0-95F7-4AB9-80C5-E44B9E891A6E}" destId="{E7C6F6CA-EEAD-478F-9B89-3B33DF2C1034}" srcOrd="1" destOrd="0" parTransId="{37D8D39C-27BA-40D0-A4C0-594E290B5FE8}" sibTransId="{0A1DAE1E-525F-48B4-A688-69D6CFB59D3E}"/>
    <dgm:cxn modelId="{B77E807D-60DE-46F4-82DA-E7AB97539F20}" srcId="{4266C1D0-95F7-4AB9-80C5-E44B9E891A6E}" destId="{CE7A3B8E-C4E7-4944-AA11-996B0CA25FF6}" srcOrd="2" destOrd="0" parTransId="{5D78C742-7F17-4325-AC4B-1A122A4D42E5}" sibTransId="{1D17ADB4-4E6C-4518-96F3-4CC7641C410D}"/>
    <dgm:cxn modelId="{D02BF28A-114A-4668-A60D-5B58F3ED1A4C}" type="presOf" srcId="{CE7A3B8E-C4E7-4944-AA11-996B0CA25FF6}" destId="{D1FF1E97-EF54-4D2F-8B1B-A836CCE7678C}" srcOrd="0" destOrd="0" presId="urn:microsoft.com/office/officeart/2018/2/layout/IconVerticalSolidList"/>
    <dgm:cxn modelId="{C99972A8-7762-4586-97F6-CE381584FFA5}" type="presOf" srcId="{E7C6F6CA-EEAD-478F-9B89-3B33DF2C1034}" destId="{AE2397E2-35A9-4A5A-BD3C-B675B62689E3}" srcOrd="0" destOrd="0" presId="urn:microsoft.com/office/officeart/2018/2/layout/IconVerticalSolidList"/>
    <dgm:cxn modelId="{C54F54B9-D2EB-4889-B5BC-D516364C8BEF}" srcId="{4266C1D0-95F7-4AB9-80C5-E44B9E891A6E}" destId="{47A1FDD5-A726-42B1-A30E-85EC79B8C383}" srcOrd="0" destOrd="0" parTransId="{A92F6508-A2EB-4BC1-8A0D-3F2ED0ED9CCA}" sibTransId="{D6FF348D-9F2A-431E-BDD7-E98CAB7FCBEE}"/>
    <dgm:cxn modelId="{4DCF8CBB-04BD-4B3F-83CF-CEBE212FD4AF}" type="presOf" srcId="{4266C1D0-95F7-4AB9-80C5-E44B9E891A6E}" destId="{3A97865E-543B-471B-9448-DE143C1B0F29}" srcOrd="0" destOrd="0" presId="urn:microsoft.com/office/officeart/2018/2/layout/IconVerticalSolidList"/>
    <dgm:cxn modelId="{FCF2D5F5-FF4D-46FB-8F1A-1D031EE97A08}" type="presParOf" srcId="{3A97865E-543B-471B-9448-DE143C1B0F29}" destId="{D0844976-FA27-42F1-8B85-4F98511C24A6}" srcOrd="0" destOrd="0" presId="urn:microsoft.com/office/officeart/2018/2/layout/IconVerticalSolidList"/>
    <dgm:cxn modelId="{25F9A1FF-FBD6-422F-BCE1-84F10B256315}" type="presParOf" srcId="{D0844976-FA27-42F1-8B85-4F98511C24A6}" destId="{FAEFA148-2F4E-4D03-A9C3-C5C1A7C038E3}" srcOrd="0" destOrd="0" presId="urn:microsoft.com/office/officeart/2018/2/layout/IconVerticalSolidList"/>
    <dgm:cxn modelId="{672ED6FF-5CD6-4E5B-A13C-B77F7460649B}" type="presParOf" srcId="{D0844976-FA27-42F1-8B85-4F98511C24A6}" destId="{039B05C2-57A1-468F-BF25-2BDB000F0745}" srcOrd="1" destOrd="0" presId="urn:microsoft.com/office/officeart/2018/2/layout/IconVerticalSolidList"/>
    <dgm:cxn modelId="{4E5BFF3B-72C7-4534-9E19-F398957FFE9C}" type="presParOf" srcId="{D0844976-FA27-42F1-8B85-4F98511C24A6}" destId="{1E545FC1-D4A0-4CBF-9E87-AFF64B1D3BAA}" srcOrd="2" destOrd="0" presId="urn:microsoft.com/office/officeart/2018/2/layout/IconVerticalSolidList"/>
    <dgm:cxn modelId="{EE7CB561-15FA-4E0E-922E-0E4ACF0F59B5}" type="presParOf" srcId="{D0844976-FA27-42F1-8B85-4F98511C24A6}" destId="{B13455B1-D186-4607-AE33-6939FD8AFACD}" srcOrd="3" destOrd="0" presId="urn:microsoft.com/office/officeart/2018/2/layout/IconVerticalSolidList"/>
    <dgm:cxn modelId="{79689194-7D37-4806-94A9-0A67308D91E5}" type="presParOf" srcId="{3A97865E-543B-471B-9448-DE143C1B0F29}" destId="{42980CE0-6886-498E-8DF9-3A204278A5C1}" srcOrd="1" destOrd="0" presId="urn:microsoft.com/office/officeart/2018/2/layout/IconVerticalSolidList"/>
    <dgm:cxn modelId="{27C26480-F8A5-4F27-8DC6-07A3A78BF850}" type="presParOf" srcId="{3A97865E-543B-471B-9448-DE143C1B0F29}" destId="{809A7DF5-93E7-4161-8119-0959165AA395}" srcOrd="2" destOrd="0" presId="urn:microsoft.com/office/officeart/2018/2/layout/IconVerticalSolidList"/>
    <dgm:cxn modelId="{2976E699-CBF7-4444-835F-4485B29F446F}" type="presParOf" srcId="{809A7DF5-93E7-4161-8119-0959165AA395}" destId="{12BF86B5-4710-47A1-B346-4566729EF027}" srcOrd="0" destOrd="0" presId="urn:microsoft.com/office/officeart/2018/2/layout/IconVerticalSolidList"/>
    <dgm:cxn modelId="{30660E60-418D-4A7C-B8E7-EECF7D55E994}" type="presParOf" srcId="{809A7DF5-93E7-4161-8119-0959165AA395}" destId="{BF24811E-1F45-45E4-94E6-AE3BFAF7C574}" srcOrd="1" destOrd="0" presId="urn:microsoft.com/office/officeart/2018/2/layout/IconVerticalSolidList"/>
    <dgm:cxn modelId="{D78413E0-99FD-4030-BB1C-8B8E849E3EEE}" type="presParOf" srcId="{809A7DF5-93E7-4161-8119-0959165AA395}" destId="{9D3B6D6F-BEE4-4324-867B-2C8BD2B904B4}" srcOrd="2" destOrd="0" presId="urn:microsoft.com/office/officeart/2018/2/layout/IconVerticalSolidList"/>
    <dgm:cxn modelId="{6C0D12F4-543A-484D-A43A-46DC055FA220}" type="presParOf" srcId="{809A7DF5-93E7-4161-8119-0959165AA395}" destId="{AE2397E2-35A9-4A5A-BD3C-B675B62689E3}" srcOrd="3" destOrd="0" presId="urn:microsoft.com/office/officeart/2018/2/layout/IconVerticalSolidList"/>
    <dgm:cxn modelId="{3DC1C890-F393-4562-975A-0D40ADB980A5}" type="presParOf" srcId="{3A97865E-543B-471B-9448-DE143C1B0F29}" destId="{BE3E74A2-5F10-4D76-BE0D-7B4CBA888756}" srcOrd="3" destOrd="0" presId="urn:microsoft.com/office/officeart/2018/2/layout/IconVerticalSolidList"/>
    <dgm:cxn modelId="{E66871C9-AA30-47DC-BDC1-EE15AF5B3911}" type="presParOf" srcId="{3A97865E-543B-471B-9448-DE143C1B0F29}" destId="{799E8F25-A34A-4792-A76D-564B069EC710}" srcOrd="4" destOrd="0" presId="urn:microsoft.com/office/officeart/2018/2/layout/IconVerticalSolidList"/>
    <dgm:cxn modelId="{C57DEBA9-ADDD-45CC-AB56-C260478B534B}" type="presParOf" srcId="{799E8F25-A34A-4792-A76D-564B069EC710}" destId="{21C929DB-BBCE-42EB-BC32-F334305695A4}" srcOrd="0" destOrd="0" presId="urn:microsoft.com/office/officeart/2018/2/layout/IconVerticalSolidList"/>
    <dgm:cxn modelId="{5CD9B593-9EAE-4C3D-A675-9104807B7C98}" type="presParOf" srcId="{799E8F25-A34A-4792-A76D-564B069EC710}" destId="{08A280F8-9F58-4C7F-953C-31DBB0B11B2C}" srcOrd="1" destOrd="0" presId="urn:microsoft.com/office/officeart/2018/2/layout/IconVerticalSolidList"/>
    <dgm:cxn modelId="{C26166CE-1B91-4B20-88B9-74965DC26F33}" type="presParOf" srcId="{799E8F25-A34A-4792-A76D-564B069EC710}" destId="{BACBDF1A-ACAD-4E84-BC7B-5C42B56CCDA1}" srcOrd="2" destOrd="0" presId="urn:microsoft.com/office/officeart/2018/2/layout/IconVerticalSolidList"/>
    <dgm:cxn modelId="{C31C504C-CF76-4C1E-96D0-9A87D0CDA1EA}" type="presParOf" srcId="{799E8F25-A34A-4792-A76D-564B069EC710}" destId="{D1FF1E97-EF54-4D2F-8B1B-A836CCE7678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E26350-FE37-4D00-A073-AE544FF95165}"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075A3A51-BD49-419E-8D49-CF6EEC4E3CA2}">
      <dgm:prSet/>
      <dgm:spPr/>
      <dgm:t>
        <a:bodyPr/>
        <a:lstStyle/>
        <a:p>
          <a:r>
            <a:rPr lang="en-US" dirty="0"/>
            <a:t>Continued use of IRAS and IYAS while also continuously evaluating and refining these tools</a:t>
          </a:r>
        </a:p>
      </dgm:t>
    </dgm:pt>
    <dgm:pt modelId="{F95CE244-8D82-41C8-B40D-67DA1722423B}" type="parTrans" cxnId="{594E69CB-A40A-46D4-A13C-24E06E2C5739}">
      <dgm:prSet/>
      <dgm:spPr/>
      <dgm:t>
        <a:bodyPr/>
        <a:lstStyle/>
        <a:p>
          <a:endParaRPr lang="en-US"/>
        </a:p>
      </dgm:t>
    </dgm:pt>
    <dgm:pt modelId="{914CE2FF-9234-4F32-8FD4-79DDA776D960}" type="sibTrans" cxnId="{594E69CB-A40A-46D4-A13C-24E06E2C5739}">
      <dgm:prSet/>
      <dgm:spPr/>
      <dgm:t>
        <a:bodyPr/>
        <a:lstStyle/>
        <a:p>
          <a:endParaRPr lang="en-US"/>
        </a:p>
      </dgm:t>
    </dgm:pt>
    <dgm:pt modelId="{589142BC-B06C-4DC0-BBA9-A972C2392390}">
      <dgm:prSet/>
      <dgm:spPr/>
      <dgm:t>
        <a:bodyPr/>
        <a:lstStyle/>
        <a:p>
          <a:r>
            <a:rPr lang="en-US"/>
            <a:t>Even an objective tool can produce inequitable results if the inputs are not calibrated to screen out unjustified assumptions </a:t>
          </a:r>
        </a:p>
      </dgm:t>
    </dgm:pt>
    <dgm:pt modelId="{07EAC594-CE0D-4325-B513-0A4D1D504D45}" type="parTrans" cxnId="{4EBB2EF3-EB86-415F-97A5-07FC4D7A05F2}">
      <dgm:prSet/>
      <dgm:spPr/>
      <dgm:t>
        <a:bodyPr/>
        <a:lstStyle/>
        <a:p>
          <a:endParaRPr lang="en-US"/>
        </a:p>
      </dgm:t>
    </dgm:pt>
    <dgm:pt modelId="{4FEE4B3B-027E-4B9E-B053-C244521333D6}" type="sibTrans" cxnId="{4EBB2EF3-EB86-415F-97A5-07FC4D7A05F2}">
      <dgm:prSet/>
      <dgm:spPr/>
      <dgm:t>
        <a:bodyPr/>
        <a:lstStyle/>
        <a:p>
          <a:endParaRPr lang="en-US"/>
        </a:p>
      </dgm:t>
    </dgm:pt>
    <dgm:pt modelId="{A57F405C-D52F-45AE-B1AA-3AD1FD8258D0}" type="pres">
      <dgm:prSet presAssocID="{48E26350-FE37-4D00-A073-AE544FF95165}" presName="diagram" presStyleCnt="0">
        <dgm:presLayoutVars>
          <dgm:chPref val="1"/>
          <dgm:dir/>
          <dgm:animOne val="branch"/>
          <dgm:animLvl val="lvl"/>
          <dgm:resizeHandles/>
        </dgm:presLayoutVars>
      </dgm:prSet>
      <dgm:spPr/>
    </dgm:pt>
    <dgm:pt modelId="{86EADE73-718B-4936-83FB-92EDF45EF19C}" type="pres">
      <dgm:prSet presAssocID="{075A3A51-BD49-419E-8D49-CF6EEC4E3CA2}" presName="root" presStyleCnt="0"/>
      <dgm:spPr/>
    </dgm:pt>
    <dgm:pt modelId="{535B3310-5390-487D-8107-3FBA7B6C934C}" type="pres">
      <dgm:prSet presAssocID="{075A3A51-BD49-419E-8D49-CF6EEC4E3CA2}" presName="rootComposite" presStyleCnt="0"/>
      <dgm:spPr/>
    </dgm:pt>
    <dgm:pt modelId="{6041B1C2-0736-4660-9702-276139EBFCA6}" type="pres">
      <dgm:prSet presAssocID="{075A3A51-BD49-419E-8D49-CF6EEC4E3CA2}" presName="rootText" presStyleLbl="node1" presStyleIdx="0" presStyleCnt="2"/>
      <dgm:spPr/>
    </dgm:pt>
    <dgm:pt modelId="{A14F3521-9A5A-4206-B010-7C819129EAB0}" type="pres">
      <dgm:prSet presAssocID="{075A3A51-BD49-419E-8D49-CF6EEC4E3CA2}" presName="rootConnector" presStyleLbl="node1" presStyleIdx="0" presStyleCnt="2"/>
      <dgm:spPr/>
    </dgm:pt>
    <dgm:pt modelId="{C4A7B1DB-A22F-4322-9C69-E9369742E2F1}" type="pres">
      <dgm:prSet presAssocID="{075A3A51-BD49-419E-8D49-CF6EEC4E3CA2}" presName="childShape" presStyleCnt="0"/>
      <dgm:spPr/>
    </dgm:pt>
    <dgm:pt modelId="{6EACD077-8260-42C2-B5F7-BF1D7E77BCA7}" type="pres">
      <dgm:prSet presAssocID="{589142BC-B06C-4DC0-BBA9-A972C2392390}" presName="root" presStyleCnt="0"/>
      <dgm:spPr/>
    </dgm:pt>
    <dgm:pt modelId="{7BB5B74E-9B3F-4D8B-B056-54ED658F6F3D}" type="pres">
      <dgm:prSet presAssocID="{589142BC-B06C-4DC0-BBA9-A972C2392390}" presName="rootComposite" presStyleCnt="0"/>
      <dgm:spPr/>
    </dgm:pt>
    <dgm:pt modelId="{3C02ED8C-D211-4D84-8901-7300E590DE06}" type="pres">
      <dgm:prSet presAssocID="{589142BC-B06C-4DC0-BBA9-A972C2392390}" presName="rootText" presStyleLbl="node1" presStyleIdx="1" presStyleCnt="2"/>
      <dgm:spPr/>
    </dgm:pt>
    <dgm:pt modelId="{C005EE8D-4765-4FB2-B6E7-279487B1262A}" type="pres">
      <dgm:prSet presAssocID="{589142BC-B06C-4DC0-BBA9-A972C2392390}" presName="rootConnector" presStyleLbl="node1" presStyleIdx="1" presStyleCnt="2"/>
      <dgm:spPr/>
    </dgm:pt>
    <dgm:pt modelId="{BD900EB1-BB6F-4034-A47D-3A6A65A44DA3}" type="pres">
      <dgm:prSet presAssocID="{589142BC-B06C-4DC0-BBA9-A972C2392390}" presName="childShape" presStyleCnt="0"/>
      <dgm:spPr/>
    </dgm:pt>
  </dgm:ptLst>
  <dgm:cxnLst>
    <dgm:cxn modelId="{EF67A908-FEF1-450D-8E01-6377863F7DA0}" type="presOf" srcId="{589142BC-B06C-4DC0-BBA9-A972C2392390}" destId="{3C02ED8C-D211-4D84-8901-7300E590DE06}" srcOrd="0" destOrd="0" presId="urn:microsoft.com/office/officeart/2005/8/layout/hierarchy3"/>
    <dgm:cxn modelId="{3ABA725F-2FF8-4078-94CE-A0528905D751}" type="presOf" srcId="{589142BC-B06C-4DC0-BBA9-A972C2392390}" destId="{C005EE8D-4765-4FB2-B6E7-279487B1262A}" srcOrd="1" destOrd="0" presId="urn:microsoft.com/office/officeart/2005/8/layout/hierarchy3"/>
    <dgm:cxn modelId="{4A664D7E-438E-49AB-822C-0F00A18EA57F}" type="presOf" srcId="{075A3A51-BD49-419E-8D49-CF6EEC4E3CA2}" destId="{A14F3521-9A5A-4206-B010-7C819129EAB0}" srcOrd="1" destOrd="0" presId="urn:microsoft.com/office/officeart/2005/8/layout/hierarchy3"/>
    <dgm:cxn modelId="{B97352AD-1450-4D3A-9D13-22F3B1227C99}" type="presOf" srcId="{48E26350-FE37-4D00-A073-AE544FF95165}" destId="{A57F405C-D52F-45AE-B1AA-3AD1FD8258D0}" srcOrd="0" destOrd="0" presId="urn:microsoft.com/office/officeart/2005/8/layout/hierarchy3"/>
    <dgm:cxn modelId="{594E69CB-A40A-46D4-A13C-24E06E2C5739}" srcId="{48E26350-FE37-4D00-A073-AE544FF95165}" destId="{075A3A51-BD49-419E-8D49-CF6EEC4E3CA2}" srcOrd="0" destOrd="0" parTransId="{F95CE244-8D82-41C8-B40D-67DA1722423B}" sibTransId="{914CE2FF-9234-4F32-8FD4-79DDA776D960}"/>
    <dgm:cxn modelId="{E1084BEA-C4C2-465C-9089-8B536AEC183D}" type="presOf" srcId="{075A3A51-BD49-419E-8D49-CF6EEC4E3CA2}" destId="{6041B1C2-0736-4660-9702-276139EBFCA6}" srcOrd="0" destOrd="0" presId="urn:microsoft.com/office/officeart/2005/8/layout/hierarchy3"/>
    <dgm:cxn modelId="{4EBB2EF3-EB86-415F-97A5-07FC4D7A05F2}" srcId="{48E26350-FE37-4D00-A073-AE544FF95165}" destId="{589142BC-B06C-4DC0-BBA9-A972C2392390}" srcOrd="1" destOrd="0" parTransId="{07EAC594-CE0D-4325-B513-0A4D1D504D45}" sibTransId="{4FEE4B3B-027E-4B9E-B053-C244521333D6}"/>
    <dgm:cxn modelId="{6BA06C69-BC46-4959-B0AB-491CCE096F2D}" type="presParOf" srcId="{A57F405C-D52F-45AE-B1AA-3AD1FD8258D0}" destId="{86EADE73-718B-4936-83FB-92EDF45EF19C}" srcOrd="0" destOrd="0" presId="urn:microsoft.com/office/officeart/2005/8/layout/hierarchy3"/>
    <dgm:cxn modelId="{9AE86981-15EB-493B-B203-526BB3D6FF59}" type="presParOf" srcId="{86EADE73-718B-4936-83FB-92EDF45EF19C}" destId="{535B3310-5390-487D-8107-3FBA7B6C934C}" srcOrd="0" destOrd="0" presId="urn:microsoft.com/office/officeart/2005/8/layout/hierarchy3"/>
    <dgm:cxn modelId="{3D1B3F3F-3965-4DC7-A884-6C6064DA3A2D}" type="presParOf" srcId="{535B3310-5390-487D-8107-3FBA7B6C934C}" destId="{6041B1C2-0736-4660-9702-276139EBFCA6}" srcOrd="0" destOrd="0" presId="urn:microsoft.com/office/officeart/2005/8/layout/hierarchy3"/>
    <dgm:cxn modelId="{EC93F185-5330-41F3-9B2D-37CDFD0C67B1}" type="presParOf" srcId="{535B3310-5390-487D-8107-3FBA7B6C934C}" destId="{A14F3521-9A5A-4206-B010-7C819129EAB0}" srcOrd="1" destOrd="0" presId="urn:microsoft.com/office/officeart/2005/8/layout/hierarchy3"/>
    <dgm:cxn modelId="{E81ECD91-F013-4DB6-95B5-1F19DD78228B}" type="presParOf" srcId="{86EADE73-718B-4936-83FB-92EDF45EF19C}" destId="{C4A7B1DB-A22F-4322-9C69-E9369742E2F1}" srcOrd="1" destOrd="0" presId="urn:microsoft.com/office/officeart/2005/8/layout/hierarchy3"/>
    <dgm:cxn modelId="{A7C020C9-41F1-441B-84C4-9BBD1DA884A9}" type="presParOf" srcId="{A57F405C-D52F-45AE-B1AA-3AD1FD8258D0}" destId="{6EACD077-8260-42C2-B5F7-BF1D7E77BCA7}" srcOrd="1" destOrd="0" presId="urn:microsoft.com/office/officeart/2005/8/layout/hierarchy3"/>
    <dgm:cxn modelId="{8956096D-0EF9-4B6F-9145-264EE10D6E8E}" type="presParOf" srcId="{6EACD077-8260-42C2-B5F7-BF1D7E77BCA7}" destId="{7BB5B74E-9B3F-4D8B-B056-54ED658F6F3D}" srcOrd="0" destOrd="0" presId="urn:microsoft.com/office/officeart/2005/8/layout/hierarchy3"/>
    <dgm:cxn modelId="{747AA21D-9228-444D-92A3-CB3C2DE4091D}" type="presParOf" srcId="{7BB5B74E-9B3F-4D8B-B056-54ED658F6F3D}" destId="{3C02ED8C-D211-4D84-8901-7300E590DE06}" srcOrd="0" destOrd="0" presId="urn:microsoft.com/office/officeart/2005/8/layout/hierarchy3"/>
    <dgm:cxn modelId="{E3BF135D-1E3E-44B5-9A33-0EDD1CA63858}" type="presParOf" srcId="{7BB5B74E-9B3F-4D8B-B056-54ED658F6F3D}" destId="{C005EE8D-4765-4FB2-B6E7-279487B1262A}" srcOrd="1" destOrd="0" presId="urn:microsoft.com/office/officeart/2005/8/layout/hierarchy3"/>
    <dgm:cxn modelId="{C3AA12C7-FE3E-4F0B-9049-3A5A591DD373}" type="presParOf" srcId="{6EACD077-8260-42C2-B5F7-BF1D7E77BCA7}" destId="{BD900EB1-BB6F-4034-A47D-3A6A65A44DA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CB2E3F-029B-4AFA-93D4-AC4F947D475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E295519-BDF5-4D9A-9F5C-76FD40533A90}">
      <dgm:prSet/>
      <dgm:spPr/>
      <dgm:t>
        <a:bodyPr/>
        <a:lstStyle/>
        <a:p>
          <a:r>
            <a:rPr lang="en-US" i="1" dirty="0"/>
            <a:t>United States v. Salerno </a:t>
          </a:r>
          <a:r>
            <a:rPr lang="en-US" i="0" dirty="0"/>
            <a:t>rejects</a:t>
          </a:r>
          <a:r>
            <a:rPr lang="en-US" i="1" dirty="0"/>
            <a:t> </a:t>
          </a:r>
          <a:r>
            <a:rPr lang="en-US" dirty="0"/>
            <a:t>a facial challenge to preventive detention but cautions that </a:t>
          </a:r>
          <a:r>
            <a:rPr lang="en-US" b="1" dirty="0"/>
            <a:t>the interest in pretrial liberty is “fundamental”</a:t>
          </a:r>
          <a:endParaRPr lang="en-US" dirty="0"/>
        </a:p>
      </dgm:t>
    </dgm:pt>
    <dgm:pt modelId="{2B64A606-8DA1-46E7-9192-B8A21EBE0301}" type="parTrans" cxnId="{835E8318-9FC7-4F1D-8708-15F5C038B6D0}">
      <dgm:prSet/>
      <dgm:spPr/>
      <dgm:t>
        <a:bodyPr/>
        <a:lstStyle/>
        <a:p>
          <a:endParaRPr lang="en-US"/>
        </a:p>
      </dgm:t>
    </dgm:pt>
    <dgm:pt modelId="{975D6038-FB62-4260-A40D-67B49E1D7942}" type="sibTrans" cxnId="{835E8318-9FC7-4F1D-8708-15F5C038B6D0}">
      <dgm:prSet/>
      <dgm:spPr/>
      <dgm:t>
        <a:bodyPr/>
        <a:lstStyle/>
        <a:p>
          <a:endParaRPr lang="en-US"/>
        </a:p>
      </dgm:t>
    </dgm:pt>
    <dgm:pt modelId="{554C3959-9EA9-4A69-89CB-D691BA7CE781}">
      <dgm:prSet/>
      <dgm:spPr/>
      <dgm:t>
        <a:bodyPr/>
        <a:lstStyle/>
        <a:p>
          <a:r>
            <a:rPr lang="en-US" dirty="0"/>
            <a:t>Consequently, significant due process protections must be afforded to those whom the government wants to hold pretrial</a:t>
          </a:r>
        </a:p>
      </dgm:t>
    </dgm:pt>
    <dgm:pt modelId="{78FF484B-9F13-4891-B33F-EAFE58E8EA92}" type="parTrans" cxnId="{562B43AE-F3F9-4500-BB27-7544793C1D8D}">
      <dgm:prSet/>
      <dgm:spPr/>
      <dgm:t>
        <a:bodyPr/>
        <a:lstStyle/>
        <a:p>
          <a:endParaRPr lang="en-US"/>
        </a:p>
      </dgm:t>
    </dgm:pt>
    <dgm:pt modelId="{52A56235-55DF-4BBB-A3DC-35D7D8C354FD}" type="sibTrans" cxnId="{562B43AE-F3F9-4500-BB27-7544793C1D8D}">
      <dgm:prSet/>
      <dgm:spPr/>
      <dgm:t>
        <a:bodyPr/>
        <a:lstStyle/>
        <a:p>
          <a:endParaRPr lang="en-US"/>
        </a:p>
      </dgm:t>
    </dgm:pt>
    <dgm:pt modelId="{FA3B800E-E596-4EA7-BC98-A063C23739DA}" type="pres">
      <dgm:prSet presAssocID="{65CB2E3F-029B-4AFA-93D4-AC4F947D475A}" presName="diagram" presStyleCnt="0">
        <dgm:presLayoutVars>
          <dgm:dir/>
          <dgm:resizeHandles val="exact"/>
        </dgm:presLayoutVars>
      </dgm:prSet>
      <dgm:spPr/>
    </dgm:pt>
    <dgm:pt modelId="{FD19DBE0-E576-42E8-ABD0-F879408C932B}" type="pres">
      <dgm:prSet presAssocID="{2E295519-BDF5-4D9A-9F5C-76FD40533A90}" presName="node" presStyleLbl="node1" presStyleIdx="0" presStyleCnt="2">
        <dgm:presLayoutVars>
          <dgm:bulletEnabled val="1"/>
        </dgm:presLayoutVars>
      </dgm:prSet>
      <dgm:spPr/>
    </dgm:pt>
    <dgm:pt modelId="{8EA6C319-9738-4EB1-A003-5CF732CA1A7E}" type="pres">
      <dgm:prSet presAssocID="{975D6038-FB62-4260-A40D-67B49E1D7942}" presName="sibTrans" presStyleLbl="sibTrans2D1" presStyleIdx="0" presStyleCnt="1"/>
      <dgm:spPr/>
    </dgm:pt>
    <dgm:pt modelId="{953881C1-EDA1-41EA-BC8A-22BA77565027}" type="pres">
      <dgm:prSet presAssocID="{975D6038-FB62-4260-A40D-67B49E1D7942}" presName="connectorText" presStyleLbl="sibTrans2D1" presStyleIdx="0" presStyleCnt="1"/>
      <dgm:spPr/>
    </dgm:pt>
    <dgm:pt modelId="{AFA978B5-E747-4EEE-BAD1-32F3A34794BF}" type="pres">
      <dgm:prSet presAssocID="{554C3959-9EA9-4A69-89CB-D691BA7CE781}" presName="node" presStyleLbl="node1" presStyleIdx="1" presStyleCnt="2">
        <dgm:presLayoutVars>
          <dgm:bulletEnabled val="1"/>
        </dgm:presLayoutVars>
      </dgm:prSet>
      <dgm:spPr/>
    </dgm:pt>
  </dgm:ptLst>
  <dgm:cxnLst>
    <dgm:cxn modelId="{835E8318-9FC7-4F1D-8708-15F5C038B6D0}" srcId="{65CB2E3F-029B-4AFA-93D4-AC4F947D475A}" destId="{2E295519-BDF5-4D9A-9F5C-76FD40533A90}" srcOrd="0" destOrd="0" parTransId="{2B64A606-8DA1-46E7-9192-B8A21EBE0301}" sibTransId="{975D6038-FB62-4260-A40D-67B49E1D7942}"/>
    <dgm:cxn modelId="{0547913B-C01C-422E-9D21-807BCA1EEF14}" type="presOf" srcId="{975D6038-FB62-4260-A40D-67B49E1D7942}" destId="{953881C1-EDA1-41EA-BC8A-22BA77565027}" srcOrd="1" destOrd="0" presId="urn:microsoft.com/office/officeart/2005/8/layout/process5"/>
    <dgm:cxn modelId="{7EE37065-AE97-4493-A05F-DBAF30C763BD}" type="presOf" srcId="{554C3959-9EA9-4A69-89CB-D691BA7CE781}" destId="{AFA978B5-E747-4EEE-BAD1-32F3A34794BF}" srcOrd="0" destOrd="0" presId="urn:microsoft.com/office/officeart/2005/8/layout/process5"/>
    <dgm:cxn modelId="{E3232185-B97F-4568-AAC5-8BEA39BE4C7C}" type="presOf" srcId="{975D6038-FB62-4260-A40D-67B49E1D7942}" destId="{8EA6C319-9738-4EB1-A003-5CF732CA1A7E}" srcOrd="0" destOrd="0" presId="urn:microsoft.com/office/officeart/2005/8/layout/process5"/>
    <dgm:cxn modelId="{562B43AE-F3F9-4500-BB27-7544793C1D8D}" srcId="{65CB2E3F-029B-4AFA-93D4-AC4F947D475A}" destId="{554C3959-9EA9-4A69-89CB-D691BA7CE781}" srcOrd="1" destOrd="0" parTransId="{78FF484B-9F13-4891-B33F-EAFE58E8EA92}" sibTransId="{52A56235-55DF-4BBB-A3DC-35D7D8C354FD}"/>
    <dgm:cxn modelId="{EA7645D7-D874-42C5-A4DF-3FEFC371DE29}" type="presOf" srcId="{2E295519-BDF5-4D9A-9F5C-76FD40533A90}" destId="{FD19DBE0-E576-42E8-ABD0-F879408C932B}" srcOrd="0" destOrd="0" presId="urn:microsoft.com/office/officeart/2005/8/layout/process5"/>
    <dgm:cxn modelId="{CAB0A6DF-AC82-4C9C-AAD8-4EF0ABA1BD91}" type="presOf" srcId="{65CB2E3F-029B-4AFA-93D4-AC4F947D475A}" destId="{FA3B800E-E596-4EA7-BC98-A063C23739DA}" srcOrd="0" destOrd="0" presId="urn:microsoft.com/office/officeart/2005/8/layout/process5"/>
    <dgm:cxn modelId="{961BD8E6-1BAE-4B45-BEC8-A114A7935741}" type="presParOf" srcId="{FA3B800E-E596-4EA7-BC98-A063C23739DA}" destId="{FD19DBE0-E576-42E8-ABD0-F879408C932B}" srcOrd="0" destOrd="0" presId="urn:microsoft.com/office/officeart/2005/8/layout/process5"/>
    <dgm:cxn modelId="{23C15F7C-EF82-45B3-B6F7-631936805235}" type="presParOf" srcId="{FA3B800E-E596-4EA7-BC98-A063C23739DA}" destId="{8EA6C319-9738-4EB1-A003-5CF732CA1A7E}" srcOrd="1" destOrd="0" presId="urn:microsoft.com/office/officeart/2005/8/layout/process5"/>
    <dgm:cxn modelId="{0B734AD6-23D0-42CD-A21D-309241EE8FAB}" type="presParOf" srcId="{8EA6C319-9738-4EB1-A003-5CF732CA1A7E}" destId="{953881C1-EDA1-41EA-BC8A-22BA77565027}" srcOrd="0" destOrd="0" presId="urn:microsoft.com/office/officeart/2005/8/layout/process5"/>
    <dgm:cxn modelId="{A10E9E4C-3F7D-4FCE-B97C-980EE4AD421D}" type="presParOf" srcId="{FA3B800E-E596-4EA7-BC98-A063C23739DA}" destId="{AFA978B5-E747-4EEE-BAD1-32F3A34794BF}"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7D285-069E-4390-B8ED-A70B91DB19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4F3C0C-8B36-48C6-A021-E09267313A8A}">
      <dgm:prSet/>
      <dgm:spPr/>
      <dgm:t>
        <a:bodyPr/>
        <a:lstStyle/>
        <a:p>
          <a:r>
            <a:rPr lang="en-US"/>
            <a:t>24 jails overcrowded</a:t>
          </a:r>
        </a:p>
      </dgm:t>
    </dgm:pt>
    <dgm:pt modelId="{54BF9989-8ED1-4C30-B528-4DCB4A722B4A}" type="parTrans" cxnId="{AC325060-EF83-427C-83E9-05A2C97CCB27}">
      <dgm:prSet/>
      <dgm:spPr/>
      <dgm:t>
        <a:bodyPr/>
        <a:lstStyle/>
        <a:p>
          <a:endParaRPr lang="en-US"/>
        </a:p>
      </dgm:t>
    </dgm:pt>
    <dgm:pt modelId="{69A5EC9C-E554-4843-9AD1-155458577D17}" type="sibTrans" cxnId="{AC325060-EF83-427C-83E9-05A2C97CCB27}">
      <dgm:prSet/>
      <dgm:spPr/>
      <dgm:t>
        <a:bodyPr/>
        <a:lstStyle/>
        <a:p>
          <a:endParaRPr lang="en-US"/>
        </a:p>
      </dgm:t>
    </dgm:pt>
    <dgm:pt modelId="{5003989F-7BA1-4303-8456-23959EDB8593}">
      <dgm:prSet/>
      <dgm:spPr/>
      <dgm:t>
        <a:bodyPr/>
        <a:lstStyle/>
        <a:p>
          <a:r>
            <a:rPr lang="en-US"/>
            <a:t>14 jails over maximum capacity</a:t>
          </a:r>
        </a:p>
      </dgm:t>
    </dgm:pt>
    <dgm:pt modelId="{0931B1D3-5F6E-450F-B1E6-7A7BD1E156AB}" type="parTrans" cxnId="{4B96E5C2-76E5-4EB1-A07D-4255AB1C9775}">
      <dgm:prSet/>
      <dgm:spPr/>
      <dgm:t>
        <a:bodyPr/>
        <a:lstStyle/>
        <a:p>
          <a:endParaRPr lang="en-US"/>
        </a:p>
      </dgm:t>
    </dgm:pt>
    <dgm:pt modelId="{07290839-16A1-4437-994A-E051239C9C63}" type="sibTrans" cxnId="{4B96E5C2-76E5-4EB1-A07D-4255AB1C9775}">
      <dgm:prSet/>
      <dgm:spPr/>
      <dgm:t>
        <a:bodyPr/>
        <a:lstStyle/>
        <a:p>
          <a:endParaRPr lang="en-US"/>
        </a:p>
      </dgm:t>
    </dgm:pt>
    <dgm:pt modelId="{53F664C8-C229-43E7-8A00-35E1D4D59E84}">
      <dgm:prSet/>
      <dgm:spPr/>
      <dgm:t>
        <a:bodyPr/>
        <a:lstStyle/>
        <a:p>
          <a:r>
            <a:rPr lang="en-US"/>
            <a:t>77% statewide capacity</a:t>
          </a:r>
        </a:p>
      </dgm:t>
    </dgm:pt>
    <dgm:pt modelId="{E8C888F4-290B-4602-A752-A90EABCDDA4C}" type="parTrans" cxnId="{3DC84C22-6D99-4B3F-B2BB-BB0CB0663A58}">
      <dgm:prSet/>
      <dgm:spPr/>
      <dgm:t>
        <a:bodyPr/>
        <a:lstStyle/>
        <a:p>
          <a:endParaRPr lang="en-US"/>
        </a:p>
      </dgm:t>
    </dgm:pt>
    <dgm:pt modelId="{8A3C944C-21E1-4DFB-95C4-907CFDC391A4}" type="sibTrans" cxnId="{3DC84C22-6D99-4B3F-B2BB-BB0CB0663A58}">
      <dgm:prSet/>
      <dgm:spPr/>
      <dgm:t>
        <a:bodyPr/>
        <a:lstStyle/>
        <a:p>
          <a:endParaRPr lang="en-US"/>
        </a:p>
      </dgm:t>
    </dgm:pt>
    <dgm:pt modelId="{A97AAB47-4C80-499A-A627-F33386CD51AA}" type="pres">
      <dgm:prSet presAssocID="{6187D285-069E-4390-B8ED-A70B91DB19FA}" presName="diagram" presStyleCnt="0">
        <dgm:presLayoutVars>
          <dgm:dir/>
          <dgm:resizeHandles val="exact"/>
        </dgm:presLayoutVars>
      </dgm:prSet>
      <dgm:spPr/>
    </dgm:pt>
    <dgm:pt modelId="{2B1A6404-3ECE-43D1-8DA1-7AF966940723}" type="pres">
      <dgm:prSet presAssocID="{894F3C0C-8B36-48C6-A021-E09267313A8A}" presName="node" presStyleLbl="node1" presStyleIdx="0" presStyleCnt="3">
        <dgm:presLayoutVars>
          <dgm:bulletEnabled val="1"/>
        </dgm:presLayoutVars>
      </dgm:prSet>
      <dgm:spPr/>
    </dgm:pt>
    <dgm:pt modelId="{7A1EADC6-AE68-40E0-B27D-3988062E41B9}" type="pres">
      <dgm:prSet presAssocID="{69A5EC9C-E554-4843-9AD1-155458577D17}" presName="sibTrans" presStyleCnt="0"/>
      <dgm:spPr/>
    </dgm:pt>
    <dgm:pt modelId="{8A824A0D-927D-47C5-9A4A-CFD22C5F529B}" type="pres">
      <dgm:prSet presAssocID="{5003989F-7BA1-4303-8456-23959EDB8593}" presName="node" presStyleLbl="node1" presStyleIdx="1" presStyleCnt="3">
        <dgm:presLayoutVars>
          <dgm:bulletEnabled val="1"/>
        </dgm:presLayoutVars>
      </dgm:prSet>
      <dgm:spPr/>
    </dgm:pt>
    <dgm:pt modelId="{469704C2-30F5-44C7-B8FC-46F14E06ED38}" type="pres">
      <dgm:prSet presAssocID="{07290839-16A1-4437-994A-E051239C9C63}" presName="sibTrans" presStyleCnt="0"/>
      <dgm:spPr/>
    </dgm:pt>
    <dgm:pt modelId="{41912A9A-B4B7-4186-BEA6-13A5E4272612}" type="pres">
      <dgm:prSet presAssocID="{53F664C8-C229-43E7-8A00-35E1D4D59E84}" presName="node" presStyleLbl="node1" presStyleIdx="2" presStyleCnt="3">
        <dgm:presLayoutVars>
          <dgm:bulletEnabled val="1"/>
        </dgm:presLayoutVars>
      </dgm:prSet>
      <dgm:spPr/>
    </dgm:pt>
  </dgm:ptLst>
  <dgm:cxnLst>
    <dgm:cxn modelId="{C2D44621-3B3B-4E1B-9176-395EBC542FB6}" type="presOf" srcId="{5003989F-7BA1-4303-8456-23959EDB8593}" destId="{8A824A0D-927D-47C5-9A4A-CFD22C5F529B}" srcOrd="0" destOrd="0" presId="urn:microsoft.com/office/officeart/2005/8/layout/default"/>
    <dgm:cxn modelId="{3DC84C22-6D99-4B3F-B2BB-BB0CB0663A58}" srcId="{6187D285-069E-4390-B8ED-A70B91DB19FA}" destId="{53F664C8-C229-43E7-8A00-35E1D4D59E84}" srcOrd="2" destOrd="0" parTransId="{E8C888F4-290B-4602-A752-A90EABCDDA4C}" sibTransId="{8A3C944C-21E1-4DFB-95C4-907CFDC391A4}"/>
    <dgm:cxn modelId="{EEF31B2E-3D25-450B-BBBB-2202BC1EEE49}" type="presOf" srcId="{53F664C8-C229-43E7-8A00-35E1D4D59E84}" destId="{41912A9A-B4B7-4186-BEA6-13A5E4272612}" srcOrd="0" destOrd="0" presId="urn:microsoft.com/office/officeart/2005/8/layout/default"/>
    <dgm:cxn modelId="{AC325060-EF83-427C-83E9-05A2C97CCB27}" srcId="{6187D285-069E-4390-B8ED-A70B91DB19FA}" destId="{894F3C0C-8B36-48C6-A021-E09267313A8A}" srcOrd="0" destOrd="0" parTransId="{54BF9989-8ED1-4C30-B528-4DCB4A722B4A}" sibTransId="{69A5EC9C-E554-4843-9AD1-155458577D17}"/>
    <dgm:cxn modelId="{38041B46-FCB7-4399-A817-48A545B7EDED}" type="presOf" srcId="{894F3C0C-8B36-48C6-A021-E09267313A8A}" destId="{2B1A6404-3ECE-43D1-8DA1-7AF966940723}" srcOrd="0" destOrd="0" presId="urn:microsoft.com/office/officeart/2005/8/layout/default"/>
    <dgm:cxn modelId="{7A845458-DB35-42C0-969D-D60EB0A62971}" type="presOf" srcId="{6187D285-069E-4390-B8ED-A70B91DB19FA}" destId="{A97AAB47-4C80-499A-A627-F33386CD51AA}" srcOrd="0" destOrd="0" presId="urn:microsoft.com/office/officeart/2005/8/layout/default"/>
    <dgm:cxn modelId="{4B96E5C2-76E5-4EB1-A07D-4255AB1C9775}" srcId="{6187D285-069E-4390-B8ED-A70B91DB19FA}" destId="{5003989F-7BA1-4303-8456-23959EDB8593}" srcOrd="1" destOrd="0" parTransId="{0931B1D3-5F6E-450F-B1E6-7A7BD1E156AB}" sibTransId="{07290839-16A1-4437-994A-E051239C9C63}"/>
    <dgm:cxn modelId="{08638B70-AE1D-4A87-A5F2-4C2095B151F2}" type="presParOf" srcId="{A97AAB47-4C80-499A-A627-F33386CD51AA}" destId="{2B1A6404-3ECE-43D1-8DA1-7AF966940723}" srcOrd="0" destOrd="0" presId="urn:microsoft.com/office/officeart/2005/8/layout/default"/>
    <dgm:cxn modelId="{18C4508D-FEC8-4992-8583-BDBCED6C994B}" type="presParOf" srcId="{A97AAB47-4C80-499A-A627-F33386CD51AA}" destId="{7A1EADC6-AE68-40E0-B27D-3988062E41B9}" srcOrd="1" destOrd="0" presId="urn:microsoft.com/office/officeart/2005/8/layout/default"/>
    <dgm:cxn modelId="{D198C921-DFBD-40CA-9E7A-6F674585F23F}" type="presParOf" srcId="{A97AAB47-4C80-499A-A627-F33386CD51AA}" destId="{8A824A0D-927D-47C5-9A4A-CFD22C5F529B}" srcOrd="2" destOrd="0" presId="urn:microsoft.com/office/officeart/2005/8/layout/default"/>
    <dgm:cxn modelId="{59D817AB-6729-4367-80F1-1BF9F6987292}" type="presParOf" srcId="{A97AAB47-4C80-499A-A627-F33386CD51AA}" destId="{469704C2-30F5-44C7-B8FC-46F14E06ED38}" srcOrd="3" destOrd="0" presId="urn:microsoft.com/office/officeart/2005/8/layout/default"/>
    <dgm:cxn modelId="{08082848-B533-4521-888E-65C87E41822B}" type="presParOf" srcId="{A97AAB47-4C80-499A-A627-F33386CD51AA}" destId="{41912A9A-B4B7-4186-BEA6-13A5E427261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B2145-8EAF-4FB6-A6CE-EAE1FA50DBB9}"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05F3C33B-2245-4795-9829-E57E0CA2D4FD}">
      <dgm:prSet phldrT="[Text]" custT="1"/>
      <dgm:spPr/>
      <dgm:t>
        <a:bodyPr/>
        <a:lstStyle/>
        <a:p>
          <a:r>
            <a:rPr lang="en-US" sz="2000"/>
            <a:t>Marion County</a:t>
          </a:r>
        </a:p>
      </dgm:t>
    </dgm:pt>
    <dgm:pt modelId="{698160B2-289D-4E42-BF87-6164B578E191}" type="parTrans" cxnId="{28616C40-6803-45F2-921A-DA61459B239E}">
      <dgm:prSet/>
      <dgm:spPr/>
      <dgm:t>
        <a:bodyPr/>
        <a:lstStyle/>
        <a:p>
          <a:endParaRPr lang="en-US"/>
        </a:p>
      </dgm:t>
    </dgm:pt>
    <dgm:pt modelId="{8A1011E4-09F9-425D-B59D-F960F7F4EEC8}" type="sibTrans" cxnId="{28616C40-6803-45F2-921A-DA61459B239E}">
      <dgm:prSet/>
      <dgm:spPr/>
      <dgm:t>
        <a:bodyPr/>
        <a:lstStyle/>
        <a:p>
          <a:endParaRPr lang="en-US"/>
        </a:p>
      </dgm:t>
    </dgm:pt>
    <dgm:pt modelId="{FA78EE68-CC49-4AC0-A695-FE12E1B93623}">
      <dgm:prSet phldrT="[Text]" custT="1"/>
      <dgm:spPr/>
      <dgm:t>
        <a:bodyPr/>
        <a:lstStyle/>
        <a:p>
          <a:r>
            <a:rPr lang="en-US" sz="2000"/>
            <a:t>Theft (3rd)</a:t>
          </a:r>
        </a:p>
      </dgm:t>
    </dgm:pt>
    <dgm:pt modelId="{E155205E-AFDE-46F0-8A5B-C162CFAB2439}" type="parTrans" cxnId="{F29B7206-E79F-4FC2-8157-0EDFF912F2AA}">
      <dgm:prSet/>
      <dgm:spPr/>
      <dgm:t>
        <a:bodyPr/>
        <a:lstStyle/>
        <a:p>
          <a:endParaRPr lang="en-US"/>
        </a:p>
      </dgm:t>
    </dgm:pt>
    <dgm:pt modelId="{FF2C015C-3CE9-471D-913C-CFB061F9F02B}" type="sibTrans" cxnId="{F29B7206-E79F-4FC2-8157-0EDFF912F2AA}">
      <dgm:prSet/>
      <dgm:spPr/>
      <dgm:t>
        <a:bodyPr/>
        <a:lstStyle/>
        <a:p>
          <a:endParaRPr lang="en-US"/>
        </a:p>
      </dgm:t>
    </dgm:pt>
    <dgm:pt modelId="{D974AFB1-ECB9-4ECB-B1BF-EE51E31E3315}">
      <dgm:prSet phldrT="[Text]" custT="1"/>
      <dgm:spPr/>
      <dgm:t>
        <a:bodyPr/>
        <a:lstStyle/>
        <a:p>
          <a:r>
            <a:rPr lang="en-US" sz="2000"/>
            <a:t>Possession of Paraphernalia (9th)</a:t>
          </a:r>
        </a:p>
      </dgm:t>
    </dgm:pt>
    <dgm:pt modelId="{0DC8EE02-7845-4450-BD4B-BE4A9DA8DE52}" type="parTrans" cxnId="{4BC77643-04A3-4ED3-A016-E10069B947FE}">
      <dgm:prSet/>
      <dgm:spPr/>
      <dgm:t>
        <a:bodyPr/>
        <a:lstStyle/>
        <a:p>
          <a:endParaRPr lang="en-US"/>
        </a:p>
      </dgm:t>
    </dgm:pt>
    <dgm:pt modelId="{F9CCF92F-515D-4494-A3CB-6D6933C4C21D}" type="sibTrans" cxnId="{4BC77643-04A3-4ED3-A016-E10069B947FE}">
      <dgm:prSet/>
      <dgm:spPr/>
      <dgm:t>
        <a:bodyPr/>
        <a:lstStyle/>
        <a:p>
          <a:endParaRPr lang="en-US"/>
        </a:p>
      </dgm:t>
    </dgm:pt>
    <dgm:pt modelId="{66368B49-DB13-4452-A3DA-90A6D088C7DD}">
      <dgm:prSet phldrT="[Text]" custT="1"/>
      <dgm:spPr/>
      <dgm:t>
        <a:bodyPr/>
        <a:lstStyle/>
        <a:p>
          <a:r>
            <a:rPr lang="en-US" sz="2000"/>
            <a:t>Possession of Marijuana (10th)</a:t>
          </a:r>
        </a:p>
      </dgm:t>
    </dgm:pt>
    <dgm:pt modelId="{1E95AB3D-89C8-40C8-90E7-3BF39F2A9B10}" type="parTrans" cxnId="{87176F77-4F4B-4B93-8199-4CC84491D265}">
      <dgm:prSet/>
      <dgm:spPr/>
      <dgm:t>
        <a:bodyPr/>
        <a:lstStyle/>
        <a:p>
          <a:endParaRPr lang="en-US"/>
        </a:p>
      </dgm:t>
    </dgm:pt>
    <dgm:pt modelId="{B32B7DE2-8633-49E2-9F78-96259D058FA0}" type="sibTrans" cxnId="{87176F77-4F4B-4B93-8199-4CC84491D265}">
      <dgm:prSet/>
      <dgm:spPr/>
      <dgm:t>
        <a:bodyPr/>
        <a:lstStyle/>
        <a:p>
          <a:endParaRPr lang="en-US"/>
        </a:p>
      </dgm:t>
    </dgm:pt>
    <dgm:pt modelId="{E164F076-C26C-4881-8B0B-58CF0BFE819A}">
      <dgm:prSet phldrT="[Text]" custT="1"/>
      <dgm:spPr/>
      <dgm:t>
        <a:bodyPr/>
        <a:lstStyle/>
        <a:p>
          <a:r>
            <a:rPr lang="en-US" sz="2000"/>
            <a:t>Possession of Meth (7th)</a:t>
          </a:r>
        </a:p>
      </dgm:t>
    </dgm:pt>
    <dgm:pt modelId="{1D3967B8-A22E-4C0B-88DF-9CBB8FF41363}" type="parTrans" cxnId="{E5D35626-B925-401D-8F63-EDA7E5748777}">
      <dgm:prSet/>
      <dgm:spPr/>
      <dgm:t>
        <a:bodyPr/>
        <a:lstStyle/>
        <a:p>
          <a:endParaRPr lang="en-US"/>
        </a:p>
      </dgm:t>
    </dgm:pt>
    <dgm:pt modelId="{EC4D17C3-06D6-4215-A91F-B70B55C667AA}" type="sibTrans" cxnId="{E5D35626-B925-401D-8F63-EDA7E5748777}">
      <dgm:prSet/>
      <dgm:spPr/>
      <dgm:t>
        <a:bodyPr/>
        <a:lstStyle/>
        <a:p>
          <a:endParaRPr lang="en-US"/>
        </a:p>
      </dgm:t>
    </dgm:pt>
    <dgm:pt modelId="{E3BD17CA-57A0-479B-9E3D-F6880F55C4CE}" type="pres">
      <dgm:prSet presAssocID="{8FDB2145-8EAF-4FB6-A6CE-EAE1FA50DBB9}" presName="hierChild1" presStyleCnt="0">
        <dgm:presLayoutVars>
          <dgm:chPref val="1"/>
          <dgm:dir/>
          <dgm:animOne val="branch"/>
          <dgm:animLvl val="lvl"/>
          <dgm:resizeHandles/>
        </dgm:presLayoutVars>
      </dgm:prSet>
      <dgm:spPr/>
    </dgm:pt>
    <dgm:pt modelId="{035D0EBB-1749-4135-8678-9E67868FBFDA}" type="pres">
      <dgm:prSet presAssocID="{05F3C33B-2245-4795-9829-E57E0CA2D4FD}" presName="hierRoot1" presStyleCnt="0"/>
      <dgm:spPr/>
    </dgm:pt>
    <dgm:pt modelId="{8DFA4383-7A1B-4CCD-B7DB-2FE1A6C0E923}" type="pres">
      <dgm:prSet presAssocID="{05F3C33B-2245-4795-9829-E57E0CA2D4FD}" presName="composite" presStyleCnt="0"/>
      <dgm:spPr/>
    </dgm:pt>
    <dgm:pt modelId="{38E7E18E-BE5B-4685-9207-7FC8F09917AA}" type="pres">
      <dgm:prSet presAssocID="{05F3C33B-2245-4795-9829-E57E0CA2D4FD}" presName="background" presStyleLbl="node0" presStyleIdx="0" presStyleCnt="1"/>
      <dgm:spPr/>
    </dgm:pt>
    <dgm:pt modelId="{28D9D993-2405-4991-A61C-18D3A0AE5C1C}" type="pres">
      <dgm:prSet presAssocID="{05F3C33B-2245-4795-9829-E57E0CA2D4FD}" presName="text" presStyleLbl="fgAcc0" presStyleIdx="0" presStyleCnt="1">
        <dgm:presLayoutVars>
          <dgm:chPref val="3"/>
        </dgm:presLayoutVars>
      </dgm:prSet>
      <dgm:spPr/>
    </dgm:pt>
    <dgm:pt modelId="{AA671F0B-F337-435B-AD91-18CD5953AD12}" type="pres">
      <dgm:prSet presAssocID="{05F3C33B-2245-4795-9829-E57E0CA2D4FD}" presName="hierChild2" presStyleCnt="0"/>
      <dgm:spPr/>
    </dgm:pt>
    <dgm:pt modelId="{AA97E67B-490B-47CA-9DEB-C79E589CA205}" type="pres">
      <dgm:prSet presAssocID="{E155205E-AFDE-46F0-8A5B-C162CFAB2439}" presName="Name10" presStyleLbl="parChTrans1D2" presStyleIdx="0" presStyleCnt="4"/>
      <dgm:spPr/>
    </dgm:pt>
    <dgm:pt modelId="{3475F27A-FF0D-4AA7-9557-5151AB0C9AB2}" type="pres">
      <dgm:prSet presAssocID="{FA78EE68-CC49-4AC0-A695-FE12E1B93623}" presName="hierRoot2" presStyleCnt="0"/>
      <dgm:spPr/>
    </dgm:pt>
    <dgm:pt modelId="{80E49158-8DFF-4BB6-85E8-C8A58BA7E638}" type="pres">
      <dgm:prSet presAssocID="{FA78EE68-CC49-4AC0-A695-FE12E1B93623}" presName="composite2" presStyleCnt="0"/>
      <dgm:spPr/>
    </dgm:pt>
    <dgm:pt modelId="{41C69D49-F274-421C-A2B0-04A7FD811323}" type="pres">
      <dgm:prSet presAssocID="{FA78EE68-CC49-4AC0-A695-FE12E1B93623}" presName="background2" presStyleLbl="node2" presStyleIdx="0" presStyleCnt="4"/>
      <dgm:spPr/>
    </dgm:pt>
    <dgm:pt modelId="{369BB292-06AB-405E-8BB7-327487A165E3}" type="pres">
      <dgm:prSet presAssocID="{FA78EE68-CC49-4AC0-A695-FE12E1B93623}" presName="text2" presStyleLbl="fgAcc2" presStyleIdx="0" presStyleCnt="4">
        <dgm:presLayoutVars>
          <dgm:chPref val="3"/>
        </dgm:presLayoutVars>
      </dgm:prSet>
      <dgm:spPr/>
    </dgm:pt>
    <dgm:pt modelId="{F2A010C8-0D30-4E67-B215-A85EF8B607A8}" type="pres">
      <dgm:prSet presAssocID="{FA78EE68-CC49-4AC0-A695-FE12E1B93623}" presName="hierChild3" presStyleCnt="0"/>
      <dgm:spPr/>
    </dgm:pt>
    <dgm:pt modelId="{C8B2E57B-E431-4F9F-A85E-B32910E687FE}" type="pres">
      <dgm:prSet presAssocID="{1D3967B8-A22E-4C0B-88DF-9CBB8FF41363}" presName="Name10" presStyleLbl="parChTrans1D2" presStyleIdx="1" presStyleCnt="4"/>
      <dgm:spPr/>
    </dgm:pt>
    <dgm:pt modelId="{1F19597C-D5DA-4C93-8F32-6697C98C4956}" type="pres">
      <dgm:prSet presAssocID="{E164F076-C26C-4881-8B0B-58CF0BFE819A}" presName="hierRoot2" presStyleCnt="0"/>
      <dgm:spPr/>
    </dgm:pt>
    <dgm:pt modelId="{BEE36990-ACAB-42D0-B587-7B94B85EB31D}" type="pres">
      <dgm:prSet presAssocID="{E164F076-C26C-4881-8B0B-58CF0BFE819A}" presName="composite2" presStyleCnt="0"/>
      <dgm:spPr/>
    </dgm:pt>
    <dgm:pt modelId="{2D4299B8-AC5F-4819-83BC-442088A9E5BE}" type="pres">
      <dgm:prSet presAssocID="{E164F076-C26C-4881-8B0B-58CF0BFE819A}" presName="background2" presStyleLbl="node2" presStyleIdx="1" presStyleCnt="4"/>
      <dgm:spPr/>
    </dgm:pt>
    <dgm:pt modelId="{68917E28-7FE0-4453-BB19-1AA24875CB70}" type="pres">
      <dgm:prSet presAssocID="{E164F076-C26C-4881-8B0B-58CF0BFE819A}" presName="text2" presStyleLbl="fgAcc2" presStyleIdx="1" presStyleCnt="4">
        <dgm:presLayoutVars>
          <dgm:chPref val="3"/>
        </dgm:presLayoutVars>
      </dgm:prSet>
      <dgm:spPr/>
    </dgm:pt>
    <dgm:pt modelId="{8C28BF1F-F0FA-4111-B44A-245F589E30DE}" type="pres">
      <dgm:prSet presAssocID="{E164F076-C26C-4881-8B0B-58CF0BFE819A}" presName="hierChild3" presStyleCnt="0"/>
      <dgm:spPr/>
    </dgm:pt>
    <dgm:pt modelId="{36336300-299D-49A0-90E9-62C3AB038D1F}" type="pres">
      <dgm:prSet presAssocID="{0DC8EE02-7845-4450-BD4B-BE4A9DA8DE52}" presName="Name10" presStyleLbl="parChTrans1D2" presStyleIdx="2" presStyleCnt="4"/>
      <dgm:spPr/>
    </dgm:pt>
    <dgm:pt modelId="{2332BB8E-71CA-456F-BCEB-33B11501E2A6}" type="pres">
      <dgm:prSet presAssocID="{D974AFB1-ECB9-4ECB-B1BF-EE51E31E3315}" presName="hierRoot2" presStyleCnt="0"/>
      <dgm:spPr/>
    </dgm:pt>
    <dgm:pt modelId="{D9178E2F-FBD7-41C1-98D6-AD2ED52637A7}" type="pres">
      <dgm:prSet presAssocID="{D974AFB1-ECB9-4ECB-B1BF-EE51E31E3315}" presName="composite2" presStyleCnt="0"/>
      <dgm:spPr/>
    </dgm:pt>
    <dgm:pt modelId="{AC76FA6E-8EBC-4359-B47F-531E794ABD6B}" type="pres">
      <dgm:prSet presAssocID="{D974AFB1-ECB9-4ECB-B1BF-EE51E31E3315}" presName="background2" presStyleLbl="node2" presStyleIdx="2" presStyleCnt="4"/>
      <dgm:spPr/>
    </dgm:pt>
    <dgm:pt modelId="{A376E8E9-93AF-401D-A540-228B7BFC6C3F}" type="pres">
      <dgm:prSet presAssocID="{D974AFB1-ECB9-4ECB-B1BF-EE51E31E3315}" presName="text2" presStyleLbl="fgAcc2" presStyleIdx="2" presStyleCnt="4">
        <dgm:presLayoutVars>
          <dgm:chPref val="3"/>
        </dgm:presLayoutVars>
      </dgm:prSet>
      <dgm:spPr/>
    </dgm:pt>
    <dgm:pt modelId="{A88A3122-1078-41EF-8642-33BD855AD277}" type="pres">
      <dgm:prSet presAssocID="{D974AFB1-ECB9-4ECB-B1BF-EE51E31E3315}" presName="hierChild3" presStyleCnt="0"/>
      <dgm:spPr/>
    </dgm:pt>
    <dgm:pt modelId="{B89AF509-C9B3-4E2B-AE44-4224D2B60EBD}" type="pres">
      <dgm:prSet presAssocID="{1E95AB3D-89C8-40C8-90E7-3BF39F2A9B10}" presName="Name10" presStyleLbl="parChTrans1D2" presStyleIdx="3" presStyleCnt="4"/>
      <dgm:spPr/>
    </dgm:pt>
    <dgm:pt modelId="{01F46ACE-77CA-4378-926C-4A527B20BC0A}" type="pres">
      <dgm:prSet presAssocID="{66368B49-DB13-4452-A3DA-90A6D088C7DD}" presName="hierRoot2" presStyleCnt="0"/>
      <dgm:spPr/>
    </dgm:pt>
    <dgm:pt modelId="{5E6A5CC0-36C7-49EB-9DEB-17929ACB5B40}" type="pres">
      <dgm:prSet presAssocID="{66368B49-DB13-4452-A3DA-90A6D088C7DD}" presName="composite2" presStyleCnt="0"/>
      <dgm:spPr/>
    </dgm:pt>
    <dgm:pt modelId="{60C81555-8F26-458B-BBC4-1540A5CA8E2E}" type="pres">
      <dgm:prSet presAssocID="{66368B49-DB13-4452-A3DA-90A6D088C7DD}" presName="background2" presStyleLbl="node2" presStyleIdx="3" presStyleCnt="4"/>
      <dgm:spPr/>
    </dgm:pt>
    <dgm:pt modelId="{C2A7205A-C722-4106-8BE0-F24222EF5E77}" type="pres">
      <dgm:prSet presAssocID="{66368B49-DB13-4452-A3DA-90A6D088C7DD}" presName="text2" presStyleLbl="fgAcc2" presStyleIdx="3" presStyleCnt="4">
        <dgm:presLayoutVars>
          <dgm:chPref val="3"/>
        </dgm:presLayoutVars>
      </dgm:prSet>
      <dgm:spPr/>
    </dgm:pt>
    <dgm:pt modelId="{B4D6DAC9-A3E3-4A3E-86E6-B5A5958CFB00}" type="pres">
      <dgm:prSet presAssocID="{66368B49-DB13-4452-A3DA-90A6D088C7DD}" presName="hierChild3" presStyleCnt="0"/>
      <dgm:spPr/>
    </dgm:pt>
  </dgm:ptLst>
  <dgm:cxnLst>
    <dgm:cxn modelId="{911FB605-A849-4AFE-89A4-16315B861982}" type="presOf" srcId="{1D3967B8-A22E-4C0B-88DF-9CBB8FF41363}" destId="{C8B2E57B-E431-4F9F-A85E-B32910E687FE}" srcOrd="0" destOrd="0" presId="urn:microsoft.com/office/officeart/2005/8/layout/hierarchy1"/>
    <dgm:cxn modelId="{F29B7206-E79F-4FC2-8157-0EDFF912F2AA}" srcId="{05F3C33B-2245-4795-9829-E57E0CA2D4FD}" destId="{FA78EE68-CC49-4AC0-A695-FE12E1B93623}" srcOrd="0" destOrd="0" parTransId="{E155205E-AFDE-46F0-8A5B-C162CFAB2439}" sibTransId="{FF2C015C-3CE9-471D-913C-CFB061F9F02B}"/>
    <dgm:cxn modelId="{7052380E-A89C-49C0-BEA7-91026885DC71}" type="presOf" srcId="{05F3C33B-2245-4795-9829-E57E0CA2D4FD}" destId="{28D9D993-2405-4991-A61C-18D3A0AE5C1C}" srcOrd="0" destOrd="0" presId="urn:microsoft.com/office/officeart/2005/8/layout/hierarchy1"/>
    <dgm:cxn modelId="{96BFE023-CF4D-4F23-B7F7-72966B315426}" type="presOf" srcId="{FA78EE68-CC49-4AC0-A695-FE12E1B93623}" destId="{369BB292-06AB-405E-8BB7-327487A165E3}" srcOrd="0" destOrd="0" presId="urn:microsoft.com/office/officeart/2005/8/layout/hierarchy1"/>
    <dgm:cxn modelId="{E5D35626-B925-401D-8F63-EDA7E5748777}" srcId="{05F3C33B-2245-4795-9829-E57E0CA2D4FD}" destId="{E164F076-C26C-4881-8B0B-58CF0BFE819A}" srcOrd="1" destOrd="0" parTransId="{1D3967B8-A22E-4C0B-88DF-9CBB8FF41363}" sibTransId="{EC4D17C3-06D6-4215-A91F-B70B55C667AA}"/>
    <dgm:cxn modelId="{28616C40-6803-45F2-921A-DA61459B239E}" srcId="{8FDB2145-8EAF-4FB6-A6CE-EAE1FA50DBB9}" destId="{05F3C33B-2245-4795-9829-E57E0CA2D4FD}" srcOrd="0" destOrd="0" parTransId="{698160B2-289D-4E42-BF87-6164B578E191}" sibTransId="{8A1011E4-09F9-425D-B59D-F960F7F4EEC8}"/>
    <dgm:cxn modelId="{8ED8CC5B-DA7F-401B-9798-ED3507E06B2E}" type="presOf" srcId="{D974AFB1-ECB9-4ECB-B1BF-EE51E31E3315}" destId="{A376E8E9-93AF-401D-A540-228B7BFC6C3F}" srcOrd="0" destOrd="0" presId="urn:microsoft.com/office/officeart/2005/8/layout/hierarchy1"/>
    <dgm:cxn modelId="{4BC77643-04A3-4ED3-A016-E10069B947FE}" srcId="{05F3C33B-2245-4795-9829-E57E0CA2D4FD}" destId="{D974AFB1-ECB9-4ECB-B1BF-EE51E31E3315}" srcOrd="2" destOrd="0" parTransId="{0DC8EE02-7845-4450-BD4B-BE4A9DA8DE52}" sibTransId="{F9CCF92F-515D-4494-A3CB-6D6933C4C21D}"/>
    <dgm:cxn modelId="{87176F77-4F4B-4B93-8199-4CC84491D265}" srcId="{05F3C33B-2245-4795-9829-E57E0CA2D4FD}" destId="{66368B49-DB13-4452-A3DA-90A6D088C7DD}" srcOrd="3" destOrd="0" parTransId="{1E95AB3D-89C8-40C8-90E7-3BF39F2A9B10}" sibTransId="{B32B7DE2-8633-49E2-9F78-96259D058FA0}"/>
    <dgm:cxn modelId="{2C816383-1924-408A-AEE8-3249459430CE}" type="presOf" srcId="{1E95AB3D-89C8-40C8-90E7-3BF39F2A9B10}" destId="{B89AF509-C9B3-4E2B-AE44-4224D2B60EBD}" srcOrd="0" destOrd="0" presId="urn:microsoft.com/office/officeart/2005/8/layout/hierarchy1"/>
    <dgm:cxn modelId="{2567B39D-0D48-4D35-9B72-BBC2780A55F6}" type="presOf" srcId="{66368B49-DB13-4452-A3DA-90A6D088C7DD}" destId="{C2A7205A-C722-4106-8BE0-F24222EF5E77}" srcOrd="0" destOrd="0" presId="urn:microsoft.com/office/officeart/2005/8/layout/hierarchy1"/>
    <dgm:cxn modelId="{1C0FE5A2-9408-43A9-B4CF-7823B7F49C46}" type="presOf" srcId="{E164F076-C26C-4881-8B0B-58CF0BFE819A}" destId="{68917E28-7FE0-4453-BB19-1AA24875CB70}" srcOrd="0" destOrd="0" presId="urn:microsoft.com/office/officeart/2005/8/layout/hierarchy1"/>
    <dgm:cxn modelId="{02C72CA9-4FE7-481F-8A18-61630BAC33C9}" type="presOf" srcId="{0DC8EE02-7845-4450-BD4B-BE4A9DA8DE52}" destId="{36336300-299D-49A0-90E9-62C3AB038D1F}" srcOrd="0" destOrd="0" presId="urn:microsoft.com/office/officeart/2005/8/layout/hierarchy1"/>
    <dgm:cxn modelId="{57D961AB-D0D4-4AAA-AB09-7CAE262F2B7A}" type="presOf" srcId="{E155205E-AFDE-46F0-8A5B-C162CFAB2439}" destId="{AA97E67B-490B-47CA-9DEB-C79E589CA205}" srcOrd="0" destOrd="0" presId="urn:microsoft.com/office/officeart/2005/8/layout/hierarchy1"/>
    <dgm:cxn modelId="{2F88F1EF-F416-4757-B2B9-EB7DC9001CAE}" type="presOf" srcId="{8FDB2145-8EAF-4FB6-A6CE-EAE1FA50DBB9}" destId="{E3BD17CA-57A0-479B-9E3D-F6880F55C4CE}" srcOrd="0" destOrd="0" presId="urn:microsoft.com/office/officeart/2005/8/layout/hierarchy1"/>
    <dgm:cxn modelId="{24B8C18D-4079-471E-B2AF-2DA4C422D558}" type="presParOf" srcId="{E3BD17CA-57A0-479B-9E3D-F6880F55C4CE}" destId="{035D0EBB-1749-4135-8678-9E67868FBFDA}" srcOrd="0" destOrd="0" presId="urn:microsoft.com/office/officeart/2005/8/layout/hierarchy1"/>
    <dgm:cxn modelId="{9FF7ABD4-0BBF-4637-989B-269447B324FE}" type="presParOf" srcId="{035D0EBB-1749-4135-8678-9E67868FBFDA}" destId="{8DFA4383-7A1B-4CCD-B7DB-2FE1A6C0E923}" srcOrd="0" destOrd="0" presId="urn:microsoft.com/office/officeart/2005/8/layout/hierarchy1"/>
    <dgm:cxn modelId="{7E19C36D-6C89-428A-9B8C-037EDF711DCE}" type="presParOf" srcId="{8DFA4383-7A1B-4CCD-B7DB-2FE1A6C0E923}" destId="{38E7E18E-BE5B-4685-9207-7FC8F09917AA}" srcOrd="0" destOrd="0" presId="urn:microsoft.com/office/officeart/2005/8/layout/hierarchy1"/>
    <dgm:cxn modelId="{2A0B3F37-6947-41CA-8FAB-0BA2DEBCFEFA}" type="presParOf" srcId="{8DFA4383-7A1B-4CCD-B7DB-2FE1A6C0E923}" destId="{28D9D993-2405-4991-A61C-18D3A0AE5C1C}" srcOrd="1" destOrd="0" presId="urn:microsoft.com/office/officeart/2005/8/layout/hierarchy1"/>
    <dgm:cxn modelId="{212F3E0E-3508-4CC3-A88D-154D84361490}" type="presParOf" srcId="{035D0EBB-1749-4135-8678-9E67868FBFDA}" destId="{AA671F0B-F337-435B-AD91-18CD5953AD12}" srcOrd="1" destOrd="0" presId="urn:microsoft.com/office/officeart/2005/8/layout/hierarchy1"/>
    <dgm:cxn modelId="{3A9118BE-B099-4953-AB8A-EF4EA92B1B78}" type="presParOf" srcId="{AA671F0B-F337-435B-AD91-18CD5953AD12}" destId="{AA97E67B-490B-47CA-9DEB-C79E589CA205}" srcOrd="0" destOrd="0" presId="urn:microsoft.com/office/officeart/2005/8/layout/hierarchy1"/>
    <dgm:cxn modelId="{136BD6CB-5D71-4E13-8EFD-3C8B55EF8DC8}" type="presParOf" srcId="{AA671F0B-F337-435B-AD91-18CD5953AD12}" destId="{3475F27A-FF0D-4AA7-9557-5151AB0C9AB2}" srcOrd="1" destOrd="0" presId="urn:microsoft.com/office/officeart/2005/8/layout/hierarchy1"/>
    <dgm:cxn modelId="{19B0CCAD-7D8C-4003-9E0A-3333850B78C6}" type="presParOf" srcId="{3475F27A-FF0D-4AA7-9557-5151AB0C9AB2}" destId="{80E49158-8DFF-4BB6-85E8-C8A58BA7E638}" srcOrd="0" destOrd="0" presId="urn:microsoft.com/office/officeart/2005/8/layout/hierarchy1"/>
    <dgm:cxn modelId="{FD47945F-3B3A-4C5F-851A-0D0D96E7700A}" type="presParOf" srcId="{80E49158-8DFF-4BB6-85E8-C8A58BA7E638}" destId="{41C69D49-F274-421C-A2B0-04A7FD811323}" srcOrd="0" destOrd="0" presId="urn:microsoft.com/office/officeart/2005/8/layout/hierarchy1"/>
    <dgm:cxn modelId="{5C6BDE03-0358-4000-8CC4-4FAB0029478F}" type="presParOf" srcId="{80E49158-8DFF-4BB6-85E8-C8A58BA7E638}" destId="{369BB292-06AB-405E-8BB7-327487A165E3}" srcOrd="1" destOrd="0" presId="urn:microsoft.com/office/officeart/2005/8/layout/hierarchy1"/>
    <dgm:cxn modelId="{5A74CB27-8C1E-47EE-83F3-DC9E04BE4C92}" type="presParOf" srcId="{3475F27A-FF0D-4AA7-9557-5151AB0C9AB2}" destId="{F2A010C8-0D30-4E67-B215-A85EF8B607A8}" srcOrd="1" destOrd="0" presId="urn:microsoft.com/office/officeart/2005/8/layout/hierarchy1"/>
    <dgm:cxn modelId="{F022319C-83A4-492B-BC4F-85151B985C51}" type="presParOf" srcId="{AA671F0B-F337-435B-AD91-18CD5953AD12}" destId="{C8B2E57B-E431-4F9F-A85E-B32910E687FE}" srcOrd="2" destOrd="0" presId="urn:microsoft.com/office/officeart/2005/8/layout/hierarchy1"/>
    <dgm:cxn modelId="{2E6BA803-5944-4121-B43F-A6A0067A2F35}" type="presParOf" srcId="{AA671F0B-F337-435B-AD91-18CD5953AD12}" destId="{1F19597C-D5DA-4C93-8F32-6697C98C4956}" srcOrd="3" destOrd="0" presId="urn:microsoft.com/office/officeart/2005/8/layout/hierarchy1"/>
    <dgm:cxn modelId="{9418CAB0-6A25-4DB3-A2A3-602086A5D5FB}" type="presParOf" srcId="{1F19597C-D5DA-4C93-8F32-6697C98C4956}" destId="{BEE36990-ACAB-42D0-B587-7B94B85EB31D}" srcOrd="0" destOrd="0" presId="urn:microsoft.com/office/officeart/2005/8/layout/hierarchy1"/>
    <dgm:cxn modelId="{0F1F39C5-19C0-41F7-8387-783C1EEA860C}" type="presParOf" srcId="{BEE36990-ACAB-42D0-B587-7B94B85EB31D}" destId="{2D4299B8-AC5F-4819-83BC-442088A9E5BE}" srcOrd="0" destOrd="0" presId="urn:microsoft.com/office/officeart/2005/8/layout/hierarchy1"/>
    <dgm:cxn modelId="{19B7DD1D-2F14-4487-A588-9C193FCB00D6}" type="presParOf" srcId="{BEE36990-ACAB-42D0-B587-7B94B85EB31D}" destId="{68917E28-7FE0-4453-BB19-1AA24875CB70}" srcOrd="1" destOrd="0" presId="urn:microsoft.com/office/officeart/2005/8/layout/hierarchy1"/>
    <dgm:cxn modelId="{D02996A5-96E5-4F83-B4AA-E21506817AE8}" type="presParOf" srcId="{1F19597C-D5DA-4C93-8F32-6697C98C4956}" destId="{8C28BF1F-F0FA-4111-B44A-245F589E30DE}" srcOrd="1" destOrd="0" presId="urn:microsoft.com/office/officeart/2005/8/layout/hierarchy1"/>
    <dgm:cxn modelId="{2AFEE722-BE74-4F36-9187-48F11027691C}" type="presParOf" srcId="{AA671F0B-F337-435B-AD91-18CD5953AD12}" destId="{36336300-299D-49A0-90E9-62C3AB038D1F}" srcOrd="4" destOrd="0" presId="urn:microsoft.com/office/officeart/2005/8/layout/hierarchy1"/>
    <dgm:cxn modelId="{44DC033B-4C7C-4823-A3EE-761EF9EC9428}" type="presParOf" srcId="{AA671F0B-F337-435B-AD91-18CD5953AD12}" destId="{2332BB8E-71CA-456F-BCEB-33B11501E2A6}" srcOrd="5" destOrd="0" presId="urn:microsoft.com/office/officeart/2005/8/layout/hierarchy1"/>
    <dgm:cxn modelId="{041F552C-C0F1-47E7-AA20-232557B1D76A}" type="presParOf" srcId="{2332BB8E-71CA-456F-BCEB-33B11501E2A6}" destId="{D9178E2F-FBD7-41C1-98D6-AD2ED52637A7}" srcOrd="0" destOrd="0" presId="urn:microsoft.com/office/officeart/2005/8/layout/hierarchy1"/>
    <dgm:cxn modelId="{E93ED909-1322-4BD2-85ED-996F93F1905F}" type="presParOf" srcId="{D9178E2F-FBD7-41C1-98D6-AD2ED52637A7}" destId="{AC76FA6E-8EBC-4359-B47F-531E794ABD6B}" srcOrd="0" destOrd="0" presId="urn:microsoft.com/office/officeart/2005/8/layout/hierarchy1"/>
    <dgm:cxn modelId="{2AC1A3A5-04CD-484D-A889-3CA6933D5C5F}" type="presParOf" srcId="{D9178E2F-FBD7-41C1-98D6-AD2ED52637A7}" destId="{A376E8E9-93AF-401D-A540-228B7BFC6C3F}" srcOrd="1" destOrd="0" presId="urn:microsoft.com/office/officeart/2005/8/layout/hierarchy1"/>
    <dgm:cxn modelId="{96046C71-BF1A-4193-BCAB-5A68B45CE875}" type="presParOf" srcId="{2332BB8E-71CA-456F-BCEB-33B11501E2A6}" destId="{A88A3122-1078-41EF-8642-33BD855AD277}" srcOrd="1" destOrd="0" presId="urn:microsoft.com/office/officeart/2005/8/layout/hierarchy1"/>
    <dgm:cxn modelId="{A064AF58-603A-4A5E-86E8-515E6ACE6FE9}" type="presParOf" srcId="{AA671F0B-F337-435B-AD91-18CD5953AD12}" destId="{B89AF509-C9B3-4E2B-AE44-4224D2B60EBD}" srcOrd="6" destOrd="0" presId="urn:microsoft.com/office/officeart/2005/8/layout/hierarchy1"/>
    <dgm:cxn modelId="{87CC8CD3-1B3D-497E-91F9-107DD62681F5}" type="presParOf" srcId="{AA671F0B-F337-435B-AD91-18CD5953AD12}" destId="{01F46ACE-77CA-4378-926C-4A527B20BC0A}" srcOrd="7" destOrd="0" presId="urn:microsoft.com/office/officeart/2005/8/layout/hierarchy1"/>
    <dgm:cxn modelId="{5AAB5805-B93E-4768-BE13-AD3A99C5B5A4}" type="presParOf" srcId="{01F46ACE-77CA-4378-926C-4A527B20BC0A}" destId="{5E6A5CC0-36C7-49EB-9DEB-17929ACB5B40}" srcOrd="0" destOrd="0" presId="urn:microsoft.com/office/officeart/2005/8/layout/hierarchy1"/>
    <dgm:cxn modelId="{A296EA22-7AEB-4F72-A8CC-4332209723C4}" type="presParOf" srcId="{5E6A5CC0-36C7-49EB-9DEB-17929ACB5B40}" destId="{60C81555-8F26-458B-BBC4-1540A5CA8E2E}" srcOrd="0" destOrd="0" presId="urn:microsoft.com/office/officeart/2005/8/layout/hierarchy1"/>
    <dgm:cxn modelId="{07F9EF53-BFE5-474A-967D-0B24FE727A1E}" type="presParOf" srcId="{5E6A5CC0-36C7-49EB-9DEB-17929ACB5B40}" destId="{C2A7205A-C722-4106-8BE0-F24222EF5E77}" srcOrd="1" destOrd="0" presId="urn:microsoft.com/office/officeart/2005/8/layout/hierarchy1"/>
    <dgm:cxn modelId="{F319FC02-9B36-469B-BB53-81417861E182}" type="presParOf" srcId="{01F46ACE-77CA-4378-926C-4A527B20BC0A}" destId="{B4D6DAC9-A3E3-4A3E-86E6-B5A5958CFB0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159CE-0AEA-48E0-BB1C-B79F059D950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3B386BE-8305-4FF7-8AA3-21FDD33026B9}">
      <dgm:prSet/>
      <dgm:spPr/>
      <dgm:t>
        <a:bodyPr/>
        <a:lstStyle/>
        <a:p>
          <a:r>
            <a:rPr lang="en-US"/>
            <a:t>25 jails </a:t>
          </a:r>
          <a:r>
            <a:rPr lang="en-US" u="sng"/>
            <a:t>&gt;</a:t>
          </a:r>
          <a:r>
            <a:rPr lang="en-US"/>
            <a:t> 80%</a:t>
          </a:r>
        </a:p>
      </dgm:t>
    </dgm:pt>
    <dgm:pt modelId="{892F5649-0895-4895-971C-56085AF0E46A}" type="parTrans" cxnId="{C1CE8787-A4A7-42A4-992D-6A9F82C70551}">
      <dgm:prSet/>
      <dgm:spPr/>
      <dgm:t>
        <a:bodyPr/>
        <a:lstStyle/>
        <a:p>
          <a:endParaRPr lang="en-US"/>
        </a:p>
      </dgm:t>
    </dgm:pt>
    <dgm:pt modelId="{2078B3B7-C5E5-40B3-BFE7-1525EBD6ED83}" type="sibTrans" cxnId="{C1CE8787-A4A7-42A4-992D-6A9F82C70551}">
      <dgm:prSet/>
      <dgm:spPr/>
      <dgm:t>
        <a:bodyPr/>
        <a:lstStyle/>
        <a:p>
          <a:endParaRPr lang="en-US"/>
        </a:p>
      </dgm:t>
    </dgm:pt>
    <dgm:pt modelId="{15FB6E97-ACFE-4CBD-B354-0D0B3EA638F2}">
      <dgm:prSet/>
      <dgm:spPr/>
      <dgm:t>
        <a:bodyPr/>
        <a:lstStyle/>
        <a:p>
          <a:r>
            <a:rPr lang="en-US"/>
            <a:t>66 jails </a:t>
          </a:r>
          <a:r>
            <a:rPr lang="en-US" u="sng"/>
            <a:t>&gt;</a:t>
          </a:r>
          <a:r>
            <a:rPr lang="en-US"/>
            <a:t> 50%</a:t>
          </a:r>
        </a:p>
      </dgm:t>
    </dgm:pt>
    <dgm:pt modelId="{CFA0E924-7B12-4257-863F-845B2D2FC673}" type="parTrans" cxnId="{361B11F4-8EB9-4494-811A-DAE1FBD3CB48}">
      <dgm:prSet/>
      <dgm:spPr/>
      <dgm:t>
        <a:bodyPr/>
        <a:lstStyle/>
        <a:p>
          <a:endParaRPr lang="en-US"/>
        </a:p>
      </dgm:t>
    </dgm:pt>
    <dgm:pt modelId="{B17D5E57-D97A-4D79-814E-983D4FAA1E84}" type="sibTrans" cxnId="{361B11F4-8EB9-4494-811A-DAE1FBD3CB48}">
      <dgm:prSet/>
      <dgm:spPr/>
      <dgm:t>
        <a:bodyPr/>
        <a:lstStyle/>
        <a:p>
          <a:endParaRPr lang="en-US"/>
        </a:p>
      </dgm:t>
    </dgm:pt>
    <dgm:pt modelId="{113F5858-539E-40EF-98E6-A2C9D6EC248B}">
      <dgm:prSet/>
      <dgm:spPr/>
      <dgm:t>
        <a:bodyPr/>
        <a:lstStyle/>
        <a:p>
          <a:r>
            <a:rPr lang="en-US"/>
            <a:t>Over 50% of the statewide jail population awaiting trial  </a:t>
          </a:r>
        </a:p>
      </dgm:t>
    </dgm:pt>
    <dgm:pt modelId="{51420A70-73DB-44BE-AE74-CF53BCE6CC61}" type="parTrans" cxnId="{C086C693-4983-4C6E-B0BD-97C522EE4CC4}">
      <dgm:prSet/>
      <dgm:spPr/>
      <dgm:t>
        <a:bodyPr/>
        <a:lstStyle/>
        <a:p>
          <a:endParaRPr lang="en-US"/>
        </a:p>
      </dgm:t>
    </dgm:pt>
    <dgm:pt modelId="{5BEE8538-E745-42D8-B313-1BA3F5E39509}" type="sibTrans" cxnId="{C086C693-4983-4C6E-B0BD-97C522EE4CC4}">
      <dgm:prSet/>
      <dgm:spPr/>
      <dgm:t>
        <a:bodyPr/>
        <a:lstStyle/>
        <a:p>
          <a:endParaRPr lang="en-US"/>
        </a:p>
      </dgm:t>
    </dgm:pt>
    <dgm:pt modelId="{DA734E67-F7AD-4017-A69C-80AADC44436F}" type="pres">
      <dgm:prSet presAssocID="{1F2159CE-0AEA-48E0-BB1C-B79F059D9504}" presName="Name0" presStyleCnt="0">
        <dgm:presLayoutVars>
          <dgm:dir/>
          <dgm:resizeHandles val="exact"/>
        </dgm:presLayoutVars>
      </dgm:prSet>
      <dgm:spPr/>
    </dgm:pt>
    <dgm:pt modelId="{4F297536-55D6-44CF-80F0-9680D73B834D}" type="pres">
      <dgm:prSet presAssocID="{03B386BE-8305-4FF7-8AA3-21FDD33026B9}" presName="node" presStyleLbl="node1" presStyleIdx="0" presStyleCnt="3">
        <dgm:presLayoutVars>
          <dgm:bulletEnabled val="1"/>
        </dgm:presLayoutVars>
      </dgm:prSet>
      <dgm:spPr/>
    </dgm:pt>
    <dgm:pt modelId="{30FF6BD2-854A-4DA5-9D76-976E01553CC8}" type="pres">
      <dgm:prSet presAssocID="{2078B3B7-C5E5-40B3-BFE7-1525EBD6ED83}" presName="sibTrans" presStyleLbl="sibTrans2D1" presStyleIdx="0" presStyleCnt="2"/>
      <dgm:spPr>
        <a:prstGeom prst="mathPlus">
          <a:avLst/>
        </a:prstGeom>
      </dgm:spPr>
    </dgm:pt>
    <dgm:pt modelId="{FC3C0550-7B5C-43BC-964C-303BC769EF5C}" type="pres">
      <dgm:prSet presAssocID="{2078B3B7-C5E5-40B3-BFE7-1525EBD6ED83}" presName="connectorText" presStyleLbl="sibTrans2D1" presStyleIdx="0" presStyleCnt="2"/>
      <dgm:spPr/>
    </dgm:pt>
    <dgm:pt modelId="{35D20CCC-58C8-495C-9179-EC5C720DB58F}" type="pres">
      <dgm:prSet presAssocID="{15FB6E97-ACFE-4CBD-B354-0D0B3EA638F2}" presName="node" presStyleLbl="node1" presStyleIdx="1" presStyleCnt="3">
        <dgm:presLayoutVars>
          <dgm:bulletEnabled val="1"/>
        </dgm:presLayoutVars>
      </dgm:prSet>
      <dgm:spPr/>
    </dgm:pt>
    <dgm:pt modelId="{F06FC092-4EFE-427E-B633-0F3394C9E160}" type="pres">
      <dgm:prSet presAssocID="{B17D5E57-D97A-4D79-814E-983D4FAA1E84}" presName="sibTrans" presStyleLbl="sibTrans2D1" presStyleIdx="1" presStyleCnt="2"/>
      <dgm:spPr>
        <a:prstGeom prst="mathEqual">
          <a:avLst/>
        </a:prstGeom>
      </dgm:spPr>
    </dgm:pt>
    <dgm:pt modelId="{39D8F990-2C07-4A0A-ACAA-2DD1AEBC3661}" type="pres">
      <dgm:prSet presAssocID="{B17D5E57-D97A-4D79-814E-983D4FAA1E84}" presName="connectorText" presStyleLbl="sibTrans2D1" presStyleIdx="1" presStyleCnt="2"/>
      <dgm:spPr/>
    </dgm:pt>
    <dgm:pt modelId="{3595ABA8-98B9-43A4-8E15-EB5D3927C57A}" type="pres">
      <dgm:prSet presAssocID="{113F5858-539E-40EF-98E6-A2C9D6EC248B}" presName="node" presStyleLbl="node1" presStyleIdx="2" presStyleCnt="3">
        <dgm:presLayoutVars>
          <dgm:bulletEnabled val="1"/>
        </dgm:presLayoutVars>
      </dgm:prSet>
      <dgm:spPr/>
    </dgm:pt>
  </dgm:ptLst>
  <dgm:cxnLst>
    <dgm:cxn modelId="{6F4F8C03-1C9C-4C8C-AF08-3D1C44B70F9F}" type="presOf" srcId="{2078B3B7-C5E5-40B3-BFE7-1525EBD6ED83}" destId="{FC3C0550-7B5C-43BC-964C-303BC769EF5C}" srcOrd="1" destOrd="0" presId="urn:microsoft.com/office/officeart/2005/8/layout/process1"/>
    <dgm:cxn modelId="{24F84810-9EAD-4BEC-8170-FA3EBB8BA766}" type="presOf" srcId="{03B386BE-8305-4FF7-8AA3-21FDD33026B9}" destId="{4F297536-55D6-44CF-80F0-9680D73B834D}" srcOrd="0" destOrd="0" presId="urn:microsoft.com/office/officeart/2005/8/layout/process1"/>
    <dgm:cxn modelId="{B9DF2737-7F6A-4656-8F5E-80B99EE82E53}" type="presOf" srcId="{B17D5E57-D97A-4D79-814E-983D4FAA1E84}" destId="{39D8F990-2C07-4A0A-ACAA-2DD1AEBC3661}" srcOrd="1" destOrd="0" presId="urn:microsoft.com/office/officeart/2005/8/layout/process1"/>
    <dgm:cxn modelId="{27501A66-9D04-4571-8EA6-10FFD8491E37}" type="presOf" srcId="{113F5858-539E-40EF-98E6-A2C9D6EC248B}" destId="{3595ABA8-98B9-43A4-8E15-EB5D3927C57A}" srcOrd="0" destOrd="0" presId="urn:microsoft.com/office/officeart/2005/8/layout/process1"/>
    <dgm:cxn modelId="{C1CE8787-A4A7-42A4-992D-6A9F82C70551}" srcId="{1F2159CE-0AEA-48E0-BB1C-B79F059D9504}" destId="{03B386BE-8305-4FF7-8AA3-21FDD33026B9}" srcOrd="0" destOrd="0" parTransId="{892F5649-0895-4895-971C-56085AF0E46A}" sibTransId="{2078B3B7-C5E5-40B3-BFE7-1525EBD6ED83}"/>
    <dgm:cxn modelId="{C086C693-4983-4C6E-B0BD-97C522EE4CC4}" srcId="{1F2159CE-0AEA-48E0-BB1C-B79F059D9504}" destId="{113F5858-539E-40EF-98E6-A2C9D6EC248B}" srcOrd="2" destOrd="0" parTransId="{51420A70-73DB-44BE-AE74-CF53BCE6CC61}" sibTransId="{5BEE8538-E745-42D8-B313-1BA3F5E39509}"/>
    <dgm:cxn modelId="{7B2B9B9B-AE32-4313-924A-81B7B3BA1FBC}" type="presOf" srcId="{15FB6E97-ACFE-4CBD-B354-0D0B3EA638F2}" destId="{35D20CCC-58C8-495C-9179-EC5C720DB58F}" srcOrd="0" destOrd="0" presId="urn:microsoft.com/office/officeart/2005/8/layout/process1"/>
    <dgm:cxn modelId="{D172799F-800E-4C88-AD39-90524F617338}" type="presOf" srcId="{2078B3B7-C5E5-40B3-BFE7-1525EBD6ED83}" destId="{30FF6BD2-854A-4DA5-9D76-976E01553CC8}" srcOrd="0" destOrd="0" presId="urn:microsoft.com/office/officeart/2005/8/layout/process1"/>
    <dgm:cxn modelId="{812D79A5-DE42-4639-978B-862BA0C40D06}" type="presOf" srcId="{1F2159CE-0AEA-48E0-BB1C-B79F059D9504}" destId="{DA734E67-F7AD-4017-A69C-80AADC44436F}" srcOrd="0" destOrd="0" presId="urn:microsoft.com/office/officeart/2005/8/layout/process1"/>
    <dgm:cxn modelId="{361B11F4-8EB9-4494-811A-DAE1FBD3CB48}" srcId="{1F2159CE-0AEA-48E0-BB1C-B79F059D9504}" destId="{15FB6E97-ACFE-4CBD-B354-0D0B3EA638F2}" srcOrd="1" destOrd="0" parTransId="{CFA0E924-7B12-4257-863F-845B2D2FC673}" sibTransId="{B17D5E57-D97A-4D79-814E-983D4FAA1E84}"/>
    <dgm:cxn modelId="{F942BFFD-0C60-4D72-8CFD-D5625E7A9D36}" type="presOf" srcId="{B17D5E57-D97A-4D79-814E-983D4FAA1E84}" destId="{F06FC092-4EFE-427E-B633-0F3394C9E160}" srcOrd="0" destOrd="0" presId="urn:microsoft.com/office/officeart/2005/8/layout/process1"/>
    <dgm:cxn modelId="{49C8F50C-2153-4B3F-AF7B-84D40CAB1E0A}" type="presParOf" srcId="{DA734E67-F7AD-4017-A69C-80AADC44436F}" destId="{4F297536-55D6-44CF-80F0-9680D73B834D}" srcOrd="0" destOrd="0" presId="urn:microsoft.com/office/officeart/2005/8/layout/process1"/>
    <dgm:cxn modelId="{6AB6AB04-D9DD-464D-869B-2D6C172BCA44}" type="presParOf" srcId="{DA734E67-F7AD-4017-A69C-80AADC44436F}" destId="{30FF6BD2-854A-4DA5-9D76-976E01553CC8}" srcOrd="1" destOrd="0" presId="urn:microsoft.com/office/officeart/2005/8/layout/process1"/>
    <dgm:cxn modelId="{FE095A78-5C70-4FFE-92A8-9823D602B8D7}" type="presParOf" srcId="{30FF6BD2-854A-4DA5-9D76-976E01553CC8}" destId="{FC3C0550-7B5C-43BC-964C-303BC769EF5C}" srcOrd="0" destOrd="0" presId="urn:microsoft.com/office/officeart/2005/8/layout/process1"/>
    <dgm:cxn modelId="{FB7CA93F-C47C-4B38-8AE7-19E796EB7C76}" type="presParOf" srcId="{DA734E67-F7AD-4017-A69C-80AADC44436F}" destId="{35D20CCC-58C8-495C-9179-EC5C720DB58F}" srcOrd="2" destOrd="0" presId="urn:microsoft.com/office/officeart/2005/8/layout/process1"/>
    <dgm:cxn modelId="{A9F39DDB-86E0-4288-A78D-2D1FB0843A65}" type="presParOf" srcId="{DA734E67-F7AD-4017-A69C-80AADC44436F}" destId="{F06FC092-4EFE-427E-B633-0F3394C9E160}" srcOrd="3" destOrd="0" presId="urn:microsoft.com/office/officeart/2005/8/layout/process1"/>
    <dgm:cxn modelId="{44EE1B26-5549-4642-BEDE-4EDC81D4E0D6}" type="presParOf" srcId="{F06FC092-4EFE-427E-B633-0F3394C9E160}" destId="{39D8F990-2C07-4A0A-ACAA-2DD1AEBC3661}" srcOrd="0" destOrd="0" presId="urn:microsoft.com/office/officeart/2005/8/layout/process1"/>
    <dgm:cxn modelId="{14D5C5F4-0981-425A-AF6B-8517E5C1FEE7}" type="presParOf" srcId="{DA734E67-F7AD-4017-A69C-80AADC44436F}" destId="{3595ABA8-98B9-43A4-8E15-EB5D3927C57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F721F-4B1F-4AE8-AAAA-CCEACA36305B}" type="doc">
      <dgm:prSet loTypeId="urn:microsoft.com/office/officeart/2005/8/layout/equation2" loCatId="process" qsTypeId="urn:microsoft.com/office/officeart/2005/8/quickstyle/simple1" qsCatId="simple" csTypeId="urn:microsoft.com/office/officeart/2005/8/colors/accent1_2" csCatId="accent1" phldr="1"/>
      <dgm:spPr/>
    </dgm:pt>
    <dgm:pt modelId="{24B5AAC5-5C5E-41AE-8EE4-4BF448BC7CFF}">
      <dgm:prSet phldrT="[Text]"/>
      <dgm:spPr/>
      <dgm:t>
        <a:bodyPr/>
        <a:lstStyle/>
        <a:p>
          <a:r>
            <a:rPr lang="en-US"/>
            <a:t>No Excessive Bail</a:t>
          </a:r>
        </a:p>
      </dgm:t>
    </dgm:pt>
    <dgm:pt modelId="{D49DB1A6-920E-4463-969B-899D703D1580}" type="parTrans" cxnId="{3657DE79-6DDA-49AC-B3A5-A87FB1BF6A47}">
      <dgm:prSet/>
      <dgm:spPr/>
      <dgm:t>
        <a:bodyPr/>
        <a:lstStyle/>
        <a:p>
          <a:endParaRPr lang="en-US"/>
        </a:p>
      </dgm:t>
    </dgm:pt>
    <dgm:pt modelId="{04164D8E-18EA-407B-855E-EBE88455076C}" type="sibTrans" cxnId="{3657DE79-6DDA-49AC-B3A5-A87FB1BF6A47}">
      <dgm:prSet/>
      <dgm:spPr/>
      <dgm:t>
        <a:bodyPr/>
        <a:lstStyle/>
        <a:p>
          <a:endParaRPr lang="en-US"/>
        </a:p>
      </dgm:t>
    </dgm:pt>
    <dgm:pt modelId="{63ADC173-02B4-4320-9E25-9ADBFF7B0C06}">
      <dgm:prSet phldrT="[Text]"/>
      <dgm:spPr/>
      <dgm:t>
        <a:bodyPr/>
        <a:lstStyle/>
        <a:p>
          <a:r>
            <a:rPr lang="en-US"/>
            <a:t>Most Offenses Bailable</a:t>
          </a:r>
        </a:p>
      </dgm:t>
    </dgm:pt>
    <dgm:pt modelId="{1FFB5E95-B1EA-4213-9B37-96D33690900F}" type="parTrans" cxnId="{7406C73C-38E6-48A6-AAA9-39ED6C64BB53}">
      <dgm:prSet/>
      <dgm:spPr/>
      <dgm:t>
        <a:bodyPr/>
        <a:lstStyle/>
        <a:p>
          <a:endParaRPr lang="en-US"/>
        </a:p>
      </dgm:t>
    </dgm:pt>
    <dgm:pt modelId="{8A8CA3E4-4DF5-42EE-9D8B-5943B6FD788E}" type="sibTrans" cxnId="{7406C73C-38E6-48A6-AAA9-39ED6C64BB53}">
      <dgm:prSet/>
      <dgm:spPr/>
      <dgm:t>
        <a:bodyPr/>
        <a:lstStyle/>
        <a:p>
          <a:endParaRPr lang="en-US"/>
        </a:p>
      </dgm:t>
    </dgm:pt>
    <dgm:pt modelId="{D8EA2B56-6514-4F99-9282-A2A334C2475A}">
      <dgm:prSet phldrT="[Text]"/>
      <dgm:spPr/>
      <dgm:t>
        <a:bodyPr/>
        <a:lstStyle/>
        <a:p>
          <a:r>
            <a:rPr lang="en-US"/>
            <a:t>Innocence Presumed</a:t>
          </a:r>
        </a:p>
      </dgm:t>
    </dgm:pt>
    <dgm:pt modelId="{8449EC5D-5EB1-4623-AF49-BDC9A8100465}" type="parTrans" cxnId="{EC0DB536-E09D-41D8-A0D6-329F482D3E5D}">
      <dgm:prSet/>
      <dgm:spPr/>
      <dgm:t>
        <a:bodyPr/>
        <a:lstStyle/>
        <a:p>
          <a:endParaRPr lang="en-US"/>
        </a:p>
      </dgm:t>
    </dgm:pt>
    <dgm:pt modelId="{A7DC3552-9DBD-45AA-91F1-F891C7682601}" type="sibTrans" cxnId="{EC0DB536-E09D-41D8-A0D6-329F482D3E5D}">
      <dgm:prSet/>
      <dgm:spPr/>
      <dgm:t>
        <a:bodyPr/>
        <a:lstStyle/>
        <a:p>
          <a:endParaRPr lang="en-US"/>
        </a:p>
      </dgm:t>
    </dgm:pt>
    <dgm:pt modelId="{4DFBF747-48EE-4E30-93A7-02F07D7874E6}" type="pres">
      <dgm:prSet presAssocID="{00AF721F-4B1F-4AE8-AAAA-CCEACA36305B}" presName="Name0" presStyleCnt="0">
        <dgm:presLayoutVars>
          <dgm:dir/>
          <dgm:resizeHandles val="exact"/>
        </dgm:presLayoutVars>
      </dgm:prSet>
      <dgm:spPr/>
    </dgm:pt>
    <dgm:pt modelId="{B98F6ED2-4723-4297-8B54-4948F6AC41F8}" type="pres">
      <dgm:prSet presAssocID="{00AF721F-4B1F-4AE8-AAAA-CCEACA36305B}" presName="vNodes" presStyleCnt="0"/>
      <dgm:spPr/>
    </dgm:pt>
    <dgm:pt modelId="{4A3769CC-6EA7-4C4E-BB70-6D1B7EF0103C}" type="pres">
      <dgm:prSet presAssocID="{24B5AAC5-5C5E-41AE-8EE4-4BF448BC7CFF}" presName="node" presStyleLbl="node1" presStyleIdx="0" presStyleCnt="3">
        <dgm:presLayoutVars>
          <dgm:bulletEnabled val="1"/>
        </dgm:presLayoutVars>
      </dgm:prSet>
      <dgm:spPr/>
    </dgm:pt>
    <dgm:pt modelId="{349BA412-F6FB-445C-BD19-0E1077EC53A0}" type="pres">
      <dgm:prSet presAssocID="{04164D8E-18EA-407B-855E-EBE88455076C}" presName="spacerT" presStyleCnt="0"/>
      <dgm:spPr/>
    </dgm:pt>
    <dgm:pt modelId="{3AE7ED3D-2F8E-46A6-B84E-456BC9D54D3E}" type="pres">
      <dgm:prSet presAssocID="{04164D8E-18EA-407B-855E-EBE88455076C}" presName="sibTrans" presStyleLbl="sibTrans2D1" presStyleIdx="0" presStyleCnt="2"/>
      <dgm:spPr/>
    </dgm:pt>
    <dgm:pt modelId="{2345E1EE-2312-4C21-9469-4D9AB5450FE2}" type="pres">
      <dgm:prSet presAssocID="{04164D8E-18EA-407B-855E-EBE88455076C}" presName="spacerB" presStyleCnt="0"/>
      <dgm:spPr/>
    </dgm:pt>
    <dgm:pt modelId="{7EB89B9B-E7B4-473C-B0B4-A1C4785AC684}" type="pres">
      <dgm:prSet presAssocID="{63ADC173-02B4-4320-9E25-9ADBFF7B0C06}" presName="node" presStyleLbl="node1" presStyleIdx="1" presStyleCnt="3">
        <dgm:presLayoutVars>
          <dgm:bulletEnabled val="1"/>
        </dgm:presLayoutVars>
      </dgm:prSet>
      <dgm:spPr/>
    </dgm:pt>
    <dgm:pt modelId="{A38604EF-B0BF-4A04-8C95-B8C8A60553C7}" type="pres">
      <dgm:prSet presAssocID="{00AF721F-4B1F-4AE8-AAAA-CCEACA36305B}" presName="sibTransLast" presStyleLbl="sibTrans2D1" presStyleIdx="1" presStyleCnt="2"/>
      <dgm:spPr/>
    </dgm:pt>
    <dgm:pt modelId="{ECB2986F-9384-4EAF-AFAC-603D1CEC9976}" type="pres">
      <dgm:prSet presAssocID="{00AF721F-4B1F-4AE8-AAAA-CCEACA36305B}" presName="connectorText" presStyleLbl="sibTrans2D1" presStyleIdx="1" presStyleCnt="2"/>
      <dgm:spPr/>
    </dgm:pt>
    <dgm:pt modelId="{2718454C-8ABD-4C86-9B7F-747B6D661CB0}" type="pres">
      <dgm:prSet presAssocID="{00AF721F-4B1F-4AE8-AAAA-CCEACA36305B}" presName="lastNode" presStyleLbl="node1" presStyleIdx="2" presStyleCnt="3">
        <dgm:presLayoutVars>
          <dgm:bulletEnabled val="1"/>
        </dgm:presLayoutVars>
      </dgm:prSet>
      <dgm:spPr/>
    </dgm:pt>
  </dgm:ptLst>
  <dgm:cxnLst>
    <dgm:cxn modelId="{EC0DB536-E09D-41D8-A0D6-329F482D3E5D}" srcId="{00AF721F-4B1F-4AE8-AAAA-CCEACA36305B}" destId="{D8EA2B56-6514-4F99-9282-A2A334C2475A}" srcOrd="2" destOrd="0" parTransId="{8449EC5D-5EB1-4623-AF49-BDC9A8100465}" sibTransId="{A7DC3552-9DBD-45AA-91F1-F891C7682601}"/>
    <dgm:cxn modelId="{7406C73C-38E6-48A6-AAA9-39ED6C64BB53}" srcId="{00AF721F-4B1F-4AE8-AAAA-CCEACA36305B}" destId="{63ADC173-02B4-4320-9E25-9ADBFF7B0C06}" srcOrd="1" destOrd="0" parTransId="{1FFB5E95-B1EA-4213-9B37-96D33690900F}" sibTransId="{8A8CA3E4-4DF5-42EE-9D8B-5943B6FD788E}"/>
    <dgm:cxn modelId="{273DE95F-9220-446A-8CD1-7FCD145FA5CA}" type="presOf" srcId="{8A8CA3E4-4DF5-42EE-9D8B-5943B6FD788E}" destId="{A38604EF-B0BF-4A04-8C95-B8C8A60553C7}" srcOrd="0" destOrd="0" presId="urn:microsoft.com/office/officeart/2005/8/layout/equation2"/>
    <dgm:cxn modelId="{A47D0F66-D1AF-49F4-A2C6-8382BE78929E}" type="presOf" srcId="{63ADC173-02B4-4320-9E25-9ADBFF7B0C06}" destId="{7EB89B9B-E7B4-473C-B0B4-A1C4785AC684}" srcOrd="0" destOrd="0" presId="urn:microsoft.com/office/officeart/2005/8/layout/equation2"/>
    <dgm:cxn modelId="{F338D651-F370-4F72-B404-6D03BE62AC05}" type="presOf" srcId="{8A8CA3E4-4DF5-42EE-9D8B-5943B6FD788E}" destId="{ECB2986F-9384-4EAF-AFAC-603D1CEC9976}" srcOrd="1" destOrd="0" presId="urn:microsoft.com/office/officeart/2005/8/layout/equation2"/>
    <dgm:cxn modelId="{3657DE79-6DDA-49AC-B3A5-A87FB1BF6A47}" srcId="{00AF721F-4B1F-4AE8-AAAA-CCEACA36305B}" destId="{24B5AAC5-5C5E-41AE-8EE4-4BF448BC7CFF}" srcOrd="0" destOrd="0" parTransId="{D49DB1A6-920E-4463-969B-899D703D1580}" sibTransId="{04164D8E-18EA-407B-855E-EBE88455076C}"/>
    <dgm:cxn modelId="{6CC21C5A-758A-4611-BF38-1EBBA3B42DE1}" type="presOf" srcId="{04164D8E-18EA-407B-855E-EBE88455076C}" destId="{3AE7ED3D-2F8E-46A6-B84E-456BC9D54D3E}" srcOrd="0" destOrd="0" presId="urn:microsoft.com/office/officeart/2005/8/layout/equation2"/>
    <dgm:cxn modelId="{FA28507D-06F2-478E-B364-2CE431897B57}" type="presOf" srcId="{00AF721F-4B1F-4AE8-AAAA-CCEACA36305B}" destId="{4DFBF747-48EE-4E30-93A7-02F07D7874E6}" srcOrd="0" destOrd="0" presId="urn:microsoft.com/office/officeart/2005/8/layout/equation2"/>
    <dgm:cxn modelId="{CD675884-D510-402D-A683-B834AEB3EFE4}" type="presOf" srcId="{24B5AAC5-5C5E-41AE-8EE4-4BF448BC7CFF}" destId="{4A3769CC-6EA7-4C4E-BB70-6D1B7EF0103C}" srcOrd="0" destOrd="0" presId="urn:microsoft.com/office/officeart/2005/8/layout/equation2"/>
    <dgm:cxn modelId="{398D8992-0BB0-49DC-A3CF-67F436AC46CE}" type="presOf" srcId="{D8EA2B56-6514-4F99-9282-A2A334C2475A}" destId="{2718454C-8ABD-4C86-9B7F-747B6D661CB0}" srcOrd="0" destOrd="0" presId="urn:microsoft.com/office/officeart/2005/8/layout/equation2"/>
    <dgm:cxn modelId="{F23DF164-41D6-4766-9CFB-21224BDF3D40}" type="presParOf" srcId="{4DFBF747-48EE-4E30-93A7-02F07D7874E6}" destId="{B98F6ED2-4723-4297-8B54-4948F6AC41F8}" srcOrd="0" destOrd="0" presId="urn:microsoft.com/office/officeart/2005/8/layout/equation2"/>
    <dgm:cxn modelId="{8D9A0C9D-0128-4C42-8062-365991AA47F8}" type="presParOf" srcId="{B98F6ED2-4723-4297-8B54-4948F6AC41F8}" destId="{4A3769CC-6EA7-4C4E-BB70-6D1B7EF0103C}" srcOrd="0" destOrd="0" presId="urn:microsoft.com/office/officeart/2005/8/layout/equation2"/>
    <dgm:cxn modelId="{D0213AEB-E389-419D-A2EA-43844ABF2574}" type="presParOf" srcId="{B98F6ED2-4723-4297-8B54-4948F6AC41F8}" destId="{349BA412-F6FB-445C-BD19-0E1077EC53A0}" srcOrd="1" destOrd="0" presId="urn:microsoft.com/office/officeart/2005/8/layout/equation2"/>
    <dgm:cxn modelId="{A0CC5045-C26E-4660-8FDA-9A4200123B23}" type="presParOf" srcId="{B98F6ED2-4723-4297-8B54-4948F6AC41F8}" destId="{3AE7ED3D-2F8E-46A6-B84E-456BC9D54D3E}" srcOrd="2" destOrd="0" presId="urn:microsoft.com/office/officeart/2005/8/layout/equation2"/>
    <dgm:cxn modelId="{A0D78B92-2542-468A-941B-8F9B8641D78B}" type="presParOf" srcId="{B98F6ED2-4723-4297-8B54-4948F6AC41F8}" destId="{2345E1EE-2312-4C21-9469-4D9AB5450FE2}" srcOrd="3" destOrd="0" presId="urn:microsoft.com/office/officeart/2005/8/layout/equation2"/>
    <dgm:cxn modelId="{4A5D3561-C044-4824-B40B-88C363EB018C}" type="presParOf" srcId="{B98F6ED2-4723-4297-8B54-4948F6AC41F8}" destId="{7EB89B9B-E7B4-473C-B0B4-A1C4785AC684}" srcOrd="4" destOrd="0" presId="urn:microsoft.com/office/officeart/2005/8/layout/equation2"/>
    <dgm:cxn modelId="{BE4B1F74-FBD4-4D9A-9051-101A5242D398}" type="presParOf" srcId="{4DFBF747-48EE-4E30-93A7-02F07D7874E6}" destId="{A38604EF-B0BF-4A04-8C95-B8C8A60553C7}" srcOrd="1" destOrd="0" presId="urn:microsoft.com/office/officeart/2005/8/layout/equation2"/>
    <dgm:cxn modelId="{6833D976-7BB4-425D-A26F-DBC38690CE58}" type="presParOf" srcId="{A38604EF-B0BF-4A04-8C95-B8C8A60553C7}" destId="{ECB2986F-9384-4EAF-AFAC-603D1CEC9976}" srcOrd="0" destOrd="0" presId="urn:microsoft.com/office/officeart/2005/8/layout/equation2"/>
    <dgm:cxn modelId="{B890E401-B9FA-456A-8138-C0BCA81784AD}" type="presParOf" srcId="{4DFBF747-48EE-4E30-93A7-02F07D7874E6}" destId="{2718454C-8ABD-4C86-9B7F-747B6D661CB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FE2E81-9DC5-4BE1-A2C7-197DE5C8696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CC2135A-7A32-4750-96A1-A5B59E1693CB}">
      <dgm:prSet/>
      <dgm:spPr/>
      <dgm:t>
        <a:bodyPr/>
        <a:lstStyle/>
        <a:p>
          <a:r>
            <a:rPr lang="en-US"/>
            <a:t>Offenses  “bailable by sufficient sureties”</a:t>
          </a:r>
        </a:p>
      </dgm:t>
    </dgm:pt>
    <dgm:pt modelId="{29FB8576-559B-4837-A162-AB615759A773}" type="parTrans" cxnId="{75FC0CB1-3F83-4509-AF7B-50055A980958}">
      <dgm:prSet/>
      <dgm:spPr/>
      <dgm:t>
        <a:bodyPr/>
        <a:lstStyle/>
        <a:p>
          <a:endParaRPr lang="en-US"/>
        </a:p>
      </dgm:t>
    </dgm:pt>
    <dgm:pt modelId="{672A06A0-7E0D-436C-B3D1-9058F244E58E}" type="sibTrans" cxnId="{75FC0CB1-3F83-4509-AF7B-50055A980958}">
      <dgm:prSet/>
      <dgm:spPr/>
      <dgm:t>
        <a:bodyPr/>
        <a:lstStyle/>
        <a:p>
          <a:endParaRPr lang="en-US"/>
        </a:p>
      </dgm:t>
    </dgm:pt>
    <dgm:pt modelId="{798261E8-96B1-4CE6-AD48-43645F8C0774}">
      <dgm:prSet/>
      <dgm:spPr/>
      <dgm:t>
        <a:bodyPr/>
        <a:lstStyle/>
        <a:p>
          <a:r>
            <a:rPr lang="en-US"/>
            <a:t>Sufficient sureties = Enough to secure attendance at trial  </a:t>
          </a:r>
        </a:p>
      </dgm:t>
    </dgm:pt>
    <dgm:pt modelId="{F2E48850-44A4-40AB-9374-2FD136A7CBDC}" type="parTrans" cxnId="{01FCAD15-DD08-41A4-9201-6E017618F024}">
      <dgm:prSet/>
      <dgm:spPr/>
      <dgm:t>
        <a:bodyPr/>
        <a:lstStyle/>
        <a:p>
          <a:endParaRPr lang="en-US"/>
        </a:p>
      </dgm:t>
    </dgm:pt>
    <dgm:pt modelId="{7688B349-91D4-4DF3-9F9A-2DDCC3EE576C}" type="sibTrans" cxnId="{01FCAD15-DD08-41A4-9201-6E017618F024}">
      <dgm:prSet/>
      <dgm:spPr/>
      <dgm:t>
        <a:bodyPr/>
        <a:lstStyle/>
        <a:p>
          <a:endParaRPr lang="en-US"/>
        </a:p>
      </dgm:t>
    </dgm:pt>
    <dgm:pt modelId="{C608EA57-5274-48FD-8ED0-4347BD2903A3}">
      <dgm:prSet/>
      <dgm:spPr/>
      <dgm:t>
        <a:bodyPr/>
        <a:lstStyle/>
        <a:p>
          <a:r>
            <a:rPr lang="en-US"/>
            <a:t>“The law confines the use of pre-trial detention to only one end: namely, that the criminal defendant be present for trial. </a:t>
          </a:r>
          <a:r>
            <a:rPr lang="en-US" b="0" u="none"/>
            <a:t>This limitation is implicit in the concept of bail.” </a:t>
          </a:r>
        </a:p>
      </dgm:t>
    </dgm:pt>
    <dgm:pt modelId="{A96EB8DF-86CD-42F8-81F9-DFEC614BE256}" type="parTrans" cxnId="{BE399487-9923-47F2-B61E-16923F636780}">
      <dgm:prSet/>
      <dgm:spPr/>
      <dgm:t>
        <a:bodyPr/>
        <a:lstStyle/>
        <a:p>
          <a:endParaRPr lang="en-US"/>
        </a:p>
      </dgm:t>
    </dgm:pt>
    <dgm:pt modelId="{B3A6CF3F-A446-4DC9-A820-FEC593BA866C}" type="sibTrans" cxnId="{BE399487-9923-47F2-B61E-16923F636780}">
      <dgm:prSet/>
      <dgm:spPr/>
      <dgm:t>
        <a:bodyPr/>
        <a:lstStyle/>
        <a:p>
          <a:endParaRPr lang="en-US"/>
        </a:p>
      </dgm:t>
    </dgm:pt>
    <dgm:pt modelId="{51D409F8-DA42-44A4-90F9-F19D11D52515}" type="pres">
      <dgm:prSet presAssocID="{3FFE2E81-9DC5-4BE1-A2C7-197DE5C86968}" presName="Name0" presStyleCnt="0">
        <dgm:presLayoutVars>
          <dgm:dir/>
          <dgm:animLvl val="lvl"/>
          <dgm:resizeHandles val="exact"/>
        </dgm:presLayoutVars>
      </dgm:prSet>
      <dgm:spPr/>
    </dgm:pt>
    <dgm:pt modelId="{B66FA44E-EB9D-497F-B0FD-EC8EB31BCEBD}" type="pres">
      <dgm:prSet presAssocID="{C608EA57-5274-48FD-8ED0-4347BD2903A3}" presName="boxAndChildren" presStyleCnt="0"/>
      <dgm:spPr/>
    </dgm:pt>
    <dgm:pt modelId="{0CE3DA21-0C74-4FFB-BA53-26F1658A4246}" type="pres">
      <dgm:prSet presAssocID="{C608EA57-5274-48FD-8ED0-4347BD2903A3}" presName="parentTextBox" presStyleLbl="node1" presStyleIdx="0" presStyleCnt="3"/>
      <dgm:spPr/>
    </dgm:pt>
    <dgm:pt modelId="{6C1956A7-5F28-42D5-9993-DBC9D7E6113C}" type="pres">
      <dgm:prSet presAssocID="{7688B349-91D4-4DF3-9F9A-2DDCC3EE576C}" presName="sp" presStyleCnt="0"/>
      <dgm:spPr/>
    </dgm:pt>
    <dgm:pt modelId="{B9AD5531-BE41-40F2-9780-9C4A0C47F84F}" type="pres">
      <dgm:prSet presAssocID="{798261E8-96B1-4CE6-AD48-43645F8C0774}" presName="arrowAndChildren" presStyleCnt="0"/>
      <dgm:spPr/>
    </dgm:pt>
    <dgm:pt modelId="{9FCB54E0-AD02-493C-905C-530342DE4E3E}" type="pres">
      <dgm:prSet presAssocID="{798261E8-96B1-4CE6-AD48-43645F8C0774}" presName="parentTextArrow" presStyleLbl="node1" presStyleIdx="1" presStyleCnt="3"/>
      <dgm:spPr/>
    </dgm:pt>
    <dgm:pt modelId="{13024404-D349-4F1D-A74D-F6B5E39583DD}" type="pres">
      <dgm:prSet presAssocID="{672A06A0-7E0D-436C-B3D1-9058F244E58E}" presName="sp" presStyleCnt="0"/>
      <dgm:spPr/>
    </dgm:pt>
    <dgm:pt modelId="{86DE5241-F5C7-4CC8-9B67-6E75E11D64CE}" type="pres">
      <dgm:prSet presAssocID="{ACC2135A-7A32-4750-96A1-A5B59E1693CB}" presName="arrowAndChildren" presStyleCnt="0"/>
      <dgm:spPr/>
    </dgm:pt>
    <dgm:pt modelId="{77ECE66C-C6E6-46A8-BF5D-78F987CB79E0}" type="pres">
      <dgm:prSet presAssocID="{ACC2135A-7A32-4750-96A1-A5B59E1693CB}" presName="parentTextArrow" presStyleLbl="node1" presStyleIdx="2" presStyleCnt="3"/>
      <dgm:spPr/>
    </dgm:pt>
  </dgm:ptLst>
  <dgm:cxnLst>
    <dgm:cxn modelId="{01FCAD15-DD08-41A4-9201-6E017618F024}" srcId="{3FFE2E81-9DC5-4BE1-A2C7-197DE5C86968}" destId="{798261E8-96B1-4CE6-AD48-43645F8C0774}" srcOrd="1" destOrd="0" parTransId="{F2E48850-44A4-40AB-9374-2FD136A7CBDC}" sibTransId="{7688B349-91D4-4DF3-9F9A-2DDCC3EE576C}"/>
    <dgm:cxn modelId="{3FB32643-7234-4265-B438-22D4A822D714}" type="presOf" srcId="{C608EA57-5274-48FD-8ED0-4347BD2903A3}" destId="{0CE3DA21-0C74-4FFB-BA53-26F1658A4246}" srcOrd="0" destOrd="0" presId="urn:microsoft.com/office/officeart/2005/8/layout/process4"/>
    <dgm:cxn modelId="{7162906C-2D74-424A-9F4E-9FDEA4E6DEBF}" type="presOf" srcId="{3FFE2E81-9DC5-4BE1-A2C7-197DE5C86968}" destId="{51D409F8-DA42-44A4-90F9-F19D11D52515}" srcOrd="0" destOrd="0" presId="urn:microsoft.com/office/officeart/2005/8/layout/process4"/>
    <dgm:cxn modelId="{57CEF658-45DA-44E9-BADF-31BD14FBDD18}" type="presOf" srcId="{798261E8-96B1-4CE6-AD48-43645F8C0774}" destId="{9FCB54E0-AD02-493C-905C-530342DE4E3E}" srcOrd="0" destOrd="0" presId="urn:microsoft.com/office/officeart/2005/8/layout/process4"/>
    <dgm:cxn modelId="{3E51C281-0E09-4765-ABD5-33DE42492FFB}" type="presOf" srcId="{ACC2135A-7A32-4750-96A1-A5B59E1693CB}" destId="{77ECE66C-C6E6-46A8-BF5D-78F987CB79E0}" srcOrd="0" destOrd="0" presId="urn:microsoft.com/office/officeart/2005/8/layout/process4"/>
    <dgm:cxn modelId="{BE399487-9923-47F2-B61E-16923F636780}" srcId="{3FFE2E81-9DC5-4BE1-A2C7-197DE5C86968}" destId="{C608EA57-5274-48FD-8ED0-4347BD2903A3}" srcOrd="2" destOrd="0" parTransId="{A96EB8DF-86CD-42F8-81F9-DFEC614BE256}" sibTransId="{B3A6CF3F-A446-4DC9-A820-FEC593BA866C}"/>
    <dgm:cxn modelId="{75FC0CB1-3F83-4509-AF7B-50055A980958}" srcId="{3FFE2E81-9DC5-4BE1-A2C7-197DE5C86968}" destId="{ACC2135A-7A32-4750-96A1-A5B59E1693CB}" srcOrd="0" destOrd="0" parTransId="{29FB8576-559B-4837-A162-AB615759A773}" sibTransId="{672A06A0-7E0D-436C-B3D1-9058F244E58E}"/>
    <dgm:cxn modelId="{6EA05EA4-463A-4125-83F3-209A9B81C9AF}" type="presParOf" srcId="{51D409F8-DA42-44A4-90F9-F19D11D52515}" destId="{B66FA44E-EB9D-497F-B0FD-EC8EB31BCEBD}" srcOrd="0" destOrd="0" presId="urn:microsoft.com/office/officeart/2005/8/layout/process4"/>
    <dgm:cxn modelId="{7A416D65-8893-4C6F-AA42-1495F1079EC6}" type="presParOf" srcId="{B66FA44E-EB9D-497F-B0FD-EC8EB31BCEBD}" destId="{0CE3DA21-0C74-4FFB-BA53-26F1658A4246}" srcOrd="0" destOrd="0" presId="urn:microsoft.com/office/officeart/2005/8/layout/process4"/>
    <dgm:cxn modelId="{6844D48A-CC39-4D0E-B922-D376050B4C8C}" type="presParOf" srcId="{51D409F8-DA42-44A4-90F9-F19D11D52515}" destId="{6C1956A7-5F28-42D5-9993-DBC9D7E6113C}" srcOrd="1" destOrd="0" presId="urn:microsoft.com/office/officeart/2005/8/layout/process4"/>
    <dgm:cxn modelId="{BAD8BD7A-5EE4-48F8-95E9-B2DECA685BE5}" type="presParOf" srcId="{51D409F8-DA42-44A4-90F9-F19D11D52515}" destId="{B9AD5531-BE41-40F2-9780-9C4A0C47F84F}" srcOrd="2" destOrd="0" presId="urn:microsoft.com/office/officeart/2005/8/layout/process4"/>
    <dgm:cxn modelId="{5E43DA12-0545-4AED-B239-5D5444DAB113}" type="presParOf" srcId="{B9AD5531-BE41-40F2-9780-9C4A0C47F84F}" destId="{9FCB54E0-AD02-493C-905C-530342DE4E3E}" srcOrd="0" destOrd="0" presId="urn:microsoft.com/office/officeart/2005/8/layout/process4"/>
    <dgm:cxn modelId="{CB292A30-867D-42E4-B80A-0FD624694FFF}" type="presParOf" srcId="{51D409F8-DA42-44A4-90F9-F19D11D52515}" destId="{13024404-D349-4F1D-A74D-F6B5E39583DD}" srcOrd="3" destOrd="0" presId="urn:microsoft.com/office/officeart/2005/8/layout/process4"/>
    <dgm:cxn modelId="{0400F840-6946-4CCD-85D5-7E728F13BB2A}" type="presParOf" srcId="{51D409F8-DA42-44A4-90F9-F19D11D52515}" destId="{86DE5241-F5C7-4CC8-9B67-6E75E11D64CE}" srcOrd="4" destOrd="0" presId="urn:microsoft.com/office/officeart/2005/8/layout/process4"/>
    <dgm:cxn modelId="{A42AD0EC-E45A-41AC-BE1C-69124970A15A}" type="presParOf" srcId="{86DE5241-F5C7-4CC8-9B67-6E75E11D64CE}" destId="{77ECE66C-C6E6-46A8-BF5D-78F987CB79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BF48D4-C770-4008-8406-E1C4ADEA0C8B}"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88C6A166-82D0-4285-AB2B-0E84FB2352B1}">
      <dgm:prSet/>
      <dgm:spPr/>
      <dgm:t>
        <a:bodyPr/>
        <a:lstStyle/>
        <a:p>
          <a:pPr>
            <a:defRPr b="1"/>
          </a:pPr>
          <a:r>
            <a:rPr lang="en-US"/>
            <a:t>1851–1996</a:t>
          </a:r>
        </a:p>
      </dgm:t>
    </dgm:pt>
    <dgm:pt modelId="{01997A76-CF41-4CAF-8C1B-4258F8D62993}" type="parTrans" cxnId="{87523387-EE8F-4869-BD13-B91163B957DF}">
      <dgm:prSet/>
      <dgm:spPr/>
      <dgm:t>
        <a:bodyPr/>
        <a:lstStyle/>
        <a:p>
          <a:endParaRPr lang="en-US"/>
        </a:p>
      </dgm:t>
    </dgm:pt>
    <dgm:pt modelId="{3C20BA77-6B51-4070-AB61-E51C97CD293E}" type="sibTrans" cxnId="{87523387-EE8F-4869-BD13-B91163B957DF}">
      <dgm:prSet/>
      <dgm:spPr/>
      <dgm:t>
        <a:bodyPr/>
        <a:lstStyle/>
        <a:p>
          <a:endParaRPr lang="en-US"/>
        </a:p>
      </dgm:t>
    </dgm:pt>
    <dgm:pt modelId="{88BD1984-3F0B-43A4-953A-6DA831ADDEBE}">
      <dgm:prSet custT="1"/>
      <dgm:spPr/>
      <dgm:t>
        <a:bodyPr/>
        <a:lstStyle/>
        <a:p>
          <a:r>
            <a:rPr lang="en-US" sz="2800"/>
            <a:t>Bail set “to assure the defendant's appearance in court”</a:t>
          </a:r>
        </a:p>
      </dgm:t>
    </dgm:pt>
    <dgm:pt modelId="{4485FE94-3334-4439-9B88-D6835B4EFAD5}" type="parTrans" cxnId="{A7A9E11E-3710-4FA4-8AF8-D3E18C12FCA1}">
      <dgm:prSet/>
      <dgm:spPr/>
      <dgm:t>
        <a:bodyPr/>
        <a:lstStyle/>
        <a:p>
          <a:endParaRPr lang="en-US"/>
        </a:p>
      </dgm:t>
    </dgm:pt>
    <dgm:pt modelId="{A9F01A3E-C6CB-4AEB-975D-4FD416971B63}" type="sibTrans" cxnId="{A7A9E11E-3710-4FA4-8AF8-D3E18C12FCA1}">
      <dgm:prSet/>
      <dgm:spPr/>
      <dgm:t>
        <a:bodyPr/>
        <a:lstStyle/>
        <a:p>
          <a:endParaRPr lang="en-US"/>
        </a:p>
      </dgm:t>
    </dgm:pt>
    <dgm:pt modelId="{C19C6E89-6545-4322-B371-6D418027A85E}">
      <dgm:prSet/>
      <dgm:spPr/>
      <dgm:t>
        <a:bodyPr/>
        <a:lstStyle/>
        <a:p>
          <a:pPr>
            <a:defRPr b="1"/>
          </a:pPr>
          <a:r>
            <a:rPr lang="en-US"/>
            <a:t>1996–2016</a:t>
          </a:r>
        </a:p>
      </dgm:t>
    </dgm:pt>
    <dgm:pt modelId="{6F1F207D-FA70-4B6C-99A3-69969CD77657}" type="parTrans" cxnId="{521AD7AC-8A12-43DB-A555-7348ECDF1133}">
      <dgm:prSet/>
      <dgm:spPr/>
      <dgm:t>
        <a:bodyPr/>
        <a:lstStyle/>
        <a:p>
          <a:endParaRPr lang="en-US"/>
        </a:p>
      </dgm:t>
    </dgm:pt>
    <dgm:pt modelId="{65A358C4-9A3F-47DA-B242-03A239331395}" type="sibTrans" cxnId="{521AD7AC-8A12-43DB-A555-7348ECDF1133}">
      <dgm:prSet/>
      <dgm:spPr/>
      <dgm:t>
        <a:bodyPr/>
        <a:lstStyle/>
        <a:p>
          <a:endParaRPr lang="en-US"/>
        </a:p>
      </dgm:t>
    </dgm:pt>
    <dgm:pt modelId="{115A449F-4B1D-439C-9BAE-4C9FDE3469AE}">
      <dgm:prSet custT="1"/>
      <dgm:spPr/>
      <dgm:t>
        <a:bodyPr/>
        <a:lstStyle/>
        <a:p>
          <a:r>
            <a:rPr lang="en-US" sz="2800"/>
            <a:t>Bail may reflect risks to “physical safety”</a:t>
          </a:r>
        </a:p>
      </dgm:t>
    </dgm:pt>
    <dgm:pt modelId="{6D6BD550-069B-4B1E-8FBD-18F2F9F25A24}" type="parTrans" cxnId="{283C6D92-E755-44C9-8C5D-FD3924CBECFD}">
      <dgm:prSet/>
      <dgm:spPr/>
      <dgm:t>
        <a:bodyPr/>
        <a:lstStyle/>
        <a:p>
          <a:endParaRPr lang="en-US"/>
        </a:p>
      </dgm:t>
    </dgm:pt>
    <dgm:pt modelId="{CF5CCE4F-63F1-41F1-AB40-4BCE409625B4}" type="sibTrans" cxnId="{283C6D92-E755-44C9-8C5D-FD3924CBECFD}">
      <dgm:prSet/>
      <dgm:spPr/>
      <dgm:t>
        <a:bodyPr/>
        <a:lstStyle/>
        <a:p>
          <a:endParaRPr lang="en-US"/>
        </a:p>
      </dgm:t>
    </dgm:pt>
    <dgm:pt modelId="{ACB2F54B-F68C-4D3C-AEAA-54E672C1996C}">
      <dgm:prSet/>
      <dgm:spPr/>
      <dgm:t>
        <a:bodyPr/>
        <a:lstStyle/>
        <a:p>
          <a:pPr>
            <a:defRPr b="1"/>
          </a:pPr>
          <a:r>
            <a:rPr lang="en-US"/>
            <a:t>2016 to Present</a:t>
          </a:r>
        </a:p>
      </dgm:t>
    </dgm:pt>
    <dgm:pt modelId="{4DCD24C7-3E25-4B56-AE88-1DF1A587D14C}" type="parTrans" cxnId="{D2A0B7C3-CB2A-4386-BB46-FA497B2AF927}">
      <dgm:prSet/>
      <dgm:spPr/>
      <dgm:t>
        <a:bodyPr/>
        <a:lstStyle/>
        <a:p>
          <a:endParaRPr lang="en-US"/>
        </a:p>
      </dgm:t>
    </dgm:pt>
    <dgm:pt modelId="{C6700C78-C3D2-496C-B27F-6AA4CAAA6AD9}" type="sibTrans" cxnId="{D2A0B7C3-CB2A-4386-BB46-FA497B2AF927}">
      <dgm:prSet/>
      <dgm:spPr/>
      <dgm:t>
        <a:bodyPr/>
        <a:lstStyle/>
        <a:p>
          <a:endParaRPr lang="en-US"/>
        </a:p>
      </dgm:t>
    </dgm:pt>
    <dgm:pt modelId="{97D40682-3CFE-48F4-A5F9-BD50EAC230C7}">
      <dgm:prSet custT="1"/>
      <dgm:spPr/>
      <dgm:t>
        <a:bodyPr/>
        <a:lstStyle/>
        <a:p>
          <a:r>
            <a:rPr lang="en-US" sz="2800"/>
            <a:t>Bail set using evidence-based tools to assess the risk of flight or reoffending</a:t>
          </a:r>
        </a:p>
      </dgm:t>
    </dgm:pt>
    <dgm:pt modelId="{0330F1C2-85D1-4E8B-B636-C01830F9883E}" type="parTrans" cxnId="{851C0F1A-726D-4C7C-8198-5608FF2D16E3}">
      <dgm:prSet/>
      <dgm:spPr/>
      <dgm:t>
        <a:bodyPr/>
        <a:lstStyle/>
        <a:p>
          <a:endParaRPr lang="en-US"/>
        </a:p>
      </dgm:t>
    </dgm:pt>
    <dgm:pt modelId="{2C3EC6F7-32A4-4DB7-8EF9-074FA9C94262}" type="sibTrans" cxnId="{851C0F1A-726D-4C7C-8198-5608FF2D16E3}">
      <dgm:prSet/>
      <dgm:spPr/>
      <dgm:t>
        <a:bodyPr/>
        <a:lstStyle/>
        <a:p>
          <a:endParaRPr lang="en-US"/>
        </a:p>
      </dgm:t>
    </dgm:pt>
    <dgm:pt modelId="{55E5231B-7B25-42FE-991F-D2CA1388D18D}" type="pres">
      <dgm:prSet presAssocID="{E3BF48D4-C770-4008-8406-E1C4ADEA0C8B}" presName="root" presStyleCnt="0">
        <dgm:presLayoutVars>
          <dgm:chMax/>
          <dgm:chPref/>
          <dgm:animLvl val="lvl"/>
        </dgm:presLayoutVars>
      </dgm:prSet>
      <dgm:spPr/>
    </dgm:pt>
    <dgm:pt modelId="{2E1E1130-FEF0-4ADB-825B-0F3F2F1F3D4E}" type="pres">
      <dgm:prSet presAssocID="{E3BF48D4-C770-4008-8406-E1C4ADEA0C8B}" presName="divider" presStyleLbl="fgAcc1" presStyleIdx="0" presStyleCnt="4"/>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8933A19E-DA27-4DCE-978C-01EA4809D5CF}" type="pres">
      <dgm:prSet presAssocID="{E3BF48D4-C770-4008-8406-E1C4ADEA0C8B}" presName="nodes" presStyleCnt="0">
        <dgm:presLayoutVars>
          <dgm:chMax/>
          <dgm:chPref/>
          <dgm:animLvl val="lvl"/>
        </dgm:presLayoutVars>
      </dgm:prSet>
      <dgm:spPr/>
    </dgm:pt>
    <dgm:pt modelId="{23C819E4-67D7-4F82-877B-C70AE2DC9846}" type="pres">
      <dgm:prSet presAssocID="{88C6A166-82D0-4285-AB2B-0E84FB2352B1}" presName="composite" presStyleCnt="0"/>
      <dgm:spPr/>
    </dgm:pt>
    <dgm:pt modelId="{7A02B1B4-C5ED-437B-840B-EA8BAA5B66AB}" type="pres">
      <dgm:prSet presAssocID="{88C6A166-82D0-4285-AB2B-0E84FB2352B1}" presName="ConnectorPoint" presStyleLbl="ln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F31F00E-C14D-418F-BBE4-0BB353FC13D8}" type="pres">
      <dgm:prSet presAssocID="{88C6A166-82D0-4285-AB2B-0E84FB2352B1}" presName="DropPinPlaceHolder" presStyleCnt="0"/>
      <dgm:spPr/>
    </dgm:pt>
    <dgm:pt modelId="{B83AF3E7-8E3D-4877-A91C-F9FA12564E5F}" type="pres">
      <dgm:prSet presAssocID="{88C6A166-82D0-4285-AB2B-0E84FB2352B1}" presName="DropPin" presStyleLbl="alignNode1" presStyleIdx="0" presStyleCnt="3"/>
      <dgm:spPr/>
    </dgm:pt>
    <dgm:pt modelId="{BB392D68-8E08-4834-B8EB-FDA6765A6884}" type="pres">
      <dgm:prSet presAssocID="{88C6A166-82D0-4285-AB2B-0E84FB2352B1}" presName="Ellipse"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5CCC417D-AA9D-42BE-9FAD-54CCBBC53A32}" type="pres">
      <dgm:prSet presAssocID="{88C6A166-82D0-4285-AB2B-0E84FB2352B1}" presName="L2TextContainer" presStyleLbl="revTx" presStyleIdx="0" presStyleCnt="6">
        <dgm:presLayoutVars>
          <dgm:bulletEnabled val="1"/>
        </dgm:presLayoutVars>
      </dgm:prSet>
      <dgm:spPr/>
    </dgm:pt>
    <dgm:pt modelId="{53159412-DF89-4F94-9BF3-96F890029EDC}" type="pres">
      <dgm:prSet presAssocID="{88C6A166-82D0-4285-AB2B-0E84FB2352B1}" presName="L1TextContainer" presStyleLbl="revTx" presStyleIdx="1" presStyleCnt="6">
        <dgm:presLayoutVars>
          <dgm:chMax val="1"/>
          <dgm:chPref val="1"/>
          <dgm:bulletEnabled val="1"/>
        </dgm:presLayoutVars>
      </dgm:prSet>
      <dgm:spPr/>
    </dgm:pt>
    <dgm:pt modelId="{EB39F703-3FCB-4B76-B673-1697859FFEC0}" type="pres">
      <dgm:prSet presAssocID="{88C6A166-82D0-4285-AB2B-0E84FB2352B1}"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553F1C5E-B99D-4A42-A5DC-85E374906EE2}" type="pres">
      <dgm:prSet presAssocID="{88C6A166-82D0-4285-AB2B-0E84FB2352B1}" presName="EmptyPlaceHolder" presStyleCnt="0"/>
      <dgm:spPr/>
    </dgm:pt>
    <dgm:pt modelId="{AA1D3EDF-FC22-4926-A996-2E7F74A67FED}" type="pres">
      <dgm:prSet presAssocID="{3C20BA77-6B51-4070-AB61-E51C97CD293E}" presName="spaceBetweenRectangles" presStyleCnt="0"/>
      <dgm:spPr/>
    </dgm:pt>
    <dgm:pt modelId="{25783CC7-B3B0-4FF5-BDD5-1B3FEF8CCD79}" type="pres">
      <dgm:prSet presAssocID="{C19C6E89-6545-4322-B371-6D418027A85E}" presName="composite" presStyleCnt="0"/>
      <dgm:spPr/>
    </dgm:pt>
    <dgm:pt modelId="{54F7DD49-47FF-4EFE-BDA0-9589056841AA}" type="pres">
      <dgm:prSet presAssocID="{C19C6E89-6545-4322-B371-6D418027A85E}" presName="ConnectorPoint" presStyleLbl="ln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7293FF-6A8F-4517-88A9-A181187130C9}" type="pres">
      <dgm:prSet presAssocID="{C19C6E89-6545-4322-B371-6D418027A85E}" presName="DropPinPlaceHolder" presStyleCnt="0"/>
      <dgm:spPr/>
    </dgm:pt>
    <dgm:pt modelId="{478BCAFF-B40E-4C69-9620-5C502985EA9C}" type="pres">
      <dgm:prSet presAssocID="{C19C6E89-6545-4322-B371-6D418027A85E}" presName="DropPin" presStyleLbl="alignNode1" presStyleIdx="1" presStyleCnt="3"/>
      <dgm:spPr/>
    </dgm:pt>
    <dgm:pt modelId="{CAF0AAA2-3C83-46A9-AEE9-3BA58453B672}" type="pres">
      <dgm:prSet presAssocID="{C19C6E89-6545-4322-B371-6D418027A85E}" presName="Ellipse"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523D66B8-731D-468E-8802-5B5534605369}" type="pres">
      <dgm:prSet presAssocID="{C19C6E89-6545-4322-B371-6D418027A85E}" presName="L2TextContainer" presStyleLbl="revTx" presStyleIdx="2" presStyleCnt="6">
        <dgm:presLayoutVars>
          <dgm:bulletEnabled val="1"/>
        </dgm:presLayoutVars>
      </dgm:prSet>
      <dgm:spPr/>
    </dgm:pt>
    <dgm:pt modelId="{3EBD7433-E6C1-4172-A4B2-529F36913FE8}" type="pres">
      <dgm:prSet presAssocID="{C19C6E89-6545-4322-B371-6D418027A85E}" presName="L1TextContainer" presStyleLbl="revTx" presStyleIdx="3" presStyleCnt="6">
        <dgm:presLayoutVars>
          <dgm:chMax val="1"/>
          <dgm:chPref val="1"/>
          <dgm:bulletEnabled val="1"/>
        </dgm:presLayoutVars>
      </dgm:prSet>
      <dgm:spPr/>
    </dgm:pt>
    <dgm:pt modelId="{2F3D4399-2EF6-48C6-835E-B3CD719AD342}" type="pres">
      <dgm:prSet presAssocID="{C19C6E89-6545-4322-B371-6D418027A85E}"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093AF5E2-41A9-4673-BD95-EE009A66D98E}" type="pres">
      <dgm:prSet presAssocID="{C19C6E89-6545-4322-B371-6D418027A85E}" presName="EmptyPlaceHolder" presStyleCnt="0"/>
      <dgm:spPr/>
    </dgm:pt>
    <dgm:pt modelId="{2220949B-62A2-41C1-8AC1-9B89805069E4}" type="pres">
      <dgm:prSet presAssocID="{65A358C4-9A3F-47DA-B242-03A239331395}" presName="spaceBetweenRectangles" presStyleCnt="0"/>
      <dgm:spPr/>
    </dgm:pt>
    <dgm:pt modelId="{3E17318F-956E-4123-9906-58C633E79FF5}" type="pres">
      <dgm:prSet presAssocID="{ACB2F54B-F68C-4D3C-AEAA-54E672C1996C}" presName="composite" presStyleCnt="0"/>
      <dgm:spPr/>
    </dgm:pt>
    <dgm:pt modelId="{87AA0A3B-519D-4CAA-8C20-2707EB209093}" type="pres">
      <dgm:prSet presAssocID="{ACB2F54B-F68C-4D3C-AEAA-54E672C1996C}" presName="ConnectorPoint" presStyleLbl="ln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C71F760-34CF-4FD5-8039-5C7FEAD333B8}" type="pres">
      <dgm:prSet presAssocID="{ACB2F54B-F68C-4D3C-AEAA-54E672C1996C}" presName="DropPinPlaceHolder" presStyleCnt="0"/>
      <dgm:spPr/>
    </dgm:pt>
    <dgm:pt modelId="{2084031D-8CF4-432E-A23D-2D20FDA25C85}" type="pres">
      <dgm:prSet presAssocID="{ACB2F54B-F68C-4D3C-AEAA-54E672C1996C}" presName="DropPin" presStyleLbl="alignNode1" presStyleIdx="2" presStyleCnt="3"/>
      <dgm:spPr/>
    </dgm:pt>
    <dgm:pt modelId="{E19A8EEF-152F-4246-A8CD-BFDBA3A63C03}" type="pres">
      <dgm:prSet presAssocID="{ACB2F54B-F68C-4D3C-AEAA-54E672C1996C}" presName="Ellipse"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8ABFB9BF-0E28-443F-8084-1B8A2592E18A}" type="pres">
      <dgm:prSet presAssocID="{ACB2F54B-F68C-4D3C-AEAA-54E672C1996C}" presName="L2TextContainer" presStyleLbl="revTx" presStyleIdx="4" presStyleCnt="6">
        <dgm:presLayoutVars>
          <dgm:bulletEnabled val="1"/>
        </dgm:presLayoutVars>
      </dgm:prSet>
      <dgm:spPr/>
    </dgm:pt>
    <dgm:pt modelId="{A1FB8D57-F83B-4E35-95A9-A3F5DAC72350}" type="pres">
      <dgm:prSet presAssocID="{ACB2F54B-F68C-4D3C-AEAA-54E672C1996C}" presName="L1TextContainer" presStyleLbl="revTx" presStyleIdx="5" presStyleCnt="6">
        <dgm:presLayoutVars>
          <dgm:chMax val="1"/>
          <dgm:chPref val="1"/>
          <dgm:bulletEnabled val="1"/>
        </dgm:presLayoutVars>
      </dgm:prSet>
      <dgm:spPr/>
    </dgm:pt>
    <dgm:pt modelId="{4736BE65-94F8-45DD-BB70-55716F4EA0B0}" type="pres">
      <dgm:prSet presAssocID="{ACB2F54B-F68C-4D3C-AEAA-54E672C1996C}"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36D61ACC-0227-4313-B542-6F0B59867B73}" type="pres">
      <dgm:prSet presAssocID="{ACB2F54B-F68C-4D3C-AEAA-54E672C1996C}" presName="EmptyPlaceHolder" presStyleCnt="0"/>
      <dgm:spPr/>
    </dgm:pt>
  </dgm:ptLst>
  <dgm:cxnLst>
    <dgm:cxn modelId="{25572515-1C3C-407F-ADF0-7B5727126AEB}" type="presOf" srcId="{97D40682-3CFE-48F4-A5F9-BD50EAC230C7}" destId="{8ABFB9BF-0E28-443F-8084-1B8A2592E18A}" srcOrd="0" destOrd="0" presId="urn:microsoft.com/office/officeart/2017/3/layout/DropPinTimeline"/>
    <dgm:cxn modelId="{851C0F1A-726D-4C7C-8198-5608FF2D16E3}" srcId="{ACB2F54B-F68C-4D3C-AEAA-54E672C1996C}" destId="{97D40682-3CFE-48F4-A5F9-BD50EAC230C7}" srcOrd="0" destOrd="0" parTransId="{0330F1C2-85D1-4E8B-B636-C01830F9883E}" sibTransId="{2C3EC6F7-32A4-4DB7-8EF9-074FA9C94262}"/>
    <dgm:cxn modelId="{A7A9E11E-3710-4FA4-8AF8-D3E18C12FCA1}" srcId="{88C6A166-82D0-4285-AB2B-0E84FB2352B1}" destId="{88BD1984-3F0B-43A4-953A-6DA831ADDEBE}" srcOrd="0" destOrd="0" parTransId="{4485FE94-3334-4439-9B88-D6835B4EFAD5}" sibTransId="{A9F01A3E-C6CB-4AEB-975D-4FD416971B63}"/>
    <dgm:cxn modelId="{5FE1BC3B-FF3C-4C65-B5ED-50A2381A7395}" type="presOf" srcId="{C19C6E89-6545-4322-B371-6D418027A85E}" destId="{3EBD7433-E6C1-4172-A4B2-529F36913FE8}" srcOrd="0" destOrd="0" presId="urn:microsoft.com/office/officeart/2017/3/layout/DropPinTimeline"/>
    <dgm:cxn modelId="{6AF93753-5072-4E7B-8F57-970A784B6C22}" type="presOf" srcId="{115A449F-4B1D-439C-9BAE-4C9FDE3469AE}" destId="{523D66B8-731D-468E-8802-5B5534605369}" srcOrd="0" destOrd="0" presId="urn:microsoft.com/office/officeart/2017/3/layout/DropPinTimeline"/>
    <dgm:cxn modelId="{17DDCD82-CA99-47DF-82DA-502F2CDBA906}" type="presOf" srcId="{88BD1984-3F0B-43A4-953A-6DA831ADDEBE}" destId="{5CCC417D-AA9D-42BE-9FAD-54CCBBC53A32}" srcOrd="0" destOrd="0" presId="urn:microsoft.com/office/officeart/2017/3/layout/DropPinTimeline"/>
    <dgm:cxn modelId="{87523387-EE8F-4869-BD13-B91163B957DF}" srcId="{E3BF48D4-C770-4008-8406-E1C4ADEA0C8B}" destId="{88C6A166-82D0-4285-AB2B-0E84FB2352B1}" srcOrd="0" destOrd="0" parTransId="{01997A76-CF41-4CAF-8C1B-4258F8D62993}" sibTransId="{3C20BA77-6B51-4070-AB61-E51C97CD293E}"/>
    <dgm:cxn modelId="{15D01A8B-9414-4E0A-80E5-E7F465A3738E}" type="presOf" srcId="{88C6A166-82D0-4285-AB2B-0E84FB2352B1}" destId="{53159412-DF89-4F94-9BF3-96F890029EDC}" srcOrd="0" destOrd="0" presId="urn:microsoft.com/office/officeart/2017/3/layout/DropPinTimeline"/>
    <dgm:cxn modelId="{283C6D92-E755-44C9-8C5D-FD3924CBECFD}" srcId="{C19C6E89-6545-4322-B371-6D418027A85E}" destId="{115A449F-4B1D-439C-9BAE-4C9FDE3469AE}" srcOrd="0" destOrd="0" parTransId="{6D6BD550-069B-4B1E-8FBD-18F2F9F25A24}" sibTransId="{CF5CCE4F-63F1-41F1-AB40-4BCE409625B4}"/>
    <dgm:cxn modelId="{181B9DA8-889E-417B-9E23-1567A6BD6CDD}" type="presOf" srcId="{E3BF48D4-C770-4008-8406-E1C4ADEA0C8B}" destId="{55E5231B-7B25-42FE-991F-D2CA1388D18D}" srcOrd="0" destOrd="0" presId="urn:microsoft.com/office/officeart/2017/3/layout/DropPinTimeline"/>
    <dgm:cxn modelId="{521AD7AC-8A12-43DB-A555-7348ECDF1133}" srcId="{E3BF48D4-C770-4008-8406-E1C4ADEA0C8B}" destId="{C19C6E89-6545-4322-B371-6D418027A85E}" srcOrd="1" destOrd="0" parTransId="{6F1F207D-FA70-4B6C-99A3-69969CD77657}" sibTransId="{65A358C4-9A3F-47DA-B242-03A239331395}"/>
    <dgm:cxn modelId="{D2A0B7C3-CB2A-4386-BB46-FA497B2AF927}" srcId="{E3BF48D4-C770-4008-8406-E1C4ADEA0C8B}" destId="{ACB2F54B-F68C-4D3C-AEAA-54E672C1996C}" srcOrd="2" destOrd="0" parTransId="{4DCD24C7-3E25-4B56-AE88-1DF1A587D14C}" sibTransId="{C6700C78-C3D2-496C-B27F-6AA4CAAA6AD9}"/>
    <dgm:cxn modelId="{ECECF6C6-9C03-49F1-B1DE-21E08D8DE4AC}" type="presOf" srcId="{ACB2F54B-F68C-4D3C-AEAA-54E672C1996C}" destId="{A1FB8D57-F83B-4E35-95A9-A3F5DAC72350}" srcOrd="0" destOrd="0" presId="urn:microsoft.com/office/officeart/2017/3/layout/DropPinTimeline"/>
    <dgm:cxn modelId="{BBA33846-6648-4B7E-B896-45B6B7F9F7FC}" type="presParOf" srcId="{55E5231B-7B25-42FE-991F-D2CA1388D18D}" destId="{2E1E1130-FEF0-4ADB-825B-0F3F2F1F3D4E}" srcOrd="0" destOrd="0" presId="urn:microsoft.com/office/officeart/2017/3/layout/DropPinTimeline"/>
    <dgm:cxn modelId="{DA4D27CC-25EB-4A8A-8DD9-7497213C8EB4}" type="presParOf" srcId="{55E5231B-7B25-42FE-991F-D2CA1388D18D}" destId="{8933A19E-DA27-4DCE-978C-01EA4809D5CF}" srcOrd="1" destOrd="0" presId="urn:microsoft.com/office/officeart/2017/3/layout/DropPinTimeline"/>
    <dgm:cxn modelId="{3DAA3DA5-8A86-4855-8986-B3A86141267C}" type="presParOf" srcId="{8933A19E-DA27-4DCE-978C-01EA4809D5CF}" destId="{23C819E4-67D7-4F82-877B-C70AE2DC9846}" srcOrd="0" destOrd="0" presId="urn:microsoft.com/office/officeart/2017/3/layout/DropPinTimeline"/>
    <dgm:cxn modelId="{375E0EF1-A6E5-4806-BAD5-0EDE30AFC150}" type="presParOf" srcId="{23C819E4-67D7-4F82-877B-C70AE2DC9846}" destId="{7A02B1B4-C5ED-437B-840B-EA8BAA5B66AB}" srcOrd="0" destOrd="0" presId="urn:microsoft.com/office/officeart/2017/3/layout/DropPinTimeline"/>
    <dgm:cxn modelId="{54D73CF7-A955-49B6-97D4-92A7E64B9E17}" type="presParOf" srcId="{23C819E4-67D7-4F82-877B-C70AE2DC9846}" destId="{FF31F00E-C14D-418F-BBE4-0BB353FC13D8}" srcOrd="1" destOrd="0" presId="urn:microsoft.com/office/officeart/2017/3/layout/DropPinTimeline"/>
    <dgm:cxn modelId="{10B7BDC2-EEF9-4298-978F-6F4213A11AFA}" type="presParOf" srcId="{FF31F00E-C14D-418F-BBE4-0BB353FC13D8}" destId="{B83AF3E7-8E3D-4877-A91C-F9FA12564E5F}" srcOrd="0" destOrd="0" presId="urn:microsoft.com/office/officeart/2017/3/layout/DropPinTimeline"/>
    <dgm:cxn modelId="{D31CFA83-2619-466B-8431-F913E2147D04}" type="presParOf" srcId="{FF31F00E-C14D-418F-BBE4-0BB353FC13D8}" destId="{BB392D68-8E08-4834-B8EB-FDA6765A6884}" srcOrd="1" destOrd="0" presId="urn:microsoft.com/office/officeart/2017/3/layout/DropPinTimeline"/>
    <dgm:cxn modelId="{8EB260F6-4DE0-4EB4-94D7-92826BB9EF06}" type="presParOf" srcId="{23C819E4-67D7-4F82-877B-C70AE2DC9846}" destId="{5CCC417D-AA9D-42BE-9FAD-54CCBBC53A32}" srcOrd="2" destOrd="0" presId="urn:microsoft.com/office/officeart/2017/3/layout/DropPinTimeline"/>
    <dgm:cxn modelId="{C2392DE9-42B7-4B50-8E40-E0DF4AEC49E7}" type="presParOf" srcId="{23C819E4-67D7-4F82-877B-C70AE2DC9846}" destId="{53159412-DF89-4F94-9BF3-96F890029EDC}" srcOrd="3" destOrd="0" presId="urn:microsoft.com/office/officeart/2017/3/layout/DropPinTimeline"/>
    <dgm:cxn modelId="{7D6BC69C-18DF-49D4-9737-FE5D439C1975}" type="presParOf" srcId="{23C819E4-67D7-4F82-877B-C70AE2DC9846}" destId="{EB39F703-3FCB-4B76-B673-1697859FFEC0}" srcOrd="4" destOrd="0" presId="urn:microsoft.com/office/officeart/2017/3/layout/DropPinTimeline"/>
    <dgm:cxn modelId="{1DACF748-19D0-4BF6-96BF-CD258342E68A}" type="presParOf" srcId="{23C819E4-67D7-4F82-877B-C70AE2DC9846}" destId="{553F1C5E-B99D-4A42-A5DC-85E374906EE2}" srcOrd="5" destOrd="0" presId="urn:microsoft.com/office/officeart/2017/3/layout/DropPinTimeline"/>
    <dgm:cxn modelId="{34B405A8-AE58-4785-843D-EFC9301947EB}" type="presParOf" srcId="{8933A19E-DA27-4DCE-978C-01EA4809D5CF}" destId="{AA1D3EDF-FC22-4926-A996-2E7F74A67FED}" srcOrd="1" destOrd="0" presId="urn:microsoft.com/office/officeart/2017/3/layout/DropPinTimeline"/>
    <dgm:cxn modelId="{0DBB09A0-B23B-4082-B14C-675000937BDF}" type="presParOf" srcId="{8933A19E-DA27-4DCE-978C-01EA4809D5CF}" destId="{25783CC7-B3B0-4FF5-BDD5-1B3FEF8CCD79}" srcOrd="2" destOrd="0" presId="urn:microsoft.com/office/officeart/2017/3/layout/DropPinTimeline"/>
    <dgm:cxn modelId="{266A2D34-A02A-4222-8D00-FA96D911AF5B}" type="presParOf" srcId="{25783CC7-B3B0-4FF5-BDD5-1B3FEF8CCD79}" destId="{54F7DD49-47FF-4EFE-BDA0-9589056841AA}" srcOrd="0" destOrd="0" presId="urn:microsoft.com/office/officeart/2017/3/layout/DropPinTimeline"/>
    <dgm:cxn modelId="{98BFED68-538F-4372-86D2-1F9628B94489}" type="presParOf" srcId="{25783CC7-B3B0-4FF5-BDD5-1B3FEF8CCD79}" destId="{0E7293FF-6A8F-4517-88A9-A181187130C9}" srcOrd="1" destOrd="0" presId="urn:microsoft.com/office/officeart/2017/3/layout/DropPinTimeline"/>
    <dgm:cxn modelId="{A1D0EA13-DDE3-4790-9ED4-28CF061BAAC1}" type="presParOf" srcId="{0E7293FF-6A8F-4517-88A9-A181187130C9}" destId="{478BCAFF-B40E-4C69-9620-5C502985EA9C}" srcOrd="0" destOrd="0" presId="urn:microsoft.com/office/officeart/2017/3/layout/DropPinTimeline"/>
    <dgm:cxn modelId="{C1996C8B-DCA8-4678-A786-C98460F99BE6}" type="presParOf" srcId="{0E7293FF-6A8F-4517-88A9-A181187130C9}" destId="{CAF0AAA2-3C83-46A9-AEE9-3BA58453B672}" srcOrd="1" destOrd="0" presId="urn:microsoft.com/office/officeart/2017/3/layout/DropPinTimeline"/>
    <dgm:cxn modelId="{831F323C-440E-4FCD-953A-792350A26B42}" type="presParOf" srcId="{25783CC7-B3B0-4FF5-BDD5-1B3FEF8CCD79}" destId="{523D66B8-731D-468E-8802-5B5534605369}" srcOrd="2" destOrd="0" presId="urn:microsoft.com/office/officeart/2017/3/layout/DropPinTimeline"/>
    <dgm:cxn modelId="{1349B0B0-5E32-4C19-8FCD-A11A9A3F95F4}" type="presParOf" srcId="{25783CC7-B3B0-4FF5-BDD5-1B3FEF8CCD79}" destId="{3EBD7433-E6C1-4172-A4B2-529F36913FE8}" srcOrd="3" destOrd="0" presId="urn:microsoft.com/office/officeart/2017/3/layout/DropPinTimeline"/>
    <dgm:cxn modelId="{F280F34D-273C-43EE-9398-669019E21D8C}" type="presParOf" srcId="{25783CC7-B3B0-4FF5-BDD5-1B3FEF8CCD79}" destId="{2F3D4399-2EF6-48C6-835E-B3CD719AD342}" srcOrd="4" destOrd="0" presId="urn:microsoft.com/office/officeart/2017/3/layout/DropPinTimeline"/>
    <dgm:cxn modelId="{3F74BBFF-8FF9-4236-B24B-9C3971E60D76}" type="presParOf" srcId="{25783CC7-B3B0-4FF5-BDD5-1B3FEF8CCD79}" destId="{093AF5E2-41A9-4673-BD95-EE009A66D98E}" srcOrd="5" destOrd="0" presId="urn:microsoft.com/office/officeart/2017/3/layout/DropPinTimeline"/>
    <dgm:cxn modelId="{14122466-53C8-409E-A5B8-56C5A28DCFF9}" type="presParOf" srcId="{8933A19E-DA27-4DCE-978C-01EA4809D5CF}" destId="{2220949B-62A2-41C1-8AC1-9B89805069E4}" srcOrd="3" destOrd="0" presId="urn:microsoft.com/office/officeart/2017/3/layout/DropPinTimeline"/>
    <dgm:cxn modelId="{6F168F75-04DB-47D1-9FE5-B3294E0DE2E1}" type="presParOf" srcId="{8933A19E-DA27-4DCE-978C-01EA4809D5CF}" destId="{3E17318F-956E-4123-9906-58C633E79FF5}" srcOrd="4" destOrd="0" presId="urn:microsoft.com/office/officeart/2017/3/layout/DropPinTimeline"/>
    <dgm:cxn modelId="{AE4E29C3-7770-4BC2-AF67-39D7A4880484}" type="presParOf" srcId="{3E17318F-956E-4123-9906-58C633E79FF5}" destId="{87AA0A3B-519D-4CAA-8C20-2707EB209093}" srcOrd="0" destOrd="0" presId="urn:microsoft.com/office/officeart/2017/3/layout/DropPinTimeline"/>
    <dgm:cxn modelId="{81E5AA26-5CEE-4CB0-8F19-73C8BBD47E6B}" type="presParOf" srcId="{3E17318F-956E-4123-9906-58C633E79FF5}" destId="{5C71F760-34CF-4FD5-8039-5C7FEAD333B8}" srcOrd="1" destOrd="0" presId="urn:microsoft.com/office/officeart/2017/3/layout/DropPinTimeline"/>
    <dgm:cxn modelId="{E778CCFD-09A8-4E96-9AE0-121CB5A5F4F2}" type="presParOf" srcId="{5C71F760-34CF-4FD5-8039-5C7FEAD333B8}" destId="{2084031D-8CF4-432E-A23D-2D20FDA25C85}" srcOrd="0" destOrd="0" presId="urn:microsoft.com/office/officeart/2017/3/layout/DropPinTimeline"/>
    <dgm:cxn modelId="{1A5106FA-02F1-4F5F-8785-CCDAE50CDE76}" type="presParOf" srcId="{5C71F760-34CF-4FD5-8039-5C7FEAD333B8}" destId="{E19A8EEF-152F-4246-A8CD-BFDBA3A63C03}" srcOrd="1" destOrd="0" presId="urn:microsoft.com/office/officeart/2017/3/layout/DropPinTimeline"/>
    <dgm:cxn modelId="{76FF21A0-A4C6-4D48-82A3-2F7EF3B7C947}" type="presParOf" srcId="{3E17318F-956E-4123-9906-58C633E79FF5}" destId="{8ABFB9BF-0E28-443F-8084-1B8A2592E18A}" srcOrd="2" destOrd="0" presId="urn:microsoft.com/office/officeart/2017/3/layout/DropPinTimeline"/>
    <dgm:cxn modelId="{03007F3F-66E4-4210-892F-B5480AE10576}" type="presParOf" srcId="{3E17318F-956E-4123-9906-58C633E79FF5}" destId="{A1FB8D57-F83B-4E35-95A9-A3F5DAC72350}" srcOrd="3" destOrd="0" presId="urn:microsoft.com/office/officeart/2017/3/layout/DropPinTimeline"/>
    <dgm:cxn modelId="{AA964237-99B4-488C-88C5-03EAE1E6D574}" type="presParOf" srcId="{3E17318F-956E-4123-9906-58C633E79FF5}" destId="{4736BE65-94F8-45DD-BB70-55716F4EA0B0}" srcOrd="4" destOrd="0" presId="urn:microsoft.com/office/officeart/2017/3/layout/DropPinTimeline"/>
    <dgm:cxn modelId="{D2C10321-2225-49DB-A3C6-1F634F20E824}" type="presParOf" srcId="{3E17318F-956E-4123-9906-58C633E79FF5}" destId="{36D61ACC-0227-4313-B542-6F0B59867B73}"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F43CD3-7B0C-440F-BF45-D1950977AF6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94B1BF8-BF85-4712-9AB9-6CE49D066373}">
      <dgm:prSet/>
      <dgm:spPr/>
      <dgm:t>
        <a:bodyPr/>
        <a:lstStyle/>
        <a:p>
          <a:r>
            <a:rPr lang="en-US" dirty="0"/>
            <a:t>Favor release without conditions, including financial conditions, unless the trial court finds circumstances that require otherwise</a:t>
          </a:r>
        </a:p>
      </dgm:t>
    </dgm:pt>
    <dgm:pt modelId="{D198FD2D-E572-4953-91D8-F0F2C1088A00}" type="parTrans" cxnId="{76DBE414-B0EF-4FD7-8895-B93AAC89A1AB}">
      <dgm:prSet/>
      <dgm:spPr/>
      <dgm:t>
        <a:bodyPr/>
        <a:lstStyle/>
        <a:p>
          <a:endParaRPr lang="en-US"/>
        </a:p>
      </dgm:t>
    </dgm:pt>
    <dgm:pt modelId="{5F07A40C-9C3C-492B-B48E-A0C59A159362}" type="sibTrans" cxnId="{76DBE414-B0EF-4FD7-8895-B93AAC89A1AB}">
      <dgm:prSet/>
      <dgm:spPr/>
      <dgm:t>
        <a:bodyPr/>
        <a:lstStyle/>
        <a:p>
          <a:endParaRPr lang="en-US"/>
        </a:p>
      </dgm:t>
    </dgm:pt>
    <dgm:pt modelId="{C0E86C27-C77A-4935-8A2A-3FAF436A84C8}">
      <dgm:prSet/>
      <dgm:spPr/>
      <dgm:t>
        <a:bodyPr/>
        <a:lstStyle/>
        <a:p>
          <a:r>
            <a:rPr lang="en-US"/>
            <a:t>Current rule is that the trial court “should” release when there is no evidence of risk</a:t>
          </a:r>
        </a:p>
      </dgm:t>
    </dgm:pt>
    <dgm:pt modelId="{3BB39023-257A-439D-82F3-29B104FB6BA9}" type="parTrans" cxnId="{90350FCB-9AA8-4DC5-9F14-59305D0C62EC}">
      <dgm:prSet/>
      <dgm:spPr/>
      <dgm:t>
        <a:bodyPr/>
        <a:lstStyle/>
        <a:p>
          <a:endParaRPr lang="en-US"/>
        </a:p>
      </dgm:t>
    </dgm:pt>
    <dgm:pt modelId="{AEA0456B-A225-4490-9ED9-AA1A12F476CC}" type="sibTrans" cxnId="{90350FCB-9AA8-4DC5-9F14-59305D0C62EC}">
      <dgm:prSet/>
      <dgm:spPr/>
      <dgm:t>
        <a:bodyPr/>
        <a:lstStyle/>
        <a:p>
          <a:endParaRPr lang="en-US"/>
        </a:p>
      </dgm:t>
    </dgm:pt>
    <dgm:pt modelId="{02C03D12-D748-49A3-851D-B63FF22A7C15}">
      <dgm:prSet/>
      <dgm:spPr/>
      <dgm:t>
        <a:bodyPr/>
        <a:lstStyle/>
        <a:p>
          <a:r>
            <a:rPr lang="en-US"/>
            <a:t>We believe a fair rule would use “shall” instead of “should”</a:t>
          </a:r>
        </a:p>
      </dgm:t>
    </dgm:pt>
    <dgm:pt modelId="{D0367AC9-E042-4197-9C74-CD1492061695}" type="parTrans" cxnId="{1903A75E-A934-4416-865D-5F0A9A4D42EC}">
      <dgm:prSet/>
      <dgm:spPr/>
      <dgm:t>
        <a:bodyPr/>
        <a:lstStyle/>
        <a:p>
          <a:endParaRPr lang="en-US"/>
        </a:p>
      </dgm:t>
    </dgm:pt>
    <dgm:pt modelId="{72EAED7A-7F21-4CD4-B1D0-F84EFC82319F}" type="sibTrans" cxnId="{1903A75E-A934-4416-865D-5F0A9A4D42EC}">
      <dgm:prSet/>
      <dgm:spPr/>
      <dgm:t>
        <a:bodyPr/>
        <a:lstStyle/>
        <a:p>
          <a:endParaRPr lang="en-US"/>
        </a:p>
      </dgm:t>
    </dgm:pt>
    <dgm:pt modelId="{7C53F8DC-C6EE-40BA-92DB-E2C79AFBED55}">
      <dgm:prSet/>
      <dgm:spPr/>
      <dgm:t>
        <a:bodyPr/>
        <a:lstStyle/>
        <a:p>
          <a:r>
            <a:rPr lang="en-US" dirty="0"/>
            <a:t>Create a progression of conditions and release options consistent with a defendant’s risk of nonappearance or rearrest like the Bail Reform Act of 1984.</a:t>
          </a:r>
        </a:p>
      </dgm:t>
    </dgm:pt>
    <dgm:pt modelId="{97A87FE0-C290-4DA8-94BF-4766CDD377FA}" type="parTrans" cxnId="{3578C5A6-687B-49AD-88F2-89F160193EEE}">
      <dgm:prSet/>
      <dgm:spPr/>
      <dgm:t>
        <a:bodyPr/>
        <a:lstStyle/>
        <a:p>
          <a:endParaRPr lang="en-US"/>
        </a:p>
      </dgm:t>
    </dgm:pt>
    <dgm:pt modelId="{7BE26E24-65F5-4CA1-9986-2D32164BF654}" type="sibTrans" cxnId="{3578C5A6-687B-49AD-88F2-89F160193EEE}">
      <dgm:prSet/>
      <dgm:spPr/>
      <dgm:t>
        <a:bodyPr/>
        <a:lstStyle/>
        <a:p>
          <a:endParaRPr lang="en-US"/>
        </a:p>
      </dgm:t>
    </dgm:pt>
    <dgm:pt modelId="{FC96E3B3-9952-4808-B784-5EF464A0A0A4}">
      <dgm:prSet/>
      <dgm:spPr/>
      <dgm:t>
        <a:bodyPr/>
        <a:lstStyle/>
        <a:p>
          <a:r>
            <a:rPr lang="en-US" dirty="0"/>
            <a:t>First, release on personal recognizance</a:t>
          </a:r>
        </a:p>
      </dgm:t>
    </dgm:pt>
    <dgm:pt modelId="{790E2FE2-FD5C-4BAD-B8AD-65C7EF452614}" type="parTrans" cxnId="{9B077E47-1EBE-42B9-A670-F268423D62F8}">
      <dgm:prSet/>
      <dgm:spPr/>
      <dgm:t>
        <a:bodyPr/>
        <a:lstStyle/>
        <a:p>
          <a:endParaRPr lang="en-US"/>
        </a:p>
      </dgm:t>
    </dgm:pt>
    <dgm:pt modelId="{2B21172D-C5A1-4D80-A66B-0F96E8E3EF34}" type="sibTrans" cxnId="{9B077E47-1EBE-42B9-A670-F268423D62F8}">
      <dgm:prSet/>
      <dgm:spPr/>
      <dgm:t>
        <a:bodyPr/>
        <a:lstStyle/>
        <a:p>
          <a:endParaRPr lang="en-US"/>
        </a:p>
      </dgm:t>
    </dgm:pt>
    <dgm:pt modelId="{1247A1CA-A494-42DD-B3F9-7682E0273813}">
      <dgm:prSet/>
      <dgm:spPr/>
      <dgm:t>
        <a:bodyPr/>
        <a:lstStyle/>
        <a:p>
          <a:r>
            <a:rPr lang="en-US" dirty="0"/>
            <a:t>Then, released on a condition or combination of conditions</a:t>
          </a:r>
        </a:p>
      </dgm:t>
    </dgm:pt>
    <dgm:pt modelId="{02B65C5B-8F9C-4ABB-9E03-3EF433D9F95E}" type="parTrans" cxnId="{0DDA3555-F825-419B-B5DD-D8C18E6D6BFC}">
      <dgm:prSet/>
      <dgm:spPr/>
      <dgm:t>
        <a:bodyPr/>
        <a:lstStyle/>
        <a:p>
          <a:endParaRPr lang="en-US"/>
        </a:p>
      </dgm:t>
    </dgm:pt>
    <dgm:pt modelId="{C0D0D5E2-262A-412D-8472-84A36777ECB7}" type="sibTrans" cxnId="{0DDA3555-F825-419B-B5DD-D8C18E6D6BFC}">
      <dgm:prSet/>
      <dgm:spPr/>
    </dgm:pt>
    <dgm:pt modelId="{0CE2F655-8199-40A2-B6B8-6ABEC51686D6}" type="pres">
      <dgm:prSet presAssocID="{43F43CD3-7B0C-440F-BF45-D1950977AF6D}" presName="Name0" presStyleCnt="0">
        <dgm:presLayoutVars>
          <dgm:dir/>
          <dgm:animLvl val="lvl"/>
          <dgm:resizeHandles val="exact"/>
        </dgm:presLayoutVars>
      </dgm:prSet>
      <dgm:spPr/>
    </dgm:pt>
    <dgm:pt modelId="{8996268F-834B-4092-970A-35F134E32B06}" type="pres">
      <dgm:prSet presAssocID="{194B1BF8-BF85-4712-9AB9-6CE49D066373}" presName="composite" presStyleCnt="0"/>
      <dgm:spPr/>
    </dgm:pt>
    <dgm:pt modelId="{EBD31ED8-21DE-4E8A-8261-69791C6944E3}" type="pres">
      <dgm:prSet presAssocID="{194B1BF8-BF85-4712-9AB9-6CE49D066373}" presName="parTx" presStyleLbl="alignNode1" presStyleIdx="0" presStyleCnt="2">
        <dgm:presLayoutVars>
          <dgm:chMax val="0"/>
          <dgm:chPref val="0"/>
          <dgm:bulletEnabled val="1"/>
        </dgm:presLayoutVars>
      </dgm:prSet>
      <dgm:spPr/>
    </dgm:pt>
    <dgm:pt modelId="{D5CE09A8-5D03-493B-8DF8-09B15FEC481E}" type="pres">
      <dgm:prSet presAssocID="{194B1BF8-BF85-4712-9AB9-6CE49D066373}" presName="desTx" presStyleLbl="alignAccFollowNode1" presStyleIdx="0" presStyleCnt="2">
        <dgm:presLayoutVars>
          <dgm:bulletEnabled val="1"/>
        </dgm:presLayoutVars>
      </dgm:prSet>
      <dgm:spPr/>
    </dgm:pt>
    <dgm:pt modelId="{79D11B89-B03C-4BA0-8421-AE8CC257ECE6}" type="pres">
      <dgm:prSet presAssocID="{5F07A40C-9C3C-492B-B48E-A0C59A159362}" presName="space" presStyleCnt="0"/>
      <dgm:spPr/>
    </dgm:pt>
    <dgm:pt modelId="{1CDE1044-BB9E-45FB-A1E2-051FAC02DDFB}" type="pres">
      <dgm:prSet presAssocID="{7C53F8DC-C6EE-40BA-92DB-E2C79AFBED55}" presName="composite" presStyleCnt="0"/>
      <dgm:spPr/>
    </dgm:pt>
    <dgm:pt modelId="{D22BEE83-671D-49A5-935B-CD9F4842AFB1}" type="pres">
      <dgm:prSet presAssocID="{7C53F8DC-C6EE-40BA-92DB-E2C79AFBED55}" presName="parTx" presStyleLbl="alignNode1" presStyleIdx="1" presStyleCnt="2">
        <dgm:presLayoutVars>
          <dgm:chMax val="0"/>
          <dgm:chPref val="0"/>
          <dgm:bulletEnabled val="1"/>
        </dgm:presLayoutVars>
      </dgm:prSet>
      <dgm:spPr/>
    </dgm:pt>
    <dgm:pt modelId="{A65D8EA5-8D03-43A4-A8C4-30CEE752E1AD}" type="pres">
      <dgm:prSet presAssocID="{7C53F8DC-C6EE-40BA-92DB-E2C79AFBED55}" presName="desTx" presStyleLbl="alignAccFollowNode1" presStyleIdx="1" presStyleCnt="2">
        <dgm:presLayoutVars>
          <dgm:bulletEnabled val="1"/>
        </dgm:presLayoutVars>
      </dgm:prSet>
      <dgm:spPr/>
    </dgm:pt>
  </dgm:ptLst>
  <dgm:cxnLst>
    <dgm:cxn modelId="{0E697C0A-4589-4386-86E3-1402C72D9003}" type="presOf" srcId="{43F43CD3-7B0C-440F-BF45-D1950977AF6D}" destId="{0CE2F655-8199-40A2-B6B8-6ABEC51686D6}" srcOrd="0" destOrd="0" presId="urn:microsoft.com/office/officeart/2005/8/layout/hList1"/>
    <dgm:cxn modelId="{76DBE414-B0EF-4FD7-8895-B93AAC89A1AB}" srcId="{43F43CD3-7B0C-440F-BF45-D1950977AF6D}" destId="{194B1BF8-BF85-4712-9AB9-6CE49D066373}" srcOrd="0" destOrd="0" parTransId="{D198FD2D-E572-4953-91D8-F0F2C1088A00}" sibTransId="{5F07A40C-9C3C-492B-B48E-A0C59A159362}"/>
    <dgm:cxn modelId="{90F39926-0F49-48D3-8BE7-6683354CAB9A}" type="presOf" srcId="{7C53F8DC-C6EE-40BA-92DB-E2C79AFBED55}" destId="{D22BEE83-671D-49A5-935B-CD9F4842AFB1}" srcOrd="0" destOrd="0" presId="urn:microsoft.com/office/officeart/2005/8/layout/hList1"/>
    <dgm:cxn modelId="{B517142D-E664-4ACC-A7B0-67163A576AA4}" type="presOf" srcId="{02C03D12-D748-49A3-851D-B63FF22A7C15}" destId="{D5CE09A8-5D03-493B-8DF8-09B15FEC481E}" srcOrd="0" destOrd="1" presId="urn:microsoft.com/office/officeart/2005/8/layout/hList1"/>
    <dgm:cxn modelId="{1903A75E-A934-4416-865D-5F0A9A4D42EC}" srcId="{194B1BF8-BF85-4712-9AB9-6CE49D066373}" destId="{02C03D12-D748-49A3-851D-B63FF22A7C15}" srcOrd="1" destOrd="0" parTransId="{D0367AC9-E042-4197-9C74-CD1492061695}" sibTransId="{72EAED7A-7F21-4CD4-B1D0-F84EFC82319F}"/>
    <dgm:cxn modelId="{9B077E47-1EBE-42B9-A670-F268423D62F8}" srcId="{7C53F8DC-C6EE-40BA-92DB-E2C79AFBED55}" destId="{FC96E3B3-9952-4808-B784-5EF464A0A0A4}" srcOrd="0" destOrd="0" parTransId="{790E2FE2-FD5C-4BAD-B8AD-65C7EF452614}" sibTransId="{2B21172D-C5A1-4D80-A66B-0F96E8E3EF34}"/>
    <dgm:cxn modelId="{5C6D0E6C-4A7A-40BA-A784-D99197578805}" type="presOf" srcId="{C0E86C27-C77A-4935-8A2A-3FAF436A84C8}" destId="{D5CE09A8-5D03-493B-8DF8-09B15FEC481E}" srcOrd="0" destOrd="0" presId="urn:microsoft.com/office/officeart/2005/8/layout/hList1"/>
    <dgm:cxn modelId="{0DDA3555-F825-419B-B5DD-D8C18E6D6BFC}" srcId="{7C53F8DC-C6EE-40BA-92DB-E2C79AFBED55}" destId="{1247A1CA-A494-42DD-B3F9-7682E0273813}" srcOrd="1" destOrd="0" parTransId="{02B65C5B-8F9C-4ABB-9E03-3EF433D9F95E}" sibTransId="{C0D0D5E2-262A-412D-8472-84A36777ECB7}"/>
    <dgm:cxn modelId="{FB575C9A-F761-41E2-8703-A40078A91470}" type="presOf" srcId="{1247A1CA-A494-42DD-B3F9-7682E0273813}" destId="{A65D8EA5-8D03-43A4-A8C4-30CEE752E1AD}" srcOrd="0" destOrd="1" presId="urn:microsoft.com/office/officeart/2005/8/layout/hList1"/>
    <dgm:cxn modelId="{3578C5A6-687B-49AD-88F2-89F160193EEE}" srcId="{43F43CD3-7B0C-440F-BF45-D1950977AF6D}" destId="{7C53F8DC-C6EE-40BA-92DB-E2C79AFBED55}" srcOrd="1" destOrd="0" parTransId="{97A87FE0-C290-4DA8-94BF-4766CDD377FA}" sibTransId="{7BE26E24-65F5-4CA1-9986-2D32164BF654}"/>
    <dgm:cxn modelId="{90350FCB-9AA8-4DC5-9F14-59305D0C62EC}" srcId="{194B1BF8-BF85-4712-9AB9-6CE49D066373}" destId="{C0E86C27-C77A-4935-8A2A-3FAF436A84C8}" srcOrd="0" destOrd="0" parTransId="{3BB39023-257A-439D-82F3-29B104FB6BA9}" sibTransId="{AEA0456B-A225-4490-9ED9-AA1A12F476CC}"/>
    <dgm:cxn modelId="{7025ADD1-7EE5-4343-8F56-C15EEE8BD501}" type="presOf" srcId="{FC96E3B3-9952-4808-B784-5EF464A0A0A4}" destId="{A65D8EA5-8D03-43A4-A8C4-30CEE752E1AD}" srcOrd="0" destOrd="0" presId="urn:microsoft.com/office/officeart/2005/8/layout/hList1"/>
    <dgm:cxn modelId="{2BBB24D4-9969-4C7C-99AB-BD7997CBBA60}" type="presOf" srcId="{194B1BF8-BF85-4712-9AB9-6CE49D066373}" destId="{EBD31ED8-21DE-4E8A-8261-69791C6944E3}" srcOrd="0" destOrd="0" presId="urn:microsoft.com/office/officeart/2005/8/layout/hList1"/>
    <dgm:cxn modelId="{29C07B41-621F-48FC-AE22-4C94C7B4470C}" type="presParOf" srcId="{0CE2F655-8199-40A2-B6B8-6ABEC51686D6}" destId="{8996268F-834B-4092-970A-35F134E32B06}" srcOrd="0" destOrd="0" presId="urn:microsoft.com/office/officeart/2005/8/layout/hList1"/>
    <dgm:cxn modelId="{95438A0B-C6AE-4B0A-81DC-DB30B9F06165}" type="presParOf" srcId="{8996268F-834B-4092-970A-35F134E32B06}" destId="{EBD31ED8-21DE-4E8A-8261-69791C6944E3}" srcOrd="0" destOrd="0" presId="urn:microsoft.com/office/officeart/2005/8/layout/hList1"/>
    <dgm:cxn modelId="{682A461C-8010-4CE1-A249-8F2A243508B7}" type="presParOf" srcId="{8996268F-834B-4092-970A-35F134E32B06}" destId="{D5CE09A8-5D03-493B-8DF8-09B15FEC481E}" srcOrd="1" destOrd="0" presId="urn:microsoft.com/office/officeart/2005/8/layout/hList1"/>
    <dgm:cxn modelId="{663BBF09-E806-470D-8871-F64CC8FE8581}" type="presParOf" srcId="{0CE2F655-8199-40A2-B6B8-6ABEC51686D6}" destId="{79D11B89-B03C-4BA0-8421-AE8CC257ECE6}" srcOrd="1" destOrd="0" presId="urn:microsoft.com/office/officeart/2005/8/layout/hList1"/>
    <dgm:cxn modelId="{FD519D82-31F1-4C67-8FCE-6B8F08F1D028}" type="presParOf" srcId="{0CE2F655-8199-40A2-B6B8-6ABEC51686D6}" destId="{1CDE1044-BB9E-45FB-A1E2-051FAC02DDFB}" srcOrd="2" destOrd="0" presId="urn:microsoft.com/office/officeart/2005/8/layout/hList1"/>
    <dgm:cxn modelId="{CAB7768E-4BBB-4EE2-936E-603A0F288FE3}" type="presParOf" srcId="{1CDE1044-BB9E-45FB-A1E2-051FAC02DDFB}" destId="{D22BEE83-671D-49A5-935B-CD9F4842AFB1}" srcOrd="0" destOrd="0" presId="urn:microsoft.com/office/officeart/2005/8/layout/hList1"/>
    <dgm:cxn modelId="{7662EAED-F724-4E62-B395-D2AC443E10E2}" type="presParOf" srcId="{1CDE1044-BB9E-45FB-A1E2-051FAC02DDFB}" destId="{A65D8EA5-8D03-43A4-A8C4-30CEE752E1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679B19-5808-4A79-BD42-E24101FC86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808D81-47A8-4DD9-97C1-8F7ACCD9148D}">
      <dgm:prSet/>
      <dgm:spPr/>
      <dgm:t>
        <a:bodyPr/>
        <a:lstStyle/>
        <a:p>
          <a:r>
            <a:rPr lang="en-US" dirty="0"/>
            <a:t>Bail originally had little to do with money, but today a significant number of people are confined pretrial simply because they can’t afford the cost of freedom</a:t>
          </a:r>
        </a:p>
      </dgm:t>
    </dgm:pt>
    <dgm:pt modelId="{ED41DAD4-80F8-4F7E-88A1-0EB42435F32B}" type="parTrans" cxnId="{0E36CB2D-3FF4-4DEE-AFB5-73597E6B336F}">
      <dgm:prSet/>
      <dgm:spPr/>
      <dgm:t>
        <a:bodyPr/>
        <a:lstStyle/>
        <a:p>
          <a:endParaRPr lang="en-US"/>
        </a:p>
      </dgm:t>
    </dgm:pt>
    <dgm:pt modelId="{016D847F-B0E0-4A34-AD04-473B1F3B07A2}" type="sibTrans" cxnId="{0E36CB2D-3FF4-4DEE-AFB5-73597E6B336F}">
      <dgm:prSet/>
      <dgm:spPr/>
      <dgm:t>
        <a:bodyPr/>
        <a:lstStyle/>
        <a:p>
          <a:endParaRPr lang="en-US"/>
        </a:p>
      </dgm:t>
    </dgm:pt>
    <dgm:pt modelId="{840F0BB0-4E66-4A8A-810D-98C1A7F704B5}">
      <dgm:prSet/>
      <dgm:spPr/>
      <dgm:t>
        <a:bodyPr/>
        <a:lstStyle/>
        <a:p>
          <a:r>
            <a:rPr lang="en-US" dirty="0"/>
            <a:t>A fair system would eliminate secured financial conditions or at least consider the accused’s ability to pay</a:t>
          </a:r>
        </a:p>
      </dgm:t>
    </dgm:pt>
    <dgm:pt modelId="{1272B93C-E5D8-40CC-A3FC-E25437E633B8}" type="parTrans" cxnId="{D8BF1441-89EB-48CB-BBDE-D6F5EA3A1F7B}">
      <dgm:prSet/>
      <dgm:spPr/>
      <dgm:t>
        <a:bodyPr/>
        <a:lstStyle/>
        <a:p>
          <a:endParaRPr lang="en-US"/>
        </a:p>
      </dgm:t>
    </dgm:pt>
    <dgm:pt modelId="{A508BF83-D87A-4994-99EC-4386356C2869}" type="sibTrans" cxnId="{D8BF1441-89EB-48CB-BBDE-D6F5EA3A1F7B}">
      <dgm:prSet/>
      <dgm:spPr/>
      <dgm:t>
        <a:bodyPr/>
        <a:lstStyle/>
        <a:p>
          <a:endParaRPr lang="en-US"/>
        </a:p>
      </dgm:t>
    </dgm:pt>
    <dgm:pt modelId="{D9871A8F-6819-4D30-9690-2B6AAF3A6325}">
      <dgm:prSet/>
      <dgm:spPr/>
      <dgm:t>
        <a:bodyPr/>
        <a:lstStyle/>
        <a:p>
          <a:r>
            <a:rPr lang="en-US" dirty="0"/>
            <a:t>If money bail persists, there should be regular review for people who have been subject to bail but remain in jail </a:t>
          </a:r>
        </a:p>
      </dgm:t>
    </dgm:pt>
    <dgm:pt modelId="{35CFBBEA-244F-4C11-9F11-81162B4348C0}" type="parTrans" cxnId="{FB3A458C-F604-4EC3-B778-450F8AEA194D}">
      <dgm:prSet/>
      <dgm:spPr/>
    </dgm:pt>
    <dgm:pt modelId="{9DD82ED5-3EFF-4FC9-A213-1F9519725E4F}" type="sibTrans" cxnId="{FB3A458C-F604-4EC3-B778-450F8AEA194D}">
      <dgm:prSet/>
      <dgm:spPr/>
    </dgm:pt>
    <dgm:pt modelId="{C2932A60-663F-49C1-AFE8-CA6A34212AFF}" type="pres">
      <dgm:prSet presAssocID="{7A679B19-5808-4A79-BD42-E24101FC8684}" presName="linear" presStyleCnt="0">
        <dgm:presLayoutVars>
          <dgm:animLvl val="lvl"/>
          <dgm:resizeHandles val="exact"/>
        </dgm:presLayoutVars>
      </dgm:prSet>
      <dgm:spPr/>
    </dgm:pt>
    <dgm:pt modelId="{22F2F057-0D90-4664-B570-CDE3B10ACE42}" type="pres">
      <dgm:prSet presAssocID="{8D808D81-47A8-4DD9-97C1-8F7ACCD9148D}" presName="parentText" presStyleLbl="node1" presStyleIdx="0" presStyleCnt="3">
        <dgm:presLayoutVars>
          <dgm:chMax val="0"/>
          <dgm:bulletEnabled val="1"/>
        </dgm:presLayoutVars>
      </dgm:prSet>
      <dgm:spPr/>
    </dgm:pt>
    <dgm:pt modelId="{F88AFD76-2755-4877-A3CC-4D501D48612C}" type="pres">
      <dgm:prSet presAssocID="{016D847F-B0E0-4A34-AD04-473B1F3B07A2}" presName="spacer" presStyleCnt="0"/>
      <dgm:spPr/>
    </dgm:pt>
    <dgm:pt modelId="{950A04CC-3E10-41E9-8131-4FD12F9910F5}" type="pres">
      <dgm:prSet presAssocID="{840F0BB0-4E66-4A8A-810D-98C1A7F704B5}" presName="parentText" presStyleLbl="node1" presStyleIdx="1" presStyleCnt="3">
        <dgm:presLayoutVars>
          <dgm:chMax val="0"/>
          <dgm:bulletEnabled val="1"/>
        </dgm:presLayoutVars>
      </dgm:prSet>
      <dgm:spPr/>
    </dgm:pt>
    <dgm:pt modelId="{4E347937-7E7E-43CB-A267-42BAB0A7D106}" type="pres">
      <dgm:prSet presAssocID="{A508BF83-D87A-4994-99EC-4386356C2869}" presName="spacer" presStyleCnt="0"/>
      <dgm:spPr/>
    </dgm:pt>
    <dgm:pt modelId="{A9A77C12-F82B-481B-A702-C6102D84EB68}" type="pres">
      <dgm:prSet presAssocID="{D9871A8F-6819-4D30-9690-2B6AAF3A6325}" presName="parentText" presStyleLbl="node1" presStyleIdx="2" presStyleCnt="3">
        <dgm:presLayoutVars>
          <dgm:chMax val="0"/>
          <dgm:bulletEnabled val="1"/>
        </dgm:presLayoutVars>
      </dgm:prSet>
      <dgm:spPr/>
    </dgm:pt>
  </dgm:ptLst>
  <dgm:cxnLst>
    <dgm:cxn modelId="{7BF14926-B998-4A4E-8FBF-A38E48F408C1}" type="presOf" srcId="{7A679B19-5808-4A79-BD42-E24101FC8684}" destId="{C2932A60-663F-49C1-AFE8-CA6A34212AFF}" srcOrd="0" destOrd="0" presId="urn:microsoft.com/office/officeart/2005/8/layout/vList2"/>
    <dgm:cxn modelId="{0E36CB2D-3FF4-4DEE-AFB5-73597E6B336F}" srcId="{7A679B19-5808-4A79-BD42-E24101FC8684}" destId="{8D808D81-47A8-4DD9-97C1-8F7ACCD9148D}" srcOrd="0" destOrd="0" parTransId="{ED41DAD4-80F8-4F7E-88A1-0EB42435F32B}" sibTransId="{016D847F-B0E0-4A34-AD04-473B1F3B07A2}"/>
    <dgm:cxn modelId="{D8BF1441-89EB-48CB-BBDE-D6F5EA3A1F7B}" srcId="{7A679B19-5808-4A79-BD42-E24101FC8684}" destId="{840F0BB0-4E66-4A8A-810D-98C1A7F704B5}" srcOrd="1" destOrd="0" parTransId="{1272B93C-E5D8-40CC-A3FC-E25437E633B8}" sibTransId="{A508BF83-D87A-4994-99EC-4386356C2869}"/>
    <dgm:cxn modelId="{24CC0D66-A86A-4FA6-B2B6-07A0812D6F04}" type="presOf" srcId="{840F0BB0-4E66-4A8A-810D-98C1A7F704B5}" destId="{950A04CC-3E10-41E9-8131-4FD12F9910F5}" srcOrd="0" destOrd="0" presId="urn:microsoft.com/office/officeart/2005/8/layout/vList2"/>
    <dgm:cxn modelId="{A4526B7E-48A7-4B5B-9EF0-4C86E39F3C2D}" type="presOf" srcId="{D9871A8F-6819-4D30-9690-2B6AAF3A6325}" destId="{A9A77C12-F82B-481B-A702-C6102D84EB68}" srcOrd="0" destOrd="0" presId="urn:microsoft.com/office/officeart/2005/8/layout/vList2"/>
    <dgm:cxn modelId="{FB3A458C-F604-4EC3-B778-450F8AEA194D}" srcId="{7A679B19-5808-4A79-BD42-E24101FC8684}" destId="{D9871A8F-6819-4D30-9690-2B6AAF3A6325}" srcOrd="2" destOrd="0" parTransId="{35CFBBEA-244F-4C11-9F11-81162B4348C0}" sibTransId="{9DD82ED5-3EFF-4FC9-A213-1F9519725E4F}"/>
    <dgm:cxn modelId="{FA3FD6D6-6CF9-44A2-8AC7-C866822E3A19}" type="presOf" srcId="{8D808D81-47A8-4DD9-97C1-8F7ACCD9148D}" destId="{22F2F057-0D90-4664-B570-CDE3B10ACE42}" srcOrd="0" destOrd="0" presId="urn:microsoft.com/office/officeart/2005/8/layout/vList2"/>
    <dgm:cxn modelId="{DE42FA8D-9273-404E-B15E-640511ADFC00}" type="presParOf" srcId="{C2932A60-663F-49C1-AFE8-CA6A34212AFF}" destId="{22F2F057-0D90-4664-B570-CDE3B10ACE42}" srcOrd="0" destOrd="0" presId="urn:microsoft.com/office/officeart/2005/8/layout/vList2"/>
    <dgm:cxn modelId="{330802BB-2CDF-4971-ADDF-64922979BD06}" type="presParOf" srcId="{C2932A60-663F-49C1-AFE8-CA6A34212AFF}" destId="{F88AFD76-2755-4877-A3CC-4D501D48612C}" srcOrd="1" destOrd="0" presId="urn:microsoft.com/office/officeart/2005/8/layout/vList2"/>
    <dgm:cxn modelId="{7F4B9AA4-2450-4D29-A3FD-84FA92DB6CAC}" type="presParOf" srcId="{C2932A60-663F-49C1-AFE8-CA6A34212AFF}" destId="{950A04CC-3E10-41E9-8131-4FD12F9910F5}" srcOrd="2" destOrd="0" presId="urn:microsoft.com/office/officeart/2005/8/layout/vList2"/>
    <dgm:cxn modelId="{D4D94BD7-8B46-4106-B8A9-8FBE322E78F7}" type="presParOf" srcId="{C2932A60-663F-49C1-AFE8-CA6A34212AFF}" destId="{4E347937-7E7E-43CB-A267-42BAB0A7D106}" srcOrd="3" destOrd="0" presId="urn:microsoft.com/office/officeart/2005/8/layout/vList2"/>
    <dgm:cxn modelId="{A54356E4-ACD2-4529-9767-4200DB0BEC58}" type="presParOf" srcId="{C2932A60-663F-49C1-AFE8-CA6A34212AFF}" destId="{A9A77C12-F82B-481B-A702-C6102D84EB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FA148-2F4E-4D03-A9C3-C5C1A7C038E3}">
      <dsp:nvSpPr>
        <dsp:cNvPr id="0" name=""/>
        <dsp:cNvSpPr/>
      </dsp:nvSpPr>
      <dsp:spPr>
        <a:xfrm>
          <a:off x="0" y="460"/>
          <a:ext cx="4080361" cy="1076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B05C2-57A1-468F-BF25-2BDB000F0745}">
      <dsp:nvSpPr>
        <dsp:cNvPr id="0" name=""/>
        <dsp:cNvSpPr/>
      </dsp:nvSpPr>
      <dsp:spPr>
        <a:xfrm>
          <a:off x="325741" y="242747"/>
          <a:ext cx="592257" cy="59225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3455B1-D186-4607-AE33-6939FD8AFACD}">
      <dsp:nvSpPr>
        <dsp:cNvPr id="0" name=""/>
        <dsp:cNvSpPr/>
      </dsp:nvSpPr>
      <dsp:spPr>
        <a:xfrm>
          <a:off x="1243741" y="460"/>
          <a:ext cx="2836619" cy="107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65" tIns="113965" rIns="113965" bIns="113965" numCol="1" spcCol="1270" anchor="ctr" anchorCtr="0">
          <a:noAutofit/>
        </a:bodyPr>
        <a:lstStyle/>
        <a:p>
          <a:pPr marL="0" lvl="0" indent="0" algn="l" defTabSz="1111250">
            <a:lnSpc>
              <a:spcPct val="90000"/>
            </a:lnSpc>
            <a:spcBef>
              <a:spcPct val="0"/>
            </a:spcBef>
            <a:spcAft>
              <a:spcPct val="35000"/>
            </a:spcAft>
            <a:buNone/>
          </a:pPr>
          <a:r>
            <a:rPr lang="en-US" sz="2500" kern="1200"/>
            <a:t>Facts about Pretrial Release</a:t>
          </a:r>
        </a:p>
      </dsp:txBody>
      <dsp:txXfrm>
        <a:off x="1243741" y="460"/>
        <a:ext cx="2836619" cy="1076832"/>
      </dsp:txXfrm>
    </dsp:sp>
    <dsp:sp modelId="{12BF86B5-4710-47A1-B346-4566729EF027}">
      <dsp:nvSpPr>
        <dsp:cNvPr id="0" name=""/>
        <dsp:cNvSpPr/>
      </dsp:nvSpPr>
      <dsp:spPr>
        <a:xfrm>
          <a:off x="0" y="1346500"/>
          <a:ext cx="4080361" cy="1076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4811E-1F45-45E4-94E6-AE3BFAF7C574}">
      <dsp:nvSpPr>
        <dsp:cNvPr id="0" name=""/>
        <dsp:cNvSpPr/>
      </dsp:nvSpPr>
      <dsp:spPr>
        <a:xfrm>
          <a:off x="325741" y="1588788"/>
          <a:ext cx="592257" cy="59225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2397E2-35A9-4A5A-BD3C-B675B62689E3}">
      <dsp:nvSpPr>
        <dsp:cNvPr id="0" name=""/>
        <dsp:cNvSpPr/>
      </dsp:nvSpPr>
      <dsp:spPr>
        <a:xfrm>
          <a:off x="1243741" y="1346500"/>
          <a:ext cx="2836619" cy="107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65" tIns="113965" rIns="113965" bIns="113965" numCol="1" spcCol="1270" anchor="ctr" anchorCtr="0">
          <a:noAutofit/>
        </a:bodyPr>
        <a:lstStyle/>
        <a:p>
          <a:pPr marL="0" lvl="0" indent="0" algn="l" defTabSz="1111250">
            <a:lnSpc>
              <a:spcPct val="90000"/>
            </a:lnSpc>
            <a:spcBef>
              <a:spcPct val="0"/>
            </a:spcBef>
            <a:spcAft>
              <a:spcPct val="35000"/>
            </a:spcAft>
            <a:buNone/>
          </a:pPr>
          <a:r>
            <a:rPr lang="en-US" sz="2500" kern="1200"/>
            <a:t>Foundations of the Right to Bail</a:t>
          </a:r>
        </a:p>
      </dsp:txBody>
      <dsp:txXfrm>
        <a:off x="1243741" y="1346500"/>
        <a:ext cx="2836619" cy="1076832"/>
      </dsp:txXfrm>
    </dsp:sp>
    <dsp:sp modelId="{21C929DB-BBCE-42EB-BC32-F334305695A4}">
      <dsp:nvSpPr>
        <dsp:cNvPr id="0" name=""/>
        <dsp:cNvSpPr/>
      </dsp:nvSpPr>
      <dsp:spPr>
        <a:xfrm>
          <a:off x="0" y="2692541"/>
          <a:ext cx="4080361" cy="10768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280F8-9F58-4C7F-953C-31DBB0B11B2C}">
      <dsp:nvSpPr>
        <dsp:cNvPr id="0" name=""/>
        <dsp:cNvSpPr/>
      </dsp:nvSpPr>
      <dsp:spPr>
        <a:xfrm>
          <a:off x="325741" y="2934828"/>
          <a:ext cx="592257" cy="59225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F1E97-EF54-4D2F-8B1B-A836CCE7678C}">
      <dsp:nvSpPr>
        <dsp:cNvPr id="0" name=""/>
        <dsp:cNvSpPr/>
      </dsp:nvSpPr>
      <dsp:spPr>
        <a:xfrm>
          <a:off x="1243741" y="2692541"/>
          <a:ext cx="2836619" cy="107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65" tIns="113965" rIns="113965" bIns="113965" numCol="1" spcCol="1270" anchor="ctr" anchorCtr="0">
          <a:noAutofit/>
        </a:bodyPr>
        <a:lstStyle/>
        <a:p>
          <a:pPr marL="0" lvl="0" indent="0" algn="l" defTabSz="1111250">
            <a:lnSpc>
              <a:spcPct val="90000"/>
            </a:lnSpc>
            <a:spcBef>
              <a:spcPct val="0"/>
            </a:spcBef>
            <a:spcAft>
              <a:spcPct val="35000"/>
            </a:spcAft>
            <a:buNone/>
          </a:pPr>
          <a:r>
            <a:rPr lang="en-US" sz="2500" kern="1200"/>
            <a:t>Features of a Fair System</a:t>
          </a:r>
        </a:p>
      </dsp:txBody>
      <dsp:txXfrm>
        <a:off x="1243741" y="2692541"/>
        <a:ext cx="2836619" cy="10768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B1C2-0736-4660-9702-276139EBFCA6}">
      <dsp:nvSpPr>
        <dsp:cNvPr id="0" name=""/>
        <dsp:cNvSpPr/>
      </dsp:nvSpPr>
      <dsp:spPr>
        <a:xfrm>
          <a:off x="1333" y="630795"/>
          <a:ext cx="4855627" cy="24278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Continued use of IRAS and IYAS while also continuously evaluating and refining these tools</a:t>
          </a:r>
        </a:p>
      </dsp:txBody>
      <dsp:txXfrm>
        <a:off x="72441" y="701903"/>
        <a:ext cx="4713411" cy="2285597"/>
      </dsp:txXfrm>
    </dsp:sp>
    <dsp:sp modelId="{3C02ED8C-D211-4D84-8901-7300E590DE06}">
      <dsp:nvSpPr>
        <dsp:cNvPr id="0" name=""/>
        <dsp:cNvSpPr/>
      </dsp:nvSpPr>
      <dsp:spPr>
        <a:xfrm>
          <a:off x="6070867" y="630795"/>
          <a:ext cx="4855627" cy="24278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Even an objective tool can produce inequitable results if the inputs are not calibrated to screen out unjustified assumptions </a:t>
          </a:r>
        </a:p>
      </dsp:txBody>
      <dsp:txXfrm>
        <a:off x="6141975" y="701903"/>
        <a:ext cx="4713411" cy="22855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9DBE0-E576-42E8-ABD0-F879408C932B}">
      <dsp:nvSpPr>
        <dsp:cNvPr id="0" name=""/>
        <dsp:cNvSpPr/>
      </dsp:nvSpPr>
      <dsp:spPr>
        <a:xfrm>
          <a:off x="2134" y="479257"/>
          <a:ext cx="4551483" cy="27308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1" kern="1200" dirty="0"/>
            <a:t>United States v. Salerno </a:t>
          </a:r>
          <a:r>
            <a:rPr lang="en-US" sz="2800" i="0" kern="1200" dirty="0"/>
            <a:t>rejects</a:t>
          </a:r>
          <a:r>
            <a:rPr lang="en-US" sz="2800" i="1" kern="1200" dirty="0"/>
            <a:t> </a:t>
          </a:r>
          <a:r>
            <a:rPr lang="en-US" sz="2800" kern="1200" dirty="0"/>
            <a:t>a facial challenge to preventive detention but cautions that </a:t>
          </a:r>
          <a:r>
            <a:rPr lang="en-US" sz="2800" b="1" kern="1200" dirty="0"/>
            <a:t>the interest in pretrial liberty is “fundamental”</a:t>
          </a:r>
          <a:endParaRPr lang="en-US" sz="2800" kern="1200" dirty="0"/>
        </a:p>
      </dsp:txBody>
      <dsp:txXfrm>
        <a:off x="82119" y="559242"/>
        <a:ext cx="4391513" cy="2570920"/>
      </dsp:txXfrm>
    </dsp:sp>
    <dsp:sp modelId="{8EA6C319-9738-4EB1-A003-5CF732CA1A7E}">
      <dsp:nvSpPr>
        <dsp:cNvPr id="0" name=""/>
        <dsp:cNvSpPr/>
      </dsp:nvSpPr>
      <dsp:spPr>
        <a:xfrm>
          <a:off x="4954148" y="1280318"/>
          <a:ext cx="964914" cy="1128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954148" y="1506071"/>
        <a:ext cx="675440" cy="677261"/>
      </dsp:txXfrm>
    </dsp:sp>
    <dsp:sp modelId="{AFA978B5-E747-4EEE-BAD1-32F3A34794BF}">
      <dsp:nvSpPr>
        <dsp:cNvPr id="0" name=""/>
        <dsp:cNvSpPr/>
      </dsp:nvSpPr>
      <dsp:spPr>
        <a:xfrm>
          <a:off x="6374211" y="479257"/>
          <a:ext cx="4551483" cy="27308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Consequently, significant due process protections must be afforded to those whom the government wants to hold pretrial</a:t>
          </a:r>
        </a:p>
      </dsp:txBody>
      <dsp:txXfrm>
        <a:off x="6454196" y="559242"/>
        <a:ext cx="4391513" cy="2570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A6404-3ECE-43D1-8DA1-7AF966940723}">
      <dsp:nvSpPr>
        <dsp:cNvPr id="0" name=""/>
        <dsp:cNvSpPr/>
      </dsp:nvSpPr>
      <dsp:spPr>
        <a:xfrm>
          <a:off x="0" y="820218"/>
          <a:ext cx="3414946" cy="20489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24 jails overcrowded</a:t>
          </a:r>
        </a:p>
      </dsp:txBody>
      <dsp:txXfrm>
        <a:off x="0" y="820218"/>
        <a:ext cx="3414946" cy="2048967"/>
      </dsp:txXfrm>
    </dsp:sp>
    <dsp:sp modelId="{8A824A0D-927D-47C5-9A4A-CFD22C5F529B}">
      <dsp:nvSpPr>
        <dsp:cNvPr id="0" name=""/>
        <dsp:cNvSpPr/>
      </dsp:nvSpPr>
      <dsp:spPr>
        <a:xfrm>
          <a:off x="3756441" y="820218"/>
          <a:ext cx="3414946" cy="20489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14 jails over maximum capacity</a:t>
          </a:r>
        </a:p>
      </dsp:txBody>
      <dsp:txXfrm>
        <a:off x="3756441" y="820218"/>
        <a:ext cx="3414946" cy="2048967"/>
      </dsp:txXfrm>
    </dsp:sp>
    <dsp:sp modelId="{41912A9A-B4B7-4186-BEA6-13A5E4272612}">
      <dsp:nvSpPr>
        <dsp:cNvPr id="0" name=""/>
        <dsp:cNvSpPr/>
      </dsp:nvSpPr>
      <dsp:spPr>
        <a:xfrm>
          <a:off x="7512882" y="820218"/>
          <a:ext cx="3414946" cy="20489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77% statewide capacity</a:t>
          </a:r>
        </a:p>
      </dsp:txBody>
      <dsp:txXfrm>
        <a:off x="7512882" y="820218"/>
        <a:ext cx="3414946" cy="204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F509-C9B3-4E2B-AE44-4224D2B60EBD}">
      <dsp:nvSpPr>
        <dsp:cNvPr id="0" name=""/>
        <dsp:cNvSpPr/>
      </dsp:nvSpPr>
      <dsp:spPr>
        <a:xfrm>
          <a:off x="5135597" y="1739710"/>
          <a:ext cx="4032691" cy="639731"/>
        </a:xfrm>
        <a:custGeom>
          <a:avLst/>
          <a:gdLst/>
          <a:ahLst/>
          <a:cxnLst/>
          <a:rect l="0" t="0" r="0" b="0"/>
          <a:pathLst>
            <a:path>
              <a:moveTo>
                <a:pt x="0" y="0"/>
              </a:moveTo>
              <a:lnTo>
                <a:pt x="0" y="435958"/>
              </a:lnTo>
              <a:lnTo>
                <a:pt x="4032691" y="435958"/>
              </a:lnTo>
              <a:lnTo>
                <a:pt x="4032691" y="6397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336300-299D-49A0-90E9-62C3AB038D1F}">
      <dsp:nvSpPr>
        <dsp:cNvPr id="0" name=""/>
        <dsp:cNvSpPr/>
      </dsp:nvSpPr>
      <dsp:spPr>
        <a:xfrm>
          <a:off x="5135597" y="1739710"/>
          <a:ext cx="1344230" cy="639731"/>
        </a:xfrm>
        <a:custGeom>
          <a:avLst/>
          <a:gdLst/>
          <a:ahLst/>
          <a:cxnLst/>
          <a:rect l="0" t="0" r="0" b="0"/>
          <a:pathLst>
            <a:path>
              <a:moveTo>
                <a:pt x="0" y="0"/>
              </a:moveTo>
              <a:lnTo>
                <a:pt x="0" y="435958"/>
              </a:lnTo>
              <a:lnTo>
                <a:pt x="1344230" y="435958"/>
              </a:lnTo>
              <a:lnTo>
                <a:pt x="1344230" y="6397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B2E57B-E431-4F9F-A85E-B32910E687FE}">
      <dsp:nvSpPr>
        <dsp:cNvPr id="0" name=""/>
        <dsp:cNvSpPr/>
      </dsp:nvSpPr>
      <dsp:spPr>
        <a:xfrm>
          <a:off x="3791366" y="1739710"/>
          <a:ext cx="1344230" cy="639731"/>
        </a:xfrm>
        <a:custGeom>
          <a:avLst/>
          <a:gdLst/>
          <a:ahLst/>
          <a:cxnLst/>
          <a:rect l="0" t="0" r="0" b="0"/>
          <a:pathLst>
            <a:path>
              <a:moveTo>
                <a:pt x="1344230" y="0"/>
              </a:moveTo>
              <a:lnTo>
                <a:pt x="1344230" y="435958"/>
              </a:lnTo>
              <a:lnTo>
                <a:pt x="0" y="435958"/>
              </a:lnTo>
              <a:lnTo>
                <a:pt x="0" y="6397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7E67B-490B-47CA-9DEB-C79E589CA205}">
      <dsp:nvSpPr>
        <dsp:cNvPr id="0" name=""/>
        <dsp:cNvSpPr/>
      </dsp:nvSpPr>
      <dsp:spPr>
        <a:xfrm>
          <a:off x="1102905" y="1739710"/>
          <a:ext cx="4032691" cy="639731"/>
        </a:xfrm>
        <a:custGeom>
          <a:avLst/>
          <a:gdLst/>
          <a:ahLst/>
          <a:cxnLst/>
          <a:rect l="0" t="0" r="0" b="0"/>
          <a:pathLst>
            <a:path>
              <a:moveTo>
                <a:pt x="4032691" y="0"/>
              </a:moveTo>
              <a:lnTo>
                <a:pt x="4032691" y="435958"/>
              </a:lnTo>
              <a:lnTo>
                <a:pt x="0" y="435958"/>
              </a:lnTo>
              <a:lnTo>
                <a:pt x="0" y="6397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E7E18E-BE5B-4685-9207-7FC8F09917AA}">
      <dsp:nvSpPr>
        <dsp:cNvPr id="0" name=""/>
        <dsp:cNvSpPr/>
      </dsp:nvSpPr>
      <dsp:spPr>
        <a:xfrm>
          <a:off x="4035772" y="342932"/>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D9D993-2405-4991-A61C-18D3A0AE5C1C}">
      <dsp:nvSpPr>
        <dsp:cNvPr id="0" name=""/>
        <dsp:cNvSpPr/>
      </dsp:nvSpPr>
      <dsp:spPr>
        <a:xfrm>
          <a:off x="4280177" y="575118"/>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Marion County</a:t>
          </a:r>
        </a:p>
      </dsp:txBody>
      <dsp:txXfrm>
        <a:off x="4321087" y="616028"/>
        <a:ext cx="2117829" cy="1314957"/>
      </dsp:txXfrm>
    </dsp:sp>
    <dsp:sp modelId="{41C69D49-F274-421C-A2B0-04A7FD811323}">
      <dsp:nvSpPr>
        <dsp:cNvPr id="0" name=""/>
        <dsp:cNvSpPr/>
      </dsp:nvSpPr>
      <dsp:spPr>
        <a:xfrm>
          <a:off x="3080" y="2379442"/>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69BB292-06AB-405E-8BB7-327487A165E3}">
      <dsp:nvSpPr>
        <dsp:cNvPr id="0" name=""/>
        <dsp:cNvSpPr/>
      </dsp:nvSpPr>
      <dsp:spPr>
        <a:xfrm>
          <a:off x="247486" y="2611627"/>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Theft (3rd)</a:t>
          </a:r>
        </a:p>
      </dsp:txBody>
      <dsp:txXfrm>
        <a:off x="288396" y="2652537"/>
        <a:ext cx="2117829" cy="1314957"/>
      </dsp:txXfrm>
    </dsp:sp>
    <dsp:sp modelId="{2D4299B8-AC5F-4819-83BC-442088A9E5BE}">
      <dsp:nvSpPr>
        <dsp:cNvPr id="0" name=""/>
        <dsp:cNvSpPr/>
      </dsp:nvSpPr>
      <dsp:spPr>
        <a:xfrm>
          <a:off x="2691541" y="2379442"/>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917E28-7FE0-4453-BB19-1AA24875CB70}">
      <dsp:nvSpPr>
        <dsp:cNvPr id="0" name=""/>
        <dsp:cNvSpPr/>
      </dsp:nvSpPr>
      <dsp:spPr>
        <a:xfrm>
          <a:off x="2935947" y="2611627"/>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Possession of Meth (7th)</a:t>
          </a:r>
        </a:p>
      </dsp:txBody>
      <dsp:txXfrm>
        <a:off x="2976857" y="2652537"/>
        <a:ext cx="2117829" cy="1314957"/>
      </dsp:txXfrm>
    </dsp:sp>
    <dsp:sp modelId="{AC76FA6E-8EBC-4359-B47F-531E794ABD6B}">
      <dsp:nvSpPr>
        <dsp:cNvPr id="0" name=""/>
        <dsp:cNvSpPr/>
      </dsp:nvSpPr>
      <dsp:spPr>
        <a:xfrm>
          <a:off x="5380002" y="2379442"/>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76E8E9-93AF-401D-A540-228B7BFC6C3F}">
      <dsp:nvSpPr>
        <dsp:cNvPr id="0" name=""/>
        <dsp:cNvSpPr/>
      </dsp:nvSpPr>
      <dsp:spPr>
        <a:xfrm>
          <a:off x="5624408" y="2611627"/>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Possession of Paraphernalia (9th)</a:t>
          </a:r>
        </a:p>
      </dsp:txBody>
      <dsp:txXfrm>
        <a:off x="5665318" y="2652537"/>
        <a:ext cx="2117829" cy="1314957"/>
      </dsp:txXfrm>
    </dsp:sp>
    <dsp:sp modelId="{60C81555-8F26-458B-BBC4-1540A5CA8E2E}">
      <dsp:nvSpPr>
        <dsp:cNvPr id="0" name=""/>
        <dsp:cNvSpPr/>
      </dsp:nvSpPr>
      <dsp:spPr>
        <a:xfrm>
          <a:off x="8068463" y="2379442"/>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2A7205A-C722-4106-8BE0-F24222EF5E77}">
      <dsp:nvSpPr>
        <dsp:cNvPr id="0" name=""/>
        <dsp:cNvSpPr/>
      </dsp:nvSpPr>
      <dsp:spPr>
        <a:xfrm>
          <a:off x="8312869" y="2611627"/>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Possession of Marijuana (10th)</a:t>
          </a:r>
        </a:p>
      </dsp:txBody>
      <dsp:txXfrm>
        <a:off x="8353779" y="2652537"/>
        <a:ext cx="2117829" cy="1314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7536-55D6-44CF-80F0-9680D73B834D}">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25 jails </a:t>
          </a:r>
          <a:r>
            <a:rPr lang="en-US" sz="2400" u="sng" kern="1200"/>
            <a:t>&gt;</a:t>
          </a:r>
          <a:r>
            <a:rPr lang="en-US" sz="2400" kern="1200"/>
            <a:t> 80%</a:t>
          </a:r>
        </a:p>
      </dsp:txBody>
      <dsp:txXfrm>
        <a:off x="57787" y="1395494"/>
        <a:ext cx="2665308" cy="1560349"/>
      </dsp:txXfrm>
    </dsp:sp>
    <dsp:sp modelId="{30FF6BD2-854A-4DA5-9D76-976E01553CC8}">
      <dsp:nvSpPr>
        <dsp:cNvPr id="0" name=""/>
        <dsp:cNvSpPr/>
      </dsp:nvSpPr>
      <dsp:spPr>
        <a:xfrm>
          <a:off x="3047880" y="1833131"/>
          <a:ext cx="585628" cy="6850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047880" y="1970146"/>
        <a:ext cx="409940" cy="411044"/>
      </dsp:txXfrm>
    </dsp:sp>
    <dsp:sp modelId="{35D20CCC-58C8-495C-9179-EC5C720DB58F}">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66 jails </a:t>
          </a:r>
          <a:r>
            <a:rPr lang="en-US" sz="2400" u="sng" kern="1200"/>
            <a:t>&gt;</a:t>
          </a:r>
          <a:r>
            <a:rPr lang="en-US" sz="2400" kern="1200"/>
            <a:t> 50%</a:t>
          </a:r>
        </a:p>
      </dsp:txBody>
      <dsp:txXfrm>
        <a:off x="3925145" y="1395494"/>
        <a:ext cx="2665308" cy="1560349"/>
      </dsp:txXfrm>
    </dsp:sp>
    <dsp:sp modelId="{F06FC092-4EFE-427E-B633-0F3394C9E160}">
      <dsp:nvSpPr>
        <dsp:cNvPr id="0" name=""/>
        <dsp:cNvSpPr/>
      </dsp:nvSpPr>
      <dsp:spPr>
        <a:xfrm>
          <a:off x="6915239" y="1833131"/>
          <a:ext cx="585628" cy="6850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15239" y="1970146"/>
        <a:ext cx="409940" cy="411044"/>
      </dsp:txXfrm>
    </dsp:sp>
    <dsp:sp modelId="{3595ABA8-98B9-43A4-8E15-EB5D3927C57A}">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Over 50% of the statewide jail population awaiting trial  </a:t>
          </a:r>
        </a:p>
      </dsp:txBody>
      <dsp:txXfrm>
        <a:off x="7792503" y="1395494"/>
        <a:ext cx="2665308" cy="1560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769CC-6EA7-4C4E-BB70-6D1B7EF0103C}">
      <dsp:nvSpPr>
        <dsp:cNvPr id="0" name=""/>
        <dsp:cNvSpPr/>
      </dsp:nvSpPr>
      <dsp:spPr>
        <a:xfrm>
          <a:off x="2401951" y="147"/>
          <a:ext cx="1586582" cy="15865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No Excessive Bail</a:t>
          </a:r>
        </a:p>
      </dsp:txBody>
      <dsp:txXfrm>
        <a:off x="2634301" y="232497"/>
        <a:ext cx="1121882" cy="1121882"/>
      </dsp:txXfrm>
    </dsp:sp>
    <dsp:sp modelId="{3AE7ED3D-2F8E-46A6-B84E-456BC9D54D3E}">
      <dsp:nvSpPr>
        <dsp:cNvPr id="0" name=""/>
        <dsp:cNvSpPr/>
      </dsp:nvSpPr>
      <dsp:spPr>
        <a:xfrm>
          <a:off x="2735134" y="1715560"/>
          <a:ext cx="920217" cy="92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857109" y="2067451"/>
        <a:ext cx="676267" cy="216435"/>
      </dsp:txXfrm>
    </dsp:sp>
    <dsp:sp modelId="{7EB89B9B-E7B4-473C-B0B4-A1C4785AC684}">
      <dsp:nvSpPr>
        <dsp:cNvPr id="0" name=""/>
        <dsp:cNvSpPr/>
      </dsp:nvSpPr>
      <dsp:spPr>
        <a:xfrm>
          <a:off x="2401951" y="2764608"/>
          <a:ext cx="1586582" cy="15865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Most Offenses Bailable</a:t>
          </a:r>
        </a:p>
      </dsp:txBody>
      <dsp:txXfrm>
        <a:off x="2634301" y="2996958"/>
        <a:ext cx="1121882" cy="1121882"/>
      </dsp:txXfrm>
    </dsp:sp>
    <dsp:sp modelId="{A38604EF-B0BF-4A04-8C95-B8C8A60553C7}">
      <dsp:nvSpPr>
        <dsp:cNvPr id="0" name=""/>
        <dsp:cNvSpPr/>
      </dsp:nvSpPr>
      <dsp:spPr>
        <a:xfrm>
          <a:off x="4226521" y="1880564"/>
          <a:ext cx="504533" cy="590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26521" y="1998606"/>
        <a:ext cx="353173" cy="354124"/>
      </dsp:txXfrm>
    </dsp:sp>
    <dsp:sp modelId="{2718454C-8ABD-4C86-9B7F-747B6D661CB0}">
      <dsp:nvSpPr>
        <dsp:cNvPr id="0" name=""/>
        <dsp:cNvSpPr/>
      </dsp:nvSpPr>
      <dsp:spPr>
        <a:xfrm>
          <a:off x="4940483" y="589086"/>
          <a:ext cx="3173164" cy="317316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a:t>Innocence Presumed</a:t>
          </a:r>
        </a:p>
      </dsp:txBody>
      <dsp:txXfrm>
        <a:off x="5405182" y="1053785"/>
        <a:ext cx="2243766" cy="2243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3DA21-0C74-4FFB-BA53-26F1658A4246}">
      <dsp:nvSpPr>
        <dsp:cNvPr id="0" name=""/>
        <dsp:cNvSpPr/>
      </dsp:nvSpPr>
      <dsp:spPr>
        <a:xfrm>
          <a:off x="0" y="3275482"/>
          <a:ext cx="10515600" cy="10750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“The law confines the use of pre-trial detention to only one end: namely, that the criminal defendant be present for trial. </a:t>
          </a:r>
          <a:r>
            <a:rPr lang="en-US" sz="2100" b="0" u="none" kern="1200"/>
            <a:t>This limitation is implicit in the concept of bail.” </a:t>
          </a:r>
        </a:p>
      </dsp:txBody>
      <dsp:txXfrm>
        <a:off x="0" y="3275482"/>
        <a:ext cx="10515600" cy="1075086"/>
      </dsp:txXfrm>
    </dsp:sp>
    <dsp:sp modelId="{9FCB54E0-AD02-493C-905C-530342DE4E3E}">
      <dsp:nvSpPr>
        <dsp:cNvPr id="0" name=""/>
        <dsp:cNvSpPr/>
      </dsp:nvSpPr>
      <dsp:spPr>
        <a:xfrm rot="10800000">
          <a:off x="0" y="1638125"/>
          <a:ext cx="10515600" cy="165348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Sufficient sureties = Enough to secure attendance at trial  </a:t>
          </a:r>
        </a:p>
      </dsp:txBody>
      <dsp:txXfrm rot="10800000">
        <a:off x="0" y="1638125"/>
        <a:ext cx="10515600" cy="1074383"/>
      </dsp:txXfrm>
    </dsp:sp>
    <dsp:sp modelId="{77ECE66C-C6E6-46A8-BF5D-78F987CB79E0}">
      <dsp:nvSpPr>
        <dsp:cNvPr id="0" name=""/>
        <dsp:cNvSpPr/>
      </dsp:nvSpPr>
      <dsp:spPr>
        <a:xfrm rot="10800000">
          <a:off x="0" y="769"/>
          <a:ext cx="10515600" cy="165348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Offenses  “bailable by sufficient sureties”</a:t>
          </a:r>
        </a:p>
      </dsp:txBody>
      <dsp:txXfrm rot="10800000">
        <a:off x="0" y="769"/>
        <a:ext cx="10515600" cy="1074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1130-FEF0-4ADB-825B-0F3F2F1F3D4E}">
      <dsp:nvSpPr>
        <dsp:cNvPr id="0" name=""/>
        <dsp:cNvSpPr/>
      </dsp:nvSpPr>
      <dsp:spPr>
        <a:xfrm>
          <a:off x="0" y="2712720"/>
          <a:ext cx="10972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83AF3E7-8E3D-4877-A91C-F9FA12564E5F}">
      <dsp:nvSpPr>
        <dsp:cNvPr id="0" name=""/>
        <dsp:cNvSpPr/>
      </dsp:nvSpPr>
      <dsp:spPr>
        <a:xfrm rot="8100000">
          <a:off x="88618" y="625175"/>
          <a:ext cx="398982" cy="398982"/>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92D68-8E08-4834-B8EB-FDA6765A6884}">
      <dsp:nvSpPr>
        <dsp:cNvPr id="0" name=""/>
        <dsp:cNvSpPr/>
      </dsp:nvSpPr>
      <dsp:spPr>
        <a:xfrm>
          <a:off x="132941" y="669499"/>
          <a:ext cx="310335" cy="31033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5CCC417D-AA9D-42BE-9FAD-54CCBBC53A32}">
      <dsp:nvSpPr>
        <dsp:cNvPr id="0" name=""/>
        <dsp:cNvSpPr/>
      </dsp:nvSpPr>
      <dsp:spPr>
        <a:xfrm>
          <a:off x="570232" y="1106789"/>
          <a:ext cx="4559293" cy="160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177800" bIns="266700" numCol="1" spcCol="1270" anchor="t" anchorCtr="0">
          <a:noAutofit/>
        </a:bodyPr>
        <a:lstStyle/>
        <a:p>
          <a:pPr marL="0" lvl="0" indent="0" algn="l" defTabSz="1244600">
            <a:lnSpc>
              <a:spcPct val="90000"/>
            </a:lnSpc>
            <a:spcBef>
              <a:spcPct val="0"/>
            </a:spcBef>
            <a:spcAft>
              <a:spcPct val="35000"/>
            </a:spcAft>
            <a:buNone/>
          </a:pPr>
          <a:r>
            <a:rPr lang="en-US" sz="2800" kern="1200"/>
            <a:t>Bail set “to assure the defendant's appearance in court”</a:t>
          </a:r>
        </a:p>
      </dsp:txBody>
      <dsp:txXfrm>
        <a:off x="570232" y="1106789"/>
        <a:ext cx="4559293" cy="1605930"/>
      </dsp:txXfrm>
    </dsp:sp>
    <dsp:sp modelId="{53159412-DF89-4F94-9BF3-96F890029EDC}">
      <dsp:nvSpPr>
        <dsp:cNvPr id="0" name=""/>
        <dsp:cNvSpPr/>
      </dsp:nvSpPr>
      <dsp:spPr>
        <a:xfrm>
          <a:off x="570232" y="542544"/>
          <a:ext cx="4559293" cy="56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1851–1996</a:t>
          </a:r>
        </a:p>
      </dsp:txBody>
      <dsp:txXfrm>
        <a:off x="570232" y="542544"/>
        <a:ext cx="4559293" cy="564245"/>
      </dsp:txXfrm>
    </dsp:sp>
    <dsp:sp modelId="{EB39F703-3FCB-4B76-B673-1697859FFEC0}">
      <dsp:nvSpPr>
        <dsp:cNvPr id="0" name=""/>
        <dsp:cNvSpPr/>
      </dsp:nvSpPr>
      <dsp:spPr>
        <a:xfrm>
          <a:off x="288109" y="1106789"/>
          <a:ext cx="0" cy="160593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A02B1B4-C5ED-437B-840B-EA8BAA5B66AB}">
      <dsp:nvSpPr>
        <dsp:cNvPr id="0" name=""/>
        <dsp:cNvSpPr/>
      </dsp:nvSpPr>
      <dsp:spPr>
        <a:xfrm>
          <a:off x="237327" y="2661937"/>
          <a:ext cx="101564" cy="10156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BCAFF-B40E-4C69-9620-5C502985EA9C}">
      <dsp:nvSpPr>
        <dsp:cNvPr id="0" name=""/>
        <dsp:cNvSpPr/>
      </dsp:nvSpPr>
      <dsp:spPr>
        <a:xfrm rot="18900000">
          <a:off x="2822469" y="4401282"/>
          <a:ext cx="398982" cy="398982"/>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0AAA2-3C83-46A9-AEE9-3BA58453B672}">
      <dsp:nvSpPr>
        <dsp:cNvPr id="0" name=""/>
        <dsp:cNvSpPr/>
      </dsp:nvSpPr>
      <dsp:spPr>
        <a:xfrm>
          <a:off x="2866792" y="4445605"/>
          <a:ext cx="310335" cy="31033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523D66B8-731D-468E-8802-5B5534605369}">
      <dsp:nvSpPr>
        <dsp:cNvPr id="0" name=""/>
        <dsp:cNvSpPr/>
      </dsp:nvSpPr>
      <dsp:spPr>
        <a:xfrm>
          <a:off x="3304083" y="2712720"/>
          <a:ext cx="4559293" cy="160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0" rIns="0" bIns="177800" numCol="1" spcCol="1270" anchor="b" anchorCtr="0">
          <a:noAutofit/>
        </a:bodyPr>
        <a:lstStyle/>
        <a:p>
          <a:pPr marL="0" lvl="0" indent="0" algn="l" defTabSz="1244600">
            <a:lnSpc>
              <a:spcPct val="90000"/>
            </a:lnSpc>
            <a:spcBef>
              <a:spcPct val="0"/>
            </a:spcBef>
            <a:spcAft>
              <a:spcPct val="35000"/>
            </a:spcAft>
            <a:buNone/>
          </a:pPr>
          <a:r>
            <a:rPr lang="en-US" sz="2800" kern="1200"/>
            <a:t>Bail may reflect risks to “physical safety”</a:t>
          </a:r>
        </a:p>
      </dsp:txBody>
      <dsp:txXfrm>
        <a:off x="3304083" y="2712720"/>
        <a:ext cx="4559293" cy="1605930"/>
      </dsp:txXfrm>
    </dsp:sp>
    <dsp:sp modelId="{3EBD7433-E6C1-4172-A4B2-529F36913FE8}">
      <dsp:nvSpPr>
        <dsp:cNvPr id="0" name=""/>
        <dsp:cNvSpPr/>
      </dsp:nvSpPr>
      <dsp:spPr>
        <a:xfrm>
          <a:off x="3304083" y="4318650"/>
          <a:ext cx="4559293" cy="56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1996–2016</a:t>
          </a:r>
        </a:p>
      </dsp:txBody>
      <dsp:txXfrm>
        <a:off x="3304083" y="4318650"/>
        <a:ext cx="4559293" cy="564245"/>
      </dsp:txXfrm>
    </dsp:sp>
    <dsp:sp modelId="{2F3D4399-2EF6-48C6-835E-B3CD719AD342}">
      <dsp:nvSpPr>
        <dsp:cNvPr id="0" name=""/>
        <dsp:cNvSpPr/>
      </dsp:nvSpPr>
      <dsp:spPr>
        <a:xfrm>
          <a:off x="3021960" y="2712720"/>
          <a:ext cx="0" cy="160593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F7DD49-47FF-4EFE-BDA0-9589056841AA}">
      <dsp:nvSpPr>
        <dsp:cNvPr id="0" name=""/>
        <dsp:cNvSpPr/>
      </dsp:nvSpPr>
      <dsp:spPr>
        <a:xfrm>
          <a:off x="2971178" y="2661937"/>
          <a:ext cx="101564" cy="10156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4031D-8CF4-432E-A23D-2D20FDA25C85}">
      <dsp:nvSpPr>
        <dsp:cNvPr id="0" name=""/>
        <dsp:cNvSpPr/>
      </dsp:nvSpPr>
      <dsp:spPr>
        <a:xfrm rot="8100000">
          <a:off x="5556320" y="625175"/>
          <a:ext cx="398982" cy="398982"/>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A8EEF-152F-4246-A8CD-BFDBA3A63C03}">
      <dsp:nvSpPr>
        <dsp:cNvPr id="0" name=""/>
        <dsp:cNvSpPr/>
      </dsp:nvSpPr>
      <dsp:spPr>
        <a:xfrm>
          <a:off x="5600644" y="669499"/>
          <a:ext cx="310335" cy="31033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ABFB9BF-0E28-443F-8084-1B8A2592E18A}">
      <dsp:nvSpPr>
        <dsp:cNvPr id="0" name=""/>
        <dsp:cNvSpPr/>
      </dsp:nvSpPr>
      <dsp:spPr>
        <a:xfrm>
          <a:off x="6037934" y="1106789"/>
          <a:ext cx="4559293" cy="160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177800" bIns="266700" numCol="1" spcCol="1270" anchor="t" anchorCtr="0">
          <a:noAutofit/>
        </a:bodyPr>
        <a:lstStyle/>
        <a:p>
          <a:pPr marL="0" lvl="0" indent="0" algn="l" defTabSz="1244600">
            <a:lnSpc>
              <a:spcPct val="90000"/>
            </a:lnSpc>
            <a:spcBef>
              <a:spcPct val="0"/>
            </a:spcBef>
            <a:spcAft>
              <a:spcPct val="35000"/>
            </a:spcAft>
            <a:buNone/>
          </a:pPr>
          <a:r>
            <a:rPr lang="en-US" sz="2800" kern="1200"/>
            <a:t>Bail set using evidence-based tools to assess the risk of flight or reoffending</a:t>
          </a:r>
        </a:p>
      </dsp:txBody>
      <dsp:txXfrm>
        <a:off x="6037934" y="1106789"/>
        <a:ext cx="4559293" cy="1605930"/>
      </dsp:txXfrm>
    </dsp:sp>
    <dsp:sp modelId="{A1FB8D57-F83B-4E35-95A9-A3F5DAC72350}">
      <dsp:nvSpPr>
        <dsp:cNvPr id="0" name=""/>
        <dsp:cNvSpPr/>
      </dsp:nvSpPr>
      <dsp:spPr>
        <a:xfrm>
          <a:off x="6037934" y="542544"/>
          <a:ext cx="4559293" cy="56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2016 to Present</a:t>
          </a:r>
        </a:p>
      </dsp:txBody>
      <dsp:txXfrm>
        <a:off x="6037934" y="542544"/>
        <a:ext cx="4559293" cy="564245"/>
      </dsp:txXfrm>
    </dsp:sp>
    <dsp:sp modelId="{4736BE65-94F8-45DD-BB70-55716F4EA0B0}">
      <dsp:nvSpPr>
        <dsp:cNvPr id="0" name=""/>
        <dsp:cNvSpPr/>
      </dsp:nvSpPr>
      <dsp:spPr>
        <a:xfrm>
          <a:off x="5755811" y="1106789"/>
          <a:ext cx="0" cy="160593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7AA0A3B-519D-4CAA-8C20-2707EB209093}">
      <dsp:nvSpPr>
        <dsp:cNvPr id="0" name=""/>
        <dsp:cNvSpPr/>
      </dsp:nvSpPr>
      <dsp:spPr>
        <a:xfrm>
          <a:off x="5705029" y="2661937"/>
          <a:ext cx="101564" cy="10156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31ED8-21DE-4E8A-8261-69791C6944E3}">
      <dsp:nvSpPr>
        <dsp:cNvPr id="0" name=""/>
        <dsp:cNvSpPr/>
      </dsp:nvSpPr>
      <dsp:spPr>
        <a:xfrm>
          <a:off x="51" y="112068"/>
          <a:ext cx="4913783" cy="196551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Favor release without conditions, including financial conditions, unless the trial court finds circumstances that require otherwise</a:t>
          </a:r>
        </a:p>
      </dsp:txBody>
      <dsp:txXfrm>
        <a:off x="51" y="112068"/>
        <a:ext cx="4913783" cy="1965513"/>
      </dsp:txXfrm>
    </dsp:sp>
    <dsp:sp modelId="{D5CE09A8-5D03-493B-8DF8-09B15FEC481E}">
      <dsp:nvSpPr>
        <dsp:cNvPr id="0" name=""/>
        <dsp:cNvSpPr/>
      </dsp:nvSpPr>
      <dsp:spPr>
        <a:xfrm>
          <a:off x="51" y="2077582"/>
          <a:ext cx="4913783" cy="21616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Current rule is that the trial court “should” release when there is no evidence of risk</a:t>
          </a:r>
        </a:p>
        <a:p>
          <a:pPr marL="228600" lvl="1" indent="-228600" algn="l" defTabSz="1111250">
            <a:lnSpc>
              <a:spcPct val="90000"/>
            </a:lnSpc>
            <a:spcBef>
              <a:spcPct val="0"/>
            </a:spcBef>
            <a:spcAft>
              <a:spcPct val="15000"/>
            </a:spcAft>
            <a:buChar char="•"/>
          </a:pPr>
          <a:r>
            <a:rPr lang="en-US" sz="2500" kern="1200"/>
            <a:t>We believe a fair rule would use “shall” instead of “should”</a:t>
          </a:r>
        </a:p>
      </dsp:txBody>
      <dsp:txXfrm>
        <a:off x="51" y="2077582"/>
        <a:ext cx="4913783" cy="2161687"/>
      </dsp:txXfrm>
    </dsp:sp>
    <dsp:sp modelId="{D22BEE83-671D-49A5-935B-CD9F4842AFB1}">
      <dsp:nvSpPr>
        <dsp:cNvPr id="0" name=""/>
        <dsp:cNvSpPr/>
      </dsp:nvSpPr>
      <dsp:spPr>
        <a:xfrm>
          <a:off x="5601764" y="112068"/>
          <a:ext cx="4913783" cy="196551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Create a progression of conditions and release options consistent with a defendant’s risk of nonappearance or rearrest like the Bail Reform Act of 1984.</a:t>
          </a:r>
        </a:p>
      </dsp:txBody>
      <dsp:txXfrm>
        <a:off x="5601764" y="112068"/>
        <a:ext cx="4913783" cy="1965513"/>
      </dsp:txXfrm>
    </dsp:sp>
    <dsp:sp modelId="{A65D8EA5-8D03-43A4-A8C4-30CEE752E1AD}">
      <dsp:nvSpPr>
        <dsp:cNvPr id="0" name=""/>
        <dsp:cNvSpPr/>
      </dsp:nvSpPr>
      <dsp:spPr>
        <a:xfrm>
          <a:off x="5601764" y="2077582"/>
          <a:ext cx="4913783" cy="21616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First, release on personal recognizance</a:t>
          </a:r>
        </a:p>
        <a:p>
          <a:pPr marL="228600" lvl="1" indent="-228600" algn="l" defTabSz="1111250">
            <a:lnSpc>
              <a:spcPct val="90000"/>
            </a:lnSpc>
            <a:spcBef>
              <a:spcPct val="0"/>
            </a:spcBef>
            <a:spcAft>
              <a:spcPct val="15000"/>
            </a:spcAft>
            <a:buChar char="•"/>
          </a:pPr>
          <a:r>
            <a:rPr lang="en-US" sz="2500" kern="1200" dirty="0"/>
            <a:t>Then, released on a condition or combination of conditions</a:t>
          </a:r>
        </a:p>
      </dsp:txBody>
      <dsp:txXfrm>
        <a:off x="5601764" y="2077582"/>
        <a:ext cx="4913783" cy="2161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2F057-0D90-4664-B570-CDE3B10ACE42}">
      <dsp:nvSpPr>
        <dsp:cNvPr id="0" name=""/>
        <dsp:cNvSpPr/>
      </dsp:nvSpPr>
      <dsp:spPr>
        <a:xfrm>
          <a:off x="0" y="41544"/>
          <a:ext cx="10515600" cy="1374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Bail originally had little to do with money, but today a significant number of people are confined pretrial simply because they can’t afford the cost of freedom</a:t>
          </a:r>
        </a:p>
      </dsp:txBody>
      <dsp:txXfrm>
        <a:off x="67110" y="108654"/>
        <a:ext cx="10381380" cy="1240530"/>
      </dsp:txXfrm>
    </dsp:sp>
    <dsp:sp modelId="{950A04CC-3E10-41E9-8131-4FD12F9910F5}">
      <dsp:nvSpPr>
        <dsp:cNvPr id="0" name=""/>
        <dsp:cNvSpPr/>
      </dsp:nvSpPr>
      <dsp:spPr>
        <a:xfrm>
          <a:off x="0" y="1488294"/>
          <a:ext cx="10515600" cy="1374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 fair system would eliminate secured financial conditions or at least consider the accused’s ability to pay</a:t>
          </a:r>
        </a:p>
      </dsp:txBody>
      <dsp:txXfrm>
        <a:off x="67110" y="1555404"/>
        <a:ext cx="10381380" cy="1240530"/>
      </dsp:txXfrm>
    </dsp:sp>
    <dsp:sp modelId="{A9A77C12-F82B-481B-A702-C6102D84EB68}">
      <dsp:nvSpPr>
        <dsp:cNvPr id="0" name=""/>
        <dsp:cNvSpPr/>
      </dsp:nvSpPr>
      <dsp:spPr>
        <a:xfrm>
          <a:off x="0" y="2935044"/>
          <a:ext cx="10515600" cy="13747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If money bail persists, there should be regular review for people who have been subject to bail but remain in jail </a:t>
          </a:r>
        </a:p>
      </dsp:txBody>
      <dsp:txXfrm>
        <a:off x="67110" y="3002154"/>
        <a:ext cx="10381380" cy="12405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A811-196D-457B-93FE-F8662C95FFDA}"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182F2-4B38-4E1B-B55A-77375577DBAB}" type="slidenum">
              <a:rPr lang="en-US" smtClean="0"/>
              <a:t>‹#›</a:t>
            </a:fld>
            <a:endParaRPr lang="en-US"/>
          </a:p>
        </p:txBody>
      </p:sp>
    </p:spTree>
    <p:extLst>
      <p:ext uri="{BB962C8B-B14F-4D97-AF65-F5344CB8AC3E}">
        <p14:creationId xmlns:p14="http://schemas.microsoft.com/office/powerpoint/2010/main" val="110488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182F2-4B38-4E1B-B55A-77375577DBAB}" type="slidenum">
              <a:rPr lang="en-US" smtClean="0"/>
              <a:t>3</a:t>
            </a:fld>
            <a:endParaRPr lang="en-US"/>
          </a:p>
        </p:txBody>
      </p:sp>
    </p:spTree>
    <p:extLst>
      <p:ext uri="{BB962C8B-B14F-4D97-AF65-F5344CB8AC3E}">
        <p14:creationId xmlns:p14="http://schemas.microsoft.com/office/powerpoint/2010/main" val="74599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12</a:t>
            </a:fld>
            <a:endParaRPr lang="en-US"/>
          </a:p>
        </p:txBody>
      </p:sp>
    </p:spTree>
    <p:extLst>
      <p:ext uri="{BB962C8B-B14F-4D97-AF65-F5344CB8AC3E}">
        <p14:creationId xmlns:p14="http://schemas.microsoft.com/office/powerpoint/2010/main" val="251850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0E1AA-4924-4314-9B08-229CCF52F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52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182F2-4B38-4E1B-B55A-77375577DBAB}" type="slidenum">
              <a:rPr lang="en-US" smtClean="0"/>
              <a:t>14</a:t>
            </a:fld>
            <a:endParaRPr lang="en-US"/>
          </a:p>
        </p:txBody>
      </p:sp>
    </p:spTree>
    <p:extLst>
      <p:ext uri="{BB962C8B-B14F-4D97-AF65-F5344CB8AC3E}">
        <p14:creationId xmlns:p14="http://schemas.microsoft.com/office/powerpoint/2010/main" val="334561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182F2-4B38-4E1B-B55A-77375577DBAB}" type="slidenum">
              <a:rPr lang="en-US" smtClean="0"/>
              <a:t>15</a:t>
            </a:fld>
            <a:endParaRPr lang="en-US"/>
          </a:p>
        </p:txBody>
      </p:sp>
    </p:spTree>
    <p:extLst>
      <p:ext uri="{BB962C8B-B14F-4D97-AF65-F5344CB8AC3E}">
        <p14:creationId xmlns:p14="http://schemas.microsoft.com/office/powerpoint/2010/main" val="371069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16</a:t>
            </a:fld>
            <a:endParaRPr lang="en-US"/>
          </a:p>
        </p:txBody>
      </p:sp>
    </p:spTree>
    <p:extLst>
      <p:ext uri="{BB962C8B-B14F-4D97-AF65-F5344CB8AC3E}">
        <p14:creationId xmlns:p14="http://schemas.microsoft.com/office/powerpoint/2010/main" val="26148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17</a:t>
            </a:fld>
            <a:endParaRPr lang="en-US"/>
          </a:p>
        </p:txBody>
      </p:sp>
    </p:spTree>
    <p:extLst>
      <p:ext uri="{BB962C8B-B14F-4D97-AF65-F5344CB8AC3E}">
        <p14:creationId xmlns:p14="http://schemas.microsoft.com/office/powerpoint/2010/main" val="46448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DeWees</a:t>
            </a:r>
            <a:r>
              <a:rPr lang="en-US"/>
              <a:t>:  The young woman presented a moderate risk of reoffending, according to IRAS; the victim testified to the fear caused by the event; the offense was serious, and the amount of time she faced made her a flight risk. </a:t>
            </a:r>
          </a:p>
        </p:txBody>
      </p:sp>
      <p:sp>
        <p:nvSpPr>
          <p:cNvPr id="4" name="Slide Number Placeholder 3"/>
          <p:cNvSpPr>
            <a:spLocks noGrp="1"/>
          </p:cNvSpPr>
          <p:nvPr>
            <p:ph type="sldNum" sz="quarter" idx="5"/>
          </p:nvPr>
        </p:nvSpPr>
        <p:spPr/>
        <p:txBody>
          <a:bodyPr/>
          <a:lstStyle/>
          <a:p>
            <a:fld id="{6C6182F2-4B38-4E1B-B55A-77375577DBAB}" type="slidenum">
              <a:rPr lang="en-US" smtClean="0"/>
              <a:t>18</a:t>
            </a:fld>
            <a:endParaRPr lang="en-US"/>
          </a:p>
        </p:txBody>
      </p:sp>
    </p:spTree>
    <p:extLst>
      <p:ext uri="{BB962C8B-B14F-4D97-AF65-F5344CB8AC3E}">
        <p14:creationId xmlns:p14="http://schemas.microsoft.com/office/powerpoint/2010/main" val="167786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19</a:t>
            </a:fld>
            <a:endParaRPr lang="en-US"/>
          </a:p>
        </p:txBody>
      </p:sp>
    </p:spTree>
    <p:extLst>
      <p:ext uri="{BB962C8B-B14F-4D97-AF65-F5344CB8AC3E}">
        <p14:creationId xmlns:p14="http://schemas.microsoft.com/office/powerpoint/2010/main" val="299876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20</a:t>
            </a:fld>
            <a:endParaRPr lang="en-US"/>
          </a:p>
        </p:txBody>
      </p:sp>
    </p:spTree>
    <p:extLst>
      <p:ext uri="{BB962C8B-B14F-4D97-AF65-F5344CB8AC3E}">
        <p14:creationId xmlns:p14="http://schemas.microsoft.com/office/powerpoint/2010/main" val="289290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0E1AA-4924-4314-9B08-229CCF52F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35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182F2-4B38-4E1B-B55A-77375577DBAB}" type="slidenum">
              <a:rPr lang="en-US" smtClean="0"/>
              <a:t>4</a:t>
            </a:fld>
            <a:endParaRPr lang="en-US"/>
          </a:p>
        </p:txBody>
      </p:sp>
    </p:spTree>
    <p:extLst>
      <p:ext uri="{BB962C8B-B14F-4D97-AF65-F5344CB8AC3E}">
        <p14:creationId xmlns:p14="http://schemas.microsoft.com/office/powerpoint/2010/main" val="358095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22</a:t>
            </a:fld>
            <a:endParaRPr lang="en-US"/>
          </a:p>
        </p:txBody>
      </p:sp>
    </p:spTree>
    <p:extLst>
      <p:ext uri="{BB962C8B-B14F-4D97-AF65-F5344CB8AC3E}">
        <p14:creationId xmlns:p14="http://schemas.microsoft.com/office/powerpoint/2010/main" val="275331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23</a:t>
            </a:fld>
            <a:endParaRPr lang="en-US"/>
          </a:p>
        </p:txBody>
      </p:sp>
    </p:spTree>
    <p:extLst>
      <p:ext uri="{BB962C8B-B14F-4D97-AF65-F5344CB8AC3E}">
        <p14:creationId xmlns:p14="http://schemas.microsoft.com/office/powerpoint/2010/main" val="2429228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24</a:t>
            </a:fld>
            <a:endParaRPr lang="en-US"/>
          </a:p>
        </p:txBody>
      </p:sp>
    </p:spTree>
    <p:extLst>
      <p:ext uri="{BB962C8B-B14F-4D97-AF65-F5344CB8AC3E}">
        <p14:creationId xmlns:p14="http://schemas.microsoft.com/office/powerpoint/2010/main" val="316979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182F2-4B38-4E1B-B55A-77375577DBAB}" type="slidenum">
              <a:rPr lang="en-US" smtClean="0"/>
              <a:t>25</a:t>
            </a:fld>
            <a:endParaRPr lang="en-US"/>
          </a:p>
        </p:txBody>
      </p:sp>
    </p:spTree>
    <p:extLst>
      <p:ext uri="{BB962C8B-B14F-4D97-AF65-F5344CB8AC3E}">
        <p14:creationId xmlns:p14="http://schemas.microsoft.com/office/powerpoint/2010/main" val="297053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26</a:t>
            </a:fld>
            <a:endParaRPr lang="en-US"/>
          </a:p>
        </p:txBody>
      </p:sp>
    </p:spTree>
    <p:extLst>
      <p:ext uri="{BB962C8B-B14F-4D97-AF65-F5344CB8AC3E}">
        <p14:creationId xmlns:p14="http://schemas.microsoft.com/office/powerpoint/2010/main" val="285853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939FEE-A60C-4D28-A15B-50120E5252EB}" type="slidenum">
              <a:rPr lang="en-US" smtClean="0"/>
              <a:t>27</a:t>
            </a:fld>
            <a:endParaRPr lang="en-US"/>
          </a:p>
        </p:txBody>
      </p:sp>
    </p:spTree>
    <p:extLst>
      <p:ext uri="{BB962C8B-B14F-4D97-AF65-F5344CB8AC3E}">
        <p14:creationId xmlns:p14="http://schemas.microsoft.com/office/powerpoint/2010/main" val="223444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5</a:t>
            </a:fld>
            <a:endParaRPr lang="en-US"/>
          </a:p>
        </p:txBody>
      </p:sp>
    </p:spTree>
    <p:extLst>
      <p:ext uri="{BB962C8B-B14F-4D97-AF65-F5344CB8AC3E}">
        <p14:creationId xmlns:p14="http://schemas.microsoft.com/office/powerpoint/2010/main" val="418376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6</a:t>
            </a:fld>
            <a:endParaRPr lang="en-US"/>
          </a:p>
        </p:txBody>
      </p:sp>
    </p:spTree>
    <p:extLst>
      <p:ext uri="{BB962C8B-B14F-4D97-AF65-F5344CB8AC3E}">
        <p14:creationId xmlns:p14="http://schemas.microsoft.com/office/powerpoint/2010/main" val="352558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7</a:t>
            </a:fld>
            <a:endParaRPr lang="en-US"/>
          </a:p>
        </p:txBody>
      </p:sp>
    </p:spTree>
    <p:extLst>
      <p:ext uri="{BB962C8B-B14F-4D97-AF65-F5344CB8AC3E}">
        <p14:creationId xmlns:p14="http://schemas.microsoft.com/office/powerpoint/2010/main" val="211249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8</a:t>
            </a:fld>
            <a:endParaRPr lang="en-US"/>
          </a:p>
        </p:txBody>
      </p:sp>
    </p:spTree>
    <p:extLst>
      <p:ext uri="{BB962C8B-B14F-4D97-AF65-F5344CB8AC3E}">
        <p14:creationId xmlns:p14="http://schemas.microsoft.com/office/powerpoint/2010/main" val="361620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9</a:t>
            </a:fld>
            <a:endParaRPr lang="en-US"/>
          </a:p>
        </p:txBody>
      </p:sp>
    </p:spTree>
    <p:extLst>
      <p:ext uri="{BB962C8B-B14F-4D97-AF65-F5344CB8AC3E}">
        <p14:creationId xmlns:p14="http://schemas.microsoft.com/office/powerpoint/2010/main" val="274996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82F2-4B38-4E1B-B55A-77375577DBAB}" type="slidenum">
              <a:rPr lang="en-US" smtClean="0"/>
              <a:t>10</a:t>
            </a:fld>
            <a:endParaRPr lang="en-US"/>
          </a:p>
        </p:txBody>
      </p:sp>
    </p:spTree>
    <p:extLst>
      <p:ext uri="{BB962C8B-B14F-4D97-AF65-F5344CB8AC3E}">
        <p14:creationId xmlns:p14="http://schemas.microsoft.com/office/powerpoint/2010/main" val="330510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182F2-4B38-4E1B-B55A-77375577DBAB}" type="slidenum">
              <a:rPr lang="en-US" smtClean="0"/>
              <a:t>11</a:t>
            </a:fld>
            <a:endParaRPr lang="en-US"/>
          </a:p>
        </p:txBody>
      </p:sp>
    </p:spTree>
    <p:extLst>
      <p:ext uri="{BB962C8B-B14F-4D97-AF65-F5344CB8AC3E}">
        <p14:creationId xmlns:p14="http://schemas.microsoft.com/office/powerpoint/2010/main" val="342298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2514-45FF-9703-101F-B1CB19CCD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6E7EDF-B6D7-6FDA-052A-41C9A1607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1201BA-5DB9-FDE4-D9B4-131D3AC74481}"/>
              </a:ext>
            </a:extLst>
          </p:cNvPr>
          <p:cNvSpPr>
            <a:spLocks noGrp="1"/>
          </p:cNvSpPr>
          <p:nvPr>
            <p:ph type="dt" sz="half" idx="10"/>
          </p:nvPr>
        </p:nvSpPr>
        <p:spPr/>
        <p:txBody>
          <a:bodyPr/>
          <a:lstStyle/>
          <a:p>
            <a:r>
              <a:rPr lang="en-US"/>
              <a:t>June 9, 2023</a:t>
            </a:r>
          </a:p>
        </p:txBody>
      </p:sp>
      <p:sp>
        <p:nvSpPr>
          <p:cNvPr id="5" name="Footer Placeholder 4">
            <a:extLst>
              <a:ext uri="{FF2B5EF4-FFF2-40B4-BE49-F238E27FC236}">
                <a16:creationId xmlns:a16="http://schemas.microsoft.com/office/drawing/2014/main" id="{323E0614-5322-3333-ACA3-A7DEEDF1AAE0}"/>
              </a:ext>
            </a:extLst>
          </p:cNvPr>
          <p:cNvSpPr>
            <a:spLocks noGrp="1"/>
          </p:cNvSpPr>
          <p:nvPr>
            <p:ph type="ftr" sz="quarter" idx="11"/>
          </p:nvPr>
        </p:nvSpPr>
        <p:spPr/>
        <p:txBody>
          <a:bodyPr/>
          <a:lstStyle/>
          <a:p>
            <a:r>
              <a:rPr lang="en-US"/>
              <a:t>IPDC 2023 Annual Update</a:t>
            </a:r>
          </a:p>
        </p:txBody>
      </p:sp>
      <p:sp>
        <p:nvSpPr>
          <p:cNvPr id="6" name="Slide Number Placeholder 5">
            <a:extLst>
              <a:ext uri="{FF2B5EF4-FFF2-40B4-BE49-F238E27FC236}">
                <a16:creationId xmlns:a16="http://schemas.microsoft.com/office/drawing/2014/main" id="{3FB3CDB1-5AB2-22F6-3708-1F69794E3E86}"/>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65443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C6E2-9B68-E040-C138-AFCB650D80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F1166-AB56-44B2-4057-9A562F7261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08D0C-9DAD-88FA-AB80-AF1389D486C9}"/>
              </a:ext>
            </a:extLst>
          </p:cNvPr>
          <p:cNvSpPr>
            <a:spLocks noGrp="1"/>
          </p:cNvSpPr>
          <p:nvPr>
            <p:ph type="dt" sz="half" idx="10"/>
          </p:nvPr>
        </p:nvSpPr>
        <p:spPr/>
        <p:txBody>
          <a:bodyPr/>
          <a:lstStyle/>
          <a:p>
            <a:r>
              <a:rPr lang="en-US"/>
              <a:t>June 9, 2023</a:t>
            </a:r>
          </a:p>
        </p:txBody>
      </p:sp>
      <p:sp>
        <p:nvSpPr>
          <p:cNvPr id="5" name="Footer Placeholder 4">
            <a:extLst>
              <a:ext uri="{FF2B5EF4-FFF2-40B4-BE49-F238E27FC236}">
                <a16:creationId xmlns:a16="http://schemas.microsoft.com/office/drawing/2014/main" id="{06325B57-322A-F4E9-57C8-F201DB9510E8}"/>
              </a:ext>
            </a:extLst>
          </p:cNvPr>
          <p:cNvSpPr>
            <a:spLocks noGrp="1"/>
          </p:cNvSpPr>
          <p:nvPr>
            <p:ph type="ftr" sz="quarter" idx="11"/>
          </p:nvPr>
        </p:nvSpPr>
        <p:spPr/>
        <p:txBody>
          <a:bodyPr/>
          <a:lstStyle/>
          <a:p>
            <a:r>
              <a:rPr lang="en-US"/>
              <a:t>IPDC 2023 Annual Update</a:t>
            </a:r>
          </a:p>
        </p:txBody>
      </p:sp>
      <p:sp>
        <p:nvSpPr>
          <p:cNvPr id="6" name="Slide Number Placeholder 5">
            <a:extLst>
              <a:ext uri="{FF2B5EF4-FFF2-40B4-BE49-F238E27FC236}">
                <a16:creationId xmlns:a16="http://schemas.microsoft.com/office/drawing/2014/main" id="{DBB246B9-B23E-12EC-70EC-1441AC8D6856}"/>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34217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FA6B1F-8D90-99BE-5BB0-3312CC582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AD198F-C4FD-EAC6-2937-6874836FD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C1BA5-16FB-DC2C-D2AB-B4F0B704AED2}"/>
              </a:ext>
            </a:extLst>
          </p:cNvPr>
          <p:cNvSpPr>
            <a:spLocks noGrp="1"/>
          </p:cNvSpPr>
          <p:nvPr>
            <p:ph type="dt" sz="half" idx="10"/>
          </p:nvPr>
        </p:nvSpPr>
        <p:spPr/>
        <p:txBody>
          <a:bodyPr/>
          <a:lstStyle/>
          <a:p>
            <a:r>
              <a:rPr lang="en-US"/>
              <a:t>June 9, 2023</a:t>
            </a:r>
          </a:p>
        </p:txBody>
      </p:sp>
      <p:sp>
        <p:nvSpPr>
          <p:cNvPr id="5" name="Footer Placeholder 4">
            <a:extLst>
              <a:ext uri="{FF2B5EF4-FFF2-40B4-BE49-F238E27FC236}">
                <a16:creationId xmlns:a16="http://schemas.microsoft.com/office/drawing/2014/main" id="{128AC338-21A0-E61F-037D-DFCA62CE8CFF}"/>
              </a:ext>
            </a:extLst>
          </p:cNvPr>
          <p:cNvSpPr>
            <a:spLocks noGrp="1"/>
          </p:cNvSpPr>
          <p:nvPr>
            <p:ph type="ftr" sz="quarter" idx="11"/>
          </p:nvPr>
        </p:nvSpPr>
        <p:spPr/>
        <p:txBody>
          <a:bodyPr/>
          <a:lstStyle/>
          <a:p>
            <a:r>
              <a:rPr lang="en-US"/>
              <a:t>IPDC 2023 Annual Update</a:t>
            </a:r>
          </a:p>
        </p:txBody>
      </p:sp>
      <p:sp>
        <p:nvSpPr>
          <p:cNvPr id="6" name="Slide Number Placeholder 5">
            <a:extLst>
              <a:ext uri="{FF2B5EF4-FFF2-40B4-BE49-F238E27FC236}">
                <a16:creationId xmlns:a16="http://schemas.microsoft.com/office/drawing/2014/main" id="{F5959B5E-F81B-B349-B897-62C84C1D20A5}"/>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153328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F4A4-C68D-2965-6FCD-67CC3DAD0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A0F58-1E8E-5742-341B-822A7CE5E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9EF74-B841-1F79-18DC-C9F9BD23C7AC}"/>
              </a:ext>
            </a:extLst>
          </p:cNvPr>
          <p:cNvSpPr>
            <a:spLocks noGrp="1"/>
          </p:cNvSpPr>
          <p:nvPr>
            <p:ph type="dt" sz="half" idx="10"/>
          </p:nvPr>
        </p:nvSpPr>
        <p:spPr/>
        <p:txBody>
          <a:bodyPr/>
          <a:lstStyle/>
          <a:p>
            <a:r>
              <a:rPr lang="en-US"/>
              <a:t>June 9, 2023</a:t>
            </a:r>
          </a:p>
        </p:txBody>
      </p:sp>
      <p:sp>
        <p:nvSpPr>
          <p:cNvPr id="5" name="Footer Placeholder 4">
            <a:extLst>
              <a:ext uri="{FF2B5EF4-FFF2-40B4-BE49-F238E27FC236}">
                <a16:creationId xmlns:a16="http://schemas.microsoft.com/office/drawing/2014/main" id="{9995EF96-2FA6-F185-1121-B05366BFD20A}"/>
              </a:ext>
            </a:extLst>
          </p:cNvPr>
          <p:cNvSpPr>
            <a:spLocks noGrp="1"/>
          </p:cNvSpPr>
          <p:nvPr>
            <p:ph type="ftr" sz="quarter" idx="11"/>
          </p:nvPr>
        </p:nvSpPr>
        <p:spPr/>
        <p:txBody>
          <a:bodyPr/>
          <a:lstStyle/>
          <a:p>
            <a:r>
              <a:rPr lang="en-US"/>
              <a:t>IPDC 2023 Annual Update</a:t>
            </a:r>
          </a:p>
        </p:txBody>
      </p:sp>
      <p:sp>
        <p:nvSpPr>
          <p:cNvPr id="6" name="Slide Number Placeholder 5">
            <a:extLst>
              <a:ext uri="{FF2B5EF4-FFF2-40B4-BE49-F238E27FC236}">
                <a16:creationId xmlns:a16="http://schemas.microsoft.com/office/drawing/2014/main" id="{D36F420C-0ABD-7644-544E-4F01228A59D4}"/>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334515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75AB-D59C-470C-EE53-ADC436817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459AC-D602-018B-DEA3-77436D704F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0124E-2F1D-3743-2119-447A7CF79A47}"/>
              </a:ext>
            </a:extLst>
          </p:cNvPr>
          <p:cNvSpPr>
            <a:spLocks noGrp="1"/>
          </p:cNvSpPr>
          <p:nvPr>
            <p:ph type="dt" sz="half" idx="10"/>
          </p:nvPr>
        </p:nvSpPr>
        <p:spPr/>
        <p:txBody>
          <a:bodyPr/>
          <a:lstStyle/>
          <a:p>
            <a:r>
              <a:rPr lang="en-US"/>
              <a:t>June 9, 2023</a:t>
            </a:r>
          </a:p>
        </p:txBody>
      </p:sp>
      <p:sp>
        <p:nvSpPr>
          <p:cNvPr id="5" name="Footer Placeholder 4">
            <a:extLst>
              <a:ext uri="{FF2B5EF4-FFF2-40B4-BE49-F238E27FC236}">
                <a16:creationId xmlns:a16="http://schemas.microsoft.com/office/drawing/2014/main" id="{A2CB6D33-8FC8-1EDE-5B5F-AF19F3C9DD3B}"/>
              </a:ext>
            </a:extLst>
          </p:cNvPr>
          <p:cNvSpPr>
            <a:spLocks noGrp="1"/>
          </p:cNvSpPr>
          <p:nvPr>
            <p:ph type="ftr" sz="quarter" idx="11"/>
          </p:nvPr>
        </p:nvSpPr>
        <p:spPr/>
        <p:txBody>
          <a:bodyPr/>
          <a:lstStyle/>
          <a:p>
            <a:r>
              <a:rPr lang="en-US"/>
              <a:t>IPDC 2023 Annual Update</a:t>
            </a:r>
          </a:p>
        </p:txBody>
      </p:sp>
      <p:sp>
        <p:nvSpPr>
          <p:cNvPr id="6" name="Slide Number Placeholder 5">
            <a:extLst>
              <a:ext uri="{FF2B5EF4-FFF2-40B4-BE49-F238E27FC236}">
                <a16:creationId xmlns:a16="http://schemas.microsoft.com/office/drawing/2014/main" id="{5EC279DB-90E4-7FC9-8489-68661B8B112C}"/>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333695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DA7F-15E9-C201-081A-5C38C92AE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04606-3D37-B0CF-1DFA-D8B851621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96245-502C-DA72-4FB4-58740C457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6B2FF-C320-3B59-A862-6DDBA3E4523D}"/>
              </a:ext>
            </a:extLst>
          </p:cNvPr>
          <p:cNvSpPr>
            <a:spLocks noGrp="1"/>
          </p:cNvSpPr>
          <p:nvPr>
            <p:ph type="dt" sz="half" idx="10"/>
          </p:nvPr>
        </p:nvSpPr>
        <p:spPr/>
        <p:txBody>
          <a:bodyPr/>
          <a:lstStyle/>
          <a:p>
            <a:r>
              <a:rPr lang="en-US"/>
              <a:t>June 9, 2023</a:t>
            </a:r>
          </a:p>
        </p:txBody>
      </p:sp>
      <p:sp>
        <p:nvSpPr>
          <p:cNvPr id="6" name="Footer Placeholder 5">
            <a:extLst>
              <a:ext uri="{FF2B5EF4-FFF2-40B4-BE49-F238E27FC236}">
                <a16:creationId xmlns:a16="http://schemas.microsoft.com/office/drawing/2014/main" id="{1531D0DA-5C73-198A-92E5-9231166EE38B}"/>
              </a:ext>
            </a:extLst>
          </p:cNvPr>
          <p:cNvSpPr>
            <a:spLocks noGrp="1"/>
          </p:cNvSpPr>
          <p:nvPr>
            <p:ph type="ftr" sz="quarter" idx="11"/>
          </p:nvPr>
        </p:nvSpPr>
        <p:spPr/>
        <p:txBody>
          <a:bodyPr/>
          <a:lstStyle/>
          <a:p>
            <a:r>
              <a:rPr lang="en-US"/>
              <a:t>IPDC 2023 Annual Update</a:t>
            </a:r>
          </a:p>
        </p:txBody>
      </p:sp>
      <p:sp>
        <p:nvSpPr>
          <p:cNvPr id="7" name="Slide Number Placeholder 6">
            <a:extLst>
              <a:ext uri="{FF2B5EF4-FFF2-40B4-BE49-F238E27FC236}">
                <a16:creationId xmlns:a16="http://schemas.microsoft.com/office/drawing/2014/main" id="{41A24FBA-A59B-BB84-1003-B91955E0FAA2}"/>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41667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E783-845B-58EC-0235-D972FFBBC4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8CD885-C848-4CD6-56E8-E5887BAF2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F4711-A31C-EDB3-7785-9A315D2616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FFC2-A517-C550-E127-CDBFEA8C1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71D0E-74FD-78DC-15FE-7367107B57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F4F38-FF00-DB4D-7482-51ADDA1E8A8E}"/>
              </a:ext>
            </a:extLst>
          </p:cNvPr>
          <p:cNvSpPr>
            <a:spLocks noGrp="1"/>
          </p:cNvSpPr>
          <p:nvPr>
            <p:ph type="dt" sz="half" idx="10"/>
          </p:nvPr>
        </p:nvSpPr>
        <p:spPr/>
        <p:txBody>
          <a:bodyPr/>
          <a:lstStyle/>
          <a:p>
            <a:r>
              <a:rPr lang="en-US"/>
              <a:t>June 9, 2023</a:t>
            </a:r>
          </a:p>
        </p:txBody>
      </p:sp>
      <p:sp>
        <p:nvSpPr>
          <p:cNvPr id="8" name="Footer Placeholder 7">
            <a:extLst>
              <a:ext uri="{FF2B5EF4-FFF2-40B4-BE49-F238E27FC236}">
                <a16:creationId xmlns:a16="http://schemas.microsoft.com/office/drawing/2014/main" id="{BAE63036-C46A-BB01-3720-8F5FE8422884}"/>
              </a:ext>
            </a:extLst>
          </p:cNvPr>
          <p:cNvSpPr>
            <a:spLocks noGrp="1"/>
          </p:cNvSpPr>
          <p:nvPr>
            <p:ph type="ftr" sz="quarter" idx="11"/>
          </p:nvPr>
        </p:nvSpPr>
        <p:spPr/>
        <p:txBody>
          <a:bodyPr/>
          <a:lstStyle/>
          <a:p>
            <a:r>
              <a:rPr lang="en-US"/>
              <a:t>IPDC 2023 Annual Update</a:t>
            </a:r>
          </a:p>
        </p:txBody>
      </p:sp>
      <p:sp>
        <p:nvSpPr>
          <p:cNvPr id="9" name="Slide Number Placeholder 8">
            <a:extLst>
              <a:ext uri="{FF2B5EF4-FFF2-40B4-BE49-F238E27FC236}">
                <a16:creationId xmlns:a16="http://schemas.microsoft.com/office/drawing/2014/main" id="{0146EEBE-A203-0B33-6FE8-B5FDE1F1740D}"/>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163811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EDD5-D455-7DFA-1B76-49409714F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F79DC-BF4B-B41F-8E57-B7714B65F066}"/>
              </a:ext>
            </a:extLst>
          </p:cNvPr>
          <p:cNvSpPr>
            <a:spLocks noGrp="1"/>
          </p:cNvSpPr>
          <p:nvPr>
            <p:ph type="dt" sz="half" idx="10"/>
          </p:nvPr>
        </p:nvSpPr>
        <p:spPr/>
        <p:txBody>
          <a:bodyPr/>
          <a:lstStyle/>
          <a:p>
            <a:r>
              <a:rPr lang="en-US"/>
              <a:t>June 9, 2023</a:t>
            </a:r>
          </a:p>
        </p:txBody>
      </p:sp>
      <p:sp>
        <p:nvSpPr>
          <p:cNvPr id="4" name="Footer Placeholder 3">
            <a:extLst>
              <a:ext uri="{FF2B5EF4-FFF2-40B4-BE49-F238E27FC236}">
                <a16:creationId xmlns:a16="http://schemas.microsoft.com/office/drawing/2014/main" id="{4FA35D53-A20B-AC76-8E12-F20BF2B9E55D}"/>
              </a:ext>
            </a:extLst>
          </p:cNvPr>
          <p:cNvSpPr>
            <a:spLocks noGrp="1"/>
          </p:cNvSpPr>
          <p:nvPr>
            <p:ph type="ftr" sz="quarter" idx="11"/>
          </p:nvPr>
        </p:nvSpPr>
        <p:spPr/>
        <p:txBody>
          <a:bodyPr/>
          <a:lstStyle/>
          <a:p>
            <a:r>
              <a:rPr lang="en-US"/>
              <a:t>IPDC 2023 Annual Update</a:t>
            </a:r>
          </a:p>
        </p:txBody>
      </p:sp>
      <p:sp>
        <p:nvSpPr>
          <p:cNvPr id="5" name="Slide Number Placeholder 4">
            <a:extLst>
              <a:ext uri="{FF2B5EF4-FFF2-40B4-BE49-F238E27FC236}">
                <a16:creationId xmlns:a16="http://schemas.microsoft.com/office/drawing/2014/main" id="{A1CF34F2-E829-802B-C4E4-AD0460C4743B}"/>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367262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FC9C8-1088-3C85-1AEA-4E0D7C80F0CA}"/>
              </a:ext>
            </a:extLst>
          </p:cNvPr>
          <p:cNvSpPr>
            <a:spLocks noGrp="1"/>
          </p:cNvSpPr>
          <p:nvPr>
            <p:ph type="dt" sz="half" idx="10"/>
          </p:nvPr>
        </p:nvSpPr>
        <p:spPr/>
        <p:txBody>
          <a:bodyPr/>
          <a:lstStyle/>
          <a:p>
            <a:r>
              <a:rPr lang="en-US"/>
              <a:t>June 9, 2023</a:t>
            </a:r>
          </a:p>
        </p:txBody>
      </p:sp>
      <p:sp>
        <p:nvSpPr>
          <p:cNvPr id="3" name="Footer Placeholder 2">
            <a:extLst>
              <a:ext uri="{FF2B5EF4-FFF2-40B4-BE49-F238E27FC236}">
                <a16:creationId xmlns:a16="http://schemas.microsoft.com/office/drawing/2014/main" id="{9ACD3047-A368-59F0-5189-13147281761A}"/>
              </a:ext>
            </a:extLst>
          </p:cNvPr>
          <p:cNvSpPr>
            <a:spLocks noGrp="1"/>
          </p:cNvSpPr>
          <p:nvPr>
            <p:ph type="ftr" sz="quarter" idx="11"/>
          </p:nvPr>
        </p:nvSpPr>
        <p:spPr/>
        <p:txBody>
          <a:bodyPr/>
          <a:lstStyle/>
          <a:p>
            <a:r>
              <a:rPr lang="en-US"/>
              <a:t>IPDC 2023 Annual Update</a:t>
            </a:r>
          </a:p>
        </p:txBody>
      </p:sp>
      <p:sp>
        <p:nvSpPr>
          <p:cNvPr id="4" name="Slide Number Placeholder 3">
            <a:extLst>
              <a:ext uri="{FF2B5EF4-FFF2-40B4-BE49-F238E27FC236}">
                <a16:creationId xmlns:a16="http://schemas.microsoft.com/office/drawing/2014/main" id="{0A565BEE-7554-0D7B-8D1D-36B39E1E50BB}"/>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175846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D164-40B1-230F-1CEB-0C7374858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13B9EB-7F25-A6F5-B955-4E0A3E4AC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AE5411-E1C6-8F4F-7FEC-2B2F123E3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C4209-EF5D-4DC4-05C6-D24EB925B6F9}"/>
              </a:ext>
            </a:extLst>
          </p:cNvPr>
          <p:cNvSpPr>
            <a:spLocks noGrp="1"/>
          </p:cNvSpPr>
          <p:nvPr>
            <p:ph type="dt" sz="half" idx="10"/>
          </p:nvPr>
        </p:nvSpPr>
        <p:spPr/>
        <p:txBody>
          <a:bodyPr/>
          <a:lstStyle/>
          <a:p>
            <a:r>
              <a:rPr lang="en-US"/>
              <a:t>June 9, 2023</a:t>
            </a:r>
          </a:p>
        </p:txBody>
      </p:sp>
      <p:sp>
        <p:nvSpPr>
          <p:cNvPr id="6" name="Footer Placeholder 5">
            <a:extLst>
              <a:ext uri="{FF2B5EF4-FFF2-40B4-BE49-F238E27FC236}">
                <a16:creationId xmlns:a16="http://schemas.microsoft.com/office/drawing/2014/main" id="{34046034-AAA2-26FC-3981-98883E02FF24}"/>
              </a:ext>
            </a:extLst>
          </p:cNvPr>
          <p:cNvSpPr>
            <a:spLocks noGrp="1"/>
          </p:cNvSpPr>
          <p:nvPr>
            <p:ph type="ftr" sz="quarter" idx="11"/>
          </p:nvPr>
        </p:nvSpPr>
        <p:spPr/>
        <p:txBody>
          <a:bodyPr/>
          <a:lstStyle/>
          <a:p>
            <a:r>
              <a:rPr lang="en-US"/>
              <a:t>IPDC 2023 Annual Update</a:t>
            </a:r>
          </a:p>
        </p:txBody>
      </p:sp>
      <p:sp>
        <p:nvSpPr>
          <p:cNvPr id="7" name="Slide Number Placeholder 6">
            <a:extLst>
              <a:ext uri="{FF2B5EF4-FFF2-40B4-BE49-F238E27FC236}">
                <a16:creationId xmlns:a16="http://schemas.microsoft.com/office/drawing/2014/main" id="{F28A9765-5513-BE3D-0237-522A0C200632}"/>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335743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ED49-11CE-C444-5F4D-74C7C700D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86664A-4258-19E0-BE21-3913E5BC1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DDCD0D-DE63-CAFE-C564-B5B3F5A26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0F3C5-BF50-7416-C564-FD7C725EED2A}"/>
              </a:ext>
            </a:extLst>
          </p:cNvPr>
          <p:cNvSpPr>
            <a:spLocks noGrp="1"/>
          </p:cNvSpPr>
          <p:nvPr>
            <p:ph type="dt" sz="half" idx="10"/>
          </p:nvPr>
        </p:nvSpPr>
        <p:spPr/>
        <p:txBody>
          <a:bodyPr/>
          <a:lstStyle/>
          <a:p>
            <a:r>
              <a:rPr lang="en-US"/>
              <a:t>June 9, 2023</a:t>
            </a:r>
          </a:p>
        </p:txBody>
      </p:sp>
      <p:sp>
        <p:nvSpPr>
          <p:cNvPr id="6" name="Footer Placeholder 5">
            <a:extLst>
              <a:ext uri="{FF2B5EF4-FFF2-40B4-BE49-F238E27FC236}">
                <a16:creationId xmlns:a16="http://schemas.microsoft.com/office/drawing/2014/main" id="{C99112E8-CA87-B04C-3247-EBC5149251CA}"/>
              </a:ext>
            </a:extLst>
          </p:cNvPr>
          <p:cNvSpPr>
            <a:spLocks noGrp="1"/>
          </p:cNvSpPr>
          <p:nvPr>
            <p:ph type="ftr" sz="quarter" idx="11"/>
          </p:nvPr>
        </p:nvSpPr>
        <p:spPr/>
        <p:txBody>
          <a:bodyPr/>
          <a:lstStyle/>
          <a:p>
            <a:r>
              <a:rPr lang="en-US"/>
              <a:t>IPDC 2023 Annual Update</a:t>
            </a:r>
          </a:p>
        </p:txBody>
      </p:sp>
      <p:sp>
        <p:nvSpPr>
          <p:cNvPr id="7" name="Slide Number Placeholder 6">
            <a:extLst>
              <a:ext uri="{FF2B5EF4-FFF2-40B4-BE49-F238E27FC236}">
                <a16:creationId xmlns:a16="http://schemas.microsoft.com/office/drawing/2014/main" id="{4D23DF00-8C77-11E0-6623-2636E8775B22}"/>
              </a:ext>
            </a:extLst>
          </p:cNvPr>
          <p:cNvSpPr>
            <a:spLocks noGrp="1"/>
          </p:cNvSpPr>
          <p:nvPr>
            <p:ph type="sldNum" sz="quarter" idx="12"/>
          </p:nvPr>
        </p:nvSpPr>
        <p:spPr/>
        <p:txBody>
          <a:bodyPr/>
          <a:lstStyle/>
          <a:p>
            <a:fld id="{399E05EE-8155-4D71-B5AB-99883948D6E7}" type="slidenum">
              <a:rPr lang="en-US" smtClean="0"/>
              <a:t>‹#›</a:t>
            </a:fld>
            <a:endParaRPr lang="en-US"/>
          </a:p>
        </p:txBody>
      </p:sp>
    </p:spTree>
    <p:extLst>
      <p:ext uri="{BB962C8B-B14F-4D97-AF65-F5344CB8AC3E}">
        <p14:creationId xmlns:p14="http://schemas.microsoft.com/office/powerpoint/2010/main" val="375402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DA9870-44C4-EA17-CFD1-06645E7A8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7AF06A-02BF-2077-8311-BC31983F8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52C61-C1D8-4661-1E2E-1DCEBE59FF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June 9, 2023</a:t>
            </a:r>
          </a:p>
        </p:txBody>
      </p:sp>
      <p:sp>
        <p:nvSpPr>
          <p:cNvPr id="5" name="Footer Placeholder 4">
            <a:extLst>
              <a:ext uri="{FF2B5EF4-FFF2-40B4-BE49-F238E27FC236}">
                <a16:creationId xmlns:a16="http://schemas.microsoft.com/office/drawing/2014/main" id="{99ED6A12-A799-A7D3-725F-AAB1587B1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IPDC 2023 Annual Update</a:t>
            </a:r>
          </a:p>
        </p:txBody>
      </p:sp>
      <p:sp>
        <p:nvSpPr>
          <p:cNvPr id="6" name="Slide Number Placeholder 5">
            <a:extLst>
              <a:ext uri="{FF2B5EF4-FFF2-40B4-BE49-F238E27FC236}">
                <a16:creationId xmlns:a16="http://schemas.microsoft.com/office/drawing/2014/main" id="{9F332300-E29C-3319-ED7F-C18D0B526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9E05EE-8155-4D71-B5AB-99883948D6E7}" type="slidenum">
              <a:rPr lang="en-US" smtClean="0"/>
              <a:t>‹#›</a:t>
            </a:fld>
            <a:endParaRPr lang="en-US"/>
          </a:p>
        </p:txBody>
      </p:sp>
    </p:spTree>
    <p:extLst>
      <p:ext uri="{BB962C8B-B14F-4D97-AF65-F5344CB8AC3E}">
        <p14:creationId xmlns:p14="http://schemas.microsoft.com/office/powerpoint/2010/main" val="5564374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23411-C8EC-BABC-094E-1C12C5A6A6EF}"/>
              </a:ext>
            </a:extLst>
          </p:cNvPr>
          <p:cNvSpPr>
            <a:spLocks noGrp="1"/>
          </p:cNvSpPr>
          <p:nvPr>
            <p:ph type="ctrTitle"/>
          </p:nvPr>
        </p:nvSpPr>
        <p:spPr>
          <a:xfrm>
            <a:off x="1329766" y="1146412"/>
            <a:ext cx="9014348" cy="2402006"/>
          </a:xfrm>
        </p:spPr>
        <p:txBody>
          <a:bodyPr anchor="b">
            <a:normAutofit/>
          </a:bodyPr>
          <a:lstStyle/>
          <a:p>
            <a:pPr algn="l"/>
            <a:r>
              <a:rPr lang="en-US" sz="5400"/>
              <a:t>Pretrial Release</a:t>
            </a:r>
          </a:p>
        </p:txBody>
      </p:sp>
      <p:sp>
        <p:nvSpPr>
          <p:cNvPr id="6" name="Rectangle 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12B4FFC-C65A-4A4B-F909-8221C494FF3D}"/>
              </a:ext>
            </a:extLst>
          </p:cNvPr>
          <p:cNvSpPr>
            <a:spLocks noGrp="1"/>
          </p:cNvSpPr>
          <p:nvPr>
            <p:ph type="subTitle" idx="1"/>
          </p:nvPr>
        </p:nvSpPr>
        <p:spPr>
          <a:xfrm>
            <a:off x="1329765" y="4892722"/>
            <a:ext cx="6387155" cy="1078173"/>
          </a:xfrm>
        </p:spPr>
        <p:txBody>
          <a:bodyPr anchor="ctr">
            <a:normAutofit/>
          </a:bodyPr>
          <a:lstStyle/>
          <a:p>
            <a:pPr algn="l"/>
            <a:r>
              <a:rPr lang="en-US" sz="2800">
                <a:solidFill>
                  <a:srgbClr val="FFFFFF"/>
                </a:solidFill>
              </a:rPr>
              <a:t>Balancing Public Safety Concerns and Constitutional Protections</a:t>
            </a:r>
          </a:p>
        </p:txBody>
      </p:sp>
    </p:spTree>
    <p:extLst>
      <p:ext uri="{BB962C8B-B14F-4D97-AF65-F5344CB8AC3E}">
        <p14:creationId xmlns:p14="http://schemas.microsoft.com/office/powerpoint/2010/main" val="22127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0B4C4-C637-DB31-62FB-C200BE4FA107}"/>
              </a:ext>
            </a:extLst>
          </p:cNvPr>
          <p:cNvSpPr>
            <a:spLocks noGrp="1"/>
          </p:cNvSpPr>
          <p:nvPr>
            <p:ph type="title"/>
          </p:nvPr>
        </p:nvSpPr>
        <p:spPr>
          <a:xfrm>
            <a:off x="723901" y="509587"/>
            <a:ext cx="10638643" cy="742951"/>
          </a:xfrm>
        </p:spPr>
        <p:txBody>
          <a:bodyPr vert="horz" lIns="91440" tIns="45720" rIns="91440" bIns="45720" rtlCol="0" anchor="ctr">
            <a:normAutofit/>
          </a:bodyPr>
          <a:lstStyle/>
          <a:p>
            <a:r>
              <a:rPr lang="en-US" sz="3600" kern="1200">
                <a:solidFill>
                  <a:schemeClr val="tx1"/>
                </a:solidFill>
                <a:latin typeface="+mj-lt"/>
                <a:ea typeface="+mj-ea"/>
                <a:cs typeface="+mj-cs"/>
              </a:rPr>
              <a:t>The Rate is Even Lower for Major Felonies</a:t>
            </a:r>
          </a:p>
        </p:txBody>
      </p:sp>
      <p:pic>
        <p:nvPicPr>
          <p:cNvPr id="3" name="Picture 2">
            <a:extLst>
              <a:ext uri="{FF2B5EF4-FFF2-40B4-BE49-F238E27FC236}">
                <a16:creationId xmlns:a16="http://schemas.microsoft.com/office/drawing/2014/main" id="{074C3A7A-6902-C97E-EE02-FAED19609BC4}"/>
              </a:ext>
            </a:extLst>
          </p:cNvPr>
          <p:cNvPicPr>
            <a:picLocks noChangeAspect="1"/>
          </p:cNvPicPr>
          <p:nvPr/>
        </p:nvPicPr>
        <p:blipFill>
          <a:blip r:embed="rId3">
            <a:extLst>
              <a:ext uri="{28A0092B-C50C-407E-A947-70E740481C1C}">
                <a14:useLocalDpi xmlns:a14="http://schemas.microsoft.com/office/drawing/2010/main" val="0"/>
              </a:ext>
            </a:extLst>
          </a:blip>
          <a:srcRect l="10052" t="34091" r="11724" b="17167"/>
          <a:stretch/>
        </p:blipFill>
        <p:spPr>
          <a:xfrm>
            <a:off x="835841" y="2008641"/>
            <a:ext cx="10277735" cy="4269329"/>
          </a:xfrm>
          <a:prstGeom prst="rect">
            <a:avLst/>
          </a:prstGeom>
        </p:spPr>
      </p:pic>
      <p:sp>
        <p:nvSpPr>
          <p:cNvPr id="2" name="Oval 1">
            <a:extLst>
              <a:ext uri="{FF2B5EF4-FFF2-40B4-BE49-F238E27FC236}">
                <a16:creationId xmlns:a16="http://schemas.microsoft.com/office/drawing/2014/main" id="{177A293B-C903-4DFE-724A-D04F36C01456}"/>
              </a:ext>
            </a:extLst>
          </p:cNvPr>
          <p:cNvSpPr/>
          <p:nvPr/>
        </p:nvSpPr>
        <p:spPr>
          <a:xfrm>
            <a:off x="7330191" y="3035508"/>
            <a:ext cx="953008" cy="5846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141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8DD1A-6CD2-7A9A-AB7F-F057745EDC2C}"/>
              </a:ext>
            </a:extLst>
          </p:cNvPr>
          <p:cNvSpPr>
            <a:spLocks noGrp="1"/>
          </p:cNvSpPr>
          <p:nvPr>
            <p:ph type="title"/>
          </p:nvPr>
        </p:nvSpPr>
        <p:spPr>
          <a:xfrm>
            <a:off x="1011948" y="857251"/>
            <a:ext cx="6219582" cy="3160113"/>
          </a:xfrm>
        </p:spPr>
        <p:txBody>
          <a:bodyPr vert="horz" lIns="91440" tIns="45720" rIns="91440" bIns="45720" rtlCol="0" anchor="b">
            <a:normAutofit/>
          </a:bodyPr>
          <a:lstStyle/>
          <a:p>
            <a:r>
              <a:rPr lang="en-US" sz="4800" kern="1200">
                <a:solidFill>
                  <a:srgbClr val="FFFFFF"/>
                </a:solidFill>
                <a:latin typeface="+mj-lt"/>
                <a:ea typeface="+mj-ea"/>
                <a:cs typeface="+mj-cs"/>
              </a:rPr>
              <a:t>You May Be Thinking Even a 1% R</a:t>
            </a:r>
            <a:r>
              <a:rPr lang="en-US" sz="4800">
                <a:solidFill>
                  <a:srgbClr val="FFFFFF"/>
                </a:solidFill>
              </a:rPr>
              <a:t>earrest Rate is</a:t>
            </a:r>
            <a:r>
              <a:rPr lang="en-US" sz="4800" kern="1200">
                <a:solidFill>
                  <a:srgbClr val="FFFFFF"/>
                </a:solidFill>
                <a:latin typeface="+mj-lt"/>
                <a:ea typeface="+mj-ea"/>
                <a:cs typeface="+mj-cs"/>
              </a:rPr>
              <a:t> Too High</a:t>
            </a:r>
          </a:p>
        </p:txBody>
      </p:sp>
      <p:sp>
        <p:nvSpPr>
          <p:cNvPr id="43" name="Rectangle 4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93BD67-E9BC-78C7-8D7C-CD0AD7E5A3C9}"/>
              </a:ext>
            </a:extLst>
          </p:cNvPr>
          <p:cNvSpPr txBox="1"/>
          <p:nvPr/>
        </p:nvSpPr>
        <p:spPr>
          <a:xfrm>
            <a:off x="1105661" y="4800600"/>
            <a:ext cx="5179879" cy="1200149"/>
          </a:xfrm>
          <a:prstGeom prst="rect">
            <a:avLst/>
          </a:prstGeom>
        </p:spPr>
        <p:txBody>
          <a:bodyPr vert="horz" lIns="91440" tIns="45720" rIns="91440" bIns="45720" rtlCol="0" anchor="t">
            <a:normAutofit/>
          </a:bodyPr>
          <a:lstStyle/>
          <a:p>
            <a:pPr>
              <a:lnSpc>
                <a:spcPct val="90000"/>
              </a:lnSpc>
              <a:spcBef>
                <a:spcPts val="1000"/>
              </a:spcBef>
            </a:pPr>
            <a:r>
              <a:rPr lang="en-US" sz="2800" kern="1200" dirty="0">
                <a:solidFill>
                  <a:srgbClr val="FFFFFF"/>
                </a:solidFill>
                <a:latin typeface="+mn-lt"/>
                <a:ea typeface="+mn-ea"/>
                <a:cs typeface="+mn-cs"/>
              </a:rPr>
              <a:t>But remember Blackstone’s Ratio…</a:t>
            </a:r>
          </a:p>
        </p:txBody>
      </p:sp>
      <p:pic>
        <p:nvPicPr>
          <p:cNvPr id="8" name="Graphic 7" descr="Person with Idea">
            <a:extLst>
              <a:ext uri="{FF2B5EF4-FFF2-40B4-BE49-F238E27FC236}">
                <a16:creationId xmlns:a16="http://schemas.microsoft.com/office/drawing/2014/main" id="{4182EC31-D929-D380-E329-8D46488A30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252365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5947A5-0964-CAA0-4EF5-B4BD8C928086}"/>
              </a:ext>
            </a:extLst>
          </p:cNvPr>
          <p:cNvSpPr>
            <a:spLocks noGrp="1"/>
          </p:cNvSpPr>
          <p:nvPr>
            <p:ph idx="1"/>
          </p:nvPr>
        </p:nvSpPr>
        <p:spPr>
          <a:xfrm>
            <a:off x="1136397" y="2408518"/>
            <a:ext cx="6173262" cy="3535083"/>
          </a:xfrm>
        </p:spPr>
        <p:txBody>
          <a:bodyPr>
            <a:normAutofit/>
          </a:bodyPr>
          <a:lstStyle/>
          <a:p>
            <a:pPr marL="0" indent="0">
              <a:buNone/>
            </a:pPr>
            <a:r>
              <a:rPr lang="en-US"/>
              <a:t>It is “more beneficial that many guilty persons should escape unpunished than one innocent person should suffer.”</a:t>
            </a:r>
          </a:p>
          <a:p>
            <a:pPr marL="0" indent="0">
              <a:buNone/>
            </a:pPr>
            <a:endParaRPr lang="en-US" sz="2000"/>
          </a:p>
          <a:p>
            <a:pPr marL="284163" indent="0">
              <a:buNone/>
            </a:pPr>
            <a:r>
              <a:rPr lang="en-US" sz="2000"/>
              <a:t>			</a:t>
            </a:r>
            <a:r>
              <a:rPr lang="en-US" sz="2400"/>
              <a:t>	-- John Adams</a:t>
            </a:r>
          </a:p>
        </p:txBody>
      </p:sp>
      <p:pic>
        <p:nvPicPr>
          <p:cNvPr id="6" name="Picture 5">
            <a:extLst>
              <a:ext uri="{FF2B5EF4-FFF2-40B4-BE49-F238E27FC236}">
                <a16:creationId xmlns:a16="http://schemas.microsoft.com/office/drawing/2014/main" id="{CDB8EED6-4F11-B250-43BB-D1789D1DAE4E}"/>
              </a:ext>
            </a:extLst>
          </p:cNvPr>
          <p:cNvPicPr>
            <a:picLocks noChangeAspect="1"/>
          </p:cNvPicPr>
          <p:nvPr/>
        </p:nvPicPr>
        <p:blipFill>
          <a:blip r:embed="rId3">
            <a:extLst>
              <a:ext uri="{28A0092B-C50C-407E-A947-70E740481C1C}">
                <a14:useLocalDpi xmlns:a14="http://schemas.microsoft.com/office/drawing/2010/main" val="0"/>
              </a:ext>
            </a:extLst>
          </a:blip>
          <a:srcRect l="12719" r="10297" b="3"/>
          <a:stretch/>
        </p:blipFill>
        <p:spPr>
          <a:xfrm>
            <a:off x="8115300" y="-12515"/>
            <a:ext cx="4076700" cy="6418631"/>
          </a:xfrm>
          <a:prstGeom prst="rect">
            <a:avLst/>
          </a:prstGeom>
        </p:spPr>
      </p:pic>
      <p:sp>
        <p:nvSpPr>
          <p:cNvPr id="35" name="Rectangle 3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88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C8F1FF-54D9-50A2-6773-A55784FA148F}"/>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Speaking of </a:t>
            </a:r>
            <a:r>
              <a:rPr lang="en-US" sz="4800">
                <a:solidFill>
                  <a:srgbClr val="FFFFFF"/>
                </a:solidFill>
              </a:rPr>
              <a:t>the Framers: Legal Foundations and Current Realities</a:t>
            </a:r>
            <a:endParaRPr lang="en-US" sz="4800" kern="120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CEFC66C0-8CDD-53B0-F9B6-D0C0766F9EC5}"/>
              </a:ext>
            </a:extLst>
          </p:cNvPr>
          <p:cNvSpPr>
            <a:spLocks noGrp="1"/>
          </p:cNvSpPr>
          <p:nvPr>
            <p:ph type="body" idx="1"/>
          </p:nvPr>
        </p:nvSpPr>
        <p:spPr>
          <a:xfrm>
            <a:off x="1350682" y="4870824"/>
            <a:ext cx="10005951" cy="1458258"/>
          </a:xfrm>
        </p:spPr>
        <p:txBody>
          <a:bodyPr vert="horz" lIns="91440" tIns="45720" rIns="91440" bIns="45720" rtlCol="0" anchor="ctr">
            <a:noAutofit/>
          </a:bodyPr>
          <a:lstStyle/>
          <a:p>
            <a:pPr marL="342900" indent="-342900">
              <a:buFont typeface="Arial" panose="020B0604020202020204" pitchFamily="34" charset="0"/>
              <a:buChar char="•"/>
            </a:pPr>
            <a:r>
              <a:rPr lang="en-US" kern="1200">
                <a:solidFill>
                  <a:schemeClr val="tx1"/>
                </a:solidFill>
                <a:latin typeface="+mn-lt"/>
                <a:ea typeface="+mn-ea"/>
                <a:cs typeface="+mn-cs"/>
              </a:rPr>
              <a:t>Original Intent: Presume innocence while securing trial attendance</a:t>
            </a:r>
          </a:p>
          <a:p>
            <a:pPr marL="342900" indent="-342900">
              <a:buFont typeface="Arial" panose="020B0604020202020204" pitchFamily="34" charset="0"/>
              <a:buChar char="•"/>
            </a:pPr>
            <a:r>
              <a:rPr lang="en-US" kern="1200">
                <a:solidFill>
                  <a:schemeClr val="tx1"/>
                </a:solidFill>
                <a:latin typeface="+mn-lt"/>
                <a:ea typeface="+mn-ea"/>
                <a:cs typeface="+mn-cs"/>
              </a:rPr>
              <a:t>Modern Use: Ensuring attendance while protecting the community</a:t>
            </a:r>
          </a:p>
          <a:p>
            <a:pPr marL="342900" indent="-342900">
              <a:buFont typeface="Arial" panose="020B0604020202020204" pitchFamily="34" charset="0"/>
              <a:buChar char="•"/>
            </a:pPr>
            <a:r>
              <a:rPr lang="en-US" kern="1200">
                <a:solidFill>
                  <a:schemeClr val="tx1"/>
                </a:solidFill>
                <a:latin typeface="+mn-lt"/>
                <a:ea typeface="+mn-ea"/>
                <a:cs typeface="+mn-cs"/>
              </a:rPr>
              <a:t>Impact: Those with means can go free while the indigent must stay in jail</a:t>
            </a:r>
          </a:p>
        </p:txBody>
      </p:sp>
    </p:spTree>
    <p:extLst>
      <p:ext uri="{BB962C8B-B14F-4D97-AF65-F5344CB8AC3E}">
        <p14:creationId xmlns:p14="http://schemas.microsoft.com/office/powerpoint/2010/main" val="342676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967733-338E-8ED6-C0A3-26AA65486AEA}"/>
              </a:ext>
            </a:extLst>
          </p:cNvPr>
          <p:cNvSpPr>
            <a:spLocks noGrp="1"/>
          </p:cNvSpPr>
          <p:nvPr>
            <p:ph idx="1"/>
          </p:nvPr>
        </p:nvSpPr>
        <p:spPr>
          <a:xfrm>
            <a:off x="780006" y="1315994"/>
            <a:ext cx="6173262" cy="4226011"/>
          </a:xfrm>
        </p:spPr>
        <p:txBody>
          <a:bodyPr>
            <a:normAutofit/>
          </a:bodyPr>
          <a:lstStyle/>
          <a:p>
            <a:pPr marL="0" indent="0">
              <a:buNone/>
            </a:pPr>
            <a:r>
              <a:rPr lang="en-US"/>
              <a:t>“Th[e] traditional right to freedom before conviction … serves to prevent the infliction of punishment prior to conviction. Unless this right to bail before trial is preserved, the presumption of innocence, secured only after centuries of struggle, would lose its meaning.”</a:t>
            </a:r>
          </a:p>
          <a:p>
            <a:pPr marL="0" indent="0">
              <a:buNone/>
            </a:pPr>
            <a:endParaRPr lang="en-US" sz="2000"/>
          </a:p>
          <a:p>
            <a:pPr marL="0" indent="0">
              <a:buNone/>
            </a:pPr>
            <a:r>
              <a:rPr lang="en-US" sz="2000"/>
              <a:t>		</a:t>
            </a:r>
            <a:r>
              <a:rPr lang="en-US" sz="2200"/>
              <a:t>-- </a:t>
            </a:r>
            <a:r>
              <a:rPr lang="en-US" sz="2200" i="1"/>
              <a:t>Stack v. Boyle</a:t>
            </a:r>
            <a:r>
              <a:rPr lang="en-US" sz="2200"/>
              <a:t>, 342 U.S. 1 (1951)</a:t>
            </a:r>
          </a:p>
        </p:txBody>
      </p:sp>
      <p:pic>
        <p:nvPicPr>
          <p:cNvPr id="4" name="Picture 3">
            <a:extLst>
              <a:ext uri="{FF2B5EF4-FFF2-40B4-BE49-F238E27FC236}">
                <a16:creationId xmlns:a16="http://schemas.microsoft.com/office/drawing/2014/main" id="{A3CD7751-2089-07AD-854A-D50645F8070F}"/>
              </a:ext>
            </a:extLst>
          </p:cNvPr>
          <p:cNvPicPr>
            <a:picLocks noChangeAspect="1"/>
          </p:cNvPicPr>
          <p:nvPr/>
        </p:nvPicPr>
        <p:blipFill>
          <a:blip r:embed="rId3">
            <a:extLst>
              <a:ext uri="{28A0092B-C50C-407E-A947-70E740481C1C}">
                <a14:useLocalDpi xmlns:a14="http://schemas.microsoft.com/office/drawing/2010/main" val="0"/>
              </a:ext>
            </a:extLst>
          </a:blip>
          <a:srcRect l="9613" r="10246" b="3"/>
          <a:stretch/>
        </p:blipFill>
        <p:spPr>
          <a:xfrm>
            <a:off x="8115300" y="-12515"/>
            <a:ext cx="4076700" cy="6418631"/>
          </a:xfrm>
          <a:prstGeom prst="rect">
            <a:avLst/>
          </a:prstGeom>
        </p:spPr>
      </p:pic>
      <p:sp>
        <p:nvSpPr>
          <p:cNvPr id="22" name="Rectangle 2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44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C074-00CA-8C51-EEEB-455CB870E5CB}"/>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4800" kern="1200">
                <a:solidFill>
                  <a:schemeClr val="tx1"/>
                </a:solidFill>
                <a:latin typeface="+mj-lt"/>
                <a:ea typeface="+mj-ea"/>
                <a:cs typeface="+mj-cs"/>
              </a:rPr>
              <a:t>Historically Two Rights Worked in Tandem</a:t>
            </a:r>
          </a:p>
        </p:txBody>
      </p:sp>
      <p:graphicFrame>
        <p:nvGraphicFramePr>
          <p:cNvPr id="13" name="Diagram 12">
            <a:extLst>
              <a:ext uri="{FF2B5EF4-FFF2-40B4-BE49-F238E27FC236}">
                <a16:creationId xmlns:a16="http://schemas.microsoft.com/office/drawing/2014/main" id="{69549739-C45A-DB96-76F8-7DB4F7273962}"/>
              </a:ext>
            </a:extLst>
          </p:cNvPr>
          <p:cNvGraphicFramePr/>
          <p:nvPr>
            <p:extLst>
              <p:ext uri="{D42A27DB-BD31-4B8C-83A1-F6EECF244321}">
                <p14:modId xmlns:p14="http://schemas.microsoft.com/office/powerpoint/2010/main" val="151495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80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253C-F4A2-8616-C0D8-3D199E134951}"/>
              </a:ext>
            </a:extLst>
          </p:cNvPr>
          <p:cNvSpPr>
            <a:spLocks noGrp="1"/>
          </p:cNvSpPr>
          <p:nvPr>
            <p:ph type="title"/>
          </p:nvPr>
        </p:nvSpPr>
        <p:spPr/>
        <p:txBody>
          <a:bodyPr>
            <a:normAutofit/>
          </a:bodyPr>
          <a:lstStyle/>
          <a:p>
            <a:pPr algn="just"/>
            <a:r>
              <a:rPr lang="en-US" dirty="0"/>
              <a:t>Pre-Trial Release was the Expectation and Bail was Meant to Secure Attendance at Trial</a:t>
            </a:r>
          </a:p>
        </p:txBody>
      </p:sp>
      <p:graphicFrame>
        <p:nvGraphicFramePr>
          <p:cNvPr id="20" name="Content Placeholder 2">
            <a:extLst>
              <a:ext uri="{FF2B5EF4-FFF2-40B4-BE49-F238E27FC236}">
                <a16:creationId xmlns:a16="http://schemas.microsoft.com/office/drawing/2014/main" id="{67AACED2-CE99-A681-9ACC-ADFD603B7B90}"/>
              </a:ext>
            </a:extLst>
          </p:cNvPr>
          <p:cNvGraphicFramePr>
            <a:graphicFrameLocks noGrp="1"/>
          </p:cNvGraphicFramePr>
          <p:nvPr>
            <p:ph idx="1"/>
            <p:extLst>
              <p:ext uri="{D42A27DB-BD31-4B8C-83A1-F6EECF244321}">
                <p14:modId xmlns:p14="http://schemas.microsoft.com/office/powerpoint/2010/main" val="11414591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20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1299B-0FF0-FE48-1DAE-330DEC9B4DE4}"/>
              </a:ext>
            </a:extLst>
          </p:cNvPr>
          <p:cNvSpPr>
            <a:spLocks noGrp="1"/>
          </p:cNvSpPr>
          <p:nvPr>
            <p:ph type="title"/>
          </p:nvPr>
        </p:nvSpPr>
        <p:spPr>
          <a:xfrm>
            <a:off x="836675" y="228600"/>
            <a:ext cx="10515600" cy="1133693"/>
          </a:xfrm>
        </p:spPr>
        <p:txBody>
          <a:bodyPr>
            <a:normAutofit/>
          </a:bodyPr>
          <a:lstStyle/>
          <a:p>
            <a:r>
              <a:rPr lang="en-US" sz="4000"/>
              <a:t>Moving Away From Attendance to Dangerousness</a:t>
            </a:r>
          </a:p>
        </p:txBody>
      </p:sp>
      <p:graphicFrame>
        <p:nvGraphicFramePr>
          <p:cNvPr id="51" name="Content Placeholder 2">
            <a:extLst>
              <a:ext uri="{FF2B5EF4-FFF2-40B4-BE49-F238E27FC236}">
                <a16:creationId xmlns:a16="http://schemas.microsoft.com/office/drawing/2014/main" id="{B48A4BE1-CC72-FFD2-D167-0A0864CF7F4F}"/>
              </a:ext>
            </a:extLst>
          </p:cNvPr>
          <p:cNvGraphicFramePr/>
          <p:nvPr>
            <p:extLst>
              <p:ext uri="{D42A27DB-BD31-4B8C-83A1-F6EECF244321}">
                <p14:modId xmlns:p14="http://schemas.microsoft.com/office/powerpoint/2010/main" val="1084824783"/>
              </p:ext>
            </p:extLst>
          </p:nvPr>
        </p:nvGraphicFramePr>
        <p:xfrm>
          <a:off x="609600" y="1203960"/>
          <a:ext cx="10972800" cy="5425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77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6D9C6-60ED-F1BC-67CC-02A7869084B2}"/>
              </a:ext>
            </a:extLst>
          </p:cNvPr>
          <p:cNvSpPr>
            <a:spLocks noGrp="1"/>
          </p:cNvSpPr>
          <p:nvPr>
            <p:ph type="title"/>
          </p:nvPr>
        </p:nvSpPr>
        <p:spPr>
          <a:xfrm>
            <a:off x="1371599" y="294538"/>
            <a:ext cx="9895951" cy="1033669"/>
          </a:xfrm>
        </p:spPr>
        <p:txBody>
          <a:bodyPr>
            <a:normAutofit/>
          </a:bodyPr>
          <a:lstStyle/>
          <a:p>
            <a:r>
              <a:rPr lang="en-US" sz="3400" i="1" err="1">
                <a:solidFill>
                  <a:srgbClr val="FFFFFF"/>
                </a:solidFill>
              </a:rPr>
              <a:t>DeWees</a:t>
            </a:r>
            <a:r>
              <a:rPr lang="en-US" sz="3400" i="1">
                <a:solidFill>
                  <a:srgbClr val="FFFFFF"/>
                </a:solidFill>
              </a:rPr>
              <a:t> v. State </a:t>
            </a:r>
            <a:r>
              <a:rPr lang="en-US" sz="3400">
                <a:solidFill>
                  <a:srgbClr val="FFFFFF"/>
                </a:solidFill>
              </a:rPr>
              <a:t>(2022): Where We Are Today</a:t>
            </a:r>
          </a:p>
        </p:txBody>
      </p:sp>
      <p:sp>
        <p:nvSpPr>
          <p:cNvPr id="3" name="Content Placeholder 2">
            <a:extLst>
              <a:ext uri="{FF2B5EF4-FFF2-40B4-BE49-F238E27FC236}">
                <a16:creationId xmlns:a16="http://schemas.microsoft.com/office/drawing/2014/main" id="{9F213DC9-5132-D8DF-DC5F-3FA97362C80E}"/>
              </a:ext>
            </a:extLst>
          </p:cNvPr>
          <p:cNvSpPr>
            <a:spLocks noGrp="1"/>
          </p:cNvSpPr>
          <p:nvPr>
            <p:ph idx="1"/>
          </p:nvPr>
        </p:nvSpPr>
        <p:spPr>
          <a:xfrm>
            <a:off x="473515" y="1891970"/>
            <a:ext cx="11244969" cy="4526017"/>
          </a:xfrm>
        </p:spPr>
        <p:txBody>
          <a:bodyPr anchor="ctr">
            <a:normAutofit/>
          </a:bodyPr>
          <a:lstStyle/>
          <a:p>
            <a:pPr marL="0" indent="0">
              <a:buNone/>
            </a:pPr>
            <a:r>
              <a:rPr lang="en-US" sz="3200"/>
              <a:t>Was a </a:t>
            </a:r>
            <a:r>
              <a:rPr lang="en-US" sz="3200" b="1"/>
              <a:t>$50,000 cash-only bond </a:t>
            </a:r>
            <a:r>
              <a:rPr lang="en-US" sz="3200"/>
              <a:t>for an 18-year-old young woman who drove three men to an armed burglary an abuse of the trial court’s discretion when she was still in high school and had no criminal record or evidence of prior bad character?</a:t>
            </a:r>
          </a:p>
        </p:txBody>
      </p:sp>
    </p:spTree>
    <p:extLst>
      <p:ext uri="{BB962C8B-B14F-4D97-AF65-F5344CB8AC3E}">
        <p14:creationId xmlns:p14="http://schemas.microsoft.com/office/powerpoint/2010/main" val="183279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6D9C6-60ED-F1BC-67CC-02A7869084B2}"/>
              </a:ext>
            </a:extLst>
          </p:cNvPr>
          <p:cNvSpPr>
            <a:spLocks noGrp="1"/>
          </p:cNvSpPr>
          <p:nvPr>
            <p:ph type="title"/>
          </p:nvPr>
        </p:nvSpPr>
        <p:spPr>
          <a:xfrm>
            <a:off x="1371599" y="294538"/>
            <a:ext cx="9895951" cy="1033669"/>
          </a:xfrm>
        </p:spPr>
        <p:txBody>
          <a:bodyPr>
            <a:normAutofit/>
          </a:bodyPr>
          <a:lstStyle/>
          <a:p>
            <a:r>
              <a:rPr lang="en-US" sz="3400" i="1" err="1">
                <a:solidFill>
                  <a:srgbClr val="FFFFFF"/>
                </a:solidFill>
              </a:rPr>
              <a:t>DeWees</a:t>
            </a:r>
            <a:r>
              <a:rPr lang="en-US" sz="3400" i="1">
                <a:solidFill>
                  <a:srgbClr val="FFFFFF"/>
                </a:solidFill>
              </a:rPr>
              <a:t> v. State </a:t>
            </a:r>
            <a:r>
              <a:rPr lang="en-US" sz="3400">
                <a:solidFill>
                  <a:srgbClr val="FFFFFF"/>
                </a:solidFill>
              </a:rPr>
              <a:t>(2022): Where We Are Today</a:t>
            </a:r>
          </a:p>
        </p:txBody>
      </p:sp>
      <p:sp>
        <p:nvSpPr>
          <p:cNvPr id="3" name="Content Placeholder 2">
            <a:extLst>
              <a:ext uri="{FF2B5EF4-FFF2-40B4-BE49-F238E27FC236}">
                <a16:creationId xmlns:a16="http://schemas.microsoft.com/office/drawing/2014/main" id="{9F213DC9-5132-D8DF-DC5F-3FA97362C80E}"/>
              </a:ext>
            </a:extLst>
          </p:cNvPr>
          <p:cNvSpPr>
            <a:spLocks noGrp="1"/>
          </p:cNvSpPr>
          <p:nvPr>
            <p:ph idx="1"/>
          </p:nvPr>
        </p:nvSpPr>
        <p:spPr>
          <a:xfrm>
            <a:off x="473515" y="1891970"/>
            <a:ext cx="11244969" cy="4526017"/>
          </a:xfrm>
        </p:spPr>
        <p:txBody>
          <a:bodyPr anchor="ctr">
            <a:normAutofit/>
          </a:bodyPr>
          <a:lstStyle/>
          <a:p>
            <a:pPr marL="0" indent="0">
              <a:buNone/>
            </a:pPr>
            <a:r>
              <a:rPr lang="en-US" sz="3200"/>
              <a:t>In a “close case,” the Court found $50,000 cash appropriate.</a:t>
            </a:r>
          </a:p>
          <a:p>
            <a:pPr marL="0" indent="0">
              <a:buNone/>
            </a:pPr>
            <a:endParaRPr lang="en-US" sz="3200"/>
          </a:p>
          <a:p>
            <a:pPr marL="0" indent="0">
              <a:buNone/>
            </a:pPr>
            <a:r>
              <a:rPr lang="en-US" sz="3200"/>
              <a:t>“[A] trial court can and should exercise [its] discretion to protect against the risk of flight or potential danger to the community. The trial court here did just that. And, so, we affirm its order denying the petitioner's motion for bond reduction or conditional pretrial release.”</a:t>
            </a:r>
          </a:p>
        </p:txBody>
      </p:sp>
    </p:spTree>
    <p:extLst>
      <p:ext uri="{BB962C8B-B14F-4D97-AF65-F5344CB8AC3E}">
        <p14:creationId xmlns:p14="http://schemas.microsoft.com/office/powerpoint/2010/main" val="36139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5947A5-0964-CAA0-4EF5-B4BD8C928086}"/>
              </a:ext>
            </a:extLst>
          </p:cNvPr>
          <p:cNvSpPr>
            <a:spLocks noGrp="1"/>
          </p:cNvSpPr>
          <p:nvPr>
            <p:ph idx="1"/>
          </p:nvPr>
        </p:nvSpPr>
        <p:spPr>
          <a:xfrm>
            <a:off x="1136397" y="2408518"/>
            <a:ext cx="6173262" cy="3535083"/>
          </a:xfrm>
        </p:spPr>
        <p:txBody>
          <a:bodyPr>
            <a:normAutofit/>
          </a:bodyPr>
          <a:lstStyle/>
          <a:p>
            <a:pPr marL="0" indent="0">
              <a:buNone/>
            </a:pPr>
            <a:r>
              <a:rPr lang="en-US"/>
              <a:t>“In our society liberty is the norm, and detention prior to trial or without trial is the carefully limited exception.”</a:t>
            </a:r>
          </a:p>
          <a:p>
            <a:endParaRPr lang="en-US" sz="2000"/>
          </a:p>
          <a:p>
            <a:pPr marL="284163" indent="0">
              <a:buNone/>
            </a:pPr>
            <a:r>
              <a:rPr lang="en-US" sz="2200" i="1"/>
              <a:t>-- United States v. Salerno</a:t>
            </a:r>
            <a:r>
              <a:rPr lang="en-US" sz="2200"/>
              <a:t>, 481 U.S. 739 (1987)</a:t>
            </a:r>
          </a:p>
        </p:txBody>
      </p:sp>
      <p:pic>
        <p:nvPicPr>
          <p:cNvPr id="6" name="Picture 5">
            <a:extLst>
              <a:ext uri="{FF2B5EF4-FFF2-40B4-BE49-F238E27FC236}">
                <a16:creationId xmlns:a16="http://schemas.microsoft.com/office/drawing/2014/main" id="{CDB8EED6-4F11-B250-43BB-D1789D1DAE4E}"/>
              </a:ext>
            </a:extLst>
          </p:cNvPr>
          <p:cNvPicPr>
            <a:picLocks noChangeAspect="1"/>
          </p:cNvPicPr>
          <p:nvPr/>
        </p:nvPicPr>
        <p:blipFill>
          <a:blip r:embed="rId2">
            <a:extLst>
              <a:ext uri="{28A0092B-C50C-407E-A947-70E740481C1C}">
                <a14:useLocalDpi xmlns:a14="http://schemas.microsoft.com/office/drawing/2010/main" val="0"/>
              </a:ext>
            </a:extLst>
          </a:blip>
          <a:srcRect l="12294" r="7565" b="3"/>
          <a:stretch/>
        </p:blipFill>
        <p:spPr>
          <a:xfrm>
            <a:off x="8115300" y="-12515"/>
            <a:ext cx="4076700" cy="6418631"/>
          </a:xfrm>
          <a:prstGeom prst="rect">
            <a:avLst/>
          </a:prstGeom>
        </p:spPr>
      </p:pic>
      <p:sp>
        <p:nvSpPr>
          <p:cNvPr id="9" name="Rectangle 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74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FD801-D172-BFD2-DB13-675296EC89E8}"/>
              </a:ext>
            </a:extLst>
          </p:cNvPr>
          <p:cNvSpPr>
            <a:spLocks noGrp="1"/>
          </p:cNvSpPr>
          <p:nvPr>
            <p:ph type="title"/>
          </p:nvPr>
        </p:nvSpPr>
        <p:spPr>
          <a:xfrm>
            <a:off x="1371599" y="294538"/>
            <a:ext cx="9895951" cy="1033669"/>
          </a:xfrm>
        </p:spPr>
        <p:txBody>
          <a:bodyPr>
            <a:normAutofit/>
          </a:bodyPr>
          <a:lstStyle/>
          <a:p>
            <a:r>
              <a:rPr lang="en-US" sz="4000" i="1" dirty="0">
                <a:solidFill>
                  <a:srgbClr val="FFFFFF"/>
                </a:solidFill>
              </a:rPr>
              <a:t>De Facto </a:t>
            </a:r>
            <a:r>
              <a:rPr lang="en-US" sz="4000" dirty="0">
                <a:solidFill>
                  <a:srgbClr val="FFFFFF"/>
                </a:solidFill>
              </a:rPr>
              <a:t>Preventive Detention for the Indigent</a:t>
            </a:r>
          </a:p>
        </p:txBody>
      </p:sp>
      <p:pic>
        <p:nvPicPr>
          <p:cNvPr id="14" name="Content Placeholder 13">
            <a:extLst>
              <a:ext uri="{FF2B5EF4-FFF2-40B4-BE49-F238E27FC236}">
                <a16:creationId xmlns:a16="http://schemas.microsoft.com/office/drawing/2014/main" id="{8CFB2FF0-9970-06B0-96B1-70522102111B}"/>
              </a:ext>
            </a:extLst>
          </p:cNvPr>
          <p:cNvPicPr>
            <a:picLocks noGrp="1" noChangeAspect="1"/>
          </p:cNvPicPr>
          <p:nvPr>
            <p:ph idx="1"/>
          </p:nvPr>
        </p:nvPicPr>
        <p:blipFill>
          <a:blip r:embed="rId3"/>
          <a:stretch>
            <a:fillRect/>
          </a:stretch>
        </p:blipFill>
        <p:spPr>
          <a:xfrm>
            <a:off x="1371599" y="1622745"/>
            <a:ext cx="9340168" cy="5253845"/>
          </a:xfrm>
          <a:prstGeom prst="rect">
            <a:avLst/>
          </a:prstGeom>
        </p:spPr>
      </p:pic>
    </p:spTree>
    <p:extLst>
      <p:ext uri="{BB962C8B-B14F-4D97-AF65-F5344CB8AC3E}">
        <p14:creationId xmlns:p14="http://schemas.microsoft.com/office/powerpoint/2010/main" val="363377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C8F1FF-54D9-50A2-6773-A55784FA148F}"/>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Features Going Forward</a:t>
            </a:r>
          </a:p>
        </p:txBody>
      </p:sp>
      <p:sp>
        <p:nvSpPr>
          <p:cNvPr id="3" name="Text Placeholder 2">
            <a:extLst>
              <a:ext uri="{FF2B5EF4-FFF2-40B4-BE49-F238E27FC236}">
                <a16:creationId xmlns:a16="http://schemas.microsoft.com/office/drawing/2014/main" id="{CEFC66C0-8CDD-53B0-F9B6-D0C0766F9EC5}"/>
              </a:ext>
            </a:extLst>
          </p:cNvPr>
          <p:cNvSpPr>
            <a:spLocks noGrp="1"/>
          </p:cNvSpPr>
          <p:nvPr>
            <p:ph type="body" idx="1"/>
          </p:nvPr>
        </p:nvSpPr>
        <p:spPr>
          <a:xfrm>
            <a:off x="1350682" y="4870824"/>
            <a:ext cx="10005951" cy="1458258"/>
          </a:xfrm>
        </p:spPr>
        <p:txBody>
          <a:bodyPr vert="horz" lIns="91440" tIns="45720" rIns="91440" bIns="45720" rtlCol="0" anchor="ctr">
            <a:noAutofit/>
          </a:bodyPr>
          <a:lstStyle/>
          <a:p>
            <a:pPr marL="342900" indent="-342900">
              <a:buFont typeface="Arial" panose="020B0604020202020204" pitchFamily="34" charset="0"/>
              <a:buChar char="•"/>
            </a:pPr>
            <a:r>
              <a:rPr lang="en-US" kern="1200" dirty="0">
                <a:solidFill>
                  <a:schemeClr val="tx1"/>
                </a:solidFill>
                <a:latin typeface="+mn-lt"/>
                <a:ea typeface="+mn-ea"/>
                <a:cs typeface="+mn-cs"/>
              </a:rPr>
              <a:t>Constitutional release under least-restrictive, non-financial conditions</a:t>
            </a:r>
          </a:p>
          <a:p>
            <a:pPr marL="342900" indent="-342900">
              <a:buFont typeface="Arial" panose="020B0604020202020204" pitchFamily="34" charset="0"/>
              <a:buChar char="•"/>
            </a:pPr>
            <a:r>
              <a:rPr lang="en-US" dirty="0">
                <a:solidFill>
                  <a:schemeClr val="tx1"/>
                </a:solidFill>
              </a:rPr>
              <a:t>Evidence-based, unbiased assessments</a:t>
            </a:r>
            <a:endParaRPr lang="en-US" kern="1200" dirty="0">
              <a:solidFill>
                <a:schemeClr val="tx1"/>
              </a:solidFill>
              <a:latin typeface="+mn-lt"/>
              <a:ea typeface="+mn-ea"/>
              <a:cs typeface="+mn-cs"/>
            </a:endParaRPr>
          </a:p>
          <a:p>
            <a:pPr marL="342900" indent="-342900">
              <a:buFont typeface="Arial" panose="020B0604020202020204" pitchFamily="34" charset="0"/>
              <a:buChar char="•"/>
            </a:pPr>
            <a:r>
              <a:rPr lang="en-US" dirty="0">
                <a:solidFill>
                  <a:schemeClr val="tx1"/>
                </a:solidFill>
              </a:rPr>
              <a:t>Strong procedural protections for all pretrial detention decisions</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333805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C30FB-A1AA-9E4F-A056-46A35FD2B4F3}"/>
              </a:ext>
            </a:extLst>
          </p:cNvPr>
          <p:cNvSpPr>
            <a:spLocks noGrp="1"/>
          </p:cNvSpPr>
          <p:nvPr>
            <p:ph type="title"/>
          </p:nvPr>
        </p:nvSpPr>
        <p:spPr>
          <a:xfrm>
            <a:off x="838200" y="556995"/>
            <a:ext cx="10515600" cy="1133693"/>
          </a:xfrm>
        </p:spPr>
        <p:txBody>
          <a:bodyPr>
            <a:normAutofit/>
          </a:bodyPr>
          <a:lstStyle/>
          <a:p>
            <a:r>
              <a:rPr lang="en-US" sz="5200"/>
              <a:t>Constitutional Release</a:t>
            </a:r>
          </a:p>
        </p:txBody>
      </p:sp>
      <p:graphicFrame>
        <p:nvGraphicFramePr>
          <p:cNvPr id="5" name="Content Placeholder 2">
            <a:extLst>
              <a:ext uri="{FF2B5EF4-FFF2-40B4-BE49-F238E27FC236}">
                <a16:creationId xmlns:a16="http://schemas.microsoft.com/office/drawing/2014/main" id="{3455B406-4099-7BEF-1CB9-E8C1ED7DB854}"/>
              </a:ext>
            </a:extLst>
          </p:cNvPr>
          <p:cNvGraphicFramePr>
            <a:graphicFrameLocks noGrp="1"/>
          </p:cNvGraphicFramePr>
          <p:nvPr>
            <p:ph idx="1"/>
            <p:extLst>
              <p:ext uri="{D42A27DB-BD31-4B8C-83A1-F6EECF244321}">
                <p14:modId xmlns:p14="http://schemas.microsoft.com/office/powerpoint/2010/main" val="4261197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253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27FA6-AB6B-584D-7B4D-DEEB12F9E4BE}"/>
              </a:ext>
            </a:extLst>
          </p:cNvPr>
          <p:cNvSpPr>
            <a:spLocks noGrp="1"/>
          </p:cNvSpPr>
          <p:nvPr>
            <p:ph type="title"/>
          </p:nvPr>
        </p:nvSpPr>
        <p:spPr>
          <a:xfrm>
            <a:off x="838200" y="556995"/>
            <a:ext cx="10515600" cy="1133693"/>
          </a:xfrm>
        </p:spPr>
        <p:txBody>
          <a:bodyPr>
            <a:normAutofit fontScale="90000"/>
          </a:bodyPr>
          <a:lstStyle/>
          <a:p>
            <a:r>
              <a:rPr lang="en-US" sz="5200" dirty="0"/>
              <a:t>Very Few Secured Financial Conditions</a:t>
            </a:r>
          </a:p>
        </p:txBody>
      </p:sp>
      <p:graphicFrame>
        <p:nvGraphicFramePr>
          <p:cNvPr id="10" name="Content Placeholder 2">
            <a:extLst>
              <a:ext uri="{FF2B5EF4-FFF2-40B4-BE49-F238E27FC236}">
                <a16:creationId xmlns:a16="http://schemas.microsoft.com/office/drawing/2014/main" id="{E2F7182B-5A83-7AD0-85F9-B7B034079748}"/>
              </a:ext>
            </a:extLst>
          </p:cNvPr>
          <p:cNvGraphicFramePr>
            <a:graphicFrameLocks noGrp="1"/>
          </p:cNvGraphicFramePr>
          <p:nvPr>
            <p:ph idx="1"/>
            <p:extLst>
              <p:ext uri="{D42A27DB-BD31-4B8C-83A1-F6EECF244321}">
                <p14:modId xmlns:p14="http://schemas.microsoft.com/office/powerpoint/2010/main" val="6868413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26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F26DC4-5B49-2495-2A27-2A58504D2BF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Evidence-Based Decisions</a:t>
            </a:r>
          </a:p>
        </p:txBody>
      </p:sp>
      <p:sp>
        <p:nvSpPr>
          <p:cNvPr id="4" name="Slide Number Placeholder 3">
            <a:extLst>
              <a:ext uri="{FF2B5EF4-FFF2-40B4-BE49-F238E27FC236}">
                <a16:creationId xmlns:a16="http://schemas.microsoft.com/office/drawing/2014/main" id="{EA338E14-0435-34B5-455F-996A5E4D8224}"/>
              </a:ext>
            </a:extLst>
          </p:cNvPr>
          <p:cNvSpPr>
            <a:spLocks noGrp="1"/>
          </p:cNvSpPr>
          <p:nvPr>
            <p:ph type="sldNum" sz="quarter" idx="12"/>
          </p:nvPr>
        </p:nvSpPr>
        <p:spPr>
          <a:xfrm>
            <a:off x="11704320" y="6455664"/>
            <a:ext cx="448056" cy="365125"/>
          </a:xfrm>
        </p:spPr>
        <p:txBody>
          <a:bodyPr>
            <a:normAutofit/>
          </a:bodyPr>
          <a:lstStyle/>
          <a:p>
            <a:pPr>
              <a:spcAft>
                <a:spcPts val="600"/>
              </a:spcAft>
            </a:pPr>
            <a:fld id="{399E05EE-8155-4D71-B5AB-99883948D6E7}" type="slidenum">
              <a:rPr lang="en-US" sz="1100">
                <a:solidFill>
                  <a:schemeClr val="tx1">
                    <a:lumMod val="50000"/>
                    <a:lumOff val="50000"/>
                  </a:schemeClr>
                </a:solidFill>
              </a:rPr>
              <a:pPr>
                <a:spcAft>
                  <a:spcPts val="600"/>
                </a:spcAft>
              </a:pPr>
              <a:t>24</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8BB9EDE4-387F-406E-A83B-1B33B4E26F01}"/>
              </a:ext>
            </a:extLst>
          </p:cNvPr>
          <p:cNvGraphicFramePr>
            <a:graphicFrameLocks noGrp="1"/>
          </p:cNvGraphicFramePr>
          <p:nvPr>
            <p:ph idx="1"/>
            <p:extLst>
              <p:ext uri="{D42A27DB-BD31-4B8C-83A1-F6EECF244321}">
                <p14:modId xmlns:p14="http://schemas.microsoft.com/office/powerpoint/2010/main" val="64698754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03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04D22-E274-A3E6-B0BA-5FA10F48A4F0}"/>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Procedural Protections</a:t>
            </a:r>
          </a:p>
        </p:txBody>
      </p:sp>
      <p:graphicFrame>
        <p:nvGraphicFramePr>
          <p:cNvPr id="18" name="Content Placeholder 2">
            <a:extLst>
              <a:ext uri="{FF2B5EF4-FFF2-40B4-BE49-F238E27FC236}">
                <a16:creationId xmlns:a16="http://schemas.microsoft.com/office/drawing/2014/main" id="{A9E9B377-5D79-A720-22E6-712CAAA6B0EF}"/>
              </a:ext>
            </a:extLst>
          </p:cNvPr>
          <p:cNvGraphicFramePr>
            <a:graphicFrameLocks noGrp="1"/>
          </p:cNvGraphicFramePr>
          <p:nvPr>
            <p:ph idx="1"/>
            <p:extLst>
              <p:ext uri="{D42A27DB-BD31-4B8C-83A1-F6EECF244321}">
                <p14:modId xmlns:p14="http://schemas.microsoft.com/office/powerpoint/2010/main" val="159197787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98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04D22-E274-A3E6-B0BA-5FA10F48A4F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Procedural Protections</a:t>
            </a:r>
          </a:p>
        </p:txBody>
      </p:sp>
      <p:sp>
        <p:nvSpPr>
          <p:cNvPr id="21" name="Content Placeholder 2">
            <a:extLst>
              <a:ext uri="{FF2B5EF4-FFF2-40B4-BE49-F238E27FC236}">
                <a16:creationId xmlns:a16="http://schemas.microsoft.com/office/drawing/2014/main" id="{AB2D390D-A731-70AA-7AA7-C7BAA737FA75}"/>
              </a:ext>
            </a:extLst>
          </p:cNvPr>
          <p:cNvSpPr>
            <a:spLocks noGrp="1"/>
          </p:cNvSpPr>
          <p:nvPr>
            <p:ph idx="1"/>
          </p:nvPr>
        </p:nvSpPr>
        <p:spPr>
          <a:xfrm>
            <a:off x="336884" y="1885279"/>
            <a:ext cx="11614483" cy="4678183"/>
          </a:xfrm>
        </p:spPr>
        <p:txBody>
          <a:bodyPr anchor="ctr">
            <a:normAutofit/>
          </a:bodyPr>
          <a:lstStyle/>
          <a:p>
            <a:pPr marL="514350" indent="-514350">
              <a:buFont typeface="+mj-lt"/>
              <a:buAutoNum type="arabicPeriod"/>
            </a:pPr>
            <a:r>
              <a:rPr lang="en-US"/>
              <a:t>An adversarial hearing within a reasonably short period of time after arrest at which the defendant has the right to counsel, to testify, and to present and cross-examine witnesses;</a:t>
            </a:r>
          </a:p>
          <a:p>
            <a:pPr marL="514350" indent="-514350">
              <a:buFont typeface="+mj-lt"/>
              <a:buAutoNum type="arabicPeriod"/>
            </a:pPr>
            <a:r>
              <a:rPr lang="en-US"/>
              <a:t>A judicial finding based on clear and convincing evidence that no conditions of release can reasonably assure the safety of the community or any person;</a:t>
            </a:r>
          </a:p>
          <a:p>
            <a:pPr marL="514350" indent="-514350">
              <a:buFont typeface="+mj-lt"/>
              <a:buAutoNum type="arabicPeriod"/>
            </a:pPr>
            <a:r>
              <a:rPr lang="en-US"/>
              <a:t>Pretrial detention orders based on written findings of fact and statement of reasons for decision;</a:t>
            </a:r>
          </a:p>
          <a:p>
            <a:pPr marL="514350" indent="-514350">
              <a:buFont typeface="+mj-lt"/>
              <a:buAutoNum type="arabicPeriod"/>
            </a:pPr>
            <a:r>
              <a:rPr lang="en-US"/>
              <a:t>Strict adherence to the jurisdiction’s speedy trial requirements; and </a:t>
            </a:r>
          </a:p>
          <a:p>
            <a:pPr marL="514350" indent="-514350">
              <a:buFont typeface="+mj-lt"/>
              <a:buAutoNum type="arabicPeriod"/>
            </a:pPr>
            <a:r>
              <a:rPr lang="en-US"/>
              <a:t>An opportunity for appeal or review of the detention order.</a:t>
            </a:r>
          </a:p>
        </p:txBody>
      </p:sp>
    </p:spTree>
    <p:extLst>
      <p:ext uri="{BB962C8B-B14F-4D97-AF65-F5344CB8AC3E}">
        <p14:creationId xmlns:p14="http://schemas.microsoft.com/office/powerpoint/2010/main" val="193163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3CC7D-CBB8-39E0-F31B-96D670517C32}"/>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a:solidFill>
                  <a:schemeClr val="tx1"/>
                </a:solidFill>
                <a:latin typeface="+mj-lt"/>
                <a:ea typeface="+mj-ea"/>
                <a:cs typeface="+mj-cs"/>
              </a:rPr>
              <a:t>Questions?</a:t>
            </a:r>
          </a:p>
        </p:txBody>
      </p:sp>
      <p:sp>
        <p:nvSpPr>
          <p:cNvPr id="76" name="Rectangle 7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FF95B1-B4DB-2E1F-200C-3FF6B6DAC33C}"/>
              </a:ext>
            </a:extLst>
          </p:cNvPr>
          <p:cNvSpPr>
            <a:spLocks noGrp="1"/>
          </p:cNvSpPr>
          <p:nvPr>
            <p:ph type="body" idx="1"/>
          </p:nvPr>
        </p:nvSpPr>
        <p:spPr>
          <a:xfrm>
            <a:off x="823442" y="4541263"/>
            <a:ext cx="4662957" cy="1395022"/>
          </a:xfrm>
        </p:spPr>
        <p:txBody>
          <a:bodyPr vert="horz" lIns="91440" tIns="45720" rIns="91440" bIns="45720" rtlCol="0" anchor="t">
            <a:normAutofit/>
          </a:bodyPr>
          <a:lstStyle/>
          <a:p>
            <a:r>
              <a:rPr lang="en-US" sz="1500" kern="1200">
                <a:solidFill>
                  <a:srgbClr val="FFFFFF"/>
                </a:solidFill>
                <a:latin typeface="+mn-lt"/>
                <a:ea typeface="+mn-ea"/>
                <a:cs typeface="+mn-cs"/>
              </a:rPr>
              <a:t>Zach Stock</a:t>
            </a:r>
          </a:p>
          <a:p>
            <a:r>
              <a:rPr lang="en-US" sz="1500" kern="1200">
                <a:solidFill>
                  <a:srgbClr val="FFFFFF"/>
                </a:solidFill>
                <a:latin typeface="+mn-lt"/>
                <a:ea typeface="+mn-ea"/>
                <a:cs typeface="+mn-cs"/>
              </a:rPr>
              <a:t>zstock@pdc.in.gov</a:t>
            </a:r>
          </a:p>
          <a:p>
            <a:r>
              <a:rPr lang="en-US" sz="1500" kern="1200">
                <a:solidFill>
                  <a:srgbClr val="FFFFFF"/>
                </a:solidFill>
                <a:latin typeface="+mn-lt"/>
                <a:ea typeface="+mn-ea"/>
                <a:cs typeface="+mn-cs"/>
              </a:rPr>
              <a:t>317-234-9503 </a:t>
            </a:r>
          </a:p>
          <a:p>
            <a:endParaRPr lang="en-US" sz="1500" kern="1200">
              <a:solidFill>
                <a:srgbClr val="FFFFFF"/>
              </a:solidFill>
              <a:latin typeface="+mn-lt"/>
              <a:ea typeface="+mn-ea"/>
              <a:cs typeface="+mn-cs"/>
            </a:endParaRPr>
          </a:p>
        </p:txBody>
      </p:sp>
      <p:pic>
        <p:nvPicPr>
          <p:cNvPr id="5" name="Picture 4" descr="A group of people raising their hands&#10;&#10;Description automatically generated">
            <a:extLst>
              <a:ext uri="{FF2B5EF4-FFF2-40B4-BE49-F238E27FC236}">
                <a16:creationId xmlns:a16="http://schemas.microsoft.com/office/drawing/2014/main" id="{FF38C60C-EB23-5AC2-D502-73E82FFE110A}"/>
              </a:ext>
            </a:extLst>
          </p:cNvPr>
          <p:cNvPicPr>
            <a:picLocks noChangeAspect="1"/>
          </p:cNvPicPr>
          <p:nvPr/>
        </p:nvPicPr>
        <p:blipFill rotWithShape="1">
          <a:blip r:embed="rId3">
            <a:extLst>
              <a:ext uri="{28A0092B-C50C-407E-A947-70E740481C1C}">
                <a14:useLocalDpi xmlns:a14="http://schemas.microsoft.com/office/drawing/2010/main" val="0"/>
              </a:ext>
            </a:extLst>
          </a:blip>
          <a:srcRect t="7546" b="8184"/>
          <a:stretch/>
        </p:blipFill>
        <p:spPr>
          <a:xfrm>
            <a:off x="6573907" y="1787893"/>
            <a:ext cx="5163022" cy="2904215"/>
          </a:xfrm>
          <a:prstGeom prst="rect">
            <a:avLst/>
          </a:prstGeom>
        </p:spPr>
      </p:pic>
      <p:sp>
        <p:nvSpPr>
          <p:cNvPr id="79" name="Rectangle 7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09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8BC36B1-678E-DD3F-9984-58D5A7042B55}"/>
              </a:ext>
            </a:extLst>
          </p:cNvPr>
          <p:cNvSpPr>
            <a:spLocks noGrp="1"/>
          </p:cNvSpPr>
          <p:nvPr>
            <p:ph type="title"/>
          </p:nvPr>
        </p:nvSpPr>
        <p:spPr>
          <a:xfrm>
            <a:off x="761802" y="762001"/>
            <a:ext cx="4080362" cy="1708242"/>
          </a:xfrm>
        </p:spPr>
        <p:txBody>
          <a:bodyPr vert="horz" lIns="91440" tIns="45720" rIns="91440" bIns="45720" rtlCol="0" anchor="ctr">
            <a:normAutofit/>
          </a:bodyPr>
          <a:lstStyle/>
          <a:p>
            <a:r>
              <a:rPr lang="en-US" sz="4000" kern="1200">
                <a:solidFill>
                  <a:schemeClr val="tx1"/>
                </a:solidFill>
                <a:latin typeface="+mj-lt"/>
                <a:ea typeface="+mj-ea"/>
                <a:cs typeface="+mj-cs"/>
              </a:rPr>
              <a:t>What we will cover</a:t>
            </a:r>
          </a:p>
        </p:txBody>
      </p:sp>
      <p:sp>
        <p:nvSpPr>
          <p:cNvPr id="67" name="Rectangle 66">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ue and white emblem with a statue of a person holding scales&#10;&#10;Description automatically generated">
            <a:extLst>
              <a:ext uri="{FF2B5EF4-FFF2-40B4-BE49-F238E27FC236}">
                <a16:creationId xmlns:a16="http://schemas.microsoft.com/office/drawing/2014/main" id="{FB1675CA-C733-7748-AB9D-DDE5A53D3B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5417" y="737488"/>
            <a:ext cx="5275363" cy="5383025"/>
          </a:xfrm>
          <a:prstGeom prst="rect">
            <a:avLst/>
          </a:prstGeom>
        </p:spPr>
      </p:pic>
      <p:graphicFrame>
        <p:nvGraphicFramePr>
          <p:cNvPr id="41" name="Text Placeholder 3">
            <a:extLst>
              <a:ext uri="{FF2B5EF4-FFF2-40B4-BE49-F238E27FC236}">
                <a16:creationId xmlns:a16="http://schemas.microsoft.com/office/drawing/2014/main" id="{F90F3DB2-1F6D-E760-896F-AD873BAAE391}"/>
              </a:ext>
            </a:extLst>
          </p:cNvPr>
          <p:cNvGraphicFramePr/>
          <p:nvPr>
            <p:extLst>
              <p:ext uri="{D42A27DB-BD31-4B8C-83A1-F6EECF244321}">
                <p14:modId xmlns:p14="http://schemas.microsoft.com/office/powerpoint/2010/main" val="2185873879"/>
              </p:ext>
            </p:extLst>
          </p:nvPr>
        </p:nvGraphicFramePr>
        <p:xfrm>
          <a:off x="761803" y="2470244"/>
          <a:ext cx="4080361" cy="376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69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0EEE4D-F8C1-51D1-5DF8-2C14CAE452C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Facts to Frame the Issues</a:t>
            </a:r>
          </a:p>
        </p:txBody>
      </p:sp>
      <p:sp>
        <p:nvSpPr>
          <p:cNvPr id="41" name="Text Placeholder 2">
            <a:extLst>
              <a:ext uri="{FF2B5EF4-FFF2-40B4-BE49-F238E27FC236}">
                <a16:creationId xmlns:a16="http://schemas.microsoft.com/office/drawing/2014/main" id="{895D70DE-5193-F519-78A5-E165F471CAA2}"/>
              </a:ext>
            </a:extLst>
          </p:cNvPr>
          <p:cNvSpPr>
            <a:spLocks noGrp="1"/>
          </p:cNvSpPr>
          <p:nvPr>
            <p:ph type="body" idx="1"/>
          </p:nvPr>
        </p:nvSpPr>
        <p:spPr>
          <a:xfrm>
            <a:off x="1350682" y="4870824"/>
            <a:ext cx="10005951" cy="1458258"/>
          </a:xfrm>
        </p:spPr>
        <p:txBody>
          <a:bodyPr vert="horz" lIns="91440" tIns="45720" rIns="91440" bIns="45720" rtlCol="0" anchor="ctr">
            <a:normAutofit fontScale="92500"/>
          </a:bodyPr>
          <a:lstStyle/>
          <a:p>
            <a:pPr marL="514350" indent="-514350">
              <a:buFont typeface="Arial" panose="020B0604020202020204" pitchFamily="34" charset="0"/>
              <a:buChar char="•"/>
            </a:pPr>
            <a:r>
              <a:rPr lang="en-US" sz="2600" kern="1200">
                <a:solidFill>
                  <a:schemeClr val="tx1"/>
                </a:solidFill>
                <a:latin typeface="+mn-lt"/>
                <a:ea typeface="+mn-ea"/>
                <a:cs typeface="+mn-cs"/>
              </a:rPr>
              <a:t>Indiana has a jail overcrowding problem driven by pre-trial detention</a:t>
            </a:r>
          </a:p>
          <a:p>
            <a:pPr marL="514350" indent="-514350">
              <a:buFont typeface="Arial" panose="020B0604020202020204" pitchFamily="34" charset="0"/>
              <a:buChar char="•"/>
            </a:pPr>
            <a:r>
              <a:rPr lang="en-US" sz="2600" kern="1200">
                <a:solidFill>
                  <a:schemeClr val="tx1"/>
                </a:solidFill>
                <a:latin typeface="+mn-lt"/>
                <a:ea typeface="+mn-ea"/>
                <a:cs typeface="+mn-cs"/>
              </a:rPr>
              <a:t>Many people </a:t>
            </a:r>
            <a:r>
              <a:rPr lang="en-US" sz="2600">
                <a:solidFill>
                  <a:schemeClr val="tx1"/>
                </a:solidFill>
              </a:rPr>
              <a:t>are in</a:t>
            </a:r>
            <a:r>
              <a:rPr lang="en-US" sz="2600" kern="1200">
                <a:solidFill>
                  <a:schemeClr val="tx1"/>
                </a:solidFill>
                <a:latin typeface="+mn-lt"/>
                <a:ea typeface="+mn-ea"/>
                <a:cs typeface="+mn-cs"/>
              </a:rPr>
              <a:t> jail</a:t>
            </a:r>
            <a:r>
              <a:rPr lang="en-US" sz="2600">
                <a:solidFill>
                  <a:schemeClr val="tx1"/>
                </a:solidFill>
              </a:rPr>
              <a:t> facing</a:t>
            </a:r>
            <a:r>
              <a:rPr lang="en-US" sz="2600" kern="1200">
                <a:solidFill>
                  <a:schemeClr val="tx1"/>
                </a:solidFill>
                <a:latin typeface="+mn-lt"/>
                <a:ea typeface="+mn-ea"/>
                <a:cs typeface="+mn-cs"/>
              </a:rPr>
              <a:t> non-violent</a:t>
            </a:r>
            <a:r>
              <a:rPr lang="en-US" sz="2600">
                <a:solidFill>
                  <a:schemeClr val="tx1"/>
                </a:solidFill>
              </a:rPr>
              <a:t> charges  </a:t>
            </a:r>
            <a:endParaRPr lang="en-US" sz="2600" kern="1200">
              <a:solidFill>
                <a:schemeClr val="tx1"/>
              </a:solidFill>
              <a:latin typeface="+mn-lt"/>
            </a:endParaRPr>
          </a:p>
          <a:p>
            <a:pPr marL="514350" indent="-514350">
              <a:buFont typeface="Arial" panose="020B0604020202020204" pitchFamily="34" charset="0"/>
              <a:buChar char="•"/>
            </a:pPr>
            <a:r>
              <a:rPr lang="en-US" sz="2600" kern="1200">
                <a:solidFill>
                  <a:schemeClr val="tx1"/>
                </a:solidFill>
                <a:latin typeface="+mn-lt"/>
                <a:ea typeface="+mn-ea"/>
                <a:cs typeface="+mn-cs"/>
              </a:rPr>
              <a:t>The rearrest rate for individuals on pretrial release is low</a:t>
            </a:r>
            <a:endParaRPr lang="en-US" sz="2600" kern="1200">
              <a:solidFill>
                <a:schemeClr val="tx1"/>
              </a:solidFill>
              <a:latin typeface="+mn-lt"/>
            </a:endParaRPr>
          </a:p>
          <a:p>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224976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lide6" descr="Story 16">
            <a:extLst>
              <a:ext uri="{FF2B5EF4-FFF2-40B4-BE49-F238E27FC236}">
                <a16:creationId xmlns:a16="http://schemas.microsoft.com/office/drawing/2014/main" id="{B776370F-97C2-ADB0-29AA-3A47720EC89F}"/>
              </a:ext>
            </a:extLst>
          </p:cNvPr>
          <p:cNvPicPr>
            <a:picLocks noChangeAspect="1"/>
          </p:cNvPicPr>
          <p:nvPr/>
        </p:nvPicPr>
        <p:blipFill>
          <a:blip r:embed="rId3">
            <a:extLst>
              <a:ext uri="{28A0092B-C50C-407E-A947-70E740481C1C}">
                <a14:useLocalDpi xmlns:a14="http://schemas.microsoft.com/office/drawing/2010/main" val="0"/>
              </a:ext>
            </a:extLst>
          </a:blip>
          <a:srcRect l="6343" t="12677" r="5821" b="8463"/>
          <a:stretch/>
        </p:blipFill>
        <p:spPr>
          <a:xfrm>
            <a:off x="1472871" y="-2640"/>
            <a:ext cx="9246258" cy="6724115"/>
          </a:xfrm>
          <a:prstGeom prst="rect">
            <a:avLst/>
          </a:prstGeom>
        </p:spPr>
      </p:pic>
      <p:sp>
        <p:nvSpPr>
          <p:cNvPr id="10" name="Arrow: Right 9">
            <a:extLst>
              <a:ext uri="{FF2B5EF4-FFF2-40B4-BE49-F238E27FC236}">
                <a16:creationId xmlns:a16="http://schemas.microsoft.com/office/drawing/2014/main" id="{62E9E973-39AF-2082-1F61-C8340A5D25CE}"/>
              </a:ext>
            </a:extLst>
          </p:cNvPr>
          <p:cNvSpPr/>
          <p:nvPr/>
        </p:nvSpPr>
        <p:spPr>
          <a:xfrm>
            <a:off x="419726" y="5508885"/>
            <a:ext cx="1648918" cy="52465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2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65D4C-C50F-A0C9-7FA5-ACEB585CEF2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Functionally Overcrowded Statewide</a:t>
            </a:r>
          </a:p>
        </p:txBody>
      </p:sp>
      <p:graphicFrame>
        <p:nvGraphicFramePr>
          <p:cNvPr id="5" name="Content Placeholder 2">
            <a:extLst>
              <a:ext uri="{FF2B5EF4-FFF2-40B4-BE49-F238E27FC236}">
                <a16:creationId xmlns:a16="http://schemas.microsoft.com/office/drawing/2014/main" id="{F8FBB9B2-9BD7-1F49-ABA0-5E9FED5E7860}"/>
              </a:ext>
            </a:extLst>
          </p:cNvPr>
          <p:cNvGraphicFramePr>
            <a:graphicFrameLocks noGrp="1"/>
          </p:cNvGraphicFramePr>
          <p:nvPr>
            <p:ph idx="1"/>
            <p:extLst>
              <p:ext uri="{D42A27DB-BD31-4B8C-83A1-F6EECF244321}">
                <p14:modId xmlns:p14="http://schemas.microsoft.com/office/powerpoint/2010/main" val="288069124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3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8613-73CD-AE65-69A4-A85DAC7BD480}"/>
              </a:ext>
            </a:extLst>
          </p:cNvPr>
          <p:cNvSpPr>
            <a:spLocks noGrp="1"/>
          </p:cNvSpPr>
          <p:nvPr>
            <p:ph type="title"/>
          </p:nvPr>
        </p:nvSpPr>
        <p:spPr/>
        <p:txBody>
          <a:bodyPr/>
          <a:lstStyle/>
          <a:p>
            <a:r>
              <a:rPr lang="en-US"/>
              <a:t>Low-Level Charges Were Common in August</a:t>
            </a:r>
          </a:p>
        </p:txBody>
      </p:sp>
      <p:graphicFrame>
        <p:nvGraphicFramePr>
          <p:cNvPr id="5" name="Content Placeholder 4">
            <a:extLst>
              <a:ext uri="{FF2B5EF4-FFF2-40B4-BE49-F238E27FC236}">
                <a16:creationId xmlns:a16="http://schemas.microsoft.com/office/drawing/2014/main" id="{067CF772-6646-32D1-C550-1E3688F9263F}"/>
              </a:ext>
            </a:extLst>
          </p:cNvPr>
          <p:cNvGraphicFramePr>
            <a:graphicFrameLocks noGrp="1"/>
          </p:cNvGraphicFramePr>
          <p:nvPr>
            <p:ph idx="1"/>
            <p:extLst>
              <p:ext uri="{D42A27DB-BD31-4B8C-83A1-F6EECF244321}">
                <p14:modId xmlns:p14="http://schemas.microsoft.com/office/powerpoint/2010/main" val="369534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38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E724-C787-536D-5F83-B4D729EE9DFA}"/>
              </a:ext>
            </a:extLst>
          </p:cNvPr>
          <p:cNvSpPr>
            <a:spLocks noGrp="1"/>
          </p:cNvSpPr>
          <p:nvPr>
            <p:ph type="title"/>
          </p:nvPr>
        </p:nvSpPr>
        <p:spPr/>
        <p:txBody>
          <a:bodyPr/>
          <a:lstStyle/>
          <a:p>
            <a:r>
              <a:rPr lang="en-US"/>
              <a:t>Yet Pretrial Detainees are the Problem</a:t>
            </a:r>
          </a:p>
        </p:txBody>
      </p:sp>
      <p:graphicFrame>
        <p:nvGraphicFramePr>
          <p:cNvPr id="6" name="Content Placeholder 2">
            <a:extLst>
              <a:ext uri="{FF2B5EF4-FFF2-40B4-BE49-F238E27FC236}">
                <a16:creationId xmlns:a16="http://schemas.microsoft.com/office/drawing/2014/main" id="{401B3E6B-F763-141E-1BA3-1D6DB046DBCA}"/>
              </a:ext>
            </a:extLst>
          </p:cNvPr>
          <p:cNvGraphicFramePr>
            <a:graphicFrameLocks noGrp="1"/>
          </p:cNvGraphicFramePr>
          <p:nvPr>
            <p:ph idx="1"/>
            <p:extLst>
              <p:ext uri="{D42A27DB-BD31-4B8C-83A1-F6EECF244321}">
                <p14:modId xmlns:p14="http://schemas.microsoft.com/office/powerpoint/2010/main" val="21218721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093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0B4C4-C637-DB31-62FB-C200BE4FA107}"/>
              </a:ext>
            </a:extLst>
          </p:cNvPr>
          <p:cNvSpPr>
            <a:spLocks noGrp="1"/>
          </p:cNvSpPr>
          <p:nvPr>
            <p:ph type="title"/>
          </p:nvPr>
        </p:nvSpPr>
        <p:spPr>
          <a:xfrm>
            <a:off x="723900" y="509587"/>
            <a:ext cx="10545435" cy="1109351"/>
          </a:xfrm>
        </p:spPr>
        <p:txBody>
          <a:bodyPr vert="horz" lIns="91440" tIns="45720" rIns="91440" bIns="45720" rtlCol="0" anchor="ctr">
            <a:normAutofit/>
          </a:bodyPr>
          <a:lstStyle/>
          <a:p>
            <a:r>
              <a:rPr lang="en-US" sz="3600" kern="1200">
                <a:solidFill>
                  <a:schemeClr val="tx1"/>
                </a:solidFill>
                <a:latin typeface="+mj-lt"/>
                <a:ea typeface="+mj-ea"/>
                <a:cs typeface="+mj-cs"/>
              </a:rPr>
              <a:t>Which Seems Unnecessary When Rearrest Rate is Low</a:t>
            </a:r>
          </a:p>
        </p:txBody>
      </p:sp>
      <p:pic>
        <p:nvPicPr>
          <p:cNvPr id="3" name="Picture 2" descr="A screenshot of a computer&#10;&#10;Description automatically generated">
            <a:extLst>
              <a:ext uri="{FF2B5EF4-FFF2-40B4-BE49-F238E27FC236}">
                <a16:creationId xmlns:a16="http://schemas.microsoft.com/office/drawing/2014/main" id="{074C3A7A-6902-C97E-EE02-FAED19609BC4}"/>
              </a:ext>
            </a:extLst>
          </p:cNvPr>
          <p:cNvPicPr>
            <a:picLocks noChangeAspect="1"/>
          </p:cNvPicPr>
          <p:nvPr/>
        </p:nvPicPr>
        <p:blipFill>
          <a:blip r:embed="rId3">
            <a:extLst>
              <a:ext uri="{28A0092B-C50C-407E-A947-70E740481C1C}">
                <a14:useLocalDpi xmlns:a14="http://schemas.microsoft.com/office/drawing/2010/main" val="0"/>
              </a:ext>
            </a:extLst>
          </a:blip>
          <a:srcRect l="28933" t="46593" r="15625" b="25988"/>
          <a:stretch/>
        </p:blipFill>
        <p:spPr>
          <a:xfrm>
            <a:off x="705972" y="2359342"/>
            <a:ext cx="10768181" cy="3554730"/>
          </a:xfrm>
          <a:prstGeom prst="rect">
            <a:avLst/>
          </a:prstGeom>
        </p:spPr>
      </p:pic>
      <p:sp>
        <p:nvSpPr>
          <p:cNvPr id="8" name="Oval 7">
            <a:extLst>
              <a:ext uri="{FF2B5EF4-FFF2-40B4-BE49-F238E27FC236}">
                <a16:creationId xmlns:a16="http://schemas.microsoft.com/office/drawing/2014/main" id="{F0246679-6979-F587-C908-2A374E6F2F73}"/>
              </a:ext>
            </a:extLst>
          </p:cNvPr>
          <p:cNvSpPr/>
          <p:nvPr/>
        </p:nvSpPr>
        <p:spPr>
          <a:xfrm>
            <a:off x="9646276" y="4849360"/>
            <a:ext cx="1493949" cy="5800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db5066c-6899-482b-9ea0-5145f9da9989" xsi:nil="true"/>
    <_ip_UnifiedCompliancePolicyProperties xmlns="http://schemas.microsoft.com/sharepoint/v3" xsi:nil="true"/>
    <DateModified xmlns="19f9304c-805d-4861-baca-e08d89417028" xsi:nil="true"/>
    <lcf76f155ced4ddcb4097134ff3c332f xmlns="19f9304c-805d-4861-baca-e08d894170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F7E8DC27C1424B920C2C268FC61F2B" ma:contentTypeVersion="20" ma:contentTypeDescription="Create a new document." ma:contentTypeScope="" ma:versionID="633fb51035c4491bfc0307165018de93">
  <xsd:schema xmlns:xsd="http://www.w3.org/2001/XMLSchema" xmlns:xs="http://www.w3.org/2001/XMLSchema" xmlns:p="http://schemas.microsoft.com/office/2006/metadata/properties" xmlns:ns1="http://schemas.microsoft.com/sharepoint/v3" xmlns:ns2="19f9304c-805d-4861-baca-e08d89417028" xmlns:ns3="a1ae6fbb-4e2c-48b7-8c7c-b89e86a0d2ee" xmlns:ns4="ddb5066c-6899-482b-9ea0-5145f9da9989" targetNamespace="http://schemas.microsoft.com/office/2006/metadata/properties" ma:root="true" ma:fieldsID="b437270be198d0791c781f2606fb9c51" ns1:_="" ns2:_="" ns3:_="" ns4:_="">
    <xsd:import namespace="http://schemas.microsoft.com/sharepoint/v3"/>
    <xsd:import namespace="19f9304c-805d-4861-baca-e08d89417028"/>
    <xsd:import namespace="a1ae6fbb-4e2c-48b7-8c7c-b89e86a0d2ee"/>
    <xsd:import namespace="ddb5066c-6899-482b-9ea0-5145f9da99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DateModifi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f9304c-805d-4861-baca-e08d8941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DateModified" ma:index="24" nillable="true" ma:displayName="Date Modified" ma:format="DateTime" ma:internalName="DateModified">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e6fbb-4e2c-48b7-8c7c-b89e86a0d2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f00ac69-b4a1-47f8-b767-83f4d3b86c97}" ma:internalName="TaxCatchAll" ma:showField="CatchAllData" ma:web="a1ae6fbb-4e2c-48b7-8c7c-b89e86a0d2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9A212C-F646-4E70-8096-9C510C0D0D34}">
  <ds:schemaRefs>
    <ds:schemaRef ds:uri="19f9304c-805d-4861-baca-e08d89417028"/>
    <ds:schemaRef ds:uri="a1ae6fbb-4e2c-48b7-8c7c-b89e86a0d2ee"/>
    <ds:schemaRef ds:uri="ddb5066c-6899-482b-9ea0-5145f9da99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0CDBF2-95B5-40F4-9594-205D7EFB3732}">
  <ds:schemaRefs>
    <ds:schemaRef ds:uri="http://schemas.microsoft.com/sharepoint/v3/contenttype/forms"/>
  </ds:schemaRefs>
</ds:datastoreItem>
</file>

<file path=customXml/itemProps3.xml><?xml version="1.0" encoding="utf-8"?>
<ds:datastoreItem xmlns:ds="http://schemas.openxmlformats.org/officeDocument/2006/customXml" ds:itemID="{EE273D36-9B6E-4ACF-9C84-72E75410509F}">
  <ds:schemaRefs>
    <ds:schemaRef ds:uri="19f9304c-805d-4861-baca-e08d89417028"/>
    <ds:schemaRef ds:uri="a1ae6fbb-4e2c-48b7-8c7c-b89e86a0d2ee"/>
    <ds:schemaRef ds:uri="ddb5066c-6899-482b-9ea0-5145f9da99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Office Theme</Template>
  <TotalTime>4</TotalTime>
  <Words>1054</Words>
  <Application>Microsoft Office PowerPoint</Application>
  <PresentationFormat>Widescreen</PresentationFormat>
  <Paragraphs>121</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Pretrial Release</vt:lpstr>
      <vt:lpstr>PowerPoint Presentation</vt:lpstr>
      <vt:lpstr>What we will cover</vt:lpstr>
      <vt:lpstr>Facts to Frame the Issues</vt:lpstr>
      <vt:lpstr>PowerPoint Presentation</vt:lpstr>
      <vt:lpstr>Functionally Overcrowded Statewide</vt:lpstr>
      <vt:lpstr>Low-Level Charges Were Common in August</vt:lpstr>
      <vt:lpstr>Yet Pretrial Detainees are the Problem</vt:lpstr>
      <vt:lpstr>Which Seems Unnecessary When Rearrest Rate is Low</vt:lpstr>
      <vt:lpstr>The Rate is Even Lower for Major Felonies</vt:lpstr>
      <vt:lpstr>You May Be Thinking Even a 1% Rearrest Rate is Too High</vt:lpstr>
      <vt:lpstr>PowerPoint Presentation</vt:lpstr>
      <vt:lpstr>Speaking of the Framers: Legal Foundations and Current Realities</vt:lpstr>
      <vt:lpstr>PowerPoint Presentation</vt:lpstr>
      <vt:lpstr>Historically Two Rights Worked in Tandem</vt:lpstr>
      <vt:lpstr>Pre-Trial Release was the Expectation and Bail was Meant to Secure Attendance at Trial</vt:lpstr>
      <vt:lpstr>Moving Away From Attendance to Dangerousness</vt:lpstr>
      <vt:lpstr>DeWees v. State (2022): Where We Are Today</vt:lpstr>
      <vt:lpstr>DeWees v. State (2022): Where We Are Today</vt:lpstr>
      <vt:lpstr>De Facto Preventive Detention for the Indigent</vt:lpstr>
      <vt:lpstr>Features Going Forward</vt:lpstr>
      <vt:lpstr>Constitutional Release</vt:lpstr>
      <vt:lpstr>Very Few Secured Financial Conditions</vt:lpstr>
      <vt:lpstr>Evidence-Based Decisions</vt:lpstr>
      <vt:lpstr>Procedural Protections</vt:lpstr>
      <vt:lpstr>Procedural Protections</vt:lpstr>
      <vt:lpstr>Questions?</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Pretrial Release:</dc:title>
  <dc:creator>Stock, Zachary</dc:creator>
  <cp:lastModifiedBy>Stock, Zachary</cp:lastModifiedBy>
  <cp:revision>2</cp:revision>
  <dcterms:created xsi:type="dcterms:W3CDTF">2024-09-13T13:27:08Z</dcterms:created>
  <dcterms:modified xsi:type="dcterms:W3CDTF">2024-09-24T18:33:23Z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0x010100B0F7E8DC27C1424B920C2C268FC61F2B</vt:lpwstr>
  </property>
  <property fmtid="{D5CDD505-2E9C-101B-9397-08002B2CF9AE}" pid="3" name="MediaServiceImageTags">
    <vt:lpwstr/>
  </property>
</Properties>
</file>