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7"/>
  </p:notesMasterIdLst>
  <p:sldIdLst>
    <p:sldId id="267" r:id="rId5"/>
    <p:sldId id="256" r:id="rId6"/>
    <p:sldId id="262" r:id="rId7"/>
    <p:sldId id="257" r:id="rId8"/>
    <p:sldId id="266" r:id="rId9"/>
    <p:sldId id="259" r:id="rId10"/>
    <p:sldId id="291" r:id="rId11"/>
    <p:sldId id="258" r:id="rId12"/>
    <p:sldId id="268" r:id="rId13"/>
    <p:sldId id="274" r:id="rId14"/>
    <p:sldId id="278" r:id="rId15"/>
    <p:sldId id="273" r:id="rId16"/>
    <p:sldId id="280" r:id="rId17"/>
    <p:sldId id="281" r:id="rId18"/>
    <p:sldId id="292" r:id="rId19"/>
    <p:sldId id="282" r:id="rId20"/>
    <p:sldId id="283" r:id="rId21"/>
    <p:sldId id="284" r:id="rId22"/>
    <p:sldId id="285" r:id="rId23"/>
    <p:sldId id="286" r:id="rId24"/>
    <p:sldId id="287" r:id="rId25"/>
    <p:sldId id="289" r:id="rId26"/>
    <p:sldId id="290" r:id="rId27"/>
    <p:sldId id="264" r:id="rId28"/>
    <p:sldId id="260" r:id="rId29"/>
    <p:sldId id="261" r:id="rId30"/>
    <p:sldId id="272" r:id="rId31"/>
    <p:sldId id="269" r:id="rId32"/>
    <p:sldId id="270" r:id="rId33"/>
    <p:sldId id="275" r:id="rId34"/>
    <p:sldId id="277" r:id="rId35"/>
    <p:sldId id="279"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73E"/>
    <a:srgbClr val="FFE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CC240A-28CD-49A1-BF80-C30D99D5EB2F}" v="2033" dt="2024-09-23T19:32:53.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12"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4143587" y="9119475"/>
            <a:ext cx="3169920" cy="481727"/>
          </a:xfrm>
          <a:prstGeom prst="rect">
            <a:avLst/>
          </a:prstGeom>
        </p:spPr>
        <p:txBody>
          <a:bodyPr vert="horz" lIns="96653" tIns="48327" rIns="96653" bIns="48327" rtlCol="0" anchor="b"/>
          <a:lstStyle>
            <a:lvl1pPr algn="r">
              <a:defRPr sz="1300"/>
            </a:lvl1pPr>
          </a:lstStyle>
          <a:p>
            <a:fld id="{581CD17C-6FDE-4318-B5CB-3F1C24FF6561}" type="slidenum">
              <a:rPr lang="en-US" smtClean="0"/>
              <a:t>‹#›</a:t>
            </a:fld>
            <a:endParaRPr lang="en-US"/>
          </a:p>
        </p:txBody>
      </p:sp>
      <p:sp>
        <p:nvSpPr>
          <p:cNvPr id="9" name="Slide Image Placeholder 8">
            <a:extLst>
              <a:ext uri="{FF2B5EF4-FFF2-40B4-BE49-F238E27FC236}">
                <a16:creationId xmlns:a16="http://schemas.microsoft.com/office/drawing/2014/main" id="{970F4F18-B409-094C-003F-8D25D584E224}"/>
              </a:ext>
            </a:extLst>
          </p:cNvPr>
          <p:cNvSpPr>
            <a:spLocks noGrp="1" noRot="1" noChangeAspect="1"/>
          </p:cNvSpPr>
          <p:nvPr>
            <p:ph type="sldImg" idx="2"/>
          </p:nvPr>
        </p:nvSpPr>
        <p:spPr>
          <a:xfrm>
            <a:off x="1463675" y="142875"/>
            <a:ext cx="4683125" cy="2100453"/>
          </a:xfrm>
          <a:prstGeom prst="rect">
            <a:avLst/>
          </a:prstGeom>
          <a:noFill/>
          <a:ln w="12700">
            <a:solidFill>
              <a:prstClr val="black"/>
            </a:solidFill>
          </a:ln>
        </p:spPr>
        <p:txBody>
          <a:bodyPr vert="horz" lIns="96653" tIns="48327" rIns="96653" bIns="48327" rtlCol="0" anchor="ctr"/>
          <a:lstStyle/>
          <a:p>
            <a:endParaRPr lang="en-US"/>
          </a:p>
        </p:txBody>
      </p:sp>
      <p:sp>
        <p:nvSpPr>
          <p:cNvPr id="10" name="Notes Placeholder 9">
            <a:extLst>
              <a:ext uri="{FF2B5EF4-FFF2-40B4-BE49-F238E27FC236}">
                <a16:creationId xmlns:a16="http://schemas.microsoft.com/office/drawing/2014/main" id="{A62A1CD9-890F-C3F0-4910-26495BB4A269}"/>
              </a:ext>
            </a:extLst>
          </p:cNvPr>
          <p:cNvSpPr>
            <a:spLocks noGrp="1"/>
          </p:cNvSpPr>
          <p:nvPr>
            <p:ph type="body" sz="quarter" idx="3"/>
          </p:nvPr>
        </p:nvSpPr>
        <p:spPr>
          <a:xfrm>
            <a:off x="234581" y="2389632"/>
            <a:ext cx="6889251" cy="6968499"/>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5852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212725"/>
            <a:ext cx="4413250" cy="2482850"/>
          </a:xfrm>
          <a:prstGeom prst="rect">
            <a:avLst/>
          </a:prstGeom>
        </p:spPr>
      </p:sp>
      <p:sp>
        <p:nvSpPr>
          <p:cNvPr id="3" name="Notes Placeholder 2"/>
          <p:cNvSpPr>
            <a:spLocks noGrp="1"/>
          </p:cNvSpPr>
          <p:nvPr>
            <p:ph type="body" idx="1"/>
          </p:nvPr>
        </p:nvSpPr>
        <p:spPr>
          <a:xfrm>
            <a:off x="223779" y="2804160"/>
            <a:ext cx="6867645" cy="7348352"/>
          </a:xfrm>
          <a:prstGeom prst="rect">
            <a:avLst/>
          </a:prstGeom>
        </p:spPr>
        <p:txBody>
          <a:bodyPr/>
          <a:lstStyle/>
          <a:p>
            <a:r>
              <a:rPr lang="en-US"/>
              <a:t>[opening slide to preview the title slide]</a:t>
            </a:r>
          </a:p>
        </p:txBody>
      </p:sp>
      <p:sp>
        <p:nvSpPr>
          <p:cNvPr id="4" name="Slide Number Placeholder 3"/>
          <p:cNvSpPr>
            <a:spLocks noGrp="1"/>
          </p:cNvSpPr>
          <p:nvPr>
            <p:ph type="sldNum" sz="quarter" idx="5"/>
          </p:nvPr>
        </p:nvSpPr>
        <p:spPr/>
        <p:txBody>
          <a:bodyPr/>
          <a:lstStyle/>
          <a:p>
            <a:fld id="{581CD17C-6FDE-4318-B5CB-3F1C24FF6561}" type="slidenum">
              <a:rPr lang="en-US" smtClean="0"/>
              <a:t>1</a:t>
            </a:fld>
            <a:endParaRPr lang="en-US"/>
          </a:p>
        </p:txBody>
      </p:sp>
    </p:spTree>
    <p:extLst>
      <p:ext uri="{BB962C8B-B14F-4D97-AF65-F5344CB8AC3E}">
        <p14:creationId xmlns:p14="http://schemas.microsoft.com/office/powerpoint/2010/main" val="2505230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481013"/>
            <a:ext cx="6762750" cy="3803650"/>
          </a:xfrm>
          <a:prstGeom prst="rect">
            <a:avLst/>
          </a:prstGeom>
        </p:spPr>
      </p:sp>
      <p:sp>
        <p:nvSpPr>
          <p:cNvPr id="3" name="Notes Placeholder 2"/>
          <p:cNvSpPr>
            <a:spLocks noGrp="1"/>
          </p:cNvSpPr>
          <p:nvPr>
            <p:ph type="body" idx="1"/>
          </p:nvPr>
        </p:nvSpPr>
        <p:spPr>
          <a:xfrm>
            <a:off x="223779" y="4596384"/>
            <a:ext cx="6867645" cy="5556128"/>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581CD17C-6FDE-4318-B5CB-3F1C24FF6561}" type="slidenum">
              <a:rPr lang="en-US" smtClean="0"/>
              <a:t>10</a:t>
            </a:fld>
            <a:endParaRPr lang="en-US"/>
          </a:p>
        </p:txBody>
      </p:sp>
    </p:spTree>
    <p:extLst>
      <p:ext uri="{BB962C8B-B14F-4D97-AF65-F5344CB8AC3E}">
        <p14:creationId xmlns:p14="http://schemas.microsoft.com/office/powerpoint/2010/main" val="1852981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377184"/>
            <a:ext cx="6867645" cy="5894689"/>
          </a:xfrm>
          <a:prstGeom prst="rect">
            <a:avLst/>
          </a:prstGeom>
        </p:spPr>
        <p:txBody>
          <a:bodyPr/>
          <a:lstStyle/>
          <a:p>
            <a:r>
              <a:rPr lang="en-US" sz="1800"/>
              <a:t>Gathering “data” in the form of statistics is remarkably difficult because it requires longitudinal studies of individual offenders. </a:t>
            </a:r>
          </a:p>
          <a:p>
            <a:endParaRPr lang="en-US" sz="1800"/>
          </a:p>
          <a:p>
            <a:r>
              <a:rPr lang="en-US" sz="1800"/>
              <a:t>Instead, the IPAC reached out this month the prosecutors around the State for situations in which a change in the law or, at least, the values expressed through them might have made a difference in the last couple of years.</a:t>
            </a:r>
          </a:p>
          <a:p>
            <a:endParaRPr lang="en-US" sz="1800"/>
          </a:p>
          <a:p>
            <a:r>
              <a:rPr lang="en-US" sz="1800" b="1"/>
              <a:t>That is, what follows is not the result of a years-long study – instead these are collected stories in the last two weeks.</a:t>
            </a:r>
          </a:p>
          <a:p>
            <a:endParaRPr lang="en-US" sz="1800"/>
          </a:p>
          <a:p>
            <a:r>
              <a:rPr lang="en-US" sz="1800"/>
              <a:t>The worst of those responses are summarized here.</a:t>
            </a:r>
          </a:p>
        </p:txBody>
      </p:sp>
      <p:sp>
        <p:nvSpPr>
          <p:cNvPr id="4" name="Slide Number Placeholder 3"/>
          <p:cNvSpPr>
            <a:spLocks noGrp="1"/>
          </p:cNvSpPr>
          <p:nvPr>
            <p:ph type="sldNum" sz="quarter" idx="5"/>
          </p:nvPr>
        </p:nvSpPr>
        <p:spPr/>
        <p:txBody>
          <a:bodyPr/>
          <a:lstStyle/>
          <a:p>
            <a:fld id="{581CD17C-6FDE-4318-B5CB-3F1C24FF6561}" type="slidenum">
              <a:rPr lang="en-US" smtClean="0"/>
              <a:t>11</a:t>
            </a:fld>
            <a:endParaRPr lang="en-US"/>
          </a:p>
        </p:txBody>
      </p:sp>
    </p:spTree>
    <p:extLst>
      <p:ext uri="{BB962C8B-B14F-4D97-AF65-F5344CB8AC3E}">
        <p14:creationId xmlns:p14="http://schemas.microsoft.com/office/powerpoint/2010/main" val="394409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46050"/>
            <a:ext cx="4876800" cy="2743200"/>
          </a:xfrm>
          <a:prstGeom prst="rect">
            <a:avLst/>
          </a:prstGeom>
        </p:spPr>
      </p:sp>
      <p:sp>
        <p:nvSpPr>
          <p:cNvPr id="3" name="Notes Placeholder 2"/>
          <p:cNvSpPr>
            <a:spLocks noGrp="1"/>
          </p:cNvSpPr>
          <p:nvPr>
            <p:ph type="body" idx="1"/>
          </p:nvPr>
        </p:nvSpPr>
        <p:spPr>
          <a:xfrm>
            <a:off x="223779" y="3048000"/>
            <a:ext cx="6867645" cy="6407150"/>
          </a:xfrm>
          <a:prstGeom prst="rect">
            <a:avLst/>
          </a:prstGeom>
        </p:spPr>
        <p:txBody>
          <a:bodyPr/>
          <a:lstStyle/>
          <a:p>
            <a:r>
              <a:rPr lang="en-US" sz="2000"/>
              <a:t>   Monroe County – in April 2022, Defendant was charged with F3 Methamphetamine, F6 Resisting Law Enforcement, and C-Mis. Reckless Driving.  His prior criminal history included convictions for F5 Criminal Recklessness, FD Criminal Recklessness, FD Meth, and FC Meth.  </a:t>
            </a:r>
          </a:p>
          <a:p>
            <a:endParaRPr lang="en-US" sz="2000"/>
          </a:p>
          <a:p>
            <a:r>
              <a:rPr lang="en-US" sz="2000"/>
              <a:t>    Over objections of the State, Defendant was </a:t>
            </a:r>
            <a:r>
              <a:rPr lang="en-US" sz="2000" err="1"/>
              <a:t>OR’d</a:t>
            </a:r>
            <a:r>
              <a:rPr lang="en-US" sz="2000"/>
              <a:t> to a treatment facility.  Upon his graduation, he was completely </a:t>
            </a:r>
            <a:r>
              <a:rPr lang="en-US" sz="2000" err="1"/>
              <a:t>OR’d</a:t>
            </a:r>
            <a:r>
              <a:rPr lang="en-US" sz="2000"/>
              <a:t>, again, over State’s objection.  </a:t>
            </a:r>
          </a:p>
          <a:p>
            <a:endParaRPr lang="en-US" sz="2000"/>
          </a:p>
          <a:p>
            <a:r>
              <a:rPr lang="en-US" sz="2000"/>
              <a:t>    Four months later, he was charged in Lawrence County (one to the south) with </a:t>
            </a:r>
            <a:r>
              <a:rPr lang="en-US" sz="2000" b="1"/>
              <a:t>Murder</a:t>
            </a:r>
            <a:r>
              <a:rPr lang="en-US" sz="2000"/>
              <a:t>, Attempted Murder, F5 Unlawful Carrying of a Handgun, F6 Criminal Recklessness, F6 Pointing a Firearm, and being a Habitual Offender.  It is alleged that Defendant had started using meth again and was high at the time of the shootings.</a:t>
            </a:r>
          </a:p>
          <a:p>
            <a:endParaRPr lang="en-US" sz="2000"/>
          </a:p>
          <a:p>
            <a:r>
              <a:rPr lang="en-US" sz="2000"/>
              <a:t>53C03-2204-F3-000269</a:t>
            </a:r>
          </a:p>
          <a:p>
            <a:r>
              <a:rPr lang="en-US" sz="2000"/>
              <a:t>47D02-2405-MR-000702</a:t>
            </a:r>
          </a:p>
        </p:txBody>
      </p:sp>
      <p:sp>
        <p:nvSpPr>
          <p:cNvPr id="4" name="Slide Number Placeholder 3"/>
          <p:cNvSpPr>
            <a:spLocks noGrp="1"/>
          </p:cNvSpPr>
          <p:nvPr>
            <p:ph type="sldNum" sz="quarter" idx="5"/>
          </p:nvPr>
        </p:nvSpPr>
        <p:spPr/>
        <p:txBody>
          <a:bodyPr/>
          <a:lstStyle/>
          <a:p>
            <a:fld id="{581CD17C-6FDE-4318-B5CB-3F1C24FF6561}" type="slidenum">
              <a:rPr lang="en-US" smtClean="0"/>
              <a:t>12</a:t>
            </a:fld>
            <a:endParaRPr lang="en-US"/>
          </a:p>
        </p:txBody>
      </p:sp>
    </p:spTree>
    <p:extLst>
      <p:ext uri="{BB962C8B-B14F-4D97-AF65-F5344CB8AC3E}">
        <p14:creationId xmlns:p14="http://schemas.microsoft.com/office/powerpoint/2010/main" val="3299869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60192"/>
            <a:ext cx="6867645" cy="7092320"/>
          </a:xfrm>
          <a:prstGeom prst="rect">
            <a:avLst/>
          </a:prstGeom>
        </p:spPr>
        <p:txBody>
          <a:bodyPr/>
          <a:lstStyle/>
          <a:p>
            <a:r>
              <a:rPr lang="en-US" sz="1800"/>
              <a:t>  Hendricks County – in April 2023, Defendant is charged with F5 Stalking, F6 Invasion of Privacy, MA Intimidation, F6 Resisting Law Enforcement, and A-</a:t>
            </a:r>
            <a:r>
              <a:rPr lang="en-US" sz="1800" err="1"/>
              <a:t>Misd</a:t>
            </a:r>
            <a:r>
              <a:rPr lang="en-US" sz="1800"/>
              <a:t>. Distribution of an Intimate Image.  He was released on bond, despite being on probation for an Invasion of Privacy conviction involving the same victim.  State had even sought to add GPS monitoring.  </a:t>
            </a:r>
          </a:p>
          <a:p>
            <a:endParaRPr lang="en-US" sz="1800"/>
          </a:p>
          <a:p>
            <a:r>
              <a:rPr lang="en-US" sz="1800"/>
              <a:t>  In December, Defendant broke into his ex-wife’s home, shot and killed her, and then killed himself, leaving behind multiple children.</a:t>
            </a:r>
          </a:p>
          <a:p>
            <a:endParaRPr lang="en-US" sz="1800"/>
          </a:p>
          <a:p>
            <a:r>
              <a:rPr lang="en-US" sz="1800"/>
              <a:t>  PA </a:t>
            </a:r>
            <a:r>
              <a:rPr lang="en-US" sz="1800" err="1"/>
              <a:t>Delp</a:t>
            </a:r>
            <a:r>
              <a:rPr lang="en-US" sz="1800"/>
              <a:t> writes, </a:t>
            </a:r>
          </a:p>
          <a:p>
            <a:pPr lvl="1"/>
            <a:r>
              <a:rPr lang="en-US" sz="1800" b="0" i="0">
                <a:effectLst/>
                <a:highlight>
                  <a:srgbClr val="FFFFFF"/>
                </a:highlight>
              </a:rPr>
              <a:t>This case is absolutely an example of why we need this constitutional amendment. I understand under these facts the court had the authority to hold him NB under current law for a pretrial violation.  However, the fact is without the constitutional amendment judges simply won’t.  Simply put, he was released pretrial and murdered his ex-wife.  It was foreseeable as we argued at his bond hearing.</a:t>
            </a:r>
          </a:p>
          <a:p>
            <a:endParaRPr lang="en-US" sz="1800" b="0" i="0">
              <a:effectLst/>
              <a:highlight>
                <a:srgbClr val="FFFFFF"/>
              </a:highlight>
            </a:endParaRPr>
          </a:p>
          <a:p>
            <a:endParaRPr lang="en-US" sz="1800" b="0" i="0">
              <a:effectLst/>
              <a:highlight>
                <a:srgbClr val="FFFFFF"/>
              </a:highlight>
            </a:endParaRPr>
          </a:p>
          <a:p>
            <a:r>
              <a:rPr lang="en-US" sz="1800"/>
              <a:t>32D05-2304-F5-000054</a:t>
            </a:r>
          </a:p>
          <a:p>
            <a:endParaRPr lang="en-US" sz="1800"/>
          </a:p>
        </p:txBody>
      </p:sp>
      <p:sp>
        <p:nvSpPr>
          <p:cNvPr id="4" name="Slide Number Placeholder 3"/>
          <p:cNvSpPr>
            <a:spLocks noGrp="1"/>
          </p:cNvSpPr>
          <p:nvPr>
            <p:ph type="sldNum" sz="quarter" idx="5"/>
          </p:nvPr>
        </p:nvSpPr>
        <p:spPr/>
        <p:txBody>
          <a:bodyPr/>
          <a:lstStyle/>
          <a:p>
            <a:fld id="{581CD17C-6FDE-4318-B5CB-3F1C24FF6561}" type="slidenum">
              <a:rPr lang="en-US" smtClean="0"/>
              <a:t>13</a:t>
            </a:fld>
            <a:endParaRPr lang="en-US"/>
          </a:p>
        </p:txBody>
      </p:sp>
    </p:spTree>
    <p:extLst>
      <p:ext uri="{BB962C8B-B14F-4D97-AF65-F5344CB8AC3E}">
        <p14:creationId xmlns:p14="http://schemas.microsoft.com/office/powerpoint/2010/main" val="353623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157728"/>
            <a:ext cx="6867645" cy="6994784"/>
          </a:xfrm>
          <a:prstGeom prst="rect">
            <a:avLst/>
          </a:prstGeom>
        </p:spPr>
        <p:txBody>
          <a:bodyPr/>
          <a:lstStyle/>
          <a:p>
            <a:r>
              <a:rPr lang="en-US" sz="1600"/>
              <a:t>  Knox County – in April 2021, Defendant was charged and arrested on A-</a:t>
            </a:r>
            <a:r>
              <a:rPr lang="en-US" sz="1600" err="1"/>
              <a:t>Misd</a:t>
            </a:r>
            <a:r>
              <a:rPr lang="en-US" sz="1600"/>
              <a:t>. Domestic Battery.  He was released on $400 cash bond and the no-contact order was terminated on June 3</a:t>
            </a:r>
            <a:r>
              <a:rPr lang="en-US" sz="1600" baseline="30000"/>
              <a:t>rd</a:t>
            </a:r>
            <a:r>
              <a:rPr lang="en-US" sz="1600"/>
              <a:t>.  His criminal history included convictions for FB Dealing in a Schedule I Controlled Substance, FD Possession, and F6 OWI.  </a:t>
            </a:r>
          </a:p>
          <a:p>
            <a:endParaRPr lang="en-US" sz="1600"/>
          </a:p>
          <a:p>
            <a:r>
              <a:rPr lang="en-US" sz="1600"/>
              <a:t>  PA Carnahan explains: </a:t>
            </a:r>
          </a:p>
          <a:p>
            <a:pPr lvl="1"/>
            <a:r>
              <a:rPr lang="en-US" sz="1600"/>
              <a:t>[Defendant] was being held on a domestic. He filed a bond reduction and asked to vacate the no contact order.  …  The wife testified on the defendant’s behalf.  To me, based on many years of criminal defense work, 13 years as a prosecutor and enough trips around the sun to gain some common sense, it was obvious she testified out of fear.  I explained in my argument that if the defendant was released, this was the type of case where she could be killed.  The judge reduced the bond and vacated the no contact order.  Just [eight] days later I was called to a crime scene where the woman had been brutally murdered by being stabbed 23 times.  This is the most extreme example, but cases where a defendant is released and hurts someone or hurts the same victim again are common.</a:t>
            </a:r>
          </a:p>
          <a:p>
            <a:endParaRPr lang="en-US" sz="1600"/>
          </a:p>
          <a:p>
            <a:r>
              <a:rPr lang="en-US" sz="1600"/>
              <a:t>  Defendant was charged and convicted Murder and being a habitual offender and is serving a 78-year sentence.</a:t>
            </a:r>
          </a:p>
          <a:p>
            <a:endParaRPr lang="en-US" sz="1600"/>
          </a:p>
          <a:p>
            <a:r>
              <a:rPr lang="en-US" sz="1600"/>
              <a:t>42D01-2104-CM-000304</a:t>
            </a:r>
          </a:p>
          <a:p>
            <a:r>
              <a:rPr lang="en-US" sz="1600"/>
              <a:t>42D01-2106-MR-000002</a:t>
            </a:r>
          </a:p>
        </p:txBody>
      </p:sp>
      <p:sp>
        <p:nvSpPr>
          <p:cNvPr id="4" name="Slide Number Placeholder 3"/>
          <p:cNvSpPr>
            <a:spLocks noGrp="1"/>
          </p:cNvSpPr>
          <p:nvPr>
            <p:ph type="sldNum" sz="quarter" idx="5"/>
          </p:nvPr>
        </p:nvSpPr>
        <p:spPr/>
        <p:txBody>
          <a:bodyPr/>
          <a:lstStyle/>
          <a:p>
            <a:fld id="{581CD17C-6FDE-4318-B5CB-3F1C24FF6561}" type="slidenum">
              <a:rPr lang="en-US" smtClean="0"/>
              <a:t>14</a:t>
            </a:fld>
            <a:endParaRPr lang="en-US"/>
          </a:p>
        </p:txBody>
      </p:sp>
    </p:spTree>
    <p:extLst>
      <p:ext uri="{BB962C8B-B14F-4D97-AF65-F5344CB8AC3E}">
        <p14:creationId xmlns:p14="http://schemas.microsoft.com/office/powerpoint/2010/main" val="2570414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157728"/>
            <a:ext cx="6867645" cy="6994784"/>
          </a:xfrm>
          <a:prstGeom prst="rect">
            <a:avLst/>
          </a:prstGeom>
        </p:spPr>
        <p:txBody>
          <a:bodyPr/>
          <a:lstStyle/>
          <a:p>
            <a:r>
              <a:rPr lang="en-US" sz="1600"/>
              <a:t>Elkhart County – in April 2022, the court issued an arrest warrant for Defendant for a new charge of Domestic Battery in the Presence of a Child, F6. </a:t>
            </a:r>
          </a:p>
          <a:p>
            <a:endParaRPr lang="en-US" sz="1600"/>
          </a:p>
          <a:p>
            <a:r>
              <a:rPr lang="en-US" sz="1600"/>
              <a:t>  Defendant was on probation for a domestic battery of a different victim and  had three arrest warrants.  One warrant was for failing to appear in that probation case for a violation hearing.  The second warrant was for failing to appear for his IH on a domestic battery case (the same victim as the probation case, by the way).  The third warrant was for failing to appear for his IH on a domestic battery case involving a different victim.    </a:t>
            </a:r>
          </a:p>
          <a:p>
            <a:endParaRPr lang="en-US" sz="1600"/>
          </a:p>
          <a:p>
            <a:r>
              <a:rPr lang="en-US" sz="1600"/>
              <a:t>   So, at the time of the initial hearing, defendant had three pending domestic battery cases involving three different victims and was on probation for domestic battery.   Nevertheless, Defendant was allowed to post a $2,500 cash bond on the case.  Four days later, he posted bond and was released.</a:t>
            </a:r>
          </a:p>
          <a:p>
            <a:endParaRPr lang="en-US" sz="1600"/>
          </a:p>
          <a:p>
            <a:r>
              <a:rPr lang="en-US" sz="1600"/>
              <a:t>  17 days later, he killed his 21-year-old girlfriend, the victim from the pending F6 domestic battery case, then the defendant killed himself.</a:t>
            </a:r>
          </a:p>
          <a:p>
            <a:endParaRPr lang="en-US" sz="1600"/>
          </a:p>
          <a:p>
            <a:endParaRPr lang="en-US" sz="1600"/>
          </a:p>
          <a:p>
            <a:r>
              <a:rPr lang="en-US" sz="1200" b="0" i="0">
                <a:solidFill>
                  <a:srgbClr val="333333"/>
                </a:solidFill>
                <a:effectLst/>
                <a:latin typeface="+mn-lt"/>
              </a:rPr>
              <a:t>20H01-2202-CM-000839 – domestic battery of L.W. – pending in April 2022 (FTA warrant from Feb. ‘22)</a:t>
            </a:r>
          </a:p>
          <a:p>
            <a:r>
              <a:rPr lang="en-US" sz="1200" b="0" i="0">
                <a:solidFill>
                  <a:srgbClr val="333333"/>
                </a:solidFill>
                <a:effectLst/>
                <a:latin typeface="+mn-lt"/>
              </a:rPr>
              <a:t>20H01-2110-CM-004435 – domestic battery of T.D. – FTA warrant outstanding from Nov. 2021</a:t>
            </a:r>
          </a:p>
          <a:p>
            <a:r>
              <a:rPr lang="en-US" sz="1200" b="0" i="0">
                <a:solidFill>
                  <a:srgbClr val="333333"/>
                </a:solidFill>
                <a:effectLst/>
                <a:latin typeface="+mn-lt"/>
              </a:rPr>
              <a:t>20H01-2104-CM-001638 – domestic battery of T.D. – dismissed per plea in -004996</a:t>
            </a:r>
          </a:p>
          <a:p>
            <a:r>
              <a:rPr lang="en-US" sz="1200" b="0" i="0">
                <a:solidFill>
                  <a:srgbClr val="333333"/>
                </a:solidFill>
                <a:effectLst/>
                <a:latin typeface="+mn-lt"/>
              </a:rPr>
              <a:t>20H01-2011-CM-004996 – domestic battery of T.D. – convicted 6/25/2021, on probation, FTA warrant pending as of March 2022</a:t>
            </a:r>
          </a:p>
        </p:txBody>
      </p:sp>
      <p:sp>
        <p:nvSpPr>
          <p:cNvPr id="4" name="Slide Number Placeholder 3"/>
          <p:cNvSpPr>
            <a:spLocks noGrp="1"/>
          </p:cNvSpPr>
          <p:nvPr>
            <p:ph type="sldNum" sz="quarter" idx="5"/>
          </p:nvPr>
        </p:nvSpPr>
        <p:spPr/>
        <p:txBody>
          <a:bodyPr/>
          <a:lstStyle/>
          <a:p>
            <a:fld id="{581CD17C-6FDE-4318-B5CB-3F1C24FF6561}" type="slidenum">
              <a:rPr lang="en-US" smtClean="0"/>
              <a:t>15</a:t>
            </a:fld>
            <a:endParaRPr lang="en-US"/>
          </a:p>
        </p:txBody>
      </p:sp>
    </p:spTree>
    <p:extLst>
      <p:ext uri="{BB962C8B-B14F-4D97-AF65-F5344CB8AC3E}">
        <p14:creationId xmlns:p14="http://schemas.microsoft.com/office/powerpoint/2010/main" val="426688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72384"/>
            <a:ext cx="6867645" cy="7080128"/>
          </a:xfrm>
          <a:prstGeom prst="rect">
            <a:avLst/>
          </a:prstGeom>
        </p:spPr>
        <p:txBody>
          <a:bodyPr/>
          <a:lstStyle/>
          <a:p>
            <a:r>
              <a:rPr lang="en-US" sz="1800"/>
              <a:t>  Madison County – in January 2022, Defendant is charged with F6 Failure to Return to Lawful Detention.  His criminal history included convictions for F6 Failure to Return to Lawful Detention; F6 Theft; MA IOP; F6 Domestic Battery; F6 Theft; and FC Robbery.  </a:t>
            </a:r>
          </a:p>
          <a:p>
            <a:endParaRPr lang="en-US" sz="1800"/>
          </a:p>
          <a:p>
            <a:r>
              <a:rPr lang="en-US" sz="1800"/>
              <a:t>   Notwithstanding the violence and history of not complying with court orders, he was allowed to post a $500 cash bond and was released.  </a:t>
            </a:r>
          </a:p>
          <a:p>
            <a:endParaRPr lang="en-US" sz="1800"/>
          </a:p>
          <a:p>
            <a:r>
              <a:rPr lang="en-US" sz="1800"/>
              <a:t>   While released, he is alleged to have committed F2 Burglary with a deadly weapon, F3 Armed Robbery, F3 Criminal Confinement while armed with a Deadly Weapon, A-</a:t>
            </a:r>
            <a:r>
              <a:rPr lang="en-US" sz="1800" err="1"/>
              <a:t>Misd</a:t>
            </a:r>
            <a:r>
              <a:rPr lang="en-US" sz="1800"/>
              <a:t> Theft, and being a habitual offender.</a:t>
            </a:r>
          </a:p>
          <a:p>
            <a:endParaRPr lang="en-US" sz="1800"/>
          </a:p>
          <a:p>
            <a:endParaRPr lang="en-US" sz="1800"/>
          </a:p>
          <a:p>
            <a:r>
              <a:rPr lang="en-US" sz="1800"/>
              <a:t>48C03-2201-F6-000272</a:t>
            </a:r>
          </a:p>
          <a:p>
            <a:r>
              <a:rPr lang="en-US" sz="1800"/>
              <a:t>48C03-2305-F2-001546</a:t>
            </a:r>
          </a:p>
          <a:p>
            <a:endParaRPr lang="en-US" sz="1800"/>
          </a:p>
        </p:txBody>
      </p:sp>
      <p:sp>
        <p:nvSpPr>
          <p:cNvPr id="4" name="Slide Number Placeholder 3"/>
          <p:cNvSpPr>
            <a:spLocks noGrp="1"/>
          </p:cNvSpPr>
          <p:nvPr>
            <p:ph type="sldNum" sz="quarter" idx="5"/>
          </p:nvPr>
        </p:nvSpPr>
        <p:spPr/>
        <p:txBody>
          <a:bodyPr/>
          <a:lstStyle/>
          <a:p>
            <a:fld id="{581CD17C-6FDE-4318-B5CB-3F1C24FF6561}" type="slidenum">
              <a:rPr lang="en-US" smtClean="0"/>
              <a:t>16</a:t>
            </a:fld>
            <a:endParaRPr lang="en-US"/>
          </a:p>
        </p:txBody>
      </p:sp>
    </p:spTree>
    <p:extLst>
      <p:ext uri="{BB962C8B-B14F-4D97-AF65-F5344CB8AC3E}">
        <p14:creationId xmlns:p14="http://schemas.microsoft.com/office/powerpoint/2010/main" val="3057409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108960"/>
            <a:ext cx="6867645" cy="7043552"/>
          </a:xfrm>
          <a:prstGeom prst="rect">
            <a:avLst/>
          </a:prstGeom>
        </p:spPr>
        <p:txBody>
          <a:bodyPr/>
          <a:lstStyle/>
          <a:p>
            <a:r>
              <a:rPr lang="en-US" sz="2000"/>
              <a:t>  Marion County – in June 2023, Defendant is charged with F6 Pointing a Firearm and F6 Criminal Recklessness with a Deadly Weapon.  </a:t>
            </a:r>
          </a:p>
          <a:p>
            <a:r>
              <a:rPr lang="en-US" sz="2000"/>
              <a:t>   At the time, he was on probation for possession of hash oil.  </a:t>
            </a:r>
          </a:p>
          <a:p>
            <a:r>
              <a:rPr lang="en-US" sz="2000" b="1"/>
              <a:t>   Despite being on probation</a:t>
            </a:r>
            <a:r>
              <a:rPr lang="en-US" sz="2000"/>
              <a:t>, he was allowed to post a $1,000 cash bond and was released.</a:t>
            </a:r>
          </a:p>
          <a:p>
            <a:endParaRPr lang="en-US" sz="2000"/>
          </a:p>
          <a:p>
            <a:r>
              <a:rPr lang="en-US" sz="2000"/>
              <a:t>   Three months later in Madison County, he is alleged to have committed F2 Burglary with a Deadly Weapon, F3 Armed Robbery, F6 Battery Resulting in Moderate Bodily Injury, B-</a:t>
            </a:r>
            <a:r>
              <a:rPr lang="en-US" sz="2000" err="1"/>
              <a:t>Misd</a:t>
            </a:r>
            <a:r>
              <a:rPr lang="en-US" sz="2000"/>
              <a:t>. Criminal Mischief, and being a habitual offender. </a:t>
            </a:r>
          </a:p>
          <a:p>
            <a:endParaRPr lang="en-US" sz="2000"/>
          </a:p>
          <a:p>
            <a:endParaRPr lang="en-US" sz="2000"/>
          </a:p>
          <a:p>
            <a:r>
              <a:rPr lang="en-US" sz="2000"/>
              <a:t>49D25-2306-F6-017002</a:t>
            </a:r>
          </a:p>
          <a:p>
            <a:r>
              <a:rPr lang="en-US" sz="2000"/>
              <a:t>48C03-2309-F2-002854</a:t>
            </a:r>
          </a:p>
        </p:txBody>
      </p:sp>
      <p:sp>
        <p:nvSpPr>
          <p:cNvPr id="4" name="Slide Number Placeholder 3"/>
          <p:cNvSpPr>
            <a:spLocks noGrp="1"/>
          </p:cNvSpPr>
          <p:nvPr>
            <p:ph type="sldNum" sz="quarter" idx="5"/>
          </p:nvPr>
        </p:nvSpPr>
        <p:spPr/>
        <p:txBody>
          <a:bodyPr/>
          <a:lstStyle/>
          <a:p>
            <a:fld id="{581CD17C-6FDE-4318-B5CB-3F1C24FF6561}" type="slidenum">
              <a:rPr lang="en-US" smtClean="0"/>
              <a:t>17</a:t>
            </a:fld>
            <a:endParaRPr lang="en-US"/>
          </a:p>
        </p:txBody>
      </p:sp>
    </p:spTree>
    <p:extLst>
      <p:ext uri="{BB962C8B-B14F-4D97-AF65-F5344CB8AC3E}">
        <p14:creationId xmlns:p14="http://schemas.microsoft.com/office/powerpoint/2010/main" val="343936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84576"/>
            <a:ext cx="6867645" cy="7067936"/>
          </a:xfrm>
          <a:prstGeom prst="rect">
            <a:avLst/>
          </a:prstGeom>
        </p:spPr>
        <p:txBody>
          <a:bodyPr/>
          <a:lstStyle/>
          <a:p>
            <a:r>
              <a:rPr lang="en-US" sz="2000"/>
              <a:t>  Madison County – in August 2023, Defendant was charged and arrested for F5 Habitual Traffic Violator – not typically an offense worthy of a significant sentence within the F5 range; however, his criminal history included convictions for A-</a:t>
            </a:r>
            <a:r>
              <a:rPr lang="en-US" sz="2000" err="1"/>
              <a:t>misd</a:t>
            </a:r>
            <a:r>
              <a:rPr lang="en-US" sz="2000"/>
              <a:t> Crim Mischief; A-</a:t>
            </a:r>
            <a:r>
              <a:rPr lang="en-US" sz="2000" err="1"/>
              <a:t>misd</a:t>
            </a:r>
            <a:r>
              <a:rPr lang="en-US" sz="2000"/>
              <a:t> Domestic Battery; F6 HTV, A-</a:t>
            </a:r>
            <a:r>
              <a:rPr lang="en-US" sz="2000" err="1"/>
              <a:t>misd</a:t>
            </a:r>
            <a:r>
              <a:rPr lang="en-US" sz="2000"/>
              <a:t> OWI; and B-</a:t>
            </a:r>
            <a:r>
              <a:rPr lang="en-US" sz="2000" err="1"/>
              <a:t>misd</a:t>
            </a:r>
            <a:r>
              <a:rPr lang="en-US" sz="2000"/>
              <a:t> Reckless Driving.  </a:t>
            </a:r>
          </a:p>
          <a:p>
            <a:endParaRPr lang="en-US" sz="2000"/>
          </a:p>
          <a:p>
            <a:r>
              <a:rPr lang="en-US" sz="2000"/>
              <a:t>   Despite this criminal history, he was released on his own recognizance.  </a:t>
            </a:r>
          </a:p>
          <a:p>
            <a:endParaRPr lang="en-US" sz="2000"/>
          </a:p>
          <a:p>
            <a:r>
              <a:rPr lang="en-US" sz="2000"/>
              <a:t>   Eight days later, he is alleged to have committed F3 Aggravated Battery, F5 Domestic Battery, and F6 Strangulation.</a:t>
            </a:r>
          </a:p>
          <a:p>
            <a:endParaRPr lang="en-US" sz="2000"/>
          </a:p>
          <a:p>
            <a:endParaRPr lang="en-US" sz="2000"/>
          </a:p>
          <a:p>
            <a:r>
              <a:rPr lang="en-US" sz="2000"/>
              <a:t>48C03-2308-F6-002389</a:t>
            </a:r>
          </a:p>
          <a:p>
            <a:r>
              <a:rPr lang="en-US" sz="2000"/>
              <a:t>48C03-2308-F3-002492</a:t>
            </a:r>
          </a:p>
        </p:txBody>
      </p:sp>
      <p:sp>
        <p:nvSpPr>
          <p:cNvPr id="4" name="Slide Number Placeholder 3"/>
          <p:cNvSpPr>
            <a:spLocks noGrp="1"/>
          </p:cNvSpPr>
          <p:nvPr>
            <p:ph type="sldNum" sz="quarter" idx="5"/>
          </p:nvPr>
        </p:nvSpPr>
        <p:spPr/>
        <p:txBody>
          <a:bodyPr/>
          <a:lstStyle/>
          <a:p>
            <a:fld id="{581CD17C-6FDE-4318-B5CB-3F1C24FF6561}" type="slidenum">
              <a:rPr lang="en-US" smtClean="0"/>
              <a:t>18</a:t>
            </a:fld>
            <a:endParaRPr lang="en-US"/>
          </a:p>
        </p:txBody>
      </p:sp>
    </p:spTree>
    <p:extLst>
      <p:ext uri="{BB962C8B-B14F-4D97-AF65-F5344CB8AC3E}">
        <p14:creationId xmlns:p14="http://schemas.microsoft.com/office/powerpoint/2010/main" val="45579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133344"/>
            <a:ext cx="6867645" cy="7019168"/>
          </a:xfrm>
          <a:prstGeom prst="rect">
            <a:avLst/>
          </a:prstGeom>
        </p:spPr>
        <p:txBody>
          <a:bodyPr/>
          <a:lstStyle/>
          <a:p>
            <a:r>
              <a:rPr lang="en-US" sz="2000"/>
              <a:t>  Warren County – In March 2023, Defendant is arrested and charged with F5 Intimidation with a deadly weapon, F6 Domestic Battery, F6 Crim Reck with DW, F6 Pointing a Firearm, F6 Neglect of a Dependent.  Despite these charges and a history that includes disorderly conduct and domestic battery, he was allowed to post a $500 cash bond and be released.  </a:t>
            </a:r>
          </a:p>
          <a:p>
            <a:endParaRPr lang="en-US" sz="2000"/>
          </a:p>
          <a:p>
            <a:r>
              <a:rPr lang="en-US" sz="2000"/>
              <a:t>   By July of that year, he is alleged to have committed F3 Burglary Burglary resulting in bodily injury, F5 Criminal Confinement with bodily injury, F6 Domestic Battery in Violation of a No Contact Order, and A-</a:t>
            </a:r>
            <a:r>
              <a:rPr lang="en-US" sz="2000" err="1"/>
              <a:t>Misd</a:t>
            </a:r>
            <a:r>
              <a:rPr lang="en-US" sz="2000"/>
              <a:t>. Invasion of Privacy.  </a:t>
            </a:r>
          </a:p>
          <a:p>
            <a:endParaRPr lang="en-US" sz="2000"/>
          </a:p>
          <a:p>
            <a:endParaRPr lang="en-US" sz="2000"/>
          </a:p>
          <a:p>
            <a:r>
              <a:rPr lang="en-US" sz="2000"/>
              <a:t>86C01-2303-F5-000022</a:t>
            </a:r>
          </a:p>
          <a:p>
            <a:r>
              <a:rPr lang="en-US" sz="2000"/>
              <a:t>86C01-2307-F3-000114</a:t>
            </a:r>
          </a:p>
        </p:txBody>
      </p:sp>
      <p:sp>
        <p:nvSpPr>
          <p:cNvPr id="4" name="Slide Number Placeholder 3"/>
          <p:cNvSpPr>
            <a:spLocks noGrp="1"/>
          </p:cNvSpPr>
          <p:nvPr>
            <p:ph type="sldNum" sz="quarter" idx="5"/>
          </p:nvPr>
        </p:nvSpPr>
        <p:spPr/>
        <p:txBody>
          <a:bodyPr/>
          <a:lstStyle/>
          <a:p>
            <a:fld id="{581CD17C-6FDE-4318-B5CB-3F1C24FF6561}" type="slidenum">
              <a:rPr lang="en-US" smtClean="0"/>
              <a:t>19</a:t>
            </a:fld>
            <a:endParaRPr lang="en-US"/>
          </a:p>
        </p:txBody>
      </p:sp>
    </p:spTree>
    <p:extLst>
      <p:ext uri="{BB962C8B-B14F-4D97-AF65-F5344CB8AC3E}">
        <p14:creationId xmlns:p14="http://schemas.microsoft.com/office/powerpoint/2010/main" val="156057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3" y="188913"/>
            <a:ext cx="6902450" cy="3883025"/>
          </a:xfrm>
          <a:prstGeom prst="rect">
            <a:avLst/>
          </a:prstGeom>
        </p:spPr>
      </p:sp>
      <p:sp>
        <p:nvSpPr>
          <p:cNvPr id="3" name="Notes Placeholder 2"/>
          <p:cNvSpPr>
            <a:spLocks noGrp="1"/>
          </p:cNvSpPr>
          <p:nvPr>
            <p:ph type="body" idx="1"/>
          </p:nvPr>
        </p:nvSpPr>
        <p:spPr>
          <a:xfrm>
            <a:off x="223779" y="4437888"/>
            <a:ext cx="6867645" cy="5714624"/>
          </a:xfrm>
          <a:prstGeom prst="rect">
            <a:avLst/>
          </a:prstGeom>
        </p:spPr>
        <p:txBody>
          <a:bodyPr/>
          <a:lstStyle/>
          <a:p>
            <a:endParaRPr lang="en-US"/>
          </a:p>
          <a:p>
            <a:endParaRPr lang="en-US"/>
          </a:p>
        </p:txBody>
      </p:sp>
      <p:sp>
        <p:nvSpPr>
          <p:cNvPr id="4" name="Slide Number Placeholder 3"/>
          <p:cNvSpPr>
            <a:spLocks noGrp="1"/>
          </p:cNvSpPr>
          <p:nvPr>
            <p:ph type="sldNum" sz="quarter" idx="5"/>
          </p:nvPr>
        </p:nvSpPr>
        <p:spPr/>
        <p:txBody>
          <a:bodyPr/>
          <a:lstStyle/>
          <a:p>
            <a:fld id="{581CD17C-6FDE-4318-B5CB-3F1C24FF6561}" type="slidenum">
              <a:rPr lang="en-US" smtClean="0"/>
              <a:t>2</a:t>
            </a:fld>
            <a:endParaRPr lang="en-US"/>
          </a:p>
        </p:txBody>
      </p:sp>
    </p:spTree>
    <p:extLst>
      <p:ext uri="{BB962C8B-B14F-4D97-AF65-F5344CB8AC3E}">
        <p14:creationId xmlns:p14="http://schemas.microsoft.com/office/powerpoint/2010/main" val="23988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36538"/>
            <a:ext cx="4876800" cy="2743200"/>
          </a:xfrm>
          <a:prstGeom prst="rect">
            <a:avLst/>
          </a:prstGeom>
        </p:spPr>
      </p:sp>
      <p:sp>
        <p:nvSpPr>
          <p:cNvPr id="3" name="Notes Placeholder 2"/>
          <p:cNvSpPr>
            <a:spLocks noGrp="1"/>
          </p:cNvSpPr>
          <p:nvPr>
            <p:ph type="body" idx="1"/>
          </p:nvPr>
        </p:nvSpPr>
        <p:spPr>
          <a:xfrm>
            <a:off x="223779" y="3169920"/>
            <a:ext cx="6867645" cy="6982592"/>
          </a:xfrm>
          <a:prstGeom prst="rect">
            <a:avLst/>
          </a:prstGeom>
        </p:spPr>
        <p:txBody>
          <a:bodyPr/>
          <a:lstStyle/>
          <a:p>
            <a:r>
              <a:rPr lang="en-US" sz="1800"/>
              <a:t>  Daviess County – In June 2022, Defendant is arrested and charged with F6 Residential entry.  He had cases </a:t>
            </a:r>
            <a:r>
              <a:rPr lang="en-US" sz="1800" b="1"/>
              <a:t>pending</a:t>
            </a:r>
            <a:r>
              <a:rPr lang="en-US" sz="1800"/>
              <a:t> for battery and for meth and maintaining a common nuisance.  Nevertheless, he was released on $200 cash bond. </a:t>
            </a:r>
          </a:p>
          <a:p>
            <a:endParaRPr lang="en-US" sz="1800"/>
          </a:p>
          <a:p>
            <a:r>
              <a:rPr lang="en-US" sz="1800"/>
              <a:t>  He has now been charged with F3 Criminal Confinement Resulting in SBI, F3 Criminal Confinement with Deadly Weapon, F5 Battery SBI.  </a:t>
            </a:r>
          </a:p>
          <a:p>
            <a:endParaRPr lang="en-US" sz="1800"/>
          </a:p>
          <a:p>
            <a:endParaRPr lang="en-US" sz="1800"/>
          </a:p>
          <a:p>
            <a:r>
              <a:rPr lang="en-US" sz="1800"/>
              <a:t>14D01-2206-F6-000615</a:t>
            </a:r>
          </a:p>
          <a:p>
            <a:r>
              <a:rPr lang="en-US" sz="1800"/>
              <a:t>14D01-2309-F3-000992</a:t>
            </a:r>
          </a:p>
        </p:txBody>
      </p:sp>
      <p:sp>
        <p:nvSpPr>
          <p:cNvPr id="4" name="Slide Number Placeholder 3"/>
          <p:cNvSpPr>
            <a:spLocks noGrp="1"/>
          </p:cNvSpPr>
          <p:nvPr>
            <p:ph type="sldNum" sz="quarter" idx="5"/>
          </p:nvPr>
        </p:nvSpPr>
        <p:spPr/>
        <p:txBody>
          <a:bodyPr/>
          <a:lstStyle/>
          <a:p>
            <a:fld id="{581CD17C-6FDE-4318-B5CB-3F1C24FF6561}" type="slidenum">
              <a:rPr lang="en-US" smtClean="0"/>
              <a:t>20</a:t>
            </a:fld>
            <a:endParaRPr lang="en-US"/>
          </a:p>
        </p:txBody>
      </p:sp>
    </p:spTree>
    <p:extLst>
      <p:ext uri="{BB962C8B-B14F-4D97-AF65-F5344CB8AC3E}">
        <p14:creationId xmlns:p14="http://schemas.microsoft.com/office/powerpoint/2010/main" val="134315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23616"/>
            <a:ext cx="6867645" cy="7128896"/>
          </a:xfrm>
          <a:prstGeom prst="rect">
            <a:avLst/>
          </a:prstGeom>
        </p:spPr>
        <p:txBody>
          <a:bodyPr/>
          <a:lstStyle/>
          <a:p>
            <a:pPr algn="l"/>
            <a:r>
              <a:rPr lang="en-US" sz="2000"/>
              <a:t>  Owen County – In October 2023, Defendant is arrested and charged with F5 Domestic Battery, F5 Confinement, F6 Intimidation, F6 Sexual Battery, A-</a:t>
            </a:r>
            <a:r>
              <a:rPr lang="en-US" sz="2000" err="1"/>
              <a:t>Misd</a:t>
            </a:r>
            <a:r>
              <a:rPr lang="en-US" sz="2000"/>
              <a:t>. Interference with Reporting a Crime.  At the time of this offense, the Defendant had two prior cases filed in 2023:  one in May involving A-</a:t>
            </a:r>
            <a:r>
              <a:rPr lang="en-US" sz="2000" err="1"/>
              <a:t>Misd</a:t>
            </a:r>
            <a:r>
              <a:rPr lang="en-US" sz="2000"/>
              <a:t>. Invasion of Privacy (same victim) and A-</a:t>
            </a:r>
            <a:r>
              <a:rPr lang="en-US" sz="2000" err="1"/>
              <a:t>Misd</a:t>
            </a:r>
            <a:r>
              <a:rPr lang="en-US" sz="2000"/>
              <a:t>. Resisting Law Enforcement and the other in August for A-</a:t>
            </a:r>
            <a:r>
              <a:rPr lang="en-US" sz="2000" err="1"/>
              <a:t>Misd</a:t>
            </a:r>
            <a:r>
              <a:rPr lang="en-US" sz="2000"/>
              <a:t>. Invasion of Privacy.  </a:t>
            </a:r>
          </a:p>
          <a:p>
            <a:pPr algn="l"/>
            <a:endParaRPr lang="en-US" sz="2000"/>
          </a:p>
          <a:p>
            <a:pPr algn="l"/>
            <a:r>
              <a:rPr lang="en-US" sz="2000"/>
              <a:t>    His prior criminal history included convictions for MA Intimidation; F6 Strangulation; MA Domestic Battery; F6 Neglect of a Dependent; F6 Strangulation; and F6 Residential Entry.  </a:t>
            </a:r>
          </a:p>
          <a:p>
            <a:pPr algn="l"/>
            <a:endParaRPr lang="en-US" sz="2000"/>
          </a:p>
          <a:p>
            <a:pPr algn="l"/>
            <a:r>
              <a:rPr lang="en-US" sz="2000"/>
              <a:t>    This summer, while out on bond for these 2023 cases, he is alleged to have committed F3 Rape, F6 Domestic Battery, and A-</a:t>
            </a:r>
            <a:r>
              <a:rPr lang="en-US" sz="2000" err="1"/>
              <a:t>Misd</a:t>
            </a:r>
            <a:r>
              <a:rPr lang="en-US" sz="2000"/>
              <a:t>. Invasion of Privacy.  Yes, involving the same victim.</a:t>
            </a:r>
          </a:p>
          <a:p>
            <a:pPr algn="l"/>
            <a:endParaRPr lang="en-US" sz="2000"/>
          </a:p>
          <a:p>
            <a:pPr algn="l"/>
            <a:r>
              <a:rPr lang="en-US" sz="2000"/>
              <a:t>60C01-2310-F6-000485 (</a:t>
            </a:r>
            <a:r>
              <a:rPr lang="en-US" sz="1200"/>
              <a:t>60C01-2305-CM-000252, 60C01-2308-CM-000382</a:t>
            </a:r>
            <a:r>
              <a:rPr lang="en-US" sz="2000"/>
              <a:t>)</a:t>
            </a:r>
          </a:p>
          <a:p>
            <a:pPr algn="l"/>
            <a:r>
              <a:rPr lang="en-US" sz="2000"/>
              <a:t>60C01-2407-F3-000370</a:t>
            </a:r>
          </a:p>
        </p:txBody>
      </p:sp>
      <p:sp>
        <p:nvSpPr>
          <p:cNvPr id="4" name="Slide Number Placeholder 3"/>
          <p:cNvSpPr>
            <a:spLocks noGrp="1"/>
          </p:cNvSpPr>
          <p:nvPr>
            <p:ph type="sldNum" sz="quarter" idx="5"/>
          </p:nvPr>
        </p:nvSpPr>
        <p:spPr/>
        <p:txBody>
          <a:bodyPr/>
          <a:lstStyle/>
          <a:p>
            <a:fld id="{581CD17C-6FDE-4318-B5CB-3F1C24FF6561}" type="slidenum">
              <a:rPr lang="en-US" smtClean="0"/>
              <a:t>21</a:t>
            </a:fld>
            <a:endParaRPr lang="en-US"/>
          </a:p>
        </p:txBody>
      </p:sp>
    </p:spTree>
    <p:extLst>
      <p:ext uri="{BB962C8B-B14F-4D97-AF65-F5344CB8AC3E}">
        <p14:creationId xmlns:p14="http://schemas.microsoft.com/office/powerpoint/2010/main" val="3669893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35808"/>
            <a:ext cx="6867645" cy="7116704"/>
          </a:xfrm>
          <a:prstGeom prst="rect">
            <a:avLst/>
          </a:prstGeom>
        </p:spPr>
        <p:txBody>
          <a:bodyPr/>
          <a:lstStyle/>
          <a:p>
            <a:r>
              <a:rPr lang="en-US" sz="2000"/>
              <a:t>  Madison County – In February 2024, Defendant was arrested and charged with Domestic Battery committed in the presence of a child less than 16 years old, A-</a:t>
            </a:r>
            <a:r>
              <a:rPr lang="en-US" sz="2000" err="1"/>
              <a:t>Misd</a:t>
            </a:r>
            <a:r>
              <a:rPr lang="en-US" sz="2000"/>
              <a:t>. Interference with the Reporting of a Crime, and F4 Unlawful Poss. of a Firearm by Serious Violent Felon. Defendant’s prior criminal history included a conviction for FA Burglary resulting in bodily injury.  </a:t>
            </a:r>
          </a:p>
          <a:p>
            <a:endParaRPr lang="en-US" sz="2000"/>
          </a:p>
          <a:p>
            <a:r>
              <a:rPr lang="en-US" sz="2000"/>
              <a:t>   The court released the defendant </a:t>
            </a:r>
            <a:r>
              <a:rPr lang="en-US" sz="2000" i="1"/>
              <a:t>on his own recognizance </a:t>
            </a:r>
            <a:r>
              <a:rPr lang="en-US" sz="2000"/>
              <a:t>on February 5th.</a:t>
            </a:r>
          </a:p>
          <a:p>
            <a:endParaRPr lang="en-US" sz="2000"/>
          </a:p>
          <a:p>
            <a:r>
              <a:rPr lang="en-US" sz="2000"/>
              <a:t>   On February 6th – </a:t>
            </a:r>
            <a:r>
              <a:rPr lang="en-US" sz="2000" b="1"/>
              <a:t>the next day</a:t>
            </a:r>
            <a:r>
              <a:rPr lang="en-US" sz="2000"/>
              <a:t> – Defendant is alleged to have committed F4 Dealing a Narcotic to an 8-year-old child (his daughter), F5 Neglect of a Dependent, F5 Obstruction of Justice, F6 Crim Reck, and A-</a:t>
            </a:r>
            <a:r>
              <a:rPr lang="en-US" sz="2000" err="1"/>
              <a:t>Misd</a:t>
            </a:r>
            <a:r>
              <a:rPr lang="en-US" sz="2000"/>
              <a:t>. IOP.   </a:t>
            </a:r>
          </a:p>
          <a:p>
            <a:endParaRPr lang="en-US" sz="2000"/>
          </a:p>
          <a:p>
            <a:endParaRPr lang="en-US" sz="2000"/>
          </a:p>
          <a:p>
            <a:r>
              <a:rPr lang="en-US" sz="2000"/>
              <a:t>48C03-2402-F4-000346</a:t>
            </a:r>
          </a:p>
          <a:p>
            <a:r>
              <a:rPr lang="en-US" sz="2000"/>
              <a:t>48C03-2402-F4-000414</a:t>
            </a:r>
          </a:p>
          <a:p>
            <a:endParaRPr lang="en-US" sz="2000"/>
          </a:p>
        </p:txBody>
      </p:sp>
      <p:sp>
        <p:nvSpPr>
          <p:cNvPr id="4" name="Slide Number Placeholder 3"/>
          <p:cNvSpPr>
            <a:spLocks noGrp="1"/>
          </p:cNvSpPr>
          <p:nvPr>
            <p:ph type="sldNum" sz="quarter" idx="5"/>
          </p:nvPr>
        </p:nvSpPr>
        <p:spPr/>
        <p:txBody>
          <a:bodyPr/>
          <a:lstStyle/>
          <a:p>
            <a:fld id="{581CD17C-6FDE-4318-B5CB-3F1C24FF6561}" type="slidenum">
              <a:rPr lang="en-US" smtClean="0"/>
              <a:t>22</a:t>
            </a:fld>
            <a:endParaRPr lang="en-US"/>
          </a:p>
        </p:txBody>
      </p:sp>
    </p:spTree>
    <p:extLst>
      <p:ext uri="{BB962C8B-B14F-4D97-AF65-F5344CB8AC3E}">
        <p14:creationId xmlns:p14="http://schemas.microsoft.com/office/powerpoint/2010/main" val="2760560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407988"/>
            <a:ext cx="4876800" cy="2743200"/>
          </a:xfrm>
          <a:prstGeom prst="rect">
            <a:avLst/>
          </a:prstGeom>
        </p:spPr>
      </p:sp>
      <p:sp>
        <p:nvSpPr>
          <p:cNvPr id="3" name="Notes Placeholder 2"/>
          <p:cNvSpPr>
            <a:spLocks noGrp="1"/>
          </p:cNvSpPr>
          <p:nvPr>
            <p:ph type="body" idx="1"/>
          </p:nvPr>
        </p:nvSpPr>
        <p:spPr>
          <a:xfrm>
            <a:off x="223779" y="3304032"/>
            <a:ext cx="6867645" cy="6848480"/>
          </a:xfrm>
          <a:prstGeom prst="rect">
            <a:avLst/>
          </a:prstGeom>
        </p:spPr>
        <p:txBody>
          <a:bodyPr/>
          <a:lstStyle/>
          <a:p>
            <a:r>
              <a:rPr lang="en-US" sz="2000"/>
              <a:t>  Tippecanoe County – In August 2023, Defendant is charged with F6 possession of methamphetamine, C-</a:t>
            </a:r>
            <a:r>
              <a:rPr lang="en-US" sz="2000" err="1"/>
              <a:t>misd</a:t>
            </a:r>
            <a:r>
              <a:rPr lang="en-US" sz="2000"/>
              <a:t>. possession of paraphernalia, and being a habitual offender.  His prior history includes convictions for F6 Failure to Return to Lawful Detention, Habitual Offender; MA Intimidation; F6 RLE, and F6 Theft.  </a:t>
            </a:r>
          </a:p>
          <a:p>
            <a:endParaRPr lang="en-US" sz="2000"/>
          </a:p>
          <a:p>
            <a:pPr defTabSz="966537">
              <a:defRPr/>
            </a:pPr>
            <a:r>
              <a:rPr lang="en-US" sz="2000"/>
              <a:t>   Despite this history, the court allowed Defendant to post $500 cash bond in October under an “informal house arrest” to complete intensive outpatient treatment and to work.  Nevertheless, in the months after that, he has four new cases, all four alleging theft and one with F6 </a:t>
            </a:r>
            <a:r>
              <a:rPr lang="en-US" sz="2000" b="1"/>
              <a:t>Intimidation</a:t>
            </a:r>
            <a:r>
              <a:rPr lang="en-US" sz="2000"/>
              <a:t>.</a:t>
            </a:r>
          </a:p>
          <a:p>
            <a:pPr defTabSz="966537">
              <a:defRPr/>
            </a:pPr>
            <a:endParaRPr lang="en-US" sz="2000"/>
          </a:p>
          <a:p>
            <a:pPr defTabSz="966537">
              <a:defRPr/>
            </a:pPr>
            <a:r>
              <a:rPr lang="en-US" sz="2000"/>
              <a:t>79D04-2308-F6-000776</a:t>
            </a:r>
          </a:p>
          <a:p>
            <a:pPr defTabSz="966537">
              <a:defRPr/>
            </a:pPr>
            <a:endParaRPr lang="en-US" sz="2000"/>
          </a:p>
          <a:p>
            <a:pPr defTabSz="966537">
              <a:defRPr/>
            </a:pPr>
            <a:r>
              <a:rPr lang="en-US" sz="2000"/>
              <a:t>79D04-2404-F6-000332, 79D04-2405-F6-000460, 79D04-2406-F6-000479, 79D04-2407-CM-001693</a:t>
            </a:r>
          </a:p>
          <a:p>
            <a:pPr defTabSz="966537">
              <a:defRPr/>
            </a:pPr>
            <a:endParaRPr lang="en-US" sz="2000"/>
          </a:p>
          <a:p>
            <a:pPr defTabSz="966537">
              <a:defRPr/>
            </a:pPr>
            <a:endParaRPr lang="en-US" sz="2800">
              <a:solidFill>
                <a:srgbClr val="000000"/>
              </a:solidFill>
              <a:latin typeface="Aptos Narrow" panose="020B0004020202020204" pitchFamily="34" charset="0"/>
            </a:endParaRPr>
          </a:p>
          <a:p>
            <a:pPr defTabSz="966537">
              <a:defRPr/>
            </a:pPr>
            <a:r>
              <a:rPr lang="en-US" sz="2800">
                <a:solidFill>
                  <a:srgbClr val="000000"/>
                </a:solidFill>
                <a:latin typeface="Aptos Narrow" panose="020B0004020202020204" pitchFamily="34" charset="0"/>
              </a:rPr>
              <a:t>   </a:t>
            </a:r>
            <a:endParaRPr lang="en-US" sz="2000" b="0"/>
          </a:p>
        </p:txBody>
      </p:sp>
      <p:sp>
        <p:nvSpPr>
          <p:cNvPr id="4" name="Slide Number Placeholder 3"/>
          <p:cNvSpPr>
            <a:spLocks noGrp="1"/>
          </p:cNvSpPr>
          <p:nvPr>
            <p:ph type="sldNum" sz="quarter" idx="5"/>
          </p:nvPr>
        </p:nvSpPr>
        <p:spPr/>
        <p:txBody>
          <a:bodyPr/>
          <a:lstStyle/>
          <a:p>
            <a:fld id="{581CD17C-6FDE-4318-B5CB-3F1C24FF6561}" type="slidenum">
              <a:rPr lang="en-US" smtClean="0"/>
              <a:t>23</a:t>
            </a:fld>
            <a:endParaRPr lang="en-US"/>
          </a:p>
        </p:txBody>
      </p:sp>
    </p:spTree>
    <p:extLst>
      <p:ext uri="{BB962C8B-B14F-4D97-AF65-F5344CB8AC3E}">
        <p14:creationId xmlns:p14="http://schemas.microsoft.com/office/powerpoint/2010/main" val="806028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481013"/>
            <a:ext cx="6762750" cy="3803650"/>
          </a:xfrm>
          <a:prstGeom prst="rect">
            <a:avLst/>
          </a:prstGeom>
        </p:spPr>
      </p:sp>
      <p:sp>
        <p:nvSpPr>
          <p:cNvPr id="3" name="Notes Placeholder 2"/>
          <p:cNvSpPr>
            <a:spLocks noGrp="1"/>
          </p:cNvSpPr>
          <p:nvPr>
            <p:ph type="body" idx="1"/>
          </p:nvPr>
        </p:nvSpPr>
        <p:spPr>
          <a:xfrm>
            <a:off x="223779" y="4706112"/>
            <a:ext cx="6867645" cy="5446400"/>
          </a:xfrm>
          <a:prstGeom prst="rect">
            <a:avLst/>
          </a:prstGeom>
        </p:spPr>
        <p:txBody>
          <a:bodyPr/>
          <a:lstStyle/>
          <a:p>
            <a:r>
              <a:rPr lang="en-US" sz="1800"/>
              <a:t>Represents a legal landscape that is out of balance.</a:t>
            </a:r>
          </a:p>
          <a:p>
            <a:endParaRPr lang="en-US" sz="1800"/>
          </a:p>
          <a:p>
            <a:pPr defTabSz="966537">
              <a:defRPr/>
            </a:pPr>
            <a:r>
              <a:rPr lang="en-US" sz="1800"/>
              <a:t>“If you’re going to offer no bail for low-level offenders or people who don’t pose a problem, you need to likewise identify those who should be preventatively detained. …  It’s just kind of the logical upper half of that concept. And we’ve been prevented from pursuing that because of the Constitution.” </a:t>
            </a:r>
          </a:p>
          <a:p>
            <a:pPr defTabSz="966537">
              <a:defRPr/>
            </a:pPr>
            <a:r>
              <a:rPr lang="en-US" sz="1800"/>
              <a:t>	~ Then-PA Dan </a:t>
            </a:r>
            <a:r>
              <a:rPr lang="en-US" sz="1800" err="1"/>
              <a:t>Murrie</a:t>
            </a:r>
            <a:r>
              <a:rPr lang="en-US" sz="1800"/>
              <a:t> in 2023</a:t>
            </a:r>
          </a:p>
        </p:txBody>
      </p:sp>
      <p:sp>
        <p:nvSpPr>
          <p:cNvPr id="4" name="Slide Number Placeholder 3"/>
          <p:cNvSpPr>
            <a:spLocks noGrp="1"/>
          </p:cNvSpPr>
          <p:nvPr>
            <p:ph type="sldNum" sz="quarter" idx="5"/>
          </p:nvPr>
        </p:nvSpPr>
        <p:spPr/>
        <p:txBody>
          <a:bodyPr/>
          <a:lstStyle/>
          <a:p>
            <a:fld id="{581CD17C-6FDE-4318-B5CB-3F1C24FF6561}" type="slidenum">
              <a:rPr lang="en-US" smtClean="0"/>
              <a:t>24</a:t>
            </a:fld>
            <a:endParaRPr lang="en-US"/>
          </a:p>
        </p:txBody>
      </p:sp>
    </p:spTree>
    <p:extLst>
      <p:ext uri="{BB962C8B-B14F-4D97-AF65-F5344CB8AC3E}">
        <p14:creationId xmlns:p14="http://schemas.microsoft.com/office/powerpoint/2010/main" val="331551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72384"/>
            <a:ext cx="6867645" cy="7080128"/>
          </a:xfrm>
          <a:prstGeom prst="rect">
            <a:avLst/>
          </a:prstGeom>
        </p:spPr>
        <p:txBody>
          <a:bodyPr/>
          <a:lstStyle/>
          <a:p>
            <a:r>
              <a:rPr lang="en-US" sz="2000"/>
              <a:t>SJR1 would amend Article I, Section 17:</a:t>
            </a:r>
          </a:p>
          <a:p>
            <a:pPr lvl="1"/>
            <a:r>
              <a:rPr lang="en-US" sz="2000"/>
              <a:t>“Offenses, other than murder or treason, shall be bailable by sufficient sureties, </a:t>
            </a:r>
            <a:r>
              <a:rPr lang="en-US" sz="2000" b="1"/>
              <a:t>unless the accused poses a substantial risk to any other person or the community.  </a:t>
            </a:r>
            <a:r>
              <a:rPr lang="en-US" sz="2000"/>
              <a:t>Murder or treason shall not be bailable when the proof is evident, or the presumption strong. </a:t>
            </a:r>
            <a:r>
              <a:rPr lang="en-US" sz="2000" b="1"/>
              <a:t>An offense other than murder or treason shall not be bailable if: (1) the proof is evident or the presumption strong; and (2) the state proves by clear and convincing evidence that no release conditions will reasonably protect the safety of any other person or the community.”</a:t>
            </a:r>
          </a:p>
          <a:p>
            <a:endParaRPr lang="en-US" sz="2000" b="1"/>
          </a:p>
          <a:p>
            <a:pPr marL="302043" indent="-302043">
              <a:buFont typeface="Symbol" panose="05050102010706020507" pitchFamily="18" charset="2"/>
              <a:buChar char="Þ"/>
            </a:pPr>
            <a:r>
              <a:rPr lang="en-US" sz="2000" b="0"/>
              <a:t>Balances out Criminal Rule 26 / 2.6’s primacy of re-appearing for court as the goal by specifically including “substantial risk to any other person or the community” to the constitution – that is, it establishes a balance f</a:t>
            </a:r>
            <a:r>
              <a:rPr lang="en-US" sz="1800"/>
              <a:t>or offender liberty and public safety.</a:t>
            </a:r>
          </a:p>
          <a:p>
            <a:pPr marL="302043" indent="-302043" defTabSz="966537">
              <a:buFont typeface="Symbol" panose="05050102010706020507" pitchFamily="18" charset="2"/>
              <a:buChar char="Þ"/>
              <a:defRPr/>
            </a:pPr>
            <a:r>
              <a:rPr lang="en-US" sz="2000"/>
              <a:t>To be clear, SJR1 is neither independent of nor a repudiation of Indiana’s bail reform.  Similarly, it is not a rejection of CR 26. </a:t>
            </a:r>
            <a:endParaRPr lang="en-US" sz="2000" b="0"/>
          </a:p>
          <a:p>
            <a:pPr marL="302043" indent="-302043">
              <a:buFont typeface="Symbol" panose="05050102010706020507" pitchFamily="18" charset="2"/>
              <a:buChar char="Þ"/>
            </a:pPr>
            <a:endParaRPr lang="en-US" sz="2000" b="0"/>
          </a:p>
        </p:txBody>
      </p:sp>
      <p:sp>
        <p:nvSpPr>
          <p:cNvPr id="4" name="Slide Number Placeholder 3"/>
          <p:cNvSpPr>
            <a:spLocks noGrp="1"/>
          </p:cNvSpPr>
          <p:nvPr>
            <p:ph type="sldNum" sz="quarter" idx="5"/>
          </p:nvPr>
        </p:nvSpPr>
        <p:spPr/>
        <p:txBody>
          <a:bodyPr/>
          <a:lstStyle/>
          <a:p>
            <a:fld id="{581CD17C-6FDE-4318-B5CB-3F1C24FF6561}" type="slidenum">
              <a:rPr lang="en-US" smtClean="0"/>
              <a:t>25</a:t>
            </a:fld>
            <a:endParaRPr lang="en-US"/>
          </a:p>
        </p:txBody>
      </p:sp>
    </p:spTree>
    <p:extLst>
      <p:ext uri="{BB962C8B-B14F-4D97-AF65-F5344CB8AC3E}">
        <p14:creationId xmlns:p14="http://schemas.microsoft.com/office/powerpoint/2010/main" val="3211151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49238"/>
            <a:ext cx="4876800" cy="2743200"/>
          </a:xfrm>
          <a:prstGeom prst="rect">
            <a:avLst/>
          </a:prstGeom>
        </p:spPr>
      </p:sp>
      <p:sp>
        <p:nvSpPr>
          <p:cNvPr id="3" name="Notes Placeholder 2"/>
          <p:cNvSpPr>
            <a:spLocks noGrp="1"/>
          </p:cNvSpPr>
          <p:nvPr>
            <p:ph type="body" idx="1"/>
          </p:nvPr>
        </p:nvSpPr>
        <p:spPr>
          <a:xfrm>
            <a:off x="223779" y="3243072"/>
            <a:ext cx="6867645" cy="6909440"/>
          </a:xfrm>
          <a:prstGeom prst="rect">
            <a:avLst/>
          </a:prstGeom>
        </p:spPr>
        <p:txBody>
          <a:bodyPr/>
          <a:lstStyle/>
          <a:p>
            <a:r>
              <a:rPr lang="en-US" sz="2000"/>
              <a:t>Consistent with Current Law:</a:t>
            </a:r>
          </a:p>
          <a:p>
            <a:endParaRPr lang="en-US" sz="2000"/>
          </a:p>
          <a:p>
            <a:pPr marL="362452" indent="-362452">
              <a:buFont typeface="+mj-lt"/>
              <a:buAutoNum type="arabicPeriod"/>
            </a:pPr>
            <a:r>
              <a:rPr lang="en-US" sz="2000"/>
              <a:t>Still requires that “the proof is evident, or the presumption strong” on the charge if bail is going to be completely denied. </a:t>
            </a:r>
            <a:r>
              <a:rPr lang="en-US" sz="2000" i="1"/>
              <a:t>See Fry</a:t>
            </a:r>
            <a:r>
              <a:rPr lang="en-US" sz="2000" i="0"/>
              <a:t>.</a:t>
            </a:r>
            <a:br>
              <a:rPr lang="en-US" sz="2000" i="0"/>
            </a:br>
            <a:endParaRPr lang="en-US" sz="2000"/>
          </a:p>
          <a:p>
            <a:pPr marL="362452" indent="-362452">
              <a:buFont typeface="+mj-lt"/>
              <a:buAutoNum type="arabicPeriod"/>
            </a:pPr>
            <a:r>
              <a:rPr lang="en-US" sz="2000"/>
              <a:t>Requires that the proof be shown by a preponderance (over the PC standard).  </a:t>
            </a:r>
            <a:r>
              <a:rPr lang="en-US" sz="2000" i="1"/>
              <a:t>See Fry</a:t>
            </a:r>
            <a:r>
              <a:rPr lang="en-US" sz="2000" i="0"/>
              <a:t>.</a:t>
            </a:r>
            <a:br>
              <a:rPr lang="en-US" sz="2000" i="0"/>
            </a:br>
            <a:endParaRPr lang="en-US" sz="2000"/>
          </a:p>
          <a:p>
            <a:pPr marL="362452" indent="-362452">
              <a:buFont typeface="+mj-lt"/>
              <a:buAutoNum type="arabicPeriod"/>
            </a:pPr>
            <a:r>
              <a:rPr lang="en-US" sz="2000"/>
              <a:t>Due process rights – e.g., counsel, witnesses, cross-examination, against self-incrimination, appeal. </a:t>
            </a:r>
            <a:r>
              <a:rPr lang="en-US" sz="2000" i="1"/>
              <a:t>See Fry</a:t>
            </a:r>
            <a:r>
              <a:rPr lang="en-US" sz="2000" i="0"/>
              <a:t>.</a:t>
            </a:r>
            <a:br>
              <a:rPr lang="en-US" sz="2000" i="0"/>
            </a:br>
            <a:endParaRPr lang="en-US" sz="2000"/>
          </a:p>
          <a:p>
            <a:pPr marL="362452" indent="-362452">
              <a:buFont typeface="+mj-lt"/>
              <a:buAutoNum type="arabicPeriod"/>
            </a:pPr>
            <a:r>
              <a:rPr lang="en-US" sz="2000"/>
              <a:t>Requires the use of Clear and Convincing Evidence standard for evidence of risk to the community safety.  </a:t>
            </a:r>
            <a:r>
              <a:rPr lang="en-US" sz="2000" i="1"/>
              <a:t>See </a:t>
            </a:r>
            <a:r>
              <a:rPr lang="en-US" sz="2000" i="1" err="1"/>
              <a:t>DeWees</a:t>
            </a:r>
            <a:r>
              <a:rPr lang="en-US" sz="2000" i="0"/>
              <a:t>.</a:t>
            </a:r>
          </a:p>
          <a:p>
            <a:pPr marL="362452" indent="-362452">
              <a:buFont typeface="+mj-lt"/>
              <a:buAutoNum type="arabicPeriod"/>
            </a:pPr>
            <a:endParaRPr lang="en-US" sz="1800"/>
          </a:p>
          <a:p>
            <a:pPr marL="362452" indent="-362452">
              <a:buFont typeface="+mj-lt"/>
              <a:buAutoNum type="arabicPeriod"/>
            </a:pPr>
            <a:endParaRPr lang="en-US" sz="1800"/>
          </a:p>
        </p:txBody>
      </p:sp>
      <p:sp>
        <p:nvSpPr>
          <p:cNvPr id="4" name="Slide Number Placeholder 3"/>
          <p:cNvSpPr>
            <a:spLocks noGrp="1"/>
          </p:cNvSpPr>
          <p:nvPr>
            <p:ph type="sldNum" sz="quarter" idx="5"/>
          </p:nvPr>
        </p:nvSpPr>
        <p:spPr/>
        <p:txBody>
          <a:bodyPr/>
          <a:lstStyle/>
          <a:p>
            <a:fld id="{581CD17C-6FDE-4318-B5CB-3F1C24FF6561}" type="slidenum">
              <a:rPr lang="en-US" smtClean="0"/>
              <a:t>26</a:t>
            </a:fld>
            <a:endParaRPr lang="en-US"/>
          </a:p>
        </p:txBody>
      </p:sp>
    </p:spTree>
    <p:extLst>
      <p:ext uri="{BB962C8B-B14F-4D97-AF65-F5344CB8AC3E}">
        <p14:creationId xmlns:p14="http://schemas.microsoft.com/office/powerpoint/2010/main" val="1453279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72384"/>
            <a:ext cx="6867645" cy="6528816"/>
          </a:xfrm>
          <a:prstGeom prst="rect">
            <a:avLst/>
          </a:prstGeom>
        </p:spPr>
        <p:txBody>
          <a:bodyPr/>
          <a:lstStyle/>
          <a:p>
            <a:r>
              <a:rPr lang="en-US" sz="2000"/>
              <a:t>Variance from current law:</a:t>
            </a:r>
          </a:p>
          <a:p>
            <a:endParaRPr lang="en-US" sz="2000"/>
          </a:p>
          <a:p>
            <a:pPr marL="362452" indent="-362452">
              <a:buFont typeface="+mj-lt"/>
              <a:buAutoNum type="arabicPeriod"/>
            </a:pPr>
            <a:r>
              <a:rPr lang="en-US" sz="2000"/>
              <a:t>Would allow for denial of bail when an offender is charged with something other than murder or treason [</a:t>
            </a:r>
            <a:r>
              <a:rPr lang="en-US" sz="2000" i="1"/>
              <a:t>the main gist of the amendment</a:t>
            </a:r>
            <a:r>
              <a:rPr lang="en-US" sz="2000"/>
              <a:t>]</a:t>
            </a:r>
            <a:br>
              <a:rPr lang="en-US" sz="2000"/>
            </a:br>
            <a:endParaRPr lang="en-US" sz="2000"/>
          </a:p>
          <a:p>
            <a:pPr marL="362452" indent="-362452">
              <a:buFont typeface="+mj-lt"/>
              <a:buAutoNum type="arabicPeriod"/>
            </a:pPr>
            <a:r>
              <a:rPr lang="en-US" sz="2000"/>
              <a:t>Establishes that protection of public safety is a legitimate purpose – a highly important bail consideration and not merely secondary to guaranteeing appearance at trial</a:t>
            </a:r>
            <a:br>
              <a:rPr lang="en-US" sz="2000"/>
            </a:br>
            <a:endParaRPr lang="en-US" sz="2000"/>
          </a:p>
          <a:p>
            <a:pPr marL="362452" indent="-362452">
              <a:buFont typeface="+mj-lt"/>
              <a:buAutoNum type="arabicPeriod"/>
            </a:pPr>
            <a:r>
              <a:rPr lang="en-US" sz="2000"/>
              <a:t>Allow for denial of bail for pre-charge or pre-bail actions. </a:t>
            </a:r>
          </a:p>
          <a:p>
            <a:pPr marL="483268" lvl="1"/>
            <a:r>
              <a:rPr lang="en-US" sz="2000"/>
              <a:t>Currently, bail can be </a:t>
            </a:r>
            <a:r>
              <a:rPr lang="en-US" sz="2000" u="sng"/>
              <a:t>revoked</a:t>
            </a:r>
            <a:r>
              <a:rPr lang="en-US" sz="2000"/>
              <a:t> for conduct occurring AFTER bail is initially set and after a hearing is held.  It has been “assumed” that it is constitutional under Article 1 Section 17 to do so—that it is not a criminal “punishment” as opposed to a public safety regulation.  </a:t>
            </a:r>
            <a:r>
              <a:rPr lang="en-US" sz="2000" i="1"/>
              <a:t>See Wilcox v. State</a:t>
            </a:r>
            <a:r>
              <a:rPr lang="en-US" sz="2000"/>
              <a:t>, 748 N.E.2d 906, 912-913 (Ind. Ct. App. 2001).  But, a court cannot completely deny bail (except for murder or treason) for conduct occurring BEFORE bail was set. </a:t>
            </a:r>
            <a:r>
              <a:rPr lang="en-US" sz="2000" i="1"/>
              <a:t>See Ray v. State</a:t>
            </a:r>
            <a:r>
              <a:rPr lang="en-US" sz="2000"/>
              <a:t>, 679 N.E.2d 1364, 1367 (Ind. Ct. App. 1997). </a:t>
            </a:r>
          </a:p>
          <a:p>
            <a:pPr marL="362452" indent="-362452">
              <a:buFont typeface="+mj-lt"/>
              <a:buAutoNum type="arabicPeriod"/>
            </a:pPr>
            <a:endParaRPr lang="en-US" sz="2000"/>
          </a:p>
          <a:p>
            <a:pPr marL="362452" indent="-362452">
              <a:buFont typeface="+mj-lt"/>
              <a:buAutoNum type="arabicPeriod"/>
            </a:pPr>
            <a:endParaRPr lang="en-US" sz="2000"/>
          </a:p>
          <a:p>
            <a:pPr marL="362452" indent="-362452">
              <a:buFont typeface="+mj-lt"/>
              <a:buAutoNum type="arabicPeriod"/>
            </a:pPr>
            <a:endParaRPr lang="en-US" sz="2000"/>
          </a:p>
        </p:txBody>
      </p:sp>
      <p:sp>
        <p:nvSpPr>
          <p:cNvPr id="4" name="Slide Number Placeholder 3"/>
          <p:cNvSpPr>
            <a:spLocks noGrp="1"/>
          </p:cNvSpPr>
          <p:nvPr>
            <p:ph type="sldNum" sz="quarter" idx="5"/>
          </p:nvPr>
        </p:nvSpPr>
        <p:spPr/>
        <p:txBody>
          <a:bodyPr/>
          <a:lstStyle/>
          <a:p>
            <a:fld id="{581CD17C-6FDE-4318-B5CB-3F1C24FF6561}" type="slidenum">
              <a:rPr lang="en-US" smtClean="0"/>
              <a:t>27</a:t>
            </a:fld>
            <a:endParaRPr lang="en-US"/>
          </a:p>
        </p:txBody>
      </p:sp>
    </p:spTree>
    <p:extLst>
      <p:ext uri="{BB962C8B-B14F-4D97-AF65-F5344CB8AC3E}">
        <p14:creationId xmlns:p14="http://schemas.microsoft.com/office/powerpoint/2010/main" val="3203642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177800"/>
            <a:ext cx="4643437" cy="2611438"/>
          </a:xfrm>
          <a:prstGeom prst="rect">
            <a:avLst/>
          </a:prstGeom>
        </p:spPr>
      </p:sp>
      <p:sp>
        <p:nvSpPr>
          <p:cNvPr id="3" name="Notes Placeholder 2"/>
          <p:cNvSpPr>
            <a:spLocks noGrp="1"/>
          </p:cNvSpPr>
          <p:nvPr>
            <p:ph type="body" idx="1"/>
          </p:nvPr>
        </p:nvSpPr>
        <p:spPr>
          <a:xfrm>
            <a:off x="223779" y="4051948"/>
            <a:ext cx="6867645" cy="5213972"/>
          </a:xfrm>
          <a:prstGeom prst="rect">
            <a:avLst/>
          </a:prstGeom>
        </p:spPr>
        <p:txBody>
          <a:bodyPr/>
          <a:lstStyle/>
          <a:p>
            <a:r>
              <a:rPr lang="en-US" sz="1600"/>
              <a:t>[just a transition page for the visual representation created by moving to the next page of seeming to be more in balance than before]</a:t>
            </a:r>
          </a:p>
        </p:txBody>
      </p:sp>
      <p:sp>
        <p:nvSpPr>
          <p:cNvPr id="4" name="Slide Number Placeholder 3"/>
          <p:cNvSpPr>
            <a:spLocks noGrp="1"/>
          </p:cNvSpPr>
          <p:nvPr>
            <p:ph type="sldNum" sz="quarter" idx="5"/>
          </p:nvPr>
        </p:nvSpPr>
        <p:spPr/>
        <p:txBody>
          <a:bodyPr/>
          <a:lstStyle/>
          <a:p>
            <a:fld id="{581CD17C-6FDE-4318-B5CB-3F1C24FF6561}" type="slidenum">
              <a:rPr lang="en-US" smtClean="0"/>
              <a:t>28</a:t>
            </a:fld>
            <a:endParaRPr lang="en-US"/>
          </a:p>
        </p:txBody>
      </p:sp>
    </p:spTree>
    <p:extLst>
      <p:ext uri="{BB962C8B-B14F-4D97-AF65-F5344CB8AC3E}">
        <p14:creationId xmlns:p14="http://schemas.microsoft.com/office/powerpoint/2010/main" val="377075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457200"/>
            <a:ext cx="4876800" cy="2743200"/>
          </a:xfrm>
          <a:prstGeom prst="rect">
            <a:avLst/>
          </a:prstGeom>
        </p:spPr>
      </p:sp>
      <p:sp>
        <p:nvSpPr>
          <p:cNvPr id="3" name="Notes Placeholder 2"/>
          <p:cNvSpPr>
            <a:spLocks noGrp="1"/>
          </p:cNvSpPr>
          <p:nvPr>
            <p:ph type="body" idx="1"/>
          </p:nvPr>
        </p:nvSpPr>
        <p:spPr>
          <a:xfrm>
            <a:off x="223779" y="4051948"/>
            <a:ext cx="6867645" cy="6100564"/>
          </a:xfrm>
          <a:prstGeom prst="rect">
            <a:avLst/>
          </a:prstGeom>
        </p:spPr>
        <p:txBody>
          <a:bodyPr/>
          <a:lstStyle/>
          <a:p>
            <a:r>
              <a:rPr lang="en-US" sz="1800"/>
              <a:t>More in balance</a:t>
            </a:r>
          </a:p>
        </p:txBody>
      </p:sp>
      <p:sp>
        <p:nvSpPr>
          <p:cNvPr id="4" name="Slide Number Placeholder 3"/>
          <p:cNvSpPr>
            <a:spLocks noGrp="1"/>
          </p:cNvSpPr>
          <p:nvPr>
            <p:ph type="sldNum" sz="quarter" idx="5"/>
          </p:nvPr>
        </p:nvSpPr>
        <p:spPr/>
        <p:txBody>
          <a:bodyPr/>
          <a:lstStyle/>
          <a:p>
            <a:fld id="{581CD17C-6FDE-4318-B5CB-3F1C24FF6561}" type="slidenum">
              <a:rPr lang="en-US" smtClean="0"/>
              <a:t>29</a:t>
            </a:fld>
            <a:endParaRPr lang="en-US"/>
          </a:p>
        </p:txBody>
      </p:sp>
    </p:spTree>
    <p:extLst>
      <p:ext uri="{BB962C8B-B14F-4D97-AF65-F5344CB8AC3E}">
        <p14:creationId xmlns:p14="http://schemas.microsoft.com/office/powerpoint/2010/main" val="34162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177800"/>
            <a:ext cx="4643437" cy="2611438"/>
          </a:xfrm>
          <a:prstGeom prst="rect">
            <a:avLst/>
          </a:prstGeom>
        </p:spPr>
      </p:sp>
      <p:sp>
        <p:nvSpPr>
          <p:cNvPr id="3" name="Notes Placeholder 2"/>
          <p:cNvSpPr>
            <a:spLocks noGrp="1"/>
          </p:cNvSpPr>
          <p:nvPr>
            <p:ph type="body" idx="1"/>
          </p:nvPr>
        </p:nvSpPr>
        <p:spPr>
          <a:xfrm>
            <a:off x="223779" y="4051948"/>
            <a:ext cx="6867645" cy="6100564"/>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581CD17C-6FDE-4318-B5CB-3F1C24FF6561}" type="slidenum">
              <a:rPr lang="en-US" smtClean="0"/>
              <a:t>3</a:t>
            </a:fld>
            <a:endParaRPr lang="en-US"/>
          </a:p>
        </p:txBody>
      </p:sp>
    </p:spTree>
    <p:extLst>
      <p:ext uri="{BB962C8B-B14F-4D97-AF65-F5344CB8AC3E}">
        <p14:creationId xmlns:p14="http://schemas.microsoft.com/office/powerpoint/2010/main" val="46517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73050"/>
            <a:ext cx="4876800" cy="2743200"/>
          </a:xfrm>
          <a:prstGeom prst="rect">
            <a:avLst/>
          </a:prstGeom>
        </p:spPr>
      </p:sp>
      <p:sp>
        <p:nvSpPr>
          <p:cNvPr id="3" name="Notes Placeholder 2"/>
          <p:cNvSpPr>
            <a:spLocks noGrp="1"/>
          </p:cNvSpPr>
          <p:nvPr>
            <p:ph type="body" idx="1"/>
          </p:nvPr>
        </p:nvSpPr>
        <p:spPr>
          <a:xfrm>
            <a:off x="223779" y="3547872"/>
            <a:ext cx="6867645" cy="6604640"/>
          </a:xfrm>
          <a:prstGeom prst="rect">
            <a:avLst/>
          </a:prstGeom>
        </p:spPr>
        <p:txBody>
          <a:bodyPr/>
          <a:lstStyle/>
          <a:p>
            <a:pPr defTabSz="966537">
              <a:defRPr/>
            </a:pPr>
            <a:r>
              <a:rPr lang="en-US" sz="1800"/>
              <a:t>The Supreme Court’s Office of Court Services has previously stated: “Indiana’s pretrial system strives to achieve the "3 M’s" – </a:t>
            </a:r>
          </a:p>
          <a:p>
            <a:pPr defTabSz="966537">
              <a:defRPr/>
            </a:pPr>
            <a:r>
              <a:rPr lang="en-US" sz="1800"/>
              <a:t>	maximizing public safety, </a:t>
            </a:r>
          </a:p>
          <a:p>
            <a:pPr defTabSz="966537">
              <a:defRPr/>
            </a:pPr>
            <a:r>
              <a:rPr lang="en-US" sz="1800"/>
              <a:t>	maximizing court appearance, and </a:t>
            </a:r>
          </a:p>
          <a:p>
            <a:pPr defTabSz="966537">
              <a:defRPr/>
            </a:pPr>
            <a:r>
              <a:rPr lang="en-US" sz="1800"/>
              <a:t>	maximizing pretrial release.”</a:t>
            </a:r>
          </a:p>
          <a:p>
            <a:pPr defTabSz="966537">
              <a:defRPr/>
            </a:pPr>
            <a:endParaRPr lang="en-US" sz="1800"/>
          </a:p>
          <a:p>
            <a:pPr defTabSz="966537">
              <a:defRPr/>
            </a:pPr>
            <a:r>
              <a:rPr lang="en-US" sz="1800"/>
              <a:t>Indiana has focused extensively on “maximizing pretrial release;” let’s now take the next steps to “maximize public safety.”  </a:t>
            </a:r>
          </a:p>
          <a:p>
            <a:pPr defTabSz="966537">
              <a:defRPr/>
            </a:pPr>
            <a:endParaRPr lang="en-US" sz="1800"/>
          </a:p>
          <a:p>
            <a:pPr defTabSz="966537">
              <a:defRPr/>
            </a:pPr>
            <a:endParaRPr lang="en-US" sz="1800"/>
          </a:p>
        </p:txBody>
      </p:sp>
      <p:sp>
        <p:nvSpPr>
          <p:cNvPr id="4" name="Slide Number Placeholder 3"/>
          <p:cNvSpPr>
            <a:spLocks noGrp="1"/>
          </p:cNvSpPr>
          <p:nvPr>
            <p:ph type="sldNum" sz="quarter" idx="5"/>
          </p:nvPr>
        </p:nvSpPr>
        <p:spPr/>
        <p:txBody>
          <a:bodyPr/>
          <a:lstStyle/>
          <a:p>
            <a:fld id="{581CD17C-6FDE-4318-B5CB-3F1C24FF6561}" type="slidenum">
              <a:rPr lang="en-US" smtClean="0"/>
              <a:t>30</a:t>
            </a:fld>
            <a:endParaRPr lang="en-US"/>
          </a:p>
        </p:txBody>
      </p:sp>
    </p:spTree>
    <p:extLst>
      <p:ext uri="{BB962C8B-B14F-4D97-AF65-F5344CB8AC3E}">
        <p14:creationId xmlns:p14="http://schemas.microsoft.com/office/powerpoint/2010/main" val="1008262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206375"/>
            <a:ext cx="4876800" cy="2743200"/>
          </a:xfrm>
          <a:prstGeom prst="rect">
            <a:avLst/>
          </a:prstGeom>
        </p:spPr>
      </p:sp>
      <p:sp>
        <p:nvSpPr>
          <p:cNvPr id="3" name="Notes Placeholder 2"/>
          <p:cNvSpPr>
            <a:spLocks noGrp="1"/>
          </p:cNvSpPr>
          <p:nvPr>
            <p:ph type="body" idx="1"/>
          </p:nvPr>
        </p:nvSpPr>
        <p:spPr>
          <a:xfrm>
            <a:off x="223779" y="3096768"/>
            <a:ext cx="6867645" cy="7055744"/>
          </a:xfrm>
          <a:prstGeom prst="rect">
            <a:avLst/>
          </a:prstGeom>
        </p:spPr>
        <p:txBody>
          <a:bodyPr/>
          <a:lstStyle/>
          <a:p>
            <a:r>
              <a:rPr lang="en-US" sz="1800"/>
              <a:t>Constitutional amendment process is set forth:</a:t>
            </a:r>
          </a:p>
          <a:p>
            <a:pPr lvl="1"/>
            <a:r>
              <a:rPr lang="en-US" sz="1800"/>
              <a:t>"ARTICLE 16. Amendments. </a:t>
            </a:r>
          </a:p>
          <a:p>
            <a:pPr lvl="1"/>
            <a:r>
              <a:rPr lang="en-US" sz="1800"/>
              <a:t>   Section 1. (a) An amendment to this Constitution may be proposed in either branch of the General Assembly. If the amendment is agreed to by a majority of the members elected to each of the two houses, the proposed amendment shall, with the yeas and nays thereon, be entered on their journals, and </a:t>
            </a:r>
            <a:r>
              <a:rPr lang="en-US" sz="1800" b="1"/>
              <a:t>referred to the General Assembly to be chosen at the next general election</a:t>
            </a:r>
            <a:r>
              <a:rPr lang="en-US" sz="1800"/>
              <a:t>. </a:t>
            </a:r>
          </a:p>
          <a:p>
            <a:pPr lvl="1"/>
            <a:r>
              <a:rPr lang="en-US" sz="1800"/>
              <a:t>        (b) If, </a:t>
            </a:r>
            <a:r>
              <a:rPr lang="en-US" sz="1800" b="1"/>
              <a:t>in the General Assembly so next chosen</a:t>
            </a:r>
            <a:r>
              <a:rPr lang="en-US" sz="1800"/>
              <a:t>, the proposed amendment is agreed to by a </a:t>
            </a:r>
            <a:r>
              <a:rPr lang="en-US" sz="1800" b="1"/>
              <a:t>majority </a:t>
            </a:r>
            <a:r>
              <a:rPr lang="en-US" sz="1800"/>
              <a:t>of all the members elected to </a:t>
            </a:r>
            <a:r>
              <a:rPr lang="en-US" sz="1800" b="1"/>
              <a:t>each House</a:t>
            </a:r>
            <a:r>
              <a:rPr lang="en-US" sz="1800"/>
              <a:t>, then the General Assembly shall submit the amendment to the </a:t>
            </a:r>
            <a:r>
              <a:rPr lang="en-US" sz="1800" b="1"/>
              <a:t>electors </a:t>
            </a:r>
            <a:r>
              <a:rPr lang="en-US" sz="1800"/>
              <a:t>of the State </a:t>
            </a:r>
            <a:r>
              <a:rPr lang="en-US" sz="1800" b="1"/>
              <a:t>at the next general election</a:t>
            </a:r>
            <a:r>
              <a:rPr lang="en-US" sz="1800"/>
              <a:t>. </a:t>
            </a:r>
          </a:p>
          <a:p>
            <a:pPr lvl="1"/>
            <a:r>
              <a:rPr lang="en-US" sz="1800"/>
              <a:t>       (c) If a </a:t>
            </a:r>
            <a:r>
              <a:rPr lang="en-US" sz="1800" b="1"/>
              <a:t>majority </a:t>
            </a:r>
            <a:r>
              <a:rPr lang="en-US" sz="1800"/>
              <a:t>of the electors voting on the amendment ratify the amendment, the amendment becomes a part of this Constitution. (History: As Amended November 3, 1998)"</a:t>
            </a:r>
          </a:p>
          <a:p>
            <a:endParaRPr lang="en-US" sz="1800"/>
          </a:p>
          <a:p>
            <a:pPr marL="285750" indent="-285750">
              <a:buFont typeface="Symbol" panose="05050102010706020507" pitchFamily="18" charset="2"/>
              <a:buChar char="Þ"/>
            </a:pPr>
            <a:r>
              <a:rPr lang="en-US" sz="1800"/>
              <a:t>Majority vote in two separate GAs and then a Majority of voters in the next general election. </a:t>
            </a:r>
          </a:p>
          <a:p>
            <a:pPr marL="742950" lvl="1" indent="-285750">
              <a:buFont typeface="Symbol" panose="05050102010706020507" pitchFamily="18" charset="2"/>
              <a:buChar char="Þ"/>
            </a:pPr>
            <a:r>
              <a:rPr lang="en-US" sz="1800"/>
              <a:t>Passage in 2023, means passage is needed in 2025 or 202,  then it goes to the general election ballot</a:t>
            </a:r>
          </a:p>
        </p:txBody>
      </p:sp>
      <p:sp>
        <p:nvSpPr>
          <p:cNvPr id="4" name="Slide Number Placeholder 3"/>
          <p:cNvSpPr>
            <a:spLocks noGrp="1"/>
          </p:cNvSpPr>
          <p:nvPr>
            <p:ph type="sldNum" sz="quarter" idx="5"/>
          </p:nvPr>
        </p:nvSpPr>
        <p:spPr/>
        <p:txBody>
          <a:bodyPr/>
          <a:lstStyle/>
          <a:p>
            <a:fld id="{581CD17C-6FDE-4318-B5CB-3F1C24FF6561}" type="slidenum">
              <a:rPr lang="en-US" smtClean="0"/>
              <a:t>31</a:t>
            </a:fld>
            <a:endParaRPr lang="en-US"/>
          </a:p>
        </p:txBody>
      </p:sp>
    </p:spTree>
    <p:extLst>
      <p:ext uri="{BB962C8B-B14F-4D97-AF65-F5344CB8AC3E}">
        <p14:creationId xmlns:p14="http://schemas.microsoft.com/office/powerpoint/2010/main" val="2343937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429000"/>
            <a:ext cx="6867645" cy="6723512"/>
          </a:xfrm>
          <a:prstGeom prst="rect">
            <a:avLst/>
          </a:prstGeom>
        </p:spPr>
        <p:txBody>
          <a:bodyPr/>
          <a:lstStyle/>
          <a:p>
            <a:pPr algn="l" rtl="0" fontAlgn="base">
              <a:buFont typeface="Arial" panose="020B0604020202020204" pitchFamily="34" charset="0"/>
              <a:buNone/>
            </a:pPr>
            <a:r>
              <a:rPr lang="en-US" sz="2400">
                <a:solidFill>
                  <a:srgbClr val="000000"/>
                </a:solidFill>
                <a:highlight>
                  <a:srgbClr val="FFFFFF"/>
                </a:highlight>
                <a:latin typeface="Aptos" panose="020B0004020202020204" pitchFamily="34" charset="0"/>
              </a:rPr>
              <a:t>While much of the law already exists, the system would be best served by the General Assembly enacting “trailing” language to implement Article I, Section 17, as amended to set out to codify the law on:</a:t>
            </a:r>
          </a:p>
          <a:p>
            <a:pPr marL="800100" lvl="1" indent="-342900" fontAlgn="base">
              <a:buFont typeface="Arial" panose="020B0604020202020204" pitchFamily="34" charset="0"/>
              <a:buChar char="•"/>
            </a:pPr>
            <a:r>
              <a:rPr lang="en-US" sz="2400">
                <a:solidFill>
                  <a:srgbClr val="000000"/>
                </a:solidFill>
                <a:highlight>
                  <a:srgbClr val="FFFFFF"/>
                </a:highlight>
                <a:latin typeface="Aptos" panose="020B0004020202020204" pitchFamily="34" charset="0"/>
              </a:rPr>
              <a:t>Burden of proof</a:t>
            </a:r>
          </a:p>
          <a:p>
            <a:pPr marL="800100" lvl="1" indent="-342900" fontAlgn="base">
              <a:buFont typeface="Arial" panose="020B0604020202020204" pitchFamily="34" charset="0"/>
              <a:buChar char="•"/>
            </a:pPr>
            <a:r>
              <a:rPr lang="en-US" sz="2400">
                <a:solidFill>
                  <a:srgbClr val="000000"/>
                </a:solidFill>
                <a:highlight>
                  <a:srgbClr val="FFFFFF"/>
                </a:highlight>
                <a:latin typeface="Aptos" panose="020B0004020202020204" pitchFamily="34" charset="0"/>
              </a:rPr>
              <a:t>Defendant’s rights to counsel, cross-examination, presentation of evidence, appeal</a:t>
            </a:r>
          </a:p>
          <a:p>
            <a:pPr marL="800100" lvl="1" indent="-342900" fontAlgn="base">
              <a:buFont typeface="Arial" panose="020B0604020202020204" pitchFamily="34" charset="0"/>
              <a:buChar char="•"/>
            </a:pPr>
            <a:r>
              <a:rPr lang="en-US" sz="2400">
                <a:solidFill>
                  <a:srgbClr val="000000"/>
                </a:solidFill>
                <a:highlight>
                  <a:srgbClr val="FFFFFF"/>
                </a:highlight>
                <a:latin typeface="Aptos" panose="020B0004020202020204" pitchFamily="34" charset="0"/>
              </a:rPr>
              <a:t>The procedural steps </a:t>
            </a:r>
          </a:p>
          <a:p>
            <a:pPr algn="l" rtl="0" fontAlgn="base">
              <a:buFont typeface="Arial" panose="020B0604020202020204" pitchFamily="34" charset="0"/>
              <a:buChar char="•"/>
            </a:pPr>
            <a:endParaRPr lang="en-US" sz="2400">
              <a:solidFill>
                <a:srgbClr val="000000"/>
              </a:solidFill>
              <a:highlight>
                <a:srgbClr val="FFFFFF"/>
              </a:highlight>
              <a:latin typeface="Aptos" panose="020B0004020202020204" pitchFamily="34" charset="0"/>
            </a:endParaRPr>
          </a:p>
          <a:p>
            <a:pPr algn="l" rtl="0" fontAlgn="base">
              <a:buFont typeface="Arial" panose="020B0604020202020204" pitchFamily="34" charset="0"/>
              <a:buNone/>
            </a:pPr>
            <a:endParaRPr lang="en-US" sz="2400">
              <a:solidFill>
                <a:srgbClr val="000000"/>
              </a:solidFill>
              <a:highlight>
                <a:srgbClr val="FFFFFF"/>
              </a:highlight>
              <a:latin typeface="Aptos" panose="020B0004020202020204" pitchFamily="34" charset="0"/>
            </a:endParaRPr>
          </a:p>
        </p:txBody>
      </p:sp>
      <p:sp>
        <p:nvSpPr>
          <p:cNvPr id="4" name="Slide Number Placeholder 3"/>
          <p:cNvSpPr>
            <a:spLocks noGrp="1"/>
          </p:cNvSpPr>
          <p:nvPr>
            <p:ph type="sldNum" sz="quarter" idx="5"/>
          </p:nvPr>
        </p:nvSpPr>
        <p:spPr/>
        <p:txBody>
          <a:bodyPr/>
          <a:lstStyle/>
          <a:p>
            <a:fld id="{581CD17C-6FDE-4318-B5CB-3F1C24FF6561}" type="slidenum">
              <a:rPr lang="en-US" smtClean="0"/>
              <a:t>32</a:t>
            </a:fld>
            <a:endParaRPr lang="en-US"/>
          </a:p>
        </p:txBody>
      </p:sp>
    </p:spTree>
    <p:extLst>
      <p:ext uri="{BB962C8B-B14F-4D97-AF65-F5344CB8AC3E}">
        <p14:creationId xmlns:p14="http://schemas.microsoft.com/office/powerpoint/2010/main" val="96050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4325" y="285750"/>
            <a:ext cx="4144963" cy="2332038"/>
          </a:xfrm>
          <a:prstGeom prst="rect">
            <a:avLst/>
          </a:prstGeom>
        </p:spPr>
      </p:sp>
      <p:sp>
        <p:nvSpPr>
          <p:cNvPr id="3" name="Notes Placeholder 2"/>
          <p:cNvSpPr>
            <a:spLocks noGrp="1"/>
          </p:cNvSpPr>
          <p:nvPr>
            <p:ph type="body" idx="1"/>
          </p:nvPr>
        </p:nvSpPr>
        <p:spPr>
          <a:xfrm>
            <a:off x="223779" y="2804160"/>
            <a:ext cx="6867645" cy="6797040"/>
          </a:xfrm>
          <a:prstGeom prst="rect">
            <a:avLst/>
          </a:prstGeom>
        </p:spPr>
        <p:txBody>
          <a:bodyPr/>
          <a:lstStyle/>
          <a:p>
            <a:r>
              <a:rPr lang="en-US" sz="1600"/>
              <a:t>Section 17 currently reads:</a:t>
            </a:r>
          </a:p>
          <a:p>
            <a:r>
              <a:rPr lang="en-US" sz="1600"/>
              <a:t>   “Offenses, other than murder or treason, shall be bailable by sufficient sureties. Murder or treason shall not be bailable, when the proof is evident, or the presumption strong.”</a:t>
            </a:r>
          </a:p>
          <a:p>
            <a:endParaRPr lang="en-US"/>
          </a:p>
          <a:p>
            <a:pPr marL="302043" indent="-302043">
              <a:buFont typeface="Symbol" panose="05050102010706020507" pitchFamily="18" charset="2"/>
              <a:buChar char="Þ"/>
            </a:pPr>
            <a:r>
              <a:rPr lang="en-US" sz="1600"/>
              <a:t>In other words, unlike under the U.S. Constitution, Indiana’s language created an absolute right to bail “by sufficient sureties” for anything other than murder or treason</a:t>
            </a:r>
          </a:p>
          <a:p>
            <a:pPr marL="302043" indent="-302043">
              <a:buFont typeface="Symbol" panose="05050102010706020507" pitchFamily="18" charset="2"/>
              <a:buChar char="Þ"/>
            </a:pPr>
            <a:endParaRPr lang="en-US"/>
          </a:p>
          <a:p>
            <a:pPr marL="302043" indent="-302043">
              <a:buFont typeface="Symbol" panose="05050102010706020507" pitchFamily="18" charset="2"/>
              <a:buChar char="Þ"/>
            </a:pPr>
            <a:r>
              <a:rPr lang="en-US" sz="1600"/>
              <a:t>At least 22 states and the federal government allow the most dangerous suspects to be held without bail, and Indiana judges should have that discretion to protect the public.</a:t>
            </a:r>
          </a:p>
          <a:p>
            <a:pPr marL="1268580" lvl="1" indent="-302043">
              <a:buFont typeface="Symbol" panose="05050102010706020507" pitchFamily="18" charset="2"/>
              <a:buChar char="Þ"/>
            </a:pPr>
            <a:r>
              <a:rPr lang="en-US" sz="1600"/>
              <a:t>The 22: Arizona, </a:t>
            </a:r>
            <a:r>
              <a:rPr lang="en-US" sz="1600" b="1"/>
              <a:t>California</a:t>
            </a:r>
            <a:r>
              <a:rPr lang="en-US" sz="1600"/>
              <a:t>, </a:t>
            </a:r>
            <a:r>
              <a:rPr lang="en-US" sz="1600" b="1"/>
              <a:t>Colorado</a:t>
            </a:r>
            <a:r>
              <a:rPr lang="en-US" sz="1600"/>
              <a:t>, Florida, </a:t>
            </a:r>
            <a:r>
              <a:rPr lang="en-US" sz="1600" b="1"/>
              <a:t>Illinois</a:t>
            </a:r>
            <a:r>
              <a:rPr lang="en-US" sz="1600"/>
              <a:t>, Louisiana, </a:t>
            </a:r>
            <a:r>
              <a:rPr lang="en-US" sz="1600" b="1"/>
              <a:t>Michigan</a:t>
            </a:r>
            <a:r>
              <a:rPr lang="en-US" sz="1600"/>
              <a:t>, Mississippi, Nebraska, </a:t>
            </a:r>
            <a:r>
              <a:rPr lang="en-US" sz="1600" b="1"/>
              <a:t>New Jersey</a:t>
            </a:r>
            <a:r>
              <a:rPr lang="en-US" sz="1600"/>
              <a:t>, New Mexico, </a:t>
            </a:r>
            <a:r>
              <a:rPr lang="en-US" sz="1600" b="1"/>
              <a:t>Ohio</a:t>
            </a:r>
            <a:r>
              <a:rPr lang="en-US" sz="1600"/>
              <a:t>, Oklahoma, </a:t>
            </a:r>
            <a:r>
              <a:rPr lang="en-US" sz="1600" b="1"/>
              <a:t>Oregon</a:t>
            </a:r>
            <a:r>
              <a:rPr lang="en-US" sz="1600"/>
              <a:t>, Pennsylvania, Rhode Island, South Carolina, Texas, Utah, </a:t>
            </a:r>
            <a:r>
              <a:rPr lang="en-US" sz="1600" b="1"/>
              <a:t>Vermont</a:t>
            </a:r>
            <a:r>
              <a:rPr lang="en-US" sz="1600"/>
              <a:t>, </a:t>
            </a:r>
            <a:r>
              <a:rPr lang="en-US" sz="1600" b="1"/>
              <a:t>Washington</a:t>
            </a:r>
            <a:r>
              <a:rPr lang="en-US" sz="1600"/>
              <a:t>, and </a:t>
            </a:r>
            <a:r>
              <a:rPr lang="en-US" sz="1600" b="1"/>
              <a:t>Wisconsin</a:t>
            </a:r>
          </a:p>
          <a:p>
            <a:pPr marL="1268580" lvl="1" indent="-302043">
              <a:buFont typeface="Symbol" panose="05050102010706020507" pitchFamily="18" charset="2"/>
              <a:buChar char="Þ"/>
            </a:pPr>
            <a:endParaRPr lang="en-US" b="1"/>
          </a:p>
          <a:p>
            <a:pPr marL="302043" indent="-302043">
              <a:buFont typeface="Symbol" panose="05050102010706020507" pitchFamily="18" charset="2"/>
              <a:buChar char="Þ"/>
            </a:pPr>
            <a:r>
              <a:rPr lang="en-US" sz="1600"/>
              <a:t>Further, knowingly setting bail in an amount that a defendant clearly cannot pay potentially violates the Indiana Constitution.  </a:t>
            </a:r>
            <a:r>
              <a:rPr lang="en-US" sz="1600" i="1"/>
              <a:t>See Hobbs v. Lindsey</a:t>
            </a:r>
            <a:r>
              <a:rPr lang="en-US" sz="1600" i="0"/>
              <a:t>, 162 N.E.2d 85, 89 (Ind. 1959) (holding that an amount of bail may be so beyond the means of an accused to pay that it amounts “to a denial of bail per se” and is unconstitutional).  And, a bail determination in Indiana is always supposed to take into consideration each defendant’s individual financial circumstances.  </a:t>
            </a:r>
            <a:r>
              <a:rPr lang="en-US" sz="1600" i="1"/>
              <a:t>See id</a:t>
            </a:r>
            <a:r>
              <a:rPr lang="en-US" sz="1600" i="0"/>
              <a:t>. (“we consider whether the accused’s financial position or any other circumstances peculiar to the accused might have justified the abnormally high bail fixed by the court”).</a:t>
            </a:r>
          </a:p>
        </p:txBody>
      </p:sp>
      <p:sp>
        <p:nvSpPr>
          <p:cNvPr id="4" name="Slide Number Placeholder 3"/>
          <p:cNvSpPr>
            <a:spLocks noGrp="1"/>
          </p:cNvSpPr>
          <p:nvPr>
            <p:ph type="sldNum" sz="quarter" idx="5"/>
          </p:nvPr>
        </p:nvSpPr>
        <p:spPr/>
        <p:txBody>
          <a:bodyPr/>
          <a:lstStyle/>
          <a:p>
            <a:fld id="{581CD17C-6FDE-4318-B5CB-3F1C24FF6561}" type="slidenum">
              <a:rPr lang="en-US" smtClean="0"/>
              <a:t>4</a:t>
            </a:fld>
            <a:endParaRPr lang="en-US"/>
          </a:p>
        </p:txBody>
      </p:sp>
    </p:spTree>
    <p:extLst>
      <p:ext uri="{BB962C8B-B14F-4D97-AF65-F5344CB8AC3E}">
        <p14:creationId xmlns:p14="http://schemas.microsoft.com/office/powerpoint/2010/main" val="64588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27000"/>
            <a:ext cx="4876800" cy="2743200"/>
          </a:xfrm>
          <a:prstGeom prst="rect">
            <a:avLst/>
          </a:prstGeom>
        </p:spPr>
      </p:sp>
      <p:sp>
        <p:nvSpPr>
          <p:cNvPr id="3" name="Notes Placeholder 2"/>
          <p:cNvSpPr>
            <a:spLocks noGrp="1"/>
          </p:cNvSpPr>
          <p:nvPr>
            <p:ph type="body" idx="1"/>
          </p:nvPr>
        </p:nvSpPr>
        <p:spPr>
          <a:xfrm>
            <a:off x="223779" y="3267456"/>
            <a:ext cx="6867645" cy="6885056"/>
          </a:xfrm>
          <a:prstGeom prst="rect">
            <a:avLst/>
          </a:prstGeom>
        </p:spPr>
        <p:txBody>
          <a:bodyPr/>
          <a:lstStyle/>
          <a:p>
            <a:r>
              <a:rPr lang="en-US" sz="1800" i="0"/>
              <a:t>The Indiana Supreme Court has also said that consideration of public safety is not a “traditional purpose” of bail, as opposed to consideration of a defendant’s risk of flight or failing to appear at future proceedings. </a:t>
            </a:r>
            <a:r>
              <a:rPr lang="en-US" sz="1800" i="1"/>
              <a:t>Fry v. State</a:t>
            </a:r>
            <a:r>
              <a:rPr lang="en-US" sz="1800" i="0"/>
              <a:t>, 990 N.E.2d 429, 449 (Ind. 2013).  </a:t>
            </a:r>
          </a:p>
          <a:p>
            <a:endParaRPr lang="en-US" sz="1800"/>
          </a:p>
          <a:p>
            <a:r>
              <a:rPr lang="en-US" sz="1800" i="0"/>
              <a:t>More recently, the Court has indicated that courts should in fact always consider public safety when setting bail.  </a:t>
            </a:r>
            <a:r>
              <a:rPr lang="en-US" sz="1800" i="1" err="1"/>
              <a:t>DeWees</a:t>
            </a:r>
            <a:r>
              <a:rPr lang="en-US" sz="1800" i="1"/>
              <a:t> v. State,</a:t>
            </a:r>
            <a:r>
              <a:rPr lang="en-US" sz="1800" i="0"/>
              <a:t> 180 N.E.3d 261, 266 (Ind. 2022).  </a:t>
            </a:r>
          </a:p>
          <a:p>
            <a:endParaRPr lang="en-US" sz="1800"/>
          </a:p>
          <a:p>
            <a:r>
              <a:rPr lang="en-US" sz="1800" i="0"/>
              <a:t>But, as a constitutional matter, public safety currently is not a primary consideration in Indiana when it comes to bail and pretrial release decisions. </a:t>
            </a:r>
          </a:p>
        </p:txBody>
      </p:sp>
      <p:sp>
        <p:nvSpPr>
          <p:cNvPr id="4" name="Slide Number Placeholder 3"/>
          <p:cNvSpPr>
            <a:spLocks noGrp="1"/>
          </p:cNvSpPr>
          <p:nvPr>
            <p:ph type="sldNum" sz="quarter" idx="5"/>
          </p:nvPr>
        </p:nvSpPr>
        <p:spPr/>
        <p:txBody>
          <a:bodyPr/>
          <a:lstStyle/>
          <a:p>
            <a:fld id="{581CD17C-6FDE-4318-B5CB-3F1C24FF6561}" type="slidenum">
              <a:rPr lang="en-US" smtClean="0"/>
              <a:t>5</a:t>
            </a:fld>
            <a:endParaRPr lang="en-US"/>
          </a:p>
        </p:txBody>
      </p:sp>
    </p:spTree>
    <p:extLst>
      <p:ext uri="{BB962C8B-B14F-4D97-AF65-F5344CB8AC3E}">
        <p14:creationId xmlns:p14="http://schemas.microsoft.com/office/powerpoint/2010/main" val="398209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146050"/>
            <a:ext cx="4876800" cy="2743200"/>
          </a:xfrm>
          <a:prstGeom prst="rect">
            <a:avLst/>
          </a:prstGeom>
        </p:spPr>
      </p:sp>
      <p:sp>
        <p:nvSpPr>
          <p:cNvPr id="3" name="Notes Placeholder 2"/>
          <p:cNvSpPr>
            <a:spLocks noGrp="1"/>
          </p:cNvSpPr>
          <p:nvPr>
            <p:ph type="body" idx="1"/>
          </p:nvPr>
        </p:nvSpPr>
        <p:spPr>
          <a:xfrm>
            <a:off x="223777" y="3354586"/>
            <a:ext cx="6867645" cy="6100564"/>
          </a:xfrm>
          <a:prstGeom prst="rect">
            <a:avLst/>
          </a:prstGeom>
        </p:spPr>
        <p:txBody>
          <a:bodyPr/>
          <a:lstStyle/>
          <a:p>
            <a:r>
              <a:rPr lang="en-US" sz="2000">
                <a:solidFill>
                  <a:srgbClr val="000000"/>
                </a:solidFill>
                <a:highlight>
                  <a:srgbClr val="FFFFFF"/>
                </a:highlight>
                <a:latin typeface="Aptos" panose="020B0004020202020204" pitchFamily="34" charset="0"/>
              </a:rPr>
              <a:t>   Criminal Rule 26 as it used to be known came about in the mid-2010s through pilots with the intention to “improve pretrial practices in Indiana by encouraging trial judges to engage in evidence-based decision making at the pretrial stage.” </a:t>
            </a:r>
          </a:p>
          <a:p>
            <a:endParaRPr lang="en-US" sz="2000">
              <a:solidFill>
                <a:srgbClr val="000000"/>
              </a:solidFill>
              <a:highlight>
                <a:srgbClr val="FFFFFF"/>
              </a:highlight>
              <a:latin typeface="Aptos" panose="020B0004020202020204" pitchFamily="34" charset="0"/>
            </a:endParaRPr>
          </a:p>
          <a:p>
            <a:r>
              <a:rPr lang="en-US" sz="2000">
                <a:solidFill>
                  <a:srgbClr val="000000"/>
                </a:solidFill>
                <a:highlight>
                  <a:srgbClr val="FFFFFF"/>
                </a:highlight>
                <a:latin typeface="Aptos" panose="020B0004020202020204" pitchFamily="34" charset="0"/>
              </a:rPr>
              <a:t>   Went into effect in January 2018 across the state after two years of pilots in 11 counties. </a:t>
            </a:r>
            <a:endParaRPr lang="en-US" sz="2000" i="1"/>
          </a:p>
        </p:txBody>
      </p:sp>
      <p:sp>
        <p:nvSpPr>
          <p:cNvPr id="4" name="Slide Number Placeholder 3"/>
          <p:cNvSpPr>
            <a:spLocks noGrp="1"/>
          </p:cNvSpPr>
          <p:nvPr>
            <p:ph type="sldNum" sz="quarter" idx="5"/>
          </p:nvPr>
        </p:nvSpPr>
        <p:spPr/>
        <p:txBody>
          <a:bodyPr/>
          <a:lstStyle/>
          <a:p>
            <a:fld id="{581CD17C-6FDE-4318-B5CB-3F1C24FF6561}" type="slidenum">
              <a:rPr lang="en-US" smtClean="0"/>
              <a:t>6</a:t>
            </a:fld>
            <a:endParaRPr lang="en-US"/>
          </a:p>
        </p:txBody>
      </p:sp>
    </p:spTree>
    <p:extLst>
      <p:ext uri="{BB962C8B-B14F-4D97-AF65-F5344CB8AC3E}">
        <p14:creationId xmlns:p14="http://schemas.microsoft.com/office/powerpoint/2010/main" val="121731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157728"/>
            <a:ext cx="6867645" cy="6443472"/>
          </a:xfrm>
          <a:prstGeom prst="rect">
            <a:avLst/>
          </a:prstGeom>
        </p:spPr>
        <p:txBody>
          <a:bodyPr/>
          <a:lstStyle/>
          <a:p>
            <a:r>
              <a:rPr lang="en-US" sz="1800"/>
              <a:t>Supreme Court’s order issuing CR26: </a:t>
            </a:r>
          </a:p>
          <a:p>
            <a:pPr lvl="1"/>
            <a:r>
              <a:rPr lang="en-US" sz="1800"/>
              <a:t>“The primary purpose of monetary bail and other conditions of release from pretrial detention are to </a:t>
            </a:r>
            <a:r>
              <a:rPr lang="en-US" sz="1800" b="1" i="1"/>
              <a:t>maximize the likelihood of an accused person's presence </a:t>
            </a:r>
            <a:r>
              <a:rPr lang="en-US" sz="1800"/>
              <a:t>at trial while </a:t>
            </a:r>
            <a:r>
              <a:rPr lang="en-US" sz="1800" b="1" i="1"/>
              <a:t>striving for both public safety and protection of the presumption of innocence</a:t>
            </a:r>
            <a:r>
              <a:rPr lang="en-US" sz="1800"/>
              <a:t>. The prompt release of arrestees who do not pose a risk to public safety is associated with reduced recidivism and eliminates unnecessary expenses resulting from the overutilization of local jail resources. The improvement of Indiana's pretrial release practices will (</a:t>
            </a:r>
            <a:r>
              <a:rPr lang="en-US" sz="1800" b="1"/>
              <a:t>a</a:t>
            </a:r>
            <a:r>
              <a:rPr lang="en-US" sz="1800"/>
              <a:t>) </a:t>
            </a:r>
            <a:r>
              <a:rPr lang="en-US" sz="1800" b="1"/>
              <a:t>encourage and empower </a:t>
            </a:r>
            <a:r>
              <a:rPr lang="en-US" sz="1800"/>
              <a:t>trial judges </a:t>
            </a:r>
            <a:r>
              <a:rPr lang="en-US" sz="1800" b="1"/>
              <a:t>to release arrestees earlier</a:t>
            </a:r>
            <a:r>
              <a:rPr lang="en-US" sz="1800"/>
              <a:t>; (</a:t>
            </a:r>
            <a:r>
              <a:rPr lang="en-US" sz="1800" b="1"/>
              <a:t>b</a:t>
            </a:r>
            <a:r>
              <a:rPr lang="en-US" sz="1800"/>
              <a:t>) </a:t>
            </a:r>
            <a:r>
              <a:rPr lang="en-US" sz="1800" b="1"/>
              <a:t>reduce</a:t>
            </a:r>
            <a:r>
              <a:rPr lang="en-US" sz="1800"/>
              <a:t> pretrial </a:t>
            </a:r>
            <a:r>
              <a:rPr lang="en-US" sz="1800" b="1"/>
              <a:t>detention expenses for</a:t>
            </a:r>
            <a:r>
              <a:rPr lang="en-US" sz="1800"/>
              <a:t> local </a:t>
            </a:r>
            <a:r>
              <a:rPr lang="en-US" sz="1800" b="1"/>
              <a:t>jails</a:t>
            </a:r>
            <a:r>
              <a:rPr lang="en-US" sz="1800"/>
              <a:t> and enable many arrestees to return to their jobs and provide support for their families; (</a:t>
            </a:r>
            <a:r>
              <a:rPr lang="en-US" sz="1800" b="1"/>
              <a:t>c</a:t>
            </a:r>
            <a:r>
              <a:rPr lang="en-US" sz="1800"/>
              <a:t>) eliminate the unfair and often protracted incarceration of poor people who don't have the resources to purchase a bail bond or pay a bail deposit; (</a:t>
            </a:r>
            <a:r>
              <a:rPr lang="en-US" sz="1800" b="1"/>
              <a:t>d</a:t>
            </a:r>
            <a:r>
              <a:rPr lang="en-US" sz="1800"/>
              <a:t>) enhance the reliability of guilty pleas; and (</a:t>
            </a:r>
            <a:r>
              <a:rPr lang="en-US" sz="1800" b="1"/>
              <a:t>e</a:t>
            </a:r>
            <a:r>
              <a:rPr lang="en-US" sz="1800"/>
              <a:t>) </a:t>
            </a:r>
            <a:r>
              <a:rPr lang="en-US" sz="1800" b="1"/>
              <a:t>realize the benefits </a:t>
            </a:r>
            <a:r>
              <a:rPr lang="en-US" sz="1800"/>
              <a:t>of </a:t>
            </a:r>
            <a:r>
              <a:rPr lang="en-US" sz="1800" b="1"/>
              <a:t>reduced</a:t>
            </a:r>
            <a:r>
              <a:rPr lang="en-US" sz="1800"/>
              <a:t> </a:t>
            </a:r>
            <a:r>
              <a:rPr lang="en-US" sz="1800" b="1"/>
              <a:t>recidivism and enhanced public safety </a:t>
            </a:r>
            <a:r>
              <a:rPr lang="en-US" sz="1800"/>
              <a:t>that flow from the use of evidence-based risk assessment tools for pretrial release decisions.”</a:t>
            </a:r>
          </a:p>
          <a:p>
            <a:pPr lvl="0"/>
            <a:r>
              <a:rPr lang="en-US" sz="1600" i="1"/>
              <a:t>Emphasis added.  </a:t>
            </a:r>
          </a:p>
          <a:p>
            <a:pPr lvl="0"/>
            <a:endParaRPr lang="en-US"/>
          </a:p>
          <a:p>
            <a:pPr lvl="0"/>
            <a:r>
              <a:rPr lang="en-US" sz="1800" b="1" i="1"/>
              <a:t>=&gt; Public safety is one of three purposes but is not maximized]</a:t>
            </a:r>
          </a:p>
        </p:txBody>
      </p:sp>
      <p:sp>
        <p:nvSpPr>
          <p:cNvPr id="4" name="Slide Number Placeholder 3"/>
          <p:cNvSpPr>
            <a:spLocks noGrp="1"/>
          </p:cNvSpPr>
          <p:nvPr>
            <p:ph type="sldNum" sz="quarter" idx="5"/>
          </p:nvPr>
        </p:nvSpPr>
        <p:spPr/>
        <p:txBody>
          <a:bodyPr/>
          <a:lstStyle/>
          <a:p>
            <a:fld id="{581CD17C-6FDE-4318-B5CB-3F1C24FF6561}" type="slidenum">
              <a:rPr lang="en-US" smtClean="0"/>
              <a:t>7</a:t>
            </a:fld>
            <a:endParaRPr lang="en-US"/>
          </a:p>
        </p:txBody>
      </p:sp>
    </p:spTree>
    <p:extLst>
      <p:ext uri="{BB962C8B-B14F-4D97-AF65-F5344CB8AC3E}">
        <p14:creationId xmlns:p14="http://schemas.microsoft.com/office/powerpoint/2010/main" val="156008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023616"/>
            <a:ext cx="6867645" cy="6577584"/>
          </a:xfrm>
          <a:prstGeom prst="rect">
            <a:avLst/>
          </a:prstGeom>
        </p:spPr>
        <p:txBody>
          <a:bodyPr/>
          <a:lstStyle/>
          <a:p>
            <a:r>
              <a:rPr lang="en-US" sz="1600"/>
              <a:t>CR 26 / 2.6:</a:t>
            </a:r>
          </a:p>
          <a:p>
            <a:r>
              <a:rPr lang="en-US" sz="1600"/>
              <a:t> “(A) If an arrestee does not present a substantial risk of flight or danger to themselves or others, the court should release the arrestee without money bail or surety subject to such restrictions and conditions as determined by the court </a:t>
            </a:r>
            <a:r>
              <a:rPr lang="en-US" sz="1600">
                <a:cs typeface="+mn-lt"/>
              </a:rPr>
              <a:t> </a:t>
            </a:r>
            <a:r>
              <a:rPr lang="en-US" sz="1600" b="1" i="1"/>
              <a:t>except when</a:t>
            </a:r>
            <a:r>
              <a:rPr lang="en-US" sz="1600"/>
              <a:t>: </a:t>
            </a:r>
          </a:p>
          <a:p>
            <a:r>
              <a:rPr lang="en-US" sz="1600"/>
              <a:t>        (1) The arrestee is charged with murder or treason.  </a:t>
            </a:r>
          </a:p>
          <a:p>
            <a:r>
              <a:rPr lang="en-US" sz="1600"/>
              <a:t>	</a:t>
            </a:r>
            <a:r>
              <a:rPr lang="en-US"/>
              <a:t>[</a:t>
            </a:r>
            <a:r>
              <a:rPr lang="en-US" i="1"/>
              <a:t>a limitation set by the Indiana Constitution and the purpose behind SJR1</a:t>
            </a:r>
            <a:r>
              <a:rPr lang="en-US"/>
              <a:t>]</a:t>
            </a:r>
          </a:p>
          <a:p>
            <a:r>
              <a:rPr lang="en-US" sz="1600"/>
              <a:t>        (2) The arrestee is on pre-trial release not related to the incident that is the basis for the present arrest.  </a:t>
            </a:r>
          </a:p>
          <a:p>
            <a:r>
              <a:rPr lang="en-US"/>
              <a:t>	[</a:t>
            </a:r>
            <a:r>
              <a:rPr lang="en-US" i="1"/>
              <a:t>spoiler: this isn’t being applied consistently</a:t>
            </a:r>
            <a:r>
              <a:rPr lang="en-US"/>
              <a:t>]</a:t>
            </a:r>
          </a:p>
          <a:p>
            <a:pPr>
              <a:defRPr/>
            </a:pPr>
            <a:r>
              <a:rPr lang="en-US" sz="1600"/>
              <a:t>        (3) The arrestee is on probation, parole or other community supervision.”</a:t>
            </a:r>
          </a:p>
          <a:p>
            <a:pPr defTabSz="966537">
              <a:defRPr/>
            </a:pPr>
            <a:r>
              <a:rPr lang="en-US"/>
              <a:t>	[</a:t>
            </a:r>
            <a:r>
              <a:rPr lang="en-US" i="1"/>
              <a:t>spoiler: this isn’t being applied consistently</a:t>
            </a:r>
            <a:r>
              <a:rPr lang="en-US"/>
              <a:t>]</a:t>
            </a:r>
          </a:p>
          <a:p>
            <a:pPr defTabSz="966537">
              <a:defRPr/>
            </a:pPr>
            <a:endParaRPr lang="en-US"/>
          </a:p>
          <a:p>
            <a:pPr marL="302043" indent="-302043">
              <a:buFont typeface="Symbol" panose="05050102010706020507" pitchFamily="18" charset="2"/>
              <a:buChar char="Þ"/>
            </a:pPr>
            <a:r>
              <a:rPr lang="en-US" sz="1600"/>
              <a:t>Under the Rule, the approved tool is the IRAS-PAT (Indiana Risk Assessment System – Pretrial Assessment Tool), a seven-question survey that looks at risk of non-appearance but generally ignores the public safety angle:</a:t>
            </a:r>
          </a:p>
          <a:p>
            <a:pPr lvl="1"/>
            <a:r>
              <a:rPr lang="en-US"/>
              <a:t>1. Age at First Arrest (under 33 yrs, 33 yrs or older)</a:t>
            </a:r>
          </a:p>
          <a:p>
            <a:pPr lvl="1"/>
            <a:r>
              <a:rPr lang="en-US"/>
              <a:t>2. Number of FTA Warrants in the past 24 months (0, 1, or 2+)</a:t>
            </a:r>
          </a:p>
          <a:p>
            <a:pPr lvl="1"/>
            <a:r>
              <a:rPr lang="en-US"/>
              <a:t>3. Three or more Prior Jail Incarcerations (Yes, No)</a:t>
            </a:r>
          </a:p>
          <a:p>
            <a:pPr lvl="1"/>
            <a:r>
              <a:rPr lang="en-US"/>
              <a:t>4. Employed at time of Arrest (Full-time, Part-time, Not)</a:t>
            </a:r>
          </a:p>
          <a:p>
            <a:pPr lvl="1"/>
            <a:r>
              <a:rPr lang="en-US"/>
              <a:t>5. Residential Stability (lived at same address ≥ 6 months, not)</a:t>
            </a:r>
          </a:p>
          <a:p>
            <a:pPr lvl="1"/>
            <a:r>
              <a:rPr lang="en-US"/>
              <a:t>6. Illegal Drug Use during Past Six Months (Yes, No)</a:t>
            </a:r>
          </a:p>
          <a:p>
            <a:pPr lvl="1"/>
            <a:r>
              <a:rPr lang="en-US"/>
              <a:t>7. Severe Drug Use Problem (Yes, No)</a:t>
            </a:r>
          </a:p>
          <a:p>
            <a:pPr marL="302043" indent="-302043">
              <a:buFont typeface="Symbol" panose="05050102010706020507" pitchFamily="18" charset="2"/>
              <a:buChar char="Þ"/>
            </a:pPr>
            <a:endParaRPr lang="en-US" sz="1600"/>
          </a:p>
          <a:p>
            <a:pPr marL="302043" indent="-302043">
              <a:buFont typeface="Symbol" panose="05050102010706020507" pitchFamily="18" charset="2"/>
              <a:buChar char="Þ"/>
            </a:pPr>
            <a:r>
              <a:rPr lang="en-US" sz="1600" b="0" i="0">
                <a:solidFill>
                  <a:srgbClr val="000000"/>
                </a:solidFill>
                <a:effectLst/>
                <a:highlight>
                  <a:srgbClr val="FFFFFF"/>
                </a:highlight>
                <a:latin typeface="Aptos" panose="020B0004020202020204" pitchFamily="34" charset="0"/>
              </a:rPr>
              <a:t>Amendment of Article 1, Section 17 of the Indiana Constitution is a necessary next step in this process and in recognizing the primary importance of public safety when it comes to pretrial release decisions.</a:t>
            </a:r>
            <a:endParaRPr lang="en-US" sz="1600"/>
          </a:p>
        </p:txBody>
      </p:sp>
      <p:sp>
        <p:nvSpPr>
          <p:cNvPr id="4" name="Slide Number Placeholder 3"/>
          <p:cNvSpPr>
            <a:spLocks noGrp="1"/>
          </p:cNvSpPr>
          <p:nvPr>
            <p:ph type="sldNum" sz="quarter" idx="5"/>
          </p:nvPr>
        </p:nvSpPr>
        <p:spPr/>
        <p:txBody>
          <a:bodyPr/>
          <a:lstStyle/>
          <a:p>
            <a:fld id="{581CD17C-6FDE-4318-B5CB-3F1C24FF6561}" type="slidenum">
              <a:rPr lang="en-US" smtClean="0"/>
              <a:t>8</a:t>
            </a:fld>
            <a:endParaRPr lang="en-US"/>
          </a:p>
        </p:txBody>
      </p:sp>
    </p:spTree>
    <p:extLst>
      <p:ext uri="{BB962C8B-B14F-4D97-AF65-F5344CB8AC3E}">
        <p14:creationId xmlns:p14="http://schemas.microsoft.com/office/powerpoint/2010/main" val="706510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146050"/>
            <a:ext cx="4876800" cy="2743200"/>
          </a:xfrm>
          <a:prstGeom prst="rect">
            <a:avLst/>
          </a:prstGeom>
        </p:spPr>
      </p:sp>
      <p:sp>
        <p:nvSpPr>
          <p:cNvPr id="3" name="Notes Placeholder 2"/>
          <p:cNvSpPr>
            <a:spLocks noGrp="1"/>
          </p:cNvSpPr>
          <p:nvPr>
            <p:ph type="body" idx="1"/>
          </p:nvPr>
        </p:nvSpPr>
        <p:spPr>
          <a:xfrm>
            <a:off x="223779" y="3596640"/>
            <a:ext cx="6867645" cy="5657088"/>
          </a:xfrm>
          <a:prstGeom prst="rect">
            <a:avLst/>
          </a:prstGeom>
        </p:spPr>
        <p:txBody>
          <a:bodyPr/>
          <a:lstStyle/>
          <a:p>
            <a:r>
              <a:rPr lang="en-US" sz="1800"/>
              <a:t>Given the current legal landscape, Offender Liberty is currently weighted substantially more than public safety is.</a:t>
            </a:r>
          </a:p>
        </p:txBody>
      </p:sp>
      <p:sp>
        <p:nvSpPr>
          <p:cNvPr id="4" name="Slide Number Placeholder 3"/>
          <p:cNvSpPr>
            <a:spLocks noGrp="1"/>
          </p:cNvSpPr>
          <p:nvPr>
            <p:ph type="sldNum" sz="quarter" idx="5"/>
          </p:nvPr>
        </p:nvSpPr>
        <p:spPr/>
        <p:txBody>
          <a:bodyPr/>
          <a:lstStyle/>
          <a:p>
            <a:fld id="{581CD17C-6FDE-4318-B5CB-3F1C24FF6561}" type="slidenum">
              <a:rPr lang="en-US" smtClean="0"/>
              <a:t>9</a:t>
            </a:fld>
            <a:endParaRPr lang="en-US"/>
          </a:p>
        </p:txBody>
      </p:sp>
    </p:spTree>
    <p:extLst>
      <p:ext uri="{BB962C8B-B14F-4D97-AF65-F5344CB8AC3E}">
        <p14:creationId xmlns:p14="http://schemas.microsoft.com/office/powerpoint/2010/main" val="83438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678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620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3128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465710"/>
            <a:ext cx="11226800" cy="160816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a:xfrm>
            <a:off x="482600" y="2595154"/>
            <a:ext cx="11226800" cy="3823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0970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942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507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90344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2435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74789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52692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9/24/2024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969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489833"/>
            <a:ext cx="11226800" cy="128402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2073897"/>
            <a:ext cx="11226800" cy="4345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bg1"/>
                </a:solidFill>
                <a:latin typeface="Century Schoolbook" panose="02040604050505020304" pitchFamily="18" charset="0"/>
              </a:defRPr>
            </a:lvl1pPr>
          </a:lstStyle>
          <a:p>
            <a:fld id="{81B8F32D-D8B6-4B9E-9CBF-DCAC30B7B93D}" type="datetimeFigureOut">
              <a:rPr lang="en-US" smtClean="0"/>
              <a:pPr/>
              <a:t>9/24/2024</a:t>
            </a:fld>
            <a:endParaRPr lang="en-US"/>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bg1"/>
                </a:solidFill>
                <a:latin typeface="Century Schoolbook" panose="02040604050505020304" pitchFamily="18" charset="0"/>
              </a:defRPr>
            </a:lvl1pPr>
          </a:lstStyle>
          <a:p>
            <a:endParaRPr lang="en-US"/>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bg1"/>
                </a:solidFill>
                <a:latin typeface="Century Schoolbook" panose="02040604050505020304" pitchFamily="18" charset="0"/>
              </a:defRPr>
            </a:lvl1pPr>
          </a:lstStyle>
          <a:p>
            <a:fld id="{60553ECD-7F6D-420D-93CA-D8D15EB427AC}" type="slidenum">
              <a:rPr lang="en-US" smtClean="0"/>
              <a:pPr/>
              <a:t>‹#›</a:t>
            </a:fld>
            <a:endParaRPr lang="en-US"/>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24509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6000" b="1" kern="1200">
          <a:solidFill>
            <a:srgbClr val="FFE697"/>
          </a:solidFill>
          <a:effectLst>
            <a:outerShdw blurRad="38100" dist="38100" dir="2700000" algn="tl">
              <a:srgbClr val="000000">
                <a:alpha val="43137"/>
              </a:srgbClr>
            </a:outerShdw>
          </a:effectLst>
          <a:latin typeface="Century Schoolbook" panose="02040604050505020304" pitchFamily="18"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4000" kern="1200">
          <a:solidFill>
            <a:schemeClr val="bg1"/>
          </a:solidFill>
          <a:latin typeface="Century Schoolbook" panose="02040604050505020304" pitchFamily="18"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kern="1200">
          <a:solidFill>
            <a:schemeClr val="bg1"/>
          </a:solidFill>
          <a:latin typeface="Century Schoolbook" panose="02040604050505020304" pitchFamily="18"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3600" kern="1200">
          <a:solidFill>
            <a:schemeClr val="bg1"/>
          </a:solidFill>
          <a:latin typeface="Century Schoolbook" panose="02040604050505020304" pitchFamily="18"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bg1"/>
          </a:solidFill>
          <a:latin typeface="Century Schoolbook" panose="02040604050505020304" pitchFamily="18"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3200" kern="1200">
          <a:solidFill>
            <a:schemeClr val="bg1"/>
          </a:solidFill>
          <a:latin typeface="Century Schoolbook"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digital balance scale using circles">
            <a:extLst>
              <a:ext uri="{FF2B5EF4-FFF2-40B4-BE49-F238E27FC236}">
                <a16:creationId xmlns:a16="http://schemas.microsoft.com/office/drawing/2014/main" id="{87C941DA-0B25-4C49-5859-C21D47CC0A65}"/>
              </a:ext>
            </a:extLst>
          </p:cNvPr>
          <p:cNvPicPr>
            <a:picLocks noChangeAspect="1"/>
          </p:cNvPicPr>
          <p:nvPr/>
        </p:nvPicPr>
        <p:blipFill>
          <a:blip r:embed="rId3">
            <a:alphaModFix amt="40000"/>
          </a:blip>
          <a:srcRect r="-1" b="7001"/>
          <a:stretch/>
        </p:blipFill>
        <p:spPr>
          <a:xfrm>
            <a:off x="20" y="10"/>
            <a:ext cx="12188932" cy="6857990"/>
          </a:xfrm>
          <a:prstGeom prst="rect">
            <a:avLst/>
          </a:prstGeom>
        </p:spPr>
      </p:pic>
      <p:cxnSp>
        <p:nvCxnSpPr>
          <p:cNvPr id="19" name="Straight Connector 18">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701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8472-ADAC-B893-CB8C-E55FD5AD27A1}"/>
              </a:ext>
            </a:extLst>
          </p:cNvPr>
          <p:cNvSpPr>
            <a:spLocks noGrp="1"/>
          </p:cNvSpPr>
          <p:nvPr>
            <p:ph type="title"/>
          </p:nvPr>
        </p:nvSpPr>
        <p:spPr>
          <a:xfrm>
            <a:off x="482599" y="978409"/>
            <a:ext cx="11133667" cy="2716769"/>
          </a:xfrm>
        </p:spPr>
        <p:txBody>
          <a:bodyPr/>
          <a:lstStyle/>
          <a:p>
            <a:r>
              <a:rPr lang="en-US" sz="7200"/>
              <a:t>How It’s Going</a:t>
            </a:r>
          </a:p>
        </p:txBody>
      </p:sp>
      <p:sp>
        <p:nvSpPr>
          <p:cNvPr id="3" name="Text Placeholder 2">
            <a:extLst>
              <a:ext uri="{FF2B5EF4-FFF2-40B4-BE49-F238E27FC236}">
                <a16:creationId xmlns:a16="http://schemas.microsoft.com/office/drawing/2014/main" id="{EE6F6145-1749-35D3-9D52-A3D40C3D44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14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852E-10D9-2A14-5859-71A4C7976E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B5D6C9-67ED-C668-6841-4548AE65744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4915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Madison</a:t>
              </a:r>
            </a:p>
            <a:p>
              <a:pPr algn="ctr"/>
              <a:r>
                <a:rPr lang="en-US" sz="100">
                  <a:solidFill>
                    <a:schemeClr val="bg1"/>
                  </a:solidFill>
                </a:rPr>
                <a:t>48</a:t>
              </a: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rgbClr val="C0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37221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Madison</a:t>
              </a:r>
            </a:p>
            <a:p>
              <a:pPr algn="ctr"/>
              <a:r>
                <a:rPr lang="en-US" sz="100">
                  <a:solidFill>
                    <a:schemeClr val="bg1"/>
                  </a:solidFill>
                </a:rPr>
                <a:t>48</a:t>
              </a: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314475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Madison</a:t>
              </a:r>
            </a:p>
            <a:p>
              <a:pPr algn="ctr"/>
              <a:r>
                <a:rPr lang="en-US" sz="100">
                  <a:solidFill>
                    <a:schemeClr val="bg1"/>
                  </a:solidFill>
                </a:rPr>
                <a:t>48</a:t>
              </a: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32691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Madison</a:t>
              </a:r>
            </a:p>
            <a:p>
              <a:pPr algn="ctr"/>
              <a:r>
                <a:rPr lang="en-US" sz="100">
                  <a:solidFill>
                    <a:schemeClr val="bg1"/>
                  </a:solidFill>
                </a:rPr>
                <a:t>48</a:t>
              </a: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6422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166628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rgbClr val="C0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28044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284353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164104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digital balance scale using circles">
            <a:extLst>
              <a:ext uri="{FF2B5EF4-FFF2-40B4-BE49-F238E27FC236}">
                <a16:creationId xmlns:a16="http://schemas.microsoft.com/office/drawing/2014/main" id="{87C941DA-0B25-4C49-5859-C21D47CC0A65}"/>
              </a:ext>
            </a:extLst>
          </p:cNvPr>
          <p:cNvPicPr>
            <a:picLocks noChangeAspect="1"/>
          </p:cNvPicPr>
          <p:nvPr/>
        </p:nvPicPr>
        <p:blipFill>
          <a:blip r:embed="rId3">
            <a:alphaModFix amt="40000"/>
          </a:blip>
          <a:srcRect r="-1" b="7001"/>
          <a:stretch/>
        </p:blipFill>
        <p:spPr>
          <a:xfrm>
            <a:off x="20" y="10"/>
            <a:ext cx="12188932" cy="6857990"/>
          </a:xfrm>
          <a:prstGeom prst="rect">
            <a:avLst/>
          </a:prstGeom>
        </p:spPr>
      </p:pic>
      <p:sp>
        <p:nvSpPr>
          <p:cNvPr id="2" name="Title 1">
            <a:extLst>
              <a:ext uri="{FF2B5EF4-FFF2-40B4-BE49-F238E27FC236}">
                <a16:creationId xmlns:a16="http://schemas.microsoft.com/office/drawing/2014/main" id="{D892BC67-E0BB-09D0-B63D-56070F00BC52}"/>
              </a:ext>
            </a:extLst>
          </p:cNvPr>
          <p:cNvSpPr>
            <a:spLocks noGrp="1"/>
          </p:cNvSpPr>
          <p:nvPr>
            <p:ph type="ctrTitle"/>
          </p:nvPr>
        </p:nvSpPr>
        <p:spPr>
          <a:xfrm>
            <a:off x="1802360" y="782429"/>
            <a:ext cx="8576551" cy="3499934"/>
          </a:xfrm>
        </p:spPr>
        <p:txBody>
          <a:bodyPr anchor="t">
            <a:noAutofit/>
          </a:bodyPr>
          <a:lstStyle/>
          <a:p>
            <a:pPr algn="ctr">
              <a:spcBef>
                <a:spcPts val="600"/>
              </a:spcBef>
            </a:pPr>
            <a:r>
              <a:rPr lang="en-US" sz="4800">
                <a:solidFill>
                  <a:srgbClr val="FFE697"/>
                </a:solidFill>
                <a:effectLst>
                  <a:outerShdw blurRad="38100" dist="38100" dir="2700000" algn="tl">
                    <a:srgbClr val="000000">
                      <a:alpha val="43137"/>
                    </a:srgbClr>
                  </a:outerShdw>
                </a:effectLst>
                <a:latin typeface="Century Schoolbook" panose="02040604050505020304" pitchFamily="18" charset="0"/>
              </a:rPr>
              <a:t>Criminal Rule 2.6</a:t>
            </a:r>
            <a:br>
              <a:rPr lang="en-US" sz="4800">
                <a:solidFill>
                  <a:srgbClr val="FFE697"/>
                </a:solidFill>
                <a:effectLst>
                  <a:outerShdw blurRad="38100" dist="38100" dir="2700000" algn="tl">
                    <a:srgbClr val="000000">
                      <a:alpha val="43137"/>
                    </a:srgbClr>
                  </a:outerShdw>
                </a:effectLst>
                <a:latin typeface="Century Schoolbook" panose="02040604050505020304" pitchFamily="18" charset="0"/>
              </a:rPr>
            </a:br>
            <a:r>
              <a:rPr lang="en-US" sz="4800">
                <a:solidFill>
                  <a:srgbClr val="FFE697"/>
                </a:solidFill>
                <a:effectLst>
                  <a:outerShdw blurRad="38100" dist="38100" dir="2700000" algn="tl">
                    <a:srgbClr val="000000">
                      <a:alpha val="43137"/>
                    </a:srgbClr>
                  </a:outerShdw>
                </a:effectLst>
                <a:latin typeface="Century Schoolbook" panose="02040604050505020304" pitchFamily="18" charset="0"/>
              </a:rPr>
              <a:t>  and</a:t>
            </a:r>
            <a:br>
              <a:rPr lang="en-US" sz="4800">
                <a:solidFill>
                  <a:srgbClr val="FFE697"/>
                </a:solidFill>
                <a:effectLst>
                  <a:outerShdw blurRad="38100" dist="38100" dir="2700000" algn="tl">
                    <a:srgbClr val="000000">
                      <a:alpha val="43137"/>
                    </a:srgbClr>
                  </a:outerShdw>
                </a:effectLst>
                <a:latin typeface="Century Schoolbook" panose="02040604050505020304" pitchFamily="18" charset="0"/>
              </a:rPr>
            </a:br>
            <a:r>
              <a:rPr lang="en-US" sz="4800">
                <a:solidFill>
                  <a:srgbClr val="FFE697"/>
                </a:solidFill>
                <a:effectLst>
                  <a:outerShdw blurRad="38100" dist="38100" dir="2700000" algn="tl">
                    <a:srgbClr val="000000">
                      <a:alpha val="43137"/>
                    </a:srgbClr>
                  </a:outerShdw>
                </a:effectLst>
                <a:latin typeface="Century Schoolbook" panose="02040604050505020304" pitchFamily="18" charset="0"/>
              </a:rPr>
              <a:t>Senate Joint Resolution 1:</a:t>
            </a:r>
            <a:br>
              <a:rPr lang="en-US" sz="4800" i="1">
                <a:solidFill>
                  <a:srgbClr val="FFE697"/>
                </a:solidFill>
                <a:effectLst>
                  <a:outerShdw blurRad="38100" dist="38100" dir="2700000" algn="tl">
                    <a:srgbClr val="000000">
                      <a:alpha val="43137"/>
                    </a:srgbClr>
                  </a:outerShdw>
                </a:effectLst>
                <a:latin typeface="Century Schoolbook" panose="02040604050505020304" pitchFamily="18" charset="0"/>
              </a:rPr>
            </a:br>
            <a:r>
              <a:rPr lang="en-US" sz="5400" b="1" i="1">
                <a:solidFill>
                  <a:srgbClr val="FFE697"/>
                </a:solidFill>
                <a:effectLst>
                  <a:outerShdw blurRad="38100" dist="38100" dir="2700000" algn="tl">
                    <a:srgbClr val="000000">
                      <a:alpha val="43137"/>
                    </a:srgbClr>
                  </a:outerShdw>
                </a:effectLst>
                <a:latin typeface="Century Schoolbook" panose="02040604050505020304" pitchFamily="18" charset="0"/>
              </a:rPr>
              <a:t>A System in Balance</a:t>
            </a:r>
          </a:p>
        </p:txBody>
      </p:sp>
      <p:sp>
        <p:nvSpPr>
          <p:cNvPr id="3" name="Subtitle 2">
            <a:extLst>
              <a:ext uri="{FF2B5EF4-FFF2-40B4-BE49-F238E27FC236}">
                <a16:creationId xmlns:a16="http://schemas.microsoft.com/office/drawing/2014/main" id="{4F3B18ED-DDC6-CECF-D083-E6BC83DBB2CE}"/>
              </a:ext>
            </a:extLst>
          </p:cNvPr>
          <p:cNvSpPr>
            <a:spLocks noGrp="1"/>
          </p:cNvSpPr>
          <p:nvPr>
            <p:ph type="subTitle" idx="1"/>
          </p:nvPr>
        </p:nvSpPr>
        <p:spPr>
          <a:xfrm>
            <a:off x="4114800" y="4201721"/>
            <a:ext cx="7467849" cy="2166416"/>
          </a:xfrm>
        </p:spPr>
        <p:txBody>
          <a:bodyPr anchor="b">
            <a:normAutofit/>
          </a:bodyPr>
          <a:lstStyle/>
          <a:p>
            <a:pPr algn="r"/>
            <a:r>
              <a:rPr lang="en-US" sz="2000" b="1">
                <a:solidFill>
                  <a:srgbClr val="FFE697"/>
                </a:solidFill>
                <a:effectLst>
                  <a:outerShdw blurRad="38100" dist="38100" dir="2700000" algn="tl">
                    <a:srgbClr val="000000">
                      <a:alpha val="43137"/>
                    </a:srgbClr>
                  </a:outerShdw>
                </a:effectLst>
                <a:latin typeface="Century Schoolbook" panose="02040604050505020304" pitchFamily="18" charset="0"/>
              </a:rPr>
              <a:t>Jarrod D. Holtsclaw</a:t>
            </a:r>
            <a:br>
              <a:rPr lang="en-US" sz="2000">
                <a:solidFill>
                  <a:srgbClr val="FFE697"/>
                </a:solidFill>
                <a:effectLst>
                  <a:outerShdw blurRad="38100" dist="38100" dir="2700000" algn="tl">
                    <a:srgbClr val="000000">
                      <a:alpha val="43137"/>
                    </a:srgbClr>
                  </a:outerShdw>
                </a:effectLst>
                <a:latin typeface="Century Schoolbook" panose="02040604050505020304" pitchFamily="18" charset="0"/>
              </a:rPr>
            </a:br>
            <a:r>
              <a:rPr lang="en-US" sz="2000">
                <a:solidFill>
                  <a:srgbClr val="FFE697"/>
                </a:solidFill>
                <a:effectLst>
                  <a:outerShdw blurRad="38100" dist="38100" dir="2700000" algn="tl">
                    <a:srgbClr val="000000">
                      <a:alpha val="43137"/>
                    </a:srgbClr>
                  </a:outerShdw>
                </a:effectLst>
                <a:latin typeface="Century Schoolbook" panose="02040604050505020304" pitchFamily="18" charset="0"/>
              </a:rPr>
              <a:t>Prosecuting Attorney</a:t>
            </a:r>
            <a:br>
              <a:rPr lang="en-US" sz="2000">
                <a:solidFill>
                  <a:srgbClr val="FFE697"/>
                </a:solidFill>
                <a:effectLst>
                  <a:outerShdw blurRad="38100" dist="38100" dir="2700000" algn="tl">
                    <a:srgbClr val="000000">
                      <a:alpha val="43137"/>
                    </a:srgbClr>
                  </a:outerShdw>
                </a:effectLst>
                <a:latin typeface="Century Schoolbook" panose="02040604050505020304" pitchFamily="18" charset="0"/>
              </a:rPr>
            </a:br>
            <a:r>
              <a:rPr lang="en-US" sz="1800">
                <a:solidFill>
                  <a:srgbClr val="FFE697"/>
                </a:solidFill>
                <a:effectLst>
                  <a:outerShdw blurRad="38100" dist="38100" dir="2700000" algn="tl">
                    <a:srgbClr val="000000">
                      <a:alpha val="43137"/>
                    </a:srgbClr>
                  </a:outerShdw>
                </a:effectLst>
                <a:latin typeface="Century Schoolbook" panose="02040604050505020304" pitchFamily="18" charset="0"/>
              </a:rPr>
              <a:t>63</a:t>
            </a:r>
            <a:r>
              <a:rPr lang="en-US" sz="1800" baseline="30000">
                <a:solidFill>
                  <a:srgbClr val="FFE697"/>
                </a:solidFill>
                <a:effectLst>
                  <a:outerShdw blurRad="38100" dist="38100" dir="2700000" algn="tl">
                    <a:srgbClr val="000000">
                      <a:alpha val="43137"/>
                    </a:srgbClr>
                  </a:outerShdw>
                </a:effectLst>
                <a:latin typeface="Century Schoolbook" panose="02040604050505020304" pitchFamily="18" charset="0"/>
              </a:rPr>
              <a:t>rd</a:t>
            </a:r>
            <a:r>
              <a:rPr lang="en-US" sz="1800">
                <a:solidFill>
                  <a:srgbClr val="FFE697"/>
                </a:solidFill>
                <a:effectLst>
                  <a:outerShdw blurRad="38100" dist="38100" dir="2700000" algn="tl">
                    <a:srgbClr val="000000">
                      <a:alpha val="43137"/>
                    </a:srgbClr>
                  </a:outerShdw>
                </a:effectLst>
                <a:latin typeface="Century Schoolbook" panose="02040604050505020304" pitchFamily="18" charset="0"/>
              </a:rPr>
              <a:t> Judicial Circuit (Greene County)</a:t>
            </a:r>
          </a:p>
          <a:p>
            <a:pPr algn="r"/>
            <a:r>
              <a:rPr lang="en-US" sz="2000">
                <a:solidFill>
                  <a:srgbClr val="FFE697"/>
                </a:solidFill>
                <a:effectLst>
                  <a:outerShdw blurRad="38100" dist="38100" dir="2700000" algn="tl">
                    <a:srgbClr val="000000">
                      <a:alpha val="43137"/>
                    </a:srgbClr>
                  </a:outerShdw>
                </a:effectLst>
                <a:latin typeface="Century Schoolbook" panose="02040604050505020304" pitchFamily="18" charset="0"/>
              </a:rPr>
              <a:t>September 25, 2024</a:t>
            </a:r>
          </a:p>
        </p:txBody>
      </p:sp>
      <p:cxnSp>
        <p:nvCxnSpPr>
          <p:cNvPr id="19" name="Straight Connector 18">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22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11624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238872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Tippecanoe</a:t>
              </a:r>
            </a:p>
            <a:p>
              <a:pPr algn="ctr"/>
              <a:r>
                <a:rPr lang="en-US" sz="100">
                  <a:solidFill>
                    <a:schemeClr val="bg1"/>
                  </a:solidFill>
                </a:rPr>
                <a:t>79</a:t>
              </a: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170371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endParaRPr lang="en-US"/>
          </a:p>
        </p:txBody>
      </p:sp>
      <p:grpSp>
        <p:nvGrpSpPr>
          <p:cNvPr id="188" name="Group 187">
            <a:extLst>
              <a:ext uri="{FF2B5EF4-FFF2-40B4-BE49-F238E27FC236}">
                <a16:creationId xmlns:a16="http://schemas.microsoft.com/office/drawing/2014/main" id="{C584AB22-B16D-61D4-1C49-6E393EC45BFB}"/>
              </a:ext>
            </a:extLst>
          </p:cNvPr>
          <p:cNvGrpSpPr>
            <a:grpSpLocks noChangeAspect="1"/>
          </p:cNvGrpSpPr>
          <p:nvPr/>
        </p:nvGrpSpPr>
        <p:grpSpPr>
          <a:xfrm>
            <a:off x="7906712" y="56310"/>
            <a:ext cx="4221787" cy="6725490"/>
            <a:chOff x="3479027" y="2875709"/>
            <a:chExt cx="12801586" cy="20216823"/>
          </a:xfrm>
        </p:grpSpPr>
        <p:sp>
          <p:nvSpPr>
            <p:cNvPr id="96" name="92 - Whitley">
              <a:extLst>
                <a:ext uri="{FF2B5EF4-FFF2-40B4-BE49-F238E27FC236}">
                  <a16:creationId xmlns:a16="http://schemas.microsoft.com/office/drawing/2014/main" id="{0614C683-01B9-B8BF-134F-5C764D0604EB}"/>
                </a:ext>
              </a:extLst>
            </p:cNvPr>
            <p:cNvSpPr/>
            <p:nvPr/>
          </p:nvSpPr>
          <p:spPr>
            <a:xfrm>
              <a:off x="12758753" y="5297442"/>
              <a:ext cx="1493043" cy="1528764"/>
            </a:xfrm>
            <a:custGeom>
              <a:avLst/>
              <a:gdLst>
                <a:gd name="connsiteX0" fmla="*/ 492919 w 497681"/>
                <a:gd name="connsiteY0" fmla="*/ 54769 h 509588"/>
                <a:gd name="connsiteX1" fmla="*/ 185737 w 497681"/>
                <a:gd name="connsiteY1" fmla="*/ 52388 h 509588"/>
                <a:gd name="connsiteX2" fmla="*/ 192881 w 497681"/>
                <a:gd name="connsiteY2" fmla="*/ 33338 h 509588"/>
                <a:gd name="connsiteX3" fmla="*/ 192881 w 497681"/>
                <a:gd name="connsiteY3" fmla="*/ 2381 h 509588"/>
                <a:gd name="connsiteX4" fmla="*/ 50006 w 497681"/>
                <a:gd name="connsiteY4" fmla="*/ 0 h 509588"/>
                <a:gd name="connsiteX5" fmla="*/ 47625 w 497681"/>
                <a:gd name="connsiteY5" fmla="*/ 202406 h 509588"/>
                <a:gd name="connsiteX6" fmla="*/ 0 w 497681"/>
                <a:gd name="connsiteY6" fmla="*/ 202406 h 509588"/>
                <a:gd name="connsiteX7" fmla="*/ 0 w 497681"/>
                <a:gd name="connsiteY7" fmla="*/ 507206 h 509588"/>
                <a:gd name="connsiteX8" fmla="*/ 61912 w 497681"/>
                <a:gd name="connsiteY8" fmla="*/ 509588 h 509588"/>
                <a:gd name="connsiteX9" fmla="*/ 461962 w 497681"/>
                <a:gd name="connsiteY9" fmla="*/ 497681 h 509588"/>
                <a:gd name="connsiteX10" fmla="*/ 461962 w 497681"/>
                <a:gd name="connsiteY10" fmla="*/ 204788 h 509588"/>
                <a:gd name="connsiteX11" fmla="*/ 497681 w 497681"/>
                <a:gd name="connsiteY11" fmla="*/ 200025 h 509588"/>
                <a:gd name="connsiteX12" fmla="*/ 492919 w 497681"/>
                <a:gd name="connsiteY12" fmla="*/ 54769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681" h="509588">
                  <a:moveTo>
                    <a:pt x="492919" y="54769"/>
                  </a:moveTo>
                  <a:lnTo>
                    <a:pt x="185737" y="52388"/>
                  </a:lnTo>
                  <a:lnTo>
                    <a:pt x="192881" y="33338"/>
                  </a:lnTo>
                  <a:lnTo>
                    <a:pt x="192881" y="2381"/>
                  </a:lnTo>
                  <a:lnTo>
                    <a:pt x="50006" y="0"/>
                  </a:lnTo>
                  <a:cubicBezTo>
                    <a:pt x="49212" y="67469"/>
                    <a:pt x="48419" y="134937"/>
                    <a:pt x="47625" y="202406"/>
                  </a:cubicBezTo>
                  <a:lnTo>
                    <a:pt x="0" y="202406"/>
                  </a:lnTo>
                  <a:lnTo>
                    <a:pt x="0" y="507206"/>
                  </a:lnTo>
                  <a:lnTo>
                    <a:pt x="61912" y="509588"/>
                  </a:lnTo>
                  <a:lnTo>
                    <a:pt x="461962" y="497681"/>
                  </a:lnTo>
                  <a:lnTo>
                    <a:pt x="461962" y="204788"/>
                  </a:lnTo>
                  <a:lnTo>
                    <a:pt x="497681" y="200025"/>
                  </a:lnTo>
                  <a:lnTo>
                    <a:pt x="492919" y="54769"/>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Whitley</a:t>
              </a:r>
            </a:p>
            <a:p>
              <a:pPr algn="ctr"/>
              <a:r>
                <a:rPr lang="en-US" sz="100">
                  <a:solidFill>
                    <a:schemeClr val="bg1"/>
                  </a:solidFill>
                </a:rPr>
                <a:t>92</a:t>
              </a:r>
            </a:p>
          </p:txBody>
        </p:sp>
        <p:sp>
          <p:nvSpPr>
            <p:cNvPr id="97" name="91 - White">
              <a:extLst>
                <a:ext uri="{FF2B5EF4-FFF2-40B4-BE49-F238E27FC236}">
                  <a16:creationId xmlns:a16="http://schemas.microsoft.com/office/drawing/2014/main" id="{E2F2C8CE-0CCF-181A-E817-43571EB9722C}"/>
                </a:ext>
              </a:extLst>
            </p:cNvPr>
            <p:cNvSpPr/>
            <p:nvPr/>
          </p:nvSpPr>
          <p:spPr>
            <a:xfrm>
              <a:off x="7229483" y="7283403"/>
              <a:ext cx="2064549" cy="1785936"/>
            </a:xfrm>
            <a:custGeom>
              <a:avLst/>
              <a:gdLst>
                <a:gd name="connsiteX0" fmla="*/ 145257 w 688182"/>
                <a:gd name="connsiteY0" fmla="*/ 0 h 595312"/>
                <a:gd name="connsiteX1" fmla="*/ 147638 w 688182"/>
                <a:gd name="connsiteY1" fmla="*/ 128587 h 595312"/>
                <a:gd name="connsiteX2" fmla="*/ 0 w 688182"/>
                <a:gd name="connsiteY2" fmla="*/ 128587 h 595312"/>
                <a:gd name="connsiteX3" fmla="*/ 4763 w 688182"/>
                <a:gd name="connsiteY3" fmla="*/ 595312 h 595312"/>
                <a:gd name="connsiteX4" fmla="*/ 426244 w 688182"/>
                <a:gd name="connsiteY4" fmla="*/ 595312 h 595312"/>
                <a:gd name="connsiteX5" fmla="*/ 423863 w 688182"/>
                <a:gd name="connsiteY5" fmla="*/ 421481 h 595312"/>
                <a:gd name="connsiteX6" fmla="*/ 466725 w 688182"/>
                <a:gd name="connsiteY6" fmla="*/ 404812 h 595312"/>
                <a:gd name="connsiteX7" fmla="*/ 435769 w 688182"/>
                <a:gd name="connsiteY7" fmla="*/ 392906 h 595312"/>
                <a:gd name="connsiteX8" fmla="*/ 452438 w 688182"/>
                <a:gd name="connsiteY8" fmla="*/ 376237 h 595312"/>
                <a:gd name="connsiteX9" fmla="*/ 438150 w 688182"/>
                <a:gd name="connsiteY9" fmla="*/ 354806 h 595312"/>
                <a:gd name="connsiteX10" fmla="*/ 452438 w 688182"/>
                <a:gd name="connsiteY10" fmla="*/ 350043 h 595312"/>
                <a:gd name="connsiteX11" fmla="*/ 466725 w 688182"/>
                <a:gd name="connsiteY11" fmla="*/ 342900 h 595312"/>
                <a:gd name="connsiteX12" fmla="*/ 447675 w 688182"/>
                <a:gd name="connsiteY12" fmla="*/ 321468 h 595312"/>
                <a:gd name="connsiteX13" fmla="*/ 454819 w 688182"/>
                <a:gd name="connsiteY13" fmla="*/ 297656 h 595312"/>
                <a:gd name="connsiteX14" fmla="*/ 688182 w 688182"/>
                <a:gd name="connsiteY14" fmla="*/ 300037 h 595312"/>
                <a:gd name="connsiteX15" fmla="*/ 678657 w 688182"/>
                <a:gd name="connsiteY15" fmla="*/ 2381 h 595312"/>
                <a:gd name="connsiteX16" fmla="*/ 145257 w 688182"/>
                <a:gd name="connsiteY16" fmla="*/ 0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8182" h="595312">
                  <a:moveTo>
                    <a:pt x="145257" y="0"/>
                  </a:moveTo>
                  <a:cubicBezTo>
                    <a:pt x="146051" y="42862"/>
                    <a:pt x="146844" y="85725"/>
                    <a:pt x="147638" y="128587"/>
                  </a:cubicBezTo>
                  <a:lnTo>
                    <a:pt x="0" y="128587"/>
                  </a:lnTo>
                  <a:cubicBezTo>
                    <a:pt x="1588" y="284162"/>
                    <a:pt x="3175" y="439737"/>
                    <a:pt x="4763" y="595312"/>
                  </a:cubicBezTo>
                  <a:lnTo>
                    <a:pt x="426244" y="595312"/>
                  </a:lnTo>
                  <a:cubicBezTo>
                    <a:pt x="425450" y="537368"/>
                    <a:pt x="424657" y="479425"/>
                    <a:pt x="423863" y="421481"/>
                  </a:cubicBezTo>
                  <a:lnTo>
                    <a:pt x="466725" y="404812"/>
                  </a:lnTo>
                  <a:lnTo>
                    <a:pt x="435769" y="392906"/>
                  </a:lnTo>
                  <a:lnTo>
                    <a:pt x="452438" y="376237"/>
                  </a:lnTo>
                  <a:lnTo>
                    <a:pt x="438150" y="354806"/>
                  </a:lnTo>
                  <a:lnTo>
                    <a:pt x="452438" y="350043"/>
                  </a:lnTo>
                  <a:lnTo>
                    <a:pt x="466725" y="342900"/>
                  </a:lnTo>
                  <a:lnTo>
                    <a:pt x="447675" y="321468"/>
                  </a:lnTo>
                  <a:lnTo>
                    <a:pt x="454819" y="297656"/>
                  </a:lnTo>
                  <a:lnTo>
                    <a:pt x="688182" y="300037"/>
                  </a:lnTo>
                  <a:lnTo>
                    <a:pt x="678657" y="2381"/>
                  </a:lnTo>
                  <a:lnTo>
                    <a:pt x="145257"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White</a:t>
              </a:r>
            </a:p>
            <a:p>
              <a:pPr algn="ctr"/>
              <a:r>
                <a:rPr lang="en-US" sz="100">
                  <a:solidFill>
                    <a:schemeClr val="bg1"/>
                  </a:solidFill>
                </a:rPr>
                <a:t>91</a:t>
              </a:r>
            </a:p>
            <a:p>
              <a:pPr algn="ctr"/>
              <a:endParaRPr lang="en-US" sz="100">
                <a:solidFill>
                  <a:schemeClr val="bg1"/>
                </a:solidFill>
              </a:endParaRPr>
            </a:p>
          </p:txBody>
        </p:sp>
        <p:sp>
          <p:nvSpPr>
            <p:cNvPr id="98" name="90 - Wells">
              <a:extLst>
                <a:ext uri="{FF2B5EF4-FFF2-40B4-BE49-F238E27FC236}">
                  <a16:creationId xmlns:a16="http://schemas.microsoft.com/office/drawing/2014/main" id="{24680D0F-B6C4-D3B4-4C89-BB6C312B175B}"/>
                </a:ext>
              </a:extLst>
            </p:cNvPr>
            <p:cNvSpPr/>
            <p:nvPr/>
          </p:nvSpPr>
          <p:spPr>
            <a:xfrm>
              <a:off x="13694585" y="7247693"/>
              <a:ext cx="1500189" cy="1814517"/>
            </a:xfrm>
            <a:custGeom>
              <a:avLst/>
              <a:gdLst>
                <a:gd name="connsiteX0" fmla="*/ 140493 w 500062"/>
                <a:gd name="connsiteY0" fmla="*/ 0 h 604838"/>
                <a:gd name="connsiteX1" fmla="*/ 150018 w 500062"/>
                <a:gd name="connsiteY1" fmla="*/ 457200 h 604838"/>
                <a:gd name="connsiteX2" fmla="*/ 2381 w 500062"/>
                <a:gd name="connsiteY2" fmla="*/ 454819 h 604838"/>
                <a:gd name="connsiteX3" fmla="*/ 0 w 500062"/>
                <a:gd name="connsiteY3" fmla="*/ 604838 h 604838"/>
                <a:gd name="connsiteX4" fmla="*/ 500062 w 500062"/>
                <a:gd name="connsiteY4" fmla="*/ 597694 h 604838"/>
                <a:gd name="connsiteX5" fmla="*/ 488156 w 500062"/>
                <a:gd name="connsiteY5" fmla="*/ 4763 h 604838"/>
                <a:gd name="connsiteX6" fmla="*/ 140493 w 500062"/>
                <a:gd name="connsiteY6" fmla="*/ 0 h 6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 h="604838">
                  <a:moveTo>
                    <a:pt x="140493" y="0"/>
                  </a:moveTo>
                  <a:lnTo>
                    <a:pt x="150018" y="457200"/>
                  </a:lnTo>
                  <a:lnTo>
                    <a:pt x="2381" y="454819"/>
                  </a:lnTo>
                  <a:cubicBezTo>
                    <a:pt x="1587" y="504825"/>
                    <a:pt x="794" y="554832"/>
                    <a:pt x="0" y="604838"/>
                  </a:cubicBezTo>
                  <a:lnTo>
                    <a:pt x="500062" y="597694"/>
                  </a:lnTo>
                  <a:lnTo>
                    <a:pt x="488156" y="4763"/>
                  </a:lnTo>
                  <a:lnTo>
                    <a:pt x="14049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37160" rIns="0" bIns="137160" numCol="1" spcCol="0" rtlCol="0" fromWordArt="0" anchor="ctr" anchorCtr="0" forceAA="0" compatLnSpc="1">
              <a:prstTxWarp prst="textNoShape">
                <a:avLst/>
              </a:prstTxWarp>
              <a:noAutofit/>
            </a:bodyPr>
            <a:lstStyle/>
            <a:p>
              <a:pPr algn="ctr"/>
              <a:r>
                <a:rPr lang="en-US" sz="100">
                  <a:solidFill>
                    <a:schemeClr val="bg1"/>
                  </a:solidFill>
                </a:rPr>
                <a:t>Wells</a:t>
              </a:r>
              <a:br>
                <a:rPr lang="en-US" sz="100">
                  <a:solidFill>
                    <a:schemeClr val="bg1"/>
                  </a:solidFill>
                </a:rPr>
              </a:br>
              <a:r>
                <a:rPr lang="en-US" sz="100">
                  <a:solidFill>
                    <a:schemeClr val="bg1"/>
                  </a:solidFill>
                </a:rPr>
                <a:t>90</a:t>
              </a:r>
            </a:p>
          </p:txBody>
        </p:sp>
        <p:sp>
          <p:nvSpPr>
            <p:cNvPr id="99" name="89 - Wayne">
              <a:extLst>
                <a:ext uri="{FF2B5EF4-FFF2-40B4-BE49-F238E27FC236}">
                  <a16:creationId xmlns:a16="http://schemas.microsoft.com/office/drawing/2014/main" id="{CC68F867-242A-39F2-2399-BF51778B461A}"/>
                </a:ext>
              </a:extLst>
            </p:cNvPr>
            <p:cNvSpPr/>
            <p:nvPr/>
          </p:nvSpPr>
          <p:spPr>
            <a:xfrm>
              <a:off x="14558978" y="11905409"/>
              <a:ext cx="1628775" cy="1493049"/>
            </a:xfrm>
            <a:custGeom>
              <a:avLst/>
              <a:gdLst>
                <a:gd name="connsiteX0" fmla="*/ 33337 w 542925"/>
                <a:gd name="connsiteY0" fmla="*/ 2382 h 497682"/>
                <a:gd name="connsiteX1" fmla="*/ 38100 w 542925"/>
                <a:gd name="connsiteY1" fmla="*/ 226219 h 497682"/>
                <a:gd name="connsiteX2" fmla="*/ 0 w 542925"/>
                <a:gd name="connsiteY2" fmla="*/ 230982 h 497682"/>
                <a:gd name="connsiteX3" fmla="*/ 4762 w 542925"/>
                <a:gd name="connsiteY3" fmla="*/ 371475 h 497682"/>
                <a:gd name="connsiteX4" fmla="*/ 54769 w 542925"/>
                <a:gd name="connsiteY4" fmla="*/ 369094 h 497682"/>
                <a:gd name="connsiteX5" fmla="*/ 57150 w 542925"/>
                <a:gd name="connsiteY5" fmla="*/ 495300 h 497682"/>
                <a:gd name="connsiteX6" fmla="*/ 247650 w 542925"/>
                <a:gd name="connsiteY6" fmla="*/ 497682 h 497682"/>
                <a:gd name="connsiteX7" fmla="*/ 245269 w 542925"/>
                <a:gd name="connsiteY7" fmla="*/ 461963 h 497682"/>
                <a:gd name="connsiteX8" fmla="*/ 535781 w 542925"/>
                <a:gd name="connsiteY8" fmla="*/ 469107 h 497682"/>
                <a:gd name="connsiteX9" fmla="*/ 542925 w 542925"/>
                <a:gd name="connsiteY9" fmla="*/ 0 h 497682"/>
                <a:gd name="connsiteX10" fmla="*/ 33337 w 542925"/>
                <a:gd name="connsiteY10" fmla="*/ 2382 h 4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497682">
                  <a:moveTo>
                    <a:pt x="33337" y="2382"/>
                  </a:moveTo>
                  <a:cubicBezTo>
                    <a:pt x="34925" y="76994"/>
                    <a:pt x="36512" y="151607"/>
                    <a:pt x="38100" y="226219"/>
                  </a:cubicBezTo>
                  <a:lnTo>
                    <a:pt x="0" y="230982"/>
                  </a:lnTo>
                  <a:lnTo>
                    <a:pt x="4762" y="371475"/>
                  </a:lnTo>
                  <a:lnTo>
                    <a:pt x="54769" y="369094"/>
                  </a:lnTo>
                  <a:cubicBezTo>
                    <a:pt x="55563" y="411163"/>
                    <a:pt x="56356" y="453231"/>
                    <a:pt x="57150" y="495300"/>
                  </a:cubicBezTo>
                  <a:lnTo>
                    <a:pt x="247650" y="497682"/>
                  </a:lnTo>
                  <a:lnTo>
                    <a:pt x="245269" y="461963"/>
                  </a:lnTo>
                  <a:lnTo>
                    <a:pt x="535781" y="469107"/>
                  </a:lnTo>
                  <a:lnTo>
                    <a:pt x="542925" y="0"/>
                  </a:lnTo>
                  <a:lnTo>
                    <a:pt x="33337"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Wayne</a:t>
              </a:r>
            </a:p>
            <a:p>
              <a:pPr algn="ctr"/>
              <a:r>
                <a:rPr lang="en-US" sz="100">
                  <a:solidFill>
                    <a:schemeClr val="bg1"/>
                  </a:solidFill>
                </a:rPr>
                <a:t>89</a:t>
              </a:r>
            </a:p>
          </p:txBody>
        </p:sp>
        <p:sp>
          <p:nvSpPr>
            <p:cNvPr id="100" name="88 - Washington">
              <a:extLst>
                <a:ext uri="{FF2B5EF4-FFF2-40B4-BE49-F238E27FC236}">
                  <a16:creationId xmlns:a16="http://schemas.microsoft.com/office/drawing/2014/main" id="{45FE4CB8-BA1A-2965-96E0-D556D71982EF}"/>
                </a:ext>
              </a:extLst>
            </p:cNvPr>
            <p:cNvSpPr/>
            <p:nvPr/>
          </p:nvSpPr>
          <p:spPr>
            <a:xfrm>
              <a:off x="10308449" y="18077624"/>
              <a:ext cx="1821657" cy="1807371"/>
            </a:xfrm>
            <a:custGeom>
              <a:avLst/>
              <a:gdLst>
                <a:gd name="connsiteX0" fmla="*/ 411956 w 607219"/>
                <a:gd name="connsiteY0" fmla="*/ 602457 h 602457"/>
                <a:gd name="connsiteX1" fmla="*/ 2381 w 607219"/>
                <a:gd name="connsiteY1" fmla="*/ 592932 h 602457"/>
                <a:gd name="connsiteX2" fmla="*/ 0 w 607219"/>
                <a:gd name="connsiteY2" fmla="*/ 80963 h 602457"/>
                <a:gd name="connsiteX3" fmla="*/ 23813 w 607219"/>
                <a:gd name="connsiteY3" fmla="*/ 83344 h 602457"/>
                <a:gd name="connsiteX4" fmla="*/ 26194 w 607219"/>
                <a:gd name="connsiteY4" fmla="*/ 66675 h 602457"/>
                <a:gd name="connsiteX5" fmla="*/ 38100 w 607219"/>
                <a:gd name="connsiteY5" fmla="*/ 40482 h 602457"/>
                <a:gd name="connsiteX6" fmla="*/ 66675 w 607219"/>
                <a:gd name="connsiteY6" fmla="*/ 9525 h 602457"/>
                <a:gd name="connsiteX7" fmla="*/ 100013 w 607219"/>
                <a:gd name="connsiteY7" fmla="*/ 28575 h 602457"/>
                <a:gd name="connsiteX8" fmla="*/ 107156 w 607219"/>
                <a:gd name="connsiteY8" fmla="*/ 9525 h 602457"/>
                <a:gd name="connsiteX9" fmla="*/ 123825 w 607219"/>
                <a:gd name="connsiteY9" fmla="*/ 4763 h 602457"/>
                <a:gd name="connsiteX10" fmla="*/ 154781 w 607219"/>
                <a:gd name="connsiteY10" fmla="*/ 9525 h 602457"/>
                <a:gd name="connsiteX11" fmla="*/ 176213 w 607219"/>
                <a:gd name="connsiteY11" fmla="*/ 2382 h 602457"/>
                <a:gd name="connsiteX12" fmla="*/ 204788 w 607219"/>
                <a:gd name="connsiteY12" fmla="*/ 21432 h 602457"/>
                <a:gd name="connsiteX13" fmla="*/ 247650 w 607219"/>
                <a:gd name="connsiteY13" fmla="*/ 33338 h 602457"/>
                <a:gd name="connsiteX14" fmla="*/ 276225 w 607219"/>
                <a:gd name="connsiteY14" fmla="*/ 28575 h 602457"/>
                <a:gd name="connsiteX15" fmla="*/ 285750 w 607219"/>
                <a:gd name="connsiteY15" fmla="*/ 0 h 602457"/>
                <a:gd name="connsiteX16" fmla="*/ 314325 w 607219"/>
                <a:gd name="connsiteY16" fmla="*/ 0 h 602457"/>
                <a:gd name="connsiteX17" fmla="*/ 340519 w 607219"/>
                <a:gd name="connsiteY17" fmla="*/ 16669 h 602457"/>
                <a:gd name="connsiteX18" fmla="*/ 369094 w 607219"/>
                <a:gd name="connsiteY18" fmla="*/ 30957 h 602457"/>
                <a:gd name="connsiteX19" fmla="*/ 381000 w 607219"/>
                <a:gd name="connsiteY19" fmla="*/ 42863 h 602457"/>
                <a:gd name="connsiteX20" fmla="*/ 397669 w 607219"/>
                <a:gd name="connsiteY20" fmla="*/ 28575 h 602457"/>
                <a:gd name="connsiteX21" fmla="*/ 407194 w 607219"/>
                <a:gd name="connsiteY21" fmla="*/ 42863 h 602457"/>
                <a:gd name="connsiteX22" fmla="*/ 426244 w 607219"/>
                <a:gd name="connsiteY22" fmla="*/ 23813 h 602457"/>
                <a:gd name="connsiteX23" fmla="*/ 440531 w 607219"/>
                <a:gd name="connsiteY23" fmla="*/ 45244 h 602457"/>
                <a:gd name="connsiteX24" fmla="*/ 464344 w 607219"/>
                <a:gd name="connsiteY24" fmla="*/ 30957 h 602457"/>
                <a:gd name="connsiteX25" fmla="*/ 488156 w 607219"/>
                <a:gd name="connsiteY25" fmla="*/ 47625 h 602457"/>
                <a:gd name="connsiteX26" fmla="*/ 488156 w 607219"/>
                <a:gd name="connsiteY26" fmla="*/ 47625 h 602457"/>
                <a:gd name="connsiteX27" fmla="*/ 519113 w 607219"/>
                <a:gd name="connsiteY27" fmla="*/ 61913 h 602457"/>
                <a:gd name="connsiteX28" fmla="*/ 535781 w 607219"/>
                <a:gd name="connsiteY28" fmla="*/ 54769 h 602457"/>
                <a:gd name="connsiteX29" fmla="*/ 559594 w 607219"/>
                <a:gd name="connsiteY29" fmla="*/ 80963 h 602457"/>
                <a:gd name="connsiteX30" fmla="*/ 564356 w 607219"/>
                <a:gd name="connsiteY30" fmla="*/ 100013 h 602457"/>
                <a:gd name="connsiteX31" fmla="*/ 557213 w 607219"/>
                <a:gd name="connsiteY31" fmla="*/ 338138 h 602457"/>
                <a:gd name="connsiteX32" fmla="*/ 602456 w 607219"/>
                <a:gd name="connsiteY32" fmla="*/ 335757 h 602457"/>
                <a:gd name="connsiteX33" fmla="*/ 607219 w 607219"/>
                <a:gd name="connsiteY33" fmla="*/ 369094 h 602457"/>
                <a:gd name="connsiteX34" fmla="*/ 607219 w 607219"/>
                <a:gd name="connsiteY34" fmla="*/ 400050 h 602457"/>
                <a:gd name="connsiteX35" fmla="*/ 578644 w 607219"/>
                <a:gd name="connsiteY35" fmla="*/ 400050 h 602457"/>
                <a:gd name="connsiteX36" fmla="*/ 585788 w 607219"/>
                <a:gd name="connsiteY36" fmla="*/ 435769 h 602457"/>
                <a:gd name="connsiteX37" fmla="*/ 557213 w 607219"/>
                <a:gd name="connsiteY37" fmla="*/ 435769 h 602457"/>
                <a:gd name="connsiteX38" fmla="*/ 561975 w 607219"/>
                <a:gd name="connsiteY38" fmla="*/ 466725 h 602457"/>
                <a:gd name="connsiteX39" fmla="*/ 461963 w 607219"/>
                <a:gd name="connsiteY39" fmla="*/ 459582 h 602457"/>
                <a:gd name="connsiteX40" fmla="*/ 464344 w 607219"/>
                <a:gd name="connsiteY40" fmla="*/ 481013 h 602457"/>
                <a:gd name="connsiteX41" fmla="*/ 411956 w 607219"/>
                <a:gd name="connsiteY41" fmla="*/ 481013 h 602457"/>
                <a:gd name="connsiteX42" fmla="*/ 411956 w 607219"/>
                <a:gd name="connsiteY42" fmla="*/ 602457 h 60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219" h="602457">
                  <a:moveTo>
                    <a:pt x="411956" y="602457"/>
                  </a:moveTo>
                  <a:lnTo>
                    <a:pt x="2381" y="592932"/>
                  </a:lnTo>
                  <a:cubicBezTo>
                    <a:pt x="1587" y="422276"/>
                    <a:pt x="794" y="251619"/>
                    <a:pt x="0" y="80963"/>
                  </a:cubicBezTo>
                  <a:lnTo>
                    <a:pt x="23813" y="83344"/>
                  </a:lnTo>
                  <a:lnTo>
                    <a:pt x="26194" y="66675"/>
                  </a:lnTo>
                  <a:lnTo>
                    <a:pt x="38100" y="40482"/>
                  </a:lnTo>
                  <a:lnTo>
                    <a:pt x="66675" y="9525"/>
                  </a:lnTo>
                  <a:lnTo>
                    <a:pt x="100013" y="28575"/>
                  </a:lnTo>
                  <a:lnTo>
                    <a:pt x="107156" y="9525"/>
                  </a:lnTo>
                  <a:lnTo>
                    <a:pt x="123825" y="4763"/>
                  </a:lnTo>
                  <a:lnTo>
                    <a:pt x="154781" y="9525"/>
                  </a:lnTo>
                  <a:lnTo>
                    <a:pt x="176213" y="2382"/>
                  </a:lnTo>
                  <a:lnTo>
                    <a:pt x="204788" y="21432"/>
                  </a:lnTo>
                  <a:lnTo>
                    <a:pt x="247650" y="33338"/>
                  </a:lnTo>
                  <a:lnTo>
                    <a:pt x="276225" y="28575"/>
                  </a:lnTo>
                  <a:lnTo>
                    <a:pt x="285750" y="0"/>
                  </a:lnTo>
                  <a:lnTo>
                    <a:pt x="314325" y="0"/>
                  </a:lnTo>
                  <a:lnTo>
                    <a:pt x="340519" y="16669"/>
                  </a:lnTo>
                  <a:lnTo>
                    <a:pt x="369094" y="30957"/>
                  </a:lnTo>
                  <a:lnTo>
                    <a:pt x="381000" y="42863"/>
                  </a:lnTo>
                  <a:lnTo>
                    <a:pt x="397669" y="28575"/>
                  </a:lnTo>
                  <a:lnTo>
                    <a:pt x="407194" y="42863"/>
                  </a:lnTo>
                  <a:lnTo>
                    <a:pt x="426244" y="23813"/>
                  </a:lnTo>
                  <a:lnTo>
                    <a:pt x="440531" y="45244"/>
                  </a:lnTo>
                  <a:lnTo>
                    <a:pt x="464344" y="30957"/>
                  </a:lnTo>
                  <a:lnTo>
                    <a:pt x="488156" y="47625"/>
                  </a:lnTo>
                  <a:lnTo>
                    <a:pt x="488156" y="47625"/>
                  </a:lnTo>
                  <a:lnTo>
                    <a:pt x="519113" y="61913"/>
                  </a:lnTo>
                  <a:lnTo>
                    <a:pt x="535781" y="54769"/>
                  </a:lnTo>
                  <a:lnTo>
                    <a:pt x="559594" y="80963"/>
                  </a:lnTo>
                  <a:lnTo>
                    <a:pt x="564356" y="100013"/>
                  </a:lnTo>
                  <a:lnTo>
                    <a:pt x="557213" y="338138"/>
                  </a:lnTo>
                  <a:lnTo>
                    <a:pt x="602456" y="335757"/>
                  </a:lnTo>
                  <a:lnTo>
                    <a:pt x="607219" y="369094"/>
                  </a:lnTo>
                  <a:lnTo>
                    <a:pt x="607219" y="400050"/>
                  </a:lnTo>
                  <a:lnTo>
                    <a:pt x="578644" y="400050"/>
                  </a:lnTo>
                  <a:lnTo>
                    <a:pt x="585788" y="435769"/>
                  </a:lnTo>
                  <a:lnTo>
                    <a:pt x="557213" y="435769"/>
                  </a:lnTo>
                  <a:lnTo>
                    <a:pt x="561975" y="466725"/>
                  </a:lnTo>
                  <a:lnTo>
                    <a:pt x="461963" y="459582"/>
                  </a:lnTo>
                  <a:lnTo>
                    <a:pt x="464344" y="481013"/>
                  </a:lnTo>
                  <a:lnTo>
                    <a:pt x="411956" y="481013"/>
                  </a:lnTo>
                  <a:lnTo>
                    <a:pt x="411956" y="60245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Washington</a:t>
              </a:r>
            </a:p>
            <a:p>
              <a:pPr algn="ctr"/>
              <a:r>
                <a:rPr lang="en-US" sz="100">
                  <a:solidFill>
                    <a:schemeClr val="bg1"/>
                  </a:solidFill>
                </a:rPr>
                <a:t>88</a:t>
              </a:r>
            </a:p>
          </p:txBody>
        </p:sp>
        <p:sp>
          <p:nvSpPr>
            <p:cNvPr id="101" name="87 - Warrick">
              <a:extLst>
                <a:ext uri="{FF2B5EF4-FFF2-40B4-BE49-F238E27FC236}">
                  <a16:creationId xmlns:a16="http://schemas.microsoft.com/office/drawing/2014/main" id="{9158868D-974E-5FE6-00D0-5106FFE566D3}"/>
                </a:ext>
              </a:extLst>
            </p:cNvPr>
            <p:cNvSpPr/>
            <p:nvPr/>
          </p:nvSpPr>
          <p:spPr>
            <a:xfrm>
              <a:off x="5779305" y="20749379"/>
              <a:ext cx="1785936" cy="1793085"/>
            </a:xfrm>
            <a:custGeom>
              <a:avLst/>
              <a:gdLst>
                <a:gd name="connsiteX0" fmla="*/ 595312 w 595312"/>
                <a:gd name="connsiteY0" fmla="*/ 71437 h 597694"/>
                <a:gd name="connsiteX1" fmla="*/ 516731 w 595312"/>
                <a:gd name="connsiteY1" fmla="*/ 66675 h 597694"/>
                <a:gd name="connsiteX2" fmla="*/ 514350 w 595312"/>
                <a:gd name="connsiteY2" fmla="*/ 19050 h 597694"/>
                <a:gd name="connsiteX3" fmla="*/ 226218 w 595312"/>
                <a:gd name="connsiteY3" fmla="*/ 21431 h 597694"/>
                <a:gd name="connsiteX4" fmla="*/ 226218 w 595312"/>
                <a:gd name="connsiteY4" fmla="*/ 2381 h 597694"/>
                <a:gd name="connsiteX5" fmla="*/ 197643 w 595312"/>
                <a:gd name="connsiteY5" fmla="*/ 0 h 597694"/>
                <a:gd name="connsiteX6" fmla="*/ 202406 w 595312"/>
                <a:gd name="connsiteY6" fmla="*/ 71437 h 597694"/>
                <a:gd name="connsiteX7" fmla="*/ 2381 w 595312"/>
                <a:gd name="connsiteY7" fmla="*/ 71437 h 597694"/>
                <a:gd name="connsiteX8" fmla="*/ 0 w 595312"/>
                <a:gd name="connsiteY8" fmla="*/ 347662 h 597694"/>
                <a:gd name="connsiteX9" fmla="*/ 28575 w 595312"/>
                <a:gd name="connsiteY9" fmla="*/ 347662 h 597694"/>
                <a:gd name="connsiteX10" fmla="*/ 26193 w 595312"/>
                <a:gd name="connsiteY10" fmla="*/ 502444 h 597694"/>
                <a:gd name="connsiteX11" fmla="*/ 78581 w 595312"/>
                <a:gd name="connsiteY11" fmla="*/ 500062 h 597694"/>
                <a:gd name="connsiteX12" fmla="*/ 107156 w 595312"/>
                <a:gd name="connsiteY12" fmla="*/ 504825 h 597694"/>
                <a:gd name="connsiteX13" fmla="*/ 142875 w 595312"/>
                <a:gd name="connsiteY13" fmla="*/ 531019 h 597694"/>
                <a:gd name="connsiteX14" fmla="*/ 169068 w 595312"/>
                <a:gd name="connsiteY14" fmla="*/ 554831 h 597694"/>
                <a:gd name="connsiteX15" fmla="*/ 228600 w 595312"/>
                <a:gd name="connsiteY15" fmla="*/ 571500 h 597694"/>
                <a:gd name="connsiteX16" fmla="*/ 252412 w 595312"/>
                <a:gd name="connsiteY16" fmla="*/ 592931 h 597694"/>
                <a:gd name="connsiteX17" fmla="*/ 261937 w 595312"/>
                <a:gd name="connsiteY17" fmla="*/ 597694 h 597694"/>
                <a:gd name="connsiteX18" fmla="*/ 266700 w 595312"/>
                <a:gd name="connsiteY18" fmla="*/ 521494 h 597694"/>
                <a:gd name="connsiteX19" fmla="*/ 288131 w 595312"/>
                <a:gd name="connsiteY19" fmla="*/ 490537 h 597694"/>
                <a:gd name="connsiteX20" fmla="*/ 307181 w 595312"/>
                <a:gd name="connsiteY20" fmla="*/ 490537 h 597694"/>
                <a:gd name="connsiteX21" fmla="*/ 307181 w 595312"/>
                <a:gd name="connsiteY21" fmla="*/ 457200 h 597694"/>
                <a:gd name="connsiteX22" fmla="*/ 354806 w 595312"/>
                <a:gd name="connsiteY22" fmla="*/ 438150 h 597694"/>
                <a:gd name="connsiteX23" fmla="*/ 373856 w 595312"/>
                <a:gd name="connsiteY23" fmla="*/ 402431 h 597694"/>
                <a:gd name="connsiteX24" fmla="*/ 407193 w 595312"/>
                <a:gd name="connsiteY24" fmla="*/ 369094 h 597694"/>
                <a:gd name="connsiteX25" fmla="*/ 416718 w 595312"/>
                <a:gd name="connsiteY25" fmla="*/ 347662 h 597694"/>
                <a:gd name="connsiteX26" fmla="*/ 416718 w 595312"/>
                <a:gd name="connsiteY26" fmla="*/ 297656 h 597694"/>
                <a:gd name="connsiteX27" fmla="*/ 450056 w 595312"/>
                <a:gd name="connsiteY27" fmla="*/ 323850 h 597694"/>
                <a:gd name="connsiteX28" fmla="*/ 459581 w 595312"/>
                <a:gd name="connsiteY28" fmla="*/ 347662 h 597694"/>
                <a:gd name="connsiteX29" fmla="*/ 502443 w 595312"/>
                <a:gd name="connsiteY29" fmla="*/ 328612 h 597694"/>
                <a:gd name="connsiteX30" fmla="*/ 490537 w 595312"/>
                <a:gd name="connsiteY30" fmla="*/ 302419 h 597694"/>
                <a:gd name="connsiteX31" fmla="*/ 488156 w 595312"/>
                <a:gd name="connsiteY31" fmla="*/ 266700 h 597694"/>
                <a:gd name="connsiteX32" fmla="*/ 514350 w 595312"/>
                <a:gd name="connsiteY32" fmla="*/ 233362 h 597694"/>
                <a:gd name="connsiteX33" fmla="*/ 528637 w 595312"/>
                <a:gd name="connsiteY33" fmla="*/ 207169 h 597694"/>
                <a:gd name="connsiteX34" fmla="*/ 592931 w 595312"/>
                <a:gd name="connsiteY34" fmla="*/ 214312 h 597694"/>
                <a:gd name="connsiteX35" fmla="*/ 595312 w 595312"/>
                <a:gd name="connsiteY35" fmla="*/ 71437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95312" h="597694">
                  <a:moveTo>
                    <a:pt x="595312" y="71437"/>
                  </a:moveTo>
                  <a:lnTo>
                    <a:pt x="516731" y="66675"/>
                  </a:lnTo>
                  <a:lnTo>
                    <a:pt x="514350" y="19050"/>
                  </a:lnTo>
                  <a:lnTo>
                    <a:pt x="226218" y="21431"/>
                  </a:lnTo>
                  <a:lnTo>
                    <a:pt x="226218" y="2381"/>
                  </a:lnTo>
                  <a:lnTo>
                    <a:pt x="197643" y="0"/>
                  </a:lnTo>
                  <a:lnTo>
                    <a:pt x="202406" y="71437"/>
                  </a:lnTo>
                  <a:lnTo>
                    <a:pt x="2381" y="71437"/>
                  </a:lnTo>
                  <a:cubicBezTo>
                    <a:pt x="1587" y="163512"/>
                    <a:pt x="794" y="255587"/>
                    <a:pt x="0" y="347662"/>
                  </a:cubicBezTo>
                  <a:lnTo>
                    <a:pt x="28575" y="347662"/>
                  </a:lnTo>
                  <a:lnTo>
                    <a:pt x="26193" y="502444"/>
                  </a:lnTo>
                  <a:lnTo>
                    <a:pt x="78581" y="500062"/>
                  </a:lnTo>
                  <a:lnTo>
                    <a:pt x="107156" y="504825"/>
                  </a:lnTo>
                  <a:lnTo>
                    <a:pt x="142875" y="531019"/>
                  </a:lnTo>
                  <a:lnTo>
                    <a:pt x="169068" y="554831"/>
                  </a:lnTo>
                  <a:lnTo>
                    <a:pt x="228600" y="571500"/>
                  </a:lnTo>
                  <a:lnTo>
                    <a:pt x="252412" y="592931"/>
                  </a:lnTo>
                  <a:lnTo>
                    <a:pt x="261937" y="597694"/>
                  </a:lnTo>
                  <a:lnTo>
                    <a:pt x="266700" y="521494"/>
                  </a:lnTo>
                  <a:lnTo>
                    <a:pt x="288131" y="490537"/>
                  </a:lnTo>
                  <a:lnTo>
                    <a:pt x="307181" y="490537"/>
                  </a:lnTo>
                  <a:lnTo>
                    <a:pt x="307181" y="457200"/>
                  </a:lnTo>
                  <a:lnTo>
                    <a:pt x="354806" y="438150"/>
                  </a:lnTo>
                  <a:lnTo>
                    <a:pt x="373856" y="402431"/>
                  </a:lnTo>
                  <a:lnTo>
                    <a:pt x="407193" y="369094"/>
                  </a:lnTo>
                  <a:lnTo>
                    <a:pt x="416718" y="347662"/>
                  </a:lnTo>
                  <a:lnTo>
                    <a:pt x="416718" y="297656"/>
                  </a:lnTo>
                  <a:lnTo>
                    <a:pt x="450056" y="323850"/>
                  </a:lnTo>
                  <a:lnTo>
                    <a:pt x="459581" y="347662"/>
                  </a:lnTo>
                  <a:lnTo>
                    <a:pt x="502443" y="328612"/>
                  </a:lnTo>
                  <a:lnTo>
                    <a:pt x="490537" y="302419"/>
                  </a:lnTo>
                  <a:lnTo>
                    <a:pt x="488156" y="266700"/>
                  </a:lnTo>
                  <a:lnTo>
                    <a:pt x="514350" y="233362"/>
                  </a:lnTo>
                  <a:lnTo>
                    <a:pt x="528637" y="207169"/>
                  </a:lnTo>
                  <a:lnTo>
                    <a:pt x="592931" y="214312"/>
                  </a:lnTo>
                  <a:cubicBezTo>
                    <a:pt x="593725" y="166687"/>
                    <a:pt x="594518" y="119062"/>
                    <a:pt x="595312" y="71437"/>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Warrick</a:t>
              </a:r>
            </a:p>
            <a:p>
              <a:pPr algn="ctr"/>
              <a:r>
                <a:rPr lang="en-US" sz="100">
                  <a:solidFill>
                    <a:schemeClr val="bg1"/>
                  </a:solidFill>
                </a:rPr>
                <a:t>87</a:t>
              </a:r>
            </a:p>
          </p:txBody>
        </p:sp>
        <p:sp>
          <p:nvSpPr>
            <p:cNvPr id="102" name="86 - Warren">
              <a:extLst>
                <a:ext uri="{FF2B5EF4-FFF2-40B4-BE49-F238E27FC236}">
                  <a16:creationId xmlns:a16="http://schemas.microsoft.com/office/drawing/2014/main" id="{BEEAD1C8-8F1F-AAD7-4A16-639E6C8AB781}"/>
                </a:ext>
              </a:extLst>
            </p:cNvPr>
            <p:cNvSpPr/>
            <p:nvPr/>
          </p:nvSpPr>
          <p:spPr>
            <a:xfrm>
              <a:off x="5514989" y="9512253"/>
              <a:ext cx="1750221" cy="1785936"/>
            </a:xfrm>
            <a:custGeom>
              <a:avLst/>
              <a:gdLst>
                <a:gd name="connsiteX0" fmla="*/ 583407 w 583407"/>
                <a:gd name="connsiteY0" fmla="*/ 4762 h 595312"/>
                <a:gd name="connsiteX1" fmla="*/ 581025 w 583407"/>
                <a:gd name="connsiteY1" fmla="*/ 171450 h 595312"/>
                <a:gd name="connsiteX2" fmla="*/ 528638 w 583407"/>
                <a:gd name="connsiteY2" fmla="*/ 238125 h 595312"/>
                <a:gd name="connsiteX3" fmla="*/ 471488 w 583407"/>
                <a:gd name="connsiteY3" fmla="*/ 245268 h 595312"/>
                <a:gd name="connsiteX4" fmla="*/ 428625 w 583407"/>
                <a:gd name="connsiteY4" fmla="*/ 266700 h 595312"/>
                <a:gd name="connsiteX5" fmla="*/ 381000 w 583407"/>
                <a:gd name="connsiteY5" fmla="*/ 290512 h 595312"/>
                <a:gd name="connsiteX6" fmla="*/ 361950 w 583407"/>
                <a:gd name="connsiteY6" fmla="*/ 326231 h 595312"/>
                <a:gd name="connsiteX7" fmla="*/ 340519 w 583407"/>
                <a:gd name="connsiteY7" fmla="*/ 321468 h 595312"/>
                <a:gd name="connsiteX8" fmla="*/ 335757 w 583407"/>
                <a:gd name="connsiteY8" fmla="*/ 357187 h 595312"/>
                <a:gd name="connsiteX9" fmla="*/ 240507 w 583407"/>
                <a:gd name="connsiteY9" fmla="*/ 452437 h 595312"/>
                <a:gd name="connsiteX10" fmla="*/ 200025 w 583407"/>
                <a:gd name="connsiteY10" fmla="*/ 471487 h 595312"/>
                <a:gd name="connsiteX11" fmla="*/ 138113 w 583407"/>
                <a:gd name="connsiteY11" fmla="*/ 483393 h 595312"/>
                <a:gd name="connsiteX12" fmla="*/ 135732 w 583407"/>
                <a:gd name="connsiteY12" fmla="*/ 540543 h 595312"/>
                <a:gd name="connsiteX13" fmla="*/ 164307 w 583407"/>
                <a:gd name="connsiteY13" fmla="*/ 566737 h 595312"/>
                <a:gd name="connsiteX14" fmla="*/ 173832 w 583407"/>
                <a:gd name="connsiteY14" fmla="*/ 590550 h 595312"/>
                <a:gd name="connsiteX15" fmla="*/ 59532 w 583407"/>
                <a:gd name="connsiteY15" fmla="*/ 595312 h 595312"/>
                <a:gd name="connsiteX16" fmla="*/ 61913 w 583407"/>
                <a:gd name="connsiteY16" fmla="*/ 559593 h 595312"/>
                <a:gd name="connsiteX17" fmla="*/ 0 w 583407"/>
                <a:gd name="connsiteY17" fmla="*/ 559593 h 595312"/>
                <a:gd name="connsiteX18" fmla="*/ 9525 w 583407"/>
                <a:gd name="connsiteY18" fmla="*/ 0 h 595312"/>
                <a:gd name="connsiteX19" fmla="*/ 583407 w 583407"/>
                <a:gd name="connsiteY19" fmla="*/ 4762 h 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3407" h="595312">
                  <a:moveTo>
                    <a:pt x="583407" y="4762"/>
                  </a:moveTo>
                  <a:lnTo>
                    <a:pt x="581025" y="171450"/>
                  </a:lnTo>
                  <a:lnTo>
                    <a:pt x="528638" y="238125"/>
                  </a:lnTo>
                  <a:lnTo>
                    <a:pt x="471488" y="245268"/>
                  </a:lnTo>
                  <a:lnTo>
                    <a:pt x="428625" y="266700"/>
                  </a:lnTo>
                  <a:lnTo>
                    <a:pt x="381000" y="290512"/>
                  </a:lnTo>
                  <a:lnTo>
                    <a:pt x="361950" y="326231"/>
                  </a:lnTo>
                  <a:lnTo>
                    <a:pt x="340519" y="321468"/>
                  </a:lnTo>
                  <a:lnTo>
                    <a:pt x="335757" y="357187"/>
                  </a:lnTo>
                  <a:lnTo>
                    <a:pt x="240507" y="452437"/>
                  </a:lnTo>
                  <a:lnTo>
                    <a:pt x="200025" y="471487"/>
                  </a:lnTo>
                  <a:lnTo>
                    <a:pt x="138113" y="483393"/>
                  </a:lnTo>
                  <a:cubicBezTo>
                    <a:pt x="137319" y="502443"/>
                    <a:pt x="136526" y="521493"/>
                    <a:pt x="135732" y="540543"/>
                  </a:cubicBezTo>
                  <a:lnTo>
                    <a:pt x="164307" y="566737"/>
                  </a:lnTo>
                  <a:lnTo>
                    <a:pt x="173832" y="590550"/>
                  </a:lnTo>
                  <a:lnTo>
                    <a:pt x="59532" y="595312"/>
                  </a:lnTo>
                  <a:lnTo>
                    <a:pt x="61913" y="559593"/>
                  </a:lnTo>
                  <a:lnTo>
                    <a:pt x="0" y="559593"/>
                  </a:lnTo>
                  <a:lnTo>
                    <a:pt x="9525" y="0"/>
                  </a:lnTo>
                  <a:lnTo>
                    <a:pt x="583407" y="476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Warren</a:t>
              </a:r>
            </a:p>
            <a:p>
              <a:pPr algn="ctr"/>
              <a:r>
                <a:rPr lang="en-US" sz="100">
                  <a:solidFill>
                    <a:schemeClr val="bg1"/>
                  </a:solidFill>
                </a:rPr>
                <a:t>86</a:t>
              </a:r>
            </a:p>
            <a:p>
              <a:pPr algn="ctr"/>
              <a:endParaRPr lang="en-US" sz="100">
                <a:solidFill>
                  <a:schemeClr val="bg1"/>
                </a:solidFill>
              </a:endParaRPr>
            </a:p>
            <a:p>
              <a:pPr algn="ctr"/>
              <a:endParaRPr lang="en-US" sz="100">
                <a:solidFill>
                  <a:schemeClr val="bg1"/>
                </a:solidFill>
              </a:endParaRPr>
            </a:p>
          </p:txBody>
        </p:sp>
        <p:sp>
          <p:nvSpPr>
            <p:cNvPr id="103" name="85 - Wabash">
              <a:extLst>
                <a:ext uri="{FF2B5EF4-FFF2-40B4-BE49-F238E27FC236}">
                  <a16:creationId xmlns:a16="http://schemas.microsoft.com/office/drawing/2014/main" id="{9E6278EF-4734-F82B-FFD9-1E02C3FB020A}"/>
                </a:ext>
              </a:extLst>
            </p:cNvPr>
            <p:cNvSpPr/>
            <p:nvPr/>
          </p:nvSpPr>
          <p:spPr>
            <a:xfrm>
              <a:off x="11730041" y="6576168"/>
              <a:ext cx="1221585" cy="2057400"/>
            </a:xfrm>
            <a:custGeom>
              <a:avLst/>
              <a:gdLst>
                <a:gd name="connsiteX0" fmla="*/ 340519 w 407194"/>
                <a:gd name="connsiteY0" fmla="*/ 0 h 685800"/>
                <a:gd name="connsiteX1" fmla="*/ 0 w 407194"/>
                <a:gd name="connsiteY1" fmla="*/ 9525 h 685800"/>
                <a:gd name="connsiteX2" fmla="*/ 14287 w 407194"/>
                <a:gd name="connsiteY2" fmla="*/ 685800 h 685800"/>
                <a:gd name="connsiteX3" fmla="*/ 402431 w 407194"/>
                <a:gd name="connsiteY3" fmla="*/ 676275 h 685800"/>
                <a:gd name="connsiteX4" fmla="*/ 407194 w 407194"/>
                <a:gd name="connsiteY4" fmla="*/ 80962 h 685800"/>
                <a:gd name="connsiteX5" fmla="*/ 340519 w 407194"/>
                <a:gd name="connsiteY5" fmla="*/ 78581 h 685800"/>
                <a:gd name="connsiteX6" fmla="*/ 340519 w 407194"/>
                <a:gd name="connsiteY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94" h="685800">
                  <a:moveTo>
                    <a:pt x="340519" y="0"/>
                  </a:moveTo>
                  <a:lnTo>
                    <a:pt x="0" y="9525"/>
                  </a:lnTo>
                  <a:lnTo>
                    <a:pt x="14287" y="685800"/>
                  </a:lnTo>
                  <a:lnTo>
                    <a:pt x="402431" y="676275"/>
                  </a:lnTo>
                  <a:cubicBezTo>
                    <a:pt x="404019" y="477837"/>
                    <a:pt x="405606" y="279400"/>
                    <a:pt x="407194" y="80962"/>
                  </a:cubicBezTo>
                  <a:lnTo>
                    <a:pt x="340519" y="78581"/>
                  </a:lnTo>
                  <a:lnTo>
                    <a:pt x="3405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Wabash</a:t>
              </a:r>
            </a:p>
            <a:p>
              <a:pPr algn="ctr"/>
              <a:r>
                <a:rPr lang="en-US" sz="100">
                  <a:solidFill>
                    <a:schemeClr val="bg1"/>
                  </a:solidFill>
                </a:rPr>
                <a:t>85</a:t>
              </a:r>
            </a:p>
          </p:txBody>
        </p:sp>
        <p:sp>
          <p:nvSpPr>
            <p:cNvPr id="104" name="84 - Vigo">
              <a:extLst>
                <a:ext uri="{FF2B5EF4-FFF2-40B4-BE49-F238E27FC236}">
                  <a16:creationId xmlns:a16="http://schemas.microsoft.com/office/drawing/2014/main" id="{1B33B8C5-EADC-8D3C-5993-75D827378F80}"/>
                </a:ext>
              </a:extLst>
            </p:cNvPr>
            <p:cNvSpPr/>
            <p:nvPr/>
          </p:nvSpPr>
          <p:spPr>
            <a:xfrm>
              <a:off x="5214950" y="13919957"/>
              <a:ext cx="1628775" cy="1757361"/>
            </a:xfrm>
            <a:custGeom>
              <a:avLst/>
              <a:gdLst>
                <a:gd name="connsiteX0" fmla="*/ 107156 w 542925"/>
                <a:gd name="connsiteY0" fmla="*/ 4762 h 585787"/>
                <a:gd name="connsiteX1" fmla="*/ 107156 w 542925"/>
                <a:gd name="connsiteY1" fmla="*/ 438150 h 585787"/>
                <a:gd name="connsiteX2" fmla="*/ 90487 w 542925"/>
                <a:gd name="connsiteY2" fmla="*/ 431006 h 585787"/>
                <a:gd name="connsiteX3" fmla="*/ 80962 w 542925"/>
                <a:gd name="connsiteY3" fmla="*/ 447675 h 585787"/>
                <a:gd name="connsiteX4" fmla="*/ 40481 w 542925"/>
                <a:gd name="connsiteY4" fmla="*/ 454819 h 585787"/>
                <a:gd name="connsiteX5" fmla="*/ 19050 w 542925"/>
                <a:gd name="connsiteY5" fmla="*/ 478631 h 585787"/>
                <a:gd name="connsiteX6" fmla="*/ 19050 w 542925"/>
                <a:gd name="connsiteY6" fmla="*/ 521494 h 585787"/>
                <a:gd name="connsiteX7" fmla="*/ 4762 w 542925"/>
                <a:gd name="connsiteY7" fmla="*/ 569119 h 585787"/>
                <a:gd name="connsiteX8" fmla="*/ 0 w 542925"/>
                <a:gd name="connsiteY8" fmla="*/ 581025 h 585787"/>
                <a:gd name="connsiteX9" fmla="*/ 488156 w 542925"/>
                <a:gd name="connsiteY9" fmla="*/ 585787 h 585787"/>
                <a:gd name="connsiteX10" fmla="*/ 492919 w 542925"/>
                <a:gd name="connsiteY10" fmla="*/ 150019 h 585787"/>
                <a:gd name="connsiteX11" fmla="*/ 540544 w 542925"/>
                <a:gd name="connsiteY11" fmla="*/ 142875 h 585787"/>
                <a:gd name="connsiteX12" fmla="*/ 542925 w 542925"/>
                <a:gd name="connsiteY12" fmla="*/ 0 h 585787"/>
                <a:gd name="connsiteX13" fmla="*/ 107156 w 542925"/>
                <a:gd name="connsiteY13" fmla="*/ 4762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925" h="585787">
                  <a:moveTo>
                    <a:pt x="107156" y="4762"/>
                  </a:moveTo>
                  <a:lnTo>
                    <a:pt x="107156" y="438150"/>
                  </a:lnTo>
                  <a:lnTo>
                    <a:pt x="90487" y="431006"/>
                  </a:lnTo>
                  <a:lnTo>
                    <a:pt x="80962" y="447675"/>
                  </a:lnTo>
                  <a:lnTo>
                    <a:pt x="40481" y="454819"/>
                  </a:lnTo>
                  <a:lnTo>
                    <a:pt x="19050" y="478631"/>
                  </a:lnTo>
                  <a:lnTo>
                    <a:pt x="19050" y="521494"/>
                  </a:lnTo>
                  <a:lnTo>
                    <a:pt x="4762" y="569119"/>
                  </a:lnTo>
                  <a:lnTo>
                    <a:pt x="0" y="581025"/>
                  </a:lnTo>
                  <a:lnTo>
                    <a:pt x="488156" y="585787"/>
                  </a:lnTo>
                  <a:cubicBezTo>
                    <a:pt x="489744" y="440531"/>
                    <a:pt x="491331" y="295275"/>
                    <a:pt x="492919" y="150019"/>
                  </a:cubicBezTo>
                  <a:lnTo>
                    <a:pt x="540544" y="142875"/>
                  </a:lnTo>
                  <a:cubicBezTo>
                    <a:pt x="541338" y="95250"/>
                    <a:pt x="542131" y="47625"/>
                    <a:pt x="542925" y="0"/>
                  </a:cubicBezTo>
                  <a:lnTo>
                    <a:pt x="107156"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Vigo</a:t>
              </a:r>
            </a:p>
            <a:p>
              <a:pPr algn="ctr"/>
              <a:r>
                <a:rPr lang="en-US" sz="100">
                  <a:solidFill>
                    <a:schemeClr val="bg1"/>
                  </a:solidFill>
                </a:rPr>
                <a:t>84</a:t>
              </a:r>
            </a:p>
          </p:txBody>
        </p:sp>
        <p:sp>
          <p:nvSpPr>
            <p:cNvPr id="105" name="83 - Vermillion">
              <a:extLst>
                <a:ext uri="{FF2B5EF4-FFF2-40B4-BE49-F238E27FC236}">
                  <a16:creationId xmlns:a16="http://schemas.microsoft.com/office/drawing/2014/main" id="{BA8B70E0-1324-B84A-F3A7-9B32ED78D566}"/>
                </a:ext>
              </a:extLst>
            </p:cNvPr>
            <p:cNvSpPr/>
            <p:nvPr/>
          </p:nvSpPr>
          <p:spPr>
            <a:xfrm>
              <a:off x="5522126" y="11198186"/>
              <a:ext cx="721521" cy="2728911"/>
            </a:xfrm>
            <a:custGeom>
              <a:avLst/>
              <a:gdLst>
                <a:gd name="connsiteX0" fmla="*/ 0 w 240506"/>
                <a:gd name="connsiteY0" fmla="*/ 0 h 909637"/>
                <a:gd name="connsiteX1" fmla="*/ 7143 w 240506"/>
                <a:gd name="connsiteY1" fmla="*/ 909637 h 909637"/>
                <a:gd name="connsiteX2" fmla="*/ 207168 w 240506"/>
                <a:gd name="connsiteY2" fmla="*/ 907256 h 909637"/>
                <a:gd name="connsiteX3" fmla="*/ 185737 w 240506"/>
                <a:gd name="connsiteY3" fmla="*/ 840581 h 909637"/>
                <a:gd name="connsiteX4" fmla="*/ 207168 w 240506"/>
                <a:gd name="connsiteY4" fmla="*/ 752475 h 909637"/>
                <a:gd name="connsiteX5" fmla="*/ 190500 w 240506"/>
                <a:gd name="connsiteY5" fmla="*/ 726281 h 909637"/>
                <a:gd name="connsiteX6" fmla="*/ 202406 w 240506"/>
                <a:gd name="connsiteY6" fmla="*/ 642937 h 909637"/>
                <a:gd name="connsiteX7" fmla="*/ 200025 w 240506"/>
                <a:gd name="connsiteY7" fmla="*/ 611981 h 909637"/>
                <a:gd name="connsiteX8" fmla="*/ 214312 w 240506"/>
                <a:gd name="connsiteY8" fmla="*/ 581025 h 909637"/>
                <a:gd name="connsiteX9" fmla="*/ 190500 w 240506"/>
                <a:gd name="connsiteY9" fmla="*/ 581025 h 909637"/>
                <a:gd name="connsiteX10" fmla="*/ 183356 w 240506"/>
                <a:gd name="connsiteY10" fmla="*/ 540543 h 909637"/>
                <a:gd name="connsiteX11" fmla="*/ 188118 w 240506"/>
                <a:gd name="connsiteY11" fmla="*/ 528637 h 909637"/>
                <a:gd name="connsiteX12" fmla="*/ 219075 w 240506"/>
                <a:gd name="connsiteY12" fmla="*/ 521493 h 909637"/>
                <a:gd name="connsiteX13" fmla="*/ 240506 w 240506"/>
                <a:gd name="connsiteY13" fmla="*/ 476250 h 909637"/>
                <a:gd name="connsiteX14" fmla="*/ 204787 w 240506"/>
                <a:gd name="connsiteY14" fmla="*/ 457200 h 909637"/>
                <a:gd name="connsiteX15" fmla="*/ 209550 w 240506"/>
                <a:gd name="connsiteY15" fmla="*/ 447675 h 909637"/>
                <a:gd name="connsiteX16" fmla="*/ 214312 w 240506"/>
                <a:gd name="connsiteY16" fmla="*/ 435768 h 909637"/>
                <a:gd name="connsiteX17" fmla="*/ 197643 w 240506"/>
                <a:gd name="connsiteY17" fmla="*/ 411956 h 909637"/>
                <a:gd name="connsiteX18" fmla="*/ 173831 w 240506"/>
                <a:gd name="connsiteY18" fmla="*/ 404812 h 909637"/>
                <a:gd name="connsiteX19" fmla="*/ 166687 w 240506"/>
                <a:gd name="connsiteY19" fmla="*/ 409575 h 909637"/>
                <a:gd name="connsiteX20" fmla="*/ 173831 w 240506"/>
                <a:gd name="connsiteY20" fmla="*/ 371475 h 909637"/>
                <a:gd name="connsiteX21" fmla="*/ 145256 w 240506"/>
                <a:gd name="connsiteY21" fmla="*/ 371475 h 909637"/>
                <a:gd name="connsiteX22" fmla="*/ 145256 w 240506"/>
                <a:gd name="connsiteY22" fmla="*/ 378618 h 909637"/>
                <a:gd name="connsiteX23" fmla="*/ 145256 w 240506"/>
                <a:gd name="connsiteY23" fmla="*/ 378618 h 909637"/>
                <a:gd name="connsiteX24" fmla="*/ 147637 w 240506"/>
                <a:gd name="connsiteY24" fmla="*/ 338137 h 909637"/>
                <a:gd name="connsiteX25" fmla="*/ 135731 w 240506"/>
                <a:gd name="connsiteY25" fmla="*/ 316706 h 909637"/>
                <a:gd name="connsiteX26" fmla="*/ 130968 w 240506"/>
                <a:gd name="connsiteY26" fmla="*/ 309562 h 909637"/>
                <a:gd name="connsiteX27" fmla="*/ 142875 w 240506"/>
                <a:gd name="connsiteY27" fmla="*/ 278606 h 909637"/>
                <a:gd name="connsiteX28" fmla="*/ 130968 w 240506"/>
                <a:gd name="connsiteY28" fmla="*/ 247650 h 909637"/>
                <a:gd name="connsiteX29" fmla="*/ 138112 w 240506"/>
                <a:gd name="connsiteY29" fmla="*/ 188118 h 909637"/>
                <a:gd name="connsiteX30" fmla="*/ 140493 w 240506"/>
                <a:gd name="connsiteY30" fmla="*/ 166687 h 909637"/>
                <a:gd name="connsiteX31" fmla="*/ 142875 w 240506"/>
                <a:gd name="connsiteY31" fmla="*/ 157162 h 909637"/>
                <a:gd name="connsiteX32" fmla="*/ 164306 w 240506"/>
                <a:gd name="connsiteY32" fmla="*/ 95250 h 909637"/>
                <a:gd name="connsiteX33" fmla="*/ 164306 w 240506"/>
                <a:gd name="connsiteY33" fmla="*/ 33337 h 909637"/>
                <a:gd name="connsiteX34" fmla="*/ 54768 w 240506"/>
                <a:gd name="connsiteY34" fmla="*/ 30956 h 909637"/>
                <a:gd name="connsiteX35" fmla="*/ 57150 w 240506"/>
                <a:gd name="connsiteY35" fmla="*/ 0 h 909637"/>
                <a:gd name="connsiteX36" fmla="*/ 0 w 240506"/>
                <a:gd name="connsiteY36" fmla="*/ 0 h 9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0506" h="909637">
                  <a:moveTo>
                    <a:pt x="0" y="0"/>
                  </a:moveTo>
                  <a:lnTo>
                    <a:pt x="7143" y="909637"/>
                  </a:lnTo>
                  <a:lnTo>
                    <a:pt x="207168" y="907256"/>
                  </a:lnTo>
                  <a:lnTo>
                    <a:pt x="185737" y="840581"/>
                  </a:lnTo>
                  <a:lnTo>
                    <a:pt x="207168" y="752475"/>
                  </a:lnTo>
                  <a:lnTo>
                    <a:pt x="190500" y="726281"/>
                  </a:lnTo>
                  <a:lnTo>
                    <a:pt x="202406" y="642937"/>
                  </a:lnTo>
                  <a:lnTo>
                    <a:pt x="200025" y="611981"/>
                  </a:lnTo>
                  <a:lnTo>
                    <a:pt x="214312" y="581025"/>
                  </a:lnTo>
                  <a:lnTo>
                    <a:pt x="190500" y="581025"/>
                  </a:lnTo>
                  <a:lnTo>
                    <a:pt x="183356" y="540543"/>
                  </a:lnTo>
                  <a:lnTo>
                    <a:pt x="188118" y="528637"/>
                  </a:lnTo>
                  <a:lnTo>
                    <a:pt x="219075" y="521493"/>
                  </a:lnTo>
                  <a:lnTo>
                    <a:pt x="240506" y="476250"/>
                  </a:lnTo>
                  <a:lnTo>
                    <a:pt x="204787" y="457200"/>
                  </a:lnTo>
                  <a:lnTo>
                    <a:pt x="209550" y="447675"/>
                  </a:lnTo>
                  <a:lnTo>
                    <a:pt x="214312" y="435768"/>
                  </a:lnTo>
                  <a:lnTo>
                    <a:pt x="197643" y="411956"/>
                  </a:lnTo>
                  <a:lnTo>
                    <a:pt x="173831" y="404812"/>
                  </a:lnTo>
                  <a:lnTo>
                    <a:pt x="166687" y="409575"/>
                  </a:lnTo>
                  <a:lnTo>
                    <a:pt x="173831" y="371475"/>
                  </a:lnTo>
                  <a:lnTo>
                    <a:pt x="145256" y="371475"/>
                  </a:lnTo>
                  <a:lnTo>
                    <a:pt x="145256" y="378618"/>
                  </a:lnTo>
                  <a:lnTo>
                    <a:pt x="145256" y="378618"/>
                  </a:lnTo>
                  <a:lnTo>
                    <a:pt x="147637" y="338137"/>
                  </a:lnTo>
                  <a:lnTo>
                    <a:pt x="135731" y="316706"/>
                  </a:lnTo>
                  <a:lnTo>
                    <a:pt x="130968" y="309562"/>
                  </a:lnTo>
                  <a:lnTo>
                    <a:pt x="142875" y="278606"/>
                  </a:lnTo>
                  <a:lnTo>
                    <a:pt x="130968" y="247650"/>
                  </a:lnTo>
                  <a:lnTo>
                    <a:pt x="138112" y="188118"/>
                  </a:lnTo>
                  <a:lnTo>
                    <a:pt x="140493" y="166687"/>
                  </a:lnTo>
                  <a:lnTo>
                    <a:pt x="142875" y="157162"/>
                  </a:lnTo>
                  <a:lnTo>
                    <a:pt x="164306" y="95250"/>
                  </a:lnTo>
                  <a:lnTo>
                    <a:pt x="164306" y="33337"/>
                  </a:lnTo>
                  <a:lnTo>
                    <a:pt x="54768" y="30956"/>
                  </a:lnTo>
                  <a:lnTo>
                    <a:pt x="57150"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Vermillion   83</a:t>
              </a:r>
            </a:p>
            <a:p>
              <a:pPr algn="ctr"/>
              <a:endParaRPr lang="en-US" sz="100">
                <a:solidFill>
                  <a:schemeClr val="bg1"/>
                </a:solidFill>
              </a:endParaRPr>
            </a:p>
          </p:txBody>
        </p:sp>
        <p:sp>
          <p:nvSpPr>
            <p:cNvPr id="106" name="82 - Vanderburgh">
              <a:extLst>
                <a:ext uri="{FF2B5EF4-FFF2-40B4-BE49-F238E27FC236}">
                  <a16:creationId xmlns:a16="http://schemas.microsoft.com/office/drawing/2014/main" id="{2C91D7AD-5D0C-A290-9AEB-1A6545F45D02}"/>
                </a:ext>
              </a:extLst>
            </p:cNvPr>
            <p:cNvSpPr/>
            <p:nvPr/>
          </p:nvSpPr>
          <p:spPr>
            <a:xfrm>
              <a:off x="4879190" y="21120849"/>
              <a:ext cx="985839" cy="1735932"/>
            </a:xfrm>
            <a:custGeom>
              <a:avLst/>
              <a:gdLst>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23825 w 328613"/>
                <a:gd name="connsiteY16" fmla="*/ 426244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 name="connsiteX0" fmla="*/ 300038 w 328613"/>
                <a:gd name="connsiteY0" fmla="*/ 7144 h 578644"/>
                <a:gd name="connsiteX1" fmla="*/ 16669 w 328613"/>
                <a:gd name="connsiteY1" fmla="*/ 0 h 578644"/>
                <a:gd name="connsiteX2" fmla="*/ 14288 w 328613"/>
                <a:gd name="connsiteY2" fmla="*/ 69056 h 578644"/>
                <a:gd name="connsiteX3" fmla="*/ 0 w 328613"/>
                <a:gd name="connsiteY3" fmla="*/ 78581 h 578644"/>
                <a:gd name="connsiteX4" fmla="*/ 4763 w 328613"/>
                <a:gd name="connsiteY4" fmla="*/ 452437 h 578644"/>
                <a:gd name="connsiteX5" fmla="*/ 26194 w 328613"/>
                <a:gd name="connsiteY5" fmla="*/ 440531 h 578644"/>
                <a:gd name="connsiteX6" fmla="*/ 38100 w 328613"/>
                <a:gd name="connsiteY6" fmla="*/ 447675 h 578644"/>
                <a:gd name="connsiteX7" fmla="*/ 47625 w 328613"/>
                <a:gd name="connsiteY7" fmla="*/ 473869 h 578644"/>
                <a:gd name="connsiteX8" fmla="*/ 45244 w 328613"/>
                <a:gd name="connsiteY8" fmla="*/ 492919 h 578644"/>
                <a:gd name="connsiteX9" fmla="*/ 23813 w 328613"/>
                <a:gd name="connsiteY9" fmla="*/ 521494 h 578644"/>
                <a:gd name="connsiteX10" fmla="*/ 28575 w 328613"/>
                <a:gd name="connsiteY10" fmla="*/ 547687 h 578644"/>
                <a:gd name="connsiteX11" fmla="*/ 45244 w 328613"/>
                <a:gd name="connsiteY11" fmla="*/ 578644 h 578644"/>
                <a:gd name="connsiteX12" fmla="*/ 90488 w 328613"/>
                <a:gd name="connsiteY12" fmla="*/ 569119 h 578644"/>
                <a:gd name="connsiteX13" fmla="*/ 130969 w 328613"/>
                <a:gd name="connsiteY13" fmla="*/ 550069 h 578644"/>
                <a:gd name="connsiteX14" fmla="*/ 150019 w 328613"/>
                <a:gd name="connsiteY14" fmla="*/ 516731 h 578644"/>
                <a:gd name="connsiteX15" fmla="*/ 138113 w 328613"/>
                <a:gd name="connsiteY15" fmla="*/ 469106 h 578644"/>
                <a:gd name="connsiteX16" fmla="*/ 116681 w 328613"/>
                <a:gd name="connsiteY16" fmla="*/ 435769 h 578644"/>
                <a:gd name="connsiteX17" fmla="*/ 100013 w 328613"/>
                <a:gd name="connsiteY17" fmla="*/ 409575 h 578644"/>
                <a:gd name="connsiteX18" fmla="*/ 102394 w 328613"/>
                <a:gd name="connsiteY18" fmla="*/ 376237 h 578644"/>
                <a:gd name="connsiteX19" fmla="*/ 121444 w 328613"/>
                <a:gd name="connsiteY19" fmla="*/ 366712 h 578644"/>
                <a:gd name="connsiteX20" fmla="*/ 128588 w 328613"/>
                <a:gd name="connsiteY20" fmla="*/ 340519 h 578644"/>
                <a:gd name="connsiteX21" fmla="*/ 128588 w 328613"/>
                <a:gd name="connsiteY21" fmla="*/ 316706 h 578644"/>
                <a:gd name="connsiteX22" fmla="*/ 150019 w 328613"/>
                <a:gd name="connsiteY22" fmla="*/ 311944 h 578644"/>
                <a:gd name="connsiteX23" fmla="*/ 166688 w 328613"/>
                <a:gd name="connsiteY23" fmla="*/ 328612 h 578644"/>
                <a:gd name="connsiteX24" fmla="*/ 169069 w 328613"/>
                <a:gd name="connsiteY24" fmla="*/ 357187 h 578644"/>
                <a:gd name="connsiteX25" fmla="*/ 173831 w 328613"/>
                <a:gd name="connsiteY25" fmla="*/ 388144 h 578644"/>
                <a:gd name="connsiteX26" fmla="*/ 204788 w 328613"/>
                <a:gd name="connsiteY26" fmla="*/ 411956 h 578644"/>
                <a:gd name="connsiteX27" fmla="*/ 235744 w 328613"/>
                <a:gd name="connsiteY27" fmla="*/ 426244 h 578644"/>
                <a:gd name="connsiteX28" fmla="*/ 254794 w 328613"/>
                <a:gd name="connsiteY28" fmla="*/ 438150 h 578644"/>
                <a:gd name="connsiteX29" fmla="*/ 276225 w 328613"/>
                <a:gd name="connsiteY29" fmla="*/ 423862 h 578644"/>
                <a:gd name="connsiteX30" fmla="*/ 292894 w 328613"/>
                <a:gd name="connsiteY30" fmla="*/ 407194 h 578644"/>
                <a:gd name="connsiteX31" fmla="*/ 311944 w 328613"/>
                <a:gd name="connsiteY31" fmla="*/ 381000 h 578644"/>
                <a:gd name="connsiteX32" fmla="*/ 326231 w 328613"/>
                <a:gd name="connsiteY32" fmla="*/ 373856 h 578644"/>
                <a:gd name="connsiteX33" fmla="*/ 328613 w 328613"/>
                <a:gd name="connsiteY33" fmla="*/ 223837 h 578644"/>
                <a:gd name="connsiteX34" fmla="*/ 297656 w 328613"/>
                <a:gd name="connsiteY34" fmla="*/ 223837 h 578644"/>
                <a:gd name="connsiteX35" fmla="*/ 300038 w 328613"/>
                <a:gd name="connsiteY35" fmla="*/ 7144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8613" h="578644">
                  <a:moveTo>
                    <a:pt x="300038" y="7144"/>
                  </a:moveTo>
                  <a:lnTo>
                    <a:pt x="16669" y="0"/>
                  </a:lnTo>
                  <a:cubicBezTo>
                    <a:pt x="15875" y="23019"/>
                    <a:pt x="15082" y="46037"/>
                    <a:pt x="14288" y="69056"/>
                  </a:cubicBezTo>
                  <a:lnTo>
                    <a:pt x="0" y="78581"/>
                  </a:lnTo>
                  <a:cubicBezTo>
                    <a:pt x="1588" y="203200"/>
                    <a:pt x="3175" y="327818"/>
                    <a:pt x="4763" y="452437"/>
                  </a:cubicBezTo>
                  <a:lnTo>
                    <a:pt x="26194" y="440531"/>
                  </a:lnTo>
                  <a:lnTo>
                    <a:pt x="38100" y="447675"/>
                  </a:lnTo>
                  <a:lnTo>
                    <a:pt x="47625" y="473869"/>
                  </a:lnTo>
                  <a:lnTo>
                    <a:pt x="45244" y="492919"/>
                  </a:lnTo>
                  <a:lnTo>
                    <a:pt x="23813" y="521494"/>
                  </a:lnTo>
                  <a:lnTo>
                    <a:pt x="28575" y="547687"/>
                  </a:lnTo>
                  <a:lnTo>
                    <a:pt x="45244" y="578644"/>
                  </a:lnTo>
                  <a:lnTo>
                    <a:pt x="90488" y="569119"/>
                  </a:lnTo>
                  <a:lnTo>
                    <a:pt x="130969" y="550069"/>
                  </a:lnTo>
                  <a:lnTo>
                    <a:pt x="150019" y="516731"/>
                  </a:lnTo>
                  <a:lnTo>
                    <a:pt x="138113" y="469106"/>
                  </a:lnTo>
                  <a:lnTo>
                    <a:pt x="116681" y="435769"/>
                  </a:lnTo>
                  <a:lnTo>
                    <a:pt x="100013" y="409575"/>
                  </a:lnTo>
                  <a:lnTo>
                    <a:pt x="102394" y="376237"/>
                  </a:lnTo>
                  <a:lnTo>
                    <a:pt x="121444" y="366712"/>
                  </a:lnTo>
                  <a:lnTo>
                    <a:pt x="128588" y="340519"/>
                  </a:lnTo>
                  <a:lnTo>
                    <a:pt x="128588" y="316706"/>
                  </a:lnTo>
                  <a:lnTo>
                    <a:pt x="150019" y="311944"/>
                  </a:lnTo>
                  <a:lnTo>
                    <a:pt x="166688" y="328612"/>
                  </a:lnTo>
                  <a:lnTo>
                    <a:pt x="169069" y="357187"/>
                  </a:lnTo>
                  <a:lnTo>
                    <a:pt x="173831" y="388144"/>
                  </a:lnTo>
                  <a:lnTo>
                    <a:pt x="204788" y="411956"/>
                  </a:lnTo>
                  <a:lnTo>
                    <a:pt x="235744" y="426244"/>
                  </a:lnTo>
                  <a:lnTo>
                    <a:pt x="254794" y="438150"/>
                  </a:lnTo>
                  <a:lnTo>
                    <a:pt x="276225" y="423862"/>
                  </a:lnTo>
                  <a:lnTo>
                    <a:pt x="292894" y="407194"/>
                  </a:lnTo>
                  <a:lnTo>
                    <a:pt x="311944" y="381000"/>
                  </a:lnTo>
                  <a:lnTo>
                    <a:pt x="326231" y="373856"/>
                  </a:lnTo>
                  <a:lnTo>
                    <a:pt x="328613" y="223837"/>
                  </a:lnTo>
                  <a:lnTo>
                    <a:pt x="297656" y="223837"/>
                  </a:lnTo>
                  <a:lnTo>
                    <a:pt x="300038"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Vander-burgh</a:t>
              </a:r>
              <a:br>
                <a:rPr lang="en-US" sz="100">
                  <a:solidFill>
                    <a:schemeClr val="bg1"/>
                  </a:solidFill>
                </a:rPr>
              </a:br>
              <a:r>
                <a:rPr lang="en-US" sz="100">
                  <a:solidFill>
                    <a:schemeClr val="bg1"/>
                  </a:solidFill>
                </a:rPr>
                <a:t>82</a:t>
              </a:r>
            </a:p>
            <a:p>
              <a:pPr algn="ctr"/>
              <a:endParaRPr lang="en-US" sz="100">
                <a:solidFill>
                  <a:schemeClr val="bg1"/>
                </a:solidFill>
              </a:endParaRPr>
            </a:p>
            <a:p>
              <a:pPr algn="ctr"/>
              <a:endParaRPr lang="en-US" sz="100">
                <a:solidFill>
                  <a:schemeClr val="bg1"/>
                </a:solidFill>
              </a:endParaRPr>
            </a:p>
          </p:txBody>
        </p:sp>
        <p:sp>
          <p:nvSpPr>
            <p:cNvPr id="107" name="81 - Union">
              <a:extLst>
                <a:ext uri="{FF2B5EF4-FFF2-40B4-BE49-F238E27FC236}">
                  <a16:creationId xmlns:a16="http://schemas.microsoft.com/office/drawing/2014/main" id="{E53BB658-2C21-B3A6-4F05-69177DB2EB04}"/>
                </a:ext>
              </a:extLst>
            </p:cNvPr>
            <p:cNvSpPr/>
            <p:nvPr/>
          </p:nvSpPr>
          <p:spPr>
            <a:xfrm>
              <a:off x="15301917" y="13284155"/>
              <a:ext cx="871536" cy="1085853"/>
            </a:xfrm>
            <a:custGeom>
              <a:avLst/>
              <a:gdLst>
                <a:gd name="connsiteX0" fmla="*/ 0 w 290512"/>
                <a:gd name="connsiteY0" fmla="*/ 0 h 361950"/>
                <a:gd name="connsiteX1" fmla="*/ 4762 w 290512"/>
                <a:gd name="connsiteY1" fmla="*/ 357187 h 361950"/>
                <a:gd name="connsiteX2" fmla="*/ 290512 w 290512"/>
                <a:gd name="connsiteY2" fmla="*/ 361950 h 361950"/>
                <a:gd name="connsiteX3" fmla="*/ 285750 w 290512"/>
                <a:gd name="connsiteY3" fmla="*/ 9525 h 361950"/>
                <a:gd name="connsiteX4" fmla="*/ 0 w 290512"/>
                <a:gd name="connsiteY4" fmla="*/ 0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 h="361950">
                  <a:moveTo>
                    <a:pt x="0" y="0"/>
                  </a:moveTo>
                  <a:cubicBezTo>
                    <a:pt x="1587" y="119062"/>
                    <a:pt x="3175" y="238125"/>
                    <a:pt x="4762" y="357187"/>
                  </a:cubicBezTo>
                  <a:lnTo>
                    <a:pt x="290512" y="361950"/>
                  </a:lnTo>
                  <a:cubicBezTo>
                    <a:pt x="288925" y="244475"/>
                    <a:pt x="287337" y="127000"/>
                    <a:pt x="285750" y="9525"/>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Union</a:t>
              </a:r>
            </a:p>
            <a:p>
              <a:pPr algn="ctr"/>
              <a:r>
                <a:rPr lang="en-US" sz="100">
                  <a:solidFill>
                    <a:schemeClr val="bg1"/>
                  </a:solidFill>
                </a:rPr>
                <a:t>81</a:t>
              </a:r>
            </a:p>
          </p:txBody>
        </p:sp>
        <p:sp>
          <p:nvSpPr>
            <p:cNvPr id="108" name="80 - Tipton">
              <a:extLst>
                <a:ext uri="{FF2B5EF4-FFF2-40B4-BE49-F238E27FC236}">
                  <a16:creationId xmlns:a16="http://schemas.microsoft.com/office/drawing/2014/main" id="{1FAA24E8-5EDA-5A10-9AF0-4B631272439F}"/>
                </a:ext>
              </a:extLst>
            </p:cNvPr>
            <p:cNvSpPr/>
            <p:nvPr/>
          </p:nvSpPr>
          <p:spPr>
            <a:xfrm>
              <a:off x="10579902" y="9876581"/>
              <a:ext cx="1485900" cy="971553"/>
            </a:xfrm>
            <a:custGeom>
              <a:avLst/>
              <a:gdLst>
                <a:gd name="connsiteX0" fmla="*/ 0 w 495300"/>
                <a:gd name="connsiteY0" fmla="*/ 4763 h 323850"/>
                <a:gd name="connsiteX1" fmla="*/ 0 w 495300"/>
                <a:gd name="connsiteY1" fmla="*/ 323850 h 323850"/>
                <a:gd name="connsiteX2" fmla="*/ 495300 w 495300"/>
                <a:gd name="connsiteY2" fmla="*/ 316707 h 323850"/>
                <a:gd name="connsiteX3" fmla="*/ 495300 w 495300"/>
                <a:gd name="connsiteY3" fmla="*/ 0 h 323850"/>
                <a:gd name="connsiteX4" fmla="*/ 0 w 495300"/>
                <a:gd name="connsiteY4" fmla="*/ 4763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323850">
                  <a:moveTo>
                    <a:pt x="0" y="4763"/>
                  </a:moveTo>
                  <a:lnTo>
                    <a:pt x="0" y="323850"/>
                  </a:lnTo>
                  <a:lnTo>
                    <a:pt x="495300" y="316707"/>
                  </a:lnTo>
                  <a:lnTo>
                    <a:pt x="495300" y="0"/>
                  </a:lnTo>
                  <a:lnTo>
                    <a:pt x="0"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Tipton</a:t>
              </a:r>
            </a:p>
            <a:p>
              <a:pPr algn="ctr"/>
              <a:r>
                <a:rPr lang="en-US" sz="100">
                  <a:solidFill>
                    <a:schemeClr val="bg1"/>
                  </a:solidFill>
                </a:rPr>
                <a:t>80</a:t>
              </a:r>
            </a:p>
          </p:txBody>
        </p:sp>
        <p:sp>
          <p:nvSpPr>
            <p:cNvPr id="109" name="79 - Tippecanoe">
              <a:extLst>
                <a:ext uri="{FF2B5EF4-FFF2-40B4-BE49-F238E27FC236}">
                  <a16:creationId xmlns:a16="http://schemas.microsoft.com/office/drawing/2014/main" id="{D70A1921-3CBD-5DDA-8F39-87189292477B}"/>
                </a:ext>
              </a:extLst>
            </p:cNvPr>
            <p:cNvSpPr/>
            <p:nvPr/>
          </p:nvSpPr>
          <p:spPr>
            <a:xfrm>
              <a:off x="7250924" y="9055056"/>
              <a:ext cx="1557339" cy="1807368"/>
            </a:xfrm>
            <a:custGeom>
              <a:avLst/>
              <a:gdLst>
                <a:gd name="connsiteX0" fmla="*/ 0 w 519113"/>
                <a:gd name="connsiteY0" fmla="*/ 0 h 602456"/>
                <a:gd name="connsiteX1" fmla="*/ 4763 w 519113"/>
                <a:gd name="connsiteY1" fmla="*/ 595312 h 602456"/>
                <a:gd name="connsiteX2" fmla="*/ 519113 w 519113"/>
                <a:gd name="connsiteY2" fmla="*/ 602456 h 602456"/>
                <a:gd name="connsiteX3" fmla="*/ 519113 w 519113"/>
                <a:gd name="connsiteY3" fmla="*/ 9525 h 602456"/>
                <a:gd name="connsiteX4" fmla="*/ 0 w 519113"/>
                <a:gd name="connsiteY4" fmla="*/ 0 h 60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3" h="602456">
                  <a:moveTo>
                    <a:pt x="0" y="0"/>
                  </a:moveTo>
                  <a:cubicBezTo>
                    <a:pt x="1588" y="198437"/>
                    <a:pt x="3175" y="396875"/>
                    <a:pt x="4763" y="595312"/>
                  </a:cubicBezTo>
                  <a:lnTo>
                    <a:pt x="519113" y="602456"/>
                  </a:lnTo>
                  <a:lnTo>
                    <a:pt x="519113" y="9525"/>
                  </a:lnTo>
                  <a:lnTo>
                    <a:pt x="0" y="0"/>
                  </a:lnTo>
                  <a:close/>
                </a:path>
              </a:pathLst>
            </a:custGeom>
            <a:solidFill>
              <a:srgbClr val="FF0000"/>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10" name="78 - Switzerland">
              <a:extLst>
                <a:ext uri="{FF2B5EF4-FFF2-40B4-BE49-F238E27FC236}">
                  <a16:creationId xmlns:a16="http://schemas.microsoft.com/office/drawing/2014/main" id="{90C96404-52E3-C39C-8DC7-B6B18C991AFF}"/>
                </a:ext>
              </a:extLst>
            </p:cNvPr>
            <p:cNvSpPr/>
            <p:nvPr/>
          </p:nvSpPr>
          <p:spPr>
            <a:xfrm>
              <a:off x="14642313" y="17327519"/>
              <a:ext cx="1638300" cy="1238253"/>
            </a:xfrm>
            <a:custGeom>
              <a:avLst/>
              <a:gdLst>
                <a:gd name="connsiteX0" fmla="*/ 0 w 546100"/>
                <a:gd name="connsiteY0" fmla="*/ 15875 h 412750"/>
                <a:gd name="connsiteX1" fmla="*/ 3175 w 546100"/>
                <a:gd name="connsiteY1" fmla="*/ 406400 h 412750"/>
                <a:gd name="connsiteX2" fmla="*/ 50800 w 546100"/>
                <a:gd name="connsiteY2" fmla="*/ 412750 h 412750"/>
                <a:gd name="connsiteX3" fmla="*/ 142875 w 546100"/>
                <a:gd name="connsiteY3" fmla="*/ 346075 h 412750"/>
                <a:gd name="connsiteX4" fmla="*/ 187325 w 546100"/>
                <a:gd name="connsiteY4" fmla="*/ 307975 h 412750"/>
                <a:gd name="connsiteX5" fmla="*/ 266700 w 546100"/>
                <a:gd name="connsiteY5" fmla="*/ 260350 h 412750"/>
                <a:gd name="connsiteX6" fmla="*/ 301625 w 546100"/>
                <a:gd name="connsiteY6" fmla="*/ 250825 h 412750"/>
                <a:gd name="connsiteX7" fmla="*/ 358775 w 546100"/>
                <a:gd name="connsiteY7" fmla="*/ 263525 h 412750"/>
                <a:gd name="connsiteX8" fmla="*/ 415925 w 546100"/>
                <a:gd name="connsiteY8" fmla="*/ 234950 h 412750"/>
                <a:gd name="connsiteX9" fmla="*/ 466725 w 546100"/>
                <a:gd name="connsiteY9" fmla="*/ 241300 h 412750"/>
                <a:gd name="connsiteX10" fmla="*/ 517525 w 546100"/>
                <a:gd name="connsiteY10" fmla="*/ 247650 h 412750"/>
                <a:gd name="connsiteX11" fmla="*/ 514350 w 546100"/>
                <a:gd name="connsiteY11" fmla="*/ 212725 h 412750"/>
                <a:gd name="connsiteX12" fmla="*/ 495300 w 546100"/>
                <a:gd name="connsiteY12" fmla="*/ 177800 h 412750"/>
                <a:gd name="connsiteX13" fmla="*/ 492125 w 546100"/>
                <a:gd name="connsiteY13" fmla="*/ 149225 h 412750"/>
                <a:gd name="connsiteX14" fmla="*/ 536575 w 546100"/>
                <a:gd name="connsiteY14" fmla="*/ 120650 h 412750"/>
                <a:gd name="connsiteX15" fmla="*/ 546100 w 546100"/>
                <a:gd name="connsiteY15" fmla="*/ 92075 h 412750"/>
                <a:gd name="connsiteX16" fmla="*/ 539750 w 546100"/>
                <a:gd name="connsiteY16" fmla="*/ 63500 h 412750"/>
                <a:gd name="connsiteX17" fmla="*/ 498475 w 546100"/>
                <a:gd name="connsiteY17" fmla="*/ 60325 h 412750"/>
                <a:gd name="connsiteX18" fmla="*/ 454025 w 546100"/>
                <a:gd name="connsiteY18" fmla="*/ 53975 h 412750"/>
                <a:gd name="connsiteX19" fmla="*/ 387350 w 546100"/>
                <a:gd name="connsiteY19" fmla="*/ 53975 h 412750"/>
                <a:gd name="connsiteX20" fmla="*/ 76200 w 546100"/>
                <a:gd name="connsiteY20" fmla="*/ 38100 h 412750"/>
                <a:gd name="connsiteX21" fmla="*/ 82550 w 546100"/>
                <a:gd name="connsiteY21" fmla="*/ 0 h 412750"/>
                <a:gd name="connsiteX22" fmla="*/ 0 w 546100"/>
                <a:gd name="connsiteY22" fmla="*/ 15875 h 41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100" h="412750">
                  <a:moveTo>
                    <a:pt x="0" y="15875"/>
                  </a:moveTo>
                  <a:cubicBezTo>
                    <a:pt x="1058" y="146050"/>
                    <a:pt x="2117" y="276225"/>
                    <a:pt x="3175" y="406400"/>
                  </a:cubicBezTo>
                  <a:lnTo>
                    <a:pt x="50800" y="412750"/>
                  </a:lnTo>
                  <a:lnTo>
                    <a:pt x="142875" y="346075"/>
                  </a:lnTo>
                  <a:lnTo>
                    <a:pt x="187325" y="307975"/>
                  </a:lnTo>
                  <a:lnTo>
                    <a:pt x="266700" y="260350"/>
                  </a:lnTo>
                  <a:lnTo>
                    <a:pt x="301625" y="250825"/>
                  </a:lnTo>
                  <a:lnTo>
                    <a:pt x="358775" y="263525"/>
                  </a:lnTo>
                  <a:lnTo>
                    <a:pt x="415925" y="234950"/>
                  </a:lnTo>
                  <a:lnTo>
                    <a:pt x="466725" y="241300"/>
                  </a:lnTo>
                  <a:lnTo>
                    <a:pt x="517525" y="247650"/>
                  </a:lnTo>
                  <a:lnTo>
                    <a:pt x="514350" y="212725"/>
                  </a:lnTo>
                  <a:lnTo>
                    <a:pt x="495300" y="177800"/>
                  </a:lnTo>
                  <a:lnTo>
                    <a:pt x="492125" y="149225"/>
                  </a:lnTo>
                  <a:lnTo>
                    <a:pt x="536575" y="120650"/>
                  </a:lnTo>
                  <a:lnTo>
                    <a:pt x="546100" y="92075"/>
                  </a:lnTo>
                  <a:lnTo>
                    <a:pt x="539750" y="63500"/>
                  </a:lnTo>
                  <a:lnTo>
                    <a:pt x="498475" y="60325"/>
                  </a:lnTo>
                  <a:lnTo>
                    <a:pt x="454025" y="53975"/>
                  </a:lnTo>
                  <a:lnTo>
                    <a:pt x="387350" y="53975"/>
                  </a:lnTo>
                  <a:lnTo>
                    <a:pt x="76200" y="38100"/>
                  </a:lnTo>
                  <a:lnTo>
                    <a:pt x="82550"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Switzerland</a:t>
              </a:r>
            </a:p>
            <a:p>
              <a:pPr algn="ctr"/>
              <a:r>
                <a:rPr lang="en-US" sz="100">
                  <a:solidFill>
                    <a:schemeClr val="bg1"/>
                  </a:solidFill>
                </a:rPr>
                <a:t>78</a:t>
              </a:r>
            </a:p>
            <a:p>
              <a:pPr algn="ctr"/>
              <a:endParaRPr lang="en-US" sz="100">
                <a:solidFill>
                  <a:schemeClr val="bg1"/>
                </a:solidFill>
              </a:endParaRPr>
            </a:p>
          </p:txBody>
        </p:sp>
        <p:sp>
          <p:nvSpPr>
            <p:cNvPr id="111" name="77 - Sullivan">
              <a:extLst>
                <a:ext uri="{FF2B5EF4-FFF2-40B4-BE49-F238E27FC236}">
                  <a16:creationId xmlns:a16="http://schemas.microsoft.com/office/drawing/2014/main" id="{50B5693F-7067-9107-5977-91E692024584}"/>
                </a:ext>
              </a:extLst>
            </p:cNvPr>
            <p:cNvSpPr/>
            <p:nvPr/>
          </p:nvSpPr>
          <p:spPr>
            <a:xfrm>
              <a:off x="5086353" y="15670164"/>
              <a:ext cx="1600200" cy="1807368"/>
            </a:xfrm>
            <a:custGeom>
              <a:avLst/>
              <a:gdLst>
                <a:gd name="connsiteX0" fmla="*/ 528638 w 533400"/>
                <a:gd name="connsiteY0" fmla="*/ 4763 h 602456"/>
                <a:gd name="connsiteX1" fmla="*/ 533400 w 533400"/>
                <a:gd name="connsiteY1" fmla="*/ 602456 h 602456"/>
                <a:gd name="connsiteX2" fmla="*/ 154782 w 533400"/>
                <a:gd name="connsiteY2" fmla="*/ 595313 h 602456"/>
                <a:gd name="connsiteX3" fmla="*/ 169069 w 533400"/>
                <a:gd name="connsiteY3" fmla="*/ 573881 h 602456"/>
                <a:gd name="connsiteX4" fmla="*/ 171450 w 533400"/>
                <a:gd name="connsiteY4" fmla="*/ 535781 h 602456"/>
                <a:gd name="connsiteX5" fmla="*/ 178594 w 533400"/>
                <a:gd name="connsiteY5" fmla="*/ 507206 h 602456"/>
                <a:gd name="connsiteX6" fmla="*/ 128588 w 533400"/>
                <a:gd name="connsiteY6" fmla="*/ 473869 h 602456"/>
                <a:gd name="connsiteX7" fmla="*/ 92869 w 533400"/>
                <a:gd name="connsiteY7" fmla="*/ 461963 h 602456"/>
                <a:gd name="connsiteX8" fmla="*/ 88107 w 533400"/>
                <a:gd name="connsiteY8" fmla="*/ 435769 h 602456"/>
                <a:gd name="connsiteX9" fmla="*/ 102394 w 533400"/>
                <a:gd name="connsiteY9" fmla="*/ 402431 h 602456"/>
                <a:gd name="connsiteX10" fmla="*/ 92869 w 533400"/>
                <a:gd name="connsiteY10" fmla="*/ 385763 h 602456"/>
                <a:gd name="connsiteX11" fmla="*/ 92869 w 533400"/>
                <a:gd name="connsiteY11" fmla="*/ 359569 h 602456"/>
                <a:gd name="connsiteX12" fmla="*/ 95250 w 533400"/>
                <a:gd name="connsiteY12" fmla="*/ 333375 h 602456"/>
                <a:gd name="connsiteX13" fmla="*/ 76200 w 533400"/>
                <a:gd name="connsiteY13" fmla="*/ 307181 h 602456"/>
                <a:gd name="connsiteX14" fmla="*/ 54769 w 533400"/>
                <a:gd name="connsiteY14" fmla="*/ 295275 h 602456"/>
                <a:gd name="connsiteX15" fmla="*/ 26194 w 533400"/>
                <a:gd name="connsiteY15" fmla="*/ 283369 h 602456"/>
                <a:gd name="connsiteX16" fmla="*/ 19050 w 533400"/>
                <a:gd name="connsiteY16" fmla="*/ 259556 h 602456"/>
                <a:gd name="connsiteX17" fmla="*/ 9525 w 533400"/>
                <a:gd name="connsiteY17" fmla="*/ 219075 h 602456"/>
                <a:gd name="connsiteX18" fmla="*/ 0 w 533400"/>
                <a:gd name="connsiteY18" fmla="*/ 166688 h 602456"/>
                <a:gd name="connsiteX19" fmla="*/ 30957 w 533400"/>
                <a:gd name="connsiteY19" fmla="*/ 147638 h 602456"/>
                <a:gd name="connsiteX20" fmla="*/ 59532 w 533400"/>
                <a:gd name="connsiteY20" fmla="*/ 123825 h 602456"/>
                <a:gd name="connsiteX21" fmla="*/ 80963 w 533400"/>
                <a:gd name="connsiteY21" fmla="*/ 104775 h 602456"/>
                <a:gd name="connsiteX22" fmla="*/ 92869 w 533400"/>
                <a:gd name="connsiteY22" fmla="*/ 90488 h 602456"/>
                <a:gd name="connsiteX23" fmla="*/ 95250 w 533400"/>
                <a:gd name="connsiteY23" fmla="*/ 64294 h 602456"/>
                <a:gd name="connsiteX24" fmla="*/ 73819 w 533400"/>
                <a:gd name="connsiteY24" fmla="*/ 42863 h 602456"/>
                <a:gd name="connsiteX25" fmla="*/ 59532 w 533400"/>
                <a:gd name="connsiteY25" fmla="*/ 14288 h 602456"/>
                <a:gd name="connsiteX26" fmla="*/ 45244 w 533400"/>
                <a:gd name="connsiteY26" fmla="*/ 0 h 602456"/>
                <a:gd name="connsiteX27" fmla="*/ 276225 w 533400"/>
                <a:gd name="connsiteY27" fmla="*/ 4763 h 602456"/>
                <a:gd name="connsiteX28" fmla="*/ 528638 w 533400"/>
                <a:gd name="connsiteY28" fmla="*/ 4763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00" h="602456">
                  <a:moveTo>
                    <a:pt x="528638" y="4763"/>
                  </a:moveTo>
                  <a:cubicBezTo>
                    <a:pt x="530225" y="203994"/>
                    <a:pt x="531813" y="403225"/>
                    <a:pt x="533400" y="602456"/>
                  </a:cubicBezTo>
                  <a:lnTo>
                    <a:pt x="154782" y="595313"/>
                  </a:lnTo>
                  <a:lnTo>
                    <a:pt x="169069" y="573881"/>
                  </a:lnTo>
                  <a:lnTo>
                    <a:pt x="171450" y="535781"/>
                  </a:lnTo>
                  <a:lnTo>
                    <a:pt x="178594" y="507206"/>
                  </a:lnTo>
                  <a:lnTo>
                    <a:pt x="128588" y="473869"/>
                  </a:lnTo>
                  <a:lnTo>
                    <a:pt x="92869" y="461963"/>
                  </a:lnTo>
                  <a:lnTo>
                    <a:pt x="88107" y="435769"/>
                  </a:lnTo>
                  <a:lnTo>
                    <a:pt x="102394" y="402431"/>
                  </a:lnTo>
                  <a:lnTo>
                    <a:pt x="92869" y="385763"/>
                  </a:lnTo>
                  <a:lnTo>
                    <a:pt x="92869" y="359569"/>
                  </a:lnTo>
                  <a:lnTo>
                    <a:pt x="95250" y="333375"/>
                  </a:lnTo>
                  <a:lnTo>
                    <a:pt x="76200" y="307181"/>
                  </a:lnTo>
                  <a:lnTo>
                    <a:pt x="54769" y="295275"/>
                  </a:lnTo>
                  <a:lnTo>
                    <a:pt x="26194" y="283369"/>
                  </a:lnTo>
                  <a:lnTo>
                    <a:pt x="19050" y="259556"/>
                  </a:lnTo>
                  <a:lnTo>
                    <a:pt x="9525" y="219075"/>
                  </a:lnTo>
                  <a:lnTo>
                    <a:pt x="0" y="166688"/>
                  </a:lnTo>
                  <a:lnTo>
                    <a:pt x="30957" y="147638"/>
                  </a:lnTo>
                  <a:lnTo>
                    <a:pt x="59532" y="123825"/>
                  </a:lnTo>
                  <a:lnTo>
                    <a:pt x="80963" y="104775"/>
                  </a:lnTo>
                  <a:lnTo>
                    <a:pt x="92869" y="90488"/>
                  </a:lnTo>
                  <a:lnTo>
                    <a:pt x="95250" y="64294"/>
                  </a:lnTo>
                  <a:lnTo>
                    <a:pt x="73819" y="42863"/>
                  </a:lnTo>
                  <a:lnTo>
                    <a:pt x="59532" y="14288"/>
                  </a:lnTo>
                  <a:lnTo>
                    <a:pt x="45244" y="0"/>
                  </a:lnTo>
                  <a:lnTo>
                    <a:pt x="276225" y="4763"/>
                  </a:lnTo>
                  <a:lnTo>
                    <a:pt x="528638" y="47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Sullivan</a:t>
              </a:r>
            </a:p>
            <a:p>
              <a:pPr algn="ctr"/>
              <a:r>
                <a:rPr lang="en-US" sz="100">
                  <a:solidFill>
                    <a:schemeClr val="bg1"/>
                  </a:solidFill>
                </a:rPr>
                <a:t>77</a:t>
              </a:r>
            </a:p>
          </p:txBody>
        </p:sp>
        <p:sp>
          <p:nvSpPr>
            <p:cNvPr id="112" name="76 - Steuben">
              <a:extLst>
                <a:ext uri="{FF2B5EF4-FFF2-40B4-BE49-F238E27FC236}">
                  <a16:creationId xmlns:a16="http://schemas.microsoft.com/office/drawing/2014/main" id="{4F8DBA81-2CF4-7060-A7CE-DC76A95E37A3}"/>
                </a:ext>
              </a:extLst>
            </p:cNvPr>
            <p:cNvSpPr/>
            <p:nvPr/>
          </p:nvSpPr>
          <p:spPr>
            <a:xfrm>
              <a:off x="14680421" y="2875709"/>
              <a:ext cx="1535907" cy="1221585"/>
            </a:xfrm>
            <a:custGeom>
              <a:avLst/>
              <a:gdLst>
                <a:gd name="connsiteX0" fmla="*/ 511969 w 511969"/>
                <a:gd name="connsiteY0" fmla="*/ 0 h 407194"/>
                <a:gd name="connsiteX1" fmla="*/ 507206 w 511969"/>
                <a:gd name="connsiteY1" fmla="*/ 400050 h 407194"/>
                <a:gd name="connsiteX2" fmla="*/ 0 w 511969"/>
                <a:gd name="connsiteY2" fmla="*/ 407194 h 407194"/>
                <a:gd name="connsiteX3" fmla="*/ 0 w 511969"/>
                <a:gd name="connsiteY3" fmla="*/ 0 h 407194"/>
                <a:gd name="connsiteX4" fmla="*/ 511969 w 511969"/>
                <a:gd name="connsiteY4" fmla="*/ 0 h 407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969" h="407194">
                  <a:moveTo>
                    <a:pt x="511969" y="0"/>
                  </a:moveTo>
                  <a:cubicBezTo>
                    <a:pt x="510381" y="133350"/>
                    <a:pt x="508794" y="266700"/>
                    <a:pt x="507206" y="400050"/>
                  </a:cubicBezTo>
                  <a:lnTo>
                    <a:pt x="0" y="407194"/>
                  </a:lnTo>
                  <a:lnTo>
                    <a:pt x="0" y="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Steuben</a:t>
              </a:r>
            </a:p>
            <a:p>
              <a:pPr algn="ctr"/>
              <a:r>
                <a:rPr lang="en-US" sz="100">
                  <a:solidFill>
                    <a:schemeClr val="bg1"/>
                  </a:solidFill>
                </a:rPr>
                <a:t>76</a:t>
              </a:r>
            </a:p>
          </p:txBody>
        </p:sp>
        <p:sp>
          <p:nvSpPr>
            <p:cNvPr id="113" name="75 - Starke">
              <a:extLst>
                <a:ext uri="{FF2B5EF4-FFF2-40B4-BE49-F238E27FC236}">
                  <a16:creationId xmlns:a16="http://schemas.microsoft.com/office/drawing/2014/main" id="{4D061B5F-1EA7-73B3-E45B-7AE1F4A519CF}"/>
                </a:ext>
              </a:extLst>
            </p:cNvPr>
            <p:cNvSpPr/>
            <p:nvPr/>
          </p:nvSpPr>
          <p:spPr>
            <a:xfrm>
              <a:off x="7900997" y="4590209"/>
              <a:ext cx="1821657" cy="1343025"/>
            </a:xfrm>
            <a:custGeom>
              <a:avLst/>
              <a:gdLst>
                <a:gd name="connsiteX0" fmla="*/ 607219 w 607219"/>
                <a:gd name="connsiteY0" fmla="*/ 0 h 447675"/>
                <a:gd name="connsiteX1" fmla="*/ 373856 w 607219"/>
                <a:gd name="connsiteY1" fmla="*/ 0 h 447675"/>
                <a:gd name="connsiteX2" fmla="*/ 342900 w 607219"/>
                <a:gd name="connsiteY2" fmla="*/ 19050 h 447675"/>
                <a:gd name="connsiteX3" fmla="*/ 295275 w 607219"/>
                <a:gd name="connsiteY3" fmla="*/ 40482 h 447675"/>
                <a:gd name="connsiteX4" fmla="*/ 288131 w 607219"/>
                <a:gd name="connsiteY4" fmla="*/ 88107 h 447675"/>
                <a:gd name="connsiteX5" fmla="*/ 259556 w 607219"/>
                <a:gd name="connsiteY5" fmla="*/ 128588 h 447675"/>
                <a:gd name="connsiteX6" fmla="*/ 250031 w 607219"/>
                <a:gd name="connsiteY6" fmla="*/ 188119 h 447675"/>
                <a:gd name="connsiteX7" fmla="*/ 209550 w 607219"/>
                <a:gd name="connsiteY7" fmla="*/ 228600 h 447675"/>
                <a:gd name="connsiteX8" fmla="*/ 173831 w 607219"/>
                <a:gd name="connsiteY8" fmla="*/ 261938 h 447675"/>
                <a:gd name="connsiteX9" fmla="*/ 90487 w 607219"/>
                <a:gd name="connsiteY9" fmla="*/ 285750 h 447675"/>
                <a:gd name="connsiteX10" fmla="*/ 0 w 607219"/>
                <a:gd name="connsiteY10" fmla="*/ 328613 h 447675"/>
                <a:gd name="connsiteX11" fmla="*/ 2381 w 607219"/>
                <a:gd name="connsiteY11" fmla="*/ 447675 h 447675"/>
                <a:gd name="connsiteX12" fmla="*/ 602456 w 607219"/>
                <a:gd name="connsiteY12" fmla="*/ 445294 h 447675"/>
                <a:gd name="connsiteX13" fmla="*/ 607219 w 607219"/>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219" h="447675">
                  <a:moveTo>
                    <a:pt x="607219" y="0"/>
                  </a:moveTo>
                  <a:lnTo>
                    <a:pt x="373856" y="0"/>
                  </a:lnTo>
                  <a:lnTo>
                    <a:pt x="342900" y="19050"/>
                  </a:lnTo>
                  <a:lnTo>
                    <a:pt x="295275" y="40482"/>
                  </a:lnTo>
                  <a:lnTo>
                    <a:pt x="288131" y="88107"/>
                  </a:lnTo>
                  <a:lnTo>
                    <a:pt x="259556" y="128588"/>
                  </a:lnTo>
                  <a:lnTo>
                    <a:pt x="250031" y="188119"/>
                  </a:lnTo>
                  <a:lnTo>
                    <a:pt x="209550" y="228600"/>
                  </a:lnTo>
                  <a:lnTo>
                    <a:pt x="173831" y="261938"/>
                  </a:lnTo>
                  <a:lnTo>
                    <a:pt x="90487" y="285750"/>
                  </a:lnTo>
                  <a:lnTo>
                    <a:pt x="0" y="328613"/>
                  </a:lnTo>
                  <a:cubicBezTo>
                    <a:pt x="794" y="368300"/>
                    <a:pt x="1587" y="407988"/>
                    <a:pt x="2381" y="447675"/>
                  </a:cubicBezTo>
                  <a:lnTo>
                    <a:pt x="602456" y="445294"/>
                  </a:lnTo>
                  <a:cubicBezTo>
                    <a:pt x="603250" y="296863"/>
                    <a:pt x="604043" y="148431"/>
                    <a:pt x="6072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768096" rIns="0" bIns="137160" numCol="1" spcCol="0" rtlCol="0" fromWordArt="0" anchor="ctr" anchorCtr="0" forceAA="0" compatLnSpc="1">
              <a:prstTxWarp prst="textNoShape">
                <a:avLst/>
              </a:prstTxWarp>
              <a:noAutofit/>
            </a:bodyPr>
            <a:lstStyle/>
            <a:p>
              <a:pPr algn="ctr"/>
              <a:r>
                <a:rPr lang="en-US" sz="100">
                  <a:solidFill>
                    <a:schemeClr val="bg1"/>
                  </a:solidFill>
                </a:rPr>
                <a:t>Starke</a:t>
              </a:r>
            </a:p>
            <a:p>
              <a:pPr algn="ctr"/>
              <a:r>
                <a:rPr lang="en-US" sz="100">
                  <a:solidFill>
                    <a:schemeClr val="bg1"/>
                  </a:solidFill>
                </a:rPr>
                <a:t>75</a:t>
              </a:r>
            </a:p>
          </p:txBody>
        </p:sp>
        <p:sp>
          <p:nvSpPr>
            <p:cNvPr id="114" name="74 - Spencer">
              <a:extLst>
                <a:ext uri="{FF2B5EF4-FFF2-40B4-BE49-F238E27FC236}">
                  <a16:creationId xmlns:a16="http://schemas.microsoft.com/office/drawing/2014/main" id="{E89B354A-F840-7A14-CE84-395297502C27}"/>
                </a:ext>
              </a:extLst>
            </p:cNvPr>
            <p:cNvSpPr/>
            <p:nvPr/>
          </p:nvSpPr>
          <p:spPr>
            <a:xfrm>
              <a:off x="6557984" y="20949398"/>
              <a:ext cx="1993107" cy="2085975"/>
            </a:xfrm>
            <a:custGeom>
              <a:avLst/>
              <a:gdLst>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31031 w 664369"/>
                <a:gd name="connsiteY53"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 name="connsiteX0" fmla="*/ 631031 w 664369"/>
                <a:gd name="connsiteY0" fmla="*/ 0 h 695325"/>
                <a:gd name="connsiteX1" fmla="*/ 330994 w 664369"/>
                <a:gd name="connsiteY1" fmla="*/ 2381 h 695325"/>
                <a:gd name="connsiteX2" fmla="*/ 328612 w 664369"/>
                <a:gd name="connsiteY2" fmla="*/ 150019 h 695325"/>
                <a:gd name="connsiteX3" fmla="*/ 259556 w 664369"/>
                <a:gd name="connsiteY3" fmla="*/ 145256 h 695325"/>
                <a:gd name="connsiteX4" fmla="*/ 250031 w 664369"/>
                <a:gd name="connsiteY4" fmla="*/ 173831 h 695325"/>
                <a:gd name="connsiteX5" fmla="*/ 240506 w 664369"/>
                <a:gd name="connsiteY5" fmla="*/ 192881 h 695325"/>
                <a:gd name="connsiteX6" fmla="*/ 223837 w 664369"/>
                <a:gd name="connsiteY6" fmla="*/ 235744 h 695325"/>
                <a:gd name="connsiteX7" fmla="*/ 238125 w 664369"/>
                <a:gd name="connsiteY7" fmla="*/ 259556 h 695325"/>
                <a:gd name="connsiteX8" fmla="*/ 195262 w 664369"/>
                <a:gd name="connsiteY8" fmla="*/ 271462 h 695325"/>
                <a:gd name="connsiteX9" fmla="*/ 173831 w 664369"/>
                <a:gd name="connsiteY9" fmla="*/ 247650 h 695325"/>
                <a:gd name="connsiteX10" fmla="*/ 157162 w 664369"/>
                <a:gd name="connsiteY10" fmla="*/ 238125 h 695325"/>
                <a:gd name="connsiteX11" fmla="*/ 152400 w 664369"/>
                <a:gd name="connsiteY11" fmla="*/ 271462 h 695325"/>
                <a:gd name="connsiteX12" fmla="*/ 147637 w 664369"/>
                <a:gd name="connsiteY12" fmla="*/ 302419 h 695325"/>
                <a:gd name="connsiteX13" fmla="*/ 130969 w 664369"/>
                <a:gd name="connsiteY13" fmla="*/ 311944 h 695325"/>
                <a:gd name="connsiteX14" fmla="*/ 121444 w 664369"/>
                <a:gd name="connsiteY14" fmla="*/ 323850 h 695325"/>
                <a:gd name="connsiteX15" fmla="*/ 97631 w 664369"/>
                <a:gd name="connsiteY15" fmla="*/ 359569 h 695325"/>
                <a:gd name="connsiteX16" fmla="*/ 50006 w 664369"/>
                <a:gd name="connsiteY16" fmla="*/ 392906 h 695325"/>
                <a:gd name="connsiteX17" fmla="*/ 45244 w 664369"/>
                <a:gd name="connsiteY17" fmla="*/ 421481 h 695325"/>
                <a:gd name="connsiteX18" fmla="*/ 19050 w 664369"/>
                <a:gd name="connsiteY18" fmla="*/ 431006 h 695325"/>
                <a:gd name="connsiteX19" fmla="*/ 0 w 664369"/>
                <a:gd name="connsiteY19" fmla="*/ 464344 h 695325"/>
                <a:gd name="connsiteX20" fmla="*/ 0 w 664369"/>
                <a:gd name="connsiteY20" fmla="*/ 533400 h 695325"/>
                <a:gd name="connsiteX21" fmla="*/ 30956 w 664369"/>
                <a:gd name="connsiteY21" fmla="*/ 566737 h 695325"/>
                <a:gd name="connsiteX22" fmla="*/ 80962 w 664369"/>
                <a:gd name="connsiteY22" fmla="*/ 602456 h 695325"/>
                <a:gd name="connsiteX23" fmla="*/ 145256 w 664369"/>
                <a:gd name="connsiteY23" fmla="*/ 595312 h 695325"/>
                <a:gd name="connsiteX24" fmla="*/ 166687 w 664369"/>
                <a:gd name="connsiteY24" fmla="*/ 619125 h 695325"/>
                <a:gd name="connsiteX25" fmla="*/ 176212 w 664369"/>
                <a:gd name="connsiteY25" fmla="*/ 657225 h 695325"/>
                <a:gd name="connsiteX26" fmla="*/ 185737 w 664369"/>
                <a:gd name="connsiteY26" fmla="*/ 695325 h 695325"/>
                <a:gd name="connsiteX27" fmla="*/ 226219 w 664369"/>
                <a:gd name="connsiteY27" fmla="*/ 692944 h 695325"/>
                <a:gd name="connsiteX28" fmla="*/ 261937 w 664369"/>
                <a:gd name="connsiteY28" fmla="*/ 669131 h 695325"/>
                <a:gd name="connsiteX29" fmla="*/ 283369 w 664369"/>
                <a:gd name="connsiteY29" fmla="*/ 616744 h 695325"/>
                <a:gd name="connsiteX30" fmla="*/ 297656 w 664369"/>
                <a:gd name="connsiteY30" fmla="*/ 547687 h 695325"/>
                <a:gd name="connsiteX31" fmla="*/ 290512 w 664369"/>
                <a:gd name="connsiteY31" fmla="*/ 504825 h 695325"/>
                <a:gd name="connsiteX32" fmla="*/ 316706 w 664369"/>
                <a:gd name="connsiteY32" fmla="*/ 471487 h 695325"/>
                <a:gd name="connsiteX33" fmla="*/ 392906 w 664369"/>
                <a:gd name="connsiteY33" fmla="*/ 442912 h 695325"/>
                <a:gd name="connsiteX34" fmla="*/ 450056 w 664369"/>
                <a:gd name="connsiteY34" fmla="*/ 450056 h 695325"/>
                <a:gd name="connsiteX35" fmla="*/ 481012 w 664369"/>
                <a:gd name="connsiteY35" fmla="*/ 421481 h 695325"/>
                <a:gd name="connsiteX36" fmla="*/ 514350 w 664369"/>
                <a:gd name="connsiteY36" fmla="*/ 388144 h 695325"/>
                <a:gd name="connsiteX37" fmla="*/ 564356 w 664369"/>
                <a:gd name="connsiteY37" fmla="*/ 352425 h 695325"/>
                <a:gd name="connsiteX38" fmla="*/ 602456 w 664369"/>
                <a:gd name="connsiteY38" fmla="*/ 342900 h 695325"/>
                <a:gd name="connsiteX39" fmla="*/ 621506 w 664369"/>
                <a:gd name="connsiteY39" fmla="*/ 319087 h 695325"/>
                <a:gd name="connsiteX40" fmla="*/ 654844 w 664369"/>
                <a:gd name="connsiteY40" fmla="*/ 345281 h 695325"/>
                <a:gd name="connsiteX41" fmla="*/ 664369 w 664369"/>
                <a:gd name="connsiteY41" fmla="*/ 311944 h 695325"/>
                <a:gd name="connsiteX42" fmla="*/ 659606 w 664369"/>
                <a:gd name="connsiteY42" fmla="*/ 276225 h 695325"/>
                <a:gd name="connsiteX43" fmla="*/ 628650 w 664369"/>
                <a:gd name="connsiteY43" fmla="*/ 264319 h 695325"/>
                <a:gd name="connsiteX44" fmla="*/ 659606 w 664369"/>
                <a:gd name="connsiteY44" fmla="*/ 247650 h 695325"/>
                <a:gd name="connsiteX45" fmla="*/ 640556 w 664369"/>
                <a:gd name="connsiteY45" fmla="*/ 207169 h 695325"/>
                <a:gd name="connsiteX46" fmla="*/ 661987 w 664369"/>
                <a:gd name="connsiteY46" fmla="*/ 200025 h 695325"/>
                <a:gd name="connsiteX47" fmla="*/ 664369 w 664369"/>
                <a:gd name="connsiteY47" fmla="*/ 161925 h 695325"/>
                <a:gd name="connsiteX48" fmla="*/ 626269 w 664369"/>
                <a:gd name="connsiteY48" fmla="*/ 161925 h 695325"/>
                <a:gd name="connsiteX49" fmla="*/ 611981 w 664369"/>
                <a:gd name="connsiteY49" fmla="*/ 145256 h 695325"/>
                <a:gd name="connsiteX50" fmla="*/ 619125 w 664369"/>
                <a:gd name="connsiteY50" fmla="*/ 121444 h 695325"/>
                <a:gd name="connsiteX51" fmla="*/ 609600 w 664369"/>
                <a:gd name="connsiteY51" fmla="*/ 90487 h 695325"/>
                <a:gd name="connsiteX52" fmla="*/ 621506 w 664369"/>
                <a:gd name="connsiteY52" fmla="*/ 71437 h 695325"/>
                <a:gd name="connsiteX53" fmla="*/ 604837 w 664369"/>
                <a:gd name="connsiteY53" fmla="*/ 45244 h 695325"/>
                <a:gd name="connsiteX54" fmla="*/ 631031 w 664369"/>
                <a:gd name="connsiteY54" fmla="*/ 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64369" h="695325">
                  <a:moveTo>
                    <a:pt x="631031" y="0"/>
                  </a:moveTo>
                  <a:lnTo>
                    <a:pt x="330994" y="2381"/>
                  </a:lnTo>
                  <a:lnTo>
                    <a:pt x="328612" y="150019"/>
                  </a:lnTo>
                  <a:lnTo>
                    <a:pt x="259556" y="145256"/>
                  </a:lnTo>
                  <a:lnTo>
                    <a:pt x="250031" y="173831"/>
                  </a:lnTo>
                  <a:lnTo>
                    <a:pt x="240506" y="192881"/>
                  </a:lnTo>
                  <a:lnTo>
                    <a:pt x="223837" y="235744"/>
                  </a:lnTo>
                  <a:lnTo>
                    <a:pt x="238125" y="259556"/>
                  </a:lnTo>
                  <a:lnTo>
                    <a:pt x="195262" y="271462"/>
                  </a:lnTo>
                  <a:lnTo>
                    <a:pt x="173831" y="247650"/>
                  </a:lnTo>
                  <a:lnTo>
                    <a:pt x="157162" y="238125"/>
                  </a:lnTo>
                  <a:lnTo>
                    <a:pt x="152400" y="271462"/>
                  </a:lnTo>
                  <a:lnTo>
                    <a:pt x="147637" y="302419"/>
                  </a:lnTo>
                  <a:lnTo>
                    <a:pt x="130969" y="311944"/>
                  </a:lnTo>
                  <a:lnTo>
                    <a:pt x="121444" y="323850"/>
                  </a:lnTo>
                  <a:lnTo>
                    <a:pt x="97631" y="359569"/>
                  </a:lnTo>
                  <a:lnTo>
                    <a:pt x="50006" y="392906"/>
                  </a:lnTo>
                  <a:lnTo>
                    <a:pt x="45244" y="421481"/>
                  </a:lnTo>
                  <a:lnTo>
                    <a:pt x="19050" y="431006"/>
                  </a:lnTo>
                  <a:lnTo>
                    <a:pt x="0" y="464344"/>
                  </a:lnTo>
                  <a:lnTo>
                    <a:pt x="0" y="533400"/>
                  </a:lnTo>
                  <a:lnTo>
                    <a:pt x="30956" y="566737"/>
                  </a:lnTo>
                  <a:lnTo>
                    <a:pt x="80962" y="602456"/>
                  </a:lnTo>
                  <a:lnTo>
                    <a:pt x="145256" y="595312"/>
                  </a:lnTo>
                  <a:lnTo>
                    <a:pt x="166687" y="619125"/>
                  </a:lnTo>
                  <a:lnTo>
                    <a:pt x="176212" y="657225"/>
                  </a:lnTo>
                  <a:lnTo>
                    <a:pt x="185737" y="695325"/>
                  </a:lnTo>
                  <a:lnTo>
                    <a:pt x="226219" y="692944"/>
                  </a:lnTo>
                  <a:lnTo>
                    <a:pt x="261937" y="669131"/>
                  </a:lnTo>
                  <a:lnTo>
                    <a:pt x="283369" y="616744"/>
                  </a:lnTo>
                  <a:lnTo>
                    <a:pt x="297656" y="547687"/>
                  </a:lnTo>
                  <a:lnTo>
                    <a:pt x="290512" y="504825"/>
                  </a:lnTo>
                  <a:lnTo>
                    <a:pt x="316706" y="471487"/>
                  </a:lnTo>
                  <a:lnTo>
                    <a:pt x="392906" y="442912"/>
                  </a:lnTo>
                  <a:lnTo>
                    <a:pt x="450056" y="450056"/>
                  </a:lnTo>
                  <a:lnTo>
                    <a:pt x="481012" y="421481"/>
                  </a:lnTo>
                  <a:lnTo>
                    <a:pt x="514350" y="388144"/>
                  </a:lnTo>
                  <a:lnTo>
                    <a:pt x="564356" y="352425"/>
                  </a:lnTo>
                  <a:lnTo>
                    <a:pt x="602456" y="342900"/>
                  </a:lnTo>
                  <a:lnTo>
                    <a:pt x="621506" y="319087"/>
                  </a:lnTo>
                  <a:lnTo>
                    <a:pt x="654844" y="345281"/>
                  </a:lnTo>
                  <a:lnTo>
                    <a:pt x="664369" y="311944"/>
                  </a:lnTo>
                  <a:lnTo>
                    <a:pt x="659606" y="276225"/>
                  </a:lnTo>
                  <a:lnTo>
                    <a:pt x="628650" y="264319"/>
                  </a:lnTo>
                  <a:lnTo>
                    <a:pt x="659606" y="247650"/>
                  </a:lnTo>
                  <a:lnTo>
                    <a:pt x="640556" y="207169"/>
                  </a:lnTo>
                  <a:lnTo>
                    <a:pt x="661987" y="200025"/>
                  </a:lnTo>
                  <a:lnTo>
                    <a:pt x="664369" y="161925"/>
                  </a:lnTo>
                  <a:lnTo>
                    <a:pt x="626269" y="161925"/>
                  </a:lnTo>
                  <a:lnTo>
                    <a:pt x="611981" y="145256"/>
                  </a:lnTo>
                  <a:lnTo>
                    <a:pt x="619125" y="121444"/>
                  </a:lnTo>
                  <a:lnTo>
                    <a:pt x="609600" y="90487"/>
                  </a:lnTo>
                  <a:lnTo>
                    <a:pt x="621506" y="71437"/>
                  </a:lnTo>
                  <a:cubicBezTo>
                    <a:pt x="621506" y="58737"/>
                    <a:pt x="604837" y="57944"/>
                    <a:pt x="604837" y="45244"/>
                  </a:cubicBezTo>
                  <a:cubicBezTo>
                    <a:pt x="625474" y="42069"/>
                    <a:pt x="622300" y="15081"/>
                    <a:pt x="6310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0" tIns="137160" rIns="0" bIns="548640" numCol="1" spcCol="0" rtlCol="0" fromWordArt="0" anchor="ctr" anchorCtr="0" forceAA="0" compatLnSpc="1">
              <a:prstTxWarp prst="textNoShape">
                <a:avLst/>
              </a:prstTxWarp>
              <a:noAutofit/>
            </a:bodyPr>
            <a:lstStyle/>
            <a:p>
              <a:pPr algn="ctr"/>
              <a:r>
                <a:rPr lang="en-US" sz="100">
                  <a:solidFill>
                    <a:schemeClr val="bg1"/>
                  </a:solidFill>
                </a:rPr>
                <a:t>Spencer</a:t>
              </a:r>
            </a:p>
            <a:p>
              <a:pPr algn="ctr"/>
              <a:r>
                <a:rPr lang="en-US" sz="100">
                  <a:solidFill>
                    <a:schemeClr val="bg1"/>
                  </a:solidFill>
                </a:rPr>
                <a:t>74</a:t>
              </a:r>
            </a:p>
          </p:txBody>
        </p:sp>
        <p:sp>
          <p:nvSpPr>
            <p:cNvPr id="115" name="73 - Shelby">
              <a:extLst>
                <a:ext uri="{FF2B5EF4-FFF2-40B4-BE49-F238E27FC236}">
                  <a16:creationId xmlns:a16="http://schemas.microsoft.com/office/drawing/2014/main" id="{623E1D40-7947-630D-B6D1-DD575ECFC21A}"/>
                </a:ext>
              </a:extLst>
            </p:cNvPr>
            <p:cNvSpPr/>
            <p:nvPr/>
          </p:nvSpPr>
          <p:spPr>
            <a:xfrm>
              <a:off x="11730056" y="13462751"/>
              <a:ext cx="1264443" cy="1771653"/>
            </a:xfrm>
            <a:custGeom>
              <a:avLst/>
              <a:gdLst>
                <a:gd name="connsiteX0" fmla="*/ 0 w 421481"/>
                <a:gd name="connsiteY0" fmla="*/ 0 h 590550"/>
                <a:gd name="connsiteX1" fmla="*/ 0 w 421481"/>
                <a:gd name="connsiteY1" fmla="*/ 590550 h 590550"/>
                <a:gd name="connsiteX2" fmla="*/ 421481 w 421481"/>
                <a:gd name="connsiteY2" fmla="*/ 585787 h 590550"/>
                <a:gd name="connsiteX3" fmla="*/ 411956 w 421481"/>
                <a:gd name="connsiteY3" fmla="*/ 0 h 590550"/>
                <a:gd name="connsiteX4" fmla="*/ 0 w 421481"/>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1" h="590550">
                  <a:moveTo>
                    <a:pt x="0" y="0"/>
                  </a:moveTo>
                  <a:lnTo>
                    <a:pt x="0" y="590550"/>
                  </a:lnTo>
                  <a:lnTo>
                    <a:pt x="421481" y="585787"/>
                  </a:lnTo>
                  <a:lnTo>
                    <a:pt x="411956" y="0"/>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Shelby</a:t>
              </a:r>
            </a:p>
            <a:p>
              <a:pPr algn="ctr"/>
              <a:r>
                <a:rPr lang="en-US" sz="100">
                  <a:solidFill>
                    <a:schemeClr val="bg1"/>
                  </a:solidFill>
                </a:rPr>
                <a:t>73</a:t>
              </a:r>
            </a:p>
          </p:txBody>
        </p:sp>
        <p:sp>
          <p:nvSpPr>
            <p:cNvPr id="116" name="72 - Scott">
              <a:extLst>
                <a:ext uri="{FF2B5EF4-FFF2-40B4-BE49-F238E27FC236}">
                  <a16:creationId xmlns:a16="http://schemas.microsoft.com/office/drawing/2014/main" id="{2F3B9BF4-6211-1EDA-9C72-FE40A84DE654}"/>
                </a:ext>
              </a:extLst>
            </p:cNvPr>
            <p:cNvSpPr/>
            <p:nvPr/>
          </p:nvSpPr>
          <p:spPr>
            <a:xfrm>
              <a:off x="11987231" y="17870456"/>
              <a:ext cx="1228725" cy="1307307"/>
            </a:xfrm>
            <a:custGeom>
              <a:avLst/>
              <a:gdLst>
                <a:gd name="connsiteX0" fmla="*/ 257175 w 409575"/>
                <a:gd name="connsiteY0" fmla="*/ 14288 h 435769"/>
                <a:gd name="connsiteX1" fmla="*/ 183356 w 409575"/>
                <a:gd name="connsiteY1" fmla="*/ 0 h 435769"/>
                <a:gd name="connsiteX2" fmla="*/ 145256 w 409575"/>
                <a:gd name="connsiteY2" fmla="*/ 19050 h 435769"/>
                <a:gd name="connsiteX3" fmla="*/ 126206 w 409575"/>
                <a:gd name="connsiteY3" fmla="*/ 45244 h 435769"/>
                <a:gd name="connsiteX4" fmla="*/ 100012 w 409575"/>
                <a:gd name="connsiteY4" fmla="*/ 54769 h 435769"/>
                <a:gd name="connsiteX5" fmla="*/ 100012 w 409575"/>
                <a:gd name="connsiteY5" fmla="*/ 73819 h 435769"/>
                <a:gd name="connsiteX6" fmla="*/ 80962 w 409575"/>
                <a:gd name="connsiteY6" fmla="*/ 78581 h 435769"/>
                <a:gd name="connsiteX7" fmla="*/ 66675 w 409575"/>
                <a:gd name="connsiteY7" fmla="*/ 102394 h 435769"/>
                <a:gd name="connsiteX8" fmla="*/ 59531 w 409575"/>
                <a:gd name="connsiteY8" fmla="*/ 123825 h 435769"/>
                <a:gd name="connsiteX9" fmla="*/ 54769 w 409575"/>
                <a:gd name="connsiteY9" fmla="*/ 138113 h 435769"/>
                <a:gd name="connsiteX10" fmla="*/ 30956 w 409575"/>
                <a:gd name="connsiteY10" fmla="*/ 159544 h 435769"/>
                <a:gd name="connsiteX11" fmla="*/ 0 w 409575"/>
                <a:gd name="connsiteY11" fmla="*/ 166688 h 435769"/>
                <a:gd name="connsiteX12" fmla="*/ 0 w 409575"/>
                <a:gd name="connsiteY12" fmla="*/ 166688 h 435769"/>
                <a:gd name="connsiteX13" fmla="*/ 0 w 409575"/>
                <a:gd name="connsiteY13" fmla="*/ 409575 h 435769"/>
                <a:gd name="connsiteX14" fmla="*/ 42862 w 409575"/>
                <a:gd name="connsiteY14" fmla="*/ 407194 h 435769"/>
                <a:gd name="connsiteX15" fmla="*/ 45244 w 409575"/>
                <a:gd name="connsiteY15" fmla="*/ 435769 h 435769"/>
                <a:gd name="connsiteX16" fmla="*/ 85725 w 409575"/>
                <a:gd name="connsiteY16" fmla="*/ 428625 h 435769"/>
                <a:gd name="connsiteX17" fmla="*/ 88106 w 409575"/>
                <a:gd name="connsiteY17" fmla="*/ 407194 h 435769"/>
                <a:gd name="connsiteX18" fmla="*/ 119062 w 409575"/>
                <a:gd name="connsiteY18" fmla="*/ 390525 h 435769"/>
                <a:gd name="connsiteX19" fmla="*/ 109537 w 409575"/>
                <a:gd name="connsiteY19" fmla="*/ 378619 h 435769"/>
                <a:gd name="connsiteX20" fmla="*/ 123825 w 409575"/>
                <a:gd name="connsiteY20" fmla="*/ 364331 h 435769"/>
                <a:gd name="connsiteX21" fmla="*/ 409575 w 409575"/>
                <a:gd name="connsiteY21" fmla="*/ 357188 h 435769"/>
                <a:gd name="connsiteX22" fmla="*/ 409575 w 409575"/>
                <a:gd name="connsiteY22" fmla="*/ 233363 h 435769"/>
                <a:gd name="connsiteX23" fmla="*/ 357187 w 409575"/>
                <a:gd name="connsiteY23" fmla="*/ 238125 h 435769"/>
                <a:gd name="connsiteX24" fmla="*/ 359569 w 409575"/>
                <a:gd name="connsiteY24" fmla="*/ 185738 h 435769"/>
                <a:gd name="connsiteX25" fmla="*/ 311944 w 409575"/>
                <a:gd name="connsiteY25" fmla="*/ 185738 h 435769"/>
                <a:gd name="connsiteX26" fmla="*/ 316706 w 409575"/>
                <a:gd name="connsiteY26" fmla="*/ 159544 h 435769"/>
                <a:gd name="connsiteX27" fmla="*/ 292894 w 409575"/>
                <a:gd name="connsiteY27" fmla="*/ 140494 h 435769"/>
                <a:gd name="connsiteX28" fmla="*/ 276225 w 409575"/>
                <a:gd name="connsiteY28" fmla="*/ 140494 h 435769"/>
                <a:gd name="connsiteX29" fmla="*/ 269081 w 409575"/>
                <a:gd name="connsiteY29" fmla="*/ 133350 h 435769"/>
                <a:gd name="connsiteX30" fmla="*/ 257175 w 409575"/>
                <a:gd name="connsiteY30" fmla="*/ 14288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575" h="435769">
                  <a:moveTo>
                    <a:pt x="257175" y="14288"/>
                  </a:moveTo>
                  <a:lnTo>
                    <a:pt x="183356" y="0"/>
                  </a:lnTo>
                  <a:lnTo>
                    <a:pt x="145256" y="19050"/>
                  </a:lnTo>
                  <a:lnTo>
                    <a:pt x="126206" y="45244"/>
                  </a:lnTo>
                  <a:lnTo>
                    <a:pt x="100012" y="54769"/>
                  </a:lnTo>
                  <a:lnTo>
                    <a:pt x="100012" y="73819"/>
                  </a:lnTo>
                  <a:lnTo>
                    <a:pt x="80962" y="78581"/>
                  </a:lnTo>
                  <a:lnTo>
                    <a:pt x="66675" y="102394"/>
                  </a:lnTo>
                  <a:lnTo>
                    <a:pt x="59531" y="123825"/>
                  </a:lnTo>
                  <a:lnTo>
                    <a:pt x="54769" y="138113"/>
                  </a:lnTo>
                  <a:lnTo>
                    <a:pt x="30956" y="159544"/>
                  </a:lnTo>
                  <a:lnTo>
                    <a:pt x="0" y="166688"/>
                  </a:lnTo>
                  <a:lnTo>
                    <a:pt x="0" y="166688"/>
                  </a:lnTo>
                  <a:lnTo>
                    <a:pt x="0" y="409575"/>
                  </a:lnTo>
                  <a:lnTo>
                    <a:pt x="42862" y="407194"/>
                  </a:lnTo>
                  <a:lnTo>
                    <a:pt x="45244" y="435769"/>
                  </a:lnTo>
                  <a:lnTo>
                    <a:pt x="85725" y="428625"/>
                  </a:lnTo>
                  <a:lnTo>
                    <a:pt x="88106" y="407194"/>
                  </a:lnTo>
                  <a:lnTo>
                    <a:pt x="119062" y="390525"/>
                  </a:lnTo>
                  <a:lnTo>
                    <a:pt x="109537" y="378619"/>
                  </a:lnTo>
                  <a:lnTo>
                    <a:pt x="123825" y="364331"/>
                  </a:lnTo>
                  <a:lnTo>
                    <a:pt x="409575" y="357188"/>
                  </a:lnTo>
                  <a:lnTo>
                    <a:pt x="409575" y="233363"/>
                  </a:lnTo>
                  <a:lnTo>
                    <a:pt x="357187" y="238125"/>
                  </a:lnTo>
                  <a:lnTo>
                    <a:pt x="359569" y="185738"/>
                  </a:lnTo>
                  <a:lnTo>
                    <a:pt x="311944" y="185738"/>
                  </a:lnTo>
                  <a:lnTo>
                    <a:pt x="316706" y="159544"/>
                  </a:lnTo>
                  <a:lnTo>
                    <a:pt x="292894" y="140494"/>
                  </a:lnTo>
                  <a:lnTo>
                    <a:pt x="276225" y="140494"/>
                  </a:lnTo>
                  <a:lnTo>
                    <a:pt x="269081" y="133350"/>
                  </a:lnTo>
                  <a:lnTo>
                    <a:pt x="257175" y="1428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Scott</a:t>
              </a:r>
            </a:p>
            <a:p>
              <a:pPr algn="ctr"/>
              <a:r>
                <a:rPr lang="en-US" sz="100">
                  <a:solidFill>
                    <a:schemeClr val="bg1"/>
                  </a:solidFill>
                </a:rPr>
                <a:t>72</a:t>
              </a:r>
            </a:p>
          </p:txBody>
        </p:sp>
        <p:sp>
          <p:nvSpPr>
            <p:cNvPr id="117" name="71 - St. Joseph">
              <a:extLst>
                <a:ext uri="{FF2B5EF4-FFF2-40B4-BE49-F238E27FC236}">
                  <a16:creationId xmlns:a16="http://schemas.microsoft.com/office/drawing/2014/main" id="{859DC84E-3F30-917F-CE05-44CC98DB18FF}"/>
                </a:ext>
              </a:extLst>
            </p:cNvPr>
            <p:cNvSpPr/>
            <p:nvPr/>
          </p:nvSpPr>
          <p:spPr>
            <a:xfrm>
              <a:off x="9472622" y="2875710"/>
              <a:ext cx="1835943" cy="1714500"/>
            </a:xfrm>
            <a:custGeom>
              <a:avLst/>
              <a:gdLst>
                <a:gd name="connsiteX0" fmla="*/ 2381 w 611981"/>
                <a:gd name="connsiteY0" fmla="*/ 2382 h 571500"/>
                <a:gd name="connsiteX1" fmla="*/ 0 w 611981"/>
                <a:gd name="connsiteY1" fmla="*/ 197644 h 571500"/>
                <a:gd name="connsiteX2" fmla="*/ 59531 w 611981"/>
                <a:gd name="connsiteY2" fmla="*/ 192882 h 571500"/>
                <a:gd name="connsiteX3" fmla="*/ 54769 w 611981"/>
                <a:gd name="connsiteY3" fmla="*/ 330994 h 571500"/>
                <a:gd name="connsiteX4" fmla="*/ 33337 w 611981"/>
                <a:gd name="connsiteY4" fmla="*/ 352425 h 571500"/>
                <a:gd name="connsiteX5" fmla="*/ 35719 w 611981"/>
                <a:gd name="connsiteY5" fmla="*/ 421482 h 571500"/>
                <a:gd name="connsiteX6" fmla="*/ 0 w 611981"/>
                <a:gd name="connsiteY6" fmla="*/ 423863 h 571500"/>
                <a:gd name="connsiteX7" fmla="*/ 2381 w 611981"/>
                <a:gd name="connsiteY7" fmla="*/ 571500 h 571500"/>
                <a:gd name="connsiteX8" fmla="*/ 83344 w 611981"/>
                <a:gd name="connsiteY8" fmla="*/ 569119 h 571500"/>
                <a:gd name="connsiteX9" fmla="*/ 80962 w 611981"/>
                <a:gd name="connsiteY9" fmla="*/ 500063 h 571500"/>
                <a:gd name="connsiteX10" fmla="*/ 611981 w 611981"/>
                <a:gd name="connsiteY10" fmla="*/ 495300 h 571500"/>
                <a:gd name="connsiteX11" fmla="*/ 604837 w 611981"/>
                <a:gd name="connsiteY11" fmla="*/ 0 h 571500"/>
                <a:gd name="connsiteX12" fmla="*/ 2381 w 611981"/>
                <a:gd name="connsiteY12" fmla="*/ 2382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1981" h="571500">
                  <a:moveTo>
                    <a:pt x="2381" y="2382"/>
                  </a:moveTo>
                  <a:cubicBezTo>
                    <a:pt x="1587" y="67469"/>
                    <a:pt x="794" y="132557"/>
                    <a:pt x="0" y="197644"/>
                  </a:cubicBezTo>
                  <a:lnTo>
                    <a:pt x="59531" y="192882"/>
                  </a:lnTo>
                  <a:lnTo>
                    <a:pt x="54769" y="330994"/>
                  </a:lnTo>
                  <a:lnTo>
                    <a:pt x="33337" y="352425"/>
                  </a:lnTo>
                  <a:lnTo>
                    <a:pt x="35719" y="421482"/>
                  </a:lnTo>
                  <a:lnTo>
                    <a:pt x="0" y="423863"/>
                  </a:lnTo>
                  <a:cubicBezTo>
                    <a:pt x="794" y="473075"/>
                    <a:pt x="1587" y="522288"/>
                    <a:pt x="2381" y="571500"/>
                  </a:cubicBezTo>
                  <a:lnTo>
                    <a:pt x="83344" y="569119"/>
                  </a:lnTo>
                  <a:lnTo>
                    <a:pt x="80962" y="500063"/>
                  </a:lnTo>
                  <a:lnTo>
                    <a:pt x="611981" y="495300"/>
                  </a:lnTo>
                  <a:lnTo>
                    <a:pt x="604837" y="0"/>
                  </a:lnTo>
                  <a:lnTo>
                    <a:pt x="2381"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St. Joseph</a:t>
              </a:r>
            </a:p>
            <a:p>
              <a:pPr algn="ctr"/>
              <a:r>
                <a:rPr lang="en-US" sz="100">
                  <a:solidFill>
                    <a:schemeClr val="bg1"/>
                  </a:solidFill>
                </a:rPr>
                <a:t>71</a:t>
              </a:r>
            </a:p>
          </p:txBody>
        </p:sp>
        <p:sp>
          <p:nvSpPr>
            <p:cNvPr id="118" name="70 - Rush">
              <a:extLst>
                <a:ext uri="{FF2B5EF4-FFF2-40B4-BE49-F238E27FC236}">
                  <a16:creationId xmlns:a16="http://schemas.microsoft.com/office/drawing/2014/main" id="{55675C0C-9C06-11AE-B0E0-487252122147}"/>
                </a:ext>
              </a:extLst>
            </p:cNvPr>
            <p:cNvSpPr/>
            <p:nvPr/>
          </p:nvSpPr>
          <p:spPr>
            <a:xfrm>
              <a:off x="12930192" y="12998408"/>
              <a:ext cx="1350168" cy="1707357"/>
            </a:xfrm>
            <a:custGeom>
              <a:avLst/>
              <a:gdLst>
                <a:gd name="connsiteX0" fmla="*/ 0 w 450056"/>
                <a:gd name="connsiteY0" fmla="*/ 7143 h 569118"/>
                <a:gd name="connsiteX1" fmla="*/ 16669 w 450056"/>
                <a:gd name="connsiteY1" fmla="*/ 569118 h 569118"/>
                <a:gd name="connsiteX2" fmla="*/ 450056 w 450056"/>
                <a:gd name="connsiteY2" fmla="*/ 566737 h 569118"/>
                <a:gd name="connsiteX3" fmla="*/ 442912 w 450056"/>
                <a:gd name="connsiteY3" fmla="*/ 0 h 569118"/>
                <a:gd name="connsiteX4" fmla="*/ 0 w 450056"/>
                <a:gd name="connsiteY4" fmla="*/ 7143 h 569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 h="569118">
                  <a:moveTo>
                    <a:pt x="0" y="7143"/>
                  </a:moveTo>
                  <a:lnTo>
                    <a:pt x="16669" y="569118"/>
                  </a:lnTo>
                  <a:lnTo>
                    <a:pt x="450056" y="566737"/>
                  </a:lnTo>
                  <a:cubicBezTo>
                    <a:pt x="447675" y="377825"/>
                    <a:pt x="445293" y="188912"/>
                    <a:pt x="442912" y="0"/>
                  </a:cubicBez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Rush</a:t>
              </a:r>
            </a:p>
            <a:p>
              <a:pPr algn="ctr"/>
              <a:r>
                <a:rPr lang="en-US" sz="100">
                  <a:solidFill>
                    <a:schemeClr val="bg1"/>
                  </a:solidFill>
                </a:rPr>
                <a:t>70</a:t>
              </a:r>
            </a:p>
          </p:txBody>
        </p:sp>
        <p:sp>
          <p:nvSpPr>
            <p:cNvPr id="119" name="69 - Ripley">
              <a:extLst>
                <a:ext uri="{FF2B5EF4-FFF2-40B4-BE49-F238E27FC236}">
                  <a16:creationId xmlns:a16="http://schemas.microsoft.com/office/drawing/2014/main" id="{6DC1ACED-E708-D7FC-0337-70CB328655EB}"/>
                </a:ext>
              </a:extLst>
            </p:cNvPr>
            <p:cNvSpPr/>
            <p:nvPr/>
          </p:nvSpPr>
          <p:spPr>
            <a:xfrm>
              <a:off x="13689818" y="15412989"/>
              <a:ext cx="1476375" cy="2019300"/>
            </a:xfrm>
            <a:custGeom>
              <a:avLst/>
              <a:gdLst>
                <a:gd name="connsiteX0" fmla="*/ 492125 w 492125"/>
                <a:gd name="connsiteY0" fmla="*/ 0 h 673100"/>
                <a:gd name="connsiteX1" fmla="*/ 311150 w 492125"/>
                <a:gd name="connsiteY1" fmla="*/ 6350 h 673100"/>
                <a:gd name="connsiteX2" fmla="*/ 0 w 492125"/>
                <a:gd name="connsiteY2" fmla="*/ 203200 h 673100"/>
                <a:gd name="connsiteX3" fmla="*/ 12700 w 492125"/>
                <a:gd name="connsiteY3" fmla="*/ 673100 h 673100"/>
                <a:gd name="connsiteX4" fmla="*/ 320675 w 492125"/>
                <a:gd name="connsiteY4" fmla="*/ 666750 h 673100"/>
                <a:gd name="connsiteX5" fmla="*/ 317500 w 492125"/>
                <a:gd name="connsiteY5" fmla="*/ 641350 h 673100"/>
                <a:gd name="connsiteX6" fmla="*/ 400050 w 492125"/>
                <a:gd name="connsiteY6" fmla="*/ 644525 h 673100"/>
                <a:gd name="connsiteX7" fmla="*/ 492125 w 492125"/>
                <a:gd name="connsiteY7"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125" h="673100">
                  <a:moveTo>
                    <a:pt x="492125" y="0"/>
                  </a:moveTo>
                  <a:lnTo>
                    <a:pt x="311150" y="6350"/>
                  </a:lnTo>
                  <a:lnTo>
                    <a:pt x="0" y="203200"/>
                  </a:lnTo>
                  <a:lnTo>
                    <a:pt x="12700" y="673100"/>
                  </a:lnTo>
                  <a:lnTo>
                    <a:pt x="320675" y="666750"/>
                  </a:lnTo>
                  <a:lnTo>
                    <a:pt x="317500" y="641350"/>
                  </a:lnTo>
                  <a:lnTo>
                    <a:pt x="400050" y="644525"/>
                  </a:lnTo>
                  <a:lnTo>
                    <a:pt x="4921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Ripley</a:t>
              </a:r>
            </a:p>
            <a:p>
              <a:pPr algn="ctr"/>
              <a:r>
                <a:rPr lang="en-US" sz="100">
                  <a:solidFill>
                    <a:schemeClr val="bg1"/>
                  </a:solidFill>
                </a:rPr>
                <a:t>69</a:t>
              </a:r>
            </a:p>
          </p:txBody>
        </p:sp>
        <p:sp>
          <p:nvSpPr>
            <p:cNvPr id="120" name="68 - Randolph">
              <a:extLst>
                <a:ext uri="{FF2B5EF4-FFF2-40B4-BE49-F238E27FC236}">
                  <a16:creationId xmlns:a16="http://schemas.microsoft.com/office/drawing/2014/main" id="{4FDC095A-16EA-7EED-9821-4340A3F72D68}"/>
                </a:ext>
              </a:extLst>
            </p:cNvPr>
            <p:cNvSpPr/>
            <p:nvPr/>
          </p:nvSpPr>
          <p:spPr>
            <a:xfrm>
              <a:off x="14587550" y="10362374"/>
              <a:ext cx="1628775" cy="1557339"/>
            </a:xfrm>
            <a:custGeom>
              <a:avLst/>
              <a:gdLst>
                <a:gd name="connsiteX0" fmla="*/ 4762 w 542925"/>
                <a:gd name="connsiteY0" fmla="*/ 7144 h 519113"/>
                <a:gd name="connsiteX1" fmla="*/ 542925 w 542925"/>
                <a:gd name="connsiteY1" fmla="*/ 0 h 519113"/>
                <a:gd name="connsiteX2" fmla="*/ 533400 w 542925"/>
                <a:gd name="connsiteY2" fmla="*/ 516732 h 519113"/>
                <a:gd name="connsiteX3" fmla="*/ 26194 w 542925"/>
                <a:gd name="connsiteY3" fmla="*/ 519113 h 519113"/>
                <a:gd name="connsiteX4" fmla="*/ 23812 w 542925"/>
                <a:gd name="connsiteY4" fmla="*/ 502444 h 519113"/>
                <a:gd name="connsiteX5" fmla="*/ 0 w 542925"/>
                <a:gd name="connsiteY5" fmla="*/ 511969 h 519113"/>
                <a:gd name="connsiteX6" fmla="*/ 4762 w 542925"/>
                <a:gd name="connsiteY6" fmla="*/ 7144 h 51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925" h="519113">
                  <a:moveTo>
                    <a:pt x="4762" y="7144"/>
                  </a:moveTo>
                  <a:lnTo>
                    <a:pt x="542925" y="0"/>
                  </a:lnTo>
                  <a:lnTo>
                    <a:pt x="533400" y="516732"/>
                  </a:lnTo>
                  <a:lnTo>
                    <a:pt x="26194" y="519113"/>
                  </a:lnTo>
                  <a:lnTo>
                    <a:pt x="23812" y="502444"/>
                  </a:lnTo>
                  <a:lnTo>
                    <a:pt x="0" y="511969"/>
                  </a:lnTo>
                  <a:cubicBezTo>
                    <a:pt x="794" y="344488"/>
                    <a:pt x="1587" y="177006"/>
                    <a:pt x="4762" y="7144"/>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Randolph</a:t>
              </a:r>
            </a:p>
            <a:p>
              <a:pPr algn="ctr"/>
              <a:r>
                <a:rPr lang="en-US" sz="100">
                  <a:solidFill>
                    <a:schemeClr val="bg1"/>
                  </a:solidFill>
                </a:rPr>
                <a:t>68</a:t>
              </a:r>
            </a:p>
          </p:txBody>
        </p:sp>
        <p:sp>
          <p:nvSpPr>
            <p:cNvPr id="121" name="67 - Putnam">
              <a:extLst>
                <a:ext uri="{FF2B5EF4-FFF2-40B4-BE49-F238E27FC236}">
                  <a16:creationId xmlns:a16="http://schemas.microsoft.com/office/drawing/2014/main" id="{836519FE-31DA-1D37-34CA-FCA2F00BE398}"/>
                </a:ext>
              </a:extLst>
            </p:cNvPr>
            <p:cNvSpPr/>
            <p:nvPr/>
          </p:nvSpPr>
          <p:spPr>
            <a:xfrm>
              <a:off x="7558098" y="12626939"/>
              <a:ext cx="1464468" cy="1978821"/>
            </a:xfrm>
            <a:custGeom>
              <a:avLst/>
              <a:gdLst>
                <a:gd name="connsiteX0" fmla="*/ 9525 w 488156"/>
                <a:gd name="connsiteY0" fmla="*/ 0 h 659606"/>
                <a:gd name="connsiteX1" fmla="*/ 0 w 488156"/>
                <a:gd name="connsiteY1" fmla="*/ 659606 h 659606"/>
                <a:gd name="connsiteX2" fmla="*/ 428625 w 488156"/>
                <a:gd name="connsiteY2" fmla="*/ 652462 h 659606"/>
                <a:gd name="connsiteX3" fmla="*/ 421481 w 488156"/>
                <a:gd name="connsiteY3" fmla="*/ 607218 h 659606"/>
                <a:gd name="connsiteX4" fmla="*/ 428625 w 488156"/>
                <a:gd name="connsiteY4" fmla="*/ 576262 h 659606"/>
                <a:gd name="connsiteX5" fmla="*/ 481012 w 488156"/>
                <a:gd name="connsiteY5" fmla="*/ 521493 h 659606"/>
                <a:gd name="connsiteX6" fmla="*/ 488156 w 488156"/>
                <a:gd name="connsiteY6" fmla="*/ 507206 h 659606"/>
                <a:gd name="connsiteX7" fmla="*/ 469106 w 488156"/>
                <a:gd name="connsiteY7" fmla="*/ 485775 h 659606"/>
                <a:gd name="connsiteX8" fmla="*/ 466725 w 488156"/>
                <a:gd name="connsiteY8" fmla="*/ 454818 h 659606"/>
                <a:gd name="connsiteX9" fmla="*/ 469106 w 488156"/>
                <a:gd name="connsiteY9" fmla="*/ 421481 h 659606"/>
                <a:gd name="connsiteX10" fmla="*/ 488156 w 488156"/>
                <a:gd name="connsiteY10" fmla="*/ 414337 h 659606"/>
                <a:gd name="connsiteX11" fmla="*/ 488156 w 488156"/>
                <a:gd name="connsiteY11" fmla="*/ 392906 h 659606"/>
                <a:gd name="connsiteX12" fmla="*/ 426244 w 488156"/>
                <a:gd name="connsiteY12" fmla="*/ 397668 h 659606"/>
                <a:gd name="connsiteX13" fmla="*/ 423862 w 488156"/>
                <a:gd name="connsiteY13" fmla="*/ 2381 h 659606"/>
                <a:gd name="connsiteX14" fmla="*/ 414337 w 488156"/>
                <a:gd name="connsiteY14" fmla="*/ 4762 h 659606"/>
                <a:gd name="connsiteX15" fmla="*/ 9525 w 488156"/>
                <a:gd name="connsiteY15" fmla="*/ 0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8156" h="659606">
                  <a:moveTo>
                    <a:pt x="9525" y="0"/>
                  </a:moveTo>
                  <a:lnTo>
                    <a:pt x="0" y="659606"/>
                  </a:lnTo>
                  <a:lnTo>
                    <a:pt x="428625" y="652462"/>
                  </a:lnTo>
                  <a:lnTo>
                    <a:pt x="421481" y="607218"/>
                  </a:lnTo>
                  <a:lnTo>
                    <a:pt x="428625" y="576262"/>
                  </a:lnTo>
                  <a:lnTo>
                    <a:pt x="481012" y="521493"/>
                  </a:lnTo>
                  <a:lnTo>
                    <a:pt x="488156" y="507206"/>
                  </a:lnTo>
                  <a:lnTo>
                    <a:pt x="469106" y="485775"/>
                  </a:lnTo>
                  <a:lnTo>
                    <a:pt x="466725" y="454818"/>
                  </a:lnTo>
                  <a:lnTo>
                    <a:pt x="469106" y="421481"/>
                  </a:lnTo>
                  <a:lnTo>
                    <a:pt x="488156" y="414337"/>
                  </a:lnTo>
                  <a:lnTo>
                    <a:pt x="488156" y="392906"/>
                  </a:lnTo>
                  <a:lnTo>
                    <a:pt x="426244" y="397668"/>
                  </a:lnTo>
                  <a:lnTo>
                    <a:pt x="423862" y="2381"/>
                  </a:lnTo>
                  <a:lnTo>
                    <a:pt x="414337" y="4762"/>
                  </a:lnTo>
                  <a:lnTo>
                    <a:pt x="95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Putnam</a:t>
              </a:r>
            </a:p>
            <a:p>
              <a:pPr algn="ctr"/>
              <a:r>
                <a:rPr lang="en-US" sz="100">
                  <a:solidFill>
                    <a:schemeClr val="bg1"/>
                  </a:solidFill>
                </a:rPr>
                <a:t>67</a:t>
              </a:r>
            </a:p>
          </p:txBody>
        </p:sp>
        <p:sp>
          <p:nvSpPr>
            <p:cNvPr id="122" name="66 - Pulaski">
              <a:extLst>
                <a:ext uri="{FF2B5EF4-FFF2-40B4-BE49-F238E27FC236}">
                  <a16:creationId xmlns:a16="http://schemas.microsoft.com/office/drawing/2014/main" id="{FBBAEE2A-B125-1EFC-53B0-B516FF26A48B}"/>
                </a:ext>
              </a:extLst>
            </p:cNvPr>
            <p:cNvSpPr/>
            <p:nvPr/>
          </p:nvSpPr>
          <p:spPr>
            <a:xfrm>
              <a:off x="7908141" y="5933243"/>
              <a:ext cx="1807368" cy="1357317"/>
            </a:xfrm>
            <a:custGeom>
              <a:avLst/>
              <a:gdLst>
                <a:gd name="connsiteX0" fmla="*/ 602456 w 602456"/>
                <a:gd name="connsiteY0" fmla="*/ 0 h 452438"/>
                <a:gd name="connsiteX1" fmla="*/ 0 w 602456"/>
                <a:gd name="connsiteY1" fmla="*/ 0 h 452438"/>
                <a:gd name="connsiteX2" fmla="*/ 0 w 602456"/>
                <a:gd name="connsiteY2" fmla="*/ 450057 h 452438"/>
                <a:gd name="connsiteX3" fmla="*/ 597694 w 602456"/>
                <a:gd name="connsiteY3" fmla="*/ 452438 h 452438"/>
                <a:gd name="connsiteX4" fmla="*/ 602456 w 602456"/>
                <a:gd name="connsiteY4" fmla="*/ 0 h 452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456" h="452438">
                  <a:moveTo>
                    <a:pt x="602456" y="0"/>
                  </a:moveTo>
                  <a:lnTo>
                    <a:pt x="0" y="0"/>
                  </a:lnTo>
                  <a:lnTo>
                    <a:pt x="0" y="450057"/>
                  </a:lnTo>
                  <a:lnTo>
                    <a:pt x="597694" y="452438"/>
                  </a:lnTo>
                  <a:cubicBezTo>
                    <a:pt x="598488" y="300832"/>
                    <a:pt x="599281" y="149225"/>
                    <a:pt x="602456"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Pulaski</a:t>
              </a:r>
            </a:p>
            <a:p>
              <a:pPr algn="ctr"/>
              <a:r>
                <a:rPr lang="en-US" sz="100">
                  <a:solidFill>
                    <a:schemeClr val="bg1"/>
                  </a:solidFill>
                </a:rPr>
                <a:t>66</a:t>
              </a:r>
            </a:p>
          </p:txBody>
        </p:sp>
        <p:sp>
          <p:nvSpPr>
            <p:cNvPr id="123" name="65 - Posey">
              <a:extLst>
                <a:ext uri="{FF2B5EF4-FFF2-40B4-BE49-F238E27FC236}">
                  <a16:creationId xmlns:a16="http://schemas.microsoft.com/office/drawing/2014/main" id="{74DE4CBF-A2A9-AE18-E939-692A5BAD398E}"/>
                </a:ext>
              </a:extLst>
            </p:cNvPr>
            <p:cNvSpPr/>
            <p:nvPr/>
          </p:nvSpPr>
          <p:spPr>
            <a:xfrm>
              <a:off x="3479027" y="20820815"/>
              <a:ext cx="1457325" cy="2271717"/>
            </a:xfrm>
            <a:custGeom>
              <a:avLst/>
              <a:gdLst>
                <a:gd name="connsiteX0" fmla="*/ 481013 w 485775"/>
                <a:gd name="connsiteY0" fmla="*/ 50007 h 757238"/>
                <a:gd name="connsiteX1" fmla="*/ 335756 w 485775"/>
                <a:gd name="connsiteY1" fmla="*/ 50007 h 757238"/>
                <a:gd name="connsiteX2" fmla="*/ 333375 w 485775"/>
                <a:gd name="connsiteY2" fmla="*/ 2382 h 757238"/>
                <a:gd name="connsiteX3" fmla="*/ 109538 w 485775"/>
                <a:gd name="connsiteY3" fmla="*/ 0 h 757238"/>
                <a:gd name="connsiteX4" fmla="*/ 90488 w 485775"/>
                <a:gd name="connsiteY4" fmla="*/ 21432 h 757238"/>
                <a:gd name="connsiteX5" fmla="*/ 107156 w 485775"/>
                <a:gd name="connsiteY5" fmla="*/ 42863 h 757238"/>
                <a:gd name="connsiteX6" fmla="*/ 140494 w 485775"/>
                <a:gd name="connsiteY6" fmla="*/ 83344 h 757238"/>
                <a:gd name="connsiteX7" fmla="*/ 173831 w 485775"/>
                <a:gd name="connsiteY7" fmla="*/ 116682 h 757238"/>
                <a:gd name="connsiteX8" fmla="*/ 180975 w 485775"/>
                <a:gd name="connsiteY8" fmla="*/ 142875 h 757238"/>
                <a:gd name="connsiteX9" fmla="*/ 150019 w 485775"/>
                <a:gd name="connsiteY9" fmla="*/ 173832 h 757238"/>
                <a:gd name="connsiteX10" fmla="*/ 121444 w 485775"/>
                <a:gd name="connsiteY10" fmla="*/ 176213 h 757238"/>
                <a:gd name="connsiteX11" fmla="*/ 83344 w 485775"/>
                <a:gd name="connsiteY11" fmla="*/ 197644 h 757238"/>
                <a:gd name="connsiteX12" fmla="*/ 73819 w 485775"/>
                <a:gd name="connsiteY12" fmla="*/ 240507 h 757238"/>
                <a:gd name="connsiteX13" fmla="*/ 88106 w 485775"/>
                <a:gd name="connsiteY13" fmla="*/ 259557 h 757238"/>
                <a:gd name="connsiteX14" fmla="*/ 95250 w 485775"/>
                <a:gd name="connsiteY14" fmla="*/ 276225 h 757238"/>
                <a:gd name="connsiteX15" fmla="*/ 90488 w 485775"/>
                <a:gd name="connsiteY15" fmla="*/ 292894 h 757238"/>
                <a:gd name="connsiteX16" fmla="*/ 57150 w 485775"/>
                <a:gd name="connsiteY16" fmla="*/ 302419 h 757238"/>
                <a:gd name="connsiteX17" fmla="*/ 42863 w 485775"/>
                <a:gd name="connsiteY17" fmla="*/ 323850 h 757238"/>
                <a:gd name="connsiteX18" fmla="*/ 38100 w 485775"/>
                <a:gd name="connsiteY18" fmla="*/ 352425 h 757238"/>
                <a:gd name="connsiteX19" fmla="*/ 45244 w 485775"/>
                <a:gd name="connsiteY19" fmla="*/ 395288 h 757238"/>
                <a:gd name="connsiteX20" fmla="*/ 61913 w 485775"/>
                <a:gd name="connsiteY20" fmla="*/ 419100 h 757238"/>
                <a:gd name="connsiteX21" fmla="*/ 52388 w 485775"/>
                <a:gd name="connsiteY21" fmla="*/ 452438 h 757238"/>
                <a:gd name="connsiteX22" fmla="*/ 30956 w 485775"/>
                <a:gd name="connsiteY22" fmla="*/ 481013 h 757238"/>
                <a:gd name="connsiteX23" fmla="*/ 21431 w 485775"/>
                <a:gd name="connsiteY23" fmla="*/ 500063 h 757238"/>
                <a:gd name="connsiteX24" fmla="*/ 16669 w 485775"/>
                <a:gd name="connsiteY24" fmla="*/ 528638 h 757238"/>
                <a:gd name="connsiteX25" fmla="*/ 35719 w 485775"/>
                <a:gd name="connsiteY25" fmla="*/ 540544 h 757238"/>
                <a:gd name="connsiteX26" fmla="*/ 26194 w 485775"/>
                <a:gd name="connsiteY26" fmla="*/ 564357 h 757238"/>
                <a:gd name="connsiteX27" fmla="*/ 0 w 485775"/>
                <a:gd name="connsiteY27" fmla="*/ 583407 h 757238"/>
                <a:gd name="connsiteX28" fmla="*/ 2381 w 485775"/>
                <a:gd name="connsiteY28" fmla="*/ 611982 h 757238"/>
                <a:gd name="connsiteX29" fmla="*/ 4763 w 485775"/>
                <a:gd name="connsiteY29" fmla="*/ 635794 h 757238"/>
                <a:gd name="connsiteX30" fmla="*/ 19050 w 485775"/>
                <a:gd name="connsiteY30" fmla="*/ 650082 h 757238"/>
                <a:gd name="connsiteX31" fmla="*/ 7144 w 485775"/>
                <a:gd name="connsiteY31" fmla="*/ 685800 h 757238"/>
                <a:gd name="connsiteX32" fmla="*/ 19050 w 485775"/>
                <a:gd name="connsiteY32" fmla="*/ 704850 h 757238"/>
                <a:gd name="connsiteX33" fmla="*/ 38100 w 485775"/>
                <a:gd name="connsiteY33" fmla="*/ 707232 h 757238"/>
                <a:gd name="connsiteX34" fmla="*/ 54769 w 485775"/>
                <a:gd name="connsiteY34" fmla="*/ 709613 h 757238"/>
                <a:gd name="connsiteX35" fmla="*/ 80963 w 485775"/>
                <a:gd name="connsiteY35" fmla="*/ 714375 h 757238"/>
                <a:gd name="connsiteX36" fmla="*/ 100013 w 485775"/>
                <a:gd name="connsiteY36" fmla="*/ 731044 h 757238"/>
                <a:gd name="connsiteX37" fmla="*/ 109538 w 485775"/>
                <a:gd name="connsiteY37" fmla="*/ 752475 h 757238"/>
                <a:gd name="connsiteX38" fmla="*/ 135731 w 485775"/>
                <a:gd name="connsiteY38" fmla="*/ 757238 h 757238"/>
                <a:gd name="connsiteX39" fmla="*/ 135731 w 485775"/>
                <a:gd name="connsiteY39" fmla="*/ 757238 h 757238"/>
                <a:gd name="connsiteX40" fmla="*/ 166688 w 485775"/>
                <a:gd name="connsiteY40" fmla="*/ 726282 h 757238"/>
                <a:gd name="connsiteX41" fmla="*/ 188119 w 485775"/>
                <a:gd name="connsiteY41" fmla="*/ 709613 h 757238"/>
                <a:gd name="connsiteX42" fmla="*/ 204788 w 485775"/>
                <a:gd name="connsiteY42" fmla="*/ 685800 h 757238"/>
                <a:gd name="connsiteX43" fmla="*/ 200025 w 485775"/>
                <a:gd name="connsiteY43" fmla="*/ 657225 h 757238"/>
                <a:gd name="connsiteX44" fmla="*/ 195263 w 485775"/>
                <a:gd name="connsiteY44" fmla="*/ 638175 h 757238"/>
                <a:gd name="connsiteX45" fmla="*/ 178594 w 485775"/>
                <a:gd name="connsiteY45" fmla="*/ 619125 h 757238"/>
                <a:gd name="connsiteX46" fmla="*/ 161925 w 485775"/>
                <a:gd name="connsiteY46" fmla="*/ 600075 h 757238"/>
                <a:gd name="connsiteX47" fmla="*/ 154781 w 485775"/>
                <a:gd name="connsiteY47" fmla="*/ 581025 h 757238"/>
                <a:gd name="connsiteX48" fmla="*/ 157163 w 485775"/>
                <a:gd name="connsiteY48" fmla="*/ 561975 h 757238"/>
                <a:gd name="connsiteX49" fmla="*/ 166688 w 485775"/>
                <a:gd name="connsiteY49" fmla="*/ 547688 h 757238"/>
                <a:gd name="connsiteX50" fmla="*/ 185738 w 485775"/>
                <a:gd name="connsiteY50" fmla="*/ 526257 h 757238"/>
                <a:gd name="connsiteX51" fmla="*/ 202406 w 485775"/>
                <a:gd name="connsiteY51" fmla="*/ 519113 h 757238"/>
                <a:gd name="connsiteX52" fmla="*/ 214313 w 485775"/>
                <a:gd name="connsiteY52" fmla="*/ 502444 h 757238"/>
                <a:gd name="connsiteX53" fmla="*/ 235744 w 485775"/>
                <a:gd name="connsiteY53" fmla="*/ 500063 h 757238"/>
                <a:gd name="connsiteX54" fmla="*/ 259556 w 485775"/>
                <a:gd name="connsiteY54" fmla="*/ 538163 h 757238"/>
                <a:gd name="connsiteX55" fmla="*/ 276225 w 485775"/>
                <a:gd name="connsiteY55" fmla="*/ 561975 h 757238"/>
                <a:gd name="connsiteX56" fmla="*/ 290513 w 485775"/>
                <a:gd name="connsiteY56" fmla="*/ 585788 h 757238"/>
                <a:gd name="connsiteX57" fmla="*/ 328613 w 485775"/>
                <a:gd name="connsiteY57" fmla="*/ 590550 h 757238"/>
                <a:gd name="connsiteX58" fmla="*/ 352425 w 485775"/>
                <a:gd name="connsiteY58" fmla="*/ 576263 h 757238"/>
                <a:gd name="connsiteX59" fmla="*/ 383381 w 485775"/>
                <a:gd name="connsiteY59" fmla="*/ 566738 h 757238"/>
                <a:gd name="connsiteX60" fmla="*/ 409575 w 485775"/>
                <a:gd name="connsiteY60" fmla="*/ 561975 h 757238"/>
                <a:gd name="connsiteX61" fmla="*/ 442913 w 485775"/>
                <a:gd name="connsiteY61" fmla="*/ 559594 h 757238"/>
                <a:gd name="connsiteX62" fmla="*/ 466725 w 485775"/>
                <a:gd name="connsiteY62" fmla="*/ 557213 h 757238"/>
                <a:gd name="connsiteX63" fmla="*/ 473869 w 485775"/>
                <a:gd name="connsiteY63" fmla="*/ 554832 h 757238"/>
                <a:gd name="connsiteX64" fmla="*/ 469106 w 485775"/>
                <a:gd name="connsiteY64" fmla="*/ 171450 h 757238"/>
                <a:gd name="connsiteX65" fmla="*/ 485775 w 485775"/>
                <a:gd name="connsiteY65" fmla="*/ 166688 h 757238"/>
                <a:gd name="connsiteX66" fmla="*/ 481013 w 485775"/>
                <a:gd name="connsiteY66" fmla="*/ 50007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5775" h="757238">
                  <a:moveTo>
                    <a:pt x="481013" y="50007"/>
                  </a:moveTo>
                  <a:lnTo>
                    <a:pt x="335756" y="50007"/>
                  </a:lnTo>
                  <a:lnTo>
                    <a:pt x="333375" y="2382"/>
                  </a:lnTo>
                  <a:lnTo>
                    <a:pt x="109538" y="0"/>
                  </a:lnTo>
                  <a:lnTo>
                    <a:pt x="90488" y="21432"/>
                  </a:lnTo>
                  <a:lnTo>
                    <a:pt x="107156" y="42863"/>
                  </a:lnTo>
                  <a:lnTo>
                    <a:pt x="140494" y="83344"/>
                  </a:lnTo>
                  <a:lnTo>
                    <a:pt x="173831" y="116682"/>
                  </a:lnTo>
                  <a:lnTo>
                    <a:pt x="180975" y="142875"/>
                  </a:lnTo>
                  <a:lnTo>
                    <a:pt x="150019" y="173832"/>
                  </a:lnTo>
                  <a:lnTo>
                    <a:pt x="121444" y="176213"/>
                  </a:lnTo>
                  <a:lnTo>
                    <a:pt x="83344" y="197644"/>
                  </a:lnTo>
                  <a:lnTo>
                    <a:pt x="73819" y="240507"/>
                  </a:lnTo>
                  <a:lnTo>
                    <a:pt x="88106" y="259557"/>
                  </a:lnTo>
                  <a:lnTo>
                    <a:pt x="95250" y="276225"/>
                  </a:lnTo>
                  <a:lnTo>
                    <a:pt x="90488" y="292894"/>
                  </a:lnTo>
                  <a:lnTo>
                    <a:pt x="57150" y="302419"/>
                  </a:lnTo>
                  <a:lnTo>
                    <a:pt x="42863" y="323850"/>
                  </a:lnTo>
                  <a:lnTo>
                    <a:pt x="38100" y="352425"/>
                  </a:lnTo>
                  <a:lnTo>
                    <a:pt x="45244" y="395288"/>
                  </a:lnTo>
                  <a:lnTo>
                    <a:pt x="61913" y="419100"/>
                  </a:lnTo>
                  <a:lnTo>
                    <a:pt x="52388" y="452438"/>
                  </a:lnTo>
                  <a:lnTo>
                    <a:pt x="30956" y="481013"/>
                  </a:lnTo>
                  <a:lnTo>
                    <a:pt x="21431" y="500063"/>
                  </a:lnTo>
                  <a:lnTo>
                    <a:pt x="16669" y="528638"/>
                  </a:lnTo>
                  <a:lnTo>
                    <a:pt x="35719" y="540544"/>
                  </a:lnTo>
                  <a:lnTo>
                    <a:pt x="26194" y="564357"/>
                  </a:lnTo>
                  <a:lnTo>
                    <a:pt x="0" y="583407"/>
                  </a:lnTo>
                  <a:lnTo>
                    <a:pt x="2381" y="611982"/>
                  </a:lnTo>
                  <a:lnTo>
                    <a:pt x="4763" y="635794"/>
                  </a:lnTo>
                  <a:lnTo>
                    <a:pt x="19050" y="650082"/>
                  </a:lnTo>
                  <a:lnTo>
                    <a:pt x="7144" y="685800"/>
                  </a:lnTo>
                  <a:lnTo>
                    <a:pt x="19050" y="704850"/>
                  </a:lnTo>
                  <a:lnTo>
                    <a:pt x="38100" y="707232"/>
                  </a:lnTo>
                  <a:lnTo>
                    <a:pt x="54769" y="709613"/>
                  </a:lnTo>
                  <a:lnTo>
                    <a:pt x="80963" y="714375"/>
                  </a:lnTo>
                  <a:lnTo>
                    <a:pt x="100013" y="731044"/>
                  </a:lnTo>
                  <a:lnTo>
                    <a:pt x="109538" y="752475"/>
                  </a:lnTo>
                  <a:lnTo>
                    <a:pt x="135731" y="757238"/>
                  </a:lnTo>
                  <a:lnTo>
                    <a:pt x="135731" y="757238"/>
                  </a:lnTo>
                  <a:lnTo>
                    <a:pt x="166688" y="726282"/>
                  </a:lnTo>
                  <a:lnTo>
                    <a:pt x="188119" y="709613"/>
                  </a:lnTo>
                  <a:lnTo>
                    <a:pt x="204788" y="685800"/>
                  </a:lnTo>
                  <a:lnTo>
                    <a:pt x="200025" y="657225"/>
                  </a:lnTo>
                  <a:lnTo>
                    <a:pt x="195263" y="638175"/>
                  </a:lnTo>
                  <a:lnTo>
                    <a:pt x="178594" y="619125"/>
                  </a:lnTo>
                  <a:lnTo>
                    <a:pt x="161925" y="600075"/>
                  </a:lnTo>
                  <a:lnTo>
                    <a:pt x="154781" y="581025"/>
                  </a:lnTo>
                  <a:lnTo>
                    <a:pt x="157163" y="561975"/>
                  </a:lnTo>
                  <a:lnTo>
                    <a:pt x="166688" y="547688"/>
                  </a:lnTo>
                  <a:lnTo>
                    <a:pt x="185738" y="526257"/>
                  </a:lnTo>
                  <a:lnTo>
                    <a:pt x="202406" y="519113"/>
                  </a:lnTo>
                  <a:lnTo>
                    <a:pt x="214313" y="502444"/>
                  </a:lnTo>
                  <a:lnTo>
                    <a:pt x="235744" y="500063"/>
                  </a:lnTo>
                  <a:lnTo>
                    <a:pt x="259556" y="538163"/>
                  </a:lnTo>
                  <a:lnTo>
                    <a:pt x="276225" y="561975"/>
                  </a:lnTo>
                  <a:lnTo>
                    <a:pt x="290513" y="585788"/>
                  </a:lnTo>
                  <a:lnTo>
                    <a:pt x="328613" y="590550"/>
                  </a:lnTo>
                  <a:lnTo>
                    <a:pt x="352425" y="576263"/>
                  </a:lnTo>
                  <a:lnTo>
                    <a:pt x="383381" y="566738"/>
                  </a:lnTo>
                  <a:lnTo>
                    <a:pt x="409575" y="561975"/>
                  </a:lnTo>
                  <a:lnTo>
                    <a:pt x="442913" y="559594"/>
                  </a:lnTo>
                  <a:lnTo>
                    <a:pt x="466725" y="557213"/>
                  </a:lnTo>
                  <a:lnTo>
                    <a:pt x="473869" y="554832"/>
                  </a:lnTo>
                  <a:cubicBezTo>
                    <a:pt x="472281" y="427038"/>
                    <a:pt x="470694" y="299244"/>
                    <a:pt x="469106" y="171450"/>
                  </a:cubicBezTo>
                  <a:lnTo>
                    <a:pt x="485775" y="166688"/>
                  </a:lnTo>
                  <a:lnTo>
                    <a:pt x="481013" y="500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Posey</a:t>
              </a:r>
            </a:p>
            <a:p>
              <a:pPr algn="ctr"/>
              <a:r>
                <a:rPr lang="en-US" sz="100">
                  <a:solidFill>
                    <a:schemeClr val="bg1"/>
                  </a:solidFill>
                </a:rPr>
                <a:t>65</a:t>
              </a:r>
            </a:p>
          </p:txBody>
        </p:sp>
        <p:sp>
          <p:nvSpPr>
            <p:cNvPr id="124" name="64 - Porter">
              <a:extLst>
                <a:ext uri="{FF2B5EF4-FFF2-40B4-BE49-F238E27FC236}">
                  <a16:creationId xmlns:a16="http://schemas.microsoft.com/office/drawing/2014/main" id="{9FD7D8EC-1C3C-101F-8488-776949A6A896}"/>
                </a:ext>
              </a:extLst>
            </p:cNvPr>
            <p:cNvSpPr/>
            <p:nvPr/>
          </p:nvSpPr>
          <p:spPr>
            <a:xfrm>
              <a:off x="6750849" y="3104309"/>
              <a:ext cx="1143000" cy="2614617"/>
            </a:xfrm>
            <a:custGeom>
              <a:avLst/>
              <a:gdLst>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3343 w 381000"/>
                <a:gd name="connsiteY20" fmla="*/ 121444 h 871538"/>
                <a:gd name="connsiteX21" fmla="*/ 88106 w 381000"/>
                <a:gd name="connsiteY21" fmla="*/ 142875 h 871538"/>
                <a:gd name="connsiteX22" fmla="*/ 0 w 381000"/>
                <a:gd name="connsiteY22" fmla="*/ 159544 h 871538"/>
                <a:gd name="connsiteX0" fmla="*/ 0 w 381000"/>
                <a:gd name="connsiteY0" fmla="*/ 159544 h 871538"/>
                <a:gd name="connsiteX1" fmla="*/ 0 w 381000"/>
                <a:gd name="connsiteY1" fmla="*/ 823913 h 871538"/>
                <a:gd name="connsiteX2" fmla="*/ 14287 w 381000"/>
                <a:gd name="connsiteY2" fmla="*/ 795338 h 871538"/>
                <a:gd name="connsiteX3" fmla="*/ 76200 w 381000"/>
                <a:gd name="connsiteY3" fmla="*/ 771525 h 871538"/>
                <a:gd name="connsiteX4" fmla="*/ 126206 w 381000"/>
                <a:gd name="connsiteY4" fmla="*/ 740569 h 871538"/>
                <a:gd name="connsiteX5" fmla="*/ 140493 w 381000"/>
                <a:gd name="connsiteY5" fmla="*/ 745332 h 871538"/>
                <a:gd name="connsiteX6" fmla="*/ 226218 w 381000"/>
                <a:gd name="connsiteY6" fmla="*/ 785813 h 871538"/>
                <a:gd name="connsiteX7" fmla="*/ 254793 w 381000"/>
                <a:gd name="connsiteY7" fmla="*/ 804863 h 871538"/>
                <a:gd name="connsiteX8" fmla="*/ 285750 w 381000"/>
                <a:gd name="connsiteY8" fmla="*/ 833438 h 871538"/>
                <a:gd name="connsiteX9" fmla="*/ 326231 w 381000"/>
                <a:gd name="connsiteY9" fmla="*/ 862013 h 871538"/>
                <a:gd name="connsiteX10" fmla="*/ 338137 w 381000"/>
                <a:gd name="connsiteY10" fmla="*/ 871538 h 871538"/>
                <a:gd name="connsiteX11" fmla="*/ 378618 w 381000"/>
                <a:gd name="connsiteY11" fmla="*/ 833438 h 871538"/>
                <a:gd name="connsiteX12" fmla="*/ 381000 w 381000"/>
                <a:gd name="connsiteY12" fmla="*/ 0 h 871538"/>
                <a:gd name="connsiteX13" fmla="*/ 359568 w 381000"/>
                <a:gd name="connsiteY13" fmla="*/ 26194 h 871538"/>
                <a:gd name="connsiteX14" fmla="*/ 319087 w 381000"/>
                <a:gd name="connsiteY14" fmla="*/ 40482 h 871538"/>
                <a:gd name="connsiteX15" fmla="*/ 242887 w 381000"/>
                <a:gd name="connsiteY15" fmla="*/ 78582 h 871538"/>
                <a:gd name="connsiteX16" fmla="*/ 126206 w 381000"/>
                <a:gd name="connsiteY16" fmla="*/ 123825 h 871538"/>
                <a:gd name="connsiteX17" fmla="*/ 116681 w 381000"/>
                <a:gd name="connsiteY17" fmla="*/ 116682 h 871538"/>
                <a:gd name="connsiteX18" fmla="*/ 100012 w 381000"/>
                <a:gd name="connsiteY18" fmla="*/ 116682 h 871538"/>
                <a:gd name="connsiteX19" fmla="*/ 85725 w 381000"/>
                <a:gd name="connsiteY19" fmla="*/ 123825 h 871538"/>
                <a:gd name="connsiteX20" fmla="*/ 88106 w 381000"/>
                <a:gd name="connsiteY20" fmla="*/ 142875 h 871538"/>
                <a:gd name="connsiteX21" fmla="*/ 0 w 381000"/>
                <a:gd name="connsiteY21" fmla="*/ 159544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000" h="871538">
                  <a:moveTo>
                    <a:pt x="0" y="159544"/>
                  </a:moveTo>
                  <a:lnTo>
                    <a:pt x="0" y="823913"/>
                  </a:lnTo>
                  <a:lnTo>
                    <a:pt x="14287" y="795338"/>
                  </a:lnTo>
                  <a:lnTo>
                    <a:pt x="76200" y="771525"/>
                  </a:lnTo>
                  <a:lnTo>
                    <a:pt x="126206" y="740569"/>
                  </a:lnTo>
                  <a:lnTo>
                    <a:pt x="140493" y="745332"/>
                  </a:lnTo>
                  <a:lnTo>
                    <a:pt x="226218" y="785813"/>
                  </a:lnTo>
                  <a:lnTo>
                    <a:pt x="254793" y="804863"/>
                  </a:lnTo>
                  <a:lnTo>
                    <a:pt x="285750" y="833438"/>
                  </a:lnTo>
                  <a:lnTo>
                    <a:pt x="326231" y="862013"/>
                  </a:lnTo>
                  <a:lnTo>
                    <a:pt x="338137" y="871538"/>
                  </a:lnTo>
                  <a:lnTo>
                    <a:pt x="378618" y="833438"/>
                  </a:lnTo>
                  <a:lnTo>
                    <a:pt x="381000" y="0"/>
                  </a:lnTo>
                  <a:lnTo>
                    <a:pt x="359568" y="26194"/>
                  </a:lnTo>
                  <a:lnTo>
                    <a:pt x="319087" y="40482"/>
                  </a:lnTo>
                  <a:lnTo>
                    <a:pt x="242887" y="78582"/>
                  </a:lnTo>
                  <a:lnTo>
                    <a:pt x="126206" y="123825"/>
                  </a:lnTo>
                  <a:lnTo>
                    <a:pt x="116681" y="116682"/>
                  </a:lnTo>
                  <a:lnTo>
                    <a:pt x="100012" y="116682"/>
                  </a:lnTo>
                  <a:lnTo>
                    <a:pt x="85725" y="123825"/>
                  </a:lnTo>
                  <a:lnTo>
                    <a:pt x="88106" y="142875"/>
                  </a:lnTo>
                  <a:lnTo>
                    <a:pt x="0" y="1595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Porter</a:t>
              </a:r>
            </a:p>
            <a:p>
              <a:pPr algn="ctr"/>
              <a:r>
                <a:rPr lang="en-US" sz="100">
                  <a:solidFill>
                    <a:schemeClr val="bg1"/>
                  </a:solidFill>
                </a:rPr>
                <a:t>64</a:t>
              </a:r>
            </a:p>
          </p:txBody>
        </p:sp>
        <p:sp>
          <p:nvSpPr>
            <p:cNvPr id="125" name="63 - Pike">
              <a:extLst>
                <a:ext uri="{FF2B5EF4-FFF2-40B4-BE49-F238E27FC236}">
                  <a16:creationId xmlns:a16="http://schemas.microsoft.com/office/drawing/2014/main" id="{28FE39E0-A390-3E9E-1F94-38C29962C5B6}"/>
                </a:ext>
              </a:extLst>
            </p:cNvPr>
            <p:cNvSpPr/>
            <p:nvPr/>
          </p:nvSpPr>
          <p:spPr>
            <a:xfrm>
              <a:off x="5786447" y="19220604"/>
              <a:ext cx="1564485" cy="1600200"/>
            </a:xfrm>
            <a:custGeom>
              <a:avLst/>
              <a:gdLst>
                <a:gd name="connsiteX0" fmla="*/ 9525 w 521494"/>
                <a:gd name="connsiteY0" fmla="*/ 33338 h 533400"/>
                <a:gd name="connsiteX1" fmla="*/ 0 w 521494"/>
                <a:gd name="connsiteY1" fmla="*/ 150019 h 533400"/>
                <a:gd name="connsiteX2" fmla="*/ 28575 w 521494"/>
                <a:gd name="connsiteY2" fmla="*/ 145257 h 533400"/>
                <a:gd name="connsiteX3" fmla="*/ 30956 w 521494"/>
                <a:gd name="connsiteY3" fmla="*/ 197644 h 533400"/>
                <a:gd name="connsiteX4" fmla="*/ 85725 w 521494"/>
                <a:gd name="connsiteY4" fmla="*/ 192882 h 533400"/>
                <a:gd name="connsiteX5" fmla="*/ 73819 w 521494"/>
                <a:gd name="connsiteY5" fmla="*/ 297657 h 533400"/>
                <a:gd name="connsiteX6" fmla="*/ 107156 w 521494"/>
                <a:gd name="connsiteY6" fmla="*/ 280988 h 533400"/>
                <a:gd name="connsiteX7" fmla="*/ 138112 w 521494"/>
                <a:gd name="connsiteY7" fmla="*/ 295275 h 533400"/>
                <a:gd name="connsiteX8" fmla="*/ 150019 w 521494"/>
                <a:gd name="connsiteY8" fmla="*/ 280988 h 533400"/>
                <a:gd name="connsiteX9" fmla="*/ 200025 w 521494"/>
                <a:gd name="connsiteY9" fmla="*/ 280988 h 533400"/>
                <a:gd name="connsiteX10" fmla="*/ 200025 w 521494"/>
                <a:gd name="connsiteY10" fmla="*/ 507207 h 533400"/>
                <a:gd name="connsiteX11" fmla="*/ 226219 w 521494"/>
                <a:gd name="connsiteY11" fmla="*/ 507207 h 533400"/>
                <a:gd name="connsiteX12" fmla="*/ 226219 w 521494"/>
                <a:gd name="connsiteY12" fmla="*/ 533400 h 533400"/>
                <a:gd name="connsiteX13" fmla="*/ 516731 w 521494"/>
                <a:gd name="connsiteY13" fmla="*/ 526257 h 533400"/>
                <a:gd name="connsiteX14" fmla="*/ 521494 w 521494"/>
                <a:gd name="connsiteY14" fmla="*/ 73819 h 533400"/>
                <a:gd name="connsiteX15" fmla="*/ 497681 w 521494"/>
                <a:gd name="connsiteY15" fmla="*/ 59532 h 533400"/>
                <a:gd name="connsiteX16" fmla="*/ 478631 w 521494"/>
                <a:gd name="connsiteY16" fmla="*/ 52388 h 533400"/>
                <a:gd name="connsiteX17" fmla="*/ 471487 w 521494"/>
                <a:gd name="connsiteY17" fmla="*/ 30957 h 533400"/>
                <a:gd name="connsiteX18" fmla="*/ 450056 w 521494"/>
                <a:gd name="connsiteY18" fmla="*/ 40482 h 533400"/>
                <a:gd name="connsiteX19" fmla="*/ 438150 w 521494"/>
                <a:gd name="connsiteY19" fmla="*/ 40482 h 533400"/>
                <a:gd name="connsiteX20" fmla="*/ 421481 w 521494"/>
                <a:gd name="connsiteY20" fmla="*/ 61913 h 533400"/>
                <a:gd name="connsiteX21" fmla="*/ 400050 w 521494"/>
                <a:gd name="connsiteY21" fmla="*/ 61913 h 533400"/>
                <a:gd name="connsiteX22" fmla="*/ 402431 w 521494"/>
                <a:gd name="connsiteY22" fmla="*/ 38100 h 533400"/>
                <a:gd name="connsiteX23" fmla="*/ 390525 w 521494"/>
                <a:gd name="connsiteY23" fmla="*/ 21432 h 533400"/>
                <a:gd name="connsiteX24" fmla="*/ 364331 w 521494"/>
                <a:gd name="connsiteY24" fmla="*/ 16669 h 533400"/>
                <a:gd name="connsiteX25" fmla="*/ 359569 w 521494"/>
                <a:gd name="connsiteY25" fmla="*/ 0 h 533400"/>
                <a:gd name="connsiteX26" fmla="*/ 314325 w 521494"/>
                <a:gd name="connsiteY26" fmla="*/ 14288 h 533400"/>
                <a:gd name="connsiteX27" fmla="*/ 314325 w 521494"/>
                <a:gd name="connsiteY27" fmla="*/ 14288 h 533400"/>
                <a:gd name="connsiteX28" fmla="*/ 290512 w 521494"/>
                <a:gd name="connsiteY28" fmla="*/ 14288 h 533400"/>
                <a:gd name="connsiteX29" fmla="*/ 271462 w 521494"/>
                <a:gd name="connsiteY29" fmla="*/ 21432 h 533400"/>
                <a:gd name="connsiteX30" fmla="*/ 271462 w 521494"/>
                <a:gd name="connsiteY30" fmla="*/ 52388 h 533400"/>
                <a:gd name="connsiteX31" fmla="*/ 235744 w 521494"/>
                <a:gd name="connsiteY31" fmla="*/ 66675 h 533400"/>
                <a:gd name="connsiteX32" fmla="*/ 197644 w 521494"/>
                <a:gd name="connsiteY32" fmla="*/ 50007 h 533400"/>
                <a:gd name="connsiteX33" fmla="*/ 166687 w 521494"/>
                <a:gd name="connsiteY33" fmla="*/ 40482 h 533400"/>
                <a:gd name="connsiteX34" fmla="*/ 145256 w 521494"/>
                <a:gd name="connsiteY34" fmla="*/ 16669 h 533400"/>
                <a:gd name="connsiteX35" fmla="*/ 130969 w 521494"/>
                <a:gd name="connsiteY35" fmla="*/ 16669 h 533400"/>
                <a:gd name="connsiteX36" fmla="*/ 145256 w 521494"/>
                <a:gd name="connsiteY36" fmla="*/ 40482 h 533400"/>
                <a:gd name="connsiteX37" fmla="*/ 135731 w 521494"/>
                <a:gd name="connsiteY37" fmla="*/ 57150 h 533400"/>
                <a:gd name="connsiteX38" fmla="*/ 121444 w 521494"/>
                <a:gd name="connsiteY38" fmla="*/ 66675 h 533400"/>
                <a:gd name="connsiteX39" fmla="*/ 95250 w 521494"/>
                <a:gd name="connsiteY39" fmla="*/ 54769 h 533400"/>
                <a:gd name="connsiteX40" fmla="*/ 104775 w 521494"/>
                <a:gd name="connsiteY40" fmla="*/ 30957 h 533400"/>
                <a:gd name="connsiteX41" fmla="*/ 104775 w 521494"/>
                <a:gd name="connsiteY41" fmla="*/ 30957 h 533400"/>
                <a:gd name="connsiteX42" fmla="*/ 83344 w 521494"/>
                <a:gd name="connsiteY42" fmla="*/ 21432 h 533400"/>
                <a:gd name="connsiteX43" fmla="*/ 78581 w 521494"/>
                <a:gd name="connsiteY43" fmla="*/ 30957 h 533400"/>
                <a:gd name="connsiteX44" fmla="*/ 64294 w 521494"/>
                <a:gd name="connsiteY44" fmla="*/ 40482 h 533400"/>
                <a:gd name="connsiteX45" fmla="*/ 9525 w 521494"/>
                <a:gd name="connsiteY45" fmla="*/ 33338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21494" h="533400">
                  <a:moveTo>
                    <a:pt x="9525" y="33338"/>
                  </a:moveTo>
                  <a:lnTo>
                    <a:pt x="0" y="150019"/>
                  </a:lnTo>
                  <a:lnTo>
                    <a:pt x="28575" y="145257"/>
                  </a:lnTo>
                  <a:lnTo>
                    <a:pt x="30956" y="197644"/>
                  </a:lnTo>
                  <a:lnTo>
                    <a:pt x="85725" y="192882"/>
                  </a:lnTo>
                  <a:lnTo>
                    <a:pt x="73819" y="297657"/>
                  </a:lnTo>
                  <a:lnTo>
                    <a:pt x="107156" y="280988"/>
                  </a:lnTo>
                  <a:lnTo>
                    <a:pt x="138112" y="295275"/>
                  </a:lnTo>
                  <a:lnTo>
                    <a:pt x="150019" y="280988"/>
                  </a:lnTo>
                  <a:lnTo>
                    <a:pt x="200025" y="280988"/>
                  </a:lnTo>
                  <a:lnTo>
                    <a:pt x="200025" y="507207"/>
                  </a:lnTo>
                  <a:lnTo>
                    <a:pt x="226219" y="507207"/>
                  </a:lnTo>
                  <a:lnTo>
                    <a:pt x="226219" y="533400"/>
                  </a:lnTo>
                  <a:lnTo>
                    <a:pt x="516731" y="526257"/>
                  </a:lnTo>
                  <a:cubicBezTo>
                    <a:pt x="518319" y="375444"/>
                    <a:pt x="519906" y="224632"/>
                    <a:pt x="521494" y="73819"/>
                  </a:cubicBezTo>
                  <a:lnTo>
                    <a:pt x="497681" y="59532"/>
                  </a:lnTo>
                  <a:lnTo>
                    <a:pt x="478631" y="52388"/>
                  </a:lnTo>
                  <a:lnTo>
                    <a:pt x="471487" y="30957"/>
                  </a:lnTo>
                  <a:lnTo>
                    <a:pt x="450056" y="40482"/>
                  </a:lnTo>
                  <a:lnTo>
                    <a:pt x="438150" y="40482"/>
                  </a:lnTo>
                  <a:lnTo>
                    <a:pt x="421481" y="61913"/>
                  </a:lnTo>
                  <a:lnTo>
                    <a:pt x="400050" y="61913"/>
                  </a:lnTo>
                  <a:lnTo>
                    <a:pt x="402431" y="38100"/>
                  </a:lnTo>
                  <a:lnTo>
                    <a:pt x="390525" y="21432"/>
                  </a:lnTo>
                  <a:lnTo>
                    <a:pt x="364331" y="16669"/>
                  </a:lnTo>
                  <a:lnTo>
                    <a:pt x="359569" y="0"/>
                  </a:lnTo>
                  <a:lnTo>
                    <a:pt x="314325" y="14288"/>
                  </a:lnTo>
                  <a:lnTo>
                    <a:pt x="314325" y="14288"/>
                  </a:lnTo>
                  <a:lnTo>
                    <a:pt x="290512" y="14288"/>
                  </a:lnTo>
                  <a:lnTo>
                    <a:pt x="271462" y="21432"/>
                  </a:lnTo>
                  <a:lnTo>
                    <a:pt x="271462" y="52388"/>
                  </a:lnTo>
                  <a:lnTo>
                    <a:pt x="235744" y="66675"/>
                  </a:lnTo>
                  <a:lnTo>
                    <a:pt x="197644" y="50007"/>
                  </a:lnTo>
                  <a:lnTo>
                    <a:pt x="166687" y="40482"/>
                  </a:lnTo>
                  <a:lnTo>
                    <a:pt x="145256" y="16669"/>
                  </a:lnTo>
                  <a:lnTo>
                    <a:pt x="130969" y="16669"/>
                  </a:lnTo>
                  <a:lnTo>
                    <a:pt x="145256" y="40482"/>
                  </a:lnTo>
                  <a:lnTo>
                    <a:pt x="135731" y="57150"/>
                  </a:lnTo>
                  <a:lnTo>
                    <a:pt x="121444" y="66675"/>
                  </a:lnTo>
                  <a:lnTo>
                    <a:pt x="95250" y="54769"/>
                  </a:lnTo>
                  <a:lnTo>
                    <a:pt x="104775" y="30957"/>
                  </a:lnTo>
                  <a:lnTo>
                    <a:pt x="104775" y="30957"/>
                  </a:lnTo>
                  <a:lnTo>
                    <a:pt x="83344" y="21432"/>
                  </a:lnTo>
                  <a:lnTo>
                    <a:pt x="78581" y="30957"/>
                  </a:lnTo>
                  <a:lnTo>
                    <a:pt x="64294" y="40482"/>
                  </a:lnTo>
                  <a:lnTo>
                    <a:pt x="9525" y="33338"/>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480" tIns="137160" rIns="0" bIns="137160" numCol="1" spcCol="0" rtlCol="0" fromWordArt="0" anchor="ctr" anchorCtr="0" forceAA="0" compatLnSpc="1">
              <a:prstTxWarp prst="textNoShape">
                <a:avLst/>
              </a:prstTxWarp>
              <a:noAutofit/>
            </a:bodyPr>
            <a:lstStyle/>
            <a:p>
              <a:pPr algn="ctr"/>
              <a:r>
                <a:rPr lang="en-US" sz="100">
                  <a:solidFill>
                    <a:schemeClr val="bg1"/>
                  </a:solidFill>
                </a:rPr>
                <a:t>Pike</a:t>
              </a:r>
            </a:p>
            <a:p>
              <a:pPr algn="ctr"/>
              <a:r>
                <a:rPr lang="en-US" sz="100">
                  <a:solidFill>
                    <a:schemeClr val="bg1"/>
                  </a:solidFill>
                </a:rPr>
                <a:t>63</a:t>
              </a:r>
            </a:p>
          </p:txBody>
        </p:sp>
        <p:sp>
          <p:nvSpPr>
            <p:cNvPr id="126" name="62 - Perry">
              <a:extLst>
                <a:ext uri="{FF2B5EF4-FFF2-40B4-BE49-F238E27FC236}">
                  <a16:creationId xmlns:a16="http://schemas.microsoft.com/office/drawing/2014/main" id="{B1D38FBF-B301-A570-C454-5845D48FEB02}"/>
                </a:ext>
              </a:extLst>
            </p:cNvPr>
            <p:cNvSpPr/>
            <p:nvPr/>
          </p:nvSpPr>
          <p:spPr>
            <a:xfrm>
              <a:off x="8358197" y="20642217"/>
              <a:ext cx="1500189" cy="2100264"/>
            </a:xfrm>
            <a:custGeom>
              <a:avLst/>
              <a:gdLst>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59581 w 500062"/>
                <a:gd name="connsiteY55" fmla="*/ 233363 h 700088"/>
                <a:gd name="connsiteX0" fmla="*/ 459581 w 500062"/>
                <a:gd name="connsiteY0" fmla="*/ 233363 h 700088"/>
                <a:gd name="connsiteX1" fmla="*/ 459581 w 500062"/>
                <a:gd name="connsiteY1" fmla="*/ 100013 h 700088"/>
                <a:gd name="connsiteX2" fmla="*/ 311944 w 500062"/>
                <a:gd name="connsiteY2" fmla="*/ 100013 h 700088"/>
                <a:gd name="connsiteX3" fmla="*/ 314325 w 500062"/>
                <a:gd name="connsiteY3" fmla="*/ 0 h 700088"/>
                <a:gd name="connsiteX4" fmla="*/ 171450 w 500062"/>
                <a:gd name="connsiteY4" fmla="*/ 4763 h 700088"/>
                <a:gd name="connsiteX5" fmla="*/ 169069 w 500062"/>
                <a:gd name="connsiteY5" fmla="*/ 28575 h 700088"/>
                <a:gd name="connsiteX6" fmla="*/ 16669 w 500062"/>
                <a:gd name="connsiteY6" fmla="*/ 30956 h 700088"/>
                <a:gd name="connsiteX7" fmla="*/ 26194 w 500062"/>
                <a:gd name="connsiteY7" fmla="*/ 85725 h 700088"/>
                <a:gd name="connsiteX8" fmla="*/ 26194 w 500062"/>
                <a:gd name="connsiteY8" fmla="*/ 114300 h 700088"/>
                <a:gd name="connsiteX9" fmla="*/ 28575 w 500062"/>
                <a:gd name="connsiteY9" fmla="*/ 135731 h 700088"/>
                <a:gd name="connsiteX10" fmla="*/ 7144 w 500062"/>
                <a:gd name="connsiteY10" fmla="*/ 145256 h 700088"/>
                <a:gd name="connsiteX11" fmla="*/ 19050 w 500062"/>
                <a:gd name="connsiteY11" fmla="*/ 185738 h 700088"/>
                <a:gd name="connsiteX12" fmla="*/ 7144 w 500062"/>
                <a:gd name="connsiteY12" fmla="*/ 200025 h 700088"/>
                <a:gd name="connsiteX13" fmla="*/ 19050 w 500062"/>
                <a:gd name="connsiteY13" fmla="*/ 228600 h 700088"/>
                <a:gd name="connsiteX14" fmla="*/ 7144 w 500062"/>
                <a:gd name="connsiteY14" fmla="*/ 245269 h 700088"/>
                <a:gd name="connsiteX15" fmla="*/ 14287 w 500062"/>
                <a:gd name="connsiteY15" fmla="*/ 259556 h 700088"/>
                <a:gd name="connsiteX16" fmla="*/ 42862 w 500062"/>
                <a:gd name="connsiteY16" fmla="*/ 269081 h 700088"/>
                <a:gd name="connsiteX17" fmla="*/ 61912 w 500062"/>
                <a:gd name="connsiteY17" fmla="*/ 273844 h 700088"/>
                <a:gd name="connsiteX18" fmla="*/ 61912 w 500062"/>
                <a:gd name="connsiteY18" fmla="*/ 304800 h 700088"/>
                <a:gd name="connsiteX19" fmla="*/ 35719 w 500062"/>
                <a:gd name="connsiteY19" fmla="*/ 316706 h 700088"/>
                <a:gd name="connsiteX20" fmla="*/ 57150 w 500062"/>
                <a:gd name="connsiteY20" fmla="*/ 350044 h 700088"/>
                <a:gd name="connsiteX21" fmla="*/ 28575 w 500062"/>
                <a:gd name="connsiteY21" fmla="*/ 371475 h 700088"/>
                <a:gd name="connsiteX22" fmla="*/ 52387 w 500062"/>
                <a:gd name="connsiteY22" fmla="*/ 395288 h 700088"/>
                <a:gd name="connsiteX23" fmla="*/ 57150 w 500062"/>
                <a:gd name="connsiteY23" fmla="*/ 426244 h 700088"/>
                <a:gd name="connsiteX24" fmla="*/ 42862 w 500062"/>
                <a:gd name="connsiteY24" fmla="*/ 450056 h 700088"/>
                <a:gd name="connsiteX25" fmla="*/ 14287 w 500062"/>
                <a:gd name="connsiteY25" fmla="*/ 421481 h 700088"/>
                <a:gd name="connsiteX26" fmla="*/ 0 w 500062"/>
                <a:gd name="connsiteY26" fmla="*/ 445294 h 700088"/>
                <a:gd name="connsiteX27" fmla="*/ 28575 w 500062"/>
                <a:gd name="connsiteY27" fmla="*/ 473869 h 700088"/>
                <a:gd name="connsiteX28" fmla="*/ 88106 w 500062"/>
                <a:gd name="connsiteY28" fmla="*/ 602456 h 700088"/>
                <a:gd name="connsiteX29" fmla="*/ 114300 w 500062"/>
                <a:gd name="connsiteY29" fmla="*/ 621506 h 700088"/>
                <a:gd name="connsiteX30" fmla="*/ 138112 w 500062"/>
                <a:gd name="connsiteY30" fmla="*/ 609600 h 700088"/>
                <a:gd name="connsiteX31" fmla="*/ 180975 w 500062"/>
                <a:gd name="connsiteY31" fmla="*/ 581025 h 700088"/>
                <a:gd name="connsiteX32" fmla="*/ 221456 w 500062"/>
                <a:gd name="connsiteY32" fmla="*/ 590550 h 700088"/>
                <a:gd name="connsiteX33" fmla="*/ 216694 w 500062"/>
                <a:gd name="connsiteY33" fmla="*/ 626269 h 700088"/>
                <a:gd name="connsiteX34" fmla="*/ 190500 w 500062"/>
                <a:gd name="connsiteY34" fmla="*/ 671513 h 700088"/>
                <a:gd name="connsiteX35" fmla="*/ 197644 w 500062"/>
                <a:gd name="connsiteY35" fmla="*/ 697706 h 700088"/>
                <a:gd name="connsiteX36" fmla="*/ 223837 w 500062"/>
                <a:gd name="connsiteY36" fmla="*/ 700088 h 700088"/>
                <a:gd name="connsiteX37" fmla="*/ 259556 w 500062"/>
                <a:gd name="connsiteY37" fmla="*/ 681038 h 700088"/>
                <a:gd name="connsiteX38" fmla="*/ 280987 w 500062"/>
                <a:gd name="connsiteY38" fmla="*/ 666750 h 700088"/>
                <a:gd name="connsiteX39" fmla="*/ 278606 w 500062"/>
                <a:gd name="connsiteY39" fmla="*/ 607219 h 700088"/>
                <a:gd name="connsiteX40" fmla="*/ 288131 w 500062"/>
                <a:gd name="connsiteY40" fmla="*/ 569119 h 700088"/>
                <a:gd name="connsiteX41" fmla="*/ 316706 w 500062"/>
                <a:gd name="connsiteY41" fmla="*/ 566738 h 700088"/>
                <a:gd name="connsiteX42" fmla="*/ 361950 w 500062"/>
                <a:gd name="connsiteY42" fmla="*/ 578644 h 700088"/>
                <a:gd name="connsiteX43" fmla="*/ 397669 w 500062"/>
                <a:gd name="connsiteY43" fmla="*/ 569119 h 700088"/>
                <a:gd name="connsiteX44" fmla="*/ 397669 w 500062"/>
                <a:gd name="connsiteY44" fmla="*/ 540544 h 700088"/>
                <a:gd name="connsiteX45" fmla="*/ 383381 w 500062"/>
                <a:gd name="connsiteY45" fmla="*/ 516731 h 700088"/>
                <a:gd name="connsiteX46" fmla="*/ 373856 w 500062"/>
                <a:gd name="connsiteY46" fmla="*/ 488156 h 700088"/>
                <a:gd name="connsiteX47" fmla="*/ 373856 w 500062"/>
                <a:gd name="connsiteY47" fmla="*/ 426244 h 700088"/>
                <a:gd name="connsiteX48" fmla="*/ 373856 w 500062"/>
                <a:gd name="connsiteY48" fmla="*/ 383381 h 700088"/>
                <a:gd name="connsiteX49" fmla="*/ 378619 w 500062"/>
                <a:gd name="connsiteY49" fmla="*/ 364331 h 700088"/>
                <a:gd name="connsiteX50" fmla="*/ 400050 w 500062"/>
                <a:gd name="connsiteY50" fmla="*/ 359569 h 700088"/>
                <a:gd name="connsiteX51" fmla="*/ 452437 w 500062"/>
                <a:gd name="connsiteY51" fmla="*/ 359569 h 700088"/>
                <a:gd name="connsiteX52" fmla="*/ 481012 w 500062"/>
                <a:gd name="connsiteY52" fmla="*/ 347663 h 700088"/>
                <a:gd name="connsiteX53" fmla="*/ 500062 w 500062"/>
                <a:gd name="connsiteY53" fmla="*/ 319088 h 700088"/>
                <a:gd name="connsiteX54" fmla="*/ 490537 w 500062"/>
                <a:gd name="connsiteY54" fmla="*/ 292894 h 700088"/>
                <a:gd name="connsiteX55" fmla="*/ 447675 w 500062"/>
                <a:gd name="connsiteY55" fmla="*/ 276225 h 700088"/>
                <a:gd name="connsiteX56" fmla="*/ 459581 w 500062"/>
                <a:gd name="connsiteY56" fmla="*/ 233363 h 7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0062" h="700088">
                  <a:moveTo>
                    <a:pt x="459581" y="233363"/>
                  </a:moveTo>
                  <a:lnTo>
                    <a:pt x="459581" y="100013"/>
                  </a:lnTo>
                  <a:lnTo>
                    <a:pt x="311944" y="100013"/>
                  </a:lnTo>
                  <a:cubicBezTo>
                    <a:pt x="312738" y="66675"/>
                    <a:pt x="313531" y="33338"/>
                    <a:pt x="314325" y="0"/>
                  </a:cubicBezTo>
                  <a:lnTo>
                    <a:pt x="171450" y="4763"/>
                  </a:lnTo>
                  <a:lnTo>
                    <a:pt x="169069" y="28575"/>
                  </a:lnTo>
                  <a:lnTo>
                    <a:pt x="16669" y="30956"/>
                  </a:lnTo>
                  <a:lnTo>
                    <a:pt x="26194" y="85725"/>
                  </a:lnTo>
                  <a:lnTo>
                    <a:pt x="26194" y="114300"/>
                  </a:lnTo>
                  <a:lnTo>
                    <a:pt x="28575" y="135731"/>
                  </a:lnTo>
                  <a:lnTo>
                    <a:pt x="7144" y="145256"/>
                  </a:lnTo>
                  <a:lnTo>
                    <a:pt x="19050" y="185738"/>
                  </a:lnTo>
                  <a:lnTo>
                    <a:pt x="7144" y="200025"/>
                  </a:lnTo>
                  <a:lnTo>
                    <a:pt x="19050" y="228600"/>
                  </a:lnTo>
                  <a:lnTo>
                    <a:pt x="7144" y="245269"/>
                  </a:lnTo>
                  <a:lnTo>
                    <a:pt x="14287" y="259556"/>
                  </a:lnTo>
                  <a:lnTo>
                    <a:pt x="42862" y="269081"/>
                  </a:lnTo>
                  <a:lnTo>
                    <a:pt x="61912" y="273844"/>
                  </a:lnTo>
                  <a:lnTo>
                    <a:pt x="61912" y="304800"/>
                  </a:lnTo>
                  <a:lnTo>
                    <a:pt x="35719" y="316706"/>
                  </a:lnTo>
                  <a:lnTo>
                    <a:pt x="57150" y="350044"/>
                  </a:lnTo>
                  <a:lnTo>
                    <a:pt x="28575" y="371475"/>
                  </a:lnTo>
                  <a:lnTo>
                    <a:pt x="52387" y="395288"/>
                  </a:lnTo>
                  <a:lnTo>
                    <a:pt x="57150" y="426244"/>
                  </a:lnTo>
                  <a:lnTo>
                    <a:pt x="42862" y="450056"/>
                  </a:lnTo>
                  <a:lnTo>
                    <a:pt x="14287" y="421481"/>
                  </a:lnTo>
                  <a:lnTo>
                    <a:pt x="0" y="445294"/>
                  </a:lnTo>
                  <a:lnTo>
                    <a:pt x="28575" y="473869"/>
                  </a:lnTo>
                  <a:lnTo>
                    <a:pt x="88106" y="602456"/>
                  </a:lnTo>
                  <a:lnTo>
                    <a:pt x="114300" y="621506"/>
                  </a:lnTo>
                  <a:lnTo>
                    <a:pt x="138112" y="609600"/>
                  </a:lnTo>
                  <a:lnTo>
                    <a:pt x="180975" y="581025"/>
                  </a:lnTo>
                  <a:lnTo>
                    <a:pt x="221456" y="590550"/>
                  </a:lnTo>
                  <a:lnTo>
                    <a:pt x="216694" y="626269"/>
                  </a:lnTo>
                  <a:lnTo>
                    <a:pt x="190500" y="671513"/>
                  </a:lnTo>
                  <a:lnTo>
                    <a:pt x="197644" y="697706"/>
                  </a:lnTo>
                  <a:lnTo>
                    <a:pt x="223837" y="700088"/>
                  </a:lnTo>
                  <a:lnTo>
                    <a:pt x="259556" y="681038"/>
                  </a:lnTo>
                  <a:lnTo>
                    <a:pt x="280987" y="666750"/>
                  </a:lnTo>
                  <a:cubicBezTo>
                    <a:pt x="280193" y="646906"/>
                    <a:pt x="279400" y="627063"/>
                    <a:pt x="278606" y="607219"/>
                  </a:cubicBezTo>
                  <a:lnTo>
                    <a:pt x="288131" y="569119"/>
                  </a:lnTo>
                  <a:lnTo>
                    <a:pt x="316706" y="566738"/>
                  </a:lnTo>
                  <a:lnTo>
                    <a:pt x="361950" y="578644"/>
                  </a:lnTo>
                  <a:lnTo>
                    <a:pt x="397669" y="569119"/>
                  </a:lnTo>
                  <a:lnTo>
                    <a:pt x="397669" y="540544"/>
                  </a:lnTo>
                  <a:lnTo>
                    <a:pt x="383381" y="516731"/>
                  </a:lnTo>
                  <a:lnTo>
                    <a:pt x="373856" y="488156"/>
                  </a:lnTo>
                  <a:lnTo>
                    <a:pt x="373856" y="426244"/>
                  </a:lnTo>
                  <a:lnTo>
                    <a:pt x="373856" y="383381"/>
                  </a:lnTo>
                  <a:lnTo>
                    <a:pt x="378619" y="364331"/>
                  </a:lnTo>
                  <a:lnTo>
                    <a:pt x="400050" y="359569"/>
                  </a:lnTo>
                  <a:lnTo>
                    <a:pt x="452437" y="359569"/>
                  </a:lnTo>
                  <a:lnTo>
                    <a:pt x="481012" y="347663"/>
                  </a:lnTo>
                  <a:lnTo>
                    <a:pt x="500062" y="319088"/>
                  </a:lnTo>
                  <a:lnTo>
                    <a:pt x="490537" y="292894"/>
                  </a:lnTo>
                  <a:cubicBezTo>
                    <a:pt x="483393" y="281781"/>
                    <a:pt x="454819" y="287338"/>
                    <a:pt x="447675" y="276225"/>
                  </a:cubicBezTo>
                  <a:lnTo>
                    <a:pt x="459581" y="23336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Perry</a:t>
              </a:r>
            </a:p>
            <a:p>
              <a:pPr algn="ctr"/>
              <a:r>
                <a:rPr lang="en-US" sz="100">
                  <a:solidFill>
                    <a:schemeClr val="bg1"/>
                  </a:solidFill>
                </a:rPr>
                <a:t>62</a:t>
              </a:r>
            </a:p>
          </p:txBody>
        </p:sp>
        <p:sp>
          <p:nvSpPr>
            <p:cNvPr id="127" name="61 - Parke">
              <a:extLst>
                <a:ext uri="{FF2B5EF4-FFF2-40B4-BE49-F238E27FC236}">
                  <a16:creationId xmlns:a16="http://schemas.microsoft.com/office/drawing/2014/main" id="{1AAF3C60-F232-B7DA-834A-6B180AC81221}"/>
                </a:ext>
              </a:extLst>
            </p:cNvPr>
            <p:cNvSpPr/>
            <p:nvPr/>
          </p:nvSpPr>
          <p:spPr>
            <a:xfrm>
              <a:off x="5922191" y="12191166"/>
              <a:ext cx="1664493" cy="1757364"/>
            </a:xfrm>
            <a:custGeom>
              <a:avLst/>
              <a:gdLst>
                <a:gd name="connsiteX0" fmla="*/ 447675 w 554831"/>
                <a:gd name="connsiteY0" fmla="*/ 0 h 585788"/>
                <a:gd name="connsiteX1" fmla="*/ 445293 w 554831"/>
                <a:gd name="connsiteY1" fmla="*/ 147638 h 585788"/>
                <a:gd name="connsiteX2" fmla="*/ 554831 w 554831"/>
                <a:gd name="connsiteY2" fmla="*/ 147638 h 585788"/>
                <a:gd name="connsiteX3" fmla="*/ 554831 w 554831"/>
                <a:gd name="connsiteY3" fmla="*/ 585788 h 585788"/>
                <a:gd name="connsiteX4" fmla="*/ 302418 w 554831"/>
                <a:gd name="connsiteY4" fmla="*/ 585788 h 585788"/>
                <a:gd name="connsiteX5" fmla="*/ 309562 w 554831"/>
                <a:gd name="connsiteY5" fmla="*/ 573882 h 585788"/>
                <a:gd name="connsiteX6" fmla="*/ 66675 w 554831"/>
                <a:gd name="connsiteY6" fmla="*/ 571500 h 585788"/>
                <a:gd name="connsiteX7" fmla="*/ 52387 w 554831"/>
                <a:gd name="connsiteY7" fmla="*/ 528638 h 585788"/>
                <a:gd name="connsiteX8" fmla="*/ 50006 w 554831"/>
                <a:gd name="connsiteY8" fmla="*/ 497682 h 585788"/>
                <a:gd name="connsiteX9" fmla="*/ 59531 w 554831"/>
                <a:gd name="connsiteY9" fmla="*/ 459582 h 585788"/>
                <a:gd name="connsiteX10" fmla="*/ 66675 w 554831"/>
                <a:gd name="connsiteY10" fmla="*/ 416719 h 585788"/>
                <a:gd name="connsiteX11" fmla="*/ 59531 w 554831"/>
                <a:gd name="connsiteY11" fmla="*/ 395288 h 585788"/>
                <a:gd name="connsiteX12" fmla="*/ 69056 w 554831"/>
                <a:gd name="connsiteY12" fmla="*/ 352425 h 585788"/>
                <a:gd name="connsiteX13" fmla="*/ 71437 w 554831"/>
                <a:gd name="connsiteY13" fmla="*/ 328613 h 585788"/>
                <a:gd name="connsiteX14" fmla="*/ 66675 w 554831"/>
                <a:gd name="connsiteY14" fmla="*/ 292894 h 585788"/>
                <a:gd name="connsiteX15" fmla="*/ 76200 w 554831"/>
                <a:gd name="connsiteY15" fmla="*/ 254794 h 585788"/>
                <a:gd name="connsiteX16" fmla="*/ 59531 w 554831"/>
                <a:gd name="connsiteY16" fmla="*/ 252413 h 585788"/>
                <a:gd name="connsiteX17" fmla="*/ 59531 w 554831"/>
                <a:gd name="connsiteY17" fmla="*/ 197644 h 585788"/>
                <a:gd name="connsiteX18" fmla="*/ 83343 w 554831"/>
                <a:gd name="connsiteY18" fmla="*/ 192882 h 585788"/>
                <a:gd name="connsiteX19" fmla="*/ 104775 w 554831"/>
                <a:gd name="connsiteY19" fmla="*/ 150019 h 585788"/>
                <a:gd name="connsiteX20" fmla="*/ 83343 w 554831"/>
                <a:gd name="connsiteY20" fmla="*/ 138113 h 585788"/>
                <a:gd name="connsiteX21" fmla="*/ 71437 w 554831"/>
                <a:gd name="connsiteY21" fmla="*/ 128588 h 585788"/>
                <a:gd name="connsiteX22" fmla="*/ 85725 w 554831"/>
                <a:gd name="connsiteY22" fmla="*/ 114300 h 585788"/>
                <a:gd name="connsiteX23" fmla="*/ 78581 w 554831"/>
                <a:gd name="connsiteY23" fmla="*/ 92869 h 585788"/>
                <a:gd name="connsiteX24" fmla="*/ 59531 w 554831"/>
                <a:gd name="connsiteY24" fmla="*/ 76200 h 585788"/>
                <a:gd name="connsiteX25" fmla="*/ 45243 w 554831"/>
                <a:gd name="connsiteY25" fmla="*/ 71438 h 585788"/>
                <a:gd name="connsiteX26" fmla="*/ 38100 w 554831"/>
                <a:gd name="connsiteY26" fmla="*/ 76200 h 585788"/>
                <a:gd name="connsiteX27" fmla="*/ 28575 w 554831"/>
                <a:gd name="connsiteY27" fmla="*/ 54769 h 585788"/>
                <a:gd name="connsiteX28" fmla="*/ 35718 w 554831"/>
                <a:gd name="connsiteY28" fmla="*/ 40482 h 585788"/>
                <a:gd name="connsiteX29" fmla="*/ 26193 w 554831"/>
                <a:gd name="connsiteY29" fmla="*/ 38100 h 585788"/>
                <a:gd name="connsiteX30" fmla="*/ 11906 w 554831"/>
                <a:gd name="connsiteY30" fmla="*/ 47625 h 585788"/>
                <a:gd name="connsiteX31" fmla="*/ 0 w 554831"/>
                <a:gd name="connsiteY31" fmla="*/ 33338 h 585788"/>
                <a:gd name="connsiteX32" fmla="*/ 9525 w 554831"/>
                <a:gd name="connsiteY32" fmla="*/ 14288 h 585788"/>
                <a:gd name="connsiteX33" fmla="*/ 14287 w 554831"/>
                <a:gd name="connsiteY33" fmla="*/ 0 h 585788"/>
                <a:gd name="connsiteX34" fmla="*/ 447675 w 554831"/>
                <a:gd name="connsiteY34" fmla="*/ 0 h 5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31" h="585788">
                  <a:moveTo>
                    <a:pt x="447675" y="0"/>
                  </a:moveTo>
                  <a:lnTo>
                    <a:pt x="445293" y="147638"/>
                  </a:lnTo>
                  <a:lnTo>
                    <a:pt x="554831" y="147638"/>
                  </a:lnTo>
                  <a:lnTo>
                    <a:pt x="554831" y="585788"/>
                  </a:lnTo>
                  <a:lnTo>
                    <a:pt x="302418" y="585788"/>
                  </a:lnTo>
                  <a:lnTo>
                    <a:pt x="309562" y="573882"/>
                  </a:lnTo>
                  <a:lnTo>
                    <a:pt x="66675" y="571500"/>
                  </a:lnTo>
                  <a:lnTo>
                    <a:pt x="52387" y="528638"/>
                  </a:lnTo>
                  <a:lnTo>
                    <a:pt x="50006" y="497682"/>
                  </a:lnTo>
                  <a:lnTo>
                    <a:pt x="59531" y="459582"/>
                  </a:lnTo>
                  <a:lnTo>
                    <a:pt x="66675" y="416719"/>
                  </a:lnTo>
                  <a:lnTo>
                    <a:pt x="59531" y="395288"/>
                  </a:lnTo>
                  <a:lnTo>
                    <a:pt x="69056" y="352425"/>
                  </a:lnTo>
                  <a:lnTo>
                    <a:pt x="71437" y="328613"/>
                  </a:lnTo>
                  <a:lnTo>
                    <a:pt x="66675" y="292894"/>
                  </a:lnTo>
                  <a:lnTo>
                    <a:pt x="76200" y="254794"/>
                  </a:lnTo>
                  <a:lnTo>
                    <a:pt x="59531" y="252413"/>
                  </a:lnTo>
                  <a:lnTo>
                    <a:pt x="59531" y="197644"/>
                  </a:lnTo>
                  <a:lnTo>
                    <a:pt x="83343" y="192882"/>
                  </a:lnTo>
                  <a:lnTo>
                    <a:pt x="104775" y="150019"/>
                  </a:lnTo>
                  <a:lnTo>
                    <a:pt x="83343" y="138113"/>
                  </a:lnTo>
                  <a:lnTo>
                    <a:pt x="71437" y="128588"/>
                  </a:lnTo>
                  <a:lnTo>
                    <a:pt x="85725" y="114300"/>
                  </a:lnTo>
                  <a:lnTo>
                    <a:pt x="78581" y="92869"/>
                  </a:lnTo>
                  <a:lnTo>
                    <a:pt x="59531" y="76200"/>
                  </a:lnTo>
                  <a:lnTo>
                    <a:pt x="45243" y="71438"/>
                  </a:lnTo>
                  <a:lnTo>
                    <a:pt x="38100" y="76200"/>
                  </a:lnTo>
                  <a:lnTo>
                    <a:pt x="28575" y="54769"/>
                  </a:lnTo>
                  <a:lnTo>
                    <a:pt x="35718" y="40482"/>
                  </a:lnTo>
                  <a:lnTo>
                    <a:pt x="26193" y="38100"/>
                  </a:lnTo>
                  <a:lnTo>
                    <a:pt x="11906" y="47625"/>
                  </a:lnTo>
                  <a:lnTo>
                    <a:pt x="0" y="33338"/>
                  </a:lnTo>
                  <a:lnTo>
                    <a:pt x="9525" y="14288"/>
                  </a:lnTo>
                  <a:lnTo>
                    <a:pt x="14287" y="0"/>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Parke</a:t>
              </a:r>
            </a:p>
            <a:p>
              <a:pPr algn="ctr"/>
              <a:r>
                <a:rPr lang="en-US" sz="100">
                  <a:solidFill>
                    <a:schemeClr val="bg1"/>
                  </a:solidFill>
                </a:rPr>
                <a:t>61</a:t>
              </a:r>
            </a:p>
          </p:txBody>
        </p:sp>
        <p:sp>
          <p:nvSpPr>
            <p:cNvPr id="128" name="60 - Owen">
              <a:extLst>
                <a:ext uri="{FF2B5EF4-FFF2-40B4-BE49-F238E27FC236}">
                  <a16:creationId xmlns:a16="http://schemas.microsoft.com/office/drawing/2014/main" id="{D3DDF73C-7F47-992E-2B9B-DD232B30CFA8}"/>
                </a:ext>
              </a:extLst>
            </p:cNvPr>
            <p:cNvSpPr/>
            <p:nvPr/>
          </p:nvSpPr>
          <p:spPr>
            <a:xfrm>
              <a:off x="7400942" y="14598608"/>
              <a:ext cx="1671639" cy="1543053"/>
            </a:xfrm>
            <a:custGeom>
              <a:avLst/>
              <a:gdLst>
                <a:gd name="connsiteX0" fmla="*/ 554832 w 557213"/>
                <a:gd name="connsiteY0" fmla="*/ 2381 h 514350"/>
                <a:gd name="connsiteX1" fmla="*/ 557213 w 557213"/>
                <a:gd name="connsiteY1" fmla="*/ 221456 h 514350"/>
                <a:gd name="connsiteX2" fmla="*/ 535782 w 557213"/>
                <a:gd name="connsiteY2" fmla="*/ 207168 h 514350"/>
                <a:gd name="connsiteX3" fmla="*/ 521494 w 557213"/>
                <a:gd name="connsiteY3" fmla="*/ 207168 h 514350"/>
                <a:gd name="connsiteX4" fmla="*/ 531019 w 557213"/>
                <a:gd name="connsiteY4" fmla="*/ 240506 h 514350"/>
                <a:gd name="connsiteX5" fmla="*/ 511969 w 557213"/>
                <a:gd name="connsiteY5" fmla="*/ 242887 h 514350"/>
                <a:gd name="connsiteX6" fmla="*/ 473869 w 557213"/>
                <a:gd name="connsiteY6" fmla="*/ 233362 h 514350"/>
                <a:gd name="connsiteX7" fmla="*/ 481013 w 557213"/>
                <a:gd name="connsiteY7" fmla="*/ 514350 h 514350"/>
                <a:gd name="connsiteX8" fmla="*/ 0 w 557213"/>
                <a:gd name="connsiteY8" fmla="*/ 504825 h 514350"/>
                <a:gd name="connsiteX9" fmla="*/ 4763 w 557213"/>
                <a:gd name="connsiteY9" fmla="*/ 221456 h 514350"/>
                <a:gd name="connsiteX10" fmla="*/ 147638 w 557213"/>
                <a:gd name="connsiteY10" fmla="*/ 221456 h 514350"/>
                <a:gd name="connsiteX11" fmla="*/ 154782 w 557213"/>
                <a:gd name="connsiteY11" fmla="*/ 0 h 514350"/>
                <a:gd name="connsiteX12" fmla="*/ 554832 w 557213"/>
                <a:gd name="connsiteY12" fmla="*/ 2381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213" h="514350">
                  <a:moveTo>
                    <a:pt x="554832" y="2381"/>
                  </a:moveTo>
                  <a:cubicBezTo>
                    <a:pt x="555626" y="75406"/>
                    <a:pt x="556419" y="148431"/>
                    <a:pt x="557213" y="221456"/>
                  </a:cubicBezTo>
                  <a:lnTo>
                    <a:pt x="535782" y="207168"/>
                  </a:lnTo>
                  <a:lnTo>
                    <a:pt x="521494" y="207168"/>
                  </a:lnTo>
                  <a:lnTo>
                    <a:pt x="531019" y="240506"/>
                  </a:lnTo>
                  <a:lnTo>
                    <a:pt x="511969" y="242887"/>
                  </a:lnTo>
                  <a:lnTo>
                    <a:pt x="473869" y="233362"/>
                  </a:lnTo>
                  <a:lnTo>
                    <a:pt x="481013" y="514350"/>
                  </a:lnTo>
                  <a:lnTo>
                    <a:pt x="0" y="504825"/>
                  </a:lnTo>
                  <a:cubicBezTo>
                    <a:pt x="1588" y="410369"/>
                    <a:pt x="3175" y="315912"/>
                    <a:pt x="4763" y="221456"/>
                  </a:cubicBezTo>
                  <a:lnTo>
                    <a:pt x="147638" y="221456"/>
                  </a:lnTo>
                  <a:lnTo>
                    <a:pt x="154782" y="0"/>
                  </a:lnTo>
                  <a:lnTo>
                    <a:pt x="554832"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Owen</a:t>
              </a:r>
            </a:p>
            <a:p>
              <a:pPr algn="ctr"/>
              <a:r>
                <a:rPr lang="en-US" sz="100">
                  <a:solidFill>
                    <a:schemeClr val="bg1"/>
                  </a:solidFill>
                </a:rPr>
                <a:t>60</a:t>
              </a:r>
            </a:p>
          </p:txBody>
        </p:sp>
        <p:sp>
          <p:nvSpPr>
            <p:cNvPr id="129" name="59 - Orange">
              <a:extLst>
                <a:ext uri="{FF2B5EF4-FFF2-40B4-BE49-F238E27FC236}">
                  <a16:creationId xmlns:a16="http://schemas.microsoft.com/office/drawing/2014/main" id="{BC1DA0C3-ABE5-6587-E453-22BC35EC2420}"/>
                </a:ext>
              </a:extLst>
            </p:cNvPr>
            <p:cNvSpPr/>
            <p:nvPr/>
          </p:nvSpPr>
          <p:spPr>
            <a:xfrm>
              <a:off x="8858249" y="18541955"/>
              <a:ext cx="1471617" cy="1478757"/>
            </a:xfrm>
            <a:custGeom>
              <a:avLst/>
              <a:gdLst>
                <a:gd name="connsiteX0" fmla="*/ 483394 w 490538"/>
                <a:gd name="connsiteY0" fmla="*/ 2381 h 492918"/>
                <a:gd name="connsiteX1" fmla="*/ 0 w 490538"/>
                <a:gd name="connsiteY1" fmla="*/ 0 h 492918"/>
                <a:gd name="connsiteX2" fmla="*/ 2382 w 490538"/>
                <a:gd name="connsiteY2" fmla="*/ 492918 h 492918"/>
                <a:gd name="connsiteX3" fmla="*/ 33338 w 490538"/>
                <a:gd name="connsiteY3" fmla="*/ 488156 h 492918"/>
                <a:gd name="connsiteX4" fmla="*/ 490538 w 490538"/>
                <a:gd name="connsiteY4" fmla="*/ 485775 h 492918"/>
                <a:gd name="connsiteX5" fmla="*/ 483394 w 490538"/>
                <a:gd name="connsiteY5" fmla="*/ 2381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8" h="492918">
                  <a:moveTo>
                    <a:pt x="483394" y="2381"/>
                  </a:moveTo>
                  <a:lnTo>
                    <a:pt x="0" y="0"/>
                  </a:lnTo>
                  <a:lnTo>
                    <a:pt x="2382" y="492918"/>
                  </a:lnTo>
                  <a:lnTo>
                    <a:pt x="33338" y="488156"/>
                  </a:lnTo>
                  <a:lnTo>
                    <a:pt x="490538" y="485775"/>
                  </a:lnTo>
                  <a:lnTo>
                    <a:pt x="483394"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Orange</a:t>
              </a:r>
            </a:p>
            <a:p>
              <a:pPr algn="ctr"/>
              <a:r>
                <a:rPr lang="en-US" sz="100">
                  <a:solidFill>
                    <a:schemeClr val="bg1"/>
                  </a:solidFill>
                </a:rPr>
                <a:t>59</a:t>
              </a:r>
            </a:p>
          </p:txBody>
        </p:sp>
        <p:sp>
          <p:nvSpPr>
            <p:cNvPr id="130" name="58 - Ohio">
              <a:extLst>
                <a:ext uri="{FF2B5EF4-FFF2-40B4-BE49-F238E27FC236}">
                  <a16:creationId xmlns:a16="http://schemas.microsoft.com/office/drawing/2014/main" id="{49B40F67-8ADD-6E9F-1D80-792D2B265487}"/>
                </a:ext>
              </a:extLst>
            </p:cNvPr>
            <p:cNvSpPr/>
            <p:nvPr/>
          </p:nvSpPr>
          <p:spPr>
            <a:xfrm>
              <a:off x="14889971" y="16841750"/>
              <a:ext cx="1228725" cy="657225"/>
            </a:xfrm>
            <a:custGeom>
              <a:avLst/>
              <a:gdLst>
                <a:gd name="connsiteX0" fmla="*/ 342900 w 409575"/>
                <a:gd name="connsiteY0" fmla="*/ 0 h 219075"/>
                <a:gd name="connsiteX1" fmla="*/ 409575 w 409575"/>
                <a:gd name="connsiteY1" fmla="*/ 92075 h 219075"/>
                <a:gd name="connsiteX2" fmla="*/ 368300 w 409575"/>
                <a:gd name="connsiteY2" fmla="*/ 142875 h 219075"/>
                <a:gd name="connsiteX3" fmla="*/ 346075 w 409575"/>
                <a:gd name="connsiteY3" fmla="*/ 171450 h 219075"/>
                <a:gd name="connsiteX4" fmla="*/ 346075 w 409575"/>
                <a:gd name="connsiteY4" fmla="*/ 203200 h 219075"/>
                <a:gd name="connsiteX5" fmla="*/ 352425 w 409575"/>
                <a:gd name="connsiteY5" fmla="*/ 219075 h 219075"/>
                <a:gd name="connsiteX6" fmla="*/ 0 w 409575"/>
                <a:gd name="connsiteY6" fmla="*/ 203200 h 219075"/>
                <a:gd name="connsiteX7" fmla="*/ 6350 w 409575"/>
                <a:gd name="connsiteY7" fmla="*/ 136525 h 219075"/>
                <a:gd name="connsiteX8" fmla="*/ 12700 w 409575"/>
                <a:gd name="connsiteY8" fmla="*/ 123825 h 219075"/>
                <a:gd name="connsiteX9" fmla="*/ 34925 w 409575"/>
                <a:gd name="connsiteY9" fmla="*/ 133350 h 219075"/>
                <a:gd name="connsiteX10" fmla="*/ 47625 w 409575"/>
                <a:gd name="connsiteY10" fmla="*/ 152400 h 219075"/>
                <a:gd name="connsiteX11" fmla="*/ 107950 w 409575"/>
                <a:gd name="connsiteY11" fmla="*/ 146050 h 219075"/>
                <a:gd name="connsiteX12" fmla="*/ 133350 w 409575"/>
                <a:gd name="connsiteY12" fmla="*/ 92075 h 219075"/>
                <a:gd name="connsiteX13" fmla="*/ 171450 w 409575"/>
                <a:gd name="connsiteY13" fmla="*/ 79375 h 219075"/>
                <a:gd name="connsiteX14" fmla="*/ 196850 w 409575"/>
                <a:gd name="connsiteY14" fmla="*/ 92075 h 219075"/>
                <a:gd name="connsiteX15" fmla="*/ 180975 w 409575"/>
                <a:gd name="connsiteY15" fmla="*/ 50800 h 219075"/>
                <a:gd name="connsiteX16" fmla="*/ 206375 w 409575"/>
                <a:gd name="connsiteY16" fmla="*/ 41275 h 219075"/>
                <a:gd name="connsiteX17" fmla="*/ 231775 w 409575"/>
                <a:gd name="connsiteY17" fmla="*/ 53975 h 219075"/>
                <a:gd name="connsiteX18" fmla="*/ 247650 w 409575"/>
                <a:gd name="connsiteY18" fmla="*/ 60325 h 219075"/>
                <a:gd name="connsiteX19" fmla="*/ 342900 w 409575"/>
                <a:gd name="connsiteY19"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9575" h="219075">
                  <a:moveTo>
                    <a:pt x="342900" y="0"/>
                  </a:moveTo>
                  <a:lnTo>
                    <a:pt x="409575" y="92075"/>
                  </a:lnTo>
                  <a:lnTo>
                    <a:pt x="368300" y="142875"/>
                  </a:lnTo>
                  <a:lnTo>
                    <a:pt x="346075" y="171450"/>
                  </a:lnTo>
                  <a:lnTo>
                    <a:pt x="346075" y="203200"/>
                  </a:lnTo>
                  <a:lnTo>
                    <a:pt x="352425" y="219075"/>
                  </a:lnTo>
                  <a:lnTo>
                    <a:pt x="0" y="203200"/>
                  </a:lnTo>
                  <a:lnTo>
                    <a:pt x="6350" y="136525"/>
                  </a:lnTo>
                  <a:lnTo>
                    <a:pt x="12700" y="123825"/>
                  </a:lnTo>
                  <a:lnTo>
                    <a:pt x="34925" y="133350"/>
                  </a:lnTo>
                  <a:lnTo>
                    <a:pt x="47625" y="152400"/>
                  </a:lnTo>
                  <a:lnTo>
                    <a:pt x="107950" y="146050"/>
                  </a:lnTo>
                  <a:lnTo>
                    <a:pt x="133350" y="92075"/>
                  </a:lnTo>
                  <a:lnTo>
                    <a:pt x="171450" y="79375"/>
                  </a:lnTo>
                  <a:lnTo>
                    <a:pt x="196850" y="92075"/>
                  </a:lnTo>
                  <a:lnTo>
                    <a:pt x="180975" y="50800"/>
                  </a:lnTo>
                  <a:lnTo>
                    <a:pt x="206375" y="41275"/>
                  </a:lnTo>
                  <a:lnTo>
                    <a:pt x="231775" y="53975"/>
                  </a:lnTo>
                  <a:lnTo>
                    <a:pt x="247650" y="60325"/>
                  </a:lnTo>
                  <a:lnTo>
                    <a:pt x="3429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864" tIns="466344" rIns="0" bIns="137160" numCol="1" spcCol="0" rtlCol="0" fromWordArt="0" anchor="ctr" anchorCtr="0" forceAA="0" compatLnSpc="1">
              <a:prstTxWarp prst="textNoShape">
                <a:avLst/>
              </a:prstTxWarp>
              <a:noAutofit/>
            </a:bodyPr>
            <a:lstStyle/>
            <a:p>
              <a:pPr algn="ctr"/>
              <a:r>
                <a:rPr lang="en-US" sz="100">
                  <a:solidFill>
                    <a:schemeClr val="bg1"/>
                  </a:solidFill>
                </a:rPr>
                <a:t>Ohio 58</a:t>
              </a:r>
            </a:p>
          </p:txBody>
        </p:sp>
        <p:sp>
          <p:nvSpPr>
            <p:cNvPr id="131" name="57 - Noble">
              <a:extLst>
                <a:ext uri="{FF2B5EF4-FFF2-40B4-BE49-F238E27FC236}">
                  <a16:creationId xmlns:a16="http://schemas.microsoft.com/office/drawing/2014/main" id="{86E964CE-AABF-D132-C6CC-1B5210518E38}"/>
                </a:ext>
              </a:extLst>
            </p:cNvPr>
            <p:cNvSpPr/>
            <p:nvPr/>
          </p:nvSpPr>
          <p:spPr>
            <a:xfrm>
              <a:off x="12887333" y="4111575"/>
              <a:ext cx="1800225" cy="1350168"/>
            </a:xfrm>
            <a:custGeom>
              <a:avLst/>
              <a:gdLst>
                <a:gd name="connsiteX0" fmla="*/ 0 w 600075"/>
                <a:gd name="connsiteY0" fmla="*/ 0 h 450056"/>
                <a:gd name="connsiteX1" fmla="*/ 7144 w 600075"/>
                <a:gd name="connsiteY1" fmla="*/ 392906 h 450056"/>
                <a:gd name="connsiteX2" fmla="*/ 154782 w 600075"/>
                <a:gd name="connsiteY2" fmla="*/ 395287 h 450056"/>
                <a:gd name="connsiteX3" fmla="*/ 159544 w 600075"/>
                <a:gd name="connsiteY3" fmla="*/ 431006 h 450056"/>
                <a:gd name="connsiteX4" fmla="*/ 142875 w 600075"/>
                <a:gd name="connsiteY4" fmla="*/ 450056 h 450056"/>
                <a:gd name="connsiteX5" fmla="*/ 600075 w 600075"/>
                <a:gd name="connsiteY5" fmla="*/ 442912 h 450056"/>
                <a:gd name="connsiteX6" fmla="*/ 600075 w 600075"/>
                <a:gd name="connsiteY6" fmla="*/ 2381 h 450056"/>
                <a:gd name="connsiteX7" fmla="*/ 0 w 600075"/>
                <a:gd name="connsiteY7"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5" h="450056">
                  <a:moveTo>
                    <a:pt x="0" y="0"/>
                  </a:moveTo>
                  <a:lnTo>
                    <a:pt x="7144" y="392906"/>
                  </a:lnTo>
                  <a:lnTo>
                    <a:pt x="154782" y="395287"/>
                  </a:lnTo>
                  <a:lnTo>
                    <a:pt x="159544" y="431006"/>
                  </a:lnTo>
                  <a:lnTo>
                    <a:pt x="142875" y="450056"/>
                  </a:lnTo>
                  <a:lnTo>
                    <a:pt x="600075" y="442912"/>
                  </a:lnTo>
                  <a:lnTo>
                    <a:pt x="600075" y="238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Noble</a:t>
              </a:r>
            </a:p>
            <a:p>
              <a:pPr algn="ctr"/>
              <a:r>
                <a:rPr lang="en-US" sz="100">
                  <a:solidFill>
                    <a:schemeClr val="bg1"/>
                  </a:solidFill>
                </a:rPr>
                <a:t>57</a:t>
              </a:r>
            </a:p>
          </p:txBody>
        </p:sp>
        <p:sp>
          <p:nvSpPr>
            <p:cNvPr id="132" name="56 - Newton">
              <a:extLst>
                <a:ext uri="{FF2B5EF4-FFF2-40B4-BE49-F238E27FC236}">
                  <a16:creationId xmlns:a16="http://schemas.microsoft.com/office/drawing/2014/main" id="{9909A0C0-6F62-2D79-7871-FA92A2BAB972}"/>
                </a:ext>
              </a:extLst>
            </p:cNvPr>
            <p:cNvSpPr/>
            <p:nvPr/>
          </p:nvSpPr>
          <p:spPr>
            <a:xfrm>
              <a:off x="5550702" y="5704640"/>
              <a:ext cx="1028700" cy="2478885"/>
            </a:xfrm>
            <a:custGeom>
              <a:avLst/>
              <a:gdLst>
                <a:gd name="connsiteX0" fmla="*/ 0 w 342900"/>
                <a:gd name="connsiteY0" fmla="*/ 88107 h 826294"/>
                <a:gd name="connsiteX1" fmla="*/ 4762 w 342900"/>
                <a:gd name="connsiteY1" fmla="*/ 826294 h 826294"/>
                <a:gd name="connsiteX2" fmla="*/ 342900 w 342900"/>
                <a:gd name="connsiteY2" fmla="*/ 826294 h 826294"/>
                <a:gd name="connsiteX3" fmla="*/ 342900 w 342900"/>
                <a:gd name="connsiteY3" fmla="*/ 538163 h 826294"/>
                <a:gd name="connsiteX4" fmla="*/ 323850 w 342900"/>
                <a:gd name="connsiteY4" fmla="*/ 523875 h 826294"/>
                <a:gd name="connsiteX5" fmla="*/ 330993 w 342900"/>
                <a:gd name="connsiteY5" fmla="*/ 0 h 826294"/>
                <a:gd name="connsiteX6" fmla="*/ 290512 w 342900"/>
                <a:gd name="connsiteY6" fmla="*/ 23813 h 826294"/>
                <a:gd name="connsiteX7" fmla="*/ 257175 w 342900"/>
                <a:gd name="connsiteY7" fmla="*/ 59532 h 826294"/>
                <a:gd name="connsiteX8" fmla="*/ 223837 w 342900"/>
                <a:gd name="connsiteY8" fmla="*/ 71438 h 826294"/>
                <a:gd name="connsiteX9" fmla="*/ 192881 w 342900"/>
                <a:gd name="connsiteY9" fmla="*/ 76200 h 826294"/>
                <a:gd name="connsiteX10" fmla="*/ 157162 w 342900"/>
                <a:gd name="connsiteY10" fmla="*/ 102394 h 826294"/>
                <a:gd name="connsiteX11" fmla="*/ 140493 w 342900"/>
                <a:gd name="connsiteY11" fmla="*/ 88107 h 826294"/>
                <a:gd name="connsiteX12" fmla="*/ 123825 w 342900"/>
                <a:gd name="connsiteY12" fmla="*/ 76200 h 826294"/>
                <a:gd name="connsiteX13" fmla="*/ 109537 w 342900"/>
                <a:gd name="connsiteY13" fmla="*/ 76200 h 826294"/>
                <a:gd name="connsiteX14" fmla="*/ 0 w 342900"/>
                <a:gd name="connsiteY14" fmla="*/ 88107 h 8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 h="826294">
                  <a:moveTo>
                    <a:pt x="0" y="88107"/>
                  </a:moveTo>
                  <a:cubicBezTo>
                    <a:pt x="1587" y="334169"/>
                    <a:pt x="3175" y="580232"/>
                    <a:pt x="4762" y="826294"/>
                  </a:cubicBezTo>
                  <a:lnTo>
                    <a:pt x="342900" y="826294"/>
                  </a:lnTo>
                  <a:lnTo>
                    <a:pt x="342900" y="538163"/>
                  </a:lnTo>
                  <a:lnTo>
                    <a:pt x="323850" y="523875"/>
                  </a:lnTo>
                  <a:lnTo>
                    <a:pt x="330993" y="0"/>
                  </a:lnTo>
                  <a:lnTo>
                    <a:pt x="290512" y="23813"/>
                  </a:lnTo>
                  <a:lnTo>
                    <a:pt x="257175" y="59532"/>
                  </a:lnTo>
                  <a:lnTo>
                    <a:pt x="223837" y="71438"/>
                  </a:lnTo>
                  <a:lnTo>
                    <a:pt x="192881" y="76200"/>
                  </a:lnTo>
                  <a:lnTo>
                    <a:pt x="157162" y="102394"/>
                  </a:lnTo>
                  <a:lnTo>
                    <a:pt x="140493" y="88107"/>
                  </a:lnTo>
                  <a:lnTo>
                    <a:pt x="123825" y="76200"/>
                  </a:lnTo>
                  <a:lnTo>
                    <a:pt x="109537" y="76200"/>
                  </a:lnTo>
                  <a:lnTo>
                    <a:pt x="0"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Newton</a:t>
              </a:r>
            </a:p>
            <a:p>
              <a:pPr algn="ctr"/>
              <a:r>
                <a:rPr lang="en-US" sz="100">
                  <a:solidFill>
                    <a:schemeClr val="bg1"/>
                  </a:solidFill>
                </a:rPr>
                <a:t>56</a:t>
              </a:r>
            </a:p>
          </p:txBody>
        </p:sp>
        <p:sp>
          <p:nvSpPr>
            <p:cNvPr id="133" name="55 - Morgan">
              <a:extLst>
                <a:ext uri="{FF2B5EF4-FFF2-40B4-BE49-F238E27FC236}">
                  <a16:creationId xmlns:a16="http://schemas.microsoft.com/office/drawing/2014/main" id="{436577E5-074D-68F2-776E-1E71D92C4A83}"/>
                </a:ext>
              </a:extLst>
            </p:cNvPr>
            <p:cNvSpPr/>
            <p:nvPr/>
          </p:nvSpPr>
          <p:spPr>
            <a:xfrm>
              <a:off x="8829681" y="13798506"/>
              <a:ext cx="1735932" cy="1485900"/>
            </a:xfrm>
            <a:custGeom>
              <a:avLst/>
              <a:gdLst>
                <a:gd name="connsiteX0" fmla="*/ 571500 w 578644"/>
                <a:gd name="connsiteY0" fmla="*/ 0 h 495300"/>
                <a:gd name="connsiteX1" fmla="*/ 300038 w 578644"/>
                <a:gd name="connsiteY1" fmla="*/ 0 h 495300"/>
                <a:gd name="connsiteX2" fmla="*/ 290513 w 578644"/>
                <a:gd name="connsiteY2" fmla="*/ 54768 h 495300"/>
                <a:gd name="connsiteX3" fmla="*/ 42863 w 578644"/>
                <a:gd name="connsiteY3" fmla="*/ 57150 h 495300"/>
                <a:gd name="connsiteX4" fmla="*/ 42863 w 578644"/>
                <a:gd name="connsiteY4" fmla="*/ 102393 h 495300"/>
                <a:gd name="connsiteX5" fmla="*/ 59532 w 578644"/>
                <a:gd name="connsiteY5" fmla="*/ 121443 h 495300"/>
                <a:gd name="connsiteX6" fmla="*/ 47625 w 578644"/>
                <a:gd name="connsiteY6" fmla="*/ 145256 h 495300"/>
                <a:gd name="connsiteX7" fmla="*/ 11907 w 578644"/>
                <a:gd name="connsiteY7" fmla="*/ 178593 h 495300"/>
                <a:gd name="connsiteX8" fmla="*/ 0 w 578644"/>
                <a:gd name="connsiteY8" fmla="*/ 219075 h 495300"/>
                <a:gd name="connsiteX9" fmla="*/ 2382 w 578644"/>
                <a:gd name="connsiteY9" fmla="*/ 273843 h 495300"/>
                <a:gd name="connsiteX10" fmla="*/ 76200 w 578644"/>
                <a:gd name="connsiteY10" fmla="*/ 269081 h 495300"/>
                <a:gd name="connsiteX11" fmla="*/ 80963 w 578644"/>
                <a:gd name="connsiteY11" fmla="*/ 495300 h 495300"/>
                <a:gd name="connsiteX12" fmla="*/ 578644 w 578644"/>
                <a:gd name="connsiteY12" fmla="*/ 488156 h 495300"/>
                <a:gd name="connsiteX13" fmla="*/ 571500 w 578644"/>
                <a:gd name="connsiteY13"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644" h="495300">
                  <a:moveTo>
                    <a:pt x="571500" y="0"/>
                  </a:moveTo>
                  <a:lnTo>
                    <a:pt x="300038" y="0"/>
                  </a:lnTo>
                  <a:lnTo>
                    <a:pt x="290513" y="54768"/>
                  </a:lnTo>
                  <a:lnTo>
                    <a:pt x="42863" y="57150"/>
                  </a:lnTo>
                  <a:lnTo>
                    <a:pt x="42863" y="102393"/>
                  </a:lnTo>
                  <a:lnTo>
                    <a:pt x="59532" y="121443"/>
                  </a:lnTo>
                  <a:lnTo>
                    <a:pt x="47625" y="145256"/>
                  </a:lnTo>
                  <a:lnTo>
                    <a:pt x="11907" y="178593"/>
                  </a:lnTo>
                  <a:lnTo>
                    <a:pt x="0" y="219075"/>
                  </a:lnTo>
                  <a:lnTo>
                    <a:pt x="2382" y="273843"/>
                  </a:lnTo>
                  <a:lnTo>
                    <a:pt x="76200" y="269081"/>
                  </a:lnTo>
                  <a:cubicBezTo>
                    <a:pt x="77788" y="344487"/>
                    <a:pt x="79375" y="419894"/>
                    <a:pt x="80963" y="495300"/>
                  </a:cubicBezTo>
                  <a:lnTo>
                    <a:pt x="578644" y="488156"/>
                  </a:lnTo>
                  <a:lnTo>
                    <a:pt x="5715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Morgan</a:t>
              </a:r>
            </a:p>
            <a:p>
              <a:pPr algn="ctr"/>
              <a:r>
                <a:rPr lang="en-US" sz="100">
                  <a:solidFill>
                    <a:schemeClr val="bg1"/>
                  </a:solidFill>
                </a:rPr>
                <a:t>55</a:t>
              </a:r>
            </a:p>
          </p:txBody>
        </p:sp>
        <p:sp>
          <p:nvSpPr>
            <p:cNvPr id="134" name="54 - Montgomery">
              <a:extLst>
                <a:ext uri="{FF2B5EF4-FFF2-40B4-BE49-F238E27FC236}">
                  <a16:creationId xmlns:a16="http://schemas.microsoft.com/office/drawing/2014/main" id="{4347F824-BE52-9F22-9C67-7B247009C9EC}"/>
                </a:ext>
              </a:extLst>
            </p:cNvPr>
            <p:cNvSpPr/>
            <p:nvPr/>
          </p:nvSpPr>
          <p:spPr>
            <a:xfrm>
              <a:off x="7265204" y="10840997"/>
              <a:ext cx="1543053" cy="1800225"/>
            </a:xfrm>
            <a:custGeom>
              <a:avLst/>
              <a:gdLst>
                <a:gd name="connsiteX0" fmla="*/ 514350 w 514350"/>
                <a:gd name="connsiteY0" fmla="*/ 9525 h 600075"/>
                <a:gd name="connsiteX1" fmla="*/ 514350 w 514350"/>
                <a:gd name="connsiteY1" fmla="*/ 600075 h 600075"/>
                <a:gd name="connsiteX2" fmla="*/ 0 w 514350"/>
                <a:gd name="connsiteY2" fmla="*/ 597694 h 600075"/>
                <a:gd name="connsiteX3" fmla="*/ 0 w 514350"/>
                <a:gd name="connsiteY3" fmla="*/ 0 h 600075"/>
                <a:gd name="connsiteX4" fmla="*/ 514350 w 514350"/>
                <a:gd name="connsiteY4" fmla="*/ 9525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600075">
                  <a:moveTo>
                    <a:pt x="514350" y="9525"/>
                  </a:moveTo>
                  <a:lnTo>
                    <a:pt x="514350" y="600075"/>
                  </a:lnTo>
                  <a:lnTo>
                    <a:pt x="0" y="597694"/>
                  </a:lnTo>
                  <a:lnTo>
                    <a:pt x="0" y="0"/>
                  </a:lnTo>
                  <a:lnTo>
                    <a:pt x="51435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Montgomery</a:t>
              </a:r>
            </a:p>
            <a:p>
              <a:pPr algn="ctr"/>
              <a:r>
                <a:rPr lang="en-US" sz="100">
                  <a:solidFill>
                    <a:schemeClr val="bg1"/>
                  </a:solidFill>
                </a:rPr>
                <a:t>54</a:t>
              </a:r>
            </a:p>
          </p:txBody>
        </p:sp>
        <p:sp>
          <p:nvSpPr>
            <p:cNvPr id="135" name="53 - Monroe">
              <a:extLst>
                <a:ext uri="{FF2B5EF4-FFF2-40B4-BE49-F238E27FC236}">
                  <a16:creationId xmlns:a16="http://schemas.microsoft.com/office/drawing/2014/main" id="{861435C5-C90B-55B3-BA7B-A994D1A68760}"/>
                </a:ext>
              </a:extLst>
            </p:cNvPr>
            <p:cNvSpPr/>
            <p:nvPr/>
          </p:nvSpPr>
          <p:spPr>
            <a:xfrm>
              <a:off x="8836835" y="15198675"/>
              <a:ext cx="1457325" cy="1828800"/>
            </a:xfrm>
            <a:custGeom>
              <a:avLst/>
              <a:gdLst>
                <a:gd name="connsiteX0" fmla="*/ 397668 w 485775"/>
                <a:gd name="connsiteY0" fmla="*/ 23812 h 609600"/>
                <a:gd name="connsiteX1" fmla="*/ 78581 w 485775"/>
                <a:gd name="connsiteY1" fmla="*/ 28575 h 609600"/>
                <a:gd name="connsiteX2" fmla="*/ 69056 w 485775"/>
                <a:gd name="connsiteY2" fmla="*/ 9525 h 609600"/>
                <a:gd name="connsiteX3" fmla="*/ 50006 w 485775"/>
                <a:gd name="connsiteY3" fmla="*/ 0 h 609600"/>
                <a:gd name="connsiteX4" fmla="*/ 35718 w 485775"/>
                <a:gd name="connsiteY4" fmla="*/ 9525 h 609600"/>
                <a:gd name="connsiteX5" fmla="*/ 50006 w 485775"/>
                <a:gd name="connsiteY5" fmla="*/ 35718 h 609600"/>
                <a:gd name="connsiteX6" fmla="*/ 38100 w 485775"/>
                <a:gd name="connsiteY6" fmla="*/ 42862 h 609600"/>
                <a:gd name="connsiteX7" fmla="*/ 19050 w 485775"/>
                <a:gd name="connsiteY7" fmla="*/ 42862 h 609600"/>
                <a:gd name="connsiteX8" fmla="*/ 0 w 485775"/>
                <a:gd name="connsiteY8" fmla="*/ 33337 h 609600"/>
                <a:gd name="connsiteX9" fmla="*/ 7143 w 485775"/>
                <a:gd name="connsiteY9" fmla="*/ 607218 h 609600"/>
                <a:gd name="connsiteX10" fmla="*/ 485775 w 485775"/>
                <a:gd name="connsiteY10" fmla="*/ 609600 h 609600"/>
                <a:gd name="connsiteX11" fmla="*/ 481012 w 485775"/>
                <a:gd name="connsiteY11" fmla="*/ 514350 h 609600"/>
                <a:gd name="connsiteX12" fmla="*/ 421481 w 485775"/>
                <a:gd name="connsiteY12" fmla="*/ 516731 h 609600"/>
                <a:gd name="connsiteX13" fmla="*/ 416718 w 485775"/>
                <a:gd name="connsiteY13" fmla="*/ 173831 h 609600"/>
                <a:gd name="connsiteX14" fmla="*/ 402431 w 485775"/>
                <a:gd name="connsiteY14" fmla="*/ 176212 h 609600"/>
                <a:gd name="connsiteX15" fmla="*/ 397668 w 485775"/>
                <a:gd name="connsiteY15" fmla="*/ 2381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609600">
                  <a:moveTo>
                    <a:pt x="397668" y="23812"/>
                  </a:moveTo>
                  <a:lnTo>
                    <a:pt x="78581" y="28575"/>
                  </a:lnTo>
                  <a:lnTo>
                    <a:pt x="69056" y="9525"/>
                  </a:lnTo>
                  <a:lnTo>
                    <a:pt x="50006" y="0"/>
                  </a:lnTo>
                  <a:lnTo>
                    <a:pt x="35718" y="9525"/>
                  </a:lnTo>
                  <a:lnTo>
                    <a:pt x="50006" y="35718"/>
                  </a:lnTo>
                  <a:lnTo>
                    <a:pt x="38100" y="42862"/>
                  </a:lnTo>
                  <a:lnTo>
                    <a:pt x="19050" y="42862"/>
                  </a:lnTo>
                  <a:lnTo>
                    <a:pt x="0" y="33337"/>
                  </a:lnTo>
                  <a:lnTo>
                    <a:pt x="7143" y="607218"/>
                  </a:lnTo>
                  <a:lnTo>
                    <a:pt x="485775" y="609600"/>
                  </a:lnTo>
                  <a:lnTo>
                    <a:pt x="481012" y="514350"/>
                  </a:lnTo>
                  <a:lnTo>
                    <a:pt x="421481" y="516731"/>
                  </a:lnTo>
                  <a:cubicBezTo>
                    <a:pt x="419893" y="402431"/>
                    <a:pt x="418306" y="288131"/>
                    <a:pt x="416718" y="173831"/>
                  </a:cubicBezTo>
                  <a:lnTo>
                    <a:pt x="402431" y="176212"/>
                  </a:lnTo>
                  <a:cubicBezTo>
                    <a:pt x="401637" y="125412"/>
                    <a:pt x="400844" y="74612"/>
                    <a:pt x="397668" y="23812"/>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36" name="52 - Miami">
              <a:extLst>
                <a:ext uri="{FF2B5EF4-FFF2-40B4-BE49-F238E27FC236}">
                  <a16:creationId xmlns:a16="http://schemas.microsoft.com/office/drawing/2014/main" id="{5DB24CA7-A0E7-1E67-3B5A-94204E3E307F}"/>
                </a:ext>
              </a:extLst>
            </p:cNvPr>
            <p:cNvSpPr/>
            <p:nvPr/>
          </p:nvSpPr>
          <p:spPr>
            <a:xfrm>
              <a:off x="10865645" y="6833357"/>
              <a:ext cx="1200153" cy="2235993"/>
            </a:xfrm>
            <a:custGeom>
              <a:avLst/>
              <a:gdLst>
                <a:gd name="connsiteX0" fmla="*/ 0 w 400050"/>
                <a:gd name="connsiteY0" fmla="*/ 4762 h 745331"/>
                <a:gd name="connsiteX1" fmla="*/ 4762 w 400050"/>
                <a:gd name="connsiteY1" fmla="*/ 745331 h 745331"/>
                <a:gd name="connsiteX2" fmla="*/ 400050 w 400050"/>
                <a:gd name="connsiteY2" fmla="*/ 742950 h 745331"/>
                <a:gd name="connsiteX3" fmla="*/ 397668 w 400050"/>
                <a:gd name="connsiteY3" fmla="*/ 595312 h 745331"/>
                <a:gd name="connsiteX4" fmla="*/ 302418 w 400050"/>
                <a:gd name="connsiteY4" fmla="*/ 595312 h 745331"/>
                <a:gd name="connsiteX5" fmla="*/ 292893 w 400050"/>
                <a:gd name="connsiteY5" fmla="*/ 0 h 745331"/>
                <a:gd name="connsiteX6" fmla="*/ 0 w 400050"/>
                <a:gd name="connsiteY6" fmla="*/ 4762 h 74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745331">
                  <a:moveTo>
                    <a:pt x="0" y="4762"/>
                  </a:moveTo>
                  <a:cubicBezTo>
                    <a:pt x="1587" y="251618"/>
                    <a:pt x="3175" y="498475"/>
                    <a:pt x="4762" y="745331"/>
                  </a:cubicBezTo>
                  <a:lnTo>
                    <a:pt x="400050" y="742950"/>
                  </a:lnTo>
                  <a:lnTo>
                    <a:pt x="397668" y="595312"/>
                  </a:lnTo>
                  <a:lnTo>
                    <a:pt x="302418" y="595312"/>
                  </a:lnTo>
                  <a:lnTo>
                    <a:pt x="292893"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274320" bIns="137160" numCol="1" spcCol="0" rtlCol="0" fromWordArt="0" anchor="ctr" anchorCtr="0" forceAA="0" compatLnSpc="1">
              <a:prstTxWarp prst="textNoShape">
                <a:avLst/>
              </a:prstTxWarp>
              <a:noAutofit/>
            </a:bodyPr>
            <a:lstStyle/>
            <a:p>
              <a:pPr algn="ctr"/>
              <a:r>
                <a:rPr lang="en-US" sz="100">
                  <a:solidFill>
                    <a:schemeClr val="bg1"/>
                  </a:solidFill>
                </a:rPr>
                <a:t>Miami</a:t>
              </a:r>
              <a:br>
                <a:rPr lang="en-US" sz="100">
                  <a:solidFill>
                    <a:schemeClr val="bg1"/>
                  </a:solidFill>
                </a:rPr>
              </a:br>
              <a:r>
                <a:rPr lang="en-US" sz="100">
                  <a:solidFill>
                    <a:schemeClr val="bg1"/>
                  </a:solidFill>
                </a:rPr>
                <a:t>52</a:t>
              </a:r>
            </a:p>
          </p:txBody>
        </p:sp>
        <p:sp>
          <p:nvSpPr>
            <p:cNvPr id="137" name="51 - Martin">
              <a:extLst>
                <a:ext uri="{FF2B5EF4-FFF2-40B4-BE49-F238E27FC236}">
                  <a16:creationId xmlns:a16="http://schemas.microsoft.com/office/drawing/2014/main" id="{8FA18703-1C48-52A2-477D-69605F26ADFD}"/>
                </a:ext>
              </a:extLst>
            </p:cNvPr>
            <p:cNvSpPr/>
            <p:nvPr/>
          </p:nvSpPr>
          <p:spPr>
            <a:xfrm>
              <a:off x="7901006" y="17441822"/>
              <a:ext cx="964407" cy="2128839"/>
            </a:xfrm>
            <a:custGeom>
              <a:avLst/>
              <a:gdLst>
                <a:gd name="connsiteX0" fmla="*/ 28575 w 321469"/>
                <a:gd name="connsiteY0" fmla="*/ 0 h 709613"/>
                <a:gd name="connsiteX1" fmla="*/ 33337 w 321469"/>
                <a:gd name="connsiteY1" fmla="*/ 157163 h 709613"/>
                <a:gd name="connsiteX2" fmla="*/ 0 w 321469"/>
                <a:gd name="connsiteY2" fmla="*/ 154781 h 709613"/>
                <a:gd name="connsiteX3" fmla="*/ 7144 w 321469"/>
                <a:gd name="connsiteY3" fmla="*/ 673894 h 709613"/>
                <a:gd name="connsiteX4" fmla="*/ 19050 w 321469"/>
                <a:gd name="connsiteY4" fmla="*/ 685800 h 709613"/>
                <a:gd name="connsiteX5" fmla="*/ 45244 w 321469"/>
                <a:gd name="connsiteY5" fmla="*/ 678656 h 709613"/>
                <a:gd name="connsiteX6" fmla="*/ 50006 w 321469"/>
                <a:gd name="connsiteY6" fmla="*/ 709613 h 709613"/>
                <a:gd name="connsiteX7" fmla="*/ 80962 w 321469"/>
                <a:gd name="connsiteY7" fmla="*/ 676275 h 709613"/>
                <a:gd name="connsiteX8" fmla="*/ 107156 w 321469"/>
                <a:gd name="connsiteY8" fmla="*/ 661988 h 709613"/>
                <a:gd name="connsiteX9" fmla="*/ 123825 w 321469"/>
                <a:gd name="connsiteY9" fmla="*/ 635794 h 709613"/>
                <a:gd name="connsiteX10" fmla="*/ 321469 w 321469"/>
                <a:gd name="connsiteY10" fmla="*/ 635794 h 709613"/>
                <a:gd name="connsiteX11" fmla="*/ 321469 w 321469"/>
                <a:gd name="connsiteY11" fmla="*/ 4763 h 709613"/>
                <a:gd name="connsiteX12" fmla="*/ 28575 w 321469"/>
                <a:gd name="connsiteY12" fmla="*/ 0 h 70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469" h="709613">
                  <a:moveTo>
                    <a:pt x="28575" y="0"/>
                  </a:moveTo>
                  <a:lnTo>
                    <a:pt x="33337" y="157163"/>
                  </a:lnTo>
                  <a:lnTo>
                    <a:pt x="0" y="154781"/>
                  </a:lnTo>
                  <a:cubicBezTo>
                    <a:pt x="2381" y="327819"/>
                    <a:pt x="4763" y="500856"/>
                    <a:pt x="7144" y="673894"/>
                  </a:cubicBezTo>
                  <a:lnTo>
                    <a:pt x="19050" y="685800"/>
                  </a:lnTo>
                  <a:lnTo>
                    <a:pt x="45244" y="678656"/>
                  </a:lnTo>
                  <a:lnTo>
                    <a:pt x="50006" y="709613"/>
                  </a:lnTo>
                  <a:lnTo>
                    <a:pt x="80962" y="676275"/>
                  </a:lnTo>
                  <a:lnTo>
                    <a:pt x="107156" y="661988"/>
                  </a:lnTo>
                  <a:lnTo>
                    <a:pt x="123825" y="635794"/>
                  </a:lnTo>
                  <a:lnTo>
                    <a:pt x="321469" y="635794"/>
                  </a:lnTo>
                  <a:lnTo>
                    <a:pt x="321469" y="4763"/>
                  </a:lnTo>
                  <a:lnTo>
                    <a:pt x="285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Martin</a:t>
              </a:r>
            </a:p>
            <a:p>
              <a:pPr algn="ctr"/>
              <a:r>
                <a:rPr lang="en-US" sz="100">
                  <a:solidFill>
                    <a:schemeClr val="bg1"/>
                  </a:solidFill>
                </a:rPr>
                <a:t>51</a:t>
              </a:r>
            </a:p>
          </p:txBody>
        </p:sp>
        <p:sp>
          <p:nvSpPr>
            <p:cNvPr id="138" name="50 - Marshall">
              <a:extLst>
                <a:ext uri="{FF2B5EF4-FFF2-40B4-BE49-F238E27FC236}">
                  <a16:creationId xmlns:a16="http://schemas.microsoft.com/office/drawing/2014/main" id="{D6EE7F08-54F3-3024-3C07-5DEA5B46046A}"/>
                </a:ext>
              </a:extLst>
            </p:cNvPr>
            <p:cNvSpPr/>
            <p:nvPr/>
          </p:nvSpPr>
          <p:spPr>
            <a:xfrm>
              <a:off x="9715508" y="4361615"/>
              <a:ext cx="1600203" cy="1585917"/>
            </a:xfrm>
            <a:custGeom>
              <a:avLst/>
              <a:gdLst>
                <a:gd name="connsiteX0" fmla="*/ 0 w 547688"/>
                <a:gd name="connsiteY0" fmla="*/ 2382 h 526257"/>
                <a:gd name="connsiteX1" fmla="*/ 2382 w 547688"/>
                <a:gd name="connsiteY1" fmla="*/ 523875 h 526257"/>
                <a:gd name="connsiteX2" fmla="*/ 547688 w 547688"/>
                <a:gd name="connsiteY2" fmla="*/ 526257 h 526257"/>
                <a:gd name="connsiteX3" fmla="*/ 526257 w 547688"/>
                <a:gd name="connsiteY3" fmla="*/ 0 h 526257"/>
                <a:gd name="connsiteX4" fmla="*/ 0 w 547688"/>
                <a:gd name="connsiteY4" fmla="*/ 2382 h 526257"/>
                <a:gd name="connsiteX0" fmla="*/ 0 w 533401"/>
                <a:gd name="connsiteY0" fmla="*/ 2382 h 528639"/>
                <a:gd name="connsiteX1" fmla="*/ 2382 w 533401"/>
                <a:gd name="connsiteY1" fmla="*/ 523875 h 528639"/>
                <a:gd name="connsiteX2" fmla="*/ 533401 w 533401"/>
                <a:gd name="connsiteY2" fmla="*/ 528639 h 528639"/>
                <a:gd name="connsiteX3" fmla="*/ 526257 w 533401"/>
                <a:gd name="connsiteY3" fmla="*/ 0 h 528639"/>
                <a:gd name="connsiteX4" fmla="*/ 0 w 533401"/>
                <a:gd name="connsiteY4" fmla="*/ 2382 h 52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1" h="528639">
                  <a:moveTo>
                    <a:pt x="0" y="2382"/>
                  </a:moveTo>
                  <a:lnTo>
                    <a:pt x="2382" y="523875"/>
                  </a:lnTo>
                  <a:lnTo>
                    <a:pt x="533401" y="528639"/>
                  </a:lnTo>
                  <a:cubicBezTo>
                    <a:pt x="531020" y="352426"/>
                    <a:pt x="528638" y="176213"/>
                    <a:pt x="526257" y="0"/>
                  </a:cubicBez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Marshall</a:t>
              </a:r>
            </a:p>
            <a:p>
              <a:pPr algn="ctr"/>
              <a:r>
                <a:rPr lang="en-US" sz="100">
                  <a:solidFill>
                    <a:schemeClr val="bg1"/>
                  </a:solidFill>
                </a:rPr>
                <a:t>50</a:t>
              </a:r>
            </a:p>
          </p:txBody>
        </p:sp>
        <p:sp>
          <p:nvSpPr>
            <p:cNvPr id="139" name="49 - Marion">
              <a:extLst>
                <a:ext uri="{FF2B5EF4-FFF2-40B4-BE49-F238E27FC236}">
                  <a16:creationId xmlns:a16="http://schemas.microsoft.com/office/drawing/2014/main" id="{A2B51924-E887-56EC-4737-D65107C1A11C}"/>
                </a:ext>
              </a:extLst>
            </p:cNvPr>
            <p:cNvSpPr/>
            <p:nvPr/>
          </p:nvSpPr>
          <p:spPr>
            <a:xfrm>
              <a:off x="10244147" y="12312620"/>
              <a:ext cx="1543053" cy="1493043"/>
            </a:xfrm>
            <a:custGeom>
              <a:avLst/>
              <a:gdLst>
                <a:gd name="connsiteX0" fmla="*/ 2381 w 514350"/>
                <a:gd name="connsiteY0" fmla="*/ 9525 h 497681"/>
                <a:gd name="connsiteX1" fmla="*/ 0 w 514350"/>
                <a:gd name="connsiteY1" fmla="*/ 497681 h 497681"/>
                <a:gd name="connsiteX2" fmla="*/ 495300 w 514350"/>
                <a:gd name="connsiteY2" fmla="*/ 485775 h 497681"/>
                <a:gd name="connsiteX3" fmla="*/ 490537 w 514350"/>
                <a:gd name="connsiteY3" fmla="*/ 97631 h 497681"/>
                <a:gd name="connsiteX4" fmla="*/ 514350 w 514350"/>
                <a:gd name="connsiteY4" fmla="*/ 97631 h 497681"/>
                <a:gd name="connsiteX5" fmla="*/ 511969 w 514350"/>
                <a:gd name="connsiteY5" fmla="*/ 0 h 497681"/>
                <a:gd name="connsiteX6" fmla="*/ 2381 w 514350"/>
                <a:gd name="connsiteY6" fmla="*/ 9525 h 4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50" h="497681">
                  <a:moveTo>
                    <a:pt x="2381" y="9525"/>
                  </a:moveTo>
                  <a:cubicBezTo>
                    <a:pt x="1587" y="172244"/>
                    <a:pt x="794" y="334962"/>
                    <a:pt x="0" y="497681"/>
                  </a:cubicBezTo>
                  <a:lnTo>
                    <a:pt x="495300" y="485775"/>
                  </a:lnTo>
                  <a:cubicBezTo>
                    <a:pt x="493712" y="356394"/>
                    <a:pt x="492125" y="227012"/>
                    <a:pt x="490537" y="97631"/>
                  </a:cubicBezTo>
                  <a:lnTo>
                    <a:pt x="514350" y="97631"/>
                  </a:lnTo>
                  <a:cubicBezTo>
                    <a:pt x="513556" y="65087"/>
                    <a:pt x="512763" y="32544"/>
                    <a:pt x="511969" y="0"/>
                  </a:cubicBezTo>
                  <a:lnTo>
                    <a:pt x="2381" y="9525"/>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Marion</a:t>
              </a:r>
            </a:p>
            <a:p>
              <a:pPr algn="ctr"/>
              <a:r>
                <a:rPr lang="en-US" sz="100">
                  <a:solidFill>
                    <a:schemeClr val="bg1"/>
                  </a:solidFill>
                </a:rPr>
                <a:t>49</a:t>
              </a:r>
            </a:p>
          </p:txBody>
        </p:sp>
        <p:sp>
          <p:nvSpPr>
            <p:cNvPr id="140" name="48 - Madison">
              <a:extLst>
                <a:ext uri="{FF2B5EF4-FFF2-40B4-BE49-F238E27FC236}">
                  <a16:creationId xmlns:a16="http://schemas.microsoft.com/office/drawing/2014/main" id="{40586C24-E649-12E4-C3FA-8245507FC8FE}"/>
                </a:ext>
              </a:extLst>
            </p:cNvPr>
            <p:cNvSpPr/>
            <p:nvPr/>
          </p:nvSpPr>
          <p:spPr>
            <a:xfrm>
              <a:off x="12065801" y="10005176"/>
              <a:ext cx="1135857" cy="2228853"/>
            </a:xfrm>
            <a:custGeom>
              <a:avLst/>
              <a:gdLst>
                <a:gd name="connsiteX0" fmla="*/ 0 w 378618"/>
                <a:gd name="connsiteY0" fmla="*/ 2381 h 742950"/>
                <a:gd name="connsiteX1" fmla="*/ 4762 w 378618"/>
                <a:gd name="connsiteY1" fmla="*/ 742950 h 742950"/>
                <a:gd name="connsiteX2" fmla="*/ 378618 w 378618"/>
                <a:gd name="connsiteY2" fmla="*/ 735806 h 742950"/>
                <a:gd name="connsiteX3" fmla="*/ 371475 w 378618"/>
                <a:gd name="connsiteY3" fmla="*/ 0 h 742950"/>
                <a:gd name="connsiteX4" fmla="*/ 0 w 378618"/>
                <a:gd name="connsiteY4" fmla="*/ 2381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618" h="742950">
                  <a:moveTo>
                    <a:pt x="0" y="2381"/>
                  </a:moveTo>
                  <a:cubicBezTo>
                    <a:pt x="1587" y="249237"/>
                    <a:pt x="3175" y="496094"/>
                    <a:pt x="4762" y="742950"/>
                  </a:cubicBezTo>
                  <a:lnTo>
                    <a:pt x="378618" y="735806"/>
                  </a:lnTo>
                  <a:lnTo>
                    <a:pt x="371475" y="0"/>
                  </a:lnTo>
                  <a:lnTo>
                    <a:pt x="0"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1" name="47 - Lawrence">
              <a:extLst>
                <a:ext uri="{FF2B5EF4-FFF2-40B4-BE49-F238E27FC236}">
                  <a16:creationId xmlns:a16="http://schemas.microsoft.com/office/drawing/2014/main" id="{AD1A44C5-1068-BDC7-5794-7A31B500DFC0}"/>
                </a:ext>
              </a:extLst>
            </p:cNvPr>
            <p:cNvSpPr/>
            <p:nvPr/>
          </p:nvSpPr>
          <p:spPr>
            <a:xfrm>
              <a:off x="8858255" y="17020341"/>
              <a:ext cx="1607349" cy="1528764"/>
            </a:xfrm>
            <a:custGeom>
              <a:avLst/>
              <a:gdLst>
                <a:gd name="connsiteX0" fmla="*/ 526257 w 535782"/>
                <a:gd name="connsiteY0" fmla="*/ 2382 h 509588"/>
                <a:gd name="connsiteX1" fmla="*/ 0 w 535782"/>
                <a:gd name="connsiteY1" fmla="*/ 0 h 509588"/>
                <a:gd name="connsiteX2" fmla="*/ 0 w 535782"/>
                <a:gd name="connsiteY2" fmla="*/ 509588 h 509588"/>
                <a:gd name="connsiteX3" fmla="*/ 483394 w 535782"/>
                <a:gd name="connsiteY3" fmla="*/ 509588 h 509588"/>
                <a:gd name="connsiteX4" fmla="*/ 483394 w 535782"/>
                <a:gd name="connsiteY4" fmla="*/ 435769 h 509588"/>
                <a:gd name="connsiteX5" fmla="*/ 514350 w 535782"/>
                <a:gd name="connsiteY5" fmla="*/ 435769 h 509588"/>
                <a:gd name="connsiteX6" fmla="*/ 514350 w 535782"/>
                <a:gd name="connsiteY6" fmla="*/ 411957 h 509588"/>
                <a:gd name="connsiteX7" fmla="*/ 531019 w 535782"/>
                <a:gd name="connsiteY7" fmla="*/ 390525 h 509588"/>
                <a:gd name="connsiteX8" fmla="*/ 535782 w 535782"/>
                <a:gd name="connsiteY8" fmla="*/ 378619 h 509588"/>
                <a:gd name="connsiteX9" fmla="*/ 526257 w 535782"/>
                <a:gd name="connsiteY9" fmla="*/ 2382 h 50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782" h="509588">
                  <a:moveTo>
                    <a:pt x="526257" y="2382"/>
                  </a:moveTo>
                  <a:lnTo>
                    <a:pt x="0" y="0"/>
                  </a:lnTo>
                  <a:lnTo>
                    <a:pt x="0" y="509588"/>
                  </a:lnTo>
                  <a:lnTo>
                    <a:pt x="483394" y="509588"/>
                  </a:lnTo>
                  <a:lnTo>
                    <a:pt x="483394" y="435769"/>
                  </a:lnTo>
                  <a:lnTo>
                    <a:pt x="514350" y="435769"/>
                  </a:lnTo>
                  <a:lnTo>
                    <a:pt x="514350" y="411957"/>
                  </a:lnTo>
                  <a:lnTo>
                    <a:pt x="531019" y="390525"/>
                  </a:lnTo>
                  <a:lnTo>
                    <a:pt x="535782" y="378619"/>
                  </a:lnTo>
                  <a:lnTo>
                    <a:pt x="526257" y="2382"/>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42" name="46 - LaPorte">
              <a:extLst>
                <a:ext uri="{FF2B5EF4-FFF2-40B4-BE49-F238E27FC236}">
                  <a16:creationId xmlns:a16="http://schemas.microsoft.com/office/drawing/2014/main" id="{46D81697-F415-BF96-BFE4-BB23CB863223}"/>
                </a:ext>
              </a:extLst>
            </p:cNvPr>
            <p:cNvSpPr/>
            <p:nvPr/>
          </p:nvSpPr>
          <p:spPr>
            <a:xfrm>
              <a:off x="7886714" y="2875709"/>
              <a:ext cx="1764507" cy="2714625"/>
            </a:xfrm>
            <a:custGeom>
              <a:avLst/>
              <a:gdLst>
                <a:gd name="connsiteX0" fmla="*/ 531019 w 588169"/>
                <a:gd name="connsiteY0" fmla="*/ 0 h 904875"/>
                <a:gd name="connsiteX1" fmla="*/ 526257 w 588169"/>
                <a:gd name="connsiteY1" fmla="*/ 197644 h 904875"/>
                <a:gd name="connsiteX2" fmla="*/ 588169 w 588169"/>
                <a:gd name="connsiteY2" fmla="*/ 195263 h 904875"/>
                <a:gd name="connsiteX3" fmla="*/ 588169 w 588169"/>
                <a:gd name="connsiteY3" fmla="*/ 326232 h 904875"/>
                <a:gd name="connsiteX4" fmla="*/ 564357 w 588169"/>
                <a:gd name="connsiteY4" fmla="*/ 359569 h 904875"/>
                <a:gd name="connsiteX5" fmla="*/ 559594 w 588169"/>
                <a:gd name="connsiteY5" fmla="*/ 423863 h 904875"/>
                <a:gd name="connsiteX6" fmla="*/ 531019 w 588169"/>
                <a:gd name="connsiteY6" fmla="*/ 423863 h 904875"/>
                <a:gd name="connsiteX7" fmla="*/ 531019 w 588169"/>
                <a:gd name="connsiteY7" fmla="*/ 571500 h 904875"/>
                <a:gd name="connsiteX8" fmla="*/ 378619 w 588169"/>
                <a:gd name="connsiteY8" fmla="*/ 571500 h 904875"/>
                <a:gd name="connsiteX9" fmla="*/ 326232 w 588169"/>
                <a:gd name="connsiteY9" fmla="*/ 600075 h 904875"/>
                <a:gd name="connsiteX10" fmla="*/ 302419 w 588169"/>
                <a:gd name="connsiteY10" fmla="*/ 616744 h 904875"/>
                <a:gd name="connsiteX11" fmla="*/ 297657 w 588169"/>
                <a:gd name="connsiteY11" fmla="*/ 652463 h 904875"/>
                <a:gd name="connsiteX12" fmla="*/ 285750 w 588169"/>
                <a:gd name="connsiteY12" fmla="*/ 673894 h 904875"/>
                <a:gd name="connsiteX13" fmla="*/ 259557 w 588169"/>
                <a:gd name="connsiteY13" fmla="*/ 704850 h 904875"/>
                <a:gd name="connsiteX14" fmla="*/ 254794 w 588169"/>
                <a:gd name="connsiteY14" fmla="*/ 759619 h 904875"/>
                <a:gd name="connsiteX15" fmla="*/ 221457 w 588169"/>
                <a:gd name="connsiteY15" fmla="*/ 790575 h 904875"/>
                <a:gd name="connsiteX16" fmla="*/ 185738 w 588169"/>
                <a:gd name="connsiteY16" fmla="*/ 823913 h 904875"/>
                <a:gd name="connsiteX17" fmla="*/ 166688 w 588169"/>
                <a:gd name="connsiteY17" fmla="*/ 835819 h 904875"/>
                <a:gd name="connsiteX18" fmla="*/ 0 w 588169"/>
                <a:gd name="connsiteY18" fmla="*/ 904875 h 904875"/>
                <a:gd name="connsiteX19" fmla="*/ 2382 w 588169"/>
                <a:gd name="connsiteY19" fmla="*/ 83344 h 904875"/>
                <a:gd name="connsiteX20" fmla="*/ 57150 w 588169"/>
                <a:gd name="connsiteY20" fmla="*/ 45244 h 904875"/>
                <a:gd name="connsiteX21" fmla="*/ 80963 w 588169"/>
                <a:gd name="connsiteY21" fmla="*/ 35719 h 904875"/>
                <a:gd name="connsiteX22" fmla="*/ 119063 w 588169"/>
                <a:gd name="connsiteY22" fmla="*/ 16669 h 904875"/>
                <a:gd name="connsiteX23" fmla="*/ 138113 w 588169"/>
                <a:gd name="connsiteY23" fmla="*/ 2382 h 904875"/>
                <a:gd name="connsiteX24" fmla="*/ 531019 w 588169"/>
                <a:gd name="connsiteY24"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8169" h="904875">
                  <a:moveTo>
                    <a:pt x="531019" y="0"/>
                  </a:moveTo>
                  <a:lnTo>
                    <a:pt x="526257" y="197644"/>
                  </a:lnTo>
                  <a:lnTo>
                    <a:pt x="588169" y="195263"/>
                  </a:lnTo>
                  <a:lnTo>
                    <a:pt x="588169" y="326232"/>
                  </a:lnTo>
                  <a:lnTo>
                    <a:pt x="564357" y="359569"/>
                  </a:lnTo>
                  <a:lnTo>
                    <a:pt x="559594" y="423863"/>
                  </a:lnTo>
                  <a:lnTo>
                    <a:pt x="531019" y="423863"/>
                  </a:lnTo>
                  <a:lnTo>
                    <a:pt x="531019" y="571500"/>
                  </a:lnTo>
                  <a:lnTo>
                    <a:pt x="378619" y="571500"/>
                  </a:lnTo>
                  <a:lnTo>
                    <a:pt x="326232" y="600075"/>
                  </a:lnTo>
                  <a:lnTo>
                    <a:pt x="302419" y="616744"/>
                  </a:lnTo>
                  <a:lnTo>
                    <a:pt x="297657" y="652463"/>
                  </a:lnTo>
                  <a:lnTo>
                    <a:pt x="285750" y="673894"/>
                  </a:lnTo>
                  <a:lnTo>
                    <a:pt x="259557" y="704850"/>
                  </a:lnTo>
                  <a:lnTo>
                    <a:pt x="254794" y="759619"/>
                  </a:lnTo>
                  <a:lnTo>
                    <a:pt x="221457" y="790575"/>
                  </a:lnTo>
                  <a:lnTo>
                    <a:pt x="185738" y="823913"/>
                  </a:lnTo>
                  <a:lnTo>
                    <a:pt x="166688" y="835819"/>
                  </a:lnTo>
                  <a:lnTo>
                    <a:pt x="0" y="904875"/>
                  </a:lnTo>
                  <a:lnTo>
                    <a:pt x="2382" y="83344"/>
                  </a:lnTo>
                  <a:lnTo>
                    <a:pt x="57150" y="45244"/>
                  </a:lnTo>
                  <a:lnTo>
                    <a:pt x="80963" y="35719"/>
                  </a:lnTo>
                  <a:lnTo>
                    <a:pt x="119063" y="16669"/>
                  </a:lnTo>
                  <a:lnTo>
                    <a:pt x="138113" y="2382"/>
                  </a:lnTo>
                  <a:lnTo>
                    <a:pt x="5310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err="1">
                  <a:solidFill>
                    <a:schemeClr val="bg1"/>
                  </a:solidFill>
                </a:rPr>
                <a:t>LaPorte</a:t>
              </a:r>
              <a:endParaRPr lang="en-US" sz="100">
                <a:solidFill>
                  <a:schemeClr val="bg1"/>
                </a:solidFill>
              </a:endParaRPr>
            </a:p>
            <a:p>
              <a:pPr algn="ctr"/>
              <a:r>
                <a:rPr lang="en-US" sz="100">
                  <a:solidFill>
                    <a:schemeClr val="bg1"/>
                  </a:solidFill>
                </a:rPr>
                <a:t>46</a:t>
              </a:r>
            </a:p>
            <a:p>
              <a:pPr algn="ctr"/>
              <a:endParaRPr lang="en-US" sz="100">
                <a:solidFill>
                  <a:schemeClr val="bg1"/>
                </a:solidFill>
              </a:endParaRPr>
            </a:p>
            <a:p>
              <a:pPr algn="ctr"/>
              <a:endParaRPr lang="en-US" sz="100">
                <a:solidFill>
                  <a:schemeClr val="bg1"/>
                </a:solidFill>
              </a:endParaRPr>
            </a:p>
          </p:txBody>
        </p:sp>
        <p:sp>
          <p:nvSpPr>
            <p:cNvPr id="143" name="45 - Lake">
              <a:extLst>
                <a:ext uri="{FF2B5EF4-FFF2-40B4-BE49-F238E27FC236}">
                  <a16:creationId xmlns:a16="http://schemas.microsoft.com/office/drawing/2014/main" id="{097B80AD-8858-F0E3-BF08-52A327C76A8E}"/>
                </a:ext>
              </a:extLst>
            </p:cNvPr>
            <p:cNvSpPr/>
            <p:nvPr/>
          </p:nvSpPr>
          <p:spPr>
            <a:xfrm>
              <a:off x="5550702" y="3132885"/>
              <a:ext cx="1214436" cy="2878932"/>
            </a:xfrm>
            <a:custGeom>
              <a:avLst/>
              <a:gdLst>
                <a:gd name="connsiteX0" fmla="*/ 2381 w 404812"/>
                <a:gd name="connsiteY0" fmla="*/ 0 h 959644"/>
                <a:gd name="connsiteX1" fmla="*/ 0 w 404812"/>
                <a:gd name="connsiteY1" fmla="*/ 942975 h 959644"/>
                <a:gd name="connsiteX2" fmla="*/ 128587 w 404812"/>
                <a:gd name="connsiteY2" fmla="*/ 926307 h 959644"/>
                <a:gd name="connsiteX3" fmla="*/ 164306 w 404812"/>
                <a:gd name="connsiteY3" fmla="*/ 959644 h 959644"/>
                <a:gd name="connsiteX4" fmla="*/ 190500 w 404812"/>
                <a:gd name="connsiteY4" fmla="*/ 942975 h 959644"/>
                <a:gd name="connsiteX5" fmla="*/ 202406 w 404812"/>
                <a:gd name="connsiteY5" fmla="*/ 933450 h 959644"/>
                <a:gd name="connsiteX6" fmla="*/ 245268 w 404812"/>
                <a:gd name="connsiteY6" fmla="*/ 928688 h 959644"/>
                <a:gd name="connsiteX7" fmla="*/ 271462 w 404812"/>
                <a:gd name="connsiteY7" fmla="*/ 909638 h 959644"/>
                <a:gd name="connsiteX8" fmla="*/ 292893 w 404812"/>
                <a:gd name="connsiteY8" fmla="*/ 873919 h 959644"/>
                <a:gd name="connsiteX9" fmla="*/ 338137 w 404812"/>
                <a:gd name="connsiteY9" fmla="*/ 854869 h 959644"/>
                <a:gd name="connsiteX10" fmla="*/ 404812 w 404812"/>
                <a:gd name="connsiteY10" fmla="*/ 821532 h 959644"/>
                <a:gd name="connsiteX11" fmla="*/ 402431 w 404812"/>
                <a:gd name="connsiteY11" fmla="*/ 145257 h 959644"/>
                <a:gd name="connsiteX12" fmla="*/ 376237 w 404812"/>
                <a:gd name="connsiteY12" fmla="*/ 154782 h 959644"/>
                <a:gd name="connsiteX13" fmla="*/ 345281 w 404812"/>
                <a:gd name="connsiteY13" fmla="*/ 157163 h 959644"/>
                <a:gd name="connsiteX14" fmla="*/ 304800 w 404812"/>
                <a:gd name="connsiteY14" fmla="*/ 152400 h 959644"/>
                <a:gd name="connsiteX15" fmla="*/ 259556 w 404812"/>
                <a:gd name="connsiteY15" fmla="*/ 150019 h 959644"/>
                <a:gd name="connsiteX16" fmla="*/ 204787 w 404812"/>
                <a:gd name="connsiteY16" fmla="*/ 133350 h 959644"/>
                <a:gd name="connsiteX17" fmla="*/ 154781 w 404812"/>
                <a:gd name="connsiteY17" fmla="*/ 121444 h 959644"/>
                <a:gd name="connsiteX18" fmla="*/ 123825 w 404812"/>
                <a:gd name="connsiteY18" fmla="*/ 107157 h 959644"/>
                <a:gd name="connsiteX19" fmla="*/ 119062 w 404812"/>
                <a:gd name="connsiteY19" fmla="*/ 102394 h 959644"/>
                <a:gd name="connsiteX20" fmla="*/ 128587 w 404812"/>
                <a:gd name="connsiteY20" fmla="*/ 85725 h 959644"/>
                <a:gd name="connsiteX21" fmla="*/ 123825 w 404812"/>
                <a:gd name="connsiteY21" fmla="*/ 71438 h 959644"/>
                <a:gd name="connsiteX22" fmla="*/ 123825 w 404812"/>
                <a:gd name="connsiteY22" fmla="*/ 71438 h 959644"/>
                <a:gd name="connsiteX23" fmla="*/ 85725 w 404812"/>
                <a:gd name="connsiteY23" fmla="*/ 66675 h 959644"/>
                <a:gd name="connsiteX24" fmla="*/ 59531 w 404812"/>
                <a:gd name="connsiteY24" fmla="*/ 64294 h 959644"/>
                <a:gd name="connsiteX25" fmla="*/ 42862 w 404812"/>
                <a:gd name="connsiteY25" fmla="*/ 33338 h 959644"/>
                <a:gd name="connsiteX26" fmla="*/ 2381 w 404812"/>
                <a:gd name="connsiteY26" fmla="*/ 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812" h="959644">
                  <a:moveTo>
                    <a:pt x="2381" y="0"/>
                  </a:moveTo>
                  <a:cubicBezTo>
                    <a:pt x="1587" y="314325"/>
                    <a:pt x="794" y="628650"/>
                    <a:pt x="0" y="942975"/>
                  </a:cubicBezTo>
                  <a:lnTo>
                    <a:pt x="128587" y="926307"/>
                  </a:lnTo>
                  <a:lnTo>
                    <a:pt x="164306" y="959644"/>
                  </a:lnTo>
                  <a:lnTo>
                    <a:pt x="190500" y="942975"/>
                  </a:lnTo>
                  <a:lnTo>
                    <a:pt x="202406" y="933450"/>
                  </a:lnTo>
                  <a:lnTo>
                    <a:pt x="245268" y="928688"/>
                  </a:lnTo>
                  <a:lnTo>
                    <a:pt x="271462" y="909638"/>
                  </a:lnTo>
                  <a:lnTo>
                    <a:pt x="292893" y="873919"/>
                  </a:lnTo>
                  <a:lnTo>
                    <a:pt x="338137" y="854869"/>
                  </a:lnTo>
                  <a:lnTo>
                    <a:pt x="404812" y="821532"/>
                  </a:lnTo>
                  <a:cubicBezTo>
                    <a:pt x="404018" y="596107"/>
                    <a:pt x="403225" y="370682"/>
                    <a:pt x="402431" y="145257"/>
                  </a:cubicBezTo>
                  <a:lnTo>
                    <a:pt x="376237" y="154782"/>
                  </a:lnTo>
                  <a:lnTo>
                    <a:pt x="345281" y="157163"/>
                  </a:lnTo>
                  <a:lnTo>
                    <a:pt x="304800" y="152400"/>
                  </a:lnTo>
                  <a:lnTo>
                    <a:pt x="259556" y="150019"/>
                  </a:lnTo>
                  <a:lnTo>
                    <a:pt x="204787" y="133350"/>
                  </a:lnTo>
                  <a:lnTo>
                    <a:pt x="154781" y="121444"/>
                  </a:lnTo>
                  <a:lnTo>
                    <a:pt x="123825" y="107157"/>
                  </a:lnTo>
                  <a:lnTo>
                    <a:pt x="119062" y="102394"/>
                  </a:lnTo>
                  <a:lnTo>
                    <a:pt x="128587" y="85725"/>
                  </a:lnTo>
                  <a:lnTo>
                    <a:pt x="123825" y="71438"/>
                  </a:lnTo>
                  <a:lnTo>
                    <a:pt x="123825" y="71438"/>
                  </a:lnTo>
                  <a:lnTo>
                    <a:pt x="85725" y="66675"/>
                  </a:lnTo>
                  <a:lnTo>
                    <a:pt x="59531" y="64294"/>
                  </a:lnTo>
                  <a:lnTo>
                    <a:pt x="42862" y="33338"/>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Lake</a:t>
              </a:r>
            </a:p>
            <a:p>
              <a:pPr algn="ctr"/>
              <a:r>
                <a:rPr lang="en-US" sz="100">
                  <a:solidFill>
                    <a:schemeClr val="bg1"/>
                  </a:solidFill>
                </a:rPr>
                <a:t>45</a:t>
              </a:r>
            </a:p>
          </p:txBody>
        </p:sp>
        <p:sp>
          <p:nvSpPr>
            <p:cNvPr id="144" name="44 - LaGrange">
              <a:extLst>
                <a:ext uri="{FF2B5EF4-FFF2-40B4-BE49-F238E27FC236}">
                  <a16:creationId xmlns:a16="http://schemas.microsoft.com/office/drawing/2014/main" id="{ACAF4D29-FCF8-AB4A-2E16-E1D019EC3C0C}"/>
                </a:ext>
              </a:extLst>
            </p:cNvPr>
            <p:cNvSpPr/>
            <p:nvPr/>
          </p:nvSpPr>
          <p:spPr>
            <a:xfrm>
              <a:off x="12851618" y="2875715"/>
              <a:ext cx="1843089" cy="1250157"/>
            </a:xfrm>
            <a:custGeom>
              <a:avLst/>
              <a:gdLst>
                <a:gd name="connsiteX0" fmla="*/ 0 w 614363"/>
                <a:gd name="connsiteY0" fmla="*/ 0 h 414337"/>
                <a:gd name="connsiteX1" fmla="*/ 4763 w 614363"/>
                <a:gd name="connsiteY1" fmla="*/ 414337 h 414337"/>
                <a:gd name="connsiteX2" fmla="*/ 614363 w 614363"/>
                <a:gd name="connsiteY2" fmla="*/ 409575 h 414337"/>
                <a:gd name="connsiteX3" fmla="*/ 611981 w 614363"/>
                <a:gd name="connsiteY3" fmla="*/ 2381 h 414337"/>
                <a:gd name="connsiteX4" fmla="*/ 0 w 614363"/>
                <a:gd name="connsiteY4" fmla="*/ 0 h 414337"/>
                <a:gd name="connsiteX0" fmla="*/ 0 w 614363"/>
                <a:gd name="connsiteY0" fmla="*/ 2382 h 416719"/>
                <a:gd name="connsiteX1" fmla="*/ 4763 w 614363"/>
                <a:gd name="connsiteY1" fmla="*/ 416719 h 416719"/>
                <a:gd name="connsiteX2" fmla="*/ 614363 w 614363"/>
                <a:gd name="connsiteY2" fmla="*/ 411957 h 416719"/>
                <a:gd name="connsiteX3" fmla="*/ 611981 w 614363"/>
                <a:gd name="connsiteY3" fmla="*/ 0 h 416719"/>
                <a:gd name="connsiteX4" fmla="*/ 0 w 614363"/>
                <a:gd name="connsiteY4" fmla="*/ 2382 h 41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 h="416719">
                  <a:moveTo>
                    <a:pt x="0" y="2382"/>
                  </a:moveTo>
                  <a:cubicBezTo>
                    <a:pt x="1588" y="140494"/>
                    <a:pt x="3175" y="278607"/>
                    <a:pt x="4763" y="416719"/>
                  </a:cubicBezTo>
                  <a:lnTo>
                    <a:pt x="614363" y="411957"/>
                  </a:lnTo>
                  <a:lnTo>
                    <a:pt x="611981" y="0"/>
                  </a:lnTo>
                  <a:lnTo>
                    <a:pt x="0"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LaGrange</a:t>
              </a:r>
            </a:p>
            <a:p>
              <a:pPr algn="ctr"/>
              <a:r>
                <a:rPr lang="en-US" sz="100">
                  <a:solidFill>
                    <a:schemeClr val="bg1"/>
                  </a:solidFill>
                </a:rPr>
                <a:t>44</a:t>
              </a:r>
            </a:p>
          </p:txBody>
        </p:sp>
        <p:sp>
          <p:nvSpPr>
            <p:cNvPr id="145" name="43 - Kosciusko">
              <a:extLst>
                <a:ext uri="{FF2B5EF4-FFF2-40B4-BE49-F238E27FC236}">
                  <a16:creationId xmlns:a16="http://schemas.microsoft.com/office/drawing/2014/main" id="{196DA1B1-F16C-6B02-A4A7-6EFBD050769C}"/>
                </a:ext>
              </a:extLst>
            </p:cNvPr>
            <p:cNvSpPr/>
            <p:nvPr/>
          </p:nvSpPr>
          <p:spPr>
            <a:xfrm>
              <a:off x="11237135" y="4568777"/>
              <a:ext cx="1664493" cy="2050257"/>
            </a:xfrm>
            <a:custGeom>
              <a:avLst/>
              <a:gdLst>
                <a:gd name="connsiteX0" fmla="*/ 23812 w 554831"/>
                <a:gd name="connsiteY0" fmla="*/ 2381 h 683418"/>
                <a:gd name="connsiteX1" fmla="*/ 26193 w 554831"/>
                <a:gd name="connsiteY1" fmla="*/ 464343 h 683418"/>
                <a:gd name="connsiteX2" fmla="*/ 0 w 554831"/>
                <a:gd name="connsiteY2" fmla="*/ 461962 h 683418"/>
                <a:gd name="connsiteX3" fmla="*/ 2381 w 554831"/>
                <a:gd name="connsiteY3" fmla="*/ 602456 h 683418"/>
                <a:gd name="connsiteX4" fmla="*/ 80962 w 554831"/>
                <a:gd name="connsiteY4" fmla="*/ 597693 h 683418"/>
                <a:gd name="connsiteX5" fmla="*/ 76200 w 554831"/>
                <a:gd name="connsiteY5" fmla="*/ 683418 h 683418"/>
                <a:gd name="connsiteX6" fmla="*/ 507206 w 554831"/>
                <a:gd name="connsiteY6" fmla="*/ 673893 h 683418"/>
                <a:gd name="connsiteX7" fmla="*/ 509587 w 554831"/>
                <a:gd name="connsiteY7" fmla="*/ 445293 h 683418"/>
                <a:gd name="connsiteX8" fmla="*/ 554831 w 554831"/>
                <a:gd name="connsiteY8" fmla="*/ 445293 h 683418"/>
                <a:gd name="connsiteX9" fmla="*/ 554831 w 554831"/>
                <a:gd name="connsiteY9" fmla="*/ 0 h 683418"/>
                <a:gd name="connsiteX10" fmla="*/ 23812 w 554831"/>
                <a:gd name="connsiteY10" fmla="*/ 2381 h 68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831" h="683418">
                  <a:moveTo>
                    <a:pt x="23812" y="2381"/>
                  </a:moveTo>
                  <a:cubicBezTo>
                    <a:pt x="24606" y="156368"/>
                    <a:pt x="25399" y="310356"/>
                    <a:pt x="26193" y="464343"/>
                  </a:cubicBezTo>
                  <a:lnTo>
                    <a:pt x="0" y="461962"/>
                  </a:lnTo>
                  <a:cubicBezTo>
                    <a:pt x="794" y="508793"/>
                    <a:pt x="1587" y="555625"/>
                    <a:pt x="2381" y="602456"/>
                  </a:cubicBezTo>
                  <a:lnTo>
                    <a:pt x="80962" y="597693"/>
                  </a:lnTo>
                  <a:lnTo>
                    <a:pt x="76200" y="683418"/>
                  </a:lnTo>
                  <a:lnTo>
                    <a:pt x="507206" y="673893"/>
                  </a:lnTo>
                  <a:cubicBezTo>
                    <a:pt x="508000" y="597693"/>
                    <a:pt x="508793" y="521493"/>
                    <a:pt x="509587" y="445293"/>
                  </a:cubicBezTo>
                  <a:lnTo>
                    <a:pt x="554831" y="445293"/>
                  </a:lnTo>
                  <a:lnTo>
                    <a:pt x="554831" y="0"/>
                  </a:lnTo>
                  <a:lnTo>
                    <a:pt x="23812" y="2381"/>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Kosciusko</a:t>
              </a:r>
            </a:p>
            <a:p>
              <a:pPr algn="ctr"/>
              <a:r>
                <a:rPr lang="en-US" sz="100">
                  <a:solidFill>
                    <a:schemeClr val="bg1"/>
                  </a:solidFill>
                </a:rPr>
                <a:t>43</a:t>
              </a:r>
            </a:p>
          </p:txBody>
        </p:sp>
        <p:sp>
          <p:nvSpPr>
            <p:cNvPr id="146" name="42 - Knox">
              <a:extLst>
                <a:ext uri="{FF2B5EF4-FFF2-40B4-BE49-F238E27FC236}">
                  <a16:creationId xmlns:a16="http://schemas.microsoft.com/office/drawing/2014/main" id="{905FAE5F-AA66-F1CF-99D4-FEC666F059FF}"/>
                </a:ext>
              </a:extLst>
            </p:cNvPr>
            <p:cNvSpPr/>
            <p:nvPr/>
          </p:nvSpPr>
          <p:spPr>
            <a:xfrm>
              <a:off x="4693460" y="17463260"/>
              <a:ext cx="2536029" cy="2436021"/>
            </a:xfrm>
            <a:custGeom>
              <a:avLst/>
              <a:gdLst>
                <a:gd name="connsiteX0" fmla="*/ 845343 w 845343"/>
                <a:gd name="connsiteY0" fmla="*/ 7144 h 816769"/>
                <a:gd name="connsiteX1" fmla="*/ 790575 w 845343"/>
                <a:gd name="connsiteY1" fmla="*/ 54769 h 816769"/>
                <a:gd name="connsiteX2" fmla="*/ 809625 w 845343"/>
                <a:gd name="connsiteY2" fmla="*/ 80963 h 816769"/>
                <a:gd name="connsiteX3" fmla="*/ 781050 w 845343"/>
                <a:gd name="connsiteY3" fmla="*/ 80963 h 816769"/>
                <a:gd name="connsiteX4" fmla="*/ 792956 w 845343"/>
                <a:gd name="connsiteY4" fmla="*/ 114300 h 816769"/>
                <a:gd name="connsiteX5" fmla="*/ 740568 w 845343"/>
                <a:gd name="connsiteY5" fmla="*/ 102394 h 816769"/>
                <a:gd name="connsiteX6" fmla="*/ 733425 w 845343"/>
                <a:gd name="connsiteY6" fmla="*/ 135732 h 816769"/>
                <a:gd name="connsiteX7" fmla="*/ 700087 w 845343"/>
                <a:gd name="connsiteY7" fmla="*/ 130969 h 816769"/>
                <a:gd name="connsiteX8" fmla="*/ 690562 w 845343"/>
                <a:gd name="connsiteY8" fmla="*/ 157163 h 816769"/>
                <a:gd name="connsiteX9" fmla="*/ 652462 w 845343"/>
                <a:gd name="connsiteY9" fmla="*/ 147638 h 816769"/>
                <a:gd name="connsiteX10" fmla="*/ 654843 w 845343"/>
                <a:gd name="connsiteY10" fmla="*/ 214313 h 816769"/>
                <a:gd name="connsiteX11" fmla="*/ 642937 w 845343"/>
                <a:gd name="connsiteY11" fmla="*/ 228600 h 816769"/>
                <a:gd name="connsiteX12" fmla="*/ 664368 w 845343"/>
                <a:gd name="connsiteY12" fmla="*/ 259557 h 816769"/>
                <a:gd name="connsiteX13" fmla="*/ 647700 w 845343"/>
                <a:gd name="connsiteY13" fmla="*/ 288132 h 816769"/>
                <a:gd name="connsiteX14" fmla="*/ 621506 w 845343"/>
                <a:gd name="connsiteY14" fmla="*/ 311944 h 816769"/>
                <a:gd name="connsiteX15" fmla="*/ 611981 w 845343"/>
                <a:gd name="connsiteY15" fmla="*/ 350044 h 816769"/>
                <a:gd name="connsiteX16" fmla="*/ 645318 w 845343"/>
                <a:gd name="connsiteY16" fmla="*/ 376238 h 816769"/>
                <a:gd name="connsiteX17" fmla="*/ 631031 w 845343"/>
                <a:gd name="connsiteY17" fmla="*/ 388144 h 816769"/>
                <a:gd name="connsiteX18" fmla="*/ 657225 w 845343"/>
                <a:gd name="connsiteY18" fmla="*/ 397669 h 816769"/>
                <a:gd name="connsiteX19" fmla="*/ 654843 w 845343"/>
                <a:gd name="connsiteY19" fmla="*/ 421482 h 816769"/>
                <a:gd name="connsiteX20" fmla="*/ 661987 w 845343"/>
                <a:gd name="connsiteY20" fmla="*/ 431007 h 816769"/>
                <a:gd name="connsiteX21" fmla="*/ 652462 w 845343"/>
                <a:gd name="connsiteY21" fmla="*/ 454819 h 816769"/>
                <a:gd name="connsiteX22" fmla="*/ 671512 w 845343"/>
                <a:gd name="connsiteY22" fmla="*/ 469107 h 816769"/>
                <a:gd name="connsiteX23" fmla="*/ 642937 w 845343"/>
                <a:gd name="connsiteY23" fmla="*/ 473869 h 816769"/>
                <a:gd name="connsiteX24" fmla="*/ 657225 w 845343"/>
                <a:gd name="connsiteY24" fmla="*/ 497682 h 816769"/>
                <a:gd name="connsiteX25" fmla="*/ 657225 w 845343"/>
                <a:gd name="connsiteY25" fmla="*/ 497682 h 816769"/>
                <a:gd name="connsiteX26" fmla="*/ 659606 w 845343"/>
                <a:gd name="connsiteY26" fmla="*/ 526257 h 816769"/>
                <a:gd name="connsiteX27" fmla="*/ 645318 w 845343"/>
                <a:gd name="connsiteY27" fmla="*/ 554832 h 816769"/>
                <a:gd name="connsiteX28" fmla="*/ 659606 w 845343"/>
                <a:gd name="connsiteY28" fmla="*/ 581025 h 816769"/>
                <a:gd name="connsiteX29" fmla="*/ 650081 w 845343"/>
                <a:gd name="connsiteY29" fmla="*/ 600075 h 816769"/>
                <a:gd name="connsiteX30" fmla="*/ 650081 w 845343"/>
                <a:gd name="connsiteY30" fmla="*/ 600075 h 816769"/>
                <a:gd name="connsiteX31" fmla="*/ 638175 w 845343"/>
                <a:gd name="connsiteY31" fmla="*/ 614363 h 816769"/>
                <a:gd name="connsiteX32" fmla="*/ 635793 w 845343"/>
                <a:gd name="connsiteY32" fmla="*/ 640557 h 816769"/>
                <a:gd name="connsiteX33" fmla="*/ 595312 w 845343"/>
                <a:gd name="connsiteY33" fmla="*/ 659607 h 816769"/>
                <a:gd name="connsiteX34" fmla="*/ 573881 w 845343"/>
                <a:gd name="connsiteY34" fmla="*/ 654844 h 816769"/>
                <a:gd name="connsiteX35" fmla="*/ 528637 w 845343"/>
                <a:gd name="connsiteY35" fmla="*/ 626269 h 816769"/>
                <a:gd name="connsiteX36" fmla="*/ 516731 w 845343"/>
                <a:gd name="connsiteY36" fmla="*/ 609600 h 816769"/>
                <a:gd name="connsiteX37" fmla="*/ 500062 w 845343"/>
                <a:gd name="connsiteY37" fmla="*/ 607219 h 816769"/>
                <a:gd name="connsiteX38" fmla="*/ 500062 w 845343"/>
                <a:gd name="connsiteY38" fmla="*/ 642938 h 816769"/>
                <a:gd name="connsiteX39" fmla="*/ 488156 w 845343"/>
                <a:gd name="connsiteY39" fmla="*/ 645319 h 816769"/>
                <a:gd name="connsiteX40" fmla="*/ 466725 w 845343"/>
                <a:gd name="connsiteY40" fmla="*/ 638175 h 816769"/>
                <a:gd name="connsiteX41" fmla="*/ 476250 w 845343"/>
                <a:gd name="connsiteY41" fmla="*/ 623888 h 816769"/>
                <a:gd name="connsiteX42" fmla="*/ 454818 w 845343"/>
                <a:gd name="connsiteY42" fmla="*/ 611982 h 816769"/>
                <a:gd name="connsiteX43" fmla="*/ 419100 w 845343"/>
                <a:gd name="connsiteY43" fmla="*/ 626269 h 816769"/>
                <a:gd name="connsiteX44" fmla="*/ 411956 w 845343"/>
                <a:gd name="connsiteY44" fmla="*/ 611982 h 816769"/>
                <a:gd name="connsiteX45" fmla="*/ 397668 w 845343"/>
                <a:gd name="connsiteY45" fmla="*/ 623888 h 816769"/>
                <a:gd name="connsiteX46" fmla="*/ 376237 w 845343"/>
                <a:gd name="connsiteY46" fmla="*/ 619125 h 816769"/>
                <a:gd name="connsiteX47" fmla="*/ 347662 w 845343"/>
                <a:gd name="connsiteY47" fmla="*/ 654844 h 816769"/>
                <a:gd name="connsiteX48" fmla="*/ 311943 w 845343"/>
                <a:gd name="connsiteY48" fmla="*/ 678657 h 816769"/>
                <a:gd name="connsiteX49" fmla="*/ 290512 w 845343"/>
                <a:gd name="connsiteY49" fmla="*/ 671513 h 816769"/>
                <a:gd name="connsiteX50" fmla="*/ 295275 w 845343"/>
                <a:gd name="connsiteY50" fmla="*/ 654844 h 816769"/>
                <a:gd name="connsiteX51" fmla="*/ 276225 w 845343"/>
                <a:gd name="connsiteY51" fmla="*/ 647700 h 816769"/>
                <a:gd name="connsiteX52" fmla="*/ 261937 w 845343"/>
                <a:gd name="connsiteY52" fmla="*/ 645319 h 816769"/>
                <a:gd name="connsiteX53" fmla="*/ 247650 w 845343"/>
                <a:gd name="connsiteY53" fmla="*/ 661988 h 816769"/>
                <a:gd name="connsiteX54" fmla="*/ 261937 w 845343"/>
                <a:gd name="connsiteY54" fmla="*/ 676275 h 816769"/>
                <a:gd name="connsiteX55" fmla="*/ 273843 w 845343"/>
                <a:gd name="connsiteY55" fmla="*/ 688182 h 816769"/>
                <a:gd name="connsiteX56" fmla="*/ 247650 w 845343"/>
                <a:gd name="connsiteY56" fmla="*/ 688182 h 816769"/>
                <a:gd name="connsiteX57" fmla="*/ 216693 w 845343"/>
                <a:gd name="connsiteY57" fmla="*/ 690563 h 816769"/>
                <a:gd name="connsiteX58" fmla="*/ 211931 w 845343"/>
                <a:gd name="connsiteY58" fmla="*/ 707232 h 816769"/>
                <a:gd name="connsiteX59" fmla="*/ 209550 w 845343"/>
                <a:gd name="connsiteY59" fmla="*/ 731044 h 816769"/>
                <a:gd name="connsiteX60" fmla="*/ 207168 w 845343"/>
                <a:gd name="connsiteY60" fmla="*/ 757238 h 816769"/>
                <a:gd name="connsiteX61" fmla="*/ 197643 w 845343"/>
                <a:gd name="connsiteY61" fmla="*/ 759619 h 816769"/>
                <a:gd name="connsiteX62" fmla="*/ 159543 w 845343"/>
                <a:gd name="connsiteY62" fmla="*/ 764382 h 816769"/>
                <a:gd name="connsiteX63" fmla="*/ 145256 w 845343"/>
                <a:gd name="connsiteY63" fmla="*/ 771525 h 816769"/>
                <a:gd name="connsiteX64" fmla="*/ 138112 w 845343"/>
                <a:gd name="connsiteY64" fmla="*/ 754857 h 816769"/>
                <a:gd name="connsiteX65" fmla="*/ 104775 w 845343"/>
                <a:gd name="connsiteY65" fmla="*/ 762000 h 816769"/>
                <a:gd name="connsiteX66" fmla="*/ 114300 w 845343"/>
                <a:gd name="connsiteY66" fmla="*/ 781050 h 816769"/>
                <a:gd name="connsiteX67" fmla="*/ 85725 w 845343"/>
                <a:gd name="connsiteY67" fmla="*/ 790575 h 816769"/>
                <a:gd name="connsiteX68" fmla="*/ 40481 w 845343"/>
                <a:gd name="connsiteY68" fmla="*/ 800100 h 816769"/>
                <a:gd name="connsiteX69" fmla="*/ 26193 w 845343"/>
                <a:gd name="connsiteY69" fmla="*/ 816769 h 816769"/>
                <a:gd name="connsiteX70" fmla="*/ 0 w 845343"/>
                <a:gd name="connsiteY70" fmla="*/ 807244 h 816769"/>
                <a:gd name="connsiteX71" fmla="*/ 16668 w 845343"/>
                <a:gd name="connsiteY71" fmla="*/ 783432 h 816769"/>
                <a:gd name="connsiteX72" fmla="*/ 21431 w 845343"/>
                <a:gd name="connsiteY72" fmla="*/ 771525 h 816769"/>
                <a:gd name="connsiteX73" fmla="*/ 4762 w 845343"/>
                <a:gd name="connsiteY73" fmla="*/ 738188 h 816769"/>
                <a:gd name="connsiteX74" fmla="*/ 4762 w 845343"/>
                <a:gd name="connsiteY74" fmla="*/ 716757 h 816769"/>
                <a:gd name="connsiteX75" fmla="*/ 42862 w 845343"/>
                <a:gd name="connsiteY75" fmla="*/ 704850 h 816769"/>
                <a:gd name="connsiteX76" fmla="*/ 92868 w 845343"/>
                <a:gd name="connsiteY76" fmla="*/ 678657 h 816769"/>
                <a:gd name="connsiteX77" fmla="*/ 116681 w 845343"/>
                <a:gd name="connsiteY77" fmla="*/ 661988 h 816769"/>
                <a:gd name="connsiteX78" fmla="*/ 114300 w 845343"/>
                <a:gd name="connsiteY78" fmla="*/ 611982 h 816769"/>
                <a:gd name="connsiteX79" fmla="*/ 128587 w 845343"/>
                <a:gd name="connsiteY79" fmla="*/ 569119 h 816769"/>
                <a:gd name="connsiteX80" fmla="*/ 128587 w 845343"/>
                <a:gd name="connsiteY80" fmla="*/ 531019 h 816769"/>
                <a:gd name="connsiteX81" fmla="*/ 157162 w 845343"/>
                <a:gd name="connsiteY81" fmla="*/ 514350 h 816769"/>
                <a:gd name="connsiteX82" fmla="*/ 164306 w 845343"/>
                <a:gd name="connsiteY82" fmla="*/ 464344 h 816769"/>
                <a:gd name="connsiteX83" fmla="*/ 178593 w 845343"/>
                <a:gd name="connsiteY83" fmla="*/ 411957 h 816769"/>
                <a:gd name="connsiteX84" fmla="*/ 207168 w 845343"/>
                <a:gd name="connsiteY84" fmla="*/ 392907 h 816769"/>
                <a:gd name="connsiteX85" fmla="*/ 259556 w 845343"/>
                <a:gd name="connsiteY85" fmla="*/ 381000 h 816769"/>
                <a:gd name="connsiteX86" fmla="*/ 292893 w 845343"/>
                <a:gd name="connsiteY86" fmla="*/ 361950 h 816769"/>
                <a:gd name="connsiteX87" fmla="*/ 309562 w 845343"/>
                <a:gd name="connsiteY87" fmla="*/ 311944 h 816769"/>
                <a:gd name="connsiteX88" fmla="*/ 330993 w 845343"/>
                <a:gd name="connsiteY88" fmla="*/ 259557 h 816769"/>
                <a:gd name="connsiteX89" fmla="*/ 330993 w 845343"/>
                <a:gd name="connsiteY89" fmla="*/ 214313 h 816769"/>
                <a:gd name="connsiteX90" fmla="*/ 290512 w 845343"/>
                <a:gd name="connsiteY90" fmla="*/ 152400 h 816769"/>
                <a:gd name="connsiteX91" fmla="*/ 288131 w 845343"/>
                <a:gd name="connsiteY91" fmla="*/ 111919 h 816769"/>
                <a:gd name="connsiteX92" fmla="*/ 252412 w 845343"/>
                <a:gd name="connsiteY92" fmla="*/ 73819 h 816769"/>
                <a:gd name="connsiteX93" fmla="*/ 257175 w 845343"/>
                <a:gd name="connsiteY93" fmla="*/ 33338 h 816769"/>
                <a:gd name="connsiteX94" fmla="*/ 278606 w 845343"/>
                <a:gd name="connsiteY94" fmla="*/ 4763 h 816769"/>
                <a:gd name="connsiteX95" fmla="*/ 664368 w 845343"/>
                <a:gd name="connsiteY95" fmla="*/ 0 h 816769"/>
                <a:gd name="connsiteX96" fmla="*/ 845343 w 845343"/>
                <a:gd name="connsiteY96" fmla="*/ 7144 h 816769"/>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4368 w 845343"/>
                <a:gd name="connsiteY95" fmla="*/ 7144 h 812006"/>
                <a:gd name="connsiteX96" fmla="*/ 845343 w 845343"/>
                <a:gd name="connsiteY96" fmla="*/ 2381 h 812006"/>
                <a:gd name="connsiteX0" fmla="*/ 845343 w 845343"/>
                <a:gd name="connsiteY0" fmla="*/ 2381 h 812006"/>
                <a:gd name="connsiteX1" fmla="*/ 790575 w 845343"/>
                <a:gd name="connsiteY1" fmla="*/ 50006 h 812006"/>
                <a:gd name="connsiteX2" fmla="*/ 809625 w 845343"/>
                <a:gd name="connsiteY2" fmla="*/ 76200 h 812006"/>
                <a:gd name="connsiteX3" fmla="*/ 781050 w 845343"/>
                <a:gd name="connsiteY3" fmla="*/ 76200 h 812006"/>
                <a:gd name="connsiteX4" fmla="*/ 792956 w 845343"/>
                <a:gd name="connsiteY4" fmla="*/ 109537 h 812006"/>
                <a:gd name="connsiteX5" fmla="*/ 740568 w 845343"/>
                <a:gd name="connsiteY5" fmla="*/ 97631 h 812006"/>
                <a:gd name="connsiteX6" fmla="*/ 733425 w 845343"/>
                <a:gd name="connsiteY6" fmla="*/ 130969 h 812006"/>
                <a:gd name="connsiteX7" fmla="*/ 700087 w 845343"/>
                <a:gd name="connsiteY7" fmla="*/ 126206 h 812006"/>
                <a:gd name="connsiteX8" fmla="*/ 690562 w 845343"/>
                <a:gd name="connsiteY8" fmla="*/ 152400 h 812006"/>
                <a:gd name="connsiteX9" fmla="*/ 652462 w 845343"/>
                <a:gd name="connsiteY9" fmla="*/ 142875 h 812006"/>
                <a:gd name="connsiteX10" fmla="*/ 654843 w 845343"/>
                <a:gd name="connsiteY10" fmla="*/ 209550 h 812006"/>
                <a:gd name="connsiteX11" fmla="*/ 642937 w 845343"/>
                <a:gd name="connsiteY11" fmla="*/ 223837 h 812006"/>
                <a:gd name="connsiteX12" fmla="*/ 664368 w 845343"/>
                <a:gd name="connsiteY12" fmla="*/ 254794 h 812006"/>
                <a:gd name="connsiteX13" fmla="*/ 647700 w 845343"/>
                <a:gd name="connsiteY13" fmla="*/ 283369 h 812006"/>
                <a:gd name="connsiteX14" fmla="*/ 621506 w 845343"/>
                <a:gd name="connsiteY14" fmla="*/ 307181 h 812006"/>
                <a:gd name="connsiteX15" fmla="*/ 611981 w 845343"/>
                <a:gd name="connsiteY15" fmla="*/ 345281 h 812006"/>
                <a:gd name="connsiteX16" fmla="*/ 645318 w 845343"/>
                <a:gd name="connsiteY16" fmla="*/ 371475 h 812006"/>
                <a:gd name="connsiteX17" fmla="*/ 631031 w 845343"/>
                <a:gd name="connsiteY17" fmla="*/ 383381 h 812006"/>
                <a:gd name="connsiteX18" fmla="*/ 657225 w 845343"/>
                <a:gd name="connsiteY18" fmla="*/ 392906 h 812006"/>
                <a:gd name="connsiteX19" fmla="*/ 654843 w 845343"/>
                <a:gd name="connsiteY19" fmla="*/ 416719 h 812006"/>
                <a:gd name="connsiteX20" fmla="*/ 661987 w 845343"/>
                <a:gd name="connsiteY20" fmla="*/ 426244 h 812006"/>
                <a:gd name="connsiteX21" fmla="*/ 652462 w 845343"/>
                <a:gd name="connsiteY21" fmla="*/ 450056 h 812006"/>
                <a:gd name="connsiteX22" fmla="*/ 671512 w 845343"/>
                <a:gd name="connsiteY22" fmla="*/ 464344 h 812006"/>
                <a:gd name="connsiteX23" fmla="*/ 642937 w 845343"/>
                <a:gd name="connsiteY23" fmla="*/ 469106 h 812006"/>
                <a:gd name="connsiteX24" fmla="*/ 657225 w 845343"/>
                <a:gd name="connsiteY24" fmla="*/ 492919 h 812006"/>
                <a:gd name="connsiteX25" fmla="*/ 657225 w 845343"/>
                <a:gd name="connsiteY25" fmla="*/ 492919 h 812006"/>
                <a:gd name="connsiteX26" fmla="*/ 659606 w 845343"/>
                <a:gd name="connsiteY26" fmla="*/ 521494 h 812006"/>
                <a:gd name="connsiteX27" fmla="*/ 645318 w 845343"/>
                <a:gd name="connsiteY27" fmla="*/ 550069 h 812006"/>
                <a:gd name="connsiteX28" fmla="*/ 659606 w 845343"/>
                <a:gd name="connsiteY28" fmla="*/ 576262 h 812006"/>
                <a:gd name="connsiteX29" fmla="*/ 650081 w 845343"/>
                <a:gd name="connsiteY29" fmla="*/ 595312 h 812006"/>
                <a:gd name="connsiteX30" fmla="*/ 650081 w 845343"/>
                <a:gd name="connsiteY30" fmla="*/ 595312 h 812006"/>
                <a:gd name="connsiteX31" fmla="*/ 638175 w 845343"/>
                <a:gd name="connsiteY31" fmla="*/ 609600 h 812006"/>
                <a:gd name="connsiteX32" fmla="*/ 635793 w 845343"/>
                <a:gd name="connsiteY32" fmla="*/ 635794 h 812006"/>
                <a:gd name="connsiteX33" fmla="*/ 595312 w 845343"/>
                <a:gd name="connsiteY33" fmla="*/ 654844 h 812006"/>
                <a:gd name="connsiteX34" fmla="*/ 573881 w 845343"/>
                <a:gd name="connsiteY34" fmla="*/ 650081 h 812006"/>
                <a:gd name="connsiteX35" fmla="*/ 528637 w 845343"/>
                <a:gd name="connsiteY35" fmla="*/ 621506 h 812006"/>
                <a:gd name="connsiteX36" fmla="*/ 516731 w 845343"/>
                <a:gd name="connsiteY36" fmla="*/ 604837 h 812006"/>
                <a:gd name="connsiteX37" fmla="*/ 500062 w 845343"/>
                <a:gd name="connsiteY37" fmla="*/ 602456 h 812006"/>
                <a:gd name="connsiteX38" fmla="*/ 500062 w 845343"/>
                <a:gd name="connsiteY38" fmla="*/ 638175 h 812006"/>
                <a:gd name="connsiteX39" fmla="*/ 488156 w 845343"/>
                <a:gd name="connsiteY39" fmla="*/ 640556 h 812006"/>
                <a:gd name="connsiteX40" fmla="*/ 466725 w 845343"/>
                <a:gd name="connsiteY40" fmla="*/ 633412 h 812006"/>
                <a:gd name="connsiteX41" fmla="*/ 476250 w 845343"/>
                <a:gd name="connsiteY41" fmla="*/ 619125 h 812006"/>
                <a:gd name="connsiteX42" fmla="*/ 454818 w 845343"/>
                <a:gd name="connsiteY42" fmla="*/ 607219 h 812006"/>
                <a:gd name="connsiteX43" fmla="*/ 419100 w 845343"/>
                <a:gd name="connsiteY43" fmla="*/ 621506 h 812006"/>
                <a:gd name="connsiteX44" fmla="*/ 411956 w 845343"/>
                <a:gd name="connsiteY44" fmla="*/ 607219 h 812006"/>
                <a:gd name="connsiteX45" fmla="*/ 397668 w 845343"/>
                <a:gd name="connsiteY45" fmla="*/ 619125 h 812006"/>
                <a:gd name="connsiteX46" fmla="*/ 376237 w 845343"/>
                <a:gd name="connsiteY46" fmla="*/ 614362 h 812006"/>
                <a:gd name="connsiteX47" fmla="*/ 347662 w 845343"/>
                <a:gd name="connsiteY47" fmla="*/ 650081 h 812006"/>
                <a:gd name="connsiteX48" fmla="*/ 311943 w 845343"/>
                <a:gd name="connsiteY48" fmla="*/ 673894 h 812006"/>
                <a:gd name="connsiteX49" fmla="*/ 290512 w 845343"/>
                <a:gd name="connsiteY49" fmla="*/ 666750 h 812006"/>
                <a:gd name="connsiteX50" fmla="*/ 295275 w 845343"/>
                <a:gd name="connsiteY50" fmla="*/ 650081 h 812006"/>
                <a:gd name="connsiteX51" fmla="*/ 276225 w 845343"/>
                <a:gd name="connsiteY51" fmla="*/ 642937 h 812006"/>
                <a:gd name="connsiteX52" fmla="*/ 261937 w 845343"/>
                <a:gd name="connsiteY52" fmla="*/ 640556 h 812006"/>
                <a:gd name="connsiteX53" fmla="*/ 247650 w 845343"/>
                <a:gd name="connsiteY53" fmla="*/ 657225 h 812006"/>
                <a:gd name="connsiteX54" fmla="*/ 261937 w 845343"/>
                <a:gd name="connsiteY54" fmla="*/ 671512 h 812006"/>
                <a:gd name="connsiteX55" fmla="*/ 273843 w 845343"/>
                <a:gd name="connsiteY55" fmla="*/ 683419 h 812006"/>
                <a:gd name="connsiteX56" fmla="*/ 247650 w 845343"/>
                <a:gd name="connsiteY56" fmla="*/ 683419 h 812006"/>
                <a:gd name="connsiteX57" fmla="*/ 216693 w 845343"/>
                <a:gd name="connsiteY57" fmla="*/ 685800 h 812006"/>
                <a:gd name="connsiteX58" fmla="*/ 211931 w 845343"/>
                <a:gd name="connsiteY58" fmla="*/ 702469 h 812006"/>
                <a:gd name="connsiteX59" fmla="*/ 209550 w 845343"/>
                <a:gd name="connsiteY59" fmla="*/ 726281 h 812006"/>
                <a:gd name="connsiteX60" fmla="*/ 207168 w 845343"/>
                <a:gd name="connsiteY60" fmla="*/ 752475 h 812006"/>
                <a:gd name="connsiteX61" fmla="*/ 197643 w 845343"/>
                <a:gd name="connsiteY61" fmla="*/ 754856 h 812006"/>
                <a:gd name="connsiteX62" fmla="*/ 159543 w 845343"/>
                <a:gd name="connsiteY62" fmla="*/ 759619 h 812006"/>
                <a:gd name="connsiteX63" fmla="*/ 145256 w 845343"/>
                <a:gd name="connsiteY63" fmla="*/ 766762 h 812006"/>
                <a:gd name="connsiteX64" fmla="*/ 138112 w 845343"/>
                <a:gd name="connsiteY64" fmla="*/ 750094 h 812006"/>
                <a:gd name="connsiteX65" fmla="*/ 104775 w 845343"/>
                <a:gd name="connsiteY65" fmla="*/ 757237 h 812006"/>
                <a:gd name="connsiteX66" fmla="*/ 114300 w 845343"/>
                <a:gd name="connsiteY66" fmla="*/ 776287 h 812006"/>
                <a:gd name="connsiteX67" fmla="*/ 85725 w 845343"/>
                <a:gd name="connsiteY67" fmla="*/ 785812 h 812006"/>
                <a:gd name="connsiteX68" fmla="*/ 40481 w 845343"/>
                <a:gd name="connsiteY68" fmla="*/ 795337 h 812006"/>
                <a:gd name="connsiteX69" fmla="*/ 26193 w 845343"/>
                <a:gd name="connsiteY69" fmla="*/ 812006 h 812006"/>
                <a:gd name="connsiteX70" fmla="*/ 0 w 845343"/>
                <a:gd name="connsiteY70" fmla="*/ 802481 h 812006"/>
                <a:gd name="connsiteX71" fmla="*/ 16668 w 845343"/>
                <a:gd name="connsiteY71" fmla="*/ 778669 h 812006"/>
                <a:gd name="connsiteX72" fmla="*/ 21431 w 845343"/>
                <a:gd name="connsiteY72" fmla="*/ 766762 h 812006"/>
                <a:gd name="connsiteX73" fmla="*/ 4762 w 845343"/>
                <a:gd name="connsiteY73" fmla="*/ 733425 h 812006"/>
                <a:gd name="connsiteX74" fmla="*/ 4762 w 845343"/>
                <a:gd name="connsiteY74" fmla="*/ 711994 h 812006"/>
                <a:gd name="connsiteX75" fmla="*/ 42862 w 845343"/>
                <a:gd name="connsiteY75" fmla="*/ 700087 h 812006"/>
                <a:gd name="connsiteX76" fmla="*/ 92868 w 845343"/>
                <a:gd name="connsiteY76" fmla="*/ 673894 h 812006"/>
                <a:gd name="connsiteX77" fmla="*/ 116681 w 845343"/>
                <a:gd name="connsiteY77" fmla="*/ 657225 h 812006"/>
                <a:gd name="connsiteX78" fmla="*/ 114300 w 845343"/>
                <a:gd name="connsiteY78" fmla="*/ 607219 h 812006"/>
                <a:gd name="connsiteX79" fmla="*/ 128587 w 845343"/>
                <a:gd name="connsiteY79" fmla="*/ 564356 h 812006"/>
                <a:gd name="connsiteX80" fmla="*/ 128587 w 845343"/>
                <a:gd name="connsiteY80" fmla="*/ 526256 h 812006"/>
                <a:gd name="connsiteX81" fmla="*/ 157162 w 845343"/>
                <a:gd name="connsiteY81" fmla="*/ 509587 h 812006"/>
                <a:gd name="connsiteX82" fmla="*/ 164306 w 845343"/>
                <a:gd name="connsiteY82" fmla="*/ 459581 h 812006"/>
                <a:gd name="connsiteX83" fmla="*/ 178593 w 845343"/>
                <a:gd name="connsiteY83" fmla="*/ 407194 h 812006"/>
                <a:gd name="connsiteX84" fmla="*/ 207168 w 845343"/>
                <a:gd name="connsiteY84" fmla="*/ 388144 h 812006"/>
                <a:gd name="connsiteX85" fmla="*/ 259556 w 845343"/>
                <a:gd name="connsiteY85" fmla="*/ 376237 h 812006"/>
                <a:gd name="connsiteX86" fmla="*/ 292893 w 845343"/>
                <a:gd name="connsiteY86" fmla="*/ 357187 h 812006"/>
                <a:gd name="connsiteX87" fmla="*/ 309562 w 845343"/>
                <a:gd name="connsiteY87" fmla="*/ 307181 h 812006"/>
                <a:gd name="connsiteX88" fmla="*/ 330993 w 845343"/>
                <a:gd name="connsiteY88" fmla="*/ 254794 h 812006"/>
                <a:gd name="connsiteX89" fmla="*/ 330993 w 845343"/>
                <a:gd name="connsiteY89" fmla="*/ 209550 h 812006"/>
                <a:gd name="connsiteX90" fmla="*/ 290512 w 845343"/>
                <a:gd name="connsiteY90" fmla="*/ 147637 h 812006"/>
                <a:gd name="connsiteX91" fmla="*/ 288131 w 845343"/>
                <a:gd name="connsiteY91" fmla="*/ 107156 h 812006"/>
                <a:gd name="connsiteX92" fmla="*/ 252412 w 845343"/>
                <a:gd name="connsiteY92" fmla="*/ 69056 h 812006"/>
                <a:gd name="connsiteX93" fmla="*/ 257175 w 845343"/>
                <a:gd name="connsiteY93" fmla="*/ 28575 h 812006"/>
                <a:gd name="connsiteX94" fmla="*/ 278606 w 845343"/>
                <a:gd name="connsiteY94" fmla="*/ 0 h 812006"/>
                <a:gd name="connsiteX95" fmla="*/ 666749 w 845343"/>
                <a:gd name="connsiteY95" fmla="*/ 2382 h 812006"/>
                <a:gd name="connsiteX96" fmla="*/ 845343 w 845343"/>
                <a:gd name="connsiteY96" fmla="*/ 2381 h 8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45343" h="812006">
                  <a:moveTo>
                    <a:pt x="845343" y="2381"/>
                  </a:moveTo>
                  <a:lnTo>
                    <a:pt x="790575" y="50006"/>
                  </a:lnTo>
                  <a:lnTo>
                    <a:pt x="809625" y="76200"/>
                  </a:lnTo>
                  <a:lnTo>
                    <a:pt x="781050" y="76200"/>
                  </a:lnTo>
                  <a:lnTo>
                    <a:pt x="792956" y="109537"/>
                  </a:lnTo>
                  <a:lnTo>
                    <a:pt x="740568" y="97631"/>
                  </a:lnTo>
                  <a:lnTo>
                    <a:pt x="733425" y="130969"/>
                  </a:lnTo>
                  <a:lnTo>
                    <a:pt x="700087" y="126206"/>
                  </a:lnTo>
                  <a:lnTo>
                    <a:pt x="690562" y="152400"/>
                  </a:lnTo>
                  <a:lnTo>
                    <a:pt x="652462" y="142875"/>
                  </a:lnTo>
                  <a:cubicBezTo>
                    <a:pt x="653256" y="165100"/>
                    <a:pt x="654049" y="187325"/>
                    <a:pt x="654843" y="209550"/>
                  </a:cubicBezTo>
                  <a:lnTo>
                    <a:pt x="642937" y="223837"/>
                  </a:lnTo>
                  <a:lnTo>
                    <a:pt x="664368" y="254794"/>
                  </a:lnTo>
                  <a:lnTo>
                    <a:pt x="647700" y="283369"/>
                  </a:lnTo>
                  <a:lnTo>
                    <a:pt x="621506" y="307181"/>
                  </a:lnTo>
                  <a:lnTo>
                    <a:pt x="611981" y="345281"/>
                  </a:lnTo>
                  <a:lnTo>
                    <a:pt x="645318" y="371475"/>
                  </a:lnTo>
                  <a:lnTo>
                    <a:pt x="631031" y="383381"/>
                  </a:lnTo>
                  <a:lnTo>
                    <a:pt x="657225" y="392906"/>
                  </a:lnTo>
                  <a:lnTo>
                    <a:pt x="654843" y="416719"/>
                  </a:lnTo>
                  <a:lnTo>
                    <a:pt x="661987" y="426244"/>
                  </a:lnTo>
                  <a:lnTo>
                    <a:pt x="652462" y="450056"/>
                  </a:lnTo>
                  <a:lnTo>
                    <a:pt x="671512" y="464344"/>
                  </a:lnTo>
                  <a:lnTo>
                    <a:pt x="642937" y="469106"/>
                  </a:lnTo>
                  <a:lnTo>
                    <a:pt x="657225" y="492919"/>
                  </a:lnTo>
                  <a:lnTo>
                    <a:pt x="657225" y="492919"/>
                  </a:lnTo>
                  <a:lnTo>
                    <a:pt x="659606" y="521494"/>
                  </a:lnTo>
                  <a:lnTo>
                    <a:pt x="645318" y="550069"/>
                  </a:lnTo>
                  <a:lnTo>
                    <a:pt x="659606" y="576262"/>
                  </a:lnTo>
                  <a:lnTo>
                    <a:pt x="650081" y="595312"/>
                  </a:lnTo>
                  <a:lnTo>
                    <a:pt x="650081" y="595312"/>
                  </a:lnTo>
                  <a:lnTo>
                    <a:pt x="638175" y="609600"/>
                  </a:lnTo>
                  <a:lnTo>
                    <a:pt x="635793" y="635794"/>
                  </a:lnTo>
                  <a:lnTo>
                    <a:pt x="595312" y="654844"/>
                  </a:lnTo>
                  <a:lnTo>
                    <a:pt x="573881" y="650081"/>
                  </a:lnTo>
                  <a:lnTo>
                    <a:pt x="528637" y="621506"/>
                  </a:lnTo>
                  <a:lnTo>
                    <a:pt x="516731" y="604837"/>
                  </a:lnTo>
                  <a:lnTo>
                    <a:pt x="500062" y="602456"/>
                  </a:lnTo>
                  <a:lnTo>
                    <a:pt x="500062" y="638175"/>
                  </a:lnTo>
                  <a:lnTo>
                    <a:pt x="488156" y="640556"/>
                  </a:lnTo>
                  <a:lnTo>
                    <a:pt x="466725" y="633412"/>
                  </a:lnTo>
                  <a:lnTo>
                    <a:pt x="476250" y="619125"/>
                  </a:lnTo>
                  <a:lnTo>
                    <a:pt x="454818" y="607219"/>
                  </a:lnTo>
                  <a:lnTo>
                    <a:pt x="419100" y="621506"/>
                  </a:lnTo>
                  <a:lnTo>
                    <a:pt x="411956" y="607219"/>
                  </a:lnTo>
                  <a:lnTo>
                    <a:pt x="397668" y="619125"/>
                  </a:lnTo>
                  <a:lnTo>
                    <a:pt x="376237" y="614362"/>
                  </a:lnTo>
                  <a:lnTo>
                    <a:pt x="347662" y="650081"/>
                  </a:lnTo>
                  <a:lnTo>
                    <a:pt x="311943" y="673894"/>
                  </a:lnTo>
                  <a:lnTo>
                    <a:pt x="290512" y="666750"/>
                  </a:lnTo>
                  <a:lnTo>
                    <a:pt x="295275" y="650081"/>
                  </a:lnTo>
                  <a:lnTo>
                    <a:pt x="276225" y="642937"/>
                  </a:lnTo>
                  <a:lnTo>
                    <a:pt x="261937" y="640556"/>
                  </a:lnTo>
                  <a:lnTo>
                    <a:pt x="247650" y="657225"/>
                  </a:lnTo>
                  <a:lnTo>
                    <a:pt x="261937" y="671512"/>
                  </a:lnTo>
                  <a:lnTo>
                    <a:pt x="273843" y="683419"/>
                  </a:lnTo>
                  <a:lnTo>
                    <a:pt x="247650" y="683419"/>
                  </a:lnTo>
                  <a:lnTo>
                    <a:pt x="216693" y="685800"/>
                  </a:lnTo>
                  <a:lnTo>
                    <a:pt x="211931" y="702469"/>
                  </a:lnTo>
                  <a:lnTo>
                    <a:pt x="209550" y="726281"/>
                  </a:lnTo>
                  <a:lnTo>
                    <a:pt x="207168" y="752475"/>
                  </a:lnTo>
                  <a:lnTo>
                    <a:pt x="197643" y="754856"/>
                  </a:lnTo>
                  <a:lnTo>
                    <a:pt x="159543" y="759619"/>
                  </a:lnTo>
                  <a:lnTo>
                    <a:pt x="145256" y="766762"/>
                  </a:lnTo>
                  <a:lnTo>
                    <a:pt x="138112" y="750094"/>
                  </a:lnTo>
                  <a:lnTo>
                    <a:pt x="104775" y="757237"/>
                  </a:lnTo>
                  <a:lnTo>
                    <a:pt x="114300" y="776287"/>
                  </a:lnTo>
                  <a:lnTo>
                    <a:pt x="85725" y="785812"/>
                  </a:lnTo>
                  <a:lnTo>
                    <a:pt x="40481" y="795337"/>
                  </a:lnTo>
                  <a:lnTo>
                    <a:pt x="26193" y="812006"/>
                  </a:lnTo>
                  <a:lnTo>
                    <a:pt x="0" y="802481"/>
                  </a:lnTo>
                  <a:lnTo>
                    <a:pt x="16668" y="778669"/>
                  </a:lnTo>
                  <a:lnTo>
                    <a:pt x="21431" y="766762"/>
                  </a:lnTo>
                  <a:lnTo>
                    <a:pt x="4762" y="733425"/>
                  </a:lnTo>
                  <a:lnTo>
                    <a:pt x="4762" y="711994"/>
                  </a:lnTo>
                  <a:lnTo>
                    <a:pt x="42862" y="700087"/>
                  </a:lnTo>
                  <a:lnTo>
                    <a:pt x="92868" y="673894"/>
                  </a:lnTo>
                  <a:lnTo>
                    <a:pt x="116681" y="657225"/>
                  </a:lnTo>
                  <a:lnTo>
                    <a:pt x="114300" y="607219"/>
                  </a:lnTo>
                  <a:lnTo>
                    <a:pt x="128587" y="564356"/>
                  </a:lnTo>
                  <a:lnTo>
                    <a:pt x="128587" y="526256"/>
                  </a:lnTo>
                  <a:lnTo>
                    <a:pt x="157162" y="509587"/>
                  </a:lnTo>
                  <a:lnTo>
                    <a:pt x="164306" y="459581"/>
                  </a:lnTo>
                  <a:lnTo>
                    <a:pt x="178593" y="407194"/>
                  </a:lnTo>
                  <a:lnTo>
                    <a:pt x="207168" y="388144"/>
                  </a:lnTo>
                  <a:lnTo>
                    <a:pt x="259556" y="376237"/>
                  </a:lnTo>
                  <a:lnTo>
                    <a:pt x="292893" y="357187"/>
                  </a:lnTo>
                  <a:lnTo>
                    <a:pt x="309562" y="307181"/>
                  </a:lnTo>
                  <a:lnTo>
                    <a:pt x="330993" y="254794"/>
                  </a:lnTo>
                  <a:lnTo>
                    <a:pt x="330993" y="209550"/>
                  </a:lnTo>
                  <a:lnTo>
                    <a:pt x="290512" y="147637"/>
                  </a:lnTo>
                  <a:lnTo>
                    <a:pt x="288131" y="107156"/>
                  </a:lnTo>
                  <a:lnTo>
                    <a:pt x="252412" y="69056"/>
                  </a:lnTo>
                  <a:lnTo>
                    <a:pt x="257175" y="28575"/>
                  </a:lnTo>
                  <a:lnTo>
                    <a:pt x="278606" y="0"/>
                  </a:lnTo>
                  <a:lnTo>
                    <a:pt x="666749" y="2382"/>
                  </a:lnTo>
                  <a:lnTo>
                    <a:pt x="845343" y="2381"/>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097280" rIns="0" bIns="137160" numCol="1" spcCol="0" rtlCol="0" fromWordArt="0" anchor="ctr" anchorCtr="0" forceAA="0" compatLnSpc="1">
              <a:prstTxWarp prst="textNoShape">
                <a:avLst/>
              </a:prstTxWarp>
              <a:noAutofit/>
            </a:bodyPr>
            <a:lstStyle/>
            <a:p>
              <a:pPr algn="ctr"/>
              <a:r>
                <a:rPr lang="en-US" sz="100">
                  <a:solidFill>
                    <a:schemeClr val="bg1"/>
                  </a:solidFill>
                </a:rPr>
                <a:t>Knox</a:t>
              </a:r>
            </a:p>
            <a:p>
              <a:pPr algn="ctr"/>
              <a:r>
                <a:rPr lang="en-US" sz="100">
                  <a:solidFill>
                    <a:schemeClr val="bg1"/>
                  </a:solidFill>
                </a:rPr>
                <a:t>42</a:t>
              </a:r>
            </a:p>
            <a:p>
              <a:pPr algn="ctr"/>
              <a:endParaRPr lang="en-US" sz="100">
                <a:solidFill>
                  <a:schemeClr val="bg1"/>
                </a:solidFill>
              </a:endParaRPr>
            </a:p>
            <a:p>
              <a:pPr algn="ctr"/>
              <a:endParaRPr lang="en-US" sz="100">
                <a:solidFill>
                  <a:schemeClr val="bg1"/>
                </a:solidFill>
              </a:endParaRPr>
            </a:p>
          </p:txBody>
        </p:sp>
        <p:sp>
          <p:nvSpPr>
            <p:cNvPr id="147" name="41 - Johnson">
              <a:extLst>
                <a:ext uri="{FF2B5EF4-FFF2-40B4-BE49-F238E27FC236}">
                  <a16:creationId xmlns:a16="http://schemas.microsoft.com/office/drawing/2014/main" id="{33142E31-BCFA-7BBC-3D9F-1288B05575F5}"/>
                </a:ext>
              </a:extLst>
            </p:cNvPr>
            <p:cNvSpPr/>
            <p:nvPr/>
          </p:nvSpPr>
          <p:spPr>
            <a:xfrm>
              <a:off x="10544175" y="13762785"/>
              <a:ext cx="1185864" cy="1507332"/>
            </a:xfrm>
            <a:custGeom>
              <a:avLst/>
              <a:gdLst>
                <a:gd name="connsiteX0" fmla="*/ 390525 w 395288"/>
                <a:gd name="connsiteY0" fmla="*/ 0 h 502444"/>
                <a:gd name="connsiteX1" fmla="*/ 0 w 395288"/>
                <a:gd name="connsiteY1" fmla="*/ 9525 h 502444"/>
                <a:gd name="connsiteX2" fmla="*/ 0 w 395288"/>
                <a:gd name="connsiteY2" fmla="*/ 502444 h 502444"/>
                <a:gd name="connsiteX3" fmla="*/ 395288 w 395288"/>
                <a:gd name="connsiteY3" fmla="*/ 492919 h 502444"/>
                <a:gd name="connsiteX4" fmla="*/ 390525 w 395288"/>
                <a:gd name="connsiteY4" fmla="*/ 0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288" h="502444">
                  <a:moveTo>
                    <a:pt x="390525" y="0"/>
                  </a:moveTo>
                  <a:lnTo>
                    <a:pt x="0" y="9525"/>
                  </a:lnTo>
                  <a:lnTo>
                    <a:pt x="0" y="502444"/>
                  </a:lnTo>
                  <a:lnTo>
                    <a:pt x="395288" y="492919"/>
                  </a:lnTo>
                  <a:cubicBezTo>
                    <a:pt x="393700" y="327819"/>
                    <a:pt x="392113" y="162719"/>
                    <a:pt x="3905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Johnson</a:t>
              </a:r>
            </a:p>
            <a:p>
              <a:pPr algn="ctr"/>
              <a:r>
                <a:rPr lang="en-US" sz="100">
                  <a:solidFill>
                    <a:schemeClr val="bg1"/>
                  </a:solidFill>
                </a:rPr>
                <a:t>41</a:t>
              </a:r>
            </a:p>
          </p:txBody>
        </p:sp>
        <p:sp>
          <p:nvSpPr>
            <p:cNvPr id="148" name="40 - Jennings">
              <a:extLst>
                <a:ext uri="{FF2B5EF4-FFF2-40B4-BE49-F238E27FC236}">
                  <a16:creationId xmlns:a16="http://schemas.microsoft.com/office/drawing/2014/main" id="{53A2DC4E-0527-C59F-4CDE-1C293F84A8DD}"/>
                </a:ext>
              </a:extLst>
            </p:cNvPr>
            <p:cNvSpPr/>
            <p:nvPr/>
          </p:nvSpPr>
          <p:spPr>
            <a:xfrm>
              <a:off x="12327740" y="16003550"/>
              <a:ext cx="1390653" cy="2009775"/>
            </a:xfrm>
            <a:custGeom>
              <a:avLst/>
              <a:gdLst>
                <a:gd name="connsiteX0" fmla="*/ 447675 w 463550"/>
                <a:gd name="connsiteY0" fmla="*/ 0 h 669925"/>
                <a:gd name="connsiteX1" fmla="*/ 301625 w 463550"/>
                <a:gd name="connsiteY1" fmla="*/ 104775 h 669925"/>
                <a:gd name="connsiteX2" fmla="*/ 136525 w 463550"/>
                <a:gd name="connsiteY2" fmla="*/ 107950 h 669925"/>
                <a:gd name="connsiteX3" fmla="*/ 0 w 463550"/>
                <a:gd name="connsiteY3" fmla="*/ 114300 h 669925"/>
                <a:gd name="connsiteX4" fmla="*/ 3175 w 463550"/>
                <a:gd name="connsiteY4" fmla="*/ 669925 h 669925"/>
                <a:gd name="connsiteX5" fmla="*/ 63500 w 463550"/>
                <a:gd name="connsiteY5" fmla="*/ 622300 h 669925"/>
                <a:gd name="connsiteX6" fmla="*/ 98425 w 463550"/>
                <a:gd name="connsiteY6" fmla="*/ 619125 h 669925"/>
                <a:gd name="connsiteX7" fmla="*/ 130175 w 463550"/>
                <a:gd name="connsiteY7" fmla="*/ 628650 h 669925"/>
                <a:gd name="connsiteX8" fmla="*/ 139700 w 463550"/>
                <a:gd name="connsiteY8" fmla="*/ 635000 h 669925"/>
                <a:gd name="connsiteX9" fmla="*/ 146050 w 463550"/>
                <a:gd name="connsiteY9" fmla="*/ 612775 h 669925"/>
                <a:gd name="connsiteX10" fmla="*/ 247650 w 463550"/>
                <a:gd name="connsiteY10" fmla="*/ 622300 h 669925"/>
                <a:gd name="connsiteX11" fmla="*/ 247650 w 463550"/>
                <a:gd name="connsiteY11" fmla="*/ 565150 h 669925"/>
                <a:gd name="connsiteX12" fmla="*/ 292100 w 463550"/>
                <a:gd name="connsiteY12" fmla="*/ 568325 h 669925"/>
                <a:gd name="connsiteX13" fmla="*/ 292100 w 463550"/>
                <a:gd name="connsiteY13" fmla="*/ 517525 h 669925"/>
                <a:gd name="connsiteX14" fmla="*/ 339725 w 463550"/>
                <a:gd name="connsiteY14" fmla="*/ 517525 h 669925"/>
                <a:gd name="connsiteX15" fmla="*/ 346075 w 463550"/>
                <a:gd name="connsiteY15" fmla="*/ 466725 h 669925"/>
                <a:gd name="connsiteX16" fmla="*/ 463550 w 463550"/>
                <a:gd name="connsiteY16" fmla="*/ 466725 h 669925"/>
                <a:gd name="connsiteX17" fmla="*/ 447675 w 463550"/>
                <a:gd name="connsiteY17" fmla="*/ 0 h 66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3550" h="669925">
                  <a:moveTo>
                    <a:pt x="447675" y="0"/>
                  </a:moveTo>
                  <a:lnTo>
                    <a:pt x="301625" y="104775"/>
                  </a:lnTo>
                  <a:lnTo>
                    <a:pt x="136525" y="107950"/>
                  </a:lnTo>
                  <a:lnTo>
                    <a:pt x="0" y="114300"/>
                  </a:lnTo>
                  <a:cubicBezTo>
                    <a:pt x="1058" y="299508"/>
                    <a:pt x="2117" y="484717"/>
                    <a:pt x="3175" y="669925"/>
                  </a:cubicBezTo>
                  <a:lnTo>
                    <a:pt x="63500" y="622300"/>
                  </a:lnTo>
                  <a:lnTo>
                    <a:pt x="98425" y="619125"/>
                  </a:lnTo>
                  <a:lnTo>
                    <a:pt x="130175" y="628650"/>
                  </a:lnTo>
                  <a:lnTo>
                    <a:pt x="139700" y="635000"/>
                  </a:lnTo>
                  <a:lnTo>
                    <a:pt x="146050" y="612775"/>
                  </a:lnTo>
                  <a:lnTo>
                    <a:pt x="247650" y="622300"/>
                  </a:lnTo>
                  <a:lnTo>
                    <a:pt x="247650" y="565150"/>
                  </a:lnTo>
                  <a:lnTo>
                    <a:pt x="292100" y="568325"/>
                  </a:lnTo>
                  <a:lnTo>
                    <a:pt x="292100" y="517525"/>
                  </a:lnTo>
                  <a:lnTo>
                    <a:pt x="339725" y="517525"/>
                  </a:lnTo>
                  <a:lnTo>
                    <a:pt x="346075" y="466725"/>
                  </a:lnTo>
                  <a:lnTo>
                    <a:pt x="463550" y="466725"/>
                  </a:lnTo>
                  <a:lnTo>
                    <a:pt x="4476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Jennings</a:t>
              </a:r>
            </a:p>
            <a:p>
              <a:pPr algn="ctr"/>
              <a:r>
                <a:rPr lang="en-US" sz="100">
                  <a:solidFill>
                    <a:schemeClr val="bg1"/>
                  </a:solidFill>
                </a:rPr>
                <a:t>40</a:t>
              </a:r>
            </a:p>
          </p:txBody>
        </p:sp>
        <p:sp>
          <p:nvSpPr>
            <p:cNvPr id="149" name="39 - Jefferson">
              <a:extLst>
                <a:ext uri="{FF2B5EF4-FFF2-40B4-BE49-F238E27FC236}">
                  <a16:creationId xmlns:a16="http://schemas.microsoft.com/office/drawing/2014/main" id="{4FE72090-73BB-8D61-8F81-C9F0650576BF}"/>
                </a:ext>
              </a:extLst>
            </p:cNvPr>
            <p:cNvSpPr/>
            <p:nvPr/>
          </p:nvSpPr>
          <p:spPr>
            <a:xfrm>
              <a:off x="12765902" y="17394206"/>
              <a:ext cx="1895475" cy="1666875"/>
            </a:xfrm>
            <a:custGeom>
              <a:avLst/>
              <a:gdLst>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36575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 name="connsiteX0" fmla="*/ 622300 w 631825"/>
                <a:gd name="connsiteY0" fmla="*/ 0 h 555625"/>
                <a:gd name="connsiteX1" fmla="*/ 631825 w 631825"/>
                <a:gd name="connsiteY1" fmla="*/ 384175 h 555625"/>
                <a:gd name="connsiteX2" fmla="*/ 584200 w 631825"/>
                <a:gd name="connsiteY2" fmla="*/ 342900 h 555625"/>
                <a:gd name="connsiteX3" fmla="*/ 552450 w 631825"/>
                <a:gd name="connsiteY3" fmla="*/ 301625 h 555625"/>
                <a:gd name="connsiteX4" fmla="*/ 495300 w 631825"/>
                <a:gd name="connsiteY4" fmla="*/ 285750 h 555625"/>
                <a:gd name="connsiteX5" fmla="*/ 466725 w 631825"/>
                <a:gd name="connsiteY5" fmla="*/ 307975 h 555625"/>
                <a:gd name="connsiteX6" fmla="*/ 441325 w 631825"/>
                <a:gd name="connsiteY6" fmla="*/ 314325 h 555625"/>
                <a:gd name="connsiteX7" fmla="*/ 355600 w 631825"/>
                <a:gd name="connsiteY7" fmla="*/ 304800 h 555625"/>
                <a:gd name="connsiteX8" fmla="*/ 320675 w 631825"/>
                <a:gd name="connsiteY8" fmla="*/ 330200 h 555625"/>
                <a:gd name="connsiteX9" fmla="*/ 295275 w 631825"/>
                <a:gd name="connsiteY9" fmla="*/ 377825 h 555625"/>
                <a:gd name="connsiteX10" fmla="*/ 317500 w 631825"/>
                <a:gd name="connsiteY10" fmla="*/ 438150 h 555625"/>
                <a:gd name="connsiteX11" fmla="*/ 323850 w 631825"/>
                <a:gd name="connsiteY11" fmla="*/ 508000 h 555625"/>
                <a:gd name="connsiteX12" fmla="*/ 342900 w 631825"/>
                <a:gd name="connsiteY12" fmla="*/ 555625 h 555625"/>
                <a:gd name="connsiteX13" fmla="*/ 260350 w 631825"/>
                <a:gd name="connsiteY13" fmla="*/ 552450 h 555625"/>
                <a:gd name="connsiteX14" fmla="*/ 263525 w 631825"/>
                <a:gd name="connsiteY14" fmla="*/ 533400 h 555625"/>
                <a:gd name="connsiteX15" fmla="*/ 250825 w 631825"/>
                <a:gd name="connsiteY15" fmla="*/ 536575 h 555625"/>
                <a:gd name="connsiteX16" fmla="*/ 250825 w 631825"/>
                <a:gd name="connsiteY16" fmla="*/ 522287 h 555625"/>
                <a:gd name="connsiteX17" fmla="*/ 149225 w 631825"/>
                <a:gd name="connsiteY17" fmla="*/ 517525 h 555625"/>
                <a:gd name="connsiteX18" fmla="*/ 149225 w 631825"/>
                <a:gd name="connsiteY18" fmla="*/ 396875 h 555625"/>
                <a:gd name="connsiteX19" fmla="*/ 98425 w 631825"/>
                <a:gd name="connsiteY19" fmla="*/ 400050 h 555625"/>
                <a:gd name="connsiteX20" fmla="*/ 95250 w 631825"/>
                <a:gd name="connsiteY20" fmla="*/ 346075 h 555625"/>
                <a:gd name="connsiteX21" fmla="*/ 50800 w 631825"/>
                <a:gd name="connsiteY21" fmla="*/ 346075 h 555625"/>
                <a:gd name="connsiteX22" fmla="*/ 57150 w 631825"/>
                <a:gd name="connsiteY22" fmla="*/ 317500 h 555625"/>
                <a:gd name="connsiteX23" fmla="*/ 34925 w 631825"/>
                <a:gd name="connsiteY23" fmla="*/ 301625 h 555625"/>
                <a:gd name="connsiteX24" fmla="*/ 3175 w 631825"/>
                <a:gd name="connsiteY24" fmla="*/ 292100 h 555625"/>
                <a:gd name="connsiteX25" fmla="*/ 0 w 631825"/>
                <a:gd name="connsiteY25" fmla="*/ 152400 h 555625"/>
                <a:gd name="connsiteX26" fmla="*/ 44450 w 631825"/>
                <a:gd name="connsiteY26" fmla="*/ 152400 h 555625"/>
                <a:gd name="connsiteX27" fmla="*/ 44450 w 631825"/>
                <a:gd name="connsiteY27" fmla="*/ 152400 h 555625"/>
                <a:gd name="connsiteX28" fmla="*/ 82550 w 631825"/>
                <a:gd name="connsiteY28" fmla="*/ 155575 h 555625"/>
                <a:gd name="connsiteX29" fmla="*/ 98425 w 631825"/>
                <a:gd name="connsiteY29" fmla="*/ 152400 h 555625"/>
                <a:gd name="connsiteX30" fmla="*/ 101600 w 631825"/>
                <a:gd name="connsiteY30" fmla="*/ 104775 h 555625"/>
                <a:gd name="connsiteX31" fmla="*/ 142875 w 631825"/>
                <a:gd name="connsiteY31" fmla="*/ 111125 h 555625"/>
                <a:gd name="connsiteX32" fmla="*/ 146050 w 631825"/>
                <a:gd name="connsiteY32" fmla="*/ 53975 h 555625"/>
                <a:gd name="connsiteX33" fmla="*/ 193675 w 631825"/>
                <a:gd name="connsiteY33" fmla="*/ 60325 h 555625"/>
                <a:gd name="connsiteX34" fmla="*/ 196850 w 631825"/>
                <a:gd name="connsiteY34" fmla="*/ 6350 h 555625"/>
                <a:gd name="connsiteX35" fmla="*/ 622300 w 631825"/>
                <a:gd name="connsiteY35" fmla="*/ 0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825" h="555625">
                  <a:moveTo>
                    <a:pt x="622300" y="0"/>
                  </a:moveTo>
                  <a:lnTo>
                    <a:pt x="631825" y="384175"/>
                  </a:lnTo>
                  <a:lnTo>
                    <a:pt x="584200" y="342900"/>
                  </a:lnTo>
                  <a:lnTo>
                    <a:pt x="552450" y="301625"/>
                  </a:lnTo>
                  <a:lnTo>
                    <a:pt x="495300" y="285750"/>
                  </a:lnTo>
                  <a:lnTo>
                    <a:pt x="466725" y="307975"/>
                  </a:lnTo>
                  <a:lnTo>
                    <a:pt x="441325" y="314325"/>
                  </a:lnTo>
                  <a:lnTo>
                    <a:pt x="355600" y="304800"/>
                  </a:lnTo>
                  <a:lnTo>
                    <a:pt x="320675" y="330200"/>
                  </a:lnTo>
                  <a:lnTo>
                    <a:pt x="295275" y="377825"/>
                  </a:lnTo>
                  <a:lnTo>
                    <a:pt x="317500" y="438150"/>
                  </a:lnTo>
                  <a:lnTo>
                    <a:pt x="323850" y="508000"/>
                  </a:lnTo>
                  <a:lnTo>
                    <a:pt x="342900" y="555625"/>
                  </a:lnTo>
                  <a:lnTo>
                    <a:pt x="260350" y="552450"/>
                  </a:lnTo>
                  <a:lnTo>
                    <a:pt x="263525" y="533400"/>
                  </a:lnTo>
                  <a:cubicBezTo>
                    <a:pt x="259292" y="534458"/>
                    <a:pt x="252942" y="538427"/>
                    <a:pt x="250825" y="536575"/>
                  </a:cubicBezTo>
                  <a:cubicBezTo>
                    <a:pt x="248708" y="534723"/>
                    <a:pt x="250825" y="527050"/>
                    <a:pt x="250825" y="522287"/>
                  </a:cubicBezTo>
                  <a:lnTo>
                    <a:pt x="149225" y="517525"/>
                  </a:lnTo>
                  <a:lnTo>
                    <a:pt x="149225" y="396875"/>
                  </a:lnTo>
                  <a:lnTo>
                    <a:pt x="98425" y="400050"/>
                  </a:lnTo>
                  <a:lnTo>
                    <a:pt x="95250" y="346075"/>
                  </a:lnTo>
                  <a:lnTo>
                    <a:pt x="50800" y="346075"/>
                  </a:lnTo>
                  <a:lnTo>
                    <a:pt x="57150" y="317500"/>
                  </a:lnTo>
                  <a:lnTo>
                    <a:pt x="34925" y="301625"/>
                  </a:lnTo>
                  <a:lnTo>
                    <a:pt x="3175" y="292100"/>
                  </a:lnTo>
                  <a:cubicBezTo>
                    <a:pt x="2117" y="245533"/>
                    <a:pt x="1058" y="198967"/>
                    <a:pt x="0" y="152400"/>
                  </a:cubicBezTo>
                  <a:lnTo>
                    <a:pt x="44450" y="152400"/>
                  </a:lnTo>
                  <a:lnTo>
                    <a:pt x="44450" y="152400"/>
                  </a:lnTo>
                  <a:lnTo>
                    <a:pt x="82550" y="155575"/>
                  </a:lnTo>
                  <a:lnTo>
                    <a:pt x="98425" y="152400"/>
                  </a:lnTo>
                  <a:lnTo>
                    <a:pt x="101600" y="104775"/>
                  </a:lnTo>
                  <a:lnTo>
                    <a:pt x="142875" y="111125"/>
                  </a:lnTo>
                  <a:lnTo>
                    <a:pt x="146050" y="53975"/>
                  </a:lnTo>
                  <a:lnTo>
                    <a:pt x="193675" y="60325"/>
                  </a:lnTo>
                  <a:lnTo>
                    <a:pt x="196850" y="6350"/>
                  </a:lnTo>
                  <a:lnTo>
                    <a:pt x="6223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274320" rIns="0" bIns="685800" numCol="1" spcCol="0" rtlCol="0" fromWordArt="0" anchor="ctr" anchorCtr="0" forceAA="0" compatLnSpc="1">
              <a:prstTxWarp prst="textNoShape">
                <a:avLst/>
              </a:prstTxWarp>
              <a:noAutofit/>
            </a:bodyPr>
            <a:lstStyle/>
            <a:p>
              <a:pPr algn="ctr"/>
              <a:r>
                <a:rPr lang="en-US" sz="100">
                  <a:solidFill>
                    <a:schemeClr val="bg1"/>
                  </a:solidFill>
                </a:rPr>
                <a:t>Jefferson</a:t>
              </a:r>
            </a:p>
            <a:p>
              <a:pPr algn="ctr"/>
              <a:r>
                <a:rPr lang="en-US" sz="100">
                  <a:solidFill>
                    <a:schemeClr val="bg1"/>
                  </a:solidFill>
                </a:rPr>
                <a:t>39</a:t>
              </a:r>
            </a:p>
          </p:txBody>
        </p:sp>
        <p:sp>
          <p:nvSpPr>
            <p:cNvPr id="150" name="38 - Jay">
              <a:extLst>
                <a:ext uri="{FF2B5EF4-FFF2-40B4-BE49-F238E27FC236}">
                  <a16:creationId xmlns:a16="http://schemas.microsoft.com/office/drawing/2014/main" id="{66C5A34F-13C2-9962-E88C-00B74E7004C9}"/>
                </a:ext>
              </a:extLst>
            </p:cNvPr>
            <p:cNvSpPr/>
            <p:nvPr/>
          </p:nvSpPr>
          <p:spPr>
            <a:xfrm>
              <a:off x="14616117" y="9033621"/>
              <a:ext cx="1600200" cy="1350168"/>
            </a:xfrm>
            <a:custGeom>
              <a:avLst/>
              <a:gdLst>
                <a:gd name="connsiteX0" fmla="*/ 531019 w 533400"/>
                <a:gd name="connsiteY0" fmla="*/ 0 h 450056"/>
                <a:gd name="connsiteX1" fmla="*/ 11906 w 533400"/>
                <a:gd name="connsiteY1" fmla="*/ 7144 h 450056"/>
                <a:gd name="connsiteX2" fmla="*/ 21431 w 533400"/>
                <a:gd name="connsiteY2" fmla="*/ 142875 h 450056"/>
                <a:gd name="connsiteX3" fmla="*/ 2381 w 533400"/>
                <a:gd name="connsiteY3" fmla="*/ 157162 h 450056"/>
                <a:gd name="connsiteX4" fmla="*/ 0 w 533400"/>
                <a:gd name="connsiteY4" fmla="*/ 450056 h 450056"/>
                <a:gd name="connsiteX5" fmla="*/ 533400 w 533400"/>
                <a:gd name="connsiteY5" fmla="*/ 440531 h 450056"/>
                <a:gd name="connsiteX6" fmla="*/ 531019 w 533400"/>
                <a:gd name="connsiteY6" fmla="*/ 0 h 45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00" h="450056">
                  <a:moveTo>
                    <a:pt x="531019" y="0"/>
                  </a:moveTo>
                  <a:lnTo>
                    <a:pt x="11906" y="7144"/>
                  </a:lnTo>
                  <a:lnTo>
                    <a:pt x="21431" y="142875"/>
                  </a:lnTo>
                  <a:lnTo>
                    <a:pt x="2381" y="157162"/>
                  </a:lnTo>
                  <a:cubicBezTo>
                    <a:pt x="1587" y="254793"/>
                    <a:pt x="794" y="352425"/>
                    <a:pt x="0" y="450056"/>
                  </a:cubicBezTo>
                  <a:lnTo>
                    <a:pt x="533400" y="440531"/>
                  </a:lnTo>
                  <a:cubicBezTo>
                    <a:pt x="532606" y="293687"/>
                    <a:pt x="531813" y="146844"/>
                    <a:pt x="53101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Jay</a:t>
              </a:r>
            </a:p>
            <a:p>
              <a:pPr algn="ctr"/>
              <a:r>
                <a:rPr lang="en-US" sz="100">
                  <a:solidFill>
                    <a:schemeClr val="bg1"/>
                  </a:solidFill>
                </a:rPr>
                <a:t>38</a:t>
              </a:r>
            </a:p>
          </p:txBody>
        </p:sp>
        <p:sp>
          <p:nvSpPr>
            <p:cNvPr id="151" name="37 - Jasper">
              <a:extLst>
                <a:ext uri="{FF2B5EF4-FFF2-40B4-BE49-F238E27FC236}">
                  <a16:creationId xmlns:a16="http://schemas.microsoft.com/office/drawing/2014/main" id="{A7CBF675-D63A-3F44-02AD-F2E34CCA0673}"/>
                </a:ext>
              </a:extLst>
            </p:cNvPr>
            <p:cNvSpPr/>
            <p:nvPr/>
          </p:nvSpPr>
          <p:spPr>
            <a:xfrm>
              <a:off x="6515105" y="5333168"/>
              <a:ext cx="1385889" cy="2850357"/>
            </a:xfrm>
            <a:custGeom>
              <a:avLst/>
              <a:gdLst>
                <a:gd name="connsiteX0" fmla="*/ 461963 w 461963"/>
                <a:gd name="connsiteY0" fmla="*/ 88107 h 950119"/>
                <a:gd name="connsiteX1" fmla="*/ 404813 w 461963"/>
                <a:gd name="connsiteY1" fmla="*/ 119063 h 950119"/>
                <a:gd name="connsiteX2" fmla="*/ 381000 w 461963"/>
                <a:gd name="connsiteY2" fmla="*/ 97632 h 950119"/>
                <a:gd name="connsiteX3" fmla="*/ 290513 w 461963"/>
                <a:gd name="connsiteY3" fmla="*/ 35719 h 950119"/>
                <a:gd name="connsiteX4" fmla="*/ 230982 w 461963"/>
                <a:gd name="connsiteY4" fmla="*/ 11907 h 950119"/>
                <a:gd name="connsiteX5" fmla="*/ 202407 w 461963"/>
                <a:gd name="connsiteY5" fmla="*/ 0 h 950119"/>
                <a:gd name="connsiteX6" fmla="*/ 140494 w 461963"/>
                <a:gd name="connsiteY6" fmla="*/ 28575 h 950119"/>
                <a:gd name="connsiteX7" fmla="*/ 100013 w 461963"/>
                <a:gd name="connsiteY7" fmla="*/ 47625 h 950119"/>
                <a:gd name="connsiteX8" fmla="*/ 83344 w 461963"/>
                <a:gd name="connsiteY8" fmla="*/ 85725 h 950119"/>
                <a:gd name="connsiteX9" fmla="*/ 9525 w 461963"/>
                <a:gd name="connsiteY9" fmla="*/ 123825 h 950119"/>
                <a:gd name="connsiteX10" fmla="*/ 0 w 461963"/>
                <a:gd name="connsiteY10" fmla="*/ 645319 h 950119"/>
                <a:gd name="connsiteX11" fmla="*/ 23813 w 461963"/>
                <a:gd name="connsiteY11" fmla="*/ 664369 h 950119"/>
                <a:gd name="connsiteX12" fmla="*/ 26194 w 461963"/>
                <a:gd name="connsiteY12" fmla="*/ 950119 h 950119"/>
                <a:gd name="connsiteX13" fmla="*/ 242888 w 461963"/>
                <a:gd name="connsiteY13" fmla="*/ 947738 h 950119"/>
                <a:gd name="connsiteX14" fmla="*/ 240507 w 461963"/>
                <a:gd name="connsiteY14" fmla="*/ 778669 h 950119"/>
                <a:gd name="connsiteX15" fmla="*/ 388144 w 461963"/>
                <a:gd name="connsiteY15" fmla="*/ 781050 h 950119"/>
                <a:gd name="connsiteX16" fmla="*/ 388144 w 461963"/>
                <a:gd name="connsiteY16" fmla="*/ 647700 h 950119"/>
                <a:gd name="connsiteX17" fmla="*/ 461963 w 461963"/>
                <a:gd name="connsiteY17" fmla="*/ 650082 h 950119"/>
                <a:gd name="connsiteX18" fmla="*/ 461963 w 461963"/>
                <a:gd name="connsiteY18" fmla="*/ 88107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1963" h="950119">
                  <a:moveTo>
                    <a:pt x="461963" y="88107"/>
                  </a:moveTo>
                  <a:lnTo>
                    <a:pt x="404813" y="119063"/>
                  </a:lnTo>
                  <a:lnTo>
                    <a:pt x="381000" y="97632"/>
                  </a:lnTo>
                  <a:lnTo>
                    <a:pt x="290513" y="35719"/>
                  </a:lnTo>
                  <a:lnTo>
                    <a:pt x="230982" y="11907"/>
                  </a:lnTo>
                  <a:lnTo>
                    <a:pt x="202407" y="0"/>
                  </a:lnTo>
                  <a:lnTo>
                    <a:pt x="140494" y="28575"/>
                  </a:lnTo>
                  <a:lnTo>
                    <a:pt x="100013" y="47625"/>
                  </a:lnTo>
                  <a:lnTo>
                    <a:pt x="83344" y="85725"/>
                  </a:lnTo>
                  <a:lnTo>
                    <a:pt x="9525" y="123825"/>
                  </a:lnTo>
                  <a:lnTo>
                    <a:pt x="0" y="645319"/>
                  </a:lnTo>
                  <a:lnTo>
                    <a:pt x="23813" y="664369"/>
                  </a:lnTo>
                  <a:cubicBezTo>
                    <a:pt x="24607" y="759619"/>
                    <a:pt x="25400" y="854869"/>
                    <a:pt x="26194" y="950119"/>
                  </a:cubicBezTo>
                  <a:lnTo>
                    <a:pt x="242888" y="947738"/>
                  </a:lnTo>
                  <a:cubicBezTo>
                    <a:pt x="242094" y="891382"/>
                    <a:pt x="241301" y="835025"/>
                    <a:pt x="240507" y="778669"/>
                  </a:cubicBezTo>
                  <a:lnTo>
                    <a:pt x="388144" y="781050"/>
                  </a:lnTo>
                  <a:lnTo>
                    <a:pt x="388144" y="647700"/>
                  </a:lnTo>
                  <a:lnTo>
                    <a:pt x="461963" y="650082"/>
                  </a:lnTo>
                  <a:lnTo>
                    <a:pt x="461963" y="8810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Jasper</a:t>
              </a:r>
            </a:p>
            <a:p>
              <a:pPr algn="ctr"/>
              <a:r>
                <a:rPr lang="en-US" sz="100">
                  <a:solidFill>
                    <a:schemeClr val="bg1"/>
                  </a:solidFill>
                </a:rPr>
                <a:t>37</a:t>
              </a:r>
            </a:p>
            <a:p>
              <a:pPr algn="ctr"/>
              <a:endParaRPr lang="en-US" sz="100">
                <a:solidFill>
                  <a:schemeClr val="bg1"/>
                </a:solidFill>
              </a:endParaRPr>
            </a:p>
          </p:txBody>
        </p:sp>
        <p:sp>
          <p:nvSpPr>
            <p:cNvPr id="152" name="36 - Jackson">
              <a:extLst>
                <a:ext uri="{FF2B5EF4-FFF2-40B4-BE49-F238E27FC236}">
                  <a16:creationId xmlns:a16="http://schemas.microsoft.com/office/drawing/2014/main" id="{84145E3F-7817-3301-1EA8-ADFF14AEBC7B}"/>
                </a:ext>
              </a:extLst>
            </p:cNvPr>
            <p:cNvSpPr/>
            <p:nvPr/>
          </p:nvSpPr>
          <p:spPr>
            <a:xfrm>
              <a:off x="10279874" y="16648871"/>
              <a:ext cx="2071689" cy="1707357"/>
            </a:xfrm>
            <a:custGeom>
              <a:avLst/>
              <a:gdLst>
                <a:gd name="connsiteX0" fmla="*/ 685800 w 690563"/>
                <a:gd name="connsiteY0" fmla="*/ 0 h 569119"/>
                <a:gd name="connsiteX1" fmla="*/ 635794 w 690563"/>
                <a:gd name="connsiteY1" fmla="*/ 9525 h 569119"/>
                <a:gd name="connsiteX2" fmla="*/ 609600 w 690563"/>
                <a:gd name="connsiteY2" fmla="*/ 23813 h 569119"/>
                <a:gd name="connsiteX3" fmla="*/ 607219 w 690563"/>
                <a:gd name="connsiteY3" fmla="*/ 50007 h 569119"/>
                <a:gd name="connsiteX4" fmla="*/ 311944 w 690563"/>
                <a:gd name="connsiteY4" fmla="*/ 50007 h 569119"/>
                <a:gd name="connsiteX5" fmla="*/ 316706 w 690563"/>
                <a:gd name="connsiteY5" fmla="*/ 23813 h 569119"/>
                <a:gd name="connsiteX6" fmla="*/ 2381 w 690563"/>
                <a:gd name="connsiteY6" fmla="*/ 33338 h 569119"/>
                <a:gd name="connsiteX7" fmla="*/ 0 w 690563"/>
                <a:gd name="connsiteY7" fmla="*/ 128588 h 569119"/>
                <a:gd name="connsiteX8" fmla="*/ 52388 w 690563"/>
                <a:gd name="connsiteY8" fmla="*/ 128588 h 569119"/>
                <a:gd name="connsiteX9" fmla="*/ 57150 w 690563"/>
                <a:gd name="connsiteY9" fmla="*/ 511969 h 569119"/>
                <a:gd name="connsiteX10" fmla="*/ 76200 w 690563"/>
                <a:gd name="connsiteY10" fmla="*/ 488157 h 569119"/>
                <a:gd name="connsiteX11" fmla="*/ 107156 w 690563"/>
                <a:gd name="connsiteY11" fmla="*/ 511969 h 569119"/>
                <a:gd name="connsiteX12" fmla="*/ 140494 w 690563"/>
                <a:gd name="connsiteY12" fmla="*/ 488157 h 569119"/>
                <a:gd name="connsiteX13" fmla="*/ 171450 w 690563"/>
                <a:gd name="connsiteY13" fmla="*/ 485775 h 569119"/>
                <a:gd name="connsiteX14" fmla="*/ 192881 w 690563"/>
                <a:gd name="connsiteY14" fmla="*/ 476250 h 569119"/>
                <a:gd name="connsiteX15" fmla="*/ 228600 w 690563"/>
                <a:gd name="connsiteY15" fmla="*/ 504825 h 569119"/>
                <a:gd name="connsiteX16" fmla="*/ 264319 w 690563"/>
                <a:gd name="connsiteY16" fmla="*/ 511969 h 569119"/>
                <a:gd name="connsiteX17" fmla="*/ 290513 w 690563"/>
                <a:gd name="connsiteY17" fmla="*/ 507207 h 569119"/>
                <a:gd name="connsiteX18" fmla="*/ 290513 w 690563"/>
                <a:gd name="connsiteY18" fmla="*/ 478632 h 569119"/>
                <a:gd name="connsiteX19" fmla="*/ 326231 w 690563"/>
                <a:gd name="connsiteY19" fmla="*/ 478632 h 569119"/>
                <a:gd name="connsiteX20" fmla="*/ 361950 w 690563"/>
                <a:gd name="connsiteY20" fmla="*/ 507207 h 569119"/>
                <a:gd name="connsiteX21" fmla="*/ 388144 w 690563"/>
                <a:gd name="connsiteY21" fmla="*/ 526257 h 569119"/>
                <a:gd name="connsiteX22" fmla="*/ 409575 w 690563"/>
                <a:gd name="connsiteY22" fmla="*/ 507207 h 569119"/>
                <a:gd name="connsiteX23" fmla="*/ 421481 w 690563"/>
                <a:gd name="connsiteY23" fmla="*/ 521494 h 569119"/>
                <a:gd name="connsiteX24" fmla="*/ 438150 w 690563"/>
                <a:gd name="connsiteY24" fmla="*/ 502444 h 569119"/>
                <a:gd name="connsiteX25" fmla="*/ 454819 w 690563"/>
                <a:gd name="connsiteY25" fmla="*/ 523875 h 569119"/>
                <a:gd name="connsiteX26" fmla="*/ 471488 w 690563"/>
                <a:gd name="connsiteY26" fmla="*/ 511969 h 569119"/>
                <a:gd name="connsiteX27" fmla="*/ 533400 w 690563"/>
                <a:gd name="connsiteY27" fmla="*/ 540544 h 569119"/>
                <a:gd name="connsiteX28" fmla="*/ 552450 w 690563"/>
                <a:gd name="connsiteY28" fmla="*/ 531019 h 569119"/>
                <a:gd name="connsiteX29" fmla="*/ 581025 w 690563"/>
                <a:gd name="connsiteY29" fmla="*/ 569119 h 569119"/>
                <a:gd name="connsiteX30" fmla="*/ 597694 w 690563"/>
                <a:gd name="connsiteY30" fmla="*/ 569119 h 569119"/>
                <a:gd name="connsiteX31" fmla="*/ 623888 w 690563"/>
                <a:gd name="connsiteY31" fmla="*/ 552450 h 569119"/>
                <a:gd name="connsiteX32" fmla="*/ 638175 w 690563"/>
                <a:gd name="connsiteY32" fmla="*/ 509588 h 569119"/>
                <a:gd name="connsiteX33" fmla="*/ 654844 w 690563"/>
                <a:gd name="connsiteY33" fmla="*/ 483394 h 569119"/>
                <a:gd name="connsiteX34" fmla="*/ 671513 w 690563"/>
                <a:gd name="connsiteY34" fmla="*/ 481013 h 569119"/>
                <a:gd name="connsiteX35" fmla="*/ 673894 w 690563"/>
                <a:gd name="connsiteY35" fmla="*/ 459582 h 569119"/>
                <a:gd name="connsiteX36" fmla="*/ 690563 w 690563"/>
                <a:gd name="connsiteY36" fmla="*/ 452438 h 569119"/>
                <a:gd name="connsiteX37" fmla="*/ 685800 w 690563"/>
                <a:gd name="connsiteY37" fmla="*/ 0 h 56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90563" h="569119">
                  <a:moveTo>
                    <a:pt x="685800" y="0"/>
                  </a:moveTo>
                  <a:lnTo>
                    <a:pt x="635794" y="9525"/>
                  </a:lnTo>
                  <a:lnTo>
                    <a:pt x="609600" y="23813"/>
                  </a:lnTo>
                  <a:lnTo>
                    <a:pt x="607219" y="50007"/>
                  </a:lnTo>
                  <a:lnTo>
                    <a:pt x="311944" y="50007"/>
                  </a:lnTo>
                  <a:lnTo>
                    <a:pt x="316706" y="23813"/>
                  </a:lnTo>
                  <a:lnTo>
                    <a:pt x="2381" y="33338"/>
                  </a:lnTo>
                  <a:cubicBezTo>
                    <a:pt x="1587" y="65088"/>
                    <a:pt x="794" y="96838"/>
                    <a:pt x="0" y="128588"/>
                  </a:cubicBezTo>
                  <a:lnTo>
                    <a:pt x="52388" y="128588"/>
                  </a:lnTo>
                  <a:cubicBezTo>
                    <a:pt x="53975" y="256382"/>
                    <a:pt x="55563" y="384175"/>
                    <a:pt x="57150" y="511969"/>
                  </a:cubicBezTo>
                  <a:lnTo>
                    <a:pt x="76200" y="488157"/>
                  </a:lnTo>
                  <a:lnTo>
                    <a:pt x="107156" y="511969"/>
                  </a:lnTo>
                  <a:lnTo>
                    <a:pt x="140494" y="488157"/>
                  </a:lnTo>
                  <a:lnTo>
                    <a:pt x="171450" y="485775"/>
                  </a:lnTo>
                  <a:lnTo>
                    <a:pt x="192881" y="476250"/>
                  </a:lnTo>
                  <a:lnTo>
                    <a:pt x="228600" y="504825"/>
                  </a:lnTo>
                  <a:lnTo>
                    <a:pt x="264319" y="511969"/>
                  </a:lnTo>
                  <a:lnTo>
                    <a:pt x="290513" y="507207"/>
                  </a:lnTo>
                  <a:lnTo>
                    <a:pt x="290513" y="478632"/>
                  </a:lnTo>
                  <a:lnTo>
                    <a:pt x="326231" y="478632"/>
                  </a:lnTo>
                  <a:lnTo>
                    <a:pt x="361950" y="507207"/>
                  </a:lnTo>
                  <a:lnTo>
                    <a:pt x="388144" y="526257"/>
                  </a:lnTo>
                  <a:lnTo>
                    <a:pt x="409575" y="507207"/>
                  </a:lnTo>
                  <a:lnTo>
                    <a:pt x="421481" y="521494"/>
                  </a:lnTo>
                  <a:lnTo>
                    <a:pt x="438150" y="502444"/>
                  </a:lnTo>
                  <a:lnTo>
                    <a:pt x="454819" y="523875"/>
                  </a:lnTo>
                  <a:lnTo>
                    <a:pt x="471488" y="511969"/>
                  </a:lnTo>
                  <a:lnTo>
                    <a:pt x="533400" y="540544"/>
                  </a:lnTo>
                  <a:lnTo>
                    <a:pt x="552450" y="531019"/>
                  </a:lnTo>
                  <a:lnTo>
                    <a:pt x="581025" y="569119"/>
                  </a:lnTo>
                  <a:lnTo>
                    <a:pt x="597694" y="569119"/>
                  </a:lnTo>
                  <a:lnTo>
                    <a:pt x="623888" y="552450"/>
                  </a:lnTo>
                  <a:lnTo>
                    <a:pt x="638175" y="509588"/>
                  </a:lnTo>
                  <a:lnTo>
                    <a:pt x="654844" y="483394"/>
                  </a:lnTo>
                  <a:lnTo>
                    <a:pt x="671513" y="481013"/>
                  </a:lnTo>
                  <a:lnTo>
                    <a:pt x="673894" y="459582"/>
                  </a:lnTo>
                  <a:lnTo>
                    <a:pt x="690563" y="452438"/>
                  </a:lnTo>
                  <a:cubicBezTo>
                    <a:pt x="688975" y="301625"/>
                    <a:pt x="687388" y="150813"/>
                    <a:pt x="68580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Jackson</a:t>
              </a:r>
            </a:p>
            <a:p>
              <a:pPr algn="ctr"/>
              <a:r>
                <a:rPr lang="en-US" sz="100">
                  <a:solidFill>
                    <a:schemeClr val="bg1"/>
                  </a:solidFill>
                </a:rPr>
                <a:t>36</a:t>
              </a:r>
            </a:p>
          </p:txBody>
        </p:sp>
        <p:sp>
          <p:nvSpPr>
            <p:cNvPr id="153" name="35 - Huntington">
              <a:extLst>
                <a:ext uri="{FF2B5EF4-FFF2-40B4-BE49-F238E27FC236}">
                  <a16:creationId xmlns:a16="http://schemas.microsoft.com/office/drawing/2014/main" id="{8B5C5CDE-A00C-134D-7D39-7E1BA65F7CCD}"/>
                </a:ext>
              </a:extLst>
            </p:cNvPr>
            <p:cNvSpPr/>
            <p:nvPr/>
          </p:nvSpPr>
          <p:spPr>
            <a:xfrm>
              <a:off x="12930194" y="6790496"/>
              <a:ext cx="1221585" cy="1807371"/>
            </a:xfrm>
            <a:custGeom>
              <a:avLst/>
              <a:gdLst>
                <a:gd name="connsiteX0" fmla="*/ 402431 w 407194"/>
                <a:gd name="connsiteY0" fmla="*/ 0 h 602457"/>
                <a:gd name="connsiteX1" fmla="*/ 0 w 407194"/>
                <a:gd name="connsiteY1" fmla="*/ 9525 h 602457"/>
                <a:gd name="connsiteX2" fmla="*/ 2381 w 407194"/>
                <a:gd name="connsiteY2" fmla="*/ 602457 h 602457"/>
                <a:gd name="connsiteX3" fmla="*/ 407194 w 407194"/>
                <a:gd name="connsiteY3" fmla="*/ 602457 h 602457"/>
                <a:gd name="connsiteX4" fmla="*/ 402431 w 407194"/>
                <a:gd name="connsiteY4" fmla="*/ 0 h 60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94" h="602457">
                  <a:moveTo>
                    <a:pt x="402431" y="0"/>
                  </a:moveTo>
                  <a:lnTo>
                    <a:pt x="0" y="9525"/>
                  </a:lnTo>
                  <a:cubicBezTo>
                    <a:pt x="794" y="207169"/>
                    <a:pt x="1587" y="404813"/>
                    <a:pt x="2381" y="602457"/>
                  </a:cubicBezTo>
                  <a:lnTo>
                    <a:pt x="407194" y="602457"/>
                  </a:lnTo>
                  <a:cubicBezTo>
                    <a:pt x="405606" y="401638"/>
                    <a:pt x="404019" y="200819"/>
                    <a:pt x="4024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Huntington</a:t>
              </a:r>
            </a:p>
            <a:p>
              <a:pPr algn="ctr"/>
              <a:r>
                <a:rPr lang="en-US" sz="100">
                  <a:solidFill>
                    <a:schemeClr val="bg1"/>
                  </a:solidFill>
                </a:rPr>
                <a:t>35</a:t>
              </a:r>
            </a:p>
          </p:txBody>
        </p:sp>
        <p:sp>
          <p:nvSpPr>
            <p:cNvPr id="154" name="34 - Howard">
              <a:extLst>
                <a:ext uri="{FF2B5EF4-FFF2-40B4-BE49-F238E27FC236}">
                  <a16:creationId xmlns:a16="http://schemas.microsoft.com/office/drawing/2014/main" id="{C6424E0A-0BB6-589D-1B20-1973C3FFBCF9}"/>
                </a:ext>
              </a:extLst>
            </p:cNvPr>
            <p:cNvSpPr/>
            <p:nvPr/>
          </p:nvSpPr>
          <p:spPr>
            <a:xfrm>
              <a:off x="10058420" y="9062198"/>
              <a:ext cx="2014539" cy="971553"/>
            </a:xfrm>
            <a:custGeom>
              <a:avLst/>
              <a:gdLst>
                <a:gd name="connsiteX0" fmla="*/ 2382 w 671513"/>
                <a:gd name="connsiteY0" fmla="*/ 7144 h 323850"/>
                <a:gd name="connsiteX1" fmla="*/ 0 w 671513"/>
                <a:gd name="connsiteY1" fmla="*/ 221456 h 323850"/>
                <a:gd name="connsiteX2" fmla="*/ 88107 w 671513"/>
                <a:gd name="connsiteY2" fmla="*/ 216694 h 323850"/>
                <a:gd name="connsiteX3" fmla="*/ 88107 w 671513"/>
                <a:gd name="connsiteY3" fmla="*/ 297656 h 323850"/>
                <a:gd name="connsiteX4" fmla="*/ 128588 w 671513"/>
                <a:gd name="connsiteY4" fmla="*/ 300037 h 323850"/>
                <a:gd name="connsiteX5" fmla="*/ 130969 w 671513"/>
                <a:gd name="connsiteY5" fmla="*/ 323850 h 323850"/>
                <a:gd name="connsiteX6" fmla="*/ 176213 w 671513"/>
                <a:gd name="connsiteY6" fmla="*/ 323850 h 323850"/>
                <a:gd name="connsiteX7" fmla="*/ 176213 w 671513"/>
                <a:gd name="connsiteY7" fmla="*/ 273844 h 323850"/>
                <a:gd name="connsiteX8" fmla="*/ 671513 w 671513"/>
                <a:gd name="connsiteY8" fmla="*/ 269081 h 323850"/>
                <a:gd name="connsiteX9" fmla="*/ 671513 w 671513"/>
                <a:gd name="connsiteY9" fmla="*/ 0 h 323850"/>
                <a:gd name="connsiteX10" fmla="*/ 2382 w 671513"/>
                <a:gd name="connsiteY10" fmla="*/ 714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513" h="323850">
                  <a:moveTo>
                    <a:pt x="2382" y="7144"/>
                  </a:moveTo>
                  <a:lnTo>
                    <a:pt x="0" y="221456"/>
                  </a:lnTo>
                  <a:lnTo>
                    <a:pt x="88107" y="216694"/>
                  </a:lnTo>
                  <a:lnTo>
                    <a:pt x="88107" y="297656"/>
                  </a:lnTo>
                  <a:lnTo>
                    <a:pt x="128588" y="300037"/>
                  </a:lnTo>
                  <a:lnTo>
                    <a:pt x="130969" y="323850"/>
                  </a:lnTo>
                  <a:lnTo>
                    <a:pt x="176213" y="323850"/>
                  </a:lnTo>
                  <a:lnTo>
                    <a:pt x="176213" y="273844"/>
                  </a:lnTo>
                  <a:lnTo>
                    <a:pt x="671513" y="269081"/>
                  </a:lnTo>
                  <a:lnTo>
                    <a:pt x="671513" y="0"/>
                  </a:lnTo>
                  <a:lnTo>
                    <a:pt x="2382" y="7144"/>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Howard</a:t>
              </a:r>
            </a:p>
            <a:p>
              <a:pPr algn="ctr"/>
              <a:r>
                <a:rPr lang="en-US" sz="100">
                  <a:solidFill>
                    <a:schemeClr val="bg1"/>
                  </a:solidFill>
                </a:rPr>
                <a:t>34</a:t>
              </a:r>
            </a:p>
          </p:txBody>
        </p:sp>
        <p:sp>
          <p:nvSpPr>
            <p:cNvPr id="155" name="33 - Henry">
              <a:extLst>
                <a:ext uri="{FF2B5EF4-FFF2-40B4-BE49-F238E27FC236}">
                  <a16:creationId xmlns:a16="http://schemas.microsoft.com/office/drawing/2014/main" id="{827DEC65-74D6-0719-0928-A962B7E38CE6}"/>
                </a:ext>
              </a:extLst>
            </p:cNvPr>
            <p:cNvSpPr/>
            <p:nvPr/>
          </p:nvSpPr>
          <p:spPr>
            <a:xfrm>
              <a:off x="13101647" y="11569662"/>
              <a:ext cx="1564485" cy="1464468"/>
            </a:xfrm>
            <a:custGeom>
              <a:avLst/>
              <a:gdLst>
                <a:gd name="connsiteX0" fmla="*/ 35719 w 521494"/>
                <a:gd name="connsiteY0" fmla="*/ 0 h 488156"/>
                <a:gd name="connsiteX1" fmla="*/ 30956 w 521494"/>
                <a:gd name="connsiteY1" fmla="*/ 280987 h 488156"/>
                <a:gd name="connsiteX2" fmla="*/ 28575 w 521494"/>
                <a:gd name="connsiteY2" fmla="*/ 347662 h 488156"/>
                <a:gd name="connsiteX3" fmla="*/ 0 w 521494"/>
                <a:gd name="connsiteY3" fmla="*/ 354806 h 488156"/>
                <a:gd name="connsiteX4" fmla="*/ 4762 w 521494"/>
                <a:gd name="connsiteY4" fmla="*/ 488156 h 488156"/>
                <a:gd name="connsiteX5" fmla="*/ 490537 w 521494"/>
                <a:gd name="connsiteY5" fmla="*/ 478631 h 488156"/>
                <a:gd name="connsiteX6" fmla="*/ 488156 w 521494"/>
                <a:gd name="connsiteY6" fmla="*/ 340518 h 488156"/>
                <a:gd name="connsiteX7" fmla="*/ 521494 w 521494"/>
                <a:gd name="connsiteY7" fmla="*/ 340518 h 488156"/>
                <a:gd name="connsiteX8" fmla="*/ 519112 w 521494"/>
                <a:gd name="connsiteY8" fmla="*/ 109537 h 488156"/>
                <a:gd name="connsiteX9" fmla="*/ 497681 w 521494"/>
                <a:gd name="connsiteY9" fmla="*/ 111918 h 488156"/>
                <a:gd name="connsiteX10" fmla="*/ 500062 w 521494"/>
                <a:gd name="connsiteY10" fmla="*/ 0 h 488156"/>
                <a:gd name="connsiteX11" fmla="*/ 35719 w 521494"/>
                <a:gd name="connsiteY11" fmla="*/ 0 h 4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494" h="488156">
                  <a:moveTo>
                    <a:pt x="35719" y="0"/>
                  </a:moveTo>
                  <a:cubicBezTo>
                    <a:pt x="34131" y="93662"/>
                    <a:pt x="32544" y="187325"/>
                    <a:pt x="30956" y="280987"/>
                  </a:cubicBezTo>
                  <a:cubicBezTo>
                    <a:pt x="30162" y="303212"/>
                    <a:pt x="29369" y="325437"/>
                    <a:pt x="28575" y="347662"/>
                  </a:cubicBezTo>
                  <a:lnTo>
                    <a:pt x="0" y="354806"/>
                  </a:lnTo>
                  <a:lnTo>
                    <a:pt x="4762" y="488156"/>
                  </a:lnTo>
                  <a:lnTo>
                    <a:pt x="490537" y="478631"/>
                  </a:lnTo>
                  <a:cubicBezTo>
                    <a:pt x="489743" y="432593"/>
                    <a:pt x="488950" y="386556"/>
                    <a:pt x="488156" y="340518"/>
                  </a:cubicBezTo>
                  <a:lnTo>
                    <a:pt x="521494" y="340518"/>
                  </a:lnTo>
                  <a:lnTo>
                    <a:pt x="519112" y="109537"/>
                  </a:lnTo>
                  <a:lnTo>
                    <a:pt x="497681" y="111918"/>
                  </a:lnTo>
                  <a:cubicBezTo>
                    <a:pt x="498475" y="74612"/>
                    <a:pt x="499268" y="37306"/>
                    <a:pt x="500062" y="0"/>
                  </a:cubicBezTo>
                  <a:lnTo>
                    <a:pt x="3571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Henry</a:t>
              </a:r>
            </a:p>
            <a:p>
              <a:pPr algn="ctr"/>
              <a:r>
                <a:rPr lang="en-US" sz="100">
                  <a:solidFill>
                    <a:schemeClr val="bg1"/>
                  </a:solidFill>
                </a:rPr>
                <a:t>33</a:t>
              </a:r>
            </a:p>
          </p:txBody>
        </p:sp>
        <p:sp>
          <p:nvSpPr>
            <p:cNvPr id="156" name="32 - Hendricks">
              <a:extLst>
                <a:ext uri="{FF2B5EF4-FFF2-40B4-BE49-F238E27FC236}">
                  <a16:creationId xmlns:a16="http://schemas.microsoft.com/office/drawing/2014/main" id="{8D6F8C84-03B6-D0B2-56F9-E433BD89B251}"/>
                </a:ext>
              </a:extLst>
            </p:cNvPr>
            <p:cNvSpPr/>
            <p:nvPr/>
          </p:nvSpPr>
          <p:spPr>
            <a:xfrm>
              <a:off x="8793969" y="12326903"/>
              <a:ext cx="1464468" cy="1650207"/>
            </a:xfrm>
            <a:custGeom>
              <a:avLst/>
              <a:gdLst>
                <a:gd name="connsiteX0" fmla="*/ 488156 w 523185"/>
                <a:gd name="connsiteY0" fmla="*/ 35724 h 585793"/>
                <a:gd name="connsiteX1" fmla="*/ 2381 w 523185"/>
                <a:gd name="connsiteY1" fmla="*/ 38105 h 585793"/>
                <a:gd name="connsiteX2" fmla="*/ 0 w 523185"/>
                <a:gd name="connsiteY2" fmla="*/ 145262 h 585793"/>
                <a:gd name="connsiteX3" fmla="*/ 9525 w 523185"/>
                <a:gd name="connsiteY3" fmla="*/ 142880 h 585793"/>
                <a:gd name="connsiteX4" fmla="*/ 14288 w 523185"/>
                <a:gd name="connsiteY4" fmla="*/ 535787 h 585793"/>
                <a:gd name="connsiteX5" fmla="*/ 73819 w 523185"/>
                <a:gd name="connsiteY5" fmla="*/ 531024 h 585793"/>
                <a:gd name="connsiteX6" fmla="*/ 73819 w 523185"/>
                <a:gd name="connsiteY6" fmla="*/ 554837 h 585793"/>
                <a:gd name="connsiteX7" fmla="*/ 57150 w 523185"/>
                <a:gd name="connsiteY7" fmla="*/ 561980 h 585793"/>
                <a:gd name="connsiteX8" fmla="*/ 57150 w 523185"/>
                <a:gd name="connsiteY8" fmla="*/ 585793 h 585793"/>
                <a:gd name="connsiteX9" fmla="*/ 300038 w 523185"/>
                <a:gd name="connsiteY9" fmla="*/ 581030 h 585793"/>
                <a:gd name="connsiteX10" fmla="*/ 304800 w 523185"/>
                <a:gd name="connsiteY10" fmla="*/ 526262 h 585793"/>
                <a:gd name="connsiteX11" fmla="*/ 485775 w 523185"/>
                <a:gd name="connsiteY11" fmla="*/ 526262 h 585793"/>
                <a:gd name="connsiteX12" fmla="*/ 488156 w 523185"/>
                <a:gd name="connsiteY12" fmla="*/ 35724 h 585793"/>
                <a:gd name="connsiteX0" fmla="*/ 488156 w 530934"/>
                <a:gd name="connsiteY0" fmla="*/ 35724 h 585793"/>
                <a:gd name="connsiteX1" fmla="*/ 2381 w 530934"/>
                <a:gd name="connsiteY1" fmla="*/ 38105 h 585793"/>
                <a:gd name="connsiteX2" fmla="*/ 0 w 530934"/>
                <a:gd name="connsiteY2" fmla="*/ 145262 h 585793"/>
                <a:gd name="connsiteX3" fmla="*/ 9525 w 530934"/>
                <a:gd name="connsiteY3" fmla="*/ 142880 h 585793"/>
                <a:gd name="connsiteX4" fmla="*/ 14288 w 530934"/>
                <a:gd name="connsiteY4" fmla="*/ 535787 h 585793"/>
                <a:gd name="connsiteX5" fmla="*/ 73819 w 530934"/>
                <a:gd name="connsiteY5" fmla="*/ 531024 h 585793"/>
                <a:gd name="connsiteX6" fmla="*/ 73819 w 530934"/>
                <a:gd name="connsiteY6" fmla="*/ 554837 h 585793"/>
                <a:gd name="connsiteX7" fmla="*/ 57150 w 530934"/>
                <a:gd name="connsiteY7" fmla="*/ 561980 h 585793"/>
                <a:gd name="connsiteX8" fmla="*/ 57150 w 530934"/>
                <a:gd name="connsiteY8" fmla="*/ 585793 h 585793"/>
                <a:gd name="connsiteX9" fmla="*/ 300038 w 530934"/>
                <a:gd name="connsiteY9" fmla="*/ 581030 h 585793"/>
                <a:gd name="connsiteX10" fmla="*/ 304800 w 530934"/>
                <a:gd name="connsiteY10" fmla="*/ 526262 h 585793"/>
                <a:gd name="connsiteX11" fmla="*/ 485775 w 530934"/>
                <a:gd name="connsiteY11" fmla="*/ 526262 h 585793"/>
                <a:gd name="connsiteX12" fmla="*/ 488156 w 530934"/>
                <a:gd name="connsiteY12" fmla="*/ 35724 h 585793"/>
                <a:gd name="connsiteX0" fmla="*/ 488156 w 499720"/>
                <a:gd name="connsiteY0" fmla="*/ 35724 h 585793"/>
                <a:gd name="connsiteX1" fmla="*/ 2381 w 499720"/>
                <a:gd name="connsiteY1" fmla="*/ 38105 h 585793"/>
                <a:gd name="connsiteX2" fmla="*/ 0 w 499720"/>
                <a:gd name="connsiteY2" fmla="*/ 145262 h 585793"/>
                <a:gd name="connsiteX3" fmla="*/ 9525 w 499720"/>
                <a:gd name="connsiteY3" fmla="*/ 142880 h 585793"/>
                <a:gd name="connsiteX4" fmla="*/ 14288 w 499720"/>
                <a:gd name="connsiteY4" fmla="*/ 535787 h 585793"/>
                <a:gd name="connsiteX5" fmla="*/ 73819 w 499720"/>
                <a:gd name="connsiteY5" fmla="*/ 531024 h 585793"/>
                <a:gd name="connsiteX6" fmla="*/ 73819 w 499720"/>
                <a:gd name="connsiteY6" fmla="*/ 554837 h 585793"/>
                <a:gd name="connsiteX7" fmla="*/ 57150 w 499720"/>
                <a:gd name="connsiteY7" fmla="*/ 561980 h 585793"/>
                <a:gd name="connsiteX8" fmla="*/ 57150 w 499720"/>
                <a:gd name="connsiteY8" fmla="*/ 585793 h 585793"/>
                <a:gd name="connsiteX9" fmla="*/ 300038 w 499720"/>
                <a:gd name="connsiteY9" fmla="*/ 581030 h 585793"/>
                <a:gd name="connsiteX10" fmla="*/ 304800 w 499720"/>
                <a:gd name="connsiteY10" fmla="*/ 526262 h 585793"/>
                <a:gd name="connsiteX11" fmla="*/ 485775 w 499720"/>
                <a:gd name="connsiteY11" fmla="*/ 526262 h 585793"/>
                <a:gd name="connsiteX12" fmla="*/ 488156 w 499720"/>
                <a:gd name="connsiteY12" fmla="*/ 35724 h 585793"/>
                <a:gd name="connsiteX0" fmla="*/ 488156 w 499720"/>
                <a:gd name="connsiteY0" fmla="*/ 0 h 550069"/>
                <a:gd name="connsiteX1" fmla="*/ 2381 w 499720"/>
                <a:gd name="connsiteY1" fmla="*/ 2381 h 550069"/>
                <a:gd name="connsiteX2" fmla="*/ 0 w 499720"/>
                <a:gd name="connsiteY2" fmla="*/ 109538 h 550069"/>
                <a:gd name="connsiteX3" fmla="*/ 9525 w 499720"/>
                <a:gd name="connsiteY3" fmla="*/ 107156 h 550069"/>
                <a:gd name="connsiteX4" fmla="*/ 14288 w 499720"/>
                <a:gd name="connsiteY4" fmla="*/ 500063 h 550069"/>
                <a:gd name="connsiteX5" fmla="*/ 73819 w 499720"/>
                <a:gd name="connsiteY5" fmla="*/ 495300 h 550069"/>
                <a:gd name="connsiteX6" fmla="*/ 73819 w 499720"/>
                <a:gd name="connsiteY6" fmla="*/ 519113 h 550069"/>
                <a:gd name="connsiteX7" fmla="*/ 57150 w 499720"/>
                <a:gd name="connsiteY7" fmla="*/ 526256 h 550069"/>
                <a:gd name="connsiteX8" fmla="*/ 57150 w 499720"/>
                <a:gd name="connsiteY8" fmla="*/ 550069 h 550069"/>
                <a:gd name="connsiteX9" fmla="*/ 300038 w 499720"/>
                <a:gd name="connsiteY9" fmla="*/ 545306 h 550069"/>
                <a:gd name="connsiteX10" fmla="*/ 304800 w 499720"/>
                <a:gd name="connsiteY10" fmla="*/ 490538 h 550069"/>
                <a:gd name="connsiteX11" fmla="*/ 485775 w 499720"/>
                <a:gd name="connsiteY11" fmla="*/ 490538 h 550069"/>
                <a:gd name="connsiteX12" fmla="*/ 488156 w 499720"/>
                <a:gd name="connsiteY12" fmla="*/ 0 h 550069"/>
                <a:gd name="connsiteX0" fmla="*/ 488156 w 488156"/>
                <a:gd name="connsiteY0" fmla="*/ 0 h 550069"/>
                <a:gd name="connsiteX1" fmla="*/ 2381 w 488156"/>
                <a:gd name="connsiteY1" fmla="*/ 2381 h 550069"/>
                <a:gd name="connsiteX2" fmla="*/ 0 w 488156"/>
                <a:gd name="connsiteY2" fmla="*/ 109538 h 550069"/>
                <a:gd name="connsiteX3" fmla="*/ 9525 w 488156"/>
                <a:gd name="connsiteY3" fmla="*/ 107156 h 550069"/>
                <a:gd name="connsiteX4" fmla="*/ 14288 w 488156"/>
                <a:gd name="connsiteY4" fmla="*/ 500063 h 550069"/>
                <a:gd name="connsiteX5" fmla="*/ 73819 w 488156"/>
                <a:gd name="connsiteY5" fmla="*/ 495300 h 550069"/>
                <a:gd name="connsiteX6" fmla="*/ 73819 w 488156"/>
                <a:gd name="connsiteY6" fmla="*/ 519113 h 550069"/>
                <a:gd name="connsiteX7" fmla="*/ 57150 w 488156"/>
                <a:gd name="connsiteY7" fmla="*/ 526256 h 550069"/>
                <a:gd name="connsiteX8" fmla="*/ 57150 w 488156"/>
                <a:gd name="connsiteY8" fmla="*/ 550069 h 550069"/>
                <a:gd name="connsiteX9" fmla="*/ 300038 w 488156"/>
                <a:gd name="connsiteY9" fmla="*/ 545306 h 550069"/>
                <a:gd name="connsiteX10" fmla="*/ 304800 w 488156"/>
                <a:gd name="connsiteY10" fmla="*/ 490538 h 550069"/>
                <a:gd name="connsiteX11" fmla="*/ 485775 w 488156"/>
                <a:gd name="connsiteY11" fmla="*/ 490538 h 550069"/>
                <a:gd name="connsiteX12" fmla="*/ 488156 w 488156"/>
                <a:gd name="connsiteY1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156" h="550069">
                  <a:moveTo>
                    <a:pt x="488156" y="0"/>
                  </a:moveTo>
                  <a:lnTo>
                    <a:pt x="2381" y="2381"/>
                  </a:lnTo>
                  <a:cubicBezTo>
                    <a:pt x="1587" y="38100"/>
                    <a:pt x="794" y="73819"/>
                    <a:pt x="0" y="109538"/>
                  </a:cubicBezTo>
                  <a:lnTo>
                    <a:pt x="9525" y="107156"/>
                  </a:lnTo>
                  <a:cubicBezTo>
                    <a:pt x="11113" y="238125"/>
                    <a:pt x="12700" y="369094"/>
                    <a:pt x="14288" y="500063"/>
                  </a:cubicBezTo>
                  <a:lnTo>
                    <a:pt x="73819" y="495300"/>
                  </a:lnTo>
                  <a:lnTo>
                    <a:pt x="73819" y="519113"/>
                  </a:lnTo>
                  <a:lnTo>
                    <a:pt x="57150" y="526256"/>
                  </a:lnTo>
                  <a:lnTo>
                    <a:pt x="57150" y="550069"/>
                  </a:lnTo>
                  <a:lnTo>
                    <a:pt x="300038" y="545306"/>
                  </a:lnTo>
                  <a:lnTo>
                    <a:pt x="304800" y="490538"/>
                  </a:lnTo>
                  <a:lnTo>
                    <a:pt x="485775" y="490538"/>
                  </a:lnTo>
                  <a:cubicBezTo>
                    <a:pt x="486569" y="327025"/>
                    <a:pt x="487362" y="163513"/>
                    <a:pt x="488156" y="0"/>
                  </a:cubicBez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p:txBody>
        </p:sp>
        <p:sp>
          <p:nvSpPr>
            <p:cNvPr id="157" name="31 - Harrison">
              <a:extLst>
                <a:ext uri="{FF2B5EF4-FFF2-40B4-BE49-F238E27FC236}">
                  <a16:creationId xmlns:a16="http://schemas.microsoft.com/office/drawing/2014/main" id="{5A7D3904-18B2-85F1-D4B7-9A68269724EC}"/>
                </a:ext>
              </a:extLst>
            </p:cNvPr>
            <p:cNvSpPr/>
            <p:nvPr/>
          </p:nvSpPr>
          <p:spPr>
            <a:xfrm>
              <a:off x="10287000" y="19877837"/>
              <a:ext cx="1643064" cy="2293149"/>
            </a:xfrm>
            <a:custGeom>
              <a:avLst/>
              <a:gdLst>
                <a:gd name="connsiteX0" fmla="*/ 369094 w 547688"/>
                <a:gd name="connsiteY0" fmla="*/ 2382 h 764382"/>
                <a:gd name="connsiteX1" fmla="*/ 78582 w 547688"/>
                <a:gd name="connsiteY1" fmla="*/ 0 h 764382"/>
                <a:gd name="connsiteX2" fmla="*/ 69057 w 547688"/>
                <a:gd name="connsiteY2" fmla="*/ 23813 h 764382"/>
                <a:gd name="connsiteX3" fmla="*/ 90488 w 547688"/>
                <a:gd name="connsiteY3" fmla="*/ 40482 h 764382"/>
                <a:gd name="connsiteX4" fmla="*/ 71438 w 547688"/>
                <a:gd name="connsiteY4" fmla="*/ 61913 h 764382"/>
                <a:gd name="connsiteX5" fmla="*/ 80963 w 547688"/>
                <a:gd name="connsiteY5" fmla="*/ 80963 h 764382"/>
                <a:gd name="connsiteX6" fmla="*/ 100013 w 547688"/>
                <a:gd name="connsiteY6" fmla="*/ 111919 h 764382"/>
                <a:gd name="connsiteX7" fmla="*/ 61913 w 547688"/>
                <a:gd name="connsiteY7" fmla="*/ 107157 h 764382"/>
                <a:gd name="connsiteX8" fmla="*/ 50007 w 547688"/>
                <a:gd name="connsiteY8" fmla="*/ 145257 h 764382"/>
                <a:gd name="connsiteX9" fmla="*/ 52388 w 547688"/>
                <a:gd name="connsiteY9" fmla="*/ 190500 h 764382"/>
                <a:gd name="connsiteX10" fmla="*/ 78582 w 547688"/>
                <a:gd name="connsiteY10" fmla="*/ 207169 h 764382"/>
                <a:gd name="connsiteX11" fmla="*/ 59532 w 547688"/>
                <a:gd name="connsiteY11" fmla="*/ 238125 h 764382"/>
                <a:gd name="connsiteX12" fmla="*/ 57150 w 547688"/>
                <a:gd name="connsiteY12" fmla="*/ 319088 h 764382"/>
                <a:gd name="connsiteX13" fmla="*/ 30957 w 547688"/>
                <a:gd name="connsiteY13" fmla="*/ 335757 h 764382"/>
                <a:gd name="connsiteX14" fmla="*/ 30957 w 547688"/>
                <a:gd name="connsiteY14" fmla="*/ 357188 h 764382"/>
                <a:gd name="connsiteX15" fmla="*/ 4763 w 547688"/>
                <a:gd name="connsiteY15" fmla="*/ 392907 h 764382"/>
                <a:gd name="connsiteX16" fmla="*/ 0 w 547688"/>
                <a:gd name="connsiteY16" fmla="*/ 421482 h 764382"/>
                <a:gd name="connsiteX17" fmla="*/ 45244 w 547688"/>
                <a:gd name="connsiteY17" fmla="*/ 440532 h 764382"/>
                <a:gd name="connsiteX18" fmla="*/ 59532 w 547688"/>
                <a:gd name="connsiteY18" fmla="*/ 495300 h 764382"/>
                <a:gd name="connsiteX19" fmla="*/ 64294 w 547688"/>
                <a:gd name="connsiteY19" fmla="*/ 573882 h 764382"/>
                <a:gd name="connsiteX20" fmla="*/ 111919 w 547688"/>
                <a:gd name="connsiteY20" fmla="*/ 642938 h 764382"/>
                <a:gd name="connsiteX21" fmla="*/ 195263 w 547688"/>
                <a:gd name="connsiteY21" fmla="*/ 683419 h 764382"/>
                <a:gd name="connsiteX22" fmla="*/ 273844 w 547688"/>
                <a:gd name="connsiteY22" fmla="*/ 671513 h 764382"/>
                <a:gd name="connsiteX23" fmla="*/ 330994 w 547688"/>
                <a:gd name="connsiteY23" fmla="*/ 704850 h 764382"/>
                <a:gd name="connsiteX24" fmla="*/ 350044 w 547688"/>
                <a:gd name="connsiteY24" fmla="*/ 754857 h 764382"/>
                <a:gd name="connsiteX25" fmla="*/ 366713 w 547688"/>
                <a:gd name="connsiteY25" fmla="*/ 764382 h 764382"/>
                <a:gd name="connsiteX26" fmla="*/ 373857 w 547688"/>
                <a:gd name="connsiteY26" fmla="*/ 707232 h 764382"/>
                <a:gd name="connsiteX27" fmla="*/ 500063 w 547688"/>
                <a:gd name="connsiteY27" fmla="*/ 678657 h 764382"/>
                <a:gd name="connsiteX28" fmla="*/ 519113 w 547688"/>
                <a:gd name="connsiteY28" fmla="*/ 650082 h 764382"/>
                <a:gd name="connsiteX29" fmla="*/ 516732 w 547688"/>
                <a:gd name="connsiteY29" fmla="*/ 600075 h 764382"/>
                <a:gd name="connsiteX30" fmla="*/ 538163 w 547688"/>
                <a:gd name="connsiteY30" fmla="*/ 545307 h 764382"/>
                <a:gd name="connsiteX31" fmla="*/ 528638 w 547688"/>
                <a:gd name="connsiteY31" fmla="*/ 445294 h 764382"/>
                <a:gd name="connsiteX32" fmla="*/ 547688 w 547688"/>
                <a:gd name="connsiteY32" fmla="*/ 390525 h 764382"/>
                <a:gd name="connsiteX33" fmla="*/ 469107 w 547688"/>
                <a:gd name="connsiteY33" fmla="*/ 373857 h 764382"/>
                <a:gd name="connsiteX34" fmla="*/ 476250 w 547688"/>
                <a:gd name="connsiteY34" fmla="*/ 366713 h 764382"/>
                <a:gd name="connsiteX35" fmla="*/ 478632 w 547688"/>
                <a:gd name="connsiteY35" fmla="*/ 261938 h 764382"/>
                <a:gd name="connsiteX36" fmla="*/ 457200 w 547688"/>
                <a:gd name="connsiteY36" fmla="*/ 259557 h 764382"/>
                <a:gd name="connsiteX37" fmla="*/ 454819 w 547688"/>
                <a:gd name="connsiteY37" fmla="*/ 240507 h 764382"/>
                <a:gd name="connsiteX38" fmla="*/ 426244 w 547688"/>
                <a:gd name="connsiteY38" fmla="*/ 240507 h 764382"/>
                <a:gd name="connsiteX39" fmla="*/ 423863 w 547688"/>
                <a:gd name="connsiteY39" fmla="*/ 195263 h 764382"/>
                <a:gd name="connsiteX40" fmla="*/ 392907 w 547688"/>
                <a:gd name="connsiteY40" fmla="*/ 195263 h 764382"/>
                <a:gd name="connsiteX41" fmla="*/ 400050 w 547688"/>
                <a:gd name="connsiteY41" fmla="*/ 150019 h 764382"/>
                <a:gd name="connsiteX42" fmla="*/ 373857 w 547688"/>
                <a:gd name="connsiteY42" fmla="*/ 145257 h 764382"/>
                <a:gd name="connsiteX43" fmla="*/ 369094 w 547688"/>
                <a:gd name="connsiteY43" fmla="*/ 2382 h 76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47688" h="764382">
                  <a:moveTo>
                    <a:pt x="369094" y="2382"/>
                  </a:moveTo>
                  <a:lnTo>
                    <a:pt x="78582" y="0"/>
                  </a:lnTo>
                  <a:lnTo>
                    <a:pt x="69057" y="23813"/>
                  </a:lnTo>
                  <a:lnTo>
                    <a:pt x="90488" y="40482"/>
                  </a:lnTo>
                  <a:lnTo>
                    <a:pt x="71438" y="61913"/>
                  </a:lnTo>
                  <a:lnTo>
                    <a:pt x="80963" y="80963"/>
                  </a:lnTo>
                  <a:lnTo>
                    <a:pt x="100013" y="111919"/>
                  </a:lnTo>
                  <a:lnTo>
                    <a:pt x="61913" y="107157"/>
                  </a:lnTo>
                  <a:lnTo>
                    <a:pt x="50007" y="145257"/>
                  </a:lnTo>
                  <a:lnTo>
                    <a:pt x="52388" y="190500"/>
                  </a:lnTo>
                  <a:lnTo>
                    <a:pt x="78582" y="207169"/>
                  </a:lnTo>
                  <a:lnTo>
                    <a:pt x="59532" y="238125"/>
                  </a:lnTo>
                  <a:lnTo>
                    <a:pt x="57150" y="319088"/>
                  </a:lnTo>
                  <a:lnTo>
                    <a:pt x="30957" y="335757"/>
                  </a:lnTo>
                  <a:lnTo>
                    <a:pt x="30957" y="357188"/>
                  </a:lnTo>
                  <a:lnTo>
                    <a:pt x="4763" y="392907"/>
                  </a:lnTo>
                  <a:lnTo>
                    <a:pt x="0" y="421482"/>
                  </a:lnTo>
                  <a:lnTo>
                    <a:pt x="45244" y="440532"/>
                  </a:lnTo>
                  <a:lnTo>
                    <a:pt x="59532" y="495300"/>
                  </a:lnTo>
                  <a:lnTo>
                    <a:pt x="64294" y="573882"/>
                  </a:lnTo>
                  <a:lnTo>
                    <a:pt x="111919" y="642938"/>
                  </a:lnTo>
                  <a:lnTo>
                    <a:pt x="195263" y="683419"/>
                  </a:lnTo>
                  <a:lnTo>
                    <a:pt x="273844" y="671513"/>
                  </a:lnTo>
                  <a:lnTo>
                    <a:pt x="330994" y="704850"/>
                  </a:lnTo>
                  <a:lnTo>
                    <a:pt x="350044" y="754857"/>
                  </a:lnTo>
                  <a:lnTo>
                    <a:pt x="366713" y="764382"/>
                  </a:lnTo>
                  <a:lnTo>
                    <a:pt x="373857" y="707232"/>
                  </a:lnTo>
                  <a:lnTo>
                    <a:pt x="500063" y="678657"/>
                  </a:lnTo>
                  <a:lnTo>
                    <a:pt x="519113" y="650082"/>
                  </a:lnTo>
                  <a:lnTo>
                    <a:pt x="516732" y="600075"/>
                  </a:lnTo>
                  <a:lnTo>
                    <a:pt x="538163" y="545307"/>
                  </a:lnTo>
                  <a:lnTo>
                    <a:pt x="528638" y="445294"/>
                  </a:lnTo>
                  <a:lnTo>
                    <a:pt x="547688" y="390525"/>
                  </a:lnTo>
                  <a:lnTo>
                    <a:pt x="469107" y="373857"/>
                  </a:lnTo>
                  <a:lnTo>
                    <a:pt x="476250" y="366713"/>
                  </a:lnTo>
                  <a:lnTo>
                    <a:pt x="478632" y="261938"/>
                  </a:lnTo>
                  <a:lnTo>
                    <a:pt x="457200" y="259557"/>
                  </a:lnTo>
                  <a:lnTo>
                    <a:pt x="454819" y="240507"/>
                  </a:lnTo>
                  <a:lnTo>
                    <a:pt x="426244" y="240507"/>
                  </a:lnTo>
                  <a:lnTo>
                    <a:pt x="423863" y="195263"/>
                  </a:lnTo>
                  <a:lnTo>
                    <a:pt x="392907" y="195263"/>
                  </a:lnTo>
                  <a:lnTo>
                    <a:pt x="400050" y="150019"/>
                  </a:lnTo>
                  <a:lnTo>
                    <a:pt x="373857" y="145257"/>
                  </a:lnTo>
                  <a:lnTo>
                    <a:pt x="369094" y="238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Harrison</a:t>
              </a:r>
            </a:p>
            <a:p>
              <a:pPr algn="ctr"/>
              <a:r>
                <a:rPr lang="en-US" sz="100">
                  <a:solidFill>
                    <a:schemeClr val="bg1"/>
                  </a:solidFill>
                </a:rPr>
                <a:t>31</a:t>
              </a:r>
            </a:p>
          </p:txBody>
        </p:sp>
        <p:sp>
          <p:nvSpPr>
            <p:cNvPr id="158" name="30 - Hancock">
              <a:extLst>
                <a:ext uri="{FF2B5EF4-FFF2-40B4-BE49-F238E27FC236}">
                  <a16:creationId xmlns:a16="http://schemas.microsoft.com/office/drawing/2014/main" id="{138348F4-0AA6-E697-10F5-069D8C65043F}"/>
                </a:ext>
              </a:extLst>
            </p:cNvPr>
            <p:cNvSpPr/>
            <p:nvPr/>
          </p:nvSpPr>
          <p:spPr>
            <a:xfrm>
              <a:off x="11730056" y="12212606"/>
              <a:ext cx="1471611" cy="1264443"/>
            </a:xfrm>
            <a:custGeom>
              <a:avLst/>
              <a:gdLst>
                <a:gd name="connsiteX0" fmla="*/ 21431 w 490537"/>
                <a:gd name="connsiteY0" fmla="*/ 30956 h 421481"/>
                <a:gd name="connsiteX1" fmla="*/ 116681 w 490537"/>
                <a:gd name="connsiteY1" fmla="*/ 28575 h 421481"/>
                <a:gd name="connsiteX2" fmla="*/ 116681 w 490537"/>
                <a:gd name="connsiteY2" fmla="*/ 0 h 421481"/>
                <a:gd name="connsiteX3" fmla="*/ 490537 w 490537"/>
                <a:gd name="connsiteY3" fmla="*/ 7144 h 421481"/>
                <a:gd name="connsiteX4" fmla="*/ 483394 w 490537"/>
                <a:gd name="connsiteY4" fmla="*/ 135731 h 421481"/>
                <a:gd name="connsiteX5" fmla="*/ 459581 w 490537"/>
                <a:gd name="connsiteY5" fmla="*/ 135731 h 421481"/>
                <a:gd name="connsiteX6" fmla="*/ 459581 w 490537"/>
                <a:gd name="connsiteY6" fmla="*/ 273844 h 421481"/>
                <a:gd name="connsiteX7" fmla="*/ 402431 w 490537"/>
                <a:gd name="connsiteY7" fmla="*/ 271463 h 421481"/>
                <a:gd name="connsiteX8" fmla="*/ 411956 w 490537"/>
                <a:gd name="connsiteY8" fmla="*/ 421481 h 421481"/>
                <a:gd name="connsiteX9" fmla="*/ 0 w 490537"/>
                <a:gd name="connsiteY9" fmla="*/ 421481 h 421481"/>
                <a:gd name="connsiteX10" fmla="*/ 0 w 490537"/>
                <a:gd name="connsiteY10" fmla="*/ 123825 h 421481"/>
                <a:gd name="connsiteX11" fmla="*/ 21431 w 490537"/>
                <a:gd name="connsiteY11" fmla="*/ 128588 h 421481"/>
                <a:gd name="connsiteX12" fmla="*/ 21431 w 490537"/>
                <a:gd name="connsiteY12" fmla="*/ 30956 h 42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537" h="421481">
                  <a:moveTo>
                    <a:pt x="21431" y="30956"/>
                  </a:moveTo>
                  <a:lnTo>
                    <a:pt x="116681" y="28575"/>
                  </a:lnTo>
                  <a:lnTo>
                    <a:pt x="116681" y="0"/>
                  </a:lnTo>
                  <a:lnTo>
                    <a:pt x="490537" y="7144"/>
                  </a:lnTo>
                  <a:lnTo>
                    <a:pt x="483394" y="135731"/>
                  </a:lnTo>
                  <a:lnTo>
                    <a:pt x="459581" y="135731"/>
                  </a:lnTo>
                  <a:lnTo>
                    <a:pt x="459581" y="273844"/>
                  </a:lnTo>
                  <a:lnTo>
                    <a:pt x="402431" y="271463"/>
                  </a:lnTo>
                  <a:lnTo>
                    <a:pt x="411956" y="421481"/>
                  </a:lnTo>
                  <a:lnTo>
                    <a:pt x="0" y="421481"/>
                  </a:lnTo>
                  <a:lnTo>
                    <a:pt x="0" y="123825"/>
                  </a:lnTo>
                  <a:lnTo>
                    <a:pt x="21431" y="128588"/>
                  </a:lnTo>
                  <a:cubicBezTo>
                    <a:pt x="20637" y="96044"/>
                    <a:pt x="19844" y="63500"/>
                    <a:pt x="21431" y="30956"/>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Hancock</a:t>
              </a:r>
            </a:p>
            <a:p>
              <a:pPr algn="ctr"/>
              <a:r>
                <a:rPr lang="en-US" sz="100">
                  <a:solidFill>
                    <a:schemeClr val="bg1"/>
                  </a:solidFill>
                </a:rPr>
                <a:t>30</a:t>
              </a:r>
            </a:p>
          </p:txBody>
        </p:sp>
        <p:sp>
          <p:nvSpPr>
            <p:cNvPr id="159" name="29 - Hamilton">
              <a:extLst>
                <a:ext uri="{FF2B5EF4-FFF2-40B4-BE49-F238E27FC236}">
                  <a16:creationId xmlns:a16="http://schemas.microsoft.com/office/drawing/2014/main" id="{BB668AC0-209A-88A6-DC50-BDA75DC36AE0}"/>
                </a:ext>
              </a:extLst>
            </p:cNvPr>
            <p:cNvSpPr/>
            <p:nvPr/>
          </p:nvSpPr>
          <p:spPr>
            <a:xfrm>
              <a:off x="10587056" y="10833860"/>
              <a:ext cx="1493043" cy="1493043"/>
            </a:xfrm>
            <a:custGeom>
              <a:avLst/>
              <a:gdLst>
                <a:gd name="connsiteX0" fmla="*/ 0 w 497681"/>
                <a:gd name="connsiteY0" fmla="*/ 0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0 h 497681"/>
                <a:gd name="connsiteX0" fmla="*/ 0 w 497681"/>
                <a:gd name="connsiteY0" fmla="*/ 4762 h 497681"/>
                <a:gd name="connsiteX1" fmla="*/ 4762 w 497681"/>
                <a:gd name="connsiteY1" fmla="*/ 497681 h 497681"/>
                <a:gd name="connsiteX2" fmla="*/ 497681 w 497681"/>
                <a:gd name="connsiteY2" fmla="*/ 492919 h 497681"/>
                <a:gd name="connsiteX3" fmla="*/ 490537 w 497681"/>
                <a:gd name="connsiteY3" fmla="*/ 0 h 497681"/>
                <a:gd name="connsiteX4" fmla="*/ 0 w 497681"/>
                <a:gd name="connsiteY4" fmla="*/ 4762 h 497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681" h="497681">
                  <a:moveTo>
                    <a:pt x="0" y="4762"/>
                  </a:moveTo>
                  <a:cubicBezTo>
                    <a:pt x="1587" y="170656"/>
                    <a:pt x="3175" y="331787"/>
                    <a:pt x="4762" y="497681"/>
                  </a:cubicBezTo>
                  <a:lnTo>
                    <a:pt x="497681" y="492919"/>
                  </a:lnTo>
                  <a:lnTo>
                    <a:pt x="490537" y="0"/>
                  </a:lnTo>
                  <a:lnTo>
                    <a:pt x="0" y="4762"/>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
                  <a:solidFill>
                    <a:schemeClr val="bg1"/>
                  </a:solidFill>
                </a:rPr>
                <a:t>Hamilton</a:t>
              </a:r>
            </a:p>
            <a:p>
              <a:pPr algn="ctr"/>
              <a:r>
                <a:rPr lang="en-US" sz="100">
                  <a:solidFill>
                    <a:schemeClr val="bg1"/>
                  </a:solidFill>
                </a:rPr>
                <a:t>29</a:t>
              </a:r>
            </a:p>
          </p:txBody>
        </p:sp>
        <p:sp>
          <p:nvSpPr>
            <p:cNvPr id="160" name="28 - Greene">
              <a:extLst>
                <a:ext uri="{FF2B5EF4-FFF2-40B4-BE49-F238E27FC236}">
                  <a16:creationId xmlns:a16="http://schemas.microsoft.com/office/drawing/2014/main" id="{6A3C89B7-B4B3-A428-A0FB-1E027FA3AE0A}"/>
                </a:ext>
              </a:extLst>
            </p:cNvPr>
            <p:cNvSpPr/>
            <p:nvPr/>
          </p:nvSpPr>
          <p:spPr>
            <a:xfrm>
              <a:off x="6672270" y="16120224"/>
              <a:ext cx="2193132" cy="1328736"/>
            </a:xfrm>
            <a:custGeom>
              <a:avLst/>
              <a:gdLst>
                <a:gd name="connsiteX0" fmla="*/ 723900 w 731044"/>
                <a:gd name="connsiteY0" fmla="*/ 9525 h 442912"/>
                <a:gd name="connsiteX1" fmla="*/ 731044 w 731044"/>
                <a:gd name="connsiteY1" fmla="*/ 442912 h 442912"/>
                <a:gd name="connsiteX2" fmla="*/ 0 w 731044"/>
                <a:gd name="connsiteY2" fmla="*/ 442912 h 442912"/>
                <a:gd name="connsiteX3" fmla="*/ 0 w 731044"/>
                <a:gd name="connsiteY3" fmla="*/ 0 h 442912"/>
                <a:gd name="connsiteX4" fmla="*/ 723900 w 731044"/>
                <a:gd name="connsiteY4" fmla="*/ 9525 h 44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044" h="442912">
                  <a:moveTo>
                    <a:pt x="723900" y="9525"/>
                  </a:moveTo>
                  <a:lnTo>
                    <a:pt x="731044" y="442912"/>
                  </a:lnTo>
                  <a:lnTo>
                    <a:pt x="0" y="442912"/>
                  </a:lnTo>
                  <a:lnTo>
                    <a:pt x="0" y="0"/>
                  </a:lnTo>
                  <a:lnTo>
                    <a:pt x="723900" y="952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Greene</a:t>
              </a:r>
            </a:p>
            <a:p>
              <a:pPr algn="ctr"/>
              <a:r>
                <a:rPr lang="en-US" sz="100">
                  <a:solidFill>
                    <a:schemeClr val="bg1"/>
                  </a:solidFill>
                </a:rPr>
                <a:t>28</a:t>
              </a:r>
            </a:p>
          </p:txBody>
        </p:sp>
        <p:sp>
          <p:nvSpPr>
            <p:cNvPr id="161" name="27 - Grant">
              <a:extLst>
                <a:ext uri="{FF2B5EF4-FFF2-40B4-BE49-F238E27FC236}">
                  <a16:creationId xmlns:a16="http://schemas.microsoft.com/office/drawing/2014/main" id="{1C869101-2FBE-54C2-555E-D1697A3848A8}"/>
                </a:ext>
              </a:extLst>
            </p:cNvPr>
            <p:cNvSpPr/>
            <p:nvPr/>
          </p:nvSpPr>
          <p:spPr>
            <a:xfrm>
              <a:off x="12051518" y="8612150"/>
              <a:ext cx="1650207" cy="1400175"/>
            </a:xfrm>
            <a:custGeom>
              <a:avLst/>
              <a:gdLst>
                <a:gd name="connsiteX0" fmla="*/ 0 w 550069"/>
                <a:gd name="connsiteY0" fmla="*/ 0 h 466725"/>
                <a:gd name="connsiteX1" fmla="*/ 9525 w 550069"/>
                <a:gd name="connsiteY1" fmla="*/ 466725 h 466725"/>
                <a:gd name="connsiteX2" fmla="*/ 547688 w 550069"/>
                <a:gd name="connsiteY2" fmla="*/ 464344 h 466725"/>
                <a:gd name="connsiteX3" fmla="*/ 550069 w 550069"/>
                <a:gd name="connsiteY3" fmla="*/ 0 h 466725"/>
                <a:gd name="connsiteX4" fmla="*/ 0 w 550069"/>
                <a:gd name="connsiteY4" fmla="*/ 0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9" h="466725">
                  <a:moveTo>
                    <a:pt x="0" y="0"/>
                  </a:moveTo>
                  <a:lnTo>
                    <a:pt x="9525" y="466725"/>
                  </a:lnTo>
                  <a:lnTo>
                    <a:pt x="547688" y="464344"/>
                  </a:lnTo>
                  <a:cubicBezTo>
                    <a:pt x="548482" y="309563"/>
                    <a:pt x="549275" y="154781"/>
                    <a:pt x="550069"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Grant</a:t>
              </a:r>
            </a:p>
            <a:p>
              <a:pPr algn="ctr"/>
              <a:r>
                <a:rPr lang="en-US" sz="100">
                  <a:solidFill>
                    <a:schemeClr val="bg1"/>
                  </a:solidFill>
                </a:rPr>
                <a:t>27</a:t>
              </a:r>
            </a:p>
          </p:txBody>
        </p:sp>
        <p:sp>
          <p:nvSpPr>
            <p:cNvPr id="162" name="26 - Gibson">
              <a:extLst>
                <a:ext uri="{FF2B5EF4-FFF2-40B4-BE49-F238E27FC236}">
                  <a16:creationId xmlns:a16="http://schemas.microsoft.com/office/drawing/2014/main" id="{C1EB4E00-5AA2-C7E4-E9CD-9DC621C70078}"/>
                </a:ext>
              </a:extLst>
            </p:cNvPr>
            <p:cNvSpPr/>
            <p:nvPr/>
          </p:nvSpPr>
          <p:spPr>
            <a:xfrm>
              <a:off x="3807626" y="19342067"/>
              <a:ext cx="2571753" cy="1793079"/>
            </a:xfrm>
            <a:custGeom>
              <a:avLst/>
              <a:gdLst>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57250 w 857250"/>
                <a:gd name="connsiteY63" fmla="*/ 242887 h 597693"/>
                <a:gd name="connsiteX0" fmla="*/ 857250 w 857250"/>
                <a:gd name="connsiteY0" fmla="*/ 242887 h 597693"/>
                <a:gd name="connsiteX1" fmla="*/ 857250 w 857250"/>
                <a:gd name="connsiteY1" fmla="*/ 542925 h 597693"/>
                <a:gd name="connsiteX2" fmla="*/ 659606 w 857250"/>
                <a:gd name="connsiteY2" fmla="*/ 538162 h 597693"/>
                <a:gd name="connsiteX3" fmla="*/ 661987 w 857250"/>
                <a:gd name="connsiteY3" fmla="*/ 597693 h 597693"/>
                <a:gd name="connsiteX4" fmla="*/ 373856 w 857250"/>
                <a:gd name="connsiteY4" fmla="*/ 592931 h 597693"/>
                <a:gd name="connsiteX5" fmla="*/ 373856 w 857250"/>
                <a:gd name="connsiteY5" fmla="*/ 538162 h 597693"/>
                <a:gd name="connsiteX6" fmla="*/ 228600 w 857250"/>
                <a:gd name="connsiteY6" fmla="*/ 538162 h 597693"/>
                <a:gd name="connsiteX7" fmla="*/ 226218 w 857250"/>
                <a:gd name="connsiteY7" fmla="*/ 492918 h 597693"/>
                <a:gd name="connsiteX8" fmla="*/ 0 w 857250"/>
                <a:gd name="connsiteY8" fmla="*/ 488156 h 597693"/>
                <a:gd name="connsiteX9" fmla="*/ 23812 w 857250"/>
                <a:gd name="connsiteY9" fmla="*/ 473868 h 597693"/>
                <a:gd name="connsiteX10" fmla="*/ 42862 w 857250"/>
                <a:gd name="connsiteY10" fmla="*/ 457200 h 597693"/>
                <a:gd name="connsiteX11" fmla="*/ 30956 w 857250"/>
                <a:gd name="connsiteY11" fmla="*/ 438150 h 597693"/>
                <a:gd name="connsiteX12" fmla="*/ 33337 w 857250"/>
                <a:gd name="connsiteY12" fmla="*/ 416718 h 597693"/>
                <a:gd name="connsiteX13" fmla="*/ 45243 w 857250"/>
                <a:gd name="connsiteY13" fmla="*/ 400050 h 597693"/>
                <a:gd name="connsiteX14" fmla="*/ 66675 w 857250"/>
                <a:gd name="connsiteY14" fmla="*/ 388143 h 597693"/>
                <a:gd name="connsiteX15" fmla="*/ 83343 w 857250"/>
                <a:gd name="connsiteY15" fmla="*/ 395287 h 597693"/>
                <a:gd name="connsiteX16" fmla="*/ 83343 w 857250"/>
                <a:gd name="connsiteY16" fmla="*/ 416718 h 597693"/>
                <a:gd name="connsiteX17" fmla="*/ 104775 w 857250"/>
                <a:gd name="connsiteY17" fmla="*/ 423862 h 597693"/>
                <a:gd name="connsiteX18" fmla="*/ 111918 w 857250"/>
                <a:gd name="connsiteY18" fmla="*/ 407193 h 597693"/>
                <a:gd name="connsiteX19" fmla="*/ 123825 w 857250"/>
                <a:gd name="connsiteY19" fmla="*/ 385762 h 597693"/>
                <a:gd name="connsiteX20" fmla="*/ 128587 w 857250"/>
                <a:gd name="connsiteY20" fmla="*/ 376237 h 597693"/>
                <a:gd name="connsiteX21" fmla="*/ 169068 w 857250"/>
                <a:gd name="connsiteY21" fmla="*/ 397668 h 597693"/>
                <a:gd name="connsiteX22" fmla="*/ 176212 w 857250"/>
                <a:gd name="connsiteY22" fmla="*/ 392906 h 597693"/>
                <a:gd name="connsiteX23" fmla="*/ 188118 w 857250"/>
                <a:gd name="connsiteY23" fmla="*/ 369093 h 597693"/>
                <a:gd name="connsiteX24" fmla="*/ 183356 w 857250"/>
                <a:gd name="connsiteY24" fmla="*/ 338137 h 597693"/>
                <a:gd name="connsiteX25" fmla="*/ 185737 w 857250"/>
                <a:gd name="connsiteY25" fmla="*/ 316706 h 597693"/>
                <a:gd name="connsiteX26" fmla="*/ 202406 w 857250"/>
                <a:gd name="connsiteY26" fmla="*/ 292893 h 597693"/>
                <a:gd name="connsiteX27" fmla="*/ 219075 w 857250"/>
                <a:gd name="connsiteY27" fmla="*/ 273843 h 597693"/>
                <a:gd name="connsiteX28" fmla="*/ 245268 w 857250"/>
                <a:gd name="connsiteY28" fmla="*/ 259556 h 597693"/>
                <a:gd name="connsiteX29" fmla="*/ 278606 w 857250"/>
                <a:gd name="connsiteY29" fmla="*/ 230981 h 597693"/>
                <a:gd name="connsiteX30" fmla="*/ 292893 w 857250"/>
                <a:gd name="connsiteY30" fmla="*/ 204787 h 597693"/>
                <a:gd name="connsiteX31" fmla="*/ 297656 w 857250"/>
                <a:gd name="connsiteY31" fmla="*/ 178593 h 597693"/>
                <a:gd name="connsiteX32" fmla="*/ 333375 w 857250"/>
                <a:gd name="connsiteY32" fmla="*/ 183356 h 597693"/>
                <a:gd name="connsiteX33" fmla="*/ 354806 w 857250"/>
                <a:gd name="connsiteY33" fmla="*/ 169068 h 597693"/>
                <a:gd name="connsiteX34" fmla="*/ 390525 w 857250"/>
                <a:gd name="connsiteY34" fmla="*/ 164306 h 597693"/>
                <a:gd name="connsiteX35" fmla="*/ 404812 w 857250"/>
                <a:gd name="connsiteY35" fmla="*/ 147637 h 597693"/>
                <a:gd name="connsiteX36" fmla="*/ 392906 w 857250"/>
                <a:gd name="connsiteY36" fmla="*/ 133350 h 597693"/>
                <a:gd name="connsiteX37" fmla="*/ 392906 w 857250"/>
                <a:gd name="connsiteY37" fmla="*/ 133350 h 597693"/>
                <a:gd name="connsiteX38" fmla="*/ 433387 w 857250"/>
                <a:gd name="connsiteY38" fmla="*/ 119062 h 597693"/>
                <a:gd name="connsiteX39" fmla="*/ 452437 w 857250"/>
                <a:gd name="connsiteY39" fmla="*/ 138112 h 597693"/>
                <a:gd name="connsiteX40" fmla="*/ 469106 w 857250"/>
                <a:gd name="connsiteY40" fmla="*/ 128587 h 597693"/>
                <a:gd name="connsiteX41" fmla="*/ 497681 w 857250"/>
                <a:gd name="connsiteY41" fmla="*/ 128587 h 597693"/>
                <a:gd name="connsiteX42" fmla="*/ 504825 w 857250"/>
                <a:gd name="connsiteY42" fmla="*/ 111918 h 597693"/>
                <a:gd name="connsiteX43" fmla="*/ 514350 w 857250"/>
                <a:gd name="connsiteY43" fmla="*/ 85725 h 597693"/>
                <a:gd name="connsiteX44" fmla="*/ 514350 w 857250"/>
                <a:gd name="connsiteY44" fmla="*/ 61912 h 597693"/>
                <a:gd name="connsiteX45" fmla="*/ 540543 w 857250"/>
                <a:gd name="connsiteY45" fmla="*/ 61912 h 597693"/>
                <a:gd name="connsiteX46" fmla="*/ 566737 w 857250"/>
                <a:gd name="connsiteY46" fmla="*/ 54768 h 597693"/>
                <a:gd name="connsiteX47" fmla="*/ 545306 w 857250"/>
                <a:gd name="connsiteY47" fmla="*/ 33337 h 597693"/>
                <a:gd name="connsiteX48" fmla="*/ 557212 w 857250"/>
                <a:gd name="connsiteY48" fmla="*/ 11906 h 597693"/>
                <a:gd name="connsiteX49" fmla="*/ 585787 w 857250"/>
                <a:gd name="connsiteY49" fmla="*/ 23812 h 597693"/>
                <a:gd name="connsiteX50" fmla="*/ 585787 w 857250"/>
                <a:gd name="connsiteY50" fmla="*/ 45243 h 597693"/>
                <a:gd name="connsiteX51" fmla="*/ 623887 w 857250"/>
                <a:gd name="connsiteY51" fmla="*/ 42862 h 597693"/>
                <a:gd name="connsiteX52" fmla="*/ 623887 w 857250"/>
                <a:gd name="connsiteY52" fmla="*/ 42862 h 597693"/>
                <a:gd name="connsiteX53" fmla="*/ 645318 w 857250"/>
                <a:gd name="connsiteY53" fmla="*/ 16668 h 597693"/>
                <a:gd name="connsiteX54" fmla="*/ 669131 w 857250"/>
                <a:gd name="connsiteY54" fmla="*/ 0 h 597693"/>
                <a:gd name="connsiteX55" fmla="*/ 661987 w 857250"/>
                <a:gd name="connsiteY55" fmla="*/ 104775 h 597693"/>
                <a:gd name="connsiteX56" fmla="*/ 685800 w 857250"/>
                <a:gd name="connsiteY56" fmla="*/ 100012 h 597693"/>
                <a:gd name="connsiteX57" fmla="*/ 692943 w 857250"/>
                <a:gd name="connsiteY57" fmla="*/ 154781 h 597693"/>
                <a:gd name="connsiteX58" fmla="*/ 738187 w 857250"/>
                <a:gd name="connsiteY58" fmla="*/ 152400 h 597693"/>
                <a:gd name="connsiteX59" fmla="*/ 733425 w 857250"/>
                <a:gd name="connsiteY59" fmla="*/ 254793 h 597693"/>
                <a:gd name="connsiteX60" fmla="*/ 766762 w 857250"/>
                <a:gd name="connsiteY60" fmla="*/ 242887 h 597693"/>
                <a:gd name="connsiteX61" fmla="*/ 788193 w 857250"/>
                <a:gd name="connsiteY61" fmla="*/ 254793 h 597693"/>
                <a:gd name="connsiteX62" fmla="*/ 788193 w 857250"/>
                <a:gd name="connsiteY62" fmla="*/ 254793 h 597693"/>
                <a:gd name="connsiteX63" fmla="*/ 816768 w 857250"/>
                <a:gd name="connsiteY63" fmla="*/ 242887 h 597693"/>
                <a:gd name="connsiteX64" fmla="*/ 857250 w 857250"/>
                <a:gd name="connsiteY64" fmla="*/ 242887 h 59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57250" h="597693">
                  <a:moveTo>
                    <a:pt x="857250" y="242887"/>
                  </a:moveTo>
                  <a:lnTo>
                    <a:pt x="857250" y="542925"/>
                  </a:lnTo>
                  <a:lnTo>
                    <a:pt x="659606" y="538162"/>
                  </a:lnTo>
                  <a:cubicBezTo>
                    <a:pt x="660400" y="558006"/>
                    <a:pt x="661193" y="577849"/>
                    <a:pt x="661987" y="597693"/>
                  </a:cubicBezTo>
                  <a:lnTo>
                    <a:pt x="373856" y="592931"/>
                  </a:lnTo>
                  <a:lnTo>
                    <a:pt x="373856" y="538162"/>
                  </a:lnTo>
                  <a:lnTo>
                    <a:pt x="228600" y="538162"/>
                  </a:lnTo>
                  <a:lnTo>
                    <a:pt x="226218" y="492918"/>
                  </a:lnTo>
                  <a:lnTo>
                    <a:pt x="0" y="488156"/>
                  </a:lnTo>
                  <a:lnTo>
                    <a:pt x="23812" y="473868"/>
                  </a:lnTo>
                  <a:lnTo>
                    <a:pt x="42862" y="457200"/>
                  </a:lnTo>
                  <a:lnTo>
                    <a:pt x="30956" y="438150"/>
                  </a:lnTo>
                  <a:lnTo>
                    <a:pt x="33337" y="416718"/>
                  </a:lnTo>
                  <a:lnTo>
                    <a:pt x="45243" y="400050"/>
                  </a:lnTo>
                  <a:lnTo>
                    <a:pt x="66675" y="388143"/>
                  </a:lnTo>
                  <a:lnTo>
                    <a:pt x="83343" y="395287"/>
                  </a:lnTo>
                  <a:lnTo>
                    <a:pt x="83343" y="416718"/>
                  </a:lnTo>
                  <a:lnTo>
                    <a:pt x="104775" y="423862"/>
                  </a:lnTo>
                  <a:lnTo>
                    <a:pt x="111918" y="407193"/>
                  </a:lnTo>
                  <a:lnTo>
                    <a:pt x="123825" y="385762"/>
                  </a:lnTo>
                  <a:lnTo>
                    <a:pt x="128587" y="376237"/>
                  </a:lnTo>
                  <a:lnTo>
                    <a:pt x="169068" y="397668"/>
                  </a:lnTo>
                  <a:lnTo>
                    <a:pt x="176212" y="392906"/>
                  </a:lnTo>
                  <a:lnTo>
                    <a:pt x="188118" y="369093"/>
                  </a:lnTo>
                  <a:lnTo>
                    <a:pt x="183356" y="338137"/>
                  </a:lnTo>
                  <a:lnTo>
                    <a:pt x="185737" y="316706"/>
                  </a:lnTo>
                  <a:lnTo>
                    <a:pt x="202406" y="292893"/>
                  </a:lnTo>
                  <a:lnTo>
                    <a:pt x="219075" y="273843"/>
                  </a:lnTo>
                  <a:lnTo>
                    <a:pt x="245268" y="259556"/>
                  </a:lnTo>
                  <a:lnTo>
                    <a:pt x="278606" y="230981"/>
                  </a:lnTo>
                  <a:lnTo>
                    <a:pt x="292893" y="204787"/>
                  </a:lnTo>
                  <a:lnTo>
                    <a:pt x="297656" y="178593"/>
                  </a:lnTo>
                  <a:lnTo>
                    <a:pt x="333375" y="183356"/>
                  </a:lnTo>
                  <a:lnTo>
                    <a:pt x="354806" y="169068"/>
                  </a:lnTo>
                  <a:lnTo>
                    <a:pt x="390525" y="164306"/>
                  </a:lnTo>
                  <a:lnTo>
                    <a:pt x="404812" y="147637"/>
                  </a:lnTo>
                  <a:lnTo>
                    <a:pt x="392906" y="133350"/>
                  </a:lnTo>
                  <a:lnTo>
                    <a:pt x="392906" y="133350"/>
                  </a:lnTo>
                  <a:lnTo>
                    <a:pt x="433387" y="119062"/>
                  </a:lnTo>
                  <a:lnTo>
                    <a:pt x="452437" y="138112"/>
                  </a:lnTo>
                  <a:lnTo>
                    <a:pt x="469106" y="128587"/>
                  </a:lnTo>
                  <a:lnTo>
                    <a:pt x="497681" y="128587"/>
                  </a:lnTo>
                  <a:lnTo>
                    <a:pt x="504825" y="111918"/>
                  </a:lnTo>
                  <a:lnTo>
                    <a:pt x="514350" y="85725"/>
                  </a:lnTo>
                  <a:lnTo>
                    <a:pt x="514350" y="61912"/>
                  </a:lnTo>
                  <a:lnTo>
                    <a:pt x="540543" y="61912"/>
                  </a:lnTo>
                  <a:lnTo>
                    <a:pt x="566737" y="54768"/>
                  </a:lnTo>
                  <a:lnTo>
                    <a:pt x="545306" y="33337"/>
                  </a:lnTo>
                  <a:lnTo>
                    <a:pt x="557212" y="11906"/>
                  </a:lnTo>
                  <a:lnTo>
                    <a:pt x="585787" y="23812"/>
                  </a:lnTo>
                  <a:lnTo>
                    <a:pt x="585787" y="45243"/>
                  </a:lnTo>
                  <a:lnTo>
                    <a:pt x="623887" y="42862"/>
                  </a:lnTo>
                  <a:lnTo>
                    <a:pt x="623887" y="42862"/>
                  </a:lnTo>
                  <a:lnTo>
                    <a:pt x="645318" y="16668"/>
                  </a:lnTo>
                  <a:lnTo>
                    <a:pt x="669131" y="0"/>
                  </a:lnTo>
                  <a:lnTo>
                    <a:pt x="661987" y="104775"/>
                  </a:lnTo>
                  <a:lnTo>
                    <a:pt x="685800" y="100012"/>
                  </a:lnTo>
                  <a:lnTo>
                    <a:pt x="692943" y="154781"/>
                  </a:lnTo>
                  <a:lnTo>
                    <a:pt x="738187" y="152400"/>
                  </a:lnTo>
                  <a:lnTo>
                    <a:pt x="733425" y="254793"/>
                  </a:lnTo>
                  <a:lnTo>
                    <a:pt x="766762" y="242887"/>
                  </a:lnTo>
                  <a:lnTo>
                    <a:pt x="788193" y="254793"/>
                  </a:lnTo>
                  <a:lnTo>
                    <a:pt x="788193" y="254793"/>
                  </a:lnTo>
                  <a:cubicBezTo>
                    <a:pt x="801687" y="253206"/>
                    <a:pt x="803274" y="244474"/>
                    <a:pt x="816768" y="242887"/>
                  </a:cubicBezTo>
                  <a:lnTo>
                    <a:pt x="857250" y="242887"/>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548640" rIns="0" bIns="137160" numCol="1" spcCol="0" rtlCol="0" fromWordArt="0" anchor="ctr" anchorCtr="0" forceAA="0" compatLnSpc="1">
              <a:prstTxWarp prst="textNoShape">
                <a:avLst/>
              </a:prstTxWarp>
              <a:noAutofit/>
            </a:bodyPr>
            <a:lstStyle/>
            <a:p>
              <a:pPr algn="ctr"/>
              <a:r>
                <a:rPr lang="en-US" sz="100">
                  <a:solidFill>
                    <a:schemeClr val="bg1"/>
                  </a:solidFill>
                </a:rPr>
                <a:t>Gibson</a:t>
              </a:r>
              <a:br>
                <a:rPr lang="en-US" sz="100">
                  <a:solidFill>
                    <a:schemeClr val="bg1"/>
                  </a:solidFill>
                </a:rPr>
              </a:br>
              <a:r>
                <a:rPr lang="en-US" sz="100">
                  <a:solidFill>
                    <a:schemeClr val="bg1"/>
                  </a:solidFill>
                </a:rPr>
                <a:t>26</a:t>
              </a:r>
            </a:p>
          </p:txBody>
        </p:sp>
        <p:sp>
          <p:nvSpPr>
            <p:cNvPr id="163" name="25 - Fulton">
              <a:extLst>
                <a:ext uri="{FF2B5EF4-FFF2-40B4-BE49-F238E27FC236}">
                  <a16:creationId xmlns:a16="http://schemas.microsoft.com/office/drawing/2014/main" id="{5BCCF49D-3C16-F13F-A6AF-FCFF5C495575}"/>
                </a:ext>
              </a:extLst>
            </p:cNvPr>
            <p:cNvSpPr/>
            <p:nvPr/>
          </p:nvSpPr>
          <p:spPr>
            <a:xfrm>
              <a:off x="9694073" y="5933229"/>
              <a:ext cx="2050257" cy="1371600"/>
            </a:xfrm>
            <a:custGeom>
              <a:avLst/>
              <a:gdLst>
                <a:gd name="connsiteX0" fmla="*/ 7143 w 683418"/>
                <a:gd name="connsiteY0" fmla="*/ 0 h 457200"/>
                <a:gd name="connsiteX1" fmla="*/ 0 w 683418"/>
                <a:gd name="connsiteY1" fmla="*/ 457200 h 457200"/>
                <a:gd name="connsiteX2" fmla="*/ 392906 w 683418"/>
                <a:gd name="connsiteY2" fmla="*/ 454819 h 457200"/>
                <a:gd name="connsiteX3" fmla="*/ 392906 w 683418"/>
                <a:gd name="connsiteY3" fmla="*/ 302419 h 457200"/>
                <a:gd name="connsiteX4" fmla="*/ 683418 w 683418"/>
                <a:gd name="connsiteY4" fmla="*/ 297657 h 457200"/>
                <a:gd name="connsiteX5" fmla="*/ 683418 w 683418"/>
                <a:gd name="connsiteY5" fmla="*/ 223838 h 457200"/>
                <a:gd name="connsiteX6" fmla="*/ 590550 w 683418"/>
                <a:gd name="connsiteY6" fmla="*/ 221457 h 457200"/>
                <a:gd name="connsiteX7" fmla="*/ 588168 w 683418"/>
                <a:gd name="connsiteY7" fmla="*/ 142875 h 457200"/>
                <a:gd name="connsiteX8" fmla="*/ 516731 w 683418"/>
                <a:gd name="connsiteY8" fmla="*/ 145257 h 457200"/>
                <a:gd name="connsiteX9" fmla="*/ 511968 w 683418"/>
                <a:gd name="connsiteY9" fmla="*/ 2382 h 457200"/>
                <a:gd name="connsiteX10" fmla="*/ 7143 w 683418"/>
                <a:gd name="connsiteY10"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418" h="457200">
                  <a:moveTo>
                    <a:pt x="7143" y="0"/>
                  </a:moveTo>
                  <a:lnTo>
                    <a:pt x="0" y="457200"/>
                  </a:lnTo>
                  <a:lnTo>
                    <a:pt x="392906" y="454819"/>
                  </a:lnTo>
                  <a:lnTo>
                    <a:pt x="392906" y="302419"/>
                  </a:lnTo>
                  <a:lnTo>
                    <a:pt x="683418" y="297657"/>
                  </a:lnTo>
                  <a:lnTo>
                    <a:pt x="683418" y="223838"/>
                  </a:lnTo>
                  <a:lnTo>
                    <a:pt x="590550" y="221457"/>
                  </a:lnTo>
                  <a:lnTo>
                    <a:pt x="588168" y="142875"/>
                  </a:lnTo>
                  <a:lnTo>
                    <a:pt x="516731" y="145257"/>
                  </a:lnTo>
                  <a:lnTo>
                    <a:pt x="511968" y="2382"/>
                  </a:lnTo>
                  <a:lnTo>
                    <a:pt x="7143"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Fulton</a:t>
              </a:r>
              <a:br>
                <a:rPr lang="en-US" sz="100">
                  <a:solidFill>
                    <a:schemeClr val="bg1"/>
                  </a:solidFill>
                </a:rPr>
              </a:br>
              <a:r>
                <a:rPr lang="en-US" sz="100">
                  <a:solidFill>
                    <a:schemeClr val="bg1"/>
                  </a:solidFill>
                </a:rPr>
                <a:t>25</a:t>
              </a:r>
            </a:p>
          </p:txBody>
        </p:sp>
        <p:sp>
          <p:nvSpPr>
            <p:cNvPr id="164" name="24 - Franklin">
              <a:extLst>
                <a:ext uri="{FF2B5EF4-FFF2-40B4-BE49-F238E27FC236}">
                  <a16:creationId xmlns:a16="http://schemas.microsoft.com/office/drawing/2014/main" id="{D79EF589-058E-592B-E6D9-8C1773B32221}"/>
                </a:ext>
              </a:extLst>
            </p:cNvPr>
            <p:cNvSpPr/>
            <p:nvPr/>
          </p:nvSpPr>
          <p:spPr>
            <a:xfrm>
              <a:off x="14282030" y="14351961"/>
              <a:ext cx="1885287" cy="1270980"/>
            </a:xfrm>
            <a:custGeom>
              <a:avLst/>
              <a:gdLst>
                <a:gd name="connsiteX0" fmla="*/ 0 w 628429"/>
                <a:gd name="connsiteY0" fmla="*/ 0 h 423660"/>
                <a:gd name="connsiteX1" fmla="*/ 7061 w 628429"/>
                <a:gd name="connsiteY1" fmla="*/ 423660 h 423660"/>
                <a:gd name="connsiteX2" fmla="*/ 116506 w 628429"/>
                <a:gd name="connsiteY2" fmla="*/ 360111 h 423660"/>
                <a:gd name="connsiteX3" fmla="*/ 624898 w 628429"/>
                <a:gd name="connsiteY3" fmla="*/ 363641 h 423660"/>
                <a:gd name="connsiteX4" fmla="*/ 628429 w 628429"/>
                <a:gd name="connsiteY4" fmla="*/ 7061 h 423660"/>
                <a:gd name="connsiteX5" fmla="*/ 0 w 628429"/>
                <a:gd name="connsiteY5" fmla="*/ 0 h 42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29" h="423660">
                  <a:moveTo>
                    <a:pt x="0" y="0"/>
                  </a:moveTo>
                  <a:lnTo>
                    <a:pt x="7061" y="423660"/>
                  </a:lnTo>
                  <a:lnTo>
                    <a:pt x="116506" y="360111"/>
                  </a:lnTo>
                  <a:lnTo>
                    <a:pt x="624898" y="363641"/>
                  </a:lnTo>
                  <a:lnTo>
                    <a:pt x="628429" y="7061"/>
                  </a:ln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Franklin</a:t>
              </a:r>
            </a:p>
            <a:p>
              <a:pPr algn="ctr"/>
              <a:r>
                <a:rPr lang="en-US" sz="100">
                  <a:solidFill>
                    <a:schemeClr val="bg1"/>
                  </a:solidFill>
                </a:rPr>
                <a:t>24</a:t>
              </a:r>
            </a:p>
          </p:txBody>
        </p:sp>
        <p:sp>
          <p:nvSpPr>
            <p:cNvPr id="165" name="23 - Fountain">
              <a:extLst>
                <a:ext uri="{FF2B5EF4-FFF2-40B4-BE49-F238E27FC236}">
                  <a16:creationId xmlns:a16="http://schemas.microsoft.com/office/drawing/2014/main" id="{F5B8E74B-C057-F8DA-6953-213DCEA911D1}"/>
                </a:ext>
              </a:extLst>
            </p:cNvPr>
            <p:cNvSpPr/>
            <p:nvPr/>
          </p:nvSpPr>
          <p:spPr>
            <a:xfrm>
              <a:off x="5907888" y="10033763"/>
              <a:ext cx="1350168" cy="2164557"/>
            </a:xfrm>
            <a:custGeom>
              <a:avLst/>
              <a:gdLst>
                <a:gd name="connsiteX0" fmla="*/ 450056 w 450056"/>
                <a:gd name="connsiteY0" fmla="*/ 0 h 721519"/>
                <a:gd name="connsiteX1" fmla="*/ 447675 w 450056"/>
                <a:gd name="connsiteY1" fmla="*/ 721519 h 721519"/>
                <a:gd name="connsiteX2" fmla="*/ 9525 w 450056"/>
                <a:gd name="connsiteY2" fmla="*/ 714375 h 721519"/>
                <a:gd name="connsiteX3" fmla="*/ 7144 w 450056"/>
                <a:gd name="connsiteY3" fmla="*/ 690562 h 721519"/>
                <a:gd name="connsiteX4" fmla="*/ 21431 w 450056"/>
                <a:gd name="connsiteY4" fmla="*/ 669131 h 721519"/>
                <a:gd name="connsiteX5" fmla="*/ 0 w 450056"/>
                <a:gd name="connsiteY5" fmla="*/ 616744 h 721519"/>
                <a:gd name="connsiteX6" fmla="*/ 4763 w 450056"/>
                <a:gd name="connsiteY6" fmla="*/ 561975 h 721519"/>
                <a:gd name="connsiteX7" fmla="*/ 28575 w 450056"/>
                <a:gd name="connsiteY7" fmla="*/ 504825 h 721519"/>
                <a:gd name="connsiteX8" fmla="*/ 35719 w 450056"/>
                <a:gd name="connsiteY8" fmla="*/ 440531 h 721519"/>
                <a:gd name="connsiteX9" fmla="*/ 38100 w 450056"/>
                <a:gd name="connsiteY9" fmla="*/ 395287 h 721519"/>
                <a:gd name="connsiteX10" fmla="*/ 9525 w 450056"/>
                <a:gd name="connsiteY10" fmla="*/ 373856 h 721519"/>
                <a:gd name="connsiteX11" fmla="*/ 0 w 450056"/>
                <a:gd name="connsiteY11" fmla="*/ 352425 h 721519"/>
                <a:gd name="connsiteX12" fmla="*/ 16669 w 450056"/>
                <a:gd name="connsiteY12" fmla="*/ 309562 h 721519"/>
                <a:gd name="connsiteX13" fmla="*/ 57150 w 450056"/>
                <a:gd name="connsiteY13" fmla="*/ 297656 h 721519"/>
                <a:gd name="connsiteX14" fmla="*/ 92869 w 450056"/>
                <a:gd name="connsiteY14" fmla="*/ 288131 h 721519"/>
                <a:gd name="connsiteX15" fmla="*/ 157163 w 450056"/>
                <a:gd name="connsiteY15" fmla="*/ 228600 h 721519"/>
                <a:gd name="connsiteX16" fmla="*/ 200025 w 450056"/>
                <a:gd name="connsiteY16" fmla="*/ 183356 h 721519"/>
                <a:gd name="connsiteX17" fmla="*/ 207169 w 450056"/>
                <a:gd name="connsiteY17" fmla="*/ 150019 h 721519"/>
                <a:gd name="connsiteX18" fmla="*/ 226219 w 450056"/>
                <a:gd name="connsiteY18" fmla="*/ 147637 h 721519"/>
                <a:gd name="connsiteX19" fmla="*/ 242888 w 450056"/>
                <a:gd name="connsiteY19" fmla="*/ 123825 h 721519"/>
                <a:gd name="connsiteX20" fmla="*/ 266700 w 450056"/>
                <a:gd name="connsiteY20" fmla="*/ 104775 h 721519"/>
                <a:gd name="connsiteX21" fmla="*/ 311944 w 450056"/>
                <a:gd name="connsiteY21" fmla="*/ 88106 h 721519"/>
                <a:gd name="connsiteX22" fmla="*/ 354806 w 450056"/>
                <a:gd name="connsiteY22" fmla="*/ 69056 h 721519"/>
                <a:gd name="connsiteX23" fmla="*/ 397669 w 450056"/>
                <a:gd name="connsiteY23" fmla="*/ 64294 h 721519"/>
                <a:gd name="connsiteX24" fmla="*/ 450056 w 450056"/>
                <a:gd name="connsiteY24" fmla="*/ 0 h 7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0056" h="721519">
                  <a:moveTo>
                    <a:pt x="450056" y="0"/>
                  </a:moveTo>
                  <a:cubicBezTo>
                    <a:pt x="449262" y="240506"/>
                    <a:pt x="448469" y="481013"/>
                    <a:pt x="447675" y="721519"/>
                  </a:cubicBezTo>
                  <a:lnTo>
                    <a:pt x="9525" y="714375"/>
                  </a:lnTo>
                  <a:lnTo>
                    <a:pt x="7144" y="690562"/>
                  </a:lnTo>
                  <a:lnTo>
                    <a:pt x="21431" y="669131"/>
                  </a:lnTo>
                  <a:lnTo>
                    <a:pt x="0" y="616744"/>
                  </a:lnTo>
                  <a:lnTo>
                    <a:pt x="4763" y="561975"/>
                  </a:lnTo>
                  <a:lnTo>
                    <a:pt x="28575" y="504825"/>
                  </a:lnTo>
                  <a:lnTo>
                    <a:pt x="35719" y="440531"/>
                  </a:lnTo>
                  <a:lnTo>
                    <a:pt x="38100" y="395287"/>
                  </a:lnTo>
                  <a:lnTo>
                    <a:pt x="9525" y="373856"/>
                  </a:lnTo>
                  <a:lnTo>
                    <a:pt x="0" y="352425"/>
                  </a:lnTo>
                  <a:lnTo>
                    <a:pt x="16669" y="309562"/>
                  </a:lnTo>
                  <a:lnTo>
                    <a:pt x="57150" y="297656"/>
                  </a:lnTo>
                  <a:lnTo>
                    <a:pt x="92869" y="288131"/>
                  </a:lnTo>
                  <a:lnTo>
                    <a:pt x="157163" y="228600"/>
                  </a:lnTo>
                  <a:lnTo>
                    <a:pt x="200025" y="183356"/>
                  </a:lnTo>
                  <a:lnTo>
                    <a:pt x="207169" y="150019"/>
                  </a:lnTo>
                  <a:lnTo>
                    <a:pt x="226219" y="147637"/>
                  </a:lnTo>
                  <a:lnTo>
                    <a:pt x="242888" y="123825"/>
                  </a:lnTo>
                  <a:lnTo>
                    <a:pt x="266700" y="104775"/>
                  </a:lnTo>
                  <a:lnTo>
                    <a:pt x="311944" y="88106"/>
                  </a:lnTo>
                  <a:lnTo>
                    <a:pt x="354806" y="69056"/>
                  </a:lnTo>
                  <a:lnTo>
                    <a:pt x="397669" y="64294"/>
                  </a:lnTo>
                  <a:lnTo>
                    <a:pt x="450056"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274320" numCol="1" spcCol="0" rtlCol="0" fromWordArt="0" anchor="ctr" anchorCtr="0" forceAA="0" compatLnSpc="1">
              <a:prstTxWarp prst="textNoShape">
                <a:avLst/>
              </a:prstTxWarp>
              <a:noAutofit/>
            </a:bodyPr>
            <a:lstStyle/>
            <a:p>
              <a:pPr algn="ctr"/>
              <a:endParaRPr lang="en-US" sz="100">
                <a:solidFill>
                  <a:schemeClr val="bg1"/>
                </a:solidFill>
              </a:endParaRPr>
            </a:p>
            <a:p>
              <a:pPr algn="ctr"/>
              <a:endParaRPr lang="en-US" sz="100">
                <a:solidFill>
                  <a:schemeClr val="bg1"/>
                </a:solidFill>
              </a:endParaRPr>
            </a:p>
            <a:p>
              <a:pPr algn="ctr"/>
              <a:r>
                <a:rPr lang="en-US" sz="100">
                  <a:solidFill>
                    <a:schemeClr val="bg1"/>
                  </a:solidFill>
                </a:rPr>
                <a:t>Fountain</a:t>
              </a:r>
            </a:p>
            <a:p>
              <a:pPr algn="ctr"/>
              <a:r>
                <a:rPr lang="en-US" sz="100">
                  <a:solidFill>
                    <a:schemeClr val="bg1"/>
                  </a:solidFill>
                </a:rPr>
                <a:t>23</a:t>
              </a:r>
            </a:p>
          </p:txBody>
        </p:sp>
        <p:sp>
          <p:nvSpPr>
            <p:cNvPr id="166" name="22 - Floyd">
              <a:extLst>
                <a:ext uri="{FF2B5EF4-FFF2-40B4-BE49-F238E27FC236}">
                  <a16:creationId xmlns:a16="http://schemas.microsoft.com/office/drawing/2014/main" id="{D1577586-F5E3-7F7F-F971-059F11FC2793}"/>
                </a:ext>
              </a:extLst>
            </p:cNvPr>
            <p:cNvSpPr/>
            <p:nvPr/>
          </p:nvSpPr>
          <p:spPr>
            <a:xfrm>
              <a:off x="11401430" y="19884986"/>
              <a:ext cx="1035849" cy="1178721"/>
            </a:xfrm>
            <a:custGeom>
              <a:avLst/>
              <a:gdLst>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309563 w 345282"/>
                <a:gd name="connsiteY28" fmla="*/ 221456 h 392906"/>
                <a:gd name="connsiteX0" fmla="*/ 309563 w 345282"/>
                <a:gd name="connsiteY0" fmla="*/ 221456 h 392906"/>
                <a:gd name="connsiteX1" fmla="*/ 316707 w 345282"/>
                <a:gd name="connsiteY1" fmla="*/ 166687 h 392906"/>
                <a:gd name="connsiteX2" fmla="*/ 314325 w 345282"/>
                <a:gd name="connsiteY2" fmla="*/ 147637 h 392906"/>
                <a:gd name="connsiteX3" fmla="*/ 330994 w 345282"/>
                <a:gd name="connsiteY3" fmla="*/ 126206 h 392906"/>
                <a:gd name="connsiteX4" fmla="*/ 345282 w 345282"/>
                <a:gd name="connsiteY4" fmla="*/ 107156 h 392906"/>
                <a:gd name="connsiteX5" fmla="*/ 295275 w 345282"/>
                <a:gd name="connsiteY5" fmla="*/ 21431 h 392906"/>
                <a:gd name="connsiteX6" fmla="*/ 95250 w 345282"/>
                <a:gd name="connsiteY6" fmla="*/ 28575 h 392906"/>
                <a:gd name="connsiteX7" fmla="*/ 88107 w 345282"/>
                <a:gd name="connsiteY7" fmla="*/ 9525 h 392906"/>
                <a:gd name="connsiteX8" fmla="*/ 47625 w 345282"/>
                <a:gd name="connsiteY8" fmla="*/ 16668 h 392906"/>
                <a:gd name="connsiteX9" fmla="*/ 47625 w 345282"/>
                <a:gd name="connsiteY9" fmla="*/ 2381 h 392906"/>
                <a:gd name="connsiteX10" fmla="*/ 0 w 345282"/>
                <a:gd name="connsiteY10" fmla="*/ 0 h 392906"/>
                <a:gd name="connsiteX11" fmla="*/ 2382 w 345282"/>
                <a:gd name="connsiteY11" fmla="*/ 152400 h 392906"/>
                <a:gd name="connsiteX12" fmla="*/ 26194 w 345282"/>
                <a:gd name="connsiteY12" fmla="*/ 147637 h 392906"/>
                <a:gd name="connsiteX13" fmla="*/ 21432 w 345282"/>
                <a:gd name="connsiteY13" fmla="*/ 192881 h 392906"/>
                <a:gd name="connsiteX14" fmla="*/ 50007 w 345282"/>
                <a:gd name="connsiteY14" fmla="*/ 192881 h 392906"/>
                <a:gd name="connsiteX15" fmla="*/ 52388 w 345282"/>
                <a:gd name="connsiteY15" fmla="*/ 238125 h 392906"/>
                <a:gd name="connsiteX16" fmla="*/ 76200 w 345282"/>
                <a:gd name="connsiteY16" fmla="*/ 240506 h 392906"/>
                <a:gd name="connsiteX17" fmla="*/ 85725 w 345282"/>
                <a:gd name="connsiteY17" fmla="*/ 261937 h 392906"/>
                <a:gd name="connsiteX18" fmla="*/ 104775 w 345282"/>
                <a:gd name="connsiteY18" fmla="*/ 261937 h 392906"/>
                <a:gd name="connsiteX19" fmla="*/ 104775 w 345282"/>
                <a:gd name="connsiteY19" fmla="*/ 361950 h 392906"/>
                <a:gd name="connsiteX20" fmla="*/ 95250 w 345282"/>
                <a:gd name="connsiteY20" fmla="*/ 376237 h 392906"/>
                <a:gd name="connsiteX21" fmla="*/ 95250 w 345282"/>
                <a:gd name="connsiteY21" fmla="*/ 378618 h 392906"/>
                <a:gd name="connsiteX22" fmla="*/ 176213 w 345282"/>
                <a:gd name="connsiteY22" fmla="*/ 392906 h 392906"/>
                <a:gd name="connsiteX23" fmla="*/ 190500 w 345282"/>
                <a:gd name="connsiteY23" fmla="*/ 357187 h 392906"/>
                <a:gd name="connsiteX24" fmla="*/ 221457 w 345282"/>
                <a:gd name="connsiteY24" fmla="*/ 340518 h 392906"/>
                <a:gd name="connsiteX25" fmla="*/ 240507 w 345282"/>
                <a:gd name="connsiteY25" fmla="*/ 316706 h 392906"/>
                <a:gd name="connsiteX26" fmla="*/ 257175 w 345282"/>
                <a:gd name="connsiteY26" fmla="*/ 280987 h 392906"/>
                <a:gd name="connsiteX27" fmla="*/ 261938 w 345282"/>
                <a:gd name="connsiteY27" fmla="*/ 238125 h 392906"/>
                <a:gd name="connsiteX28" fmla="*/ 288132 w 345282"/>
                <a:gd name="connsiteY28" fmla="*/ 228600 h 392906"/>
                <a:gd name="connsiteX29" fmla="*/ 309563 w 345282"/>
                <a:gd name="connsiteY29" fmla="*/ 221456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282" h="392906">
                  <a:moveTo>
                    <a:pt x="309563" y="221456"/>
                  </a:moveTo>
                  <a:lnTo>
                    <a:pt x="316707" y="166687"/>
                  </a:lnTo>
                  <a:lnTo>
                    <a:pt x="314325" y="147637"/>
                  </a:lnTo>
                  <a:lnTo>
                    <a:pt x="330994" y="126206"/>
                  </a:lnTo>
                  <a:lnTo>
                    <a:pt x="345282" y="107156"/>
                  </a:lnTo>
                  <a:lnTo>
                    <a:pt x="295275" y="21431"/>
                  </a:lnTo>
                  <a:lnTo>
                    <a:pt x="95250" y="28575"/>
                  </a:lnTo>
                  <a:lnTo>
                    <a:pt x="88107" y="9525"/>
                  </a:lnTo>
                  <a:lnTo>
                    <a:pt x="47625" y="16668"/>
                  </a:lnTo>
                  <a:lnTo>
                    <a:pt x="47625" y="2381"/>
                  </a:lnTo>
                  <a:lnTo>
                    <a:pt x="0" y="0"/>
                  </a:lnTo>
                  <a:lnTo>
                    <a:pt x="2382" y="152400"/>
                  </a:lnTo>
                  <a:lnTo>
                    <a:pt x="26194" y="147637"/>
                  </a:lnTo>
                  <a:lnTo>
                    <a:pt x="21432" y="192881"/>
                  </a:lnTo>
                  <a:lnTo>
                    <a:pt x="50007" y="192881"/>
                  </a:lnTo>
                  <a:lnTo>
                    <a:pt x="52388" y="238125"/>
                  </a:lnTo>
                  <a:lnTo>
                    <a:pt x="76200" y="240506"/>
                  </a:lnTo>
                  <a:lnTo>
                    <a:pt x="85725" y="261937"/>
                  </a:lnTo>
                  <a:lnTo>
                    <a:pt x="104775" y="261937"/>
                  </a:lnTo>
                  <a:lnTo>
                    <a:pt x="104775" y="361950"/>
                  </a:lnTo>
                  <a:lnTo>
                    <a:pt x="95250" y="376237"/>
                  </a:lnTo>
                  <a:lnTo>
                    <a:pt x="95250" y="378618"/>
                  </a:lnTo>
                  <a:lnTo>
                    <a:pt x="176213" y="392906"/>
                  </a:lnTo>
                  <a:lnTo>
                    <a:pt x="190500" y="357187"/>
                  </a:lnTo>
                  <a:lnTo>
                    <a:pt x="221457" y="340518"/>
                  </a:lnTo>
                  <a:lnTo>
                    <a:pt x="240507" y="316706"/>
                  </a:lnTo>
                  <a:lnTo>
                    <a:pt x="257175" y="280987"/>
                  </a:lnTo>
                  <a:lnTo>
                    <a:pt x="261938" y="238125"/>
                  </a:lnTo>
                  <a:cubicBezTo>
                    <a:pt x="269875" y="235744"/>
                    <a:pt x="280195" y="230981"/>
                    <a:pt x="288132" y="228600"/>
                  </a:cubicBezTo>
                  <a:lnTo>
                    <a:pt x="309563" y="22145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Floyd</a:t>
              </a:r>
            </a:p>
            <a:p>
              <a:pPr algn="ctr"/>
              <a:r>
                <a:rPr lang="en-US" sz="100">
                  <a:solidFill>
                    <a:schemeClr val="bg1"/>
                  </a:solidFill>
                </a:rPr>
                <a:t>22</a:t>
              </a:r>
            </a:p>
            <a:p>
              <a:pPr algn="ctr"/>
              <a:endParaRPr lang="en-US" sz="100">
                <a:solidFill>
                  <a:schemeClr val="bg1"/>
                </a:solidFill>
              </a:endParaRPr>
            </a:p>
          </p:txBody>
        </p:sp>
        <p:sp>
          <p:nvSpPr>
            <p:cNvPr id="167" name="21 - Fayette">
              <a:extLst>
                <a:ext uri="{FF2B5EF4-FFF2-40B4-BE49-F238E27FC236}">
                  <a16:creationId xmlns:a16="http://schemas.microsoft.com/office/drawing/2014/main" id="{002BDDA2-A680-75FC-0DFF-E775797E857A}"/>
                </a:ext>
              </a:extLst>
            </p:cNvPr>
            <p:cNvSpPr/>
            <p:nvPr/>
          </p:nvSpPr>
          <p:spPr>
            <a:xfrm>
              <a:off x="14258936" y="12998405"/>
              <a:ext cx="1057275" cy="1364457"/>
            </a:xfrm>
            <a:custGeom>
              <a:avLst/>
              <a:gdLst>
                <a:gd name="connsiteX0" fmla="*/ 0 w 352425"/>
                <a:gd name="connsiteY0" fmla="*/ 0 h 454818"/>
                <a:gd name="connsiteX1" fmla="*/ 2382 w 352425"/>
                <a:gd name="connsiteY1" fmla="*/ 454818 h 454818"/>
                <a:gd name="connsiteX2" fmla="*/ 347663 w 352425"/>
                <a:gd name="connsiteY2" fmla="*/ 447675 h 454818"/>
                <a:gd name="connsiteX3" fmla="*/ 352425 w 352425"/>
                <a:gd name="connsiteY3" fmla="*/ 126206 h 454818"/>
                <a:gd name="connsiteX4" fmla="*/ 157163 w 352425"/>
                <a:gd name="connsiteY4" fmla="*/ 128587 h 454818"/>
                <a:gd name="connsiteX5" fmla="*/ 154782 w 352425"/>
                <a:gd name="connsiteY5" fmla="*/ 0 h 454818"/>
                <a:gd name="connsiteX6" fmla="*/ 0 w 352425"/>
                <a:gd name="connsiteY6" fmla="*/ 0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425" h="454818">
                  <a:moveTo>
                    <a:pt x="0" y="0"/>
                  </a:moveTo>
                  <a:lnTo>
                    <a:pt x="2382" y="454818"/>
                  </a:lnTo>
                  <a:lnTo>
                    <a:pt x="347663" y="447675"/>
                  </a:lnTo>
                  <a:cubicBezTo>
                    <a:pt x="349250" y="340519"/>
                    <a:pt x="350838" y="233362"/>
                    <a:pt x="352425" y="126206"/>
                  </a:cubicBezTo>
                  <a:lnTo>
                    <a:pt x="157163" y="128587"/>
                  </a:lnTo>
                  <a:cubicBezTo>
                    <a:pt x="156369" y="85725"/>
                    <a:pt x="155576" y="42862"/>
                    <a:pt x="154782" y="0"/>
                  </a:cubicBezTo>
                  <a:lnTo>
                    <a:pt x="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endParaRPr lang="en-US" sz="100">
                <a:solidFill>
                  <a:schemeClr val="bg1"/>
                </a:solidFill>
              </a:endParaRPr>
            </a:p>
            <a:p>
              <a:pPr algn="ctr"/>
              <a:r>
                <a:rPr lang="en-US" sz="100">
                  <a:solidFill>
                    <a:schemeClr val="bg1"/>
                  </a:solidFill>
                </a:rPr>
                <a:t>Fayette</a:t>
              </a:r>
            </a:p>
            <a:p>
              <a:pPr algn="ctr"/>
              <a:r>
                <a:rPr lang="en-US" sz="100">
                  <a:solidFill>
                    <a:schemeClr val="bg1"/>
                  </a:solidFill>
                </a:rPr>
                <a:t>21</a:t>
              </a:r>
            </a:p>
          </p:txBody>
        </p:sp>
        <p:sp>
          <p:nvSpPr>
            <p:cNvPr id="168" name="20 - Elkhart">
              <a:extLst>
                <a:ext uri="{FF2B5EF4-FFF2-40B4-BE49-F238E27FC236}">
                  <a16:creationId xmlns:a16="http://schemas.microsoft.com/office/drawing/2014/main" id="{D22FC3C0-90A4-DF31-A3E2-243775EEC72C}"/>
                </a:ext>
              </a:extLst>
            </p:cNvPr>
            <p:cNvSpPr/>
            <p:nvPr/>
          </p:nvSpPr>
          <p:spPr>
            <a:xfrm>
              <a:off x="11287125" y="2875715"/>
              <a:ext cx="1600200" cy="1693071"/>
            </a:xfrm>
            <a:custGeom>
              <a:avLst/>
              <a:gdLst>
                <a:gd name="connsiteX0" fmla="*/ 521494 w 533400"/>
                <a:gd name="connsiteY0" fmla="*/ 0 h 564357"/>
                <a:gd name="connsiteX1" fmla="*/ 533400 w 533400"/>
                <a:gd name="connsiteY1" fmla="*/ 559594 h 564357"/>
                <a:gd name="connsiteX2" fmla="*/ 2382 w 533400"/>
                <a:gd name="connsiteY2" fmla="*/ 564357 h 564357"/>
                <a:gd name="connsiteX3" fmla="*/ 0 w 533400"/>
                <a:gd name="connsiteY3" fmla="*/ 0 h 564357"/>
                <a:gd name="connsiteX4" fmla="*/ 521494 w 533400"/>
                <a:gd name="connsiteY4" fmla="*/ 0 h 5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4357">
                  <a:moveTo>
                    <a:pt x="521494" y="0"/>
                  </a:moveTo>
                  <a:lnTo>
                    <a:pt x="533400" y="559594"/>
                  </a:lnTo>
                  <a:lnTo>
                    <a:pt x="2382" y="564357"/>
                  </a:lnTo>
                  <a:lnTo>
                    <a:pt x="0" y="0"/>
                  </a:lnTo>
                  <a:lnTo>
                    <a:pt x="521494"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Elkhart</a:t>
              </a:r>
            </a:p>
            <a:p>
              <a:pPr algn="ctr"/>
              <a:r>
                <a:rPr lang="en-US" sz="100">
                  <a:solidFill>
                    <a:schemeClr val="bg1"/>
                  </a:solidFill>
                </a:rPr>
                <a:t>20</a:t>
              </a:r>
            </a:p>
          </p:txBody>
        </p:sp>
        <p:sp>
          <p:nvSpPr>
            <p:cNvPr id="169" name="19 - Dubois">
              <a:extLst>
                <a:ext uri="{FF2B5EF4-FFF2-40B4-BE49-F238E27FC236}">
                  <a16:creationId xmlns:a16="http://schemas.microsoft.com/office/drawing/2014/main" id="{56415037-F512-0B99-52D7-E068B34F623D}"/>
                </a:ext>
              </a:extLst>
            </p:cNvPr>
            <p:cNvSpPr/>
            <p:nvPr/>
          </p:nvSpPr>
          <p:spPr>
            <a:xfrm>
              <a:off x="7329489" y="19349199"/>
              <a:ext cx="1557336" cy="1621632"/>
            </a:xfrm>
            <a:custGeom>
              <a:avLst/>
              <a:gdLst>
                <a:gd name="connsiteX0" fmla="*/ 511969 w 519112"/>
                <a:gd name="connsiteY0" fmla="*/ 0 h 540544"/>
                <a:gd name="connsiteX1" fmla="*/ 307181 w 519112"/>
                <a:gd name="connsiteY1" fmla="*/ 2381 h 540544"/>
                <a:gd name="connsiteX2" fmla="*/ 290512 w 519112"/>
                <a:gd name="connsiteY2" fmla="*/ 26194 h 540544"/>
                <a:gd name="connsiteX3" fmla="*/ 271462 w 519112"/>
                <a:gd name="connsiteY3" fmla="*/ 35719 h 540544"/>
                <a:gd name="connsiteX4" fmla="*/ 271462 w 519112"/>
                <a:gd name="connsiteY4" fmla="*/ 35719 h 540544"/>
                <a:gd name="connsiteX5" fmla="*/ 238125 w 519112"/>
                <a:gd name="connsiteY5" fmla="*/ 66675 h 540544"/>
                <a:gd name="connsiteX6" fmla="*/ 230981 w 519112"/>
                <a:gd name="connsiteY6" fmla="*/ 47625 h 540544"/>
                <a:gd name="connsiteX7" fmla="*/ 216694 w 519112"/>
                <a:gd name="connsiteY7" fmla="*/ 47625 h 540544"/>
                <a:gd name="connsiteX8" fmla="*/ 204787 w 519112"/>
                <a:gd name="connsiteY8" fmla="*/ 54769 h 540544"/>
                <a:gd name="connsiteX9" fmla="*/ 195262 w 519112"/>
                <a:gd name="connsiteY9" fmla="*/ 30956 h 540544"/>
                <a:gd name="connsiteX10" fmla="*/ 171450 w 519112"/>
                <a:gd name="connsiteY10" fmla="*/ 35719 h 540544"/>
                <a:gd name="connsiteX11" fmla="*/ 171450 w 519112"/>
                <a:gd name="connsiteY11" fmla="*/ 57150 h 540544"/>
                <a:gd name="connsiteX12" fmla="*/ 171450 w 519112"/>
                <a:gd name="connsiteY12" fmla="*/ 57150 h 540544"/>
                <a:gd name="connsiteX13" fmla="*/ 150019 w 519112"/>
                <a:gd name="connsiteY13" fmla="*/ 40481 h 540544"/>
                <a:gd name="connsiteX14" fmla="*/ 142875 w 519112"/>
                <a:gd name="connsiteY14" fmla="*/ 30956 h 540544"/>
                <a:gd name="connsiteX15" fmla="*/ 119062 w 519112"/>
                <a:gd name="connsiteY15" fmla="*/ 42862 h 540544"/>
                <a:gd name="connsiteX16" fmla="*/ 111919 w 519112"/>
                <a:gd name="connsiteY16" fmla="*/ 26194 h 540544"/>
                <a:gd name="connsiteX17" fmla="*/ 92869 w 519112"/>
                <a:gd name="connsiteY17" fmla="*/ 28575 h 540544"/>
                <a:gd name="connsiteX18" fmla="*/ 69056 w 519112"/>
                <a:gd name="connsiteY18" fmla="*/ 26194 h 540544"/>
                <a:gd name="connsiteX19" fmla="*/ 38100 w 519112"/>
                <a:gd name="connsiteY19" fmla="*/ 26194 h 540544"/>
                <a:gd name="connsiteX20" fmla="*/ 16669 w 519112"/>
                <a:gd name="connsiteY20" fmla="*/ 42862 h 540544"/>
                <a:gd name="connsiteX21" fmla="*/ 9525 w 519112"/>
                <a:gd name="connsiteY21" fmla="*/ 42862 h 540544"/>
                <a:gd name="connsiteX22" fmla="*/ 0 w 519112"/>
                <a:gd name="connsiteY22" fmla="*/ 533400 h 540544"/>
                <a:gd name="connsiteX23" fmla="*/ 83344 w 519112"/>
                <a:gd name="connsiteY23" fmla="*/ 540544 h 540544"/>
                <a:gd name="connsiteX24" fmla="*/ 371475 w 519112"/>
                <a:gd name="connsiteY24" fmla="*/ 528637 h 540544"/>
                <a:gd name="connsiteX25" fmla="*/ 361950 w 519112"/>
                <a:gd name="connsiteY25" fmla="*/ 464344 h 540544"/>
                <a:gd name="connsiteX26" fmla="*/ 514350 w 519112"/>
                <a:gd name="connsiteY26" fmla="*/ 457200 h 540544"/>
                <a:gd name="connsiteX27" fmla="*/ 519112 w 519112"/>
                <a:gd name="connsiteY27" fmla="*/ 438150 h 540544"/>
                <a:gd name="connsiteX28" fmla="*/ 511969 w 519112"/>
                <a:gd name="connsiteY28" fmla="*/ 0 h 54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112" h="540544">
                  <a:moveTo>
                    <a:pt x="511969" y="0"/>
                  </a:moveTo>
                  <a:lnTo>
                    <a:pt x="307181" y="2381"/>
                  </a:lnTo>
                  <a:lnTo>
                    <a:pt x="290512" y="26194"/>
                  </a:lnTo>
                  <a:lnTo>
                    <a:pt x="271462" y="35719"/>
                  </a:lnTo>
                  <a:lnTo>
                    <a:pt x="271462" y="35719"/>
                  </a:lnTo>
                  <a:lnTo>
                    <a:pt x="238125" y="66675"/>
                  </a:lnTo>
                  <a:lnTo>
                    <a:pt x="230981" y="47625"/>
                  </a:lnTo>
                  <a:lnTo>
                    <a:pt x="216694" y="47625"/>
                  </a:lnTo>
                  <a:lnTo>
                    <a:pt x="204787" y="54769"/>
                  </a:lnTo>
                  <a:lnTo>
                    <a:pt x="195262" y="30956"/>
                  </a:lnTo>
                  <a:lnTo>
                    <a:pt x="171450" y="35719"/>
                  </a:lnTo>
                  <a:lnTo>
                    <a:pt x="171450" y="57150"/>
                  </a:lnTo>
                  <a:lnTo>
                    <a:pt x="171450" y="57150"/>
                  </a:lnTo>
                  <a:lnTo>
                    <a:pt x="150019" y="40481"/>
                  </a:lnTo>
                  <a:lnTo>
                    <a:pt x="142875" y="30956"/>
                  </a:lnTo>
                  <a:lnTo>
                    <a:pt x="119062" y="42862"/>
                  </a:lnTo>
                  <a:lnTo>
                    <a:pt x="111919" y="26194"/>
                  </a:lnTo>
                  <a:lnTo>
                    <a:pt x="92869" y="28575"/>
                  </a:lnTo>
                  <a:lnTo>
                    <a:pt x="69056" y="26194"/>
                  </a:lnTo>
                  <a:lnTo>
                    <a:pt x="38100" y="26194"/>
                  </a:lnTo>
                  <a:lnTo>
                    <a:pt x="16669" y="42862"/>
                  </a:lnTo>
                  <a:lnTo>
                    <a:pt x="9525" y="42862"/>
                  </a:lnTo>
                  <a:lnTo>
                    <a:pt x="0" y="533400"/>
                  </a:lnTo>
                  <a:lnTo>
                    <a:pt x="83344" y="540544"/>
                  </a:lnTo>
                  <a:lnTo>
                    <a:pt x="371475" y="528637"/>
                  </a:lnTo>
                  <a:lnTo>
                    <a:pt x="361950" y="464344"/>
                  </a:lnTo>
                  <a:lnTo>
                    <a:pt x="514350" y="457200"/>
                  </a:lnTo>
                  <a:lnTo>
                    <a:pt x="519112" y="438150"/>
                  </a:lnTo>
                  <a:lnTo>
                    <a:pt x="511969"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Dubois</a:t>
              </a:r>
            </a:p>
            <a:p>
              <a:pPr algn="ctr"/>
              <a:r>
                <a:rPr lang="en-US" sz="100">
                  <a:solidFill>
                    <a:schemeClr val="bg1"/>
                  </a:solidFill>
                </a:rPr>
                <a:t>19</a:t>
              </a:r>
            </a:p>
          </p:txBody>
        </p:sp>
        <p:sp>
          <p:nvSpPr>
            <p:cNvPr id="170" name="18 - Delaware">
              <a:extLst>
                <a:ext uri="{FF2B5EF4-FFF2-40B4-BE49-F238E27FC236}">
                  <a16:creationId xmlns:a16="http://schemas.microsoft.com/office/drawing/2014/main" id="{6FA9E21B-0E7C-3EC1-7001-D107DDBD9906}"/>
                </a:ext>
              </a:extLst>
            </p:cNvPr>
            <p:cNvSpPr/>
            <p:nvPr/>
          </p:nvSpPr>
          <p:spPr>
            <a:xfrm>
              <a:off x="13180221" y="10005179"/>
              <a:ext cx="1421604" cy="1564485"/>
            </a:xfrm>
            <a:custGeom>
              <a:avLst/>
              <a:gdLst>
                <a:gd name="connsiteX0" fmla="*/ 0 w 473868"/>
                <a:gd name="connsiteY0" fmla="*/ 0 h 521494"/>
                <a:gd name="connsiteX1" fmla="*/ 473868 w 473868"/>
                <a:gd name="connsiteY1" fmla="*/ 4762 h 521494"/>
                <a:gd name="connsiteX2" fmla="*/ 473868 w 473868"/>
                <a:gd name="connsiteY2" fmla="*/ 521494 h 521494"/>
                <a:gd name="connsiteX3" fmla="*/ 4762 w 473868"/>
                <a:gd name="connsiteY3" fmla="*/ 519112 h 521494"/>
                <a:gd name="connsiteX4" fmla="*/ 0 w 473868"/>
                <a:gd name="connsiteY4" fmla="*/ 0 h 521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868" h="521494">
                  <a:moveTo>
                    <a:pt x="0" y="0"/>
                  </a:moveTo>
                  <a:lnTo>
                    <a:pt x="473868" y="4762"/>
                  </a:lnTo>
                  <a:lnTo>
                    <a:pt x="473868" y="521494"/>
                  </a:lnTo>
                  <a:lnTo>
                    <a:pt x="4762" y="519112"/>
                  </a:lnTo>
                  <a:cubicBezTo>
                    <a:pt x="3175" y="344487"/>
                    <a:pt x="1587" y="169862"/>
                    <a:pt x="0"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Delaware</a:t>
              </a:r>
            </a:p>
            <a:p>
              <a:pPr algn="ctr"/>
              <a:r>
                <a:rPr lang="en-US" sz="100">
                  <a:solidFill>
                    <a:schemeClr val="bg1"/>
                  </a:solidFill>
                </a:rPr>
                <a:t>18</a:t>
              </a:r>
            </a:p>
          </p:txBody>
        </p:sp>
        <p:sp>
          <p:nvSpPr>
            <p:cNvPr id="171" name="17 - DeKalb">
              <a:extLst>
                <a:ext uri="{FF2B5EF4-FFF2-40B4-BE49-F238E27FC236}">
                  <a16:creationId xmlns:a16="http://schemas.microsoft.com/office/drawing/2014/main" id="{84C6739C-9E44-6B4D-BB07-B4E4B8B456AD}"/>
                </a:ext>
              </a:extLst>
            </p:cNvPr>
            <p:cNvSpPr/>
            <p:nvPr/>
          </p:nvSpPr>
          <p:spPr>
            <a:xfrm>
              <a:off x="14680415" y="4083011"/>
              <a:ext cx="1543053" cy="1378743"/>
            </a:xfrm>
            <a:custGeom>
              <a:avLst/>
              <a:gdLst>
                <a:gd name="connsiteX0" fmla="*/ 0 w 514350"/>
                <a:gd name="connsiteY0" fmla="*/ 7143 h 459581"/>
                <a:gd name="connsiteX1" fmla="*/ 2381 w 514350"/>
                <a:gd name="connsiteY1" fmla="*/ 459581 h 459581"/>
                <a:gd name="connsiteX2" fmla="*/ 514350 w 514350"/>
                <a:gd name="connsiteY2" fmla="*/ 445293 h 459581"/>
                <a:gd name="connsiteX3" fmla="*/ 504825 w 514350"/>
                <a:gd name="connsiteY3" fmla="*/ 0 h 459581"/>
                <a:gd name="connsiteX4" fmla="*/ 0 w 514350"/>
                <a:gd name="connsiteY4" fmla="*/ 7143 h 45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459581">
                  <a:moveTo>
                    <a:pt x="0" y="7143"/>
                  </a:moveTo>
                  <a:cubicBezTo>
                    <a:pt x="794" y="157956"/>
                    <a:pt x="1587" y="308768"/>
                    <a:pt x="2381" y="459581"/>
                  </a:cubicBezTo>
                  <a:lnTo>
                    <a:pt x="514350" y="445293"/>
                  </a:lnTo>
                  <a:lnTo>
                    <a:pt x="504825" y="0"/>
                  </a:lnTo>
                  <a:lnTo>
                    <a:pt x="0" y="7143"/>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DeKalb</a:t>
              </a:r>
            </a:p>
            <a:p>
              <a:pPr algn="ctr"/>
              <a:r>
                <a:rPr lang="en-US" sz="100">
                  <a:solidFill>
                    <a:schemeClr val="bg1"/>
                  </a:solidFill>
                </a:rPr>
                <a:t>17</a:t>
              </a:r>
            </a:p>
          </p:txBody>
        </p:sp>
        <p:sp>
          <p:nvSpPr>
            <p:cNvPr id="172" name="16 - Decatur">
              <a:extLst>
                <a:ext uri="{FF2B5EF4-FFF2-40B4-BE49-F238E27FC236}">
                  <a16:creationId xmlns:a16="http://schemas.microsoft.com/office/drawing/2014/main" id="{EB999CDB-684C-D40D-7F58-E4009EFB7626}"/>
                </a:ext>
              </a:extLst>
            </p:cNvPr>
            <p:cNvSpPr/>
            <p:nvPr/>
          </p:nvSpPr>
          <p:spPr>
            <a:xfrm>
              <a:off x="12746846" y="14689089"/>
              <a:ext cx="1552575" cy="1638300"/>
            </a:xfrm>
            <a:custGeom>
              <a:avLst/>
              <a:gdLst>
                <a:gd name="connsiteX0" fmla="*/ 73025 w 517525"/>
                <a:gd name="connsiteY0" fmla="*/ 0 h 546100"/>
                <a:gd name="connsiteX1" fmla="*/ 76200 w 517525"/>
                <a:gd name="connsiteY1" fmla="*/ 180975 h 546100"/>
                <a:gd name="connsiteX2" fmla="*/ 0 w 517525"/>
                <a:gd name="connsiteY2" fmla="*/ 177800 h 546100"/>
                <a:gd name="connsiteX3" fmla="*/ 3175 w 517525"/>
                <a:gd name="connsiteY3" fmla="*/ 546100 h 546100"/>
                <a:gd name="connsiteX4" fmla="*/ 161925 w 517525"/>
                <a:gd name="connsiteY4" fmla="*/ 542925 h 546100"/>
                <a:gd name="connsiteX5" fmla="*/ 517525 w 517525"/>
                <a:gd name="connsiteY5" fmla="*/ 307975 h 546100"/>
                <a:gd name="connsiteX6" fmla="*/ 511175 w 517525"/>
                <a:gd name="connsiteY6" fmla="*/ 0 h 546100"/>
                <a:gd name="connsiteX7" fmla="*/ 73025 w 517525"/>
                <a:gd name="connsiteY7" fmla="*/ 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25" h="546100">
                  <a:moveTo>
                    <a:pt x="73025" y="0"/>
                  </a:moveTo>
                  <a:cubicBezTo>
                    <a:pt x="74083" y="60325"/>
                    <a:pt x="75142" y="120650"/>
                    <a:pt x="76200" y="180975"/>
                  </a:cubicBezTo>
                  <a:lnTo>
                    <a:pt x="0" y="177800"/>
                  </a:lnTo>
                  <a:cubicBezTo>
                    <a:pt x="1058" y="300567"/>
                    <a:pt x="2117" y="423333"/>
                    <a:pt x="3175" y="546100"/>
                  </a:cubicBezTo>
                  <a:lnTo>
                    <a:pt x="161925" y="542925"/>
                  </a:lnTo>
                  <a:lnTo>
                    <a:pt x="517525" y="307975"/>
                  </a:lnTo>
                  <a:lnTo>
                    <a:pt x="511175" y="0"/>
                  </a:lnTo>
                  <a:lnTo>
                    <a:pt x="7302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Decatur</a:t>
              </a:r>
            </a:p>
            <a:p>
              <a:pPr algn="ctr"/>
              <a:r>
                <a:rPr lang="en-US" sz="100">
                  <a:solidFill>
                    <a:schemeClr val="bg1"/>
                  </a:solidFill>
                </a:rPr>
                <a:t>16</a:t>
              </a:r>
            </a:p>
            <a:p>
              <a:pPr algn="ctr"/>
              <a:endParaRPr lang="en-US" sz="100">
                <a:solidFill>
                  <a:schemeClr val="bg1"/>
                </a:solidFill>
              </a:endParaRPr>
            </a:p>
          </p:txBody>
        </p:sp>
        <p:sp>
          <p:nvSpPr>
            <p:cNvPr id="173" name="15 - Dearborn">
              <a:extLst>
                <a:ext uri="{FF2B5EF4-FFF2-40B4-BE49-F238E27FC236}">
                  <a16:creationId xmlns:a16="http://schemas.microsoft.com/office/drawing/2014/main" id="{BC619E86-4F17-D67B-E32C-8D8C52B04945}"/>
                </a:ext>
              </a:extLst>
            </p:cNvPr>
            <p:cNvSpPr/>
            <p:nvPr/>
          </p:nvSpPr>
          <p:spPr>
            <a:xfrm>
              <a:off x="14937602" y="15412989"/>
              <a:ext cx="1209675" cy="1866900"/>
            </a:xfrm>
            <a:custGeom>
              <a:avLst/>
              <a:gdLst>
                <a:gd name="connsiteX0" fmla="*/ 79375 w 403225"/>
                <a:gd name="connsiteY0" fmla="*/ 0 h 622300"/>
                <a:gd name="connsiteX1" fmla="*/ 0 w 403225"/>
                <a:gd name="connsiteY1" fmla="*/ 596900 h 622300"/>
                <a:gd name="connsiteX2" fmla="*/ 22225 w 403225"/>
                <a:gd name="connsiteY2" fmla="*/ 622300 h 622300"/>
                <a:gd name="connsiteX3" fmla="*/ 82550 w 403225"/>
                <a:gd name="connsiteY3" fmla="*/ 622300 h 622300"/>
                <a:gd name="connsiteX4" fmla="*/ 82550 w 403225"/>
                <a:gd name="connsiteY4" fmla="*/ 622300 h 622300"/>
                <a:gd name="connsiteX5" fmla="*/ 111125 w 403225"/>
                <a:gd name="connsiteY5" fmla="*/ 584200 h 622300"/>
                <a:gd name="connsiteX6" fmla="*/ 123825 w 403225"/>
                <a:gd name="connsiteY6" fmla="*/ 565150 h 622300"/>
                <a:gd name="connsiteX7" fmla="*/ 161925 w 403225"/>
                <a:gd name="connsiteY7" fmla="*/ 552450 h 622300"/>
                <a:gd name="connsiteX8" fmla="*/ 171450 w 403225"/>
                <a:gd name="connsiteY8" fmla="*/ 558800 h 622300"/>
                <a:gd name="connsiteX9" fmla="*/ 168275 w 403225"/>
                <a:gd name="connsiteY9" fmla="*/ 530225 h 622300"/>
                <a:gd name="connsiteX10" fmla="*/ 187325 w 403225"/>
                <a:gd name="connsiteY10" fmla="*/ 523875 h 622300"/>
                <a:gd name="connsiteX11" fmla="*/ 187325 w 403225"/>
                <a:gd name="connsiteY11" fmla="*/ 523875 h 622300"/>
                <a:gd name="connsiteX12" fmla="*/ 234950 w 403225"/>
                <a:gd name="connsiteY12" fmla="*/ 533400 h 622300"/>
                <a:gd name="connsiteX13" fmla="*/ 254000 w 403225"/>
                <a:gd name="connsiteY13" fmla="*/ 514350 h 622300"/>
                <a:gd name="connsiteX14" fmla="*/ 282575 w 403225"/>
                <a:gd name="connsiteY14" fmla="*/ 498475 h 622300"/>
                <a:gd name="connsiteX15" fmla="*/ 282575 w 403225"/>
                <a:gd name="connsiteY15" fmla="*/ 498475 h 622300"/>
                <a:gd name="connsiteX16" fmla="*/ 330200 w 403225"/>
                <a:gd name="connsiteY16" fmla="*/ 476250 h 622300"/>
                <a:gd name="connsiteX17" fmla="*/ 307975 w 403225"/>
                <a:gd name="connsiteY17" fmla="*/ 434975 h 622300"/>
                <a:gd name="connsiteX18" fmla="*/ 301625 w 403225"/>
                <a:gd name="connsiteY18" fmla="*/ 412750 h 622300"/>
                <a:gd name="connsiteX19" fmla="*/ 403225 w 403225"/>
                <a:gd name="connsiteY19" fmla="*/ 336550 h 622300"/>
                <a:gd name="connsiteX20" fmla="*/ 403225 w 403225"/>
                <a:gd name="connsiteY20" fmla="*/ 3175 h 622300"/>
                <a:gd name="connsiteX21" fmla="*/ 79375 w 403225"/>
                <a:gd name="connsiteY21"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3225" h="622300">
                  <a:moveTo>
                    <a:pt x="79375" y="0"/>
                  </a:moveTo>
                  <a:lnTo>
                    <a:pt x="0" y="596900"/>
                  </a:lnTo>
                  <a:lnTo>
                    <a:pt x="22225" y="622300"/>
                  </a:lnTo>
                  <a:lnTo>
                    <a:pt x="82550" y="622300"/>
                  </a:lnTo>
                  <a:lnTo>
                    <a:pt x="82550" y="622300"/>
                  </a:lnTo>
                  <a:lnTo>
                    <a:pt x="111125" y="584200"/>
                  </a:lnTo>
                  <a:lnTo>
                    <a:pt x="123825" y="565150"/>
                  </a:lnTo>
                  <a:lnTo>
                    <a:pt x="161925" y="552450"/>
                  </a:lnTo>
                  <a:lnTo>
                    <a:pt x="171450" y="558800"/>
                  </a:lnTo>
                  <a:lnTo>
                    <a:pt x="168275" y="530225"/>
                  </a:lnTo>
                  <a:lnTo>
                    <a:pt x="187325" y="523875"/>
                  </a:lnTo>
                  <a:lnTo>
                    <a:pt x="187325" y="523875"/>
                  </a:lnTo>
                  <a:lnTo>
                    <a:pt x="234950" y="533400"/>
                  </a:lnTo>
                  <a:lnTo>
                    <a:pt x="254000" y="514350"/>
                  </a:lnTo>
                  <a:lnTo>
                    <a:pt x="282575" y="498475"/>
                  </a:lnTo>
                  <a:lnTo>
                    <a:pt x="282575" y="498475"/>
                  </a:lnTo>
                  <a:lnTo>
                    <a:pt x="330200" y="476250"/>
                  </a:lnTo>
                  <a:lnTo>
                    <a:pt x="307975" y="434975"/>
                  </a:lnTo>
                  <a:lnTo>
                    <a:pt x="301625" y="412750"/>
                  </a:lnTo>
                  <a:lnTo>
                    <a:pt x="403225" y="336550"/>
                  </a:lnTo>
                  <a:lnTo>
                    <a:pt x="403225" y="3175"/>
                  </a:lnTo>
                  <a:lnTo>
                    <a:pt x="79375"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137160" rIns="0" bIns="137160" numCol="1" spcCol="0" rtlCol="0" fromWordArt="0" anchor="ctr" anchorCtr="0" forceAA="0" compatLnSpc="1">
              <a:prstTxWarp prst="textNoShape">
                <a:avLst/>
              </a:prstTxWarp>
              <a:noAutofit/>
            </a:bodyPr>
            <a:lstStyle/>
            <a:p>
              <a:pPr algn="ctr"/>
              <a:r>
                <a:rPr lang="en-US" sz="100">
                  <a:solidFill>
                    <a:schemeClr val="bg1"/>
                  </a:solidFill>
                </a:rPr>
                <a:t>Dearborn</a:t>
              </a:r>
              <a:br>
                <a:rPr lang="en-US" sz="100">
                  <a:solidFill>
                    <a:schemeClr val="bg1"/>
                  </a:solidFill>
                </a:rPr>
              </a:br>
              <a:r>
                <a:rPr lang="en-US" sz="100">
                  <a:solidFill>
                    <a:schemeClr val="bg1"/>
                  </a:solidFill>
                </a:rPr>
                <a:t>15</a:t>
              </a:r>
            </a:p>
          </p:txBody>
        </p:sp>
        <p:sp>
          <p:nvSpPr>
            <p:cNvPr id="174" name="14 - Daviess">
              <a:extLst>
                <a:ext uri="{FF2B5EF4-FFF2-40B4-BE49-F238E27FC236}">
                  <a16:creationId xmlns:a16="http://schemas.microsoft.com/office/drawing/2014/main" id="{C03DED58-C2DF-E1A2-B483-17FCDAD1D794}"/>
                </a:ext>
              </a:extLst>
            </p:cNvPr>
            <p:cNvSpPr/>
            <p:nvPr/>
          </p:nvSpPr>
          <p:spPr>
            <a:xfrm>
              <a:off x="6507977" y="17448965"/>
              <a:ext cx="1493043" cy="2050257"/>
            </a:xfrm>
            <a:custGeom>
              <a:avLst/>
              <a:gdLst>
                <a:gd name="connsiteX0" fmla="*/ 492919 w 497681"/>
                <a:gd name="connsiteY0" fmla="*/ 0 h 683419"/>
                <a:gd name="connsiteX1" fmla="*/ 238125 w 497681"/>
                <a:gd name="connsiteY1" fmla="*/ 2382 h 683419"/>
                <a:gd name="connsiteX2" fmla="*/ 195263 w 497681"/>
                <a:gd name="connsiteY2" fmla="*/ 40482 h 683419"/>
                <a:gd name="connsiteX3" fmla="*/ 202406 w 497681"/>
                <a:gd name="connsiteY3" fmla="*/ 54769 h 683419"/>
                <a:gd name="connsiteX4" fmla="*/ 200025 w 497681"/>
                <a:gd name="connsiteY4" fmla="*/ 76200 h 683419"/>
                <a:gd name="connsiteX5" fmla="*/ 169069 w 497681"/>
                <a:gd name="connsiteY5" fmla="*/ 80963 h 683419"/>
                <a:gd name="connsiteX6" fmla="*/ 188119 w 497681"/>
                <a:gd name="connsiteY6" fmla="*/ 116682 h 683419"/>
                <a:gd name="connsiteX7" fmla="*/ 145256 w 497681"/>
                <a:gd name="connsiteY7" fmla="*/ 102394 h 683419"/>
                <a:gd name="connsiteX8" fmla="*/ 126206 w 497681"/>
                <a:gd name="connsiteY8" fmla="*/ 135732 h 683419"/>
                <a:gd name="connsiteX9" fmla="*/ 100013 w 497681"/>
                <a:gd name="connsiteY9" fmla="*/ 128588 h 683419"/>
                <a:gd name="connsiteX10" fmla="*/ 88106 w 497681"/>
                <a:gd name="connsiteY10" fmla="*/ 157163 h 683419"/>
                <a:gd name="connsiteX11" fmla="*/ 45244 w 497681"/>
                <a:gd name="connsiteY11" fmla="*/ 140494 h 683419"/>
                <a:gd name="connsiteX12" fmla="*/ 52388 w 497681"/>
                <a:gd name="connsiteY12" fmla="*/ 214313 h 683419"/>
                <a:gd name="connsiteX13" fmla="*/ 28575 w 497681"/>
                <a:gd name="connsiteY13" fmla="*/ 230982 h 683419"/>
                <a:gd name="connsiteX14" fmla="*/ 66675 w 497681"/>
                <a:gd name="connsiteY14" fmla="*/ 266700 h 683419"/>
                <a:gd name="connsiteX15" fmla="*/ 35719 w 497681"/>
                <a:gd name="connsiteY15" fmla="*/ 295275 h 683419"/>
                <a:gd name="connsiteX16" fmla="*/ 14288 w 497681"/>
                <a:gd name="connsiteY16" fmla="*/ 314325 h 683419"/>
                <a:gd name="connsiteX17" fmla="*/ 0 w 497681"/>
                <a:gd name="connsiteY17" fmla="*/ 347663 h 683419"/>
                <a:gd name="connsiteX18" fmla="*/ 45244 w 497681"/>
                <a:gd name="connsiteY18" fmla="*/ 381000 h 683419"/>
                <a:gd name="connsiteX19" fmla="*/ 23813 w 497681"/>
                <a:gd name="connsiteY19" fmla="*/ 390525 h 683419"/>
                <a:gd name="connsiteX20" fmla="*/ 45244 w 497681"/>
                <a:gd name="connsiteY20" fmla="*/ 400050 h 683419"/>
                <a:gd name="connsiteX21" fmla="*/ 57150 w 497681"/>
                <a:gd name="connsiteY21" fmla="*/ 426244 h 683419"/>
                <a:gd name="connsiteX22" fmla="*/ 47625 w 497681"/>
                <a:gd name="connsiteY22" fmla="*/ 452438 h 683419"/>
                <a:gd name="connsiteX23" fmla="*/ 78581 w 497681"/>
                <a:gd name="connsiteY23" fmla="*/ 473869 h 683419"/>
                <a:gd name="connsiteX24" fmla="*/ 33338 w 497681"/>
                <a:gd name="connsiteY24" fmla="*/ 478632 h 683419"/>
                <a:gd name="connsiteX25" fmla="*/ 50006 w 497681"/>
                <a:gd name="connsiteY25" fmla="*/ 511969 h 683419"/>
                <a:gd name="connsiteX26" fmla="*/ 45244 w 497681"/>
                <a:gd name="connsiteY26" fmla="*/ 542925 h 683419"/>
                <a:gd name="connsiteX27" fmla="*/ 54769 w 497681"/>
                <a:gd name="connsiteY27" fmla="*/ 583407 h 683419"/>
                <a:gd name="connsiteX28" fmla="*/ 42863 w 497681"/>
                <a:gd name="connsiteY28" fmla="*/ 609600 h 683419"/>
                <a:gd name="connsiteX29" fmla="*/ 111919 w 497681"/>
                <a:gd name="connsiteY29" fmla="*/ 592932 h 683419"/>
                <a:gd name="connsiteX30" fmla="*/ 130969 w 497681"/>
                <a:gd name="connsiteY30" fmla="*/ 602457 h 683419"/>
                <a:gd name="connsiteX31" fmla="*/ 147638 w 497681"/>
                <a:gd name="connsiteY31" fmla="*/ 611982 h 683419"/>
                <a:gd name="connsiteX32" fmla="*/ 161925 w 497681"/>
                <a:gd name="connsiteY32" fmla="*/ 628650 h 683419"/>
                <a:gd name="connsiteX33" fmla="*/ 161925 w 497681"/>
                <a:gd name="connsiteY33" fmla="*/ 652463 h 683419"/>
                <a:gd name="connsiteX34" fmla="*/ 185738 w 497681"/>
                <a:gd name="connsiteY34" fmla="*/ 657225 h 683419"/>
                <a:gd name="connsiteX35" fmla="*/ 200025 w 497681"/>
                <a:gd name="connsiteY35" fmla="*/ 628650 h 683419"/>
                <a:gd name="connsiteX36" fmla="*/ 228600 w 497681"/>
                <a:gd name="connsiteY36" fmla="*/ 621507 h 683419"/>
                <a:gd name="connsiteX37" fmla="*/ 240506 w 497681"/>
                <a:gd name="connsiteY37" fmla="*/ 635794 h 683419"/>
                <a:gd name="connsiteX38" fmla="*/ 261938 w 497681"/>
                <a:gd name="connsiteY38" fmla="*/ 652463 h 683419"/>
                <a:gd name="connsiteX39" fmla="*/ 280988 w 497681"/>
                <a:gd name="connsiteY39" fmla="*/ 657225 h 683419"/>
                <a:gd name="connsiteX40" fmla="*/ 288131 w 497681"/>
                <a:gd name="connsiteY40" fmla="*/ 678657 h 683419"/>
                <a:gd name="connsiteX41" fmla="*/ 309563 w 497681"/>
                <a:gd name="connsiteY41" fmla="*/ 661988 h 683419"/>
                <a:gd name="connsiteX42" fmla="*/ 338138 w 497681"/>
                <a:gd name="connsiteY42" fmla="*/ 659607 h 683419"/>
                <a:gd name="connsiteX43" fmla="*/ 385763 w 497681"/>
                <a:gd name="connsiteY43" fmla="*/ 659607 h 683419"/>
                <a:gd name="connsiteX44" fmla="*/ 392906 w 497681"/>
                <a:gd name="connsiteY44" fmla="*/ 681038 h 683419"/>
                <a:gd name="connsiteX45" fmla="*/ 416719 w 497681"/>
                <a:gd name="connsiteY45" fmla="*/ 664369 h 683419"/>
                <a:gd name="connsiteX46" fmla="*/ 440531 w 497681"/>
                <a:gd name="connsiteY46" fmla="*/ 683419 h 683419"/>
                <a:gd name="connsiteX47" fmla="*/ 452438 w 497681"/>
                <a:gd name="connsiteY47" fmla="*/ 664369 h 683419"/>
                <a:gd name="connsiteX48" fmla="*/ 471488 w 497681"/>
                <a:gd name="connsiteY48" fmla="*/ 664369 h 683419"/>
                <a:gd name="connsiteX49" fmla="*/ 471488 w 497681"/>
                <a:gd name="connsiteY49" fmla="*/ 150019 h 683419"/>
                <a:gd name="connsiteX50" fmla="*/ 497681 w 497681"/>
                <a:gd name="connsiteY50" fmla="*/ 147638 h 683419"/>
                <a:gd name="connsiteX51" fmla="*/ 492919 w 497681"/>
                <a:gd name="connsiteY51" fmla="*/ 0 h 68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7681" h="683419">
                  <a:moveTo>
                    <a:pt x="492919" y="0"/>
                  </a:moveTo>
                  <a:lnTo>
                    <a:pt x="238125" y="2382"/>
                  </a:lnTo>
                  <a:lnTo>
                    <a:pt x="195263" y="40482"/>
                  </a:lnTo>
                  <a:lnTo>
                    <a:pt x="202406" y="54769"/>
                  </a:lnTo>
                  <a:lnTo>
                    <a:pt x="200025" y="76200"/>
                  </a:lnTo>
                  <a:lnTo>
                    <a:pt x="169069" y="80963"/>
                  </a:lnTo>
                  <a:lnTo>
                    <a:pt x="188119" y="116682"/>
                  </a:lnTo>
                  <a:lnTo>
                    <a:pt x="145256" y="102394"/>
                  </a:lnTo>
                  <a:lnTo>
                    <a:pt x="126206" y="135732"/>
                  </a:lnTo>
                  <a:lnTo>
                    <a:pt x="100013" y="128588"/>
                  </a:lnTo>
                  <a:lnTo>
                    <a:pt x="88106" y="157163"/>
                  </a:lnTo>
                  <a:lnTo>
                    <a:pt x="45244" y="140494"/>
                  </a:lnTo>
                  <a:lnTo>
                    <a:pt x="52388" y="214313"/>
                  </a:lnTo>
                  <a:lnTo>
                    <a:pt x="28575" y="230982"/>
                  </a:lnTo>
                  <a:lnTo>
                    <a:pt x="66675" y="266700"/>
                  </a:lnTo>
                  <a:lnTo>
                    <a:pt x="35719" y="295275"/>
                  </a:lnTo>
                  <a:lnTo>
                    <a:pt x="14288" y="314325"/>
                  </a:lnTo>
                  <a:lnTo>
                    <a:pt x="0" y="347663"/>
                  </a:lnTo>
                  <a:lnTo>
                    <a:pt x="45244" y="381000"/>
                  </a:lnTo>
                  <a:lnTo>
                    <a:pt x="23813" y="390525"/>
                  </a:lnTo>
                  <a:lnTo>
                    <a:pt x="45244" y="400050"/>
                  </a:lnTo>
                  <a:lnTo>
                    <a:pt x="57150" y="426244"/>
                  </a:lnTo>
                  <a:lnTo>
                    <a:pt x="47625" y="452438"/>
                  </a:lnTo>
                  <a:lnTo>
                    <a:pt x="78581" y="473869"/>
                  </a:lnTo>
                  <a:lnTo>
                    <a:pt x="33338" y="478632"/>
                  </a:lnTo>
                  <a:lnTo>
                    <a:pt x="50006" y="511969"/>
                  </a:lnTo>
                  <a:lnTo>
                    <a:pt x="45244" y="542925"/>
                  </a:lnTo>
                  <a:lnTo>
                    <a:pt x="54769" y="583407"/>
                  </a:lnTo>
                  <a:lnTo>
                    <a:pt x="42863" y="609600"/>
                  </a:lnTo>
                  <a:lnTo>
                    <a:pt x="111919" y="592932"/>
                  </a:lnTo>
                  <a:lnTo>
                    <a:pt x="130969" y="602457"/>
                  </a:lnTo>
                  <a:lnTo>
                    <a:pt x="147638" y="611982"/>
                  </a:lnTo>
                  <a:lnTo>
                    <a:pt x="161925" y="628650"/>
                  </a:lnTo>
                  <a:lnTo>
                    <a:pt x="161925" y="652463"/>
                  </a:lnTo>
                  <a:lnTo>
                    <a:pt x="185738" y="657225"/>
                  </a:lnTo>
                  <a:lnTo>
                    <a:pt x="200025" y="628650"/>
                  </a:lnTo>
                  <a:lnTo>
                    <a:pt x="228600" y="621507"/>
                  </a:lnTo>
                  <a:lnTo>
                    <a:pt x="240506" y="635794"/>
                  </a:lnTo>
                  <a:lnTo>
                    <a:pt x="261938" y="652463"/>
                  </a:lnTo>
                  <a:lnTo>
                    <a:pt x="280988" y="657225"/>
                  </a:lnTo>
                  <a:lnTo>
                    <a:pt x="288131" y="678657"/>
                  </a:lnTo>
                  <a:lnTo>
                    <a:pt x="309563" y="661988"/>
                  </a:lnTo>
                  <a:lnTo>
                    <a:pt x="338138" y="659607"/>
                  </a:lnTo>
                  <a:lnTo>
                    <a:pt x="385763" y="659607"/>
                  </a:lnTo>
                  <a:lnTo>
                    <a:pt x="392906" y="681038"/>
                  </a:lnTo>
                  <a:lnTo>
                    <a:pt x="416719" y="664369"/>
                  </a:lnTo>
                  <a:lnTo>
                    <a:pt x="440531" y="683419"/>
                  </a:lnTo>
                  <a:lnTo>
                    <a:pt x="452438" y="664369"/>
                  </a:lnTo>
                  <a:lnTo>
                    <a:pt x="471488" y="664369"/>
                  </a:lnTo>
                  <a:lnTo>
                    <a:pt x="471488" y="150019"/>
                  </a:lnTo>
                  <a:lnTo>
                    <a:pt x="497681" y="147638"/>
                  </a:lnTo>
                  <a:lnTo>
                    <a:pt x="492919" y="0"/>
                  </a:lnTo>
                  <a:close/>
                </a:path>
              </a:pathLst>
            </a:custGeom>
            <a:solidFill>
              <a:schemeClr val="accent4">
                <a:lumMod val="60000"/>
                <a:lumOff val="40000"/>
              </a:schemeClr>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Daviess</a:t>
              </a:r>
            </a:p>
            <a:p>
              <a:pPr algn="ctr"/>
              <a:r>
                <a:rPr lang="en-US" sz="100">
                  <a:solidFill>
                    <a:schemeClr val="bg1"/>
                  </a:solidFill>
                </a:rPr>
                <a:t>14</a:t>
              </a:r>
            </a:p>
          </p:txBody>
        </p:sp>
        <p:sp>
          <p:nvSpPr>
            <p:cNvPr id="175" name="13 - Crawford">
              <a:extLst>
                <a:ext uri="{FF2B5EF4-FFF2-40B4-BE49-F238E27FC236}">
                  <a16:creationId xmlns:a16="http://schemas.microsoft.com/office/drawing/2014/main" id="{69021D8C-6B36-D7D1-12A7-ACA80BCA6E87}"/>
                </a:ext>
              </a:extLst>
            </p:cNvPr>
            <p:cNvSpPr/>
            <p:nvPr/>
          </p:nvSpPr>
          <p:spPr>
            <a:xfrm>
              <a:off x="8858264" y="19849257"/>
              <a:ext cx="1743075" cy="1600200"/>
            </a:xfrm>
            <a:custGeom>
              <a:avLst/>
              <a:gdLst>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9594 w 581025"/>
                <a:gd name="connsiteY35" fmla="*/ 0 h 533400"/>
                <a:gd name="connsiteX0" fmla="*/ 559594 w 581025"/>
                <a:gd name="connsiteY0" fmla="*/ 0 h 533400"/>
                <a:gd name="connsiteX1" fmla="*/ 490538 w 581025"/>
                <a:gd name="connsiteY1" fmla="*/ 0 h 533400"/>
                <a:gd name="connsiteX2" fmla="*/ 492919 w 581025"/>
                <a:gd name="connsiteY2" fmla="*/ 54769 h 533400"/>
                <a:gd name="connsiteX3" fmla="*/ 23813 w 581025"/>
                <a:gd name="connsiteY3" fmla="*/ 52388 h 533400"/>
                <a:gd name="connsiteX4" fmla="*/ 0 w 581025"/>
                <a:gd name="connsiteY4" fmla="*/ 59532 h 533400"/>
                <a:gd name="connsiteX5" fmla="*/ 7144 w 581025"/>
                <a:gd name="connsiteY5" fmla="*/ 273844 h 533400"/>
                <a:gd name="connsiteX6" fmla="*/ 147638 w 581025"/>
                <a:gd name="connsiteY6" fmla="*/ 269082 h 533400"/>
                <a:gd name="connsiteX7" fmla="*/ 147638 w 581025"/>
                <a:gd name="connsiteY7" fmla="*/ 361950 h 533400"/>
                <a:gd name="connsiteX8" fmla="*/ 290513 w 581025"/>
                <a:gd name="connsiteY8" fmla="*/ 364332 h 533400"/>
                <a:gd name="connsiteX9" fmla="*/ 290513 w 581025"/>
                <a:gd name="connsiteY9" fmla="*/ 497682 h 533400"/>
                <a:gd name="connsiteX10" fmla="*/ 319088 w 581025"/>
                <a:gd name="connsiteY10" fmla="*/ 492919 h 533400"/>
                <a:gd name="connsiteX11" fmla="*/ 338138 w 581025"/>
                <a:gd name="connsiteY11" fmla="*/ 502444 h 533400"/>
                <a:gd name="connsiteX12" fmla="*/ 352425 w 581025"/>
                <a:gd name="connsiteY12" fmla="*/ 523875 h 533400"/>
                <a:gd name="connsiteX13" fmla="*/ 361950 w 581025"/>
                <a:gd name="connsiteY13" fmla="*/ 533400 h 533400"/>
                <a:gd name="connsiteX14" fmla="*/ 385763 w 581025"/>
                <a:gd name="connsiteY14" fmla="*/ 526257 h 533400"/>
                <a:gd name="connsiteX15" fmla="*/ 390525 w 581025"/>
                <a:gd name="connsiteY15" fmla="*/ 488157 h 533400"/>
                <a:gd name="connsiteX16" fmla="*/ 423863 w 581025"/>
                <a:gd name="connsiteY16" fmla="*/ 488157 h 533400"/>
                <a:gd name="connsiteX17" fmla="*/ 454819 w 581025"/>
                <a:gd name="connsiteY17" fmla="*/ 490538 h 533400"/>
                <a:gd name="connsiteX18" fmla="*/ 476250 w 581025"/>
                <a:gd name="connsiteY18" fmla="*/ 473869 h 533400"/>
                <a:gd name="connsiteX19" fmla="*/ 481013 w 581025"/>
                <a:gd name="connsiteY19" fmla="*/ 426244 h 533400"/>
                <a:gd name="connsiteX20" fmla="*/ 483394 w 581025"/>
                <a:gd name="connsiteY20" fmla="*/ 395288 h 533400"/>
                <a:gd name="connsiteX21" fmla="*/ 507207 w 581025"/>
                <a:gd name="connsiteY21" fmla="*/ 366713 h 533400"/>
                <a:gd name="connsiteX22" fmla="*/ 511969 w 581025"/>
                <a:gd name="connsiteY22" fmla="*/ 345282 h 533400"/>
                <a:gd name="connsiteX23" fmla="*/ 540544 w 581025"/>
                <a:gd name="connsiteY23" fmla="*/ 326232 h 533400"/>
                <a:gd name="connsiteX24" fmla="*/ 535782 w 581025"/>
                <a:gd name="connsiteY24" fmla="*/ 238125 h 533400"/>
                <a:gd name="connsiteX25" fmla="*/ 557213 w 581025"/>
                <a:gd name="connsiteY25" fmla="*/ 214313 h 533400"/>
                <a:gd name="connsiteX26" fmla="*/ 531019 w 581025"/>
                <a:gd name="connsiteY26" fmla="*/ 195263 h 533400"/>
                <a:gd name="connsiteX27" fmla="*/ 523875 w 581025"/>
                <a:gd name="connsiteY27" fmla="*/ 178594 h 533400"/>
                <a:gd name="connsiteX28" fmla="*/ 523875 w 581025"/>
                <a:gd name="connsiteY28" fmla="*/ 150019 h 533400"/>
                <a:gd name="connsiteX29" fmla="*/ 538163 w 581025"/>
                <a:gd name="connsiteY29" fmla="*/ 114300 h 533400"/>
                <a:gd name="connsiteX30" fmla="*/ 581025 w 581025"/>
                <a:gd name="connsiteY30" fmla="*/ 119063 h 533400"/>
                <a:gd name="connsiteX31" fmla="*/ 571500 w 581025"/>
                <a:gd name="connsiteY31" fmla="*/ 95250 h 533400"/>
                <a:gd name="connsiteX32" fmla="*/ 552450 w 581025"/>
                <a:gd name="connsiteY32" fmla="*/ 76200 h 533400"/>
                <a:gd name="connsiteX33" fmla="*/ 550069 w 581025"/>
                <a:gd name="connsiteY33" fmla="*/ 66675 h 533400"/>
                <a:gd name="connsiteX34" fmla="*/ 571500 w 581025"/>
                <a:gd name="connsiteY34" fmla="*/ 52388 h 533400"/>
                <a:gd name="connsiteX35" fmla="*/ 552450 w 581025"/>
                <a:gd name="connsiteY35" fmla="*/ 30957 h 533400"/>
                <a:gd name="connsiteX36" fmla="*/ 559594 w 581025"/>
                <a:gd name="connsiteY3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025" h="533400">
                  <a:moveTo>
                    <a:pt x="559594" y="0"/>
                  </a:moveTo>
                  <a:lnTo>
                    <a:pt x="490538" y="0"/>
                  </a:lnTo>
                  <a:cubicBezTo>
                    <a:pt x="491332" y="18256"/>
                    <a:pt x="492125" y="36513"/>
                    <a:pt x="492919" y="54769"/>
                  </a:cubicBezTo>
                  <a:lnTo>
                    <a:pt x="23813" y="52388"/>
                  </a:lnTo>
                  <a:lnTo>
                    <a:pt x="0" y="59532"/>
                  </a:lnTo>
                  <a:lnTo>
                    <a:pt x="7144" y="273844"/>
                  </a:lnTo>
                  <a:lnTo>
                    <a:pt x="147638" y="269082"/>
                  </a:lnTo>
                  <a:lnTo>
                    <a:pt x="147638" y="361950"/>
                  </a:lnTo>
                  <a:lnTo>
                    <a:pt x="290513" y="364332"/>
                  </a:lnTo>
                  <a:lnTo>
                    <a:pt x="290513" y="497682"/>
                  </a:lnTo>
                  <a:lnTo>
                    <a:pt x="319088" y="492919"/>
                  </a:lnTo>
                  <a:lnTo>
                    <a:pt x="338138" y="502444"/>
                  </a:lnTo>
                  <a:lnTo>
                    <a:pt x="352425" y="523875"/>
                  </a:lnTo>
                  <a:lnTo>
                    <a:pt x="361950" y="533400"/>
                  </a:lnTo>
                  <a:lnTo>
                    <a:pt x="385763" y="526257"/>
                  </a:lnTo>
                  <a:lnTo>
                    <a:pt x="390525" y="488157"/>
                  </a:lnTo>
                  <a:lnTo>
                    <a:pt x="423863" y="488157"/>
                  </a:lnTo>
                  <a:lnTo>
                    <a:pt x="454819" y="490538"/>
                  </a:lnTo>
                  <a:lnTo>
                    <a:pt x="476250" y="473869"/>
                  </a:lnTo>
                  <a:lnTo>
                    <a:pt x="481013" y="426244"/>
                  </a:lnTo>
                  <a:lnTo>
                    <a:pt x="483394" y="395288"/>
                  </a:lnTo>
                  <a:lnTo>
                    <a:pt x="507207" y="366713"/>
                  </a:lnTo>
                  <a:lnTo>
                    <a:pt x="511969" y="345282"/>
                  </a:lnTo>
                  <a:lnTo>
                    <a:pt x="540544" y="326232"/>
                  </a:lnTo>
                  <a:lnTo>
                    <a:pt x="535782" y="238125"/>
                  </a:lnTo>
                  <a:lnTo>
                    <a:pt x="557213" y="214313"/>
                  </a:lnTo>
                  <a:lnTo>
                    <a:pt x="531019" y="195263"/>
                  </a:lnTo>
                  <a:lnTo>
                    <a:pt x="523875" y="178594"/>
                  </a:lnTo>
                  <a:lnTo>
                    <a:pt x="523875" y="150019"/>
                  </a:lnTo>
                  <a:lnTo>
                    <a:pt x="538163" y="114300"/>
                  </a:lnTo>
                  <a:lnTo>
                    <a:pt x="581025" y="119063"/>
                  </a:lnTo>
                  <a:lnTo>
                    <a:pt x="571500" y="95250"/>
                  </a:lnTo>
                  <a:lnTo>
                    <a:pt x="552450" y="76200"/>
                  </a:lnTo>
                  <a:lnTo>
                    <a:pt x="550069" y="66675"/>
                  </a:lnTo>
                  <a:lnTo>
                    <a:pt x="571500" y="52388"/>
                  </a:lnTo>
                  <a:cubicBezTo>
                    <a:pt x="570706" y="42863"/>
                    <a:pt x="553244" y="40482"/>
                    <a:pt x="552450" y="30957"/>
                  </a:cubicBezTo>
                  <a:lnTo>
                    <a:pt x="559594"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Crawford</a:t>
              </a:r>
            </a:p>
            <a:p>
              <a:pPr algn="ctr"/>
              <a:r>
                <a:rPr lang="en-US" sz="100">
                  <a:solidFill>
                    <a:schemeClr val="bg1"/>
                  </a:solidFill>
                </a:rPr>
                <a:t>13</a:t>
              </a:r>
            </a:p>
            <a:p>
              <a:pPr algn="ctr"/>
              <a:endParaRPr lang="en-US" sz="100">
                <a:solidFill>
                  <a:schemeClr val="bg1"/>
                </a:solidFill>
              </a:endParaRPr>
            </a:p>
          </p:txBody>
        </p:sp>
        <p:sp>
          <p:nvSpPr>
            <p:cNvPr id="176" name="12 - Clinton">
              <a:extLst>
                <a:ext uri="{FF2B5EF4-FFF2-40B4-BE49-F238E27FC236}">
                  <a16:creationId xmlns:a16="http://schemas.microsoft.com/office/drawing/2014/main" id="{AD61AC24-D2EE-5733-E8B9-7820E0D92280}"/>
                </a:ext>
              </a:extLst>
            </p:cNvPr>
            <p:cNvSpPr/>
            <p:nvPr/>
          </p:nvSpPr>
          <p:spPr>
            <a:xfrm>
              <a:off x="8793968" y="9719429"/>
              <a:ext cx="1793085" cy="1343025"/>
            </a:xfrm>
            <a:custGeom>
              <a:avLst/>
              <a:gdLst>
                <a:gd name="connsiteX0" fmla="*/ 0 w 597694"/>
                <a:gd name="connsiteY0" fmla="*/ 11906 h 447675"/>
                <a:gd name="connsiteX1" fmla="*/ 7144 w 597694"/>
                <a:gd name="connsiteY1" fmla="*/ 447675 h 447675"/>
                <a:gd name="connsiteX2" fmla="*/ 597694 w 597694"/>
                <a:gd name="connsiteY2" fmla="*/ 438150 h 447675"/>
                <a:gd name="connsiteX3" fmla="*/ 597694 w 597694"/>
                <a:gd name="connsiteY3" fmla="*/ 107156 h 447675"/>
                <a:gd name="connsiteX4" fmla="*/ 545306 w 597694"/>
                <a:gd name="connsiteY4" fmla="*/ 107156 h 447675"/>
                <a:gd name="connsiteX5" fmla="*/ 545306 w 597694"/>
                <a:gd name="connsiteY5" fmla="*/ 78581 h 447675"/>
                <a:gd name="connsiteX6" fmla="*/ 504825 w 597694"/>
                <a:gd name="connsiteY6" fmla="*/ 78581 h 447675"/>
                <a:gd name="connsiteX7" fmla="*/ 509588 w 597694"/>
                <a:gd name="connsiteY7" fmla="*/ 0 h 447675"/>
                <a:gd name="connsiteX8" fmla="*/ 0 w 597694"/>
                <a:gd name="connsiteY8" fmla="*/ 11906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94" h="447675">
                  <a:moveTo>
                    <a:pt x="0" y="11906"/>
                  </a:moveTo>
                  <a:lnTo>
                    <a:pt x="7144" y="447675"/>
                  </a:lnTo>
                  <a:lnTo>
                    <a:pt x="597694" y="438150"/>
                  </a:lnTo>
                  <a:lnTo>
                    <a:pt x="597694" y="107156"/>
                  </a:lnTo>
                  <a:lnTo>
                    <a:pt x="545306" y="107156"/>
                  </a:lnTo>
                  <a:lnTo>
                    <a:pt x="545306" y="78581"/>
                  </a:lnTo>
                  <a:lnTo>
                    <a:pt x="504825" y="78581"/>
                  </a:lnTo>
                  <a:lnTo>
                    <a:pt x="509588" y="0"/>
                  </a:lnTo>
                  <a:lnTo>
                    <a:pt x="0" y="11906"/>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Clinton</a:t>
              </a:r>
            </a:p>
            <a:p>
              <a:pPr algn="ctr"/>
              <a:r>
                <a:rPr lang="en-US" sz="100">
                  <a:solidFill>
                    <a:schemeClr val="bg1"/>
                  </a:solidFill>
                </a:rPr>
                <a:t>12</a:t>
              </a:r>
            </a:p>
          </p:txBody>
        </p:sp>
        <p:sp>
          <p:nvSpPr>
            <p:cNvPr id="177" name="11 - Clay">
              <a:extLst>
                <a:ext uri="{FF2B5EF4-FFF2-40B4-BE49-F238E27FC236}">
                  <a16:creationId xmlns:a16="http://schemas.microsoft.com/office/drawing/2014/main" id="{2DC55693-C60E-07DB-E212-B21115E63E4A}"/>
                </a:ext>
              </a:extLst>
            </p:cNvPr>
            <p:cNvSpPr/>
            <p:nvPr/>
          </p:nvSpPr>
          <p:spPr>
            <a:xfrm>
              <a:off x="6693716" y="13934249"/>
              <a:ext cx="1185861" cy="2185989"/>
            </a:xfrm>
            <a:custGeom>
              <a:avLst/>
              <a:gdLst>
                <a:gd name="connsiteX0" fmla="*/ 290512 w 395287"/>
                <a:gd name="connsiteY0" fmla="*/ 0 h 728663"/>
                <a:gd name="connsiteX1" fmla="*/ 47625 w 395287"/>
                <a:gd name="connsiteY1" fmla="*/ 2382 h 728663"/>
                <a:gd name="connsiteX2" fmla="*/ 42862 w 395287"/>
                <a:gd name="connsiteY2" fmla="*/ 140494 h 728663"/>
                <a:gd name="connsiteX3" fmla="*/ 0 w 395287"/>
                <a:gd name="connsiteY3" fmla="*/ 147638 h 728663"/>
                <a:gd name="connsiteX4" fmla="*/ 0 w 395287"/>
                <a:gd name="connsiteY4" fmla="*/ 728663 h 728663"/>
                <a:gd name="connsiteX5" fmla="*/ 238125 w 395287"/>
                <a:gd name="connsiteY5" fmla="*/ 723900 h 728663"/>
                <a:gd name="connsiteX6" fmla="*/ 238125 w 395287"/>
                <a:gd name="connsiteY6" fmla="*/ 440532 h 728663"/>
                <a:gd name="connsiteX7" fmla="*/ 390525 w 395287"/>
                <a:gd name="connsiteY7" fmla="*/ 440532 h 728663"/>
                <a:gd name="connsiteX8" fmla="*/ 395287 w 395287"/>
                <a:gd name="connsiteY8" fmla="*/ 221457 h 728663"/>
                <a:gd name="connsiteX9" fmla="*/ 285750 w 395287"/>
                <a:gd name="connsiteY9" fmla="*/ 221457 h 728663"/>
                <a:gd name="connsiteX10" fmla="*/ 290512 w 395287"/>
                <a:gd name="connsiteY10" fmla="*/ 0 h 72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287" h="728663">
                  <a:moveTo>
                    <a:pt x="290512" y="0"/>
                  </a:moveTo>
                  <a:lnTo>
                    <a:pt x="47625" y="2382"/>
                  </a:lnTo>
                  <a:lnTo>
                    <a:pt x="42862" y="140494"/>
                  </a:lnTo>
                  <a:lnTo>
                    <a:pt x="0" y="147638"/>
                  </a:lnTo>
                  <a:lnTo>
                    <a:pt x="0" y="728663"/>
                  </a:lnTo>
                  <a:lnTo>
                    <a:pt x="238125" y="723900"/>
                  </a:lnTo>
                  <a:lnTo>
                    <a:pt x="238125" y="440532"/>
                  </a:lnTo>
                  <a:lnTo>
                    <a:pt x="390525" y="440532"/>
                  </a:lnTo>
                  <a:lnTo>
                    <a:pt x="395287" y="221457"/>
                  </a:lnTo>
                  <a:lnTo>
                    <a:pt x="285750" y="221457"/>
                  </a:lnTo>
                  <a:cubicBezTo>
                    <a:pt x="286544" y="150019"/>
                    <a:pt x="287337" y="78582"/>
                    <a:pt x="290512"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Clay</a:t>
              </a:r>
            </a:p>
            <a:p>
              <a:pPr algn="ctr"/>
              <a:r>
                <a:rPr lang="en-US" sz="100">
                  <a:solidFill>
                    <a:schemeClr val="bg1"/>
                  </a:solidFill>
                </a:rPr>
                <a:t>11</a:t>
              </a:r>
            </a:p>
            <a:p>
              <a:pPr algn="ctr"/>
              <a:endParaRPr lang="en-US" sz="100">
                <a:solidFill>
                  <a:schemeClr val="bg1"/>
                </a:solidFill>
              </a:endParaRPr>
            </a:p>
          </p:txBody>
        </p:sp>
        <p:sp>
          <p:nvSpPr>
            <p:cNvPr id="178" name="10 - Clark">
              <a:extLst>
                <a:ext uri="{FF2B5EF4-FFF2-40B4-BE49-F238E27FC236}">
                  <a16:creationId xmlns:a16="http://schemas.microsoft.com/office/drawing/2014/main" id="{45350512-CD4F-9EFD-7D37-68854BB7A03D}"/>
                </a:ext>
              </a:extLst>
            </p:cNvPr>
            <p:cNvSpPr/>
            <p:nvPr/>
          </p:nvSpPr>
          <p:spPr>
            <a:xfrm>
              <a:off x="11551463" y="18956294"/>
              <a:ext cx="2271711" cy="1700217"/>
            </a:xfrm>
            <a:custGeom>
              <a:avLst/>
              <a:gdLst>
                <a:gd name="connsiteX0" fmla="*/ 745331 w 745331"/>
                <a:gd name="connsiteY0" fmla="*/ 38100 h 566738"/>
                <a:gd name="connsiteX1" fmla="*/ 661987 w 745331"/>
                <a:gd name="connsiteY1" fmla="*/ 38100 h 566738"/>
                <a:gd name="connsiteX2" fmla="*/ 664368 w 745331"/>
                <a:gd name="connsiteY2" fmla="*/ 4763 h 566738"/>
                <a:gd name="connsiteX3" fmla="*/ 657225 w 745331"/>
                <a:gd name="connsiteY3" fmla="*/ 0 h 566738"/>
                <a:gd name="connsiteX4" fmla="*/ 269081 w 745331"/>
                <a:gd name="connsiteY4" fmla="*/ 0 h 566738"/>
                <a:gd name="connsiteX5" fmla="*/ 252412 w 745331"/>
                <a:gd name="connsiteY5" fmla="*/ 16669 h 566738"/>
                <a:gd name="connsiteX6" fmla="*/ 259556 w 745331"/>
                <a:gd name="connsiteY6" fmla="*/ 28575 h 566738"/>
                <a:gd name="connsiteX7" fmla="*/ 245268 w 745331"/>
                <a:gd name="connsiteY7" fmla="*/ 33338 h 566738"/>
                <a:gd name="connsiteX8" fmla="*/ 245268 w 745331"/>
                <a:gd name="connsiteY8" fmla="*/ 33338 h 566738"/>
                <a:gd name="connsiteX9" fmla="*/ 226218 w 745331"/>
                <a:gd name="connsiteY9" fmla="*/ 47625 h 566738"/>
                <a:gd name="connsiteX10" fmla="*/ 228600 w 745331"/>
                <a:gd name="connsiteY10" fmla="*/ 66675 h 566738"/>
                <a:gd name="connsiteX11" fmla="*/ 188118 w 745331"/>
                <a:gd name="connsiteY11" fmla="*/ 76200 h 566738"/>
                <a:gd name="connsiteX12" fmla="*/ 188118 w 745331"/>
                <a:gd name="connsiteY12" fmla="*/ 104775 h 566738"/>
                <a:gd name="connsiteX13" fmla="*/ 166687 w 745331"/>
                <a:gd name="connsiteY13" fmla="*/ 102394 h 566738"/>
                <a:gd name="connsiteX14" fmla="*/ 166687 w 745331"/>
                <a:gd name="connsiteY14" fmla="*/ 145256 h 566738"/>
                <a:gd name="connsiteX15" fmla="*/ 140493 w 745331"/>
                <a:gd name="connsiteY15" fmla="*/ 147638 h 566738"/>
                <a:gd name="connsiteX16" fmla="*/ 145256 w 745331"/>
                <a:gd name="connsiteY16" fmla="*/ 171450 h 566738"/>
                <a:gd name="connsiteX17" fmla="*/ 45243 w 745331"/>
                <a:gd name="connsiteY17" fmla="*/ 169069 h 566738"/>
                <a:gd name="connsiteX18" fmla="*/ 50006 w 745331"/>
                <a:gd name="connsiteY18" fmla="*/ 190500 h 566738"/>
                <a:gd name="connsiteX19" fmla="*/ 0 w 745331"/>
                <a:gd name="connsiteY19" fmla="*/ 188119 h 566738"/>
                <a:gd name="connsiteX20" fmla="*/ 0 w 745331"/>
                <a:gd name="connsiteY20" fmla="*/ 323850 h 566738"/>
                <a:gd name="connsiteX21" fmla="*/ 33337 w 745331"/>
                <a:gd name="connsiteY21" fmla="*/ 319088 h 566738"/>
                <a:gd name="connsiteX22" fmla="*/ 38100 w 745331"/>
                <a:gd name="connsiteY22" fmla="*/ 338138 h 566738"/>
                <a:gd name="connsiteX23" fmla="*/ 242887 w 745331"/>
                <a:gd name="connsiteY23" fmla="*/ 335756 h 566738"/>
                <a:gd name="connsiteX24" fmla="*/ 300037 w 745331"/>
                <a:gd name="connsiteY24" fmla="*/ 416719 h 566738"/>
                <a:gd name="connsiteX25" fmla="*/ 269081 w 745331"/>
                <a:gd name="connsiteY25" fmla="*/ 454819 h 566738"/>
                <a:gd name="connsiteX26" fmla="*/ 269081 w 745331"/>
                <a:gd name="connsiteY26" fmla="*/ 454819 h 566738"/>
                <a:gd name="connsiteX27" fmla="*/ 264318 w 745331"/>
                <a:gd name="connsiteY27" fmla="*/ 473869 h 566738"/>
                <a:gd name="connsiteX28" fmla="*/ 271462 w 745331"/>
                <a:gd name="connsiteY28" fmla="*/ 495300 h 566738"/>
                <a:gd name="connsiteX29" fmla="*/ 264318 w 745331"/>
                <a:gd name="connsiteY29" fmla="*/ 507206 h 566738"/>
                <a:gd name="connsiteX30" fmla="*/ 264318 w 745331"/>
                <a:gd name="connsiteY30" fmla="*/ 519113 h 566738"/>
                <a:gd name="connsiteX31" fmla="*/ 264318 w 745331"/>
                <a:gd name="connsiteY31" fmla="*/ 531019 h 566738"/>
                <a:gd name="connsiteX32" fmla="*/ 290512 w 745331"/>
                <a:gd name="connsiteY32" fmla="*/ 526256 h 566738"/>
                <a:gd name="connsiteX33" fmla="*/ 314325 w 745331"/>
                <a:gd name="connsiteY33" fmla="*/ 566738 h 566738"/>
                <a:gd name="connsiteX34" fmla="*/ 328612 w 745331"/>
                <a:gd name="connsiteY34" fmla="*/ 561975 h 566738"/>
                <a:gd name="connsiteX35" fmla="*/ 373856 w 745331"/>
                <a:gd name="connsiteY35" fmla="*/ 533400 h 566738"/>
                <a:gd name="connsiteX36" fmla="*/ 433387 w 745331"/>
                <a:gd name="connsiteY36" fmla="*/ 481013 h 566738"/>
                <a:gd name="connsiteX37" fmla="*/ 452437 w 745331"/>
                <a:gd name="connsiteY37" fmla="*/ 440531 h 566738"/>
                <a:gd name="connsiteX38" fmla="*/ 469106 w 745331"/>
                <a:gd name="connsiteY38" fmla="*/ 376238 h 566738"/>
                <a:gd name="connsiteX39" fmla="*/ 473868 w 745331"/>
                <a:gd name="connsiteY39" fmla="*/ 328613 h 566738"/>
                <a:gd name="connsiteX40" fmla="*/ 507206 w 745331"/>
                <a:gd name="connsiteY40" fmla="*/ 269081 h 566738"/>
                <a:gd name="connsiteX41" fmla="*/ 538162 w 745331"/>
                <a:gd name="connsiteY41" fmla="*/ 245269 h 566738"/>
                <a:gd name="connsiteX42" fmla="*/ 576262 w 745331"/>
                <a:gd name="connsiteY42" fmla="*/ 250031 h 566738"/>
                <a:gd name="connsiteX43" fmla="*/ 631031 w 745331"/>
                <a:gd name="connsiteY43" fmla="*/ 240506 h 566738"/>
                <a:gd name="connsiteX44" fmla="*/ 659606 w 745331"/>
                <a:gd name="connsiteY44" fmla="*/ 219075 h 566738"/>
                <a:gd name="connsiteX45" fmla="*/ 673893 w 745331"/>
                <a:gd name="connsiteY45" fmla="*/ 176213 h 566738"/>
                <a:gd name="connsiteX46" fmla="*/ 700087 w 745331"/>
                <a:gd name="connsiteY46" fmla="*/ 147638 h 566738"/>
                <a:gd name="connsiteX47" fmla="*/ 745331 w 745331"/>
                <a:gd name="connsiteY47" fmla="*/ 119063 h 566738"/>
                <a:gd name="connsiteX48" fmla="*/ 745331 w 745331"/>
                <a:gd name="connsiteY48" fmla="*/ 38100 h 566738"/>
                <a:gd name="connsiteX0" fmla="*/ 745331 w 757237"/>
                <a:gd name="connsiteY0" fmla="*/ 38100 h 566738"/>
                <a:gd name="connsiteX1" fmla="*/ 661987 w 757237"/>
                <a:gd name="connsiteY1" fmla="*/ 38100 h 566738"/>
                <a:gd name="connsiteX2" fmla="*/ 664368 w 757237"/>
                <a:gd name="connsiteY2" fmla="*/ 4763 h 566738"/>
                <a:gd name="connsiteX3" fmla="*/ 657225 w 757237"/>
                <a:gd name="connsiteY3" fmla="*/ 0 h 566738"/>
                <a:gd name="connsiteX4" fmla="*/ 269081 w 757237"/>
                <a:gd name="connsiteY4" fmla="*/ 0 h 566738"/>
                <a:gd name="connsiteX5" fmla="*/ 252412 w 757237"/>
                <a:gd name="connsiteY5" fmla="*/ 16669 h 566738"/>
                <a:gd name="connsiteX6" fmla="*/ 259556 w 757237"/>
                <a:gd name="connsiteY6" fmla="*/ 28575 h 566738"/>
                <a:gd name="connsiteX7" fmla="*/ 245268 w 757237"/>
                <a:gd name="connsiteY7" fmla="*/ 33338 h 566738"/>
                <a:gd name="connsiteX8" fmla="*/ 245268 w 757237"/>
                <a:gd name="connsiteY8" fmla="*/ 33338 h 566738"/>
                <a:gd name="connsiteX9" fmla="*/ 226218 w 757237"/>
                <a:gd name="connsiteY9" fmla="*/ 47625 h 566738"/>
                <a:gd name="connsiteX10" fmla="*/ 228600 w 757237"/>
                <a:gd name="connsiteY10" fmla="*/ 66675 h 566738"/>
                <a:gd name="connsiteX11" fmla="*/ 188118 w 757237"/>
                <a:gd name="connsiteY11" fmla="*/ 76200 h 566738"/>
                <a:gd name="connsiteX12" fmla="*/ 188118 w 757237"/>
                <a:gd name="connsiteY12" fmla="*/ 104775 h 566738"/>
                <a:gd name="connsiteX13" fmla="*/ 166687 w 757237"/>
                <a:gd name="connsiteY13" fmla="*/ 102394 h 566738"/>
                <a:gd name="connsiteX14" fmla="*/ 166687 w 757237"/>
                <a:gd name="connsiteY14" fmla="*/ 145256 h 566738"/>
                <a:gd name="connsiteX15" fmla="*/ 140493 w 757237"/>
                <a:gd name="connsiteY15" fmla="*/ 147638 h 566738"/>
                <a:gd name="connsiteX16" fmla="*/ 145256 w 757237"/>
                <a:gd name="connsiteY16" fmla="*/ 171450 h 566738"/>
                <a:gd name="connsiteX17" fmla="*/ 45243 w 757237"/>
                <a:gd name="connsiteY17" fmla="*/ 169069 h 566738"/>
                <a:gd name="connsiteX18" fmla="*/ 50006 w 757237"/>
                <a:gd name="connsiteY18" fmla="*/ 190500 h 566738"/>
                <a:gd name="connsiteX19" fmla="*/ 0 w 757237"/>
                <a:gd name="connsiteY19" fmla="*/ 188119 h 566738"/>
                <a:gd name="connsiteX20" fmla="*/ 0 w 757237"/>
                <a:gd name="connsiteY20" fmla="*/ 323850 h 566738"/>
                <a:gd name="connsiteX21" fmla="*/ 33337 w 757237"/>
                <a:gd name="connsiteY21" fmla="*/ 319088 h 566738"/>
                <a:gd name="connsiteX22" fmla="*/ 38100 w 757237"/>
                <a:gd name="connsiteY22" fmla="*/ 338138 h 566738"/>
                <a:gd name="connsiteX23" fmla="*/ 242887 w 757237"/>
                <a:gd name="connsiteY23" fmla="*/ 335756 h 566738"/>
                <a:gd name="connsiteX24" fmla="*/ 300037 w 757237"/>
                <a:gd name="connsiteY24" fmla="*/ 416719 h 566738"/>
                <a:gd name="connsiteX25" fmla="*/ 269081 w 757237"/>
                <a:gd name="connsiteY25" fmla="*/ 454819 h 566738"/>
                <a:gd name="connsiteX26" fmla="*/ 269081 w 757237"/>
                <a:gd name="connsiteY26" fmla="*/ 454819 h 566738"/>
                <a:gd name="connsiteX27" fmla="*/ 264318 w 757237"/>
                <a:gd name="connsiteY27" fmla="*/ 473869 h 566738"/>
                <a:gd name="connsiteX28" fmla="*/ 271462 w 757237"/>
                <a:gd name="connsiteY28" fmla="*/ 495300 h 566738"/>
                <a:gd name="connsiteX29" fmla="*/ 264318 w 757237"/>
                <a:gd name="connsiteY29" fmla="*/ 507206 h 566738"/>
                <a:gd name="connsiteX30" fmla="*/ 264318 w 757237"/>
                <a:gd name="connsiteY30" fmla="*/ 519113 h 566738"/>
                <a:gd name="connsiteX31" fmla="*/ 264318 w 757237"/>
                <a:gd name="connsiteY31" fmla="*/ 531019 h 566738"/>
                <a:gd name="connsiteX32" fmla="*/ 290512 w 757237"/>
                <a:gd name="connsiteY32" fmla="*/ 526256 h 566738"/>
                <a:gd name="connsiteX33" fmla="*/ 314325 w 757237"/>
                <a:gd name="connsiteY33" fmla="*/ 566738 h 566738"/>
                <a:gd name="connsiteX34" fmla="*/ 328612 w 757237"/>
                <a:gd name="connsiteY34" fmla="*/ 561975 h 566738"/>
                <a:gd name="connsiteX35" fmla="*/ 373856 w 757237"/>
                <a:gd name="connsiteY35" fmla="*/ 533400 h 566738"/>
                <a:gd name="connsiteX36" fmla="*/ 433387 w 757237"/>
                <a:gd name="connsiteY36" fmla="*/ 481013 h 566738"/>
                <a:gd name="connsiteX37" fmla="*/ 452437 w 757237"/>
                <a:gd name="connsiteY37" fmla="*/ 440531 h 566738"/>
                <a:gd name="connsiteX38" fmla="*/ 469106 w 757237"/>
                <a:gd name="connsiteY38" fmla="*/ 376238 h 566738"/>
                <a:gd name="connsiteX39" fmla="*/ 473868 w 757237"/>
                <a:gd name="connsiteY39" fmla="*/ 328613 h 566738"/>
                <a:gd name="connsiteX40" fmla="*/ 507206 w 757237"/>
                <a:gd name="connsiteY40" fmla="*/ 269081 h 566738"/>
                <a:gd name="connsiteX41" fmla="*/ 538162 w 757237"/>
                <a:gd name="connsiteY41" fmla="*/ 245269 h 566738"/>
                <a:gd name="connsiteX42" fmla="*/ 576262 w 757237"/>
                <a:gd name="connsiteY42" fmla="*/ 250031 h 566738"/>
                <a:gd name="connsiteX43" fmla="*/ 631031 w 757237"/>
                <a:gd name="connsiteY43" fmla="*/ 240506 h 566738"/>
                <a:gd name="connsiteX44" fmla="*/ 659606 w 757237"/>
                <a:gd name="connsiteY44" fmla="*/ 219075 h 566738"/>
                <a:gd name="connsiteX45" fmla="*/ 673893 w 757237"/>
                <a:gd name="connsiteY45" fmla="*/ 176213 h 566738"/>
                <a:gd name="connsiteX46" fmla="*/ 700087 w 757237"/>
                <a:gd name="connsiteY46" fmla="*/ 147638 h 566738"/>
                <a:gd name="connsiteX47" fmla="*/ 745331 w 757237"/>
                <a:gd name="connsiteY47" fmla="*/ 119063 h 566738"/>
                <a:gd name="connsiteX48" fmla="*/ 757237 w 757237"/>
                <a:gd name="connsiteY48" fmla="*/ 80963 h 566738"/>
                <a:gd name="connsiteX49" fmla="*/ 745331 w 757237"/>
                <a:gd name="connsiteY49" fmla="*/ 38100 h 5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57237" h="566738">
                  <a:moveTo>
                    <a:pt x="745331" y="38100"/>
                  </a:moveTo>
                  <a:lnTo>
                    <a:pt x="661987" y="38100"/>
                  </a:lnTo>
                  <a:lnTo>
                    <a:pt x="664368" y="4763"/>
                  </a:lnTo>
                  <a:lnTo>
                    <a:pt x="657225" y="0"/>
                  </a:lnTo>
                  <a:lnTo>
                    <a:pt x="269081" y="0"/>
                  </a:lnTo>
                  <a:lnTo>
                    <a:pt x="252412" y="16669"/>
                  </a:lnTo>
                  <a:lnTo>
                    <a:pt x="259556" y="28575"/>
                  </a:lnTo>
                  <a:lnTo>
                    <a:pt x="245268" y="33338"/>
                  </a:lnTo>
                  <a:lnTo>
                    <a:pt x="245268" y="33338"/>
                  </a:lnTo>
                  <a:lnTo>
                    <a:pt x="226218" y="47625"/>
                  </a:lnTo>
                  <a:lnTo>
                    <a:pt x="228600" y="66675"/>
                  </a:lnTo>
                  <a:lnTo>
                    <a:pt x="188118" y="76200"/>
                  </a:lnTo>
                  <a:lnTo>
                    <a:pt x="188118" y="104775"/>
                  </a:lnTo>
                  <a:lnTo>
                    <a:pt x="166687" y="102394"/>
                  </a:lnTo>
                  <a:lnTo>
                    <a:pt x="166687" y="145256"/>
                  </a:lnTo>
                  <a:lnTo>
                    <a:pt x="140493" y="147638"/>
                  </a:lnTo>
                  <a:lnTo>
                    <a:pt x="145256" y="171450"/>
                  </a:lnTo>
                  <a:lnTo>
                    <a:pt x="45243" y="169069"/>
                  </a:lnTo>
                  <a:lnTo>
                    <a:pt x="50006" y="190500"/>
                  </a:lnTo>
                  <a:lnTo>
                    <a:pt x="0" y="188119"/>
                  </a:lnTo>
                  <a:lnTo>
                    <a:pt x="0" y="323850"/>
                  </a:lnTo>
                  <a:lnTo>
                    <a:pt x="33337" y="319088"/>
                  </a:lnTo>
                  <a:lnTo>
                    <a:pt x="38100" y="338138"/>
                  </a:lnTo>
                  <a:lnTo>
                    <a:pt x="242887" y="335756"/>
                  </a:lnTo>
                  <a:lnTo>
                    <a:pt x="300037" y="416719"/>
                  </a:lnTo>
                  <a:lnTo>
                    <a:pt x="269081" y="454819"/>
                  </a:lnTo>
                  <a:lnTo>
                    <a:pt x="269081" y="454819"/>
                  </a:lnTo>
                  <a:lnTo>
                    <a:pt x="264318" y="473869"/>
                  </a:lnTo>
                  <a:lnTo>
                    <a:pt x="271462" y="495300"/>
                  </a:lnTo>
                  <a:lnTo>
                    <a:pt x="264318" y="507206"/>
                  </a:lnTo>
                  <a:lnTo>
                    <a:pt x="264318" y="519113"/>
                  </a:lnTo>
                  <a:lnTo>
                    <a:pt x="264318" y="531019"/>
                  </a:lnTo>
                  <a:lnTo>
                    <a:pt x="290512" y="526256"/>
                  </a:lnTo>
                  <a:lnTo>
                    <a:pt x="314325" y="566738"/>
                  </a:lnTo>
                  <a:lnTo>
                    <a:pt x="328612" y="561975"/>
                  </a:lnTo>
                  <a:lnTo>
                    <a:pt x="373856" y="533400"/>
                  </a:lnTo>
                  <a:lnTo>
                    <a:pt x="433387" y="481013"/>
                  </a:lnTo>
                  <a:lnTo>
                    <a:pt x="452437" y="440531"/>
                  </a:lnTo>
                  <a:lnTo>
                    <a:pt x="469106" y="376238"/>
                  </a:lnTo>
                  <a:lnTo>
                    <a:pt x="473868" y="328613"/>
                  </a:lnTo>
                  <a:lnTo>
                    <a:pt x="507206" y="269081"/>
                  </a:lnTo>
                  <a:lnTo>
                    <a:pt x="538162" y="245269"/>
                  </a:lnTo>
                  <a:lnTo>
                    <a:pt x="576262" y="250031"/>
                  </a:lnTo>
                  <a:lnTo>
                    <a:pt x="631031" y="240506"/>
                  </a:lnTo>
                  <a:lnTo>
                    <a:pt x="659606" y="219075"/>
                  </a:lnTo>
                  <a:lnTo>
                    <a:pt x="673893" y="176213"/>
                  </a:lnTo>
                  <a:lnTo>
                    <a:pt x="700087" y="147638"/>
                  </a:lnTo>
                  <a:lnTo>
                    <a:pt x="745331" y="119063"/>
                  </a:lnTo>
                  <a:cubicBezTo>
                    <a:pt x="745331" y="106363"/>
                    <a:pt x="757237" y="93663"/>
                    <a:pt x="757237" y="80963"/>
                  </a:cubicBezTo>
                  <a:lnTo>
                    <a:pt x="745331" y="3810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Clark</a:t>
              </a:r>
            </a:p>
            <a:p>
              <a:pPr algn="ctr"/>
              <a:r>
                <a:rPr lang="en-US" sz="100">
                  <a:solidFill>
                    <a:schemeClr val="bg1"/>
                  </a:solidFill>
                </a:rPr>
                <a:t>10</a:t>
              </a:r>
            </a:p>
            <a:p>
              <a:pPr algn="ctr"/>
              <a:endParaRPr lang="en-US" sz="100">
                <a:solidFill>
                  <a:schemeClr val="bg1"/>
                </a:solidFill>
              </a:endParaRPr>
            </a:p>
            <a:p>
              <a:pPr algn="ctr"/>
              <a:endParaRPr lang="en-US" sz="100">
                <a:solidFill>
                  <a:schemeClr val="bg1"/>
                </a:solidFill>
              </a:endParaRPr>
            </a:p>
          </p:txBody>
        </p:sp>
        <p:sp>
          <p:nvSpPr>
            <p:cNvPr id="179" name="09 - Cass">
              <a:extLst>
                <a:ext uri="{FF2B5EF4-FFF2-40B4-BE49-F238E27FC236}">
                  <a16:creationId xmlns:a16="http://schemas.microsoft.com/office/drawing/2014/main" id="{22E51EFB-1701-5E23-C367-9338394D3397}"/>
                </a:ext>
              </a:extLst>
            </p:cNvPr>
            <p:cNvSpPr/>
            <p:nvPr/>
          </p:nvSpPr>
          <p:spPr>
            <a:xfrm>
              <a:off x="9251163" y="7297691"/>
              <a:ext cx="1643064" cy="1793085"/>
            </a:xfrm>
            <a:custGeom>
              <a:avLst/>
              <a:gdLst>
                <a:gd name="connsiteX0" fmla="*/ 540544 w 582484"/>
                <a:gd name="connsiteY0" fmla="*/ 43920 h 641614"/>
                <a:gd name="connsiteX1" fmla="*/ 0 w 582484"/>
                <a:gd name="connsiteY1" fmla="*/ 43920 h 641614"/>
                <a:gd name="connsiteX2" fmla="*/ 4763 w 582484"/>
                <a:gd name="connsiteY2" fmla="*/ 336814 h 641614"/>
                <a:gd name="connsiteX3" fmla="*/ 80963 w 582484"/>
                <a:gd name="connsiteY3" fmla="*/ 336814 h 641614"/>
                <a:gd name="connsiteX4" fmla="*/ 80963 w 582484"/>
                <a:gd name="connsiteY4" fmla="*/ 415395 h 641614"/>
                <a:gd name="connsiteX5" fmla="*/ 283369 w 582484"/>
                <a:gd name="connsiteY5" fmla="*/ 417776 h 641614"/>
                <a:gd name="connsiteX6" fmla="*/ 271463 w 582484"/>
                <a:gd name="connsiteY6" fmla="*/ 641614 h 641614"/>
                <a:gd name="connsiteX7" fmla="*/ 547688 w 582484"/>
                <a:gd name="connsiteY7" fmla="*/ 636851 h 641614"/>
                <a:gd name="connsiteX8" fmla="*/ 540544 w 582484"/>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43920 h 641614"/>
                <a:gd name="connsiteX1" fmla="*/ 0 w 547688"/>
                <a:gd name="connsiteY1" fmla="*/ 43920 h 641614"/>
                <a:gd name="connsiteX2" fmla="*/ 4763 w 547688"/>
                <a:gd name="connsiteY2" fmla="*/ 336814 h 641614"/>
                <a:gd name="connsiteX3" fmla="*/ 80963 w 547688"/>
                <a:gd name="connsiteY3" fmla="*/ 336814 h 641614"/>
                <a:gd name="connsiteX4" fmla="*/ 80963 w 547688"/>
                <a:gd name="connsiteY4" fmla="*/ 415395 h 641614"/>
                <a:gd name="connsiteX5" fmla="*/ 283369 w 547688"/>
                <a:gd name="connsiteY5" fmla="*/ 417776 h 641614"/>
                <a:gd name="connsiteX6" fmla="*/ 271463 w 547688"/>
                <a:gd name="connsiteY6" fmla="*/ 641614 h 641614"/>
                <a:gd name="connsiteX7" fmla="*/ 547688 w 547688"/>
                <a:gd name="connsiteY7" fmla="*/ 636851 h 641614"/>
                <a:gd name="connsiteX8" fmla="*/ 540544 w 547688"/>
                <a:gd name="connsiteY8" fmla="*/ 43920 h 641614"/>
                <a:gd name="connsiteX0" fmla="*/ 540544 w 547688"/>
                <a:gd name="connsiteY0" fmla="*/ 0 h 597694"/>
                <a:gd name="connsiteX1" fmla="*/ 0 w 547688"/>
                <a:gd name="connsiteY1" fmla="*/ 0 h 597694"/>
                <a:gd name="connsiteX2" fmla="*/ 4763 w 547688"/>
                <a:gd name="connsiteY2" fmla="*/ 292894 h 597694"/>
                <a:gd name="connsiteX3" fmla="*/ 80963 w 547688"/>
                <a:gd name="connsiteY3" fmla="*/ 292894 h 597694"/>
                <a:gd name="connsiteX4" fmla="*/ 80963 w 547688"/>
                <a:gd name="connsiteY4" fmla="*/ 371475 h 597694"/>
                <a:gd name="connsiteX5" fmla="*/ 283369 w 547688"/>
                <a:gd name="connsiteY5" fmla="*/ 373856 h 597694"/>
                <a:gd name="connsiteX6" fmla="*/ 271463 w 547688"/>
                <a:gd name="connsiteY6" fmla="*/ 597694 h 597694"/>
                <a:gd name="connsiteX7" fmla="*/ 547688 w 547688"/>
                <a:gd name="connsiteY7" fmla="*/ 592931 h 597694"/>
                <a:gd name="connsiteX8" fmla="*/ 540544 w 547688"/>
                <a:gd name="connsiteY8" fmla="*/ 0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688" h="597694">
                  <a:moveTo>
                    <a:pt x="540544" y="0"/>
                  </a:moveTo>
                  <a:cubicBezTo>
                    <a:pt x="449263" y="1191"/>
                    <a:pt x="180181" y="0"/>
                    <a:pt x="0" y="0"/>
                  </a:cubicBezTo>
                  <a:cubicBezTo>
                    <a:pt x="1588" y="97631"/>
                    <a:pt x="3175" y="195263"/>
                    <a:pt x="4763" y="292894"/>
                  </a:cubicBezTo>
                  <a:lnTo>
                    <a:pt x="80963" y="292894"/>
                  </a:lnTo>
                  <a:lnTo>
                    <a:pt x="80963" y="371475"/>
                  </a:lnTo>
                  <a:lnTo>
                    <a:pt x="283369" y="373856"/>
                  </a:lnTo>
                  <a:lnTo>
                    <a:pt x="271463" y="597694"/>
                  </a:lnTo>
                  <a:lnTo>
                    <a:pt x="547688" y="592931"/>
                  </a:lnTo>
                  <a:cubicBezTo>
                    <a:pt x="545307" y="395287"/>
                    <a:pt x="544116" y="296465"/>
                    <a:pt x="540544"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Cass</a:t>
              </a:r>
            </a:p>
            <a:p>
              <a:pPr algn="ctr"/>
              <a:r>
                <a:rPr lang="en-US" sz="100">
                  <a:solidFill>
                    <a:schemeClr val="bg1"/>
                  </a:solidFill>
                </a:rPr>
                <a:t>09</a:t>
              </a:r>
            </a:p>
            <a:p>
              <a:pPr algn="ctr"/>
              <a:endParaRPr lang="en-US" sz="100">
                <a:solidFill>
                  <a:schemeClr val="bg1"/>
                </a:solidFill>
              </a:endParaRPr>
            </a:p>
            <a:p>
              <a:pPr algn="ctr"/>
              <a:endParaRPr lang="en-US" sz="100">
                <a:solidFill>
                  <a:schemeClr val="bg1"/>
                </a:solidFill>
              </a:endParaRPr>
            </a:p>
          </p:txBody>
        </p:sp>
        <p:sp>
          <p:nvSpPr>
            <p:cNvPr id="180" name="08 - Carroll">
              <a:extLst>
                <a:ext uri="{FF2B5EF4-FFF2-40B4-BE49-F238E27FC236}">
                  <a16:creationId xmlns:a16="http://schemas.microsoft.com/office/drawing/2014/main" id="{4167F2E8-4D85-4944-8011-0FA0CED2E359}"/>
                </a:ext>
              </a:extLst>
            </p:cNvPr>
            <p:cNvSpPr/>
            <p:nvPr/>
          </p:nvSpPr>
          <p:spPr>
            <a:xfrm>
              <a:off x="8493938" y="8183519"/>
              <a:ext cx="1585911" cy="1564485"/>
            </a:xfrm>
            <a:custGeom>
              <a:avLst/>
              <a:gdLst>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5718 w 528637"/>
                <a:gd name="connsiteY14"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38100 w 528637"/>
                <a:gd name="connsiteY14" fmla="*/ 28575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19050 w 528637"/>
                <a:gd name="connsiteY14" fmla="*/ 30956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35718 w 528637"/>
                <a:gd name="connsiteY15" fmla="*/ 0 h 521494"/>
                <a:gd name="connsiteX0" fmla="*/ 35718 w 528637"/>
                <a:gd name="connsiteY0" fmla="*/ 0 h 521494"/>
                <a:gd name="connsiteX1" fmla="*/ 328612 w 528637"/>
                <a:gd name="connsiteY1" fmla="*/ 0 h 521494"/>
                <a:gd name="connsiteX2" fmla="*/ 330993 w 528637"/>
                <a:gd name="connsiteY2" fmla="*/ 78581 h 521494"/>
                <a:gd name="connsiteX3" fmla="*/ 528637 w 528637"/>
                <a:gd name="connsiteY3" fmla="*/ 78581 h 521494"/>
                <a:gd name="connsiteX4" fmla="*/ 521493 w 528637"/>
                <a:gd name="connsiteY4" fmla="*/ 514350 h 521494"/>
                <a:gd name="connsiteX5" fmla="*/ 100012 w 528637"/>
                <a:gd name="connsiteY5" fmla="*/ 521494 h 521494"/>
                <a:gd name="connsiteX6" fmla="*/ 107156 w 528637"/>
                <a:gd name="connsiteY6" fmla="*/ 295275 h 521494"/>
                <a:gd name="connsiteX7" fmla="*/ 2381 w 528637"/>
                <a:gd name="connsiteY7" fmla="*/ 292894 h 521494"/>
                <a:gd name="connsiteX8" fmla="*/ 0 w 528637"/>
                <a:gd name="connsiteY8" fmla="*/ 126206 h 521494"/>
                <a:gd name="connsiteX9" fmla="*/ 21431 w 528637"/>
                <a:gd name="connsiteY9" fmla="*/ 114300 h 521494"/>
                <a:gd name="connsiteX10" fmla="*/ 40481 w 528637"/>
                <a:gd name="connsiteY10" fmla="*/ 102394 h 521494"/>
                <a:gd name="connsiteX11" fmla="*/ 9525 w 528637"/>
                <a:gd name="connsiteY11" fmla="*/ 95250 h 521494"/>
                <a:gd name="connsiteX12" fmla="*/ 28575 w 528637"/>
                <a:gd name="connsiteY12" fmla="*/ 73819 h 521494"/>
                <a:gd name="connsiteX13" fmla="*/ 11906 w 528637"/>
                <a:gd name="connsiteY13" fmla="*/ 61913 h 521494"/>
                <a:gd name="connsiteX14" fmla="*/ 42862 w 528637"/>
                <a:gd name="connsiteY14" fmla="*/ 45244 h 521494"/>
                <a:gd name="connsiteX15" fmla="*/ 23812 w 528637"/>
                <a:gd name="connsiteY15" fmla="*/ 21431 h 521494"/>
                <a:gd name="connsiteX16" fmla="*/ 35718 w 528637"/>
                <a:gd name="connsiteY16" fmla="*/ 0 h 52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637" h="521494">
                  <a:moveTo>
                    <a:pt x="35718" y="0"/>
                  </a:moveTo>
                  <a:lnTo>
                    <a:pt x="328612" y="0"/>
                  </a:lnTo>
                  <a:cubicBezTo>
                    <a:pt x="329406" y="26194"/>
                    <a:pt x="330199" y="52387"/>
                    <a:pt x="330993" y="78581"/>
                  </a:cubicBezTo>
                  <a:lnTo>
                    <a:pt x="528637" y="78581"/>
                  </a:lnTo>
                  <a:lnTo>
                    <a:pt x="521493" y="514350"/>
                  </a:lnTo>
                  <a:lnTo>
                    <a:pt x="100012" y="521494"/>
                  </a:lnTo>
                  <a:lnTo>
                    <a:pt x="107156" y="295275"/>
                  </a:lnTo>
                  <a:lnTo>
                    <a:pt x="2381" y="292894"/>
                  </a:lnTo>
                  <a:cubicBezTo>
                    <a:pt x="1587" y="237331"/>
                    <a:pt x="794" y="181769"/>
                    <a:pt x="0" y="126206"/>
                  </a:cubicBezTo>
                  <a:lnTo>
                    <a:pt x="21431" y="114300"/>
                  </a:lnTo>
                  <a:lnTo>
                    <a:pt x="40481" y="102394"/>
                  </a:lnTo>
                  <a:lnTo>
                    <a:pt x="9525" y="95250"/>
                  </a:lnTo>
                  <a:lnTo>
                    <a:pt x="28575" y="73819"/>
                  </a:lnTo>
                  <a:lnTo>
                    <a:pt x="11906" y="61913"/>
                  </a:lnTo>
                  <a:cubicBezTo>
                    <a:pt x="15875" y="50007"/>
                    <a:pt x="38893" y="57150"/>
                    <a:pt x="42862" y="45244"/>
                  </a:cubicBezTo>
                  <a:cubicBezTo>
                    <a:pt x="42068" y="36513"/>
                    <a:pt x="24606" y="30162"/>
                    <a:pt x="23812" y="21431"/>
                  </a:cubicBezTo>
                  <a:lnTo>
                    <a:pt x="35718"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Carroll</a:t>
              </a:r>
            </a:p>
            <a:p>
              <a:pPr algn="ctr"/>
              <a:r>
                <a:rPr lang="en-US" sz="100">
                  <a:solidFill>
                    <a:schemeClr val="bg1"/>
                  </a:solidFill>
                </a:rPr>
                <a:t>08</a:t>
              </a:r>
            </a:p>
          </p:txBody>
        </p:sp>
        <p:sp>
          <p:nvSpPr>
            <p:cNvPr id="181" name="07 - Brown">
              <a:extLst>
                <a:ext uri="{FF2B5EF4-FFF2-40B4-BE49-F238E27FC236}">
                  <a16:creationId xmlns:a16="http://schemas.microsoft.com/office/drawing/2014/main" id="{D2C96E47-1B01-0B72-133B-B9DAF097D032}"/>
                </a:ext>
              </a:extLst>
            </p:cNvPr>
            <p:cNvSpPr/>
            <p:nvPr/>
          </p:nvSpPr>
          <p:spPr>
            <a:xfrm>
              <a:off x="10036991" y="15255836"/>
              <a:ext cx="1185861" cy="1500189"/>
            </a:xfrm>
            <a:custGeom>
              <a:avLst/>
              <a:gdLst>
                <a:gd name="connsiteX0" fmla="*/ 381000 w 395287"/>
                <a:gd name="connsiteY0" fmla="*/ 0 h 500062"/>
                <a:gd name="connsiteX1" fmla="*/ 0 w 395287"/>
                <a:gd name="connsiteY1" fmla="*/ 11906 h 500062"/>
                <a:gd name="connsiteX2" fmla="*/ 2381 w 395287"/>
                <a:gd name="connsiteY2" fmla="*/ 159543 h 500062"/>
                <a:gd name="connsiteX3" fmla="*/ 14287 w 395287"/>
                <a:gd name="connsiteY3" fmla="*/ 157162 h 500062"/>
                <a:gd name="connsiteX4" fmla="*/ 21431 w 395287"/>
                <a:gd name="connsiteY4" fmla="*/ 500062 h 500062"/>
                <a:gd name="connsiteX5" fmla="*/ 395287 w 395287"/>
                <a:gd name="connsiteY5" fmla="*/ 488156 h 500062"/>
                <a:gd name="connsiteX6" fmla="*/ 381000 w 395287"/>
                <a:gd name="connsiteY6" fmla="*/ 0 h 50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7" h="500062">
                  <a:moveTo>
                    <a:pt x="381000" y="0"/>
                  </a:moveTo>
                  <a:lnTo>
                    <a:pt x="0" y="11906"/>
                  </a:lnTo>
                  <a:cubicBezTo>
                    <a:pt x="794" y="61118"/>
                    <a:pt x="1587" y="110331"/>
                    <a:pt x="2381" y="159543"/>
                  </a:cubicBezTo>
                  <a:lnTo>
                    <a:pt x="14287" y="157162"/>
                  </a:lnTo>
                  <a:lnTo>
                    <a:pt x="21431" y="500062"/>
                  </a:lnTo>
                  <a:lnTo>
                    <a:pt x="395287" y="488156"/>
                  </a:lnTo>
                  <a:lnTo>
                    <a:pt x="381000"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Brown</a:t>
              </a:r>
            </a:p>
            <a:p>
              <a:pPr algn="ctr"/>
              <a:r>
                <a:rPr lang="en-US" sz="100">
                  <a:solidFill>
                    <a:schemeClr val="bg1"/>
                  </a:solidFill>
                </a:rPr>
                <a:t>07</a:t>
              </a:r>
            </a:p>
          </p:txBody>
        </p:sp>
        <p:sp>
          <p:nvSpPr>
            <p:cNvPr id="182" name="06 - Boone">
              <a:extLst>
                <a:ext uri="{FF2B5EF4-FFF2-40B4-BE49-F238E27FC236}">
                  <a16:creationId xmlns:a16="http://schemas.microsoft.com/office/drawing/2014/main" id="{E8BD4976-5475-315A-1788-B1FED018F8DA}"/>
                </a:ext>
              </a:extLst>
            </p:cNvPr>
            <p:cNvSpPr/>
            <p:nvPr/>
          </p:nvSpPr>
          <p:spPr>
            <a:xfrm>
              <a:off x="8808254" y="11033888"/>
              <a:ext cx="1793079" cy="1307307"/>
            </a:xfrm>
            <a:custGeom>
              <a:avLst/>
              <a:gdLst>
                <a:gd name="connsiteX0" fmla="*/ 592931 w 597693"/>
                <a:gd name="connsiteY0" fmla="*/ 0 h 435769"/>
                <a:gd name="connsiteX1" fmla="*/ 0 w 597693"/>
                <a:gd name="connsiteY1" fmla="*/ 2381 h 435769"/>
                <a:gd name="connsiteX2" fmla="*/ 0 w 597693"/>
                <a:gd name="connsiteY2" fmla="*/ 435769 h 435769"/>
                <a:gd name="connsiteX3" fmla="*/ 597693 w 597693"/>
                <a:gd name="connsiteY3" fmla="*/ 428625 h 435769"/>
                <a:gd name="connsiteX4" fmla="*/ 592931 w 597693"/>
                <a:gd name="connsiteY4" fmla="*/ 0 h 4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93" h="435769">
                  <a:moveTo>
                    <a:pt x="592931" y="0"/>
                  </a:moveTo>
                  <a:lnTo>
                    <a:pt x="0" y="2381"/>
                  </a:lnTo>
                  <a:lnTo>
                    <a:pt x="0" y="435769"/>
                  </a:lnTo>
                  <a:lnTo>
                    <a:pt x="597693" y="428625"/>
                  </a:lnTo>
                  <a:cubicBezTo>
                    <a:pt x="596106" y="284956"/>
                    <a:pt x="594518" y="141288"/>
                    <a:pt x="592931"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Boone</a:t>
              </a:r>
            </a:p>
            <a:p>
              <a:pPr algn="ctr"/>
              <a:r>
                <a:rPr lang="en-US" sz="100">
                  <a:solidFill>
                    <a:schemeClr val="bg1"/>
                  </a:solidFill>
                </a:rPr>
                <a:t>06</a:t>
              </a:r>
            </a:p>
          </p:txBody>
        </p:sp>
        <p:sp>
          <p:nvSpPr>
            <p:cNvPr id="183" name="05 - Blackford">
              <a:extLst>
                <a:ext uri="{FF2B5EF4-FFF2-40B4-BE49-F238E27FC236}">
                  <a16:creationId xmlns:a16="http://schemas.microsoft.com/office/drawing/2014/main" id="{F9EE4497-62DD-3410-6C38-BF14152AC3F8}"/>
                </a:ext>
              </a:extLst>
            </p:cNvPr>
            <p:cNvSpPr/>
            <p:nvPr/>
          </p:nvSpPr>
          <p:spPr>
            <a:xfrm>
              <a:off x="13694573" y="9055053"/>
              <a:ext cx="971553" cy="964404"/>
            </a:xfrm>
            <a:custGeom>
              <a:avLst/>
              <a:gdLst>
                <a:gd name="connsiteX0" fmla="*/ 4762 w 323850"/>
                <a:gd name="connsiteY0" fmla="*/ 0 h 321468"/>
                <a:gd name="connsiteX1" fmla="*/ 0 w 323850"/>
                <a:gd name="connsiteY1" fmla="*/ 321468 h 321468"/>
                <a:gd name="connsiteX2" fmla="*/ 314325 w 323850"/>
                <a:gd name="connsiteY2" fmla="*/ 319087 h 321468"/>
                <a:gd name="connsiteX3" fmla="*/ 311943 w 323850"/>
                <a:gd name="connsiteY3" fmla="*/ 150018 h 321468"/>
                <a:gd name="connsiteX4" fmla="*/ 323850 w 323850"/>
                <a:gd name="connsiteY4" fmla="*/ 135731 h 321468"/>
                <a:gd name="connsiteX5" fmla="*/ 321468 w 323850"/>
                <a:gd name="connsiteY5" fmla="*/ 102393 h 321468"/>
                <a:gd name="connsiteX6" fmla="*/ 319087 w 323850"/>
                <a:gd name="connsiteY6" fmla="*/ 4762 h 321468"/>
                <a:gd name="connsiteX7" fmla="*/ 4762 w 323850"/>
                <a:gd name="connsiteY7" fmla="*/ 0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21468">
                  <a:moveTo>
                    <a:pt x="4762" y="0"/>
                  </a:moveTo>
                  <a:cubicBezTo>
                    <a:pt x="3175" y="107156"/>
                    <a:pt x="1587" y="214312"/>
                    <a:pt x="0" y="321468"/>
                  </a:cubicBezTo>
                  <a:lnTo>
                    <a:pt x="314325" y="319087"/>
                  </a:lnTo>
                  <a:lnTo>
                    <a:pt x="311943" y="150018"/>
                  </a:lnTo>
                  <a:lnTo>
                    <a:pt x="323850" y="135731"/>
                  </a:lnTo>
                  <a:lnTo>
                    <a:pt x="321468" y="102393"/>
                  </a:lnTo>
                  <a:cubicBezTo>
                    <a:pt x="320674" y="69849"/>
                    <a:pt x="319881" y="37306"/>
                    <a:pt x="319087" y="4762"/>
                  </a:cubicBezTo>
                  <a:lnTo>
                    <a:pt x="4762"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Blackford</a:t>
              </a:r>
            </a:p>
            <a:p>
              <a:pPr algn="ctr"/>
              <a:r>
                <a:rPr lang="en-US" sz="100">
                  <a:solidFill>
                    <a:schemeClr val="bg1"/>
                  </a:solidFill>
                </a:rPr>
                <a:t>05</a:t>
              </a:r>
            </a:p>
          </p:txBody>
        </p:sp>
        <p:sp>
          <p:nvSpPr>
            <p:cNvPr id="184" name="04 - Benton">
              <a:extLst>
                <a:ext uri="{FF2B5EF4-FFF2-40B4-BE49-F238E27FC236}">
                  <a16:creationId xmlns:a16="http://schemas.microsoft.com/office/drawing/2014/main" id="{D13F502A-188A-C5A2-4BBD-AEC4308ABA17}"/>
                </a:ext>
              </a:extLst>
            </p:cNvPr>
            <p:cNvSpPr/>
            <p:nvPr/>
          </p:nvSpPr>
          <p:spPr>
            <a:xfrm>
              <a:off x="5557859" y="8183525"/>
              <a:ext cx="1707357" cy="1343025"/>
            </a:xfrm>
            <a:custGeom>
              <a:avLst/>
              <a:gdLst>
                <a:gd name="connsiteX0" fmla="*/ 2381 w 569119"/>
                <a:gd name="connsiteY0" fmla="*/ 0 h 447675"/>
                <a:gd name="connsiteX1" fmla="*/ 0 w 569119"/>
                <a:gd name="connsiteY1" fmla="*/ 442913 h 447675"/>
                <a:gd name="connsiteX2" fmla="*/ 569119 w 569119"/>
                <a:gd name="connsiteY2" fmla="*/ 447675 h 447675"/>
                <a:gd name="connsiteX3" fmla="*/ 559594 w 569119"/>
                <a:gd name="connsiteY3" fmla="*/ 2381 h 447675"/>
                <a:gd name="connsiteX4" fmla="*/ 2381 w 569119"/>
                <a:gd name="connsiteY4" fmla="*/ 0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9" h="447675">
                  <a:moveTo>
                    <a:pt x="2381" y="0"/>
                  </a:moveTo>
                  <a:cubicBezTo>
                    <a:pt x="1587" y="147638"/>
                    <a:pt x="794" y="295275"/>
                    <a:pt x="0" y="442913"/>
                  </a:cubicBezTo>
                  <a:lnTo>
                    <a:pt x="569119" y="447675"/>
                  </a:lnTo>
                  <a:lnTo>
                    <a:pt x="559594" y="2381"/>
                  </a:lnTo>
                  <a:lnTo>
                    <a:pt x="2381" y="0"/>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Benton</a:t>
              </a:r>
            </a:p>
            <a:p>
              <a:pPr algn="ctr"/>
              <a:r>
                <a:rPr lang="en-US" sz="100">
                  <a:solidFill>
                    <a:schemeClr val="bg1"/>
                  </a:solidFill>
                </a:rPr>
                <a:t>04</a:t>
              </a:r>
            </a:p>
          </p:txBody>
        </p:sp>
        <p:sp>
          <p:nvSpPr>
            <p:cNvPr id="185" name="03 - Bartholomew">
              <a:extLst>
                <a:ext uri="{FF2B5EF4-FFF2-40B4-BE49-F238E27FC236}">
                  <a16:creationId xmlns:a16="http://schemas.microsoft.com/office/drawing/2014/main" id="{58A54D1E-9D6F-AF92-89B8-2AE690A9006A}"/>
                </a:ext>
              </a:extLst>
            </p:cNvPr>
            <p:cNvSpPr/>
            <p:nvPr/>
          </p:nvSpPr>
          <p:spPr>
            <a:xfrm>
              <a:off x="11194265" y="15193919"/>
              <a:ext cx="1581153" cy="1619253"/>
            </a:xfrm>
            <a:custGeom>
              <a:avLst/>
              <a:gdLst>
                <a:gd name="connsiteX0" fmla="*/ 0 w 527050"/>
                <a:gd name="connsiteY0" fmla="*/ 15875 h 539750"/>
                <a:gd name="connsiteX1" fmla="*/ 6350 w 527050"/>
                <a:gd name="connsiteY1" fmla="*/ 539750 h 539750"/>
                <a:gd name="connsiteX2" fmla="*/ 304800 w 527050"/>
                <a:gd name="connsiteY2" fmla="*/ 533400 h 539750"/>
                <a:gd name="connsiteX3" fmla="*/ 304800 w 527050"/>
                <a:gd name="connsiteY3" fmla="*/ 501650 h 539750"/>
                <a:gd name="connsiteX4" fmla="*/ 333375 w 527050"/>
                <a:gd name="connsiteY4" fmla="*/ 488950 h 539750"/>
                <a:gd name="connsiteX5" fmla="*/ 333375 w 527050"/>
                <a:gd name="connsiteY5" fmla="*/ 488950 h 539750"/>
                <a:gd name="connsiteX6" fmla="*/ 384175 w 527050"/>
                <a:gd name="connsiteY6" fmla="*/ 482600 h 539750"/>
                <a:gd name="connsiteX7" fmla="*/ 381000 w 527050"/>
                <a:gd name="connsiteY7" fmla="*/ 377825 h 539750"/>
                <a:gd name="connsiteX8" fmla="*/ 527050 w 527050"/>
                <a:gd name="connsiteY8" fmla="*/ 377825 h 539750"/>
                <a:gd name="connsiteX9" fmla="*/ 517525 w 527050"/>
                <a:gd name="connsiteY9" fmla="*/ 0 h 539750"/>
                <a:gd name="connsiteX10" fmla="*/ 0 w 527050"/>
                <a:gd name="connsiteY10" fmla="*/ 15875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050" h="539750">
                  <a:moveTo>
                    <a:pt x="0" y="15875"/>
                  </a:moveTo>
                  <a:cubicBezTo>
                    <a:pt x="2117" y="190500"/>
                    <a:pt x="4233" y="365125"/>
                    <a:pt x="6350" y="539750"/>
                  </a:cubicBezTo>
                  <a:lnTo>
                    <a:pt x="304800" y="533400"/>
                  </a:lnTo>
                  <a:lnTo>
                    <a:pt x="304800" y="501650"/>
                  </a:lnTo>
                  <a:lnTo>
                    <a:pt x="333375" y="488950"/>
                  </a:lnTo>
                  <a:lnTo>
                    <a:pt x="333375" y="488950"/>
                  </a:lnTo>
                  <a:lnTo>
                    <a:pt x="384175" y="482600"/>
                  </a:lnTo>
                  <a:cubicBezTo>
                    <a:pt x="383117" y="447675"/>
                    <a:pt x="382058" y="412750"/>
                    <a:pt x="381000" y="377825"/>
                  </a:cubicBezTo>
                  <a:lnTo>
                    <a:pt x="527050" y="377825"/>
                  </a:lnTo>
                  <a:lnTo>
                    <a:pt x="517525" y="0"/>
                  </a:lnTo>
                  <a:lnTo>
                    <a:pt x="0" y="15875"/>
                  </a:ln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Bartholomew</a:t>
              </a:r>
            </a:p>
            <a:p>
              <a:pPr algn="ctr"/>
              <a:r>
                <a:rPr lang="en-US" sz="100">
                  <a:solidFill>
                    <a:schemeClr val="bg1"/>
                  </a:solidFill>
                </a:rPr>
                <a:t>05</a:t>
              </a:r>
            </a:p>
          </p:txBody>
        </p:sp>
        <p:sp>
          <p:nvSpPr>
            <p:cNvPr id="186" name="02 - Allen">
              <a:extLst>
                <a:ext uri="{FF2B5EF4-FFF2-40B4-BE49-F238E27FC236}">
                  <a16:creationId xmlns:a16="http://schemas.microsoft.com/office/drawing/2014/main" id="{1D2A3804-4FEF-755C-801F-C4D8F818EA06}"/>
                </a:ext>
              </a:extLst>
            </p:cNvPr>
            <p:cNvSpPr/>
            <p:nvPr/>
          </p:nvSpPr>
          <p:spPr>
            <a:xfrm>
              <a:off x="14116058" y="5426030"/>
              <a:ext cx="2107407" cy="1821657"/>
            </a:xfrm>
            <a:custGeom>
              <a:avLst/>
              <a:gdLst>
                <a:gd name="connsiteX0" fmla="*/ 702469 w 702469"/>
                <a:gd name="connsiteY0" fmla="*/ 0 h 607218"/>
                <a:gd name="connsiteX1" fmla="*/ 40482 w 702469"/>
                <a:gd name="connsiteY1" fmla="*/ 9525 h 607218"/>
                <a:gd name="connsiteX2" fmla="*/ 40482 w 702469"/>
                <a:gd name="connsiteY2" fmla="*/ 159543 h 607218"/>
                <a:gd name="connsiteX3" fmla="*/ 0 w 702469"/>
                <a:gd name="connsiteY3" fmla="*/ 161925 h 607218"/>
                <a:gd name="connsiteX4" fmla="*/ 9525 w 702469"/>
                <a:gd name="connsiteY4" fmla="*/ 607218 h 607218"/>
                <a:gd name="connsiteX5" fmla="*/ 700088 w 702469"/>
                <a:gd name="connsiteY5" fmla="*/ 600075 h 607218"/>
                <a:gd name="connsiteX6" fmla="*/ 702469 w 702469"/>
                <a:gd name="connsiteY6" fmla="*/ 0 h 60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469" h="607218">
                  <a:moveTo>
                    <a:pt x="702469" y="0"/>
                  </a:moveTo>
                  <a:lnTo>
                    <a:pt x="40482" y="9525"/>
                  </a:lnTo>
                  <a:lnTo>
                    <a:pt x="40482" y="159543"/>
                  </a:lnTo>
                  <a:lnTo>
                    <a:pt x="0" y="161925"/>
                  </a:lnTo>
                  <a:lnTo>
                    <a:pt x="9525" y="607218"/>
                  </a:lnTo>
                  <a:lnTo>
                    <a:pt x="700088" y="600075"/>
                  </a:lnTo>
                  <a:cubicBezTo>
                    <a:pt x="700882" y="400050"/>
                    <a:pt x="701675" y="200025"/>
                    <a:pt x="702469"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Allen</a:t>
              </a:r>
            </a:p>
            <a:p>
              <a:pPr algn="ctr"/>
              <a:r>
                <a:rPr lang="en-US" sz="100">
                  <a:solidFill>
                    <a:schemeClr val="bg1"/>
                  </a:solidFill>
                </a:rPr>
                <a:t>02</a:t>
              </a:r>
            </a:p>
          </p:txBody>
        </p:sp>
        <p:sp>
          <p:nvSpPr>
            <p:cNvPr id="187" name="01 - Adams">
              <a:extLst>
                <a:ext uri="{FF2B5EF4-FFF2-40B4-BE49-F238E27FC236}">
                  <a16:creationId xmlns:a16="http://schemas.microsoft.com/office/drawing/2014/main" id="{ED4424DF-6A85-87C0-3FF9-F4861EDF8372}"/>
                </a:ext>
              </a:extLst>
            </p:cNvPr>
            <p:cNvSpPr/>
            <p:nvPr/>
          </p:nvSpPr>
          <p:spPr>
            <a:xfrm>
              <a:off x="15151913" y="7233410"/>
              <a:ext cx="1071561" cy="1814511"/>
            </a:xfrm>
            <a:custGeom>
              <a:avLst/>
              <a:gdLst>
                <a:gd name="connsiteX0" fmla="*/ 352425 w 357187"/>
                <a:gd name="connsiteY0" fmla="*/ 0 h 604837"/>
                <a:gd name="connsiteX1" fmla="*/ 0 w 357187"/>
                <a:gd name="connsiteY1" fmla="*/ 9525 h 604837"/>
                <a:gd name="connsiteX2" fmla="*/ 11906 w 357187"/>
                <a:gd name="connsiteY2" fmla="*/ 604837 h 604837"/>
                <a:gd name="connsiteX3" fmla="*/ 357187 w 357187"/>
                <a:gd name="connsiteY3" fmla="*/ 600075 h 604837"/>
                <a:gd name="connsiteX4" fmla="*/ 352425 w 357187"/>
                <a:gd name="connsiteY4" fmla="*/ 0 h 604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604837">
                  <a:moveTo>
                    <a:pt x="352425" y="0"/>
                  </a:moveTo>
                  <a:lnTo>
                    <a:pt x="0" y="9525"/>
                  </a:lnTo>
                  <a:lnTo>
                    <a:pt x="11906" y="604837"/>
                  </a:lnTo>
                  <a:lnTo>
                    <a:pt x="357187" y="600075"/>
                  </a:lnTo>
                  <a:cubicBezTo>
                    <a:pt x="355600" y="400844"/>
                    <a:pt x="354012" y="201612"/>
                    <a:pt x="352425" y="0"/>
                  </a:cubicBezTo>
                  <a:close/>
                </a:path>
              </a:pathLst>
            </a:custGeom>
            <a:solidFill>
              <a:schemeClr val="bg1"/>
            </a:solidFill>
            <a:ln w="127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137160" rIns="0" bIns="137160" numCol="1" spcCol="0" rtlCol="0" fromWordArt="0" anchor="ctr" anchorCtr="0" forceAA="0" compatLnSpc="1">
              <a:prstTxWarp prst="textNoShape">
                <a:avLst/>
              </a:prstTxWarp>
              <a:noAutofit/>
            </a:bodyPr>
            <a:lstStyle/>
            <a:p>
              <a:pPr algn="ctr"/>
              <a:r>
                <a:rPr lang="en-US" sz="100">
                  <a:solidFill>
                    <a:schemeClr val="bg1"/>
                  </a:solidFill>
                </a:rPr>
                <a:t>Adams</a:t>
              </a:r>
            </a:p>
            <a:p>
              <a:pPr algn="ctr"/>
              <a:r>
                <a:rPr lang="en-US" sz="100">
                  <a:solidFill>
                    <a:schemeClr val="bg1"/>
                  </a:solidFill>
                </a:rPr>
                <a:t>01</a:t>
              </a:r>
            </a:p>
          </p:txBody>
        </p:sp>
      </p:grpSp>
    </p:spTree>
    <p:extLst>
      <p:ext uri="{BB962C8B-B14F-4D97-AF65-F5344CB8AC3E}">
        <p14:creationId xmlns:p14="http://schemas.microsoft.com/office/powerpoint/2010/main" val="335540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8472-ADAC-B893-CB8C-E55FD5AD27A1}"/>
              </a:ext>
            </a:extLst>
          </p:cNvPr>
          <p:cNvSpPr>
            <a:spLocks noGrp="1"/>
          </p:cNvSpPr>
          <p:nvPr>
            <p:ph type="title"/>
          </p:nvPr>
        </p:nvSpPr>
        <p:spPr>
          <a:xfrm>
            <a:off x="482599" y="978409"/>
            <a:ext cx="11133667" cy="2716769"/>
          </a:xfrm>
        </p:spPr>
        <p:txBody>
          <a:bodyPr/>
          <a:lstStyle/>
          <a:p>
            <a:r>
              <a:rPr lang="en-US" sz="7200"/>
              <a:t>The Amendment</a:t>
            </a:r>
          </a:p>
        </p:txBody>
      </p:sp>
      <p:sp>
        <p:nvSpPr>
          <p:cNvPr id="3" name="Text Placeholder 2">
            <a:extLst>
              <a:ext uri="{FF2B5EF4-FFF2-40B4-BE49-F238E27FC236}">
                <a16:creationId xmlns:a16="http://schemas.microsoft.com/office/drawing/2014/main" id="{EE6F6145-1749-35D3-9D52-A3D40C3D44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59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ntage weighing scales">
            <a:extLst>
              <a:ext uri="{FF2B5EF4-FFF2-40B4-BE49-F238E27FC236}">
                <a16:creationId xmlns:a16="http://schemas.microsoft.com/office/drawing/2014/main" id="{97808A8C-D22F-FE25-EC35-D240E9B1BA49}"/>
              </a:ext>
            </a:extLst>
          </p:cNvPr>
          <p:cNvPicPr>
            <a:picLocks noChangeAspect="1"/>
          </p:cNvPicPr>
          <p:nvPr/>
        </p:nvPicPr>
        <p:blipFill rotWithShape="1">
          <a:blip r:embed="rId3">
            <a:duotone>
              <a:prstClr val="black"/>
              <a:schemeClr val="accent2">
                <a:tint val="45000"/>
                <a:satMod val="400000"/>
              </a:schemeClr>
            </a:duotone>
            <a:alphaModFix amt="15000"/>
            <a:extLst>
              <a:ext uri="{28A0092B-C50C-407E-A947-70E740481C1C}">
                <a14:useLocalDpi xmlns:a14="http://schemas.microsoft.com/office/drawing/2010/main" val="0"/>
              </a:ext>
            </a:extLst>
          </a:blip>
          <a:srcRect t="3295" b="46334"/>
          <a:stretch/>
        </p:blipFill>
        <p:spPr>
          <a:xfrm>
            <a:off x="0" y="0"/>
            <a:ext cx="12192001" cy="6889545"/>
          </a:xfrm>
          <a:prstGeom prst="rect">
            <a:avLst/>
          </a:prstGeom>
        </p:spPr>
      </p:pic>
      <p:sp>
        <p:nvSpPr>
          <p:cNvPr id="2" name="Title 1">
            <a:extLst>
              <a:ext uri="{FF2B5EF4-FFF2-40B4-BE49-F238E27FC236}">
                <a16:creationId xmlns:a16="http://schemas.microsoft.com/office/drawing/2014/main" id="{4A70852E-10D9-2A14-5859-71A4C7976E2B}"/>
              </a:ext>
            </a:extLst>
          </p:cNvPr>
          <p:cNvSpPr>
            <a:spLocks noGrp="1"/>
          </p:cNvSpPr>
          <p:nvPr>
            <p:ph type="title"/>
          </p:nvPr>
        </p:nvSpPr>
        <p:spPr/>
        <p:txBody>
          <a:bodyPr/>
          <a:lstStyle/>
          <a:p>
            <a:r>
              <a:rPr lang="en-US"/>
              <a:t>Bail Reform – Step 2</a:t>
            </a:r>
          </a:p>
        </p:txBody>
      </p:sp>
      <p:sp>
        <p:nvSpPr>
          <p:cNvPr id="3" name="Content Placeholder 2">
            <a:extLst>
              <a:ext uri="{FF2B5EF4-FFF2-40B4-BE49-F238E27FC236}">
                <a16:creationId xmlns:a16="http://schemas.microsoft.com/office/drawing/2014/main" id="{9BB5D6C9-67ED-C668-6841-4548AE65744E}"/>
              </a:ext>
            </a:extLst>
          </p:cNvPr>
          <p:cNvSpPr>
            <a:spLocks noGrp="1"/>
          </p:cNvSpPr>
          <p:nvPr>
            <p:ph idx="1"/>
          </p:nvPr>
        </p:nvSpPr>
        <p:spPr/>
        <p:txBody>
          <a:bodyPr/>
          <a:lstStyle/>
          <a:p>
            <a:pPr marL="571500" indent="-571500">
              <a:buFont typeface="Arial" panose="020B0604020202020204" pitchFamily="34" charset="0"/>
              <a:buChar char="•"/>
            </a:pPr>
            <a:r>
              <a:rPr lang="en-US"/>
              <a:t>Senate Joint Resolution 1 (2023)</a:t>
            </a:r>
          </a:p>
        </p:txBody>
      </p:sp>
    </p:spTree>
    <p:extLst>
      <p:ext uri="{BB962C8B-B14F-4D97-AF65-F5344CB8AC3E}">
        <p14:creationId xmlns:p14="http://schemas.microsoft.com/office/powerpoint/2010/main" val="181604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ntage weighing scales">
            <a:extLst>
              <a:ext uri="{FF2B5EF4-FFF2-40B4-BE49-F238E27FC236}">
                <a16:creationId xmlns:a16="http://schemas.microsoft.com/office/drawing/2014/main" id="{CC177062-D5D5-5E5A-48B5-84CFCE4F2608}"/>
              </a:ext>
            </a:extLst>
          </p:cNvPr>
          <p:cNvPicPr>
            <a:picLocks noChangeAspect="1"/>
          </p:cNvPicPr>
          <p:nvPr/>
        </p:nvPicPr>
        <p:blipFill rotWithShape="1">
          <a:blip r:embed="rId3">
            <a:duotone>
              <a:prstClr val="black"/>
              <a:schemeClr val="accent2">
                <a:tint val="45000"/>
                <a:satMod val="400000"/>
              </a:schemeClr>
            </a:duotone>
            <a:alphaModFix amt="15000"/>
            <a:extLst>
              <a:ext uri="{28A0092B-C50C-407E-A947-70E740481C1C}">
                <a14:useLocalDpi xmlns:a14="http://schemas.microsoft.com/office/drawing/2010/main" val="0"/>
              </a:ext>
            </a:extLst>
          </a:blip>
          <a:srcRect t="3295" b="46334"/>
          <a:stretch/>
        </p:blipFill>
        <p:spPr>
          <a:xfrm>
            <a:off x="0" y="0"/>
            <a:ext cx="12192001" cy="6889545"/>
          </a:xfrm>
          <a:prstGeom prst="rect">
            <a:avLst/>
          </a:prstGeom>
        </p:spPr>
      </p:pic>
      <p:sp>
        <p:nvSpPr>
          <p:cNvPr id="2" name="Title 1">
            <a:extLst>
              <a:ext uri="{FF2B5EF4-FFF2-40B4-BE49-F238E27FC236}">
                <a16:creationId xmlns:a16="http://schemas.microsoft.com/office/drawing/2014/main" id="{4A70852E-10D9-2A14-5859-71A4C7976E2B}"/>
              </a:ext>
            </a:extLst>
          </p:cNvPr>
          <p:cNvSpPr>
            <a:spLocks noGrp="1"/>
          </p:cNvSpPr>
          <p:nvPr>
            <p:ph type="title"/>
          </p:nvPr>
        </p:nvSpPr>
        <p:spPr/>
        <p:txBody>
          <a:bodyPr/>
          <a:lstStyle/>
          <a:p>
            <a:r>
              <a:rPr lang="en-US"/>
              <a:t>Bail Reform – Step 2</a:t>
            </a:r>
          </a:p>
        </p:txBody>
      </p:sp>
      <p:sp>
        <p:nvSpPr>
          <p:cNvPr id="3" name="Content Placeholder 2">
            <a:extLst>
              <a:ext uri="{FF2B5EF4-FFF2-40B4-BE49-F238E27FC236}">
                <a16:creationId xmlns:a16="http://schemas.microsoft.com/office/drawing/2014/main" id="{9BB5D6C9-67ED-C668-6841-4548AE65744E}"/>
              </a:ext>
            </a:extLst>
          </p:cNvPr>
          <p:cNvSpPr>
            <a:spLocks noGrp="1"/>
          </p:cNvSpPr>
          <p:nvPr>
            <p:ph idx="1"/>
          </p:nvPr>
        </p:nvSpPr>
        <p:spPr/>
        <p:txBody>
          <a:bodyPr/>
          <a:lstStyle/>
          <a:p>
            <a:pPr marL="571500" indent="-571500">
              <a:buFont typeface="Arial" panose="020B0604020202020204" pitchFamily="34" charset="0"/>
              <a:buChar char="•"/>
            </a:pPr>
            <a:r>
              <a:rPr lang="en-US"/>
              <a:t>Senate Joint Resolution 1 (2023)</a:t>
            </a:r>
          </a:p>
          <a:p>
            <a:pPr marL="1257300" lvl="1" indent="-571500"/>
            <a:r>
              <a:rPr lang="en-US"/>
              <a:t>Consistent with current law in many ways</a:t>
            </a:r>
          </a:p>
        </p:txBody>
      </p:sp>
    </p:spTree>
    <p:extLst>
      <p:ext uri="{BB962C8B-B14F-4D97-AF65-F5344CB8AC3E}">
        <p14:creationId xmlns:p14="http://schemas.microsoft.com/office/powerpoint/2010/main" val="169388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ntage weighing scales">
            <a:extLst>
              <a:ext uri="{FF2B5EF4-FFF2-40B4-BE49-F238E27FC236}">
                <a16:creationId xmlns:a16="http://schemas.microsoft.com/office/drawing/2014/main" id="{CC177062-D5D5-5E5A-48B5-84CFCE4F2608}"/>
              </a:ext>
            </a:extLst>
          </p:cNvPr>
          <p:cNvPicPr>
            <a:picLocks noChangeAspect="1"/>
          </p:cNvPicPr>
          <p:nvPr/>
        </p:nvPicPr>
        <p:blipFill rotWithShape="1">
          <a:blip r:embed="rId3">
            <a:duotone>
              <a:prstClr val="black"/>
              <a:schemeClr val="accent2">
                <a:tint val="45000"/>
                <a:satMod val="400000"/>
              </a:schemeClr>
            </a:duotone>
            <a:alphaModFix amt="15000"/>
            <a:extLst>
              <a:ext uri="{28A0092B-C50C-407E-A947-70E740481C1C}">
                <a14:useLocalDpi xmlns:a14="http://schemas.microsoft.com/office/drawing/2010/main" val="0"/>
              </a:ext>
            </a:extLst>
          </a:blip>
          <a:srcRect t="3295" b="46334"/>
          <a:stretch/>
        </p:blipFill>
        <p:spPr>
          <a:xfrm>
            <a:off x="0" y="0"/>
            <a:ext cx="12192001" cy="6889545"/>
          </a:xfrm>
          <a:prstGeom prst="rect">
            <a:avLst/>
          </a:prstGeom>
        </p:spPr>
      </p:pic>
      <p:sp>
        <p:nvSpPr>
          <p:cNvPr id="2" name="Title 1">
            <a:extLst>
              <a:ext uri="{FF2B5EF4-FFF2-40B4-BE49-F238E27FC236}">
                <a16:creationId xmlns:a16="http://schemas.microsoft.com/office/drawing/2014/main" id="{4A70852E-10D9-2A14-5859-71A4C7976E2B}"/>
              </a:ext>
            </a:extLst>
          </p:cNvPr>
          <p:cNvSpPr>
            <a:spLocks noGrp="1"/>
          </p:cNvSpPr>
          <p:nvPr>
            <p:ph type="title"/>
          </p:nvPr>
        </p:nvSpPr>
        <p:spPr/>
        <p:txBody>
          <a:bodyPr/>
          <a:lstStyle/>
          <a:p>
            <a:r>
              <a:rPr lang="en-US"/>
              <a:t>Bail Reform – Step 2</a:t>
            </a:r>
          </a:p>
        </p:txBody>
      </p:sp>
      <p:sp>
        <p:nvSpPr>
          <p:cNvPr id="3" name="Content Placeholder 2">
            <a:extLst>
              <a:ext uri="{FF2B5EF4-FFF2-40B4-BE49-F238E27FC236}">
                <a16:creationId xmlns:a16="http://schemas.microsoft.com/office/drawing/2014/main" id="{9BB5D6C9-67ED-C668-6841-4548AE65744E}"/>
              </a:ext>
            </a:extLst>
          </p:cNvPr>
          <p:cNvSpPr>
            <a:spLocks noGrp="1"/>
          </p:cNvSpPr>
          <p:nvPr>
            <p:ph idx="1"/>
          </p:nvPr>
        </p:nvSpPr>
        <p:spPr/>
        <p:txBody>
          <a:bodyPr/>
          <a:lstStyle/>
          <a:p>
            <a:pPr marL="571500" indent="-571500">
              <a:buFont typeface="Arial" panose="020B0604020202020204" pitchFamily="34" charset="0"/>
              <a:buChar char="•"/>
            </a:pPr>
            <a:r>
              <a:rPr lang="en-US"/>
              <a:t>Senate Joint Resolution 1 (2023)</a:t>
            </a:r>
          </a:p>
          <a:p>
            <a:pPr marL="1257300" lvl="1" indent="-571500"/>
            <a:r>
              <a:rPr lang="en-US"/>
              <a:t>Variance from current law</a:t>
            </a:r>
          </a:p>
        </p:txBody>
      </p:sp>
    </p:spTree>
    <p:extLst>
      <p:ext uri="{BB962C8B-B14F-4D97-AF65-F5344CB8AC3E}">
        <p14:creationId xmlns:p14="http://schemas.microsoft.com/office/powerpoint/2010/main" val="15855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A0A3C428-CEAC-96B6-37B6-6FE496FF1DF6}"/>
              </a:ext>
            </a:extLst>
          </p:cNvPr>
          <p:cNvPicPr>
            <a:picLocks noChangeAspect="1"/>
          </p:cNvPicPr>
          <p:nvPr/>
        </p:nvPicPr>
        <p:blipFill rotWithShape="1">
          <a:blip r:embed="rId3">
            <a:duotone>
              <a:prstClr val="black"/>
              <a:schemeClr val="accent2">
                <a:tint val="45000"/>
                <a:satMod val="400000"/>
              </a:schemeClr>
            </a:duotone>
            <a:alphaModFix amt="15000"/>
            <a:extLst>
              <a:ext uri="{28A0092B-C50C-407E-A947-70E740481C1C}">
                <a14:useLocalDpi xmlns:a14="http://schemas.microsoft.com/office/drawing/2010/main" val="0"/>
              </a:ext>
            </a:extLst>
          </a:blip>
          <a:srcRect t="3295" b="46334"/>
          <a:stretch/>
        </p:blipFill>
        <p:spPr>
          <a:xfrm>
            <a:off x="0" y="0"/>
            <a:ext cx="12192001" cy="6889545"/>
          </a:xfrm>
          <a:prstGeom prst="rect">
            <a:avLst/>
          </a:prstGeom>
        </p:spPr>
      </p:pic>
      <p:sp>
        <p:nvSpPr>
          <p:cNvPr id="2" name="Title 1">
            <a:extLst>
              <a:ext uri="{FF2B5EF4-FFF2-40B4-BE49-F238E27FC236}">
                <a16:creationId xmlns:a16="http://schemas.microsoft.com/office/drawing/2014/main" id="{3DD71046-BE91-38A8-0B8F-DE4803EE760F}"/>
              </a:ext>
            </a:extLst>
          </p:cNvPr>
          <p:cNvSpPr>
            <a:spLocks noGrp="1"/>
          </p:cNvSpPr>
          <p:nvPr>
            <p:ph type="title"/>
          </p:nvPr>
        </p:nvSpPr>
        <p:spPr/>
        <p:txBody>
          <a:bodyPr/>
          <a:lstStyle/>
          <a:p>
            <a:r>
              <a:rPr lang="en-US"/>
              <a:t>Bail Reform</a:t>
            </a:r>
          </a:p>
        </p:txBody>
      </p:sp>
      <p:sp>
        <p:nvSpPr>
          <p:cNvPr id="3" name="Content Placeholder 2">
            <a:extLst>
              <a:ext uri="{FF2B5EF4-FFF2-40B4-BE49-F238E27FC236}">
                <a16:creationId xmlns:a16="http://schemas.microsoft.com/office/drawing/2014/main" id="{F5097D8B-7FD5-4022-753A-BDFB53D7AE72}"/>
              </a:ext>
            </a:extLst>
          </p:cNvPr>
          <p:cNvSpPr>
            <a:spLocks noGrp="1"/>
          </p:cNvSpPr>
          <p:nvPr>
            <p:ph idx="1"/>
          </p:nvPr>
        </p:nvSpPr>
        <p:spPr/>
        <p:txBody>
          <a:bodyPr/>
          <a:lstStyle/>
          <a:p>
            <a:r>
              <a:rPr lang="en-US"/>
              <a:t>Criminal Rule 2.6 and SJR 1 work together</a:t>
            </a:r>
            <a:r>
              <a:rPr lang="en-US" sz="3200"/>
              <a:t>	</a:t>
            </a:r>
          </a:p>
          <a:p>
            <a:pPr lvl="1" indent="0">
              <a:buNone/>
            </a:pPr>
            <a:r>
              <a:rPr lang="en-US" sz="3200"/>
              <a:t>	Offender Liberty vs. Public Safety</a:t>
            </a:r>
          </a:p>
          <a:p>
            <a:endParaRPr lang="en-US"/>
          </a:p>
        </p:txBody>
      </p:sp>
    </p:spTree>
    <p:extLst>
      <p:ext uri="{BB962C8B-B14F-4D97-AF65-F5344CB8AC3E}">
        <p14:creationId xmlns:p14="http://schemas.microsoft.com/office/powerpoint/2010/main" val="95880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A0A3C428-CEAC-96B6-37B6-6FE496FF1DF6}"/>
              </a:ext>
            </a:extLst>
          </p:cNvPr>
          <p:cNvPicPr>
            <a:picLocks noChangeAspect="1"/>
          </p:cNvPicPr>
          <p:nvPr/>
        </p:nvPicPr>
        <p:blipFill rotWithShape="1">
          <a:blip r:embed="rId3">
            <a:duotone>
              <a:prstClr val="black"/>
              <a:schemeClr val="accent2">
                <a:tint val="45000"/>
                <a:satMod val="400000"/>
              </a:schemeClr>
            </a:duotone>
            <a:alphaModFix amt="30000"/>
            <a:extLst>
              <a:ext uri="{28A0092B-C50C-407E-A947-70E740481C1C}">
                <a14:useLocalDpi xmlns:a14="http://schemas.microsoft.com/office/drawing/2010/main" val="0"/>
              </a:ext>
            </a:extLst>
          </a:blip>
          <a:srcRect t="3295" b="46334"/>
          <a:stretch/>
        </p:blipFill>
        <p:spPr>
          <a:xfrm>
            <a:off x="0" y="0"/>
            <a:ext cx="12192001" cy="6889545"/>
          </a:xfrm>
          <a:prstGeom prst="rect">
            <a:avLst/>
          </a:prstGeom>
        </p:spPr>
      </p:pic>
      <p:sp>
        <p:nvSpPr>
          <p:cNvPr id="2" name="Title 1">
            <a:extLst>
              <a:ext uri="{FF2B5EF4-FFF2-40B4-BE49-F238E27FC236}">
                <a16:creationId xmlns:a16="http://schemas.microsoft.com/office/drawing/2014/main" id="{3DD71046-BE91-38A8-0B8F-DE4803EE760F}"/>
              </a:ext>
            </a:extLst>
          </p:cNvPr>
          <p:cNvSpPr>
            <a:spLocks noGrp="1"/>
          </p:cNvSpPr>
          <p:nvPr>
            <p:ph type="title"/>
          </p:nvPr>
        </p:nvSpPr>
        <p:spPr/>
        <p:txBody>
          <a:bodyPr/>
          <a:lstStyle/>
          <a:p>
            <a:r>
              <a:rPr lang="en-US"/>
              <a:t>Bail Reform</a:t>
            </a:r>
          </a:p>
        </p:txBody>
      </p:sp>
      <p:sp>
        <p:nvSpPr>
          <p:cNvPr id="3" name="Content Placeholder 2">
            <a:extLst>
              <a:ext uri="{FF2B5EF4-FFF2-40B4-BE49-F238E27FC236}">
                <a16:creationId xmlns:a16="http://schemas.microsoft.com/office/drawing/2014/main" id="{F5097D8B-7FD5-4022-753A-BDFB53D7AE72}"/>
              </a:ext>
            </a:extLst>
          </p:cNvPr>
          <p:cNvSpPr>
            <a:spLocks noGrp="1"/>
          </p:cNvSpPr>
          <p:nvPr>
            <p:ph idx="1"/>
          </p:nvPr>
        </p:nvSpPr>
        <p:spPr/>
        <p:txBody>
          <a:bodyPr/>
          <a:lstStyle/>
          <a:p>
            <a:pPr lvl="1" indent="0">
              <a:buNone/>
            </a:pPr>
            <a:r>
              <a:rPr lang="en-US" sz="3200"/>
              <a:t>	</a:t>
            </a:r>
          </a:p>
          <a:p>
            <a:endParaRPr lang="en-US"/>
          </a:p>
        </p:txBody>
      </p:sp>
      <p:sp>
        <p:nvSpPr>
          <p:cNvPr id="4" name="Content Placeholder 2">
            <a:extLst>
              <a:ext uri="{FF2B5EF4-FFF2-40B4-BE49-F238E27FC236}">
                <a16:creationId xmlns:a16="http://schemas.microsoft.com/office/drawing/2014/main" id="{2FD45253-AEA7-5E8A-D7BC-3584FC1BFC22}"/>
              </a:ext>
            </a:extLst>
          </p:cNvPr>
          <p:cNvSpPr txBox="1">
            <a:spLocks/>
          </p:cNvSpPr>
          <p:nvPr/>
        </p:nvSpPr>
        <p:spPr>
          <a:xfrm rot="21277544">
            <a:off x="921337" y="4407423"/>
            <a:ext cx="2788918" cy="13446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4000" kern="1200">
                <a:solidFill>
                  <a:schemeClr val="bg1"/>
                </a:solidFill>
                <a:latin typeface="Century Schoolbook" panose="02040604050505020304" pitchFamily="18"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kern="1200">
                <a:solidFill>
                  <a:schemeClr val="bg1"/>
                </a:solidFill>
                <a:latin typeface="Century Schoolbook" panose="02040604050505020304" pitchFamily="18"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3600" kern="1200">
                <a:solidFill>
                  <a:schemeClr val="bg1"/>
                </a:solidFill>
                <a:latin typeface="Century Schoolbook" panose="02040604050505020304" pitchFamily="18"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bg1"/>
                </a:solidFill>
                <a:latin typeface="Century Schoolbook" panose="02040604050505020304" pitchFamily="18"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3200" kern="1200">
                <a:solidFill>
                  <a:schemeClr val="bg1"/>
                </a:solidFill>
                <a:latin typeface="Century Schoolbook"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effectLst>
                  <a:outerShdw blurRad="38100" dist="38100" dir="2700000" algn="tl">
                    <a:srgbClr val="000000">
                      <a:alpha val="43137"/>
                    </a:srgbClr>
                  </a:outerShdw>
                </a:effectLst>
              </a:rPr>
              <a:t>Offender</a:t>
            </a:r>
            <a:br>
              <a:rPr lang="en-US" b="1">
                <a:effectLst>
                  <a:outerShdw blurRad="38100" dist="38100" dir="2700000" algn="tl">
                    <a:srgbClr val="000000">
                      <a:alpha val="43137"/>
                    </a:srgbClr>
                  </a:outerShdw>
                </a:effectLst>
              </a:rPr>
            </a:br>
            <a:r>
              <a:rPr lang="en-US" b="1">
                <a:effectLst>
                  <a:outerShdw blurRad="38100" dist="38100" dir="2700000" algn="tl">
                    <a:srgbClr val="000000">
                      <a:alpha val="43137"/>
                    </a:srgbClr>
                  </a:outerShdw>
                </a:effectLst>
              </a:rPr>
              <a:t>Liberty</a:t>
            </a:r>
          </a:p>
        </p:txBody>
      </p:sp>
      <p:sp>
        <p:nvSpPr>
          <p:cNvPr id="5" name="Content Placeholder 2">
            <a:extLst>
              <a:ext uri="{FF2B5EF4-FFF2-40B4-BE49-F238E27FC236}">
                <a16:creationId xmlns:a16="http://schemas.microsoft.com/office/drawing/2014/main" id="{BD53023E-5857-29E3-AF92-91F535898E70}"/>
              </a:ext>
            </a:extLst>
          </p:cNvPr>
          <p:cNvSpPr txBox="1">
            <a:spLocks/>
          </p:cNvSpPr>
          <p:nvPr/>
        </p:nvSpPr>
        <p:spPr>
          <a:xfrm rot="21066553">
            <a:off x="6415527" y="3704707"/>
            <a:ext cx="2566021" cy="13446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4000" kern="1200">
                <a:solidFill>
                  <a:schemeClr val="bg1"/>
                </a:solidFill>
                <a:latin typeface="Century Schoolbook" panose="02040604050505020304" pitchFamily="18"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kern="1200">
                <a:solidFill>
                  <a:schemeClr val="bg1"/>
                </a:solidFill>
                <a:latin typeface="Century Schoolbook" panose="02040604050505020304" pitchFamily="18"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3600" kern="1200">
                <a:solidFill>
                  <a:schemeClr val="bg1"/>
                </a:solidFill>
                <a:latin typeface="Century Schoolbook" panose="02040604050505020304" pitchFamily="18"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bg1"/>
                </a:solidFill>
                <a:latin typeface="Century Schoolbook" panose="02040604050505020304" pitchFamily="18"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3200" kern="1200">
                <a:solidFill>
                  <a:schemeClr val="bg1"/>
                </a:solidFill>
                <a:latin typeface="Century Schoolbook"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effectLst>
                  <a:outerShdw blurRad="38100" dist="38100" dir="2700000" algn="tl">
                    <a:srgbClr val="000000">
                      <a:alpha val="43137"/>
                    </a:srgbClr>
                  </a:outerShdw>
                </a:effectLst>
              </a:rPr>
              <a:t>Public Safety</a:t>
            </a:r>
          </a:p>
        </p:txBody>
      </p:sp>
    </p:spTree>
    <p:extLst>
      <p:ext uri="{BB962C8B-B14F-4D97-AF65-F5344CB8AC3E}">
        <p14:creationId xmlns:p14="http://schemas.microsoft.com/office/powerpoint/2010/main" val="305298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8472-ADAC-B893-CB8C-E55FD5AD27A1}"/>
              </a:ext>
            </a:extLst>
          </p:cNvPr>
          <p:cNvSpPr>
            <a:spLocks noGrp="1"/>
          </p:cNvSpPr>
          <p:nvPr>
            <p:ph type="title"/>
          </p:nvPr>
        </p:nvSpPr>
        <p:spPr/>
        <p:txBody>
          <a:bodyPr/>
          <a:lstStyle/>
          <a:p>
            <a:r>
              <a:rPr lang="en-US" sz="7200"/>
              <a:t>Bail and the</a:t>
            </a:r>
            <a:br>
              <a:rPr lang="en-US" sz="7200"/>
            </a:br>
            <a:r>
              <a:rPr lang="en-US" sz="7200"/>
              <a:t>Initial Reform</a:t>
            </a:r>
          </a:p>
        </p:txBody>
      </p:sp>
      <p:sp>
        <p:nvSpPr>
          <p:cNvPr id="3" name="Text Placeholder 2">
            <a:extLst>
              <a:ext uri="{FF2B5EF4-FFF2-40B4-BE49-F238E27FC236}">
                <a16:creationId xmlns:a16="http://schemas.microsoft.com/office/drawing/2014/main" id="{EE6F6145-1749-35D3-9D52-A3D40C3D44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24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8472-ADAC-B893-CB8C-E55FD5AD27A1}"/>
              </a:ext>
            </a:extLst>
          </p:cNvPr>
          <p:cNvSpPr>
            <a:spLocks noGrp="1"/>
          </p:cNvSpPr>
          <p:nvPr>
            <p:ph type="title"/>
          </p:nvPr>
        </p:nvSpPr>
        <p:spPr>
          <a:xfrm>
            <a:off x="482599" y="978409"/>
            <a:ext cx="11133667" cy="2716769"/>
          </a:xfrm>
        </p:spPr>
        <p:txBody>
          <a:bodyPr/>
          <a:lstStyle/>
          <a:p>
            <a:r>
              <a:rPr lang="en-US" sz="7200"/>
              <a:t>Next Steps</a:t>
            </a:r>
          </a:p>
        </p:txBody>
      </p:sp>
      <p:sp>
        <p:nvSpPr>
          <p:cNvPr id="3" name="Text Placeholder 2">
            <a:extLst>
              <a:ext uri="{FF2B5EF4-FFF2-40B4-BE49-F238E27FC236}">
                <a16:creationId xmlns:a16="http://schemas.microsoft.com/office/drawing/2014/main" id="{EE6F6145-1749-35D3-9D52-A3D40C3D44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714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stairs by escalator">
            <a:extLst>
              <a:ext uri="{FF2B5EF4-FFF2-40B4-BE49-F238E27FC236}">
                <a16:creationId xmlns:a16="http://schemas.microsoft.com/office/drawing/2014/main" id="{B0CA1209-AB56-46B7-850A-A293B4A518A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0108" t="31111"/>
          <a:stretch/>
        </p:blipFill>
        <p:spPr>
          <a:xfrm>
            <a:off x="0" y="0"/>
            <a:ext cx="12192000" cy="6858000"/>
          </a:xfrm>
          <a:prstGeom prst="rect">
            <a:avLst/>
          </a:prstGeom>
        </p:spPr>
      </p:pic>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r>
              <a:rPr lang="en-US"/>
              <a:t>Bail Reform – Step 2 (SJR1)</a:t>
            </a:r>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vert="horz" lIns="91440" tIns="45720" rIns="91440" bIns="45720" rtlCol="0" anchor="t">
            <a:normAutofit/>
          </a:bodyPr>
          <a:lstStyle/>
          <a:p>
            <a:r>
              <a:rPr lang="en-US">
                <a:latin typeface="Century Schoolbook"/>
              </a:rPr>
              <a:t>Second, Separate General Assembly</a:t>
            </a:r>
            <a:endParaRPr lang="en-US" sz="3200"/>
          </a:p>
          <a:p>
            <a:pPr lvl="2"/>
            <a:r>
              <a:rPr lang="en-US" sz="2800">
                <a:latin typeface="Century Schoolbook"/>
              </a:rPr>
              <a:t>(Already passed in 2023)</a:t>
            </a:r>
            <a:endParaRPr lang="en-US" sz="2800"/>
          </a:p>
          <a:p>
            <a:endParaRPr lang="en-US"/>
          </a:p>
          <a:p>
            <a:r>
              <a:rPr lang="en-US"/>
              <a:t>Statewide Ballot</a:t>
            </a:r>
          </a:p>
        </p:txBody>
      </p:sp>
    </p:spTree>
    <p:extLst>
      <p:ext uri="{BB962C8B-B14F-4D97-AF65-F5344CB8AC3E}">
        <p14:creationId xmlns:p14="http://schemas.microsoft.com/office/powerpoint/2010/main" val="342318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stairs by escalator">
            <a:extLst>
              <a:ext uri="{FF2B5EF4-FFF2-40B4-BE49-F238E27FC236}">
                <a16:creationId xmlns:a16="http://schemas.microsoft.com/office/drawing/2014/main" id="{B0CA1209-AB56-46B7-850A-A293B4A518A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20108" t="31111"/>
          <a:stretch/>
        </p:blipFill>
        <p:spPr>
          <a:xfrm>
            <a:off x="0" y="0"/>
            <a:ext cx="12192000" cy="6858000"/>
          </a:xfrm>
          <a:prstGeom prst="rect">
            <a:avLst/>
          </a:prstGeom>
        </p:spPr>
      </p:pic>
      <p:sp>
        <p:nvSpPr>
          <p:cNvPr id="2" name="Title 1">
            <a:extLst>
              <a:ext uri="{FF2B5EF4-FFF2-40B4-BE49-F238E27FC236}">
                <a16:creationId xmlns:a16="http://schemas.microsoft.com/office/drawing/2014/main" id="{77A38E4A-88A9-2187-2F50-5E9ACB0A15C9}"/>
              </a:ext>
            </a:extLst>
          </p:cNvPr>
          <p:cNvSpPr>
            <a:spLocks noGrp="1"/>
          </p:cNvSpPr>
          <p:nvPr>
            <p:ph type="title"/>
          </p:nvPr>
        </p:nvSpPr>
        <p:spPr/>
        <p:txBody>
          <a:bodyPr/>
          <a:lstStyle/>
          <a:p>
            <a:r>
              <a:rPr lang="en-US"/>
              <a:t>Bail Reform – Step 2 (SJR1)</a:t>
            </a:r>
          </a:p>
        </p:txBody>
      </p:sp>
      <p:sp>
        <p:nvSpPr>
          <p:cNvPr id="3" name="Content Placeholder 2">
            <a:extLst>
              <a:ext uri="{FF2B5EF4-FFF2-40B4-BE49-F238E27FC236}">
                <a16:creationId xmlns:a16="http://schemas.microsoft.com/office/drawing/2014/main" id="{618469D5-B0EB-A43B-DD2E-FD9B8AA4C0E8}"/>
              </a:ext>
            </a:extLst>
          </p:cNvPr>
          <p:cNvSpPr>
            <a:spLocks noGrp="1"/>
          </p:cNvSpPr>
          <p:nvPr>
            <p:ph idx="1"/>
          </p:nvPr>
        </p:nvSpPr>
        <p:spPr/>
        <p:txBody>
          <a:bodyPr/>
          <a:lstStyle/>
          <a:p>
            <a:r>
              <a:rPr lang="en-US"/>
              <a:t>Draft implementing statutes</a:t>
            </a:r>
          </a:p>
        </p:txBody>
      </p:sp>
    </p:spTree>
    <p:extLst>
      <p:ext uri="{BB962C8B-B14F-4D97-AF65-F5344CB8AC3E}">
        <p14:creationId xmlns:p14="http://schemas.microsoft.com/office/powerpoint/2010/main" val="18420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85C349A8-B668-4F6C-7ECF-AF1F42D6A7BC}"/>
              </a:ext>
            </a:extLst>
          </p:cNvPr>
          <p:cNvPicPr>
            <a:picLocks noChangeAspect="1"/>
          </p:cNvPicPr>
          <p:nvPr/>
        </p:nvPicPr>
        <p:blipFill rotWithShape="1">
          <a:blip r:embed="rId3">
            <a:duotone>
              <a:prstClr val="black"/>
              <a:schemeClr val="accent2">
                <a:tint val="45000"/>
                <a:satMod val="400000"/>
              </a:schemeClr>
            </a:duotone>
            <a:alphaModFix amt="15000"/>
            <a:extLst>
              <a:ext uri="{28A0092B-C50C-407E-A947-70E740481C1C}">
                <a14:useLocalDpi xmlns:a14="http://schemas.microsoft.com/office/drawing/2010/main" val="0"/>
              </a:ext>
            </a:extLst>
          </a:blip>
          <a:srcRect t="3295" b="46334"/>
          <a:stretch/>
        </p:blipFill>
        <p:spPr>
          <a:xfrm>
            <a:off x="-1" y="0"/>
            <a:ext cx="12192001" cy="6889545"/>
          </a:xfrm>
          <a:prstGeom prst="rect">
            <a:avLst/>
          </a:prstGeom>
        </p:spPr>
      </p:pic>
      <p:sp>
        <p:nvSpPr>
          <p:cNvPr id="2" name="Title 1">
            <a:extLst>
              <a:ext uri="{FF2B5EF4-FFF2-40B4-BE49-F238E27FC236}">
                <a16:creationId xmlns:a16="http://schemas.microsoft.com/office/drawing/2014/main" id="{B7051E1F-77E2-DC3A-380A-D30A442784ED}"/>
              </a:ext>
            </a:extLst>
          </p:cNvPr>
          <p:cNvSpPr>
            <a:spLocks noGrp="1"/>
          </p:cNvSpPr>
          <p:nvPr>
            <p:ph type="title"/>
          </p:nvPr>
        </p:nvSpPr>
        <p:spPr/>
        <p:txBody>
          <a:bodyPr/>
          <a:lstStyle/>
          <a:p>
            <a:r>
              <a:rPr lang="en-US"/>
              <a:t>Indiana Constitution</a:t>
            </a:r>
          </a:p>
        </p:txBody>
      </p:sp>
      <p:sp>
        <p:nvSpPr>
          <p:cNvPr id="3" name="Content Placeholder 2">
            <a:extLst>
              <a:ext uri="{FF2B5EF4-FFF2-40B4-BE49-F238E27FC236}">
                <a16:creationId xmlns:a16="http://schemas.microsoft.com/office/drawing/2014/main" id="{8D9BB850-35BC-49F8-5639-14864CBF7A6C}"/>
              </a:ext>
            </a:extLst>
          </p:cNvPr>
          <p:cNvSpPr>
            <a:spLocks noGrp="1"/>
          </p:cNvSpPr>
          <p:nvPr>
            <p:ph idx="1"/>
          </p:nvPr>
        </p:nvSpPr>
        <p:spPr/>
        <p:txBody>
          <a:bodyPr/>
          <a:lstStyle/>
          <a:p>
            <a:pPr marL="571500" indent="-571500">
              <a:buFont typeface="Arial" panose="020B0604020202020204" pitchFamily="34" charset="0"/>
              <a:buChar char="•"/>
            </a:pPr>
            <a:r>
              <a:rPr lang="en-US"/>
              <a:t>Article I, Section 17</a:t>
            </a:r>
          </a:p>
          <a:p>
            <a:pPr marL="1257300" lvl="1" indent="-571500"/>
            <a:endParaRPr lang="en-US"/>
          </a:p>
        </p:txBody>
      </p:sp>
    </p:spTree>
    <p:extLst>
      <p:ext uri="{BB962C8B-B14F-4D97-AF65-F5344CB8AC3E}">
        <p14:creationId xmlns:p14="http://schemas.microsoft.com/office/powerpoint/2010/main" val="142206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vintage weighing scales">
            <a:extLst>
              <a:ext uri="{FF2B5EF4-FFF2-40B4-BE49-F238E27FC236}">
                <a16:creationId xmlns:a16="http://schemas.microsoft.com/office/drawing/2014/main" id="{EC0992C7-7117-991C-16D8-4E37BFE9272D}"/>
              </a:ext>
            </a:extLst>
          </p:cNvPr>
          <p:cNvPicPr>
            <a:picLocks noChangeAspect="1"/>
          </p:cNvPicPr>
          <p:nvPr/>
        </p:nvPicPr>
        <p:blipFill rotWithShape="1">
          <a:blip r:embed="rId3">
            <a:duotone>
              <a:prstClr val="black"/>
              <a:schemeClr val="accent2">
                <a:tint val="45000"/>
                <a:satMod val="400000"/>
              </a:schemeClr>
            </a:duotone>
            <a:alphaModFix amt="15000"/>
            <a:extLst>
              <a:ext uri="{28A0092B-C50C-407E-A947-70E740481C1C}">
                <a14:useLocalDpi xmlns:a14="http://schemas.microsoft.com/office/drawing/2010/main" val="0"/>
              </a:ext>
            </a:extLst>
          </a:blip>
          <a:srcRect t="3295" b="46334"/>
          <a:stretch/>
        </p:blipFill>
        <p:spPr>
          <a:xfrm>
            <a:off x="-1" y="0"/>
            <a:ext cx="12192001" cy="6889545"/>
          </a:xfrm>
          <a:prstGeom prst="rect">
            <a:avLst/>
          </a:prstGeom>
        </p:spPr>
      </p:pic>
      <p:sp>
        <p:nvSpPr>
          <p:cNvPr id="2" name="Title 1">
            <a:extLst>
              <a:ext uri="{FF2B5EF4-FFF2-40B4-BE49-F238E27FC236}">
                <a16:creationId xmlns:a16="http://schemas.microsoft.com/office/drawing/2014/main" id="{B7051E1F-77E2-DC3A-380A-D30A442784ED}"/>
              </a:ext>
            </a:extLst>
          </p:cNvPr>
          <p:cNvSpPr>
            <a:spLocks noGrp="1"/>
          </p:cNvSpPr>
          <p:nvPr>
            <p:ph type="title"/>
          </p:nvPr>
        </p:nvSpPr>
        <p:spPr/>
        <p:txBody>
          <a:bodyPr/>
          <a:lstStyle/>
          <a:p>
            <a:r>
              <a:rPr lang="en-US"/>
              <a:t>Indiana Constitution</a:t>
            </a:r>
          </a:p>
        </p:txBody>
      </p:sp>
      <p:sp>
        <p:nvSpPr>
          <p:cNvPr id="3" name="Content Placeholder 2">
            <a:extLst>
              <a:ext uri="{FF2B5EF4-FFF2-40B4-BE49-F238E27FC236}">
                <a16:creationId xmlns:a16="http://schemas.microsoft.com/office/drawing/2014/main" id="{8D9BB850-35BC-49F8-5639-14864CBF7A6C}"/>
              </a:ext>
            </a:extLst>
          </p:cNvPr>
          <p:cNvSpPr>
            <a:spLocks noGrp="1"/>
          </p:cNvSpPr>
          <p:nvPr>
            <p:ph idx="1"/>
          </p:nvPr>
        </p:nvSpPr>
        <p:spPr/>
        <p:txBody>
          <a:bodyPr/>
          <a:lstStyle/>
          <a:p>
            <a:pPr marL="571500" indent="-571500">
              <a:buFont typeface="Arial" panose="020B0604020202020204" pitchFamily="34" charset="0"/>
              <a:buChar char="•"/>
            </a:pPr>
            <a:r>
              <a:rPr lang="en-US"/>
              <a:t>Article I, Section 17</a:t>
            </a:r>
          </a:p>
          <a:p>
            <a:pPr marL="1257300" lvl="1" indent="-571500"/>
            <a:endParaRPr lang="en-US"/>
          </a:p>
        </p:txBody>
      </p:sp>
    </p:spTree>
    <p:extLst>
      <p:ext uri="{BB962C8B-B14F-4D97-AF65-F5344CB8AC3E}">
        <p14:creationId xmlns:p14="http://schemas.microsoft.com/office/powerpoint/2010/main" val="2535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les of justice on blue background">
            <a:extLst>
              <a:ext uri="{FF2B5EF4-FFF2-40B4-BE49-F238E27FC236}">
                <a16:creationId xmlns:a16="http://schemas.microsoft.com/office/drawing/2014/main" id="{3F883DA0-3ED0-6036-0B7A-A4F0C465813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051E1F-77E2-DC3A-380A-D30A442784ED}"/>
              </a:ext>
            </a:extLst>
          </p:cNvPr>
          <p:cNvSpPr>
            <a:spLocks noGrp="1"/>
          </p:cNvSpPr>
          <p:nvPr>
            <p:ph type="title"/>
          </p:nvPr>
        </p:nvSpPr>
        <p:spPr/>
        <p:txBody>
          <a:bodyPr/>
          <a:lstStyle/>
          <a:p>
            <a:r>
              <a:rPr lang="en-US"/>
              <a:t>Bail Reform – Step 1</a:t>
            </a:r>
          </a:p>
        </p:txBody>
      </p:sp>
      <p:sp>
        <p:nvSpPr>
          <p:cNvPr id="3" name="Content Placeholder 2">
            <a:extLst>
              <a:ext uri="{FF2B5EF4-FFF2-40B4-BE49-F238E27FC236}">
                <a16:creationId xmlns:a16="http://schemas.microsoft.com/office/drawing/2014/main" id="{8D9BB850-35BC-49F8-5639-14864CBF7A6C}"/>
              </a:ext>
            </a:extLst>
          </p:cNvPr>
          <p:cNvSpPr>
            <a:spLocks noGrp="1"/>
          </p:cNvSpPr>
          <p:nvPr>
            <p:ph idx="1"/>
          </p:nvPr>
        </p:nvSpPr>
        <p:spPr/>
        <p:txBody>
          <a:bodyPr/>
          <a:lstStyle/>
          <a:p>
            <a:pPr marL="571500" indent="-571500">
              <a:buFont typeface="Arial" panose="020B0604020202020204" pitchFamily="34" charset="0"/>
              <a:buChar char="•"/>
            </a:pPr>
            <a:r>
              <a:rPr lang="en-US"/>
              <a:t>Criminal Rule 26 (now Criminal Rule 2</a:t>
            </a:r>
            <a:r>
              <a:rPr lang="en-US" b="1"/>
              <a:t>.</a:t>
            </a:r>
            <a:r>
              <a:rPr lang="en-US"/>
              <a:t>6)</a:t>
            </a:r>
          </a:p>
          <a:p>
            <a:pPr lvl="1" indent="0">
              <a:buNone/>
            </a:pPr>
            <a:endParaRPr lang="en-US"/>
          </a:p>
          <a:p>
            <a:pPr marL="1257300" lvl="1" indent="-571500"/>
            <a:endParaRPr lang="en-US"/>
          </a:p>
        </p:txBody>
      </p:sp>
    </p:spTree>
    <p:extLst>
      <p:ext uri="{BB962C8B-B14F-4D97-AF65-F5344CB8AC3E}">
        <p14:creationId xmlns:p14="http://schemas.microsoft.com/office/powerpoint/2010/main" val="69572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les of justice on blue background">
            <a:extLst>
              <a:ext uri="{FF2B5EF4-FFF2-40B4-BE49-F238E27FC236}">
                <a16:creationId xmlns:a16="http://schemas.microsoft.com/office/drawing/2014/main" id="{3F883DA0-3ED0-6036-0B7A-A4F0C4658136}"/>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051E1F-77E2-DC3A-380A-D30A442784ED}"/>
              </a:ext>
            </a:extLst>
          </p:cNvPr>
          <p:cNvSpPr>
            <a:spLocks noGrp="1"/>
          </p:cNvSpPr>
          <p:nvPr>
            <p:ph type="title"/>
          </p:nvPr>
        </p:nvSpPr>
        <p:spPr/>
        <p:txBody>
          <a:bodyPr/>
          <a:lstStyle/>
          <a:p>
            <a:r>
              <a:rPr lang="en-US"/>
              <a:t>Bail Reform – Step 1</a:t>
            </a:r>
          </a:p>
        </p:txBody>
      </p:sp>
      <p:sp>
        <p:nvSpPr>
          <p:cNvPr id="3" name="Content Placeholder 2">
            <a:extLst>
              <a:ext uri="{FF2B5EF4-FFF2-40B4-BE49-F238E27FC236}">
                <a16:creationId xmlns:a16="http://schemas.microsoft.com/office/drawing/2014/main" id="{8D9BB850-35BC-49F8-5639-14864CBF7A6C}"/>
              </a:ext>
            </a:extLst>
          </p:cNvPr>
          <p:cNvSpPr>
            <a:spLocks noGrp="1"/>
          </p:cNvSpPr>
          <p:nvPr>
            <p:ph idx="1"/>
          </p:nvPr>
        </p:nvSpPr>
        <p:spPr/>
        <p:txBody>
          <a:bodyPr/>
          <a:lstStyle/>
          <a:p>
            <a:pPr marL="571500" indent="-571500">
              <a:buFont typeface="Arial" panose="020B0604020202020204" pitchFamily="34" charset="0"/>
              <a:buChar char="•"/>
            </a:pPr>
            <a:r>
              <a:rPr lang="en-US"/>
              <a:t>Criminal Rule 26 (now Criminal Rule 2</a:t>
            </a:r>
            <a:r>
              <a:rPr lang="en-US" b="1"/>
              <a:t>.</a:t>
            </a:r>
            <a:r>
              <a:rPr lang="en-US"/>
              <a:t>6)</a:t>
            </a:r>
          </a:p>
          <a:p>
            <a:pPr lvl="1" indent="0">
              <a:buNone/>
            </a:pPr>
            <a:endParaRPr lang="en-US"/>
          </a:p>
          <a:p>
            <a:pPr marL="1257300" lvl="1" indent="-571500"/>
            <a:endParaRPr lang="en-US"/>
          </a:p>
        </p:txBody>
      </p:sp>
    </p:spTree>
    <p:extLst>
      <p:ext uri="{BB962C8B-B14F-4D97-AF65-F5344CB8AC3E}">
        <p14:creationId xmlns:p14="http://schemas.microsoft.com/office/powerpoint/2010/main" val="358986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les of justice on blue background">
            <a:extLst>
              <a:ext uri="{FF2B5EF4-FFF2-40B4-BE49-F238E27FC236}">
                <a16:creationId xmlns:a16="http://schemas.microsoft.com/office/drawing/2014/main" id="{B9E5DE72-5A8B-7797-E288-BB82FB1B0D9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051E1F-77E2-DC3A-380A-D30A442784ED}"/>
              </a:ext>
            </a:extLst>
          </p:cNvPr>
          <p:cNvSpPr>
            <a:spLocks noGrp="1"/>
          </p:cNvSpPr>
          <p:nvPr>
            <p:ph type="title"/>
          </p:nvPr>
        </p:nvSpPr>
        <p:spPr/>
        <p:txBody>
          <a:bodyPr/>
          <a:lstStyle/>
          <a:p>
            <a:r>
              <a:rPr lang="en-US"/>
              <a:t>Bail Reform – Step 1</a:t>
            </a:r>
          </a:p>
        </p:txBody>
      </p:sp>
      <p:sp>
        <p:nvSpPr>
          <p:cNvPr id="3" name="Content Placeholder 2">
            <a:extLst>
              <a:ext uri="{FF2B5EF4-FFF2-40B4-BE49-F238E27FC236}">
                <a16:creationId xmlns:a16="http://schemas.microsoft.com/office/drawing/2014/main" id="{8D9BB850-35BC-49F8-5639-14864CBF7A6C}"/>
              </a:ext>
            </a:extLst>
          </p:cNvPr>
          <p:cNvSpPr>
            <a:spLocks noGrp="1"/>
          </p:cNvSpPr>
          <p:nvPr>
            <p:ph idx="1"/>
          </p:nvPr>
        </p:nvSpPr>
        <p:spPr/>
        <p:txBody>
          <a:bodyPr/>
          <a:lstStyle/>
          <a:p>
            <a:pPr marL="571500" indent="-571500">
              <a:buFont typeface="Arial" panose="020B0604020202020204" pitchFamily="34" charset="0"/>
              <a:buChar char="•"/>
            </a:pPr>
            <a:r>
              <a:rPr lang="en-US"/>
              <a:t>Criminal Rule 26 (now Criminal Rule 2</a:t>
            </a:r>
            <a:r>
              <a:rPr lang="en-US" b="1"/>
              <a:t>.</a:t>
            </a:r>
            <a:r>
              <a:rPr lang="en-US"/>
              <a:t>6)</a:t>
            </a:r>
          </a:p>
          <a:p>
            <a:pPr lvl="1" indent="0">
              <a:buNone/>
            </a:pPr>
            <a:r>
              <a:rPr lang="en-US" sz="3200"/>
              <a:t>	</a:t>
            </a:r>
          </a:p>
          <a:p>
            <a:pPr lvl="1" indent="0">
              <a:buNone/>
            </a:pPr>
            <a:r>
              <a:rPr lang="en-US" sz="3200"/>
              <a:t>	Offender Liberty vs. Public Safety</a:t>
            </a:r>
          </a:p>
        </p:txBody>
      </p:sp>
    </p:spTree>
    <p:extLst>
      <p:ext uri="{BB962C8B-B14F-4D97-AF65-F5344CB8AC3E}">
        <p14:creationId xmlns:p14="http://schemas.microsoft.com/office/powerpoint/2010/main" val="217768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les of justice on blue background">
            <a:extLst>
              <a:ext uri="{FF2B5EF4-FFF2-40B4-BE49-F238E27FC236}">
                <a16:creationId xmlns:a16="http://schemas.microsoft.com/office/drawing/2014/main" id="{374E0294-186D-AF4D-365D-87C9BA9609EB}"/>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051E1F-77E2-DC3A-380A-D30A442784ED}"/>
              </a:ext>
            </a:extLst>
          </p:cNvPr>
          <p:cNvSpPr>
            <a:spLocks noGrp="1"/>
          </p:cNvSpPr>
          <p:nvPr>
            <p:ph type="title"/>
          </p:nvPr>
        </p:nvSpPr>
        <p:spPr/>
        <p:txBody>
          <a:bodyPr/>
          <a:lstStyle/>
          <a:p>
            <a:r>
              <a:rPr lang="en-US"/>
              <a:t>Bail Reform</a:t>
            </a:r>
          </a:p>
        </p:txBody>
      </p:sp>
      <p:sp>
        <p:nvSpPr>
          <p:cNvPr id="3" name="Content Placeholder 2">
            <a:extLst>
              <a:ext uri="{FF2B5EF4-FFF2-40B4-BE49-F238E27FC236}">
                <a16:creationId xmlns:a16="http://schemas.microsoft.com/office/drawing/2014/main" id="{8D9BB850-35BC-49F8-5639-14864CBF7A6C}"/>
              </a:ext>
            </a:extLst>
          </p:cNvPr>
          <p:cNvSpPr>
            <a:spLocks noGrp="1"/>
          </p:cNvSpPr>
          <p:nvPr>
            <p:ph idx="1"/>
          </p:nvPr>
        </p:nvSpPr>
        <p:spPr>
          <a:xfrm rot="20322684">
            <a:off x="1538838" y="5334839"/>
            <a:ext cx="2788918" cy="1344668"/>
          </a:xfrm>
        </p:spPr>
        <p:txBody>
          <a:bodyPr>
            <a:normAutofit lnSpcReduction="10000"/>
          </a:bodyPr>
          <a:lstStyle/>
          <a:p>
            <a:pPr algn="ctr"/>
            <a:r>
              <a:rPr lang="en-US" sz="4400" b="1">
                <a:effectLst>
                  <a:outerShdw blurRad="38100" dist="38100" dir="2700000" algn="tl">
                    <a:srgbClr val="000000">
                      <a:alpha val="43137"/>
                    </a:srgbClr>
                  </a:outerShdw>
                </a:effectLst>
              </a:rPr>
              <a:t>Offender</a:t>
            </a:r>
            <a:br>
              <a:rPr lang="en-US" sz="4400" b="1">
                <a:effectLst>
                  <a:outerShdw blurRad="38100" dist="38100" dir="2700000" algn="tl">
                    <a:srgbClr val="000000">
                      <a:alpha val="43137"/>
                    </a:srgbClr>
                  </a:outerShdw>
                </a:effectLst>
              </a:rPr>
            </a:br>
            <a:r>
              <a:rPr lang="en-US" sz="4400" b="1">
                <a:effectLst>
                  <a:outerShdw blurRad="38100" dist="38100" dir="2700000" algn="tl">
                    <a:srgbClr val="000000">
                      <a:alpha val="43137"/>
                    </a:srgbClr>
                  </a:outerShdw>
                </a:effectLst>
              </a:rPr>
              <a:t>Liberty</a:t>
            </a:r>
          </a:p>
        </p:txBody>
      </p:sp>
      <p:sp>
        <p:nvSpPr>
          <p:cNvPr id="4" name="Content Placeholder 2">
            <a:extLst>
              <a:ext uri="{FF2B5EF4-FFF2-40B4-BE49-F238E27FC236}">
                <a16:creationId xmlns:a16="http://schemas.microsoft.com/office/drawing/2014/main" id="{DB3F787D-DC32-126A-8BE1-FFE3ADDB4DB8}"/>
              </a:ext>
            </a:extLst>
          </p:cNvPr>
          <p:cNvSpPr txBox="1">
            <a:spLocks/>
          </p:cNvSpPr>
          <p:nvPr/>
        </p:nvSpPr>
        <p:spPr>
          <a:xfrm rot="20813879">
            <a:off x="6316610" y="2733862"/>
            <a:ext cx="2566021" cy="134466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4000" kern="1200">
                <a:solidFill>
                  <a:schemeClr val="bg1"/>
                </a:solidFill>
                <a:latin typeface="Century Schoolbook" panose="02040604050505020304" pitchFamily="18"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kern="1200">
                <a:solidFill>
                  <a:schemeClr val="bg1"/>
                </a:solidFill>
                <a:latin typeface="Century Schoolbook" panose="02040604050505020304" pitchFamily="18" charset="0"/>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3600" kern="1200">
                <a:solidFill>
                  <a:schemeClr val="bg1"/>
                </a:solidFill>
                <a:latin typeface="Century Schoolbook" panose="02040604050505020304" pitchFamily="18"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3200" kern="1200">
                <a:solidFill>
                  <a:schemeClr val="bg1"/>
                </a:solidFill>
                <a:latin typeface="Century Schoolbook" panose="02040604050505020304" pitchFamily="18"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3200" kern="1200">
                <a:solidFill>
                  <a:schemeClr val="bg1"/>
                </a:solidFill>
                <a:latin typeface="Century Schoolbook" panose="020406040505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effectLst>
                  <a:outerShdw blurRad="38100" dist="38100" dir="2700000" algn="tl">
                    <a:srgbClr val="000000">
                      <a:alpha val="43137"/>
                    </a:srgbClr>
                  </a:outerShdw>
                </a:effectLst>
              </a:rPr>
              <a:t>Public Safety</a:t>
            </a:r>
          </a:p>
        </p:txBody>
      </p:sp>
    </p:spTree>
    <p:extLst>
      <p:ext uri="{BB962C8B-B14F-4D97-AF65-F5344CB8AC3E}">
        <p14:creationId xmlns:p14="http://schemas.microsoft.com/office/powerpoint/2010/main" val="2397932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LevelVTI">
  <a:themeElements>
    <a:clrScheme name="AnalogousFromLightSeedRightStep">
      <a:dk1>
        <a:srgbClr val="000000"/>
      </a:dk1>
      <a:lt1>
        <a:srgbClr val="FFFFFF"/>
      </a:lt1>
      <a:dk2>
        <a:srgbClr val="242A41"/>
      </a:dk2>
      <a:lt2>
        <a:srgbClr val="E8E4E2"/>
      </a:lt2>
      <a:accent1>
        <a:srgbClr val="82A6BC"/>
      </a:accent1>
      <a:accent2>
        <a:srgbClr val="7F8BBA"/>
      </a:accent2>
      <a:accent3>
        <a:srgbClr val="A096C6"/>
      </a:accent3>
      <a:accent4>
        <a:srgbClr val="A37FBA"/>
      </a:accent4>
      <a:accent5>
        <a:srgbClr val="C492C2"/>
      </a:accent5>
      <a:accent6>
        <a:srgbClr val="BA7F9F"/>
      </a:accent6>
      <a:hlink>
        <a:srgbClr val="A6775B"/>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26CFE5520D5C47BBE3948A10D59C17" ma:contentTypeVersion="20" ma:contentTypeDescription="Create a new document." ma:contentTypeScope="" ma:versionID="79f43c572521f1c2be1d68b5a29e62a6">
  <xsd:schema xmlns:xsd="http://www.w3.org/2001/XMLSchema" xmlns:xs="http://www.w3.org/2001/XMLSchema" xmlns:p="http://schemas.microsoft.com/office/2006/metadata/properties" xmlns:ns2="90484cbd-8c39-412a-bbf2-881e54c37c78" xmlns:ns3="0415ec72-fce1-4440-80a3-6d02dadacfef" xmlns:ns4="ddb5066c-6899-482b-9ea0-5145f9da9989" targetNamespace="http://schemas.microsoft.com/office/2006/metadata/properties" ma:root="true" ma:fieldsID="417d243b7387d41205652d48ec15f541" ns2:_="" ns3:_="" ns4:_="">
    <xsd:import namespace="90484cbd-8c39-412a-bbf2-881e54c37c78"/>
    <xsd:import namespace="0415ec72-fce1-4440-80a3-6d02dadacfef"/>
    <xsd:import namespace="ddb5066c-6899-482b-9ea0-5145f9da99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lcf76f155ced4ddcb4097134ff3c332f" minOccurs="0"/>
                <xsd:element ref="ns4:TaxCatchAll" minOccurs="0"/>
                <xsd:element ref="ns2:ChapterListing"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84cbd-8c39-412a-bbf2-881e54c37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ChapterListing" ma:index="22" nillable="true" ma:displayName="Chapter Listing" ma:description="Chapters in numerical order" ma:format="Dropdown" ma:indexed="true" ma:internalName="ChapterListing" ma:percentage="FALSE">
      <xsd:simpleType>
        <xsd:restriction base="dms:Number"/>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15ec72-fce1-4440-80a3-6d02dadacf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05971-e732-4ba8-ad9e-b33faae99581}" ma:internalName="TaxCatchAll" ma:showField="CatchAllData" ma:web="0415ec72-fce1-4440-80a3-6d02dadacf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ChapterListing xmlns="90484cbd-8c39-412a-bbf2-881e54c37c78" xsi:nil="true"/>
    <lcf76f155ced4ddcb4097134ff3c332f xmlns="90484cbd-8c39-412a-bbf2-881e54c37c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E131EC-EF68-485C-BD9A-9925121C51AB}">
  <ds:schemaRefs>
    <ds:schemaRef ds:uri="0415ec72-fce1-4440-80a3-6d02dadacfef"/>
    <ds:schemaRef ds:uri="90484cbd-8c39-412a-bbf2-881e54c37c78"/>
    <ds:schemaRef ds:uri="ddb5066c-6899-482b-9ea0-5145f9da99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99F62F-9261-4E46-86EC-379B7E287A8C}">
  <ds:schemaRefs>
    <ds:schemaRef ds:uri="0415ec72-fce1-4440-80a3-6d02dadacfef"/>
    <ds:schemaRef ds:uri="90484cbd-8c39-412a-bbf2-881e54c37c78"/>
    <ds:schemaRef ds:uri="ddb5066c-6899-482b-9ea0-5145f9da99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5BC7EA-889F-42E6-A331-E71DD9633258}">
  <ds:schemaRefs>
    <ds:schemaRef ds:uri="http://schemas.microsoft.com/sharepoint/v3/contenttype/forms"/>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0</TotalTime>
  <Words>6266</Words>
  <Application>Microsoft Office PowerPoint</Application>
  <PresentationFormat>Widescreen</PresentationFormat>
  <Paragraphs>2342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Aptos Narrow</vt:lpstr>
      <vt:lpstr>Arial</vt:lpstr>
      <vt:lpstr>Century Schoolbook</vt:lpstr>
      <vt:lpstr>Symbol</vt:lpstr>
      <vt:lpstr>LevelVTI</vt:lpstr>
      <vt:lpstr>PowerPoint Presentation</vt:lpstr>
      <vt:lpstr>Criminal Rule 2.6   and Senate Joint Resolution 1: A System in Balance</vt:lpstr>
      <vt:lpstr>Bail and the Initial Reform</vt:lpstr>
      <vt:lpstr>Indiana Constitution</vt:lpstr>
      <vt:lpstr>Indiana Constitution</vt:lpstr>
      <vt:lpstr>Bail Reform – Step 1</vt:lpstr>
      <vt:lpstr>Bail Reform – Step 1</vt:lpstr>
      <vt:lpstr>Bail Reform – Step 1</vt:lpstr>
      <vt:lpstr>Bail Reform</vt:lpstr>
      <vt:lpstr>How It’s Going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Amendment</vt:lpstr>
      <vt:lpstr>Bail Reform – Step 2</vt:lpstr>
      <vt:lpstr>Bail Reform – Step 2</vt:lpstr>
      <vt:lpstr>Bail Reform – Step 2</vt:lpstr>
      <vt:lpstr>Bail Reform</vt:lpstr>
      <vt:lpstr>Bail Reform</vt:lpstr>
      <vt:lpstr>Next Steps</vt:lpstr>
      <vt:lpstr>Bail Reform – Step 2 (SJR1)</vt:lpstr>
      <vt:lpstr>Bail Reform – Step 2 (SJR1)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Miksha</dc:creator>
  <cp:lastModifiedBy>Carolyn Travis</cp:lastModifiedBy>
  <cp:revision>2</cp:revision>
  <dcterms:created xsi:type="dcterms:W3CDTF">2024-09-17T16:40:26Z</dcterms:created>
  <dcterms:modified xsi:type="dcterms:W3CDTF">2024-09-24T15:46:02Z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0x0101000A26CFE5520D5C47BBE3948A10D59C17</vt:lpwstr>
  </property>
  <property fmtid="{D5CDD505-2E9C-101B-9397-08002B2CF9AE}" pid="3" name="MediaServiceImageTags">
    <vt:lpwstr/>
  </property>
</Properties>
</file>