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3" r:id="rId2"/>
  </p:sldMasterIdLst>
  <p:notesMasterIdLst>
    <p:notesMasterId r:id="rId27"/>
  </p:notesMasterIdLst>
  <p:handoutMasterIdLst>
    <p:handoutMasterId r:id="rId28"/>
  </p:handoutMasterIdLst>
  <p:sldIdLst>
    <p:sldId id="257" r:id="rId3"/>
    <p:sldId id="272" r:id="rId4"/>
    <p:sldId id="311" r:id="rId5"/>
    <p:sldId id="310" r:id="rId6"/>
    <p:sldId id="312" r:id="rId7"/>
    <p:sldId id="314" r:id="rId8"/>
    <p:sldId id="286" r:id="rId9"/>
    <p:sldId id="315" r:id="rId10"/>
    <p:sldId id="301" r:id="rId11"/>
    <p:sldId id="302" r:id="rId12"/>
    <p:sldId id="303" r:id="rId13"/>
    <p:sldId id="266" r:id="rId14"/>
    <p:sldId id="304" r:id="rId15"/>
    <p:sldId id="313" r:id="rId16"/>
    <p:sldId id="273" r:id="rId17"/>
    <p:sldId id="289" r:id="rId18"/>
    <p:sldId id="305" r:id="rId19"/>
    <p:sldId id="316" r:id="rId20"/>
    <p:sldId id="290" r:id="rId21"/>
    <p:sldId id="317" r:id="rId22"/>
    <p:sldId id="306" r:id="rId23"/>
    <p:sldId id="293" r:id="rId24"/>
    <p:sldId id="307" r:id="rId25"/>
    <p:sldId id="308"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3810" autoAdjust="0"/>
  </p:normalViewPr>
  <p:slideViewPr>
    <p:cSldViewPr snapToGrid="0" showGuides="1">
      <p:cViewPr varScale="1">
        <p:scale>
          <a:sx n="107" d="100"/>
          <a:sy n="107" d="100"/>
        </p:scale>
        <p:origin x="138" y="120"/>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EF803-E569-4393-9990-CE2839BB6E6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FC570CE-E119-4613-BBB5-929C600BB611}">
      <dgm:prSet/>
      <dgm:spPr/>
      <dgm:t>
        <a:bodyPr/>
        <a:lstStyle/>
        <a:p>
          <a:r>
            <a:rPr lang="en-US"/>
            <a:t>Maximize Release</a:t>
          </a:r>
        </a:p>
      </dgm:t>
    </dgm:pt>
    <dgm:pt modelId="{76B74536-C601-4454-BE38-DE5A6B662A1B}" type="parTrans" cxnId="{17561FC8-0C67-4DC8-85AE-5164D43A30D4}">
      <dgm:prSet/>
      <dgm:spPr/>
      <dgm:t>
        <a:bodyPr/>
        <a:lstStyle/>
        <a:p>
          <a:endParaRPr lang="en-US"/>
        </a:p>
      </dgm:t>
    </dgm:pt>
    <dgm:pt modelId="{4A191A25-1892-4C85-BB35-DC57EA530F96}" type="sibTrans" cxnId="{17561FC8-0C67-4DC8-85AE-5164D43A30D4}">
      <dgm:prSet/>
      <dgm:spPr/>
      <dgm:t>
        <a:bodyPr/>
        <a:lstStyle/>
        <a:p>
          <a:endParaRPr lang="en-US"/>
        </a:p>
      </dgm:t>
    </dgm:pt>
    <dgm:pt modelId="{1CAF4607-DF1C-4747-8637-E21ECBC845C3}">
      <dgm:prSet/>
      <dgm:spPr/>
      <dgm:t>
        <a:bodyPr/>
        <a:lstStyle/>
        <a:p>
          <a:r>
            <a:rPr lang="en-US"/>
            <a:t>Maximize Court Appearance</a:t>
          </a:r>
        </a:p>
      </dgm:t>
    </dgm:pt>
    <dgm:pt modelId="{4EF95C07-90FD-4BC0-B3C6-BF294F2D143D}" type="parTrans" cxnId="{C41DC22B-C818-4708-926D-9B9E5A8A92CE}">
      <dgm:prSet/>
      <dgm:spPr/>
      <dgm:t>
        <a:bodyPr/>
        <a:lstStyle/>
        <a:p>
          <a:endParaRPr lang="en-US"/>
        </a:p>
      </dgm:t>
    </dgm:pt>
    <dgm:pt modelId="{5D77BC6A-E98C-4B79-A860-BB0B6C5E633A}" type="sibTrans" cxnId="{C41DC22B-C818-4708-926D-9B9E5A8A92CE}">
      <dgm:prSet/>
      <dgm:spPr/>
      <dgm:t>
        <a:bodyPr/>
        <a:lstStyle/>
        <a:p>
          <a:endParaRPr lang="en-US"/>
        </a:p>
      </dgm:t>
    </dgm:pt>
    <dgm:pt modelId="{9849C3E6-613F-47BB-A305-FF6515BA4AA4}">
      <dgm:prSet/>
      <dgm:spPr/>
      <dgm:t>
        <a:bodyPr/>
        <a:lstStyle/>
        <a:p>
          <a:r>
            <a:rPr lang="en-US"/>
            <a:t>Maximize Public Safety </a:t>
          </a:r>
        </a:p>
      </dgm:t>
    </dgm:pt>
    <dgm:pt modelId="{BD89EC46-4AD1-4110-9365-142F304B811C}" type="parTrans" cxnId="{59261983-B2BD-4D5F-B39A-430609F7DC3D}">
      <dgm:prSet/>
      <dgm:spPr/>
      <dgm:t>
        <a:bodyPr/>
        <a:lstStyle/>
        <a:p>
          <a:endParaRPr lang="en-US"/>
        </a:p>
      </dgm:t>
    </dgm:pt>
    <dgm:pt modelId="{04F569A4-281F-4265-B9DA-A80733CABD46}" type="sibTrans" cxnId="{59261983-B2BD-4D5F-B39A-430609F7DC3D}">
      <dgm:prSet/>
      <dgm:spPr/>
      <dgm:t>
        <a:bodyPr/>
        <a:lstStyle/>
        <a:p>
          <a:endParaRPr lang="en-US"/>
        </a:p>
      </dgm:t>
    </dgm:pt>
    <dgm:pt modelId="{0CEF1CA8-70DA-44E6-945E-B317997E9D67}" type="pres">
      <dgm:prSet presAssocID="{12FEF803-E569-4393-9990-CE2839BB6E6A}" presName="root" presStyleCnt="0">
        <dgm:presLayoutVars>
          <dgm:dir/>
          <dgm:resizeHandles val="exact"/>
        </dgm:presLayoutVars>
      </dgm:prSet>
      <dgm:spPr/>
    </dgm:pt>
    <dgm:pt modelId="{1B473849-9029-436D-8CD9-BB18F8CF99CB}" type="pres">
      <dgm:prSet presAssocID="{7FC570CE-E119-4613-BBB5-929C600BB611}" presName="compNode" presStyleCnt="0"/>
      <dgm:spPr/>
    </dgm:pt>
    <dgm:pt modelId="{5E45D700-6040-4A18-AD5F-CD6F3AAAD926}" type="pres">
      <dgm:prSet presAssocID="{7FC570CE-E119-4613-BBB5-929C600BB611}" presName="bgRect" presStyleLbl="bgShp" presStyleIdx="0" presStyleCnt="3"/>
      <dgm:spPr/>
    </dgm:pt>
    <dgm:pt modelId="{31E1B570-0D54-42BD-91B0-0DDDC3D88588}" type="pres">
      <dgm:prSet presAssocID="{7FC570CE-E119-4613-BBB5-929C600BB6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peat"/>
        </a:ext>
      </dgm:extLst>
    </dgm:pt>
    <dgm:pt modelId="{80302C32-2E01-409D-8E48-6AE1FF26F6F2}" type="pres">
      <dgm:prSet presAssocID="{7FC570CE-E119-4613-BBB5-929C600BB611}" presName="spaceRect" presStyleCnt="0"/>
      <dgm:spPr/>
    </dgm:pt>
    <dgm:pt modelId="{8AF383B4-0514-4142-A112-39E1D78A1741}" type="pres">
      <dgm:prSet presAssocID="{7FC570CE-E119-4613-BBB5-929C600BB611}" presName="parTx" presStyleLbl="revTx" presStyleIdx="0" presStyleCnt="3">
        <dgm:presLayoutVars>
          <dgm:chMax val="0"/>
          <dgm:chPref val="0"/>
        </dgm:presLayoutVars>
      </dgm:prSet>
      <dgm:spPr/>
    </dgm:pt>
    <dgm:pt modelId="{1427AFF3-CE2F-407C-B11F-58BEC6994014}" type="pres">
      <dgm:prSet presAssocID="{4A191A25-1892-4C85-BB35-DC57EA530F96}" presName="sibTrans" presStyleCnt="0"/>
      <dgm:spPr/>
    </dgm:pt>
    <dgm:pt modelId="{9C3F9120-B75D-4B05-B267-3A232B17AD16}" type="pres">
      <dgm:prSet presAssocID="{1CAF4607-DF1C-4747-8637-E21ECBC845C3}" presName="compNode" presStyleCnt="0"/>
      <dgm:spPr/>
    </dgm:pt>
    <dgm:pt modelId="{545E4685-4A50-4CA8-B098-9AC8805F8B47}" type="pres">
      <dgm:prSet presAssocID="{1CAF4607-DF1C-4747-8637-E21ECBC845C3}" presName="bgRect" presStyleLbl="bgShp" presStyleIdx="1" presStyleCnt="3"/>
      <dgm:spPr/>
    </dgm:pt>
    <dgm:pt modelId="{94B22AF5-3F7B-4858-94E5-6485F08682E7}" type="pres">
      <dgm:prSet presAssocID="{1CAF4607-DF1C-4747-8637-E21ECBC845C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304CEE66-FF1D-4315-BA6E-77CED15E6CAF}" type="pres">
      <dgm:prSet presAssocID="{1CAF4607-DF1C-4747-8637-E21ECBC845C3}" presName="spaceRect" presStyleCnt="0"/>
      <dgm:spPr/>
    </dgm:pt>
    <dgm:pt modelId="{CFA03CDF-3B92-4855-9FED-FD0F12203958}" type="pres">
      <dgm:prSet presAssocID="{1CAF4607-DF1C-4747-8637-E21ECBC845C3}" presName="parTx" presStyleLbl="revTx" presStyleIdx="1" presStyleCnt="3">
        <dgm:presLayoutVars>
          <dgm:chMax val="0"/>
          <dgm:chPref val="0"/>
        </dgm:presLayoutVars>
      </dgm:prSet>
      <dgm:spPr/>
    </dgm:pt>
    <dgm:pt modelId="{DCEA6B0F-BA38-44A9-8F46-2FB3D7D3BAEE}" type="pres">
      <dgm:prSet presAssocID="{5D77BC6A-E98C-4B79-A860-BB0B6C5E633A}" presName="sibTrans" presStyleCnt="0"/>
      <dgm:spPr/>
    </dgm:pt>
    <dgm:pt modelId="{71D7F834-9116-48CC-A4EF-C596114B3A83}" type="pres">
      <dgm:prSet presAssocID="{9849C3E6-613F-47BB-A305-FF6515BA4AA4}" presName="compNode" presStyleCnt="0"/>
      <dgm:spPr/>
    </dgm:pt>
    <dgm:pt modelId="{C1352929-CB88-4F12-A8B5-1377EB4BCC46}" type="pres">
      <dgm:prSet presAssocID="{9849C3E6-613F-47BB-A305-FF6515BA4AA4}" presName="bgRect" presStyleLbl="bgShp" presStyleIdx="2" presStyleCnt="3"/>
      <dgm:spPr/>
    </dgm:pt>
    <dgm:pt modelId="{05057C2A-4DF5-4A70-BEE5-B9D378DD3E41}" type="pres">
      <dgm:prSet presAssocID="{9849C3E6-613F-47BB-A305-FF6515BA4A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m"/>
        </a:ext>
      </dgm:extLst>
    </dgm:pt>
    <dgm:pt modelId="{F27BD2CA-9D85-4352-B162-FFB907C4735B}" type="pres">
      <dgm:prSet presAssocID="{9849C3E6-613F-47BB-A305-FF6515BA4AA4}" presName="spaceRect" presStyleCnt="0"/>
      <dgm:spPr/>
    </dgm:pt>
    <dgm:pt modelId="{AE550BB3-BBAF-4A15-B219-9E47055B1647}" type="pres">
      <dgm:prSet presAssocID="{9849C3E6-613F-47BB-A305-FF6515BA4AA4}" presName="parTx" presStyleLbl="revTx" presStyleIdx="2" presStyleCnt="3">
        <dgm:presLayoutVars>
          <dgm:chMax val="0"/>
          <dgm:chPref val="0"/>
        </dgm:presLayoutVars>
      </dgm:prSet>
      <dgm:spPr/>
    </dgm:pt>
  </dgm:ptLst>
  <dgm:cxnLst>
    <dgm:cxn modelId="{C41DC22B-C818-4708-926D-9B9E5A8A92CE}" srcId="{12FEF803-E569-4393-9990-CE2839BB6E6A}" destId="{1CAF4607-DF1C-4747-8637-E21ECBC845C3}" srcOrd="1" destOrd="0" parTransId="{4EF95C07-90FD-4BC0-B3C6-BF294F2D143D}" sibTransId="{5D77BC6A-E98C-4B79-A860-BB0B6C5E633A}"/>
    <dgm:cxn modelId="{11EDDB66-32D6-46E1-B34B-4E41F9AA1DEB}" type="presOf" srcId="{7FC570CE-E119-4613-BBB5-929C600BB611}" destId="{8AF383B4-0514-4142-A112-39E1D78A1741}" srcOrd="0" destOrd="0" presId="urn:microsoft.com/office/officeart/2018/2/layout/IconVerticalSolidList"/>
    <dgm:cxn modelId="{4285B152-2DA5-45FA-B221-D6CE9AA7210D}" type="presOf" srcId="{9849C3E6-613F-47BB-A305-FF6515BA4AA4}" destId="{AE550BB3-BBAF-4A15-B219-9E47055B1647}" srcOrd="0" destOrd="0" presId="urn:microsoft.com/office/officeart/2018/2/layout/IconVerticalSolidList"/>
    <dgm:cxn modelId="{59261983-B2BD-4D5F-B39A-430609F7DC3D}" srcId="{12FEF803-E569-4393-9990-CE2839BB6E6A}" destId="{9849C3E6-613F-47BB-A305-FF6515BA4AA4}" srcOrd="2" destOrd="0" parTransId="{BD89EC46-4AD1-4110-9365-142F304B811C}" sibTransId="{04F569A4-281F-4265-B9DA-A80733CABD46}"/>
    <dgm:cxn modelId="{17561FC8-0C67-4DC8-85AE-5164D43A30D4}" srcId="{12FEF803-E569-4393-9990-CE2839BB6E6A}" destId="{7FC570CE-E119-4613-BBB5-929C600BB611}" srcOrd="0" destOrd="0" parTransId="{76B74536-C601-4454-BE38-DE5A6B662A1B}" sibTransId="{4A191A25-1892-4C85-BB35-DC57EA530F96}"/>
    <dgm:cxn modelId="{29BC7AE9-2613-41C3-BB9A-BA020B8D1D60}" type="presOf" srcId="{1CAF4607-DF1C-4747-8637-E21ECBC845C3}" destId="{CFA03CDF-3B92-4855-9FED-FD0F12203958}" srcOrd="0" destOrd="0" presId="urn:microsoft.com/office/officeart/2018/2/layout/IconVerticalSolidList"/>
    <dgm:cxn modelId="{22BC29FD-50A9-415E-864A-AAE470C7893E}" type="presOf" srcId="{12FEF803-E569-4393-9990-CE2839BB6E6A}" destId="{0CEF1CA8-70DA-44E6-945E-B317997E9D67}" srcOrd="0" destOrd="0" presId="urn:microsoft.com/office/officeart/2018/2/layout/IconVerticalSolidList"/>
    <dgm:cxn modelId="{3E9BA77D-3DD5-46DC-88E4-9916A0143698}" type="presParOf" srcId="{0CEF1CA8-70DA-44E6-945E-B317997E9D67}" destId="{1B473849-9029-436D-8CD9-BB18F8CF99CB}" srcOrd="0" destOrd="0" presId="urn:microsoft.com/office/officeart/2018/2/layout/IconVerticalSolidList"/>
    <dgm:cxn modelId="{8C325F53-CDD9-40B0-8B95-D1B8912AA4EA}" type="presParOf" srcId="{1B473849-9029-436D-8CD9-BB18F8CF99CB}" destId="{5E45D700-6040-4A18-AD5F-CD6F3AAAD926}" srcOrd="0" destOrd="0" presId="urn:microsoft.com/office/officeart/2018/2/layout/IconVerticalSolidList"/>
    <dgm:cxn modelId="{8A21DE68-0A24-4CB2-A549-21AA0B5DCBD5}" type="presParOf" srcId="{1B473849-9029-436D-8CD9-BB18F8CF99CB}" destId="{31E1B570-0D54-42BD-91B0-0DDDC3D88588}" srcOrd="1" destOrd="0" presId="urn:microsoft.com/office/officeart/2018/2/layout/IconVerticalSolidList"/>
    <dgm:cxn modelId="{BE5A95F5-EF8D-4386-8712-838DC7DFD345}" type="presParOf" srcId="{1B473849-9029-436D-8CD9-BB18F8CF99CB}" destId="{80302C32-2E01-409D-8E48-6AE1FF26F6F2}" srcOrd="2" destOrd="0" presId="urn:microsoft.com/office/officeart/2018/2/layout/IconVerticalSolidList"/>
    <dgm:cxn modelId="{F5BFE3DD-A6F9-4032-9D70-507D54D8F8F3}" type="presParOf" srcId="{1B473849-9029-436D-8CD9-BB18F8CF99CB}" destId="{8AF383B4-0514-4142-A112-39E1D78A1741}" srcOrd="3" destOrd="0" presId="urn:microsoft.com/office/officeart/2018/2/layout/IconVerticalSolidList"/>
    <dgm:cxn modelId="{CBEA2599-012F-4B35-ABF7-07F522F716DD}" type="presParOf" srcId="{0CEF1CA8-70DA-44E6-945E-B317997E9D67}" destId="{1427AFF3-CE2F-407C-B11F-58BEC6994014}" srcOrd="1" destOrd="0" presId="urn:microsoft.com/office/officeart/2018/2/layout/IconVerticalSolidList"/>
    <dgm:cxn modelId="{A1B5C1A9-2D07-4CBB-800C-1F65A1E2693E}" type="presParOf" srcId="{0CEF1CA8-70DA-44E6-945E-B317997E9D67}" destId="{9C3F9120-B75D-4B05-B267-3A232B17AD16}" srcOrd="2" destOrd="0" presId="urn:microsoft.com/office/officeart/2018/2/layout/IconVerticalSolidList"/>
    <dgm:cxn modelId="{F1AA0E91-3345-4C75-B6F7-F08A4BFF0920}" type="presParOf" srcId="{9C3F9120-B75D-4B05-B267-3A232B17AD16}" destId="{545E4685-4A50-4CA8-B098-9AC8805F8B47}" srcOrd="0" destOrd="0" presId="urn:microsoft.com/office/officeart/2018/2/layout/IconVerticalSolidList"/>
    <dgm:cxn modelId="{ABAEB6F6-DE3D-4C20-A4D5-0A0D73F6331E}" type="presParOf" srcId="{9C3F9120-B75D-4B05-B267-3A232B17AD16}" destId="{94B22AF5-3F7B-4858-94E5-6485F08682E7}" srcOrd="1" destOrd="0" presId="urn:microsoft.com/office/officeart/2018/2/layout/IconVerticalSolidList"/>
    <dgm:cxn modelId="{556C6E72-BD5C-4106-94DA-D79C2FF7131F}" type="presParOf" srcId="{9C3F9120-B75D-4B05-B267-3A232B17AD16}" destId="{304CEE66-FF1D-4315-BA6E-77CED15E6CAF}" srcOrd="2" destOrd="0" presId="urn:microsoft.com/office/officeart/2018/2/layout/IconVerticalSolidList"/>
    <dgm:cxn modelId="{B40A337C-0D6F-464B-AAF3-69F6E8D180BB}" type="presParOf" srcId="{9C3F9120-B75D-4B05-B267-3A232B17AD16}" destId="{CFA03CDF-3B92-4855-9FED-FD0F12203958}" srcOrd="3" destOrd="0" presId="urn:microsoft.com/office/officeart/2018/2/layout/IconVerticalSolidList"/>
    <dgm:cxn modelId="{5B6733D8-2CD1-4645-B98D-3884ED729940}" type="presParOf" srcId="{0CEF1CA8-70DA-44E6-945E-B317997E9D67}" destId="{DCEA6B0F-BA38-44A9-8F46-2FB3D7D3BAEE}" srcOrd="3" destOrd="0" presId="urn:microsoft.com/office/officeart/2018/2/layout/IconVerticalSolidList"/>
    <dgm:cxn modelId="{0044DAC0-B85D-4737-961B-BBE1228304C9}" type="presParOf" srcId="{0CEF1CA8-70DA-44E6-945E-B317997E9D67}" destId="{71D7F834-9116-48CC-A4EF-C596114B3A83}" srcOrd="4" destOrd="0" presId="urn:microsoft.com/office/officeart/2018/2/layout/IconVerticalSolidList"/>
    <dgm:cxn modelId="{3D317BF4-A3C2-4748-B9DC-20A79F5D12E2}" type="presParOf" srcId="{71D7F834-9116-48CC-A4EF-C596114B3A83}" destId="{C1352929-CB88-4F12-A8B5-1377EB4BCC46}" srcOrd="0" destOrd="0" presId="urn:microsoft.com/office/officeart/2018/2/layout/IconVerticalSolidList"/>
    <dgm:cxn modelId="{EE2AAB6C-B304-47E0-AD52-3D8BAC3CB74F}" type="presParOf" srcId="{71D7F834-9116-48CC-A4EF-C596114B3A83}" destId="{05057C2A-4DF5-4A70-BEE5-B9D378DD3E41}" srcOrd="1" destOrd="0" presId="urn:microsoft.com/office/officeart/2018/2/layout/IconVerticalSolidList"/>
    <dgm:cxn modelId="{33308068-2400-4980-80FC-F0B0117237B4}" type="presParOf" srcId="{71D7F834-9116-48CC-A4EF-C596114B3A83}" destId="{F27BD2CA-9D85-4352-B162-FFB907C4735B}" srcOrd="2" destOrd="0" presId="urn:microsoft.com/office/officeart/2018/2/layout/IconVerticalSolidList"/>
    <dgm:cxn modelId="{9A371E8E-F4B9-4DB7-A5CC-8773C181B621}" type="presParOf" srcId="{71D7F834-9116-48CC-A4EF-C596114B3A83}" destId="{AE550BB3-BBAF-4A15-B219-9E47055B164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5D700-6040-4A18-AD5F-CD6F3AAAD926}">
      <dsp:nvSpPr>
        <dsp:cNvPr id="0" name=""/>
        <dsp:cNvSpPr/>
      </dsp:nvSpPr>
      <dsp:spPr>
        <a:xfrm>
          <a:off x="0" y="606"/>
          <a:ext cx="6991350" cy="14188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E1B570-0D54-42BD-91B0-0DDDC3D88588}">
      <dsp:nvSpPr>
        <dsp:cNvPr id="0" name=""/>
        <dsp:cNvSpPr/>
      </dsp:nvSpPr>
      <dsp:spPr>
        <a:xfrm>
          <a:off x="429210" y="319853"/>
          <a:ext cx="780383" cy="7803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F383B4-0514-4142-A112-39E1D78A1741}">
      <dsp:nvSpPr>
        <dsp:cNvPr id="0" name=""/>
        <dsp:cNvSpPr/>
      </dsp:nvSpPr>
      <dsp:spPr>
        <a:xfrm>
          <a:off x="1638804" y="606"/>
          <a:ext cx="5352545" cy="141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165" tIns="150165" rIns="150165" bIns="150165" numCol="1" spcCol="1270" anchor="ctr" anchorCtr="0">
          <a:noAutofit/>
        </a:bodyPr>
        <a:lstStyle/>
        <a:p>
          <a:pPr marL="0" lvl="0" indent="0" algn="l" defTabSz="1111250">
            <a:lnSpc>
              <a:spcPct val="90000"/>
            </a:lnSpc>
            <a:spcBef>
              <a:spcPct val="0"/>
            </a:spcBef>
            <a:spcAft>
              <a:spcPct val="35000"/>
            </a:spcAft>
            <a:buNone/>
          </a:pPr>
          <a:r>
            <a:rPr lang="en-US" sz="2500" kern="1200"/>
            <a:t>Maximize Release</a:t>
          </a:r>
        </a:p>
      </dsp:txBody>
      <dsp:txXfrm>
        <a:off x="1638804" y="606"/>
        <a:ext cx="5352545" cy="1418878"/>
      </dsp:txXfrm>
    </dsp:sp>
    <dsp:sp modelId="{545E4685-4A50-4CA8-B098-9AC8805F8B47}">
      <dsp:nvSpPr>
        <dsp:cNvPr id="0" name=""/>
        <dsp:cNvSpPr/>
      </dsp:nvSpPr>
      <dsp:spPr>
        <a:xfrm>
          <a:off x="0" y="1774204"/>
          <a:ext cx="6991350" cy="14188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B22AF5-3F7B-4858-94E5-6485F08682E7}">
      <dsp:nvSpPr>
        <dsp:cNvPr id="0" name=""/>
        <dsp:cNvSpPr/>
      </dsp:nvSpPr>
      <dsp:spPr>
        <a:xfrm>
          <a:off x="429210" y="2093451"/>
          <a:ext cx="780383" cy="7803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A03CDF-3B92-4855-9FED-FD0F12203958}">
      <dsp:nvSpPr>
        <dsp:cNvPr id="0" name=""/>
        <dsp:cNvSpPr/>
      </dsp:nvSpPr>
      <dsp:spPr>
        <a:xfrm>
          <a:off x="1638804" y="1774204"/>
          <a:ext cx="5352545" cy="141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165" tIns="150165" rIns="150165" bIns="150165" numCol="1" spcCol="1270" anchor="ctr" anchorCtr="0">
          <a:noAutofit/>
        </a:bodyPr>
        <a:lstStyle/>
        <a:p>
          <a:pPr marL="0" lvl="0" indent="0" algn="l" defTabSz="1111250">
            <a:lnSpc>
              <a:spcPct val="90000"/>
            </a:lnSpc>
            <a:spcBef>
              <a:spcPct val="0"/>
            </a:spcBef>
            <a:spcAft>
              <a:spcPct val="35000"/>
            </a:spcAft>
            <a:buNone/>
          </a:pPr>
          <a:r>
            <a:rPr lang="en-US" sz="2500" kern="1200"/>
            <a:t>Maximize Court Appearance</a:t>
          </a:r>
        </a:p>
      </dsp:txBody>
      <dsp:txXfrm>
        <a:off x="1638804" y="1774204"/>
        <a:ext cx="5352545" cy="1418878"/>
      </dsp:txXfrm>
    </dsp:sp>
    <dsp:sp modelId="{C1352929-CB88-4F12-A8B5-1377EB4BCC46}">
      <dsp:nvSpPr>
        <dsp:cNvPr id="0" name=""/>
        <dsp:cNvSpPr/>
      </dsp:nvSpPr>
      <dsp:spPr>
        <a:xfrm>
          <a:off x="0" y="3547802"/>
          <a:ext cx="6991350" cy="14188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057C2A-4DF5-4A70-BEE5-B9D378DD3E41}">
      <dsp:nvSpPr>
        <dsp:cNvPr id="0" name=""/>
        <dsp:cNvSpPr/>
      </dsp:nvSpPr>
      <dsp:spPr>
        <a:xfrm>
          <a:off x="429210" y="3867049"/>
          <a:ext cx="780383" cy="7803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550BB3-BBAF-4A15-B219-9E47055B1647}">
      <dsp:nvSpPr>
        <dsp:cNvPr id="0" name=""/>
        <dsp:cNvSpPr/>
      </dsp:nvSpPr>
      <dsp:spPr>
        <a:xfrm>
          <a:off x="1638804" y="3547802"/>
          <a:ext cx="5352545" cy="141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165" tIns="150165" rIns="150165" bIns="150165" numCol="1" spcCol="1270" anchor="ctr" anchorCtr="0">
          <a:noAutofit/>
        </a:bodyPr>
        <a:lstStyle/>
        <a:p>
          <a:pPr marL="0" lvl="0" indent="0" algn="l" defTabSz="1111250">
            <a:lnSpc>
              <a:spcPct val="90000"/>
            </a:lnSpc>
            <a:spcBef>
              <a:spcPct val="0"/>
            </a:spcBef>
            <a:spcAft>
              <a:spcPct val="35000"/>
            </a:spcAft>
            <a:buNone/>
          </a:pPr>
          <a:r>
            <a:rPr lang="en-US" sz="2500" kern="1200"/>
            <a:t>Maximize Public Safety </a:t>
          </a:r>
        </a:p>
      </dsp:txBody>
      <dsp:txXfrm>
        <a:off x="1638804" y="3547802"/>
        <a:ext cx="5352545" cy="14188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3AD794A-17F4-48F7-A14F-39DCAE091952}" type="datetimeFigureOut">
              <a:rPr lang="en-US" smtClean="0"/>
              <a:t>9/24/2024</a:t>
            </a:fld>
            <a:endParaRPr lang="en-US" dirty="0"/>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4C6A87-CC60-415C-BFEE-13D1CAD6861A}" type="datetimeFigureOut">
              <a:rPr lang="en-US" smtClean="0"/>
              <a:t>9/24/2024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803416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E806-A6F4-9AAA-A79E-054525DD9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14A074-D41B-0C2A-DFD6-0E13BC24B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B81529-1E29-0149-5C26-DBC411B12338}"/>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5" name="Footer Placeholder 4">
            <a:extLst>
              <a:ext uri="{FF2B5EF4-FFF2-40B4-BE49-F238E27FC236}">
                <a16:creationId xmlns:a16="http://schemas.microsoft.com/office/drawing/2014/main" id="{6C914524-D9AB-773F-1C63-A3CC7C1D0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81149-9A8C-CFA8-4774-2F8BD4A69779}"/>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3630255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420D-FB21-46AD-8A31-26CB1161DE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B5CAA-3380-CAD9-82C1-0B9AD3A26A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A0028-7394-940E-D80F-AC17A759CC1D}"/>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5" name="Footer Placeholder 4">
            <a:extLst>
              <a:ext uri="{FF2B5EF4-FFF2-40B4-BE49-F238E27FC236}">
                <a16:creationId xmlns:a16="http://schemas.microsoft.com/office/drawing/2014/main" id="{EF26D5E6-7DF0-02C6-FAE0-83DF3AAF0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833EC-385F-80B5-D3EC-B4A314789F4A}"/>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1698015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5061-F0DC-DBDE-83AE-E0EDB11C7C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A8653E-3369-98B5-4B11-E9C756B389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8EAAB-BF28-AF37-0112-ED49656262D5}"/>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5" name="Footer Placeholder 4">
            <a:extLst>
              <a:ext uri="{FF2B5EF4-FFF2-40B4-BE49-F238E27FC236}">
                <a16:creationId xmlns:a16="http://schemas.microsoft.com/office/drawing/2014/main" id="{30A995F7-9B5E-E622-C3F5-197FB5583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D6769-5598-80BB-D6A7-02749A35D600}"/>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3174427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BAA3-7172-E4CF-5E11-5BEA15CE4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C7918-FCB8-9378-D40D-74156E422A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CF6055-D78F-448A-3467-F51489973A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BEF811-F74E-86E3-CF7F-62ACBD6BCA8D}"/>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6" name="Footer Placeholder 5">
            <a:extLst>
              <a:ext uri="{FF2B5EF4-FFF2-40B4-BE49-F238E27FC236}">
                <a16:creationId xmlns:a16="http://schemas.microsoft.com/office/drawing/2014/main" id="{EDB0E65D-6218-A14B-B743-80E56A760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4D516-A6A7-44D8-B044-D05666AE8B83}"/>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40665856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1DAC-DCA0-9453-FF8B-95F34069C0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4CAC24-98C4-06C3-A7C1-AACDBD1DF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15777-5EFF-5451-8548-D786F02C27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C214E-3AE6-FAFC-F6D7-9325267028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D759F-3C92-0602-7481-519F1DDBC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A938C5-D869-9B88-2D1C-E6C67470F37A}"/>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8" name="Footer Placeholder 7">
            <a:extLst>
              <a:ext uri="{FF2B5EF4-FFF2-40B4-BE49-F238E27FC236}">
                <a16:creationId xmlns:a16="http://schemas.microsoft.com/office/drawing/2014/main" id="{72F1579F-5BF7-6D50-00FC-43489A8DAE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3B3947-8334-8B0E-F1C8-6F90FE130D88}"/>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2725547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9352-22F7-2E45-05AF-33C1FC4F1C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9179A-B577-C4A8-68ED-487E84F35229}"/>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4" name="Footer Placeholder 3">
            <a:extLst>
              <a:ext uri="{FF2B5EF4-FFF2-40B4-BE49-F238E27FC236}">
                <a16:creationId xmlns:a16="http://schemas.microsoft.com/office/drawing/2014/main" id="{7EAE7875-789E-2C64-33F8-7E7AF3DA75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EBD707-6D09-029E-8193-096E94C75EB9}"/>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3357040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DBC7F-E36D-0030-E578-C0EA073AC368}"/>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3" name="Footer Placeholder 2">
            <a:extLst>
              <a:ext uri="{FF2B5EF4-FFF2-40B4-BE49-F238E27FC236}">
                <a16:creationId xmlns:a16="http://schemas.microsoft.com/office/drawing/2014/main" id="{4DA4EC73-8197-D6E3-1CAB-34BA97218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89FA2B-001F-F9E7-5C1B-09FCBA6FEE09}"/>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426763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84979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41684-9EF4-1EFE-220A-C9110E6ECB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356CA-5BC5-BC0F-F1E9-C4E695FA51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C85AC1-ACDD-AF31-4A55-7C80607B3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A63E0-E5BC-F82F-E803-AE03D6E07B3B}"/>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6" name="Footer Placeholder 5">
            <a:extLst>
              <a:ext uri="{FF2B5EF4-FFF2-40B4-BE49-F238E27FC236}">
                <a16:creationId xmlns:a16="http://schemas.microsoft.com/office/drawing/2014/main" id="{9D47F1E6-6BCA-2D11-BB8A-8D72671C4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AAD96-7603-0E82-D830-EB3EEC0AE442}"/>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2765847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49E98-AEF0-39EB-47D6-74840DD4C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ADDA95-8AA9-3D25-5A0F-0EA25DDB1C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119788-DF73-036E-A8B4-949D82A26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C3E107-A6AB-D13F-B1DD-9E990AF177A0}"/>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6" name="Footer Placeholder 5">
            <a:extLst>
              <a:ext uri="{FF2B5EF4-FFF2-40B4-BE49-F238E27FC236}">
                <a16:creationId xmlns:a16="http://schemas.microsoft.com/office/drawing/2014/main" id="{87E598C2-404E-9692-2703-EF8DA0E95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56CEF4-BDCD-19E1-4B18-77A520593458}"/>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29960161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CB744-86E8-2ABE-AB9B-1E01BA8A0A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A9B22B-9FB0-526B-202F-E522D88252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FFA4E-06B6-BD85-12E2-BE3D4983E9F5}"/>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5" name="Footer Placeholder 4">
            <a:extLst>
              <a:ext uri="{FF2B5EF4-FFF2-40B4-BE49-F238E27FC236}">
                <a16:creationId xmlns:a16="http://schemas.microsoft.com/office/drawing/2014/main" id="{AA063724-6B93-90EA-1581-42734AE98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E487F-6F29-ADB1-EFA7-7281ED0D3DE6}"/>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533208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B90E3-476B-D0BD-7A6D-BEEE8CB523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46673C-373A-2211-1EE1-C2DED9A68A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68216-1F4E-29A8-1FE3-7BB5A54E55F4}"/>
              </a:ext>
            </a:extLst>
          </p:cNvPr>
          <p:cNvSpPr>
            <a:spLocks noGrp="1"/>
          </p:cNvSpPr>
          <p:nvPr>
            <p:ph type="dt" sz="half" idx="10"/>
          </p:nvPr>
        </p:nvSpPr>
        <p:spPr/>
        <p:txBody>
          <a:bodyPr/>
          <a:lstStyle/>
          <a:p>
            <a:fld id="{5B54CC34-4ADC-46DA-9BB7-6782888F3BA2}" type="datetimeFigureOut">
              <a:rPr lang="en-US" smtClean="0"/>
              <a:t>9/24/2024</a:t>
            </a:fld>
            <a:endParaRPr lang="en-US"/>
          </a:p>
        </p:txBody>
      </p:sp>
      <p:sp>
        <p:nvSpPr>
          <p:cNvPr id="5" name="Footer Placeholder 4">
            <a:extLst>
              <a:ext uri="{FF2B5EF4-FFF2-40B4-BE49-F238E27FC236}">
                <a16:creationId xmlns:a16="http://schemas.microsoft.com/office/drawing/2014/main" id="{81B0A073-170F-EA37-96DF-C2F267269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98F99-22E8-1C29-C5DE-85A0EB9BEEE6}"/>
              </a:ext>
            </a:extLst>
          </p:cNvPr>
          <p:cNvSpPr>
            <a:spLocks noGrp="1"/>
          </p:cNvSpPr>
          <p:nvPr>
            <p:ph type="sldNum" sz="quarter" idx="12"/>
          </p:nvPr>
        </p:nvSpPr>
        <p:spPr/>
        <p:txBody>
          <a:bodyPr/>
          <a:lstStyle/>
          <a:p>
            <a:fld id="{E3BAEB02-004B-496C-9310-EE4876234077}" type="slidenum">
              <a:rPr lang="en-US" smtClean="0"/>
              <a:t>‹#›</a:t>
            </a:fld>
            <a:endParaRPr lang="en-US"/>
          </a:p>
        </p:txBody>
      </p:sp>
    </p:spTree>
    <p:extLst>
      <p:ext uri="{BB962C8B-B14F-4D97-AF65-F5344CB8AC3E}">
        <p14:creationId xmlns:p14="http://schemas.microsoft.com/office/powerpoint/2010/main" val="1653045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00027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2.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DCEA3F-6A86-522B-3F1D-029E3B762A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8C7E8C-5A92-24FF-7CB0-F92579C37D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A926D-F793-B7A6-0117-6A26C0E12D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54CC34-4ADC-46DA-9BB7-6782888F3BA2}" type="datetimeFigureOut">
              <a:rPr lang="en-US" smtClean="0"/>
              <a:t>9/24/2024</a:t>
            </a:fld>
            <a:endParaRPr lang="en-US"/>
          </a:p>
        </p:txBody>
      </p:sp>
      <p:sp>
        <p:nvSpPr>
          <p:cNvPr id="5" name="Footer Placeholder 4">
            <a:extLst>
              <a:ext uri="{FF2B5EF4-FFF2-40B4-BE49-F238E27FC236}">
                <a16:creationId xmlns:a16="http://schemas.microsoft.com/office/drawing/2014/main" id="{4EDAB473-09ED-D439-969C-C520715831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FCBF8F-C091-303B-AAA5-B619AFCA6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BAEB02-004B-496C-9310-EE4876234077}" type="slidenum">
              <a:rPr lang="en-US" smtClean="0"/>
              <a:t>‹#›</a:t>
            </a:fld>
            <a:endParaRPr lang="en-US"/>
          </a:p>
        </p:txBody>
      </p:sp>
    </p:spTree>
    <p:extLst>
      <p:ext uri="{BB962C8B-B14F-4D97-AF65-F5344CB8AC3E}">
        <p14:creationId xmlns:p14="http://schemas.microsoft.com/office/powerpoint/2010/main" val="356209141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https://www.in.gov/courts/rules/criminal/index.htm#_Toc152240485" TargetMode="Externa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https://times.courts.in.gov/2019/12/20/smart-on-crime-stakeholders-attend-pretrial-summit/"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hyperlink" Target="https://www.sacerdotus.com/2011/" TargetMode="External"/><Relationship Id="rId5" Type="http://schemas.openxmlformats.org/officeDocument/2006/relationships/image" Target="../media/image15.jpg"/><Relationship Id="rId4" Type="http://schemas.openxmlformats.org/officeDocument/2006/relationships/hyperlink" Target="https://svgsilh.com/f44336/image/1194899.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cato.org/blog/supreme-court-california-prison-system"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s://childrenshosptal.org/indiana,_united_states_genealogy.html" TargetMode="External"/><Relationship Id="rId5" Type="http://schemas.openxmlformats.org/officeDocument/2006/relationships/image" Target="../media/image4.gif"/><Relationship Id="rId4" Type="http://schemas.openxmlformats.org/officeDocument/2006/relationships/hyperlink" Target="https://svgsilh.com/image/297629.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ncsc.org/pjcc/topics/release-decisions/preventive-detention" TargetMode="Externa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hyperlink" Target="https://www.in.gov/courts/iocs/pretrial/committee/" TargetMode="External"/><Relationship Id="rId3" Type="http://schemas.openxmlformats.org/officeDocument/2006/relationships/hyperlink" Target="https://www.in.gov/history/about-indiana-history-and-trivia/explore-indiana-history-by-topic/indiana-documents-leading-to-statehood/constitution-of-1851-as-originally-written/article-1-bill-of-rights/" TargetMode="External"/><Relationship Id="rId7" Type="http://schemas.openxmlformats.org/officeDocument/2006/relationships/hyperlink" Target="https://www.in.gov/courts/iocs/committees/jail-overcrowding/" TargetMode="External"/><Relationship Id="rId2" Type="http://schemas.openxmlformats.org/officeDocument/2006/relationships/hyperlink" Target="https://www.in.gov/courts/iocs/files/pretrial-work-group-practices-manual.pdf" TargetMode="External"/><Relationship Id="rId1" Type="http://schemas.openxmlformats.org/officeDocument/2006/relationships/slideLayout" Target="../slideLayouts/slideLayout31.xml"/><Relationship Id="rId6" Type="http://schemas.openxmlformats.org/officeDocument/2006/relationships/hyperlink" Target="https://times.courts.in.gov/2019/12/20/smart-on-crime-stakeholders-attend-pretrial-summit/" TargetMode="External"/><Relationship Id="rId5" Type="http://schemas.openxmlformats.org/officeDocument/2006/relationships/hyperlink" Target="https://casetext.com/case/dewees-v-state-21" TargetMode="External"/><Relationship Id="rId4" Type="http://schemas.openxmlformats.org/officeDocument/2006/relationships/hyperlink" Target="https://www.in.gov/courts/rules/criminal/index.htm#_Toc152240485" TargetMode="External"/><Relationship Id="rId9" Type="http://schemas.openxmlformats.org/officeDocument/2006/relationships/hyperlink" Target="https://www.ncsc.org/pjcc/topics/release-decisions/preventive-deten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a:xfrm>
            <a:off x="371476" y="1779589"/>
            <a:ext cx="4416424" cy="2182811"/>
          </a:xfrm>
        </p:spPr>
        <p:txBody>
          <a:bodyPr anchor="b">
            <a:normAutofit/>
          </a:bodyPr>
          <a:lstStyle/>
          <a:p>
            <a:r>
              <a:rPr lang="en-US" sz="5000"/>
              <a:t>Presentation to the Indiana Bail Commission </a:t>
            </a:r>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371476" y="4079083"/>
            <a:ext cx="4416424" cy="976311"/>
          </a:xfrm>
        </p:spPr>
        <p:txBody>
          <a:bodyPr>
            <a:normAutofit/>
          </a:bodyPr>
          <a:lstStyle/>
          <a:p>
            <a:pPr marL="0" indent="0">
              <a:buNone/>
            </a:pPr>
            <a:r>
              <a:rPr lang="en-US" b="1"/>
              <a:t>Justice Christopher M. Goff</a:t>
            </a:r>
          </a:p>
          <a:p>
            <a:pPr marL="0" indent="0">
              <a:buNone/>
            </a:pPr>
            <a:r>
              <a:rPr lang="en-US" b="1"/>
              <a:t>Judge Mark E. Spitzer</a:t>
            </a:r>
          </a:p>
        </p:txBody>
      </p:sp>
      <p:sp>
        <p:nvSpPr>
          <p:cNvPr id="13" name="Slide Number Placeholder 3" hidden="1">
            <a:extLst>
              <a:ext uri="{FF2B5EF4-FFF2-40B4-BE49-F238E27FC236}">
                <a16:creationId xmlns:a16="http://schemas.microsoft.com/office/drawing/2014/main" id="{5DCBF2F2-EA58-88B7-A7AF-A8C8278024E8}"/>
              </a:ext>
            </a:extLst>
          </p:cNvPr>
          <p:cNvSpPr>
            <a:spLocks noGrp="1"/>
          </p:cNvSpPr>
          <p:nvPr>
            <p:ph type="sldNum" sz="quarter" idx="4294967295"/>
          </p:nvPr>
        </p:nvSpPr>
        <p:spPr>
          <a:xfrm>
            <a:off x="11518900" y="6581978"/>
            <a:ext cx="373062" cy="206104"/>
          </a:xfrm>
        </p:spPr>
        <p:txBody>
          <a:bodyPr/>
          <a:lstStyle/>
          <a:p>
            <a:pPr>
              <a:spcAft>
                <a:spcPts val="600"/>
              </a:spcAft>
            </a:pPr>
            <a:fld id="{03DC2DEF-D2FE-4B45-ABA4-9F153FD1C98A}" type="slidenum">
              <a:rPr lang="en-US" smtClean="0"/>
              <a:pPr>
                <a:spcAft>
                  <a:spcPts val="600"/>
                </a:spcAft>
              </a:pPr>
              <a:t>1</a:t>
            </a:fld>
            <a:endParaRPr lang="en-US"/>
          </a:p>
        </p:txBody>
      </p:sp>
      <p:pic>
        <p:nvPicPr>
          <p:cNvPr id="17" name="Picture 16" descr="A black seal with a bird and a book&#10;&#10;Description automatically generated">
            <a:extLst>
              <a:ext uri="{FF2B5EF4-FFF2-40B4-BE49-F238E27FC236}">
                <a16:creationId xmlns:a16="http://schemas.microsoft.com/office/drawing/2014/main" id="{A3877DA7-F0B6-B2BD-A168-2BA401079A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4314" y="862276"/>
            <a:ext cx="4798742" cy="4798742"/>
          </a:xfrm>
          <a:prstGeom prst="rect">
            <a:avLst/>
          </a:prstGeom>
          <a:noFill/>
          <a:ln>
            <a:noFill/>
          </a:ln>
        </p:spPr>
      </p:pic>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5" y="260351"/>
            <a:ext cx="11520487" cy="1512693"/>
          </a:xfrm>
        </p:spPr>
        <p:txBody>
          <a:bodyPr>
            <a:normAutofit/>
          </a:bodyPr>
          <a:lstStyle/>
          <a:p>
            <a:r>
              <a:rPr lang="en-US" sz="6000" dirty="0"/>
              <a:t>Rules of Criminal Procedure</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10</a:t>
            </a:fld>
            <a:endParaRPr lang="en-US" dirty="0"/>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371475" y="2397513"/>
            <a:ext cx="11292700" cy="3702204"/>
          </a:xfrm>
        </p:spPr>
        <p:txBody>
          <a:bodyPr>
            <a:normAutofit fontScale="62500" lnSpcReduction="20000"/>
          </a:bodyPr>
          <a:lstStyle/>
          <a:p>
            <a:r>
              <a:rPr lang="en-US" sz="4400" dirty="0"/>
              <a:t>Indiana Criminal Rule 2.6</a:t>
            </a:r>
          </a:p>
          <a:p>
            <a:pPr marL="742950" indent="-742950">
              <a:buAutoNum type="alphaUcParenBoth"/>
            </a:pPr>
            <a:r>
              <a:rPr lang="en-US" sz="4400" dirty="0"/>
              <a:t>If an arrestee does not present a substantial risk of flight or danger to themselves or others, the court </a:t>
            </a:r>
            <a:r>
              <a:rPr lang="en-US" sz="4400" i="1" dirty="0"/>
              <a:t>should</a:t>
            </a:r>
            <a:r>
              <a:rPr lang="en-US" sz="4400" dirty="0"/>
              <a:t> release the arrestee without money bail or surety subject to such restrictions and conditions as determined by the court except when:        </a:t>
            </a:r>
          </a:p>
          <a:p>
            <a:pPr marL="742950" indent="-742950">
              <a:buAutoNum type="arabicParenBoth"/>
            </a:pPr>
            <a:r>
              <a:rPr lang="en-US" sz="4400" dirty="0"/>
              <a:t>The arrestee is charged with murder or treason. </a:t>
            </a:r>
          </a:p>
          <a:p>
            <a:pPr marL="742950" indent="-742950">
              <a:buAutoNum type="arabicParenBoth"/>
            </a:pPr>
            <a:r>
              <a:rPr lang="en-US" sz="4400" dirty="0"/>
              <a:t>The arrestee is on pre-trial release not related to the incident that is the basis for the present arrest. </a:t>
            </a:r>
          </a:p>
          <a:p>
            <a:pPr marL="742950" indent="-742950">
              <a:buAutoNum type="arabicParenBoth"/>
            </a:pPr>
            <a:r>
              <a:rPr lang="en-US" sz="4400" dirty="0"/>
              <a:t>The arrestee is on probation, parole or other community supervision. </a:t>
            </a:r>
          </a:p>
          <a:p>
            <a:endParaRPr lang="en-US" sz="1000" dirty="0"/>
          </a:p>
        </p:txBody>
      </p:sp>
      <p:sp>
        <p:nvSpPr>
          <p:cNvPr id="2" name="TextBox 1">
            <a:extLst>
              <a:ext uri="{FF2B5EF4-FFF2-40B4-BE49-F238E27FC236}">
                <a16:creationId xmlns:a16="http://schemas.microsoft.com/office/drawing/2014/main" id="{8B11B2A6-D9F3-57E8-F7E3-F87B8E86EA9B}"/>
              </a:ext>
            </a:extLst>
          </p:cNvPr>
          <p:cNvSpPr txBox="1"/>
          <p:nvPr/>
        </p:nvSpPr>
        <p:spPr>
          <a:xfrm>
            <a:off x="468352" y="6156181"/>
            <a:ext cx="6701882" cy="369332"/>
          </a:xfrm>
          <a:prstGeom prst="rect">
            <a:avLst/>
          </a:prstGeom>
          <a:noFill/>
        </p:spPr>
        <p:txBody>
          <a:bodyPr wrap="square" rtlCol="0">
            <a:spAutoFit/>
          </a:bodyPr>
          <a:lstStyle/>
          <a:p>
            <a:r>
              <a:rPr lang="en-US" b="1" dirty="0">
                <a:hlinkClick r:id="rId2"/>
              </a:rPr>
              <a:t>https://www.in.gov/courts/rules/criminal/index.htm#_Toc152240485</a:t>
            </a:r>
            <a:r>
              <a:rPr lang="en-US" b="1" dirty="0"/>
              <a:t> </a:t>
            </a:r>
          </a:p>
        </p:txBody>
      </p:sp>
    </p:spTree>
    <p:extLst>
      <p:ext uri="{BB962C8B-B14F-4D97-AF65-F5344CB8AC3E}">
        <p14:creationId xmlns:p14="http://schemas.microsoft.com/office/powerpoint/2010/main" val="165478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5" y="260351"/>
            <a:ext cx="11520487" cy="1512693"/>
          </a:xfrm>
        </p:spPr>
        <p:txBody>
          <a:bodyPr>
            <a:normAutofit fontScale="90000"/>
          </a:bodyPr>
          <a:lstStyle/>
          <a:p>
            <a:r>
              <a:rPr lang="en-US" sz="6000"/>
              <a:t>Dewees v. State</a:t>
            </a:r>
            <a:br>
              <a:rPr lang="en-US" sz="6000"/>
            </a:br>
            <a:r>
              <a:rPr lang="en-US" sz="6000"/>
              <a:t>180 N.E.3d 261 (Ind. 2022)</a:t>
            </a:r>
            <a:endParaRPr lang="en-US" sz="6000" dirty="0"/>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11</a:t>
            </a:fld>
            <a:endParaRPr lang="en-US" dirty="0"/>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371475" y="2759266"/>
            <a:ext cx="11292700" cy="3257010"/>
          </a:xfrm>
        </p:spPr>
        <p:txBody>
          <a:bodyPr>
            <a:normAutofit/>
          </a:bodyPr>
          <a:lstStyle/>
          <a:p>
            <a:r>
              <a:rPr lang="en-US" sz="4000" dirty="0"/>
              <a:t>The Supreme Court held that clear and convincing evidence supported the trial court’s denial of defendant’s request for reduction of bail or conditional pretrial release.</a:t>
            </a:r>
          </a:p>
        </p:txBody>
      </p:sp>
    </p:spTree>
    <p:extLst>
      <p:ext uri="{BB962C8B-B14F-4D97-AF65-F5344CB8AC3E}">
        <p14:creationId xmlns:p14="http://schemas.microsoft.com/office/powerpoint/2010/main" val="3319271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D6EB617-E017-4B26-9576-8578E948979A}"/>
              </a:ext>
            </a:extLst>
          </p:cNvPr>
          <p:cNvSpPr>
            <a:spLocks noGrp="1"/>
          </p:cNvSpPr>
          <p:nvPr>
            <p:ph idx="1"/>
          </p:nvPr>
        </p:nvSpPr>
        <p:spPr>
          <a:xfrm>
            <a:off x="6619198" y="1592739"/>
            <a:ext cx="5272764" cy="3672521"/>
          </a:xfrm>
        </p:spPr>
        <p:txBody>
          <a:bodyPr>
            <a:noAutofit/>
          </a:bodyPr>
          <a:lstStyle/>
          <a:p>
            <a:pPr marL="0" indent="0">
              <a:buNone/>
            </a:pPr>
            <a:r>
              <a:rPr lang="en-US" sz="3600" b="1" dirty="0"/>
              <a:t>Indiana Judges have a great deal of discretion when making decisions regarding pretrial release, but Indiana’s Constitution prohibits preventive detention.</a:t>
            </a:r>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a:lstStyle/>
          <a:p>
            <a:fld id="{03DC2DEF-D2FE-4B45-ABA4-9F153FD1C98A}" type="slidenum">
              <a:rPr lang="en-US" smtClean="0"/>
              <a:t>12</a:t>
            </a:fld>
            <a:endParaRPr lang="en-US" dirty="0"/>
          </a:p>
        </p:txBody>
      </p:sp>
      <p:pic>
        <p:nvPicPr>
          <p:cNvPr id="14" name="Picture Placeholder 13" descr="Hand with a gavel">
            <a:extLst>
              <a:ext uri="{FF2B5EF4-FFF2-40B4-BE49-F238E27FC236}">
                <a16:creationId xmlns:a16="http://schemas.microsoft.com/office/drawing/2014/main" id="{B77B3ACB-68E3-9FB0-0021-F46F6CE6B02C}"/>
              </a:ext>
            </a:extLst>
          </p:cNvPr>
          <p:cNvPicPr>
            <a:picLocks noGrp="1" noChangeAspect="1"/>
          </p:cNvPicPr>
          <p:nvPr>
            <p:ph type="pic" sz="quarter" idx="13"/>
          </p:nvPr>
        </p:nvPicPr>
        <p:blipFill>
          <a:blip r:embed="rId2"/>
          <a:srcRect l="15593" r="15593"/>
          <a:stretch>
            <a:fillRect/>
          </a:stretch>
        </p:blipFill>
        <p:spPr/>
      </p:pic>
    </p:spTree>
    <p:extLst>
      <p:ext uri="{BB962C8B-B14F-4D97-AF65-F5344CB8AC3E}">
        <p14:creationId xmlns:p14="http://schemas.microsoft.com/office/powerpoint/2010/main" val="1300311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494C0-ABDD-4C4D-8C46-49B8F20CC7E9}"/>
              </a:ext>
            </a:extLst>
          </p:cNvPr>
          <p:cNvSpPr>
            <a:spLocks noGrp="1"/>
          </p:cNvSpPr>
          <p:nvPr>
            <p:ph type="title"/>
          </p:nvPr>
        </p:nvSpPr>
        <p:spPr>
          <a:xfrm>
            <a:off x="371475" y="1783831"/>
            <a:ext cx="3111954" cy="3290338"/>
          </a:xfrm>
        </p:spPr>
        <p:txBody>
          <a:bodyPr anchor="ctr">
            <a:normAutofit/>
          </a:bodyPr>
          <a:lstStyle/>
          <a:p>
            <a:r>
              <a:rPr lang="en-US" dirty="0"/>
              <a:t>Overview of Indiana Pretrial Certification  Process</a:t>
            </a:r>
          </a:p>
        </p:txBody>
      </p:sp>
      <p:sp>
        <p:nvSpPr>
          <p:cNvPr id="3" name="Slide Number Placeholder 2">
            <a:extLst>
              <a:ext uri="{FF2B5EF4-FFF2-40B4-BE49-F238E27FC236}">
                <a16:creationId xmlns:a16="http://schemas.microsoft.com/office/drawing/2014/main" id="{C9D622C3-EE4F-4FB9-94FB-550563528286}"/>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13</a:t>
            </a:fld>
            <a:endParaRPr lang="en-US" sz="800"/>
          </a:p>
        </p:txBody>
      </p:sp>
      <p:sp>
        <p:nvSpPr>
          <p:cNvPr id="8" name="Content Placeholder 7">
            <a:extLst>
              <a:ext uri="{FF2B5EF4-FFF2-40B4-BE49-F238E27FC236}">
                <a16:creationId xmlns:a16="http://schemas.microsoft.com/office/drawing/2014/main" id="{9A04D243-CBBF-D9DB-DDEF-F78F356E5C7A}"/>
              </a:ext>
            </a:extLst>
          </p:cNvPr>
          <p:cNvSpPr>
            <a:spLocks noGrp="1"/>
          </p:cNvSpPr>
          <p:nvPr>
            <p:ph idx="1"/>
          </p:nvPr>
        </p:nvSpPr>
        <p:spPr>
          <a:xfrm>
            <a:off x="4471639" y="1783832"/>
            <a:ext cx="7420323" cy="3290338"/>
          </a:xfrm>
        </p:spPr>
        <p:txBody>
          <a:bodyPr>
            <a:normAutofit/>
          </a:bodyPr>
          <a:lstStyle/>
          <a:p>
            <a:pPr marL="0" indent="0">
              <a:buNone/>
            </a:pPr>
            <a:r>
              <a:rPr lang="en-US" sz="4400" dirty="0"/>
              <a:t>Indiana has adopted a “smart on crime” policy as it relates to pretrial release.</a:t>
            </a:r>
          </a:p>
        </p:txBody>
      </p:sp>
      <p:sp>
        <p:nvSpPr>
          <p:cNvPr id="9" name="TextBox 8">
            <a:extLst>
              <a:ext uri="{FF2B5EF4-FFF2-40B4-BE49-F238E27FC236}">
                <a16:creationId xmlns:a16="http://schemas.microsoft.com/office/drawing/2014/main" id="{592F34A5-080A-A952-9921-9F68F0EB4406}"/>
              </a:ext>
            </a:extLst>
          </p:cNvPr>
          <p:cNvSpPr txBox="1"/>
          <p:nvPr/>
        </p:nvSpPr>
        <p:spPr>
          <a:xfrm>
            <a:off x="3963445" y="5658797"/>
            <a:ext cx="8073483" cy="338554"/>
          </a:xfrm>
          <a:prstGeom prst="rect">
            <a:avLst/>
          </a:prstGeom>
          <a:noFill/>
        </p:spPr>
        <p:txBody>
          <a:bodyPr wrap="square" rtlCol="0">
            <a:spAutoFit/>
          </a:bodyPr>
          <a:lstStyle/>
          <a:p>
            <a:r>
              <a:rPr lang="en-US" sz="1600" dirty="0">
                <a:hlinkClick r:id="rId2"/>
              </a:rPr>
              <a:t>https://times.courts.in.gov/2019/12/20/smart-on-crime-stakeholders-attend-pretrial-summit/</a:t>
            </a:r>
            <a:r>
              <a:rPr lang="en-US" sz="1600" dirty="0"/>
              <a:t> </a:t>
            </a:r>
          </a:p>
        </p:txBody>
      </p:sp>
    </p:spTree>
    <p:extLst>
      <p:ext uri="{BB962C8B-B14F-4D97-AF65-F5344CB8AC3E}">
        <p14:creationId xmlns:p14="http://schemas.microsoft.com/office/powerpoint/2010/main" val="2285768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D50B-2BAA-4341-5E0C-E37D9A961294}"/>
              </a:ext>
            </a:extLst>
          </p:cNvPr>
          <p:cNvSpPr>
            <a:spLocks noGrp="1"/>
          </p:cNvSpPr>
          <p:nvPr>
            <p:ph type="title"/>
          </p:nvPr>
        </p:nvSpPr>
        <p:spPr>
          <a:xfrm>
            <a:off x="371475" y="260351"/>
            <a:ext cx="11520488" cy="758824"/>
          </a:xfrm>
        </p:spPr>
        <p:txBody>
          <a:bodyPr anchor="ctr">
            <a:normAutofit/>
          </a:bodyPr>
          <a:lstStyle/>
          <a:p>
            <a:r>
              <a:rPr lang="en-US"/>
              <a:t>Objectives of Evidence-Based Pretrial</a:t>
            </a:r>
            <a:endParaRPr lang="en-US" dirty="0"/>
          </a:p>
        </p:txBody>
      </p:sp>
      <p:sp>
        <p:nvSpPr>
          <p:cNvPr id="4" name="Slide Number Placeholder 3">
            <a:extLst>
              <a:ext uri="{FF2B5EF4-FFF2-40B4-BE49-F238E27FC236}">
                <a16:creationId xmlns:a16="http://schemas.microsoft.com/office/drawing/2014/main" id="{10056538-CCC3-6F64-40B9-8AD2815C90F0}"/>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14</a:t>
            </a:fld>
            <a:endParaRPr lang="en-US" sz="800"/>
          </a:p>
        </p:txBody>
      </p:sp>
      <p:sp>
        <p:nvSpPr>
          <p:cNvPr id="13" name="Text Placeholder 4">
            <a:extLst>
              <a:ext uri="{FF2B5EF4-FFF2-40B4-BE49-F238E27FC236}">
                <a16:creationId xmlns:a16="http://schemas.microsoft.com/office/drawing/2014/main" id="{84FF8FD4-AA57-1CE4-0253-ED2325063FFC}"/>
              </a:ext>
            </a:extLst>
          </p:cNvPr>
          <p:cNvSpPr>
            <a:spLocks noGrp="1"/>
          </p:cNvSpPr>
          <p:nvPr>
            <p:ph type="body" sz="quarter" idx="14"/>
          </p:nvPr>
        </p:nvSpPr>
        <p:spPr>
          <a:xfrm>
            <a:off x="546100" y="1450975"/>
            <a:ext cx="4065588" cy="4552950"/>
          </a:xfrm>
        </p:spPr>
        <p:txBody>
          <a:bodyPr/>
          <a:lstStyle/>
          <a:p>
            <a:endParaRPr lang="en-US"/>
          </a:p>
        </p:txBody>
      </p:sp>
      <p:graphicFrame>
        <p:nvGraphicFramePr>
          <p:cNvPr id="14" name="Content Placeholder 2">
            <a:extLst>
              <a:ext uri="{FF2B5EF4-FFF2-40B4-BE49-F238E27FC236}">
                <a16:creationId xmlns:a16="http://schemas.microsoft.com/office/drawing/2014/main" id="{7BFC280F-7F7D-ABAC-75B8-6130EE00DDBC}"/>
              </a:ext>
            </a:extLst>
          </p:cNvPr>
          <p:cNvGraphicFramePr>
            <a:graphicFrameLocks noGrp="1"/>
          </p:cNvGraphicFramePr>
          <p:nvPr>
            <p:ph type="chart" sz="quarter" idx="13"/>
            <p:extLst>
              <p:ext uri="{D42A27DB-BD31-4B8C-83A1-F6EECF244321}">
                <p14:modId xmlns:p14="http://schemas.microsoft.com/office/powerpoint/2010/main" val="4006216530"/>
              </p:ext>
            </p:extLst>
          </p:nvPr>
        </p:nvGraphicFramePr>
        <p:xfrm>
          <a:off x="4900613" y="1233488"/>
          <a:ext cx="6991350" cy="496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6478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1932C-7145-4FBD-B81D-9ADC42401B87}"/>
              </a:ext>
            </a:extLst>
          </p:cNvPr>
          <p:cNvSpPr>
            <a:spLocks noGrp="1"/>
          </p:cNvSpPr>
          <p:nvPr>
            <p:ph type="title"/>
          </p:nvPr>
        </p:nvSpPr>
        <p:spPr/>
        <p:txBody>
          <a:bodyPr>
            <a:normAutofit fontScale="90000"/>
          </a:bodyPr>
          <a:lstStyle/>
          <a:p>
            <a:pPr algn="ctr"/>
            <a:r>
              <a:rPr lang="en-US" dirty="0"/>
              <a:t>Indiana judges are encouraged to distinguish between those defendants </a:t>
            </a:r>
            <a:r>
              <a:rPr lang="en-US" i="1" dirty="0">
                <a:solidFill>
                  <a:srgbClr val="FF0000"/>
                </a:solidFill>
              </a:rPr>
              <a:t>we are scared of </a:t>
            </a:r>
            <a:r>
              <a:rPr lang="en-US" dirty="0"/>
              <a:t>and those </a:t>
            </a:r>
            <a:r>
              <a:rPr lang="en-US" i="1" dirty="0">
                <a:solidFill>
                  <a:srgbClr val="FF0000"/>
                </a:solidFill>
              </a:rPr>
              <a:t>we are mad at</a:t>
            </a:r>
            <a:r>
              <a:rPr lang="en-US" dirty="0"/>
              <a:t>.</a:t>
            </a:r>
          </a:p>
        </p:txBody>
      </p:sp>
      <p:pic>
        <p:nvPicPr>
          <p:cNvPr id="4" name="Content Placeholder 3">
            <a:extLst>
              <a:ext uri="{FF2B5EF4-FFF2-40B4-BE49-F238E27FC236}">
                <a16:creationId xmlns:a16="http://schemas.microsoft.com/office/drawing/2014/main" id="{6CF3EF40-F018-1D44-A7D7-0B1BF592D856}"/>
              </a:ext>
            </a:extLst>
          </p:cNvPr>
          <p:cNvPicPr>
            <a:picLocks noGrp="1" noChangeAspect="1"/>
          </p:cNvPicPr>
          <p:nvPr>
            <p:ph sz="half" idx="1"/>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581025" y="2879496"/>
            <a:ext cx="3143250" cy="1880057"/>
          </a:xfrm>
        </p:spPr>
      </p:pic>
      <p:pic>
        <p:nvPicPr>
          <p:cNvPr id="9" name="Content Placeholder 8" descr="A red circle with black text&#10;&#10;Description automatically generated">
            <a:extLst>
              <a:ext uri="{FF2B5EF4-FFF2-40B4-BE49-F238E27FC236}">
                <a16:creationId xmlns:a16="http://schemas.microsoft.com/office/drawing/2014/main" id="{53AAC0A2-1B6E-8237-7162-0795EB530485}"/>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8593931" y="2379663"/>
            <a:ext cx="2857500" cy="2857500"/>
          </a:xfrm>
        </p:spPr>
      </p:pic>
      <p:sp>
        <p:nvSpPr>
          <p:cNvPr id="3" name="Slide Number Placeholder 2">
            <a:extLst>
              <a:ext uri="{FF2B5EF4-FFF2-40B4-BE49-F238E27FC236}">
                <a16:creationId xmlns:a16="http://schemas.microsoft.com/office/drawing/2014/main" id="{774AF259-0EA0-486A-A345-68549DF558C8}"/>
              </a:ext>
            </a:extLst>
          </p:cNvPr>
          <p:cNvSpPr>
            <a:spLocks noGrp="1"/>
          </p:cNvSpPr>
          <p:nvPr>
            <p:ph type="sldNum" sz="quarter" idx="12"/>
          </p:nvPr>
        </p:nvSpPr>
        <p:spPr/>
        <p:txBody>
          <a:bodyPr/>
          <a:lstStyle/>
          <a:p>
            <a:fld id="{03DC2DEF-D2FE-4B45-ABA4-9F153FD1C98A}" type="slidenum">
              <a:rPr lang="en-US" smtClean="0"/>
              <a:t>15</a:t>
            </a:fld>
            <a:endParaRPr lang="en-US" dirty="0"/>
          </a:p>
        </p:txBody>
      </p:sp>
      <p:sp>
        <p:nvSpPr>
          <p:cNvPr id="13" name="Picture Placeholder 12">
            <a:extLst>
              <a:ext uri="{FF2B5EF4-FFF2-40B4-BE49-F238E27FC236}">
                <a16:creationId xmlns:a16="http://schemas.microsoft.com/office/drawing/2014/main" id="{250C3958-536F-2191-615E-3EFAAA2B3119}"/>
              </a:ext>
            </a:extLst>
          </p:cNvPr>
          <p:cNvSpPr>
            <a:spLocks noGrp="1"/>
          </p:cNvSpPr>
          <p:nvPr>
            <p:ph type="pic" sz="quarter" idx="13"/>
          </p:nvPr>
        </p:nvSpPr>
        <p:spPr>
          <a:xfrm>
            <a:off x="3967162" y="1234282"/>
            <a:ext cx="4257675" cy="5148262"/>
          </a:xfrm>
          <a:solidFill>
            <a:schemeClr val="accent1">
              <a:lumMod val="60000"/>
              <a:lumOff val="40000"/>
            </a:schemeClr>
          </a:solidFill>
        </p:spPr>
        <p:txBody>
          <a:bodyPr>
            <a:normAutofit/>
          </a:bodyPr>
          <a:lstStyle/>
          <a:p>
            <a:pPr marL="0" indent="0" algn="ctr">
              <a:buNone/>
            </a:pPr>
            <a:endParaRPr lang="en-US" sz="5400" b="1" dirty="0"/>
          </a:p>
          <a:p>
            <a:pPr marL="0" indent="0" algn="ctr">
              <a:buNone/>
            </a:pPr>
            <a:r>
              <a:rPr lang="en-US" sz="5400" b="1" dirty="0"/>
              <a:t>This or That</a:t>
            </a:r>
          </a:p>
        </p:txBody>
      </p:sp>
      <p:sp>
        <p:nvSpPr>
          <p:cNvPr id="16" name="Arrow: Left-Right 15">
            <a:extLst>
              <a:ext uri="{FF2B5EF4-FFF2-40B4-BE49-F238E27FC236}">
                <a16:creationId xmlns:a16="http://schemas.microsoft.com/office/drawing/2014/main" id="{ED68B2B5-8BEB-3D66-CA76-7C57A5B4BAD4}"/>
              </a:ext>
            </a:extLst>
          </p:cNvPr>
          <p:cNvSpPr/>
          <p:nvPr/>
        </p:nvSpPr>
        <p:spPr>
          <a:xfrm>
            <a:off x="4236446" y="3133493"/>
            <a:ext cx="3790543" cy="1750741"/>
          </a:xfrm>
          <a:prstGeom prst="lef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42389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everal men in orange uniforms in a room&#10;&#10;Description automatically generated">
            <a:extLst>
              <a:ext uri="{FF2B5EF4-FFF2-40B4-BE49-F238E27FC236}">
                <a16:creationId xmlns:a16="http://schemas.microsoft.com/office/drawing/2014/main" id="{131C1937-7E11-91F4-4ABA-C92B5DB6DC9F}"/>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0855" r="20854" b="-1"/>
          <a:stretch/>
        </p:blipFill>
        <p:spPr>
          <a:xfrm>
            <a:off x="571500" y="10"/>
            <a:ext cx="6034088" cy="6857989"/>
          </a:xfrm>
          <a:noFill/>
        </p:spPr>
      </p:pic>
      <p:sp>
        <p:nvSpPr>
          <p:cNvPr id="10" name="Text Placeholder 9">
            <a:extLst>
              <a:ext uri="{FF2B5EF4-FFF2-40B4-BE49-F238E27FC236}">
                <a16:creationId xmlns:a16="http://schemas.microsoft.com/office/drawing/2014/main" id="{C60B770E-507E-4361-9D91-5007702BFC32}"/>
              </a:ext>
            </a:extLst>
          </p:cNvPr>
          <p:cNvSpPr>
            <a:spLocks noGrp="1"/>
          </p:cNvSpPr>
          <p:nvPr>
            <p:ph type="ctrTitle"/>
          </p:nvPr>
        </p:nvSpPr>
        <p:spPr>
          <a:xfrm>
            <a:off x="6905625" y="1512889"/>
            <a:ext cx="4986338" cy="3262311"/>
          </a:xfr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lang="en-US"/>
              <a:t>Jail Overcrowding</a:t>
            </a:r>
            <a:br>
              <a:rPr lang="en-US"/>
            </a:br>
            <a:r>
              <a:rPr lang="en-US"/>
              <a:t>Task</a:t>
            </a:r>
            <a:br>
              <a:rPr lang="en-US"/>
            </a:br>
            <a:r>
              <a:rPr lang="en-US"/>
              <a:t>Force</a:t>
            </a:r>
            <a:endParaRPr kumimoji="0" lang="en-US" b="1" i="0" u="none" strike="noStrike" kern="1200" cap="none" spc="0" normalizeH="0" baseline="0" dirty="0">
              <a:ln>
                <a:noFill/>
              </a:ln>
              <a:effectLst/>
              <a:uLnTx/>
              <a:uFillTx/>
            </a:endParaRPr>
          </a:p>
        </p:txBody>
      </p:sp>
      <p:sp>
        <p:nvSpPr>
          <p:cNvPr id="11" name="Text Placeholder 10">
            <a:extLst>
              <a:ext uri="{FF2B5EF4-FFF2-40B4-BE49-F238E27FC236}">
                <a16:creationId xmlns:a16="http://schemas.microsoft.com/office/drawing/2014/main" id="{C6BEE08E-D5C0-42E2-AB73-7CCC07B72E39}"/>
              </a:ext>
            </a:extLst>
          </p:cNvPr>
          <p:cNvSpPr>
            <a:spLocks noGrp="1"/>
          </p:cNvSpPr>
          <p:nvPr>
            <p:ph type="subTitle" idx="1"/>
          </p:nvPr>
        </p:nvSpPr>
        <p:spPr>
          <a:xfrm>
            <a:off x="6724186" y="4927600"/>
            <a:ext cx="5330282" cy="976311"/>
          </a:xfrm>
        </p:spPr>
        <p:txBody>
          <a:bodyPr>
            <a:normAutofit/>
          </a:bodyPr>
          <a:lstStyle/>
          <a:p>
            <a:r>
              <a:rPr lang="en-US" dirty="0"/>
              <a:t> </a:t>
            </a:r>
            <a:r>
              <a:rPr lang="en-US" sz="1600" b="1" dirty="0"/>
              <a:t>https://www.in.gov/courts/iocs/committees/jail-overcrowding/</a:t>
            </a:r>
          </a:p>
        </p:txBody>
      </p:sp>
      <p:sp>
        <p:nvSpPr>
          <p:cNvPr id="3" name="Slide Number Placeholder 2" hidden="1">
            <a:extLst>
              <a:ext uri="{FF2B5EF4-FFF2-40B4-BE49-F238E27FC236}">
                <a16:creationId xmlns:a16="http://schemas.microsoft.com/office/drawing/2014/main" id="{8D0BEB88-12D3-41F1-B6BA-706EF7480FD3}"/>
              </a:ext>
            </a:extLst>
          </p:cNvPr>
          <p:cNvSpPr>
            <a:spLocks noGrp="1"/>
          </p:cNvSpPr>
          <p:nvPr>
            <p:ph type="sldNum" sz="quarter" idx="4294967295"/>
          </p:nvPr>
        </p:nvSpPr>
        <p:spPr>
          <a:xfrm>
            <a:off x="11818938" y="6581775"/>
            <a:ext cx="373062" cy="206375"/>
          </a:xfrm>
        </p:spPr>
        <p:txBody>
          <a:bodyPr/>
          <a:lstStyle/>
          <a:p>
            <a:pPr>
              <a:spcAft>
                <a:spcPts val="600"/>
              </a:spcAft>
            </a:pPr>
            <a:fld id="{03DC2DEF-D2FE-4B45-ABA4-9F153FD1C98A}" type="slidenum">
              <a:rPr lang="en-US" smtClean="0"/>
              <a:pPr>
                <a:spcAft>
                  <a:spcPts val="600"/>
                </a:spcAft>
              </a:pPr>
              <a:t>16</a:t>
            </a:fld>
            <a:endParaRPr lang="en-US"/>
          </a:p>
        </p:txBody>
      </p:sp>
    </p:spTree>
    <p:extLst>
      <p:ext uri="{BB962C8B-B14F-4D97-AF65-F5344CB8AC3E}">
        <p14:creationId xmlns:p14="http://schemas.microsoft.com/office/powerpoint/2010/main" val="3149670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60B770E-507E-4361-9D91-5007702BFC32}"/>
              </a:ext>
            </a:extLst>
          </p:cNvPr>
          <p:cNvSpPr>
            <a:spLocks noGrp="1"/>
          </p:cNvSpPr>
          <p:nvPr>
            <p:ph type="ctrTitle"/>
          </p:nvPr>
        </p:nvSpPr>
        <p:spPr>
          <a:xfrm>
            <a:off x="371476" y="1779589"/>
            <a:ext cx="4416424" cy="2182811"/>
          </a:xfr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lang="en-US" sz="5000"/>
              <a:t>Pretrial Release Committee</a:t>
            </a:r>
            <a:endParaRPr kumimoji="0" lang="en-US" sz="5000" b="1" i="0" u="none" strike="noStrike" kern="1200" cap="none" spc="0" normalizeH="0" baseline="0" dirty="0">
              <a:ln>
                <a:noFill/>
              </a:ln>
              <a:effectLst/>
              <a:uLnTx/>
              <a:uFillTx/>
            </a:endParaRPr>
          </a:p>
        </p:txBody>
      </p:sp>
      <p:sp>
        <p:nvSpPr>
          <p:cNvPr id="11" name="Text Placeholder 10">
            <a:extLst>
              <a:ext uri="{FF2B5EF4-FFF2-40B4-BE49-F238E27FC236}">
                <a16:creationId xmlns:a16="http://schemas.microsoft.com/office/drawing/2014/main" id="{C6BEE08E-D5C0-42E2-AB73-7CCC07B72E39}"/>
              </a:ext>
            </a:extLst>
          </p:cNvPr>
          <p:cNvSpPr>
            <a:spLocks noGrp="1"/>
          </p:cNvSpPr>
          <p:nvPr>
            <p:ph type="subTitle" idx="1"/>
          </p:nvPr>
        </p:nvSpPr>
        <p:spPr>
          <a:xfrm>
            <a:off x="233944" y="6314883"/>
            <a:ext cx="5862056" cy="437161"/>
          </a:xfrm>
        </p:spPr>
        <p:txBody>
          <a:bodyPr>
            <a:normAutofit/>
          </a:bodyPr>
          <a:lstStyle/>
          <a:p>
            <a:r>
              <a:rPr lang="en-US" sz="2000" b="1" dirty="0"/>
              <a:t>https://www.in.gov/courts/iocs/pretrial/committee/</a:t>
            </a:r>
          </a:p>
        </p:txBody>
      </p:sp>
      <p:sp>
        <p:nvSpPr>
          <p:cNvPr id="3" name="Slide Number Placeholder 2" hidden="1">
            <a:extLst>
              <a:ext uri="{FF2B5EF4-FFF2-40B4-BE49-F238E27FC236}">
                <a16:creationId xmlns:a16="http://schemas.microsoft.com/office/drawing/2014/main" id="{8D0BEB88-12D3-41F1-B6BA-706EF7480FD3}"/>
              </a:ext>
            </a:extLst>
          </p:cNvPr>
          <p:cNvSpPr>
            <a:spLocks noGrp="1"/>
          </p:cNvSpPr>
          <p:nvPr>
            <p:ph type="sldNum" sz="quarter" idx="4294967295"/>
          </p:nvPr>
        </p:nvSpPr>
        <p:spPr>
          <a:xfrm>
            <a:off x="11818938" y="6581775"/>
            <a:ext cx="373062" cy="206375"/>
          </a:xfrm>
        </p:spPr>
        <p:txBody>
          <a:bodyPr/>
          <a:lstStyle/>
          <a:p>
            <a:pPr>
              <a:spcAft>
                <a:spcPts val="600"/>
              </a:spcAft>
            </a:pPr>
            <a:fld id="{03DC2DEF-D2FE-4B45-ABA4-9F153FD1C98A}" type="slidenum">
              <a:rPr lang="en-US" smtClean="0"/>
              <a:pPr>
                <a:spcAft>
                  <a:spcPts val="600"/>
                </a:spcAft>
              </a:pPr>
              <a:t>17</a:t>
            </a:fld>
            <a:endParaRPr lang="en-US"/>
          </a:p>
        </p:txBody>
      </p:sp>
      <p:sp>
        <p:nvSpPr>
          <p:cNvPr id="4" name="Picture Placeholder 3">
            <a:extLst>
              <a:ext uri="{FF2B5EF4-FFF2-40B4-BE49-F238E27FC236}">
                <a16:creationId xmlns:a16="http://schemas.microsoft.com/office/drawing/2014/main" id="{BB0D2707-2580-D80C-6B0B-65F494C02AAA}"/>
              </a:ext>
            </a:extLst>
          </p:cNvPr>
          <p:cNvSpPr>
            <a:spLocks noGrp="1"/>
          </p:cNvSpPr>
          <p:nvPr>
            <p:ph type="pic" sz="quarter" idx="10"/>
          </p:nvPr>
        </p:nvSpPr>
        <p:spPr>
          <a:xfrm>
            <a:off x="5016500" y="758282"/>
            <a:ext cx="7175500" cy="5549379"/>
          </a:xfrm>
          <a:solidFill>
            <a:schemeClr val="accent1">
              <a:lumMod val="20000"/>
              <a:lumOff val="80000"/>
            </a:schemeClr>
          </a:solidFill>
        </p:spPr>
        <p:txBody>
          <a:bodyPr/>
          <a:lstStyle/>
          <a:p>
            <a:endParaRPr lang="en-US" dirty="0"/>
          </a:p>
          <a:p>
            <a:endParaRPr lang="en-US" dirty="0"/>
          </a:p>
          <a:p>
            <a:r>
              <a:rPr lang="en-US" sz="5400" b="1" dirty="0"/>
              <a:t>There are 43 pretrial agencies: </a:t>
            </a:r>
          </a:p>
          <a:p>
            <a:r>
              <a:rPr lang="en-US" sz="5400" b="1" dirty="0"/>
              <a:t>32 are certified and </a:t>
            </a:r>
          </a:p>
          <a:p>
            <a:r>
              <a:rPr lang="en-US" sz="5400" b="1" dirty="0"/>
              <a:t>11 are in the planning stage.</a:t>
            </a:r>
          </a:p>
        </p:txBody>
      </p:sp>
    </p:spTree>
    <p:extLst>
      <p:ext uri="{BB962C8B-B14F-4D97-AF65-F5344CB8AC3E}">
        <p14:creationId xmlns:p14="http://schemas.microsoft.com/office/powerpoint/2010/main" val="2687131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60B770E-507E-4361-9D91-5007702BFC32}"/>
              </a:ext>
            </a:extLst>
          </p:cNvPr>
          <p:cNvSpPr>
            <a:spLocks noGrp="1"/>
          </p:cNvSpPr>
          <p:nvPr>
            <p:ph type="ctrTitle"/>
          </p:nvPr>
        </p:nvSpPr>
        <p:spPr>
          <a:xfrm>
            <a:off x="6905625" y="299245"/>
            <a:ext cx="4986338" cy="2443956"/>
          </a:xfr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b="1" i="0" u="none" strike="noStrike" kern="1200" cap="none" spc="0" normalizeH="0" baseline="0" dirty="0">
                <a:ln>
                  <a:noFill/>
                </a:ln>
                <a:effectLst/>
                <a:uLnTx/>
                <a:uFillTx/>
              </a:rPr>
              <a:t>Court</a:t>
            </a:r>
            <a:br>
              <a:rPr kumimoji="0" lang="en-US" b="1" i="0" u="none" strike="noStrike" kern="1200" cap="none" spc="0" normalizeH="0" baseline="0" dirty="0">
                <a:ln>
                  <a:noFill/>
                </a:ln>
                <a:effectLst/>
                <a:uLnTx/>
                <a:uFillTx/>
              </a:rPr>
            </a:br>
            <a:r>
              <a:rPr kumimoji="0" lang="en-US" b="1" i="0" u="none" strike="noStrike" kern="1200" cap="none" spc="0" normalizeH="0" baseline="0" dirty="0">
                <a:ln>
                  <a:noFill/>
                </a:ln>
                <a:effectLst/>
                <a:uLnTx/>
                <a:uFillTx/>
              </a:rPr>
              <a:t>Appearance</a:t>
            </a:r>
            <a:br>
              <a:rPr kumimoji="0" lang="en-US" b="1" i="0" u="none" strike="noStrike" kern="1200" cap="none" spc="0" normalizeH="0" baseline="0" dirty="0">
                <a:ln>
                  <a:noFill/>
                </a:ln>
                <a:effectLst/>
                <a:uLnTx/>
                <a:uFillTx/>
              </a:rPr>
            </a:br>
            <a:r>
              <a:rPr kumimoji="0" lang="en-US" b="1" i="0" u="none" strike="noStrike" kern="1200" cap="none" spc="0" normalizeH="0" baseline="0" dirty="0">
                <a:ln>
                  <a:noFill/>
                </a:ln>
                <a:effectLst/>
                <a:uLnTx/>
                <a:uFillTx/>
              </a:rPr>
              <a:t>Rate</a:t>
            </a:r>
          </a:p>
        </p:txBody>
      </p:sp>
      <p:sp>
        <p:nvSpPr>
          <p:cNvPr id="11" name="Text Placeholder 10">
            <a:extLst>
              <a:ext uri="{FF2B5EF4-FFF2-40B4-BE49-F238E27FC236}">
                <a16:creationId xmlns:a16="http://schemas.microsoft.com/office/drawing/2014/main" id="{C6BEE08E-D5C0-42E2-AB73-7CCC07B72E39}"/>
              </a:ext>
            </a:extLst>
          </p:cNvPr>
          <p:cNvSpPr>
            <a:spLocks noGrp="1"/>
          </p:cNvSpPr>
          <p:nvPr>
            <p:ph type="subTitle" idx="1"/>
          </p:nvPr>
        </p:nvSpPr>
        <p:spPr>
          <a:xfrm>
            <a:off x="6733653" y="2743201"/>
            <a:ext cx="5330282" cy="1533377"/>
          </a:xfrm>
        </p:spPr>
        <p:txBody>
          <a:bodyPr>
            <a:normAutofit fontScale="92500"/>
          </a:bodyPr>
          <a:lstStyle/>
          <a:p>
            <a:r>
              <a:rPr lang="en-US" sz="2000" dirty="0"/>
              <a:t> </a:t>
            </a:r>
            <a:r>
              <a:rPr lang="en-US" sz="2800" dirty="0"/>
              <a:t>The percentage of released pretrial defendants who were assessed and who attended all scheduled pretrial court appearances.</a:t>
            </a:r>
            <a:endParaRPr lang="en-US" sz="1400" b="1" dirty="0"/>
          </a:p>
        </p:txBody>
      </p:sp>
      <p:sp>
        <p:nvSpPr>
          <p:cNvPr id="3" name="Slide Number Placeholder 2" hidden="1">
            <a:extLst>
              <a:ext uri="{FF2B5EF4-FFF2-40B4-BE49-F238E27FC236}">
                <a16:creationId xmlns:a16="http://schemas.microsoft.com/office/drawing/2014/main" id="{8D0BEB88-12D3-41F1-B6BA-706EF7480FD3}"/>
              </a:ext>
            </a:extLst>
          </p:cNvPr>
          <p:cNvSpPr>
            <a:spLocks noGrp="1"/>
          </p:cNvSpPr>
          <p:nvPr>
            <p:ph type="sldNum" sz="quarter" idx="4294967295"/>
          </p:nvPr>
        </p:nvSpPr>
        <p:spPr>
          <a:xfrm>
            <a:off x="11818938" y="6581775"/>
            <a:ext cx="373062" cy="20637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3DC2DEF-D2FE-4B45-ABA4-9F153FD1C98A}"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13" name="Picture Placeholder 12" descr="A graph of a comparison of the cost of warranty&#10;&#10;Description automatically generated with medium confidence">
            <a:extLst>
              <a:ext uri="{FF2B5EF4-FFF2-40B4-BE49-F238E27FC236}">
                <a16:creationId xmlns:a16="http://schemas.microsoft.com/office/drawing/2014/main" id="{B59FC7B0-E908-EC76-0877-EB5C632487F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440" r="7143" b="2768"/>
          <a:stretch/>
        </p:blipFill>
        <p:spPr>
          <a:xfrm>
            <a:off x="300037" y="604838"/>
            <a:ext cx="6262689" cy="4937833"/>
          </a:xfrm>
        </p:spPr>
      </p:pic>
    </p:spTree>
    <p:extLst>
      <p:ext uri="{BB962C8B-B14F-4D97-AF65-F5344CB8AC3E}">
        <p14:creationId xmlns:p14="http://schemas.microsoft.com/office/powerpoint/2010/main" val="1318761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60B770E-507E-4361-9D91-5007702BFC32}"/>
              </a:ext>
            </a:extLst>
          </p:cNvPr>
          <p:cNvSpPr>
            <a:spLocks noGrp="1"/>
          </p:cNvSpPr>
          <p:nvPr>
            <p:ph type="ctrTitle"/>
          </p:nvPr>
        </p:nvSpPr>
        <p:spPr>
          <a:xfrm>
            <a:off x="6905625" y="299245"/>
            <a:ext cx="4986338" cy="1979721"/>
          </a:xfr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lang="en-US" b="1" dirty="0"/>
              <a:t>Public Safety</a:t>
            </a:r>
            <a:br>
              <a:rPr kumimoji="0" lang="en-US" b="1" i="0" u="none" strike="noStrike" kern="1200" cap="none" spc="0" normalizeH="0" baseline="0" dirty="0">
                <a:ln>
                  <a:noFill/>
                </a:ln>
                <a:effectLst/>
                <a:uLnTx/>
                <a:uFillTx/>
              </a:rPr>
            </a:br>
            <a:r>
              <a:rPr kumimoji="0" lang="en-US" b="1" i="0" u="none" strike="noStrike" kern="1200" cap="none" spc="0" normalizeH="0" baseline="0" dirty="0">
                <a:ln>
                  <a:noFill/>
                </a:ln>
                <a:effectLst/>
                <a:uLnTx/>
                <a:uFillTx/>
              </a:rPr>
              <a:t>Rate</a:t>
            </a:r>
          </a:p>
        </p:txBody>
      </p:sp>
      <p:sp>
        <p:nvSpPr>
          <p:cNvPr id="11" name="Text Placeholder 10">
            <a:extLst>
              <a:ext uri="{FF2B5EF4-FFF2-40B4-BE49-F238E27FC236}">
                <a16:creationId xmlns:a16="http://schemas.microsoft.com/office/drawing/2014/main" id="{C6BEE08E-D5C0-42E2-AB73-7CCC07B72E39}"/>
              </a:ext>
            </a:extLst>
          </p:cNvPr>
          <p:cNvSpPr>
            <a:spLocks noGrp="1"/>
          </p:cNvSpPr>
          <p:nvPr>
            <p:ph type="subTitle" idx="1"/>
          </p:nvPr>
        </p:nvSpPr>
        <p:spPr>
          <a:xfrm>
            <a:off x="6733653" y="2743201"/>
            <a:ext cx="5330282" cy="1533377"/>
          </a:xfrm>
        </p:spPr>
        <p:txBody>
          <a:bodyPr>
            <a:normAutofit fontScale="92500" lnSpcReduction="20000"/>
          </a:bodyPr>
          <a:lstStyle/>
          <a:p>
            <a:r>
              <a:rPr lang="en-US" sz="2000" dirty="0"/>
              <a:t> </a:t>
            </a:r>
            <a:r>
              <a:rPr lang="en-US" sz="2800" dirty="0"/>
              <a:t>The percentage of released pretrial defendants who were assessed and who are not charged with a new criminal offense that occurred during the pretrial stage.</a:t>
            </a:r>
            <a:endParaRPr lang="en-US" sz="1400" b="1" dirty="0"/>
          </a:p>
        </p:txBody>
      </p:sp>
      <p:sp>
        <p:nvSpPr>
          <p:cNvPr id="3" name="Slide Number Placeholder 2" hidden="1">
            <a:extLst>
              <a:ext uri="{FF2B5EF4-FFF2-40B4-BE49-F238E27FC236}">
                <a16:creationId xmlns:a16="http://schemas.microsoft.com/office/drawing/2014/main" id="{8D0BEB88-12D3-41F1-B6BA-706EF7480FD3}"/>
              </a:ext>
            </a:extLst>
          </p:cNvPr>
          <p:cNvSpPr>
            <a:spLocks noGrp="1"/>
          </p:cNvSpPr>
          <p:nvPr>
            <p:ph type="sldNum" sz="quarter" idx="4294967295"/>
          </p:nvPr>
        </p:nvSpPr>
        <p:spPr>
          <a:xfrm>
            <a:off x="11818938" y="6581775"/>
            <a:ext cx="373062" cy="20637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3DC2DEF-D2FE-4B45-ABA4-9F153FD1C98A}"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12" name="Picture Placeholder 11" descr="A graph of different colored rectangular objects">
            <a:extLst>
              <a:ext uri="{FF2B5EF4-FFF2-40B4-BE49-F238E27FC236}">
                <a16:creationId xmlns:a16="http://schemas.microsoft.com/office/drawing/2014/main" id="{337268AE-E276-CA44-5780-6BDCD8C1AEE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92" r="5991"/>
          <a:stretch/>
        </p:blipFill>
        <p:spPr>
          <a:xfrm>
            <a:off x="300037" y="745197"/>
            <a:ext cx="6164263" cy="4910015"/>
          </a:xfrm>
        </p:spPr>
      </p:pic>
    </p:spTree>
    <p:extLst>
      <p:ext uri="{BB962C8B-B14F-4D97-AF65-F5344CB8AC3E}">
        <p14:creationId xmlns:p14="http://schemas.microsoft.com/office/powerpoint/2010/main" val="3194070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494C0-ABDD-4C4D-8C46-49B8F20CC7E9}"/>
              </a:ext>
            </a:extLst>
          </p:cNvPr>
          <p:cNvSpPr>
            <a:spLocks noGrp="1"/>
          </p:cNvSpPr>
          <p:nvPr>
            <p:ph type="title"/>
          </p:nvPr>
        </p:nvSpPr>
        <p:spPr>
          <a:xfrm>
            <a:off x="371475" y="1783831"/>
            <a:ext cx="3111954" cy="3290338"/>
          </a:xfrm>
        </p:spPr>
        <p:txBody>
          <a:bodyPr anchor="ctr">
            <a:normAutofit/>
          </a:bodyPr>
          <a:lstStyle/>
          <a:p>
            <a:r>
              <a:rPr lang="en-US" dirty="0"/>
              <a:t>Overview of Indiana Law Relating to Pretrial Release</a:t>
            </a:r>
          </a:p>
        </p:txBody>
      </p:sp>
      <p:pic>
        <p:nvPicPr>
          <p:cNvPr id="15" name="Picture Placeholder 14">
            <a:extLst>
              <a:ext uri="{FF2B5EF4-FFF2-40B4-BE49-F238E27FC236}">
                <a16:creationId xmlns:a16="http://schemas.microsoft.com/office/drawing/2014/main" id="{803E218B-5D73-E259-6359-1F8A4869371E}"/>
              </a:ext>
            </a:extLst>
          </p:cNvPr>
          <p:cNvPicPr>
            <a:picLocks noGrp="1" noChangeAspect="1"/>
          </p:cNvPicPr>
          <p:nvPr>
            <p:ph idx="1"/>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8045497" y="1783832"/>
            <a:ext cx="3290338" cy="3290338"/>
          </a:xfrm>
        </p:spPr>
      </p:pic>
      <p:sp>
        <p:nvSpPr>
          <p:cNvPr id="3" name="Slide Number Placeholder 2">
            <a:extLst>
              <a:ext uri="{FF2B5EF4-FFF2-40B4-BE49-F238E27FC236}">
                <a16:creationId xmlns:a16="http://schemas.microsoft.com/office/drawing/2014/main" id="{C9D622C3-EE4F-4FB9-94FB-550563528286}"/>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2</a:t>
            </a:fld>
            <a:endParaRPr lang="en-US" sz="800"/>
          </a:p>
        </p:txBody>
      </p:sp>
      <p:pic>
        <p:nvPicPr>
          <p:cNvPr id="7" name="Picture Placeholder 6" descr="A map of indiana with several states&#10;&#10;Description automatically generated">
            <a:extLst>
              <a:ext uri="{FF2B5EF4-FFF2-40B4-BE49-F238E27FC236}">
                <a16:creationId xmlns:a16="http://schemas.microsoft.com/office/drawing/2014/main" id="{70F6A425-164A-5A1A-17B5-C4B367168C88}"/>
              </a:ext>
            </a:extLst>
          </p:cNvPr>
          <p:cNvPicPr>
            <a:picLocks noGrp="1" noChangeAspect="1"/>
          </p:cNvPicPr>
          <p:nvPr>
            <p:ph type="pic" sz="quarter" idx="13"/>
          </p:nvPr>
        </p:nvPicPr>
        <p:blipFill>
          <a:blip r:embed="rId5">
            <a:extLst>
              <a:ext uri="{837473B0-CC2E-450A-ABE3-18F120FF3D39}">
                <a1611:picAttrSrcUrl xmlns:a1611="http://schemas.microsoft.com/office/drawing/2016/11/main" r:id="rId6"/>
              </a:ext>
            </a:extLst>
          </a:blip>
          <a:srcRect l="8843" r="8843"/>
          <a:stretch/>
        </p:blipFill>
        <p:spPr>
          <a:xfrm>
            <a:off x="3672114" y="394"/>
            <a:ext cx="3628571" cy="6857211"/>
          </a:xfrm>
          <a:noFill/>
        </p:spPr>
      </p:pic>
    </p:spTree>
    <p:extLst>
      <p:ext uri="{BB962C8B-B14F-4D97-AF65-F5344CB8AC3E}">
        <p14:creationId xmlns:p14="http://schemas.microsoft.com/office/powerpoint/2010/main" val="3462884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7BE7D6-C959-3C73-B47B-8EE6C42E8747}"/>
              </a:ext>
            </a:extLst>
          </p:cNvPr>
          <p:cNvSpPr>
            <a:spLocks noGrp="1"/>
          </p:cNvSpPr>
          <p:nvPr>
            <p:ph type="title"/>
          </p:nvPr>
        </p:nvSpPr>
        <p:spPr>
          <a:xfrm>
            <a:off x="371476" y="476250"/>
            <a:ext cx="5165724" cy="2557463"/>
          </a:xfrm>
        </p:spPr>
        <p:txBody>
          <a:bodyPr anchor="ctr">
            <a:normAutofit/>
          </a:bodyPr>
          <a:lstStyle/>
          <a:p>
            <a:r>
              <a:rPr lang="en-US" dirty="0"/>
              <a:t>Data Caveat</a:t>
            </a:r>
          </a:p>
        </p:txBody>
      </p:sp>
      <p:pic>
        <p:nvPicPr>
          <p:cNvPr id="7" name="Content Placeholder 6">
            <a:extLst>
              <a:ext uri="{FF2B5EF4-FFF2-40B4-BE49-F238E27FC236}">
                <a16:creationId xmlns:a16="http://schemas.microsoft.com/office/drawing/2014/main" id="{1379C830-E210-DDB5-1B78-9809A217B02E}"/>
              </a:ext>
            </a:extLst>
          </p:cNvPr>
          <p:cNvPicPr>
            <a:picLocks noGrp="1" noChangeAspect="1"/>
          </p:cNvPicPr>
          <p:nvPr>
            <p:ph idx="1"/>
          </p:nvPr>
        </p:nvPicPr>
        <p:blipFill>
          <a:blip r:embed="rId2"/>
          <a:stretch>
            <a:fillRect/>
          </a:stretch>
        </p:blipFill>
        <p:spPr>
          <a:xfrm>
            <a:off x="6720681" y="476250"/>
            <a:ext cx="4546600" cy="2557463"/>
          </a:xfrm>
          <a:prstGeom prst="rect">
            <a:avLst/>
          </a:prstGeom>
        </p:spPr>
      </p:pic>
      <p:sp>
        <p:nvSpPr>
          <p:cNvPr id="13" name="Slide Number Placeholder 3">
            <a:extLst>
              <a:ext uri="{FF2B5EF4-FFF2-40B4-BE49-F238E27FC236}">
                <a16:creationId xmlns:a16="http://schemas.microsoft.com/office/drawing/2014/main" id="{74627C59-194E-B3A3-C437-C4E61118738C}"/>
              </a:ext>
            </a:extLst>
          </p:cNvPr>
          <p:cNvSpPr>
            <a:spLocks noGrp="1"/>
          </p:cNvSpPr>
          <p:nvPr>
            <p:ph type="sldNum" sz="quarter" idx="12"/>
          </p:nvPr>
        </p:nvSpPr>
        <p:spPr>
          <a:xfrm>
            <a:off x="11518900" y="6581978"/>
            <a:ext cx="373062" cy="206104"/>
          </a:xfrm>
        </p:spPr>
        <p:txBody>
          <a:bodyPr/>
          <a:lstStyle/>
          <a:p>
            <a:pPr>
              <a:spcAft>
                <a:spcPts val="600"/>
              </a:spcAft>
            </a:pPr>
            <a:fld id="{03DC2DEF-D2FE-4B45-ABA4-9F153FD1C98A}" type="slidenum">
              <a:rPr lang="en-US" smtClean="0"/>
              <a:pPr>
                <a:spcAft>
                  <a:spcPts val="600"/>
                </a:spcAft>
              </a:pPr>
              <a:t>20</a:t>
            </a:fld>
            <a:endParaRPr lang="en-US"/>
          </a:p>
        </p:txBody>
      </p:sp>
      <p:sp>
        <p:nvSpPr>
          <p:cNvPr id="15" name="Picture Placeholder 4">
            <a:extLst>
              <a:ext uri="{FF2B5EF4-FFF2-40B4-BE49-F238E27FC236}">
                <a16:creationId xmlns:a16="http://schemas.microsoft.com/office/drawing/2014/main" id="{BE681AFF-E4ED-F0A9-73CB-1F36001B10B2}"/>
              </a:ext>
            </a:extLst>
          </p:cNvPr>
          <p:cNvSpPr>
            <a:spLocks noGrp="1"/>
          </p:cNvSpPr>
          <p:nvPr>
            <p:ph type="pic" sz="quarter" idx="13"/>
          </p:nvPr>
        </p:nvSpPr>
        <p:spPr>
          <a:xfrm>
            <a:off x="371476" y="3233941"/>
            <a:ext cx="11520486" cy="2966833"/>
          </a:xfrm>
        </p:spPr>
        <p:txBody>
          <a:bodyPr/>
          <a:lstStyle/>
          <a:p>
            <a:endParaRPr lang="en-US"/>
          </a:p>
        </p:txBody>
      </p:sp>
      <p:sp>
        <p:nvSpPr>
          <p:cNvPr id="6" name="Picture Placeholder 5">
            <a:extLst>
              <a:ext uri="{FF2B5EF4-FFF2-40B4-BE49-F238E27FC236}">
                <a16:creationId xmlns:a16="http://schemas.microsoft.com/office/drawing/2014/main" id="{DF33EE2B-A6AB-26D4-FBE0-9AE2CBE2D705}"/>
              </a:ext>
            </a:extLst>
          </p:cNvPr>
          <p:cNvSpPr>
            <a:spLocks noGrp="1"/>
          </p:cNvSpPr>
          <p:nvPr>
            <p:ph type="pic" sz="quarter" idx="13"/>
          </p:nvPr>
        </p:nvSpPr>
        <p:spPr/>
        <p:txBody>
          <a:bodyPr>
            <a:normAutofit/>
          </a:bodyPr>
          <a:lstStyle/>
          <a:p>
            <a:r>
              <a:rPr lang="en-US" sz="3600" dirty="0"/>
              <a:t>As this is a new program, and most of the pretrial agencies are newly formed, we are still working on standardizing data collection and making sure we collect complete and accurate data.  As such, we are aware of some errors or omissions in the data and it should be viewed in that light. </a:t>
            </a:r>
          </a:p>
        </p:txBody>
      </p:sp>
    </p:spTree>
    <p:extLst>
      <p:ext uri="{BB962C8B-B14F-4D97-AF65-F5344CB8AC3E}">
        <p14:creationId xmlns:p14="http://schemas.microsoft.com/office/powerpoint/2010/main" val="2036597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hony 'Fat Tony' Salerno">
            <a:extLst>
              <a:ext uri="{FF2B5EF4-FFF2-40B4-BE49-F238E27FC236}">
                <a16:creationId xmlns:a16="http://schemas.microsoft.com/office/drawing/2014/main" id="{B91EEAB6-83FB-898B-349C-B4A759295DCE}"/>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2199" r="-1" b="26198"/>
          <a:stretch/>
        </p:blipFill>
        <p:spPr bwMode="auto">
          <a:xfrm>
            <a:off x="5016500" y="472281"/>
            <a:ext cx="7175500" cy="5913439"/>
          </a:xfrm>
          <a:prstGeom prst="rect">
            <a:avLst/>
          </a:prstGeom>
          <a:solidFill>
            <a:srgbClr val="FFFFFF"/>
          </a:solidFill>
        </p:spPr>
      </p:pic>
      <p:sp>
        <p:nvSpPr>
          <p:cNvPr id="5" name="Title 4">
            <a:extLst>
              <a:ext uri="{FF2B5EF4-FFF2-40B4-BE49-F238E27FC236}">
                <a16:creationId xmlns:a16="http://schemas.microsoft.com/office/drawing/2014/main" id="{6F3494C0-ABDD-4C4D-8C46-49B8F20CC7E9}"/>
              </a:ext>
            </a:extLst>
          </p:cNvPr>
          <p:cNvSpPr>
            <a:spLocks noGrp="1"/>
          </p:cNvSpPr>
          <p:nvPr>
            <p:ph type="ctrTitle"/>
          </p:nvPr>
        </p:nvSpPr>
        <p:spPr>
          <a:xfrm>
            <a:off x="371476" y="1779589"/>
            <a:ext cx="4416424" cy="2182811"/>
          </a:xfrm>
        </p:spPr>
        <p:txBody>
          <a:bodyPr anchor="b">
            <a:normAutofit/>
          </a:bodyPr>
          <a:lstStyle/>
          <a:p>
            <a:r>
              <a:rPr lang="en-US" sz="4200"/>
              <a:t>Overview of Bail Practices in Other Jurisdictions</a:t>
            </a:r>
          </a:p>
        </p:txBody>
      </p:sp>
      <p:sp>
        <p:nvSpPr>
          <p:cNvPr id="3" name="Slide Number Placeholder 2" hidden="1">
            <a:extLst>
              <a:ext uri="{FF2B5EF4-FFF2-40B4-BE49-F238E27FC236}">
                <a16:creationId xmlns:a16="http://schemas.microsoft.com/office/drawing/2014/main" id="{C9D622C3-EE4F-4FB9-94FB-550563528286}"/>
              </a:ext>
            </a:extLst>
          </p:cNvPr>
          <p:cNvSpPr>
            <a:spLocks noGrp="1"/>
          </p:cNvSpPr>
          <p:nvPr>
            <p:ph type="sldNum" sz="quarter" idx="4294967295"/>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21</a:t>
            </a:fld>
            <a:endParaRPr lang="en-US" sz="800"/>
          </a:p>
        </p:txBody>
      </p:sp>
    </p:spTree>
    <p:extLst>
      <p:ext uri="{BB962C8B-B14F-4D97-AF65-F5344CB8AC3E}">
        <p14:creationId xmlns:p14="http://schemas.microsoft.com/office/powerpoint/2010/main" val="263328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68246-2496-4F97-8FCA-02252116FF87}"/>
              </a:ext>
            </a:extLst>
          </p:cNvPr>
          <p:cNvSpPr>
            <a:spLocks noGrp="1"/>
          </p:cNvSpPr>
          <p:nvPr>
            <p:ph type="title"/>
          </p:nvPr>
        </p:nvSpPr>
        <p:spPr>
          <a:xfrm>
            <a:off x="371475" y="260351"/>
            <a:ext cx="11520487" cy="755649"/>
          </a:xfrm>
        </p:spPr>
        <p:txBody>
          <a:bodyPr anchor="ctr">
            <a:normAutofit/>
          </a:bodyPr>
          <a:lstStyle/>
          <a:p>
            <a:r>
              <a:rPr lang="en-US" dirty="0"/>
              <a:t>Bail Reform in Other States</a:t>
            </a:r>
          </a:p>
        </p:txBody>
      </p:sp>
      <p:sp>
        <p:nvSpPr>
          <p:cNvPr id="2" name="Slide Number Placeholder 1">
            <a:extLst>
              <a:ext uri="{FF2B5EF4-FFF2-40B4-BE49-F238E27FC236}">
                <a16:creationId xmlns:a16="http://schemas.microsoft.com/office/drawing/2014/main" id="{7EAB17F8-59B5-4C93-9884-D30446299CA5}"/>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22</a:t>
            </a:fld>
            <a:endParaRPr lang="en-US" sz="800"/>
          </a:p>
        </p:txBody>
      </p:sp>
      <p:sp>
        <p:nvSpPr>
          <p:cNvPr id="14" name="Text Placeholder 13">
            <a:extLst>
              <a:ext uri="{FF2B5EF4-FFF2-40B4-BE49-F238E27FC236}">
                <a16:creationId xmlns:a16="http://schemas.microsoft.com/office/drawing/2014/main" id="{26CD0F95-69FE-4CD4-B47D-11711D394220}"/>
              </a:ext>
            </a:extLst>
          </p:cNvPr>
          <p:cNvSpPr>
            <a:spLocks noGrp="1"/>
          </p:cNvSpPr>
          <p:nvPr>
            <p:ph type="body" sz="quarter" idx="3"/>
          </p:nvPr>
        </p:nvSpPr>
        <p:spPr>
          <a:xfrm>
            <a:off x="6610169" y="3956706"/>
            <a:ext cx="5109021" cy="2131860"/>
          </a:xfrm>
        </p:spPr>
        <p:txBody>
          <a:bodyPr anchor="ctr">
            <a:noAutofit/>
          </a:bodyPr>
          <a:lstStyle/>
          <a:p>
            <a:r>
              <a:rPr lang="en-US" dirty="0"/>
              <a:t>Following enactment of the federal Bail Reform Act of 1984, the state of Oklahoma amended its constitution, permitting denial of bail for certain violent offenses “on the grounds that no condition of release would assure the safety of the community or any person.”</a:t>
            </a:r>
          </a:p>
        </p:txBody>
      </p:sp>
      <p:sp>
        <p:nvSpPr>
          <p:cNvPr id="13" name="Text Placeholder 12">
            <a:extLst>
              <a:ext uri="{FF2B5EF4-FFF2-40B4-BE49-F238E27FC236}">
                <a16:creationId xmlns:a16="http://schemas.microsoft.com/office/drawing/2014/main" id="{6DFAA7E0-5467-48C2-A0A1-08FFCDD0AB29}"/>
              </a:ext>
            </a:extLst>
          </p:cNvPr>
          <p:cNvSpPr>
            <a:spLocks noGrp="1"/>
          </p:cNvSpPr>
          <p:nvPr>
            <p:ph type="body" idx="1"/>
          </p:nvPr>
        </p:nvSpPr>
        <p:spPr>
          <a:xfrm>
            <a:off x="539836" y="1163019"/>
            <a:ext cx="5108400" cy="2194857"/>
          </a:xfrm>
        </p:spPr>
        <p:txBody>
          <a:bodyPr anchor="ctr">
            <a:normAutofit/>
          </a:bodyPr>
          <a:lstStyle/>
          <a:p>
            <a:r>
              <a:rPr lang="en-US" dirty="0"/>
              <a:t>Kentucky has been a leader in the pretrial field since 1976, when it banned commercial bail bonds. In 2013, Kentucky piloted an Administrative Pretrial Release Program in a handful of counties, which it then expanded statewide in 2017.</a:t>
            </a:r>
          </a:p>
        </p:txBody>
      </p:sp>
      <p:pic>
        <p:nvPicPr>
          <p:cNvPr id="4104" name="Picture 8" descr="Kentucky Map&quot; Images – Browse 225 Stock Photos, Vectors, and ...">
            <a:extLst>
              <a:ext uri="{FF2B5EF4-FFF2-40B4-BE49-F238E27FC236}">
                <a16:creationId xmlns:a16="http://schemas.microsoft.com/office/drawing/2014/main" id="{6F4794EC-DBC0-6DA7-B1FE-7470CC530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45" y="3740919"/>
            <a:ext cx="5348198" cy="3117081"/>
          </a:xfrm>
          <a:prstGeom prst="rect">
            <a:avLst/>
          </a:prstGeom>
          <a:noFill/>
        </p:spPr>
      </p:pic>
      <p:pic>
        <p:nvPicPr>
          <p:cNvPr id="4110" name="Picture 14" descr="Oklahoma – Map Outline, Printable State, Shape, Stencil ...">
            <a:extLst>
              <a:ext uri="{FF2B5EF4-FFF2-40B4-BE49-F238E27FC236}">
                <a16:creationId xmlns:a16="http://schemas.microsoft.com/office/drawing/2014/main" id="{6D870F22-4E0A-025E-631A-979BC344F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103" y="379141"/>
            <a:ext cx="5296088" cy="297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063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D6EB617-E017-4B26-9576-8578E948979A}"/>
              </a:ext>
            </a:extLst>
          </p:cNvPr>
          <p:cNvSpPr>
            <a:spLocks noGrp="1"/>
          </p:cNvSpPr>
          <p:nvPr>
            <p:ph type="title"/>
          </p:nvPr>
        </p:nvSpPr>
        <p:spPr>
          <a:xfrm>
            <a:off x="912020" y="4726582"/>
            <a:ext cx="10439400" cy="2061500"/>
          </a:xfrm>
        </p:spPr>
        <p:txBody>
          <a:bodyPr anchor="ctr">
            <a:normAutofit fontScale="90000"/>
          </a:bodyPr>
          <a:lstStyle/>
          <a:p>
            <a:pPr marL="0" indent="0">
              <a:buNone/>
            </a:pPr>
            <a:r>
              <a:rPr lang="en-US" sz="3600" b="1" dirty="0"/>
              <a:t>Pretrial Prevention Detention</a:t>
            </a:r>
          </a:p>
          <a:p>
            <a:pPr marL="0" indent="0">
              <a:buNone/>
            </a:pPr>
            <a:r>
              <a:rPr lang="en-US" sz="3600" b="1" dirty="0"/>
              <a:t>White Paper</a:t>
            </a:r>
          </a:p>
          <a:p>
            <a:pPr marL="0" indent="0">
              <a:buNone/>
            </a:pPr>
            <a:r>
              <a:rPr lang="en-US" sz="3600" b="1" dirty="0"/>
              <a:t>February 2020</a:t>
            </a:r>
          </a:p>
          <a:p>
            <a:pPr marL="0" indent="0">
              <a:buNone/>
            </a:pPr>
            <a:br>
              <a:rPr lang="en-US" sz="1500" b="1" dirty="0">
                <a:hlinkClick r:id="rId2"/>
              </a:rPr>
            </a:br>
            <a:br>
              <a:rPr lang="en-US" sz="1500" b="1" dirty="0">
                <a:hlinkClick r:id="rId2"/>
              </a:rPr>
            </a:br>
            <a:r>
              <a:rPr lang="en-US" sz="1500" b="1" dirty="0">
                <a:hlinkClick r:id="rId2"/>
              </a:rPr>
              <a:t>https://www.ncsc.org/pjcc/topics/release-decisions/preventive-detention</a:t>
            </a:r>
            <a:r>
              <a:rPr lang="en-US" sz="1500" b="1" dirty="0"/>
              <a:t> </a:t>
            </a:r>
            <a:br>
              <a:rPr lang="en-US" sz="1500" b="1" dirty="0"/>
            </a:br>
            <a:r>
              <a:rPr lang="en-US" sz="1500" b="1" dirty="0"/>
              <a:t>click on White Paper on Preventive Detention</a:t>
            </a:r>
            <a:br>
              <a:rPr lang="en-US" sz="1500" b="1" dirty="0"/>
            </a:br>
            <a:r>
              <a:rPr lang="en-US" sz="1500" b="1" dirty="0"/>
              <a:t> </a:t>
            </a:r>
            <a:br>
              <a:rPr lang="en-US" sz="1500" b="1" dirty="0"/>
            </a:br>
            <a:endParaRPr lang="en-US" sz="1500" b="1" dirty="0"/>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23</a:t>
            </a:fld>
            <a:endParaRPr lang="en-US" sz="800"/>
          </a:p>
        </p:txBody>
      </p:sp>
      <p:pic>
        <p:nvPicPr>
          <p:cNvPr id="13" name="Picture 12" descr="NCSC-Logo-Navy - eCourts 2024">
            <a:extLst>
              <a:ext uri="{FF2B5EF4-FFF2-40B4-BE49-F238E27FC236}">
                <a16:creationId xmlns:a16="http://schemas.microsoft.com/office/drawing/2014/main" id="{803807A6-54D7-B03F-2E28-9307BADDE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777435" y="260350"/>
            <a:ext cx="8708570" cy="3657599"/>
          </a:xfrm>
          <a:prstGeom prst="rect">
            <a:avLst/>
          </a:prstGeom>
          <a:noFill/>
          <a:ln>
            <a:noFill/>
          </a:ln>
        </p:spPr>
      </p:pic>
    </p:spTree>
    <p:extLst>
      <p:ext uri="{BB962C8B-B14F-4D97-AF65-F5344CB8AC3E}">
        <p14:creationId xmlns:p14="http://schemas.microsoft.com/office/powerpoint/2010/main" val="2079593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5" y="260351"/>
            <a:ext cx="11520487" cy="1512693"/>
          </a:xfrm>
        </p:spPr>
        <p:txBody>
          <a:bodyPr>
            <a:normAutofit/>
          </a:bodyPr>
          <a:lstStyle/>
          <a:p>
            <a:r>
              <a:rPr lang="en-US" sz="6000" dirty="0"/>
              <a:t>Resources</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24</a:t>
            </a:fld>
            <a:endParaRPr lang="en-US" dirty="0"/>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321206" y="3774027"/>
            <a:ext cx="11621024" cy="3257010"/>
          </a:xfrm>
        </p:spPr>
        <p:txBody>
          <a:bodyPr>
            <a:normAutofit/>
          </a:bodyPr>
          <a:lstStyle/>
          <a:p>
            <a:pPr marL="342900" indent="-342900">
              <a:buFont typeface="Arial" panose="020B0604020202020204" pitchFamily="34" charset="0"/>
              <a:buChar char="•"/>
            </a:pPr>
            <a:r>
              <a:rPr lang="en-US" sz="1800" dirty="0"/>
              <a:t>Pretrial Practice manual </a:t>
            </a: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https://www.in.gov/courts/iocs/files/pretrial-work-group-practices-manual.pdf</a:t>
            </a:r>
            <a:endPar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fr-FR" sz="1800" dirty="0">
                <a:hlinkClick r:id="rId3"/>
              </a:rPr>
              <a:t>Indiana Constitution, Article 1, Section 17 </a:t>
            </a:r>
            <a:endParaRPr lang="fr-FR" sz="1800" dirty="0"/>
          </a:p>
          <a:p>
            <a:pPr marL="342900" indent="-342900">
              <a:buFont typeface="Arial" panose="020B0604020202020204" pitchFamily="34" charset="0"/>
              <a:buChar char="•"/>
            </a:pPr>
            <a:r>
              <a:rPr lang="fr-FR" sz="1800" dirty="0"/>
              <a:t>Indiana Criminal Rule 2.6 </a:t>
            </a:r>
            <a:r>
              <a:rPr lang="en-US" sz="1800" b="1" dirty="0">
                <a:hlinkClick r:id="rId4"/>
              </a:rPr>
              <a:t>https://www.in.gov/courts/rules/criminal/index.htm#_Toc152240485</a:t>
            </a:r>
            <a:r>
              <a:rPr lang="en-US" sz="1800" b="1" dirty="0"/>
              <a:t> </a:t>
            </a:r>
          </a:p>
          <a:p>
            <a:pPr marL="342900" indent="-342900">
              <a:buFont typeface="Arial" panose="020B0604020202020204" pitchFamily="34" charset="0"/>
              <a:buChar char="•"/>
            </a:pPr>
            <a:r>
              <a:rPr lang="en-US" sz="1800" dirty="0" err="1"/>
              <a:t>Dewees</a:t>
            </a:r>
            <a:r>
              <a:rPr lang="en-US" sz="1800" dirty="0"/>
              <a:t> v. State </a:t>
            </a:r>
            <a:r>
              <a:rPr lang="en-US" sz="1800" dirty="0">
                <a:hlinkClick r:id="rId5"/>
              </a:rPr>
              <a:t>https://casetext.com/case/dewees-v-state-21</a:t>
            </a:r>
            <a:r>
              <a:rPr lang="en-US" sz="1800" dirty="0"/>
              <a:t> </a:t>
            </a:r>
          </a:p>
          <a:p>
            <a:pPr marL="342900" indent="-342900">
              <a:buFont typeface="Arial" panose="020B0604020202020204" pitchFamily="34" charset="0"/>
              <a:buChar char="•"/>
            </a:pPr>
            <a:r>
              <a:rPr lang="en-US" sz="1800" dirty="0"/>
              <a:t>Court Times </a:t>
            </a:r>
            <a:r>
              <a:rPr lang="en-US" sz="1800" dirty="0">
                <a:hlinkClick r:id="rId6"/>
              </a:rPr>
              <a:t>https://times.courts.in.gov/2019/12/20/smart-on-crime-stakeholders-attend-pretrial-summit/</a:t>
            </a:r>
            <a:r>
              <a:rPr lang="en-US" sz="1800" dirty="0"/>
              <a:t> </a:t>
            </a:r>
          </a:p>
          <a:p>
            <a:pPr marL="342900" indent="-342900">
              <a:buFont typeface="Arial" panose="020B0604020202020204" pitchFamily="34" charset="0"/>
              <a:buChar char="•"/>
            </a:pPr>
            <a:r>
              <a:rPr lang="en-US" sz="1800" dirty="0"/>
              <a:t>Jail Overcrowding Task Force </a:t>
            </a:r>
            <a:r>
              <a:rPr lang="en-US" sz="1800" b="1" dirty="0">
                <a:hlinkClick r:id="rId7"/>
              </a:rPr>
              <a:t>https://www.in.gov/courts/iocs/committees/jail-overcrowding/</a:t>
            </a:r>
            <a:r>
              <a:rPr lang="en-US" sz="1800" b="1" dirty="0"/>
              <a:t> </a:t>
            </a:r>
          </a:p>
          <a:p>
            <a:pPr marL="342900" indent="-342900">
              <a:buFont typeface="Arial" panose="020B0604020202020204" pitchFamily="34" charset="0"/>
              <a:buChar char="•"/>
            </a:pPr>
            <a:r>
              <a:rPr lang="en-US" sz="1800" dirty="0"/>
              <a:t>Pretrial Release Committee </a:t>
            </a:r>
            <a:r>
              <a:rPr lang="en-US" sz="1800" b="1" dirty="0">
                <a:hlinkClick r:id="rId8"/>
              </a:rPr>
              <a:t>https://www.in.gov/courts/iocs/pretrial/committee/</a:t>
            </a:r>
            <a:r>
              <a:rPr lang="en-US" sz="1800" b="1" dirty="0"/>
              <a:t> </a:t>
            </a:r>
          </a:p>
          <a:p>
            <a:pPr marL="342900" indent="-342900">
              <a:buFont typeface="Arial" panose="020B0604020202020204" pitchFamily="34" charset="0"/>
              <a:buChar char="•"/>
            </a:pPr>
            <a:r>
              <a:rPr lang="en-US" sz="1800" dirty="0"/>
              <a:t>NCSC Pretrial Preventive Detention </a:t>
            </a:r>
            <a:r>
              <a:rPr lang="en-US" sz="1800" b="1" dirty="0">
                <a:hlinkClick r:id="rId9"/>
              </a:rPr>
              <a:t>https://www.ncsc.org/pjcc/topics/release-decisions/preventive-detention</a:t>
            </a:r>
            <a:r>
              <a:rPr lang="en-US" sz="1800" b="1" dirty="0"/>
              <a:t> </a:t>
            </a:r>
            <a:br>
              <a:rPr lang="en-US" sz="1800" b="1" dirty="0"/>
            </a:br>
            <a:r>
              <a:rPr lang="en-US" sz="1800" b="1" dirty="0"/>
              <a:t>(click on White Paper on Preventive Detention) </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endParaRPr lang="fr-FR" dirty="0"/>
          </a:p>
          <a:p>
            <a:endParaRPr lang="en-US" dirty="0"/>
          </a:p>
        </p:txBody>
      </p:sp>
    </p:spTree>
    <p:extLst>
      <p:ext uri="{BB962C8B-B14F-4D97-AF65-F5344CB8AC3E}">
        <p14:creationId xmlns:p14="http://schemas.microsoft.com/office/powerpoint/2010/main" val="4026643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5" y="260351"/>
            <a:ext cx="11520487" cy="1512693"/>
          </a:xfrm>
        </p:spPr>
        <p:txBody>
          <a:bodyPr>
            <a:normAutofit fontScale="90000"/>
          </a:bodyPr>
          <a:lstStyle/>
          <a:p>
            <a:r>
              <a:rPr lang="en-US" sz="6000" dirty="0"/>
              <a:t>Why Bail?</a:t>
            </a:r>
            <a:br>
              <a:rPr lang="en-US" sz="6000" dirty="0"/>
            </a:br>
            <a:r>
              <a:rPr lang="en-US" sz="6000" dirty="0"/>
              <a:t>Defining the Issue. . . </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3</a:t>
            </a:fld>
            <a:endParaRPr lang="en-US" dirty="0"/>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371475" y="2965370"/>
            <a:ext cx="11292700" cy="2677147"/>
          </a:xfrm>
        </p:spPr>
        <p:txBody>
          <a:bodyPr>
            <a:normAutofit/>
          </a:bodyPr>
          <a:lstStyle/>
          <a:p>
            <a:endParaRPr lang="en-US" sz="3200" dirty="0"/>
          </a:p>
        </p:txBody>
      </p:sp>
    </p:spTree>
    <p:extLst>
      <p:ext uri="{BB962C8B-B14F-4D97-AF65-F5344CB8AC3E}">
        <p14:creationId xmlns:p14="http://schemas.microsoft.com/office/powerpoint/2010/main" val="3908813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5" y="260351"/>
            <a:ext cx="11520487" cy="1512693"/>
          </a:xfrm>
        </p:spPr>
        <p:txBody>
          <a:bodyPr>
            <a:normAutofit/>
          </a:bodyPr>
          <a:lstStyle/>
          <a:p>
            <a:r>
              <a:rPr lang="en-US" sz="6000" dirty="0"/>
              <a:t>Why Can’t We Just Lock Them Up?</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4</a:t>
            </a:fld>
            <a:endParaRPr lang="en-US" dirty="0"/>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371475" y="2965370"/>
            <a:ext cx="11292700" cy="2677147"/>
          </a:xfrm>
        </p:spPr>
        <p:txBody>
          <a:bodyPr>
            <a:normAutofit fontScale="85000" lnSpcReduction="20000"/>
          </a:bodyPr>
          <a:lstStyle/>
          <a:p>
            <a:pPr marL="742950" indent="-742950">
              <a:buAutoNum type="arabicPeriod"/>
            </a:pPr>
            <a:r>
              <a:rPr lang="en-US" sz="4400" dirty="0"/>
              <a:t>We Can’t:</a:t>
            </a:r>
          </a:p>
          <a:p>
            <a:pPr lvl="1"/>
            <a:r>
              <a:rPr lang="en-US" sz="4400" dirty="0"/>
              <a:t>-There are about 26,000 jail beds in Indiana.  Defendants held pretrial are held in jail, not prison</a:t>
            </a:r>
          </a:p>
          <a:p>
            <a:pPr lvl="1"/>
            <a:r>
              <a:rPr lang="en-US" sz="4400" dirty="0"/>
              <a:t>-There are about 200,000 criminal offenses filed each year, about 70-75,000 of which are felonies</a:t>
            </a:r>
          </a:p>
          <a:p>
            <a:r>
              <a:rPr lang="en-US" sz="1000" dirty="0"/>
              <a:t>	</a:t>
            </a:r>
          </a:p>
        </p:txBody>
      </p:sp>
    </p:spTree>
    <p:extLst>
      <p:ext uri="{BB962C8B-B14F-4D97-AF65-F5344CB8AC3E}">
        <p14:creationId xmlns:p14="http://schemas.microsoft.com/office/powerpoint/2010/main" val="1540675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5" y="260351"/>
            <a:ext cx="11520487" cy="1512693"/>
          </a:xfrm>
        </p:spPr>
        <p:txBody>
          <a:bodyPr>
            <a:normAutofit/>
          </a:bodyPr>
          <a:lstStyle/>
          <a:p>
            <a:r>
              <a:rPr lang="en-US" sz="6000" dirty="0"/>
              <a:t>Why Can’t We Just Lock Them Up?</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5</a:t>
            </a:fld>
            <a:endParaRPr lang="en-US" dirty="0"/>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371475" y="2219570"/>
            <a:ext cx="11292700" cy="4568512"/>
          </a:xfrm>
        </p:spPr>
        <p:txBody>
          <a:bodyPr>
            <a:normAutofit fontScale="32500" lnSpcReduction="20000"/>
          </a:bodyPr>
          <a:lstStyle/>
          <a:p>
            <a:r>
              <a:rPr lang="en-US" sz="9800" dirty="0"/>
              <a:t>2.	We Shouldn’t:</a:t>
            </a:r>
          </a:p>
          <a:p>
            <a:pPr lvl="1"/>
            <a:r>
              <a:rPr lang="en-US" sz="9800" dirty="0">
                <a:latin typeface="+mj-lt"/>
              </a:rPr>
              <a:t>-Indiana Const. Art. 1 Sec. 17:</a:t>
            </a:r>
          </a:p>
          <a:p>
            <a:pPr lvl="1"/>
            <a:r>
              <a:rPr lang="en-US" sz="9800" dirty="0">
                <a:latin typeface="+mj-lt"/>
              </a:rPr>
              <a:t>	“</a:t>
            </a:r>
            <a:r>
              <a:rPr lang="en-US" sz="9800" b="0" i="0" dirty="0">
                <a:solidFill>
                  <a:srgbClr val="212121"/>
                </a:solidFill>
                <a:effectLst/>
                <a:latin typeface="+mj-lt"/>
              </a:rPr>
              <a:t>Offenses, other than murder or treason, shall be bailable by sufficient sureties.”</a:t>
            </a:r>
            <a:endParaRPr lang="en-US" sz="9800" dirty="0">
              <a:latin typeface="+mj-lt"/>
            </a:endParaRPr>
          </a:p>
          <a:p>
            <a:pPr lvl="1"/>
            <a:r>
              <a:rPr lang="en-US" sz="9800" dirty="0">
                <a:latin typeface="+mj-lt"/>
              </a:rPr>
              <a:t>-United States Constitution, 8</a:t>
            </a:r>
            <a:r>
              <a:rPr lang="en-US" sz="9800" baseline="30000" dirty="0">
                <a:latin typeface="+mj-lt"/>
              </a:rPr>
              <a:t>th</a:t>
            </a:r>
            <a:r>
              <a:rPr lang="en-US" sz="9800" dirty="0">
                <a:latin typeface="+mj-lt"/>
              </a:rPr>
              <a:t> Am. </a:t>
            </a:r>
            <a:r>
              <a:rPr lang="en-US" sz="9800" b="0" dirty="0">
                <a:latin typeface="+mj-lt"/>
              </a:rPr>
              <a:t>“Excessive bail shall not be required”</a:t>
            </a:r>
          </a:p>
          <a:p>
            <a:pPr lvl="1"/>
            <a:r>
              <a:rPr lang="en-US" sz="9800" dirty="0">
                <a:latin typeface="+mj-lt"/>
              </a:rPr>
              <a:t>	</a:t>
            </a:r>
            <a:r>
              <a:rPr lang="en-US" sz="9800" b="0" dirty="0">
                <a:latin typeface="+mj-lt"/>
              </a:rPr>
              <a:t>“In our society, liberty is the norm, and detention prior to trial or without trial is the carefully limited exception.” </a:t>
            </a:r>
            <a:r>
              <a:rPr lang="en-US" sz="9800" b="0" i="1" dirty="0">
                <a:latin typeface="+mj-lt"/>
              </a:rPr>
              <a:t>US v. Salerno</a:t>
            </a:r>
            <a:r>
              <a:rPr lang="en-US" sz="9800" b="0" dirty="0">
                <a:latin typeface="+mj-lt"/>
              </a:rPr>
              <a:t>, 481 U.S. 739 (1987)</a:t>
            </a:r>
          </a:p>
          <a:p>
            <a:pPr lvl="1"/>
            <a:endParaRPr lang="en-US" sz="9800" b="0" dirty="0">
              <a:latin typeface="+mj-lt"/>
            </a:endParaRPr>
          </a:p>
          <a:p>
            <a:pPr lvl="1"/>
            <a:endParaRPr lang="en-US" sz="4400" b="0" dirty="0"/>
          </a:p>
          <a:p>
            <a:r>
              <a:rPr lang="en-US" sz="1000" dirty="0"/>
              <a:t>	</a:t>
            </a:r>
          </a:p>
        </p:txBody>
      </p:sp>
    </p:spTree>
    <p:extLst>
      <p:ext uri="{BB962C8B-B14F-4D97-AF65-F5344CB8AC3E}">
        <p14:creationId xmlns:p14="http://schemas.microsoft.com/office/powerpoint/2010/main" val="3569981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DC05-6C4D-B99E-FA32-E856689C58DC}"/>
              </a:ext>
            </a:extLst>
          </p:cNvPr>
          <p:cNvSpPr>
            <a:spLocks noGrp="1"/>
          </p:cNvSpPr>
          <p:nvPr>
            <p:ph type="title"/>
          </p:nvPr>
        </p:nvSpPr>
        <p:spPr>
          <a:xfrm>
            <a:off x="6619197" y="1296176"/>
            <a:ext cx="5272764" cy="1551573"/>
          </a:xfrm>
        </p:spPr>
        <p:txBody>
          <a:bodyPr anchor="b">
            <a:normAutofit/>
          </a:bodyPr>
          <a:lstStyle/>
          <a:p>
            <a:r>
              <a:rPr lang="en-US" dirty="0"/>
              <a:t>Presumption of Innocence</a:t>
            </a:r>
          </a:p>
        </p:txBody>
      </p:sp>
      <p:sp>
        <p:nvSpPr>
          <p:cNvPr id="3" name="Content Placeholder 2">
            <a:extLst>
              <a:ext uri="{FF2B5EF4-FFF2-40B4-BE49-F238E27FC236}">
                <a16:creationId xmlns:a16="http://schemas.microsoft.com/office/drawing/2014/main" id="{0205A8EE-BD18-535A-94D9-4318C789E6D7}"/>
              </a:ext>
            </a:extLst>
          </p:cNvPr>
          <p:cNvSpPr>
            <a:spLocks noGrp="1"/>
          </p:cNvSpPr>
          <p:nvPr>
            <p:ph idx="1"/>
          </p:nvPr>
        </p:nvSpPr>
        <p:spPr>
          <a:xfrm>
            <a:off x="6619198" y="3073967"/>
            <a:ext cx="5272764" cy="2557463"/>
          </a:xfrm>
        </p:spPr>
        <p:txBody>
          <a:bodyPr>
            <a:normAutofit/>
          </a:bodyPr>
          <a:lstStyle/>
          <a:p>
            <a:r>
              <a:rPr lang="en-US" dirty="0"/>
              <a:t>People on pretrial have not yet been convicted of a crime and are presumed to be innocent.</a:t>
            </a:r>
          </a:p>
          <a:p>
            <a:r>
              <a:rPr lang="en-US" dirty="0"/>
              <a:t>Absent a right to pretrial release, “the presumption of innocence… would lose its meaning.”</a:t>
            </a:r>
          </a:p>
          <a:p>
            <a:pPr lvl="1"/>
            <a:r>
              <a:rPr lang="en-US" sz="2000" b="1" i="1"/>
              <a:t>Stack v. Boyle, </a:t>
            </a:r>
            <a:r>
              <a:rPr lang="en-US" sz="2000"/>
              <a:t>342 U.S. 1 (1951)</a:t>
            </a:r>
            <a:endParaRPr lang="en-US" sz="2000" b="1" i="1"/>
          </a:p>
        </p:txBody>
      </p:sp>
      <p:sp>
        <p:nvSpPr>
          <p:cNvPr id="4" name="Slide Number Placeholder 3">
            <a:extLst>
              <a:ext uri="{FF2B5EF4-FFF2-40B4-BE49-F238E27FC236}">
                <a16:creationId xmlns:a16="http://schemas.microsoft.com/office/drawing/2014/main" id="{0543C8FA-982B-6926-E39E-19B6C5A77BA7}"/>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6</a:t>
            </a:fld>
            <a:endParaRPr lang="en-US" sz="800"/>
          </a:p>
        </p:txBody>
      </p:sp>
      <p:pic>
        <p:nvPicPr>
          <p:cNvPr id="6" name="Picture Placeholder 5">
            <a:extLst>
              <a:ext uri="{FF2B5EF4-FFF2-40B4-BE49-F238E27FC236}">
                <a16:creationId xmlns:a16="http://schemas.microsoft.com/office/drawing/2014/main" id="{50C74A4A-AA80-80CF-9D94-C56324206F3B}"/>
              </a:ext>
            </a:extLst>
          </p:cNvPr>
          <p:cNvPicPr>
            <a:picLocks noGrp="1" noChangeAspect="1"/>
          </p:cNvPicPr>
          <p:nvPr>
            <p:ph type="pic" sz="quarter" idx="13"/>
          </p:nvPr>
        </p:nvPicPr>
        <p:blipFill>
          <a:blip r:embed="rId2"/>
          <a:srcRect t="16334" b="16334"/>
          <a:stretch/>
        </p:blipFill>
        <p:spPr>
          <a:xfrm>
            <a:off x="1117601" y="1016310"/>
            <a:ext cx="5138058" cy="4977780"/>
          </a:xfrm>
          <a:prstGeom prst="rect">
            <a:avLst/>
          </a:prstGeom>
          <a:noFill/>
        </p:spPr>
      </p:pic>
    </p:spTree>
    <p:extLst>
      <p:ext uri="{BB962C8B-B14F-4D97-AF65-F5344CB8AC3E}">
        <p14:creationId xmlns:p14="http://schemas.microsoft.com/office/powerpoint/2010/main" val="617162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5" y="260351"/>
            <a:ext cx="11520487" cy="1512693"/>
          </a:xfrm>
        </p:spPr>
        <p:txBody>
          <a:bodyPr>
            <a:normAutofit/>
          </a:bodyPr>
          <a:lstStyle/>
          <a:p>
            <a:r>
              <a:rPr lang="en-US" sz="6000" dirty="0"/>
              <a:t>Ind. Const., Art. 1, §17</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7</a:t>
            </a:fld>
            <a:endParaRPr lang="en-US" dirty="0"/>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371475" y="2965370"/>
            <a:ext cx="11292700" cy="2677147"/>
          </a:xfrm>
        </p:spPr>
        <p:txBody>
          <a:bodyPr>
            <a:normAutofit/>
          </a:bodyPr>
          <a:lstStyle/>
          <a:p>
            <a:r>
              <a:rPr lang="en-US" sz="4400" dirty="0"/>
              <a:t>Bailable and not bailable offenses</a:t>
            </a:r>
          </a:p>
          <a:p>
            <a:endParaRPr lang="en-US" sz="1000" dirty="0"/>
          </a:p>
          <a:p>
            <a:r>
              <a:rPr lang="en-US" sz="3200" dirty="0"/>
              <a:t>Section 17. Offenses, other than murder or treason, </a:t>
            </a:r>
            <a:r>
              <a:rPr lang="en-US" sz="3200" i="1" dirty="0"/>
              <a:t>shall</a:t>
            </a:r>
            <a:r>
              <a:rPr lang="en-US" sz="3200" dirty="0"/>
              <a:t> be bailable by sufficient sureties. Murder or treason </a:t>
            </a:r>
            <a:r>
              <a:rPr lang="en-US" sz="3200" i="1" dirty="0"/>
              <a:t>shall not </a:t>
            </a:r>
            <a:r>
              <a:rPr lang="en-US" sz="3200" dirty="0"/>
              <a:t>be bailable, when the proof is evident, or the presumption strong.</a:t>
            </a:r>
          </a:p>
        </p:txBody>
      </p:sp>
    </p:spTree>
    <p:extLst>
      <p:ext uri="{BB962C8B-B14F-4D97-AF65-F5344CB8AC3E}">
        <p14:creationId xmlns:p14="http://schemas.microsoft.com/office/powerpoint/2010/main" val="115496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5" y="260351"/>
            <a:ext cx="11520487" cy="1512693"/>
          </a:xfrm>
        </p:spPr>
        <p:txBody>
          <a:bodyPr>
            <a:normAutofit/>
          </a:bodyPr>
          <a:lstStyle/>
          <a:p>
            <a:r>
              <a:rPr lang="en-US" sz="6000" dirty="0"/>
              <a:t>Why Not Cash Bail?</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8</a:t>
            </a:fld>
            <a:endParaRPr lang="en-US" dirty="0"/>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371475" y="2965370"/>
            <a:ext cx="11292700" cy="2677147"/>
          </a:xfrm>
        </p:spPr>
        <p:txBody>
          <a:bodyPr>
            <a:normAutofit fontScale="85000" lnSpcReduction="20000"/>
          </a:bodyPr>
          <a:lstStyle/>
          <a:p>
            <a:pPr marL="742950" indent="-742950">
              <a:buAutoNum type="arabicPeriod"/>
            </a:pPr>
            <a:r>
              <a:rPr lang="en-US" sz="4400" dirty="0"/>
              <a:t>Not effective</a:t>
            </a:r>
          </a:p>
          <a:p>
            <a:pPr marL="742950" indent="-742950">
              <a:buAutoNum type="arabicPeriod"/>
            </a:pPr>
            <a:r>
              <a:rPr lang="en-US" sz="4400" dirty="0"/>
              <a:t>Unfair</a:t>
            </a:r>
          </a:p>
          <a:p>
            <a:pPr marL="742950" indent="-742950">
              <a:buAutoNum type="arabicPeriod"/>
            </a:pPr>
            <a:r>
              <a:rPr lang="en-US" sz="4400" dirty="0"/>
              <a:t>Unintended consequences</a:t>
            </a:r>
          </a:p>
          <a:p>
            <a:pPr marL="742950" indent="-742950">
              <a:buAutoNum type="arabicPeriod"/>
            </a:pPr>
            <a:endParaRPr lang="en-US" sz="4400" dirty="0"/>
          </a:p>
          <a:p>
            <a:r>
              <a:rPr lang="en-US" sz="2600" b="0" i="1" dirty="0"/>
              <a:t>See </a:t>
            </a:r>
            <a:r>
              <a:rPr lang="en-US" sz="2600" b="0" dirty="0"/>
              <a:t>Appr Research Summary “Financial Conditions of Release” advancingpretrial.org August 2024  </a:t>
            </a:r>
          </a:p>
        </p:txBody>
      </p:sp>
    </p:spTree>
    <p:extLst>
      <p:ext uri="{BB962C8B-B14F-4D97-AF65-F5344CB8AC3E}">
        <p14:creationId xmlns:p14="http://schemas.microsoft.com/office/powerpoint/2010/main" val="342430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5" y="260351"/>
            <a:ext cx="11520487" cy="1512693"/>
          </a:xfrm>
        </p:spPr>
        <p:txBody>
          <a:bodyPr>
            <a:normAutofit/>
          </a:bodyPr>
          <a:lstStyle/>
          <a:p>
            <a:r>
              <a:rPr lang="en-US" sz="6000" dirty="0"/>
              <a:t>IC 35-33-8</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9</a:t>
            </a:fld>
            <a:endParaRPr lang="en-US" dirty="0"/>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371475" y="2965370"/>
            <a:ext cx="11292700" cy="2677147"/>
          </a:xfrm>
        </p:spPr>
        <p:txBody>
          <a:bodyPr>
            <a:normAutofit/>
          </a:bodyPr>
          <a:lstStyle/>
          <a:p>
            <a:pPr algn="ctr"/>
            <a:r>
              <a:rPr lang="en-US" sz="4400" dirty="0"/>
              <a:t>Bail and Bail Procedure</a:t>
            </a:r>
            <a:endParaRPr lang="en-US" sz="1000" dirty="0"/>
          </a:p>
        </p:txBody>
      </p:sp>
    </p:spTree>
    <p:extLst>
      <p:ext uri="{BB962C8B-B14F-4D97-AF65-F5344CB8AC3E}">
        <p14:creationId xmlns:p14="http://schemas.microsoft.com/office/powerpoint/2010/main" val="730799946"/>
      </p:ext>
    </p:extLst>
  </p:cSld>
  <p:clrMapOvr>
    <a:masterClrMapping/>
  </p:clrMapOvr>
</p:sld>
</file>

<file path=ppt/theme/theme1.xml><?xml version="1.0" encoding="utf-8"?>
<a:theme xmlns:a="http://schemas.openxmlformats.org/drawingml/2006/main" name="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block presentation</Template>
  <TotalTime>294</TotalTime>
  <Words>1049</Words>
  <Application>Microsoft Office PowerPoint</Application>
  <PresentationFormat>Widescreen</PresentationFormat>
  <Paragraphs>114</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Aptos</vt:lpstr>
      <vt:lpstr>Aptos Display</vt:lpstr>
      <vt:lpstr>Arial</vt:lpstr>
      <vt:lpstr>Calibri</vt:lpstr>
      <vt:lpstr>Calibri Light</vt:lpstr>
      <vt:lpstr>Office Theme</vt:lpstr>
      <vt:lpstr>1_Office Theme</vt:lpstr>
      <vt:lpstr>Presentation to the Indiana Bail Commission </vt:lpstr>
      <vt:lpstr>Overview of Indiana Law Relating to Pretrial Release</vt:lpstr>
      <vt:lpstr>Why Bail? Defining the Issue. . . </vt:lpstr>
      <vt:lpstr>Why Can’t We Just Lock Them Up?</vt:lpstr>
      <vt:lpstr>Why Can’t We Just Lock Them Up?</vt:lpstr>
      <vt:lpstr>Presumption of Innocence</vt:lpstr>
      <vt:lpstr>Ind. Const., Art. 1, §17</vt:lpstr>
      <vt:lpstr>Why Not Cash Bail?</vt:lpstr>
      <vt:lpstr>IC 35-33-8</vt:lpstr>
      <vt:lpstr>Rules of Criminal Procedure</vt:lpstr>
      <vt:lpstr>Dewees v. State 180 N.E.3d 261 (Ind. 2022)</vt:lpstr>
      <vt:lpstr>PowerPoint Presentation</vt:lpstr>
      <vt:lpstr>Overview of Indiana Pretrial Certification  Process</vt:lpstr>
      <vt:lpstr>Objectives of Evidence-Based Pretrial</vt:lpstr>
      <vt:lpstr>Indiana judges are encouraged to distinguish between those defendants we are scared of and those we are mad at.</vt:lpstr>
      <vt:lpstr>Jail Overcrowding Task Force</vt:lpstr>
      <vt:lpstr>Pretrial Release Committee</vt:lpstr>
      <vt:lpstr>Court Appearance Rate</vt:lpstr>
      <vt:lpstr>Public Safety Rate</vt:lpstr>
      <vt:lpstr>Data Caveat</vt:lpstr>
      <vt:lpstr>Overview of Bail Practices in Other Jurisdictions</vt:lpstr>
      <vt:lpstr>Bail Reform in Other States</vt:lpstr>
      <vt:lpstr>Pretrial Prevention Detention White Paper February 2020   https://www.ncsc.org/pjcc/topics/release-decisions/preventive-detention  click on White Paper on Preventive Detention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Shorter, Michelle</dc:creator>
  <cp:lastModifiedBy>Carolyn Travis</cp:lastModifiedBy>
  <cp:revision>2</cp:revision>
  <cp:lastPrinted>2024-09-17T19:44:37Z</cp:lastPrinted>
  <dcterms:created xsi:type="dcterms:W3CDTF">2024-09-17T16:24:03Z</dcterms:created>
  <dcterms:modified xsi:type="dcterms:W3CDTF">2024-09-24T15:46:46Z</dcterms:modified>
</cp:coreProperties>
</file>