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0"/>
  </p:notesMasterIdLst>
  <p:sldIdLst>
    <p:sldId id="256" r:id="rId5"/>
    <p:sldId id="289" r:id="rId6"/>
    <p:sldId id="348" r:id="rId7"/>
    <p:sldId id="349" r:id="rId8"/>
    <p:sldId id="290" r:id="rId9"/>
    <p:sldId id="269" r:id="rId10"/>
    <p:sldId id="310" r:id="rId11"/>
    <p:sldId id="280" r:id="rId12"/>
    <p:sldId id="311" r:id="rId13"/>
    <p:sldId id="279" r:id="rId14"/>
    <p:sldId id="282" r:id="rId15"/>
    <p:sldId id="283" r:id="rId16"/>
    <p:sldId id="284" r:id="rId17"/>
    <p:sldId id="257" r:id="rId18"/>
    <p:sldId id="287" r:id="rId19"/>
    <p:sldId id="288" r:id="rId20"/>
    <p:sldId id="334" r:id="rId21"/>
    <p:sldId id="358" r:id="rId22"/>
    <p:sldId id="350" r:id="rId23"/>
    <p:sldId id="291" r:id="rId24"/>
    <p:sldId id="294" r:id="rId25"/>
    <p:sldId id="295" r:id="rId26"/>
    <p:sldId id="296" r:id="rId27"/>
    <p:sldId id="335" r:id="rId28"/>
    <p:sldId id="360" r:id="rId29"/>
    <p:sldId id="351" r:id="rId30"/>
    <p:sldId id="352" r:id="rId31"/>
    <p:sldId id="318" r:id="rId32"/>
    <p:sldId id="319" r:id="rId33"/>
    <p:sldId id="320" r:id="rId34"/>
    <p:sldId id="321" r:id="rId35"/>
    <p:sldId id="317" r:id="rId36"/>
    <p:sldId id="342" r:id="rId37"/>
    <p:sldId id="343" r:id="rId38"/>
    <p:sldId id="344" r:id="rId39"/>
    <p:sldId id="345" r:id="rId40"/>
    <p:sldId id="346" r:id="rId41"/>
    <p:sldId id="297" r:id="rId42"/>
    <p:sldId id="361" r:id="rId43"/>
    <p:sldId id="370" r:id="rId44"/>
    <p:sldId id="362" r:id="rId45"/>
    <p:sldId id="298" r:id="rId46"/>
    <p:sldId id="292" r:id="rId47"/>
    <p:sldId id="340" r:id="rId48"/>
    <p:sldId id="341" r:id="rId49"/>
    <p:sldId id="274" r:id="rId50"/>
    <p:sldId id="261" r:id="rId51"/>
    <p:sldId id="353" r:id="rId52"/>
    <p:sldId id="333" r:id="rId53"/>
    <p:sldId id="330" r:id="rId54"/>
    <p:sldId id="347" r:id="rId55"/>
    <p:sldId id="302" r:id="rId56"/>
    <p:sldId id="304" r:id="rId57"/>
    <p:sldId id="303" r:id="rId58"/>
    <p:sldId id="339" r:id="rId59"/>
    <p:sldId id="336" r:id="rId60"/>
    <p:sldId id="293" r:id="rId61"/>
    <p:sldId id="359" r:id="rId62"/>
    <p:sldId id="313" r:id="rId63"/>
    <p:sldId id="315" r:id="rId64"/>
    <p:sldId id="354" r:id="rId65"/>
    <p:sldId id="355" r:id="rId66"/>
    <p:sldId id="356" r:id="rId67"/>
    <p:sldId id="357" r:id="rId68"/>
    <p:sldId id="305" r:id="rId69"/>
    <p:sldId id="309" r:id="rId70"/>
    <p:sldId id="306" r:id="rId71"/>
    <p:sldId id="332" r:id="rId72"/>
    <p:sldId id="368" r:id="rId73"/>
    <p:sldId id="364" r:id="rId74"/>
    <p:sldId id="363" r:id="rId75"/>
    <p:sldId id="369" r:id="rId76"/>
    <p:sldId id="365" r:id="rId77"/>
    <p:sldId id="366" r:id="rId78"/>
    <p:sldId id="367" r:id="rId79"/>
    <p:sldId id="301" r:id="rId80"/>
    <p:sldId id="337" r:id="rId81"/>
    <p:sldId id="265" r:id="rId82"/>
    <p:sldId id="266" r:id="rId83"/>
    <p:sldId id="312" r:id="rId84"/>
    <p:sldId id="267" r:id="rId85"/>
    <p:sldId id="338" r:id="rId86"/>
    <p:sldId id="271" r:id="rId87"/>
    <p:sldId id="268" r:id="rId88"/>
    <p:sldId id="270"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6" autoAdjust="0"/>
    <p:restoredTop sz="90656" autoAdjust="0"/>
  </p:normalViewPr>
  <p:slideViewPr>
    <p:cSldViewPr snapToGrid="0">
      <p:cViewPr>
        <p:scale>
          <a:sx n="119" d="100"/>
          <a:sy n="119" d="100"/>
        </p:scale>
        <p:origin x="96" y="-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3218E-B26E-4171-B1E6-0111F81B6A96}" type="datetimeFigureOut">
              <a:rPr lang="en-US" smtClean="0"/>
              <a:t>9/27/2019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55418-425E-407E-99CD-2A09C29D8F96}" type="slidenum">
              <a:rPr lang="en-US" smtClean="0"/>
              <a:t>‹#›</a:t>
            </a:fld>
            <a:endParaRPr lang="en-US"/>
          </a:p>
        </p:txBody>
      </p:sp>
    </p:spTree>
    <p:extLst>
      <p:ext uri="{BB962C8B-B14F-4D97-AF65-F5344CB8AC3E}">
        <p14:creationId xmlns:p14="http://schemas.microsoft.com/office/powerpoint/2010/main" val="265520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eeksforgeeks.org/reading-excel-file-using-pyth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unity.esri.com/thread/189910-file-geodatabase-is-getting-fat-extremely"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stackoverflow.com/questions/50378970/write-results-to-file-using-the-least-amount-of-code?noredirect=1&amp;lq=1"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symbolize features</a:t>
            </a:r>
          </a:p>
          <a:p>
            <a:r>
              <a:rPr lang="en-US" dirty="0"/>
              <a:t>Can’t query features</a:t>
            </a:r>
          </a:p>
          <a:p>
            <a:r>
              <a:rPr lang="en-US" dirty="0"/>
              <a:t>Can’t re-order this layer in</a:t>
            </a:r>
            <a:r>
              <a:rPr lang="en-US" baseline="0" dirty="0"/>
              <a:t> our MXD</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3</a:t>
            </a:fld>
            <a:endParaRPr lang="en-US"/>
          </a:p>
        </p:txBody>
      </p:sp>
    </p:spTree>
    <p:extLst>
      <p:ext uri="{BB962C8B-B14F-4D97-AF65-F5344CB8AC3E}">
        <p14:creationId xmlns:p14="http://schemas.microsoft.com/office/powerpoint/2010/main" val="3659464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required</a:t>
            </a:r>
            <a:r>
              <a:rPr lang="en-US" baseline="0" dirty="0"/>
              <a:t> parameters for the copy features tool:  input features which is the REST </a:t>
            </a:r>
            <a:r>
              <a:rPr lang="en-US" baseline="0" dirty="0" err="1"/>
              <a:t>url</a:t>
            </a:r>
            <a:r>
              <a:rPr lang="en-US" baseline="0" dirty="0"/>
              <a:t> link and the output feature class</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19</a:t>
            </a:fld>
            <a:endParaRPr lang="en-US"/>
          </a:p>
        </p:txBody>
      </p:sp>
    </p:spTree>
    <p:extLst>
      <p:ext uri="{BB962C8B-B14F-4D97-AF65-F5344CB8AC3E}">
        <p14:creationId xmlns:p14="http://schemas.microsoft.com/office/powerpoint/2010/main" val="176507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could have hardcoded these into the script but it’s easier to visualize and update in Excel rather than in Python</a:t>
            </a:r>
            <a:r>
              <a:rPr lang="en-US" baseline="0" dirty="0"/>
              <a:t> code</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20</a:t>
            </a:fld>
            <a:endParaRPr lang="en-US"/>
          </a:p>
        </p:txBody>
      </p:sp>
    </p:spTree>
    <p:extLst>
      <p:ext uri="{BB962C8B-B14F-4D97-AF65-F5344CB8AC3E}">
        <p14:creationId xmlns:p14="http://schemas.microsoft.com/office/powerpoint/2010/main" val="181434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hlinkClick r:id="rId3"/>
              </a:rPr>
              <a:t>https://www.geeksforgeeks.org/reading-excel-file-using-python/</a:t>
            </a:r>
            <a:endParaRPr lang="en-US" dirty="0"/>
          </a:p>
          <a:p>
            <a:endParaRPr lang="en-US" dirty="0"/>
          </a:p>
          <a:p>
            <a:r>
              <a:rPr lang="en-US" dirty="0" err="1"/>
              <a:t>def</a:t>
            </a:r>
            <a:r>
              <a:rPr lang="en-US" dirty="0"/>
              <a:t> </a:t>
            </a:r>
            <a:r>
              <a:rPr lang="en-US" dirty="0" err="1"/>
              <a:t>ExportMarionCounty</a:t>
            </a:r>
            <a:r>
              <a:rPr lang="en-US" dirty="0"/>
              <a:t>(self):</a:t>
            </a:r>
          </a:p>
          <a:p>
            <a:r>
              <a:rPr lang="en-US" dirty="0"/>
              <a:t>        global </a:t>
            </a:r>
            <a:r>
              <a:rPr lang="en-US" dirty="0" err="1"/>
              <a:t>OKtoCopy</a:t>
            </a:r>
            <a:endParaRPr lang="en-US" dirty="0"/>
          </a:p>
          <a:p>
            <a:r>
              <a:rPr lang="en-US" dirty="0"/>
              <a:t>        #import </a:t>
            </a:r>
            <a:r>
              <a:rPr lang="en-US" dirty="0" err="1"/>
              <a:t>arcpy</a:t>
            </a:r>
            <a:endParaRPr lang="en-US" dirty="0"/>
          </a:p>
          <a:p>
            <a:r>
              <a:rPr lang="en-US" dirty="0"/>
              <a:t>        try:</a:t>
            </a:r>
          </a:p>
          <a:p>
            <a:r>
              <a:rPr lang="en-US" dirty="0"/>
              <a:t>            print ("\</a:t>
            </a:r>
            <a:r>
              <a:rPr lang="en-US" dirty="0" err="1"/>
              <a:t>nDownloading</a:t>
            </a:r>
            <a:r>
              <a:rPr lang="en-US" dirty="0"/>
              <a:t> Marion County data.\n\</a:t>
            </a:r>
            <a:r>
              <a:rPr lang="en-US" dirty="0" err="1"/>
              <a:t>tThis</a:t>
            </a:r>
            <a:r>
              <a:rPr lang="en-US" dirty="0"/>
              <a:t> process takes approximately 1 </a:t>
            </a:r>
            <a:r>
              <a:rPr lang="en-US" dirty="0" err="1"/>
              <a:t>hr</a:t>
            </a:r>
            <a:r>
              <a:rPr lang="en-US" dirty="0"/>
              <a:t> 45 </a:t>
            </a:r>
            <a:r>
              <a:rPr lang="en-US" dirty="0" err="1"/>
              <a:t>mins</a:t>
            </a:r>
            <a:r>
              <a:rPr lang="en-US" dirty="0"/>
              <a:t>.")</a:t>
            </a:r>
          </a:p>
          <a:p>
            <a:endParaRPr lang="en-US" dirty="0"/>
          </a:p>
          <a:p>
            <a:r>
              <a:rPr lang="en-US" dirty="0"/>
              <a:t>            'based on: https://www.geeksforgeeks.org/reading-excel-file-using-python/'</a:t>
            </a:r>
          </a:p>
          <a:p>
            <a:endParaRPr lang="en-US" dirty="0"/>
          </a:p>
          <a:p>
            <a:r>
              <a:rPr lang="en-US" dirty="0"/>
              <a:t>            # Program extracting first column </a:t>
            </a:r>
          </a:p>
          <a:p>
            <a:r>
              <a:rPr lang="en-US" dirty="0"/>
              <a:t>            import </a:t>
            </a:r>
            <a:r>
              <a:rPr lang="en-US" dirty="0" err="1"/>
              <a:t>xlrd</a:t>
            </a:r>
            <a:endParaRPr lang="en-US" dirty="0"/>
          </a:p>
          <a:p>
            <a:endParaRPr lang="en-US" dirty="0"/>
          </a:p>
          <a:p>
            <a:r>
              <a:rPr lang="en-US" dirty="0"/>
              <a:t>            # To open Workbook </a:t>
            </a:r>
          </a:p>
          <a:p>
            <a:r>
              <a:rPr lang="en-US" dirty="0"/>
              <a:t>            </a:t>
            </a:r>
            <a:r>
              <a:rPr lang="en-US" dirty="0" err="1"/>
              <a:t>wb</a:t>
            </a:r>
            <a:r>
              <a:rPr lang="en-US" dirty="0"/>
              <a:t> = </a:t>
            </a:r>
            <a:r>
              <a:rPr lang="en-US" dirty="0" err="1"/>
              <a:t>xlrd.open_workbook</a:t>
            </a:r>
            <a:r>
              <a:rPr lang="en-US" dirty="0"/>
              <a:t>(</a:t>
            </a:r>
            <a:r>
              <a:rPr lang="en-US" dirty="0" err="1"/>
              <a:t>ExcelFilePath</a:t>
            </a:r>
            <a:r>
              <a:rPr lang="en-US" dirty="0"/>
              <a:t>) </a:t>
            </a:r>
          </a:p>
          <a:p>
            <a:r>
              <a:rPr lang="en-US" dirty="0"/>
              <a:t>            sheet = </a:t>
            </a:r>
            <a:r>
              <a:rPr lang="en-US" dirty="0" err="1"/>
              <a:t>wb.sheet_by_index</a:t>
            </a:r>
            <a:r>
              <a:rPr lang="en-US" dirty="0"/>
              <a:t>(0) # 0 is first sheet - Marion </a:t>
            </a:r>
          </a:p>
          <a:p>
            <a:r>
              <a:rPr lang="en-US" dirty="0"/>
              <a:t>            </a:t>
            </a:r>
            <a:r>
              <a:rPr lang="en-US" dirty="0" err="1"/>
              <a:t>ExcelValues</a:t>
            </a:r>
            <a:r>
              <a:rPr lang="en-US" dirty="0"/>
              <a:t>={} </a:t>
            </a:r>
          </a:p>
          <a:p>
            <a:r>
              <a:rPr lang="en-US" dirty="0"/>
              <a:t>            </a:t>
            </a:r>
            <a:r>
              <a:rPr lang="en-US" dirty="0" err="1"/>
              <a:t>sheet.cell_value</a:t>
            </a:r>
            <a:r>
              <a:rPr lang="en-US" dirty="0"/>
              <a:t>(0, 0) </a:t>
            </a:r>
          </a:p>
          <a:p>
            <a:r>
              <a:rPr lang="en-US" dirty="0"/>
              <a:t>              </a:t>
            </a:r>
          </a:p>
          <a:p>
            <a:r>
              <a:rPr lang="en-US" dirty="0"/>
              <a:t>            for </a:t>
            </a:r>
            <a:r>
              <a:rPr lang="en-US" dirty="0" err="1"/>
              <a:t>i</a:t>
            </a:r>
            <a:r>
              <a:rPr lang="en-US" dirty="0"/>
              <a:t> in range(</a:t>
            </a:r>
            <a:r>
              <a:rPr lang="en-US" dirty="0" err="1"/>
              <a:t>sheet.nrows</a:t>
            </a:r>
            <a:r>
              <a:rPr lang="en-US" dirty="0"/>
              <a:t>): </a:t>
            </a:r>
          </a:p>
          <a:p>
            <a:r>
              <a:rPr lang="en-US" dirty="0"/>
              <a:t>                if </a:t>
            </a:r>
            <a:r>
              <a:rPr lang="en-US" dirty="0" err="1"/>
              <a:t>i</a:t>
            </a:r>
            <a:r>
              <a:rPr lang="en-US" dirty="0"/>
              <a:t>==0: #to skip the header row</a:t>
            </a:r>
          </a:p>
          <a:p>
            <a:r>
              <a:rPr lang="en-US" dirty="0"/>
              <a:t>                    pass</a:t>
            </a:r>
          </a:p>
          <a:p>
            <a:r>
              <a:rPr lang="en-US" dirty="0"/>
              <a:t>                else:</a:t>
            </a:r>
          </a:p>
          <a:p>
            <a:r>
              <a:rPr lang="en-US" dirty="0"/>
              <a:t>                    #print(</a:t>
            </a:r>
            <a:r>
              <a:rPr lang="en-US" dirty="0" err="1"/>
              <a:t>sheet.cell_value</a:t>
            </a:r>
            <a:r>
              <a:rPr lang="en-US" dirty="0"/>
              <a:t>(</a:t>
            </a:r>
            <a:r>
              <a:rPr lang="en-US" dirty="0" err="1"/>
              <a:t>i</a:t>
            </a:r>
            <a:r>
              <a:rPr lang="en-US" dirty="0"/>
              <a:t>, 0))</a:t>
            </a:r>
          </a:p>
          <a:p>
            <a:r>
              <a:rPr lang="en-US" dirty="0"/>
              <a:t>                    </a:t>
            </a:r>
            <a:r>
              <a:rPr lang="en-US" dirty="0" err="1"/>
              <a:t>ExcelValues</a:t>
            </a:r>
            <a:r>
              <a:rPr lang="en-US" dirty="0"/>
              <a:t>[</a:t>
            </a:r>
            <a:r>
              <a:rPr lang="en-US" dirty="0" err="1"/>
              <a:t>str</a:t>
            </a:r>
            <a:r>
              <a:rPr lang="en-US" dirty="0"/>
              <a:t>(</a:t>
            </a:r>
            <a:r>
              <a:rPr lang="en-US" dirty="0" err="1"/>
              <a:t>sheet.cell_value</a:t>
            </a:r>
            <a:r>
              <a:rPr lang="en-US" dirty="0"/>
              <a:t>(</a:t>
            </a:r>
            <a:r>
              <a:rPr lang="en-US" dirty="0" err="1"/>
              <a:t>i</a:t>
            </a:r>
            <a:r>
              <a:rPr lang="en-US" dirty="0"/>
              <a:t>, 0))]=</a:t>
            </a:r>
            <a:r>
              <a:rPr lang="en-US" dirty="0" err="1"/>
              <a:t>str</a:t>
            </a:r>
            <a:r>
              <a:rPr lang="en-US" dirty="0"/>
              <a:t>(</a:t>
            </a:r>
            <a:r>
              <a:rPr lang="en-US" dirty="0" err="1"/>
              <a:t>sheet.cell_value</a:t>
            </a:r>
            <a:r>
              <a:rPr lang="en-US" dirty="0"/>
              <a:t>(</a:t>
            </a:r>
            <a:r>
              <a:rPr lang="en-US" dirty="0" err="1"/>
              <a:t>i</a:t>
            </a:r>
            <a:r>
              <a:rPr lang="en-US" dirty="0"/>
              <a:t>, 1)) #populate dictionary with </a:t>
            </a:r>
            <a:r>
              <a:rPr lang="en-US" dirty="0" err="1"/>
              <a:t>FCName</a:t>
            </a:r>
            <a:r>
              <a:rPr lang="en-US" dirty="0"/>
              <a:t> and URL</a:t>
            </a:r>
          </a:p>
        </p:txBody>
      </p:sp>
      <p:sp>
        <p:nvSpPr>
          <p:cNvPr id="4" name="Slide Number Placeholder 3"/>
          <p:cNvSpPr>
            <a:spLocks noGrp="1"/>
          </p:cNvSpPr>
          <p:nvPr>
            <p:ph type="sldNum" sz="quarter" idx="10"/>
          </p:nvPr>
        </p:nvSpPr>
        <p:spPr/>
        <p:txBody>
          <a:bodyPr/>
          <a:lstStyle/>
          <a:p>
            <a:fld id="{19455418-425E-407E-99CD-2A09C29D8F96}" type="slidenum">
              <a:rPr lang="en-US" smtClean="0"/>
              <a:t>21</a:t>
            </a:fld>
            <a:endParaRPr lang="en-US"/>
          </a:p>
        </p:txBody>
      </p:sp>
    </p:spTree>
    <p:extLst>
      <p:ext uri="{BB962C8B-B14F-4D97-AF65-F5344CB8AC3E}">
        <p14:creationId xmlns:p14="http://schemas.microsoft.com/office/powerpoint/2010/main" val="3732066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Attributes could change</a:t>
            </a:r>
            <a:r>
              <a:rPr lang="en-US" baseline="0" dirty="0"/>
              <a:t> while the feature counts stay the same so you may not want to do this</a:t>
            </a:r>
            <a:endParaRPr lang="en-US" dirty="0"/>
          </a:p>
          <a:p>
            <a:endParaRPr lang="en-US" dirty="0"/>
          </a:p>
          <a:p>
            <a:r>
              <a:rPr lang="en-US" dirty="0"/>
              <a:t> </a:t>
            </a:r>
            <a:r>
              <a:rPr lang="en-US" dirty="0" err="1"/>
              <a:t>arcpy.MakeFeatureLayer_management</a:t>
            </a:r>
            <a:r>
              <a:rPr lang="en-US" dirty="0"/>
              <a:t>(</a:t>
            </a:r>
            <a:r>
              <a:rPr lang="en-US" dirty="0" err="1"/>
              <a:t>os.path.join</a:t>
            </a:r>
            <a:r>
              <a:rPr lang="en-US" dirty="0"/>
              <a:t>(</a:t>
            </a:r>
            <a:r>
              <a:rPr lang="en-US" dirty="0" err="1"/>
              <a:t>FinalGDBfolder</a:t>
            </a:r>
            <a:r>
              <a:rPr lang="en-US" dirty="0"/>
              <a:t>,"Hamilton.</a:t>
            </a:r>
            <a:r>
              <a:rPr lang="en-US" dirty="0" err="1"/>
              <a:t>gdb</a:t>
            </a:r>
            <a:r>
              <a:rPr lang="en-US" dirty="0"/>
              <a:t>",</a:t>
            </a:r>
            <a:r>
              <a:rPr lang="en-US" dirty="0" err="1"/>
              <a:t>FCName</a:t>
            </a:r>
            <a:r>
              <a:rPr lang="en-US" dirty="0"/>
              <a:t>),"</a:t>
            </a:r>
            <a:r>
              <a:rPr lang="en-US" dirty="0" err="1"/>
              <a:t>Final_gdb_lyrfile</a:t>
            </a:r>
            <a:r>
              <a:rPr lang="en-US" dirty="0"/>
              <a:t>")</a:t>
            </a:r>
          </a:p>
          <a:p>
            <a:r>
              <a:rPr lang="en-US" dirty="0"/>
              <a:t>                </a:t>
            </a:r>
            <a:r>
              <a:rPr lang="en-US" dirty="0" err="1"/>
              <a:t>FinalgdbFCcount</a:t>
            </a:r>
            <a:r>
              <a:rPr lang="en-US" dirty="0"/>
              <a:t>=</a:t>
            </a:r>
            <a:r>
              <a:rPr lang="en-US" dirty="0" err="1"/>
              <a:t>arcpy.management.GetCount</a:t>
            </a:r>
            <a:r>
              <a:rPr lang="en-US" dirty="0"/>
              <a:t>("</a:t>
            </a:r>
            <a:r>
              <a:rPr lang="en-US" dirty="0" err="1"/>
              <a:t>Final_gdb_lyrfile</a:t>
            </a:r>
            <a:r>
              <a:rPr lang="en-US" dirty="0"/>
              <a:t>")[0]</a:t>
            </a:r>
          </a:p>
          <a:p>
            <a:r>
              <a:rPr lang="en-US" dirty="0"/>
              <a:t>                if </a:t>
            </a:r>
            <a:r>
              <a:rPr lang="en-US" dirty="0" err="1"/>
              <a:t>HFLrecordcount</a:t>
            </a:r>
            <a:r>
              <a:rPr lang="en-US" dirty="0"/>
              <a:t>==</a:t>
            </a:r>
            <a:r>
              <a:rPr lang="en-US" dirty="0" err="1"/>
              <a:t>FinalgdbFCcount</a:t>
            </a:r>
            <a:r>
              <a:rPr lang="en-US" dirty="0"/>
              <a:t>:</a:t>
            </a:r>
          </a:p>
          <a:p>
            <a:r>
              <a:rPr lang="en-US" dirty="0"/>
              <a:t>                    print ("\t...Counts match -- Not downloading...")</a:t>
            </a:r>
          </a:p>
          <a:p>
            <a:r>
              <a:rPr lang="en-US" dirty="0"/>
              <a:t>                    continue</a:t>
            </a:r>
          </a:p>
          <a:p>
            <a:r>
              <a:rPr lang="en-US" dirty="0"/>
              <a:t>          </a:t>
            </a:r>
          </a:p>
          <a:p>
            <a:endParaRPr lang="en-US" dirty="0"/>
          </a:p>
          <a:p>
            <a:r>
              <a:rPr lang="en-US" dirty="0"/>
              <a:t>      else:</a:t>
            </a:r>
          </a:p>
          <a:p>
            <a:r>
              <a:rPr lang="en-US" dirty="0"/>
              <a:t>                    </a:t>
            </a:r>
            <a:r>
              <a:rPr lang="en-US" dirty="0" err="1"/>
              <a:t>DownloadAttempt</a:t>
            </a:r>
            <a:r>
              <a:rPr lang="en-US" dirty="0"/>
              <a:t>=1</a:t>
            </a:r>
          </a:p>
          <a:p>
            <a:r>
              <a:rPr lang="en-US" dirty="0"/>
              <a:t>	…download the </a:t>
            </a:r>
          </a:p>
        </p:txBody>
      </p:sp>
      <p:sp>
        <p:nvSpPr>
          <p:cNvPr id="4" name="Slide Number Placeholder 3"/>
          <p:cNvSpPr>
            <a:spLocks noGrp="1"/>
          </p:cNvSpPr>
          <p:nvPr>
            <p:ph type="sldNum" sz="quarter" idx="10"/>
          </p:nvPr>
        </p:nvSpPr>
        <p:spPr/>
        <p:txBody>
          <a:bodyPr/>
          <a:lstStyle/>
          <a:p>
            <a:fld id="{19455418-425E-407E-99CD-2A09C29D8F96}" type="slidenum">
              <a:rPr lang="en-US" smtClean="0"/>
              <a:t>24</a:t>
            </a:fld>
            <a:endParaRPr lang="en-US"/>
          </a:p>
        </p:txBody>
      </p:sp>
    </p:spTree>
    <p:extLst>
      <p:ext uri="{BB962C8B-B14F-4D97-AF65-F5344CB8AC3E}">
        <p14:creationId xmlns:p14="http://schemas.microsoft.com/office/powerpoint/2010/main" val="43622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out what your unique ID fields will be: parcel number, </a:t>
            </a:r>
            <a:r>
              <a:rPr lang="en-US" dirty="0" err="1"/>
              <a:t>streetsegment</a:t>
            </a:r>
            <a:r>
              <a:rPr lang="en-US" dirty="0"/>
              <a:t> ID </a:t>
            </a:r>
          </a:p>
          <a:p>
            <a:endParaRPr lang="en-US" dirty="0"/>
          </a:p>
          <a:p>
            <a:r>
              <a:rPr lang="en-US" dirty="0" err="1"/>
              <a:t>def</a:t>
            </a:r>
            <a:r>
              <a:rPr lang="en-US" dirty="0"/>
              <a:t> </a:t>
            </a:r>
            <a:r>
              <a:rPr lang="en-US" dirty="0" err="1"/>
              <a:t>ExportNewParcels_Streets</a:t>
            </a:r>
            <a:r>
              <a:rPr lang="en-US" dirty="0"/>
              <a:t>(self):</a:t>
            </a:r>
          </a:p>
          <a:p>
            <a:r>
              <a:rPr lang="en-US" dirty="0"/>
              <a:t>        ## only run if count different</a:t>
            </a:r>
          </a:p>
          <a:p>
            <a:r>
              <a:rPr lang="en-US" dirty="0"/>
              <a:t>        global </a:t>
            </a:r>
            <a:r>
              <a:rPr lang="en-US" dirty="0" err="1"/>
              <a:t>OKtoCopy</a:t>
            </a:r>
            <a:endParaRPr lang="en-US" dirty="0"/>
          </a:p>
          <a:p>
            <a:r>
              <a:rPr lang="en-US" dirty="0"/>
              <a:t>        if </a:t>
            </a:r>
            <a:r>
              <a:rPr lang="en-US" dirty="0" err="1"/>
              <a:t>OKtoCopy</a:t>
            </a:r>
            <a:r>
              <a:rPr lang="en-US" dirty="0"/>
              <a:t> is not False:</a:t>
            </a:r>
          </a:p>
          <a:p>
            <a:r>
              <a:rPr lang="en-US" dirty="0"/>
              <a:t>            print ("\</a:t>
            </a:r>
            <a:r>
              <a:rPr lang="en-US" dirty="0" err="1"/>
              <a:t>nIdentifying</a:t>
            </a:r>
            <a:r>
              <a:rPr lang="en-US" dirty="0"/>
              <a:t> new parcels and streets -- exporting to geodatabase...")</a:t>
            </a:r>
          </a:p>
          <a:p>
            <a:r>
              <a:rPr lang="en-US" dirty="0"/>
              <a:t>        </a:t>
            </a:r>
          </a:p>
          <a:p>
            <a:r>
              <a:rPr lang="en-US" dirty="0"/>
              <a:t>            </a:t>
            </a:r>
            <a:r>
              <a:rPr lang="en-US" dirty="0" err="1"/>
              <a:t>wb</a:t>
            </a:r>
            <a:r>
              <a:rPr lang="en-US" dirty="0"/>
              <a:t> = </a:t>
            </a:r>
            <a:r>
              <a:rPr lang="en-US" dirty="0" err="1"/>
              <a:t>xlrd.open_workbook</a:t>
            </a:r>
            <a:r>
              <a:rPr lang="en-US" dirty="0"/>
              <a:t>(</a:t>
            </a:r>
            <a:r>
              <a:rPr lang="en-US" dirty="0" err="1"/>
              <a:t>ExcelFileDatabaseLocations</a:t>
            </a:r>
            <a:r>
              <a:rPr lang="en-US" dirty="0"/>
              <a:t>)</a:t>
            </a:r>
          </a:p>
          <a:p>
            <a:r>
              <a:rPr lang="en-US" dirty="0"/>
              <a:t>            sheet = </a:t>
            </a:r>
            <a:r>
              <a:rPr lang="en-US" dirty="0" err="1"/>
              <a:t>wb.sheet_by_index</a:t>
            </a:r>
            <a:r>
              <a:rPr lang="en-US" dirty="0"/>
              <a:t>(0) # 0 is first sheet</a:t>
            </a:r>
          </a:p>
          <a:p>
            <a:r>
              <a:rPr lang="en-US" dirty="0"/>
              <a:t>             </a:t>
            </a:r>
          </a:p>
          <a:p>
            <a:r>
              <a:rPr lang="en-US" dirty="0"/>
              <a:t>            </a:t>
            </a:r>
            <a:r>
              <a:rPr lang="en-US" dirty="0" err="1"/>
              <a:t>ExcelValues</a:t>
            </a:r>
            <a:r>
              <a:rPr lang="en-US" dirty="0"/>
              <a:t>={} </a:t>
            </a:r>
          </a:p>
          <a:p>
            <a:r>
              <a:rPr lang="en-US" dirty="0"/>
              <a:t>            </a:t>
            </a:r>
            <a:r>
              <a:rPr lang="en-US" dirty="0" err="1"/>
              <a:t>sheet.cell_value</a:t>
            </a:r>
            <a:r>
              <a:rPr lang="en-US" dirty="0"/>
              <a:t>(0, 0) </a:t>
            </a:r>
          </a:p>
          <a:p>
            <a:r>
              <a:rPr lang="en-US" dirty="0"/>
              <a:t>              </a:t>
            </a:r>
          </a:p>
          <a:p>
            <a:r>
              <a:rPr lang="en-US" dirty="0"/>
              <a:t>            for </a:t>
            </a:r>
            <a:r>
              <a:rPr lang="en-US" dirty="0" err="1"/>
              <a:t>i</a:t>
            </a:r>
            <a:r>
              <a:rPr lang="en-US" dirty="0"/>
              <a:t> in range(</a:t>
            </a:r>
            <a:r>
              <a:rPr lang="en-US" dirty="0" err="1"/>
              <a:t>sheet.nrows</a:t>
            </a:r>
            <a:r>
              <a:rPr lang="en-US" dirty="0"/>
              <a:t>): </a:t>
            </a:r>
          </a:p>
          <a:p>
            <a:r>
              <a:rPr lang="en-US" dirty="0"/>
              <a:t>                if </a:t>
            </a:r>
            <a:r>
              <a:rPr lang="en-US" dirty="0" err="1"/>
              <a:t>i</a:t>
            </a:r>
            <a:r>
              <a:rPr lang="en-US" dirty="0"/>
              <a:t>==0: #to skip the header row</a:t>
            </a:r>
          </a:p>
          <a:p>
            <a:r>
              <a:rPr lang="en-US" dirty="0"/>
              <a:t>                    pass</a:t>
            </a:r>
          </a:p>
          <a:p>
            <a:r>
              <a:rPr lang="en-US" dirty="0"/>
              <a:t>                else:</a:t>
            </a:r>
          </a:p>
          <a:p>
            <a:r>
              <a:rPr lang="en-US" dirty="0"/>
              <a:t>                    #print(</a:t>
            </a:r>
            <a:r>
              <a:rPr lang="en-US" dirty="0" err="1"/>
              <a:t>sheet.cell_value</a:t>
            </a:r>
            <a:r>
              <a:rPr lang="en-US" dirty="0"/>
              <a:t>(</a:t>
            </a:r>
            <a:r>
              <a:rPr lang="en-US" dirty="0" err="1"/>
              <a:t>i</a:t>
            </a:r>
            <a:r>
              <a:rPr lang="en-US" dirty="0"/>
              <a:t>, 0))</a:t>
            </a:r>
          </a:p>
          <a:p>
            <a:r>
              <a:rPr lang="en-US" dirty="0"/>
              <a:t>                    </a:t>
            </a:r>
            <a:r>
              <a:rPr lang="en-US" dirty="0" err="1"/>
              <a:t>ExcelValues</a:t>
            </a:r>
            <a:r>
              <a:rPr lang="en-US" dirty="0"/>
              <a:t>[</a:t>
            </a:r>
            <a:r>
              <a:rPr lang="en-US" dirty="0" err="1"/>
              <a:t>str</a:t>
            </a:r>
            <a:r>
              <a:rPr lang="en-US" dirty="0"/>
              <a:t>(</a:t>
            </a:r>
            <a:r>
              <a:rPr lang="en-US" dirty="0" err="1"/>
              <a:t>sheet.cell_value</a:t>
            </a:r>
            <a:r>
              <a:rPr lang="en-US" dirty="0"/>
              <a:t>(</a:t>
            </a:r>
            <a:r>
              <a:rPr lang="en-US" dirty="0" err="1"/>
              <a:t>i</a:t>
            </a:r>
            <a:r>
              <a:rPr lang="en-US" dirty="0"/>
              <a:t>, 0))]=</a:t>
            </a:r>
            <a:r>
              <a:rPr lang="en-US" dirty="0" err="1"/>
              <a:t>str</a:t>
            </a:r>
            <a:r>
              <a:rPr lang="en-US" dirty="0"/>
              <a:t>(</a:t>
            </a:r>
            <a:r>
              <a:rPr lang="en-US" dirty="0" err="1"/>
              <a:t>sheet.cell_value</a:t>
            </a:r>
            <a:r>
              <a:rPr lang="en-US" dirty="0"/>
              <a:t>(</a:t>
            </a:r>
            <a:r>
              <a:rPr lang="en-US" dirty="0" err="1"/>
              <a:t>i</a:t>
            </a:r>
            <a:r>
              <a:rPr lang="en-US" dirty="0"/>
              <a:t>, 1))</a:t>
            </a:r>
          </a:p>
          <a:p>
            <a:r>
              <a:rPr lang="en-US" dirty="0"/>
              <a:t>                    #print (</a:t>
            </a:r>
            <a:r>
              <a:rPr lang="en-US" dirty="0" err="1"/>
              <a:t>ExcelValues</a:t>
            </a:r>
            <a:r>
              <a:rPr lang="en-US" dirty="0"/>
              <a:t>)</a:t>
            </a:r>
          </a:p>
          <a:p>
            <a:r>
              <a:rPr lang="en-US" dirty="0"/>
              <a:t>                    </a:t>
            </a:r>
            <a:r>
              <a:rPr lang="en-US" dirty="0" err="1"/>
              <a:t>OldFC</a:t>
            </a:r>
            <a:r>
              <a:rPr lang="en-US" dirty="0"/>
              <a:t> = </a:t>
            </a:r>
            <a:r>
              <a:rPr lang="en-US" dirty="0" err="1"/>
              <a:t>str</a:t>
            </a:r>
            <a:r>
              <a:rPr lang="en-US" dirty="0"/>
              <a:t>(</a:t>
            </a:r>
            <a:r>
              <a:rPr lang="en-US" dirty="0" err="1"/>
              <a:t>sheet.cell_value</a:t>
            </a:r>
            <a:r>
              <a:rPr lang="en-US" dirty="0"/>
              <a:t>(</a:t>
            </a:r>
            <a:r>
              <a:rPr lang="en-US" dirty="0" err="1"/>
              <a:t>i</a:t>
            </a:r>
            <a:r>
              <a:rPr lang="en-US" dirty="0"/>
              <a:t>, 0))</a:t>
            </a:r>
          </a:p>
          <a:p>
            <a:r>
              <a:rPr lang="en-US" dirty="0"/>
              <a:t>                    </a:t>
            </a:r>
            <a:r>
              <a:rPr lang="en-US" dirty="0" err="1"/>
              <a:t>NewFC</a:t>
            </a:r>
            <a:r>
              <a:rPr lang="en-US" dirty="0"/>
              <a:t> = </a:t>
            </a:r>
            <a:r>
              <a:rPr lang="en-US" dirty="0" err="1"/>
              <a:t>str</a:t>
            </a:r>
            <a:r>
              <a:rPr lang="en-US" dirty="0"/>
              <a:t>(</a:t>
            </a:r>
            <a:r>
              <a:rPr lang="en-US" dirty="0" err="1"/>
              <a:t>sheet.cell_value</a:t>
            </a:r>
            <a:r>
              <a:rPr lang="en-US" dirty="0"/>
              <a:t>(</a:t>
            </a:r>
            <a:r>
              <a:rPr lang="en-US" dirty="0" err="1"/>
              <a:t>i</a:t>
            </a:r>
            <a:r>
              <a:rPr lang="en-US" dirty="0"/>
              <a:t>, 1)) </a:t>
            </a:r>
          </a:p>
          <a:p>
            <a:r>
              <a:rPr lang="en-US" dirty="0"/>
              <a:t>                    </a:t>
            </a:r>
            <a:r>
              <a:rPr lang="en-US" dirty="0" err="1"/>
              <a:t>FCName</a:t>
            </a:r>
            <a:r>
              <a:rPr lang="en-US" dirty="0"/>
              <a:t> = </a:t>
            </a:r>
            <a:r>
              <a:rPr lang="en-US" dirty="0" err="1"/>
              <a:t>str</a:t>
            </a:r>
            <a:r>
              <a:rPr lang="en-US" dirty="0"/>
              <a:t>(</a:t>
            </a:r>
            <a:r>
              <a:rPr lang="en-US" dirty="0" err="1"/>
              <a:t>sheet.cell_value</a:t>
            </a:r>
            <a:r>
              <a:rPr lang="en-US" dirty="0"/>
              <a:t>(</a:t>
            </a:r>
            <a:r>
              <a:rPr lang="en-US" dirty="0" err="1"/>
              <a:t>i</a:t>
            </a:r>
            <a:r>
              <a:rPr lang="en-US" dirty="0"/>
              <a:t>, 2))</a:t>
            </a:r>
          </a:p>
          <a:p>
            <a:r>
              <a:rPr lang="en-US" dirty="0"/>
              <a:t>                    </a:t>
            </a:r>
            <a:r>
              <a:rPr lang="en-US" dirty="0" err="1"/>
              <a:t>UniqueFieldName</a:t>
            </a:r>
            <a:r>
              <a:rPr lang="en-US" dirty="0"/>
              <a:t> = </a:t>
            </a:r>
            <a:r>
              <a:rPr lang="en-US" dirty="0" err="1"/>
              <a:t>str</a:t>
            </a:r>
            <a:r>
              <a:rPr lang="en-US" dirty="0"/>
              <a:t>(</a:t>
            </a:r>
            <a:r>
              <a:rPr lang="en-US" dirty="0" err="1"/>
              <a:t>sheet.cell_value</a:t>
            </a:r>
            <a:r>
              <a:rPr lang="en-US" dirty="0"/>
              <a:t>(</a:t>
            </a:r>
            <a:r>
              <a:rPr lang="en-US" dirty="0" err="1"/>
              <a:t>i</a:t>
            </a:r>
            <a:r>
              <a:rPr lang="en-US" dirty="0"/>
              <a:t>, 3))</a:t>
            </a:r>
          </a:p>
          <a:p>
            <a:r>
              <a:rPr lang="en-US" dirty="0"/>
              <a:t>                    </a:t>
            </a:r>
            <a:r>
              <a:rPr lang="en-US" dirty="0" err="1"/>
              <a:t>FieldType</a:t>
            </a:r>
            <a:r>
              <a:rPr lang="en-US" dirty="0"/>
              <a:t> = </a:t>
            </a:r>
            <a:r>
              <a:rPr lang="en-US" dirty="0" err="1"/>
              <a:t>str</a:t>
            </a:r>
            <a:r>
              <a:rPr lang="en-US" dirty="0"/>
              <a:t>(</a:t>
            </a:r>
            <a:r>
              <a:rPr lang="en-US" dirty="0" err="1"/>
              <a:t>sheet.cell_value</a:t>
            </a:r>
            <a:r>
              <a:rPr lang="en-US" dirty="0"/>
              <a:t>(</a:t>
            </a:r>
            <a:r>
              <a:rPr lang="en-US" dirty="0" err="1"/>
              <a:t>i</a:t>
            </a:r>
            <a:r>
              <a:rPr lang="en-US" dirty="0"/>
              <a:t>, 4))</a:t>
            </a:r>
          </a:p>
          <a:p>
            <a:r>
              <a:rPr lang="en-US" dirty="0"/>
              <a:t>                    </a:t>
            </a:r>
          </a:p>
          <a:p>
            <a:endParaRPr lang="en-US" dirty="0"/>
          </a:p>
          <a:p>
            <a:r>
              <a:rPr lang="en-US" dirty="0"/>
              <a:t>                    #if feature count is the same, skip to the next feature class</a:t>
            </a:r>
          </a:p>
          <a:p>
            <a:r>
              <a:rPr lang="en-US" dirty="0"/>
              <a:t>                    </a:t>
            </a:r>
            <a:r>
              <a:rPr lang="en-US" dirty="0" err="1"/>
              <a:t>arcpy.MakeFeatureLayer_management</a:t>
            </a:r>
            <a:r>
              <a:rPr lang="en-US" dirty="0"/>
              <a:t> (</a:t>
            </a:r>
            <a:r>
              <a:rPr lang="en-US" dirty="0" err="1"/>
              <a:t>OldFC</a:t>
            </a:r>
            <a:r>
              <a:rPr lang="en-US" dirty="0"/>
              <a:t>, "</a:t>
            </a:r>
            <a:r>
              <a:rPr lang="en-US" dirty="0" err="1"/>
              <a:t>OldFC_lyrfile</a:t>
            </a:r>
            <a:r>
              <a:rPr lang="en-US" dirty="0"/>
              <a:t>")</a:t>
            </a:r>
          </a:p>
          <a:p>
            <a:r>
              <a:rPr lang="en-US" dirty="0"/>
              <a:t>                    </a:t>
            </a:r>
            <a:r>
              <a:rPr lang="en-US" dirty="0" err="1"/>
              <a:t>OldFCCount</a:t>
            </a:r>
            <a:r>
              <a:rPr lang="en-US" dirty="0"/>
              <a:t>=</a:t>
            </a:r>
            <a:r>
              <a:rPr lang="en-US" dirty="0" err="1"/>
              <a:t>arcpy.management.GetCount</a:t>
            </a:r>
            <a:r>
              <a:rPr lang="en-US" dirty="0"/>
              <a:t>("</a:t>
            </a:r>
            <a:r>
              <a:rPr lang="en-US" dirty="0" err="1"/>
              <a:t>OldFC_lyrfile</a:t>
            </a:r>
            <a:r>
              <a:rPr lang="en-US" dirty="0"/>
              <a:t>")</a:t>
            </a:r>
          </a:p>
          <a:p>
            <a:r>
              <a:rPr lang="en-US" dirty="0"/>
              <a:t>                    </a:t>
            </a:r>
            <a:r>
              <a:rPr lang="en-US" dirty="0" err="1"/>
              <a:t>arcpy.MakeFeatureLayer_management</a:t>
            </a:r>
            <a:r>
              <a:rPr lang="en-US" dirty="0"/>
              <a:t> (</a:t>
            </a:r>
            <a:r>
              <a:rPr lang="en-US" dirty="0" err="1"/>
              <a:t>NewFC</a:t>
            </a:r>
            <a:r>
              <a:rPr lang="en-US" dirty="0"/>
              <a:t>, "</a:t>
            </a:r>
            <a:r>
              <a:rPr lang="en-US" dirty="0" err="1"/>
              <a:t>NewFC_lyrfile</a:t>
            </a:r>
            <a:r>
              <a:rPr lang="en-US" dirty="0"/>
              <a:t>")</a:t>
            </a:r>
          </a:p>
          <a:p>
            <a:r>
              <a:rPr lang="en-US" dirty="0"/>
              <a:t>                    </a:t>
            </a:r>
            <a:r>
              <a:rPr lang="en-US" dirty="0" err="1"/>
              <a:t>NewFCCount</a:t>
            </a:r>
            <a:r>
              <a:rPr lang="en-US" dirty="0"/>
              <a:t>=</a:t>
            </a:r>
            <a:r>
              <a:rPr lang="en-US" dirty="0" err="1"/>
              <a:t>arcpy.management.GetCount</a:t>
            </a:r>
            <a:r>
              <a:rPr lang="en-US" dirty="0"/>
              <a:t>("</a:t>
            </a:r>
            <a:r>
              <a:rPr lang="en-US" dirty="0" err="1"/>
              <a:t>NewFC_lyrfile</a:t>
            </a:r>
            <a:r>
              <a:rPr lang="en-US" dirty="0"/>
              <a:t>")        </a:t>
            </a:r>
          </a:p>
          <a:p>
            <a:endParaRPr lang="en-US" dirty="0"/>
          </a:p>
          <a:p>
            <a:r>
              <a:rPr lang="en-US" dirty="0"/>
              <a:t>                    if </a:t>
            </a:r>
            <a:r>
              <a:rPr lang="en-US" dirty="0" err="1"/>
              <a:t>NewFCCount</a:t>
            </a:r>
            <a:r>
              <a:rPr lang="en-US" dirty="0"/>
              <a:t>[0]&gt;</a:t>
            </a:r>
            <a:r>
              <a:rPr lang="en-US" dirty="0" err="1"/>
              <a:t>OldFCCount</a:t>
            </a:r>
            <a:r>
              <a:rPr lang="en-US" dirty="0"/>
              <a:t>[0]:</a:t>
            </a:r>
          </a:p>
          <a:p>
            <a:r>
              <a:rPr lang="en-US" dirty="0"/>
              <a:t>                        </a:t>
            </a:r>
            <a:r>
              <a:rPr lang="en-US" dirty="0" err="1"/>
              <a:t>OldList</a:t>
            </a:r>
            <a:r>
              <a:rPr lang="en-US" dirty="0"/>
              <a:t>=[]</a:t>
            </a:r>
          </a:p>
          <a:p>
            <a:r>
              <a:rPr lang="en-US" dirty="0"/>
              <a:t>                        </a:t>
            </a:r>
            <a:r>
              <a:rPr lang="en-US" dirty="0" err="1"/>
              <a:t>NewList</a:t>
            </a:r>
            <a:r>
              <a:rPr lang="en-US" dirty="0"/>
              <a:t>=[]</a:t>
            </a:r>
          </a:p>
          <a:p>
            <a:r>
              <a:rPr lang="en-US" dirty="0"/>
              <a:t>                        with </a:t>
            </a:r>
            <a:r>
              <a:rPr lang="en-US" dirty="0" err="1"/>
              <a:t>arcpy.da.SearchCursor</a:t>
            </a:r>
            <a:r>
              <a:rPr lang="en-US" dirty="0"/>
              <a:t>(</a:t>
            </a:r>
            <a:r>
              <a:rPr lang="en-US" dirty="0" err="1"/>
              <a:t>OldFC</a:t>
            </a:r>
            <a:r>
              <a:rPr lang="en-US" dirty="0"/>
              <a:t>, </a:t>
            </a:r>
            <a:r>
              <a:rPr lang="en-US" dirty="0" err="1"/>
              <a:t>UniqueFieldName</a:t>
            </a:r>
            <a:r>
              <a:rPr lang="en-US" dirty="0"/>
              <a:t>) as search:</a:t>
            </a:r>
          </a:p>
          <a:p>
            <a:r>
              <a:rPr lang="en-US" dirty="0"/>
              <a:t>                            for row in search:</a:t>
            </a:r>
          </a:p>
          <a:p>
            <a:r>
              <a:rPr lang="en-US" dirty="0"/>
              <a:t>                                </a:t>
            </a:r>
            <a:r>
              <a:rPr lang="en-US" dirty="0" err="1"/>
              <a:t>OldList.append</a:t>
            </a:r>
            <a:r>
              <a:rPr lang="en-US" dirty="0"/>
              <a:t>(row[0])</a:t>
            </a:r>
          </a:p>
          <a:p>
            <a:r>
              <a:rPr lang="en-US" dirty="0"/>
              <a:t>                        with </a:t>
            </a:r>
            <a:r>
              <a:rPr lang="en-US" dirty="0" err="1"/>
              <a:t>arcpy.da.SearchCursor</a:t>
            </a:r>
            <a:r>
              <a:rPr lang="en-US" dirty="0"/>
              <a:t>(</a:t>
            </a:r>
            <a:r>
              <a:rPr lang="en-US" dirty="0" err="1"/>
              <a:t>NewFC</a:t>
            </a:r>
            <a:r>
              <a:rPr lang="en-US" dirty="0"/>
              <a:t>, </a:t>
            </a:r>
            <a:r>
              <a:rPr lang="en-US" dirty="0" err="1"/>
              <a:t>UniqueFieldName</a:t>
            </a:r>
            <a:r>
              <a:rPr lang="en-US" dirty="0"/>
              <a:t>) as search:</a:t>
            </a:r>
          </a:p>
          <a:p>
            <a:r>
              <a:rPr lang="en-US" dirty="0"/>
              <a:t>                            for row in search:</a:t>
            </a:r>
          </a:p>
          <a:p>
            <a:r>
              <a:rPr lang="en-US" dirty="0"/>
              <a:t>                                </a:t>
            </a:r>
            <a:r>
              <a:rPr lang="en-US" dirty="0" err="1"/>
              <a:t>NewList.append</a:t>
            </a:r>
            <a:r>
              <a:rPr lang="en-US" dirty="0"/>
              <a:t>(row[0])</a:t>
            </a:r>
          </a:p>
          <a:p>
            <a:r>
              <a:rPr lang="en-US" dirty="0"/>
              <a:t>                        print ("\</a:t>
            </a:r>
            <a:r>
              <a:rPr lang="en-US" dirty="0" err="1"/>
              <a:t>tExporting</a:t>
            </a:r>
            <a:r>
              <a:rPr lang="en-US" dirty="0"/>
              <a:t> "+</a:t>
            </a:r>
            <a:r>
              <a:rPr lang="en-US" dirty="0" err="1"/>
              <a:t>FCName</a:t>
            </a:r>
            <a:r>
              <a:rPr lang="en-US" dirty="0"/>
              <a:t>+"...")</a:t>
            </a:r>
          </a:p>
          <a:p>
            <a:r>
              <a:rPr lang="en-US" dirty="0"/>
              <a:t>                        </a:t>
            </a:r>
            <a:r>
              <a:rPr lang="en-US" dirty="0" err="1"/>
              <a:t>DifferentValues</a:t>
            </a:r>
            <a:r>
              <a:rPr lang="en-US" dirty="0"/>
              <a:t>=set(</a:t>
            </a:r>
            <a:r>
              <a:rPr lang="en-US" dirty="0" err="1"/>
              <a:t>NewList</a:t>
            </a:r>
            <a:r>
              <a:rPr lang="en-US" dirty="0"/>
              <a:t>) - set(</a:t>
            </a:r>
            <a:r>
              <a:rPr lang="en-US" dirty="0" err="1"/>
              <a:t>OldList</a:t>
            </a:r>
            <a:r>
              <a:rPr lang="en-US" dirty="0"/>
              <a:t>)</a:t>
            </a:r>
          </a:p>
          <a:p>
            <a:r>
              <a:rPr lang="en-US" dirty="0"/>
              <a:t>                        #format selection statement differently if the field is text or numeric</a:t>
            </a:r>
          </a:p>
          <a:p>
            <a:r>
              <a:rPr lang="en-US" dirty="0"/>
              <a:t>                        if </a:t>
            </a:r>
            <a:r>
              <a:rPr lang="en-US" dirty="0" err="1"/>
              <a:t>str</a:t>
            </a:r>
            <a:r>
              <a:rPr lang="en-US" dirty="0"/>
              <a:t>(' ') in </a:t>
            </a:r>
            <a:r>
              <a:rPr lang="en-US" dirty="0" err="1"/>
              <a:t>DifferentValues</a:t>
            </a:r>
            <a:r>
              <a:rPr lang="en-US" dirty="0"/>
              <a:t>:</a:t>
            </a:r>
          </a:p>
          <a:p>
            <a:r>
              <a:rPr lang="en-US" dirty="0"/>
              <a:t>                            </a:t>
            </a:r>
            <a:r>
              <a:rPr lang="en-US" dirty="0" err="1"/>
              <a:t>DifferentValues.remove</a:t>
            </a:r>
            <a:r>
              <a:rPr lang="en-US" dirty="0"/>
              <a:t>(' ')</a:t>
            </a:r>
          </a:p>
          <a:p>
            <a:r>
              <a:rPr lang="en-US" dirty="0"/>
              <a:t>                        if </a:t>
            </a:r>
            <a:r>
              <a:rPr lang="en-US" dirty="0" err="1"/>
              <a:t>FieldType</a:t>
            </a:r>
            <a:r>
              <a:rPr lang="en-US" dirty="0"/>
              <a:t> == "Numeric":</a:t>
            </a:r>
          </a:p>
          <a:p>
            <a:r>
              <a:rPr lang="en-US" dirty="0"/>
              <a:t>                            </a:t>
            </a:r>
            <a:r>
              <a:rPr lang="en-US" dirty="0" err="1"/>
              <a:t>CommaSeparatedNewIDs</a:t>
            </a:r>
            <a:r>
              <a:rPr lang="en-US" dirty="0"/>
              <a:t>=",".join([</a:t>
            </a:r>
            <a:r>
              <a:rPr lang="en-US" dirty="0" err="1"/>
              <a:t>str</a:t>
            </a:r>
            <a:r>
              <a:rPr lang="en-US" dirty="0"/>
              <a:t>(x) for x in </a:t>
            </a:r>
            <a:r>
              <a:rPr lang="en-US" dirty="0" err="1"/>
              <a:t>DifferentValues</a:t>
            </a:r>
            <a:r>
              <a:rPr lang="en-US" dirty="0"/>
              <a:t>])</a:t>
            </a:r>
          </a:p>
          <a:p>
            <a:r>
              <a:rPr lang="en-US" dirty="0"/>
              <a:t>                        if </a:t>
            </a:r>
            <a:r>
              <a:rPr lang="en-US" dirty="0" err="1"/>
              <a:t>FieldType</a:t>
            </a:r>
            <a:r>
              <a:rPr lang="en-US" dirty="0"/>
              <a:t> == "Text":</a:t>
            </a:r>
          </a:p>
          <a:p>
            <a:r>
              <a:rPr lang="en-US" dirty="0"/>
              <a:t>                            </a:t>
            </a:r>
            <a:r>
              <a:rPr lang="en-US" dirty="0" err="1"/>
              <a:t>CommaSeparatedNewIDs</a:t>
            </a:r>
            <a:r>
              <a:rPr lang="en-US" dirty="0"/>
              <a:t>="'"+"','".join([</a:t>
            </a:r>
            <a:r>
              <a:rPr lang="en-US" dirty="0" err="1"/>
              <a:t>str</a:t>
            </a:r>
            <a:r>
              <a:rPr lang="en-US" dirty="0"/>
              <a:t>(x) for x in </a:t>
            </a:r>
            <a:r>
              <a:rPr lang="en-US" dirty="0" err="1"/>
              <a:t>DifferentValues</a:t>
            </a:r>
            <a:r>
              <a:rPr lang="en-US" dirty="0"/>
              <a:t>])+"'"</a:t>
            </a:r>
          </a:p>
          <a:p>
            <a:r>
              <a:rPr lang="en-US" dirty="0"/>
              <a:t>                            </a:t>
            </a:r>
          </a:p>
          <a:p>
            <a:r>
              <a:rPr lang="en-US" dirty="0"/>
              <a:t>                        if </a:t>
            </a:r>
            <a:r>
              <a:rPr lang="en-US" dirty="0" err="1"/>
              <a:t>len</a:t>
            </a:r>
            <a:r>
              <a:rPr lang="en-US" dirty="0"/>
              <a:t>(</a:t>
            </a:r>
            <a:r>
              <a:rPr lang="en-US" dirty="0" err="1"/>
              <a:t>DifferentValues</a:t>
            </a:r>
            <a:r>
              <a:rPr lang="en-US" dirty="0"/>
              <a:t>)&gt;0: #only export if there are new features</a:t>
            </a:r>
          </a:p>
          <a:p>
            <a:r>
              <a:rPr lang="en-US" dirty="0"/>
              <a:t>                            </a:t>
            </a:r>
            <a:r>
              <a:rPr lang="en-US" dirty="0" err="1"/>
              <a:t>arcpy.MakeFeatureLayer_management</a:t>
            </a:r>
            <a:r>
              <a:rPr lang="en-US" dirty="0"/>
              <a:t> (</a:t>
            </a:r>
            <a:r>
              <a:rPr lang="en-US" dirty="0" err="1"/>
              <a:t>NewFC</a:t>
            </a:r>
            <a:r>
              <a:rPr lang="en-US" dirty="0"/>
              <a:t>,"</a:t>
            </a:r>
            <a:r>
              <a:rPr lang="en-US" dirty="0" err="1"/>
              <a:t>AddedFeatures</a:t>
            </a:r>
            <a:r>
              <a:rPr lang="en-US" dirty="0"/>
              <a:t>",</a:t>
            </a:r>
            <a:r>
              <a:rPr lang="en-US" dirty="0" err="1"/>
              <a:t>UniqueFieldName</a:t>
            </a:r>
            <a:r>
              <a:rPr lang="en-US" dirty="0"/>
              <a:t>+ " IN ("+</a:t>
            </a:r>
            <a:r>
              <a:rPr lang="en-US" dirty="0" err="1"/>
              <a:t>CommaSeparatedNewIDs</a:t>
            </a:r>
            <a:r>
              <a:rPr lang="en-US" dirty="0"/>
              <a:t>+")")</a:t>
            </a:r>
          </a:p>
          <a:p>
            <a:r>
              <a:rPr lang="en-US" dirty="0"/>
              <a:t>                            #make feature class in memory, add today's date</a:t>
            </a:r>
          </a:p>
          <a:p>
            <a:r>
              <a:rPr lang="en-US" dirty="0"/>
              <a:t>                            </a:t>
            </a:r>
            <a:r>
              <a:rPr lang="en-US" dirty="0" err="1"/>
              <a:t>tempFC</a:t>
            </a:r>
            <a:r>
              <a:rPr lang="en-US" dirty="0"/>
              <a:t>=</a:t>
            </a:r>
            <a:r>
              <a:rPr lang="en-US" dirty="0" err="1"/>
              <a:t>FCName</a:t>
            </a:r>
            <a:r>
              <a:rPr lang="en-US" dirty="0"/>
              <a:t>+"_temp"</a:t>
            </a:r>
          </a:p>
          <a:p>
            <a:r>
              <a:rPr lang="en-US" dirty="0"/>
              <a:t>                            </a:t>
            </a:r>
            <a:r>
              <a:rPr lang="en-US" dirty="0" err="1"/>
              <a:t>tempFCpath</a:t>
            </a:r>
            <a:r>
              <a:rPr lang="en-US" dirty="0"/>
              <a:t>=</a:t>
            </a:r>
            <a:r>
              <a:rPr lang="en-US" dirty="0" err="1"/>
              <a:t>os.path.join</a:t>
            </a:r>
            <a:r>
              <a:rPr lang="en-US" dirty="0"/>
              <a:t>(</a:t>
            </a:r>
            <a:r>
              <a:rPr lang="en-US" dirty="0" err="1"/>
              <a:t>NewFeaturesGDB,tempFC</a:t>
            </a:r>
            <a:r>
              <a:rPr lang="en-US" dirty="0"/>
              <a:t>)</a:t>
            </a:r>
          </a:p>
          <a:p>
            <a:r>
              <a:rPr lang="en-US" dirty="0"/>
              <a:t>                            </a:t>
            </a:r>
            <a:r>
              <a:rPr lang="en-US" dirty="0" err="1"/>
              <a:t>arcpy.FeatureClassToFeatureClass_conversion</a:t>
            </a:r>
            <a:r>
              <a:rPr lang="en-US" dirty="0"/>
              <a:t> ("</a:t>
            </a:r>
            <a:r>
              <a:rPr lang="en-US" dirty="0" err="1"/>
              <a:t>AddedFeatures</a:t>
            </a:r>
            <a:r>
              <a:rPr lang="en-US" dirty="0"/>
              <a:t>",</a:t>
            </a:r>
            <a:r>
              <a:rPr lang="en-US" dirty="0" err="1"/>
              <a:t>NewFeaturesGDB,tempFC</a:t>
            </a:r>
            <a:r>
              <a:rPr lang="en-US" dirty="0"/>
              <a:t>)</a:t>
            </a:r>
          </a:p>
          <a:p>
            <a:r>
              <a:rPr lang="en-US" dirty="0"/>
              <a:t>                            field = "DATE_ADDED"</a:t>
            </a:r>
          </a:p>
          <a:p>
            <a:r>
              <a:rPr lang="en-US" dirty="0"/>
              <a:t>                            </a:t>
            </a:r>
          </a:p>
          <a:p>
            <a:r>
              <a:rPr lang="en-US" dirty="0"/>
              <a:t>                            </a:t>
            </a:r>
            <a:r>
              <a:rPr lang="en-US" dirty="0" err="1"/>
              <a:t>arcpy.AddField_management</a:t>
            </a:r>
            <a:r>
              <a:rPr lang="en-US" dirty="0"/>
              <a:t>(</a:t>
            </a:r>
            <a:r>
              <a:rPr lang="en-US" dirty="0" err="1"/>
              <a:t>tempFCpath</a:t>
            </a:r>
            <a:r>
              <a:rPr lang="en-US" dirty="0"/>
              <a:t>, field, "DATE")</a:t>
            </a:r>
          </a:p>
          <a:p>
            <a:endParaRPr lang="en-US" dirty="0"/>
          </a:p>
          <a:p>
            <a:r>
              <a:rPr lang="en-US" dirty="0"/>
              <a:t>                           </a:t>
            </a:r>
          </a:p>
          <a:p>
            <a:r>
              <a:rPr lang="en-US" dirty="0"/>
              <a:t>                            with </a:t>
            </a:r>
            <a:r>
              <a:rPr lang="en-US" dirty="0" err="1"/>
              <a:t>arcpy.da.UpdateCursor</a:t>
            </a:r>
            <a:r>
              <a:rPr lang="en-US" dirty="0"/>
              <a:t>(</a:t>
            </a:r>
            <a:r>
              <a:rPr lang="en-US" dirty="0" err="1"/>
              <a:t>tempFCpath</a:t>
            </a:r>
            <a:r>
              <a:rPr lang="en-US" dirty="0"/>
              <a:t>, [field]) as rows:</a:t>
            </a:r>
          </a:p>
          <a:p>
            <a:r>
              <a:rPr lang="en-US" dirty="0"/>
              <a:t>                                for row in rows:</a:t>
            </a:r>
          </a:p>
          <a:p>
            <a:r>
              <a:rPr lang="en-US" dirty="0"/>
              <a:t>                                    </a:t>
            </a:r>
            <a:r>
              <a:rPr lang="en-US" dirty="0" err="1"/>
              <a:t>rows.updateRow</a:t>
            </a:r>
            <a:r>
              <a:rPr lang="en-US" dirty="0"/>
              <a:t>([</a:t>
            </a:r>
            <a:r>
              <a:rPr lang="en-US" dirty="0" err="1"/>
              <a:t>datetime.date.today</a:t>
            </a:r>
            <a:r>
              <a:rPr lang="en-US" dirty="0"/>
              <a:t>()])</a:t>
            </a:r>
          </a:p>
          <a:p>
            <a:r>
              <a:rPr lang="en-US" dirty="0"/>
              <a:t>                            #change from export to append</a:t>
            </a:r>
          </a:p>
          <a:p>
            <a:r>
              <a:rPr lang="en-US" dirty="0"/>
              <a:t>                            </a:t>
            </a:r>
            <a:r>
              <a:rPr lang="en-US" dirty="0" err="1"/>
              <a:t>arcpy.Append_management</a:t>
            </a:r>
            <a:r>
              <a:rPr lang="en-US" dirty="0"/>
              <a:t>(</a:t>
            </a:r>
            <a:r>
              <a:rPr lang="en-US" dirty="0" err="1"/>
              <a:t>tempFCpath,os.path.join</a:t>
            </a:r>
            <a:r>
              <a:rPr lang="en-US" dirty="0"/>
              <a:t>(</a:t>
            </a:r>
            <a:r>
              <a:rPr lang="en-US" dirty="0" err="1"/>
              <a:t>NewFeaturesGDB,FCName</a:t>
            </a:r>
            <a:r>
              <a:rPr lang="en-US" dirty="0"/>
              <a:t>), "NO_TEST")       </a:t>
            </a:r>
          </a:p>
          <a:p>
            <a:r>
              <a:rPr lang="en-US" dirty="0"/>
              <a:t>                            </a:t>
            </a:r>
            <a:r>
              <a:rPr lang="en-US" dirty="0" err="1"/>
              <a:t>arcpy.Delete_management</a:t>
            </a:r>
            <a:r>
              <a:rPr lang="en-US" dirty="0"/>
              <a:t>(</a:t>
            </a:r>
            <a:r>
              <a:rPr lang="en-US" dirty="0" err="1"/>
              <a:t>tempFCpath</a:t>
            </a:r>
            <a:r>
              <a:rPr lang="en-US" dirty="0"/>
              <a:t>)</a:t>
            </a:r>
          </a:p>
        </p:txBody>
      </p:sp>
      <p:sp>
        <p:nvSpPr>
          <p:cNvPr id="4" name="Slide Number Placeholder 3"/>
          <p:cNvSpPr>
            <a:spLocks noGrp="1"/>
          </p:cNvSpPr>
          <p:nvPr>
            <p:ph type="sldNum" sz="quarter" idx="10"/>
          </p:nvPr>
        </p:nvSpPr>
        <p:spPr/>
        <p:txBody>
          <a:bodyPr/>
          <a:lstStyle/>
          <a:p>
            <a:fld id="{FB98A5C7-108A-47AD-A7FE-FE56CC99A475}" type="slidenum">
              <a:rPr lang="en-US" smtClean="0"/>
              <a:t>25</a:t>
            </a:fld>
            <a:endParaRPr lang="en-US"/>
          </a:p>
        </p:txBody>
      </p:sp>
    </p:spTree>
    <p:extLst>
      <p:ext uri="{BB962C8B-B14F-4D97-AF65-F5344CB8AC3E}">
        <p14:creationId xmlns:p14="http://schemas.microsoft.com/office/powerpoint/2010/main" val="2096891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Staging </a:t>
            </a:r>
            <a:r>
              <a:rPr lang="en-US" dirty="0" err="1"/>
              <a:t>gdb</a:t>
            </a:r>
            <a:r>
              <a:rPr lang="en-US" dirty="0"/>
              <a:t> has lock file 24 </a:t>
            </a:r>
            <a:r>
              <a:rPr lang="en-US" dirty="0" err="1"/>
              <a:t>hrs</a:t>
            </a:r>
            <a:r>
              <a:rPr lang="en-US" dirty="0"/>
              <a:t> a</a:t>
            </a:r>
            <a:r>
              <a:rPr lang="en-US" baseline="0" dirty="0"/>
              <a:t> day so overwriting that data by most ESRI methods is impossible.</a:t>
            </a:r>
            <a:endParaRPr lang="en-US" dirty="0"/>
          </a:p>
          <a:p>
            <a:endParaRPr lang="en-US" dirty="0"/>
          </a:p>
          <a:p>
            <a:r>
              <a:rPr lang="en-US" dirty="0"/>
              <a:t>You can copy to Production</a:t>
            </a:r>
            <a:r>
              <a:rPr lang="en-US" baseline="0" dirty="0"/>
              <a:t> via XCOPY in Python or a .bat batch file</a:t>
            </a:r>
            <a:endParaRPr lang="en-US" dirty="0"/>
          </a:p>
        </p:txBody>
      </p:sp>
      <p:sp>
        <p:nvSpPr>
          <p:cNvPr id="4" name="Slide Number Placeholder 3"/>
          <p:cNvSpPr>
            <a:spLocks noGrp="1"/>
          </p:cNvSpPr>
          <p:nvPr>
            <p:ph type="sldNum" sz="quarter" idx="10"/>
          </p:nvPr>
        </p:nvSpPr>
        <p:spPr/>
        <p:txBody>
          <a:bodyPr/>
          <a:lstStyle/>
          <a:p>
            <a:fld id="{91F23ABB-F7BD-4E2E-AB28-20DE1C5208C1}" type="slidenum">
              <a:rPr lang="en-US" smtClean="0"/>
              <a:t>27</a:t>
            </a:fld>
            <a:endParaRPr lang="en-US"/>
          </a:p>
        </p:txBody>
      </p:sp>
    </p:spTree>
    <p:extLst>
      <p:ext uri="{BB962C8B-B14F-4D97-AF65-F5344CB8AC3E}">
        <p14:creationId xmlns:p14="http://schemas.microsoft.com/office/powerpoint/2010/main" val="206321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 to Windows start button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Type “</a:t>
            </a:r>
            <a:r>
              <a:rPr lang="en-US" sz="1200" kern="1200" dirty="0" err="1">
                <a:solidFill>
                  <a:schemeClr val="tx1"/>
                </a:solidFill>
                <a:effectLst/>
                <a:latin typeface="+mn-lt"/>
                <a:ea typeface="+mn-ea"/>
                <a:cs typeface="+mn-cs"/>
              </a:rPr>
              <a:t>cmd</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Copy</a:t>
            </a:r>
            <a:r>
              <a:rPr lang="en-US" sz="1200" kern="1200" baseline="0" dirty="0">
                <a:solidFill>
                  <a:schemeClr val="tx1"/>
                </a:solidFill>
                <a:effectLst/>
                <a:latin typeface="+mn-lt"/>
                <a:ea typeface="+mn-ea"/>
                <a:cs typeface="+mn-cs"/>
              </a:rPr>
              <a:t> and paste (right-click and choose page—CNTRL+V doesn’t work)</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xcopy</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/v X:\BaseMapping\Hamilton.gdb\* T:\Data\BaseMapping\Hamilton.gdb</a:t>
            </a:r>
          </a:p>
          <a:p>
            <a:endParaRPr lang="en-US" dirty="0"/>
          </a:p>
          <a:p>
            <a:r>
              <a:rPr lang="en-US" dirty="0"/>
              <a:t>Note:</a:t>
            </a:r>
          </a:p>
          <a:p>
            <a:r>
              <a:rPr lang="en-US" dirty="0"/>
              <a:t>X:/</a:t>
            </a:r>
            <a:r>
              <a:rPr lang="en-US" baseline="0" dirty="0"/>
              <a:t> drive is staging </a:t>
            </a:r>
            <a:r>
              <a:rPr lang="en-US" baseline="0" dirty="0" err="1"/>
              <a:t>gdb</a:t>
            </a:r>
            <a:endParaRPr lang="en-US" baseline="0" dirty="0"/>
          </a:p>
          <a:p>
            <a:r>
              <a:rPr lang="en-US" baseline="0" dirty="0"/>
              <a:t>T:/ drive is production </a:t>
            </a:r>
            <a:r>
              <a:rPr lang="en-US" baseline="0" dirty="0" err="1"/>
              <a:t>gdb</a:t>
            </a:r>
            <a:endParaRPr lang="en-US" dirty="0"/>
          </a:p>
        </p:txBody>
      </p:sp>
      <p:sp>
        <p:nvSpPr>
          <p:cNvPr id="4" name="Slide Number Placeholder 3"/>
          <p:cNvSpPr>
            <a:spLocks noGrp="1"/>
          </p:cNvSpPr>
          <p:nvPr>
            <p:ph type="sldNum" sz="quarter" idx="10"/>
          </p:nvPr>
        </p:nvSpPr>
        <p:spPr/>
        <p:txBody>
          <a:bodyPr/>
          <a:lstStyle/>
          <a:p>
            <a:fld id="{91F23ABB-F7BD-4E2E-AB28-20DE1C5208C1}" type="slidenum">
              <a:rPr lang="en-US" smtClean="0"/>
              <a:t>28</a:t>
            </a:fld>
            <a:endParaRPr lang="en-US"/>
          </a:p>
        </p:txBody>
      </p:sp>
    </p:spTree>
    <p:extLst>
      <p:ext uri="{BB962C8B-B14F-4D97-AF65-F5344CB8AC3E}">
        <p14:creationId xmlns:p14="http://schemas.microsoft.com/office/powerpoint/2010/main" val="2738768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def</a:t>
            </a:r>
            <a:r>
              <a:rPr lang="en-US" dirty="0"/>
              <a:t> </a:t>
            </a:r>
            <a:r>
              <a:rPr lang="en-US" dirty="0" err="1"/>
              <a:t>CopyToAdminGDBtoBasemapingFolder</a:t>
            </a:r>
            <a:r>
              <a:rPr lang="en-US" dirty="0"/>
              <a:t>(self):</a:t>
            </a:r>
          </a:p>
          <a:p>
            <a:r>
              <a:rPr lang="en-US" dirty="0"/>
              <a:t>        global </a:t>
            </a:r>
            <a:r>
              <a:rPr lang="en-US" dirty="0" err="1"/>
              <a:t>OKtoCopy</a:t>
            </a:r>
            <a:endParaRPr lang="en-US" dirty="0"/>
          </a:p>
          <a:p>
            <a:r>
              <a:rPr lang="en-US" dirty="0"/>
              <a:t>        print ("\</a:t>
            </a:r>
            <a:r>
              <a:rPr lang="en-US" dirty="0" err="1"/>
              <a:t>nUpdating</a:t>
            </a:r>
            <a:r>
              <a:rPr lang="en-US" dirty="0"/>
              <a:t> </a:t>
            </a:r>
            <a:r>
              <a:rPr lang="en-US" dirty="0" err="1"/>
              <a:t>Basemapping</a:t>
            </a:r>
            <a:r>
              <a:rPr lang="en-US" dirty="0"/>
              <a:t> geodatabases from Admin geodatabases...")</a:t>
            </a:r>
          </a:p>
          <a:p>
            <a:r>
              <a:rPr lang="en-US" dirty="0"/>
              <a:t>        </a:t>
            </a:r>
            <a:r>
              <a:rPr lang="en-US" dirty="0" err="1"/>
              <a:t>xcopyList</a:t>
            </a:r>
            <a:r>
              <a:rPr lang="en-US" dirty="0"/>
              <a:t>=[</a:t>
            </a:r>
          </a:p>
          <a:p>
            <a:r>
              <a:rPr lang="en-US" dirty="0"/>
              <a:t>        </a:t>
            </a:r>
            <a:r>
              <a:rPr lang="en-US" dirty="0" err="1"/>
              <a:t>r'xcopy</a:t>
            </a:r>
            <a:r>
              <a:rPr lang="en-US" dirty="0"/>
              <a:t> /c /</a:t>
            </a:r>
            <a:r>
              <a:rPr lang="en-US" dirty="0" err="1"/>
              <a:t>i</a:t>
            </a:r>
            <a:r>
              <a:rPr lang="en-US" dirty="0"/>
              <a:t> /v /Y \\ceggis\admin\BaseMapping\Johnson.gdb\* "\\ceggis\gis\Data\BaseMapping\Johnson.gdb"',</a:t>
            </a:r>
          </a:p>
          <a:p>
            <a:r>
              <a:rPr lang="en-US" dirty="0"/>
              <a:t>        </a:t>
            </a:r>
            <a:r>
              <a:rPr lang="en-US" dirty="0" err="1"/>
              <a:t>r'xcopy</a:t>
            </a:r>
            <a:r>
              <a:rPr lang="en-US" dirty="0"/>
              <a:t> /c /</a:t>
            </a:r>
            <a:r>
              <a:rPr lang="en-US" dirty="0" err="1"/>
              <a:t>i</a:t>
            </a:r>
            <a:r>
              <a:rPr lang="en-US" dirty="0"/>
              <a:t> /v /Y \\ceggis\admin\BaseMapping\Hamilton.gdb\* "\\ceggis\gis\Data\BaseMapping\Hamilton.gdb"',</a:t>
            </a:r>
          </a:p>
          <a:p>
            <a:r>
              <a:rPr lang="en-US" dirty="0"/>
              <a:t>        </a:t>
            </a:r>
            <a:r>
              <a:rPr lang="en-US" dirty="0" err="1"/>
              <a:t>r'xcopy</a:t>
            </a:r>
            <a:r>
              <a:rPr lang="en-US" dirty="0"/>
              <a:t> /c /</a:t>
            </a:r>
            <a:r>
              <a:rPr lang="en-US" dirty="0" err="1"/>
              <a:t>i</a:t>
            </a:r>
            <a:r>
              <a:rPr lang="en-US" dirty="0"/>
              <a:t> /v /Y \\ceggis\admin\BaseMapping\Marion.gdb\* "\\ceggis\gis\Data\BaseMapping\Marion.gdb"'</a:t>
            </a:r>
          </a:p>
          <a:p>
            <a:r>
              <a:rPr lang="en-US" dirty="0"/>
              <a:t>        ]</a:t>
            </a:r>
          </a:p>
          <a:p>
            <a:endParaRPr lang="en-US" dirty="0"/>
          </a:p>
          <a:p>
            <a:r>
              <a:rPr lang="en-US" dirty="0"/>
              <a:t>        if </a:t>
            </a:r>
            <a:r>
              <a:rPr lang="en-US" dirty="0" err="1"/>
              <a:t>OKtoCopy</a:t>
            </a:r>
            <a:r>
              <a:rPr lang="en-US" dirty="0"/>
              <a:t> is not False:</a:t>
            </a:r>
          </a:p>
          <a:p>
            <a:r>
              <a:rPr lang="en-US" dirty="0"/>
              <a:t>            try:   </a:t>
            </a:r>
          </a:p>
          <a:p>
            <a:r>
              <a:rPr lang="en-US" dirty="0"/>
              <a:t>                for </a:t>
            </a:r>
            <a:r>
              <a:rPr lang="en-US" dirty="0" err="1"/>
              <a:t>xcopyline</a:t>
            </a:r>
            <a:r>
              <a:rPr lang="en-US" dirty="0"/>
              <a:t> in </a:t>
            </a:r>
            <a:r>
              <a:rPr lang="en-US" dirty="0" err="1"/>
              <a:t>xcopyList</a:t>
            </a:r>
            <a:r>
              <a:rPr lang="en-US" dirty="0"/>
              <a:t>:</a:t>
            </a:r>
          </a:p>
          <a:p>
            <a:r>
              <a:rPr lang="en-US" dirty="0"/>
              <a:t>                    </a:t>
            </a:r>
            <a:r>
              <a:rPr lang="en-US" dirty="0" err="1"/>
              <a:t>os.system</a:t>
            </a:r>
            <a:r>
              <a:rPr lang="en-US" dirty="0"/>
              <a:t>(</a:t>
            </a:r>
            <a:r>
              <a:rPr lang="en-US" dirty="0" err="1"/>
              <a:t>r'net</a:t>
            </a:r>
            <a:r>
              <a:rPr lang="en-US" dirty="0"/>
              <a:t> use "\\ceggis\admin"'+"&amp;"+xcopyline)</a:t>
            </a:r>
          </a:p>
          <a:p>
            <a:r>
              <a:rPr lang="en-US" dirty="0"/>
              <a:t>                    print ("--Copying USB files to "+</a:t>
            </a:r>
            <a:r>
              <a:rPr lang="en-US" dirty="0" err="1"/>
              <a:t>xcopyline.split</a:t>
            </a:r>
            <a:r>
              <a:rPr lang="en-US" dirty="0"/>
              <a:t>('"')[1]+" and verifying the copy succeeded (using XCOPY)...")</a:t>
            </a:r>
          </a:p>
          <a:p>
            <a:endParaRPr lang="en-US" dirty="0"/>
          </a:p>
          <a:p>
            <a:r>
              <a:rPr lang="en-US" dirty="0"/>
              <a:t>            except:</a:t>
            </a:r>
          </a:p>
          <a:p>
            <a:r>
              <a:rPr lang="en-US" dirty="0"/>
              <a:t>                </a:t>
            </a:r>
            <a:r>
              <a:rPr lang="en-US" dirty="0" err="1"/>
              <a:t>ErrorMsg</a:t>
            </a:r>
            <a:r>
              <a:rPr lang="en-US" dirty="0"/>
              <a:t>=</a:t>
            </a:r>
            <a:r>
              <a:rPr lang="en-US" dirty="0" err="1"/>
              <a:t>traceback.format_exc</a:t>
            </a:r>
            <a:r>
              <a:rPr lang="en-US" dirty="0"/>
              <a:t>()</a:t>
            </a:r>
          </a:p>
          <a:p>
            <a:r>
              <a:rPr lang="en-US" dirty="0"/>
              <a:t>                print (</a:t>
            </a:r>
            <a:r>
              <a:rPr lang="en-US" dirty="0" err="1"/>
              <a:t>ErrorMsg</a:t>
            </a:r>
            <a:r>
              <a:rPr lang="en-US" dirty="0"/>
              <a:t>)</a:t>
            </a:r>
          </a:p>
          <a:p>
            <a:r>
              <a:rPr lang="en-US" dirty="0"/>
              <a:t>                </a:t>
            </a:r>
            <a:r>
              <a:rPr lang="en-US" dirty="0" err="1"/>
              <a:t>ExportCountyData.emailError</a:t>
            </a:r>
            <a:r>
              <a:rPr lang="en-US" dirty="0"/>
              <a:t>(</a:t>
            </a:r>
            <a:r>
              <a:rPr lang="en-US" dirty="0" err="1"/>
              <a:t>ErrorMsg</a:t>
            </a:r>
            <a:r>
              <a:rPr lang="en-US" dirty="0"/>
              <a:t>)    </a:t>
            </a:r>
          </a:p>
          <a:p>
            <a:r>
              <a:rPr lang="en-US" dirty="0"/>
              <a:t>            print("Finished at: "+</a:t>
            </a:r>
            <a:r>
              <a:rPr lang="en-US" dirty="0" err="1"/>
              <a:t>str</a:t>
            </a:r>
            <a:r>
              <a:rPr lang="en-US" dirty="0"/>
              <a:t>(</a:t>
            </a:r>
            <a:r>
              <a:rPr lang="en-US" dirty="0" err="1"/>
              <a:t>datetime.datetime.now</a:t>
            </a:r>
            <a:r>
              <a:rPr lang="en-US" dirty="0"/>
              <a:t>()))</a:t>
            </a:r>
          </a:p>
          <a:p>
            <a:r>
              <a:rPr lang="en-US" dirty="0"/>
              <a:t>        else:</a:t>
            </a:r>
          </a:p>
          <a:p>
            <a:r>
              <a:rPr lang="en-US" dirty="0"/>
              <a:t>            print ("--Skipping copying from Admin to </a:t>
            </a:r>
            <a:r>
              <a:rPr lang="en-US" dirty="0" err="1"/>
              <a:t>Basemapping</a:t>
            </a:r>
            <a:r>
              <a:rPr lang="en-US" dirty="0"/>
              <a:t> folder due to an exception in downloading the data...")</a:t>
            </a:r>
          </a:p>
        </p:txBody>
      </p:sp>
      <p:sp>
        <p:nvSpPr>
          <p:cNvPr id="4" name="Slide Number Placeholder 3"/>
          <p:cNvSpPr>
            <a:spLocks noGrp="1"/>
          </p:cNvSpPr>
          <p:nvPr>
            <p:ph type="sldNum" sz="quarter" idx="10"/>
          </p:nvPr>
        </p:nvSpPr>
        <p:spPr/>
        <p:txBody>
          <a:bodyPr/>
          <a:lstStyle/>
          <a:p>
            <a:fld id="{19455418-425E-407E-99CD-2A09C29D8F96}" type="slidenum">
              <a:rPr lang="en-US" smtClean="0"/>
              <a:t>29</a:t>
            </a:fld>
            <a:endParaRPr lang="en-US"/>
          </a:p>
        </p:txBody>
      </p:sp>
    </p:spTree>
    <p:extLst>
      <p:ext uri="{BB962C8B-B14F-4D97-AF65-F5344CB8AC3E}">
        <p14:creationId xmlns:p14="http://schemas.microsoft.com/office/powerpoint/2010/main" val="4267942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Https://community.esri.com/thread/189910-file-geodatabase-is-getting-fat-extremely</a:t>
            </a:r>
            <a:endParaRPr lang="en-US" dirty="0"/>
          </a:p>
          <a:p>
            <a:endParaRPr lang="en-US" dirty="0"/>
          </a:p>
          <a:p>
            <a:r>
              <a:rPr lang="en-US" dirty="0"/>
              <a:t>Our</a:t>
            </a:r>
            <a:r>
              <a:rPr lang="en-US" baseline="0" dirty="0"/>
              <a:t> geodatabase always has locks so deleting and recreating it isn’t possible</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31</a:t>
            </a:fld>
            <a:endParaRPr lang="en-US"/>
          </a:p>
        </p:txBody>
      </p:sp>
    </p:spTree>
    <p:extLst>
      <p:ext uri="{BB962C8B-B14F-4D97-AF65-F5344CB8AC3E}">
        <p14:creationId xmlns:p14="http://schemas.microsoft.com/office/powerpoint/2010/main" val="494335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the script is scheduled</a:t>
            </a:r>
            <a:r>
              <a:rPr lang="en-US" baseline="0" dirty="0"/>
              <a:t> on your PC and your PC is off or offline, the script won’t run.</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34</a:t>
            </a:fld>
            <a:endParaRPr lang="en-US"/>
          </a:p>
        </p:txBody>
      </p:sp>
    </p:spTree>
    <p:extLst>
      <p:ext uri="{BB962C8B-B14F-4D97-AF65-F5344CB8AC3E}">
        <p14:creationId xmlns:p14="http://schemas.microsoft.com/office/powerpoint/2010/main" val="403886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 allows us to add individual</a:t>
            </a:r>
            <a:r>
              <a:rPr lang="en-US" baseline="0" dirty="0"/>
              <a:t> rest services</a:t>
            </a:r>
          </a:p>
          <a:p>
            <a:r>
              <a:rPr lang="en-US" baseline="0" dirty="0"/>
              <a:t>--query</a:t>
            </a:r>
          </a:p>
          <a:p>
            <a:r>
              <a:rPr lang="en-US" baseline="0" dirty="0"/>
              <a:t>--symbolize as we wish</a:t>
            </a:r>
          </a:p>
          <a:p>
            <a:endParaRPr lang="en-US" baseline="0" dirty="0"/>
          </a:p>
          <a:p>
            <a:r>
              <a:rPr lang="en-US" baseline="0" dirty="0"/>
              <a:t>But like many of you, we can’t upgrade yet to Pro so we’re forced to find ways to view rest service data but the way we want in ArcMap</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4</a:t>
            </a:fld>
            <a:endParaRPr lang="en-US"/>
          </a:p>
        </p:txBody>
      </p:sp>
    </p:spTree>
    <p:extLst>
      <p:ext uri="{BB962C8B-B14F-4D97-AF65-F5344CB8AC3E}">
        <p14:creationId xmlns:p14="http://schemas.microsoft.com/office/powerpoint/2010/main" val="252135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default on my computer, Python</a:t>
            </a:r>
            <a:r>
              <a:rPr lang="en-US" baseline="0" dirty="0"/>
              <a:t> files run in Python 2.7 which this script requires to be run in Python 3.x</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35</a:t>
            </a:fld>
            <a:endParaRPr lang="en-US"/>
          </a:p>
        </p:txBody>
      </p:sp>
    </p:spTree>
    <p:extLst>
      <p:ext uri="{BB962C8B-B14F-4D97-AF65-F5344CB8AC3E}">
        <p14:creationId xmlns:p14="http://schemas.microsoft.com/office/powerpoint/2010/main" val="2244631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leave my computer locked overnight and it runs</a:t>
            </a:r>
          </a:p>
        </p:txBody>
      </p:sp>
      <p:sp>
        <p:nvSpPr>
          <p:cNvPr id="4" name="Slide Number Placeholder 3"/>
          <p:cNvSpPr>
            <a:spLocks noGrp="1"/>
          </p:cNvSpPr>
          <p:nvPr>
            <p:ph type="sldNum" sz="quarter" idx="10"/>
          </p:nvPr>
        </p:nvSpPr>
        <p:spPr/>
        <p:txBody>
          <a:bodyPr/>
          <a:lstStyle/>
          <a:p>
            <a:fld id="{19455418-425E-407E-99CD-2A09C29D8F96}" type="slidenum">
              <a:rPr lang="en-US" smtClean="0"/>
              <a:t>36</a:t>
            </a:fld>
            <a:endParaRPr lang="en-US"/>
          </a:p>
        </p:txBody>
      </p:sp>
    </p:spTree>
    <p:extLst>
      <p:ext uri="{BB962C8B-B14F-4D97-AF65-F5344CB8AC3E}">
        <p14:creationId xmlns:p14="http://schemas.microsoft.com/office/powerpoint/2010/main" val="545508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Export and import xml files</a:t>
            </a:r>
          </a:p>
          <a:p>
            <a:endParaRPr lang="en-US" dirty="0"/>
          </a:p>
          <a:p>
            <a:r>
              <a:rPr lang="en-US" dirty="0"/>
              <a:t>You can design</a:t>
            </a:r>
            <a:r>
              <a:rPr lang="en-US" baseline="0" dirty="0"/>
              <a:t> and test the task on your computer, then export it to share it to the server or another computer.</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37</a:t>
            </a:fld>
            <a:endParaRPr lang="en-US"/>
          </a:p>
        </p:txBody>
      </p:sp>
    </p:spTree>
    <p:extLst>
      <p:ext uri="{BB962C8B-B14F-4D97-AF65-F5344CB8AC3E}">
        <p14:creationId xmlns:p14="http://schemas.microsoft.com/office/powerpoint/2010/main" val="874624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script took a better part of two months dealing with numerous issues that came up</a:t>
            </a:r>
          </a:p>
        </p:txBody>
      </p:sp>
      <p:sp>
        <p:nvSpPr>
          <p:cNvPr id="4" name="Slide Number Placeholder 3"/>
          <p:cNvSpPr>
            <a:spLocks noGrp="1"/>
          </p:cNvSpPr>
          <p:nvPr>
            <p:ph type="sldNum" sz="quarter" idx="10"/>
          </p:nvPr>
        </p:nvSpPr>
        <p:spPr/>
        <p:txBody>
          <a:bodyPr/>
          <a:lstStyle/>
          <a:p>
            <a:fld id="{19455418-425E-407E-99CD-2A09C29D8F96}" type="slidenum">
              <a:rPr lang="en-US" smtClean="0"/>
              <a:t>38</a:t>
            </a:fld>
            <a:endParaRPr lang="en-US"/>
          </a:p>
        </p:txBody>
      </p:sp>
    </p:spTree>
    <p:extLst>
      <p:ext uri="{BB962C8B-B14F-4D97-AF65-F5344CB8AC3E}">
        <p14:creationId xmlns:p14="http://schemas.microsoft.com/office/powerpoint/2010/main" val="2929067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077A1-C975-4EBD-A8B8-5F7349EC136A}" type="slidenum">
              <a:rPr lang="en-US" smtClean="0"/>
              <a:t>39</a:t>
            </a:fld>
            <a:endParaRPr lang="en-US"/>
          </a:p>
        </p:txBody>
      </p:sp>
    </p:spTree>
    <p:extLst>
      <p:ext uri="{BB962C8B-B14F-4D97-AF65-F5344CB8AC3E}">
        <p14:creationId xmlns:p14="http://schemas.microsoft.com/office/powerpoint/2010/main" val="4093358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a:t>
            </a:r>
            <a:r>
              <a:rPr lang="en-US" dirty="0" err="1"/>
              <a:t>ExportCountyDataClass</a:t>
            </a:r>
            <a:r>
              <a:rPr lang="en-US" dirty="0"/>
              <a:t>:</a:t>
            </a:r>
          </a:p>
          <a:p>
            <a:r>
              <a:rPr lang="en-US" dirty="0"/>
              <a:t>    </a:t>
            </a:r>
            <a:r>
              <a:rPr lang="en-US" dirty="0" err="1"/>
              <a:t>def</a:t>
            </a:r>
            <a:r>
              <a:rPr lang="en-US" dirty="0"/>
              <a:t> __</a:t>
            </a:r>
            <a:r>
              <a:rPr lang="en-US" dirty="0" err="1"/>
              <a:t>init</a:t>
            </a:r>
            <a:r>
              <a:rPr lang="en-US" dirty="0"/>
              <a:t>__(self):</a:t>
            </a:r>
          </a:p>
          <a:p>
            <a:r>
              <a:rPr lang="en-US" dirty="0"/>
              <a:t>        #set variable to determine whether to run XCOPY function or not</a:t>
            </a:r>
          </a:p>
          <a:p>
            <a:r>
              <a:rPr lang="en-US" dirty="0"/>
              <a:t>        global </a:t>
            </a:r>
            <a:r>
              <a:rPr lang="en-US" dirty="0" err="1"/>
              <a:t>OKtoCopy</a:t>
            </a:r>
            <a:endParaRPr lang="en-US" dirty="0"/>
          </a:p>
          <a:p>
            <a:r>
              <a:rPr lang="en-US" dirty="0"/>
              <a:t>        </a:t>
            </a:r>
            <a:r>
              <a:rPr lang="en-US" dirty="0" err="1"/>
              <a:t>OKtoCopy</a:t>
            </a:r>
            <a:r>
              <a:rPr lang="en-US" dirty="0"/>
              <a:t> = True</a:t>
            </a:r>
          </a:p>
          <a:p>
            <a:r>
              <a:rPr lang="en-US" dirty="0"/>
              <a:t>        print("")</a:t>
            </a:r>
          </a:p>
          <a:p>
            <a:endParaRPr lang="en-US" dirty="0"/>
          </a:p>
          <a:p>
            <a:r>
              <a:rPr lang="en-US" dirty="0"/>
              <a:t>    </a:t>
            </a:r>
            <a:r>
              <a:rPr lang="en-US" dirty="0" err="1"/>
              <a:t>def</a:t>
            </a:r>
            <a:r>
              <a:rPr lang="en-US" dirty="0"/>
              <a:t> </a:t>
            </a:r>
            <a:r>
              <a:rPr lang="en-US" dirty="0" err="1"/>
              <a:t>InitializeArcGISSettings</a:t>
            </a:r>
            <a:r>
              <a:rPr lang="en-US" dirty="0"/>
              <a:t>(self):</a:t>
            </a:r>
          </a:p>
          <a:p>
            <a:r>
              <a:rPr lang="en-US" dirty="0"/>
              <a:t>        global </a:t>
            </a:r>
            <a:r>
              <a:rPr lang="en-US" dirty="0" err="1"/>
              <a:t>ArcGISOK</a:t>
            </a:r>
            <a:endParaRPr lang="en-US" dirty="0"/>
          </a:p>
          <a:p>
            <a:r>
              <a:rPr lang="en-US" dirty="0"/>
              <a:t>        </a:t>
            </a:r>
            <a:r>
              <a:rPr lang="en-US" dirty="0" err="1"/>
              <a:t>ArcGISOK</a:t>
            </a:r>
            <a:r>
              <a:rPr lang="en-US" dirty="0"/>
              <a:t> = True</a:t>
            </a:r>
          </a:p>
          <a:p>
            <a:r>
              <a:rPr lang="en-US" dirty="0"/>
              <a:t>        try:</a:t>
            </a:r>
          </a:p>
          <a:p>
            <a:r>
              <a:rPr lang="en-US" dirty="0"/>
              <a:t>            import </a:t>
            </a:r>
            <a:r>
              <a:rPr lang="en-US" dirty="0" err="1"/>
              <a:t>arcpy</a:t>
            </a:r>
            <a:endParaRPr lang="en-US" dirty="0"/>
          </a:p>
          <a:p>
            <a:r>
              <a:rPr lang="en-US" dirty="0"/>
              <a:t>            #set ESRI environment to be able to overwrite feature classes</a:t>
            </a:r>
          </a:p>
          <a:p>
            <a:r>
              <a:rPr lang="en-US" dirty="0"/>
              <a:t>            </a:t>
            </a:r>
            <a:r>
              <a:rPr lang="en-US" dirty="0" err="1"/>
              <a:t>arcpy.env.overwriteOutput</a:t>
            </a:r>
            <a:r>
              <a:rPr lang="en-US" dirty="0"/>
              <a:t> = True</a:t>
            </a:r>
          </a:p>
          <a:p>
            <a:r>
              <a:rPr lang="en-US" dirty="0"/>
              <a:t>        except Exception:</a:t>
            </a:r>
          </a:p>
          <a:p>
            <a:r>
              <a:rPr lang="en-US" dirty="0"/>
              <a:t>            </a:t>
            </a:r>
            <a:r>
              <a:rPr lang="en-US" dirty="0" err="1"/>
              <a:t>ArcGISOK</a:t>
            </a:r>
            <a:r>
              <a:rPr lang="en-US" dirty="0"/>
              <a:t> = False</a:t>
            </a:r>
          </a:p>
          <a:p>
            <a:r>
              <a:rPr lang="en-US" dirty="0"/>
              <a:t>            </a:t>
            </a:r>
            <a:r>
              <a:rPr lang="en-US" dirty="0" err="1"/>
              <a:t>OKtoCopy</a:t>
            </a:r>
            <a:r>
              <a:rPr lang="en-US" dirty="0"/>
              <a:t> = False</a:t>
            </a:r>
          </a:p>
          <a:p>
            <a:r>
              <a:rPr lang="en-US" dirty="0"/>
              <a:t>            </a:t>
            </a:r>
            <a:r>
              <a:rPr lang="en-US" dirty="0" err="1"/>
              <a:t>ErrorMsg</a:t>
            </a:r>
            <a:r>
              <a:rPr lang="en-US" dirty="0"/>
              <a:t>=</a:t>
            </a:r>
            <a:r>
              <a:rPr lang="en-US" dirty="0" err="1"/>
              <a:t>traceback.format_exc</a:t>
            </a:r>
            <a:r>
              <a:rPr lang="en-US" dirty="0"/>
              <a:t>()</a:t>
            </a:r>
          </a:p>
          <a:p>
            <a:r>
              <a:rPr lang="en-US" dirty="0"/>
              <a:t>            print ("\n"+</a:t>
            </a:r>
            <a:r>
              <a:rPr lang="en-US" dirty="0" err="1"/>
              <a:t>ErrorMsg</a:t>
            </a:r>
            <a:r>
              <a:rPr lang="en-US" dirty="0"/>
              <a:t>)</a:t>
            </a:r>
          </a:p>
          <a:p>
            <a:r>
              <a:rPr lang="en-US" dirty="0"/>
              <a:t>            </a:t>
            </a:r>
            <a:r>
              <a:rPr lang="en-US" dirty="0" err="1"/>
              <a:t>ExportCountyData.emailError</a:t>
            </a:r>
            <a:r>
              <a:rPr lang="en-US" dirty="0"/>
              <a:t>(</a:t>
            </a:r>
            <a:r>
              <a:rPr lang="en-US" dirty="0" err="1"/>
              <a:t>ErrorMsg</a:t>
            </a:r>
            <a:r>
              <a:rPr lang="en-US" dirty="0"/>
              <a:t>)</a:t>
            </a:r>
          </a:p>
          <a:p>
            <a:endParaRPr lang="en-US" dirty="0"/>
          </a:p>
          <a:p>
            <a:endParaRPr lang="en-US" dirty="0"/>
          </a:p>
          <a:p>
            <a:r>
              <a:rPr lang="en-US" dirty="0"/>
              <a:t>with </a:t>
            </a:r>
            <a:r>
              <a:rPr lang="en-US" dirty="0" err="1"/>
              <a:t>OutputManager</a:t>
            </a:r>
            <a:r>
              <a:rPr lang="en-US" dirty="0"/>
              <a:t>(</a:t>
            </a:r>
            <a:r>
              <a:rPr lang="en-US" dirty="0" err="1"/>
              <a:t>PythonLogFolder</a:t>
            </a:r>
            <a:r>
              <a:rPr lang="en-US" dirty="0"/>
              <a:t>+"\Logs\</a:t>
            </a:r>
            <a:r>
              <a:rPr lang="en-US" dirty="0" err="1"/>
              <a:t>CountyDownloadScript</a:t>
            </a:r>
            <a:r>
              <a:rPr lang="en-US" dirty="0"/>
              <a:t>_"+</a:t>
            </a:r>
            <a:r>
              <a:rPr lang="en-US" dirty="0" err="1"/>
              <a:t>TodaysDate</a:t>
            </a:r>
            <a:r>
              <a:rPr lang="en-US" dirty="0"/>
              <a:t>+".txt") as </a:t>
            </a:r>
            <a:r>
              <a:rPr lang="en-US" dirty="0" err="1"/>
              <a:t>output_manager</a:t>
            </a:r>
            <a:r>
              <a:rPr lang="en-US" dirty="0"/>
              <a:t>:</a:t>
            </a:r>
          </a:p>
          <a:p>
            <a:r>
              <a:rPr lang="en-US" dirty="0"/>
              <a:t>    #all the following will print on screen AND go to text file</a:t>
            </a:r>
          </a:p>
          <a:p>
            <a:endParaRPr lang="en-US" dirty="0"/>
          </a:p>
          <a:p>
            <a:r>
              <a:rPr lang="en-US" dirty="0"/>
              <a:t>    </a:t>
            </a:r>
            <a:r>
              <a:rPr lang="en-US" dirty="0" err="1"/>
              <a:t>output_manager.enable</a:t>
            </a:r>
            <a:r>
              <a:rPr lang="en-US" dirty="0"/>
              <a:t>()</a:t>
            </a:r>
          </a:p>
          <a:p>
            <a:endParaRPr lang="en-US" dirty="0"/>
          </a:p>
          <a:p>
            <a:r>
              <a:rPr lang="en-US" dirty="0"/>
              <a:t>    print ("Started at " + </a:t>
            </a:r>
            <a:r>
              <a:rPr lang="en-US" dirty="0" err="1"/>
              <a:t>str</a:t>
            </a:r>
            <a:r>
              <a:rPr lang="en-US" dirty="0"/>
              <a:t>(</a:t>
            </a:r>
            <a:r>
              <a:rPr lang="en-US" dirty="0" err="1"/>
              <a:t>startTime</a:t>
            </a:r>
            <a:r>
              <a:rPr lang="en-US" dirty="0"/>
              <a:t>))</a:t>
            </a:r>
          </a:p>
          <a:p>
            <a:r>
              <a:rPr lang="en-US" dirty="0"/>
              <a:t>    print ("")</a:t>
            </a:r>
          </a:p>
          <a:p>
            <a:r>
              <a:rPr lang="en-US" dirty="0"/>
              <a:t>    ######</a:t>
            </a:r>
          </a:p>
          <a:p>
            <a:endParaRPr lang="en-US" dirty="0"/>
          </a:p>
          <a:p>
            <a:r>
              <a:rPr lang="en-US" dirty="0"/>
              <a:t>    </a:t>
            </a:r>
            <a:r>
              <a:rPr lang="en-US" dirty="0" err="1"/>
              <a:t>ExportCountyData.InitializeArcGISSettings</a:t>
            </a:r>
            <a:r>
              <a:rPr lang="en-US" dirty="0"/>
              <a:t>()</a:t>
            </a:r>
          </a:p>
          <a:p>
            <a:r>
              <a:rPr lang="en-US" dirty="0"/>
              <a:t>    if </a:t>
            </a:r>
            <a:r>
              <a:rPr lang="en-US" dirty="0" err="1"/>
              <a:t>ArcGISOK</a:t>
            </a:r>
            <a:r>
              <a:rPr lang="en-US" dirty="0"/>
              <a:t> is True: # verifies that ArcGIS Pro license </a:t>
            </a:r>
            <a:r>
              <a:rPr lang="en-US" dirty="0" err="1"/>
              <a:t>avaiable</a:t>
            </a:r>
            <a:endParaRPr lang="en-US" dirty="0"/>
          </a:p>
          <a:p>
            <a:r>
              <a:rPr lang="en-US" dirty="0"/>
              <a:t>        import </a:t>
            </a:r>
            <a:r>
              <a:rPr lang="en-US" dirty="0" err="1"/>
              <a:t>arcpy</a:t>
            </a:r>
            <a:endParaRPr lang="en-US" dirty="0"/>
          </a:p>
          <a:p>
            <a:r>
              <a:rPr lang="en-US" dirty="0"/>
              <a:t>        </a:t>
            </a:r>
            <a:r>
              <a:rPr lang="en-US" dirty="0" err="1"/>
              <a:t>ExportCountyData.ExportJohnsonCounty</a:t>
            </a:r>
            <a:r>
              <a:rPr lang="en-US" dirty="0"/>
              <a:t>()</a:t>
            </a:r>
          </a:p>
          <a:p>
            <a:r>
              <a:rPr lang="en-US" dirty="0"/>
              <a:t>        </a:t>
            </a:r>
            <a:r>
              <a:rPr lang="en-US" dirty="0" err="1"/>
              <a:t>ExportCountyData.ExportMarionCounty</a:t>
            </a:r>
            <a:r>
              <a:rPr lang="en-US" dirty="0"/>
              <a:t>()</a:t>
            </a:r>
          </a:p>
          <a:p>
            <a:r>
              <a:rPr lang="en-US" dirty="0"/>
              <a:t>        </a:t>
            </a:r>
            <a:r>
              <a:rPr lang="en-US" dirty="0" err="1"/>
              <a:t>ExportCountyData.ExportHamiltonCounty</a:t>
            </a:r>
            <a:r>
              <a:rPr lang="en-US" dirty="0"/>
              <a:t>()</a:t>
            </a:r>
          </a:p>
          <a:p>
            <a:r>
              <a:rPr lang="en-US" dirty="0"/>
              <a:t>        </a:t>
            </a:r>
            <a:r>
              <a:rPr lang="en-US" dirty="0" err="1"/>
              <a:t>ExportCountyData.ExportNewParcels_Streets</a:t>
            </a:r>
            <a:r>
              <a:rPr lang="en-US" dirty="0"/>
              <a:t>()</a:t>
            </a:r>
          </a:p>
          <a:p>
            <a:r>
              <a:rPr lang="en-US" dirty="0"/>
              <a:t>        </a:t>
            </a:r>
            <a:r>
              <a:rPr lang="en-US" dirty="0" err="1"/>
              <a:t>ExportCountyData.CopyToAdminGDBtoBasemapingFolder</a:t>
            </a:r>
            <a:r>
              <a:rPr lang="en-US" dirty="0"/>
              <a:t>()</a:t>
            </a:r>
          </a:p>
        </p:txBody>
      </p:sp>
      <p:sp>
        <p:nvSpPr>
          <p:cNvPr id="4" name="Slide Number Placeholder 3"/>
          <p:cNvSpPr>
            <a:spLocks noGrp="1"/>
          </p:cNvSpPr>
          <p:nvPr>
            <p:ph type="sldNum" sz="quarter" idx="10"/>
          </p:nvPr>
        </p:nvSpPr>
        <p:spPr/>
        <p:txBody>
          <a:bodyPr/>
          <a:lstStyle/>
          <a:p>
            <a:fld id="{19455418-425E-407E-99CD-2A09C29D8F96}" type="slidenum">
              <a:rPr lang="en-US" smtClean="0"/>
              <a:t>42</a:t>
            </a:fld>
            <a:endParaRPr lang="en-US"/>
          </a:p>
        </p:txBody>
      </p:sp>
    </p:spTree>
    <p:extLst>
      <p:ext uri="{BB962C8B-B14F-4D97-AF65-F5344CB8AC3E}">
        <p14:creationId xmlns:p14="http://schemas.microsoft.com/office/powerpoint/2010/main" val="4090502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tried this method to download a</a:t>
            </a:r>
            <a:r>
              <a:rPr lang="en-US" baseline="0" dirty="0"/>
              <a:t> contour REST service with 2 million records but it would time out after 1 </a:t>
            </a:r>
            <a:r>
              <a:rPr lang="en-US" baseline="0" dirty="0" err="1"/>
              <a:t>hr</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43</a:t>
            </a:fld>
            <a:endParaRPr lang="en-US"/>
          </a:p>
        </p:txBody>
      </p:sp>
    </p:spTree>
    <p:extLst>
      <p:ext uri="{BB962C8B-B14F-4D97-AF65-F5344CB8AC3E}">
        <p14:creationId xmlns:p14="http://schemas.microsoft.com/office/powerpoint/2010/main" val="3377061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The smaller the </a:t>
            </a:r>
            <a:r>
              <a:rPr lang="en-US" b="1" dirty="0" err="1">
                <a:solidFill>
                  <a:srgbClr val="FF0000"/>
                </a:solidFill>
              </a:rPr>
              <a:t>numberTODownloadAtOnce</a:t>
            </a:r>
            <a:r>
              <a:rPr lang="en-US" b="1" dirty="0">
                <a:solidFill>
                  <a:srgbClr val="FF0000"/>
                </a:solidFill>
              </a:rPr>
              <a:t>, the longer</a:t>
            </a:r>
            <a:r>
              <a:rPr lang="en-US" b="1" baseline="0" dirty="0">
                <a:solidFill>
                  <a:srgbClr val="FF0000"/>
                </a:solidFill>
              </a:rPr>
              <a:t> the script takes</a:t>
            </a:r>
            <a:endParaRPr lang="en-US" b="1" dirty="0">
              <a:solidFill>
                <a:srgbClr val="FF0000"/>
              </a:solidFill>
            </a:endParaRPr>
          </a:p>
          <a:p>
            <a:endParaRPr lang="en-US" dirty="0"/>
          </a:p>
          <a:p>
            <a:r>
              <a:rPr lang="en-US" dirty="0"/>
              <a:t>with </a:t>
            </a:r>
            <a:r>
              <a:rPr lang="en-US" dirty="0" err="1"/>
              <a:t>arcpy.da.SearchCursor</a:t>
            </a:r>
            <a:r>
              <a:rPr lang="en-US" dirty="0"/>
              <a:t>(</a:t>
            </a:r>
            <a:r>
              <a:rPr lang="en-US" dirty="0" err="1"/>
              <a:t>hfl</a:t>
            </a:r>
            <a:r>
              <a:rPr lang="en-US" dirty="0"/>
              <a:t>, fields) as cursor:</a:t>
            </a:r>
          </a:p>
          <a:p>
            <a:r>
              <a:rPr lang="en-US" dirty="0"/>
              <a:t>    for row in cursor:</a:t>
            </a:r>
          </a:p>
          <a:p>
            <a:r>
              <a:rPr lang="en-US" dirty="0"/>
              <a:t>        </a:t>
            </a:r>
            <a:r>
              <a:rPr lang="en-US" dirty="0" err="1"/>
              <a:t>listOfOIDs.append</a:t>
            </a:r>
            <a:r>
              <a:rPr lang="en-US" dirty="0"/>
              <a:t>(row[0])</a:t>
            </a:r>
          </a:p>
          <a:p>
            <a:endParaRPr lang="en-US" dirty="0"/>
          </a:p>
          <a:p>
            <a:r>
              <a:rPr lang="en-US" dirty="0" err="1"/>
              <a:t>max_value</a:t>
            </a:r>
            <a:r>
              <a:rPr lang="en-US" dirty="0"/>
              <a:t> = max(</a:t>
            </a:r>
            <a:r>
              <a:rPr lang="en-US" dirty="0" err="1"/>
              <a:t>listOfOIDs</a:t>
            </a:r>
            <a:r>
              <a:rPr lang="en-US" dirty="0"/>
              <a:t>)</a:t>
            </a:r>
          </a:p>
          <a:p>
            <a:r>
              <a:rPr lang="en-US" dirty="0" err="1"/>
              <a:t>min_value</a:t>
            </a:r>
            <a:r>
              <a:rPr lang="en-US" dirty="0"/>
              <a:t> = min(</a:t>
            </a:r>
            <a:r>
              <a:rPr lang="en-US" dirty="0" err="1"/>
              <a:t>listOfOIDs</a:t>
            </a:r>
            <a:r>
              <a:rPr lang="en-US" dirty="0"/>
              <a:t>)</a:t>
            </a:r>
          </a:p>
          <a:p>
            <a:endParaRPr lang="en-US" dirty="0"/>
          </a:p>
          <a:p>
            <a:r>
              <a:rPr lang="en-US" dirty="0"/>
              <a:t>del </a:t>
            </a:r>
            <a:r>
              <a:rPr lang="en-US" dirty="0" err="1"/>
              <a:t>listOfOIDs</a:t>
            </a:r>
            <a:r>
              <a:rPr lang="en-US" dirty="0"/>
              <a:t> #delete </a:t>
            </a:r>
            <a:r>
              <a:rPr lang="en-US" dirty="0" err="1"/>
              <a:t>listOfOIDs</a:t>
            </a:r>
            <a:r>
              <a:rPr lang="en-US" dirty="0"/>
              <a:t> to free up memory</a:t>
            </a:r>
          </a:p>
          <a:p>
            <a:endParaRPr lang="en-US" dirty="0"/>
          </a:p>
          <a:p>
            <a:r>
              <a:rPr lang="en-US" dirty="0" err="1"/>
              <a:t>numberToDownloadAtOnce</a:t>
            </a:r>
            <a:r>
              <a:rPr lang="en-US" dirty="0"/>
              <a:t>=2000 #running with 10k or 5k for fails on the parcels</a:t>
            </a:r>
          </a:p>
          <a:p>
            <a:endParaRPr lang="en-US" dirty="0"/>
          </a:p>
          <a:p>
            <a:r>
              <a:rPr lang="en-US" dirty="0"/>
              <a:t>if </a:t>
            </a:r>
            <a:r>
              <a:rPr lang="en-US" dirty="0" err="1"/>
              <a:t>int</a:t>
            </a:r>
            <a:r>
              <a:rPr lang="en-US" dirty="0"/>
              <a:t>(</a:t>
            </a:r>
            <a:r>
              <a:rPr lang="en-US" dirty="0" err="1"/>
              <a:t>HFLrecordcount</a:t>
            </a:r>
            <a:r>
              <a:rPr lang="en-US" dirty="0"/>
              <a:t>)&gt;</a:t>
            </a:r>
            <a:r>
              <a:rPr lang="en-US" dirty="0" err="1"/>
              <a:t>numberToDownloadAtOnce</a:t>
            </a:r>
            <a:r>
              <a:rPr lang="en-US" dirty="0"/>
              <a:t>: #skipping centerline since OIDs don't start at 1 and can download all at once</a:t>
            </a:r>
          </a:p>
          <a:p>
            <a:r>
              <a:rPr lang="en-US" dirty="0"/>
              <a:t>    </a:t>
            </a:r>
            <a:r>
              <a:rPr lang="en-US" dirty="0" err="1"/>
              <a:t>lowerVal</a:t>
            </a:r>
            <a:r>
              <a:rPr lang="en-US" dirty="0"/>
              <a:t>=</a:t>
            </a:r>
            <a:r>
              <a:rPr lang="en-US" dirty="0" err="1"/>
              <a:t>min_value</a:t>
            </a:r>
            <a:endParaRPr lang="en-US" dirty="0"/>
          </a:p>
          <a:p>
            <a:r>
              <a:rPr lang="en-US" dirty="0"/>
              <a:t>    </a:t>
            </a:r>
            <a:r>
              <a:rPr lang="en-US" dirty="0" err="1"/>
              <a:t>upperVal</a:t>
            </a:r>
            <a:r>
              <a:rPr lang="en-US" dirty="0"/>
              <a:t>=lowerVal+numberToDownloadAtOnce-1</a:t>
            </a:r>
          </a:p>
          <a:p>
            <a:r>
              <a:rPr lang="en-US" dirty="0"/>
              <a:t>    while </a:t>
            </a:r>
            <a:r>
              <a:rPr lang="en-US" dirty="0" err="1"/>
              <a:t>int</a:t>
            </a:r>
            <a:r>
              <a:rPr lang="en-US" dirty="0"/>
              <a:t>(</a:t>
            </a:r>
            <a:r>
              <a:rPr lang="en-US" dirty="0" err="1"/>
              <a:t>lowerVal</a:t>
            </a:r>
            <a:r>
              <a:rPr lang="en-US" dirty="0"/>
              <a:t>)&lt;</a:t>
            </a:r>
            <a:r>
              <a:rPr lang="en-US" dirty="0" err="1"/>
              <a:t>int</a:t>
            </a:r>
            <a:r>
              <a:rPr lang="en-US" dirty="0"/>
              <a:t>(</a:t>
            </a:r>
            <a:r>
              <a:rPr lang="en-US" dirty="0" err="1"/>
              <a:t>max_value</a:t>
            </a:r>
            <a:r>
              <a:rPr lang="en-US" dirty="0"/>
              <a:t>):</a:t>
            </a:r>
          </a:p>
          <a:p>
            <a:r>
              <a:rPr lang="en-US" dirty="0"/>
              <a:t>         </a:t>
            </a:r>
            <a:r>
              <a:rPr lang="en-US" dirty="0" err="1"/>
              <a:t>arcpy.FeatureClassToFeatureClass_conversion</a:t>
            </a:r>
            <a:r>
              <a:rPr lang="en-US" dirty="0"/>
              <a:t>(</a:t>
            </a:r>
            <a:r>
              <a:rPr lang="en-US" dirty="0" err="1"/>
              <a:t>hfl,scratchGDB,FCName+str</a:t>
            </a:r>
            <a:r>
              <a:rPr lang="en-US" dirty="0"/>
              <a:t>(</a:t>
            </a:r>
            <a:r>
              <a:rPr lang="en-US" dirty="0" err="1"/>
              <a:t>loopcount</a:t>
            </a:r>
            <a:r>
              <a:rPr lang="en-US" dirty="0"/>
              <a:t>),"OBJECTID &gt;= "+</a:t>
            </a:r>
            <a:r>
              <a:rPr lang="en-US" dirty="0" err="1"/>
              <a:t>str</a:t>
            </a:r>
            <a:r>
              <a:rPr lang="en-US" dirty="0"/>
              <a:t>(</a:t>
            </a:r>
            <a:r>
              <a:rPr lang="en-US" dirty="0" err="1"/>
              <a:t>lowerVal</a:t>
            </a:r>
            <a:r>
              <a:rPr lang="en-US" dirty="0"/>
              <a:t>)+" and OBJECTID &lt;= "+</a:t>
            </a:r>
            <a:r>
              <a:rPr lang="en-US" dirty="0" err="1"/>
              <a:t>str</a:t>
            </a:r>
            <a:r>
              <a:rPr lang="en-US" dirty="0"/>
              <a:t>(</a:t>
            </a:r>
            <a:r>
              <a:rPr lang="en-US" dirty="0" err="1"/>
              <a:t>upperVal</a:t>
            </a:r>
            <a:r>
              <a:rPr lang="en-US" dirty="0"/>
              <a:t>))</a:t>
            </a:r>
          </a:p>
          <a:p>
            <a:r>
              <a:rPr lang="en-US" dirty="0"/>
              <a:t>         </a:t>
            </a:r>
            <a:r>
              <a:rPr lang="en-US" dirty="0" err="1"/>
              <a:t>lowerVal</a:t>
            </a:r>
            <a:r>
              <a:rPr lang="en-US" dirty="0"/>
              <a:t>+=</a:t>
            </a:r>
            <a:r>
              <a:rPr lang="en-US" dirty="0" err="1"/>
              <a:t>numberToDownloadAtOnce</a:t>
            </a:r>
            <a:endParaRPr lang="en-US" dirty="0"/>
          </a:p>
          <a:p>
            <a:r>
              <a:rPr lang="en-US" dirty="0"/>
              <a:t>         </a:t>
            </a:r>
            <a:r>
              <a:rPr lang="en-US" dirty="0" err="1"/>
              <a:t>upperVal</a:t>
            </a:r>
            <a:r>
              <a:rPr lang="en-US" dirty="0"/>
              <a:t>+=</a:t>
            </a:r>
            <a:r>
              <a:rPr lang="en-US" dirty="0" err="1"/>
              <a:t>numberToDownloadAtOnce</a:t>
            </a:r>
            <a:endParaRPr lang="en-US" dirty="0"/>
          </a:p>
          <a:p>
            <a:r>
              <a:rPr lang="en-US" dirty="0"/>
              <a:t>else:</a:t>
            </a:r>
          </a:p>
          <a:p>
            <a:r>
              <a:rPr lang="en-US" dirty="0"/>
              <a:t>    #download regular way via </a:t>
            </a:r>
            <a:r>
              <a:rPr lang="en-US" dirty="0" err="1"/>
              <a:t>arcpy.CopyFeatures</a:t>
            </a:r>
            <a:endParaRPr lang="en-US" dirty="0"/>
          </a:p>
        </p:txBody>
      </p:sp>
      <p:sp>
        <p:nvSpPr>
          <p:cNvPr id="4" name="Slide Number Placeholder 3"/>
          <p:cNvSpPr>
            <a:spLocks noGrp="1"/>
          </p:cNvSpPr>
          <p:nvPr>
            <p:ph type="sldNum" sz="quarter" idx="10"/>
          </p:nvPr>
        </p:nvSpPr>
        <p:spPr/>
        <p:txBody>
          <a:bodyPr/>
          <a:lstStyle/>
          <a:p>
            <a:fld id="{F6BE45D3-EAF2-40B3-B96A-8DB39F08415B}" type="slidenum">
              <a:rPr lang="en-US" smtClean="0"/>
              <a:t>44</a:t>
            </a:fld>
            <a:endParaRPr lang="en-US"/>
          </a:p>
        </p:txBody>
      </p:sp>
    </p:spTree>
    <p:extLst>
      <p:ext uri="{BB962C8B-B14F-4D97-AF65-F5344CB8AC3E}">
        <p14:creationId xmlns:p14="http://schemas.microsoft.com/office/powerpoint/2010/main" val="632271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downloaded layers together         </a:t>
            </a:r>
          </a:p>
          <a:p>
            <a:r>
              <a:rPr lang="en-US" dirty="0" err="1"/>
              <a:t>arcpy.env.workspace</a:t>
            </a:r>
            <a:r>
              <a:rPr lang="en-US" dirty="0"/>
              <a:t> = </a:t>
            </a:r>
            <a:r>
              <a:rPr lang="en-US" dirty="0" err="1"/>
              <a:t>scratchGDB</a:t>
            </a:r>
            <a:endParaRPr lang="en-US" dirty="0"/>
          </a:p>
          <a:p>
            <a:r>
              <a:rPr lang="en-US" dirty="0"/>
              <a:t>#make list of feature classes with </a:t>
            </a:r>
            <a:r>
              <a:rPr lang="en-US" dirty="0" err="1"/>
              <a:t>FCName</a:t>
            </a:r>
            <a:endParaRPr lang="en-US" dirty="0"/>
          </a:p>
          <a:p>
            <a:r>
              <a:rPr lang="en-US" dirty="0" err="1"/>
              <a:t>fcList</a:t>
            </a:r>
            <a:r>
              <a:rPr lang="en-US" dirty="0"/>
              <a:t>=[]</a:t>
            </a:r>
          </a:p>
          <a:p>
            <a:r>
              <a:rPr lang="en-US" dirty="0"/>
              <a:t>for fc in </a:t>
            </a:r>
            <a:r>
              <a:rPr lang="en-US" dirty="0" err="1"/>
              <a:t>arcpy.ListFeatureClasses</a:t>
            </a:r>
            <a:r>
              <a:rPr lang="en-US" dirty="0"/>
              <a:t>():</a:t>
            </a:r>
          </a:p>
          <a:p>
            <a:r>
              <a:rPr lang="en-US" dirty="0"/>
              <a:t>    if </a:t>
            </a:r>
            <a:r>
              <a:rPr lang="en-US" dirty="0" err="1"/>
              <a:t>FCName</a:t>
            </a:r>
            <a:r>
              <a:rPr lang="en-US" dirty="0"/>
              <a:t> in fc:</a:t>
            </a:r>
          </a:p>
          <a:p>
            <a:r>
              <a:rPr lang="en-US" dirty="0"/>
              <a:t>        </a:t>
            </a:r>
            <a:r>
              <a:rPr lang="en-US" dirty="0" err="1"/>
              <a:t>fcList.append</a:t>
            </a:r>
            <a:r>
              <a:rPr lang="en-US" dirty="0"/>
              <a:t>(fc)</a:t>
            </a:r>
          </a:p>
          <a:p>
            <a:r>
              <a:rPr lang="en-US" dirty="0"/>
              <a:t>        #print (fc)</a:t>
            </a:r>
          </a:p>
          <a:p>
            <a:r>
              <a:rPr lang="en-US" dirty="0" err="1"/>
              <a:t>arcpy.Merge_management</a:t>
            </a:r>
            <a:r>
              <a:rPr lang="en-US" dirty="0"/>
              <a:t>(</a:t>
            </a:r>
            <a:r>
              <a:rPr lang="en-US" dirty="0" err="1"/>
              <a:t>fcList</a:t>
            </a:r>
            <a:r>
              <a:rPr lang="en-US" dirty="0"/>
              <a:t>, </a:t>
            </a:r>
            <a:r>
              <a:rPr lang="en-US" dirty="0" err="1"/>
              <a:t>os.path.join</a:t>
            </a:r>
            <a:r>
              <a:rPr lang="en-US" dirty="0"/>
              <a:t>(</a:t>
            </a:r>
            <a:r>
              <a:rPr lang="en-US" dirty="0" err="1"/>
              <a:t>HamiltonCountyGDB,FCName</a:t>
            </a:r>
            <a:r>
              <a:rPr lang="en-US" dirty="0"/>
              <a:t>))</a:t>
            </a:r>
          </a:p>
        </p:txBody>
      </p:sp>
      <p:sp>
        <p:nvSpPr>
          <p:cNvPr id="4" name="Slide Number Placeholder 3"/>
          <p:cNvSpPr>
            <a:spLocks noGrp="1"/>
          </p:cNvSpPr>
          <p:nvPr>
            <p:ph type="sldNum" sz="quarter" idx="10"/>
          </p:nvPr>
        </p:nvSpPr>
        <p:spPr/>
        <p:txBody>
          <a:bodyPr/>
          <a:lstStyle/>
          <a:p>
            <a:fld id="{F6BE45D3-EAF2-40B3-B96A-8DB39F08415B}" type="slidenum">
              <a:rPr lang="en-US" smtClean="0"/>
              <a:t>45</a:t>
            </a:fld>
            <a:endParaRPr lang="en-US"/>
          </a:p>
        </p:txBody>
      </p:sp>
    </p:spTree>
    <p:extLst>
      <p:ext uri="{BB962C8B-B14F-4D97-AF65-F5344CB8AC3E}">
        <p14:creationId xmlns:p14="http://schemas.microsoft.com/office/powerpoint/2010/main" val="3006074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purpose is to catch errors and prevent updating the Production GDB with incomplete data</a:t>
            </a:r>
          </a:p>
          <a:p>
            <a:endParaRPr lang="en-US" baseline="0" dirty="0"/>
          </a:p>
          <a:p>
            <a:r>
              <a:rPr lang="en-US" baseline="0" dirty="0"/>
              <a:t>Second is to notify me of the error so I can diagnose what happened and see if I can prevent that issue in the future</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46</a:t>
            </a:fld>
            <a:endParaRPr lang="en-US"/>
          </a:p>
        </p:txBody>
      </p:sp>
    </p:spTree>
    <p:extLst>
      <p:ext uri="{BB962C8B-B14F-4D97-AF65-F5344CB8AC3E}">
        <p14:creationId xmlns:p14="http://schemas.microsoft.com/office/powerpoint/2010/main" val="424453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we were all using ArcGIS Pro, we could simply add the REST service URLs to the maps and skip this whole process but we are still on the ESRI Utility Version 10.2.1</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5</a:t>
            </a:fld>
            <a:endParaRPr lang="en-US"/>
          </a:p>
        </p:txBody>
      </p:sp>
    </p:spTree>
    <p:extLst>
      <p:ext uri="{BB962C8B-B14F-4D97-AF65-F5344CB8AC3E}">
        <p14:creationId xmlns:p14="http://schemas.microsoft.com/office/powerpoint/2010/main" val="1448461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OKtoCopy</a:t>
            </a:r>
            <a:r>
              <a:rPr lang="en-US" dirty="0"/>
              <a:t> controls</a:t>
            </a:r>
            <a:r>
              <a:rPr lang="en-US" baseline="0" dirty="0"/>
              <a:t> if the portion that copies from staging to </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49</a:t>
            </a:fld>
            <a:endParaRPr lang="en-US"/>
          </a:p>
        </p:txBody>
      </p:sp>
    </p:spTree>
    <p:extLst>
      <p:ext uri="{BB962C8B-B14F-4D97-AF65-F5344CB8AC3E}">
        <p14:creationId xmlns:p14="http://schemas.microsoft.com/office/powerpoint/2010/main" val="3616932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a:t>
            </a:r>
            <a:r>
              <a:rPr lang="en-US" dirty="0" err="1"/>
              <a:t>FCName</a:t>
            </a:r>
            <a:r>
              <a:rPr lang="en-US" dirty="0"/>
              <a:t> in </a:t>
            </a:r>
            <a:r>
              <a:rPr lang="en-US" dirty="0" err="1"/>
              <a:t>ExcelValues</a:t>
            </a:r>
            <a:r>
              <a:rPr lang="en-US" dirty="0"/>
              <a:t>:</a:t>
            </a:r>
          </a:p>
          <a:p>
            <a:r>
              <a:rPr lang="en-US" dirty="0"/>
              <a:t>                </a:t>
            </a:r>
          </a:p>
          <a:p>
            <a:r>
              <a:rPr lang="en-US" dirty="0"/>
              <a:t>                print ("\</a:t>
            </a:r>
            <a:r>
              <a:rPr lang="en-US" dirty="0" err="1"/>
              <a:t>tNow</a:t>
            </a:r>
            <a:r>
              <a:rPr lang="en-US" dirty="0"/>
              <a:t> exporting: "+</a:t>
            </a:r>
            <a:r>
              <a:rPr lang="en-US" dirty="0" err="1"/>
              <a:t>FCName</a:t>
            </a:r>
            <a:r>
              <a:rPr lang="en-US" dirty="0"/>
              <a:t>)</a:t>
            </a:r>
          </a:p>
          <a:p>
            <a:r>
              <a:rPr lang="en-US" dirty="0"/>
              <a:t>                </a:t>
            </a:r>
            <a:r>
              <a:rPr lang="en-US" dirty="0" err="1"/>
              <a:t>hfl</a:t>
            </a:r>
            <a:r>
              <a:rPr lang="en-US" dirty="0"/>
              <a:t> = </a:t>
            </a:r>
            <a:r>
              <a:rPr lang="en-US" dirty="0" err="1"/>
              <a:t>ExcelValues</a:t>
            </a:r>
            <a:r>
              <a:rPr lang="en-US" dirty="0"/>
              <a:t>[</a:t>
            </a:r>
            <a:r>
              <a:rPr lang="en-US" dirty="0" err="1"/>
              <a:t>FCName</a:t>
            </a:r>
            <a:r>
              <a:rPr lang="en-US" dirty="0"/>
              <a:t>]</a:t>
            </a:r>
          </a:p>
          <a:p>
            <a:r>
              <a:rPr lang="en-US" dirty="0"/>
              <a:t>                </a:t>
            </a:r>
            <a:r>
              <a:rPr lang="en-US" dirty="0" err="1"/>
              <a:t>arcpy.MakeFeatureLayer_management</a:t>
            </a:r>
            <a:r>
              <a:rPr lang="en-US" dirty="0"/>
              <a:t> (</a:t>
            </a:r>
            <a:r>
              <a:rPr lang="en-US" dirty="0" err="1"/>
              <a:t>hfl</a:t>
            </a:r>
            <a:r>
              <a:rPr lang="en-US" dirty="0"/>
              <a:t>, "</a:t>
            </a:r>
            <a:r>
              <a:rPr lang="en-US" dirty="0" err="1"/>
              <a:t>HFL_lyrfile</a:t>
            </a:r>
            <a:r>
              <a:rPr lang="en-US" dirty="0"/>
              <a:t>")</a:t>
            </a:r>
          </a:p>
          <a:p>
            <a:r>
              <a:rPr lang="en-US" dirty="0"/>
              <a:t>                </a:t>
            </a:r>
            <a:r>
              <a:rPr lang="en-US" dirty="0" err="1"/>
              <a:t>HFLrecordcount</a:t>
            </a:r>
            <a:r>
              <a:rPr lang="en-US" dirty="0"/>
              <a:t>=</a:t>
            </a:r>
            <a:r>
              <a:rPr lang="en-US" dirty="0" err="1"/>
              <a:t>arcpy.management.GetCount</a:t>
            </a:r>
            <a:r>
              <a:rPr lang="en-US" dirty="0"/>
              <a:t>("</a:t>
            </a:r>
            <a:r>
              <a:rPr lang="en-US" dirty="0" err="1"/>
              <a:t>HFL_lyrfile</a:t>
            </a:r>
            <a:r>
              <a:rPr lang="en-US" dirty="0"/>
              <a:t>")[0]</a:t>
            </a:r>
          </a:p>
          <a:p>
            <a:endParaRPr lang="en-US" dirty="0"/>
          </a:p>
          <a:p>
            <a:r>
              <a:rPr lang="en-US" dirty="0"/>
              <a:t>                #verify hosted layer is not empty - has no records</a:t>
            </a:r>
          </a:p>
          <a:p>
            <a:r>
              <a:rPr lang="en-US" dirty="0"/>
              <a:t>                if </a:t>
            </a:r>
            <a:r>
              <a:rPr lang="en-US" dirty="0" err="1"/>
              <a:t>HFLrecordcount</a:t>
            </a:r>
            <a:r>
              <a:rPr lang="en-US" dirty="0"/>
              <a:t>&lt;1:</a:t>
            </a:r>
          </a:p>
          <a:p>
            <a:r>
              <a:rPr lang="en-US" dirty="0"/>
              <a:t>                    </a:t>
            </a:r>
            <a:r>
              <a:rPr lang="en-US" dirty="0" err="1"/>
              <a:t>OKtoCopy</a:t>
            </a:r>
            <a:r>
              <a:rPr lang="en-US" dirty="0"/>
              <a:t> = False</a:t>
            </a:r>
          </a:p>
          <a:p>
            <a:r>
              <a:rPr lang="en-US" dirty="0"/>
              <a:t>                    </a:t>
            </a:r>
            <a:r>
              <a:rPr lang="en-US" dirty="0" err="1"/>
              <a:t>ErrorMsg</a:t>
            </a:r>
            <a:r>
              <a:rPr lang="en-US" dirty="0"/>
              <a:t>+="\</a:t>
            </a:r>
            <a:r>
              <a:rPr lang="en-US" dirty="0" err="1"/>
              <a:t>nWhile</a:t>
            </a:r>
            <a:r>
              <a:rPr lang="en-US" dirty="0"/>
              <a:t> running on URL: "+</a:t>
            </a:r>
            <a:r>
              <a:rPr lang="en-US" dirty="0" err="1"/>
              <a:t>ExcelValues</a:t>
            </a:r>
            <a:r>
              <a:rPr lang="en-US" dirty="0"/>
              <a:t>[</a:t>
            </a:r>
            <a:r>
              <a:rPr lang="en-US" dirty="0" err="1"/>
              <a:t>FCName</a:t>
            </a:r>
            <a:r>
              <a:rPr lang="en-US" dirty="0"/>
              <a:t>]+"\n"</a:t>
            </a:r>
          </a:p>
          <a:p>
            <a:r>
              <a:rPr lang="en-US" dirty="0"/>
              <a:t>                    </a:t>
            </a:r>
            <a:r>
              <a:rPr lang="en-US" dirty="0" err="1"/>
              <a:t>ErrorMsg</a:t>
            </a:r>
            <a:r>
              <a:rPr lang="en-US" dirty="0"/>
              <a:t>+="Hosted Feature Count is: "+</a:t>
            </a:r>
            <a:r>
              <a:rPr lang="en-US" dirty="0" err="1"/>
              <a:t>str</a:t>
            </a:r>
            <a:r>
              <a:rPr lang="en-US" dirty="0"/>
              <a:t>(</a:t>
            </a:r>
            <a:r>
              <a:rPr lang="en-US" dirty="0" err="1"/>
              <a:t>HFLrecordcount</a:t>
            </a:r>
            <a:r>
              <a:rPr lang="en-US" dirty="0"/>
              <a:t>)</a:t>
            </a:r>
          </a:p>
          <a:p>
            <a:r>
              <a:rPr lang="en-US" dirty="0"/>
              <a:t>                    print ("\n"+</a:t>
            </a:r>
            <a:r>
              <a:rPr lang="en-US" dirty="0" err="1"/>
              <a:t>ErrorMsg</a:t>
            </a:r>
            <a:r>
              <a:rPr lang="en-US" dirty="0"/>
              <a:t>)</a:t>
            </a:r>
          </a:p>
          <a:p>
            <a:r>
              <a:rPr lang="en-US" dirty="0"/>
              <a:t>                    </a:t>
            </a:r>
            <a:r>
              <a:rPr lang="en-US" dirty="0" err="1"/>
              <a:t>ExportCountyData.emailError</a:t>
            </a:r>
            <a:r>
              <a:rPr lang="en-US" dirty="0"/>
              <a:t>(</a:t>
            </a:r>
            <a:r>
              <a:rPr lang="en-US" dirty="0" err="1"/>
              <a:t>ErrorMsg</a:t>
            </a:r>
            <a:r>
              <a:rPr lang="en-US" dirty="0"/>
              <a:t>)</a:t>
            </a:r>
          </a:p>
          <a:p>
            <a:r>
              <a:rPr lang="en-US" dirty="0"/>
              <a:t>                    continue</a:t>
            </a:r>
          </a:p>
        </p:txBody>
      </p:sp>
      <p:sp>
        <p:nvSpPr>
          <p:cNvPr id="4" name="Slide Number Placeholder 3"/>
          <p:cNvSpPr>
            <a:spLocks noGrp="1"/>
          </p:cNvSpPr>
          <p:nvPr>
            <p:ph type="sldNum" sz="quarter" idx="10"/>
          </p:nvPr>
        </p:nvSpPr>
        <p:spPr/>
        <p:txBody>
          <a:bodyPr/>
          <a:lstStyle/>
          <a:p>
            <a:fld id="{19455418-425E-407E-99CD-2A09C29D8F96}" type="slidenum">
              <a:rPr lang="en-US" smtClean="0"/>
              <a:t>50</a:t>
            </a:fld>
            <a:endParaRPr lang="en-US"/>
          </a:p>
        </p:txBody>
      </p:sp>
    </p:spTree>
    <p:extLst>
      <p:ext uri="{BB962C8B-B14F-4D97-AF65-F5344CB8AC3E}">
        <p14:creationId xmlns:p14="http://schemas.microsoft.com/office/powerpoint/2010/main" val="1036896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know what causes this error as after I get this error, I can access the layer just fine in ArcGIS Pro</a:t>
            </a:r>
          </a:p>
        </p:txBody>
      </p:sp>
      <p:sp>
        <p:nvSpPr>
          <p:cNvPr id="4" name="Slide Number Placeholder 3"/>
          <p:cNvSpPr>
            <a:spLocks noGrp="1"/>
          </p:cNvSpPr>
          <p:nvPr>
            <p:ph type="sldNum" sz="quarter" idx="10"/>
          </p:nvPr>
        </p:nvSpPr>
        <p:spPr/>
        <p:txBody>
          <a:bodyPr/>
          <a:lstStyle/>
          <a:p>
            <a:fld id="{19455418-425E-407E-99CD-2A09C29D8F96}" type="slidenum">
              <a:rPr lang="en-US" smtClean="0"/>
              <a:t>52</a:t>
            </a:fld>
            <a:endParaRPr lang="en-US"/>
          </a:p>
        </p:txBody>
      </p:sp>
    </p:spTree>
    <p:extLst>
      <p:ext uri="{BB962C8B-B14F-4D97-AF65-F5344CB8AC3E}">
        <p14:creationId xmlns:p14="http://schemas.microsoft.com/office/powerpoint/2010/main" val="1256717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know the cause</a:t>
            </a:r>
            <a:r>
              <a:rPr lang="en-US" baseline="0" dirty="0"/>
              <a:t> of or solution to this error</a:t>
            </a:r>
          </a:p>
          <a:p>
            <a:endParaRPr lang="en-US" baseline="0" dirty="0"/>
          </a:p>
          <a:p>
            <a:r>
              <a:rPr lang="en-US" baseline="0" dirty="0"/>
              <a:t>May be our IT mistakenly blocking external access?</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53</a:t>
            </a:fld>
            <a:endParaRPr lang="en-US"/>
          </a:p>
        </p:txBody>
      </p:sp>
    </p:spTree>
    <p:extLst>
      <p:ext uri="{BB962C8B-B14F-4D97-AF65-F5344CB8AC3E}">
        <p14:creationId xmlns:p14="http://schemas.microsoft.com/office/powerpoint/2010/main" val="2651318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Seems to be an error either</a:t>
            </a:r>
            <a:r>
              <a:rPr lang="en-US" baseline="0" dirty="0"/>
              <a:t> with the external data not being available or an internal IT error with my access to the data</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54</a:t>
            </a:fld>
            <a:endParaRPr lang="en-US"/>
          </a:p>
        </p:txBody>
      </p:sp>
    </p:spTree>
    <p:extLst>
      <p:ext uri="{BB962C8B-B14F-4D97-AF65-F5344CB8AC3E}">
        <p14:creationId xmlns:p14="http://schemas.microsoft.com/office/powerpoint/2010/main" val="1055612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any layers fail to download or download and the feature counts don’t match, it</a:t>
            </a:r>
            <a:r>
              <a:rPr lang="en-US" baseline="0" dirty="0"/>
              <a:t> won’t copy the Staging data to the Production geodatabase</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57</a:t>
            </a:fld>
            <a:endParaRPr lang="en-US"/>
          </a:p>
        </p:txBody>
      </p:sp>
    </p:spTree>
    <p:extLst>
      <p:ext uri="{BB962C8B-B14F-4D97-AF65-F5344CB8AC3E}">
        <p14:creationId xmlns:p14="http://schemas.microsoft.com/office/powerpoint/2010/main" val="4237990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Variable</a:t>
            </a:r>
            <a:r>
              <a:rPr lang="en-US" dirty="0"/>
              <a:t>:</a:t>
            </a:r>
          </a:p>
          <a:p>
            <a:r>
              <a:rPr lang="en-US" dirty="0"/>
              <a:t>Is it stored as a </a:t>
            </a:r>
            <a:r>
              <a:rPr lang="en-US" b="1" dirty="0"/>
              <a:t>string</a:t>
            </a:r>
            <a:r>
              <a:rPr lang="en-US" dirty="0"/>
              <a:t> or </a:t>
            </a:r>
            <a:r>
              <a:rPr lang="en-US" b="1" dirty="0"/>
              <a:t>number</a:t>
            </a:r>
          </a:p>
          <a:p>
            <a:r>
              <a:rPr lang="en-US" b="1" dirty="0"/>
              <a:t>What value</a:t>
            </a:r>
            <a:r>
              <a:rPr lang="en-US" b="1" baseline="0" dirty="0"/>
              <a:t> </a:t>
            </a:r>
            <a:r>
              <a:rPr lang="en-US" baseline="0" dirty="0"/>
              <a:t>is stored in it—did the value get overwritten</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59</a:t>
            </a:fld>
            <a:endParaRPr lang="en-US"/>
          </a:p>
        </p:txBody>
      </p:sp>
    </p:spTree>
    <p:extLst>
      <p:ext uri="{BB962C8B-B14F-4D97-AF65-F5344CB8AC3E}">
        <p14:creationId xmlns:p14="http://schemas.microsoft.com/office/powerpoint/2010/main" val="531509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scripts are running, it’s nice</a:t>
            </a:r>
            <a:r>
              <a:rPr lang="en-US" baseline="0" dirty="0"/>
              <a:t> to know while testing what values each variable has that that point.</a:t>
            </a:r>
            <a:endParaRPr lang="en-US" dirty="0"/>
          </a:p>
          <a:p>
            <a:endParaRPr lang="en-US" dirty="0"/>
          </a:p>
          <a:p>
            <a:r>
              <a:rPr lang="en-US" dirty="0"/>
              <a:t>Nice to know how long various steps took to run. </a:t>
            </a:r>
          </a:p>
          <a:p>
            <a:r>
              <a:rPr lang="en-US" dirty="0"/>
              <a:t>--Especially if you want to speed up a script and see what</a:t>
            </a:r>
            <a:r>
              <a:rPr lang="en-US" baseline="0" dirty="0"/>
              <a:t> steps could be streamlined.</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60</a:t>
            </a:fld>
            <a:endParaRPr lang="en-US"/>
          </a:p>
        </p:txBody>
      </p:sp>
    </p:spTree>
    <p:extLst>
      <p:ext uri="{BB962C8B-B14F-4D97-AF65-F5344CB8AC3E}">
        <p14:creationId xmlns:p14="http://schemas.microsoft.com/office/powerpoint/2010/main" val="158805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Has anybody ever closed the script results </a:t>
            </a:r>
            <a:r>
              <a:rPr lang="en-US" dirty="0"/>
              <a:t>and then instantly wished they hadn’t because you wanted to review something in it but it’s already closed?</a:t>
            </a:r>
          </a:p>
          <a:p>
            <a:endParaRPr lang="en-US" dirty="0"/>
          </a:p>
          <a:p>
            <a:r>
              <a:rPr lang="en-US" dirty="0"/>
              <a:t>If you don’t get an error email you assume the script ran</a:t>
            </a:r>
            <a:r>
              <a:rPr lang="en-US" baseline="0" dirty="0"/>
              <a:t> successfully, but to verify it did run, you can review the log file.</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61</a:t>
            </a:fld>
            <a:endParaRPr lang="en-US"/>
          </a:p>
        </p:txBody>
      </p:sp>
    </p:spTree>
    <p:extLst>
      <p:ext uri="{BB962C8B-B14F-4D97-AF65-F5344CB8AC3E}">
        <p14:creationId xmlns:p14="http://schemas.microsoft.com/office/powerpoint/2010/main" val="3044415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night I have a log file to look back on:</a:t>
            </a:r>
          </a:p>
          <a:p>
            <a:r>
              <a:rPr lang="en-US" dirty="0"/>
              <a:t>-I can review to see when an error first started occurring</a:t>
            </a:r>
          </a:p>
          <a:p>
            <a:r>
              <a:rPr lang="en-US" dirty="0"/>
              <a:t>-Track down an error to a computer upgrade</a:t>
            </a:r>
            <a:r>
              <a:rPr lang="en-US" baseline="0" dirty="0"/>
              <a:t> or other change</a:t>
            </a:r>
          </a:p>
          <a:p>
            <a:endParaRPr lang="en-US" baseline="0" dirty="0"/>
          </a:p>
          <a:p>
            <a:r>
              <a:rPr lang="en-US" baseline="0" dirty="0"/>
              <a:t>Note: if you run the script a second time in the same day, the log gets overwritten</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62</a:t>
            </a:fld>
            <a:endParaRPr lang="en-US"/>
          </a:p>
        </p:txBody>
      </p:sp>
    </p:spTree>
    <p:extLst>
      <p:ext uri="{BB962C8B-B14F-4D97-AF65-F5344CB8AC3E}">
        <p14:creationId xmlns:p14="http://schemas.microsoft.com/office/powerpoint/2010/main" val="377412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main service area is Marion County and Westfield so the primary counties to</a:t>
            </a:r>
            <a:r>
              <a:rPr lang="en-US" baseline="0" dirty="0"/>
              <a:t> download data are Marion, Hamilton and Johnson Counties</a:t>
            </a:r>
          </a:p>
          <a:p>
            <a:endParaRPr lang="en-US" baseline="0" dirty="0"/>
          </a:p>
          <a:p>
            <a:r>
              <a:rPr lang="en-US" baseline="0" dirty="0"/>
              <a:t>Some of these layers never change and never need to be re-downloaded, but layers like streets, parcels and DWP project layers need to be downloaded on a regular basis.</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6</a:t>
            </a:fld>
            <a:endParaRPr lang="en-US"/>
          </a:p>
        </p:txBody>
      </p:sp>
    </p:spTree>
    <p:extLst>
      <p:ext uri="{BB962C8B-B14F-4D97-AF65-F5344CB8AC3E}">
        <p14:creationId xmlns:p14="http://schemas.microsoft.com/office/powerpoint/2010/main" val="4065669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https://stackoverflow.com/questions/50378970/write-results-to-file-using-the-least-amount-of-code?noredirect=1&amp;lq=1</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63</a:t>
            </a:fld>
            <a:endParaRPr lang="en-US"/>
          </a:p>
        </p:txBody>
      </p:sp>
    </p:spTree>
    <p:extLst>
      <p:ext uri="{BB962C8B-B14F-4D97-AF65-F5344CB8AC3E}">
        <p14:creationId xmlns:p14="http://schemas.microsoft.com/office/powerpoint/2010/main" val="2888414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print the statements on the screen as well as save the print</a:t>
            </a:r>
            <a:r>
              <a:rPr lang="en-US" baseline="0" dirty="0"/>
              <a:t> statements between </a:t>
            </a:r>
            <a:r>
              <a:rPr lang="en-US" baseline="0" dirty="0" err="1"/>
              <a:t>output_manager.enable</a:t>
            </a:r>
            <a:r>
              <a:rPr lang="en-US" baseline="0" dirty="0"/>
              <a:t>() and </a:t>
            </a:r>
            <a:r>
              <a:rPr lang="en-US" baseline="0" dirty="0" err="1"/>
              <a:t>output_manager.disable</a:t>
            </a:r>
            <a:r>
              <a:rPr lang="en-US" baseline="0" dirty="0"/>
              <a:t>() to the text file</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64</a:t>
            </a:fld>
            <a:endParaRPr lang="en-US"/>
          </a:p>
        </p:txBody>
      </p:sp>
    </p:spTree>
    <p:extLst>
      <p:ext uri="{BB962C8B-B14F-4D97-AF65-F5344CB8AC3E}">
        <p14:creationId xmlns:p14="http://schemas.microsoft.com/office/powerpoint/2010/main" val="3755561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def</a:t>
            </a:r>
            <a:r>
              <a:rPr lang="en-US" dirty="0"/>
              <a:t> </a:t>
            </a:r>
            <a:r>
              <a:rPr lang="en-US" dirty="0" err="1"/>
              <a:t>emailError</a:t>
            </a:r>
            <a:r>
              <a:rPr lang="en-US" dirty="0"/>
              <a:t>(</a:t>
            </a:r>
            <a:r>
              <a:rPr lang="en-US" dirty="0" err="1"/>
              <a:t>self,error</a:t>
            </a:r>
            <a:r>
              <a:rPr lang="en-US" dirty="0"/>
              <a:t>):</a:t>
            </a:r>
          </a:p>
          <a:p>
            <a:r>
              <a:rPr lang="en-US" dirty="0"/>
              <a:t>        print ("Error message being prepared...")</a:t>
            </a:r>
          </a:p>
          <a:p>
            <a:r>
              <a:rPr lang="en-US" dirty="0"/>
              <a:t>        import string</a:t>
            </a:r>
          </a:p>
          <a:p>
            <a:r>
              <a:rPr lang="en-US" dirty="0"/>
              <a:t>        import </a:t>
            </a:r>
            <a:r>
              <a:rPr lang="en-US" dirty="0" err="1"/>
              <a:t>smtplib</a:t>
            </a:r>
            <a:endParaRPr lang="en-US" dirty="0"/>
          </a:p>
          <a:p>
            <a:r>
              <a:rPr lang="en-US" dirty="0"/>
              <a:t>        HOST = "mail.yourcompany.com" # ask IT for your host URL</a:t>
            </a:r>
          </a:p>
          <a:p>
            <a:r>
              <a:rPr lang="en-US" dirty="0"/>
              <a:t>        PORT = 99 # ask IT for your port number</a:t>
            </a:r>
          </a:p>
          <a:p>
            <a:r>
              <a:rPr lang="en-US" dirty="0"/>
              <a:t>        FROM </a:t>
            </a:r>
            <a:r>
              <a:rPr lang="en-US"/>
              <a:t>= "\“Last, First\" </a:t>
            </a:r>
            <a:r>
              <a:rPr lang="en-US" dirty="0"/>
              <a:t>&lt;you@Email.com&gt;"</a:t>
            </a:r>
          </a:p>
          <a:p>
            <a:r>
              <a:rPr lang="en-US" dirty="0"/>
              <a:t>        TO = [“youraddress@Email.com"]</a:t>
            </a:r>
          </a:p>
          <a:p>
            <a:r>
              <a:rPr lang="en-US" dirty="0"/>
              <a:t>        SUBJECT = "County Data Export to GDB Script ERROR"</a:t>
            </a:r>
          </a:p>
          <a:p>
            <a:r>
              <a:rPr lang="en-US" dirty="0"/>
              <a:t>        BODY = "The County Data Export to Geodatabase Script Ended Unexpectedly.\n\n"</a:t>
            </a:r>
          </a:p>
          <a:p>
            <a:r>
              <a:rPr lang="en-US" dirty="0"/>
              <a:t>        BODY += "Note: This is an automated email with the script error message below..."+ "\n\n" </a:t>
            </a:r>
          </a:p>
          <a:p>
            <a:r>
              <a:rPr lang="en-US" dirty="0"/>
              <a:t>        BODY += </a:t>
            </a:r>
            <a:r>
              <a:rPr lang="en-US" dirty="0" err="1"/>
              <a:t>str</a:t>
            </a:r>
            <a:r>
              <a:rPr lang="en-US" dirty="0"/>
              <a:t>(error) + "\n\n" </a:t>
            </a:r>
          </a:p>
          <a:p>
            <a:r>
              <a:rPr lang="en-US" dirty="0"/>
              <a:t>        body = "\r\</a:t>
            </a:r>
            <a:r>
              <a:rPr lang="en-US" dirty="0" err="1"/>
              <a:t>n".join</a:t>
            </a:r>
            <a:r>
              <a:rPr lang="en-US" dirty="0"/>
              <a:t>((</a:t>
            </a:r>
          </a:p>
          <a:p>
            <a:r>
              <a:rPr lang="en-US" dirty="0"/>
              <a:t>            "From: %s" % FROM,</a:t>
            </a:r>
          </a:p>
          <a:p>
            <a:r>
              <a:rPr lang="en-US" dirty="0"/>
              <a:t>            "To: %s" % TO,</a:t>
            </a:r>
          </a:p>
          <a:p>
            <a:r>
              <a:rPr lang="en-US" dirty="0"/>
              <a:t>            "Subject: %s" % SUBJECT,</a:t>
            </a:r>
          </a:p>
          <a:p>
            <a:r>
              <a:rPr lang="en-US" dirty="0"/>
              <a:t>            "",</a:t>
            </a:r>
          </a:p>
          <a:p>
            <a:r>
              <a:rPr lang="en-US" dirty="0"/>
              <a:t>            BODY))</a:t>
            </a:r>
          </a:p>
          <a:p>
            <a:r>
              <a:rPr lang="en-US" dirty="0"/>
              <a:t>        </a:t>
            </a:r>
            <a:r>
              <a:rPr lang="en-US" dirty="0" err="1"/>
              <a:t>smtpserver</a:t>
            </a:r>
            <a:r>
              <a:rPr lang="en-US" dirty="0"/>
              <a:t> = </a:t>
            </a:r>
            <a:r>
              <a:rPr lang="en-US" dirty="0" err="1"/>
              <a:t>smtplib.SMTP</a:t>
            </a:r>
            <a:r>
              <a:rPr lang="en-US" dirty="0"/>
              <a:t>(HOST,PORT)</a:t>
            </a:r>
          </a:p>
          <a:p>
            <a:r>
              <a:rPr lang="en-US" dirty="0"/>
              <a:t>        </a:t>
            </a:r>
            <a:r>
              <a:rPr lang="en-US" dirty="0" err="1"/>
              <a:t>smtpserver.ehlo</a:t>
            </a:r>
            <a:r>
              <a:rPr lang="en-US" dirty="0"/>
              <a:t>()</a:t>
            </a:r>
          </a:p>
          <a:p>
            <a:r>
              <a:rPr lang="en-US" dirty="0"/>
              <a:t>        </a:t>
            </a:r>
            <a:r>
              <a:rPr lang="en-US" dirty="0" err="1"/>
              <a:t>smtpserver.sendmail</a:t>
            </a:r>
            <a:r>
              <a:rPr lang="en-US" dirty="0"/>
              <a:t>(FROM, TO, body)</a:t>
            </a:r>
          </a:p>
          <a:p>
            <a:r>
              <a:rPr lang="en-US" dirty="0"/>
              <a:t>        </a:t>
            </a:r>
            <a:r>
              <a:rPr lang="en-US" dirty="0" err="1"/>
              <a:t>smtpserver.quit</a:t>
            </a:r>
            <a:r>
              <a:rPr lang="en-US" dirty="0"/>
              <a:t>()</a:t>
            </a:r>
          </a:p>
        </p:txBody>
      </p:sp>
      <p:sp>
        <p:nvSpPr>
          <p:cNvPr id="4" name="Slide Number Placeholder 3"/>
          <p:cNvSpPr>
            <a:spLocks noGrp="1"/>
          </p:cNvSpPr>
          <p:nvPr>
            <p:ph type="sldNum" sz="quarter" idx="10"/>
          </p:nvPr>
        </p:nvSpPr>
        <p:spPr/>
        <p:txBody>
          <a:bodyPr/>
          <a:lstStyle/>
          <a:p>
            <a:fld id="{19455418-425E-407E-99CD-2A09C29D8F96}" type="slidenum">
              <a:rPr lang="en-US" smtClean="0"/>
              <a:t>65</a:t>
            </a:fld>
            <a:endParaRPr lang="en-US"/>
          </a:p>
        </p:txBody>
      </p:sp>
    </p:spTree>
    <p:extLst>
      <p:ext uri="{BB962C8B-B14F-4D97-AF65-F5344CB8AC3E}">
        <p14:creationId xmlns:p14="http://schemas.microsoft.com/office/powerpoint/2010/main" val="802668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only have it emailing me when it fails.  Currently, I don’t get notified when it completes or when it fails to run (I check the log file for that).</a:t>
            </a:r>
          </a:p>
        </p:txBody>
      </p:sp>
      <p:sp>
        <p:nvSpPr>
          <p:cNvPr id="4" name="Slide Number Placeholder 3"/>
          <p:cNvSpPr>
            <a:spLocks noGrp="1"/>
          </p:cNvSpPr>
          <p:nvPr>
            <p:ph type="sldNum" sz="quarter" idx="10"/>
          </p:nvPr>
        </p:nvSpPr>
        <p:spPr/>
        <p:txBody>
          <a:bodyPr/>
          <a:lstStyle/>
          <a:p>
            <a:fld id="{19455418-425E-407E-99CD-2A09C29D8F96}" type="slidenum">
              <a:rPr lang="en-US" smtClean="0"/>
              <a:t>66</a:t>
            </a:fld>
            <a:endParaRPr lang="en-US"/>
          </a:p>
        </p:txBody>
      </p:sp>
    </p:spTree>
    <p:extLst>
      <p:ext uri="{BB962C8B-B14F-4D97-AF65-F5344CB8AC3E}">
        <p14:creationId xmlns:p14="http://schemas.microsoft.com/office/powerpoint/2010/main" val="3438304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Joining csv files, excel files, dbf fields just doesn’t always</a:t>
            </a:r>
            <a:r>
              <a:rPr lang="en-US" baseline="0" dirty="0"/>
              <a:t> work correctly</a:t>
            </a:r>
            <a:endParaRPr lang="en-US" dirty="0"/>
          </a:p>
        </p:txBody>
      </p:sp>
      <p:sp>
        <p:nvSpPr>
          <p:cNvPr id="4" name="Slide Number Placeholder 3"/>
          <p:cNvSpPr>
            <a:spLocks noGrp="1"/>
          </p:cNvSpPr>
          <p:nvPr>
            <p:ph type="sldNum" sz="quarter" idx="10"/>
          </p:nvPr>
        </p:nvSpPr>
        <p:spPr/>
        <p:txBody>
          <a:bodyPr/>
          <a:lstStyle/>
          <a:p>
            <a:fld id="{6404C1FA-B394-4969-BDA8-1FEE75B1A5C6}" type="slidenum">
              <a:rPr lang="en-US" smtClean="0"/>
              <a:t>69</a:t>
            </a:fld>
            <a:endParaRPr lang="en-US"/>
          </a:p>
        </p:txBody>
      </p:sp>
    </p:spTree>
    <p:extLst>
      <p:ext uri="{BB962C8B-B14F-4D97-AF65-F5344CB8AC3E}">
        <p14:creationId xmlns:p14="http://schemas.microsoft.com/office/powerpoint/2010/main" val="344186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the name of the feature to be deleted</a:t>
            </a:r>
          </a:p>
          <a:p>
            <a:r>
              <a:rPr lang="en-US" dirty="0"/>
              <a:t>print ("This script will truncate: \n\t"+</a:t>
            </a:r>
            <a:r>
              <a:rPr lang="en-US" dirty="0" err="1"/>
              <a:t>str</a:t>
            </a:r>
            <a:r>
              <a:rPr lang="en-US" dirty="0"/>
              <a:t>(flayer.properties.name)+"\t("+</a:t>
            </a:r>
            <a:r>
              <a:rPr lang="en-US" dirty="0" err="1"/>
              <a:t>str</a:t>
            </a:r>
            <a:r>
              <a:rPr lang="en-US" dirty="0"/>
              <a:t>(</a:t>
            </a:r>
            <a:r>
              <a:rPr lang="en-US" dirty="0" err="1"/>
              <a:t>flayer.properties.type</a:t>
            </a:r>
            <a:r>
              <a:rPr lang="en-US" dirty="0"/>
              <a:t>)+")\n")</a:t>
            </a:r>
          </a:p>
          <a:p>
            <a:endParaRPr lang="en-US" dirty="0"/>
          </a:p>
          <a:p>
            <a:endParaRPr lang="en-US" dirty="0"/>
          </a:p>
          <a:p>
            <a:r>
              <a:rPr lang="en-US" dirty="0"/>
              <a:t>#requires and input from user.  Saves value in the variable </a:t>
            </a:r>
            <a:r>
              <a:rPr lang="en-US" dirty="0" err="1"/>
              <a:t>varyear</a:t>
            </a:r>
            <a:endParaRPr lang="en-US" dirty="0"/>
          </a:p>
          <a:p>
            <a:r>
              <a:rPr lang="en-US" dirty="0" err="1"/>
              <a:t>deleteanswer</a:t>
            </a:r>
            <a:r>
              <a:rPr lang="en-US" dirty="0"/>
              <a:t> = input("Please type y to continue or n to not delete the data in that "+</a:t>
            </a:r>
            <a:r>
              <a:rPr lang="en-US" dirty="0" err="1"/>
              <a:t>str</a:t>
            </a:r>
            <a:r>
              <a:rPr lang="en-US" dirty="0"/>
              <a:t>(</a:t>
            </a:r>
            <a:r>
              <a:rPr lang="en-US" dirty="0" err="1"/>
              <a:t>flayer.properties.type</a:t>
            </a:r>
            <a:r>
              <a:rPr lang="en-US" dirty="0"/>
              <a:t>)+": ")</a:t>
            </a:r>
          </a:p>
          <a:p>
            <a:endParaRPr lang="en-US" dirty="0"/>
          </a:p>
          <a:p>
            <a:r>
              <a:rPr lang="en-US" dirty="0"/>
              <a:t>#verifies with user that they do </a:t>
            </a:r>
            <a:r>
              <a:rPr lang="en-US" dirty="0" err="1"/>
              <a:t>infact</a:t>
            </a:r>
            <a:r>
              <a:rPr lang="en-US" dirty="0"/>
              <a:t> want to delete the files</a:t>
            </a:r>
          </a:p>
          <a:p>
            <a:r>
              <a:rPr lang="en-US" dirty="0"/>
              <a:t>if </a:t>
            </a:r>
            <a:r>
              <a:rPr lang="en-US" dirty="0" err="1"/>
              <a:t>deleteanswer</a:t>
            </a:r>
            <a:r>
              <a:rPr lang="en-US" dirty="0"/>
              <a:t>=='y' or </a:t>
            </a:r>
            <a:r>
              <a:rPr lang="en-US" dirty="0" err="1"/>
              <a:t>deleteanswer</a:t>
            </a:r>
            <a:r>
              <a:rPr lang="en-US" dirty="0"/>
              <a:t>=='Y':</a:t>
            </a:r>
          </a:p>
          <a:p>
            <a:r>
              <a:rPr lang="en-US" dirty="0"/>
              <a:t>   </a:t>
            </a:r>
            <a:r>
              <a:rPr lang="en-US" dirty="0" err="1"/>
              <a:t>flayer.manager.truncate</a:t>
            </a:r>
            <a:r>
              <a:rPr lang="en-US" dirty="0"/>
              <a:t>() #truncates (deletes) all features in the feature class</a:t>
            </a:r>
          </a:p>
          <a:p>
            <a:r>
              <a:rPr lang="en-US" dirty="0"/>
              <a:t>   print ("\n"+</a:t>
            </a:r>
            <a:r>
              <a:rPr lang="en-US" dirty="0" err="1"/>
              <a:t>str</a:t>
            </a:r>
            <a:r>
              <a:rPr lang="en-US" dirty="0"/>
              <a:t>(flayer.properties.name)+" successfully truncated.\n")</a:t>
            </a:r>
          </a:p>
          <a:p>
            <a:r>
              <a:rPr lang="en-US" dirty="0"/>
              <a:t>else:</a:t>
            </a:r>
          </a:p>
          <a:p>
            <a:r>
              <a:rPr lang="en-US" dirty="0"/>
              <a:t>    print ("\n"+</a:t>
            </a:r>
            <a:r>
              <a:rPr lang="en-US" dirty="0" err="1"/>
              <a:t>str</a:t>
            </a:r>
            <a:r>
              <a:rPr lang="en-US" dirty="0"/>
              <a:t>(flayer.properties.name)+" was NOT truncated.\n")</a:t>
            </a:r>
          </a:p>
        </p:txBody>
      </p:sp>
      <p:sp>
        <p:nvSpPr>
          <p:cNvPr id="4" name="Slide Number Placeholder 3"/>
          <p:cNvSpPr>
            <a:spLocks noGrp="1"/>
          </p:cNvSpPr>
          <p:nvPr>
            <p:ph type="sldNum" sz="quarter" idx="10"/>
          </p:nvPr>
        </p:nvSpPr>
        <p:spPr/>
        <p:txBody>
          <a:bodyPr/>
          <a:lstStyle/>
          <a:p>
            <a:fld id="{C89077A1-C975-4EBD-A8B8-5F7349EC136A}" type="slidenum">
              <a:rPr lang="en-US" smtClean="0"/>
              <a:t>71</a:t>
            </a:fld>
            <a:endParaRPr lang="en-US"/>
          </a:p>
        </p:txBody>
      </p:sp>
    </p:spTree>
    <p:extLst>
      <p:ext uri="{BB962C8B-B14F-4D97-AF65-F5344CB8AC3E}">
        <p14:creationId xmlns:p14="http://schemas.microsoft.com/office/powerpoint/2010/main" val="988263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one, you could have someone click a button to run GIS</a:t>
            </a:r>
            <a:r>
              <a:rPr lang="en-US" baseline="0" dirty="0"/>
              <a:t> analysis and a report PDF is built and automatically opened for them to examine</a:t>
            </a:r>
            <a:endParaRPr lang="en-US" dirty="0"/>
          </a:p>
        </p:txBody>
      </p:sp>
      <p:sp>
        <p:nvSpPr>
          <p:cNvPr id="4" name="Slide Number Placeholder 3"/>
          <p:cNvSpPr>
            <a:spLocks noGrp="1"/>
          </p:cNvSpPr>
          <p:nvPr>
            <p:ph type="sldNum" sz="quarter" idx="10"/>
          </p:nvPr>
        </p:nvSpPr>
        <p:spPr/>
        <p:txBody>
          <a:bodyPr/>
          <a:lstStyle/>
          <a:p>
            <a:fld id="{6404C1FA-B394-4969-BDA8-1FEE75B1A5C6}" type="slidenum">
              <a:rPr lang="en-US" smtClean="0"/>
              <a:t>73</a:t>
            </a:fld>
            <a:endParaRPr lang="en-US"/>
          </a:p>
        </p:txBody>
      </p:sp>
    </p:spTree>
    <p:extLst>
      <p:ext uri="{BB962C8B-B14F-4D97-AF65-F5344CB8AC3E}">
        <p14:creationId xmlns:p14="http://schemas.microsoft.com/office/powerpoint/2010/main" val="26962373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functions of Python outside</a:t>
            </a:r>
            <a:r>
              <a:rPr lang="en-US" baseline="0" dirty="0"/>
              <a:t> of ESRI are likely to be useful to your workflows</a:t>
            </a:r>
          </a:p>
          <a:p>
            <a:endParaRPr lang="en-US" baseline="0" dirty="0"/>
          </a:p>
          <a:p>
            <a:r>
              <a:rPr lang="en-US" baseline="0" dirty="0"/>
              <a:t>I have scripts that do these things if you want to contact me in the future I can send you the script.</a:t>
            </a:r>
            <a:endParaRPr lang="en-US" dirty="0"/>
          </a:p>
        </p:txBody>
      </p:sp>
      <p:sp>
        <p:nvSpPr>
          <p:cNvPr id="4" name="Slide Number Placeholder 3"/>
          <p:cNvSpPr>
            <a:spLocks noGrp="1"/>
          </p:cNvSpPr>
          <p:nvPr>
            <p:ph type="sldNum" sz="quarter" idx="10"/>
          </p:nvPr>
        </p:nvSpPr>
        <p:spPr/>
        <p:txBody>
          <a:bodyPr/>
          <a:lstStyle/>
          <a:p>
            <a:fld id="{6404C1FA-B394-4969-BDA8-1FEE75B1A5C6}" type="slidenum">
              <a:rPr lang="en-US" smtClean="0"/>
              <a:t>75</a:t>
            </a:fld>
            <a:endParaRPr lang="en-US"/>
          </a:p>
        </p:txBody>
      </p:sp>
    </p:spTree>
    <p:extLst>
      <p:ext uri="{BB962C8B-B14F-4D97-AF65-F5344CB8AC3E}">
        <p14:creationId xmlns:p14="http://schemas.microsoft.com/office/powerpoint/2010/main" val="15599640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a:t>
            </a:r>
            <a:r>
              <a:rPr lang="en-US" baseline="0" dirty="0"/>
              <a:t> use scripts or script syntax other people have written to start from</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77</a:t>
            </a:fld>
            <a:endParaRPr lang="en-US"/>
          </a:p>
        </p:txBody>
      </p:sp>
    </p:spTree>
    <p:extLst>
      <p:ext uri="{BB962C8B-B14F-4D97-AF65-F5344CB8AC3E}">
        <p14:creationId xmlns:p14="http://schemas.microsoft.com/office/powerpoint/2010/main" val="17109588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the examples at the bottom of every help page</a:t>
            </a:r>
          </a:p>
        </p:txBody>
      </p:sp>
      <p:sp>
        <p:nvSpPr>
          <p:cNvPr id="4" name="Slide Number Placeholder 3"/>
          <p:cNvSpPr>
            <a:spLocks noGrp="1"/>
          </p:cNvSpPr>
          <p:nvPr>
            <p:ph type="sldNum" sz="quarter" idx="10"/>
          </p:nvPr>
        </p:nvSpPr>
        <p:spPr/>
        <p:txBody>
          <a:bodyPr/>
          <a:lstStyle/>
          <a:p>
            <a:fld id="{91F23ABB-F7BD-4E2E-AB28-20DE1C5208C1}" type="slidenum">
              <a:rPr lang="en-US" smtClean="0"/>
              <a:t>78</a:t>
            </a:fld>
            <a:endParaRPr lang="en-US"/>
          </a:p>
        </p:txBody>
      </p:sp>
    </p:spTree>
    <p:extLst>
      <p:ext uri="{BB962C8B-B14F-4D97-AF65-F5344CB8AC3E}">
        <p14:creationId xmlns:p14="http://schemas.microsoft.com/office/powerpoint/2010/main" val="415456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walk through the process if I was to do it by hand before showing how I approached it with a Python script</a:t>
            </a:r>
          </a:p>
        </p:txBody>
      </p:sp>
      <p:sp>
        <p:nvSpPr>
          <p:cNvPr id="4" name="Slide Number Placeholder 3"/>
          <p:cNvSpPr>
            <a:spLocks noGrp="1"/>
          </p:cNvSpPr>
          <p:nvPr>
            <p:ph type="sldNum" sz="quarter" idx="10"/>
          </p:nvPr>
        </p:nvSpPr>
        <p:spPr/>
        <p:txBody>
          <a:bodyPr/>
          <a:lstStyle/>
          <a:p>
            <a:fld id="{19455418-425E-407E-99CD-2A09C29D8F96}" type="slidenum">
              <a:rPr lang="en-US" smtClean="0"/>
              <a:t>8</a:t>
            </a:fld>
            <a:endParaRPr lang="en-US"/>
          </a:p>
        </p:txBody>
      </p:sp>
    </p:spTree>
    <p:extLst>
      <p:ext uri="{BB962C8B-B14F-4D97-AF65-F5344CB8AC3E}">
        <p14:creationId xmlns:p14="http://schemas.microsoft.com/office/powerpoint/2010/main" val="3044135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have asked and</a:t>
            </a:r>
            <a:r>
              <a:rPr lang="en-US" baseline="0" dirty="0"/>
              <a:t> solved the same questions I’m running into</a:t>
            </a:r>
            <a:endParaRPr lang="en-US" dirty="0"/>
          </a:p>
        </p:txBody>
      </p:sp>
      <p:sp>
        <p:nvSpPr>
          <p:cNvPr id="4" name="Slide Number Placeholder 3"/>
          <p:cNvSpPr>
            <a:spLocks noGrp="1"/>
          </p:cNvSpPr>
          <p:nvPr>
            <p:ph type="sldNum" sz="quarter" idx="10"/>
          </p:nvPr>
        </p:nvSpPr>
        <p:spPr/>
        <p:txBody>
          <a:bodyPr/>
          <a:lstStyle/>
          <a:p>
            <a:fld id="{91F23ABB-F7BD-4E2E-AB28-20DE1C5208C1}" type="slidenum">
              <a:rPr lang="en-US" smtClean="0"/>
              <a:t>79</a:t>
            </a:fld>
            <a:endParaRPr lang="en-US"/>
          </a:p>
        </p:txBody>
      </p:sp>
    </p:spTree>
    <p:extLst>
      <p:ext uri="{BB962C8B-B14F-4D97-AF65-F5344CB8AC3E}">
        <p14:creationId xmlns:p14="http://schemas.microsoft.com/office/powerpoint/2010/main" val="8708763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especially useful</a:t>
            </a:r>
            <a:r>
              <a:rPr lang="en-US" baseline="0" dirty="0"/>
              <a:t> for something where a projection file is needed and it’s hard to know how to script it.</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82</a:t>
            </a:fld>
            <a:endParaRPr lang="en-US"/>
          </a:p>
        </p:txBody>
      </p:sp>
    </p:spTree>
    <p:extLst>
      <p:ext uri="{BB962C8B-B14F-4D97-AF65-F5344CB8AC3E}">
        <p14:creationId xmlns:p14="http://schemas.microsoft.com/office/powerpoint/2010/main" val="42638712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joked when I left my old job I would run a script that would delete any files with extensions: .</a:t>
            </a:r>
            <a:r>
              <a:rPr lang="en-US" dirty="0" err="1"/>
              <a:t>gdb</a:t>
            </a:r>
            <a:r>
              <a:rPr lang="en-US" dirty="0"/>
              <a:t>, .</a:t>
            </a:r>
            <a:r>
              <a:rPr lang="en-US" dirty="0" err="1"/>
              <a:t>mxd</a:t>
            </a:r>
            <a:r>
              <a:rPr lang="en-US" baseline="0" dirty="0"/>
              <a:t> and .</a:t>
            </a:r>
            <a:r>
              <a:rPr lang="en-US" baseline="0" dirty="0" err="1"/>
              <a:t>py</a:t>
            </a:r>
            <a:endParaRPr lang="en-US" baseline="0" dirty="0"/>
          </a:p>
          <a:p>
            <a:r>
              <a:rPr lang="en-US" baseline="0" dirty="0"/>
              <a:t>--During production, Toy Story 2 almost got deleted off the server when a delete </a:t>
            </a:r>
            <a:r>
              <a:rPr lang="en-US" b="1" baseline="0" dirty="0"/>
              <a:t>batch file</a:t>
            </a:r>
            <a:r>
              <a:rPr lang="en-US" baseline="0" dirty="0"/>
              <a:t> started deleting all their finished video files</a:t>
            </a:r>
            <a:endParaRPr lang="en-US" dirty="0"/>
          </a:p>
          <a:p>
            <a:r>
              <a:rPr lang="en-US" b="1" dirty="0"/>
              <a:t>Just because a simple ESRI step should work doesn’t mean it actually will work</a:t>
            </a:r>
          </a:p>
          <a:p>
            <a:r>
              <a:rPr lang="en-US" b="0" dirty="0"/>
              <a:t>Know</a:t>
            </a:r>
            <a:r>
              <a:rPr lang="en-US" b="0" baseline="0" dirty="0"/>
              <a:t> what you’re doing, but also have data backed up just incase</a:t>
            </a:r>
          </a:p>
          <a:p>
            <a:endParaRPr lang="en-US" b="0" baseline="0" dirty="0"/>
          </a:p>
          <a:p>
            <a:r>
              <a:rPr lang="en-US" b="1" baseline="0" dirty="0"/>
              <a:t>Backup old versions of scripts too </a:t>
            </a:r>
            <a:r>
              <a:rPr lang="en-US" b="0" baseline="0" dirty="0"/>
              <a:t>just incase you royally mess something up, you have a fallback point.</a:t>
            </a:r>
          </a:p>
          <a:p>
            <a:r>
              <a:rPr lang="en-US" b="0" baseline="0" dirty="0"/>
              <a:t>-script with date in filename DownloadScript_06072019.py</a:t>
            </a:r>
            <a:endParaRPr lang="en-US" b="0" dirty="0"/>
          </a:p>
          <a:p>
            <a:endParaRPr lang="en-US" dirty="0"/>
          </a:p>
          <a:p>
            <a:r>
              <a:rPr lang="en-US" dirty="0"/>
              <a:t>Comments</a:t>
            </a:r>
            <a:r>
              <a:rPr lang="en-US" baseline="0" dirty="0"/>
              <a:t> help you or the next person to use the script to understand what steps are doing.</a:t>
            </a:r>
          </a:p>
          <a:p>
            <a:r>
              <a:rPr lang="en-US" baseline="0" dirty="0"/>
              <a:t>--Please do this especially if you intend to share your script with anyone</a:t>
            </a:r>
          </a:p>
          <a:p>
            <a:r>
              <a:rPr lang="en-US" baseline="0" dirty="0"/>
              <a:t>----It’s very hard to understand a complex script someone else has written, even if it is commented well</a:t>
            </a:r>
            <a:endParaRPr lang="en-US" dirty="0"/>
          </a:p>
          <a:p>
            <a:endParaRPr lang="en-US" dirty="0"/>
          </a:p>
          <a:p>
            <a:r>
              <a:rPr lang="en-US" dirty="0"/>
              <a:t>There are some things you can’t control, but you can run catch</a:t>
            </a:r>
            <a:r>
              <a:rPr lang="en-US" baseline="0" dirty="0"/>
              <a:t> them.</a:t>
            </a:r>
          </a:p>
          <a:p>
            <a:r>
              <a:rPr lang="en-US" baseline="0" dirty="0"/>
              <a:t>--ex. External data source is down—I can’t fix that but I can tell from the script log that happened</a:t>
            </a:r>
            <a:endParaRPr lang="en-US" dirty="0"/>
          </a:p>
        </p:txBody>
      </p:sp>
      <p:sp>
        <p:nvSpPr>
          <p:cNvPr id="4" name="Slide Number Placeholder 3"/>
          <p:cNvSpPr>
            <a:spLocks noGrp="1"/>
          </p:cNvSpPr>
          <p:nvPr>
            <p:ph type="sldNum" sz="quarter" idx="10"/>
          </p:nvPr>
        </p:nvSpPr>
        <p:spPr/>
        <p:txBody>
          <a:bodyPr/>
          <a:lstStyle/>
          <a:p>
            <a:fld id="{91F23ABB-F7BD-4E2E-AB28-20DE1C5208C1}" type="slidenum">
              <a:rPr lang="en-US" smtClean="0"/>
              <a:t>84</a:t>
            </a:fld>
            <a:endParaRPr lang="en-US"/>
          </a:p>
        </p:txBody>
      </p:sp>
    </p:spTree>
    <p:extLst>
      <p:ext uri="{BB962C8B-B14F-4D97-AF65-F5344CB8AC3E}">
        <p14:creationId xmlns:p14="http://schemas.microsoft.com/office/powerpoint/2010/main" val="36263723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have questions or ideas for improvement, let me know.</a:t>
            </a:r>
            <a:endParaRPr lang="en-US" dirty="0"/>
          </a:p>
          <a:p>
            <a:endParaRPr lang="en-US" dirty="0"/>
          </a:p>
          <a:p>
            <a:r>
              <a:rPr lang="en-US" dirty="0"/>
              <a:t>If</a:t>
            </a:r>
            <a:r>
              <a:rPr lang="en-US" baseline="0" dirty="0"/>
              <a:t> I had a cute quote in my email footer it would be…</a:t>
            </a:r>
          </a:p>
          <a:p>
            <a:endParaRPr lang="en-US" baseline="0" dirty="0"/>
          </a:p>
          <a:p>
            <a:r>
              <a:rPr lang="en-US" baseline="0" dirty="0"/>
              <a:t>I say that </a:t>
            </a:r>
            <a:r>
              <a:rPr lang="en-US" baseline="0" dirty="0" err="1"/>
              <a:t>kinda</a:t>
            </a:r>
            <a:r>
              <a:rPr lang="en-US" baseline="0" dirty="0"/>
              <a:t> jokingly but also seriously….</a:t>
            </a:r>
          </a:p>
          <a:p>
            <a:endParaRPr lang="en-US" baseline="0" dirty="0"/>
          </a:p>
          <a:p>
            <a:r>
              <a:rPr lang="en-US" baseline="0" dirty="0"/>
              <a:t>I love working in GIS because we’re always finding new solutions to issues we face.  Often the straightforward path doesn’t work as planned.</a:t>
            </a:r>
          </a:p>
          <a:p>
            <a:r>
              <a:rPr lang="en-US" baseline="0" dirty="0"/>
              <a:t>I’ve benefited so much from people sharing their tips and advice on online forums</a:t>
            </a:r>
          </a:p>
          <a:p>
            <a:r>
              <a:rPr lang="en-US" baseline="0" dirty="0"/>
              <a:t>--I </a:t>
            </a:r>
            <a:r>
              <a:rPr lang="en-US" b="1" baseline="0" dirty="0"/>
              <a:t>encourage you to share what you’ve learned </a:t>
            </a:r>
            <a:r>
              <a:rPr lang="en-US" baseline="0" dirty="0"/>
              <a:t>to your </a:t>
            </a:r>
            <a:r>
              <a:rPr lang="en-US" u="sng" baseline="0" dirty="0"/>
              <a:t>co-workers</a:t>
            </a:r>
            <a:r>
              <a:rPr lang="en-US" baseline="0" dirty="0"/>
              <a:t>, to </a:t>
            </a:r>
            <a:r>
              <a:rPr lang="en-US" u="sng" baseline="0" dirty="0"/>
              <a:t>forums</a:t>
            </a:r>
            <a:r>
              <a:rPr lang="en-US" baseline="0" dirty="0"/>
              <a:t> questions, and at </a:t>
            </a:r>
            <a:r>
              <a:rPr lang="en-US" u="sng" baseline="0" dirty="0"/>
              <a:t>conferences</a:t>
            </a:r>
            <a:r>
              <a:rPr lang="en-US" baseline="0" dirty="0"/>
              <a:t> like this.</a:t>
            </a:r>
          </a:p>
          <a:p>
            <a:endParaRPr lang="en-US" baseline="0" dirty="0"/>
          </a:p>
          <a:p>
            <a:r>
              <a:rPr lang="en-US" baseline="0" dirty="0"/>
              <a:t>To me, the greatest compliment would be that something I share with someone saves them an afternoon or a week’s worth of work.</a:t>
            </a:r>
            <a:endParaRPr lang="en-US" dirty="0"/>
          </a:p>
        </p:txBody>
      </p:sp>
      <p:sp>
        <p:nvSpPr>
          <p:cNvPr id="4" name="Slide Number Placeholder 3"/>
          <p:cNvSpPr>
            <a:spLocks noGrp="1"/>
          </p:cNvSpPr>
          <p:nvPr>
            <p:ph type="sldNum" sz="quarter" idx="10"/>
          </p:nvPr>
        </p:nvSpPr>
        <p:spPr/>
        <p:txBody>
          <a:bodyPr/>
          <a:lstStyle/>
          <a:p>
            <a:fld id="{19455418-425E-407E-99CD-2A09C29D8F96}" type="slidenum">
              <a:rPr lang="en-US" smtClean="0"/>
              <a:t>85</a:t>
            </a:fld>
            <a:endParaRPr lang="en-US"/>
          </a:p>
        </p:txBody>
      </p:sp>
    </p:spTree>
    <p:extLst>
      <p:ext uri="{BB962C8B-B14F-4D97-AF65-F5344CB8AC3E}">
        <p14:creationId xmlns:p14="http://schemas.microsoft.com/office/powerpoint/2010/main" val="326982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usually run unless the file size is too big to download successfully.</a:t>
            </a:r>
          </a:p>
        </p:txBody>
      </p:sp>
      <p:sp>
        <p:nvSpPr>
          <p:cNvPr id="4" name="Slide Number Placeholder 3"/>
          <p:cNvSpPr>
            <a:spLocks noGrp="1"/>
          </p:cNvSpPr>
          <p:nvPr>
            <p:ph type="sldNum" sz="quarter" idx="10"/>
          </p:nvPr>
        </p:nvSpPr>
        <p:spPr/>
        <p:txBody>
          <a:bodyPr/>
          <a:lstStyle/>
          <a:p>
            <a:fld id="{19455418-425E-407E-99CD-2A09C29D8F96}" type="slidenum">
              <a:rPr lang="en-US" smtClean="0"/>
              <a:t>13</a:t>
            </a:fld>
            <a:endParaRPr lang="en-US"/>
          </a:p>
        </p:txBody>
      </p:sp>
    </p:spTree>
    <p:extLst>
      <p:ext uri="{BB962C8B-B14F-4D97-AF65-F5344CB8AC3E}">
        <p14:creationId xmlns:p14="http://schemas.microsoft.com/office/powerpoint/2010/main" val="239938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Staging </a:t>
            </a:r>
            <a:r>
              <a:rPr lang="en-US" dirty="0" err="1"/>
              <a:t>gdb</a:t>
            </a:r>
            <a:r>
              <a:rPr lang="en-US" dirty="0"/>
              <a:t> has lock file 24 </a:t>
            </a:r>
            <a:r>
              <a:rPr lang="en-US" dirty="0" err="1"/>
              <a:t>hrs</a:t>
            </a:r>
            <a:r>
              <a:rPr lang="en-US" dirty="0"/>
              <a:t> a</a:t>
            </a:r>
            <a:r>
              <a:rPr lang="en-US" baseline="0" dirty="0"/>
              <a:t> day so overwriting that data by most ESRI methods is impossible.</a:t>
            </a:r>
            <a:endParaRPr lang="en-US" dirty="0"/>
          </a:p>
          <a:p>
            <a:endParaRPr lang="en-US" dirty="0"/>
          </a:p>
          <a:p>
            <a:r>
              <a:rPr lang="en-US" dirty="0"/>
              <a:t>You can copy to Production</a:t>
            </a:r>
            <a:r>
              <a:rPr lang="en-US" baseline="0" dirty="0"/>
              <a:t> via XCOPY in Python or a .bat batch file</a:t>
            </a:r>
            <a:endParaRPr lang="en-US" dirty="0"/>
          </a:p>
        </p:txBody>
      </p:sp>
      <p:sp>
        <p:nvSpPr>
          <p:cNvPr id="4" name="Slide Number Placeholder 3"/>
          <p:cNvSpPr>
            <a:spLocks noGrp="1"/>
          </p:cNvSpPr>
          <p:nvPr>
            <p:ph type="sldNum" sz="quarter" idx="10"/>
          </p:nvPr>
        </p:nvSpPr>
        <p:spPr/>
        <p:txBody>
          <a:bodyPr/>
          <a:lstStyle/>
          <a:p>
            <a:fld id="{91F23ABB-F7BD-4E2E-AB28-20DE1C5208C1}" type="slidenum">
              <a:rPr lang="en-US" smtClean="0"/>
              <a:t>14</a:t>
            </a:fld>
            <a:endParaRPr lang="en-US"/>
          </a:p>
        </p:txBody>
      </p:sp>
    </p:spTree>
    <p:extLst>
      <p:ext uri="{BB962C8B-B14F-4D97-AF65-F5344CB8AC3E}">
        <p14:creationId xmlns:p14="http://schemas.microsoft.com/office/powerpoint/2010/main" val="2708765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 with different functions.</a:t>
            </a:r>
          </a:p>
          <a:p>
            <a:r>
              <a:rPr lang="en-US" dirty="0"/>
              <a:t>	so I can separately run the individual functions/portions if necessary</a:t>
            </a:r>
          </a:p>
        </p:txBody>
      </p:sp>
      <p:sp>
        <p:nvSpPr>
          <p:cNvPr id="4" name="Slide Number Placeholder 3"/>
          <p:cNvSpPr>
            <a:spLocks noGrp="1"/>
          </p:cNvSpPr>
          <p:nvPr>
            <p:ph type="sldNum" sz="quarter" idx="10"/>
          </p:nvPr>
        </p:nvSpPr>
        <p:spPr/>
        <p:txBody>
          <a:bodyPr/>
          <a:lstStyle/>
          <a:p>
            <a:fld id="{19455418-425E-407E-99CD-2A09C29D8F96}" type="slidenum">
              <a:rPr lang="en-US" smtClean="0"/>
              <a:t>17</a:t>
            </a:fld>
            <a:endParaRPr lang="en-US"/>
          </a:p>
        </p:txBody>
      </p:sp>
    </p:spTree>
    <p:extLst>
      <p:ext uri="{BB962C8B-B14F-4D97-AF65-F5344CB8AC3E}">
        <p14:creationId xmlns:p14="http://schemas.microsoft.com/office/powerpoint/2010/main" val="209830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usually run unless the file size is too big to download successfully.</a:t>
            </a:r>
          </a:p>
        </p:txBody>
      </p:sp>
      <p:sp>
        <p:nvSpPr>
          <p:cNvPr id="4" name="Slide Number Placeholder 3"/>
          <p:cNvSpPr>
            <a:spLocks noGrp="1"/>
          </p:cNvSpPr>
          <p:nvPr>
            <p:ph type="sldNum" sz="quarter" idx="10"/>
          </p:nvPr>
        </p:nvSpPr>
        <p:spPr/>
        <p:txBody>
          <a:bodyPr/>
          <a:lstStyle/>
          <a:p>
            <a:fld id="{19455418-425E-407E-99CD-2A09C29D8F96}" type="slidenum">
              <a:rPr lang="en-US" smtClean="0"/>
              <a:t>18</a:t>
            </a:fld>
            <a:endParaRPr lang="en-US"/>
          </a:p>
        </p:txBody>
      </p:sp>
    </p:spTree>
    <p:extLst>
      <p:ext uri="{BB962C8B-B14F-4D97-AF65-F5344CB8AC3E}">
        <p14:creationId xmlns:p14="http://schemas.microsoft.com/office/powerpoint/2010/main" val="3438492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DF07-6AD7-4AA2-B30C-9CD06C1A5C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3FD066-BEC8-43A6-A795-D3334BF57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581273-19FF-4CBD-A1CB-441E48480D73}"/>
              </a:ext>
            </a:extLst>
          </p:cNvPr>
          <p:cNvSpPr>
            <a:spLocks noGrp="1"/>
          </p:cNvSpPr>
          <p:nvPr>
            <p:ph type="dt" sz="half" idx="10"/>
          </p:nvPr>
        </p:nvSpPr>
        <p:spPr/>
        <p:txBody>
          <a:bodyPr/>
          <a:lstStyle/>
          <a:p>
            <a:fld id="{9A2FC78F-D7E4-4ADA-AB65-FD7FA26B4D79}" type="datetimeFigureOut">
              <a:rPr lang="en-US" smtClean="0"/>
              <a:t>9/27/2019</a:t>
            </a:fld>
            <a:endParaRPr lang="en-US"/>
          </a:p>
        </p:txBody>
      </p:sp>
      <p:sp>
        <p:nvSpPr>
          <p:cNvPr id="5" name="Footer Placeholder 4">
            <a:extLst>
              <a:ext uri="{FF2B5EF4-FFF2-40B4-BE49-F238E27FC236}">
                <a16:creationId xmlns:a16="http://schemas.microsoft.com/office/drawing/2014/main" id="{AA28BDD5-583E-4541-9164-034349957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532C0-E00E-4B0D-8E0A-30576BBAC6D8}"/>
              </a:ext>
            </a:extLst>
          </p:cNvPr>
          <p:cNvSpPr>
            <a:spLocks noGrp="1"/>
          </p:cNvSpPr>
          <p:nvPr>
            <p:ph type="sldNum" sz="quarter" idx="12"/>
          </p:nvPr>
        </p:nvSpPr>
        <p:spPr/>
        <p:txBody>
          <a:bodyPr/>
          <a:lstStyle/>
          <a:p>
            <a:fld id="{3BB3FEE4-95A9-4D01-BE0A-E43A2C447FF2}" type="slidenum">
              <a:rPr lang="en-US" smtClean="0"/>
              <a:t>‹#›</a:t>
            </a:fld>
            <a:endParaRPr lang="en-US"/>
          </a:p>
        </p:txBody>
      </p:sp>
    </p:spTree>
    <p:extLst>
      <p:ext uri="{BB962C8B-B14F-4D97-AF65-F5344CB8AC3E}">
        <p14:creationId xmlns:p14="http://schemas.microsoft.com/office/powerpoint/2010/main" val="11529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498C-3760-4BA4-976B-BEA876C3E0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8B9FB0-151C-466D-ACE7-9376573B7F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A4FF4-B60F-4E2A-95A0-65204598770C}"/>
              </a:ext>
            </a:extLst>
          </p:cNvPr>
          <p:cNvSpPr>
            <a:spLocks noGrp="1"/>
          </p:cNvSpPr>
          <p:nvPr>
            <p:ph type="dt" sz="half" idx="10"/>
          </p:nvPr>
        </p:nvSpPr>
        <p:spPr/>
        <p:txBody>
          <a:bodyPr/>
          <a:lstStyle/>
          <a:p>
            <a:fld id="{9A2FC78F-D7E4-4ADA-AB65-FD7FA26B4D79}" type="datetimeFigureOut">
              <a:rPr lang="en-US" smtClean="0"/>
              <a:t>9/27/2019</a:t>
            </a:fld>
            <a:endParaRPr lang="en-US"/>
          </a:p>
        </p:txBody>
      </p:sp>
      <p:sp>
        <p:nvSpPr>
          <p:cNvPr id="5" name="Footer Placeholder 4">
            <a:extLst>
              <a:ext uri="{FF2B5EF4-FFF2-40B4-BE49-F238E27FC236}">
                <a16:creationId xmlns:a16="http://schemas.microsoft.com/office/drawing/2014/main" id="{20185A1B-53C3-4BD4-A637-E772472EE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3FB74-DA84-4FA4-89EF-9883622D1E45}"/>
              </a:ext>
            </a:extLst>
          </p:cNvPr>
          <p:cNvSpPr>
            <a:spLocks noGrp="1"/>
          </p:cNvSpPr>
          <p:nvPr>
            <p:ph type="sldNum" sz="quarter" idx="12"/>
          </p:nvPr>
        </p:nvSpPr>
        <p:spPr/>
        <p:txBody>
          <a:bodyPr/>
          <a:lstStyle/>
          <a:p>
            <a:fld id="{3BB3FEE4-95A9-4D01-BE0A-E43A2C447FF2}" type="slidenum">
              <a:rPr lang="en-US" smtClean="0"/>
              <a:t>‹#›</a:t>
            </a:fld>
            <a:endParaRPr lang="en-US"/>
          </a:p>
        </p:txBody>
      </p:sp>
    </p:spTree>
    <p:extLst>
      <p:ext uri="{BB962C8B-B14F-4D97-AF65-F5344CB8AC3E}">
        <p14:creationId xmlns:p14="http://schemas.microsoft.com/office/powerpoint/2010/main" val="321311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4BB8BD-BD73-4190-8075-1FBB3C92ED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80C17C-3067-4F61-A87B-0D767C9184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61814-3030-43F6-AAA2-08FE92ADFB72}"/>
              </a:ext>
            </a:extLst>
          </p:cNvPr>
          <p:cNvSpPr>
            <a:spLocks noGrp="1"/>
          </p:cNvSpPr>
          <p:nvPr>
            <p:ph type="dt" sz="half" idx="10"/>
          </p:nvPr>
        </p:nvSpPr>
        <p:spPr/>
        <p:txBody>
          <a:bodyPr/>
          <a:lstStyle/>
          <a:p>
            <a:fld id="{9A2FC78F-D7E4-4ADA-AB65-FD7FA26B4D79}" type="datetimeFigureOut">
              <a:rPr lang="en-US" smtClean="0"/>
              <a:t>9/27/2019</a:t>
            </a:fld>
            <a:endParaRPr lang="en-US"/>
          </a:p>
        </p:txBody>
      </p:sp>
      <p:sp>
        <p:nvSpPr>
          <p:cNvPr id="5" name="Footer Placeholder 4">
            <a:extLst>
              <a:ext uri="{FF2B5EF4-FFF2-40B4-BE49-F238E27FC236}">
                <a16:creationId xmlns:a16="http://schemas.microsoft.com/office/drawing/2014/main" id="{7EA2EC9B-6E71-4008-9A3D-E0FB0C5CD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15C32-4C68-47BE-A8BE-08C45A83B96F}"/>
              </a:ext>
            </a:extLst>
          </p:cNvPr>
          <p:cNvSpPr>
            <a:spLocks noGrp="1"/>
          </p:cNvSpPr>
          <p:nvPr>
            <p:ph type="sldNum" sz="quarter" idx="12"/>
          </p:nvPr>
        </p:nvSpPr>
        <p:spPr/>
        <p:txBody>
          <a:bodyPr/>
          <a:lstStyle/>
          <a:p>
            <a:fld id="{3BB3FEE4-95A9-4D01-BE0A-E43A2C447FF2}" type="slidenum">
              <a:rPr lang="en-US" smtClean="0"/>
              <a:t>‹#›</a:t>
            </a:fld>
            <a:endParaRPr lang="en-US"/>
          </a:p>
        </p:txBody>
      </p:sp>
    </p:spTree>
    <p:extLst>
      <p:ext uri="{BB962C8B-B14F-4D97-AF65-F5344CB8AC3E}">
        <p14:creationId xmlns:p14="http://schemas.microsoft.com/office/powerpoint/2010/main" val="89755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C34B-B2B1-40B2-976E-72FF62EBB7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7ED86D-577E-41D4-BD18-F8E4CB6F69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4B793-F50A-4997-A668-2F2EC13A43C9}"/>
              </a:ext>
            </a:extLst>
          </p:cNvPr>
          <p:cNvSpPr>
            <a:spLocks noGrp="1"/>
          </p:cNvSpPr>
          <p:nvPr>
            <p:ph type="dt" sz="half" idx="10"/>
          </p:nvPr>
        </p:nvSpPr>
        <p:spPr/>
        <p:txBody>
          <a:bodyPr/>
          <a:lstStyle/>
          <a:p>
            <a:fld id="{9A2FC78F-D7E4-4ADA-AB65-FD7FA26B4D79}" type="datetimeFigureOut">
              <a:rPr lang="en-US" smtClean="0"/>
              <a:t>9/27/2019</a:t>
            </a:fld>
            <a:endParaRPr lang="en-US"/>
          </a:p>
        </p:txBody>
      </p:sp>
      <p:sp>
        <p:nvSpPr>
          <p:cNvPr id="5" name="Footer Placeholder 4">
            <a:extLst>
              <a:ext uri="{FF2B5EF4-FFF2-40B4-BE49-F238E27FC236}">
                <a16:creationId xmlns:a16="http://schemas.microsoft.com/office/drawing/2014/main" id="{357015DA-00CF-4096-A9E8-509924194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E43A9-F5B1-487C-82B8-C5E1A365869D}"/>
              </a:ext>
            </a:extLst>
          </p:cNvPr>
          <p:cNvSpPr>
            <a:spLocks noGrp="1"/>
          </p:cNvSpPr>
          <p:nvPr>
            <p:ph type="sldNum" sz="quarter" idx="12"/>
          </p:nvPr>
        </p:nvSpPr>
        <p:spPr/>
        <p:txBody>
          <a:bodyPr/>
          <a:lstStyle/>
          <a:p>
            <a:fld id="{3BB3FEE4-95A9-4D01-BE0A-E43A2C447FF2}" type="slidenum">
              <a:rPr lang="en-US" smtClean="0"/>
              <a:t>‹#›</a:t>
            </a:fld>
            <a:endParaRPr lang="en-US"/>
          </a:p>
        </p:txBody>
      </p:sp>
    </p:spTree>
    <p:extLst>
      <p:ext uri="{BB962C8B-B14F-4D97-AF65-F5344CB8AC3E}">
        <p14:creationId xmlns:p14="http://schemas.microsoft.com/office/powerpoint/2010/main" val="117414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C844-14AE-42AA-9DA5-A31ED66DF8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9CD3B7-5878-4F14-8273-B105A9CB08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13C479-024E-4773-A259-1318CD6DBD29}"/>
              </a:ext>
            </a:extLst>
          </p:cNvPr>
          <p:cNvSpPr>
            <a:spLocks noGrp="1"/>
          </p:cNvSpPr>
          <p:nvPr>
            <p:ph type="dt" sz="half" idx="10"/>
          </p:nvPr>
        </p:nvSpPr>
        <p:spPr/>
        <p:txBody>
          <a:bodyPr/>
          <a:lstStyle/>
          <a:p>
            <a:fld id="{9A2FC78F-D7E4-4ADA-AB65-FD7FA26B4D79}" type="datetimeFigureOut">
              <a:rPr lang="en-US" smtClean="0"/>
              <a:t>9/27/2019</a:t>
            </a:fld>
            <a:endParaRPr lang="en-US"/>
          </a:p>
        </p:txBody>
      </p:sp>
      <p:sp>
        <p:nvSpPr>
          <p:cNvPr id="5" name="Footer Placeholder 4">
            <a:extLst>
              <a:ext uri="{FF2B5EF4-FFF2-40B4-BE49-F238E27FC236}">
                <a16:creationId xmlns:a16="http://schemas.microsoft.com/office/drawing/2014/main" id="{0FD4E926-4189-40A4-B466-E653C0DC6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B3857-9D90-48CF-916E-F2B8E6DDDBCE}"/>
              </a:ext>
            </a:extLst>
          </p:cNvPr>
          <p:cNvSpPr>
            <a:spLocks noGrp="1"/>
          </p:cNvSpPr>
          <p:nvPr>
            <p:ph type="sldNum" sz="quarter" idx="12"/>
          </p:nvPr>
        </p:nvSpPr>
        <p:spPr/>
        <p:txBody>
          <a:bodyPr/>
          <a:lstStyle/>
          <a:p>
            <a:fld id="{3BB3FEE4-95A9-4D01-BE0A-E43A2C447FF2}" type="slidenum">
              <a:rPr lang="en-US" smtClean="0"/>
              <a:t>‹#›</a:t>
            </a:fld>
            <a:endParaRPr lang="en-US"/>
          </a:p>
        </p:txBody>
      </p:sp>
    </p:spTree>
    <p:extLst>
      <p:ext uri="{BB962C8B-B14F-4D97-AF65-F5344CB8AC3E}">
        <p14:creationId xmlns:p14="http://schemas.microsoft.com/office/powerpoint/2010/main" val="343697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5FF2-B45D-4EDA-AC5A-B97D5DD85A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4139C-E002-4A0B-BF91-ACF6AE8125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97FD5-D73D-4588-81ED-75DB032922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D4588D-DF6D-4D94-8792-6DFD0DA25CF4}"/>
              </a:ext>
            </a:extLst>
          </p:cNvPr>
          <p:cNvSpPr>
            <a:spLocks noGrp="1"/>
          </p:cNvSpPr>
          <p:nvPr>
            <p:ph type="dt" sz="half" idx="10"/>
          </p:nvPr>
        </p:nvSpPr>
        <p:spPr/>
        <p:txBody>
          <a:bodyPr/>
          <a:lstStyle/>
          <a:p>
            <a:fld id="{9A2FC78F-D7E4-4ADA-AB65-FD7FA26B4D79}" type="datetimeFigureOut">
              <a:rPr lang="en-US" smtClean="0"/>
              <a:t>9/27/2019</a:t>
            </a:fld>
            <a:endParaRPr lang="en-US"/>
          </a:p>
        </p:txBody>
      </p:sp>
      <p:sp>
        <p:nvSpPr>
          <p:cNvPr id="6" name="Footer Placeholder 5">
            <a:extLst>
              <a:ext uri="{FF2B5EF4-FFF2-40B4-BE49-F238E27FC236}">
                <a16:creationId xmlns:a16="http://schemas.microsoft.com/office/drawing/2014/main" id="{EE1AA32F-C834-40E1-BDB7-CE787CF6BC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2B52F-7A90-4291-BB4D-DE224D09E2CA}"/>
              </a:ext>
            </a:extLst>
          </p:cNvPr>
          <p:cNvSpPr>
            <a:spLocks noGrp="1"/>
          </p:cNvSpPr>
          <p:nvPr>
            <p:ph type="sldNum" sz="quarter" idx="12"/>
          </p:nvPr>
        </p:nvSpPr>
        <p:spPr/>
        <p:txBody>
          <a:bodyPr/>
          <a:lstStyle/>
          <a:p>
            <a:fld id="{3BB3FEE4-95A9-4D01-BE0A-E43A2C447FF2}" type="slidenum">
              <a:rPr lang="en-US" smtClean="0"/>
              <a:t>‹#›</a:t>
            </a:fld>
            <a:endParaRPr lang="en-US"/>
          </a:p>
        </p:txBody>
      </p:sp>
    </p:spTree>
    <p:extLst>
      <p:ext uri="{BB962C8B-B14F-4D97-AF65-F5344CB8AC3E}">
        <p14:creationId xmlns:p14="http://schemas.microsoft.com/office/powerpoint/2010/main" val="267315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BD40-41B0-4217-B484-F0B0707BA9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57A4CE-B637-4888-90BA-DF01BCD84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8041B0-762E-4433-B9F1-FE9465B680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C1603D-2E8F-433D-8920-3C5E7DF6D4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195987-9AE3-4DA2-A3B4-DFAD56D8D5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49A0F3-8BBB-426D-BF01-663C55993A61}"/>
              </a:ext>
            </a:extLst>
          </p:cNvPr>
          <p:cNvSpPr>
            <a:spLocks noGrp="1"/>
          </p:cNvSpPr>
          <p:nvPr>
            <p:ph type="dt" sz="half" idx="10"/>
          </p:nvPr>
        </p:nvSpPr>
        <p:spPr/>
        <p:txBody>
          <a:bodyPr/>
          <a:lstStyle/>
          <a:p>
            <a:fld id="{9A2FC78F-D7E4-4ADA-AB65-FD7FA26B4D79}" type="datetimeFigureOut">
              <a:rPr lang="en-US" smtClean="0"/>
              <a:t>9/27/2019</a:t>
            </a:fld>
            <a:endParaRPr lang="en-US"/>
          </a:p>
        </p:txBody>
      </p:sp>
      <p:sp>
        <p:nvSpPr>
          <p:cNvPr id="8" name="Footer Placeholder 7">
            <a:extLst>
              <a:ext uri="{FF2B5EF4-FFF2-40B4-BE49-F238E27FC236}">
                <a16:creationId xmlns:a16="http://schemas.microsoft.com/office/drawing/2014/main" id="{67772AB2-2D42-49F5-90D2-8FF1A41676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241784-39E2-4671-810F-58607CE96918}"/>
              </a:ext>
            </a:extLst>
          </p:cNvPr>
          <p:cNvSpPr>
            <a:spLocks noGrp="1"/>
          </p:cNvSpPr>
          <p:nvPr>
            <p:ph type="sldNum" sz="quarter" idx="12"/>
          </p:nvPr>
        </p:nvSpPr>
        <p:spPr/>
        <p:txBody>
          <a:bodyPr/>
          <a:lstStyle/>
          <a:p>
            <a:fld id="{3BB3FEE4-95A9-4D01-BE0A-E43A2C447FF2}" type="slidenum">
              <a:rPr lang="en-US" smtClean="0"/>
              <a:t>‹#›</a:t>
            </a:fld>
            <a:endParaRPr lang="en-US"/>
          </a:p>
        </p:txBody>
      </p:sp>
    </p:spTree>
    <p:extLst>
      <p:ext uri="{BB962C8B-B14F-4D97-AF65-F5344CB8AC3E}">
        <p14:creationId xmlns:p14="http://schemas.microsoft.com/office/powerpoint/2010/main" val="341814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A8C6-E993-4317-94FA-ADE1E8B56E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F9999C-A51C-4378-9B11-778D3A9DFA9D}"/>
              </a:ext>
            </a:extLst>
          </p:cNvPr>
          <p:cNvSpPr>
            <a:spLocks noGrp="1"/>
          </p:cNvSpPr>
          <p:nvPr>
            <p:ph type="dt" sz="half" idx="10"/>
          </p:nvPr>
        </p:nvSpPr>
        <p:spPr/>
        <p:txBody>
          <a:bodyPr/>
          <a:lstStyle/>
          <a:p>
            <a:fld id="{9A2FC78F-D7E4-4ADA-AB65-FD7FA26B4D79}" type="datetimeFigureOut">
              <a:rPr lang="en-US" smtClean="0"/>
              <a:t>9/27/2019</a:t>
            </a:fld>
            <a:endParaRPr lang="en-US"/>
          </a:p>
        </p:txBody>
      </p:sp>
      <p:sp>
        <p:nvSpPr>
          <p:cNvPr id="4" name="Footer Placeholder 3">
            <a:extLst>
              <a:ext uri="{FF2B5EF4-FFF2-40B4-BE49-F238E27FC236}">
                <a16:creationId xmlns:a16="http://schemas.microsoft.com/office/drawing/2014/main" id="{CC244367-FCDF-4E5E-9581-70BA882E1C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F5EEB-3883-4DEE-9091-A9F0B54C8DE2}"/>
              </a:ext>
            </a:extLst>
          </p:cNvPr>
          <p:cNvSpPr>
            <a:spLocks noGrp="1"/>
          </p:cNvSpPr>
          <p:nvPr>
            <p:ph type="sldNum" sz="quarter" idx="12"/>
          </p:nvPr>
        </p:nvSpPr>
        <p:spPr/>
        <p:txBody>
          <a:bodyPr/>
          <a:lstStyle/>
          <a:p>
            <a:fld id="{3BB3FEE4-95A9-4D01-BE0A-E43A2C447FF2}" type="slidenum">
              <a:rPr lang="en-US" smtClean="0"/>
              <a:t>‹#›</a:t>
            </a:fld>
            <a:endParaRPr lang="en-US"/>
          </a:p>
        </p:txBody>
      </p:sp>
    </p:spTree>
    <p:extLst>
      <p:ext uri="{BB962C8B-B14F-4D97-AF65-F5344CB8AC3E}">
        <p14:creationId xmlns:p14="http://schemas.microsoft.com/office/powerpoint/2010/main" val="260074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24432-BD13-4AED-A4E0-A4C661A465EF}"/>
              </a:ext>
            </a:extLst>
          </p:cNvPr>
          <p:cNvSpPr>
            <a:spLocks noGrp="1"/>
          </p:cNvSpPr>
          <p:nvPr>
            <p:ph type="dt" sz="half" idx="10"/>
          </p:nvPr>
        </p:nvSpPr>
        <p:spPr/>
        <p:txBody>
          <a:bodyPr/>
          <a:lstStyle/>
          <a:p>
            <a:fld id="{9A2FC78F-D7E4-4ADA-AB65-FD7FA26B4D79}" type="datetimeFigureOut">
              <a:rPr lang="en-US" smtClean="0"/>
              <a:t>9/27/2019</a:t>
            </a:fld>
            <a:endParaRPr lang="en-US"/>
          </a:p>
        </p:txBody>
      </p:sp>
      <p:sp>
        <p:nvSpPr>
          <p:cNvPr id="3" name="Footer Placeholder 2">
            <a:extLst>
              <a:ext uri="{FF2B5EF4-FFF2-40B4-BE49-F238E27FC236}">
                <a16:creationId xmlns:a16="http://schemas.microsoft.com/office/drawing/2014/main" id="{8D248C82-5F62-4E61-8C5E-21C3E128F6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9446BA-FEBD-4CDA-8ACE-85C37838883C}"/>
              </a:ext>
            </a:extLst>
          </p:cNvPr>
          <p:cNvSpPr>
            <a:spLocks noGrp="1"/>
          </p:cNvSpPr>
          <p:nvPr>
            <p:ph type="sldNum" sz="quarter" idx="12"/>
          </p:nvPr>
        </p:nvSpPr>
        <p:spPr/>
        <p:txBody>
          <a:bodyPr/>
          <a:lstStyle/>
          <a:p>
            <a:fld id="{3BB3FEE4-95A9-4D01-BE0A-E43A2C447FF2}" type="slidenum">
              <a:rPr lang="en-US" smtClean="0"/>
              <a:t>‹#›</a:t>
            </a:fld>
            <a:endParaRPr lang="en-US"/>
          </a:p>
        </p:txBody>
      </p:sp>
    </p:spTree>
    <p:extLst>
      <p:ext uri="{BB962C8B-B14F-4D97-AF65-F5344CB8AC3E}">
        <p14:creationId xmlns:p14="http://schemas.microsoft.com/office/powerpoint/2010/main" val="282830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6A81-6923-4E15-AECC-F1D656C87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461E3C-99FD-44B5-8860-FD99F4BFC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7B17E1-2804-44B8-8FEE-74E592F22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234434-657A-42FA-AF06-F5B059EF228E}"/>
              </a:ext>
            </a:extLst>
          </p:cNvPr>
          <p:cNvSpPr>
            <a:spLocks noGrp="1"/>
          </p:cNvSpPr>
          <p:nvPr>
            <p:ph type="dt" sz="half" idx="10"/>
          </p:nvPr>
        </p:nvSpPr>
        <p:spPr/>
        <p:txBody>
          <a:bodyPr/>
          <a:lstStyle/>
          <a:p>
            <a:fld id="{9A2FC78F-D7E4-4ADA-AB65-FD7FA26B4D79}" type="datetimeFigureOut">
              <a:rPr lang="en-US" smtClean="0"/>
              <a:t>9/27/2019</a:t>
            </a:fld>
            <a:endParaRPr lang="en-US"/>
          </a:p>
        </p:txBody>
      </p:sp>
      <p:sp>
        <p:nvSpPr>
          <p:cNvPr id="6" name="Footer Placeholder 5">
            <a:extLst>
              <a:ext uri="{FF2B5EF4-FFF2-40B4-BE49-F238E27FC236}">
                <a16:creationId xmlns:a16="http://schemas.microsoft.com/office/drawing/2014/main" id="{F1E76381-CFD0-4BA1-A3F7-211405F15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9A4B-9ACE-454B-915C-4787B751FC7D}"/>
              </a:ext>
            </a:extLst>
          </p:cNvPr>
          <p:cNvSpPr>
            <a:spLocks noGrp="1"/>
          </p:cNvSpPr>
          <p:nvPr>
            <p:ph type="sldNum" sz="quarter" idx="12"/>
          </p:nvPr>
        </p:nvSpPr>
        <p:spPr/>
        <p:txBody>
          <a:bodyPr/>
          <a:lstStyle/>
          <a:p>
            <a:fld id="{3BB3FEE4-95A9-4D01-BE0A-E43A2C447FF2}" type="slidenum">
              <a:rPr lang="en-US" smtClean="0"/>
              <a:t>‹#›</a:t>
            </a:fld>
            <a:endParaRPr lang="en-US"/>
          </a:p>
        </p:txBody>
      </p:sp>
    </p:spTree>
    <p:extLst>
      <p:ext uri="{BB962C8B-B14F-4D97-AF65-F5344CB8AC3E}">
        <p14:creationId xmlns:p14="http://schemas.microsoft.com/office/powerpoint/2010/main" val="2528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24F5-35B0-4FD7-8788-73794F068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489286-AF67-4B06-8726-893E1A78B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4257F90-5898-425F-914C-76EB12142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3B1AA1-0B96-497D-932F-AF90D9A1AF99}"/>
              </a:ext>
            </a:extLst>
          </p:cNvPr>
          <p:cNvSpPr>
            <a:spLocks noGrp="1"/>
          </p:cNvSpPr>
          <p:nvPr>
            <p:ph type="dt" sz="half" idx="10"/>
          </p:nvPr>
        </p:nvSpPr>
        <p:spPr/>
        <p:txBody>
          <a:bodyPr/>
          <a:lstStyle/>
          <a:p>
            <a:fld id="{9A2FC78F-D7E4-4ADA-AB65-FD7FA26B4D79}" type="datetimeFigureOut">
              <a:rPr lang="en-US" smtClean="0"/>
              <a:t>9/27/2019</a:t>
            </a:fld>
            <a:endParaRPr lang="en-US"/>
          </a:p>
        </p:txBody>
      </p:sp>
      <p:sp>
        <p:nvSpPr>
          <p:cNvPr id="6" name="Footer Placeholder 5">
            <a:extLst>
              <a:ext uri="{FF2B5EF4-FFF2-40B4-BE49-F238E27FC236}">
                <a16:creationId xmlns:a16="http://schemas.microsoft.com/office/drawing/2014/main" id="{08ADE784-2F34-40FE-A907-9D1ECA1DE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15F2D-49DB-4577-8CA1-9E4E64CC483D}"/>
              </a:ext>
            </a:extLst>
          </p:cNvPr>
          <p:cNvSpPr>
            <a:spLocks noGrp="1"/>
          </p:cNvSpPr>
          <p:nvPr>
            <p:ph type="sldNum" sz="quarter" idx="12"/>
          </p:nvPr>
        </p:nvSpPr>
        <p:spPr/>
        <p:txBody>
          <a:bodyPr/>
          <a:lstStyle/>
          <a:p>
            <a:fld id="{3BB3FEE4-95A9-4D01-BE0A-E43A2C447FF2}" type="slidenum">
              <a:rPr lang="en-US" smtClean="0"/>
              <a:t>‹#›</a:t>
            </a:fld>
            <a:endParaRPr lang="en-US"/>
          </a:p>
        </p:txBody>
      </p:sp>
    </p:spTree>
    <p:extLst>
      <p:ext uri="{BB962C8B-B14F-4D97-AF65-F5344CB8AC3E}">
        <p14:creationId xmlns:p14="http://schemas.microsoft.com/office/powerpoint/2010/main" val="220684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69BA1-087E-49C2-B987-52B6B8DFD3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451A2E-15E7-4247-A9B7-11ABF8BEE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ED361-A846-4C8B-A759-2A8D9E2433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FC78F-D7E4-4ADA-AB65-FD7FA26B4D79}" type="datetimeFigureOut">
              <a:rPr lang="en-US" smtClean="0"/>
              <a:t>9/27/2019</a:t>
            </a:fld>
            <a:endParaRPr lang="en-US"/>
          </a:p>
        </p:txBody>
      </p:sp>
      <p:sp>
        <p:nvSpPr>
          <p:cNvPr id="5" name="Footer Placeholder 4">
            <a:extLst>
              <a:ext uri="{FF2B5EF4-FFF2-40B4-BE49-F238E27FC236}">
                <a16:creationId xmlns:a16="http://schemas.microsoft.com/office/drawing/2014/main" id="{6C01B6A0-0D0F-4023-97A8-497B678880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D2E9BC-E2BD-4450-83B3-895AC19BA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3FEE4-95A9-4D01-BE0A-E43A2C447FF2}" type="slidenum">
              <a:rPr lang="en-US" smtClean="0"/>
              <a:t>‹#›</a:t>
            </a:fld>
            <a:endParaRPr lang="en-US"/>
          </a:p>
        </p:txBody>
      </p:sp>
    </p:spTree>
    <p:extLst>
      <p:ext uri="{BB962C8B-B14F-4D97-AF65-F5344CB8AC3E}">
        <p14:creationId xmlns:p14="http://schemas.microsoft.com/office/powerpoint/2010/main" val="3972828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is1.hamiltoncounty.in.gov/arcgis/rest/services/EdgeOfPavement/MapServer/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ro.arcgis.com/en/pro-app/tool-reference/data-management/truncatetable.htm" TargetMode="External"/><Relationship Id="rId2" Type="http://schemas.openxmlformats.org/officeDocument/2006/relationships/hyperlink" Target="https://pro.arcgis.com/en/pro-app/tool-reference/conversion/feature-class-to-feature-class.htm" TargetMode="External"/><Relationship Id="rId1" Type="http://schemas.openxmlformats.org/officeDocument/2006/relationships/slideLayout" Target="../slideLayouts/slideLayout2.xml"/><Relationship Id="rId5" Type="http://schemas.openxmlformats.org/officeDocument/2006/relationships/hyperlink" Target="https://pro.arcgis.com/en/pro-app/tool-reference/data-management/copy.htm" TargetMode="External"/><Relationship Id="rId4" Type="http://schemas.openxmlformats.org/officeDocument/2006/relationships/hyperlink" Target="https://pro.arcgis.com/en/pro-app/tool-reference/big-data-analytics/append-data.ht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pro.arcgis.com/en/pro-app/arcpy/get-started/python-migration-for-arcgis-pro.ht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9.png"/><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stackoverflow.com/questions/50378970/write-results-to-file-using-the-least-amount-of-code?noredirect=1&amp;lq=1"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85.xml.rels><?xml version="1.0" encoding="UTF-8" standalone="yes"?>
<Relationships xmlns="http://schemas.openxmlformats.org/package/2006/relationships"><Relationship Id="rId3" Type="http://schemas.openxmlformats.org/officeDocument/2006/relationships/hyperlink" Target="mailto:tlaue@citizensenergygroup.co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ervices2.arcgis.com/s5B7dXoVjGiD4IBE/ArcGIS/rest/services" TargetMode="External"/><Relationship Id="rId7" Type="http://schemas.openxmlformats.org/officeDocument/2006/relationships/image" Target="../media/image9.jpeg"/><Relationship Id="rId2" Type="http://schemas.openxmlformats.org/officeDocument/2006/relationships/hyperlink" Target="https://gis1.hamiltoncounty.in.gov/arcgis/rest/service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xmaps.indy.gov/arcgis/rest/ser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5250-297E-4A80-8F8B-532F13B0A8B7}"/>
              </a:ext>
            </a:extLst>
          </p:cNvPr>
          <p:cNvSpPr>
            <a:spLocks noGrp="1"/>
          </p:cNvSpPr>
          <p:nvPr>
            <p:ph type="ctrTitle"/>
          </p:nvPr>
        </p:nvSpPr>
        <p:spPr/>
        <p:txBody>
          <a:bodyPr>
            <a:normAutofit/>
          </a:bodyPr>
          <a:lstStyle/>
          <a:p>
            <a:r>
              <a:rPr lang="en-US" dirty="0"/>
              <a:t>Python Tips/Tricks </a:t>
            </a:r>
            <a:br>
              <a:rPr lang="en-US" dirty="0"/>
            </a:br>
            <a:r>
              <a:rPr lang="en-US" sz="4800" dirty="0"/>
              <a:t>Scripting Rest Service Downloads</a:t>
            </a:r>
          </a:p>
        </p:txBody>
      </p:sp>
      <p:sp>
        <p:nvSpPr>
          <p:cNvPr id="3" name="Subtitle 2">
            <a:extLst>
              <a:ext uri="{FF2B5EF4-FFF2-40B4-BE49-F238E27FC236}">
                <a16:creationId xmlns:a16="http://schemas.microsoft.com/office/drawing/2014/main" id="{84686B2E-53CE-41E7-BE76-E3FD6EF90887}"/>
              </a:ext>
            </a:extLst>
          </p:cNvPr>
          <p:cNvSpPr>
            <a:spLocks noGrp="1"/>
          </p:cNvSpPr>
          <p:nvPr>
            <p:ph type="subTitle" idx="1"/>
          </p:nvPr>
        </p:nvSpPr>
        <p:spPr/>
        <p:txBody>
          <a:bodyPr/>
          <a:lstStyle/>
          <a:p>
            <a:r>
              <a:rPr lang="en-US" dirty="0"/>
              <a:t>Tom Laue</a:t>
            </a:r>
          </a:p>
          <a:p>
            <a:r>
              <a:rPr lang="en-US" dirty="0"/>
              <a:t>Citizens Energy Group</a:t>
            </a:r>
          </a:p>
        </p:txBody>
      </p:sp>
    </p:spTree>
    <p:extLst>
      <p:ext uri="{BB962C8B-B14F-4D97-AF65-F5344CB8AC3E}">
        <p14:creationId xmlns:p14="http://schemas.microsoft.com/office/powerpoint/2010/main" val="102368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51832" y="81756"/>
            <a:ext cx="5629275" cy="7839075"/>
          </a:xfrm>
          <a:prstGeom prst="rect">
            <a:avLst/>
          </a:prstGeom>
        </p:spPr>
      </p:pic>
      <p:pic>
        <p:nvPicPr>
          <p:cNvPr id="5" name="Picture 4"/>
          <p:cNvPicPr>
            <a:picLocks noChangeAspect="1"/>
          </p:cNvPicPr>
          <p:nvPr/>
        </p:nvPicPr>
        <p:blipFill>
          <a:blip r:embed="rId3"/>
          <a:stretch>
            <a:fillRect/>
          </a:stretch>
        </p:blipFill>
        <p:spPr>
          <a:xfrm>
            <a:off x="6730712" y="525049"/>
            <a:ext cx="4273482" cy="5951058"/>
          </a:xfrm>
          <a:prstGeom prst="rect">
            <a:avLst/>
          </a:prstGeom>
        </p:spPr>
      </p:pic>
    </p:spTree>
    <p:extLst>
      <p:ext uri="{BB962C8B-B14F-4D97-AF65-F5344CB8AC3E}">
        <p14:creationId xmlns:p14="http://schemas.microsoft.com/office/powerpoint/2010/main" val="188065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4969622" cy="4351338"/>
          </a:xfrm>
        </p:spPr>
        <p:txBody>
          <a:bodyPr/>
          <a:lstStyle/>
          <a:p>
            <a:r>
              <a:rPr lang="en-US" dirty="0"/>
              <a:t>Copy the URL for this page:</a:t>
            </a:r>
          </a:p>
          <a:p>
            <a:r>
              <a:rPr lang="en-US" dirty="0">
                <a:hlinkClick r:id="rId2"/>
              </a:rPr>
              <a:t>https://gis1.hamiltoncounty.in.gov/arcgis/rest/services/EdgeOfPavement/MapServer/0</a:t>
            </a:r>
            <a:r>
              <a:rPr lang="en-US" dirty="0"/>
              <a:t> </a:t>
            </a:r>
          </a:p>
        </p:txBody>
      </p:sp>
      <p:pic>
        <p:nvPicPr>
          <p:cNvPr id="4" name="Picture 3"/>
          <p:cNvPicPr>
            <a:picLocks noChangeAspect="1"/>
          </p:cNvPicPr>
          <p:nvPr/>
        </p:nvPicPr>
        <p:blipFill>
          <a:blip r:embed="rId3"/>
          <a:stretch>
            <a:fillRect/>
          </a:stretch>
        </p:blipFill>
        <p:spPr>
          <a:xfrm>
            <a:off x="5807822" y="627857"/>
            <a:ext cx="5056787" cy="6230143"/>
          </a:xfrm>
          <a:prstGeom prst="rect">
            <a:avLst/>
          </a:prstGeom>
        </p:spPr>
      </p:pic>
    </p:spTree>
    <p:extLst>
      <p:ext uri="{BB962C8B-B14F-4D97-AF65-F5344CB8AC3E}">
        <p14:creationId xmlns:p14="http://schemas.microsoft.com/office/powerpoint/2010/main" val="62046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ArcGIS Pro</a:t>
            </a:r>
          </a:p>
        </p:txBody>
      </p:sp>
      <p:sp>
        <p:nvSpPr>
          <p:cNvPr id="3" name="Content Placeholder 2"/>
          <p:cNvSpPr>
            <a:spLocks noGrp="1"/>
          </p:cNvSpPr>
          <p:nvPr>
            <p:ph idx="1"/>
          </p:nvPr>
        </p:nvSpPr>
        <p:spPr/>
        <p:txBody>
          <a:bodyPr/>
          <a:lstStyle/>
          <a:p>
            <a:r>
              <a:rPr lang="en-US" dirty="0"/>
              <a:t>Insert&gt;New Map</a:t>
            </a:r>
          </a:p>
          <a:p>
            <a:endParaRPr lang="en-US" dirty="0"/>
          </a:p>
          <a:p>
            <a:r>
              <a:rPr lang="en-US" dirty="0"/>
              <a:t>Add Data&gt;Data from Path</a:t>
            </a:r>
          </a:p>
          <a:p>
            <a:endParaRPr lang="en-US" dirty="0"/>
          </a:p>
          <a:p>
            <a:endParaRPr lang="en-US" dirty="0"/>
          </a:p>
          <a:p>
            <a:r>
              <a:rPr lang="en-US" dirty="0"/>
              <a:t>Paste in the URL</a:t>
            </a:r>
          </a:p>
          <a:p>
            <a:endParaRPr lang="en-US" dirty="0"/>
          </a:p>
        </p:txBody>
      </p:sp>
      <p:pic>
        <p:nvPicPr>
          <p:cNvPr id="4" name="Picture 3"/>
          <p:cNvPicPr>
            <a:picLocks noChangeAspect="1"/>
          </p:cNvPicPr>
          <p:nvPr/>
        </p:nvPicPr>
        <p:blipFill>
          <a:blip r:embed="rId2"/>
          <a:stretch>
            <a:fillRect/>
          </a:stretch>
        </p:blipFill>
        <p:spPr>
          <a:xfrm>
            <a:off x="5850056" y="830262"/>
            <a:ext cx="2562225" cy="1990725"/>
          </a:xfrm>
          <a:prstGeom prst="rect">
            <a:avLst/>
          </a:prstGeom>
        </p:spPr>
      </p:pic>
      <p:pic>
        <p:nvPicPr>
          <p:cNvPr id="5" name="Picture 4"/>
          <p:cNvPicPr>
            <a:picLocks noChangeAspect="1"/>
          </p:cNvPicPr>
          <p:nvPr/>
        </p:nvPicPr>
        <p:blipFill>
          <a:blip r:embed="rId3"/>
          <a:stretch>
            <a:fillRect/>
          </a:stretch>
        </p:blipFill>
        <p:spPr>
          <a:xfrm>
            <a:off x="5850056" y="4284662"/>
            <a:ext cx="2809875" cy="2476500"/>
          </a:xfrm>
          <a:prstGeom prst="rect">
            <a:avLst/>
          </a:prstGeom>
        </p:spPr>
      </p:pic>
      <p:pic>
        <p:nvPicPr>
          <p:cNvPr id="6" name="Picture 5"/>
          <p:cNvPicPr>
            <a:picLocks noChangeAspect="1"/>
          </p:cNvPicPr>
          <p:nvPr/>
        </p:nvPicPr>
        <p:blipFill>
          <a:blip r:embed="rId4"/>
          <a:stretch>
            <a:fillRect/>
          </a:stretch>
        </p:blipFill>
        <p:spPr>
          <a:xfrm>
            <a:off x="5553075" y="2409824"/>
            <a:ext cx="4286250" cy="1752600"/>
          </a:xfrm>
          <a:prstGeom prst="rect">
            <a:avLst/>
          </a:prstGeom>
        </p:spPr>
      </p:pic>
    </p:spTree>
    <p:extLst>
      <p:ext uri="{BB962C8B-B14F-4D97-AF65-F5344CB8AC3E}">
        <p14:creationId xmlns:p14="http://schemas.microsoft.com/office/powerpoint/2010/main" val="245951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features in ArcGIS Pro</a:t>
            </a:r>
          </a:p>
        </p:txBody>
      </p:sp>
      <p:pic>
        <p:nvPicPr>
          <p:cNvPr id="6" name="Content Placeholder 5"/>
          <p:cNvPicPr>
            <a:picLocks noGrp="1" noChangeAspect="1"/>
          </p:cNvPicPr>
          <p:nvPr>
            <p:ph idx="1"/>
          </p:nvPr>
        </p:nvPicPr>
        <p:blipFill>
          <a:blip r:embed="rId3"/>
          <a:stretch>
            <a:fillRect/>
          </a:stretch>
        </p:blipFill>
        <p:spPr>
          <a:xfrm>
            <a:off x="6483270" y="1690688"/>
            <a:ext cx="5461473" cy="638354"/>
          </a:xfrm>
          <a:prstGeom prst="rect">
            <a:avLst/>
          </a:prstGeom>
        </p:spPr>
      </p:pic>
      <p:pic>
        <p:nvPicPr>
          <p:cNvPr id="4" name="Picture 3"/>
          <p:cNvPicPr>
            <a:picLocks noChangeAspect="1"/>
          </p:cNvPicPr>
          <p:nvPr/>
        </p:nvPicPr>
        <p:blipFill>
          <a:blip r:embed="rId4"/>
          <a:stretch>
            <a:fillRect/>
          </a:stretch>
        </p:blipFill>
        <p:spPr>
          <a:xfrm>
            <a:off x="1259456" y="1557067"/>
            <a:ext cx="4334504" cy="5300933"/>
          </a:xfrm>
          <a:prstGeom prst="rect">
            <a:avLst/>
          </a:prstGeom>
        </p:spPr>
      </p:pic>
      <p:pic>
        <p:nvPicPr>
          <p:cNvPr id="5" name="Picture 4"/>
          <p:cNvPicPr>
            <a:picLocks noChangeAspect="1"/>
          </p:cNvPicPr>
          <p:nvPr/>
        </p:nvPicPr>
        <p:blipFill>
          <a:blip r:embed="rId5"/>
          <a:stretch>
            <a:fillRect/>
          </a:stretch>
        </p:blipFill>
        <p:spPr>
          <a:xfrm>
            <a:off x="7704376" y="2710221"/>
            <a:ext cx="2752725" cy="2162175"/>
          </a:xfrm>
          <a:prstGeom prst="rect">
            <a:avLst/>
          </a:prstGeom>
        </p:spPr>
      </p:pic>
    </p:spTree>
    <p:extLst>
      <p:ext uri="{BB962C8B-B14F-4D97-AF65-F5344CB8AC3E}">
        <p14:creationId xmlns:p14="http://schemas.microsoft.com/office/powerpoint/2010/main" val="1315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882" y="4883154"/>
            <a:ext cx="2106930" cy="1053465"/>
          </a:xfrm>
          <a:prstGeom prst="rect">
            <a:avLst/>
          </a:prstGeom>
        </p:spPr>
      </p:pic>
      <p:sp>
        <p:nvSpPr>
          <p:cNvPr id="2" name="Title 1"/>
          <p:cNvSpPr>
            <a:spLocks noGrp="1"/>
          </p:cNvSpPr>
          <p:nvPr>
            <p:ph type="title"/>
          </p:nvPr>
        </p:nvSpPr>
        <p:spPr/>
        <p:txBody>
          <a:bodyPr/>
          <a:lstStyle/>
          <a:p>
            <a:r>
              <a:rPr lang="en-US" dirty="0"/>
              <a:t>Data Download flowchart</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29239" y="2287642"/>
            <a:ext cx="4185772" cy="2780506"/>
          </a:xfr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228" y="2287642"/>
            <a:ext cx="4185772" cy="2780506"/>
          </a:xfrm>
          <a:prstGeom prst="rect">
            <a:avLst/>
          </a:prstGeom>
        </p:spPr>
      </p:pic>
      <p:sp>
        <p:nvSpPr>
          <p:cNvPr id="5" name="Right Arrow 4"/>
          <p:cNvSpPr/>
          <p:nvPr/>
        </p:nvSpPr>
        <p:spPr>
          <a:xfrm>
            <a:off x="7725807" y="34013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540035" y="34013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36310" y="2070659"/>
            <a:ext cx="1973766" cy="369332"/>
          </a:xfrm>
          <a:prstGeom prst="rect">
            <a:avLst/>
          </a:prstGeom>
          <a:noFill/>
        </p:spPr>
        <p:txBody>
          <a:bodyPr wrap="square" rtlCol="0">
            <a:spAutoFit/>
          </a:bodyPr>
          <a:lstStyle/>
          <a:p>
            <a:r>
              <a:rPr lang="en-US" b="1" dirty="0"/>
              <a:t>Staging GDB</a:t>
            </a:r>
          </a:p>
        </p:txBody>
      </p:sp>
      <p:sp>
        <p:nvSpPr>
          <p:cNvPr id="12" name="TextBox 11"/>
          <p:cNvSpPr txBox="1"/>
          <p:nvPr/>
        </p:nvSpPr>
        <p:spPr>
          <a:xfrm>
            <a:off x="9025091" y="1918310"/>
            <a:ext cx="1973766" cy="369332"/>
          </a:xfrm>
          <a:prstGeom prst="rect">
            <a:avLst/>
          </a:prstGeom>
          <a:noFill/>
        </p:spPr>
        <p:txBody>
          <a:bodyPr wrap="square" rtlCol="0">
            <a:spAutoFit/>
          </a:bodyPr>
          <a:lstStyle/>
          <a:p>
            <a:r>
              <a:rPr lang="en-US" b="1" dirty="0"/>
              <a:t>Production GDB</a:t>
            </a:r>
          </a:p>
        </p:txBody>
      </p:sp>
      <p:sp>
        <p:nvSpPr>
          <p:cNvPr id="10" name="TextBox 9"/>
          <p:cNvSpPr txBox="1"/>
          <p:nvPr/>
        </p:nvSpPr>
        <p:spPr>
          <a:xfrm>
            <a:off x="7870094" y="5068148"/>
            <a:ext cx="1299284" cy="461665"/>
          </a:xfrm>
          <a:prstGeom prst="rect">
            <a:avLst/>
          </a:prstGeom>
          <a:noFill/>
          <a:effectLst>
            <a:glow rad="139700">
              <a:schemeClr val="accent3">
                <a:satMod val="175000"/>
                <a:alpha val="40000"/>
              </a:schemeClr>
            </a:glow>
          </a:effectLst>
        </p:spPr>
        <p:txBody>
          <a:bodyPr wrap="square" rtlCol="0">
            <a:spAutoFit/>
          </a:bodyPr>
          <a:lstStyle/>
          <a:p>
            <a:r>
              <a:rPr lang="en-US" sz="2400" b="1" dirty="0">
                <a:ln>
                  <a:solidFill>
                    <a:schemeClr val="bg1"/>
                  </a:solidFill>
                </a:ln>
              </a:rPr>
              <a:t>XCOPY</a:t>
            </a:r>
          </a:p>
        </p:txBody>
      </p:sp>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8210" y="2564291"/>
            <a:ext cx="2712122" cy="2227208"/>
          </a:xfrm>
          <a:prstGeom prst="rect">
            <a:avLst/>
          </a:prstGeom>
        </p:spPr>
      </p:pic>
      <p:sp>
        <p:nvSpPr>
          <p:cNvPr id="13" name="Rectangle 12"/>
          <p:cNvSpPr/>
          <p:nvPr/>
        </p:nvSpPr>
        <p:spPr>
          <a:xfrm>
            <a:off x="1361559" y="2064630"/>
            <a:ext cx="1382879" cy="369332"/>
          </a:xfrm>
          <a:prstGeom prst="rect">
            <a:avLst/>
          </a:prstGeom>
        </p:spPr>
        <p:txBody>
          <a:bodyPr wrap="none">
            <a:spAutoFit/>
          </a:bodyPr>
          <a:lstStyle/>
          <a:p>
            <a:r>
              <a:rPr lang="en-US" b="1" dirty="0"/>
              <a:t>REST Service</a:t>
            </a:r>
          </a:p>
        </p:txBody>
      </p:sp>
      <p:sp>
        <p:nvSpPr>
          <p:cNvPr id="21" name="TextBox 20"/>
          <p:cNvSpPr txBox="1"/>
          <p:nvPr/>
        </p:nvSpPr>
        <p:spPr>
          <a:xfrm>
            <a:off x="3370332" y="5480436"/>
            <a:ext cx="1973766" cy="369332"/>
          </a:xfrm>
          <a:prstGeom prst="rect">
            <a:avLst/>
          </a:prstGeom>
          <a:noFill/>
        </p:spPr>
        <p:txBody>
          <a:bodyPr wrap="square" rtlCol="0">
            <a:spAutoFit/>
          </a:bodyPr>
          <a:lstStyle/>
          <a:p>
            <a:r>
              <a:rPr lang="en-US" dirty="0">
                <a:solidFill>
                  <a:schemeClr val="bg2">
                    <a:lumMod val="50000"/>
                  </a:schemeClr>
                </a:solidFill>
              </a:rPr>
              <a:t>In ArcGIS Pro</a:t>
            </a:r>
          </a:p>
        </p:txBody>
      </p:sp>
      <p:pic>
        <p:nvPicPr>
          <p:cNvPr id="15" name="Content Placeholder 5"/>
          <p:cNvPicPr>
            <a:picLocks noChangeAspect="1"/>
          </p:cNvPicPr>
          <p:nvPr/>
        </p:nvPicPr>
        <p:blipFill>
          <a:blip r:embed="rId6"/>
          <a:stretch>
            <a:fillRect/>
          </a:stretch>
        </p:blipFill>
        <p:spPr>
          <a:xfrm>
            <a:off x="2470533" y="5151050"/>
            <a:ext cx="3240528" cy="378763"/>
          </a:xfrm>
          <a:prstGeom prst="rect">
            <a:avLst/>
          </a:prstGeom>
        </p:spPr>
      </p:pic>
    </p:spTree>
    <p:extLst>
      <p:ext uri="{BB962C8B-B14F-4D97-AF65-F5344CB8AC3E}">
        <p14:creationId xmlns:p14="http://schemas.microsoft.com/office/powerpoint/2010/main" val="1536658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Python Script </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32511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Script overview</a:t>
            </a:r>
          </a:p>
        </p:txBody>
      </p:sp>
      <p:sp>
        <p:nvSpPr>
          <p:cNvPr id="5" name="Content Placeholder 4"/>
          <p:cNvSpPr>
            <a:spLocks noGrp="1"/>
          </p:cNvSpPr>
          <p:nvPr>
            <p:ph idx="1"/>
          </p:nvPr>
        </p:nvSpPr>
        <p:spPr/>
        <p:txBody>
          <a:bodyPr>
            <a:normAutofit lnSpcReduction="10000"/>
          </a:bodyPr>
          <a:lstStyle/>
          <a:p>
            <a:r>
              <a:rPr lang="en-US" b="1" dirty="0">
                <a:solidFill>
                  <a:srgbClr val="7030A0"/>
                </a:solidFill>
              </a:rPr>
              <a:t>Open Excel file </a:t>
            </a:r>
            <a:r>
              <a:rPr lang="en-US" dirty="0"/>
              <a:t>and read the REST </a:t>
            </a:r>
            <a:r>
              <a:rPr lang="en-US" dirty="0" err="1"/>
              <a:t>url</a:t>
            </a:r>
            <a:r>
              <a:rPr lang="en-US" dirty="0"/>
              <a:t> and feature class name for </a:t>
            </a:r>
            <a:r>
              <a:rPr lang="en-US" b="1" dirty="0">
                <a:solidFill>
                  <a:srgbClr val="7030A0"/>
                </a:solidFill>
              </a:rPr>
              <a:t>exporting</a:t>
            </a:r>
            <a:r>
              <a:rPr lang="en-US" dirty="0"/>
              <a:t> for each of the three counties</a:t>
            </a:r>
          </a:p>
          <a:p>
            <a:r>
              <a:rPr lang="en-US" b="1" dirty="0">
                <a:solidFill>
                  <a:srgbClr val="7030A0"/>
                </a:solidFill>
              </a:rPr>
              <a:t>Verify the feature count </a:t>
            </a:r>
            <a:r>
              <a:rPr lang="en-US" dirty="0"/>
              <a:t>of the REST URL matches the downloaded GDB feature class feature count</a:t>
            </a:r>
          </a:p>
          <a:p>
            <a:r>
              <a:rPr lang="en-US" b="1" dirty="0">
                <a:solidFill>
                  <a:srgbClr val="7030A0"/>
                </a:solidFill>
              </a:rPr>
              <a:t>Copy the staging </a:t>
            </a:r>
            <a:r>
              <a:rPr lang="en-US" dirty="0"/>
              <a:t>(downloaded) feature classes </a:t>
            </a:r>
            <a:r>
              <a:rPr lang="en-US" dirty="0">
                <a:solidFill>
                  <a:srgbClr val="7030A0"/>
                </a:solidFill>
              </a:rPr>
              <a:t>to the production geodatabase</a:t>
            </a:r>
          </a:p>
          <a:p>
            <a:r>
              <a:rPr lang="en-US" dirty="0"/>
              <a:t>Export “new” streets and parcels added since most recent GDB download</a:t>
            </a:r>
          </a:p>
          <a:p>
            <a:r>
              <a:rPr lang="en-US" b="1" dirty="0">
                <a:solidFill>
                  <a:srgbClr val="7030A0"/>
                </a:solidFill>
              </a:rPr>
              <a:t>Email</a:t>
            </a:r>
            <a:r>
              <a:rPr lang="en-US" dirty="0"/>
              <a:t> me any errors</a:t>
            </a:r>
          </a:p>
          <a:p>
            <a:r>
              <a:rPr lang="en-US" dirty="0"/>
              <a:t>Save script results to a .txt </a:t>
            </a:r>
            <a:r>
              <a:rPr lang="en-US" b="1" dirty="0">
                <a:solidFill>
                  <a:srgbClr val="7030A0"/>
                </a:solidFill>
              </a:rPr>
              <a:t>log file</a:t>
            </a:r>
          </a:p>
          <a:p>
            <a:endParaRPr lang="en-US" dirty="0"/>
          </a:p>
        </p:txBody>
      </p:sp>
    </p:spTree>
    <p:extLst>
      <p:ext uri="{BB962C8B-B14F-4D97-AF65-F5344CB8AC3E}">
        <p14:creationId xmlns:p14="http://schemas.microsoft.com/office/powerpoint/2010/main" val="265066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 Overview</a:t>
            </a:r>
          </a:p>
        </p:txBody>
      </p:sp>
      <p:sp>
        <p:nvSpPr>
          <p:cNvPr id="3" name="Content Placeholder 2"/>
          <p:cNvSpPr>
            <a:spLocks noGrp="1"/>
          </p:cNvSpPr>
          <p:nvPr>
            <p:ph idx="1"/>
          </p:nvPr>
        </p:nvSpPr>
        <p:spPr/>
        <p:txBody>
          <a:bodyPr/>
          <a:lstStyle/>
          <a:p>
            <a:endParaRPr lang="en-US" dirty="0"/>
          </a:p>
          <a:p>
            <a:endParaRPr lang="en-US" dirty="0"/>
          </a:p>
          <a:p>
            <a:r>
              <a:rPr lang="en-US" dirty="0"/>
              <a:t>Script downloads the three counties’ Rest Services </a:t>
            </a:r>
          </a:p>
          <a:p>
            <a:pPr lvl="1"/>
            <a:r>
              <a:rPr lang="en-US" dirty="0"/>
              <a:t>Does some error checking to make sure these steps were successful</a:t>
            </a:r>
          </a:p>
          <a:p>
            <a:endParaRPr lang="en-US" dirty="0"/>
          </a:p>
          <a:p>
            <a:r>
              <a:rPr lang="en-US" dirty="0"/>
              <a:t>Copy new streets and parcels to a separate feature class</a:t>
            </a:r>
          </a:p>
          <a:p>
            <a:endParaRPr lang="en-US" dirty="0"/>
          </a:p>
          <a:p>
            <a:r>
              <a:rPr lang="en-US" dirty="0"/>
              <a:t>Copy the downloaded features classes from the Staging to Production Geodatabase</a:t>
            </a:r>
          </a:p>
        </p:txBody>
      </p:sp>
      <p:pic>
        <p:nvPicPr>
          <p:cNvPr id="4" name="Picture 3"/>
          <p:cNvPicPr>
            <a:picLocks noChangeAspect="1"/>
          </p:cNvPicPr>
          <p:nvPr/>
        </p:nvPicPr>
        <p:blipFill>
          <a:blip r:embed="rId3"/>
          <a:stretch>
            <a:fillRect/>
          </a:stretch>
        </p:blipFill>
        <p:spPr>
          <a:xfrm>
            <a:off x="3079462" y="1825625"/>
            <a:ext cx="4143375" cy="790575"/>
          </a:xfrm>
          <a:prstGeom prst="rect">
            <a:avLst/>
          </a:prstGeom>
        </p:spPr>
      </p:pic>
    </p:spTree>
    <p:extLst>
      <p:ext uri="{BB962C8B-B14F-4D97-AF65-F5344CB8AC3E}">
        <p14:creationId xmlns:p14="http://schemas.microsoft.com/office/powerpoint/2010/main" val="3070831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features in ArcGIS Pro</a:t>
            </a:r>
          </a:p>
        </p:txBody>
      </p:sp>
      <p:pic>
        <p:nvPicPr>
          <p:cNvPr id="6" name="Content Placeholder 5"/>
          <p:cNvPicPr>
            <a:picLocks noGrp="1" noChangeAspect="1"/>
          </p:cNvPicPr>
          <p:nvPr>
            <p:ph idx="1"/>
          </p:nvPr>
        </p:nvPicPr>
        <p:blipFill>
          <a:blip r:embed="rId3"/>
          <a:stretch>
            <a:fillRect/>
          </a:stretch>
        </p:blipFill>
        <p:spPr>
          <a:xfrm>
            <a:off x="6483270" y="1690688"/>
            <a:ext cx="5461473" cy="638354"/>
          </a:xfrm>
          <a:prstGeom prst="rect">
            <a:avLst/>
          </a:prstGeom>
        </p:spPr>
      </p:pic>
      <p:pic>
        <p:nvPicPr>
          <p:cNvPr id="4" name="Picture 3"/>
          <p:cNvPicPr>
            <a:picLocks noChangeAspect="1"/>
          </p:cNvPicPr>
          <p:nvPr/>
        </p:nvPicPr>
        <p:blipFill>
          <a:blip r:embed="rId4"/>
          <a:stretch>
            <a:fillRect/>
          </a:stretch>
        </p:blipFill>
        <p:spPr>
          <a:xfrm>
            <a:off x="1259456" y="1557067"/>
            <a:ext cx="4334504" cy="5300933"/>
          </a:xfrm>
          <a:prstGeom prst="rect">
            <a:avLst/>
          </a:prstGeom>
        </p:spPr>
      </p:pic>
      <p:pic>
        <p:nvPicPr>
          <p:cNvPr id="5" name="Picture 4"/>
          <p:cNvPicPr>
            <a:picLocks noChangeAspect="1"/>
          </p:cNvPicPr>
          <p:nvPr/>
        </p:nvPicPr>
        <p:blipFill>
          <a:blip r:embed="rId5"/>
          <a:stretch>
            <a:fillRect/>
          </a:stretch>
        </p:blipFill>
        <p:spPr>
          <a:xfrm>
            <a:off x="6096000" y="2691749"/>
            <a:ext cx="2752725" cy="2162175"/>
          </a:xfrm>
          <a:prstGeom prst="rect">
            <a:avLst/>
          </a:prstGeom>
        </p:spPr>
      </p:pic>
      <p:sp>
        <p:nvSpPr>
          <p:cNvPr id="3" name="TextBox 2"/>
          <p:cNvSpPr txBox="1"/>
          <p:nvPr/>
        </p:nvSpPr>
        <p:spPr>
          <a:xfrm>
            <a:off x="8968509" y="3812679"/>
            <a:ext cx="2752437" cy="923330"/>
          </a:xfrm>
          <a:prstGeom prst="rect">
            <a:avLst/>
          </a:prstGeom>
          <a:noFill/>
        </p:spPr>
        <p:txBody>
          <a:bodyPr wrap="square" rtlCol="0">
            <a:spAutoFit/>
          </a:bodyPr>
          <a:lstStyle/>
          <a:p>
            <a:r>
              <a:rPr lang="en-US" dirty="0"/>
              <a:t>REST service URL</a:t>
            </a:r>
          </a:p>
          <a:p>
            <a:endParaRPr lang="en-US" dirty="0"/>
          </a:p>
          <a:p>
            <a:r>
              <a:rPr lang="en-US" dirty="0"/>
              <a:t>Output </a:t>
            </a:r>
            <a:r>
              <a:rPr lang="en-US" dirty="0" err="1"/>
              <a:t>FeatureClass</a:t>
            </a:r>
            <a:r>
              <a:rPr lang="en-US" dirty="0"/>
              <a:t> Name</a:t>
            </a:r>
          </a:p>
        </p:txBody>
      </p:sp>
      <p:cxnSp>
        <p:nvCxnSpPr>
          <p:cNvPr id="8" name="Straight Arrow Connector 7"/>
          <p:cNvCxnSpPr/>
          <p:nvPr/>
        </p:nvCxnSpPr>
        <p:spPr>
          <a:xfrm flipH="1">
            <a:off x="8543636" y="4027055"/>
            <a:ext cx="42487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557779" y="4511964"/>
            <a:ext cx="42487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652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ArcGIS Pro </a:t>
            </a:r>
            <a:r>
              <a:rPr lang="en-US" dirty="0" err="1"/>
              <a:t>CopyFeatures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327564" y="1690688"/>
            <a:ext cx="6409314" cy="4716288"/>
          </a:xfrm>
          <a:prstGeom prst="rect">
            <a:avLst/>
          </a:prstGeom>
        </p:spPr>
      </p:pic>
      <p:sp>
        <p:nvSpPr>
          <p:cNvPr id="5" name="Rectangle 4"/>
          <p:cNvSpPr/>
          <p:nvPr/>
        </p:nvSpPr>
        <p:spPr>
          <a:xfrm>
            <a:off x="2493818" y="5892800"/>
            <a:ext cx="3325091" cy="193964"/>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60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9195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file</a:t>
            </a:r>
          </a:p>
        </p:txBody>
      </p:sp>
      <p:sp>
        <p:nvSpPr>
          <p:cNvPr id="3" name="Content Placeholder 2"/>
          <p:cNvSpPr>
            <a:spLocks noGrp="1"/>
          </p:cNvSpPr>
          <p:nvPr>
            <p:ph idx="1"/>
          </p:nvPr>
        </p:nvSpPr>
        <p:spPr/>
        <p:txBody>
          <a:bodyPr/>
          <a:lstStyle/>
          <a:p>
            <a:r>
              <a:rPr lang="en-US" dirty="0"/>
              <a:t>Easier to update and read than hardcoding in Python</a:t>
            </a:r>
          </a:p>
        </p:txBody>
      </p:sp>
      <p:pic>
        <p:nvPicPr>
          <p:cNvPr id="5" name="Picture 4"/>
          <p:cNvPicPr>
            <a:picLocks noChangeAspect="1"/>
          </p:cNvPicPr>
          <p:nvPr/>
        </p:nvPicPr>
        <p:blipFill>
          <a:blip r:embed="rId3"/>
          <a:stretch>
            <a:fillRect/>
          </a:stretch>
        </p:blipFill>
        <p:spPr>
          <a:xfrm>
            <a:off x="1104900" y="2323147"/>
            <a:ext cx="9982200" cy="4162425"/>
          </a:xfrm>
          <a:prstGeom prst="rect">
            <a:avLst/>
          </a:prstGeom>
        </p:spPr>
      </p:pic>
    </p:spTree>
    <p:extLst>
      <p:ext uri="{BB962C8B-B14F-4D97-AF65-F5344CB8AC3E}">
        <p14:creationId xmlns:p14="http://schemas.microsoft.com/office/powerpoint/2010/main" val="138157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file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759070" y="1825625"/>
            <a:ext cx="9705975" cy="3657600"/>
          </a:xfrm>
          <a:prstGeom prst="rect">
            <a:avLst/>
          </a:prstGeom>
        </p:spPr>
      </p:pic>
    </p:spTree>
    <p:extLst>
      <p:ext uri="{BB962C8B-B14F-4D97-AF65-F5344CB8AC3E}">
        <p14:creationId xmlns:p14="http://schemas.microsoft.com/office/powerpoint/2010/main" val="48284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using a For Loop:</a:t>
            </a:r>
          </a:p>
        </p:txBody>
      </p:sp>
      <p:sp>
        <p:nvSpPr>
          <p:cNvPr id="8" name="Content Placeholder 7"/>
          <p:cNvSpPr>
            <a:spLocks noGrp="1"/>
          </p:cNvSpPr>
          <p:nvPr>
            <p:ph idx="1"/>
          </p:nvPr>
        </p:nvSpPr>
        <p:spPr/>
        <p:txBody>
          <a:bodyPr/>
          <a:lstStyle/>
          <a:p>
            <a:r>
              <a:rPr lang="en-US" dirty="0"/>
              <a:t>For every row in the sheet, export the URL to the geodatabase</a:t>
            </a:r>
          </a:p>
          <a:p>
            <a:endParaRPr lang="en-US" dirty="0"/>
          </a:p>
          <a:p>
            <a:endParaRPr lang="en-US" dirty="0"/>
          </a:p>
          <a:p>
            <a:endParaRPr lang="en-US" dirty="0"/>
          </a:p>
          <a:p>
            <a:endParaRPr lang="en-US" dirty="0"/>
          </a:p>
          <a:p>
            <a:r>
              <a:rPr lang="en-US" dirty="0">
                <a:solidFill>
                  <a:srgbClr val="FF0000"/>
                </a:solidFill>
              </a:rPr>
              <a:t>Note: this script must be run in Python 3x on a computer with ArcGIS Pro installed</a:t>
            </a:r>
          </a:p>
        </p:txBody>
      </p:sp>
      <p:pic>
        <p:nvPicPr>
          <p:cNvPr id="9" name="Content Placeholder 3"/>
          <p:cNvPicPr>
            <a:picLocks noChangeAspect="1"/>
          </p:cNvPicPr>
          <p:nvPr/>
        </p:nvPicPr>
        <p:blipFill>
          <a:blip r:embed="rId2"/>
          <a:stretch>
            <a:fillRect/>
          </a:stretch>
        </p:blipFill>
        <p:spPr>
          <a:xfrm>
            <a:off x="1476008" y="3064913"/>
            <a:ext cx="8905875" cy="571500"/>
          </a:xfrm>
          <a:prstGeom prst="rect">
            <a:avLst/>
          </a:prstGeom>
        </p:spPr>
      </p:pic>
    </p:spTree>
    <p:extLst>
      <p:ext uri="{BB962C8B-B14F-4D97-AF65-F5344CB8AC3E}">
        <p14:creationId xmlns:p14="http://schemas.microsoft.com/office/powerpoint/2010/main" val="955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1000"/>
                                        <p:tgtEl>
                                          <p:spTgt spid="8">
                                            <p:txEl>
                                              <p:pRg st="5" end="5"/>
                                            </p:txEl>
                                          </p:spTgt>
                                        </p:tgtEl>
                                      </p:cBhvr>
                                    </p:animEffect>
                                    <p:anim calcmode="lin" valueType="num">
                                      <p:cBhvr>
                                        <p:cTn id="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212239" y="2331099"/>
            <a:ext cx="9591675" cy="2943225"/>
          </a:xfrm>
          <a:prstGeom prst="rect">
            <a:avLst/>
          </a:prstGeom>
        </p:spPr>
      </p:pic>
      <p:pic>
        <p:nvPicPr>
          <p:cNvPr id="6" name="Picture 5"/>
          <p:cNvPicPr>
            <a:picLocks noChangeAspect="1"/>
          </p:cNvPicPr>
          <p:nvPr/>
        </p:nvPicPr>
        <p:blipFill>
          <a:blip r:embed="rId3"/>
          <a:stretch>
            <a:fillRect/>
          </a:stretch>
        </p:blipFill>
        <p:spPr>
          <a:xfrm>
            <a:off x="1212239" y="5548313"/>
            <a:ext cx="3067050" cy="628650"/>
          </a:xfrm>
          <a:prstGeom prst="rect">
            <a:avLst/>
          </a:prstGeom>
        </p:spPr>
      </p:pic>
      <p:sp>
        <p:nvSpPr>
          <p:cNvPr id="4" name="TextBox 3"/>
          <p:cNvSpPr txBox="1"/>
          <p:nvPr/>
        </p:nvSpPr>
        <p:spPr>
          <a:xfrm>
            <a:off x="1579418" y="1847273"/>
            <a:ext cx="3611418" cy="369332"/>
          </a:xfrm>
          <a:prstGeom prst="rect">
            <a:avLst/>
          </a:prstGeom>
          <a:noFill/>
        </p:spPr>
        <p:txBody>
          <a:bodyPr wrap="square" rtlCol="0">
            <a:spAutoFit/>
          </a:bodyPr>
          <a:lstStyle/>
          <a:p>
            <a:r>
              <a:rPr lang="en-US" i="1" dirty="0"/>
              <a:t>Simplified script</a:t>
            </a:r>
          </a:p>
        </p:txBody>
      </p:sp>
    </p:spTree>
    <p:extLst>
      <p:ext uri="{BB962C8B-B14F-4D97-AF65-F5344CB8AC3E}">
        <p14:creationId xmlns:p14="http://schemas.microsoft.com/office/powerpoint/2010/main" val="259661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counts before downloading</a:t>
            </a:r>
          </a:p>
        </p:txBody>
      </p:sp>
      <p:sp>
        <p:nvSpPr>
          <p:cNvPr id="3" name="Content Placeholder 2"/>
          <p:cNvSpPr>
            <a:spLocks noGrp="1"/>
          </p:cNvSpPr>
          <p:nvPr>
            <p:ph idx="1"/>
          </p:nvPr>
        </p:nvSpPr>
        <p:spPr/>
        <p:txBody>
          <a:bodyPr/>
          <a:lstStyle/>
          <a:p>
            <a:r>
              <a:rPr lang="en-US" dirty="0"/>
              <a:t>If the rest service and GDB counts are the same, you may wish to skip downloading.</a:t>
            </a:r>
          </a:p>
        </p:txBody>
      </p:sp>
      <p:pic>
        <p:nvPicPr>
          <p:cNvPr id="7" name="Picture 6"/>
          <p:cNvPicPr>
            <a:picLocks noChangeAspect="1"/>
          </p:cNvPicPr>
          <p:nvPr/>
        </p:nvPicPr>
        <p:blipFill>
          <a:blip r:embed="rId3"/>
          <a:stretch>
            <a:fillRect/>
          </a:stretch>
        </p:blipFill>
        <p:spPr>
          <a:xfrm>
            <a:off x="653328" y="2747385"/>
            <a:ext cx="8391525" cy="2009775"/>
          </a:xfrm>
          <a:prstGeom prst="rect">
            <a:avLst/>
          </a:prstGeom>
        </p:spPr>
      </p:pic>
      <p:pic>
        <p:nvPicPr>
          <p:cNvPr id="4" name="Picture 3"/>
          <p:cNvPicPr>
            <a:picLocks noChangeAspect="1"/>
          </p:cNvPicPr>
          <p:nvPr/>
        </p:nvPicPr>
        <p:blipFill>
          <a:blip r:embed="rId4"/>
          <a:stretch>
            <a:fillRect/>
          </a:stretch>
        </p:blipFill>
        <p:spPr>
          <a:xfrm>
            <a:off x="6182734" y="4001294"/>
            <a:ext cx="4943475" cy="2047875"/>
          </a:xfrm>
          <a:prstGeom prst="rect">
            <a:avLst/>
          </a:prstGeom>
          <a:effectLst>
            <a:outerShdw blurRad="508000" dist="50800" dir="5400000" algn="ctr" rotWithShape="0">
              <a:srgbClr val="000000">
                <a:alpha val="82000"/>
              </a:srgbClr>
            </a:outerShdw>
          </a:effectLst>
        </p:spPr>
      </p:pic>
    </p:spTree>
    <p:extLst>
      <p:ext uri="{BB962C8B-B14F-4D97-AF65-F5344CB8AC3E}">
        <p14:creationId xmlns:p14="http://schemas.microsoft.com/office/powerpoint/2010/main" val="38958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New Streets and Parcels</a:t>
            </a:r>
          </a:p>
        </p:txBody>
      </p:sp>
      <p:sp>
        <p:nvSpPr>
          <p:cNvPr id="3" name="Content Placeholder 2"/>
          <p:cNvSpPr>
            <a:spLocks noGrp="1"/>
          </p:cNvSpPr>
          <p:nvPr>
            <p:ph idx="1"/>
          </p:nvPr>
        </p:nvSpPr>
        <p:spPr>
          <a:xfrm>
            <a:off x="838200" y="1825625"/>
            <a:ext cx="10515600" cy="4827838"/>
          </a:xfrm>
        </p:spPr>
        <p:txBody>
          <a:bodyPr>
            <a:normAutofit/>
          </a:bodyPr>
          <a:lstStyle/>
          <a:p>
            <a:pPr marL="0" indent="0">
              <a:buNone/>
            </a:pPr>
            <a:r>
              <a:rPr lang="en-US" dirty="0"/>
              <a:t>If </a:t>
            </a:r>
            <a:r>
              <a:rPr lang="en-US" dirty="0" err="1"/>
              <a:t>RestService</a:t>
            </a:r>
            <a:r>
              <a:rPr lang="en-US" dirty="0"/>
              <a:t> Feature Count&gt;GDB feature count:</a:t>
            </a:r>
          </a:p>
          <a:p>
            <a:pPr marL="457200" lvl="1" indent="0">
              <a:buNone/>
            </a:pPr>
            <a:r>
              <a:rPr lang="en-US" dirty="0"/>
              <a:t>Create List “</a:t>
            </a:r>
            <a:r>
              <a:rPr lang="en-US" dirty="0" err="1">
                <a:solidFill>
                  <a:srgbClr val="00B050"/>
                </a:solidFill>
              </a:rPr>
              <a:t>NewList</a:t>
            </a:r>
            <a:r>
              <a:rPr lang="en-US" dirty="0"/>
              <a:t>” of </a:t>
            </a:r>
            <a:r>
              <a:rPr lang="en-US" dirty="0" err="1"/>
              <a:t>RestService</a:t>
            </a:r>
            <a:r>
              <a:rPr lang="en-US" dirty="0"/>
              <a:t> </a:t>
            </a:r>
            <a:r>
              <a:rPr lang="en-US" dirty="0" err="1"/>
              <a:t>UniqueIDs</a:t>
            </a:r>
            <a:endParaRPr lang="en-US" dirty="0"/>
          </a:p>
          <a:p>
            <a:pPr marL="457200" lvl="1" indent="0">
              <a:buNone/>
            </a:pPr>
            <a:r>
              <a:rPr lang="en-US" dirty="0"/>
              <a:t>Create List “</a:t>
            </a:r>
            <a:r>
              <a:rPr lang="en-US" dirty="0" err="1">
                <a:solidFill>
                  <a:srgbClr val="00B050"/>
                </a:solidFill>
              </a:rPr>
              <a:t>OldList</a:t>
            </a:r>
            <a:r>
              <a:rPr lang="en-US" dirty="0"/>
              <a:t>” of GDB Unique IDs</a:t>
            </a:r>
          </a:p>
          <a:p>
            <a:pPr marL="457200" lvl="1" indent="0">
              <a:buNone/>
            </a:pPr>
            <a:r>
              <a:rPr lang="en-US" dirty="0" err="1">
                <a:solidFill>
                  <a:srgbClr val="00B050"/>
                </a:solidFill>
              </a:rPr>
              <a:t>DifferentValues</a:t>
            </a:r>
            <a:r>
              <a:rPr lang="en-US" dirty="0"/>
              <a:t>=set(</a:t>
            </a:r>
            <a:r>
              <a:rPr lang="en-US" dirty="0" err="1">
                <a:solidFill>
                  <a:srgbClr val="00B050"/>
                </a:solidFill>
              </a:rPr>
              <a:t>NewList</a:t>
            </a:r>
            <a:r>
              <a:rPr lang="en-US" dirty="0"/>
              <a:t>) - set(</a:t>
            </a:r>
            <a:r>
              <a:rPr lang="en-US" dirty="0" err="1">
                <a:solidFill>
                  <a:srgbClr val="00B050"/>
                </a:solidFill>
              </a:rPr>
              <a:t>OldList</a:t>
            </a:r>
            <a:r>
              <a:rPr lang="en-US" dirty="0"/>
              <a:t>)</a:t>
            </a:r>
          </a:p>
          <a:p>
            <a:pPr marL="457200" lvl="1" indent="0">
              <a:buNone/>
            </a:pPr>
            <a:r>
              <a:rPr lang="en-US" dirty="0"/>
              <a:t>if </a:t>
            </a:r>
            <a:r>
              <a:rPr lang="en-US" dirty="0" err="1"/>
              <a:t>len</a:t>
            </a:r>
            <a:r>
              <a:rPr lang="en-US" dirty="0"/>
              <a:t>(</a:t>
            </a:r>
            <a:r>
              <a:rPr lang="en-US" dirty="0" err="1">
                <a:solidFill>
                  <a:srgbClr val="00B050"/>
                </a:solidFill>
              </a:rPr>
              <a:t>DifferentValues</a:t>
            </a:r>
            <a:r>
              <a:rPr lang="en-US" dirty="0"/>
              <a:t>)&gt;0:</a:t>
            </a:r>
          </a:p>
          <a:p>
            <a:pPr marL="914400" lvl="2" indent="0">
              <a:buNone/>
            </a:pPr>
            <a:r>
              <a:rPr lang="en-US" dirty="0" err="1"/>
              <a:t>CommaSeparatedNewIDs</a:t>
            </a:r>
            <a:r>
              <a:rPr lang="en-US" dirty="0"/>
              <a:t>="'"+"','".join([</a:t>
            </a:r>
            <a:r>
              <a:rPr lang="en-US" dirty="0" err="1"/>
              <a:t>str</a:t>
            </a:r>
            <a:r>
              <a:rPr lang="en-US" dirty="0"/>
              <a:t>(x) for x in </a:t>
            </a:r>
            <a:r>
              <a:rPr lang="en-US" dirty="0" err="1"/>
              <a:t>DifferentValues</a:t>
            </a:r>
            <a:r>
              <a:rPr lang="en-US" dirty="0"/>
              <a:t>])+"'“</a:t>
            </a:r>
          </a:p>
          <a:p>
            <a:pPr marL="914400" lvl="2" indent="0">
              <a:buNone/>
            </a:pPr>
            <a:r>
              <a:rPr lang="en-US" dirty="0" err="1"/>
              <a:t>arcpy.</a:t>
            </a:r>
            <a:r>
              <a:rPr lang="en-US" b="1" dirty="0" err="1"/>
              <a:t>MakeFeatureLayer</a:t>
            </a:r>
            <a:r>
              <a:rPr lang="en-US" dirty="0" err="1"/>
              <a:t>_management</a:t>
            </a:r>
            <a:r>
              <a:rPr lang="en-US" dirty="0"/>
              <a:t> (</a:t>
            </a:r>
            <a:r>
              <a:rPr lang="en-US" dirty="0" err="1"/>
              <a:t>NewFC</a:t>
            </a:r>
            <a:r>
              <a:rPr lang="en-US" dirty="0"/>
              <a:t>,"</a:t>
            </a:r>
            <a:r>
              <a:rPr lang="en-US" dirty="0" err="1"/>
              <a:t>AddedFeatures</a:t>
            </a:r>
            <a:r>
              <a:rPr lang="en-US" dirty="0"/>
              <a:t>",</a:t>
            </a:r>
            <a:r>
              <a:rPr lang="en-US" dirty="0" err="1"/>
              <a:t>UniqueFieldName</a:t>
            </a:r>
            <a:r>
              <a:rPr lang="en-US" dirty="0"/>
              <a:t>+ " IN ("+</a:t>
            </a:r>
            <a:r>
              <a:rPr lang="en-US" dirty="0" err="1"/>
              <a:t>CommaSeparatedNewIDs</a:t>
            </a:r>
            <a:r>
              <a:rPr lang="en-US" dirty="0"/>
              <a:t>+")")</a:t>
            </a:r>
          </a:p>
          <a:p>
            <a:pPr marL="914400" lvl="2" indent="0">
              <a:buNone/>
            </a:pPr>
            <a:r>
              <a:rPr lang="en-US" dirty="0" err="1"/>
              <a:t>arcpy.</a:t>
            </a:r>
            <a:r>
              <a:rPr lang="en-US" b="1" dirty="0" err="1"/>
              <a:t>FeatureClassToFeatureClass</a:t>
            </a:r>
            <a:r>
              <a:rPr lang="en-US" dirty="0" err="1"/>
              <a:t>_conversion</a:t>
            </a:r>
            <a:r>
              <a:rPr lang="en-US" dirty="0"/>
              <a:t> ("</a:t>
            </a:r>
            <a:r>
              <a:rPr lang="en-US" dirty="0" err="1"/>
              <a:t>AddedFeatures</a:t>
            </a:r>
            <a:r>
              <a:rPr lang="en-US" dirty="0"/>
              <a:t>",</a:t>
            </a:r>
            <a:r>
              <a:rPr lang="en-US" dirty="0" err="1"/>
              <a:t>NewFeaturesGDB,tempFC</a:t>
            </a:r>
            <a:r>
              <a:rPr lang="en-US" dirty="0"/>
              <a:t>) </a:t>
            </a:r>
            <a:r>
              <a:rPr lang="en-US" dirty="0" err="1"/>
              <a:t>arcpy.</a:t>
            </a:r>
            <a:r>
              <a:rPr lang="en-US" b="1" dirty="0" err="1"/>
              <a:t>Append_management</a:t>
            </a:r>
            <a:r>
              <a:rPr lang="en-US" dirty="0"/>
              <a:t>(</a:t>
            </a:r>
            <a:r>
              <a:rPr lang="en-US" dirty="0" err="1"/>
              <a:t>tempFCpath,os.path.join</a:t>
            </a:r>
            <a:r>
              <a:rPr lang="en-US" dirty="0"/>
              <a:t>(</a:t>
            </a:r>
            <a:r>
              <a:rPr lang="en-US" dirty="0" err="1"/>
              <a:t>NewFeaturesGDB,FCName</a:t>
            </a:r>
            <a:r>
              <a:rPr lang="en-US" dirty="0"/>
              <a:t>), "NO_TEST")       </a:t>
            </a:r>
          </a:p>
          <a:p>
            <a:pPr marL="914400" lvl="2" indent="0">
              <a:buNone/>
            </a:pPr>
            <a:r>
              <a:rPr lang="en-US" dirty="0" err="1"/>
              <a:t>arcpy.</a:t>
            </a:r>
            <a:r>
              <a:rPr lang="en-US" b="1" dirty="0" err="1"/>
              <a:t>Delete_management</a:t>
            </a:r>
            <a:r>
              <a:rPr lang="en-US" dirty="0"/>
              <a:t>(</a:t>
            </a:r>
            <a:r>
              <a:rPr lang="en-US" dirty="0" err="1"/>
              <a:t>tempFCpath</a:t>
            </a:r>
            <a:r>
              <a:rPr lang="en-US" dirty="0"/>
              <a:t>)</a:t>
            </a:r>
          </a:p>
          <a:p>
            <a:pPr marL="914400" lvl="2"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720852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3369" y="2536825"/>
            <a:ext cx="10515600" cy="1325563"/>
          </a:xfrm>
        </p:spPr>
        <p:txBody>
          <a:bodyPr/>
          <a:lstStyle/>
          <a:p>
            <a:r>
              <a:rPr lang="en-US" i="1" dirty="0"/>
              <a:t>Copying from Staging to Production GDB</a:t>
            </a:r>
          </a:p>
        </p:txBody>
      </p:sp>
    </p:spTree>
    <p:extLst>
      <p:ext uri="{BB962C8B-B14F-4D97-AF65-F5344CB8AC3E}">
        <p14:creationId xmlns:p14="http://schemas.microsoft.com/office/powerpoint/2010/main" val="1388913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882" y="4883154"/>
            <a:ext cx="2106930" cy="1053465"/>
          </a:xfrm>
          <a:prstGeom prst="rect">
            <a:avLst/>
          </a:prstGeom>
        </p:spPr>
      </p:pic>
      <p:sp>
        <p:nvSpPr>
          <p:cNvPr id="2" name="Title 1"/>
          <p:cNvSpPr>
            <a:spLocks noGrp="1"/>
          </p:cNvSpPr>
          <p:nvPr>
            <p:ph type="title"/>
          </p:nvPr>
        </p:nvSpPr>
        <p:spPr/>
        <p:txBody>
          <a:bodyPr/>
          <a:lstStyle/>
          <a:p>
            <a:r>
              <a:rPr lang="en-US" dirty="0"/>
              <a:t>Data Download flowchart</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29239" y="2287642"/>
            <a:ext cx="4185772" cy="2780506"/>
          </a:xfr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228" y="2287642"/>
            <a:ext cx="4185772" cy="2780506"/>
          </a:xfrm>
          <a:prstGeom prst="rect">
            <a:avLst/>
          </a:prstGeom>
        </p:spPr>
      </p:pic>
      <p:sp>
        <p:nvSpPr>
          <p:cNvPr id="5" name="Right Arrow 4"/>
          <p:cNvSpPr/>
          <p:nvPr/>
        </p:nvSpPr>
        <p:spPr>
          <a:xfrm>
            <a:off x="7725807" y="34013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540035" y="34013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36310" y="2070659"/>
            <a:ext cx="1973766" cy="369332"/>
          </a:xfrm>
          <a:prstGeom prst="rect">
            <a:avLst/>
          </a:prstGeom>
          <a:noFill/>
        </p:spPr>
        <p:txBody>
          <a:bodyPr wrap="square" rtlCol="0">
            <a:spAutoFit/>
          </a:bodyPr>
          <a:lstStyle/>
          <a:p>
            <a:r>
              <a:rPr lang="en-US" b="1" dirty="0"/>
              <a:t>Staging GDB</a:t>
            </a:r>
          </a:p>
        </p:txBody>
      </p:sp>
      <p:sp>
        <p:nvSpPr>
          <p:cNvPr id="12" name="TextBox 11"/>
          <p:cNvSpPr txBox="1"/>
          <p:nvPr/>
        </p:nvSpPr>
        <p:spPr>
          <a:xfrm>
            <a:off x="9025091" y="1918310"/>
            <a:ext cx="1973766" cy="369332"/>
          </a:xfrm>
          <a:prstGeom prst="rect">
            <a:avLst/>
          </a:prstGeom>
          <a:noFill/>
        </p:spPr>
        <p:txBody>
          <a:bodyPr wrap="square" rtlCol="0">
            <a:spAutoFit/>
          </a:bodyPr>
          <a:lstStyle/>
          <a:p>
            <a:r>
              <a:rPr lang="en-US" b="1" dirty="0"/>
              <a:t>Production GDB</a:t>
            </a:r>
          </a:p>
        </p:txBody>
      </p:sp>
      <p:sp>
        <p:nvSpPr>
          <p:cNvPr id="10" name="TextBox 9"/>
          <p:cNvSpPr txBox="1"/>
          <p:nvPr/>
        </p:nvSpPr>
        <p:spPr>
          <a:xfrm>
            <a:off x="7870094" y="5068148"/>
            <a:ext cx="1299284" cy="461665"/>
          </a:xfrm>
          <a:prstGeom prst="rect">
            <a:avLst/>
          </a:prstGeom>
          <a:noFill/>
          <a:effectLst>
            <a:glow rad="139700">
              <a:schemeClr val="accent3">
                <a:satMod val="175000"/>
                <a:alpha val="40000"/>
              </a:schemeClr>
            </a:glow>
          </a:effectLst>
        </p:spPr>
        <p:txBody>
          <a:bodyPr wrap="square" rtlCol="0">
            <a:spAutoFit/>
          </a:bodyPr>
          <a:lstStyle/>
          <a:p>
            <a:r>
              <a:rPr lang="en-US" sz="2400" b="1" dirty="0">
                <a:ln>
                  <a:solidFill>
                    <a:schemeClr val="bg1"/>
                  </a:solidFill>
                </a:ln>
              </a:rPr>
              <a:t>XCOPY</a:t>
            </a:r>
          </a:p>
        </p:txBody>
      </p:sp>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8210" y="2564291"/>
            <a:ext cx="2712122" cy="2227208"/>
          </a:xfrm>
          <a:prstGeom prst="rect">
            <a:avLst/>
          </a:prstGeom>
        </p:spPr>
      </p:pic>
      <p:sp>
        <p:nvSpPr>
          <p:cNvPr id="13" name="Rectangle 12"/>
          <p:cNvSpPr/>
          <p:nvPr/>
        </p:nvSpPr>
        <p:spPr>
          <a:xfrm>
            <a:off x="1361559" y="2064630"/>
            <a:ext cx="1382879" cy="369332"/>
          </a:xfrm>
          <a:prstGeom prst="rect">
            <a:avLst/>
          </a:prstGeom>
        </p:spPr>
        <p:txBody>
          <a:bodyPr wrap="none">
            <a:spAutoFit/>
          </a:bodyPr>
          <a:lstStyle/>
          <a:p>
            <a:r>
              <a:rPr lang="en-US" b="1" dirty="0"/>
              <a:t>REST Service</a:t>
            </a:r>
          </a:p>
        </p:txBody>
      </p:sp>
      <p:sp>
        <p:nvSpPr>
          <p:cNvPr id="21" name="TextBox 20"/>
          <p:cNvSpPr txBox="1"/>
          <p:nvPr/>
        </p:nvSpPr>
        <p:spPr>
          <a:xfrm>
            <a:off x="3370332" y="5480436"/>
            <a:ext cx="1973766" cy="369332"/>
          </a:xfrm>
          <a:prstGeom prst="rect">
            <a:avLst/>
          </a:prstGeom>
          <a:noFill/>
        </p:spPr>
        <p:txBody>
          <a:bodyPr wrap="square" rtlCol="0">
            <a:spAutoFit/>
          </a:bodyPr>
          <a:lstStyle/>
          <a:p>
            <a:r>
              <a:rPr lang="en-US" dirty="0">
                <a:solidFill>
                  <a:schemeClr val="bg2">
                    <a:lumMod val="50000"/>
                  </a:schemeClr>
                </a:solidFill>
              </a:rPr>
              <a:t>In ArcGIS Pro</a:t>
            </a:r>
          </a:p>
        </p:txBody>
      </p:sp>
      <p:pic>
        <p:nvPicPr>
          <p:cNvPr id="15" name="Content Placeholder 5"/>
          <p:cNvPicPr>
            <a:picLocks noChangeAspect="1"/>
          </p:cNvPicPr>
          <p:nvPr/>
        </p:nvPicPr>
        <p:blipFill>
          <a:blip r:embed="rId6"/>
          <a:stretch>
            <a:fillRect/>
          </a:stretch>
        </p:blipFill>
        <p:spPr>
          <a:xfrm>
            <a:off x="2470533" y="5151050"/>
            <a:ext cx="3240528" cy="378763"/>
          </a:xfrm>
          <a:prstGeom prst="rect">
            <a:avLst/>
          </a:prstGeom>
        </p:spPr>
      </p:pic>
    </p:spTree>
    <p:extLst>
      <p:ext uri="{BB962C8B-B14F-4D97-AF65-F5344CB8AC3E}">
        <p14:creationId xmlns:p14="http://schemas.microsoft.com/office/powerpoint/2010/main" val="685094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XCOPY</a:t>
            </a:r>
          </a:p>
        </p:txBody>
      </p:sp>
      <p:sp>
        <p:nvSpPr>
          <p:cNvPr id="3" name="Content Placeholder 2"/>
          <p:cNvSpPr>
            <a:spLocks noGrp="1"/>
          </p:cNvSpPr>
          <p:nvPr>
            <p:ph idx="1"/>
          </p:nvPr>
        </p:nvSpPr>
        <p:spPr>
          <a:xfrm>
            <a:off x="838200" y="1825624"/>
            <a:ext cx="10515600" cy="4781237"/>
          </a:xfrm>
        </p:spPr>
        <p:txBody>
          <a:bodyPr>
            <a:normAutofit fontScale="92500" lnSpcReduction="10000"/>
          </a:bodyPr>
          <a:lstStyle/>
          <a:p>
            <a:r>
              <a:rPr lang="en-US" dirty="0"/>
              <a:t>Copies all content from the source (X:/) to the destination (T:/)</a:t>
            </a:r>
          </a:p>
          <a:p>
            <a:endParaRPr lang="en-US" dirty="0"/>
          </a:p>
          <a:p>
            <a:endParaRPr lang="en-US" dirty="0"/>
          </a:p>
          <a:p>
            <a:endParaRPr lang="en-US" dirty="0"/>
          </a:p>
          <a:p>
            <a:endParaRPr lang="en-US" dirty="0"/>
          </a:p>
          <a:p>
            <a:endParaRPr lang="en-US" dirty="0"/>
          </a:p>
          <a:p>
            <a:endParaRPr lang="en-US" dirty="0"/>
          </a:p>
          <a:p>
            <a:r>
              <a:rPr lang="en-US" dirty="0"/>
              <a:t>We used XCOPY since it can overwrite a geodatabase while lock files are present</a:t>
            </a:r>
          </a:p>
          <a:p>
            <a:endParaRPr lang="en-US" dirty="0"/>
          </a:p>
          <a:p>
            <a:r>
              <a:rPr lang="en-US" dirty="0"/>
              <a:t>(see instructions in slide notes)</a:t>
            </a:r>
          </a:p>
        </p:txBody>
      </p:sp>
      <p:pic>
        <p:nvPicPr>
          <p:cNvPr id="4" name="Picture 3"/>
          <p:cNvPicPr>
            <a:picLocks noChangeAspect="1"/>
          </p:cNvPicPr>
          <p:nvPr/>
        </p:nvPicPr>
        <p:blipFill>
          <a:blip r:embed="rId3"/>
          <a:stretch>
            <a:fillRect/>
          </a:stretch>
        </p:blipFill>
        <p:spPr>
          <a:xfrm>
            <a:off x="1273847" y="2268854"/>
            <a:ext cx="8309256" cy="2577465"/>
          </a:xfrm>
          <a:prstGeom prst="rect">
            <a:avLst/>
          </a:prstGeom>
        </p:spPr>
      </p:pic>
    </p:spTree>
    <p:extLst>
      <p:ext uri="{BB962C8B-B14F-4D97-AF65-F5344CB8AC3E}">
        <p14:creationId xmlns:p14="http://schemas.microsoft.com/office/powerpoint/2010/main" val="116771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XCOPY in Python</a:t>
            </a:r>
          </a:p>
        </p:txBody>
      </p:sp>
      <p:sp>
        <p:nvSpPr>
          <p:cNvPr id="3" name="Content Placeholder 2"/>
          <p:cNvSpPr>
            <a:spLocks noGrp="1"/>
          </p:cNvSpPr>
          <p:nvPr>
            <p:ph idx="1"/>
          </p:nvPr>
        </p:nvSpPr>
        <p:spPr>
          <a:xfrm>
            <a:off x="838200" y="1690688"/>
            <a:ext cx="10515600" cy="4695945"/>
          </a:xfrm>
        </p:spPr>
        <p:txBody>
          <a:bodyPr/>
          <a:lstStyle/>
          <a:p>
            <a:r>
              <a:rPr lang="en-US" dirty="0"/>
              <a:t>Only runs if </a:t>
            </a:r>
            <a:r>
              <a:rPr lang="en-US" dirty="0" err="1"/>
              <a:t>OKtoCopy</a:t>
            </a:r>
            <a:r>
              <a:rPr lang="en-US" dirty="0"/>
              <a:t> is True (no errors found)</a:t>
            </a:r>
          </a:p>
        </p:txBody>
      </p:sp>
      <p:pic>
        <p:nvPicPr>
          <p:cNvPr id="5" name="Picture 4"/>
          <p:cNvPicPr>
            <a:picLocks noChangeAspect="1"/>
          </p:cNvPicPr>
          <p:nvPr/>
        </p:nvPicPr>
        <p:blipFill>
          <a:blip r:embed="rId3"/>
          <a:stretch>
            <a:fillRect/>
          </a:stretch>
        </p:blipFill>
        <p:spPr>
          <a:xfrm>
            <a:off x="509587" y="2255955"/>
            <a:ext cx="11172825" cy="4400550"/>
          </a:xfrm>
          <a:prstGeom prst="rect">
            <a:avLst/>
          </a:prstGeom>
        </p:spPr>
      </p:pic>
    </p:spTree>
    <p:extLst>
      <p:ext uri="{BB962C8B-B14F-4D97-AF65-F5344CB8AC3E}">
        <p14:creationId xmlns:p14="http://schemas.microsoft.com/office/powerpoint/2010/main" val="329386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ArcMap: Can’t add individual rest services</a:t>
            </a:r>
          </a:p>
        </p:txBody>
      </p:sp>
      <p:sp>
        <p:nvSpPr>
          <p:cNvPr id="3" name="Content Placeholder 2"/>
          <p:cNvSpPr>
            <a:spLocks noGrp="1"/>
          </p:cNvSpPr>
          <p:nvPr>
            <p:ph idx="1"/>
          </p:nvPr>
        </p:nvSpPr>
        <p:spPr>
          <a:xfrm>
            <a:off x="838200" y="1825625"/>
            <a:ext cx="3949931" cy="4351338"/>
          </a:xfrm>
        </p:spPr>
        <p:txBody>
          <a:bodyPr/>
          <a:lstStyle/>
          <a:p>
            <a:r>
              <a:rPr lang="en-US" dirty="0"/>
              <a:t>Can’t add just one layer</a:t>
            </a:r>
          </a:p>
        </p:txBody>
      </p:sp>
      <p:pic>
        <p:nvPicPr>
          <p:cNvPr id="4" name="Picture 3"/>
          <p:cNvPicPr>
            <a:picLocks noChangeAspect="1"/>
          </p:cNvPicPr>
          <p:nvPr/>
        </p:nvPicPr>
        <p:blipFill>
          <a:blip r:embed="rId3"/>
          <a:stretch>
            <a:fillRect/>
          </a:stretch>
        </p:blipFill>
        <p:spPr>
          <a:xfrm>
            <a:off x="1079875" y="2297517"/>
            <a:ext cx="3648075" cy="4238625"/>
          </a:xfrm>
          <a:prstGeom prst="rect">
            <a:avLst/>
          </a:prstGeom>
        </p:spPr>
      </p:pic>
      <p:sp>
        <p:nvSpPr>
          <p:cNvPr id="5" name="Content Placeholder 2"/>
          <p:cNvSpPr txBox="1">
            <a:spLocks/>
          </p:cNvSpPr>
          <p:nvPr/>
        </p:nvSpPr>
        <p:spPr>
          <a:xfrm>
            <a:off x="6359237" y="1825625"/>
            <a:ext cx="394993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 attributes</a:t>
            </a:r>
          </a:p>
        </p:txBody>
      </p:sp>
      <p:pic>
        <p:nvPicPr>
          <p:cNvPr id="6" name="Picture 5"/>
          <p:cNvPicPr>
            <a:picLocks noChangeAspect="1"/>
          </p:cNvPicPr>
          <p:nvPr/>
        </p:nvPicPr>
        <p:blipFill>
          <a:blip r:embed="rId4"/>
          <a:stretch>
            <a:fillRect/>
          </a:stretch>
        </p:blipFill>
        <p:spPr>
          <a:xfrm>
            <a:off x="6462541" y="2535641"/>
            <a:ext cx="3743325" cy="3762375"/>
          </a:xfrm>
          <a:prstGeom prst="rect">
            <a:avLst/>
          </a:prstGeom>
        </p:spPr>
      </p:pic>
    </p:spTree>
    <p:extLst>
      <p:ext uri="{BB962C8B-B14F-4D97-AF65-F5344CB8AC3E}">
        <p14:creationId xmlns:p14="http://schemas.microsoft.com/office/powerpoint/2010/main" val="225702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Geodatabase Bloating</a:t>
            </a:r>
          </a:p>
        </p:txBody>
      </p:sp>
      <p:sp>
        <p:nvSpPr>
          <p:cNvPr id="3" name="Content Placeholder 2"/>
          <p:cNvSpPr>
            <a:spLocks noGrp="1"/>
          </p:cNvSpPr>
          <p:nvPr>
            <p:ph idx="1"/>
          </p:nvPr>
        </p:nvSpPr>
        <p:spPr/>
        <p:txBody>
          <a:bodyPr/>
          <a:lstStyle/>
          <a:p>
            <a:r>
              <a:rPr lang="en-US" dirty="0"/>
              <a:t>Repetitively overwriting in a geodatabase leads to geodatabase bloating</a:t>
            </a:r>
          </a:p>
        </p:txBody>
      </p:sp>
      <p:grpSp>
        <p:nvGrpSpPr>
          <p:cNvPr id="15" name="Group 14"/>
          <p:cNvGrpSpPr/>
          <p:nvPr/>
        </p:nvGrpSpPr>
        <p:grpSpPr>
          <a:xfrm>
            <a:off x="6188543" y="2858832"/>
            <a:ext cx="5486400" cy="3091378"/>
            <a:chOff x="971909" y="2775932"/>
            <a:chExt cx="5486400" cy="3091378"/>
          </a:xfrm>
        </p:grpSpPr>
        <p:pic>
          <p:nvPicPr>
            <p:cNvPr id="4" name="Picture 3"/>
            <p:cNvPicPr>
              <a:picLocks noChangeAspect="1"/>
            </p:cNvPicPr>
            <p:nvPr/>
          </p:nvPicPr>
          <p:blipFill>
            <a:blip r:embed="rId2"/>
            <a:stretch>
              <a:fillRect/>
            </a:stretch>
          </p:blipFill>
          <p:spPr>
            <a:xfrm>
              <a:off x="971909" y="3095535"/>
              <a:ext cx="5486400" cy="2771775"/>
            </a:xfrm>
            <a:prstGeom prst="rect">
              <a:avLst/>
            </a:prstGeom>
          </p:spPr>
        </p:pic>
        <p:sp>
          <p:nvSpPr>
            <p:cNvPr id="5" name="Rectangle 4"/>
            <p:cNvSpPr/>
            <p:nvPr/>
          </p:nvSpPr>
          <p:spPr>
            <a:xfrm>
              <a:off x="1013460" y="5166360"/>
              <a:ext cx="5349240" cy="16764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40489" y="4772887"/>
              <a:ext cx="5349240" cy="16764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71909" y="4071937"/>
              <a:ext cx="5349240" cy="16764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09501" y="2775932"/>
              <a:ext cx="2391508" cy="369332"/>
            </a:xfrm>
            <a:prstGeom prst="rect">
              <a:avLst/>
            </a:prstGeom>
            <a:noFill/>
          </p:spPr>
          <p:txBody>
            <a:bodyPr wrap="square" rtlCol="0">
              <a:spAutoFit/>
            </a:bodyPr>
            <a:lstStyle/>
            <a:p>
              <a:r>
                <a:rPr lang="en-US" b="1" dirty="0"/>
                <a:t>Production GDB</a:t>
              </a:r>
            </a:p>
          </p:txBody>
        </p:sp>
      </p:grpSp>
      <p:grpSp>
        <p:nvGrpSpPr>
          <p:cNvPr id="14" name="Group 13"/>
          <p:cNvGrpSpPr/>
          <p:nvPr/>
        </p:nvGrpSpPr>
        <p:grpSpPr>
          <a:xfrm>
            <a:off x="971909" y="2786243"/>
            <a:ext cx="4895491" cy="3163967"/>
            <a:chOff x="6825193" y="2785347"/>
            <a:chExt cx="4895491" cy="3163967"/>
          </a:xfrm>
        </p:grpSpPr>
        <p:pic>
          <p:nvPicPr>
            <p:cNvPr id="6" name="Picture 5"/>
            <p:cNvPicPr>
              <a:picLocks noChangeAspect="1"/>
            </p:cNvPicPr>
            <p:nvPr/>
          </p:nvPicPr>
          <p:blipFill>
            <a:blip r:embed="rId3"/>
            <a:stretch>
              <a:fillRect/>
            </a:stretch>
          </p:blipFill>
          <p:spPr>
            <a:xfrm>
              <a:off x="6825193" y="3154679"/>
              <a:ext cx="4878354" cy="2794635"/>
            </a:xfrm>
            <a:prstGeom prst="rect">
              <a:avLst/>
            </a:prstGeom>
          </p:spPr>
        </p:pic>
        <p:sp>
          <p:nvSpPr>
            <p:cNvPr id="7" name="Rectangle 6"/>
            <p:cNvSpPr/>
            <p:nvPr/>
          </p:nvSpPr>
          <p:spPr>
            <a:xfrm>
              <a:off x="6825193" y="5105400"/>
              <a:ext cx="4878354" cy="154623"/>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42330" y="4805997"/>
              <a:ext cx="4878354" cy="154623"/>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42330" y="4176872"/>
              <a:ext cx="4878354" cy="154623"/>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395188" y="2785347"/>
              <a:ext cx="2391508" cy="369332"/>
            </a:xfrm>
            <a:prstGeom prst="rect">
              <a:avLst/>
            </a:prstGeom>
            <a:noFill/>
          </p:spPr>
          <p:txBody>
            <a:bodyPr wrap="square" rtlCol="0">
              <a:spAutoFit/>
            </a:bodyPr>
            <a:lstStyle/>
            <a:p>
              <a:r>
                <a:rPr lang="en-US" b="1" dirty="0"/>
                <a:t>Staging GDB</a:t>
              </a:r>
            </a:p>
          </p:txBody>
        </p:sp>
      </p:grpSp>
    </p:spTree>
    <p:extLst>
      <p:ext uri="{BB962C8B-B14F-4D97-AF65-F5344CB8AC3E}">
        <p14:creationId xmlns:p14="http://schemas.microsoft.com/office/powerpoint/2010/main" val="4140215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Geodatabase Bloating</a:t>
            </a:r>
          </a:p>
        </p:txBody>
      </p:sp>
      <p:sp>
        <p:nvSpPr>
          <p:cNvPr id="3" name="Content Placeholder 2"/>
          <p:cNvSpPr>
            <a:spLocks noGrp="1"/>
          </p:cNvSpPr>
          <p:nvPr>
            <p:ph idx="1"/>
          </p:nvPr>
        </p:nvSpPr>
        <p:spPr/>
        <p:txBody>
          <a:bodyPr/>
          <a:lstStyle/>
          <a:p>
            <a:r>
              <a:rPr lang="en-US" dirty="0"/>
              <a:t>Only solution is to delete the geodatabase, re-create it and re-import the feature classes</a:t>
            </a:r>
          </a:p>
        </p:txBody>
      </p:sp>
      <p:pic>
        <p:nvPicPr>
          <p:cNvPr id="4" name="Picture 3"/>
          <p:cNvPicPr>
            <a:picLocks noChangeAspect="1"/>
          </p:cNvPicPr>
          <p:nvPr/>
        </p:nvPicPr>
        <p:blipFill>
          <a:blip r:embed="rId3"/>
          <a:stretch>
            <a:fillRect/>
          </a:stretch>
        </p:blipFill>
        <p:spPr>
          <a:xfrm>
            <a:off x="4130248" y="2430780"/>
            <a:ext cx="5493812" cy="4252653"/>
          </a:xfrm>
          <a:prstGeom prst="rect">
            <a:avLst/>
          </a:prstGeom>
        </p:spPr>
      </p:pic>
    </p:spTree>
    <p:extLst>
      <p:ext uri="{BB962C8B-B14F-4D97-AF65-F5344CB8AC3E}">
        <p14:creationId xmlns:p14="http://schemas.microsoft.com/office/powerpoint/2010/main" val="3890651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methods to copy data between feature classes</a:t>
            </a:r>
          </a:p>
        </p:txBody>
      </p:sp>
      <p:sp>
        <p:nvSpPr>
          <p:cNvPr id="3" name="Content Placeholder 2"/>
          <p:cNvSpPr>
            <a:spLocks noGrp="1"/>
          </p:cNvSpPr>
          <p:nvPr>
            <p:ph idx="1"/>
          </p:nvPr>
        </p:nvSpPr>
        <p:spPr/>
        <p:txBody>
          <a:bodyPr/>
          <a:lstStyle/>
          <a:p>
            <a:r>
              <a:rPr lang="en-US" dirty="0">
                <a:hlinkClick r:id="rId2"/>
              </a:rPr>
              <a:t>Feature Class to Feature Class</a:t>
            </a:r>
            <a:endParaRPr lang="en-US" dirty="0"/>
          </a:p>
          <a:p>
            <a:r>
              <a:rPr lang="en-US" dirty="0">
                <a:hlinkClick r:id="rId3"/>
              </a:rPr>
              <a:t>Truncate</a:t>
            </a:r>
            <a:r>
              <a:rPr lang="en-US" dirty="0"/>
              <a:t> and </a:t>
            </a:r>
            <a:r>
              <a:rPr lang="en-US" dirty="0">
                <a:hlinkClick r:id="rId4"/>
              </a:rPr>
              <a:t>Append</a:t>
            </a:r>
            <a:r>
              <a:rPr lang="en-US" dirty="0"/>
              <a:t> the feature class</a:t>
            </a:r>
          </a:p>
          <a:p>
            <a:r>
              <a:rPr lang="en-US" dirty="0">
                <a:hlinkClick r:id="rId5"/>
              </a:rPr>
              <a:t>Copy tool</a:t>
            </a:r>
            <a:endParaRPr lang="en-US" dirty="0"/>
          </a:p>
          <a:p>
            <a:endParaRPr lang="en-US" dirty="0"/>
          </a:p>
          <a:p>
            <a:endParaRPr lang="en-US" dirty="0"/>
          </a:p>
          <a:p>
            <a:pPr marL="0" indent="0">
              <a:buNone/>
            </a:pPr>
            <a:r>
              <a:rPr lang="en-US" dirty="0"/>
              <a:t>These all didn’t work because of </a:t>
            </a:r>
            <a:r>
              <a:rPr lang="en-US"/>
              <a:t>geodatabase Locks</a:t>
            </a:r>
            <a:endParaRPr lang="en-US" dirty="0"/>
          </a:p>
        </p:txBody>
      </p:sp>
    </p:spTree>
    <p:extLst>
      <p:ext uri="{BB962C8B-B14F-4D97-AF65-F5344CB8AC3E}">
        <p14:creationId xmlns:p14="http://schemas.microsoft.com/office/powerpoint/2010/main" val="3747953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Scheduling the task</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81289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Task Scheduler</a:t>
            </a:r>
          </a:p>
        </p:txBody>
      </p:sp>
      <p:sp>
        <p:nvSpPr>
          <p:cNvPr id="7" name="Content Placeholder 6"/>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176504" y="1622271"/>
            <a:ext cx="8914801" cy="4758046"/>
          </a:xfrm>
          <a:prstGeom prst="rect">
            <a:avLst/>
          </a:prstGeom>
        </p:spPr>
      </p:pic>
    </p:spTree>
    <p:extLst>
      <p:ext uri="{BB962C8B-B14F-4D97-AF65-F5344CB8AC3E}">
        <p14:creationId xmlns:p14="http://schemas.microsoft.com/office/powerpoint/2010/main" val="3778435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Task Scheduler – Run Script in Python 3</a:t>
            </a:r>
          </a:p>
        </p:txBody>
      </p:sp>
      <p:sp>
        <p:nvSpPr>
          <p:cNvPr id="3" name="Text Placeholder 2"/>
          <p:cNvSpPr>
            <a:spLocks noGrp="1"/>
          </p:cNvSpPr>
          <p:nvPr>
            <p:ph idx="1"/>
          </p:nvPr>
        </p:nvSpPr>
        <p:spPr/>
        <p:txBody>
          <a:bodyPr>
            <a:normAutofit/>
          </a:bodyPr>
          <a:lstStyle/>
          <a:p>
            <a:r>
              <a:rPr lang="en-US" sz="2000" dirty="0"/>
              <a:t>Program/Script: </a:t>
            </a:r>
            <a:r>
              <a:rPr lang="en-US" sz="2000" dirty="0">
                <a:solidFill>
                  <a:srgbClr val="7030A0"/>
                </a:solidFill>
              </a:rPr>
              <a:t>"C:\Program Files\ArcGIS\Pro\bin\Python\</a:t>
            </a:r>
            <a:r>
              <a:rPr lang="en-US" sz="2000" dirty="0" err="1">
                <a:solidFill>
                  <a:srgbClr val="7030A0"/>
                </a:solidFill>
              </a:rPr>
              <a:t>envs</a:t>
            </a:r>
            <a:r>
              <a:rPr lang="en-US" sz="2000" dirty="0">
                <a:solidFill>
                  <a:srgbClr val="7030A0"/>
                </a:solidFill>
              </a:rPr>
              <a:t>\arcgispro-py3\python.exe“</a:t>
            </a:r>
          </a:p>
          <a:p>
            <a:r>
              <a:rPr lang="en-US" sz="2000" dirty="0"/>
              <a:t>Add Arguments: </a:t>
            </a:r>
            <a:r>
              <a:rPr lang="en-US" sz="2000" dirty="0">
                <a:solidFill>
                  <a:srgbClr val="7030A0"/>
                </a:solidFill>
              </a:rPr>
              <a:t>"\\cgc_nt3\Common1\Engineering\ESRI\TML\DownloadCountyData\FINAL\Downloading County GIS Data (all counties)_Python3x.py"</a:t>
            </a:r>
          </a:p>
        </p:txBody>
      </p:sp>
      <p:pic>
        <p:nvPicPr>
          <p:cNvPr id="4" name="Picture 3"/>
          <p:cNvPicPr>
            <a:picLocks noChangeAspect="1"/>
          </p:cNvPicPr>
          <p:nvPr/>
        </p:nvPicPr>
        <p:blipFill>
          <a:blip r:embed="rId3"/>
          <a:stretch>
            <a:fillRect/>
          </a:stretch>
        </p:blipFill>
        <p:spPr>
          <a:xfrm>
            <a:off x="2191110" y="3159379"/>
            <a:ext cx="8337610" cy="3836644"/>
          </a:xfrm>
          <a:prstGeom prst="rect">
            <a:avLst/>
          </a:prstGeom>
        </p:spPr>
      </p:pic>
    </p:spTree>
    <p:extLst>
      <p:ext uri="{BB962C8B-B14F-4D97-AF65-F5344CB8AC3E}">
        <p14:creationId xmlns:p14="http://schemas.microsoft.com/office/powerpoint/2010/main" val="3015298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Scheduler Issues</a:t>
            </a:r>
          </a:p>
        </p:txBody>
      </p:sp>
      <p:sp>
        <p:nvSpPr>
          <p:cNvPr id="3" name="Content Placeholder 2"/>
          <p:cNvSpPr>
            <a:spLocks noGrp="1"/>
          </p:cNvSpPr>
          <p:nvPr>
            <p:ph idx="1"/>
          </p:nvPr>
        </p:nvSpPr>
        <p:spPr/>
        <p:txBody>
          <a:bodyPr>
            <a:normAutofit fontScale="92500" lnSpcReduction="10000"/>
          </a:bodyPr>
          <a:lstStyle/>
          <a:p>
            <a:r>
              <a:rPr lang="en-US" dirty="0"/>
              <a:t>Computer must be on and connected to the network</a:t>
            </a:r>
          </a:p>
          <a:p>
            <a:endParaRPr lang="en-US" dirty="0"/>
          </a:p>
          <a:p>
            <a:endParaRPr lang="en-US" dirty="0"/>
          </a:p>
          <a:p>
            <a:endParaRPr lang="en-US" dirty="0"/>
          </a:p>
          <a:p>
            <a:endParaRPr lang="en-US" dirty="0"/>
          </a:p>
          <a:p>
            <a:endParaRPr lang="en-US" dirty="0"/>
          </a:p>
          <a:p>
            <a:endParaRPr lang="en-US" dirty="0"/>
          </a:p>
          <a:p>
            <a:endParaRPr lang="en-US" dirty="0"/>
          </a:p>
          <a:p>
            <a:r>
              <a:rPr lang="en-US" dirty="0"/>
              <a:t>Windows Password updates break the scheduled task</a:t>
            </a:r>
          </a:p>
          <a:p>
            <a:pPr lvl="1"/>
            <a:r>
              <a:rPr lang="en-US" dirty="0"/>
              <a:t>Solution: recreate the scheduled task (or run with a login that doesn’t expire)</a:t>
            </a:r>
          </a:p>
        </p:txBody>
      </p:sp>
      <p:pic>
        <p:nvPicPr>
          <p:cNvPr id="4" name="Picture 3"/>
          <p:cNvPicPr>
            <a:picLocks noChangeAspect="1"/>
          </p:cNvPicPr>
          <p:nvPr/>
        </p:nvPicPr>
        <p:blipFill>
          <a:blip r:embed="rId3"/>
          <a:stretch>
            <a:fillRect/>
          </a:stretch>
        </p:blipFill>
        <p:spPr>
          <a:xfrm>
            <a:off x="2995004" y="2250830"/>
            <a:ext cx="4007913" cy="3015241"/>
          </a:xfrm>
          <a:prstGeom prst="rect">
            <a:avLst/>
          </a:prstGeom>
        </p:spPr>
      </p:pic>
    </p:spTree>
    <p:extLst>
      <p:ext uri="{BB962C8B-B14F-4D97-AF65-F5344CB8AC3E}">
        <p14:creationId xmlns:p14="http://schemas.microsoft.com/office/powerpoint/2010/main" val="847446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Scheduler – Importing Task</a:t>
            </a:r>
          </a:p>
        </p:txBody>
      </p:sp>
      <p:sp>
        <p:nvSpPr>
          <p:cNvPr id="3" name="Content Placeholder 2"/>
          <p:cNvSpPr>
            <a:spLocks noGrp="1"/>
          </p:cNvSpPr>
          <p:nvPr>
            <p:ph idx="1"/>
          </p:nvPr>
        </p:nvSpPr>
        <p:spPr/>
        <p:txBody>
          <a:bodyPr/>
          <a:lstStyle/>
          <a:p>
            <a:r>
              <a:rPr lang="en-US" dirty="0"/>
              <a:t>To save a task to another computer</a:t>
            </a:r>
          </a:p>
        </p:txBody>
      </p:sp>
      <p:pic>
        <p:nvPicPr>
          <p:cNvPr id="4" name="Picture 3"/>
          <p:cNvPicPr>
            <a:picLocks noChangeAspect="1"/>
          </p:cNvPicPr>
          <p:nvPr/>
        </p:nvPicPr>
        <p:blipFill>
          <a:blip r:embed="rId3"/>
          <a:stretch>
            <a:fillRect/>
          </a:stretch>
        </p:blipFill>
        <p:spPr>
          <a:xfrm>
            <a:off x="1133042" y="2615046"/>
            <a:ext cx="4772025" cy="3124200"/>
          </a:xfrm>
          <a:prstGeom prst="rect">
            <a:avLst/>
          </a:prstGeom>
        </p:spPr>
      </p:pic>
      <p:pic>
        <p:nvPicPr>
          <p:cNvPr id="5" name="Picture 4"/>
          <p:cNvPicPr>
            <a:picLocks noChangeAspect="1"/>
          </p:cNvPicPr>
          <p:nvPr/>
        </p:nvPicPr>
        <p:blipFill>
          <a:blip r:embed="rId4"/>
          <a:stretch>
            <a:fillRect/>
          </a:stretch>
        </p:blipFill>
        <p:spPr>
          <a:xfrm>
            <a:off x="646545" y="1884602"/>
            <a:ext cx="9502198" cy="4585087"/>
          </a:xfrm>
          <a:prstGeom prst="rect">
            <a:avLst/>
          </a:prstGeom>
        </p:spPr>
      </p:pic>
    </p:spTree>
    <p:extLst>
      <p:ext uri="{BB962C8B-B14F-4D97-AF65-F5344CB8AC3E}">
        <p14:creationId xmlns:p14="http://schemas.microsoft.com/office/powerpoint/2010/main" val="86086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Issues Encountered</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62341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version of Python installed by ESRI</a:t>
            </a:r>
          </a:p>
        </p:txBody>
      </p:sp>
      <p:sp>
        <p:nvSpPr>
          <p:cNvPr id="3" name="Content Placeholder 2"/>
          <p:cNvSpPr>
            <a:spLocks noGrp="1"/>
          </p:cNvSpPr>
          <p:nvPr>
            <p:ph idx="1"/>
          </p:nvPr>
        </p:nvSpPr>
        <p:spPr/>
        <p:txBody>
          <a:bodyPr/>
          <a:lstStyle/>
          <a:p>
            <a:r>
              <a:rPr lang="en-US" dirty="0"/>
              <a:t>With ArcMap and Pro installed on a computer</a:t>
            </a:r>
          </a:p>
          <a:p>
            <a:pPr lvl="1"/>
            <a:r>
              <a:rPr lang="en-US" dirty="0"/>
              <a:t>Python 2.7 (from ArcMap)</a:t>
            </a:r>
          </a:p>
          <a:p>
            <a:pPr lvl="1"/>
            <a:r>
              <a:rPr lang="en-US" dirty="0"/>
              <a:t>Python 3.6 (from Pro)</a:t>
            </a:r>
          </a:p>
          <a:p>
            <a:pPr lvl="1"/>
            <a:endParaRPr lang="en-US" dirty="0"/>
          </a:p>
          <a:p>
            <a:pPr lvl="1"/>
            <a:endParaRPr lang="en-US" dirty="0"/>
          </a:p>
          <a:p>
            <a:pPr lvl="1"/>
            <a:endParaRPr lang="en-US" dirty="0"/>
          </a:p>
          <a:p>
            <a:pPr marL="457200" lvl="1" indent="0">
              <a:buNone/>
            </a:pPr>
            <a:r>
              <a:rPr lang="en-US" dirty="0"/>
              <a:t>Python 2 vs Python 3 scripts are not completely interchangeable</a:t>
            </a:r>
          </a:p>
          <a:p>
            <a:pPr marL="457200" lvl="1" indent="0">
              <a:buNone/>
            </a:pPr>
            <a:endParaRPr lang="en-US" dirty="0"/>
          </a:p>
          <a:p>
            <a:pPr marL="457200" lvl="1" indent="0">
              <a:buNone/>
            </a:pPr>
            <a:r>
              <a:rPr lang="en-US" dirty="0">
                <a:solidFill>
                  <a:srgbClr val="FF0000"/>
                </a:solidFill>
              </a:rPr>
              <a:t>**ArcGIS Pro (specific) commands don’t run in Python 2.7**</a:t>
            </a:r>
          </a:p>
        </p:txBody>
      </p:sp>
      <p:pic>
        <p:nvPicPr>
          <p:cNvPr id="5" name="Picture 4"/>
          <p:cNvPicPr>
            <a:picLocks noChangeAspect="1"/>
          </p:cNvPicPr>
          <p:nvPr/>
        </p:nvPicPr>
        <p:blipFill>
          <a:blip r:embed="rId3"/>
          <a:stretch>
            <a:fillRect/>
          </a:stretch>
        </p:blipFill>
        <p:spPr>
          <a:xfrm>
            <a:off x="5389764" y="2340639"/>
            <a:ext cx="3390900" cy="1362075"/>
          </a:xfrm>
          <a:prstGeom prst="rect">
            <a:avLst/>
          </a:prstGeom>
        </p:spPr>
      </p:pic>
    </p:spTree>
    <p:extLst>
      <p:ext uri="{BB962C8B-B14F-4D97-AF65-F5344CB8AC3E}">
        <p14:creationId xmlns:p14="http://schemas.microsoft.com/office/powerpoint/2010/main" val="337264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 in Pro</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838199" y="1362808"/>
            <a:ext cx="9418269" cy="5075920"/>
          </a:xfrm>
          <a:prstGeom prst="rect">
            <a:avLst/>
          </a:prstGeom>
        </p:spPr>
      </p:pic>
    </p:spTree>
    <p:extLst>
      <p:ext uri="{BB962C8B-B14F-4D97-AF65-F5344CB8AC3E}">
        <p14:creationId xmlns:p14="http://schemas.microsoft.com/office/powerpoint/2010/main" val="2714298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Python 2 vs Python 3</a:t>
            </a:r>
          </a:p>
        </p:txBody>
      </p:sp>
      <p:sp>
        <p:nvSpPr>
          <p:cNvPr id="3" name="Content Placeholder 2"/>
          <p:cNvSpPr>
            <a:spLocks noGrp="1"/>
          </p:cNvSpPr>
          <p:nvPr>
            <p:ph idx="1"/>
          </p:nvPr>
        </p:nvSpPr>
        <p:spPr/>
        <p:txBody>
          <a:bodyPr>
            <a:normAutofit fontScale="92500" lnSpcReduction="10000"/>
          </a:bodyPr>
          <a:lstStyle/>
          <a:p>
            <a:r>
              <a:rPr lang="en-US" dirty="0"/>
              <a:t>There are also some differences in commands and syntax between Python 2.7 and Python 3 scripts. </a:t>
            </a:r>
          </a:p>
          <a:p>
            <a:endParaRPr lang="en-US" dirty="0"/>
          </a:p>
          <a:p>
            <a:r>
              <a:rPr lang="en-US" dirty="0"/>
              <a:t>Most but not all scripts written in Python 2.7 will run in Python 3</a:t>
            </a:r>
          </a:p>
          <a:p>
            <a:endParaRPr lang="en-US" dirty="0"/>
          </a:p>
          <a:p>
            <a:r>
              <a:rPr lang="en-US" dirty="0">
                <a:solidFill>
                  <a:srgbClr val="7030A0"/>
                </a:solidFill>
              </a:rPr>
              <a:t>Print statement needs to be in parenthesis!</a:t>
            </a:r>
          </a:p>
          <a:p>
            <a:endParaRPr lang="en-US" dirty="0"/>
          </a:p>
          <a:p>
            <a:endParaRPr lang="en-US" dirty="0"/>
          </a:p>
          <a:p>
            <a:r>
              <a:rPr lang="en-US" dirty="0"/>
              <a:t>More info: </a:t>
            </a:r>
            <a:r>
              <a:rPr lang="en-US" dirty="0">
                <a:hlinkClick r:id="rId2"/>
              </a:rPr>
              <a:t>https://pro.arcgis.com/en/pro-app/arcpy/get-started/python-migration-for-arcgis-pro.htm</a:t>
            </a:r>
            <a:endParaRPr lang="en-US" dirty="0"/>
          </a:p>
        </p:txBody>
      </p:sp>
      <p:pic>
        <p:nvPicPr>
          <p:cNvPr id="4" name="Picture 3"/>
          <p:cNvPicPr>
            <a:picLocks noChangeAspect="1"/>
          </p:cNvPicPr>
          <p:nvPr/>
        </p:nvPicPr>
        <p:blipFill>
          <a:blip r:embed="rId3"/>
          <a:stretch>
            <a:fillRect/>
          </a:stretch>
        </p:blipFill>
        <p:spPr>
          <a:xfrm>
            <a:off x="1569026" y="4419600"/>
            <a:ext cx="4343400" cy="457200"/>
          </a:xfrm>
          <a:prstGeom prst="rect">
            <a:avLst/>
          </a:prstGeom>
        </p:spPr>
      </p:pic>
    </p:spTree>
    <p:extLst>
      <p:ext uri="{BB962C8B-B14F-4D97-AF65-F5344CB8AC3E}">
        <p14:creationId xmlns:p14="http://schemas.microsoft.com/office/powerpoint/2010/main" val="276344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version of Python installed by ESRI</a:t>
            </a:r>
          </a:p>
        </p:txBody>
      </p:sp>
      <p:sp>
        <p:nvSpPr>
          <p:cNvPr id="3" name="Content Placeholder 2"/>
          <p:cNvSpPr>
            <a:spLocks noGrp="1"/>
          </p:cNvSpPr>
          <p:nvPr>
            <p:ph idx="1"/>
          </p:nvPr>
        </p:nvSpPr>
        <p:spPr/>
        <p:txBody>
          <a:bodyPr/>
          <a:lstStyle/>
          <a:p>
            <a:r>
              <a:rPr lang="en-US" dirty="0"/>
              <a:t>I’ve been naming scripts specifically if they are to be run in Python3 only</a:t>
            </a:r>
          </a:p>
        </p:txBody>
      </p:sp>
      <p:pic>
        <p:nvPicPr>
          <p:cNvPr id="6" name="Picture 5"/>
          <p:cNvPicPr>
            <a:picLocks noChangeAspect="1"/>
          </p:cNvPicPr>
          <p:nvPr/>
        </p:nvPicPr>
        <p:blipFill>
          <a:blip r:embed="rId2"/>
          <a:stretch>
            <a:fillRect/>
          </a:stretch>
        </p:blipFill>
        <p:spPr>
          <a:xfrm>
            <a:off x="1059579" y="2891631"/>
            <a:ext cx="4429125" cy="2219325"/>
          </a:xfrm>
          <a:prstGeom prst="rect">
            <a:avLst/>
          </a:prstGeom>
        </p:spPr>
      </p:pic>
      <p:pic>
        <p:nvPicPr>
          <p:cNvPr id="7" name="Picture 6"/>
          <p:cNvPicPr>
            <a:picLocks noChangeAspect="1"/>
          </p:cNvPicPr>
          <p:nvPr/>
        </p:nvPicPr>
        <p:blipFill>
          <a:blip r:embed="rId3"/>
          <a:stretch>
            <a:fillRect/>
          </a:stretch>
        </p:blipFill>
        <p:spPr>
          <a:xfrm>
            <a:off x="6517404" y="3072605"/>
            <a:ext cx="5057775" cy="1857375"/>
          </a:xfrm>
          <a:prstGeom prst="rect">
            <a:avLst/>
          </a:prstGeom>
        </p:spPr>
      </p:pic>
    </p:spTree>
    <p:extLst>
      <p:ext uri="{BB962C8B-B14F-4D97-AF65-F5344CB8AC3E}">
        <p14:creationId xmlns:p14="http://schemas.microsoft.com/office/powerpoint/2010/main" val="2260117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ArcGIS Pro license needed</a:t>
            </a:r>
          </a:p>
        </p:txBody>
      </p:sp>
      <p:sp>
        <p:nvSpPr>
          <p:cNvPr id="5" name="Content Placeholder 4"/>
          <p:cNvSpPr>
            <a:spLocks noGrp="1"/>
          </p:cNvSpPr>
          <p:nvPr>
            <p:ph idx="1"/>
          </p:nvPr>
        </p:nvSpPr>
        <p:spPr/>
        <p:txBody>
          <a:bodyPr/>
          <a:lstStyle/>
          <a:p>
            <a:r>
              <a:rPr lang="en-US" dirty="0"/>
              <a:t>Script must be run on a computer/server with Pro installed</a:t>
            </a:r>
          </a:p>
          <a:p>
            <a:r>
              <a:rPr lang="en-US" dirty="0"/>
              <a:t>If Pro is not logged in, the script will fail</a:t>
            </a:r>
          </a:p>
        </p:txBody>
      </p:sp>
      <p:pic>
        <p:nvPicPr>
          <p:cNvPr id="2" name="Picture 1"/>
          <p:cNvPicPr>
            <a:picLocks noChangeAspect="1"/>
          </p:cNvPicPr>
          <p:nvPr/>
        </p:nvPicPr>
        <p:blipFill>
          <a:blip r:embed="rId3"/>
          <a:stretch>
            <a:fillRect/>
          </a:stretch>
        </p:blipFill>
        <p:spPr>
          <a:xfrm>
            <a:off x="333375" y="3221794"/>
            <a:ext cx="4767683" cy="2632076"/>
          </a:xfrm>
          <a:prstGeom prst="rect">
            <a:avLst/>
          </a:prstGeom>
        </p:spPr>
      </p:pic>
      <p:pic>
        <p:nvPicPr>
          <p:cNvPr id="3" name="Picture 2"/>
          <p:cNvPicPr>
            <a:picLocks noChangeAspect="1"/>
          </p:cNvPicPr>
          <p:nvPr/>
        </p:nvPicPr>
        <p:blipFill>
          <a:blip r:embed="rId4"/>
          <a:stretch>
            <a:fillRect/>
          </a:stretch>
        </p:blipFill>
        <p:spPr>
          <a:xfrm>
            <a:off x="5299364" y="3221794"/>
            <a:ext cx="6892636" cy="2264606"/>
          </a:xfrm>
          <a:prstGeom prst="rect">
            <a:avLst/>
          </a:prstGeom>
        </p:spPr>
      </p:pic>
      <p:sp>
        <p:nvSpPr>
          <p:cNvPr id="6" name="TextBox 5"/>
          <p:cNvSpPr txBox="1"/>
          <p:nvPr/>
        </p:nvSpPr>
        <p:spPr>
          <a:xfrm>
            <a:off x="1804988" y="2932968"/>
            <a:ext cx="2161309" cy="307777"/>
          </a:xfrm>
          <a:prstGeom prst="rect">
            <a:avLst/>
          </a:prstGeom>
          <a:noFill/>
        </p:spPr>
        <p:txBody>
          <a:bodyPr wrap="square" rtlCol="0">
            <a:spAutoFit/>
          </a:bodyPr>
          <a:lstStyle/>
          <a:p>
            <a:r>
              <a:rPr lang="en-US" sz="1400" dirty="0"/>
              <a:t>Beginning of script</a:t>
            </a:r>
          </a:p>
        </p:txBody>
      </p:sp>
      <p:sp>
        <p:nvSpPr>
          <p:cNvPr id="7" name="TextBox 6"/>
          <p:cNvSpPr txBox="1"/>
          <p:nvPr/>
        </p:nvSpPr>
        <p:spPr>
          <a:xfrm>
            <a:off x="7286770" y="2932968"/>
            <a:ext cx="2161309" cy="307777"/>
          </a:xfrm>
          <a:prstGeom prst="rect">
            <a:avLst/>
          </a:prstGeom>
          <a:noFill/>
        </p:spPr>
        <p:txBody>
          <a:bodyPr wrap="square" rtlCol="0">
            <a:spAutoFit/>
          </a:bodyPr>
          <a:lstStyle/>
          <a:p>
            <a:pPr algn="ctr"/>
            <a:r>
              <a:rPr lang="en-US" sz="1400" dirty="0"/>
              <a:t>End of script</a:t>
            </a:r>
          </a:p>
        </p:txBody>
      </p:sp>
    </p:spTree>
    <p:extLst>
      <p:ext uri="{BB962C8B-B14F-4D97-AF65-F5344CB8AC3E}">
        <p14:creationId xmlns:p14="http://schemas.microsoft.com/office/powerpoint/2010/main" val="2769136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a service in pieces</a:t>
            </a:r>
          </a:p>
        </p:txBody>
      </p:sp>
      <p:graphicFrame>
        <p:nvGraphicFramePr>
          <p:cNvPr id="5" name="Table 4"/>
          <p:cNvGraphicFramePr>
            <a:graphicFrameLocks noGrp="1"/>
          </p:cNvGraphicFramePr>
          <p:nvPr>
            <p:extLst>
              <p:ext uri="{D42A27DB-BD31-4B8C-83A1-F6EECF244321}">
                <p14:modId xmlns:p14="http://schemas.microsoft.com/office/powerpoint/2010/main" val="2613722453"/>
              </p:ext>
            </p:extLst>
          </p:nvPr>
        </p:nvGraphicFramePr>
        <p:xfrm>
          <a:off x="8992295" y="2188841"/>
          <a:ext cx="1955800" cy="1343025"/>
        </p:xfrm>
        <a:graphic>
          <a:graphicData uri="http://schemas.openxmlformats.org/drawingml/2006/table">
            <a:tbl>
              <a:tblPr/>
              <a:tblGrid>
                <a:gridCol w="1167783">
                  <a:extLst>
                    <a:ext uri="{9D8B030D-6E8A-4147-A177-3AD203B41FA5}">
                      <a16:colId xmlns:a16="http://schemas.microsoft.com/office/drawing/2014/main" val="2110745791"/>
                    </a:ext>
                  </a:extLst>
                </a:gridCol>
                <a:gridCol w="788017">
                  <a:extLst>
                    <a:ext uri="{9D8B030D-6E8A-4147-A177-3AD203B41FA5}">
                      <a16:colId xmlns:a16="http://schemas.microsoft.com/office/drawing/2014/main" val="469420902"/>
                    </a:ext>
                  </a:extLst>
                </a:gridCol>
              </a:tblGrid>
              <a:tr h="190500">
                <a:tc>
                  <a:txBody>
                    <a:bodyPr/>
                    <a:lstStyle/>
                    <a:p>
                      <a:pPr algn="l" fontAlgn="b"/>
                      <a:r>
                        <a:rPr lang="en-US" sz="1100" b="1" i="0" u="sng" strike="noStrike">
                          <a:solidFill>
                            <a:srgbClr val="000000"/>
                          </a:solidFill>
                          <a:effectLst/>
                          <a:latin typeface="Calibri" panose="020F0502020204030204" pitchFamily="34" charset="0"/>
                        </a:rPr>
                        <a:t>FeatureClass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100" b="1" i="0" u="sng" strike="noStrike">
                          <a:solidFill>
                            <a:srgbClr val="000000"/>
                          </a:solidFill>
                          <a:effectLst/>
                          <a:latin typeface="Calibri" panose="020F0502020204030204" pitchFamily="34" charset="0"/>
                        </a:rPr>
                        <a:t>Count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59607674"/>
                  </a:ext>
                </a:extLst>
              </a:tr>
              <a:tr h="190500">
                <a:tc>
                  <a:txBody>
                    <a:bodyPr/>
                    <a:lstStyle/>
                    <a:p>
                      <a:pPr algn="l" fontAlgn="b"/>
                      <a:r>
                        <a:rPr lang="en-US" sz="1100" b="0" i="0" u="none" strike="noStrike">
                          <a:solidFill>
                            <a:srgbClr val="000000"/>
                          </a:solidFill>
                          <a:effectLst/>
                          <a:latin typeface="Calibri" panose="020F0502020204030204" pitchFamily="34" charset="0"/>
                        </a:rPr>
                        <a:t>AddressPoints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100" b="0" i="0" u="none" strike="noStrike">
                          <a:solidFill>
                            <a:srgbClr val="000000"/>
                          </a:solidFill>
                          <a:effectLst/>
                          <a:latin typeface="Calibri" panose="020F0502020204030204" pitchFamily="34" charset="0"/>
                        </a:rPr>
                        <a:t>141,478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99168495"/>
                  </a:ext>
                </a:extLst>
              </a:tr>
              <a:tr h="190500">
                <a:tc>
                  <a:txBody>
                    <a:bodyPr/>
                    <a:lstStyle/>
                    <a:p>
                      <a:pPr algn="l" fontAlgn="b"/>
                      <a:r>
                        <a:rPr lang="en-US" sz="1100" b="0" i="0" u="none" strike="noStrike">
                          <a:solidFill>
                            <a:srgbClr val="000000"/>
                          </a:solidFill>
                          <a:effectLst/>
                          <a:latin typeface="Calibri" panose="020F0502020204030204" pitchFamily="34" charset="0"/>
                        </a:rPr>
                        <a:t>Buildings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100" b="0" i="0" u="none" strike="noStrike">
                          <a:solidFill>
                            <a:srgbClr val="000000"/>
                          </a:solidFill>
                          <a:effectLst/>
                          <a:latin typeface="Calibri" panose="020F0502020204030204" pitchFamily="34" charset="0"/>
                        </a:rPr>
                        <a:t>148,417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4262983"/>
                  </a:ext>
                </a:extLst>
              </a:tr>
              <a:tr h="190500">
                <a:tc>
                  <a:txBody>
                    <a:bodyPr/>
                    <a:lstStyle/>
                    <a:p>
                      <a:pPr algn="l" fontAlgn="b"/>
                      <a:r>
                        <a:rPr lang="en-US" sz="1100" b="0" i="0" u="none" strike="noStrike">
                          <a:solidFill>
                            <a:srgbClr val="000000"/>
                          </a:solidFill>
                          <a:effectLst/>
                          <a:latin typeface="Calibri" panose="020F0502020204030204" pitchFamily="34" charset="0"/>
                        </a:rPr>
                        <a:t>Centerline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100" b="0" i="0" u="none" strike="noStrike">
                          <a:solidFill>
                            <a:srgbClr val="000000"/>
                          </a:solidFill>
                          <a:effectLst/>
                          <a:latin typeface="Calibri" panose="020F0502020204030204" pitchFamily="34" charset="0"/>
                        </a:rPr>
                        <a:t>20,513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98325010"/>
                  </a:ext>
                </a:extLst>
              </a:tr>
              <a:tr h="190500">
                <a:tc>
                  <a:txBody>
                    <a:bodyPr/>
                    <a:lstStyle/>
                    <a:p>
                      <a:pPr algn="l" fontAlgn="b"/>
                      <a:r>
                        <a:rPr lang="en-US" sz="1100" b="0" i="0" u="none" strike="noStrike">
                          <a:solidFill>
                            <a:srgbClr val="000000"/>
                          </a:solidFill>
                          <a:effectLst/>
                          <a:latin typeface="Calibri" panose="020F0502020204030204" pitchFamily="34" charset="0"/>
                        </a:rPr>
                        <a:t>Pavement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89,931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8967288"/>
                  </a:ext>
                </a:extLst>
              </a:tr>
              <a:tr h="190500">
                <a:tc>
                  <a:txBody>
                    <a:bodyPr/>
                    <a:lstStyle/>
                    <a:p>
                      <a:pPr algn="l" fontAlgn="b"/>
                      <a:r>
                        <a:rPr lang="en-US" sz="1100" b="0" i="0" u="none" strike="noStrike">
                          <a:solidFill>
                            <a:srgbClr val="000000"/>
                          </a:solidFill>
                          <a:effectLst/>
                          <a:latin typeface="Calibri" panose="020F0502020204030204" pitchFamily="34" charset="0"/>
                        </a:rPr>
                        <a:t>Subdivisions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100" b="0" i="0" u="none" strike="noStrike">
                          <a:solidFill>
                            <a:srgbClr val="000000"/>
                          </a:solidFill>
                          <a:effectLst/>
                          <a:latin typeface="Calibri" panose="020F0502020204030204" pitchFamily="34" charset="0"/>
                        </a:rPr>
                        <a:t>1,853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9182696"/>
                  </a:ext>
                </a:extLst>
              </a:tr>
              <a:tr h="200025">
                <a:tc>
                  <a:txBody>
                    <a:bodyPr/>
                    <a:lstStyle/>
                    <a:p>
                      <a:pPr algn="l" fontAlgn="b"/>
                      <a:r>
                        <a:rPr lang="en-US" sz="1100" b="0" i="0" u="none" strike="noStrike">
                          <a:solidFill>
                            <a:srgbClr val="000000"/>
                          </a:solidFill>
                          <a:effectLst/>
                          <a:latin typeface="Calibri" panose="020F0502020204030204" pitchFamily="34" charset="0"/>
                        </a:rPr>
                        <a:t>Parcels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133,561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16245642"/>
                  </a:ext>
                </a:extLst>
              </a:tr>
            </a:tbl>
          </a:graphicData>
        </a:graphic>
      </p:graphicFrame>
      <p:sp>
        <p:nvSpPr>
          <p:cNvPr id="3" name="Content Placeholder 2"/>
          <p:cNvSpPr>
            <a:spLocks noGrp="1"/>
          </p:cNvSpPr>
          <p:nvPr>
            <p:ph idx="1"/>
          </p:nvPr>
        </p:nvSpPr>
        <p:spPr>
          <a:xfrm>
            <a:off x="838200" y="1825625"/>
            <a:ext cx="6846277" cy="4351338"/>
          </a:xfrm>
        </p:spPr>
        <p:txBody>
          <a:bodyPr/>
          <a:lstStyle/>
          <a:p>
            <a:r>
              <a:rPr lang="en-US" dirty="0"/>
              <a:t>Some REST services with thousands of features cannot always be downloaded using </a:t>
            </a:r>
            <a:r>
              <a:rPr lang="en-US" dirty="0" err="1">
                <a:solidFill>
                  <a:srgbClr val="FF0000"/>
                </a:solidFill>
              </a:rPr>
              <a:t>arcpy.CopyFeatures</a:t>
            </a:r>
            <a:endParaRPr lang="en-US" dirty="0">
              <a:solidFill>
                <a:srgbClr val="FF0000"/>
              </a:solidFill>
            </a:endParaRPr>
          </a:p>
          <a:p>
            <a:endParaRPr lang="en-US" dirty="0"/>
          </a:p>
          <a:p>
            <a:r>
              <a:rPr lang="en-US" dirty="0"/>
              <a:t>Solution:</a:t>
            </a:r>
          </a:p>
          <a:p>
            <a:pPr lvl="1"/>
            <a:r>
              <a:rPr lang="en-US" dirty="0"/>
              <a:t>Download in pieces (ex. 5,000 at a time)</a:t>
            </a:r>
          </a:p>
          <a:p>
            <a:pPr lvl="1"/>
            <a:r>
              <a:rPr lang="en-US" dirty="0"/>
              <a:t>Append feature classes back together in scratch GDB</a:t>
            </a:r>
          </a:p>
        </p:txBody>
      </p:sp>
      <p:sp>
        <p:nvSpPr>
          <p:cNvPr id="4" name="TextBox 3"/>
          <p:cNvSpPr txBox="1"/>
          <p:nvPr/>
        </p:nvSpPr>
        <p:spPr>
          <a:xfrm>
            <a:off x="9163257" y="1825625"/>
            <a:ext cx="1784838" cy="307777"/>
          </a:xfrm>
          <a:prstGeom prst="rect">
            <a:avLst/>
          </a:prstGeom>
          <a:noFill/>
        </p:spPr>
        <p:txBody>
          <a:bodyPr wrap="square" rtlCol="0">
            <a:spAutoFit/>
          </a:bodyPr>
          <a:lstStyle/>
          <a:p>
            <a:r>
              <a:rPr lang="en-US" sz="1400" dirty="0"/>
              <a:t>Hamilton County</a:t>
            </a:r>
          </a:p>
        </p:txBody>
      </p:sp>
      <p:pic>
        <p:nvPicPr>
          <p:cNvPr id="6" name="Picture 5"/>
          <p:cNvPicPr>
            <a:picLocks noChangeAspect="1"/>
          </p:cNvPicPr>
          <p:nvPr/>
        </p:nvPicPr>
        <p:blipFill>
          <a:blip r:embed="rId3"/>
          <a:stretch>
            <a:fillRect/>
          </a:stretch>
        </p:blipFill>
        <p:spPr>
          <a:xfrm>
            <a:off x="8985945" y="4001294"/>
            <a:ext cx="1962150" cy="2162175"/>
          </a:xfrm>
          <a:prstGeom prst="rect">
            <a:avLst/>
          </a:prstGeom>
          <a:effectLst>
            <a:softEdge rad="12700"/>
          </a:effectLst>
        </p:spPr>
      </p:pic>
    </p:spTree>
    <p:extLst>
      <p:ext uri="{BB962C8B-B14F-4D97-AF65-F5344CB8AC3E}">
        <p14:creationId xmlns:p14="http://schemas.microsoft.com/office/powerpoint/2010/main" val="2150439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Large Layers</a:t>
            </a:r>
          </a:p>
        </p:txBody>
      </p:sp>
      <p:sp>
        <p:nvSpPr>
          <p:cNvPr id="3" name="Content Placeholder 2"/>
          <p:cNvSpPr>
            <a:spLocks noGrp="1"/>
          </p:cNvSpPr>
          <p:nvPr>
            <p:ph idx="1"/>
          </p:nvPr>
        </p:nvSpPr>
        <p:spPr/>
        <p:txBody>
          <a:bodyPr/>
          <a:lstStyle/>
          <a:p>
            <a:pPr lvl="1"/>
            <a:endParaRPr lang="en-US" dirty="0"/>
          </a:p>
        </p:txBody>
      </p:sp>
      <p:grpSp>
        <p:nvGrpSpPr>
          <p:cNvPr id="6" name="Group 5"/>
          <p:cNvGrpSpPr/>
          <p:nvPr/>
        </p:nvGrpSpPr>
        <p:grpSpPr>
          <a:xfrm>
            <a:off x="214312" y="2386806"/>
            <a:ext cx="11763375" cy="3228975"/>
            <a:chOff x="214312" y="3329804"/>
            <a:chExt cx="11763375" cy="3228975"/>
          </a:xfrm>
        </p:grpSpPr>
        <p:pic>
          <p:nvPicPr>
            <p:cNvPr id="4" name="Picture 3"/>
            <p:cNvPicPr>
              <a:picLocks noChangeAspect="1"/>
            </p:cNvPicPr>
            <p:nvPr/>
          </p:nvPicPr>
          <p:blipFill>
            <a:blip r:embed="rId3"/>
            <a:stretch>
              <a:fillRect/>
            </a:stretch>
          </p:blipFill>
          <p:spPr>
            <a:xfrm>
              <a:off x="214312" y="3329804"/>
              <a:ext cx="11763375" cy="3228975"/>
            </a:xfrm>
            <a:prstGeom prst="rect">
              <a:avLst/>
            </a:prstGeom>
          </p:spPr>
        </p:pic>
        <p:sp>
          <p:nvSpPr>
            <p:cNvPr id="5" name="Rectangle 4"/>
            <p:cNvSpPr/>
            <p:nvPr/>
          </p:nvSpPr>
          <p:spPr>
            <a:xfrm>
              <a:off x="3763108" y="4967654"/>
              <a:ext cx="6005146" cy="19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412554" y="2442296"/>
            <a:ext cx="2152028" cy="369332"/>
          </a:xfrm>
          <a:prstGeom prst="rect">
            <a:avLst/>
          </a:prstGeom>
          <a:solidFill>
            <a:srgbClr val="FFFF00"/>
          </a:solidFill>
        </p:spPr>
        <p:txBody>
          <a:bodyPr wrap="square" rtlCol="0">
            <a:spAutoFit/>
          </a:bodyPr>
          <a:lstStyle/>
          <a:p>
            <a:r>
              <a:rPr lang="en-US" dirty="0"/>
              <a:t>Get list of Object IDs</a:t>
            </a:r>
          </a:p>
        </p:txBody>
      </p:sp>
      <p:sp>
        <p:nvSpPr>
          <p:cNvPr id="8" name="TextBox 7"/>
          <p:cNvSpPr txBox="1"/>
          <p:nvPr/>
        </p:nvSpPr>
        <p:spPr>
          <a:xfrm>
            <a:off x="5412554" y="2903716"/>
            <a:ext cx="2927882" cy="369332"/>
          </a:xfrm>
          <a:prstGeom prst="rect">
            <a:avLst/>
          </a:prstGeom>
          <a:solidFill>
            <a:srgbClr val="FFFF00"/>
          </a:solidFill>
        </p:spPr>
        <p:txBody>
          <a:bodyPr wrap="square" rtlCol="0">
            <a:spAutoFit/>
          </a:bodyPr>
          <a:lstStyle/>
          <a:p>
            <a:r>
              <a:rPr lang="en-US" dirty="0"/>
              <a:t>Get max and min Object IDs</a:t>
            </a:r>
          </a:p>
        </p:txBody>
      </p:sp>
      <p:sp>
        <p:nvSpPr>
          <p:cNvPr id="9" name="TextBox 8"/>
          <p:cNvSpPr txBox="1"/>
          <p:nvPr/>
        </p:nvSpPr>
        <p:spPr>
          <a:xfrm>
            <a:off x="6276153" y="3559400"/>
            <a:ext cx="4225591" cy="369332"/>
          </a:xfrm>
          <a:prstGeom prst="rect">
            <a:avLst/>
          </a:prstGeom>
          <a:solidFill>
            <a:srgbClr val="FFFF00"/>
          </a:solidFill>
        </p:spPr>
        <p:txBody>
          <a:bodyPr wrap="square" rtlCol="0">
            <a:spAutoFit/>
          </a:bodyPr>
          <a:lstStyle/>
          <a:p>
            <a:r>
              <a:rPr lang="en-US" dirty="0"/>
              <a:t>Set number to download at once</a:t>
            </a:r>
          </a:p>
        </p:txBody>
      </p:sp>
      <p:sp>
        <p:nvSpPr>
          <p:cNvPr id="10" name="TextBox 9"/>
          <p:cNvSpPr txBox="1"/>
          <p:nvPr/>
        </p:nvSpPr>
        <p:spPr>
          <a:xfrm>
            <a:off x="5327357" y="5246449"/>
            <a:ext cx="4225591" cy="646331"/>
          </a:xfrm>
          <a:prstGeom prst="rect">
            <a:avLst/>
          </a:prstGeom>
          <a:solidFill>
            <a:srgbClr val="FFFF00"/>
          </a:solidFill>
        </p:spPr>
        <p:txBody>
          <a:bodyPr wrap="square" rtlCol="0">
            <a:spAutoFit/>
          </a:bodyPr>
          <a:lstStyle/>
          <a:p>
            <a:r>
              <a:rPr lang="en-US" dirty="0"/>
              <a:t>If </a:t>
            </a:r>
            <a:r>
              <a:rPr lang="en-US" dirty="0" err="1"/>
              <a:t>FeatureCount</a:t>
            </a:r>
            <a:r>
              <a:rPr lang="en-US" dirty="0"/>
              <a:t>&lt;Number to Download at once, download all features conventionally</a:t>
            </a:r>
          </a:p>
        </p:txBody>
      </p:sp>
    </p:spTree>
    <p:extLst>
      <p:ext uri="{BB962C8B-B14F-4D97-AF65-F5344CB8AC3E}">
        <p14:creationId xmlns:p14="http://schemas.microsoft.com/office/powerpoint/2010/main" val="4193690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Large Layers</a:t>
            </a:r>
          </a:p>
        </p:txBody>
      </p:sp>
      <p:sp>
        <p:nvSpPr>
          <p:cNvPr id="3" name="Content Placeholder 2"/>
          <p:cNvSpPr>
            <a:spLocks noGrp="1"/>
          </p:cNvSpPr>
          <p:nvPr>
            <p:ph idx="1"/>
          </p:nvPr>
        </p:nvSpPr>
        <p:spPr>
          <a:xfrm>
            <a:off x="5495192" y="1825625"/>
            <a:ext cx="5858608" cy="4351338"/>
          </a:xfrm>
        </p:spPr>
        <p:txBody>
          <a:bodyPr/>
          <a:lstStyle/>
          <a:p>
            <a:r>
              <a:rPr lang="en-US" dirty="0"/>
              <a:t>Create list of FCs to merge</a:t>
            </a:r>
          </a:p>
          <a:p>
            <a:r>
              <a:rPr lang="en-US" dirty="0"/>
              <a:t>Use </a:t>
            </a:r>
            <a:r>
              <a:rPr lang="en-US" dirty="0" err="1">
                <a:solidFill>
                  <a:srgbClr val="FF0000"/>
                </a:solidFill>
              </a:rPr>
              <a:t>arcpy.Merge_management</a:t>
            </a:r>
            <a:r>
              <a:rPr lang="en-US" dirty="0"/>
              <a:t> to merge the features classes together</a:t>
            </a:r>
          </a:p>
        </p:txBody>
      </p:sp>
      <p:pic>
        <p:nvPicPr>
          <p:cNvPr id="5" name="Picture 4"/>
          <p:cNvPicPr>
            <a:picLocks noChangeAspect="1"/>
          </p:cNvPicPr>
          <p:nvPr/>
        </p:nvPicPr>
        <p:blipFill>
          <a:blip r:embed="rId3"/>
          <a:stretch>
            <a:fillRect/>
          </a:stretch>
        </p:blipFill>
        <p:spPr>
          <a:xfrm>
            <a:off x="5915025" y="3483219"/>
            <a:ext cx="5438775" cy="1409700"/>
          </a:xfrm>
          <a:prstGeom prst="rect">
            <a:avLst/>
          </a:prstGeom>
        </p:spPr>
      </p:pic>
      <p:pic>
        <p:nvPicPr>
          <p:cNvPr id="6" name="Picture 5"/>
          <p:cNvPicPr>
            <a:picLocks noChangeAspect="1"/>
          </p:cNvPicPr>
          <p:nvPr/>
        </p:nvPicPr>
        <p:blipFill>
          <a:blip r:embed="rId4"/>
          <a:stretch>
            <a:fillRect/>
          </a:stretch>
        </p:blipFill>
        <p:spPr>
          <a:xfrm>
            <a:off x="476515" y="1690688"/>
            <a:ext cx="4667250" cy="4467225"/>
          </a:xfrm>
          <a:prstGeom prst="rect">
            <a:avLst/>
          </a:prstGeom>
        </p:spPr>
      </p:pic>
    </p:spTree>
    <p:extLst>
      <p:ext uri="{BB962C8B-B14F-4D97-AF65-F5344CB8AC3E}">
        <p14:creationId xmlns:p14="http://schemas.microsoft.com/office/powerpoint/2010/main" val="3795097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Error checking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07328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checking</a:t>
            </a:r>
          </a:p>
        </p:txBody>
      </p:sp>
      <p:sp>
        <p:nvSpPr>
          <p:cNvPr id="3" name="Content Placeholder 2"/>
          <p:cNvSpPr>
            <a:spLocks noGrp="1"/>
          </p:cNvSpPr>
          <p:nvPr>
            <p:ph idx="1"/>
          </p:nvPr>
        </p:nvSpPr>
        <p:spPr/>
        <p:txBody>
          <a:bodyPr/>
          <a:lstStyle/>
          <a:p>
            <a:pPr marL="0" indent="0">
              <a:buNone/>
            </a:pPr>
            <a:r>
              <a:rPr lang="en-US" dirty="0"/>
              <a:t>Errors I check for:</a:t>
            </a:r>
          </a:p>
          <a:p>
            <a:endParaRPr lang="en-US" dirty="0"/>
          </a:p>
          <a:p>
            <a:r>
              <a:rPr lang="en-US" dirty="0"/>
              <a:t>Downloaded feature count &lt;&gt; rest service feature count</a:t>
            </a:r>
          </a:p>
          <a:p>
            <a:r>
              <a:rPr lang="en-US" dirty="0"/>
              <a:t>Rest Service has no features (</a:t>
            </a:r>
            <a:r>
              <a:rPr lang="en-US" dirty="0" err="1"/>
              <a:t>FeatureCount</a:t>
            </a:r>
            <a:r>
              <a:rPr lang="en-US" dirty="0"/>
              <a:t>=0)</a:t>
            </a:r>
          </a:p>
          <a:p>
            <a:r>
              <a:rPr lang="en-US" dirty="0"/>
              <a:t>Script reports that the rest service doesn’t exist</a:t>
            </a:r>
          </a:p>
          <a:p>
            <a:r>
              <a:rPr lang="en-US" dirty="0"/>
              <a:t>Schema Lock on my GDB</a:t>
            </a:r>
          </a:p>
          <a:p>
            <a:endParaRPr lang="en-US" dirty="0"/>
          </a:p>
          <a:p>
            <a:endParaRPr lang="en-US" dirty="0"/>
          </a:p>
        </p:txBody>
      </p:sp>
    </p:spTree>
    <p:extLst>
      <p:ext uri="{BB962C8B-B14F-4D97-AF65-F5344CB8AC3E}">
        <p14:creationId xmlns:p14="http://schemas.microsoft.com/office/powerpoint/2010/main" val="390483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Feature Counts</a:t>
            </a:r>
          </a:p>
        </p:txBody>
      </p:sp>
      <p:sp>
        <p:nvSpPr>
          <p:cNvPr id="3" name="Content Placeholder 2"/>
          <p:cNvSpPr>
            <a:spLocks noGrp="1"/>
          </p:cNvSpPr>
          <p:nvPr>
            <p:ph idx="1"/>
          </p:nvPr>
        </p:nvSpPr>
        <p:spPr/>
        <p:txBody>
          <a:bodyPr/>
          <a:lstStyle/>
          <a:p>
            <a:r>
              <a:rPr lang="en-US" dirty="0" err="1"/>
              <a:t>arcpy.CopyFeatures_management</a:t>
            </a:r>
            <a:r>
              <a:rPr lang="en-US" dirty="0"/>
              <a:t> will complete, but no guarantee it downloaded all the features</a:t>
            </a:r>
          </a:p>
          <a:p>
            <a:endParaRPr lang="en-US" dirty="0"/>
          </a:p>
          <a:p>
            <a:r>
              <a:rPr lang="en-US" dirty="0"/>
              <a:t>Solution: </a:t>
            </a:r>
            <a:r>
              <a:rPr lang="en-US" dirty="0" err="1"/>
              <a:t>arcpy.GetCount</a:t>
            </a:r>
            <a:r>
              <a:rPr lang="en-US" dirty="0"/>
              <a:t> on both the rest service and </a:t>
            </a:r>
            <a:r>
              <a:rPr lang="en-US" dirty="0" err="1"/>
              <a:t>gdb</a:t>
            </a:r>
            <a:r>
              <a:rPr lang="en-US" dirty="0"/>
              <a:t> download to make sure all features downloaded</a:t>
            </a:r>
          </a:p>
        </p:txBody>
      </p:sp>
      <p:pic>
        <p:nvPicPr>
          <p:cNvPr id="4" name="Picture 3"/>
          <p:cNvPicPr>
            <a:picLocks noChangeAspect="1"/>
          </p:cNvPicPr>
          <p:nvPr/>
        </p:nvPicPr>
        <p:blipFill>
          <a:blip r:embed="rId2"/>
          <a:stretch>
            <a:fillRect/>
          </a:stretch>
        </p:blipFill>
        <p:spPr>
          <a:xfrm>
            <a:off x="3975589" y="4103442"/>
            <a:ext cx="3924300" cy="2009775"/>
          </a:xfrm>
          <a:prstGeom prst="rect">
            <a:avLst/>
          </a:prstGeom>
        </p:spPr>
      </p:pic>
    </p:spTree>
    <p:extLst>
      <p:ext uri="{BB962C8B-B14F-4D97-AF65-F5344CB8AC3E}">
        <p14:creationId xmlns:p14="http://schemas.microsoft.com/office/powerpoint/2010/main" val="2810687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Feature Counts</a:t>
            </a:r>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838200" y="1929646"/>
            <a:ext cx="10788073" cy="4247317"/>
          </a:xfrm>
          <a:prstGeom prst="rect">
            <a:avLst/>
          </a:prstGeom>
          <a:noFill/>
        </p:spPr>
        <p:txBody>
          <a:bodyPr wrap="square" rtlCol="0">
            <a:spAutoFit/>
          </a:bodyPr>
          <a:lstStyle/>
          <a:p>
            <a:r>
              <a:rPr lang="en-US" dirty="0"/>
              <a:t> </a:t>
            </a:r>
            <a:r>
              <a:rPr lang="en-US" dirty="0">
                <a:solidFill>
                  <a:srgbClr val="FFC000"/>
                </a:solidFill>
              </a:rPr>
              <a:t>for</a:t>
            </a:r>
            <a:r>
              <a:rPr lang="en-US" dirty="0"/>
              <a:t> </a:t>
            </a:r>
            <a:r>
              <a:rPr lang="en-US" dirty="0" err="1"/>
              <a:t>FCName</a:t>
            </a:r>
            <a:r>
              <a:rPr lang="en-US" dirty="0"/>
              <a:t> in </a:t>
            </a:r>
            <a:r>
              <a:rPr lang="en-US" dirty="0" err="1"/>
              <a:t>ExcelValues</a:t>
            </a:r>
            <a:r>
              <a:rPr lang="en-US" dirty="0"/>
              <a:t>:</a:t>
            </a:r>
          </a:p>
          <a:p>
            <a:r>
              <a:rPr lang="en-US" dirty="0"/>
              <a:t> 	</a:t>
            </a:r>
            <a:r>
              <a:rPr lang="en-US" dirty="0">
                <a:solidFill>
                  <a:srgbClr val="FF0000"/>
                </a:solidFill>
              </a:rPr>
              <a:t>#</a:t>
            </a:r>
            <a:r>
              <a:rPr lang="en-US" dirty="0" err="1">
                <a:solidFill>
                  <a:srgbClr val="FF0000"/>
                </a:solidFill>
              </a:rPr>
              <a:t>getcount</a:t>
            </a:r>
            <a:r>
              <a:rPr lang="en-US" dirty="0">
                <a:solidFill>
                  <a:srgbClr val="FF0000"/>
                </a:solidFill>
              </a:rPr>
              <a:t> on hosted layer</a:t>
            </a:r>
          </a:p>
          <a:p>
            <a:r>
              <a:rPr lang="en-US" dirty="0"/>
              <a:t>	</a:t>
            </a:r>
            <a:r>
              <a:rPr lang="en-US" dirty="0" err="1"/>
              <a:t>arcpy.MakeFeatureLayer_management</a:t>
            </a:r>
            <a:r>
              <a:rPr lang="en-US" dirty="0"/>
              <a:t> (</a:t>
            </a:r>
            <a:r>
              <a:rPr lang="en-US" dirty="0" err="1"/>
              <a:t>ExcelValues</a:t>
            </a:r>
            <a:r>
              <a:rPr lang="en-US" dirty="0"/>
              <a:t>[</a:t>
            </a:r>
            <a:r>
              <a:rPr lang="en-US" dirty="0" err="1"/>
              <a:t>FCName</a:t>
            </a:r>
            <a:r>
              <a:rPr lang="en-US" dirty="0"/>
              <a:t>], "</a:t>
            </a:r>
            <a:r>
              <a:rPr lang="en-US" dirty="0" err="1"/>
              <a:t>HFL_lyrfile</a:t>
            </a:r>
            <a:r>
              <a:rPr lang="en-US" dirty="0"/>
              <a:t>")</a:t>
            </a:r>
          </a:p>
          <a:p>
            <a:r>
              <a:rPr lang="en-US" dirty="0"/>
              <a:t>                 </a:t>
            </a:r>
            <a:r>
              <a:rPr lang="en-US" dirty="0" err="1"/>
              <a:t>HFLrecordcount</a:t>
            </a:r>
            <a:r>
              <a:rPr lang="en-US" dirty="0"/>
              <a:t>=</a:t>
            </a:r>
            <a:r>
              <a:rPr lang="en-US" dirty="0" err="1"/>
              <a:t>arcpy.management.GetCount</a:t>
            </a:r>
            <a:r>
              <a:rPr lang="en-US" dirty="0"/>
              <a:t>("</a:t>
            </a:r>
            <a:r>
              <a:rPr lang="en-US" dirty="0" err="1"/>
              <a:t>HFL_lyrfile</a:t>
            </a:r>
            <a:r>
              <a:rPr lang="en-US" dirty="0"/>
              <a:t>")</a:t>
            </a:r>
          </a:p>
          <a:p>
            <a:r>
              <a:rPr lang="en-US" dirty="0"/>
              <a:t>	</a:t>
            </a:r>
            <a:r>
              <a:rPr lang="en-US" dirty="0" err="1"/>
              <a:t>arcpy.management.CopyFeatures</a:t>
            </a:r>
            <a:r>
              <a:rPr lang="en-US" dirty="0"/>
              <a:t>(</a:t>
            </a:r>
            <a:r>
              <a:rPr lang="en-US" dirty="0" err="1"/>
              <a:t>ExcelValues</a:t>
            </a:r>
            <a:r>
              <a:rPr lang="en-US" dirty="0"/>
              <a:t>[</a:t>
            </a:r>
            <a:r>
              <a:rPr lang="en-US" dirty="0" err="1"/>
              <a:t>FCName</a:t>
            </a:r>
            <a:r>
              <a:rPr lang="en-US" dirty="0"/>
              <a:t>],</a:t>
            </a:r>
            <a:r>
              <a:rPr lang="en-US" dirty="0" err="1"/>
              <a:t>os.path.join</a:t>
            </a:r>
            <a:r>
              <a:rPr lang="en-US" dirty="0"/>
              <a:t>(</a:t>
            </a:r>
            <a:r>
              <a:rPr lang="en-US" dirty="0" err="1"/>
              <a:t>JohnsonCountyGDB,FCName</a:t>
            </a:r>
            <a:r>
              <a:rPr lang="en-US" dirty="0"/>
              <a:t>))</a:t>
            </a:r>
          </a:p>
          <a:p>
            <a:r>
              <a:rPr lang="en-US" dirty="0"/>
              <a:t>	</a:t>
            </a:r>
            <a:r>
              <a:rPr lang="en-US" dirty="0">
                <a:solidFill>
                  <a:srgbClr val="FF0000"/>
                </a:solidFill>
              </a:rPr>
              <a:t>#</a:t>
            </a:r>
            <a:r>
              <a:rPr lang="en-US" dirty="0" err="1">
                <a:solidFill>
                  <a:srgbClr val="FF0000"/>
                </a:solidFill>
              </a:rPr>
              <a:t>getcount</a:t>
            </a:r>
            <a:r>
              <a:rPr lang="en-US" dirty="0">
                <a:solidFill>
                  <a:srgbClr val="FF0000"/>
                </a:solidFill>
              </a:rPr>
              <a:t> of </a:t>
            </a:r>
            <a:r>
              <a:rPr lang="en-US" dirty="0" err="1">
                <a:solidFill>
                  <a:srgbClr val="FF0000"/>
                </a:solidFill>
              </a:rPr>
              <a:t>gdb</a:t>
            </a:r>
            <a:r>
              <a:rPr lang="en-US" dirty="0">
                <a:solidFill>
                  <a:srgbClr val="FF0000"/>
                </a:solidFill>
              </a:rPr>
              <a:t> feature class downloaded</a:t>
            </a:r>
          </a:p>
          <a:p>
            <a:pPr lvl="2"/>
            <a:r>
              <a:rPr lang="en-US" dirty="0" err="1"/>
              <a:t>arcpy.MakeFeatureLayer_management</a:t>
            </a:r>
            <a:r>
              <a:rPr lang="en-US" dirty="0"/>
              <a:t>(</a:t>
            </a:r>
            <a:r>
              <a:rPr lang="en-US" dirty="0" err="1"/>
              <a:t>os.path.join</a:t>
            </a:r>
            <a:r>
              <a:rPr lang="en-US" dirty="0"/>
              <a:t>(</a:t>
            </a:r>
            <a:r>
              <a:rPr lang="en-US" dirty="0" err="1"/>
              <a:t>JohnsonCountyGDB,FCName</a:t>
            </a:r>
            <a:r>
              <a:rPr lang="en-US" dirty="0"/>
              <a:t>),"</a:t>
            </a:r>
            <a:r>
              <a:rPr lang="en-US" dirty="0" err="1"/>
              <a:t>gdb_lyrfile</a:t>
            </a:r>
            <a:r>
              <a:rPr lang="en-US" dirty="0"/>
              <a:t>")</a:t>
            </a:r>
          </a:p>
          <a:p>
            <a:pPr lvl="2"/>
            <a:r>
              <a:rPr lang="en-US" dirty="0" err="1"/>
              <a:t>gdbFCcount</a:t>
            </a:r>
            <a:r>
              <a:rPr lang="en-US" dirty="0"/>
              <a:t>=</a:t>
            </a:r>
            <a:r>
              <a:rPr lang="en-US" dirty="0" err="1"/>
              <a:t>arcpy.management.GetCount</a:t>
            </a:r>
            <a:r>
              <a:rPr lang="en-US" dirty="0"/>
              <a:t>("</a:t>
            </a:r>
            <a:r>
              <a:rPr lang="en-US" dirty="0" err="1"/>
              <a:t>gdb_lyrfile</a:t>
            </a:r>
            <a:r>
              <a:rPr lang="en-US" dirty="0"/>
              <a:t>")</a:t>
            </a:r>
          </a:p>
          <a:p>
            <a:r>
              <a:rPr lang="en-US" dirty="0"/>
              <a:t>	if </a:t>
            </a:r>
            <a:r>
              <a:rPr lang="en-US" dirty="0" err="1"/>
              <a:t>HFLrecordcount</a:t>
            </a:r>
            <a:r>
              <a:rPr lang="en-US" dirty="0"/>
              <a:t>[0]!=</a:t>
            </a:r>
            <a:r>
              <a:rPr lang="en-US" dirty="0" err="1"/>
              <a:t>gdbFCcount</a:t>
            </a:r>
            <a:r>
              <a:rPr lang="en-US" dirty="0"/>
              <a:t>[0]: </a:t>
            </a:r>
            <a:r>
              <a:rPr lang="en-US" dirty="0">
                <a:solidFill>
                  <a:srgbClr val="FF0000"/>
                </a:solidFill>
              </a:rPr>
              <a:t>#compare hosted layer to downloaded feature counts</a:t>
            </a:r>
          </a:p>
          <a:p>
            <a:pPr lvl="3"/>
            <a:r>
              <a:rPr lang="en-US" dirty="0" err="1"/>
              <a:t>OKtoCopy</a:t>
            </a:r>
            <a:r>
              <a:rPr lang="en-US" dirty="0"/>
              <a:t> = </a:t>
            </a:r>
            <a:r>
              <a:rPr lang="en-US" dirty="0">
                <a:solidFill>
                  <a:srgbClr val="FFC000"/>
                </a:solidFill>
              </a:rPr>
              <a:t>False</a:t>
            </a:r>
          </a:p>
          <a:p>
            <a:pPr lvl="3"/>
            <a:r>
              <a:rPr lang="en-US" dirty="0" err="1"/>
              <a:t>ErrorMsg</a:t>
            </a:r>
            <a:r>
              <a:rPr lang="en-US" dirty="0"/>
              <a:t>="</a:t>
            </a:r>
            <a:r>
              <a:rPr lang="en-US" dirty="0">
                <a:solidFill>
                  <a:srgbClr val="00B050"/>
                </a:solidFill>
              </a:rPr>
              <a:t>Download error--Count mismatch.\</a:t>
            </a:r>
            <a:r>
              <a:rPr lang="en-US" dirty="0" err="1">
                <a:solidFill>
                  <a:srgbClr val="00B050"/>
                </a:solidFill>
              </a:rPr>
              <a:t>nFeature</a:t>
            </a:r>
            <a:r>
              <a:rPr lang="en-US" dirty="0">
                <a:solidFill>
                  <a:srgbClr val="00B050"/>
                </a:solidFill>
              </a:rPr>
              <a:t> class: </a:t>
            </a:r>
            <a:r>
              <a:rPr lang="en-US" dirty="0"/>
              <a:t>"+</a:t>
            </a:r>
            <a:r>
              <a:rPr lang="en-US" dirty="0" err="1"/>
              <a:t>FCName</a:t>
            </a:r>
            <a:r>
              <a:rPr lang="en-US" dirty="0">
                <a:solidFill>
                  <a:srgbClr val="00B050"/>
                </a:solidFill>
              </a:rPr>
              <a:t>+"\</a:t>
            </a:r>
            <a:r>
              <a:rPr lang="en-US" dirty="0" err="1">
                <a:solidFill>
                  <a:srgbClr val="00B050"/>
                </a:solidFill>
              </a:rPr>
              <a:t>nHosted</a:t>
            </a:r>
            <a:r>
              <a:rPr lang="en-US" dirty="0">
                <a:solidFill>
                  <a:srgbClr val="00B050"/>
                </a:solidFill>
              </a:rPr>
              <a:t> feature layer count: </a:t>
            </a:r>
            <a:r>
              <a:rPr lang="en-US" dirty="0"/>
              <a:t>"+</a:t>
            </a:r>
            <a:r>
              <a:rPr lang="en-US" dirty="0" err="1"/>
              <a:t>HFLrecordcount</a:t>
            </a:r>
            <a:r>
              <a:rPr lang="en-US" dirty="0"/>
              <a:t>[0]+"</a:t>
            </a:r>
            <a:r>
              <a:rPr lang="en-US" dirty="0">
                <a:solidFill>
                  <a:srgbClr val="00B050"/>
                </a:solidFill>
              </a:rPr>
              <a:t>\</a:t>
            </a:r>
            <a:r>
              <a:rPr lang="en-US" dirty="0" err="1">
                <a:solidFill>
                  <a:srgbClr val="00B050"/>
                </a:solidFill>
              </a:rPr>
              <a:t>nGeodatabase</a:t>
            </a:r>
            <a:r>
              <a:rPr lang="en-US" dirty="0">
                <a:solidFill>
                  <a:srgbClr val="00B050"/>
                </a:solidFill>
              </a:rPr>
              <a:t> feature layer count: </a:t>
            </a:r>
            <a:r>
              <a:rPr lang="en-US" dirty="0"/>
              <a:t>"+</a:t>
            </a:r>
            <a:r>
              <a:rPr lang="en-US" dirty="0" err="1"/>
              <a:t>gdbFCcount</a:t>
            </a:r>
            <a:r>
              <a:rPr lang="en-US" dirty="0"/>
              <a:t>[0]+"</a:t>
            </a:r>
            <a:r>
              <a:rPr lang="en-US" dirty="0">
                <a:solidFill>
                  <a:srgbClr val="00B050"/>
                </a:solidFill>
              </a:rPr>
              <a:t>\n\n</a:t>
            </a:r>
            <a:r>
              <a:rPr lang="en-US" dirty="0"/>
              <a:t>"</a:t>
            </a:r>
          </a:p>
          <a:p>
            <a:pPr lvl="3"/>
            <a:r>
              <a:rPr lang="en-US" dirty="0" err="1"/>
              <a:t>ErrorMsg</a:t>
            </a:r>
            <a:r>
              <a:rPr lang="en-US" dirty="0"/>
              <a:t>+=</a:t>
            </a:r>
            <a:r>
              <a:rPr lang="en-US" dirty="0" err="1"/>
              <a:t>traceback.format_exc</a:t>
            </a:r>
            <a:r>
              <a:rPr lang="en-US" dirty="0"/>
              <a:t>()</a:t>
            </a:r>
          </a:p>
          <a:p>
            <a:pPr lvl="3"/>
            <a:r>
              <a:rPr lang="en-US" dirty="0" err="1"/>
              <a:t>ExportCountyData.emailError</a:t>
            </a:r>
            <a:r>
              <a:rPr lang="en-US" dirty="0"/>
              <a:t>(</a:t>
            </a:r>
            <a:r>
              <a:rPr lang="en-US" dirty="0" err="1"/>
              <a:t>ErrorMsg</a:t>
            </a:r>
            <a:r>
              <a:rPr lang="en-US" dirty="0"/>
              <a:t>)</a:t>
            </a:r>
          </a:p>
          <a:p>
            <a:endParaRPr lang="en-US" dirty="0"/>
          </a:p>
        </p:txBody>
      </p:sp>
    </p:spTree>
    <p:extLst>
      <p:ext uri="{BB962C8B-B14F-4D97-AF65-F5344CB8AC3E}">
        <p14:creationId xmlns:p14="http://schemas.microsoft.com/office/powerpoint/2010/main" val="14228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a:t>
            </a:r>
          </a:p>
        </p:txBody>
      </p:sp>
      <p:sp>
        <p:nvSpPr>
          <p:cNvPr id="5" name="Content Placeholder 4"/>
          <p:cNvSpPr>
            <a:spLocks noGrp="1"/>
          </p:cNvSpPr>
          <p:nvPr>
            <p:ph idx="1"/>
          </p:nvPr>
        </p:nvSpPr>
        <p:spPr/>
        <p:txBody>
          <a:bodyPr/>
          <a:lstStyle/>
          <a:p>
            <a:r>
              <a:rPr lang="en-US" dirty="0"/>
              <a:t>Manual process to download </a:t>
            </a:r>
            <a:r>
              <a:rPr lang="en-US" dirty="0" err="1"/>
              <a:t>landbase</a:t>
            </a:r>
            <a:r>
              <a:rPr lang="en-US" dirty="0"/>
              <a:t> layers from the counties in our service area</a:t>
            </a:r>
          </a:p>
          <a:p>
            <a:endParaRPr lang="en-US" dirty="0"/>
          </a:p>
          <a:p>
            <a:endParaRPr lang="en-US" dirty="0"/>
          </a:p>
          <a:p>
            <a:r>
              <a:rPr lang="en-US" dirty="0"/>
              <a:t>Desired an automated method to update the </a:t>
            </a:r>
            <a:r>
              <a:rPr lang="en-US" dirty="0" err="1"/>
              <a:t>landbase</a:t>
            </a:r>
            <a:r>
              <a:rPr lang="en-US" dirty="0"/>
              <a:t> feature classes</a:t>
            </a:r>
          </a:p>
        </p:txBody>
      </p:sp>
    </p:spTree>
    <p:extLst>
      <p:ext uri="{BB962C8B-B14F-4D97-AF65-F5344CB8AC3E}">
        <p14:creationId xmlns:p14="http://schemas.microsoft.com/office/powerpoint/2010/main" val="2725153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REST service is not empty</a:t>
            </a:r>
          </a:p>
        </p:txBody>
      </p:sp>
      <p:sp>
        <p:nvSpPr>
          <p:cNvPr id="3" name="Content Placeholder 2"/>
          <p:cNvSpPr>
            <a:spLocks noGrp="1"/>
          </p:cNvSpPr>
          <p:nvPr>
            <p:ph idx="1"/>
          </p:nvPr>
        </p:nvSpPr>
        <p:spPr/>
        <p:txBody>
          <a:bodyPr/>
          <a:lstStyle/>
          <a:p>
            <a:r>
              <a:rPr lang="en-US" dirty="0"/>
              <a:t>If a layer is empty (which it shouldn’t be), you want to skip downloading it and email an error</a:t>
            </a:r>
          </a:p>
        </p:txBody>
      </p:sp>
      <p:grpSp>
        <p:nvGrpSpPr>
          <p:cNvPr id="6" name="Group 5"/>
          <p:cNvGrpSpPr/>
          <p:nvPr/>
        </p:nvGrpSpPr>
        <p:grpSpPr>
          <a:xfrm>
            <a:off x="3496973" y="2677319"/>
            <a:ext cx="5419725" cy="2908083"/>
            <a:chOff x="3496973" y="2677319"/>
            <a:chExt cx="5419725" cy="2908083"/>
          </a:xfrm>
        </p:grpSpPr>
        <p:pic>
          <p:nvPicPr>
            <p:cNvPr id="5" name="Picture 4"/>
            <p:cNvPicPr>
              <a:picLocks noChangeAspect="1"/>
            </p:cNvPicPr>
            <p:nvPr/>
          </p:nvPicPr>
          <p:blipFill>
            <a:blip r:embed="rId3"/>
            <a:stretch>
              <a:fillRect/>
            </a:stretch>
          </p:blipFill>
          <p:spPr>
            <a:xfrm>
              <a:off x="3496973" y="2677319"/>
              <a:ext cx="5419725" cy="2647950"/>
            </a:xfrm>
            <a:prstGeom prst="rect">
              <a:avLst/>
            </a:prstGeom>
          </p:spPr>
        </p:pic>
        <p:pic>
          <p:nvPicPr>
            <p:cNvPr id="4" name="Picture 3"/>
            <p:cNvPicPr>
              <a:picLocks noChangeAspect="1"/>
            </p:cNvPicPr>
            <p:nvPr/>
          </p:nvPicPr>
          <p:blipFill>
            <a:blip r:embed="rId4"/>
            <a:stretch>
              <a:fillRect/>
            </a:stretch>
          </p:blipFill>
          <p:spPr>
            <a:xfrm>
              <a:off x="3525548" y="2861252"/>
              <a:ext cx="5391150" cy="2724150"/>
            </a:xfrm>
            <a:prstGeom prst="rect">
              <a:avLst/>
            </a:prstGeom>
          </p:spPr>
        </p:pic>
      </p:grpSp>
    </p:spTree>
    <p:extLst>
      <p:ext uri="{BB962C8B-B14F-4D97-AF65-F5344CB8AC3E}">
        <p14:creationId xmlns:p14="http://schemas.microsoft.com/office/powerpoint/2010/main" val="2094018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Verify REST service is not empty</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39054" y="2287732"/>
            <a:ext cx="6467475" cy="3695700"/>
          </a:xfrm>
          <a:prstGeom prst="rect">
            <a:avLst/>
          </a:prstGeom>
        </p:spPr>
      </p:pic>
    </p:spTree>
    <p:extLst>
      <p:ext uri="{BB962C8B-B14F-4D97-AF65-F5344CB8AC3E}">
        <p14:creationId xmlns:p14="http://schemas.microsoft.com/office/powerpoint/2010/main" val="1084726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000732: Input Features: Dataset does not Exist</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3279530" y="1426319"/>
            <a:ext cx="7934325" cy="5330202"/>
          </a:xfrm>
          <a:prstGeom prst="rect">
            <a:avLst/>
          </a:prstGeom>
        </p:spPr>
      </p:pic>
    </p:spTree>
    <p:extLst>
      <p:ext uri="{BB962C8B-B14F-4D97-AF65-F5344CB8AC3E}">
        <p14:creationId xmlns:p14="http://schemas.microsoft.com/office/powerpoint/2010/main" val="1925972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999999 and ERROR: code:503</a:t>
            </a:r>
          </a:p>
        </p:txBody>
      </p:sp>
      <p:sp>
        <p:nvSpPr>
          <p:cNvPr id="3" name="Content Placeholder 2"/>
          <p:cNvSpPr>
            <a:spLocks noGrp="1"/>
          </p:cNvSpPr>
          <p:nvPr>
            <p:ph idx="1"/>
          </p:nvPr>
        </p:nvSpPr>
        <p:spPr/>
        <p:txBody>
          <a:bodyPr/>
          <a:lstStyle/>
          <a:p>
            <a:r>
              <a:rPr lang="en-US" dirty="0" err="1"/>
              <a:t>arcgisscripting.ExecuteError</a:t>
            </a:r>
            <a:r>
              <a:rPr lang="en-US" dirty="0"/>
              <a:t>: ERROR 999999: Error executing function.</a:t>
            </a:r>
          </a:p>
          <a:p>
            <a:pPr marL="457200" lvl="1" indent="0">
              <a:buNone/>
            </a:pPr>
            <a:r>
              <a:rPr lang="en-US" dirty="0"/>
              <a:t>The application is not licensed to create or modify schema for this type of data </a:t>
            </a:r>
          </a:p>
          <a:p>
            <a:endParaRPr lang="en-US" dirty="0"/>
          </a:p>
          <a:p>
            <a:r>
              <a:rPr lang="en-US" dirty="0"/>
              <a:t>ERROR: code:503, An error occurred., Service Unavailable.</a:t>
            </a:r>
          </a:p>
          <a:p>
            <a:pPr marL="457200" lvl="1" indent="0">
              <a:buNone/>
            </a:pPr>
            <a:r>
              <a:rPr lang="en-US" dirty="0"/>
              <a:t>Failed to execute (</a:t>
            </a:r>
            <a:r>
              <a:rPr lang="en-US" dirty="0" err="1"/>
              <a:t>CopyFeatures</a:t>
            </a:r>
            <a:r>
              <a:rPr lang="en-US" dirty="0"/>
              <a:t>).</a:t>
            </a:r>
          </a:p>
        </p:txBody>
      </p:sp>
    </p:spTree>
    <p:extLst>
      <p:ext uri="{BB962C8B-B14F-4D97-AF65-F5344CB8AC3E}">
        <p14:creationId xmlns:p14="http://schemas.microsoft.com/office/powerpoint/2010/main" val="1533740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ERROR: code:500 </a:t>
            </a:r>
            <a:br>
              <a:rPr lang="en-US" dirty="0"/>
            </a:br>
            <a:endParaRPr lang="en-US" dirty="0"/>
          </a:p>
        </p:txBody>
      </p:sp>
      <p:sp>
        <p:nvSpPr>
          <p:cNvPr id="3" name="Content Placeholder 2"/>
          <p:cNvSpPr>
            <a:spLocks noGrp="1"/>
          </p:cNvSpPr>
          <p:nvPr>
            <p:ph idx="1"/>
          </p:nvPr>
        </p:nvSpPr>
        <p:spPr/>
        <p:txBody>
          <a:bodyPr/>
          <a:lstStyle/>
          <a:p>
            <a:r>
              <a:rPr lang="en-US" dirty="0"/>
              <a:t>ERROR: code:500, Could not initialize class </a:t>
            </a:r>
            <a:r>
              <a:rPr lang="en-US" dirty="0" err="1"/>
              <a:t>com.esri.arcgis.discovery.security.manager.WebSecurityManager</a:t>
            </a:r>
            <a:r>
              <a:rPr lang="en-US" dirty="0"/>
              <a:t>, Internal server error.  Failed to execute (</a:t>
            </a:r>
            <a:r>
              <a:rPr lang="en-US" dirty="0" err="1"/>
              <a:t>FeatureClassToFeatureClass</a:t>
            </a:r>
            <a:r>
              <a:rPr lang="en-US" dirty="0"/>
              <a:t>).</a:t>
            </a:r>
          </a:p>
          <a:p>
            <a:endParaRPr lang="en-US" dirty="0"/>
          </a:p>
        </p:txBody>
      </p:sp>
    </p:spTree>
    <p:extLst>
      <p:ext uri="{BB962C8B-B14F-4D97-AF65-F5344CB8AC3E}">
        <p14:creationId xmlns:p14="http://schemas.microsoft.com/office/powerpoint/2010/main" val="3341433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RuntimeError</a:t>
            </a:r>
            <a:r>
              <a:rPr lang="en-US" dirty="0"/>
              <a:t>: server took too long to answer</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369695" y="1690688"/>
            <a:ext cx="9452610" cy="5110905"/>
          </a:xfrm>
          <a:prstGeom prst="rect">
            <a:avLst/>
          </a:prstGeom>
        </p:spPr>
      </p:pic>
    </p:spTree>
    <p:extLst>
      <p:ext uri="{BB962C8B-B14F-4D97-AF65-F5344CB8AC3E}">
        <p14:creationId xmlns:p14="http://schemas.microsoft.com/office/powerpoint/2010/main" val="2363435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the script runs is important</a:t>
            </a:r>
          </a:p>
        </p:txBody>
      </p:sp>
      <p:sp>
        <p:nvSpPr>
          <p:cNvPr id="3" name="Content Placeholder 2"/>
          <p:cNvSpPr>
            <a:spLocks noGrp="1"/>
          </p:cNvSpPr>
          <p:nvPr>
            <p:ph idx="1"/>
          </p:nvPr>
        </p:nvSpPr>
        <p:spPr/>
        <p:txBody>
          <a:bodyPr/>
          <a:lstStyle/>
          <a:p>
            <a:pPr marL="0" indent="0">
              <a:buNone/>
            </a:pPr>
            <a:r>
              <a:rPr lang="en-US" dirty="0"/>
              <a:t>Try running the script at various times overnight if it is randomly failing:</a:t>
            </a:r>
          </a:p>
          <a:p>
            <a:pPr lvl="1"/>
            <a:r>
              <a:rPr lang="en-US" dirty="0">
                <a:solidFill>
                  <a:srgbClr val="00B050"/>
                </a:solidFill>
              </a:rPr>
              <a:t>Your IT </a:t>
            </a:r>
            <a:r>
              <a:rPr lang="en-US" dirty="0"/>
              <a:t>may have processes which interfere with your script</a:t>
            </a:r>
          </a:p>
          <a:p>
            <a:pPr lvl="1"/>
            <a:r>
              <a:rPr lang="en-US" dirty="0">
                <a:solidFill>
                  <a:srgbClr val="00B050"/>
                </a:solidFill>
              </a:rPr>
              <a:t>External data </a:t>
            </a:r>
            <a:r>
              <a:rPr lang="en-US" dirty="0"/>
              <a:t>may be down overnight causing your data download script to fail</a:t>
            </a:r>
          </a:p>
        </p:txBody>
      </p:sp>
    </p:spTree>
    <p:extLst>
      <p:ext uri="{BB962C8B-B14F-4D97-AF65-F5344CB8AC3E}">
        <p14:creationId xmlns:p14="http://schemas.microsoft.com/office/powerpoint/2010/main" val="20086197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GDB only updated if no errors</a:t>
            </a:r>
          </a:p>
        </p:txBody>
      </p:sp>
      <p:sp>
        <p:nvSpPr>
          <p:cNvPr id="3" name="Content Placeholder 2"/>
          <p:cNvSpPr>
            <a:spLocks noGrp="1"/>
          </p:cNvSpPr>
          <p:nvPr>
            <p:ph idx="1"/>
          </p:nvPr>
        </p:nvSpPr>
        <p:spPr/>
        <p:txBody>
          <a:bodyPr/>
          <a:lstStyle/>
          <a:p>
            <a:r>
              <a:rPr lang="en-US" dirty="0"/>
              <a:t>Only copy from Staging GDB to Production GDB if no errors encountered</a:t>
            </a:r>
          </a:p>
        </p:txBody>
      </p:sp>
      <p:pic>
        <p:nvPicPr>
          <p:cNvPr id="4" name="Picture 3"/>
          <p:cNvPicPr>
            <a:picLocks noChangeAspect="1"/>
          </p:cNvPicPr>
          <p:nvPr/>
        </p:nvPicPr>
        <p:blipFill>
          <a:blip r:embed="rId3"/>
          <a:stretch>
            <a:fillRect/>
          </a:stretch>
        </p:blipFill>
        <p:spPr>
          <a:xfrm>
            <a:off x="4194510" y="5107531"/>
            <a:ext cx="7677150" cy="1219200"/>
          </a:xfrm>
          <a:prstGeom prst="rect">
            <a:avLst/>
          </a:prstGeom>
        </p:spPr>
      </p:pic>
      <p:pic>
        <p:nvPicPr>
          <p:cNvPr id="5" name="Picture 4"/>
          <p:cNvPicPr>
            <a:picLocks noChangeAspect="1"/>
          </p:cNvPicPr>
          <p:nvPr/>
        </p:nvPicPr>
        <p:blipFill>
          <a:blip r:embed="rId4"/>
          <a:stretch>
            <a:fillRect/>
          </a:stretch>
        </p:blipFill>
        <p:spPr>
          <a:xfrm>
            <a:off x="440656" y="2799557"/>
            <a:ext cx="5791200" cy="1066800"/>
          </a:xfrm>
          <a:prstGeom prst="rect">
            <a:avLst/>
          </a:prstGeom>
        </p:spPr>
      </p:pic>
      <p:pic>
        <p:nvPicPr>
          <p:cNvPr id="6" name="Picture 5"/>
          <p:cNvPicPr>
            <a:picLocks noChangeAspect="1"/>
          </p:cNvPicPr>
          <p:nvPr/>
        </p:nvPicPr>
        <p:blipFill>
          <a:blip r:embed="rId5"/>
          <a:stretch>
            <a:fillRect/>
          </a:stretch>
        </p:blipFill>
        <p:spPr>
          <a:xfrm>
            <a:off x="2761497" y="4012010"/>
            <a:ext cx="5153025" cy="1009650"/>
          </a:xfrm>
          <a:prstGeom prst="rect">
            <a:avLst/>
          </a:prstGeom>
        </p:spPr>
      </p:pic>
      <p:sp>
        <p:nvSpPr>
          <p:cNvPr id="7" name="Rectangle 6"/>
          <p:cNvSpPr/>
          <p:nvPr/>
        </p:nvSpPr>
        <p:spPr>
          <a:xfrm>
            <a:off x="2989385" y="4149969"/>
            <a:ext cx="1538653" cy="246185"/>
          </a:xfrm>
          <a:prstGeom prst="rect">
            <a:avLst/>
          </a:prstGeom>
          <a:solidFill>
            <a:srgbClr val="FFFF00">
              <a:alpha val="3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p:cNvSpPr/>
          <p:nvPr/>
        </p:nvSpPr>
        <p:spPr>
          <a:xfrm>
            <a:off x="1026658" y="3288145"/>
            <a:ext cx="1337852" cy="167904"/>
          </a:xfrm>
          <a:prstGeom prst="rect">
            <a:avLst/>
          </a:prstGeom>
          <a:solidFill>
            <a:srgbClr val="FFFF00">
              <a:alpha val="3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                </a:t>
            </a:r>
          </a:p>
        </p:txBody>
      </p:sp>
      <p:grpSp>
        <p:nvGrpSpPr>
          <p:cNvPr id="9" name="Group 8"/>
          <p:cNvGrpSpPr/>
          <p:nvPr/>
        </p:nvGrpSpPr>
        <p:grpSpPr>
          <a:xfrm>
            <a:off x="6231856" y="2994814"/>
            <a:ext cx="5849389" cy="1718119"/>
            <a:chOff x="6342611" y="3392166"/>
            <a:chExt cx="5849389" cy="1718119"/>
          </a:xfrm>
        </p:grpSpPr>
        <p:grpSp>
          <p:nvGrpSpPr>
            <p:cNvPr id="10" name="Group 9"/>
            <p:cNvGrpSpPr/>
            <p:nvPr/>
          </p:nvGrpSpPr>
          <p:grpSpPr>
            <a:xfrm>
              <a:off x="6342611" y="3392166"/>
              <a:ext cx="5849389" cy="1718119"/>
              <a:chOff x="658210" y="1918310"/>
              <a:chExt cx="11533790" cy="3149838"/>
            </a:xfrm>
          </p:grpSpPr>
          <p:pic>
            <p:nvPicPr>
              <p:cNvPr id="12"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9239" y="2287642"/>
                <a:ext cx="4185772" cy="2780506"/>
              </a:xfrm>
              <a:prstGeom prst="rect">
                <a:avLst/>
              </a:prstGeom>
            </p:spPr>
          </p:pic>
          <p:pic>
            <p:nvPicPr>
              <p:cNvPr id="13"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6228" y="2287642"/>
                <a:ext cx="4185772" cy="2780506"/>
              </a:xfrm>
              <a:prstGeom prst="rect">
                <a:avLst/>
              </a:prstGeom>
            </p:spPr>
          </p:pic>
          <p:sp>
            <p:nvSpPr>
              <p:cNvPr id="14" name="Right Arrow 13"/>
              <p:cNvSpPr/>
              <p:nvPr/>
            </p:nvSpPr>
            <p:spPr>
              <a:xfrm>
                <a:off x="7725807" y="34013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540035" y="34013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705550" y="1949093"/>
                <a:ext cx="2895639" cy="677099"/>
              </a:xfrm>
              <a:prstGeom prst="rect">
                <a:avLst/>
              </a:prstGeom>
              <a:noFill/>
            </p:spPr>
            <p:txBody>
              <a:bodyPr wrap="square" rtlCol="0">
                <a:spAutoFit/>
              </a:bodyPr>
              <a:lstStyle/>
              <a:p>
                <a:r>
                  <a:rPr lang="en-US" b="1" dirty="0"/>
                  <a:t>Staging GDB</a:t>
                </a:r>
              </a:p>
            </p:txBody>
          </p:sp>
          <p:sp>
            <p:nvSpPr>
              <p:cNvPr id="17" name="TextBox 16"/>
              <p:cNvSpPr txBox="1"/>
              <p:nvPr/>
            </p:nvSpPr>
            <p:spPr>
              <a:xfrm>
                <a:off x="8210132" y="1918310"/>
                <a:ext cx="3981868" cy="677099"/>
              </a:xfrm>
              <a:prstGeom prst="rect">
                <a:avLst/>
              </a:prstGeom>
              <a:noFill/>
            </p:spPr>
            <p:txBody>
              <a:bodyPr wrap="square" rtlCol="0">
                <a:spAutoFit/>
              </a:bodyPr>
              <a:lstStyle/>
              <a:p>
                <a:r>
                  <a:rPr lang="en-US" b="1" dirty="0"/>
                  <a:t>Production GDB</a:t>
                </a:r>
              </a:p>
            </p:txBody>
          </p:sp>
          <p:pic>
            <p:nvPicPr>
              <p:cNvPr id="18" name="Picture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58210" y="2564292"/>
                <a:ext cx="2712122" cy="2227208"/>
              </a:xfrm>
              <a:prstGeom prst="rect">
                <a:avLst/>
              </a:prstGeom>
            </p:spPr>
          </p:pic>
          <p:sp>
            <p:nvSpPr>
              <p:cNvPr id="19" name="Rectangle 18"/>
              <p:cNvSpPr/>
              <p:nvPr/>
            </p:nvSpPr>
            <p:spPr>
              <a:xfrm>
                <a:off x="664821" y="2072192"/>
                <a:ext cx="1382878" cy="369332"/>
              </a:xfrm>
              <a:prstGeom prst="rect">
                <a:avLst/>
              </a:prstGeom>
            </p:spPr>
            <p:txBody>
              <a:bodyPr wrap="none">
                <a:spAutoFit/>
              </a:bodyPr>
              <a:lstStyle/>
              <a:p>
                <a:r>
                  <a:rPr lang="en-US" b="1" dirty="0"/>
                  <a:t>REST Service</a:t>
                </a:r>
              </a:p>
            </p:txBody>
          </p:sp>
        </p:grpSp>
        <p:sp>
          <p:nvSpPr>
            <p:cNvPr id="11" name="TextBox 10"/>
            <p:cNvSpPr txBox="1"/>
            <p:nvPr/>
          </p:nvSpPr>
          <p:spPr>
            <a:xfrm>
              <a:off x="9760350" y="3527951"/>
              <a:ext cx="864523" cy="1446550"/>
            </a:xfrm>
            <a:prstGeom prst="rect">
              <a:avLst/>
            </a:prstGeom>
            <a:noFill/>
          </p:spPr>
          <p:txBody>
            <a:bodyPr wrap="square" rtlCol="0">
              <a:spAutoFit/>
            </a:bodyPr>
            <a:lstStyle/>
            <a:p>
              <a:r>
                <a:rPr lang="en-US" sz="8800" dirty="0">
                  <a:solidFill>
                    <a:srgbClr val="FF0000"/>
                  </a:solidFill>
                </a:rPr>
                <a:t>X</a:t>
              </a:r>
            </a:p>
          </p:txBody>
        </p:sp>
      </p:grpSp>
    </p:spTree>
    <p:extLst>
      <p:ext uri="{BB962C8B-B14F-4D97-AF65-F5344CB8AC3E}">
        <p14:creationId xmlns:p14="http://schemas.microsoft.com/office/powerpoint/2010/main" val="292661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Python suggestions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91909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Print Statements!</a:t>
            </a:r>
          </a:p>
        </p:txBody>
      </p:sp>
      <p:sp>
        <p:nvSpPr>
          <p:cNvPr id="3" name="Content Placeholder 2"/>
          <p:cNvSpPr>
            <a:spLocks noGrp="1"/>
          </p:cNvSpPr>
          <p:nvPr>
            <p:ph idx="1"/>
          </p:nvPr>
        </p:nvSpPr>
        <p:spPr/>
        <p:txBody>
          <a:bodyPr/>
          <a:lstStyle/>
          <a:p>
            <a:r>
              <a:rPr lang="en-US" dirty="0"/>
              <a:t>To figure out where a script is failing…use print statements</a:t>
            </a:r>
          </a:p>
          <a:p>
            <a:pPr lvl="1"/>
            <a:r>
              <a:rPr lang="en-US" dirty="0"/>
              <a:t>Value stored in a variable</a:t>
            </a:r>
          </a:p>
          <a:p>
            <a:pPr lvl="2"/>
            <a:r>
              <a:rPr lang="en-US" dirty="0"/>
              <a:t>Is the variable a text or numeric variable?</a:t>
            </a:r>
          </a:p>
          <a:p>
            <a:pPr lvl="1"/>
            <a:r>
              <a:rPr lang="en-US" dirty="0"/>
              <a:t>Time a step took</a:t>
            </a:r>
          </a:p>
          <a:p>
            <a:pPr lvl="1"/>
            <a:r>
              <a:rPr lang="en-US" dirty="0" err="1"/>
              <a:t>FilePath</a:t>
            </a:r>
            <a:r>
              <a:rPr lang="en-US" dirty="0"/>
              <a:t> the parameter is pointing to</a:t>
            </a:r>
          </a:p>
        </p:txBody>
      </p:sp>
      <p:pic>
        <p:nvPicPr>
          <p:cNvPr id="4" name="Picture 3"/>
          <p:cNvPicPr>
            <a:picLocks noChangeAspect="1"/>
          </p:cNvPicPr>
          <p:nvPr/>
        </p:nvPicPr>
        <p:blipFill>
          <a:blip r:embed="rId3"/>
          <a:stretch>
            <a:fillRect/>
          </a:stretch>
        </p:blipFill>
        <p:spPr>
          <a:xfrm>
            <a:off x="2013285" y="3896757"/>
            <a:ext cx="7924800" cy="2038350"/>
          </a:xfrm>
          <a:prstGeom prst="rect">
            <a:avLst/>
          </a:prstGeom>
        </p:spPr>
      </p:pic>
    </p:spTree>
    <p:extLst>
      <p:ext uri="{BB962C8B-B14F-4D97-AF65-F5344CB8AC3E}">
        <p14:creationId xmlns:p14="http://schemas.microsoft.com/office/powerpoint/2010/main" val="413498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5382577" y="567690"/>
            <a:ext cx="3286125" cy="5905500"/>
          </a:xfrm>
          <a:prstGeom prst="rect">
            <a:avLst/>
          </a:prstGeom>
        </p:spPr>
      </p:pic>
      <p:pic>
        <p:nvPicPr>
          <p:cNvPr id="5" name="Picture 4"/>
          <p:cNvPicPr>
            <a:picLocks noChangeAspect="1"/>
          </p:cNvPicPr>
          <p:nvPr/>
        </p:nvPicPr>
        <p:blipFill>
          <a:blip r:embed="rId4"/>
          <a:stretch>
            <a:fillRect/>
          </a:stretch>
        </p:blipFill>
        <p:spPr>
          <a:xfrm>
            <a:off x="1092516" y="2210277"/>
            <a:ext cx="3209925" cy="2743200"/>
          </a:xfrm>
          <a:prstGeom prst="rect">
            <a:avLst/>
          </a:prstGeom>
        </p:spPr>
      </p:pic>
    </p:spTree>
    <p:extLst>
      <p:ext uri="{BB962C8B-B14F-4D97-AF65-F5344CB8AC3E}">
        <p14:creationId xmlns:p14="http://schemas.microsoft.com/office/powerpoint/2010/main" val="1455628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Print Statements</a:t>
            </a:r>
          </a:p>
        </p:txBody>
      </p:sp>
      <p:sp>
        <p:nvSpPr>
          <p:cNvPr id="3" name="Content Placeholder 2"/>
          <p:cNvSpPr>
            <a:spLocks noGrp="1"/>
          </p:cNvSpPr>
          <p:nvPr>
            <p:ph idx="1"/>
          </p:nvPr>
        </p:nvSpPr>
        <p:spPr/>
        <p:txBody>
          <a:bodyPr/>
          <a:lstStyle/>
          <a:p>
            <a:r>
              <a:rPr lang="en-US" dirty="0"/>
              <a:t>Time Completed</a:t>
            </a:r>
          </a:p>
          <a:p>
            <a:endParaRPr lang="en-US" dirty="0"/>
          </a:p>
          <a:p>
            <a:endParaRPr lang="en-US" dirty="0"/>
          </a:p>
          <a:p>
            <a:endParaRPr lang="en-US" dirty="0"/>
          </a:p>
          <a:p>
            <a:endParaRPr lang="en-US" dirty="0"/>
          </a:p>
          <a:p>
            <a:r>
              <a:rPr lang="en-US" dirty="0"/>
              <a:t>Time Elapsed</a:t>
            </a:r>
          </a:p>
        </p:txBody>
      </p:sp>
      <p:pic>
        <p:nvPicPr>
          <p:cNvPr id="5" name="Picture 4"/>
          <p:cNvPicPr>
            <a:picLocks noChangeAspect="1"/>
          </p:cNvPicPr>
          <p:nvPr/>
        </p:nvPicPr>
        <p:blipFill>
          <a:blip r:embed="rId3"/>
          <a:stretch>
            <a:fillRect/>
          </a:stretch>
        </p:blipFill>
        <p:spPr>
          <a:xfrm>
            <a:off x="2637472" y="5248275"/>
            <a:ext cx="2695575" cy="590550"/>
          </a:xfrm>
          <a:prstGeom prst="rect">
            <a:avLst/>
          </a:prstGeom>
        </p:spPr>
      </p:pic>
      <p:pic>
        <p:nvPicPr>
          <p:cNvPr id="6" name="Picture 5"/>
          <p:cNvPicPr>
            <a:picLocks noChangeAspect="1"/>
          </p:cNvPicPr>
          <p:nvPr/>
        </p:nvPicPr>
        <p:blipFill>
          <a:blip r:embed="rId4"/>
          <a:stretch>
            <a:fillRect/>
          </a:stretch>
        </p:blipFill>
        <p:spPr>
          <a:xfrm>
            <a:off x="2556466" y="2509044"/>
            <a:ext cx="4591050" cy="1781175"/>
          </a:xfrm>
          <a:prstGeom prst="rect">
            <a:avLst/>
          </a:prstGeom>
        </p:spPr>
      </p:pic>
    </p:spTree>
    <p:extLst>
      <p:ext uri="{BB962C8B-B14F-4D97-AF65-F5344CB8AC3E}">
        <p14:creationId xmlns:p14="http://schemas.microsoft.com/office/powerpoint/2010/main" val="695696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to txt file</a:t>
            </a:r>
          </a:p>
        </p:txBody>
      </p:sp>
      <p:sp>
        <p:nvSpPr>
          <p:cNvPr id="3" name="Content Placeholder 2"/>
          <p:cNvSpPr>
            <a:spLocks noGrp="1"/>
          </p:cNvSpPr>
          <p:nvPr>
            <p:ph idx="1"/>
          </p:nvPr>
        </p:nvSpPr>
        <p:spPr>
          <a:xfrm>
            <a:off x="838200" y="1825625"/>
            <a:ext cx="4906818" cy="4351338"/>
          </a:xfrm>
        </p:spPr>
        <p:txBody>
          <a:bodyPr/>
          <a:lstStyle/>
          <a:p>
            <a:r>
              <a:rPr lang="en-US" dirty="0"/>
              <a:t>Log file stores every print statement Python makes running the script</a:t>
            </a:r>
          </a:p>
        </p:txBody>
      </p:sp>
      <p:pic>
        <p:nvPicPr>
          <p:cNvPr id="4" name="Picture 3"/>
          <p:cNvPicPr>
            <a:picLocks noChangeAspect="1"/>
          </p:cNvPicPr>
          <p:nvPr/>
        </p:nvPicPr>
        <p:blipFill>
          <a:blip r:embed="rId3"/>
          <a:stretch>
            <a:fillRect/>
          </a:stretch>
        </p:blipFill>
        <p:spPr>
          <a:xfrm>
            <a:off x="5344615" y="923638"/>
            <a:ext cx="6479101" cy="5253325"/>
          </a:xfrm>
          <a:prstGeom prst="rect">
            <a:avLst/>
          </a:prstGeom>
        </p:spPr>
      </p:pic>
    </p:spTree>
    <p:extLst>
      <p:ext uri="{BB962C8B-B14F-4D97-AF65-F5344CB8AC3E}">
        <p14:creationId xmlns:p14="http://schemas.microsoft.com/office/powerpoint/2010/main" val="511428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to txt file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309937" y="2224881"/>
            <a:ext cx="5572125" cy="3552825"/>
          </a:xfrm>
          <a:prstGeom prst="rect">
            <a:avLst/>
          </a:prstGeom>
        </p:spPr>
      </p:pic>
    </p:spTree>
    <p:extLst>
      <p:ext uri="{BB962C8B-B14F-4D97-AF65-F5344CB8AC3E}">
        <p14:creationId xmlns:p14="http://schemas.microsoft.com/office/powerpoint/2010/main" val="1798614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to text file</a:t>
            </a:r>
          </a:p>
        </p:txBody>
      </p:sp>
      <p:sp>
        <p:nvSpPr>
          <p:cNvPr id="3" name="Content Placeholder 2"/>
          <p:cNvSpPr>
            <a:spLocks noGrp="1"/>
          </p:cNvSpPr>
          <p:nvPr>
            <p:ph idx="1"/>
          </p:nvPr>
        </p:nvSpPr>
        <p:spPr/>
        <p:txBody>
          <a:bodyPr/>
          <a:lstStyle/>
          <a:p>
            <a:r>
              <a:rPr lang="en-US" dirty="0"/>
              <a:t>I used this methodology from </a:t>
            </a:r>
            <a:r>
              <a:rPr lang="en-US" dirty="0" err="1">
                <a:hlinkClick r:id="rId3"/>
              </a:rPr>
              <a:t>stackoverflow</a:t>
            </a:r>
            <a:endParaRPr lang="en-US" dirty="0"/>
          </a:p>
        </p:txBody>
      </p:sp>
      <p:pic>
        <p:nvPicPr>
          <p:cNvPr id="4" name="Picture 3"/>
          <p:cNvPicPr>
            <a:picLocks noChangeAspect="1"/>
          </p:cNvPicPr>
          <p:nvPr/>
        </p:nvPicPr>
        <p:blipFill>
          <a:blip r:embed="rId4"/>
          <a:stretch>
            <a:fillRect/>
          </a:stretch>
        </p:blipFill>
        <p:spPr>
          <a:xfrm>
            <a:off x="2863272" y="2299679"/>
            <a:ext cx="5924261" cy="4292198"/>
          </a:xfrm>
          <a:prstGeom prst="rect">
            <a:avLst/>
          </a:prstGeom>
        </p:spPr>
      </p:pic>
    </p:spTree>
    <p:extLst>
      <p:ext uri="{BB962C8B-B14F-4D97-AF65-F5344CB8AC3E}">
        <p14:creationId xmlns:p14="http://schemas.microsoft.com/office/powerpoint/2010/main" val="305466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to txt file</a:t>
            </a:r>
          </a:p>
        </p:txBody>
      </p:sp>
      <p:sp>
        <p:nvSpPr>
          <p:cNvPr id="3" name="Content Placeholder 2"/>
          <p:cNvSpPr>
            <a:spLocks noGrp="1"/>
          </p:cNvSpPr>
          <p:nvPr>
            <p:ph idx="1"/>
          </p:nvPr>
        </p:nvSpPr>
        <p:spPr>
          <a:xfrm>
            <a:off x="838200" y="1825625"/>
            <a:ext cx="3438236" cy="4351338"/>
          </a:xfrm>
        </p:spPr>
        <p:txBody>
          <a:bodyPr/>
          <a:lstStyle/>
          <a:p>
            <a:r>
              <a:rPr lang="en-US" dirty="0">
                <a:latin typeface="+mj-lt"/>
              </a:rPr>
              <a:t>Everything I run and call is within the </a:t>
            </a:r>
            <a:r>
              <a:rPr lang="en-US" dirty="0" err="1">
                <a:latin typeface="+mj-lt"/>
              </a:rPr>
              <a:t>OutputManager</a:t>
            </a:r>
            <a:r>
              <a:rPr lang="en-US" dirty="0">
                <a:latin typeface="+mj-lt"/>
              </a:rPr>
              <a:t> with statement</a:t>
            </a:r>
          </a:p>
          <a:p>
            <a:endParaRPr lang="en-US" dirty="0">
              <a:latin typeface="+mj-lt"/>
            </a:endParaRPr>
          </a:p>
          <a:p>
            <a:r>
              <a:rPr lang="en-US" dirty="0">
                <a:latin typeface="+mj-lt"/>
              </a:rPr>
              <a:t>Print statements will display on screen and in the log!</a:t>
            </a:r>
          </a:p>
        </p:txBody>
      </p:sp>
      <p:pic>
        <p:nvPicPr>
          <p:cNvPr id="5" name="Picture 4"/>
          <p:cNvPicPr>
            <a:picLocks noChangeAspect="1"/>
          </p:cNvPicPr>
          <p:nvPr/>
        </p:nvPicPr>
        <p:blipFill>
          <a:blip r:embed="rId3"/>
          <a:stretch>
            <a:fillRect/>
          </a:stretch>
        </p:blipFill>
        <p:spPr>
          <a:xfrm>
            <a:off x="4516582" y="1336411"/>
            <a:ext cx="7249102" cy="5228190"/>
          </a:xfrm>
          <a:prstGeom prst="rect">
            <a:avLst/>
          </a:prstGeom>
        </p:spPr>
      </p:pic>
    </p:spTree>
    <p:extLst>
      <p:ext uri="{BB962C8B-B14F-4D97-AF65-F5344CB8AC3E}">
        <p14:creationId xmlns:p14="http://schemas.microsoft.com/office/powerpoint/2010/main" val="13982162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Emailing Errors</a:t>
            </a:r>
          </a:p>
        </p:txBody>
      </p:sp>
      <p:sp>
        <p:nvSpPr>
          <p:cNvPr id="3" name="Content Placeholder 2"/>
          <p:cNvSpPr>
            <a:spLocks noGrp="1"/>
          </p:cNvSpPr>
          <p:nvPr>
            <p:ph idx="1"/>
          </p:nvPr>
        </p:nvSpPr>
        <p:spPr/>
        <p:txBody>
          <a:bodyPr/>
          <a:lstStyle/>
          <a:p>
            <a:r>
              <a:rPr lang="en-US" dirty="0"/>
              <a:t>When errors or exceptions occur, I receive an email detailing the error message</a:t>
            </a:r>
          </a:p>
        </p:txBody>
      </p:sp>
      <p:pic>
        <p:nvPicPr>
          <p:cNvPr id="4" name="Picture 3"/>
          <p:cNvPicPr>
            <a:picLocks noChangeAspect="1"/>
          </p:cNvPicPr>
          <p:nvPr/>
        </p:nvPicPr>
        <p:blipFill>
          <a:blip r:embed="rId3"/>
          <a:stretch>
            <a:fillRect/>
          </a:stretch>
        </p:blipFill>
        <p:spPr>
          <a:xfrm>
            <a:off x="1834861" y="2845719"/>
            <a:ext cx="7524750" cy="3571875"/>
          </a:xfrm>
          <a:prstGeom prst="rect">
            <a:avLst/>
          </a:prstGeom>
        </p:spPr>
      </p:pic>
    </p:spTree>
    <p:extLst>
      <p:ext uri="{BB962C8B-B14F-4D97-AF65-F5344CB8AC3E}">
        <p14:creationId xmlns:p14="http://schemas.microsoft.com/office/powerpoint/2010/main" val="7560981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Emailing Errors</a:t>
            </a:r>
          </a:p>
        </p:txBody>
      </p:sp>
      <p:sp>
        <p:nvSpPr>
          <p:cNvPr id="3" name="Content Placeholder 2"/>
          <p:cNvSpPr>
            <a:spLocks noGrp="1"/>
          </p:cNvSpPr>
          <p:nvPr>
            <p:ph idx="1"/>
          </p:nvPr>
        </p:nvSpPr>
        <p:spPr/>
        <p:txBody>
          <a:bodyPr/>
          <a:lstStyle/>
          <a:p>
            <a:r>
              <a:rPr lang="en-US" dirty="0"/>
              <a:t>When errors and/or exceptions are encountered in the script, it calls the </a:t>
            </a:r>
            <a:r>
              <a:rPr lang="en-US" dirty="0" err="1"/>
              <a:t>emailError</a:t>
            </a:r>
            <a:r>
              <a:rPr lang="en-US" dirty="0"/>
              <a:t> function</a:t>
            </a:r>
          </a:p>
        </p:txBody>
      </p:sp>
      <p:pic>
        <p:nvPicPr>
          <p:cNvPr id="5" name="Picture 4"/>
          <p:cNvPicPr>
            <a:picLocks noChangeAspect="1"/>
          </p:cNvPicPr>
          <p:nvPr/>
        </p:nvPicPr>
        <p:blipFill>
          <a:blip r:embed="rId3"/>
          <a:stretch>
            <a:fillRect/>
          </a:stretch>
        </p:blipFill>
        <p:spPr>
          <a:xfrm>
            <a:off x="6788007" y="3426223"/>
            <a:ext cx="5229225" cy="1009650"/>
          </a:xfrm>
          <a:prstGeom prst="rect">
            <a:avLst/>
          </a:prstGeom>
        </p:spPr>
      </p:pic>
      <p:pic>
        <p:nvPicPr>
          <p:cNvPr id="6" name="Picture 5"/>
          <p:cNvPicPr>
            <a:picLocks noChangeAspect="1"/>
          </p:cNvPicPr>
          <p:nvPr/>
        </p:nvPicPr>
        <p:blipFill>
          <a:blip r:embed="rId4"/>
          <a:stretch>
            <a:fillRect/>
          </a:stretch>
        </p:blipFill>
        <p:spPr>
          <a:xfrm>
            <a:off x="838200" y="3045223"/>
            <a:ext cx="5334000" cy="2781300"/>
          </a:xfrm>
          <a:prstGeom prst="rect">
            <a:avLst/>
          </a:prstGeom>
        </p:spPr>
      </p:pic>
    </p:spTree>
    <p:extLst>
      <p:ext uri="{BB962C8B-B14F-4D97-AF65-F5344CB8AC3E}">
        <p14:creationId xmlns:p14="http://schemas.microsoft.com/office/powerpoint/2010/main" val="1975400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42256" y="365125"/>
            <a:ext cx="9873343" cy="5615464"/>
          </a:xfrm>
          <a:prstGeom prst="rect">
            <a:avLst/>
          </a:prstGeom>
        </p:spPr>
      </p:pic>
    </p:spTree>
    <p:extLst>
      <p:ext uri="{BB962C8B-B14F-4D97-AF65-F5344CB8AC3E}">
        <p14:creationId xmlns:p14="http://schemas.microsoft.com/office/powerpoint/2010/main" val="12320525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 Backups</a:t>
            </a:r>
          </a:p>
        </p:txBody>
      </p:sp>
      <p:sp>
        <p:nvSpPr>
          <p:cNvPr id="3" name="Content Placeholder 2"/>
          <p:cNvSpPr>
            <a:spLocks noGrp="1"/>
          </p:cNvSpPr>
          <p:nvPr>
            <p:ph idx="1"/>
          </p:nvPr>
        </p:nvSpPr>
        <p:spPr/>
        <p:txBody>
          <a:bodyPr/>
          <a:lstStyle/>
          <a:p>
            <a:r>
              <a:rPr lang="en-US" dirty="0"/>
              <a:t>Before making significant changes, I make script backups so I can revert (if necessary)</a:t>
            </a:r>
          </a:p>
        </p:txBody>
      </p:sp>
      <p:pic>
        <p:nvPicPr>
          <p:cNvPr id="5" name="Picture 4"/>
          <p:cNvPicPr>
            <a:picLocks noChangeAspect="1"/>
          </p:cNvPicPr>
          <p:nvPr/>
        </p:nvPicPr>
        <p:blipFill rotWithShape="1">
          <a:blip r:embed="rId2"/>
          <a:srcRect l="1361" t="10028" r="3970" b="6575"/>
          <a:stretch/>
        </p:blipFill>
        <p:spPr>
          <a:xfrm>
            <a:off x="1871662" y="3108960"/>
            <a:ext cx="5886451" cy="1220153"/>
          </a:xfrm>
          <a:prstGeom prst="rect">
            <a:avLst/>
          </a:prstGeom>
        </p:spPr>
      </p:pic>
    </p:spTree>
    <p:extLst>
      <p:ext uri="{BB962C8B-B14F-4D97-AF65-F5344CB8AC3E}">
        <p14:creationId xmlns:p14="http://schemas.microsoft.com/office/powerpoint/2010/main" val="19123630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issues? – Convert to geodatabase table</a:t>
            </a:r>
          </a:p>
        </p:txBody>
      </p:sp>
      <p:sp>
        <p:nvSpPr>
          <p:cNvPr id="3" name="Content Placeholder 2"/>
          <p:cNvSpPr>
            <a:spLocks noGrp="1"/>
          </p:cNvSpPr>
          <p:nvPr>
            <p:ph idx="1"/>
          </p:nvPr>
        </p:nvSpPr>
        <p:spPr/>
        <p:txBody>
          <a:bodyPr/>
          <a:lstStyle/>
          <a:p>
            <a:r>
              <a:rPr lang="en-US" dirty="0"/>
              <a:t>Whenever I have issues querying, joining, </a:t>
            </a:r>
            <a:r>
              <a:rPr lang="en-US" dirty="0" err="1"/>
              <a:t>etc</a:t>
            </a:r>
            <a:r>
              <a:rPr lang="en-US" dirty="0"/>
              <a:t> a table, I create a geodatabase table or </a:t>
            </a:r>
            <a:r>
              <a:rPr lang="en-US" dirty="0" err="1"/>
              <a:t>in_memory</a:t>
            </a:r>
            <a:r>
              <a:rPr lang="en-US" dirty="0"/>
              <a:t> table</a:t>
            </a:r>
          </a:p>
        </p:txBody>
      </p:sp>
      <p:pic>
        <p:nvPicPr>
          <p:cNvPr id="4" name="Picture 3"/>
          <p:cNvPicPr>
            <a:picLocks noChangeAspect="1"/>
          </p:cNvPicPr>
          <p:nvPr/>
        </p:nvPicPr>
        <p:blipFill>
          <a:blip r:embed="rId3"/>
          <a:stretch>
            <a:fillRect/>
          </a:stretch>
        </p:blipFill>
        <p:spPr>
          <a:xfrm>
            <a:off x="1147502" y="3024620"/>
            <a:ext cx="8267700" cy="1390650"/>
          </a:xfrm>
          <a:prstGeom prst="rect">
            <a:avLst/>
          </a:prstGeom>
        </p:spPr>
      </p:pic>
    </p:spTree>
    <p:extLst>
      <p:ext uri="{BB962C8B-B14F-4D97-AF65-F5344CB8AC3E}">
        <p14:creationId xmlns:p14="http://schemas.microsoft.com/office/powerpoint/2010/main" val="59977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specifics</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826552" y="1825625"/>
            <a:ext cx="6096000" cy="4564839"/>
          </a:xfrm>
          <a:prstGeom prst="rect">
            <a:avLst/>
          </a:prstGeom>
        </p:spPr>
        <p:txBody>
          <a:bodyPr>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Hamilton County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6 feature classes</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535,768 total features</a:t>
            </a:r>
          </a:p>
          <a:p>
            <a:pPr marL="342900" marR="0" lvl="0" indent="-3429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Time: 33 </a:t>
            </a:r>
            <a:r>
              <a:rPr lang="en-US" sz="1600" dirty="0" err="1">
                <a:latin typeface="Calibri" panose="020F0502020204030204" pitchFamily="34" charset="0"/>
                <a:ea typeface="Calibri" panose="020F0502020204030204" pitchFamily="34" charset="0"/>
                <a:cs typeface="Times New Roman" panose="02020603050405020304" pitchFamily="18" charset="0"/>
              </a:rPr>
              <a:t>mins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Johnson County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3 feature classes</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138,002 total features</a:t>
            </a:r>
          </a:p>
          <a:p>
            <a:pPr marL="342900" marR="0" lvl="0" indent="-3429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Time: 2 </a:t>
            </a:r>
            <a:r>
              <a:rPr lang="en-US" sz="1600" dirty="0" err="1">
                <a:latin typeface="Calibri" panose="020F0502020204030204" pitchFamily="34" charset="0"/>
                <a:ea typeface="Calibri" panose="020F0502020204030204" pitchFamily="34" charset="0"/>
                <a:cs typeface="Times New Roman" panose="02020603050405020304" pitchFamily="18" charset="0"/>
              </a:rPr>
              <a:t>mins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Marion County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18 feature classes</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2,275,929 total features</a:t>
            </a:r>
          </a:p>
          <a:p>
            <a:pPr marL="342900" marR="0" lvl="0" indent="-3429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Time: 1 </a:t>
            </a:r>
            <a:r>
              <a:rPr lang="en-US" sz="1600" dirty="0" err="1">
                <a:latin typeface="Calibri" panose="020F0502020204030204" pitchFamily="34" charset="0"/>
                <a:ea typeface="Calibri" panose="020F0502020204030204" pitchFamily="34" charset="0"/>
                <a:cs typeface="Times New Roman" panose="02020603050405020304" pitchFamily="18" charset="0"/>
              </a:rPr>
              <a:t>hr</a:t>
            </a:r>
            <a:r>
              <a:rPr lang="en-US" sz="1600" dirty="0">
                <a:latin typeface="Calibri" panose="020F0502020204030204" pitchFamily="34" charset="0"/>
                <a:ea typeface="Calibri" panose="020F0502020204030204" pitchFamily="34" charset="0"/>
                <a:cs typeface="Times New Roman" panose="02020603050405020304" pitchFamily="18" charset="0"/>
              </a:rPr>
              <a:t> 45 </a:t>
            </a:r>
            <a:r>
              <a:rPr lang="en-US" sz="1600" dirty="0" err="1">
                <a:latin typeface="Calibri" panose="020F0502020204030204" pitchFamily="34" charset="0"/>
                <a:ea typeface="Calibri" panose="020F0502020204030204" pitchFamily="34" charset="0"/>
                <a:cs typeface="Times New Roman" panose="02020603050405020304" pitchFamily="18" charset="0"/>
              </a:rPr>
              <a:t>mins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Image result for hamilton county indiana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424" y="1825625"/>
            <a:ext cx="1527206" cy="14141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ohnson county indiana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045" y="3507103"/>
            <a:ext cx="1332663" cy="13973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rion county indiana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621" y="5049377"/>
            <a:ext cx="1341087" cy="134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5594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 in script if it will delete data</a:t>
            </a:r>
          </a:p>
        </p:txBody>
      </p:sp>
      <p:sp>
        <p:nvSpPr>
          <p:cNvPr id="3" name="Content Placeholder 2"/>
          <p:cNvSpPr>
            <a:spLocks noGrp="1"/>
          </p:cNvSpPr>
          <p:nvPr>
            <p:ph idx="1"/>
          </p:nvPr>
        </p:nvSpPr>
        <p:spPr/>
        <p:txBody>
          <a:bodyPr/>
          <a:lstStyle/>
          <a:p>
            <a:r>
              <a:rPr lang="en-US" dirty="0"/>
              <a:t>I try to always identify in a script if it will delete/rename/modify data </a:t>
            </a:r>
          </a:p>
        </p:txBody>
      </p:sp>
      <p:pic>
        <p:nvPicPr>
          <p:cNvPr id="4" name="Picture 3"/>
          <p:cNvPicPr>
            <a:picLocks noChangeAspect="1"/>
          </p:cNvPicPr>
          <p:nvPr/>
        </p:nvPicPr>
        <p:blipFill>
          <a:blip r:embed="rId2"/>
          <a:stretch>
            <a:fillRect/>
          </a:stretch>
        </p:blipFill>
        <p:spPr>
          <a:xfrm>
            <a:off x="1834568" y="2795514"/>
            <a:ext cx="5057775" cy="1857375"/>
          </a:xfrm>
          <a:prstGeom prst="rect">
            <a:avLst/>
          </a:prstGeom>
        </p:spPr>
      </p:pic>
    </p:spTree>
    <p:extLst>
      <p:ext uri="{BB962C8B-B14F-4D97-AF65-F5344CB8AC3E}">
        <p14:creationId xmlns:p14="http://schemas.microsoft.com/office/powerpoint/2010/main" val="33228334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input before deletion</a:t>
            </a:r>
          </a:p>
        </p:txBody>
      </p:sp>
      <p:sp>
        <p:nvSpPr>
          <p:cNvPr id="3" name="Content Placeholder 2"/>
          <p:cNvSpPr>
            <a:spLocks noGrp="1"/>
          </p:cNvSpPr>
          <p:nvPr>
            <p:ph idx="1"/>
          </p:nvPr>
        </p:nvSpPr>
        <p:spPr/>
        <p:txBody>
          <a:bodyPr/>
          <a:lstStyle/>
          <a:p>
            <a:r>
              <a:rPr lang="en-US" dirty="0"/>
              <a:t>In scripts which delete or truncate features, you may want the user’s permission before proceeding</a:t>
            </a:r>
          </a:p>
        </p:txBody>
      </p:sp>
      <p:pic>
        <p:nvPicPr>
          <p:cNvPr id="4" name="Picture 3"/>
          <p:cNvPicPr>
            <a:picLocks noChangeAspect="1"/>
          </p:cNvPicPr>
          <p:nvPr/>
        </p:nvPicPr>
        <p:blipFill>
          <a:blip r:embed="rId3"/>
          <a:stretch>
            <a:fillRect/>
          </a:stretch>
        </p:blipFill>
        <p:spPr>
          <a:xfrm>
            <a:off x="1024091" y="2778995"/>
            <a:ext cx="9239250" cy="2066925"/>
          </a:xfrm>
          <a:prstGeom prst="rect">
            <a:avLst/>
          </a:prstGeom>
        </p:spPr>
      </p:pic>
      <p:pic>
        <p:nvPicPr>
          <p:cNvPr id="6" name="Picture 5"/>
          <p:cNvPicPr>
            <a:picLocks noChangeAspect="1"/>
          </p:cNvPicPr>
          <p:nvPr/>
        </p:nvPicPr>
        <p:blipFill>
          <a:blip r:embed="rId4"/>
          <a:stretch>
            <a:fillRect/>
          </a:stretch>
        </p:blipFill>
        <p:spPr>
          <a:xfrm>
            <a:off x="3998195" y="3349625"/>
            <a:ext cx="6810375" cy="2962275"/>
          </a:xfrm>
          <a:prstGeom prst="rect">
            <a:avLst/>
          </a:prstGeom>
        </p:spPr>
      </p:pic>
    </p:spTree>
    <p:extLst>
      <p:ext uri="{BB962C8B-B14F-4D97-AF65-F5344CB8AC3E}">
        <p14:creationId xmlns:p14="http://schemas.microsoft.com/office/powerpoint/2010/main" val="201771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Arcpy.Exists</a:t>
            </a:r>
            <a:r>
              <a:rPr lang="en-US" dirty="0"/>
              <a:t>()</a:t>
            </a:r>
          </a:p>
        </p:txBody>
      </p:sp>
      <p:sp>
        <p:nvSpPr>
          <p:cNvPr id="3" name="Content Placeholder 2"/>
          <p:cNvSpPr>
            <a:spLocks noGrp="1"/>
          </p:cNvSpPr>
          <p:nvPr>
            <p:ph idx="1"/>
          </p:nvPr>
        </p:nvSpPr>
        <p:spPr/>
        <p:txBody>
          <a:bodyPr/>
          <a:lstStyle/>
          <a:p>
            <a:r>
              <a:rPr lang="en-US" dirty="0"/>
              <a:t>Verify that a feature class, </a:t>
            </a:r>
            <a:r>
              <a:rPr lang="en-US" dirty="0" err="1"/>
              <a:t>mxd</a:t>
            </a:r>
            <a:r>
              <a:rPr lang="en-US" dirty="0"/>
              <a:t>, </a:t>
            </a:r>
            <a:r>
              <a:rPr lang="en-US" dirty="0" err="1"/>
              <a:t>etc</a:t>
            </a:r>
            <a:r>
              <a:rPr lang="en-US" dirty="0"/>
              <a:t> exists</a:t>
            </a:r>
          </a:p>
          <a:p>
            <a:endParaRPr lang="en-US" dirty="0"/>
          </a:p>
          <a:p>
            <a:r>
              <a:rPr lang="en-US" dirty="0"/>
              <a:t>Helps in troubleshooting to determine if your filename/path variable is correct</a:t>
            </a:r>
          </a:p>
        </p:txBody>
      </p:sp>
      <p:pic>
        <p:nvPicPr>
          <p:cNvPr id="5" name="Picture 4"/>
          <p:cNvPicPr>
            <a:picLocks noChangeAspect="1"/>
          </p:cNvPicPr>
          <p:nvPr/>
        </p:nvPicPr>
        <p:blipFill>
          <a:blip r:embed="rId2"/>
          <a:stretch>
            <a:fillRect/>
          </a:stretch>
        </p:blipFill>
        <p:spPr>
          <a:xfrm>
            <a:off x="2901025" y="3503418"/>
            <a:ext cx="7153275" cy="3286125"/>
          </a:xfrm>
          <a:prstGeom prst="rect">
            <a:avLst/>
          </a:prstGeom>
        </p:spPr>
      </p:pic>
      <p:pic>
        <p:nvPicPr>
          <p:cNvPr id="4" name="Picture 3"/>
          <p:cNvPicPr>
            <a:picLocks noChangeAspect="1"/>
          </p:cNvPicPr>
          <p:nvPr/>
        </p:nvPicPr>
        <p:blipFill>
          <a:blip r:embed="rId3"/>
          <a:stretch>
            <a:fillRect/>
          </a:stretch>
        </p:blipFill>
        <p:spPr>
          <a:xfrm>
            <a:off x="6477662" y="3682206"/>
            <a:ext cx="4133850" cy="638175"/>
          </a:xfrm>
          <a:prstGeom prst="rect">
            <a:avLst/>
          </a:prstGeom>
        </p:spPr>
      </p:pic>
    </p:spTree>
    <p:extLst>
      <p:ext uri="{BB962C8B-B14F-4D97-AF65-F5344CB8AC3E}">
        <p14:creationId xmlns:p14="http://schemas.microsoft.com/office/powerpoint/2010/main" val="431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a:t>
            </a:r>
            <a:r>
              <a:rPr lang="en-US" dirty="0" err="1"/>
              <a:t>ArcPy</a:t>
            </a:r>
            <a:r>
              <a:rPr lang="en-US" dirty="0"/>
              <a:t> uses</a:t>
            </a:r>
          </a:p>
        </p:txBody>
      </p:sp>
      <p:sp>
        <p:nvSpPr>
          <p:cNvPr id="3" name="Content Placeholder 2"/>
          <p:cNvSpPr>
            <a:spLocks noGrp="1"/>
          </p:cNvSpPr>
          <p:nvPr>
            <p:ph idx="1"/>
          </p:nvPr>
        </p:nvSpPr>
        <p:spPr/>
        <p:txBody>
          <a:bodyPr>
            <a:normAutofit lnSpcReduction="10000"/>
          </a:bodyPr>
          <a:lstStyle/>
          <a:p>
            <a:r>
              <a:rPr lang="en-US" dirty="0"/>
              <a:t>Find unused Domain values</a:t>
            </a:r>
          </a:p>
          <a:p>
            <a:pPr lvl="1"/>
            <a:r>
              <a:rPr lang="en-US" dirty="0"/>
              <a:t>Find invalid values in a </a:t>
            </a:r>
            <a:r>
              <a:rPr lang="en-US" dirty="0" err="1"/>
              <a:t>domained</a:t>
            </a:r>
            <a:r>
              <a:rPr lang="en-US" dirty="0"/>
              <a:t> field</a:t>
            </a:r>
          </a:p>
          <a:p>
            <a:r>
              <a:rPr lang="en-US" dirty="0"/>
              <a:t>Delete Fields</a:t>
            </a:r>
          </a:p>
          <a:p>
            <a:r>
              <a:rPr lang="en-US" dirty="0"/>
              <a:t>List layers in an MXD, including:</a:t>
            </a:r>
          </a:p>
          <a:p>
            <a:pPr lvl="1"/>
            <a:r>
              <a:rPr lang="en-US" dirty="0"/>
              <a:t>Label expression, Def Query, Max/min scale range</a:t>
            </a:r>
          </a:p>
          <a:p>
            <a:r>
              <a:rPr lang="en-US" dirty="0"/>
              <a:t>Export </a:t>
            </a:r>
            <a:r>
              <a:rPr lang="en-US" dirty="0" err="1"/>
              <a:t>symbology</a:t>
            </a:r>
            <a:r>
              <a:rPr lang="en-US" dirty="0"/>
              <a:t> in MXD layers as .</a:t>
            </a:r>
            <a:r>
              <a:rPr lang="en-US" dirty="0" err="1"/>
              <a:t>lyr</a:t>
            </a:r>
            <a:r>
              <a:rPr lang="en-US" dirty="0"/>
              <a:t> files</a:t>
            </a:r>
          </a:p>
          <a:p>
            <a:pPr lvl="1"/>
            <a:r>
              <a:rPr lang="en-US" dirty="0"/>
              <a:t>Or import </a:t>
            </a:r>
            <a:r>
              <a:rPr lang="en-US" dirty="0" err="1"/>
              <a:t>symoblogy</a:t>
            </a:r>
            <a:r>
              <a:rPr lang="en-US" dirty="0"/>
              <a:t> from .</a:t>
            </a:r>
            <a:r>
              <a:rPr lang="en-US" dirty="0" err="1"/>
              <a:t>lyr</a:t>
            </a:r>
            <a:r>
              <a:rPr lang="en-US" dirty="0"/>
              <a:t> files</a:t>
            </a:r>
          </a:p>
          <a:p>
            <a:r>
              <a:rPr lang="en-US" dirty="0"/>
              <a:t>Import KML files to GDB</a:t>
            </a:r>
          </a:p>
          <a:p>
            <a:r>
              <a:rPr lang="en-US" dirty="0"/>
              <a:t>Open a file in it’s native program (ex. a PDF)</a:t>
            </a:r>
          </a:p>
          <a:p>
            <a:r>
              <a:rPr lang="en-US" dirty="0"/>
              <a:t>Modify layout elements in MXD</a:t>
            </a:r>
          </a:p>
          <a:p>
            <a:endParaRPr lang="en-US" dirty="0"/>
          </a:p>
          <a:p>
            <a:endParaRPr lang="en-US" dirty="0"/>
          </a:p>
        </p:txBody>
      </p:sp>
    </p:spTree>
    <p:extLst>
      <p:ext uri="{BB962C8B-B14F-4D97-AF65-F5344CB8AC3E}">
        <p14:creationId xmlns:p14="http://schemas.microsoft.com/office/powerpoint/2010/main" val="41417345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ArcGIS API for Python</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err="1"/>
              <a:t>arcgis.gis</a:t>
            </a:r>
            <a:r>
              <a:rPr lang="en-US" b="1" dirty="0"/>
              <a:t> module</a:t>
            </a:r>
          </a:p>
          <a:p>
            <a:pPr marL="0" indent="0">
              <a:buNone/>
            </a:pPr>
            <a:r>
              <a:rPr lang="en-US" dirty="0"/>
              <a:t>	Get details about your ArcGIS Online Account, including:</a:t>
            </a:r>
          </a:p>
          <a:p>
            <a:endParaRPr lang="en-US" dirty="0"/>
          </a:p>
          <a:p>
            <a:pPr marL="0" indent="0">
              <a:buNone/>
            </a:pPr>
            <a:r>
              <a:rPr lang="en-US" u="sng" dirty="0"/>
              <a:t>Lists </a:t>
            </a:r>
            <a:r>
              <a:rPr lang="en-US" dirty="0"/>
              <a:t> </a:t>
            </a:r>
          </a:p>
          <a:p>
            <a:pPr lvl="1"/>
            <a:r>
              <a:rPr lang="en-US" dirty="0"/>
              <a:t>List AGOL Items and Details </a:t>
            </a:r>
          </a:p>
          <a:p>
            <a:pPr lvl="1"/>
            <a:r>
              <a:rPr lang="en-US" dirty="0"/>
              <a:t>List AGOL Groups and Details (content and members)</a:t>
            </a:r>
          </a:p>
          <a:p>
            <a:pPr lvl="1"/>
            <a:r>
              <a:rPr lang="en-US" dirty="0"/>
              <a:t>List AGOL Users (and their content)</a:t>
            </a:r>
          </a:p>
          <a:p>
            <a:pPr lvl="1"/>
            <a:r>
              <a:rPr lang="en-US" dirty="0"/>
              <a:t>List AGOL </a:t>
            </a:r>
            <a:r>
              <a:rPr lang="en-US" dirty="0" err="1"/>
              <a:t>WebMaps</a:t>
            </a:r>
            <a:r>
              <a:rPr lang="en-US" dirty="0"/>
              <a:t> and Layers in each</a:t>
            </a:r>
          </a:p>
          <a:p>
            <a:endParaRPr lang="en-US" dirty="0"/>
          </a:p>
          <a:p>
            <a:pPr marL="0" indent="0">
              <a:buNone/>
            </a:pPr>
            <a:r>
              <a:rPr lang="en-US" u="sng" dirty="0"/>
              <a:t>Layer actions:</a:t>
            </a:r>
          </a:p>
          <a:p>
            <a:pPr lvl="1"/>
            <a:r>
              <a:rPr lang="en-US" dirty="0"/>
              <a:t>Delete or Truncate Hosted Feature Layer</a:t>
            </a:r>
          </a:p>
          <a:p>
            <a:pPr lvl="1"/>
            <a:r>
              <a:rPr lang="en-US" dirty="0"/>
              <a:t>Download Attachments as JPGs</a:t>
            </a:r>
          </a:p>
          <a:p>
            <a:pPr lvl="1"/>
            <a:r>
              <a:rPr lang="en-US" dirty="0"/>
              <a:t>Download Feature Layer to GDB feature class</a:t>
            </a:r>
          </a:p>
          <a:p>
            <a:endParaRPr lang="en-US" u="sng" dirty="0"/>
          </a:p>
          <a:p>
            <a:endParaRPr lang="en-US" u="sng" dirty="0"/>
          </a:p>
          <a:p>
            <a:endParaRPr lang="en-US" u="sng" dirty="0"/>
          </a:p>
          <a:p>
            <a:endParaRPr lang="en-US" dirty="0"/>
          </a:p>
          <a:p>
            <a:endParaRPr lang="en-US" dirty="0"/>
          </a:p>
        </p:txBody>
      </p:sp>
    </p:spTree>
    <p:extLst>
      <p:ext uri="{BB962C8B-B14F-4D97-AF65-F5344CB8AC3E}">
        <p14:creationId xmlns:p14="http://schemas.microsoft.com/office/powerpoint/2010/main" val="8257955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Non-GIS uses for Python</a:t>
            </a:r>
          </a:p>
        </p:txBody>
      </p:sp>
      <p:sp>
        <p:nvSpPr>
          <p:cNvPr id="3" name="Content Placeholder 2"/>
          <p:cNvSpPr>
            <a:spLocks noGrp="1"/>
          </p:cNvSpPr>
          <p:nvPr>
            <p:ph idx="1"/>
          </p:nvPr>
        </p:nvSpPr>
        <p:spPr/>
        <p:txBody>
          <a:bodyPr/>
          <a:lstStyle/>
          <a:p>
            <a:r>
              <a:rPr lang="en-US" dirty="0"/>
              <a:t>Download zipped files from FTP site</a:t>
            </a:r>
          </a:p>
          <a:p>
            <a:r>
              <a:rPr lang="en-US" dirty="0"/>
              <a:t>Zip or unzip files</a:t>
            </a:r>
          </a:p>
          <a:p>
            <a:r>
              <a:rPr lang="en-US" dirty="0"/>
              <a:t>Read from Excel files</a:t>
            </a:r>
          </a:p>
          <a:p>
            <a:r>
              <a:rPr lang="en-US" dirty="0"/>
              <a:t>Modify PDF files (ex. add bookmarks)</a:t>
            </a:r>
          </a:p>
          <a:p>
            <a:r>
              <a:rPr lang="en-US" dirty="0"/>
              <a:t>List of files in a folder</a:t>
            </a:r>
          </a:p>
          <a:p>
            <a:r>
              <a:rPr lang="en-US" dirty="0"/>
              <a:t>Delete, rename, copy files</a:t>
            </a:r>
          </a:p>
          <a:p>
            <a:r>
              <a:rPr lang="en-US" dirty="0"/>
              <a:t>Verify that a file or website exists (verify hyperlink path)</a:t>
            </a:r>
          </a:p>
          <a:p>
            <a:r>
              <a:rPr lang="en-US" dirty="0"/>
              <a:t>Send automated emails</a:t>
            </a:r>
          </a:p>
          <a:p>
            <a:endParaRPr lang="en-US" dirty="0"/>
          </a:p>
        </p:txBody>
      </p:sp>
    </p:spTree>
    <p:extLst>
      <p:ext uri="{BB962C8B-B14F-4D97-AF65-F5344CB8AC3E}">
        <p14:creationId xmlns:p14="http://schemas.microsoft.com/office/powerpoint/2010/main" val="416561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ArcPy</a:t>
            </a:r>
            <a:r>
              <a:rPr lang="en-US" dirty="0"/>
              <a:t> Resources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59705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own scripts</a:t>
            </a:r>
          </a:p>
        </p:txBody>
      </p:sp>
      <p:sp>
        <p:nvSpPr>
          <p:cNvPr id="5" name="Content Placeholder 4"/>
          <p:cNvSpPr>
            <a:spLocks noGrp="1"/>
          </p:cNvSpPr>
          <p:nvPr>
            <p:ph idx="1"/>
          </p:nvPr>
        </p:nvSpPr>
        <p:spPr/>
        <p:txBody>
          <a:bodyPr/>
          <a:lstStyle/>
          <a:p>
            <a:r>
              <a:rPr lang="en-US" dirty="0"/>
              <a:t>I constantly pull pieces out of old scripts</a:t>
            </a:r>
          </a:p>
        </p:txBody>
      </p:sp>
      <p:pic>
        <p:nvPicPr>
          <p:cNvPr id="6" name="Picture 5"/>
          <p:cNvPicPr>
            <a:picLocks noChangeAspect="1"/>
          </p:cNvPicPr>
          <p:nvPr/>
        </p:nvPicPr>
        <p:blipFill>
          <a:blip r:embed="rId3"/>
          <a:stretch>
            <a:fillRect/>
          </a:stretch>
        </p:blipFill>
        <p:spPr>
          <a:xfrm>
            <a:off x="1717963" y="2250079"/>
            <a:ext cx="5943167" cy="4358322"/>
          </a:xfrm>
          <a:prstGeom prst="rect">
            <a:avLst/>
          </a:prstGeom>
        </p:spPr>
      </p:pic>
    </p:spTree>
    <p:extLst>
      <p:ext uri="{BB962C8B-B14F-4D97-AF65-F5344CB8AC3E}">
        <p14:creationId xmlns:p14="http://schemas.microsoft.com/office/powerpoint/2010/main" val="2906553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ESRI Help</a:t>
            </a:r>
          </a:p>
        </p:txBody>
      </p:sp>
      <p:sp>
        <p:nvSpPr>
          <p:cNvPr id="3" name="Content Placeholder 2"/>
          <p:cNvSpPr>
            <a:spLocks noGrp="1"/>
          </p:cNvSpPr>
          <p:nvPr>
            <p:ph idx="1"/>
          </p:nvPr>
        </p:nvSpPr>
        <p:spPr/>
        <p:txBody>
          <a:bodyPr/>
          <a:lstStyle/>
          <a:p>
            <a:pPr lvl="1"/>
            <a:r>
              <a:rPr lang="en-US" dirty="0"/>
              <a:t>Each tool includes Python tool parameters and examples</a:t>
            </a:r>
          </a:p>
        </p:txBody>
      </p:sp>
      <p:pic>
        <p:nvPicPr>
          <p:cNvPr id="4" name="Picture 3"/>
          <p:cNvPicPr>
            <a:picLocks noChangeAspect="1"/>
          </p:cNvPicPr>
          <p:nvPr/>
        </p:nvPicPr>
        <p:blipFill>
          <a:blip r:embed="rId3"/>
          <a:stretch>
            <a:fillRect/>
          </a:stretch>
        </p:blipFill>
        <p:spPr>
          <a:xfrm>
            <a:off x="1985041" y="2414907"/>
            <a:ext cx="7722963" cy="5228466"/>
          </a:xfrm>
          <a:prstGeom prst="rect">
            <a:avLst/>
          </a:prstGeom>
        </p:spPr>
      </p:pic>
      <p:pic>
        <p:nvPicPr>
          <p:cNvPr id="5" name="Picture 4"/>
          <p:cNvPicPr>
            <a:picLocks noChangeAspect="1"/>
          </p:cNvPicPr>
          <p:nvPr/>
        </p:nvPicPr>
        <p:blipFill>
          <a:blip r:embed="rId4"/>
          <a:stretch>
            <a:fillRect/>
          </a:stretch>
        </p:blipFill>
        <p:spPr>
          <a:xfrm>
            <a:off x="3243593" y="2414907"/>
            <a:ext cx="5536372" cy="4878795"/>
          </a:xfrm>
          <a:prstGeom prst="rect">
            <a:avLst/>
          </a:prstGeom>
        </p:spPr>
      </p:pic>
    </p:spTree>
    <p:extLst>
      <p:ext uri="{BB962C8B-B14F-4D97-AF65-F5344CB8AC3E}">
        <p14:creationId xmlns:p14="http://schemas.microsoft.com/office/powerpoint/2010/main" val="382000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GIS.StackExchange.com</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316217" y="1690688"/>
            <a:ext cx="8791575" cy="4171950"/>
          </a:xfrm>
          <a:prstGeom prst="rect">
            <a:avLst/>
          </a:prstGeom>
        </p:spPr>
      </p:pic>
    </p:spTree>
    <p:extLst>
      <p:ext uri="{BB962C8B-B14F-4D97-AF65-F5344CB8AC3E}">
        <p14:creationId xmlns:p14="http://schemas.microsoft.com/office/powerpoint/2010/main" val="338661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Exporting Rest Service URL to GDB</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867652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StackOverflow.com</a:t>
            </a:r>
          </a:p>
        </p:txBody>
      </p:sp>
      <p:sp>
        <p:nvSpPr>
          <p:cNvPr id="3" name="Content Placeholder 2"/>
          <p:cNvSpPr>
            <a:spLocks noGrp="1"/>
          </p:cNvSpPr>
          <p:nvPr>
            <p:ph idx="1"/>
          </p:nvPr>
        </p:nvSpPr>
        <p:spPr/>
        <p:txBody>
          <a:bodyPr/>
          <a:lstStyle/>
          <a:p>
            <a:r>
              <a:rPr lang="en-US" dirty="0"/>
              <a:t>Python related questions</a:t>
            </a:r>
          </a:p>
        </p:txBody>
      </p:sp>
      <p:pic>
        <p:nvPicPr>
          <p:cNvPr id="4" name="Picture 3"/>
          <p:cNvPicPr>
            <a:picLocks noChangeAspect="1"/>
          </p:cNvPicPr>
          <p:nvPr/>
        </p:nvPicPr>
        <p:blipFill>
          <a:blip r:embed="rId2"/>
          <a:stretch>
            <a:fillRect/>
          </a:stretch>
        </p:blipFill>
        <p:spPr>
          <a:xfrm>
            <a:off x="1446296" y="2253665"/>
            <a:ext cx="9010650" cy="4371975"/>
          </a:xfrm>
          <a:prstGeom prst="rect">
            <a:avLst/>
          </a:prstGeom>
        </p:spPr>
      </p:pic>
    </p:spTree>
    <p:extLst>
      <p:ext uri="{BB962C8B-B14F-4D97-AF65-F5344CB8AC3E}">
        <p14:creationId xmlns:p14="http://schemas.microsoft.com/office/powerpoint/2010/main" val="15205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a:t>
            </a:r>
            <a:r>
              <a:rPr lang="en-US" dirty="0" err="1"/>
              <a:t>GeoNet</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5" name="Picture 4"/>
          <p:cNvPicPr>
            <a:picLocks noChangeAspect="1"/>
          </p:cNvPicPr>
          <p:nvPr/>
        </p:nvPicPr>
        <p:blipFill>
          <a:blip r:embed="rId2"/>
          <a:stretch>
            <a:fillRect/>
          </a:stretch>
        </p:blipFill>
        <p:spPr>
          <a:xfrm>
            <a:off x="1930288" y="1825625"/>
            <a:ext cx="8331424" cy="4748771"/>
          </a:xfrm>
          <a:prstGeom prst="rect">
            <a:avLst/>
          </a:prstGeom>
        </p:spPr>
      </p:pic>
    </p:spTree>
    <p:extLst>
      <p:ext uri="{BB962C8B-B14F-4D97-AF65-F5344CB8AC3E}">
        <p14:creationId xmlns:p14="http://schemas.microsoft.com/office/powerpoint/2010/main" val="32794645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Geoprocessing</a:t>
            </a:r>
            <a:r>
              <a:rPr lang="en-US" dirty="0"/>
              <a:t> Results</a:t>
            </a:r>
          </a:p>
        </p:txBody>
      </p:sp>
      <p:sp>
        <p:nvSpPr>
          <p:cNvPr id="3" name="Content Placeholder 2"/>
          <p:cNvSpPr>
            <a:spLocks noGrp="1"/>
          </p:cNvSpPr>
          <p:nvPr>
            <p:ph idx="1"/>
          </p:nvPr>
        </p:nvSpPr>
        <p:spPr/>
        <p:txBody>
          <a:bodyPr/>
          <a:lstStyle/>
          <a:p>
            <a:r>
              <a:rPr lang="en-US" dirty="0"/>
              <a:t>Run a process in ArcMap</a:t>
            </a:r>
          </a:p>
          <a:p>
            <a:r>
              <a:rPr lang="en-US" dirty="0"/>
              <a:t>View the </a:t>
            </a:r>
            <a:r>
              <a:rPr lang="en-US" dirty="0" err="1"/>
              <a:t>Geoprocessing</a:t>
            </a:r>
            <a:r>
              <a:rPr lang="en-US" dirty="0"/>
              <a:t> Result and save as Python snippet</a:t>
            </a:r>
          </a:p>
        </p:txBody>
      </p:sp>
      <p:pic>
        <p:nvPicPr>
          <p:cNvPr id="4" name="Picture 3"/>
          <p:cNvPicPr>
            <a:picLocks noChangeAspect="1"/>
          </p:cNvPicPr>
          <p:nvPr/>
        </p:nvPicPr>
        <p:blipFill>
          <a:blip r:embed="rId3"/>
          <a:stretch>
            <a:fillRect/>
          </a:stretch>
        </p:blipFill>
        <p:spPr>
          <a:xfrm>
            <a:off x="3910589" y="3074555"/>
            <a:ext cx="3114675" cy="2667000"/>
          </a:xfrm>
          <a:prstGeom prst="rect">
            <a:avLst/>
          </a:prstGeom>
        </p:spPr>
      </p:pic>
    </p:spTree>
    <p:extLst>
      <p:ext uri="{BB962C8B-B14F-4D97-AF65-F5344CB8AC3E}">
        <p14:creationId xmlns:p14="http://schemas.microsoft.com/office/powerpoint/2010/main" val="40643995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DiffChecker.com</a:t>
            </a:r>
          </a:p>
        </p:txBody>
      </p:sp>
      <p:sp>
        <p:nvSpPr>
          <p:cNvPr id="3" name="Content Placeholder 2"/>
          <p:cNvSpPr>
            <a:spLocks noGrp="1"/>
          </p:cNvSpPr>
          <p:nvPr>
            <p:ph idx="1"/>
          </p:nvPr>
        </p:nvSpPr>
        <p:spPr/>
        <p:txBody>
          <a:bodyPr/>
          <a:lstStyle/>
          <a:p>
            <a:r>
              <a:rPr lang="en-US" dirty="0"/>
              <a:t>Compare old version of script syntax to new version to see differences</a:t>
            </a:r>
          </a:p>
        </p:txBody>
      </p:sp>
      <p:pic>
        <p:nvPicPr>
          <p:cNvPr id="4" name="Picture 3"/>
          <p:cNvPicPr>
            <a:picLocks noChangeAspect="1"/>
          </p:cNvPicPr>
          <p:nvPr/>
        </p:nvPicPr>
        <p:blipFill>
          <a:blip r:embed="rId2"/>
          <a:stretch>
            <a:fillRect/>
          </a:stretch>
        </p:blipFill>
        <p:spPr>
          <a:xfrm>
            <a:off x="834785" y="2263993"/>
            <a:ext cx="10519015" cy="4890718"/>
          </a:xfrm>
          <a:prstGeom prst="rect">
            <a:avLst/>
          </a:prstGeom>
        </p:spPr>
      </p:pic>
    </p:spTree>
    <p:extLst>
      <p:ext uri="{BB962C8B-B14F-4D97-AF65-F5344CB8AC3E}">
        <p14:creationId xmlns:p14="http://schemas.microsoft.com/office/powerpoint/2010/main" val="39233890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Tips</a:t>
            </a:r>
          </a:p>
        </p:txBody>
      </p:sp>
      <p:sp>
        <p:nvSpPr>
          <p:cNvPr id="3" name="Content Placeholder 2"/>
          <p:cNvSpPr>
            <a:spLocks noGrp="1"/>
          </p:cNvSpPr>
          <p:nvPr>
            <p:ph idx="1"/>
          </p:nvPr>
        </p:nvSpPr>
        <p:spPr/>
        <p:txBody>
          <a:bodyPr>
            <a:normAutofit lnSpcReduction="10000"/>
          </a:bodyPr>
          <a:lstStyle/>
          <a:p>
            <a:r>
              <a:rPr lang="en-US" dirty="0"/>
              <a:t>      Don’t run any scripts on live data </a:t>
            </a:r>
            <a:r>
              <a:rPr lang="en-US" dirty="0" err="1"/>
              <a:t>til</a:t>
            </a:r>
            <a:r>
              <a:rPr lang="en-US" dirty="0"/>
              <a:t> you know that the process works</a:t>
            </a:r>
          </a:p>
          <a:p>
            <a:endParaRPr lang="en-US" dirty="0"/>
          </a:p>
          <a:p>
            <a:r>
              <a:rPr lang="en-US" dirty="0"/>
              <a:t>Comment your scripts</a:t>
            </a:r>
          </a:p>
          <a:p>
            <a:endParaRPr lang="en-US" dirty="0"/>
          </a:p>
          <a:p>
            <a:endParaRPr lang="en-US" dirty="0"/>
          </a:p>
          <a:p>
            <a:r>
              <a:rPr lang="en-US" dirty="0"/>
              <a:t>Some things are outside your control</a:t>
            </a:r>
          </a:p>
          <a:p>
            <a:pPr lvl="1"/>
            <a:r>
              <a:rPr lang="en-US" dirty="0">
                <a:latin typeface="+mj-lt"/>
              </a:rPr>
              <a:t>Firewall issues</a:t>
            </a:r>
          </a:p>
          <a:p>
            <a:pPr lvl="1"/>
            <a:r>
              <a:rPr lang="en-US" dirty="0">
                <a:latin typeface="+mj-lt"/>
              </a:rPr>
              <a:t>External data inaccessible</a:t>
            </a:r>
          </a:p>
          <a:p>
            <a:pPr lvl="1"/>
            <a:r>
              <a:rPr lang="en-US" dirty="0">
                <a:latin typeface="+mj-lt"/>
              </a:rPr>
              <a:t>Windows updates breaking scripts</a:t>
            </a:r>
          </a:p>
        </p:txBody>
      </p:sp>
      <p:pic>
        <p:nvPicPr>
          <p:cNvPr id="4" name="Picture 3"/>
          <p:cNvPicPr>
            <a:picLocks noChangeAspect="1"/>
          </p:cNvPicPr>
          <p:nvPr/>
        </p:nvPicPr>
        <p:blipFill>
          <a:blip r:embed="rId3"/>
          <a:stretch>
            <a:fillRect/>
          </a:stretch>
        </p:blipFill>
        <p:spPr>
          <a:xfrm>
            <a:off x="1377285" y="3520221"/>
            <a:ext cx="8615753" cy="716224"/>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32763" y="1806883"/>
            <a:ext cx="489045" cy="489045"/>
          </a:xfrm>
          <a:prstGeom prst="rect">
            <a:avLst/>
          </a:prstGeom>
        </p:spPr>
      </p:pic>
    </p:spTree>
    <p:extLst>
      <p:ext uri="{BB962C8B-B14F-4D97-AF65-F5344CB8AC3E}">
        <p14:creationId xmlns:p14="http://schemas.microsoft.com/office/powerpoint/2010/main" val="296935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me</a:t>
            </a:r>
          </a:p>
        </p:txBody>
      </p:sp>
      <p:sp>
        <p:nvSpPr>
          <p:cNvPr id="3" name="Content Placeholder 2"/>
          <p:cNvSpPr>
            <a:spLocks noGrp="1"/>
          </p:cNvSpPr>
          <p:nvPr>
            <p:ph idx="1"/>
          </p:nvPr>
        </p:nvSpPr>
        <p:spPr>
          <a:xfrm>
            <a:off x="838200" y="1825625"/>
            <a:ext cx="10400414" cy="4309361"/>
          </a:xfrm>
        </p:spPr>
        <p:txBody>
          <a:bodyPr/>
          <a:lstStyle/>
          <a:p>
            <a:endParaRPr lang="en-US" dirty="0"/>
          </a:p>
        </p:txBody>
      </p:sp>
      <p:sp>
        <p:nvSpPr>
          <p:cNvPr id="4" name="TextBox 3"/>
          <p:cNvSpPr txBox="1"/>
          <p:nvPr/>
        </p:nvSpPr>
        <p:spPr>
          <a:xfrm>
            <a:off x="1155940" y="2246968"/>
            <a:ext cx="3657600" cy="1477328"/>
          </a:xfrm>
          <a:prstGeom prst="rect">
            <a:avLst/>
          </a:prstGeom>
          <a:noFill/>
        </p:spPr>
        <p:txBody>
          <a:bodyPr wrap="square" rtlCol="0">
            <a:spAutoFit/>
          </a:bodyPr>
          <a:lstStyle/>
          <a:p>
            <a:r>
              <a:rPr lang="en-US" dirty="0"/>
              <a:t>Tom Laue</a:t>
            </a:r>
            <a:br>
              <a:rPr lang="en-US" dirty="0"/>
            </a:br>
            <a:r>
              <a:rPr lang="en-US" dirty="0"/>
              <a:t>GIS Analyst</a:t>
            </a:r>
            <a:br>
              <a:rPr lang="en-US" dirty="0"/>
            </a:br>
            <a:r>
              <a:rPr lang="en-US" dirty="0"/>
              <a:t>Citizens Energy Group</a:t>
            </a:r>
            <a:br>
              <a:rPr lang="en-US" dirty="0"/>
            </a:br>
            <a:r>
              <a:rPr lang="en-US" dirty="0"/>
              <a:t>phone: 317-927-5417</a:t>
            </a:r>
            <a:br>
              <a:rPr lang="en-US" dirty="0"/>
            </a:br>
            <a:r>
              <a:rPr lang="en-US" u="sng" dirty="0">
                <a:hlinkClick r:id="rId3"/>
              </a:rPr>
              <a:t>tlaue@citizensenergygroup.com</a:t>
            </a:r>
            <a:r>
              <a:rPr lang="en-US" dirty="0"/>
              <a:t> </a:t>
            </a:r>
          </a:p>
        </p:txBody>
      </p:sp>
      <p:sp>
        <p:nvSpPr>
          <p:cNvPr id="5" name="TextBox 4"/>
          <p:cNvSpPr txBox="1"/>
          <p:nvPr/>
        </p:nvSpPr>
        <p:spPr>
          <a:xfrm>
            <a:off x="1155940" y="3776307"/>
            <a:ext cx="5365630" cy="369332"/>
          </a:xfrm>
          <a:prstGeom prst="rect">
            <a:avLst/>
          </a:prstGeom>
          <a:noFill/>
        </p:spPr>
        <p:txBody>
          <a:bodyPr wrap="square" rtlCol="0">
            <a:spAutoFit/>
          </a:bodyPr>
          <a:lstStyle/>
          <a:p>
            <a:r>
              <a:rPr lang="en-US" b="1" i="1" dirty="0"/>
              <a:t>“Overcoming ESRI obstacles since 2004”</a:t>
            </a:r>
          </a:p>
        </p:txBody>
      </p:sp>
    </p:spTree>
    <p:extLst>
      <p:ext uri="{BB962C8B-B14F-4D97-AF65-F5344CB8AC3E}">
        <p14:creationId xmlns:p14="http://schemas.microsoft.com/office/powerpoint/2010/main" val="258953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 service links</a:t>
            </a:r>
          </a:p>
        </p:txBody>
      </p:sp>
      <p:sp>
        <p:nvSpPr>
          <p:cNvPr id="3" name="Content Placeholder 2"/>
          <p:cNvSpPr>
            <a:spLocks noGrp="1"/>
          </p:cNvSpPr>
          <p:nvPr>
            <p:ph idx="1"/>
          </p:nvPr>
        </p:nvSpPr>
        <p:spPr>
          <a:xfrm>
            <a:off x="838199" y="1825625"/>
            <a:ext cx="10873509" cy="4351338"/>
          </a:xfrm>
        </p:spPr>
        <p:txBody>
          <a:bodyPr/>
          <a:lstStyle/>
          <a:p>
            <a:endParaRPr lang="en-US" dirty="0"/>
          </a:p>
        </p:txBody>
      </p:sp>
      <p:sp>
        <p:nvSpPr>
          <p:cNvPr id="4" name="Rectangle 3"/>
          <p:cNvSpPr/>
          <p:nvPr/>
        </p:nvSpPr>
        <p:spPr>
          <a:xfrm>
            <a:off x="2826551" y="1825625"/>
            <a:ext cx="6437521" cy="4088683"/>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Hamilton County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hlinkClick r:id="rId2"/>
              </a:rPr>
              <a:t>https://gis1.hamiltoncounty.in.gov/arcgis/rest/services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Johnson County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hlinkClick r:id="rId3"/>
              </a:rPr>
              <a:t>https://services2.arcgis.com/s5B7dXoVjGiD4IBE/ArcGIS/rest/services</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Marion County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hlinkClick r:id="rId4"/>
              </a:rPr>
              <a:t>https://xmaps.indy.gov/arcgis/rest/services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Image result for hamilton county indiana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424" y="1825625"/>
            <a:ext cx="1527206" cy="14141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ohnson county indiana se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6045" y="3507103"/>
            <a:ext cx="1332663" cy="13973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rion county indiana se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7621" y="5049377"/>
            <a:ext cx="1341087" cy="134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66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izens Simple 16x9.potx" id="{EA7FF50A-2CCD-41C5-A6C8-62CBA44541AC}" vid="{CC139D5F-D5D5-4BCB-817C-FDA10AABF6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4EDE514EF3A4478B13991CEF711C40" ma:contentTypeVersion="1" ma:contentTypeDescription="Create a new document." ma:contentTypeScope="" ma:versionID="b7e2f4400b9a225d47301bc917d67e32">
  <xsd:schema xmlns:xsd="http://www.w3.org/2001/XMLSchema" xmlns:xs="http://www.w3.org/2001/XMLSchema" xmlns:p="http://schemas.microsoft.com/office/2006/metadata/properties" xmlns:ns1="http://schemas.microsoft.com/sharepoint/v3" targetNamespace="http://schemas.microsoft.com/office/2006/metadata/properties" ma:root="true" ma:fieldsID="3c29ae4ca400ac5c08079795251353e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0B6FA40-149E-4C95-88EF-8329D3562D8E}">
  <ds:schemaRefs>
    <ds:schemaRef ds:uri="http://schemas.microsoft.com/sharepoint/v3/contenttype/forms"/>
  </ds:schemaRefs>
</ds:datastoreItem>
</file>

<file path=customXml/itemProps2.xml><?xml version="1.0" encoding="utf-8"?>
<ds:datastoreItem xmlns:ds="http://schemas.openxmlformats.org/officeDocument/2006/customXml" ds:itemID="{AC1ED105-AA02-4371-8FD5-376716B5E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FA6132-D341-4CA4-8E0F-C8EF6039761E}">
  <ds:schemaRefs>
    <ds:schemaRef ds:uri="http://schemas.openxmlformats.org/package/2006/metadata/core-properties"/>
    <ds:schemaRef ds:uri="http://schemas.microsoft.com/sharepoint/v3"/>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CItizens Simple 16x9</Template>
  <TotalTime>1381</TotalTime>
  <Words>5435</Words>
  <Application>Microsoft Office PowerPoint</Application>
  <PresentationFormat>Widescreen</PresentationFormat>
  <Paragraphs>775</Paragraphs>
  <Slides>85</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Calibri</vt:lpstr>
      <vt:lpstr>Calibri Light</vt:lpstr>
      <vt:lpstr>Symbol</vt:lpstr>
      <vt:lpstr>Office Theme</vt:lpstr>
      <vt:lpstr>Python Tips/Tricks  Scripting Rest Service Downloads</vt:lpstr>
      <vt:lpstr>Overview</vt:lpstr>
      <vt:lpstr>ArcMap: Can’t add individual rest services</vt:lpstr>
      <vt:lpstr>Services in Pro</vt:lpstr>
      <vt:lpstr>Overview</vt:lpstr>
      <vt:lpstr>Databases</vt:lpstr>
      <vt:lpstr>Download specifics</vt:lpstr>
      <vt:lpstr>Exporting Rest Service URL to GDB</vt:lpstr>
      <vt:lpstr>REST service links</vt:lpstr>
      <vt:lpstr>PowerPoint Presentation</vt:lpstr>
      <vt:lpstr>PowerPoint Presentation</vt:lpstr>
      <vt:lpstr>In ArcGIS Pro</vt:lpstr>
      <vt:lpstr>Export features in ArcGIS Pro</vt:lpstr>
      <vt:lpstr>Data Download flowchart</vt:lpstr>
      <vt:lpstr>Python Script </vt:lpstr>
      <vt:lpstr>Script overview</vt:lpstr>
      <vt:lpstr>Script Overview</vt:lpstr>
      <vt:lpstr>Export features in ArcGIS Pro</vt:lpstr>
      <vt:lpstr>ArcGIS Pro CopyFeatures</vt:lpstr>
      <vt:lpstr>Excel file</vt:lpstr>
      <vt:lpstr>Excel file</vt:lpstr>
      <vt:lpstr>Export using a For Loop:</vt:lpstr>
      <vt:lpstr>PowerPoint Presentation</vt:lpstr>
      <vt:lpstr>Compare counts before downloading</vt:lpstr>
      <vt:lpstr>Finding New Streets and Parcels</vt:lpstr>
      <vt:lpstr>Copying from Staging to Production GDB</vt:lpstr>
      <vt:lpstr>Data Download flowchart</vt:lpstr>
      <vt:lpstr>XCOPY</vt:lpstr>
      <vt:lpstr>Running XCOPY in Python</vt:lpstr>
      <vt:lpstr>Geodatabase Bloating</vt:lpstr>
      <vt:lpstr>Geodatabase Bloating</vt:lpstr>
      <vt:lpstr>Other methods to copy data between feature classes</vt:lpstr>
      <vt:lpstr>Scheduling the task</vt:lpstr>
      <vt:lpstr>Task Scheduler</vt:lpstr>
      <vt:lpstr>Task Scheduler – Run Script in Python 3</vt:lpstr>
      <vt:lpstr>Task Scheduler Issues</vt:lpstr>
      <vt:lpstr>Task Scheduler – Importing Task</vt:lpstr>
      <vt:lpstr>Issues Encountered</vt:lpstr>
      <vt:lpstr>Multiple version of Python installed by ESRI</vt:lpstr>
      <vt:lpstr>Python 2 vs Python 3</vt:lpstr>
      <vt:lpstr>Multiple version of Python installed by ESRI</vt:lpstr>
      <vt:lpstr>ArcGIS Pro license needed</vt:lpstr>
      <vt:lpstr>Download a service in pieces</vt:lpstr>
      <vt:lpstr>Downloading Large Layers</vt:lpstr>
      <vt:lpstr>Downloading Large Layers</vt:lpstr>
      <vt:lpstr>Error checking</vt:lpstr>
      <vt:lpstr>Errors checking</vt:lpstr>
      <vt:lpstr>Verify Feature Counts</vt:lpstr>
      <vt:lpstr>Verify Feature Counts</vt:lpstr>
      <vt:lpstr>Verify REST service is not empty</vt:lpstr>
      <vt:lpstr>Verify REST service is not empty</vt:lpstr>
      <vt:lpstr>ERROR 000732: Input Features: Dataset does not Exist</vt:lpstr>
      <vt:lpstr>ERROR 999999 and ERROR: code:503</vt:lpstr>
      <vt:lpstr>ERROR: code:500  </vt:lpstr>
      <vt:lpstr>RuntimeError: server took too long to answer</vt:lpstr>
      <vt:lpstr>Time the script runs is important</vt:lpstr>
      <vt:lpstr>Production GDB only updated if no errors</vt:lpstr>
      <vt:lpstr>Python suggestions</vt:lpstr>
      <vt:lpstr>Use Print Statements!</vt:lpstr>
      <vt:lpstr>Using Print Statements</vt:lpstr>
      <vt:lpstr>Logging to txt file</vt:lpstr>
      <vt:lpstr>Logging to txt file</vt:lpstr>
      <vt:lpstr>Logging to text file</vt:lpstr>
      <vt:lpstr>Logging to txt file</vt:lpstr>
      <vt:lpstr>Emailing Errors</vt:lpstr>
      <vt:lpstr>Emailing Errors</vt:lpstr>
      <vt:lpstr>PowerPoint Presentation</vt:lpstr>
      <vt:lpstr>Script Backups</vt:lpstr>
      <vt:lpstr>Table issues? – Convert to geodatabase table</vt:lpstr>
      <vt:lpstr>Comment in script if it will delete data</vt:lpstr>
      <vt:lpstr>User input before deletion</vt:lpstr>
      <vt:lpstr>Arcpy.Exists()</vt:lpstr>
      <vt:lpstr>Various ArcPy uses</vt:lpstr>
      <vt:lpstr>Various ArcGIS API for Python</vt:lpstr>
      <vt:lpstr>Non-GIS uses for Python</vt:lpstr>
      <vt:lpstr>ArcPy Resources</vt:lpstr>
      <vt:lpstr>Your own scripts</vt:lpstr>
      <vt:lpstr>Resources – ESRI Help</vt:lpstr>
      <vt:lpstr>Resources - GIS.StackExchange.com</vt:lpstr>
      <vt:lpstr>Resources – StackOverflow.com</vt:lpstr>
      <vt:lpstr>Resources - GeoNet</vt:lpstr>
      <vt:lpstr>Geoprocessing Results</vt:lpstr>
      <vt:lpstr>DiffChecker.com</vt:lpstr>
      <vt:lpstr>Final Tips</vt:lpstr>
      <vt:lpstr>Contact me</vt:lpstr>
    </vt:vector>
  </TitlesOfParts>
  <Company>Citizens Energy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Laue, Tom</dc:creator>
  <cp:lastModifiedBy>O'Daniel, Amanda</cp:lastModifiedBy>
  <cp:revision>105</cp:revision>
  <dcterms:created xsi:type="dcterms:W3CDTF">2019-07-30T20:39:34Z</dcterms:created>
  <dcterms:modified xsi:type="dcterms:W3CDTF">2019-09-27T17:21:59Z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0x010100E54EDE514EF3A4478B13991CEF711C40</vt:lpwstr>
  </property>
</Properties>
</file>