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70" r:id="rId2"/>
    <p:sldId id="292" r:id="rId3"/>
    <p:sldId id="293" r:id="rId4"/>
    <p:sldId id="294" r:id="rId5"/>
    <p:sldId id="286" r:id="rId6"/>
    <p:sldId id="287" r:id="rId7"/>
    <p:sldId id="288" r:id="rId8"/>
    <p:sldId id="289" r:id="rId9"/>
    <p:sldId id="320" r:id="rId10"/>
    <p:sldId id="290" r:id="rId11"/>
    <p:sldId id="291" r:id="rId12"/>
    <p:sldId id="324" r:id="rId13"/>
    <p:sldId id="295" r:id="rId14"/>
    <p:sldId id="319" r:id="rId15"/>
    <p:sldId id="317" r:id="rId16"/>
    <p:sldId id="318" r:id="rId17"/>
    <p:sldId id="316" r:id="rId18"/>
    <p:sldId id="315" r:id="rId19"/>
    <p:sldId id="300" r:id="rId20"/>
    <p:sldId id="301" r:id="rId21"/>
    <p:sldId id="302" r:id="rId22"/>
    <p:sldId id="338" r:id="rId23"/>
    <p:sldId id="339" r:id="rId24"/>
    <p:sldId id="303" r:id="rId25"/>
    <p:sldId id="304" r:id="rId26"/>
    <p:sldId id="305" r:id="rId27"/>
    <p:sldId id="306" r:id="rId28"/>
    <p:sldId id="307" r:id="rId29"/>
    <p:sldId id="308" r:id="rId30"/>
    <p:sldId id="309" r:id="rId31"/>
    <p:sldId id="273" r:id="rId32"/>
    <p:sldId id="322" r:id="rId33"/>
    <p:sldId id="310" r:id="rId34"/>
    <p:sldId id="311" r:id="rId35"/>
    <p:sldId id="312" r:id="rId36"/>
    <p:sldId id="313" r:id="rId37"/>
    <p:sldId id="314" r:id="rId38"/>
    <p:sldId id="323" r:id="rId39"/>
    <p:sldId id="274" r:id="rId40"/>
    <p:sldId id="275" r:id="rId41"/>
    <p:sldId id="276" r:id="rId42"/>
    <p:sldId id="277" r:id="rId43"/>
    <p:sldId id="278" r:id="rId44"/>
    <p:sldId id="279" r:id="rId45"/>
    <p:sldId id="280" r:id="rId46"/>
    <p:sldId id="281" r:id="rId47"/>
    <p:sldId id="282" r:id="rId48"/>
    <p:sldId id="283" r:id="rId49"/>
    <p:sldId id="333" r:id="rId50"/>
    <p:sldId id="335" r:id="rId51"/>
    <p:sldId id="336" r:id="rId52"/>
    <p:sldId id="337" r:id="rId53"/>
    <p:sldId id="267" r:id="rId5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tchett, Shane" initials="H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62207" autoAdjust="0"/>
  </p:normalViewPr>
  <p:slideViewPr>
    <p:cSldViewPr snapToGrid="0" showGuides="1">
      <p:cViewPr varScale="1">
        <p:scale>
          <a:sx n="66" d="100"/>
          <a:sy n="66" d="100"/>
        </p:scale>
        <p:origin x="-752" y="-10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1" d="100"/>
          <a:sy n="91" d="100"/>
        </p:scale>
        <p:origin x="3540"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commentAuthors" Target="commentAuthors.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787796C3-549F-4858-A6CC-8DD813977009}" type="datetimeFigureOut">
              <a:rPr lang="en-US" smtClean="0"/>
              <a:t>2/19/19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EA7FFE1F-C6C8-404C-9AD1-08E9C821A68A}" type="slidenum">
              <a:rPr lang="en-US" smtClean="0"/>
              <a:t>‹#›</a:t>
            </a:fld>
            <a:endParaRPr lang="en-US"/>
          </a:p>
        </p:txBody>
      </p:sp>
    </p:spTree>
    <p:extLst>
      <p:ext uri="{BB962C8B-B14F-4D97-AF65-F5344CB8AC3E}">
        <p14:creationId xmlns:p14="http://schemas.microsoft.com/office/powerpoint/2010/main" val="917222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mailto:Jim.gavin@fssa.in.gov" TargetMode="External"/><Relationship Id="rId4" Type="http://schemas.openxmlformats.org/officeDocument/2006/relationships/hyperlink" Target="mailto:Marni.lemons@fssa.in.gov" TargetMode="External"/><Relationship Id="rId5" Type="http://schemas.openxmlformats.org/officeDocument/2006/relationships/hyperlink" Target="http://www.fssa.in.gov/" TargetMode="External"/><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7FFE1F-C6C8-404C-9AD1-08E9C821A68A}" type="slidenum">
              <a:rPr lang="en-US" smtClean="0"/>
              <a:t>1</a:t>
            </a:fld>
            <a:endParaRPr lang="en-US"/>
          </a:p>
        </p:txBody>
      </p:sp>
    </p:spTree>
    <p:extLst>
      <p:ext uri="{BB962C8B-B14F-4D97-AF65-F5344CB8AC3E}">
        <p14:creationId xmlns:p14="http://schemas.microsoft.com/office/powerpoint/2010/main" val="4138811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7FFE1F-C6C8-404C-9AD1-08E9C821A68A}" type="slidenum">
              <a:rPr lang="en-US" smtClean="0"/>
              <a:t>10</a:t>
            </a:fld>
            <a:endParaRPr lang="en-US"/>
          </a:p>
        </p:txBody>
      </p:sp>
    </p:spTree>
    <p:extLst>
      <p:ext uri="{BB962C8B-B14F-4D97-AF65-F5344CB8AC3E}">
        <p14:creationId xmlns:p14="http://schemas.microsoft.com/office/powerpoint/2010/main" val="982349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7FFE1F-C6C8-404C-9AD1-08E9C821A68A}" type="slidenum">
              <a:rPr lang="en-US" smtClean="0"/>
              <a:t>11</a:t>
            </a:fld>
            <a:endParaRPr lang="en-US"/>
          </a:p>
        </p:txBody>
      </p:sp>
    </p:spTree>
    <p:extLst>
      <p:ext uri="{BB962C8B-B14F-4D97-AF65-F5344CB8AC3E}">
        <p14:creationId xmlns:p14="http://schemas.microsoft.com/office/powerpoint/2010/main" val="1885484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7FFE1F-C6C8-404C-9AD1-08E9C821A68A}" type="slidenum">
              <a:rPr lang="en-US" smtClean="0"/>
              <a:t>12</a:t>
            </a:fld>
            <a:endParaRPr lang="en-US"/>
          </a:p>
        </p:txBody>
      </p:sp>
    </p:spTree>
    <p:extLst>
      <p:ext uri="{BB962C8B-B14F-4D97-AF65-F5344CB8AC3E}">
        <p14:creationId xmlns:p14="http://schemas.microsoft.com/office/powerpoint/2010/main" val="812620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7FFE1F-C6C8-404C-9AD1-08E9C821A68A}" type="slidenum">
              <a:rPr lang="en-US" smtClean="0"/>
              <a:t>13</a:t>
            </a:fld>
            <a:endParaRPr lang="en-US"/>
          </a:p>
        </p:txBody>
      </p:sp>
    </p:spTree>
    <p:extLst>
      <p:ext uri="{BB962C8B-B14F-4D97-AF65-F5344CB8AC3E}">
        <p14:creationId xmlns:p14="http://schemas.microsoft.com/office/powerpoint/2010/main" val="1950139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HIP was a good start, but it’s not enough.  It’s a play on words </a:t>
            </a:r>
            <a:r>
              <a:rPr lang="mr-IN" dirty="0" smtClean="0"/>
              <a:t>–</a:t>
            </a:r>
            <a:r>
              <a:rPr lang="en-US" dirty="0" smtClean="0"/>
              <a:t> it started as an insurance plan.  But, what if building a Healthy Indiana was the PLAN? </a:t>
            </a:r>
          </a:p>
          <a:p>
            <a:endParaRPr lang="en-US" dirty="0" smtClean="0"/>
          </a:p>
          <a:p>
            <a:r>
              <a:rPr lang="en-US" dirty="0" smtClean="0"/>
              <a:t>Did you know that despite every health care innovation of the last two decades, we haven’t made a dent in food security since the recession?  And that those with food insecurity are the the majority of the high cost members of Medicaid programs? It’s all connected and we can’t nourish souls until we nourish bodies.  </a:t>
            </a:r>
          </a:p>
          <a:p>
            <a:endParaRPr lang="en-US" dirty="0" smtClean="0"/>
          </a:p>
          <a:p>
            <a:r>
              <a:rPr lang="en-US" dirty="0" smtClean="0"/>
              <a:t>We created the Healthy Opportunities office to bring social determinants of health into health care.  We started by asking 10 questions at the end of every Medicaid, SNAP and TANF application on August 4</a:t>
            </a:r>
            <a:r>
              <a:rPr lang="en-US" baseline="30000" dirty="0" smtClean="0"/>
              <a:t>th</a:t>
            </a:r>
            <a:r>
              <a:rPr lang="en-US" dirty="0" smtClean="0"/>
              <a:t>.  We have over 40,000 responses.  People need us.  And now, for the first time in the state of Indiana, we know what they need and where they are.  </a:t>
            </a:r>
          </a:p>
          <a:p>
            <a:endParaRPr lang="en-US" dirty="0" smtClean="0"/>
          </a:p>
        </p:txBody>
      </p:sp>
      <p:sp>
        <p:nvSpPr>
          <p:cNvPr id="4" name="Slide Number Placeholder 3"/>
          <p:cNvSpPr>
            <a:spLocks noGrp="1"/>
          </p:cNvSpPr>
          <p:nvPr>
            <p:ph type="sldNum" sz="quarter" idx="10"/>
          </p:nvPr>
        </p:nvSpPr>
        <p:spPr/>
        <p:txBody>
          <a:bodyPr/>
          <a:lstStyle/>
          <a:p>
            <a:fld id="{FBB80422-AF08-B04F-95A5-AB5FA24D30FF}" type="slidenum">
              <a:rPr lang="en-US" smtClean="0"/>
              <a:t>14</a:t>
            </a:fld>
            <a:endParaRPr lang="en-US"/>
          </a:p>
        </p:txBody>
      </p:sp>
    </p:spTree>
    <p:extLst>
      <p:ext uri="{BB962C8B-B14F-4D97-AF65-F5344CB8AC3E}">
        <p14:creationId xmlns:p14="http://schemas.microsoft.com/office/powerpoint/2010/main" val="964575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7FFE1F-C6C8-404C-9AD1-08E9C821A68A}" type="slidenum">
              <a:rPr lang="en-US" smtClean="0"/>
              <a:t>15</a:t>
            </a:fld>
            <a:endParaRPr lang="en-US"/>
          </a:p>
        </p:txBody>
      </p:sp>
    </p:spTree>
    <p:extLst>
      <p:ext uri="{BB962C8B-B14F-4D97-AF65-F5344CB8AC3E}">
        <p14:creationId xmlns:p14="http://schemas.microsoft.com/office/powerpoint/2010/main" val="2394697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7FFE1F-C6C8-404C-9AD1-08E9C821A68A}" type="slidenum">
              <a:rPr lang="en-US" smtClean="0"/>
              <a:t>16</a:t>
            </a:fld>
            <a:endParaRPr lang="en-US"/>
          </a:p>
        </p:txBody>
      </p:sp>
    </p:spTree>
    <p:extLst>
      <p:ext uri="{BB962C8B-B14F-4D97-AF65-F5344CB8AC3E}">
        <p14:creationId xmlns:p14="http://schemas.microsoft.com/office/powerpoint/2010/main" val="1837926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7FFE1F-C6C8-404C-9AD1-08E9C821A68A}" type="slidenum">
              <a:rPr lang="en-US" smtClean="0"/>
              <a:t>17</a:t>
            </a:fld>
            <a:endParaRPr lang="en-US"/>
          </a:p>
        </p:txBody>
      </p:sp>
    </p:spTree>
    <p:extLst>
      <p:ext uri="{BB962C8B-B14F-4D97-AF65-F5344CB8AC3E}">
        <p14:creationId xmlns:p14="http://schemas.microsoft.com/office/powerpoint/2010/main" val="2367319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 points</a:t>
            </a:r>
            <a:r>
              <a:rPr lang="en-US" baseline="0" dirty="0" smtClean="0"/>
              <a:t> for the importance/significance of IEDSS. </a:t>
            </a:r>
          </a:p>
          <a:p>
            <a:endParaRPr lang="en-US" baseline="0" dirty="0" smtClean="0"/>
          </a:p>
          <a:p>
            <a:pPr lvl="0"/>
            <a:r>
              <a:rPr lang="en-US" dirty="0"/>
              <a:t>To help us better serve our members, the Indiana Family and Social Services Administration is updating and improving the internal system our employees use to determine member eligibility for SNAP, TANF and health coverage. FSSA calls the new system “IEDSS,” which stands for Indiana Eligibility Determination and Services System.</a:t>
            </a:r>
          </a:p>
          <a:p>
            <a:r>
              <a:rPr lang="en-US" dirty="0"/>
              <a:t> </a:t>
            </a:r>
          </a:p>
          <a:p>
            <a:pPr lvl="0"/>
            <a:r>
              <a:rPr lang="en-US" dirty="0"/>
              <a:t>There will be no changes to the client-facing online systems or web pages, such as the FSSA Benefits Portal. Also, members will continue to be able to apply for benefits exactly the same way they do today: online; in our local office; by mail, fax or telephone</a:t>
            </a:r>
            <a:r>
              <a:rPr lang="en-US" dirty="0" smtClean="0"/>
              <a:t>.</a:t>
            </a:r>
          </a:p>
          <a:p>
            <a:pPr lvl="0"/>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shown on this slide, member cases will move to the new system according to a regional phase-in schedule starting at the end of April 2019.</a:t>
            </a:r>
            <a:r>
              <a:rPr lang="en-US" sz="1200" strike="sng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dirty="0"/>
              <a:t>  </a:t>
            </a:r>
          </a:p>
          <a:p>
            <a:pPr lvl="0"/>
            <a:r>
              <a:rPr lang="en-US" dirty="0"/>
              <a:t>Members will receive a new case number in the mail when their case becomes part of IEDSS. The notices members receive in the mail about their benefits will also look different, but the information in these mailings will be the same.</a:t>
            </a:r>
          </a:p>
          <a:p>
            <a:r>
              <a:rPr lang="en-US" dirty="0"/>
              <a:t> </a:t>
            </a:r>
          </a:p>
          <a:p>
            <a:pPr lvl="0"/>
            <a:r>
              <a:rPr lang="en-US" dirty="0"/>
              <a:t>FSSA will work closely with our federal partners during the implementation of the new system. We will look at key data points daily to monitor system performance so that accuracy and timeliness are not impacted. </a:t>
            </a:r>
          </a:p>
          <a:p>
            <a:r>
              <a:rPr lang="en-US" dirty="0"/>
              <a:t> </a:t>
            </a:r>
          </a:p>
          <a:p>
            <a:pPr lvl="0"/>
            <a:r>
              <a:rPr lang="en-US" dirty="0"/>
              <a:t>Look for more communications from FSSA about the IEDSS rollout in the coming weeks.</a:t>
            </a:r>
          </a:p>
        </p:txBody>
      </p:sp>
      <p:sp>
        <p:nvSpPr>
          <p:cNvPr id="4" name="Slide Number Placeholder 3"/>
          <p:cNvSpPr>
            <a:spLocks noGrp="1"/>
          </p:cNvSpPr>
          <p:nvPr>
            <p:ph type="sldNum" sz="quarter" idx="10"/>
          </p:nvPr>
        </p:nvSpPr>
        <p:spPr/>
        <p:txBody>
          <a:bodyPr/>
          <a:lstStyle/>
          <a:p>
            <a:fld id="{EA7FFE1F-C6C8-404C-9AD1-08E9C821A68A}" type="slidenum">
              <a:rPr lang="en-US" smtClean="0"/>
              <a:t>18</a:t>
            </a:fld>
            <a:endParaRPr lang="en-US"/>
          </a:p>
        </p:txBody>
      </p:sp>
    </p:spTree>
    <p:extLst>
      <p:ext uri="{BB962C8B-B14F-4D97-AF65-F5344CB8AC3E}">
        <p14:creationId xmlns:p14="http://schemas.microsoft.com/office/powerpoint/2010/main" val="3157292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a:t>
            </a:r>
            <a:r>
              <a:rPr lang="en-US" baseline="0" dirty="0" smtClean="0"/>
              <a:t> tours x 3</a:t>
            </a:r>
          </a:p>
          <a:p>
            <a:r>
              <a:rPr lang="en-US" baseline="0" dirty="0" smtClean="0"/>
              <a:t>Appropriate resources</a:t>
            </a:r>
          </a:p>
          <a:p>
            <a:r>
              <a:rPr lang="en-US" baseline="0" dirty="0" smtClean="0"/>
              <a:t>Multiple ways to interface</a:t>
            </a:r>
          </a:p>
          <a:p>
            <a:r>
              <a:rPr lang="en-US" baseline="0" dirty="0" smtClean="0"/>
              <a:t>Team at FSSA</a:t>
            </a:r>
          </a:p>
          <a:p>
            <a:r>
              <a:rPr lang="en-US" baseline="0" dirty="0" smtClean="0"/>
              <a:t>&gt;200 community partners</a:t>
            </a:r>
            <a:r>
              <a:rPr lang="en-US" dirty="0"/>
              <a:t> </a:t>
            </a:r>
          </a:p>
          <a:p>
            <a:r>
              <a:rPr lang="en-US" dirty="0"/>
              <a:t>we have 90 unique organizations and 209 entries. (For instance, there are 89 Work Ones, 20 Ivy Techs, 13 Excel Centers, 22 </a:t>
            </a:r>
            <a:r>
              <a:rPr lang="en-US" dirty="0" err="1"/>
              <a:t>Indpls</a:t>
            </a:r>
            <a:r>
              <a:rPr lang="en-US" dirty="0"/>
              <a:t> Library sites).</a:t>
            </a:r>
          </a:p>
          <a:p>
            <a:endParaRPr lang="en-US" dirty="0"/>
          </a:p>
        </p:txBody>
      </p:sp>
      <p:sp>
        <p:nvSpPr>
          <p:cNvPr id="4" name="Slide Number Placeholder 3"/>
          <p:cNvSpPr>
            <a:spLocks noGrp="1"/>
          </p:cNvSpPr>
          <p:nvPr>
            <p:ph type="sldNum" sz="quarter" idx="10"/>
          </p:nvPr>
        </p:nvSpPr>
        <p:spPr/>
        <p:txBody>
          <a:bodyPr/>
          <a:lstStyle/>
          <a:p>
            <a:fld id="{EA7FFE1F-C6C8-404C-9AD1-08E9C821A68A}" type="slidenum">
              <a:rPr lang="en-US" smtClean="0"/>
              <a:t>19</a:t>
            </a:fld>
            <a:endParaRPr lang="en-US"/>
          </a:p>
        </p:txBody>
      </p:sp>
    </p:spTree>
    <p:extLst>
      <p:ext uri="{BB962C8B-B14F-4D97-AF65-F5344CB8AC3E}">
        <p14:creationId xmlns:p14="http://schemas.microsoft.com/office/powerpoint/2010/main" val="4275731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       Awarded 7 new grants over the last two years for over $72M:</a:t>
            </a:r>
          </a:p>
          <a:p>
            <a:r>
              <a:rPr lang="en-US" sz="1300" dirty="0"/>
              <a:t>–      DMHA (3) - $63.8M</a:t>
            </a:r>
          </a:p>
          <a:p>
            <a:r>
              <a:rPr lang="en-US" sz="1300" dirty="0"/>
              <a:t>•       CURES Grant:  2 year $10.9M annually</a:t>
            </a:r>
          </a:p>
          <a:p>
            <a:r>
              <a:rPr lang="en-US" sz="1300" dirty="0"/>
              <a:t>•       State Opioid Response (SOR) grant: 2 year $18.1M annually</a:t>
            </a:r>
          </a:p>
          <a:p>
            <a:r>
              <a:rPr lang="en-US" sz="1300" dirty="0"/>
              <a:t>•       COAP Grant: 3 year grant $5.8M over life of grant</a:t>
            </a:r>
          </a:p>
          <a:p>
            <a:r>
              <a:rPr lang="en-US" sz="1300" dirty="0"/>
              <a:t>–      DDRS (1) - $392k</a:t>
            </a:r>
          </a:p>
          <a:p>
            <a:r>
              <a:rPr lang="en-US" sz="1300" dirty="0"/>
              <a:t>•       Indiana Living Will Grant: 5 year grant $392k annually</a:t>
            </a:r>
          </a:p>
          <a:p>
            <a:r>
              <a:rPr lang="en-US" sz="1300" dirty="0"/>
              <a:t>–      Aging (1) - $1.17M</a:t>
            </a:r>
          </a:p>
          <a:p>
            <a:r>
              <a:rPr lang="en-US" sz="1300" dirty="0"/>
              <a:t>•       No Wrong Door Grant: 2 year grant $586k annually</a:t>
            </a:r>
          </a:p>
          <a:p>
            <a:r>
              <a:rPr lang="en-US" sz="1300" dirty="0"/>
              <a:t>–      DFR (1) - $134K</a:t>
            </a:r>
          </a:p>
          <a:p>
            <a:r>
              <a:rPr lang="en-US" sz="1300" dirty="0"/>
              <a:t>•       SNAP Integrity Grant: 1 year grant $134k</a:t>
            </a:r>
          </a:p>
          <a:p>
            <a:r>
              <a:rPr lang="en-US" sz="1300" dirty="0"/>
              <a:t>–      OECOSL (1) - $6.9M</a:t>
            </a:r>
          </a:p>
          <a:p>
            <a:r>
              <a:rPr lang="en-US" sz="1300" dirty="0"/>
              <a:t>•       Preschool Development Grant: 1 year grant $6.9M</a:t>
            </a:r>
          </a:p>
          <a:p>
            <a:pPr lvl="0"/>
            <a:endParaRPr lang="en-US" sz="1300" dirty="0"/>
          </a:p>
        </p:txBody>
      </p:sp>
      <p:sp>
        <p:nvSpPr>
          <p:cNvPr id="4" name="Slide Number Placeholder 3"/>
          <p:cNvSpPr>
            <a:spLocks noGrp="1"/>
          </p:cNvSpPr>
          <p:nvPr>
            <p:ph type="sldNum" sz="quarter" idx="10"/>
          </p:nvPr>
        </p:nvSpPr>
        <p:spPr/>
        <p:txBody>
          <a:bodyPr/>
          <a:lstStyle/>
          <a:p>
            <a:fld id="{EA7FFE1F-C6C8-404C-9AD1-08E9C821A68A}" type="slidenum">
              <a:rPr lang="en-US" smtClean="0"/>
              <a:t>2</a:t>
            </a:fld>
            <a:endParaRPr lang="en-US"/>
          </a:p>
        </p:txBody>
      </p:sp>
    </p:spTree>
    <p:extLst>
      <p:ext uri="{BB962C8B-B14F-4D97-AF65-F5344CB8AC3E}">
        <p14:creationId xmlns:p14="http://schemas.microsoft.com/office/powerpoint/2010/main" val="844538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a:t>
            </a:r>
          </a:p>
          <a:p>
            <a:r>
              <a:rPr lang="en-US" dirty="0"/>
              <a:t>o   As I have traveled the state and talked with business leaders, there is real excitement surrounding the Gateway to Work program as employers are in need of workforce participants during this period of record low unemployment in Indiana.  However, we know the transition between HIP and private insurance can be confusing and complicated.</a:t>
            </a:r>
          </a:p>
          <a:p>
            <a:r>
              <a:rPr lang="en-US" dirty="0"/>
              <a:t>o   We believe we have developed a model program with Gateway to Work, but we recognize successful participants may be faced with delays in coverage as they transition from HIP and onto private coverage.  While Hoosiers with employer sponsored coverage are offered COBRA when they are between jobs, HIP participates currently do not have a similar option.  We will work with our federal partners to ensure we can streamline to the process to encourage successful enrollment in commercial insurance.</a:t>
            </a:r>
          </a:p>
          <a:p>
            <a:r>
              <a:rPr lang="en-US" dirty="0"/>
              <a:t>-          </a:t>
            </a:r>
            <a:r>
              <a:rPr lang="en-US" b="1" dirty="0"/>
              <a:t>How?</a:t>
            </a:r>
            <a:endParaRPr lang="en-US" dirty="0"/>
          </a:p>
          <a:p>
            <a:r>
              <a:rPr lang="en-US" b="1" dirty="0"/>
              <a:t>o   We will work with our federal partners on the design, but we are exploring options to both extend the amount of time that a rising HIP member can maintain coverage while they transition to insurance, and also exploring ways for a rising HIP members to utilize their power account as a tool to transition to insurance.  Both of these potential options will help us continue to remove barriers so that Hoosiers can achieve the ultimate objective of moving to the workforce, increasing their income and their well-being.</a:t>
            </a:r>
            <a:endParaRPr lang="en-US" dirty="0"/>
          </a:p>
          <a:p>
            <a:r>
              <a:rPr lang="en-US" b="1" dirty="0"/>
              <a:t>-          When?</a:t>
            </a:r>
            <a:endParaRPr lang="en-US" dirty="0"/>
          </a:p>
          <a:p>
            <a:r>
              <a:rPr lang="en-US" b="1" dirty="0"/>
              <a:t>o   Our goal is to have these program enhancements in place beginning in 2020  to support members as the Gateway to Work hour requirement ramps up to 20 hours per week.</a:t>
            </a:r>
            <a:endParaRPr lang="en-US" dirty="0"/>
          </a:p>
          <a:p>
            <a:r>
              <a:rPr lang="en-US" dirty="0"/>
              <a:t> </a:t>
            </a:r>
          </a:p>
          <a:p>
            <a:pPr defTabSz="881390">
              <a:defRPr/>
            </a:pPr>
            <a:endParaRPr lang="en-US" sz="1100" dirty="0"/>
          </a:p>
        </p:txBody>
      </p:sp>
      <p:sp>
        <p:nvSpPr>
          <p:cNvPr id="4" name="Slide Number Placeholder 3"/>
          <p:cNvSpPr>
            <a:spLocks noGrp="1"/>
          </p:cNvSpPr>
          <p:nvPr>
            <p:ph type="sldNum" sz="quarter" idx="10"/>
          </p:nvPr>
        </p:nvSpPr>
        <p:spPr/>
        <p:txBody>
          <a:bodyPr/>
          <a:lstStyle/>
          <a:p>
            <a:fld id="{EA7FFE1F-C6C8-404C-9AD1-08E9C821A68A}" type="slidenum">
              <a:rPr lang="en-US" smtClean="0"/>
              <a:t>20</a:t>
            </a:fld>
            <a:endParaRPr lang="en-US"/>
          </a:p>
        </p:txBody>
      </p:sp>
    </p:spTree>
    <p:extLst>
      <p:ext uri="{BB962C8B-B14F-4D97-AF65-F5344CB8AC3E}">
        <p14:creationId xmlns:p14="http://schemas.microsoft.com/office/powerpoint/2010/main" val="3623528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28731">
              <a:spcBef>
                <a:spcPct val="0"/>
              </a:spcBef>
            </a:pPr>
            <a:r>
              <a:rPr lang="en-US" u="sng" dirty="0" smtClean="0">
                <a:latin typeface="Calibri" charset="0"/>
              </a:rPr>
              <a:t>Comments</a:t>
            </a:r>
            <a:r>
              <a:rPr lang="en-US" dirty="0" smtClean="0">
                <a:latin typeface="Calibri" charset="0"/>
              </a:rPr>
              <a:t>:  Intended as a catalyst to drive modernization through the State hospital network, one should infer that there will be care delivery and operational process enhancements promulgated by the NDI and adopted by existing State network hospitals.  This will require that our other hospitals also staff up and increase staff skill base to facilitate state-of-the-art patient treatment.  The seeds for this have been sown in 2016 and the success of the NDI meeting the two pillars above will need to result in similar outcomes at the five other State hospitals for </a:t>
            </a:r>
            <a:r>
              <a:rPr lang="en-US" dirty="0" err="1" smtClean="0">
                <a:latin typeface="Calibri" charset="0"/>
              </a:rPr>
              <a:t>Tx</a:t>
            </a:r>
            <a:r>
              <a:rPr lang="en-US" dirty="0" smtClean="0">
                <a:latin typeface="Calibri" charset="0"/>
              </a:rPr>
              <a:t> plans.</a:t>
            </a:r>
          </a:p>
          <a:p>
            <a:pPr defTabSz="428731">
              <a:spcBef>
                <a:spcPct val="0"/>
              </a:spcBef>
            </a:pPr>
            <a:endParaRPr lang="en-US" dirty="0" smtClean="0">
              <a:latin typeface="Calibri" charset="0"/>
            </a:endParaRPr>
          </a:p>
          <a:p>
            <a:pPr defTabSz="428731">
              <a:spcBef>
                <a:spcPct val="0"/>
              </a:spcBef>
            </a:pPr>
            <a:r>
              <a:rPr lang="en-US" sz="1100" dirty="0">
                <a:latin typeface="Calibri" charset="0"/>
              </a:rPr>
              <a:t>Statutory admission constraints prevent the State hospitals from treating patients whose principle problem is addiction.  However substance abuse frequency accompanies severe behavioral health disease, and thus will be a distinct protocol at the NDI.  This SUD treatment component will canvas all NDI units, as each unit is primarily designated for a core behavioral health condition and/or gender.  Nevertheless, the objective to attack drug addiction will be one of many keystones for the NDI and we shall recruit resources to assist wherever possible and meritorious.   Those resources may come to train and treat at the NDI, and apply that skill elsewhere.</a:t>
            </a:r>
          </a:p>
          <a:p>
            <a:pPr defTabSz="428731">
              <a:spcBef>
                <a:spcPct val="0"/>
              </a:spcBef>
            </a:pPr>
            <a:endParaRPr lang="en-US" sz="1100" dirty="0">
              <a:latin typeface="Calibri" charset="0"/>
            </a:endParaRPr>
          </a:p>
          <a:p>
            <a:pPr defTabSz="428731">
              <a:spcBef>
                <a:spcPct val="0"/>
              </a:spcBef>
            </a:pPr>
            <a:r>
              <a:rPr lang="en-US" sz="1100" dirty="0">
                <a:latin typeface="Calibri" charset="0"/>
              </a:rPr>
              <a:t>The NDI, as a sole project, certainly is reflecting great government service.  It is our goal, however, to take this opportunity to drive the need for excellence in all sectors of healthcare delivery across the entirety of our network.  We </a:t>
            </a:r>
            <a:r>
              <a:rPr lang="en-US" sz="1100" u="sng" dirty="0">
                <a:latin typeface="Calibri" charset="0"/>
              </a:rPr>
              <a:t>shall</a:t>
            </a:r>
            <a:r>
              <a:rPr lang="en-US" sz="1100" dirty="0">
                <a:latin typeface="Calibri" charset="0"/>
              </a:rPr>
              <a:t> </a:t>
            </a:r>
            <a:r>
              <a:rPr lang="en-US" sz="1100" u="sng" dirty="0">
                <a:latin typeface="Calibri" charset="0"/>
              </a:rPr>
              <a:t>continue </a:t>
            </a:r>
            <a:r>
              <a:rPr lang="en-US" sz="1100" dirty="0">
                <a:latin typeface="Calibri" charset="0"/>
              </a:rPr>
              <a:t>to foster our ideas of better operational strategies/tactics, invite the systems integration with our State hospital peers for shared efficiencies/knowledge, and prove that the NDI is only the beginning for modernized State healthcare facilities delivering great government service to patients and our partners/communities.</a:t>
            </a:r>
            <a:endParaRPr lang="en-US" sz="2200" dirty="0">
              <a:latin typeface="Calibri" charset="0"/>
            </a:endParaRPr>
          </a:p>
        </p:txBody>
      </p:sp>
      <p:sp>
        <p:nvSpPr>
          <p:cNvPr id="4" name="Slide Number Placeholder 3"/>
          <p:cNvSpPr>
            <a:spLocks noGrp="1"/>
          </p:cNvSpPr>
          <p:nvPr>
            <p:ph type="sldNum" sz="quarter" idx="10"/>
          </p:nvPr>
        </p:nvSpPr>
        <p:spPr/>
        <p:txBody>
          <a:bodyPr/>
          <a:lstStyle/>
          <a:p>
            <a:fld id="{EA7FFE1F-C6C8-404C-9AD1-08E9C821A68A}" type="slidenum">
              <a:rPr lang="en-US" smtClean="0"/>
              <a:t>21</a:t>
            </a:fld>
            <a:endParaRPr lang="en-US"/>
          </a:p>
        </p:txBody>
      </p:sp>
    </p:spTree>
    <p:extLst>
      <p:ext uri="{BB962C8B-B14F-4D97-AF65-F5344CB8AC3E}">
        <p14:creationId xmlns:p14="http://schemas.microsoft.com/office/powerpoint/2010/main" val="2920148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28731">
              <a:spcBef>
                <a:spcPct val="0"/>
              </a:spcBef>
            </a:pPr>
            <a:r>
              <a:rPr lang="en-US" u="sng" dirty="0" smtClean="0">
                <a:latin typeface="Calibri" charset="0"/>
              </a:rPr>
              <a:t>Comments</a:t>
            </a:r>
            <a:r>
              <a:rPr lang="en-US" dirty="0" smtClean="0">
                <a:latin typeface="Calibri" charset="0"/>
              </a:rPr>
              <a:t>:  Intended as a catalyst to drive modernization through the State hospital network, one should infer that there will be care delivery and operational process enhancements promulgated by the NDI and adopted by existing State network hospitals.  This will require that our other hospitals also staff up and increase staff skill base to facilitate state-of-the-art patient treatment.  The seeds for this have been sown in 2016 and the success of the NDI meeting the two pillars above will need to result in similar outcomes at the five other State hospitals for </a:t>
            </a:r>
            <a:r>
              <a:rPr lang="en-US" dirty="0" err="1" smtClean="0">
                <a:latin typeface="Calibri" charset="0"/>
              </a:rPr>
              <a:t>Tx</a:t>
            </a:r>
            <a:r>
              <a:rPr lang="en-US" dirty="0" smtClean="0">
                <a:latin typeface="Calibri" charset="0"/>
              </a:rPr>
              <a:t> plans.</a:t>
            </a:r>
          </a:p>
          <a:p>
            <a:pPr defTabSz="428731">
              <a:spcBef>
                <a:spcPct val="0"/>
              </a:spcBef>
            </a:pPr>
            <a:endParaRPr lang="en-US" dirty="0" smtClean="0">
              <a:latin typeface="Calibri" charset="0"/>
            </a:endParaRPr>
          </a:p>
          <a:p>
            <a:pPr defTabSz="428731">
              <a:spcBef>
                <a:spcPct val="0"/>
              </a:spcBef>
            </a:pPr>
            <a:r>
              <a:rPr lang="en-US" sz="1100" dirty="0">
                <a:latin typeface="Calibri" charset="0"/>
              </a:rPr>
              <a:t>Statutory admission constraints prevent the State hospitals from treating patients whose principle problem is addiction.  However substance abuse frequency accompanies severe behavioral health disease, and thus will be a distinct protocol at the NDI.  This SUD treatment component will canvas all NDI units, as each unit is primarily designated for a core behavioral health condition and/or gender.  Nevertheless, the objective to attack drug addiction will be one of many keystones for the NDI and we shall recruit resources to assist wherever possible and meritorious.   Those resources may come to train and treat at the NDI, and apply that skill elsewhere.</a:t>
            </a:r>
          </a:p>
          <a:p>
            <a:pPr defTabSz="428731">
              <a:spcBef>
                <a:spcPct val="0"/>
              </a:spcBef>
            </a:pPr>
            <a:endParaRPr lang="en-US" sz="1100" dirty="0">
              <a:latin typeface="Calibri" charset="0"/>
            </a:endParaRPr>
          </a:p>
          <a:p>
            <a:pPr defTabSz="428731">
              <a:spcBef>
                <a:spcPct val="0"/>
              </a:spcBef>
            </a:pPr>
            <a:r>
              <a:rPr lang="en-US" sz="1100" dirty="0">
                <a:latin typeface="Calibri" charset="0"/>
              </a:rPr>
              <a:t>The NDI, as a sole project, certainly is reflecting great government service.  It is our goal, however, to take this opportunity to drive the need for excellence in all sectors of healthcare delivery across the entirety of our network.  We </a:t>
            </a:r>
            <a:r>
              <a:rPr lang="en-US" sz="1100" u="sng" dirty="0">
                <a:latin typeface="Calibri" charset="0"/>
              </a:rPr>
              <a:t>shall</a:t>
            </a:r>
            <a:r>
              <a:rPr lang="en-US" sz="1100" dirty="0">
                <a:latin typeface="Calibri" charset="0"/>
              </a:rPr>
              <a:t> </a:t>
            </a:r>
            <a:r>
              <a:rPr lang="en-US" sz="1100" u="sng" dirty="0">
                <a:latin typeface="Calibri" charset="0"/>
              </a:rPr>
              <a:t>continue </a:t>
            </a:r>
            <a:r>
              <a:rPr lang="en-US" sz="1100" dirty="0">
                <a:latin typeface="Calibri" charset="0"/>
              </a:rPr>
              <a:t>to foster our ideas of better operational strategies/tactics, invite the systems integration with our State hospital peers for shared efficiencies/knowledge, and prove that the NDI is only the beginning for modernized State healthcare facilities delivering great government service to patients and our partners/communities.</a:t>
            </a:r>
            <a:endParaRPr lang="en-US" sz="2200" dirty="0">
              <a:latin typeface="Calibri" charset="0"/>
            </a:endParaRPr>
          </a:p>
        </p:txBody>
      </p:sp>
      <p:sp>
        <p:nvSpPr>
          <p:cNvPr id="4" name="Slide Number Placeholder 3"/>
          <p:cNvSpPr>
            <a:spLocks noGrp="1"/>
          </p:cNvSpPr>
          <p:nvPr>
            <p:ph type="sldNum" sz="quarter" idx="10"/>
          </p:nvPr>
        </p:nvSpPr>
        <p:spPr/>
        <p:txBody>
          <a:bodyPr/>
          <a:lstStyle/>
          <a:p>
            <a:fld id="{EA7FFE1F-C6C8-404C-9AD1-08E9C821A68A}" type="slidenum">
              <a:rPr lang="en-US" smtClean="0"/>
              <a:t>22</a:t>
            </a:fld>
            <a:endParaRPr lang="en-US"/>
          </a:p>
        </p:txBody>
      </p:sp>
    </p:spTree>
    <p:extLst>
      <p:ext uri="{BB962C8B-B14F-4D97-AF65-F5344CB8AC3E}">
        <p14:creationId xmlns:p14="http://schemas.microsoft.com/office/powerpoint/2010/main" val="993385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28731">
              <a:spcBef>
                <a:spcPct val="0"/>
              </a:spcBef>
            </a:pPr>
            <a:r>
              <a:rPr lang="en-US" u="sng" dirty="0" smtClean="0">
                <a:latin typeface="Calibri" charset="0"/>
              </a:rPr>
              <a:t>Comments</a:t>
            </a:r>
            <a:r>
              <a:rPr lang="en-US" dirty="0" smtClean="0">
                <a:latin typeface="Calibri" charset="0"/>
              </a:rPr>
              <a:t>:  Intended as a catalyst to drive modernization through the State hospital network, one should infer that there will be care delivery and operational process enhancements promulgated by the NDI and adopted by existing State network hospitals.  This will require that our other hospitals also staff up and increase staff skill base to facilitate state-of-the-art patient treatment.  The seeds for this have been sown in 2016 and the success of the NDI meeting the two pillars above will need to result in similar outcomes at the five other State hospitals for </a:t>
            </a:r>
            <a:r>
              <a:rPr lang="en-US" dirty="0" err="1" smtClean="0">
                <a:latin typeface="Calibri" charset="0"/>
              </a:rPr>
              <a:t>Tx</a:t>
            </a:r>
            <a:r>
              <a:rPr lang="en-US" dirty="0" smtClean="0">
                <a:latin typeface="Calibri" charset="0"/>
              </a:rPr>
              <a:t> plans.</a:t>
            </a:r>
          </a:p>
          <a:p>
            <a:pPr defTabSz="428731">
              <a:spcBef>
                <a:spcPct val="0"/>
              </a:spcBef>
            </a:pPr>
            <a:endParaRPr lang="en-US" dirty="0" smtClean="0">
              <a:latin typeface="Calibri" charset="0"/>
            </a:endParaRPr>
          </a:p>
          <a:p>
            <a:pPr defTabSz="428731">
              <a:spcBef>
                <a:spcPct val="0"/>
              </a:spcBef>
            </a:pPr>
            <a:r>
              <a:rPr lang="en-US" sz="1100" dirty="0">
                <a:latin typeface="Calibri" charset="0"/>
              </a:rPr>
              <a:t>Statutory admission constraints prevent the State hospitals from treating patients whose principle problem is addiction.  However substance abuse frequency accompanies severe behavioral health disease, and thus will be a distinct protocol at the NDI.  This SUD treatment component will canvas all NDI units, as each unit is primarily designated for a core behavioral health condition and/or gender.  Nevertheless, the objective to attack drug addiction will be one of many keystones for the NDI and we shall recruit resources to assist wherever possible and meritorious.   Those resources may come to train and treat at the NDI, and apply that skill elsewhere.</a:t>
            </a:r>
          </a:p>
          <a:p>
            <a:pPr defTabSz="428731">
              <a:spcBef>
                <a:spcPct val="0"/>
              </a:spcBef>
            </a:pPr>
            <a:endParaRPr lang="en-US" sz="1100" dirty="0">
              <a:latin typeface="Calibri" charset="0"/>
            </a:endParaRPr>
          </a:p>
          <a:p>
            <a:pPr defTabSz="428731">
              <a:spcBef>
                <a:spcPct val="0"/>
              </a:spcBef>
            </a:pPr>
            <a:r>
              <a:rPr lang="en-US" sz="1100" dirty="0">
                <a:latin typeface="Calibri" charset="0"/>
              </a:rPr>
              <a:t>The NDI, as a sole project, certainly is reflecting great government service.  It is our goal, however, to take this opportunity to drive the need for excellence in all sectors of healthcare delivery across the entirety of our network.  We </a:t>
            </a:r>
            <a:r>
              <a:rPr lang="en-US" sz="1100" u="sng" dirty="0">
                <a:latin typeface="Calibri" charset="0"/>
              </a:rPr>
              <a:t>shall</a:t>
            </a:r>
            <a:r>
              <a:rPr lang="en-US" sz="1100" dirty="0">
                <a:latin typeface="Calibri" charset="0"/>
              </a:rPr>
              <a:t> </a:t>
            </a:r>
            <a:r>
              <a:rPr lang="en-US" sz="1100" u="sng" dirty="0">
                <a:latin typeface="Calibri" charset="0"/>
              </a:rPr>
              <a:t>continue </a:t>
            </a:r>
            <a:r>
              <a:rPr lang="en-US" sz="1100" dirty="0">
                <a:latin typeface="Calibri" charset="0"/>
              </a:rPr>
              <a:t>to foster our ideas of better operational strategies/tactics, invite the systems integration with our State hospital peers for shared efficiencies/knowledge, and prove that the NDI is only the beginning for modernized State healthcare facilities delivering great government service to patients and our partners/communities.</a:t>
            </a:r>
            <a:endParaRPr lang="en-US" sz="2200" dirty="0">
              <a:latin typeface="Calibri" charset="0"/>
            </a:endParaRPr>
          </a:p>
        </p:txBody>
      </p:sp>
      <p:sp>
        <p:nvSpPr>
          <p:cNvPr id="4" name="Slide Number Placeholder 3"/>
          <p:cNvSpPr>
            <a:spLocks noGrp="1"/>
          </p:cNvSpPr>
          <p:nvPr>
            <p:ph type="sldNum" sz="quarter" idx="10"/>
          </p:nvPr>
        </p:nvSpPr>
        <p:spPr/>
        <p:txBody>
          <a:bodyPr/>
          <a:lstStyle/>
          <a:p>
            <a:fld id="{EA7FFE1F-C6C8-404C-9AD1-08E9C821A68A}" type="slidenum">
              <a:rPr lang="en-US" smtClean="0"/>
              <a:t>23</a:t>
            </a:fld>
            <a:endParaRPr lang="en-US"/>
          </a:p>
        </p:txBody>
      </p:sp>
    </p:spTree>
    <p:extLst>
      <p:ext uri="{BB962C8B-B14F-4D97-AF65-F5344CB8AC3E}">
        <p14:creationId xmlns:p14="http://schemas.microsoft.com/office/powerpoint/2010/main" val="41158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Gov Holcomb’s goal is to ensure that every Hoosier is within at least an hour’s drive of medication assisted treatment. An additional 9 OTPs have been authorized by the General Assembly to open this year. 2 licenses have been allocated to Hamilton Center, one for Knox County and one for Hendriks County. RFI is on the street to award the additional 7.</a:t>
            </a:r>
          </a:p>
          <a:p>
            <a:pPr defTabSz="881390">
              <a:defRPr/>
            </a:pPr>
            <a:endParaRPr lang="en-US" dirty="0"/>
          </a:p>
          <a:p>
            <a:pPr defTabSz="881390">
              <a:defRPr/>
            </a:pPr>
            <a:endParaRPr lang="en-US" dirty="0"/>
          </a:p>
          <a:p>
            <a:pPr lvl="0"/>
            <a:endParaRPr lang="en-US" dirty="0"/>
          </a:p>
        </p:txBody>
      </p:sp>
      <p:sp>
        <p:nvSpPr>
          <p:cNvPr id="4" name="Slide Number Placeholder 3"/>
          <p:cNvSpPr>
            <a:spLocks noGrp="1"/>
          </p:cNvSpPr>
          <p:nvPr>
            <p:ph type="sldNum" sz="quarter" idx="10"/>
          </p:nvPr>
        </p:nvSpPr>
        <p:spPr/>
        <p:txBody>
          <a:bodyPr/>
          <a:lstStyle/>
          <a:p>
            <a:fld id="{EA7FFE1F-C6C8-404C-9AD1-08E9C821A68A}" type="slidenum">
              <a:rPr lang="en-US" smtClean="0"/>
              <a:t>24</a:t>
            </a:fld>
            <a:endParaRPr lang="en-US"/>
          </a:p>
        </p:txBody>
      </p:sp>
    </p:spTree>
    <p:extLst>
      <p:ext uri="{BB962C8B-B14F-4D97-AF65-F5344CB8AC3E}">
        <p14:creationId xmlns:p14="http://schemas.microsoft.com/office/powerpoint/2010/main" val="1584832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is to reduce duplication of effort and deliver a single decision on enrollment and credentialing</a:t>
            </a:r>
          </a:p>
          <a:p>
            <a:endParaRPr lang="en-US" b="1" dirty="0"/>
          </a:p>
          <a:p>
            <a:r>
              <a:rPr lang="en-US" b="1" dirty="0"/>
              <a:t>Current IHCP Enrollment and Credentialing Process:</a:t>
            </a:r>
            <a:endParaRPr lang="en-US" dirty="0"/>
          </a:p>
          <a:p>
            <a:r>
              <a:rPr lang="en-US" dirty="0"/>
              <a:t>Currently, Medicaid has over 50,000 enrolled providers that see our 1.4 million Medicaid members. In order to participate as a Medicaid provider, there is a multi-step process whereby a provider has to first submit an enrollment application with Medicaid and then upon approval, the provider goes through credentialing with each of our managed care health plans (we have four of them – Anthem, </a:t>
            </a:r>
            <a:r>
              <a:rPr lang="en-US" dirty="0" err="1"/>
              <a:t>CareSource</a:t>
            </a:r>
            <a:r>
              <a:rPr lang="en-US" dirty="0"/>
              <a:t>, MHS and </a:t>
            </a:r>
            <a:r>
              <a:rPr lang="en-US" dirty="0" err="1"/>
              <a:t>MDwise</a:t>
            </a:r>
            <a:r>
              <a:rPr lang="en-US" dirty="0"/>
              <a:t>).  This means that today, a provider has to complete up to five separate but similar applications, with five different timelines, in order to become a fully enrolled and credentialed provider.  This process can put providers on the sidelines for months before they can see patients and be reimbursed for those services.  This is a frustration point for providers and health care businesses, and a barrier to care for Medicaid members.  </a:t>
            </a:r>
          </a:p>
          <a:p>
            <a:endParaRPr lang="en-US" dirty="0"/>
          </a:p>
          <a:p>
            <a:r>
              <a:rPr lang="en-US" dirty="0"/>
              <a:t>In an effort to provide better services to our providers and our members, FSSA is streamlining the above application, enrollment, and credentialing processes and creating a “one stop shop” experience for providers.  </a:t>
            </a:r>
            <a:r>
              <a:rPr lang="en-US" b="1" dirty="0"/>
              <a:t>This summer</a:t>
            </a:r>
            <a:r>
              <a:rPr lang="en-US" dirty="0"/>
              <a:t>, </a:t>
            </a:r>
            <a:r>
              <a:rPr lang="en-US" dirty="0" err="1"/>
              <a:t>EnCred</a:t>
            </a:r>
            <a:r>
              <a:rPr lang="en-US" dirty="0"/>
              <a:t> will be the centralized enrollment and credentialing hub, and Medicaid providers will only have to complete </a:t>
            </a:r>
            <a:r>
              <a:rPr lang="en-US" b="1" dirty="0"/>
              <a:t>one application </a:t>
            </a:r>
            <a:r>
              <a:rPr lang="en-US" dirty="0"/>
              <a:t>for enrollment and credentialing.  This will speed the rate at which providers can complete the enrollment and credentialing process, so they can see patients and get reimbursed in a much timelier fashion.  We are confident this will be a huge relief for providers and an important step in improving the services we as an agency provide to Hoosiers in need. </a:t>
            </a:r>
          </a:p>
          <a:p>
            <a:endParaRPr lang="en-US" dirty="0"/>
          </a:p>
        </p:txBody>
      </p:sp>
      <p:sp>
        <p:nvSpPr>
          <p:cNvPr id="4" name="Slide Number Placeholder 3"/>
          <p:cNvSpPr>
            <a:spLocks noGrp="1"/>
          </p:cNvSpPr>
          <p:nvPr>
            <p:ph type="sldNum" sz="quarter" idx="10"/>
          </p:nvPr>
        </p:nvSpPr>
        <p:spPr/>
        <p:txBody>
          <a:bodyPr/>
          <a:lstStyle/>
          <a:p>
            <a:fld id="{EA7FFE1F-C6C8-404C-9AD1-08E9C821A68A}" type="slidenum">
              <a:rPr lang="en-US" smtClean="0"/>
              <a:t>25</a:t>
            </a:fld>
            <a:endParaRPr lang="en-US"/>
          </a:p>
        </p:txBody>
      </p:sp>
    </p:spTree>
    <p:extLst>
      <p:ext uri="{BB962C8B-B14F-4D97-AF65-F5344CB8AC3E}">
        <p14:creationId xmlns:p14="http://schemas.microsoft.com/office/powerpoint/2010/main" val="4061695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7FFE1F-C6C8-404C-9AD1-08E9C821A68A}" type="slidenum">
              <a:rPr lang="en-US" smtClean="0"/>
              <a:t>26</a:t>
            </a:fld>
            <a:endParaRPr lang="en-US"/>
          </a:p>
        </p:txBody>
      </p:sp>
    </p:spTree>
    <p:extLst>
      <p:ext uri="{BB962C8B-B14F-4D97-AF65-F5344CB8AC3E}">
        <p14:creationId xmlns:p14="http://schemas.microsoft.com/office/powerpoint/2010/main" val="1791384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300" dirty="0"/>
          </a:p>
        </p:txBody>
      </p:sp>
      <p:sp>
        <p:nvSpPr>
          <p:cNvPr id="4" name="Slide Number Placeholder 3"/>
          <p:cNvSpPr>
            <a:spLocks noGrp="1"/>
          </p:cNvSpPr>
          <p:nvPr>
            <p:ph type="sldNum" sz="quarter" idx="10"/>
          </p:nvPr>
        </p:nvSpPr>
        <p:spPr/>
        <p:txBody>
          <a:bodyPr/>
          <a:lstStyle/>
          <a:p>
            <a:fld id="{EA7FFE1F-C6C8-404C-9AD1-08E9C821A68A}" type="slidenum">
              <a:rPr lang="en-US" smtClean="0"/>
              <a:t>27</a:t>
            </a:fld>
            <a:endParaRPr lang="en-US"/>
          </a:p>
        </p:txBody>
      </p:sp>
    </p:spTree>
    <p:extLst>
      <p:ext uri="{BB962C8B-B14F-4D97-AF65-F5344CB8AC3E}">
        <p14:creationId xmlns:p14="http://schemas.microsoft.com/office/powerpoint/2010/main" val="3623528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need your help!</a:t>
            </a:r>
            <a:endParaRPr lang="en-US" dirty="0"/>
          </a:p>
        </p:txBody>
      </p:sp>
      <p:sp>
        <p:nvSpPr>
          <p:cNvPr id="4" name="Slide Number Placeholder 3"/>
          <p:cNvSpPr>
            <a:spLocks noGrp="1"/>
          </p:cNvSpPr>
          <p:nvPr>
            <p:ph type="sldNum" sz="quarter" idx="10"/>
          </p:nvPr>
        </p:nvSpPr>
        <p:spPr/>
        <p:txBody>
          <a:bodyPr/>
          <a:lstStyle/>
          <a:p>
            <a:fld id="{EA7FFE1F-C6C8-404C-9AD1-08E9C821A68A}" type="slidenum">
              <a:rPr lang="en-US" smtClean="0"/>
              <a:t>28</a:t>
            </a:fld>
            <a:endParaRPr lang="en-US"/>
          </a:p>
        </p:txBody>
      </p:sp>
    </p:spTree>
    <p:extLst>
      <p:ext uri="{BB962C8B-B14F-4D97-AF65-F5344CB8AC3E}">
        <p14:creationId xmlns:p14="http://schemas.microsoft.com/office/powerpoint/2010/main" val="19697328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 your help!</a:t>
            </a:r>
            <a:endParaRPr lang="en-US" dirty="0"/>
          </a:p>
        </p:txBody>
      </p:sp>
      <p:sp>
        <p:nvSpPr>
          <p:cNvPr id="4" name="Slide Number Placeholder 3"/>
          <p:cNvSpPr>
            <a:spLocks noGrp="1"/>
          </p:cNvSpPr>
          <p:nvPr>
            <p:ph type="sldNum" sz="quarter" idx="10"/>
          </p:nvPr>
        </p:nvSpPr>
        <p:spPr/>
        <p:txBody>
          <a:bodyPr/>
          <a:lstStyle/>
          <a:p>
            <a:fld id="{EA7FFE1F-C6C8-404C-9AD1-08E9C821A68A}" type="slidenum">
              <a:rPr lang="en-US" smtClean="0"/>
              <a:t>29</a:t>
            </a:fld>
            <a:endParaRPr lang="en-US"/>
          </a:p>
        </p:txBody>
      </p:sp>
    </p:spTree>
    <p:extLst>
      <p:ext uri="{BB962C8B-B14F-4D97-AF65-F5344CB8AC3E}">
        <p14:creationId xmlns:p14="http://schemas.microsoft.com/office/powerpoint/2010/main" val="1969732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21436">
              <a:defRPr/>
            </a:pPr>
            <a:endParaRPr lang="en-US" sz="1100" dirty="0"/>
          </a:p>
        </p:txBody>
      </p:sp>
      <p:sp>
        <p:nvSpPr>
          <p:cNvPr id="4" name="Slide Number Placeholder 3"/>
          <p:cNvSpPr>
            <a:spLocks noGrp="1"/>
          </p:cNvSpPr>
          <p:nvPr>
            <p:ph type="sldNum" sz="quarter" idx="10"/>
          </p:nvPr>
        </p:nvSpPr>
        <p:spPr/>
        <p:txBody>
          <a:bodyPr/>
          <a:lstStyle/>
          <a:p>
            <a:fld id="{EA7FFE1F-C6C8-404C-9AD1-08E9C821A68A}" type="slidenum">
              <a:rPr lang="en-US" smtClean="0"/>
              <a:t>3</a:t>
            </a:fld>
            <a:endParaRPr lang="en-US"/>
          </a:p>
        </p:txBody>
      </p:sp>
    </p:spTree>
    <p:extLst>
      <p:ext uri="{BB962C8B-B14F-4D97-AF65-F5344CB8AC3E}">
        <p14:creationId xmlns:p14="http://schemas.microsoft.com/office/powerpoint/2010/main" val="5574793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7FFE1F-C6C8-404C-9AD1-08E9C821A68A}" type="slidenum">
              <a:rPr lang="en-US" smtClean="0"/>
              <a:t>30</a:t>
            </a:fld>
            <a:endParaRPr lang="en-US"/>
          </a:p>
        </p:txBody>
      </p:sp>
    </p:spTree>
    <p:extLst>
      <p:ext uri="{BB962C8B-B14F-4D97-AF65-F5344CB8AC3E}">
        <p14:creationId xmlns:p14="http://schemas.microsoft.com/office/powerpoint/2010/main" val="38504382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7FFE1F-C6C8-404C-9AD1-08E9C821A68A}" type="slidenum">
              <a:rPr lang="en-US" smtClean="0"/>
              <a:t>31</a:t>
            </a:fld>
            <a:endParaRPr lang="en-US"/>
          </a:p>
        </p:txBody>
      </p:sp>
    </p:spTree>
    <p:extLst>
      <p:ext uri="{BB962C8B-B14F-4D97-AF65-F5344CB8AC3E}">
        <p14:creationId xmlns:p14="http://schemas.microsoft.com/office/powerpoint/2010/main" val="24257019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7FFE1F-C6C8-404C-9AD1-08E9C821A68A}" type="slidenum">
              <a:rPr lang="en-US" smtClean="0"/>
              <a:t>32</a:t>
            </a:fld>
            <a:endParaRPr lang="en-US"/>
          </a:p>
        </p:txBody>
      </p:sp>
    </p:spTree>
    <p:extLst>
      <p:ext uri="{BB962C8B-B14F-4D97-AF65-F5344CB8AC3E}">
        <p14:creationId xmlns:p14="http://schemas.microsoft.com/office/powerpoint/2010/main" val="1799916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7FFE1F-C6C8-404C-9AD1-08E9C821A68A}" type="slidenum">
              <a:rPr lang="en-US" smtClean="0"/>
              <a:t>33</a:t>
            </a:fld>
            <a:endParaRPr lang="en-US"/>
          </a:p>
        </p:txBody>
      </p:sp>
    </p:spTree>
    <p:extLst>
      <p:ext uri="{BB962C8B-B14F-4D97-AF65-F5344CB8AC3E}">
        <p14:creationId xmlns:p14="http://schemas.microsoft.com/office/powerpoint/2010/main" val="1226027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7FFE1F-C6C8-404C-9AD1-08E9C821A68A}" type="slidenum">
              <a:rPr lang="en-US" smtClean="0"/>
              <a:t>34</a:t>
            </a:fld>
            <a:endParaRPr lang="en-US"/>
          </a:p>
        </p:txBody>
      </p:sp>
    </p:spTree>
    <p:extLst>
      <p:ext uri="{BB962C8B-B14F-4D97-AF65-F5344CB8AC3E}">
        <p14:creationId xmlns:p14="http://schemas.microsoft.com/office/powerpoint/2010/main" val="40892328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7FFE1F-C6C8-404C-9AD1-08E9C821A68A}" type="slidenum">
              <a:rPr lang="en-US" smtClean="0"/>
              <a:t>35</a:t>
            </a:fld>
            <a:endParaRPr lang="en-US"/>
          </a:p>
        </p:txBody>
      </p:sp>
    </p:spTree>
    <p:extLst>
      <p:ext uri="{BB962C8B-B14F-4D97-AF65-F5344CB8AC3E}">
        <p14:creationId xmlns:p14="http://schemas.microsoft.com/office/powerpoint/2010/main" val="31079253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7FFE1F-C6C8-404C-9AD1-08E9C821A68A}" type="slidenum">
              <a:rPr lang="en-US" smtClean="0"/>
              <a:t>36</a:t>
            </a:fld>
            <a:endParaRPr lang="en-US"/>
          </a:p>
        </p:txBody>
      </p:sp>
    </p:spTree>
    <p:extLst>
      <p:ext uri="{BB962C8B-B14F-4D97-AF65-F5344CB8AC3E}">
        <p14:creationId xmlns:p14="http://schemas.microsoft.com/office/powerpoint/2010/main" val="41879016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7FFE1F-C6C8-404C-9AD1-08E9C821A68A}" type="slidenum">
              <a:rPr lang="en-US" smtClean="0"/>
              <a:t>37</a:t>
            </a:fld>
            <a:endParaRPr lang="en-US"/>
          </a:p>
        </p:txBody>
      </p:sp>
    </p:spTree>
    <p:extLst>
      <p:ext uri="{BB962C8B-B14F-4D97-AF65-F5344CB8AC3E}">
        <p14:creationId xmlns:p14="http://schemas.microsoft.com/office/powerpoint/2010/main" val="9084003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7FFE1F-C6C8-404C-9AD1-08E9C821A68A}" type="slidenum">
              <a:rPr lang="en-US" smtClean="0"/>
              <a:t>38</a:t>
            </a:fld>
            <a:endParaRPr lang="en-US"/>
          </a:p>
        </p:txBody>
      </p:sp>
    </p:spTree>
    <p:extLst>
      <p:ext uri="{BB962C8B-B14F-4D97-AF65-F5344CB8AC3E}">
        <p14:creationId xmlns:p14="http://schemas.microsoft.com/office/powerpoint/2010/main" val="26034003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Caitlin Floyd</a:t>
            </a:r>
            <a:endParaRPr lang="en-US" dirty="0"/>
          </a:p>
        </p:txBody>
      </p:sp>
      <p:sp>
        <p:nvSpPr>
          <p:cNvPr id="4" name="Slide Number Placeholder 3"/>
          <p:cNvSpPr>
            <a:spLocks noGrp="1"/>
          </p:cNvSpPr>
          <p:nvPr>
            <p:ph type="sldNum" sz="quarter" idx="10"/>
          </p:nvPr>
        </p:nvSpPr>
        <p:spPr/>
        <p:txBody>
          <a:bodyPr/>
          <a:lstStyle/>
          <a:p>
            <a:fld id="{1B519132-FDD5-3C4A-8E13-DA67B774E795}" type="slidenum">
              <a:rPr lang="en-US" smtClean="0"/>
              <a:t>39</a:t>
            </a:fld>
            <a:endParaRPr lang="en-US"/>
          </a:p>
        </p:txBody>
      </p:sp>
    </p:spTree>
    <p:extLst>
      <p:ext uri="{BB962C8B-B14F-4D97-AF65-F5344CB8AC3E}">
        <p14:creationId xmlns:p14="http://schemas.microsoft.com/office/powerpoint/2010/main" val="3554123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FSSA is committed to serving those with intellectual and developmental disabilities, and is focused on serving more members in the community. The reimbursement rates for  ID/DD providers were increased by 5% in 2017, with 75% of this increase mandated to go towards increasing the wages of direct care staff.  This is a total fiscal impact of $20 million in 2018.  But more importantly, FSSA started the process this fall to take a holistic review of all of our waivers to ensure we are providing the right care, at the right time, in the right place, and a comprehensive analysis of reimbursement rates will be a component of that review.</a:t>
            </a:r>
          </a:p>
          <a:p>
            <a:pPr defTabSz="421436">
              <a:defRPr/>
            </a:pPr>
            <a:endParaRPr lang="en-US" sz="1100" dirty="0"/>
          </a:p>
          <a:p>
            <a:pPr defTabSz="421436">
              <a:defRPr/>
            </a:pPr>
            <a:r>
              <a:rPr lang="en-US" sz="1100" dirty="0"/>
              <a:t>As part of the CMS’ Home and Community Based Setting Rule, DDRS utilized the </a:t>
            </a:r>
            <a:r>
              <a:rPr lang="en-US" sz="1100" dirty="0" err="1"/>
              <a:t>LifeCourse</a:t>
            </a:r>
            <a:r>
              <a:rPr lang="en-US" sz="1100" dirty="0"/>
              <a:t> Framework to enhance person-centered planning for individuals with intellectual and developmental disabilities and their families.  DDRS received national recognition for its innovative approach in reshaping service plans to be inclusive of all aspects of a person’s life, consider their vision of a good life and promote greater opportunities to be part of their communities.</a:t>
            </a:r>
          </a:p>
          <a:p>
            <a:pPr defTabSz="421436">
              <a:defRPr/>
            </a:pPr>
            <a:endParaRPr lang="en-US" sz="1100" dirty="0"/>
          </a:p>
          <a:p>
            <a:pPr defTabSz="421436">
              <a:defRPr/>
            </a:pPr>
            <a:endParaRPr lang="en-US" sz="1100" dirty="0"/>
          </a:p>
        </p:txBody>
      </p:sp>
      <p:sp>
        <p:nvSpPr>
          <p:cNvPr id="4" name="Slide Number Placeholder 3"/>
          <p:cNvSpPr>
            <a:spLocks noGrp="1"/>
          </p:cNvSpPr>
          <p:nvPr>
            <p:ph type="sldNum" sz="quarter" idx="10"/>
          </p:nvPr>
        </p:nvSpPr>
        <p:spPr/>
        <p:txBody>
          <a:bodyPr/>
          <a:lstStyle/>
          <a:p>
            <a:fld id="{EA7FFE1F-C6C8-404C-9AD1-08E9C821A68A}" type="slidenum">
              <a:rPr lang="en-US" smtClean="0"/>
              <a:t>4</a:t>
            </a:fld>
            <a:endParaRPr lang="en-US"/>
          </a:p>
        </p:txBody>
      </p:sp>
    </p:spTree>
    <p:extLst>
      <p:ext uri="{BB962C8B-B14F-4D97-AF65-F5344CB8AC3E}">
        <p14:creationId xmlns:p14="http://schemas.microsoft.com/office/powerpoint/2010/main" val="11443919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B519132-FDD5-3C4A-8E13-DA67B774E795}" type="slidenum">
              <a:rPr lang="en-US" smtClean="0"/>
              <a:t>40</a:t>
            </a:fld>
            <a:endParaRPr lang="en-US"/>
          </a:p>
        </p:txBody>
      </p:sp>
    </p:spTree>
    <p:extLst>
      <p:ext uri="{BB962C8B-B14F-4D97-AF65-F5344CB8AC3E}">
        <p14:creationId xmlns:p14="http://schemas.microsoft.com/office/powerpoint/2010/main" val="24099684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519132-FDD5-3C4A-8E13-DA67B774E795}" type="slidenum">
              <a:rPr lang="en-US" smtClean="0"/>
              <a:t>41</a:t>
            </a:fld>
            <a:endParaRPr lang="en-US"/>
          </a:p>
        </p:txBody>
      </p:sp>
    </p:spTree>
    <p:extLst>
      <p:ext uri="{BB962C8B-B14F-4D97-AF65-F5344CB8AC3E}">
        <p14:creationId xmlns:p14="http://schemas.microsoft.com/office/powerpoint/2010/main" val="20485335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519132-FDD5-3C4A-8E13-DA67B774E795}" type="slidenum">
              <a:rPr lang="en-US" smtClean="0"/>
              <a:t>42</a:t>
            </a:fld>
            <a:endParaRPr lang="en-US"/>
          </a:p>
        </p:txBody>
      </p:sp>
    </p:spTree>
    <p:extLst>
      <p:ext uri="{BB962C8B-B14F-4D97-AF65-F5344CB8AC3E}">
        <p14:creationId xmlns:p14="http://schemas.microsoft.com/office/powerpoint/2010/main" val="7734463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519132-FDD5-3C4A-8E13-DA67B774E795}" type="slidenum">
              <a:rPr lang="en-US" smtClean="0"/>
              <a:t>43</a:t>
            </a:fld>
            <a:endParaRPr lang="en-US"/>
          </a:p>
        </p:txBody>
      </p:sp>
    </p:spTree>
    <p:extLst>
      <p:ext uri="{BB962C8B-B14F-4D97-AF65-F5344CB8AC3E}">
        <p14:creationId xmlns:p14="http://schemas.microsoft.com/office/powerpoint/2010/main" val="10039034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519132-FDD5-3C4A-8E13-DA67B774E795}" type="slidenum">
              <a:rPr lang="en-US" smtClean="0"/>
              <a:t>44</a:t>
            </a:fld>
            <a:endParaRPr lang="en-US"/>
          </a:p>
        </p:txBody>
      </p:sp>
    </p:spTree>
    <p:extLst>
      <p:ext uri="{BB962C8B-B14F-4D97-AF65-F5344CB8AC3E}">
        <p14:creationId xmlns:p14="http://schemas.microsoft.com/office/powerpoint/2010/main" val="41294899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519132-FDD5-3C4A-8E13-DA67B774E795}" type="slidenum">
              <a:rPr lang="en-US" smtClean="0"/>
              <a:t>45</a:t>
            </a:fld>
            <a:endParaRPr lang="en-US"/>
          </a:p>
        </p:txBody>
      </p:sp>
    </p:spTree>
    <p:extLst>
      <p:ext uri="{BB962C8B-B14F-4D97-AF65-F5344CB8AC3E}">
        <p14:creationId xmlns:p14="http://schemas.microsoft.com/office/powerpoint/2010/main" val="9446588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519132-FDD5-3C4A-8E13-DA67B774E795}" type="slidenum">
              <a:rPr lang="en-US" smtClean="0"/>
              <a:t>46</a:t>
            </a:fld>
            <a:endParaRPr lang="en-US"/>
          </a:p>
        </p:txBody>
      </p:sp>
    </p:spTree>
    <p:extLst>
      <p:ext uri="{BB962C8B-B14F-4D97-AF65-F5344CB8AC3E}">
        <p14:creationId xmlns:p14="http://schemas.microsoft.com/office/powerpoint/2010/main" val="38890254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519132-FDD5-3C4A-8E13-DA67B774E795}" type="slidenum">
              <a:rPr lang="en-US" smtClean="0"/>
              <a:t>47</a:t>
            </a:fld>
            <a:endParaRPr lang="en-US"/>
          </a:p>
        </p:txBody>
      </p:sp>
    </p:spTree>
    <p:extLst>
      <p:ext uri="{BB962C8B-B14F-4D97-AF65-F5344CB8AC3E}">
        <p14:creationId xmlns:p14="http://schemas.microsoft.com/office/powerpoint/2010/main" val="16064158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519132-FDD5-3C4A-8E13-DA67B774E795}" type="slidenum">
              <a:rPr lang="en-US" smtClean="0"/>
              <a:t>48</a:t>
            </a:fld>
            <a:endParaRPr lang="en-US"/>
          </a:p>
        </p:txBody>
      </p:sp>
    </p:spTree>
    <p:extLst>
      <p:ext uri="{BB962C8B-B14F-4D97-AF65-F5344CB8AC3E}">
        <p14:creationId xmlns:p14="http://schemas.microsoft.com/office/powerpoint/2010/main" val="36168170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7FFE1F-C6C8-404C-9AD1-08E9C821A68A}" type="slidenum">
              <a:rPr lang="en-US" smtClean="0"/>
              <a:t>49</a:t>
            </a:fld>
            <a:endParaRPr lang="en-US"/>
          </a:p>
        </p:txBody>
      </p:sp>
    </p:spTree>
    <p:extLst>
      <p:ext uri="{BB962C8B-B14F-4D97-AF65-F5344CB8AC3E}">
        <p14:creationId xmlns:p14="http://schemas.microsoft.com/office/powerpoint/2010/main" val="3284916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7FFE1F-C6C8-404C-9AD1-08E9C821A68A}" type="slidenum">
              <a:rPr lang="en-US" smtClean="0"/>
              <a:t>5</a:t>
            </a:fld>
            <a:endParaRPr lang="en-US"/>
          </a:p>
        </p:txBody>
      </p:sp>
    </p:spTree>
    <p:extLst>
      <p:ext uri="{BB962C8B-B14F-4D97-AF65-F5344CB8AC3E}">
        <p14:creationId xmlns:p14="http://schemas.microsoft.com/office/powerpoint/2010/main" val="28266813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7FFE1F-C6C8-404C-9AD1-08E9C821A68A}" type="slidenum">
              <a:rPr lang="en-US" smtClean="0"/>
              <a:t>50</a:t>
            </a:fld>
            <a:endParaRPr lang="en-US"/>
          </a:p>
        </p:txBody>
      </p:sp>
    </p:spTree>
    <p:extLst>
      <p:ext uri="{BB962C8B-B14F-4D97-AF65-F5344CB8AC3E}">
        <p14:creationId xmlns:p14="http://schemas.microsoft.com/office/powerpoint/2010/main" val="30524367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7FFE1F-C6C8-404C-9AD1-08E9C821A68A}" type="slidenum">
              <a:rPr lang="en-US" smtClean="0"/>
              <a:t>51</a:t>
            </a:fld>
            <a:endParaRPr lang="en-US"/>
          </a:p>
        </p:txBody>
      </p:sp>
    </p:spTree>
    <p:extLst>
      <p:ext uri="{BB962C8B-B14F-4D97-AF65-F5344CB8AC3E}">
        <p14:creationId xmlns:p14="http://schemas.microsoft.com/office/powerpoint/2010/main" val="7055949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7FFE1F-C6C8-404C-9AD1-08E9C821A68A}" type="slidenum">
              <a:rPr lang="en-US" smtClean="0"/>
              <a:t>52</a:t>
            </a:fld>
            <a:endParaRPr lang="en-US"/>
          </a:p>
        </p:txBody>
      </p:sp>
    </p:spTree>
    <p:extLst>
      <p:ext uri="{BB962C8B-B14F-4D97-AF65-F5344CB8AC3E}">
        <p14:creationId xmlns:p14="http://schemas.microsoft.com/office/powerpoint/2010/main" val="31329317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Office of Communications and Media, contact:</a:t>
            </a:r>
            <a:endParaRPr lang="en-US" dirty="0"/>
          </a:p>
          <a:p>
            <a:r>
              <a:rPr lang="en-US" dirty="0"/>
              <a:t>Jim Gavin, Director</a:t>
            </a:r>
          </a:p>
          <a:p>
            <a:r>
              <a:rPr lang="en-US" dirty="0"/>
              <a:t>317-234-0197</a:t>
            </a:r>
          </a:p>
          <a:p>
            <a:r>
              <a:rPr lang="en-US" u="sng" dirty="0" smtClean="0">
                <a:hlinkClick r:id="rId3"/>
              </a:rPr>
              <a:t>Jim.Gavin@fssa.in.gov</a:t>
            </a:r>
            <a:endParaRPr lang="en-US" dirty="0"/>
          </a:p>
          <a:p>
            <a:r>
              <a:rPr lang="en-US" dirty="0"/>
              <a:t> </a:t>
            </a:r>
          </a:p>
          <a:p>
            <a:r>
              <a:rPr lang="en-US" dirty="0"/>
              <a:t>Marni Lemons, Deputy Director</a:t>
            </a:r>
          </a:p>
          <a:p>
            <a:r>
              <a:rPr lang="en-US" dirty="0"/>
              <a:t>317-234-5287</a:t>
            </a:r>
          </a:p>
          <a:p>
            <a:r>
              <a:rPr lang="en-US" u="sng" dirty="0" smtClean="0">
                <a:hlinkClick r:id="rId4"/>
              </a:rPr>
              <a:t>Marni.Lemons@fssa.in.gov</a:t>
            </a:r>
            <a:r>
              <a:rPr lang="en-US" dirty="0" smtClean="0"/>
              <a:t> </a:t>
            </a:r>
            <a:endParaRPr lang="en-US" dirty="0"/>
          </a:p>
          <a:p>
            <a:r>
              <a:rPr lang="en-US" dirty="0"/>
              <a:t> </a:t>
            </a:r>
          </a:p>
          <a:p>
            <a:r>
              <a:rPr lang="en-US" dirty="0"/>
              <a:t>FSSA Website: </a:t>
            </a:r>
            <a:r>
              <a:rPr lang="en-US" u="sng" dirty="0">
                <a:hlinkClick r:id="rId5"/>
              </a:rPr>
              <a:t>www.fssa.in.gov</a:t>
            </a:r>
            <a:r>
              <a:rPr lang="en-US" dirty="0"/>
              <a:t> </a:t>
            </a:r>
          </a:p>
          <a:p>
            <a:r>
              <a:rPr lang="en-US" dirty="0"/>
              <a:t>Follow us on Twitter: @</a:t>
            </a:r>
            <a:r>
              <a:rPr lang="en-US" dirty="0" err="1" smtClean="0"/>
              <a:t>FSSAIndiana</a:t>
            </a:r>
            <a:endParaRPr lang="en-US" dirty="0"/>
          </a:p>
        </p:txBody>
      </p:sp>
      <p:sp>
        <p:nvSpPr>
          <p:cNvPr id="4" name="Slide Number Placeholder 3"/>
          <p:cNvSpPr>
            <a:spLocks noGrp="1"/>
          </p:cNvSpPr>
          <p:nvPr>
            <p:ph type="sldNum" sz="quarter" idx="10"/>
          </p:nvPr>
        </p:nvSpPr>
        <p:spPr/>
        <p:txBody>
          <a:bodyPr/>
          <a:lstStyle/>
          <a:p>
            <a:fld id="{EA7FFE1F-C6C8-404C-9AD1-08E9C821A68A}" type="slidenum">
              <a:rPr lang="en-US" smtClean="0"/>
              <a:t>53</a:t>
            </a:fld>
            <a:endParaRPr lang="en-US"/>
          </a:p>
        </p:txBody>
      </p:sp>
    </p:spTree>
    <p:extLst>
      <p:ext uri="{BB962C8B-B14F-4D97-AF65-F5344CB8AC3E}">
        <p14:creationId xmlns:p14="http://schemas.microsoft.com/office/powerpoint/2010/main" val="814772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7FFE1F-C6C8-404C-9AD1-08E9C821A68A}" type="slidenum">
              <a:rPr lang="en-US" smtClean="0"/>
              <a:t>6</a:t>
            </a:fld>
            <a:endParaRPr lang="en-US"/>
          </a:p>
        </p:txBody>
      </p:sp>
    </p:spTree>
    <p:extLst>
      <p:ext uri="{BB962C8B-B14F-4D97-AF65-F5344CB8AC3E}">
        <p14:creationId xmlns:p14="http://schemas.microsoft.com/office/powerpoint/2010/main" val="2732470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7FFE1F-C6C8-404C-9AD1-08E9C821A68A}" type="slidenum">
              <a:rPr lang="en-US" smtClean="0"/>
              <a:t>7</a:t>
            </a:fld>
            <a:endParaRPr lang="en-US"/>
          </a:p>
        </p:txBody>
      </p:sp>
    </p:spTree>
    <p:extLst>
      <p:ext uri="{BB962C8B-B14F-4D97-AF65-F5344CB8AC3E}">
        <p14:creationId xmlns:p14="http://schemas.microsoft.com/office/powerpoint/2010/main" val="3012659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7FFE1F-C6C8-404C-9AD1-08E9C821A68A}" type="slidenum">
              <a:rPr lang="en-US" smtClean="0"/>
              <a:t>8</a:t>
            </a:fld>
            <a:endParaRPr lang="en-US"/>
          </a:p>
        </p:txBody>
      </p:sp>
    </p:spTree>
    <p:extLst>
      <p:ext uri="{BB962C8B-B14F-4D97-AF65-F5344CB8AC3E}">
        <p14:creationId xmlns:p14="http://schemas.microsoft.com/office/powerpoint/2010/main" val="3294340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7FFE1F-C6C8-404C-9AD1-08E9C821A68A}" type="slidenum">
              <a:rPr lang="en-US" smtClean="0"/>
              <a:t>9</a:t>
            </a:fld>
            <a:endParaRPr lang="en-US"/>
          </a:p>
        </p:txBody>
      </p:sp>
    </p:spTree>
    <p:extLst>
      <p:ext uri="{BB962C8B-B14F-4D97-AF65-F5344CB8AC3E}">
        <p14:creationId xmlns:p14="http://schemas.microsoft.com/office/powerpoint/2010/main" val="2731810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Picture Placeholder 2"/>
          <p:cNvSpPr>
            <a:spLocks noGrp="1"/>
          </p:cNvSpPr>
          <p:nvPr>
            <p:ph type="pic" sz="quarter" idx="10"/>
          </p:nvPr>
        </p:nvSpPr>
        <p:spPr>
          <a:xfrm>
            <a:off x="302004" y="4182827"/>
            <a:ext cx="2279006" cy="2276711"/>
          </a:xfrm>
          <a:prstGeom prst="rect">
            <a:avLst/>
          </a:prstGeom>
        </p:spPr>
        <p:txBody>
          <a:bodyPr/>
          <a:lstStyle/>
          <a:p>
            <a:r>
              <a:rPr lang="en-US" smtClean="0"/>
              <a:t>Drag picture to placeholder or click icon to add</a:t>
            </a:r>
            <a:endParaRPr lang="en-US"/>
          </a:p>
        </p:txBody>
      </p:sp>
      <p:sp>
        <p:nvSpPr>
          <p:cNvPr id="20" name="Text Placeholder 19"/>
          <p:cNvSpPr>
            <a:spLocks noGrp="1"/>
          </p:cNvSpPr>
          <p:nvPr>
            <p:ph type="body" sz="quarter" idx="11"/>
          </p:nvPr>
        </p:nvSpPr>
        <p:spPr>
          <a:xfrm>
            <a:off x="3474720" y="914397"/>
            <a:ext cx="7772400" cy="5029200"/>
          </a:xfrm>
          <a:prstGeom prst="rect">
            <a:avLst/>
          </a:prstGeom>
        </p:spPr>
        <p:txBody>
          <a:bodyPr/>
          <a:lstStyle>
            <a:lvl1pPr>
              <a:defRPr lang="en-US" sz="4000" b="1" kern="1200" dirty="0" smtClean="0">
                <a:solidFill>
                  <a:schemeClr val="accent1"/>
                </a:solidFill>
                <a:latin typeface="Trebuchet MS" panose="020B0603020202020204" pitchFamily="34" charset="0"/>
                <a:ea typeface="+mn-ea"/>
                <a:cs typeface="Times New Roman" panose="02020603050405020304" pitchFamily="18" charset="0"/>
              </a:defRPr>
            </a:lvl1pPr>
            <a:lvl2pPr>
              <a:defRPr lang="en-US" sz="3600" kern="1200" dirty="0" smtClean="0">
                <a:solidFill>
                  <a:schemeClr val="tx1"/>
                </a:solidFill>
                <a:latin typeface="Times New Roman" panose="02020603050405020304" pitchFamily="18" charset="0"/>
                <a:ea typeface="+mn-ea"/>
                <a:cs typeface="Times New Roman" panose="02020603050405020304" pitchFamily="18" charset="0"/>
              </a:defRPr>
            </a:lvl2pPr>
            <a:lvl3pPr>
              <a:defRPr lang="en-US" sz="2400" kern="1200" dirty="0" smtClean="0">
                <a:solidFill>
                  <a:schemeClr val="tx1"/>
                </a:solidFill>
                <a:latin typeface="Times New Roman" panose="02020603050405020304" pitchFamily="18" charset="0"/>
                <a:ea typeface="+mn-ea"/>
                <a:cs typeface="Times New Roman" panose="02020603050405020304" pitchFamily="18" charset="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10551161" y="6217931"/>
            <a:ext cx="1452880" cy="365125"/>
          </a:xfrm>
          <a:prstGeom prst="rect">
            <a:avLst/>
          </a:prstGeom>
        </p:spPr>
        <p:txBody>
          <a:bodyPr/>
          <a:lstStyle>
            <a:lvl1pPr algn="r">
              <a:defRPr b="1">
                <a:solidFill>
                  <a:schemeClr val="bg1"/>
                </a:solidFill>
                <a:latin typeface="Trebuchet MS" panose="020B0603020202020204" pitchFamily="34" charset="0"/>
              </a:defRPr>
            </a:lvl1pPr>
          </a:lstStyle>
          <a:p>
            <a:fld id="{6A999147-3886-4E97-9B41-DF5227BEE9DD}" type="slidenum">
              <a:rPr lang="en-US" smtClean="0"/>
              <a:pPr/>
              <a:t>‹#›</a:t>
            </a:fld>
            <a:endParaRPr lang="en-US" dirty="0"/>
          </a:p>
        </p:txBody>
      </p:sp>
    </p:spTree>
    <p:extLst>
      <p:ext uri="{BB962C8B-B14F-4D97-AF65-F5344CB8AC3E}">
        <p14:creationId xmlns:p14="http://schemas.microsoft.com/office/powerpoint/2010/main" val="2413950799"/>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220720" y="5899150"/>
            <a:ext cx="1463040" cy="365125"/>
          </a:xfrm>
          <a:prstGeom prst="rect">
            <a:avLst/>
          </a:prstGeom>
        </p:spPr>
        <p:txBody>
          <a:bodyPr/>
          <a:lstStyle/>
          <a:p>
            <a:endParaRPr lang="en-US"/>
          </a:p>
        </p:txBody>
      </p:sp>
      <p:sp>
        <p:nvSpPr>
          <p:cNvPr id="3" name="Footer Placeholder 2"/>
          <p:cNvSpPr>
            <a:spLocks noGrp="1"/>
          </p:cNvSpPr>
          <p:nvPr>
            <p:ph type="ftr" sz="quarter" idx="11"/>
          </p:nvPr>
        </p:nvSpPr>
        <p:spPr>
          <a:xfrm>
            <a:off x="4998720" y="5899150"/>
            <a:ext cx="4599940" cy="365125"/>
          </a:xfrm>
          <a:prstGeom prst="rect">
            <a:avLst/>
          </a:prstGeom>
        </p:spPr>
        <p:txBody>
          <a:bodyPr/>
          <a:lstStyle/>
          <a:p>
            <a:endParaRPr lang="en-US" dirty="0"/>
          </a:p>
        </p:txBody>
      </p:sp>
      <p:sp>
        <p:nvSpPr>
          <p:cNvPr id="5" name="Slide Number Placeholder 3"/>
          <p:cNvSpPr>
            <a:spLocks noGrp="1"/>
          </p:cNvSpPr>
          <p:nvPr>
            <p:ph type="sldNum" sz="quarter" idx="4"/>
          </p:nvPr>
        </p:nvSpPr>
        <p:spPr>
          <a:xfrm>
            <a:off x="10551161" y="6217931"/>
            <a:ext cx="1452880" cy="365125"/>
          </a:xfrm>
          <a:prstGeom prst="rect">
            <a:avLst/>
          </a:prstGeom>
        </p:spPr>
        <p:txBody>
          <a:bodyPr/>
          <a:lstStyle>
            <a:lvl1pPr algn="r">
              <a:defRPr b="1">
                <a:solidFill>
                  <a:schemeClr val="bg1"/>
                </a:solidFill>
                <a:latin typeface="Trebuchet MS" panose="020B0603020202020204" pitchFamily="34" charset="0"/>
              </a:defRPr>
            </a:lvl1pPr>
          </a:lstStyle>
          <a:p>
            <a:fld id="{6A999147-3886-4E97-9B41-DF5227BEE9DD}" type="slidenum">
              <a:rPr lang="en-US" smtClean="0"/>
              <a:pPr/>
              <a:t>‹#›</a:t>
            </a:fld>
            <a:endParaRPr lang="en-US" dirty="0"/>
          </a:p>
        </p:txBody>
      </p:sp>
    </p:spTree>
    <p:extLst>
      <p:ext uri="{BB962C8B-B14F-4D97-AF65-F5344CB8AC3E}">
        <p14:creationId xmlns:p14="http://schemas.microsoft.com/office/powerpoint/2010/main" val="313875157"/>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331200" cy="1143000"/>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609600" y="1535113"/>
            <a:ext cx="5386917" cy="639762"/>
          </a:xfrm>
          <a:prstGeom prst="rect">
            <a:avLst/>
          </a:prstGeom>
        </p:spPr>
        <p:txBody>
          <a:bodyPr anchor="b"/>
          <a:lstStyle>
            <a:lvl1pPr marL="0" indent="0" algn="l">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 </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lgn="l">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p:cNvSpPr>
          <p:nvPr>
            <p:ph type="sldNum" sz="quarter" idx="10"/>
          </p:nvPr>
        </p:nvSpPr>
        <p:spPr>
          <a:xfrm>
            <a:off x="10551161" y="6217931"/>
            <a:ext cx="1452880" cy="365125"/>
          </a:xfrm>
          <a:prstGeom prst="rect">
            <a:avLst/>
          </a:prstGeom>
        </p:spPr>
        <p:txBody>
          <a:bodyPr/>
          <a:lstStyle>
            <a:lvl1pPr algn="r">
              <a:defRPr b="1">
                <a:solidFill>
                  <a:schemeClr val="bg1"/>
                </a:solidFill>
                <a:latin typeface="Trebuchet MS" panose="020B0603020202020204" pitchFamily="34" charset="0"/>
              </a:defRPr>
            </a:lvl1pPr>
          </a:lstStyle>
          <a:p>
            <a:fld id="{6A999147-3886-4E97-9B41-DF5227BEE9DD}" type="slidenum">
              <a:rPr lang="en-US" smtClean="0"/>
              <a:pPr/>
              <a:t>‹#›</a:t>
            </a:fld>
            <a:endParaRPr lang="en-US" dirty="0"/>
          </a:p>
        </p:txBody>
      </p:sp>
    </p:spTree>
    <p:extLst>
      <p:ext uri="{BB962C8B-B14F-4D97-AF65-F5344CB8AC3E}">
        <p14:creationId xmlns:p14="http://schemas.microsoft.com/office/powerpoint/2010/main" val="123322643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3312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4"/>
          </p:nvPr>
        </p:nvSpPr>
        <p:spPr>
          <a:xfrm>
            <a:off x="10551161" y="6217931"/>
            <a:ext cx="1452880" cy="365125"/>
          </a:xfrm>
          <a:prstGeom prst="rect">
            <a:avLst/>
          </a:prstGeom>
        </p:spPr>
        <p:txBody>
          <a:bodyPr/>
          <a:lstStyle>
            <a:lvl1pPr algn="r">
              <a:defRPr b="1">
                <a:solidFill>
                  <a:schemeClr val="bg1"/>
                </a:solidFill>
                <a:latin typeface="Trebuchet MS" panose="020B0603020202020204" pitchFamily="34" charset="0"/>
              </a:defRPr>
            </a:lvl1pPr>
          </a:lstStyle>
          <a:p>
            <a:fld id="{6A999147-3886-4E97-9B41-DF5227BEE9DD}" type="slidenum">
              <a:rPr lang="en-US" smtClean="0"/>
              <a:pPr/>
              <a:t>‹#›</a:t>
            </a:fld>
            <a:endParaRPr lang="en-US" dirty="0"/>
          </a:p>
        </p:txBody>
      </p:sp>
    </p:spTree>
    <p:extLst>
      <p:ext uri="{BB962C8B-B14F-4D97-AF65-F5344CB8AC3E}">
        <p14:creationId xmlns:p14="http://schemas.microsoft.com/office/powerpoint/2010/main" val="295998889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3"/>
          <p:cNvSpPr>
            <a:spLocks noGrp="1"/>
          </p:cNvSpPr>
          <p:nvPr>
            <p:ph type="sldNum" sz="quarter" idx="4"/>
          </p:nvPr>
        </p:nvSpPr>
        <p:spPr>
          <a:xfrm>
            <a:off x="10551161" y="6217931"/>
            <a:ext cx="1452880" cy="365125"/>
          </a:xfrm>
          <a:prstGeom prst="rect">
            <a:avLst/>
          </a:prstGeom>
        </p:spPr>
        <p:txBody>
          <a:bodyPr/>
          <a:lstStyle>
            <a:lvl1pPr algn="r">
              <a:defRPr b="1">
                <a:solidFill>
                  <a:schemeClr val="bg1"/>
                </a:solidFill>
                <a:latin typeface="Trebuchet MS" panose="020B0603020202020204" pitchFamily="34" charset="0"/>
              </a:defRPr>
            </a:lvl1pPr>
          </a:lstStyle>
          <a:p>
            <a:fld id="{6A999147-3886-4E97-9B41-DF5227BEE9DD}" type="slidenum">
              <a:rPr lang="en-US" smtClean="0"/>
              <a:pPr/>
              <a:t>‹#›</a:t>
            </a:fld>
            <a:endParaRPr lang="en-US" dirty="0"/>
          </a:p>
        </p:txBody>
      </p:sp>
    </p:spTree>
    <p:extLst>
      <p:ext uri="{BB962C8B-B14F-4D97-AF65-F5344CB8AC3E}">
        <p14:creationId xmlns:p14="http://schemas.microsoft.com/office/powerpoint/2010/main" val="4232069192"/>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8"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241799" y="-1092203"/>
            <a:ext cx="3708400" cy="1219200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1"/>
            <a:ext cx="2905765" cy="2905765"/>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606333" y="1737360"/>
            <a:ext cx="1653110" cy="3008019"/>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9881756" y="1737363"/>
            <a:ext cx="1653110" cy="3008019"/>
          </a:xfrm>
          <a:prstGeom prst="rect">
            <a:avLst/>
          </a:prstGeom>
        </p:spPr>
      </p:pic>
      <p:sp>
        <p:nvSpPr>
          <p:cNvPr id="11" name="Round Diagonal Corner Rectangle 10"/>
          <p:cNvSpPr/>
          <p:nvPr/>
        </p:nvSpPr>
        <p:spPr>
          <a:xfrm>
            <a:off x="2926080" y="365760"/>
            <a:ext cx="8869680" cy="6126480"/>
          </a:xfrm>
          <a:prstGeom prst="round2Diag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marL="742950" indent="-742950" algn="l">
              <a:spcAft>
                <a:spcPts val="1800"/>
              </a:spcAft>
              <a:buFont typeface="+mj-lt"/>
              <a:buAutoNum type="arabicPeriod"/>
            </a:pPr>
            <a:endParaRPr lang="en-US"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7498202"/>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7" r:id="rId3"/>
    <p:sldLayoutId id="2147483658" r:id="rId4"/>
    <p:sldLayoutId id="2147483659" r:id="rId5"/>
  </p:sldLayoutIdLst>
  <p:timing>
    <p:tnLst>
      <p:par>
        <p:cTn xmlns:p14="http://schemas.microsoft.com/office/powerpoint/2010/mai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5" Type="http://schemas.openxmlformats.org/officeDocument/2006/relationships/image" Target="../media/image26.jp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5.jpeg"/><Relationship Id="rId5" Type="http://schemas.openxmlformats.org/officeDocument/2006/relationships/image" Target="../media/image28.jp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3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3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3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emf"/><Relationship Id="rId5" Type="http://schemas.openxmlformats.org/officeDocument/2006/relationships/image" Target="../media/image39.emf"/><Relationship Id="rId6" Type="http://schemas.openxmlformats.org/officeDocument/2006/relationships/image" Target="../media/image40.jpeg"/><Relationship Id="rId7"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42.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hyperlink" Target="mailto:Jennifer.Walthall@fssa.in.go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marL="0" indent="0" algn="ctr">
              <a:buNone/>
            </a:pPr>
            <a:endParaRPr lang="en-US" dirty="0" smtClean="0"/>
          </a:p>
          <a:p>
            <a:pPr marL="0" indent="0" algn="ctr">
              <a:buNone/>
            </a:pPr>
            <a:r>
              <a:rPr lang="en-US" dirty="0" smtClean="0"/>
              <a:t>If you don’t know where you’re going, you won’t know when you get there</a:t>
            </a:r>
          </a:p>
          <a:p>
            <a:pPr marL="0" indent="0" algn="ctr">
              <a:buNone/>
            </a:pPr>
            <a:endParaRPr lang="en-US" dirty="0"/>
          </a:p>
          <a:p>
            <a:pPr marL="0" indent="0" algn="ctr">
              <a:buNone/>
            </a:pPr>
            <a:r>
              <a:rPr lang="en-US" dirty="0" smtClean="0"/>
              <a:t>FSSA All Staff Address 2019</a:t>
            </a:r>
            <a:endParaRPr lang="en-US" dirty="0"/>
          </a:p>
        </p:txBody>
      </p:sp>
      <p:pic>
        <p:nvPicPr>
          <p:cNvPr id="4" name="Picture Placeholder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70" b="70"/>
          <a:stretch>
            <a:fillRect/>
          </a:stretch>
        </p:blipFill>
        <p:spPr/>
      </p:pic>
      <p:sp>
        <p:nvSpPr>
          <p:cNvPr id="2" name="Slide Number Placeholder 1"/>
          <p:cNvSpPr>
            <a:spLocks noGrp="1"/>
          </p:cNvSpPr>
          <p:nvPr>
            <p:ph type="sldNum" sz="quarter" idx="4"/>
          </p:nvPr>
        </p:nvSpPr>
        <p:spPr/>
        <p:txBody>
          <a:bodyPr/>
          <a:lstStyle/>
          <a:p>
            <a:fld id="{6A999147-3886-4E97-9B41-DF5227BEE9DD}" type="slidenum">
              <a:rPr lang="en-US" smtClean="0"/>
              <a:pPr/>
              <a:t>1</a:t>
            </a:fld>
            <a:endParaRPr lang="en-US" dirty="0"/>
          </a:p>
        </p:txBody>
      </p:sp>
    </p:spTree>
    <p:extLst>
      <p:ext uri="{BB962C8B-B14F-4D97-AF65-F5344CB8AC3E}">
        <p14:creationId xmlns:p14="http://schemas.microsoft.com/office/powerpoint/2010/main" val="34442491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720" y="914400"/>
            <a:ext cx="8077200" cy="5541942"/>
          </a:xfrm>
        </p:spPr>
        <p:txBody>
          <a:bodyPr>
            <a:normAutofit fontScale="90000"/>
          </a:bodyPr>
          <a:lstStyle/>
          <a:p>
            <a:r>
              <a:rPr lang="en-US" sz="4900" b="1" spc="-130" dirty="0">
                <a:solidFill>
                  <a:srgbClr val="008C5B"/>
                </a:solidFill>
                <a:latin typeface="Trebuchet MS" panose="020B0603020202020204" pitchFamily="34" charset="0"/>
              </a:rPr>
              <a:t>Existing FSSA Mission Statement</a:t>
            </a:r>
            <a:br>
              <a:rPr lang="en-US" sz="4900" b="1" spc="-130" dirty="0">
                <a:solidFill>
                  <a:srgbClr val="008C5B"/>
                </a:solidFill>
                <a:latin typeface="Trebuchet MS" panose="020B0603020202020204" pitchFamily="34" charset="0"/>
              </a:rPr>
            </a:br>
            <a:r>
              <a:rPr lang="en-US" dirty="0">
                <a:latin typeface="Trebuchet MS" panose="020B0603020202020204" pitchFamily="34" charset="0"/>
              </a:rPr>
              <a:t> </a:t>
            </a:r>
            <a:br>
              <a:rPr lang="en-US" dirty="0">
                <a:latin typeface="Trebuchet MS" panose="020B0603020202020204" pitchFamily="34" charset="0"/>
              </a:rPr>
            </a:br>
            <a:r>
              <a:rPr lang="en-US" sz="4000" i="1" dirty="0">
                <a:latin typeface="Trebuchet MS" panose="020B0603020202020204" pitchFamily="34" charset="0"/>
              </a:rPr>
              <a:t>To develop, </a:t>
            </a:r>
            <a:r>
              <a:rPr lang="en-US" sz="4000" i="1" dirty="0" smtClean="0">
                <a:latin typeface="Trebuchet MS" panose="020B0603020202020204" pitchFamily="34" charset="0"/>
              </a:rPr>
              <a:t>finance and</a:t>
            </a:r>
            <a:br>
              <a:rPr lang="en-US" sz="4000" i="1" dirty="0" smtClean="0">
                <a:latin typeface="Trebuchet MS" panose="020B0603020202020204" pitchFamily="34" charset="0"/>
              </a:rPr>
            </a:br>
            <a:r>
              <a:rPr lang="en-US" sz="4000" i="1" dirty="0" smtClean="0">
                <a:latin typeface="Trebuchet MS" panose="020B0603020202020204" pitchFamily="34" charset="0"/>
              </a:rPr>
              <a:t>compassionately </a:t>
            </a:r>
            <a:r>
              <a:rPr lang="en-US" sz="4000" i="1" dirty="0">
                <a:latin typeface="Trebuchet MS" panose="020B0603020202020204" pitchFamily="34" charset="0"/>
              </a:rPr>
              <a:t>administer programs to provide </a:t>
            </a:r>
            <a:r>
              <a:rPr lang="en-US" sz="4000" i="1" dirty="0" smtClean="0">
                <a:latin typeface="Trebuchet MS" panose="020B0603020202020204" pitchFamily="34" charset="0"/>
              </a:rPr>
              <a:t>health care </a:t>
            </a:r>
            <a:r>
              <a:rPr lang="en-US" sz="4000" i="1" dirty="0">
                <a:latin typeface="Trebuchet MS" panose="020B0603020202020204" pitchFamily="34" charset="0"/>
              </a:rPr>
              <a:t>and other social services to Hoosiers in need in order to enable them to achieve healthy, </a:t>
            </a:r>
            <a:r>
              <a:rPr lang="en-US" sz="4000" i="1" dirty="0" smtClean="0">
                <a:latin typeface="Trebuchet MS" panose="020B0603020202020204" pitchFamily="34" charset="0"/>
              </a:rPr>
              <a:t>self-sufficient </a:t>
            </a:r>
            <a:r>
              <a:rPr lang="en-US" sz="4000" i="1" dirty="0">
                <a:latin typeface="Trebuchet MS" panose="020B0603020202020204" pitchFamily="34" charset="0"/>
              </a:rPr>
              <a:t>and productive lives</a:t>
            </a:r>
            <a:r>
              <a:rPr lang="en-US" sz="4000" i="1" dirty="0" smtClean="0">
                <a:latin typeface="Trebuchet MS" panose="020B0603020202020204" pitchFamily="34" charset="0"/>
              </a:rPr>
              <a:t>.</a:t>
            </a:r>
            <a:endParaRPr lang="en-US" sz="4000" i="1" dirty="0">
              <a:latin typeface="Trebuchet MS" panose="020B0603020202020204" pitchFamily="34" charset="0"/>
            </a:endParaRPr>
          </a:p>
        </p:txBody>
      </p:sp>
      <p:sp>
        <p:nvSpPr>
          <p:cNvPr id="3" name="Slide Number Placeholder 2"/>
          <p:cNvSpPr>
            <a:spLocks noGrp="1"/>
          </p:cNvSpPr>
          <p:nvPr>
            <p:ph type="sldNum" sz="quarter" idx="4"/>
          </p:nvPr>
        </p:nvSpPr>
        <p:spPr/>
        <p:txBody>
          <a:bodyPr/>
          <a:lstStyle/>
          <a:p>
            <a:fld id="{6A999147-3886-4E97-9B41-DF5227BEE9DD}" type="slidenum">
              <a:rPr lang="en-US" smtClean="0"/>
              <a:pPr/>
              <a:t>10</a:t>
            </a:fld>
            <a:endParaRPr lang="en-US" dirty="0"/>
          </a:p>
        </p:txBody>
      </p:sp>
    </p:spTree>
    <p:extLst>
      <p:ext uri="{BB962C8B-B14F-4D97-AF65-F5344CB8AC3E}">
        <p14:creationId xmlns:p14="http://schemas.microsoft.com/office/powerpoint/2010/main" val="243793941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721" y="914400"/>
            <a:ext cx="7660640" cy="5030667"/>
          </a:xfrm>
        </p:spPr>
        <p:txBody>
          <a:bodyPr>
            <a:normAutofit/>
          </a:bodyPr>
          <a:lstStyle/>
          <a:p>
            <a:r>
              <a:rPr lang="en-US" b="1" dirty="0" smtClean="0">
                <a:solidFill>
                  <a:srgbClr val="008C5B"/>
                </a:solidFill>
                <a:latin typeface="Trebuchet MS" panose="020B0603020202020204" pitchFamily="34" charset="0"/>
              </a:rPr>
              <a:t>Draft Mission Statement</a:t>
            </a:r>
            <a:r>
              <a:rPr lang="en-US" b="1" dirty="0">
                <a:solidFill>
                  <a:srgbClr val="008C5B"/>
                </a:solidFill>
                <a:latin typeface="Trebuchet MS" panose="020B0603020202020204" pitchFamily="34" charset="0"/>
              </a:rPr>
              <a:t/>
            </a:r>
            <a:br>
              <a:rPr lang="en-US" b="1" dirty="0">
                <a:solidFill>
                  <a:srgbClr val="008C5B"/>
                </a:solidFill>
                <a:latin typeface="Trebuchet MS" panose="020B0603020202020204" pitchFamily="34" charset="0"/>
              </a:rPr>
            </a:br>
            <a:r>
              <a:rPr lang="en-US" sz="3600" i="1" dirty="0">
                <a:latin typeface="Trebuchet MS" panose="020B0603020202020204" pitchFamily="34" charset="0"/>
              </a:rPr>
              <a:t> </a:t>
            </a:r>
            <a:br>
              <a:rPr lang="en-US" sz="3600" i="1" dirty="0">
                <a:latin typeface="Trebuchet MS" panose="020B0603020202020204" pitchFamily="34" charset="0"/>
              </a:rPr>
            </a:br>
            <a:r>
              <a:rPr lang="en-US" sz="3600" i="1" dirty="0">
                <a:latin typeface="Trebuchet MS" panose="020B0603020202020204" pitchFamily="34" charset="0"/>
              </a:rPr>
              <a:t>To compassionately </a:t>
            </a:r>
            <a:r>
              <a:rPr lang="en-US" sz="3600" i="1" dirty="0" smtClean="0">
                <a:latin typeface="Trebuchet MS" panose="020B0603020202020204" pitchFamily="34" charset="0"/>
              </a:rPr>
              <a:t>serve Hoosiers of all ages and connect them with social services, health care and their communities.</a:t>
            </a:r>
            <a:endParaRPr lang="en-US" sz="3600" i="1" dirty="0">
              <a:latin typeface="Trebuchet MS" panose="020B0603020202020204" pitchFamily="34" charset="0"/>
            </a:endParaRPr>
          </a:p>
        </p:txBody>
      </p:sp>
      <p:sp>
        <p:nvSpPr>
          <p:cNvPr id="3" name="Slide Number Placeholder 2"/>
          <p:cNvSpPr>
            <a:spLocks noGrp="1"/>
          </p:cNvSpPr>
          <p:nvPr>
            <p:ph type="sldNum" sz="quarter" idx="4"/>
          </p:nvPr>
        </p:nvSpPr>
        <p:spPr/>
        <p:txBody>
          <a:bodyPr/>
          <a:lstStyle/>
          <a:p>
            <a:fld id="{6A999147-3886-4E97-9B41-DF5227BEE9DD}" type="slidenum">
              <a:rPr lang="en-US" smtClean="0"/>
              <a:pPr/>
              <a:t>11</a:t>
            </a:fld>
            <a:endParaRPr lang="en-US" dirty="0"/>
          </a:p>
        </p:txBody>
      </p:sp>
    </p:spTree>
    <p:extLst>
      <p:ext uri="{BB962C8B-B14F-4D97-AF65-F5344CB8AC3E}">
        <p14:creationId xmlns:p14="http://schemas.microsoft.com/office/powerpoint/2010/main" val="39173753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720" y="914400"/>
            <a:ext cx="7711440" cy="5039360"/>
          </a:xfrm>
        </p:spPr>
        <p:txBody>
          <a:bodyPr anchor="ctr" anchorCtr="0"/>
          <a:lstStyle/>
          <a:p>
            <a:pPr algn="ctr"/>
            <a:r>
              <a:rPr lang="en-US" dirty="0" smtClean="0">
                <a:solidFill>
                  <a:srgbClr val="008C5B"/>
                </a:solidFill>
                <a:latin typeface="Trebuchet MS" panose="020B0603020202020204" pitchFamily="34" charset="0"/>
              </a:rPr>
              <a:t>Feedback needed! Please send your thoughts, questions, suggestions to:</a:t>
            </a:r>
            <a:br>
              <a:rPr lang="en-US" dirty="0" smtClean="0">
                <a:solidFill>
                  <a:srgbClr val="008C5B"/>
                </a:solidFill>
                <a:latin typeface="Trebuchet MS" panose="020B0603020202020204" pitchFamily="34" charset="0"/>
              </a:rPr>
            </a:br>
            <a:r>
              <a:rPr lang="en-US" dirty="0">
                <a:solidFill>
                  <a:srgbClr val="008C5B"/>
                </a:solidFill>
                <a:latin typeface="Trebuchet MS" panose="020B0603020202020204" pitchFamily="34" charset="0"/>
              </a:rPr>
              <a:t/>
            </a:r>
            <a:br>
              <a:rPr lang="en-US" dirty="0">
                <a:solidFill>
                  <a:srgbClr val="008C5B"/>
                </a:solidFill>
                <a:latin typeface="Trebuchet MS" panose="020B0603020202020204" pitchFamily="34" charset="0"/>
              </a:rPr>
            </a:br>
            <a:r>
              <a:rPr lang="en-US" b="1" u="sng" dirty="0" err="1" smtClean="0">
                <a:solidFill>
                  <a:srgbClr val="008C5B"/>
                </a:solidFill>
                <a:latin typeface="Trebuchet MS" panose="020B0603020202020204" pitchFamily="34" charset="0"/>
              </a:rPr>
              <a:t>SecOffice.FSSA@fssa.in.gov</a:t>
            </a:r>
            <a:endParaRPr lang="en-US" b="1" dirty="0">
              <a:solidFill>
                <a:srgbClr val="008C5B"/>
              </a:solidFill>
              <a:latin typeface="Trebuchet MS" panose="020B0603020202020204" pitchFamily="34" charset="0"/>
            </a:endParaRPr>
          </a:p>
        </p:txBody>
      </p:sp>
      <p:sp>
        <p:nvSpPr>
          <p:cNvPr id="3" name="Slide Number Placeholder 2"/>
          <p:cNvSpPr>
            <a:spLocks noGrp="1"/>
          </p:cNvSpPr>
          <p:nvPr>
            <p:ph type="sldNum" sz="quarter" idx="4"/>
          </p:nvPr>
        </p:nvSpPr>
        <p:spPr/>
        <p:txBody>
          <a:bodyPr/>
          <a:lstStyle/>
          <a:p>
            <a:fld id="{6A999147-3886-4E97-9B41-DF5227BEE9DD}" type="slidenum">
              <a:rPr lang="en-US" smtClean="0"/>
              <a:pPr/>
              <a:t>12</a:t>
            </a:fld>
            <a:endParaRPr lang="en-US" dirty="0"/>
          </a:p>
        </p:txBody>
      </p:sp>
    </p:spTree>
    <p:extLst>
      <p:ext uri="{BB962C8B-B14F-4D97-AF65-F5344CB8AC3E}">
        <p14:creationId xmlns:p14="http://schemas.microsoft.com/office/powerpoint/2010/main" val="25945678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70" b="70"/>
          <a:stretch>
            <a:fillRect/>
          </a:stretch>
        </p:blipFill>
        <p:spPr/>
      </p:pic>
      <p:sp>
        <p:nvSpPr>
          <p:cNvPr id="3" name="Text Placeholder 2"/>
          <p:cNvSpPr>
            <a:spLocks noGrp="1"/>
          </p:cNvSpPr>
          <p:nvPr>
            <p:ph type="body" sz="quarter" idx="11"/>
          </p:nvPr>
        </p:nvSpPr>
        <p:spPr/>
        <p:txBody>
          <a:bodyPr anchor="ctr" anchorCtr="0"/>
          <a:lstStyle/>
          <a:p>
            <a:pPr marL="0" indent="0" algn="ctr">
              <a:spcAft>
                <a:spcPts val="1200"/>
              </a:spcAft>
              <a:buNone/>
            </a:pPr>
            <a:r>
              <a:rPr lang="en-US" sz="6000" dirty="0" smtClean="0"/>
              <a:t>2019 Agency Priorities</a:t>
            </a:r>
            <a:endParaRPr lang="en-US" sz="6000" dirty="0"/>
          </a:p>
        </p:txBody>
      </p:sp>
      <p:sp>
        <p:nvSpPr>
          <p:cNvPr id="2" name="Slide Number Placeholder 1"/>
          <p:cNvSpPr>
            <a:spLocks noGrp="1"/>
          </p:cNvSpPr>
          <p:nvPr>
            <p:ph type="sldNum" sz="quarter" idx="4"/>
          </p:nvPr>
        </p:nvSpPr>
        <p:spPr/>
        <p:txBody>
          <a:bodyPr/>
          <a:lstStyle/>
          <a:p>
            <a:fld id="{6A999147-3886-4E97-9B41-DF5227BEE9DD}" type="slidenum">
              <a:rPr lang="en-US" smtClean="0"/>
              <a:pPr/>
              <a:t>13</a:t>
            </a:fld>
            <a:endParaRPr lang="en-US" dirty="0"/>
          </a:p>
        </p:txBody>
      </p:sp>
    </p:spTree>
    <p:extLst>
      <p:ext uri="{BB962C8B-B14F-4D97-AF65-F5344CB8AC3E}">
        <p14:creationId xmlns:p14="http://schemas.microsoft.com/office/powerpoint/2010/main" val="19341829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4720" y="914400"/>
            <a:ext cx="7762240" cy="4304756"/>
          </a:xfrm>
        </p:spPr>
        <p:txBody>
          <a:bodyPr/>
          <a:lstStyle/>
          <a:p>
            <a:r>
              <a:rPr lang="en-US" b="1" dirty="0" smtClean="0">
                <a:solidFill>
                  <a:srgbClr val="008C5B"/>
                </a:solidFill>
                <a:latin typeface="Trebuchet MS" panose="020B0603020202020204" pitchFamily="34" charset="0"/>
              </a:rPr>
              <a:t>Office of Healthy Opportunities</a:t>
            </a:r>
            <a:br>
              <a:rPr lang="en-US" b="1" dirty="0" smtClean="0">
                <a:solidFill>
                  <a:srgbClr val="008C5B"/>
                </a:solidFill>
                <a:latin typeface="Trebuchet MS" panose="020B0603020202020204" pitchFamily="34" charset="0"/>
              </a:rPr>
            </a:br>
            <a:r>
              <a:rPr lang="en-US" sz="3600" b="1" dirty="0" smtClean="0">
                <a:solidFill>
                  <a:srgbClr val="008C5B"/>
                </a:solidFill>
                <a:latin typeface="Trebuchet MS" panose="020B0603020202020204" pitchFamily="34" charset="0"/>
              </a:rPr>
              <a:t/>
            </a:r>
            <a:br>
              <a:rPr lang="en-US" sz="3600" b="1" dirty="0" smtClean="0">
                <a:solidFill>
                  <a:srgbClr val="008C5B"/>
                </a:solidFill>
                <a:latin typeface="Trebuchet MS" panose="020B0603020202020204" pitchFamily="34" charset="0"/>
              </a:rPr>
            </a:br>
            <a:r>
              <a:rPr lang="en-US" sz="3600" dirty="0" smtClean="0">
                <a:solidFill>
                  <a:srgbClr val="000000"/>
                </a:solidFill>
                <a:latin typeface="Trebuchet MS" panose="020B0603020202020204" pitchFamily="34" charset="0"/>
              </a:rPr>
              <a:t>Because </a:t>
            </a:r>
            <a:r>
              <a:rPr lang="en-US" sz="3600" dirty="0">
                <a:solidFill>
                  <a:srgbClr val="000000"/>
                </a:solidFill>
                <a:latin typeface="Trebuchet MS" panose="020B0603020202020204" pitchFamily="34" charset="0"/>
              </a:rPr>
              <a:t>good health begins where we live, learn, work and play</a:t>
            </a:r>
            <a:r>
              <a:rPr lang="en-US" sz="3600" dirty="0" smtClean="0">
                <a:solidFill>
                  <a:srgbClr val="000000"/>
                </a:solidFill>
                <a:latin typeface="Trebuchet MS" panose="020B0603020202020204" pitchFamily="34" charset="0"/>
              </a:rPr>
              <a:t>.</a:t>
            </a:r>
            <a:endParaRPr lang="en-US" sz="3600" b="1" dirty="0">
              <a:solidFill>
                <a:srgbClr val="008C5B"/>
              </a:solidFill>
              <a:latin typeface="Trebuchet MS" panose="020B0603020202020204" pitchFamily="34" charset="0"/>
            </a:endParaRPr>
          </a:p>
        </p:txBody>
      </p:sp>
      <p:pic>
        <p:nvPicPr>
          <p:cNvPr id="4" name="Picture 3" descr="Unknow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71" y="4205366"/>
            <a:ext cx="2229816" cy="2229816"/>
          </a:xfrm>
          <a:prstGeom prst="rect">
            <a:avLst/>
          </a:prstGeom>
        </p:spPr>
      </p:pic>
      <p:sp>
        <p:nvSpPr>
          <p:cNvPr id="8" name="Slide Number Placeholder 7"/>
          <p:cNvSpPr>
            <a:spLocks noGrp="1"/>
          </p:cNvSpPr>
          <p:nvPr>
            <p:ph type="sldNum" sz="quarter" idx="4"/>
          </p:nvPr>
        </p:nvSpPr>
        <p:spPr/>
        <p:txBody>
          <a:bodyPr/>
          <a:lstStyle/>
          <a:p>
            <a:fld id="{6A999147-3886-4E97-9B41-DF5227BEE9DD}" type="slidenum">
              <a:rPr lang="en-US" smtClean="0"/>
              <a:pPr/>
              <a:t>14</a:t>
            </a:fld>
            <a:endParaRPr lang="en-US" dirty="0"/>
          </a:p>
        </p:txBody>
      </p:sp>
    </p:spTree>
    <p:extLst>
      <p:ext uri="{BB962C8B-B14F-4D97-AF65-F5344CB8AC3E}">
        <p14:creationId xmlns:p14="http://schemas.microsoft.com/office/powerpoint/2010/main" val="32385882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720" y="914400"/>
            <a:ext cx="7693605" cy="847635"/>
          </a:xfrm>
        </p:spPr>
        <p:txBody>
          <a:bodyPr/>
          <a:lstStyle/>
          <a:p>
            <a:r>
              <a:rPr lang="en-US" b="1" dirty="0" smtClean="0">
                <a:solidFill>
                  <a:srgbClr val="008C5B"/>
                </a:solidFill>
                <a:latin typeface="Trebuchet MS" panose="020B0603020202020204" pitchFamily="34" charset="0"/>
              </a:rPr>
              <a:t>Social Context Screening: Live 8/18</a:t>
            </a:r>
            <a:endParaRPr lang="en-US" b="1" dirty="0">
              <a:solidFill>
                <a:srgbClr val="008C5B"/>
              </a:solidFill>
              <a:latin typeface="Trebuchet MS" panose="020B0603020202020204" pitchFamily="34" charset="0"/>
            </a:endParaRPr>
          </a:p>
        </p:txBody>
      </p:sp>
      <p:pic>
        <p:nvPicPr>
          <p:cNvPr id="4" name="Picture 3"/>
          <p:cNvPicPr>
            <a:picLocks noChangeAspect="1"/>
          </p:cNvPicPr>
          <p:nvPr/>
        </p:nvPicPr>
        <p:blipFill>
          <a:blip r:embed="rId3"/>
          <a:stretch>
            <a:fillRect/>
          </a:stretch>
        </p:blipFill>
        <p:spPr>
          <a:xfrm>
            <a:off x="3801979" y="2266421"/>
            <a:ext cx="7042122" cy="3951510"/>
          </a:xfrm>
          <a:prstGeom prst="rect">
            <a:avLst/>
          </a:prstGeom>
        </p:spPr>
      </p:pic>
      <p:pic>
        <p:nvPicPr>
          <p:cNvPr id="5" name="Picture 4" descr="Unknow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71" y="4205366"/>
            <a:ext cx="2229816" cy="2229816"/>
          </a:xfrm>
          <a:prstGeom prst="rect">
            <a:avLst/>
          </a:prstGeom>
        </p:spPr>
      </p:pic>
      <p:sp>
        <p:nvSpPr>
          <p:cNvPr id="3" name="Slide Number Placeholder 2"/>
          <p:cNvSpPr>
            <a:spLocks noGrp="1"/>
          </p:cNvSpPr>
          <p:nvPr>
            <p:ph type="sldNum" sz="quarter" idx="4"/>
          </p:nvPr>
        </p:nvSpPr>
        <p:spPr/>
        <p:txBody>
          <a:bodyPr/>
          <a:lstStyle/>
          <a:p>
            <a:fld id="{6A999147-3886-4E97-9B41-DF5227BEE9DD}" type="slidenum">
              <a:rPr lang="en-US" smtClean="0"/>
              <a:pPr/>
              <a:t>15</a:t>
            </a:fld>
            <a:endParaRPr lang="en-US" dirty="0"/>
          </a:p>
        </p:txBody>
      </p:sp>
    </p:spTree>
    <p:extLst>
      <p:ext uri="{BB962C8B-B14F-4D97-AF65-F5344CB8AC3E}">
        <p14:creationId xmlns:p14="http://schemas.microsoft.com/office/powerpoint/2010/main" val="20526532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74720" y="914401"/>
            <a:ext cx="7762240" cy="1432560"/>
          </a:xfrm>
        </p:spPr>
        <p:txBody>
          <a:bodyPr/>
          <a:lstStyle/>
          <a:p>
            <a:r>
              <a:rPr lang="en-US" b="1" dirty="0" smtClean="0">
                <a:solidFill>
                  <a:srgbClr val="008C5B"/>
                </a:solidFill>
                <a:latin typeface="Trebuchet MS" panose="020B0603020202020204" pitchFamily="34" charset="0"/>
              </a:rPr>
              <a:t>Key Learnings:</a:t>
            </a:r>
            <a:br>
              <a:rPr lang="en-US" b="1" dirty="0" smtClean="0">
                <a:solidFill>
                  <a:srgbClr val="008C5B"/>
                </a:solidFill>
                <a:latin typeface="Trebuchet MS" panose="020B0603020202020204" pitchFamily="34" charset="0"/>
              </a:rPr>
            </a:br>
            <a:r>
              <a:rPr lang="en-US" b="1" dirty="0" smtClean="0">
                <a:solidFill>
                  <a:srgbClr val="008C5B"/>
                </a:solidFill>
                <a:latin typeface="Trebuchet MS" panose="020B0603020202020204" pitchFamily="34" charset="0"/>
              </a:rPr>
              <a:t>~75K Respondents</a:t>
            </a:r>
            <a:endParaRPr lang="en-US" b="1" dirty="0">
              <a:solidFill>
                <a:srgbClr val="008C5B"/>
              </a:solidFill>
              <a:latin typeface="Trebuchet MS" panose="020B0603020202020204" pitchFamily="34" charset="0"/>
            </a:endParaRPr>
          </a:p>
        </p:txBody>
      </p:sp>
      <p:pic>
        <p:nvPicPr>
          <p:cNvPr id="4" name="Picture 3"/>
          <p:cNvPicPr>
            <a:picLocks noChangeAspect="1"/>
          </p:cNvPicPr>
          <p:nvPr/>
        </p:nvPicPr>
        <p:blipFill>
          <a:blip r:embed="rId3"/>
          <a:stretch>
            <a:fillRect/>
          </a:stretch>
        </p:blipFill>
        <p:spPr>
          <a:xfrm>
            <a:off x="3403601" y="2164147"/>
            <a:ext cx="7579360" cy="4230751"/>
          </a:xfrm>
          <a:prstGeom prst="rect">
            <a:avLst/>
          </a:prstGeom>
        </p:spPr>
      </p:pic>
      <p:sp>
        <p:nvSpPr>
          <p:cNvPr id="2" name="Rectangle 1"/>
          <p:cNvSpPr/>
          <p:nvPr/>
        </p:nvSpPr>
        <p:spPr>
          <a:xfrm>
            <a:off x="457199" y="6077342"/>
            <a:ext cx="1698452" cy="307777"/>
          </a:xfrm>
          <a:prstGeom prst="rect">
            <a:avLst/>
          </a:prstGeom>
        </p:spPr>
        <p:txBody>
          <a:bodyPr wrap="none">
            <a:spAutoFit/>
          </a:bodyPr>
          <a:lstStyle/>
          <a:p>
            <a:r>
              <a:rPr lang="en-US" sz="1400" dirty="0" smtClean="0">
                <a:solidFill>
                  <a:schemeClr val="bg1">
                    <a:lumMod val="50000"/>
                  </a:schemeClr>
                </a:solidFill>
              </a:rPr>
              <a:t>*16</a:t>
            </a:r>
            <a:r>
              <a:rPr lang="en-US" sz="1400" dirty="0">
                <a:solidFill>
                  <a:schemeClr val="bg1">
                    <a:lumMod val="50000"/>
                  </a:schemeClr>
                </a:solidFill>
              </a:rPr>
              <a:t>% Response </a:t>
            </a:r>
            <a:r>
              <a:rPr lang="en-US" sz="1400" dirty="0" smtClean="0">
                <a:solidFill>
                  <a:schemeClr val="bg1">
                    <a:lumMod val="50000"/>
                  </a:schemeClr>
                </a:solidFill>
              </a:rPr>
              <a:t>Rate </a:t>
            </a:r>
            <a:endParaRPr lang="en-US" sz="1400" dirty="0">
              <a:solidFill>
                <a:schemeClr val="bg1">
                  <a:lumMod val="50000"/>
                </a:schemeClr>
              </a:solidFill>
            </a:endParaRPr>
          </a:p>
        </p:txBody>
      </p:sp>
      <p:pic>
        <p:nvPicPr>
          <p:cNvPr id="5" name="Picture 4" descr="Unknow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71" y="4205366"/>
            <a:ext cx="2229816" cy="2229816"/>
          </a:xfrm>
          <a:prstGeom prst="rect">
            <a:avLst/>
          </a:prstGeom>
        </p:spPr>
      </p:pic>
      <p:sp>
        <p:nvSpPr>
          <p:cNvPr id="3" name="Slide Number Placeholder 2"/>
          <p:cNvSpPr>
            <a:spLocks noGrp="1"/>
          </p:cNvSpPr>
          <p:nvPr>
            <p:ph type="sldNum" sz="quarter" idx="4"/>
          </p:nvPr>
        </p:nvSpPr>
        <p:spPr/>
        <p:txBody>
          <a:bodyPr/>
          <a:lstStyle/>
          <a:p>
            <a:fld id="{6A999147-3886-4E97-9B41-DF5227BEE9DD}" type="slidenum">
              <a:rPr lang="en-US" smtClean="0"/>
              <a:pPr/>
              <a:t>16</a:t>
            </a:fld>
            <a:endParaRPr lang="en-US" dirty="0"/>
          </a:p>
        </p:txBody>
      </p:sp>
    </p:spTree>
    <p:extLst>
      <p:ext uri="{BB962C8B-B14F-4D97-AF65-F5344CB8AC3E}">
        <p14:creationId xmlns:p14="http://schemas.microsoft.com/office/powerpoint/2010/main" val="38963627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720" y="914400"/>
            <a:ext cx="8077548" cy="1494068"/>
          </a:xfrm>
        </p:spPr>
        <p:txBody>
          <a:bodyPr/>
          <a:lstStyle/>
          <a:p>
            <a:r>
              <a:rPr lang="en-US" b="1" dirty="0" smtClean="0">
                <a:solidFill>
                  <a:srgbClr val="008C5B"/>
                </a:solidFill>
                <a:latin typeface="Trebuchet MS" panose="020B0603020202020204" pitchFamily="34" charset="0"/>
              </a:rPr>
              <a:t>Office of Healthy Opportunities Update</a:t>
            </a:r>
            <a:endParaRPr lang="en-US" b="1" dirty="0">
              <a:solidFill>
                <a:srgbClr val="008C5B"/>
              </a:solidFill>
              <a:latin typeface="Trebuchet MS" panose="020B0603020202020204" pitchFamily="34" charset="0"/>
            </a:endParaRPr>
          </a:p>
        </p:txBody>
      </p:sp>
      <p:sp>
        <p:nvSpPr>
          <p:cNvPr id="3" name="Content Placeholder 2"/>
          <p:cNvSpPr>
            <a:spLocks noGrp="1"/>
          </p:cNvSpPr>
          <p:nvPr>
            <p:ph idx="1"/>
          </p:nvPr>
        </p:nvSpPr>
        <p:spPr>
          <a:xfrm>
            <a:off x="3474719" y="2377441"/>
            <a:ext cx="5447899" cy="3911599"/>
          </a:xfrm>
        </p:spPr>
        <p:txBody>
          <a:bodyPr>
            <a:normAutofit/>
          </a:bodyPr>
          <a:lstStyle/>
          <a:p>
            <a:pPr marL="0" indent="0">
              <a:buNone/>
            </a:pPr>
            <a:r>
              <a:rPr lang="en-US" sz="2400" dirty="0">
                <a:latin typeface="Trebuchet MS" panose="020B0603020202020204" pitchFamily="34" charset="0"/>
              </a:rPr>
              <a:t>FSSA </a:t>
            </a:r>
            <a:r>
              <a:rPr lang="en-US" sz="2400" dirty="0" smtClean="0">
                <a:latin typeface="Trebuchet MS" panose="020B0603020202020204" pitchFamily="34" charset="0"/>
              </a:rPr>
              <a:t>employee </a:t>
            </a:r>
            <a:r>
              <a:rPr lang="en-US" sz="2400" dirty="0">
                <a:latin typeface="Trebuchet MS" panose="020B0603020202020204" pitchFamily="34" charset="0"/>
              </a:rPr>
              <a:t>a</a:t>
            </a:r>
            <a:r>
              <a:rPr lang="en-US" sz="2400" dirty="0" smtClean="0">
                <a:latin typeface="Trebuchet MS" panose="020B0603020202020204" pitchFamily="34" charset="0"/>
              </a:rPr>
              <a:t>wareness campaign will:</a:t>
            </a:r>
          </a:p>
          <a:p>
            <a:pPr marL="457200" lvl="1" indent="-228600"/>
            <a:r>
              <a:rPr lang="en-US" spc="-70" dirty="0" smtClean="0">
                <a:latin typeface="Trebuchet MS" panose="020B0603020202020204" pitchFamily="34" charset="0"/>
              </a:rPr>
              <a:t>Build social </a:t>
            </a:r>
            <a:r>
              <a:rPr lang="en-US" spc="-70" dirty="0">
                <a:latin typeface="Trebuchet MS" panose="020B0603020202020204" pitchFamily="34" charset="0"/>
              </a:rPr>
              <a:t>determinants of health </a:t>
            </a:r>
            <a:r>
              <a:rPr lang="en-US" dirty="0" smtClean="0">
                <a:latin typeface="Trebuchet MS" panose="020B0603020202020204" pitchFamily="34" charset="0"/>
              </a:rPr>
              <a:t>and health equity awareness. </a:t>
            </a:r>
            <a:endParaRPr lang="en-US" dirty="0">
              <a:latin typeface="Trebuchet MS" panose="020B0603020202020204" pitchFamily="34" charset="0"/>
            </a:endParaRPr>
          </a:p>
          <a:p>
            <a:pPr marL="457200" lvl="1" indent="-228600"/>
            <a:r>
              <a:rPr lang="en-US" dirty="0" smtClean="0">
                <a:latin typeface="Trebuchet MS" panose="020B0603020202020204" pitchFamily="34" charset="0"/>
              </a:rPr>
              <a:t>Identify compelling reasons for FSSA employees to learn about social context.</a:t>
            </a:r>
            <a:endParaRPr lang="en-US" dirty="0">
              <a:latin typeface="Trebuchet MS" panose="020B0603020202020204" pitchFamily="34" charset="0"/>
            </a:endParaRPr>
          </a:p>
          <a:p>
            <a:pPr marL="457200" lvl="1" indent="-228600"/>
            <a:r>
              <a:rPr lang="en-US" dirty="0" smtClean="0">
                <a:latin typeface="Trebuchet MS" panose="020B0603020202020204" pitchFamily="34" charset="0"/>
              </a:rPr>
              <a:t>Create a culture of compassion, empathy and awareness </a:t>
            </a:r>
            <a:r>
              <a:rPr lang="en-US" dirty="0" smtClean="0">
                <a:latin typeface="Trebuchet MS" panose="020B0603020202020204" pitchFamily="34" charset="0"/>
              </a:rPr>
              <a:t>of </a:t>
            </a:r>
            <a:r>
              <a:rPr lang="en-US" dirty="0" smtClean="0">
                <a:latin typeface="Trebuchet MS" panose="020B0603020202020204" pitchFamily="34" charset="0"/>
              </a:rPr>
              <a:t>social context and its core elements.</a:t>
            </a:r>
            <a:endParaRPr lang="en-US" dirty="0">
              <a:latin typeface="Trebuchet MS" panose="020B0603020202020204" pitchFamily="34" charset="0"/>
            </a:endParaRPr>
          </a:p>
        </p:txBody>
      </p:sp>
      <p:pic>
        <p:nvPicPr>
          <p:cNvPr id="27" name="Picture 26"/>
          <p:cNvPicPr>
            <a:picLocks noChangeAspect="1"/>
          </p:cNvPicPr>
          <p:nvPr/>
        </p:nvPicPr>
        <p:blipFill>
          <a:blip r:embed="rId3"/>
          <a:stretch>
            <a:fillRect/>
          </a:stretch>
        </p:blipFill>
        <p:spPr>
          <a:xfrm>
            <a:off x="8676641" y="2438108"/>
            <a:ext cx="3001338" cy="2804781"/>
          </a:xfrm>
          <a:prstGeom prst="rect">
            <a:avLst/>
          </a:prstGeom>
        </p:spPr>
      </p:pic>
      <p:pic>
        <p:nvPicPr>
          <p:cNvPr id="5" name="Picture 4" descr="Unknow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71" y="4205366"/>
            <a:ext cx="2229816" cy="2229816"/>
          </a:xfrm>
          <a:prstGeom prst="rect">
            <a:avLst/>
          </a:prstGeom>
        </p:spPr>
      </p:pic>
      <p:sp>
        <p:nvSpPr>
          <p:cNvPr id="4" name="Slide Number Placeholder 3"/>
          <p:cNvSpPr>
            <a:spLocks noGrp="1"/>
          </p:cNvSpPr>
          <p:nvPr>
            <p:ph type="sldNum" sz="quarter" idx="4"/>
          </p:nvPr>
        </p:nvSpPr>
        <p:spPr/>
        <p:txBody>
          <a:bodyPr/>
          <a:lstStyle/>
          <a:p>
            <a:fld id="{6A999147-3886-4E97-9B41-DF5227BEE9DD}" type="slidenum">
              <a:rPr lang="en-US" smtClean="0"/>
              <a:pPr/>
              <a:t>17</a:t>
            </a:fld>
            <a:endParaRPr lang="en-US" dirty="0"/>
          </a:p>
        </p:txBody>
      </p:sp>
    </p:spTree>
    <p:extLst>
      <p:ext uri="{BB962C8B-B14F-4D97-AF65-F5344CB8AC3E}">
        <p14:creationId xmlns:p14="http://schemas.microsoft.com/office/powerpoint/2010/main" val="36296508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303151" y="4182827"/>
            <a:ext cx="2277687" cy="2277687"/>
          </a:xfrm>
        </p:spPr>
      </p:pic>
      <p:sp>
        <p:nvSpPr>
          <p:cNvPr id="3" name="Text Placeholder 2"/>
          <p:cNvSpPr>
            <a:spLocks noGrp="1"/>
          </p:cNvSpPr>
          <p:nvPr>
            <p:ph type="body" sz="quarter" idx="11"/>
          </p:nvPr>
        </p:nvSpPr>
        <p:spPr>
          <a:xfrm>
            <a:off x="3474720" y="914397"/>
            <a:ext cx="7772400" cy="933788"/>
          </a:xfrm>
        </p:spPr>
        <p:txBody>
          <a:bodyPr/>
          <a:lstStyle/>
          <a:p>
            <a:pPr marL="0" indent="0">
              <a:spcAft>
                <a:spcPts val="1200"/>
              </a:spcAft>
              <a:buNone/>
            </a:pPr>
            <a:r>
              <a:rPr lang="en-US" sz="4400" dirty="0" smtClean="0"/>
              <a:t>New Eligibility System</a:t>
            </a:r>
            <a:endParaRPr lang="en-US" sz="44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4720" y="1848185"/>
            <a:ext cx="7501506" cy="4405469"/>
          </a:xfrm>
          <a:prstGeom prst="rect">
            <a:avLst/>
          </a:prstGeom>
        </p:spPr>
      </p:pic>
      <p:sp>
        <p:nvSpPr>
          <p:cNvPr id="2" name="Slide Number Placeholder 1"/>
          <p:cNvSpPr>
            <a:spLocks noGrp="1"/>
          </p:cNvSpPr>
          <p:nvPr>
            <p:ph type="sldNum" sz="quarter" idx="4"/>
          </p:nvPr>
        </p:nvSpPr>
        <p:spPr/>
        <p:txBody>
          <a:bodyPr/>
          <a:lstStyle/>
          <a:p>
            <a:fld id="{6A999147-3886-4E97-9B41-DF5227BEE9DD}" type="slidenum">
              <a:rPr lang="en-US" smtClean="0"/>
              <a:pPr/>
              <a:t>18</a:t>
            </a:fld>
            <a:endParaRPr lang="en-US" dirty="0"/>
          </a:p>
        </p:txBody>
      </p:sp>
    </p:spTree>
    <p:extLst>
      <p:ext uri="{BB962C8B-B14F-4D97-AF65-F5344CB8AC3E}">
        <p14:creationId xmlns:p14="http://schemas.microsoft.com/office/powerpoint/2010/main" val="367587763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474720" y="914397"/>
            <a:ext cx="7772400" cy="1493524"/>
          </a:xfrm>
        </p:spPr>
        <p:txBody>
          <a:bodyPr/>
          <a:lstStyle/>
          <a:p>
            <a:pPr marL="0" indent="0">
              <a:spcAft>
                <a:spcPts val="1200"/>
              </a:spcAft>
              <a:buNone/>
            </a:pPr>
            <a:r>
              <a:rPr lang="en-US" sz="4400" dirty="0" smtClean="0"/>
              <a:t>Gateway to Work</a:t>
            </a:r>
          </a:p>
          <a:p>
            <a:pPr marL="0" indent="0">
              <a:buNone/>
            </a:pPr>
            <a:r>
              <a:rPr lang="en-US" sz="2400" dirty="0" smtClean="0">
                <a:solidFill>
                  <a:schemeClr val="tx1"/>
                </a:solidFill>
                <a:latin typeface="+mn-lt"/>
              </a:rPr>
              <a:t>Gateway to Work Website </a:t>
            </a:r>
            <a:r>
              <a:rPr lang="en-US" sz="2400" b="0" dirty="0" smtClean="0">
                <a:solidFill>
                  <a:schemeClr val="tx1"/>
                </a:solidFill>
                <a:latin typeface="+mn-lt"/>
              </a:rPr>
              <a:t>effective Jan. 2019</a:t>
            </a:r>
            <a:endParaRPr lang="en-US" sz="2400" b="0" dirty="0">
              <a:solidFill>
                <a:schemeClr val="tx1"/>
              </a:solidFill>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791" y="2779226"/>
            <a:ext cx="5677122" cy="317488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1419" y="2328042"/>
            <a:ext cx="1676021" cy="3626068"/>
          </a:xfrm>
          <a:prstGeom prst="rect">
            <a:avLst/>
          </a:prstGeom>
        </p:spPr>
      </p:pic>
      <p:pic>
        <p:nvPicPr>
          <p:cNvPr id="7" name="Picture Placeholder 6"/>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t="70" b="70"/>
          <a:stretch>
            <a:fillRect/>
          </a:stretch>
        </p:blipFill>
        <p:spPr/>
      </p:pic>
      <p:sp>
        <p:nvSpPr>
          <p:cNvPr id="4" name="Slide Number Placeholder 3"/>
          <p:cNvSpPr>
            <a:spLocks noGrp="1"/>
          </p:cNvSpPr>
          <p:nvPr>
            <p:ph type="sldNum" sz="quarter" idx="4"/>
          </p:nvPr>
        </p:nvSpPr>
        <p:spPr/>
        <p:txBody>
          <a:bodyPr/>
          <a:lstStyle/>
          <a:p>
            <a:fld id="{6A999147-3886-4E97-9B41-DF5227BEE9DD}" type="slidenum">
              <a:rPr lang="en-US" smtClean="0"/>
              <a:pPr/>
              <a:t>19</a:t>
            </a:fld>
            <a:endParaRPr lang="en-US" dirty="0"/>
          </a:p>
        </p:txBody>
      </p:sp>
    </p:spTree>
    <p:extLst>
      <p:ext uri="{BB962C8B-B14F-4D97-AF65-F5344CB8AC3E}">
        <p14:creationId xmlns:p14="http://schemas.microsoft.com/office/powerpoint/2010/main" val="33035216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303151" y="4182827"/>
            <a:ext cx="2276711" cy="2276711"/>
          </a:xfrm>
        </p:spPr>
      </p:pic>
      <p:sp>
        <p:nvSpPr>
          <p:cNvPr id="3" name="Text Placeholder 2"/>
          <p:cNvSpPr>
            <a:spLocks noGrp="1"/>
          </p:cNvSpPr>
          <p:nvPr>
            <p:ph type="body" sz="quarter" idx="11"/>
          </p:nvPr>
        </p:nvSpPr>
        <p:spPr>
          <a:xfrm>
            <a:off x="3474720" y="914396"/>
            <a:ext cx="7771350" cy="5192113"/>
          </a:xfrm>
        </p:spPr>
        <p:txBody>
          <a:bodyPr anchor="ctr" anchorCtr="0"/>
          <a:lstStyle/>
          <a:p>
            <a:pPr marL="0" indent="0">
              <a:spcAft>
                <a:spcPts val="1200"/>
              </a:spcAft>
              <a:buNone/>
            </a:pPr>
            <a:r>
              <a:rPr lang="en-US" sz="6000" dirty="0" smtClean="0"/>
              <a:t>Your 2018 Successes</a:t>
            </a:r>
          </a:p>
          <a:p>
            <a:pPr marL="0" indent="0">
              <a:spcAft>
                <a:spcPts val="1200"/>
              </a:spcAft>
              <a:buNone/>
            </a:pPr>
            <a:r>
              <a:rPr lang="en-US" sz="2400" dirty="0" smtClean="0"/>
              <a:t>Small brag:</a:t>
            </a:r>
            <a:r>
              <a:rPr lang="en-US" sz="2400" dirty="0"/>
              <a:t> </a:t>
            </a:r>
            <a:endParaRPr lang="en-US" sz="2400" dirty="0" smtClean="0"/>
          </a:p>
          <a:p>
            <a:pPr marL="457200" indent="-457200">
              <a:spcAft>
                <a:spcPts val="1200"/>
              </a:spcAft>
              <a:buAutoNum type="arabicParenR"/>
            </a:pPr>
            <a:r>
              <a:rPr lang="en-US" sz="2400" dirty="0"/>
              <a:t>D</a:t>
            </a:r>
            <a:r>
              <a:rPr lang="en-US" sz="2400" dirty="0" smtClean="0"/>
              <a:t>oubled the number of competitive grants awarded in 2018</a:t>
            </a:r>
          </a:p>
          <a:p>
            <a:pPr marL="457200" indent="-457200">
              <a:spcAft>
                <a:spcPts val="1200"/>
              </a:spcAft>
              <a:buAutoNum type="arabicParenR"/>
            </a:pPr>
            <a:r>
              <a:rPr lang="en-US" sz="2400" dirty="0" smtClean="0"/>
              <a:t>#1 in nation for digital government in health and human services</a:t>
            </a:r>
          </a:p>
        </p:txBody>
      </p:sp>
      <p:sp>
        <p:nvSpPr>
          <p:cNvPr id="2" name="Slide Number Placeholder 1"/>
          <p:cNvSpPr>
            <a:spLocks noGrp="1"/>
          </p:cNvSpPr>
          <p:nvPr>
            <p:ph type="sldNum" sz="quarter" idx="4"/>
          </p:nvPr>
        </p:nvSpPr>
        <p:spPr/>
        <p:txBody>
          <a:bodyPr/>
          <a:lstStyle/>
          <a:p>
            <a:fld id="{6A999147-3886-4E97-9B41-DF5227BEE9DD}" type="slidenum">
              <a:rPr lang="en-US" smtClean="0"/>
              <a:pPr/>
              <a:t>2</a:t>
            </a:fld>
            <a:endParaRPr lang="en-US" dirty="0"/>
          </a:p>
        </p:txBody>
      </p:sp>
    </p:spTree>
    <p:extLst>
      <p:ext uri="{BB962C8B-B14F-4D97-AF65-F5344CB8AC3E}">
        <p14:creationId xmlns:p14="http://schemas.microsoft.com/office/powerpoint/2010/main" val="13519230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474720" y="914396"/>
            <a:ext cx="7771350" cy="5192113"/>
          </a:xfrm>
        </p:spPr>
        <p:txBody>
          <a:bodyPr/>
          <a:lstStyle/>
          <a:p>
            <a:pPr marL="0" indent="0">
              <a:spcAft>
                <a:spcPts val="1200"/>
              </a:spcAft>
              <a:buNone/>
            </a:pPr>
            <a:r>
              <a:rPr lang="en-US" sz="4400" dirty="0" smtClean="0"/>
              <a:t>Fixing the Cliff: HIP Bridge</a:t>
            </a:r>
          </a:p>
        </p:txBody>
      </p:sp>
      <p:sp>
        <p:nvSpPr>
          <p:cNvPr id="7" name="TextBox 6"/>
          <p:cNvSpPr txBox="1"/>
          <p:nvPr/>
        </p:nvSpPr>
        <p:spPr>
          <a:xfrm>
            <a:off x="3453359" y="1755077"/>
            <a:ext cx="7720114" cy="3200876"/>
          </a:xfrm>
          <a:prstGeom prst="rect">
            <a:avLst/>
          </a:prstGeom>
          <a:noFill/>
        </p:spPr>
        <p:txBody>
          <a:bodyPr wrap="square" rtlCol="0">
            <a:spAutoFit/>
          </a:bodyPr>
          <a:lstStyle/>
          <a:p>
            <a:pPr marL="285750" indent="-285750">
              <a:spcAft>
                <a:spcPts val="300"/>
              </a:spcAft>
              <a:buFont typeface="Arial"/>
              <a:buChar char="•"/>
            </a:pPr>
            <a:r>
              <a:rPr lang="en-US" sz="2400" dirty="0" smtClean="0">
                <a:latin typeface="Trebuchet MS" panose="020B0603020202020204" pitchFamily="34" charset="0"/>
              </a:rPr>
              <a:t>HIP is a model program that allows for a transition to other insurance options for some Hoosiers</a:t>
            </a:r>
          </a:p>
          <a:p>
            <a:pPr marL="285750" indent="-285750">
              <a:spcAft>
                <a:spcPts val="300"/>
              </a:spcAft>
              <a:buFont typeface="Arial"/>
              <a:buChar char="•"/>
            </a:pPr>
            <a:r>
              <a:rPr lang="en-US" sz="2400" dirty="0" smtClean="0">
                <a:latin typeface="Trebuchet MS" panose="020B0603020202020204" pitchFamily="34" charset="0"/>
              </a:rPr>
              <a:t>The implementation of Gateway to Work will assist with this transition </a:t>
            </a:r>
          </a:p>
          <a:p>
            <a:pPr marL="285750" indent="-285750">
              <a:spcAft>
                <a:spcPts val="300"/>
              </a:spcAft>
              <a:buFont typeface="Arial"/>
              <a:buChar char="•"/>
            </a:pPr>
            <a:r>
              <a:rPr lang="en-US" sz="2400" dirty="0" smtClean="0">
                <a:latin typeface="Trebuchet MS" panose="020B0603020202020204" pitchFamily="34" charset="0"/>
              </a:rPr>
              <a:t>Some </a:t>
            </a:r>
            <a:r>
              <a:rPr lang="en-US" sz="2400" dirty="0" smtClean="0">
                <a:latin typeface="Trebuchet MS" panose="020B0603020202020204" pitchFamily="34" charset="0"/>
              </a:rPr>
              <a:t>members </a:t>
            </a:r>
            <a:r>
              <a:rPr lang="en-US" sz="2400" dirty="0" smtClean="0">
                <a:latin typeface="Trebuchet MS" panose="020B0603020202020204" pitchFamily="34" charset="0"/>
              </a:rPr>
              <a:t>have circumstances that make this difficult and need additional assistance for success</a:t>
            </a:r>
          </a:p>
          <a:p>
            <a:pPr marL="285750" indent="-285750">
              <a:spcAft>
                <a:spcPts val="300"/>
              </a:spcAft>
              <a:buFont typeface="Arial"/>
              <a:buChar char="•"/>
            </a:pPr>
            <a:r>
              <a:rPr lang="en-US" sz="2400" dirty="0" smtClean="0">
                <a:latin typeface="Trebuchet MS" panose="020B0603020202020204" pitchFamily="34" charset="0"/>
              </a:rPr>
              <a:t>Working with federal partners </a:t>
            </a:r>
            <a:r>
              <a:rPr lang="en-US" sz="2400" dirty="0" smtClean="0">
                <a:latin typeface="Trebuchet MS" panose="020B0603020202020204" pitchFamily="34" charset="0"/>
              </a:rPr>
              <a:t>on</a:t>
            </a:r>
            <a:r>
              <a:rPr lang="en-US" sz="2400" dirty="0" smtClean="0">
                <a:latin typeface="Trebuchet MS" panose="020B0603020202020204" pitchFamily="34" charset="0"/>
              </a:rPr>
              <a:t> </a:t>
            </a:r>
            <a:r>
              <a:rPr lang="en-US" sz="2400" dirty="0" smtClean="0">
                <a:latin typeface="Trebuchet MS" panose="020B0603020202020204" pitchFamily="34" charset="0"/>
              </a:rPr>
              <a:t>details</a:t>
            </a:r>
          </a:p>
          <a:p>
            <a:pPr marL="285750" indent="-285750">
              <a:spcAft>
                <a:spcPts val="300"/>
              </a:spcAft>
              <a:buFont typeface="Arial"/>
              <a:buChar char="•"/>
            </a:pPr>
            <a:r>
              <a:rPr lang="en-US" sz="2400" dirty="0" smtClean="0">
                <a:latin typeface="Trebuchet MS" panose="020B0603020202020204" pitchFamily="34" charset="0"/>
              </a:rPr>
              <a:t>Goal implementation Q1 2020</a:t>
            </a:r>
          </a:p>
        </p:txBody>
      </p:sp>
      <p:pic>
        <p:nvPicPr>
          <p:cNvPr id="10" name="Picture Placeholder 6"/>
          <p:cNvPicPr>
            <a:picLocks noChangeAspect="1"/>
          </p:cNvPicPr>
          <p:nvPr/>
        </p:nvPicPr>
        <p:blipFill>
          <a:blip r:embed="rId3">
            <a:extLst>
              <a:ext uri="{28A0092B-C50C-407E-A947-70E740481C1C}">
                <a14:useLocalDpi xmlns:a14="http://schemas.microsoft.com/office/drawing/2010/main" val="0"/>
              </a:ext>
            </a:extLst>
          </a:blip>
          <a:srcRect t="70" b="70"/>
          <a:stretch>
            <a:fillRect/>
          </a:stretch>
        </p:blipFill>
        <p:spPr>
          <a:xfrm>
            <a:off x="226083" y="4278151"/>
            <a:ext cx="2279006" cy="2276711"/>
          </a:xfrm>
          <a:prstGeom prst="rect">
            <a:avLst/>
          </a:prstGeom>
        </p:spPr>
      </p:pic>
      <p:sp>
        <p:nvSpPr>
          <p:cNvPr id="2" name="Slide Number Placeholder 1"/>
          <p:cNvSpPr>
            <a:spLocks noGrp="1"/>
          </p:cNvSpPr>
          <p:nvPr>
            <p:ph type="sldNum" sz="quarter" idx="4"/>
          </p:nvPr>
        </p:nvSpPr>
        <p:spPr/>
        <p:txBody>
          <a:bodyPr/>
          <a:lstStyle/>
          <a:p>
            <a:fld id="{6A999147-3886-4E97-9B41-DF5227BEE9DD}" type="slidenum">
              <a:rPr lang="en-US" smtClean="0"/>
              <a:pPr/>
              <a:t>20</a:t>
            </a:fld>
            <a:endParaRPr lang="en-US" dirty="0"/>
          </a:p>
        </p:txBody>
      </p:sp>
    </p:spTree>
    <p:extLst>
      <p:ext uri="{BB962C8B-B14F-4D97-AF65-F5344CB8AC3E}">
        <p14:creationId xmlns:p14="http://schemas.microsoft.com/office/powerpoint/2010/main" val="11598472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303151" y="4182827"/>
            <a:ext cx="2276711" cy="2276711"/>
          </a:xfrm>
        </p:spPr>
      </p:pic>
      <p:sp>
        <p:nvSpPr>
          <p:cNvPr id="3" name="Text Placeholder 2"/>
          <p:cNvSpPr>
            <a:spLocks noGrp="1"/>
          </p:cNvSpPr>
          <p:nvPr>
            <p:ph type="body" sz="quarter" idx="11"/>
          </p:nvPr>
        </p:nvSpPr>
        <p:spPr/>
        <p:txBody>
          <a:bodyPr/>
          <a:lstStyle/>
          <a:p>
            <a:pPr marL="0" indent="0">
              <a:spcBef>
                <a:spcPts val="0"/>
              </a:spcBef>
              <a:spcAft>
                <a:spcPts val="600"/>
              </a:spcAft>
              <a:buNone/>
            </a:pPr>
            <a:r>
              <a:rPr lang="en-US" sz="4400" dirty="0" smtClean="0"/>
              <a:t>Indiana </a:t>
            </a:r>
            <a:r>
              <a:rPr lang="en-US" sz="4400" dirty="0" err="1" smtClean="0"/>
              <a:t>NeuroDiagnostic</a:t>
            </a:r>
            <a:r>
              <a:rPr lang="en-US" sz="4400" dirty="0" smtClean="0"/>
              <a:t> Institute (NDI)</a:t>
            </a:r>
            <a:endParaRPr lang="en-US" sz="4400" dirty="0"/>
          </a:p>
        </p:txBody>
      </p:sp>
      <p:sp>
        <p:nvSpPr>
          <p:cNvPr id="2" name="Slide Number Placeholder 1"/>
          <p:cNvSpPr>
            <a:spLocks noGrp="1"/>
          </p:cNvSpPr>
          <p:nvPr>
            <p:ph type="sldNum" sz="quarter" idx="4"/>
          </p:nvPr>
        </p:nvSpPr>
        <p:spPr/>
        <p:txBody>
          <a:bodyPr/>
          <a:lstStyle/>
          <a:p>
            <a:fld id="{6A999147-3886-4E97-9B41-DF5227BEE9DD}" type="slidenum">
              <a:rPr lang="en-US" smtClean="0"/>
              <a:pPr/>
              <a:t>21</a:t>
            </a:fld>
            <a:endParaRPr lang="en-US" dirty="0"/>
          </a:p>
        </p:txBody>
      </p:sp>
      <p:pic>
        <p:nvPicPr>
          <p:cNvPr id="6" name="Content Placeholder 3"/>
          <p:cNvPicPr>
            <a:picLocks noChangeAspect="1"/>
          </p:cNvPicPr>
          <p:nvPr/>
        </p:nvPicPr>
        <p:blipFill rotWithShape="1">
          <a:blip r:embed="rId4">
            <a:extLst>
              <a:ext uri="{28A0092B-C50C-407E-A947-70E740481C1C}">
                <a14:useLocalDpi xmlns:a14="http://schemas.microsoft.com/office/drawing/2010/main" val="0"/>
              </a:ext>
            </a:extLst>
          </a:blip>
          <a:srcRect t="6483" b="-1672"/>
          <a:stretch/>
        </p:blipFill>
        <p:spPr>
          <a:xfrm>
            <a:off x="3968213" y="2468880"/>
            <a:ext cx="6962546" cy="3749040"/>
          </a:xfrm>
          <a:prstGeom prst="rect">
            <a:avLst/>
          </a:prstGeom>
        </p:spPr>
      </p:pic>
    </p:spTree>
    <p:extLst>
      <p:ext uri="{BB962C8B-B14F-4D97-AF65-F5344CB8AC3E}">
        <p14:creationId xmlns:p14="http://schemas.microsoft.com/office/powerpoint/2010/main" val="426684493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303151" y="4182827"/>
            <a:ext cx="2276711" cy="2276711"/>
          </a:xfrm>
        </p:spPr>
      </p:pic>
      <p:sp>
        <p:nvSpPr>
          <p:cNvPr id="3" name="Text Placeholder 2"/>
          <p:cNvSpPr>
            <a:spLocks noGrp="1"/>
          </p:cNvSpPr>
          <p:nvPr>
            <p:ph type="body" sz="quarter" idx="11"/>
          </p:nvPr>
        </p:nvSpPr>
        <p:spPr>
          <a:xfrm>
            <a:off x="3474720" y="914397"/>
            <a:ext cx="7772400" cy="625645"/>
          </a:xfrm>
        </p:spPr>
        <p:txBody>
          <a:bodyPr/>
          <a:lstStyle/>
          <a:p>
            <a:pPr marL="0" indent="0">
              <a:spcBef>
                <a:spcPts val="0"/>
              </a:spcBef>
              <a:spcAft>
                <a:spcPts val="600"/>
              </a:spcAft>
              <a:buNone/>
            </a:pPr>
            <a:r>
              <a:rPr lang="en-US" sz="3600" dirty="0" smtClean="0"/>
              <a:t>Indiana </a:t>
            </a:r>
            <a:r>
              <a:rPr lang="en-US" sz="3600" dirty="0" err="1" smtClean="0"/>
              <a:t>NeuroDiagnostic</a:t>
            </a:r>
            <a:r>
              <a:rPr lang="en-US" sz="3600" dirty="0" smtClean="0"/>
              <a:t> Institute</a:t>
            </a:r>
            <a:endParaRPr lang="en-US" sz="3600" dirty="0"/>
          </a:p>
        </p:txBody>
      </p:sp>
      <p:sp>
        <p:nvSpPr>
          <p:cNvPr id="4" name="Slide Number Placeholder 3"/>
          <p:cNvSpPr>
            <a:spLocks noGrp="1"/>
          </p:cNvSpPr>
          <p:nvPr>
            <p:ph type="sldNum" sz="quarter" idx="4"/>
          </p:nvPr>
        </p:nvSpPr>
        <p:spPr/>
        <p:txBody>
          <a:bodyPr/>
          <a:lstStyle/>
          <a:p>
            <a:fld id="{6A999147-3886-4E97-9B41-DF5227BEE9DD}" type="slidenum">
              <a:rPr lang="en-US" smtClean="0"/>
              <a:pPr/>
              <a:t>22</a:t>
            </a:fld>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4719" y="1702963"/>
            <a:ext cx="4408371" cy="3341082"/>
          </a:xfrm>
          <a:prstGeom prst="rect">
            <a:avLst/>
          </a:prstGeom>
          <a:ln w="50800">
            <a:solidFill>
              <a:schemeClr val="bg1"/>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2989" y="2922163"/>
            <a:ext cx="4044612" cy="3032666"/>
          </a:xfrm>
          <a:prstGeom prst="rect">
            <a:avLst/>
          </a:prstGeom>
          <a:ln w="50800">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8856770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303151" y="4182827"/>
            <a:ext cx="2276711" cy="2276711"/>
          </a:xfrm>
        </p:spPr>
      </p:pic>
      <p:sp>
        <p:nvSpPr>
          <p:cNvPr id="3" name="Text Placeholder 2"/>
          <p:cNvSpPr>
            <a:spLocks noGrp="1"/>
          </p:cNvSpPr>
          <p:nvPr>
            <p:ph type="body" sz="quarter" idx="11"/>
          </p:nvPr>
        </p:nvSpPr>
        <p:spPr>
          <a:xfrm>
            <a:off x="3474720" y="914397"/>
            <a:ext cx="7772400" cy="625645"/>
          </a:xfrm>
        </p:spPr>
        <p:txBody>
          <a:bodyPr/>
          <a:lstStyle/>
          <a:p>
            <a:pPr marL="0" indent="0">
              <a:spcBef>
                <a:spcPts val="0"/>
              </a:spcBef>
              <a:spcAft>
                <a:spcPts val="600"/>
              </a:spcAft>
              <a:buNone/>
            </a:pPr>
            <a:r>
              <a:rPr lang="en-US" sz="3600" dirty="0" smtClean="0"/>
              <a:t>Indiana </a:t>
            </a:r>
            <a:r>
              <a:rPr lang="en-US" sz="3600" dirty="0" err="1" smtClean="0"/>
              <a:t>NeuroDiagnostic</a:t>
            </a:r>
            <a:r>
              <a:rPr lang="en-US" sz="3600" dirty="0" smtClean="0"/>
              <a:t> Institute</a:t>
            </a:r>
            <a:endParaRPr lang="en-US" sz="3600" dirty="0"/>
          </a:p>
        </p:txBody>
      </p:sp>
      <p:sp>
        <p:nvSpPr>
          <p:cNvPr id="4" name="Slide Number Placeholder 3"/>
          <p:cNvSpPr>
            <a:spLocks noGrp="1"/>
          </p:cNvSpPr>
          <p:nvPr>
            <p:ph type="sldNum" sz="quarter" idx="4"/>
          </p:nvPr>
        </p:nvSpPr>
        <p:spPr/>
        <p:txBody>
          <a:bodyPr/>
          <a:lstStyle/>
          <a:p>
            <a:fld id="{6A999147-3886-4E97-9B41-DF5227BEE9DD}" type="slidenum">
              <a:rPr lang="en-US" smtClean="0"/>
              <a:pPr/>
              <a:t>23</a:t>
            </a:fld>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4719" y="1702963"/>
            <a:ext cx="4408371" cy="3305413"/>
          </a:xfrm>
          <a:prstGeom prst="rect">
            <a:avLst/>
          </a:prstGeom>
          <a:ln w="50800">
            <a:solidFill>
              <a:schemeClr val="bg1"/>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2989" y="3003443"/>
            <a:ext cx="4044612" cy="3032665"/>
          </a:xfrm>
          <a:prstGeom prst="rect">
            <a:avLst/>
          </a:prstGeom>
          <a:ln w="50800">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6040084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474720" y="914397"/>
            <a:ext cx="7771350" cy="1005843"/>
          </a:xfrm>
        </p:spPr>
        <p:txBody>
          <a:bodyPr/>
          <a:lstStyle/>
          <a:p>
            <a:pPr marL="0" indent="0">
              <a:spcAft>
                <a:spcPts val="1200"/>
              </a:spcAft>
              <a:buNone/>
            </a:pPr>
            <a:r>
              <a:rPr lang="en-US" sz="4400" dirty="0" smtClean="0"/>
              <a:t>OTP expansion</a:t>
            </a:r>
          </a:p>
        </p:txBody>
      </p:sp>
      <p:pic>
        <p:nvPicPr>
          <p:cNvPr id="9" name="Picture 8"/>
          <p:cNvPicPr>
            <a:picLocks noChangeAspect="1"/>
          </p:cNvPicPr>
          <p:nvPr/>
        </p:nvPicPr>
        <p:blipFill>
          <a:blip r:embed="rId3"/>
          <a:stretch>
            <a:fillRect/>
          </a:stretch>
        </p:blipFill>
        <p:spPr>
          <a:xfrm>
            <a:off x="5096224" y="1677714"/>
            <a:ext cx="4528764" cy="4428795"/>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008" y="4182827"/>
            <a:ext cx="2291997" cy="2291997"/>
          </a:xfrm>
          <a:prstGeom prst="rect">
            <a:avLst/>
          </a:prstGeom>
        </p:spPr>
      </p:pic>
      <p:sp>
        <p:nvSpPr>
          <p:cNvPr id="4" name="Slide Number Placeholder 3"/>
          <p:cNvSpPr>
            <a:spLocks noGrp="1"/>
          </p:cNvSpPr>
          <p:nvPr>
            <p:ph type="sldNum" sz="quarter" idx="4"/>
          </p:nvPr>
        </p:nvSpPr>
        <p:spPr/>
        <p:txBody>
          <a:bodyPr/>
          <a:lstStyle/>
          <a:p>
            <a:fld id="{6A999147-3886-4E97-9B41-DF5227BEE9DD}" type="slidenum">
              <a:rPr lang="en-US" smtClean="0"/>
              <a:pPr/>
              <a:t>24</a:t>
            </a:fld>
            <a:endParaRPr lang="en-US" dirty="0"/>
          </a:p>
        </p:txBody>
      </p:sp>
    </p:spTree>
    <p:extLst>
      <p:ext uri="{BB962C8B-B14F-4D97-AF65-F5344CB8AC3E}">
        <p14:creationId xmlns:p14="http://schemas.microsoft.com/office/powerpoint/2010/main" val="32459690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75331" y="1786018"/>
            <a:ext cx="7049493" cy="4326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Placeholder 3"/>
          <p:cNvPicPr>
            <a:picLocks noChangeAspect="1"/>
          </p:cNvPicPr>
          <p:nvPr/>
        </p:nvPicPr>
        <p:blipFill>
          <a:blip r:embed="rId4" cstate="print">
            <a:extLst>
              <a:ext uri="{28A0092B-C50C-407E-A947-70E740481C1C}">
                <a14:useLocalDpi xmlns:a14="http://schemas.microsoft.com/office/drawing/2010/main" val="0"/>
              </a:ext>
            </a:extLst>
          </a:blip>
          <a:srcRect t="70" b="70"/>
          <a:stretch>
            <a:fillRect/>
          </a:stretch>
        </p:blipFill>
        <p:spPr>
          <a:xfrm>
            <a:off x="302004" y="4182827"/>
            <a:ext cx="2279006" cy="2276711"/>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2436" y="2142527"/>
            <a:ext cx="641844" cy="64184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9578" y="4381786"/>
            <a:ext cx="641844" cy="641844"/>
          </a:xfrm>
          <a:prstGeom prst="rect">
            <a:avLst/>
          </a:prstGeom>
        </p:spPr>
      </p:pic>
      <p:sp>
        <p:nvSpPr>
          <p:cNvPr id="6" name="Text Placeholder 2"/>
          <p:cNvSpPr txBox="1">
            <a:spLocks/>
          </p:cNvSpPr>
          <p:nvPr/>
        </p:nvSpPr>
        <p:spPr>
          <a:xfrm>
            <a:off x="3474720" y="914397"/>
            <a:ext cx="8260080" cy="100584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pPr>
            <a:r>
              <a:rPr lang="en-US" sz="4400" b="1" spc="-100" dirty="0" smtClean="0">
                <a:solidFill>
                  <a:schemeClr val="accent1"/>
                </a:solidFill>
                <a:latin typeface="Trebuchet MS" panose="020B0603020202020204" pitchFamily="34" charset="0"/>
              </a:rPr>
              <a:t>Five applications, five decisions</a:t>
            </a:r>
          </a:p>
        </p:txBody>
      </p:sp>
      <p:sp>
        <p:nvSpPr>
          <p:cNvPr id="10" name="Slide Number Placeholder 9"/>
          <p:cNvSpPr>
            <a:spLocks noGrp="1"/>
          </p:cNvSpPr>
          <p:nvPr>
            <p:ph type="sldNum" sz="quarter" idx="4"/>
          </p:nvPr>
        </p:nvSpPr>
        <p:spPr/>
        <p:txBody>
          <a:bodyPr/>
          <a:lstStyle/>
          <a:p>
            <a:fld id="{6A999147-3886-4E97-9B41-DF5227BEE9DD}" type="slidenum">
              <a:rPr lang="en-US" smtClean="0"/>
              <a:pPr/>
              <a:t>25</a:t>
            </a:fld>
            <a:endParaRPr lang="en-US" dirty="0"/>
          </a:p>
        </p:txBody>
      </p:sp>
    </p:spTree>
    <p:extLst>
      <p:ext uri="{BB962C8B-B14F-4D97-AF65-F5344CB8AC3E}">
        <p14:creationId xmlns:p14="http://schemas.microsoft.com/office/powerpoint/2010/main" val="253226294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45478" y="2210003"/>
            <a:ext cx="8020231" cy="2978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Placeholder 3"/>
          <p:cNvPicPr>
            <a:picLocks noChangeAspect="1"/>
          </p:cNvPicPr>
          <p:nvPr/>
        </p:nvPicPr>
        <p:blipFill>
          <a:blip r:embed="rId4" cstate="print">
            <a:extLst>
              <a:ext uri="{28A0092B-C50C-407E-A947-70E740481C1C}">
                <a14:useLocalDpi xmlns:a14="http://schemas.microsoft.com/office/drawing/2010/main" val="0"/>
              </a:ext>
            </a:extLst>
          </a:blip>
          <a:srcRect t="70" b="70"/>
          <a:stretch>
            <a:fillRect/>
          </a:stretch>
        </p:blipFill>
        <p:spPr>
          <a:xfrm>
            <a:off x="302004" y="4182827"/>
            <a:ext cx="2279006" cy="2276711"/>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7234" y="2559070"/>
            <a:ext cx="626854" cy="626854"/>
          </a:xfrm>
          <a:prstGeom prst="rect">
            <a:avLst/>
          </a:prstGeom>
        </p:spPr>
      </p:pic>
      <p:sp>
        <p:nvSpPr>
          <p:cNvPr id="5" name="Text Placeholder 2"/>
          <p:cNvSpPr txBox="1">
            <a:spLocks/>
          </p:cNvSpPr>
          <p:nvPr/>
        </p:nvSpPr>
        <p:spPr>
          <a:xfrm>
            <a:off x="3474720" y="914397"/>
            <a:ext cx="8260080" cy="100584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pPr>
            <a:r>
              <a:rPr lang="en-US" sz="4400" b="1" spc="-100" dirty="0" smtClean="0">
                <a:solidFill>
                  <a:schemeClr val="accent1"/>
                </a:solidFill>
                <a:latin typeface="Trebuchet MS" panose="020B0603020202020204" pitchFamily="34" charset="0"/>
              </a:rPr>
              <a:t>One application, one decision</a:t>
            </a:r>
          </a:p>
        </p:txBody>
      </p:sp>
      <p:sp>
        <p:nvSpPr>
          <p:cNvPr id="9" name="Slide Number Placeholder 8"/>
          <p:cNvSpPr>
            <a:spLocks noGrp="1"/>
          </p:cNvSpPr>
          <p:nvPr>
            <p:ph type="sldNum" sz="quarter" idx="4"/>
          </p:nvPr>
        </p:nvSpPr>
        <p:spPr/>
        <p:txBody>
          <a:bodyPr/>
          <a:lstStyle/>
          <a:p>
            <a:fld id="{6A999147-3886-4E97-9B41-DF5227BEE9DD}" type="slidenum">
              <a:rPr lang="en-US" smtClean="0"/>
              <a:pPr/>
              <a:t>26</a:t>
            </a:fld>
            <a:endParaRPr lang="en-US" dirty="0"/>
          </a:p>
        </p:txBody>
      </p:sp>
    </p:spTree>
    <p:extLst>
      <p:ext uri="{BB962C8B-B14F-4D97-AF65-F5344CB8AC3E}">
        <p14:creationId xmlns:p14="http://schemas.microsoft.com/office/powerpoint/2010/main" val="100901080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383280" y="914400"/>
            <a:ext cx="8158480" cy="5520887"/>
          </a:xfrm>
        </p:spPr>
        <p:txBody>
          <a:bodyPr/>
          <a:lstStyle/>
          <a:p>
            <a:pPr marL="0" indent="0">
              <a:spcAft>
                <a:spcPts val="1200"/>
              </a:spcAft>
              <a:buNone/>
            </a:pPr>
            <a:r>
              <a:rPr lang="en-US" sz="4400" dirty="0" smtClean="0"/>
              <a:t>PDG Grant</a:t>
            </a:r>
          </a:p>
          <a:p>
            <a:pPr>
              <a:spcBef>
                <a:spcPts val="600"/>
              </a:spcBef>
            </a:pPr>
            <a:r>
              <a:rPr lang="en-US" sz="2400" b="0" dirty="0" smtClean="0">
                <a:solidFill>
                  <a:schemeClr val="tx1"/>
                </a:solidFill>
              </a:rPr>
              <a:t>Awarded Preschool Development Grant </a:t>
            </a:r>
            <a:r>
              <a:rPr lang="en-US" sz="2400" b="0" dirty="0">
                <a:solidFill>
                  <a:schemeClr val="tx1"/>
                </a:solidFill>
              </a:rPr>
              <a:t>of nearly $</a:t>
            </a:r>
            <a:r>
              <a:rPr lang="en-US" sz="2400" b="0" dirty="0" smtClean="0">
                <a:solidFill>
                  <a:schemeClr val="tx1"/>
                </a:solidFill>
              </a:rPr>
              <a:t>7M </a:t>
            </a:r>
            <a:r>
              <a:rPr lang="en-US" sz="2400" b="0" dirty="0">
                <a:solidFill>
                  <a:schemeClr val="tx1"/>
                </a:solidFill>
              </a:rPr>
              <a:t>from </a:t>
            </a:r>
            <a:r>
              <a:rPr lang="en-US" sz="2400" b="0" dirty="0" smtClean="0">
                <a:solidFill>
                  <a:schemeClr val="tx1"/>
                </a:solidFill>
              </a:rPr>
              <a:t>HHS</a:t>
            </a:r>
          </a:p>
          <a:p>
            <a:r>
              <a:rPr lang="en-US" sz="2400" b="0" dirty="0" smtClean="0">
                <a:solidFill>
                  <a:schemeClr val="tx1"/>
                </a:solidFill>
              </a:rPr>
              <a:t>Develop a strategic </a:t>
            </a:r>
            <a:r>
              <a:rPr lang="en-US" sz="2400" b="0" dirty="0">
                <a:solidFill>
                  <a:schemeClr val="tx1"/>
                </a:solidFill>
              </a:rPr>
              <a:t>plan for the coordination and </a:t>
            </a:r>
            <a:r>
              <a:rPr lang="en-US" sz="2400" b="0" dirty="0" smtClean="0">
                <a:solidFill>
                  <a:schemeClr val="tx1"/>
                </a:solidFill>
              </a:rPr>
              <a:t>collaboration </a:t>
            </a:r>
            <a:r>
              <a:rPr lang="en-US" sz="2400" b="0" dirty="0">
                <a:solidFill>
                  <a:schemeClr val="tx1"/>
                </a:solidFill>
              </a:rPr>
              <a:t>of Indiana’s early childhood education </a:t>
            </a:r>
            <a:r>
              <a:rPr lang="en-US" sz="2400" b="0" spc="-90" dirty="0" smtClean="0">
                <a:solidFill>
                  <a:schemeClr val="tx1"/>
                </a:solidFill>
              </a:rPr>
              <a:t>resources for birth to five-year-olds to address the following:</a:t>
            </a:r>
            <a:endParaRPr lang="en-US" sz="2400" b="0" spc="-90" dirty="0">
              <a:solidFill>
                <a:schemeClr val="tx1"/>
              </a:solidFill>
            </a:endParaRPr>
          </a:p>
          <a:p>
            <a:pPr lvl="1">
              <a:buFont typeface="Courier New" panose="02070309020205020404" pitchFamily="49" charset="0"/>
              <a:buChar char="o"/>
            </a:pPr>
            <a:r>
              <a:rPr lang="en-US" sz="1700" dirty="0" smtClean="0">
                <a:latin typeface="Trebuchet MS" panose="020B0603020202020204" pitchFamily="34" charset="0"/>
              </a:rPr>
              <a:t>Improve the </a:t>
            </a:r>
            <a:r>
              <a:rPr lang="en-US" sz="1700" dirty="0">
                <a:latin typeface="Trebuchet MS" panose="020B0603020202020204" pitchFamily="34" charset="0"/>
              </a:rPr>
              <a:t>quality of existing early education programs and </a:t>
            </a:r>
            <a:r>
              <a:rPr lang="en-US" sz="1700" dirty="0" smtClean="0">
                <a:latin typeface="Trebuchet MS" panose="020B0603020202020204" pitchFamily="34" charset="0"/>
              </a:rPr>
              <a:t>identify best </a:t>
            </a:r>
            <a:r>
              <a:rPr lang="en-US" sz="1700" dirty="0">
                <a:latin typeface="Trebuchet MS" panose="020B0603020202020204" pitchFamily="34" charset="0"/>
              </a:rPr>
              <a:t>practices </a:t>
            </a:r>
          </a:p>
          <a:p>
            <a:pPr lvl="1">
              <a:buFont typeface="Courier New" panose="02070309020205020404" pitchFamily="49" charset="0"/>
              <a:buChar char="o"/>
            </a:pPr>
            <a:r>
              <a:rPr lang="en-US" sz="1700" dirty="0" smtClean="0">
                <a:latin typeface="Trebuchet MS" panose="020B0603020202020204" pitchFamily="34" charset="0"/>
              </a:rPr>
              <a:t>Assess </a:t>
            </a:r>
            <a:r>
              <a:rPr lang="en-US" sz="1700" dirty="0">
                <a:latin typeface="Trebuchet MS" panose="020B0603020202020204" pitchFamily="34" charset="0"/>
              </a:rPr>
              <a:t>gaps in the service delivery model, especially for low income and rural areas</a:t>
            </a:r>
          </a:p>
          <a:p>
            <a:pPr lvl="1">
              <a:buFont typeface="Courier New" panose="02070309020205020404" pitchFamily="49" charset="0"/>
              <a:buChar char="o"/>
            </a:pPr>
            <a:r>
              <a:rPr lang="en-US" sz="1700" dirty="0" smtClean="0">
                <a:latin typeface="Trebuchet MS" panose="020B0603020202020204" pitchFamily="34" charset="0"/>
              </a:rPr>
              <a:t>Incentivize </a:t>
            </a:r>
            <a:r>
              <a:rPr lang="en-US" sz="1700" dirty="0">
                <a:latin typeface="Trebuchet MS" panose="020B0603020202020204" pitchFamily="34" charset="0"/>
              </a:rPr>
              <a:t>local and regional entities to support high quality programs</a:t>
            </a:r>
          </a:p>
          <a:p>
            <a:pPr lvl="1">
              <a:buFont typeface="Courier New" panose="02070309020205020404" pitchFamily="49" charset="0"/>
              <a:buChar char="o"/>
            </a:pPr>
            <a:r>
              <a:rPr lang="en-US" sz="1700" dirty="0" smtClean="0">
                <a:latin typeface="Trebuchet MS" panose="020B0603020202020204" pitchFamily="34" charset="0"/>
              </a:rPr>
              <a:t>Strengthen </a:t>
            </a:r>
            <a:r>
              <a:rPr lang="en-US" sz="1700" dirty="0" smtClean="0">
                <a:latin typeface="Trebuchet MS" panose="020B0603020202020204" pitchFamily="34" charset="0"/>
              </a:rPr>
              <a:t>Birth-</a:t>
            </a:r>
            <a:r>
              <a:rPr lang="en-US" sz="1700" dirty="0">
                <a:latin typeface="Trebuchet MS" panose="020B0603020202020204" pitchFamily="34" charset="0"/>
              </a:rPr>
              <a:t>5 workforce capacity through coordinated training and continuing education</a:t>
            </a:r>
          </a:p>
          <a:p>
            <a:pPr lvl="1">
              <a:buFont typeface="Courier New" panose="02070309020205020404" pitchFamily="49" charset="0"/>
              <a:buChar char="o"/>
            </a:pPr>
            <a:r>
              <a:rPr lang="en-US" sz="1700" dirty="0" smtClean="0">
                <a:latin typeface="Trebuchet MS" panose="020B0603020202020204" pitchFamily="34" charset="0"/>
              </a:rPr>
              <a:t>Improve </a:t>
            </a:r>
            <a:r>
              <a:rPr lang="en-US" sz="1700" dirty="0">
                <a:latin typeface="Trebuchet MS" panose="020B0603020202020204" pitchFamily="34" charset="0"/>
              </a:rPr>
              <a:t>B-pre-K data gathering and maintenance efforts </a:t>
            </a:r>
            <a:endParaRPr lang="en-US" sz="1700" dirty="0" smtClean="0">
              <a:latin typeface="Trebuchet MS" panose="020B0603020202020204" pitchFamily="34" charset="0"/>
            </a:endParaRPr>
          </a:p>
          <a:p>
            <a:pPr lvl="1">
              <a:buFont typeface="Courier New" panose="02070309020205020404" pitchFamily="49" charset="0"/>
              <a:buChar char="o"/>
            </a:pPr>
            <a:r>
              <a:rPr lang="en-US" sz="1700" dirty="0" smtClean="0">
                <a:latin typeface="Trebuchet MS" panose="020B0603020202020204" pitchFamily="34" charset="0"/>
              </a:rPr>
              <a:t>Facilitate successful transitions for low income children to kindergarten</a:t>
            </a:r>
            <a:endParaRPr lang="en-US" sz="1700" dirty="0" smtClean="0"/>
          </a:p>
        </p:txBody>
      </p:sp>
      <p:sp>
        <p:nvSpPr>
          <p:cNvPr id="2" name="Slide Number Placeholder 1"/>
          <p:cNvSpPr>
            <a:spLocks noGrp="1"/>
          </p:cNvSpPr>
          <p:nvPr>
            <p:ph type="sldNum" sz="quarter" idx="4"/>
          </p:nvPr>
        </p:nvSpPr>
        <p:spPr/>
        <p:txBody>
          <a:bodyPr/>
          <a:lstStyle/>
          <a:p>
            <a:fld id="{6A999147-3886-4E97-9B41-DF5227BEE9DD}" type="slidenum">
              <a:rPr lang="en-US" smtClean="0"/>
              <a:pPr/>
              <a:t>27</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358" y="4196450"/>
            <a:ext cx="2238837" cy="2238837"/>
          </a:xfrm>
          <a:prstGeom prst="rect">
            <a:avLst/>
          </a:prstGeom>
        </p:spPr>
      </p:pic>
    </p:spTree>
    <p:extLst>
      <p:ext uri="{BB962C8B-B14F-4D97-AF65-F5344CB8AC3E}">
        <p14:creationId xmlns:p14="http://schemas.microsoft.com/office/powerpoint/2010/main" val="142754383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303151" y="4182827"/>
            <a:ext cx="2276711" cy="2276711"/>
          </a:xfrm>
        </p:spPr>
      </p:pic>
      <p:sp>
        <p:nvSpPr>
          <p:cNvPr id="3" name="Text Placeholder 2"/>
          <p:cNvSpPr>
            <a:spLocks noGrp="1"/>
          </p:cNvSpPr>
          <p:nvPr>
            <p:ph type="body" sz="quarter" idx="11"/>
          </p:nvPr>
        </p:nvSpPr>
        <p:spPr>
          <a:xfrm>
            <a:off x="3474720" y="914397"/>
            <a:ext cx="7772400" cy="1137923"/>
          </a:xfrm>
        </p:spPr>
        <p:txBody>
          <a:bodyPr/>
          <a:lstStyle/>
          <a:p>
            <a:pPr marL="0" indent="0">
              <a:spcAft>
                <a:spcPts val="1200"/>
              </a:spcAft>
              <a:buNone/>
            </a:pPr>
            <a:r>
              <a:rPr lang="en-US" sz="4400" dirty="0" smtClean="0"/>
              <a:t>OB Navigator</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1385" y="1645373"/>
            <a:ext cx="5499069" cy="4541914"/>
          </a:xfrm>
          <a:prstGeom prst="rect">
            <a:avLst/>
          </a:prstGeom>
        </p:spPr>
      </p:pic>
      <p:sp>
        <p:nvSpPr>
          <p:cNvPr id="5" name="Rectangle 4"/>
          <p:cNvSpPr/>
          <p:nvPr/>
        </p:nvSpPr>
        <p:spPr>
          <a:xfrm>
            <a:off x="6441440" y="1645373"/>
            <a:ext cx="1981200" cy="274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p:txBody>
          <a:bodyPr/>
          <a:lstStyle/>
          <a:p>
            <a:fld id="{6A999147-3886-4E97-9B41-DF5227BEE9DD}" type="slidenum">
              <a:rPr lang="en-US" smtClean="0"/>
              <a:pPr/>
              <a:t>28</a:t>
            </a:fld>
            <a:endParaRPr lang="en-US" dirty="0"/>
          </a:p>
        </p:txBody>
      </p:sp>
    </p:spTree>
    <p:extLst>
      <p:ext uri="{BB962C8B-B14F-4D97-AF65-F5344CB8AC3E}">
        <p14:creationId xmlns:p14="http://schemas.microsoft.com/office/powerpoint/2010/main" val="319324614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474720" y="914397"/>
            <a:ext cx="7772400" cy="844186"/>
          </a:xfrm>
        </p:spPr>
        <p:txBody>
          <a:bodyPr/>
          <a:lstStyle/>
          <a:p>
            <a:pPr marL="0" indent="0">
              <a:spcAft>
                <a:spcPts val="1200"/>
              </a:spcAft>
              <a:buNone/>
            </a:pPr>
            <a:r>
              <a:rPr lang="en-US" sz="4400" dirty="0" smtClean="0"/>
              <a:t>School Safety</a:t>
            </a:r>
          </a:p>
        </p:txBody>
      </p:sp>
      <p:pic>
        <p:nvPicPr>
          <p:cNvPr id="5" name="Picture 4" descr="YBRSS_Never Event Graphic_v3.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1792" y="1758583"/>
            <a:ext cx="7598256" cy="4107544"/>
          </a:xfrm>
          <a:prstGeom prst="rect">
            <a:avLst/>
          </a:prstGeom>
        </p:spPr>
      </p:pic>
      <p:sp>
        <p:nvSpPr>
          <p:cNvPr id="2" name="Slide Number Placeholder 1"/>
          <p:cNvSpPr>
            <a:spLocks noGrp="1"/>
          </p:cNvSpPr>
          <p:nvPr>
            <p:ph type="sldNum" sz="quarter" idx="4"/>
          </p:nvPr>
        </p:nvSpPr>
        <p:spPr/>
        <p:txBody>
          <a:bodyPr/>
          <a:lstStyle/>
          <a:p>
            <a:fld id="{6A999147-3886-4E97-9B41-DF5227BEE9DD}" type="slidenum">
              <a:rPr lang="en-US" smtClean="0"/>
              <a:pPr/>
              <a:t>29</a:t>
            </a:fld>
            <a:endParaRPr lang="en-US" dirty="0"/>
          </a:p>
        </p:txBody>
      </p:sp>
    </p:spTree>
    <p:extLst>
      <p:ext uri="{BB962C8B-B14F-4D97-AF65-F5344CB8AC3E}">
        <p14:creationId xmlns:p14="http://schemas.microsoft.com/office/powerpoint/2010/main" val="8342783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303151" y="4182827"/>
            <a:ext cx="2276711" cy="2276711"/>
          </a:xfrm>
        </p:spPr>
      </p:pic>
      <p:sp>
        <p:nvSpPr>
          <p:cNvPr id="3" name="Text Placeholder 2"/>
          <p:cNvSpPr>
            <a:spLocks noGrp="1"/>
          </p:cNvSpPr>
          <p:nvPr>
            <p:ph type="body" sz="quarter" idx="11"/>
          </p:nvPr>
        </p:nvSpPr>
        <p:spPr>
          <a:xfrm>
            <a:off x="3474720" y="914400"/>
            <a:ext cx="7771350" cy="5192113"/>
          </a:xfrm>
        </p:spPr>
        <p:txBody>
          <a:bodyPr/>
          <a:lstStyle/>
          <a:p>
            <a:pPr marL="0" indent="0">
              <a:spcAft>
                <a:spcPts val="1200"/>
              </a:spcAft>
              <a:buNone/>
            </a:pPr>
            <a:r>
              <a:rPr lang="en-US" sz="4400" dirty="0" smtClean="0"/>
              <a:t>2018 Successes</a:t>
            </a:r>
          </a:p>
          <a:p>
            <a:r>
              <a:rPr lang="en-US" sz="2400" b="0" dirty="0" smtClean="0">
                <a:solidFill>
                  <a:schemeClr val="tx1"/>
                </a:solidFill>
              </a:rPr>
              <a:t>Community </a:t>
            </a:r>
            <a:r>
              <a:rPr lang="en-US" sz="2400" b="0" dirty="0">
                <a:solidFill>
                  <a:schemeClr val="tx1"/>
                </a:solidFill>
              </a:rPr>
              <a:t>health worker </a:t>
            </a:r>
            <a:r>
              <a:rPr lang="en-US" sz="2400" b="0" dirty="0" smtClean="0">
                <a:solidFill>
                  <a:schemeClr val="tx1"/>
                </a:solidFill>
              </a:rPr>
              <a:t>integration</a:t>
            </a:r>
            <a:endParaRPr lang="en-US" sz="2400" b="0" dirty="0">
              <a:solidFill>
                <a:schemeClr val="tx1"/>
              </a:solidFill>
            </a:endParaRPr>
          </a:p>
          <a:p>
            <a:r>
              <a:rPr lang="en-US" sz="2400" b="0" dirty="0" smtClean="0">
                <a:solidFill>
                  <a:schemeClr val="tx1"/>
                </a:solidFill>
              </a:rPr>
              <a:t>21</a:t>
            </a:r>
            <a:r>
              <a:rPr lang="en-US" sz="2400" b="0" baseline="30000" dirty="0" smtClean="0">
                <a:solidFill>
                  <a:schemeClr val="tx1"/>
                </a:solidFill>
              </a:rPr>
              <a:t>st</a:t>
            </a:r>
            <a:r>
              <a:rPr lang="en-US" sz="2400" b="0" dirty="0" smtClean="0">
                <a:solidFill>
                  <a:schemeClr val="tx1"/>
                </a:solidFill>
              </a:rPr>
              <a:t> Century Cures Grant</a:t>
            </a:r>
          </a:p>
          <a:p>
            <a:r>
              <a:rPr lang="en-US" sz="2400" b="0" dirty="0" smtClean="0">
                <a:solidFill>
                  <a:schemeClr val="tx1"/>
                </a:solidFill>
              </a:rPr>
              <a:t>OTP expansion</a:t>
            </a:r>
          </a:p>
          <a:p>
            <a:r>
              <a:rPr lang="en-US" sz="2400" b="0" dirty="0" smtClean="0">
                <a:solidFill>
                  <a:schemeClr val="tx1"/>
                </a:solidFill>
              </a:rPr>
              <a:t>HIP renewal/Substance Use Disorder Waiver</a:t>
            </a:r>
            <a:endParaRPr lang="en-US" sz="2400" b="0" dirty="0">
              <a:solidFill>
                <a:schemeClr val="tx1"/>
              </a:solidFill>
            </a:endParaRPr>
          </a:p>
          <a:p>
            <a:r>
              <a:rPr lang="en-US" sz="2400" b="0" dirty="0" smtClean="0">
                <a:solidFill>
                  <a:schemeClr val="tx1"/>
                </a:solidFill>
              </a:rPr>
              <a:t>Expanded </a:t>
            </a:r>
            <a:r>
              <a:rPr lang="en-US" sz="2400" b="0" dirty="0">
                <a:solidFill>
                  <a:schemeClr val="tx1"/>
                </a:solidFill>
              </a:rPr>
              <a:t>On My Way Pre-K to 20 </a:t>
            </a:r>
            <a:r>
              <a:rPr lang="en-US" sz="2400" b="0" dirty="0" smtClean="0">
                <a:solidFill>
                  <a:schemeClr val="tx1"/>
                </a:solidFill>
              </a:rPr>
              <a:t>counties</a:t>
            </a:r>
            <a:endParaRPr lang="en-US" sz="2400" b="0" dirty="0">
              <a:solidFill>
                <a:schemeClr val="tx1"/>
              </a:solidFill>
            </a:endParaRPr>
          </a:p>
          <a:p>
            <a:r>
              <a:rPr lang="en-US" sz="2400" b="0" dirty="0" err="1" smtClean="0">
                <a:solidFill>
                  <a:schemeClr val="tx1"/>
                </a:solidFill>
              </a:rPr>
              <a:t>OpenBeds</a:t>
            </a:r>
            <a:r>
              <a:rPr lang="en-US" sz="2400" b="0" dirty="0" smtClean="0">
                <a:solidFill>
                  <a:schemeClr val="tx1"/>
                </a:solidFill>
              </a:rPr>
              <a:t>/2-1-1 program</a:t>
            </a:r>
            <a:endParaRPr lang="en-US" sz="2400" b="0" dirty="0">
              <a:solidFill>
                <a:schemeClr val="tx1"/>
              </a:solidFill>
            </a:endParaRPr>
          </a:p>
          <a:p>
            <a:r>
              <a:rPr lang="en-US" sz="2400" b="0" dirty="0">
                <a:solidFill>
                  <a:schemeClr val="tx1"/>
                </a:solidFill>
              </a:rPr>
              <a:t>First statewide judicial MAT </a:t>
            </a:r>
            <a:r>
              <a:rPr lang="en-US" sz="2400" b="0" dirty="0" smtClean="0">
                <a:solidFill>
                  <a:schemeClr val="tx1"/>
                </a:solidFill>
              </a:rPr>
              <a:t>conference</a:t>
            </a:r>
          </a:p>
        </p:txBody>
      </p:sp>
      <p:sp>
        <p:nvSpPr>
          <p:cNvPr id="2" name="Slide Number Placeholder 1"/>
          <p:cNvSpPr>
            <a:spLocks noGrp="1"/>
          </p:cNvSpPr>
          <p:nvPr>
            <p:ph type="sldNum" sz="quarter" idx="4"/>
          </p:nvPr>
        </p:nvSpPr>
        <p:spPr/>
        <p:txBody>
          <a:bodyPr/>
          <a:lstStyle/>
          <a:p>
            <a:fld id="{6A999147-3886-4E97-9B41-DF5227BEE9DD}" type="slidenum">
              <a:rPr lang="en-US" smtClean="0"/>
              <a:pPr/>
              <a:t>3</a:t>
            </a:fld>
            <a:endParaRPr lang="en-US" dirty="0"/>
          </a:p>
        </p:txBody>
      </p:sp>
    </p:spTree>
    <p:extLst>
      <p:ext uri="{BB962C8B-B14F-4D97-AF65-F5344CB8AC3E}">
        <p14:creationId xmlns:p14="http://schemas.microsoft.com/office/powerpoint/2010/main" val="259793039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8380" y="2510599"/>
            <a:ext cx="7516400" cy="1938992"/>
          </a:xfrm>
          <a:prstGeom prst="rect">
            <a:avLst/>
          </a:prstGeom>
          <a:noFill/>
        </p:spPr>
        <p:txBody>
          <a:bodyPr wrap="square" rtlCol="0">
            <a:spAutoFit/>
          </a:bodyPr>
          <a:lstStyle/>
          <a:p>
            <a:pPr algn="ctr"/>
            <a:r>
              <a:rPr lang="en-US" sz="6000" b="1" dirty="0" smtClean="0">
                <a:solidFill>
                  <a:srgbClr val="008C5B"/>
                </a:solidFill>
                <a:latin typeface="Trebuchet MS" panose="020B0603020202020204" pitchFamily="34" charset="0"/>
              </a:rPr>
              <a:t>Staff Retention Strategy Update</a:t>
            </a:r>
            <a:endParaRPr lang="en-US" sz="6000" b="1" dirty="0">
              <a:solidFill>
                <a:srgbClr val="008C5B"/>
              </a:solidFill>
              <a:latin typeface="Trebuchet MS" panose="020B0603020202020204" pitchFamily="34" charset="0"/>
            </a:endParaRPr>
          </a:p>
        </p:txBody>
      </p:sp>
      <p:sp>
        <p:nvSpPr>
          <p:cNvPr id="7" name="Slide Number Placeholder 6"/>
          <p:cNvSpPr>
            <a:spLocks noGrp="1"/>
          </p:cNvSpPr>
          <p:nvPr>
            <p:ph type="sldNum" sz="quarter" idx="4"/>
          </p:nvPr>
        </p:nvSpPr>
        <p:spPr/>
        <p:txBody>
          <a:bodyPr/>
          <a:lstStyle/>
          <a:p>
            <a:fld id="{6A999147-3886-4E97-9B41-DF5227BEE9DD}" type="slidenum">
              <a:rPr lang="en-US" smtClean="0"/>
              <a:pPr/>
              <a:t>30</a:t>
            </a:fld>
            <a:endParaRPr lang="en-US" dirty="0"/>
          </a:p>
        </p:txBody>
      </p:sp>
    </p:spTree>
    <p:extLst>
      <p:ext uri="{BB962C8B-B14F-4D97-AF65-F5344CB8AC3E}">
        <p14:creationId xmlns:p14="http://schemas.microsoft.com/office/powerpoint/2010/main" val="128055239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74720" y="909672"/>
            <a:ext cx="5204750" cy="1143000"/>
          </a:xfrm>
        </p:spPr>
        <p:txBody>
          <a:bodyPr/>
          <a:lstStyle/>
          <a:p>
            <a:r>
              <a:rPr lang="en-US" b="1" dirty="0" smtClean="0">
                <a:solidFill>
                  <a:srgbClr val="008C5B"/>
                </a:solidFill>
                <a:latin typeface="Trebuchet MS" panose="020B0603020202020204" pitchFamily="34" charset="0"/>
              </a:rPr>
              <a:t>10-point plan</a:t>
            </a:r>
            <a:endParaRPr lang="en-US" b="1" dirty="0">
              <a:solidFill>
                <a:srgbClr val="008C5B"/>
              </a:solidFill>
              <a:latin typeface="Trebuchet MS" panose="020B0603020202020204" pitchFamily="34" charset="0"/>
            </a:endParaRPr>
          </a:p>
        </p:txBody>
      </p:sp>
      <p:sp>
        <p:nvSpPr>
          <p:cNvPr id="6" name="Content Placeholder 5"/>
          <p:cNvSpPr>
            <a:spLocks noGrp="1"/>
          </p:cNvSpPr>
          <p:nvPr>
            <p:ph sz="half" idx="2"/>
          </p:nvPr>
        </p:nvSpPr>
        <p:spPr>
          <a:xfrm>
            <a:off x="3474720" y="2103120"/>
            <a:ext cx="4114800" cy="3951288"/>
          </a:xfrm>
        </p:spPr>
        <p:txBody>
          <a:bodyPr>
            <a:normAutofit/>
          </a:bodyPr>
          <a:lstStyle/>
          <a:p>
            <a:pPr marL="457200" indent="-457200">
              <a:buFont typeface="+mj-ea"/>
              <a:buAutoNum type="circleNumDbPlain"/>
            </a:pPr>
            <a:r>
              <a:rPr lang="en-US" dirty="0" smtClean="0">
                <a:solidFill>
                  <a:schemeClr val="tx1"/>
                </a:solidFill>
                <a:latin typeface="Trebuchet MS" panose="020B0603020202020204" pitchFamily="34" charset="0"/>
              </a:rPr>
              <a:t>Compensation package</a:t>
            </a:r>
          </a:p>
          <a:p>
            <a:pPr marL="457200" indent="-457200">
              <a:buFont typeface="+mj-ea"/>
              <a:buAutoNum type="circleNumDbPlain"/>
            </a:pPr>
            <a:r>
              <a:rPr lang="en-US" dirty="0" smtClean="0">
                <a:solidFill>
                  <a:schemeClr val="tx1"/>
                </a:solidFill>
                <a:latin typeface="Trebuchet MS" panose="020B0603020202020204" pitchFamily="34" charset="0"/>
              </a:rPr>
              <a:t>Continuing education</a:t>
            </a:r>
          </a:p>
          <a:p>
            <a:pPr marL="457200" indent="-457200">
              <a:buFont typeface="+mj-ea"/>
              <a:buAutoNum type="circleNumDbPlain"/>
            </a:pPr>
            <a:r>
              <a:rPr lang="en-US" dirty="0" smtClean="0">
                <a:solidFill>
                  <a:schemeClr val="tx1"/>
                </a:solidFill>
                <a:latin typeface="Trebuchet MS" panose="020B0603020202020204" pitchFamily="34" charset="0"/>
              </a:rPr>
              <a:t>Leadership development</a:t>
            </a:r>
          </a:p>
          <a:p>
            <a:pPr marL="457200" indent="-457200">
              <a:buFont typeface="+mj-ea"/>
              <a:buAutoNum type="circleNumDbPlain"/>
            </a:pPr>
            <a:r>
              <a:rPr lang="en-US" dirty="0" smtClean="0">
                <a:solidFill>
                  <a:schemeClr val="tx1"/>
                </a:solidFill>
                <a:latin typeface="Trebuchet MS" panose="020B0603020202020204" pitchFamily="34" charset="0"/>
              </a:rPr>
              <a:t>Management training</a:t>
            </a:r>
          </a:p>
          <a:p>
            <a:pPr marL="457200" indent="-457200">
              <a:buFont typeface="+mj-ea"/>
              <a:buAutoNum type="circleNumDbPlain"/>
            </a:pPr>
            <a:r>
              <a:rPr lang="en-US" dirty="0" smtClean="0">
                <a:solidFill>
                  <a:schemeClr val="tx1"/>
                </a:solidFill>
                <a:latin typeface="Trebuchet MS" panose="020B0603020202020204" pitchFamily="34" charset="0"/>
              </a:rPr>
              <a:t>Employee engagement</a:t>
            </a:r>
          </a:p>
        </p:txBody>
      </p:sp>
      <p:sp>
        <p:nvSpPr>
          <p:cNvPr id="8" name="Content Placeholder 7"/>
          <p:cNvSpPr>
            <a:spLocks noGrp="1"/>
          </p:cNvSpPr>
          <p:nvPr>
            <p:ph sz="quarter" idx="4"/>
          </p:nvPr>
        </p:nvSpPr>
        <p:spPr>
          <a:xfrm>
            <a:off x="7498080" y="2103120"/>
            <a:ext cx="4114800" cy="3152814"/>
          </a:xfrm>
        </p:spPr>
        <p:txBody>
          <a:bodyPr>
            <a:normAutofit/>
          </a:bodyPr>
          <a:lstStyle/>
          <a:p>
            <a:pPr marL="457200" indent="-457200">
              <a:buFont typeface="+mj-ea"/>
              <a:buAutoNum type="circleNumDbPlain" startAt="6"/>
            </a:pPr>
            <a:r>
              <a:rPr lang="en-US" dirty="0" smtClean="0">
                <a:solidFill>
                  <a:srgbClr val="000000"/>
                </a:solidFill>
                <a:latin typeface="Trebuchet MS" panose="020B0603020202020204" pitchFamily="34" charset="0"/>
              </a:rPr>
              <a:t>Employee advancement</a:t>
            </a:r>
          </a:p>
          <a:p>
            <a:pPr marL="457200" indent="-457200">
              <a:buFont typeface="+mj-ea"/>
              <a:buAutoNum type="circleNumDbPlain" startAt="6"/>
            </a:pPr>
            <a:r>
              <a:rPr lang="en-US" spc="-100" dirty="0" smtClean="0">
                <a:solidFill>
                  <a:srgbClr val="000000"/>
                </a:solidFill>
                <a:latin typeface="Trebuchet MS" panose="020B0603020202020204" pitchFamily="34" charset="0"/>
              </a:rPr>
              <a:t>Enhanced communication</a:t>
            </a:r>
          </a:p>
          <a:p>
            <a:pPr marL="457200" indent="-457200">
              <a:buFont typeface="+mj-ea"/>
              <a:buAutoNum type="circleNumDbPlain" startAt="6"/>
            </a:pPr>
            <a:r>
              <a:rPr lang="en-US" dirty="0" smtClean="0">
                <a:solidFill>
                  <a:srgbClr val="000000"/>
                </a:solidFill>
                <a:latin typeface="Trebuchet MS" panose="020B0603020202020204" pitchFamily="34" charset="0"/>
              </a:rPr>
              <a:t>Wellness strategy</a:t>
            </a:r>
          </a:p>
          <a:p>
            <a:pPr marL="457200" indent="-457200">
              <a:buFont typeface="+mj-ea"/>
              <a:buAutoNum type="circleNumDbPlain" startAt="6"/>
            </a:pPr>
            <a:r>
              <a:rPr lang="en-US" dirty="0" smtClean="0">
                <a:solidFill>
                  <a:srgbClr val="000000"/>
                </a:solidFill>
                <a:latin typeface="Trebuchet MS" panose="020B0603020202020204" pitchFamily="34" charset="0"/>
              </a:rPr>
              <a:t>Policy considerations</a:t>
            </a:r>
          </a:p>
          <a:p>
            <a:pPr marL="457200" indent="-457200">
              <a:buFont typeface="+mj-ea"/>
              <a:buAutoNum type="circleNumDbPlain" startAt="6"/>
            </a:pPr>
            <a:r>
              <a:rPr lang="en-US" dirty="0" smtClean="0">
                <a:solidFill>
                  <a:srgbClr val="000000"/>
                </a:solidFill>
                <a:latin typeface="Trebuchet MS" panose="020B0603020202020204" pitchFamily="34" charset="0"/>
              </a:rPr>
              <a:t>Connect to purpose</a:t>
            </a:r>
          </a:p>
        </p:txBody>
      </p:sp>
      <p:sp>
        <p:nvSpPr>
          <p:cNvPr id="2" name="Slide Number Placeholder 1"/>
          <p:cNvSpPr>
            <a:spLocks noGrp="1"/>
          </p:cNvSpPr>
          <p:nvPr>
            <p:ph type="sldNum" sz="quarter" idx="10"/>
          </p:nvPr>
        </p:nvSpPr>
        <p:spPr/>
        <p:txBody>
          <a:bodyPr/>
          <a:lstStyle/>
          <a:p>
            <a:fld id="{6A999147-3886-4E97-9B41-DF5227BEE9DD}" type="slidenum">
              <a:rPr lang="en-US" smtClean="0"/>
              <a:pPr/>
              <a:t>31</a:t>
            </a:fld>
            <a:endParaRPr lang="en-US" dirty="0"/>
          </a:p>
        </p:txBody>
      </p:sp>
    </p:spTree>
    <p:extLst>
      <p:ext uri="{BB962C8B-B14F-4D97-AF65-F5344CB8AC3E}">
        <p14:creationId xmlns:p14="http://schemas.microsoft.com/office/powerpoint/2010/main" val="238577473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74720" y="914400"/>
            <a:ext cx="5204750" cy="1143000"/>
          </a:xfrm>
        </p:spPr>
        <p:txBody>
          <a:bodyPr/>
          <a:lstStyle/>
          <a:p>
            <a:r>
              <a:rPr lang="en-US" b="1" dirty="0" smtClean="0">
                <a:solidFill>
                  <a:srgbClr val="008C5B"/>
                </a:solidFill>
                <a:latin typeface="Trebuchet MS" panose="020B0603020202020204" pitchFamily="34" charset="0"/>
              </a:rPr>
              <a:t>But First, A Story</a:t>
            </a:r>
            <a:endParaRPr lang="en-US" b="1" dirty="0">
              <a:solidFill>
                <a:srgbClr val="008C5B"/>
              </a:solidFill>
              <a:latin typeface="Trebuchet MS" panose="020B0603020202020204" pitchFamily="34" charset="0"/>
            </a:endParaRPr>
          </a:p>
        </p:txBody>
      </p:sp>
      <p:pic>
        <p:nvPicPr>
          <p:cNvPr id="5" name="Picture 4"/>
          <p:cNvPicPr>
            <a:picLocks noChangeAspect="1"/>
          </p:cNvPicPr>
          <p:nvPr/>
        </p:nvPicPr>
        <p:blipFill>
          <a:blip r:embed="rId3"/>
          <a:stretch>
            <a:fillRect/>
          </a:stretch>
        </p:blipFill>
        <p:spPr>
          <a:xfrm>
            <a:off x="4585560" y="1750885"/>
            <a:ext cx="5579440" cy="4308699"/>
          </a:xfrm>
          <a:prstGeom prst="rect">
            <a:avLst/>
          </a:prstGeom>
        </p:spPr>
      </p:pic>
      <p:sp>
        <p:nvSpPr>
          <p:cNvPr id="2" name="Slide Number Placeholder 1"/>
          <p:cNvSpPr>
            <a:spLocks noGrp="1"/>
          </p:cNvSpPr>
          <p:nvPr>
            <p:ph type="sldNum" sz="quarter" idx="10"/>
          </p:nvPr>
        </p:nvSpPr>
        <p:spPr/>
        <p:txBody>
          <a:bodyPr/>
          <a:lstStyle/>
          <a:p>
            <a:fld id="{6A999147-3886-4E97-9B41-DF5227BEE9DD}" type="slidenum">
              <a:rPr lang="en-US" smtClean="0"/>
              <a:pPr/>
              <a:t>32</a:t>
            </a:fld>
            <a:endParaRPr lang="en-US" dirty="0"/>
          </a:p>
        </p:txBody>
      </p:sp>
    </p:spTree>
    <p:extLst>
      <p:ext uri="{BB962C8B-B14F-4D97-AF65-F5344CB8AC3E}">
        <p14:creationId xmlns:p14="http://schemas.microsoft.com/office/powerpoint/2010/main" val="182446116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474720" y="914400"/>
            <a:ext cx="8038321" cy="4058611"/>
          </a:xfrm>
        </p:spPr>
        <p:txBody>
          <a:bodyPr/>
          <a:lstStyle/>
          <a:p>
            <a:pPr marL="0" indent="0">
              <a:buNone/>
            </a:pPr>
            <a:r>
              <a:rPr lang="en-US" sz="4400" b="1" dirty="0">
                <a:solidFill>
                  <a:srgbClr val="008C5B"/>
                </a:solidFill>
                <a:latin typeface="Trebuchet MS" panose="020B0603020202020204" pitchFamily="34" charset="0"/>
              </a:rPr>
              <a:t>#11 Dress for the </a:t>
            </a:r>
            <a:r>
              <a:rPr lang="en-US" sz="4400" b="1" dirty="0" smtClean="0">
                <a:solidFill>
                  <a:srgbClr val="008C5B"/>
                </a:solidFill>
                <a:latin typeface="Trebuchet MS" panose="020B0603020202020204" pitchFamily="34" charset="0"/>
              </a:rPr>
              <a:t>Day</a:t>
            </a:r>
          </a:p>
          <a:p>
            <a:pPr marL="0" indent="0">
              <a:buNone/>
            </a:pPr>
            <a:endParaRPr lang="en-US" sz="800" dirty="0" smtClean="0">
              <a:latin typeface="Trebuchet MS" panose="020B0603020202020204" pitchFamily="34" charset="0"/>
            </a:endParaRPr>
          </a:p>
          <a:p>
            <a:r>
              <a:rPr lang="en-US" dirty="0" smtClean="0">
                <a:latin typeface="Trebuchet MS" panose="020B0603020202020204" pitchFamily="34" charset="0"/>
              </a:rPr>
              <a:t>Our work is incredibly important</a:t>
            </a:r>
          </a:p>
          <a:p>
            <a:r>
              <a:rPr lang="en-US" dirty="0" smtClean="0">
                <a:latin typeface="Trebuchet MS" panose="020B0603020202020204" pitchFamily="34" charset="0"/>
              </a:rPr>
              <a:t>We are a 21</a:t>
            </a:r>
            <a:r>
              <a:rPr lang="en-US" baseline="30000" dirty="0" smtClean="0">
                <a:latin typeface="Trebuchet MS" panose="020B0603020202020204" pitchFamily="34" charset="0"/>
              </a:rPr>
              <a:t>st</a:t>
            </a:r>
            <a:r>
              <a:rPr lang="en-US" dirty="0" smtClean="0">
                <a:latin typeface="Trebuchet MS" panose="020B0603020202020204" pitchFamily="34" charset="0"/>
              </a:rPr>
              <a:t> century advanced workforce</a:t>
            </a:r>
          </a:p>
          <a:p>
            <a:r>
              <a:rPr lang="en-US" dirty="0" smtClean="0">
                <a:latin typeface="Trebuchet MS" panose="020B0603020202020204" pitchFamily="34" charset="0"/>
              </a:rPr>
              <a:t>Professionalism is reflected in our appearance but not in a dress code that impairs individual choice and control</a:t>
            </a:r>
            <a:endParaRPr lang="en-US" dirty="0">
              <a:latin typeface="Trebuchet MS" panose="020B0603020202020204" pitchFamily="34" charset="0"/>
            </a:endParaRPr>
          </a:p>
        </p:txBody>
      </p:sp>
      <p:sp>
        <p:nvSpPr>
          <p:cNvPr id="2" name="Slide Number Placeholder 1"/>
          <p:cNvSpPr>
            <a:spLocks noGrp="1"/>
          </p:cNvSpPr>
          <p:nvPr>
            <p:ph type="sldNum" sz="quarter" idx="4"/>
          </p:nvPr>
        </p:nvSpPr>
        <p:spPr/>
        <p:txBody>
          <a:bodyPr/>
          <a:lstStyle/>
          <a:p>
            <a:fld id="{6A999147-3886-4E97-9B41-DF5227BEE9DD}" type="slidenum">
              <a:rPr lang="en-US" smtClean="0"/>
              <a:pPr/>
              <a:t>33</a:t>
            </a:fld>
            <a:endParaRPr lang="en-US" dirty="0"/>
          </a:p>
        </p:txBody>
      </p:sp>
    </p:spTree>
    <p:extLst>
      <p:ext uri="{BB962C8B-B14F-4D97-AF65-F5344CB8AC3E}">
        <p14:creationId xmlns:p14="http://schemas.microsoft.com/office/powerpoint/2010/main" val="226723692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p:cNvSpPr txBox="1">
            <a:spLocks/>
          </p:cNvSpPr>
          <p:nvPr/>
        </p:nvSpPr>
        <p:spPr>
          <a:xfrm>
            <a:off x="3474720" y="914400"/>
            <a:ext cx="8038321" cy="40586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b="1" dirty="0" smtClean="0">
                <a:solidFill>
                  <a:srgbClr val="008C5B"/>
                </a:solidFill>
                <a:latin typeface="Trebuchet MS" panose="020B0603020202020204" pitchFamily="34" charset="0"/>
              </a:rPr>
              <a:t>What Dress for the Day Is</a:t>
            </a:r>
          </a:p>
          <a:p>
            <a:pPr marL="0" indent="0">
              <a:buFont typeface="Arial" panose="020B0604020202020204" pitchFamily="34" charset="0"/>
              <a:buNone/>
            </a:pPr>
            <a:endParaRPr lang="en-US" sz="800" dirty="0" smtClean="0">
              <a:latin typeface="Trebuchet MS" panose="020B0603020202020204" pitchFamily="34" charset="0"/>
            </a:endParaRPr>
          </a:p>
          <a:p>
            <a:r>
              <a:rPr lang="en-US" dirty="0" smtClean="0">
                <a:latin typeface="Trebuchet MS" panose="020B0603020202020204" pitchFamily="34" charset="0"/>
              </a:rPr>
              <a:t>Dress </a:t>
            </a:r>
            <a:r>
              <a:rPr lang="en-US" dirty="0">
                <a:latin typeface="Trebuchet MS" panose="020B0603020202020204" pitchFamily="34" charset="0"/>
              </a:rPr>
              <a:t>appropriately for the content of your day. </a:t>
            </a:r>
          </a:p>
          <a:p>
            <a:r>
              <a:rPr lang="en-US" dirty="0">
                <a:latin typeface="Trebuchet MS" panose="020B0603020202020204" pitchFamily="34" charset="0"/>
              </a:rPr>
              <a:t>That’s it.</a:t>
            </a:r>
          </a:p>
        </p:txBody>
      </p:sp>
      <p:sp>
        <p:nvSpPr>
          <p:cNvPr id="2" name="Slide Number Placeholder 1"/>
          <p:cNvSpPr>
            <a:spLocks noGrp="1"/>
          </p:cNvSpPr>
          <p:nvPr>
            <p:ph type="sldNum" sz="quarter" idx="4"/>
          </p:nvPr>
        </p:nvSpPr>
        <p:spPr/>
        <p:txBody>
          <a:bodyPr/>
          <a:lstStyle/>
          <a:p>
            <a:fld id="{6A999147-3886-4E97-9B41-DF5227BEE9DD}" type="slidenum">
              <a:rPr lang="en-US" smtClean="0"/>
              <a:pPr/>
              <a:t>34</a:t>
            </a:fld>
            <a:endParaRPr lang="en-US" dirty="0"/>
          </a:p>
        </p:txBody>
      </p:sp>
    </p:spTree>
    <p:extLst>
      <p:ext uri="{BB962C8B-B14F-4D97-AF65-F5344CB8AC3E}">
        <p14:creationId xmlns:p14="http://schemas.microsoft.com/office/powerpoint/2010/main" val="255399927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0710" y="531656"/>
            <a:ext cx="6482710" cy="885981"/>
          </a:xfrm>
        </p:spPr>
        <p:txBody>
          <a:bodyPr/>
          <a:lstStyle/>
          <a:p>
            <a:r>
              <a:rPr lang="en-US" dirty="0" smtClean="0"/>
              <a:t>What Dress for the Day is</a:t>
            </a:r>
            <a:endParaRPr lang="en-US" dirty="0"/>
          </a:p>
        </p:txBody>
      </p:sp>
      <p:sp>
        <p:nvSpPr>
          <p:cNvPr id="3" name="Content Placeholder 2"/>
          <p:cNvSpPr>
            <a:spLocks noGrp="1"/>
          </p:cNvSpPr>
          <p:nvPr>
            <p:ph idx="1"/>
          </p:nvPr>
        </p:nvSpPr>
        <p:spPr>
          <a:xfrm>
            <a:off x="3322574" y="1600201"/>
            <a:ext cx="8259826" cy="4525963"/>
          </a:xfrm>
        </p:spPr>
        <p:txBody>
          <a:bodyPr/>
          <a:lstStyle/>
          <a:p>
            <a:endParaRPr lang="en-US" sz="3200" dirty="0"/>
          </a:p>
        </p:txBody>
      </p:sp>
      <p:pic>
        <p:nvPicPr>
          <p:cNvPr id="4" name="Picture 3" descr="pz9G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ide Number Placeholder 4"/>
          <p:cNvSpPr>
            <a:spLocks noGrp="1"/>
          </p:cNvSpPr>
          <p:nvPr>
            <p:ph type="sldNum" sz="quarter" idx="4"/>
          </p:nvPr>
        </p:nvSpPr>
        <p:spPr/>
        <p:txBody>
          <a:bodyPr/>
          <a:lstStyle/>
          <a:p>
            <a:fld id="{6A999147-3886-4E97-9B41-DF5227BEE9DD}" type="slidenum">
              <a:rPr lang="en-US" smtClean="0"/>
              <a:pPr/>
              <a:t>35</a:t>
            </a:fld>
            <a:endParaRPr lang="en-US" dirty="0"/>
          </a:p>
        </p:txBody>
      </p:sp>
    </p:spTree>
    <p:extLst>
      <p:ext uri="{BB962C8B-B14F-4D97-AF65-F5344CB8AC3E}">
        <p14:creationId xmlns:p14="http://schemas.microsoft.com/office/powerpoint/2010/main" val="97075752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business-casual-dress-code-for-women-best-outfits-6.jpg"/>
          <p:cNvPicPr>
            <a:picLocks noGrp="1" noChangeAspect="1"/>
          </p:cNvPicPr>
          <p:nvPr>
            <p:ph idx="1"/>
          </p:nvPr>
        </p:nvPicPr>
        <p:blipFill rotWithShape="1">
          <a:blip r:embed="rId3">
            <a:extLst>
              <a:ext uri="{28A0092B-C50C-407E-A947-70E740481C1C}">
                <a14:useLocalDpi xmlns:a14="http://schemas.microsoft.com/office/drawing/2010/main" val="0"/>
              </a:ext>
            </a:extLst>
          </a:blip>
          <a:srcRect l="-291" r="72"/>
          <a:stretch/>
        </p:blipFill>
        <p:spPr>
          <a:xfrm>
            <a:off x="-71120" y="0"/>
            <a:ext cx="12263121" cy="6858000"/>
          </a:xfrm>
        </p:spPr>
      </p:pic>
      <p:sp>
        <p:nvSpPr>
          <p:cNvPr id="3" name="Slide Number Placeholder 2"/>
          <p:cNvSpPr>
            <a:spLocks noGrp="1"/>
          </p:cNvSpPr>
          <p:nvPr>
            <p:ph type="sldNum" sz="quarter" idx="4"/>
          </p:nvPr>
        </p:nvSpPr>
        <p:spPr/>
        <p:txBody>
          <a:bodyPr/>
          <a:lstStyle/>
          <a:p>
            <a:fld id="{6A999147-3886-4E97-9B41-DF5227BEE9DD}" type="slidenum">
              <a:rPr lang="en-US" smtClean="0"/>
              <a:pPr/>
              <a:t>36</a:t>
            </a:fld>
            <a:endParaRPr lang="en-US" dirty="0"/>
          </a:p>
        </p:txBody>
      </p:sp>
    </p:spTree>
    <p:extLst>
      <p:ext uri="{BB962C8B-B14F-4D97-AF65-F5344CB8AC3E}">
        <p14:creationId xmlns:p14="http://schemas.microsoft.com/office/powerpoint/2010/main" val="422705762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720" y="914400"/>
            <a:ext cx="8249920" cy="853440"/>
          </a:xfrm>
        </p:spPr>
        <p:txBody>
          <a:bodyPr/>
          <a:lstStyle/>
          <a:p>
            <a:pPr>
              <a:lnSpc>
                <a:spcPct val="100000"/>
              </a:lnSpc>
            </a:pPr>
            <a:r>
              <a:rPr lang="en-US" b="1" spc="-100" dirty="0" smtClean="0">
                <a:solidFill>
                  <a:srgbClr val="008C5B"/>
                </a:solidFill>
                <a:latin typeface="Trebuchet MS" panose="020B0603020202020204" pitchFamily="34" charset="0"/>
              </a:rPr>
              <a:t>Ten things NOT to wear to work</a:t>
            </a:r>
            <a:endParaRPr lang="en-US" sz="2400" b="1" dirty="0">
              <a:solidFill>
                <a:srgbClr val="008C5B"/>
              </a:solidFill>
              <a:latin typeface="Trebuchet MS" panose="020B0603020202020204" pitchFamily="34" charset="0"/>
            </a:endParaRPr>
          </a:p>
        </p:txBody>
      </p:sp>
      <p:sp>
        <p:nvSpPr>
          <p:cNvPr id="5" name="Rectangle 4"/>
          <p:cNvSpPr/>
          <p:nvPr/>
        </p:nvSpPr>
        <p:spPr>
          <a:xfrm>
            <a:off x="3474720" y="1828800"/>
            <a:ext cx="8046720" cy="4154984"/>
          </a:xfrm>
          <a:prstGeom prst="rect">
            <a:avLst/>
          </a:prstGeom>
        </p:spPr>
        <p:txBody>
          <a:bodyPr wrap="square">
            <a:spAutoFit/>
          </a:bodyPr>
          <a:lstStyle/>
          <a:p>
            <a:pPr marL="342900" indent="-342900">
              <a:buFont typeface="+mj-lt"/>
              <a:buAutoNum type="arabicPeriod"/>
            </a:pPr>
            <a:r>
              <a:rPr lang="en-US" sz="2400" dirty="0" smtClean="0">
                <a:latin typeface="Trebuchet MS" panose="020B0603020202020204" pitchFamily="34" charset="0"/>
              </a:rPr>
              <a:t>Any </a:t>
            </a:r>
            <a:r>
              <a:rPr lang="en-US" sz="2400" dirty="0">
                <a:latin typeface="Trebuchet MS" panose="020B0603020202020204" pitchFamily="34" charset="0"/>
              </a:rPr>
              <a:t>outfit that was made to be worn to </a:t>
            </a:r>
            <a:r>
              <a:rPr lang="en-US" sz="2400" dirty="0" smtClean="0">
                <a:latin typeface="Trebuchet MS" panose="020B0603020202020204" pitchFamily="34" charset="0"/>
              </a:rPr>
              <a:t>nightclubs.</a:t>
            </a:r>
          </a:p>
          <a:p>
            <a:pPr marL="342900" indent="-342900">
              <a:buFont typeface="+mj-lt"/>
              <a:buAutoNum type="arabicPeriod"/>
            </a:pPr>
            <a:r>
              <a:rPr lang="en-US" sz="2400" dirty="0" smtClean="0">
                <a:latin typeface="Trebuchet MS" panose="020B0603020202020204" pitchFamily="34" charset="0"/>
              </a:rPr>
              <a:t>Anything </a:t>
            </a:r>
            <a:r>
              <a:rPr lang="en-US" sz="2400" dirty="0">
                <a:latin typeface="Trebuchet MS" panose="020B0603020202020204" pitchFamily="34" charset="0"/>
              </a:rPr>
              <a:t>you would wear to the </a:t>
            </a:r>
            <a:r>
              <a:rPr lang="en-US" sz="2400" dirty="0" smtClean="0">
                <a:latin typeface="Trebuchet MS" panose="020B0603020202020204" pitchFamily="34" charset="0"/>
              </a:rPr>
              <a:t>beach.</a:t>
            </a:r>
          </a:p>
          <a:p>
            <a:pPr marL="342900" indent="-342900">
              <a:buFont typeface="+mj-lt"/>
              <a:buAutoNum type="arabicPeriod"/>
            </a:pPr>
            <a:r>
              <a:rPr lang="en-US" sz="2400" dirty="0" smtClean="0">
                <a:latin typeface="Trebuchet MS" panose="020B0603020202020204" pitchFamily="34" charset="0"/>
              </a:rPr>
              <a:t>Any </a:t>
            </a:r>
            <a:r>
              <a:rPr lang="en-US" sz="2400" dirty="0">
                <a:latin typeface="Trebuchet MS" panose="020B0603020202020204" pitchFamily="34" charset="0"/>
              </a:rPr>
              <a:t>garment that's dirty, ripped or </a:t>
            </a:r>
            <a:r>
              <a:rPr lang="en-US" sz="2400" dirty="0" smtClean="0">
                <a:latin typeface="Trebuchet MS" panose="020B0603020202020204" pitchFamily="34" charset="0"/>
              </a:rPr>
              <a:t>faded.</a:t>
            </a:r>
          </a:p>
          <a:p>
            <a:pPr marL="342900" indent="-342900">
              <a:buFont typeface="+mj-lt"/>
              <a:buAutoNum type="arabicPeriod"/>
            </a:pPr>
            <a:r>
              <a:rPr lang="en-US" sz="2400" dirty="0" smtClean="0">
                <a:latin typeface="Trebuchet MS" panose="020B0603020202020204" pitchFamily="34" charset="0"/>
              </a:rPr>
              <a:t>Anything </a:t>
            </a:r>
            <a:r>
              <a:rPr lang="en-US" sz="2400" dirty="0">
                <a:latin typeface="Trebuchet MS" panose="020B0603020202020204" pitchFamily="34" charset="0"/>
              </a:rPr>
              <a:t>that's too small for </a:t>
            </a:r>
            <a:r>
              <a:rPr lang="en-US" sz="2400" dirty="0" smtClean="0">
                <a:latin typeface="Trebuchet MS" panose="020B0603020202020204" pitchFamily="34" charset="0"/>
              </a:rPr>
              <a:t>you.</a:t>
            </a:r>
          </a:p>
          <a:p>
            <a:pPr marL="342900" indent="-342900">
              <a:buFont typeface="+mj-lt"/>
              <a:buAutoNum type="arabicPeriod"/>
            </a:pPr>
            <a:r>
              <a:rPr lang="en-US" sz="2400" dirty="0" smtClean="0">
                <a:latin typeface="Trebuchet MS" panose="020B0603020202020204" pitchFamily="34" charset="0"/>
              </a:rPr>
              <a:t>Exercise wear.</a:t>
            </a:r>
          </a:p>
          <a:p>
            <a:pPr marL="342900" indent="-342900">
              <a:buFont typeface="+mj-lt"/>
              <a:buAutoNum type="arabicPeriod"/>
            </a:pPr>
            <a:r>
              <a:rPr lang="en-US" sz="2400" dirty="0" smtClean="0">
                <a:latin typeface="Trebuchet MS" panose="020B0603020202020204" pitchFamily="34" charset="0"/>
              </a:rPr>
              <a:t>Any </a:t>
            </a:r>
            <a:r>
              <a:rPr lang="en-US" sz="2400" dirty="0">
                <a:latin typeface="Trebuchet MS" panose="020B0603020202020204" pitchFamily="34" charset="0"/>
              </a:rPr>
              <a:t>garment with words on it, apart from our </a:t>
            </a:r>
            <a:r>
              <a:rPr lang="en-US" sz="2400" dirty="0" smtClean="0">
                <a:latin typeface="Trebuchet MS" panose="020B0603020202020204" pitchFamily="34" charset="0"/>
              </a:rPr>
              <a:t>agency</a:t>
            </a:r>
            <a:r>
              <a:rPr lang="en-US" sz="2400" dirty="0" smtClean="0">
                <a:latin typeface="Trebuchet MS" panose="020B0603020202020204" pitchFamily="34" charset="0"/>
              </a:rPr>
              <a:t> </a:t>
            </a:r>
            <a:r>
              <a:rPr lang="en-US" sz="2400" dirty="0">
                <a:latin typeface="Trebuchet MS" panose="020B0603020202020204" pitchFamily="34" charset="0"/>
              </a:rPr>
              <a:t>logo tee shirts and </a:t>
            </a:r>
            <a:r>
              <a:rPr lang="en-US" sz="2400" dirty="0" smtClean="0">
                <a:latin typeface="Trebuchet MS" panose="020B0603020202020204" pitchFamily="34" charset="0"/>
              </a:rPr>
              <a:t>sweatshirts.</a:t>
            </a:r>
          </a:p>
          <a:p>
            <a:pPr marL="342900" indent="-342900">
              <a:buFont typeface="+mj-lt"/>
              <a:buAutoNum type="arabicPeriod"/>
            </a:pPr>
            <a:r>
              <a:rPr lang="en-US" sz="2400" dirty="0" smtClean="0">
                <a:latin typeface="Trebuchet MS" panose="020B0603020202020204" pitchFamily="34" charset="0"/>
              </a:rPr>
              <a:t>Anything </a:t>
            </a:r>
            <a:r>
              <a:rPr lang="en-US" sz="2400" dirty="0">
                <a:latin typeface="Trebuchet MS" panose="020B0603020202020204" pitchFamily="34" charset="0"/>
              </a:rPr>
              <a:t>see-through or </a:t>
            </a:r>
            <a:r>
              <a:rPr lang="en-US" sz="2400" dirty="0" smtClean="0">
                <a:latin typeface="Trebuchet MS" panose="020B0603020202020204" pitchFamily="34" charset="0"/>
              </a:rPr>
              <a:t>backless.</a:t>
            </a:r>
          </a:p>
          <a:p>
            <a:pPr marL="342900" indent="-342900">
              <a:buFont typeface="+mj-lt"/>
              <a:buAutoNum type="arabicPeriod"/>
            </a:pPr>
            <a:r>
              <a:rPr lang="en-US" sz="2400" dirty="0" smtClean="0">
                <a:latin typeface="Trebuchet MS" panose="020B0603020202020204" pitchFamily="34" charset="0"/>
              </a:rPr>
              <a:t>Pajama </a:t>
            </a:r>
            <a:r>
              <a:rPr lang="en-US" sz="2400" dirty="0">
                <a:latin typeface="Trebuchet MS" panose="020B0603020202020204" pitchFamily="34" charset="0"/>
              </a:rPr>
              <a:t>bottoms or </a:t>
            </a:r>
            <a:r>
              <a:rPr lang="en-US" sz="2400" dirty="0" smtClean="0">
                <a:latin typeface="Trebuchet MS" panose="020B0603020202020204" pitchFamily="34" charset="0"/>
              </a:rPr>
              <a:t>tops.</a:t>
            </a:r>
          </a:p>
          <a:p>
            <a:pPr marL="342900" indent="-342900">
              <a:buFont typeface="+mj-lt"/>
              <a:buAutoNum type="arabicPeriod"/>
            </a:pPr>
            <a:r>
              <a:rPr lang="en-US" sz="2400" dirty="0" smtClean="0">
                <a:latin typeface="Trebuchet MS" panose="020B0603020202020204" pitchFamily="34" charset="0"/>
              </a:rPr>
              <a:t>Flip-flops.</a:t>
            </a:r>
          </a:p>
          <a:p>
            <a:pPr marL="342900" indent="-342900">
              <a:buFont typeface="+mj-lt"/>
              <a:buAutoNum type="arabicPeriod"/>
            </a:pPr>
            <a:r>
              <a:rPr lang="en-US" sz="2400" dirty="0" smtClean="0">
                <a:latin typeface="Trebuchet MS" panose="020B0603020202020204" pitchFamily="34" charset="0"/>
              </a:rPr>
              <a:t>Anything </a:t>
            </a:r>
            <a:r>
              <a:rPr lang="en-US" sz="2400" dirty="0">
                <a:latin typeface="Trebuchet MS" panose="020B0603020202020204" pitchFamily="34" charset="0"/>
              </a:rPr>
              <a:t>you're not positive is appropriate for work.</a:t>
            </a:r>
            <a:endParaRPr lang="en-US" sz="2400" dirty="0"/>
          </a:p>
        </p:txBody>
      </p:sp>
      <p:sp>
        <p:nvSpPr>
          <p:cNvPr id="3" name="Slide Number Placeholder 2"/>
          <p:cNvSpPr>
            <a:spLocks noGrp="1"/>
          </p:cNvSpPr>
          <p:nvPr>
            <p:ph type="sldNum" sz="quarter" idx="4"/>
          </p:nvPr>
        </p:nvSpPr>
        <p:spPr/>
        <p:txBody>
          <a:bodyPr/>
          <a:lstStyle/>
          <a:p>
            <a:fld id="{6A999147-3886-4E97-9B41-DF5227BEE9DD}" type="slidenum">
              <a:rPr lang="en-US" smtClean="0"/>
              <a:pPr/>
              <a:t>37</a:t>
            </a:fld>
            <a:endParaRPr lang="en-US" dirty="0"/>
          </a:p>
        </p:txBody>
      </p:sp>
    </p:spTree>
    <p:extLst>
      <p:ext uri="{BB962C8B-B14F-4D97-AF65-F5344CB8AC3E}">
        <p14:creationId xmlns:p14="http://schemas.microsoft.com/office/powerpoint/2010/main" val="150443701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720" y="914400"/>
            <a:ext cx="7935899" cy="896812"/>
          </a:xfrm>
        </p:spPr>
        <p:txBody>
          <a:bodyPr/>
          <a:lstStyle/>
          <a:p>
            <a:r>
              <a:rPr lang="en-US" b="1" dirty="0" smtClean="0">
                <a:solidFill>
                  <a:srgbClr val="008C5B"/>
                </a:solidFill>
                <a:latin typeface="Trebuchet MS" panose="020B0603020202020204" pitchFamily="34" charset="0"/>
              </a:rPr>
              <a:t>Coming </a:t>
            </a:r>
            <a:r>
              <a:rPr lang="en-US" b="1" smtClean="0">
                <a:solidFill>
                  <a:srgbClr val="008C5B"/>
                </a:solidFill>
                <a:latin typeface="Trebuchet MS" panose="020B0603020202020204" pitchFamily="34" charset="0"/>
              </a:rPr>
              <a:t>Soon: FSSA </a:t>
            </a:r>
            <a:r>
              <a:rPr lang="en-US" b="1" dirty="0" smtClean="0">
                <a:solidFill>
                  <a:srgbClr val="008C5B"/>
                </a:solidFill>
                <a:latin typeface="Trebuchet MS" panose="020B0603020202020204" pitchFamily="34" charset="0"/>
              </a:rPr>
              <a:t>Logo Gear</a:t>
            </a:r>
            <a:endParaRPr lang="en-US" b="1" dirty="0">
              <a:solidFill>
                <a:srgbClr val="008C5B"/>
              </a:solidFill>
              <a:latin typeface="Trebuchet MS" panose="020B0603020202020204" pitchFamily="34" charset="0"/>
            </a:endParaRPr>
          </a:p>
        </p:txBody>
      </p:sp>
      <p:sp>
        <p:nvSpPr>
          <p:cNvPr id="3" name="Slide Number Placeholder 2"/>
          <p:cNvSpPr>
            <a:spLocks noGrp="1"/>
          </p:cNvSpPr>
          <p:nvPr>
            <p:ph type="sldNum" sz="quarter" idx="4"/>
          </p:nvPr>
        </p:nvSpPr>
        <p:spPr/>
        <p:txBody>
          <a:bodyPr/>
          <a:lstStyle/>
          <a:p>
            <a:fld id="{6A999147-3886-4E97-9B41-DF5227BEE9DD}" type="slidenum">
              <a:rPr lang="en-US" smtClean="0"/>
              <a:pPr/>
              <a:t>38</a:t>
            </a:fld>
            <a:endParaRPr lang="en-US" dirty="0"/>
          </a:p>
        </p:txBody>
      </p:sp>
      <p:pic>
        <p:nvPicPr>
          <p:cNvPr id="4" name="Picture 3" descr="FSSA Apparel Mockup.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960075" y="860627"/>
            <a:ext cx="4874280" cy="6307891"/>
          </a:xfrm>
          <a:prstGeom prst="rect">
            <a:avLst/>
          </a:prstGeom>
        </p:spPr>
      </p:pic>
    </p:spTree>
    <p:extLst>
      <p:ext uri="{BB962C8B-B14F-4D97-AF65-F5344CB8AC3E}">
        <p14:creationId xmlns:p14="http://schemas.microsoft.com/office/powerpoint/2010/main" val="105463432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74720" y="914400"/>
            <a:ext cx="8158149" cy="812140"/>
          </a:xfrm>
        </p:spPr>
        <p:txBody>
          <a:bodyPr/>
          <a:lstStyle/>
          <a:p>
            <a:r>
              <a:rPr lang="en-US" b="1" dirty="0" smtClean="0">
                <a:solidFill>
                  <a:srgbClr val="008C5B"/>
                </a:solidFill>
                <a:latin typeface="Trebuchet MS" panose="020B0603020202020204" pitchFamily="34" charset="0"/>
              </a:rPr>
              <a:t>Compensation package</a:t>
            </a:r>
            <a:endParaRPr lang="en-US" b="1" dirty="0">
              <a:solidFill>
                <a:srgbClr val="008C5B"/>
              </a:solidFill>
              <a:latin typeface="Trebuchet MS" panose="020B0603020202020204" pitchFamily="34" charset="0"/>
            </a:endParaRPr>
          </a:p>
        </p:txBody>
      </p:sp>
      <p:sp>
        <p:nvSpPr>
          <p:cNvPr id="8" name="Content Placeholder 7"/>
          <p:cNvSpPr>
            <a:spLocks noGrp="1"/>
          </p:cNvSpPr>
          <p:nvPr>
            <p:ph idx="1"/>
          </p:nvPr>
        </p:nvSpPr>
        <p:spPr>
          <a:xfrm>
            <a:off x="3474720" y="1828800"/>
            <a:ext cx="8215525" cy="3925697"/>
          </a:xfrm>
        </p:spPr>
        <p:txBody>
          <a:bodyPr/>
          <a:lstStyle/>
          <a:p>
            <a:pPr marL="0" indent="0">
              <a:buNone/>
            </a:pPr>
            <a:r>
              <a:rPr lang="en-US" sz="3200" dirty="0" smtClean="0">
                <a:solidFill>
                  <a:srgbClr val="000000"/>
                </a:solidFill>
                <a:latin typeface="Trebuchet MS" panose="020B0603020202020204" pitchFamily="34" charset="0"/>
              </a:rPr>
              <a:t>Recommendations:</a:t>
            </a:r>
          </a:p>
          <a:p>
            <a:pPr lvl="1"/>
            <a:r>
              <a:rPr lang="en-US" sz="3200" spc="-50" dirty="0" smtClean="0">
                <a:solidFill>
                  <a:srgbClr val="000000"/>
                </a:solidFill>
                <a:latin typeface="Trebuchet MS" panose="020B0603020202020204" pitchFamily="34" charset="0"/>
              </a:rPr>
              <a:t>Provide individual compensation package portfolio </a:t>
            </a:r>
            <a:r>
              <a:rPr lang="en-US" sz="3200" spc="-50" dirty="0" smtClean="0">
                <a:solidFill>
                  <a:srgbClr val="000000"/>
                </a:solidFill>
                <a:latin typeface="Trebuchet MS" panose="020B0603020202020204" pitchFamily="34" charset="0"/>
                <a:ea typeface="Wingdings"/>
                <a:cs typeface="Wingdings"/>
                <a:sym typeface="Wingdings"/>
              </a:rPr>
              <a:t></a:t>
            </a:r>
            <a:endParaRPr lang="en-US" sz="3200" spc="-50" dirty="0" smtClean="0">
              <a:solidFill>
                <a:srgbClr val="000000"/>
              </a:solidFill>
              <a:latin typeface="Trebuchet MS" panose="020B0603020202020204" pitchFamily="34" charset="0"/>
            </a:endParaRPr>
          </a:p>
        </p:txBody>
      </p:sp>
      <p:sp>
        <p:nvSpPr>
          <p:cNvPr id="2" name="Slide Number Placeholder 1"/>
          <p:cNvSpPr>
            <a:spLocks noGrp="1"/>
          </p:cNvSpPr>
          <p:nvPr>
            <p:ph type="sldNum" sz="quarter" idx="4"/>
          </p:nvPr>
        </p:nvSpPr>
        <p:spPr/>
        <p:txBody>
          <a:bodyPr/>
          <a:lstStyle/>
          <a:p>
            <a:fld id="{6A999147-3886-4E97-9B41-DF5227BEE9DD}" type="slidenum">
              <a:rPr lang="en-US" smtClean="0"/>
              <a:pPr/>
              <a:t>39</a:t>
            </a:fld>
            <a:endParaRPr lang="en-US" dirty="0"/>
          </a:p>
        </p:txBody>
      </p:sp>
    </p:spTree>
    <p:extLst>
      <p:ext uri="{BB962C8B-B14F-4D97-AF65-F5344CB8AC3E}">
        <p14:creationId xmlns:p14="http://schemas.microsoft.com/office/powerpoint/2010/main" val="20758288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303151" y="4182827"/>
            <a:ext cx="2276711" cy="2276711"/>
          </a:xfrm>
        </p:spPr>
      </p:pic>
      <p:sp>
        <p:nvSpPr>
          <p:cNvPr id="3" name="Text Placeholder 2"/>
          <p:cNvSpPr>
            <a:spLocks noGrp="1"/>
          </p:cNvSpPr>
          <p:nvPr>
            <p:ph type="body" sz="quarter" idx="11"/>
          </p:nvPr>
        </p:nvSpPr>
        <p:spPr>
          <a:xfrm>
            <a:off x="3474720" y="914400"/>
            <a:ext cx="7771350" cy="5192113"/>
          </a:xfrm>
        </p:spPr>
        <p:txBody>
          <a:bodyPr/>
          <a:lstStyle/>
          <a:p>
            <a:pPr marL="0" indent="0">
              <a:spcAft>
                <a:spcPts val="1200"/>
              </a:spcAft>
              <a:buNone/>
            </a:pPr>
            <a:r>
              <a:rPr lang="en-US" sz="3600" dirty="0"/>
              <a:t>2018 </a:t>
            </a:r>
            <a:r>
              <a:rPr lang="en-US" sz="3600" dirty="0" smtClean="0"/>
              <a:t>Successes (cont’d)</a:t>
            </a:r>
            <a:endParaRPr lang="en-US" sz="3600" dirty="0"/>
          </a:p>
          <a:p>
            <a:r>
              <a:rPr lang="en-US" sz="2400" b="0" dirty="0" smtClean="0">
                <a:solidFill>
                  <a:schemeClr val="tx1"/>
                </a:solidFill>
              </a:rPr>
              <a:t>Home- </a:t>
            </a:r>
            <a:r>
              <a:rPr lang="en-US" sz="2400" b="0" dirty="0">
                <a:solidFill>
                  <a:schemeClr val="tx1"/>
                </a:solidFill>
              </a:rPr>
              <a:t>&amp; </a:t>
            </a:r>
            <a:r>
              <a:rPr lang="en-US" sz="2400" b="0" dirty="0" smtClean="0">
                <a:solidFill>
                  <a:schemeClr val="tx1"/>
                </a:solidFill>
              </a:rPr>
              <a:t>Community-Based Services waiver </a:t>
            </a:r>
            <a:r>
              <a:rPr lang="en-US" sz="2400" b="0" dirty="0">
                <a:solidFill>
                  <a:schemeClr val="tx1"/>
                </a:solidFill>
              </a:rPr>
              <a:t>amendment for direct service professional wages</a:t>
            </a:r>
          </a:p>
          <a:p>
            <a:r>
              <a:rPr lang="en-US" sz="2400" b="0" dirty="0">
                <a:solidFill>
                  <a:schemeClr val="tx1"/>
                </a:solidFill>
              </a:rPr>
              <a:t>Implementation of </a:t>
            </a:r>
            <a:r>
              <a:rPr lang="en-US" sz="2400" b="0" dirty="0" err="1">
                <a:solidFill>
                  <a:schemeClr val="tx1"/>
                </a:solidFill>
              </a:rPr>
              <a:t>LifeCourse</a:t>
            </a:r>
            <a:r>
              <a:rPr lang="en-US" sz="2400" b="0" dirty="0">
                <a:solidFill>
                  <a:schemeClr val="tx1"/>
                </a:solidFill>
              </a:rPr>
              <a:t> </a:t>
            </a:r>
            <a:r>
              <a:rPr lang="en-US" sz="2400" b="0" dirty="0" smtClean="0">
                <a:solidFill>
                  <a:schemeClr val="tx1"/>
                </a:solidFill>
              </a:rPr>
              <a:t>framework innovation </a:t>
            </a:r>
            <a:r>
              <a:rPr lang="en-US" sz="2400" b="0" dirty="0">
                <a:solidFill>
                  <a:schemeClr val="tx1"/>
                </a:solidFill>
              </a:rPr>
              <a:t>in </a:t>
            </a:r>
            <a:r>
              <a:rPr lang="en-US" sz="2400" b="0" dirty="0" smtClean="0">
                <a:solidFill>
                  <a:schemeClr val="tx1"/>
                </a:solidFill>
              </a:rPr>
              <a:t>case management</a:t>
            </a:r>
            <a:endParaRPr lang="en-US" sz="2400" b="0" dirty="0">
              <a:solidFill>
                <a:schemeClr val="tx1"/>
              </a:solidFill>
            </a:endParaRPr>
          </a:p>
          <a:p>
            <a:r>
              <a:rPr lang="en-US" sz="2400" b="0" dirty="0">
                <a:solidFill>
                  <a:schemeClr val="tx1"/>
                </a:solidFill>
              </a:rPr>
              <a:t>APS 211 </a:t>
            </a:r>
            <a:r>
              <a:rPr lang="en-US" sz="2400" b="0" dirty="0" smtClean="0">
                <a:solidFill>
                  <a:schemeClr val="tx1"/>
                </a:solidFill>
              </a:rPr>
              <a:t>24-hour call center</a:t>
            </a:r>
            <a:endParaRPr lang="en-US" sz="2400" b="0" dirty="0">
              <a:solidFill>
                <a:schemeClr val="tx1"/>
              </a:solidFill>
            </a:endParaRPr>
          </a:p>
          <a:p>
            <a:r>
              <a:rPr lang="en-US" sz="2400" b="0" dirty="0" smtClean="0">
                <a:solidFill>
                  <a:schemeClr val="tx1"/>
                </a:solidFill>
              </a:rPr>
              <a:t>Leadership </a:t>
            </a:r>
            <a:r>
              <a:rPr lang="en-US" sz="2400" b="0" dirty="0">
                <a:solidFill>
                  <a:schemeClr val="tx1"/>
                </a:solidFill>
              </a:rPr>
              <a:t>development program: Natural Born Pilots</a:t>
            </a:r>
          </a:p>
          <a:p>
            <a:r>
              <a:rPr lang="en-US" sz="2400" b="0" dirty="0">
                <a:solidFill>
                  <a:schemeClr val="tx1"/>
                </a:solidFill>
              </a:rPr>
              <a:t>Open Source Medicaid data </a:t>
            </a:r>
            <a:r>
              <a:rPr lang="en-US" sz="2400" b="0" dirty="0" smtClean="0">
                <a:solidFill>
                  <a:schemeClr val="tx1"/>
                </a:solidFill>
              </a:rPr>
              <a:t>hub</a:t>
            </a:r>
          </a:p>
          <a:p>
            <a:r>
              <a:rPr lang="en-US" sz="2400" b="0" dirty="0" smtClean="0">
                <a:solidFill>
                  <a:schemeClr val="tx1"/>
                </a:solidFill>
              </a:rPr>
              <a:t>DOC Medicaid enrollment</a:t>
            </a:r>
            <a:endParaRPr lang="en-US" sz="2400" b="0" dirty="0">
              <a:solidFill>
                <a:schemeClr val="tx1"/>
              </a:solidFill>
            </a:endParaRPr>
          </a:p>
          <a:p>
            <a:pPr marL="0" indent="0">
              <a:spcAft>
                <a:spcPts val="1200"/>
              </a:spcAft>
              <a:buNone/>
            </a:pPr>
            <a:endParaRPr lang="en-US" sz="2400" b="0" dirty="0">
              <a:solidFill>
                <a:schemeClr val="tx1"/>
              </a:solidFill>
              <a:latin typeface="+mn-lt"/>
            </a:endParaRPr>
          </a:p>
          <a:p>
            <a:pPr marL="0" indent="0">
              <a:spcAft>
                <a:spcPts val="1200"/>
              </a:spcAft>
              <a:buNone/>
            </a:pPr>
            <a:endParaRPr lang="en-US" sz="2400" b="0" dirty="0">
              <a:solidFill>
                <a:schemeClr val="tx1"/>
              </a:solidFill>
              <a:latin typeface="Times New Roman" panose="02020603050405020304" pitchFamily="18" charset="0"/>
            </a:endParaRPr>
          </a:p>
        </p:txBody>
      </p:sp>
      <p:sp>
        <p:nvSpPr>
          <p:cNvPr id="2" name="Slide Number Placeholder 1"/>
          <p:cNvSpPr>
            <a:spLocks noGrp="1"/>
          </p:cNvSpPr>
          <p:nvPr>
            <p:ph type="sldNum" sz="quarter" idx="4"/>
          </p:nvPr>
        </p:nvSpPr>
        <p:spPr/>
        <p:txBody>
          <a:bodyPr/>
          <a:lstStyle/>
          <a:p>
            <a:fld id="{6A999147-3886-4E97-9B41-DF5227BEE9DD}" type="slidenum">
              <a:rPr lang="en-US" smtClean="0"/>
              <a:pPr/>
              <a:t>4</a:t>
            </a:fld>
            <a:endParaRPr lang="en-US" dirty="0"/>
          </a:p>
        </p:txBody>
      </p:sp>
    </p:spTree>
    <p:extLst>
      <p:ext uri="{BB962C8B-B14F-4D97-AF65-F5344CB8AC3E}">
        <p14:creationId xmlns:p14="http://schemas.microsoft.com/office/powerpoint/2010/main" val="216162047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720" y="914400"/>
            <a:ext cx="8335353" cy="856445"/>
          </a:xfrm>
        </p:spPr>
        <p:txBody>
          <a:bodyPr/>
          <a:lstStyle/>
          <a:p>
            <a:r>
              <a:rPr lang="en-US" b="1" dirty="0" smtClean="0">
                <a:solidFill>
                  <a:srgbClr val="008C5B"/>
                </a:solidFill>
                <a:latin typeface="Trebuchet MS" panose="020B0603020202020204" pitchFamily="34" charset="0"/>
              </a:rPr>
              <a:t>Continuous education</a:t>
            </a:r>
            <a:endParaRPr lang="en-US" b="1" dirty="0">
              <a:solidFill>
                <a:srgbClr val="008C5B"/>
              </a:solidFill>
              <a:latin typeface="Trebuchet MS" panose="020B0603020202020204" pitchFamily="34" charset="0"/>
            </a:endParaRPr>
          </a:p>
        </p:txBody>
      </p:sp>
      <p:sp>
        <p:nvSpPr>
          <p:cNvPr id="3" name="Content Placeholder 2"/>
          <p:cNvSpPr>
            <a:spLocks noGrp="1"/>
          </p:cNvSpPr>
          <p:nvPr>
            <p:ph idx="1"/>
          </p:nvPr>
        </p:nvSpPr>
        <p:spPr>
          <a:xfrm>
            <a:off x="3617914" y="2023248"/>
            <a:ext cx="7964486" cy="4102916"/>
          </a:xfrm>
        </p:spPr>
        <p:txBody>
          <a:bodyPr/>
          <a:lstStyle/>
          <a:p>
            <a:pPr marL="0" indent="0">
              <a:buNone/>
            </a:pPr>
            <a:r>
              <a:rPr lang="en-US" sz="3200" dirty="0" smtClean="0">
                <a:solidFill>
                  <a:srgbClr val="000000"/>
                </a:solidFill>
                <a:latin typeface="Trebuchet MS" panose="020B0603020202020204" pitchFamily="34" charset="0"/>
              </a:rPr>
              <a:t>Recommendations</a:t>
            </a:r>
          </a:p>
          <a:p>
            <a:pPr lvl="1"/>
            <a:r>
              <a:rPr lang="en-US" sz="3200" dirty="0" smtClean="0">
                <a:solidFill>
                  <a:srgbClr val="000000"/>
                </a:solidFill>
                <a:latin typeface="Trebuchet MS" panose="020B0603020202020204" pitchFamily="34" charset="0"/>
              </a:rPr>
              <a:t>Tuition reimbursement</a:t>
            </a:r>
          </a:p>
          <a:p>
            <a:pPr lvl="1"/>
            <a:r>
              <a:rPr lang="en-US" sz="3200" dirty="0" smtClean="0">
                <a:solidFill>
                  <a:srgbClr val="000000"/>
                </a:solidFill>
                <a:latin typeface="Trebuchet MS" panose="020B0603020202020204" pitchFamily="34" charset="0"/>
              </a:rPr>
              <a:t>Certificate partnerships and payment</a:t>
            </a:r>
          </a:p>
        </p:txBody>
      </p:sp>
      <p:sp>
        <p:nvSpPr>
          <p:cNvPr id="4" name="Slide Number Placeholder 3"/>
          <p:cNvSpPr>
            <a:spLocks noGrp="1"/>
          </p:cNvSpPr>
          <p:nvPr>
            <p:ph type="sldNum" sz="quarter" idx="4"/>
          </p:nvPr>
        </p:nvSpPr>
        <p:spPr/>
        <p:txBody>
          <a:bodyPr/>
          <a:lstStyle/>
          <a:p>
            <a:fld id="{6A999147-3886-4E97-9B41-DF5227BEE9DD}" type="slidenum">
              <a:rPr lang="en-US" smtClean="0"/>
              <a:pPr/>
              <a:t>40</a:t>
            </a:fld>
            <a:endParaRPr lang="en-US" dirty="0"/>
          </a:p>
        </p:txBody>
      </p:sp>
    </p:spTree>
    <p:extLst>
      <p:ext uri="{BB962C8B-B14F-4D97-AF65-F5344CB8AC3E}">
        <p14:creationId xmlns:p14="http://schemas.microsoft.com/office/powerpoint/2010/main" val="147941188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720" y="914400"/>
            <a:ext cx="8331200" cy="1143000"/>
          </a:xfrm>
        </p:spPr>
        <p:txBody>
          <a:bodyPr/>
          <a:lstStyle/>
          <a:p>
            <a:r>
              <a:rPr lang="en-US" b="1" dirty="0" smtClean="0">
                <a:solidFill>
                  <a:srgbClr val="008C5B"/>
                </a:solidFill>
                <a:latin typeface="Trebuchet MS" panose="020B0603020202020204" pitchFamily="34" charset="0"/>
              </a:rPr>
              <a:t>Leadership development</a:t>
            </a:r>
            <a:endParaRPr lang="en-US" b="1" dirty="0">
              <a:solidFill>
                <a:srgbClr val="008C5B"/>
              </a:solidFill>
              <a:latin typeface="Trebuchet MS" panose="020B0603020202020204" pitchFamily="34" charset="0"/>
            </a:endParaRPr>
          </a:p>
        </p:txBody>
      </p:sp>
      <p:sp>
        <p:nvSpPr>
          <p:cNvPr id="3" name="Content Placeholder 2"/>
          <p:cNvSpPr>
            <a:spLocks noGrp="1"/>
          </p:cNvSpPr>
          <p:nvPr>
            <p:ph idx="1"/>
          </p:nvPr>
        </p:nvSpPr>
        <p:spPr>
          <a:xfrm>
            <a:off x="3474720" y="1828800"/>
            <a:ext cx="8274593" cy="3881392"/>
          </a:xfrm>
        </p:spPr>
        <p:txBody>
          <a:bodyPr>
            <a:normAutofit/>
          </a:bodyPr>
          <a:lstStyle/>
          <a:p>
            <a:pPr marL="0" indent="0">
              <a:buNone/>
            </a:pPr>
            <a:r>
              <a:rPr lang="en-US" sz="3200" dirty="0" smtClean="0">
                <a:solidFill>
                  <a:srgbClr val="000000"/>
                </a:solidFill>
                <a:latin typeface="Trebuchet MS" panose="020B0603020202020204" pitchFamily="34" charset="0"/>
              </a:rPr>
              <a:t>Recommendations:</a:t>
            </a:r>
          </a:p>
          <a:p>
            <a:pPr lvl="1"/>
            <a:r>
              <a:rPr lang="en-US" sz="3200" dirty="0" smtClean="0">
                <a:solidFill>
                  <a:srgbClr val="000000"/>
                </a:solidFill>
                <a:latin typeface="Trebuchet MS" panose="020B0603020202020204" pitchFamily="34" charset="0"/>
              </a:rPr>
              <a:t>Expansion of Natural Born Pilots </a:t>
            </a:r>
            <a:r>
              <a:rPr lang="en-US" sz="3200" dirty="0" smtClean="0">
                <a:solidFill>
                  <a:srgbClr val="000000"/>
                </a:solidFill>
                <a:latin typeface="Trebuchet MS" panose="020B0603020202020204" pitchFamily="34" charset="0"/>
                <a:ea typeface="Wingdings"/>
                <a:cs typeface="Wingdings"/>
                <a:sym typeface="Wingdings"/>
              </a:rPr>
              <a:t></a:t>
            </a:r>
            <a:endParaRPr lang="en-US" sz="3200" dirty="0" smtClean="0">
              <a:solidFill>
                <a:srgbClr val="000000"/>
              </a:solidFill>
              <a:latin typeface="Trebuchet MS" panose="020B0603020202020204" pitchFamily="34" charset="0"/>
            </a:endParaRPr>
          </a:p>
          <a:p>
            <a:pPr lvl="1"/>
            <a:r>
              <a:rPr lang="en-US" sz="3200" dirty="0" smtClean="0">
                <a:solidFill>
                  <a:srgbClr val="000000"/>
                </a:solidFill>
                <a:latin typeface="Trebuchet MS" panose="020B0603020202020204" pitchFamily="34" charset="0"/>
              </a:rPr>
              <a:t>Skills training </a:t>
            </a:r>
          </a:p>
          <a:p>
            <a:pPr lvl="1"/>
            <a:r>
              <a:rPr lang="en-US" sz="3200" dirty="0" smtClean="0">
                <a:solidFill>
                  <a:srgbClr val="000000"/>
                </a:solidFill>
                <a:latin typeface="Trebuchet MS" panose="020B0603020202020204" pitchFamily="34" charset="0"/>
              </a:rPr>
              <a:t>Leadership hotline/office hours</a:t>
            </a:r>
          </a:p>
          <a:p>
            <a:pPr lvl="1"/>
            <a:r>
              <a:rPr lang="en-US" sz="3200" dirty="0" smtClean="0">
                <a:solidFill>
                  <a:srgbClr val="000000"/>
                </a:solidFill>
                <a:latin typeface="Trebuchet MS" panose="020B0603020202020204" pitchFamily="34" charset="0"/>
              </a:rPr>
              <a:t>Resource page</a:t>
            </a:r>
            <a:endParaRPr lang="en-US" sz="3200" dirty="0">
              <a:solidFill>
                <a:srgbClr val="000000"/>
              </a:solidFill>
              <a:latin typeface="Trebuchet MS" panose="020B0603020202020204" pitchFamily="34" charset="0"/>
            </a:endParaRPr>
          </a:p>
        </p:txBody>
      </p:sp>
      <p:sp>
        <p:nvSpPr>
          <p:cNvPr id="4" name="Slide Number Placeholder 3"/>
          <p:cNvSpPr>
            <a:spLocks noGrp="1"/>
          </p:cNvSpPr>
          <p:nvPr>
            <p:ph type="sldNum" sz="quarter" idx="4"/>
          </p:nvPr>
        </p:nvSpPr>
        <p:spPr/>
        <p:txBody>
          <a:bodyPr/>
          <a:lstStyle/>
          <a:p>
            <a:fld id="{6A999147-3886-4E97-9B41-DF5227BEE9DD}" type="slidenum">
              <a:rPr lang="en-US" smtClean="0"/>
              <a:pPr/>
              <a:t>41</a:t>
            </a:fld>
            <a:endParaRPr lang="en-US" dirty="0"/>
          </a:p>
        </p:txBody>
      </p:sp>
    </p:spTree>
    <p:extLst>
      <p:ext uri="{BB962C8B-B14F-4D97-AF65-F5344CB8AC3E}">
        <p14:creationId xmlns:p14="http://schemas.microsoft.com/office/powerpoint/2010/main" val="205811684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720" y="914400"/>
            <a:ext cx="8335353" cy="900750"/>
          </a:xfrm>
        </p:spPr>
        <p:txBody>
          <a:bodyPr/>
          <a:lstStyle/>
          <a:p>
            <a:r>
              <a:rPr lang="en-US" b="1" dirty="0" smtClean="0">
                <a:solidFill>
                  <a:srgbClr val="008C5B"/>
                </a:solidFill>
                <a:latin typeface="Trebuchet MS" panose="020B0603020202020204" pitchFamily="34" charset="0"/>
              </a:rPr>
              <a:t>Management training</a:t>
            </a:r>
            <a:endParaRPr lang="en-US" b="1" dirty="0">
              <a:solidFill>
                <a:srgbClr val="008C5B"/>
              </a:solidFill>
              <a:latin typeface="Trebuchet MS" panose="020B0603020202020204" pitchFamily="34" charset="0"/>
            </a:endParaRPr>
          </a:p>
        </p:txBody>
      </p:sp>
      <p:sp>
        <p:nvSpPr>
          <p:cNvPr id="3" name="Content Placeholder 2"/>
          <p:cNvSpPr>
            <a:spLocks noGrp="1"/>
          </p:cNvSpPr>
          <p:nvPr>
            <p:ph idx="1"/>
          </p:nvPr>
        </p:nvSpPr>
        <p:spPr>
          <a:xfrm>
            <a:off x="3474720" y="1828800"/>
            <a:ext cx="7831583" cy="4161988"/>
          </a:xfrm>
        </p:spPr>
        <p:txBody>
          <a:bodyPr/>
          <a:lstStyle/>
          <a:p>
            <a:pPr marL="0" indent="0">
              <a:buNone/>
            </a:pPr>
            <a:r>
              <a:rPr lang="en-US" sz="3200" dirty="0" smtClean="0">
                <a:solidFill>
                  <a:srgbClr val="000000"/>
                </a:solidFill>
                <a:latin typeface="Trebuchet MS" panose="020B0603020202020204" pitchFamily="34" charset="0"/>
              </a:rPr>
              <a:t>Recommendations:</a:t>
            </a:r>
          </a:p>
          <a:p>
            <a:pPr lvl="1"/>
            <a:r>
              <a:rPr lang="en-US" sz="3200" dirty="0" smtClean="0">
                <a:solidFill>
                  <a:srgbClr val="000000"/>
                </a:solidFill>
                <a:latin typeface="Trebuchet MS" panose="020B0603020202020204" pitchFamily="34" charset="0"/>
              </a:rPr>
              <a:t>Monarch initiative </a:t>
            </a:r>
            <a:r>
              <a:rPr lang="en-US" sz="3200" dirty="0" smtClean="0">
                <a:solidFill>
                  <a:srgbClr val="000000"/>
                </a:solidFill>
                <a:latin typeface="Trebuchet MS" panose="020B0603020202020204" pitchFamily="34" charset="0"/>
                <a:ea typeface="Wingdings"/>
                <a:cs typeface="Wingdings"/>
                <a:sym typeface="Wingdings"/>
              </a:rPr>
              <a:t></a:t>
            </a:r>
            <a:endParaRPr lang="en-US" sz="3200" dirty="0" smtClean="0">
              <a:solidFill>
                <a:srgbClr val="000000"/>
              </a:solidFill>
              <a:latin typeface="Trebuchet MS" panose="020B0603020202020204" pitchFamily="34" charset="0"/>
            </a:endParaRPr>
          </a:p>
          <a:p>
            <a:pPr lvl="1"/>
            <a:r>
              <a:rPr lang="en-US" sz="3200" dirty="0" smtClean="0">
                <a:solidFill>
                  <a:srgbClr val="000000"/>
                </a:solidFill>
                <a:latin typeface="Trebuchet MS" panose="020B0603020202020204" pitchFamily="34" charset="0"/>
              </a:rPr>
              <a:t>Pilot with DMHA </a:t>
            </a:r>
            <a:r>
              <a:rPr lang="en-US" sz="3200" dirty="0" smtClean="0">
                <a:solidFill>
                  <a:srgbClr val="000000"/>
                </a:solidFill>
                <a:latin typeface="Trebuchet MS" panose="020B0603020202020204" pitchFamily="34" charset="0"/>
                <a:ea typeface="Wingdings"/>
                <a:cs typeface="Wingdings"/>
                <a:sym typeface="Wingdings"/>
              </a:rPr>
              <a:t></a:t>
            </a:r>
          </a:p>
          <a:p>
            <a:pPr lvl="1"/>
            <a:r>
              <a:rPr lang="en-US" sz="3200" dirty="0" smtClean="0">
                <a:solidFill>
                  <a:srgbClr val="000000"/>
                </a:solidFill>
                <a:latin typeface="Trebuchet MS" panose="020B0603020202020204" pitchFamily="34" charset="0"/>
                <a:ea typeface="Wingdings"/>
                <a:cs typeface="Wingdings"/>
                <a:sym typeface="Wingdings"/>
              </a:rPr>
              <a:t>Enhanced manager support for onboarding with mentoring</a:t>
            </a:r>
            <a:endParaRPr lang="en-US" sz="3200" dirty="0">
              <a:latin typeface="Trebuchet MS" panose="020B0603020202020204" pitchFamily="34" charset="0"/>
            </a:endParaRPr>
          </a:p>
        </p:txBody>
      </p:sp>
      <p:sp>
        <p:nvSpPr>
          <p:cNvPr id="4" name="Slide Number Placeholder 3"/>
          <p:cNvSpPr>
            <a:spLocks noGrp="1"/>
          </p:cNvSpPr>
          <p:nvPr>
            <p:ph type="sldNum" sz="quarter" idx="4"/>
          </p:nvPr>
        </p:nvSpPr>
        <p:spPr/>
        <p:txBody>
          <a:bodyPr/>
          <a:lstStyle/>
          <a:p>
            <a:fld id="{6A999147-3886-4E97-9B41-DF5227BEE9DD}" type="slidenum">
              <a:rPr lang="en-US" smtClean="0"/>
              <a:pPr/>
              <a:t>42</a:t>
            </a:fld>
            <a:endParaRPr lang="en-US" dirty="0"/>
          </a:p>
        </p:txBody>
      </p:sp>
    </p:spTree>
    <p:extLst>
      <p:ext uri="{BB962C8B-B14F-4D97-AF65-F5344CB8AC3E}">
        <p14:creationId xmlns:p14="http://schemas.microsoft.com/office/powerpoint/2010/main" val="40790099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720" y="914400"/>
            <a:ext cx="8107680" cy="833120"/>
          </a:xfrm>
        </p:spPr>
        <p:txBody>
          <a:bodyPr/>
          <a:lstStyle/>
          <a:p>
            <a:r>
              <a:rPr lang="en-US" b="1" dirty="0" smtClean="0">
                <a:solidFill>
                  <a:srgbClr val="008C5B"/>
                </a:solidFill>
                <a:latin typeface="Trebuchet MS" panose="020B0603020202020204" pitchFamily="34" charset="0"/>
              </a:rPr>
              <a:t>Employee engagement</a:t>
            </a:r>
            <a:endParaRPr lang="en-US" b="1" dirty="0">
              <a:solidFill>
                <a:srgbClr val="008C5B"/>
              </a:solidFill>
              <a:latin typeface="Trebuchet MS" panose="020B0603020202020204" pitchFamily="34" charset="0"/>
            </a:endParaRPr>
          </a:p>
        </p:txBody>
      </p:sp>
      <p:sp>
        <p:nvSpPr>
          <p:cNvPr id="3" name="Content Placeholder 2"/>
          <p:cNvSpPr>
            <a:spLocks noGrp="1"/>
          </p:cNvSpPr>
          <p:nvPr>
            <p:ph idx="1"/>
          </p:nvPr>
        </p:nvSpPr>
        <p:spPr>
          <a:xfrm>
            <a:off x="3474720" y="1828800"/>
            <a:ext cx="8230292" cy="4117684"/>
          </a:xfrm>
        </p:spPr>
        <p:txBody>
          <a:bodyPr>
            <a:normAutofit/>
          </a:bodyPr>
          <a:lstStyle/>
          <a:p>
            <a:pPr marL="0" indent="0">
              <a:buNone/>
            </a:pPr>
            <a:r>
              <a:rPr lang="en-US" sz="3200" dirty="0" smtClean="0">
                <a:solidFill>
                  <a:srgbClr val="000000"/>
                </a:solidFill>
                <a:latin typeface="Trebuchet MS" panose="020B0603020202020204" pitchFamily="34" charset="0"/>
              </a:rPr>
              <a:t>Recommendations:</a:t>
            </a:r>
          </a:p>
          <a:p>
            <a:pPr lvl="1"/>
            <a:r>
              <a:rPr lang="en-US" sz="3200" dirty="0" smtClean="0">
                <a:solidFill>
                  <a:srgbClr val="000000"/>
                </a:solidFill>
                <a:latin typeface="Trebuchet MS" panose="020B0603020202020204" pitchFamily="34" charset="0"/>
              </a:rPr>
              <a:t>Secretary initiatives</a:t>
            </a:r>
          </a:p>
          <a:p>
            <a:pPr lvl="2">
              <a:buFont typeface="Courier New" panose="02070309020205020404" pitchFamily="49" charset="0"/>
              <a:buChar char="o"/>
            </a:pPr>
            <a:r>
              <a:rPr lang="en-US" sz="3200" dirty="0" smtClean="0">
                <a:solidFill>
                  <a:srgbClr val="000000"/>
                </a:solidFill>
                <a:latin typeface="Trebuchet MS" panose="020B0603020202020204" pitchFamily="34" charset="0"/>
              </a:rPr>
              <a:t>Friday Rounds</a:t>
            </a:r>
          </a:p>
          <a:p>
            <a:pPr lvl="2">
              <a:buFont typeface="Courier New" panose="02070309020205020404" pitchFamily="49" charset="0"/>
              <a:buChar char="o"/>
            </a:pPr>
            <a:r>
              <a:rPr lang="en-US" sz="3200" dirty="0" smtClean="0">
                <a:solidFill>
                  <a:srgbClr val="000000"/>
                </a:solidFill>
                <a:latin typeface="Trebuchet MS" panose="020B0603020202020204" pitchFamily="34" charset="0"/>
              </a:rPr>
              <a:t>Staff feedback sessions</a:t>
            </a:r>
          </a:p>
          <a:p>
            <a:pPr lvl="2">
              <a:buFont typeface="Courier New" panose="02070309020205020404" pitchFamily="49" charset="0"/>
              <a:buChar char="o"/>
            </a:pPr>
            <a:r>
              <a:rPr lang="en-US" sz="3200" dirty="0" smtClean="0">
                <a:solidFill>
                  <a:srgbClr val="000000"/>
                </a:solidFill>
                <a:latin typeface="Trebuchet MS" panose="020B0603020202020204" pitchFamily="34" charset="0"/>
              </a:rPr>
              <a:t>Regular division leadership meetings </a:t>
            </a:r>
            <a:r>
              <a:rPr lang="en-US" sz="3200" dirty="0" smtClean="0">
                <a:solidFill>
                  <a:srgbClr val="000000"/>
                </a:solidFill>
                <a:latin typeface="Trebuchet MS" panose="020B0603020202020204" pitchFamily="34" charset="0"/>
                <a:ea typeface="Wingdings"/>
                <a:cs typeface="Wingdings"/>
                <a:sym typeface="Wingdings"/>
              </a:rPr>
              <a:t></a:t>
            </a:r>
            <a:endParaRPr lang="en-US" sz="3200" dirty="0" smtClean="0">
              <a:solidFill>
                <a:srgbClr val="000000"/>
              </a:solidFill>
              <a:latin typeface="Trebuchet MS" panose="020B0603020202020204" pitchFamily="34" charset="0"/>
            </a:endParaRPr>
          </a:p>
          <a:p>
            <a:pPr lvl="1"/>
            <a:r>
              <a:rPr lang="en-US" sz="3200" dirty="0" err="1" smtClean="0">
                <a:solidFill>
                  <a:srgbClr val="000000"/>
                </a:solidFill>
                <a:latin typeface="Trebuchet MS" panose="020B0603020202020204" pitchFamily="34" charset="0"/>
              </a:rPr>
              <a:t>TEDx</a:t>
            </a:r>
            <a:r>
              <a:rPr lang="en-US" sz="3200" dirty="0" smtClean="0">
                <a:solidFill>
                  <a:srgbClr val="000000"/>
                </a:solidFill>
                <a:latin typeface="Trebuchet MS" panose="020B0603020202020204" pitchFamily="34" charset="0"/>
              </a:rPr>
              <a:t> programming</a:t>
            </a:r>
            <a:endParaRPr lang="en-US" sz="3200" dirty="0">
              <a:solidFill>
                <a:srgbClr val="000000"/>
              </a:solidFill>
              <a:latin typeface="Trebuchet MS" panose="020B0603020202020204" pitchFamily="34" charset="0"/>
            </a:endParaRPr>
          </a:p>
        </p:txBody>
      </p:sp>
      <p:sp>
        <p:nvSpPr>
          <p:cNvPr id="4" name="Slide Number Placeholder 3"/>
          <p:cNvSpPr>
            <a:spLocks noGrp="1"/>
          </p:cNvSpPr>
          <p:nvPr>
            <p:ph type="sldNum" sz="quarter" idx="4"/>
          </p:nvPr>
        </p:nvSpPr>
        <p:spPr/>
        <p:txBody>
          <a:bodyPr/>
          <a:lstStyle/>
          <a:p>
            <a:fld id="{6A999147-3886-4E97-9B41-DF5227BEE9DD}" type="slidenum">
              <a:rPr lang="en-US" smtClean="0"/>
              <a:pPr/>
              <a:t>43</a:t>
            </a:fld>
            <a:endParaRPr lang="en-US" dirty="0"/>
          </a:p>
        </p:txBody>
      </p:sp>
    </p:spTree>
    <p:extLst>
      <p:ext uri="{BB962C8B-B14F-4D97-AF65-F5344CB8AC3E}">
        <p14:creationId xmlns:p14="http://schemas.microsoft.com/office/powerpoint/2010/main" val="226877494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720" y="914400"/>
            <a:ext cx="8335353" cy="871213"/>
          </a:xfrm>
        </p:spPr>
        <p:txBody>
          <a:bodyPr/>
          <a:lstStyle/>
          <a:p>
            <a:r>
              <a:rPr lang="en-US" b="1" dirty="0" smtClean="0">
                <a:solidFill>
                  <a:srgbClr val="008C5B"/>
                </a:solidFill>
                <a:latin typeface="Trebuchet MS" panose="020B0603020202020204" pitchFamily="34" charset="0"/>
              </a:rPr>
              <a:t>Employee advancement</a:t>
            </a:r>
            <a:endParaRPr lang="en-US" b="1" dirty="0">
              <a:solidFill>
                <a:srgbClr val="008C5B"/>
              </a:solidFill>
              <a:latin typeface="Trebuchet MS" panose="020B0603020202020204" pitchFamily="34" charset="0"/>
            </a:endParaRPr>
          </a:p>
        </p:txBody>
      </p:sp>
      <p:sp>
        <p:nvSpPr>
          <p:cNvPr id="3" name="Content Placeholder 2"/>
          <p:cNvSpPr>
            <a:spLocks noGrp="1"/>
          </p:cNvSpPr>
          <p:nvPr>
            <p:ph idx="1"/>
          </p:nvPr>
        </p:nvSpPr>
        <p:spPr>
          <a:xfrm>
            <a:off x="3474720" y="1828800"/>
            <a:ext cx="7713447" cy="3940465"/>
          </a:xfrm>
        </p:spPr>
        <p:txBody>
          <a:bodyPr/>
          <a:lstStyle/>
          <a:p>
            <a:pPr marL="0" indent="0">
              <a:buNone/>
            </a:pPr>
            <a:r>
              <a:rPr lang="en-US" sz="3200" dirty="0" smtClean="0">
                <a:solidFill>
                  <a:srgbClr val="000000"/>
                </a:solidFill>
                <a:latin typeface="Trebuchet MS" panose="020B0603020202020204" pitchFamily="34" charset="0"/>
              </a:rPr>
              <a:t>Recommendations:</a:t>
            </a:r>
          </a:p>
          <a:p>
            <a:pPr lvl="1"/>
            <a:r>
              <a:rPr lang="en-US" sz="3200" dirty="0" smtClean="0">
                <a:solidFill>
                  <a:srgbClr val="000000"/>
                </a:solidFill>
                <a:latin typeface="Trebuchet MS" panose="020B0603020202020204" pitchFamily="34" charset="0"/>
              </a:rPr>
              <a:t>Succession planning (SPD template) </a:t>
            </a:r>
            <a:r>
              <a:rPr lang="en-US" sz="3200" dirty="0" smtClean="0">
                <a:solidFill>
                  <a:srgbClr val="000000"/>
                </a:solidFill>
                <a:latin typeface="Trebuchet MS" panose="020B0603020202020204" pitchFamily="34" charset="0"/>
                <a:ea typeface="Wingdings"/>
                <a:cs typeface="Wingdings"/>
                <a:sym typeface="Wingdings"/>
              </a:rPr>
              <a:t></a:t>
            </a:r>
            <a:endParaRPr lang="en-US" sz="3200" dirty="0" smtClean="0">
              <a:solidFill>
                <a:srgbClr val="000000"/>
              </a:solidFill>
              <a:latin typeface="Trebuchet MS" panose="020B0603020202020204" pitchFamily="34" charset="0"/>
            </a:endParaRPr>
          </a:p>
        </p:txBody>
      </p:sp>
      <p:sp>
        <p:nvSpPr>
          <p:cNvPr id="4" name="Slide Number Placeholder 3"/>
          <p:cNvSpPr>
            <a:spLocks noGrp="1"/>
          </p:cNvSpPr>
          <p:nvPr>
            <p:ph type="sldNum" sz="quarter" idx="4"/>
          </p:nvPr>
        </p:nvSpPr>
        <p:spPr/>
        <p:txBody>
          <a:bodyPr/>
          <a:lstStyle/>
          <a:p>
            <a:fld id="{6A999147-3886-4E97-9B41-DF5227BEE9DD}" type="slidenum">
              <a:rPr lang="en-US" smtClean="0"/>
              <a:pPr/>
              <a:t>44</a:t>
            </a:fld>
            <a:endParaRPr lang="en-US" dirty="0"/>
          </a:p>
        </p:txBody>
      </p:sp>
    </p:spTree>
    <p:extLst>
      <p:ext uri="{BB962C8B-B14F-4D97-AF65-F5344CB8AC3E}">
        <p14:creationId xmlns:p14="http://schemas.microsoft.com/office/powerpoint/2010/main" val="203401049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720" y="914400"/>
            <a:ext cx="7265362" cy="841677"/>
          </a:xfrm>
        </p:spPr>
        <p:txBody>
          <a:bodyPr/>
          <a:lstStyle/>
          <a:p>
            <a:r>
              <a:rPr lang="en-US" b="1" dirty="0" smtClean="0">
                <a:solidFill>
                  <a:srgbClr val="008C5B"/>
                </a:solidFill>
                <a:latin typeface="Trebuchet MS" panose="020B0603020202020204" pitchFamily="34" charset="0"/>
              </a:rPr>
              <a:t>Enhanced communication</a:t>
            </a:r>
            <a:endParaRPr lang="en-US" b="1" dirty="0">
              <a:solidFill>
                <a:srgbClr val="008C5B"/>
              </a:solidFill>
              <a:latin typeface="Trebuchet MS" panose="020B0603020202020204" pitchFamily="34" charset="0"/>
            </a:endParaRPr>
          </a:p>
        </p:txBody>
      </p:sp>
      <p:sp>
        <p:nvSpPr>
          <p:cNvPr id="3" name="Content Placeholder 2"/>
          <p:cNvSpPr>
            <a:spLocks noGrp="1"/>
          </p:cNvSpPr>
          <p:nvPr>
            <p:ph idx="1"/>
          </p:nvPr>
        </p:nvSpPr>
        <p:spPr>
          <a:xfrm>
            <a:off x="3474720" y="1828800"/>
            <a:ext cx="7580544" cy="4102916"/>
          </a:xfrm>
        </p:spPr>
        <p:txBody>
          <a:bodyPr/>
          <a:lstStyle/>
          <a:p>
            <a:pPr marL="0" indent="0">
              <a:buNone/>
            </a:pPr>
            <a:r>
              <a:rPr lang="en-US" sz="3200" dirty="0" smtClean="0">
                <a:solidFill>
                  <a:srgbClr val="000000"/>
                </a:solidFill>
                <a:latin typeface="Trebuchet MS" panose="020B0603020202020204" pitchFamily="34" charset="0"/>
              </a:rPr>
              <a:t>Recommendations:</a:t>
            </a:r>
          </a:p>
          <a:p>
            <a:pPr lvl="1"/>
            <a:r>
              <a:rPr lang="en-US" sz="3200" dirty="0" smtClean="0">
                <a:solidFill>
                  <a:srgbClr val="000000"/>
                </a:solidFill>
                <a:latin typeface="Trebuchet MS" panose="020B0603020202020204" pitchFamily="34" charset="0"/>
              </a:rPr>
              <a:t>Pulse surveys</a:t>
            </a:r>
          </a:p>
          <a:p>
            <a:pPr lvl="1"/>
            <a:r>
              <a:rPr lang="en-US" sz="3200" dirty="0" smtClean="0">
                <a:solidFill>
                  <a:srgbClr val="000000"/>
                </a:solidFill>
                <a:latin typeface="Trebuchet MS" panose="020B0603020202020204" pitchFamily="34" charset="0"/>
              </a:rPr>
              <a:t>Division newsletters </a:t>
            </a:r>
            <a:r>
              <a:rPr lang="en-US" sz="3200" dirty="0" smtClean="0">
                <a:solidFill>
                  <a:srgbClr val="000000"/>
                </a:solidFill>
                <a:latin typeface="Trebuchet MS" panose="020B0603020202020204" pitchFamily="34" charset="0"/>
                <a:ea typeface="Wingdings"/>
                <a:cs typeface="Wingdings"/>
                <a:sym typeface="Wingdings"/>
              </a:rPr>
              <a:t></a:t>
            </a:r>
            <a:endParaRPr lang="en-US" sz="3200" dirty="0" smtClean="0">
              <a:solidFill>
                <a:srgbClr val="000000"/>
              </a:solidFill>
              <a:latin typeface="Trebuchet MS" panose="020B0603020202020204" pitchFamily="34" charset="0"/>
            </a:endParaRPr>
          </a:p>
          <a:p>
            <a:pPr lvl="1"/>
            <a:r>
              <a:rPr lang="en-US" sz="3200" dirty="0" smtClean="0">
                <a:solidFill>
                  <a:srgbClr val="000000"/>
                </a:solidFill>
                <a:latin typeface="Trebuchet MS" panose="020B0603020202020204" pitchFamily="34" charset="0"/>
              </a:rPr>
              <a:t>HUB mobile app</a:t>
            </a:r>
          </a:p>
        </p:txBody>
      </p:sp>
      <p:sp>
        <p:nvSpPr>
          <p:cNvPr id="4" name="Slide Number Placeholder 3"/>
          <p:cNvSpPr>
            <a:spLocks noGrp="1"/>
          </p:cNvSpPr>
          <p:nvPr>
            <p:ph type="sldNum" sz="quarter" idx="4"/>
          </p:nvPr>
        </p:nvSpPr>
        <p:spPr/>
        <p:txBody>
          <a:bodyPr/>
          <a:lstStyle/>
          <a:p>
            <a:fld id="{6A999147-3886-4E97-9B41-DF5227BEE9DD}" type="slidenum">
              <a:rPr lang="en-US" smtClean="0"/>
              <a:pPr/>
              <a:t>45</a:t>
            </a:fld>
            <a:endParaRPr lang="en-US" dirty="0"/>
          </a:p>
        </p:txBody>
      </p:sp>
    </p:spTree>
    <p:extLst>
      <p:ext uri="{BB962C8B-B14F-4D97-AF65-F5344CB8AC3E}">
        <p14:creationId xmlns:p14="http://schemas.microsoft.com/office/powerpoint/2010/main" val="383354212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720" y="914400"/>
            <a:ext cx="5662527" cy="759138"/>
          </a:xfrm>
        </p:spPr>
        <p:txBody>
          <a:bodyPr/>
          <a:lstStyle/>
          <a:p>
            <a:r>
              <a:rPr lang="en-US" b="1" dirty="0" smtClean="0">
                <a:solidFill>
                  <a:srgbClr val="008C5B"/>
                </a:solidFill>
                <a:latin typeface="Trebuchet MS" panose="020B0603020202020204" pitchFamily="34" charset="0"/>
              </a:rPr>
              <a:t>Wellness strategies</a:t>
            </a:r>
            <a:endParaRPr lang="en-US" b="1" dirty="0">
              <a:solidFill>
                <a:srgbClr val="008C5B"/>
              </a:solidFill>
              <a:latin typeface="Trebuchet MS" panose="020B0603020202020204" pitchFamily="34" charset="0"/>
            </a:endParaRPr>
          </a:p>
        </p:txBody>
      </p:sp>
      <p:sp>
        <p:nvSpPr>
          <p:cNvPr id="3" name="Content Placeholder 2"/>
          <p:cNvSpPr>
            <a:spLocks noGrp="1"/>
          </p:cNvSpPr>
          <p:nvPr>
            <p:ph sz="half" idx="2"/>
          </p:nvPr>
        </p:nvSpPr>
        <p:spPr>
          <a:xfrm>
            <a:off x="3474720" y="1828800"/>
            <a:ext cx="7457332" cy="3951288"/>
          </a:xfrm>
        </p:spPr>
        <p:txBody>
          <a:bodyPr>
            <a:normAutofit/>
          </a:bodyPr>
          <a:lstStyle/>
          <a:p>
            <a:pPr marL="0" indent="0">
              <a:buNone/>
            </a:pPr>
            <a:r>
              <a:rPr lang="en-US" sz="3200" dirty="0" smtClean="0">
                <a:solidFill>
                  <a:srgbClr val="000000"/>
                </a:solidFill>
                <a:latin typeface="Trebuchet MS" panose="020B0603020202020204" pitchFamily="34" charset="0"/>
              </a:rPr>
              <a:t>Recommendations:</a:t>
            </a:r>
          </a:p>
          <a:p>
            <a:pPr lvl="1"/>
            <a:r>
              <a:rPr lang="en-US" sz="3200" dirty="0" smtClean="0">
                <a:solidFill>
                  <a:srgbClr val="000000"/>
                </a:solidFill>
                <a:latin typeface="Trebuchet MS" panose="020B0603020202020204" pitchFamily="34" charset="0"/>
              </a:rPr>
              <a:t>ICAN dogs (IDOA)</a:t>
            </a:r>
          </a:p>
          <a:p>
            <a:pPr lvl="1"/>
            <a:r>
              <a:rPr lang="en-US" sz="3200" dirty="0" smtClean="0">
                <a:solidFill>
                  <a:srgbClr val="000000"/>
                </a:solidFill>
                <a:latin typeface="Trebuchet MS" panose="020B0603020202020204" pitchFamily="34" charset="0"/>
              </a:rPr>
              <a:t>Awards and recognitions team</a:t>
            </a:r>
          </a:p>
          <a:p>
            <a:pPr lvl="1"/>
            <a:r>
              <a:rPr lang="en-US" sz="3200" dirty="0" smtClean="0">
                <a:solidFill>
                  <a:srgbClr val="000000"/>
                </a:solidFill>
                <a:latin typeface="Trebuchet MS" panose="020B0603020202020204" pitchFamily="34" charset="0"/>
              </a:rPr>
              <a:t>Regular </a:t>
            </a:r>
            <a:r>
              <a:rPr lang="en-US" sz="3200" dirty="0">
                <a:solidFill>
                  <a:srgbClr val="000000"/>
                </a:solidFill>
                <a:latin typeface="Trebuchet MS" panose="020B0603020202020204" pitchFamily="34" charset="0"/>
              </a:rPr>
              <a:t>agency events</a:t>
            </a:r>
          </a:p>
          <a:p>
            <a:pPr lvl="1"/>
            <a:r>
              <a:rPr lang="en-US" sz="3200" dirty="0">
                <a:solidFill>
                  <a:srgbClr val="000000"/>
                </a:solidFill>
                <a:latin typeface="Trebuchet MS" panose="020B0603020202020204" pitchFamily="34" charset="0"/>
              </a:rPr>
              <a:t>Community initiatives</a:t>
            </a:r>
          </a:p>
          <a:p>
            <a:pPr lvl="1"/>
            <a:r>
              <a:rPr lang="en-US" sz="3200" dirty="0">
                <a:solidFill>
                  <a:srgbClr val="000000"/>
                </a:solidFill>
                <a:latin typeface="Trebuchet MS" panose="020B0603020202020204" pitchFamily="34" charset="0"/>
              </a:rPr>
              <a:t>Office </a:t>
            </a:r>
            <a:r>
              <a:rPr lang="en-US" sz="3200" dirty="0" smtClean="0">
                <a:solidFill>
                  <a:srgbClr val="000000"/>
                </a:solidFill>
                <a:latin typeface="Trebuchet MS" panose="020B0603020202020204" pitchFamily="34" charset="0"/>
              </a:rPr>
              <a:t>redesign</a:t>
            </a:r>
            <a:endParaRPr lang="en-US" sz="3200" dirty="0">
              <a:solidFill>
                <a:srgbClr val="000000"/>
              </a:solidFill>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fld id="{6A999147-3886-4E97-9B41-DF5227BEE9DD}" type="slidenum">
              <a:rPr lang="en-US" smtClean="0"/>
              <a:pPr/>
              <a:t>46</a:t>
            </a:fld>
            <a:endParaRPr lang="en-US" dirty="0"/>
          </a:p>
        </p:txBody>
      </p:sp>
    </p:spTree>
    <p:extLst>
      <p:ext uri="{BB962C8B-B14F-4D97-AF65-F5344CB8AC3E}">
        <p14:creationId xmlns:p14="http://schemas.microsoft.com/office/powerpoint/2010/main" val="412487476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74720" y="914400"/>
            <a:ext cx="6061852" cy="936359"/>
          </a:xfrm>
        </p:spPr>
        <p:txBody>
          <a:bodyPr/>
          <a:lstStyle/>
          <a:p>
            <a:r>
              <a:rPr lang="en-US" b="1" dirty="0" smtClean="0">
                <a:solidFill>
                  <a:srgbClr val="008C5B"/>
                </a:solidFill>
                <a:latin typeface="Trebuchet MS" panose="020B0603020202020204" pitchFamily="34" charset="0"/>
              </a:rPr>
              <a:t>Policy considerations</a:t>
            </a:r>
            <a:endParaRPr lang="en-US" b="1" dirty="0">
              <a:solidFill>
                <a:srgbClr val="008C5B"/>
              </a:solidFill>
              <a:latin typeface="Trebuchet MS" panose="020B0603020202020204" pitchFamily="34" charset="0"/>
            </a:endParaRPr>
          </a:p>
        </p:txBody>
      </p:sp>
      <p:sp>
        <p:nvSpPr>
          <p:cNvPr id="8" name="Content Placeholder 7"/>
          <p:cNvSpPr>
            <a:spLocks noGrp="1"/>
          </p:cNvSpPr>
          <p:nvPr>
            <p:ph idx="1"/>
          </p:nvPr>
        </p:nvSpPr>
        <p:spPr>
          <a:xfrm>
            <a:off x="3474720" y="1828800"/>
            <a:ext cx="7624845" cy="4206292"/>
          </a:xfrm>
        </p:spPr>
        <p:txBody>
          <a:bodyPr/>
          <a:lstStyle/>
          <a:p>
            <a:pPr marL="0" indent="0">
              <a:buNone/>
            </a:pPr>
            <a:r>
              <a:rPr lang="en-US" sz="3200" dirty="0" smtClean="0">
                <a:solidFill>
                  <a:srgbClr val="000000"/>
                </a:solidFill>
                <a:latin typeface="Trebuchet MS" panose="020B0603020202020204" pitchFamily="34" charset="0"/>
              </a:rPr>
              <a:t>Recommendations:</a:t>
            </a:r>
          </a:p>
          <a:p>
            <a:pPr lvl="1"/>
            <a:r>
              <a:rPr lang="en-US" sz="3200" dirty="0" smtClean="0">
                <a:solidFill>
                  <a:srgbClr val="000000"/>
                </a:solidFill>
                <a:latin typeface="Trebuchet MS" panose="020B0603020202020204" pitchFamily="34" charset="0"/>
              </a:rPr>
              <a:t>Work from home </a:t>
            </a:r>
          </a:p>
          <a:p>
            <a:pPr lvl="1"/>
            <a:r>
              <a:rPr lang="en-US" sz="3200" dirty="0" smtClean="0">
                <a:solidFill>
                  <a:srgbClr val="000000"/>
                </a:solidFill>
                <a:latin typeface="Trebuchet MS" panose="020B0603020202020204" pitchFamily="34" charset="0"/>
              </a:rPr>
              <a:t>Flex hours (DFR pilot) </a:t>
            </a:r>
          </a:p>
          <a:p>
            <a:pPr lvl="1"/>
            <a:r>
              <a:rPr lang="en-US" sz="3200" dirty="0" smtClean="0">
                <a:solidFill>
                  <a:srgbClr val="000000"/>
                </a:solidFill>
                <a:latin typeface="Trebuchet MS" panose="020B0603020202020204" pitchFamily="34" charset="0"/>
              </a:rPr>
              <a:t>9-day </a:t>
            </a:r>
            <a:r>
              <a:rPr lang="en-US" sz="3200" dirty="0" smtClean="0">
                <a:solidFill>
                  <a:srgbClr val="000000"/>
                </a:solidFill>
                <a:latin typeface="Trebuchet MS" panose="020B0603020202020204" pitchFamily="34" charset="0"/>
              </a:rPr>
              <a:t>work</a:t>
            </a:r>
            <a:r>
              <a:rPr lang="en-US" sz="3200" dirty="0" smtClean="0">
                <a:solidFill>
                  <a:srgbClr val="000000"/>
                </a:solidFill>
                <a:latin typeface="Trebuchet MS" panose="020B0603020202020204" pitchFamily="34" charset="0"/>
              </a:rPr>
              <a:t> </a:t>
            </a:r>
            <a:r>
              <a:rPr lang="en-US" sz="3200" dirty="0" smtClean="0">
                <a:solidFill>
                  <a:srgbClr val="000000"/>
                </a:solidFill>
                <a:latin typeface="Trebuchet MS" panose="020B0603020202020204" pitchFamily="34" charset="0"/>
              </a:rPr>
              <a:t>cycle </a:t>
            </a:r>
            <a:r>
              <a:rPr lang="en-US" sz="3200" dirty="0" smtClean="0">
                <a:solidFill>
                  <a:srgbClr val="000000"/>
                </a:solidFill>
                <a:latin typeface="Trebuchet MS" panose="020B0603020202020204" pitchFamily="34" charset="0"/>
                <a:ea typeface="Wingdings"/>
                <a:cs typeface="Wingdings"/>
                <a:sym typeface="Wingdings"/>
              </a:rPr>
              <a:t></a:t>
            </a:r>
            <a:endParaRPr lang="en-US" sz="3200" dirty="0" smtClean="0">
              <a:solidFill>
                <a:srgbClr val="000000"/>
              </a:solidFill>
              <a:latin typeface="Trebuchet MS" panose="020B0603020202020204" pitchFamily="34" charset="0"/>
            </a:endParaRPr>
          </a:p>
        </p:txBody>
      </p:sp>
      <p:sp>
        <p:nvSpPr>
          <p:cNvPr id="2" name="Slide Number Placeholder 1"/>
          <p:cNvSpPr>
            <a:spLocks noGrp="1"/>
          </p:cNvSpPr>
          <p:nvPr>
            <p:ph type="sldNum" sz="quarter" idx="4"/>
          </p:nvPr>
        </p:nvSpPr>
        <p:spPr/>
        <p:txBody>
          <a:bodyPr/>
          <a:lstStyle/>
          <a:p>
            <a:fld id="{6A999147-3886-4E97-9B41-DF5227BEE9DD}" type="slidenum">
              <a:rPr lang="en-US" smtClean="0"/>
              <a:pPr/>
              <a:t>47</a:t>
            </a:fld>
            <a:endParaRPr lang="en-US" dirty="0"/>
          </a:p>
        </p:txBody>
      </p:sp>
    </p:spTree>
    <p:extLst>
      <p:ext uri="{BB962C8B-B14F-4D97-AF65-F5344CB8AC3E}">
        <p14:creationId xmlns:p14="http://schemas.microsoft.com/office/powerpoint/2010/main" val="387029081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720" y="914400"/>
            <a:ext cx="5839731" cy="797372"/>
          </a:xfrm>
        </p:spPr>
        <p:txBody>
          <a:bodyPr/>
          <a:lstStyle/>
          <a:p>
            <a:r>
              <a:rPr lang="en-US" b="1" dirty="0" smtClean="0">
                <a:solidFill>
                  <a:srgbClr val="008C5B"/>
                </a:solidFill>
                <a:latin typeface="Trebuchet MS" panose="020B0603020202020204" pitchFamily="34" charset="0"/>
              </a:rPr>
              <a:t>Connect to Purpose</a:t>
            </a:r>
            <a:endParaRPr lang="en-US" b="1" dirty="0">
              <a:solidFill>
                <a:srgbClr val="008C5B"/>
              </a:solidFill>
              <a:latin typeface="Trebuchet MS" panose="020B0603020202020204" pitchFamily="34" charset="0"/>
            </a:endParaRPr>
          </a:p>
        </p:txBody>
      </p:sp>
      <p:sp>
        <p:nvSpPr>
          <p:cNvPr id="3" name="Content Placeholder 2"/>
          <p:cNvSpPr>
            <a:spLocks noGrp="1"/>
          </p:cNvSpPr>
          <p:nvPr>
            <p:ph idx="1"/>
          </p:nvPr>
        </p:nvSpPr>
        <p:spPr>
          <a:xfrm>
            <a:off x="3474719" y="1828800"/>
            <a:ext cx="7844589" cy="4117684"/>
          </a:xfrm>
        </p:spPr>
        <p:txBody>
          <a:bodyPr/>
          <a:lstStyle/>
          <a:p>
            <a:pPr marL="0" indent="0">
              <a:buNone/>
            </a:pPr>
            <a:r>
              <a:rPr lang="en-US" sz="3200" dirty="0" smtClean="0">
                <a:solidFill>
                  <a:srgbClr val="000000"/>
                </a:solidFill>
                <a:latin typeface="Trebuchet MS" panose="020B0603020202020204" pitchFamily="34" charset="0"/>
              </a:rPr>
              <a:t>Recommendations:</a:t>
            </a:r>
          </a:p>
          <a:p>
            <a:pPr lvl="1"/>
            <a:r>
              <a:rPr lang="en-US" sz="3200" dirty="0" smtClean="0">
                <a:solidFill>
                  <a:srgbClr val="000000"/>
                </a:solidFill>
                <a:latin typeface="Trebuchet MS" panose="020B0603020202020204" pitchFamily="34" charset="0"/>
              </a:rPr>
              <a:t>Publish metrics and dashboards</a:t>
            </a:r>
            <a:br>
              <a:rPr lang="en-US" sz="3200" dirty="0" smtClean="0">
                <a:solidFill>
                  <a:srgbClr val="000000"/>
                </a:solidFill>
                <a:latin typeface="Trebuchet MS" panose="020B0603020202020204" pitchFamily="34" charset="0"/>
              </a:rPr>
            </a:br>
            <a:r>
              <a:rPr lang="en-US" sz="3200" dirty="0" smtClean="0">
                <a:solidFill>
                  <a:srgbClr val="000000"/>
                </a:solidFill>
                <a:latin typeface="Trebuchet MS" panose="020B0603020202020204" pitchFamily="34" charset="0"/>
              </a:rPr>
              <a:t>(Secretary’s homepage)</a:t>
            </a:r>
          </a:p>
          <a:p>
            <a:pPr lvl="1"/>
            <a:r>
              <a:rPr lang="en-US" sz="3200" dirty="0" smtClean="0">
                <a:solidFill>
                  <a:srgbClr val="000000"/>
                </a:solidFill>
                <a:latin typeface="Trebuchet MS" panose="020B0603020202020204" pitchFamily="34" charset="0"/>
              </a:rPr>
              <a:t>Announce successes </a:t>
            </a:r>
          </a:p>
          <a:p>
            <a:pPr lvl="2">
              <a:buFont typeface="Courier New" panose="02070309020205020404" pitchFamily="49" charset="0"/>
              <a:buChar char="o"/>
            </a:pPr>
            <a:r>
              <a:rPr lang="en-US" sz="3200" dirty="0" smtClean="0">
                <a:solidFill>
                  <a:srgbClr val="000000"/>
                </a:solidFill>
                <a:latin typeface="Trebuchet MS" panose="020B0603020202020204" pitchFamily="34" charset="0"/>
              </a:rPr>
              <a:t>Data</a:t>
            </a:r>
          </a:p>
          <a:p>
            <a:pPr lvl="2">
              <a:buFont typeface="Courier New" panose="02070309020205020404" pitchFamily="49" charset="0"/>
              <a:buChar char="o"/>
            </a:pPr>
            <a:r>
              <a:rPr lang="en-US" sz="3200" dirty="0" smtClean="0">
                <a:solidFill>
                  <a:srgbClr val="000000"/>
                </a:solidFill>
                <a:latin typeface="Trebuchet MS" panose="020B0603020202020204" pitchFamily="34" charset="0"/>
              </a:rPr>
              <a:t>Member stories</a:t>
            </a:r>
          </a:p>
          <a:p>
            <a:pPr lvl="1"/>
            <a:r>
              <a:rPr lang="en-US" sz="3200" dirty="0" smtClean="0">
                <a:solidFill>
                  <a:srgbClr val="000000"/>
                </a:solidFill>
                <a:latin typeface="Trebuchet MS" panose="020B0603020202020204" pitchFamily="34" charset="0"/>
              </a:rPr>
              <a:t>Consumer advisory</a:t>
            </a:r>
          </a:p>
          <a:p>
            <a:pPr lvl="1"/>
            <a:r>
              <a:rPr lang="en-US" sz="3200" dirty="0" smtClean="0">
                <a:solidFill>
                  <a:srgbClr val="000000"/>
                </a:solidFill>
                <a:latin typeface="Trebuchet MS" panose="020B0603020202020204" pitchFamily="34" charset="0"/>
              </a:rPr>
              <a:t>Mission/Vision redesign </a:t>
            </a:r>
            <a:r>
              <a:rPr lang="en-US" sz="3200" dirty="0" smtClean="0">
                <a:solidFill>
                  <a:srgbClr val="000000"/>
                </a:solidFill>
                <a:latin typeface="Trebuchet MS" panose="020B0603020202020204" pitchFamily="34" charset="0"/>
                <a:ea typeface="Wingdings"/>
                <a:cs typeface="Wingdings"/>
                <a:sym typeface="Wingdings"/>
              </a:rPr>
              <a:t></a:t>
            </a:r>
            <a:endParaRPr lang="en-US" sz="3200" dirty="0" smtClean="0">
              <a:solidFill>
                <a:srgbClr val="000000"/>
              </a:solidFill>
              <a:latin typeface="Trebuchet MS" panose="020B0603020202020204" pitchFamily="34" charset="0"/>
            </a:endParaRPr>
          </a:p>
        </p:txBody>
      </p:sp>
      <p:sp>
        <p:nvSpPr>
          <p:cNvPr id="4" name="Slide Number Placeholder 3"/>
          <p:cNvSpPr>
            <a:spLocks noGrp="1"/>
          </p:cNvSpPr>
          <p:nvPr>
            <p:ph type="sldNum" sz="quarter" idx="4"/>
          </p:nvPr>
        </p:nvSpPr>
        <p:spPr/>
        <p:txBody>
          <a:bodyPr/>
          <a:lstStyle/>
          <a:p>
            <a:fld id="{6A999147-3886-4E97-9B41-DF5227BEE9DD}" type="slidenum">
              <a:rPr lang="en-US" smtClean="0"/>
              <a:pPr/>
              <a:t>48</a:t>
            </a:fld>
            <a:endParaRPr lang="en-US" dirty="0"/>
          </a:p>
        </p:txBody>
      </p:sp>
    </p:spTree>
    <p:extLst>
      <p:ext uri="{BB962C8B-B14F-4D97-AF65-F5344CB8AC3E}">
        <p14:creationId xmlns:p14="http://schemas.microsoft.com/office/powerpoint/2010/main" val="110495340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4720" y="1828800"/>
            <a:ext cx="8144007" cy="4185761"/>
          </a:xfrm>
          <a:prstGeom prst="rect">
            <a:avLst/>
          </a:prstGeom>
        </p:spPr>
        <p:txBody>
          <a:bodyPr wrap="square">
            <a:spAutoFit/>
          </a:bodyPr>
          <a:lstStyle/>
          <a:p>
            <a:pPr marL="514350" indent="-514350">
              <a:spcAft>
                <a:spcPts val="600"/>
              </a:spcAft>
              <a:buFont typeface="+mj-ea"/>
              <a:buAutoNum type="circleNumDbPlain"/>
            </a:pPr>
            <a:r>
              <a:rPr lang="en-US" sz="3200" dirty="0" smtClean="0">
                <a:latin typeface="Trebuchet MS" panose="020B0603020202020204" pitchFamily="34" charset="0"/>
              </a:rPr>
              <a:t>Bring</a:t>
            </a:r>
            <a:r>
              <a:rPr lang="en-US" sz="3200" dirty="0" smtClean="0">
                <a:latin typeface="Trebuchet MS" panose="020B0603020202020204" pitchFamily="34" charset="0"/>
              </a:rPr>
              <a:t> </a:t>
            </a:r>
            <a:r>
              <a:rPr lang="en-US" sz="3200" dirty="0" smtClean="0">
                <a:latin typeface="Trebuchet MS" panose="020B0603020202020204" pitchFamily="34" charset="0"/>
              </a:rPr>
              <a:t>people into care and access to our social programs as quickly and easily as possible.</a:t>
            </a:r>
          </a:p>
          <a:p>
            <a:pPr marL="514350" indent="-514350">
              <a:spcAft>
                <a:spcPts val="600"/>
              </a:spcAft>
              <a:buFont typeface="+mj-ea"/>
              <a:buAutoNum type="circleNumDbPlain"/>
            </a:pPr>
            <a:r>
              <a:rPr lang="en-US" sz="3200" dirty="0" smtClean="0">
                <a:latin typeface="Trebuchet MS" panose="020B0603020202020204" pitchFamily="34" charset="0"/>
              </a:rPr>
              <a:t>Partner with members to find any additional needs.</a:t>
            </a:r>
            <a:endParaRPr lang="en-US" sz="3200" dirty="0" smtClean="0">
              <a:latin typeface="Trebuchet MS" panose="020B0603020202020204" pitchFamily="34" charset="0"/>
            </a:endParaRPr>
          </a:p>
          <a:p>
            <a:pPr marL="514350" indent="-514350">
              <a:spcAft>
                <a:spcPts val="600"/>
              </a:spcAft>
              <a:buFont typeface="+mj-ea"/>
              <a:buAutoNum type="circleNumDbPlain"/>
            </a:pPr>
            <a:r>
              <a:rPr lang="en-US" sz="3200" dirty="0" smtClean="0">
                <a:latin typeface="Trebuchet MS" panose="020B0603020202020204" pitchFamily="34" charset="0"/>
              </a:rPr>
              <a:t>Measure </a:t>
            </a:r>
            <a:r>
              <a:rPr lang="en-US" sz="3200" dirty="0">
                <a:latin typeface="Trebuchet MS" panose="020B0603020202020204" pitchFamily="34" charset="0"/>
              </a:rPr>
              <a:t>our progress using data we collect and </a:t>
            </a:r>
            <a:r>
              <a:rPr lang="en-US" sz="3200" dirty="0" smtClean="0">
                <a:latin typeface="Trebuchet MS" panose="020B0603020202020204" pitchFamily="34" charset="0"/>
              </a:rPr>
              <a:t>employ continuous </a:t>
            </a:r>
            <a:r>
              <a:rPr lang="en-US" sz="3200" dirty="0" smtClean="0">
                <a:latin typeface="Trebuchet MS" panose="020B0603020202020204" pitchFamily="34" charset="0"/>
              </a:rPr>
              <a:t>process improvement.</a:t>
            </a:r>
          </a:p>
        </p:txBody>
      </p:sp>
      <p:sp>
        <p:nvSpPr>
          <p:cNvPr id="4" name="TextBox 3"/>
          <p:cNvSpPr txBox="1"/>
          <p:nvPr/>
        </p:nvSpPr>
        <p:spPr>
          <a:xfrm>
            <a:off x="3474720" y="914400"/>
            <a:ext cx="8248390" cy="769441"/>
          </a:xfrm>
          <a:prstGeom prst="rect">
            <a:avLst/>
          </a:prstGeom>
          <a:noFill/>
        </p:spPr>
        <p:txBody>
          <a:bodyPr wrap="square" rtlCol="0">
            <a:spAutoFit/>
          </a:bodyPr>
          <a:lstStyle/>
          <a:p>
            <a:r>
              <a:rPr lang="en-US" sz="4400" b="1" dirty="0" smtClean="0">
                <a:solidFill>
                  <a:srgbClr val="008C5B"/>
                </a:solidFill>
                <a:latin typeface="Trebuchet MS" panose="020B0603020202020204" pitchFamily="34" charset="0"/>
              </a:rPr>
              <a:t>The Three Mantras</a:t>
            </a:r>
            <a:endParaRPr lang="en-US" sz="4400" b="1" dirty="0">
              <a:solidFill>
                <a:srgbClr val="008C5B"/>
              </a:solidFill>
              <a:latin typeface="Trebuchet MS" panose="020B0603020202020204" pitchFamily="34" charset="0"/>
            </a:endParaRPr>
          </a:p>
        </p:txBody>
      </p:sp>
      <p:sp>
        <p:nvSpPr>
          <p:cNvPr id="8" name="Slide Number Placeholder 7"/>
          <p:cNvSpPr>
            <a:spLocks noGrp="1"/>
          </p:cNvSpPr>
          <p:nvPr>
            <p:ph type="sldNum" sz="quarter" idx="4"/>
          </p:nvPr>
        </p:nvSpPr>
        <p:spPr/>
        <p:txBody>
          <a:bodyPr/>
          <a:lstStyle/>
          <a:p>
            <a:fld id="{6A999147-3886-4E97-9B41-DF5227BEE9DD}" type="slidenum">
              <a:rPr lang="en-US" smtClean="0"/>
              <a:pPr/>
              <a:t>49</a:t>
            </a:fld>
            <a:endParaRPr lang="en-US" dirty="0"/>
          </a:p>
        </p:txBody>
      </p:sp>
    </p:spTree>
    <p:extLst>
      <p:ext uri="{BB962C8B-B14F-4D97-AF65-F5344CB8AC3E}">
        <p14:creationId xmlns:p14="http://schemas.microsoft.com/office/powerpoint/2010/main" val="398256292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Unknown.jpe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1867" r="21867"/>
          <a:stretch>
            <a:fillRect/>
          </a:stretch>
        </p:blipFill>
        <p:spPr/>
      </p:pic>
      <p:sp>
        <p:nvSpPr>
          <p:cNvPr id="3" name="Text Placeholder 2"/>
          <p:cNvSpPr>
            <a:spLocks noGrp="1"/>
          </p:cNvSpPr>
          <p:nvPr>
            <p:ph type="body" sz="quarter" idx="11"/>
          </p:nvPr>
        </p:nvSpPr>
        <p:spPr/>
        <p:txBody>
          <a:bodyPr/>
          <a:lstStyle/>
          <a:p>
            <a:pPr marL="0" indent="0" algn="ctr">
              <a:buNone/>
            </a:pPr>
            <a:endParaRPr lang="en-US" sz="4400" dirty="0" smtClean="0"/>
          </a:p>
          <a:p>
            <a:pPr marL="0" indent="0" algn="ctr">
              <a:buNone/>
            </a:pPr>
            <a:endParaRPr lang="en-US" sz="4400" dirty="0"/>
          </a:p>
          <a:p>
            <a:pPr marL="0" indent="0" algn="ctr">
              <a:buNone/>
            </a:pPr>
            <a:r>
              <a:rPr lang="en-US" sz="6000" dirty="0" smtClean="0"/>
              <a:t>Mission, Vision &amp; Values Regroup</a:t>
            </a:r>
            <a:endParaRPr lang="en-US" sz="6000" dirty="0"/>
          </a:p>
        </p:txBody>
      </p:sp>
      <p:sp>
        <p:nvSpPr>
          <p:cNvPr id="2" name="Slide Number Placeholder 1"/>
          <p:cNvSpPr>
            <a:spLocks noGrp="1"/>
          </p:cNvSpPr>
          <p:nvPr>
            <p:ph type="sldNum" sz="quarter" idx="4"/>
          </p:nvPr>
        </p:nvSpPr>
        <p:spPr/>
        <p:txBody>
          <a:bodyPr/>
          <a:lstStyle/>
          <a:p>
            <a:fld id="{6A999147-3886-4E97-9B41-DF5227BEE9DD}" type="slidenum">
              <a:rPr lang="en-US" smtClean="0"/>
              <a:pPr/>
              <a:t>5</a:t>
            </a:fld>
            <a:endParaRPr lang="en-US" dirty="0"/>
          </a:p>
        </p:txBody>
      </p:sp>
    </p:spTree>
    <p:extLst>
      <p:ext uri="{BB962C8B-B14F-4D97-AF65-F5344CB8AC3E}">
        <p14:creationId xmlns:p14="http://schemas.microsoft.com/office/powerpoint/2010/main" val="100002389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4720" y="644987"/>
            <a:ext cx="7155214" cy="1200329"/>
          </a:xfrm>
          <a:prstGeom prst="rect">
            <a:avLst/>
          </a:prstGeom>
          <a:noFill/>
        </p:spPr>
        <p:txBody>
          <a:bodyPr wrap="square" rtlCol="0">
            <a:spAutoFit/>
          </a:bodyPr>
          <a:lstStyle/>
          <a:p>
            <a:r>
              <a:rPr lang="en-US" sz="3600" b="1" dirty="0" smtClean="0">
                <a:solidFill>
                  <a:srgbClr val="008C5B"/>
                </a:solidFill>
                <a:latin typeface="Trebuchet MS" panose="020B0603020202020204" pitchFamily="34" charset="0"/>
              </a:rPr>
              <a:t>Enterprise Analytics &amp; </a:t>
            </a:r>
            <a:r>
              <a:rPr lang="en-US" sz="3600" b="1" dirty="0" smtClean="0">
                <a:solidFill>
                  <a:srgbClr val="008C5B"/>
                </a:solidFill>
                <a:latin typeface="Trebuchet MS" panose="020B0603020202020204" pitchFamily="34" charset="0"/>
              </a:rPr>
              <a:t>Business Intelligence</a:t>
            </a:r>
            <a:endParaRPr lang="en-US" sz="3600" b="1" dirty="0">
              <a:solidFill>
                <a:srgbClr val="008C5B"/>
              </a:solidFill>
              <a:latin typeface="Trebuchet MS" panose="020B0603020202020204" pitchFamily="34" charset="0"/>
            </a:endParaRPr>
          </a:p>
        </p:txBody>
      </p:sp>
      <p:grpSp>
        <p:nvGrpSpPr>
          <p:cNvPr id="83" name="Group 82"/>
          <p:cNvGrpSpPr/>
          <p:nvPr/>
        </p:nvGrpSpPr>
        <p:grpSpPr>
          <a:xfrm>
            <a:off x="3474720" y="1622286"/>
            <a:ext cx="7853136" cy="4699443"/>
            <a:chOff x="2776589" y="1295582"/>
            <a:chExt cx="8693250" cy="5202181"/>
          </a:xfrm>
        </p:grpSpPr>
        <p:grpSp>
          <p:nvGrpSpPr>
            <p:cNvPr id="4" name="Group 3"/>
            <p:cNvGrpSpPr/>
            <p:nvPr/>
          </p:nvGrpSpPr>
          <p:grpSpPr>
            <a:xfrm>
              <a:off x="2965745" y="1295582"/>
              <a:ext cx="8504094" cy="5202181"/>
              <a:chOff x="347806" y="1208097"/>
              <a:chExt cx="8504094" cy="5202181"/>
            </a:xfrm>
          </p:grpSpPr>
          <p:grpSp>
            <p:nvGrpSpPr>
              <p:cNvPr id="5" name="Group 5"/>
              <p:cNvGrpSpPr>
                <a:grpSpLocks/>
              </p:cNvGrpSpPr>
              <p:nvPr/>
            </p:nvGrpSpPr>
            <p:grpSpPr bwMode="auto">
              <a:xfrm>
                <a:off x="2213051" y="1208097"/>
                <a:ext cx="4724401" cy="5091112"/>
                <a:chOff x="9033632" y="2240041"/>
                <a:chExt cx="4723485" cy="5090356"/>
              </a:xfrm>
            </p:grpSpPr>
            <p:sp>
              <p:nvSpPr>
                <p:cNvPr id="77" name="Oval 76"/>
                <p:cNvSpPr/>
                <p:nvPr/>
              </p:nvSpPr>
              <p:spPr>
                <a:xfrm>
                  <a:off x="10666853" y="2240041"/>
                  <a:ext cx="1353874" cy="1353936"/>
                </a:xfrm>
                <a:prstGeom prst="ellipse">
                  <a:avLst/>
                </a:prstGeom>
                <a:solidFill>
                  <a:srgbClr val="FFFFFF"/>
                </a:solidFill>
                <a:ln w="28575" cap="flat" cmpd="sng" algn="ctr">
                  <a:noFill/>
                  <a:prstDash val="solid"/>
                </a:ln>
                <a:effectLst>
                  <a:outerShdw blurRad="127000" dist="25400" dir="5400000" algn="ctr" rotWithShape="0">
                    <a:srgbClr val="000000">
                      <a:alpha val="30000"/>
                    </a:srgbClr>
                  </a:outerShdw>
                </a:effectLst>
              </p:spPr>
              <p:txBody>
                <a:bodyPr lIns="0" tIns="0" rIns="0" bIns="0" anchor="ctr"/>
                <a:lstStyle/>
                <a:p>
                  <a:pPr algn="ctr" defTabSz="926119">
                    <a:defRPr/>
                  </a:pPr>
                  <a:endParaRPr lang="en-US" sz="1100" b="1" kern="0" dirty="0">
                    <a:solidFill>
                      <a:srgbClr val="E87722"/>
                    </a:solidFill>
                  </a:endParaRPr>
                </a:p>
              </p:txBody>
            </p:sp>
            <p:sp>
              <p:nvSpPr>
                <p:cNvPr id="78" name="Oval 77"/>
                <p:cNvSpPr/>
                <p:nvPr/>
              </p:nvSpPr>
              <p:spPr>
                <a:xfrm>
                  <a:off x="12300074" y="3247953"/>
                  <a:ext cx="1353875" cy="1353937"/>
                </a:xfrm>
                <a:prstGeom prst="ellipse">
                  <a:avLst/>
                </a:prstGeom>
                <a:solidFill>
                  <a:srgbClr val="FFFFFF"/>
                </a:solidFill>
                <a:ln w="28575" cap="flat" cmpd="sng" algn="ctr">
                  <a:noFill/>
                  <a:prstDash val="solid"/>
                </a:ln>
                <a:effectLst>
                  <a:outerShdw blurRad="127000" dist="25400" dir="5400000" algn="ctr" rotWithShape="0">
                    <a:srgbClr val="000000">
                      <a:alpha val="30000"/>
                    </a:srgbClr>
                  </a:outerShdw>
                </a:effectLst>
              </p:spPr>
              <p:txBody>
                <a:bodyPr lIns="0" tIns="0" rIns="0" bIns="0" anchor="ctr"/>
                <a:lstStyle/>
                <a:p>
                  <a:pPr algn="ctr" defTabSz="926119">
                    <a:defRPr/>
                  </a:pPr>
                  <a:endParaRPr lang="en-US" sz="1100" b="1" kern="0" dirty="0">
                    <a:solidFill>
                      <a:srgbClr val="E87722"/>
                    </a:solidFill>
                  </a:endParaRPr>
                </a:p>
              </p:txBody>
            </p:sp>
            <p:sp>
              <p:nvSpPr>
                <p:cNvPr id="79" name="Oval 78"/>
                <p:cNvSpPr/>
                <p:nvPr/>
              </p:nvSpPr>
              <p:spPr>
                <a:xfrm>
                  <a:off x="9033632" y="3316206"/>
                  <a:ext cx="1353875" cy="1353936"/>
                </a:xfrm>
                <a:prstGeom prst="ellipse">
                  <a:avLst/>
                </a:prstGeom>
                <a:solidFill>
                  <a:srgbClr val="FFFFFF"/>
                </a:solidFill>
                <a:ln w="28575" cap="flat" cmpd="sng" algn="ctr">
                  <a:noFill/>
                  <a:prstDash val="solid"/>
                </a:ln>
                <a:effectLst>
                  <a:outerShdw blurRad="127000" dist="25400" dir="5400000" algn="ctr" rotWithShape="0">
                    <a:srgbClr val="000000">
                      <a:alpha val="30000"/>
                    </a:srgbClr>
                  </a:outerShdw>
                </a:effectLst>
              </p:spPr>
              <p:txBody>
                <a:bodyPr lIns="0" tIns="0" rIns="0" bIns="0" anchor="ctr"/>
                <a:lstStyle/>
                <a:p>
                  <a:pPr algn="ctr" defTabSz="926119">
                    <a:defRPr/>
                  </a:pPr>
                  <a:endParaRPr lang="en-US" sz="1100" b="1" kern="0" dirty="0">
                    <a:solidFill>
                      <a:srgbClr val="E87722"/>
                    </a:solidFill>
                  </a:endParaRPr>
                </a:p>
              </p:txBody>
            </p:sp>
            <p:sp>
              <p:nvSpPr>
                <p:cNvPr id="80" name="Oval 79"/>
                <p:cNvSpPr/>
                <p:nvPr/>
              </p:nvSpPr>
              <p:spPr>
                <a:xfrm>
                  <a:off x="10670028" y="5976461"/>
                  <a:ext cx="1353874" cy="1353936"/>
                </a:xfrm>
                <a:prstGeom prst="ellipse">
                  <a:avLst/>
                </a:prstGeom>
                <a:solidFill>
                  <a:srgbClr val="FFFFFF"/>
                </a:solidFill>
                <a:ln w="28575" cap="flat" cmpd="sng" algn="ctr">
                  <a:noFill/>
                  <a:prstDash val="solid"/>
                </a:ln>
                <a:effectLst>
                  <a:outerShdw blurRad="127000" dist="25400" dir="5400000" algn="ctr" rotWithShape="0">
                    <a:srgbClr val="000000">
                      <a:alpha val="30000"/>
                    </a:srgbClr>
                  </a:outerShdw>
                </a:effectLst>
              </p:spPr>
              <p:txBody>
                <a:bodyPr lIns="0" tIns="0" rIns="0" bIns="0" anchor="ctr"/>
                <a:lstStyle/>
                <a:p>
                  <a:pPr algn="ctr" defTabSz="926119">
                    <a:defRPr/>
                  </a:pPr>
                  <a:endParaRPr lang="en-US" sz="1100" b="1" kern="0" dirty="0">
                    <a:solidFill>
                      <a:srgbClr val="E87722"/>
                    </a:solidFill>
                  </a:endParaRPr>
                </a:p>
              </p:txBody>
            </p:sp>
            <p:sp>
              <p:nvSpPr>
                <p:cNvPr id="81" name="Oval 80"/>
                <p:cNvSpPr/>
                <p:nvPr/>
              </p:nvSpPr>
              <p:spPr>
                <a:xfrm>
                  <a:off x="12403243" y="4871725"/>
                  <a:ext cx="1353874" cy="1353936"/>
                </a:xfrm>
                <a:prstGeom prst="ellipse">
                  <a:avLst/>
                </a:prstGeom>
                <a:solidFill>
                  <a:srgbClr val="FFFFFF"/>
                </a:solidFill>
                <a:ln w="28575" cap="flat" cmpd="sng" algn="ctr">
                  <a:noFill/>
                  <a:prstDash val="solid"/>
                </a:ln>
                <a:effectLst>
                  <a:outerShdw blurRad="127000" dist="25400" dir="5400000" algn="ctr" rotWithShape="0">
                    <a:srgbClr val="000000">
                      <a:alpha val="30000"/>
                    </a:srgbClr>
                  </a:outerShdw>
                </a:effectLst>
              </p:spPr>
              <p:txBody>
                <a:bodyPr lIns="0" tIns="0" rIns="0" bIns="0" anchor="ctr"/>
                <a:lstStyle/>
                <a:p>
                  <a:pPr algn="ctr" defTabSz="926119">
                    <a:defRPr/>
                  </a:pPr>
                  <a:endParaRPr lang="en-US" sz="1100" b="1" kern="0" dirty="0">
                    <a:solidFill>
                      <a:srgbClr val="E87722"/>
                    </a:solidFill>
                  </a:endParaRPr>
                </a:p>
              </p:txBody>
            </p:sp>
          </p:grpSp>
          <p:sp>
            <p:nvSpPr>
              <p:cNvPr id="6" name="Oval 5"/>
              <p:cNvSpPr/>
              <p:nvPr/>
            </p:nvSpPr>
            <p:spPr>
              <a:xfrm>
                <a:off x="2770188" y="1997085"/>
                <a:ext cx="3505200" cy="3505200"/>
              </a:xfrm>
              <a:prstGeom prst="ellipse">
                <a:avLst/>
              </a:prstGeom>
              <a:solidFill>
                <a:srgbClr val="FFFFFF"/>
              </a:solidFill>
              <a:ln w="38100" cap="flat" cmpd="sng" algn="ctr">
                <a:solidFill>
                  <a:srgbClr val="002060"/>
                </a:solidFill>
                <a:prstDash val="solid"/>
              </a:ln>
              <a:effectLst/>
            </p:spPr>
            <p:txBody>
              <a:bodyPr lIns="34053" tIns="45410" rIns="34053" bIns="45410" anchor="ctr"/>
              <a:lstStyle/>
              <a:p>
                <a:pPr algn="ctr" defTabSz="926119">
                  <a:defRPr/>
                </a:pPr>
                <a:endParaRPr lang="en-US" sz="1200" kern="0" dirty="0">
                  <a:solidFill>
                    <a:prstClr val="white"/>
                  </a:solidFill>
                </a:endParaRPr>
              </a:p>
            </p:txBody>
          </p:sp>
          <p:sp>
            <p:nvSpPr>
              <p:cNvPr id="7" name="Oval 6"/>
              <p:cNvSpPr/>
              <p:nvPr/>
            </p:nvSpPr>
            <p:spPr>
              <a:xfrm>
                <a:off x="3116263" y="2313007"/>
                <a:ext cx="2874962" cy="2874962"/>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410" tIns="45410" rIns="45410" bIns="45410" anchor="ctr"/>
              <a:lstStyle/>
              <a:p>
                <a:pPr algn="ctr" defTabSz="908163">
                  <a:defRPr/>
                </a:pPr>
                <a:endParaRPr lang="en-US" sz="1600" dirty="0">
                  <a:solidFill>
                    <a:prstClr val="white"/>
                  </a:solidFill>
                </a:endParaRPr>
              </a:p>
            </p:txBody>
          </p:sp>
          <p:sp>
            <p:nvSpPr>
              <p:cNvPr id="8" name="TextBox 7"/>
              <p:cNvSpPr txBox="1"/>
              <p:nvPr/>
            </p:nvSpPr>
            <p:spPr>
              <a:xfrm>
                <a:off x="1895475" y="1463676"/>
                <a:ext cx="1949450" cy="623888"/>
              </a:xfrm>
              <a:prstGeom prst="rect">
                <a:avLst/>
              </a:prstGeom>
              <a:noFill/>
            </p:spPr>
            <p:txBody>
              <a:bodyPr lIns="136222" tIns="0" rIns="136222" bIns="0" anchor="ctr"/>
              <a:lstStyle/>
              <a:p>
                <a:pPr algn="r" defTabSz="908163">
                  <a:lnSpc>
                    <a:spcPct val="90000"/>
                  </a:lnSpc>
                  <a:defRPr/>
                </a:pPr>
                <a:r>
                  <a:rPr lang="en-US" sz="1400" dirty="0" smtClean="0">
                    <a:solidFill>
                      <a:srgbClr val="55565A"/>
                    </a:solidFill>
                    <a:latin typeface="Trebuchet MS" panose="020B0603020202020204" pitchFamily="34" charset="0"/>
                    <a:cs typeface="Arial" pitchFamily="34" charset="0"/>
                  </a:rPr>
                  <a:t>Division </a:t>
                </a:r>
                <a:r>
                  <a:rPr lang="en-US" sz="1400" dirty="0" smtClean="0">
                    <a:solidFill>
                      <a:srgbClr val="55565A"/>
                    </a:solidFill>
                    <a:latin typeface="Trebuchet MS" panose="020B0603020202020204" pitchFamily="34" charset="0"/>
                    <a:cs typeface="Arial" pitchFamily="34" charset="0"/>
                  </a:rPr>
                  <a:t>of Family Resources</a:t>
                </a:r>
                <a:endParaRPr lang="en-US" sz="1400" dirty="0">
                  <a:solidFill>
                    <a:srgbClr val="55565A"/>
                  </a:solidFill>
                  <a:latin typeface="Trebuchet MS" panose="020B0603020202020204" pitchFamily="34" charset="0"/>
                  <a:cs typeface="Arial" pitchFamily="34" charset="0"/>
                </a:endParaRPr>
              </a:p>
            </p:txBody>
          </p:sp>
          <p:sp>
            <p:nvSpPr>
              <p:cNvPr id="9" name="TextBox 8"/>
              <p:cNvSpPr txBox="1"/>
              <p:nvPr/>
            </p:nvSpPr>
            <p:spPr>
              <a:xfrm>
                <a:off x="5153894" y="5580016"/>
                <a:ext cx="1138889" cy="830262"/>
              </a:xfrm>
              <a:prstGeom prst="rect">
                <a:avLst/>
              </a:prstGeom>
              <a:noFill/>
            </p:spPr>
            <p:txBody>
              <a:bodyPr lIns="136222" tIns="0" rIns="136222" bIns="0" anchor="ctr"/>
              <a:lstStyle/>
              <a:p>
                <a:pPr defTabSz="908163">
                  <a:lnSpc>
                    <a:spcPct val="90000"/>
                  </a:lnSpc>
                  <a:defRPr/>
                </a:pPr>
                <a:r>
                  <a:rPr lang="en-US" sz="1400" dirty="0" smtClean="0">
                    <a:solidFill>
                      <a:srgbClr val="55565A"/>
                    </a:solidFill>
                    <a:latin typeface="Trebuchet MS" panose="020B0603020202020204" pitchFamily="34" charset="0"/>
                    <a:cs typeface="Arial" pitchFamily="34" charset="0"/>
                  </a:rPr>
                  <a:t>Division of Aging</a:t>
                </a:r>
                <a:endParaRPr lang="en-US" sz="1400" dirty="0">
                  <a:solidFill>
                    <a:srgbClr val="55565A"/>
                  </a:solidFill>
                  <a:latin typeface="Trebuchet MS" panose="020B0603020202020204" pitchFamily="34" charset="0"/>
                  <a:cs typeface="Arial" pitchFamily="34" charset="0"/>
                </a:endParaRPr>
              </a:p>
            </p:txBody>
          </p:sp>
          <p:sp>
            <p:nvSpPr>
              <p:cNvPr id="10" name="TextBox 9"/>
              <p:cNvSpPr txBox="1"/>
              <p:nvPr/>
            </p:nvSpPr>
            <p:spPr>
              <a:xfrm>
                <a:off x="6908800" y="4078288"/>
                <a:ext cx="1549400" cy="830262"/>
              </a:xfrm>
              <a:prstGeom prst="rect">
                <a:avLst/>
              </a:prstGeom>
              <a:noFill/>
            </p:spPr>
            <p:txBody>
              <a:bodyPr lIns="136222" tIns="0" rIns="136222" bIns="0" anchor="ctr"/>
              <a:lstStyle/>
              <a:p>
                <a:pPr defTabSz="908163">
                  <a:lnSpc>
                    <a:spcPct val="90000"/>
                  </a:lnSpc>
                  <a:defRPr/>
                </a:pPr>
                <a:r>
                  <a:rPr lang="en-US" sz="1400" dirty="0" smtClean="0">
                    <a:solidFill>
                      <a:srgbClr val="55565A"/>
                    </a:solidFill>
                    <a:latin typeface="Trebuchet MS" panose="020B0603020202020204" pitchFamily="34" charset="0"/>
                    <a:cs typeface="Arial" pitchFamily="34" charset="0"/>
                  </a:rPr>
                  <a:t>Office of Early Childhood &amp; Out of School Learning</a:t>
                </a:r>
                <a:endParaRPr lang="en-US" sz="1400" dirty="0">
                  <a:solidFill>
                    <a:srgbClr val="55565A"/>
                  </a:solidFill>
                  <a:latin typeface="Trebuchet MS" panose="020B0603020202020204" pitchFamily="34" charset="0"/>
                  <a:cs typeface="Arial" pitchFamily="34" charset="0"/>
                </a:endParaRPr>
              </a:p>
            </p:txBody>
          </p:sp>
          <p:sp>
            <p:nvSpPr>
              <p:cNvPr id="11" name="TextBox 10"/>
              <p:cNvSpPr txBox="1"/>
              <p:nvPr/>
            </p:nvSpPr>
            <p:spPr>
              <a:xfrm>
                <a:off x="6821489" y="2216151"/>
                <a:ext cx="2017712" cy="1354138"/>
              </a:xfrm>
              <a:prstGeom prst="rect">
                <a:avLst/>
              </a:prstGeom>
              <a:noFill/>
            </p:spPr>
            <p:txBody>
              <a:bodyPr lIns="136222" tIns="0" rIns="136222" bIns="0" anchor="ctr"/>
              <a:lstStyle/>
              <a:p>
                <a:pPr defTabSz="908163">
                  <a:lnSpc>
                    <a:spcPct val="90000"/>
                  </a:lnSpc>
                  <a:defRPr/>
                </a:pPr>
                <a:r>
                  <a:rPr lang="en-US" sz="1400" dirty="0" smtClean="0">
                    <a:solidFill>
                      <a:srgbClr val="55565A"/>
                    </a:solidFill>
                    <a:latin typeface="Trebuchet MS" panose="020B0603020202020204" pitchFamily="34" charset="0"/>
                    <a:cs typeface="Arial" pitchFamily="34" charset="0"/>
                  </a:rPr>
                  <a:t>Division of </a:t>
                </a:r>
                <a:r>
                  <a:rPr lang="en-US" sz="1400" dirty="0" smtClean="0">
                    <a:solidFill>
                      <a:srgbClr val="55565A"/>
                    </a:solidFill>
                    <a:latin typeface="Trebuchet MS" panose="020B0603020202020204" pitchFamily="34" charset="0"/>
                    <a:cs typeface="Arial" pitchFamily="34" charset="0"/>
                  </a:rPr>
                  <a:t>Disability </a:t>
                </a:r>
                <a:r>
                  <a:rPr lang="en-US" sz="1400" dirty="0" smtClean="0">
                    <a:solidFill>
                      <a:srgbClr val="55565A"/>
                    </a:solidFill>
                    <a:latin typeface="Trebuchet MS" panose="020B0603020202020204" pitchFamily="34" charset="0"/>
                    <a:cs typeface="Arial" pitchFamily="34" charset="0"/>
                  </a:rPr>
                  <a:t>&amp; </a:t>
                </a:r>
                <a:r>
                  <a:rPr lang="en-US" sz="1400" dirty="0" smtClean="0">
                    <a:solidFill>
                      <a:srgbClr val="55565A"/>
                    </a:solidFill>
                    <a:latin typeface="Trebuchet MS" panose="020B0603020202020204" pitchFamily="34" charset="0"/>
                    <a:cs typeface="Arial" pitchFamily="34" charset="0"/>
                  </a:rPr>
                  <a:t>Rehabilitative </a:t>
                </a:r>
                <a:r>
                  <a:rPr lang="en-US" sz="1400" dirty="0" smtClean="0">
                    <a:solidFill>
                      <a:srgbClr val="55565A"/>
                    </a:solidFill>
                    <a:latin typeface="Trebuchet MS" panose="020B0603020202020204" pitchFamily="34" charset="0"/>
                    <a:cs typeface="Arial" pitchFamily="34" charset="0"/>
                  </a:rPr>
                  <a:t>Services</a:t>
                </a:r>
                <a:endParaRPr lang="en-US" sz="1400" dirty="0">
                  <a:solidFill>
                    <a:srgbClr val="55565A"/>
                  </a:solidFill>
                  <a:latin typeface="Trebuchet MS" panose="020B0603020202020204" pitchFamily="34" charset="0"/>
                  <a:cs typeface="Arial" pitchFamily="34" charset="0"/>
                </a:endParaRPr>
              </a:p>
            </p:txBody>
          </p:sp>
          <p:sp>
            <p:nvSpPr>
              <p:cNvPr id="12" name="Line 14"/>
              <p:cNvSpPr>
                <a:spLocks noChangeShapeType="1"/>
              </p:cNvSpPr>
              <p:nvPr/>
            </p:nvSpPr>
            <p:spPr bwMode="auto">
              <a:xfrm>
                <a:off x="7661275" y="49244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0816" tIns="45410" rIns="90816" bIns="45410"/>
              <a:lstStyle/>
              <a:p>
                <a:pPr defTabSz="908163">
                  <a:defRPr/>
                </a:pPr>
                <a:endParaRPr lang="en-US" dirty="0">
                  <a:solidFill>
                    <a:srgbClr val="55565A"/>
                  </a:solidFill>
                </a:endParaRPr>
              </a:p>
            </p:txBody>
          </p:sp>
          <p:sp>
            <p:nvSpPr>
              <p:cNvPr id="13" name="Up Arrow 12"/>
              <p:cNvSpPr/>
              <p:nvPr/>
            </p:nvSpPr>
            <p:spPr>
              <a:xfrm rot="10800000">
                <a:off x="4300766" y="1996632"/>
                <a:ext cx="484188" cy="977900"/>
              </a:xfrm>
              <a:prstGeom prst="up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410" tIns="45410" rIns="45410" bIns="45410" anchor="ctr"/>
              <a:lstStyle/>
              <a:p>
                <a:pPr algn="ctr" defTabSz="908163">
                  <a:defRPr/>
                </a:pPr>
                <a:endParaRPr lang="en-US" sz="1600" dirty="0">
                  <a:solidFill>
                    <a:prstClr val="white"/>
                  </a:solidFill>
                </a:endParaRPr>
              </a:p>
            </p:txBody>
          </p:sp>
          <p:sp>
            <p:nvSpPr>
              <p:cNvPr id="14" name="Up Arrow 13"/>
              <p:cNvSpPr/>
              <p:nvPr/>
            </p:nvSpPr>
            <p:spPr>
              <a:xfrm rot="17994023" flipH="1">
                <a:off x="5390696" y="3840164"/>
                <a:ext cx="485775" cy="977900"/>
              </a:xfrm>
              <a:prstGeom prst="up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410" tIns="45410" rIns="45410" bIns="45410" anchor="ctr"/>
              <a:lstStyle/>
              <a:p>
                <a:pPr algn="ctr" defTabSz="908163">
                  <a:defRPr/>
                </a:pPr>
                <a:endParaRPr lang="en-US" sz="1600" dirty="0">
                  <a:solidFill>
                    <a:prstClr val="white"/>
                  </a:solidFill>
                </a:endParaRPr>
              </a:p>
            </p:txBody>
          </p:sp>
          <p:sp>
            <p:nvSpPr>
              <p:cNvPr id="15" name="Up Arrow 14"/>
              <p:cNvSpPr/>
              <p:nvPr/>
            </p:nvSpPr>
            <p:spPr>
              <a:xfrm rot="18091747" flipV="1">
                <a:off x="3197171" y="2704722"/>
                <a:ext cx="485775" cy="979487"/>
              </a:xfrm>
              <a:prstGeom prst="up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410" tIns="45410" rIns="45410" bIns="45410" anchor="ctr"/>
              <a:lstStyle/>
              <a:p>
                <a:pPr algn="ctr" defTabSz="908163">
                  <a:defRPr/>
                </a:pPr>
                <a:endParaRPr lang="en-US" sz="1600" dirty="0">
                  <a:solidFill>
                    <a:prstClr val="white"/>
                  </a:solidFill>
                </a:endParaRPr>
              </a:p>
            </p:txBody>
          </p:sp>
          <p:sp>
            <p:nvSpPr>
              <p:cNvPr id="16" name="Up Arrow 15"/>
              <p:cNvSpPr/>
              <p:nvPr/>
            </p:nvSpPr>
            <p:spPr>
              <a:xfrm rot="3841781" flipH="1" flipV="1">
                <a:off x="5414068" y="2700567"/>
                <a:ext cx="485775" cy="977900"/>
              </a:xfrm>
              <a:prstGeom prst="up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410" tIns="45410" rIns="45410" bIns="45410" anchor="ctr"/>
              <a:lstStyle/>
              <a:p>
                <a:pPr algn="ctr" defTabSz="908163">
                  <a:defRPr/>
                </a:pPr>
                <a:endParaRPr lang="en-US" sz="1600" dirty="0">
                  <a:solidFill>
                    <a:prstClr val="white"/>
                  </a:solidFill>
                </a:endParaRPr>
              </a:p>
            </p:txBody>
          </p:sp>
          <p:sp>
            <p:nvSpPr>
              <p:cNvPr id="17" name="Up Arrow 16"/>
              <p:cNvSpPr/>
              <p:nvPr/>
            </p:nvSpPr>
            <p:spPr>
              <a:xfrm rot="3220246">
                <a:off x="3236459" y="3908879"/>
                <a:ext cx="484187" cy="977900"/>
              </a:xfrm>
              <a:prstGeom prst="up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410" tIns="45410" rIns="45410" bIns="45410" anchor="ctr"/>
              <a:lstStyle/>
              <a:p>
                <a:pPr algn="ctr" defTabSz="908163">
                  <a:defRPr/>
                </a:pPr>
                <a:endParaRPr lang="en-US" sz="1600" dirty="0">
                  <a:solidFill>
                    <a:prstClr val="white"/>
                  </a:solidFill>
                </a:endParaRPr>
              </a:p>
            </p:txBody>
          </p:sp>
          <p:sp>
            <p:nvSpPr>
              <p:cNvPr id="18" name="Oval 17"/>
              <p:cNvSpPr/>
              <p:nvPr/>
            </p:nvSpPr>
            <p:spPr bwMode="auto">
              <a:xfrm>
                <a:off x="2158282" y="3941765"/>
                <a:ext cx="1354137" cy="1354137"/>
              </a:xfrm>
              <a:prstGeom prst="ellipse">
                <a:avLst/>
              </a:prstGeom>
              <a:solidFill>
                <a:srgbClr val="FFFFFF"/>
              </a:solidFill>
              <a:ln w="28575" cap="flat" cmpd="sng" algn="ctr">
                <a:noFill/>
                <a:prstDash val="solid"/>
              </a:ln>
              <a:effectLst>
                <a:outerShdw blurRad="127000" dist="25400" dir="5400000" algn="ctr" rotWithShape="0">
                  <a:srgbClr val="000000">
                    <a:alpha val="30000"/>
                  </a:srgbClr>
                </a:outerShdw>
              </a:effectLst>
            </p:spPr>
            <p:txBody>
              <a:bodyPr lIns="0" tIns="0" rIns="0" bIns="0" anchor="ctr"/>
              <a:lstStyle/>
              <a:p>
                <a:pPr algn="ctr" defTabSz="926119">
                  <a:defRPr/>
                </a:pPr>
                <a:endParaRPr lang="en-US" sz="1100" b="1" kern="0" dirty="0">
                  <a:solidFill>
                    <a:srgbClr val="E87722"/>
                  </a:solidFill>
                </a:endParaRPr>
              </a:p>
            </p:txBody>
          </p:sp>
          <p:sp>
            <p:nvSpPr>
              <p:cNvPr id="19" name="Oval 18"/>
              <p:cNvSpPr/>
              <p:nvPr/>
            </p:nvSpPr>
            <p:spPr>
              <a:xfrm>
                <a:off x="2158281" y="3943351"/>
                <a:ext cx="1354137" cy="1354138"/>
              </a:xfrm>
              <a:prstGeom prst="ellipse">
                <a:avLst/>
              </a:prstGeom>
              <a:solidFill>
                <a:srgbClr val="FFFFFF">
                  <a:alpha val="89804"/>
                </a:srgbClr>
              </a:solidFill>
              <a:ln w="28575" cap="flat" cmpd="sng" algn="ctr">
                <a:solidFill>
                  <a:srgbClr val="FFFFFF">
                    <a:lumMod val="75000"/>
                  </a:srgbClr>
                </a:solidFill>
                <a:prstDash val="solid"/>
              </a:ln>
              <a:effectLst/>
            </p:spPr>
            <p:txBody>
              <a:bodyPr lIns="0" tIns="0" rIns="0" bIns="0" anchor="ctr"/>
              <a:lstStyle/>
              <a:p>
                <a:pPr algn="ctr" defTabSz="926119">
                  <a:defRPr/>
                </a:pPr>
                <a:endParaRPr lang="en-US" sz="1100" b="1" kern="0" dirty="0">
                  <a:solidFill>
                    <a:srgbClr val="E87722"/>
                  </a:solidFill>
                </a:endParaRPr>
              </a:p>
            </p:txBody>
          </p:sp>
          <p:pic>
            <p:nvPicPr>
              <p:cNvPr id="20" name="Picture 2" descr="C:\Users\rkane3\AppData\Local\Temp\wz8acc\Brand Icons\Pharmacy\Pharmacy-PRINT-2C-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7081" y="4276177"/>
                <a:ext cx="496537" cy="661635"/>
              </a:xfrm>
              <a:prstGeom prst="rect">
                <a:avLst/>
              </a:prstGeom>
              <a:noFill/>
              <a:extLst>
                <a:ext uri="{909E8E84-426E-40dd-AFC4-6F175D3DCCD1}">
                  <a14:hiddenFill xmlns:a14="http://schemas.microsoft.com/office/drawing/2010/main">
                    <a:solidFill>
                      <a:srgbClr val="FFFFFF"/>
                    </a:solidFill>
                  </a14:hiddenFill>
                </a:ext>
              </a:extLst>
            </p:spPr>
          </p:pic>
          <p:sp>
            <p:nvSpPr>
              <p:cNvPr id="21" name="Up Arrow 20"/>
              <p:cNvSpPr/>
              <p:nvPr/>
            </p:nvSpPr>
            <p:spPr>
              <a:xfrm>
                <a:off x="4289887" y="4478573"/>
                <a:ext cx="484188" cy="977900"/>
              </a:xfrm>
              <a:prstGeom prst="up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410" tIns="45410" rIns="45410" bIns="45410" anchor="ctr"/>
              <a:lstStyle/>
              <a:p>
                <a:pPr algn="ctr" defTabSz="908163">
                  <a:defRPr/>
                </a:pPr>
                <a:endParaRPr lang="en-US" sz="1600" dirty="0">
                  <a:solidFill>
                    <a:prstClr val="white"/>
                  </a:solidFill>
                </a:endParaRPr>
              </a:p>
            </p:txBody>
          </p:sp>
          <p:sp>
            <p:nvSpPr>
              <p:cNvPr id="22" name="TextBox 21"/>
              <p:cNvSpPr txBox="1"/>
              <p:nvPr/>
            </p:nvSpPr>
            <p:spPr>
              <a:xfrm>
                <a:off x="3892625" y="4351336"/>
                <a:ext cx="1282701" cy="164753"/>
              </a:xfrm>
              <a:prstGeom prst="rect">
                <a:avLst/>
              </a:prstGeom>
              <a:noFill/>
            </p:spPr>
            <p:txBody>
              <a:bodyPr wrap="square" lIns="0" tIns="0" rIns="0" bIns="0" rtlCol="0">
                <a:noAutofit/>
              </a:bodyPr>
              <a:lstStyle/>
              <a:p>
                <a:pPr algn="ctr">
                  <a:lnSpc>
                    <a:spcPct val="90000"/>
                  </a:lnSpc>
                </a:pPr>
                <a:r>
                  <a:rPr lang="en-US" sz="1200" b="1" dirty="0" smtClean="0">
                    <a:solidFill>
                      <a:srgbClr val="E87722"/>
                    </a:solidFill>
                    <a:latin typeface="Trebuchet MS" panose="020B0603020202020204" pitchFamily="34" charset="0"/>
                    <a:cs typeface="Arial" pitchFamily="34" charset="0"/>
                  </a:rPr>
                  <a:t>Secretary’s Portal</a:t>
                </a:r>
                <a:endParaRPr lang="en-US" sz="1200" b="1" dirty="0">
                  <a:solidFill>
                    <a:srgbClr val="E87722"/>
                  </a:solidFill>
                  <a:latin typeface="Trebuchet MS" panose="020B0603020202020204" pitchFamily="34" charset="0"/>
                  <a:cs typeface="Arial" pitchFamily="34" charset="0"/>
                </a:endParaRPr>
              </a:p>
            </p:txBody>
          </p:sp>
          <p:sp>
            <p:nvSpPr>
              <p:cNvPr id="23" name="Oval 22"/>
              <p:cNvSpPr/>
              <p:nvPr/>
            </p:nvSpPr>
            <p:spPr>
              <a:xfrm>
                <a:off x="5564264" y="3841751"/>
                <a:ext cx="1354137" cy="1354138"/>
              </a:xfrm>
              <a:prstGeom prst="ellipse">
                <a:avLst/>
              </a:prstGeom>
              <a:solidFill>
                <a:srgbClr val="FFFFFF">
                  <a:alpha val="89804"/>
                </a:srgbClr>
              </a:solidFill>
              <a:ln w="28575" cap="flat" cmpd="sng" algn="ctr">
                <a:solidFill>
                  <a:srgbClr val="FFFFFF">
                    <a:lumMod val="75000"/>
                  </a:srgbClr>
                </a:solidFill>
                <a:prstDash val="solid"/>
              </a:ln>
              <a:effectLst/>
            </p:spPr>
            <p:txBody>
              <a:bodyPr lIns="0" tIns="0" rIns="0" bIns="0" anchor="ctr"/>
              <a:lstStyle/>
              <a:p>
                <a:pPr algn="ctr" defTabSz="926119">
                  <a:defRPr/>
                </a:pPr>
                <a:endParaRPr lang="en-US" sz="1100" b="1" kern="0" dirty="0">
                  <a:solidFill>
                    <a:srgbClr val="E87722"/>
                  </a:solidFill>
                </a:endParaRPr>
              </a:p>
            </p:txBody>
          </p:sp>
          <p:sp>
            <p:nvSpPr>
              <p:cNvPr id="24" name="Line 13"/>
              <p:cNvSpPr>
                <a:spLocks noChangeShapeType="1"/>
              </p:cNvSpPr>
              <p:nvPr/>
            </p:nvSpPr>
            <p:spPr bwMode="auto">
              <a:xfrm>
                <a:off x="7661275" y="49244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0816" tIns="45410" rIns="90816" bIns="45410"/>
              <a:lstStyle/>
              <a:p>
                <a:pPr defTabSz="908163">
                  <a:defRPr/>
                </a:pPr>
                <a:endParaRPr lang="en-US" dirty="0">
                  <a:solidFill>
                    <a:srgbClr val="55565A"/>
                  </a:solidFill>
                </a:endParaRPr>
              </a:p>
            </p:txBody>
          </p:sp>
          <p:sp>
            <p:nvSpPr>
              <p:cNvPr id="25" name="Line 19"/>
              <p:cNvSpPr>
                <a:spLocks noChangeShapeType="1"/>
              </p:cNvSpPr>
              <p:nvPr/>
            </p:nvSpPr>
            <p:spPr bwMode="auto">
              <a:xfrm>
                <a:off x="8851900" y="49244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0816" tIns="45410" rIns="90816" bIns="45410"/>
              <a:lstStyle/>
              <a:p>
                <a:pPr defTabSz="908163">
                  <a:defRPr/>
                </a:pPr>
                <a:endParaRPr lang="en-US" dirty="0">
                  <a:solidFill>
                    <a:srgbClr val="55565A"/>
                  </a:solidFill>
                </a:endParaRPr>
              </a:p>
            </p:txBody>
          </p:sp>
          <p:sp>
            <p:nvSpPr>
              <p:cNvPr id="26" name="Line 20"/>
              <p:cNvSpPr>
                <a:spLocks noChangeShapeType="1"/>
              </p:cNvSpPr>
              <p:nvPr/>
            </p:nvSpPr>
            <p:spPr bwMode="auto">
              <a:xfrm>
                <a:off x="8851900" y="49244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0816" tIns="45410" rIns="90816" bIns="45410"/>
              <a:lstStyle/>
              <a:p>
                <a:pPr defTabSz="908163">
                  <a:defRPr/>
                </a:pPr>
                <a:endParaRPr lang="en-US" dirty="0">
                  <a:solidFill>
                    <a:srgbClr val="55565A"/>
                  </a:solidFill>
                </a:endParaRPr>
              </a:p>
            </p:txBody>
          </p:sp>
          <p:sp>
            <p:nvSpPr>
              <p:cNvPr id="27" name="Oval 26"/>
              <p:cNvSpPr/>
              <p:nvPr/>
            </p:nvSpPr>
            <p:spPr>
              <a:xfrm>
                <a:off x="5492750" y="2208239"/>
                <a:ext cx="1354138" cy="1354137"/>
              </a:xfrm>
              <a:prstGeom prst="ellipse">
                <a:avLst/>
              </a:prstGeom>
              <a:solidFill>
                <a:srgbClr val="FFFFFF">
                  <a:alpha val="89804"/>
                </a:srgbClr>
              </a:solidFill>
              <a:ln w="28575" cap="flat" cmpd="sng" algn="ctr">
                <a:solidFill>
                  <a:srgbClr val="FFFFFF">
                    <a:lumMod val="75000"/>
                  </a:srgbClr>
                </a:solidFill>
                <a:prstDash val="solid"/>
              </a:ln>
              <a:effectLst/>
            </p:spPr>
            <p:txBody>
              <a:bodyPr lIns="0" tIns="0" rIns="0" bIns="0" anchor="ctr"/>
              <a:lstStyle/>
              <a:p>
                <a:pPr algn="ctr" defTabSz="926119">
                  <a:defRPr/>
                </a:pPr>
                <a:endParaRPr lang="en-US" sz="1100" b="1" kern="0" dirty="0">
                  <a:solidFill>
                    <a:srgbClr val="E87722"/>
                  </a:solidFill>
                </a:endParaRPr>
              </a:p>
            </p:txBody>
          </p:sp>
          <p:sp>
            <p:nvSpPr>
              <p:cNvPr id="28" name="Line 9"/>
              <p:cNvSpPr>
                <a:spLocks noChangeShapeType="1"/>
              </p:cNvSpPr>
              <p:nvPr/>
            </p:nvSpPr>
            <p:spPr bwMode="auto">
              <a:xfrm>
                <a:off x="7165975" y="37528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0816" tIns="45410" rIns="90816" bIns="45410"/>
              <a:lstStyle/>
              <a:p>
                <a:pPr defTabSz="908163">
                  <a:defRPr/>
                </a:pPr>
                <a:endParaRPr lang="en-US" dirty="0">
                  <a:solidFill>
                    <a:srgbClr val="55565A"/>
                  </a:solidFill>
                </a:endParaRPr>
              </a:p>
            </p:txBody>
          </p:sp>
          <p:sp>
            <p:nvSpPr>
              <p:cNvPr id="29" name="Line 10"/>
              <p:cNvSpPr>
                <a:spLocks noChangeShapeType="1"/>
              </p:cNvSpPr>
              <p:nvPr/>
            </p:nvSpPr>
            <p:spPr bwMode="auto">
              <a:xfrm>
                <a:off x="7165975" y="37528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0816" tIns="45410" rIns="90816" bIns="45410"/>
              <a:lstStyle/>
              <a:p>
                <a:pPr defTabSz="908163">
                  <a:defRPr/>
                </a:pPr>
                <a:endParaRPr lang="en-US" dirty="0">
                  <a:solidFill>
                    <a:srgbClr val="55565A"/>
                  </a:solidFill>
                </a:endParaRPr>
              </a:p>
            </p:txBody>
          </p:sp>
          <p:sp>
            <p:nvSpPr>
              <p:cNvPr id="30" name="Line 17"/>
              <p:cNvSpPr>
                <a:spLocks noChangeShapeType="1"/>
              </p:cNvSpPr>
              <p:nvPr/>
            </p:nvSpPr>
            <p:spPr bwMode="auto">
              <a:xfrm>
                <a:off x="8356600" y="37528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0816" tIns="45410" rIns="90816" bIns="45410"/>
              <a:lstStyle/>
              <a:p>
                <a:pPr defTabSz="908163">
                  <a:defRPr/>
                </a:pPr>
                <a:endParaRPr lang="en-US" dirty="0">
                  <a:solidFill>
                    <a:srgbClr val="55565A"/>
                  </a:solidFill>
                </a:endParaRPr>
              </a:p>
            </p:txBody>
          </p:sp>
          <p:sp>
            <p:nvSpPr>
              <p:cNvPr id="31" name="Line 18"/>
              <p:cNvSpPr>
                <a:spLocks noChangeShapeType="1"/>
              </p:cNvSpPr>
              <p:nvPr/>
            </p:nvSpPr>
            <p:spPr bwMode="auto">
              <a:xfrm>
                <a:off x="8356600" y="37528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0816" tIns="45410" rIns="90816" bIns="45410"/>
              <a:lstStyle/>
              <a:p>
                <a:pPr defTabSz="908163">
                  <a:defRPr/>
                </a:pPr>
                <a:endParaRPr lang="en-US" dirty="0">
                  <a:solidFill>
                    <a:srgbClr val="55565A"/>
                  </a:solidFill>
                </a:endParaRPr>
              </a:p>
            </p:txBody>
          </p:sp>
          <p:sp>
            <p:nvSpPr>
              <p:cNvPr id="32" name="Oval 31"/>
              <p:cNvSpPr/>
              <p:nvPr/>
            </p:nvSpPr>
            <p:spPr>
              <a:xfrm>
                <a:off x="3844925" y="1217613"/>
                <a:ext cx="1354138" cy="1354137"/>
              </a:xfrm>
              <a:prstGeom prst="ellipse">
                <a:avLst/>
              </a:prstGeom>
              <a:solidFill>
                <a:srgbClr val="FFFFFF">
                  <a:alpha val="89804"/>
                </a:srgbClr>
              </a:solidFill>
              <a:ln w="28575" cap="flat" cmpd="sng" algn="ctr">
                <a:solidFill>
                  <a:srgbClr val="FFFFFF">
                    <a:lumMod val="75000"/>
                  </a:srgbClr>
                </a:solidFill>
                <a:prstDash val="solid"/>
              </a:ln>
              <a:effectLst/>
            </p:spPr>
            <p:txBody>
              <a:bodyPr lIns="0" tIns="0" rIns="0" bIns="0" anchor="ctr"/>
              <a:lstStyle/>
              <a:p>
                <a:pPr algn="ctr" defTabSz="926119">
                  <a:defRPr/>
                </a:pPr>
                <a:endParaRPr lang="en-US" sz="1100" b="1" kern="0" dirty="0">
                  <a:solidFill>
                    <a:srgbClr val="E87722"/>
                  </a:solidFill>
                </a:endParaRPr>
              </a:p>
            </p:txBody>
          </p:sp>
          <p:sp>
            <p:nvSpPr>
              <p:cNvPr id="33" name="Oval 32"/>
              <p:cNvSpPr/>
              <p:nvPr/>
            </p:nvSpPr>
            <p:spPr>
              <a:xfrm>
                <a:off x="2212975" y="2293938"/>
                <a:ext cx="1352550" cy="1354137"/>
              </a:xfrm>
              <a:prstGeom prst="ellipse">
                <a:avLst/>
              </a:prstGeom>
              <a:solidFill>
                <a:srgbClr val="FFFFFF">
                  <a:alpha val="89804"/>
                </a:srgbClr>
              </a:solidFill>
              <a:ln w="28575" cap="flat" cmpd="sng" algn="ctr">
                <a:solidFill>
                  <a:srgbClr val="FFFFFF">
                    <a:lumMod val="75000"/>
                  </a:srgbClr>
                </a:solidFill>
                <a:prstDash val="solid"/>
              </a:ln>
              <a:effectLst/>
            </p:spPr>
            <p:txBody>
              <a:bodyPr lIns="0" tIns="0" rIns="0" bIns="0" anchor="ctr"/>
              <a:lstStyle/>
              <a:p>
                <a:pPr algn="ctr" defTabSz="926119">
                  <a:defRPr/>
                </a:pPr>
                <a:endParaRPr lang="en-US" sz="1100" b="1" kern="0" dirty="0">
                  <a:solidFill>
                    <a:srgbClr val="E87722"/>
                  </a:solidFill>
                </a:endParaRPr>
              </a:p>
            </p:txBody>
          </p:sp>
          <p:sp>
            <p:nvSpPr>
              <p:cNvPr id="34" name="TextBox 33"/>
              <p:cNvSpPr txBox="1"/>
              <p:nvPr/>
            </p:nvSpPr>
            <p:spPr>
              <a:xfrm>
                <a:off x="347806" y="2540000"/>
                <a:ext cx="1865245" cy="828675"/>
              </a:xfrm>
              <a:prstGeom prst="rect">
                <a:avLst/>
              </a:prstGeom>
              <a:noFill/>
            </p:spPr>
            <p:txBody>
              <a:bodyPr lIns="136222" tIns="0" rIns="136222" bIns="0" anchor="ctr"/>
              <a:lstStyle/>
              <a:p>
                <a:pPr algn="r" defTabSz="908163">
                  <a:lnSpc>
                    <a:spcPct val="90000"/>
                  </a:lnSpc>
                  <a:defRPr/>
                </a:pPr>
                <a:r>
                  <a:rPr lang="en-US" sz="1400" dirty="0" smtClean="0">
                    <a:solidFill>
                      <a:srgbClr val="55565A"/>
                    </a:solidFill>
                    <a:latin typeface="Trebuchet MS" panose="020B0603020202020204" pitchFamily="34" charset="0"/>
                    <a:cs typeface="Arial" pitchFamily="34" charset="0"/>
                  </a:rPr>
                  <a:t>Office of Medicaid Policy &amp; Planning</a:t>
                </a:r>
                <a:endParaRPr lang="en-US" sz="1400" dirty="0">
                  <a:solidFill>
                    <a:srgbClr val="55565A"/>
                  </a:solidFill>
                  <a:latin typeface="Trebuchet MS" panose="020B0603020202020204" pitchFamily="34" charset="0"/>
                  <a:cs typeface="Arial" pitchFamily="34" charset="0"/>
                </a:endParaRPr>
              </a:p>
            </p:txBody>
          </p:sp>
          <p:sp>
            <p:nvSpPr>
              <p:cNvPr id="35" name="Oval 34"/>
              <p:cNvSpPr/>
              <p:nvPr/>
            </p:nvSpPr>
            <p:spPr>
              <a:xfrm>
                <a:off x="3848100" y="4941895"/>
                <a:ext cx="1354138" cy="1354137"/>
              </a:xfrm>
              <a:prstGeom prst="ellipse">
                <a:avLst/>
              </a:prstGeom>
              <a:solidFill>
                <a:srgbClr val="FFFFFF">
                  <a:alpha val="89804"/>
                </a:srgbClr>
              </a:solidFill>
              <a:ln w="28575" cap="flat" cmpd="sng" algn="ctr">
                <a:solidFill>
                  <a:srgbClr val="FFFFFF">
                    <a:lumMod val="75000"/>
                  </a:srgbClr>
                </a:solidFill>
                <a:prstDash val="solid"/>
              </a:ln>
              <a:effectLst/>
            </p:spPr>
            <p:txBody>
              <a:bodyPr lIns="0" tIns="0" rIns="0" bIns="0" anchor="ctr"/>
              <a:lstStyle/>
              <a:p>
                <a:pPr algn="ctr" defTabSz="926119">
                  <a:defRPr/>
                </a:pPr>
                <a:endParaRPr lang="en-US" sz="1100" b="1" kern="0" dirty="0">
                  <a:solidFill>
                    <a:srgbClr val="E87722"/>
                  </a:solidFill>
                </a:endParaRPr>
              </a:p>
            </p:txBody>
          </p:sp>
          <p:grpSp>
            <p:nvGrpSpPr>
              <p:cNvPr id="36" name="Group 35"/>
              <p:cNvGrpSpPr/>
              <p:nvPr/>
            </p:nvGrpSpPr>
            <p:grpSpPr>
              <a:xfrm>
                <a:off x="5842790" y="4099035"/>
                <a:ext cx="815808" cy="819115"/>
                <a:chOff x="5842790" y="4098960"/>
                <a:chExt cx="815808" cy="819115"/>
              </a:xfrm>
            </p:grpSpPr>
            <p:sp>
              <p:nvSpPr>
                <p:cNvPr id="43" name="AutoShape 41"/>
                <p:cNvSpPr>
                  <a:spLocks noChangeAspect="1" noChangeArrowheads="1" noTextEdit="1"/>
                </p:cNvSpPr>
                <p:nvPr/>
              </p:nvSpPr>
              <p:spPr bwMode="auto">
                <a:xfrm>
                  <a:off x="5921375" y="4119563"/>
                  <a:ext cx="623888"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defTabSz="908163">
                    <a:defRPr/>
                  </a:pPr>
                  <a:endParaRPr lang="en-US" dirty="0">
                    <a:solidFill>
                      <a:srgbClr val="55565A"/>
                    </a:solidFill>
                  </a:endParaRPr>
                </a:p>
              </p:txBody>
            </p:sp>
            <p:sp>
              <p:nvSpPr>
                <p:cNvPr id="44" name="Line 45"/>
                <p:cNvSpPr>
                  <a:spLocks noChangeShapeType="1"/>
                </p:cNvSpPr>
                <p:nvPr/>
              </p:nvSpPr>
              <p:spPr bwMode="auto">
                <a:xfrm>
                  <a:off x="5992814" y="4370388"/>
                  <a:ext cx="477837" cy="0"/>
                </a:xfrm>
                <a:prstGeom prst="line">
                  <a:avLst/>
                </a:prstGeom>
                <a:noFill/>
                <a:ln w="762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lIns="91432" tIns="45716" rIns="91432" bIns="45716"/>
                <a:lstStyle/>
                <a:p>
                  <a:pPr defTabSz="908163">
                    <a:defRPr/>
                  </a:pPr>
                  <a:endParaRPr lang="en-US" dirty="0">
                    <a:solidFill>
                      <a:srgbClr val="55565A"/>
                    </a:solidFill>
                  </a:endParaRPr>
                </a:p>
              </p:txBody>
            </p:sp>
            <p:sp>
              <p:nvSpPr>
                <p:cNvPr id="45" name="Line 46"/>
                <p:cNvSpPr>
                  <a:spLocks noChangeShapeType="1"/>
                </p:cNvSpPr>
                <p:nvPr/>
              </p:nvSpPr>
              <p:spPr bwMode="auto">
                <a:xfrm>
                  <a:off x="5992814" y="4225925"/>
                  <a:ext cx="477837" cy="0"/>
                </a:xfrm>
                <a:prstGeom prst="line">
                  <a:avLst/>
                </a:prstGeom>
                <a:noFill/>
                <a:ln w="762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lIns="91432" tIns="45716" rIns="91432" bIns="45716"/>
                <a:lstStyle/>
                <a:p>
                  <a:pPr defTabSz="908163">
                    <a:defRPr/>
                  </a:pPr>
                  <a:endParaRPr lang="en-US" dirty="0">
                    <a:solidFill>
                      <a:srgbClr val="55565A"/>
                    </a:solidFill>
                  </a:endParaRPr>
                </a:p>
              </p:txBody>
            </p:sp>
            <p:grpSp>
              <p:nvGrpSpPr>
                <p:cNvPr id="46" name="Group 45"/>
                <p:cNvGrpSpPr/>
                <p:nvPr/>
              </p:nvGrpSpPr>
              <p:grpSpPr>
                <a:xfrm>
                  <a:off x="5842790" y="4098960"/>
                  <a:ext cx="815808" cy="811276"/>
                  <a:chOff x="-1427184" y="4729647"/>
                  <a:chExt cx="1540277" cy="1523706"/>
                </a:xfrm>
              </p:grpSpPr>
              <p:sp>
                <p:nvSpPr>
                  <p:cNvPr id="47" name="Freeform 12"/>
                  <p:cNvSpPr>
                    <a:spLocks/>
                  </p:cNvSpPr>
                  <p:nvPr/>
                </p:nvSpPr>
                <p:spPr bwMode="auto">
                  <a:xfrm>
                    <a:off x="-542260" y="5030069"/>
                    <a:ext cx="70637" cy="70687"/>
                  </a:xfrm>
                  <a:custGeom>
                    <a:avLst/>
                    <a:gdLst>
                      <a:gd name="T0" fmla="*/ 13 w 22"/>
                      <a:gd name="T1" fmla="*/ 22 h 22"/>
                      <a:gd name="T2" fmla="*/ 0 w 22"/>
                      <a:gd name="T3" fmla="*/ 14 h 22"/>
                      <a:gd name="T4" fmla="*/ 7 w 22"/>
                      <a:gd name="T5" fmla="*/ 0 h 22"/>
                      <a:gd name="T6" fmla="*/ 22 w 22"/>
                      <a:gd name="T7" fmla="*/ 8 h 22"/>
                      <a:gd name="T8" fmla="*/ 13 w 22"/>
                      <a:gd name="T9" fmla="*/ 22 h 22"/>
                    </a:gdLst>
                    <a:ahLst/>
                    <a:cxnLst>
                      <a:cxn ang="0">
                        <a:pos x="T0" y="T1"/>
                      </a:cxn>
                      <a:cxn ang="0">
                        <a:pos x="T2" y="T3"/>
                      </a:cxn>
                      <a:cxn ang="0">
                        <a:pos x="T4" y="T5"/>
                      </a:cxn>
                      <a:cxn ang="0">
                        <a:pos x="T6" y="T7"/>
                      </a:cxn>
                      <a:cxn ang="0">
                        <a:pos x="T8" y="T9"/>
                      </a:cxn>
                    </a:cxnLst>
                    <a:rect l="0" t="0" r="r" b="b"/>
                    <a:pathLst>
                      <a:path w="22" h="22">
                        <a:moveTo>
                          <a:pt x="13" y="22"/>
                        </a:moveTo>
                        <a:cubicBezTo>
                          <a:pt x="9" y="19"/>
                          <a:pt x="4" y="17"/>
                          <a:pt x="0" y="14"/>
                        </a:cubicBezTo>
                        <a:cubicBezTo>
                          <a:pt x="7" y="0"/>
                          <a:pt x="7" y="0"/>
                          <a:pt x="7" y="0"/>
                        </a:cubicBezTo>
                        <a:cubicBezTo>
                          <a:pt x="12" y="2"/>
                          <a:pt x="17" y="5"/>
                          <a:pt x="22" y="8"/>
                        </a:cubicBezTo>
                        <a:lnTo>
                          <a:pt x="13" y="22"/>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dirty="0">
                      <a:solidFill>
                        <a:srgbClr val="63666A"/>
                      </a:solidFill>
                    </a:endParaRPr>
                  </a:p>
                </p:txBody>
              </p:sp>
              <p:sp>
                <p:nvSpPr>
                  <p:cNvPr id="48" name="Freeform 13"/>
                  <p:cNvSpPr>
                    <a:spLocks/>
                  </p:cNvSpPr>
                  <p:nvPr/>
                </p:nvSpPr>
                <p:spPr bwMode="auto">
                  <a:xfrm>
                    <a:off x="-960196" y="5028105"/>
                    <a:ext cx="74561" cy="70687"/>
                  </a:xfrm>
                  <a:custGeom>
                    <a:avLst/>
                    <a:gdLst>
                      <a:gd name="T0" fmla="*/ 9 w 23"/>
                      <a:gd name="T1" fmla="*/ 22 h 22"/>
                      <a:gd name="T2" fmla="*/ 0 w 23"/>
                      <a:gd name="T3" fmla="*/ 8 h 22"/>
                      <a:gd name="T4" fmla="*/ 16 w 23"/>
                      <a:gd name="T5" fmla="*/ 0 h 22"/>
                      <a:gd name="T6" fmla="*/ 23 w 23"/>
                      <a:gd name="T7" fmla="*/ 15 h 22"/>
                      <a:gd name="T8" fmla="*/ 9 w 23"/>
                      <a:gd name="T9" fmla="*/ 22 h 22"/>
                    </a:gdLst>
                    <a:ahLst/>
                    <a:cxnLst>
                      <a:cxn ang="0">
                        <a:pos x="T0" y="T1"/>
                      </a:cxn>
                      <a:cxn ang="0">
                        <a:pos x="T2" y="T3"/>
                      </a:cxn>
                      <a:cxn ang="0">
                        <a:pos x="T4" y="T5"/>
                      </a:cxn>
                      <a:cxn ang="0">
                        <a:pos x="T6" y="T7"/>
                      </a:cxn>
                      <a:cxn ang="0">
                        <a:pos x="T8" y="T9"/>
                      </a:cxn>
                    </a:cxnLst>
                    <a:rect l="0" t="0" r="r" b="b"/>
                    <a:pathLst>
                      <a:path w="23" h="22">
                        <a:moveTo>
                          <a:pt x="9" y="22"/>
                        </a:moveTo>
                        <a:cubicBezTo>
                          <a:pt x="0" y="8"/>
                          <a:pt x="0" y="8"/>
                          <a:pt x="0" y="8"/>
                        </a:cubicBezTo>
                        <a:cubicBezTo>
                          <a:pt x="5" y="5"/>
                          <a:pt x="11" y="2"/>
                          <a:pt x="16" y="0"/>
                        </a:cubicBezTo>
                        <a:cubicBezTo>
                          <a:pt x="23" y="15"/>
                          <a:pt x="23" y="15"/>
                          <a:pt x="23" y="15"/>
                        </a:cubicBezTo>
                        <a:cubicBezTo>
                          <a:pt x="18" y="17"/>
                          <a:pt x="14" y="19"/>
                          <a:pt x="9" y="22"/>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dirty="0">
                      <a:solidFill>
                        <a:srgbClr val="63666A"/>
                      </a:solidFill>
                    </a:endParaRPr>
                  </a:p>
                </p:txBody>
              </p:sp>
              <p:sp>
                <p:nvSpPr>
                  <p:cNvPr id="49" name="Freeform 14"/>
                  <p:cNvSpPr>
                    <a:spLocks/>
                  </p:cNvSpPr>
                  <p:nvPr/>
                </p:nvSpPr>
                <p:spPr bwMode="auto">
                  <a:xfrm>
                    <a:off x="-638406" y="4992761"/>
                    <a:ext cx="62788" cy="66760"/>
                  </a:xfrm>
                  <a:custGeom>
                    <a:avLst/>
                    <a:gdLst>
                      <a:gd name="T0" fmla="*/ 15 w 20"/>
                      <a:gd name="T1" fmla="*/ 21 h 21"/>
                      <a:gd name="T2" fmla="*/ 0 w 20"/>
                      <a:gd name="T3" fmla="*/ 17 h 21"/>
                      <a:gd name="T4" fmla="*/ 3 w 20"/>
                      <a:gd name="T5" fmla="*/ 0 h 21"/>
                      <a:gd name="T6" fmla="*/ 20 w 20"/>
                      <a:gd name="T7" fmla="*/ 5 h 21"/>
                      <a:gd name="T8" fmla="*/ 15 w 20"/>
                      <a:gd name="T9" fmla="*/ 21 h 21"/>
                    </a:gdLst>
                    <a:ahLst/>
                    <a:cxnLst>
                      <a:cxn ang="0">
                        <a:pos x="T0" y="T1"/>
                      </a:cxn>
                      <a:cxn ang="0">
                        <a:pos x="T2" y="T3"/>
                      </a:cxn>
                      <a:cxn ang="0">
                        <a:pos x="T4" y="T5"/>
                      </a:cxn>
                      <a:cxn ang="0">
                        <a:pos x="T6" y="T7"/>
                      </a:cxn>
                      <a:cxn ang="0">
                        <a:pos x="T8" y="T9"/>
                      </a:cxn>
                    </a:cxnLst>
                    <a:rect l="0" t="0" r="r" b="b"/>
                    <a:pathLst>
                      <a:path w="20" h="21">
                        <a:moveTo>
                          <a:pt x="15" y="21"/>
                        </a:moveTo>
                        <a:cubicBezTo>
                          <a:pt x="10" y="19"/>
                          <a:pt x="5" y="18"/>
                          <a:pt x="0" y="17"/>
                        </a:cubicBezTo>
                        <a:cubicBezTo>
                          <a:pt x="3" y="0"/>
                          <a:pt x="3" y="0"/>
                          <a:pt x="3" y="0"/>
                        </a:cubicBezTo>
                        <a:cubicBezTo>
                          <a:pt x="9" y="2"/>
                          <a:pt x="15" y="3"/>
                          <a:pt x="20" y="5"/>
                        </a:cubicBezTo>
                        <a:lnTo>
                          <a:pt x="15" y="21"/>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dirty="0">
                      <a:solidFill>
                        <a:srgbClr val="63666A"/>
                      </a:solidFill>
                    </a:endParaRPr>
                  </a:p>
                </p:txBody>
              </p:sp>
              <p:sp>
                <p:nvSpPr>
                  <p:cNvPr id="50" name="Freeform 15"/>
                  <p:cNvSpPr>
                    <a:spLocks/>
                  </p:cNvSpPr>
                  <p:nvPr/>
                </p:nvSpPr>
                <p:spPr bwMode="auto">
                  <a:xfrm>
                    <a:off x="-854240" y="4992761"/>
                    <a:ext cx="64751" cy="64797"/>
                  </a:xfrm>
                  <a:custGeom>
                    <a:avLst/>
                    <a:gdLst>
                      <a:gd name="T0" fmla="*/ 5 w 20"/>
                      <a:gd name="T1" fmla="*/ 20 h 20"/>
                      <a:gd name="T2" fmla="*/ 0 w 20"/>
                      <a:gd name="T3" fmla="*/ 4 h 20"/>
                      <a:gd name="T4" fmla="*/ 17 w 20"/>
                      <a:gd name="T5" fmla="*/ 0 h 20"/>
                      <a:gd name="T6" fmla="*/ 20 w 20"/>
                      <a:gd name="T7" fmla="*/ 16 h 20"/>
                      <a:gd name="T8" fmla="*/ 5 w 20"/>
                      <a:gd name="T9" fmla="*/ 20 h 20"/>
                    </a:gdLst>
                    <a:ahLst/>
                    <a:cxnLst>
                      <a:cxn ang="0">
                        <a:pos x="T0" y="T1"/>
                      </a:cxn>
                      <a:cxn ang="0">
                        <a:pos x="T2" y="T3"/>
                      </a:cxn>
                      <a:cxn ang="0">
                        <a:pos x="T4" y="T5"/>
                      </a:cxn>
                      <a:cxn ang="0">
                        <a:pos x="T6" y="T7"/>
                      </a:cxn>
                      <a:cxn ang="0">
                        <a:pos x="T8" y="T9"/>
                      </a:cxn>
                    </a:cxnLst>
                    <a:rect l="0" t="0" r="r" b="b"/>
                    <a:pathLst>
                      <a:path w="20" h="20">
                        <a:moveTo>
                          <a:pt x="5" y="20"/>
                        </a:moveTo>
                        <a:cubicBezTo>
                          <a:pt x="0" y="4"/>
                          <a:pt x="0" y="4"/>
                          <a:pt x="0" y="4"/>
                        </a:cubicBezTo>
                        <a:cubicBezTo>
                          <a:pt x="5" y="3"/>
                          <a:pt x="11" y="1"/>
                          <a:pt x="17" y="0"/>
                        </a:cubicBezTo>
                        <a:cubicBezTo>
                          <a:pt x="20" y="16"/>
                          <a:pt x="20" y="16"/>
                          <a:pt x="20" y="16"/>
                        </a:cubicBezTo>
                        <a:cubicBezTo>
                          <a:pt x="15" y="17"/>
                          <a:pt x="10" y="19"/>
                          <a:pt x="5" y="20"/>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dirty="0">
                      <a:solidFill>
                        <a:srgbClr val="63666A"/>
                      </a:solidFill>
                    </a:endParaRPr>
                  </a:p>
                </p:txBody>
              </p:sp>
              <p:sp>
                <p:nvSpPr>
                  <p:cNvPr id="51" name="Freeform 16"/>
                  <p:cNvSpPr>
                    <a:spLocks/>
                  </p:cNvSpPr>
                  <p:nvPr/>
                </p:nvSpPr>
                <p:spPr bwMode="auto">
                  <a:xfrm>
                    <a:off x="-742398" y="4986871"/>
                    <a:ext cx="54940" cy="53016"/>
                  </a:xfrm>
                  <a:custGeom>
                    <a:avLst/>
                    <a:gdLst>
                      <a:gd name="T0" fmla="*/ 16 w 17"/>
                      <a:gd name="T1" fmla="*/ 17 h 17"/>
                      <a:gd name="T2" fmla="*/ 1 w 17"/>
                      <a:gd name="T3" fmla="*/ 16 h 17"/>
                      <a:gd name="T4" fmla="*/ 0 w 17"/>
                      <a:gd name="T5" fmla="*/ 0 h 17"/>
                      <a:gd name="T6" fmla="*/ 17 w 17"/>
                      <a:gd name="T7" fmla="*/ 0 h 17"/>
                      <a:gd name="T8" fmla="*/ 16 w 17"/>
                      <a:gd name="T9" fmla="*/ 17 h 17"/>
                    </a:gdLst>
                    <a:ahLst/>
                    <a:cxnLst>
                      <a:cxn ang="0">
                        <a:pos x="T0" y="T1"/>
                      </a:cxn>
                      <a:cxn ang="0">
                        <a:pos x="T2" y="T3"/>
                      </a:cxn>
                      <a:cxn ang="0">
                        <a:pos x="T4" y="T5"/>
                      </a:cxn>
                      <a:cxn ang="0">
                        <a:pos x="T6" y="T7"/>
                      </a:cxn>
                      <a:cxn ang="0">
                        <a:pos x="T8" y="T9"/>
                      </a:cxn>
                    </a:cxnLst>
                    <a:rect l="0" t="0" r="r" b="b"/>
                    <a:pathLst>
                      <a:path w="17" h="17">
                        <a:moveTo>
                          <a:pt x="16" y="17"/>
                        </a:moveTo>
                        <a:cubicBezTo>
                          <a:pt x="11" y="16"/>
                          <a:pt x="6" y="16"/>
                          <a:pt x="1" y="16"/>
                        </a:cubicBezTo>
                        <a:cubicBezTo>
                          <a:pt x="0" y="0"/>
                          <a:pt x="0" y="0"/>
                          <a:pt x="0" y="0"/>
                        </a:cubicBezTo>
                        <a:cubicBezTo>
                          <a:pt x="6" y="0"/>
                          <a:pt x="12" y="0"/>
                          <a:pt x="17" y="0"/>
                        </a:cubicBezTo>
                        <a:lnTo>
                          <a:pt x="16" y="17"/>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dirty="0">
                      <a:solidFill>
                        <a:srgbClr val="63666A"/>
                      </a:solidFill>
                    </a:endParaRPr>
                  </a:p>
                </p:txBody>
              </p:sp>
              <p:sp>
                <p:nvSpPr>
                  <p:cNvPr id="52" name="Freeform 17"/>
                  <p:cNvSpPr>
                    <a:spLocks/>
                  </p:cNvSpPr>
                  <p:nvPr/>
                </p:nvSpPr>
                <p:spPr bwMode="auto">
                  <a:xfrm>
                    <a:off x="-1126977" y="5195006"/>
                    <a:ext cx="70637" cy="70687"/>
                  </a:xfrm>
                  <a:custGeom>
                    <a:avLst/>
                    <a:gdLst>
                      <a:gd name="T0" fmla="*/ 22 w 22"/>
                      <a:gd name="T1" fmla="*/ 9 h 22"/>
                      <a:gd name="T2" fmla="*/ 15 w 22"/>
                      <a:gd name="T3" fmla="*/ 22 h 22"/>
                      <a:gd name="T4" fmla="*/ 0 w 22"/>
                      <a:gd name="T5" fmla="*/ 15 h 22"/>
                      <a:gd name="T6" fmla="*/ 8 w 22"/>
                      <a:gd name="T7" fmla="*/ 0 h 22"/>
                      <a:gd name="T8" fmla="*/ 22 w 22"/>
                      <a:gd name="T9" fmla="*/ 9 h 22"/>
                    </a:gdLst>
                    <a:ahLst/>
                    <a:cxnLst>
                      <a:cxn ang="0">
                        <a:pos x="T0" y="T1"/>
                      </a:cxn>
                      <a:cxn ang="0">
                        <a:pos x="T2" y="T3"/>
                      </a:cxn>
                      <a:cxn ang="0">
                        <a:pos x="T4" y="T5"/>
                      </a:cxn>
                      <a:cxn ang="0">
                        <a:pos x="T6" y="T7"/>
                      </a:cxn>
                      <a:cxn ang="0">
                        <a:pos x="T8" y="T9"/>
                      </a:cxn>
                    </a:cxnLst>
                    <a:rect l="0" t="0" r="r" b="b"/>
                    <a:pathLst>
                      <a:path w="22" h="22">
                        <a:moveTo>
                          <a:pt x="22" y="9"/>
                        </a:moveTo>
                        <a:cubicBezTo>
                          <a:pt x="20" y="13"/>
                          <a:pt x="17" y="18"/>
                          <a:pt x="15" y="22"/>
                        </a:cubicBezTo>
                        <a:cubicBezTo>
                          <a:pt x="0" y="15"/>
                          <a:pt x="0" y="15"/>
                          <a:pt x="0" y="15"/>
                        </a:cubicBezTo>
                        <a:cubicBezTo>
                          <a:pt x="2" y="10"/>
                          <a:pt x="5" y="5"/>
                          <a:pt x="8" y="0"/>
                        </a:cubicBezTo>
                        <a:lnTo>
                          <a:pt x="22" y="9"/>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dirty="0">
                      <a:solidFill>
                        <a:srgbClr val="63666A"/>
                      </a:solidFill>
                    </a:endParaRPr>
                  </a:p>
                </p:txBody>
              </p:sp>
              <p:sp>
                <p:nvSpPr>
                  <p:cNvPr id="53" name="Freeform 18"/>
                  <p:cNvSpPr>
                    <a:spLocks/>
                  </p:cNvSpPr>
                  <p:nvPr/>
                </p:nvSpPr>
                <p:spPr bwMode="auto">
                  <a:xfrm>
                    <a:off x="-1128939" y="5607349"/>
                    <a:ext cx="70637" cy="74614"/>
                  </a:xfrm>
                  <a:custGeom>
                    <a:avLst/>
                    <a:gdLst>
                      <a:gd name="T0" fmla="*/ 22 w 22"/>
                      <a:gd name="T1" fmla="*/ 14 h 23"/>
                      <a:gd name="T2" fmla="*/ 8 w 22"/>
                      <a:gd name="T3" fmla="*/ 23 h 23"/>
                      <a:gd name="T4" fmla="*/ 0 w 22"/>
                      <a:gd name="T5" fmla="*/ 7 h 23"/>
                      <a:gd name="T6" fmla="*/ 15 w 22"/>
                      <a:gd name="T7" fmla="*/ 0 h 23"/>
                      <a:gd name="T8" fmla="*/ 22 w 22"/>
                      <a:gd name="T9" fmla="*/ 14 h 23"/>
                    </a:gdLst>
                    <a:ahLst/>
                    <a:cxnLst>
                      <a:cxn ang="0">
                        <a:pos x="T0" y="T1"/>
                      </a:cxn>
                      <a:cxn ang="0">
                        <a:pos x="T2" y="T3"/>
                      </a:cxn>
                      <a:cxn ang="0">
                        <a:pos x="T4" y="T5"/>
                      </a:cxn>
                      <a:cxn ang="0">
                        <a:pos x="T6" y="T7"/>
                      </a:cxn>
                      <a:cxn ang="0">
                        <a:pos x="T8" y="T9"/>
                      </a:cxn>
                    </a:cxnLst>
                    <a:rect l="0" t="0" r="r" b="b"/>
                    <a:pathLst>
                      <a:path w="22" h="23">
                        <a:moveTo>
                          <a:pt x="22" y="14"/>
                        </a:moveTo>
                        <a:cubicBezTo>
                          <a:pt x="8" y="23"/>
                          <a:pt x="8" y="23"/>
                          <a:pt x="8" y="23"/>
                        </a:cubicBezTo>
                        <a:cubicBezTo>
                          <a:pt x="5" y="18"/>
                          <a:pt x="2" y="12"/>
                          <a:pt x="0" y="7"/>
                        </a:cubicBezTo>
                        <a:cubicBezTo>
                          <a:pt x="15" y="0"/>
                          <a:pt x="15" y="0"/>
                          <a:pt x="15" y="0"/>
                        </a:cubicBezTo>
                        <a:cubicBezTo>
                          <a:pt x="17" y="5"/>
                          <a:pt x="20" y="9"/>
                          <a:pt x="22" y="14"/>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dirty="0">
                      <a:solidFill>
                        <a:srgbClr val="63666A"/>
                      </a:solidFill>
                    </a:endParaRPr>
                  </a:p>
                </p:txBody>
              </p:sp>
              <p:sp>
                <p:nvSpPr>
                  <p:cNvPr id="54" name="Freeform 19"/>
                  <p:cNvSpPr>
                    <a:spLocks/>
                  </p:cNvSpPr>
                  <p:nvPr/>
                </p:nvSpPr>
                <p:spPr bwMode="auto">
                  <a:xfrm>
                    <a:off x="-1162295" y="5297110"/>
                    <a:ext cx="64751" cy="64797"/>
                  </a:xfrm>
                  <a:custGeom>
                    <a:avLst/>
                    <a:gdLst>
                      <a:gd name="T0" fmla="*/ 20 w 20"/>
                      <a:gd name="T1" fmla="*/ 5 h 20"/>
                      <a:gd name="T2" fmla="*/ 16 w 20"/>
                      <a:gd name="T3" fmla="*/ 20 h 20"/>
                      <a:gd name="T4" fmla="*/ 0 w 20"/>
                      <a:gd name="T5" fmla="*/ 17 h 20"/>
                      <a:gd name="T6" fmla="*/ 4 w 20"/>
                      <a:gd name="T7" fmla="*/ 0 h 20"/>
                      <a:gd name="T8" fmla="*/ 20 w 20"/>
                      <a:gd name="T9" fmla="*/ 5 h 20"/>
                    </a:gdLst>
                    <a:ahLst/>
                    <a:cxnLst>
                      <a:cxn ang="0">
                        <a:pos x="T0" y="T1"/>
                      </a:cxn>
                      <a:cxn ang="0">
                        <a:pos x="T2" y="T3"/>
                      </a:cxn>
                      <a:cxn ang="0">
                        <a:pos x="T4" y="T5"/>
                      </a:cxn>
                      <a:cxn ang="0">
                        <a:pos x="T6" y="T7"/>
                      </a:cxn>
                      <a:cxn ang="0">
                        <a:pos x="T8" y="T9"/>
                      </a:cxn>
                    </a:cxnLst>
                    <a:rect l="0" t="0" r="r" b="b"/>
                    <a:pathLst>
                      <a:path w="20" h="20">
                        <a:moveTo>
                          <a:pt x="20" y="5"/>
                        </a:moveTo>
                        <a:cubicBezTo>
                          <a:pt x="18" y="10"/>
                          <a:pt x="17" y="15"/>
                          <a:pt x="16" y="20"/>
                        </a:cubicBezTo>
                        <a:cubicBezTo>
                          <a:pt x="0" y="17"/>
                          <a:pt x="0" y="17"/>
                          <a:pt x="0" y="17"/>
                        </a:cubicBezTo>
                        <a:cubicBezTo>
                          <a:pt x="1" y="11"/>
                          <a:pt x="2" y="5"/>
                          <a:pt x="4" y="0"/>
                        </a:cubicBezTo>
                        <a:lnTo>
                          <a:pt x="20" y="5"/>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dirty="0">
                      <a:solidFill>
                        <a:srgbClr val="63666A"/>
                      </a:solidFill>
                    </a:endParaRPr>
                  </a:p>
                </p:txBody>
              </p:sp>
              <p:sp>
                <p:nvSpPr>
                  <p:cNvPr id="55" name="Freeform 20"/>
                  <p:cNvSpPr>
                    <a:spLocks/>
                  </p:cNvSpPr>
                  <p:nvPr/>
                </p:nvSpPr>
                <p:spPr bwMode="auto">
                  <a:xfrm>
                    <a:off x="-1164258" y="5511135"/>
                    <a:ext cx="64751" cy="64797"/>
                  </a:xfrm>
                  <a:custGeom>
                    <a:avLst/>
                    <a:gdLst>
                      <a:gd name="T0" fmla="*/ 20 w 20"/>
                      <a:gd name="T1" fmla="*/ 15 h 20"/>
                      <a:gd name="T2" fmla="*/ 5 w 20"/>
                      <a:gd name="T3" fmla="*/ 20 h 20"/>
                      <a:gd name="T4" fmla="*/ 0 w 20"/>
                      <a:gd name="T5" fmla="*/ 3 h 20"/>
                      <a:gd name="T6" fmla="*/ 17 w 20"/>
                      <a:gd name="T7" fmla="*/ 0 h 20"/>
                      <a:gd name="T8" fmla="*/ 20 w 20"/>
                      <a:gd name="T9" fmla="*/ 15 h 20"/>
                    </a:gdLst>
                    <a:ahLst/>
                    <a:cxnLst>
                      <a:cxn ang="0">
                        <a:pos x="T0" y="T1"/>
                      </a:cxn>
                      <a:cxn ang="0">
                        <a:pos x="T2" y="T3"/>
                      </a:cxn>
                      <a:cxn ang="0">
                        <a:pos x="T4" y="T5"/>
                      </a:cxn>
                      <a:cxn ang="0">
                        <a:pos x="T6" y="T7"/>
                      </a:cxn>
                      <a:cxn ang="0">
                        <a:pos x="T8" y="T9"/>
                      </a:cxn>
                    </a:cxnLst>
                    <a:rect l="0" t="0" r="r" b="b"/>
                    <a:pathLst>
                      <a:path w="20" h="20">
                        <a:moveTo>
                          <a:pt x="20" y="15"/>
                        </a:moveTo>
                        <a:cubicBezTo>
                          <a:pt x="5" y="20"/>
                          <a:pt x="5" y="20"/>
                          <a:pt x="5" y="20"/>
                        </a:cubicBezTo>
                        <a:cubicBezTo>
                          <a:pt x="3" y="15"/>
                          <a:pt x="1" y="9"/>
                          <a:pt x="0" y="3"/>
                        </a:cubicBezTo>
                        <a:cubicBezTo>
                          <a:pt x="17" y="0"/>
                          <a:pt x="17" y="0"/>
                          <a:pt x="17" y="0"/>
                        </a:cubicBezTo>
                        <a:cubicBezTo>
                          <a:pt x="17" y="5"/>
                          <a:pt x="19" y="10"/>
                          <a:pt x="20" y="15"/>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dirty="0">
                      <a:solidFill>
                        <a:srgbClr val="63666A"/>
                      </a:solidFill>
                    </a:endParaRPr>
                  </a:p>
                </p:txBody>
              </p:sp>
              <p:sp>
                <p:nvSpPr>
                  <p:cNvPr id="56" name="Freeform 21"/>
                  <p:cNvSpPr>
                    <a:spLocks/>
                  </p:cNvSpPr>
                  <p:nvPr/>
                </p:nvSpPr>
                <p:spPr bwMode="auto">
                  <a:xfrm>
                    <a:off x="-1170144" y="5409031"/>
                    <a:ext cx="52978" cy="54979"/>
                  </a:xfrm>
                  <a:custGeom>
                    <a:avLst/>
                    <a:gdLst>
                      <a:gd name="T0" fmla="*/ 17 w 17"/>
                      <a:gd name="T1" fmla="*/ 1 h 17"/>
                      <a:gd name="T2" fmla="*/ 17 w 17"/>
                      <a:gd name="T3" fmla="*/ 17 h 17"/>
                      <a:gd name="T4" fmla="*/ 0 w 17"/>
                      <a:gd name="T5" fmla="*/ 17 h 17"/>
                      <a:gd name="T6" fmla="*/ 0 w 17"/>
                      <a:gd name="T7" fmla="*/ 0 h 17"/>
                      <a:gd name="T8" fmla="*/ 17 w 17"/>
                      <a:gd name="T9" fmla="*/ 1 h 17"/>
                    </a:gdLst>
                    <a:ahLst/>
                    <a:cxnLst>
                      <a:cxn ang="0">
                        <a:pos x="T0" y="T1"/>
                      </a:cxn>
                      <a:cxn ang="0">
                        <a:pos x="T2" y="T3"/>
                      </a:cxn>
                      <a:cxn ang="0">
                        <a:pos x="T4" y="T5"/>
                      </a:cxn>
                      <a:cxn ang="0">
                        <a:pos x="T6" y="T7"/>
                      </a:cxn>
                      <a:cxn ang="0">
                        <a:pos x="T8" y="T9"/>
                      </a:cxn>
                    </a:cxnLst>
                    <a:rect l="0" t="0" r="r" b="b"/>
                    <a:pathLst>
                      <a:path w="17" h="17">
                        <a:moveTo>
                          <a:pt x="17" y="1"/>
                        </a:moveTo>
                        <a:cubicBezTo>
                          <a:pt x="16" y="6"/>
                          <a:pt x="16" y="11"/>
                          <a:pt x="17" y="17"/>
                        </a:cubicBezTo>
                        <a:cubicBezTo>
                          <a:pt x="0" y="17"/>
                          <a:pt x="0" y="17"/>
                          <a:pt x="0" y="17"/>
                        </a:cubicBezTo>
                        <a:cubicBezTo>
                          <a:pt x="0" y="12"/>
                          <a:pt x="0" y="6"/>
                          <a:pt x="0" y="0"/>
                        </a:cubicBezTo>
                        <a:lnTo>
                          <a:pt x="17" y="1"/>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dirty="0">
                      <a:solidFill>
                        <a:srgbClr val="63666A"/>
                      </a:solidFill>
                    </a:endParaRPr>
                  </a:p>
                </p:txBody>
              </p:sp>
              <p:sp>
                <p:nvSpPr>
                  <p:cNvPr id="57" name="Freeform 22"/>
                  <p:cNvSpPr>
                    <a:spLocks/>
                  </p:cNvSpPr>
                  <p:nvPr/>
                </p:nvSpPr>
                <p:spPr bwMode="auto">
                  <a:xfrm>
                    <a:off x="-962157" y="5778176"/>
                    <a:ext cx="72600" cy="70687"/>
                  </a:xfrm>
                  <a:custGeom>
                    <a:avLst/>
                    <a:gdLst>
                      <a:gd name="T0" fmla="*/ 9 w 23"/>
                      <a:gd name="T1" fmla="*/ 0 h 22"/>
                      <a:gd name="T2" fmla="*/ 23 w 23"/>
                      <a:gd name="T3" fmla="*/ 7 h 22"/>
                      <a:gd name="T4" fmla="*/ 16 w 23"/>
                      <a:gd name="T5" fmla="*/ 22 h 22"/>
                      <a:gd name="T6" fmla="*/ 0 w 23"/>
                      <a:gd name="T7" fmla="*/ 14 h 22"/>
                      <a:gd name="T8" fmla="*/ 9 w 23"/>
                      <a:gd name="T9" fmla="*/ 0 h 22"/>
                    </a:gdLst>
                    <a:ahLst/>
                    <a:cxnLst>
                      <a:cxn ang="0">
                        <a:pos x="T0" y="T1"/>
                      </a:cxn>
                      <a:cxn ang="0">
                        <a:pos x="T2" y="T3"/>
                      </a:cxn>
                      <a:cxn ang="0">
                        <a:pos x="T4" y="T5"/>
                      </a:cxn>
                      <a:cxn ang="0">
                        <a:pos x="T6" y="T7"/>
                      </a:cxn>
                      <a:cxn ang="0">
                        <a:pos x="T8" y="T9"/>
                      </a:cxn>
                    </a:cxnLst>
                    <a:rect l="0" t="0" r="r" b="b"/>
                    <a:pathLst>
                      <a:path w="23" h="22">
                        <a:moveTo>
                          <a:pt x="9" y="0"/>
                        </a:moveTo>
                        <a:cubicBezTo>
                          <a:pt x="13" y="3"/>
                          <a:pt x="18" y="5"/>
                          <a:pt x="23" y="7"/>
                        </a:cubicBezTo>
                        <a:cubicBezTo>
                          <a:pt x="16" y="22"/>
                          <a:pt x="16" y="22"/>
                          <a:pt x="16" y="22"/>
                        </a:cubicBezTo>
                        <a:cubicBezTo>
                          <a:pt x="10" y="20"/>
                          <a:pt x="5" y="17"/>
                          <a:pt x="0" y="14"/>
                        </a:cubicBezTo>
                        <a:lnTo>
                          <a:pt x="9" y="0"/>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dirty="0">
                      <a:solidFill>
                        <a:srgbClr val="63666A"/>
                      </a:solidFill>
                    </a:endParaRPr>
                  </a:p>
                </p:txBody>
              </p:sp>
              <p:sp>
                <p:nvSpPr>
                  <p:cNvPr id="58" name="Freeform 23"/>
                  <p:cNvSpPr>
                    <a:spLocks/>
                  </p:cNvSpPr>
                  <p:nvPr/>
                </p:nvSpPr>
                <p:spPr bwMode="auto">
                  <a:xfrm>
                    <a:off x="-550109" y="5782103"/>
                    <a:ext cx="74561" cy="70687"/>
                  </a:xfrm>
                  <a:custGeom>
                    <a:avLst/>
                    <a:gdLst>
                      <a:gd name="T0" fmla="*/ 14 w 23"/>
                      <a:gd name="T1" fmla="*/ 0 h 22"/>
                      <a:gd name="T2" fmla="*/ 23 w 23"/>
                      <a:gd name="T3" fmla="*/ 14 h 22"/>
                      <a:gd name="T4" fmla="*/ 7 w 23"/>
                      <a:gd name="T5" fmla="*/ 22 h 22"/>
                      <a:gd name="T6" fmla="*/ 0 w 23"/>
                      <a:gd name="T7" fmla="*/ 7 h 22"/>
                      <a:gd name="T8" fmla="*/ 14 w 23"/>
                      <a:gd name="T9" fmla="*/ 0 h 22"/>
                    </a:gdLst>
                    <a:ahLst/>
                    <a:cxnLst>
                      <a:cxn ang="0">
                        <a:pos x="T0" y="T1"/>
                      </a:cxn>
                      <a:cxn ang="0">
                        <a:pos x="T2" y="T3"/>
                      </a:cxn>
                      <a:cxn ang="0">
                        <a:pos x="T4" y="T5"/>
                      </a:cxn>
                      <a:cxn ang="0">
                        <a:pos x="T6" y="T7"/>
                      </a:cxn>
                      <a:cxn ang="0">
                        <a:pos x="T8" y="T9"/>
                      </a:cxn>
                    </a:cxnLst>
                    <a:rect l="0" t="0" r="r" b="b"/>
                    <a:pathLst>
                      <a:path w="23" h="22">
                        <a:moveTo>
                          <a:pt x="14" y="0"/>
                        </a:moveTo>
                        <a:cubicBezTo>
                          <a:pt x="23" y="14"/>
                          <a:pt x="23" y="14"/>
                          <a:pt x="23" y="14"/>
                        </a:cubicBezTo>
                        <a:cubicBezTo>
                          <a:pt x="18" y="17"/>
                          <a:pt x="13" y="20"/>
                          <a:pt x="7" y="22"/>
                        </a:cubicBezTo>
                        <a:cubicBezTo>
                          <a:pt x="0" y="7"/>
                          <a:pt x="0" y="7"/>
                          <a:pt x="0" y="7"/>
                        </a:cubicBezTo>
                        <a:cubicBezTo>
                          <a:pt x="5" y="5"/>
                          <a:pt x="10" y="2"/>
                          <a:pt x="14" y="0"/>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dirty="0">
                      <a:solidFill>
                        <a:srgbClr val="63666A"/>
                      </a:solidFill>
                    </a:endParaRPr>
                  </a:p>
                </p:txBody>
              </p:sp>
              <p:sp>
                <p:nvSpPr>
                  <p:cNvPr id="59" name="Freeform 24"/>
                  <p:cNvSpPr>
                    <a:spLocks/>
                  </p:cNvSpPr>
                  <p:nvPr/>
                </p:nvSpPr>
                <p:spPr bwMode="auto">
                  <a:xfrm>
                    <a:off x="-860126" y="5819411"/>
                    <a:ext cx="64751" cy="66760"/>
                  </a:xfrm>
                  <a:custGeom>
                    <a:avLst/>
                    <a:gdLst>
                      <a:gd name="T0" fmla="*/ 5 w 20"/>
                      <a:gd name="T1" fmla="*/ 0 h 21"/>
                      <a:gd name="T2" fmla="*/ 20 w 20"/>
                      <a:gd name="T3" fmla="*/ 4 h 21"/>
                      <a:gd name="T4" fmla="*/ 17 w 20"/>
                      <a:gd name="T5" fmla="*/ 21 h 21"/>
                      <a:gd name="T6" fmla="*/ 0 w 20"/>
                      <a:gd name="T7" fmla="*/ 16 h 21"/>
                      <a:gd name="T8" fmla="*/ 5 w 20"/>
                      <a:gd name="T9" fmla="*/ 0 h 21"/>
                    </a:gdLst>
                    <a:ahLst/>
                    <a:cxnLst>
                      <a:cxn ang="0">
                        <a:pos x="T0" y="T1"/>
                      </a:cxn>
                      <a:cxn ang="0">
                        <a:pos x="T2" y="T3"/>
                      </a:cxn>
                      <a:cxn ang="0">
                        <a:pos x="T4" y="T5"/>
                      </a:cxn>
                      <a:cxn ang="0">
                        <a:pos x="T6" y="T7"/>
                      </a:cxn>
                      <a:cxn ang="0">
                        <a:pos x="T8" y="T9"/>
                      </a:cxn>
                    </a:cxnLst>
                    <a:rect l="0" t="0" r="r" b="b"/>
                    <a:pathLst>
                      <a:path w="20" h="21">
                        <a:moveTo>
                          <a:pt x="5" y="0"/>
                        </a:moveTo>
                        <a:cubicBezTo>
                          <a:pt x="10" y="2"/>
                          <a:pt x="15" y="3"/>
                          <a:pt x="20" y="4"/>
                        </a:cubicBezTo>
                        <a:cubicBezTo>
                          <a:pt x="17" y="21"/>
                          <a:pt x="17" y="21"/>
                          <a:pt x="17" y="21"/>
                        </a:cubicBezTo>
                        <a:cubicBezTo>
                          <a:pt x="11" y="19"/>
                          <a:pt x="6" y="18"/>
                          <a:pt x="0" y="16"/>
                        </a:cubicBezTo>
                        <a:lnTo>
                          <a:pt x="5" y="0"/>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dirty="0">
                      <a:solidFill>
                        <a:srgbClr val="63666A"/>
                      </a:solidFill>
                    </a:endParaRPr>
                  </a:p>
                </p:txBody>
              </p:sp>
              <p:sp>
                <p:nvSpPr>
                  <p:cNvPr id="60" name="Freeform 25"/>
                  <p:cNvSpPr>
                    <a:spLocks/>
                  </p:cNvSpPr>
                  <p:nvPr/>
                </p:nvSpPr>
                <p:spPr bwMode="auto">
                  <a:xfrm>
                    <a:off x="-646254" y="5823338"/>
                    <a:ext cx="68675" cy="62833"/>
                  </a:xfrm>
                  <a:custGeom>
                    <a:avLst/>
                    <a:gdLst>
                      <a:gd name="T0" fmla="*/ 16 w 21"/>
                      <a:gd name="T1" fmla="*/ 0 h 20"/>
                      <a:gd name="T2" fmla="*/ 21 w 21"/>
                      <a:gd name="T3" fmla="*/ 16 h 20"/>
                      <a:gd name="T4" fmla="*/ 3 w 21"/>
                      <a:gd name="T5" fmla="*/ 20 h 20"/>
                      <a:gd name="T6" fmla="*/ 0 w 21"/>
                      <a:gd name="T7" fmla="*/ 4 h 20"/>
                      <a:gd name="T8" fmla="*/ 16 w 21"/>
                      <a:gd name="T9" fmla="*/ 0 h 20"/>
                    </a:gdLst>
                    <a:ahLst/>
                    <a:cxnLst>
                      <a:cxn ang="0">
                        <a:pos x="T0" y="T1"/>
                      </a:cxn>
                      <a:cxn ang="0">
                        <a:pos x="T2" y="T3"/>
                      </a:cxn>
                      <a:cxn ang="0">
                        <a:pos x="T4" y="T5"/>
                      </a:cxn>
                      <a:cxn ang="0">
                        <a:pos x="T6" y="T7"/>
                      </a:cxn>
                      <a:cxn ang="0">
                        <a:pos x="T8" y="T9"/>
                      </a:cxn>
                    </a:cxnLst>
                    <a:rect l="0" t="0" r="r" b="b"/>
                    <a:pathLst>
                      <a:path w="21" h="20">
                        <a:moveTo>
                          <a:pt x="16" y="0"/>
                        </a:moveTo>
                        <a:cubicBezTo>
                          <a:pt x="21" y="16"/>
                          <a:pt x="21" y="16"/>
                          <a:pt x="21" y="16"/>
                        </a:cubicBezTo>
                        <a:cubicBezTo>
                          <a:pt x="15" y="17"/>
                          <a:pt x="9" y="19"/>
                          <a:pt x="3" y="20"/>
                        </a:cubicBezTo>
                        <a:cubicBezTo>
                          <a:pt x="0" y="4"/>
                          <a:pt x="0" y="4"/>
                          <a:pt x="0" y="4"/>
                        </a:cubicBezTo>
                        <a:cubicBezTo>
                          <a:pt x="6" y="3"/>
                          <a:pt x="11" y="1"/>
                          <a:pt x="16" y="0"/>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dirty="0">
                      <a:solidFill>
                        <a:srgbClr val="63666A"/>
                      </a:solidFill>
                    </a:endParaRPr>
                  </a:p>
                </p:txBody>
              </p:sp>
              <p:sp>
                <p:nvSpPr>
                  <p:cNvPr id="61" name="Freeform 26"/>
                  <p:cNvSpPr>
                    <a:spLocks/>
                  </p:cNvSpPr>
                  <p:nvPr/>
                </p:nvSpPr>
                <p:spPr bwMode="auto">
                  <a:xfrm>
                    <a:off x="-748285" y="5839046"/>
                    <a:ext cx="58864" cy="54979"/>
                  </a:xfrm>
                  <a:custGeom>
                    <a:avLst/>
                    <a:gdLst>
                      <a:gd name="T0" fmla="*/ 1 w 18"/>
                      <a:gd name="T1" fmla="*/ 0 h 17"/>
                      <a:gd name="T2" fmla="*/ 17 w 18"/>
                      <a:gd name="T3" fmla="*/ 0 h 17"/>
                      <a:gd name="T4" fmla="*/ 18 w 18"/>
                      <a:gd name="T5" fmla="*/ 17 h 17"/>
                      <a:gd name="T6" fmla="*/ 0 w 18"/>
                      <a:gd name="T7" fmla="*/ 17 h 17"/>
                      <a:gd name="T8" fmla="*/ 1 w 18"/>
                      <a:gd name="T9" fmla="*/ 0 h 17"/>
                    </a:gdLst>
                    <a:ahLst/>
                    <a:cxnLst>
                      <a:cxn ang="0">
                        <a:pos x="T0" y="T1"/>
                      </a:cxn>
                      <a:cxn ang="0">
                        <a:pos x="T2" y="T3"/>
                      </a:cxn>
                      <a:cxn ang="0">
                        <a:pos x="T4" y="T5"/>
                      </a:cxn>
                      <a:cxn ang="0">
                        <a:pos x="T6" y="T7"/>
                      </a:cxn>
                      <a:cxn ang="0">
                        <a:pos x="T8" y="T9"/>
                      </a:cxn>
                    </a:cxnLst>
                    <a:rect l="0" t="0" r="r" b="b"/>
                    <a:pathLst>
                      <a:path w="18" h="17">
                        <a:moveTo>
                          <a:pt x="1" y="0"/>
                        </a:moveTo>
                        <a:cubicBezTo>
                          <a:pt x="6" y="1"/>
                          <a:pt x="12" y="1"/>
                          <a:pt x="17" y="0"/>
                        </a:cubicBezTo>
                        <a:cubicBezTo>
                          <a:pt x="18" y="17"/>
                          <a:pt x="18" y="17"/>
                          <a:pt x="18" y="17"/>
                        </a:cubicBezTo>
                        <a:cubicBezTo>
                          <a:pt x="12" y="17"/>
                          <a:pt x="6" y="17"/>
                          <a:pt x="0" y="17"/>
                        </a:cubicBezTo>
                        <a:lnTo>
                          <a:pt x="1" y="0"/>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dirty="0">
                      <a:solidFill>
                        <a:srgbClr val="63666A"/>
                      </a:solidFill>
                    </a:endParaRPr>
                  </a:p>
                </p:txBody>
              </p:sp>
              <p:sp>
                <p:nvSpPr>
                  <p:cNvPr id="62" name="Freeform 27"/>
                  <p:cNvSpPr>
                    <a:spLocks/>
                  </p:cNvSpPr>
                  <p:nvPr/>
                </p:nvSpPr>
                <p:spPr bwMode="auto">
                  <a:xfrm>
                    <a:off x="-379404" y="5611276"/>
                    <a:ext cx="74561" cy="74614"/>
                  </a:xfrm>
                  <a:custGeom>
                    <a:avLst/>
                    <a:gdLst>
                      <a:gd name="T0" fmla="*/ 0 w 23"/>
                      <a:gd name="T1" fmla="*/ 14 h 23"/>
                      <a:gd name="T2" fmla="*/ 8 w 23"/>
                      <a:gd name="T3" fmla="*/ 0 h 23"/>
                      <a:gd name="T4" fmla="*/ 23 w 23"/>
                      <a:gd name="T5" fmla="*/ 8 h 23"/>
                      <a:gd name="T6" fmla="*/ 14 w 23"/>
                      <a:gd name="T7" fmla="*/ 23 h 23"/>
                      <a:gd name="T8" fmla="*/ 0 w 23"/>
                      <a:gd name="T9" fmla="*/ 14 h 23"/>
                    </a:gdLst>
                    <a:ahLst/>
                    <a:cxnLst>
                      <a:cxn ang="0">
                        <a:pos x="T0" y="T1"/>
                      </a:cxn>
                      <a:cxn ang="0">
                        <a:pos x="T2" y="T3"/>
                      </a:cxn>
                      <a:cxn ang="0">
                        <a:pos x="T4" y="T5"/>
                      </a:cxn>
                      <a:cxn ang="0">
                        <a:pos x="T6" y="T7"/>
                      </a:cxn>
                      <a:cxn ang="0">
                        <a:pos x="T8" y="T9"/>
                      </a:cxn>
                    </a:cxnLst>
                    <a:rect l="0" t="0" r="r" b="b"/>
                    <a:pathLst>
                      <a:path w="23" h="23">
                        <a:moveTo>
                          <a:pt x="0" y="14"/>
                        </a:moveTo>
                        <a:cubicBezTo>
                          <a:pt x="3" y="10"/>
                          <a:pt x="5" y="5"/>
                          <a:pt x="8" y="0"/>
                        </a:cubicBezTo>
                        <a:cubicBezTo>
                          <a:pt x="23" y="8"/>
                          <a:pt x="23" y="8"/>
                          <a:pt x="23" y="8"/>
                        </a:cubicBezTo>
                        <a:cubicBezTo>
                          <a:pt x="20" y="13"/>
                          <a:pt x="17" y="18"/>
                          <a:pt x="14" y="23"/>
                        </a:cubicBezTo>
                        <a:lnTo>
                          <a:pt x="0" y="14"/>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dirty="0">
                      <a:solidFill>
                        <a:srgbClr val="63666A"/>
                      </a:solidFill>
                    </a:endParaRPr>
                  </a:p>
                </p:txBody>
              </p:sp>
              <p:sp>
                <p:nvSpPr>
                  <p:cNvPr id="63" name="Freeform 28"/>
                  <p:cNvSpPr>
                    <a:spLocks/>
                  </p:cNvSpPr>
                  <p:nvPr/>
                </p:nvSpPr>
                <p:spPr bwMode="auto">
                  <a:xfrm>
                    <a:off x="-375479" y="5196969"/>
                    <a:ext cx="70637" cy="74614"/>
                  </a:xfrm>
                  <a:custGeom>
                    <a:avLst/>
                    <a:gdLst>
                      <a:gd name="T0" fmla="*/ 0 w 22"/>
                      <a:gd name="T1" fmla="*/ 9 h 23"/>
                      <a:gd name="T2" fmla="*/ 14 w 22"/>
                      <a:gd name="T3" fmla="*/ 0 h 23"/>
                      <a:gd name="T4" fmla="*/ 22 w 22"/>
                      <a:gd name="T5" fmla="*/ 16 h 23"/>
                      <a:gd name="T6" fmla="*/ 7 w 22"/>
                      <a:gd name="T7" fmla="*/ 23 h 23"/>
                      <a:gd name="T8" fmla="*/ 0 w 22"/>
                      <a:gd name="T9" fmla="*/ 9 h 23"/>
                    </a:gdLst>
                    <a:ahLst/>
                    <a:cxnLst>
                      <a:cxn ang="0">
                        <a:pos x="T0" y="T1"/>
                      </a:cxn>
                      <a:cxn ang="0">
                        <a:pos x="T2" y="T3"/>
                      </a:cxn>
                      <a:cxn ang="0">
                        <a:pos x="T4" y="T5"/>
                      </a:cxn>
                      <a:cxn ang="0">
                        <a:pos x="T6" y="T7"/>
                      </a:cxn>
                      <a:cxn ang="0">
                        <a:pos x="T8" y="T9"/>
                      </a:cxn>
                    </a:cxnLst>
                    <a:rect l="0" t="0" r="r" b="b"/>
                    <a:pathLst>
                      <a:path w="22" h="23">
                        <a:moveTo>
                          <a:pt x="0" y="9"/>
                        </a:moveTo>
                        <a:cubicBezTo>
                          <a:pt x="14" y="0"/>
                          <a:pt x="14" y="0"/>
                          <a:pt x="14" y="0"/>
                        </a:cubicBezTo>
                        <a:cubicBezTo>
                          <a:pt x="17" y="5"/>
                          <a:pt x="20" y="11"/>
                          <a:pt x="22" y="16"/>
                        </a:cubicBezTo>
                        <a:cubicBezTo>
                          <a:pt x="7" y="23"/>
                          <a:pt x="7" y="23"/>
                          <a:pt x="7" y="23"/>
                        </a:cubicBezTo>
                        <a:cubicBezTo>
                          <a:pt x="5" y="18"/>
                          <a:pt x="3" y="13"/>
                          <a:pt x="0" y="9"/>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dirty="0">
                      <a:solidFill>
                        <a:srgbClr val="63666A"/>
                      </a:solidFill>
                    </a:endParaRPr>
                  </a:p>
                </p:txBody>
              </p:sp>
              <p:sp>
                <p:nvSpPr>
                  <p:cNvPr id="64" name="Freeform 29"/>
                  <p:cNvSpPr>
                    <a:spLocks/>
                  </p:cNvSpPr>
                  <p:nvPr/>
                </p:nvSpPr>
                <p:spPr bwMode="auto">
                  <a:xfrm>
                    <a:off x="-334274" y="5518989"/>
                    <a:ext cx="62788" cy="62833"/>
                  </a:xfrm>
                  <a:custGeom>
                    <a:avLst/>
                    <a:gdLst>
                      <a:gd name="T0" fmla="*/ 0 w 20"/>
                      <a:gd name="T1" fmla="*/ 15 h 20"/>
                      <a:gd name="T2" fmla="*/ 4 w 20"/>
                      <a:gd name="T3" fmla="*/ 0 h 20"/>
                      <a:gd name="T4" fmla="*/ 20 w 20"/>
                      <a:gd name="T5" fmla="*/ 3 h 20"/>
                      <a:gd name="T6" fmla="*/ 15 w 20"/>
                      <a:gd name="T7" fmla="*/ 20 h 20"/>
                      <a:gd name="T8" fmla="*/ 0 w 20"/>
                      <a:gd name="T9" fmla="*/ 15 h 20"/>
                    </a:gdLst>
                    <a:ahLst/>
                    <a:cxnLst>
                      <a:cxn ang="0">
                        <a:pos x="T0" y="T1"/>
                      </a:cxn>
                      <a:cxn ang="0">
                        <a:pos x="T2" y="T3"/>
                      </a:cxn>
                      <a:cxn ang="0">
                        <a:pos x="T4" y="T5"/>
                      </a:cxn>
                      <a:cxn ang="0">
                        <a:pos x="T6" y="T7"/>
                      </a:cxn>
                      <a:cxn ang="0">
                        <a:pos x="T8" y="T9"/>
                      </a:cxn>
                    </a:cxnLst>
                    <a:rect l="0" t="0" r="r" b="b"/>
                    <a:pathLst>
                      <a:path w="20" h="20">
                        <a:moveTo>
                          <a:pt x="0" y="15"/>
                        </a:moveTo>
                        <a:cubicBezTo>
                          <a:pt x="1" y="10"/>
                          <a:pt x="3" y="5"/>
                          <a:pt x="4" y="0"/>
                        </a:cubicBezTo>
                        <a:cubicBezTo>
                          <a:pt x="20" y="3"/>
                          <a:pt x="20" y="3"/>
                          <a:pt x="20" y="3"/>
                        </a:cubicBezTo>
                        <a:cubicBezTo>
                          <a:pt x="19" y="9"/>
                          <a:pt x="17" y="14"/>
                          <a:pt x="15" y="20"/>
                        </a:cubicBezTo>
                        <a:lnTo>
                          <a:pt x="0" y="15"/>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dirty="0">
                      <a:solidFill>
                        <a:srgbClr val="63666A"/>
                      </a:solidFill>
                    </a:endParaRPr>
                  </a:p>
                </p:txBody>
              </p:sp>
              <p:sp>
                <p:nvSpPr>
                  <p:cNvPr id="65" name="Freeform 30"/>
                  <p:cNvSpPr>
                    <a:spLocks/>
                  </p:cNvSpPr>
                  <p:nvPr/>
                </p:nvSpPr>
                <p:spPr bwMode="auto">
                  <a:xfrm>
                    <a:off x="-334274" y="5303000"/>
                    <a:ext cx="62788" cy="64797"/>
                  </a:xfrm>
                  <a:custGeom>
                    <a:avLst/>
                    <a:gdLst>
                      <a:gd name="T0" fmla="*/ 0 w 20"/>
                      <a:gd name="T1" fmla="*/ 5 h 20"/>
                      <a:gd name="T2" fmla="*/ 16 w 20"/>
                      <a:gd name="T3" fmla="*/ 0 h 20"/>
                      <a:gd name="T4" fmla="*/ 20 w 20"/>
                      <a:gd name="T5" fmla="*/ 17 h 20"/>
                      <a:gd name="T6" fmla="*/ 4 w 20"/>
                      <a:gd name="T7" fmla="*/ 20 h 20"/>
                      <a:gd name="T8" fmla="*/ 0 w 20"/>
                      <a:gd name="T9" fmla="*/ 5 h 20"/>
                    </a:gdLst>
                    <a:ahLst/>
                    <a:cxnLst>
                      <a:cxn ang="0">
                        <a:pos x="T0" y="T1"/>
                      </a:cxn>
                      <a:cxn ang="0">
                        <a:pos x="T2" y="T3"/>
                      </a:cxn>
                      <a:cxn ang="0">
                        <a:pos x="T4" y="T5"/>
                      </a:cxn>
                      <a:cxn ang="0">
                        <a:pos x="T6" y="T7"/>
                      </a:cxn>
                      <a:cxn ang="0">
                        <a:pos x="T8" y="T9"/>
                      </a:cxn>
                    </a:cxnLst>
                    <a:rect l="0" t="0" r="r" b="b"/>
                    <a:pathLst>
                      <a:path w="20" h="20">
                        <a:moveTo>
                          <a:pt x="0" y="5"/>
                        </a:moveTo>
                        <a:cubicBezTo>
                          <a:pt x="16" y="0"/>
                          <a:pt x="16" y="0"/>
                          <a:pt x="16" y="0"/>
                        </a:cubicBezTo>
                        <a:cubicBezTo>
                          <a:pt x="18" y="5"/>
                          <a:pt x="19" y="11"/>
                          <a:pt x="20" y="17"/>
                        </a:cubicBezTo>
                        <a:cubicBezTo>
                          <a:pt x="4" y="20"/>
                          <a:pt x="4" y="20"/>
                          <a:pt x="4" y="20"/>
                        </a:cubicBezTo>
                        <a:cubicBezTo>
                          <a:pt x="3" y="15"/>
                          <a:pt x="2" y="9"/>
                          <a:pt x="0" y="5"/>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dirty="0">
                      <a:solidFill>
                        <a:srgbClr val="63666A"/>
                      </a:solidFill>
                    </a:endParaRPr>
                  </a:p>
                </p:txBody>
              </p:sp>
              <p:sp>
                <p:nvSpPr>
                  <p:cNvPr id="66" name="Freeform 31"/>
                  <p:cNvSpPr>
                    <a:spLocks/>
                  </p:cNvSpPr>
                  <p:nvPr/>
                </p:nvSpPr>
                <p:spPr bwMode="auto">
                  <a:xfrm>
                    <a:off x="-314653" y="5412958"/>
                    <a:ext cx="52978" cy="56943"/>
                  </a:xfrm>
                  <a:custGeom>
                    <a:avLst/>
                    <a:gdLst>
                      <a:gd name="T0" fmla="*/ 0 w 17"/>
                      <a:gd name="T1" fmla="*/ 17 h 18"/>
                      <a:gd name="T2" fmla="*/ 0 w 17"/>
                      <a:gd name="T3" fmla="*/ 1 h 18"/>
                      <a:gd name="T4" fmla="*/ 16 w 17"/>
                      <a:gd name="T5" fmla="*/ 0 h 18"/>
                      <a:gd name="T6" fmla="*/ 16 w 17"/>
                      <a:gd name="T7" fmla="*/ 18 h 18"/>
                      <a:gd name="T8" fmla="*/ 0 w 17"/>
                      <a:gd name="T9" fmla="*/ 17 h 18"/>
                    </a:gdLst>
                    <a:ahLst/>
                    <a:cxnLst>
                      <a:cxn ang="0">
                        <a:pos x="T0" y="T1"/>
                      </a:cxn>
                      <a:cxn ang="0">
                        <a:pos x="T2" y="T3"/>
                      </a:cxn>
                      <a:cxn ang="0">
                        <a:pos x="T4" y="T5"/>
                      </a:cxn>
                      <a:cxn ang="0">
                        <a:pos x="T6" y="T7"/>
                      </a:cxn>
                      <a:cxn ang="0">
                        <a:pos x="T8" y="T9"/>
                      </a:cxn>
                    </a:cxnLst>
                    <a:rect l="0" t="0" r="r" b="b"/>
                    <a:pathLst>
                      <a:path w="17" h="18">
                        <a:moveTo>
                          <a:pt x="0" y="17"/>
                        </a:moveTo>
                        <a:cubicBezTo>
                          <a:pt x="0" y="12"/>
                          <a:pt x="0" y="7"/>
                          <a:pt x="0" y="1"/>
                        </a:cubicBezTo>
                        <a:cubicBezTo>
                          <a:pt x="16" y="0"/>
                          <a:pt x="16" y="0"/>
                          <a:pt x="16" y="0"/>
                        </a:cubicBezTo>
                        <a:cubicBezTo>
                          <a:pt x="17" y="6"/>
                          <a:pt x="16" y="12"/>
                          <a:pt x="16" y="18"/>
                        </a:cubicBezTo>
                        <a:lnTo>
                          <a:pt x="0" y="17"/>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dirty="0">
                      <a:solidFill>
                        <a:srgbClr val="63666A"/>
                      </a:solidFill>
                    </a:endParaRPr>
                  </a:p>
                </p:txBody>
              </p:sp>
              <p:grpSp>
                <p:nvGrpSpPr>
                  <p:cNvPr id="67" name="Group 66"/>
                  <p:cNvGrpSpPr/>
                  <p:nvPr/>
                </p:nvGrpSpPr>
                <p:grpSpPr>
                  <a:xfrm>
                    <a:off x="-1427184" y="4729647"/>
                    <a:ext cx="1540277" cy="1523706"/>
                    <a:chOff x="8442325" y="3014663"/>
                    <a:chExt cx="1246188" cy="1231901"/>
                  </a:xfrm>
                  <a:solidFill>
                    <a:schemeClr val="accent1"/>
                  </a:solidFill>
                </p:grpSpPr>
                <p:sp>
                  <p:nvSpPr>
                    <p:cNvPr id="68" name="Freeform 11"/>
                    <p:cNvSpPr>
                      <a:spLocks noEditPoints="1"/>
                    </p:cNvSpPr>
                    <p:nvPr/>
                  </p:nvSpPr>
                  <p:spPr bwMode="auto">
                    <a:xfrm>
                      <a:off x="8732838" y="3302001"/>
                      <a:ext cx="569913" cy="573088"/>
                    </a:xfrm>
                    <a:custGeom>
                      <a:avLst/>
                      <a:gdLst>
                        <a:gd name="T0" fmla="*/ 110 w 220"/>
                        <a:gd name="T1" fmla="*/ 221 h 221"/>
                        <a:gd name="T2" fmla="*/ 32 w 220"/>
                        <a:gd name="T3" fmla="*/ 188 h 221"/>
                        <a:gd name="T4" fmla="*/ 0 w 220"/>
                        <a:gd name="T5" fmla="*/ 110 h 221"/>
                        <a:gd name="T6" fmla="*/ 32 w 220"/>
                        <a:gd name="T7" fmla="*/ 33 h 221"/>
                        <a:gd name="T8" fmla="*/ 110 w 220"/>
                        <a:gd name="T9" fmla="*/ 0 h 221"/>
                        <a:gd name="T10" fmla="*/ 188 w 220"/>
                        <a:gd name="T11" fmla="*/ 33 h 221"/>
                        <a:gd name="T12" fmla="*/ 220 w 220"/>
                        <a:gd name="T13" fmla="*/ 110 h 221"/>
                        <a:gd name="T14" fmla="*/ 188 w 220"/>
                        <a:gd name="T15" fmla="*/ 188 h 221"/>
                        <a:gd name="T16" fmla="*/ 110 w 220"/>
                        <a:gd name="T17" fmla="*/ 221 h 221"/>
                        <a:gd name="T18" fmla="*/ 110 w 220"/>
                        <a:gd name="T19" fmla="*/ 17 h 221"/>
                        <a:gd name="T20" fmla="*/ 43 w 220"/>
                        <a:gd name="T21" fmla="*/ 44 h 221"/>
                        <a:gd name="T22" fmla="*/ 16 w 220"/>
                        <a:gd name="T23" fmla="*/ 110 h 221"/>
                        <a:gd name="T24" fmla="*/ 43 w 220"/>
                        <a:gd name="T25" fmla="*/ 177 h 221"/>
                        <a:gd name="T26" fmla="*/ 110 w 220"/>
                        <a:gd name="T27" fmla="*/ 204 h 221"/>
                        <a:gd name="T28" fmla="*/ 176 w 220"/>
                        <a:gd name="T29" fmla="*/ 177 h 221"/>
                        <a:gd name="T30" fmla="*/ 203 w 220"/>
                        <a:gd name="T31" fmla="*/ 110 h 221"/>
                        <a:gd name="T32" fmla="*/ 176 w 220"/>
                        <a:gd name="T33" fmla="*/ 44 h 221"/>
                        <a:gd name="T34" fmla="*/ 110 w 220"/>
                        <a:gd name="T35" fmla="*/ 1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0" h="221">
                          <a:moveTo>
                            <a:pt x="110" y="221"/>
                          </a:moveTo>
                          <a:cubicBezTo>
                            <a:pt x="80" y="221"/>
                            <a:pt x="53" y="209"/>
                            <a:pt x="32" y="188"/>
                          </a:cubicBezTo>
                          <a:cubicBezTo>
                            <a:pt x="11" y="168"/>
                            <a:pt x="0" y="140"/>
                            <a:pt x="0" y="110"/>
                          </a:cubicBezTo>
                          <a:cubicBezTo>
                            <a:pt x="0" y="81"/>
                            <a:pt x="11" y="53"/>
                            <a:pt x="32" y="33"/>
                          </a:cubicBezTo>
                          <a:cubicBezTo>
                            <a:pt x="53" y="12"/>
                            <a:pt x="80" y="0"/>
                            <a:pt x="110" y="0"/>
                          </a:cubicBezTo>
                          <a:cubicBezTo>
                            <a:pt x="139" y="0"/>
                            <a:pt x="167" y="12"/>
                            <a:pt x="188" y="33"/>
                          </a:cubicBezTo>
                          <a:cubicBezTo>
                            <a:pt x="208" y="53"/>
                            <a:pt x="220" y="81"/>
                            <a:pt x="220" y="110"/>
                          </a:cubicBezTo>
                          <a:cubicBezTo>
                            <a:pt x="220" y="140"/>
                            <a:pt x="208" y="168"/>
                            <a:pt x="188" y="188"/>
                          </a:cubicBezTo>
                          <a:cubicBezTo>
                            <a:pt x="167" y="209"/>
                            <a:pt x="139" y="221"/>
                            <a:pt x="110" y="221"/>
                          </a:cubicBezTo>
                          <a:close/>
                          <a:moveTo>
                            <a:pt x="110" y="17"/>
                          </a:moveTo>
                          <a:cubicBezTo>
                            <a:pt x="85" y="17"/>
                            <a:pt x="61" y="27"/>
                            <a:pt x="43" y="44"/>
                          </a:cubicBezTo>
                          <a:cubicBezTo>
                            <a:pt x="26" y="62"/>
                            <a:pt x="16" y="85"/>
                            <a:pt x="16" y="110"/>
                          </a:cubicBezTo>
                          <a:cubicBezTo>
                            <a:pt x="16" y="135"/>
                            <a:pt x="26" y="159"/>
                            <a:pt x="43" y="177"/>
                          </a:cubicBezTo>
                          <a:cubicBezTo>
                            <a:pt x="61" y="194"/>
                            <a:pt x="85" y="204"/>
                            <a:pt x="110" y="204"/>
                          </a:cubicBezTo>
                          <a:cubicBezTo>
                            <a:pt x="135" y="204"/>
                            <a:pt x="158" y="194"/>
                            <a:pt x="176" y="177"/>
                          </a:cubicBezTo>
                          <a:cubicBezTo>
                            <a:pt x="194" y="159"/>
                            <a:pt x="203" y="135"/>
                            <a:pt x="203" y="110"/>
                          </a:cubicBezTo>
                          <a:cubicBezTo>
                            <a:pt x="203" y="85"/>
                            <a:pt x="194" y="62"/>
                            <a:pt x="176" y="44"/>
                          </a:cubicBezTo>
                          <a:cubicBezTo>
                            <a:pt x="158" y="27"/>
                            <a:pt x="135" y="17"/>
                            <a:pt x="11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3666A"/>
                        </a:solidFill>
                      </a:endParaRPr>
                    </a:p>
                  </p:txBody>
                </p:sp>
                <p:sp>
                  <p:nvSpPr>
                    <p:cNvPr id="69" name="Freeform 32"/>
                    <p:cNvSpPr>
                      <a:spLocks/>
                    </p:cNvSpPr>
                    <p:nvPr/>
                  </p:nvSpPr>
                  <p:spPr bwMode="auto">
                    <a:xfrm>
                      <a:off x="8721725" y="3294063"/>
                      <a:ext cx="101600" cy="101600"/>
                    </a:xfrm>
                    <a:custGeom>
                      <a:avLst/>
                      <a:gdLst>
                        <a:gd name="T0" fmla="*/ 44 w 64"/>
                        <a:gd name="T1" fmla="*/ 64 h 64"/>
                        <a:gd name="T2" fmla="*/ 0 w 64"/>
                        <a:gd name="T3" fmla="*/ 18 h 64"/>
                        <a:gd name="T4" fmla="*/ 18 w 64"/>
                        <a:gd name="T5" fmla="*/ 0 h 64"/>
                        <a:gd name="T6" fmla="*/ 64 w 64"/>
                        <a:gd name="T7" fmla="*/ 44 h 64"/>
                        <a:gd name="T8" fmla="*/ 44 w 64"/>
                        <a:gd name="T9" fmla="*/ 64 h 64"/>
                      </a:gdLst>
                      <a:ahLst/>
                      <a:cxnLst>
                        <a:cxn ang="0">
                          <a:pos x="T0" y="T1"/>
                        </a:cxn>
                        <a:cxn ang="0">
                          <a:pos x="T2" y="T3"/>
                        </a:cxn>
                        <a:cxn ang="0">
                          <a:pos x="T4" y="T5"/>
                        </a:cxn>
                        <a:cxn ang="0">
                          <a:pos x="T6" y="T7"/>
                        </a:cxn>
                        <a:cxn ang="0">
                          <a:pos x="T8" y="T9"/>
                        </a:cxn>
                      </a:cxnLst>
                      <a:rect l="0" t="0" r="r" b="b"/>
                      <a:pathLst>
                        <a:path w="64" h="64">
                          <a:moveTo>
                            <a:pt x="44" y="64"/>
                          </a:moveTo>
                          <a:lnTo>
                            <a:pt x="0" y="18"/>
                          </a:lnTo>
                          <a:lnTo>
                            <a:pt x="18" y="0"/>
                          </a:lnTo>
                          <a:lnTo>
                            <a:pt x="64" y="44"/>
                          </a:lnTo>
                          <a:lnTo>
                            <a:pt x="4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3666A"/>
                        </a:solidFill>
                      </a:endParaRPr>
                    </a:p>
                  </p:txBody>
                </p:sp>
                <p:sp>
                  <p:nvSpPr>
                    <p:cNvPr id="70" name="Freeform 33"/>
                    <p:cNvSpPr>
                      <a:spLocks/>
                    </p:cNvSpPr>
                    <p:nvPr/>
                  </p:nvSpPr>
                  <p:spPr bwMode="auto">
                    <a:xfrm>
                      <a:off x="8670925" y="3781426"/>
                      <a:ext cx="152400" cy="155575"/>
                    </a:xfrm>
                    <a:custGeom>
                      <a:avLst/>
                      <a:gdLst>
                        <a:gd name="T0" fmla="*/ 18 w 96"/>
                        <a:gd name="T1" fmla="*/ 98 h 98"/>
                        <a:gd name="T2" fmla="*/ 0 w 96"/>
                        <a:gd name="T3" fmla="*/ 79 h 98"/>
                        <a:gd name="T4" fmla="*/ 76 w 96"/>
                        <a:gd name="T5" fmla="*/ 0 h 98"/>
                        <a:gd name="T6" fmla="*/ 96 w 96"/>
                        <a:gd name="T7" fmla="*/ 20 h 98"/>
                        <a:gd name="T8" fmla="*/ 18 w 96"/>
                        <a:gd name="T9" fmla="*/ 98 h 98"/>
                      </a:gdLst>
                      <a:ahLst/>
                      <a:cxnLst>
                        <a:cxn ang="0">
                          <a:pos x="T0" y="T1"/>
                        </a:cxn>
                        <a:cxn ang="0">
                          <a:pos x="T2" y="T3"/>
                        </a:cxn>
                        <a:cxn ang="0">
                          <a:pos x="T4" y="T5"/>
                        </a:cxn>
                        <a:cxn ang="0">
                          <a:pos x="T6" y="T7"/>
                        </a:cxn>
                        <a:cxn ang="0">
                          <a:pos x="T8" y="T9"/>
                        </a:cxn>
                      </a:cxnLst>
                      <a:rect l="0" t="0" r="r" b="b"/>
                      <a:pathLst>
                        <a:path w="96" h="98">
                          <a:moveTo>
                            <a:pt x="18" y="98"/>
                          </a:moveTo>
                          <a:lnTo>
                            <a:pt x="0" y="79"/>
                          </a:lnTo>
                          <a:lnTo>
                            <a:pt x="76" y="0"/>
                          </a:lnTo>
                          <a:lnTo>
                            <a:pt x="96" y="20"/>
                          </a:lnTo>
                          <a:lnTo>
                            <a:pt x="18"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3666A"/>
                        </a:solidFill>
                      </a:endParaRPr>
                    </a:p>
                  </p:txBody>
                </p:sp>
                <p:sp>
                  <p:nvSpPr>
                    <p:cNvPr id="71" name="Freeform 34"/>
                    <p:cNvSpPr>
                      <a:spLocks/>
                    </p:cNvSpPr>
                    <p:nvPr/>
                  </p:nvSpPr>
                  <p:spPr bwMode="auto">
                    <a:xfrm>
                      <a:off x="9212263" y="3781426"/>
                      <a:ext cx="188913" cy="192088"/>
                    </a:xfrm>
                    <a:custGeom>
                      <a:avLst/>
                      <a:gdLst>
                        <a:gd name="T0" fmla="*/ 100 w 119"/>
                        <a:gd name="T1" fmla="*/ 121 h 121"/>
                        <a:gd name="T2" fmla="*/ 0 w 119"/>
                        <a:gd name="T3" fmla="*/ 20 h 121"/>
                        <a:gd name="T4" fmla="*/ 18 w 119"/>
                        <a:gd name="T5" fmla="*/ 0 h 121"/>
                        <a:gd name="T6" fmla="*/ 119 w 119"/>
                        <a:gd name="T7" fmla="*/ 102 h 121"/>
                        <a:gd name="T8" fmla="*/ 100 w 119"/>
                        <a:gd name="T9" fmla="*/ 121 h 121"/>
                      </a:gdLst>
                      <a:ahLst/>
                      <a:cxnLst>
                        <a:cxn ang="0">
                          <a:pos x="T0" y="T1"/>
                        </a:cxn>
                        <a:cxn ang="0">
                          <a:pos x="T2" y="T3"/>
                        </a:cxn>
                        <a:cxn ang="0">
                          <a:pos x="T4" y="T5"/>
                        </a:cxn>
                        <a:cxn ang="0">
                          <a:pos x="T6" y="T7"/>
                        </a:cxn>
                        <a:cxn ang="0">
                          <a:pos x="T8" y="T9"/>
                        </a:cxn>
                      </a:cxnLst>
                      <a:rect l="0" t="0" r="r" b="b"/>
                      <a:pathLst>
                        <a:path w="119" h="121">
                          <a:moveTo>
                            <a:pt x="100" y="121"/>
                          </a:moveTo>
                          <a:lnTo>
                            <a:pt x="0" y="20"/>
                          </a:lnTo>
                          <a:lnTo>
                            <a:pt x="18" y="0"/>
                          </a:lnTo>
                          <a:lnTo>
                            <a:pt x="119" y="102"/>
                          </a:lnTo>
                          <a:lnTo>
                            <a:pt x="100"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3666A"/>
                        </a:solidFill>
                      </a:endParaRPr>
                    </a:p>
                  </p:txBody>
                </p:sp>
                <p:sp>
                  <p:nvSpPr>
                    <p:cNvPr id="72" name="Freeform 35"/>
                    <p:cNvSpPr>
                      <a:spLocks/>
                    </p:cNvSpPr>
                    <p:nvPr/>
                  </p:nvSpPr>
                  <p:spPr bwMode="auto">
                    <a:xfrm>
                      <a:off x="9212263" y="3240088"/>
                      <a:ext cx="152400" cy="155575"/>
                    </a:xfrm>
                    <a:custGeom>
                      <a:avLst/>
                      <a:gdLst>
                        <a:gd name="T0" fmla="*/ 18 w 96"/>
                        <a:gd name="T1" fmla="*/ 98 h 98"/>
                        <a:gd name="T2" fmla="*/ 0 w 96"/>
                        <a:gd name="T3" fmla="*/ 78 h 98"/>
                        <a:gd name="T4" fmla="*/ 77 w 96"/>
                        <a:gd name="T5" fmla="*/ 0 h 98"/>
                        <a:gd name="T6" fmla="*/ 96 w 96"/>
                        <a:gd name="T7" fmla="*/ 20 h 98"/>
                        <a:gd name="T8" fmla="*/ 18 w 96"/>
                        <a:gd name="T9" fmla="*/ 98 h 98"/>
                      </a:gdLst>
                      <a:ahLst/>
                      <a:cxnLst>
                        <a:cxn ang="0">
                          <a:pos x="T0" y="T1"/>
                        </a:cxn>
                        <a:cxn ang="0">
                          <a:pos x="T2" y="T3"/>
                        </a:cxn>
                        <a:cxn ang="0">
                          <a:pos x="T4" y="T5"/>
                        </a:cxn>
                        <a:cxn ang="0">
                          <a:pos x="T6" y="T7"/>
                        </a:cxn>
                        <a:cxn ang="0">
                          <a:pos x="T8" y="T9"/>
                        </a:cxn>
                      </a:cxnLst>
                      <a:rect l="0" t="0" r="r" b="b"/>
                      <a:pathLst>
                        <a:path w="96" h="98">
                          <a:moveTo>
                            <a:pt x="18" y="98"/>
                          </a:moveTo>
                          <a:lnTo>
                            <a:pt x="0" y="78"/>
                          </a:lnTo>
                          <a:lnTo>
                            <a:pt x="77" y="0"/>
                          </a:lnTo>
                          <a:lnTo>
                            <a:pt x="96" y="20"/>
                          </a:lnTo>
                          <a:lnTo>
                            <a:pt x="18"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3666A"/>
                        </a:solidFill>
                      </a:endParaRPr>
                    </a:p>
                  </p:txBody>
                </p:sp>
                <p:sp>
                  <p:nvSpPr>
                    <p:cNvPr id="73" name="Freeform 36"/>
                    <p:cNvSpPr>
                      <a:spLocks noEditPoints="1"/>
                    </p:cNvSpPr>
                    <p:nvPr/>
                  </p:nvSpPr>
                  <p:spPr bwMode="auto">
                    <a:xfrm>
                      <a:off x="8537575" y="3109913"/>
                      <a:ext cx="203200" cy="203200"/>
                    </a:xfrm>
                    <a:custGeom>
                      <a:avLst/>
                      <a:gdLst>
                        <a:gd name="T0" fmla="*/ 39 w 78"/>
                        <a:gd name="T1" fmla="*/ 78 h 78"/>
                        <a:gd name="T2" fmla="*/ 39 w 78"/>
                        <a:gd name="T3" fmla="*/ 78 h 78"/>
                        <a:gd name="T4" fmla="*/ 12 w 78"/>
                        <a:gd name="T5" fmla="*/ 66 h 78"/>
                        <a:gd name="T6" fmla="*/ 0 w 78"/>
                        <a:gd name="T7" fmla="*/ 39 h 78"/>
                        <a:gd name="T8" fmla="*/ 12 w 78"/>
                        <a:gd name="T9" fmla="*/ 11 h 78"/>
                        <a:gd name="T10" fmla="*/ 39 w 78"/>
                        <a:gd name="T11" fmla="*/ 0 h 78"/>
                        <a:gd name="T12" fmla="*/ 67 w 78"/>
                        <a:gd name="T13" fmla="*/ 11 h 78"/>
                        <a:gd name="T14" fmla="*/ 78 w 78"/>
                        <a:gd name="T15" fmla="*/ 39 h 78"/>
                        <a:gd name="T16" fmla="*/ 67 w 78"/>
                        <a:gd name="T17" fmla="*/ 66 h 78"/>
                        <a:gd name="T18" fmla="*/ 39 w 78"/>
                        <a:gd name="T19" fmla="*/ 78 h 78"/>
                        <a:gd name="T20" fmla="*/ 39 w 78"/>
                        <a:gd name="T21" fmla="*/ 17 h 78"/>
                        <a:gd name="T22" fmla="*/ 23 w 78"/>
                        <a:gd name="T23" fmla="*/ 23 h 78"/>
                        <a:gd name="T24" fmla="*/ 17 w 78"/>
                        <a:gd name="T25" fmla="*/ 39 h 78"/>
                        <a:gd name="T26" fmla="*/ 23 w 78"/>
                        <a:gd name="T27" fmla="*/ 55 h 78"/>
                        <a:gd name="T28" fmla="*/ 39 w 78"/>
                        <a:gd name="T29" fmla="*/ 61 h 78"/>
                        <a:gd name="T30" fmla="*/ 39 w 78"/>
                        <a:gd name="T31" fmla="*/ 61 h 78"/>
                        <a:gd name="T32" fmla="*/ 55 w 78"/>
                        <a:gd name="T33" fmla="*/ 55 h 78"/>
                        <a:gd name="T34" fmla="*/ 61 w 78"/>
                        <a:gd name="T35" fmla="*/ 39 h 78"/>
                        <a:gd name="T36" fmla="*/ 55 w 78"/>
                        <a:gd name="T37" fmla="*/ 23 h 78"/>
                        <a:gd name="T38" fmla="*/ 39 w 78"/>
                        <a:gd name="T39" fmla="*/ 1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78">
                          <a:moveTo>
                            <a:pt x="39" y="78"/>
                          </a:moveTo>
                          <a:cubicBezTo>
                            <a:pt x="39" y="78"/>
                            <a:pt x="39" y="78"/>
                            <a:pt x="39" y="78"/>
                          </a:cubicBezTo>
                          <a:cubicBezTo>
                            <a:pt x="29" y="78"/>
                            <a:pt x="19" y="74"/>
                            <a:pt x="12" y="66"/>
                          </a:cubicBezTo>
                          <a:cubicBezTo>
                            <a:pt x="4" y="59"/>
                            <a:pt x="0" y="49"/>
                            <a:pt x="0" y="39"/>
                          </a:cubicBezTo>
                          <a:cubicBezTo>
                            <a:pt x="0" y="29"/>
                            <a:pt x="4" y="19"/>
                            <a:pt x="12" y="11"/>
                          </a:cubicBezTo>
                          <a:cubicBezTo>
                            <a:pt x="19" y="4"/>
                            <a:pt x="29" y="0"/>
                            <a:pt x="39" y="0"/>
                          </a:cubicBezTo>
                          <a:cubicBezTo>
                            <a:pt x="50" y="0"/>
                            <a:pt x="59" y="4"/>
                            <a:pt x="67" y="11"/>
                          </a:cubicBezTo>
                          <a:cubicBezTo>
                            <a:pt x="74" y="19"/>
                            <a:pt x="78" y="29"/>
                            <a:pt x="78" y="39"/>
                          </a:cubicBezTo>
                          <a:cubicBezTo>
                            <a:pt x="78" y="49"/>
                            <a:pt x="74" y="59"/>
                            <a:pt x="67" y="66"/>
                          </a:cubicBezTo>
                          <a:cubicBezTo>
                            <a:pt x="59" y="74"/>
                            <a:pt x="50" y="78"/>
                            <a:pt x="39" y="78"/>
                          </a:cubicBezTo>
                          <a:close/>
                          <a:moveTo>
                            <a:pt x="39" y="17"/>
                          </a:moveTo>
                          <a:cubicBezTo>
                            <a:pt x="33" y="17"/>
                            <a:pt x="28" y="19"/>
                            <a:pt x="23" y="23"/>
                          </a:cubicBezTo>
                          <a:cubicBezTo>
                            <a:pt x="19" y="27"/>
                            <a:pt x="17" y="33"/>
                            <a:pt x="17" y="39"/>
                          </a:cubicBezTo>
                          <a:cubicBezTo>
                            <a:pt x="17" y="45"/>
                            <a:pt x="19" y="50"/>
                            <a:pt x="23" y="55"/>
                          </a:cubicBezTo>
                          <a:cubicBezTo>
                            <a:pt x="28" y="59"/>
                            <a:pt x="33" y="61"/>
                            <a:pt x="39" y="61"/>
                          </a:cubicBezTo>
                          <a:cubicBezTo>
                            <a:pt x="39" y="61"/>
                            <a:pt x="39" y="61"/>
                            <a:pt x="39" y="61"/>
                          </a:cubicBezTo>
                          <a:cubicBezTo>
                            <a:pt x="45" y="61"/>
                            <a:pt x="51" y="59"/>
                            <a:pt x="55" y="55"/>
                          </a:cubicBezTo>
                          <a:cubicBezTo>
                            <a:pt x="59" y="50"/>
                            <a:pt x="61" y="45"/>
                            <a:pt x="61" y="39"/>
                          </a:cubicBezTo>
                          <a:cubicBezTo>
                            <a:pt x="61" y="33"/>
                            <a:pt x="59" y="27"/>
                            <a:pt x="55" y="23"/>
                          </a:cubicBezTo>
                          <a:cubicBezTo>
                            <a:pt x="51" y="19"/>
                            <a:pt x="45" y="17"/>
                            <a:pt x="3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3666A"/>
                        </a:solidFill>
                      </a:endParaRPr>
                    </a:p>
                  </p:txBody>
                </p:sp>
                <p:sp>
                  <p:nvSpPr>
                    <p:cNvPr id="74" name="Freeform 37"/>
                    <p:cNvSpPr>
                      <a:spLocks noEditPoints="1"/>
                    </p:cNvSpPr>
                    <p:nvPr/>
                  </p:nvSpPr>
                  <p:spPr bwMode="auto">
                    <a:xfrm>
                      <a:off x="8442325" y="3908426"/>
                      <a:ext cx="266700" cy="254000"/>
                    </a:xfrm>
                    <a:custGeom>
                      <a:avLst/>
                      <a:gdLst>
                        <a:gd name="T0" fmla="*/ 49 w 103"/>
                        <a:gd name="T1" fmla="*/ 98 h 98"/>
                        <a:gd name="T2" fmla="*/ 14 w 103"/>
                        <a:gd name="T3" fmla="*/ 84 h 98"/>
                        <a:gd name="T4" fmla="*/ 0 w 103"/>
                        <a:gd name="T5" fmla="*/ 49 h 98"/>
                        <a:gd name="T6" fmla="*/ 14 w 103"/>
                        <a:gd name="T7" fmla="*/ 15 h 98"/>
                        <a:gd name="T8" fmla="*/ 49 w 103"/>
                        <a:gd name="T9" fmla="*/ 0 h 98"/>
                        <a:gd name="T10" fmla="*/ 83 w 103"/>
                        <a:gd name="T11" fmla="*/ 15 h 98"/>
                        <a:gd name="T12" fmla="*/ 83 w 103"/>
                        <a:gd name="T13" fmla="*/ 84 h 98"/>
                        <a:gd name="T14" fmla="*/ 49 w 103"/>
                        <a:gd name="T15" fmla="*/ 98 h 98"/>
                        <a:gd name="T16" fmla="*/ 49 w 103"/>
                        <a:gd name="T17" fmla="*/ 17 h 98"/>
                        <a:gd name="T18" fmla="*/ 26 w 103"/>
                        <a:gd name="T19" fmla="*/ 26 h 98"/>
                        <a:gd name="T20" fmla="*/ 16 w 103"/>
                        <a:gd name="T21" fmla="*/ 49 h 98"/>
                        <a:gd name="T22" fmla="*/ 26 w 103"/>
                        <a:gd name="T23" fmla="*/ 72 h 98"/>
                        <a:gd name="T24" fmla="*/ 49 w 103"/>
                        <a:gd name="T25" fmla="*/ 82 h 98"/>
                        <a:gd name="T26" fmla="*/ 72 w 103"/>
                        <a:gd name="T27" fmla="*/ 72 h 98"/>
                        <a:gd name="T28" fmla="*/ 72 w 103"/>
                        <a:gd name="T29" fmla="*/ 26 h 98"/>
                        <a:gd name="T30" fmla="*/ 49 w 103"/>
                        <a:gd name="T31" fmla="*/ 1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98">
                          <a:moveTo>
                            <a:pt x="49" y="98"/>
                          </a:moveTo>
                          <a:cubicBezTo>
                            <a:pt x="36" y="98"/>
                            <a:pt x="23" y="93"/>
                            <a:pt x="14" y="84"/>
                          </a:cubicBezTo>
                          <a:cubicBezTo>
                            <a:pt x="5" y="75"/>
                            <a:pt x="0" y="62"/>
                            <a:pt x="0" y="49"/>
                          </a:cubicBezTo>
                          <a:cubicBezTo>
                            <a:pt x="0" y="36"/>
                            <a:pt x="5" y="24"/>
                            <a:pt x="14" y="15"/>
                          </a:cubicBezTo>
                          <a:cubicBezTo>
                            <a:pt x="23" y="5"/>
                            <a:pt x="36" y="0"/>
                            <a:pt x="49" y="0"/>
                          </a:cubicBezTo>
                          <a:cubicBezTo>
                            <a:pt x="62" y="0"/>
                            <a:pt x="74" y="5"/>
                            <a:pt x="83" y="15"/>
                          </a:cubicBezTo>
                          <a:cubicBezTo>
                            <a:pt x="103" y="34"/>
                            <a:pt x="103" y="65"/>
                            <a:pt x="83" y="84"/>
                          </a:cubicBezTo>
                          <a:cubicBezTo>
                            <a:pt x="74" y="93"/>
                            <a:pt x="62" y="98"/>
                            <a:pt x="49" y="98"/>
                          </a:cubicBezTo>
                          <a:close/>
                          <a:moveTo>
                            <a:pt x="49" y="17"/>
                          </a:moveTo>
                          <a:cubicBezTo>
                            <a:pt x="40" y="17"/>
                            <a:pt x="32" y="20"/>
                            <a:pt x="26" y="26"/>
                          </a:cubicBezTo>
                          <a:cubicBezTo>
                            <a:pt x="20" y="33"/>
                            <a:pt x="16" y="41"/>
                            <a:pt x="16" y="49"/>
                          </a:cubicBezTo>
                          <a:cubicBezTo>
                            <a:pt x="16" y="58"/>
                            <a:pt x="20" y="66"/>
                            <a:pt x="26" y="72"/>
                          </a:cubicBezTo>
                          <a:cubicBezTo>
                            <a:pt x="32" y="78"/>
                            <a:pt x="40" y="82"/>
                            <a:pt x="49" y="82"/>
                          </a:cubicBezTo>
                          <a:cubicBezTo>
                            <a:pt x="57" y="82"/>
                            <a:pt x="66" y="78"/>
                            <a:pt x="72" y="72"/>
                          </a:cubicBezTo>
                          <a:cubicBezTo>
                            <a:pt x="84" y="60"/>
                            <a:pt x="84" y="39"/>
                            <a:pt x="72" y="26"/>
                          </a:cubicBezTo>
                          <a:cubicBezTo>
                            <a:pt x="66" y="20"/>
                            <a:pt x="57" y="17"/>
                            <a:pt x="4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3666A"/>
                        </a:solidFill>
                      </a:endParaRPr>
                    </a:p>
                  </p:txBody>
                </p:sp>
                <p:sp>
                  <p:nvSpPr>
                    <p:cNvPr id="75" name="Freeform 38"/>
                    <p:cNvSpPr>
                      <a:spLocks noEditPoints="1"/>
                    </p:cNvSpPr>
                    <p:nvPr/>
                  </p:nvSpPr>
                  <p:spPr bwMode="auto">
                    <a:xfrm>
                      <a:off x="9339263" y="3014663"/>
                      <a:ext cx="254000" cy="254000"/>
                    </a:xfrm>
                    <a:custGeom>
                      <a:avLst/>
                      <a:gdLst>
                        <a:gd name="T0" fmla="*/ 49 w 98"/>
                        <a:gd name="T1" fmla="*/ 98 h 98"/>
                        <a:gd name="T2" fmla="*/ 49 w 98"/>
                        <a:gd name="T3" fmla="*/ 98 h 98"/>
                        <a:gd name="T4" fmla="*/ 14 w 98"/>
                        <a:gd name="T5" fmla="*/ 83 h 98"/>
                        <a:gd name="T6" fmla="*/ 0 w 98"/>
                        <a:gd name="T7" fmla="*/ 49 h 98"/>
                        <a:gd name="T8" fmla="*/ 14 w 98"/>
                        <a:gd name="T9" fmla="*/ 14 h 98"/>
                        <a:gd name="T10" fmla="*/ 49 w 98"/>
                        <a:gd name="T11" fmla="*/ 0 h 98"/>
                        <a:gd name="T12" fmla="*/ 83 w 98"/>
                        <a:gd name="T13" fmla="*/ 14 h 98"/>
                        <a:gd name="T14" fmla="*/ 98 w 98"/>
                        <a:gd name="T15" fmla="*/ 49 h 98"/>
                        <a:gd name="T16" fmla="*/ 83 w 98"/>
                        <a:gd name="T17" fmla="*/ 83 h 98"/>
                        <a:gd name="T18" fmla="*/ 49 w 98"/>
                        <a:gd name="T19" fmla="*/ 98 h 98"/>
                        <a:gd name="T20" fmla="*/ 49 w 98"/>
                        <a:gd name="T21" fmla="*/ 16 h 98"/>
                        <a:gd name="T22" fmla="*/ 26 w 98"/>
                        <a:gd name="T23" fmla="*/ 26 h 98"/>
                        <a:gd name="T24" fmla="*/ 16 w 98"/>
                        <a:gd name="T25" fmla="*/ 49 h 98"/>
                        <a:gd name="T26" fmla="*/ 26 w 98"/>
                        <a:gd name="T27" fmla="*/ 72 h 98"/>
                        <a:gd name="T28" fmla="*/ 49 w 98"/>
                        <a:gd name="T29" fmla="*/ 81 h 98"/>
                        <a:gd name="T30" fmla="*/ 72 w 98"/>
                        <a:gd name="T31" fmla="*/ 72 h 98"/>
                        <a:gd name="T32" fmla="*/ 81 w 98"/>
                        <a:gd name="T33" fmla="*/ 49 h 98"/>
                        <a:gd name="T34" fmla="*/ 72 w 98"/>
                        <a:gd name="T35" fmla="*/ 26 h 98"/>
                        <a:gd name="T36" fmla="*/ 49 w 98"/>
                        <a:gd name="T37" fmla="*/ 1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98">
                          <a:moveTo>
                            <a:pt x="49" y="98"/>
                          </a:moveTo>
                          <a:cubicBezTo>
                            <a:pt x="49" y="98"/>
                            <a:pt x="49" y="98"/>
                            <a:pt x="49" y="98"/>
                          </a:cubicBezTo>
                          <a:cubicBezTo>
                            <a:pt x="35" y="98"/>
                            <a:pt x="23" y="92"/>
                            <a:pt x="14" y="83"/>
                          </a:cubicBezTo>
                          <a:cubicBezTo>
                            <a:pt x="5" y="74"/>
                            <a:pt x="0" y="62"/>
                            <a:pt x="0" y="49"/>
                          </a:cubicBezTo>
                          <a:cubicBezTo>
                            <a:pt x="0" y="35"/>
                            <a:pt x="5" y="23"/>
                            <a:pt x="14" y="14"/>
                          </a:cubicBezTo>
                          <a:cubicBezTo>
                            <a:pt x="23" y="5"/>
                            <a:pt x="35" y="0"/>
                            <a:pt x="49" y="0"/>
                          </a:cubicBezTo>
                          <a:cubicBezTo>
                            <a:pt x="62" y="0"/>
                            <a:pt x="74" y="5"/>
                            <a:pt x="83" y="14"/>
                          </a:cubicBezTo>
                          <a:cubicBezTo>
                            <a:pt x="93" y="23"/>
                            <a:pt x="98" y="35"/>
                            <a:pt x="98" y="49"/>
                          </a:cubicBezTo>
                          <a:cubicBezTo>
                            <a:pt x="98" y="62"/>
                            <a:pt x="93" y="74"/>
                            <a:pt x="83" y="83"/>
                          </a:cubicBezTo>
                          <a:cubicBezTo>
                            <a:pt x="74" y="92"/>
                            <a:pt x="62" y="98"/>
                            <a:pt x="49" y="98"/>
                          </a:cubicBezTo>
                          <a:close/>
                          <a:moveTo>
                            <a:pt x="49" y="16"/>
                          </a:moveTo>
                          <a:cubicBezTo>
                            <a:pt x="40" y="16"/>
                            <a:pt x="32" y="19"/>
                            <a:pt x="26" y="26"/>
                          </a:cubicBezTo>
                          <a:cubicBezTo>
                            <a:pt x="19" y="32"/>
                            <a:pt x="16" y="40"/>
                            <a:pt x="16" y="49"/>
                          </a:cubicBezTo>
                          <a:cubicBezTo>
                            <a:pt x="16" y="57"/>
                            <a:pt x="19" y="65"/>
                            <a:pt x="26" y="72"/>
                          </a:cubicBezTo>
                          <a:cubicBezTo>
                            <a:pt x="32" y="78"/>
                            <a:pt x="40" y="81"/>
                            <a:pt x="49" y="81"/>
                          </a:cubicBezTo>
                          <a:cubicBezTo>
                            <a:pt x="57" y="81"/>
                            <a:pt x="65" y="78"/>
                            <a:pt x="72" y="72"/>
                          </a:cubicBezTo>
                          <a:cubicBezTo>
                            <a:pt x="78" y="65"/>
                            <a:pt x="81" y="57"/>
                            <a:pt x="81" y="49"/>
                          </a:cubicBezTo>
                          <a:cubicBezTo>
                            <a:pt x="81" y="40"/>
                            <a:pt x="78" y="32"/>
                            <a:pt x="72" y="26"/>
                          </a:cubicBezTo>
                          <a:cubicBezTo>
                            <a:pt x="65" y="19"/>
                            <a:pt x="57"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3666A"/>
                        </a:solidFill>
                      </a:endParaRPr>
                    </a:p>
                  </p:txBody>
                </p:sp>
                <p:sp>
                  <p:nvSpPr>
                    <p:cNvPr id="76" name="Freeform 39"/>
                    <p:cNvSpPr>
                      <a:spLocks noEditPoints="1"/>
                    </p:cNvSpPr>
                    <p:nvPr/>
                  </p:nvSpPr>
                  <p:spPr bwMode="auto">
                    <a:xfrm>
                      <a:off x="9367838" y="3940176"/>
                      <a:ext cx="320675" cy="306388"/>
                    </a:xfrm>
                    <a:custGeom>
                      <a:avLst/>
                      <a:gdLst>
                        <a:gd name="T0" fmla="*/ 59 w 124"/>
                        <a:gd name="T1" fmla="*/ 118 h 118"/>
                        <a:gd name="T2" fmla="*/ 59 w 124"/>
                        <a:gd name="T3" fmla="*/ 118 h 118"/>
                        <a:gd name="T4" fmla="*/ 17 w 124"/>
                        <a:gd name="T5" fmla="*/ 101 h 118"/>
                        <a:gd name="T6" fmla="*/ 0 w 124"/>
                        <a:gd name="T7" fmla="*/ 59 h 118"/>
                        <a:gd name="T8" fmla="*/ 17 w 124"/>
                        <a:gd name="T9" fmla="*/ 17 h 118"/>
                        <a:gd name="T10" fmla="*/ 59 w 124"/>
                        <a:gd name="T11" fmla="*/ 0 h 118"/>
                        <a:gd name="T12" fmla="*/ 101 w 124"/>
                        <a:gd name="T13" fmla="*/ 17 h 118"/>
                        <a:gd name="T14" fmla="*/ 101 w 124"/>
                        <a:gd name="T15" fmla="*/ 101 h 118"/>
                        <a:gd name="T16" fmla="*/ 59 w 124"/>
                        <a:gd name="T17" fmla="*/ 118 h 118"/>
                        <a:gd name="T18" fmla="*/ 59 w 124"/>
                        <a:gd name="T19" fmla="*/ 16 h 118"/>
                        <a:gd name="T20" fmla="*/ 29 w 124"/>
                        <a:gd name="T21" fmla="*/ 29 h 118"/>
                        <a:gd name="T22" fmla="*/ 17 w 124"/>
                        <a:gd name="T23" fmla="*/ 59 h 118"/>
                        <a:gd name="T24" fmla="*/ 29 w 124"/>
                        <a:gd name="T25" fmla="*/ 89 h 118"/>
                        <a:gd name="T26" fmla="*/ 59 w 124"/>
                        <a:gd name="T27" fmla="*/ 102 h 118"/>
                        <a:gd name="T28" fmla="*/ 89 w 124"/>
                        <a:gd name="T29" fmla="*/ 89 h 118"/>
                        <a:gd name="T30" fmla="*/ 89 w 124"/>
                        <a:gd name="T31" fmla="*/ 29 h 118"/>
                        <a:gd name="T32" fmla="*/ 59 w 124"/>
                        <a:gd name="T33" fmla="*/ 1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 h="118">
                          <a:moveTo>
                            <a:pt x="59" y="118"/>
                          </a:moveTo>
                          <a:cubicBezTo>
                            <a:pt x="59" y="118"/>
                            <a:pt x="59" y="118"/>
                            <a:pt x="59" y="118"/>
                          </a:cubicBezTo>
                          <a:cubicBezTo>
                            <a:pt x="43" y="118"/>
                            <a:pt x="29" y="112"/>
                            <a:pt x="17" y="101"/>
                          </a:cubicBezTo>
                          <a:cubicBezTo>
                            <a:pt x="6" y="90"/>
                            <a:pt x="0" y="75"/>
                            <a:pt x="0" y="59"/>
                          </a:cubicBezTo>
                          <a:cubicBezTo>
                            <a:pt x="0" y="43"/>
                            <a:pt x="6" y="28"/>
                            <a:pt x="17" y="17"/>
                          </a:cubicBezTo>
                          <a:cubicBezTo>
                            <a:pt x="29" y="6"/>
                            <a:pt x="43" y="0"/>
                            <a:pt x="59" y="0"/>
                          </a:cubicBezTo>
                          <a:cubicBezTo>
                            <a:pt x="75" y="0"/>
                            <a:pt x="90" y="6"/>
                            <a:pt x="101" y="17"/>
                          </a:cubicBezTo>
                          <a:cubicBezTo>
                            <a:pt x="124" y="40"/>
                            <a:pt x="124" y="78"/>
                            <a:pt x="101" y="101"/>
                          </a:cubicBezTo>
                          <a:cubicBezTo>
                            <a:pt x="90" y="112"/>
                            <a:pt x="75" y="118"/>
                            <a:pt x="59" y="118"/>
                          </a:cubicBezTo>
                          <a:close/>
                          <a:moveTo>
                            <a:pt x="59" y="16"/>
                          </a:moveTo>
                          <a:cubicBezTo>
                            <a:pt x="48" y="16"/>
                            <a:pt x="37" y="21"/>
                            <a:pt x="29" y="29"/>
                          </a:cubicBezTo>
                          <a:cubicBezTo>
                            <a:pt x="21" y="37"/>
                            <a:pt x="17" y="48"/>
                            <a:pt x="17" y="59"/>
                          </a:cubicBezTo>
                          <a:cubicBezTo>
                            <a:pt x="17" y="70"/>
                            <a:pt x="21" y="81"/>
                            <a:pt x="29" y="89"/>
                          </a:cubicBezTo>
                          <a:cubicBezTo>
                            <a:pt x="37" y="97"/>
                            <a:pt x="48" y="102"/>
                            <a:pt x="59" y="102"/>
                          </a:cubicBezTo>
                          <a:cubicBezTo>
                            <a:pt x="71" y="102"/>
                            <a:pt x="81" y="97"/>
                            <a:pt x="89" y="89"/>
                          </a:cubicBezTo>
                          <a:cubicBezTo>
                            <a:pt x="106" y="73"/>
                            <a:pt x="106" y="45"/>
                            <a:pt x="89" y="29"/>
                          </a:cubicBezTo>
                          <a:cubicBezTo>
                            <a:pt x="81" y="21"/>
                            <a:pt x="71" y="16"/>
                            <a:pt x="5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63666A"/>
                        </a:solidFill>
                      </a:endParaRPr>
                    </a:p>
                  </p:txBody>
                </p:sp>
              </p:grpSp>
            </p:grpSp>
          </p:grpSp>
          <p:pic>
            <p:nvPicPr>
              <p:cNvPr id="37" name="Picture 3" descr="C:\Users\chris_000\Desktop\OPTUM OCT\0_2016 icons EMF\Health\Health_multi-color.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5820" y="2656756"/>
                <a:ext cx="677863" cy="67786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C:\Users\chris_000\Desktop\OPTUM OCT\0_2016 icons EMF\Chat\Chat_multi-color.e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7611" y="2485584"/>
                <a:ext cx="717597" cy="708025"/>
              </a:xfrm>
              <a:prstGeom prst="rect">
                <a:avLst/>
              </a:prstGeom>
              <a:noFill/>
              <a:extLst>
                <a:ext uri="{909E8E84-426E-40dd-AFC4-6F175D3DCCD1}">
                  <a14:hiddenFill xmlns:a14="http://schemas.microsoft.com/office/drawing/2010/main">
                    <a:solidFill>
                      <a:srgbClr val="FFFFFF"/>
                    </a:solidFill>
                  </a14:hiddenFill>
                </a:ext>
              </a:extLst>
            </p:spPr>
          </p:pic>
          <p:sp>
            <p:nvSpPr>
              <p:cNvPr id="39" name="Freeform 10"/>
              <p:cNvSpPr>
                <a:spLocks noEditPoints="1"/>
              </p:cNvSpPr>
              <p:nvPr/>
            </p:nvSpPr>
            <p:spPr bwMode="auto">
              <a:xfrm>
                <a:off x="4082829" y="1504222"/>
                <a:ext cx="902291" cy="542796"/>
              </a:xfrm>
              <a:custGeom>
                <a:avLst/>
                <a:gdLst>
                  <a:gd name="T0" fmla="*/ 1538 w 1658"/>
                  <a:gd name="T1" fmla="*/ 469 h 997"/>
                  <a:gd name="T2" fmla="*/ 1298 w 1658"/>
                  <a:gd name="T3" fmla="*/ 384 h 997"/>
                  <a:gd name="T4" fmla="*/ 1245 w 1658"/>
                  <a:gd name="T5" fmla="*/ 201 h 997"/>
                  <a:gd name="T6" fmla="*/ 949 w 1658"/>
                  <a:gd name="T7" fmla="*/ 201 h 997"/>
                  <a:gd name="T8" fmla="*/ 856 w 1658"/>
                  <a:gd name="T9" fmla="*/ 448 h 997"/>
                  <a:gd name="T10" fmla="*/ 735 w 1658"/>
                  <a:gd name="T11" fmla="*/ 148 h 997"/>
                  <a:gd name="T12" fmla="*/ 439 w 1658"/>
                  <a:gd name="T13" fmla="*/ 148 h 997"/>
                  <a:gd name="T14" fmla="*/ 354 w 1658"/>
                  <a:gd name="T15" fmla="*/ 377 h 997"/>
                  <a:gd name="T16" fmla="*/ 120 w 1658"/>
                  <a:gd name="T17" fmla="*/ 469 h 997"/>
                  <a:gd name="T18" fmla="*/ 0 w 1658"/>
                  <a:gd name="T19" fmla="*/ 823 h 997"/>
                  <a:gd name="T20" fmla="*/ 51 w 1658"/>
                  <a:gd name="T21" fmla="*/ 997 h 997"/>
                  <a:gd name="T22" fmla="*/ 255 w 1658"/>
                  <a:gd name="T23" fmla="*/ 607 h 997"/>
                  <a:gd name="T24" fmla="*/ 459 w 1658"/>
                  <a:gd name="T25" fmla="*/ 994 h 997"/>
                  <a:gd name="T26" fmla="*/ 510 w 1658"/>
                  <a:gd name="T27" fmla="*/ 811 h 997"/>
                  <a:gd name="T28" fmla="*/ 390 w 1658"/>
                  <a:gd name="T29" fmla="*/ 469 h 997"/>
                  <a:gd name="T30" fmla="*/ 388 w 1658"/>
                  <a:gd name="T31" fmla="*/ 421 h 997"/>
                  <a:gd name="T32" fmla="*/ 816 w 1658"/>
                  <a:gd name="T33" fmla="*/ 528 h 997"/>
                  <a:gd name="T34" fmla="*/ 816 w 1658"/>
                  <a:gd name="T35" fmla="*/ 732 h 997"/>
                  <a:gd name="T36" fmla="*/ 867 w 1658"/>
                  <a:gd name="T37" fmla="*/ 994 h 997"/>
                  <a:gd name="T38" fmla="*/ 867 w 1658"/>
                  <a:gd name="T39" fmla="*/ 591 h 997"/>
                  <a:gd name="T40" fmla="*/ 1273 w 1658"/>
                  <a:gd name="T41" fmla="*/ 432 h 997"/>
                  <a:gd name="T42" fmla="*/ 1316 w 1658"/>
                  <a:gd name="T43" fmla="*/ 572 h 997"/>
                  <a:gd name="T44" fmla="*/ 1148 w 1658"/>
                  <a:gd name="T45" fmla="*/ 997 h 997"/>
                  <a:gd name="T46" fmla="*/ 1199 w 1658"/>
                  <a:gd name="T47" fmla="*/ 823 h 997"/>
                  <a:gd name="T48" fmla="*/ 1607 w 1658"/>
                  <a:gd name="T49" fmla="*/ 811 h 997"/>
                  <a:gd name="T50" fmla="*/ 1658 w 1658"/>
                  <a:gd name="T51" fmla="*/ 994 h 997"/>
                  <a:gd name="T52" fmla="*/ 1491 w 1658"/>
                  <a:gd name="T53" fmla="*/ 572 h 997"/>
                  <a:gd name="T54" fmla="*/ 339 w 1658"/>
                  <a:gd name="T55" fmla="*/ 466 h 997"/>
                  <a:gd name="T56" fmla="*/ 171 w 1658"/>
                  <a:gd name="T57" fmla="*/ 466 h 997"/>
                  <a:gd name="T58" fmla="*/ 587 w 1658"/>
                  <a:gd name="T59" fmla="*/ 48 h 997"/>
                  <a:gd name="T60" fmla="*/ 587 w 1658"/>
                  <a:gd name="T61" fmla="*/ 242 h 997"/>
                  <a:gd name="T62" fmla="*/ 587 w 1658"/>
                  <a:gd name="T63" fmla="*/ 48 h 997"/>
                  <a:gd name="T64" fmla="*/ 1194 w 1658"/>
                  <a:gd name="T65" fmla="*/ 201 h 997"/>
                  <a:gd name="T66" fmla="*/ 1000 w 1658"/>
                  <a:gd name="T67" fmla="*/ 201 h 997"/>
                  <a:gd name="T68" fmla="*/ 1403 w 1658"/>
                  <a:gd name="T69" fmla="*/ 382 h 997"/>
                  <a:gd name="T70" fmla="*/ 1403 w 1658"/>
                  <a:gd name="T71" fmla="*/ 551 h 997"/>
                  <a:gd name="T72" fmla="*/ 1403 w 1658"/>
                  <a:gd name="T73" fmla="*/ 382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58" h="997">
                    <a:moveTo>
                      <a:pt x="1491" y="572"/>
                    </a:moveTo>
                    <a:cubicBezTo>
                      <a:pt x="1520" y="547"/>
                      <a:pt x="1538" y="510"/>
                      <a:pt x="1538" y="469"/>
                    </a:cubicBezTo>
                    <a:cubicBezTo>
                      <a:pt x="1538" y="395"/>
                      <a:pt x="1477" y="334"/>
                      <a:pt x="1403" y="334"/>
                    </a:cubicBezTo>
                    <a:cubicBezTo>
                      <a:pt x="1361" y="334"/>
                      <a:pt x="1323" y="354"/>
                      <a:pt x="1298" y="384"/>
                    </a:cubicBezTo>
                    <a:cubicBezTo>
                      <a:pt x="1267" y="353"/>
                      <a:pt x="1231" y="330"/>
                      <a:pt x="1190" y="316"/>
                    </a:cubicBezTo>
                    <a:cubicBezTo>
                      <a:pt x="1223" y="289"/>
                      <a:pt x="1245" y="248"/>
                      <a:pt x="1245" y="201"/>
                    </a:cubicBezTo>
                    <a:cubicBezTo>
                      <a:pt x="1245" y="120"/>
                      <a:pt x="1178" y="53"/>
                      <a:pt x="1097" y="53"/>
                    </a:cubicBezTo>
                    <a:cubicBezTo>
                      <a:pt x="1015" y="53"/>
                      <a:pt x="949" y="120"/>
                      <a:pt x="949" y="201"/>
                    </a:cubicBezTo>
                    <a:cubicBezTo>
                      <a:pt x="949" y="249"/>
                      <a:pt x="971" y="291"/>
                      <a:pt x="1006" y="318"/>
                    </a:cubicBezTo>
                    <a:cubicBezTo>
                      <a:pt x="943" y="341"/>
                      <a:pt x="890" y="388"/>
                      <a:pt x="856" y="448"/>
                    </a:cubicBezTo>
                    <a:cubicBezTo>
                      <a:pt x="830" y="362"/>
                      <a:pt x="764" y="293"/>
                      <a:pt x="680" y="262"/>
                    </a:cubicBezTo>
                    <a:cubicBezTo>
                      <a:pt x="713" y="235"/>
                      <a:pt x="735" y="194"/>
                      <a:pt x="735" y="148"/>
                    </a:cubicBezTo>
                    <a:cubicBezTo>
                      <a:pt x="735" y="66"/>
                      <a:pt x="668" y="0"/>
                      <a:pt x="587" y="0"/>
                    </a:cubicBezTo>
                    <a:cubicBezTo>
                      <a:pt x="505" y="0"/>
                      <a:pt x="439" y="66"/>
                      <a:pt x="439" y="148"/>
                    </a:cubicBezTo>
                    <a:cubicBezTo>
                      <a:pt x="439" y="194"/>
                      <a:pt x="460" y="235"/>
                      <a:pt x="493" y="262"/>
                    </a:cubicBezTo>
                    <a:cubicBezTo>
                      <a:pt x="438" y="284"/>
                      <a:pt x="388" y="323"/>
                      <a:pt x="354" y="377"/>
                    </a:cubicBezTo>
                    <a:cubicBezTo>
                      <a:pt x="329" y="351"/>
                      <a:pt x="294" y="334"/>
                      <a:pt x="255" y="334"/>
                    </a:cubicBezTo>
                    <a:cubicBezTo>
                      <a:pt x="181" y="334"/>
                      <a:pt x="120" y="395"/>
                      <a:pt x="120" y="469"/>
                    </a:cubicBezTo>
                    <a:cubicBezTo>
                      <a:pt x="120" y="510"/>
                      <a:pt x="139" y="547"/>
                      <a:pt x="169" y="572"/>
                    </a:cubicBezTo>
                    <a:cubicBezTo>
                      <a:pt x="72" y="611"/>
                      <a:pt x="0" y="710"/>
                      <a:pt x="0" y="823"/>
                    </a:cubicBezTo>
                    <a:cubicBezTo>
                      <a:pt x="0" y="997"/>
                      <a:pt x="0" y="997"/>
                      <a:pt x="0" y="997"/>
                    </a:cubicBezTo>
                    <a:cubicBezTo>
                      <a:pt x="51" y="997"/>
                      <a:pt x="51" y="997"/>
                      <a:pt x="51" y="997"/>
                    </a:cubicBezTo>
                    <a:cubicBezTo>
                      <a:pt x="51" y="823"/>
                      <a:pt x="51" y="823"/>
                      <a:pt x="51" y="823"/>
                    </a:cubicBezTo>
                    <a:cubicBezTo>
                      <a:pt x="51" y="706"/>
                      <a:pt x="146" y="607"/>
                      <a:pt x="255" y="607"/>
                    </a:cubicBezTo>
                    <a:cubicBezTo>
                      <a:pt x="367" y="607"/>
                      <a:pt x="459" y="699"/>
                      <a:pt x="459" y="811"/>
                    </a:cubicBezTo>
                    <a:cubicBezTo>
                      <a:pt x="459" y="994"/>
                      <a:pt x="459" y="994"/>
                      <a:pt x="459" y="994"/>
                    </a:cubicBezTo>
                    <a:cubicBezTo>
                      <a:pt x="510" y="994"/>
                      <a:pt x="510" y="994"/>
                      <a:pt x="510" y="994"/>
                    </a:cubicBezTo>
                    <a:cubicBezTo>
                      <a:pt x="510" y="811"/>
                      <a:pt x="510" y="811"/>
                      <a:pt x="510" y="811"/>
                    </a:cubicBezTo>
                    <a:cubicBezTo>
                      <a:pt x="510" y="701"/>
                      <a:pt x="440" y="607"/>
                      <a:pt x="343" y="571"/>
                    </a:cubicBezTo>
                    <a:cubicBezTo>
                      <a:pt x="372" y="546"/>
                      <a:pt x="390" y="510"/>
                      <a:pt x="390" y="469"/>
                    </a:cubicBezTo>
                    <a:cubicBezTo>
                      <a:pt x="390" y="455"/>
                      <a:pt x="388" y="441"/>
                      <a:pt x="384" y="428"/>
                    </a:cubicBezTo>
                    <a:cubicBezTo>
                      <a:pt x="385" y="426"/>
                      <a:pt x="387" y="423"/>
                      <a:pt x="388" y="421"/>
                    </a:cubicBezTo>
                    <a:cubicBezTo>
                      <a:pt x="431" y="344"/>
                      <a:pt x="508" y="298"/>
                      <a:pt x="587" y="298"/>
                    </a:cubicBezTo>
                    <a:cubicBezTo>
                      <a:pt x="712" y="298"/>
                      <a:pt x="816" y="400"/>
                      <a:pt x="816" y="528"/>
                    </a:cubicBezTo>
                    <a:cubicBezTo>
                      <a:pt x="816" y="594"/>
                      <a:pt x="816" y="594"/>
                      <a:pt x="816" y="594"/>
                    </a:cubicBezTo>
                    <a:cubicBezTo>
                      <a:pt x="816" y="732"/>
                      <a:pt x="816" y="732"/>
                      <a:pt x="816" y="732"/>
                    </a:cubicBezTo>
                    <a:cubicBezTo>
                      <a:pt x="816" y="994"/>
                      <a:pt x="816" y="994"/>
                      <a:pt x="816" y="994"/>
                    </a:cubicBezTo>
                    <a:cubicBezTo>
                      <a:pt x="867" y="994"/>
                      <a:pt x="867" y="994"/>
                      <a:pt x="867" y="994"/>
                    </a:cubicBezTo>
                    <a:cubicBezTo>
                      <a:pt x="867" y="732"/>
                      <a:pt x="867" y="732"/>
                      <a:pt x="867" y="732"/>
                    </a:cubicBezTo>
                    <a:cubicBezTo>
                      <a:pt x="867" y="591"/>
                      <a:pt x="867" y="591"/>
                      <a:pt x="867" y="591"/>
                    </a:cubicBezTo>
                    <a:cubicBezTo>
                      <a:pt x="867" y="461"/>
                      <a:pt x="974" y="349"/>
                      <a:pt x="1097" y="349"/>
                    </a:cubicBezTo>
                    <a:cubicBezTo>
                      <a:pt x="1167" y="349"/>
                      <a:pt x="1230" y="379"/>
                      <a:pt x="1273" y="432"/>
                    </a:cubicBezTo>
                    <a:cubicBezTo>
                      <a:pt x="1270" y="444"/>
                      <a:pt x="1268" y="456"/>
                      <a:pt x="1268" y="469"/>
                    </a:cubicBezTo>
                    <a:cubicBezTo>
                      <a:pt x="1268" y="510"/>
                      <a:pt x="1287" y="547"/>
                      <a:pt x="1316" y="572"/>
                    </a:cubicBezTo>
                    <a:cubicBezTo>
                      <a:pt x="1219" y="611"/>
                      <a:pt x="1148" y="710"/>
                      <a:pt x="1148" y="823"/>
                    </a:cubicBezTo>
                    <a:cubicBezTo>
                      <a:pt x="1148" y="997"/>
                      <a:pt x="1148" y="997"/>
                      <a:pt x="1148" y="997"/>
                    </a:cubicBezTo>
                    <a:cubicBezTo>
                      <a:pt x="1199" y="997"/>
                      <a:pt x="1199" y="997"/>
                      <a:pt x="1199" y="997"/>
                    </a:cubicBezTo>
                    <a:cubicBezTo>
                      <a:pt x="1199" y="823"/>
                      <a:pt x="1199" y="823"/>
                      <a:pt x="1199" y="823"/>
                    </a:cubicBezTo>
                    <a:cubicBezTo>
                      <a:pt x="1199" y="706"/>
                      <a:pt x="1293" y="607"/>
                      <a:pt x="1403" y="607"/>
                    </a:cubicBezTo>
                    <a:cubicBezTo>
                      <a:pt x="1515" y="607"/>
                      <a:pt x="1607" y="699"/>
                      <a:pt x="1607" y="811"/>
                    </a:cubicBezTo>
                    <a:cubicBezTo>
                      <a:pt x="1607" y="994"/>
                      <a:pt x="1607" y="994"/>
                      <a:pt x="1607" y="994"/>
                    </a:cubicBezTo>
                    <a:cubicBezTo>
                      <a:pt x="1658" y="994"/>
                      <a:pt x="1658" y="994"/>
                      <a:pt x="1658" y="994"/>
                    </a:cubicBezTo>
                    <a:cubicBezTo>
                      <a:pt x="1658" y="811"/>
                      <a:pt x="1658" y="811"/>
                      <a:pt x="1658" y="811"/>
                    </a:cubicBezTo>
                    <a:cubicBezTo>
                      <a:pt x="1658" y="702"/>
                      <a:pt x="1588" y="608"/>
                      <a:pt x="1491" y="572"/>
                    </a:cubicBezTo>
                    <a:close/>
                    <a:moveTo>
                      <a:pt x="255" y="382"/>
                    </a:moveTo>
                    <a:cubicBezTo>
                      <a:pt x="301" y="382"/>
                      <a:pt x="339" y="421"/>
                      <a:pt x="339" y="466"/>
                    </a:cubicBezTo>
                    <a:cubicBezTo>
                      <a:pt x="339" y="512"/>
                      <a:pt x="301" y="551"/>
                      <a:pt x="255" y="551"/>
                    </a:cubicBezTo>
                    <a:cubicBezTo>
                      <a:pt x="209" y="551"/>
                      <a:pt x="171" y="512"/>
                      <a:pt x="171" y="466"/>
                    </a:cubicBezTo>
                    <a:cubicBezTo>
                      <a:pt x="171" y="421"/>
                      <a:pt x="209" y="382"/>
                      <a:pt x="255" y="382"/>
                    </a:cubicBezTo>
                    <a:close/>
                    <a:moveTo>
                      <a:pt x="587" y="48"/>
                    </a:moveTo>
                    <a:cubicBezTo>
                      <a:pt x="640" y="48"/>
                      <a:pt x="684" y="92"/>
                      <a:pt x="684" y="145"/>
                    </a:cubicBezTo>
                    <a:cubicBezTo>
                      <a:pt x="684" y="199"/>
                      <a:pt x="640" y="242"/>
                      <a:pt x="587" y="242"/>
                    </a:cubicBezTo>
                    <a:cubicBezTo>
                      <a:pt x="533" y="242"/>
                      <a:pt x="490" y="199"/>
                      <a:pt x="490" y="145"/>
                    </a:cubicBezTo>
                    <a:cubicBezTo>
                      <a:pt x="490" y="92"/>
                      <a:pt x="533" y="48"/>
                      <a:pt x="587" y="48"/>
                    </a:cubicBezTo>
                    <a:close/>
                    <a:moveTo>
                      <a:pt x="1097" y="104"/>
                    </a:moveTo>
                    <a:cubicBezTo>
                      <a:pt x="1150" y="104"/>
                      <a:pt x="1194" y="148"/>
                      <a:pt x="1194" y="201"/>
                    </a:cubicBezTo>
                    <a:cubicBezTo>
                      <a:pt x="1194" y="255"/>
                      <a:pt x="1150" y="298"/>
                      <a:pt x="1097" y="298"/>
                    </a:cubicBezTo>
                    <a:cubicBezTo>
                      <a:pt x="1043" y="298"/>
                      <a:pt x="1000" y="255"/>
                      <a:pt x="1000" y="201"/>
                    </a:cubicBezTo>
                    <a:cubicBezTo>
                      <a:pt x="1000" y="148"/>
                      <a:pt x="1043" y="104"/>
                      <a:pt x="1097" y="104"/>
                    </a:cubicBezTo>
                    <a:close/>
                    <a:moveTo>
                      <a:pt x="1403" y="382"/>
                    </a:moveTo>
                    <a:cubicBezTo>
                      <a:pt x="1449" y="382"/>
                      <a:pt x="1487" y="421"/>
                      <a:pt x="1487" y="466"/>
                    </a:cubicBezTo>
                    <a:cubicBezTo>
                      <a:pt x="1487" y="512"/>
                      <a:pt x="1449" y="551"/>
                      <a:pt x="1403" y="551"/>
                    </a:cubicBezTo>
                    <a:cubicBezTo>
                      <a:pt x="1357" y="551"/>
                      <a:pt x="1319" y="512"/>
                      <a:pt x="1319" y="466"/>
                    </a:cubicBezTo>
                    <a:cubicBezTo>
                      <a:pt x="1319" y="421"/>
                      <a:pt x="1357" y="382"/>
                      <a:pt x="1403" y="38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solidFill>
                    <a:srgbClr val="63666A"/>
                  </a:solidFill>
                </a:endParaRPr>
              </a:p>
            </p:txBody>
          </p:sp>
          <p:sp>
            <p:nvSpPr>
              <p:cNvPr id="40" name="Oval 39"/>
              <p:cNvSpPr/>
              <p:nvPr/>
            </p:nvSpPr>
            <p:spPr>
              <a:xfrm>
                <a:off x="3860832" y="2938913"/>
                <a:ext cx="1353312" cy="1353312"/>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3" descr="C:\Users\rkane3\AppData\Local\Temp\wzcbad\Brand Icons\My health stats\My Health Stats-PRINT-2C-RG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6813" y="3371541"/>
                <a:ext cx="685395" cy="55680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9555" y="5212020"/>
                <a:ext cx="897500" cy="897500"/>
              </a:xfrm>
              <a:prstGeom prst="rect">
                <a:avLst/>
              </a:prstGeom>
            </p:spPr>
          </p:pic>
        </p:grpSp>
        <p:sp>
          <p:nvSpPr>
            <p:cNvPr id="82" name="TextBox 81"/>
            <p:cNvSpPr txBox="1"/>
            <p:nvPr/>
          </p:nvSpPr>
          <p:spPr>
            <a:xfrm>
              <a:off x="2776589" y="4500764"/>
              <a:ext cx="2044700" cy="830262"/>
            </a:xfrm>
            <a:prstGeom prst="rect">
              <a:avLst/>
            </a:prstGeom>
            <a:noFill/>
          </p:spPr>
          <p:txBody>
            <a:bodyPr lIns="136222" tIns="0" rIns="136222" bIns="0" anchor="ctr"/>
            <a:lstStyle/>
            <a:p>
              <a:pPr algn="r" defTabSz="908163">
                <a:lnSpc>
                  <a:spcPct val="90000"/>
                </a:lnSpc>
                <a:defRPr/>
              </a:pPr>
              <a:r>
                <a:rPr lang="en-US" sz="1400" dirty="0" smtClean="0">
                  <a:solidFill>
                    <a:srgbClr val="55565A"/>
                  </a:solidFill>
                  <a:latin typeface="Trebuchet MS" panose="020B0603020202020204" pitchFamily="34" charset="0"/>
                  <a:cs typeface="Arial" pitchFamily="34" charset="0"/>
                </a:rPr>
                <a:t>Division of Mental Health &amp; Addiction</a:t>
              </a:r>
              <a:endParaRPr lang="en-US" sz="1400" dirty="0">
                <a:solidFill>
                  <a:srgbClr val="55565A"/>
                </a:solidFill>
                <a:latin typeface="Trebuchet MS" panose="020B0603020202020204" pitchFamily="34" charset="0"/>
                <a:cs typeface="Arial" pitchFamily="34" charset="0"/>
              </a:endParaRPr>
            </a:p>
          </p:txBody>
        </p:sp>
      </p:grpSp>
      <p:sp>
        <p:nvSpPr>
          <p:cNvPr id="87" name="Slide Number Placeholder 86"/>
          <p:cNvSpPr>
            <a:spLocks noGrp="1"/>
          </p:cNvSpPr>
          <p:nvPr>
            <p:ph type="sldNum" sz="quarter" idx="4"/>
          </p:nvPr>
        </p:nvSpPr>
        <p:spPr/>
        <p:txBody>
          <a:bodyPr/>
          <a:lstStyle/>
          <a:p>
            <a:fld id="{6A999147-3886-4E97-9B41-DF5227BEE9DD}" type="slidenum">
              <a:rPr lang="en-US" smtClean="0"/>
              <a:pPr/>
              <a:t>50</a:t>
            </a:fld>
            <a:endParaRPr lang="en-US" dirty="0"/>
          </a:p>
        </p:txBody>
      </p:sp>
    </p:spTree>
    <p:extLst>
      <p:ext uri="{BB962C8B-B14F-4D97-AF65-F5344CB8AC3E}">
        <p14:creationId xmlns:p14="http://schemas.microsoft.com/office/powerpoint/2010/main" val="15615685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652916" y="634060"/>
            <a:ext cx="762000" cy="176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13" name="Rectangle 12"/>
          <p:cNvSpPr/>
          <p:nvPr/>
        </p:nvSpPr>
        <p:spPr>
          <a:xfrm>
            <a:off x="3519814" y="533401"/>
            <a:ext cx="2295163"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17" name="Rectangle 16"/>
          <p:cNvSpPr/>
          <p:nvPr/>
        </p:nvSpPr>
        <p:spPr>
          <a:xfrm>
            <a:off x="9829800" y="914400"/>
            <a:ext cx="3048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19" name="Rectangle 18"/>
          <p:cNvSpPr/>
          <p:nvPr/>
        </p:nvSpPr>
        <p:spPr>
          <a:xfrm>
            <a:off x="10093252" y="906780"/>
            <a:ext cx="3048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14" name="Rectangle 13"/>
          <p:cNvSpPr/>
          <p:nvPr/>
        </p:nvSpPr>
        <p:spPr>
          <a:xfrm>
            <a:off x="10398052" y="614017"/>
            <a:ext cx="1045995" cy="1195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endParaRPr>
          </a:p>
        </p:txBody>
      </p:sp>
      <p:sp>
        <p:nvSpPr>
          <p:cNvPr id="6" name="Slide Number Placeholder 5"/>
          <p:cNvSpPr>
            <a:spLocks noGrp="1"/>
          </p:cNvSpPr>
          <p:nvPr>
            <p:ph type="sldNum" sz="quarter" idx="4"/>
          </p:nvPr>
        </p:nvSpPr>
        <p:spPr/>
        <p:txBody>
          <a:bodyPr/>
          <a:lstStyle/>
          <a:p>
            <a:fld id="{6A999147-3886-4E97-9B41-DF5227BEE9DD}" type="slidenum">
              <a:rPr lang="en-US" smtClean="0"/>
              <a:pPr/>
              <a:t>51</a:t>
            </a:fld>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9931" y="802546"/>
            <a:ext cx="5727867" cy="5033502"/>
          </a:xfrm>
          <a:prstGeom prst="rect">
            <a:avLst/>
          </a:prstGeom>
          <a:noFill/>
          <a:ln>
            <a:noFill/>
          </a:ln>
        </p:spPr>
      </p:pic>
    </p:spTree>
    <p:extLst>
      <p:ext uri="{BB962C8B-B14F-4D97-AF65-F5344CB8AC3E}">
        <p14:creationId xmlns:p14="http://schemas.microsoft.com/office/powerpoint/2010/main" val="3762930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6880" y="2595236"/>
            <a:ext cx="8747759" cy="1692771"/>
          </a:xfrm>
          <a:prstGeom prst="rect">
            <a:avLst/>
          </a:prstGeom>
          <a:noFill/>
        </p:spPr>
        <p:txBody>
          <a:bodyPr wrap="square" rtlCol="0" anchor="ctr">
            <a:spAutoFit/>
          </a:bodyPr>
          <a:lstStyle/>
          <a:p>
            <a:pPr algn="ctr"/>
            <a:r>
              <a:rPr lang="en-US" sz="6000" b="1" dirty="0" smtClean="0">
                <a:solidFill>
                  <a:srgbClr val="008C5B"/>
                </a:solidFill>
                <a:latin typeface="Trebuchet MS" panose="020B0603020202020204" pitchFamily="34" charset="0"/>
              </a:rPr>
              <a:t>An FSSA Story</a:t>
            </a:r>
          </a:p>
          <a:p>
            <a:pPr algn="ctr"/>
            <a:r>
              <a:rPr lang="en-US" sz="4400" b="1" dirty="0" smtClean="0">
                <a:solidFill>
                  <a:srgbClr val="008C5B"/>
                </a:solidFill>
                <a:latin typeface="Trebuchet MS" panose="020B0603020202020204" pitchFamily="34" charset="0"/>
              </a:rPr>
              <a:t>Begin with the end in mind.</a:t>
            </a:r>
          </a:p>
        </p:txBody>
      </p:sp>
      <p:sp>
        <p:nvSpPr>
          <p:cNvPr id="7" name="Slide Number Placeholder 6"/>
          <p:cNvSpPr>
            <a:spLocks noGrp="1"/>
          </p:cNvSpPr>
          <p:nvPr>
            <p:ph type="sldNum" sz="quarter" idx="4"/>
          </p:nvPr>
        </p:nvSpPr>
        <p:spPr/>
        <p:txBody>
          <a:bodyPr/>
          <a:lstStyle/>
          <a:p>
            <a:fld id="{6A999147-3886-4E97-9B41-DF5227BEE9DD}" type="slidenum">
              <a:rPr lang="en-US" smtClean="0"/>
              <a:pPr/>
              <a:t>52</a:t>
            </a:fld>
            <a:endParaRPr lang="en-US" dirty="0"/>
          </a:p>
        </p:txBody>
      </p:sp>
    </p:spTree>
    <p:extLst>
      <p:ext uri="{BB962C8B-B14F-4D97-AF65-F5344CB8AC3E}">
        <p14:creationId xmlns:p14="http://schemas.microsoft.com/office/powerpoint/2010/main" val="2036081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44851" y="2216751"/>
            <a:ext cx="8000208" cy="2451953"/>
          </a:xfrm>
          <a:prstGeom prst="rect">
            <a:avLst/>
          </a:prstGeom>
        </p:spPr>
        <p:txBody>
          <a:bodyPr wrap="square" anchor="t">
            <a:spAutoFit/>
          </a:bodyPr>
          <a:lstStyle/>
          <a:p>
            <a:pPr algn="ctr">
              <a:spcAft>
                <a:spcPts val="1800"/>
              </a:spcAft>
            </a:pPr>
            <a:r>
              <a:rPr lang="en-US" sz="6000" b="1" dirty="0" smtClean="0">
                <a:solidFill>
                  <a:schemeClr val="accent1"/>
                </a:solidFill>
                <a:latin typeface="Trebuchet MS" panose="020B0603020202020204" pitchFamily="34" charset="0"/>
                <a:cs typeface="Times New Roman" panose="02020603050405020304" pitchFamily="18" charset="0"/>
              </a:rPr>
              <a:t>Contact Information</a:t>
            </a:r>
          </a:p>
          <a:p>
            <a:pPr algn="ctr">
              <a:lnSpc>
                <a:spcPts val="3800"/>
              </a:lnSpc>
              <a:spcAft>
                <a:spcPts val="1800"/>
              </a:spcAft>
            </a:pPr>
            <a:r>
              <a:rPr lang="en-US" sz="4400" dirty="0" smtClean="0">
                <a:latin typeface="Trebuchet MS" panose="020B0603020202020204" pitchFamily="34" charset="0"/>
                <a:cs typeface="Times New Roman" panose="02020603050405020304" pitchFamily="18" charset="0"/>
                <a:hlinkClick r:id="rId3"/>
              </a:rPr>
              <a:t>Jennifer.Walthall@fssa.in.gov</a:t>
            </a:r>
            <a:endParaRPr lang="en-US" sz="4400" dirty="0" smtClean="0">
              <a:latin typeface="Trebuchet MS" panose="020B0603020202020204" pitchFamily="34" charset="0"/>
              <a:cs typeface="Times New Roman" panose="02020603050405020304" pitchFamily="18" charset="0"/>
            </a:endParaRPr>
          </a:p>
          <a:p>
            <a:pPr algn="ctr">
              <a:lnSpc>
                <a:spcPts val="3800"/>
              </a:lnSpc>
              <a:spcAft>
                <a:spcPts val="1800"/>
              </a:spcAft>
            </a:pPr>
            <a:r>
              <a:rPr lang="en-US" sz="4400" dirty="0" smtClean="0">
                <a:solidFill>
                  <a:schemeClr val="tx1"/>
                </a:solidFill>
                <a:latin typeface="Trebuchet MS" panose="020B0603020202020204" pitchFamily="34" charset="0"/>
                <a:cs typeface="Times New Roman" panose="02020603050405020304" pitchFamily="18" charset="0"/>
              </a:rPr>
              <a:t>@</a:t>
            </a:r>
            <a:r>
              <a:rPr lang="en-US" sz="4400" dirty="0" err="1" smtClean="0">
                <a:solidFill>
                  <a:schemeClr val="tx1"/>
                </a:solidFill>
                <a:latin typeface="Trebuchet MS" panose="020B0603020202020204" pitchFamily="34" charset="0"/>
                <a:cs typeface="Times New Roman" panose="02020603050405020304" pitchFamily="18" charset="0"/>
              </a:rPr>
              <a:t>confectionsmd</a:t>
            </a:r>
            <a:endParaRPr lang="en-US" sz="4400" dirty="0" smtClean="0">
              <a:solidFill>
                <a:schemeClr val="tx1"/>
              </a:solidFill>
              <a:latin typeface="Trebuchet MS" panose="020B0603020202020204" pitchFamily="34" charset="0"/>
              <a:cs typeface="Times New Roman" panose="02020603050405020304" pitchFamily="18" charset="0"/>
            </a:endParaRPr>
          </a:p>
        </p:txBody>
      </p:sp>
      <p:sp>
        <p:nvSpPr>
          <p:cNvPr id="2" name="Slide Number Placeholder 1"/>
          <p:cNvSpPr>
            <a:spLocks noGrp="1"/>
          </p:cNvSpPr>
          <p:nvPr>
            <p:ph type="sldNum" sz="quarter" idx="4"/>
          </p:nvPr>
        </p:nvSpPr>
        <p:spPr/>
        <p:txBody>
          <a:bodyPr/>
          <a:lstStyle/>
          <a:p>
            <a:fld id="{6A999147-3886-4E97-9B41-DF5227BEE9DD}" type="slidenum">
              <a:rPr lang="en-US" smtClean="0"/>
              <a:pPr/>
              <a:t>53</a:t>
            </a:fld>
            <a:endParaRPr lang="en-US" dirty="0"/>
          </a:p>
        </p:txBody>
      </p:sp>
    </p:spTree>
    <p:extLst>
      <p:ext uri="{BB962C8B-B14F-4D97-AF65-F5344CB8AC3E}">
        <p14:creationId xmlns:p14="http://schemas.microsoft.com/office/powerpoint/2010/main" val="30233300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4720" y="914400"/>
            <a:ext cx="7975600" cy="5364480"/>
          </a:xfrm>
        </p:spPr>
        <p:txBody>
          <a:bodyPr>
            <a:noAutofit/>
          </a:bodyPr>
          <a:lstStyle/>
          <a:p>
            <a:pPr marL="0" marR="0">
              <a:spcBef>
                <a:spcPts val="200"/>
              </a:spcBef>
              <a:spcAft>
                <a:spcPts val="0"/>
              </a:spcAft>
            </a:pPr>
            <a:r>
              <a:rPr lang="en-US" b="1" spc="-70" dirty="0" smtClean="0">
                <a:solidFill>
                  <a:schemeClr val="accent1"/>
                </a:solidFill>
                <a:effectLst/>
                <a:latin typeface="Trebuchet MS" panose="020B0603020202020204" pitchFamily="34" charset="0"/>
                <a:ea typeface="ＭＳ Ｐゴシック"/>
                <a:cs typeface="Times New Roman"/>
              </a:rPr>
              <a:t>Existing FSSA Vision Statement</a:t>
            </a:r>
            <a:r>
              <a:rPr lang="en-US" spc="-70" dirty="0" smtClean="0">
                <a:effectLst/>
                <a:latin typeface="Trebuchet MS" panose="020B0603020202020204" pitchFamily="34" charset="0"/>
                <a:ea typeface="Times New Roman"/>
              </a:rPr>
              <a:t/>
            </a:r>
            <a:br>
              <a:rPr lang="en-US" spc="-70" dirty="0" smtClean="0">
                <a:effectLst/>
                <a:latin typeface="Trebuchet MS" panose="020B0603020202020204" pitchFamily="34" charset="0"/>
                <a:ea typeface="Times New Roman"/>
              </a:rPr>
            </a:br>
            <a:r>
              <a:rPr lang="en-US" sz="3200" dirty="0" smtClean="0">
                <a:effectLst/>
                <a:latin typeface="Trebuchet MS" panose="020B0603020202020204" pitchFamily="34" charset="0"/>
                <a:ea typeface="Times New Roman"/>
              </a:rPr>
              <a:t/>
            </a:r>
            <a:br>
              <a:rPr lang="en-US" sz="3200" dirty="0" smtClean="0">
                <a:effectLst/>
                <a:latin typeface="Trebuchet MS" panose="020B0603020202020204" pitchFamily="34" charset="0"/>
                <a:ea typeface="Times New Roman"/>
              </a:rPr>
            </a:br>
            <a:r>
              <a:rPr lang="en-US" sz="3600" i="1" spc="-70" dirty="0" smtClean="0">
                <a:effectLst/>
                <a:latin typeface="Trebuchet MS" panose="020B0603020202020204" pitchFamily="34" charset="0"/>
                <a:ea typeface="Times New Roman"/>
              </a:rPr>
              <a:t>To become a high performance, integrated and interdependent agency, leveraging its resources across the continuum of services we provide in order to reliably and consistently serve our customers while acting as astute stewards of the state and federal money provided to us.</a:t>
            </a:r>
            <a:endParaRPr lang="en-US" sz="3600" spc="-70" dirty="0">
              <a:latin typeface="Trebuchet MS" panose="020B0603020202020204" pitchFamily="34" charset="0"/>
            </a:endParaRPr>
          </a:p>
        </p:txBody>
      </p:sp>
      <p:sp>
        <p:nvSpPr>
          <p:cNvPr id="7" name="Slide Number Placeholder 6"/>
          <p:cNvSpPr>
            <a:spLocks noGrp="1"/>
          </p:cNvSpPr>
          <p:nvPr>
            <p:ph type="sldNum" sz="quarter" idx="4"/>
          </p:nvPr>
        </p:nvSpPr>
        <p:spPr/>
        <p:txBody>
          <a:bodyPr/>
          <a:lstStyle/>
          <a:p>
            <a:fld id="{6A999147-3886-4E97-9B41-DF5227BEE9DD}" type="slidenum">
              <a:rPr lang="en-US" smtClean="0"/>
              <a:pPr/>
              <a:t>6</a:t>
            </a:fld>
            <a:endParaRPr lang="en-US" dirty="0"/>
          </a:p>
        </p:txBody>
      </p:sp>
    </p:spTree>
    <p:extLst>
      <p:ext uri="{BB962C8B-B14F-4D97-AF65-F5344CB8AC3E}">
        <p14:creationId xmlns:p14="http://schemas.microsoft.com/office/powerpoint/2010/main" val="30415658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720" y="914400"/>
            <a:ext cx="7733738" cy="5164896"/>
          </a:xfrm>
        </p:spPr>
        <p:txBody>
          <a:bodyPr>
            <a:noAutofit/>
          </a:bodyPr>
          <a:lstStyle/>
          <a:p>
            <a:r>
              <a:rPr lang="en-US" b="1" dirty="0" smtClean="0">
                <a:solidFill>
                  <a:srgbClr val="008C5B"/>
                </a:solidFill>
                <a:latin typeface="Trebuchet MS" panose="020B0603020202020204" pitchFamily="34" charset="0"/>
              </a:rPr>
              <a:t>Draft Vision Statement</a:t>
            </a:r>
            <a:r>
              <a:rPr lang="en-US" b="1" dirty="0">
                <a:solidFill>
                  <a:srgbClr val="008C5B"/>
                </a:solidFill>
                <a:latin typeface="Trebuchet MS" panose="020B0603020202020204" pitchFamily="34" charset="0"/>
              </a:rPr>
              <a:t/>
            </a:r>
            <a:br>
              <a:rPr lang="en-US" b="1" dirty="0">
                <a:solidFill>
                  <a:srgbClr val="008C5B"/>
                </a:solidFill>
                <a:latin typeface="Trebuchet MS" panose="020B0603020202020204" pitchFamily="34" charset="0"/>
              </a:rPr>
            </a:br>
            <a:r>
              <a:rPr lang="en-US" sz="3600" dirty="0">
                <a:latin typeface="Trebuchet MS" panose="020B0603020202020204" pitchFamily="34" charset="0"/>
              </a:rPr>
              <a:t> </a:t>
            </a:r>
            <a:br>
              <a:rPr lang="en-US" sz="3600" dirty="0">
                <a:latin typeface="Trebuchet MS" panose="020B0603020202020204" pitchFamily="34" charset="0"/>
              </a:rPr>
            </a:br>
            <a:r>
              <a:rPr lang="en-US" sz="3600" i="1" dirty="0">
                <a:latin typeface="Trebuchet MS" panose="020B0603020202020204" pitchFamily="34" charset="0"/>
              </a:rPr>
              <a:t>All Hoosiers </a:t>
            </a:r>
            <a:r>
              <a:rPr lang="en-US" sz="3600" i="1" dirty="0" smtClean="0">
                <a:latin typeface="Trebuchet MS" panose="020B0603020202020204" pitchFamily="34" charset="0"/>
              </a:rPr>
              <a:t>live in fully engaged communities and reach their greatest </a:t>
            </a:r>
            <a:r>
              <a:rPr lang="en-US" sz="3600" i="1" dirty="0">
                <a:latin typeface="Trebuchet MS" panose="020B0603020202020204" pitchFamily="34" charset="0"/>
              </a:rPr>
              <a:t>emotional, </a:t>
            </a:r>
            <a:r>
              <a:rPr lang="en-US" sz="3600" i="1" dirty="0" smtClean="0">
                <a:latin typeface="Trebuchet MS" panose="020B0603020202020204" pitchFamily="34" charset="0"/>
              </a:rPr>
              <a:t>mental </a:t>
            </a:r>
            <a:r>
              <a:rPr lang="en-US" sz="3600" i="1" dirty="0">
                <a:latin typeface="Trebuchet MS" panose="020B0603020202020204" pitchFamily="34" charset="0"/>
              </a:rPr>
              <a:t>and physical well-being</a:t>
            </a:r>
            <a:r>
              <a:rPr lang="en-US" sz="3600" i="1" dirty="0" smtClean="0">
                <a:latin typeface="Trebuchet MS" panose="020B0603020202020204" pitchFamily="34" charset="0"/>
              </a:rPr>
              <a:t>.</a:t>
            </a:r>
            <a:endParaRPr lang="en-US" sz="3600" i="1" dirty="0">
              <a:latin typeface="Trebuchet MS" panose="020B0603020202020204" pitchFamily="34" charset="0"/>
            </a:endParaRPr>
          </a:p>
        </p:txBody>
      </p:sp>
      <p:sp>
        <p:nvSpPr>
          <p:cNvPr id="3" name="Slide Number Placeholder 2"/>
          <p:cNvSpPr>
            <a:spLocks noGrp="1"/>
          </p:cNvSpPr>
          <p:nvPr>
            <p:ph type="sldNum" sz="quarter" idx="4"/>
          </p:nvPr>
        </p:nvSpPr>
        <p:spPr/>
        <p:txBody>
          <a:bodyPr/>
          <a:lstStyle/>
          <a:p>
            <a:fld id="{6A999147-3886-4E97-9B41-DF5227BEE9DD}" type="slidenum">
              <a:rPr lang="en-US" smtClean="0"/>
              <a:pPr/>
              <a:t>7</a:t>
            </a:fld>
            <a:endParaRPr lang="en-US" dirty="0"/>
          </a:p>
        </p:txBody>
      </p:sp>
    </p:spTree>
    <p:extLst>
      <p:ext uri="{BB962C8B-B14F-4D97-AF65-F5344CB8AC3E}">
        <p14:creationId xmlns:p14="http://schemas.microsoft.com/office/powerpoint/2010/main" val="20016114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720" y="914400"/>
            <a:ext cx="7853680" cy="5374640"/>
          </a:xfrm>
        </p:spPr>
        <p:txBody>
          <a:bodyPr>
            <a:noAutofit/>
          </a:bodyPr>
          <a:lstStyle/>
          <a:p>
            <a:pPr algn="l">
              <a:lnSpc>
                <a:spcPct val="100000"/>
              </a:lnSpc>
              <a:spcBef>
                <a:spcPts val="1800"/>
              </a:spcBef>
              <a:spcAft>
                <a:spcPts val="1800"/>
              </a:spcAft>
            </a:pPr>
            <a:r>
              <a:rPr lang="en-US" b="1" dirty="0" smtClean="0">
                <a:solidFill>
                  <a:srgbClr val="008C5B"/>
                </a:solidFill>
                <a:latin typeface="Trebuchet MS" panose="020B0603020202020204" pitchFamily="34" charset="0"/>
              </a:rPr>
              <a:t>Organizational </a:t>
            </a:r>
            <a:r>
              <a:rPr lang="en-US" b="1" dirty="0">
                <a:solidFill>
                  <a:srgbClr val="008C5B"/>
                </a:solidFill>
                <a:latin typeface="Trebuchet MS" panose="020B0603020202020204" pitchFamily="34" charset="0"/>
              </a:rPr>
              <a:t>Core Values</a:t>
            </a:r>
            <a:r>
              <a:rPr lang="en-US" b="1" dirty="0">
                <a:latin typeface="Trebuchet MS" panose="020B0603020202020204" pitchFamily="34" charset="0"/>
              </a:rPr>
              <a:t/>
            </a:r>
            <a:br>
              <a:rPr lang="en-US" b="1" dirty="0">
                <a:latin typeface="Trebuchet MS" panose="020B0603020202020204" pitchFamily="34" charset="0"/>
              </a:rPr>
            </a:br>
            <a:r>
              <a:rPr lang="en-US" sz="2400" b="1" dirty="0" smtClean="0">
                <a:latin typeface="Trebuchet MS" panose="020B0603020202020204" pitchFamily="34" charset="0"/>
              </a:rPr>
              <a:t/>
            </a:r>
            <a:br>
              <a:rPr lang="en-US" sz="2400" b="1" dirty="0" smtClean="0">
                <a:latin typeface="Trebuchet MS" panose="020B0603020202020204" pitchFamily="34" charset="0"/>
              </a:rPr>
            </a:br>
            <a:r>
              <a:rPr lang="en-US" sz="2400" b="1" i="1" dirty="0" smtClean="0">
                <a:latin typeface="Trebuchet MS" panose="020B0603020202020204" pitchFamily="34" charset="0"/>
              </a:rPr>
              <a:t>Excellence</a:t>
            </a:r>
            <a:r>
              <a:rPr lang="en-US" sz="2400" i="1" dirty="0" smtClean="0">
                <a:latin typeface="Trebuchet MS" panose="020B0603020202020204" pitchFamily="34" charset="0"/>
              </a:rPr>
              <a:t>: </a:t>
            </a:r>
            <a:r>
              <a:rPr lang="en-US" sz="2400" dirty="0" smtClean="0">
                <a:latin typeface="Trebuchet MS" panose="020B0603020202020204" pitchFamily="34" charset="0"/>
              </a:rPr>
              <a:t>To </a:t>
            </a:r>
            <a:r>
              <a:rPr lang="en-US" sz="2400" dirty="0">
                <a:latin typeface="Trebuchet MS" panose="020B0603020202020204" pitchFamily="34" charset="0"/>
              </a:rPr>
              <a:t>execute operational programming that is consistent and reliable, with ongoing outcomes </a:t>
            </a:r>
            <a:r>
              <a:rPr lang="en-US" sz="2400" dirty="0" smtClean="0">
                <a:latin typeface="Trebuchet MS" panose="020B0603020202020204" pitchFamily="34" charset="0"/>
              </a:rPr>
              <a:t>evaluation.</a:t>
            </a:r>
            <a:br>
              <a:rPr lang="en-US" sz="2400" dirty="0" smtClean="0">
                <a:latin typeface="Trebuchet MS" panose="020B0603020202020204" pitchFamily="34" charset="0"/>
              </a:rPr>
            </a:br>
            <a:r>
              <a:rPr lang="en-US" sz="800" dirty="0" smtClean="0">
                <a:latin typeface="Trebuchet MS" panose="020B0603020202020204" pitchFamily="34" charset="0"/>
              </a:rPr>
              <a:t/>
            </a:r>
            <a:br>
              <a:rPr lang="en-US" sz="800" dirty="0" smtClean="0">
                <a:latin typeface="Trebuchet MS" panose="020B0603020202020204" pitchFamily="34" charset="0"/>
              </a:rPr>
            </a:br>
            <a:r>
              <a:rPr lang="en-US" sz="2400" b="1" i="1" dirty="0" smtClean="0">
                <a:latin typeface="Trebuchet MS" panose="020B0603020202020204" pitchFamily="34" charset="0"/>
              </a:rPr>
              <a:t>Integrity</a:t>
            </a:r>
            <a:r>
              <a:rPr lang="en-US" sz="2400" b="1" i="1" dirty="0">
                <a:latin typeface="Trebuchet MS" panose="020B0603020202020204" pitchFamily="34" charset="0"/>
              </a:rPr>
              <a:t>:</a:t>
            </a:r>
            <a:r>
              <a:rPr lang="en-US" sz="2400" b="1" dirty="0">
                <a:latin typeface="Trebuchet MS" panose="020B0603020202020204" pitchFamily="34" charset="0"/>
              </a:rPr>
              <a:t> </a:t>
            </a:r>
            <a:r>
              <a:rPr lang="en-US" sz="2400" dirty="0" smtClean="0">
                <a:latin typeface="Trebuchet MS" panose="020B0603020202020204" pitchFamily="34" charset="0"/>
              </a:rPr>
              <a:t>To </a:t>
            </a:r>
            <a:r>
              <a:rPr lang="en-US" sz="2400" dirty="0">
                <a:latin typeface="Trebuchet MS" panose="020B0603020202020204" pitchFamily="34" charset="0"/>
              </a:rPr>
              <a:t>establish the highest level of trust both internally and externally through honest, </a:t>
            </a:r>
            <a:r>
              <a:rPr lang="en-US" sz="2400" dirty="0" smtClean="0">
                <a:latin typeface="Trebuchet MS" panose="020B0603020202020204" pitchFamily="34" charset="0"/>
              </a:rPr>
              <a:t>transparent </a:t>
            </a:r>
            <a:r>
              <a:rPr lang="en-US" sz="2400" dirty="0">
                <a:latin typeface="Trebuchet MS" panose="020B0603020202020204" pitchFamily="34" charset="0"/>
              </a:rPr>
              <a:t>and accountable interactions and </a:t>
            </a:r>
            <a:r>
              <a:rPr lang="en-US" sz="2400" dirty="0" smtClean="0">
                <a:latin typeface="Trebuchet MS" panose="020B0603020202020204" pitchFamily="34" charset="0"/>
              </a:rPr>
              <a:t>communications.</a:t>
            </a:r>
            <a:br>
              <a:rPr lang="en-US" sz="2400" dirty="0" smtClean="0">
                <a:latin typeface="Trebuchet MS" panose="020B0603020202020204" pitchFamily="34" charset="0"/>
              </a:rPr>
            </a:br>
            <a:r>
              <a:rPr lang="en-US" sz="800" dirty="0">
                <a:latin typeface="Trebuchet MS" panose="020B0603020202020204" pitchFamily="34" charset="0"/>
              </a:rPr>
              <a:t/>
            </a:r>
            <a:br>
              <a:rPr lang="en-US" sz="800" dirty="0">
                <a:latin typeface="Trebuchet MS" panose="020B0603020202020204" pitchFamily="34" charset="0"/>
              </a:rPr>
            </a:br>
            <a:r>
              <a:rPr lang="en-US" sz="2400" b="1" i="1" dirty="0" smtClean="0">
                <a:latin typeface="Trebuchet MS" panose="020B0603020202020204" pitchFamily="34" charset="0"/>
              </a:rPr>
              <a:t>Innovation</a:t>
            </a:r>
            <a:r>
              <a:rPr lang="en-US" sz="2400" b="1" i="1" dirty="0">
                <a:latin typeface="Trebuchet MS" panose="020B0603020202020204" pitchFamily="34" charset="0"/>
              </a:rPr>
              <a:t>: </a:t>
            </a:r>
            <a:r>
              <a:rPr lang="en-US" sz="2400" dirty="0" smtClean="0">
                <a:latin typeface="Trebuchet MS" panose="020B0603020202020204" pitchFamily="34" charset="0"/>
              </a:rPr>
              <a:t>To</a:t>
            </a:r>
            <a:r>
              <a:rPr lang="en-US" sz="2400" i="1" dirty="0" smtClean="0">
                <a:latin typeface="Trebuchet MS" panose="020B0603020202020204" pitchFamily="34" charset="0"/>
              </a:rPr>
              <a:t> </a:t>
            </a:r>
            <a:r>
              <a:rPr lang="en-US" sz="2400" dirty="0">
                <a:latin typeface="Trebuchet MS" panose="020B0603020202020204" pitchFamily="34" charset="0"/>
              </a:rPr>
              <a:t>encourage bold approaches to problem solving, </a:t>
            </a:r>
            <a:r>
              <a:rPr lang="en-US" sz="2400" dirty="0" smtClean="0">
                <a:latin typeface="Trebuchet MS" panose="020B0603020202020204" pitchFamily="34" charset="0"/>
              </a:rPr>
              <a:t>allowing for </a:t>
            </a:r>
            <a:r>
              <a:rPr lang="en-US" sz="2400" dirty="0">
                <a:latin typeface="Trebuchet MS" panose="020B0603020202020204" pitchFamily="34" charset="0"/>
              </a:rPr>
              <a:t>failure, embracing </a:t>
            </a:r>
            <a:r>
              <a:rPr lang="en-US" sz="2400" dirty="0" smtClean="0">
                <a:latin typeface="Trebuchet MS" panose="020B0603020202020204" pitchFamily="34" charset="0"/>
              </a:rPr>
              <a:t>change </a:t>
            </a:r>
            <a:r>
              <a:rPr lang="en-US" sz="2400" dirty="0">
                <a:latin typeface="Trebuchet MS" panose="020B0603020202020204" pitchFamily="34" charset="0"/>
              </a:rPr>
              <a:t>and inspiring creative solutions</a:t>
            </a:r>
            <a:r>
              <a:rPr lang="en-US" sz="2400" dirty="0" smtClean="0">
                <a:latin typeface="Trebuchet MS" panose="020B0603020202020204" pitchFamily="34" charset="0"/>
              </a:rPr>
              <a:t>.</a:t>
            </a:r>
            <a:endParaRPr lang="en-US" sz="2400" dirty="0">
              <a:latin typeface="Trebuchet MS" panose="020B0603020202020204" pitchFamily="34" charset="0"/>
            </a:endParaRPr>
          </a:p>
        </p:txBody>
      </p:sp>
      <p:sp>
        <p:nvSpPr>
          <p:cNvPr id="3" name="Slide Number Placeholder 2"/>
          <p:cNvSpPr>
            <a:spLocks noGrp="1"/>
          </p:cNvSpPr>
          <p:nvPr>
            <p:ph type="sldNum" sz="quarter" idx="4"/>
          </p:nvPr>
        </p:nvSpPr>
        <p:spPr/>
        <p:txBody>
          <a:bodyPr/>
          <a:lstStyle/>
          <a:p>
            <a:fld id="{6A999147-3886-4E97-9B41-DF5227BEE9DD}" type="slidenum">
              <a:rPr lang="en-US" smtClean="0"/>
              <a:pPr/>
              <a:t>8</a:t>
            </a:fld>
            <a:endParaRPr lang="en-US" dirty="0"/>
          </a:p>
        </p:txBody>
      </p:sp>
    </p:spTree>
    <p:extLst>
      <p:ext uri="{BB962C8B-B14F-4D97-AF65-F5344CB8AC3E}">
        <p14:creationId xmlns:p14="http://schemas.microsoft.com/office/powerpoint/2010/main" val="42682511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74720" y="914400"/>
            <a:ext cx="8117840" cy="4708981"/>
          </a:xfrm>
          <a:prstGeom prst="rect">
            <a:avLst/>
          </a:prstGeom>
        </p:spPr>
        <p:txBody>
          <a:bodyPr wrap="square">
            <a:spAutoFit/>
          </a:bodyPr>
          <a:lstStyle/>
          <a:p>
            <a:r>
              <a:rPr lang="en-US" sz="3600" b="1" dirty="0">
                <a:solidFill>
                  <a:srgbClr val="008C5B"/>
                </a:solidFill>
                <a:latin typeface="Trebuchet MS" panose="020B0603020202020204" pitchFamily="34" charset="0"/>
              </a:rPr>
              <a:t>Organizational Core </a:t>
            </a:r>
            <a:r>
              <a:rPr lang="en-US" sz="3600" b="1" dirty="0" smtClean="0">
                <a:solidFill>
                  <a:srgbClr val="008C5B"/>
                </a:solidFill>
                <a:latin typeface="Trebuchet MS" panose="020B0603020202020204" pitchFamily="34" charset="0"/>
              </a:rPr>
              <a:t>Values (Cont’d)</a:t>
            </a:r>
            <a:r>
              <a:rPr lang="en-US" sz="3600" b="1" dirty="0">
                <a:solidFill>
                  <a:srgbClr val="008C5B"/>
                </a:solidFill>
                <a:latin typeface="Trebuchet MS" panose="020B0603020202020204" pitchFamily="34" charset="0"/>
              </a:rPr>
              <a:t/>
            </a:r>
            <a:br>
              <a:rPr lang="en-US" sz="3600" b="1" dirty="0">
                <a:solidFill>
                  <a:srgbClr val="008C5B"/>
                </a:solidFill>
                <a:latin typeface="Trebuchet MS" panose="020B0603020202020204" pitchFamily="34" charset="0"/>
              </a:rPr>
            </a:br>
            <a:r>
              <a:rPr lang="en-US" sz="2400" b="1" dirty="0">
                <a:latin typeface="Trebuchet MS" panose="020B0603020202020204" pitchFamily="34" charset="0"/>
              </a:rPr>
              <a:t/>
            </a:r>
            <a:br>
              <a:rPr lang="en-US" sz="2400" b="1" dirty="0">
                <a:latin typeface="Trebuchet MS" panose="020B0603020202020204" pitchFamily="34" charset="0"/>
              </a:rPr>
            </a:br>
            <a:r>
              <a:rPr lang="en-US" sz="2400" b="1" i="1" dirty="0">
                <a:latin typeface="Trebuchet MS" panose="020B0603020202020204" pitchFamily="34" charset="0"/>
              </a:rPr>
              <a:t>Compassion</a:t>
            </a:r>
            <a:r>
              <a:rPr lang="en-US" sz="2400" i="1" dirty="0">
                <a:latin typeface="Trebuchet MS" panose="020B0603020202020204" pitchFamily="34" charset="0"/>
              </a:rPr>
              <a:t>:</a:t>
            </a:r>
            <a:r>
              <a:rPr lang="en-US" sz="2400" dirty="0">
                <a:latin typeface="Trebuchet MS" panose="020B0603020202020204" pitchFamily="34" charset="0"/>
              </a:rPr>
              <a:t> To be present in the moment, exemplifying kindness and empathy</a:t>
            </a:r>
            <a:r>
              <a:rPr lang="en-US" sz="2400" dirty="0" smtClean="0">
                <a:latin typeface="Trebuchet MS" panose="020B0603020202020204" pitchFamily="34" charset="0"/>
              </a:rPr>
              <a:t>.</a:t>
            </a:r>
          </a:p>
          <a:p>
            <a:r>
              <a:rPr lang="en-US" sz="800" dirty="0">
                <a:latin typeface="Trebuchet MS" panose="020B0603020202020204" pitchFamily="34" charset="0"/>
              </a:rPr>
              <a:t/>
            </a:r>
            <a:br>
              <a:rPr lang="en-US" sz="800" dirty="0">
                <a:latin typeface="Trebuchet MS" panose="020B0603020202020204" pitchFamily="34" charset="0"/>
              </a:rPr>
            </a:br>
            <a:r>
              <a:rPr lang="en-US" sz="2400" b="1" i="1" dirty="0">
                <a:latin typeface="Trebuchet MS" panose="020B0603020202020204" pitchFamily="34" charset="0"/>
              </a:rPr>
              <a:t>Resilience:</a:t>
            </a:r>
            <a:r>
              <a:rPr lang="en-US" sz="2400" b="1" dirty="0">
                <a:latin typeface="Trebuchet MS" panose="020B0603020202020204" pitchFamily="34" charset="0"/>
              </a:rPr>
              <a:t> </a:t>
            </a:r>
            <a:r>
              <a:rPr lang="en-US" sz="2400" dirty="0">
                <a:latin typeface="Trebuchet MS" panose="020B0603020202020204" pitchFamily="34" charset="0"/>
              </a:rPr>
              <a:t>To withstand and recalibrate when faced with adversity</a:t>
            </a:r>
            <a:r>
              <a:rPr lang="en-US" sz="2400" dirty="0" smtClean="0">
                <a:latin typeface="Trebuchet MS" panose="020B0603020202020204" pitchFamily="34" charset="0"/>
              </a:rPr>
              <a:t>.</a:t>
            </a:r>
          </a:p>
          <a:p>
            <a:r>
              <a:rPr lang="en-US" sz="800" dirty="0">
                <a:latin typeface="Trebuchet MS" panose="020B0603020202020204" pitchFamily="34" charset="0"/>
              </a:rPr>
              <a:t/>
            </a:r>
            <a:br>
              <a:rPr lang="en-US" sz="800" dirty="0">
                <a:latin typeface="Trebuchet MS" panose="020B0603020202020204" pitchFamily="34" charset="0"/>
              </a:rPr>
            </a:br>
            <a:r>
              <a:rPr lang="en-US" sz="2400" b="1" i="1" dirty="0">
                <a:latin typeface="Trebuchet MS" panose="020B0603020202020204" pitchFamily="34" charset="0"/>
              </a:rPr>
              <a:t>Purpose: </a:t>
            </a:r>
            <a:r>
              <a:rPr lang="en-US" sz="2400" dirty="0">
                <a:latin typeface="Trebuchet MS" panose="020B0603020202020204" pitchFamily="34" charset="0"/>
              </a:rPr>
              <a:t>To take action </a:t>
            </a:r>
            <a:r>
              <a:rPr lang="en-US" sz="2400" dirty="0" smtClean="0">
                <a:latin typeface="Trebuchet MS" panose="020B0603020202020204" pitchFamily="34" charset="0"/>
              </a:rPr>
              <a:t>driven </a:t>
            </a:r>
            <a:r>
              <a:rPr lang="en-US" sz="2400" dirty="0">
                <a:latin typeface="Trebuchet MS" panose="020B0603020202020204" pitchFamily="34" charset="0"/>
              </a:rPr>
              <a:t>by mission</a:t>
            </a:r>
            <a:r>
              <a:rPr lang="en-US" sz="2400" dirty="0" smtClean="0">
                <a:latin typeface="Trebuchet MS" panose="020B0603020202020204" pitchFamily="34" charset="0"/>
              </a:rPr>
              <a:t>, </a:t>
            </a:r>
            <a:r>
              <a:rPr lang="en-US" sz="2400" dirty="0">
                <a:latin typeface="Trebuchet MS" panose="020B0603020202020204" pitchFamily="34" charset="0"/>
              </a:rPr>
              <a:t>goals and outcomes</a:t>
            </a:r>
            <a:r>
              <a:rPr lang="en-US" sz="2400" dirty="0" smtClean="0">
                <a:latin typeface="Trebuchet MS" panose="020B0603020202020204" pitchFamily="34" charset="0"/>
              </a:rPr>
              <a:t>.</a:t>
            </a:r>
          </a:p>
          <a:p>
            <a:r>
              <a:rPr lang="en-US" sz="800" dirty="0">
                <a:latin typeface="Trebuchet MS" panose="020B0603020202020204" pitchFamily="34" charset="0"/>
              </a:rPr>
              <a:t/>
            </a:r>
            <a:br>
              <a:rPr lang="en-US" sz="800" dirty="0">
                <a:latin typeface="Trebuchet MS" panose="020B0603020202020204" pitchFamily="34" charset="0"/>
              </a:rPr>
            </a:br>
            <a:r>
              <a:rPr lang="en-US" sz="2400" b="1" i="1" dirty="0">
                <a:latin typeface="Trebuchet MS" panose="020B0603020202020204" pitchFamily="34" charset="0"/>
              </a:rPr>
              <a:t>Inclusion</a:t>
            </a:r>
            <a:r>
              <a:rPr lang="en-US" sz="2400" b="1" i="1" dirty="0" smtClean="0">
                <a:latin typeface="Trebuchet MS" panose="020B0603020202020204" pitchFamily="34" charset="0"/>
              </a:rPr>
              <a:t>: </a:t>
            </a:r>
            <a:r>
              <a:rPr lang="en-US" sz="2400" dirty="0">
                <a:latin typeface="Trebuchet MS" panose="020B0603020202020204" pitchFamily="34" charset="0"/>
              </a:rPr>
              <a:t>To listen while recognizing biases and offering a willingness to understand and accept everyone’s diverse cultures, perspectives and ideas</a:t>
            </a:r>
            <a:r>
              <a:rPr lang="en-US" sz="2400" dirty="0" smtClean="0">
                <a:latin typeface="Trebuchet MS" panose="020B0603020202020204" pitchFamily="34" charset="0"/>
              </a:rPr>
              <a:t>.</a:t>
            </a:r>
            <a:endParaRPr lang="en-US" sz="2400" dirty="0">
              <a:latin typeface="Trebuchet MS" panose="020B0603020202020204" pitchFamily="34" charset="0"/>
            </a:endParaRPr>
          </a:p>
        </p:txBody>
      </p:sp>
      <p:sp>
        <p:nvSpPr>
          <p:cNvPr id="2" name="Slide Number Placeholder 1"/>
          <p:cNvSpPr>
            <a:spLocks noGrp="1"/>
          </p:cNvSpPr>
          <p:nvPr>
            <p:ph type="sldNum" sz="quarter" idx="4"/>
          </p:nvPr>
        </p:nvSpPr>
        <p:spPr/>
        <p:txBody>
          <a:bodyPr/>
          <a:lstStyle/>
          <a:p>
            <a:fld id="{6A999147-3886-4E97-9B41-DF5227BEE9DD}" type="slidenum">
              <a:rPr lang="en-US" smtClean="0"/>
              <a:pPr/>
              <a:t>9</a:t>
            </a:fld>
            <a:endParaRPr lang="en-US" dirty="0"/>
          </a:p>
        </p:txBody>
      </p:sp>
    </p:spTree>
    <p:extLst>
      <p:ext uri="{BB962C8B-B14F-4D97-AF65-F5344CB8AC3E}">
        <p14:creationId xmlns:p14="http://schemas.microsoft.com/office/powerpoint/2010/main" val="387110597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FSSA-General-Style5">
  <a:themeElements>
    <a:clrScheme name="FSSA">
      <a:dk1>
        <a:sysClr val="windowText" lastClr="000000"/>
      </a:dk1>
      <a:lt1>
        <a:sysClr val="window" lastClr="FFFFFF"/>
      </a:lt1>
      <a:dk2>
        <a:srgbClr val="44546A"/>
      </a:dk2>
      <a:lt2>
        <a:srgbClr val="E7E6E6"/>
      </a:lt2>
      <a:accent1>
        <a:srgbClr val="008C5B"/>
      </a:accent1>
      <a:accent2>
        <a:srgbClr val="265F92"/>
      </a:accent2>
      <a:accent3>
        <a:srgbClr val="77787B"/>
      </a:accent3>
      <a:accent4>
        <a:srgbClr val="BED738"/>
      </a:accent4>
      <a:accent5>
        <a:srgbClr val="FFD100"/>
      </a:accent5>
      <a:accent6>
        <a:srgbClr val="002E6D"/>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CBD6228D-3C1A-4A19-AD97-4187FA7F6225}" vid="{18B33807-5DAF-47B9-B443-5843E1A278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FSSA-General-Style5.potx</Template>
  <TotalTime>18346</TotalTime>
  <Words>2424</Words>
  <Application>Microsoft Macintosh PowerPoint</Application>
  <PresentationFormat>Custom</PresentationFormat>
  <Paragraphs>368</Paragraphs>
  <Slides>53</Slides>
  <Notes>53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FSSA-General-Style5</vt:lpstr>
      <vt:lpstr>PowerPoint Presentation</vt:lpstr>
      <vt:lpstr>PowerPoint Presentation</vt:lpstr>
      <vt:lpstr>PowerPoint Presentation</vt:lpstr>
      <vt:lpstr>PowerPoint Presentation</vt:lpstr>
      <vt:lpstr>PowerPoint Presentation</vt:lpstr>
      <vt:lpstr>Existing FSSA Vision Statement  To become a high performance, integrated and interdependent agency, leveraging its resources across the continuum of services we provide in order to reliably and consistently serve our customers while acting as astute stewards of the state and federal money provided to us.</vt:lpstr>
      <vt:lpstr>Draft Vision Statement   All Hoosiers live in fully engaged communities and reach their greatest emotional, mental and physical well-being.</vt:lpstr>
      <vt:lpstr>Organizational Core Values  Excellence: To execute operational programming that is consistent and reliable, with ongoing outcomes evaluation.  Integrity: To establish the highest level of trust both internally and externally through honest, transparent and accountable interactions and communications.  Innovation: To encourage bold approaches to problem solving, allowing for failure, embracing change and inspiring creative solutions.</vt:lpstr>
      <vt:lpstr>PowerPoint Presentation</vt:lpstr>
      <vt:lpstr>Existing FSSA Mission Statement   To develop, finance and compassionately administer programs to provide health care and other social services to Hoosiers in need in order to enable them to achieve healthy, self-sufficient and productive lives.</vt:lpstr>
      <vt:lpstr>Draft Mission Statement   To compassionately serve Hoosiers of all ages and connect them with social services, health care and their communities.</vt:lpstr>
      <vt:lpstr>Feedback needed! Please send your thoughts, questions, suggestions to:  SecOffice.FSSA@fssa.in.gov</vt:lpstr>
      <vt:lpstr>PowerPoint Presentation</vt:lpstr>
      <vt:lpstr>Office of Healthy Opportunities  Because good health begins where we live, learn, work and play.</vt:lpstr>
      <vt:lpstr>Social Context Screening: Live 8/18</vt:lpstr>
      <vt:lpstr>Key Learnings: ~75K Respondents</vt:lpstr>
      <vt:lpstr>Office of Healthy Opportunities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10-point plan</vt:lpstr>
      <vt:lpstr>But First, A Story</vt:lpstr>
      <vt:lpstr>PowerPoint Presentation</vt:lpstr>
      <vt:lpstr>PowerPoint Presentation</vt:lpstr>
      <vt:lpstr>What Dress for the Day is</vt:lpstr>
      <vt:lpstr>PowerPoint Presentation</vt:lpstr>
      <vt:lpstr>Ten things NOT to wear to work</vt:lpstr>
      <vt:lpstr>Coming Soon: FSSA Logo Gear</vt:lpstr>
      <vt:lpstr>Compensation package</vt:lpstr>
      <vt:lpstr>Continuous education</vt:lpstr>
      <vt:lpstr>Leadership development</vt:lpstr>
      <vt:lpstr>Management training</vt:lpstr>
      <vt:lpstr>Employee engagement</vt:lpstr>
      <vt:lpstr>Employee advancement</vt:lpstr>
      <vt:lpstr>Enhanced communication</vt:lpstr>
      <vt:lpstr>Wellness strategies</vt:lpstr>
      <vt:lpstr>Policy considerations</vt:lpstr>
      <vt:lpstr>Connect to Purpose</vt:lpstr>
      <vt:lpstr>PowerPoint Presentation</vt:lpstr>
      <vt:lpstr>PowerPoint Presentation</vt:lpstr>
      <vt:lpstr>PowerPoint Presentation</vt:lpstr>
      <vt:lpstr>PowerPoint Presentation</vt:lpstr>
      <vt:lpstr>PowerPoint Presentation</vt:lpstr>
    </vt:vector>
  </TitlesOfParts>
  <Company>State of Indiana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Inkenbrandt, Alan L</dc:creator>
  <cp:lastModifiedBy>Jennifer Walthall</cp:lastModifiedBy>
  <cp:revision>185</cp:revision>
  <cp:lastPrinted>2019-02-18T13:17:27Z</cp:lastPrinted>
  <dcterms:created xsi:type="dcterms:W3CDTF">2018-08-24T13:40:42Z</dcterms:created>
  <dcterms:modified xsi:type="dcterms:W3CDTF">2019-02-19T21:58:38Z</dcterms:modified>
</cp:coreProperties>
</file>