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handoutMasterIdLst>
    <p:handoutMasterId r:id="rId60"/>
  </p:handoutMasterIdLst>
  <p:sldIdLst>
    <p:sldId id="256" r:id="rId2"/>
    <p:sldId id="259" r:id="rId3"/>
    <p:sldId id="260" r:id="rId4"/>
    <p:sldId id="265" r:id="rId5"/>
    <p:sldId id="266" r:id="rId6"/>
    <p:sldId id="323" r:id="rId7"/>
    <p:sldId id="270" r:id="rId8"/>
    <p:sldId id="271" r:id="rId9"/>
    <p:sldId id="272" r:id="rId10"/>
    <p:sldId id="273" r:id="rId11"/>
    <p:sldId id="274" r:id="rId12"/>
    <p:sldId id="275" r:id="rId13"/>
    <p:sldId id="287" r:id="rId14"/>
    <p:sldId id="286" r:id="rId15"/>
    <p:sldId id="276" r:id="rId16"/>
    <p:sldId id="277" r:id="rId17"/>
    <p:sldId id="278" r:id="rId18"/>
    <p:sldId id="279" r:id="rId19"/>
    <p:sldId id="280" r:id="rId20"/>
    <p:sldId id="281" r:id="rId21"/>
    <p:sldId id="282" r:id="rId22"/>
    <p:sldId id="283" r:id="rId23"/>
    <p:sldId id="284" r:id="rId24"/>
    <p:sldId id="285" r:id="rId25"/>
    <p:sldId id="288" r:id="rId26"/>
    <p:sldId id="289" r:id="rId27"/>
    <p:sldId id="290" r:id="rId28"/>
    <p:sldId id="291" r:id="rId29"/>
    <p:sldId id="292" r:id="rId30"/>
    <p:sldId id="311" r:id="rId31"/>
    <p:sldId id="312" r:id="rId32"/>
    <p:sldId id="313" r:id="rId33"/>
    <p:sldId id="314" r:id="rId34"/>
    <p:sldId id="315" r:id="rId35"/>
    <p:sldId id="316" r:id="rId36"/>
    <p:sldId id="317" r:id="rId37"/>
    <p:sldId id="318" r:id="rId38"/>
    <p:sldId id="319" r:id="rId39"/>
    <p:sldId id="320" r:id="rId40"/>
    <p:sldId id="321" r:id="rId41"/>
    <p:sldId id="322" r:id="rId42"/>
    <p:sldId id="293" r:id="rId43"/>
    <p:sldId id="294" r:id="rId44"/>
    <p:sldId id="295" r:id="rId45"/>
    <p:sldId id="296" r:id="rId46"/>
    <p:sldId id="297" r:id="rId47"/>
    <p:sldId id="298" r:id="rId48"/>
    <p:sldId id="299" r:id="rId49"/>
    <p:sldId id="301" r:id="rId50"/>
    <p:sldId id="300" r:id="rId51"/>
    <p:sldId id="302" r:id="rId52"/>
    <p:sldId id="303" r:id="rId53"/>
    <p:sldId id="304" r:id="rId54"/>
    <p:sldId id="305" r:id="rId55"/>
    <p:sldId id="306" r:id="rId56"/>
    <p:sldId id="307" r:id="rId57"/>
    <p:sldId id="309" r:id="rId58"/>
    <p:sldId id="310" r:id="rId59"/>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7" d="100"/>
          <a:sy n="47" d="100"/>
        </p:scale>
        <p:origin x="-590" y="-9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53FF8E6A-23D1-419B-8827-D260260FD42B}" type="datetimeFigureOut">
              <a:rPr lang="en-US" smtClean="0"/>
              <a:t>7/13/2015</a:t>
            </a:fld>
            <a:endParaRPr lang="en-US" dirty="0"/>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F3F29F3D-76E9-4467-B0C7-A25EBEF5C54F}" type="slidenum">
              <a:rPr lang="en-US" smtClean="0"/>
              <a:t>‹#›</a:t>
            </a:fld>
            <a:endParaRPr lang="en-US" dirty="0"/>
          </a:p>
        </p:txBody>
      </p:sp>
    </p:spTree>
    <p:extLst>
      <p:ext uri="{BB962C8B-B14F-4D97-AF65-F5344CB8AC3E}">
        <p14:creationId xmlns:p14="http://schemas.microsoft.com/office/powerpoint/2010/main" val="18846457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smtClean="0"/>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D58FDF0-E37D-4F38-BB52-B154563B4DAB}" type="datetimeFigureOut">
              <a:rPr lang="en-US" smtClean="0"/>
              <a:t>7/13/2015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5A5ADFE3-1779-4434-888D-E17F59A16777}" type="slidenum">
              <a:rPr lang="en-US" smtClean="0"/>
              <a:t>‹#›</a:t>
            </a:fld>
            <a:endParaRPr lang="en-US" dirty="0"/>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58FDF0-E37D-4F38-BB52-B154563B4DAB}" type="datetimeFigureOut">
              <a:rPr lang="en-US" smtClean="0"/>
              <a:t>7/13/2015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A5ADFE3-1779-4434-888D-E17F59A16777}"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58FDF0-E37D-4F38-BB52-B154563B4DAB}" type="datetimeFigureOut">
              <a:rPr lang="en-US" smtClean="0"/>
              <a:t>7/13/2015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A5ADFE3-1779-4434-888D-E17F59A16777}"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58FDF0-E37D-4F38-BB52-B154563B4DAB}" type="datetimeFigureOut">
              <a:rPr lang="en-US" smtClean="0"/>
              <a:t>7/13/2015</a:t>
            </a:fld>
            <a:endParaRPr lang="en-US" dirty="0"/>
          </a:p>
        </p:txBody>
      </p:sp>
      <p:sp>
        <p:nvSpPr>
          <p:cNvPr id="10" name="Slide Number Placeholder 9"/>
          <p:cNvSpPr>
            <a:spLocks noGrp="1"/>
          </p:cNvSpPr>
          <p:nvPr>
            <p:ph type="sldNum" sz="quarter" idx="11"/>
          </p:nvPr>
        </p:nvSpPr>
        <p:spPr/>
        <p:txBody>
          <a:bodyPr/>
          <a:lstStyle/>
          <a:p>
            <a:fld id="{5A5ADFE3-1779-4434-888D-E17F59A16777}" type="slidenum">
              <a:rPr lang="en-US" smtClean="0"/>
              <a:t>‹#›</a:t>
            </a:fld>
            <a:endParaRPr lang="en-US" dirty="0"/>
          </a:p>
        </p:txBody>
      </p:sp>
      <p:sp>
        <p:nvSpPr>
          <p:cNvPr id="12" name="Footer Placeholder 11"/>
          <p:cNvSpPr>
            <a:spLocks noGrp="1"/>
          </p:cNvSpPr>
          <p:nvPr>
            <p:ph type="ftr" sz="quarter" idx="12"/>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19" name="Date Placeholder 18"/>
          <p:cNvSpPr>
            <a:spLocks noGrp="1"/>
          </p:cNvSpPr>
          <p:nvPr>
            <p:ph type="dt" sz="half" idx="10"/>
          </p:nvPr>
        </p:nvSpPr>
        <p:spPr/>
        <p:txBody>
          <a:bodyPr/>
          <a:lstStyle/>
          <a:p>
            <a:fld id="{AD58FDF0-E37D-4F38-BB52-B154563B4DAB}" type="datetimeFigureOut">
              <a:rPr lang="en-US" smtClean="0"/>
              <a:t>7/13/2015</a:t>
            </a:fld>
            <a:endParaRPr lang="en-US" dirty="0"/>
          </a:p>
        </p:txBody>
      </p:sp>
      <p:sp>
        <p:nvSpPr>
          <p:cNvPr id="20" name="Slide Number Placeholder 19"/>
          <p:cNvSpPr>
            <a:spLocks noGrp="1"/>
          </p:cNvSpPr>
          <p:nvPr>
            <p:ph type="sldNum" sz="quarter" idx="11"/>
          </p:nvPr>
        </p:nvSpPr>
        <p:spPr/>
        <p:txBody>
          <a:bodyPr/>
          <a:lstStyle/>
          <a:p>
            <a:fld id="{5A5ADFE3-1779-4434-888D-E17F59A16777}" type="slidenum">
              <a:rPr lang="en-US" smtClean="0"/>
              <a:t>‹#›</a:t>
            </a:fld>
            <a:endParaRPr lang="en-US" dirty="0"/>
          </a:p>
        </p:txBody>
      </p:sp>
      <p:sp>
        <p:nvSpPr>
          <p:cNvPr id="21" name="Footer Placeholder 20"/>
          <p:cNvSpPr>
            <a:spLocks noGrp="1"/>
          </p:cNvSpPr>
          <p:nvPr>
            <p:ph type="ftr" sz="quarter" idx="12"/>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AD58FDF0-E37D-4F38-BB52-B154563B4DAB}" type="datetimeFigureOut">
              <a:rPr lang="en-US" smtClean="0"/>
              <a:t>7/13/2015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A5ADFE3-1779-4434-888D-E17F59A16777}" type="slidenum">
              <a:rPr lang="en-US" smtClean="0"/>
              <a:t>‹#›</a:t>
            </a:fld>
            <a:endParaRPr lang="en-US" dirty="0"/>
          </a:p>
        </p:txBody>
      </p:sp>
      <p:sp>
        <p:nvSpPr>
          <p:cNvPr id="9" name="Content Placeholder 8"/>
          <p:cNvSpPr>
            <a:spLocks noGrp="1"/>
          </p:cNvSpPr>
          <p:nvPr>
            <p:ph sz="quarter" idx="13"/>
          </p:nvPr>
        </p:nvSpPr>
        <p:spPr>
          <a:xfrm>
            <a:off x="12161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AD58FDF0-E37D-4F38-BB52-B154563B4DAB}" type="datetimeFigureOut">
              <a:rPr lang="en-US" smtClean="0"/>
              <a:t>7/13/2015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A5ADFE3-1779-4434-888D-E17F59A16777}" type="slidenum">
              <a:rPr lang="en-US" smtClean="0"/>
              <a:t>‹#›</a:t>
            </a:fld>
            <a:endParaRPr lang="en-US" dirty="0"/>
          </a:p>
        </p:txBody>
      </p:sp>
      <p:sp>
        <p:nvSpPr>
          <p:cNvPr id="11" name="Content Placeholder 10"/>
          <p:cNvSpPr>
            <a:spLocks noGrp="1"/>
          </p:cNvSpPr>
          <p:nvPr>
            <p:ph sz="quarter" idx="13"/>
          </p:nvPr>
        </p:nvSpPr>
        <p:spPr>
          <a:xfrm>
            <a:off x="1216152" y="1380744"/>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58FDF0-E37D-4F38-BB52-B154563B4DAB}" type="datetimeFigureOut">
              <a:rPr lang="en-US" smtClean="0"/>
              <a:t>7/13/2015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A5ADFE3-1779-4434-888D-E17F59A16777}"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D58FDF0-E37D-4F38-BB52-B154563B4DAB}" type="datetimeFigureOut">
              <a:rPr lang="en-US" smtClean="0"/>
              <a:t>7/13/2015</a:t>
            </a:fld>
            <a:endParaRPr lang="en-US" dirty="0"/>
          </a:p>
        </p:txBody>
      </p:sp>
      <p:sp>
        <p:nvSpPr>
          <p:cNvPr id="6" name="Slide Number Placeholder 5"/>
          <p:cNvSpPr>
            <a:spLocks noGrp="1"/>
          </p:cNvSpPr>
          <p:nvPr>
            <p:ph type="sldNum" sz="quarter" idx="11"/>
          </p:nvPr>
        </p:nvSpPr>
        <p:spPr/>
        <p:txBody>
          <a:bodyPr/>
          <a:lstStyle/>
          <a:p>
            <a:fld id="{5A5ADFE3-1779-4434-888D-E17F59A16777}" type="slidenum">
              <a:rPr lang="en-US" smtClean="0"/>
              <a:t>‹#›</a:t>
            </a:fld>
            <a:endParaRPr lang="en-US" dirty="0"/>
          </a:p>
        </p:txBody>
      </p:sp>
      <p:sp>
        <p:nvSpPr>
          <p:cNvPr id="7" name="Footer Placeholder 6"/>
          <p:cNvSpPr>
            <a:spLocks noGrp="1"/>
          </p:cNvSpPr>
          <p:nvPr>
            <p:ph type="ftr" sz="quarter" idx="12"/>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p:cNvSpPr>
          <p:nvPr>
            <p:ph type="dt" sz="half" idx="14"/>
          </p:nvPr>
        </p:nvSpPr>
        <p:spPr/>
        <p:txBody>
          <a:bodyPr/>
          <a:lstStyle/>
          <a:p>
            <a:fld id="{AD58FDF0-E37D-4F38-BB52-B154563B4DAB}" type="datetimeFigureOut">
              <a:rPr lang="en-US" smtClean="0"/>
              <a:t>7/13/2015</a:t>
            </a:fld>
            <a:endParaRPr lang="en-US" dirty="0"/>
          </a:p>
        </p:txBody>
      </p:sp>
      <p:sp>
        <p:nvSpPr>
          <p:cNvPr id="10" name="Slide Number Placeholder 9"/>
          <p:cNvSpPr>
            <a:spLocks noGrp="1"/>
          </p:cNvSpPr>
          <p:nvPr>
            <p:ph type="sldNum" sz="quarter" idx="15"/>
          </p:nvPr>
        </p:nvSpPr>
        <p:spPr/>
        <p:txBody>
          <a:bodyPr/>
          <a:lstStyle/>
          <a:p>
            <a:fld id="{5A5ADFE3-1779-4434-888D-E17F59A16777}" type="slidenum">
              <a:rPr lang="en-US" smtClean="0"/>
              <a:t>‹#›</a:t>
            </a:fld>
            <a:endParaRPr lang="en-US" dirty="0"/>
          </a:p>
        </p:txBody>
      </p:sp>
      <p:sp>
        <p:nvSpPr>
          <p:cNvPr id="13" name="Footer Placeholder 12"/>
          <p:cNvSpPr>
            <a:spLocks noGrp="1"/>
          </p:cNvSpPr>
          <p:nvPr>
            <p:ph type="ftr" sz="quarter" idx="16"/>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8FDF0-E37D-4F38-BB52-B154563B4DAB}" type="datetimeFigureOut">
              <a:rPr lang="en-US" smtClean="0"/>
              <a:t>7/13/2015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A5ADFE3-1779-4434-888D-E17F59A16777}" type="slidenum">
              <a:rPr lang="en-US" smtClean="0"/>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en-US" dirty="0"/>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5A5ADFE3-1779-4434-888D-E17F59A16777}" type="slidenum">
              <a:rPr lang="en-US" smtClean="0"/>
              <a:t>‹#›</a:t>
            </a:fld>
            <a:endParaRPr lang="en-US" dirty="0"/>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AD58FDF0-E37D-4F38-BB52-B154563B4DAB}" type="datetimeFigureOut">
              <a:rPr lang="en-US" smtClean="0"/>
              <a:t>7/13/2015</a:t>
            </a:fld>
            <a:endParaRPr lang="en-US" dirty="0"/>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2400"/>
            <a:ext cx="7924800" cy="1905000"/>
          </a:xfrm>
        </p:spPr>
        <p:txBody>
          <a:bodyPr>
            <a:normAutofit fontScale="90000"/>
          </a:bodyPr>
          <a:lstStyle/>
          <a:p>
            <a:pPr algn="ctr"/>
            <a:r>
              <a:rPr lang="en-US" sz="4900" b="0" u="sng" dirty="0" smtClean="0">
                <a:effectLst>
                  <a:outerShdw blurRad="38100" dist="38100" dir="2700000" algn="tl">
                    <a:srgbClr val="000000">
                      <a:alpha val="43137"/>
                    </a:srgbClr>
                  </a:outerShdw>
                </a:effectLst>
                <a:latin typeface="+mn-lt"/>
              </a:rPr>
              <a:t>CHALLENGES AND SOLUTIONS:</a:t>
            </a:r>
            <a:br>
              <a:rPr lang="en-US" sz="4900" b="0" u="sng" dirty="0" smtClean="0">
                <a:effectLst>
                  <a:outerShdw blurRad="38100" dist="38100" dir="2700000" algn="tl">
                    <a:srgbClr val="000000">
                      <a:alpha val="43137"/>
                    </a:srgbClr>
                  </a:outerShdw>
                </a:effectLst>
                <a:latin typeface="+mn-lt"/>
              </a:rPr>
            </a:br>
            <a:r>
              <a:rPr lang="en-US" sz="3600" b="0" dirty="0" smtClean="0">
                <a:effectLst>
                  <a:outerShdw blurRad="38100" dist="38100" dir="2700000" algn="tl">
                    <a:srgbClr val="000000">
                      <a:alpha val="43137"/>
                    </a:srgbClr>
                  </a:outerShdw>
                </a:effectLst>
                <a:latin typeface="+mn-lt"/>
              </a:rPr>
              <a:t>Understanding and Treating Adolescent</a:t>
            </a:r>
            <a:br>
              <a:rPr lang="en-US" sz="3600" b="0" dirty="0" smtClean="0">
                <a:effectLst>
                  <a:outerShdw blurRad="38100" dist="38100" dir="2700000" algn="tl">
                    <a:srgbClr val="000000">
                      <a:alpha val="43137"/>
                    </a:srgbClr>
                  </a:outerShdw>
                </a:effectLst>
                <a:latin typeface="+mn-lt"/>
              </a:rPr>
            </a:br>
            <a:r>
              <a:rPr lang="en-US" sz="3600" b="0" dirty="0" smtClean="0">
                <a:effectLst>
                  <a:outerShdw blurRad="38100" dist="38100" dir="2700000" algn="tl">
                    <a:srgbClr val="000000">
                      <a:alpha val="43137"/>
                    </a:srgbClr>
                  </a:outerShdw>
                </a:effectLst>
                <a:latin typeface="+mn-lt"/>
              </a:rPr>
              <a:t>Substance Abuse</a:t>
            </a:r>
            <a:endParaRPr lang="en-US" sz="3600" b="0" dirty="0">
              <a:effectLst>
                <a:outerShdw blurRad="38100" dist="38100" dir="2700000" algn="tl">
                  <a:srgbClr val="000000">
                    <a:alpha val="43137"/>
                  </a:srgbClr>
                </a:outerShdw>
              </a:effectLst>
              <a:latin typeface="+mn-lt"/>
            </a:endParaRPr>
          </a:p>
        </p:txBody>
      </p:sp>
      <p:sp>
        <p:nvSpPr>
          <p:cNvPr id="3" name="Subtitle 2"/>
          <p:cNvSpPr>
            <a:spLocks noGrp="1"/>
          </p:cNvSpPr>
          <p:nvPr>
            <p:ph type="subTitle" idx="1"/>
          </p:nvPr>
        </p:nvSpPr>
        <p:spPr>
          <a:xfrm>
            <a:off x="990600" y="2362200"/>
            <a:ext cx="7620000" cy="4114800"/>
          </a:xfrm>
        </p:spPr>
        <p:txBody>
          <a:bodyPr>
            <a:normAutofit/>
          </a:bodyPr>
          <a:lstStyle/>
          <a:p>
            <a:pPr algn="ctr"/>
            <a:r>
              <a:rPr lang="en-US" sz="2800" b="1" u="sng" dirty="0" smtClean="0">
                <a:effectLst>
                  <a:outerShdw blurRad="38100" dist="38100" dir="2700000" algn="tl">
                    <a:srgbClr val="000000">
                      <a:alpha val="43137"/>
                    </a:srgbClr>
                  </a:outerShdw>
                </a:effectLst>
              </a:rPr>
              <a:t>Presented By:</a:t>
            </a:r>
            <a:r>
              <a:rPr lang="en-US" sz="2800" b="1" dirty="0" smtClean="0">
                <a:effectLst>
                  <a:outerShdw blurRad="38100" dist="38100" dir="2700000" algn="tl">
                    <a:srgbClr val="000000">
                      <a:alpha val="43137"/>
                    </a:srgbClr>
                  </a:outerShdw>
                </a:effectLst>
              </a:rPr>
              <a:t>  Janice Gabe, LCSW, LCAC</a:t>
            </a:r>
          </a:p>
          <a:p>
            <a:pPr algn="ctr"/>
            <a:r>
              <a:rPr lang="en-US" sz="2800" b="1" dirty="0" smtClean="0">
                <a:effectLst>
                  <a:outerShdw blurRad="38100" dist="38100" dir="2700000" algn="tl">
                    <a:srgbClr val="000000">
                      <a:alpha val="43137"/>
                    </a:srgbClr>
                  </a:outerShdw>
                </a:effectLst>
              </a:rPr>
              <a:t>New Perspectives of Indiana, Inc.</a:t>
            </a:r>
          </a:p>
          <a:p>
            <a:pPr algn="ctr"/>
            <a:r>
              <a:rPr lang="en-US" sz="2300" b="1" dirty="0" smtClean="0">
                <a:effectLst>
                  <a:outerShdw blurRad="38100" dist="38100" dir="2700000" algn="tl">
                    <a:srgbClr val="000000">
                      <a:alpha val="43137"/>
                    </a:srgbClr>
                  </a:outerShdw>
                </a:effectLst>
              </a:rPr>
              <a:t>6314-A Rucker Road</a:t>
            </a:r>
          </a:p>
          <a:p>
            <a:pPr algn="ctr"/>
            <a:r>
              <a:rPr lang="en-US" sz="2300" b="1" dirty="0" smtClean="0">
                <a:effectLst>
                  <a:outerShdw blurRad="38100" dist="38100" dir="2700000" algn="tl">
                    <a:srgbClr val="000000">
                      <a:alpha val="43137"/>
                    </a:srgbClr>
                  </a:outerShdw>
                </a:effectLst>
              </a:rPr>
              <a:t>Indianapolis, IN 46220</a:t>
            </a:r>
          </a:p>
          <a:p>
            <a:pPr algn="ctr"/>
            <a:r>
              <a:rPr lang="en-US" sz="2300" b="1" dirty="0" smtClean="0">
                <a:effectLst>
                  <a:outerShdw blurRad="38100" dist="38100" dir="2700000" algn="tl">
                    <a:srgbClr val="000000">
                      <a:alpha val="43137"/>
                    </a:srgbClr>
                  </a:outerShdw>
                </a:effectLst>
              </a:rPr>
              <a:t>(317) 465-9688</a:t>
            </a:r>
          </a:p>
          <a:p>
            <a:pPr algn="ctr"/>
            <a:r>
              <a:rPr lang="en-US" sz="2300" b="1" dirty="0" smtClean="0">
                <a:effectLst>
                  <a:outerShdw blurRad="38100" dist="38100" dir="2700000" algn="tl">
                    <a:srgbClr val="000000">
                      <a:alpha val="43137"/>
                    </a:srgbClr>
                  </a:outerShdw>
                </a:effectLst>
              </a:rPr>
              <a:t>(317) 465-9689 (Facsimile)</a:t>
            </a:r>
          </a:p>
          <a:p>
            <a:pPr algn="ctr"/>
            <a:r>
              <a:rPr lang="en-US" sz="2300" b="1" dirty="0" smtClean="0">
                <a:effectLst>
                  <a:outerShdw blurRad="38100" dist="38100" dir="2700000" algn="tl">
                    <a:srgbClr val="000000">
                      <a:alpha val="43137"/>
                    </a:srgbClr>
                  </a:outerShdw>
                </a:effectLst>
              </a:rPr>
              <a:t>newperspectives-indy.com</a:t>
            </a:r>
          </a:p>
          <a:p>
            <a:pPr algn="ctr"/>
            <a:r>
              <a:rPr lang="en-US" sz="2300" b="1" dirty="0" smtClean="0">
                <a:effectLst>
                  <a:outerShdw blurRad="38100" dist="38100" dir="2700000" algn="tl">
                    <a:srgbClr val="000000">
                      <a:alpha val="43137"/>
                    </a:srgbClr>
                  </a:outerShdw>
                </a:effectLst>
              </a:rPr>
              <a:t>barb6308@earthlink.net</a:t>
            </a:r>
          </a:p>
          <a:p>
            <a:pPr algn="ct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45461844"/>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295400"/>
            <a:ext cx="7924800" cy="4419600"/>
          </a:xfrm>
        </p:spPr>
        <p:txBody>
          <a:bodyPr/>
          <a:lstStyle/>
          <a:p>
            <a:pPr marL="0" indent="0">
              <a:buNone/>
            </a:pPr>
            <a:r>
              <a:rPr lang="en-US" b="1" dirty="0" smtClean="0">
                <a:effectLst>
                  <a:outerShdw blurRad="38100" dist="38100" dir="2700000" algn="tl">
                    <a:srgbClr val="000000">
                      <a:alpha val="43137"/>
                    </a:srgbClr>
                  </a:outerShdw>
                </a:effectLst>
              </a:rPr>
              <a:t>  -	</a:t>
            </a:r>
            <a:r>
              <a:rPr lang="en-US" sz="3600" b="1" dirty="0" smtClean="0">
                <a:effectLst>
                  <a:outerShdw blurRad="38100" dist="38100" dir="2700000" algn="tl">
                    <a:srgbClr val="000000">
                      <a:alpha val="43137"/>
                    </a:srgbClr>
                  </a:outerShdw>
                </a:effectLst>
              </a:rPr>
              <a:t>Research indicates teens perception </a:t>
            </a:r>
          </a:p>
          <a:p>
            <a:pPr marL="0" indent="0">
              <a:buNone/>
            </a:pPr>
            <a:r>
              <a:rPr lang="en-US" sz="3600" b="1" dirty="0" smtClean="0">
                <a:effectLst>
                  <a:outerShdw blurRad="38100" dist="38100" dir="2700000" algn="tl">
                    <a:srgbClr val="000000">
                      <a:alpha val="43137"/>
                    </a:srgbClr>
                  </a:outerShdw>
                </a:effectLst>
              </a:rPr>
              <a:t>that Marijuana is harmful is on decline</a:t>
            </a:r>
          </a:p>
          <a:p>
            <a:pPr marL="0" indent="0">
              <a:buNone/>
            </a:pPr>
            <a:endParaRPr lang="en-US" sz="3600" b="1" dirty="0">
              <a:effectLst>
                <a:outerShdw blurRad="38100" dist="38100" dir="2700000" algn="tl">
                  <a:srgbClr val="000000">
                    <a:alpha val="43137"/>
                  </a:srgbClr>
                </a:outerShdw>
              </a:effectLst>
            </a:endParaRPr>
          </a:p>
          <a:p>
            <a:pPr marL="0" indent="0">
              <a:buNone/>
            </a:pPr>
            <a:r>
              <a:rPr lang="en-US" sz="3600" b="1" dirty="0" smtClean="0">
                <a:effectLst>
                  <a:outerShdw blurRad="38100" dist="38100" dir="2700000" algn="tl">
                    <a:srgbClr val="000000">
                      <a:alpha val="43137"/>
                    </a:srgbClr>
                  </a:outerShdw>
                </a:effectLst>
              </a:rPr>
              <a:t>  -	Marijuana treatment is being over looked due to prevalence of opiates, Benzo – In treatment</a:t>
            </a: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7201886"/>
      </p:ext>
    </p:ext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304800"/>
            <a:ext cx="7848600" cy="6324600"/>
          </a:xfrm>
        </p:spPr>
        <p:txBody>
          <a:bodyPr>
            <a:normAutofit/>
          </a:bodyPr>
          <a:lstStyle/>
          <a:p>
            <a:pPr marL="0" indent="0" algn="ctr">
              <a:buNone/>
            </a:pPr>
            <a:r>
              <a:rPr lang="en-US" sz="2800" b="1" u="sng" dirty="0" smtClean="0">
                <a:effectLst>
                  <a:outerShdw blurRad="38100" dist="38100" dir="2700000" algn="tl">
                    <a:srgbClr val="000000">
                      <a:alpha val="43137"/>
                    </a:srgbClr>
                  </a:outerShdw>
                </a:effectLst>
              </a:rPr>
              <a:t>Addressing Challenges</a:t>
            </a:r>
          </a:p>
          <a:p>
            <a:pPr marL="514350" indent="-514350">
              <a:buAutoNum type="romanUcPeriod"/>
            </a:pPr>
            <a:r>
              <a:rPr lang="en-US" b="1" dirty="0" smtClean="0">
                <a:effectLst>
                  <a:outerShdw blurRad="38100" dist="38100" dir="2700000" algn="tl">
                    <a:srgbClr val="000000">
                      <a:alpha val="43137"/>
                    </a:srgbClr>
                  </a:outerShdw>
                </a:effectLst>
              </a:rPr>
              <a:t>Adolescent marijuana users need to be in groups that focus specifically in their addiction.</a:t>
            </a:r>
          </a:p>
          <a:p>
            <a:pPr marL="514350" indent="-514350">
              <a:buAutoNum type="romanUcPeriod"/>
            </a:pPr>
            <a:r>
              <a:rPr lang="en-US" b="1" dirty="0" smtClean="0">
                <a:effectLst>
                  <a:outerShdw blurRad="38100" dist="38100" dir="2700000" algn="tl">
                    <a:srgbClr val="000000">
                      <a:alpha val="43137"/>
                    </a:srgbClr>
                  </a:outerShdw>
                </a:effectLst>
              </a:rPr>
              <a:t>Need to be asked difficult and personal questions about their use.</a:t>
            </a:r>
          </a:p>
          <a:p>
            <a:pPr marL="514350" indent="-514350">
              <a:buAutoNum type="romanUcPeriod"/>
            </a:pPr>
            <a:r>
              <a:rPr lang="en-US" b="1" dirty="0" smtClean="0">
                <a:effectLst>
                  <a:outerShdw blurRad="38100" dist="38100" dir="2700000" algn="tl">
                    <a:srgbClr val="000000">
                      <a:alpha val="43137"/>
                    </a:srgbClr>
                  </a:outerShdw>
                </a:effectLst>
              </a:rPr>
              <a:t>Need accurate info – they don’t have it.</a:t>
            </a:r>
          </a:p>
          <a:p>
            <a:pPr marL="514350" indent="-514350">
              <a:buAutoNum type="romanUcPeriod"/>
            </a:pPr>
            <a:r>
              <a:rPr lang="en-US" b="1" dirty="0" smtClean="0">
                <a:effectLst>
                  <a:outerShdw blurRad="38100" dist="38100" dir="2700000" algn="tl">
                    <a:srgbClr val="000000">
                      <a:alpha val="43137"/>
                    </a:srgbClr>
                  </a:outerShdw>
                </a:effectLst>
              </a:rPr>
              <a:t>Need to understand overlap between marijuana and mental health.</a:t>
            </a:r>
          </a:p>
          <a:p>
            <a:pPr marL="514350" indent="-514350">
              <a:buAutoNum type="romanUcPeriod"/>
            </a:pPr>
            <a:r>
              <a:rPr lang="en-US" b="1" dirty="0" smtClean="0">
                <a:effectLst>
                  <a:outerShdw blurRad="38100" dist="38100" dir="2700000" algn="tl">
                    <a:srgbClr val="000000">
                      <a:alpha val="43137"/>
                    </a:srgbClr>
                  </a:outerShdw>
                </a:effectLst>
              </a:rPr>
              <a:t>Programming that focuses heavily on subtle and personal consequences of use.</a:t>
            </a:r>
          </a:p>
          <a:p>
            <a:pPr marL="514350" indent="-514350">
              <a:buAutoNum type="romanUcPeriod"/>
            </a:pPr>
            <a:r>
              <a:rPr lang="en-US" b="1" dirty="0" smtClean="0">
                <a:effectLst>
                  <a:outerShdw blurRad="38100" dist="38100" dir="2700000" algn="tl">
                    <a:srgbClr val="000000">
                      <a:alpha val="43137"/>
                    </a:srgbClr>
                  </a:outerShdw>
                </a:effectLst>
              </a:rPr>
              <a:t>Clients need to understand what motivates their use of marijuana.</a:t>
            </a:r>
          </a:p>
          <a:p>
            <a:pPr marL="514350" indent="-514350">
              <a:buAutoNum type="romanUcPeriod"/>
            </a:pP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28892150"/>
      </p:ext>
    </p:extLst>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304800"/>
            <a:ext cx="8458200" cy="6248400"/>
          </a:xfrm>
        </p:spPr>
        <p:txBody>
          <a:bodyPr>
            <a:normAutofit/>
          </a:bodyPr>
          <a:lstStyle/>
          <a:p>
            <a:pPr marL="514350" indent="-514350">
              <a:buAutoNum type="romanUcPeriod" startAt="7"/>
            </a:pPr>
            <a:r>
              <a:rPr lang="en-US" sz="2000" b="1" dirty="0" smtClean="0">
                <a:effectLst>
                  <a:outerShdw blurRad="38100" dist="38100" dir="2700000" algn="tl">
                    <a:srgbClr val="000000">
                      <a:alpha val="43137"/>
                    </a:srgbClr>
                  </a:outerShdw>
                </a:effectLst>
              </a:rPr>
              <a:t> Encourage them to tell their story, not just their history.</a:t>
            </a:r>
          </a:p>
          <a:p>
            <a:pPr marL="0" indent="0">
              <a:buNone/>
            </a:pPr>
            <a:endParaRPr lang="en-US" sz="2000" b="1" dirty="0" smtClean="0">
              <a:effectLst>
                <a:outerShdw blurRad="38100" dist="38100" dir="2700000" algn="tl">
                  <a:srgbClr val="000000">
                    <a:alpha val="43137"/>
                  </a:srgbClr>
                </a:outerShdw>
              </a:effectLst>
            </a:endParaRPr>
          </a:p>
          <a:p>
            <a:pPr marL="0" indent="0">
              <a:buNone/>
            </a:pPr>
            <a:r>
              <a:rPr lang="en-US" sz="2000" b="1" dirty="0" smtClean="0">
                <a:effectLst>
                  <a:outerShdw blurRad="38100" dist="38100" dir="2700000" algn="tl">
                    <a:srgbClr val="000000">
                      <a:alpha val="43137"/>
                    </a:srgbClr>
                  </a:outerShdw>
                </a:effectLst>
              </a:rPr>
              <a:t>VIII. Can you see me now?  Who are they in their use.</a:t>
            </a:r>
          </a:p>
          <a:p>
            <a:pPr marL="0" indent="0">
              <a:buNone/>
            </a:pPr>
            <a:endParaRPr lang="en-US" sz="2000" b="1" dirty="0" smtClean="0">
              <a:effectLst>
                <a:outerShdw blurRad="38100" dist="38100" dir="2700000" algn="tl">
                  <a:srgbClr val="000000">
                    <a:alpha val="43137"/>
                  </a:srgbClr>
                </a:outerShdw>
              </a:effectLst>
            </a:endParaRPr>
          </a:p>
          <a:p>
            <a:pPr marL="0" indent="0">
              <a:buNone/>
            </a:pPr>
            <a:r>
              <a:rPr lang="en-US" sz="2000" b="1" dirty="0" smtClean="0">
                <a:effectLst>
                  <a:outerShdw blurRad="38100" dist="38100" dir="2700000" algn="tl">
                    <a:srgbClr val="000000">
                      <a:alpha val="43137"/>
                    </a:srgbClr>
                  </a:outerShdw>
                </a:effectLst>
              </a:rPr>
              <a:t>IX.  Share your professional story.</a:t>
            </a:r>
          </a:p>
          <a:p>
            <a:pPr marL="514350" indent="-514350">
              <a:buAutoNum type="romanUcPeriod" startAt="7"/>
            </a:pPr>
            <a:endParaRPr lang="en-US" sz="2000" b="1" dirty="0" smtClean="0">
              <a:effectLst>
                <a:outerShdw blurRad="38100" dist="38100" dir="2700000" algn="tl">
                  <a:srgbClr val="000000">
                    <a:alpha val="43137"/>
                  </a:srgbClr>
                </a:outerShdw>
              </a:effectLst>
            </a:endParaRPr>
          </a:p>
          <a:p>
            <a:pPr marL="514350" indent="-514350">
              <a:buAutoNum type="romanUcPeriod" startAt="10"/>
            </a:pPr>
            <a:r>
              <a:rPr lang="en-US" sz="2000" b="1" dirty="0" smtClean="0">
                <a:effectLst>
                  <a:outerShdw blurRad="38100" dist="38100" dir="2700000" algn="tl">
                    <a:srgbClr val="000000">
                      <a:alpha val="43137"/>
                    </a:srgbClr>
                  </a:outerShdw>
                </a:effectLst>
              </a:rPr>
              <a:t>If you show me your research, I will show you mine.  Need  accurate information.</a:t>
            </a:r>
          </a:p>
          <a:p>
            <a:pPr marL="0" indent="0">
              <a:buNone/>
            </a:pPr>
            <a:endParaRPr lang="en-US" sz="2000" b="1" dirty="0" smtClean="0">
              <a:effectLst>
                <a:outerShdw blurRad="38100" dist="38100" dir="2700000" algn="tl">
                  <a:srgbClr val="000000">
                    <a:alpha val="43137"/>
                  </a:srgbClr>
                </a:outerShdw>
              </a:effectLst>
            </a:endParaRPr>
          </a:p>
          <a:p>
            <a:pPr marL="0" indent="0">
              <a:buNone/>
            </a:pPr>
            <a:r>
              <a:rPr lang="en-US" sz="2000" b="1" dirty="0" smtClean="0">
                <a:effectLst>
                  <a:outerShdw blurRad="38100" dist="38100" dir="2700000" algn="tl">
                    <a:srgbClr val="000000">
                      <a:alpha val="43137"/>
                    </a:srgbClr>
                  </a:outerShdw>
                </a:effectLst>
              </a:rPr>
              <a:t>XI.  Trust.</a:t>
            </a:r>
          </a:p>
          <a:p>
            <a:pPr marL="514350" indent="-514350">
              <a:buAutoNum type="romanUcPeriod" startAt="7"/>
            </a:pPr>
            <a:endParaRPr lang="en-US" sz="2000" b="1" dirty="0" smtClean="0">
              <a:effectLst>
                <a:outerShdw blurRad="38100" dist="38100" dir="2700000" algn="tl">
                  <a:srgbClr val="000000">
                    <a:alpha val="43137"/>
                  </a:srgbClr>
                </a:outerShdw>
              </a:effectLst>
            </a:endParaRPr>
          </a:p>
          <a:p>
            <a:pPr marL="0" indent="0">
              <a:buNone/>
            </a:pPr>
            <a:r>
              <a:rPr lang="en-US" sz="2000" b="1" dirty="0" smtClean="0">
                <a:effectLst>
                  <a:outerShdw blurRad="38100" dist="38100" dir="2700000" algn="tl">
                    <a:srgbClr val="000000">
                      <a:alpha val="43137"/>
                    </a:srgbClr>
                  </a:outerShdw>
                </a:effectLst>
              </a:rPr>
              <a:t>XII.  Marijuana is a sneaky drug.</a:t>
            </a:r>
          </a:p>
          <a:p>
            <a:pPr marL="0" indent="0">
              <a:buNone/>
            </a:pPr>
            <a:endParaRPr lang="en-US" sz="2000" b="1" dirty="0" smtClean="0">
              <a:effectLst>
                <a:outerShdw blurRad="38100" dist="38100" dir="2700000" algn="tl">
                  <a:srgbClr val="000000">
                    <a:alpha val="43137"/>
                  </a:srgbClr>
                </a:outerShdw>
              </a:effectLst>
            </a:endParaRPr>
          </a:p>
          <a:p>
            <a:pPr marL="0" indent="0">
              <a:buNone/>
            </a:pPr>
            <a:r>
              <a:rPr lang="en-US" sz="2000" b="1" dirty="0" smtClean="0">
                <a:effectLst>
                  <a:outerShdw blurRad="38100" dist="38100" dir="2700000" algn="tl">
                    <a:srgbClr val="000000">
                      <a:alpha val="43137"/>
                    </a:srgbClr>
                  </a:outerShdw>
                </a:effectLst>
              </a:rPr>
              <a:t>XIII. Balance between enforcement and internal motivation.</a:t>
            </a:r>
          </a:p>
          <a:p>
            <a:pPr marL="0" indent="0">
              <a:buNone/>
            </a:pPr>
            <a:endParaRPr lang="en-US" sz="2000" b="1" dirty="0">
              <a:effectLst>
                <a:outerShdw blurRad="38100" dist="38100" dir="2700000" algn="tl">
                  <a:srgbClr val="000000">
                    <a:alpha val="43137"/>
                  </a:srgbClr>
                </a:outerShdw>
              </a:effectLst>
            </a:endParaRPr>
          </a:p>
          <a:p>
            <a:pPr marL="0" indent="0">
              <a:buNone/>
            </a:pPr>
            <a:r>
              <a:rPr lang="en-US" sz="2000" b="1" dirty="0" smtClean="0">
                <a:effectLst>
                  <a:outerShdw blurRad="38100" dist="38100" dir="2700000" algn="tl">
                    <a:srgbClr val="000000">
                      <a:alpha val="43137"/>
                    </a:srgbClr>
                  </a:outerShdw>
                </a:effectLst>
              </a:rPr>
              <a:t>XIV.  Challenge the myths about benefit that marijuana helps mood and    	anxiety.</a:t>
            </a:r>
            <a:endParaRPr lang="en-US"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22720046"/>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8077200" cy="6172200"/>
          </a:xfrm>
        </p:spPr>
        <p:txBody>
          <a:bodyPr/>
          <a:lstStyle/>
          <a:p>
            <a:pPr marL="0" indent="0">
              <a:buNone/>
            </a:pPr>
            <a:endParaRPr lang="en-US" b="1" dirty="0" smtClean="0">
              <a:effectLst>
                <a:outerShdw blurRad="38100" dist="38100" dir="2700000" algn="tl">
                  <a:srgbClr val="000000">
                    <a:alpha val="43137"/>
                  </a:srgbClr>
                </a:outerShdw>
              </a:effectLst>
            </a:endParaRPr>
          </a:p>
          <a:p>
            <a:pPr marL="571500" indent="-571500">
              <a:buAutoNum type="romanUcPeriod" startAt="15"/>
            </a:pPr>
            <a:r>
              <a:rPr lang="en-US" b="1" dirty="0" smtClean="0">
                <a:effectLst>
                  <a:outerShdw blurRad="38100" dist="38100" dir="2700000" algn="tl">
                    <a:srgbClr val="000000">
                      <a:alpha val="43137"/>
                    </a:srgbClr>
                  </a:outerShdw>
                </a:effectLst>
              </a:rPr>
              <a:t>Research strongly supports motivational interviewing as a best practice strategy  for Marijuana and substance use disorders</a:t>
            </a:r>
          </a:p>
          <a:p>
            <a:pPr marL="0" indent="0">
              <a:buNone/>
            </a:pPr>
            <a:endParaRPr lang="en-US" b="1" dirty="0" smtClean="0">
              <a:effectLst>
                <a:outerShdw blurRad="38100" dist="38100" dir="2700000" algn="tl">
                  <a:srgbClr val="000000">
                    <a:alpha val="43137"/>
                  </a:srgbClr>
                </a:outerShdw>
              </a:effectLst>
            </a:endParaRPr>
          </a:p>
          <a:p>
            <a:pPr marL="0" indent="0">
              <a:buNone/>
            </a:pPr>
            <a:endParaRPr lang="en-US" b="1" dirty="0">
              <a:effectLst>
                <a:outerShdw blurRad="38100" dist="38100" dir="2700000" algn="tl">
                  <a:srgbClr val="000000">
                    <a:alpha val="43137"/>
                  </a:srgbClr>
                </a:outerShdw>
              </a:effectLst>
            </a:endParaRPr>
          </a:p>
          <a:p>
            <a:pPr marL="0" indent="0">
              <a:buNone/>
            </a:pPr>
            <a:endParaRPr lang="en-US"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(SAMHSA’s Treatment Improvement Protocol 35 :  Enhancing  motivation for change in substance abuse treatment –</a:t>
            </a:r>
          </a:p>
          <a:p>
            <a:pPr marL="0" indent="0">
              <a:buNone/>
            </a:pPr>
            <a:r>
              <a:rPr lang="en-US" sz="2400" b="1" dirty="0" smtClean="0">
                <a:effectLst>
                  <a:outerShdw blurRad="38100" dist="38100" dir="2700000" algn="tl">
                    <a:srgbClr val="000000">
                      <a:alpha val="43137"/>
                    </a:srgbClr>
                  </a:outerShdw>
                </a:effectLst>
              </a:rPr>
              <a:t>http://tie.samhsa.gov)</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75672763"/>
      </p:ext>
    </p:ext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1000"/>
            <a:ext cx="8001000" cy="6019800"/>
          </a:xfrm>
        </p:spPr>
        <p:txBody>
          <a:bodyPr>
            <a:normAutofit/>
          </a:bodyPr>
          <a:lstStyle/>
          <a:p>
            <a:pPr marL="0" indent="0" algn="ctr">
              <a:buNone/>
            </a:pPr>
            <a:r>
              <a:rPr lang="en-US" b="1" u="sng" dirty="0" smtClean="0">
                <a:effectLst>
                  <a:outerShdw blurRad="38100" dist="38100" dir="2700000" algn="tl">
                    <a:srgbClr val="000000">
                      <a:alpha val="43137"/>
                    </a:srgbClr>
                  </a:outerShdw>
                </a:effectLst>
              </a:rPr>
              <a:t>MOTIVATIONAL INTERVIEWING  FOR SUBSTANCE USERS</a:t>
            </a:r>
            <a:endParaRPr lang="en-US" b="1" u="sng" dirty="0">
              <a:effectLst>
                <a:outerShdw blurRad="38100" dist="38100" dir="2700000" algn="tl">
                  <a:srgbClr val="000000">
                    <a:alpha val="43137"/>
                  </a:srgbClr>
                </a:outerShdw>
              </a:effectLst>
            </a:endParaRPr>
          </a:p>
          <a:p>
            <a:pPr>
              <a:buFontTx/>
              <a:buChar char="-"/>
            </a:pPr>
            <a:r>
              <a:rPr lang="en-US" sz="2400" b="1" dirty="0" smtClean="0">
                <a:effectLst>
                  <a:outerShdw blurRad="38100" dist="38100" dir="2700000" algn="tl">
                    <a:srgbClr val="000000">
                      <a:alpha val="43137"/>
                    </a:srgbClr>
                  </a:outerShdw>
                </a:effectLst>
              </a:rPr>
              <a:t>Internal talk</a:t>
            </a:r>
          </a:p>
          <a:p>
            <a:pPr>
              <a:buFontTx/>
              <a:buChar char="-"/>
            </a:pPr>
            <a:r>
              <a:rPr lang="en-US" sz="2400" b="1" dirty="0" smtClean="0">
                <a:effectLst>
                  <a:outerShdw blurRad="38100" dist="38100" dir="2700000" algn="tl">
                    <a:srgbClr val="000000">
                      <a:alpha val="43137"/>
                    </a:srgbClr>
                  </a:outerShdw>
                </a:effectLst>
              </a:rPr>
              <a:t>Reflective listening</a:t>
            </a:r>
          </a:p>
          <a:p>
            <a:pPr>
              <a:buFontTx/>
              <a:buChar char="-"/>
            </a:pPr>
            <a:r>
              <a:rPr lang="en-US" sz="2400" b="1" dirty="0" smtClean="0">
                <a:effectLst>
                  <a:outerShdw blurRad="38100" dist="38100" dir="2700000" algn="tl">
                    <a:srgbClr val="000000">
                      <a:alpha val="43137"/>
                    </a:srgbClr>
                  </a:outerShdw>
                </a:effectLst>
              </a:rPr>
              <a:t>Open ended questions (How – What – Tell me more)</a:t>
            </a:r>
          </a:p>
          <a:p>
            <a:pPr>
              <a:buFontTx/>
              <a:buChar char="-"/>
            </a:pPr>
            <a:r>
              <a:rPr lang="en-US" sz="2400" b="1" dirty="0" smtClean="0">
                <a:effectLst>
                  <a:outerShdw blurRad="38100" dist="38100" dir="2700000" algn="tl">
                    <a:srgbClr val="000000">
                      <a:alpha val="43137"/>
                    </a:srgbClr>
                  </a:outerShdw>
                </a:effectLst>
              </a:rPr>
              <a:t>Affirmation of strengths</a:t>
            </a:r>
          </a:p>
          <a:p>
            <a:pPr>
              <a:buFontTx/>
              <a:buChar char="-"/>
            </a:pPr>
            <a:r>
              <a:rPr lang="en-US" sz="2400" b="1" dirty="0" smtClean="0">
                <a:effectLst>
                  <a:outerShdw blurRad="38100" dist="38100" dir="2700000" algn="tl">
                    <a:srgbClr val="000000">
                      <a:alpha val="43137"/>
                    </a:srgbClr>
                  </a:outerShdw>
                </a:effectLst>
              </a:rPr>
              <a:t>Allow client to interpret information</a:t>
            </a:r>
          </a:p>
          <a:p>
            <a:pPr>
              <a:buFontTx/>
              <a:buChar char="-"/>
            </a:pPr>
            <a:r>
              <a:rPr lang="en-US" sz="2400" b="1" dirty="0" smtClean="0">
                <a:effectLst>
                  <a:outerShdw blurRad="38100" dist="38100" dir="2700000" algn="tl">
                    <a:srgbClr val="000000">
                      <a:alpha val="43137"/>
                    </a:srgbClr>
                  </a:outerShdw>
                </a:effectLst>
              </a:rPr>
              <a:t>Agenda setting and asking permission</a:t>
            </a:r>
          </a:p>
          <a:p>
            <a:pPr>
              <a:buFontTx/>
              <a:buChar char="-"/>
            </a:pPr>
            <a:r>
              <a:rPr lang="en-US" sz="2400" b="1" dirty="0" smtClean="0">
                <a:effectLst>
                  <a:outerShdw blurRad="38100" dist="38100" dir="2700000" algn="tl">
                    <a:srgbClr val="000000">
                      <a:alpha val="43137"/>
                    </a:srgbClr>
                  </a:outerShdw>
                </a:effectLst>
              </a:rPr>
              <a:t>Advice giving and feedback</a:t>
            </a:r>
          </a:p>
          <a:p>
            <a:pPr>
              <a:buFontTx/>
              <a:buChar char="-"/>
            </a:pPr>
            <a:r>
              <a:rPr lang="en-US" sz="2400" b="1" dirty="0" smtClean="0">
                <a:effectLst>
                  <a:outerShdw blurRad="38100" dist="38100" dir="2700000" algn="tl">
                    <a:srgbClr val="000000">
                      <a:alpha val="43137"/>
                    </a:srgbClr>
                  </a:outerShdw>
                </a:effectLst>
              </a:rPr>
              <a:t>Normalize Decisional balance (Ambivalence)</a:t>
            </a:r>
          </a:p>
          <a:p>
            <a:pPr>
              <a:buFontTx/>
              <a:buChar char="-"/>
            </a:pPr>
            <a:r>
              <a:rPr lang="en-US" sz="2400" b="1" dirty="0" smtClean="0">
                <a:effectLst>
                  <a:outerShdw blurRad="38100" dist="38100" dir="2700000" algn="tl">
                    <a:srgbClr val="000000">
                      <a:alpha val="43137"/>
                    </a:srgbClr>
                  </a:outerShdw>
                </a:effectLst>
              </a:rPr>
              <a:t>Discrepancies</a:t>
            </a:r>
          </a:p>
          <a:p>
            <a:pPr>
              <a:buFontTx/>
              <a:buChar char="-"/>
            </a:pPr>
            <a:r>
              <a:rPr lang="en-US" sz="2400" b="1" dirty="0" smtClean="0">
                <a:effectLst>
                  <a:outerShdw blurRad="38100" dist="38100" dir="2700000" algn="tl">
                    <a:srgbClr val="000000">
                      <a:alpha val="43137"/>
                    </a:srgbClr>
                  </a:outerShdw>
                </a:effectLst>
              </a:rPr>
              <a:t>Efficacy</a:t>
            </a:r>
          </a:p>
          <a:p>
            <a:pPr>
              <a:buFontTx/>
              <a:buChar char="-"/>
            </a:pPr>
            <a:r>
              <a:rPr lang="en-US" sz="2400" b="1" dirty="0" smtClean="0">
                <a:effectLst>
                  <a:outerShdw blurRad="38100" dist="38100" dir="2700000" algn="tl">
                    <a:srgbClr val="000000">
                      <a:alpha val="43137"/>
                    </a:srgbClr>
                  </a:outerShdw>
                </a:effectLst>
              </a:rPr>
              <a:t>Readiness to change rules</a:t>
            </a:r>
          </a:p>
          <a:p>
            <a:pPr marL="0" indent="0">
              <a:buNone/>
            </a:pPr>
            <a:endParaRPr lang="en-US" sz="2400" b="1" dirty="0" smtClean="0">
              <a:effectLst>
                <a:outerShdw blurRad="38100" dist="38100" dir="2700000" algn="tl">
                  <a:srgbClr val="000000">
                    <a:alpha val="43137"/>
                  </a:srgbClr>
                </a:outerShdw>
              </a:effectLst>
            </a:endParaRPr>
          </a:p>
          <a:p>
            <a:pPr>
              <a:buFontTx/>
              <a:buChar char="-"/>
            </a:pPr>
            <a:endParaRPr lang="en-US" sz="2400" b="1" dirty="0" smtClean="0">
              <a:effectLst>
                <a:outerShdw blurRad="38100" dist="38100" dir="2700000" algn="tl">
                  <a:srgbClr val="000000">
                    <a:alpha val="43137"/>
                  </a:srgbClr>
                </a:outerShdw>
              </a:effectLst>
            </a:endParaRPr>
          </a:p>
          <a:p>
            <a:pPr>
              <a:buFontTx/>
              <a:buChar char="-"/>
            </a:pPr>
            <a:endParaRPr lang="en-US" sz="2400" b="1" dirty="0" smtClean="0">
              <a:effectLst>
                <a:outerShdw blurRad="38100" dist="38100" dir="2700000" algn="tl">
                  <a:srgbClr val="000000">
                    <a:alpha val="43137"/>
                  </a:srgbClr>
                </a:outerShdw>
              </a:effectLst>
            </a:endParaRPr>
          </a:p>
          <a:p>
            <a:pPr>
              <a:buFontTx/>
              <a:buChar char="-"/>
            </a:pPr>
            <a:endParaRPr lang="en-US" sz="2400" b="1" dirty="0" smtClean="0">
              <a:effectLst>
                <a:outerShdw blurRad="38100" dist="38100" dir="2700000" algn="tl">
                  <a:srgbClr val="000000">
                    <a:alpha val="43137"/>
                  </a:srgbClr>
                </a:outerShdw>
              </a:effectLst>
            </a:endParaRPr>
          </a:p>
          <a:p>
            <a:pPr>
              <a:buFontTx/>
              <a:buChar char="-"/>
            </a:pPr>
            <a:endParaRPr lang="en-US" sz="2400" b="1" dirty="0" smtClean="0">
              <a:effectLst>
                <a:outerShdw blurRad="38100" dist="38100" dir="2700000" algn="tl">
                  <a:srgbClr val="000000">
                    <a:alpha val="43137"/>
                  </a:srgbClr>
                </a:outerShdw>
              </a:effectLst>
            </a:endParaRPr>
          </a:p>
          <a:p>
            <a:pPr>
              <a:buFontTx/>
              <a:buChar char="-"/>
            </a:pP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59256418"/>
      </p:ext>
    </p:ext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1143000" y="152400"/>
            <a:ext cx="6705600" cy="1600200"/>
          </a:xfrm>
        </p:spPr>
        <p:txBody>
          <a:bodyPr/>
          <a:lstStyle/>
          <a:p>
            <a:pPr algn="ctr"/>
            <a:r>
              <a:rPr lang="en-US" altLang="en-US" sz="3400" b="1" u="sng" dirty="0" smtClean="0">
                <a:latin typeface="+mn-lt"/>
              </a:rPr>
              <a:t>Strategies </a:t>
            </a:r>
            <a:r>
              <a:rPr lang="en-US" altLang="en-US" sz="3400" b="1" u="sng" dirty="0">
                <a:latin typeface="+mn-lt"/>
              </a:rPr>
              <a:t>Combating Myths Held</a:t>
            </a:r>
            <a:br>
              <a:rPr lang="en-US" altLang="en-US" sz="3400" b="1" u="sng" dirty="0">
                <a:latin typeface="+mn-lt"/>
              </a:rPr>
            </a:br>
            <a:r>
              <a:rPr lang="en-US" altLang="en-US" sz="3400" b="1" u="sng" dirty="0">
                <a:latin typeface="+mn-lt"/>
              </a:rPr>
              <a:t>By Parents and </a:t>
            </a:r>
            <a:r>
              <a:rPr lang="en-US" altLang="en-US" sz="3400" b="1" u="sng" dirty="0" smtClean="0">
                <a:latin typeface="+mn-lt"/>
              </a:rPr>
              <a:t>Adults</a:t>
            </a:r>
            <a:br>
              <a:rPr lang="en-US" altLang="en-US" sz="3400" b="1" u="sng" dirty="0" smtClean="0">
                <a:latin typeface="+mn-lt"/>
              </a:rPr>
            </a:br>
            <a:endParaRPr lang="en-US" altLang="en-US" sz="3400" b="1" u="sng" dirty="0">
              <a:latin typeface="+mn-lt"/>
            </a:endParaRPr>
          </a:p>
        </p:txBody>
      </p:sp>
      <p:sp>
        <p:nvSpPr>
          <p:cNvPr id="103427" name="Rectangle 3"/>
          <p:cNvSpPr>
            <a:spLocks noGrp="1" noChangeArrowheads="1"/>
          </p:cNvSpPr>
          <p:nvPr>
            <p:ph type="body" idx="1"/>
          </p:nvPr>
        </p:nvSpPr>
        <p:spPr>
          <a:xfrm>
            <a:off x="457200" y="1905000"/>
            <a:ext cx="8382000" cy="4572000"/>
          </a:xfrm>
        </p:spPr>
        <p:txBody>
          <a:bodyPr/>
          <a:lstStyle/>
          <a:p>
            <a:pPr marL="762000" indent="-762000">
              <a:buFont typeface="Wingdings" pitchFamily="2" charset="2"/>
              <a:buNone/>
            </a:pPr>
            <a:r>
              <a:rPr lang="en-US" altLang="en-US" b="1" dirty="0">
                <a:effectLst>
                  <a:outerShdw blurRad="38100" dist="38100" dir="2700000" algn="tl">
                    <a:srgbClr val="000000">
                      <a:alpha val="43137"/>
                    </a:srgbClr>
                  </a:outerShdw>
                </a:effectLst>
              </a:rPr>
              <a:t>I.	</a:t>
            </a:r>
            <a:r>
              <a:rPr lang="en-US" altLang="en-US" b="1" dirty="0" smtClean="0">
                <a:effectLst>
                  <a:outerShdw blurRad="38100" dist="38100" dir="2700000" algn="tl">
                    <a:srgbClr val="000000">
                      <a:alpha val="43137"/>
                    </a:srgbClr>
                  </a:outerShdw>
                </a:effectLst>
              </a:rPr>
              <a:t>Address the perception that the </a:t>
            </a:r>
            <a:r>
              <a:rPr lang="en-US" altLang="en-US" b="1" dirty="0">
                <a:effectLst>
                  <a:outerShdw blurRad="38100" dist="38100" dir="2700000" algn="tl">
                    <a:srgbClr val="000000">
                      <a:alpha val="43137"/>
                    </a:srgbClr>
                  </a:outerShdw>
                </a:effectLst>
              </a:rPr>
              <a:t>only problem with marijuana is it Is a gateway drug.</a:t>
            </a:r>
          </a:p>
          <a:p>
            <a:pPr marL="762000" indent="-762000">
              <a:buFont typeface="Wingdings" pitchFamily="2" charset="2"/>
              <a:buAutoNum type="romanUcPeriod" startAt="2"/>
            </a:pPr>
            <a:r>
              <a:rPr lang="en-US" altLang="en-US" b="1" dirty="0" smtClean="0">
                <a:effectLst>
                  <a:outerShdw blurRad="38100" dist="38100" dir="2700000" algn="tl">
                    <a:srgbClr val="000000">
                      <a:alpha val="43137"/>
                    </a:srgbClr>
                  </a:outerShdw>
                </a:effectLst>
              </a:rPr>
              <a:t>Provide </a:t>
            </a:r>
            <a:r>
              <a:rPr lang="en-US" altLang="en-US" b="1" dirty="0">
                <a:effectLst>
                  <a:outerShdw blurRad="38100" dist="38100" dir="2700000" algn="tl">
                    <a:srgbClr val="000000">
                      <a:alpha val="43137"/>
                    </a:srgbClr>
                  </a:outerShdw>
                </a:effectLst>
              </a:rPr>
              <a:t>accurate information regarding impact of marijuana on developing brain.</a:t>
            </a:r>
          </a:p>
          <a:p>
            <a:pPr marL="762000" indent="-762000">
              <a:buFont typeface="Wingdings" pitchFamily="2" charset="2"/>
              <a:buAutoNum type="romanUcPeriod" startAt="2"/>
            </a:pPr>
            <a:r>
              <a:rPr lang="en-US" altLang="en-US" b="1" dirty="0" smtClean="0">
                <a:effectLst>
                  <a:outerShdw blurRad="38100" dist="38100" dir="2700000" algn="tl">
                    <a:srgbClr val="000000">
                      <a:alpha val="43137"/>
                    </a:srgbClr>
                  </a:outerShdw>
                </a:effectLst>
              </a:rPr>
              <a:t>Address confusion </a:t>
            </a:r>
            <a:r>
              <a:rPr lang="en-US" altLang="en-US" b="1" dirty="0">
                <a:effectLst>
                  <a:outerShdw blurRad="38100" dist="38100" dir="2700000" algn="tl">
                    <a:srgbClr val="000000">
                      <a:alpha val="43137"/>
                    </a:srgbClr>
                  </a:outerShdw>
                </a:effectLst>
              </a:rPr>
              <a:t>about medical marijuana.  See it as an endorsement of its harmlessness.</a:t>
            </a:r>
          </a:p>
          <a:p>
            <a:pPr marL="762000" indent="-762000">
              <a:buFont typeface="Wingdings" pitchFamily="2" charset="2"/>
              <a:buAutoNum type="romanUcPeriod" startAt="2"/>
            </a:pPr>
            <a:r>
              <a:rPr lang="en-US" altLang="en-US" b="1" dirty="0" smtClean="0">
                <a:effectLst>
                  <a:outerShdw blurRad="38100" dist="38100" dir="2700000" algn="tl">
                    <a:srgbClr val="000000">
                      <a:alpha val="43137"/>
                    </a:srgbClr>
                  </a:outerShdw>
                </a:effectLst>
              </a:rPr>
              <a:t>Clear up misconception </a:t>
            </a:r>
            <a:r>
              <a:rPr lang="en-US" altLang="en-US" b="1" dirty="0">
                <a:effectLst>
                  <a:outerShdw blurRad="38100" dist="38100" dir="2700000" algn="tl">
                    <a:srgbClr val="000000">
                      <a:alpha val="43137"/>
                    </a:srgbClr>
                  </a:outerShdw>
                </a:effectLst>
              </a:rPr>
              <a:t>about prevalence.</a:t>
            </a:r>
          </a:p>
        </p:txBody>
      </p:sp>
    </p:spTree>
    <p:extLst>
      <p:ext uri="{BB962C8B-B14F-4D97-AF65-F5344CB8AC3E}">
        <p14:creationId xmlns:p14="http://schemas.microsoft.com/office/powerpoint/2010/main" val="2213722759"/>
      </p:ext>
    </p:extLst>
  </p:cSld>
  <p:clrMapOvr>
    <a:masterClrMapping/>
  </p:clrMapOvr>
  <p:transition spd="slow">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p:cNvSpPr>
            <a:spLocks noGrp="1" noChangeArrowheads="1"/>
          </p:cNvSpPr>
          <p:nvPr>
            <p:ph type="body" idx="1"/>
          </p:nvPr>
        </p:nvSpPr>
        <p:spPr>
          <a:xfrm>
            <a:off x="381000" y="457200"/>
            <a:ext cx="8458200" cy="5410200"/>
          </a:xfrm>
        </p:spPr>
        <p:txBody>
          <a:bodyPr/>
          <a:lstStyle/>
          <a:p>
            <a:pPr marL="762000" indent="-762000">
              <a:buFont typeface="Wingdings" pitchFamily="2" charset="2"/>
              <a:buAutoNum type="romanUcPeriod" startAt="5"/>
            </a:pPr>
            <a:r>
              <a:rPr lang="en-US" altLang="en-US" sz="2800" b="1" dirty="0" smtClean="0">
                <a:effectLst>
                  <a:outerShdw blurRad="38100" dist="38100" dir="2700000" algn="tl">
                    <a:srgbClr val="000000">
                      <a:alpha val="43137"/>
                    </a:srgbClr>
                  </a:outerShdw>
                </a:effectLst>
              </a:rPr>
              <a:t>Enhance </a:t>
            </a:r>
            <a:r>
              <a:rPr lang="en-US" altLang="en-US" sz="2800" b="1" dirty="0">
                <a:effectLst>
                  <a:outerShdw blurRad="38100" dist="38100" dir="2700000" algn="tl">
                    <a:srgbClr val="000000">
                      <a:alpha val="43137"/>
                    </a:srgbClr>
                  </a:outerShdw>
                </a:effectLst>
              </a:rPr>
              <a:t>understanding regarding overlap between marijuana and mental health issues.</a:t>
            </a:r>
          </a:p>
          <a:p>
            <a:pPr marL="762000" indent="-762000">
              <a:buFont typeface="Wingdings" pitchFamily="2" charset="2"/>
              <a:buAutoNum type="romanUcPeriod" startAt="5"/>
            </a:pPr>
            <a:r>
              <a:rPr lang="en-US" altLang="en-US" sz="2800" b="1" dirty="0" smtClean="0">
                <a:effectLst>
                  <a:outerShdw blurRad="38100" dist="38100" dir="2700000" algn="tl">
                    <a:srgbClr val="000000">
                      <a:alpha val="43137"/>
                    </a:srgbClr>
                  </a:outerShdw>
                </a:effectLst>
              </a:rPr>
              <a:t>What can they do if </a:t>
            </a:r>
            <a:r>
              <a:rPr lang="en-US" altLang="en-US" sz="2800" b="1" dirty="0">
                <a:effectLst>
                  <a:outerShdw blurRad="38100" dist="38100" dir="2700000" algn="tl">
                    <a:srgbClr val="000000">
                      <a:alpha val="43137"/>
                    </a:srgbClr>
                  </a:outerShdw>
                </a:effectLst>
              </a:rPr>
              <a:t>they wanted </a:t>
            </a:r>
            <a:r>
              <a:rPr lang="en-US" altLang="en-US" sz="2800" b="1" dirty="0" smtClean="0">
                <a:effectLst>
                  <a:outerShdw blurRad="38100" dist="38100" dir="2700000" algn="tl">
                    <a:srgbClr val="000000">
                      <a:alpha val="43137"/>
                    </a:srgbClr>
                  </a:outerShdw>
                </a:effectLst>
              </a:rPr>
              <a:t>to take a stand.</a:t>
            </a:r>
            <a:endParaRPr lang="en-US" altLang="en-US" sz="2800" b="1" dirty="0">
              <a:effectLst>
                <a:outerShdw blurRad="38100" dist="38100" dir="2700000" algn="tl">
                  <a:srgbClr val="000000">
                    <a:alpha val="43137"/>
                  </a:srgbClr>
                </a:outerShdw>
              </a:effectLst>
            </a:endParaRPr>
          </a:p>
          <a:p>
            <a:pPr marL="762000" indent="-762000">
              <a:buFont typeface="Wingdings" pitchFamily="2" charset="2"/>
              <a:buAutoNum type="romanUcPeriod" startAt="5"/>
            </a:pPr>
            <a:r>
              <a:rPr lang="en-US" altLang="en-US" sz="2800" b="1" dirty="0" smtClean="0">
                <a:effectLst>
                  <a:outerShdw blurRad="38100" dist="38100" dir="2700000" algn="tl">
                    <a:srgbClr val="000000">
                      <a:alpha val="43137"/>
                    </a:srgbClr>
                  </a:outerShdw>
                </a:effectLst>
              </a:rPr>
              <a:t>Address fear </a:t>
            </a:r>
            <a:r>
              <a:rPr lang="en-US" altLang="en-US" sz="2800" b="1" dirty="0">
                <a:effectLst>
                  <a:outerShdw blurRad="38100" dist="38100" dir="2700000" algn="tl">
                    <a:srgbClr val="000000">
                      <a:alpha val="43137"/>
                    </a:srgbClr>
                  </a:outerShdw>
                </a:effectLst>
              </a:rPr>
              <a:t>of being seen by children as hypocritical.</a:t>
            </a:r>
          </a:p>
          <a:p>
            <a:pPr marL="762000" indent="-762000">
              <a:buFont typeface="Wingdings" pitchFamily="2" charset="2"/>
              <a:buAutoNum type="romanUcPeriod" startAt="5"/>
            </a:pPr>
            <a:r>
              <a:rPr lang="en-US" altLang="en-US" sz="2800" b="1" dirty="0" smtClean="0">
                <a:effectLst>
                  <a:outerShdw blurRad="38100" dist="38100" dir="2700000" algn="tl">
                    <a:srgbClr val="000000">
                      <a:alpha val="43137"/>
                    </a:srgbClr>
                  </a:outerShdw>
                </a:effectLst>
              </a:rPr>
              <a:t>Challenge belief </a:t>
            </a:r>
            <a:r>
              <a:rPr lang="en-US" altLang="en-US" sz="2800" b="1" dirty="0">
                <a:effectLst>
                  <a:outerShdw blurRad="38100" dist="38100" dir="2700000" algn="tl">
                    <a:srgbClr val="000000">
                      <a:alpha val="43137"/>
                    </a:srgbClr>
                  </a:outerShdw>
                </a:effectLst>
              </a:rPr>
              <a:t>by professionals that parents will not set limits if they themselves use.</a:t>
            </a:r>
          </a:p>
          <a:p>
            <a:pPr marL="762000" indent="-762000">
              <a:buFont typeface="Wingdings" pitchFamily="2" charset="2"/>
              <a:buAutoNum type="romanUcPeriod" startAt="5"/>
            </a:pPr>
            <a:r>
              <a:rPr lang="en-US" altLang="en-US" sz="2800" b="1" dirty="0" smtClean="0">
                <a:effectLst>
                  <a:outerShdw blurRad="38100" dist="38100" dir="2700000" algn="tl">
                    <a:srgbClr val="000000">
                      <a:alpha val="43137"/>
                    </a:srgbClr>
                  </a:outerShdw>
                </a:effectLst>
              </a:rPr>
              <a:t>Teach them things to say in addition to </a:t>
            </a:r>
            <a:r>
              <a:rPr lang="en-US" altLang="en-US" sz="2800" b="1" dirty="0">
                <a:effectLst>
                  <a:outerShdw blurRad="38100" dist="38100" dir="2700000" algn="tl">
                    <a:srgbClr val="000000">
                      <a:alpha val="43137"/>
                    </a:srgbClr>
                  </a:outerShdw>
                </a:effectLst>
              </a:rPr>
              <a:t>– it’s illegal.</a:t>
            </a:r>
          </a:p>
          <a:p>
            <a:pPr marL="762000" indent="-762000">
              <a:buFont typeface="Wingdings" pitchFamily="2" charset="2"/>
              <a:buAutoNum type="romanUcPeriod" startAt="5"/>
            </a:pPr>
            <a:r>
              <a:rPr lang="en-US" altLang="en-US" sz="2800" b="1" dirty="0">
                <a:effectLst>
                  <a:outerShdw blurRad="38100" dist="38100" dir="2700000" algn="tl">
                    <a:srgbClr val="000000">
                      <a:alpha val="43137"/>
                    </a:srgbClr>
                  </a:outerShdw>
                </a:effectLst>
              </a:rPr>
              <a:t>Combat “I did it when I was </a:t>
            </a:r>
            <a:r>
              <a:rPr lang="en-US" altLang="en-US" sz="2800" b="1" dirty="0" smtClean="0">
                <a:effectLst>
                  <a:outerShdw blurRad="38100" dist="38100" dir="2700000" algn="tl">
                    <a:srgbClr val="000000">
                      <a:alpha val="43137"/>
                    </a:srgbClr>
                  </a:outerShdw>
                </a:effectLst>
              </a:rPr>
              <a:t>young</a:t>
            </a:r>
            <a:r>
              <a:rPr lang="en-US" altLang="en-US" b="1" dirty="0" smtClean="0">
                <a:effectLst>
                  <a:outerShdw blurRad="38100" dist="38100" dir="2700000" algn="tl">
                    <a:srgbClr val="000000">
                      <a:alpha val="43137"/>
                    </a:srgbClr>
                  </a:outerShdw>
                </a:effectLst>
              </a:rPr>
              <a:t>” Conflict.</a:t>
            </a:r>
            <a:endParaRPr lang="en-US" alt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9373698"/>
      </p:ext>
    </p:extLst>
  </p:cSld>
  <p:clrMapOvr>
    <a:masterClrMapping/>
  </p:clrMapOvr>
  <p:transition spd="slow">
    <p:cov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153400" cy="6019800"/>
          </a:xfrm>
        </p:spPr>
        <p:txBody>
          <a:bodyPr>
            <a:normAutofit/>
          </a:bodyPr>
          <a:lstStyle/>
          <a:p>
            <a:pPr marL="0" indent="0" algn="ctr">
              <a:buNone/>
            </a:pPr>
            <a:r>
              <a:rPr lang="en-US" sz="3200" b="1" u="sng" dirty="0" smtClean="0">
                <a:effectLst>
                  <a:outerShdw blurRad="38100" dist="38100" dir="2700000" algn="tl">
                    <a:srgbClr val="000000">
                      <a:alpha val="43137"/>
                    </a:srgbClr>
                  </a:outerShdw>
                </a:effectLst>
              </a:rPr>
              <a:t>Defining Addiction</a:t>
            </a:r>
            <a:endParaRPr lang="en-US" sz="3200" b="1" dirty="0" smtClean="0">
              <a:effectLst>
                <a:outerShdw blurRad="38100" dist="38100" dir="2700000" algn="tl">
                  <a:srgbClr val="000000">
                    <a:alpha val="43137"/>
                  </a:srgbClr>
                </a:outerShdw>
              </a:effectLst>
            </a:endParaRPr>
          </a:p>
          <a:p>
            <a:pPr>
              <a:buFontTx/>
              <a:buChar char="-"/>
            </a:pPr>
            <a:r>
              <a:rPr lang="en-US" sz="2200" b="1" dirty="0" smtClean="0">
                <a:effectLst>
                  <a:outerShdw blurRad="38100" dist="38100" dir="2700000" algn="tl">
                    <a:srgbClr val="000000">
                      <a:alpha val="43137"/>
                    </a:srgbClr>
                  </a:outerShdw>
                </a:effectLst>
              </a:rPr>
              <a:t>Depending on something outside of yourself to help you deal with something inside of yourself that you should be dealing with by yourself.</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  If it causes problems…..</a:t>
            </a:r>
          </a:p>
          <a:p>
            <a:pPr marL="0" indent="0">
              <a:buNone/>
            </a:pPr>
            <a:r>
              <a:rPr lang="en-US" sz="2200" b="1" dirty="0" smtClean="0">
                <a:effectLst>
                  <a:outerShdw blurRad="38100" dist="38100" dir="2700000" algn="tl">
                    <a:srgbClr val="000000">
                      <a:alpha val="43137"/>
                    </a:srgbClr>
                  </a:outerShdw>
                </a:effectLst>
              </a:rPr>
              <a:t>	It is a problem</a:t>
            </a:r>
          </a:p>
          <a:p>
            <a:pPr marL="0" indent="0">
              <a:buNone/>
            </a:pPr>
            <a:r>
              <a:rPr lang="en-US" sz="2200" b="1" dirty="0" smtClean="0">
                <a:effectLst>
                  <a:outerShdw blurRad="38100" dist="38100" dir="2700000" algn="tl">
                    <a:srgbClr val="000000">
                      <a:alpha val="43137"/>
                    </a:srgbClr>
                  </a:outerShdw>
                </a:effectLst>
              </a:rPr>
              <a:t>*  If the more you use…..</a:t>
            </a:r>
          </a:p>
          <a:p>
            <a:pPr marL="0" indent="0">
              <a:buNone/>
            </a:pPr>
            <a:r>
              <a:rPr lang="en-US" sz="2200" b="1" dirty="0" smtClean="0">
                <a:effectLst>
                  <a:outerShdw blurRad="38100" dist="38100" dir="2700000" algn="tl">
                    <a:srgbClr val="000000">
                      <a:alpha val="43137"/>
                    </a:srgbClr>
                  </a:outerShdw>
                </a:effectLst>
              </a:rPr>
              <a:t>	The more you use</a:t>
            </a:r>
          </a:p>
          <a:p>
            <a:pPr marL="0" indent="0">
              <a:buNone/>
            </a:pPr>
            <a:r>
              <a:rPr lang="en-US" sz="2200" b="1" dirty="0" smtClean="0">
                <a:effectLst>
                  <a:outerShdw blurRad="38100" dist="38100" dir="2700000" algn="tl">
                    <a:srgbClr val="000000">
                      <a:alpha val="43137"/>
                    </a:srgbClr>
                  </a:outerShdw>
                </a:effectLst>
              </a:rPr>
              <a:t>*  Whenever you use something outside of yourself to deal 	    with something inside of yourself that you should be dealing with by yourself…..</a:t>
            </a:r>
          </a:p>
          <a:p>
            <a:pPr marL="0" indent="0">
              <a:buNone/>
            </a:pPr>
            <a:r>
              <a:rPr lang="en-US" sz="2200" b="1" dirty="0" smtClean="0">
                <a:effectLst>
                  <a:outerShdw blurRad="38100" dist="38100" dir="2700000" algn="tl">
                    <a:srgbClr val="000000">
                      <a:alpha val="43137"/>
                    </a:srgbClr>
                  </a:outerShdw>
                </a:effectLst>
              </a:rPr>
              <a:t>	It is an addiction</a:t>
            </a:r>
          </a:p>
          <a:p>
            <a:pPr marL="0" indent="0">
              <a:buNone/>
            </a:pPr>
            <a:r>
              <a:rPr lang="en-US" sz="2200" b="1" dirty="0" smtClean="0">
                <a:effectLst>
                  <a:outerShdw blurRad="38100" dist="38100" dir="2700000" algn="tl">
                    <a:srgbClr val="000000">
                      <a:alpha val="43137"/>
                    </a:srgbClr>
                  </a:outerShdw>
                </a:effectLst>
              </a:rPr>
              <a:t>An </a:t>
            </a:r>
            <a:r>
              <a:rPr lang="en-US" sz="2200" b="1" dirty="0">
                <a:effectLst>
                  <a:outerShdw blurRad="38100" dist="38100" dir="2700000" algn="tl">
                    <a:srgbClr val="000000">
                      <a:alpha val="43137"/>
                    </a:srgbClr>
                  </a:outerShdw>
                </a:effectLst>
              </a:rPr>
              <a:t>addiction is something that </a:t>
            </a:r>
            <a:r>
              <a:rPr lang="en-US" sz="2200" b="1" dirty="0" smtClean="0">
                <a:effectLst>
                  <a:outerShdw blurRad="38100" dist="38100" dir="2700000" algn="tl">
                    <a:srgbClr val="000000">
                      <a:alpha val="43137"/>
                    </a:srgbClr>
                  </a:outerShdw>
                </a:effectLst>
              </a:rPr>
              <a:t>allows </a:t>
            </a:r>
            <a:r>
              <a:rPr lang="en-US" sz="2200" b="1" dirty="0">
                <a:effectLst>
                  <a:outerShdw blurRad="38100" dist="38100" dir="2700000" algn="tl">
                    <a:srgbClr val="000000">
                      <a:alpha val="43137"/>
                    </a:srgbClr>
                  </a:outerShdw>
                </a:effectLst>
              </a:rPr>
              <a:t>you to avoid your </a:t>
            </a:r>
            <a:r>
              <a:rPr lang="en-US" sz="2200" b="1" dirty="0" smtClean="0">
                <a:effectLst>
                  <a:outerShdw blurRad="38100" dist="38100" dir="2700000" algn="tl">
                    <a:srgbClr val="000000">
                      <a:alpha val="43137"/>
                    </a:srgbClr>
                  </a:outerShdw>
                </a:effectLst>
              </a:rPr>
              <a:t>world  or </a:t>
            </a:r>
            <a:r>
              <a:rPr lang="en-US" sz="2200" b="1" dirty="0">
                <a:effectLst>
                  <a:outerShdw blurRad="38100" dist="38100" dir="2700000" algn="tl">
                    <a:srgbClr val="000000">
                      <a:alpha val="43137"/>
                    </a:srgbClr>
                  </a:outerShdw>
                </a:effectLst>
              </a:rPr>
              <a:t>becomes a substitution for your </a:t>
            </a:r>
            <a:r>
              <a:rPr lang="en-US" sz="2200" b="1" dirty="0" smtClean="0">
                <a:effectLst>
                  <a:outerShdw blurRad="38100" dist="38100" dir="2700000" algn="tl">
                    <a:srgbClr val="000000">
                      <a:alpha val="43137"/>
                    </a:srgbClr>
                  </a:outerShdw>
                </a:effectLst>
              </a:rPr>
              <a:t>world</a:t>
            </a:r>
          </a:p>
          <a:p>
            <a:pPr marL="0" indent="0">
              <a:buNone/>
            </a:pPr>
            <a:r>
              <a:rPr lang="en-US" sz="2200" b="1" dirty="0" smtClean="0">
                <a:effectLst>
                  <a:outerShdw blurRad="38100" dist="38100" dir="2700000" algn="tl">
                    <a:srgbClr val="000000">
                      <a:alpha val="43137"/>
                    </a:srgbClr>
                  </a:outerShdw>
                </a:effectLst>
              </a:rPr>
              <a:t>*  The more you use, the more you change</a:t>
            </a:r>
          </a:p>
          <a:p>
            <a:pPr>
              <a:buFontTx/>
              <a:buChar char="-"/>
            </a:pPr>
            <a:endParaRPr lang="en-US" sz="2200" b="1" dirty="0">
              <a:effectLst>
                <a:outerShdw blurRad="38100" dist="38100" dir="2700000" algn="tl">
                  <a:srgbClr val="000000">
                    <a:alpha val="43137"/>
                  </a:srgbClr>
                </a:outerShdw>
              </a:effectLst>
            </a:endParaRPr>
          </a:p>
          <a:p>
            <a:pPr>
              <a:buFontTx/>
              <a:buChar char="-"/>
            </a:pPr>
            <a:endParaRPr lang="en-US" sz="2200" b="1" dirty="0">
              <a:effectLst>
                <a:outerShdw blurRad="38100" dist="38100" dir="2700000" algn="tl">
                  <a:srgbClr val="000000">
                    <a:alpha val="43137"/>
                  </a:srgbClr>
                </a:outerShdw>
              </a:effectLst>
            </a:endParaRPr>
          </a:p>
          <a:p>
            <a:pPr marL="0" indent="0">
              <a:buNone/>
            </a:pPr>
            <a:endParaRPr lang="en-US" sz="2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10127416"/>
      </p:ext>
    </p:extLst>
  </p:cSld>
  <p:clrMapOvr>
    <a:masterClrMapping/>
  </p:clrMapOvr>
  <p:transition spd="slow">
    <p:cov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8077200" cy="6169152"/>
          </a:xfrm>
        </p:spPr>
        <p:txBody>
          <a:bodyPr>
            <a:normAutofit/>
          </a:bodyPr>
          <a:lstStyle/>
          <a:p>
            <a:pPr marL="0" indent="0" algn="ctr">
              <a:buNone/>
            </a:pPr>
            <a:r>
              <a:rPr lang="en-US" sz="2800" b="1" u="sng" dirty="0" smtClean="0">
                <a:effectLst>
                  <a:outerShdw blurRad="38100" dist="38100" dir="2700000" algn="tl">
                    <a:srgbClr val="000000">
                      <a:alpha val="43137"/>
                    </a:srgbClr>
                  </a:outerShdw>
                </a:effectLst>
              </a:rPr>
              <a:t>My Marijuana Story</a:t>
            </a:r>
          </a:p>
          <a:p>
            <a:pPr marL="0" indent="0" algn="ctr">
              <a:buNone/>
            </a:pPr>
            <a:endParaRPr lang="en-US" sz="2800" b="1" u="sng" dirty="0">
              <a:effectLst>
                <a:outerShdw blurRad="38100" dist="38100" dir="2700000" algn="tl">
                  <a:srgbClr val="000000">
                    <a:alpha val="43137"/>
                  </a:srgbClr>
                </a:outerShdw>
              </a:effectLst>
            </a:endParaRPr>
          </a:p>
          <a:p>
            <a:pPr marL="0" indent="0">
              <a:buNone/>
            </a:pPr>
            <a:r>
              <a:rPr lang="en-US" sz="2800" b="1" u="sng" dirty="0" smtClean="0">
                <a:effectLst>
                  <a:outerShdw blurRad="38100" dist="38100" dir="2700000" algn="tl">
                    <a:srgbClr val="000000">
                      <a:alpha val="43137"/>
                    </a:srgbClr>
                  </a:outerShdw>
                </a:effectLst>
              </a:rPr>
              <a:t>Format:</a:t>
            </a:r>
          </a:p>
          <a:p>
            <a:r>
              <a:rPr lang="en-US" sz="2800" b="1" dirty="0" smtClean="0">
                <a:effectLst>
                  <a:outerShdw blurRad="38100" dist="38100" dir="2700000" algn="tl">
                    <a:srgbClr val="000000">
                      <a:alpha val="43137"/>
                    </a:srgbClr>
                  </a:outerShdw>
                </a:effectLst>
              </a:rPr>
              <a:t>  This is a discussion with client</a:t>
            </a:r>
            <a:endParaRPr lang="en-US" sz="2800" b="1" dirty="0">
              <a:effectLst>
                <a:outerShdw blurRad="38100" dist="38100" dir="2700000" algn="tl">
                  <a:srgbClr val="000000">
                    <a:alpha val="43137"/>
                  </a:srgbClr>
                </a:outerShdw>
              </a:effectLst>
            </a:endParaRPr>
          </a:p>
          <a:p>
            <a:r>
              <a:rPr lang="en-US" sz="2800" b="1" dirty="0" smtClean="0">
                <a:effectLst>
                  <a:outerShdw blurRad="38100" dist="38100" dir="2700000" algn="tl">
                    <a:srgbClr val="000000">
                      <a:alpha val="43137"/>
                    </a:srgbClr>
                  </a:outerShdw>
                </a:effectLst>
              </a:rPr>
              <a:t>Develop its own flow with element of spontaneity</a:t>
            </a:r>
          </a:p>
          <a:p>
            <a:r>
              <a:rPr lang="en-US" sz="2800" b="1" dirty="0" smtClean="0">
                <a:effectLst>
                  <a:outerShdw blurRad="38100" dist="38100" dir="2700000" algn="tl">
                    <a:srgbClr val="000000">
                      <a:alpha val="43137"/>
                    </a:srgbClr>
                  </a:outerShdw>
                </a:effectLst>
              </a:rPr>
              <a:t>Facilitator needs to be flexible</a:t>
            </a:r>
          </a:p>
          <a:p>
            <a:r>
              <a:rPr lang="en-US" sz="2800" b="1" dirty="0" smtClean="0">
                <a:effectLst>
                  <a:outerShdw blurRad="38100" dist="38100" dir="2700000" algn="tl">
                    <a:srgbClr val="000000">
                      <a:alpha val="43137"/>
                    </a:srgbClr>
                  </a:outerShdw>
                </a:effectLst>
              </a:rPr>
              <a:t>Follow client’s pace</a:t>
            </a:r>
          </a:p>
          <a:p>
            <a:r>
              <a:rPr lang="en-US" sz="2800" b="1" dirty="0" smtClean="0">
                <a:effectLst>
                  <a:outerShdw blurRad="38100" dist="38100" dir="2700000" algn="tl">
                    <a:srgbClr val="000000">
                      <a:alpha val="43137"/>
                    </a:srgbClr>
                  </a:outerShdw>
                </a:effectLst>
              </a:rPr>
              <a:t>There are certain questions to ask and info to gather</a:t>
            </a:r>
          </a:p>
          <a:p>
            <a:pPr marL="0" indent="0">
              <a:buNone/>
            </a:pPr>
            <a:endParaRPr 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40835835"/>
      </p:ext>
    </p:extLst>
  </p:cSld>
  <p:clrMapOvr>
    <a:masterClrMapping/>
  </p:clrMapOvr>
  <p:transition spd="slow">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381000"/>
            <a:ext cx="7696200" cy="6096000"/>
          </a:xfrm>
        </p:spPr>
        <p:txBody>
          <a:bodyPr/>
          <a:lstStyle/>
          <a:p>
            <a:pPr marL="0" indent="0">
              <a:buNone/>
            </a:pPr>
            <a:endParaRPr lang="en-US" b="1" u="sng" dirty="0" smtClean="0">
              <a:latin typeface="Berlin Sans FB Demi" panose="020E0802020502020306" pitchFamily="34" charset="0"/>
            </a:endParaRPr>
          </a:p>
          <a:p>
            <a:pPr marL="0" indent="0">
              <a:buNone/>
            </a:pPr>
            <a:r>
              <a:rPr lang="en-US" sz="2800" b="1" u="sng" dirty="0" smtClean="0">
                <a:effectLst>
                  <a:outerShdw blurRad="38100" dist="38100" dir="2700000" algn="tl">
                    <a:srgbClr val="000000">
                      <a:alpha val="43137"/>
                    </a:srgbClr>
                  </a:outerShdw>
                </a:effectLst>
              </a:rPr>
              <a:t>Goal:</a:t>
            </a:r>
          </a:p>
          <a:p>
            <a:pPr marL="0" indent="0">
              <a:buNone/>
            </a:pPr>
            <a:r>
              <a:rPr lang="en-US" sz="2800" b="1" dirty="0" smtClean="0">
                <a:effectLst>
                  <a:outerShdw blurRad="38100" dist="38100" dir="2700000" algn="tl">
                    <a:srgbClr val="000000">
                      <a:alpha val="43137"/>
                    </a:srgbClr>
                  </a:outerShdw>
                </a:effectLst>
              </a:rPr>
              <a:t>	*  To provide client with an opportunity to assess and self-evaluate their relationship with Marijuana, its’ meaning to them, and its’ impact on their lives</a:t>
            </a:r>
          </a:p>
          <a:p>
            <a:pPr marL="0" indent="0">
              <a:buNone/>
            </a:pPr>
            <a:endParaRPr lang="en-US" sz="2800" b="1" dirty="0">
              <a:effectLst>
                <a:outerShdw blurRad="38100" dist="38100" dir="2700000" algn="tl">
                  <a:srgbClr val="000000">
                    <a:alpha val="43137"/>
                  </a:srgbClr>
                </a:outerShdw>
              </a:effectLst>
            </a:endParaRPr>
          </a:p>
          <a:p>
            <a:pPr marL="0" indent="0">
              <a:buNone/>
            </a:pPr>
            <a:r>
              <a:rPr lang="en-US" sz="2800" b="1" u="sng" dirty="0" smtClean="0">
                <a:effectLst>
                  <a:outerShdw blurRad="38100" dist="38100" dir="2700000" algn="tl">
                    <a:srgbClr val="000000">
                      <a:alpha val="43137"/>
                    </a:srgbClr>
                  </a:outerShdw>
                </a:effectLst>
              </a:rPr>
              <a:t>Time:</a:t>
            </a:r>
          </a:p>
          <a:p>
            <a:pPr marL="0" indent="0">
              <a:buNone/>
            </a:pPr>
            <a:r>
              <a:rPr lang="en-US" sz="2800" b="1" dirty="0" smtClean="0">
                <a:effectLst>
                  <a:outerShdw blurRad="38100" dist="38100" dir="2700000" algn="tl">
                    <a:srgbClr val="000000">
                      <a:alpha val="43137"/>
                    </a:srgbClr>
                  </a:outerShdw>
                </a:effectLst>
              </a:rPr>
              <a:t>	*  It is important to have adequate time</a:t>
            </a:r>
          </a:p>
          <a:p>
            <a:pPr marL="0" indent="0">
              <a:buNone/>
            </a:pPr>
            <a:endParaRPr lang="en-US" sz="2800" b="1" u="sng" dirty="0">
              <a:effectLst>
                <a:outerShdw blurRad="38100" dist="38100" dir="2700000" algn="tl">
                  <a:srgbClr val="000000">
                    <a:alpha val="43137"/>
                  </a:srgbClr>
                </a:outerShdw>
              </a:effectLst>
            </a:endParaRPr>
          </a:p>
          <a:p>
            <a:pPr marL="0" indent="0">
              <a:buNone/>
            </a:pPr>
            <a:r>
              <a:rPr lang="en-US" sz="2800" b="1" dirty="0">
                <a:effectLst>
                  <a:outerShdw blurRad="38100" dist="38100" dir="2700000" algn="tl">
                    <a:srgbClr val="000000">
                      <a:alpha val="43137"/>
                    </a:srgbClr>
                  </a:outerShdw>
                </a:effectLst>
              </a:rPr>
              <a:t>	</a:t>
            </a:r>
            <a:r>
              <a:rPr lang="en-US" sz="2800" b="1" dirty="0" smtClean="0">
                <a:effectLst>
                  <a:outerShdw blurRad="38100" dist="38100" dir="2700000" algn="tl">
                    <a:srgbClr val="000000">
                      <a:alpha val="43137"/>
                    </a:srgbClr>
                  </a:outerShdw>
                </a:effectLst>
              </a:rPr>
              <a:t>*  Most cases take most of an hour</a:t>
            </a:r>
            <a:endParaRPr 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30842979"/>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29600" cy="6096000"/>
          </a:xfrm>
        </p:spPr>
        <p:txBody>
          <a:bodyPr/>
          <a:lstStyle/>
          <a:p>
            <a:pPr marL="0" indent="0" algn="ctr">
              <a:buNone/>
            </a:pPr>
            <a:r>
              <a:rPr lang="en-US" b="1" u="sng" dirty="0" smtClean="0">
                <a:effectLst>
                  <a:outerShdw blurRad="38100" dist="38100" dir="2700000" algn="tl">
                    <a:srgbClr val="000000">
                      <a:alpha val="43137"/>
                    </a:srgbClr>
                  </a:outerShdw>
                </a:effectLst>
              </a:rPr>
              <a:t>Research Challenges with Adolescent Surveys</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  -  Dishonest:  Teens know surveys are anonymous but teens fear that if numbers come back too high they will be under tight scrutiny.  They are accustom to lying to adults about use</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  -  Disinterest:  Complain they are too long. Not for a grade so they don’t answer questions</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  -  Distrust:  Don’t believe they are anonymous</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  -  Poor historians due to time distortions</a:t>
            </a:r>
          </a:p>
          <a:p>
            <a:pPr marL="0" indent="0">
              <a:buNone/>
            </a:pPr>
            <a:endParaRPr lang="en-US" sz="2400" b="1" dirty="0">
              <a:effectLst>
                <a:outerShdw blurRad="38100" dist="38100" dir="2700000" algn="tl">
                  <a:srgbClr val="000000">
                    <a:alpha val="43137"/>
                  </a:srgbClr>
                </a:outerShdw>
              </a:effectLst>
            </a:endParaRPr>
          </a:p>
          <a:p>
            <a:pPr marL="0" indent="0">
              <a:buNone/>
            </a:pPr>
            <a:endParaRPr lang="en-US" sz="2400" b="1" dirty="0" smtClean="0">
              <a:effectLst>
                <a:outerShdw blurRad="38100" dist="38100" dir="2700000" algn="tl">
                  <a:srgbClr val="000000">
                    <a:alpha val="43137"/>
                  </a:srgbClr>
                </a:outerShdw>
              </a:effectLst>
            </a:endParaRPr>
          </a:p>
          <a:p>
            <a:pPr marL="0" indent="0">
              <a:buNone/>
            </a:pP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32152872"/>
      </p:ext>
    </p:extLst>
  </p:cSld>
  <p:clrMapOvr>
    <a:masterClrMapping/>
  </p:clrMapOvr>
  <p:transition spd="slow">
    <p:cove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7924800" cy="6169152"/>
          </a:xfrm>
        </p:spPr>
        <p:txBody>
          <a:bodyPr>
            <a:normAutofit lnSpcReduction="10000"/>
          </a:bodyPr>
          <a:lstStyle/>
          <a:p>
            <a:pPr marL="0" indent="0">
              <a:buNone/>
            </a:pPr>
            <a:r>
              <a:rPr lang="en-US" b="1" u="sng" dirty="0" smtClean="0">
                <a:effectLst>
                  <a:outerShdw blurRad="38100" dist="38100" dir="2700000" algn="tl">
                    <a:srgbClr val="000000">
                      <a:alpha val="43137"/>
                    </a:srgbClr>
                  </a:outerShdw>
                </a:effectLst>
              </a:rPr>
              <a:t>Structure:</a:t>
            </a:r>
          </a:p>
          <a:p>
            <a:r>
              <a:rPr lang="en-US" b="1" dirty="0" smtClean="0">
                <a:effectLst>
                  <a:outerShdw blurRad="38100" dist="38100" dir="2700000" algn="tl">
                    <a:srgbClr val="000000">
                      <a:alpha val="43137"/>
                    </a:srgbClr>
                  </a:outerShdw>
                </a:effectLst>
              </a:rPr>
              <a:t>Part One:</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Focus on:</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1.  First Use</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2.  Progression of use</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3.  Life at time of first use and 6 to 12 	  	        months previous to</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Explore the following questions:</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When did you first use?</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Who was with you?</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What’s going on with those people now?</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How were you introduced to it?</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Where did you get it?	</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15081133"/>
      </p:ext>
    </p:extLst>
  </p:cSld>
  <p:clrMapOvr>
    <a:masterClrMapping/>
  </p:clrMapOvr>
  <p:transition spd="slow">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28600"/>
            <a:ext cx="7772400" cy="6019800"/>
          </a:xfrm>
        </p:spPr>
        <p:txBody>
          <a:bodyPr>
            <a:normAutofit fontScale="25000" lnSpcReduction="20000"/>
          </a:bodyPr>
          <a:lstStyle/>
          <a:p>
            <a:pPr marL="0" indent="0">
              <a:buNone/>
            </a:pPr>
            <a:r>
              <a:rPr lang="en-US" b="1" dirty="0" smtClean="0">
                <a:latin typeface="Berlin Sans FB Demi" panose="020E0802020502020306" pitchFamily="34" charset="0"/>
              </a:rPr>
              <a:t>	</a:t>
            </a:r>
          </a:p>
          <a:p>
            <a:pPr marL="0" indent="0">
              <a:buNone/>
            </a:pPr>
            <a:r>
              <a:rPr lang="en-US" sz="4800" b="1" dirty="0" smtClean="0">
                <a:effectLst>
                  <a:outerShdw blurRad="38100" dist="38100" dir="2700000" algn="tl">
                    <a:srgbClr val="000000">
                      <a:alpha val="43137"/>
                    </a:srgbClr>
                  </a:outerShdw>
                </a:effectLst>
              </a:rPr>
              <a:t>*  </a:t>
            </a:r>
            <a:r>
              <a:rPr lang="en-US" sz="8000" b="1" dirty="0" smtClean="0">
                <a:effectLst>
                  <a:outerShdw blurRad="38100" dist="38100" dir="2700000" algn="tl">
                    <a:srgbClr val="000000">
                      <a:alpha val="43137"/>
                    </a:srgbClr>
                  </a:outerShdw>
                </a:effectLst>
              </a:rPr>
              <a:t>Explore the following questions (cont):</a:t>
            </a:r>
          </a:p>
          <a:p>
            <a:pPr marL="0" indent="0">
              <a:buNone/>
            </a:pPr>
            <a:r>
              <a:rPr lang="en-US" sz="8000" b="1" dirty="0">
                <a:effectLst>
                  <a:outerShdw blurRad="38100" dist="38100" dir="2700000" algn="tl">
                    <a:srgbClr val="000000">
                      <a:alpha val="43137"/>
                    </a:srgbClr>
                  </a:outerShdw>
                </a:effectLst>
              </a:rPr>
              <a:t>	</a:t>
            </a:r>
            <a:r>
              <a:rPr lang="en-US" sz="8000" b="1" dirty="0" smtClean="0">
                <a:effectLst>
                  <a:outerShdw blurRad="38100" dist="38100" dir="2700000" algn="tl">
                    <a:srgbClr val="000000">
                      <a:alpha val="43137"/>
                    </a:srgbClr>
                  </a:outerShdw>
                </a:effectLst>
              </a:rPr>
              <a:t>   -  How long had you been thinking about it?</a:t>
            </a:r>
          </a:p>
          <a:p>
            <a:pPr marL="0" indent="0">
              <a:buNone/>
            </a:pPr>
            <a:r>
              <a:rPr lang="en-US" sz="8000" b="1" dirty="0">
                <a:effectLst>
                  <a:outerShdw blurRad="38100" dist="38100" dir="2700000" algn="tl">
                    <a:srgbClr val="000000">
                      <a:alpha val="43137"/>
                    </a:srgbClr>
                  </a:outerShdw>
                </a:effectLst>
              </a:rPr>
              <a:t>	</a:t>
            </a:r>
            <a:r>
              <a:rPr lang="en-US" sz="8000" b="1" dirty="0" smtClean="0">
                <a:effectLst>
                  <a:outerShdw blurRad="38100" dist="38100" dir="2700000" algn="tl">
                    <a:srgbClr val="000000">
                      <a:alpha val="43137"/>
                    </a:srgbClr>
                  </a:outerShdw>
                </a:effectLst>
              </a:rPr>
              <a:t>   -  What did you think about marijuana before 	       	       	       that point?</a:t>
            </a:r>
          </a:p>
          <a:p>
            <a:pPr marL="0" indent="0">
              <a:buNone/>
            </a:pPr>
            <a:r>
              <a:rPr lang="en-US" sz="8000" b="1" dirty="0">
                <a:effectLst>
                  <a:outerShdw blurRad="38100" dist="38100" dir="2700000" algn="tl">
                    <a:srgbClr val="000000">
                      <a:alpha val="43137"/>
                    </a:srgbClr>
                  </a:outerShdw>
                </a:effectLst>
              </a:rPr>
              <a:t>	</a:t>
            </a:r>
            <a:r>
              <a:rPr lang="en-US" sz="8000" b="1" dirty="0" smtClean="0">
                <a:effectLst>
                  <a:outerShdw blurRad="38100" dist="38100" dir="2700000" algn="tl">
                    <a:srgbClr val="000000">
                      <a:alpha val="43137"/>
                    </a:srgbClr>
                  </a:outerShdw>
                </a:effectLst>
              </a:rPr>
              <a:t>   -  What changed your opinion?</a:t>
            </a:r>
          </a:p>
          <a:p>
            <a:pPr marL="0" indent="0">
              <a:buNone/>
            </a:pPr>
            <a:r>
              <a:rPr lang="en-US" sz="8000" b="1" dirty="0">
                <a:effectLst>
                  <a:outerShdw blurRad="38100" dist="38100" dir="2700000" algn="tl">
                    <a:srgbClr val="000000">
                      <a:alpha val="43137"/>
                    </a:srgbClr>
                  </a:outerShdw>
                </a:effectLst>
              </a:rPr>
              <a:t>	</a:t>
            </a:r>
            <a:r>
              <a:rPr lang="en-US" sz="8000" b="1" dirty="0" smtClean="0">
                <a:effectLst>
                  <a:outerShdw blurRad="38100" dist="38100" dir="2700000" algn="tl">
                    <a:srgbClr val="000000">
                      <a:alpha val="43137"/>
                    </a:srgbClr>
                  </a:outerShdw>
                </a:effectLst>
              </a:rPr>
              <a:t>   -  What did you think of the experience?</a:t>
            </a:r>
          </a:p>
          <a:p>
            <a:pPr marL="0" indent="0">
              <a:buNone/>
            </a:pPr>
            <a:r>
              <a:rPr lang="en-US" sz="8000" b="1" dirty="0">
                <a:effectLst>
                  <a:outerShdw blurRad="38100" dist="38100" dir="2700000" algn="tl">
                    <a:srgbClr val="000000">
                      <a:alpha val="43137"/>
                    </a:srgbClr>
                  </a:outerShdw>
                </a:effectLst>
              </a:rPr>
              <a:t>	</a:t>
            </a:r>
            <a:r>
              <a:rPr lang="en-US" sz="8000" b="1" dirty="0" smtClean="0">
                <a:effectLst>
                  <a:outerShdw blurRad="38100" dist="38100" dir="2700000" algn="tl">
                    <a:srgbClr val="000000">
                      <a:alpha val="43137"/>
                    </a:srgbClr>
                  </a:outerShdw>
                </a:effectLst>
              </a:rPr>
              <a:t>   -  How did you envision yourself using in the 	  	      	       future?</a:t>
            </a:r>
          </a:p>
          <a:p>
            <a:pPr marL="0" indent="0">
              <a:buNone/>
            </a:pPr>
            <a:endParaRPr lang="en-US" sz="8000" b="1" dirty="0" smtClean="0">
              <a:effectLst>
                <a:outerShdw blurRad="38100" dist="38100" dir="2700000" algn="tl">
                  <a:srgbClr val="000000">
                    <a:alpha val="43137"/>
                  </a:srgbClr>
                </a:outerShdw>
              </a:effectLst>
            </a:endParaRPr>
          </a:p>
          <a:p>
            <a:pPr marL="0" indent="0">
              <a:buNone/>
            </a:pPr>
            <a:r>
              <a:rPr lang="en-US" sz="8000" b="1" dirty="0" smtClean="0">
                <a:effectLst>
                  <a:outerShdw blurRad="38100" dist="38100" dir="2700000" algn="tl">
                    <a:srgbClr val="000000">
                      <a:alpha val="43137"/>
                    </a:srgbClr>
                  </a:outerShdw>
                </a:effectLst>
              </a:rPr>
              <a:t>*  What was going on in the rest of your life?</a:t>
            </a:r>
            <a:r>
              <a:rPr lang="en-US" sz="8000" b="1" dirty="0">
                <a:effectLst>
                  <a:outerShdw blurRad="38100" dist="38100" dir="2700000" algn="tl">
                    <a:srgbClr val="000000">
                      <a:alpha val="43137"/>
                    </a:srgbClr>
                  </a:outerShdw>
                </a:effectLst>
              </a:rPr>
              <a:t>	</a:t>
            </a:r>
            <a:endParaRPr lang="en-US" sz="8000" b="1" dirty="0" smtClean="0">
              <a:effectLst>
                <a:outerShdw blurRad="38100" dist="38100" dir="2700000" algn="tl">
                  <a:srgbClr val="000000">
                    <a:alpha val="43137"/>
                  </a:srgbClr>
                </a:outerShdw>
              </a:effectLst>
            </a:endParaRPr>
          </a:p>
          <a:p>
            <a:pPr marL="0" indent="0">
              <a:buNone/>
            </a:pPr>
            <a:r>
              <a:rPr lang="en-US" sz="8000" b="1" dirty="0">
                <a:effectLst>
                  <a:outerShdw blurRad="38100" dist="38100" dir="2700000" algn="tl">
                    <a:srgbClr val="000000">
                      <a:alpha val="43137"/>
                    </a:srgbClr>
                  </a:outerShdw>
                </a:effectLst>
              </a:rPr>
              <a:t>	</a:t>
            </a:r>
            <a:r>
              <a:rPr lang="en-US" sz="8000" b="1" dirty="0" smtClean="0">
                <a:effectLst>
                  <a:outerShdw blurRad="38100" dist="38100" dir="2700000" algn="tl">
                    <a:srgbClr val="000000">
                      <a:alpha val="43137"/>
                    </a:srgbClr>
                  </a:outerShdw>
                </a:effectLst>
              </a:rPr>
              <a:t>   -  In the 6 months before in your life, what was 	      	       	      going on?</a:t>
            </a:r>
          </a:p>
          <a:p>
            <a:pPr marL="0" indent="0">
              <a:buNone/>
            </a:pPr>
            <a:r>
              <a:rPr lang="en-US" sz="8000" b="1" dirty="0">
                <a:effectLst>
                  <a:outerShdw blurRad="38100" dist="38100" dir="2700000" algn="tl">
                    <a:srgbClr val="000000">
                      <a:alpha val="43137"/>
                    </a:srgbClr>
                  </a:outerShdw>
                </a:effectLst>
              </a:rPr>
              <a:t>	</a:t>
            </a:r>
            <a:r>
              <a:rPr lang="en-US" sz="8000" b="1" dirty="0" smtClean="0">
                <a:effectLst>
                  <a:outerShdw blurRad="38100" dist="38100" dir="2700000" algn="tl">
                    <a:srgbClr val="000000">
                      <a:alpha val="43137"/>
                    </a:srgbClr>
                  </a:outerShdw>
                </a:effectLst>
              </a:rPr>
              <a:t>   -  </a:t>
            </a:r>
            <a:r>
              <a:rPr lang="en-US" sz="8000" b="1" u="sng" dirty="0" smtClean="0">
                <a:effectLst>
                  <a:outerShdw blurRad="38100" dist="38100" dir="2700000" algn="tl">
                    <a:srgbClr val="000000">
                      <a:alpha val="43137"/>
                    </a:srgbClr>
                  </a:outerShdw>
                </a:effectLst>
              </a:rPr>
              <a:t>Family:</a:t>
            </a:r>
            <a:r>
              <a:rPr lang="en-US" sz="8000" b="1" dirty="0" smtClean="0">
                <a:effectLst>
                  <a:outerShdw blurRad="38100" dist="38100" dir="2700000" algn="tl">
                    <a:srgbClr val="000000">
                      <a:alpha val="43137"/>
                    </a:srgbClr>
                  </a:outerShdw>
                </a:effectLst>
              </a:rPr>
              <a:t>  changes, stresses, relationships, 	  	      	       conflicts, crisis?</a:t>
            </a:r>
          </a:p>
          <a:p>
            <a:pPr marL="0" indent="0">
              <a:buNone/>
            </a:pPr>
            <a:r>
              <a:rPr lang="en-US" sz="8000" b="1" dirty="0">
                <a:effectLst>
                  <a:outerShdw blurRad="38100" dist="38100" dir="2700000" algn="tl">
                    <a:srgbClr val="000000">
                      <a:alpha val="43137"/>
                    </a:srgbClr>
                  </a:outerShdw>
                </a:effectLst>
              </a:rPr>
              <a:t>	</a:t>
            </a:r>
            <a:r>
              <a:rPr lang="en-US" sz="8000" b="1" dirty="0" smtClean="0">
                <a:effectLst>
                  <a:outerShdw blurRad="38100" dist="38100" dir="2700000" algn="tl">
                    <a:srgbClr val="000000">
                      <a:alpha val="43137"/>
                    </a:srgbClr>
                  </a:outerShdw>
                </a:effectLst>
              </a:rPr>
              <a:t>   -  </a:t>
            </a:r>
            <a:r>
              <a:rPr lang="en-US" sz="8000" b="1" u="sng" dirty="0" smtClean="0">
                <a:effectLst>
                  <a:outerShdw blurRad="38100" dist="38100" dir="2700000" algn="tl">
                    <a:srgbClr val="000000">
                      <a:alpha val="43137"/>
                    </a:srgbClr>
                  </a:outerShdw>
                </a:effectLst>
              </a:rPr>
              <a:t>Friends:</a:t>
            </a:r>
            <a:r>
              <a:rPr lang="en-US" sz="8000" b="1" dirty="0" smtClean="0">
                <a:effectLst>
                  <a:outerShdw blurRad="38100" dist="38100" dir="2700000" algn="tl">
                    <a:srgbClr val="000000">
                      <a:alpha val="43137"/>
                    </a:srgbClr>
                  </a:outerShdw>
                </a:effectLst>
              </a:rPr>
              <a:t>  conflicts, alienation, isolations, 	 	      	      changes in peer groups, reason for changes?</a:t>
            </a:r>
          </a:p>
          <a:p>
            <a:pPr marL="0" indent="0">
              <a:buNone/>
            </a:pPr>
            <a:r>
              <a:rPr lang="en-US" sz="8000" b="1" dirty="0">
                <a:effectLst>
                  <a:outerShdw blurRad="38100" dist="38100" dir="2700000" algn="tl">
                    <a:srgbClr val="000000">
                      <a:alpha val="43137"/>
                    </a:srgbClr>
                  </a:outerShdw>
                </a:effectLst>
              </a:rPr>
              <a:t>	</a:t>
            </a:r>
            <a:r>
              <a:rPr lang="en-US" sz="8000" b="1" dirty="0" smtClean="0">
                <a:effectLst>
                  <a:outerShdw blurRad="38100" dist="38100" dir="2700000" algn="tl">
                    <a:srgbClr val="000000">
                      <a:alpha val="43137"/>
                    </a:srgbClr>
                  </a:outerShdw>
                </a:effectLst>
              </a:rPr>
              <a:t>   -  </a:t>
            </a:r>
            <a:r>
              <a:rPr lang="en-US" sz="8000" b="1" u="sng" dirty="0" smtClean="0">
                <a:effectLst>
                  <a:outerShdw blurRad="38100" dist="38100" dir="2700000" algn="tl">
                    <a:srgbClr val="000000">
                      <a:alpha val="43137"/>
                    </a:srgbClr>
                  </a:outerShdw>
                </a:effectLst>
              </a:rPr>
              <a:t>School:</a:t>
            </a:r>
            <a:r>
              <a:rPr lang="en-US" sz="8000" b="1" dirty="0" smtClean="0">
                <a:effectLst>
                  <a:outerShdw blurRad="38100" dist="38100" dir="2700000" algn="tl">
                    <a:srgbClr val="000000">
                      <a:alpha val="43137"/>
                    </a:srgbClr>
                  </a:outerShdw>
                </a:effectLst>
              </a:rPr>
              <a:t>  grades, motivations, relationship with 	 	       	      teachers, attitude about school?</a:t>
            </a:r>
          </a:p>
          <a:p>
            <a:pPr marL="0" indent="0">
              <a:buNone/>
            </a:pPr>
            <a:endParaRPr lang="en-US" sz="4800" b="1" dirty="0" smtClean="0">
              <a:effectLst>
                <a:outerShdw blurRad="38100" dist="38100" dir="2700000" algn="tl">
                  <a:srgbClr val="000000">
                    <a:alpha val="43137"/>
                  </a:srgbClr>
                </a:outerShdw>
              </a:effectLst>
            </a:endParaRPr>
          </a:p>
          <a:p>
            <a:pPr marL="0" indent="0">
              <a:buNone/>
            </a:pPr>
            <a:r>
              <a:rPr lang="en-US" sz="4800" b="1" dirty="0" smtClean="0">
                <a:effectLst>
                  <a:outerShdw blurRad="38100" dist="38100" dir="2700000" algn="tl">
                    <a:srgbClr val="000000">
                      <a:alpha val="43137"/>
                    </a:srgbClr>
                  </a:outerShdw>
                </a:effectLst>
              </a:rPr>
              <a:t>	</a:t>
            </a: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73173802"/>
      </p:ext>
    </p:extLst>
  </p:cSld>
  <p:clrMapOvr>
    <a:masterClrMapping/>
  </p:clrMapOvr>
  <p:transition spd="slow">
    <p:cove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228600"/>
            <a:ext cx="7772400" cy="6400800"/>
          </a:xfrm>
        </p:spPr>
        <p:txBody>
          <a:bodyPr>
            <a:normAutofit fontScale="92500" lnSpcReduction="10000"/>
          </a:bodyPr>
          <a:lstStyle/>
          <a:p>
            <a:pPr marL="0" indent="0">
              <a:buNone/>
            </a:pPr>
            <a:r>
              <a:rPr lang="en-US" b="1" dirty="0" smtClean="0">
                <a:effectLst>
                  <a:outerShdw blurRad="38100" dist="38100" dir="2700000" algn="tl">
                    <a:srgbClr val="000000">
                      <a:alpha val="43137"/>
                    </a:srgbClr>
                  </a:outerShdw>
                </a:effectLst>
              </a:rPr>
              <a:t>*  Activities:</a:t>
            </a:r>
          </a:p>
          <a:p>
            <a:pPr marL="0" indent="0">
              <a:buNone/>
            </a:pPr>
            <a:r>
              <a:rPr lang="en-US" b="1" dirty="0" smtClean="0">
                <a:effectLst>
                  <a:outerShdw blurRad="38100" dist="38100" dir="2700000" algn="tl">
                    <a:srgbClr val="000000">
                      <a:alpha val="43137"/>
                    </a:srgbClr>
                  </a:outerShdw>
                </a:effectLst>
              </a:rPr>
              <a:t>   -  Were there any changes in sports you played, 	     teams you were on, activities in which you 	  	       participated?	</a:t>
            </a:r>
          </a:p>
          <a:p>
            <a:pPr marL="0" indent="0">
              <a:buNone/>
            </a:pPr>
            <a:endParaRPr lang="en-US" b="1" dirty="0">
              <a:effectLst>
                <a:outerShdw blurRad="38100" dist="38100" dir="2700000" algn="tl">
                  <a:srgbClr val="000000">
                    <a:alpha val="43137"/>
                  </a:srgbClr>
                </a:outerShdw>
              </a:effectLst>
            </a:endParaRPr>
          </a:p>
          <a:p>
            <a:pPr marL="0" indent="0">
              <a:buNone/>
            </a:pPr>
            <a:r>
              <a:rPr lang="en-US" b="1" dirty="0" smtClean="0">
                <a:effectLst>
                  <a:outerShdw blurRad="38100" dist="38100" dir="2700000" algn="tl">
                    <a:srgbClr val="000000">
                      <a:alpha val="43137"/>
                    </a:srgbClr>
                  </a:outerShdw>
                </a:effectLst>
              </a:rPr>
              <a:t>*  Mental Health:</a:t>
            </a:r>
          </a:p>
          <a:p>
            <a:pPr marL="0" indent="0">
              <a:buNone/>
            </a:pPr>
            <a:r>
              <a:rPr lang="en-US" b="1" dirty="0" smtClean="0">
                <a:effectLst>
                  <a:outerShdw blurRad="38100" dist="38100" dir="2700000" algn="tl">
                    <a:srgbClr val="000000">
                      <a:alpha val="43137"/>
                    </a:srgbClr>
                  </a:outerShdw>
                </a:effectLst>
              </a:rPr>
              <a:t>   -  Did you experience any trauma or abuse, 	                              problems with mood, anxiety, temper?</a:t>
            </a:r>
          </a:p>
          <a:p>
            <a:pPr marL="0" indent="0">
              <a:buNone/>
            </a:pPr>
            <a:endParaRPr lang="en-US" b="1" dirty="0">
              <a:effectLst>
                <a:outerShdw blurRad="38100" dist="38100" dir="2700000" algn="tl">
                  <a:srgbClr val="000000">
                    <a:alpha val="43137"/>
                  </a:srgbClr>
                </a:outerShdw>
              </a:effectLst>
            </a:endParaRPr>
          </a:p>
          <a:p>
            <a:r>
              <a:rPr lang="en-US" b="1" dirty="0" smtClean="0">
                <a:effectLst>
                  <a:outerShdw blurRad="38100" dist="38100" dir="2700000" algn="tl">
                    <a:srgbClr val="000000">
                      <a:alpha val="43137"/>
                    </a:srgbClr>
                  </a:outerShdw>
                </a:effectLst>
              </a:rPr>
              <a:t>Part Two:</a:t>
            </a:r>
          </a:p>
          <a:p>
            <a:pPr marL="0" indent="0">
              <a:buNone/>
            </a:pPr>
            <a:r>
              <a:rPr lang="en-US" sz="2200" b="1" dirty="0" smtClean="0">
                <a:effectLst>
                  <a:outerShdw blurRad="38100" dist="38100" dir="2700000" algn="tl">
                    <a:srgbClr val="000000">
                      <a:alpha val="43137"/>
                    </a:srgbClr>
                  </a:outerShdw>
                </a:effectLst>
              </a:rPr>
              <a:t>	-  At this point the discussion focuses on the progression  of 	    	   use and changes occurring as a result</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Focus On:</a:t>
            </a:r>
          </a:p>
          <a:p>
            <a:pPr marL="365760" lvl="1"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  Yearly use changes</a:t>
            </a:r>
          </a:p>
          <a:p>
            <a:pPr marL="365760" lvl="1"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  How did relationship to marijuana change</a:t>
            </a:r>
          </a:p>
          <a:p>
            <a:pPr marL="365760" lvl="1"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  What changed in how and why they used</a:t>
            </a:r>
          </a:p>
          <a:p>
            <a:pPr marL="0" indent="0">
              <a:buNone/>
            </a:pPr>
            <a:endParaRPr lang="en-US" sz="2200" b="1" dirty="0">
              <a:effectLst>
                <a:outerShdw blurRad="38100" dist="38100" dir="2700000" algn="tl">
                  <a:srgbClr val="000000">
                    <a:alpha val="43137"/>
                  </a:srgbClr>
                </a:outerShdw>
              </a:effectLst>
            </a:endParaRPr>
          </a:p>
          <a:p>
            <a:pPr marL="0" indent="0">
              <a:buNone/>
            </a:pP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93978951"/>
      </p:ext>
    </p:extLst>
  </p:cSld>
  <p:clrMapOvr>
    <a:masterClrMapping/>
  </p:clrMapOvr>
  <p:transition spd="slow">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7848600" cy="6400800"/>
          </a:xfrm>
        </p:spPr>
        <p:txBody>
          <a:bodyPr>
            <a:normAutofit fontScale="85000" lnSpcReduction="20000"/>
          </a:bodyPr>
          <a:lstStyle/>
          <a:p>
            <a:pPr marL="0" indent="0">
              <a:buNone/>
            </a:pPr>
            <a:r>
              <a:rPr lang="en-US" b="1" dirty="0" smtClean="0">
                <a:latin typeface="Berlin Sans FB Demi" panose="020E0802020502020306" pitchFamily="34" charset="0"/>
              </a:rPr>
              <a:t>	</a:t>
            </a:r>
            <a:r>
              <a:rPr lang="en-US" b="1" dirty="0" smtClean="0">
                <a:effectLst>
                  <a:outerShdw blurRad="38100" dist="38100" dir="2700000" algn="tl">
                    <a:srgbClr val="000000">
                      <a:alpha val="43137"/>
                    </a:srgbClr>
                  </a:outerShdw>
                </a:effectLst>
              </a:rPr>
              <a:t>*  What else in their life changed?</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Grades</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Academic goals</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Friendships</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Family</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School</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Health</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Mood and anxiety</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Legal issues</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Have there been periods when you quit or cut 	      	       back</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What motivated those</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How did you accomplish that</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How were things going for you during that 	 	      period</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If there were periods where you quit, why did 	  	      you start again</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11184647"/>
      </p:ext>
    </p:extLst>
  </p:cSld>
  <p:clrMapOvr>
    <a:masterClrMapping/>
  </p:clrMapOvr>
  <p:transition spd="slow">
    <p:cove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153400" cy="6096000"/>
          </a:xfrm>
        </p:spPr>
        <p:txBody>
          <a:bodyPr>
            <a:normAutofit lnSpcReduction="10000"/>
          </a:bodyPr>
          <a:lstStyle/>
          <a:p>
            <a:r>
              <a:rPr lang="en-US" b="1" dirty="0" smtClean="0">
                <a:effectLst>
                  <a:outerShdw blurRad="38100" dist="38100" dir="2700000" algn="tl">
                    <a:srgbClr val="000000">
                      <a:alpha val="43137"/>
                    </a:srgbClr>
                  </a:outerShdw>
                </a:effectLst>
              </a:rPr>
              <a:t>Part Three:</a:t>
            </a:r>
          </a:p>
          <a:p>
            <a:pPr marL="0" indent="0">
              <a:buNone/>
            </a:pPr>
            <a:r>
              <a:rPr lang="en-US" b="1" dirty="0" smtClean="0">
                <a:effectLst>
                  <a:outerShdw blurRad="38100" dist="38100" dir="2700000" algn="tl">
                    <a:srgbClr val="000000">
                      <a:alpha val="43137"/>
                    </a:srgbClr>
                  </a:outerShdw>
                </a:effectLst>
              </a:rPr>
              <a:t>     -  Future story</a:t>
            </a:r>
          </a:p>
          <a:p>
            <a:pPr marL="0" indent="0">
              <a:buNone/>
            </a:pPr>
            <a:r>
              <a:rPr lang="en-US" b="1" dirty="0" smtClean="0">
                <a:effectLst>
                  <a:outerShdw blurRad="38100" dist="38100" dir="2700000" algn="tl">
                    <a:srgbClr val="000000">
                      <a:alpha val="43137"/>
                    </a:srgbClr>
                  </a:outerShdw>
                </a:effectLst>
              </a:rPr>
              <a:t>     -  Reflect on the information that has been shared</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Most clients haven’t talked about their personal 	story in such detail</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  Encourage the client to reflect by addressing:</a:t>
            </a:r>
          </a:p>
          <a:p>
            <a:pPr marL="0" indent="0">
              <a:buNone/>
            </a:pPr>
            <a:r>
              <a:rPr lang="en-US"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What’s that like for you to think back on all this?</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What’s your reaction to everything we have talked 	     about today?</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What do you think about your marijuana use?</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What do you think needs to happen with your use?</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This is also a good time for the therapist to summarize the 	story, offer observations, reflections, patterns and 	feedback.</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97295416"/>
      </p:ext>
    </p:extLst>
  </p:cSld>
  <p:clrMapOvr>
    <a:masterClrMapping/>
  </p:clrMapOvr>
  <p:transition spd="slow">
    <p:cove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8001000" cy="5486400"/>
          </a:xfrm>
        </p:spPr>
        <p:txBody>
          <a:bodyPr/>
          <a:lstStyle/>
          <a:p>
            <a:pPr marL="0" indent="0">
              <a:buNone/>
            </a:pPr>
            <a:r>
              <a:rPr lang="en-US" b="1" u="sng" dirty="0" smtClean="0">
                <a:effectLst>
                  <a:outerShdw blurRad="38100" dist="38100" dir="2700000" algn="tl">
                    <a:srgbClr val="000000">
                      <a:alpha val="43137"/>
                    </a:srgbClr>
                  </a:outerShdw>
                </a:effectLst>
              </a:rPr>
              <a:t>Discussion Points with Teens:</a:t>
            </a:r>
          </a:p>
          <a:p>
            <a:pPr>
              <a:buFontTx/>
              <a:buChar char="-"/>
            </a:pPr>
            <a:r>
              <a:rPr lang="en-US" b="1" dirty="0" smtClean="0">
                <a:effectLst>
                  <a:outerShdw blurRad="38100" dist="38100" dir="2700000" algn="tl">
                    <a:srgbClr val="000000">
                      <a:alpha val="43137"/>
                    </a:srgbClr>
                  </a:outerShdw>
                </a:effectLst>
              </a:rPr>
              <a:t>Promote thoughtfulness.  How do you think it would go if you stopped and thought about using marijuana each and every time you were about to use weed?</a:t>
            </a:r>
          </a:p>
          <a:p>
            <a:pPr>
              <a:buFontTx/>
              <a:buChar char="-"/>
            </a:pPr>
            <a:endParaRPr lang="en-US" b="1" dirty="0">
              <a:effectLst>
                <a:outerShdw blurRad="38100" dist="38100" dir="2700000" algn="tl">
                  <a:srgbClr val="000000">
                    <a:alpha val="43137"/>
                  </a:srgbClr>
                </a:outerShdw>
              </a:effectLst>
            </a:endParaRPr>
          </a:p>
          <a:p>
            <a:pPr>
              <a:buFontTx/>
              <a:buChar char="-"/>
            </a:pPr>
            <a:r>
              <a:rPr lang="en-US" b="1" dirty="0" smtClean="0">
                <a:effectLst>
                  <a:outerShdw blurRad="38100" dist="38100" dir="2700000" algn="tl">
                    <a:srgbClr val="000000">
                      <a:alpha val="43137"/>
                    </a:srgbClr>
                  </a:outerShdw>
                </a:effectLst>
              </a:rPr>
              <a:t>Hypothetically:  If you were trying to change your marijuana use, what would you do differently?</a:t>
            </a:r>
          </a:p>
          <a:p>
            <a:pPr>
              <a:buFontTx/>
              <a:buChar char="-"/>
            </a:pPr>
            <a:endParaRPr lang="en-US" b="1" dirty="0">
              <a:effectLst>
                <a:outerShdw blurRad="38100" dist="38100" dir="2700000" algn="tl">
                  <a:srgbClr val="000000">
                    <a:alpha val="43137"/>
                  </a:srgbClr>
                </a:outerShdw>
              </a:effectLst>
            </a:endParaRPr>
          </a:p>
          <a:p>
            <a:pPr>
              <a:buFontTx/>
              <a:buChar char="-"/>
            </a:pPr>
            <a:r>
              <a:rPr lang="en-US" b="1" dirty="0" smtClean="0">
                <a:effectLst>
                  <a:outerShdw blurRad="38100" dist="38100" dir="2700000" algn="tl">
                    <a:srgbClr val="000000">
                      <a:alpha val="43137"/>
                    </a:srgbClr>
                  </a:outerShdw>
                </a:effectLst>
              </a:rPr>
              <a:t>Marijuana is a sneaky drug.</a:t>
            </a:r>
          </a:p>
          <a:p>
            <a:pPr marL="0" indent="0">
              <a:buNone/>
            </a:pPr>
            <a:endParaRPr lang="en-US" sz="2400" b="1" dirty="0">
              <a:effectLst>
                <a:outerShdw blurRad="38100" dist="38100" dir="2700000" algn="tl">
                  <a:srgbClr val="000000">
                    <a:alpha val="43137"/>
                  </a:srgbClr>
                </a:outerShdw>
              </a:effectLst>
            </a:endParaRPr>
          </a:p>
          <a:p>
            <a:pPr marL="0" indent="0">
              <a:buNone/>
            </a:pP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60651333"/>
      </p:ext>
    </p:extLst>
  </p:cSld>
  <p:clrMapOvr>
    <a:masterClrMapping/>
  </p:clrMapOvr>
  <p:transition spd="slow">
    <p:cove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8001000" cy="5943600"/>
          </a:xfrm>
        </p:spPr>
        <p:txBody>
          <a:bodyPr/>
          <a:lstStyle/>
          <a:p>
            <a:pPr>
              <a:buFontTx/>
              <a:buChar char="-"/>
            </a:pPr>
            <a:r>
              <a:rPr lang="en-US" b="1" dirty="0" smtClean="0">
                <a:effectLst>
                  <a:outerShdw blurRad="38100" dist="38100" dir="2700000" algn="tl">
                    <a:srgbClr val="000000">
                      <a:alpha val="43137"/>
                    </a:srgbClr>
                  </a:outerShdw>
                </a:effectLst>
              </a:rPr>
              <a:t>You may have to quit while you still want to use.</a:t>
            </a:r>
          </a:p>
          <a:p>
            <a:pPr>
              <a:buFontTx/>
              <a:buChar char="-"/>
            </a:pPr>
            <a:endParaRPr lang="en-US" b="1" dirty="0">
              <a:effectLst>
                <a:outerShdw blurRad="38100" dist="38100" dir="2700000" algn="tl">
                  <a:srgbClr val="000000">
                    <a:alpha val="43137"/>
                  </a:srgbClr>
                </a:outerShdw>
              </a:effectLst>
            </a:endParaRPr>
          </a:p>
          <a:p>
            <a:pPr>
              <a:buFontTx/>
              <a:buChar char="-"/>
            </a:pPr>
            <a:r>
              <a:rPr lang="en-US" b="1" dirty="0" smtClean="0">
                <a:effectLst>
                  <a:outerShdw blurRad="38100" dist="38100" dir="2700000" algn="tl">
                    <a:srgbClr val="000000">
                      <a:alpha val="43137"/>
                    </a:srgbClr>
                  </a:outerShdw>
                </a:effectLst>
              </a:rPr>
              <a:t>Healthy people adjust this behavior to accommodate their goals.  Addicts adjust their goals to accommodate their behavior.</a:t>
            </a:r>
          </a:p>
          <a:p>
            <a:pPr>
              <a:buFontTx/>
              <a:buChar char="-"/>
            </a:pPr>
            <a:endParaRPr lang="en-US" b="1" dirty="0">
              <a:effectLst>
                <a:outerShdw blurRad="38100" dist="38100" dir="2700000" algn="tl">
                  <a:srgbClr val="000000">
                    <a:alpha val="43137"/>
                  </a:srgbClr>
                </a:outerShdw>
              </a:effectLst>
            </a:endParaRPr>
          </a:p>
          <a:p>
            <a:pPr>
              <a:buFontTx/>
              <a:buChar char="-"/>
            </a:pPr>
            <a:r>
              <a:rPr lang="en-US" b="1" dirty="0" smtClean="0">
                <a:effectLst>
                  <a:outerShdw blurRad="38100" dist="38100" dir="2700000" algn="tl">
                    <a:srgbClr val="000000">
                      <a:alpha val="43137"/>
                    </a:srgbClr>
                  </a:outerShdw>
                </a:effectLst>
              </a:rPr>
              <a:t>How important is it?  What are 5 most important things to you?  Where is marijuana on that List?  Has week interfered with those most important things?</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36633082"/>
      </p:ext>
    </p:extLst>
  </p:cSld>
  <p:clrMapOvr>
    <a:masterClrMapping/>
  </p:clrMapOvr>
  <p:transition spd="slow">
    <p:cove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8001000" cy="6172200"/>
          </a:xfrm>
        </p:spPr>
        <p:txBody>
          <a:bodyPr/>
          <a:lstStyle/>
          <a:p>
            <a:pPr marL="0" indent="0" algn="ctr">
              <a:buNone/>
            </a:pPr>
            <a:r>
              <a:rPr lang="en-US" b="1" u="sng" dirty="0" smtClean="0">
                <a:effectLst>
                  <a:outerShdw blurRad="38100" dist="38100" dir="2700000" algn="tl">
                    <a:srgbClr val="000000">
                      <a:alpha val="43137"/>
                    </a:srgbClr>
                  </a:outerShdw>
                </a:effectLst>
              </a:rPr>
              <a:t>RELAPSE DYNAMICS AND ADOLESCENTS</a:t>
            </a:r>
          </a:p>
          <a:p>
            <a:pPr marL="0" indent="0" algn="ctr">
              <a:buNone/>
            </a:pPr>
            <a:endParaRPr lang="en-US" b="1" u="sng" dirty="0">
              <a:effectLst>
                <a:outerShdw blurRad="38100" dist="38100" dir="2700000" algn="tl">
                  <a:srgbClr val="000000">
                    <a:alpha val="43137"/>
                  </a:srgbClr>
                </a:outerShdw>
              </a:effectLst>
            </a:endParaRPr>
          </a:p>
          <a:p>
            <a:pPr marL="457200" indent="-457200">
              <a:buAutoNum type="arabicParenR"/>
            </a:pPr>
            <a:r>
              <a:rPr lang="en-US" sz="2400" b="1" dirty="0" smtClean="0">
                <a:effectLst>
                  <a:outerShdw blurRad="38100" dist="38100" dir="2700000" algn="tl">
                    <a:srgbClr val="000000">
                      <a:alpha val="43137"/>
                    </a:srgbClr>
                  </a:outerShdw>
                </a:effectLst>
              </a:rPr>
              <a:t>Teens are much more likely than adults to relapse spontaneously</a:t>
            </a:r>
          </a:p>
          <a:p>
            <a:pPr marL="457200" indent="-457200">
              <a:buAutoNum type="arabicParenR"/>
            </a:pPr>
            <a:endParaRPr lang="en-US" sz="2400" b="1" dirty="0">
              <a:effectLst>
                <a:outerShdw blurRad="38100" dist="38100" dir="2700000" algn="tl">
                  <a:srgbClr val="000000">
                    <a:alpha val="43137"/>
                  </a:srgbClr>
                </a:outerShdw>
              </a:effectLst>
            </a:endParaRPr>
          </a:p>
          <a:p>
            <a:pPr marL="457200" indent="-457200">
              <a:buAutoNum type="arabicParenR"/>
            </a:pPr>
            <a:r>
              <a:rPr lang="en-US" sz="2400" b="1" dirty="0" smtClean="0">
                <a:effectLst>
                  <a:outerShdw blurRad="38100" dist="38100" dir="2700000" algn="tl">
                    <a:srgbClr val="000000">
                      <a:alpha val="43137"/>
                    </a:srgbClr>
                  </a:outerShdw>
                </a:effectLst>
              </a:rPr>
              <a:t>Movement from “they make me” to “I want to.”</a:t>
            </a:r>
          </a:p>
          <a:p>
            <a:pPr marL="457200" indent="-457200">
              <a:buAutoNum type="arabicParenR"/>
            </a:pPr>
            <a:endParaRPr lang="en-US" sz="2400" b="1" dirty="0">
              <a:effectLst>
                <a:outerShdw blurRad="38100" dist="38100" dir="2700000" algn="tl">
                  <a:srgbClr val="000000">
                    <a:alpha val="43137"/>
                  </a:srgbClr>
                </a:outerShdw>
              </a:effectLst>
            </a:endParaRPr>
          </a:p>
          <a:p>
            <a:pPr marL="457200" indent="-457200">
              <a:buAutoNum type="arabicParenR"/>
            </a:pPr>
            <a:r>
              <a:rPr lang="en-US" sz="2400" b="1" dirty="0" smtClean="0">
                <a:effectLst>
                  <a:outerShdw blurRad="38100" dist="38100" dir="2700000" algn="tl">
                    <a:srgbClr val="000000">
                      <a:alpha val="43137"/>
                    </a:srgbClr>
                  </a:outerShdw>
                </a:effectLst>
              </a:rPr>
              <a:t>Can’t move forward if they can’t be honest.  Won’t be honest if they fear punishment.</a:t>
            </a:r>
          </a:p>
          <a:p>
            <a:pPr marL="457200" indent="-457200">
              <a:buAutoNum type="arabicParenR"/>
            </a:pPr>
            <a:endParaRPr lang="en-US" sz="2400" b="1" dirty="0">
              <a:effectLst>
                <a:outerShdw blurRad="38100" dist="38100" dir="2700000" algn="tl">
                  <a:srgbClr val="000000">
                    <a:alpha val="43137"/>
                  </a:srgbClr>
                </a:outerShdw>
              </a:effectLst>
            </a:endParaRPr>
          </a:p>
          <a:p>
            <a:pPr marL="457200" indent="-457200">
              <a:buAutoNum type="arabicParenR"/>
            </a:pPr>
            <a:r>
              <a:rPr lang="en-US" sz="2400" b="1" dirty="0" smtClean="0">
                <a:effectLst>
                  <a:outerShdw blurRad="38100" dist="38100" dir="2700000" algn="tl">
                    <a:srgbClr val="000000">
                      <a:alpha val="43137"/>
                    </a:srgbClr>
                  </a:outerShdw>
                </a:effectLst>
              </a:rPr>
              <a:t>Relapse prevention models utilize cognitive therapy; unfortunately, addicted teens don’t “think.”</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52918541"/>
      </p:ext>
    </p:extLst>
  </p:cSld>
  <p:clrMapOvr>
    <a:masterClrMapping/>
  </p:clrMapOvr>
  <p:transition spd="slow">
    <p:cove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1000"/>
            <a:ext cx="8001000" cy="6019800"/>
          </a:xfrm>
        </p:spPr>
        <p:txBody>
          <a:bodyPr>
            <a:normAutofit/>
          </a:bodyPr>
          <a:lstStyle/>
          <a:p>
            <a:pPr marL="0" indent="0">
              <a:buNone/>
            </a:pPr>
            <a:endParaRPr lang="en-US" sz="2400" b="1" dirty="0" smtClean="0">
              <a:effectLst>
                <a:outerShdw blurRad="38100" dist="38100" dir="2700000" algn="tl">
                  <a:srgbClr val="000000">
                    <a:alpha val="43137"/>
                  </a:srgbClr>
                </a:outerShdw>
              </a:effectLst>
            </a:endParaRPr>
          </a:p>
          <a:p>
            <a:pPr marL="457200" indent="-457200">
              <a:buAutoNum type="arabicParenR" startAt="5"/>
            </a:pPr>
            <a:r>
              <a:rPr lang="en-US" sz="2400" b="1" dirty="0" smtClean="0">
                <a:effectLst>
                  <a:outerShdw blurRad="38100" dist="38100" dir="2700000" algn="tl">
                    <a:srgbClr val="000000">
                      <a:alpha val="43137"/>
                    </a:srgbClr>
                  </a:outerShdw>
                </a:effectLst>
              </a:rPr>
              <a:t>There is a long journey from active addiction to recovery with much gray area in between.</a:t>
            </a:r>
          </a:p>
          <a:p>
            <a:pPr marL="457200" indent="-457200">
              <a:buAutoNum type="arabicParenR" startAt="5"/>
            </a:pPr>
            <a:endParaRPr lang="en-US" sz="2400" b="1" dirty="0">
              <a:effectLst>
                <a:outerShdw blurRad="38100" dist="38100" dir="2700000" algn="tl">
                  <a:srgbClr val="000000">
                    <a:alpha val="43137"/>
                  </a:srgbClr>
                </a:outerShdw>
              </a:effectLst>
            </a:endParaRPr>
          </a:p>
          <a:p>
            <a:pPr marL="457200" indent="-457200">
              <a:buAutoNum type="arabicParenR" startAt="5"/>
            </a:pPr>
            <a:r>
              <a:rPr lang="en-US" sz="2400" b="1" dirty="0" smtClean="0">
                <a:effectLst>
                  <a:outerShdw blurRad="38100" dist="38100" dir="2700000" algn="tl">
                    <a:srgbClr val="000000">
                      <a:alpha val="43137"/>
                    </a:srgbClr>
                  </a:outerShdw>
                </a:effectLst>
              </a:rPr>
              <a:t>The relapse process and recovery process are overlapping</a:t>
            </a:r>
          </a:p>
          <a:p>
            <a:pPr marL="457200" indent="-457200">
              <a:buAutoNum type="arabicParenR" startAt="5"/>
            </a:pPr>
            <a:endParaRPr lang="en-US" sz="2400" b="1" dirty="0">
              <a:effectLst>
                <a:outerShdw blurRad="38100" dist="38100" dir="2700000" algn="tl">
                  <a:srgbClr val="000000">
                    <a:alpha val="43137"/>
                  </a:srgbClr>
                </a:outerShdw>
              </a:effectLst>
            </a:endParaRPr>
          </a:p>
          <a:p>
            <a:pPr marL="457200" indent="-457200">
              <a:buAutoNum type="arabicParenR" startAt="5"/>
            </a:pPr>
            <a:r>
              <a:rPr lang="en-US" sz="2400" b="1" dirty="0" smtClean="0">
                <a:effectLst>
                  <a:outerShdw blurRad="38100" dist="38100" dir="2700000" algn="tl">
                    <a:srgbClr val="000000">
                      <a:alpha val="43137"/>
                    </a:srgbClr>
                  </a:outerShdw>
                </a:effectLst>
              </a:rPr>
              <a:t>The focus needs to be on movement forward vs. mistakes made.</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69973406"/>
      </p:ext>
    </p:extLst>
  </p:cSld>
  <p:clrMapOvr>
    <a:masterClrMapping/>
  </p:clrMapOvr>
  <p:transition spd="slow">
    <p:cove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610600" cy="6172200"/>
          </a:xfrm>
        </p:spPr>
        <p:txBody>
          <a:bodyPr/>
          <a:lstStyle/>
          <a:p>
            <a:pPr marL="0" indent="0" algn="ctr">
              <a:buNone/>
            </a:pPr>
            <a:r>
              <a:rPr lang="en-US" b="1" u="sng" dirty="0" smtClean="0">
                <a:latin typeface="Arial Rounded MT Bold" panose="020F0704030504030204" pitchFamily="34" charset="0"/>
              </a:rPr>
              <a:t>Treating Substance Use and Co-occurring</a:t>
            </a:r>
          </a:p>
          <a:p>
            <a:pPr marL="0" indent="0" algn="ctr">
              <a:buNone/>
            </a:pPr>
            <a:r>
              <a:rPr lang="en-US" b="1" u="sng" dirty="0" smtClean="0">
                <a:latin typeface="Arial Rounded MT Bold" panose="020F0704030504030204" pitchFamily="34" charset="0"/>
              </a:rPr>
              <a:t>Psychiatric Disorders</a:t>
            </a:r>
          </a:p>
          <a:p>
            <a:pPr marL="0" indent="0" algn="ctr">
              <a:buNone/>
            </a:pPr>
            <a:endParaRPr lang="en-US" b="1" u="sng" dirty="0">
              <a:latin typeface="Arial Rounded MT Bold" panose="020F0704030504030204" pitchFamily="34" charset="0"/>
            </a:endParaRPr>
          </a:p>
          <a:p>
            <a:r>
              <a:rPr lang="en-US" sz="2400" b="1" dirty="0" smtClean="0">
                <a:latin typeface="Arial Rounded MT Bold" panose="020F0704030504030204" pitchFamily="34" charset="0"/>
              </a:rPr>
              <a:t>Both issues need to be treated simultaneously</a:t>
            </a:r>
          </a:p>
          <a:p>
            <a:r>
              <a:rPr lang="en-US" sz="2400" b="1" dirty="0" smtClean="0">
                <a:latin typeface="Arial Rounded MT Bold" panose="020F0704030504030204" pitchFamily="34" charset="0"/>
              </a:rPr>
              <a:t>Clients need to understand relationship between the two.</a:t>
            </a:r>
          </a:p>
          <a:p>
            <a:r>
              <a:rPr lang="en-US" sz="2400" b="1" dirty="0" smtClean="0">
                <a:latin typeface="Arial Rounded MT Bold" panose="020F0704030504030204" pitchFamily="34" charset="0"/>
              </a:rPr>
              <a:t>Clients need to understand applicability of skills which help with psychiatric and addiction issues</a:t>
            </a:r>
          </a:p>
          <a:p>
            <a:r>
              <a:rPr lang="en-US" sz="2400" b="1" dirty="0" smtClean="0">
                <a:latin typeface="Arial Rounded MT Bold" panose="020F0704030504030204" pitchFamily="34" charset="0"/>
              </a:rPr>
              <a:t>The dynamics of addiction, the thinking process for addiction, the long term process of recovery, and the valuable role of self help have to be adequately addressed when treating addictive behavior.</a:t>
            </a:r>
            <a:endParaRPr lang="en-US" sz="2400" b="1" dirty="0">
              <a:latin typeface="Arial Rounded MT Bold" panose="020F0704030504030204" pitchFamily="34" charset="0"/>
            </a:endParaRPr>
          </a:p>
        </p:txBody>
      </p:sp>
    </p:spTree>
    <p:extLst>
      <p:ext uri="{BB962C8B-B14F-4D97-AF65-F5344CB8AC3E}">
        <p14:creationId xmlns:p14="http://schemas.microsoft.com/office/powerpoint/2010/main" val="2022550817"/>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28600"/>
            <a:ext cx="8077200" cy="6248400"/>
          </a:xfrm>
        </p:spPr>
        <p:txBody>
          <a:bodyPr/>
          <a:lstStyle/>
          <a:p>
            <a:pPr marL="0" indent="0">
              <a:buNone/>
            </a:pPr>
            <a:r>
              <a:rPr lang="en-US" b="1" dirty="0" smtClean="0">
                <a:effectLst>
                  <a:outerShdw blurRad="38100" dist="38100" dir="2700000" algn="tl">
                    <a:srgbClr val="000000">
                      <a:alpha val="43137"/>
                    </a:srgbClr>
                  </a:outerShdw>
                </a:effectLst>
              </a:rPr>
              <a:t>  -  Skeleton Information :</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Lifetime use is a yes or no answer</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Use in last year</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Limited information about patterns and history; was there ever a time you used daily or multiple times a week, are the teens who use pot also the teens who are drinking, etc., etc.</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Research is inconsistent from one source to another</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No matter what the surveys say, what the teens tell us cannot be over looked</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43474817"/>
      </p:ext>
    </p:extLst>
  </p:cSld>
  <p:clrMapOvr>
    <a:masterClrMapping/>
  </p:clrMapOvr>
  <p:transition spd="slow">
    <p:cove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body" idx="1"/>
          </p:nvPr>
        </p:nvSpPr>
        <p:spPr>
          <a:xfrm>
            <a:off x="228600" y="228600"/>
            <a:ext cx="8686800" cy="6324600"/>
          </a:xfrm>
        </p:spPr>
        <p:txBody>
          <a:bodyPr/>
          <a:lstStyle/>
          <a:p>
            <a:pPr eaLnBrk="1" hangingPunct="1">
              <a:buFont typeface="Wingdings" pitchFamily="2" charset="2"/>
              <a:buNone/>
              <a:defRPr/>
            </a:pPr>
            <a:endParaRPr lang="en-US" sz="2800" b="1" dirty="0" smtClean="0"/>
          </a:p>
          <a:p>
            <a:pPr algn="ctr" eaLnBrk="1" hangingPunct="1">
              <a:buFont typeface="Wingdings" pitchFamily="2" charset="2"/>
              <a:buNone/>
              <a:defRPr/>
            </a:pPr>
            <a:r>
              <a:rPr lang="en-US" sz="2800" b="1" u="sng" dirty="0" smtClean="0"/>
              <a:t>SUBSTANCE USE SELF ASSESSMENT</a:t>
            </a:r>
          </a:p>
          <a:p>
            <a:pPr eaLnBrk="1" hangingPunct="1">
              <a:buFont typeface="Wingdings" pitchFamily="2" charset="2"/>
              <a:buNone/>
              <a:defRPr/>
            </a:pPr>
            <a:endParaRPr lang="en-US" sz="2800" b="1" dirty="0" smtClean="0"/>
          </a:p>
          <a:p>
            <a:pPr eaLnBrk="1" hangingPunct="1">
              <a:buFont typeface="Wingdings" pitchFamily="2" charset="2"/>
              <a:buNone/>
              <a:defRPr/>
            </a:pPr>
            <a:r>
              <a:rPr lang="en-US" sz="2800" b="1" dirty="0" smtClean="0"/>
              <a:t>Even though two people can use the same drug, each individual like alcohol and drugs for different reasons.  It is important to be honest with yourself about what it is you like about the drugs you use.  The “payoffs” for your use depends on your brain, your personality and the circumstances of your current life.  It is important to understand your motivation</a:t>
            </a:r>
          </a:p>
        </p:txBody>
      </p:sp>
    </p:spTree>
    <p:extLst>
      <p:ext uri="{BB962C8B-B14F-4D97-AF65-F5344CB8AC3E}">
        <p14:creationId xmlns:p14="http://schemas.microsoft.com/office/powerpoint/2010/main" val="17240978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rrowheads="1"/>
          </p:cNvSpPr>
          <p:nvPr>
            <p:ph type="body" idx="1"/>
          </p:nvPr>
        </p:nvSpPr>
        <p:spPr>
          <a:xfrm>
            <a:off x="228600" y="152400"/>
            <a:ext cx="8686800" cy="6400800"/>
          </a:xfrm>
        </p:spPr>
        <p:txBody>
          <a:bodyPr>
            <a:normAutofit lnSpcReduction="10000"/>
          </a:bodyPr>
          <a:lstStyle/>
          <a:p>
            <a:pPr algn="ctr" eaLnBrk="1" hangingPunct="1">
              <a:lnSpc>
                <a:spcPct val="80000"/>
              </a:lnSpc>
              <a:buFont typeface="Wingdings" pitchFamily="2" charset="2"/>
              <a:buNone/>
              <a:defRPr/>
            </a:pPr>
            <a:r>
              <a:rPr lang="en-US" sz="1400" b="1" u="sng" dirty="0" smtClean="0"/>
              <a:t>SOCIAL MOTIVATIONS</a:t>
            </a:r>
          </a:p>
          <a:p>
            <a:pPr eaLnBrk="1" hangingPunct="1">
              <a:lnSpc>
                <a:spcPct val="80000"/>
              </a:lnSpc>
              <a:buFont typeface="Wingdings" pitchFamily="2" charset="2"/>
              <a:buNone/>
              <a:defRPr/>
            </a:pPr>
            <a:r>
              <a:rPr lang="en-US" sz="1400" b="1" u="sng" dirty="0" smtClean="0"/>
              <a:t>SOCIAL:</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dirty="0" smtClean="0"/>
          </a:p>
          <a:p>
            <a:pPr eaLnBrk="1" hangingPunct="1">
              <a:lnSpc>
                <a:spcPct val="80000"/>
              </a:lnSpc>
              <a:buFont typeface="Wingdings" pitchFamily="2" charset="2"/>
              <a:buNone/>
              <a:defRPr/>
            </a:pPr>
            <a:r>
              <a:rPr lang="en-US" sz="1200" b="1" dirty="0" smtClean="0"/>
              <a:t>	</a:t>
            </a:r>
            <a:r>
              <a:rPr lang="en-US" sz="1400" b="1" dirty="0" smtClean="0"/>
              <a:t>I find it easier to talk to people when I am drinking or using drugs</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200" b="1" i="1" dirty="0" smtClean="0"/>
              <a:t>	</a:t>
            </a:r>
            <a:r>
              <a:rPr lang="en-US" sz="1400" b="1" dirty="0" smtClean="0"/>
              <a:t>It is easier to have a good time with friends when I am drinking or getting high</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dirty="0" smtClean="0"/>
              <a:t>	</a:t>
            </a:r>
            <a:r>
              <a:rPr lang="en-US" sz="1400" b="1" dirty="0" smtClean="0"/>
              <a:t>I talk about things with friends when I am drinking or high that I would not talk about otherwise</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i="1" dirty="0" smtClean="0"/>
              <a:t>	</a:t>
            </a:r>
            <a:r>
              <a:rPr lang="en-US" sz="1400" b="1" dirty="0" smtClean="0"/>
              <a:t>I find it easier to form friendships and bond with people that I drink or get high with</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endParaRPr lang="en-US" sz="700" b="1" dirty="0" smtClean="0"/>
          </a:p>
          <a:p>
            <a:pPr eaLnBrk="1" hangingPunct="1">
              <a:lnSpc>
                <a:spcPct val="80000"/>
              </a:lnSpc>
              <a:buFont typeface="Wingdings" pitchFamily="2" charset="2"/>
              <a:buNone/>
              <a:defRPr/>
            </a:pPr>
            <a:r>
              <a:rPr lang="en-US" sz="600" b="1" dirty="0" smtClean="0"/>
              <a:t>		</a:t>
            </a:r>
          </a:p>
          <a:p>
            <a:pPr eaLnBrk="1" hangingPunct="1">
              <a:lnSpc>
                <a:spcPct val="80000"/>
              </a:lnSpc>
              <a:buFont typeface="Wingdings" pitchFamily="2" charset="2"/>
              <a:buNone/>
              <a:defRPr/>
            </a:pPr>
            <a:r>
              <a:rPr lang="en-US" sz="600" b="1" dirty="0" smtClean="0"/>
              <a:t>	    </a:t>
            </a:r>
            <a:endParaRPr lang="en-US" sz="600" b="1" i="1" dirty="0" smtClean="0"/>
          </a:p>
          <a:p>
            <a:pPr eaLnBrk="1" hangingPunct="1">
              <a:lnSpc>
                <a:spcPct val="80000"/>
              </a:lnSpc>
              <a:buFont typeface="Wingdings" pitchFamily="2" charset="2"/>
              <a:buNone/>
              <a:defRPr/>
            </a:pPr>
            <a:r>
              <a:rPr lang="en-US" sz="500" b="1" i="1" dirty="0" smtClean="0"/>
              <a:t>	</a:t>
            </a:r>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r>
              <a:rPr lang="en-US" sz="600" b="1" dirty="0" smtClean="0"/>
              <a:t>		   </a:t>
            </a:r>
          </a:p>
        </p:txBody>
      </p:sp>
    </p:spTree>
    <p:extLst>
      <p:ext uri="{BB962C8B-B14F-4D97-AF65-F5344CB8AC3E}">
        <p14:creationId xmlns:p14="http://schemas.microsoft.com/office/powerpoint/2010/main" val="34818235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rrowheads="1"/>
          </p:cNvSpPr>
          <p:nvPr>
            <p:ph type="body" idx="1"/>
          </p:nvPr>
        </p:nvSpPr>
        <p:spPr>
          <a:xfrm>
            <a:off x="228600" y="152400"/>
            <a:ext cx="8686800" cy="6400800"/>
          </a:xfrm>
        </p:spPr>
        <p:txBody>
          <a:bodyPr>
            <a:normAutofit lnSpcReduction="10000"/>
          </a:bodyPr>
          <a:lstStyle/>
          <a:p>
            <a:pPr eaLnBrk="1" hangingPunct="1">
              <a:lnSpc>
                <a:spcPct val="80000"/>
              </a:lnSpc>
              <a:buFont typeface="Wingdings" pitchFamily="2" charset="2"/>
              <a:buNone/>
              <a:defRPr/>
            </a:pPr>
            <a:endParaRPr lang="en-US" sz="1200" b="1" dirty="0" smtClean="0"/>
          </a:p>
          <a:p>
            <a:pPr eaLnBrk="1" hangingPunct="1">
              <a:lnSpc>
                <a:spcPct val="80000"/>
              </a:lnSpc>
              <a:buFont typeface="Wingdings" pitchFamily="2" charset="2"/>
              <a:buNone/>
              <a:defRPr/>
            </a:pPr>
            <a:r>
              <a:rPr lang="en-US" sz="1200" b="1" dirty="0" smtClean="0"/>
              <a:t>	</a:t>
            </a:r>
            <a:r>
              <a:rPr lang="en-US" sz="1400" b="1" dirty="0" smtClean="0"/>
              <a:t>It is easier to talk to people I don’t know or be in a large crowd when I am drinking or high</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200" b="1" i="1" dirty="0" smtClean="0"/>
              <a:t>	</a:t>
            </a:r>
            <a:r>
              <a:rPr lang="en-US" sz="1400" b="1" dirty="0" smtClean="0"/>
              <a:t>I plan my social choices around the opportunity to drink or use</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dirty="0" smtClean="0"/>
              <a:t>	</a:t>
            </a:r>
            <a:r>
              <a:rPr lang="en-US" sz="1400" b="1" dirty="0" smtClean="0"/>
              <a:t>I drink or get high because that’s what most of my friends do</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i="1" dirty="0" smtClean="0"/>
              <a:t>	</a:t>
            </a:r>
            <a:r>
              <a:rPr lang="en-US" sz="1400" b="1" dirty="0" smtClean="0"/>
              <a:t>I am more fun to be around when I drink or use</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400" b="1" i="1" dirty="0" smtClean="0"/>
              <a:t>					  </a:t>
            </a:r>
            <a:r>
              <a:rPr lang="en-US" sz="1400" b="1" i="1" u="sng" dirty="0" smtClean="0"/>
              <a:t>TOTAL SCORE</a:t>
            </a:r>
            <a:r>
              <a:rPr lang="en-US" sz="1400" b="1" i="1" dirty="0" smtClean="0"/>
              <a:t>	________________</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endParaRPr lang="en-US" sz="700" b="1" dirty="0" smtClean="0"/>
          </a:p>
          <a:p>
            <a:pPr eaLnBrk="1" hangingPunct="1">
              <a:lnSpc>
                <a:spcPct val="80000"/>
              </a:lnSpc>
              <a:buFont typeface="Wingdings" pitchFamily="2" charset="2"/>
              <a:buNone/>
              <a:defRPr/>
            </a:pPr>
            <a:r>
              <a:rPr lang="en-US" sz="600" b="1" dirty="0" smtClean="0"/>
              <a:t>		</a:t>
            </a:r>
          </a:p>
          <a:p>
            <a:pPr eaLnBrk="1" hangingPunct="1">
              <a:lnSpc>
                <a:spcPct val="80000"/>
              </a:lnSpc>
              <a:buFont typeface="Wingdings" pitchFamily="2" charset="2"/>
              <a:buNone/>
              <a:defRPr/>
            </a:pPr>
            <a:r>
              <a:rPr lang="en-US" sz="600" b="1" dirty="0" smtClean="0"/>
              <a:t>	    </a:t>
            </a:r>
            <a:endParaRPr lang="en-US" sz="600" b="1" i="1" dirty="0" smtClean="0"/>
          </a:p>
          <a:p>
            <a:pPr eaLnBrk="1" hangingPunct="1">
              <a:lnSpc>
                <a:spcPct val="80000"/>
              </a:lnSpc>
              <a:buFont typeface="Wingdings" pitchFamily="2" charset="2"/>
              <a:buNone/>
              <a:defRPr/>
            </a:pPr>
            <a:r>
              <a:rPr lang="en-US" sz="500" b="1" i="1" dirty="0" smtClean="0"/>
              <a:t>	</a:t>
            </a:r>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r>
              <a:rPr lang="en-US" sz="600" b="1" dirty="0" smtClean="0"/>
              <a:t>		   </a:t>
            </a:r>
          </a:p>
        </p:txBody>
      </p:sp>
    </p:spTree>
    <p:extLst>
      <p:ext uri="{BB962C8B-B14F-4D97-AF65-F5344CB8AC3E}">
        <p14:creationId xmlns:p14="http://schemas.microsoft.com/office/powerpoint/2010/main" val="22358560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rrowheads="1"/>
          </p:cNvSpPr>
          <p:nvPr>
            <p:ph type="body" idx="1"/>
          </p:nvPr>
        </p:nvSpPr>
        <p:spPr>
          <a:xfrm>
            <a:off x="228600" y="152400"/>
            <a:ext cx="8686800" cy="6400800"/>
          </a:xfrm>
        </p:spPr>
        <p:txBody>
          <a:bodyPr>
            <a:normAutofit lnSpcReduction="10000"/>
          </a:bodyPr>
          <a:lstStyle/>
          <a:p>
            <a:pPr algn="ctr" eaLnBrk="1" hangingPunct="1">
              <a:lnSpc>
                <a:spcPct val="80000"/>
              </a:lnSpc>
              <a:buFont typeface="Wingdings" pitchFamily="2" charset="2"/>
              <a:buNone/>
              <a:defRPr/>
            </a:pPr>
            <a:endParaRPr lang="en-US" sz="1400" b="1" u="sng" dirty="0" smtClean="0"/>
          </a:p>
          <a:p>
            <a:pPr eaLnBrk="1" hangingPunct="1">
              <a:lnSpc>
                <a:spcPct val="80000"/>
              </a:lnSpc>
              <a:buFont typeface="Wingdings" pitchFamily="2" charset="2"/>
              <a:buNone/>
              <a:defRPr/>
            </a:pPr>
            <a:r>
              <a:rPr lang="en-US" sz="1400" b="1" u="sng" dirty="0" smtClean="0"/>
              <a:t>EXCITEMENT:</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dirty="0" smtClean="0"/>
          </a:p>
          <a:p>
            <a:pPr eaLnBrk="1" hangingPunct="1">
              <a:lnSpc>
                <a:spcPct val="80000"/>
              </a:lnSpc>
              <a:buFont typeface="Wingdings" pitchFamily="2" charset="2"/>
              <a:buNone/>
              <a:defRPr/>
            </a:pPr>
            <a:r>
              <a:rPr lang="en-US" sz="1200" b="1" dirty="0" smtClean="0"/>
              <a:t>	</a:t>
            </a:r>
            <a:r>
              <a:rPr lang="en-US" sz="1400" b="1" dirty="0" smtClean="0"/>
              <a:t>Drinking and using drugs are exciting for me</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200" b="1" i="1" dirty="0" smtClean="0"/>
              <a:t>	</a:t>
            </a:r>
            <a:r>
              <a:rPr lang="en-US" sz="1400" b="1" dirty="0" smtClean="0"/>
              <a:t>Part of the reason I like using and drinking is because it is illegal and against the rules</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dirty="0" smtClean="0"/>
              <a:t>	</a:t>
            </a:r>
            <a:r>
              <a:rPr lang="en-US" sz="1400" b="1" dirty="0" smtClean="0"/>
              <a:t>I like the feeling of “getting away” with alcohol and drug use</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i="1" dirty="0" smtClean="0"/>
              <a:t>	</a:t>
            </a:r>
            <a:r>
              <a:rPr lang="en-US" sz="1400" b="1" dirty="0" smtClean="0"/>
              <a:t>I enjoy finding drugs, talking about drugs, knowing a lot about how to get alcohol and drugs</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endParaRPr lang="en-US" sz="700" b="1" dirty="0" smtClean="0"/>
          </a:p>
          <a:p>
            <a:pPr eaLnBrk="1" hangingPunct="1">
              <a:lnSpc>
                <a:spcPct val="80000"/>
              </a:lnSpc>
              <a:buFont typeface="Wingdings" pitchFamily="2" charset="2"/>
              <a:buNone/>
              <a:defRPr/>
            </a:pPr>
            <a:r>
              <a:rPr lang="en-US" sz="600" b="1" dirty="0" smtClean="0"/>
              <a:t>		</a:t>
            </a:r>
          </a:p>
          <a:p>
            <a:pPr eaLnBrk="1" hangingPunct="1">
              <a:lnSpc>
                <a:spcPct val="80000"/>
              </a:lnSpc>
              <a:buFont typeface="Wingdings" pitchFamily="2" charset="2"/>
              <a:buNone/>
              <a:defRPr/>
            </a:pPr>
            <a:r>
              <a:rPr lang="en-US" sz="600" b="1" dirty="0" smtClean="0"/>
              <a:t>	    </a:t>
            </a:r>
            <a:endParaRPr lang="en-US" sz="600" b="1" i="1" dirty="0" smtClean="0"/>
          </a:p>
          <a:p>
            <a:pPr eaLnBrk="1" hangingPunct="1">
              <a:lnSpc>
                <a:spcPct val="80000"/>
              </a:lnSpc>
              <a:buFont typeface="Wingdings" pitchFamily="2" charset="2"/>
              <a:buNone/>
              <a:defRPr/>
            </a:pPr>
            <a:r>
              <a:rPr lang="en-US" sz="500" b="1" i="1" dirty="0" smtClean="0"/>
              <a:t>	</a:t>
            </a:r>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r>
              <a:rPr lang="en-US" sz="600" b="1" dirty="0" smtClean="0"/>
              <a:t>		   </a:t>
            </a:r>
          </a:p>
        </p:txBody>
      </p:sp>
    </p:spTree>
    <p:extLst>
      <p:ext uri="{BB962C8B-B14F-4D97-AF65-F5344CB8AC3E}">
        <p14:creationId xmlns:p14="http://schemas.microsoft.com/office/powerpoint/2010/main" val="4567431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rrowheads="1"/>
          </p:cNvSpPr>
          <p:nvPr>
            <p:ph type="body" idx="1"/>
          </p:nvPr>
        </p:nvSpPr>
        <p:spPr>
          <a:xfrm>
            <a:off x="228600" y="152400"/>
            <a:ext cx="8686800" cy="6400800"/>
          </a:xfrm>
        </p:spPr>
        <p:txBody>
          <a:bodyPr>
            <a:normAutofit fontScale="92500" lnSpcReduction="10000"/>
          </a:bodyPr>
          <a:lstStyle/>
          <a:p>
            <a:pPr algn="ctr" eaLnBrk="1" hangingPunct="1">
              <a:lnSpc>
                <a:spcPct val="80000"/>
              </a:lnSpc>
              <a:buFont typeface="Wingdings" pitchFamily="2" charset="2"/>
              <a:buNone/>
              <a:defRPr/>
            </a:pPr>
            <a:endParaRPr lang="en-US" sz="1400" b="1" u="sng" dirty="0" smtClean="0"/>
          </a:p>
          <a:p>
            <a:pPr eaLnBrk="1" hangingPunct="1">
              <a:lnSpc>
                <a:spcPct val="80000"/>
              </a:lnSpc>
              <a:buFont typeface="Wingdings" pitchFamily="2" charset="2"/>
              <a:buNone/>
              <a:defRPr/>
            </a:pPr>
            <a:endParaRPr lang="en-US" sz="1200" b="1" dirty="0" smtClean="0"/>
          </a:p>
          <a:p>
            <a:pPr eaLnBrk="1" hangingPunct="1">
              <a:lnSpc>
                <a:spcPct val="80000"/>
              </a:lnSpc>
              <a:buFont typeface="Wingdings" pitchFamily="2" charset="2"/>
              <a:buNone/>
              <a:defRPr/>
            </a:pPr>
            <a:r>
              <a:rPr lang="en-US" sz="1200" b="1" dirty="0" smtClean="0"/>
              <a:t>	</a:t>
            </a:r>
            <a:r>
              <a:rPr lang="en-US" sz="1400" b="1" dirty="0" smtClean="0"/>
              <a:t>Drinking and getting high helps me to avoid being bored</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200" b="1" i="1" dirty="0" smtClean="0"/>
              <a:t>	</a:t>
            </a:r>
            <a:r>
              <a:rPr lang="en-US" sz="1400" b="1" dirty="0" smtClean="0"/>
              <a:t>Drinking and using at a party with lots of people is a good time for me</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dirty="0" smtClean="0"/>
              <a:t>	</a:t>
            </a:r>
            <a:r>
              <a:rPr lang="en-US" sz="1400" b="1" dirty="0" smtClean="0"/>
              <a:t>I like the risk involved in drinking and using</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i="1" dirty="0" smtClean="0"/>
              <a:t>	</a:t>
            </a:r>
            <a:r>
              <a:rPr lang="en-US" sz="1400" b="1" dirty="0" smtClean="0"/>
              <a:t>My parents can’t control my decision to drink or get high</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400" b="1" i="1" dirty="0" smtClean="0"/>
              <a:t>				</a:t>
            </a:r>
            <a:r>
              <a:rPr lang="en-US" sz="1400" b="1" i="1" u="sng" dirty="0" smtClean="0"/>
              <a:t>TOTAL SCORE	</a:t>
            </a:r>
            <a:r>
              <a:rPr lang="en-US" sz="1400" b="1" i="1" dirty="0" smtClean="0"/>
              <a:t>	________________</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400" b="1" i="1" dirty="0" smtClean="0"/>
              <a:t>					</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endParaRPr lang="en-US" sz="700" b="1" dirty="0" smtClean="0"/>
          </a:p>
          <a:p>
            <a:pPr eaLnBrk="1" hangingPunct="1">
              <a:lnSpc>
                <a:spcPct val="80000"/>
              </a:lnSpc>
              <a:buFont typeface="Wingdings" pitchFamily="2" charset="2"/>
              <a:buNone/>
              <a:defRPr/>
            </a:pPr>
            <a:r>
              <a:rPr lang="en-US" sz="600" b="1" dirty="0" smtClean="0"/>
              <a:t>		</a:t>
            </a:r>
          </a:p>
          <a:p>
            <a:pPr eaLnBrk="1" hangingPunct="1">
              <a:lnSpc>
                <a:spcPct val="80000"/>
              </a:lnSpc>
              <a:buFont typeface="Wingdings" pitchFamily="2" charset="2"/>
              <a:buNone/>
              <a:defRPr/>
            </a:pPr>
            <a:r>
              <a:rPr lang="en-US" sz="600" b="1" dirty="0" smtClean="0"/>
              <a:t>	    </a:t>
            </a:r>
            <a:endParaRPr lang="en-US" sz="600" b="1" i="1" dirty="0" smtClean="0"/>
          </a:p>
          <a:p>
            <a:pPr eaLnBrk="1" hangingPunct="1">
              <a:lnSpc>
                <a:spcPct val="80000"/>
              </a:lnSpc>
              <a:buFont typeface="Wingdings" pitchFamily="2" charset="2"/>
              <a:buNone/>
              <a:defRPr/>
            </a:pPr>
            <a:r>
              <a:rPr lang="en-US" sz="500" b="1" i="1" dirty="0" smtClean="0"/>
              <a:t>	</a:t>
            </a:r>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r>
              <a:rPr lang="en-US" sz="600" b="1" dirty="0" smtClean="0"/>
              <a:t>		   </a:t>
            </a:r>
          </a:p>
        </p:txBody>
      </p:sp>
    </p:spTree>
    <p:extLst>
      <p:ext uri="{BB962C8B-B14F-4D97-AF65-F5344CB8AC3E}">
        <p14:creationId xmlns:p14="http://schemas.microsoft.com/office/powerpoint/2010/main" val="36536086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rrowheads="1"/>
          </p:cNvSpPr>
          <p:nvPr>
            <p:ph type="body" idx="1"/>
          </p:nvPr>
        </p:nvSpPr>
        <p:spPr>
          <a:xfrm>
            <a:off x="228600" y="152400"/>
            <a:ext cx="8686800" cy="6400800"/>
          </a:xfrm>
        </p:spPr>
        <p:txBody>
          <a:bodyPr>
            <a:normAutofit lnSpcReduction="10000"/>
          </a:bodyPr>
          <a:lstStyle/>
          <a:p>
            <a:pPr algn="ctr" eaLnBrk="1" hangingPunct="1">
              <a:lnSpc>
                <a:spcPct val="80000"/>
              </a:lnSpc>
              <a:buFont typeface="Wingdings" pitchFamily="2" charset="2"/>
              <a:buNone/>
              <a:defRPr/>
            </a:pPr>
            <a:endParaRPr lang="en-US" sz="1400" b="1" u="sng" dirty="0" smtClean="0"/>
          </a:p>
          <a:p>
            <a:pPr eaLnBrk="1" hangingPunct="1">
              <a:lnSpc>
                <a:spcPct val="80000"/>
              </a:lnSpc>
              <a:buFont typeface="Wingdings" pitchFamily="2" charset="2"/>
              <a:buNone/>
              <a:defRPr/>
            </a:pPr>
            <a:r>
              <a:rPr lang="en-US" sz="1400" b="1" u="sng" dirty="0" smtClean="0"/>
              <a:t>COGNITIVE:</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dirty="0" smtClean="0"/>
          </a:p>
          <a:p>
            <a:pPr eaLnBrk="1" hangingPunct="1">
              <a:lnSpc>
                <a:spcPct val="80000"/>
              </a:lnSpc>
              <a:buFont typeface="Wingdings" pitchFamily="2" charset="2"/>
              <a:buNone/>
              <a:defRPr/>
            </a:pPr>
            <a:r>
              <a:rPr lang="en-US" sz="1200" b="1" dirty="0" smtClean="0"/>
              <a:t>	</a:t>
            </a:r>
            <a:r>
              <a:rPr lang="en-US" sz="1400" b="1" dirty="0" smtClean="0"/>
              <a:t>I like drinking or getting high because it gives me a break from how my head works</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200" b="1" i="1" dirty="0" smtClean="0"/>
              <a:t>	</a:t>
            </a:r>
            <a:r>
              <a:rPr lang="en-US" sz="1400" b="1" dirty="0" smtClean="0"/>
              <a:t>Alcohol or drugs help me sleep better at night</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dirty="0" smtClean="0"/>
              <a:t>	</a:t>
            </a:r>
            <a:r>
              <a:rPr lang="en-US" sz="1400" b="1" dirty="0" smtClean="0"/>
              <a:t>I feel like I can think better when I am drinking or using drugs</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i="1" dirty="0" smtClean="0"/>
              <a:t>	</a:t>
            </a:r>
            <a:r>
              <a:rPr lang="en-US" sz="1400" b="1" dirty="0" smtClean="0"/>
              <a:t>When I am drinking or using drugs it feels like I can control my thoughts</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endParaRPr lang="en-US" sz="700" b="1" dirty="0" smtClean="0"/>
          </a:p>
          <a:p>
            <a:pPr eaLnBrk="1" hangingPunct="1">
              <a:lnSpc>
                <a:spcPct val="80000"/>
              </a:lnSpc>
              <a:buFont typeface="Wingdings" pitchFamily="2" charset="2"/>
              <a:buNone/>
              <a:defRPr/>
            </a:pPr>
            <a:r>
              <a:rPr lang="en-US" sz="600" b="1" dirty="0" smtClean="0"/>
              <a:t>		</a:t>
            </a:r>
          </a:p>
          <a:p>
            <a:pPr eaLnBrk="1" hangingPunct="1">
              <a:lnSpc>
                <a:spcPct val="80000"/>
              </a:lnSpc>
              <a:buFont typeface="Wingdings" pitchFamily="2" charset="2"/>
              <a:buNone/>
              <a:defRPr/>
            </a:pPr>
            <a:r>
              <a:rPr lang="en-US" sz="600" b="1" dirty="0" smtClean="0"/>
              <a:t>	    </a:t>
            </a:r>
            <a:endParaRPr lang="en-US" sz="600" b="1" i="1" dirty="0" smtClean="0"/>
          </a:p>
          <a:p>
            <a:pPr eaLnBrk="1" hangingPunct="1">
              <a:lnSpc>
                <a:spcPct val="80000"/>
              </a:lnSpc>
              <a:buFont typeface="Wingdings" pitchFamily="2" charset="2"/>
              <a:buNone/>
              <a:defRPr/>
            </a:pPr>
            <a:r>
              <a:rPr lang="en-US" sz="500" b="1" i="1" dirty="0" smtClean="0"/>
              <a:t>	</a:t>
            </a:r>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r>
              <a:rPr lang="en-US" sz="600" b="1" dirty="0" smtClean="0"/>
              <a:t>		   </a:t>
            </a:r>
          </a:p>
        </p:txBody>
      </p:sp>
    </p:spTree>
    <p:extLst>
      <p:ext uri="{BB962C8B-B14F-4D97-AF65-F5344CB8AC3E}">
        <p14:creationId xmlns:p14="http://schemas.microsoft.com/office/powerpoint/2010/main" val="13654614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rrowheads="1"/>
          </p:cNvSpPr>
          <p:nvPr>
            <p:ph type="body" idx="1"/>
          </p:nvPr>
        </p:nvSpPr>
        <p:spPr>
          <a:xfrm>
            <a:off x="228600" y="152400"/>
            <a:ext cx="8686800" cy="6400800"/>
          </a:xfrm>
        </p:spPr>
        <p:txBody>
          <a:bodyPr>
            <a:normAutofit fontScale="92500" lnSpcReduction="10000"/>
          </a:bodyPr>
          <a:lstStyle/>
          <a:p>
            <a:pPr algn="ctr" eaLnBrk="1" hangingPunct="1">
              <a:lnSpc>
                <a:spcPct val="80000"/>
              </a:lnSpc>
              <a:buFont typeface="Wingdings" pitchFamily="2" charset="2"/>
              <a:buNone/>
              <a:defRPr/>
            </a:pPr>
            <a:endParaRPr lang="en-US" sz="1400" b="1" u="sng" dirty="0" smtClean="0"/>
          </a:p>
          <a:p>
            <a:pPr eaLnBrk="1" hangingPunct="1">
              <a:lnSpc>
                <a:spcPct val="80000"/>
              </a:lnSpc>
              <a:buFont typeface="Wingdings" pitchFamily="2" charset="2"/>
              <a:buNone/>
              <a:defRPr/>
            </a:pPr>
            <a:endParaRPr lang="en-US" sz="1200" b="1" dirty="0" smtClean="0"/>
          </a:p>
          <a:p>
            <a:pPr eaLnBrk="1" hangingPunct="1">
              <a:lnSpc>
                <a:spcPct val="80000"/>
              </a:lnSpc>
              <a:buFont typeface="Wingdings" pitchFamily="2" charset="2"/>
              <a:buNone/>
              <a:defRPr/>
            </a:pPr>
            <a:r>
              <a:rPr lang="en-US" sz="1200" b="1" dirty="0" smtClean="0"/>
              <a:t>	</a:t>
            </a:r>
            <a:r>
              <a:rPr lang="en-US" sz="1400" b="1" dirty="0" smtClean="0"/>
              <a:t>I like to drink or use drugs because it gives me a break from my racing thoughts</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200" b="1" i="1" dirty="0" smtClean="0"/>
              <a:t>	</a:t>
            </a:r>
            <a:r>
              <a:rPr lang="en-US" sz="1400" b="1" dirty="0" smtClean="0"/>
              <a:t>I feel that I can focus better when I drink or use drugs</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dirty="0" smtClean="0"/>
              <a:t>	</a:t>
            </a:r>
            <a:r>
              <a:rPr lang="en-US" sz="1400" b="1" dirty="0" smtClean="0"/>
              <a:t>I think about things at a deeper level when I am drinking or using drugs</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i="1" dirty="0" smtClean="0"/>
              <a:t>	</a:t>
            </a:r>
            <a:r>
              <a:rPr lang="en-US" sz="1400" b="1" dirty="0" smtClean="0"/>
              <a:t>I am able to figure things out about life when I am drinking or getting high</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400" b="1" i="1" dirty="0" smtClean="0"/>
              <a:t>					</a:t>
            </a:r>
            <a:r>
              <a:rPr lang="en-US" sz="1400" b="1" i="1" u="sng" dirty="0" smtClean="0"/>
              <a:t>TOTAL SCORE</a:t>
            </a:r>
            <a:r>
              <a:rPr lang="en-US" sz="1400" b="1" i="1" dirty="0" smtClean="0"/>
              <a:t>	_______________</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endParaRPr lang="en-US" sz="700" b="1" dirty="0" smtClean="0"/>
          </a:p>
          <a:p>
            <a:pPr eaLnBrk="1" hangingPunct="1">
              <a:lnSpc>
                <a:spcPct val="80000"/>
              </a:lnSpc>
              <a:buFont typeface="Wingdings" pitchFamily="2" charset="2"/>
              <a:buNone/>
              <a:defRPr/>
            </a:pPr>
            <a:r>
              <a:rPr lang="en-US" sz="600" b="1" dirty="0" smtClean="0"/>
              <a:t>		</a:t>
            </a:r>
          </a:p>
          <a:p>
            <a:pPr eaLnBrk="1" hangingPunct="1">
              <a:lnSpc>
                <a:spcPct val="80000"/>
              </a:lnSpc>
              <a:buFont typeface="Wingdings" pitchFamily="2" charset="2"/>
              <a:buNone/>
              <a:defRPr/>
            </a:pPr>
            <a:r>
              <a:rPr lang="en-US" sz="600" b="1" dirty="0" smtClean="0"/>
              <a:t>	    </a:t>
            </a:r>
            <a:endParaRPr lang="en-US" sz="600" b="1" i="1" dirty="0" smtClean="0"/>
          </a:p>
          <a:p>
            <a:pPr eaLnBrk="1" hangingPunct="1">
              <a:lnSpc>
                <a:spcPct val="80000"/>
              </a:lnSpc>
              <a:buFont typeface="Wingdings" pitchFamily="2" charset="2"/>
              <a:buNone/>
              <a:defRPr/>
            </a:pPr>
            <a:r>
              <a:rPr lang="en-US" sz="500" b="1" i="1" dirty="0" smtClean="0"/>
              <a:t>	</a:t>
            </a:r>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r>
              <a:rPr lang="en-US" sz="600" b="1" dirty="0" smtClean="0"/>
              <a:t>		   </a:t>
            </a:r>
          </a:p>
        </p:txBody>
      </p:sp>
    </p:spTree>
    <p:extLst>
      <p:ext uri="{BB962C8B-B14F-4D97-AF65-F5344CB8AC3E}">
        <p14:creationId xmlns:p14="http://schemas.microsoft.com/office/powerpoint/2010/main" val="42224283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rrowheads="1"/>
          </p:cNvSpPr>
          <p:nvPr>
            <p:ph type="body" idx="1"/>
          </p:nvPr>
        </p:nvSpPr>
        <p:spPr>
          <a:xfrm>
            <a:off x="228600" y="152400"/>
            <a:ext cx="8686800" cy="6400800"/>
          </a:xfrm>
        </p:spPr>
        <p:txBody>
          <a:bodyPr>
            <a:normAutofit lnSpcReduction="10000"/>
          </a:bodyPr>
          <a:lstStyle/>
          <a:p>
            <a:pPr algn="ctr" eaLnBrk="1" hangingPunct="1">
              <a:lnSpc>
                <a:spcPct val="80000"/>
              </a:lnSpc>
              <a:buFont typeface="Wingdings" pitchFamily="2" charset="2"/>
              <a:buNone/>
              <a:defRPr/>
            </a:pPr>
            <a:endParaRPr lang="en-US" sz="1400" b="1" u="sng" dirty="0" smtClean="0"/>
          </a:p>
          <a:p>
            <a:pPr eaLnBrk="1" hangingPunct="1">
              <a:lnSpc>
                <a:spcPct val="80000"/>
              </a:lnSpc>
              <a:buFont typeface="Wingdings" pitchFamily="2" charset="2"/>
              <a:buNone/>
              <a:defRPr/>
            </a:pPr>
            <a:r>
              <a:rPr lang="en-US" sz="1400" b="1" u="sng" dirty="0" smtClean="0"/>
              <a:t>EMOTIONS AND STRESS:</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dirty="0" smtClean="0"/>
          </a:p>
          <a:p>
            <a:pPr eaLnBrk="1" hangingPunct="1">
              <a:lnSpc>
                <a:spcPct val="80000"/>
              </a:lnSpc>
              <a:buFont typeface="Wingdings" pitchFamily="2" charset="2"/>
              <a:buNone/>
              <a:defRPr/>
            </a:pPr>
            <a:r>
              <a:rPr lang="en-US" sz="1200" b="1" dirty="0" smtClean="0"/>
              <a:t>	</a:t>
            </a:r>
            <a:r>
              <a:rPr lang="en-US" sz="1400" b="1" dirty="0" smtClean="0"/>
              <a:t>I enjoy drinking or getting high because it helps me blow off stress</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200" b="1" i="1" dirty="0" smtClean="0"/>
              <a:t>	</a:t>
            </a:r>
            <a:r>
              <a:rPr lang="en-US" sz="1400" b="1" dirty="0" smtClean="0"/>
              <a:t>I enjoy drinking or being high because it makes me not worry about things that are bothering me</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dirty="0" smtClean="0"/>
              <a:t>	</a:t>
            </a:r>
            <a:r>
              <a:rPr lang="en-US" sz="1400" b="1" dirty="0" smtClean="0"/>
              <a:t>I like drinking or getting high because it puts me in a better mood</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i="1" dirty="0" smtClean="0"/>
              <a:t>	</a:t>
            </a:r>
            <a:r>
              <a:rPr lang="en-US" sz="1400" b="1" dirty="0" smtClean="0"/>
              <a:t>I think more about drinking or using drugs when I am in a conflict with someone</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endParaRPr lang="en-US" sz="700" b="1" dirty="0" smtClean="0"/>
          </a:p>
          <a:p>
            <a:pPr eaLnBrk="1" hangingPunct="1">
              <a:lnSpc>
                <a:spcPct val="80000"/>
              </a:lnSpc>
              <a:buFont typeface="Wingdings" pitchFamily="2" charset="2"/>
              <a:buNone/>
              <a:defRPr/>
            </a:pPr>
            <a:r>
              <a:rPr lang="en-US" sz="600" b="1" dirty="0" smtClean="0"/>
              <a:t>		</a:t>
            </a:r>
          </a:p>
          <a:p>
            <a:pPr eaLnBrk="1" hangingPunct="1">
              <a:lnSpc>
                <a:spcPct val="80000"/>
              </a:lnSpc>
              <a:buFont typeface="Wingdings" pitchFamily="2" charset="2"/>
              <a:buNone/>
              <a:defRPr/>
            </a:pPr>
            <a:r>
              <a:rPr lang="en-US" sz="600" b="1" dirty="0" smtClean="0"/>
              <a:t>	    </a:t>
            </a:r>
            <a:endParaRPr lang="en-US" sz="600" b="1" i="1" dirty="0" smtClean="0"/>
          </a:p>
          <a:p>
            <a:pPr eaLnBrk="1" hangingPunct="1">
              <a:lnSpc>
                <a:spcPct val="80000"/>
              </a:lnSpc>
              <a:buFont typeface="Wingdings" pitchFamily="2" charset="2"/>
              <a:buNone/>
              <a:defRPr/>
            </a:pPr>
            <a:r>
              <a:rPr lang="en-US" sz="500" b="1" i="1" dirty="0" smtClean="0"/>
              <a:t>	</a:t>
            </a:r>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r>
              <a:rPr lang="en-US" sz="600" b="1" dirty="0" smtClean="0"/>
              <a:t>		   </a:t>
            </a:r>
          </a:p>
        </p:txBody>
      </p:sp>
    </p:spTree>
    <p:extLst>
      <p:ext uri="{BB962C8B-B14F-4D97-AF65-F5344CB8AC3E}">
        <p14:creationId xmlns:p14="http://schemas.microsoft.com/office/powerpoint/2010/main" val="6749501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rrowheads="1"/>
          </p:cNvSpPr>
          <p:nvPr>
            <p:ph type="body" idx="1"/>
          </p:nvPr>
        </p:nvSpPr>
        <p:spPr>
          <a:xfrm>
            <a:off x="228600" y="152400"/>
            <a:ext cx="8686800" cy="6400800"/>
          </a:xfrm>
        </p:spPr>
        <p:txBody>
          <a:bodyPr>
            <a:normAutofit lnSpcReduction="10000"/>
          </a:bodyPr>
          <a:lstStyle/>
          <a:p>
            <a:pPr algn="ctr" eaLnBrk="1" hangingPunct="1">
              <a:lnSpc>
                <a:spcPct val="80000"/>
              </a:lnSpc>
              <a:buFont typeface="Wingdings" pitchFamily="2" charset="2"/>
              <a:buNone/>
              <a:defRPr/>
            </a:pPr>
            <a:endParaRPr lang="en-US" sz="1400" b="1" u="sng" dirty="0" smtClean="0"/>
          </a:p>
          <a:p>
            <a:pPr eaLnBrk="1" hangingPunct="1">
              <a:lnSpc>
                <a:spcPct val="80000"/>
              </a:lnSpc>
              <a:buFont typeface="Wingdings" pitchFamily="2" charset="2"/>
              <a:buNone/>
              <a:defRPr/>
            </a:pPr>
            <a:r>
              <a:rPr lang="en-US" sz="1200" b="1" dirty="0" smtClean="0"/>
              <a:t>	</a:t>
            </a:r>
            <a:r>
              <a:rPr lang="en-US" sz="1400" b="1" dirty="0" smtClean="0"/>
              <a:t>I like drinking or getting high because it chills me out</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200" b="1" i="1" dirty="0" smtClean="0"/>
              <a:t>	</a:t>
            </a:r>
            <a:r>
              <a:rPr lang="en-US" sz="1400" b="1" dirty="0" smtClean="0"/>
              <a:t>I feel more like drinking or getting high when I am upset or angry</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dirty="0" smtClean="0"/>
              <a:t>	</a:t>
            </a:r>
            <a:r>
              <a:rPr lang="en-US" sz="1400" b="1" dirty="0" smtClean="0"/>
              <a:t>Sometimes I drink or use drugs because I just don’t care what happens to me</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r>
              <a:rPr lang="en-US" sz="1200" b="1" i="1" dirty="0" smtClean="0"/>
              <a:t>	</a:t>
            </a:r>
            <a:r>
              <a:rPr lang="en-US" sz="1400" b="1" dirty="0" smtClean="0"/>
              <a:t>Sometimes I drink or use drugs because I am upset with myself</a:t>
            </a:r>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r>
              <a:rPr lang="en-US" sz="1400" b="1" i="1" dirty="0" smtClean="0"/>
              <a:t>		</a:t>
            </a:r>
            <a:r>
              <a:rPr lang="en-US" sz="1400" b="1" i="1" u="sng" dirty="0" smtClean="0"/>
              <a:t>Often</a:t>
            </a:r>
            <a:r>
              <a:rPr lang="en-US" sz="1400" b="1" i="1" dirty="0" smtClean="0"/>
              <a:t>		</a:t>
            </a:r>
            <a:r>
              <a:rPr lang="en-US" sz="1400" b="1" i="1" u="sng" dirty="0" smtClean="0"/>
              <a:t>Sometimes</a:t>
            </a:r>
            <a:r>
              <a:rPr lang="en-US" sz="1400" b="1" i="1" dirty="0" smtClean="0"/>
              <a:t>		</a:t>
            </a:r>
            <a:r>
              <a:rPr lang="en-US" sz="1400" b="1" i="1" u="sng" dirty="0" smtClean="0"/>
              <a:t>Never</a:t>
            </a:r>
          </a:p>
          <a:p>
            <a:pPr eaLnBrk="1" hangingPunct="1">
              <a:lnSpc>
                <a:spcPct val="80000"/>
              </a:lnSpc>
              <a:buFont typeface="Wingdings" pitchFamily="2" charset="2"/>
              <a:buNone/>
              <a:defRPr/>
            </a:pPr>
            <a:r>
              <a:rPr lang="en-US" sz="1400" b="1" i="1" dirty="0" smtClean="0"/>
              <a:t>		   2		        1                                                             0</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r>
              <a:rPr lang="en-US" sz="1400" b="1" i="1" dirty="0" smtClean="0"/>
              <a:t>					</a:t>
            </a:r>
            <a:r>
              <a:rPr lang="en-US" sz="1400" b="1" i="1" u="sng" dirty="0" smtClean="0"/>
              <a:t>TOTAL SCORE</a:t>
            </a:r>
            <a:r>
              <a:rPr lang="en-US" sz="1400" b="1" i="1" dirty="0" smtClean="0"/>
              <a:t>	__________________</a:t>
            </a:r>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i="1" dirty="0" smtClean="0"/>
          </a:p>
          <a:p>
            <a:pPr eaLnBrk="1" hangingPunct="1">
              <a:lnSpc>
                <a:spcPct val="80000"/>
              </a:lnSpc>
              <a:buFont typeface="Wingdings" pitchFamily="2" charset="2"/>
              <a:buNone/>
              <a:defRPr/>
            </a:pPr>
            <a:endParaRPr lang="en-US" sz="1400" b="1" dirty="0" smtClean="0"/>
          </a:p>
          <a:p>
            <a:pPr eaLnBrk="1" hangingPunct="1">
              <a:lnSpc>
                <a:spcPct val="80000"/>
              </a:lnSpc>
              <a:buFont typeface="Wingdings" pitchFamily="2" charset="2"/>
              <a:buNone/>
              <a:defRPr/>
            </a:pPr>
            <a:endParaRPr lang="en-US" sz="1200" b="1" i="1" dirty="0" smtClean="0"/>
          </a:p>
          <a:p>
            <a:pPr eaLnBrk="1" hangingPunct="1">
              <a:lnSpc>
                <a:spcPct val="80000"/>
              </a:lnSpc>
              <a:buFont typeface="Wingdings" pitchFamily="2" charset="2"/>
              <a:buNone/>
              <a:defRPr/>
            </a:pPr>
            <a:endParaRPr lang="en-US" sz="700" b="1" dirty="0" smtClean="0"/>
          </a:p>
          <a:p>
            <a:pPr eaLnBrk="1" hangingPunct="1">
              <a:lnSpc>
                <a:spcPct val="80000"/>
              </a:lnSpc>
              <a:buFont typeface="Wingdings" pitchFamily="2" charset="2"/>
              <a:buNone/>
              <a:defRPr/>
            </a:pPr>
            <a:r>
              <a:rPr lang="en-US" sz="600" b="1" dirty="0" smtClean="0"/>
              <a:t>		</a:t>
            </a:r>
          </a:p>
          <a:p>
            <a:pPr eaLnBrk="1" hangingPunct="1">
              <a:lnSpc>
                <a:spcPct val="80000"/>
              </a:lnSpc>
              <a:buFont typeface="Wingdings" pitchFamily="2" charset="2"/>
              <a:buNone/>
              <a:defRPr/>
            </a:pPr>
            <a:r>
              <a:rPr lang="en-US" sz="600" b="1" dirty="0" smtClean="0"/>
              <a:t>	    </a:t>
            </a:r>
            <a:endParaRPr lang="en-US" sz="600" b="1" i="1" dirty="0" smtClean="0"/>
          </a:p>
          <a:p>
            <a:pPr eaLnBrk="1" hangingPunct="1">
              <a:lnSpc>
                <a:spcPct val="80000"/>
              </a:lnSpc>
              <a:buFont typeface="Wingdings" pitchFamily="2" charset="2"/>
              <a:buNone/>
              <a:defRPr/>
            </a:pPr>
            <a:r>
              <a:rPr lang="en-US" sz="500" b="1" i="1" dirty="0" smtClean="0"/>
              <a:t>	</a:t>
            </a:r>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endParaRPr lang="en-US" sz="500" b="1" i="1" dirty="0" smtClean="0"/>
          </a:p>
          <a:p>
            <a:pPr eaLnBrk="1" hangingPunct="1">
              <a:lnSpc>
                <a:spcPct val="80000"/>
              </a:lnSpc>
              <a:buFont typeface="Wingdings" pitchFamily="2" charset="2"/>
              <a:buNone/>
              <a:defRPr/>
            </a:pPr>
            <a:r>
              <a:rPr lang="en-US" sz="600" b="1" dirty="0" smtClean="0"/>
              <a:t>		   </a:t>
            </a:r>
          </a:p>
        </p:txBody>
      </p:sp>
    </p:spTree>
    <p:extLst>
      <p:ext uri="{BB962C8B-B14F-4D97-AF65-F5344CB8AC3E}">
        <p14:creationId xmlns:p14="http://schemas.microsoft.com/office/powerpoint/2010/main" val="35029590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rrowheads="1"/>
          </p:cNvSpPr>
          <p:nvPr>
            <p:ph type="body" idx="1"/>
          </p:nvPr>
        </p:nvSpPr>
        <p:spPr>
          <a:xfrm>
            <a:off x="228600" y="228600"/>
            <a:ext cx="8763000" cy="6400800"/>
          </a:xfrm>
        </p:spPr>
        <p:txBody>
          <a:bodyPr/>
          <a:lstStyle/>
          <a:p>
            <a:pPr eaLnBrk="1" hangingPunct="1">
              <a:lnSpc>
                <a:spcPct val="80000"/>
              </a:lnSpc>
              <a:buFont typeface="Wingdings" pitchFamily="2" charset="2"/>
              <a:buNone/>
              <a:defRPr/>
            </a:pPr>
            <a:r>
              <a:rPr lang="en-US" sz="2400" b="1" dirty="0" smtClean="0"/>
              <a:t>	Please shade in the area that reflects your total score in each:</a:t>
            </a:r>
          </a:p>
          <a:p>
            <a:pPr eaLnBrk="1" hangingPunct="1">
              <a:lnSpc>
                <a:spcPct val="80000"/>
              </a:lnSpc>
              <a:buFont typeface="Wingdings" pitchFamily="2" charset="2"/>
              <a:buNone/>
              <a:defRPr/>
            </a:pPr>
            <a:r>
              <a:rPr lang="en-US" sz="2400" b="1" dirty="0" smtClean="0"/>
              <a:t>	</a:t>
            </a:r>
            <a:r>
              <a:rPr lang="en-US" sz="1800" b="1" i="1" u="sng" dirty="0" smtClean="0"/>
              <a:t>Social</a:t>
            </a:r>
            <a:r>
              <a:rPr lang="en-US" sz="1800" b="1" i="1" dirty="0" smtClean="0"/>
              <a:t>	</a:t>
            </a:r>
            <a:r>
              <a:rPr lang="en-US" sz="1800" b="1" i="1" u="sng" dirty="0" smtClean="0"/>
              <a:t>Excitement</a:t>
            </a:r>
            <a:r>
              <a:rPr lang="en-US" sz="1800" b="1" i="1" dirty="0" smtClean="0"/>
              <a:t>	    </a:t>
            </a:r>
            <a:r>
              <a:rPr lang="en-US" sz="1800" b="1" i="1" u="sng" dirty="0" smtClean="0"/>
              <a:t>Cognitive</a:t>
            </a:r>
            <a:r>
              <a:rPr lang="en-US" sz="1800" b="1" i="1" dirty="0" smtClean="0"/>
              <a:t>	     </a:t>
            </a:r>
            <a:r>
              <a:rPr lang="en-US" sz="1800" b="1" i="1" u="sng" dirty="0" smtClean="0"/>
              <a:t>Stress/Emotions</a:t>
            </a:r>
          </a:p>
          <a:p>
            <a:pPr eaLnBrk="1" hangingPunct="1">
              <a:lnSpc>
                <a:spcPct val="80000"/>
              </a:lnSpc>
              <a:buFont typeface="Wingdings" pitchFamily="2" charset="2"/>
              <a:buNone/>
              <a:defRPr/>
            </a:pPr>
            <a:r>
              <a:rPr lang="en-US" sz="1700" b="1" dirty="0" smtClean="0"/>
              <a:t>	  16		        16			16		  16</a:t>
            </a:r>
          </a:p>
          <a:p>
            <a:pPr eaLnBrk="1" hangingPunct="1">
              <a:lnSpc>
                <a:spcPct val="80000"/>
              </a:lnSpc>
              <a:buFont typeface="Wingdings" pitchFamily="2" charset="2"/>
              <a:buNone/>
              <a:defRPr/>
            </a:pPr>
            <a:r>
              <a:rPr lang="en-US" sz="1700" b="1" dirty="0" smtClean="0"/>
              <a:t>       15	 	        15			15		  15	                    </a:t>
            </a:r>
          </a:p>
          <a:p>
            <a:pPr eaLnBrk="1" hangingPunct="1">
              <a:lnSpc>
                <a:spcPct val="80000"/>
              </a:lnSpc>
              <a:buFont typeface="Wingdings" pitchFamily="2" charset="2"/>
              <a:buNone/>
              <a:defRPr/>
            </a:pPr>
            <a:r>
              <a:rPr lang="en-US" sz="1700" b="1" dirty="0" smtClean="0"/>
              <a:t>       14		        14			14		  14	   </a:t>
            </a:r>
          </a:p>
          <a:p>
            <a:pPr eaLnBrk="1" hangingPunct="1">
              <a:lnSpc>
                <a:spcPct val="80000"/>
              </a:lnSpc>
              <a:buFont typeface="Wingdings" pitchFamily="2" charset="2"/>
              <a:buNone/>
              <a:defRPr/>
            </a:pPr>
            <a:r>
              <a:rPr lang="en-US" sz="1700" b="1" dirty="0" smtClean="0"/>
              <a:t>	  13	        	        13			13		  13</a:t>
            </a:r>
          </a:p>
          <a:p>
            <a:pPr eaLnBrk="1" hangingPunct="1">
              <a:lnSpc>
                <a:spcPct val="80000"/>
              </a:lnSpc>
              <a:buFont typeface="Wingdings" pitchFamily="2" charset="2"/>
              <a:buNone/>
              <a:defRPr/>
            </a:pPr>
            <a:r>
              <a:rPr lang="en-US" sz="1700" b="1" dirty="0" smtClean="0"/>
              <a:t>	  12         	        12			12		  12</a:t>
            </a:r>
          </a:p>
          <a:p>
            <a:pPr eaLnBrk="1" hangingPunct="1">
              <a:lnSpc>
                <a:spcPct val="80000"/>
              </a:lnSpc>
              <a:buFont typeface="Wingdings" pitchFamily="2" charset="2"/>
              <a:buNone/>
              <a:defRPr/>
            </a:pPr>
            <a:r>
              <a:rPr lang="en-US" sz="1700" b="1" dirty="0" smtClean="0"/>
              <a:t>       11		        11			11		  11</a:t>
            </a:r>
          </a:p>
          <a:p>
            <a:pPr eaLnBrk="1" hangingPunct="1">
              <a:lnSpc>
                <a:spcPct val="80000"/>
              </a:lnSpc>
              <a:buFont typeface="Wingdings" pitchFamily="2" charset="2"/>
              <a:buNone/>
              <a:defRPr/>
            </a:pPr>
            <a:r>
              <a:rPr lang="en-US" sz="1700" b="1" dirty="0" smtClean="0"/>
              <a:t>	  10	       	        10			10		  10</a:t>
            </a:r>
          </a:p>
          <a:p>
            <a:pPr eaLnBrk="1" hangingPunct="1">
              <a:lnSpc>
                <a:spcPct val="80000"/>
              </a:lnSpc>
              <a:buFont typeface="Wingdings" pitchFamily="2" charset="2"/>
              <a:buNone/>
              <a:defRPr/>
            </a:pPr>
            <a:r>
              <a:rPr lang="en-US" sz="1700" b="1" dirty="0" smtClean="0"/>
              <a:t>	    9		          9		 	 9		    9</a:t>
            </a:r>
          </a:p>
          <a:p>
            <a:pPr eaLnBrk="1" hangingPunct="1">
              <a:lnSpc>
                <a:spcPct val="80000"/>
              </a:lnSpc>
              <a:buFont typeface="Wingdings" pitchFamily="2" charset="2"/>
              <a:buNone/>
              <a:defRPr/>
            </a:pPr>
            <a:r>
              <a:rPr lang="en-US" sz="1700" b="1" dirty="0" smtClean="0"/>
              <a:t>	    8		          8		  	 8		    8</a:t>
            </a:r>
          </a:p>
          <a:p>
            <a:pPr eaLnBrk="1" hangingPunct="1">
              <a:lnSpc>
                <a:spcPct val="80000"/>
              </a:lnSpc>
              <a:buFont typeface="Wingdings" pitchFamily="2" charset="2"/>
              <a:buNone/>
              <a:defRPr/>
            </a:pPr>
            <a:r>
              <a:rPr lang="en-US" sz="1700" b="1" dirty="0" smtClean="0"/>
              <a:t>	    7		          7		 	 7		    7</a:t>
            </a:r>
          </a:p>
          <a:p>
            <a:pPr eaLnBrk="1" hangingPunct="1">
              <a:lnSpc>
                <a:spcPct val="80000"/>
              </a:lnSpc>
              <a:buFont typeface="Wingdings" pitchFamily="2" charset="2"/>
              <a:buNone/>
              <a:defRPr/>
            </a:pPr>
            <a:r>
              <a:rPr lang="en-US" sz="1700" b="1" dirty="0" smtClean="0"/>
              <a:t>	    6   	                           6    		                  6		    6</a:t>
            </a:r>
          </a:p>
          <a:p>
            <a:pPr eaLnBrk="1" hangingPunct="1">
              <a:lnSpc>
                <a:spcPct val="80000"/>
              </a:lnSpc>
              <a:buFont typeface="Wingdings" pitchFamily="2" charset="2"/>
              <a:buNone/>
              <a:defRPr/>
            </a:pPr>
            <a:r>
              <a:rPr lang="en-US" sz="1700" b="1" dirty="0" smtClean="0"/>
              <a:t>	    5		          5	             	                  5		    5</a:t>
            </a:r>
          </a:p>
          <a:p>
            <a:pPr eaLnBrk="1" hangingPunct="1">
              <a:lnSpc>
                <a:spcPct val="80000"/>
              </a:lnSpc>
              <a:buFont typeface="Wingdings" pitchFamily="2" charset="2"/>
              <a:buNone/>
              <a:defRPr/>
            </a:pPr>
            <a:r>
              <a:rPr lang="en-US" sz="1700" b="1" dirty="0" smtClean="0"/>
              <a:t>	    4		          4		 	 4		    4</a:t>
            </a:r>
          </a:p>
          <a:p>
            <a:pPr eaLnBrk="1" hangingPunct="1">
              <a:lnSpc>
                <a:spcPct val="80000"/>
              </a:lnSpc>
              <a:buFont typeface="Wingdings" pitchFamily="2" charset="2"/>
              <a:buNone/>
              <a:defRPr/>
            </a:pPr>
            <a:r>
              <a:rPr lang="en-US" sz="1700" b="1" dirty="0" smtClean="0"/>
              <a:t>	    3		          3		 	 3		    3</a:t>
            </a:r>
          </a:p>
          <a:p>
            <a:pPr eaLnBrk="1" hangingPunct="1">
              <a:lnSpc>
                <a:spcPct val="80000"/>
              </a:lnSpc>
              <a:buFont typeface="Wingdings" pitchFamily="2" charset="2"/>
              <a:buNone/>
              <a:defRPr/>
            </a:pPr>
            <a:r>
              <a:rPr lang="en-US" sz="1700" b="1" dirty="0" smtClean="0"/>
              <a:t>	    2		          2		 	 2		    2</a:t>
            </a:r>
          </a:p>
          <a:p>
            <a:pPr eaLnBrk="1" hangingPunct="1">
              <a:lnSpc>
                <a:spcPct val="80000"/>
              </a:lnSpc>
              <a:buFont typeface="Wingdings" pitchFamily="2" charset="2"/>
              <a:buNone/>
              <a:defRPr/>
            </a:pPr>
            <a:r>
              <a:rPr lang="en-US" sz="1700" b="1" dirty="0" smtClean="0"/>
              <a:t>	    1		          1	                      	 1		    1</a:t>
            </a:r>
          </a:p>
          <a:p>
            <a:pPr eaLnBrk="1" hangingPunct="1">
              <a:lnSpc>
                <a:spcPct val="80000"/>
              </a:lnSpc>
              <a:buFont typeface="Wingdings" pitchFamily="2" charset="2"/>
              <a:buNone/>
              <a:defRPr/>
            </a:pPr>
            <a:endParaRPr lang="en-US" sz="1700" b="1" dirty="0"/>
          </a:p>
          <a:p>
            <a:pPr eaLnBrk="1" hangingPunct="1">
              <a:lnSpc>
                <a:spcPct val="80000"/>
              </a:lnSpc>
              <a:buFont typeface="Wingdings" pitchFamily="2" charset="2"/>
              <a:buNone/>
              <a:defRPr/>
            </a:pPr>
            <a:endParaRPr lang="en-US" sz="1700" b="1" dirty="0" smtClean="0"/>
          </a:p>
          <a:p>
            <a:pPr eaLnBrk="1" hangingPunct="1">
              <a:lnSpc>
                <a:spcPct val="80000"/>
              </a:lnSpc>
              <a:buFont typeface="Wingdings" pitchFamily="2" charset="2"/>
              <a:buNone/>
              <a:defRPr/>
            </a:pPr>
            <a:r>
              <a:rPr lang="en-US" sz="1700" b="1" dirty="0" smtClean="0"/>
              <a:t>(Relapse prevention based on risk factor)</a:t>
            </a:r>
            <a:r>
              <a:rPr lang="en-US" sz="1800" b="1" dirty="0" smtClean="0"/>
              <a:t>   </a:t>
            </a:r>
          </a:p>
          <a:p>
            <a:pPr eaLnBrk="1" hangingPunct="1">
              <a:lnSpc>
                <a:spcPct val="80000"/>
              </a:lnSpc>
              <a:buFont typeface="Wingdings" pitchFamily="2" charset="2"/>
              <a:buNone/>
              <a:defRPr/>
            </a:pPr>
            <a:r>
              <a:rPr lang="en-US" sz="1800" b="1" dirty="0" smtClean="0"/>
              <a:t>	</a:t>
            </a:r>
            <a:r>
              <a:rPr lang="en-US" sz="2400" b="1" i="1" dirty="0" smtClean="0"/>
              <a:t>	</a:t>
            </a:r>
            <a:r>
              <a:rPr lang="en-US" sz="1400" b="1" i="1" dirty="0" smtClean="0"/>
              <a:t>Copyright Janice Gabe 2009</a:t>
            </a:r>
          </a:p>
          <a:p>
            <a:pPr eaLnBrk="1" hangingPunct="1">
              <a:lnSpc>
                <a:spcPct val="80000"/>
              </a:lnSpc>
              <a:buFont typeface="Wingdings" pitchFamily="2" charset="2"/>
              <a:buNone/>
              <a:defRPr/>
            </a:pPr>
            <a:endParaRPr lang="en-US" sz="2400" b="1" i="1" dirty="0" smtClean="0"/>
          </a:p>
        </p:txBody>
      </p:sp>
    </p:spTree>
    <p:extLst>
      <p:ext uri="{BB962C8B-B14F-4D97-AF65-F5344CB8AC3E}">
        <p14:creationId xmlns:p14="http://schemas.microsoft.com/office/powerpoint/2010/main" val="2406105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638800"/>
          </a:xfrm>
        </p:spPr>
        <p:txBody>
          <a:bodyPr>
            <a:normAutofit lnSpcReduction="10000"/>
          </a:bodyPr>
          <a:lstStyle/>
          <a:p>
            <a:r>
              <a:rPr lang="en-US" b="1" dirty="0" smtClean="0">
                <a:effectLst>
                  <a:outerShdw blurRad="38100" dist="38100" dir="2700000" algn="tl">
                    <a:srgbClr val="000000">
                      <a:alpha val="43137"/>
                    </a:srgbClr>
                  </a:outerShdw>
                </a:effectLst>
                <a:latin typeface="+mj-lt"/>
              </a:rPr>
              <a:t>Non-medical opiate use was associated with the largest number of new users than any other category of illicit drug use</a:t>
            </a:r>
          </a:p>
          <a:p>
            <a:endParaRPr lang="en-US" b="1" dirty="0">
              <a:effectLst>
                <a:outerShdw blurRad="38100" dist="38100" dir="2700000" algn="tl">
                  <a:srgbClr val="000000">
                    <a:alpha val="43137"/>
                  </a:srgbClr>
                </a:outerShdw>
              </a:effectLst>
              <a:latin typeface="+mj-lt"/>
            </a:endParaRPr>
          </a:p>
          <a:p>
            <a:r>
              <a:rPr lang="en-US" b="1" dirty="0" smtClean="0">
                <a:effectLst>
                  <a:outerShdw blurRad="38100" dist="38100" dir="2700000" algn="tl">
                    <a:srgbClr val="000000">
                      <a:alpha val="43137"/>
                    </a:srgbClr>
                  </a:outerShdw>
                </a:effectLst>
                <a:latin typeface="+mj-lt"/>
              </a:rPr>
              <a:t>Prescription medication was misused by adolescents more than any other drug besides marijuana and alcohol</a:t>
            </a:r>
          </a:p>
          <a:p>
            <a:endParaRPr lang="en-US" b="1" dirty="0">
              <a:effectLst>
                <a:outerShdw blurRad="38100" dist="38100" dir="2700000" algn="tl">
                  <a:srgbClr val="000000">
                    <a:alpha val="43137"/>
                  </a:srgbClr>
                </a:outerShdw>
              </a:effectLst>
              <a:latin typeface="+mj-lt"/>
            </a:endParaRPr>
          </a:p>
          <a:p>
            <a:r>
              <a:rPr lang="en-US" b="1" dirty="0" smtClean="0">
                <a:effectLst>
                  <a:outerShdw blurRad="38100" dist="38100" dir="2700000" algn="tl">
                    <a:srgbClr val="000000">
                      <a:alpha val="43137"/>
                    </a:srgbClr>
                  </a:outerShdw>
                </a:effectLst>
                <a:latin typeface="+mj-lt"/>
              </a:rPr>
              <a:t>1 in 8 high school seniors reporting using opiates</a:t>
            </a:r>
          </a:p>
          <a:p>
            <a:endParaRPr lang="en-US" b="1" dirty="0">
              <a:effectLst>
                <a:outerShdw blurRad="38100" dist="38100" dir="2700000" algn="tl">
                  <a:srgbClr val="000000">
                    <a:alpha val="43137"/>
                  </a:srgbClr>
                </a:outerShdw>
              </a:effectLst>
              <a:latin typeface="+mj-lt"/>
            </a:endParaRPr>
          </a:p>
          <a:p>
            <a:r>
              <a:rPr lang="en-US" b="1" dirty="0" smtClean="0">
                <a:effectLst>
                  <a:outerShdw blurRad="38100" dist="38100" dir="2700000" algn="tl">
                    <a:srgbClr val="000000">
                      <a:alpha val="43137"/>
                    </a:srgbClr>
                  </a:outerShdw>
                </a:effectLst>
                <a:latin typeface="+mj-lt"/>
              </a:rPr>
              <a:t>Almost half (44%) of new recreational use of pain killers in 2001 was by people younger than 18</a:t>
            </a:r>
            <a:endParaRPr lang="en-US"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500139494"/>
      </p:ext>
    </p:extLst>
  </p:cSld>
  <p:clrMapOvr>
    <a:masterClrMapping/>
  </p:clrMapOvr>
  <p:transition spd="slow">
    <p:cove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
            <a:ext cx="8229600" cy="6324600"/>
          </a:xfrm>
        </p:spPr>
        <p:txBody>
          <a:bodyPr/>
          <a:lstStyle/>
          <a:p>
            <a:pPr marL="0" indent="0">
              <a:buNone/>
            </a:pPr>
            <a:r>
              <a:rPr lang="en-US" b="1" u="sng" dirty="0" smtClean="0">
                <a:effectLst>
                  <a:outerShdw blurRad="38100" dist="38100" dir="2700000" algn="tl">
                    <a:srgbClr val="000000">
                      <a:alpha val="43137"/>
                    </a:srgbClr>
                  </a:outerShdw>
                </a:effectLst>
              </a:rPr>
              <a:t>Relapse Prevention Based on Risk Factors:</a:t>
            </a:r>
          </a:p>
          <a:p>
            <a:pPr marL="0" indent="0">
              <a:buNone/>
            </a:pPr>
            <a:endParaRPr lang="en-US" b="1" u="sng" dirty="0">
              <a:effectLst>
                <a:outerShdw blurRad="38100" dist="38100" dir="2700000" algn="tl">
                  <a:srgbClr val="000000">
                    <a:alpha val="43137"/>
                  </a:srgbClr>
                </a:outerShdw>
              </a:effectLst>
            </a:endParaRPr>
          </a:p>
          <a:p>
            <a:pPr marL="0" indent="0">
              <a:buNone/>
            </a:pPr>
            <a:r>
              <a:rPr lang="en-US" sz="2400" b="1" u="sng" dirty="0" smtClean="0">
                <a:effectLst>
                  <a:outerShdw blurRad="38100" dist="38100" dir="2700000" algn="tl">
                    <a:srgbClr val="000000">
                      <a:alpha val="43137"/>
                    </a:srgbClr>
                  </a:outerShdw>
                </a:effectLst>
              </a:rPr>
              <a:t>Social:</a:t>
            </a:r>
            <a:r>
              <a:rPr lang="en-US" sz="2400" b="1" dirty="0" smtClean="0">
                <a:effectLst>
                  <a:outerShdw blurRad="38100" dist="38100" dir="2700000" algn="tl">
                    <a:srgbClr val="000000">
                      <a:alpha val="43137"/>
                    </a:srgbClr>
                  </a:outerShdw>
                </a:effectLst>
              </a:rPr>
              <a:t>  </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Realistic and honest evaluation of friends</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Honesty about influence of friend</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Deceasing social anxiety and increasing social skills</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u="sng" dirty="0" smtClean="0">
                <a:effectLst>
                  <a:outerShdw blurRad="38100" dist="38100" dir="2700000" algn="tl">
                    <a:srgbClr val="000000">
                      <a:alpha val="43137"/>
                    </a:srgbClr>
                  </a:outerShdw>
                </a:effectLst>
              </a:rPr>
              <a:t>Excitement:</a:t>
            </a:r>
            <a:endParaRPr lang="en-US" sz="2400" b="1" i="1" u="sng" dirty="0" smtClean="0">
              <a:effectLst>
                <a:outerShdw blurRad="38100" dist="38100" dir="2700000" algn="tl">
                  <a:srgbClr val="000000">
                    <a:alpha val="43137"/>
                  </a:srgbClr>
                </a:outerShdw>
              </a:effectLst>
            </a:endParaRPr>
          </a:p>
          <a:p>
            <a:pPr marL="0" indent="0">
              <a:buNone/>
            </a:pPr>
            <a:r>
              <a:rPr lang="en-US" sz="2400" b="1" i="1" dirty="0" smtClean="0">
                <a:effectLst>
                  <a:outerShdw blurRad="38100" dist="38100" dir="2700000" algn="tl">
                    <a:srgbClr val="000000">
                      <a:alpha val="43137"/>
                    </a:srgbClr>
                  </a:outerShdw>
                </a:effectLst>
              </a:rPr>
              <a:t>     -  Health, thrill based alternatives</a:t>
            </a:r>
          </a:p>
          <a:p>
            <a:pPr marL="0" indent="0">
              <a:buNone/>
            </a:pPr>
            <a:r>
              <a:rPr lang="en-US" sz="2400" b="1" i="1" dirty="0">
                <a:effectLst>
                  <a:outerShdw blurRad="38100" dist="38100" dir="2700000" algn="tl">
                    <a:srgbClr val="000000">
                      <a:alpha val="43137"/>
                    </a:srgbClr>
                  </a:outerShdw>
                </a:effectLst>
              </a:rPr>
              <a:t> </a:t>
            </a:r>
            <a:r>
              <a:rPr lang="en-US" sz="2400" b="1" i="1" dirty="0" smtClean="0">
                <a:effectLst>
                  <a:outerShdw blurRad="38100" dist="38100" dir="2700000" algn="tl">
                    <a:srgbClr val="000000">
                      <a:alpha val="43137"/>
                    </a:srgbClr>
                  </a:outerShdw>
                </a:effectLst>
              </a:rPr>
              <a:t>    -  Channel needs for power </a:t>
            </a:r>
            <a:r>
              <a:rPr lang="en-US" sz="2400" b="1" i="1" dirty="0">
                <a:effectLst>
                  <a:outerShdw blurRad="38100" dist="38100" dir="2700000" algn="tl">
                    <a:srgbClr val="000000">
                      <a:alpha val="43137"/>
                    </a:srgbClr>
                  </a:outerShdw>
                </a:effectLst>
              </a:rPr>
              <a:t>a</a:t>
            </a:r>
            <a:r>
              <a:rPr lang="en-US" sz="2400" b="1" i="1" dirty="0" smtClean="0">
                <a:effectLst>
                  <a:outerShdw blurRad="38100" dist="38100" dir="2700000" algn="tl">
                    <a:srgbClr val="000000">
                      <a:alpha val="43137"/>
                    </a:srgbClr>
                  </a:outerShdw>
                </a:effectLst>
              </a:rPr>
              <a:t>nd influence</a:t>
            </a:r>
          </a:p>
          <a:p>
            <a:pPr marL="0" indent="0">
              <a:buNone/>
            </a:pPr>
            <a:r>
              <a:rPr lang="en-US" sz="2400" b="1" i="1" dirty="0">
                <a:effectLst>
                  <a:outerShdw blurRad="38100" dist="38100" dir="2700000" algn="tl">
                    <a:srgbClr val="000000">
                      <a:alpha val="43137"/>
                    </a:srgbClr>
                  </a:outerShdw>
                </a:effectLst>
              </a:rPr>
              <a:t> </a:t>
            </a:r>
            <a:r>
              <a:rPr lang="en-US" sz="2400" b="1" i="1" dirty="0" smtClean="0">
                <a:effectLst>
                  <a:outerShdw blurRad="38100" dist="38100" dir="2700000" algn="tl">
                    <a:srgbClr val="000000">
                      <a:alpha val="43137"/>
                    </a:srgbClr>
                  </a:outerShdw>
                </a:effectLst>
              </a:rPr>
              <a:t>    -  Challenge thinking</a:t>
            </a:r>
          </a:p>
          <a:p>
            <a:pPr marL="0" indent="0">
              <a:buNone/>
            </a:pPr>
            <a:r>
              <a:rPr lang="en-US" sz="2400" b="1" i="1" dirty="0">
                <a:effectLst>
                  <a:outerShdw blurRad="38100" dist="38100" dir="2700000" algn="tl">
                    <a:srgbClr val="000000">
                      <a:alpha val="43137"/>
                    </a:srgbClr>
                  </a:outerShdw>
                </a:effectLst>
              </a:rPr>
              <a:t> </a:t>
            </a:r>
            <a:r>
              <a:rPr lang="en-US" sz="2400" b="1" i="1" dirty="0" smtClean="0">
                <a:effectLst>
                  <a:outerShdw blurRad="38100" dist="38100" dir="2700000" algn="tl">
                    <a:srgbClr val="000000">
                      <a:alpha val="43137"/>
                    </a:srgbClr>
                  </a:outerShdw>
                </a:effectLst>
              </a:rPr>
              <a:t>    -  Remove power struggle around using</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949488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
            <a:ext cx="8153400" cy="6096000"/>
          </a:xfrm>
        </p:spPr>
        <p:txBody>
          <a:bodyPr>
            <a:normAutofit lnSpcReduction="10000"/>
          </a:bodyPr>
          <a:lstStyle/>
          <a:p>
            <a:pPr marL="0" indent="0">
              <a:buNone/>
            </a:pPr>
            <a:r>
              <a:rPr lang="en-US" sz="2400" b="1" u="sng" dirty="0" smtClean="0">
                <a:effectLst>
                  <a:outerShdw blurRad="38100" dist="38100" dir="2700000" algn="tl">
                    <a:srgbClr val="000000">
                      <a:alpha val="43137"/>
                    </a:srgbClr>
                  </a:outerShdw>
                </a:effectLst>
              </a:rPr>
              <a:t>Cognitive:</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Teach thought stopping techniques</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Promote mindfulness</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Teach them what to think</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Encourage them to embrace their brain</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u="sng" dirty="0" smtClean="0">
                <a:effectLst>
                  <a:outerShdw blurRad="38100" dist="38100" dir="2700000" algn="tl">
                    <a:srgbClr val="000000">
                      <a:alpha val="43137"/>
                    </a:srgbClr>
                  </a:outerShdw>
                </a:effectLst>
              </a:rPr>
              <a:t>Stress/Emotions:</a:t>
            </a:r>
            <a:endParaRPr lang="en-US" sz="2400" b="1" dirty="0" smtClean="0">
              <a:effectLst>
                <a:outerShdw blurRad="38100" dist="38100" dir="2700000" algn="tl">
                  <a:srgbClr val="000000">
                    <a:alpha val="43137"/>
                  </a:srgbClr>
                </a:outerShdw>
              </a:effectLst>
            </a:endParaRP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Focus on lifestyle changes to reduce stress</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Encourage to activate frontal lobe to assist with problem            	solving</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Teach them to track anxiety and emotional responses</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Teach mood and anxiety management strategies</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Normalize emotions</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Encourage them to not let emotions make choices for 	them</a:t>
            </a:r>
          </a:p>
          <a:p>
            <a:pPr marL="0" indent="0">
              <a:buNone/>
            </a:pP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192977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
            <a:ext cx="8382000" cy="6400800"/>
          </a:xfrm>
        </p:spPr>
        <p:txBody>
          <a:bodyPr/>
          <a:lstStyle/>
          <a:p>
            <a:pPr marL="0" indent="0">
              <a:buNone/>
            </a:pPr>
            <a:r>
              <a:rPr lang="en-US" b="1" u="sng" dirty="0" smtClean="0">
                <a:effectLst>
                  <a:outerShdw blurRad="38100" dist="38100" dir="2700000" algn="tl">
                    <a:srgbClr val="000000">
                      <a:alpha val="43137"/>
                    </a:srgbClr>
                  </a:outerShdw>
                </a:effectLst>
              </a:rPr>
              <a:t>SUBSTANCE USE PATTERNS</a:t>
            </a:r>
          </a:p>
          <a:p>
            <a:pPr marL="0" indent="0" algn="ctr">
              <a:buNone/>
            </a:pPr>
            <a:r>
              <a:rPr lang="en-US" sz="2400" b="1" u="sng" dirty="0" smtClean="0">
                <a:effectLst>
                  <a:outerShdw blurRad="38100" dist="38100" dir="2700000" algn="tl">
                    <a:srgbClr val="000000">
                      <a:alpha val="43137"/>
                    </a:srgbClr>
                  </a:outerShdw>
                </a:effectLst>
              </a:rPr>
              <a:t>CO-OCCURRING DISORDER</a:t>
            </a:r>
          </a:p>
          <a:p>
            <a:pPr marL="0" indent="0" algn="ctr">
              <a:buNone/>
            </a:pPr>
            <a:r>
              <a:rPr lang="en-US" sz="2400" b="1" u="sng" dirty="0" smtClean="0">
                <a:effectLst>
                  <a:outerShdw blurRad="38100" dist="38100" dir="2700000" algn="tl">
                    <a:srgbClr val="000000">
                      <a:alpha val="43137"/>
                    </a:srgbClr>
                  </a:outerShdw>
                </a:effectLst>
              </a:rPr>
              <a:t>AND SUBSTANCE USE/ABUSE</a:t>
            </a:r>
            <a:endParaRPr lang="en-US" sz="2200" b="1" dirty="0">
              <a:effectLst>
                <a:outerShdw blurRad="38100" dist="38100" dir="2700000" algn="tl">
                  <a:srgbClr val="000000">
                    <a:alpha val="43137"/>
                  </a:srgbClr>
                </a:outerShdw>
              </a:effectLst>
            </a:endParaRPr>
          </a:p>
          <a:p>
            <a:pPr>
              <a:buFontTx/>
              <a:buChar char="-"/>
            </a:pPr>
            <a:r>
              <a:rPr lang="en-US" sz="2200" b="1" dirty="0" smtClean="0">
                <a:effectLst>
                  <a:outerShdw blurRad="38100" dist="38100" dir="2700000" algn="tl">
                    <a:srgbClr val="000000">
                      <a:alpha val="43137"/>
                    </a:srgbClr>
                  </a:outerShdw>
                </a:effectLst>
              </a:rPr>
              <a:t>Teen does not have to present with a diagnosis of addiction for the use to cause serious consequences.</a:t>
            </a:r>
          </a:p>
          <a:p>
            <a:pPr>
              <a:buFontTx/>
              <a:buChar char="-"/>
            </a:pPr>
            <a:endParaRPr lang="en-US" sz="2200" b="1" dirty="0">
              <a:effectLst>
                <a:outerShdw blurRad="38100" dist="38100" dir="2700000" algn="tl">
                  <a:srgbClr val="000000">
                    <a:alpha val="43137"/>
                  </a:srgbClr>
                </a:outerShdw>
              </a:effectLst>
            </a:endParaRPr>
          </a:p>
          <a:p>
            <a:pPr>
              <a:buFontTx/>
              <a:buChar char="-"/>
            </a:pPr>
            <a:r>
              <a:rPr lang="en-US" sz="2200" b="1" dirty="0" smtClean="0">
                <a:effectLst>
                  <a:outerShdw blurRad="38100" dist="38100" dir="2700000" algn="tl">
                    <a:srgbClr val="000000">
                      <a:alpha val="43137"/>
                    </a:srgbClr>
                  </a:outerShdw>
                </a:effectLst>
              </a:rPr>
              <a:t>A small amount of use can create serious problems with mood instability.</a:t>
            </a:r>
          </a:p>
          <a:p>
            <a:pPr>
              <a:buFontTx/>
              <a:buChar char="-"/>
            </a:pPr>
            <a:endParaRPr lang="en-US" sz="2200" b="1" dirty="0">
              <a:effectLst>
                <a:outerShdw blurRad="38100" dist="38100" dir="2700000" algn="tl">
                  <a:srgbClr val="000000">
                    <a:alpha val="43137"/>
                  </a:srgbClr>
                </a:outerShdw>
              </a:effectLst>
            </a:endParaRPr>
          </a:p>
          <a:p>
            <a:pPr>
              <a:buFontTx/>
              <a:buChar char="-"/>
            </a:pPr>
            <a:r>
              <a:rPr lang="en-US" sz="2200" b="1" dirty="0" smtClean="0">
                <a:effectLst>
                  <a:outerShdw blurRad="38100" dist="38100" dir="2700000" algn="tl">
                    <a:srgbClr val="000000">
                      <a:alpha val="43137"/>
                    </a:srgbClr>
                  </a:outerShdw>
                </a:effectLst>
              </a:rPr>
              <a:t>Use can prevent medication from being effective.</a:t>
            </a:r>
          </a:p>
          <a:p>
            <a:pPr>
              <a:buFontTx/>
              <a:buChar char="-"/>
            </a:pPr>
            <a:endParaRPr lang="en-US" sz="2200" b="1" dirty="0">
              <a:effectLst>
                <a:outerShdw blurRad="38100" dist="38100" dir="2700000" algn="tl">
                  <a:srgbClr val="000000">
                    <a:alpha val="43137"/>
                  </a:srgbClr>
                </a:outerShdw>
              </a:effectLst>
            </a:endParaRPr>
          </a:p>
          <a:p>
            <a:pPr>
              <a:buFontTx/>
              <a:buChar char="-"/>
            </a:pPr>
            <a:r>
              <a:rPr lang="en-US" sz="2200" b="1" dirty="0" smtClean="0">
                <a:effectLst>
                  <a:outerShdw blurRad="38100" dist="38100" dir="2700000" algn="tl">
                    <a:srgbClr val="000000">
                      <a:alpha val="43137"/>
                    </a:srgbClr>
                  </a:outerShdw>
                </a:effectLst>
              </a:rPr>
              <a:t>It is irrelevant which came first, the mood, anxiety, behavior, ADHD or the use.  All issues have to be addressed.</a:t>
            </a:r>
          </a:p>
          <a:p>
            <a:pPr>
              <a:buFontTx/>
              <a:buChar char="-"/>
            </a:pPr>
            <a:endParaRPr lang="en-US" sz="2200" b="1" dirty="0">
              <a:effectLst>
                <a:outerShdw blurRad="38100" dist="38100" dir="2700000" algn="tl">
                  <a:srgbClr val="000000">
                    <a:alpha val="43137"/>
                  </a:srgbClr>
                </a:outerShdw>
              </a:effectLst>
            </a:endParaRPr>
          </a:p>
          <a:p>
            <a:pPr>
              <a:buFontTx/>
              <a:buChar char="-"/>
            </a:pPr>
            <a:r>
              <a:rPr lang="en-US" sz="2200" b="1" dirty="0" smtClean="0">
                <a:effectLst>
                  <a:outerShdw blurRad="38100" dist="38100" dir="2700000" algn="tl">
                    <a:srgbClr val="000000">
                      <a:alpha val="43137"/>
                    </a:srgbClr>
                  </a:outerShdw>
                </a:effectLst>
              </a:rPr>
              <a:t>Never underestimate the stabilizing impact recovery has on psychiatric symptomology. </a:t>
            </a:r>
          </a:p>
          <a:p>
            <a:pPr>
              <a:buFontTx/>
              <a:buChar char="-"/>
            </a:pPr>
            <a:endParaRPr lang="en-US" sz="2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75344851"/>
      </p:ext>
    </p:extLst>
  </p:cSld>
  <p:clrMapOvr>
    <a:masterClrMapping/>
  </p:clrMapOvr>
  <p:transition spd="slow">
    <p:cove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9714" y="533400"/>
            <a:ext cx="7125113" cy="1752600"/>
          </a:xfrm>
        </p:spPr>
        <p:txBody>
          <a:bodyPr>
            <a:normAutofit fontScale="90000"/>
          </a:bodyPr>
          <a:lstStyle/>
          <a:p>
            <a:pPr algn="ctr"/>
            <a:r>
              <a:rPr lang="en-US" sz="2400" b="1" u="sng" dirty="0" smtClean="0">
                <a:latin typeface="Arial Rounded MT Bold" panose="020F0704030504030204" pitchFamily="34" charset="0"/>
              </a:rPr>
              <a:t/>
            </a:r>
            <a:br>
              <a:rPr lang="en-US" sz="2400" b="1" u="sng" dirty="0" smtClean="0">
                <a:latin typeface="Arial Rounded MT Bold" panose="020F0704030504030204" pitchFamily="34" charset="0"/>
              </a:rPr>
            </a:br>
            <a:r>
              <a:rPr lang="en-US" sz="2400" b="1" u="sng" dirty="0">
                <a:latin typeface="Arial Rounded MT Bold" panose="020F0704030504030204" pitchFamily="34" charset="0"/>
              </a:rPr>
              <a:t/>
            </a:r>
            <a:br>
              <a:rPr lang="en-US" sz="2400" b="1" u="sng" dirty="0">
                <a:latin typeface="Arial Rounded MT Bold" panose="020F0704030504030204" pitchFamily="34" charset="0"/>
              </a:rPr>
            </a:br>
            <a:r>
              <a:rPr lang="en-US" sz="2400" b="1" u="sng" dirty="0" smtClean="0">
                <a:latin typeface="Arial Rounded MT Bold" panose="020F0704030504030204" pitchFamily="34" charset="0"/>
              </a:rPr>
              <a:t/>
            </a:r>
            <a:br>
              <a:rPr lang="en-US" sz="2400" b="1" u="sng" dirty="0" smtClean="0">
                <a:latin typeface="Arial Rounded MT Bold" panose="020F0704030504030204" pitchFamily="34" charset="0"/>
              </a:rPr>
            </a:br>
            <a:r>
              <a:rPr lang="en-US" sz="2400" b="1" u="sng" dirty="0">
                <a:latin typeface="Arial Rounded MT Bold" panose="020F0704030504030204" pitchFamily="34" charset="0"/>
              </a:rPr>
              <a:t/>
            </a:r>
            <a:br>
              <a:rPr lang="en-US" sz="2400" b="1" u="sng" dirty="0">
                <a:latin typeface="Arial Rounded MT Bold" panose="020F0704030504030204" pitchFamily="34" charset="0"/>
              </a:rPr>
            </a:br>
            <a:r>
              <a:rPr lang="en-US" sz="2400" b="1" u="sng" dirty="0" smtClean="0">
                <a:latin typeface="Arial Rounded MT Bold" panose="020F0704030504030204" pitchFamily="34" charset="0"/>
              </a:rPr>
              <a:t/>
            </a:r>
            <a:br>
              <a:rPr lang="en-US" sz="2400" b="1" u="sng" dirty="0" smtClean="0">
                <a:latin typeface="Arial Rounded MT Bold" panose="020F0704030504030204" pitchFamily="34" charset="0"/>
              </a:rPr>
            </a:br>
            <a:r>
              <a:rPr lang="en-US" sz="2400" b="1" u="sng" dirty="0">
                <a:latin typeface="Arial Rounded MT Bold" panose="020F0704030504030204" pitchFamily="34" charset="0"/>
              </a:rPr>
              <a:t/>
            </a:r>
            <a:br>
              <a:rPr lang="en-US" sz="2400" b="1" u="sng" dirty="0">
                <a:latin typeface="Arial Rounded MT Bold" panose="020F0704030504030204" pitchFamily="34" charset="0"/>
              </a:rPr>
            </a:br>
            <a:r>
              <a:rPr lang="en-US" sz="2400" b="1" u="sng" dirty="0" smtClean="0">
                <a:latin typeface="Arial Rounded MT Bold" panose="020F0704030504030204" pitchFamily="34" charset="0"/>
              </a:rPr>
              <a:t/>
            </a:r>
            <a:br>
              <a:rPr lang="en-US" sz="2400" b="1" u="sng" dirty="0" smtClean="0">
                <a:latin typeface="Arial Rounded MT Bold" panose="020F0704030504030204" pitchFamily="34" charset="0"/>
              </a:rPr>
            </a:br>
            <a:r>
              <a:rPr lang="en-US" sz="2400" b="1" u="sng" dirty="0" smtClean="0">
                <a:latin typeface="Arial Rounded MT Bold" panose="020F0704030504030204" pitchFamily="34" charset="0"/>
              </a:rPr>
              <a:t>Neurobiological</a:t>
            </a:r>
            <a:br>
              <a:rPr lang="en-US" sz="2400" b="1" u="sng" dirty="0" smtClean="0">
                <a:latin typeface="Arial Rounded MT Bold" panose="020F0704030504030204" pitchFamily="34" charset="0"/>
              </a:rPr>
            </a:br>
            <a:r>
              <a:rPr lang="en-US" sz="2400" b="1" u="sng" dirty="0" smtClean="0">
                <a:latin typeface="Arial Rounded MT Bold" panose="020F0704030504030204" pitchFamily="34" charset="0"/>
              </a:rPr>
              <a:t>Dsyregulation</a:t>
            </a:r>
            <a:br>
              <a:rPr lang="en-US" sz="2400" b="1" u="sng" dirty="0" smtClean="0">
                <a:latin typeface="Arial Rounded MT Bold" panose="020F0704030504030204" pitchFamily="34" charset="0"/>
              </a:rPr>
            </a:br>
            <a:r>
              <a:rPr lang="en-US" sz="2400" b="1" u="sng" dirty="0" smtClean="0">
                <a:latin typeface="Arial Rounded MT Bold" panose="020F0704030504030204" pitchFamily="34" charset="0"/>
              </a:rPr>
              <a:t>Pharmacotherapy</a:t>
            </a:r>
            <a:br>
              <a:rPr lang="en-US" sz="2400" b="1" u="sng" dirty="0" smtClean="0">
                <a:latin typeface="Arial Rounded MT Bold" panose="020F0704030504030204" pitchFamily="34" charset="0"/>
              </a:rPr>
            </a:br>
            <a:r>
              <a:rPr lang="en-US" sz="2400" b="1" u="sng" dirty="0" smtClean="0">
                <a:latin typeface="Arial Rounded MT Bold" panose="020F0704030504030204" pitchFamily="34" charset="0"/>
              </a:rPr>
              <a:t>Alpha-Wave Stimulation</a:t>
            </a:r>
            <a:br>
              <a:rPr lang="en-US" sz="2400" b="1" u="sng" dirty="0" smtClean="0">
                <a:latin typeface="Arial Rounded MT Bold" panose="020F0704030504030204" pitchFamily="34" charset="0"/>
              </a:rPr>
            </a:br>
            <a:r>
              <a:rPr lang="en-US" sz="2400" b="1" u="sng" dirty="0" smtClean="0">
                <a:latin typeface="Arial Rounded MT Bold" panose="020F0704030504030204" pitchFamily="34" charset="0"/>
              </a:rPr>
              <a:t>GeneSight-Pharmacogenomics</a:t>
            </a:r>
            <a:endParaRPr lang="en-US" sz="2400" b="1" u="sng" dirty="0">
              <a:latin typeface="Arial Rounded MT Bold" panose="020F0704030504030204" pitchFamily="34" charset="0"/>
            </a:endParaRPr>
          </a:p>
        </p:txBody>
      </p:sp>
      <p:sp>
        <p:nvSpPr>
          <p:cNvPr id="6" name="TextBox 5"/>
          <p:cNvSpPr txBox="1"/>
          <p:nvPr/>
        </p:nvSpPr>
        <p:spPr>
          <a:xfrm>
            <a:off x="6553200" y="3095812"/>
            <a:ext cx="1676400" cy="369332"/>
          </a:xfrm>
          <a:prstGeom prst="rect">
            <a:avLst/>
          </a:prstGeom>
          <a:noFill/>
        </p:spPr>
        <p:txBody>
          <a:bodyPr wrap="square" rtlCol="0">
            <a:spAutoFit/>
          </a:bodyPr>
          <a:lstStyle/>
          <a:p>
            <a:endParaRPr lang="en-US" dirty="0"/>
          </a:p>
        </p:txBody>
      </p:sp>
      <p:sp>
        <p:nvSpPr>
          <p:cNvPr id="7" name="TextBox 6"/>
          <p:cNvSpPr txBox="1"/>
          <p:nvPr/>
        </p:nvSpPr>
        <p:spPr>
          <a:xfrm>
            <a:off x="6705600" y="3248212"/>
            <a:ext cx="1676400" cy="369332"/>
          </a:xfrm>
          <a:prstGeom prst="rect">
            <a:avLst/>
          </a:prstGeom>
          <a:noFill/>
        </p:spPr>
        <p:txBody>
          <a:bodyPr wrap="square" rtlCol="0">
            <a:spAutoFit/>
          </a:bodyPr>
          <a:lstStyle/>
          <a:p>
            <a:endParaRPr lang="en-US" dirty="0"/>
          </a:p>
        </p:txBody>
      </p:sp>
      <p:sp>
        <p:nvSpPr>
          <p:cNvPr id="8" name="TextBox 7"/>
          <p:cNvSpPr txBox="1"/>
          <p:nvPr/>
        </p:nvSpPr>
        <p:spPr>
          <a:xfrm>
            <a:off x="6858000" y="3400612"/>
            <a:ext cx="1676400" cy="369332"/>
          </a:xfrm>
          <a:prstGeom prst="rect">
            <a:avLst/>
          </a:prstGeom>
          <a:noFill/>
        </p:spPr>
        <p:txBody>
          <a:bodyPr wrap="square" rtlCol="0">
            <a:spAutoFit/>
          </a:bodyPr>
          <a:lstStyle/>
          <a:p>
            <a:endParaRPr lang="en-US" dirty="0"/>
          </a:p>
        </p:txBody>
      </p:sp>
      <p:sp>
        <p:nvSpPr>
          <p:cNvPr id="10" name="TextBox 9"/>
          <p:cNvSpPr txBox="1"/>
          <p:nvPr/>
        </p:nvSpPr>
        <p:spPr>
          <a:xfrm>
            <a:off x="914400" y="3400612"/>
            <a:ext cx="1371600" cy="369332"/>
          </a:xfrm>
          <a:prstGeom prst="rect">
            <a:avLst/>
          </a:prstGeom>
          <a:noFill/>
        </p:spPr>
        <p:txBody>
          <a:bodyPr wrap="square" rtlCol="0">
            <a:spAutoFit/>
          </a:bodyPr>
          <a:lstStyle/>
          <a:p>
            <a:endParaRPr lang="en-US" dirty="0"/>
          </a:p>
        </p:txBody>
      </p:sp>
      <p:sp>
        <p:nvSpPr>
          <p:cNvPr id="11" name="TextBox 10"/>
          <p:cNvSpPr txBox="1"/>
          <p:nvPr/>
        </p:nvSpPr>
        <p:spPr>
          <a:xfrm>
            <a:off x="7010400" y="3553012"/>
            <a:ext cx="1676400" cy="369332"/>
          </a:xfrm>
          <a:prstGeom prst="rect">
            <a:avLst/>
          </a:prstGeom>
          <a:noFill/>
        </p:spPr>
        <p:txBody>
          <a:bodyPr wrap="square" rtlCol="0">
            <a:spAutoFit/>
          </a:bodyPr>
          <a:lstStyle/>
          <a:p>
            <a:endParaRPr lang="en-US" dirty="0"/>
          </a:p>
        </p:txBody>
      </p:sp>
      <p:sp>
        <p:nvSpPr>
          <p:cNvPr id="13" name="TextBox 12"/>
          <p:cNvSpPr txBox="1"/>
          <p:nvPr/>
        </p:nvSpPr>
        <p:spPr>
          <a:xfrm>
            <a:off x="979714" y="3705412"/>
            <a:ext cx="1371600" cy="369332"/>
          </a:xfrm>
          <a:prstGeom prst="rect">
            <a:avLst/>
          </a:prstGeom>
          <a:noFill/>
        </p:spPr>
        <p:txBody>
          <a:bodyPr wrap="square" rtlCol="0">
            <a:spAutoFit/>
          </a:bodyPr>
          <a:lstStyle/>
          <a:p>
            <a:endParaRPr lang="en-US" dirty="0"/>
          </a:p>
        </p:txBody>
      </p:sp>
      <p:sp>
        <p:nvSpPr>
          <p:cNvPr id="14" name="TextBox 13"/>
          <p:cNvSpPr txBox="1"/>
          <p:nvPr/>
        </p:nvSpPr>
        <p:spPr>
          <a:xfrm>
            <a:off x="446314" y="3031280"/>
            <a:ext cx="1371600" cy="369332"/>
          </a:xfrm>
          <a:prstGeom prst="rect">
            <a:avLst/>
          </a:prstGeom>
          <a:noFill/>
        </p:spPr>
        <p:txBody>
          <a:bodyPr wrap="square" rtlCol="0">
            <a:spAutoFit/>
          </a:bodyPr>
          <a:lstStyle/>
          <a:p>
            <a:endParaRPr lang="en-US" dirty="0"/>
          </a:p>
        </p:txBody>
      </p:sp>
      <p:sp>
        <p:nvSpPr>
          <p:cNvPr id="16" name="TextBox 15"/>
          <p:cNvSpPr txBox="1"/>
          <p:nvPr/>
        </p:nvSpPr>
        <p:spPr>
          <a:xfrm>
            <a:off x="6705600" y="3248212"/>
            <a:ext cx="1676400" cy="369332"/>
          </a:xfrm>
          <a:prstGeom prst="rect">
            <a:avLst/>
          </a:prstGeom>
          <a:noFill/>
        </p:spPr>
        <p:txBody>
          <a:bodyPr wrap="square" rtlCol="0">
            <a:spAutoFit/>
          </a:bodyPr>
          <a:lstStyle/>
          <a:p>
            <a:endParaRPr lang="en-US" dirty="0"/>
          </a:p>
        </p:txBody>
      </p:sp>
      <p:sp>
        <p:nvSpPr>
          <p:cNvPr id="17" name="TextBox 16"/>
          <p:cNvSpPr txBox="1"/>
          <p:nvPr/>
        </p:nvSpPr>
        <p:spPr>
          <a:xfrm>
            <a:off x="179614" y="3137514"/>
            <a:ext cx="2171700" cy="2492990"/>
          </a:xfrm>
          <a:prstGeom prst="rect">
            <a:avLst/>
          </a:prstGeom>
          <a:noFill/>
        </p:spPr>
        <p:txBody>
          <a:bodyPr wrap="square" rtlCol="0">
            <a:spAutoFit/>
          </a:bodyPr>
          <a:lstStyle/>
          <a:p>
            <a:pPr algn="ctr"/>
            <a:r>
              <a:rPr lang="en-US" sz="2400" b="1" u="sng" dirty="0" smtClean="0">
                <a:latin typeface="Arial Rounded MT Bold" panose="020F0704030504030204" pitchFamily="34" charset="0"/>
              </a:rPr>
              <a:t>Physical</a:t>
            </a:r>
          </a:p>
          <a:p>
            <a:pPr algn="ctr"/>
            <a:endParaRPr lang="en-US" sz="2400" b="1" u="sng" dirty="0">
              <a:latin typeface="Arial Rounded MT Bold" panose="020F0704030504030204" pitchFamily="34" charset="0"/>
            </a:endParaRPr>
          </a:p>
          <a:p>
            <a:pPr algn="ctr"/>
            <a:r>
              <a:rPr lang="en-US" sz="2400" b="1" dirty="0" smtClean="0">
                <a:latin typeface="Arial Rounded MT Bold" panose="020F0704030504030204" pitchFamily="34" charset="0"/>
              </a:rPr>
              <a:t>Sleep</a:t>
            </a:r>
          </a:p>
          <a:p>
            <a:pPr algn="ctr"/>
            <a:r>
              <a:rPr lang="en-US" sz="2400" b="1" dirty="0" smtClean="0">
                <a:latin typeface="Arial Rounded MT Bold" panose="020F0704030504030204" pitchFamily="34" charset="0"/>
              </a:rPr>
              <a:t>Vitamins</a:t>
            </a:r>
          </a:p>
          <a:p>
            <a:pPr algn="ctr"/>
            <a:r>
              <a:rPr lang="en-US" sz="2400" b="1" dirty="0" smtClean="0">
                <a:latin typeface="Arial Rounded MT Bold" panose="020F0704030504030204" pitchFamily="34" charset="0"/>
              </a:rPr>
              <a:t>Exercise</a:t>
            </a:r>
          </a:p>
          <a:p>
            <a:pPr algn="ctr"/>
            <a:endParaRPr lang="en-US" sz="1200" b="1" u="sng" dirty="0">
              <a:latin typeface="Arial Rounded MT Bold" panose="020F0704030504030204" pitchFamily="34" charset="0"/>
            </a:endParaRPr>
          </a:p>
          <a:p>
            <a:pPr algn="ctr"/>
            <a:endParaRPr lang="en-US" sz="1200" b="1" u="sng" dirty="0" smtClean="0">
              <a:latin typeface="Arial Rounded MT Bold" panose="020F0704030504030204" pitchFamily="34" charset="0"/>
            </a:endParaRPr>
          </a:p>
          <a:p>
            <a:pPr algn="ctr"/>
            <a:endParaRPr lang="en-US" sz="1200" b="1" u="sng" dirty="0">
              <a:latin typeface="Arial Rounded MT Bold" panose="020F0704030504030204" pitchFamily="34" charset="0"/>
            </a:endParaRPr>
          </a:p>
        </p:txBody>
      </p:sp>
      <p:sp>
        <p:nvSpPr>
          <p:cNvPr id="18" name="TextBox 17"/>
          <p:cNvSpPr txBox="1"/>
          <p:nvPr/>
        </p:nvSpPr>
        <p:spPr>
          <a:xfrm>
            <a:off x="6553200" y="3105248"/>
            <a:ext cx="2285999" cy="3231654"/>
          </a:xfrm>
          <a:prstGeom prst="rect">
            <a:avLst/>
          </a:prstGeom>
          <a:noFill/>
        </p:spPr>
        <p:txBody>
          <a:bodyPr wrap="square" rtlCol="0">
            <a:spAutoFit/>
          </a:bodyPr>
          <a:lstStyle/>
          <a:p>
            <a:pPr algn="ctr"/>
            <a:r>
              <a:rPr lang="en-US" sz="2400" b="1" u="sng" dirty="0" smtClean="0">
                <a:latin typeface="Arial Rounded MT Bold" panose="020F0704030504030204" pitchFamily="34" charset="0"/>
              </a:rPr>
              <a:t>Dysfunction</a:t>
            </a:r>
          </a:p>
          <a:p>
            <a:pPr algn="ctr"/>
            <a:r>
              <a:rPr lang="en-US" sz="2400" b="1" u="sng" dirty="0" smtClean="0">
                <a:latin typeface="Arial Rounded MT Bold" panose="020F0704030504030204" pitchFamily="34" charset="0"/>
              </a:rPr>
              <a:t>Behavior/</a:t>
            </a:r>
          </a:p>
          <a:p>
            <a:pPr algn="ctr"/>
            <a:r>
              <a:rPr lang="en-US" sz="2400" b="1" u="sng" dirty="0" smtClean="0">
                <a:latin typeface="Arial Rounded MT Bold" panose="020F0704030504030204" pitchFamily="34" charset="0"/>
              </a:rPr>
              <a:t>Emotional</a:t>
            </a:r>
          </a:p>
          <a:p>
            <a:pPr algn="ctr"/>
            <a:endParaRPr lang="en-US" sz="2400" b="1" u="sng" dirty="0">
              <a:latin typeface="Arial Rounded MT Bold" panose="020F0704030504030204" pitchFamily="34" charset="0"/>
            </a:endParaRPr>
          </a:p>
          <a:p>
            <a:pPr algn="ctr"/>
            <a:r>
              <a:rPr lang="en-US" sz="2400" b="1" dirty="0" smtClean="0">
                <a:latin typeface="Arial Rounded MT Bold" panose="020F0704030504030204" pitchFamily="34" charset="0"/>
              </a:rPr>
              <a:t>Skills</a:t>
            </a:r>
          </a:p>
          <a:p>
            <a:pPr algn="ctr"/>
            <a:r>
              <a:rPr lang="en-US" sz="2400" b="1" dirty="0" smtClean="0">
                <a:latin typeface="Arial Rounded MT Bold" panose="020F0704030504030204" pitchFamily="34" charset="0"/>
              </a:rPr>
              <a:t>Support</a:t>
            </a:r>
          </a:p>
          <a:p>
            <a:pPr algn="ctr"/>
            <a:r>
              <a:rPr lang="en-US" sz="2400" b="1" dirty="0" smtClean="0">
                <a:latin typeface="Arial Rounded MT Bold" panose="020F0704030504030204" pitchFamily="34" charset="0"/>
              </a:rPr>
              <a:t>CBT/DBT</a:t>
            </a:r>
          </a:p>
          <a:p>
            <a:pPr algn="ctr"/>
            <a:endParaRPr lang="en-US" sz="1200" b="1" u="sng" dirty="0">
              <a:latin typeface="Arial Rounded MT Bold" panose="020F0704030504030204" pitchFamily="34" charset="0"/>
            </a:endParaRPr>
          </a:p>
          <a:p>
            <a:pPr algn="ctr"/>
            <a:endParaRPr lang="en-US" sz="1200" b="1" u="sng" dirty="0" smtClean="0">
              <a:latin typeface="Arial Rounded MT Bold" panose="020F0704030504030204" pitchFamily="34" charset="0"/>
            </a:endParaRPr>
          </a:p>
          <a:p>
            <a:pPr algn="ctr"/>
            <a:endParaRPr lang="en-US" sz="1200" b="1" u="sng" dirty="0">
              <a:latin typeface="Arial Rounded MT Bold" panose="020F0704030504030204" pitchFamily="34" charset="0"/>
            </a:endParaRPr>
          </a:p>
        </p:txBody>
      </p:sp>
      <p:sp>
        <p:nvSpPr>
          <p:cNvPr id="27" name="Up Arrow 26"/>
          <p:cNvSpPr/>
          <p:nvPr/>
        </p:nvSpPr>
        <p:spPr>
          <a:xfrm>
            <a:off x="4450673" y="2422204"/>
            <a:ext cx="242316" cy="24479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Left Arrow 28"/>
          <p:cNvSpPr/>
          <p:nvPr/>
        </p:nvSpPr>
        <p:spPr>
          <a:xfrm>
            <a:off x="2032717" y="4074744"/>
            <a:ext cx="237798" cy="27253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ight Arrow 32"/>
          <p:cNvSpPr/>
          <p:nvPr/>
        </p:nvSpPr>
        <p:spPr>
          <a:xfrm>
            <a:off x="6689271" y="4316570"/>
            <a:ext cx="304800" cy="20719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6" name="Picture 2" descr="Fashion male Royalty Free Stock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2911146"/>
            <a:ext cx="3733800" cy="31848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2374422"/>
      </p:ext>
    </p:extLst>
  </p:cSld>
  <p:clrMapOvr>
    <a:masterClrMapping/>
  </p:clrMapOvr>
  <p:transition spd="slow">
    <p:cove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305800" cy="6248400"/>
          </a:xfrm>
        </p:spPr>
        <p:txBody>
          <a:bodyPr>
            <a:normAutofit/>
          </a:bodyPr>
          <a:lstStyle/>
          <a:p>
            <a:pPr marL="0" indent="0" algn="ctr">
              <a:buNone/>
            </a:pPr>
            <a:r>
              <a:rPr lang="en-US" sz="2800" b="1" u="sng" dirty="0" smtClean="0">
                <a:effectLst>
                  <a:outerShdw blurRad="38100" dist="38100" dir="2700000" algn="tl">
                    <a:srgbClr val="000000">
                      <a:alpha val="43137"/>
                    </a:srgbClr>
                  </a:outerShdw>
                </a:effectLst>
              </a:rPr>
              <a:t>Treating The Physical Dimension</a:t>
            </a:r>
          </a:p>
          <a:p>
            <a:pPr marL="0" indent="0" algn="ctr">
              <a:buNone/>
            </a:pPr>
            <a:r>
              <a:rPr lang="en-US" sz="2800" b="1" u="sng" dirty="0" smtClean="0">
                <a:effectLst>
                  <a:outerShdw blurRad="38100" dist="38100" dir="2700000" algn="tl">
                    <a:srgbClr val="000000">
                      <a:alpha val="43137"/>
                    </a:srgbClr>
                  </a:outerShdw>
                </a:effectLst>
              </a:rPr>
              <a:t>Of Recovery</a:t>
            </a:r>
          </a:p>
          <a:p>
            <a:pPr marL="0" indent="0" algn="ctr">
              <a:buNone/>
            </a:pPr>
            <a:endParaRPr lang="en-US" sz="2800" b="1" u="sng" dirty="0">
              <a:effectLst>
                <a:outerShdw blurRad="38100" dist="38100" dir="2700000" algn="tl">
                  <a:srgbClr val="000000">
                    <a:alpha val="43137"/>
                  </a:srgbClr>
                </a:outerShdw>
              </a:effectLst>
            </a:endParaRPr>
          </a:p>
          <a:p>
            <a:pPr marL="457200" indent="-457200">
              <a:buAutoNum type="alphaUcPeriod"/>
            </a:pPr>
            <a:r>
              <a:rPr lang="en-US" sz="2400" b="1" u="sng" dirty="0" smtClean="0">
                <a:effectLst>
                  <a:outerShdw blurRad="38100" dist="38100" dir="2700000" algn="tl">
                    <a:srgbClr val="000000">
                      <a:alpha val="43137"/>
                    </a:srgbClr>
                  </a:outerShdw>
                </a:effectLst>
              </a:rPr>
              <a:t>Sleep</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The serotonin your body needs to keep your mood steady is produced in sleep</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Drink milk	</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Lay off the caffeine</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Learn to cue your body – bedtime rituals</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Stop napping</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Keep patterns regular – day/night cycle</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Melatonin</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  Limit evening screen time	</a:t>
            </a:r>
            <a:endParaRPr lang="en-US" sz="2200" b="1" dirty="0">
              <a:effectLst>
                <a:outerShdw blurRad="38100" dist="38100" dir="2700000" algn="tl">
                  <a:srgbClr val="000000">
                    <a:alpha val="43137"/>
                  </a:srgbClr>
                </a:outerShdw>
              </a:effectLst>
            </a:endParaRPr>
          </a:p>
          <a:p>
            <a:pPr marL="0" indent="0">
              <a:buNone/>
            </a:pPr>
            <a:r>
              <a:rPr lang="en-US" sz="2400" b="1" dirty="0">
                <a:latin typeface="Arial Rounded MT Bold" panose="020F0704030504030204" pitchFamily="34" charset="0"/>
              </a:rPr>
              <a:t>	</a:t>
            </a:r>
          </a:p>
          <a:p>
            <a:pPr marL="0" indent="0" algn="ctr">
              <a:buNone/>
            </a:pPr>
            <a:endParaRPr lang="en-US" sz="2800" b="1" u="sng" dirty="0" smtClean="0">
              <a:latin typeface="Arial Rounded MT Bold" panose="020F0704030504030204" pitchFamily="34" charset="0"/>
            </a:endParaRPr>
          </a:p>
          <a:p>
            <a:pPr marL="0" indent="0">
              <a:buNone/>
            </a:pPr>
            <a:endParaRPr lang="en-US" sz="2800" b="1" u="sng" dirty="0">
              <a:latin typeface="Arial Rounded MT Bold" panose="020F0704030504030204" pitchFamily="34" charset="0"/>
            </a:endParaRPr>
          </a:p>
        </p:txBody>
      </p:sp>
    </p:spTree>
    <p:extLst>
      <p:ext uri="{BB962C8B-B14F-4D97-AF65-F5344CB8AC3E}">
        <p14:creationId xmlns:p14="http://schemas.microsoft.com/office/powerpoint/2010/main" val="3574928522"/>
      </p:ext>
    </p:extLst>
  </p:cSld>
  <p:clrMapOvr>
    <a:masterClrMapping/>
  </p:clrMapOvr>
  <p:transition spd="slow">
    <p:cove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382000" cy="6172200"/>
          </a:xfrm>
        </p:spPr>
        <p:txBody>
          <a:bodyPr>
            <a:normAutofit/>
          </a:bodyPr>
          <a:lstStyle/>
          <a:p>
            <a:pPr marL="457200" indent="-457200">
              <a:buAutoNum type="alphaUcPeriod" startAt="2"/>
            </a:pPr>
            <a:endParaRPr lang="en-US" sz="2400" b="1" u="sng" dirty="0" smtClean="0">
              <a:effectLst>
                <a:outerShdw blurRad="38100" dist="38100" dir="2700000" algn="tl">
                  <a:srgbClr val="000000">
                    <a:alpha val="43137"/>
                  </a:srgbClr>
                </a:outerShdw>
              </a:effectLst>
            </a:endParaRPr>
          </a:p>
          <a:p>
            <a:pPr marL="457200" indent="-457200">
              <a:buAutoNum type="alphaUcPeriod" startAt="2"/>
            </a:pPr>
            <a:r>
              <a:rPr lang="en-US" sz="2400" b="1" u="sng" dirty="0" smtClean="0">
                <a:effectLst>
                  <a:outerShdw blurRad="38100" dist="38100" dir="2700000" algn="tl">
                    <a:srgbClr val="000000">
                      <a:alpha val="43137"/>
                    </a:srgbClr>
                  </a:outerShdw>
                </a:effectLst>
              </a:rPr>
              <a:t>Vitamins:</a:t>
            </a:r>
            <a:r>
              <a:rPr lang="en-US" sz="2400" b="1" dirty="0" smtClean="0">
                <a:effectLst>
                  <a:outerShdw blurRad="38100" dist="38100" dir="2700000" algn="tl">
                    <a:srgbClr val="000000">
                      <a:alpha val="43137"/>
                    </a:srgbClr>
                  </a:outerShdw>
                </a:effectLst>
              </a:rPr>
              <a:t>   Review of the research strongly suggests that vitamin deficiencies are often associated with psychiatric symptoms.</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  Substance users are often in high risk categories for vitamin 	deficiencies.</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     -  The following vitamins can help with neuro cognitive as well 	as physical recovery for clients with co-occurring 	disorders.</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	</a:t>
            </a:r>
            <a:r>
              <a:rPr lang="en-US" sz="2400" b="1" u="sng" dirty="0" smtClean="0">
                <a:effectLst>
                  <a:outerShdw blurRad="38100" dist="38100" dir="2700000" algn="tl">
                    <a:srgbClr val="000000">
                      <a:alpha val="43137"/>
                    </a:srgbClr>
                  </a:outerShdw>
                </a:effectLst>
              </a:rPr>
              <a:t>B Vitamins </a:t>
            </a:r>
            <a:r>
              <a:rPr lang="en-US" sz="2400" b="1" dirty="0" smtClean="0">
                <a:effectLst>
                  <a:outerShdw blurRad="38100" dist="38100" dir="2700000" algn="tl">
                    <a:srgbClr val="000000">
                      <a:alpha val="43137"/>
                    </a:srgbClr>
                  </a:outerShdw>
                </a:effectLst>
              </a:rPr>
              <a:t> - Essential for stress, depression, anxiety, 	cognitive alertness, physical energy (B1 – B2 – B6)</a:t>
            </a:r>
            <a:endParaRPr lang="en-US" sz="2400" b="1" u="sng" dirty="0" smtClean="0">
              <a:effectLst>
                <a:outerShdw blurRad="38100" dist="38100" dir="2700000" algn="tl">
                  <a:srgbClr val="000000">
                    <a:alpha val="43137"/>
                  </a:srgbClr>
                </a:outerShdw>
              </a:effectLst>
            </a:endParaRPr>
          </a:p>
          <a:p>
            <a:pPr marL="0" indent="0">
              <a:buNone/>
            </a:pPr>
            <a:endParaRPr lang="en-US" sz="2400" b="1" dirty="0">
              <a:effectLst>
                <a:outerShdw blurRad="38100" dist="38100" dir="2700000" algn="tl">
                  <a:srgbClr val="000000">
                    <a:alpha val="43137"/>
                  </a:srgbClr>
                </a:outerShdw>
              </a:effectLst>
            </a:endParaRPr>
          </a:p>
          <a:p>
            <a:pPr marL="0" indent="0">
              <a:buNone/>
            </a:pPr>
            <a:endParaRPr lang="en-US" sz="2400" b="1" dirty="0" smtClean="0">
              <a:effectLst>
                <a:outerShdw blurRad="38100" dist="38100" dir="2700000" algn="tl">
                  <a:srgbClr val="000000">
                    <a:alpha val="43137"/>
                  </a:srgbClr>
                </a:outerShdw>
              </a:effectLst>
            </a:endParaRPr>
          </a:p>
          <a:p>
            <a:pPr marL="0" indent="0">
              <a:buNone/>
            </a:pPr>
            <a:endParaRPr lang="en-US" sz="2400" b="1" dirty="0">
              <a:effectLst>
                <a:outerShdw blurRad="38100" dist="38100" dir="2700000" algn="tl">
                  <a:srgbClr val="000000">
                    <a:alpha val="43137"/>
                  </a:srgbClr>
                </a:outerShdw>
              </a:effectLst>
            </a:endParaRPr>
          </a:p>
          <a:p>
            <a:pPr marL="0" indent="0">
              <a:buNone/>
            </a:pP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78106460"/>
      </p:ext>
    </p:extLst>
  </p:cSld>
  <p:clrMapOvr>
    <a:masterClrMapping/>
  </p:clrMapOvr>
  <p:transition spd="slow">
    <p:cove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8001000" cy="5791200"/>
          </a:xfrm>
        </p:spPr>
        <p:txBody>
          <a:bodyPr>
            <a:normAutofit lnSpcReduction="10000"/>
          </a:bodyPr>
          <a:lstStyle/>
          <a:p>
            <a:pPr marL="0" indent="0">
              <a:buNone/>
            </a:pPr>
            <a:r>
              <a:rPr lang="en-US" b="1" dirty="0">
                <a:effectLst>
                  <a:outerShdw blurRad="38100" dist="38100" dir="2700000" algn="tl">
                    <a:srgbClr val="000000">
                      <a:alpha val="43137"/>
                    </a:srgbClr>
                  </a:outerShdw>
                </a:effectLst>
              </a:rPr>
              <a:t>B-9	(Folic Acid) Requisite in synthesis of serotonin, norepinephrine, dopamine, and DNA.  Common among patients with mood disorders.  Low levels in patients experiencing first episode of psychosis.</a:t>
            </a:r>
          </a:p>
          <a:p>
            <a:pPr marL="0" indent="0">
              <a:buNone/>
            </a:pPr>
            <a:r>
              <a:rPr lang="en-US" b="1" dirty="0" smtClean="0">
                <a:effectLst>
                  <a:outerShdw blurRad="38100" dist="38100" dir="2700000" algn="tl">
                    <a:srgbClr val="000000">
                      <a:alpha val="43137"/>
                    </a:srgbClr>
                  </a:outerShdw>
                </a:effectLst>
              </a:rPr>
              <a:t>Folate </a:t>
            </a:r>
            <a:r>
              <a:rPr lang="en-US" b="1" dirty="0">
                <a:effectLst>
                  <a:outerShdw blurRad="38100" dist="38100" dir="2700000" algn="tl">
                    <a:srgbClr val="000000">
                      <a:alpha val="43137"/>
                    </a:srgbClr>
                  </a:outerShdw>
                </a:effectLst>
              </a:rPr>
              <a:t>can enhance antidepressant treatment</a:t>
            </a:r>
          </a:p>
          <a:p>
            <a:pPr marL="0" indent="0">
              <a:buNone/>
            </a:pPr>
            <a:r>
              <a:rPr lang="en-US" b="1" dirty="0" smtClean="0">
                <a:effectLst>
                  <a:outerShdw blurRad="38100" dist="38100" dir="2700000" algn="tl">
                    <a:srgbClr val="000000">
                      <a:alpha val="43137"/>
                    </a:srgbClr>
                  </a:outerShdw>
                </a:effectLst>
              </a:rPr>
              <a:t>Found </a:t>
            </a:r>
            <a:r>
              <a:rPr lang="en-US" b="1" dirty="0">
                <a:effectLst>
                  <a:outerShdw blurRad="38100" dist="38100" dir="2700000" algn="tl">
                    <a:srgbClr val="000000">
                      <a:alpha val="43137"/>
                    </a:srgbClr>
                  </a:outerShdw>
                </a:effectLst>
              </a:rPr>
              <a:t>in 50% of depressed </a:t>
            </a:r>
            <a:r>
              <a:rPr lang="en-US" b="1" dirty="0" smtClean="0">
                <a:effectLst>
                  <a:outerShdw blurRad="38100" dist="38100" dir="2700000" algn="tl">
                    <a:srgbClr val="000000">
                      <a:alpha val="43137"/>
                    </a:srgbClr>
                  </a:outerShdw>
                </a:effectLst>
              </a:rPr>
              <a:t>patients</a:t>
            </a:r>
          </a:p>
          <a:p>
            <a:pPr marL="0" indent="0">
              <a:buNone/>
            </a:pPr>
            <a:r>
              <a:rPr lang="en-US" b="1" dirty="0" smtClean="0">
                <a:effectLst>
                  <a:outerShdw blurRad="38100" dist="38100" dir="2700000" algn="tl">
                    <a:srgbClr val="000000">
                      <a:alpha val="43137"/>
                    </a:srgbClr>
                  </a:outerShdw>
                </a:effectLst>
              </a:rPr>
              <a:t>Deficiency </a:t>
            </a:r>
            <a:r>
              <a:rPr lang="en-US" b="1" dirty="0">
                <a:effectLst>
                  <a:outerShdw blurRad="38100" dist="38100" dir="2700000" algn="tl">
                    <a:srgbClr val="000000">
                      <a:alpha val="43137"/>
                    </a:srgbClr>
                  </a:outerShdw>
                </a:effectLst>
              </a:rPr>
              <a:t>found in heavy alcohol use, </a:t>
            </a:r>
            <a:r>
              <a:rPr lang="en-US" b="1" dirty="0" smtClean="0">
                <a:effectLst>
                  <a:outerShdw blurRad="38100" dist="38100" dir="2700000" algn="tl">
                    <a:srgbClr val="000000">
                      <a:alpha val="43137"/>
                    </a:srgbClr>
                  </a:outerShdw>
                </a:effectLst>
              </a:rPr>
              <a:t>19%</a:t>
            </a:r>
          </a:p>
          <a:p>
            <a:pPr marL="0" indent="0">
              <a:buNone/>
            </a:pPr>
            <a:r>
              <a:rPr lang="en-US" b="1" dirty="0" smtClean="0">
                <a:effectLst>
                  <a:outerShdw blurRad="38100" dist="38100" dir="2700000" algn="tl">
                    <a:srgbClr val="000000">
                      <a:alpha val="43137"/>
                    </a:srgbClr>
                  </a:outerShdw>
                </a:effectLst>
              </a:rPr>
              <a:t>adolescent </a:t>
            </a:r>
            <a:r>
              <a:rPr lang="en-US" b="1" dirty="0">
                <a:effectLst>
                  <a:outerShdw blurRad="38100" dist="38100" dir="2700000" algn="tl">
                    <a:srgbClr val="000000">
                      <a:alpha val="43137"/>
                    </a:srgbClr>
                  </a:outerShdw>
                </a:effectLst>
              </a:rPr>
              <a:t>females</a:t>
            </a:r>
          </a:p>
          <a:p>
            <a:pPr marL="0" indent="0">
              <a:buNone/>
            </a:pPr>
            <a:endParaRPr lang="en-US" b="1" dirty="0">
              <a:effectLst>
                <a:outerShdw blurRad="38100" dist="38100" dir="2700000" algn="tl">
                  <a:srgbClr val="000000">
                    <a:alpha val="43137"/>
                  </a:srgbClr>
                </a:outerShdw>
              </a:effectLst>
            </a:endParaRPr>
          </a:p>
          <a:p>
            <a:pPr marL="0" indent="0">
              <a:buNone/>
            </a:pPr>
            <a:r>
              <a:rPr lang="en-US" b="1" dirty="0">
                <a:effectLst>
                  <a:outerShdw blurRad="38100" dist="38100" dir="2700000" algn="tl">
                    <a:srgbClr val="000000">
                      <a:alpha val="43137"/>
                    </a:srgbClr>
                  </a:outerShdw>
                </a:effectLst>
              </a:rPr>
              <a:t>B-12	Needed to produce monoamine neurotransmitters and maintain myelin.  Deficiency found in up to a third of depressed patients, and compromises response to </a:t>
            </a:r>
            <a:r>
              <a:rPr lang="en-US" b="1" dirty="0" smtClean="0">
                <a:effectLst>
                  <a:outerShdw blurRad="38100" dist="38100" dir="2700000" algn="tl">
                    <a:srgbClr val="000000">
                      <a:alpha val="43137"/>
                    </a:srgbClr>
                  </a:outerShdw>
                </a:effectLst>
              </a:rPr>
              <a:t>antidepressants.</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6482298"/>
      </p:ext>
    </p:extLst>
  </p:cSld>
  <p:clrMapOvr>
    <a:masterClrMapping/>
  </p:clrMapOvr>
  <p:transition spd="slow">
    <p:cove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pPr marL="0" indent="0">
              <a:buNone/>
            </a:pPr>
            <a:endParaRPr lang="en-US" sz="2400" b="1" dirty="0" smtClean="0">
              <a:latin typeface="Arial Black" panose="020B0A04020102020204" pitchFamily="34" charset="0"/>
            </a:endParaRPr>
          </a:p>
          <a:p>
            <a:pPr marL="0" indent="0">
              <a:buNone/>
            </a:pPr>
            <a:endParaRPr lang="en-US" sz="2400" b="1" dirty="0">
              <a:latin typeface="Arial Black" panose="020B0A04020102020204" pitchFamily="34" charset="0"/>
            </a:endParaRPr>
          </a:p>
          <a:p>
            <a:pPr marL="0" indent="0">
              <a:buNone/>
            </a:pPr>
            <a:r>
              <a:rPr lang="en-US" sz="2400" b="1" u="sng" dirty="0" smtClean="0">
                <a:effectLst>
                  <a:outerShdw blurRad="38100" dist="38100" dir="2700000" algn="tl">
                    <a:srgbClr val="000000">
                      <a:alpha val="43137"/>
                    </a:srgbClr>
                  </a:outerShdw>
                </a:effectLst>
              </a:rPr>
              <a:t>Vitamin C:</a:t>
            </a:r>
            <a:r>
              <a:rPr lang="en-US" sz="2400" b="1" dirty="0" smtClean="0">
                <a:effectLst>
                  <a:outerShdw blurRad="38100" dist="38100" dir="2700000" algn="tl">
                    <a:srgbClr val="000000">
                      <a:alpha val="43137"/>
                    </a:srgbClr>
                  </a:outerShdw>
                </a:effectLst>
              </a:rPr>
              <a:t>  Vital for synthesis of serotonin and norepinephrine.  It is an antioxidant in the brain. Patients with poor diets as a result of drug and alcohol use and eating disorders are at risk</a:t>
            </a:r>
          </a:p>
          <a:p>
            <a:pPr marL="0" indent="0">
              <a:buNone/>
            </a:pPr>
            <a:endParaRPr lang="en-US" sz="2400" b="1" dirty="0" smtClean="0">
              <a:effectLst>
                <a:outerShdw blurRad="38100" dist="38100" dir="2700000" algn="tl">
                  <a:srgbClr val="000000">
                    <a:alpha val="43137"/>
                  </a:srgbClr>
                </a:outerShdw>
              </a:effectLst>
            </a:endParaRPr>
          </a:p>
          <a:p>
            <a:pPr marL="0" indent="0">
              <a:buNone/>
            </a:pPr>
            <a:r>
              <a:rPr lang="en-US" sz="2400" b="1" u="sng" dirty="0">
                <a:effectLst>
                  <a:outerShdw blurRad="38100" dist="38100" dir="2700000" algn="tl">
                    <a:srgbClr val="000000">
                      <a:alpha val="43137"/>
                    </a:srgbClr>
                  </a:outerShdw>
                </a:effectLst>
              </a:rPr>
              <a:t>Vitamin D:</a:t>
            </a:r>
            <a:r>
              <a:rPr lang="en-US" sz="2400" b="1" dirty="0">
                <a:effectLst>
                  <a:outerShdw blurRad="38100" dist="38100" dir="2700000" algn="tl">
                    <a:srgbClr val="000000">
                      <a:alpha val="43137"/>
                    </a:srgbClr>
                  </a:outerShdw>
                </a:effectLst>
              </a:rPr>
              <a:t>  Important role in brain function and development.  Neuronal cells have vitamin D receptors in hippocampus, prefrontal cortex, hypothalamus, thalamus.  These areas are linked to pathophysiology of depression.  Important in biosynthesis of dopamine, norpinephrine, epinephrine provides resistance to neurotoxins.</a:t>
            </a:r>
          </a:p>
          <a:p>
            <a:pPr marL="0" indent="0">
              <a:buNone/>
            </a:pPr>
            <a:endParaRPr lang="en-US" sz="2400" b="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84088181"/>
      </p:ext>
    </p:extLst>
  </p:cSld>
  <p:clrMapOvr>
    <a:masterClrMapping/>
  </p:clrMapOvr>
  <p:transition spd="slow">
    <p:cove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82000" cy="6019800"/>
          </a:xfrm>
        </p:spPr>
        <p:txBody>
          <a:bodyPr>
            <a:normAutofit/>
          </a:bodyPr>
          <a:lstStyle/>
          <a:p>
            <a:pPr marL="0" indent="0">
              <a:buNone/>
            </a:pPr>
            <a:endParaRPr lang="en-US" sz="2400" b="1" dirty="0" smtClean="0">
              <a:latin typeface="Arial Black" panose="020B0A04020102020204" pitchFamily="34" charset="0"/>
            </a:endParaRPr>
          </a:p>
          <a:p>
            <a:pPr marL="0" indent="0">
              <a:buNone/>
            </a:pPr>
            <a:endParaRPr lang="en-US" sz="2400" b="1" dirty="0">
              <a:latin typeface="Arial Black" panose="020B0A04020102020204" pitchFamily="34" charset="0"/>
            </a:endParaRPr>
          </a:p>
          <a:p>
            <a:pPr marL="0" indent="0">
              <a:buNone/>
            </a:pPr>
            <a:r>
              <a:rPr lang="en-US" sz="2400" b="1" dirty="0" smtClean="0">
                <a:effectLst>
                  <a:outerShdw blurRad="38100" dist="38100" dir="2700000" algn="tl">
                    <a:srgbClr val="000000">
                      <a:alpha val="43137"/>
                    </a:srgbClr>
                  </a:outerShdw>
                </a:effectLst>
              </a:rPr>
              <a:t>Low vitamin D levels linked to schizophrenia, psychotic symptoms, impair mentsin memory, orientation, executive functions.</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Omega  3 – Brain recovery, focus, attention.</a:t>
            </a:r>
          </a:p>
          <a:p>
            <a:pPr marL="0" indent="0">
              <a:buNone/>
            </a:pPr>
            <a:endParaRPr lang="en-US" sz="2400" b="1" dirty="0">
              <a:effectLst>
                <a:outerShdw blurRad="38100" dist="38100" dir="2700000" algn="tl">
                  <a:srgbClr val="000000">
                    <a:alpha val="43137"/>
                  </a:srgbClr>
                </a:outerShdw>
              </a:effectLst>
            </a:endParaRPr>
          </a:p>
          <a:p>
            <a:pPr marL="0" indent="0">
              <a:buNone/>
            </a:pPr>
            <a:endParaRPr lang="en-US" sz="2400" b="1" dirty="0" smtClean="0">
              <a:effectLst>
                <a:outerShdw blurRad="38100" dist="38100" dir="2700000" algn="tl">
                  <a:srgbClr val="000000">
                    <a:alpha val="43137"/>
                  </a:srgbClr>
                </a:outerShdw>
              </a:effectLst>
            </a:endParaRPr>
          </a:p>
          <a:p>
            <a:pPr marL="0" indent="0">
              <a:buNone/>
            </a:pPr>
            <a:endParaRPr lang="en-US" sz="2400" b="1" dirty="0">
              <a:effectLst>
                <a:outerShdw blurRad="38100" dist="38100" dir="2700000" algn="tl">
                  <a:srgbClr val="000000">
                    <a:alpha val="43137"/>
                  </a:srgbClr>
                </a:outerShdw>
              </a:effectLst>
            </a:endParaRPr>
          </a:p>
          <a:p>
            <a:pPr marL="0" indent="0">
              <a:buNone/>
            </a:pPr>
            <a:endParaRPr lang="en-US" sz="2400" b="1" dirty="0" smtClean="0">
              <a:effectLst>
                <a:outerShdw blurRad="38100" dist="38100" dir="2700000" algn="tl">
                  <a:srgbClr val="000000">
                    <a:alpha val="43137"/>
                  </a:srgbClr>
                </a:outerShdw>
              </a:effectLst>
            </a:endParaRP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a:t>
            </a:r>
            <a:r>
              <a:rPr lang="en-US" sz="1800" b="1" dirty="0" smtClean="0">
                <a:effectLst>
                  <a:outerShdw blurRad="38100" dist="38100" dir="2700000" algn="tl">
                    <a:srgbClr val="000000">
                      <a:alpha val="43137"/>
                    </a:srgbClr>
                  </a:outerShdw>
                </a:effectLst>
              </a:rPr>
              <a:t>Source: Vitamin D deficiency and Psychiatric Issues, Current Psychiatry Vol. 12 No. 4)</a:t>
            </a:r>
          </a:p>
          <a:p>
            <a:pPr marL="0" indent="0">
              <a:buNone/>
            </a:pPr>
            <a:endParaRPr lang="en-US" sz="2400" b="1" dirty="0">
              <a:latin typeface="Arial Black" panose="020B0A04020102020204" pitchFamily="34" charset="0"/>
            </a:endParaRPr>
          </a:p>
        </p:txBody>
      </p:sp>
    </p:spTree>
    <p:extLst>
      <p:ext uri="{BB962C8B-B14F-4D97-AF65-F5344CB8AC3E}">
        <p14:creationId xmlns:p14="http://schemas.microsoft.com/office/powerpoint/2010/main" val="752407933"/>
      </p:ext>
    </p:extLst>
  </p:cSld>
  <p:clrMapOvr>
    <a:masterClrMapping/>
  </p:clrMapOvr>
  <p:transition spd="slow">
    <p:cove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82000" cy="6172200"/>
          </a:xfrm>
        </p:spPr>
        <p:txBody>
          <a:bodyPr>
            <a:normAutofit/>
          </a:bodyPr>
          <a:lstStyle/>
          <a:p>
            <a:pPr marL="0" indent="0">
              <a:buNone/>
            </a:pPr>
            <a:endParaRPr lang="en-US" sz="2400" b="1" dirty="0" smtClean="0">
              <a:latin typeface="Arial Rounded MT Bold" panose="020F0704030504030204" pitchFamily="34" charset="0"/>
            </a:endParaRPr>
          </a:p>
          <a:p>
            <a:pPr marL="457200" indent="-457200">
              <a:buAutoNum type="alphaUcPeriod" startAt="3"/>
            </a:pPr>
            <a:r>
              <a:rPr lang="en-US" sz="2400" b="1" u="sng" dirty="0" smtClean="0">
                <a:effectLst>
                  <a:outerShdw blurRad="38100" dist="38100" dir="2700000" algn="tl">
                    <a:srgbClr val="000000">
                      <a:alpha val="43137"/>
                    </a:srgbClr>
                  </a:outerShdw>
                </a:effectLst>
              </a:rPr>
              <a:t>Diet</a:t>
            </a:r>
          </a:p>
          <a:p>
            <a:pPr marL="0" indent="0">
              <a:buNone/>
            </a:pPr>
            <a:endParaRPr lang="en-US" sz="2400" b="1" u="sng" dirty="0">
              <a:effectLst>
                <a:outerShdw blurRad="38100" dist="38100" dir="2700000" algn="tl">
                  <a:srgbClr val="000000">
                    <a:alpha val="43137"/>
                  </a:srgbClr>
                </a:outerShdw>
              </a:effectLst>
            </a:endParaRP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Complex Carbohydrates</a:t>
            </a:r>
            <a:endParaRPr lang="en-US" sz="24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	Protein</a:t>
            </a:r>
          </a:p>
          <a:p>
            <a:pPr marL="0" indent="0">
              <a:buNone/>
            </a:pPr>
            <a:endParaRPr lang="en-US" sz="2400" b="1" dirty="0">
              <a:effectLst>
                <a:outerShdw blurRad="38100" dist="38100" dir="2700000" algn="tl">
                  <a:srgbClr val="000000">
                    <a:alpha val="43137"/>
                  </a:srgbClr>
                </a:outerShdw>
              </a:effectLst>
            </a:endParaRPr>
          </a:p>
          <a:p>
            <a:pPr marL="457200" indent="-457200">
              <a:buAutoNum type="alphaUcPeriod" startAt="4"/>
            </a:pPr>
            <a:r>
              <a:rPr lang="en-US" sz="2400" b="1" u="sng" dirty="0" smtClean="0">
                <a:effectLst>
                  <a:outerShdw blurRad="38100" dist="38100" dir="2700000" algn="tl">
                    <a:srgbClr val="000000">
                      <a:alpha val="43137"/>
                    </a:srgbClr>
                  </a:outerShdw>
                </a:effectLst>
              </a:rPr>
              <a:t>Movement</a:t>
            </a:r>
          </a:p>
          <a:p>
            <a:pPr marL="0" indent="0">
              <a:buNone/>
            </a:pPr>
            <a:endParaRPr lang="en-US" sz="2400" b="1" u="sng" dirty="0">
              <a:effectLst>
                <a:outerShdw blurRad="38100" dist="38100" dir="2700000" algn="tl">
                  <a:srgbClr val="000000">
                    <a:alpha val="43137"/>
                  </a:srgbClr>
                </a:outerShdw>
              </a:effectLst>
            </a:endParaRP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20 minutes per day for mood/anxiety</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40 minutes per day for addiction recovery</a:t>
            </a:r>
          </a:p>
          <a:p>
            <a:pPr marL="0" indent="0">
              <a:buNone/>
            </a:pPr>
            <a:endParaRPr lang="en-US" sz="2400" b="1" u="sng" dirty="0">
              <a:effectLst>
                <a:outerShdw blurRad="38100" dist="38100" dir="2700000" algn="tl">
                  <a:srgbClr val="000000">
                    <a:alpha val="43137"/>
                  </a:srgbClr>
                </a:outerShdw>
              </a:effectLst>
            </a:endParaRPr>
          </a:p>
          <a:p>
            <a:pPr marL="0" indent="0">
              <a:buNone/>
            </a:pP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82349072"/>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382000" cy="5791200"/>
          </a:xfrm>
        </p:spPr>
        <p:txBody>
          <a:bodyPr/>
          <a:lstStyle/>
          <a:p>
            <a:r>
              <a:rPr lang="en-US" sz="2400" b="1" dirty="0" smtClean="0">
                <a:effectLst>
                  <a:outerShdw blurRad="38100" dist="38100" dir="2700000" algn="tl">
                    <a:srgbClr val="000000">
                      <a:alpha val="43137"/>
                    </a:srgbClr>
                  </a:outerShdw>
                </a:effectLst>
                <a:latin typeface="+mj-lt"/>
              </a:rPr>
              <a:t>Treatment admissions for opiate addiction in 2006 was secondary only to alcohol</a:t>
            </a:r>
          </a:p>
          <a:p>
            <a:pPr marL="0" indent="0">
              <a:buNone/>
            </a:pPr>
            <a:r>
              <a:rPr lang="en-US" sz="1800" b="1" dirty="0" smtClean="0">
                <a:effectLst>
                  <a:outerShdw blurRad="38100" dist="38100" dir="2700000" algn="tl">
                    <a:srgbClr val="000000">
                      <a:alpha val="43137"/>
                    </a:srgbClr>
                  </a:outerShdw>
                </a:effectLst>
                <a:latin typeface="+mj-lt"/>
              </a:rPr>
              <a:t>(National Survey of Drug Use and Health)</a:t>
            </a:r>
          </a:p>
          <a:p>
            <a:pPr marL="0" indent="0">
              <a:buNone/>
            </a:pPr>
            <a:endParaRPr lang="en-US" sz="1800" b="1" dirty="0">
              <a:effectLst>
                <a:outerShdw blurRad="38100" dist="38100" dir="2700000" algn="tl">
                  <a:srgbClr val="000000">
                    <a:alpha val="43137"/>
                  </a:srgbClr>
                </a:outerShdw>
              </a:effectLst>
              <a:latin typeface="+mj-lt"/>
            </a:endParaRPr>
          </a:p>
          <a:p>
            <a:r>
              <a:rPr lang="en-US" sz="2400" b="1" dirty="0" smtClean="0">
                <a:effectLst>
                  <a:outerShdw blurRad="38100" dist="38100" dir="2700000" algn="tl">
                    <a:srgbClr val="000000">
                      <a:alpha val="43137"/>
                    </a:srgbClr>
                  </a:outerShdw>
                </a:effectLst>
                <a:latin typeface="+mj-lt"/>
              </a:rPr>
              <a:t>In all populations, males account for 75% of heroin addicts, females account for 25%</a:t>
            </a:r>
          </a:p>
          <a:p>
            <a:endParaRPr lang="en-US" sz="2400" b="1" dirty="0">
              <a:effectLst>
                <a:outerShdw blurRad="38100" dist="38100" dir="2700000" algn="tl">
                  <a:srgbClr val="000000">
                    <a:alpha val="43137"/>
                  </a:srgbClr>
                </a:outerShdw>
              </a:effectLst>
              <a:latin typeface="+mj-lt"/>
            </a:endParaRPr>
          </a:p>
          <a:p>
            <a:r>
              <a:rPr lang="en-US" sz="2400" b="1" dirty="0" smtClean="0">
                <a:effectLst>
                  <a:outerShdw blurRad="38100" dist="38100" dir="2700000" algn="tl">
                    <a:srgbClr val="000000">
                      <a:alpha val="43137"/>
                    </a:srgbClr>
                  </a:outerShdw>
                </a:effectLst>
                <a:latin typeface="+mj-lt"/>
              </a:rPr>
              <a:t>In all populations, except adolescent males, heroin users are much more likely to inject heroin.  However, adolescent females are 3.9 times more likely to inject heroin than male adolescents</a:t>
            </a:r>
            <a:endParaRPr lang="en-US" sz="2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2521359823"/>
      </p:ext>
    </p:extLst>
  </p:cSld>
  <p:clrMapOvr>
    <a:masterClrMapping/>
  </p:clrMapOvr>
  <p:transition spd="slow">
    <p:cove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pPr marL="0" indent="0" algn="ctr">
              <a:buNone/>
            </a:pPr>
            <a:r>
              <a:rPr lang="en-US" sz="2400" b="1" u="sng" dirty="0" smtClean="0">
                <a:effectLst>
                  <a:outerShdw blurRad="38100" dist="38100" dir="2700000" algn="tl">
                    <a:srgbClr val="000000">
                      <a:alpha val="43137"/>
                    </a:srgbClr>
                  </a:outerShdw>
                </a:effectLst>
              </a:rPr>
              <a:t>Brain Recovery:  The Early Months</a:t>
            </a:r>
          </a:p>
          <a:p>
            <a:pPr marL="0" indent="0" algn="ctr">
              <a:buNone/>
            </a:pPr>
            <a:endParaRPr lang="en-US" sz="2400" b="1" dirty="0" smtClean="0">
              <a:effectLst>
                <a:outerShdw blurRad="38100" dist="38100" dir="2700000" algn="tl">
                  <a:srgbClr val="000000">
                    <a:alpha val="43137"/>
                  </a:srgbClr>
                </a:outerShdw>
              </a:effectLst>
            </a:endParaRPr>
          </a:p>
          <a:p>
            <a:pPr marL="0" indent="0">
              <a:buNone/>
            </a:pPr>
            <a:endParaRPr lang="en-US" sz="2400" b="1" dirty="0" smtClean="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Addiction is a brain disease.  Addicts brains and central nervous systems are damaged.  They need time, attention, and appropriate intervention to recover</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Treatment strategies need to match brain deficits</a:t>
            </a:r>
          </a:p>
          <a:p>
            <a:pPr marL="0" indent="0">
              <a:buNone/>
            </a:pPr>
            <a:endParaRPr lang="en-US" sz="2400" b="1" dirty="0">
              <a:latin typeface="Arial Black" panose="020B0A04020102020204" pitchFamily="34" charset="0"/>
            </a:endParaRPr>
          </a:p>
          <a:p>
            <a:pPr marL="0" indent="0">
              <a:buNone/>
            </a:pPr>
            <a:endParaRPr lang="en-US" sz="1800" b="1" dirty="0" smtClean="0">
              <a:latin typeface="Arial Black" panose="020B0A04020102020204" pitchFamily="34" charset="0"/>
            </a:endParaRPr>
          </a:p>
        </p:txBody>
      </p:sp>
    </p:spTree>
    <p:extLst>
      <p:ext uri="{BB962C8B-B14F-4D97-AF65-F5344CB8AC3E}">
        <p14:creationId xmlns:p14="http://schemas.microsoft.com/office/powerpoint/2010/main" val="940753347"/>
      </p:ext>
    </p:extLst>
  </p:cSld>
  <p:clrMapOvr>
    <a:masterClrMapping/>
  </p:clrMapOvr>
  <p:transition spd="slow">
    <p:cove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82000" cy="6324600"/>
          </a:xfrm>
        </p:spPr>
        <p:txBody>
          <a:bodyPr>
            <a:normAutofit/>
          </a:bodyPr>
          <a:lstStyle/>
          <a:p>
            <a:pPr marL="0" indent="0" algn="ctr">
              <a:buNone/>
            </a:pPr>
            <a:r>
              <a:rPr lang="en-US" sz="2400" b="1" u="sng" dirty="0" smtClean="0">
                <a:effectLst>
                  <a:outerShdw blurRad="38100" dist="38100" dir="2700000" algn="tl">
                    <a:srgbClr val="000000">
                      <a:alpha val="43137"/>
                    </a:srgbClr>
                  </a:outerShdw>
                </a:effectLst>
              </a:rPr>
              <a:t>Neurobiological Dysregulation</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200" b="1" u="sng" dirty="0" smtClean="0">
                <a:effectLst>
                  <a:outerShdw blurRad="38100" dist="38100" dir="2700000" algn="tl">
                    <a:srgbClr val="000000">
                      <a:alpha val="43137"/>
                    </a:srgbClr>
                  </a:outerShdw>
                </a:effectLst>
              </a:rPr>
              <a:t>Pharmacotherapy:</a:t>
            </a:r>
            <a:endParaRPr lang="en-US" sz="2200" b="1" dirty="0" smtClean="0">
              <a:effectLst>
                <a:outerShdw blurRad="38100" dist="38100" dir="2700000" algn="tl">
                  <a:srgbClr val="000000">
                    <a:alpha val="43137"/>
                  </a:srgbClr>
                </a:outerShdw>
              </a:effectLst>
            </a:endParaRPr>
          </a:p>
          <a:p>
            <a:pPr marL="0" indent="0">
              <a:buNone/>
            </a:pPr>
            <a:r>
              <a:rPr lang="en-US" sz="2200" b="1" dirty="0" smtClean="0">
                <a:effectLst>
                  <a:outerShdw blurRad="38100" dist="38100" dir="2700000" algn="tl">
                    <a:srgbClr val="000000">
                      <a:alpha val="43137"/>
                    </a:srgbClr>
                  </a:outerShdw>
                </a:effectLst>
              </a:rPr>
              <a:t>	GeneSight by Pharmacogenomics by Assurex –</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DNA test to determine most effective medication</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for mood, anxiety, ADHD</a:t>
            </a:r>
          </a:p>
          <a:p>
            <a:pPr marL="0" indent="0">
              <a:buNone/>
            </a:pPr>
            <a:endParaRPr lang="en-US" sz="2200" b="1" dirty="0">
              <a:effectLst>
                <a:outerShdw blurRad="38100" dist="38100" dir="2700000" algn="tl">
                  <a:srgbClr val="000000">
                    <a:alpha val="43137"/>
                  </a:srgbClr>
                </a:outerShdw>
              </a:effectLst>
            </a:endParaRPr>
          </a:p>
          <a:p>
            <a:pPr marL="0" indent="0">
              <a:buNone/>
            </a:pPr>
            <a:r>
              <a:rPr lang="en-US" sz="2200" b="1" u="sng" dirty="0" smtClean="0">
                <a:effectLst>
                  <a:outerShdw blurRad="38100" dist="38100" dir="2700000" algn="tl">
                    <a:srgbClr val="000000">
                      <a:alpha val="43137"/>
                    </a:srgbClr>
                  </a:outerShdw>
                </a:effectLst>
              </a:rPr>
              <a:t>Medication Assistance for Addiction:</a:t>
            </a:r>
          </a:p>
          <a:p>
            <a:pPr marL="0" indent="0">
              <a:buNone/>
            </a:pPr>
            <a:r>
              <a:rPr lang="en-US" sz="2200" b="1" dirty="0" smtClean="0">
                <a:effectLst>
                  <a:outerShdw blurRad="38100" dist="38100" dir="2700000" algn="tl">
                    <a:srgbClr val="000000">
                      <a:alpha val="43137"/>
                    </a:srgbClr>
                  </a:outerShdw>
                </a:effectLst>
              </a:rPr>
              <a:t>	Naltrexone – alcohol – opiate – cocaine</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Campral – alcohol</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Vivitrol – alcohol, opiates</a:t>
            </a:r>
          </a:p>
          <a:p>
            <a:pPr marL="0" indent="0">
              <a:buNone/>
            </a:pPr>
            <a:r>
              <a:rPr lang="en-US" sz="2200" b="1" dirty="0">
                <a:effectLst>
                  <a:outerShdw blurRad="38100" dist="38100" dir="2700000" algn="tl">
                    <a:srgbClr val="000000">
                      <a:alpha val="43137"/>
                    </a:srgbClr>
                  </a:outerShdw>
                </a:effectLst>
              </a:rPr>
              <a:t>	</a:t>
            </a:r>
            <a:r>
              <a:rPr lang="en-US" sz="2200" b="1" dirty="0" smtClean="0">
                <a:effectLst>
                  <a:outerShdw blurRad="38100" dist="38100" dir="2700000" algn="tl">
                    <a:srgbClr val="000000">
                      <a:alpha val="43137"/>
                    </a:srgbClr>
                  </a:outerShdw>
                </a:effectLst>
              </a:rPr>
              <a:t>Gabapentin (Neurontin) – marijuana, cocaine</a:t>
            </a:r>
          </a:p>
          <a:p>
            <a:pPr marL="0" indent="0">
              <a:buNone/>
            </a:pPr>
            <a:endParaRPr lang="en-US" sz="2200" b="1" u="sng" dirty="0">
              <a:effectLst>
                <a:outerShdw blurRad="38100" dist="38100" dir="2700000" algn="tl">
                  <a:srgbClr val="000000">
                    <a:alpha val="43137"/>
                  </a:srgbClr>
                </a:outerShdw>
              </a:effectLst>
            </a:endParaRPr>
          </a:p>
          <a:p>
            <a:pPr marL="0" indent="0">
              <a:buNone/>
            </a:pPr>
            <a:r>
              <a:rPr lang="en-US" sz="2200" b="1" dirty="0" smtClean="0">
                <a:effectLst>
                  <a:outerShdw blurRad="38100" dist="38100" dir="2700000" algn="tl">
                    <a:srgbClr val="000000">
                      <a:alpha val="43137"/>
                    </a:srgbClr>
                  </a:outerShdw>
                </a:effectLst>
              </a:rPr>
              <a:t>	Medications for mood, anxiety, focusing</a:t>
            </a:r>
            <a:endParaRPr lang="en-US" sz="2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13142169"/>
      </p:ext>
    </p:extLst>
  </p:cSld>
  <p:clrMapOvr>
    <a:masterClrMapping/>
  </p:clrMapOvr>
  <p:transition spd="slow">
    <p:cove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324600"/>
          </a:xfrm>
        </p:spPr>
        <p:txBody>
          <a:bodyPr>
            <a:normAutofit lnSpcReduction="10000"/>
          </a:bodyPr>
          <a:lstStyle/>
          <a:p>
            <a:pPr marL="0" indent="0" algn="ctr">
              <a:buNone/>
            </a:pPr>
            <a:r>
              <a:rPr lang="en-US" b="1" u="sng" dirty="0" smtClean="0">
                <a:effectLst>
                  <a:outerShdw blurRad="38100" dist="38100" dir="2700000" algn="tl">
                    <a:srgbClr val="000000">
                      <a:alpha val="43137"/>
                    </a:srgbClr>
                  </a:outerShdw>
                </a:effectLst>
              </a:rPr>
              <a:t>For the First 1 – 3 Months</a:t>
            </a:r>
          </a:p>
          <a:p>
            <a:pPr marL="0" indent="0" algn="ctr">
              <a:buNone/>
            </a:pPr>
            <a:endParaRPr lang="en-US" b="1" u="sng" dirty="0" smtClean="0">
              <a:effectLst>
                <a:outerShdw blurRad="38100" dist="38100" dir="2700000" algn="tl">
                  <a:srgbClr val="000000">
                    <a:alpha val="43137"/>
                  </a:srgbClr>
                </a:outerShdw>
              </a:effectLst>
            </a:endParaRPr>
          </a:p>
          <a:p>
            <a:pPr marL="571500" indent="-571500">
              <a:buAutoNum type="romanUcPeriod"/>
            </a:pPr>
            <a:r>
              <a:rPr lang="en-US" sz="2200" b="1" u="sng" dirty="0" smtClean="0">
                <a:effectLst>
                  <a:outerShdw blurRad="38100" dist="38100" dir="2700000" algn="tl">
                    <a:srgbClr val="000000">
                      <a:alpha val="43137"/>
                    </a:srgbClr>
                  </a:outerShdw>
                </a:effectLst>
              </a:rPr>
              <a:t>They need information about brain recovery!!</a:t>
            </a:r>
            <a:endParaRPr lang="en-US" sz="2200" b="1" u="sng" dirty="0">
              <a:effectLst>
                <a:outerShdw blurRad="38100" dist="38100" dir="2700000" algn="tl">
                  <a:srgbClr val="000000">
                    <a:alpha val="43137"/>
                  </a:srgbClr>
                </a:outerShdw>
              </a:effectLst>
            </a:endParaRPr>
          </a:p>
          <a:p>
            <a:pPr marL="0" indent="0">
              <a:buNone/>
            </a:pPr>
            <a:r>
              <a:rPr lang="en-US" sz="22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They need to understand what can be done to help their 		    brains recover</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What they are using</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When they started</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How does that substance affect brain</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What does their brain need to recover</a:t>
            </a:r>
          </a:p>
          <a:p>
            <a:pPr marL="571500" indent="-571500">
              <a:buAutoNum type="romanUcPeriod" startAt="2"/>
            </a:pPr>
            <a:r>
              <a:rPr lang="en-US" b="1" u="sng" dirty="0" smtClean="0">
                <a:effectLst>
                  <a:outerShdw blurRad="38100" dist="38100" dir="2700000" algn="tl">
                    <a:srgbClr val="000000">
                      <a:alpha val="43137"/>
                    </a:srgbClr>
                  </a:outerShdw>
                </a:effectLst>
              </a:rPr>
              <a:t>Address Triggers and Neural Cues</a:t>
            </a:r>
          </a:p>
          <a:p>
            <a:pPr marL="0" indent="0">
              <a:buNone/>
            </a:pPr>
            <a:r>
              <a:rPr lang="en-US"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Completely change room or whatever place they got high</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Avoid whenever possible all triggers that  you can identify</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  songs, movies, Netflix</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video games, places routes you take</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to get places, pictures on phone, old</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text, movies,  “high seats”</a:t>
            </a:r>
            <a:endParaRPr lang="en-US" sz="1800" b="1" dirty="0">
              <a:effectLst>
                <a:outerShdw blurRad="38100" dist="38100" dir="2700000" algn="tl">
                  <a:srgbClr val="000000">
                    <a:alpha val="43137"/>
                  </a:srgbClr>
                </a:outerShdw>
              </a:effectLst>
            </a:endParaRP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Clean out phone and change your number</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Have plan for unexpected cueing of neural pathways</a:t>
            </a:r>
          </a:p>
          <a:p>
            <a:pPr marL="0" indent="0">
              <a:buNone/>
            </a:pPr>
            <a:endParaRPr lang="en-US" sz="1800" b="1" dirty="0" smtClean="0">
              <a:latin typeface="Arial Black" panose="020B0A04020102020204" pitchFamily="34" charset="0"/>
            </a:endParaRPr>
          </a:p>
          <a:p>
            <a:pPr marL="0" indent="0">
              <a:buNone/>
            </a:pPr>
            <a:endParaRPr lang="en-US" sz="2200" b="1" dirty="0" smtClean="0">
              <a:latin typeface="Arial Black" panose="020B0A04020102020204" pitchFamily="34" charset="0"/>
            </a:endParaRPr>
          </a:p>
          <a:p>
            <a:pPr marL="0" indent="0" algn="ctr">
              <a:buNone/>
            </a:pPr>
            <a:endParaRPr lang="en-US" sz="2200" b="1" u="sng" dirty="0">
              <a:latin typeface="Arial Black" panose="020B0A04020102020204" pitchFamily="34" charset="0"/>
            </a:endParaRPr>
          </a:p>
          <a:p>
            <a:pPr marL="0" indent="0" algn="ctr">
              <a:buNone/>
            </a:pPr>
            <a:endParaRPr lang="en-US" sz="2800" b="1" u="sng" dirty="0" smtClean="0">
              <a:latin typeface="Arial Black" panose="020B0A04020102020204" pitchFamily="34" charset="0"/>
            </a:endParaRPr>
          </a:p>
        </p:txBody>
      </p:sp>
    </p:spTree>
    <p:extLst>
      <p:ext uri="{BB962C8B-B14F-4D97-AF65-F5344CB8AC3E}">
        <p14:creationId xmlns:p14="http://schemas.microsoft.com/office/powerpoint/2010/main" val="3237446087"/>
      </p:ext>
    </p:extLst>
  </p:cSld>
  <p:clrMapOvr>
    <a:masterClrMapping/>
  </p:clrMapOvr>
  <p:transition spd="slow">
    <p:cove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a:bodyPr>
          <a:lstStyle/>
          <a:p>
            <a:pPr marL="514350" indent="-514350">
              <a:buAutoNum type="romanUcPeriod" startAt="3"/>
            </a:pPr>
            <a:r>
              <a:rPr lang="en-US" sz="2000" b="1" u="sng" dirty="0" smtClean="0">
                <a:effectLst>
                  <a:outerShdw blurRad="38100" dist="38100" dir="2700000" algn="tl">
                    <a:srgbClr val="000000">
                      <a:alpha val="43137"/>
                    </a:srgbClr>
                  </a:outerShdw>
                </a:effectLst>
              </a:rPr>
              <a:t>Cognitive Recovery: </a:t>
            </a:r>
          </a:p>
          <a:p>
            <a:pPr marL="0" indent="0">
              <a:buNone/>
            </a:pPr>
            <a:r>
              <a:rPr lang="en-US" sz="2000" b="1" dirty="0" smtClean="0">
                <a:effectLst>
                  <a:outerShdw blurRad="38100" dist="38100" dir="2700000" algn="tl">
                    <a:srgbClr val="000000">
                      <a:alpha val="43137"/>
                    </a:srgbClr>
                  </a:outerShdw>
                </a:effectLst>
              </a:rPr>
              <a:t>	</a:t>
            </a:r>
            <a:r>
              <a:rPr lang="en-US" sz="2000" b="1" u="sng" dirty="0" smtClean="0">
                <a:effectLst>
                  <a:outerShdw blurRad="38100" dist="38100" dir="2700000" algn="tl">
                    <a:srgbClr val="000000">
                      <a:alpha val="43137"/>
                    </a:srgbClr>
                  </a:outerShdw>
                </a:effectLst>
              </a:rPr>
              <a:t>1 to 3 months clean.  Work on repairing your brain</a:t>
            </a:r>
          </a:p>
          <a:p>
            <a:pPr marL="0" indent="0">
              <a:buNone/>
            </a:pPr>
            <a:r>
              <a:rPr lang="en-US" sz="2000" b="1" dirty="0" smtClean="0">
                <a:effectLst>
                  <a:outerShdw blurRad="38100" dist="38100" dir="2700000" algn="tl">
                    <a:srgbClr val="000000">
                      <a:alpha val="43137"/>
                    </a:srgbClr>
                  </a:outerShdw>
                </a:effectLst>
              </a:rPr>
              <a:t>	*  Lower, slower, take a little longer</a:t>
            </a:r>
          </a:p>
          <a:p>
            <a:pPr marL="0" indent="0">
              <a:buNone/>
            </a:pPr>
            <a:r>
              <a:rPr lang="en-US" sz="2000" b="1" dirty="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  Read 15-20 minutes a day (even if you can’t  remember what you 	     read)</a:t>
            </a:r>
          </a:p>
          <a:p>
            <a:pPr marL="0" indent="0">
              <a:buNone/>
            </a:pPr>
            <a:endParaRPr lang="en-US" sz="2000" b="1" dirty="0" smtClean="0">
              <a:effectLst>
                <a:outerShdw blurRad="38100" dist="38100" dir="2700000" algn="tl">
                  <a:srgbClr val="000000">
                    <a:alpha val="43137"/>
                  </a:srgbClr>
                </a:outerShdw>
              </a:effectLst>
            </a:endParaRPr>
          </a:p>
          <a:p>
            <a:pPr marL="0" indent="0">
              <a:buNone/>
            </a:pPr>
            <a:r>
              <a:rPr lang="en-US" sz="2000" b="1" dirty="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  Rigorous physical activity, at least 30 minutes a day	</a:t>
            </a:r>
          </a:p>
          <a:p>
            <a:pPr marL="0" indent="0">
              <a:buNone/>
            </a:pPr>
            <a:endParaRPr lang="en-US" sz="2000" b="1" dirty="0" smtClean="0">
              <a:effectLst>
                <a:outerShdw blurRad="38100" dist="38100" dir="2700000" algn="tl">
                  <a:srgbClr val="000000">
                    <a:alpha val="43137"/>
                  </a:srgbClr>
                </a:outerShdw>
              </a:effectLst>
            </a:endParaRPr>
          </a:p>
          <a:p>
            <a:pPr marL="0" indent="0">
              <a:buNone/>
            </a:pPr>
            <a:r>
              <a:rPr lang="en-US" sz="2000" b="1" dirty="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  Challenge your brain (15-20 minutes) a day</a:t>
            </a:r>
          </a:p>
          <a:p>
            <a:pPr marL="0" indent="0">
              <a:buNone/>
            </a:pPr>
            <a:r>
              <a:rPr lang="en-US" sz="2000" b="1" dirty="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Puzzles</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  Tanagrams</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  Word Search</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  Word Scramble</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  Sudoko</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  Memory Games</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  Lumosity Brain Training</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  Limit Screens</a:t>
            </a:r>
            <a:endParaRPr lang="en-US"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54017147"/>
      </p:ext>
    </p:extLst>
  </p:cSld>
  <p:clrMapOvr>
    <a:masterClrMapping/>
  </p:clrMapOvr>
  <p:transition spd="slow">
    <p:cove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lnSpcReduction="10000"/>
          </a:bodyPr>
          <a:lstStyle/>
          <a:p>
            <a:pPr marL="0" indent="0">
              <a:buNone/>
            </a:pPr>
            <a:r>
              <a:rPr lang="en-US" sz="2000" b="1" u="sng" dirty="0" smtClean="0">
                <a:effectLst>
                  <a:outerShdw blurRad="38100" dist="38100" dir="2700000" algn="tl">
                    <a:srgbClr val="000000">
                      <a:alpha val="43137"/>
                    </a:srgbClr>
                  </a:outerShdw>
                </a:effectLst>
              </a:rPr>
              <a:t>Education:  </a:t>
            </a:r>
            <a:endParaRPr lang="en-US" sz="2000" b="1" dirty="0">
              <a:effectLst>
                <a:outerShdw blurRad="38100" dist="38100" dir="2700000" algn="tl">
                  <a:srgbClr val="000000">
                    <a:alpha val="43137"/>
                  </a:srgbClr>
                </a:outerShdw>
              </a:effectLst>
            </a:endParaRPr>
          </a:p>
          <a:p>
            <a:pPr marL="0" indent="0">
              <a:buNone/>
            </a:pPr>
            <a:r>
              <a:rPr lang="en-US" sz="2000" b="1" dirty="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If you are not enrolled in school – don’t go back 	now.  If you are in high school, ramp it down</a:t>
            </a:r>
          </a:p>
          <a:p>
            <a:pPr marL="0" indent="0">
              <a:buNone/>
            </a:pPr>
            <a:endParaRPr lang="en-US" sz="2000" b="1" dirty="0">
              <a:effectLst>
                <a:outerShdw blurRad="38100" dist="38100" dir="2700000" algn="tl">
                  <a:srgbClr val="000000">
                    <a:alpha val="43137"/>
                  </a:srgbClr>
                </a:outerShdw>
              </a:effectLst>
            </a:endParaRPr>
          </a:p>
          <a:p>
            <a:pPr marL="0" indent="0">
              <a:buNone/>
            </a:pPr>
            <a:r>
              <a:rPr lang="en-US" sz="2000" b="1" u="sng" dirty="0" smtClean="0">
                <a:effectLst>
                  <a:outerShdw blurRad="38100" dist="38100" dir="2700000" algn="tl">
                    <a:srgbClr val="000000">
                      <a:alpha val="43137"/>
                    </a:srgbClr>
                  </a:outerShdw>
                </a:effectLst>
              </a:rPr>
              <a:t>Work:</a:t>
            </a:r>
            <a:endParaRPr lang="en-US" sz="2000" b="1" dirty="0" smtClean="0">
              <a:effectLst>
                <a:outerShdw blurRad="38100" dist="38100" dir="2700000" algn="tl">
                  <a:srgbClr val="000000">
                    <a:alpha val="43137"/>
                  </a:srgbClr>
                </a:outerShdw>
              </a:effectLst>
            </a:endParaRPr>
          </a:p>
          <a:p>
            <a:pPr marL="0" indent="0">
              <a:buNone/>
            </a:pPr>
            <a:r>
              <a:rPr lang="en-US" sz="2000" b="1" dirty="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Simple job 20 hours a week</a:t>
            </a:r>
          </a:p>
          <a:p>
            <a:pPr marL="0" indent="0">
              <a:buNone/>
            </a:pPr>
            <a:endParaRPr lang="en-US" sz="2000" b="1" dirty="0">
              <a:effectLst>
                <a:outerShdw blurRad="38100" dist="38100" dir="2700000" algn="tl">
                  <a:srgbClr val="000000">
                    <a:alpha val="43137"/>
                  </a:srgbClr>
                </a:outerShdw>
              </a:effectLst>
            </a:endParaRPr>
          </a:p>
          <a:p>
            <a:pPr marL="514350" indent="-514350">
              <a:buAutoNum type="romanUcPeriod" startAt="4"/>
            </a:pPr>
            <a:r>
              <a:rPr lang="en-US" sz="2000" b="1" dirty="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    </a:t>
            </a:r>
            <a:r>
              <a:rPr lang="en-US" sz="2000" b="1" u="sng" dirty="0" smtClean="0">
                <a:effectLst>
                  <a:outerShdw blurRad="38100" dist="38100" dir="2700000" algn="tl">
                    <a:srgbClr val="000000">
                      <a:alpha val="43137"/>
                    </a:srgbClr>
                  </a:outerShdw>
                </a:effectLst>
              </a:rPr>
              <a:t>Build A New Life</a:t>
            </a:r>
          </a:p>
          <a:p>
            <a:pPr marL="0" indent="0">
              <a:buNone/>
            </a:pPr>
            <a:r>
              <a:rPr lang="en-US" sz="2000" b="1" dirty="0" smtClean="0">
                <a:effectLst>
                  <a:outerShdw blurRad="38100" dist="38100" dir="2700000" algn="tl">
                    <a:srgbClr val="000000">
                      <a:alpha val="43137"/>
                    </a:srgbClr>
                  </a:outerShdw>
                </a:effectLst>
              </a:rPr>
              <a:t>	*  Therapy:   Intensive outpatient</a:t>
            </a:r>
          </a:p>
          <a:p>
            <a:pPr marL="0" indent="0">
              <a:buNone/>
            </a:pPr>
            <a:r>
              <a:rPr lang="en-US" sz="2000" b="1" dirty="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		Individual</a:t>
            </a:r>
          </a:p>
          <a:p>
            <a:pPr marL="0" indent="0">
              <a:buNone/>
            </a:pPr>
            <a:endParaRPr lang="en-US" sz="2000" b="1" dirty="0">
              <a:effectLst>
                <a:outerShdw blurRad="38100" dist="38100" dir="2700000" algn="tl">
                  <a:srgbClr val="000000">
                    <a:alpha val="43137"/>
                  </a:srgbClr>
                </a:outerShdw>
              </a:effectLst>
            </a:endParaRPr>
          </a:p>
          <a:p>
            <a:pPr marL="0" indent="0">
              <a:buNone/>
            </a:pPr>
            <a:r>
              <a:rPr lang="en-US" sz="2000" b="1" dirty="0" smtClean="0">
                <a:effectLst>
                  <a:outerShdw blurRad="38100" dist="38100" dir="2700000" algn="tl">
                    <a:srgbClr val="000000">
                      <a:alpha val="43137"/>
                    </a:srgbClr>
                  </a:outerShdw>
                </a:effectLst>
              </a:rPr>
              <a:t>	</a:t>
            </a:r>
            <a:r>
              <a:rPr lang="en-US" sz="2000" b="1" u="sng" dirty="0" smtClean="0">
                <a:effectLst>
                  <a:outerShdw blurRad="38100" dist="38100" dir="2700000" algn="tl">
                    <a:srgbClr val="000000">
                      <a:alpha val="43137"/>
                    </a:srgbClr>
                  </a:outerShdw>
                </a:effectLst>
              </a:rPr>
              <a:t>Build Recovery:</a:t>
            </a:r>
            <a:r>
              <a:rPr lang="en-US" sz="2000" b="1" dirty="0" smtClean="0">
                <a:effectLst>
                  <a:outerShdw blurRad="38100" dist="38100" dir="2700000" algn="tl">
                    <a:srgbClr val="000000">
                      <a:alpha val="43137"/>
                    </a:srgbClr>
                  </a:outerShdw>
                </a:effectLst>
              </a:rPr>
              <a:t>  </a:t>
            </a:r>
          </a:p>
          <a:p>
            <a:pPr marL="0" indent="0">
              <a:buNone/>
            </a:pPr>
            <a:r>
              <a:rPr lang="en-US" sz="20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Daily meetings</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Social interaction with program people</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Sponsor</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Step One (Living the powerlessness)</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Find home group</a:t>
            </a:r>
          </a:p>
          <a:p>
            <a:pPr marL="0" indent="0">
              <a:buNone/>
            </a:pPr>
            <a:r>
              <a:rPr lang="en-US" sz="1800" b="1" dirty="0">
                <a:effectLst>
                  <a:outerShdw blurRad="38100" dist="38100" dir="2700000" algn="tl">
                    <a:srgbClr val="000000">
                      <a:alpha val="43137"/>
                    </a:srgbClr>
                  </a:outerShdw>
                </a:effectLst>
              </a:rPr>
              <a:t>	</a:t>
            </a:r>
            <a:r>
              <a:rPr lang="en-US" sz="1800" b="1" dirty="0" smtClean="0">
                <a:effectLst>
                  <a:outerShdw blurRad="38100" dist="38100" dir="2700000" algn="tl">
                    <a:srgbClr val="000000">
                      <a:alpha val="43137"/>
                    </a:srgbClr>
                  </a:outerShdw>
                </a:effectLst>
              </a:rPr>
              <a:t>*  Do service work</a:t>
            </a:r>
          </a:p>
          <a:p>
            <a:pPr marL="0" indent="0">
              <a:buNone/>
            </a:pPr>
            <a:endParaRPr lang="en-US" sz="1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16486063"/>
      </p:ext>
    </p:extLst>
  </p:cSld>
  <p:clrMapOvr>
    <a:masterClrMapping/>
  </p:clrMapOvr>
  <p:transition spd="slow">
    <p:cove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pPr marL="0" indent="0">
              <a:buNone/>
            </a:pPr>
            <a:r>
              <a:rPr lang="en-US" sz="2800" b="1" dirty="0" smtClean="0">
                <a:latin typeface="Arial Black" panose="020B0A04020102020204" pitchFamily="34" charset="0"/>
              </a:rPr>
              <a:t>	</a:t>
            </a:r>
          </a:p>
          <a:p>
            <a:pPr marL="0" indent="0">
              <a:buNone/>
            </a:pPr>
            <a:endParaRPr lang="en-US" sz="2800" b="1" u="sng" dirty="0">
              <a:latin typeface="Arial Black" panose="020B0A04020102020204" pitchFamily="34" charset="0"/>
            </a:endParaRPr>
          </a:p>
          <a:p>
            <a:pPr marL="0" indent="0">
              <a:buNone/>
            </a:pPr>
            <a:endParaRPr lang="en-US" sz="2800" b="1" u="sng" dirty="0" smtClean="0">
              <a:latin typeface="Arial Black" panose="020B0A04020102020204" pitchFamily="34" charset="0"/>
            </a:endParaRPr>
          </a:p>
          <a:p>
            <a:pPr marL="0" indent="0">
              <a:buNone/>
            </a:pPr>
            <a:r>
              <a:rPr lang="en-US" sz="2800" b="1" dirty="0" smtClean="0">
                <a:latin typeface="Arial Black" panose="020B0A04020102020204" pitchFamily="34" charset="0"/>
              </a:rPr>
              <a:t>	</a:t>
            </a:r>
            <a:r>
              <a:rPr lang="en-US" b="1" u="sng" dirty="0" smtClean="0">
                <a:effectLst>
                  <a:outerShdw blurRad="38100" dist="38100" dir="2700000" algn="tl">
                    <a:srgbClr val="000000">
                      <a:alpha val="43137"/>
                    </a:srgbClr>
                  </a:outerShdw>
                </a:effectLst>
              </a:rPr>
              <a:t>It Works:</a:t>
            </a:r>
            <a:r>
              <a:rPr lang="en-US" b="1" dirty="0" smtClean="0">
                <a:effectLst>
                  <a:outerShdw blurRad="38100" dist="38100" dir="2700000" algn="tl">
                    <a:srgbClr val="000000">
                      <a:alpha val="43137"/>
                    </a:srgbClr>
                  </a:outerShdw>
                </a:effectLst>
              </a:rPr>
              <a:t>  Study of 200 NA members have been clean and involved with NA for 3 years.  Anxiety and self-esteem rates similar to comparison group of 60 college students</a:t>
            </a:r>
          </a:p>
          <a:p>
            <a:pPr marL="0" indent="0">
              <a:buNone/>
            </a:pPr>
            <a:r>
              <a:rPr lang="en-US" b="1" dirty="0" smtClean="0">
                <a:effectLst>
                  <a:outerShdw blurRad="38100" dist="38100" dir="2700000" algn="tl">
                    <a:srgbClr val="000000">
                      <a:alpha val="43137"/>
                    </a:srgbClr>
                  </a:outerShdw>
                </a:effectLst>
              </a:rPr>
              <a:t>(Christo and Sutton).</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6143061"/>
      </p:ext>
    </p:extLst>
  </p:cSld>
  <p:clrMapOvr>
    <a:masterClrMapping/>
  </p:clrMapOvr>
  <p:transition spd="slow">
    <p:cove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lstStyle/>
          <a:p>
            <a:pPr marL="571500" indent="-571500">
              <a:buAutoNum type="romanUcPeriod" startAt="5"/>
            </a:pPr>
            <a:r>
              <a:rPr lang="en-US" b="1" u="sng" dirty="0" smtClean="0">
                <a:effectLst>
                  <a:outerShdw blurRad="38100" dist="38100" dir="2700000" algn="tl">
                    <a:srgbClr val="000000">
                      <a:alpha val="43137"/>
                    </a:srgbClr>
                  </a:outerShdw>
                </a:effectLst>
              </a:rPr>
              <a:t>Build Structure:</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t>
            </a:r>
            <a:r>
              <a:rPr lang="en-US" b="1" u="sng" dirty="0" smtClean="0">
                <a:effectLst>
                  <a:outerShdw blurRad="38100" dist="38100" dir="2700000" algn="tl">
                    <a:srgbClr val="000000">
                      <a:alpha val="43137"/>
                    </a:srgbClr>
                  </a:outerShdw>
                </a:effectLst>
              </a:rPr>
              <a:t>Every day:</a:t>
            </a:r>
            <a:endParaRPr lang="en-US" b="1" dirty="0" smtClean="0">
              <a:effectLst>
                <a:outerShdw blurRad="38100" dist="38100" dir="2700000" algn="tl">
                  <a:srgbClr val="000000">
                    <a:alpha val="43137"/>
                  </a:srgbClr>
                </a:outerShdw>
              </a:effectLst>
            </a:endParaRP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Get up</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Clean up</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Dress up</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Show up</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Don’t give up</a:t>
            </a:r>
          </a:p>
          <a:p>
            <a:pPr marL="0" indent="0">
              <a:buNone/>
            </a:pPr>
            <a:r>
              <a:rPr lang="en-US" b="1" dirty="0">
                <a:effectLst>
                  <a:outerShdw blurRad="38100" dist="38100" dir="2700000" algn="tl">
                    <a:srgbClr val="000000">
                      <a:alpha val="43137"/>
                    </a:srgbClr>
                  </a:outerShdw>
                </a:effectLst>
              </a:rPr>
              <a:t>	</a:t>
            </a:r>
            <a:r>
              <a:rPr lang="en-US" b="1" u="sng" dirty="0" smtClean="0">
                <a:effectLst>
                  <a:outerShdw blurRad="38100" dist="38100" dir="2700000" algn="tl">
                    <a:srgbClr val="000000">
                      <a:alpha val="43137"/>
                    </a:srgbClr>
                  </a:outerShdw>
                </a:effectLst>
              </a:rPr>
              <a:t>Daily Schedule Every Day:</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What do I need to do</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Who do I need to contact</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When will I get this done</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What are the steps I need to take</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77753601"/>
      </p:ext>
    </p:extLst>
  </p:cSld>
  <p:clrMapOvr>
    <a:masterClrMapping/>
  </p:clrMapOvr>
  <p:transition spd="slow">
    <p:cove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486400"/>
          </a:xfrm>
        </p:spPr>
        <p:txBody>
          <a:bodyPr>
            <a:normAutofit/>
          </a:bodyPr>
          <a:lstStyle/>
          <a:p>
            <a:pPr marL="571500" indent="-571500">
              <a:buAutoNum type="romanUcPeriod" startAt="6"/>
            </a:pPr>
            <a:r>
              <a:rPr lang="en-US" sz="2400" b="1" u="sng" dirty="0" smtClean="0">
                <a:effectLst>
                  <a:outerShdw blurRad="38100" dist="38100" dir="2700000" algn="tl">
                    <a:srgbClr val="000000">
                      <a:alpha val="43137"/>
                    </a:srgbClr>
                  </a:outerShdw>
                </a:effectLst>
              </a:rPr>
              <a:t>Self Care:</a:t>
            </a:r>
            <a:endParaRPr lang="en-US" sz="2400" b="1" dirty="0" smtClean="0">
              <a:effectLst>
                <a:outerShdw blurRad="38100" dist="38100" dir="2700000" algn="tl">
                  <a:srgbClr val="000000">
                    <a:alpha val="43137"/>
                  </a:srgbClr>
                </a:outerShdw>
              </a:effectLst>
            </a:endParaRP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Feed self</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Take vitamins</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Take medication</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Sleep cycles</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Physical recovery – stretching, yoga,  breathing</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  Do something fun</a:t>
            </a:r>
          </a:p>
          <a:p>
            <a:pPr marL="0" indent="0">
              <a:buNone/>
            </a:pPr>
            <a:endParaRPr lang="en-US" sz="24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	</a:t>
            </a:r>
            <a:r>
              <a:rPr lang="en-US" sz="2400" b="1" u="sng" dirty="0" smtClean="0">
                <a:effectLst>
                  <a:outerShdw blurRad="38100" dist="38100" dir="2700000" algn="tl">
                    <a:srgbClr val="000000">
                      <a:alpha val="43137"/>
                    </a:srgbClr>
                  </a:outerShdw>
                </a:effectLst>
              </a:rPr>
              <a:t>DON’T FORGET:  </a:t>
            </a: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All these things provide  dopamine 	bumps, so does satisfaction or accomplishing,  achieving 	and finishing</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66427241"/>
      </p:ext>
    </p:extLst>
  </p:cSld>
  <p:clrMapOvr>
    <a:masterClrMapping/>
  </p:clrMapOvr>
  <p:transition spd="slow">
    <p:cove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lstStyle/>
          <a:p>
            <a:pPr marL="571500" indent="-571500">
              <a:buAutoNum type="romanUcPeriod" startAt="7"/>
            </a:pPr>
            <a:endParaRPr lang="en-US" b="1" u="sng" dirty="0" smtClean="0">
              <a:latin typeface="Arial Black" panose="020B0A04020102020204" pitchFamily="34" charset="0"/>
            </a:endParaRPr>
          </a:p>
          <a:p>
            <a:pPr marL="571500" indent="-571500">
              <a:buAutoNum type="romanUcPeriod" startAt="7"/>
            </a:pPr>
            <a:endParaRPr lang="en-US" b="1" u="sng" dirty="0">
              <a:latin typeface="Arial Black" panose="020B0A04020102020204" pitchFamily="34" charset="0"/>
            </a:endParaRPr>
          </a:p>
          <a:p>
            <a:pPr marL="937260" lvl="1" indent="-571500">
              <a:buAutoNum type="romanUcPeriod" startAt="7"/>
            </a:pPr>
            <a:r>
              <a:rPr lang="en-US" sz="2800" b="1" u="sng" dirty="0" smtClean="0">
                <a:effectLst>
                  <a:outerShdw blurRad="38100" dist="38100" dir="2700000" algn="tl">
                    <a:srgbClr val="000000">
                      <a:alpha val="43137"/>
                    </a:srgbClr>
                  </a:outerShdw>
                </a:effectLst>
              </a:rPr>
              <a:t>Emotional Skills:</a:t>
            </a:r>
          </a:p>
          <a:p>
            <a:pPr marL="0" indent="0">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Only focus on skills they need to learn right 	now.  Do CBT but keep it simple and direct</a:t>
            </a:r>
          </a:p>
          <a:p>
            <a:pPr marL="0" indent="0">
              <a:buNone/>
            </a:pPr>
            <a:endParaRPr lang="en-US" b="1" dirty="0">
              <a:effectLst>
                <a:outerShdw blurRad="38100" dist="38100" dir="2700000" algn="tl">
                  <a:srgbClr val="000000">
                    <a:alpha val="43137"/>
                  </a:srgbClr>
                </a:outerShdw>
              </a:effectLst>
            </a:endParaRPr>
          </a:p>
          <a:p>
            <a:pPr marL="0" indent="0">
              <a:buNone/>
            </a:pPr>
            <a:r>
              <a:rPr lang="en-US" b="1" dirty="0" smtClean="0">
                <a:effectLst>
                  <a:outerShdw blurRad="38100" dist="38100" dir="2700000" algn="tl">
                    <a:srgbClr val="000000">
                      <a:alpha val="43137"/>
                    </a:srgbClr>
                  </a:outerShdw>
                </a:effectLst>
              </a:rPr>
              <a:t>	Teach self soothing and distraction  skills to 	manage cravings, anxiety</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8052105"/>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05800" cy="6324600"/>
          </a:xfrm>
        </p:spPr>
        <p:txBody>
          <a:bodyPr>
            <a:normAutofit/>
          </a:bodyPr>
          <a:lstStyle/>
          <a:p>
            <a:pPr marL="0" indent="0" algn="ctr">
              <a:buNone/>
            </a:pPr>
            <a:r>
              <a:rPr lang="en-US" b="1" u="sng" dirty="0" smtClean="0">
                <a:effectLst>
                  <a:outerShdw blurRad="38100" dist="38100" dir="2700000" algn="tl">
                    <a:srgbClr val="000000">
                      <a:alpha val="43137"/>
                    </a:srgbClr>
                  </a:outerShdw>
                </a:effectLst>
              </a:rPr>
              <a:t>Reason Teens Report Using Prescription</a:t>
            </a:r>
          </a:p>
          <a:p>
            <a:pPr marL="0" indent="0" algn="ctr">
              <a:buNone/>
            </a:pPr>
            <a:r>
              <a:rPr lang="en-US" b="1" u="sng" dirty="0" smtClean="0">
                <a:effectLst>
                  <a:outerShdw blurRad="38100" dist="38100" dir="2700000" algn="tl">
                    <a:srgbClr val="000000">
                      <a:alpha val="43137"/>
                    </a:srgbClr>
                  </a:outerShdw>
                </a:effectLst>
              </a:rPr>
              <a:t>Pain Medication</a:t>
            </a:r>
          </a:p>
          <a:p>
            <a:pPr marL="0" indent="0">
              <a:buNone/>
            </a:pPr>
            <a:endParaRPr lang="en-US" sz="2000" b="1" dirty="0">
              <a:effectLst>
                <a:outerShdw blurRad="38100" dist="38100" dir="2700000" algn="tl">
                  <a:srgbClr val="000000">
                    <a:alpha val="43137"/>
                  </a:srgbClr>
                </a:outerShdw>
              </a:effectLst>
            </a:endParaRPr>
          </a:p>
          <a:p>
            <a:pPr marL="0" indent="0">
              <a:buNone/>
            </a:pPr>
            <a:r>
              <a:rPr lang="en-US" sz="2400" b="1" dirty="0" smtClean="0">
                <a:effectLst>
                  <a:outerShdw blurRad="38100" dist="38100" dir="2700000" algn="tl">
                    <a:srgbClr val="000000">
                      <a:alpha val="43137"/>
                    </a:srgbClr>
                  </a:outerShdw>
                </a:effectLst>
              </a:rPr>
              <a:t>Easy to get in medicine cabinets			62%</a:t>
            </a:r>
          </a:p>
          <a:p>
            <a:pPr marL="0" indent="0">
              <a:buNone/>
            </a:pPr>
            <a:r>
              <a:rPr lang="en-US" sz="2400" b="1" dirty="0" smtClean="0">
                <a:effectLst>
                  <a:outerShdw blurRad="38100" dist="38100" dir="2700000" algn="tl">
                    <a:srgbClr val="000000">
                      <a:alpha val="43137"/>
                    </a:srgbClr>
                  </a:outerShdw>
                </a:effectLst>
              </a:rPr>
              <a:t>Available everywhere					52%</a:t>
            </a:r>
          </a:p>
          <a:p>
            <a:pPr marL="0" indent="0">
              <a:buNone/>
            </a:pPr>
            <a:r>
              <a:rPr lang="en-US" sz="2400" b="1" dirty="0" smtClean="0">
                <a:effectLst>
                  <a:outerShdw blurRad="38100" dist="38100" dir="2700000" algn="tl">
                    <a:srgbClr val="000000">
                      <a:alpha val="43137"/>
                    </a:srgbClr>
                  </a:outerShdw>
                </a:effectLst>
              </a:rPr>
              <a:t>Not illegal						51%</a:t>
            </a:r>
          </a:p>
          <a:p>
            <a:pPr marL="0" indent="0">
              <a:buNone/>
            </a:pPr>
            <a:r>
              <a:rPr lang="en-US" sz="2400" b="1" dirty="0" smtClean="0">
                <a:effectLst>
                  <a:outerShdw blurRad="38100" dist="38100" dir="2700000" algn="tl">
                    <a:srgbClr val="000000">
                      <a:alpha val="43137"/>
                    </a:srgbClr>
                  </a:outerShdw>
                </a:effectLst>
              </a:rPr>
              <a:t>Easy to get with other people’s prescriptions	50%</a:t>
            </a:r>
          </a:p>
          <a:p>
            <a:pPr marL="0" indent="0">
              <a:buNone/>
            </a:pPr>
            <a:r>
              <a:rPr lang="en-US" sz="2400" b="1" dirty="0" smtClean="0">
                <a:effectLst>
                  <a:outerShdw blurRad="38100" dist="38100" dir="2700000" algn="tl">
                    <a:srgbClr val="000000">
                      <a:alpha val="43137"/>
                    </a:srgbClr>
                  </a:outerShdw>
                </a:effectLst>
              </a:rPr>
              <a:t>Can claim to have a script if you get caught		49%</a:t>
            </a:r>
          </a:p>
          <a:p>
            <a:pPr marL="0" indent="0">
              <a:buNone/>
            </a:pPr>
            <a:r>
              <a:rPr lang="en-US" sz="2400" b="1" dirty="0" smtClean="0">
                <a:effectLst>
                  <a:outerShdw blurRad="38100" dist="38100" dir="2700000" algn="tl">
                    <a:srgbClr val="000000">
                      <a:alpha val="43137"/>
                    </a:srgbClr>
                  </a:outerShdw>
                </a:effectLst>
              </a:rPr>
              <a:t>Safer than illegal drugs				43%</a:t>
            </a:r>
          </a:p>
          <a:p>
            <a:pPr marL="0" indent="0">
              <a:buNone/>
            </a:pPr>
            <a:r>
              <a:rPr lang="en-US" sz="2400" b="1" dirty="0" smtClean="0">
                <a:effectLst>
                  <a:outerShdw blurRad="38100" dist="38100" dir="2700000" algn="tl">
                    <a:srgbClr val="000000">
                      <a:alpha val="43137"/>
                    </a:srgbClr>
                  </a:outerShdw>
                </a:effectLst>
              </a:rPr>
              <a:t>Less shameful than street drugs			33%</a:t>
            </a:r>
          </a:p>
          <a:p>
            <a:pPr marL="0" indent="0">
              <a:buNone/>
            </a:pPr>
            <a:r>
              <a:rPr lang="en-US" sz="2400" b="1" dirty="0" smtClean="0">
                <a:effectLst>
                  <a:outerShdw blurRad="38100" dist="38100" dir="2700000" algn="tl">
                    <a:srgbClr val="000000">
                      <a:alpha val="43137"/>
                    </a:srgbClr>
                  </a:outerShdw>
                </a:effectLst>
              </a:rPr>
              <a:t>Easy to purchase on internet				32%</a:t>
            </a:r>
          </a:p>
          <a:p>
            <a:pPr marL="0" indent="0">
              <a:buNone/>
            </a:pPr>
            <a:r>
              <a:rPr lang="en-US" sz="2400" b="1" dirty="0" smtClean="0">
                <a:effectLst>
                  <a:outerShdw blurRad="38100" dist="38100" dir="2700000" algn="tl">
                    <a:srgbClr val="000000">
                      <a:alpha val="43137"/>
                    </a:srgbClr>
                  </a:outerShdw>
                </a:effectLst>
              </a:rPr>
              <a:t>Fewer side effects than street drugs			32%</a:t>
            </a:r>
          </a:p>
          <a:p>
            <a:pPr marL="0" indent="0">
              <a:buNone/>
            </a:pPr>
            <a:r>
              <a:rPr lang="en-US" sz="2400" b="1" dirty="0" smtClean="0">
                <a:effectLst>
                  <a:outerShdw blurRad="38100" dist="38100" dir="2700000" algn="tl">
                    <a:srgbClr val="000000">
                      <a:alpha val="43137"/>
                    </a:srgbClr>
                  </a:outerShdw>
                </a:effectLst>
              </a:rPr>
              <a:t>Parents don’t care as much if you get caught	21%</a:t>
            </a:r>
          </a:p>
          <a:p>
            <a:pPr marL="0" indent="0">
              <a:buNone/>
            </a:pPr>
            <a:r>
              <a:rPr lang="en-US" sz="2400" b="1" dirty="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(7216 -7</a:t>
            </a:r>
            <a:r>
              <a:rPr lang="en-US" sz="2400" b="1" baseline="30000" dirty="0" smtClean="0">
                <a:effectLst>
                  <a:outerShdw blurRad="38100" dist="38100" dir="2700000" algn="tl">
                    <a:srgbClr val="000000">
                      <a:alpha val="43137"/>
                    </a:srgbClr>
                  </a:outerShdw>
                </a:effectLst>
              </a:rPr>
              <a:t>th</a:t>
            </a:r>
            <a:r>
              <a:rPr lang="en-US" sz="2400" b="1" dirty="0" smtClean="0">
                <a:effectLst>
                  <a:outerShdw blurRad="38100" dist="38100" dir="2700000" algn="tl">
                    <a:srgbClr val="000000">
                      <a:alpha val="43137"/>
                    </a:srgbClr>
                  </a:outerShdw>
                </a:effectLst>
              </a:rPr>
              <a:t> to 12</a:t>
            </a:r>
            <a:r>
              <a:rPr lang="en-US" sz="2400" b="1" baseline="30000" dirty="0" smtClean="0">
                <a:effectLst>
                  <a:outerShdw blurRad="38100" dist="38100" dir="2700000" algn="tl">
                    <a:srgbClr val="000000">
                      <a:alpha val="43137"/>
                    </a:srgbClr>
                  </a:outerShdw>
                </a:effectLst>
              </a:rPr>
              <a:t>th</a:t>
            </a:r>
            <a:r>
              <a:rPr lang="en-US" sz="2400" b="1" dirty="0" smtClean="0">
                <a:effectLst>
                  <a:outerShdw blurRad="38100" dist="38100" dir="2700000" algn="tl">
                    <a:srgbClr val="000000">
                      <a:alpha val="43137"/>
                    </a:srgbClr>
                  </a:outerShdw>
                </a:effectLst>
              </a:rPr>
              <a:t> grades)</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38049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534400" cy="5867400"/>
          </a:xfrm>
        </p:spPr>
        <p:txBody>
          <a:bodyPr/>
          <a:lstStyle/>
          <a:p>
            <a:pPr marL="0" indent="0" algn="ctr">
              <a:buNone/>
            </a:pPr>
            <a:r>
              <a:rPr lang="en-US" sz="2800" b="1" u="sng" dirty="0" smtClean="0">
                <a:effectLst>
                  <a:outerShdw blurRad="38100" dist="38100" dir="2700000" algn="tl">
                    <a:srgbClr val="000000">
                      <a:alpha val="43137"/>
                    </a:srgbClr>
                  </a:outerShdw>
                </a:effectLst>
                <a:latin typeface="+mj-lt"/>
              </a:rPr>
              <a:t>Teens Who Did Not Use Opiates Report:</a:t>
            </a:r>
          </a:p>
          <a:p>
            <a:pPr marL="0" indent="0">
              <a:buNone/>
            </a:pPr>
            <a:endParaRPr lang="en-US" sz="2800" b="1" dirty="0">
              <a:effectLst>
                <a:outerShdw blurRad="38100" dist="38100" dir="2700000" algn="tl">
                  <a:srgbClr val="000000">
                    <a:alpha val="43137"/>
                  </a:srgbClr>
                </a:outerShdw>
              </a:effectLst>
              <a:latin typeface="+mj-lt"/>
            </a:endParaRPr>
          </a:p>
          <a:p>
            <a:r>
              <a:rPr lang="en-US" sz="2800" b="1" dirty="0" smtClean="0">
                <a:effectLst>
                  <a:outerShdw blurRad="38100" dist="38100" dir="2700000" algn="tl">
                    <a:srgbClr val="000000">
                      <a:alpha val="43137"/>
                    </a:srgbClr>
                  </a:outerShdw>
                </a:effectLst>
                <a:latin typeface="+mj-lt"/>
              </a:rPr>
              <a:t>Their parents often checked their homework</a:t>
            </a:r>
          </a:p>
          <a:p>
            <a:endParaRPr lang="en-US" sz="2800" b="1" dirty="0">
              <a:effectLst>
                <a:outerShdw blurRad="38100" dist="38100" dir="2700000" algn="tl">
                  <a:srgbClr val="000000">
                    <a:alpha val="43137"/>
                  </a:srgbClr>
                </a:outerShdw>
              </a:effectLst>
              <a:latin typeface="+mj-lt"/>
            </a:endParaRPr>
          </a:p>
          <a:p>
            <a:r>
              <a:rPr lang="en-US" sz="2800" b="1" dirty="0" smtClean="0">
                <a:effectLst>
                  <a:outerShdw blurRad="38100" dist="38100" dir="2700000" algn="tl">
                    <a:srgbClr val="000000">
                      <a:alpha val="43137"/>
                    </a:srgbClr>
                  </a:outerShdw>
                </a:effectLst>
                <a:latin typeface="+mj-lt"/>
              </a:rPr>
              <a:t>They received frequent praise from parents</a:t>
            </a:r>
          </a:p>
          <a:p>
            <a:endParaRPr lang="en-US" sz="2800" b="1" dirty="0">
              <a:effectLst>
                <a:outerShdw blurRad="38100" dist="38100" dir="2700000" algn="tl">
                  <a:srgbClr val="000000">
                    <a:alpha val="43137"/>
                  </a:srgbClr>
                </a:outerShdw>
              </a:effectLst>
              <a:latin typeface="+mj-lt"/>
            </a:endParaRPr>
          </a:p>
          <a:p>
            <a:r>
              <a:rPr lang="en-US" sz="2800" b="1" dirty="0" smtClean="0">
                <a:effectLst>
                  <a:outerShdw blurRad="38100" dist="38100" dir="2700000" algn="tl">
                    <a:srgbClr val="000000">
                      <a:alpha val="43137"/>
                    </a:srgbClr>
                  </a:outerShdw>
                </a:effectLst>
                <a:latin typeface="+mj-lt"/>
              </a:rPr>
              <a:t>Perceive strong disapproval of marijuana use from parents</a:t>
            </a:r>
          </a:p>
          <a:p>
            <a:pPr marL="0" indent="0">
              <a:buNone/>
            </a:pPr>
            <a:endParaRPr lang="en-US" sz="2800" b="1" dirty="0" smtClean="0">
              <a:effectLst>
                <a:outerShdw blurRad="38100" dist="38100" dir="2700000" algn="tl">
                  <a:srgbClr val="000000">
                    <a:alpha val="43137"/>
                  </a:srgbClr>
                </a:outerShdw>
              </a:effectLst>
              <a:latin typeface="+mj-lt"/>
            </a:endParaRPr>
          </a:p>
          <a:p>
            <a:pPr marL="0" indent="0">
              <a:buNone/>
            </a:pPr>
            <a:r>
              <a:rPr lang="en-US" sz="2000" b="1" dirty="0" smtClean="0">
                <a:effectLst>
                  <a:outerShdw blurRad="38100" dist="38100" dir="2700000" algn="tl">
                    <a:srgbClr val="000000">
                      <a:alpha val="43137"/>
                    </a:srgbClr>
                  </a:outerShdw>
                </a:effectLst>
                <a:latin typeface="+mj-lt"/>
              </a:rPr>
              <a:t>(Partnership </a:t>
            </a:r>
            <a:r>
              <a:rPr lang="en-US" sz="2000" b="1" dirty="0" smtClean="0">
                <a:effectLst>
                  <a:outerShdw blurRad="38100" dist="38100" dir="2700000" algn="tl">
                    <a:srgbClr val="000000">
                      <a:alpha val="43137"/>
                    </a:srgbClr>
                  </a:outerShdw>
                </a:effectLst>
                <a:latin typeface="+mj-lt"/>
              </a:rPr>
              <a:t>for Drug </a:t>
            </a:r>
            <a:r>
              <a:rPr lang="en-US" sz="2000" b="1" dirty="0" smtClean="0">
                <a:effectLst>
                  <a:outerShdw blurRad="38100" dist="38100" dir="2700000" algn="tl">
                    <a:srgbClr val="000000">
                      <a:alpha val="43137"/>
                    </a:srgbClr>
                  </a:outerShdw>
                </a:effectLst>
                <a:latin typeface="+mj-lt"/>
              </a:rPr>
              <a:t>Free America.  Partnership Attitude Tracking Study 2008.)</a:t>
            </a:r>
            <a:endParaRPr lang="en-US" sz="2000" b="1" dirty="0">
              <a:effectLst>
                <a:outerShdw blurRad="38100" dist="38100" dir="2700000" algn="tl">
                  <a:srgbClr val="000000">
                    <a:alpha val="43137"/>
                  </a:srgbClr>
                </a:outerShdw>
              </a:effectLst>
              <a:latin typeface="+mj-lt"/>
            </a:endParaRPr>
          </a:p>
          <a:p>
            <a:pPr marL="0" indent="0">
              <a:buNone/>
            </a:pPr>
            <a:endParaRPr lang="en-US" sz="2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453118213"/>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04800"/>
            <a:ext cx="8077200" cy="6019800"/>
          </a:xfrm>
        </p:spPr>
        <p:txBody>
          <a:bodyPr>
            <a:normAutofit/>
          </a:bodyPr>
          <a:lstStyle/>
          <a:p>
            <a:pPr marL="0" indent="0" algn="ctr">
              <a:buNone/>
            </a:pPr>
            <a:r>
              <a:rPr lang="en-US" sz="3200" b="1" u="sng" dirty="0" smtClean="0">
                <a:effectLst>
                  <a:outerShdw blurRad="38100" dist="38100" dir="2700000" algn="tl">
                    <a:srgbClr val="000000">
                      <a:alpha val="43137"/>
                    </a:srgbClr>
                  </a:outerShdw>
                </a:effectLst>
              </a:rPr>
              <a:t>Best Practice Strategies</a:t>
            </a:r>
          </a:p>
          <a:p>
            <a:pPr marL="0" indent="0">
              <a:buNone/>
            </a:pPr>
            <a:endParaRPr lang="en-US" sz="3200" b="1" dirty="0" smtClean="0">
              <a:effectLst>
                <a:outerShdw blurRad="38100" dist="38100" dir="2700000" algn="tl">
                  <a:srgbClr val="000000">
                    <a:alpha val="43137"/>
                  </a:srgbClr>
                </a:outerShdw>
              </a:effectLst>
            </a:endParaRPr>
          </a:p>
          <a:p>
            <a:pPr marL="514350" indent="-514350">
              <a:buAutoNum type="arabicParenR"/>
            </a:pPr>
            <a:r>
              <a:rPr lang="en-US" b="1" dirty="0" smtClean="0">
                <a:effectLst>
                  <a:outerShdw blurRad="38100" dist="38100" dir="2700000" algn="tl">
                    <a:srgbClr val="000000">
                      <a:alpha val="43137"/>
                    </a:srgbClr>
                  </a:outerShdw>
                </a:effectLst>
              </a:rPr>
              <a:t>Offer what works</a:t>
            </a:r>
          </a:p>
          <a:p>
            <a:pPr marL="514350" indent="-514350">
              <a:buAutoNum type="arabicParenR"/>
            </a:pPr>
            <a:r>
              <a:rPr lang="en-US" b="1" dirty="0" smtClean="0">
                <a:effectLst>
                  <a:outerShdw blurRad="38100" dist="38100" dir="2700000" algn="tl">
                    <a:srgbClr val="000000">
                      <a:alpha val="43137"/>
                    </a:srgbClr>
                  </a:outerShdw>
                </a:effectLst>
              </a:rPr>
              <a:t>Provide clients with what they need, not what we have</a:t>
            </a:r>
          </a:p>
          <a:p>
            <a:pPr marL="514350" indent="-514350">
              <a:buAutoNum type="arabicParenR"/>
            </a:pPr>
            <a:r>
              <a:rPr lang="en-US" b="1" dirty="0" smtClean="0">
                <a:effectLst>
                  <a:outerShdw blurRad="38100" dist="38100" dir="2700000" algn="tl">
                    <a:srgbClr val="000000">
                      <a:alpha val="43137"/>
                    </a:srgbClr>
                  </a:outerShdw>
                </a:effectLst>
              </a:rPr>
              <a:t>Intensive treatment which offers a menu of services designed to address a continuum of needs for client and family, vs. a lot of the same thing</a:t>
            </a:r>
          </a:p>
          <a:p>
            <a:pPr marL="514350" indent="-514350">
              <a:buAutoNum type="arabicParenR"/>
            </a:pPr>
            <a:r>
              <a:rPr lang="en-US" b="1" dirty="0" smtClean="0">
                <a:effectLst>
                  <a:outerShdw blurRad="38100" dist="38100" dir="2700000" algn="tl">
                    <a:srgbClr val="000000">
                      <a:alpha val="43137"/>
                    </a:srgbClr>
                  </a:outerShdw>
                </a:effectLst>
              </a:rPr>
              <a:t>Access to and understanding of community support, educational alternatives</a:t>
            </a:r>
          </a:p>
          <a:p>
            <a:pPr marL="514350" indent="-514350">
              <a:buAutoNum type="arabicParenR"/>
            </a:pPr>
            <a:r>
              <a:rPr lang="en-US" b="1" dirty="0" smtClean="0">
                <a:effectLst>
                  <a:outerShdw blurRad="38100" dist="38100" dir="2700000" algn="tl">
                    <a:srgbClr val="000000">
                      <a:alpha val="43137"/>
                    </a:srgbClr>
                  </a:outerShdw>
                </a:effectLst>
              </a:rPr>
              <a:t>Connection to a community of recovery</a:t>
            </a:r>
            <a:endParaRPr lang="en-US" b="1" dirty="0">
              <a:effectLst>
                <a:outerShdw blurRad="38100" dist="38100" dir="2700000" algn="tl">
                  <a:srgbClr val="000000">
                    <a:alpha val="43137"/>
                  </a:srgbClr>
                </a:outerShdw>
              </a:effectLst>
            </a:endParaRPr>
          </a:p>
          <a:p>
            <a:pPr marL="0" indent="0">
              <a:buNone/>
            </a:pPr>
            <a:endParaRPr lang="en-US"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32509352"/>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077200" cy="5867400"/>
          </a:xfrm>
        </p:spPr>
        <p:txBody>
          <a:bodyPr>
            <a:normAutofit fontScale="92500" lnSpcReduction="10000"/>
          </a:bodyPr>
          <a:lstStyle/>
          <a:p>
            <a:pPr marL="0" indent="0" algn="ctr">
              <a:buNone/>
            </a:pPr>
            <a:r>
              <a:rPr lang="en-US" sz="3600" b="1" dirty="0" smtClean="0">
                <a:effectLst>
                  <a:outerShdw blurRad="38100" dist="38100" dir="2700000" algn="tl">
                    <a:srgbClr val="000000">
                      <a:alpha val="43137"/>
                    </a:srgbClr>
                  </a:outerShdw>
                </a:effectLst>
              </a:rPr>
              <a:t>TREATMENT CHALLENGES</a:t>
            </a:r>
          </a:p>
          <a:p>
            <a:pPr marL="0" indent="0" algn="ctr">
              <a:buNone/>
            </a:pPr>
            <a:endParaRPr lang="en-US" sz="3600" b="1" dirty="0" smtClean="0">
              <a:effectLst>
                <a:outerShdw blurRad="38100" dist="38100" dir="2700000" algn="tl">
                  <a:srgbClr val="000000">
                    <a:alpha val="43137"/>
                  </a:srgbClr>
                </a:outerShdw>
              </a:effectLst>
            </a:endParaRPr>
          </a:p>
          <a:p>
            <a:pPr marL="0" indent="0" algn="ctr">
              <a:buNone/>
            </a:pPr>
            <a:endParaRPr lang="en-US" sz="3600" b="1" dirty="0">
              <a:effectLst>
                <a:outerShdw blurRad="38100" dist="38100" dir="2700000" algn="tl">
                  <a:srgbClr val="000000">
                    <a:alpha val="43137"/>
                  </a:srgbClr>
                </a:outerShdw>
              </a:effectLst>
            </a:endParaRPr>
          </a:p>
          <a:p>
            <a:pPr marL="0" indent="0" algn="ctr">
              <a:buNone/>
            </a:pPr>
            <a:r>
              <a:rPr lang="en-US" sz="3600" b="1" dirty="0" smtClean="0">
                <a:effectLst>
                  <a:outerShdw blurRad="38100" dist="38100" dir="2700000" algn="tl">
                    <a:srgbClr val="000000">
                      <a:alpha val="43137"/>
                    </a:srgbClr>
                  </a:outerShdw>
                </a:effectLst>
              </a:rPr>
              <a:t>FOR MARIJUANA TREATMENT</a:t>
            </a:r>
          </a:p>
          <a:p>
            <a:pPr marL="0" indent="0" algn="ctr">
              <a:buNone/>
            </a:pPr>
            <a:endParaRPr lang="en-US" sz="3600" b="1" dirty="0" smtClean="0">
              <a:effectLst>
                <a:outerShdw blurRad="38100" dist="38100" dir="2700000" algn="tl">
                  <a:srgbClr val="000000">
                    <a:alpha val="43137"/>
                  </a:srgbClr>
                </a:outerShdw>
              </a:effectLst>
            </a:endParaRPr>
          </a:p>
          <a:p>
            <a:pPr marL="0" indent="0" algn="ctr">
              <a:buNone/>
            </a:pPr>
            <a:endParaRPr lang="en-US" sz="3600" b="1" dirty="0">
              <a:effectLst>
                <a:outerShdw blurRad="38100" dist="38100" dir="2700000" algn="tl">
                  <a:srgbClr val="000000">
                    <a:alpha val="43137"/>
                  </a:srgbClr>
                </a:outerShdw>
              </a:effectLst>
            </a:endParaRPr>
          </a:p>
          <a:p>
            <a:pPr marL="0" indent="0" algn="ctr">
              <a:buNone/>
            </a:pPr>
            <a:r>
              <a:rPr lang="en-US" sz="3600" b="1" dirty="0" smtClean="0">
                <a:effectLst>
                  <a:outerShdw blurRad="38100" dist="38100" dir="2700000" algn="tl">
                    <a:srgbClr val="000000">
                      <a:alpha val="43137"/>
                    </a:srgbClr>
                  </a:outerShdw>
                </a:effectLst>
              </a:rPr>
              <a:t>AND</a:t>
            </a:r>
          </a:p>
          <a:p>
            <a:pPr marL="0" indent="0" algn="ctr">
              <a:buNone/>
            </a:pPr>
            <a:endParaRPr lang="en-US" sz="3600" b="1" dirty="0" smtClean="0">
              <a:effectLst>
                <a:outerShdw blurRad="38100" dist="38100" dir="2700000" algn="tl">
                  <a:srgbClr val="000000">
                    <a:alpha val="43137"/>
                  </a:srgbClr>
                </a:outerShdw>
              </a:effectLst>
            </a:endParaRPr>
          </a:p>
          <a:p>
            <a:pPr marL="0" indent="0" algn="ctr">
              <a:buNone/>
            </a:pPr>
            <a:endParaRPr lang="en-US" sz="3600" b="1" dirty="0">
              <a:effectLst>
                <a:outerShdw blurRad="38100" dist="38100" dir="2700000" algn="tl">
                  <a:srgbClr val="000000">
                    <a:alpha val="43137"/>
                  </a:srgbClr>
                </a:outerShdw>
              </a:effectLst>
            </a:endParaRPr>
          </a:p>
          <a:p>
            <a:pPr marL="0" indent="0" algn="ctr">
              <a:buNone/>
            </a:pPr>
            <a:r>
              <a:rPr lang="en-US" sz="3600" b="1" dirty="0" smtClean="0">
                <a:effectLst>
                  <a:outerShdw blurRad="38100" dist="38100" dir="2700000" algn="tl">
                    <a:srgbClr val="000000">
                      <a:alpha val="43137"/>
                    </a:srgbClr>
                  </a:outerShdw>
                </a:effectLst>
              </a:rPr>
              <a:t>PREVENTION</a:t>
            </a: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80765218"/>
      </p:ext>
    </p:extLst>
  </p:cSld>
  <p:clrMapOvr>
    <a:masterClrMapping/>
  </p:clrMapOvr>
  <p:transition spd="slow">
    <p:cove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674</TotalTime>
  <Words>1644</Words>
  <Application>Microsoft Office PowerPoint</Application>
  <PresentationFormat>On-screen Show (4:3)</PresentationFormat>
  <Paragraphs>796</Paragraphs>
  <Slides>58</Slides>
  <Notes>0</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Thermal</vt:lpstr>
      <vt:lpstr>CHALLENGES AND SOLUTIONS: Understanding and Treating Adolescent Substance Abuse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Strategies Combating Myths Held By Parents and Adults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Neurobiological Dsyregulation Pharmacotherapy Alpha-Wave Stimulation GeneSight-Pharmacogenomics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Owner</cp:lastModifiedBy>
  <cp:revision>52</cp:revision>
  <cp:lastPrinted>2015-07-13T14:30:55Z</cp:lastPrinted>
  <dcterms:created xsi:type="dcterms:W3CDTF">2015-07-07T16:09:42Z</dcterms:created>
  <dcterms:modified xsi:type="dcterms:W3CDTF">2015-07-13T14:46:09Z</dcterms:modified>
</cp:coreProperties>
</file>