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tags/tag3.xml" ContentType="application/vnd.openxmlformats-officedocument.presentationml.tags+xml"/>
  <Override PartName="/ppt/theme/theme5.xml" ContentType="application/vnd.openxmlformats-officedocument.theme+xml"/>
  <Override PartName="/ppt/tags/tag4.xml" ContentType="application/vnd.openxmlformats-officedocument.presentationml.tags+xml"/>
  <Override PartName="/ppt/theme/theme6.xml" ContentType="application/vnd.openxmlformats-officedocument.theme+xml"/>
  <Override PartName="/ppt/tags/tag5.xml" ContentType="application/vnd.openxmlformats-officedocument.presentationml.tags+xml"/>
  <Override PartName="/ppt/theme/theme7.xml" ContentType="application/vnd.openxmlformats-officedocument.theme+xml"/>
  <Override PartName="/ppt/tags/tag6.xml" ContentType="application/vnd.openxmlformats-officedocument.presentationml.tags+xml"/>
  <Override PartName="/ppt/theme/theme8.xml" ContentType="application/vnd.openxmlformats-officedocument.theme+xml"/>
  <Override PartName="/ppt/tags/tag7.xml" ContentType="application/vnd.openxmlformats-officedocument.presentationml.tags+xml"/>
  <Override PartName="/ppt/theme/theme9.xml" ContentType="application/vnd.openxmlformats-officedocument.theme+xml"/>
  <Override PartName="/ppt/tags/tag8.xml" ContentType="application/vnd.openxmlformats-officedocument.presentationml.tags+xml"/>
  <Override PartName="/ppt/theme/theme10.xml" ContentType="application/vnd.openxmlformats-officedocument.theme+xml"/>
  <Override PartName="/ppt/tags/tag9.xml" ContentType="application/vnd.openxmlformats-officedocument.presentationml.tags+xml"/>
  <Override PartName="/ppt/theme/theme11.xml" ContentType="application/vnd.openxmlformats-officedocument.theme+xml"/>
  <Override PartName="/ppt/tags/tag10.xml" ContentType="application/vnd.openxmlformats-officedocument.presentationml.tags+xml"/>
  <Override PartName="/ppt/theme/theme12.xml" ContentType="application/vnd.openxmlformats-officedocument.theme+xml"/>
  <Override PartName="/ppt/tags/tag11.xml" ContentType="application/vnd.openxmlformats-officedocument.presentationml.tags+xml"/>
  <Override PartName="/ppt/theme/theme13.xml" ContentType="application/vnd.openxmlformats-officedocument.theme+xml"/>
  <Override PartName="/ppt/tags/tag12.xml" ContentType="application/vnd.openxmlformats-officedocument.presentationml.tags+xml"/>
  <Override PartName="/ppt/theme/theme14.xml" ContentType="application/vnd.openxmlformats-officedocument.theme+xml"/>
  <Override PartName="/ppt/tags/tag13.xml" ContentType="application/vnd.openxmlformats-officedocument.presentationml.tags+xml"/>
  <Override PartName="/ppt/theme/theme15.xml" ContentType="application/vnd.openxmlformats-officedocument.theme+xml"/>
  <Override PartName="/ppt/tags/tag14.xml" ContentType="application/vnd.openxmlformats-officedocument.presentationml.tags+xml"/>
  <Override PartName="/ppt/theme/theme16.xml" ContentType="application/vnd.openxmlformats-officedocument.theme+xml"/>
  <Override PartName="/ppt/tags/tag15.xml" ContentType="application/vnd.openxmlformats-officedocument.presentationml.tags+xml"/>
  <Override PartName="/ppt/theme/theme17.xml" ContentType="application/vnd.openxmlformats-officedocument.theme+xml"/>
  <Override PartName="/ppt/tags/tag16.xml" ContentType="application/vnd.openxmlformats-officedocument.presentationml.tags+xml"/>
  <Override PartName="/ppt/theme/theme18.xml" ContentType="application/vnd.openxmlformats-officedocument.theme+xml"/>
  <Override PartName="/ppt/tags/tag17.xml" ContentType="application/vnd.openxmlformats-officedocument.presentationml.tags+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71" r:id="rId3"/>
    <p:sldMasterId id="2147483673" r:id="rId4"/>
    <p:sldMasterId id="2147483675" r:id="rId5"/>
    <p:sldMasterId id="2147483677" r:id="rId6"/>
    <p:sldMasterId id="2147483679" r:id="rId7"/>
    <p:sldMasterId id="2147483681" r:id="rId8"/>
    <p:sldMasterId id="2147483683" r:id="rId9"/>
    <p:sldMasterId id="2147483685" r:id="rId10"/>
    <p:sldMasterId id="2147483687" r:id="rId11"/>
    <p:sldMasterId id="2147483689" r:id="rId12"/>
    <p:sldMasterId id="2147483691" r:id="rId13"/>
    <p:sldMasterId id="2147483693" r:id="rId14"/>
    <p:sldMasterId id="2147483695" r:id="rId15"/>
    <p:sldMasterId id="2147483697" r:id="rId16"/>
    <p:sldMasterId id="2147483699" r:id="rId17"/>
    <p:sldMasterId id="2147483701" r:id="rId18"/>
  </p:sldMasterIdLst>
  <p:notesMasterIdLst>
    <p:notesMasterId r:id="rId57"/>
  </p:notesMasterIdLst>
  <p:sldIdLst>
    <p:sldId id="893" r:id="rId19"/>
    <p:sldId id="1076" r:id="rId20"/>
    <p:sldId id="1077" r:id="rId21"/>
    <p:sldId id="1078" r:id="rId22"/>
    <p:sldId id="1079" r:id="rId23"/>
    <p:sldId id="1080" r:id="rId24"/>
    <p:sldId id="1109" r:id="rId25"/>
    <p:sldId id="1081" r:id="rId26"/>
    <p:sldId id="1082" r:id="rId27"/>
    <p:sldId id="1083" r:id="rId28"/>
    <p:sldId id="1118" r:id="rId29"/>
    <p:sldId id="1136" r:id="rId30"/>
    <p:sldId id="1084" r:id="rId31"/>
    <p:sldId id="1093" r:id="rId32"/>
    <p:sldId id="1105" r:id="rId33"/>
    <p:sldId id="1110" r:id="rId34"/>
    <p:sldId id="1111" r:id="rId35"/>
    <p:sldId id="1113" r:id="rId36"/>
    <p:sldId id="1121" r:id="rId37"/>
    <p:sldId id="1122" r:id="rId38"/>
    <p:sldId id="1131" r:id="rId39"/>
    <p:sldId id="1137" r:id="rId40"/>
    <p:sldId id="1125" r:id="rId41"/>
    <p:sldId id="1126" r:id="rId42"/>
    <p:sldId id="1114" r:id="rId43"/>
    <p:sldId id="1115" r:id="rId44"/>
    <p:sldId id="1116" r:id="rId45"/>
    <p:sldId id="1112" r:id="rId46"/>
    <p:sldId id="1134" r:id="rId47"/>
    <p:sldId id="1117" r:id="rId48"/>
    <p:sldId id="1119" r:id="rId49"/>
    <p:sldId id="1120" r:id="rId50"/>
    <p:sldId id="1127" r:id="rId51"/>
    <p:sldId id="1135" r:id="rId52"/>
    <p:sldId id="1128" r:id="rId53"/>
    <p:sldId id="1132" r:id="rId54"/>
    <p:sldId id="1133" r:id="rId55"/>
    <p:sldId id="1129" r:id="rId56"/>
  </p:sldIdLst>
  <p:sldSz cx="12192000" cy="6858000"/>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azsia, Nancy" initials="KN" lastIdx="1" clrIdx="0">
    <p:extLst>
      <p:ext uri="{19B8F6BF-5375-455C-9EA6-DF929625EA0E}">
        <p15:presenceInfo xmlns:p15="http://schemas.microsoft.com/office/powerpoint/2012/main" userId="S-1-5-21-1059944638-1554040581-271018150-225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FF3300"/>
    <a:srgbClr val="0000FF"/>
    <a:srgbClr val="777777"/>
    <a:srgbClr val="FF6600"/>
    <a:srgbClr val="CC3300"/>
    <a:srgbClr val="333300"/>
    <a:srgbClr val="663300"/>
    <a:srgbClr val="FF8A18"/>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68" autoAdjust="0"/>
    <p:restoredTop sz="88330" autoAdjust="0"/>
  </p:normalViewPr>
  <p:slideViewPr>
    <p:cSldViewPr snapToGrid="0">
      <p:cViewPr varScale="1">
        <p:scale>
          <a:sx n="66" d="100"/>
          <a:sy n="66" d="100"/>
        </p:scale>
        <p:origin x="618" y="4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A3D5DF-4F22-410F-9EDA-73AF5BD43BED}"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7856879D-AD4B-4CF3-99FD-E2229F7AFD82}">
      <dgm:prSet phldrT="[Text]"/>
      <dgm:spPr/>
      <dgm:t>
        <a:bodyPr/>
        <a:lstStyle/>
        <a:p>
          <a:r>
            <a:rPr lang="en-US" dirty="0" smtClean="0"/>
            <a:t>Career Pathways</a:t>
          </a:r>
          <a:endParaRPr lang="en-US" dirty="0"/>
        </a:p>
      </dgm:t>
    </dgm:pt>
    <dgm:pt modelId="{5FCE2558-CC14-4945-984C-60A809BD8E32}" type="parTrans" cxnId="{548EE325-AAC3-4F08-964B-ED44631DAABA}">
      <dgm:prSet/>
      <dgm:spPr/>
      <dgm:t>
        <a:bodyPr/>
        <a:lstStyle/>
        <a:p>
          <a:endParaRPr lang="en-US"/>
        </a:p>
      </dgm:t>
    </dgm:pt>
    <dgm:pt modelId="{837B717A-95F6-43DA-AA42-AE4C0C86D694}" type="sibTrans" cxnId="{548EE325-AAC3-4F08-964B-ED44631DAABA}">
      <dgm:prSet/>
      <dgm:spPr/>
      <dgm:t>
        <a:bodyPr/>
        <a:lstStyle/>
        <a:p>
          <a:endParaRPr lang="en-US"/>
        </a:p>
      </dgm:t>
    </dgm:pt>
    <dgm:pt modelId="{F9879102-9401-43D1-87B3-42EFDE8BEA56}">
      <dgm:prSet phldrT="[Text]" custT="1"/>
      <dgm:spPr>
        <a:solidFill>
          <a:srgbClr val="FF0000"/>
        </a:solidFill>
      </dgm:spPr>
      <dgm:t>
        <a:bodyPr/>
        <a:lstStyle/>
        <a:p>
          <a:r>
            <a:rPr lang="en-US" sz="1800" b="0" dirty="0" smtClean="0">
              <a:solidFill>
                <a:schemeClr val="tx1"/>
              </a:solidFill>
            </a:rPr>
            <a:t>Improve Basic Academic Skills          Reading, English,   Mathematics</a:t>
          </a:r>
          <a:endParaRPr lang="en-US" sz="1800" b="0" dirty="0"/>
        </a:p>
      </dgm:t>
    </dgm:pt>
    <dgm:pt modelId="{2C02FB33-771D-4BB5-9024-D8BAC1D923CB}" type="parTrans" cxnId="{0694E8F7-CC52-455D-ACB2-50F967982E26}">
      <dgm:prSet/>
      <dgm:spPr/>
      <dgm:t>
        <a:bodyPr/>
        <a:lstStyle/>
        <a:p>
          <a:endParaRPr lang="en-US"/>
        </a:p>
      </dgm:t>
    </dgm:pt>
    <dgm:pt modelId="{FF3827E4-E210-48EB-9997-C7B9EE2267FD}" type="sibTrans" cxnId="{0694E8F7-CC52-455D-ACB2-50F967982E26}">
      <dgm:prSet/>
      <dgm:spPr/>
      <dgm:t>
        <a:bodyPr/>
        <a:lstStyle/>
        <a:p>
          <a:endParaRPr lang="en-US"/>
        </a:p>
      </dgm:t>
    </dgm:pt>
    <dgm:pt modelId="{E57FE1F9-BE6D-437A-9324-996F1549FA15}">
      <dgm:prSet phldrT="[Text]" custT="1"/>
      <dgm:spPr>
        <a:solidFill>
          <a:srgbClr val="0000FF"/>
        </a:solidFill>
      </dgm:spPr>
      <dgm:t>
        <a:bodyPr/>
        <a:lstStyle/>
        <a:p>
          <a:r>
            <a:rPr lang="en-US" sz="1800" b="0" dirty="0" smtClean="0"/>
            <a:t>Earn a High School Equivalency Diploma (HSE</a:t>
          </a:r>
          <a:r>
            <a:rPr lang="en-US" sz="1700" b="0" dirty="0" smtClean="0"/>
            <a:t>)</a:t>
          </a:r>
          <a:endParaRPr lang="en-US" sz="1700" b="0" dirty="0"/>
        </a:p>
      </dgm:t>
    </dgm:pt>
    <dgm:pt modelId="{E51600A7-DAAB-48D3-99A8-87128157D61E}" type="parTrans" cxnId="{425485DB-7EF6-4DB4-B893-F95547AD001F}">
      <dgm:prSet/>
      <dgm:spPr/>
      <dgm:t>
        <a:bodyPr/>
        <a:lstStyle/>
        <a:p>
          <a:endParaRPr lang="en-US"/>
        </a:p>
      </dgm:t>
    </dgm:pt>
    <dgm:pt modelId="{E5A5987D-329F-45F0-A515-0B3CA131424E}" type="sibTrans" cxnId="{425485DB-7EF6-4DB4-B893-F95547AD001F}">
      <dgm:prSet/>
      <dgm:spPr/>
      <dgm:t>
        <a:bodyPr/>
        <a:lstStyle/>
        <a:p>
          <a:endParaRPr lang="en-US"/>
        </a:p>
      </dgm:t>
    </dgm:pt>
    <dgm:pt modelId="{65EA7AC0-6553-4351-83AE-A6AEE6ABCD8E}">
      <dgm:prSet custT="1"/>
      <dgm:spPr>
        <a:solidFill>
          <a:schemeClr val="accent6">
            <a:lumMod val="50000"/>
          </a:schemeClr>
        </a:solidFill>
      </dgm:spPr>
      <dgm:t>
        <a:bodyPr/>
        <a:lstStyle/>
        <a:p>
          <a:r>
            <a:rPr lang="en-US" sz="1800" b="0" dirty="0" smtClean="0">
              <a:solidFill>
                <a:schemeClr val="tx1"/>
              </a:solidFill>
            </a:rPr>
            <a:t>Earn an Occupational Certificate for Employment </a:t>
          </a:r>
          <a:endParaRPr lang="en-US" sz="1800" b="0" dirty="0">
            <a:solidFill>
              <a:schemeClr val="tx1"/>
            </a:solidFill>
          </a:endParaRPr>
        </a:p>
      </dgm:t>
    </dgm:pt>
    <dgm:pt modelId="{C56F8E00-1CA8-4C15-84E5-546BD547B34F}" type="parTrans" cxnId="{1C5577B6-2FEE-4E69-96AC-BC17FFB82417}">
      <dgm:prSet/>
      <dgm:spPr/>
      <dgm:t>
        <a:bodyPr/>
        <a:lstStyle/>
        <a:p>
          <a:endParaRPr lang="en-US"/>
        </a:p>
      </dgm:t>
    </dgm:pt>
    <dgm:pt modelId="{FCD9278D-E1B3-4AC3-9786-7CC90CC2A733}" type="sibTrans" cxnId="{1C5577B6-2FEE-4E69-96AC-BC17FFB82417}">
      <dgm:prSet/>
      <dgm:spPr/>
      <dgm:t>
        <a:bodyPr/>
        <a:lstStyle/>
        <a:p>
          <a:endParaRPr lang="en-US"/>
        </a:p>
      </dgm:t>
    </dgm:pt>
    <dgm:pt modelId="{83716198-F6E5-45C2-95B4-0C8C1AAAB7BC}">
      <dgm:prSet custT="1"/>
      <dgm:spPr>
        <a:solidFill>
          <a:srgbClr val="663300"/>
        </a:solidFill>
      </dgm:spPr>
      <dgm:t>
        <a:bodyPr/>
        <a:lstStyle/>
        <a:p>
          <a:r>
            <a:rPr lang="en-US" sz="1800" b="0" dirty="0" smtClean="0"/>
            <a:t>Prepare for College &amp; Further Training  </a:t>
          </a:r>
          <a:endParaRPr lang="en-US" sz="1800" b="0" dirty="0"/>
        </a:p>
      </dgm:t>
    </dgm:pt>
    <dgm:pt modelId="{0FA93FD2-7474-4D64-9890-1235ECBB1E3E}" type="parTrans" cxnId="{FE8EAD25-CE8B-4C9D-90FB-AAF1313D2E13}">
      <dgm:prSet/>
      <dgm:spPr/>
      <dgm:t>
        <a:bodyPr/>
        <a:lstStyle/>
        <a:p>
          <a:endParaRPr lang="en-US"/>
        </a:p>
      </dgm:t>
    </dgm:pt>
    <dgm:pt modelId="{7F9BEBD4-25D0-434E-90E3-69CE6D7A38C4}" type="sibTrans" cxnId="{FE8EAD25-CE8B-4C9D-90FB-AAF1313D2E13}">
      <dgm:prSet/>
      <dgm:spPr/>
      <dgm:t>
        <a:bodyPr/>
        <a:lstStyle/>
        <a:p>
          <a:endParaRPr lang="en-US"/>
        </a:p>
      </dgm:t>
    </dgm:pt>
    <dgm:pt modelId="{8CB7A2C7-788D-42CD-BF33-E96DA00039D9}" type="pres">
      <dgm:prSet presAssocID="{2CA3D5DF-4F22-410F-9EDA-73AF5BD43BED}" presName="composite" presStyleCnt="0">
        <dgm:presLayoutVars>
          <dgm:chMax val="1"/>
          <dgm:dir/>
          <dgm:resizeHandles val="exact"/>
        </dgm:presLayoutVars>
      </dgm:prSet>
      <dgm:spPr/>
      <dgm:t>
        <a:bodyPr/>
        <a:lstStyle/>
        <a:p>
          <a:endParaRPr lang="en-US"/>
        </a:p>
      </dgm:t>
    </dgm:pt>
    <dgm:pt modelId="{60436A08-9884-4739-BF7B-31CB352EAC0E}" type="pres">
      <dgm:prSet presAssocID="{7856879D-AD4B-4CF3-99FD-E2229F7AFD82}" presName="roof" presStyleLbl="dkBgShp" presStyleIdx="0" presStyleCnt="2" custLinFactNeighborX="629" custLinFactNeighborY="6379"/>
      <dgm:spPr/>
      <dgm:t>
        <a:bodyPr/>
        <a:lstStyle/>
        <a:p>
          <a:endParaRPr lang="en-US"/>
        </a:p>
      </dgm:t>
    </dgm:pt>
    <dgm:pt modelId="{81C9DED8-069F-42F1-9E63-D5DAB87AA060}" type="pres">
      <dgm:prSet presAssocID="{7856879D-AD4B-4CF3-99FD-E2229F7AFD82}" presName="pillars" presStyleCnt="0"/>
      <dgm:spPr/>
    </dgm:pt>
    <dgm:pt modelId="{3068ECE5-0D7C-48D7-8D82-4D18E64ECC6F}" type="pres">
      <dgm:prSet presAssocID="{7856879D-AD4B-4CF3-99FD-E2229F7AFD82}" presName="pillar1" presStyleLbl="node1" presStyleIdx="0" presStyleCnt="4">
        <dgm:presLayoutVars>
          <dgm:bulletEnabled val="1"/>
        </dgm:presLayoutVars>
      </dgm:prSet>
      <dgm:spPr/>
      <dgm:t>
        <a:bodyPr/>
        <a:lstStyle/>
        <a:p>
          <a:endParaRPr lang="en-US"/>
        </a:p>
      </dgm:t>
    </dgm:pt>
    <dgm:pt modelId="{0587C5AF-215E-416C-859C-0E832672835B}" type="pres">
      <dgm:prSet presAssocID="{E57FE1F9-BE6D-437A-9324-996F1549FA15}" presName="pillarX" presStyleLbl="node1" presStyleIdx="1" presStyleCnt="4">
        <dgm:presLayoutVars>
          <dgm:bulletEnabled val="1"/>
        </dgm:presLayoutVars>
      </dgm:prSet>
      <dgm:spPr/>
      <dgm:t>
        <a:bodyPr/>
        <a:lstStyle/>
        <a:p>
          <a:endParaRPr lang="en-US"/>
        </a:p>
      </dgm:t>
    </dgm:pt>
    <dgm:pt modelId="{BE843E39-F674-482F-B7D2-5733727DEED0}" type="pres">
      <dgm:prSet presAssocID="{65EA7AC0-6553-4351-83AE-A6AEE6ABCD8E}" presName="pillarX" presStyleLbl="node1" presStyleIdx="2" presStyleCnt="4">
        <dgm:presLayoutVars>
          <dgm:bulletEnabled val="1"/>
        </dgm:presLayoutVars>
      </dgm:prSet>
      <dgm:spPr/>
      <dgm:t>
        <a:bodyPr/>
        <a:lstStyle/>
        <a:p>
          <a:endParaRPr lang="en-US"/>
        </a:p>
      </dgm:t>
    </dgm:pt>
    <dgm:pt modelId="{1ADA41F3-8EE1-4465-9965-556FD65B1104}" type="pres">
      <dgm:prSet presAssocID="{83716198-F6E5-45C2-95B4-0C8C1AAAB7BC}" presName="pillarX" presStyleLbl="node1" presStyleIdx="3" presStyleCnt="4" custScaleY="102312" custLinFactNeighborX="-452" custLinFactNeighborY="1166">
        <dgm:presLayoutVars>
          <dgm:bulletEnabled val="1"/>
        </dgm:presLayoutVars>
      </dgm:prSet>
      <dgm:spPr/>
      <dgm:t>
        <a:bodyPr/>
        <a:lstStyle/>
        <a:p>
          <a:endParaRPr lang="en-US"/>
        </a:p>
      </dgm:t>
    </dgm:pt>
    <dgm:pt modelId="{9A609A20-CBA9-44BB-8A03-69333A1A7676}" type="pres">
      <dgm:prSet presAssocID="{7856879D-AD4B-4CF3-99FD-E2229F7AFD82}" presName="base" presStyleLbl="dkBgShp" presStyleIdx="1" presStyleCnt="2" custLinFactNeighborY="-6344"/>
      <dgm:spPr>
        <a:solidFill>
          <a:schemeClr val="tx1">
            <a:lumMod val="50000"/>
          </a:schemeClr>
        </a:solidFill>
      </dgm:spPr>
    </dgm:pt>
  </dgm:ptLst>
  <dgm:cxnLst>
    <dgm:cxn modelId="{F5DEBB9D-FA6C-4759-A7CC-8F041DB3FB79}" type="presOf" srcId="{65EA7AC0-6553-4351-83AE-A6AEE6ABCD8E}" destId="{BE843E39-F674-482F-B7D2-5733727DEED0}" srcOrd="0" destOrd="0" presId="urn:microsoft.com/office/officeart/2005/8/layout/hList3"/>
    <dgm:cxn modelId="{CE6ECF79-D77C-40D5-B889-051E8A5B666B}" type="presOf" srcId="{E57FE1F9-BE6D-437A-9324-996F1549FA15}" destId="{0587C5AF-215E-416C-859C-0E832672835B}" srcOrd="0" destOrd="0" presId="urn:microsoft.com/office/officeart/2005/8/layout/hList3"/>
    <dgm:cxn modelId="{7C9B94C7-602B-453B-B243-09C2C1378793}" type="presOf" srcId="{F9879102-9401-43D1-87B3-42EFDE8BEA56}" destId="{3068ECE5-0D7C-48D7-8D82-4D18E64ECC6F}" srcOrd="0" destOrd="0" presId="urn:microsoft.com/office/officeart/2005/8/layout/hList3"/>
    <dgm:cxn modelId="{1C5577B6-2FEE-4E69-96AC-BC17FFB82417}" srcId="{7856879D-AD4B-4CF3-99FD-E2229F7AFD82}" destId="{65EA7AC0-6553-4351-83AE-A6AEE6ABCD8E}" srcOrd="2" destOrd="0" parTransId="{C56F8E00-1CA8-4C15-84E5-546BD547B34F}" sibTransId="{FCD9278D-E1B3-4AC3-9786-7CC90CC2A733}"/>
    <dgm:cxn modelId="{425485DB-7EF6-4DB4-B893-F95547AD001F}" srcId="{7856879D-AD4B-4CF3-99FD-E2229F7AFD82}" destId="{E57FE1F9-BE6D-437A-9324-996F1549FA15}" srcOrd="1" destOrd="0" parTransId="{E51600A7-DAAB-48D3-99A8-87128157D61E}" sibTransId="{E5A5987D-329F-45F0-A515-0B3CA131424E}"/>
    <dgm:cxn modelId="{0F89E35E-9FA1-4E14-A087-1BBF4DC09BE5}" type="presOf" srcId="{7856879D-AD4B-4CF3-99FD-E2229F7AFD82}" destId="{60436A08-9884-4739-BF7B-31CB352EAC0E}" srcOrd="0" destOrd="0" presId="urn:microsoft.com/office/officeart/2005/8/layout/hList3"/>
    <dgm:cxn modelId="{0694E8F7-CC52-455D-ACB2-50F967982E26}" srcId="{7856879D-AD4B-4CF3-99FD-E2229F7AFD82}" destId="{F9879102-9401-43D1-87B3-42EFDE8BEA56}" srcOrd="0" destOrd="0" parTransId="{2C02FB33-771D-4BB5-9024-D8BAC1D923CB}" sibTransId="{FF3827E4-E210-48EB-9997-C7B9EE2267FD}"/>
    <dgm:cxn modelId="{31C586F6-3346-4521-A4E8-312C0954EA5E}" type="presOf" srcId="{2CA3D5DF-4F22-410F-9EDA-73AF5BD43BED}" destId="{8CB7A2C7-788D-42CD-BF33-E96DA00039D9}" srcOrd="0" destOrd="0" presId="urn:microsoft.com/office/officeart/2005/8/layout/hList3"/>
    <dgm:cxn modelId="{FE8EAD25-CE8B-4C9D-90FB-AAF1313D2E13}" srcId="{7856879D-AD4B-4CF3-99FD-E2229F7AFD82}" destId="{83716198-F6E5-45C2-95B4-0C8C1AAAB7BC}" srcOrd="3" destOrd="0" parTransId="{0FA93FD2-7474-4D64-9890-1235ECBB1E3E}" sibTransId="{7F9BEBD4-25D0-434E-90E3-69CE6D7A38C4}"/>
    <dgm:cxn modelId="{548EE325-AAC3-4F08-964B-ED44631DAABA}" srcId="{2CA3D5DF-4F22-410F-9EDA-73AF5BD43BED}" destId="{7856879D-AD4B-4CF3-99FD-E2229F7AFD82}" srcOrd="0" destOrd="0" parTransId="{5FCE2558-CC14-4945-984C-60A809BD8E32}" sibTransId="{837B717A-95F6-43DA-AA42-AE4C0C86D694}"/>
    <dgm:cxn modelId="{7B6B1DE1-752A-4A6B-9663-2DE12808E404}" type="presOf" srcId="{83716198-F6E5-45C2-95B4-0C8C1AAAB7BC}" destId="{1ADA41F3-8EE1-4465-9965-556FD65B1104}" srcOrd="0" destOrd="0" presId="urn:microsoft.com/office/officeart/2005/8/layout/hList3"/>
    <dgm:cxn modelId="{8A89331B-6A49-49C2-9DA0-E7E9060BA459}" type="presParOf" srcId="{8CB7A2C7-788D-42CD-BF33-E96DA00039D9}" destId="{60436A08-9884-4739-BF7B-31CB352EAC0E}" srcOrd="0" destOrd="0" presId="urn:microsoft.com/office/officeart/2005/8/layout/hList3"/>
    <dgm:cxn modelId="{88D97AE2-F83D-4D2F-B649-F1136E8B06DC}" type="presParOf" srcId="{8CB7A2C7-788D-42CD-BF33-E96DA00039D9}" destId="{81C9DED8-069F-42F1-9E63-D5DAB87AA060}" srcOrd="1" destOrd="0" presId="urn:microsoft.com/office/officeart/2005/8/layout/hList3"/>
    <dgm:cxn modelId="{E5680FBE-E02D-403C-A0B2-48AD11B5B5A9}" type="presParOf" srcId="{81C9DED8-069F-42F1-9E63-D5DAB87AA060}" destId="{3068ECE5-0D7C-48D7-8D82-4D18E64ECC6F}" srcOrd="0" destOrd="0" presId="urn:microsoft.com/office/officeart/2005/8/layout/hList3"/>
    <dgm:cxn modelId="{3AEF85F4-FDE7-4C4F-9F62-640B23352DDA}" type="presParOf" srcId="{81C9DED8-069F-42F1-9E63-D5DAB87AA060}" destId="{0587C5AF-215E-416C-859C-0E832672835B}" srcOrd="1" destOrd="0" presId="urn:microsoft.com/office/officeart/2005/8/layout/hList3"/>
    <dgm:cxn modelId="{FC70D1F1-7B02-4F4B-8DBC-97A4BFABCE1F}" type="presParOf" srcId="{81C9DED8-069F-42F1-9E63-D5DAB87AA060}" destId="{BE843E39-F674-482F-B7D2-5733727DEED0}" srcOrd="2" destOrd="0" presId="urn:microsoft.com/office/officeart/2005/8/layout/hList3"/>
    <dgm:cxn modelId="{7D730F2C-9718-4CCF-B077-8ED46E452B47}" type="presParOf" srcId="{81C9DED8-069F-42F1-9E63-D5DAB87AA060}" destId="{1ADA41F3-8EE1-4465-9965-556FD65B1104}" srcOrd="3" destOrd="0" presId="urn:microsoft.com/office/officeart/2005/8/layout/hList3"/>
    <dgm:cxn modelId="{9C06A25E-9050-416D-9683-FDE172A0BE82}" type="presParOf" srcId="{8CB7A2C7-788D-42CD-BF33-E96DA00039D9}" destId="{9A609A20-CBA9-44BB-8A03-69333A1A7676}"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47D599-E7A0-4A24-AC0B-EA7FD8D7638E}" type="doc">
      <dgm:prSet loTypeId="urn:microsoft.com/office/officeart/2005/8/layout/hChevron3" loCatId="process" qsTypeId="urn:microsoft.com/office/officeart/2005/8/quickstyle/simple1" qsCatId="simple" csTypeId="urn:microsoft.com/office/officeart/2005/8/colors/accent1_2" csCatId="accent1" phldr="1"/>
      <dgm:spPr/>
    </dgm:pt>
    <dgm:pt modelId="{005BA362-783A-4C3B-B9E9-FD4FA0A254C4}">
      <dgm:prSet phldrT="[Text]" custT="1"/>
      <dgm:spPr>
        <a:solidFill>
          <a:srgbClr val="FFCC00"/>
        </a:solidFill>
      </dgm:spPr>
      <dgm:t>
        <a:bodyPr/>
        <a:lstStyle/>
        <a:p>
          <a:r>
            <a:rPr lang="en-US" sz="2000" b="0" dirty="0" smtClean="0">
              <a:solidFill>
                <a:schemeClr val="bg1"/>
              </a:solidFill>
            </a:rPr>
            <a:t>No. Hoosiers Without HS Credential (HSD or HSE) </a:t>
          </a:r>
          <a:endParaRPr lang="en-US" sz="2000" b="0" dirty="0">
            <a:solidFill>
              <a:schemeClr val="bg1"/>
            </a:solidFill>
          </a:endParaRPr>
        </a:p>
      </dgm:t>
    </dgm:pt>
    <dgm:pt modelId="{E0033AAA-55AD-4FBC-A21E-C214B38A1844}" type="parTrans" cxnId="{5A1AB60F-BF6E-4E6D-B942-1643545D6E2D}">
      <dgm:prSet/>
      <dgm:spPr/>
      <dgm:t>
        <a:bodyPr/>
        <a:lstStyle/>
        <a:p>
          <a:endParaRPr lang="en-US"/>
        </a:p>
      </dgm:t>
    </dgm:pt>
    <dgm:pt modelId="{915079B0-B91F-48F4-A0D3-C712A45FA137}" type="sibTrans" cxnId="{5A1AB60F-BF6E-4E6D-B942-1643545D6E2D}">
      <dgm:prSet/>
      <dgm:spPr/>
      <dgm:t>
        <a:bodyPr/>
        <a:lstStyle/>
        <a:p>
          <a:endParaRPr lang="en-US"/>
        </a:p>
      </dgm:t>
    </dgm:pt>
    <dgm:pt modelId="{32677AA2-D0C9-4F9D-A722-99B59922A0B9}">
      <dgm:prSet phldrT="[Text]" custT="1"/>
      <dgm:spPr>
        <a:solidFill>
          <a:srgbClr val="002060"/>
        </a:solidFill>
      </dgm:spPr>
      <dgm:t>
        <a:bodyPr/>
        <a:lstStyle/>
        <a:p>
          <a:r>
            <a:rPr lang="en-US" sz="1800" b="0" dirty="0" smtClean="0">
              <a:solidFill>
                <a:schemeClr val="tx1"/>
              </a:solidFill>
            </a:rPr>
            <a:t>No. Hoosiers Utilizing State &amp;  Federal Programs - FSSA</a:t>
          </a:r>
          <a:endParaRPr lang="en-US" sz="1800" b="0" dirty="0">
            <a:solidFill>
              <a:schemeClr val="tx1"/>
            </a:solidFill>
          </a:endParaRPr>
        </a:p>
      </dgm:t>
    </dgm:pt>
    <dgm:pt modelId="{D06CF726-A5B7-4803-987B-4E003206D26D}" type="parTrans" cxnId="{442F8A0B-5635-46D4-92BF-5138720C0DD8}">
      <dgm:prSet/>
      <dgm:spPr/>
      <dgm:t>
        <a:bodyPr/>
        <a:lstStyle/>
        <a:p>
          <a:endParaRPr lang="en-US"/>
        </a:p>
      </dgm:t>
    </dgm:pt>
    <dgm:pt modelId="{5FF5555F-AB3A-4EDF-A8EB-157DFC560217}" type="sibTrans" cxnId="{442F8A0B-5635-46D4-92BF-5138720C0DD8}">
      <dgm:prSet/>
      <dgm:spPr/>
      <dgm:t>
        <a:bodyPr/>
        <a:lstStyle/>
        <a:p>
          <a:endParaRPr lang="en-US"/>
        </a:p>
      </dgm:t>
    </dgm:pt>
    <dgm:pt modelId="{2A28E641-BFB7-4668-A7B7-C4B8E5BE1ADB}">
      <dgm:prSet phldrT="[Text]" custT="1"/>
      <dgm:spPr>
        <a:solidFill>
          <a:srgbClr val="CC3300"/>
        </a:solidFill>
      </dgm:spPr>
      <dgm:t>
        <a:bodyPr/>
        <a:lstStyle/>
        <a:p>
          <a:r>
            <a:rPr lang="en-US" sz="2000" b="0" dirty="0" smtClean="0"/>
            <a:t>No. Enrollments in WIOA Title II Programs Previous Year  </a:t>
          </a:r>
          <a:endParaRPr lang="en-US" sz="2000" b="0" dirty="0"/>
        </a:p>
      </dgm:t>
    </dgm:pt>
    <dgm:pt modelId="{653ACC83-5B17-4E3F-939A-3E046A88B2D4}" type="parTrans" cxnId="{225A9490-65B7-443A-A4D7-85987C353E4D}">
      <dgm:prSet/>
      <dgm:spPr/>
      <dgm:t>
        <a:bodyPr/>
        <a:lstStyle/>
        <a:p>
          <a:endParaRPr lang="en-US"/>
        </a:p>
      </dgm:t>
    </dgm:pt>
    <dgm:pt modelId="{67400AC2-26B9-46FA-AF39-78721F86FC1D}" type="sibTrans" cxnId="{225A9490-65B7-443A-A4D7-85987C353E4D}">
      <dgm:prSet/>
      <dgm:spPr/>
      <dgm:t>
        <a:bodyPr/>
        <a:lstStyle/>
        <a:p>
          <a:endParaRPr lang="en-US"/>
        </a:p>
      </dgm:t>
    </dgm:pt>
    <dgm:pt modelId="{68DD1E55-AFBF-4215-86FF-98F6440F2E4B}" type="pres">
      <dgm:prSet presAssocID="{8247D599-E7A0-4A24-AC0B-EA7FD8D7638E}" presName="Name0" presStyleCnt="0">
        <dgm:presLayoutVars>
          <dgm:dir/>
          <dgm:resizeHandles val="exact"/>
        </dgm:presLayoutVars>
      </dgm:prSet>
      <dgm:spPr/>
    </dgm:pt>
    <dgm:pt modelId="{788CDA83-8D26-4B76-BB16-41B750954072}" type="pres">
      <dgm:prSet presAssocID="{005BA362-783A-4C3B-B9E9-FD4FA0A254C4}" presName="parTxOnly" presStyleLbl="node1" presStyleIdx="0" presStyleCnt="3" custLinFactNeighborX="-493" custLinFactNeighborY="3794">
        <dgm:presLayoutVars>
          <dgm:bulletEnabled val="1"/>
        </dgm:presLayoutVars>
      </dgm:prSet>
      <dgm:spPr/>
      <dgm:t>
        <a:bodyPr/>
        <a:lstStyle/>
        <a:p>
          <a:endParaRPr lang="en-US"/>
        </a:p>
      </dgm:t>
    </dgm:pt>
    <dgm:pt modelId="{48541683-B8FF-4F7C-8C41-7B413726618F}" type="pres">
      <dgm:prSet presAssocID="{915079B0-B91F-48F4-A0D3-C712A45FA137}" presName="parSpace" presStyleCnt="0"/>
      <dgm:spPr/>
    </dgm:pt>
    <dgm:pt modelId="{97F13398-7EB0-4F30-8AEF-E6AC0501A670}" type="pres">
      <dgm:prSet presAssocID="{32677AA2-D0C9-4F9D-A722-99B59922A0B9}" presName="parTxOnly" presStyleLbl="node1" presStyleIdx="1" presStyleCnt="3" custScaleX="102704" custLinFactNeighborX="-2224" custLinFactNeighborY="3411">
        <dgm:presLayoutVars>
          <dgm:bulletEnabled val="1"/>
        </dgm:presLayoutVars>
      </dgm:prSet>
      <dgm:spPr/>
      <dgm:t>
        <a:bodyPr/>
        <a:lstStyle/>
        <a:p>
          <a:endParaRPr lang="en-US"/>
        </a:p>
      </dgm:t>
    </dgm:pt>
    <dgm:pt modelId="{7B9E3C4D-0FD0-4483-A6C9-CCD9B86DD62A}" type="pres">
      <dgm:prSet presAssocID="{5FF5555F-AB3A-4EDF-A8EB-157DFC560217}" presName="parSpace" presStyleCnt="0"/>
      <dgm:spPr/>
    </dgm:pt>
    <dgm:pt modelId="{6B0E499F-2C93-43AE-9D17-1D70ECC290E5}" type="pres">
      <dgm:prSet presAssocID="{2A28E641-BFB7-4668-A7B7-C4B8E5BE1ADB}" presName="parTxOnly" presStyleLbl="node1" presStyleIdx="2" presStyleCnt="3" custLinFactNeighborX="5910" custLinFactNeighborY="3412">
        <dgm:presLayoutVars>
          <dgm:bulletEnabled val="1"/>
        </dgm:presLayoutVars>
      </dgm:prSet>
      <dgm:spPr/>
      <dgm:t>
        <a:bodyPr/>
        <a:lstStyle/>
        <a:p>
          <a:endParaRPr lang="en-US"/>
        </a:p>
      </dgm:t>
    </dgm:pt>
  </dgm:ptLst>
  <dgm:cxnLst>
    <dgm:cxn modelId="{442F8A0B-5635-46D4-92BF-5138720C0DD8}" srcId="{8247D599-E7A0-4A24-AC0B-EA7FD8D7638E}" destId="{32677AA2-D0C9-4F9D-A722-99B59922A0B9}" srcOrd="1" destOrd="0" parTransId="{D06CF726-A5B7-4803-987B-4E003206D26D}" sibTransId="{5FF5555F-AB3A-4EDF-A8EB-157DFC560217}"/>
    <dgm:cxn modelId="{056048F7-5A40-4A9E-9BF1-B7A95423BE4E}" type="presOf" srcId="{32677AA2-D0C9-4F9D-A722-99B59922A0B9}" destId="{97F13398-7EB0-4F30-8AEF-E6AC0501A670}" srcOrd="0" destOrd="0" presId="urn:microsoft.com/office/officeart/2005/8/layout/hChevron3"/>
    <dgm:cxn modelId="{BA41A510-27F9-4A7D-8600-CC645DB1B2BC}" type="presOf" srcId="{8247D599-E7A0-4A24-AC0B-EA7FD8D7638E}" destId="{68DD1E55-AFBF-4215-86FF-98F6440F2E4B}" srcOrd="0" destOrd="0" presId="urn:microsoft.com/office/officeart/2005/8/layout/hChevron3"/>
    <dgm:cxn modelId="{225A9490-65B7-443A-A4D7-85987C353E4D}" srcId="{8247D599-E7A0-4A24-AC0B-EA7FD8D7638E}" destId="{2A28E641-BFB7-4668-A7B7-C4B8E5BE1ADB}" srcOrd="2" destOrd="0" parTransId="{653ACC83-5B17-4E3F-939A-3E046A88B2D4}" sibTransId="{67400AC2-26B9-46FA-AF39-78721F86FC1D}"/>
    <dgm:cxn modelId="{5A1AB60F-BF6E-4E6D-B942-1643545D6E2D}" srcId="{8247D599-E7A0-4A24-AC0B-EA7FD8D7638E}" destId="{005BA362-783A-4C3B-B9E9-FD4FA0A254C4}" srcOrd="0" destOrd="0" parTransId="{E0033AAA-55AD-4FBC-A21E-C214B38A1844}" sibTransId="{915079B0-B91F-48F4-A0D3-C712A45FA137}"/>
    <dgm:cxn modelId="{B01CC0B5-535D-4282-92D8-31B23C7F7039}" type="presOf" srcId="{2A28E641-BFB7-4668-A7B7-C4B8E5BE1ADB}" destId="{6B0E499F-2C93-43AE-9D17-1D70ECC290E5}" srcOrd="0" destOrd="0" presId="urn:microsoft.com/office/officeart/2005/8/layout/hChevron3"/>
    <dgm:cxn modelId="{7653DFF5-B916-4DAC-AAA2-56901295B5E8}" type="presOf" srcId="{005BA362-783A-4C3B-B9E9-FD4FA0A254C4}" destId="{788CDA83-8D26-4B76-BB16-41B750954072}" srcOrd="0" destOrd="0" presId="urn:microsoft.com/office/officeart/2005/8/layout/hChevron3"/>
    <dgm:cxn modelId="{27EAD003-AEA5-4208-9F32-D14DE454A8DD}" type="presParOf" srcId="{68DD1E55-AFBF-4215-86FF-98F6440F2E4B}" destId="{788CDA83-8D26-4B76-BB16-41B750954072}" srcOrd="0" destOrd="0" presId="urn:microsoft.com/office/officeart/2005/8/layout/hChevron3"/>
    <dgm:cxn modelId="{75F0137C-24AE-443E-AC92-CDB96A8E8ABA}" type="presParOf" srcId="{68DD1E55-AFBF-4215-86FF-98F6440F2E4B}" destId="{48541683-B8FF-4F7C-8C41-7B413726618F}" srcOrd="1" destOrd="0" presId="urn:microsoft.com/office/officeart/2005/8/layout/hChevron3"/>
    <dgm:cxn modelId="{6B1EE966-F719-455C-9F89-F9E96D2E254C}" type="presParOf" srcId="{68DD1E55-AFBF-4215-86FF-98F6440F2E4B}" destId="{97F13398-7EB0-4F30-8AEF-E6AC0501A670}" srcOrd="2" destOrd="0" presId="urn:microsoft.com/office/officeart/2005/8/layout/hChevron3"/>
    <dgm:cxn modelId="{31CE2C4B-9AFA-4CCB-8EE2-D1EF1E1EDAEA}" type="presParOf" srcId="{68DD1E55-AFBF-4215-86FF-98F6440F2E4B}" destId="{7B9E3C4D-0FD0-4483-A6C9-CCD9B86DD62A}" srcOrd="3" destOrd="0" presId="urn:microsoft.com/office/officeart/2005/8/layout/hChevron3"/>
    <dgm:cxn modelId="{9B09F981-FEEA-4259-B3D8-BB9912081336}" type="presParOf" srcId="{68DD1E55-AFBF-4215-86FF-98F6440F2E4B}" destId="{6B0E499F-2C93-43AE-9D17-1D70ECC290E5}"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2D0ED4-F1EA-455B-A86B-D15521100B7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D2EE1D09-18FE-49DE-A563-E221D62CFF14}">
      <dgm:prSet phldrT="[Text]" custT="1"/>
      <dgm:spPr>
        <a:effectLst>
          <a:reflection blurRad="6350" stA="50000" endA="300" endPos="90000" dir="5400000" sy="-100000" algn="bl" rotWithShape="0"/>
        </a:effectLst>
      </dgm:spPr>
      <dgm:t>
        <a:bodyPr/>
        <a:lstStyle/>
        <a:p>
          <a:r>
            <a:rPr lang="en-US" sz="1600" b="1" dirty="0" smtClean="0">
              <a:solidFill>
                <a:schemeClr val="bg1"/>
              </a:solidFill>
            </a:rPr>
            <a:t>Maintenance of Effort</a:t>
          </a:r>
          <a:endParaRPr lang="en-US" sz="1600" b="1" dirty="0">
            <a:solidFill>
              <a:schemeClr val="bg1"/>
            </a:solidFill>
          </a:endParaRPr>
        </a:p>
      </dgm:t>
    </dgm:pt>
    <dgm:pt modelId="{7F600510-AA32-4C73-AF3D-CD5F36818F3F}" type="parTrans" cxnId="{7D4E7630-681B-48A5-9D60-EBD61A24BB50}">
      <dgm:prSet/>
      <dgm:spPr/>
      <dgm:t>
        <a:bodyPr/>
        <a:lstStyle/>
        <a:p>
          <a:endParaRPr lang="en-US"/>
        </a:p>
      </dgm:t>
    </dgm:pt>
    <dgm:pt modelId="{B13B01BA-76A8-4CFD-A7F5-70BAFEF6077A}" type="sibTrans" cxnId="{7D4E7630-681B-48A5-9D60-EBD61A24BB50}">
      <dgm:prSet/>
      <dgm:spPr/>
      <dgm:t>
        <a:bodyPr/>
        <a:lstStyle/>
        <a:p>
          <a:endParaRPr lang="en-US"/>
        </a:p>
      </dgm:t>
    </dgm:pt>
    <dgm:pt modelId="{AEBB1A27-048B-44AE-BF42-E0DEF3830AA5}">
      <dgm:prSet phldrT="[Text]" custT="1"/>
      <dgm:spPr/>
      <dgm:t>
        <a:bodyPr/>
        <a:lstStyle/>
        <a:p>
          <a:r>
            <a:rPr lang="en-US" sz="1700" dirty="0" smtClean="0"/>
            <a:t>To maintain the federally required maintenance of effort (MOE), </a:t>
          </a:r>
          <a:r>
            <a:rPr lang="en-US" sz="1700" b="1" dirty="0" smtClean="0"/>
            <a:t>Indiana requires </a:t>
          </a:r>
          <a:r>
            <a:rPr lang="en-US" sz="1700" dirty="0" smtClean="0"/>
            <a:t>that WIOA funded adult education providers contribute a local match. This match can include, but is not limited to, the following – </a:t>
          </a:r>
          <a:endParaRPr lang="en-US" sz="1700" dirty="0"/>
        </a:p>
      </dgm:t>
    </dgm:pt>
    <dgm:pt modelId="{F0E46513-ED7D-4BC3-B0F5-42AD7A72C949}" type="parTrans" cxnId="{F2FFE9FA-2B1F-4053-B07A-D494A13392BA}">
      <dgm:prSet/>
      <dgm:spPr/>
      <dgm:t>
        <a:bodyPr/>
        <a:lstStyle/>
        <a:p>
          <a:endParaRPr lang="en-US"/>
        </a:p>
      </dgm:t>
    </dgm:pt>
    <dgm:pt modelId="{347C8838-57A0-4DA6-904A-5A20848295F1}" type="sibTrans" cxnId="{F2FFE9FA-2B1F-4053-B07A-D494A13392BA}">
      <dgm:prSet/>
      <dgm:spPr/>
      <dgm:t>
        <a:bodyPr/>
        <a:lstStyle/>
        <a:p>
          <a:endParaRPr lang="en-US"/>
        </a:p>
      </dgm:t>
    </dgm:pt>
    <dgm:pt modelId="{E05C78D8-CABB-4833-8248-43DB275820B4}">
      <dgm:prSet phldrT="[Text]" custT="1"/>
      <dgm:spPr/>
      <dgm:t>
        <a:bodyPr/>
        <a:lstStyle/>
        <a:p>
          <a:r>
            <a:rPr lang="en-US" sz="1600" b="1" dirty="0" smtClean="0">
              <a:solidFill>
                <a:schemeClr val="bg1"/>
              </a:solidFill>
            </a:rPr>
            <a:t>Maintenance of Effort</a:t>
          </a:r>
          <a:endParaRPr lang="en-US" sz="1600" b="1" dirty="0">
            <a:solidFill>
              <a:schemeClr val="bg1"/>
            </a:solidFill>
          </a:endParaRPr>
        </a:p>
      </dgm:t>
    </dgm:pt>
    <dgm:pt modelId="{9BF7E6B7-6262-4D33-896E-83CCA6B64C57}" type="parTrans" cxnId="{5B0136D9-C250-4845-9D05-51A49CDE831E}">
      <dgm:prSet/>
      <dgm:spPr/>
      <dgm:t>
        <a:bodyPr/>
        <a:lstStyle/>
        <a:p>
          <a:endParaRPr lang="en-US"/>
        </a:p>
      </dgm:t>
    </dgm:pt>
    <dgm:pt modelId="{318F7E9A-30CD-4FAE-A9BF-B4D100185195}" type="sibTrans" cxnId="{5B0136D9-C250-4845-9D05-51A49CDE831E}">
      <dgm:prSet/>
      <dgm:spPr/>
      <dgm:t>
        <a:bodyPr/>
        <a:lstStyle/>
        <a:p>
          <a:endParaRPr lang="en-US"/>
        </a:p>
      </dgm:t>
    </dgm:pt>
    <dgm:pt modelId="{970ACB94-53AA-463A-9C09-1593CF450613}">
      <dgm:prSet phldrT="[Text]"/>
      <dgm:spPr/>
      <dgm:t>
        <a:bodyPr/>
        <a:lstStyle/>
        <a:p>
          <a:r>
            <a:rPr lang="en-US" sz="1700" dirty="0" smtClean="0"/>
            <a:t>In-kind contributions to adult education and literacy activities such as –  infrastructure and facilities costs – </a:t>
          </a:r>
          <a:endParaRPr lang="en-US" sz="1700" dirty="0"/>
        </a:p>
      </dgm:t>
    </dgm:pt>
    <dgm:pt modelId="{FB35CF30-A711-440E-B98D-EBDEFF2DB20A}" type="parTrans" cxnId="{487C2884-09BE-4F8A-A125-7C6EA4D1E097}">
      <dgm:prSet/>
      <dgm:spPr/>
      <dgm:t>
        <a:bodyPr/>
        <a:lstStyle/>
        <a:p>
          <a:endParaRPr lang="en-US"/>
        </a:p>
      </dgm:t>
    </dgm:pt>
    <dgm:pt modelId="{B03A0FAA-A4F4-40CB-AE13-9C129FC4BEE8}" type="sibTrans" cxnId="{487C2884-09BE-4F8A-A125-7C6EA4D1E097}">
      <dgm:prSet/>
      <dgm:spPr/>
      <dgm:t>
        <a:bodyPr/>
        <a:lstStyle/>
        <a:p>
          <a:endParaRPr lang="en-US"/>
        </a:p>
      </dgm:t>
    </dgm:pt>
    <dgm:pt modelId="{03F474A4-95FE-44F4-B058-F849F758A640}">
      <dgm:prSet phldrT="[Text]" custT="1"/>
      <dgm:spPr/>
      <dgm:t>
        <a:bodyPr/>
        <a:lstStyle/>
        <a:p>
          <a:r>
            <a:rPr lang="en-US" sz="1600" b="1" dirty="0" smtClean="0">
              <a:solidFill>
                <a:schemeClr val="bg1"/>
              </a:solidFill>
            </a:rPr>
            <a:t>Maintenance of Effort</a:t>
          </a:r>
          <a:endParaRPr lang="en-US" sz="1600" b="1" dirty="0">
            <a:solidFill>
              <a:schemeClr val="bg1"/>
            </a:solidFill>
          </a:endParaRPr>
        </a:p>
      </dgm:t>
    </dgm:pt>
    <dgm:pt modelId="{60E95459-899D-452A-8D2E-ED566E05F350}" type="parTrans" cxnId="{8D714CB3-21AF-45AD-AC77-CEC032A01912}">
      <dgm:prSet/>
      <dgm:spPr/>
      <dgm:t>
        <a:bodyPr/>
        <a:lstStyle/>
        <a:p>
          <a:endParaRPr lang="en-US"/>
        </a:p>
      </dgm:t>
    </dgm:pt>
    <dgm:pt modelId="{E818140A-241E-4707-A337-A20A532B358D}" type="sibTrans" cxnId="{8D714CB3-21AF-45AD-AC77-CEC032A01912}">
      <dgm:prSet/>
      <dgm:spPr/>
      <dgm:t>
        <a:bodyPr/>
        <a:lstStyle/>
        <a:p>
          <a:endParaRPr lang="en-US"/>
        </a:p>
      </dgm:t>
    </dgm:pt>
    <dgm:pt modelId="{F107460A-539B-4513-A7C9-9C02E49D98DA}">
      <dgm:prSet phldrT="[Text]"/>
      <dgm:spPr/>
      <dgm:t>
        <a:bodyPr/>
        <a:lstStyle/>
        <a:p>
          <a:r>
            <a:rPr lang="en-US" dirty="0" smtClean="0"/>
            <a:t>The cost of staff time spent in providing adult education and literacy activities either – </a:t>
          </a:r>
          <a:endParaRPr lang="en-US" dirty="0"/>
        </a:p>
      </dgm:t>
    </dgm:pt>
    <dgm:pt modelId="{81F12516-4323-474E-9A68-7F3F8F0FE4AC}" type="parTrans" cxnId="{CDFD44B6-7736-4E90-925C-775C2D5A804F}">
      <dgm:prSet/>
      <dgm:spPr/>
      <dgm:t>
        <a:bodyPr/>
        <a:lstStyle/>
        <a:p>
          <a:endParaRPr lang="en-US"/>
        </a:p>
      </dgm:t>
    </dgm:pt>
    <dgm:pt modelId="{341CB9E8-19A0-494C-850D-F64960A5FE25}" type="sibTrans" cxnId="{CDFD44B6-7736-4E90-925C-775C2D5A804F}">
      <dgm:prSet/>
      <dgm:spPr/>
      <dgm:t>
        <a:bodyPr/>
        <a:lstStyle/>
        <a:p>
          <a:endParaRPr lang="en-US"/>
        </a:p>
      </dgm:t>
    </dgm:pt>
    <dgm:pt modelId="{55A6D93D-C953-41CF-864A-DEF0589E6927}">
      <dgm:prSet custT="1"/>
      <dgm:spPr/>
      <dgm:t>
        <a:bodyPr/>
        <a:lstStyle/>
        <a:p>
          <a:r>
            <a:rPr lang="en-US" sz="1600" dirty="0" smtClean="0"/>
            <a:t>Utilities costs</a:t>
          </a:r>
          <a:endParaRPr lang="en-US" sz="1600" dirty="0"/>
        </a:p>
      </dgm:t>
    </dgm:pt>
    <dgm:pt modelId="{42E1CFB4-D623-404D-9904-8A2B667C0161}" type="parTrans" cxnId="{51BECAF0-002F-4FD3-932E-5CF3F3645899}">
      <dgm:prSet/>
      <dgm:spPr/>
      <dgm:t>
        <a:bodyPr/>
        <a:lstStyle/>
        <a:p>
          <a:endParaRPr lang="en-US"/>
        </a:p>
      </dgm:t>
    </dgm:pt>
    <dgm:pt modelId="{036E2716-FD64-41ED-AFDE-B88A01521566}" type="sibTrans" cxnId="{51BECAF0-002F-4FD3-932E-5CF3F3645899}">
      <dgm:prSet/>
      <dgm:spPr/>
      <dgm:t>
        <a:bodyPr/>
        <a:lstStyle/>
        <a:p>
          <a:endParaRPr lang="en-US"/>
        </a:p>
      </dgm:t>
    </dgm:pt>
    <dgm:pt modelId="{032D0472-B112-4C9E-BC12-FB2B005960B9}">
      <dgm:prSet custT="1"/>
      <dgm:spPr/>
      <dgm:t>
        <a:bodyPr/>
        <a:lstStyle/>
        <a:p>
          <a:r>
            <a:rPr lang="en-US" sz="1600" dirty="0" smtClean="0"/>
            <a:t>Custodial services</a:t>
          </a:r>
          <a:endParaRPr lang="en-US" sz="1600" dirty="0"/>
        </a:p>
      </dgm:t>
    </dgm:pt>
    <dgm:pt modelId="{8E566585-F3C2-4E46-96F3-8B70A6A0F176}" type="parTrans" cxnId="{3B35F636-37E8-40D6-9329-D80B0F004BB8}">
      <dgm:prSet/>
      <dgm:spPr/>
      <dgm:t>
        <a:bodyPr/>
        <a:lstStyle/>
        <a:p>
          <a:endParaRPr lang="en-US"/>
        </a:p>
      </dgm:t>
    </dgm:pt>
    <dgm:pt modelId="{7EF99FF4-D61E-4CBC-9CB6-66D8108F2FD8}" type="sibTrans" cxnId="{3B35F636-37E8-40D6-9329-D80B0F004BB8}">
      <dgm:prSet/>
      <dgm:spPr/>
      <dgm:t>
        <a:bodyPr/>
        <a:lstStyle/>
        <a:p>
          <a:endParaRPr lang="en-US"/>
        </a:p>
      </dgm:t>
    </dgm:pt>
    <dgm:pt modelId="{2512470B-FC34-40C3-9DCB-7634BAC061C6}">
      <dgm:prSet custT="1"/>
      <dgm:spPr/>
      <dgm:t>
        <a:bodyPr/>
        <a:lstStyle/>
        <a:p>
          <a:r>
            <a:rPr lang="en-US" sz="1600" dirty="0" smtClean="0"/>
            <a:t>Copying and printing costs</a:t>
          </a:r>
          <a:endParaRPr lang="en-US" sz="1600" dirty="0"/>
        </a:p>
      </dgm:t>
    </dgm:pt>
    <dgm:pt modelId="{E7EE5DDD-A7C2-4BB8-BAAA-549937D188D9}" type="parTrans" cxnId="{1FC43F56-A1D3-4DAC-864B-89812EBA3230}">
      <dgm:prSet/>
      <dgm:spPr/>
      <dgm:t>
        <a:bodyPr/>
        <a:lstStyle/>
        <a:p>
          <a:endParaRPr lang="en-US"/>
        </a:p>
      </dgm:t>
    </dgm:pt>
    <dgm:pt modelId="{DA7197B2-B886-4140-9085-79167FE67B56}" type="sibTrans" cxnId="{1FC43F56-A1D3-4DAC-864B-89812EBA3230}">
      <dgm:prSet/>
      <dgm:spPr/>
      <dgm:t>
        <a:bodyPr/>
        <a:lstStyle/>
        <a:p>
          <a:endParaRPr lang="en-US"/>
        </a:p>
      </dgm:t>
    </dgm:pt>
    <dgm:pt modelId="{84297FB0-0005-4F3E-B55C-91953EDC9C06}">
      <dgm:prSet custT="1"/>
      <dgm:spPr/>
      <dgm:t>
        <a:bodyPr/>
        <a:lstStyle/>
        <a:p>
          <a:r>
            <a:rPr lang="en-US" sz="1600" dirty="0" smtClean="0"/>
            <a:t>Phone, internet, or other technology costs</a:t>
          </a:r>
          <a:endParaRPr lang="en-US" sz="1600" dirty="0"/>
        </a:p>
      </dgm:t>
    </dgm:pt>
    <dgm:pt modelId="{10BAA925-EF07-4AE2-AF77-0C2198010296}" type="parTrans" cxnId="{38E80DAE-151D-443C-8D43-521F74F5B189}">
      <dgm:prSet/>
      <dgm:spPr/>
      <dgm:t>
        <a:bodyPr/>
        <a:lstStyle/>
        <a:p>
          <a:endParaRPr lang="en-US"/>
        </a:p>
      </dgm:t>
    </dgm:pt>
    <dgm:pt modelId="{25E5A4E2-ADA2-46EC-89E8-92CD2A30FCE7}" type="sibTrans" cxnId="{38E80DAE-151D-443C-8D43-521F74F5B189}">
      <dgm:prSet/>
      <dgm:spPr/>
      <dgm:t>
        <a:bodyPr/>
        <a:lstStyle/>
        <a:p>
          <a:endParaRPr lang="en-US"/>
        </a:p>
      </dgm:t>
    </dgm:pt>
    <dgm:pt modelId="{9145E4C3-AA25-4DAE-A67A-FBD2BE9CEE78}">
      <dgm:prSet/>
      <dgm:spPr/>
      <dgm:t>
        <a:bodyPr/>
        <a:lstStyle/>
        <a:p>
          <a:r>
            <a:rPr lang="en-US" dirty="0" smtClean="0"/>
            <a:t>Volunteered or</a:t>
          </a:r>
          <a:endParaRPr lang="en-US" dirty="0"/>
        </a:p>
      </dgm:t>
    </dgm:pt>
    <dgm:pt modelId="{B8285719-EEB5-4E4D-8785-5EB79C241B61}" type="parTrans" cxnId="{F7F4DE62-326E-42B4-B015-90B7462074FC}">
      <dgm:prSet/>
      <dgm:spPr/>
      <dgm:t>
        <a:bodyPr/>
        <a:lstStyle/>
        <a:p>
          <a:endParaRPr lang="en-US"/>
        </a:p>
      </dgm:t>
    </dgm:pt>
    <dgm:pt modelId="{BA85C7A9-243B-4E8C-82BF-589FDBB9CCD7}" type="sibTrans" cxnId="{F7F4DE62-326E-42B4-B015-90B7462074FC}">
      <dgm:prSet/>
      <dgm:spPr/>
      <dgm:t>
        <a:bodyPr/>
        <a:lstStyle/>
        <a:p>
          <a:endParaRPr lang="en-US"/>
        </a:p>
      </dgm:t>
    </dgm:pt>
    <dgm:pt modelId="{9E9BE537-B4C2-4F6C-88AD-686DF9B40543}">
      <dgm:prSet/>
      <dgm:spPr/>
      <dgm:t>
        <a:bodyPr/>
        <a:lstStyle/>
        <a:p>
          <a:r>
            <a:rPr lang="en-US" dirty="0" smtClean="0"/>
            <a:t>Paid for by non-federal or non-state funds</a:t>
          </a:r>
          <a:endParaRPr lang="en-US" dirty="0"/>
        </a:p>
      </dgm:t>
    </dgm:pt>
    <dgm:pt modelId="{B1D93049-8BC2-43FD-B422-6153EA8F8356}" type="parTrans" cxnId="{806372AA-63AD-4E1D-8B6E-A5D537F956E3}">
      <dgm:prSet/>
      <dgm:spPr/>
      <dgm:t>
        <a:bodyPr/>
        <a:lstStyle/>
        <a:p>
          <a:endParaRPr lang="en-US"/>
        </a:p>
      </dgm:t>
    </dgm:pt>
    <dgm:pt modelId="{2A5088AD-EA6B-4E16-8D63-92DDF652291E}" type="sibTrans" cxnId="{806372AA-63AD-4E1D-8B6E-A5D537F956E3}">
      <dgm:prSet/>
      <dgm:spPr/>
      <dgm:t>
        <a:bodyPr/>
        <a:lstStyle/>
        <a:p>
          <a:endParaRPr lang="en-US"/>
        </a:p>
      </dgm:t>
    </dgm:pt>
    <dgm:pt modelId="{EE54E597-E9A2-4A4F-9D93-B2EE8518AE29}">
      <dgm:prSet/>
      <dgm:spPr/>
      <dgm:t>
        <a:bodyPr/>
        <a:lstStyle/>
        <a:p>
          <a:endParaRPr lang="en-US" dirty="0"/>
        </a:p>
      </dgm:t>
    </dgm:pt>
    <dgm:pt modelId="{CEAEF837-C651-4AD0-977A-302EAB90DE6C}" type="parTrans" cxnId="{F5730DC3-CC97-4909-9242-0C733FBFAC2F}">
      <dgm:prSet/>
      <dgm:spPr/>
      <dgm:t>
        <a:bodyPr/>
        <a:lstStyle/>
        <a:p>
          <a:endParaRPr lang="en-US"/>
        </a:p>
      </dgm:t>
    </dgm:pt>
    <dgm:pt modelId="{8547EB32-AFFD-4C79-9C4C-C85F3151A064}" type="sibTrans" cxnId="{F5730DC3-CC97-4909-9242-0C733FBFAC2F}">
      <dgm:prSet/>
      <dgm:spPr/>
      <dgm:t>
        <a:bodyPr/>
        <a:lstStyle/>
        <a:p>
          <a:endParaRPr lang="en-US"/>
        </a:p>
      </dgm:t>
    </dgm:pt>
    <dgm:pt modelId="{B9E0FF73-EA8B-49A8-B336-F75E48EB4290}" type="pres">
      <dgm:prSet presAssocID="{BB2D0ED4-F1EA-455B-A86B-D15521100B70}" presName="Name0" presStyleCnt="0">
        <dgm:presLayoutVars>
          <dgm:dir/>
          <dgm:animLvl val="lvl"/>
          <dgm:resizeHandles val="exact"/>
        </dgm:presLayoutVars>
      </dgm:prSet>
      <dgm:spPr/>
      <dgm:t>
        <a:bodyPr/>
        <a:lstStyle/>
        <a:p>
          <a:endParaRPr lang="en-US"/>
        </a:p>
      </dgm:t>
    </dgm:pt>
    <dgm:pt modelId="{80902A85-DA1A-4FC0-8442-C22B1CE48380}" type="pres">
      <dgm:prSet presAssocID="{D2EE1D09-18FE-49DE-A563-E221D62CFF14}" presName="composite" presStyleCnt="0"/>
      <dgm:spPr/>
    </dgm:pt>
    <dgm:pt modelId="{9BFB1D86-8F11-438D-AB6D-B3D1500D68E5}" type="pres">
      <dgm:prSet presAssocID="{D2EE1D09-18FE-49DE-A563-E221D62CFF14}" presName="parTx" presStyleLbl="alignNode1" presStyleIdx="0" presStyleCnt="3" custLinFactNeighborX="-1269" custLinFactNeighborY="7234">
        <dgm:presLayoutVars>
          <dgm:chMax val="0"/>
          <dgm:chPref val="0"/>
          <dgm:bulletEnabled val="1"/>
        </dgm:presLayoutVars>
      </dgm:prSet>
      <dgm:spPr/>
      <dgm:t>
        <a:bodyPr/>
        <a:lstStyle/>
        <a:p>
          <a:endParaRPr lang="en-US"/>
        </a:p>
      </dgm:t>
    </dgm:pt>
    <dgm:pt modelId="{80FFCA27-CA70-4ED1-B48D-8168138E4793}" type="pres">
      <dgm:prSet presAssocID="{D2EE1D09-18FE-49DE-A563-E221D62CFF14}" presName="desTx" presStyleLbl="alignAccFollowNode1" presStyleIdx="0" presStyleCnt="3">
        <dgm:presLayoutVars>
          <dgm:bulletEnabled val="1"/>
        </dgm:presLayoutVars>
      </dgm:prSet>
      <dgm:spPr/>
      <dgm:t>
        <a:bodyPr/>
        <a:lstStyle/>
        <a:p>
          <a:endParaRPr lang="en-US"/>
        </a:p>
      </dgm:t>
    </dgm:pt>
    <dgm:pt modelId="{10BBA107-801A-46C1-B734-D52371443D1D}" type="pres">
      <dgm:prSet presAssocID="{B13B01BA-76A8-4CFD-A7F5-70BAFEF6077A}" presName="space" presStyleCnt="0"/>
      <dgm:spPr/>
    </dgm:pt>
    <dgm:pt modelId="{66E8D637-ED2F-4D50-9747-20CEFBA0406B}" type="pres">
      <dgm:prSet presAssocID="{E05C78D8-CABB-4833-8248-43DB275820B4}" presName="composite" presStyleCnt="0"/>
      <dgm:spPr/>
    </dgm:pt>
    <dgm:pt modelId="{DCB63142-1DE0-4D8F-AB2E-9BF8BA59CF74}" type="pres">
      <dgm:prSet presAssocID="{E05C78D8-CABB-4833-8248-43DB275820B4}" presName="parTx" presStyleLbl="alignNode1" presStyleIdx="1" presStyleCnt="3">
        <dgm:presLayoutVars>
          <dgm:chMax val="0"/>
          <dgm:chPref val="0"/>
          <dgm:bulletEnabled val="1"/>
        </dgm:presLayoutVars>
      </dgm:prSet>
      <dgm:spPr/>
      <dgm:t>
        <a:bodyPr/>
        <a:lstStyle/>
        <a:p>
          <a:endParaRPr lang="en-US"/>
        </a:p>
      </dgm:t>
    </dgm:pt>
    <dgm:pt modelId="{DF1E5A7F-1F8C-4917-AEC1-39B1E1F7B0D2}" type="pres">
      <dgm:prSet presAssocID="{E05C78D8-CABB-4833-8248-43DB275820B4}" presName="desTx" presStyleLbl="alignAccFollowNode1" presStyleIdx="1" presStyleCnt="3">
        <dgm:presLayoutVars>
          <dgm:bulletEnabled val="1"/>
        </dgm:presLayoutVars>
      </dgm:prSet>
      <dgm:spPr/>
      <dgm:t>
        <a:bodyPr/>
        <a:lstStyle/>
        <a:p>
          <a:endParaRPr lang="en-US"/>
        </a:p>
      </dgm:t>
    </dgm:pt>
    <dgm:pt modelId="{013794EA-894F-4273-8F15-8CCEBFCF1F44}" type="pres">
      <dgm:prSet presAssocID="{318F7E9A-30CD-4FAE-A9BF-B4D100185195}" presName="space" presStyleCnt="0"/>
      <dgm:spPr/>
    </dgm:pt>
    <dgm:pt modelId="{36A1F724-2225-4048-B3F3-D1492DF3A08A}" type="pres">
      <dgm:prSet presAssocID="{03F474A4-95FE-44F4-B058-F849F758A640}" presName="composite" presStyleCnt="0"/>
      <dgm:spPr/>
    </dgm:pt>
    <dgm:pt modelId="{89E3EFE0-ECA2-4EF6-B65A-5A47C9B20374}" type="pres">
      <dgm:prSet presAssocID="{03F474A4-95FE-44F4-B058-F849F758A640}" presName="parTx" presStyleLbl="alignNode1" presStyleIdx="2" presStyleCnt="3">
        <dgm:presLayoutVars>
          <dgm:chMax val="0"/>
          <dgm:chPref val="0"/>
          <dgm:bulletEnabled val="1"/>
        </dgm:presLayoutVars>
      </dgm:prSet>
      <dgm:spPr/>
      <dgm:t>
        <a:bodyPr/>
        <a:lstStyle/>
        <a:p>
          <a:endParaRPr lang="en-US"/>
        </a:p>
      </dgm:t>
    </dgm:pt>
    <dgm:pt modelId="{6497EF39-F3F8-41F7-90B0-A9B6C678D9DD}" type="pres">
      <dgm:prSet presAssocID="{03F474A4-95FE-44F4-B058-F849F758A640}" presName="desTx" presStyleLbl="alignAccFollowNode1" presStyleIdx="2" presStyleCnt="3">
        <dgm:presLayoutVars>
          <dgm:bulletEnabled val="1"/>
        </dgm:presLayoutVars>
      </dgm:prSet>
      <dgm:spPr/>
      <dgm:t>
        <a:bodyPr/>
        <a:lstStyle/>
        <a:p>
          <a:endParaRPr lang="en-US"/>
        </a:p>
      </dgm:t>
    </dgm:pt>
  </dgm:ptLst>
  <dgm:cxnLst>
    <dgm:cxn modelId="{F5730DC3-CC97-4909-9242-0C733FBFAC2F}" srcId="{03F474A4-95FE-44F4-B058-F849F758A640}" destId="{EE54E597-E9A2-4A4F-9D93-B2EE8518AE29}" srcOrd="1" destOrd="0" parTransId="{CEAEF837-C651-4AD0-977A-302EAB90DE6C}" sibTransId="{8547EB32-AFFD-4C79-9C4C-C85F3151A064}"/>
    <dgm:cxn modelId="{806372AA-63AD-4E1D-8B6E-A5D537F956E3}" srcId="{F107460A-539B-4513-A7C9-9C02E49D98DA}" destId="{9E9BE537-B4C2-4F6C-88AD-686DF9B40543}" srcOrd="1" destOrd="0" parTransId="{B1D93049-8BC2-43FD-B422-6153EA8F8356}" sibTransId="{2A5088AD-EA6B-4E16-8D63-92DDF652291E}"/>
    <dgm:cxn modelId="{EA347232-E1AA-478B-89DA-650EEBA10627}" type="presOf" srcId="{032D0472-B112-4C9E-BC12-FB2B005960B9}" destId="{DF1E5A7F-1F8C-4917-AEC1-39B1E1F7B0D2}" srcOrd="0" destOrd="2" presId="urn:microsoft.com/office/officeart/2005/8/layout/hList1"/>
    <dgm:cxn modelId="{ED36F673-FB60-4AE4-A6F6-4187A038481C}" type="presOf" srcId="{E05C78D8-CABB-4833-8248-43DB275820B4}" destId="{DCB63142-1DE0-4D8F-AB2E-9BF8BA59CF74}" srcOrd="0" destOrd="0" presId="urn:microsoft.com/office/officeart/2005/8/layout/hList1"/>
    <dgm:cxn modelId="{B501F60D-FB82-4620-9FE4-D30968600800}" type="presOf" srcId="{D2EE1D09-18FE-49DE-A563-E221D62CFF14}" destId="{9BFB1D86-8F11-438D-AB6D-B3D1500D68E5}" srcOrd="0" destOrd="0" presId="urn:microsoft.com/office/officeart/2005/8/layout/hList1"/>
    <dgm:cxn modelId="{487C2884-09BE-4F8A-A125-7C6EA4D1E097}" srcId="{E05C78D8-CABB-4833-8248-43DB275820B4}" destId="{970ACB94-53AA-463A-9C09-1593CF450613}" srcOrd="0" destOrd="0" parTransId="{FB35CF30-A711-440E-B98D-EBDEFF2DB20A}" sibTransId="{B03A0FAA-A4F4-40CB-AE13-9C129FC4BEE8}"/>
    <dgm:cxn modelId="{1150EA7F-5A4F-44BF-9CDD-1EA8E5E68F10}" type="presOf" srcId="{9145E4C3-AA25-4DAE-A67A-FBD2BE9CEE78}" destId="{6497EF39-F3F8-41F7-90B0-A9B6C678D9DD}" srcOrd="0" destOrd="1" presId="urn:microsoft.com/office/officeart/2005/8/layout/hList1"/>
    <dgm:cxn modelId="{EA24F680-AC55-4A44-9F36-B095EF5D3C54}" type="presOf" srcId="{AEBB1A27-048B-44AE-BF42-E0DEF3830AA5}" destId="{80FFCA27-CA70-4ED1-B48D-8168138E4793}" srcOrd="0" destOrd="0" presId="urn:microsoft.com/office/officeart/2005/8/layout/hList1"/>
    <dgm:cxn modelId="{66D120C0-E2A0-4B04-99A2-3400C1B8C62C}" type="presOf" srcId="{2512470B-FC34-40C3-9DCB-7634BAC061C6}" destId="{DF1E5A7F-1F8C-4917-AEC1-39B1E1F7B0D2}" srcOrd="0" destOrd="3" presId="urn:microsoft.com/office/officeart/2005/8/layout/hList1"/>
    <dgm:cxn modelId="{CDFD44B6-7736-4E90-925C-775C2D5A804F}" srcId="{03F474A4-95FE-44F4-B058-F849F758A640}" destId="{F107460A-539B-4513-A7C9-9C02E49D98DA}" srcOrd="0" destOrd="0" parTransId="{81F12516-4323-474E-9A68-7F3F8F0FE4AC}" sibTransId="{341CB9E8-19A0-494C-850D-F64960A5FE25}"/>
    <dgm:cxn modelId="{B33971F7-4BAB-4F57-B4CD-551422196C6C}" type="presOf" srcId="{84297FB0-0005-4F3E-B55C-91953EDC9C06}" destId="{DF1E5A7F-1F8C-4917-AEC1-39B1E1F7B0D2}" srcOrd="0" destOrd="4" presId="urn:microsoft.com/office/officeart/2005/8/layout/hList1"/>
    <dgm:cxn modelId="{1FC43F56-A1D3-4DAC-864B-89812EBA3230}" srcId="{970ACB94-53AA-463A-9C09-1593CF450613}" destId="{2512470B-FC34-40C3-9DCB-7634BAC061C6}" srcOrd="2" destOrd="0" parTransId="{E7EE5DDD-A7C2-4BB8-BAAA-549937D188D9}" sibTransId="{DA7197B2-B886-4140-9085-79167FE67B56}"/>
    <dgm:cxn modelId="{1EF00481-F289-49E0-B2A2-2272594875A0}" type="presOf" srcId="{970ACB94-53AA-463A-9C09-1593CF450613}" destId="{DF1E5A7F-1F8C-4917-AEC1-39B1E1F7B0D2}" srcOrd="0" destOrd="0" presId="urn:microsoft.com/office/officeart/2005/8/layout/hList1"/>
    <dgm:cxn modelId="{F7724459-DDAE-4D86-AF2B-DCB5D076A58A}" type="presOf" srcId="{F107460A-539B-4513-A7C9-9C02E49D98DA}" destId="{6497EF39-F3F8-41F7-90B0-A9B6C678D9DD}" srcOrd="0" destOrd="0" presId="urn:microsoft.com/office/officeart/2005/8/layout/hList1"/>
    <dgm:cxn modelId="{38E80DAE-151D-443C-8D43-521F74F5B189}" srcId="{970ACB94-53AA-463A-9C09-1593CF450613}" destId="{84297FB0-0005-4F3E-B55C-91953EDC9C06}" srcOrd="3" destOrd="0" parTransId="{10BAA925-EF07-4AE2-AF77-0C2198010296}" sibTransId="{25E5A4E2-ADA2-46EC-89E8-92CD2A30FCE7}"/>
    <dgm:cxn modelId="{7D4E7630-681B-48A5-9D60-EBD61A24BB50}" srcId="{BB2D0ED4-F1EA-455B-A86B-D15521100B70}" destId="{D2EE1D09-18FE-49DE-A563-E221D62CFF14}" srcOrd="0" destOrd="0" parTransId="{7F600510-AA32-4C73-AF3D-CD5F36818F3F}" sibTransId="{B13B01BA-76A8-4CFD-A7F5-70BAFEF6077A}"/>
    <dgm:cxn modelId="{279B4620-15C6-47EA-9CCA-489C6B828E6F}" type="presOf" srcId="{BB2D0ED4-F1EA-455B-A86B-D15521100B70}" destId="{B9E0FF73-EA8B-49A8-B336-F75E48EB4290}" srcOrd="0" destOrd="0" presId="urn:microsoft.com/office/officeart/2005/8/layout/hList1"/>
    <dgm:cxn modelId="{7A1B1478-3C7E-4CBC-B3CC-BABD159D6E79}" type="presOf" srcId="{EE54E597-E9A2-4A4F-9D93-B2EE8518AE29}" destId="{6497EF39-F3F8-41F7-90B0-A9B6C678D9DD}" srcOrd="0" destOrd="3" presId="urn:microsoft.com/office/officeart/2005/8/layout/hList1"/>
    <dgm:cxn modelId="{F2FFE9FA-2B1F-4053-B07A-D494A13392BA}" srcId="{D2EE1D09-18FE-49DE-A563-E221D62CFF14}" destId="{AEBB1A27-048B-44AE-BF42-E0DEF3830AA5}" srcOrd="0" destOrd="0" parTransId="{F0E46513-ED7D-4BC3-B0F5-42AD7A72C949}" sibTransId="{347C8838-57A0-4DA6-904A-5A20848295F1}"/>
    <dgm:cxn modelId="{5B0136D9-C250-4845-9D05-51A49CDE831E}" srcId="{BB2D0ED4-F1EA-455B-A86B-D15521100B70}" destId="{E05C78D8-CABB-4833-8248-43DB275820B4}" srcOrd="1" destOrd="0" parTransId="{9BF7E6B7-6262-4D33-896E-83CCA6B64C57}" sibTransId="{318F7E9A-30CD-4FAE-A9BF-B4D100185195}"/>
    <dgm:cxn modelId="{F7F4DE62-326E-42B4-B015-90B7462074FC}" srcId="{F107460A-539B-4513-A7C9-9C02E49D98DA}" destId="{9145E4C3-AA25-4DAE-A67A-FBD2BE9CEE78}" srcOrd="0" destOrd="0" parTransId="{B8285719-EEB5-4E4D-8785-5EB79C241B61}" sibTransId="{BA85C7A9-243B-4E8C-82BF-589FDBB9CCD7}"/>
    <dgm:cxn modelId="{EB7E072E-6501-4445-BE4F-E1AEC888BCD1}" type="presOf" srcId="{9E9BE537-B4C2-4F6C-88AD-686DF9B40543}" destId="{6497EF39-F3F8-41F7-90B0-A9B6C678D9DD}" srcOrd="0" destOrd="2" presId="urn:microsoft.com/office/officeart/2005/8/layout/hList1"/>
    <dgm:cxn modelId="{3B35F636-37E8-40D6-9329-D80B0F004BB8}" srcId="{970ACB94-53AA-463A-9C09-1593CF450613}" destId="{032D0472-B112-4C9E-BC12-FB2B005960B9}" srcOrd="1" destOrd="0" parTransId="{8E566585-F3C2-4E46-96F3-8B70A6A0F176}" sibTransId="{7EF99FF4-D61E-4CBC-9CB6-66D8108F2FD8}"/>
    <dgm:cxn modelId="{51BECAF0-002F-4FD3-932E-5CF3F3645899}" srcId="{970ACB94-53AA-463A-9C09-1593CF450613}" destId="{55A6D93D-C953-41CF-864A-DEF0589E6927}" srcOrd="0" destOrd="0" parTransId="{42E1CFB4-D623-404D-9904-8A2B667C0161}" sibTransId="{036E2716-FD64-41ED-AFDE-B88A01521566}"/>
    <dgm:cxn modelId="{7485B1B9-F3CE-41DA-B80B-51CC3DBBC8B6}" type="presOf" srcId="{03F474A4-95FE-44F4-B058-F849F758A640}" destId="{89E3EFE0-ECA2-4EF6-B65A-5A47C9B20374}" srcOrd="0" destOrd="0" presId="urn:microsoft.com/office/officeart/2005/8/layout/hList1"/>
    <dgm:cxn modelId="{50CACE6D-5BE3-45DE-BEDC-DB486BACA124}" type="presOf" srcId="{55A6D93D-C953-41CF-864A-DEF0589E6927}" destId="{DF1E5A7F-1F8C-4917-AEC1-39B1E1F7B0D2}" srcOrd="0" destOrd="1" presId="urn:microsoft.com/office/officeart/2005/8/layout/hList1"/>
    <dgm:cxn modelId="{8D714CB3-21AF-45AD-AC77-CEC032A01912}" srcId="{BB2D0ED4-F1EA-455B-A86B-D15521100B70}" destId="{03F474A4-95FE-44F4-B058-F849F758A640}" srcOrd="2" destOrd="0" parTransId="{60E95459-899D-452A-8D2E-ED566E05F350}" sibTransId="{E818140A-241E-4707-A337-A20A532B358D}"/>
    <dgm:cxn modelId="{71AD4CF4-E28D-40DE-B09D-2D22E151E3B7}" type="presParOf" srcId="{B9E0FF73-EA8B-49A8-B336-F75E48EB4290}" destId="{80902A85-DA1A-4FC0-8442-C22B1CE48380}" srcOrd="0" destOrd="0" presId="urn:microsoft.com/office/officeart/2005/8/layout/hList1"/>
    <dgm:cxn modelId="{C1231AC1-3AD1-411E-B3F0-1E78AD91D835}" type="presParOf" srcId="{80902A85-DA1A-4FC0-8442-C22B1CE48380}" destId="{9BFB1D86-8F11-438D-AB6D-B3D1500D68E5}" srcOrd="0" destOrd="0" presId="urn:microsoft.com/office/officeart/2005/8/layout/hList1"/>
    <dgm:cxn modelId="{FC1CEA1D-5099-44BA-BCC1-C466D3D26342}" type="presParOf" srcId="{80902A85-DA1A-4FC0-8442-C22B1CE48380}" destId="{80FFCA27-CA70-4ED1-B48D-8168138E4793}" srcOrd="1" destOrd="0" presId="urn:microsoft.com/office/officeart/2005/8/layout/hList1"/>
    <dgm:cxn modelId="{C0BB9F63-97DB-4482-8F29-32D4EF7AA791}" type="presParOf" srcId="{B9E0FF73-EA8B-49A8-B336-F75E48EB4290}" destId="{10BBA107-801A-46C1-B734-D52371443D1D}" srcOrd="1" destOrd="0" presId="urn:microsoft.com/office/officeart/2005/8/layout/hList1"/>
    <dgm:cxn modelId="{77C42EBA-044D-4EB9-8BDE-E8B59C278A56}" type="presParOf" srcId="{B9E0FF73-EA8B-49A8-B336-F75E48EB4290}" destId="{66E8D637-ED2F-4D50-9747-20CEFBA0406B}" srcOrd="2" destOrd="0" presId="urn:microsoft.com/office/officeart/2005/8/layout/hList1"/>
    <dgm:cxn modelId="{6778A033-92FD-4ACF-A51E-5D1EC19CEE16}" type="presParOf" srcId="{66E8D637-ED2F-4D50-9747-20CEFBA0406B}" destId="{DCB63142-1DE0-4D8F-AB2E-9BF8BA59CF74}" srcOrd="0" destOrd="0" presId="urn:microsoft.com/office/officeart/2005/8/layout/hList1"/>
    <dgm:cxn modelId="{429B6D38-17A0-4F9D-BF58-083FC827F385}" type="presParOf" srcId="{66E8D637-ED2F-4D50-9747-20CEFBA0406B}" destId="{DF1E5A7F-1F8C-4917-AEC1-39B1E1F7B0D2}" srcOrd="1" destOrd="0" presId="urn:microsoft.com/office/officeart/2005/8/layout/hList1"/>
    <dgm:cxn modelId="{01210F17-F0B7-40A3-9854-FA8E0D21BC71}" type="presParOf" srcId="{B9E0FF73-EA8B-49A8-B336-F75E48EB4290}" destId="{013794EA-894F-4273-8F15-8CCEBFCF1F44}" srcOrd="3" destOrd="0" presId="urn:microsoft.com/office/officeart/2005/8/layout/hList1"/>
    <dgm:cxn modelId="{2A5BF430-14B6-4EF9-8CA4-3553FB6E92A3}" type="presParOf" srcId="{B9E0FF73-EA8B-49A8-B336-F75E48EB4290}" destId="{36A1F724-2225-4048-B3F3-D1492DF3A08A}" srcOrd="4" destOrd="0" presId="urn:microsoft.com/office/officeart/2005/8/layout/hList1"/>
    <dgm:cxn modelId="{1DF6D592-6812-4C07-9672-3F338B1B0A3B}" type="presParOf" srcId="{36A1F724-2225-4048-B3F3-D1492DF3A08A}" destId="{89E3EFE0-ECA2-4EF6-B65A-5A47C9B20374}" srcOrd="0" destOrd="0" presId="urn:microsoft.com/office/officeart/2005/8/layout/hList1"/>
    <dgm:cxn modelId="{BBBF44A3-89FD-48C9-8BE9-0B0DD9E376BE}" type="presParOf" srcId="{36A1F724-2225-4048-B3F3-D1492DF3A08A}" destId="{6497EF39-F3F8-41F7-90B0-A9B6C678D9DD}"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6615D3-E284-4D33-9D54-13D8C8378EEB}"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F36A788B-FE68-412D-93C4-B90790498292}">
      <dgm:prSet phldrT="[Text]"/>
      <dgm:spPr>
        <a:solidFill>
          <a:schemeClr val="accent2">
            <a:lumMod val="75000"/>
          </a:schemeClr>
        </a:solidFill>
      </dgm:spPr>
      <dgm:t>
        <a:bodyPr/>
        <a:lstStyle/>
        <a:p>
          <a:r>
            <a:rPr lang="en-US" dirty="0" smtClean="0">
              <a:solidFill>
                <a:schemeClr val="bg1"/>
              </a:solidFill>
            </a:rPr>
            <a:t>Adult Education &amp; Literacy Activities</a:t>
          </a:r>
          <a:endParaRPr lang="en-US" dirty="0">
            <a:solidFill>
              <a:schemeClr val="bg1"/>
            </a:solidFill>
          </a:endParaRPr>
        </a:p>
      </dgm:t>
    </dgm:pt>
    <dgm:pt modelId="{171C115C-5EC6-479E-B2FE-C8140BB1490B}" type="parTrans" cxnId="{5CF89949-2B00-4EB2-AD99-062DE65899AB}">
      <dgm:prSet/>
      <dgm:spPr/>
      <dgm:t>
        <a:bodyPr/>
        <a:lstStyle/>
        <a:p>
          <a:endParaRPr lang="en-US"/>
        </a:p>
      </dgm:t>
    </dgm:pt>
    <dgm:pt modelId="{7D2C7117-9CFA-42DD-8046-4A92E9C7CEE0}" type="sibTrans" cxnId="{5CF89949-2B00-4EB2-AD99-062DE65899AB}">
      <dgm:prSet/>
      <dgm:spPr/>
      <dgm:t>
        <a:bodyPr/>
        <a:lstStyle/>
        <a:p>
          <a:endParaRPr lang="en-US"/>
        </a:p>
      </dgm:t>
    </dgm:pt>
    <dgm:pt modelId="{FD5805A8-E43A-47E6-9686-36AC5E26667D}">
      <dgm:prSet phldrT="[Text]" custT="1"/>
      <dgm:spPr>
        <a:solidFill>
          <a:srgbClr val="00B050">
            <a:alpha val="90000"/>
          </a:srgbClr>
        </a:solidFill>
      </dgm:spPr>
      <dgm:t>
        <a:bodyPr/>
        <a:lstStyle/>
        <a:p>
          <a:r>
            <a:rPr lang="en-US" sz="2200" dirty="0" smtClean="0"/>
            <a:t>Adult High School Credit Program   </a:t>
          </a:r>
          <a:endParaRPr lang="en-US" sz="2200" dirty="0"/>
        </a:p>
      </dgm:t>
    </dgm:pt>
    <dgm:pt modelId="{E9D31327-C9B1-49E2-B8DC-67BE4D39E53B}" type="parTrans" cxnId="{E5C741D9-0D36-4F0C-894E-398A3FF6EA1D}">
      <dgm:prSet/>
      <dgm:spPr/>
      <dgm:t>
        <a:bodyPr/>
        <a:lstStyle/>
        <a:p>
          <a:endParaRPr lang="en-US"/>
        </a:p>
      </dgm:t>
    </dgm:pt>
    <dgm:pt modelId="{89AD8F2A-3BE5-406E-8CF1-F1C73AB50E48}" type="sibTrans" cxnId="{E5C741D9-0D36-4F0C-894E-398A3FF6EA1D}">
      <dgm:prSet/>
      <dgm:spPr/>
      <dgm:t>
        <a:bodyPr/>
        <a:lstStyle/>
        <a:p>
          <a:endParaRPr lang="en-US"/>
        </a:p>
      </dgm:t>
    </dgm:pt>
    <dgm:pt modelId="{36D68755-B121-4FAD-BBD8-A57FAA283709}">
      <dgm:prSet phldrT="[Text]" custT="1"/>
      <dgm:spPr>
        <a:solidFill>
          <a:srgbClr val="0000FF">
            <a:alpha val="90000"/>
          </a:srgbClr>
        </a:solidFill>
      </dgm:spPr>
      <dgm:t>
        <a:bodyPr/>
        <a:lstStyle/>
        <a:p>
          <a:r>
            <a:rPr lang="en-US" sz="2200" dirty="0" smtClean="0">
              <a:solidFill>
                <a:schemeClr val="bg1"/>
              </a:solidFill>
            </a:rPr>
            <a:t>Corrections Education </a:t>
          </a:r>
          <a:endParaRPr lang="en-US" sz="2200" dirty="0">
            <a:solidFill>
              <a:schemeClr val="bg1"/>
            </a:solidFill>
          </a:endParaRPr>
        </a:p>
      </dgm:t>
    </dgm:pt>
    <dgm:pt modelId="{298580F1-B567-4342-AA57-AFEDC1E1115B}" type="parTrans" cxnId="{CA2F60C1-98A5-4E7B-8A83-E728E2BEDF40}">
      <dgm:prSet/>
      <dgm:spPr/>
      <dgm:t>
        <a:bodyPr/>
        <a:lstStyle/>
        <a:p>
          <a:endParaRPr lang="en-US"/>
        </a:p>
      </dgm:t>
    </dgm:pt>
    <dgm:pt modelId="{EFAB39D5-544E-49D3-9F1E-5321091195A2}" type="sibTrans" cxnId="{CA2F60C1-98A5-4E7B-8A83-E728E2BEDF40}">
      <dgm:prSet/>
      <dgm:spPr/>
      <dgm:t>
        <a:bodyPr/>
        <a:lstStyle/>
        <a:p>
          <a:endParaRPr lang="en-US"/>
        </a:p>
      </dgm:t>
    </dgm:pt>
    <dgm:pt modelId="{59431DA0-E4BC-4C56-89FE-0E3250BBE29D}">
      <dgm:prSet phldrT="[Text]" custT="1"/>
      <dgm:spPr>
        <a:solidFill>
          <a:srgbClr val="FFFF00">
            <a:alpha val="90000"/>
          </a:srgbClr>
        </a:solidFill>
      </dgm:spPr>
      <dgm:t>
        <a:bodyPr/>
        <a:lstStyle/>
        <a:p>
          <a:r>
            <a:rPr lang="en-US" sz="2100" dirty="0" smtClean="0"/>
            <a:t>Workforce Education Initiative (WEI)</a:t>
          </a:r>
          <a:endParaRPr lang="en-US" sz="2100" dirty="0"/>
        </a:p>
      </dgm:t>
    </dgm:pt>
    <dgm:pt modelId="{A2672B5C-DF4E-4382-9860-6A232721FCEF}" type="parTrans" cxnId="{750DB748-9CF1-459B-A99D-0BA0BF4A3052}">
      <dgm:prSet/>
      <dgm:spPr/>
      <dgm:t>
        <a:bodyPr/>
        <a:lstStyle/>
        <a:p>
          <a:endParaRPr lang="en-US"/>
        </a:p>
      </dgm:t>
    </dgm:pt>
    <dgm:pt modelId="{C8053AAD-1F1B-4452-AA4B-65FDA6EE776F}" type="sibTrans" cxnId="{750DB748-9CF1-459B-A99D-0BA0BF4A3052}">
      <dgm:prSet/>
      <dgm:spPr/>
      <dgm:t>
        <a:bodyPr/>
        <a:lstStyle/>
        <a:p>
          <a:endParaRPr lang="en-US"/>
        </a:p>
      </dgm:t>
    </dgm:pt>
    <dgm:pt modelId="{9F0F380F-4E62-403A-975D-141883A7FAFA}">
      <dgm:prSet phldrT="[Text]" custT="1"/>
      <dgm:spPr>
        <a:solidFill>
          <a:srgbClr val="FF6600">
            <a:alpha val="89804"/>
          </a:srgbClr>
        </a:solidFill>
      </dgm:spPr>
      <dgm:t>
        <a:bodyPr/>
        <a:lstStyle/>
        <a:p>
          <a:r>
            <a:rPr lang="en-US" sz="2200" dirty="0" smtClean="0"/>
            <a:t>PDF Network </a:t>
          </a:r>
          <a:endParaRPr lang="en-US" sz="2200" dirty="0"/>
        </a:p>
      </dgm:t>
    </dgm:pt>
    <dgm:pt modelId="{FF9F0E1A-C5F4-4331-99F9-2129A70F57FF}" type="parTrans" cxnId="{339A1C06-B636-45C4-AAEE-D2401A48105D}">
      <dgm:prSet/>
      <dgm:spPr/>
      <dgm:t>
        <a:bodyPr/>
        <a:lstStyle/>
        <a:p>
          <a:endParaRPr lang="en-US"/>
        </a:p>
      </dgm:t>
    </dgm:pt>
    <dgm:pt modelId="{C958B17B-89C6-4963-A690-5014EB08BB6B}" type="sibTrans" cxnId="{339A1C06-B636-45C4-AAEE-D2401A48105D}">
      <dgm:prSet/>
      <dgm:spPr/>
      <dgm:t>
        <a:bodyPr/>
        <a:lstStyle/>
        <a:p>
          <a:endParaRPr lang="en-US"/>
        </a:p>
      </dgm:t>
    </dgm:pt>
    <dgm:pt modelId="{1F6AE575-1545-405C-9835-18FFBA32548D}">
      <dgm:prSet custT="1"/>
      <dgm:spPr>
        <a:solidFill>
          <a:srgbClr val="FF0000">
            <a:alpha val="90000"/>
          </a:srgbClr>
        </a:solidFill>
      </dgm:spPr>
      <dgm:t>
        <a:bodyPr/>
        <a:lstStyle/>
        <a:p>
          <a:r>
            <a:rPr lang="en-US" sz="2200" dirty="0" smtClean="0"/>
            <a:t>Indiana Online Only Distance Education </a:t>
          </a:r>
          <a:endParaRPr lang="en-US" sz="2200" dirty="0"/>
        </a:p>
      </dgm:t>
    </dgm:pt>
    <dgm:pt modelId="{618CAFDC-BCEE-41EC-A9CF-99E0101A1201}" type="parTrans" cxnId="{BBE1257F-C973-4565-B98B-EEA7EA3DDFED}">
      <dgm:prSet/>
      <dgm:spPr/>
      <dgm:t>
        <a:bodyPr/>
        <a:lstStyle/>
        <a:p>
          <a:endParaRPr lang="en-US"/>
        </a:p>
      </dgm:t>
    </dgm:pt>
    <dgm:pt modelId="{528C72E0-7B44-41EE-A454-59A47478EDBA}" type="sibTrans" cxnId="{BBE1257F-C973-4565-B98B-EEA7EA3DDFED}">
      <dgm:prSet/>
      <dgm:spPr/>
      <dgm:t>
        <a:bodyPr/>
        <a:lstStyle/>
        <a:p>
          <a:endParaRPr lang="en-US"/>
        </a:p>
      </dgm:t>
    </dgm:pt>
    <dgm:pt modelId="{D42D30A0-39E9-443D-90B0-043B54EE8C20}">
      <dgm:prSet/>
      <dgm:spPr>
        <a:solidFill>
          <a:schemeClr val="accent4">
            <a:alpha val="90000"/>
          </a:schemeClr>
        </a:solidFill>
      </dgm:spPr>
      <dgm:t>
        <a:bodyPr/>
        <a:lstStyle/>
        <a:p>
          <a:r>
            <a:rPr lang="en-US" dirty="0" smtClean="0">
              <a:solidFill>
                <a:schemeClr val="bg1"/>
              </a:solidFill>
            </a:rPr>
            <a:t>Integrated Education &amp; Training (IET)</a:t>
          </a:r>
          <a:endParaRPr lang="en-US" dirty="0"/>
        </a:p>
      </dgm:t>
    </dgm:pt>
    <dgm:pt modelId="{C5C135F5-E6F5-4F97-8D54-E3E52C3EA032}" type="parTrans" cxnId="{CB170E57-4C08-4440-8521-779D73B33103}">
      <dgm:prSet/>
      <dgm:spPr/>
      <dgm:t>
        <a:bodyPr/>
        <a:lstStyle/>
        <a:p>
          <a:endParaRPr lang="en-US"/>
        </a:p>
      </dgm:t>
    </dgm:pt>
    <dgm:pt modelId="{53E8D742-A23B-4A71-A967-85D3EA5B699D}" type="sibTrans" cxnId="{CB170E57-4C08-4440-8521-779D73B33103}">
      <dgm:prSet/>
      <dgm:spPr/>
      <dgm:t>
        <a:bodyPr/>
        <a:lstStyle/>
        <a:p>
          <a:endParaRPr lang="en-US"/>
        </a:p>
      </dgm:t>
    </dgm:pt>
    <dgm:pt modelId="{32F7CB6F-7BB0-435D-B062-214036E5C9F9}">
      <dgm:prSet phldrT="[Text]"/>
      <dgm:spPr/>
      <dgm:t>
        <a:bodyPr/>
        <a:lstStyle/>
        <a:p>
          <a:r>
            <a:rPr lang="en-US" dirty="0" smtClean="0">
              <a:solidFill>
                <a:schemeClr val="bg1"/>
              </a:solidFill>
            </a:rPr>
            <a:t>Integrated English Literacy &amp; Civics Education (IELCE) </a:t>
          </a:r>
          <a:endParaRPr lang="en-US" dirty="0">
            <a:solidFill>
              <a:schemeClr val="bg1"/>
            </a:solidFill>
          </a:endParaRPr>
        </a:p>
      </dgm:t>
    </dgm:pt>
    <dgm:pt modelId="{197E3E57-9C12-444B-8DF0-61647CEA2CAB}" type="sibTrans" cxnId="{6C8E00A3-3883-47CB-9246-9BFC27680DAD}">
      <dgm:prSet/>
      <dgm:spPr/>
      <dgm:t>
        <a:bodyPr/>
        <a:lstStyle/>
        <a:p>
          <a:endParaRPr lang="en-US"/>
        </a:p>
      </dgm:t>
    </dgm:pt>
    <dgm:pt modelId="{CEDA51FC-3914-42E2-A30B-E55FF43A5951}" type="parTrans" cxnId="{6C8E00A3-3883-47CB-9246-9BFC27680DAD}">
      <dgm:prSet/>
      <dgm:spPr/>
      <dgm:t>
        <a:bodyPr/>
        <a:lstStyle/>
        <a:p>
          <a:endParaRPr lang="en-US"/>
        </a:p>
      </dgm:t>
    </dgm:pt>
    <dgm:pt modelId="{6833A3D7-CCAA-435E-BC4B-37EC31962438}" type="pres">
      <dgm:prSet presAssocID="{FE6615D3-E284-4D33-9D54-13D8C8378EEB}" presName="Name0" presStyleCnt="0">
        <dgm:presLayoutVars>
          <dgm:dir/>
          <dgm:animLvl val="lvl"/>
          <dgm:resizeHandles val="exact"/>
        </dgm:presLayoutVars>
      </dgm:prSet>
      <dgm:spPr/>
      <dgm:t>
        <a:bodyPr/>
        <a:lstStyle/>
        <a:p>
          <a:endParaRPr lang="en-US"/>
        </a:p>
      </dgm:t>
    </dgm:pt>
    <dgm:pt modelId="{34DF744F-9FB4-496E-928B-DDCDEE27DBD6}" type="pres">
      <dgm:prSet presAssocID="{F36A788B-FE68-412D-93C4-B90790498292}" presName="vertFlow" presStyleCnt="0"/>
      <dgm:spPr/>
    </dgm:pt>
    <dgm:pt modelId="{CADD3C8B-BCB4-4C20-B93E-3E42290BFF83}" type="pres">
      <dgm:prSet presAssocID="{F36A788B-FE68-412D-93C4-B90790498292}" presName="header" presStyleLbl="node1" presStyleIdx="0" presStyleCnt="2"/>
      <dgm:spPr/>
      <dgm:t>
        <a:bodyPr/>
        <a:lstStyle/>
        <a:p>
          <a:endParaRPr lang="en-US"/>
        </a:p>
      </dgm:t>
    </dgm:pt>
    <dgm:pt modelId="{F139FC88-FD5D-42A7-9201-2D04B4447693}" type="pres">
      <dgm:prSet presAssocID="{E9D31327-C9B1-49E2-B8DC-67BE4D39E53B}" presName="parTrans" presStyleLbl="sibTrans2D1" presStyleIdx="0" presStyleCnt="6"/>
      <dgm:spPr/>
      <dgm:t>
        <a:bodyPr/>
        <a:lstStyle/>
        <a:p>
          <a:endParaRPr lang="en-US"/>
        </a:p>
      </dgm:t>
    </dgm:pt>
    <dgm:pt modelId="{EBC47871-92D1-481B-8EE3-DBE30951C470}" type="pres">
      <dgm:prSet presAssocID="{FD5805A8-E43A-47E6-9686-36AC5E26667D}" presName="child" presStyleLbl="alignAccFollowNode1" presStyleIdx="0" presStyleCnt="6">
        <dgm:presLayoutVars>
          <dgm:chMax val="0"/>
          <dgm:bulletEnabled val="1"/>
        </dgm:presLayoutVars>
      </dgm:prSet>
      <dgm:spPr/>
      <dgm:t>
        <a:bodyPr/>
        <a:lstStyle/>
        <a:p>
          <a:endParaRPr lang="en-US"/>
        </a:p>
      </dgm:t>
    </dgm:pt>
    <dgm:pt modelId="{397E5042-B48D-40C5-9186-A6487817EF22}" type="pres">
      <dgm:prSet presAssocID="{89AD8F2A-3BE5-406E-8CF1-F1C73AB50E48}" presName="sibTrans" presStyleLbl="sibTrans2D1" presStyleIdx="1" presStyleCnt="6"/>
      <dgm:spPr/>
      <dgm:t>
        <a:bodyPr/>
        <a:lstStyle/>
        <a:p>
          <a:endParaRPr lang="en-US"/>
        </a:p>
      </dgm:t>
    </dgm:pt>
    <dgm:pt modelId="{8A15E3F1-BCB7-406D-8E48-42B630DAFD3A}" type="pres">
      <dgm:prSet presAssocID="{36D68755-B121-4FAD-BBD8-A57FAA283709}" presName="child" presStyleLbl="alignAccFollowNode1" presStyleIdx="1" presStyleCnt="6">
        <dgm:presLayoutVars>
          <dgm:chMax val="0"/>
          <dgm:bulletEnabled val="1"/>
        </dgm:presLayoutVars>
      </dgm:prSet>
      <dgm:spPr/>
      <dgm:t>
        <a:bodyPr/>
        <a:lstStyle/>
        <a:p>
          <a:endParaRPr lang="en-US"/>
        </a:p>
      </dgm:t>
    </dgm:pt>
    <dgm:pt modelId="{96A7DD97-EE19-4ECC-8687-FA087196BC4D}" type="pres">
      <dgm:prSet presAssocID="{EFAB39D5-544E-49D3-9F1E-5321091195A2}" presName="sibTrans" presStyleLbl="sibTrans2D1" presStyleIdx="2" presStyleCnt="6"/>
      <dgm:spPr/>
      <dgm:t>
        <a:bodyPr/>
        <a:lstStyle/>
        <a:p>
          <a:endParaRPr lang="en-US"/>
        </a:p>
      </dgm:t>
    </dgm:pt>
    <dgm:pt modelId="{86ED9742-79CA-4A71-8DC6-1426492AD6CC}" type="pres">
      <dgm:prSet presAssocID="{D42D30A0-39E9-443D-90B0-043B54EE8C20}" presName="child" presStyleLbl="alignAccFollowNode1" presStyleIdx="2" presStyleCnt="6">
        <dgm:presLayoutVars>
          <dgm:chMax val="0"/>
          <dgm:bulletEnabled val="1"/>
        </dgm:presLayoutVars>
      </dgm:prSet>
      <dgm:spPr/>
      <dgm:t>
        <a:bodyPr/>
        <a:lstStyle/>
        <a:p>
          <a:endParaRPr lang="en-US"/>
        </a:p>
      </dgm:t>
    </dgm:pt>
    <dgm:pt modelId="{6593CD15-BE56-438F-A7DF-F5B9F9F22B48}" type="pres">
      <dgm:prSet presAssocID="{F36A788B-FE68-412D-93C4-B90790498292}" presName="hSp" presStyleCnt="0"/>
      <dgm:spPr/>
    </dgm:pt>
    <dgm:pt modelId="{537D02F6-5512-4154-A46C-8F1F9AE067C0}" type="pres">
      <dgm:prSet presAssocID="{32F7CB6F-7BB0-435D-B062-214036E5C9F9}" presName="vertFlow" presStyleCnt="0"/>
      <dgm:spPr/>
    </dgm:pt>
    <dgm:pt modelId="{CD2A6D78-24FC-41C9-96F5-9D37D05A39E5}" type="pres">
      <dgm:prSet presAssocID="{32F7CB6F-7BB0-435D-B062-214036E5C9F9}" presName="header" presStyleLbl="node1" presStyleIdx="1" presStyleCnt="2" custLinFactNeighborX="316" custLinFactNeighborY="22771"/>
      <dgm:spPr/>
      <dgm:t>
        <a:bodyPr/>
        <a:lstStyle/>
        <a:p>
          <a:endParaRPr lang="en-US"/>
        </a:p>
      </dgm:t>
    </dgm:pt>
    <dgm:pt modelId="{DDC58B14-D0A3-4139-9D9B-91C526EC8D63}" type="pres">
      <dgm:prSet presAssocID="{A2672B5C-DF4E-4382-9860-6A232721FCEF}" presName="parTrans" presStyleLbl="sibTrans2D1" presStyleIdx="3" presStyleCnt="6"/>
      <dgm:spPr/>
      <dgm:t>
        <a:bodyPr/>
        <a:lstStyle/>
        <a:p>
          <a:endParaRPr lang="en-US"/>
        </a:p>
      </dgm:t>
    </dgm:pt>
    <dgm:pt modelId="{BE91B0CD-370D-4FC7-A0FB-4B67FA4A7185}" type="pres">
      <dgm:prSet presAssocID="{59431DA0-E4BC-4C56-89FE-0E3250BBE29D}" presName="child" presStyleLbl="alignAccFollowNode1" presStyleIdx="3" presStyleCnt="6">
        <dgm:presLayoutVars>
          <dgm:chMax val="0"/>
          <dgm:bulletEnabled val="1"/>
        </dgm:presLayoutVars>
      </dgm:prSet>
      <dgm:spPr/>
      <dgm:t>
        <a:bodyPr/>
        <a:lstStyle/>
        <a:p>
          <a:endParaRPr lang="en-US"/>
        </a:p>
      </dgm:t>
    </dgm:pt>
    <dgm:pt modelId="{2F0DADF2-976B-4491-A237-53F57D6824BB}" type="pres">
      <dgm:prSet presAssocID="{C8053AAD-1F1B-4452-AA4B-65FDA6EE776F}" presName="sibTrans" presStyleLbl="sibTrans2D1" presStyleIdx="4" presStyleCnt="6"/>
      <dgm:spPr/>
      <dgm:t>
        <a:bodyPr/>
        <a:lstStyle/>
        <a:p>
          <a:endParaRPr lang="en-US"/>
        </a:p>
      </dgm:t>
    </dgm:pt>
    <dgm:pt modelId="{98CAED9D-C843-4AD2-8AEF-93787F9D38C4}" type="pres">
      <dgm:prSet presAssocID="{9F0F380F-4E62-403A-975D-141883A7FAFA}" presName="child" presStyleLbl="alignAccFollowNode1" presStyleIdx="4" presStyleCnt="6" custLinFactNeighborX="3489" custLinFactNeighborY="-16064">
        <dgm:presLayoutVars>
          <dgm:chMax val="0"/>
          <dgm:bulletEnabled val="1"/>
        </dgm:presLayoutVars>
      </dgm:prSet>
      <dgm:spPr/>
      <dgm:t>
        <a:bodyPr/>
        <a:lstStyle/>
        <a:p>
          <a:endParaRPr lang="en-US"/>
        </a:p>
      </dgm:t>
    </dgm:pt>
    <dgm:pt modelId="{F8EACC10-1CDA-4BE9-986F-2730AE2DEA02}" type="pres">
      <dgm:prSet presAssocID="{C958B17B-89C6-4963-A690-5014EB08BB6B}" presName="sibTrans" presStyleLbl="sibTrans2D1" presStyleIdx="5" presStyleCnt="6"/>
      <dgm:spPr/>
      <dgm:t>
        <a:bodyPr/>
        <a:lstStyle/>
        <a:p>
          <a:endParaRPr lang="en-US"/>
        </a:p>
      </dgm:t>
    </dgm:pt>
    <dgm:pt modelId="{5ACF440B-DFC8-40D8-83F3-1BD03038AAAB}" type="pres">
      <dgm:prSet presAssocID="{1F6AE575-1545-405C-9835-18FFBA32548D}" presName="child" presStyleLbl="alignAccFollowNode1" presStyleIdx="5" presStyleCnt="6">
        <dgm:presLayoutVars>
          <dgm:chMax val="0"/>
          <dgm:bulletEnabled val="1"/>
        </dgm:presLayoutVars>
      </dgm:prSet>
      <dgm:spPr/>
      <dgm:t>
        <a:bodyPr/>
        <a:lstStyle/>
        <a:p>
          <a:endParaRPr lang="en-US"/>
        </a:p>
      </dgm:t>
    </dgm:pt>
  </dgm:ptLst>
  <dgm:cxnLst>
    <dgm:cxn modelId="{BB5FBDF9-B435-40FB-AA3D-F184CE245421}" type="presOf" srcId="{59431DA0-E4BC-4C56-89FE-0E3250BBE29D}" destId="{BE91B0CD-370D-4FC7-A0FB-4B67FA4A7185}" srcOrd="0" destOrd="0" presId="urn:microsoft.com/office/officeart/2005/8/layout/lProcess1"/>
    <dgm:cxn modelId="{827C73E1-7D0E-4153-A7E1-B87221836A84}" type="presOf" srcId="{89AD8F2A-3BE5-406E-8CF1-F1C73AB50E48}" destId="{397E5042-B48D-40C5-9186-A6487817EF22}" srcOrd="0" destOrd="0" presId="urn:microsoft.com/office/officeart/2005/8/layout/lProcess1"/>
    <dgm:cxn modelId="{60DBAA1B-9089-4DB7-B67A-4BC7401ED7D6}" type="presOf" srcId="{9F0F380F-4E62-403A-975D-141883A7FAFA}" destId="{98CAED9D-C843-4AD2-8AEF-93787F9D38C4}" srcOrd="0" destOrd="0" presId="urn:microsoft.com/office/officeart/2005/8/layout/lProcess1"/>
    <dgm:cxn modelId="{E6C1010A-7B71-4885-BC88-2BF0586E697E}" type="presOf" srcId="{EFAB39D5-544E-49D3-9F1E-5321091195A2}" destId="{96A7DD97-EE19-4ECC-8687-FA087196BC4D}" srcOrd="0" destOrd="0" presId="urn:microsoft.com/office/officeart/2005/8/layout/lProcess1"/>
    <dgm:cxn modelId="{BBE1257F-C973-4565-B98B-EEA7EA3DDFED}" srcId="{32F7CB6F-7BB0-435D-B062-214036E5C9F9}" destId="{1F6AE575-1545-405C-9835-18FFBA32548D}" srcOrd="2" destOrd="0" parTransId="{618CAFDC-BCEE-41EC-A9CF-99E0101A1201}" sibTransId="{528C72E0-7B44-41EE-A454-59A47478EDBA}"/>
    <dgm:cxn modelId="{FA68E176-972E-43C1-88A4-05F0A961BA3F}" type="presOf" srcId="{36D68755-B121-4FAD-BBD8-A57FAA283709}" destId="{8A15E3F1-BCB7-406D-8E48-42B630DAFD3A}" srcOrd="0" destOrd="0" presId="urn:microsoft.com/office/officeart/2005/8/layout/lProcess1"/>
    <dgm:cxn modelId="{50764AFC-4A58-427E-AA9C-FC943FEE51B0}" type="presOf" srcId="{C958B17B-89C6-4963-A690-5014EB08BB6B}" destId="{F8EACC10-1CDA-4BE9-986F-2730AE2DEA02}" srcOrd="0" destOrd="0" presId="urn:microsoft.com/office/officeart/2005/8/layout/lProcess1"/>
    <dgm:cxn modelId="{23E3FF77-9997-4C6D-9557-4105176B7732}" type="presOf" srcId="{FD5805A8-E43A-47E6-9686-36AC5E26667D}" destId="{EBC47871-92D1-481B-8EE3-DBE30951C470}" srcOrd="0" destOrd="0" presId="urn:microsoft.com/office/officeart/2005/8/layout/lProcess1"/>
    <dgm:cxn modelId="{5CF89949-2B00-4EB2-AD99-062DE65899AB}" srcId="{FE6615D3-E284-4D33-9D54-13D8C8378EEB}" destId="{F36A788B-FE68-412D-93C4-B90790498292}" srcOrd="0" destOrd="0" parTransId="{171C115C-5EC6-479E-B2FE-C8140BB1490B}" sibTransId="{7D2C7117-9CFA-42DD-8046-4A92E9C7CEE0}"/>
    <dgm:cxn modelId="{8878D49B-19EB-439A-A704-070EDC90CB49}" type="presOf" srcId="{1F6AE575-1545-405C-9835-18FFBA32548D}" destId="{5ACF440B-DFC8-40D8-83F3-1BD03038AAAB}" srcOrd="0" destOrd="0" presId="urn:microsoft.com/office/officeart/2005/8/layout/lProcess1"/>
    <dgm:cxn modelId="{750DB748-9CF1-459B-A99D-0BA0BF4A3052}" srcId="{32F7CB6F-7BB0-435D-B062-214036E5C9F9}" destId="{59431DA0-E4BC-4C56-89FE-0E3250BBE29D}" srcOrd="0" destOrd="0" parTransId="{A2672B5C-DF4E-4382-9860-6A232721FCEF}" sibTransId="{C8053AAD-1F1B-4452-AA4B-65FDA6EE776F}"/>
    <dgm:cxn modelId="{339A1C06-B636-45C4-AAEE-D2401A48105D}" srcId="{32F7CB6F-7BB0-435D-B062-214036E5C9F9}" destId="{9F0F380F-4E62-403A-975D-141883A7FAFA}" srcOrd="1" destOrd="0" parTransId="{FF9F0E1A-C5F4-4331-99F9-2129A70F57FF}" sibTransId="{C958B17B-89C6-4963-A690-5014EB08BB6B}"/>
    <dgm:cxn modelId="{CB170E57-4C08-4440-8521-779D73B33103}" srcId="{F36A788B-FE68-412D-93C4-B90790498292}" destId="{D42D30A0-39E9-443D-90B0-043B54EE8C20}" srcOrd="2" destOrd="0" parTransId="{C5C135F5-E6F5-4F97-8D54-E3E52C3EA032}" sibTransId="{53E8D742-A23B-4A71-A967-85D3EA5B699D}"/>
    <dgm:cxn modelId="{CA9A04B5-E98E-471D-860F-C045EF181F13}" type="presOf" srcId="{E9D31327-C9B1-49E2-B8DC-67BE4D39E53B}" destId="{F139FC88-FD5D-42A7-9201-2D04B4447693}" srcOrd="0" destOrd="0" presId="urn:microsoft.com/office/officeart/2005/8/layout/lProcess1"/>
    <dgm:cxn modelId="{242E27AC-7444-4B76-BD67-216BC31E2CF5}" type="presOf" srcId="{C8053AAD-1F1B-4452-AA4B-65FDA6EE776F}" destId="{2F0DADF2-976B-4491-A237-53F57D6824BB}" srcOrd="0" destOrd="0" presId="urn:microsoft.com/office/officeart/2005/8/layout/lProcess1"/>
    <dgm:cxn modelId="{CA2F60C1-98A5-4E7B-8A83-E728E2BEDF40}" srcId="{F36A788B-FE68-412D-93C4-B90790498292}" destId="{36D68755-B121-4FAD-BBD8-A57FAA283709}" srcOrd="1" destOrd="0" parTransId="{298580F1-B567-4342-AA57-AFEDC1E1115B}" sibTransId="{EFAB39D5-544E-49D3-9F1E-5321091195A2}"/>
    <dgm:cxn modelId="{232B4166-F358-41FE-8E6E-BCA3356D599D}" type="presOf" srcId="{FE6615D3-E284-4D33-9D54-13D8C8378EEB}" destId="{6833A3D7-CCAA-435E-BC4B-37EC31962438}" srcOrd="0" destOrd="0" presId="urn:microsoft.com/office/officeart/2005/8/layout/lProcess1"/>
    <dgm:cxn modelId="{6C8E00A3-3883-47CB-9246-9BFC27680DAD}" srcId="{FE6615D3-E284-4D33-9D54-13D8C8378EEB}" destId="{32F7CB6F-7BB0-435D-B062-214036E5C9F9}" srcOrd="1" destOrd="0" parTransId="{CEDA51FC-3914-42E2-A30B-E55FF43A5951}" sibTransId="{197E3E57-9C12-444B-8DF0-61647CEA2CAB}"/>
    <dgm:cxn modelId="{2EE5677F-48DE-4DC8-8A71-EDEB77BD191A}" type="presOf" srcId="{F36A788B-FE68-412D-93C4-B90790498292}" destId="{CADD3C8B-BCB4-4C20-B93E-3E42290BFF83}" srcOrd="0" destOrd="0" presId="urn:microsoft.com/office/officeart/2005/8/layout/lProcess1"/>
    <dgm:cxn modelId="{E5C741D9-0D36-4F0C-894E-398A3FF6EA1D}" srcId="{F36A788B-FE68-412D-93C4-B90790498292}" destId="{FD5805A8-E43A-47E6-9686-36AC5E26667D}" srcOrd="0" destOrd="0" parTransId="{E9D31327-C9B1-49E2-B8DC-67BE4D39E53B}" sibTransId="{89AD8F2A-3BE5-406E-8CF1-F1C73AB50E48}"/>
    <dgm:cxn modelId="{8DAB2908-1D2E-4822-8723-6C62C22FE5E6}" type="presOf" srcId="{32F7CB6F-7BB0-435D-B062-214036E5C9F9}" destId="{CD2A6D78-24FC-41C9-96F5-9D37D05A39E5}" srcOrd="0" destOrd="0" presId="urn:microsoft.com/office/officeart/2005/8/layout/lProcess1"/>
    <dgm:cxn modelId="{87A55242-2AB0-4DC2-84DF-55C34745DEFE}" type="presOf" srcId="{A2672B5C-DF4E-4382-9860-6A232721FCEF}" destId="{DDC58B14-D0A3-4139-9D9B-91C526EC8D63}" srcOrd="0" destOrd="0" presId="urn:microsoft.com/office/officeart/2005/8/layout/lProcess1"/>
    <dgm:cxn modelId="{06024860-46CA-428F-8DA5-4D2FB3068C94}" type="presOf" srcId="{D42D30A0-39E9-443D-90B0-043B54EE8C20}" destId="{86ED9742-79CA-4A71-8DC6-1426492AD6CC}" srcOrd="0" destOrd="0" presId="urn:microsoft.com/office/officeart/2005/8/layout/lProcess1"/>
    <dgm:cxn modelId="{88937C91-E59E-4E58-BD5B-7CF998532DA4}" type="presParOf" srcId="{6833A3D7-CCAA-435E-BC4B-37EC31962438}" destId="{34DF744F-9FB4-496E-928B-DDCDEE27DBD6}" srcOrd="0" destOrd="0" presId="urn:microsoft.com/office/officeart/2005/8/layout/lProcess1"/>
    <dgm:cxn modelId="{5C3A239E-88FC-409F-8397-D5AD9803AD68}" type="presParOf" srcId="{34DF744F-9FB4-496E-928B-DDCDEE27DBD6}" destId="{CADD3C8B-BCB4-4C20-B93E-3E42290BFF83}" srcOrd="0" destOrd="0" presId="urn:microsoft.com/office/officeart/2005/8/layout/lProcess1"/>
    <dgm:cxn modelId="{1907B8A6-3EA3-4172-8AE4-0A03A8314E61}" type="presParOf" srcId="{34DF744F-9FB4-496E-928B-DDCDEE27DBD6}" destId="{F139FC88-FD5D-42A7-9201-2D04B4447693}" srcOrd="1" destOrd="0" presId="urn:microsoft.com/office/officeart/2005/8/layout/lProcess1"/>
    <dgm:cxn modelId="{DDAE5260-DAE4-4A61-9D4F-8F08E652AB10}" type="presParOf" srcId="{34DF744F-9FB4-496E-928B-DDCDEE27DBD6}" destId="{EBC47871-92D1-481B-8EE3-DBE30951C470}" srcOrd="2" destOrd="0" presId="urn:microsoft.com/office/officeart/2005/8/layout/lProcess1"/>
    <dgm:cxn modelId="{4C6075DE-8A4B-43DB-B4AA-3270BBCDE47C}" type="presParOf" srcId="{34DF744F-9FB4-496E-928B-DDCDEE27DBD6}" destId="{397E5042-B48D-40C5-9186-A6487817EF22}" srcOrd="3" destOrd="0" presId="urn:microsoft.com/office/officeart/2005/8/layout/lProcess1"/>
    <dgm:cxn modelId="{EA72BDCB-DE2F-4D93-8C9A-DD789FA77A41}" type="presParOf" srcId="{34DF744F-9FB4-496E-928B-DDCDEE27DBD6}" destId="{8A15E3F1-BCB7-406D-8E48-42B630DAFD3A}" srcOrd="4" destOrd="0" presId="urn:microsoft.com/office/officeart/2005/8/layout/lProcess1"/>
    <dgm:cxn modelId="{17690255-7E3C-495B-9B34-E7F986CF3292}" type="presParOf" srcId="{34DF744F-9FB4-496E-928B-DDCDEE27DBD6}" destId="{96A7DD97-EE19-4ECC-8687-FA087196BC4D}" srcOrd="5" destOrd="0" presId="urn:microsoft.com/office/officeart/2005/8/layout/lProcess1"/>
    <dgm:cxn modelId="{27E4F61F-60FA-4566-85F4-650C637A87CD}" type="presParOf" srcId="{34DF744F-9FB4-496E-928B-DDCDEE27DBD6}" destId="{86ED9742-79CA-4A71-8DC6-1426492AD6CC}" srcOrd="6" destOrd="0" presId="urn:microsoft.com/office/officeart/2005/8/layout/lProcess1"/>
    <dgm:cxn modelId="{1D76EE8B-03B0-4137-B464-2DD997C49DA7}" type="presParOf" srcId="{6833A3D7-CCAA-435E-BC4B-37EC31962438}" destId="{6593CD15-BE56-438F-A7DF-F5B9F9F22B48}" srcOrd="1" destOrd="0" presId="urn:microsoft.com/office/officeart/2005/8/layout/lProcess1"/>
    <dgm:cxn modelId="{28324B4B-2217-45C2-A100-06E894D24115}" type="presParOf" srcId="{6833A3D7-CCAA-435E-BC4B-37EC31962438}" destId="{537D02F6-5512-4154-A46C-8F1F9AE067C0}" srcOrd="2" destOrd="0" presId="urn:microsoft.com/office/officeart/2005/8/layout/lProcess1"/>
    <dgm:cxn modelId="{1FE5B6BF-F061-4CA1-B70A-BD88DA6D0709}" type="presParOf" srcId="{537D02F6-5512-4154-A46C-8F1F9AE067C0}" destId="{CD2A6D78-24FC-41C9-96F5-9D37D05A39E5}" srcOrd="0" destOrd="0" presId="urn:microsoft.com/office/officeart/2005/8/layout/lProcess1"/>
    <dgm:cxn modelId="{238EE085-1A85-462B-AECA-E543A9A992BE}" type="presParOf" srcId="{537D02F6-5512-4154-A46C-8F1F9AE067C0}" destId="{DDC58B14-D0A3-4139-9D9B-91C526EC8D63}" srcOrd="1" destOrd="0" presId="urn:microsoft.com/office/officeart/2005/8/layout/lProcess1"/>
    <dgm:cxn modelId="{0AD12D31-5EF5-45AF-AB56-CC2A3DEAB7DD}" type="presParOf" srcId="{537D02F6-5512-4154-A46C-8F1F9AE067C0}" destId="{BE91B0CD-370D-4FC7-A0FB-4B67FA4A7185}" srcOrd="2" destOrd="0" presId="urn:microsoft.com/office/officeart/2005/8/layout/lProcess1"/>
    <dgm:cxn modelId="{FC444F22-8613-41DE-B53D-D3E56C2C07D4}" type="presParOf" srcId="{537D02F6-5512-4154-A46C-8F1F9AE067C0}" destId="{2F0DADF2-976B-4491-A237-53F57D6824BB}" srcOrd="3" destOrd="0" presId="urn:microsoft.com/office/officeart/2005/8/layout/lProcess1"/>
    <dgm:cxn modelId="{6EFC2B3C-DC9F-4B8C-927C-1CAF81D48225}" type="presParOf" srcId="{537D02F6-5512-4154-A46C-8F1F9AE067C0}" destId="{98CAED9D-C843-4AD2-8AEF-93787F9D38C4}" srcOrd="4" destOrd="0" presId="urn:microsoft.com/office/officeart/2005/8/layout/lProcess1"/>
    <dgm:cxn modelId="{FBEC0A50-08A1-4758-BCB7-F36DCC79EE33}" type="presParOf" srcId="{537D02F6-5512-4154-A46C-8F1F9AE067C0}" destId="{F8EACC10-1CDA-4BE9-986F-2730AE2DEA02}" srcOrd="5" destOrd="0" presId="urn:microsoft.com/office/officeart/2005/8/layout/lProcess1"/>
    <dgm:cxn modelId="{D186BEC5-5D3A-4BD6-8EFD-0CB91065548B}" type="presParOf" srcId="{537D02F6-5512-4154-A46C-8F1F9AE067C0}" destId="{5ACF440B-DFC8-40D8-83F3-1BD03038AAAB}" srcOrd="6" destOrd="0" presId="urn:microsoft.com/office/officeart/2005/8/layout/l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6615D3-E284-4D33-9D54-13D8C8378EEB}"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9F0F380F-4E62-403A-975D-141883A7FAFA}">
      <dgm:prSet phldrT="[Text]" custT="1"/>
      <dgm:spPr>
        <a:solidFill>
          <a:srgbClr val="FF6600">
            <a:alpha val="89804"/>
          </a:srgbClr>
        </a:solidFill>
      </dgm:spPr>
      <dgm:t>
        <a:bodyPr/>
        <a:lstStyle/>
        <a:p>
          <a:r>
            <a:rPr lang="en-US" sz="2200" dirty="0" smtClean="0">
              <a:solidFill>
                <a:schemeClr val="bg1"/>
              </a:solidFill>
            </a:rPr>
            <a:t>PDF Network </a:t>
          </a:r>
          <a:endParaRPr lang="en-US" sz="2200" dirty="0">
            <a:solidFill>
              <a:schemeClr val="bg1"/>
            </a:solidFill>
          </a:endParaRPr>
        </a:p>
      </dgm:t>
    </dgm:pt>
    <dgm:pt modelId="{FF9F0E1A-C5F4-4331-99F9-2129A70F57FF}" type="parTrans" cxnId="{339A1C06-B636-45C4-AAEE-D2401A48105D}">
      <dgm:prSet/>
      <dgm:spPr/>
      <dgm:t>
        <a:bodyPr/>
        <a:lstStyle/>
        <a:p>
          <a:endParaRPr lang="en-US"/>
        </a:p>
      </dgm:t>
    </dgm:pt>
    <dgm:pt modelId="{C958B17B-89C6-4963-A690-5014EB08BB6B}" type="sibTrans" cxnId="{339A1C06-B636-45C4-AAEE-D2401A48105D}">
      <dgm:prSet/>
      <dgm:spPr/>
      <dgm:t>
        <a:bodyPr/>
        <a:lstStyle/>
        <a:p>
          <a:endParaRPr lang="en-US"/>
        </a:p>
      </dgm:t>
    </dgm:pt>
    <dgm:pt modelId="{1F6AE575-1545-405C-9835-18FFBA32548D}">
      <dgm:prSet custT="1"/>
      <dgm:spPr>
        <a:solidFill>
          <a:srgbClr val="FF0000">
            <a:alpha val="90000"/>
          </a:srgbClr>
        </a:solidFill>
      </dgm:spPr>
      <dgm:t>
        <a:bodyPr/>
        <a:lstStyle/>
        <a:p>
          <a:r>
            <a:rPr lang="en-US" sz="2200" dirty="0" smtClean="0"/>
            <a:t>Indiana Online Only Distance Education </a:t>
          </a:r>
          <a:endParaRPr lang="en-US" sz="2200" dirty="0"/>
        </a:p>
      </dgm:t>
    </dgm:pt>
    <dgm:pt modelId="{618CAFDC-BCEE-41EC-A9CF-99E0101A1201}" type="parTrans" cxnId="{BBE1257F-C973-4565-B98B-EEA7EA3DDFED}">
      <dgm:prSet/>
      <dgm:spPr/>
      <dgm:t>
        <a:bodyPr/>
        <a:lstStyle/>
        <a:p>
          <a:endParaRPr lang="en-US"/>
        </a:p>
      </dgm:t>
    </dgm:pt>
    <dgm:pt modelId="{528C72E0-7B44-41EE-A454-59A47478EDBA}" type="sibTrans" cxnId="{BBE1257F-C973-4565-B98B-EEA7EA3DDFED}">
      <dgm:prSet/>
      <dgm:spPr/>
      <dgm:t>
        <a:bodyPr/>
        <a:lstStyle/>
        <a:p>
          <a:endParaRPr lang="en-US"/>
        </a:p>
      </dgm:t>
    </dgm:pt>
    <dgm:pt modelId="{6833A3D7-CCAA-435E-BC4B-37EC31962438}" type="pres">
      <dgm:prSet presAssocID="{FE6615D3-E284-4D33-9D54-13D8C8378EEB}" presName="Name0" presStyleCnt="0">
        <dgm:presLayoutVars>
          <dgm:dir/>
          <dgm:animLvl val="lvl"/>
          <dgm:resizeHandles val="exact"/>
        </dgm:presLayoutVars>
      </dgm:prSet>
      <dgm:spPr/>
      <dgm:t>
        <a:bodyPr/>
        <a:lstStyle/>
        <a:p>
          <a:endParaRPr lang="en-US"/>
        </a:p>
      </dgm:t>
    </dgm:pt>
    <dgm:pt modelId="{BCAB1DDF-116D-47A3-9B9E-17945F39370C}" type="pres">
      <dgm:prSet presAssocID="{9F0F380F-4E62-403A-975D-141883A7FAFA}" presName="vertFlow" presStyleCnt="0"/>
      <dgm:spPr/>
    </dgm:pt>
    <dgm:pt modelId="{B2D1BE47-E704-40A4-A525-8E5D73FA7EFE}" type="pres">
      <dgm:prSet presAssocID="{9F0F380F-4E62-403A-975D-141883A7FAFA}" presName="header" presStyleLbl="node1" presStyleIdx="0" presStyleCnt="1"/>
      <dgm:spPr/>
      <dgm:t>
        <a:bodyPr/>
        <a:lstStyle/>
        <a:p>
          <a:endParaRPr lang="en-US"/>
        </a:p>
      </dgm:t>
    </dgm:pt>
    <dgm:pt modelId="{B2219EA9-B6A7-4B47-A4F7-B5D0B3E3E6A2}" type="pres">
      <dgm:prSet presAssocID="{618CAFDC-BCEE-41EC-A9CF-99E0101A1201}" presName="parTrans" presStyleLbl="sibTrans2D1" presStyleIdx="0" presStyleCnt="1"/>
      <dgm:spPr/>
      <dgm:t>
        <a:bodyPr/>
        <a:lstStyle/>
        <a:p>
          <a:endParaRPr lang="en-US"/>
        </a:p>
      </dgm:t>
    </dgm:pt>
    <dgm:pt modelId="{5ACF440B-DFC8-40D8-83F3-1BD03038AAAB}" type="pres">
      <dgm:prSet presAssocID="{1F6AE575-1545-405C-9835-18FFBA32548D}" presName="child" presStyleLbl="alignAccFollowNode1" presStyleIdx="0" presStyleCnt="1">
        <dgm:presLayoutVars>
          <dgm:chMax val="0"/>
          <dgm:bulletEnabled val="1"/>
        </dgm:presLayoutVars>
      </dgm:prSet>
      <dgm:spPr/>
      <dgm:t>
        <a:bodyPr/>
        <a:lstStyle/>
        <a:p>
          <a:endParaRPr lang="en-US"/>
        </a:p>
      </dgm:t>
    </dgm:pt>
  </dgm:ptLst>
  <dgm:cxnLst>
    <dgm:cxn modelId="{339A1C06-B636-45C4-AAEE-D2401A48105D}" srcId="{FE6615D3-E284-4D33-9D54-13D8C8378EEB}" destId="{9F0F380F-4E62-403A-975D-141883A7FAFA}" srcOrd="0" destOrd="0" parTransId="{FF9F0E1A-C5F4-4331-99F9-2129A70F57FF}" sibTransId="{C958B17B-89C6-4963-A690-5014EB08BB6B}"/>
    <dgm:cxn modelId="{BBE1257F-C973-4565-B98B-EEA7EA3DDFED}" srcId="{9F0F380F-4E62-403A-975D-141883A7FAFA}" destId="{1F6AE575-1545-405C-9835-18FFBA32548D}" srcOrd="0" destOrd="0" parTransId="{618CAFDC-BCEE-41EC-A9CF-99E0101A1201}" sibTransId="{528C72E0-7B44-41EE-A454-59A47478EDBA}"/>
    <dgm:cxn modelId="{43EE0BA6-5A87-4912-9D52-EEB6CFB62BF6}" type="presOf" srcId="{1F6AE575-1545-405C-9835-18FFBA32548D}" destId="{5ACF440B-DFC8-40D8-83F3-1BD03038AAAB}" srcOrd="0" destOrd="0" presId="urn:microsoft.com/office/officeart/2005/8/layout/lProcess1"/>
    <dgm:cxn modelId="{A65E1D04-EB89-4335-928F-730832702A75}" type="presOf" srcId="{FE6615D3-E284-4D33-9D54-13D8C8378EEB}" destId="{6833A3D7-CCAA-435E-BC4B-37EC31962438}" srcOrd="0" destOrd="0" presId="urn:microsoft.com/office/officeart/2005/8/layout/lProcess1"/>
    <dgm:cxn modelId="{739B6E9C-E7D3-46AD-BBD8-2ADF9329D385}" type="presOf" srcId="{618CAFDC-BCEE-41EC-A9CF-99E0101A1201}" destId="{B2219EA9-B6A7-4B47-A4F7-B5D0B3E3E6A2}" srcOrd="0" destOrd="0" presId="urn:microsoft.com/office/officeart/2005/8/layout/lProcess1"/>
    <dgm:cxn modelId="{33BB22A6-4E17-4D3B-9B83-B51D1CD2DD38}" type="presOf" srcId="{9F0F380F-4E62-403A-975D-141883A7FAFA}" destId="{B2D1BE47-E704-40A4-A525-8E5D73FA7EFE}" srcOrd="0" destOrd="0" presId="urn:microsoft.com/office/officeart/2005/8/layout/lProcess1"/>
    <dgm:cxn modelId="{0AE9D8FC-4C38-4BE0-A6C4-681A8D18686A}" type="presParOf" srcId="{6833A3D7-CCAA-435E-BC4B-37EC31962438}" destId="{BCAB1DDF-116D-47A3-9B9E-17945F39370C}" srcOrd="0" destOrd="0" presId="urn:microsoft.com/office/officeart/2005/8/layout/lProcess1"/>
    <dgm:cxn modelId="{EEC41648-30DD-4E6E-B8A9-78961D257D16}" type="presParOf" srcId="{BCAB1DDF-116D-47A3-9B9E-17945F39370C}" destId="{B2D1BE47-E704-40A4-A525-8E5D73FA7EFE}" srcOrd="0" destOrd="0" presId="urn:microsoft.com/office/officeart/2005/8/layout/lProcess1"/>
    <dgm:cxn modelId="{8A225DF7-5D4F-4333-9A69-5939854827E2}" type="presParOf" srcId="{BCAB1DDF-116D-47A3-9B9E-17945F39370C}" destId="{B2219EA9-B6A7-4B47-A4F7-B5D0B3E3E6A2}" srcOrd="1" destOrd="0" presId="urn:microsoft.com/office/officeart/2005/8/layout/lProcess1"/>
    <dgm:cxn modelId="{030F92DE-2337-4418-A046-42164D371C1E}" type="presParOf" srcId="{BCAB1DDF-116D-47A3-9B9E-17945F39370C}" destId="{5ACF440B-DFC8-40D8-83F3-1BD03038AAAB}" srcOrd="2" destOrd="0" presId="urn:microsoft.com/office/officeart/2005/8/layout/l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C7E5BD-BBC7-4FA6-9A52-BCCCC8C3A7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8F88CCB-A276-4E7A-BBAE-2F8E51970719}">
      <dgm:prSet phldrT="[Text]"/>
      <dgm:spPr>
        <a:solidFill>
          <a:srgbClr val="FFCC00"/>
        </a:solidFill>
      </dgm:spPr>
      <dgm:t>
        <a:bodyPr/>
        <a:lstStyle/>
        <a:p>
          <a:r>
            <a:rPr lang="en-US" b="0" dirty="0" smtClean="0">
              <a:solidFill>
                <a:schemeClr val="bg1"/>
              </a:solidFill>
            </a:rPr>
            <a:t>Grant Release (early January)</a:t>
          </a:r>
          <a:endParaRPr lang="en-US" b="0" dirty="0">
            <a:solidFill>
              <a:schemeClr val="bg1"/>
            </a:solidFill>
          </a:endParaRPr>
        </a:p>
      </dgm:t>
    </dgm:pt>
    <dgm:pt modelId="{797E887A-61CF-44EC-AA33-8792354C7DF7}" type="parTrans" cxnId="{A9800D38-B9C1-45F6-8282-4587D4AA40E5}">
      <dgm:prSet/>
      <dgm:spPr/>
      <dgm:t>
        <a:bodyPr/>
        <a:lstStyle/>
        <a:p>
          <a:endParaRPr lang="en-US"/>
        </a:p>
      </dgm:t>
    </dgm:pt>
    <dgm:pt modelId="{CFE91E1D-BA3C-4AD7-8E88-3968FF15C76F}" type="sibTrans" cxnId="{A9800D38-B9C1-45F6-8282-4587D4AA40E5}">
      <dgm:prSet/>
      <dgm:spPr/>
      <dgm:t>
        <a:bodyPr/>
        <a:lstStyle/>
        <a:p>
          <a:endParaRPr lang="en-US"/>
        </a:p>
      </dgm:t>
    </dgm:pt>
    <dgm:pt modelId="{4A53CC77-B337-44E2-AC75-9FA265D79610}">
      <dgm:prSet phldrT="[Text]"/>
      <dgm:spPr>
        <a:solidFill>
          <a:srgbClr val="FFC000"/>
        </a:solidFill>
      </dgm:spPr>
      <dgm:t>
        <a:bodyPr/>
        <a:lstStyle/>
        <a:p>
          <a:r>
            <a:rPr lang="en-US" b="0" dirty="0" smtClean="0">
              <a:solidFill>
                <a:schemeClr val="bg1"/>
              </a:solidFill>
            </a:rPr>
            <a:t>Grant Submissions (late February)</a:t>
          </a:r>
          <a:endParaRPr lang="en-US" b="0" dirty="0">
            <a:solidFill>
              <a:schemeClr val="bg1"/>
            </a:solidFill>
          </a:endParaRPr>
        </a:p>
      </dgm:t>
    </dgm:pt>
    <dgm:pt modelId="{7E075E14-1232-456C-B3D5-00746B5E5DD0}" type="parTrans" cxnId="{E62AA149-0F77-41C5-9CA0-AE25699456C1}">
      <dgm:prSet/>
      <dgm:spPr/>
      <dgm:t>
        <a:bodyPr/>
        <a:lstStyle/>
        <a:p>
          <a:endParaRPr lang="en-US"/>
        </a:p>
      </dgm:t>
    </dgm:pt>
    <dgm:pt modelId="{F6370772-1800-4552-A379-92D03A047132}" type="sibTrans" cxnId="{E62AA149-0F77-41C5-9CA0-AE25699456C1}">
      <dgm:prSet/>
      <dgm:spPr/>
      <dgm:t>
        <a:bodyPr/>
        <a:lstStyle/>
        <a:p>
          <a:endParaRPr lang="en-US"/>
        </a:p>
      </dgm:t>
    </dgm:pt>
    <dgm:pt modelId="{CC7EE291-3374-449F-B17F-2D587F395C99}">
      <dgm:prSet phldrT="[Text]"/>
      <dgm:spPr>
        <a:solidFill>
          <a:srgbClr val="FFC000"/>
        </a:solidFill>
      </dgm:spPr>
      <dgm:t>
        <a:bodyPr/>
        <a:lstStyle/>
        <a:p>
          <a:r>
            <a:rPr lang="en-US" b="0" dirty="0" smtClean="0">
              <a:solidFill>
                <a:schemeClr val="bg1"/>
              </a:solidFill>
            </a:rPr>
            <a:t>Grant Review (outside panel)</a:t>
          </a:r>
          <a:endParaRPr lang="en-US" b="0" dirty="0">
            <a:solidFill>
              <a:schemeClr val="bg1"/>
            </a:solidFill>
          </a:endParaRPr>
        </a:p>
      </dgm:t>
    </dgm:pt>
    <dgm:pt modelId="{4E9D5EAF-58B6-4E38-9CC1-AAC2F4139B22}" type="parTrans" cxnId="{3B0F7281-5BD9-4114-9906-DE8009802B5B}">
      <dgm:prSet/>
      <dgm:spPr/>
      <dgm:t>
        <a:bodyPr/>
        <a:lstStyle/>
        <a:p>
          <a:endParaRPr lang="en-US"/>
        </a:p>
      </dgm:t>
    </dgm:pt>
    <dgm:pt modelId="{AC29F5DF-ECE7-4A26-9C37-D135741C71ED}" type="sibTrans" cxnId="{3B0F7281-5BD9-4114-9906-DE8009802B5B}">
      <dgm:prSet/>
      <dgm:spPr/>
      <dgm:t>
        <a:bodyPr/>
        <a:lstStyle/>
        <a:p>
          <a:endParaRPr lang="en-US"/>
        </a:p>
      </dgm:t>
    </dgm:pt>
    <dgm:pt modelId="{020E6C97-6350-46B7-A345-C73DF7BB628F}">
      <dgm:prSet phldrT="[Text]"/>
      <dgm:spPr>
        <a:solidFill>
          <a:srgbClr val="FFC000"/>
        </a:solidFill>
      </dgm:spPr>
      <dgm:t>
        <a:bodyPr/>
        <a:lstStyle/>
        <a:p>
          <a:r>
            <a:rPr lang="en-US" b="0" dirty="0" smtClean="0">
              <a:solidFill>
                <a:schemeClr val="bg1"/>
              </a:solidFill>
            </a:rPr>
            <a:t>Grant Awards (May - June 2020)</a:t>
          </a:r>
          <a:endParaRPr lang="en-US" b="0" dirty="0">
            <a:solidFill>
              <a:schemeClr val="bg1"/>
            </a:solidFill>
          </a:endParaRPr>
        </a:p>
      </dgm:t>
    </dgm:pt>
    <dgm:pt modelId="{EF24F82E-65AE-4B51-B1BB-A988D7E7E95D}" type="parTrans" cxnId="{7886B944-607F-4D9D-90F5-D748B6E26673}">
      <dgm:prSet/>
      <dgm:spPr/>
      <dgm:t>
        <a:bodyPr/>
        <a:lstStyle/>
        <a:p>
          <a:endParaRPr lang="en-US"/>
        </a:p>
      </dgm:t>
    </dgm:pt>
    <dgm:pt modelId="{8C5311B1-C2D3-4D18-94C5-C7211CE1569A}" type="sibTrans" cxnId="{7886B944-607F-4D9D-90F5-D748B6E26673}">
      <dgm:prSet/>
      <dgm:spPr/>
      <dgm:t>
        <a:bodyPr/>
        <a:lstStyle/>
        <a:p>
          <a:endParaRPr lang="en-US"/>
        </a:p>
      </dgm:t>
    </dgm:pt>
    <dgm:pt modelId="{0EE48FCD-5E3F-42D1-819C-6F12297BF017}">
      <dgm:prSet phldrT="[Text]"/>
      <dgm:spPr>
        <a:solidFill>
          <a:srgbClr val="0000FF"/>
        </a:solidFill>
      </dgm:spPr>
      <dgm:t>
        <a:bodyPr/>
        <a:lstStyle/>
        <a:p>
          <a:r>
            <a:rPr lang="en-US" b="0" dirty="0" smtClean="0"/>
            <a:t>GRANT TOWN HALLS</a:t>
          </a:r>
          <a:endParaRPr lang="en-US" b="0" dirty="0"/>
        </a:p>
      </dgm:t>
    </dgm:pt>
    <dgm:pt modelId="{00127FB3-0DBF-40A4-A646-03B598C6BB56}" type="sibTrans" cxnId="{A702E1F5-770B-41AC-BB71-40B198BBFAE7}">
      <dgm:prSet/>
      <dgm:spPr/>
      <dgm:t>
        <a:bodyPr/>
        <a:lstStyle/>
        <a:p>
          <a:endParaRPr lang="en-US"/>
        </a:p>
      </dgm:t>
    </dgm:pt>
    <dgm:pt modelId="{D1FD4CB7-68BD-49B7-A937-C72A67307196}" type="parTrans" cxnId="{A702E1F5-770B-41AC-BB71-40B198BBFAE7}">
      <dgm:prSet/>
      <dgm:spPr/>
      <dgm:t>
        <a:bodyPr/>
        <a:lstStyle/>
        <a:p>
          <a:endParaRPr lang="en-US"/>
        </a:p>
      </dgm:t>
    </dgm:pt>
    <dgm:pt modelId="{CCAD9E5F-DE3E-4D25-A92F-C34F62DCD24B}" type="pres">
      <dgm:prSet presAssocID="{70C7E5BD-BBC7-4FA6-9A52-BCCCC8C3A795}" presName="linear" presStyleCnt="0">
        <dgm:presLayoutVars>
          <dgm:animLvl val="lvl"/>
          <dgm:resizeHandles val="exact"/>
        </dgm:presLayoutVars>
      </dgm:prSet>
      <dgm:spPr/>
      <dgm:t>
        <a:bodyPr/>
        <a:lstStyle/>
        <a:p>
          <a:endParaRPr lang="en-US"/>
        </a:p>
      </dgm:t>
    </dgm:pt>
    <dgm:pt modelId="{7973B3F1-62EE-497A-9F79-908D87DDB3D2}" type="pres">
      <dgm:prSet presAssocID="{38F88CCB-A276-4E7A-BBAE-2F8E51970719}" presName="parentText" presStyleLbl="node1" presStyleIdx="0" presStyleCnt="5" custLinFactY="95569" custLinFactNeighborX="-214" custLinFactNeighborY="100000">
        <dgm:presLayoutVars>
          <dgm:chMax val="0"/>
          <dgm:bulletEnabled val="1"/>
        </dgm:presLayoutVars>
      </dgm:prSet>
      <dgm:spPr/>
      <dgm:t>
        <a:bodyPr/>
        <a:lstStyle/>
        <a:p>
          <a:endParaRPr lang="en-US"/>
        </a:p>
      </dgm:t>
    </dgm:pt>
    <dgm:pt modelId="{FCF56D90-23B4-4F69-9432-C6EEC24292F0}" type="pres">
      <dgm:prSet presAssocID="{CFE91E1D-BA3C-4AD7-8E88-3968FF15C76F}" presName="spacer" presStyleCnt="0"/>
      <dgm:spPr/>
    </dgm:pt>
    <dgm:pt modelId="{B2CA6ABB-130B-4D0B-98BC-50C32C1E4292}" type="pres">
      <dgm:prSet presAssocID="{0EE48FCD-5E3F-42D1-819C-6F12297BF017}" presName="parentText" presStyleLbl="node1" presStyleIdx="1" presStyleCnt="5" custLinFactY="-100000" custLinFactNeighborY="-154311">
        <dgm:presLayoutVars>
          <dgm:chMax val="0"/>
          <dgm:bulletEnabled val="1"/>
        </dgm:presLayoutVars>
      </dgm:prSet>
      <dgm:spPr/>
      <dgm:t>
        <a:bodyPr/>
        <a:lstStyle/>
        <a:p>
          <a:endParaRPr lang="en-US"/>
        </a:p>
      </dgm:t>
    </dgm:pt>
    <dgm:pt modelId="{D04DCF14-DD94-4FA3-B955-476AC2D2091C}" type="pres">
      <dgm:prSet presAssocID="{00127FB3-0DBF-40A4-A646-03B598C6BB56}" presName="spacer" presStyleCnt="0"/>
      <dgm:spPr/>
    </dgm:pt>
    <dgm:pt modelId="{24F6C707-B5D6-4F9F-81A7-06F90DD3B420}" type="pres">
      <dgm:prSet presAssocID="{4A53CC77-B337-44E2-AC75-9FA265D79610}" presName="parentText" presStyleLbl="node1" presStyleIdx="2" presStyleCnt="5">
        <dgm:presLayoutVars>
          <dgm:chMax val="0"/>
          <dgm:bulletEnabled val="1"/>
        </dgm:presLayoutVars>
      </dgm:prSet>
      <dgm:spPr/>
      <dgm:t>
        <a:bodyPr/>
        <a:lstStyle/>
        <a:p>
          <a:endParaRPr lang="en-US"/>
        </a:p>
      </dgm:t>
    </dgm:pt>
    <dgm:pt modelId="{45A86AEC-8B9B-4CC4-8EB8-AA87686F24F5}" type="pres">
      <dgm:prSet presAssocID="{F6370772-1800-4552-A379-92D03A047132}" presName="spacer" presStyleCnt="0"/>
      <dgm:spPr/>
    </dgm:pt>
    <dgm:pt modelId="{2BDC04CD-5E6B-4E95-B383-09418CDE9FC7}" type="pres">
      <dgm:prSet presAssocID="{CC7EE291-3374-449F-B17F-2D587F395C99}" presName="parentText" presStyleLbl="node1" presStyleIdx="3" presStyleCnt="5">
        <dgm:presLayoutVars>
          <dgm:chMax val="0"/>
          <dgm:bulletEnabled val="1"/>
        </dgm:presLayoutVars>
      </dgm:prSet>
      <dgm:spPr/>
      <dgm:t>
        <a:bodyPr/>
        <a:lstStyle/>
        <a:p>
          <a:endParaRPr lang="en-US"/>
        </a:p>
      </dgm:t>
    </dgm:pt>
    <dgm:pt modelId="{7458FC54-8A27-4831-95B2-F504CF78143F}" type="pres">
      <dgm:prSet presAssocID="{AC29F5DF-ECE7-4A26-9C37-D135741C71ED}" presName="spacer" presStyleCnt="0"/>
      <dgm:spPr/>
    </dgm:pt>
    <dgm:pt modelId="{EBBE7211-4A3E-45E6-8C7D-58B39E9AC102}" type="pres">
      <dgm:prSet presAssocID="{020E6C97-6350-46B7-A345-C73DF7BB628F}" presName="parentText" presStyleLbl="node1" presStyleIdx="4" presStyleCnt="5">
        <dgm:presLayoutVars>
          <dgm:chMax val="0"/>
          <dgm:bulletEnabled val="1"/>
        </dgm:presLayoutVars>
      </dgm:prSet>
      <dgm:spPr/>
      <dgm:t>
        <a:bodyPr/>
        <a:lstStyle/>
        <a:p>
          <a:endParaRPr lang="en-US"/>
        </a:p>
      </dgm:t>
    </dgm:pt>
  </dgm:ptLst>
  <dgm:cxnLst>
    <dgm:cxn modelId="{DC736F2D-32CE-4947-BD1A-A9DEA5714251}" type="presOf" srcId="{0EE48FCD-5E3F-42D1-819C-6F12297BF017}" destId="{B2CA6ABB-130B-4D0B-98BC-50C32C1E4292}" srcOrd="0" destOrd="0" presId="urn:microsoft.com/office/officeart/2005/8/layout/vList2"/>
    <dgm:cxn modelId="{5F7B7310-5F6C-49B4-B312-D9C0ADA5F155}" type="presOf" srcId="{70C7E5BD-BBC7-4FA6-9A52-BCCCC8C3A795}" destId="{CCAD9E5F-DE3E-4D25-A92F-C34F62DCD24B}" srcOrd="0" destOrd="0" presId="urn:microsoft.com/office/officeart/2005/8/layout/vList2"/>
    <dgm:cxn modelId="{0B53AF61-745A-436A-9AC4-D19AEB7CA3DB}" type="presOf" srcId="{CC7EE291-3374-449F-B17F-2D587F395C99}" destId="{2BDC04CD-5E6B-4E95-B383-09418CDE9FC7}" srcOrd="0" destOrd="0" presId="urn:microsoft.com/office/officeart/2005/8/layout/vList2"/>
    <dgm:cxn modelId="{D5F49E45-58ED-4FBB-BED0-A0467A7847A1}" type="presOf" srcId="{38F88CCB-A276-4E7A-BBAE-2F8E51970719}" destId="{7973B3F1-62EE-497A-9F79-908D87DDB3D2}" srcOrd="0" destOrd="0" presId="urn:microsoft.com/office/officeart/2005/8/layout/vList2"/>
    <dgm:cxn modelId="{3B0F7281-5BD9-4114-9906-DE8009802B5B}" srcId="{70C7E5BD-BBC7-4FA6-9A52-BCCCC8C3A795}" destId="{CC7EE291-3374-449F-B17F-2D587F395C99}" srcOrd="3" destOrd="0" parTransId="{4E9D5EAF-58B6-4E38-9CC1-AAC2F4139B22}" sibTransId="{AC29F5DF-ECE7-4A26-9C37-D135741C71ED}"/>
    <dgm:cxn modelId="{20944E7A-207D-4637-A91F-C44AC5F8F512}" type="presOf" srcId="{020E6C97-6350-46B7-A345-C73DF7BB628F}" destId="{EBBE7211-4A3E-45E6-8C7D-58B39E9AC102}" srcOrd="0" destOrd="0" presId="urn:microsoft.com/office/officeart/2005/8/layout/vList2"/>
    <dgm:cxn modelId="{A702E1F5-770B-41AC-BB71-40B198BBFAE7}" srcId="{70C7E5BD-BBC7-4FA6-9A52-BCCCC8C3A795}" destId="{0EE48FCD-5E3F-42D1-819C-6F12297BF017}" srcOrd="1" destOrd="0" parTransId="{D1FD4CB7-68BD-49B7-A937-C72A67307196}" sibTransId="{00127FB3-0DBF-40A4-A646-03B598C6BB56}"/>
    <dgm:cxn modelId="{A9800D38-B9C1-45F6-8282-4587D4AA40E5}" srcId="{70C7E5BD-BBC7-4FA6-9A52-BCCCC8C3A795}" destId="{38F88CCB-A276-4E7A-BBAE-2F8E51970719}" srcOrd="0" destOrd="0" parTransId="{797E887A-61CF-44EC-AA33-8792354C7DF7}" sibTransId="{CFE91E1D-BA3C-4AD7-8E88-3968FF15C76F}"/>
    <dgm:cxn modelId="{E62AA149-0F77-41C5-9CA0-AE25699456C1}" srcId="{70C7E5BD-BBC7-4FA6-9A52-BCCCC8C3A795}" destId="{4A53CC77-B337-44E2-AC75-9FA265D79610}" srcOrd="2" destOrd="0" parTransId="{7E075E14-1232-456C-B3D5-00746B5E5DD0}" sibTransId="{F6370772-1800-4552-A379-92D03A047132}"/>
    <dgm:cxn modelId="{7886B944-607F-4D9D-90F5-D748B6E26673}" srcId="{70C7E5BD-BBC7-4FA6-9A52-BCCCC8C3A795}" destId="{020E6C97-6350-46B7-A345-C73DF7BB628F}" srcOrd="4" destOrd="0" parTransId="{EF24F82E-65AE-4B51-B1BB-A988D7E7E95D}" sibTransId="{8C5311B1-C2D3-4D18-94C5-C7211CE1569A}"/>
    <dgm:cxn modelId="{D99F084B-1A32-4C34-98B9-A83F4F5CC119}" type="presOf" srcId="{4A53CC77-B337-44E2-AC75-9FA265D79610}" destId="{24F6C707-B5D6-4F9F-81A7-06F90DD3B420}" srcOrd="0" destOrd="0" presId="urn:microsoft.com/office/officeart/2005/8/layout/vList2"/>
    <dgm:cxn modelId="{6CBA33A1-880A-4CDD-9F1C-47C996317A73}" type="presParOf" srcId="{CCAD9E5F-DE3E-4D25-A92F-C34F62DCD24B}" destId="{7973B3F1-62EE-497A-9F79-908D87DDB3D2}" srcOrd="0" destOrd="0" presId="urn:microsoft.com/office/officeart/2005/8/layout/vList2"/>
    <dgm:cxn modelId="{59748E87-B90F-43B8-9C47-B194AF73352D}" type="presParOf" srcId="{CCAD9E5F-DE3E-4D25-A92F-C34F62DCD24B}" destId="{FCF56D90-23B4-4F69-9432-C6EEC24292F0}" srcOrd="1" destOrd="0" presId="urn:microsoft.com/office/officeart/2005/8/layout/vList2"/>
    <dgm:cxn modelId="{BF06A40D-E175-438C-B454-9C673FCCE743}" type="presParOf" srcId="{CCAD9E5F-DE3E-4D25-A92F-C34F62DCD24B}" destId="{B2CA6ABB-130B-4D0B-98BC-50C32C1E4292}" srcOrd="2" destOrd="0" presId="urn:microsoft.com/office/officeart/2005/8/layout/vList2"/>
    <dgm:cxn modelId="{1018834C-1DE7-42D6-85E2-C30D15E077D2}" type="presParOf" srcId="{CCAD9E5F-DE3E-4D25-A92F-C34F62DCD24B}" destId="{D04DCF14-DD94-4FA3-B955-476AC2D2091C}" srcOrd="3" destOrd="0" presId="urn:microsoft.com/office/officeart/2005/8/layout/vList2"/>
    <dgm:cxn modelId="{AE4D07B6-669A-401A-8024-7610BD5F2824}" type="presParOf" srcId="{CCAD9E5F-DE3E-4D25-A92F-C34F62DCD24B}" destId="{24F6C707-B5D6-4F9F-81A7-06F90DD3B420}" srcOrd="4" destOrd="0" presId="urn:microsoft.com/office/officeart/2005/8/layout/vList2"/>
    <dgm:cxn modelId="{AE16B7AD-C122-4C90-BEF0-DBFCCB4C0BBD}" type="presParOf" srcId="{CCAD9E5F-DE3E-4D25-A92F-C34F62DCD24B}" destId="{45A86AEC-8B9B-4CC4-8EB8-AA87686F24F5}" srcOrd="5" destOrd="0" presId="urn:microsoft.com/office/officeart/2005/8/layout/vList2"/>
    <dgm:cxn modelId="{5C532907-4007-465E-8CA3-EB88515D94B3}" type="presParOf" srcId="{CCAD9E5F-DE3E-4D25-A92F-C34F62DCD24B}" destId="{2BDC04CD-5E6B-4E95-B383-09418CDE9FC7}" srcOrd="6" destOrd="0" presId="urn:microsoft.com/office/officeart/2005/8/layout/vList2"/>
    <dgm:cxn modelId="{F8AC1310-EBAE-46C0-95B6-DCEF62E73555}" type="presParOf" srcId="{CCAD9E5F-DE3E-4D25-A92F-C34F62DCD24B}" destId="{7458FC54-8A27-4831-95B2-F504CF78143F}" srcOrd="7" destOrd="0" presId="urn:microsoft.com/office/officeart/2005/8/layout/vList2"/>
    <dgm:cxn modelId="{576D1403-F0C5-405A-9C03-B9C1C07901AB}" type="presParOf" srcId="{CCAD9E5F-DE3E-4D25-A92F-C34F62DCD24B}" destId="{EBBE7211-4A3E-45E6-8C7D-58B39E9AC102}"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3407"/>
          </a:xfrm>
          <a:prstGeom prst="rect">
            <a:avLst/>
          </a:prstGeom>
        </p:spPr>
        <p:txBody>
          <a:bodyPr vert="horz" lIns="93177" tIns="46589" rIns="93177" bIns="46589" rtlCol="0"/>
          <a:lstStyle>
            <a:lvl1pPr algn="r">
              <a:defRPr sz="1200"/>
            </a:lvl1pPr>
          </a:lstStyle>
          <a:p>
            <a:fld id="{19ADDF3A-81EC-43C0-BB7E-A936FE8A4DF9}" type="datetimeFigureOut">
              <a:rPr lang="en-US" smtClean="0"/>
              <a:t>2/24/2020</a:t>
            </a:fld>
            <a:endParaRPr lang="en-US" dirty="0"/>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44864"/>
            <a:ext cx="5608320" cy="3636705"/>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70"/>
            <a:ext cx="3037840" cy="46340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70"/>
            <a:ext cx="3037840" cy="463406"/>
          </a:xfrm>
          <a:prstGeom prst="rect">
            <a:avLst/>
          </a:prstGeom>
        </p:spPr>
        <p:txBody>
          <a:bodyPr vert="horz" lIns="93177" tIns="46589" rIns="93177" bIns="46589" rtlCol="0" anchor="b"/>
          <a:lstStyle>
            <a:lvl1pPr algn="r">
              <a:defRPr sz="1200"/>
            </a:lvl1pPr>
          </a:lstStyle>
          <a:p>
            <a:fld id="{49B59CAB-624C-40FA-9C12-FC7C33968AFF}" type="slidenum">
              <a:rPr lang="en-US" smtClean="0"/>
              <a:t>‹#›</a:t>
            </a:fld>
            <a:endParaRPr lang="en-US" dirty="0"/>
          </a:p>
        </p:txBody>
      </p:sp>
    </p:spTree>
    <p:extLst>
      <p:ext uri="{BB962C8B-B14F-4D97-AF65-F5344CB8AC3E}">
        <p14:creationId xmlns:p14="http://schemas.microsoft.com/office/powerpoint/2010/main" val="828892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1</a:t>
            </a:fld>
            <a:endParaRPr lang="en-US" dirty="0"/>
          </a:p>
        </p:txBody>
      </p:sp>
    </p:spTree>
    <p:extLst>
      <p:ext uri="{BB962C8B-B14F-4D97-AF65-F5344CB8AC3E}">
        <p14:creationId xmlns:p14="http://schemas.microsoft.com/office/powerpoint/2010/main" val="4174658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272269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122899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971405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677226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78025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719943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77800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731252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303933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309579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749279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892221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630107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784930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86407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627759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467035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031223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448795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1937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556511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defTabSz="457200"/>
            <a:endParaRPr lang="en-US" sz="1100" dirty="0" smtClean="0">
              <a:solidFill>
                <a:prstClr val="white"/>
              </a:solidFill>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660256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107691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581076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4292282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9472394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5936951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889930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641736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5566238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662806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19371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561008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96174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900934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811828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1146175"/>
            <a:ext cx="5505450" cy="3097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063605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2/24/2020</a:t>
            </a:fld>
            <a:endParaRPr lang="en-US" dirty="0"/>
          </a:p>
        </p:txBody>
      </p:sp>
      <p:sp>
        <p:nvSpPr>
          <p:cNvPr id="5" name="Footer Placeholder 4"/>
          <p:cNvSpPr>
            <a:spLocks noGrp="1"/>
          </p:cNvSpPr>
          <p:nvPr>
            <p:ph type="ftr" sz="quarter" idx="11"/>
          </p:nvPr>
        </p:nvSpPr>
        <p:spPr>
          <a:xfrm>
            <a:off x="1371600" y="4323849"/>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70"/>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4"/>
            <a:ext cx="10822035"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43"/>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5516719"/>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6"/>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5"/>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4"/>
            <a:ext cx="2910840" cy="365125"/>
          </a:xfrm>
        </p:spPr>
        <p:txBody>
          <a:bodyPr/>
          <a:lstStyle>
            <a:lvl1pPr algn="r">
              <a:defRPr/>
            </a:lvl1pPr>
          </a:lstStyle>
          <a:p>
            <a:fld id="{48A87A34-81AB-432B-8DAE-1953F412C126}" type="datetimeFigureOut">
              <a:rPr lang="en-US" dirty="0"/>
              <a:pPr/>
              <a:t>2/24/2020</a:t>
            </a:fld>
            <a:endParaRPr lang="en-US" dirty="0"/>
          </a:p>
        </p:txBody>
      </p:sp>
      <p:sp>
        <p:nvSpPr>
          <p:cNvPr id="6" name="Footer Placeholder 5"/>
          <p:cNvSpPr>
            <a:spLocks noGrp="1"/>
          </p:cNvSpPr>
          <p:nvPr>
            <p:ph type="ftr" sz="quarter" idx="11"/>
          </p:nvPr>
        </p:nvSpPr>
        <p:spPr>
          <a:xfrm>
            <a:off x="685802" y="379945"/>
            <a:ext cx="6991492" cy="365125"/>
          </a:xfrm>
        </p:spPr>
        <p:txBody>
          <a:bodyPr/>
          <a:lstStyle/>
          <a:p>
            <a:endParaRPr lang="en-US" dirty="0"/>
          </a:p>
        </p:txBody>
      </p:sp>
      <p:sp>
        <p:nvSpPr>
          <p:cNvPr id="7" name="Slide Number Placeholder 6"/>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8" y="753534"/>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60"/>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8" y="3959866"/>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4"/>
            <a:ext cx="2910840" cy="365125"/>
          </a:xfrm>
        </p:spPr>
        <p:txBody>
          <a:bodyPr/>
          <a:lstStyle>
            <a:lvl1pPr algn="r">
              <a:defRPr/>
            </a:lvl1pPr>
          </a:lstStyle>
          <a:p>
            <a:fld id="{48A87A34-81AB-432B-8DAE-1953F412C126}" type="datetimeFigureOut">
              <a:rPr lang="en-US" dirty="0"/>
              <a:pPr/>
              <a:t>2/24/2020</a:t>
            </a:fld>
            <a:endParaRPr lang="en-US" dirty="0"/>
          </a:p>
        </p:txBody>
      </p:sp>
      <p:sp>
        <p:nvSpPr>
          <p:cNvPr id="6" name="Footer Placeholder 5"/>
          <p:cNvSpPr>
            <a:spLocks noGrp="1"/>
          </p:cNvSpPr>
          <p:nvPr>
            <p:ph type="ftr" sz="quarter" idx="11"/>
          </p:nvPr>
        </p:nvSpPr>
        <p:spPr>
          <a:xfrm>
            <a:off x="685802" y="379945"/>
            <a:ext cx="6991492" cy="365125"/>
          </a:xfrm>
        </p:spPr>
        <p:txBody>
          <a:bodyPr/>
          <a:lstStyle/>
          <a:p>
            <a:endParaRPr lang="en-US" dirty="0"/>
          </a:p>
        </p:txBody>
      </p:sp>
      <p:sp>
        <p:nvSpPr>
          <p:cNvPr id="7" name="Slide Number Placeholder 6"/>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1"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1"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6" y="1124705"/>
            <a:ext cx="10146187"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9" y="3648319"/>
            <a:ext cx="10144655"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7"/>
            <a:ext cx="2910840" cy="365125"/>
          </a:xfrm>
        </p:spPr>
        <p:txBody>
          <a:bodyPr/>
          <a:lstStyle>
            <a:lvl1pPr algn="r">
              <a:defRPr/>
            </a:lvl1pPr>
          </a:lstStyle>
          <a:p>
            <a:fld id="{48A87A34-81AB-432B-8DAE-1953F412C126}" type="datetimeFigureOut">
              <a:rPr lang="en-US" dirty="0"/>
              <a:pPr/>
              <a:t>2/24/2020</a:t>
            </a:fld>
            <a:endParaRPr lang="en-US" dirty="0"/>
          </a:p>
        </p:txBody>
      </p:sp>
      <p:sp>
        <p:nvSpPr>
          <p:cNvPr id="6" name="Footer Placeholder 5"/>
          <p:cNvSpPr>
            <a:spLocks noGrp="1"/>
          </p:cNvSpPr>
          <p:nvPr>
            <p:ph type="ftr" sz="quarter" idx="11"/>
          </p:nvPr>
        </p:nvSpPr>
        <p:spPr>
          <a:xfrm>
            <a:off x="685802" y="378887"/>
            <a:ext cx="6991492" cy="365125"/>
          </a:xfrm>
        </p:spPr>
        <p:txBody>
          <a:bodyPr/>
          <a:lstStyle/>
          <a:p>
            <a:endParaRPr lang="en-US" dirty="0"/>
          </a:p>
        </p:txBody>
      </p:sp>
      <p:sp>
        <p:nvSpPr>
          <p:cNvPr id="7" name="Slide Number Placeholder 6"/>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3" y="762003"/>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9"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3"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9" y="4191004"/>
            <a:ext cx="3451583"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9" y="2362200"/>
            <a:ext cx="345158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88619" y="4873768"/>
            <a:ext cx="3451583"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6" y="4191004"/>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4374267" y="4873767"/>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2" y="4191004"/>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7" y="2362200"/>
            <a:ext cx="344787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8049732" y="4873765"/>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63"/>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70"/>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9" y="745071"/>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5"/>
            <a:ext cx="2910840" cy="365125"/>
          </a:xfrm>
        </p:spPr>
        <p:txBody>
          <a:bodyPr/>
          <a:lstStyle>
            <a:lvl1pPr algn="r">
              <a:defRPr/>
            </a:lvl1pPr>
          </a:lstStyle>
          <a:p>
            <a:fld id="{48A87A34-81AB-432B-8DAE-1953F412C126}" type="datetimeFigureOut">
              <a:rPr lang="en-US" dirty="0"/>
              <a:pPr/>
              <a:t>2/24/2020</a:t>
            </a:fld>
            <a:endParaRPr lang="en-US" dirty="0"/>
          </a:p>
        </p:txBody>
      </p:sp>
      <p:sp>
        <p:nvSpPr>
          <p:cNvPr id="5" name="Footer Placeholder 4"/>
          <p:cNvSpPr>
            <a:spLocks noGrp="1"/>
          </p:cNvSpPr>
          <p:nvPr>
            <p:ph type="ftr" sz="quarter" idx="11"/>
          </p:nvPr>
        </p:nvSpPr>
        <p:spPr>
          <a:xfrm>
            <a:off x="685802" y="381004"/>
            <a:ext cx="6991492" cy="365125"/>
          </a:xfrm>
        </p:spPr>
        <p:txBody>
          <a:bodyPr/>
          <a:lstStyle/>
          <a:p>
            <a:endParaRPr lang="en-US" dirty="0"/>
          </a:p>
        </p:txBody>
      </p:sp>
      <p:sp>
        <p:nvSpPr>
          <p:cNvPr id="6" name="Slide Number Placeholder 5"/>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3" y="753537"/>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6"/>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4"/>
            <a:ext cx="2910840" cy="365125"/>
          </a:xfrm>
        </p:spPr>
        <p:txBody>
          <a:bodyPr/>
          <a:lstStyle>
            <a:lvl1pPr algn="r">
              <a:defRPr/>
            </a:lvl1pPr>
          </a:lstStyle>
          <a:p>
            <a:fld id="{48A87A34-81AB-432B-8DAE-1953F412C126}" type="datetimeFigureOut">
              <a:rPr lang="en-US" dirty="0"/>
              <a:pPr/>
              <a:t>2/24/2020</a:t>
            </a:fld>
            <a:endParaRPr lang="en-US" dirty="0"/>
          </a:p>
        </p:txBody>
      </p:sp>
      <p:sp>
        <p:nvSpPr>
          <p:cNvPr id="5" name="Footer Placeholder 4"/>
          <p:cNvSpPr>
            <a:spLocks noGrp="1"/>
          </p:cNvSpPr>
          <p:nvPr>
            <p:ph type="ftr" sz="quarter" idx="11"/>
          </p:nvPr>
        </p:nvSpPr>
        <p:spPr>
          <a:xfrm>
            <a:off x="685802" y="381005"/>
            <a:ext cx="6991492" cy="364065"/>
          </a:xfrm>
        </p:spPr>
        <p:txBody>
          <a:bodyPr/>
          <a:lstStyle/>
          <a:p>
            <a:endParaRPr lang="en-US" dirty="0"/>
          </a:p>
        </p:txBody>
      </p:sp>
      <p:sp>
        <p:nvSpPr>
          <p:cNvPr id="6" name="Slide Number Placeholder 5"/>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3"/>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63"/>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11"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3" y="3132670"/>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70"/>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1" y="746763"/>
            <a:ext cx="6510619"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203"/>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7" y="751245"/>
            <a:ext cx="3644963"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3124203"/>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9.xml"/><Relationship Id="rId7" Type="http://schemas.microsoft.com/office/2007/relationships/hdphoto" Target="../media/hdphoto1.wdp"/><Relationship Id="rId2" Type="http://schemas.openxmlformats.org/officeDocument/2006/relationships/vmlDrawing" Target="../drawings/vmlDrawing9.vml"/><Relationship Id="rId1" Type="http://schemas.openxmlformats.org/officeDocument/2006/relationships/theme" Target="../theme/theme1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9.bin"/></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0.xml"/><Relationship Id="rId7" Type="http://schemas.microsoft.com/office/2007/relationships/hdphoto" Target="../media/hdphoto1.wdp"/><Relationship Id="rId2" Type="http://schemas.openxmlformats.org/officeDocument/2006/relationships/vmlDrawing" Target="../drawings/vmlDrawing10.vml"/><Relationship Id="rId1" Type="http://schemas.openxmlformats.org/officeDocument/2006/relationships/theme" Target="../theme/theme1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0.bin"/></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1.xml"/><Relationship Id="rId7" Type="http://schemas.microsoft.com/office/2007/relationships/hdphoto" Target="../media/hdphoto1.wdp"/><Relationship Id="rId2" Type="http://schemas.openxmlformats.org/officeDocument/2006/relationships/vmlDrawing" Target="../drawings/vmlDrawing11.vml"/><Relationship Id="rId1" Type="http://schemas.openxmlformats.org/officeDocument/2006/relationships/theme" Target="../theme/theme1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1.bin"/></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2.xml"/><Relationship Id="rId7" Type="http://schemas.microsoft.com/office/2007/relationships/hdphoto" Target="../media/hdphoto1.wdp"/><Relationship Id="rId2" Type="http://schemas.openxmlformats.org/officeDocument/2006/relationships/vmlDrawing" Target="../drawings/vmlDrawing12.vml"/><Relationship Id="rId1" Type="http://schemas.openxmlformats.org/officeDocument/2006/relationships/theme" Target="../theme/theme13.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2.bin"/></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3.xml"/><Relationship Id="rId7" Type="http://schemas.microsoft.com/office/2007/relationships/hdphoto" Target="../media/hdphoto1.wdp"/><Relationship Id="rId2" Type="http://schemas.openxmlformats.org/officeDocument/2006/relationships/vmlDrawing" Target="../drawings/vmlDrawing13.vml"/><Relationship Id="rId1" Type="http://schemas.openxmlformats.org/officeDocument/2006/relationships/theme" Target="../theme/theme1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3.bin"/></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4.xml"/><Relationship Id="rId7" Type="http://schemas.microsoft.com/office/2007/relationships/hdphoto" Target="../media/hdphoto1.wdp"/><Relationship Id="rId2" Type="http://schemas.openxmlformats.org/officeDocument/2006/relationships/vmlDrawing" Target="../drawings/vmlDrawing14.vml"/><Relationship Id="rId1" Type="http://schemas.openxmlformats.org/officeDocument/2006/relationships/theme" Target="../theme/theme15.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4.bin"/></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5.xml"/><Relationship Id="rId7" Type="http://schemas.microsoft.com/office/2007/relationships/hdphoto" Target="../media/hdphoto1.wdp"/><Relationship Id="rId2" Type="http://schemas.openxmlformats.org/officeDocument/2006/relationships/vmlDrawing" Target="../drawings/vmlDrawing15.vml"/><Relationship Id="rId1" Type="http://schemas.openxmlformats.org/officeDocument/2006/relationships/theme" Target="../theme/theme16.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5.bin"/></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6.xml"/><Relationship Id="rId7" Type="http://schemas.microsoft.com/office/2007/relationships/hdphoto" Target="../media/hdphoto1.wdp"/><Relationship Id="rId2" Type="http://schemas.openxmlformats.org/officeDocument/2006/relationships/vmlDrawing" Target="../drawings/vmlDrawing16.vml"/><Relationship Id="rId1" Type="http://schemas.openxmlformats.org/officeDocument/2006/relationships/theme" Target="../theme/theme17.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6.bin"/></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7.xml"/><Relationship Id="rId7" Type="http://schemas.microsoft.com/office/2007/relationships/hdphoto" Target="../media/hdphoto1.wdp"/><Relationship Id="rId2" Type="http://schemas.openxmlformats.org/officeDocument/2006/relationships/vmlDrawing" Target="../drawings/vmlDrawing17.vml"/><Relationship Id="rId1" Type="http://schemas.openxmlformats.org/officeDocument/2006/relationships/theme" Target="../theme/theme18.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7.bin"/></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image" Target="../media/image5.jpeg"/><Relationship Id="rId2" Type="http://schemas.openxmlformats.org/officeDocument/2006/relationships/vmlDrawing" Target="../drawings/vmlDrawing1.vml"/><Relationship Id="rId1" Type="http://schemas.openxmlformats.org/officeDocument/2006/relationships/theme" Target="../theme/theme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2.xml"/><Relationship Id="rId7" Type="http://schemas.microsoft.com/office/2007/relationships/hdphoto" Target="../media/hdphoto1.wdp"/><Relationship Id="rId2" Type="http://schemas.openxmlformats.org/officeDocument/2006/relationships/vmlDrawing" Target="../drawings/vmlDrawing2.vml"/><Relationship Id="rId1" Type="http://schemas.openxmlformats.org/officeDocument/2006/relationships/theme" Target="../theme/theme3.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2.bin"/></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3.xml"/><Relationship Id="rId7" Type="http://schemas.microsoft.com/office/2007/relationships/hdphoto" Target="../media/hdphoto1.wdp"/><Relationship Id="rId2" Type="http://schemas.openxmlformats.org/officeDocument/2006/relationships/vmlDrawing" Target="../drawings/vmlDrawing3.vml"/><Relationship Id="rId1" Type="http://schemas.openxmlformats.org/officeDocument/2006/relationships/theme" Target="../theme/theme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bin"/></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4.xml"/><Relationship Id="rId7" Type="http://schemas.microsoft.com/office/2007/relationships/hdphoto" Target="../media/hdphoto1.wdp"/><Relationship Id="rId2" Type="http://schemas.openxmlformats.org/officeDocument/2006/relationships/vmlDrawing" Target="../drawings/vmlDrawing4.vml"/><Relationship Id="rId1" Type="http://schemas.openxmlformats.org/officeDocument/2006/relationships/theme" Target="../theme/theme5.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4.bin"/></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5.xml"/><Relationship Id="rId7" Type="http://schemas.microsoft.com/office/2007/relationships/hdphoto" Target="../media/hdphoto1.wdp"/><Relationship Id="rId2" Type="http://schemas.openxmlformats.org/officeDocument/2006/relationships/vmlDrawing" Target="../drawings/vmlDrawing5.vml"/><Relationship Id="rId1" Type="http://schemas.openxmlformats.org/officeDocument/2006/relationships/theme" Target="../theme/theme6.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5.bin"/></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6.xml"/><Relationship Id="rId7" Type="http://schemas.microsoft.com/office/2007/relationships/hdphoto" Target="../media/hdphoto1.wdp"/><Relationship Id="rId2" Type="http://schemas.openxmlformats.org/officeDocument/2006/relationships/vmlDrawing" Target="../drawings/vmlDrawing6.vml"/><Relationship Id="rId1" Type="http://schemas.openxmlformats.org/officeDocument/2006/relationships/theme" Target="../theme/theme7.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6.bin"/></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7.xml"/><Relationship Id="rId7" Type="http://schemas.microsoft.com/office/2007/relationships/hdphoto" Target="../media/hdphoto1.wdp"/><Relationship Id="rId2" Type="http://schemas.openxmlformats.org/officeDocument/2006/relationships/vmlDrawing" Target="../drawings/vmlDrawing7.vml"/><Relationship Id="rId1" Type="http://schemas.openxmlformats.org/officeDocument/2006/relationships/theme" Target="../theme/theme8.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7.bin"/></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8.xml"/><Relationship Id="rId7" Type="http://schemas.microsoft.com/office/2007/relationships/hdphoto" Target="../media/hdphoto1.wdp"/><Relationship Id="rId2" Type="http://schemas.openxmlformats.org/officeDocument/2006/relationships/vmlDrawing" Target="../drawings/vmlDrawing8.vml"/><Relationship Id="rId1" Type="http://schemas.openxmlformats.org/officeDocument/2006/relationships/theme" Target="../theme/theme9.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8.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4"/>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4"/>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2/24/2020</a:t>
            </a:fld>
            <a:endParaRPr lang="en-US" dirty="0"/>
          </a:p>
        </p:txBody>
      </p:sp>
      <p:sp>
        <p:nvSpPr>
          <p:cNvPr id="5" name="Footer Placeholder 4"/>
          <p:cNvSpPr>
            <a:spLocks noGrp="1"/>
          </p:cNvSpPr>
          <p:nvPr>
            <p:ph type="ftr" sz="quarter" idx="3"/>
          </p:nvPr>
        </p:nvSpPr>
        <p:spPr>
          <a:xfrm>
            <a:off x="685800" y="6355849"/>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4"/>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44051"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635949937"/>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45075"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073772873"/>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46099"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4063501639"/>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47123"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015425369"/>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48147"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019345974"/>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49171"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1101965923"/>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50195"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294949139"/>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51219"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3557193104"/>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52243"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3166926837"/>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35859"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smtClean="0"/>
              <a:t>Click to edit Master text styles</a:t>
            </a:r>
            <a:endParaRPr lang="en-US" dirty="0"/>
          </a:p>
          <a:p>
            <a:pPr lvl="1"/>
            <a:r>
              <a:rPr lang="en-US" dirty="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pPr>
              <a:defRPr/>
            </a:pPr>
            <a:fld id="{9A8B9F3E-4AE0-45D6-A2AD-B52DB012BEA5}" type="slidenum">
              <a:rPr lang="en-US" smtClean="0">
                <a:solidFill>
                  <a:srgbClr val="FFFFFF"/>
                </a:solidFill>
              </a:rPr>
              <a:pPr>
                <a:defRPr/>
              </a:pPr>
              <a:t>‹#›</a:t>
            </a:fld>
            <a:endParaRPr lang="en-US" dirty="0">
              <a:solidFill>
                <a:srgbClr val="FFFFFF"/>
              </a:solidFill>
            </a:endParaRPr>
          </a:p>
        </p:txBody>
      </p:sp>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355372" y="64759"/>
            <a:ext cx="1627401" cy="1178231"/>
          </a:xfrm>
          <a:prstGeom prst="rect">
            <a:avLst/>
          </a:prstGeom>
        </p:spPr>
      </p:pic>
    </p:spTree>
    <p:extLst>
      <p:ext uri="{BB962C8B-B14F-4D97-AF65-F5344CB8AC3E}">
        <p14:creationId xmlns:p14="http://schemas.microsoft.com/office/powerpoint/2010/main" val="135644960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36883"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1509070307"/>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37907"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3915436573"/>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38931"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701021629"/>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39955"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3297711311"/>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40979"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649678755"/>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42003"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3796020310"/>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43027"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2501950" y="377179"/>
            <a:ext cx="7284461" cy="1089529"/>
          </a:xfrm>
          <a:prstGeom prst="rect">
            <a:avLst/>
          </a:prstGeom>
          <a:noFill/>
          <a:ln>
            <a:noFill/>
          </a:ln>
        </p:spPr>
        <p:txBody>
          <a:bodyPr wrap="square">
            <a:spAutoFit/>
          </a:bodyPr>
          <a:lstStyle/>
          <a:p>
            <a:pPr marL="0" lvl="0" algn="l" defTabSz="914303">
              <a:lnSpc>
                <a:spcPct val="90000"/>
              </a:lnSpc>
            </a:pPr>
            <a:r>
              <a:rPr lang="en-US" dirty="0"/>
              <a:t>CLICK TO EDIT MASTER TITLE STYLE</a:t>
            </a:r>
          </a:p>
        </p:txBody>
      </p:sp>
      <p:sp>
        <p:nvSpPr>
          <p:cNvPr id="3" name="Text Placeholder 2"/>
          <p:cNvSpPr>
            <a:spLocks noGrp="1"/>
          </p:cNvSpPr>
          <p:nvPr>
            <p:ph type="body" idx="1"/>
          </p:nvPr>
        </p:nvSpPr>
        <p:spPr>
          <a:xfrm>
            <a:off x="1118351" y="1644112"/>
            <a:ext cx="1036373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27627" t="1" r="18170" b="8645"/>
          <a:stretch/>
        </p:blipFill>
        <p:spPr>
          <a:xfrm>
            <a:off x="3" y="6626868"/>
            <a:ext cx="12191997" cy="231132"/>
          </a:xfrm>
          <a:prstGeom prst="rect">
            <a:avLst/>
          </a:prstGeom>
        </p:spPr>
      </p:pic>
      <p:sp>
        <p:nvSpPr>
          <p:cNvPr id="6" name="Slide Number Placeholder 5"/>
          <p:cNvSpPr>
            <a:spLocks noGrp="1"/>
          </p:cNvSpPr>
          <p:nvPr>
            <p:ph type="sldNum" sz="quarter" idx="4"/>
          </p:nvPr>
        </p:nvSpPr>
        <p:spPr>
          <a:xfrm flipH="1">
            <a:off x="11543819" y="6573416"/>
            <a:ext cx="648181" cy="338037"/>
          </a:xfrm>
          <a:prstGeom prst="rect">
            <a:avLst/>
          </a:prstGeom>
        </p:spPr>
        <p:txBody>
          <a:bodyPr vert="horz" lIns="91440" tIns="45720" rIns="91440" bIns="45720" rtlCol="0" anchor="ctr"/>
          <a:lstStyle>
            <a:lvl1pPr algn="r">
              <a:defRPr sz="1400" b="0">
                <a:solidFill>
                  <a:schemeClr val="bg1"/>
                </a:solidFill>
              </a:defRPr>
            </a:lvl1pPr>
          </a:lstStyle>
          <a:p>
            <a:fld id="{9A8B9F3E-4AE0-45D6-A2AD-B52DB012BEA5}"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94124" y="97898"/>
            <a:ext cx="1213480" cy="878545"/>
          </a:xfrm>
          <a:prstGeom prst="rect">
            <a:avLst/>
          </a:prstGeom>
        </p:spPr>
      </p:pic>
    </p:spTree>
    <p:extLst>
      <p:ext uri="{BB962C8B-B14F-4D97-AF65-F5344CB8AC3E}">
        <p14:creationId xmlns:p14="http://schemas.microsoft.com/office/powerpoint/2010/main" val="2167419342"/>
      </p:ext>
    </p:extLst>
  </p:cSld>
  <p:clrMap bg1="lt1" tx1="dk1" bg2="lt2" tx2="dk2" accent1="accent1" accent2="accent2" accent3="accent3" accent4="accent4" accent5="accent5" accent6="accent6" hlink="hlink" folHlink="folHlink"/>
  <p:hf hdr="0" ftr="0" dt="0"/>
  <p:txStyles>
    <p:titleStyle>
      <a:lvl1pPr algn="ctr" defTabSz="457152" rtl="0" eaLnBrk="1" latinLnBrk="0" hangingPunct="1">
        <a:spcBef>
          <a:spcPct val="0"/>
        </a:spcBef>
        <a:buNone/>
        <a:defRPr lang="en-US" sz="3600" b="1" kern="1200">
          <a:solidFill>
            <a:srgbClr val="258672"/>
          </a:solidFill>
          <a:latin typeface="+mj-lt"/>
          <a:ea typeface="ＭＳ Ｐゴシック" charset="0"/>
          <a:cs typeface="Arial" panose="020B0604020202020204" pitchFamily="34" charset="0"/>
        </a:defRPr>
      </a:lvl1pPr>
    </p:titleStyle>
    <p:bodyStyle>
      <a:lvl1pPr marL="342864" indent="-342864" algn="l" defTabSz="457152" rtl="0" eaLnBrk="1" latinLnBrk="0" hangingPunct="1">
        <a:spcBef>
          <a:spcPct val="20000"/>
        </a:spcBef>
        <a:buFont typeface="Arial"/>
        <a:buChar char="•"/>
        <a:defRPr sz="2400" kern="1200">
          <a:solidFill>
            <a:schemeClr val="tx1"/>
          </a:solidFill>
          <a:latin typeface="+mn-lt"/>
          <a:ea typeface="+mn-ea"/>
          <a:cs typeface="Arial" panose="020B0604020202020204" pitchFamily="34" charset="0"/>
        </a:defRPr>
      </a:lvl1pPr>
      <a:lvl2pPr marL="742871" indent="-285720" algn="l" defTabSz="457152" rtl="0" eaLnBrk="1" latinLnBrk="0" hangingPunct="1">
        <a:spcBef>
          <a:spcPct val="20000"/>
        </a:spcBef>
        <a:buFont typeface="Arial"/>
        <a:buChar char="–"/>
        <a:defRPr sz="2000" kern="1200">
          <a:solidFill>
            <a:schemeClr val="tx1"/>
          </a:solidFill>
          <a:latin typeface="+mn-lt"/>
          <a:ea typeface="+mn-ea"/>
          <a:cs typeface="+mn-cs"/>
        </a:defRPr>
      </a:lvl2pPr>
      <a:lvl3pPr marL="1142879" indent="-228576" algn="l" defTabSz="457152"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030"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4pPr>
      <a:lvl5pPr marL="2057182" indent="-228576" algn="l" defTabSz="457152" rtl="0" eaLnBrk="1" latinLnBrk="0" hangingPunct="1">
        <a:spcBef>
          <a:spcPct val="20000"/>
        </a:spcBef>
        <a:buFont typeface="Arial"/>
        <a:buChar char="»"/>
        <a:defRPr sz="1600" kern="1200">
          <a:solidFill>
            <a:schemeClr val="tx1"/>
          </a:solidFill>
          <a:latin typeface="+mn-lt"/>
          <a:ea typeface="+mn-ea"/>
          <a:cs typeface="Arial" panose="020B0604020202020204" pitchFamily="34" charset="0"/>
        </a:defRPr>
      </a:lvl5pPr>
      <a:lvl6pPr marL="2514333"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5"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7"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88" indent="-228576" algn="l" defTabSz="4571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AdultEd@dwd.in.gov" TargetMode="Externa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png"/><Relationship Id="rId7" Type="http://schemas.openxmlformats.org/officeDocument/2006/relationships/diagramColors" Target="../diagrams/colors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png"/><Relationship Id="rId7" Type="http://schemas.openxmlformats.org/officeDocument/2006/relationships/diagramColors" Target="../diagrams/colors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png"/><Relationship Id="rId7" Type="http://schemas.openxmlformats.org/officeDocument/2006/relationships/diagramColors" Target="../diagrams/colors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9.jpeg"/></Relationships>
</file>

<file path=ppt/slides/_rels/slide2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9.png"/><Relationship Id="rId7" Type="http://schemas.openxmlformats.org/officeDocument/2006/relationships/diagramColors" Target="../diagrams/colors6.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www2.ed.gov/about/offices/list/ovae/pi/AdultEd/index.htm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dol.gov/" TargetMode="External"/><Relationship Id="rId5" Type="http://schemas.openxmlformats.org/officeDocument/2006/relationships/hyperlink" Target="https://secure.in.gov/dwd/index.htm" TargetMode="External"/><Relationship Id="rId4" Type="http://schemas.openxmlformats.org/officeDocument/2006/relationships/hyperlink" Target="https://secure.in.gov/dwd/adulted.htm"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9.png"/><Relationship Id="rId7" Type="http://schemas.openxmlformats.org/officeDocument/2006/relationships/hyperlink" Target="http://www.tasctest.com/"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tabetest.com/" TargetMode="External"/><Relationship Id="rId5" Type="http://schemas.openxmlformats.org/officeDocument/2006/relationships/hyperlink" Target="http://www.nrsweb.org/" TargetMode="External"/><Relationship Id="rId10" Type="http://schemas.openxmlformats.org/officeDocument/2006/relationships/image" Target="../media/image25.png"/><Relationship Id="rId4" Type="http://schemas.openxmlformats.org/officeDocument/2006/relationships/hyperlink" Target="http://www.census.gov/programs-surveys/acs/" TargetMode="External"/><Relationship Id="rId9"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www.in.gov/dwd/lp.htm" TargetMode="External"/><Relationship Id="rId4" Type="http://schemas.openxmlformats.org/officeDocument/2006/relationships/hyperlink" Target="https://lincs.ed.gov/"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mailto:AdultEd@dwd.IN.gov" TargetMode="Externa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iga.in.gov/legislative/laws/2019/ic/titles/022/#22-4.1-1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6125741" y="2813829"/>
            <a:ext cx="6066263" cy="4044175"/>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869" y="78377"/>
            <a:ext cx="1309241" cy="1085579"/>
          </a:xfrm>
          <a:prstGeom prst="rect">
            <a:avLst/>
          </a:prstGeom>
        </p:spPr>
      </p:pic>
      <p:sp>
        <p:nvSpPr>
          <p:cNvPr id="4" name="Rectangle 3"/>
          <p:cNvSpPr/>
          <p:nvPr/>
        </p:nvSpPr>
        <p:spPr>
          <a:xfrm>
            <a:off x="5834552" y="427940"/>
            <a:ext cx="5905164" cy="830997"/>
          </a:xfrm>
          <a:prstGeom prst="rect">
            <a:avLst/>
          </a:prstGeom>
        </p:spPr>
        <p:txBody>
          <a:bodyPr wrap="square">
            <a:spAutoFit/>
          </a:bodyPr>
          <a:lstStyle/>
          <a:p>
            <a:pPr algn="r"/>
            <a:r>
              <a:rPr lang="en-US" sz="2400" dirty="0" smtClean="0">
                <a:solidFill>
                  <a:srgbClr val="FFC000"/>
                </a:solidFill>
              </a:rPr>
              <a:t>Connecting &amp; Engaging. </a:t>
            </a:r>
          </a:p>
          <a:p>
            <a:pPr algn="r"/>
            <a:r>
              <a:rPr lang="en-US" sz="2400" dirty="0" smtClean="0"/>
              <a:t>It’s What We Do!</a:t>
            </a:r>
            <a:endParaRPr lang="en-US" sz="2400" dirty="0"/>
          </a:p>
        </p:txBody>
      </p:sp>
      <p:sp>
        <p:nvSpPr>
          <p:cNvPr id="5" name="Rectangle 4"/>
          <p:cNvSpPr/>
          <p:nvPr/>
        </p:nvSpPr>
        <p:spPr>
          <a:xfrm>
            <a:off x="798286" y="1286010"/>
            <a:ext cx="10813143" cy="1569660"/>
          </a:xfrm>
          <a:prstGeom prst="rect">
            <a:avLst/>
          </a:prstGeom>
        </p:spPr>
        <p:txBody>
          <a:bodyPr wrap="square">
            <a:spAutoFit/>
          </a:bodyPr>
          <a:lstStyle/>
          <a:p>
            <a:pPr algn="ctr"/>
            <a:r>
              <a:rPr lang="en-US" sz="4800" dirty="0"/>
              <a:t>Adult Education and Workforce Development Statewide </a:t>
            </a:r>
            <a:r>
              <a:rPr lang="en-US" sz="4800" dirty="0" smtClean="0"/>
              <a:t>Town Halls</a:t>
            </a:r>
            <a:endParaRPr lang="en-US" sz="4800" dirty="0"/>
          </a:p>
        </p:txBody>
      </p:sp>
      <p:sp>
        <p:nvSpPr>
          <p:cNvPr id="6" name="Rectangle 5"/>
          <p:cNvSpPr/>
          <p:nvPr/>
        </p:nvSpPr>
        <p:spPr>
          <a:xfrm>
            <a:off x="1138104" y="3010177"/>
            <a:ext cx="9975273" cy="1846659"/>
          </a:xfrm>
          <a:prstGeom prst="rect">
            <a:avLst/>
          </a:prstGeom>
        </p:spPr>
        <p:txBody>
          <a:bodyPr wrap="square">
            <a:spAutoFit/>
          </a:bodyPr>
          <a:lstStyle/>
          <a:p>
            <a:pPr>
              <a:defRPr/>
            </a:pPr>
            <a:r>
              <a:rPr lang="en-US" sz="2800" dirty="0" smtClean="0">
                <a:solidFill>
                  <a:schemeClr val="tx1">
                    <a:lumMod val="75000"/>
                  </a:schemeClr>
                </a:solidFill>
              </a:rPr>
              <a:t>December 2019</a:t>
            </a:r>
            <a:endParaRPr lang="en-US" sz="2800" dirty="0">
              <a:solidFill>
                <a:schemeClr val="tx1">
                  <a:lumMod val="75000"/>
                </a:schemeClr>
              </a:solidFill>
            </a:endParaRPr>
          </a:p>
          <a:p>
            <a:pPr>
              <a:defRPr/>
            </a:pPr>
            <a:r>
              <a:rPr lang="en-US" sz="3200" dirty="0">
                <a:solidFill>
                  <a:schemeClr val="tx1">
                    <a:lumMod val="75000"/>
                  </a:schemeClr>
                </a:solidFill>
              </a:rPr>
              <a:t>Marilyn Pitzulo | </a:t>
            </a:r>
            <a:r>
              <a:rPr lang="en-US" sz="3200" dirty="0" smtClean="0">
                <a:solidFill>
                  <a:schemeClr val="tx1">
                    <a:lumMod val="75000"/>
                  </a:schemeClr>
                </a:solidFill>
              </a:rPr>
              <a:t>Jerry Haffner </a:t>
            </a:r>
            <a:endParaRPr lang="en-US" sz="3200" dirty="0">
              <a:solidFill>
                <a:schemeClr val="tx1">
                  <a:lumMod val="75000"/>
                </a:schemeClr>
              </a:solidFill>
            </a:endParaRPr>
          </a:p>
          <a:p>
            <a:r>
              <a:rPr lang="en-US" dirty="0"/>
              <a:t>Department of Workforce Development | Indiana ADULT EDUCATION </a:t>
            </a:r>
          </a:p>
          <a:p>
            <a:r>
              <a:rPr lang="en-US" dirty="0"/>
              <a:t>10 N. Senate Avenue, IGCS SE </a:t>
            </a:r>
            <a:r>
              <a:rPr lang="en-US" dirty="0" smtClean="0"/>
              <a:t>203 | </a:t>
            </a:r>
            <a:r>
              <a:rPr lang="en-US" dirty="0"/>
              <a:t>Indianapolis, IN 46204 </a:t>
            </a:r>
          </a:p>
          <a:p>
            <a:r>
              <a:rPr lang="en-US" dirty="0">
                <a:hlinkClick r:id="rId5"/>
              </a:rPr>
              <a:t>AdultEd@dwd.in.gov</a:t>
            </a:r>
            <a:endParaRPr lang="en-US" dirty="0"/>
          </a:p>
        </p:txBody>
      </p:sp>
      <p:sp>
        <p:nvSpPr>
          <p:cNvPr id="2" name="TextBox 1"/>
          <p:cNvSpPr txBox="1"/>
          <p:nvPr/>
        </p:nvSpPr>
        <p:spPr>
          <a:xfrm>
            <a:off x="363213" y="5673060"/>
            <a:ext cx="5544457" cy="1184940"/>
          </a:xfrm>
          <a:prstGeom prst="rect">
            <a:avLst/>
          </a:prstGeom>
          <a:noFill/>
        </p:spPr>
        <p:txBody>
          <a:bodyPr wrap="square" rtlCol="0">
            <a:spAutoFit/>
          </a:bodyPr>
          <a:lstStyle/>
          <a:p>
            <a:r>
              <a:rPr lang="en-US" sz="2000" dirty="0" smtClean="0">
                <a:solidFill>
                  <a:schemeClr val="tx1">
                    <a:lumMod val="75000"/>
                  </a:schemeClr>
                </a:solidFill>
              </a:rPr>
              <a:t>2020 Adult Education Grant Competition</a:t>
            </a:r>
          </a:p>
          <a:p>
            <a:r>
              <a:rPr lang="en-US" sz="3300" dirty="0" smtClean="0">
                <a:solidFill>
                  <a:schemeClr val="tx1">
                    <a:lumMod val="75000"/>
                  </a:schemeClr>
                </a:solidFill>
              </a:rPr>
              <a:t>Request for Applications</a:t>
            </a:r>
          </a:p>
          <a:p>
            <a:endParaRPr lang="en-US" dirty="0"/>
          </a:p>
        </p:txBody>
      </p:sp>
    </p:spTree>
    <p:extLst>
      <p:ext uri="{BB962C8B-B14F-4D97-AF65-F5344CB8AC3E}">
        <p14:creationId xmlns:p14="http://schemas.microsoft.com/office/powerpoint/2010/main" val="4246074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5991129" y="2876370"/>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101846" y="2842178"/>
            <a:ext cx="2331" cy="3381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386598" y="2430259"/>
            <a:ext cx="4343978" cy="2339102"/>
          </a:xfrm>
          <a:prstGeom prst="rect">
            <a:avLst/>
          </a:prstGeom>
          <a:noFill/>
        </p:spPr>
        <p:txBody>
          <a:bodyPr wrap="square" rtlCol="0">
            <a:spAutoFit/>
          </a:bodyPr>
          <a:lstStyle/>
          <a:p>
            <a:endParaRPr lang="en-US" sz="1000" dirty="0" smtClean="0">
              <a:effectLst>
                <a:reflection blurRad="6350" stA="55000" endA="50" endPos="85000" dir="5400000" sy="-100000" algn="bl" rotWithShape="0"/>
              </a:effectLst>
            </a:endParaRPr>
          </a:p>
          <a:p>
            <a:r>
              <a:rPr lang="en-US" sz="4400" dirty="0">
                <a:solidFill>
                  <a:srgbClr val="FFC000"/>
                </a:solidFill>
                <a:effectLst>
                  <a:reflection blurRad="6350" stA="60000" endA="900" endPos="58000" dir="5400000" sy="-100000" algn="bl" rotWithShape="0"/>
                </a:effectLst>
              </a:rPr>
              <a:t>Demonstrated </a:t>
            </a:r>
            <a:endParaRPr lang="en-US" sz="4400" dirty="0" smtClean="0">
              <a:solidFill>
                <a:srgbClr val="FFC000"/>
              </a:solidFill>
              <a:effectLst>
                <a:reflection blurRad="6350" stA="60000" endA="900" endPos="58000" dir="5400000" sy="-100000" algn="bl" rotWithShape="0"/>
              </a:effectLst>
            </a:endParaRPr>
          </a:p>
          <a:p>
            <a:r>
              <a:rPr lang="en-US" sz="4900" dirty="0" smtClean="0">
                <a:effectLst>
                  <a:reflection blurRad="6350" stA="60000" endA="900" endPos="58000" dir="5400000" sy="-100000" algn="bl" rotWithShape="0"/>
                </a:effectLst>
              </a:rPr>
              <a:t>Effectiveness</a:t>
            </a:r>
            <a:endParaRPr lang="en-US" sz="4900" dirty="0">
              <a:effectLst>
                <a:reflection blurRad="6350" stA="60000" endA="900" endPos="58000" dir="5400000" sy="-100000" algn="bl" rotWithShape="0"/>
              </a:effectLst>
            </a:endParaRPr>
          </a:p>
          <a:p>
            <a:endParaRPr lang="en-US" sz="4400" dirty="0" smtClean="0">
              <a:effectLst>
                <a:reflection blurRad="6350" stA="60000" endA="900" endPos="58000" dir="5400000" sy="-100000" algn="bl" rotWithShape="0"/>
              </a:effectLst>
            </a:endParaRPr>
          </a:p>
        </p:txBody>
      </p:sp>
      <p:pic>
        <p:nvPicPr>
          <p:cNvPr id="22" name="Imagen 1"/>
          <p:cNvPicPr/>
          <p:nvPr/>
        </p:nvPicPr>
        <p:blipFill rotWithShape="1">
          <a:blip r:embed="rId4" cstate="print">
            <a:extLst>
              <a:ext uri="{28A0092B-C50C-407E-A947-70E740481C1C}">
                <a14:useLocalDpi xmlns:a14="http://schemas.microsoft.com/office/drawing/2010/main" val="0"/>
              </a:ext>
            </a:extLst>
          </a:blip>
          <a:srcRect l="2598" t="1099" r="8855" b="-1099"/>
          <a:stretch/>
        </p:blipFill>
        <p:spPr bwMode="auto">
          <a:xfrm>
            <a:off x="7619044" y="4442463"/>
            <a:ext cx="1816199" cy="2025874"/>
          </a:xfrm>
          <a:prstGeom prst="rect">
            <a:avLst/>
          </a:prstGeom>
          <a:noFill/>
          <a:ln>
            <a:solidFill>
              <a:schemeClr val="tx1"/>
            </a:solidFill>
          </a:ln>
          <a:effectLst>
            <a:reflection blurRad="6350" stA="52000" endA="300" endPos="35000" dir="5400000" sy="-100000" algn="bl" rotWithShape="0"/>
          </a:effectLst>
        </p:spPr>
      </p:pic>
      <p:pic>
        <p:nvPicPr>
          <p:cNvPr id="23" name="Content Placeholder 10" descr="Adult-Ed_map.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7664" y="4442462"/>
            <a:ext cx="2012912" cy="214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4"/>
          <p:cNvCxnSpPr/>
          <p:nvPr/>
        </p:nvCxnSpPr>
        <p:spPr>
          <a:xfrm>
            <a:off x="9760134" y="4575997"/>
            <a:ext cx="14514" cy="18815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05522" y="2664905"/>
            <a:ext cx="6675089" cy="2893100"/>
          </a:xfrm>
          <a:prstGeom prst="rect">
            <a:avLst/>
          </a:prstGeom>
          <a:noFill/>
        </p:spPr>
        <p:txBody>
          <a:bodyPr wrap="square" rtlCol="0">
            <a:spAutoFit/>
          </a:bodyPr>
          <a:lstStyle/>
          <a:p>
            <a:endParaRPr lang="en-US" sz="1400" dirty="0"/>
          </a:p>
          <a:p>
            <a:r>
              <a:rPr lang="en-US" sz="2400" dirty="0" smtClean="0"/>
              <a:t>DWD is responsible for determining if an application is from an eligible provider of demonstrated effectiveness and must include in the application for funding a process for an applicant to follow when submitting data on demonstrated effectiveness. </a:t>
            </a:r>
            <a:endParaRPr lang="en-US" sz="2400" dirty="0"/>
          </a:p>
        </p:txBody>
      </p:sp>
      <p:sp>
        <p:nvSpPr>
          <p:cNvPr id="8" name="Rectangle 7"/>
          <p:cNvSpPr/>
          <p:nvPr/>
        </p:nvSpPr>
        <p:spPr>
          <a:xfrm>
            <a:off x="310534" y="5794988"/>
            <a:ext cx="6461914" cy="600164"/>
          </a:xfrm>
          <a:prstGeom prst="rect">
            <a:avLst/>
          </a:prstGeom>
        </p:spPr>
        <p:txBody>
          <a:bodyPr wrap="square">
            <a:spAutoFit/>
          </a:bodyPr>
          <a:lstStyle/>
          <a:p>
            <a:r>
              <a:rPr lang="en-US" sz="1100" dirty="0"/>
              <a:t>Determining Applicant Eligibility When Conducting a State Competition for Adult Education and Family Literacy Act Funds. Technical Assistance guide, Office of Career, Technical, and Adult Education, U.S. Department of Education. </a:t>
            </a:r>
          </a:p>
        </p:txBody>
      </p:sp>
    </p:spTree>
    <p:extLst>
      <p:ext uri="{BB962C8B-B14F-4D97-AF65-F5344CB8AC3E}">
        <p14:creationId xmlns:p14="http://schemas.microsoft.com/office/powerpoint/2010/main" val="27856338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5991129" y="2876370"/>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smtClean="0">
                <a:solidFill>
                  <a:prstClr val="white"/>
                </a:solidFill>
              </a:rPr>
              <a:t>                                 </a:t>
            </a:r>
            <a:endParaRPr lang="en-US" sz="1600" dirty="0">
              <a:solidFill>
                <a:prstClr val="white"/>
              </a:solidFill>
            </a:endParaRP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792700" y="3083234"/>
            <a:ext cx="2331" cy="3381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020571" y="2558220"/>
            <a:ext cx="4343978" cy="2215991"/>
          </a:xfrm>
          <a:prstGeom prst="rect">
            <a:avLst/>
          </a:prstGeom>
          <a:noFill/>
        </p:spPr>
        <p:txBody>
          <a:bodyPr wrap="square" rtlCol="0">
            <a:spAutoFit/>
          </a:bodyPr>
          <a:lstStyle/>
          <a:p>
            <a:endParaRPr lang="en-US" sz="1000" dirty="0" smtClean="0">
              <a:effectLst>
                <a:reflection blurRad="6350" stA="55000" endA="50" endPos="85000" dir="5400000" sy="-100000" algn="bl" rotWithShape="0"/>
              </a:effectLst>
            </a:endParaRPr>
          </a:p>
          <a:p>
            <a:r>
              <a:rPr lang="en-US" sz="4000" dirty="0">
                <a:solidFill>
                  <a:srgbClr val="FFC000"/>
                </a:solidFill>
                <a:effectLst>
                  <a:reflection blurRad="6350" stA="60000" endA="900" endPos="58000" dir="5400000" sy="-100000" algn="bl" rotWithShape="0"/>
                </a:effectLst>
              </a:rPr>
              <a:t>Demonstrated </a:t>
            </a:r>
            <a:endParaRPr lang="en-US" sz="4000" dirty="0" smtClean="0">
              <a:solidFill>
                <a:srgbClr val="FFC000"/>
              </a:solidFill>
              <a:effectLst>
                <a:reflection blurRad="6350" stA="60000" endA="900" endPos="58000" dir="5400000" sy="-100000" algn="bl" rotWithShape="0"/>
              </a:effectLst>
            </a:endParaRPr>
          </a:p>
          <a:p>
            <a:r>
              <a:rPr lang="en-US" sz="4400" dirty="0" smtClean="0">
                <a:effectLst>
                  <a:reflection blurRad="6350" stA="60000" endA="900" endPos="58000" dir="5400000" sy="-100000" algn="bl" rotWithShape="0"/>
                </a:effectLst>
              </a:rPr>
              <a:t>Effectiveness</a:t>
            </a:r>
            <a:endParaRPr lang="en-US" sz="4400" dirty="0">
              <a:effectLst>
                <a:reflection blurRad="6350" stA="60000" endA="900" endPos="58000" dir="5400000" sy="-100000" algn="bl" rotWithShape="0"/>
              </a:effectLst>
            </a:endParaRPr>
          </a:p>
          <a:p>
            <a:endParaRPr lang="en-US" sz="4400" dirty="0" smtClean="0">
              <a:effectLst>
                <a:reflection blurRad="6350" stA="60000" endA="900" endPos="58000" dir="5400000" sy="-100000" algn="bl" rotWithShape="0"/>
              </a:effectLst>
            </a:endParaRPr>
          </a:p>
        </p:txBody>
      </p:sp>
      <p:sp>
        <p:nvSpPr>
          <p:cNvPr id="3" name="Rectangle 2"/>
          <p:cNvSpPr/>
          <p:nvPr/>
        </p:nvSpPr>
        <p:spPr>
          <a:xfrm>
            <a:off x="511886" y="2633952"/>
            <a:ext cx="7168044" cy="3454792"/>
          </a:xfrm>
          <a:prstGeom prst="rect">
            <a:avLst/>
          </a:prstGeom>
        </p:spPr>
        <p:txBody>
          <a:bodyPr wrap="square">
            <a:spAutoFit/>
          </a:bodyPr>
          <a:lstStyle/>
          <a:p>
            <a:pPr marR="0" lvl="0">
              <a:spcBef>
                <a:spcPts val="0"/>
              </a:spcBef>
              <a:spcAft>
                <a:spcPts val="0"/>
              </a:spcAft>
            </a:pPr>
            <a:r>
              <a:rPr lang="en-US" sz="1750" dirty="0" smtClean="0">
                <a:ea typeface="Calibri" panose="020F0502020204030204" pitchFamily="34" charset="0"/>
                <a:cs typeface="Arial" panose="020B0604020202020204" pitchFamily="34" charset="0"/>
              </a:rPr>
              <a:t>An applicant </a:t>
            </a:r>
            <a:r>
              <a:rPr lang="en-US" sz="1750" dirty="0" smtClean="0">
                <a:solidFill>
                  <a:srgbClr val="FFC000"/>
                </a:solidFill>
                <a:ea typeface="Calibri" panose="020F0502020204030204" pitchFamily="34" charset="0"/>
                <a:cs typeface="Arial" panose="020B0604020202020204" pitchFamily="34" charset="0"/>
              </a:rPr>
              <a:t>must</a:t>
            </a:r>
            <a:r>
              <a:rPr lang="en-US" sz="1750" dirty="0" smtClean="0">
                <a:ea typeface="Calibri" panose="020F0502020204030204" pitchFamily="34" charset="0"/>
                <a:cs typeface="Arial" panose="020B0604020202020204" pitchFamily="34" charset="0"/>
              </a:rPr>
              <a:t> provide performance data on its record of improving the skills of eligible individuals, particularly eligible individuals who have low levels of literacy. This </a:t>
            </a:r>
            <a:r>
              <a:rPr lang="en-US" sz="1750" u="sng" dirty="0" smtClean="0">
                <a:ea typeface="Calibri" panose="020F0502020204030204" pitchFamily="34" charset="0"/>
                <a:cs typeface="Arial" panose="020B0604020202020204" pitchFamily="34" charset="0"/>
              </a:rPr>
              <a:t>must</a:t>
            </a:r>
            <a:r>
              <a:rPr lang="en-US" sz="1750" dirty="0" smtClean="0">
                <a:ea typeface="Calibri" panose="020F0502020204030204" pitchFamily="34" charset="0"/>
                <a:cs typeface="Arial" panose="020B0604020202020204" pitchFamily="34" charset="0"/>
              </a:rPr>
              <a:t> be demonstrated in the following content domains – </a:t>
            </a:r>
            <a:r>
              <a:rPr lang="en-US" sz="1750" dirty="0">
                <a:solidFill>
                  <a:srgbClr val="FFC000"/>
                </a:solidFill>
                <a:ea typeface="Calibri" panose="020F0502020204030204" pitchFamily="34" charset="0"/>
                <a:cs typeface="Arial" panose="020B0604020202020204" pitchFamily="34" charset="0"/>
              </a:rPr>
              <a:t>reading; writing; mathematics, English language </a:t>
            </a:r>
            <a:r>
              <a:rPr lang="en-US" sz="1750" dirty="0" smtClean="0">
                <a:solidFill>
                  <a:srgbClr val="FFC000"/>
                </a:solidFill>
                <a:ea typeface="Calibri" panose="020F0502020204030204" pitchFamily="34" charset="0"/>
                <a:cs typeface="Arial" panose="020B0604020202020204" pitchFamily="34" charset="0"/>
              </a:rPr>
              <a:t>acquisition; </a:t>
            </a:r>
            <a:r>
              <a:rPr lang="en-US" sz="1750" dirty="0" smtClean="0">
                <a:ea typeface="Calibri" panose="020F0502020204030204" pitchFamily="34" charset="0"/>
                <a:cs typeface="Arial" panose="020B0604020202020204" pitchFamily="34" charset="0"/>
              </a:rPr>
              <a:t>and other subjects areas relevant to the services contained in the state’s application for funds. </a:t>
            </a:r>
          </a:p>
          <a:p>
            <a:pPr marR="0" lvl="0">
              <a:spcBef>
                <a:spcPts val="0"/>
              </a:spcBef>
              <a:spcAft>
                <a:spcPts val="0"/>
              </a:spcAft>
            </a:pPr>
            <a:endParaRPr lang="en-US" sz="1000" dirty="0">
              <a:ea typeface="Calibri" panose="020F0502020204030204" pitchFamily="34" charset="0"/>
              <a:cs typeface="Arial" panose="020B0604020202020204" pitchFamily="34" charset="0"/>
            </a:endParaRPr>
          </a:p>
          <a:p>
            <a:pPr marR="0" lvl="0">
              <a:spcBef>
                <a:spcPts val="0"/>
              </a:spcBef>
              <a:spcAft>
                <a:spcPts val="0"/>
              </a:spcAft>
            </a:pPr>
            <a:r>
              <a:rPr lang="en-US" sz="1750" dirty="0" smtClean="0">
                <a:ea typeface="Calibri" panose="020F0502020204030204" pitchFamily="34" charset="0"/>
                <a:cs typeface="Arial" panose="020B0604020202020204" pitchFamily="34" charset="0"/>
              </a:rPr>
              <a:t>An applicant </a:t>
            </a:r>
            <a:r>
              <a:rPr lang="en-US" sz="1750" dirty="0" smtClean="0">
                <a:solidFill>
                  <a:srgbClr val="FFC000"/>
                </a:solidFill>
                <a:ea typeface="Calibri" panose="020F0502020204030204" pitchFamily="34" charset="0"/>
                <a:cs typeface="Arial" panose="020B0604020202020204" pitchFamily="34" charset="0"/>
              </a:rPr>
              <a:t>must</a:t>
            </a:r>
            <a:r>
              <a:rPr lang="en-US" sz="1750" dirty="0" smtClean="0">
                <a:ea typeface="Calibri" panose="020F0502020204030204" pitchFamily="34" charset="0"/>
                <a:cs typeface="Arial" panose="020B0604020202020204" pitchFamily="34" charset="0"/>
              </a:rPr>
              <a:t> also provide information regarding its outcomes for participants related to – </a:t>
            </a:r>
            <a:r>
              <a:rPr lang="en-US" sz="1750" dirty="0" smtClean="0">
                <a:solidFill>
                  <a:srgbClr val="FFC000"/>
                </a:solidFill>
                <a:ea typeface="Calibri" panose="020F0502020204030204" pitchFamily="34" charset="0"/>
                <a:cs typeface="Arial" panose="020B0604020202020204" pitchFamily="34" charset="0"/>
              </a:rPr>
              <a:t>employment; attainment of secondary school diploma or its recognized equivalent; and transition to postsecondary education and training. </a:t>
            </a:r>
            <a:endParaRPr lang="en-US" sz="1750" dirty="0">
              <a:solidFill>
                <a:srgbClr val="FFC000"/>
              </a:solidFill>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endParaRPr lang="en-US" sz="1600" dirty="0" smtClean="0">
              <a:ea typeface="Calibri" panose="020F0502020204030204" pitchFamily="34" charset="0"/>
              <a:cs typeface="Arial" panose="020B0604020202020204" pitchFamily="34" charset="0"/>
            </a:endParaRPr>
          </a:p>
        </p:txBody>
      </p:sp>
      <p:sp>
        <p:nvSpPr>
          <p:cNvPr id="8" name="Rectangle 7"/>
          <p:cNvSpPr/>
          <p:nvPr/>
        </p:nvSpPr>
        <p:spPr>
          <a:xfrm>
            <a:off x="8065314" y="4306491"/>
            <a:ext cx="3870645" cy="2031325"/>
          </a:xfrm>
          <a:prstGeom prst="rect">
            <a:avLst/>
          </a:prstGeom>
        </p:spPr>
        <p:txBody>
          <a:bodyPr wrap="square">
            <a:spAutoFit/>
          </a:bodyPr>
          <a:lstStyle/>
          <a:p>
            <a:r>
              <a:rPr lang="en-US" dirty="0">
                <a:ea typeface="Calibri" panose="020F0502020204030204" pitchFamily="34" charset="0"/>
                <a:cs typeface="Arial" panose="020B0604020202020204" pitchFamily="34" charset="0"/>
              </a:rPr>
              <a:t>WIOA </a:t>
            </a:r>
            <a:r>
              <a:rPr lang="en-US" dirty="0" smtClean="0">
                <a:ea typeface="Calibri" panose="020F0502020204030204" pitchFamily="34" charset="0"/>
                <a:cs typeface="Arial" panose="020B0604020202020204" pitchFamily="34" charset="0"/>
              </a:rPr>
              <a:t>Title II requires </a:t>
            </a:r>
            <a:r>
              <a:rPr lang="en-US" dirty="0">
                <a:ea typeface="Calibri" panose="020F0502020204030204" pitchFamily="34" charset="0"/>
                <a:cs typeface="Arial" panose="020B0604020202020204" pitchFamily="34" charset="0"/>
              </a:rPr>
              <a:t>that an applicant </a:t>
            </a:r>
            <a:r>
              <a:rPr lang="en-US" u="sng" dirty="0">
                <a:solidFill>
                  <a:srgbClr val="FFC000"/>
                </a:solidFill>
                <a:ea typeface="Calibri" panose="020F0502020204030204" pitchFamily="34" charset="0"/>
                <a:cs typeface="Arial" panose="020B0604020202020204" pitchFamily="34" charset="0"/>
              </a:rPr>
              <a:t>must</a:t>
            </a:r>
            <a:r>
              <a:rPr lang="en-US" dirty="0">
                <a:ea typeface="Calibri" panose="020F0502020204030204" pitchFamily="34" charset="0"/>
                <a:cs typeface="Arial" panose="020B0604020202020204" pitchFamily="34" charset="0"/>
              </a:rPr>
              <a:t> be able to demonstrate </a:t>
            </a:r>
            <a:r>
              <a:rPr lang="en-US" dirty="0">
                <a:solidFill>
                  <a:srgbClr val="FFC000"/>
                </a:solidFill>
                <a:ea typeface="Calibri" panose="020F0502020204030204" pitchFamily="34" charset="0"/>
                <a:cs typeface="Arial" panose="020B0604020202020204" pitchFamily="34" charset="0"/>
              </a:rPr>
              <a:t>past effectiveness </a:t>
            </a:r>
            <a:r>
              <a:rPr lang="en-US" dirty="0">
                <a:ea typeface="Calibri" panose="020F0502020204030204" pitchFamily="34" charset="0"/>
                <a:cs typeface="Arial" panose="020B0604020202020204" pitchFamily="34" charset="0"/>
              </a:rPr>
              <a:t>in providing adult education </a:t>
            </a:r>
            <a:r>
              <a:rPr lang="en-US" dirty="0" smtClean="0">
                <a:ea typeface="Calibri" panose="020F0502020204030204" pitchFamily="34" charset="0"/>
                <a:cs typeface="Arial" panose="020B0604020202020204" pitchFamily="34" charset="0"/>
              </a:rPr>
              <a:t>&amp; literacy </a:t>
            </a:r>
            <a:r>
              <a:rPr lang="en-US" dirty="0">
                <a:ea typeface="Calibri" panose="020F0502020204030204" pitchFamily="34" charset="0"/>
                <a:cs typeface="Arial" panose="020B0604020202020204" pitchFamily="34" charset="0"/>
              </a:rPr>
              <a:t>activities </a:t>
            </a:r>
            <a:r>
              <a:rPr lang="en-US" dirty="0">
                <a:solidFill>
                  <a:srgbClr val="FFC000"/>
                </a:solidFill>
                <a:ea typeface="Calibri" panose="020F0502020204030204" pitchFamily="34" charset="0"/>
                <a:cs typeface="Arial" panose="020B0604020202020204" pitchFamily="34" charset="0"/>
              </a:rPr>
              <a:t>before</a:t>
            </a:r>
            <a:r>
              <a:rPr lang="en-US" dirty="0">
                <a:ea typeface="Calibri" panose="020F0502020204030204" pitchFamily="34" charset="0"/>
                <a:cs typeface="Arial" panose="020B0604020202020204" pitchFamily="34" charset="0"/>
              </a:rPr>
              <a:t> that applicant can be considered an eligible applicant. </a:t>
            </a:r>
            <a:endParaRPr lang="en-US" dirty="0"/>
          </a:p>
        </p:txBody>
      </p:sp>
      <p:sp>
        <p:nvSpPr>
          <p:cNvPr id="2" name="Rectangle 1"/>
          <p:cNvSpPr/>
          <p:nvPr/>
        </p:nvSpPr>
        <p:spPr>
          <a:xfrm>
            <a:off x="510350" y="5900372"/>
            <a:ext cx="7147209" cy="600164"/>
          </a:xfrm>
          <a:prstGeom prst="rect">
            <a:avLst/>
          </a:prstGeom>
        </p:spPr>
        <p:txBody>
          <a:bodyPr wrap="square">
            <a:spAutoFit/>
          </a:bodyPr>
          <a:lstStyle/>
          <a:p>
            <a:r>
              <a:rPr lang="en-US" sz="1100" dirty="0"/>
              <a:t>Determining Applicant Eligibility When Conducting a State Competition for Adult Education and Family Literacy Act Funds. Technical Assistance guide, Office of Career, Technical, and Adult Education, U.S. Department of Education. </a:t>
            </a:r>
          </a:p>
        </p:txBody>
      </p:sp>
    </p:spTree>
    <p:extLst>
      <p:ext uri="{BB962C8B-B14F-4D97-AF65-F5344CB8AC3E}">
        <p14:creationId xmlns:p14="http://schemas.microsoft.com/office/powerpoint/2010/main" val="424817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5991129" y="2876370"/>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smtClean="0">
                <a:solidFill>
                  <a:prstClr val="white"/>
                </a:solidFill>
              </a:rPr>
              <a:t>                                 </a:t>
            </a:r>
            <a:endParaRPr lang="en-US" sz="1600" dirty="0">
              <a:solidFill>
                <a:prstClr val="white"/>
              </a:solidFill>
            </a:endParaRP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792700" y="3083234"/>
            <a:ext cx="2331" cy="3381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020571" y="2558220"/>
            <a:ext cx="4343978" cy="2215991"/>
          </a:xfrm>
          <a:prstGeom prst="rect">
            <a:avLst/>
          </a:prstGeom>
          <a:noFill/>
        </p:spPr>
        <p:txBody>
          <a:bodyPr wrap="square" rtlCol="0">
            <a:spAutoFit/>
          </a:bodyPr>
          <a:lstStyle/>
          <a:p>
            <a:endParaRPr lang="en-US" sz="1000" dirty="0" smtClean="0">
              <a:effectLst>
                <a:reflection blurRad="6350" stA="55000" endA="50" endPos="85000" dir="5400000" sy="-100000" algn="bl" rotWithShape="0"/>
              </a:effectLst>
            </a:endParaRPr>
          </a:p>
          <a:p>
            <a:r>
              <a:rPr lang="en-US" sz="4000" dirty="0">
                <a:solidFill>
                  <a:srgbClr val="FFC000"/>
                </a:solidFill>
                <a:effectLst>
                  <a:reflection blurRad="6350" stA="60000" endA="900" endPos="58000" dir="5400000" sy="-100000" algn="bl" rotWithShape="0"/>
                </a:effectLst>
              </a:rPr>
              <a:t>Demonstrated </a:t>
            </a:r>
            <a:endParaRPr lang="en-US" sz="4000" dirty="0" smtClean="0">
              <a:solidFill>
                <a:srgbClr val="FFC000"/>
              </a:solidFill>
              <a:effectLst>
                <a:reflection blurRad="6350" stA="60000" endA="900" endPos="58000" dir="5400000" sy="-100000" algn="bl" rotWithShape="0"/>
              </a:effectLst>
            </a:endParaRPr>
          </a:p>
          <a:p>
            <a:r>
              <a:rPr lang="en-US" sz="4400" dirty="0" smtClean="0">
                <a:effectLst>
                  <a:reflection blurRad="6350" stA="60000" endA="900" endPos="58000" dir="5400000" sy="-100000" algn="bl" rotWithShape="0"/>
                </a:effectLst>
              </a:rPr>
              <a:t>Effectiveness</a:t>
            </a:r>
            <a:endParaRPr lang="en-US" sz="4400" dirty="0">
              <a:effectLst>
                <a:reflection blurRad="6350" stA="60000" endA="900" endPos="58000" dir="5400000" sy="-100000" algn="bl" rotWithShape="0"/>
              </a:effectLst>
            </a:endParaRPr>
          </a:p>
          <a:p>
            <a:endParaRPr lang="en-US" sz="4400" dirty="0" smtClean="0">
              <a:effectLst>
                <a:reflection blurRad="6350" stA="60000" endA="900" endPos="58000" dir="5400000" sy="-100000" algn="bl" rotWithShape="0"/>
              </a:effectLst>
            </a:endParaRPr>
          </a:p>
        </p:txBody>
      </p:sp>
      <p:sp>
        <p:nvSpPr>
          <p:cNvPr id="3" name="Rectangle 2"/>
          <p:cNvSpPr/>
          <p:nvPr/>
        </p:nvSpPr>
        <p:spPr>
          <a:xfrm>
            <a:off x="489515" y="2694925"/>
            <a:ext cx="7168044" cy="3170099"/>
          </a:xfrm>
          <a:prstGeom prst="rect">
            <a:avLst/>
          </a:prstGeom>
        </p:spPr>
        <p:txBody>
          <a:bodyPr wrap="square">
            <a:spAutoFit/>
          </a:bodyPr>
          <a:lstStyle/>
          <a:p>
            <a:pPr marR="0" lvl="0">
              <a:spcBef>
                <a:spcPts val="0"/>
              </a:spcBef>
              <a:spcAft>
                <a:spcPts val="0"/>
              </a:spcAft>
            </a:pPr>
            <a:r>
              <a:rPr lang="en-US" sz="2400" dirty="0" smtClean="0">
                <a:solidFill>
                  <a:srgbClr val="FFC000"/>
                </a:solidFill>
                <a:ea typeface="Calibri" panose="020F0502020204030204" pitchFamily="34" charset="0"/>
                <a:cs typeface="Arial" panose="020B0604020202020204" pitchFamily="34" charset="0"/>
              </a:rPr>
              <a:t>There are two ways an eligible provider may meet the requirements – </a:t>
            </a:r>
          </a:p>
          <a:p>
            <a:pPr marR="0" lvl="0">
              <a:spcBef>
                <a:spcPts val="0"/>
              </a:spcBef>
              <a:spcAft>
                <a:spcPts val="0"/>
              </a:spcAft>
            </a:pPr>
            <a:endParaRPr lang="en-US" sz="1000" dirty="0">
              <a:ea typeface="Calibri" panose="020F0502020204030204" pitchFamily="34" charset="0"/>
              <a:cs typeface="Arial" panose="020B0604020202020204" pitchFamily="34" charset="0"/>
            </a:endParaRPr>
          </a:p>
          <a:p>
            <a:pPr marL="342900" marR="0" lvl="0" indent="-342900">
              <a:spcBef>
                <a:spcPts val="0"/>
              </a:spcBef>
              <a:spcAft>
                <a:spcPts val="0"/>
              </a:spcAft>
              <a:buAutoNum type="arabicParenR"/>
            </a:pPr>
            <a:r>
              <a:rPr lang="en-US" sz="1700" dirty="0" smtClean="0">
                <a:ea typeface="Calibri" panose="020F0502020204030204" pitchFamily="34" charset="0"/>
                <a:cs typeface="Arial" panose="020B0604020202020204" pitchFamily="34" charset="0"/>
              </a:rPr>
              <a:t>An applicant that has been previously funded under AEFLA, as amended by WIOA </a:t>
            </a:r>
            <a:r>
              <a:rPr lang="en-US" sz="1700" dirty="0" smtClean="0">
                <a:solidFill>
                  <a:srgbClr val="FFC000"/>
                </a:solidFill>
                <a:ea typeface="Calibri" panose="020F0502020204030204" pitchFamily="34" charset="0"/>
                <a:cs typeface="Arial" panose="020B0604020202020204" pitchFamily="34" charset="0"/>
              </a:rPr>
              <a:t>must</a:t>
            </a:r>
            <a:r>
              <a:rPr lang="en-US" sz="1700" dirty="0" smtClean="0">
                <a:ea typeface="Calibri" panose="020F0502020204030204" pitchFamily="34" charset="0"/>
                <a:cs typeface="Arial" panose="020B0604020202020204" pitchFamily="34" charset="0"/>
              </a:rPr>
              <a:t> submit performance data required under section 116 to demonstrate past effectiveness.</a:t>
            </a:r>
          </a:p>
          <a:p>
            <a:pPr marL="342900" marR="0" lvl="0" indent="-342900">
              <a:spcBef>
                <a:spcPts val="0"/>
              </a:spcBef>
              <a:spcAft>
                <a:spcPts val="0"/>
              </a:spcAft>
              <a:buAutoNum type="arabicParenR"/>
            </a:pPr>
            <a:r>
              <a:rPr lang="en-US" sz="1700" dirty="0" smtClean="0">
                <a:ea typeface="Calibri" panose="020F0502020204030204" pitchFamily="34" charset="0"/>
                <a:cs typeface="Arial" panose="020B0604020202020204" pitchFamily="34" charset="0"/>
              </a:rPr>
              <a:t>An applicant that has </a:t>
            </a:r>
            <a:r>
              <a:rPr lang="en-US" sz="1700" u="sng" dirty="0" smtClean="0">
                <a:ea typeface="Calibri" panose="020F0502020204030204" pitchFamily="34" charset="0"/>
                <a:cs typeface="Arial" panose="020B0604020202020204" pitchFamily="34" charset="0"/>
              </a:rPr>
              <a:t>not</a:t>
            </a:r>
            <a:r>
              <a:rPr lang="en-US" sz="1700" dirty="0" smtClean="0">
                <a:ea typeface="Calibri" panose="020F0502020204030204" pitchFamily="34" charset="0"/>
                <a:cs typeface="Arial" panose="020B0604020202020204" pitchFamily="34" charset="0"/>
              </a:rPr>
              <a:t> been previously funded under AEFLA, as amended by WIOA </a:t>
            </a:r>
            <a:r>
              <a:rPr lang="en-US" sz="1700" dirty="0" smtClean="0">
                <a:solidFill>
                  <a:srgbClr val="FFC000"/>
                </a:solidFill>
                <a:ea typeface="Calibri" panose="020F0502020204030204" pitchFamily="34" charset="0"/>
                <a:cs typeface="Arial" panose="020B0604020202020204" pitchFamily="34" charset="0"/>
              </a:rPr>
              <a:t>must</a:t>
            </a:r>
            <a:r>
              <a:rPr lang="en-US" sz="1700" dirty="0" smtClean="0">
                <a:ea typeface="Calibri" panose="020F0502020204030204" pitchFamily="34" charset="0"/>
                <a:cs typeface="Arial" panose="020B0604020202020204" pitchFamily="34" charset="0"/>
              </a:rPr>
              <a:t> provide performance data to demonstrate its past effectiveness in serving basic skills deficient eligible individuals, including evidence of its success in achieving outcomes listed above. </a:t>
            </a:r>
          </a:p>
        </p:txBody>
      </p:sp>
      <p:sp>
        <p:nvSpPr>
          <p:cNvPr id="8" name="Rectangle 7"/>
          <p:cNvSpPr/>
          <p:nvPr/>
        </p:nvSpPr>
        <p:spPr>
          <a:xfrm>
            <a:off x="8065314" y="4306491"/>
            <a:ext cx="3870645" cy="2031325"/>
          </a:xfrm>
          <a:prstGeom prst="rect">
            <a:avLst/>
          </a:prstGeom>
        </p:spPr>
        <p:txBody>
          <a:bodyPr wrap="square">
            <a:spAutoFit/>
          </a:bodyPr>
          <a:lstStyle/>
          <a:p>
            <a:r>
              <a:rPr lang="en-US" dirty="0">
                <a:ea typeface="Calibri" panose="020F0502020204030204" pitchFamily="34" charset="0"/>
                <a:cs typeface="Arial" panose="020B0604020202020204" pitchFamily="34" charset="0"/>
              </a:rPr>
              <a:t>WIOA </a:t>
            </a:r>
            <a:r>
              <a:rPr lang="en-US" dirty="0" smtClean="0">
                <a:ea typeface="Calibri" panose="020F0502020204030204" pitchFamily="34" charset="0"/>
                <a:cs typeface="Arial" panose="020B0604020202020204" pitchFamily="34" charset="0"/>
              </a:rPr>
              <a:t>Title II requires </a:t>
            </a:r>
            <a:r>
              <a:rPr lang="en-US" dirty="0">
                <a:ea typeface="Calibri" panose="020F0502020204030204" pitchFamily="34" charset="0"/>
                <a:cs typeface="Arial" panose="020B0604020202020204" pitchFamily="34" charset="0"/>
              </a:rPr>
              <a:t>that an applicant </a:t>
            </a:r>
            <a:r>
              <a:rPr lang="en-US" u="sng" dirty="0">
                <a:solidFill>
                  <a:srgbClr val="FFC000"/>
                </a:solidFill>
                <a:ea typeface="Calibri" panose="020F0502020204030204" pitchFamily="34" charset="0"/>
                <a:cs typeface="Arial" panose="020B0604020202020204" pitchFamily="34" charset="0"/>
              </a:rPr>
              <a:t>must</a:t>
            </a:r>
            <a:r>
              <a:rPr lang="en-US" dirty="0">
                <a:ea typeface="Calibri" panose="020F0502020204030204" pitchFamily="34" charset="0"/>
                <a:cs typeface="Arial" panose="020B0604020202020204" pitchFamily="34" charset="0"/>
              </a:rPr>
              <a:t> be able to demonstrate </a:t>
            </a:r>
            <a:r>
              <a:rPr lang="en-US" dirty="0">
                <a:solidFill>
                  <a:srgbClr val="FFC000"/>
                </a:solidFill>
                <a:ea typeface="Calibri" panose="020F0502020204030204" pitchFamily="34" charset="0"/>
                <a:cs typeface="Arial" panose="020B0604020202020204" pitchFamily="34" charset="0"/>
              </a:rPr>
              <a:t>past effectiveness </a:t>
            </a:r>
            <a:r>
              <a:rPr lang="en-US" dirty="0">
                <a:ea typeface="Calibri" panose="020F0502020204030204" pitchFamily="34" charset="0"/>
                <a:cs typeface="Arial" panose="020B0604020202020204" pitchFamily="34" charset="0"/>
              </a:rPr>
              <a:t>in providing adult education </a:t>
            </a:r>
            <a:r>
              <a:rPr lang="en-US" dirty="0" smtClean="0">
                <a:ea typeface="Calibri" panose="020F0502020204030204" pitchFamily="34" charset="0"/>
                <a:cs typeface="Arial" panose="020B0604020202020204" pitchFamily="34" charset="0"/>
              </a:rPr>
              <a:t>&amp; literacy </a:t>
            </a:r>
            <a:r>
              <a:rPr lang="en-US" dirty="0">
                <a:ea typeface="Calibri" panose="020F0502020204030204" pitchFamily="34" charset="0"/>
                <a:cs typeface="Arial" panose="020B0604020202020204" pitchFamily="34" charset="0"/>
              </a:rPr>
              <a:t>activities </a:t>
            </a:r>
            <a:r>
              <a:rPr lang="en-US" dirty="0">
                <a:solidFill>
                  <a:srgbClr val="FFC000"/>
                </a:solidFill>
                <a:ea typeface="Calibri" panose="020F0502020204030204" pitchFamily="34" charset="0"/>
                <a:cs typeface="Arial" panose="020B0604020202020204" pitchFamily="34" charset="0"/>
              </a:rPr>
              <a:t>before</a:t>
            </a:r>
            <a:r>
              <a:rPr lang="en-US" dirty="0">
                <a:ea typeface="Calibri" panose="020F0502020204030204" pitchFamily="34" charset="0"/>
                <a:cs typeface="Arial" panose="020B0604020202020204" pitchFamily="34" charset="0"/>
              </a:rPr>
              <a:t> that applicant can be considered an eligible applicant. </a:t>
            </a:r>
            <a:endParaRPr lang="en-US" dirty="0"/>
          </a:p>
        </p:txBody>
      </p:sp>
      <p:sp>
        <p:nvSpPr>
          <p:cNvPr id="2" name="Rectangle 1"/>
          <p:cNvSpPr/>
          <p:nvPr/>
        </p:nvSpPr>
        <p:spPr>
          <a:xfrm>
            <a:off x="448521" y="5865024"/>
            <a:ext cx="7147209" cy="600164"/>
          </a:xfrm>
          <a:prstGeom prst="rect">
            <a:avLst/>
          </a:prstGeom>
        </p:spPr>
        <p:txBody>
          <a:bodyPr wrap="square">
            <a:spAutoFit/>
          </a:bodyPr>
          <a:lstStyle/>
          <a:p>
            <a:r>
              <a:rPr lang="en-US" sz="1100" dirty="0"/>
              <a:t>Determining Applicant Eligibility When Conducting a State Competition for Adult Education and Family Literacy Act Funds. Technical Assistance guide, Office of Career, Technical, and Adult Education, U.S. Department of Education. </a:t>
            </a:r>
          </a:p>
        </p:txBody>
      </p:sp>
    </p:spTree>
    <p:extLst>
      <p:ext uri="{BB962C8B-B14F-4D97-AF65-F5344CB8AC3E}">
        <p14:creationId xmlns:p14="http://schemas.microsoft.com/office/powerpoint/2010/main" val="41416821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pPr defTabSz="457200"/>
            <a:endParaRPr lang="en-US" sz="2000" dirty="0">
              <a:solidFill>
                <a:prstClr val="white"/>
              </a:solidFill>
            </a:endParaRP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018942" y="2954122"/>
            <a:ext cx="2331" cy="3381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13758" y="3355133"/>
            <a:ext cx="6096000" cy="369332"/>
          </a:xfrm>
          <a:prstGeom prst="rect">
            <a:avLst/>
          </a:prstGeom>
        </p:spPr>
        <p:txBody>
          <a:bodyPr>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 </a:t>
            </a:r>
          </a:p>
        </p:txBody>
      </p:sp>
      <p:sp>
        <p:nvSpPr>
          <p:cNvPr id="2" name="Rectangle 1"/>
          <p:cNvSpPr/>
          <p:nvPr/>
        </p:nvSpPr>
        <p:spPr>
          <a:xfrm>
            <a:off x="445532" y="2873590"/>
            <a:ext cx="3502882" cy="3139321"/>
          </a:xfrm>
          <a:prstGeom prst="rect">
            <a:avLst/>
          </a:prstGeom>
        </p:spPr>
        <p:txBody>
          <a:bodyPr wrap="none">
            <a:spAutoFit/>
          </a:bodyPr>
          <a:lstStyle/>
          <a:p>
            <a:r>
              <a:rPr lang="en-US" sz="3600" dirty="0"/>
              <a:t>IV. Funding </a:t>
            </a:r>
            <a:endParaRPr lang="en-US" sz="3600" dirty="0" smtClean="0"/>
          </a:p>
          <a:p>
            <a:r>
              <a:rPr lang="en-US" sz="3600" dirty="0" smtClean="0"/>
              <a:t>Considerations</a:t>
            </a:r>
          </a:p>
          <a:p>
            <a:endParaRPr lang="en-US" sz="1400" dirty="0"/>
          </a:p>
          <a:p>
            <a:r>
              <a:rPr lang="en-US" sz="2800" dirty="0" smtClean="0"/>
              <a:t>● Regional Needs</a:t>
            </a:r>
          </a:p>
          <a:p>
            <a:r>
              <a:rPr lang="en-US" sz="2800" dirty="0" smtClean="0">
                <a:solidFill>
                  <a:srgbClr val="FFC000"/>
                </a:solidFill>
              </a:rPr>
              <a:t>● Low Literacy Skills</a:t>
            </a:r>
          </a:p>
          <a:p>
            <a:r>
              <a:rPr lang="en-US" sz="2800" dirty="0" smtClean="0"/>
              <a:t>● ELL Learners</a:t>
            </a:r>
          </a:p>
          <a:p>
            <a:r>
              <a:rPr lang="en-US" sz="2800" dirty="0" smtClean="0">
                <a:solidFill>
                  <a:srgbClr val="FFC000"/>
                </a:solidFill>
              </a:rPr>
              <a:t>● Disabilities  </a:t>
            </a:r>
            <a:endParaRPr lang="en-US" sz="2800" dirty="0">
              <a:solidFill>
                <a:srgbClr val="FFC000"/>
              </a:solidFill>
            </a:endParaRPr>
          </a:p>
        </p:txBody>
      </p:sp>
      <p:sp>
        <p:nvSpPr>
          <p:cNvPr id="3" name="Rectangle 2"/>
          <p:cNvSpPr/>
          <p:nvPr/>
        </p:nvSpPr>
        <p:spPr>
          <a:xfrm>
            <a:off x="4224033" y="2911560"/>
            <a:ext cx="7640021" cy="3462486"/>
          </a:xfrm>
          <a:prstGeom prst="rect">
            <a:avLst/>
          </a:prstGeom>
        </p:spPr>
        <p:txBody>
          <a:bodyPr wrap="square">
            <a:spAutoFit/>
          </a:bodyPr>
          <a:lstStyle/>
          <a:p>
            <a:r>
              <a:rPr lang="en-US" sz="1900" dirty="0" smtClean="0"/>
              <a:t>● (</a:t>
            </a:r>
            <a:r>
              <a:rPr lang="en-US" sz="1900" dirty="0"/>
              <a:t>1) the degree to which the eligible provider would be responsive </a:t>
            </a:r>
            <a:r>
              <a:rPr lang="en-US" sz="1900" dirty="0" smtClean="0"/>
              <a:t>to – </a:t>
            </a:r>
            <a:endParaRPr lang="en-US" sz="1900" dirty="0"/>
          </a:p>
          <a:p>
            <a:pPr lvl="1"/>
            <a:r>
              <a:rPr lang="en-US" sz="1900" dirty="0"/>
              <a:t>(A) regional needs as identified in the </a:t>
            </a:r>
            <a:r>
              <a:rPr lang="en-US" sz="1900" dirty="0">
                <a:solidFill>
                  <a:srgbClr val="FFC000"/>
                </a:solidFill>
              </a:rPr>
              <a:t>local workforce plan </a:t>
            </a:r>
          </a:p>
          <a:p>
            <a:pPr lvl="1"/>
            <a:r>
              <a:rPr lang="en-US" sz="1900" dirty="0"/>
              <a:t>(B) serving individuals in the community who were identified in such plan as most in need of adult education and literacy activities, including </a:t>
            </a:r>
            <a:r>
              <a:rPr lang="en-US" sz="1900" dirty="0" smtClean="0"/>
              <a:t>individuals – </a:t>
            </a:r>
            <a:endParaRPr lang="en-US" sz="1900" dirty="0"/>
          </a:p>
          <a:p>
            <a:r>
              <a:rPr lang="en-US" sz="1900" dirty="0"/>
              <a:t>(i) who have </a:t>
            </a:r>
            <a:r>
              <a:rPr lang="en-US" sz="1900" u="sng" dirty="0">
                <a:solidFill>
                  <a:srgbClr val="FFC000"/>
                </a:solidFill>
              </a:rPr>
              <a:t>low</a:t>
            </a:r>
            <a:r>
              <a:rPr lang="en-US" sz="1900" dirty="0"/>
              <a:t> levels of literacy skills; or</a:t>
            </a:r>
          </a:p>
          <a:p>
            <a:r>
              <a:rPr lang="en-US" sz="1900" dirty="0"/>
              <a:t>(ii) who are English language learners;</a:t>
            </a:r>
          </a:p>
          <a:p>
            <a:endParaRPr lang="en-US" sz="1200" dirty="0"/>
          </a:p>
          <a:p>
            <a:r>
              <a:rPr lang="en-US" sz="1900" dirty="0" smtClean="0"/>
              <a:t>● (</a:t>
            </a:r>
            <a:r>
              <a:rPr lang="en-US" sz="1900" dirty="0"/>
              <a:t>2) the ability of the eligible provider to serve eligible individuals with </a:t>
            </a:r>
            <a:r>
              <a:rPr lang="en-US" sz="1900" dirty="0">
                <a:solidFill>
                  <a:srgbClr val="FFC000"/>
                </a:solidFill>
              </a:rPr>
              <a:t>disabilities,</a:t>
            </a:r>
            <a:r>
              <a:rPr lang="en-US" sz="1900" dirty="0"/>
              <a:t> including eligible individuals with learning disabilities;</a:t>
            </a:r>
          </a:p>
        </p:txBody>
      </p:sp>
    </p:spTree>
    <p:extLst>
      <p:ext uri="{BB962C8B-B14F-4D97-AF65-F5344CB8AC3E}">
        <p14:creationId xmlns:p14="http://schemas.microsoft.com/office/powerpoint/2010/main" val="11066331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5991129" y="2374063"/>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9626185" y="2834254"/>
            <a:ext cx="2331" cy="3381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54108" y="2724738"/>
            <a:ext cx="9013930" cy="3747180"/>
          </a:xfrm>
          <a:prstGeom prst="rect">
            <a:avLst/>
          </a:prstGeom>
        </p:spPr>
        <p:txBody>
          <a:bodyPr wrap="square">
            <a:spAutoFit/>
          </a:bodyPr>
          <a:lstStyle/>
          <a:p>
            <a:r>
              <a:rPr lang="en-US" sz="1950" dirty="0" smtClean="0"/>
              <a:t>● (</a:t>
            </a:r>
            <a:r>
              <a:rPr lang="en-US" dirty="0"/>
              <a:t>3) </a:t>
            </a:r>
            <a:r>
              <a:rPr lang="en-US" dirty="0">
                <a:solidFill>
                  <a:srgbClr val="FFC000"/>
                </a:solidFill>
              </a:rPr>
              <a:t>past effectiveness </a:t>
            </a:r>
            <a:r>
              <a:rPr lang="en-US" dirty="0"/>
              <a:t>in improving the literacy of eligible individuals, to meet state-adjusted levels of performance for the primary indicators of performance, especially eligible individuals who have low levels of literacy;</a:t>
            </a:r>
          </a:p>
          <a:p>
            <a:endParaRPr lang="en-US" sz="1000" b="1" dirty="0"/>
          </a:p>
          <a:p>
            <a:r>
              <a:rPr lang="en-US" dirty="0"/>
              <a:t>(4) the extent to which the eligible provider </a:t>
            </a:r>
            <a:r>
              <a:rPr lang="en-US" dirty="0">
                <a:solidFill>
                  <a:srgbClr val="FFC000"/>
                </a:solidFill>
              </a:rPr>
              <a:t>demonstrates alignment </a:t>
            </a:r>
            <a:r>
              <a:rPr lang="en-US" dirty="0"/>
              <a:t>between proposed activities and services and the strategy and goals of the </a:t>
            </a:r>
            <a:r>
              <a:rPr lang="en-US" dirty="0">
                <a:solidFill>
                  <a:srgbClr val="FFC000"/>
                </a:solidFill>
              </a:rPr>
              <a:t>local plan,</a:t>
            </a:r>
            <a:r>
              <a:rPr lang="en-US" dirty="0"/>
              <a:t> as well as the activities and services of the one-stop partners;</a:t>
            </a:r>
          </a:p>
          <a:p>
            <a:endParaRPr lang="en-US" sz="1000" dirty="0"/>
          </a:p>
          <a:p>
            <a:r>
              <a:rPr lang="en-US" dirty="0" smtClean="0"/>
              <a:t>● (</a:t>
            </a:r>
            <a:r>
              <a:rPr lang="en-US" dirty="0"/>
              <a:t>5) whether the eligible provider’s </a:t>
            </a:r>
            <a:r>
              <a:rPr lang="en-US" dirty="0" smtClean="0"/>
              <a:t>program – </a:t>
            </a:r>
            <a:endParaRPr lang="en-US" dirty="0"/>
          </a:p>
          <a:p>
            <a:pPr lvl="1"/>
            <a:r>
              <a:rPr lang="en-US" dirty="0"/>
              <a:t>(A) is of </a:t>
            </a:r>
            <a:r>
              <a:rPr lang="en-US" dirty="0">
                <a:solidFill>
                  <a:srgbClr val="FFC000"/>
                </a:solidFill>
              </a:rPr>
              <a:t>sufficient intensity and quality,</a:t>
            </a:r>
            <a:r>
              <a:rPr lang="en-US" dirty="0"/>
              <a:t> and based on the most rigorous research available so that participants achieve </a:t>
            </a:r>
            <a:r>
              <a:rPr lang="en-US" dirty="0">
                <a:solidFill>
                  <a:srgbClr val="FFC000"/>
                </a:solidFill>
              </a:rPr>
              <a:t>substantial learning gains; </a:t>
            </a:r>
            <a:r>
              <a:rPr lang="en-US" dirty="0"/>
              <a:t>and</a:t>
            </a:r>
          </a:p>
          <a:p>
            <a:pPr lvl="1"/>
            <a:r>
              <a:rPr lang="en-US" dirty="0"/>
              <a:t>(B) uses instructional practices that include the essential components </a:t>
            </a:r>
            <a:r>
              <a:rPr lang="en-US" dirty="0" smtClean="0"/>
              <a:t>of </a:t>
            </a:r>
            <a:r>
              <a:rPr lang="en-US" dirty="0">
                <a:solidFill>
                  <a:srgbClr val="FFC000"/>
                </a:solidFill>
              </a:rPr>
              <a:t>reading instruction; </a:t>
            </a:r>
          </a:p>
        </p:txBody>
      </p:sp>
      <p:sp>
        <p:nvSpPr>
          <p:cNvPr id="3" name="TextBox 2"/>
          <p:cNvSpPr txBox="1"/>
          <p:nvPr/>
        </p:nvSpPr>
        <p:spPr>
          <a:xfrm>
            <a:off x="9786663" y="2797835"/>
            <a:ext cx="2125882" cy="3600986"/>
          </a:xfrm>
          <a:prstGeom prst="rect">
            <a:avLst/>
          </a:prstGeom>
          <a:noFill/>
        </p:spPr>
        <p:txBody>
          <a:bodyPr wrap="square" rtlCol="0">
            <a:spAutoFit/>
          </a:bodyPr>
          <a:lstStyle/>
          <a:p>
            <a:r>
              <a:rPr lang="en-US" sz="2400" dirty="0" smtClean="0">
                <a:solidFill>
                  <a:srgbClr val="FFC000"/>
                </a:solidFill>
                <a:effectLst/>
              </a:rPr>
              <a:t>● PAST</a:t>
            </a:r>
          </a:p>
          <a:p>
            <a:r>
              <a:rPr lang="en-US" sz="2400" dirty="0" smtClean="0">
                <a:solidFill>
                  <a:srgbClr val="FFC000"/>
                </a:solidFill>
                <a:effectLst/>
              </a:rPr>
              <a:t>   </a:t>
            </a:r>
            <a:r>
              <a:rPr lang="en-US" sz="2000" dirty="0" smtClean="0">
                <a:solidFill>
                  <a:srgbClr val="FFC000"/>
                </a:solidFill>
                <a:effectLst/>
              </a:rPr>
              <a:t>Effectiveness</a:t>
            </a:r>
          </a:p>
          <a:p>
            <a:endParaRPr lang="en-US" sz="1000" dirty="0" smtClean="0"/>
          </a:p>
          <a:p>
            <a:r>
              <a:rPr lang="en-US" sz="2400" dirty="0" smtClean="0">
                <a:effectLst/>
              </a:rPr>
              <a:t>● Local WDB</a:t>
            </a:r>
          </a:p>
          <a:p>
            <a:r>
              <a:rPr lang="en-US" sz="2400" dirty="0" smtClean="0">
                <a:effectLst/>
              </a:rPr>
              <a:t>   </a:t>
            </a:r>
            <a:r>
              <a:rPr lang="en-US" sz="2000" dirty="0" smtClean="0">
                <a:effectLst/>
              </a:rPr>
              <a:t>Plan</a:t>
            </a:r>
          </a:p>
          <a:p>
            <a:endParaRPr lang="en-US" sz="1000" dirty="0">
              <a:effectLst/>
            </a:endParaRPr>
          </a:p>
          <a:p>
            <a:r>
              <a:rPr lang="en-US" sz="2400" dirty="0" smtClean="0">
                <a:solidFill>
                  <a:srgbClr val="FFC000"/>
                </a:solidFill>
                <a:effectLst/>
              </a:rPr>
              <a:t>● Intensity </a:t>
            </a:r>
          </a:p>
          <a:p>
            <a:r>
              <a:rPr lang="en-US" sz="2400" dirty="0" smtClean="0">
                <a:solidFill>
                  <a:srgbClr val="FFC000"/>
                </a:solidFill>
                <a:effectLst/>
              </a:rPr>
              <a:t>   </a:t>
            </a:r>
            <a:r>
              <a:rPr lang="en-US" sz="2000" dirty="0" smtClean="0">
                <a:solidFill>
                  <a:srgbClr val="FFC000"/>
                </a:solidFill>
                <a:effectLst/>
              </a:rPr>
              <a:t>Quality</a:t>
            </a:r>
          </a:p>
          <a:p>
            <a:endParaRPr lang="en-US" sz="1000" dirty="0">
              <a:effectLst/>
            </a:endParaRPr>
          </a:p>
          <a:p>
            <a:r>
              <a:rPr lang="en-US" sz="2400" dirty="0" smtClean="0">
                <a:effectLst/>
              </a:rPr>
              <a:t>● Learning </a:t>
            </a:r>
          </a:p>
          <a:p>
            <a:r>
              <a:rPr lang="en-US" sz="2400" dirty="0">
                <a:effectLst/>
              </a:rPr>
              <a:t> </a:t>
            </a:r>
            <a:r>
              <a:rPr lang="en-US" sz="2400" dirty="0" smtClean="0">
                <a:effectLst/>
              </a:rPr>
              <a:t>  </a:t>
            </a:r>
            <a:r>
              <a:rPr lang="en-US" sz="2000" dirty="0" smtClean="0">
                <a:effectLst/>
              </a:rPr>
              <a:t>Gains</a:t>
            </a:r>
            <a:endParaRPr lang="en-US" sz="2000" dirty="0">
              <a:effectLst/>
            </a:endParaRPr>
          </a:p>
        </p:txBody>
      </p:sp>
    </p:spTree>
    <p:extLst>
      <p:ext uri="{BB962C8B-B14F-4D97-AF65-F5344CB8AC3E}">
        <p14:creationId xmlns:p14="http://schemas.microsoft.com/office/powerpoint/2010/main" val="3806467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1126712" y="2104644"/>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17643" y="2781770"/>
            <a:ext cx="5573486" cy="3970318"/>
          </a:xfrm>
          <a:prstGeom prst="rect">
            <a:avLst/>
          </a:prstGeom>
        </p:spPr>
        <p:txBody>
          <a:bodyPr wrap="square">
            <a:spAutoFit/>
          </a:bodyPr>
          <a:lstStyle/>
          <a:p>
            <a:r>
              <a:rPr lang="en-US" dirty="0" smtClean="0"/>
              <a:t>● (6</a:t>
            </a:r>
            <a:r>
              <a:rPr lang="en-US" dirty="0"/>
              <a:t>) whether the activities, including reading, writing, speaking, mathematics, and English language acquisition instruction delivered are based on the </a:t>
            </a:r>
            <a:r>
              <a:rPr lang="en-US" dirty="0">
                <a:solidFill>
                  <a:srgbClr val="FFC000"/>
                </a:solidFill>
              </a:rPr>
              <a:t>best practices </a:t>
            </a:r>
            <a:r>
              <a:rPr lang="en-US" dirty="0"/>
              <a:t>derived from the most </a:t>
            </a:r>
            <a:r>
              <a:rPr lang="en-US" dirty="0">
                <a:solidFill>
                  <a:srgbClr val="FFC000"/>
                </a:solidFill>
              </a:rPr>
              <a:t>rigorous research </a:t>
            </a:r>
            <a:r>
              <a:rPr lang="en-US" dirty="0"/>
              <a:t>available and appropriate;</a:t>
            </a:r>
          </a:p>
          <a:p>
            <a:endParaRPr lang="en-US" sz="1900" dirty="0"/>
          </a:p>
          <a:p>
            <a:r>
              <a:rPr lang="en-US" dirty="0" smtClean="0"/>
              <a:t>● (</a:t>
            </a:r>
            <a:r>
              <a:rPr lang="en-US" dirty="0"/>
              <a:t>7) whether activities effectively use </a:t>
            </a:r>
            <a:r>
              <a:rPr lang="en-US" dirty="0">
                <a:solidFill>
                  <a:srgbClr val="FFC000"/>
                </a:solidFill>
              </a:rPr>
              <a:t>technology,</a:t>
            </a:r>
            <a:r>
              <a:rPr lang="en-US" dirty="0"/>
              <a:t> services, and delivery systems, including </a:t>
            </a:r>
            <a:r>
              <a:rPr lang="en-US" dirty="0">
                <a:solidFill>
                  <a:srgbClr val="FFC000"/>
                </a:solidFill>
              </a:rPr>
              <a:t>distance education </a:t>
            </a:r>
            <a:r>
              <a:rPr lang="en-US" dirty="0"/>
              <a:t>in a manner sufficient to increase the amount and quality of learning and how technology, services, and systems lead to</a:t>
            </a:r>
            <a:r>
              <a:rPr lang="en-US" dirty="0">
                <a:solidFill>
                  <a:srgbClr val="FFC000"/>
                </a:solidFill>
              </a:rPr>
              <a:t> improved performance;</a:t>
            </a:r>
          </a:p>
          <a:p>
            <a:endParaRPr lang="en-US" dirty="0"/>
          </a:p>
        </p:txBody>
      </p:sp>
      <p:sp>
        <p:nvSpPr>
          <p:cNvPr id="12" name="Rectangle 11"/>
          <p:cNvSpPr/>
          <p:nvPr/>
        </p:nvSpPr>
        <p:spPr>
          <a:xfrm>
            <a:off x="6491511" y="2762485"/>
            <a:ext cx="5235040" cy="2585323"/>
          </a:xfrm>
          <a:prstGeom prst="rect">
            <a:avLst/>
          </a:prstGeom>
        </p:spPr>
        <p:txBody>
          <a:bodyPr wrap="square">
            <a:spAutoFit/>
          </a:bodyPr>
          <a:lstStyle/>
          <a:p>
            <a:r>
              <a:rPr lang="en-US" dirty="0" smtClean="0"/>
              <a:t>● (</a:t>
            </a:r>
            <a:r>
              <a:rPr lang="en-US" dirty="0"/>
              <a:t>8) whether the activities provide learning in context, including through </a:t>
            </a:r>
            <a:r>
              <a:rPr lang="en-US" dirty="0">
                <a:solidFill>
                  <a:srgbClr val="FFC000"/>
                </a:solidFill>
              </a:rPr>
              <a:t>integrated education and training,</a:t>
            </a:r>
            <a:r>
              <a:rPr lang="en-US" dirty="0"/>
              <a:t> so that an individual acquires the skills needed to transition to and complete postsecondary education and training programs, obtain and advance in employment leading to economic self-sufficiency, and to exercise the rights and responsibilities of citizenship;</a:t>
            </a:r>
          </a:p>
        </p:txBody>
      </p:sp>
      <p:cxnSp>
        <p:nvCxnSpPr>
          <p:cNvPr id="20" name="Straight Connector 19"/>
          <p:cNvCxnSpPr/>
          <p:nvPr/>
        </p:nvCxnSpPr>
        <p:spPr>
          <a:xfrm flipH="1">
            <a:off x="6049571" y="3016867"/>
            <a:ext cx="2331" cy="3381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489156" y="5630331"/>
            <a:ext cx="4934857" cy="1015663"/>
          </a:xfrm>
          <a:prstGeom prst="rect">
            <a:avLst/>
          </a:prstGeom>
          <a:noFill/>
        </p:spPr>
        <p:txBody>
          <a:bodyPr wrap="square" rtlCol="0">
            <a:spAutoFit/>
          </a:bodyPr>
          <a:lstStyle/>
          <a:p>
            <a:r>
              <a:rPr lang="en-US" sz="2000" dirty="0" smtClean="0">
                <a:solidFill>
                  <a:srgbClr val="FFC000"/>
                </a:solidFill>
              </a:rPr>
              <a:t>Best Practices | </a:t>
            </a:r>
            <a:r>
              <a:rPr lang="en-US" sz="2000" dirty="0" smtClean="0"/>
              <a:t>Rigorous Research | </a:t>
            </a:r>
            <a:r>
              <a:rPr lang="en-US" sz="2000" dirty="0" smtClean="0">
                <a:solidFill>
                  <a:srgbClr val="FFC000"/>
                </a:solidFill>
              </a:rPr>
              <a:t>Distance Education| </a:t>
            </a:r>
            <a:r>
              <a:rPr lang="en-US" sz="2000" dirty="0" smtClean="0"/>
              <a:t>Integrated Education and Training (IET) </a:t>
            </a:r>
            <a:endParaRPr lang="en-US" sz="2000" dirty="0"/>
          </a:p>
        </p:txBody>
      </p:sp>
      <p:cxnSp>
        <p:nvCxnSpPr>
          <p:cNvPr id="18" name="Straight Connector 17"/>
          <p:cNvCxnSpPr/>
          <p:nvPr/>
        </p:nvCxnSpPr>
        <p:spPr>
          <a:xfrm>
            <a:off x="6545954" y="5505180"/>
            <a:ext cx="15918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6491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1126712" y="2104644"/>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42124" y="2580144"/>
            <a:ext cx="4267200" cy="4001095"/>
          </a:xfrm>
          <a:prstGeom prst="rect">
            <a:avLst/>
          </a:prstGeom>
        </p:spPr>
        <p:txBody>
          <a:bodyPr wrap="square">
            <a:spAutoFit/>
          </a:bodyPr>
          <a:lstStyle/>
          <a:p>
            <a:r>
              <a:rPr lang="en-US" sz="1750" dirty="0" smtClean="0"/>
              <a:t>● (</a:t>
            </a:r>
            <a:r>
              <a:rPr lang="en-US" sz="1750" dirty="0"/>
              <a:t>9) whether the eligible </a:t>
            </a:r>
            <a:r>
              <a:rPr lang="en-US" sz="1750" dirty="0">
                <a:solidFill>
                  <a:srgbClr val="FFC000"/>
                </a:solidFill>
              </a:rPr>
              <a:t>provider’s activities are delivered by well-trained instructors, counselors, and administrators</a:t>
            </a:r>
            <a:r>
              <a:rPr lang="en-US" sz="1750" dirty="0"/>
              <a:t> who meet any minimum qualifications established by the State, where applicable, and who have access to </a:t>
            </a:r>
            <a:r>
              <a:rPr lang="en-US" sz="1750" dirty="0">
                <a:solidFill>
                  <a:srgbClr val="FFC000"/>
                </a:solidFill>
              </a:rPr>
              <a:t>high quality professional development, </a:t>
            </a:r>
            <a:r>
              <a:rPr lang="en-US" sz="1750" dirty="0"/>
              <a:t>including through electronic means;</a:t>
            </a:r>
          </a:p>
          <a:p>
            <a:endParaRPr lang="en-US" sz="900" dirty="0"/>
          </a:p>
          <a:p>
            <a:r>
              <a:rPr lang="en-US" sz="1750" dirty="0" smtClean="0"/>
              <a:t>● (</a:t>
            </a:r>
            <a:r>
              <a:rPr lang="en-US" sz="1750" dirty="0"/>
              <a:t>10) whether the eligible provider’s activities </a:t>
            </a:r>
            <a:r>
              <a:rPr lang="en-US" sz="1750" dirty="0">
                <a:solidFill>
                  <a:srgbClr val="FFC000"/>
                </a:solidFill>
              </a:rPr>
              <a:t>coordinate with other available</a:t>
            </a:r>
            <a:r>
              <a:rPr lang="en-US" sz="1750" b="1" dirty="0"/>
              <a:t> </a:t>
            </a:r>
            <a:r>
              <a:rPr lang="en-US" sz="1750" dirty="0"/>
              <a:t>education, training, and social service </a:t>
            </a:r>
            <a:r>
              <a:rPr lang="en-US" sz="1750" dirty="0">
                <a:solidFill>
                  <a:srgbClr val="FFC000"/>
                </a:solidFill>
              </a:rPr>
              <a:t>resources in </a:t>
            </a:r>
            <a:r>
              <a:rPr lang="en-US" sz="1750" dirty="0" smtClean="0">
                <a:solidFill>
                  <a:srgbClr val="FFC000"/>
                </a:solidFill>
              </a:rPr>
              <a:t>the</a:t>
            </a:r>
          </a:p>
          <a:p>
            <a:r>
              <a:rPr lang="en-US" sz="1750" dirty="0">
                <a:solidFill>
                  <a:srgbClr val="FFC000"/>
                </a:solidFill>
              </a:rPr>
              <a:t>community, </a:t>
            </a:r>
            <a:r>
              <a:rPr lang="en-US" sz="1750" dirty="0"/>
              <a:t>such as  by</a:t>
            </a:r>
          </a:p>
        </p:txBody>
      </p:sp>
      <p:sp>
        <p:nvSpPr>
          <p:cNvPr id="3" name="Rectangle 2"/>
          <p:cNvSpPr/>
          <p:nvPr/>
        </p:nvSpPr>
        <p:spPr>
          <a:xfrm>
            <a:off x="5031296" y="2580144"/>
            <a:ext cx="3960976" cy="3862596"/>
          </a:xfrm>
          <a:prstGeom prst="rect">
            <a:avLst/>
          </a:prstGeom>
        </p:spPr>
        <p:txBody>
          <a:bodyPr wrap="square">
            <a:spAutoFit/>
          </a:bodyPr>
          <a:lstStyle/>
          <a:p>
            <a:r>
              <a:rPr lang="en-US" sz="1750" dirty="0" smtClean="0"/>
              <a:t>establishing </a:t>
            </a:r>
            <a:r>
              <a:rPr lang="en-US" sz="1750" dirty="0"/>
              <a:t>strong links with </a:t>
            </a:r>
            <a:r>
              <a:rPr lang="en-US" sz="1750" dirty="0" smtClean="0"/>
              <a:t>elementary schools </a:t>
            </a:r>
            <a:r>
              <a:rPr lang="en-US" sz="1750" dirty="0"/>
              <a:t>and secondary schools, postsecondary educational institutions, institutions of higher education, local workforce investment boards, one-stop centers, job training programs, and social service agencies, business, industry, labor organizations, community-based organizations, nonprofit organizations, and intermediaries, for the development of career pathways;</a:t>
            </a:r>
          </a:p>
        </p:txBody>
      </p:sp>
      <p:pic>
        <p:nvPicPr>
          <p:cNvPr id="12" name="Picture 11"/>
          <p:cNvPicPr/>
          <p:nvPr/>
        </p:nvPicPr>
        <p:blipFill rotWithShape="1">
          <a:blip r:embed="rId4" cstate="print">
            <a:extLst>
              <a:ext uri="{28A0092B-C50C-407E-A947-70E740481C1C}">
                <a14:useLocalDpi xmlns:a14="http://schemas.microsoft.com/office/drawing/2010/main" val="0"/>
              </a:ext>
            </a:extLst>
          </a:blip>
          <a:srcRect l="32584" t="27411" r="34928" b="41387"/>
          <a:stretch/>
        </p:blipFill>
        <p:spPr>
          <a:xfrm>
            <a:off x="9144268" y="2683449"/>
            <a:ext cx="2590801" cy="3474720"/>
          </a:xfrm>
          <a:prstGeom prst="rect">
            <a:avLst/>
          </a:prstGeom>
          <a:ln>
            <a:solidFill>
              <a:schemeClr val="tx1"/>
            </a:solidFill>
          </a:ln>
          <a:effectLst>
            <a:reflection blurRad="6350" stA="52000" endA="300" endPos="35000" dir="5400000" sy="-100000" algn="bl" rotWithShape="0"/>
          </a:effectLst>
        </p:spPr>
      </p:pic>
      <p:cxnSp>
        <p:nvCxnSpPr>
          <p:cNvPr id="13" name="Straight Connector 12"/>
          <p:cNvCxnSpPr/>
          <p:nvPr/>
        </p:nvCxnSpPr>
        <p:spPr>
          <a:xfrm flipH="1">
            <a:off x="4784156" y="2820465"/>
            <a:ext cx="2331" cy="3381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7190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1126712" y="2104644"/>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50121" y="2635383"/>
            <a:ext cx="7229536" cy="3901068"/>
          </a:xfrm>
          <a:prstGeom prst="rect">
            <a:avLst/>
          </a:prstGeom>
        </p:spPr>
        <p:txBody>
          <a:bodyPr wrap="square">
            <a:spAutoFit/>
          </a:bodyPr>
          <a:lstStyle/>
          <a:p>
            <a:r>
              <a:rPr lang="en-US" sz="1750" dirty="0" smtClean="0"/>
              <a:t>● (</a:t>
            </a:r>
            <a:r>
              <a:rPr lang="en-US" sz="1750" dirty="0"/>
              <a:t>11) whether the eligible provider’s activities offer </a:t>
            </a:r>
            <a:r>
              <a:rPr lang="en-US" sz="1750" dirty="0">
                <a:solidFill>
                  <a:srgbClr val="FFC000"/>
                </a:solidFill>
              </a:rPr>
              <a:t>flexible schedules and coordination </a:t>
            </a:r>
            <a:r>
              <a:rPr lang="en-US" sz="1750" dirty="0"/>
              <a:t>with </a:t>
            </a:r>
            <a:r>
              <a:rPr lang="en-US" sz="1750" dirty="0" smtClean="0"/>
              <a:t>federal</a:t>
            </a:r>
            <a:r>
              <a:rPr lang="en-US" sz="1750" dirty="0"/>
              <a:t>, </a:t>
            </a:r>
            <a:r>
              <a:rPr lang="en-US" sz="1750" dirty="0" smtClean="0"/>
              <a:t>state</a:t>
            </a:r>
            <a:r>
              <a:rPr lang="en-US" sz="1750" dirty="0"/>
              <a:t>, and </a:t>
            </a:r>
            <a:r>
              <a:rPr lang="en-US" sz="1750" dirty="0">
                <a:solidFill>
                  <a:srgbClr val="FFC000"/>
                </a:solidFill>
              </a:rPr>
              <a:t>local support services </a:t>
            </a:r>
            <a:r>
              <a:rPr lang="en-US" sz="1750" dirty="0"/>
              <a:t>(such as child care, transportation, mental health services, and career planning) that are necessary to enable individuals, including individuals with disabilities or other special needs, </a:t>
            </a:r>
            <a:r>
              <a:rPr lang="en-US" sz="1750" dirty="0" smtClean="0"/>
              <a:t>to </a:t>
            </a:r>
            <a:r>
              <a:rPr lang="en-US" sz="1750" dirty="0" smtClean="0">
                <a:solidFill>
                  <a:srgbClr val="FFC000"/>
                </a:solidFill>
              </a:rPr>
              <a:t>attend </a:t>
            </a:r>
            <a:r>
              <a:rPr lang="en-US" sz="1750" dirty="0" smtClean="0"/>
              <a:t>and </a:t>
            </a:r>
            <a:r>
              <a:rPr lang="en-US" sz="1750" dirty="0">
                <a:solidFill>
                  <a:srgbClr val="FFC000"/>
                </a:solidFill>
              </a:rPr>
              <a:t>complete</a:t>
            </a:r>
            <a:r>
              <a:rPr lang="en-US" sz="1750" dirty="0"/>
              <a:t> programs;</a:t>
            </a:r>
          </a:p>
          <a:p>
            <a:endParaRPr lang="en-US" sz="1000" dirty="0"/>
          </a:p>
          <a:p>
            <a:r>
              <a:rPr lang="en-US" sz="1750" dirty="0" smtClean="0"/>
              <a:t>● (</a:t>
            </a:r>
            <a:r>
              <a:rPr lang="en-US" sz="1750" dirty="0"/>
              <a:t>12) whether the eligible provider maintains </a:t>
            </a:r>
            <a:r>
              <a:rPr lang="en-US" sz="1750" dirty="0">
                <a:solidFill>
                  <a:srgbClr val="FFC000"/>
                </a:solidFill>
              </a:rPr>
              <a:t>a high-quality information management system </a:t>
            </a:r>
            <a:r>
              <a:rPr lang="en-US" sz="1750" dirty="0"/>
              <a:t>that has the capacity to report measurable participant outcomes and to monitor program performance; and</a:t>
            </a:r>
          </a:p>
          <a:p>
            <a:endParaRPr lang="en-US" sz="1000" dirty="0"/>
          </a:p>
          <a:p>
            <a:r>
              <a:rPr lang="en-US" sz="1750" dirty="0" smtClean="0"/>
              <a:t>● (</a:t>
            </a:r>
            <a:r>
              <a:rPr lang="en-US" sz="1750" dirty="0"/>
              <a:t>13) whether the local areas have a demonstrated need for </a:t>
            </a:r>
            <a:r>
              <a:rPr lang="en-US" sz="1750" dirty="0">
                <a:solidFill>
                  <a:srgbClr val="FFC000"/>
                </a:solidFill>
              </a:rPr>
              <a:t>additional English language acquisition programs </a:t>
            </a:r>
            <a:r>
              <a:rPr lang="en-US" sz="1750" dirty="0"/>
              <a:t>and civics education programs.</a:t>
            </a:r>
          </a:p>
        </p:txBody>
      </p:sp>
      <p:cxnSp>
        <p:nvCxnSpPr>
          <p:cNvPr id="9" name="Straight Connector 8"/>
          <p:cNvCxnSpPr/>
          <p:nvPr/>
        </p:nvCxnSpPr>
        <p:spPr>
          <a:xfrm flipH="1">
            <a:off x="7736114" y="2894940"/>
            <a:ext cx="2331" cy="3381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8184759" y="2763556"/>
            <a:ext cx="3386740" cy="3289805"/>
          </a:xfrm>
          <a:prstGeom prst="rect">
            <a:avLst/>
          </a:prstGeom>
          <a:ln>
            <a:solidFill>
              <a:schemeClr val="tx1"/>
            </a:solidFill>
          </a:ln>
          <a:effectLst>
            <a:reflection blurRad="6350" stA="52000" endA="300" endPos="35000" dir="5400000" sy="-100000" algn="bl" rotWithShape="0"/>
          </a:effectLst>
        </p:spPr>
      </p:pic>
    </p:spTree>
    <p:extLst>
      <p:ext uri="{BB962C8B-B14F-4D97-AF65-F5344CB8AC3E}">
        <p14:creationId xmlns:p14="http://schemas.microsoft.com/office/powerpoint/2010/main" val="7876398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1126712" y="2104644"/>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48788" y="2667087"/>
            <a:ext cx="6096000" cy="2246769"/>
          </a:xfrm>
          <a:prstGeom prst="rect">
            <a:avLst/>
          </a:prstGeom>
        </p:spPr>
        <p:txBody>
          <a:bodyPr>
            <a:spAutoFit/>
          </a:bodyPr>
          <a:lstStyle/>
          <a:p>
            <a:pPr marL="457200" indent="-457200">
              <a:buAutoNum type="arabicPeriod"/>
              <a:defRPr/>
            </a:pPr>
            <a:r>
              <a:rPr lang="en-US" altLang="en-US" sz="2000" dirty="0" smtClean="0"/>
              <a:t>The number of WIOA Title II Hoosiers who lack a secondary school diploma;</a:t>
            </a:r>
          </a:p>
          <a:p>
            <a:pPr marL="457200" indent="-457200">
              <a:buAutoNum type="arabicPeriod"/>
              <a:defRPr/>
            </a:pPr>
            <a:r>
              <a:rPr lang="en-US" altLang="en-US" sz="2000" dirty="0" smtClean="0"/>
              <a:t>The number of Hoosiers utilizing state and federals programs administered by FSSA; and </a:t>
            </a:r>
          </a:p>
          <a:p>
            <a:pPr marL="457200" indent="-457200">
              <a:buAutoNum type="arabicPeriod"/>
              <a:defRPr/>
            </a:pPr>
            <a:r>
              <a:rPr lang="en-US" altLang="en-US" sz="2000" dirty="0" smtClean="0"/>
              <a:t>The number of enrollments in WIOA Title II programs in previous year.</a:t>
            </a:r>
            <a:endParaRPr lang="en-US" altLang="en-US" sz="2000" dirty="0"/>
          </a:p>
        </p:txBody>
      </p:sp>
      <p:graphicFrame>
        <p:nvGraphicFramePr>
          <p:cNvPr id="9" name="Diagram 8"/>
          <p:cNvGraphicFramePr/>
          <p:nvPr>
            <p:extLst>
              <p:ext uri="{D42A27DB-BD31-4B8C-83A1-F6EECF244321}">
                <p14:modId xmlns:p14="http://schemas.microsoft.com/office/powerpoint/2010/main" val="1104957757"/>
              </p:ext>
            </p:extLst>
          </p:nvPr>
        </p:nvGraphicFramePr>
        <p:xfrm>
          <a:off x="591495" y="4938277"/>
          <a:ext cx="9241971" cy="16866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0" name="Straight Connector 9"/>
          <p:cNvCxnSpPr/>
          <p:nvPr/>
        </p:nvCxnSpPr>
        <p:spPr>
          <a:xfrm flipH="1">
            <a:off x="6544788" y="2870911"/>
            <a:ext cx="2332" cy="1694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879773" y="2697995"/>
            <a:ext cx="4397828" cy="2246769"/>
          </a:xfrm>
          <a:prstGeom prst="rect">
            <a:avLst/>
          </a:prstGeom>
          <a:noFill/>
        </p:spPr>
        <p:txBody>
          <a:bodyPr wrap="square" rtlCol="0">
            <a:spAutoFit/>
          </a:bodyPr>
          <a:lstStyle/>
          <a:p>
            <a:r>
              <a:rPr lang="en-US" dirty="0" smtClean="0"/>
              <a:t>Applicants </a:t>
            </a:r>
            <a:r>
              <a:rPr lang="en-US" u="sng" dirty="0" smtClean="0">
                <a:solidFill>
                  <a:srgbClr val="FFC000"/>
                </a:solidFill>
              </a:rPr>
              <a:t>must</a:t>
            </a:r>
            <a:r>
              <a:rPr lang="en-US" dirty="0" smtClean="0"/>
              <a:t> apply for a </a:t>
            </a:r>
            <a:r>
              <a:rPr lang="en-US" dirty="0" smtClean="0">
                <a:solidFill>
                  <a:srgbClr val="FFC000"/>
                </a:solidFill>
              </a:rPr>
              <a:t>region</a:t>
            </a:r>
            <a:r>
              <a:rPr lang="en-US" dirty="0" smtClean="0"/>
              <a:t> or a portion of the funds available in each region they intend to serve. </a:t>
            </a:r>
          </a:p>
          <a:p>
            <a:endParaRPr lang="en-US" dirty="0"/>
          </a:p>
          <a:p>
            <a:r>
              <a:rPr lang="en-US" sz="1700" dirty="0" smtClean="0">
                <a:solidFill>
                  <a:srgbClr val="FFC000"/>
                </a:solidFill>
              </a:rPr>
              <a:t>County level data will be aggregated to the economic development regional level to determine the total amount of funds for a region.</a:t>
            </a:r>
            <a:r>
              <a:rPr lang="en-US" sz="1700" dirty="0" smtClean="0"/>
              <a:t> </a:t>
            </a:r>
            <a:endParaRPr lang="en-US" sz="1700" dirty="0"/>
          </a:p>
        </p:txBody>
      </p:sp>
      <p:cxnSp>
        <p:nvCxnSpPr>
          <p:cNvPr id="13" name="Straight Connector 12"/>
          <p:cNvCxnSpPr/>
          <p:nvPr/>
        </p:nvCxnSpPr>
        <p:spPr>
          <a:xfrm flipH="1">
            <a:off x="10134330" y="4972522"/>
            <a:ext cx="2332" cy="1694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334171" y="5020974"/>
            <a:ext cx="1640115" cy="1569660"/>
          </a:xfrm>
          <a:prstGeom prst="rect">
            <a:avLst/>
          </a:prstGeom>
          <a:noFill/>
        </p:spPr>
        <p:txBody>
          <a:bodyPr wrap="square" rtlCol="0">
            <a:spAutoFit/>
          </a:bodyPr>
          <a:lstStyle/>
          <a:p>
            <a:r>
              <a:rPr lang="en-US" sz="1600" dirty="0" smtClean="0"/>
              <a:t>Funding for future grant continuations will be based on </a:t>
            </a:r>
            <a:r>
              <a:rPr lang="en-US" sz="1600" dirty="0" smtClean="0">
                <a:solidFill>
                  <a:srgbClr val="FFC000"/>
                </a:solidFill>
              </a:rPr>
              <a:t>program performance. </a:t>
            </a:r>
            <a:endParaRPr lang="en-US" sz="1600" dirty="0">
              <a:solidFill>
                <a:srgbClr val="FFC000"/>
              </a:solidFill>
            </a:endParaRPr>
          </a:p>
        </p:txBody>
      </p:sp>
      <p:sp>
        <p:nvSpPr>
          <p:cNvPr id="3" name="TextBox 2"/>
          <p:cNvSpPr txBox="1"/>
          <p:nvPr/>
        </p:nvSpPr>
        <p:spPr>
          <a:xfrm>
            <a:off x="448521" y="2260551"/>
            <a:ext cx="4370222" cy="369332"/>
          </a:xfrm>
          <a:prstGeom prst="rect">
            <a:avLst/>
          </a:prstGeom>
          <a:noFill/>
        </p:spPr>
        <p:txBody>
          <a:bodyPr wrap="square" rtlCol="0">
            <a:spAutoFit/>
          </a:bodyPr>
          <a:lstStyle/>
          <a:p>
            <a:r>
              <a:rPr lang="en-US" dirty="0" smtClean="0">
                <a:solidFill>
                  <a:srgbClr val="FFC000"/>
                </a:solidFill>
              </a:rPr>
              <a:t>Indiana’s Grant Funding Formula</a:t>
            </a:r>
            <a:endParaRPr lang="en-US" dirty="0">
              <a:solidFill>
                <a:srgbClr val="FFC000"/>
              </a:solidFill>
            </a:endParaRPr>
          </a:p>
        </p:txBody>
      </p:sp>
    </p:spTree>
    <p:extLst>
      <p:ext uri="{BB962C8B-B14F-4D97-AF65-F5344CB8AC3E}">
        <p14:creationId xmlns:p14="http://schemas.microsoft.com/office/powerpoint/2010/main" val="3642629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1097683" y="2282913"/>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77442" y="2944633"/>
            <a:ext cx="19869" cy="34009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75311" y="2282913"/>
            <a:ext cx="6502131" cy="4124206"/>
          </a:xfrm>
          <a:prstGeom prst="rect">
            <a:avLst/>
          </a:prstGeom>
        </p:spPr>
        <p:txBody>
          <a:bodyPr wrap="square">
            <a:spAutoFit/>
          </a:bodyPr>
          <a:lstStyle/>
          <a:p>
            <a:pPr>
              <a:defRPr/>
            </a:pPr>
            <a:r>
              <a:rPr lang="en-US" altLang="en-US" sz="2800" dirty="0" smtClean="0">
                <a:solidFill>
                  <a:srgbClr val="FFC000"/>
                </a:solidFill>
              </a:rPr>
              <a:t>● Multi-Year </a:t>
            </a:r>
            <a:r>
              <a:rPr lang="en-US" altLang="en-US" sz="2800" dirty="0">
                <a:solidFill>
                  <a:srgbClr val="FFC000"/>
                </a:solidFill>
              </a:rPr>
              <a:t>Awards </a:t>
            </a:r>
            <a:endParaRPr lang="en-US" altLang="en-US" sz="2000" dirty="0" smtClean="0"/>
          </a:p>
          <a:p>
            <a:pPr>
              <a:defRPr/>
            </a:pPr>
            <a:r>
              <a:rPr lang="en-US" altLang="en-US" sz="2000" dirty="0" smtClean="0"/>
              <a:t>   </a:t>
            </a:r>
            <a:r>
              <a:rPr lang="en-US" altLang="en-US" sz="1600" dirty="0" smtClean="0"/>
              <a:t>  	PY 2020, PY 2021, PY 2022, PY 2023</a:t>
            </a:r>
          </a:p>
          <a:p>
            <a:pPr>
              <a:defRPr/>
            </a:pPr>
            <a:r>
              <a:rPr lang="en-US" altLang="en-US" sz="1600" dirty="0"/>
              <a:t>	</a:t>
            </a:r>
            <a:r>
              <a:rPr lang="en-US" altLang="en-US" sz="1600" dirty="0" smtClean="0">
                <a:solidFill>
                  <a:srgbClr val="FFC000"/>
                </a:solidFill>
              </a:rPr>
              <a:t>Start July 1, 2020 | End June 30, 2024</a:t>
            </a:r>
          </a:p>
          <a:p>
            <a:pPr>
              <a:defRPr/>
            </a:pPr>
            <a:endParaRPr lang="en-US" altLang="en-US" sz="1000" dirty="0"/>
          </a:p>
          <a:p>
            <a:pPr>
              <a:defRPr/>
            </a:pPr>
            <a:r>
              <a:rPr lang="en-US" altLang="en-US" sz="2000" dirty="0" smtClean="0">
                <a:solidFill>
                  <a:srgbClr val="FFC000"/>
                </a:solidFill>
              </a:rPr>
              <a:t>Renewals after the first year are noncompetitive </a:t>
            </a:r>
            <a:r>
              <a:rPr lang="en-US" altLang="en-US" sz="2000" dirty="0" smtClean="0"/>
              <a:t>and are based </a:t>
            </a:r>
            <a:r>
              <a:rPr lang="en-US" altLang="en-US" sz="2000" dirty="0"/>
              <a:t>on meeting milestones, including measurable skill gains; employment; attainment of a secondary school diploma; and transition to postsecondary education and training</a:t>
            </a:r>
            <a:r>
              <a:rPr lang="en-US" altLang="en-US" sz="2000" dirty="0" smtClean="0"/>
              <a:t>.</a:t>
            </a:r>
          </a:p>
          <a:p>
            <a:pPr>
              <a:defRPr/>
            </a:pPr>
            <a:endParaRPr lang="en-US" altLang="en-US" sz="1000" dirty="0"/>
          </a:p>
          <a:p>
            <a:pPr>
              <a:defRPr/>
            </a:pPr>
            <a:r>
              <a:rPr lang="en-US" altLang="en-US" sz="2800" dirty="0" smtClean="0">
                <a:solidFill>
                  <a:srgbClr val="FFC000"/>
                </a:solidFill>
              </a:rPr>
              <a:t>● Subsequent </a:t>
            </a:r>
            <a:r>
              <a:rPr lang="en-US" altLang="en-US" sz="2800" dirty="0">
                <a:solidFill>
                  <a:srgbClr val="FFC000"/>
                </a:solidFill>
              </a:rPr>
              <a:t>Years </a:t>
            </a:r>
            <a:endParaRPr lang="en-US" altLang="en-US" sz="2800" dirty="0" smtClean="0">
              <a:solidFill>
                <a:srgbClr val="FFC000"/>
              </a:solidFill>
            </a:endParaRPr>
          </a:p>
          <a:p>
            <a:pPr>
              <a:defRPr/>
            </a:pPr>
            <a:endParaRPr lang="en-US" altLang="en-US" sz="1000" dirty="0" smtClean="0">
              <a:solidFill>
                <a:srgbClr val="FFC000"/>
              </a:solidFill>
            </a:endParaRPr>
          </a:p>
          <a:p>
            <a:pPr>
              <a:defRPr/>
            </a:pPr>
            <a:r>
              <a:rPr lang="en-US" altLang="en-US" sz="2000" dirty="0" smtClean="0"/>
              <a:t>Funding is based on performance after the first year. </a:t>
            </a:r>
            <a:endParaRPr lang="en-US" altLang="en-US" sz="2000" dirty="0"/>
          </a:p>
        </p:txBody>
      </p:sp>
      <p:sp>
        <p:nvSpPr>
          <p:cNvPr id="18" name="TextBox 17"/>
          <p:cNvSpPr txBox="1"/>
          <p:nvPr/>
        </p:nvSpPr>
        <p:spPr>
          <a:xfrm>
            <a:off x="7145135" y="3574424"/>
            <a:ext cx="4947709" cy="2893100"/>
          </a:xfrm>
          <a:prstGeom prst="rect">
            <a:avLst/>
          </a:prstGeom>
          <a:noFill/>
        </p:spPr>
        <p:txBody>
          <a:bodyPr wrap="square" rtlCol="0">
            <a:spAutoFit/>
          </a:bodyPr>
          <a:lstStyle/>
          <a:p>
            <a:r>
              <a:rPr lang="en-US" sz="2000" dirty="0" smtClean="0"/>
              <a:t>Successfully implement the terms of the grant; </a:t>
            </a:r>
          </a:p>
          <a:p>
            <a:endParaRPr lang="en-US" sz="1000" dirty="0"/>
          </a:p>
          <a:p>
            <a:r>
              <a:rPr lang="en-US" sz="2000" dirty="0" smtClean="0"/>
              <a:t>Meet state and federal performance expectations; and </a:t>
            </a:r>
          </a:p>
          <a:p>
            <a:endParaRPr lang="en-US" sz="1000" dirty="0"/>
          </a:p>
          <a:p>
            <a:r>
              <a:rPr lang="en-US" sz="2000" dirty="0" smtClean="0"/>
              <a:t>Provide demonstrated value to the community.</a:t>
            </a:r>
          </a:p>
          <a:p>
            <a:endParaRPr lang="en-US" sz="1000" dirty="0" smtClean="0">
              <a:solidFill>
                <a:srgbClr val="FFC000"/>
              </a:solidFill>
            </a:endParaRPr>
          </a:p>
          <a:p>
            <a:r>
              <a:rPr lang="en-US" sz="1600" dirty="0" smtClean="0">
                <a:solidFill>
                  <a:srgbClr val="FFC000"/>
                </a:solidFill>
              </a:rPr>
              <a:t>● Availability of federal and state adult education funding</a:t>
            </a:r>
            <a:endParaRPr lang="en-US" sz="1600" dirty="0">
              <a:solidFill>
                <a:srgbClr val="FFC000"/>
              </a:solidFill>
            </a:endParaRPr>
          </a:p>
        </p:txBody>
      </p:sp>
      <p:sp>
        <p:nvSpPr>
          <p:cNvPr id="19" name="TextBox 18"/>
          <p:cNvSpPr txBox="1"/>
          <p:nvPr/>
        </p:nvSpPr>
        <p:spPr>
          <a:xfrm>
            <a:off x="7043930" y="2714135"/>
            <a:ext cx="4627916" cy="892552"/>
          </a:xfrm>
          <a:prstGeom prst="rect">
            <a:avLst/>
          </a:prstGeom>
          <a:noFill/>
        </p:spPr>
        <p:txBody>
          <a:bodyPr wrap="square" rtlCol="0">
            <a:spAutoFit/>
          </a:bodyPr>
          <a:lstStyle/>
          <a:p>
            <a:r>
              <a:rPr lang="en-US" sz="2600" dirty="0" smtClean="0">
                <a:solidFill>
                  <a:srgbClr val="FFC000"/>
                </a:solidFill>
              </a:rPr>
              <a:t>● </a:t>
            </a:r>
            <a:r>
              <a:rPr lang="en-US" sz="2400" dirty="0" smtClean="0">
                <a:solidFill>
                  <a:srgbClr val="FFC000"/>
                </a:solidFill>
              </a:rPr>
              <a:t>Noncompetitive Renewals  </a:t>
            </a:r>
          </a:p>
          <a:p>
            <a:r>
              <a:rPr lang="en-US" sz="2400" dirty="0">
                <a:solidFill>
                  <a:srgbClr val="FFC000"/>
                </a:solidFill>
              </a:rPr>
              <a:t> </a:t>
            </a:r>
            <a:r>
              <a:rPr lang="en-US" sz="2400" dirty="0" smtClean="0">
                <a:solidFill>
                  <a:srgbClr val="FFC000"/>
                </a:solidFill>
              </a:rPr>
              <a:t>   </a:t>
            </a:r>
            <a:r>
              <a:rPr lang="en-US" sz="2600" dirty="0" smtClean="0">
                <a:solidFill>
                  <a:srgbClr val="FFC000"/>
                </a:solidFill>
              </a:rPr>
              <a:t>– </a:t>
            </a:r>
            <a:r>
              <a:rPr lang="en-US" sz="2400" dirty="0" smtClean="0">
                <a:solidFill>
                  <a:srgbClr val="FFC000"/>
                </a:solidFill>
              </a:rPr>
              <a:t>Contingent  </a:t>
            </a:r>
            <a:endParaRPr lang="en-US" sz="2400" dirty="0">
              <a:solidFill>
                <a:srgbClr val="FFC000"/>
              </a:solidFill>
            </a:endParaRPr>
          </a:p>
        </p:txBody>
      </p:sp>
    </p:spTree>
    <p:extLst>
      <p:ext uri="{BB962C8B-B14F-4D97-AF65-F5344CB8AC3E}">
        <p14:creationId xmlns:p14="http://schemas.microsoft.com/office/powerpoint/2010/main" val="512093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605967" y="3625020"/>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25370" y="3718004"/>
            <a:ext cx="5571454" cy="3031599"/>
          </a:xfrm>
          <a:prstGeom prst="rect">
            <a:avLst/>
          </a:prstGeom>
        </p:spPr>
        <p:txBody>
          <a:bodyPr wrap="square">
            <a:spAutoFit/>
          </a:bodyPr>
          <a:lstStyle/>
          <a:p>
            <a:r>
              <a:rPr lang="en-US" sz="3000" dirty="0" smtClean="0"/>
              <a:t>I. Adult </a:t>
            </a:r>
            <a:r>
              <a:rPr lang="en-US" sz="3000" dirty="0"/>
              <a:t>Education Definition </a:t>
            </a:r>
          </a:p>
          <a:p>
            <a:r>
              <a:rPr lang="en-US" sz="3000" dirty="0" smtClean="0"/>
              <a:t>II. Governance </a:t>
            </a:r>
            <a:r>
              <a:rPr lang="en-US" sz="3000" dirty="0"/>
              <a:t>&amp; Authority</a:t>
            </a:r>
          </a:p>
          <a:p>
            <a:pPr lvl="1">
              <a:spcBef>
                <a:spcPts val="0"/>
              </a:spcBef>
            </a:pPr>
            <a:r>
              <a:rPr lang="en-US" sz="2100" dirty="0"/>
              <a:t>Workforce Innovation &amp; Opportunity Act (WIOA)</a:t>
            </a:r>
          </a:p>
          <a:p>
            <a:pPr lvl="1">
              <a:spcBef>
                <a:spcPts val="0"/>
              </a:spcBef>
            </a:pPr>
            <a:r>
              <a:rPr lang="en-US" sz="2100" dirty="0"/>
              <a:t>State Legislation </a:t>
            </a:r>
          </a:p>
          <a:p>
            <a:r>
              <a:rPr lang="en-US" sz="3000" dirty="0" smtClean="0"/>
              <a:t>III. Eligible Providers</a:t>
            </a:r>
          </a:p>
          <a:p>
            <a:endParaRPr lang="en-US" sz="3200" dirty="0"/>
          </a:p>
        </p:txBody>
      </p:sp>
      <p:sp>
        <p:nvSpPr>
          <p:cNvPr id="9" name="Rectangle 8"/>
          <p:cNvSpPr/>
          <p:nvPr/>
        </p:nvSpPr>
        <p:spPr>
          <a:xfrm>
            <a:off x="6350586" y="2841283"/>
            <a:ext cx="5836752" cy="3323987"/>
          </a:xfrm>
          <a:prstGeom prst="rect">
            <a:avLst/>
          </a:prstGeom>
        </p:spPr>
        <p:txBody>
          <a:bodyPr wrap="square">
            <a:spAutoFit/>
          </a:bodyPr>
          <a:lstStyle/>
          <a:p>
            <a:r>
              <a:rPr lang="en-US" sz="3000" dirty="0" smtClean="0"/>
              <a:t>IV. Funding </a:t>
            </a:r>
            <a:r>
              <a:rPr lang="en-US" sz="3000" dirty="0"/>
              <a:t>Considerations </a:t>
            </a:r>
          </a:p>
          <a:p>
            <a:r>
              <a:rPr lang="en-US" sz="3000" dirty="0" smtClean="0"/>
              <a:t>V. Grant </a:t>
            </a:r>
            <a:r>
              <a:rPr lang="en-US" sz="3000" dirty="0"/>
              <a:t>Application Process </a:t>
            </a:r>
            <a:r>
              <a:rPr lang="en-US" sz="3000" dirty="0" smtClean="0"/>
              <a:t> – </a:t>
            </a:r>
            <a:r>
              <a:rPr lang="en-US" sz="3000" dirty="0"/>
              <a:t>Timeline</a:t>
            </a:r>
          </a:p>
          <a:p>
            <a:r>
              <a:rPr lang="en-US" sz="3000" dirty="0" smtClean="0"/>
              <a:t>VI. Integrated </a:t>
            </a:r>
            <a:r>
              <a:rPr lang="en-US" sz="3000" dirty="0"/>
              <a:t>Education and Training (IET)</a:t>
            </a:r>
          </a:p>
          <a:p>
            <a:r>
              <a:rPr lang="en-US" sz="3000" dirty="0" smtClean="0"/>
              <a:t>VII. Program </a:t>
            </a:r>
            <a:r>
              <a:rPr lang="en-US" sz="3000" dirty="0"/>
              <a:t>Considerations </a:t>
            </a:r>
          </a:p>
          <a:p>
            <a:r>
              <a:rPr lang="en-US" sz="3000" dirty="0" smtClean="0"/>
              <a:t>VIII. Resources</a:t>
            </a:r>
            <a:endParaRPr lang="en-US" sz="3000" dirty="0"/>
          </a:p>
        </p:txBody>
      </p:sp>
      <p:sp>
        <p:nvSpPr>
          <p:cNvPr id="14" name="Rectangle 13"/>
          <p:cNvSpPr/>
          <p:nvPr/>
        </p:nvSpPr>
        <p:spPr>
          <a:xfrm>
            <a:off x="542970" y="2279384"/>
            <a:ext cx="6096000" cy="1600438"/>
          </a:xfrm>
          <a:prstGeom prst="rect">
            <a:avLst/>
          </a:prstGeom>
        </p:spPr>
        <p:txBody>
          <a:bodyPr>
            <a:spAutoFit/>
          </a:bodyPr>
          <a:lstStyle/>
          <a:p>
            <a:r>
              <a:rPr lang="en-US" sz="3200" dirty="0">
                <a:solidFill>
                  <a:schemeClr val="bg2">
                    <a:lumMod val="60000"/>
                    <a:lumOff val="40000"/>
                  </a:schemeClr>
                </a:solidFill>
                <a:latin typeface="Segoe Print" panose="02000600000000000000" pitchFamily="2" charset="0"/>
              </a:rPr>
              <a:t>Today’s </a:t>
            </a:r>
            <a:r>
              <a:rPr lang="en-US" sz="3200" dirty="0" smtClean="0">
                <a:solidFill>
                  <a:schemeClr val="bg2">
                    <a:lumMod val="60000"/>
                    <a:lumOff val="40000"/>
                  </a:schemeClr>
                </a:solidFill>
                <a:latin typeface="Segoe Print" panose="02000600000000000000" pitchFamily="2" charset="0"/>
              </a:rPr>
              <a:t>Agenda</a:t>
            </a:r>
          </a:p>
          <a:p>
            <a:r>
              <a:rPr lang="en-US" sz="2400" dirty="0">
                <a:solidFill>
                  <a:srgbClr val="FFC000"/>
                </a:solidFill>
              </a:rPr>
              <a:t>State Town Halls </a:t>
            </a:r>
            <a:r>
              <a:rPr lang="en-US" sz="2400" dirty="0" smtClean="0">
                <a:solidFill>
                  <a:srgbClr val="FFC000"/>
                </a:solidFill>
              </a:rPr>
              <a:t> </a:t>
            </a:r>
          </a:p>
          <a:p>
            <a:r>
              <a:rPr lang="en-US" sz="2400" dirty="0" smtClean="0">
                <a:solidFill>
                  <a:srgbClr val="FFC000"/>
                </a:solidFill>
              </a:rPr>
              <a:t>2020-2021 </a:t>
            </a:r>
            <a:r>
              <a:rPr lang="en-US" sz="2400" dirty="0">
                <a:solidFill>
                  <a:srgbClr val="FFC000"/>
                </a:solidFill>
              </a:rPr>
              <a:t>Grant Competition</a:t>
            </a:r>
            <a:r>
              <a:rPr lang="en-US" sz="2400" dirty="0"/>
              <a:t/>
            </a:r>
            <a:br>
              <a:rPr lang="en-US" sz="2400" dirty="0"/>
            </a:br>
            <a:endParaRPr lang="en-US" dirty="0"/>
          </a:p>
        </p:txBody>
      </p:sp>
      <p:cxnSp>
        <p:nvCxnSpPr>
          <p:cNvPr id="17" name="Straight Connector 16"/>
          <p:cNvCxnSpPr/>
          <p:nvPr/>
        </p:nvCxnSpPr>
        <p:spPr>
          <a:xfrm flipH="1">
            <a:off x="6080831" y="3020080"/>
            <a:ext cx="14514" cy="32469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6985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1088" y="2934865"/>
            <a:ext cx="19869" cy="34009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508954" y="2827142"/>
            <a:ext cx="6470675" cy="3539430"/>
          </a:xfrm>
          <a:prstGeom prst="rect">
            <a:avLst/>
          </a:prstGeom>
        </p:spPr>
        <p:txBody>
          <a:bodyPr wrap="square">
            <a:spAutoFit/>
          </a:bodyPr>
          <a:lstStyle/>
          <a:p>
            <a:r>
              <a:rPr lang="en-US" sz="1700" dirty="0">
                <a:solidFill>
                  <a:srgbClr val="FFC000"/>
                </a:solidFill>
                <a:ea typeface="Calibri" panose="020F0502020204030204" pitchFamily="34" charset="0"/>
              </a:rPr>
              <a:t>DWD allows </a:t>
            </a:r>
            <a:r>
              <a:rPr lang="en-US" sz="1700" dirty="0" smtClean="0">
                <a:solidFill>
                  <a:srgbClr val="FFC000"/>
                </a:solidFill>
                <a:ea typeface="Calibri" panose="020F0502020204030204" pitchFamily="34" charset="0"/>
              </a:rPr>
              <a:t>funding </a:t>
            </a:r>
            <a:r>
              <a:rPr lang="en-US" sz="1700" dirty="0">
                <a:solidFill>
                  <a:srgbClr val="FFC000"/>
                </a:solidFill>
                <a:ea typeface="Calibri" panose="020F0502020204030204" pitchFamily="34" charset="0"/>
              </a:rPr>
              <a:t>to be passed through a sub-recipient to subcontracted service provider(s</a:t>
            </a:r>
            <a:r>
              <a:rPr lang="en-US" sz="1700" dirty="0" smtClean="0">
                <a:solidFill>
                  <a:srgbClr val="FFC000"/>
                </a:solidFill>
                <a:ea typeface="Calibri" panose="020F0502020204030204" pitchFamily="34" charset="0"/>
              </a:rPr>
              <a:t>). (Indiana does </a:t>
            </a:r>
            <a:r>
              <a:rPr lang="en-US" sz="1700" u="sng" dirty="0" smtClean="0">
                <a:solidFill>
                  <a:srgbClr val="FFC000"/>
                </a:solidFill>
                <a:ea typeface="Calibri" panose="020F0502020204030204" pitchFamily="34" charset="0"/>
              </a:rPr>
              <a:t>not</a:t>
            </a:r>
            <a:r>
              <a:rPr lang="en-US" sz="1700" dirty="0" smtClean="0">
                <a:solidFill>
                  <a:srgbClr val="FFC000"/>
                </a:solidFill>
                <a:ea typeface="Calibri" panose="020F0502020204030204" pitchFamily="34" charset="0"/>
              </a:rPr>
              <a:t>, however, allow </a:t>
            </a:r>
            <a:r>
              <a:rPr lang="en-US" sz="1700" dirty="0" smtClean="0">
                <a:solidFill>
                  <a:srgbClr val="FFC000"/>
                </a:solidFill>
                <a:ea typeface="Calibri" panose="020F0502020204030204" pitchFamily="34" charset="0"/>
              </a:rPr>
              <a:t>entities awarded IELCE </a:t>
            </a:r>
            <a:r>
              <a:rPr lang="en-US" sz="1700" dirty="0" smtClean="0">
                <a:solidFill>
                  <a:srgbClr val="FFC000"/>
                </a:solidFill>
                <a:ea typeface="Calibri" panose="020F0502020204030204" pitchFamily="34" charset="0"/>
              </a:rPr>
              <a:t>funds to </a:t>
            </a:r>
            <a:r>
              <a:rPr lang="en-US" sz="1700" dirty="0" smtClean="0">
                <a:solidFill>
                  <a:srgbClr val="FFC000"/>
                </a:solidFill>
                <a:ea typeface="Calibri" panose="020F0502020204030204" pitchFamily="34" charset="0"/>
              </a:rPr>
              <a:t>pass through a sub-recipient to subcontracted service providers.)  </a:t>
            </a:r>
          </a:p>
          <a:p>
            <a:endParaRPr lang="en-US" sz="1000" dirty="0"/>
          </a:p>
          <a:p>
            <a:r>
              <a:rPr lang="en-US" sz="1700" dirty="0" smtClean="0"/>
              <a:t>1. Sub-recipients </a:t>
            </a:r>
            <a:r>
              <a:rPr lang="en-US" sz="1700" dirty="0"/>
              <a:t>choosing to utilize subcontracted service providers </a:t>
            </a:r>
            <a:r>
              <a:rPr lang="en-US" sz="1700" dirty="0" smtClean="0"/>
              <a:t>assume </a:t>
            </a:r>
            <a:r>
              <a:rPr lang="en-US" sz="1700" dirty="0">
                <a:solidFill>
                  <a:srgbClr val="FFC000"/>
                </a:solidFill>
              </a:rPr>
              <a:t>all responsibility </a:t>
            </a:r>
            <a:r>
              <a:rPr lang="en-US" sz="1700" dirty="0"/>
              <a:t>for performance. Sub-recipients </a:t>
            </a:r>
            <a:r>
              <a:rPr lang="en-US" sz="1700" dirty="0" smtClean="0"/>
              <a:t>that use subcontracted </a:t>
            </a:r>
            <a:r>
              <a:rPr lang="en-US" sz="1700" dirty="0"/>
              <a:t>service providers will also be responsible for the monitoring of subcontracted service providers’ performance and data. </a:t>
            </a:r>
          </a:p>
          <a:p>
            <a:endParaRPr lang="en-US" sz="1000" dirty="0" smtClean="0"/>
          </a:p>
          <a:p>
            <a:r>
              <a:rPr lang="en-US" sz="1700" dirty="0" smtClean="0"/>
              <a:t>2. All </a:t>
            </a:r>
            <a:r>
              <a:rPr lang="en-US" sz="1700" dirty="0"/>
              <a:t>sub-recipients intending to use subcontracted service providers </a:t>
            </a:r>
            <a:r>
              <a:rPr lang="en-US" sz="1700" u="sng" dirty="0" smtClean="0"/>
              <a:t>must</a:t>
            </a:r>
            <a:r>
              <a:rPr lang="en-US" sz="1700" dirty="0" smtClean="0"/>
              <a:t> receive </a:t>
            </a:r>
            <a:r>
              <a:rPr lang="en-US" sz="1700" dirty="0">
                <a:solidFill>
                  <a:srgbClr val="FFC000"/>
                </a:solidFill>
              </a:rPr>
              <a:t>approval for each subcontracted </a:t>
            </a:r>
            <a:r>
              <a:rPr lang="en-US" sz="1700" dirty="0" smtClean="0">
                <a:solidFill>
                  <a:srgbClr val="FFC000"/>
                </a:solidFill>
              </a:rPr>
              <a:t>service </a:t>
            </a:r>
            <a:r>
              <a:rPr lang="en-US" sz="1700" dirty="0">
                <a:solidFill>
                  <a:srgbClr val="FFC000"/>
                </a:solidFill>
              </a:rPr>
              <a:t>provider </a:t>
            </a:r>
            <a:r>
              <a:rPr lang="en-US" sz="1700" dirty="0"/>
              <a:t>from DWD. </a:t>
            </a:r>
          </a:p>
        </p:txBody>
      </p:sp>
      <p:sp>
        <p:nvSpPr>
          <p:cNvPr id="8" name="TextBox 7"/>
          <p:cNvSpPr txBox="1"/>
          <p:nvPr/>
        </p:nvSpPr>
        <p:spPr>
          <a:xfrm>
            <a:off x="518489" y="2989648"/>
            <a:ext cx="4702599" cy="4062651"/>
          </a:xfrm>
          <a:prstGeom prst="rect">
            <a:avLst/>
          </a:prstGeom>
          <a:noFill/>
        </p:spPr>
        <p:txBody>
          <a:bodyPr wrap="square" rtlCol="0">
            <a:spAutoFit/>
          </a:bodyPr>
          <a:lstStyle/>
          <a:p>
            <a:r>
              <a:rPr lang="en-US" sz="4400" dirty="0" smtClean="0">
                <a:solidFill>
                  <a:srgbClr val="FFC000"/>
                </a:solidFill>
                <a:ea typeface="Calibri" panose="020F0502020204030204" pitchFamily="34" charset="0"/>
              </a:rPr>
              <a:t>Subcontracted </a:t>
            </a:r>
            <a:r>
              <a:rPr lang="en-US" sz="4000" dirty="0" smtClean="0">
                <a:solidFill>
                  <a:srgbClr val="FFC000"/>
                </a:solidFill>
                <a:ea typeface="Calibri" panose="020F0502020204030204" pitchFamily="34" charset="0"/>
              </a:rPr>
              <a:t>Service Providers</a:t>
            </a:r>
            <a:endParaRPr lang="en-US" sz="4000" dirty="0">
              <a:solidFill>
                <a:srgbClr val="FFC000"/>
              </a:solidFill>
              <a:ea typeface="Calibri" panose="020F0502020204030204" pitchFamily="34" charset="0"/>
            </a:endParaRPr>
          </a:p>
          <a:p>
            <a:r>
              <a:rPr lang="en-US" sz="2000" dirty="0"/>
              <a:t>WIOA </a:t>
            </a:r>
            <a:r>
              <a:rPr lang="en-US" sz="2000" dirty="0" smtClean="0"/>
              <a:t>Performance </a:t>
            </a:r>
            <a:r>
              <a:rPr lang="en-US" sz="2000" dirty="0"/>
              <a:t>A</a:t>
            </a:r>
            <a:r>
              <a:rPr lang="en-US" sz="2000" dirty="0" smtClean="0"/>
              <a:t>ccountability </a:t>
            </a:r>
            <a:r>
              <a:rPr lang="en-US" sz="2000" dirty="0"/>
              <a:t>R</a:t>
            </a:r>
            <a:r>
              <a:rPr lang="en-US" sz="2000" dirty="0" smtClean="0"/>
              <a:t>equirements</a:t>
            </a:r>
          </a:p>
          <a:p>
            <a:endParaRPr lang="en-US" sz="1000" dirty="0" smtClean="0"/>
          </a:p>
          <a:p>
            <a:r>
              <a:rPr lang="en-US" sz="2000" dirty="0"/>
              <a:t>(29 USC §3141</a:t>
            </a:r>
            <a:r>
              <a:rPr lang="en-US" sz="2000" dirty="0" smtClean="0"/>
              <a:t>)</a:t>
            </a:r>
          </a:p>
          <a:p>
            <a:r>
              <a:rPr lang="en-US" sz="2000" dirty="0" smtClean="0"/>
              <a:t>CFR </a:t>
            </a:r>
            <a:r>
              <a:rPr lang="en-US" sz="2000" dirty="0"/>
              <a:t>uniform guidance </a:t>
            </a:r>
            <a:endParaRPr lang="en-US" sz="2000" dirty="0" smtClean="0"/>
          </a:p>
          <a:p>
            <a:r>
              <a:rPr lang="en-US" sz="2000" dirty="0" smtClean="0"/>
              <a:t>(</a:t>
            </a:r>
            <a:r>
              <a:rPr lang="en-US" sz="2000" dirty="0"/>
              <a:t>2 CFR part 200</a:t>
            </a:r>
            <a:r>
              <a:rPr lang="en-US" sz="2000" dirty="0" smtClean="0"/>
              <a:t>)</a:t>
            </a:r>
            <a:endParaRPr lang="en-US" sz="2000" dirty="0"/>
          </a:p>
          <a:p>
            <a:r>
              <a:rPr lang="en-US" sz="2800" dirty="0"/>
              <a:t> </a:t>
            </a:r>
          </a:p>
          <a:p>
            <a:endParaRPr lang="en-US" sz="2800" dirty="0"/>
          </a:p>
        </p:txBody>
      </p:sp>
    </p:spTree>
    <p:extLst>
      <p:ext uri="{BB962C8B-B14F-4D97-AF65-F5344CB8AC3E}">
        <p14:creationId xmlns:p14="http://schemas.microsoft.com/office/powerpoint/2010/main" val="11155063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1097683" y="2282913"/>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167128" y="3014050"/>
            <a:ext cx="19869" cy="34009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703493" y="2621635"/>
            <a:ext cx="4575271" cy="4047262"/>
          </a:xfrm>
          <a:prstGeom prst="rect">
            <a:avLst/>
          </a:prstGeom>
        </p:spPr>
        <p:txBody>
          <a:bodyPr wrap="square">
            <a:spAutoFit/>
          </a:bodyPr>
          <a:lstStyle/>
          <a:p>
            <a:r>
              <a:rPr lang="en-US" sz="2100" dirty="0">
                <a:solidFill>
                  <a:srgbClr val="FFC000"/>
                </a:solidFill>
              </a:rPr>
              <a:t>Program </a:t>
            </a:r>
            <a:r>
              <a:rPr lang="en-US" sz="2100" dirty="0" smtClean="0">
                <a:solidFill>
                  <a:srgbClr val="FFC000"/>
                </a:solidFill>
              </a:rPr>
              <a:t>(Instructional</a:t>
            </a:r>
            <a:r>
              <a:rPr lang="en-US" sz="2100" dirty="0">
                <a:solidFill>
                  <a:srgbClr val="FFC000"/>
                </a:solidFill>
              </a:rPr>
              <a:t>) </a:t>
            </a:r>
            <a:r>
              <a:rPr lang="en-US" sz="2100" dirty="0" smtClean="0">
                <a:solidFill>
                  <a:srgbClr val="FFC000"/>
                </a:solidFill>
              </a:rPr>
              <a:t>Costs </a:t>
            </a:r>
          </a:p>
          <a:p>
            <a:endParaRPr lang="en-US" sz="1000" dirty="0"/>
          </a:p>
          <a:p>
            <a:r>
              <a:rPr lang="en-US" dirty="0" smtClean="0"/>
              <a:t>A direct </a:t>
            </a:r>
            <a:r>
              <a:rPr lang="en-US" dirty="0"/>
              <a:t>and immediate benefit to adult education students and are incurred in direct instruction and coaching</a:t>
            </a:r>
            <a:r>
              <a:rPr lang="en-US" dirty="0" smtClean="0"/>
              <a:t>.</a:t>
            </a:r>
          </a:p>
          <a:p>
            <a:endParaRPr lang="en-US" sz="1000" dirty="0"/>
          </a:p>
          <a:p>
            <a:pPr marL="0" lvl="1"/>
            <a:r>
              <a:rPr lang="en-US" dirty="0"/>
              <a:t>Examples include instructional staff salaries, instructional materials and supplies, instructional software, assessment products (including tests), classroom fixtures/space, and costs associated with data collection and processing </a:t>
            </a:r>
            <a:r>
              <a:rPr lang="en-US" dirty="0" smtClean="0"/>
              <a:t>relative </a:t>
            </a:r>
            <a:r>
              <a:rPr lang="en-US" dirty="0"/>
              <a:t>to individual students. </a:t>
            </a:r>
            <a:endParaRPr lang="en-US" b="1" dirty="0"/>
          </a:p>
        </p:txBody>
      </p:sp>
      <p:sp>
        <p:nvSpPr>
          <p:cNvPr id="9" name="Rectangle 8"/>
          <p:cNvSpPr/>
          <p:nvPr/>
        </p:nvSpPr>
        <p:spPr>
          <a:xfrm>
            <a:off x="8465000" y="2875551"/>
            <a:ext cx="3482433" cy="3539430"/>
          </a:xfrm>
          <a:prstGeom prst="rect">
            <a:avLst/>
          </a:prstGeom>
        </p:spPr>
        <p:txBody>
          <a:bodyPr wrap="square">
            <a:spAutoFit/>
          </a:bodyPr>
          <a:lstStyle/>
          <a:p>
            <a:r>
              <a:rPr lang="en-US" sz="2100" dirty="0">
                <a:solidFill>
                  <a:srgbClr val="FFC000"/>
                </a:solidFill>
              </a:rPr>
              <a:t>Administrative </a:t>
            </a:r>
            <a:r>
              <a:rPr lang="en-US" sz="2100" dirty="0" smtClean="0">
                <a:solidFill>
                  <a:srgbClr val="FFC000"/>
                </a:solidFill>
              </a:rPr>
              <a:t>(Non-Instructional</a:t>
            </a:r>
            <a:r>
              <a:rPr lang="en-US" sz="2100" dirty="0">
                <a:solidFill>
                  <a:srgbClr val="FFC000"/>
                </a:solidFill>
              </a:rPr>
              <a:t>) </a:t>
            </a:r>
            <a:r>
              <a:rPr lang="en-US" sz="2100" dirty="0" smtClean="0">
                <a:solidFill>
                  <a:srgbClr val="FFC000"/>
                </a:solidFill>
              </a:rPr>
              <a:t>Costs </a:t>
            </a:r>
          </a:p>
          <a:p>
            <a:endParaRPr lang="en-US" sz="1000" dirty="0" smtClean="0">
              <a:solidFill>
                <a:srgbClr val="FFC000"/>
              </a:solidFill>
            </a:endParaRPr>
          </a:p>
          <a:p>
            <a:r>
              <a:rPr lang="en-US" dirty="0" smtClean="0"/>
              <a:t>These costs are </a:t>
            </a:r>
            <a:r>
              <a:rPr lang="en-US" dirty="0"/>
              <a:t>for planning, administration, personnel development, and interagency coordination. </a:t>
            </a:r>
          </a:p>
          <a:p>
            <a:pPr lvl="1"/>
            <a:endParaRPr lang="en-US" sz="1000" dirty="0"/>
          </a:p>
          <a:p>
            <a:pPr marL="0" lvl="1"/>
            <a:r>
              <a:rPr lang="en-US" dirty="0" smtClean="0"/>
              <a:t>Examples include administration</a:t>
            </a:r>
            <a:r>
              <a:rPr lang="en-US" dirty="0"/>
              <a:t>, program management, fiscal, clerical, advertising, and professional development. </a:t>
            </a:r>
          </a:p>
        </p:txBody>
      </p:sp>
      <p:sp>
        <p:nvSpPr>
          <p:cNvPr id="12" name="TextBox 11"/>
          <p:cNvSpPr txBox="1"/>
          <p:nvPr/>
        </p:nvSpPr>
        <p:spPr>
          <a:xfrm>
            <a:off x="517454" y="3777667"/>
            <a:ext cx="2801257" cy="1708160"/>
          </a:xfrm>
          <a:prstGeom prst="rect">
            <a:avLst/>
          </a:prstGeom>
          <a:noFill/>
        </p:spPr>
        <p:txBody>
          <a:bodyPr wrap="square" rtlCol="0">
            <a:spAutoFit/>
          </a:bodyPr>
          <a:lstStyle/>
          <a:p>
            <a:r>
              <a:rPr lang="en-US" sz="3200" dirty="0" smtClean="0"/>
              <a:t>Instruction vs.</a:t>
            </a:r>
          </a:p>
          <a:p>
            <a:r>
              <a:rPr lang="en-US" sz="2900" dirty="0" smtClean="0"/>
              <a:t>Administrative</a:t>
            </a:r>
          </a:p>
          <a:p>
            <a:r>
              <a:rPr lang="en-US" sz="4400" dirty="0" smtClean="0">
                <a:solidFill>
                  <a:srgbClr val="FFC000"/>
                </a:solidFill>
              </a:rPr>
              <a:t>COSTS</a:t>
            </a:r>
            <a:endParaRPr lang="en-US" sz="4400" dirty="0">
              <a:solidFill>
                <a:srgbClr val="FFC000"/>
              </a:solidFill>
            </a:endParaRPr>
          </a:p>
        </p:txBody>
      </p:sp>
      <p:sp>
        <p:nvSpPr>
          <p:cNvPr id="14" name="Rectangle 13"/>
          <p:cNvSpPr/>
          <p:nvPr/>
        </p:nvSpPr>
        <p:spPr>
          <a:xfrm>
            <a:off x="572856" y="3304458"/>
            <a:ext cx="2604394" cy="278841"/>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Tree>
    <p:extLst>
      <p:ext uri="{BB962C8B-B14F-4D97-AF65-F5344CB8AC3E}">
        <p14:creationId xmlns:p14="http://schemas.microsoft.com/office/powerpoint/2010/main" val="4411163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87587" y="2525669"/>
            <a:ext cx="7460697" cy="707886"/>
          </a:xfrm>
          <a:prstGeom prst="rect">
            <a:avLst/>
          </a:prstGeom>
        </p:spPr>
        <p:txBody>
          <a:bodyPr wrap="none">
            <a:spAutoFit/>
          </a:bodyPr>
          <a:lstStyle/>
          <a:p>
            <a:pPr lvl="0"/>
            <a:r>
              <a:rPr lang="en-US" sz="4000" dirty="0">
                <a:effectLst>
                  <a:reflection blurRad="6350" stA="60000" endA="900" endPos="60000" dist="29997" dir="5400000" sy="-100000" algn="bl" rotWithShape="0"/>
                </a:effectLst>
              </a:rPr>
              <a:t>Administrative Costs </a:t>
            </a:r>
            <a:r>
              <a:rPr lang="en-US" sz="4000" b="1" dirty="0">
                <a:solidFill>
                  <a:srgbClr val="FFC000"/>
                </a:solidFill>
                <a:effectLst>
                  <a:reflection blurRad="6350" stA="60000" endA="900" endPos="60000" dist="29997" dir="5400000" sy="-100000" algn="bl" rotWithShape="0"/>
                </a:effectLst>
              </a:rPr>
              <a:t>INDIANA</a:t>
            </a:r>
          </a:p>
        </p:txBody>
      </p:sp>
      <p:sp>
        <p:nvSpPr>
          <p:cNvPr id="4" name="Rectangle 3"/>
          <p:cNvSpPr/>
          <p:nvPr/>
        </p:nvSpPr>
        <p:spPr>
          <a:xfrm>
            <a:off x="303378" y="3505721"/>
            <a:ext cx="2831708" cy="3016210"/>
          </a:xfrm>
          <a:prstGeom prst="rect">
            <a:avLst/>
          </a:prstGeom>
        </p:spPr>
        <p:txBody>
          <a:bodyPr wrap="square">
            <a:spAutoFit/>
          </a:bodyPr>
          <a:lstStyle/>
          <a:p>
            <a:pPr marL="91440" lvl="0"/>
            <a:r>
              <a:rPr lang="en-US" sz="1900" dirty="0">
                <a:solidFill>
                  <a:srgbClr val="FFC000"/>
                </a:solidFill>
              </a:rPr>
              <a:t>Indiana</a:t>
            </a:r>
            <a:r>
              <a:rPr lang="en-US" sz="1900" dirty="0"/>
              <a:t> requires that </a:t>
            </a:r>
            <a:r>
              <a:rPr lang="en-US" sz="1900" i="1" u="sng" dirty="0"/>
              <a:t>no</a:t>
            </a:r>
            <a:r>
              <a:rPr lang="en-US" sz="1900" dirty="0"/>
              <a:t> more than five percent (5%) of the total amount awarded to grantees can be used by the grantee </a:t>
            </a:r>
            <a:r>
              <a:rPr lang="en-US" sz="1900" dirty="0" smtClean="0"/>
              <a:t>for </a:t>
            </a:r>
            <a:r>
              <a:rPr lang="en-US" sz="1900" dirty="0"/>
              <a:t>administrative and non-instructional purposes. </a:t>
            </a:r>
          </a:p>
        </p:txBody>
      </p:sp>
      <p:sp>
        <p:nvSpPr>
          <p:cNvPr id="8" name="Rectangle 7"/>
          <p:cNvSpPr/>
          <p:nvPr/>
        </p:nvSpPr>
        <p:spPr>
          <a:xfrm>
            <a:off x="3356060" y="3396768"/>
            <a:ext cx="6096000" cy="3354765"/>
          </a:xfrm>
          <a:prstGeom prst="rect">
            <a:avLst/>
          </a:prstGeom>
        </p:spPr>
        <p:txBody>
          <a:bodyPr>
            <a:spAutoFit/>
          </a:bodyPr>
          <a:lstStyle/>
          <a:p>
            <a:pPr lvl="0"/>
            <a:r>
              <a:rPr lang="en-US" dirty="0"/>
              <a:t>34 CFR §463.26 – </a:t>
            </a:r>
            <a:r>
              <a:rPr lang="en-US" dirty="0">
                <a:solidFill>
                  <a:srgbClr val="FFC000"/>
                </a:solidFill>
              </a:rPr>
              <a:t>Administrative Costs</a:t>
            </a:r>
          </a:p>
          <a:p>
            <a:pPr lvl="0"/>
            <a:r>
              <a:rPr lang="en-US" dirty="0"/>
              <a:t>Planning; administration, including carrying out performance accountability requirements; professional development; providing adult education &amp; literacy services in alignment with local workforce plans, including promoting co-enrollment in programs and activities under Title I, as appropriate; and carrying out the one-stop partner responsibilities in (CFR) §678.420, including contributing to the infrastructure costs of the one-stop delivery system.  </a:t>
            </a:r>
          </a:p>
          <a:p>
            <a:pPr lvl="0"/>
            <a:endParaRPr lang="en-US" sz="1400" dirty="0">
              <a:solidFill>
                <a:schemeClr val="bg1"/>
              </a:solidFill>
            </a:endParaRPr>
          </a:p>
        </p:txBody>
      </p:sp>
      <p:sp>
        <p:nvSpPr>
          <p:cNvPr id="9" name="Rectangle 8"/>
          <p:cNvSpPr/>
          <p:nvPr/>
        </p:nvSpPr>
        <p:spPr>
          <a:xfrm>
            <a:off x="9573238" y="2644189"/>
            <a:ext cx="2375989" cy="4031873"/>
          </a:xfrm>
          <a:prstGeom prst="rect">
            <a:avLst/>
          </a:prstGeom>
        </p:spPr>
        <p:txBody>
          <a:bodyPr wrap="square">
            <a:spAutoFit/>
          </a:bodyPr>
          <a:lstStyle/>
          <a:p>
            <a:pPr lvl="0"/>
            <a:r>
              <a:rPr lang="en-US" sz="2000" dirty="0">
                <a:solidFill>
                  <a:srgbClr val="FFC000"/>
                </a:solidFill>
                <a:ea typeface="Calibri" panose="020F0502020204030204" pitchFamily="34" charset="0"/>
                <a:cs typeface="Arial" panose="020B0604020202020204" pitchFamily="34" charset="0"/>
              </a:rPr>
              <a:t>Administrative Costs Waiver </a:t>
            </a:r>
          </a:p>
          <a:p>
            <a:pPr lvl="0"/>
            <a:r>
              <a:rPr lang="en-US" sz="1750" dirty="0">
                <a:ea typeface="Calibri" panose="020F0502020204030204" pitchFamily="34" charset="0"/>
                <a:cs typeface="Arial" panose="020B0604020202020204" pitchFamily="34" charset="0"/>
              </a:rPr>
              <a:t>Sub-recipients may request an administrative costs waiver (subject to DWD approval) if this restriction prevents the sub-recipient from adequately providing for the administration of its program.</a:t>
            </a:r>
            <a:endParaRPr lang="en-US" sz="1750" dirty="0"/>
          </a:p>
        </p:txBody>
      </p:sp>
      <p:cxnSp>
        <p:nvCxnSpPr>
          <p:cNvPr id="12" name="Straight Connector 11"/>
          <p:cNvCxnSpPr/>
          <p:nvPr/>
        </p:nvCxnSpPr>
        <p:spPr>
          <a:xfrm>
            <a:off x="9404531" y="2781047"/>
            <a:ext cx="0" cy="38546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35086" y="3396768"/>
            <a:ext cx="0" cy="323896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62569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Diagram 9"/>
          <p:cNvGraphicFramePr/>
          <p:nvPr>
            <p:extLst>
              <p:ext uri="{D42A27DB-BD31-4B8C-83A1-F6EECF244321}">
                <p14:modId xmlns:p14="http://schemas.microsoft.com/office/powerpoint/2010/main" val="613467598"/>
              </p:ext>
            </p:extLst>
          </p:nvPr>
        </p:nvGraphicFramePr>
        <p:xfrm>
          <a:off x="597954" y="2467429"/>
          <a:ext cx="8446588" cy="42430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p:cNvSpPr txBox="1"/>
          <p:nvPr/>
        </p:nvSpPr>
        <p:spPr>
          <a:xfrm>
            <a:off x="9527804" y="2888509"/>
            <a:ext cx="2664196" cy="1723549"/>
          </a:xfrm>
          <a:prstGeom prst="rect">
            <a:avLst/>
          </a:prstGeom>
          <a:noFill/>
        </p:spPr>
        <p:txBody>
          <a:bodyPr wrap="square" rtlCol="0">
            <a:spAutoFit/>
          </a:bodyPr>
          <a:lstStyle/>
          <a:p>
            <a:r>
              <a:rPr lang="en-US" sz="2800" dirty="0" smtClean="0">
                <a:solidFill>
                  <a:srgbClr val="FFC000"/>
                </a:solidFill>
              </a:rPr>
              <a:t>Maintenance             of Effort</a:t>
            </a:r>
          </a:p>
          <a:p>
            <a:endParaRPr lang="en-US" sz="1000" dirty="0"/>
          </a:p>
          <a:p>
            <a:r>
              <a:rPr lang="en-US" sz="4000" dirty="0" smtClean="0"/>
              <a:t>INDIANA </a:t>
            </a:r>
          </a:p>
        </p:txBody>
      </p:sp>
      <p:cxnSp>
        <p:nvCxnSpPr>
          <p:cNvPr id="14" name="Straight Connector 13"/>
          <p:cNvCxnSpPr/>
          <p:nvPr/>
        </p:nvCxnSpPr>
        <p:spPr>
          <a:xfrm>
            <a:off x="9314669" y="2888509"/>
            <a:ext cx="19869" cy="34009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Content Placeholder 10" descr="Adult-Ed_map.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52138" y="4588974"/>
            <a:ext cx="1562171" cy="166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rot="16200000">
            <a:off x="9191555" y="4696949"/>
            <a:ext cx="1984652" cy="1200329"/>
          </a:xfrm>
          <a:prstGeom prst="rect">
            <a:avLst/>
          </a:prstGeom>
          <a:noFill/>
        </p:spPr>
        <p:txBody>
          <a:bodyPr wrap="square" rtlCol="0">
            <a:spAutoFit/>
          </a:bodyPr>
          <a:lstStyle/>
          <a:p>
            <a:r>
              <a:rPr lang="en-US" dirty="0" smtClean="0"/>
              <a:t>Requirements</a:t>
            </a:r>
          </a:p>
          <a:p>
            <a:r>
              <a:rPr lang="en-US" dirty="0"/>
              <a:t>Requirements</a:t>
            </a:r>
          </a:p>
          <a:p>
            <a:r>
              <a:rPr lang="en-US" dirty="0"/>
              <a:t>Requirements</a:t>
            </a:r>
          </a:p>
          <a:p>
            <a:endParaRPr lang="en-US" dirty="0"/>
          </a:p>
        </p:txBody>
      </p:sp>
    </p:spTree>
    <p:extLst>
      <p:ext uri="{BB962C8B-B14F-4D97-AF65-F5344CB8AC3E}">
        <p14:creationId xmlns:p14="http://schemas.microsoft.com/office/powerpoint/2010/main" val="5595753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16752" y="2749542"/>
            <a:ext cx="2664196" cy="1723549"/>
          </a:xfrm>
          <a:prstGeom prst="rect">
            <a:avLst/>
          </a:prstGeom>
          <a:noFill/>
        </p:spPr>
        <p:txBody>
          <a:bodyPr wrap="square" rtlCol="0">
            <a:spAutoFit/>
          </a:bodyPr>
          <a:lstStyle/>
          <a:p>
            <a:r>
              <a:rPr lang="en-US" sz="2800" dirty="0" smtClean="0">
                <a:solidFill>
                  <a:srgbClr val="FFC000"/>
                </a:solidFill>
              </a:rPr>
              <a:t>Maintenance             of Effort</a:t>
            </a:r>
          </a:p>
          <a:p>
            <a:endParaRPr lang="en-US" sz="1000" dirty="0"/>
          </a:p>
          <a:p>
            <a:r>
              <a:rPr lang="en-US" sz="4000" dirty="0" smtClean="0"/>
              <a:t>INDIANA </a:t>
            </a:r>
          </a:p>
        </p:txBody>
      </p:sp>
      <p:cxnSp>
        <p:nvCxnSpPr>
          <p:cNvPr id="14" name="Straight Connector 13"/>
          <p:cNvCxnSpPr/>
          <p:nvPr/>
        </p:nvCxnSpPr>
        <p:spPr>
          <a:xfrm flipH="1">
            <a:off x="3022076" y="2824418"/>
            <a:ext cx="18788" cy="34409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6565" y="4390794"/>
            <a:ext cx="1562171" cy="166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rot="16200000">
            <a:off x="-6757" y="4465769"/>
            <a:ext cx="1984652" cy="1200329"/>
          </a:xfrm>
          <a:prstGeom prst="rect">
            <a:avLst/>
          </a:prstGeom>
          <a:noFill/>
        </p:spPr>
        <p:txBody>
          <a:bodyPr wrap="square" rtlCol="0">
            <a:spAutoFit/>
          </a:bodyPr>
          <a:lstStyle/>
          <a:p>
            <a:r>
              <a:rPr lang="en-US" dirty="0" smtClean="0"/>
              <a:t>Requirements</a:t>
            </a:r>
          </a:p>
          <a:p>
            <a:r>
              <a:rPr lang="en-US" dirty="0"/>
              <a:t>Requirements</a:t>
            </a:r>
          </a:p>
          <a:p>
            <a:r>
              <a:rPr lang="en-US" dirty="0"/>
              <a:t>Requirements</a:t>
            </a:r>
          </a:p>
          <a:p>
            <a:endParaRPr lang="en-US" dirty="0"/>
          </a:p>
        </p:txBody>
      </p:sp>
      <p:sp>
        <p:nvSpPr>
          <p:cNvPr id="4" name="TextBox 3"/>
          <p:cNvSpPr txBox="1"/>
          <p:nvPr/>
        </p:nvSpPr>
        <p:spPr>
          <a:xfrm>
            <a:off x="3225817" y="2881202"/>
            <a:ext cx="5397520" cy="3031599"/>
          </a:xfrm>
          <a:prstGeom prst="rect">
            <a:avLst/>
          </a:prstGeom>
          <a:noFill/>
        </p:spPr>
        <p:txBody>
          <a:bodyPr wrap="square" rtlCol="0">
            <a:spAutoFit/>
          </a:bodyPr>
          <a:lstStyle/>
          <a:p>
            <a:pPr marL="0" lvl="1"/>
            <a:r>
              <a:rPr lang="en-US" sz="2000" dirty="0">
                <a:solidFill>
                  <a:srgbClr val="FFC000"/>
                </a:solidFill>
              </a:rPr>
              <a:t>Expenditures Retained | Fiscal Records</a:t>
            </a:r>
          </a:p>
          <a:p>
            <a:pPr marL="0" lvl="1"/>
            <a:endParaRPr lang="en-US" sz="1000" dirty="0"/>
          </a:p>
          <a:p>
            <a:pPr marL="0" lvl="1"/>
            <a:r>
              <a:rPr lang="en-US" sz="1900" dirty="0"/>
              <a:t>Maintenance of effort costs may be pro-rated by percentage of time used to provide adult education program related services. </a:t>
            </a:r>
          </a:p>
          <a:p>
            <a:pPr marL="0" lvl="1"/>
            <a:endParaRPr lang="en-US" sz="1000" dirty="0"/>
          </a:p>
          <a:p>
            <a:pPr marL="0" lvl="1"/>
            <a:r>
              <a:rPr lang="en-US" sz="1900" dirty="0"/>
              <a:t>Maintenance of effort expenditures must be documented, and that documentation must be kept with the fiscal records. </a:t>
            </a:r>
            <a:endParaRPr lang="en-US" sz="1900" b="1" dirty="0"/>
          </a:p>
          <a:p>
            <a:endParaRPr lang="en-US" dirty="0"/>
          </a:p>
        </p:txBody>
      </p:sp>
      <p:sp>
        <p:nvSpPr>
          <p:cNvPr id="8" name="TextBox 7"/>
          <p:cNvSpPr txBox="1"/>
          <p:nvPr/>
        </p:nvSpPr>
        <p:spPr>
          <a:xfrm>
            <a:off x="3255745" y="5940065"/>
            <a:ext cx="5367592" cy="861774"/>
          </a:xfrm>
          <a:prstGeom prst="rect">
            <a:avLst/>
          </a:prstGeom>
          <a:noFill/>
        </p:spPr>
        <p:txBody>
          <a:bodyPr wrap="square" rtlCol="0">
            <a:spAutoFit/>
          </a:bodyPr>
          <a:lstStyle/>
          <a:p>
            <a:r>
              <a:rPr lang="en-US" sz="1600" dirty="0"/>
              <a:t>This does </a:t>
            </a:r>
            <a:r>
              <a:rPr lang="en-US" sz="1600" u="sng" dirty="0">
                <a:solidFill>
                  <a:srgbClr val="FFC000"/>
                </a:solidFill>
              </a:rPr>
              <a:t>not</a:t>
            </a:r>
            <a:r>
              <a:rPr lang="en-US" sz="1600" dirty="0"/>
              <a:t> include costs related to high school equivalency testing services. </a:t>
            </a:r>
          </a:p>
          <a:p>
            <a:endParaRPr lang="en-US" dirty="0"/>
          </a:p>
        </p:txBody>
      </p:sp>
      <p:cxnSp>
        <p:nvCxnSpPr>
          <p:cNvPr id="20" name="Straight Connector 19"/>
          <p:cNvCxnSpPr/>
          <p:nvPr/>
        </p:nvCxnSpPr>
        <p:spPr>
          <a:xfrm>
            <a:off x="3381828" y="5881394"/>
            <a:ext cx="18142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 descr="Mayra Jimenez Lopez"/>
          <p:cNvPicPr>
            <a:picLocks noChangeAspect="1" noChangeArrowheads="1"/>
          </p:cNvPicPr>
          <p:nvPr/>
        </p:nvPicPr>
        <p:blipFill rotWithShape="1">
          <a:blip r:embed="rId5">
            <a:extLst>
              <a:ext uri="{28A0092B-C50C-407E-A947-70E740481C1C}">
                <a14:useLocalDpi xmlns:a14="http://schemas.microsoft.com/office/drawing/2010/main" val="0"/>
              </a:ext>
            </a:extLst>
          </a:blip>
          <a:srcRect l="35924" t="45059" r="32477" b="21491"/>
          <a:stretch/>
        </p:blipFill>
        <p:spPr bwMode="auto">
          <a:xfrm>
            <a:off x="7848274" y="2306782"/>
            <a:ext cx="4343726" cy="4551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3721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1126712" y="2104644"/>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66131" y="3392924"/>
            <a:ext cx="6402222" cy="2985433"/>
          </a:xfrm>
          <a:prstGeom prst="rect">
            <a:avLst/>
          </a:prstGeom>
        </p:spPr>
        <p:txBody>
          <a:bodyPr wrap="square">
            <a:spAutoFit/>
          </a:bodyPr>
          <a:lstStyle/>
          <a:p>
            <a:endParaRPr lang="en-US" sz="1000" dirty="0" smtClean="0"/>
          </a:p>
          <a:p>
            <a:r>
              <a:rPr lang="en-US" sz="2200" dirty="0" smtClean="0"/>
              <a:t>1. Adult Education &amp; Literacy Activities</a:t>
            </a:r>
          </a:p>
          <a:p>
            <a:endParaRPr lang="en-US" sz="1000" dirty="0" smtClean="0"/>
          </a:p>
          <a:p>
            <a:r>
              <a:rPr lang="en-US" sz="2200" dirty="0" smtClean="0"/>
              <a:t>2. Adult High School Credit Program   </a:t>
            </a:r>
          </a:p>
          <a:p>
            <a:endParaRPr lang="en-US" sz="1000" dirty="0" smtClean="0"/>
          </a:p>
          <a:p>
            <a:r>
              <a:rPr lang="en-US" sz="2200" dirty="0" smtClean="0"/>
              <a:t>3. Corrections Education &amp; Education for  </a:t>
            </a:r>
          </a:p>
          <a:p>
            <a:r>
              <a:rPr lang="en-US" sz="2200" dirty="0"/>
              <a:t> </a:t>
            </a:r>
            <a:r>
              <a:rPr lang="en-US" sz="2200" dirty="0" smtClean="0"/>
              <a:t>   Institutionalized Individuals </a:t>
            </a:r>
          </a:p>
          <a:p>
            <a:endParaRPr lang="en-US" sz="800" dirty="0" smtClean="0"/>
          </a:p>
          <a:p>
            <a:r>
              <a:rPr lang="en-US" sz="1600" dirty="0" smtClean="0"/>
              <a:t>(No </a:t>
            </a:r>
            <a:r>
              <a:rPr lang="en-US" sz="1600" dirty="0"/>
              <a:t>more than </a:t>
            </a:r>
            <a:r>
              <a:rPr lang="en-US" sz="1600" dirty="0">
                <a:solidFill>
                  <a:srgbClr val="FFC000"/>
                </a:solidFill>
              </a:rPr>
              <a:t>20%</a:t>
            </a:r>
            <a:r>
              <a:rPr lang="en-US" sz="1600" dirty="0"/>
              <a:t> may be used for </a:t>
            </a:r>
            <a:r>
              <a:rPr lang="en-US" sz="1600" dirty="0">
                <a:solidFill>
                  <a:srgbClr val="FFC000"/>
                </a:solidFill>
              </a:rPr>
              <a:t>Section </a:t>
            </a:r>
            <a:r>
              <a:rPr lang="en-US" sz="1600" dirty="0" smtClean="0">
                <a:solidFill>
                  <a:srgbClr val="FFC000"/>
                </a:solidFill>
              </a:rPr>
              <a:t>225. </a:t>
            </a:r>
            <a:r>
              <a:rPr lang="en-US" sz="1600" dirty="0" smtClean="0"/>
              <a:t>Priority           to individuals who are likely to leave custody with </a:t>
            </a:r>
            <a:r>
              <a:rPr lang="en-US" sz="1600" dirty="0" smtClean="0">
                <a:solidFill>
                  <a:srgbClr val="FFC000"/>
                </a:solidFill>
              </a:rPr>
              <a:t>five </a:t>
            </a:r>
            <a:r>
              <a:rPr lang="en-US" sz="1600" dirty="0" smtClean="0"/>
              <a:t>             </a:t>
            </a:r>
            <a:r>
              <a:rPr lang="en-US" sz="1600" dirty="0" smtClean="0">
                <a:solidFill>
                  <a:srgbClr val="FFC000"/>
                </a:solidFill>
              </a:rPr>
              <a:t>years</a:t>
            </a:r>
            <a:r>
              <a:rPr lang="en-US" sz="1600" dirty="0" smtClean="0"/>
              <a:t> of receiving adult education &amp; literacy services.) </a:t>
            </a:r>
            <a:endParaRPr lang="en-US" sz="1600" dirty="0"/>
          </a:p>
          <a:p>
            <a:endParaRPr lang="en-US" sz="1400" dirty="0"/>
          </a:p>
        </p:txBody>
      </p:sp>
      <p:sp>
        <p:nvSpPr>
          <p:cNvPr id="3" name="TextBox 2"/>
          <p:cNvSpPr txBox="1"/>
          <p:nvPr/>
        </p:nvSpPr>
        <p:spPr>
          <a:xfrm>
            <a:off x="6545954" y="3516035"/>
            <a:ext cx="5495568" cy="2862322"/>
          </a:xfrm>
          <a:prstGeom prst="rect">
            <a:avLst/>
          </a:prstGeom>
          <a:noFill/>
        </p:spPr>
        <p:txBody>
          <a:bodyPr wrap="square" rtlCol="0">
            <a:spAutoFit/>
          </a:bodyPr>
          <a:lstStyle/>
          <a:p>
            <a:r>
              <a:rPr lang="en-US" sz="2200" dirty="0" smtClean="0"/>
              <a:t>4. Integrated Education &amp; Training (IET)</a:t>
            </a:r>
          </a:p>
          <a:p>
            <a:endParaRPr lang="en-US" sz="1000" dirty="0" smtClean="0"/>
          </a:p>
          <a:p>
            <a:r>
              <a:rPr lang="en-US" sz="2200" dirty="0" smtClean="0"/>
              <a:t>5. Workforce Education Initiative (WEI)</a:t>
            </a:r>
          </a:p>
          <a:p>
            <a:endParaRPr lang="en-US" sz="1000" dirty="0" smtClean="0"/>
          </a:p>
          <a:p>
            <a:r>
              <a:rPr lang="en-US" sz="2200" dirty="0" smtClean="0"/>
              <a:t>6. Professional Development Facilitator </a:t>
            </a:r>
          </a:p>
          <a:p>
            <a:r>
              <a:rPr lang="en-US" sz="2200" dirty="0"/>
              <a:t> </a:t>
            </a:r>
            <a:r>
              <a:rPr lang="en-US" sz="2200" dirty="0" smtClean="0"/>
              <a:t>   Network (PDF)</a:t>
            </a:r>
          </a:p>
          <a:p>
            <a:endParaRPr lang="en-US" sz="1000" dirty="0" smtClean="0"/>
          </a:p>
          <a:p>
            <a:r>
              <a:rPr lang="en-US" sz="2200" dirty="0" smtClean="0"/>
              <a:t>7. Indiana Online Only Distance </a:t>
            </a:r>
          </a:p>
          <a:p>
            <a:r>
              <a:rPr lang="en-US" sz="2200" dirty="0"/>
              <a:t> </a:t>
            </a:r>
            <a:r>
              <a:rPr lang="en-US" sz="2200" dirty="0" smtClean="0"/>
              <a:t>   Education (IOODE) </a:t>
            </a:r>
            <a:endParaRPr lang="en-US" sz="2200" dirty="0"/>
          </a:p>
          <a:p>
            <a:endParaRPr lang="en-US" dirty="0"/>
          </a:p>
        </p:txBody>
      </p:sp>
      <p:sp>
        <p:nvSpPr>
          <p:cNvPr id="8" name="TextBox 7"/>
          <p:cNvSpPr txBox="1"/>
          <p:nvPr/>
        </p:nvSpPr>
        <p:spPr>
          <a:xfrm>
            <a:off x="429640" y="2750492"/>
            <a:ext cx="11122978" cy="892552"/>
          </a:xfrm>
          <a:prstGeom prst="rect">
            <a:avLst/>
          </a:prstGeom>
          <a:noFill/>
        </p:spPr>
        <p:txBody>
          <a:bodyPr wrap="square" rtlCol="0">
            <a:spAutoFit/>
          </a:bodyPr>
          <a:lstStyle/>
          <a:p>
            <a:r>
              <a:rPr lang="en-US" sz="2600" dirty="0">
                <a:solidFill>
                  <a:srgbClr val="FFC000"/>
                </a:solidFill>
              </a:rPr>
              <a:t>Eligible providers may apply for </a:t>
            </a:r>
            <a:r>
              <a:rPr lang="en-US" sz="2600" dirty="0" smtClean="0">
                <a:solidFill>
                  <a:srgbClr val="FFC000"/>
                </a:solidFill>
              </a:rPr>
              <a:t>one </a:t>
            </a:r>
            <a:r>
              <a:rPr lang="en-US" sz="2600" u="sng" dirty="0">
                <a:solidFill>
                  <a:srgbClr val="FFC000"/>
                </a:solidFill>
              </a:rPr>
              <a:t>or</a:t>
            </a:r>
            <a:r>
              <a:rPr lang="en-US" sz="2600" dirty="0">
                <a:solidFill>
                  <a:srgbClr val="FFC000"/>
                </a:solidFill>
              </a:rPr>
              <a:t> more adult education grants </a:t>
            </a:r>
          </a:p>
          <a:p>
            <a:endParaRPr lang="en-US" sz="2600" dirty="0"/>
          </a:p>
        </p:txBody>
      </p:sp>
      <p:cxnSp>
        <p:nvCxnSpPr>
          <p:cNvPr id="12" name="Straight Connector 11"/>
          <p:cNvCxnSpPr/>
          <p:nvPr/>
        </p:nvCxnSpPr>
        <p:spPr>
          <a:xfrm>
            <a:off x="6228912" y="3594583"/>
            <a:ext cx="13338" cy="26154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8242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1126712" y="2104644"/>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476510053"/>
              </p:ext>
            </p:extLst>
          </p:nvPr>
        </p:nvGraphicFramePr>
        <p:xfrm>
          <a:off x="523659" y="2380888"/>
          <a:ext cx="6300622" cy="44069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p:cNvSpPr txBox="1"/>
          <p:nvPr/>
        </p:nvSpPr>
        <p:spPr>
          <a:xfrm>
            <a:off x="7125040" y="2663660"/>
            <a:ext cx="4695557" cy="4124206"/>
          </a:xfrm>
          <a:prstGeom prst="rect">
            <a:avLst/>
          </a:prstGeom>
          <a:noFill/>
        </p:spPr>
        <p:txBody>
          <a:bodyPr wrap="square" rtlCol="0">
            <a:spAutoFit/>
          </a:bodyPr>
          <a:lstStyle/>
          <a:p>
            <a:r>
              <a:rPr lang="en-US" sz="1600" dirty="0" smtClean="0">
                <a:solidFill>
                  <a:srgbClr val="FFC000"/>
                </a:solidFill>
              </a:rPr>
              <a:t>Specific Adult Education Programming</a:t>
            </a:r>
          </a:p>
          <a:p>
            <a:endParaRPr lang="en-US" sz="900" dirty="0" smtClean="0">
              <a:solidFill>
                <a:srgbClr val="FFC000"/>
              </a:solidFill>
            </a:endParaRPr>
          </a:p>
          <a:p>
            <a:r>
              <a:rPr lang="en-US" sz="1600" dirty="0" smtClean="0">
                <a:solidFill>
                  <a:srgbClr val="FFC000"/>
                </a:solidFill>
              </a:rPr>
              <a:t>Adult High School Credit Program</a:t>
            </a:r>
            <a:r>
              <a:rPr lang="en-US" sz="1600" dirty="0" smtClean="0"/>
              <a:t>                      </a:t>
            </a:r>
            <a:r>
              <a:rPr lang="en-US" sz="1500" dirty="0" smtClean="0"/>
              <a:t>– An ASC program provides eligible individuals an opportunity to earn credits &amp; a regular high school diploma.</a:t>
            </a:r>
          </a:p>
          <a:p>
            <a:endParaRPr lang="en-US" sz="800" dirty="0" smtClean="0"/>
          </a:p>
          <a:p>
            <a:r>
              <a:rPr lang="en-US" sz="1600" dirty="0" smtClean="0">
                <a:solidFill>
                  <a:srgbClr val="FFC000"/>
                </a:solidFill>
              </a:rPr>
              <a:t>Integrated Education &amp; Training</a:t>
            </a:r>
          </a:p>
          <a:p>
            <a:r>
              <a:rPr lang="en-US" sz="1500" dirty="0" smtClean="0"/>
              <a:t>– An IET program is a service approach which provides adult education and literacy activities simultaneously &amp; contextually with workforce preparation and workforce training. IELCE targets ELL learners. </a:t>
            </a:r>
            <a:endParaRPr lang="en-US" sz="1500" dirty="0"/>
          </a:p>
          <a:p>
            <a:endParaRPr lang="en-US" sz="800" dirty="0" smtClean="0"/>
          </a:p>
          <a:p>
            <a:r>
              <a:rPr lang="en-US" sz="1600" dirty="0" smtClean="0">
                <a:solidFill>
                  <a:srgbClr val="FFC000"/>
                </a:solidFill>
              </a:rPr>
              <a:t>Workforce Education Initiative </a:t>
            </a:r>
          </a:p>
          <a:p>
            <a:r>
              <a:rPr lang="en-US" sz="1500" dirty="0" smtClean="0"/>
              <a:t>–  A program that targets employers with workers who possess basic skill deficiencies and desire to retain their jobs and/or improve performance. </a:t>
            </a:r>
            <a:endParaRPr lang="en-US" sz="1500" dirty="0"/>
          </a:p>
        </p:txBody>
      </p:sp>
    </p:spTree>
    <p:extLst>
      <p:ext uri="{BB962C8B-B14F-4D97-AF65-F5344CB8AC3E}">
        <p14:creationId xmlns:p14="http://schemas.microsoft.com/office/powerpoint/2010/main" val="11487688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1126712" y="2104644"/>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1968571195"/>
              </p:ext>
            </p:extLst>
          </p:nvPr>
        </p:nvGraphicFramePr>
        <p:xfrm>
          <a:off x="405614" y="1803332"/>
          <a:ext cx="3151021" cy="35140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p:cNvSpPr txBox="1"/>
          <p:nvPr/>
        </p:nvSpPr>
        <p:spPr>
          <a:xfrm>
            <a:off x="3842952" y="2699657"/>
            <a:ext cx="5330075" cy="5124480"/>
          </a:xfrm>
          <a:prstGeom prst="rect">
            <a:avLst/>
          </a:prstGeom>
          <a:noFill/>
        </p:spPr>
        <p:txBody>
          <a:bodyPr wrap="square" rtlCol="0">
            <a:spAutoFit/>
          </a:bodyPr>
          <a:lstStyle/>
          <a:p>
            <a:r>
              <a:rPr lang="en-US" sz="1700" dirty="0" smtClean="0">
                <a:solidFill>
                  <a:srgbClr val="FFC000"/>
                </a:solidFill>
              </a:rPr>
              <a:t>PDF Network</a:t>
            </a:r>
          </a:p>
          <a:p>
            <a:r>
              <a:rPr lang="en-US" sz="1500" dirty="0" smtClean="0"/>
              <a:t>– Professional </a:t>
            </a:r>
            <a:r>
              <a:rPr lang="en-US" sz="1500" dirty="0"/>
              <a:t>Development Facilitators (“PDFs”) are a network of lead </a:t>
            </a:r>
            <a:r>
              <a:rPr lang="en-US" sz="1500" dirty="0" smtClean="0"/>
              <a:t>instructors </a:t>
            </a:r>
            <a:r>
              <a:rPr lang="en-US" sz="1500" dirty="0"/>
              <a:t>who are trained to model and deliver the highest quality professional development both locally and regionally. </a:t>
            </a:r>
            <a:r>
              <a:rPr lang="en-US" sz="1500" dirty="0" smtClean="0"/>
              <a:t>PDFs </a:t>
            </a:r>
            <a:r>
              <a:rPr lang="en-US" sz="1500" dirty="0"/>
              <a:t>develop local and regional professional development plans and share their knowledge and expertise to assist </a:t>
            </a:r>
            <a:r>
              <a:rPr lang="en-US" sz="1500" dirty="0" smtClean="0"/>
              <a:t>programs </a:t>
            </a:r>
            <a:r>
              <a:rPr lang="en-US" sz="1500" dirty="0"/>
              <a:t>and DWD with continuous </a:t>
            </a:r>
            <a:r>
              <a:rPr lang="en-US" sz="1500" dirty="0" smtClean="0"/>
              <a:t>program </a:t>
            </a:r>
            <a:r>
              <a:rPr lang="en-US" sz="1500" dirty="0"/>
              <a:t>improvement. </a:t>
            </a:r>
            <a:endParaRPr lang="en-US" sz="1500" dirty="0" smtClean="0"/>
          </a:p>
          <a:p>
            <a:endParaRPr lang="en-US" sz="800" dirty="0" smtClean="0"/>
          </a:p>
          <a:p>
            <a:r>
              <a:rPr lang="en-US" sz="1700" dirty="0" smtClean="0">
                <a:solidFill>
                  <a:srgbClr val="FFC000"/>
                </a:solidFill>
              </a:rPr>
              <a:t>Indiana Online Only Distance Education</a:t>
            </a:r>
          </a:p>
          <a:p>
            <a:r>
              <a:rPr lang="en-US" sz="1500" dirty="0" smtClean="0"/>
              <a:t>– </a:t>
            </a:r>
            <a:r>
              <a:rPr lang="en-US" sz="1500" dirty="0"/>
              <a:t>Applicants seeking an award to fund an IOODE program will be responsible for the design, implementation, and management of a statewide AE distance education </a:t>
            </a:r>
            <a:r>
              <a:rPr lang="en-US" sz="1500" dirty="0" smtClean="0"/>
              <a:t>Any </a:t>
            </a:r>
            <a:r>
              <a:rPr lang="en-US" sz="1500" dirty="0"/>
              <a:t>IOODE program funded as a result of this grant must be made available to participants in all </a:t>
            </a:r>
            <a:r>
              <a:rPr lang="en-US" sz="1500" dirty="0" smtClean="0"/>
              <a:t>92 counties </a:t>
            </a:r>
            <a:r>
              <a:rPr lang="en-US" sz="1500" dirty="0"/>
              <a:t>within Indiana. </a:t>
            </a:r>
          </a:p>
          <a:p>
            <a:r>
              <a:rPr lang="en-US" sz="1500" dirty="0" smtClean="0"/>
              <a:t> </a:t>
            </a:r>
            <a:endParaRPr lang="en-US" sz="1500" dirty="0"/>
          </a:p>
          <a:p>
            <a:endParaRPr lang="en-US" sz="1500" dirty="0" smtClean="0"/>
          </a:p>
          <a:p>
            <a:endParaRPr lang="en-US" sz="1500" dirty="0"/>
          </a:p>
          <a:p>
            <a:endParaRPr lang="en-US" sz="1500" dirty="0" smtClean="0"/>
          </a:p>
          <a:p>
            <a:endParaRPr lang="en-US" sz="1500" dirty="0"/>
          </a:p>
          <a:p>
            <a:endParaRPr lang="en-US" sz="1500" dirty="0"/>
          </a:p>
        </p:txBody>
      </p:sp>
      <p:sp>
        <p:nvSpPr>
          <p:cNvPr id="3" name="Rectangle 2"/>
          <p:cNvSpPr/>
          <p:nvPr/>
        </p:nvSpPr>
        <p:spPr>
          <a:xfrm>
            <a:off x="375635" y="4741541"/>
            <a:ext cx="3210977" cy="1946687"/>
          </a:xfrm>
          <a:prstGeom prst="rect">
            <a:avLst/>
          </a:prstGeom>
        </p:spPr>
        <p:txBody>
          <a:bodyPr wrap="square">
            <a:spAutoFit/>
          </a:bodyPr>
          <a:lstStyle/>
          <a:p>
            <a:r>
              <a:rPr lang="en-US" sz="2800" dirty="0" smtClean="0"/>
              <a:t>Adult Education</a:t>
            </a:r>
          </a:p>
          <a:p>
            <a:pPr>
              <a:defRPr/>
            </a:pPr>
            <a:r>
              <a:rPr lang="en-US" altLang="en-US" sz="1250" dirty="0">
                <a:solidFill>
                  <a:srgbClr val="FFC000"/>
                </a:solidFill>
              </a:rPr>
              <a:t>Start July 1, 2020 | End June 30, 2024</a:t>
            </a:r>
          </a:p>
          <a:p>
            <a:r>
              <a:rPr lang="en-US" dirty="0" smtClean="0"/>
              <a:t>Multi-Year</a:t>
            </a:r>
            <a:r>
              <a:rPr lang="en-US" sz="2800" dirty="0" smtClean="0"/>
              <a:t> </a:t>
            </a:r>
            <a:r>
              <a:rPr lang="en-US" dirty="0" smtClean="0"/>
              <a:t>Competitive </a:t>
            </a:r>
            <a:r>
              <a:rPr lang="en-US" dirty="0"/>
              <a:t>Grant Application  </a:t>
            </a:r>
          </a:p>
          <a:p>
            <a:r>
              <a:rPr lang="en-US" sz="1600" dirty="0"/>
              <a:t>(Request for Application)</a:t>
            </a:r>
          </a:p>
          <a:p>
            <a:endParaRPr lang="en-US" dirty="0"/>
          </a:p>
        </p:txBody>
      </p:sp>
      <p:cxnSp>
        <p:nvCxnSpPr>
          <p:cNvPr id="12" name="Straight Connector 11"/>
          <p:cNvCxnSpPr/>
          <p:nvPr/>
        </p:nvCxnSpPr>
        <p:spPr>
          <a:xfrm flipH="1">
            <a:off x="9222661" y="3016867"/>
            <a:ext cx="2331" cy="3381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p:cNvPicPr/>
          <p:nvPr/>
        </p:nvPicPr>
        <p:blipFill rotWithShape="1">
          <a:blip r:embed="rId9" cstate="print">
            <a:extLst>
              <a:ext uri="{28A0092B-C50C-407E-A947-70E740481C1C}">
                <a14:useLocalDpi xmlns:a14="http://schemas.microsoft.com/office/drawing/2010/main" val="0"/>
              </a:ext>
            </a:extLst>
          </a:blip>
          <a:srcRect l="23164" t="13770" r="8258" b="26778"/>
          <a:stretch/>
        </p:blipFill>
        <p:spPr>
          <a:xfrm>
            <a:off x="9274627" y="2590981"/>
            <a:ext cx="2917373" cy="4024119"/>
          </a:xfrm>
          <a:prstGeom prst="rect">
            <a:avLst/>
          </a:prstGeom>
          <a:ln>
            <a:noFill/>
          </a:ln>
          <a:effectLst>
            <a:outerShdw blurRad="292100" dist="139700" dir="2700000" algn="tl" rotWithShape="0">
              <a:srgbClr val="333333">
                <a:alpha val="65000"/>
              </a:srgbClr>
            </a:outerShdw>
            <a:softEdge rad="317500"/>
          </a:effectLst>
        </p:spPr>
      </p:pic>
    </p:spTree>
    <p:extLst>
      <p:ext uri="{BB962C8B-B14F-4D97-AF65-F5344CB8AC3E}">
        <p14:creationId xmlns:p14="http://schemas.microsoft.com/office/powerpoint/2010/main" val="12792184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1126712" y="2104644"/>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3986079429"/>
              </p:ext>
            </p:extLst>
          </p:nvPr>
        </p:nvGraphicFramePr>
        <p:xfrm>
          <a:off x="613229" y="26748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p:cNvSpPr txBox="1"/>
          <p:nvPr/>
        </p:nvSpPr>
        <p:spPr>
          <a:xfrm>
            <a:off x="7481493" y="3372300"/>
            <a:ext cx="4212756" cy="2923877"/>
          </a:xfrm>
          <a:prstGeom prst="rect">
            <a:avLst/>
          </a:prstGeom>
          <a:noFill/>
        </p:spPr>
        <p:txBody>
          <a:bodyPr wrap="square" rtlCol="0">
            <a:spAutoFit/>
          </a:bodyPr>
          <a:lstStyle/>
          <a:p>
            <a:r>
              <a:rPr lang="en-US" sz="2400" dirty="0" smtClean="0"/>
              <a:t>Tentative Release Dates</a:t>
            </a:r>
          </a:p>
          <a:p>
            <a:pPr>
              <a:defRPr/>
            </a:pPr>
            <a:r>
              <a:rPr lang="en-US" altLang="en-US" sz="1550" dirty="0">
                <a:solidFill>
                  <a:srgbClr val="FFC000"/>
                </a:solidFill>
              </a:rPr>
              <a:t>Start July 1, 2020 | End June 30, 2024</a:t>
            </a:r>
          </a:p>
          <a:p>
            <a:pPr>
              <a:defRPr/>
            </a:pPr>
            <a:endParaRPr lang="en-US" altLang="en-US" sz="1200" dirty="0"/>
          </a:p>
          <a:p>
            <a:r>
              <a:rPr lang="en-US" sz="4000" dirty="0" smtClean="0"/>
              <a:t>Adult Education </a:t>
            </a:r>
            <a:r>
              <a:rPr lang="en-US" sz="2800" dirty="0" smtClean="0"/>
              <a:t>Multi-Year</a:t>
            </a:r>
            <a:r>
              <a:rPr lang="en-US" sz="4000" dirty="0" smtClean="0"/>
              <a:t> </a:t>
            </a:r>
            <a:r>
              <a:rPr lang="en-US" sz="2800" dirty="0" smtClean="0"/>
              <a:t>Competitive Grant Application  </a:t>
            </a:r>
          </a:p>
          <a:p>
            <a:r>
              <a:rPr lang="en-US" sz="2400" dirty="0" smtClean="0"/>
              <a:t>(Request for Application)</a:t>
            </a:r>
            <a:endParaRPr lang="en-US" sz="2400" dirty="0"/>
          </a:p>
        </p:txBody>
      </p:sp>
      <p:cxnSp>
        <p:nvCxnSpPr>
          <p:cNvPr id="13" name="Straight Connector 12"/>
          <p:cNvCxnSpPr/>
          <p:nvPr/>
        </p:nvCxnSpPr>
        <p:spPr>
          <a:xfrm flipH="1">
            <a:off x="7242629" y="3015823"/>
            <a:ext cx="2331" cy="3381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7481493" y="2831157"/>
            <a:ext cx="4591321" cy="369332"/>
          </a:xfrm>
          <a:prstGeom prst="rect">
            <a:avLst/>
          </a:prstGeom>
        </p:spPr>
        <p:txBody>
          <a:bodyPr wrap="none">
            <a:spAutoFit/>
          </a:bodyPr>
          <a:lstStyle/>
          <a:p>
            <a:r>
              <a:rPr lang="en-US" dirty="0"/>
              <a:t>V. Grant Application Process  – Timeline</a:t>
            </a:r>
          </a:p>
        </p:txBody>
      </p:sp>
    </p:spTree>
    <p:extLst>
      <p:ext uri="{BB962C8B-B14F-4D97-AF65-F5344CB8AC3E}">
        <p14:creationId xmlns:p14="http://schemas.microsoft.com/office/powerpoint/2010/main" val="16401292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481493" y="3372300"/>
            <a:ext cx="4212756" cy="2939266"/>
          </a:xfrm>
          <a:prstGeom prst="rect">
            <a:avLst/>
          </a:prstGeom>
          <a:noFill/>
        </p:spPr>
        <p:txBody>
          <a:bodyPr wrap="square" rtlCol="0">
            <a:spAutoFit/>
          </a:bodyPr>
          <a:lstStyle/>
          <a:p>
            <a:r>
              <a:rPr lang="en-US" sz="2600" dirty="0" smtClean="0"/>
              <a:t>Tentative Release Dates</a:t>
            </a:r>
          </a:p>
          <a:p>
            <a:pPr>
              <a:defRPr/>
            </a:pPr>
            <a:r>
              <a:rPr lang="en-US" altLang="en-US" sz="1700" dirty="0">
                <a:solidFill>
                  <a:srgbClr val="FFC000"/>
                </a:solidFill>
              </a:rPr>
              <a:t>Start July 1, 2020 | End June 30, </a:t>
            </a:r>
            <a:r>
              <a:rPr lang="en-US" altLang="en-US" sz="1700" dirty="0" smtClean="0">
                <a:solidFill>
                  <a:srgbClr val="FFC000"/>
                </a:solidFill>
              </a:rPr>
              <a:t>2024</a:t>
            </a:r>
          </a:p>
          <a:p>
            <a:pPr>
              <a:defRPr/>
            </a:pPr>
            <a:endParaRPr lang="en-US" altLang="en-US" sz="1100" dirty="0">
              <a:solidFill>
                <a:srgbClr val="FFC000"/>
              </a:solidFill>
            </a:endParaRPr>
          </a:p>
          <a:p>
            <a:r>
              <a:rPr lang="en-US" sz="4000" dirty="0" smtClean="0"/>
              <a:t>Adult Education </a:t>
            </a:r>
            <a:r>
              <a:rPr lang="en-US" sz="2800" dirty="0" smtClean="0"/>
              <a:t>Multi-Year</a:t>
            </a:r>
            <a:r>
              <a:rPr lang="en-US" sz="4000" dirty="0" smtClean="0"/>
              <a:t> </a:t>
            </a:r>
            <a:r>
              <a:rPr lang="en-US" sz="2800" dirty="0" smtClean="0"/>
              <a:t>Competitive Grant Application  </a:t>
            </a:r>
          </a:p>
          <a:p>
            <a:r>
              <a:rPr lang="en-US" sz="2400" dirty="0" smtClean="0"/>
              <a:t>(Request for Application)</a:t>
            </a:r>
            <a:endParaRPr lang="en-US" sz="2400" dirty="0"/>
          </a:p>
        </p:txBody>
      </p:sp>
      <p:cxnSp>
        <p:nvCxnSpPr>
          <p:cNvPr id="13" name="Straight Connector 12"/>
          <p:cNvCxnSpPr/>
          <p:nvPr/>
        </p:nvCxnSpPr>
        <p:spPr>
          <a:xfrm flipH="1">
            <a:off x="7242629" y="3015823"/>
            <a:ext cx="2331" cy="3381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7481493" y="2831157"/>
            <a:ext cx="4591321" cy="369332"/>
          </a:xfrm>
          <a:prstGeom prst="rect">
            <a:avLst/>
          </a:prstGeom>
        </p:spPr>
        <p:txBody>
          <a:bodyPr wrap="none">
            <a:spAutoFit/>
          </a:bodyPr>
          <a:lstStyle/>
          <a:p>
            <a:r>
              <a:rPr lang="en-US" dirty="0"/>
              <a:t>V. Grant Application Process  – Timeline</a:t>
            </a:r>
          </a:p>
        </p:txBody>
      </p:sp>
      <p:sp>
        <p:nvSpPr>
          <p:cNvPr id="8" name="Rectangle 7"/>
          <p:cNvSpPr/>
          <p:nvPr/>
        </p:nvSpPr>
        <p:spPr>
          <a:xfrm>
            <a:off x="483858" y="3216607"/>
            <a:ext cx="6096000" cy="3139321"/>
          </a:xfrm>
          <a:prstGeom prst="rect">
            <a:avLst/>
          </a:prstGeom>
        </p:spPr>
        <p:txBody>
          <a:bodyPr>
            <a:spAutoFit/>
          </a:bodyPr>
          <a:lstStyle/>
          <a:p>
            <a:r>
              <a:rPr lang="en-US" dirty="0"/>
              <a:t>WIOA mandates that local workforce development boards (“WDBs”) coordinate activities with education and training providers within the local workforce development area (“WDA”). </a:t>
            </a:r>
            <a:r>
              <a:rPr lang="en-US" dirty="0" smtClean="0"/>
              <a:t>WDBs will have an opportunity to </a:t>
            </a:r>
            <a:r>
              <a:rPr lang="en-US" dirty="0"/>
              <a:t>review all AEFLA applications submitted to DWD from eligible providers that wish to provide services with the WDB’s local WDA. WDBs will review these applications to determine if the applications align to, and are consistent with, local plans. </a:t>
            </a:r>
            <a:r>
              <a:rPr lang="en-US" dirty="0" smtClean="0"/>
              <a:t>WDBs </a:t>
            </a:r>
            <a:r>
              <a:rPr lang="en-US" dirty="0"/>
              <a:t>will submit </a:t>
            </a:r>
            <a:r>
              <a:rPr lang="en-US" dirty="0" smtClean="0"/>
              <a:t>any recommendations </a:t>
            </a:r>
            <a:r>
              <a:rPr lang="en-US" dirty="0"/>
              <a:t>to </a:t>
            </a:r>
            <a:r>
              <a:rPr lang="en-US" dirty="0" smtClean="0"/>
              <a:t>DWD.</a:t>
            </a:r>
            <a:endParaRPr lang="en-US" dirty="0"/>
          </a:p>
        </p:txBody>
      </p:sp>
      <p:sp>
        <p:nvSpPr>
          <p:cNvPr id="9" name="TextBox 8"/>
          <p:cNvSpPr txBox="1"/>
          <p:nvPr/>
        </p:nvSpPr>
        <p:spPr>
          <a:xfrm>
            <a:off x="452302" y="2309969"/>
            <a:ext cx="5403136" cy="830997"/>
          </a:xfrm>
          <a:prstGeom prst="rect">
            <a:avLst/>
          </a:prstGeom>
          <a:noFill/>
        </p:spPr>
        <p:txBody>
          <a:bodyPr wrap="square" rtlCol="0">
            <a:spAutoFit/>
          </a:bodyPr>
          <a:lstStyle/>
          <a:p>
            <a:r>
              <a:rPr lang="en-US" sz="2400" dirty="0" smtClean="0">
                <a:solidFill>
                  <a:srgbClr val="FFC000"/>
                </a:solidFill>
              </a:rPr>
              <a:t>WDB Review – Alignment to Local Plans | Recommendations</a:t>
            </a:r>
            <a:endParaRPr lang="en-US" sz="2400" dirty="0">
              <a:solidFill>
                <a:srgbClr val="FFC000"/>
              </a:solidFill>
            </a:endParaRPr>
          </a:p>
        </p:txBody>
      </p:sp>
    </p:spTree>
    <p:extLst>
      <p:ext uri="{BB962C8B-B14F-4D97-AF65-F5344CB8AC3E}">
        <p14:creationId xmlns:p14="http://schemas.microsoft.com/office/powerpoint/2010/main" val="12272007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605967" y="3625020"/>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500284" y="2648218"/>
            <a:ext cx="4691716" cy="3785652"/>
          </a:xfrm>
          <a:prstGeom prst="rect">
            <a:avLst/>
          </a:prstGeom>
          <a:noFill/>
        </p:spPr>
        <p:txBody>
          <a:bodyPr wrap="square" rtlCol="0">
            <a:spAutoFit/>
          </a:bodyPr>
          <a:lstStyle/>
          <a:p>
            <a:r>
              <a:rPr lang="en-US" sz="3000" dirty="0" smtClean="0"/>
              <a:t>● Reading</a:t>
            </a:r>
          </a:p>
          <a:p>
            <a:r>
              <a:rPr lang="en-US" sz="3000" dirty="0"/>
              <a:t>● Writing</a:t>
            </a:r>
          </a:p>
          <a:p>
            <a:r>
              <a:rPr lang="en-US" sz="3000" dirty="0"/>
              <a:t>● </a:t>
            </a:r>
            <a:r>
              <a:rPr lang="en-US" sz="3000" dirty="0" smtClean="0"/>
              <a:t>Speaking</a:t>
            </a:r>
          </a:p>
          <a:p>
            <a:r>
              <a:rPr lang="en-US" sz="3000" dirty="0" smtClean="0"/>
              <a:t>● Mathematics</a:t>
            </a:r>
          </a:p>
          <a:p>
            <a:r>
              <a:rPr lang="en-US" sz="3000" dirty="0" smtClean="0">
                <a:solidFill>
                  <a:srgbClr val="FFC000"/>
                </a:solidFill>
              </a:rPr>
              <a:t>● High school  </a:t>
            </a:r>
          </a:p>
          <a:p>
            <a:r>
              <a:rPr lang="en-US" sz="3000" dirty="0">
                <a:solidFill>
                  <a:srgbClr val="FFC000"/>
                </a:solidFill>
              </a:rPr>
              <a:t> </a:t>
            </a:r>
            <a:r>
              <a:rPr lang="en-US" sz="3000" dirty="0" smtClean="0">
                <a:solidFill>
                  <a:srgbClr val="FFC000"/>
                </a:solidFill>
              </a:rPr>
              <a:t>  diploma/equivalent</a:t>
            </a:r>
          </a:p>
          <a:p>
            <a:r>
              <a:rPr lang="en-US" sz="3000" dirty="0" smtClean="0">
                <a:solidFill>
                  <a:srgbClr val="FFC000"/>
                </a:solidFill>
              </a:rPr>
              <a:t>● Occupational</a:t>
            </a:r>
          </a:p>
          <a:p>
            <a:r>
              <a:rPr lang="en-US" sz="3000" dirty="0" smtClean="0">
                <a:solidFill>
                  <a:srgbClr val="FFC000"/>
                </a:solidFill>
              </a:rPr>
              <a:t>   certification</a:t>
            </a:r>
            <a:endParaRPr lang="en-US" sz="3000" dirty="0">
              <a:solidFill>
                <a:srgbClr val="FFC000"/>
              </a:solidFill>
            </a:endParaRPr>
          </a:p>
        </p:txBody>
      </p:sp>
      <p:cxnSp>
        <p:nvCxnSpPr>
          <p:cNvPr id="17" name="Straight Connector 16"/>
          <p:cNvCxnSpPr/>
          <p:nvPr/>
        </p:nvCxnSpPr>
        <p:spPr>
          <a:xfrm flipH="1">
            <a:off x="7053288" y="2911218"/>
            <a:ext cx="14514" cy="32469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14474" y="2306782"/>
            <a:ext cx="6469025" cy="1138773"/>
          </a:xfrm>
          <a:prstGeom prst="rect">
            <a:avLst/>
          </a:prstGeom>
          <a:noFill/>
        </p:spPr>
        <p:txBody>
          <a:bodyPr wrap="square" rtlCol="0">
            <a:spAutoFit/>
          </a:bodyPr>
          <a:lstStyle/>
          <a:p>
            <a:r>
              <a:rPr lang="en-US" sz="3200" dirty="0" smtClean="0">
                <a:solidFill>
                  <a:srgbClr val="FFC000"/>
                </a:solidFill>
              </a:rPr>
              <a:t>What we do . . . </a:t>
            </a:r>
          </a:p>
          <a:p>
            <a:r>
              <a:rPr lang="en-US" sz="3600" dirty="0" smtClean="0"/>
              <a:t>I. Adult Education Definition</a:t>
            </a:r>
            <a:endParaRPr lang="en-US" sz="3600" dirty="0"/>
          </a:p>
        </p:txBody>
      </p:sp>
      <p:sp>
        <p:nvSpPr>
          <p:cNvPr id="18" name="TextBox 17"/>
          <p:cNvSpPr txBox="1"/>
          <p:nvPr/>
        </p:nvSpPr>
        <p:spPr>
          <a:xfrm>
            <a:off x="414474" y="3537272"/>
            <a:ext cx="6653328" cy="2954655"/>
          </a:xfrm>
          <a:prstGeom prst="rect">
            <a:avLst/>
          </a:prstGeom>
          <a:noFill/>
        </p:spPr>
        <p:txBody>
          <a:bodyPr wrap="square" rtlCol="0">
            <a:spAutoFit/>
          </a:bodyPr>
          <a:lstStyle/>
          <a:p>
            <a:r>
              <a:rPr lang="en-US" sz="2400" dirty="0"/>
              <a:t>Indiana Adult Education provides </a:t>
            </a:r>
            <a:r>
              <a:rPr lang="en-US" sz="2400" dirty="0" smtClean="0"/>
              <a:t>reading, writing, speaking, and mathematics instruction </a:t>
            </a:r>
            <a:r>
              <a:rPr lang="en-US" sz="2400" i="1" dirty="0">
                <a:solidFill>
                  <a:srgbClr val="FFC000"/>
                </a:solidFill>
              </a:rPr>
              <a:t>free of charge</a:t>
            </a:r>
            <a:r>
              <a:rPr lang="en-US" sz="2400" dirty="0">
                <a:solidFill>
                  <a:srgbClr val="FFC000"/>
                </a:solidFill>
              </a:rPr>
              <a:t> </a:t>
            </a:r>
            <a:r>
              <a:rPr lang="en-US" sz="2400" dirty="0"/>
              <a:t>to help acquire the skills needed to earn a high school equivalency diploma, go to college, </a:t>
            </a:r>
            <a:r>
              <a:rPr lang="en-US" sz="2400" u="sng" dirty="0"/>
              <a:t>or</a:t>
            </a:r>
            <a:r>
              <a:rPr lang="en-US" sz="2400" dirty="0"/>
              <a:t> enter an entry-level occupational certification program. </a:t>
            </a:r>
          </a:p>
          <a:p>
            <a:endParaRPr lang="en-US" dirty="0"/>
          </a:p>
        </p:txBody>
      </p:sp>
    </p:spTree>
    <p:extLst>
      <p:ext uri="{BB962C8B-B14F-4D97-AF65-F5344CB8AC3E}">
        <p14:creationId xmlns:p14="http://schemas.microsoft.com/office/powerpoint/2010/main" val="42218825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1126712" y="2104644"/>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02449" y="2212393"/>
            <a:ext cx="3222900" cy="2123658"/>
          </a:xfrm>
          <a:prstGeom prst="rect">
            <a:avLst/>
          </a:prstGeom>
        </p:spPr>
        <p:txBody>
          <a:bodyPr wrap="square">
            <a:spAutoFit/>
          </a:bodyPr>
          <a:lstStyle/>
          <a:p>
            <a:r>
              <a:rPr lang="en-US" sz="3200" dirty="0"/>
              <a:t>VI. Integrated Education and Training (IET</a:t>
            </a:r>
            <a:r>
              <a:rPr lang="en-US" sz="3200" dirty="0" smtClean="0"/>
              <a:t>)</a:t>
            </a:r>
          </a:p>
          <a:p>
            <a:endParaRPr lang="en-US" dirty="0"/>
          </a:p>
          <a:p>
            <a:endParaRPr lang="en-US" dirty="0"/>
          </a:p>
        </p:txBody>
      </p:sp>
      <p:sp>
        <p:nvSpPr>
          <p:cNvPr id="3" name="TextBox 2"/>
          <p:cNvSpPr txBox="1"/>
          <p:nvPr/>
        </p:nvSpPr>
        <p:spPr>
          <a:xfrm>
            <a:off x="4349166" y="2874133"/>
            <a:ext cx="7283639" cy="3647152"/>
          </a:xfrm>
          <a:prstGeom prst="rect">
            <a:avLst/>
          </a:prstGeom>
          <a:noFill/>
        </p:spPr>
        <p:txBody>
          <a:bodyPr wrap="square" rtlCol="0">
            <a:spAutoFit/>
          </a:bodyPr>
          <a:lstStyle/>
          <a:p>
            <a:pPr marL="0" lvl="1">
              <a:defRPr/>
            </a:pPr>
            <a:r>
              <a:rPr lang="en-US" sz="1950" dirty="0"/>
              <a:t>Provides adult education and literacy activities </a:t>
            </a:r>
            <a:r>
              <a:rPr lang="en-US" sz="1950" dirty="0">
                <a:solidFill>
                  <a:srgbClr val="FFC000"/>
                </a:solidFill>
              </a:rPr>
              <a:t>concurrently</a:t>
            </a:r>
            <a:r>
              <a:rPr lang="en-US" sz="1950" dirty="0"/>
              <a:t> and </a:t>
            </a:r>
            <a:r>
              <a:rPr lang="en-US" sz="1950" dirty="0">
                <a:solidFill>
                  <a:srgbClr val="FFC000"/>
                </a:solidFill>
              </a:rPr>
              <a:t>contextually</a:t>
            </a:r>
            <a:r>
              <a:rPr lang="en-US" sz="1950" dirty="0"/>
              <a:t> with workforce preparation activities and workforce training for a specific occupation or occupational cluster. </a:t>
            </a:r>
            <a:r>
              <a:rPr lang="en-US" sz="1950" u="sng" dirty="0"/>
              <a:t>Must</a:t>
            </a:r>
            <a:r>
              <a:rPr lang="en-US" sz="1950" dirty="0"/>
              <a:t> have a </a:t>
            </a:r>
            <a:r>
              <a:rPr lang="en-US" sz="1950" dirty="0">
                <a:solidFill>
                  <a:srgbClr val="FFC000"/>
                </a:solidFill>
              </a:rPr>
              <a:t>single set of learning objectives. </a:t>
            </a:r>
          </a:p>
          <a:p>
            <a:pPr marL="0" lvl="1">
              <a:defRPr/>
            </a:pPr>
            <a:endParaRPr lang="en-US" sz="1000" dirty="0"/>
          </a:p>
          <a:p>
            <a:pPr marL="0" lvl="1">
              <a:defRPr/>
            </a:pPr>
            <a:r>
              <a:rPr lang="en-US" sz="1950" dirty="0"/>
              <a:t>Must include the three components of adult education and literacy activities, workforce preparation activities, </a:t>
            </a:r>
            <a:r>
              <a:rPr lang="en-US" sz="1950" dirty="0">
                <a:solidFill>
                  <a:srgbClr val="FFC000"/>
                </a:solidFill>
              </a:rPr>
              <a:t>and</a:t>
            </a:r>
            <a:r>
              <a:rPr lang="en-US" sz="1950" dirty="0"/>
              <a:t> workforce training.</a:t>
            </a:r>
          </a:p>
          <a:p>
            <a:pPr marL="0" lvl="1">
              <a:defRPr/>
            </a:pPr>
            <a:endParaRPr lang="en-US" sz="1000" dirty="0"/>
          </a:p>
          <a:p>
            <a:pPr marL="0" lvl="1">
              <a:defRPr/>
            </a:pPr>
            <a:r>
              <a:rPr lang="en-US" sz="1950" dirty="0"/>
              <a:t>As part of a career pathway, IETs should support local and state workforce development board plans. </a:t>
            </a:r>
          </a:p>
          <a:p>
            <a:endParaRPr lang="en-US" sz="1600" dirty="0"/>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8487" t="6076" r="16392" b="18207"/>
          <a:stretch/>
        </p:blipFill>
        <p:spPr>
          <a:xfrm>
            <a:off x="748014" y="3827747"/>
            <a:ext cx="2826462" cy="2666600"/>
          </a:xfrm>
          <a:prstGeom prst="rect">
            <a:avLst/>
          </a:prstGeom>
          <a:ln>
            <a:solidFill>
              <a:schemeClr val="tx1"/>
            </a:solidFill>
          </a:ln>
        </p:spPr>
      </p:pic>
      <p:cxnSp>
        <p:nvCxnSpPr>
          <p:cNvPr id="12" name="Straight Connector 11"/>
          <p:cNvCxnSpPr/>
          <p:nvPr/>
        </p:nvCxnSpPr>
        <p:spPr>
          <a:xfrm flipH="1">
            <a:off x="4032385" y="3016867"/>
            <a:ext cx="2331" cy="3381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1682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1126712" y="2104644"/>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49954" y="2651318"/>
            <a:ext cx="6096000" cy="2769989"/>
          </a:xfrm>
          <a:prstGeom prst="rect">
            <a:avLst/>
          </a:prstGeom>
        </p:spPr>
        <p:txBody>
          <a:bodyPr>
            <a:spAutoFit/>
          </a:bodyPr>
          <a:lstStyle/>
          <a:p>
            <a:pPr>
              <a:defRPr/>
            </a:pPr>
            <a:r>
              <a:rPr lang="en-US" sz="3400" dirty="0"/>
              <a:t>“Adult Education and Literacy Activities’’ Grant             </a:t>
            </a:r>
          </a:p>
          <a:p>
            <a:pPr>
              <a:defRPr/>
            </a:pPr>
            <a:r>
              <a:rPr lang="en-US" sz="2000" dirty="0" smtClean="0"/>
              <a:t>(</a:t>
            </a:r>
            <a:r>
              <a:rPr lang="en-US" sz="2000" dirty="0"/>
              <a:t>WIOA, Sections 201-243, Title II, Adult Education and Family Literacy Act</a:t>
            </a:r>
            <a:r>
              <a:rPr lang="en-US" sz="2000" dirty="0" smtClean="0"/>
              <a:t>)</a:t>
            </a:r>
          </a:p>
          <a:p>
            <a:pPr>
              <a:defRPr/>
            </a:pPr>
            <a:endParaRPr lang="en-US" sz="1000" dirty="0"/>
          </a:p>
          <a:p>
            <a:pPr marL="0" lvl="1">
              <a:defRPr/>
            </a:pPr>
            <a:r>
              <a:rPr lang="en-US" sz="2600" dirty="0" smtClean="0"/>
              <a:t>● IETs </a:t>
            </a:r>
            <a:r>
              <a:rPr lang="en-US" sz="2600" dirty="0"/>
              <a:t>are </a:t>
            </a:r>
            <a:r>
              <a:rPr lang="en-US" sz="2600" u="sng" dirty="0">
                <a:solidFill>
                  <a:srgbClr val="FFC000"/>
                </a:solidFill>
              </a:rPr>
              <a:t>not</a:t>
            </a:r>
            <a:r>
              <a:rPr lang="en-US" sz="2600" dirty="0"/>
              <a:t> required, but strongly encouraged – it is a “may”</a:t>
            </a:r>
          </a:p>
        </p:txBody>
      </p:sp>
      <p:sp>
        <p:nvSpPr>
          <p:cNvPr id="3" name="Rectangle 2"/>
          <p:cNvSpPr/>
          <p:nvPr/>
        </p:nvSpPr>
        <p:spPr>
          <a:xfrm>
            <a:off x="6720113" y="2639532"/>
            <a:ext cx="5617030" cy="3139321"/>
          </a:xfrm>
          <a:prstGeom prst="rect">
            <a:avLst/>
          </a:prstGeom>
        </p:spPr>
        <p:txBody>
          <a:bodyPr wrap="square">
            <a:spAutoFit/>
          </a:bodyPr>
          <a:lstStyle/>
          <a:p>
            <a:pPr>
              <a:defRPr/>
            </a:pPr>
            <a:r>
              <a:rPr lang="en-US" sz="3400" dirty="0"/>
              <a:t>Integrated English Language and Civics Education (IELCE) Grant </a:t>
            </a:r>
            <a:endParaRPr lang="en-US" sz="3400" dirty="0" smtClean="0"/>
          </a:p>
          <a:p>
            <a:pPr>
              <a:defRPr/>
            </a:pPr>
            <a:r>
              <a:rPr lang="en-US" sz="2000" dirty="0" smtClean="0"/>
              <a:t>(</a:t>
            </a:r>
            <a:r>
              <a:rPr lang="en-US" sz="2000" dirty="0"/>
              <a:t>WIOA, Section 243 Subpart G</a:t>
            </a:r>
            <a:r>
              <a:rPr lang="en-US" sz="2000" dirty="0" smtClean="0"/>
              <a:t>)</a:t>
            </a:r>
          </a:p>
          <a:p>
            <a:pPr>
              <a:defRPr/>
            </a:pPr>
            <a:endParaRPr lang="en-US" sz="1000" dirty="0"/>
          </a:p>
          <a:p>
            <a:pPr marL="0" lvl="1">
              <a:defRPr/>
            </a:pPr>
            <a:r>
              <a:rPr lang="en-US" sz="2600" dirty="0" smtClean="0"/>
              <a:t>● </a:t>
            </a:r>
            <a:r>
              <a:rPr lang="en-US" sz="2600" dirty="0" smtClean="0">
                <a:solidFill>
                  <a:srgbClr val="FFC000"/>
                </a:solidFill>
              </a:rPr>
              <a:t>IETs </a:t>
            </a:r>
            <a:r>
              <a:rPr lang="en-US" sz="2600" dirty="0">
                <a:solidFill>
                  <a:srgbClr val="FFC000"/>
                </a:solidFill>
              </a:rPr>
              <a:t>are required </a:t>
            </a:r>
            <a:r>
              <a:rPr lang="en-US" sz="2600" dirty="0"/>
              <a:t>– it is a must</a:t>
            </a:r>
            <a:r>
              <a:rPr lang="en-US" sz="2600" dirty="0" smtClean="0"/>
              <a:t>!</a:t>
            </a:r>
          </a:p>
          <a:p>
            <a:pPr marL="0" lvl="1">
              <a:defRPr/>
            </a:pPr>
            <a:r>
              <a:rPr lang="en-US" sz="1400" dirty="0" smtClean="0"/>
              <a:t>A participant </a:t>
            </a:r>
            <a:r>
              <a:rPr lang="en-US" sz="1400" dirty="0"/>
              <a:t>is not required to attend. </a:t>
            </a:r>
          </a:p>
          <a:p>
            <a:pPr marL="0" lvl="1">
              <a:defRPr/>
            </a:pPr>
            <a:endParaRPr lang="en-US" sz="2600" dirty="0"/>
          </a:p>
        </p:txBody>
      </p:sp>
      <p:sp>
        <p:nvSpPr>
          <p:cNvPr id="8" name="TextBox 7"/>
          <p:cNvSpPr txBox="1"/>
          <p:nvPr/>
        </p:nvSpPr>
        <p:spPr>
          <a:xfrm>
            <a:off x="346921" y="5593410"/>
            <a:ext cx="11743479" cy="646331"/>
          </a:xfrm>
          <a:prstGeom prst="rect">
            <a:avLst/>
          </a:prstGeom>
          <a:noFill/>
        </p:spPr>
        <p:txBody>
          <a:bodyPr wrap="square" rtlCol="0">
            <a:spAutoFit/>
          </a:bodyPr>
          <a:lstStyle/>
          <a:p>
            <a:r>
              <a:rPr lang="en-US" sz="3600" dirty="0" smtClean="0">
                <a:solidFill>
                  <a:srgbClr val="FFC000"/>
                </a:solidFill>
              </a:rPr>
              <a:t>Adult Education &amp; Literacy Activities ● IETs ● IELCEs</a:t>
            </a:r>
            <a:endParaRPr lang="en-US" sz="3600" dirty="0">
              <a:solidFill>
                <a:srgbClr val="FFC000"/>
              </a:solidFill>
            </a:endParaRPr>
          </a:p>
        </p:txBody>
      </p:sp>
    </p:spTree>
    <p:extLst>
      <p:ext uri="{BB962C8B-B14F-4D97-AF65-F5344CB8AC3E}">
        <p14:creationId xmlns:p14="http://schemas.microsoft.com/office/powerpoint/2010/main" val="27596253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1126712" y="2104644"/>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28103" y="2781610"/>
            <a:ext cx="3913106" cy="3647152"/>
          </a:xfrm>
          <a:prstGeom prst="rect">
            <a:avLst/>
          </a:prstGeom>
        </p:spPr>
        <p:txBody>
          <a:bodyPr wrap="square">
            <a:spAutoFit/>
          </a:bodyPr>
          <a:lstStyle/>
          <a:p>
            <a:pPr>
              <a:defRPr/>
            </a:pPr>
            <a:r>
              <a:rPr lang="en-US" dirty="0" smtClean="0">
                <a:solidFill>
                  <a:srgbClr val="FFC000"/>
                </a:solidFill>
              </a:rPr>
              <a:t>Integrated English Language &amp; Civics Education (IELCE) Grant</a:t>
            </a:r>
          </a:p>
          <a:p>
            <a:pPr>
              <a:defRPr/>
            </a:pPr>
            <a:endParaRPr lang="en-US" sz="1000" dirty="0">
              <a:solidFill>
                <a:srgbClr val="FFC000"/>
              </a:solidFill>
            </a:endParaRPr>
          </a:p>
          <a:p>
            <a:pPr>
              <a:defRPr/>
            </a:pPr>
            <a:r>
              <a:rPr lang="en-US" sz="1850" dirty="0"/>
              <a:t>IELCE provides education services to </a:t>
            </a:r>
            <a:r>
              <a:rPr lang="en-US" sz="1850" dirty="0">
                <a:solidFill>
                  <a:srgbClr val="FFC000"/>
                </a:solidFill>
              </a:rPr>
              <a:t>English language learners </a:t>
            </a:r>
            <a:r>
              <a:rPr lang="en-US" sz="1850" dirty="0"/>
              <a:t>who are adults, including professionals with degrees and credentials in their  native countries, that enables them to achieve competency </a:t>
            </a:r>
            <a:r>
              <a:rPr lang="en-US" sz="1850" dirty="0" smtClean="0"/>
              <a:t> in </a:t>
            </a:r>
            <a:r>
              <a:rPr lang="en-US" sz="1850" dirty="0"/>
              <a:t>the English language and acquire the basic and more advanced skills needed </a:t>
            </a:r>
            <a:r>
              <a:rPr lang="en-US" sz="1850" dirty="0" smtClean="0"/>
              <a:t>to</a:t>
            </a:r>
            <a:endParaRPr lang="en-US" sz="1850" dirty="0"/>
          </a:p>
        </p:txBody>
      </p:sp>
      <p:sp>
        <p:nvSpPr>
          <p:cNvPr id="3" name="Rectangle 2"/>
          <p:cNvSpPr/>
          <p:nvPr/>
        </p:nvSpPr>
        <p:spPr>
          <a:xfrm>
            <a:off x="4725601" y="2781610"/>
            <a:ext cx="3723603" cy="3662541"/>
          </a:xfrm>
          <a:prstGeom prst="rect">
            <a:avLst/>
          </a:prstGeom>
        </p:spPr>
        <p:txBody>
          <a:bodyPr wrap="square">
            <a:spAutoFit/>
          </a:bodyPr>
          <a:lstStyle/>
          <a:p>
            <a:pPr>
              <a:defRPr/>
            </a:pPr>
            <a:r>
              <a:rPr lang="en-US" sz="1850" dirty="0"/>
              <a:t>function effectively as parents, workers, and citizens in the U.S.</a:t>
            </a:r>
          </a:p>
          <a:p>
            <a:pPr>
              <a:defRPr/>
            </a:pPr>
            <a:endParaRPr lang="en-US" sz="1000" dirty="0"/>
          </a:p>
          <a:p>
            <a:pPr>
              <a:defRPr/>
            </a:pPr>
            <a:r>
              <a:rPr lang="en-US" sz="1850" dirty="0" smtClean="0"/>
              <a:t>Programming must </a:t>
            </a:r>
            <a:r>
              <a:rPr lang="en-US" sz="1850" dirty="0"/>
              <a:t>include instruction in literacy and English language acquisition </a:t>
            </a:r>
            <a:r>
              <a:rPr lang="en-US" sz="1850" dirty="0" smtClean="0"/>
              <a:t>and </a:t>
            </a:r>
            <a:r>
              <a:rPr lang="en-US" sz="1850" dirty="0"/>
              <a:t>instruction on the rights and responsibilities of citizenship and </a:t>
            </a:r>
            <a:r>
              <a:rPr lang="en-US" sz="1850" dirty="0" smtClean="0"/>
              <a:t>civic participation</a:t>
            </a:r>
            <a:r>
              <a:rPr lang="en-US" sz="1850" dirty="0"/>
              <a:t>. </a:t>
            </a:r>
            <a:r>
              <a:rPr lang="en-US" sz="1850" dirty="0">
                <a:solidFill>
                  <a:srgbClr val="FFC000"/>
                </a:solidFill>
              </a:rPr>
              <a:t>Funds </a:t>
            </a:r>
            <a:r>
              <a:rPr lang="en-US" sz="1850" u="sng" dirty="0">
                <a:solidFill>
                  <a:srgbClr val="FFC000"/>
                </a:solidFill>
              </a:rPr>
              <a:t>must</a:t>
            </a:r>
            <a:r>
              <a:rPr lang="en-US" sz="1850" dirty="0">
                <a:solidFill>
                  <a:srgbClr val="FFC000"/>
                </a:solidFill>
              </a:rPr>
              <a:t> also be used in combination with integrated education and training. </a:t>
            </a:r>
          </a:p>
        </p:txBody>
      </p:sp>
      <p:pic>
        <p:nvPicPr>
          <p:cNvPr id="35842" name="Picture 2" descr="W"/>
          <p:cNvPicPr>
            <a:picLocks noChangeAspect="1" noChangeArrowheads="1"/>
          </p:cNvPicPr>
          <p:nvPr/>
        </p:nvPicPr>
        <p:blipFill rotWithShape="1">
          <a:blip r:embed="rId4">
            <a:extLst>
              <a:ext uri="{28A0092B-C50C-407E-A947-70E740481C1C}">
                <a14:useLocalDpi xmlns:a14="http://schemas.microsoft.com/office/drawing/2010/main" val="0"/>
              </a:ext>
            </a:extLst>
          </a:blip>
          <a:srcRect l="39585" t="10954" r="21021" b="49877"/>
          <a:stretch/>
        </p:blipFill>
        <p:spPr bwMode="auto">
          <a:xfrm>
            <a:off x="8765897" y="2737619"/>
            <a:ext cx="2805602" cy="37351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a:xfrm>
            <a:off x="4441371" y="3033486"/>
            <a:ext cx="43218" cy="31256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772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1126712" y="2104644"/>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95520" y="2924166"/>
            <a:ext cx="325" cy="30915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48521" y="2304699"/>
            <a:ext cx="2863284" cy="954107"/>
          </a:xfrm>
          <a:prstGeom prst="rect">
            <a:avLst/>
          </a:prstGeom>
        </p:spPr>
        <p:txBody>
          <a:bodyPr wrap="none">
            <a:spAutoFit/>
          </a:bodyPr>
          <a:lstStyle/>
          <a:p>
            <a:r>
              <a:rPr lang="en-US" sz="2800" dirty="0"/>
              <a:t>VII. Program </a:t>
            </a:r>
            <a:endParaRPr lang="en-US" sz="2800" dirty="0" smtClean="0"/>
          </a:p>
          <a:p>
            <a:r>
              <a:rPr lang="en-US" sz="2800" dirty="0" smtClean="0"/>
              <a:t>Considerations </a:t>
            </a:r>
            <a:endParaRPr lang="en-US" sz="2800" dirty="0"/>
          </a:p>
        </p:txBody>
      </p:sp>
      <p:sp>
        <p:nvSpPr>
          <p:cNvPr id="9" name="Rectangle 8"/>
          <p:cNvSpPr/>
          <p:nvPr/>
        </p:nvSpPr>
        <p:spPr>
          <a:xfrm>
            <a:off x="4485959" y="2741795"/>
            <a:ext cx="3366269" cy="4308872"/>
          </a:xfrm>
          <a:prstGeom prst="rect">
            <a:avLst/>
          </a:prstGeom>
        </p:spPr>
        <p:txBody>
          <a:bodyPr wrap="square">
            <a:spAutoFit/>
          </a:bodyPr>
          <a:lstStyle/>
          <a:p>
            <a:pPr>
              <a:defRPr/>
            </a:pPr>
            <a:r>
              <a:rPr lang="en-US" dirty="0" smtClean="0">
                <a:solidFill>
                  <a:srgbClr val="FFC000"/>
                </a:solidFill>
              </a:rPr>
              <a:t>Adult </a:t>
            </a:r>
            <a:r>
              <a:rPr lang="en-US" dirty="0">
                <a:solidFill>
                  <a:srgbClr val="FFC000"/>
                </a:solidFill>
              </a:rPr>
              <a:t>Education Attendance</a:t>
            </a:r>
          </a:p>
          <a:p>
            <a:pPr marL="0" lvl="1"/>
            <a:r>
              <a:rPr lang="en-US" dirty="0"/>
              <a:t>Adult education directors, or their designee, must attend adult education director meetings and DWD adult education conferences </a:t>
            </a:r>
            <a:endParaRPr lang="en-US" dirty="0" smtClean="0"/>
          </a:p>
          <a:p>
            <a:pPr marL="0" lvl="1"/>
            <a:endParaRPr lang="en-US" sz="1000" dirty="0"/>
          </a:p>
          <a:p>
            <a:pPr>
              <a:defRPr/>
            </a:pPr>
            <a:r>
              <a:rPr lang="en-US" dirty="0">
                <a:solidFill>
                  <a:srgbClr val="FFC000"/>
                </a:solidFill>
              </a:rPr>
              <a:t>Professional Development</a:t>
            </a:r>
          </a:p>
          <a:p>
            <a:pPr marL="0" lvl="1">
              <a:defRPr/>
            </a:pPr>
            <a:r>
              <a:rPr lang="en-US" dirty="0"/>
              <a:t>Instructors and instructional aides working nine hours or more </a:t>
            </a:r>
            <a:r>
              <a:rPr lang="en-US" dirty="0" smtClean="0"/>
              <a:t>must </a:t>
            </a:r>
            <a:r>
              <a:rPr lang="en-US" dirty="0"/>
              <a:t>complete 10 hours of adult education PD per year</a:t>
            </a:r>
          </a:p>
          <a:p>
            <a:pPr marL="0" lvl="1"/>
            <a:endParaRPr lang="en-US" sz="2200" dirty="0"/>
          </a:p>
        </p:txBody>
      </p:sp>
      <p:sp>
        <p:nvSpPr>
          <p:cNvPr id="13" name="Rectangle 12"/>
          <p:cNvSpPr/>
          <p:nvPr/>
        </p:nvSpPr>
        <p:spPr>
          <a:xfrm>
            <a:off x="448521" y="3234238"/>
            <a:ext cx="3512508" cy="3323987"/>
          </a:xfrm>
          <a:prstGeom prst="rect">
            <a:avLst/>
          </a:prstGeom>
        </p:spPr>
        <p:txBody>
          <a:bodyPr wrap="square">
            <a:spAutoFit/>
          </a:bodyPr>
          <a:lstStyle/>
          <a:p>
            <a:pPr>
              <a:defRPr/>
            </a:pPr>
            <a:r>
              <a:rPr lang="en-US" sz="2000" dirty="0">
                <a:solidFill>
                  <a:srgbClr val="FFC000"/>
                </a:solidFill>
              </a:rPr>
              <a:t>Staff Qualifications</a:t>
            </a:r>
          </a:p>
          <a:p>
            <a:pPr marL="0" lvl="1">
              <a:defRPr/>
            </a:pPr>
            <a:r>
              <a:rPr lang="en-US" sz="2000" dirty="0"/>
              <a:t>Adult education program directors and instructors </a:t>
            </a:r>
            <a:r>
              <a:rPr lang="en-US" sz="2000" u="sng" dirty="0"/>
              <a:t>must</a:t>
            </a:r>
            <a:r>
              <a:rPr lang="en-US" sz="2000" dirty="0"/>
              <a:t> have a </a:t>
            </a:r>
            <a:r>
              <a:rPr lang="en-US" sz="2000" dirty="0">
                <a:solidFill>
                  <a:srgbClr val="FFC000"/>
                </a:solidFill>
              </a:rPr>
              <a:t>bachelor’s degree. </a:t>
            </a:r>
            <a:endParaRPr lang="en-US" sz="2000" dirty="0" smtClean="0">
              <a:solidFill>
                <a:srgbClr val="FFC000"/>
              </a:solidFill>
            </a:endParaRPr>
          </a:p>
          <a:p>
            <a:pPr marL="0" lvl="1">
              <a:defRPr/>
            </a:pPr>
            <a:endParaRPr lang="en-US" sz="1000" dirty="0"/>
          </a:p>
          <a:p>
            <a:pPr marL="0" lvl="1">
              <a:defRPr/>
            </a:pPr>
            <a:r>
              <a:rPr lang="en-US" sz="2000" dirty="0" smtClean="0"/>
              <a:t>All </a:t>
            </a:r>
            <a:r>
              <a:rPr lang="en-US" sz="2000" dirty="0"/>
              <a:t>instructional aides </a:t>
            </a:r>
            <a:r>
              <a:rPr lang="en-US" sz="2000" u="sng" dirty="0"/>
              <a:t>must</a:t>
            </a:r>
            <a:r>
              <a:rPr lang="en-US" sz="2000" dirty="0"/>
              <a:t> have a high school diploma or equivalent. May set more stringent qualifications. </a:t>
            </a:r>
          </a:p>
        </p:txBody>
      </p:sp>
      <p:pic>
        <p:nvPicPr>
          <p:cNvPr id="17" name="Picture 16"/>
          <p:cNvPicPr/>
          <p:nvPr/>
        </p:nvPicPr>
        <p:blipFill rotWithShape="1">
          <a:blip r:embed="rId4" cstate="print">
            <a:extLst>
              <a:ext uri="{28A0092B-C50C-407E-A947-70E740481C1C}">
                <a14:useLocalDpi xmlns:a14="http://schemas.microsoft.com/office/drawing/2010/main" val="0"/>
              </a:ext>
            </a:extLst>
          </a:blip>
          <a:srcRect t="13179"/>
          <a:stretch/>
        </p:blipFill>
        <p:spPr>
          <a:xfrm>
            <a:off x="8129594" y="2726473"/>
            <a:ext cx="3583302" cy="3672348"/>
          </a:xfrm>
          <a:prstGeom prst="rect">
            <a:avLst/>
          </a:prstGeom>
          <a:ln>
            <a:solidFill>
              <a:schemeClr val="tx1"/>
            </a:solidFill>
          </a:ln>
          <a:effectLst>
            <a:reflection blurRad="6350" stA="52000" endA="300" endPos="35000" dir="5400000" sy="-100000" algn="bl" rotWithShape="0"/>
          </a:effectLst>
        </p:spPr>
      </p:pic>
    </p:spTree>
    <p:extLst>
      <p:ext uri="{BB962C8B-B14F-4D97-AF65-F5344CB8AC3E}">
        <p14:creationId xmlns:p14="http://schemas.microsoft.com/office/powerpoint/2010/main" val="11445307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7" name="Rectangle 6"/>
          <p:cNvSpPr/>
          <p:nvPr/>
        </p:nvSpPr>
        <p:spPr>
          <a:xfrm>
            <a:off x="351402" y="4327060"/>
            <a:ext cx="3860800" cy="2062103"/>
          </a:xfrm>
          <a:prstGeom prst="rect">
            <a:avLst/>
          </a:prstGeom>
        </p:spPr>
        <p:txBody>
          <a:bodyPr wrap="square">
            <a:spAutoFit/>
          </a:bodyPr>
          <a:lstStyle/>
          <a:p>
            <a:pPr defTabSz="457200"/>
            <a:r>
              <a:rPr lang="en-US" sz="3200" dirty="0" smtClean="0">
                <a:solidFill>
                  <a:srgbClr val="FFC000"/>
                </a:solidFill>
                <a:effectLst>
                  <a:reflection blurRad="6350" stA="55000" endA="300" endPos="45500" dir="5400000" sy="-100000" algn="bl" rotWithShape="0"/>
                </a:effectLst>
              </a:rPr>
              <a:t>New Requirement</a:t>
            </a:r>
          </a:p>
          <a:p>
            <a:r>
              <a:rPr lang="en-US" sz="3200" dirty="0">
                <a:solidFill>
                  <a:srgbClr val="FFC000"/>
                </a:solidFill>
                <a:effectLst>
                  <a:reflection blurRad="6350" stA="55000" endA="300" endPos="45500" dir="5400000" sy="-100000" algn="bl" rotWithShape="0"/>
                </a:effectLst>
              </a:rPr>
              <a:t>New </a:t>
            </a:r>
            <a:r>
              <a:rPr lang="en-US" sz="3200" dirty="0" smtClean="0">
                <a:solidFill>
                  <a:srgbClr val="FFC000"/>
                </a:solidFill>
                <a:effectLst>
                  <a:reflection blurRad="6350" stA="55000" endA="300" endPos="45500" dir="5400000" sy="-100000" algn="bl" rotWithShape="0"/>
                </a:effectLst>
              </a:rPr>
              <a:t>Requirement</a:t>
            </a:r>
          </a:p>
          <a:p>
            <a:r>
              <a:rPr lang="en-US" sz="3200" dirty="0">
                <a:solidFill>
                  <a:srgbClr val="FFC000"/>
                </a:solidFill>
                <a:effectLst>
                  <a:reflection blurRad="6350" stA="55000" endA="300" endPos="45500" dir="5400000" sy="-100000" algn="bl" rotWithShape="0"/>
                </a:effectLst>
              </a:rPr>
              <a:t>New Requirement          </a:t>
            </a:r>
          </a:p>
          <a:p>
            <a:r>
              <a:rPr lang="en-US" sz="3200" dirty="0" smtClean="0">
                <a:solidFill>
                  <a:srgbClr val="FFC000"/>
                </a:solidFill>
                <a:effectLst>
                  <a:reflection blurRad="6350" stA="55000" endA="300" endPos="45500" dir="5400000" sy="-100000" algn="bl" rotWithShape="0"/>
                </a:effectLst>
              </a:rPr>
              <a:t>          </a:t>
            </a:r>
            <a:endParaRPr lang="en-US" sz="3200" dirty="0">
              <a:solidFill>
                <a:srgbClr val="FFC000"/>
              </a:solidFill>
              <a:effectLst>
                <a:reflection blurRad="6350" stA="55000" endA="300" endPos="45500" dir="5400000" sy="-100000" algn="bl" rotWithShape="0"/>
              </a:effectLst>
            </a:endParaRP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61016" y="2897080"/>
            <a:ext cx="325" cy="30915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22062" y="2955214"/>
            <a:ext cx="3964547" cy="1323439"/>
          </a:xfrm>
          <a:prstGeom prst="rect">
            <a:avLst/>
          </a:prstGeom>
        </p:spPr>
        <p:txBody>
          <a:bodyPr wrap="none">
            <a:spAutoFit/>
          </a:bodyPr>
          <a:lstStyle/>
          <a:p>
            <a:r>
              <a:rPr lang="en-US" sz="4000" dirty="0"/>
              <a:t>VII. Program </a:t>
            </a:r>
            <a:endParaRPr lang="en-US" sz="4000" dirty="0" smtClean="0"/>
          </a:p>
          <a:p>
            <a:r>
              <a:rPr lang="en-US" sz="4000" dirty="0" smtClean="0"/>
              <a:t>Considerations</a:t>
            </a:r>
            <a:r>
              <a:rPr lang="en-US" sz="2800" dirty="0" smtClean="0"/>
              <a:t> </a:t>
            </a:r>
            <a:endParaRPr lang="en-US" sz="2800" dirty="0"/>
          </a:p>
        </p:txBody>
      </p:sp>
      <p:sp>
        <p:nvSpPr>
          <p:cNvPr id="2" name="TextBox 1"/>
          <p:cNvSpPr txBox="1"/>
          <p:nvPr/>
        </p:nvSpPr>
        <p:spPr>
          <a:xfrm>
            <a:off x="4658969" y="2859391"/>
            <a:ext cx="6912530" cy="3231654"/>
          </a:xfrm>
          <a:prstGeom prst="rect">
            <a:avLst/>
          </a:prstGeom>
          <a:noFill/>
        </p:spPr>
        <p:txBody>
          <a:bodyPr wrap="square" rtlCol="0">
            <a:spAutoFit/>
          </a:bodyPr>
          <a:lstStyle/>
          <a:p>
            <a:r>
              <a:rPr lang="en-US" sz="4400" dirty="0" smtClean="0"/>
              <a:t>Academic and Career Coaches</a:t>
            </a:r>
          </a:p>
          <a:p>
            <a:r>
              <a:rPr lang="en-US" sz="2800" dirty="0" smtClean="0">
                <a:solidFill>
                  <a:srgbClr val="FFC000"/>
                </a:solidFill>
              </a:rPr>
              <a:t>Housed in Local Programs</a:t>
            </a:r>
          </a:p>
          <a:p>
            <a:endParaRPr lang="en-US" sz="2400" dirty="0" smtClean="0"/>
          </a:p>
          <a:p>
            <a:r>
              <a:rPr lang="en-US" sz="3200" dirty="0" smtClean="0"/>
              <a:t>Address Multiple Learner Barriers </a:t>
            </a:r>
          </a:p>
          <a:p>
            <a:r>
              <a:rPr lang="en-US" sz="3200" dirty="0" smtClean="0"/>
              <a:t>Build Local Partnerships</a:t>
            </a:r>
            <a:endParaRPr lang="en-US" sz="3200" dirty="0"/>
          </a:p>
        </p:txBody>
      </p:sp>
    </p:spTree>
    <p:extLst>
      <p:ext uri="{BB962C8B-B14F-4D97-AF65-F5344CB8AC3E}">
        <p14:creationId xmlns:p14="http://schemas.microsoft.com/office/powerpoint/2010/main" val="21094750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1126712" y="2104644"/>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88209" y="2945742"/>
            <a:ext cx="0" cy="3092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50120" y="3155378"/>
            <a:ext cx="2694969" cy="1384995"/>
          </a:xfrm>
          <a:prstGeom prst="rect">
            <a:avLst/>
          </a:prstGeom>
        </p:spPr>
        <p:txBody>
          <a:bodyPr wrap="none">
            <a:spAutoFit/>
          </a:bodyPr>
          <a:lstStyle/>
          <a:p>
            <a:r>
              <a:rPr lang="en-US" sz="4400" dirty="0"/>
              <a:t>VIII. </a:t>
            </a:r>
            <a:endParaRPr lang="en-US" sz="4400" dirty="0" smtClean="0"/>
          </a:p>
          <a:p>
            <a:r>
              <a:rPr lang="en-US" sz="4000" dirty="0" smtClean="0"/>
              <a:t>Resources</a:t>
            </a:r>
            <a:endParaRPr lang="en-US" sz="4000" dirty="0"/>
          </a:p>
        </p:txBody>
      </p:sp>
      <p:sp>
        <p:nvSpPr>
          <p:cNvPr id="3" name="Rectangle 2"/>
          <p:cNvSpPr/>
          <p:nvPr/>
        </p:nvSpPr>
        <p:spPr>
          <a:xfrm>
            <a:off x="3231330" y="2737671"/>
            <a:ext cx="8680765" cy="3508653"/>
          </a:xfrm>
          <a:prstGeom prst="rect">
            <a:avLst/>
          </a:prstGeom>
        </p:spPr>
        <p:txBody>
          <a:bodyPr wrap="square">
            <a:spAutoFit/>
          </a:bodyPr>
          <a:lstStyle/>
          <a:p>
            <a:pPr marL="91440" lvl="2">
              <a:defRPr/>
            </a:pPr>
            <a:r>
              <a:rPr lang="en-US" sz="2800" dirty="0"/>
              <a:t>Indiana Adult Education </a:t>
            </a:r>
          </a:p>
          <a:p>
            <a:pPr marL="91440" lvl="2">
              <a:defRPr/>
            </a:pPr>
            <a:r>
              <a:rPr lang="en-US" sz="2000" dirty="0">
                <a:hlinkClick r:id="rId4"/>
              </a:rPr>
              <a:t>https://secure.in.gov/dwd/adulted.htm</a:t>
            </a:r>
            <a:endParaRPr lang="en-US" sz="2000" dirty="0"/>
          </a:p>
          <a:p>
            <a:pPr marL="91440" lvl="2">
              <a:defRPr/>
            </a:pPr>
            <a:endParaRPr lang="en-US" sz="1000" b="1" dirty="0"/>
          </a:p>
          <a:p>
            <a:pPr marL="91440" lvl="2">
              <a:defRPr/>
            </a:pPr>
            <a:r>
              <a:rPr lang="en-US" sz="2800" dirty="0"/>
              <a:t>Indiana Department of Workforce Development</a:t>
            </a:r>
          </a:p>
          <a:p>
            <a:pPr marL="91440" lvl="2">
              <a:defRPr/>
            </a:pPr>
            <a:r>
              <a:rPr lang="en-US" sz="2000" dirty="0">
                <a:hlinkClick r:id="rId5"/>
              </a:rPr>
              <a:t>https://secure.in.gov/dwd/index.htm</a:t>
            </a:r>
            <a:endParaRPr lang="en-US" sz="2000" dirty="0"/>
          </a:p>
          <a:p>
            <a:pPr marL="91440" lvl="2">
              <a:defRPr/>
            </a:pPr>
            <a:endParaRPr lang="en-US" sz="1000" b="1" dirty="0"/>
          </a:p>
          <a:p>
            <a:pPr marL="91440" lvl="2">
              <a:defRPr/>
            </a:pPr>
            <a:r>
              <a:rPr lang="en-US" sz="2800" dirty="0"/>
              <a:t>U.S. Department of Labor </a:t>
            </a:r>
          </a:p>
          <a:p>
            <a:pPr marL="91440" lvl="2">
              <a:defRPr/>
            </a:pPr>
            <a:r>
              <a:rPr lang="en-US" sz="2000" dirty="0">
                <a:hlinkClick r:id="rId6"/>
              </a:rPr>
              <a:t>https://www.dol.gov/</a:t>
            </a:r>
            <a:endParaRPr lang="en-US" sz="2000" dirty="0"/>
          </a:p>
          <a:p>
            <a:pPr marL="91440" lvl="2">
              <a:defRPr/>
            </a:pPr>
            <a:endParaRPr lang="en-US" sz="1000" b="1" dirty="0"/>
          </a:p>
          <a:p>
            <a:pPr marL="91440" lvl="2">
              <a:defRPr/>
            </a:pPr>
            <a:r>
              <a:rPr lang="en-US" sz="2800" dirty="0"/>
              <a:t>U.S. Department of Education Website (OCTAE)</a:t>
            </a:r>
          </a:p>
          <a:p>
            <a:pPr marL="91440" lvl="2">
              <a:defRPr/>
            </a:pPr>
            <a:r>
              <a:rPr lang="en-US" sz="2000" dirty="0">
                <a:hlinkClick r:id="rId7"/>
              </a:rPr>
              <a:t>http://www2.ed.gov/about/offices/list/ovae/pi/AdultEd/index.html</a:t>
            </a:r>
            <a:endParaRPr lang="en-US" sz="2000" dirty="0"/>
          </a:p>
        </p:txBody>
      </p:sp>
    </p:spTree>
    <p:extLst>
      <p:ext uri="{BB962C8B-B14F-4D97-AF65-F5344CB8AC3E}">
        <p14:creationId xmlns:p14="http://schemas.microsoft.com/office/powerpoint/2010/main" val="35991088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1126712" y="2104644"/>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88209" y="2945742"/>
            <a:ext cx="0" cy="3092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50120" y="3155378"/>
            <a:ext cx="2694969" cy="1384995"/>
          </a:xfrm>
          <a:prstGeom prst="rect">
            <a:avLst/>
          </a:prstGeom>
        </p:spPr>
        <p:txBody>
          <a:bodyPr wrap="none">
            <a:spAutoFit/>
          </a:bodyPr>
          <a:lstStyle/>
          <a:p>
            <a:r>
              <a:rPr lang="en-US" sz="4400" dirty="0"/>
              <a:t>VIII. </a:t>
            </a:r>
            <a:endParaRPr lang="en-US" sz="4400" dirty="0" smtClean="0"/>
          </a:p>
          <a:p>
            <a:r>
              <a:rPr lang="en-US" sz="4000" dirty="0" smtClean="0"/>
              <a:t>Resources</a:t>
            </a:r>
            <a:endParaRPr lang="en-US" sz="4000" dirty="0"/>
          </a:p>
        </p:txBody>
      </p:sp>
      <p:sp>
        <p:nvSpPr>
          <p:cNvPr id="3" name="Rectangle 2"/>
          <p:cNvSpPr/>
          <p:nvPr/>
        </p:nvSpPr>
        <p:spPr>
          <a:xfrm>
            <a:off x="3231330" y="2737671"/>
            <a:ext cx="8680765" cy="3816429"/>
          </a:xfrm>
          <a:prstGeom prst="rect">
            <a:avLst/>
          </a:prstGeom>
        </p:spPr>
        <p:txBody>
          <a:bodyPr wrap="square">
            <a:spAutoFit/>
          </a:bodyPr>
          <a:lstStyle/>
          <a:p>
            <a:pPr marL="91440" lvl="2">
              <a:defRPr/>
            </a:pPr>
            <a:r>
              <a:rPr lang="en-US" sz="2800" dirty="0"/>
              <a:t>American Community Survey (U.S. Census)</a:t>
            </a:r>
          </a:p>
          <a:p>
            <a:pPr marL="91440" lvl="2">
              <a:defRPr/>
            </a:pPr>
            <a:r>
              <a:rPr lang="en-US" sz="2000" dirty="0">
                <a:hlinkClick r:id="rId4"/>
              </a:rPr>
              <a:t>http://www.census.gov/programs-surveys/acs/</a:t>
            </a:r>
            <a:endParaRPr lang="en-US" sz="2000" dirty="0"/>
          </a:p>
          <a:p>
            <a:pPr marL="91440" lvl="2">
              <a:defRPr/>
            </a:pPr>
            <a:endParaRPr lang="en-US" sz="1000" b="1" dirty="0"/>
          </a:p>
          <a:p>
            <a:pPr marL="91440" lvl="2">
              <a:defRPr/>
            </a:pPr>
            <a:r>
              <a:rPr lang="en-US" sz="2800" dirty="0"/>
              <a:t>National Reporting System for Adult Education</a:t>
            </a:r>
          </a:p>
          <a:p>
            <a:pPr marL="91440" lvl="2">
              <a:defRPr/>
            </a:pPr>
            <a:r>
              <a:rPr lang="en-US" sz="2000" dirty="0">
                <a:hlinkClick r:id="rId5"/>
              </a:rPr>
              <a:t>http://www.nrsweb.org/</a:t>
            </a:r>
            <a:endParaRPr lang="en-US" sz="2000" dirty="0"/>
          </a:p>
          <a:p>
            <a:pPr marL="91440" lvl="2">
              <a:defRPr/>
            </a:pPr>
            <a:endParaRPr lang="en-US" sz="1000" b="1" dirty="0"/>
          </a:p>
          <a:p>
            <a:pPr marL="91440" lvl="2">
              <a:defRPr/>
            </a:pPr>
            <a:r>
              <a:rPr lang="en-US" sz="2800" dirty="0"/>
              <a:t>Tests of Adult Basic Education (TABE)</a:t>
            </a:r>
          </a:p>
          <a:p>
            <a:pPr marL="91440" lvl="2">
              <a:defRPr/>
            </a:pPr>
            <a:r>
              <a:rPr lang="en-US" sz="2000" dirty="0">
                <a:hlinkClick r:id="rId6"/>
              </a:rPr>
              <a:t>https://tabetest.com</a:t>
            </a:r>
            <a:r>
              <a:rPr lang="en-US" sz="2000" dirty="0" smtClean="0">
                <a:hlinkClick r:id="rId6"/>
              </a:rPr>
              <a:t>/</a:t>
            </a:r>
            <a:endParaRPr lang="en-US" sz="2000" dirty="0" smtClean="0"/>
          </a:p>
          <a:p>
            <a:pPr marL="91440" lvl="2">
              <a:defRPr/>
            </a:pPr>
            <a:endParaRPr lang="en-US" sz="1000" dirty="0"/>
          </a:p>
          <a:p>
            <a:pPr marL="91440" lvl="2">
              <a:defRPr/>
            </a:pPr>
            <a:r>
              <a:rPr lang="en-US" sz="2800" dirty="0"/>
              <a:t>TASC Test (HSE)</a:t>
            </a:r>
          </a:p>
          <a:p>
            <a:pPr marL="91440" lvl="2">
              <a:defRPr/>
            </a:pPr>
            <a:r>
              <a:rPr lang="en-US" sz="2000" dirty="0">
                <a:hlinkClick r:id="rId7"/>
              </a:rPr>
              <a:t>http://www.tasctest.com/</a:t>
            </a:r>
            <a:endParaRPr lang="en-US" sz="2000" dirty="0"/>
          </a:p>
          <a:p>
            <a:pPr marL="91440" lvl="2">
              <a:defRPr/>
            </a:pPr>
            <a:endParaRPr lang="en-US" sz="2000" dirty="0"/>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20277" y="5020974"/>
            <a:ext cx="704196" cy="673681"/>
          </a:xfrm>
          <a:prstGeom prst="rect">
            <a:avLst/>
          </a:prstGeom>
          <a:ln>
            <a:solidFill>
              <a:schemeClr val="bg1"/>
            </a:solidFill>
          </a:ln>
        </p:spPr>
      </p:pic>
      <p:pic>
        <p:nvPicPr>
          <p:cNvPr id="8" name="Picture 7"/>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70464" y="5381029"/>
            <a:ext cx="3600450" cy="657225"/>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14034" y="5927572"/>
            <a:ext cx="1189278" cy="574912"/>
          </a:xfrm>
          <a:prstGeom prst="rect">
            <a:avLst/>
          </a:prstGeom>
        </p:spPr>
      </p:pic>
    </p:spTree>
    <p:extLst>
      <p:ext uri="{BB962C8B-B14F-4D97-AF65-F5344CB8AC3E}">
        <p14:creationId xmlns:p14="http://schemas.microsoft.com/office/powerpoint/2010/main" val="38106684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1126712" y="2104644"/>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88209" y="2945742"/>
            <a:ext cx="0" cy="3092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50120" y="3155378"/>
            <a:ext cx="2694969" cy="1384995"/>
          </a:xfrm>
          <a:prstGeom prst="rect">
            <a:avLst/>
          </a:prstGeom>
        </p:spPr>
        <p:txBody>
          <a:bodyPr wrap="none">
            <a:spAutoFit/>
          </a:bodyPr>
          <a:lstStyle/>
          <a:p>
            <a:r>
              <a:rPr lang="en-US" sz="4400" dirty="0"/>
              <a:t>VIII. </a:t>
            </a:r>
            <a:endParaRPr lang="en-US" sz="4400" dirty="0" smtClean="0"/>
          </a:p>
          <a:p>
            <a:r>
              <a:rPr lang="en-US" sz="4000" dirty="0" smtClean="0"/>
              <a:t>Resources</a:t>
            </a:r>
            <a:endParaRPr lang="en-US" sz="4000" dirty="0"/>
          </a:p>
        </p:txBody>
      </p:sp>
      <p:sp>
        <p:nvSpPr>
          <p:cNvPr id="3" name="Rectangle 2"/>
          <p:cNvSpPr/>
          <p:nvPr/>
        </p:nvSpPr>
        <p:spPr>
          <a:xfrm>
            <a:off x="3231330" y="2945742"/>
            <a:ext cx="8680765" cy="2462213"/>
          </a:xfrm>
          <a:prstGeom prst="rect">
            <a:avLst/>
          </a:prstGeom>
        </p:spPr>
        <p:txBody>
          <a:bodyPr wrap="square">
            <a:spAutoFit/>
          </a:bodyPr>
          <a:lstStyle/>
          <a:p>
            <a:pPr marL="91440" lvl="2">
              <a:defRPr/>
            </a:pPr>
            <a:r>
              <a:rPr lang="en-US" sz="2800" dirty="0"/>
              <a:t>LINCS (Literacy Information and Communication System)</a:t>
            </a:r>
          </a:p>
          <a:p>
            <a:pPr marL="91440" lvl="2">
              <a:defRPr/>
            </a:pPr>
            <a:r>
              <a:rPr lang="en-US" sz="2000" dirty="0">
                <a:hlinkClick r:id="rId4"/>
              </a:rPr>
              <a:t>https://lincs.ed.gov/</a:t>
            </a:r>
            <a:endParaRPr lang="en-US" sz="2000" dirty="0"/>
          </a:p>
          <a:p>
            <a:pPr marL="91440" lvl="2">
              <a:defRPr/>
            </a:pPr>
            <a:endParaRPr lang="en-US" sz="1000" b="1" dirty="0"/>
          </a:p>
          <a:p>
            <a:pPr marL="91440" lvl="2">
              <a:defRPr/>
            </a:pPr>
            <a:r>
              <a:rPr lang="en-US" sz="2800" dirty="0"/>
              <a:t>WIOA – Local Four Year Plans</a:t>
            </a:r>
          </a:p>
          <a:p>
            <a:pPr marL="91440" lvl="2">
              <a:defRPr/>
            </a:pPr>
            <a:r>
              <a:rPr lang="en-US" sz="2000" dirty="0">
                <a:hlinkClick r:id="rId5"/>
              </a:rPr>
              <a:t>http://www.in.gov/dwd/lp.htm</a:t>
            </a:r>
            <a:endParaRPr lang="en-US" sz="2000" dirty="0"/>
          </a:p>
          <a:p>
            <a:pPr marL="91440" lvl="2">
              <a:defRPr/>
            </a:pPr>
            <a:endParaRPr lang="en-US" sz="2000" dirty="0"/>
          </a:p>
        </p:txBody>
      </p:sp>
      <p:pic>
        <p:nvPicPr>
          <p:cNvPr id="8" name="Picture 7"/>
          <p:cNvPicPr>
            <a:picLocks noChangeAspect="1"/>
          </p:cNvPicPr>
          <p:nvPr/>
        </p:nvPicPr>
        <p:blipFill>
          <a:blip r:embed="rId6"/>
          <a:stretch>
            <a:fillRect/>
          </a:stretch>
        </p:blipFill>
        <p:spPr>
          <a:xfrm>
            <a:off x="9237777" y="3686377"/>
            <a:ext cx="1560851" cy="839167"/>
          </a:xfrm>
          <a:prstGeom prst="rect">
            <a:avLst/>
          </a:prstGeom>
          <a:ln>
            <a:solidFill>
              <a:schemeClr val="bg1"/>
            </a:solidFill>
          </a:ln>
        </p:spPr>
      </p:pic>
    </p:spTree>
    <p:extLst>
      <p:ext uri="{BB962C8B-B14F-4D97-AF65-F5344CB8AC3E}">
        <p14:creationId xmlns:p14="http://schemas.microsoft.com/office/powerpoint/2010/main" val="30404116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1126712" y="2104644"/>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87959" y="2414531"/>
            <a:ext cx="7000403" cy="5493812"/>
          </a:xfrm>
          <a:prstGeom prst="rect">
            <a:avLst/>
          </a:prstGeom>
        </p:spPr>
        <p:txBody>
          <a:bodyPr wrap="square">
            <a:spAutoFit/>
          </a:bodyPr>
          <a:lstStyle/>
          <a:p>
            <a:pPr algn="ctr">
              <a:spcAft>
                <a:spcPts val="600"/>
              </a:spcAft>
            </a:pPr>
            <a:r>
              <a:rPr kumimoji="1" lang="en-US" sz="8000" dirty="0">
                <a:effectLst>
                  <a:reflection blurRad="6350" stA="60000" endA="900" endPos="58000" dir="5400000" sy="-100000" algn="bl" rotWithShape="0"/>
                </a:effectLst>
              </a:rPr>
              <a:t>Thank </a:t>
            </a:r>
            <a:r>
              <a:rPr kumimoji="1" lang="en-US" sz="8000" dirty="0" smtClean="0">
                <a:effectLst>
                  <a:reflection blurRad="6350" stA="60000" endA="900" endPos="58000" dir="5400000" sy="-100000" algn="bl" rotWithShape="0"/>
                </a:effectLst>
              </a:rPr>
              <a:t>you</a:t>
            </a:r>
          </a:p>
          <a:p>
            <a:pPr algn="ctr">
              <a:spcAft>
                <a:spcPts val="600"/>
              </a:spcAft>
            </a:pPr>
            <a:r>
              <a:rPr kumimoji="1" lang="en-US" sz="8000" dirty="0">
                <a:effectLst>
                  <a:reflection blurRad="6350" stA="60000" endA="900" endPos="58000" dir="5400000" sy="-100000" algn="bl" rotWithShape="0"/>
                </a:effectLst>
              </a:rPr>
              <a:t>Thank you</a:t>
            </a:r>
          </a:p>
          <a:p>
            <a:pPr algn="ctr">
              <a:spcAft>
                <a:spcPts val="600"/>
              </a:spcAft>
            </a:pPr>
            <a:r>
              <a:rPr kumimoji="1" lang="en-US" sz="8000" dirty="0">
                <a:effectLst>
                  <a:reflection blurRad="6350" stA="60000" endA="900" endPos="58000" dir="5400000" sy="-100000" algn="bl" rotWithShape="0"/>
                </a:effectLst>
              </a:rPr>
              <a:t>Thank you</a:t>
            </a:r>
          </a:p>
          <a:p>
            <a:pPr algn="ctr">
              <a:spcAft>
                <a:spcPts val="600"/>
              </a:spcAft>
            </a:pPr>
            <a:endParaRPr kumimoji="1" lang="en-US" sz="9600" dirty="0"/>
          </a:p>
        </p:txBody>
      </p:sp>
      <p:sp>
        <p:nvSpPr>
          <p:cNvPr id="3" name="Rectangle 2"/>
          <p:cNvSpPr/>
          <p:nvPr/>
        </p:nvSpPr>
        <p:spPr>
          <a:xfrm>
            <a:off x="6545954" y="3732561"/>
            <a:ext cx="4923143" cy="1200329"/>
          </a:xfrm>
          <a:prstGeom prst="rect">
            <a:avLst/>
          </a:prstGeom>
        </p:spPr>
        <p:txBody>
          <a:bodyPr wrap="none">
            <a:spAutoFit/>
          </a:bodyPr>
          <a:lstStyle/>
          <a:p>
            <a:r>
              <a:rPr lang="en-US" sz="3600" dirty="0" smtClean="0">
                <a:hlinkClick r:id="rId4"/>
              </a:rPr>
              <a:t>AdultEd@dwd.IN.gov</a:t>
            </a:r>
            <a:endParaRPr lang="en-US" sz="3600" dirty="0" smtClean="0"/>
          </a:p>
          <a:p>
            <a:endParaRPr lang="en-US" sz="3600" dirty="0"/>
          </a:p>
        </p:txBody>
      </p:sp>
    </p:spTree>
    <p:extLst>
      <p:ext uri="{BB962C8B-B14F-4D97-AF65-F5344CB8AC3E}">
        <p14:creationId xmlns:p14="http://schemas.microsoft.com/office/powerpoint/2010/main" val="11021544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4641118" y="2808656"/>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1" name="Diagram 40"/>
          <p:cNvGraphicFramePr/>
          <p:nvPr>
            <p:extLst>
              <p:ext uri="{D42A27DB-BD31-4B8C-83A1-F6EECF244321}">
                <p14:modId xmlns:p14="http://schemas.microsoft.com/office/powerpoint/2010/main" val="2970205847"/>
              </p:ext>
            </p:extLst>
          </p:nvPr>
        </p:nvGraphicFramePr>
        <p:xfrm>
          <a:off x="666235" y="2868001"/>
          <a:ext cx="6924737" cy="35547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2" name="Picture 41"/>
          <p:cNvPicPr>
            <a:picLocks noChangeAspect="1"/>
          </p:cNvPicPr>
          <p:nvPr/>
        </p:nvPicPr>
        <p:blipFill rotWithShape="1">
          <a:blip r:embed="rId9"/>
          <a:srcRect l="53332" t="27079" r="29286" b="32266"/>
          <a:stretch/>
        </p:blipFill>
        <p:spPr>
          <a:xfrm>
            <a:off x="7874711" y="2112350"/>
            <a:ext cx="3762087" cy="4947402"/>
          </a:xfrm>
          <a:prstGeom prst="rect">
            <a:avLst/>
          </a:prstGeom>
          <a:ln>
            <a:solidFill>
              <a:schemeClr val="tx1"/>
            </a:solidFill>
          </a:ln>
          <a:effectLst>
            <a:softEdge rad="317500"/>
          </a:effectLst>
        </p:spPr>
      </p:pic>
    </p:spTree>
    <p:extLst>
      <p:ext uri="{BB962C8B-B14F-4D97-AF65-F5344CB8AC3E}">
        <p14:creationId xmlns:p14="http://schemas.microsoft.com/office/powerpoint/2010/main" val="1949832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726664" y="3094023"/>
            <a:ext cx="2545753" cy="369332"/>
          </a:xfrm>
          <a:prstGeom prst="rect">
            <a:avLst/>
          </a:prstGeom>
        </p:spPr>
        <p:txBody>
          <a:bodyPr wrap="square">
            <a:spAutoFit/>
          </a:bodyPr>
          <a:lstStyle/>
          <a:p>
            <a:pPr defTabSz="457200"/>
            <a:r>
              <a:rPr lang="en-US" b="1" i="1" dirty="0">
                <a:solidFill>
                  <a:prstClr val="black"/>
                </a:solidFill>
                <a:ea typeface="Calibri" panose="020F0502020204030204" pitchFamily="34" charset="0"/>
                <a:cs typeface="Times New Roman" panose="02020603050405020304" pitchFamily="18" charset="0"/>
              </a:rPr>
              <a:t>“</a:t>
            </a:r>
            <a:endParaRPr lang="en-US" b="1" dirty="0">
              <a:solidFill>
                <a:prstClr val="black"/>
              </a:solidFill>
            </a:endParaRPr>
          </a:p>
        </p:txBody>
      </p:sp>
      <p:sp>
        <p:nvSpPr>
          <p:cNvPr id="2" name="Rectangle 1"/>
          <p:cNvSpPr/>
          <p:nvPr/>
        </p:nvSpPr>
        <p:spPr>
          <a:xfrm>
            <a:off x="5797365" y="2859391"/>
            <a:ext cx="2481933" cy="584775"/>
          </a:xfrm>
          <a:prstGeom prst="rect">
            <a:avLst/>
          </a:prstGeom>
        </p:spPr>
        <p:txBody>
          <a:bodyPr wrap="square">
            <a:spAutoFit/>
          </a:bodyPr>
          <a:lstStyle/>
          <a:p>
            <a:r>
              <a:rPr lang="en-US" sz="3200" dirty="0">
                <a:solidFill>
                  <a:schemeClr val="tx1">
                    <a:lumMod val="75000"/>
                  </a:schemeClr>
                </a:solidFill>
                <a:latin typeface="Segoe Print" panose="02000600000000000000" pitchFamily="2" charset="0"/>
                <a:ea typeface="Calibri" panose="020F0502020204030204" pitchFamily="34" charset="0"/>
                <a:cs typeface="Times New Roman" panose="02020603050405020304" pitchFamily="18" charset="0"/>
              </a:rPr>
              <a:t> </a:t>
            </a:r>
            <a:endParaRPr lang="en-US" sz="3200" dirty="0">
              <a:solidFill>
                <a:schemeClr val="tx1">
                  <a:lumMod val="75000"/>
                </a:schemeClr>
              </a:solidFill>
              <a:latin typeface="Segoe Print" panose="02000600000000000000" pitchFamily="2" charset="0"/>
            </a:endParaRPr>
          </a:p>
        </p:txBody>
      </p:sp>
      <p:sp>
        <p:nvSpPr>
          <p:cNvPr id="3" name="Rectangle 2"/>
          <p:cNvSpPr/>
          <p:nvPr/>
        </p:nvSpPr>
        <p:spPr>
          <a:xfrm>
            <a:off x="-718998" y="2875005"/>
            <a:ext cx="4733972" cy="4078039"/>
          </a:xfrm>
          <a:prstGeom prst="rect">
            <a:avLst/>
          </a:prstGeom>
        </p:spPr>
        <p:txBody>
          <a:bodyPr wrap="square">
            <a:spAutoFit/>
          </a:bodyPr>
          <a:lstStyle/>
          <a:p>
            <a:pPr algn="r"/>
            <a:r>
              <a:rPr lang="en-US" sz="4000" dirty="0" smtClean="0"/>
              <a:t>Two </a:t>
            </a:r>
            <a:r>
              <a:rPr lang="en-US" sz="4000" dirty="0"/>
              <a:t>Funding Streams </a:t>
            </a:r>
            <a:endParaRPr lang="en-US" sz="4000" dirty="0" smtClean="0"/>
          </a:p>
          <a:p>
            <a:pPr algn="r"/>
            <a:r>
              <a:rPr lang="en-US" sz="4800" dirty="0" smtClean="0">
                <a:solidFill>
                  <a:srgbClr val="FFC000"/>
                </a:solidFill>
              </a:rPr>
              <a:t>COMBINED</a:t>
            </a:r>
          </a:p>
          <a:p>
            <a:pPr algn="r"/>
            <a:r>
              <a:rPr lang="en-US" sz="2400" dirty="0" smtClean="0"/>
              <a:t>One Grant RFA</a:t>
            </a:r>
          </a:p>
          <a:p>
            <a:pPr algn="r"/>
            <a:endParaRPr lang="en-US" sz="2400" dirty="0"/>
          </a:p>
          <a:p>
            <a:pPr algn="r"/>
            <a:r>
              <a:rPr lang="en-US" sz="2200" dirty="0"/>
              <a:t>II. Governance &amp; Authority</a:t>
            </a:r>
          </a:p>
          <a:p>
            <a:endParaRPr lang="en-US" sz="2400" dirty="0" smtClean="0"/>
          </a:p>
          <a:p>
            <a:endParaRPr lang="en-US" sz="1100" dirty="0" smtClean="0"/>
          </a:p>
          <a:p>
            <a:endParaRPr lang="en-US" sz="2400" dirty="0"/>
          </a:p>
        </p:txBody>
      </p:sp>
      <p:sp>
        <p:nvSpPr>
          <p:cNvPr id="8" name="Rectangle 7"/>
          <p:cNvSpPr/>
          <p:nvPr/>
        </p:nvSpPr>
        <p:spPr>
          <a:xfrm>
            <a:off x="4638397" y="2859382"/>
            <a:ext cx="7704761" cy="1323439"/>
          </a:xfrm>
          <a:prstGeom prst="rect">
            <a:avLst/>
          </a:prstGeom>
        </p:spPr>
        <p:txBody>
          <a:bodyPr wrap="square">
            <a:spAutoFit/>
          </a:bodyPr>
          <a:lstStyle/>
          <a:p>
            <a:r>
              <a:rPr lang="en-US" sz="3000" dirty="0" smtClean="0"/>
              <a:t>● Workforce </a:t>
            </a:r>
            <a:r>
              <a:rPr lang="en-US" sz="3000" dirty="0"/>
              <a:t>Innovation &amp; Opportunity Act (Federal)</a:t>
            </a:r>
          </a:p>
          <a:p>
            <a:r>
              <a:rPr lang="en-US" sz="2000" dirty="0">
                <a:solidFill>
                  <a:srgbClr val="FFC000"/>
                </a:solidFill>
              </a:rPr>
              <a:t>– Title II - Adult Education &amp; Family Literacy Act (AEFLA)  </a:t>
            </a:r>
          </a:p>
        </p:txBody>
      </p:sp>
      <p:cxnSp>
        <p:nvCxnSpPr>
          <p:cNvPr id="12" name="Straight Connector 11"/>
          <p:cNvCxnSpPr/>
          <p:nvPr/>
        </p:nvCxnSpPr>
        <p:spPr>
          <a:xfrm flipH="1">
            <a:off x="4372037" y="3125730"/>
            <a:ext cx="14514" cy="32469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649458" y="4318319"/>
            <a:ext cx="6096000" cy="861774"/>
          </a:xfrm>
          <a:prstGeom prst="rect">
            <a:avLst/>
          </a:prstGeom>
        </p:spPr>
        <p:txBody>
          <a:bodyPr>
            <a:spAutoFit/>
          </a:bodyPr>
          <a:lstStyle/>
          <a:p>
            <a:r>
              <a:rPr lang="en-US" sz="3000" dirty="0" smtClean="0"/>
              <a:t>● STATE </a:t>
            </a:r>
            <a:r>
              <a:rPr lang="en-US" sz="3000" dirty="0"/>
              <a:t>LEGISLATION </a:t>
            </a:r>
          </a:p>
          <a:p>
            <a:r>
              <a:rPr lang="en-US" sz="2000" dirty="0">
                <a:solidFill>
                  <a:srgbClr val="FFC000"/>
                </a:solidFill>
              </a:rPr>
              <a:t>– IC 22-4.1-20. Chapter 20 – Adult Education</a:t>
            </a:r>
          </a:p>
        </p:txBody>
      </p:sp>
      <p:sp>
        <p:nvSpPr>
          <p:cNvPr id="14" name="TextBox 13"/>
          <p:cNvSpPr txBox="1"/>
          <p:nvPr/>
        </p:nvSpPr>
        <p:spPr>
          <a:xfrm>
            <a:off x="4649458" y="5503783"/>
            <a:ext cx="7440942" cy="1354217"/>
          </a:xfrm>
          <a:prstGeom prst="rect">
            <a:avLst/>
          </a:prstGeom>
          <a:noFill/>
        </p:spPr>
        <p:txBody>
          <a:bodyPr wrap="square" rtlCol="0">
            <a:spAutoFit/>
          </a:bodyPr>
          <a:lstStyle/>
          <a:p>
            <a:r>
              <a:rPr lang="en-US" sz="1600" dirty="0" smtClean="0"/>
              <a:t>Federal legislation </a:t>
            </a:r>
            <a:r>
              <a:rPr lang="en-US" sz="1600" dirty="0"/>
              <a:t>to strengthen and improve the nation's </a:t>
            </a:r>
            <a:r>
              <a:rPr lang="en-US" sz="1600" dirty="0">
                <a:solidFill>
                  <a:srgbClr val="FFC000"/>
                </a:solidFill>
              </a:rPr>
              <a:t>public workforce system </a:t>
            </a:r>
            <a:r>
              <a:rPr lang="en-US" sz="1600" dirty="0"/>
              <a:t>and help get Americans, including youth and those with significant barriers to employment, into high-quality jobs and careers and  help employers hire and retain skilled workers.</a:t>
            </a:r>
          </a:p>
          <a:p>
            <a:endParaRPr lang="en-US" dirty="0"/>
          </a:p>
        </p:txBody>
      </p:sp>
      <p:cxnSp>
        <p:nvCxnSpPr>
          <p:cNvPr id="21" name="Straight Connector 20"/>
          <p:cNvCxnSpPr/>
          <p:nvPr/>
        </p:nvCxnSpPr>
        <p:spPr>
          <a:xfrm>
            <a:off x="4739693" y="5408471"/>
            <a:ext cx="18643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4291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23174" y="2820025"/>
            <a:ext cx="5493812" cy="1938992"/>
          </a:xfrm>
          <a:prstGeom prst="rect">
            <a:avLst/>
          </a:prstGeom>
        </p:spPr>
        <p:txBody>
          <a:bodyPr wrap="none">
            <a:spAutoFit/>
          </a:bodyPr>
          <a:lstStyle/>
          <a:p>
            <a:r>
              <a:rPr lang="en-US" sz="4000" dirty="0" smtClean="0"/>
              <a:t>Adult Education and </a:t>
            </a:r>
          </a:p>
          <a:p>
            <a:r>
              <a:rPr lang="en-US" sz="4000" dirty="0" smtClean="0"/>
              <a:t>Family Literacy Act </a:t>
            </a:r>
          </a:p>
          <a:p>
            <a:r>
              <a:rPr lang="en-US" sz="4000" dirty="0" smtClean="0"/>
              <a:t>(AEFLA)</a:t>
            </a:r>
            <a:endParaRPr lang="en-US" sz="4000" dirty="0"/>
          </a:p>
        </p:txBody>
      </p:sp>
      <p:sp>
        <p:nvSpPr>
          <p:cNvPr id="15" name="Rectangle 14"/>
          <p:cNvSpPr/>
          <p:nvPr/>
        </p:nvSpPr>
        <p:spPr>
          <a:xfrm>
            <a:off x="6347503" y="2895972"/>
            <a:ext cx="5718808" cy="3277820"/>
          </a:xfrm>
          <a:prstGeom prst="rect">
            <a:avLst/>
          </a:prstGeom>
        </p:spPr>
        <p:txBody>
          <a:bodyPr wrap="square">
            <a:spAutoFit/>
          </a:bodyPr>
          <a:lstStyle/>
          <a:p>
            <a:r>
              <a:rPr lang="en-US" sz="2300" dirty="0"/>
              <a:t>– Programs, activities, and services </a:t>
            </a:r>
            <a:r>
              <a:rPr lang="en-US" sz="2300" dirty="0" smtClean="0"/>
              <a:t> that </a:t>
            </a:r>
            <a:r>
              <a:rPr lang="en-US" sz="2300" i="1" dirty="0"/>
              <a:t>include</a:t>
            </a:r>
            <a:r>
              <a:rPr lang="en-US" sz="2300" dirty="0"/>
              <a:t> adult education, literacy, workplace adult education and literacy activities, family literacy activities, English language acquisition activities, integrated English literacy and civics education, workforce preparation activities, </a:t>
            </a:r>
            <a:r>
              <a:rPr lang="en-US" sz="2300" u="sng" dirty="0"/>
              <a:t>or</a:t>
            </a:r>
            <a:r>
              <a:rPr lang="en-US" sz="2300" dirty="0"/>
              <a:t> integrated education and training.</a:t>
            </a:r>
          </a:p>
        </p:txBody>
      </p:sp>
      <p:sp>
        <p:nvSpPr>
          <p:cNvPr id="18" name="TextBox 17"/>
          <p:cNvSpPr txBox="1"/>
          <p:nvPr/>
        </p:nvSpPr>
        <p:spPr>
          <a:xfrm>
            <a:off x="448521" y="4688197"/>
            <a:ext cx="5655920" cy="1785104"/>
          </a:xfrm>
          <a:prstGeom prst="rect">
            <a:avLst/>
          </a:prstGeom>
          <a:noFill/>
        </p:spPr>
        <p:txBody>
          <a:bodyPr wrap="square" rtlCol="0">
            <a:spAutoFit/>
          </a:bodyPr>
          <a:lstStyle/>
          <a:p>
            <a:r>
              <a:rPr lang="en-US" sz="2200" dirty="0" smtClean="0">
                <a:solidFill>
                  <a:srgbClr val="FFC000"/>
                </a:solidFill>
              </a:rPr>
              <a:t>● PROGRAMS ● ACTIVITIES  ● SERVICES</a:t>
            </a:r>
          </a:p>
          <a:p>
            <a:endParaRPr lang="en-US" sz="1000" dirty="0" smtClean="0">
              <a:solidFill>
                <a:srgbClr val="FFC000"/>
              </a:solidFill>
            </a:endParaRPr>
          </a:p>
          <a:p>
            <a:endParaRPr lang="en-US" sz="800" dirty="0" smtClean="0">
              <a:solidFill>
                <a:srgbClr val="FFC000"/>
              </a:solidFill>
            </a:endParaRPr>
          </a:p>
          <a:p>
            <a:r>
              <a:rPr lang="en-US" sz="2000" dirty="0"/>
              <a:t>WIOA Title II (29 USC §3272</a:t>
            </a:r>
            <a:r>
              <a:rPr lang="en-US" sz="2000" dirty="0" smtClean="0"/>
              <a:t>)</a:t>
            </a:r>
          </a:p>
          <a:p>
            <a:r>
              <a:rPr lang="en-US" sz="1600" dirty="0" smtClean="0">
                <a:solidFill>
                  <a:srgbClr val="FFC000"/>
                </a:solidFill>
              </a:rPr>
              <a:t>U.S. Department of Education</a:t>
            </a:r>
          </a:p>
          <a:p>
            <a:r>
              <a:rPr lang="en-US" sz="1600" dirty="0"/>
              <a:t>Office of Career, Technical, and Adult Education (OCTAE) </a:t>
            </a:r>
            <a:endParaRPr lang="en-US" sz="1600" dirty="0" smtClean="0">
              <a:solidFill>
                <a:srgbClr val="FFC000"/>
              </a:solidFill>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1890" y="5229807"/>
            <a:ext cx="535152" cy="535152"/>
          </a:xfrm>
          <a:prstGeom prst="rect">
            <a:avLst/>
          </a:prstGeom>
        </p:spPr>
      </p:pic>
      <p:cxnSp>
        <p:nvCxnSpPr>
          <p:cNvPr id="20" name="Straight Connector 19"/>
          <p:cNvCxnSpPr/>
          <p:nvPr/>
        </p:nvCxnSpPr>
        <p:spPr>
          <a:xfrm flipH="1">
            <a:off x="6089927" y="3020080"/>
            <a:ext cx="14514" cy="32469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7353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328425" y="3020080"/>
            <a:ext cx="21010" cy="3138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08763" y="2349235"/>
            <a:ext cx="6694012" cy="4462760"/>
          </a:xfrm>
          <a:prstGeom prst="rect">
            <a:avLst/>
          </a:prstGeom>
        </p:spPr>
        <p:txBody>
          <a:bodyPr wrap="square">
            <a:spAutoFit/>
          </a:bodyPr>
          <a:lstStyle/>
          <a:p>
            <a:r>
              <a:rPr lang="en-US" sz="4000" dirty="0" smtClean="0"/>
              <a:t>Individuals who – </a:t>
            </a:r>
            <a:endParaRPr lang="en-US" sz="4000" dirty="0"/>
          </a:p>
          <a:p>
            <a:r>
              <a:rPr lang="en-US" dirty="0"/>
              <a:t>(1) need the education to master a skill that leads to:</a:t>
            </a:r>
          </a:p>
          <a:p>
            <a:r>
              <a:rPr lang="en-US" dirty="0" smtClean="0"/>
              <a:t>	(</a:t>
            </a:r>
            <a:r>
              <a:rPr lang="en-US" dirty="0"/>
              <a:t>A) the completion of grade 8; or</a:t>
            </a:r>
          </a:p>
          <a:p>
            <a:r>
              <a:rPr lang="en-US" dirty="0" smtClean="0"/>
              <a:t>	(</a:t>
            </a:r>
            <a:r>
              <a:rPr lang="en-US" dirty="0"/>
              <a:t>B) an Indiana high school equivalency diploma </a:t>
            </a:r>
            <a:r>
              <a:rPr lang="en-US" dirty="0" smtClean="0"/>
              <a:t>	under </a:t>
            </a:r>
            <a:r>
              <a:rPr lang="en-US" dirty="0">
                <a:hlinkClick r:id="rId4"/>
              </a:rPr>
              <a:t>IC 22-4.1-18</a:t>
            </a:r>
            <a:r>
              <a:rPr lang="en-US" dirty="0" smtClean="0"/>
              <a:t>;</a:t>
            </a:r>
          </a:p>
          <a:p>
            <a:endParaRPr lang="en-US" sz="1000" dirty="0"/>
          </a:p>
          <a:p>
            <a:r>
              <a:rPr lang="en-US" dirty="0"/>
              <a:t>(2) need the education to receive high school credit to obtain a high school diploma; </a:t>
            </a:r>
            <a:r>
              <a:rPr lang="en-US" dirty="0" smtClean="0"/>
              <a:t>or</a:t>
            </a:r>
          </a:p>
          <a:p>
            <a:endParaRPr lang="en-US" sz="1000" dirty="0"/>
          </a:p>
          <a:p>
            <a:r>
              <a:rPr lang="en-US" dirty="0"/>
              <a:t>(3) have graduated from high school (or received a high school equivalency certificate, a general educational development (</a:t>
            </a:r>
            <a:r>
              <a:rPr lang="en-US" dirty="0" smtClean="0"/>
              <a:t>GED®) </a:t>
            </a:r>
            <a:r>
              <a:rPr lang="en-US" dirty="0"/>
              <a:t>diploma, or an Indiana high school equivalency diploma), but who demonstrate </a:t>
            </a:r>
            <a:r>
              <a:rPr lang="en-US" dirty="0">
                <a:solidFill>
                  <a:srgbClr val="FFC000"/>
                </a:solidFill>
              </a:rPr>
              <a:t>basic skill deficiencies</a:t>
            </a:r>
            <a:r>
              <a:rPr lang="en-US" dirty="0"/>
              <a:t> in mathematics or English/language arts.</a:t>
            </a:r>
          </a:p>
          <a:p>
            <a:endParaRPr lang="en-US" dirty="0"/>
          </a:p>
        </p:txBody>
      </p:sp>
      <p:sp>
        <p:nvSpPr>
          <p:cNvPr id="3" name="Rectangle 2"/>
          <p:cNvSpPr/>
          <p:nvPr/>
        </p:nvSpPr>
        <p:spPr>
          <a:xfrm>
            <a:off x="7642781" y="3000751"/>
            <a:ext cx="3983783" cy="2954655"/>
          </a:xfrm>
          <a:prstGeom prst="rect">
            <a:avLst/>
          </a:prstGeom>
        </p:spPr>
        <p:txBody>
          <a:bodyPr wrap="none">
            <a:spAutoFit/>
          </a:bodyPr>
          <a:lstStyle/>
          <a:p>
            <a:r>
              <a:rPr lang="en-US" sz="5400" dirty="0" smtClean="0"/>
              <a:t>STATE </a:t>
            </a:r>
          </a:p>
          <a:p>
            <a:r>
              <a:rPr lang="en-US" sz="5400" dirty="0" smtClean="0"/>
              <a:t>Legislation </a:t>
            </a:r>
          </a:p>
          <a:p>
            <a:r>
              <a:rPr lang="en-US" sz="4100" dirty="0" smtClean="0">
                <a:solidFill>
                  <a:srgbClr val="FFC000"/>
                </a:solidFill>
              </a:rPr>
              <a:t>Indiana Code </a:t>
            </a:r>
          </a:p>
          <a:p>
            <a:r>
              <a:rPr lang="en-US" dirty="0" smtClean="0"/>
              <a:t>IC </a:t>
            </a:r>
            <a:r>
              <a:rPr lang="en-US" dirty="0"/>
              <a:t>22-4.1-20</a:t>
            </a:r>
            <a:endParaRPr lang="en-US" dirty="0" smtClean="0"/>
          </a:p>
          <a:p>
            <a:r>
              <a:rPr lang="en-US" dirty="0" smtClean="0"/>
              <a:t>CHAPTER 20 | </a:t>
            </a:r>
            <a:r>
              <a:rPr lang="en-US" dirty="0"/>
              <a:t>ADULT EDUCATION</a:t>
            </a:r>
          </a:p>
        </p:txBody>
      </p:sp>
    </p:spTree>
    <p:extLst>
      <p:ext uri="{BB962C8B-B14F-4D97-AF65-F5344CB8AC3E}">
        <p14:creationId xmlns:p14="http://schemas.microsoft.com/office/powerpoint/2010/main" val="3389486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579956" y="2820025"/>
            <a:ext cx="2331" cy="3381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852112" y="3269871"/>
            <a:ext cx="6096000" cy="3046988"/>
          </a:xfrm>
          <a:prstGeom prst="rect">
            <a:avLst/>
          </a:prstGeom>
        </p:spPr>
        <p:txBody>
          <a:bodyPr>
            <a:spAutoFit/>
          </a:bodyPr>
          <a:lstStyle/>
          <a:p>
            <a:r>
              <a:rPr lang="en-US" dirty="0" smtClean="0">
                <a:solidFill>
                  <a:srgbClr val="FFC000"/>
                </a:solidFill>
              </a:rPr>
              <a:t>‘‘</a:t>
            </a:r>
            <a:r>
              <a:rPr lang="en-US" sz="2000" dirty="0" smtClean="0">
                <a:solidFill>
                  <a:srgbClr val="FFC000"/>
                </a:solidFill>
              </a:rPr>
              <a:t>Eligible individual’’ means </a:t>
            </a:r>
            <a:r>
              <a:rPr lang="en-US" sz="2000" dirty="0">
                <a:solidFill>
                  <a:srgbClr val="FFC000"/>
                </a:solidFill>
              </a:rPr>
              <a:t>an </a:t>
            </a:r>
            <a:r>
              <a:rPr lang="en-US" sz="2000" dirty="0" smtClean="0">
                <a:solidFill>
                  <a:srgbClr val="FFC000"/>
                </a:solidFill>
              </a:rPr>
              <a:t>individual – </a:t>
            </a:r>
          </a:p>
          <a:p>
            <a:endParaRPr lang="en-US" sz="1000" dirty="0" smtClean="0"/>
          </a:p>
          <a:p>
            <a:r>
              <a:rPr lang="en-US" dirty="0" smtClean="0"/>
              <a:t>(</a:t>
            </a:r>
            <a:r>
              <a:rPr lang="en-US" dirty="0"/>
              <a:t>A) who </a:t>
            </a:r>
            <a:r>
              <a:rPr lang="en-US" dirty="0" smtClean="0"/>
              <a:t>is </a:t>
            </a:r>
            <a:r>
              <a:rPr lang="en-US" dirty="0" smtClean="0">
                <a:solidFill>
                  <a:srgbClr val="FFC000"/>
                </a:solidFill>
              </a:rPr>
              <a:t>16 </a:t>
            </a:r>
            <a:r>
              <a:rPr lang="en-US" dirty="0">
                <a:solidFill>
                  <a:srgbClr val="FFC000"/>
                </a:solidFill>
              </a:rPr>
              <a:t>years</a:t>
            </a:r>
            <a:r>
              <a:rPr lang="en-US" dirty="0"/>
              <a:t> of </a:t>
            </a:r>
            <a:r>
              <a:rPr lang="en-US" dirty="0" smtClean="0"/>
              <a:t>age (or older);</a:t>
            </a:r>
            <a:endParaRPr lang="en-US" dirty="0"/>
          </a:p>
          <a:p>
            <a:r>
              <a:rPr lang="en-US" dirty="0"/>
              <a:t>(B) who is </a:t>
            </a:r>
            <a:r>
              <a:rPr lang="en-US" u="sng" dirty="0">
                <a:solidFill>
                  <a:srgbClr val="FFC000"/>
                </a:solidFill>
              </a:rPr>
              <a:t>not</a:t>
            </a:r>
            <a:r>
              <a:rPr lang="en-US" dirty="0"/>
              <a:t> enrolled or required to be </a:t>
            </a:r>
            <a:r>
              <a:rPr lang="en-US" dirty="0" smtClean="0"/>
              <a:t>enrolled in </a:t>
            </a:r>
            <a:r>
              <a:rPr lang="en-US" dirty="0"/>
              <a:t>secondary school under </a:t>
            </a:r>
            <a:r>
              <a:rPr lang="en-US" dirty="0" smtClean="0"/>
              <a:t>state </a:t>
            </a:r>
            <a:r>
              <a:rPr lang="en-US" dirty="0"/>
              <a:t>law; and</a:t>
            </a:r>
          </a:p>
          <a:p>
            <a:r>
              <a:rPr lang="en-US" dirty="0"/>
              <a:t>(C) </a:t>
            </a:r>
            <a:r>
              <a:rPr lang="en-US" dirty="0" smtClean="0"/>
              <a:t>Who – </a:t>
            </a:r>
            <a:endParaRPr lang="en-US" dirty="0"/>
          </a:p>
          <a:p>
            <a:r>
              <a:rPr lang="en-US" dirty="0"/>
              <a:t>(i) is </a:t>
            </a:r>
            <a:r>
              <a:rPr lang="en-US" dirty="0">
                <a:solidFill>
                  <a:srgbClr val="FFC000"/>
                </a:solidFill>
              </a:rPr>
              <a:t>basic skills</a:t>
            </a:r>
            <a:r>
              <a:rPr lang="en-US" dirty="0"/>
              <a:t> deficient;</a:t>
            </a:r>
          </a:p>
          <a:p>
            <a:r>
              <a:rPr lang="en-US" dirty="0"/>
              <a:t>(ii) does </a:t>
            </a:r>
            <a:r>
              <a:rPr lang="en-US" u="sng" dirty="0">
                <a:solidFill>
                  <a:srgbClr val="FFC000"/>
                </a:solidFill>
              </a:rPr>
              <a:t>not</a:t>
            </a:r>
            <a:r>
              <a:rPr lang="en-US" dirty="0"/>
              <a:t> have a secondary school diploma </a:t>
            </a:r>
            <a:r>
              <a:rPr lang="en-US" dirty="0" smtClean="0"/>
              <a:t>or its </a:t>
            </a:r>
            <a:r>
              <a:rPr lang="en-US" dirty="0"/>
              <a:t>recognized equivalent, and has not achieved </a:t>
            </a:r>
            <a:r>
              <a:rPr lang="en-US" dirty="0" smtClean="0"/>
              <a:t>an equivalent </a:t>
            </a:r>
            <a:r>
              <a:rPr lang="en-US" dirty="0"/>
              <a:t>level of education; or</a:t>
            </a:r>
          </a:p>
          <a:p>
            <a:r>
              <a:rPr lang="en-US" dirty="0"/>
              <a:t>(iii) is an English language learner.</a:t>
            </a:r>
          </a:p>
        </p:txBody>
      </p:sp>
      <p:pic>
        <p:nvPicPr>
          <p:cNvPr id="14" name="Picture 13" descr="C:\Users\sbutler\Desktop\Julie's student.PNG"/>
          <p:cNvPicPr/>
          <p:nvPr/>
        </p:nvPicPr>
        <p:blipFill rotWithShape="1">
          <a:blip r:embed="rId4" cstate="print">
            <a:extLst>
              <a:ext uri="{28A0092B-C50C-407E-A947-70E740481C1C}">
                <a14:useLocalDpi xmlns:a14="http://schemas.microsoft.com/office/drawing/2010/main" val="0"/>
              </a:ext>
            </a:extLst>
          </a:blip>
          <a:srcRect l="9278" t="21859" r="25578" b="16890"/>
          <a:stretch/>
        </p:blipFill>
        <p:spPr bwMode="auto">
          <a:xfrm>
            <a:off x="448521" y="2619970"/>
            <a:ext cx="4698410" cy="3696889"/>
          </a:xfrm>
          <a:prstGeom prst="rect">
            <a:avLst/>
          </a:prstGeom>
          <a:noFill/>
          <a:ln>
            <a:solidFill>
              <a:schemeClr val="tx1"/>
            </a:solidFill>
          </a:ln>
          <a:effectLst/>
        </p:spPr>
      </p:pic>
      <p:sp>
        <p:nvSpPr>
          <p:cNvPr id="2" name="Rectangle 1"/>
          <p:cNvSpPr/>
          <p:nvPr/>
        </p:nvSpPr>
        <p:spPr>
          <a:xfrm>
            <a:off x="5852112" y="2649401"/>
            <a:ext cx="3296095" cy="523220"/>
          </a:xfrm>
          <a:prstGeom prst="rect">
            <a:avLst/>
          </a:prstGeom>
        </p:spPr>
        <p:txBody>
          <a:bodyPr wrap="none">
            <a:spAutoFit/>
          </a:bodyPr>
          <a:lstStyle/>
          <a:p>
            <a:r>
              <a:rPr lang="en-US" sz="2800" dirty="0" smtClean="0"/>
              <a:t>Eligible Individuals</a:t>
            </a:r>
            <a:endParaRPr lang="en-US" sz="2800" dirty="0"/>
          </a:p>
        </p:txBody>
      </p:sp>
    </p:spTree>
    <p:extLst>
      <p:ext uri="{BB962C8B-B14F-4D97-AF65-F5344CB8AC3E}">
        <p14:creationId xmlns:p14="http://schemas.microsoft.com/office/powerpoint/2010/main" val="6241376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20409" y="1056207"/>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16064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pPr defTabSz="457200"/>
            <a:endParaRPr lang="en-US" sz="2000" dirty="0">
              <a:solidFill>
                <a:prstClr val="white"/>
              </a:solidFill>
            </a:endParaRPr>
          </a:p>
        </p:txBody>
      </p:sp>
      <p:sp>
        <p:nvSpPr>
          <p:cNvPr id="7" name="Rectangle 6"/>
          <p:cNvSpPr/>
          <p:nvPr/>
        </p:nvSpPr>
        <p:spPr>
          <a:xfrm>
            <a:off x="448521" y="5819615"/>
            <a:ext cx="2036135" cy="338554"/>
          </a:xfrm>
          <a:prstGeom prst="rect">
            <a:avLst/>
          </a:prstGeom>
        </p:spPr>
        <p:txBody>
          <a:bodyPr wrap="none">
            <a:spAutoFit/>
          </a:bodyPr>
          <a:lstStyle/>
          <a:p>
            <a:pPr defTabSz="457200"/>
            <a:r>
              <a:rPr lang="en-US" sz="1600" dirty="0">
                <a:solidFill>
                  <a:prstClr val="white"/>
                </a:solidFill>
              </a:rPr>
              <a:t>                                 </a:t>
            </a:r>
          </a:p>
        </p:txBody>
      </p:sp>
      <p:cxnSp>
        <p:nvCxnSpPr>
          <p:cNvPr id="11" name="Straight Connector 10"/>
          <p:cNvCxnSpPr/>
          <p:nvPr/>
        </p:nvCxnSpPr>
        <p:spPr>
          <a:xfrm flipH="1">
            <a:off x="13812444" y="3643128"/>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827290" y="2776215"/>
            <a:ext cx="2331" cy="3381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85083" y="2362570"/>
            <a:ext cx="3872315" cy="1077218"/>
          </a:xfrm>
          <a:prstGeom prst="rect">
            <a:avLst/>
          </a:prstGeom>
        </p:spPr>
        <p:txBody>
          <a:bodyPr wrap="square">
            <a:spAutoFit/>
          </a:bodyPr>
          <a:lstStyle/>
          <a:p>
            <a:r>
              <a:rPr lang="en-US" sz="2900" dirty="0" smtClean="0">
                <a:solidFill>
                  <a:srgbClr val="FFC000"/>
                </a:solidFill>
              </a:rPr>
              <a:t>Secondary (K-12) </a:t>
            </a:r>
            <a:r>
              <a:rPr lang="en-US" sz="2400" dirty="0" smtClean="0">
                <a:solidFill>
                  <a:srgbClr val="FFC000"/>
                </a:solidFill>
              </a:rPr>
              <a:t>Education Programs </a:t>
            </a:r>
          </a:p>
          <a:p>
            <a:endParaRPr lang="en-US" sz="1100" dirty="0" smtClean="0"/>
          </a:p>
        </p:txBody>
      </p:sp>
      <p:sp>
        <p:nvSpPr>
          <p:cNvPr id="12" name="Rectangle 11"/>
          <p:cNvSpPr/>
          <p:nvPr/>
        </p:nvSpPr>
        <p:spPr>
          <a:xfrm>
            <a:off x="448521" y="3259500"/>
            <a:ext cx="2976850" cy="3139321"/>
          </a:xfrm>
          <a:prstGeom prst="rect">
            <a:avLst/>
          </a:prstGeom>
        </p:spPr>
        <p:txBody>
          <a:bodyPr wrap="square">
            <a:spAutoFit/>
          </a:bodyPr>
          <a:lstStyle/>
          <a:p>
            <a:r>
              <a:rPr lang="en-US" sz="2200" dirty="0"/>
              <a:t>Students enrolled in a school’s</a:t>
            </a:r>
            <a:r>
              <a:rPr lang="en-US" sz="2200" b="1" dirty="0"/>
              <a:t> </a:t>
            </a:r>
            <a:r>
              <a:rPr lang="en-US" sz="2200" dirty="0">
                <a:solidFill>
                  <a:srgbClr val="FFC000"/>
                </a:solidFill>
              </a:rPr>
              <a:t>K-12 educational program </a:t>
            </a:r>
            <a:r>
              <a:rPr lang="en-US" sz="2200" dirty="0"/>
              <a:t>may </a:t>
            </a:r>
            <a:r>
              <a:rPr lang="en-US" sz="2200" u="sng" dirty="0"/>
              <a:t>not</a:t>
            </a:r>
            <a:r>
              <a:rPr lang="en-US" sz="2200" dirty="0"/>
              <a:t> be counted for state reimbursement and </a:t>
            </a:r>
            <a:r>
              <a:rPr lang="en-US" sz="2200" u="sng" dirty="0">
                <a:solidFill>
                  <a:srgbClr val="FFC000"/>
                </a:solidFill>
              </a:rPr>
              <a:t>no</a:t>
            </a:r>
            <a:r>
              <a:rPr lang="en-US" sz="2200" dirty="0"/>
              <a:t> AEFLA funds can be used for this purpose.</a:t>
            </a:r>
          </a:p>
        </p:txBody>
      </p:sp>
      <p:sp>
        <p:nvSpPr>
          <p:cNvPr id="13" name="TextBox 12"/>
          <p:cNvSpPr txBox="1"/>
          <p:nvPr/>
        </p:nvSpPr>
        <p:spPr>
          <a:xfrm>
            <a:off x="4123284" y="2619970"/>
            <a:ext cx="4845340" cy="584775"/>
          </a:xfrm>
          <a:prstGeom prst="rect">
            <a:avLst/>
          </a:prstGeom>
          <a:noFill/>
        </p:spPr>
        <p:txBody>
          <a:bodyPr wrap="square" rtlCol="0">
            <a:spAutoFit/>
          </a:bodyPr>
          <a:lstStyle/>
          <a:p>
            <a:r>
              <a:rPr lang="en-US" sz="3200" dirty="0" smtClean="0"/>
              <a:t>III. Eligible Providers </a:t>
            </a:r>
            <a:endParaRPr lang="en-US" sz="3200" dirty="0"/>
          </a:p>
        </p:txBody>
      </p:sp>
      <p:sp>
        <p:nvSpPr>
          <p:cNvPr id="17" name="Rectangle 16"/>
          <p:cNvSpPr/>
          <p:nvPr/>
        </p:nvSpPr>
        <p:spPr>
          <a:xfrm>
            <a:off x="4123284" y="3204745"/>
            <a:ext cx="7952602" cy="1015663"/>
          </a:xfrm>
          <a:prstGeom prst="rect">
            <a:avLst/>
          </a:prstGeom>
        </p:spPr>
        <p:txBody>
          <a:bodyPr wrap="square">
            <a:spAutoFit/>
          </a:bodyPr>
          <a:lstStyle/>
          <a:p>
            <a:r>
              <a:rPr lang="en-US" sz="2000" dirty="0" smtClean="0"/>
              <a:t>Eligible providers </a:t>
            </a:r>
            <a:r>
              <a:rPr lang="en-US" sz="2000" u="sng" dirty="0" smtClean="0"/>
              <a:t>must</a:t>
            </a:r>
            <a:r>
              <a:rPr lang="en-US" sz="2000" dirty="0" smtClean="0"/>
              <a:t> use AEFLA funds to establish or operate programs that provide adult education and literacy activities, including programs that provide these activities concurrently. </a:t>
            </a:r>
            <a:endParaRPr lang="en-US" sz="2000" dirty="0"/>
          </a:p>
        </p:txBody>
      </p:sp>
      <p:pic>
        <p:nvPicPr>
          <p:cNvPr id="22" name="Picture 21"/>
          <p:cNvPicPr/>
          <p:nvPr/>
        </p:nvPicPr>
        <p:blipFill rotWithShape="1">
          <a:blip r:embed="rId4" cstate="print">
            <a:extLst>
              <a:ext uri="{28A0092B-C50C-407E-A947-70E740481C1C}">
                <a14:useLocalDpi xmlns:a14="http://schemas.microsoft.com/office/drawing/2010/main" val="0"/>
              </a:ext>
            </a:extLst>
          </a:blip>
          <a:srcRect l="27978" t="9554" r="42107" b="68149"/>
          <a:stretch/>
        </p:blipFill>
        <p:spPr bwMode="auto">
          <a:xfrm>
            <a:off x="10202121" y="4397830"/>
            <a:ext cx="1520386" cy="2000991"/>
          </a:xfrm>
          <a:prstGeom prst="rect">
            <a:avLst/>
          </a:prstGeom>
          <a:noFill/>
          <a:ln>
            <a:solidFill>
              <a:schemeClr val="tx1"/>
            </a:solidFill>
          </a:ln>
          <a:effectLst>
            <a:reflection blurRad="6350" stA="52000" endA="300" endPos="35000" dir="5400000" sy="-100000" algn="bl" rotWithShape="0"/>
          </a:effectLst>
        </p:spPr>
      </p:pic>
      <p:sp>
        <p:nvSpPr>
          <p:cNvPr id="8" name="TextBox 7"/>
          <p:cNvSpPr txBox="1"/>
          <p:nvPr/>
        </p:nvSpPr>
        <p:spPr>
          <a:xfrm>
            <a:off x="4123283" y="4295298"/>
            <a:ext cx="5804487" cy="1477328"/>
          </a:xfrm>
          <a:prstGeom prst="rect">
            <a:avLst/>
          </a:prstGeom>
          <a:noFill/>
        </p:spPr>
        <p:txBody>
          <a:bodyPr wrap="square" rtlCol="0">
            <a:spAutoFit/>
          </a:bodyPr>
          <a:lstStyle/>
          <a:p>
            <a:r>
              <a:rPr lang="en-US" dirty="0" smtClean="0"/>
              <a:t>Federal regulations governing AEFLA at 34 CFR part 463 clarify that only an organization that has </a:t>
            </a:r>
            <a:r>
              <a:rPr lang="en-US" dirty="0" smtClean="0">
                <a:solidFill>
                  <a:srgbClr val="FFC000"/>
                </a:solidFill>
              </a:rPr>
              <a:t>demonstrated effectiveness </a:t>
            </a:r>
            <a:r>
              <a:rPr lang="en-US" dirty="0" smtClean="0"/>
              <a:t>in providing adult education and literacy services is eligible to apply for AEFLA funds. </a:t>
            </a:r>
            <a:endParaRPr lang="en-US" dirty="0"/>
          </a:p>
        </p:txBody>
      </p:sp>
      <p:sp>
        <p:nvSpPr>
          <p:cNvPr id="9" name="TextBox 8"/>
          <p:cNvSpPr txBox="1"/>
          <p:nvPr/>
        </p:nvSpPr>
        <p:spPr>
          <a:xfrm>
            <a:off x="4123283" y="5819615"/>
            <a:ext cx="5970581" cy="600164"/>
          </a:xfrm>
          <a:prstGeom prst="rect">
            <a:avLst/>
          </a:prstGeom>
          <a:noFill/>
        </p:spPr>
        <p:txBody>
          <a:bodyPr wrap="square" rtlCol="0">
            <a:spAutoFit/>
          </a:bodyPr>
          <a:lstStyle/>
          <a:p>
            <a:r>
              <a:rPr lang="en-US" sz="1100" dirty="0" smtClean="0"/>
              <a:t>Determining Applicant Eligibility When Conducting a State Competition for Adult Education and Family Literacy Act Funds. Technical Assistance guide, Office of Career, Technical, and Adult Education, U.S. Department of Education. </a:t>
            </a:r>
            <a:endParaRPr lang="en-US" sz="1100" dirty="0"/>
          </a:p>
        </p:txBody>
      </p:sp>
    </p:spTree>
    <p:extLst>
      <p:ext uri="{BB962C8B-B14F-4D97-AF65-F5344CB8AC3E}">
        <p14:creationId xmlns:p14="http://schemas.microsoft.com/office/powerpoint/2010/main" val="422457724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Vapor Trai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10.xml><?xml version="1.0" encoding="utf-8"?>
<a:theme xmlns:a="http://schemas.openxmlformats.org/drawingml/2006/main" name="10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1.xml><?xml version="1.0" encoding="utf-8"?>
<a:theme xmlns:a="http://schemas.openxmlformats.org/drawingml/2006/main" name="11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2.xml><?xml version="1.0" encoding="utf-8"?>
<a:theme xmlns:a="http://schemas.openxmlformats.org/drawingml/2006/main" name="12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3.xml><?xml version="1.0" encoding="utf-8"?>
<a:theme xmlns:a="http://schemas.openxmlformats.org/drawingml/2006/main" name="13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4.xml><?xml version="1.0" encoding="utf-8"?>
<a:theme xmlns:a="http://schemas.openxmlformats.org/drawingml/2006/main" name="14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5.xml><?xml version="1.0" encoding="utf-8"?>
<a:theme xmlns:a="http://schemas.openxmlformats.org/drawingml/2006/main" name="15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6.xml><?xml version="1.0" encoding="utf-8"?>
<a:theme xmlns:a="http://schemas.openxmlformats.org/drawingml/2006/main" name="16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7.xml><?xml version="1.0" encoding="utf-8"?>
<a:theme xmlns:a="http://schemas.openxmlformats.org/drawingml/2006/main" name="17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8.xml><?xml version="1.0" encoding="utf-8"?>
<a:theme xmlns:a="http://schemas.openxmlformats.org/drawingml/2006/main" name="18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3.xml><?xml version="1.0" encoding="utf-8"?>
<a:theme xmlns:a="http://schemas.openxmlformats.org/drawingml/2006/main" name="2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4.xml><?xml version="1.0" encoding="utf-8"?>
<a:theme xmlns:a="http://schemas.openxmlformats.org/drawingml/2006/main" name="4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5.xml><?xml version="1.0" encoding="utf-8"?>
<a:theme xmlns:a="http://schemas.openxmlformats.org/drawingml/2006/main" name="5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6.xml><?xml version="1.0" encoding="utf-8"?>
<a:theme xmlns:a="http://schemas.openxmlformats.org/drawingml/2006/main" name="6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7.xml><?xml version="1.0" encoding="utf-8"?>
<a:theme xmlns:a="http://schemas.openxmlformats.org/drawingml/2006/main" name="7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8.xml><?xml version="1.0" encoding="utf-8"?>
<a:theme xmlns:a="http://schemas.openxmlformats.org/drawingml/2006/main" name="8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ppt/theme/theme9.xml><?xml version="1.0" encoding="utf-8"?>
<a:theme xmlns:a="http://schemas.openxmlformats.org/drawingml/2006/main" name="9_Office Theme">
  <a:themeElements>
    <a:clrScheme name="Skillful Colors">
      <a:dk1>
        <a:srgbClr val="1D2120"/>
      </a:dk1>
      <a:lt1>
        <a:srgbClr val="FFFFFF"/>
      </a:lt1>
      <a:dk2>
        <a:srgbClr val="258672"/>
      </a:dk2>
      <a:lt2>
        <a:srgbClr val="FFFFFE"/>
      </a:lt2>
      <a:accent1>
        <a:srgbClr val="46CCBC"/>
      </a:accent1>
      <a:accent2>
        <a:srgbClr val="7FD1A9"/>
      </a:accent2>
      <a:accent3>
        <a:srgbClr val="B7D795"/>
      </a:accent3>
      <a:accent4>
        <a:srgbClr val="F0DC82"/>
      </a:accent4>
      <a:accent5>
        <a:srgbClr val="5A6062"/>
      </a:accent5>
      <a:accent6>
        <a:srgbClr val="99A0A6"/>
      </a:accent6>
      <a:hlink>
        <a:srgbClr val="258672"/>
      </a:hlink>
      <a:folHlink>
        <a:srgbClr val="46C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aching Design &amp; Launch" id="{D605EE57-6F21-42CF-A576-22A0C72AE34D}" vid="{6A4714C2-1A71-42B2-9826-40EE59341DFB}"/>
    </a:ext>
  </a:extLst>
</a:theme>
</file>

<file path=docProps/app.xml><?xml version="1.0" encoding="utf-8"?>
<Properties xmlns="http://schemas.openxmlformats.org/officeDocument/2006/extended-properties" xmlns:vt="http://schemas.openxmlformats.org/officeDocument/2006/docPropsVTypes">
  <Template>TM04033937[[fn=Vapor Trail]]</Template>
  <TotalTime>27361</TotalTime>
  <Words>3642</Words>
  <Application>Microsoft Office PowerPoint</Application>
  <PresentationFormat>Widescreen</PresentationFormat>
  <Paragraphs>512</Paragraphs>
  <Slides>38</Slides>
  <Notes>38</Notes>
  <HiddenSlides>0</HiddenSlides>
  <MMClips>0</MMClips>
  <ScaleCrop>false</ScaleCrop>
  <HeadingPairs>
    <vt:vector size="8" baseType="variant">
      <vt:variant>
        <vt:lpstr>Fonts Used</vt:lpstr>
      </vt:variant>
      <vt:variant>
        <vt:i4>6</vt:i4>
      </vt:variant>
      <vt:variant>
        <vt:lpstr>Theme</vt:lpstr>
      </vt:variant>
      <vt:variant>
        <vt:i4>18</vt:i4>
      </vt:variant>
      <vt:variant>
        <vt:lpstr>Embedded OLE Servers</vt:lpstr>
      </vt:variant>
      <vt:variant>
        <vt:i4>1</vt:i4>
      </vt:variant>
      <vt:variant>
        <vt:lpstr>Slide Titles</vt:lpstr>
      </vt:variant>
      <vt:variant>
        <vt:i4>38</vt:i4>
      </vt:variant>
    </vt:vector>
  </HeadingPairs>
  <TitlesOfParts>
    <vt:vector size="63" baseType="lpstr">
      <vt:lpstr>ＭＳ Ｐゴシック</vt:lpstr>
      <vt:lpstr>Arial</vt:lpstr>
      <vt:lpstr>Calibri</vt:lpstr>
      <vt:lpstr>Century Gothic</vt:lpstr>
      <vt:lpstr>Segoe Print</vt:lpstr>
      <vt:lpstr>Times New Roman</vt:lpstr>
      <vt:lpstr>Vapor Trail</vt:lpstr>
      <vt:lpstr>3_Office Theme</vt:lpstr>
      <vt:lpstr>2_Office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think-cell Slide</vt:lpstr>
      <vt:lpstr>PowerPoint Presentation</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vector>
  </TitlesOfParts>
  <Company>State of Indiana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Demand driven workforce system</dc:title>
  <dc:creator>Habig, Melanee</dc:creator>
  <cp:lastModifiedBy>Haffner, Jerry L</cp:lastModifiedBy>
  <cp:revision>4544</cp:revision>
  <cp:lastPrinted>2019-12-02T13:33:41Z</cp:lastPrinted>
  <dcterms:created xsi:type="dcterms:W3CDTF">2017-04-06T17:55:39Z</dcterms:created>
  <dcterms:modified xsi:type="dcterms:W3CDTF">2020-02-24T17:51:07Z</dcterms:modified>
</cp:coreProperties>
</file>