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4"/>
  </p:notesMasterIdLst>
  <p:sldIdLst>
    <p:sldId id="256" r:id="rId5"/>
    <p:sldId id="257" r:id="rId6"/>
    <p:sldId id="267" r:id="rId7"/>
    <p:sldId id="268" r:id="rId8"/>
    <p:sldId id="269" r:id="rId9"/>
    <p:sldId id="270" r:id="rId10"/>
    <p:sldId id="272" r:id="rId11"/>
    <p:sldId id="273" r:id="rId12"/>
    <p:sldId id="274" r:id="rId13"/>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4673" autoAdjust="0"/>
  </p:normalViewPr>
  <p:slideViewPr>
    <p:cSldViewPr snapToGrid="0">
      <p:cViewPr varScale="1">
        <p:scale>
          <a:sx n="100" d="100"/>
          <a:sy n="100" d="100"/>
        </p:scale>
        <p:origin x="90" y="18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2490767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n.gov/dwd/3195.ht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in.gov/dwd/eo.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n.gov/dwd/3192.ht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surveymonkey.com/r/8937NNJ"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466344" y="1534467"/>
            <a:ext cx="7662672" cy="1825096"/>
          </a:xfrm>
        </p:spPr>
        <p:txBody>
          <a:bodyPr/>
          <a:lstStyle/>
          <a:p>
            <a:r>
              <a:rPr lang="en-US" cap="small" dirty="0"/>
              <a:t>State and Local Equal Opportunity Officers</a:t>
            </a:r>
          </a:p>
        </p:txBody>
      </p:sp>
      <p:sp>
        <p:nvSpPr>
          <p:cNvPr id="15" name="TextBox 14">
            <a:extLst>
              <a:ext uri="{FF2B5EF4-FFF2-40B4-BE49-F238E27FC236}">
                <a16:creationId xmlns:a16="http://schemas.microsoft.com/office/drawing/2014/main" id="{D62B21BB-9168-8E6E-A32E-A127A240297C}"/>
              </a:ext>
            </a:extLst>
          </p:cNvPr>
          <p:cNvSpPr txBox="1"/>
          <p:nvPr/>
        </p:nvSpPr>
        <p:spPr>
          <a:xfrm>
            <a:off x="3128963" y="4223326"/>
            <a:ext cx="4936046"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latin typeface="+mn-lt"/>
              </a:rPr>
              <a:t>Program Administration and Oversight</a:t>
            </a:r>
            <a:endParaRPr lang="en-US" dirty="0">
              <a:solidFill>
                <a:schemeClr val="tx1"/>
              </a:solidFill>
              <a:latin typeface="+mn-lt"/>
            </a:endParaRPr>
          </a:p>
          <a:p>
            <a:pPr algn="r">
              <a:lnSpc>
                <a:spcPts val="3000"/>
              </a:lnSpc>
              <a:spcBef>
                <a:spcPct val="0"/>
              </a:spcBef>
              <a:defRPr/>
            </a:pPr>
            <a:r>
              <a:rPr lang="en-US" dirty="0">
                <a:solidFill>
                  <a:schemeClr val="tx1"/>
                </a:solidFill>
                <a:latin typeface="+mn-lt"/>
              </a:rPr>
              <a:t>Department of Workforce Development</a:t>
            </a:r>
          </a:p>
          <a:p>
            <a:pPr algn="r"/>
            <a:endParaRPr lang="en-US" dirty="0"/>
          </a:p>
        </p:txBody>
      </p:sp>
      <p:sp>
        <p:nvSpPr>
          <p:cNvPr id="16" name="Subtitle 2">
            <a:extLst>
              <a:ext uri="{FF2B5EF4-FFF2-40B4-BE49-F238E27FC236}">
                <a16:creationId xmlns:a16="http://schemas.microsoft.com/office/drawing/2014/main" id="{72247392-1FC0-7FEC-01B1-500749F9F638}"/>
              </a:ext>
            </a:extLst>
          </p:cNvPr>
          <p:cNvSpPr txBox="1">
            <a:spLocks/>
          </p:cNvSpPr>
          <p:nvPr/>
        </p:nvSpPr>
        <p:spPr>
          <a:xfrm>
            <a:off x="1" y="3523327"/>
            <a:ext cx="8065007" cy="525736"/>
          </a:xfrm>
          <a:prstGeom prst="rect">
            <a:avLst/>
          </a:prstGeom>
        </p:spPr>
        <p:txBody>
          <a:bodyPr vert="horz" lIns="0" tIns="0" rIns="0" bIns="0" rtlCol="0" anchor="ctr" anchorCtr="0">
            <a:normAutofit/>
          </a:bodyPr>
          <a:lstStyle>
            <a:lvl1pPr marL="0" indent="0" algn="l" defTabSz="914400" rtl="0" eaLnBrk="1" latinLnBrk="0" hangingPunct="1">
              <a:lnSpc>
                <a:spcPct val="100000"/>
              </a:lnSpc>
              <a:spcBef>
                <a:spcPts val="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b="1" dirty="0"/>
              <a:t>Nondiscrimination Plan – Element 1</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p:cNvSpPr>
          <p:nvPr/>
        </p:nvSpPr>
        <p:spPr>
          <a:xfrm>
            <a:off x="319668" y="1092543"/>
            <a:ext cx="8610600" cy="12930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r>
              <a:rPr lang="en-US" sz="3600" cap="small" dirty="0"/>
              <a:t>Designation of State and Local Equal Opportunity (EO) Officers</a:t>
            </a:r>
          </a:p>
        </p:txBody>
      </p:sp>
      <p:sp>
        <p:nvSpPr>
          <p:cNvPr id="9" name="Content Placeholder 1">
            <a:extLst>
              <a:ext uri="{FF2B5EF4-FFF2-40B4-BE49-F238E27FC236}">
                <a16:creationId xmlns:a16="http://schemas.microsoft.com/office/drawing/2014/main" id="{76A192B3-0B15-15CF-5AFE-050A44893E62}"/>
              </a:ext>
            </a:extLst>
          </p:cNvPr>
          <p:cNvSpPr>
            <a:spLocks noGrp="1"/>
          </p:cNvSpPr>
          <p:nvPr>
            <p:ph type="title"/>
          </p:nvPr>
        </p:nvSpPr>
        <p:spPr>
          <a:xfrm>
            <a:off x="668338" y="2385571"/>
            <a:ext cx="9915525" cy="2672204"/>
          </a:xfrm>
        </p:spPr>
        <p:txBody>
          <a:bodyPr>
            <a:normAutofit/>
          </a:bodyPr>
          <a:lstStyle/>
          <a:p>
            <a:r>
              <a:rPr lang="en-US" sz="2400" i="1" dirty="0"/>
              <a:t>29 CFR 38.28 through 38.33</a:t>
            </a:r>
          </a:p>
          <a:p>
            <a:pPr lvl="1"/>
            <a:endParaRPr lang="en-US" sz="2400" dirty="0"/>
          </a:p>
          <a:p>
            <a:pPr marL="342900" lvl="1" indent="-342900">
              <a:buFont typeface="Arial" panose="020B0604020202020204" pitchFamily="34" charset="0"/>
              <a:buChar char="•"/>
            </a:pPr>
            <a:r>
              <a:rPr lang="en-US" sz="2400" dirty="0">
                <a:solidFill>
                  <a:schemeClr val="bg1"/>
                </a:solidFill>
                <a:latin typeface="+mn-lt"/>
              </a:rPr>
              <a:t>State EO Officer Designation and Duties</a:t>
            </a:r>
          </a:p>
          <a:p>
            <a:pPr marL="342900" lvl="1" indent="-342900">
              <a:buFont typeface="Arial" panose="020B0604020202020204" pitchFamily="34" charset="0"/>
              <a:buChar char="•"/>
            </a:pPr>
            <a:r>
              <a:rPr lang="en-US" sz="2400" dirty="0">
                <a:solidFill>
                  <a:schemeClr val="bg1"/>
                </a:solidFill>
                <a:latin typeface="+mn-lt"/>
              </a:rPr>
              <a:t>Local EO Officer Designation and Duties</a:t>
            </a:r>
          </a:p>
          <a:p>
            <a:pPr marL="342900" lvl="1" indent="-342900">
              <a:buFont typeface="Arial" panose="020B0604020202020204" pitchFamily="34" charset="0"/>
              <a:buChar char="•"/>
            </a:pPr>
            <a:r>
              <a:rPr lang="en-US" sz="2400" dirty="0">
                <a:solidFill>
                  <a:schemeClr val="bg1"/>
                </a:solidFill>
                <a:latin typeface="+mn-lt"/>
              </a:rPr>
              <a:t>Public Notice of State and Local EO Officers</a:t>
            </a:r>
          </a:p>
          <a:p>
            <a:pPr marL="342900" lvl="1" indent="-342900">
              <a:buFont typeface="Arial" panose="020B0604020202020204" pitchFamily="34" charset="0"/>
              <a:buChar char="•"/>
            </a:pPr>
            <a:r>
              <a:rPr lang="en-US" sz="2400" dirty="0">
                <a:solidFill>
                  <a:schemeClr val="bg1"/>
                </a:solidFill>
                <a:latin typeface="+mn-lt"/>
              </a:rPr>
              <a:t>Support and Training</a:t>
            </a:r>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State EO Officer designation</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252728"/>
            <a:ext cx="10820400" cy="504659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Every Governor must designate a State-level EO Officer.</a:t>
            </a:r>
          </a:p>
          <a:p>
            <a:endParaRPr lang="en-US" dirty="0"/>
          </a:p>
          <a:p>
            <a:r>
              <a:rPr lang="en-US" dirty="0"/>
              <a:t>The State EO Officer oversees the coordination, implementation, maintenance, and monitoring of the nondiscrimination and EO requirements of Section 188 of WIOA. </a:t>
            </a:r>
          </a:p>
          <a:p>
            <a:pPr marL="0" indent="0">
              <a:buFont typeface="Arial" panose="020B0604020202020204" pitchFamily="34" charset="0"/>
              <a:buNone/>
            </a:pPr>
            <a:endParaRPr lang="en-US" dirty="0"/>
          </a:p>
          <a:p>
            <a:r>
              <a:rPr lang="en-US" dirty="0"/>
              <a:t>The State EO Officer reports to the Policy Director within the Program Administration and Oversight Workforce Division, and has access to the DWD Commissioner for EO and nondiscrimination matters as needed. </a:t>
            </a:r>
          </a:p>
          <a:p>
            <a:pPr marL="0" indent="0">
              <a:buFont typeface="Arial" panose="020B0604020202020204" pitchFamily="34" charset="0"/>
              <a:buNone/>
            </a:pPr>
            <a:endParaRPr lang="en-US" dirty="0"/>
          </a:p>
          <a:p>
            <a:r>
              <a:rPr lang="en-US" dirty="0"/>
              <a:t>DWD’s State EO Officer is a full-time position. As such, none of the State EO Officer’s duties create a conflict of interest, or the appearance of a conflict, with the responsibilities of an EO Officer.</a:t>
            </a:r>
          </a:p>
          <a:p>
            <a:endParaRPr lang="en-US" dirty="0"/>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69566" y="1110313"/>
            <a:ext cx="9914466" cy="1116980"/>
          </a:xfrm>
        </p:spPr>
        <p:txBody>
          <a:bodyPr/>
          <a:lstStyle/>
          <a:p>
            <a:pPr algn="ctr"/>
            <a:r>
              <a:rPr lang="en-US" altLang="en-US" cap="small" dirty="0"/>
              <a:t>Duties of State EO Officer</a:t>
            </a:r>
            <a:endParaRPr lang="en-US"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2375209"/>
            <a:ext cx="9914466" cy="3902927"/>
          </a:xfrm>
        </p:spPr>
        <p:txBody>
          <a:bodyPr>
            <a:normAutofit fontScale="77500" lnSpcReduction="20000"/>
          </a:bodyPr>
          <a:lstStyle/>
          <a:p>
            <a:pPr marL="342900" indent="-342900">
              <a:buFont typeface="Arial" panose="020B0604020202020204" pitchFamily="34" charset="0"/>
              <a:buChar char="•"/>
            </a:pPr>
            <a:r>
              <a:rPr lang="en-US" sz="2400" dirty="0"/>
              <a:t>The State EO Officer’s responsibilities include, but are not limited to:</a:t>
            </a:r>
          </a:p>
          <a:p>
            <a:pPr marL="800100" lvl="1" indent="-342900">
              <a:lnSpc>
                <a:spcPct val="150000"/>
              </a:lnSpc>
              <a:buFont typeface="Arial" panose="020B0604020202020204" pitchFamily="34" charset="0"/>
              <a:buChar char="•"/>
            </a:pPr>
            <a:r>
              <a:rPr lang="en-US" sz="2200" dirty="0">
                <a:solidFill>
                  <a:schemeClr val="bg1"/>
                </a:solidFill>
              </a:rPr>
              <a:t>Overseeing the development and implementation of the State’s Nondiscrimination Plan (NDP);</a:t>
            </a:r>
          </a:p>
          <a:p>
            <a:pPr marL="800100" lvl="1" indent="-342900">
              <a:lnSpc>
                <a:spcPct val="150000"/>
              </a:lnSpc>
              <a:buFont typeface="Arial" panose="020B0604020202020204" pitchFamily="34" charset="0"/>
              <a:buChar char="•"/>
            </a:pPr>
            <a:r>
              <a:rPr lang="en-US" sz="2200" dirty="0">
                <a:solidFill>
                  <a:schemeClr val="bg1"/>
                </a:solidFill>
              </a:rPr>
              <a:t>Serving as the state’s liaison with Civil Rights Commission;</a:t>
            </a:r>
          </a:p>
          <a:p>
            <a:pPr marL="800100" lvl="1" indent="-342900">
              <a:lnSpc>
                <a:spcPct val="150000"/>
              </a:lnSpc>
              <a:buFont typeface="Arial" panose="020B0604020202020204" pitchFamily="34" charset="0"/>
              <a:buChar char="•"/>
            </a:pPr>
            <a:r>
              <a:rPr lang="en-US" sz="2200" dirty="0">
                <a:solidFill>
                  <a:schemeClr val="bg1"/>
                </a:solidFill>
              </a:rPr>
              <a:t>Monitoring compliance of Section 188 requirements;</a:t>
            </a:r>
          </a:p>
          <a:p>
            <a:pPr marL="800100" lvl="1" indent="-342900">
              <a:lnSpc>
                <a:spcPct val="150000"/>
              </a:lnSpc>
              <a:buFont typeface="Arial" panose="020B0604020202020204" pitchFamily="34" charset="0"/>
              <a:buChar char="•"/>
            </a:pPr>
            <a:r>
              <a:rPr lang="en-US" sz="2200" dirty="0">
                <a:solidFill>
                  <a:schemeClr val="bg1"/>
                </a:solidFill>
              </a:rPr>
              <a:t>Undergoing training and providing training and technical assistance to Local EO Officers; and </a:t>
            </a:r>
          </a:p>
          <a:p>
            <a:pPr marL="800100" lvl="1" indent="-342900">
              <a:lnSpc>
                <a:spcPct val="150000"/>
              </a:lnSpc>
              <a:buFont typeface="Arial" panose="020B0604020202020204" pitchFamily="34" charset="0"/>
              <a:buChar char="•"/>
            </a:pPr>
            <a:r>
              <a:rPr lang="en-US" sz="2200" dirty="0">
                <a:solidFill>
                  <a:schemeClr val="bg1"/>
                </a:solidFill>
              </a:rPr>
              <a:t>Developing procedures for and investigating discrimination matters that rise to the state level.</a:t>
            </a:r>
          </a:p>
          <a:p>
            <a:pPr marL="800100" lvl="1" indent="-342900">
              <a:lnSpc>
                <a:spcPct val="150000"/>
              </a:lnSpc>
              <a:buFont typeface="Arial" panose="020B0604020202020204" pitchFamily="34" charset="0"/>
              <a:buChar char="•"/>
            </a:pPr>
            <a:r>
              <a:rPr lang="en-US" sz="2200" dirty="0">
                <a:solidFill>
                  <a:schemeClr val="bg1"/>
                </a:solidFill>
              </a:rPr>
              <a:t>Reviewing written policies to ensure they are nondiscriminatory.</a:t>
            </a:r>
          </a:p>
          <a:p>
            <a:endParaRPr lang="en-US" dirty="0"/>
          </a:p>
        </p:txBody>
      </p:sp>
    </p:spTree>
    <p:extLst>
      <p:ext uri="{BB962C8B-B14F-4D97-AF65-F5344CB8AC3E}">
        <p14:creationId xmlns:p14="http://schemas.microsoft.com/office/powerpoint/2010/main" val="418471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27A78-BD2D-B589-5C17-35EDD6D20386}"/>
              </a:ext>
            </a:extLst>
          </p:cNvPr>
          <p:cNvSpPr>
            <a:spLocks noGrp="1"/>
          </p:cNvSpPr>
          <p:nvPr>
            <p:ph type="title"/>
          </p:nvPr>
        </p:nvSpPr>
        <p:spPr/>
        <p:txBody>
          <a:bodyPr/>
          <a:lstStyle/>
          <a:p>
            <a:r>
              <a:rPr lang="en-US" cap="small" dirty="0"/>
              <a:t>Local EO Officer designation</a:t>
            </a:r>
          </a:p>
        </p:txBody>
      </p:sp>
      <p:sp>
        <p:nvSpPr>
          <p:cNvPr id="3" name="Text Placeholder 2">
            <a:extLst>
              <a:ext uri="{FF2B5EF4-FFF2-40B4-BE49-F238E27FC236}">
                <a16:creationId xmlns:a16="http://schemas.microsoft.com/office/drawing/2014/main" id="{A9736940-EE10-1591-7F5C-83A397442FF3}"/>
              </a:ext>
            </a:extLst>
          </p:cNvPr>
          <p:cNvSpPr>
            <a:spLocks noGrp="1"/>
          </p:cNvSpPr>
          <p:nvPr>
            <p:ph idx="1"/>
          </p:nvPr>
        </p:nvSpPr>
        <p:spPr/>
        <p:txBody>
          <a:bodyPr>
            <a:normAutofit/>
          </a:bodyPr>
          <a:lstStyle/>
          <a:p>
            <a:r>
              <a:rPr lang="en-US" dirty="0"/>
              <a:t>Each of Indiana’s Local Workforce Delivery Areas (LWDA) are required to designate a senior‐level employee as the Local EO Officer</a:t>
            </a:r>
          </a:p>
          <a:p>
            <a:endParaRPr lang="en-US" dirty="0"/>
          </a:p>
          <a:p>
            <a:r>
              <a:rPr lang="en-US" dirty="0"/>
              <a:t>Most Local EO Officers operate in this role on a part‐time basis. Although the Local EO Officer may have other job duties, those duties must not create a conflict of interest, or the appearance of a conflict, with the EO Officer responsibilities.</a:t>
            </a:r>
          </a:p>
          <a:p>
            <a:endParaRPr lang="en-US" dirty="0"/>
          </a:p>
        </p:txBody>
      </p:sp>
    </p:spTree>
    <p:extLst>
      <p:ext uri="{BB962C8B-B14F-4D97-AF65-F5344CB8AC3E}">
        <p14:creationId xmlns:p14="http://schemas.microsoft.com/office/powerpoint/2010/main" val="764111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B955-415D-51E6-E0DC-56687901747E}"/>
              </a:ext>
            </a:extLst>
          </p:cNvPr>
          <p:cNvSpPr>
            <a:spLocks noGrp="1"/>
          </p:cNvSpPr>
          <p:nvPr>
            <p:ph type="title"/>
          </p:nvPr>
        </p:nvSpPr>
        <p:spPr>
          <a:xfrm>
            <a:off x="668868" y="1031712"/>
            <a:ext cx="9914466" cy="1204332"/>
          </a:xfrm>
        </p:spPr>
        <p:txBody>
          <a:bodyPr/>
          <a:lstStyle/>
          <a:p>
            <a:r>
              <a:rPr lang="en-US" cap="small" dirty="0"/>
              <a:t>Local EO Officer duties</a:t>
            </a:r>
            <a:endParaRPr lang="en-US" dirty="0"/>
          </a:p>
        </p:txBody>
      </p:sp>
      <p:sp>
        <p:nvSpPr>
          <p:cNvPr id="3" name="Text Placeholder 2">
            <a:extLst>
              <a:ext uri="{FF2B5EF4-FFF2-40B4-BE49-F238E27FC236}">
                <a16:creationId xmlns:a16="http://schemas.microsoft.com/office/drawing/2014/main" id="{07C8CC56-2387-5398-7EF5-8D271B5EC217}"/>
              </a:ext>
            </a:extLst>
          </p:cNvPr>
          <p:cNvSpPr>
            <a:spLocks noGrp="1"/>
          </p:cNvSpPr>
          <p:nvPr>
            <p:ph type="body" idx="1"/>
          </p:nvPr>
        </p:nvSpPr>
        <p:spPr>
          <a:xfrm>
            <a:off x="696300" y="2395728"/>
            <a:ext cx="9914466" cy="4398264"/>
          </a:xfrm>
        </p:spPr>
        <p:txBody>
          <a:bodyPr>
            <a:normAutofit fontScale="55000" lnSpcReduction="20000"/>
          </a:bodyPr>
          <a:lstStyle/>
          <a:p>
            <a:r>
              <a:rPr lang="en-US" dirty="0"/>
              <a:t>The Local EO Officer’s responsibilities include, but are not limited to:</a:t>
            </a:r>
          </a:p>
          <a:p>
            <a:pPr marL="914400" lvl="1" indent="-457200">
              <a:lnSpc>
                <a:spcPct val="170000"/>
              </a:lnSpc>
              <a:buFont typeface="Arial" panose="020B0604020202020204" pitchFamily="34" charset="0"/>
              <a:buChar char="•"/>
            </a:pPr>
            <a:r>
              <a:rPr lang="en-US" sz="2900" dirty="0">
                <a:solidFill>
                  <a:schemeClr val="bg1"/>
                </a:solidFill>
              </a:rPr>
              <a:t>Reporting EO/Nondiscrimination matters to the State EO Officer;</a:t>
            </a:r>
          </a:p>
          <a:p>
            <a:pPr marL="914400" lvl="1" indent="-457200">
              <a:lnSpc>
                <a:spcPct val="170000"/>
              </a:lnSpc>
              <a:buFont typeface="Arial" panose="020B0604020202020204" pitchFamily="34" charset="0"/>
              <a:buChar char="•"/>
            </a:pPr>
            <a:r>
              <a:rPr lang="en-US" sz="2900" dirty="0">
                <a:solidFill>
                  <a:schemeClr val="bg1"/>
                </a:solidFill>
              </a:rPr>
              <a:t>Processing and investigating local discrimination complaints;</a:t>
            </a:r>
          </a:p>
          <a:p>
            <a:pPr marL="914400" lvl="1" indent="-457200">
              <a:lnSpc>
                <a:spcPct val="170000"/>
              </a:lnSpc>
              <a:buFont typeface="Arial" panose="020B0604020202020204" pitchFamily="34" charset="0"/>
              <a:buChar char="•"/>
            </a:pPr>
            <a:r>
              <a:rPr lang="en-US" sz="2900" dirty="0">
                <a:solidFill>
                  <a:schemeClr val="bg1"/>
                </a:solidFill>
              </a:rPr>
              <a:t>Monitoring compliance of regional WIOA Title I recipients;</a:t>
            </a:r>
          </a:p>
          <a:p>
            <a:pPr marL="914400" lvl="1" indent="-457200">
              <a:lnSpc>
                <a:spcPct val="170000"/>
              </a:lnSpc>
              <a:buFont typeface="Arial" panose="020B0604020202020204" pitchFamily="34" charset="0"/>
              <a:buChar char="•"/>
            </a:pPr>
            <a:r>
              <a:rPr lang="en-US" sz="2900" dirty="0">
                <a:solidFill>
                  <a:schemeClr val="bg1"/>
                </a:solidFill>
              </a:rPr>
              <a:t>Undergoing training and providing training for staff and service providers</a:t>
            </a:r>
          </a:p>
          <a:p>
            <a:pPr marL="914400" lvl="1" indent="-457200">
              <a:buFont typeface="Arial" panose="020B0604020202020204" pitchFamily="34" charset="0"/>
              <a:buChar char="•"/>
            </a:pPr>
            <a:r>
              <a:rPr lang="en-US" sz="2900" dirty="0">
                <a:solidFill>
                  <a:schemeClr val="bg1"/>
                </a:solidFill>
              </a:rPr>
              <a:t>Surveying WorkOne offices to ensure compliance with applicable accessibility requirements;</a:t>
            </a:r>
          </a:p>
          <a:p>
            <a:pPr marL="914400" lvl="1" indent="-457200">
              <a:lnSpc>
                <a:spcPct val="170000"/>
              </a:lnSpc>
              <a:buFont typeface="Arial" panose="020B0604020202020204" pitchFamily="34" charset="0"/>
              <a:buChar char="•"/>
            </a:pPr>
            <a:r>
              <a:rPr lang="en-US" sz="2900" dirty="0">
                <a:solidFill>
                  <a:schemeClr val="bg1"/>
                </a:solidFill>
              </a:rPr>
              <a:t>Reviewing the Region’s policies to ensure they are nondiscriminatory;</a:t>
            </a:r>
          </a:p>
          <a:p>
            <a:pPr marL="914400" lvl="1" indent="-457200">
              <a:lnSpc>
                <a:spcPct val="170000"/>
              </a:lnSpc>
              <a:buFont typeface="Arial" panose="020B0604020202020204" pitchFamily="34" charset="0"/>
              <a:buChar char="•"/>
            </a:pPr>
            <a:r>
              <a:rPr lang="en-US" sz="2900" dirty="0">
                <a:solidFill>
                  <a:schemeClr val="bg1"/>
                </a:solidFill>
              </a:rPr>
              <a:t>Conducting outreach and education about EO and nondiscrimination requirements and how an individual may file a complaint; and </a:t>
            </a:r>
          </a:p>
          <a:p>
            <a:pPr marL="914400" lvl="1" indent="-457200">
              <a:lnSpc>
                <a:spcPct val="170000"/>
              </a:lnSpc>
              <a:buFont typeface="Arial" panose="020B0604020202020204" pitchFamily="34" charset="0"/>
              <a:buChar char="•"/>
            </a:pPr>
            <a:r>
              <a:rPr lang="en-US" sz="2900" dirty="0">
                <a:solidFill>
                  <a:schemeClr val="bg1"/>
                </a:solidFill>
              </a:rPr>
              <a:t>Ensuring overall implementation of the NDP. </a:t>
            </a:r>
            <a:r>
              <a:rPr lang="en-US" sz="2900" dirty="0">
                <a:solidFill>
                  <a:schemeClr val="bg1"/>
                </a:solidFill>
                <a:hlinkClick r:id="rId2">
                  <a:extLst>
                    <a:ext uri="{A12FA001-AC4F-418D-AE19-62706E023703}">
                      <ahyp:hlinkClr xmlns:ahyp="http://schemas.microsoft.com/office/drawing/2018/hyperlinkcolor" val="tx"/>
                    </a:ext>
                  </a:extLst>
                </a:hlinkClick>
              </a:rPr>
              <a:t>https://www.in.gov/dwd/3195.htm</a:t>
            </a:r>
            <a:endParaRPr lang="en-US" sz="2900" dirty="0">
              <a:solidFill>
                <a:schemeClr val="bg1"/>
              </a:solidFill>
            </a:endParaRPr>
          </a:p>
          <a:p>
            <a:pPr marL="1371600" lvl="2" indent="-457200">
              <a:lnSpc>
                <a:spcPct val="170000"/>
              </a:lnSpc>
              <a:buFont typeface="Arial" panose="020B0604020202020204" pitchFamily="34" charset="0"/>
              <a:buChar char="•"/>
            </a:pPr>
            <a:endParaRPr lang="en-US" dirty="0">
              <a:solidFill>
                <a:schemeClr val="bg1"/>
              </a:solidFill>
            </a:endParaRP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908421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C3A8B-2D32-3113-0152-65A80AF4DB03}"/>
              </a:ext>
            </a:extLst>
          </p:cNvPr>
          <p:cNvSpPr>
            <a:spLocks noGrp="1"/>
          </p:cNvSpPr>
          <p:nvPr>
            <p:ph type="title"/>
          </p:nvPr>
        </p:nvSpPr>
        <p:spPr/>
        <p:txBody>
          <a:bodyPr>
            <a:normAutofit/>
          </a:bodyPr>
          <a:lstStyle/>
          <a:p>
            <a:r>
              <a:rPr lang="en-US" cap="small" dirty="0"/>
              <a:t>Public notice of State and Local EO Officers </a:t>
            </a:r>
          </a:p>
        </p:txBody>
      </p:sp>
      <p:sp>
        <p:nvSpPr>
          <p:cNvPr id="3" name="Text Placeholder 2">
            <a:extLst>
              <a:ext uri="{FF2B5EF4-FFF2-40B4-BE49-F238E27FC236}">
                <a16:creationId xmlns:a16="http://schemas.microsoft.com/office/drawing/2014/main" id="{3F1805B5-160D-AA70-00AD-6ED12A00C8B0}"/>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DWD makes the identity of the State EO Officer known to applicants, registrants, eligible applicants/registrants, participants, employers, employees, applicants for employment and the public by the posting the State EO Officer’s name and contact information on the DWD Equal Opportunity website as well as on the “Equal Opportunity is the Law” notice (EO notice).</a:t>
            </a:r>
            <a:endParaRPr lang="en-US" dirty="0">
              <a:solidFill>
                <a:schemeClr val="bg1"/>
              </a:solidFill>
            </a:endParaRPr>
          </a:p>
          <a:p>
            <a:pPr marL="800100" lvl="1" indent="-342900">
              <a:buFont typeface="Arial" panose="020B0604020202020204" pitchFamily="34" charset="0"/>
              <a:buChar char="•"/>
            </a:pPr>
            <a:r>
              <a:rPr lang="en-US" dirty="0">
                <a:solidFill>
                  <a:schemeClr val="bg1"/>
                </a:solidFill>
              </a:rPr>
              <a:t>Name and full contact information published on DWD’s EO webpage at </a:t>
            </a:r>
            <a:r>
              <a:rPr lang="en-US" dirty="0">
                <a:hlinkClick r:id="rId2"/>
              </a:rPr>
              <a:t>https://www.in.gov/dwd/eo.htm</a:t>
            </a:r>
            <a:r>
              <a:rPr lang="en-US" dirty="0"/>
              <a:t>. </a:t>
            </a:r>
          </a:p>
          <a:p>
            <a:pPr marL="800100" lvl="1" indent="-342900">
              <a:buFont typeface="Arial" panose="020B0604020202020204" pitchFamily="34" charset="0"/>
              <a:buChar char="•"/>
            </a:pPr>
            <a:endParaRPr lang="en-US" dirty="0"/>
          </a:p>
          <a:p>
            <a:pPr marL="457200" indent="-457200">
              <a:buFont typeface="Arial" panose="020B0604020202020204" pitchFamily="34" charset="0"/>
              <a:buChar char="•"/>
            </a:pPr>
            <a:r>
              <a:rPr lang="en-US" dirty="0"/>
              <a:t>The Local EO Officers also make their identities known by posting EO notices in local offices.</a:t>
            </a:r>
          </a:p>
          <a:p>
            <a:endParaRPr lang="en-US" dirty="0"/>
          </a:p>
        </p:txBody>
      </p:sp>
    </p:spTree>
    <p:extLst>
      <p:ext uri="{BB962C8B-B14F-4D97-AF65-F5344CB8AC3E}">
        <p14:creationId xmlns:p14="http://schemas.microsoft.com/office/powerpoint/2010/main" val="265368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2B3D-18C4-945A-F889-6AA985BE6C2C}"/>
              </a:ext>
            </a:extLst>
          </p:cNvPr>
          <p:cNvSpPr>
            <a:spLocks noGrp="1"/>
          </p:cNvSpPr>
          <p:nvPr>
            <p:ph type="title"/>
          </p:nvPr>
        </p:nvSpPr>
        <p:spPr>
          <a:xfrm>
            <a:off x="668868" y="1277186"/>
            <a:ext cx="6207420" cy="820737"/>
          </a:xfrm>
        </p:spPr>
        <p:txBody>
          <a:bodyPr>
            <a:normAutofit fontScale="90000"/>
          </a:bodyPr>
          <a:lstStyle/>
          <a:p>
            <a:r>
              <a:rPr lang="en-US" cap="small" dirty="0"/>
              <a:t>Support and training </a:t>
            </a:r>
          </a:p>
        </p:txBody>
      </p:sp>
      <p:sp>
        <p:nvSpPr>
          <p:cNvPr id="3" name="Text Placeholder 2">
            <a:extLst>
              <a:ext uri="{FF2B5EF4-FFF2-40B4-BE49-F238E27FC236}">
                <a16:creationId xmlns:a16="http://schemas.microsoft.com/office/drawing/2014/main" id="{CF8532FC-8768-3FA0-4F0E-A4B353519D79}"/>
              </a:ext>
            </a:extLst>
          </p:cNvPr>
          <p:cNvSpPr>
            <a:spLocks noGrp="1"/>
          </p:cNvSpPr>
          <p:nvPr>
            <p:ph type="body" idx="1"/>
          </p:nvPr>
        </p:nvSpPr>
        <p:spPr>
          <a:xfrm>
            <a:off x="668868" y="1984248"/>
            <a:ext cx="9914466" cy="4539214"/>
          </a:xfrm>
        </p:spPr>
        <p:txBody>
          <a:bodyPr>
            <a:normAutofit fontScale="55000" lnSpcReduction="20000"/>
          </a:bodyPr>
          <a:lstStyle/>
          <a:p>
            <a:pPr marL="457200" indent="-457200">
              <a:buFont typeface="Arial" panose="020B0604020202020204" pitchFamily="34" charset="0"/>
              <a:buChar char="•"/>
            </a:pPr>
            <a:r>
              <a:rPr lang="en-US" dirty="0"/>
              <a:t>The State EO Officer has both operational and administrative support through additional Program Administration and Oversight staff. The State EO Officer and staff design and implement various training and technical assistance methods to support the Local EO Officers.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When a new individual is designated as a Local EO Officer, the State EO Officer provides them with the necessary training and resources to carry out their responsibilities.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The State EO Officer hosts quarterly conference calls where the Local EO Officers are required to participate to discuss current activity within the LWDAs. These conference calls are used as a vehicle to distribute information, gain insight into training needs for Local EO Officers, and respond to questions from the field.</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EO resources can be found at DWD’s Equal Opportunity Reference Materials website page: </a:t>
            </a:r>
            <a:r>
              <a:rPr lang="en-US" dirty="0">
                <a:hlinkClick r:id="rId2">
                  <a:extLst>
                    <a:ext uri="{A12FA001-AC4F-418D-AE19-62706E023703}">
                      <ahyp:hlinkClr xmlns:ahyp="http://schemas.microsoft.com/office/drawing/2018/hyperlinkcolor" val="tx"/>
                    </a:ext>
                  </a:extLst>
                </a:hlinkClick>
              </a:rPr>
              <a:t>https://www.in.gov/dwd/3192.htm</a:t>
            </a:r>
            <a:endParaRPr lang="en-US" dirty="0"/>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7144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pPr marL="0" indent="0"/>
            <a:r>
              <a:rPr lang="en-US" sz="7200" cap="small" dirty="0"/>
              <a:t>NDP Element 1 Quiz</a:t>
            </a:r>
            <a:br>
              <a:rPr lang="en-US" sz="7200" dirty="0"/>
            </a:br>
            <a:br>
              <a:rPr lang="en-US" sz="5400" dirty="0"/>
            </a:br>
            <a:r>
              <a:rPr lang="en-US" sz="3100" dirty="0">
                <a:hlinkClick r:id="rId2"/>
              </a:rPr>
              <a:t>https://www.surveymonkey.com/r/8937NNJ</a:t>
            </a:r>
            <a:r>
              <a:rPr lang="en-US" sz="3100" dirty="0"/>
              <a:t> </a:t>
            </a:r>
            <a:br>
              <a:rPr lang="en-US"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FA96C3-07DA-40AA-B3DF-804197F55A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DWD-2025</Template>
  <TotalTime>310</TotalTime>
  <Words>736</Words>
  <Application>Microsoft Office PowerPoint</Application>
  <PresentationFormat>Widescreen</PresentationFormat>
  <Paragraphs>56</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Workforce Sans</vt:lpstr>
      <vt:lpstr>Workforce Sans ExtraBold</vt:lpstr>
      <vt:lpstr>DWD-2025</vt:lpstr>
      <vt:lpstr>State and Local Equal Opportunity Officers</vt:lpstr>
      <vt:lpstr>29 CFR 38.28 through 38.33  State EO Officer Designation and Duties Local EO Officer Designation and Duties Public Notice of State and Local EO Officers Support and Training</vt:lpstr>
      <vt:lpstr>State EO Officer designation</vt:lpstr>
      <vt:lpstr>Duties of State EO Officer</vt:lpstr>
      <vt:lpstr>Local EO Officer designation</vt:lpstr>
      <vt:lpstr>Local EO Officer duties</vt:lpstr>
      <vt:lpstr>Public notice of State and Local EO Officers </vt:lpstr>
      <vt:lpstr>Support and training </vt:lpstr>
      <vt:lpstr>NDP Element 1 Quiz  https://www.surveymonkey.com/r/8937NNJ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11</cp:revision>
  <dcterms:created xsi:type="dcterms:W3CDTF">2024-08-27T13:28:28Z</dcterms:created>
  <dcterms:modified xsi:type="dcterms:W3CDTF">2026-08-11T11:18:54Z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