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2"/>
  </p:notesMasterIdLst>
  <p:sldIdLst>
    <p:sldId id="256" r:id="rId5"/>
    <p:sldId id="257" r:id="rId6"/>
    <p:sldId id="267" r:id="rId7"/>
    <p:sldId id="275" r:id="rId8"/>
    <p:sldId id="278" r:id="rId9"/>
    <p:sldId id="268" r:id="rId10"/>
    <p:sldId id="274" r:id="rId11"/>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0" autoAdjust="0"/>
    <p:restoredTop sz="88741" autoAdjust="0"/>
  </p:normalViewPr>
  <p:slideViewPr>
    <p:cSldViewPr snapToGrid="0">
      <p:cViewPr varScale="1">
        <p:scale>
          <a:sx n="98" d="100"/>
          <a:sy n="98" d="100"/>
        </p:scale>
        <p:origin x="1092" y="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8B340-45FD-AF4B-A8FC-8B44587E432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3214-96A7-644B-B287-A79E63DAB23C}" type="slidenum">
              <a:rPr lang="en-US" smtClean="0"/>
              <a:t>‹#›</a:t>
            </a:fld>
            <a:endParaRPr lang="en-US"/>
          </a:p>
        </p:txBody>
      </p:sp>
    </p:spTree>
    <p:extLst>
      <p:ext uri="{BB962C8B-B14F-4D97-AF65-F5344CB8AC3E}">
        <p14:creationId xmlns:p14="http://schemas.microsoft.com/office/powerpoint/2010/main" val="276741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Monitoring in the form of desk reviews, on‐site reviews, and data analysis contribute to continued, robust implementation of WIOA Section 188 and 29 CFR Part 38. The coordinated efforts of the State and Local EO Officers and the DWD ROC Monitoring Unit ensure monitoring and compliance of the Local Areas.</a:t>
            </a:r>
            <a:endParaRPr lang="en-US" dirty="0"/>
          </a:p>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2</a:t>
            </a:fld>
            <a:endParaRPr lang="en-US"/>
          </a:p>
        </p:txBody>
      </p:sp>
    </p:spTree>
    <p:extLst>
      <p:ext uri="{BB962C8B-B14F-4D97-AF65-F5344CB8AC3E}">
        <p14:creationId xmlns:p14="http://schemas.microsoft.com/office/powerpoint/2010/main" val="2342247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3</a:t>
            </a:fld>
            <a:endParaRPr lang="en-US"/>
          </a:p>
        </p:txBody>
      </p:sp>
    </p:spTree>
    <p:extLst>
      <p:ext uri="{BB962C8B-B14F-4D97-AF65-F5344CB8AC3E}">
        <p14:creationId xmlns:p14="http://schemas.microsoft.com/office/powerpoint/2010/main" val="2028246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4</a:t>
            </a:fld>
            <a:endParaRPr lang="en-US"/>
          </a:p>
        </p:txBody>
      </p:sp>
    </p:spTree>
    <p:extLst>
      <p:ext uri="{BB962C8B-B14F-4D97-AF65-F5344CB8AC3E}">
        <p14:creationId xmlns:p14="http://schemas.microsoft.com/office/powerpoint/2010/main" val="3766446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96871-4EEE-E09F-711D-E8CC32F4D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69A53A-60B1-0298-A7A9-7EC9E2C8BB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73674E-32B0-350F-251A-B24497B788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BFDD12-9D19-1822-C75A-D9FD813B71BB}"/>
              </a:ext>
            </a:extLst>
          </p:cNvPr>
          <p:cNvSpPr>
            <a:spLocks noGrp="1"/>
          </p:cNvSpPr>
          <p:nvPr>
            <p:ph type="sldNum" sz="quarter" idx="5"/>
          </p:nvPr>
        </p:nvSpPr>
        <p:spPr/>
        <p:txBody>
          <a:bodyPr/>
          <a:lstStyle/>
          <a:p>
            <a:fld id="{FB7A3214-96A7-644B-B287-A79E63DAB23C}" type="slidenum">
              <a:rPr lang="en-US" smtClean="0"/>
              <a:t>5</a:t>
            </a:fld>
            <a:endParaRPr lang="en-US"/>
          </a:p>
        </p:txBody>
      </p:sp>
    </p:spTree>
    <p:extLst>
      <p:ext uri="{BB962C8B-B14F-4D97-AF65-F5344CB8AC3E}">
        <p14:creationId xmlns:p14="http://schemas.microsoft.com/office/powerpoint/2010/main" val="620946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6</a:t>
            </a:fld>
            <a:endParaRPr lang="en-US"/>
          </a:p>
        </p:txBody>
      </p:sp>
    </p:spTree>
    <p:extLst>
      <p:ext uri="{BB962C8B-B14F-4D97-AF65-F5344CB8AC3E}">
        <p14:creationId xmlns:p14="http://schemas.microsoft.com/office/powerpoint/2010/main" val="24907678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6.svg"/><Relationship Id="rId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6.sv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B08DF2-AB42-0CF5-F5A5-508B245C37C6}"/>
              </a:ext>
            </a:extLst>
          </p:cNvPr>
          <p:cNvSpPr/>
          <p:nvPr userDrawn="1"/>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97B8F2-F609-6FB4-76A1-C07899D52E70}"/>
              </a:ext>
            </a:extLst>
          </p:cNvPr>
          <p:cNvSpPr/>
          <p:nvPr/>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DFA735-9774-E78B-F43D-327E5BB6D564}"/>
              </a:ext>
            </a:extLst>
          </p:cNvPr>
          <p:cNvSpPr>
            <a:spLocks noGrp="1"/>
          </p:cNvSpPr>
          <p:nvPr>
            <p:ph type="ctrTitle"/>
          </p:nvPr>
        </p:nvSpPr>
        <p:spPr>
          <a:xfrm>
            <a:off x="639417" y="1789042"/>
            <a:ext cx="6864626" cy="3399183"/>
          </a:xfrm>
        </p:spPr>
        <p:txBody>
          <a:bodyPr lIns="0" tIns="0" rIns="0" bIns="0" anchor="ctr">
            <a:normAutofit/>
          </a:bodyPr>
          <a:lstStyle>
            <a:lvl1pPr algn="l">
              <a:lnSpc>
                <a:spcPct val="90000"/>
              </a:lnSpc>
              <a:defRPr sz="4800" spc="-50" baseline="0"/>
            </a:lvl1pPr>
          </a:lstStyle>
          <a:p>
            <a:r>
              <a:rPr lang="en-US" dirty="0"/>
              <a:t>Click to edit Master title style</a:t>
            </a:r>
          </a:p>
        </p:txBody>
      </p:sp>
      <p:sp>
        <p:nvSpPr>
          <p:cNvPr id="3" name="Subtitle 2">
            <a:extLst>
              <a:ext uri="{FF2B5EF4-FFF2-40B4-BE49-F238E27FC236}">
                <a16:creationId xmlns:a16="http://schemas.microsoft.com/office/drawing/2014/main" id="{3DE399B8-1477-6292-FC3B-9C171E43ADDA}"/>
              </a:ext>
            </a:extLst>
          </p:cNvPr>
          <p:cNvSpPr>
            <a:spLocks noGrp="1"/>
          </p:cNvSpPr>
          <p:nvPr>
            <p:ph type="subTitle" idx="1"/>
          </p:nvPr>
        </p:nvSpPr>
        <p:spPr>
          <a:xfrm>
            <a:off x="639417" y="5506278"/>
            <a:ext cx="5655366" cy="765314"/>
          </a:xfrm>
        </p:spPr>
        <p:txBody>
          <a:bodyPr lIns="0" tIns="0" rIns="0" bIns="0" anchor="ctr" anchorCtr="0">
            <a:normAutofit/>
          </a:bodyPr>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2" name="Straight Connector 11">
            <a:extLst>
              <a:ext uri="{FF2B5EF4-FFF2-40B4-BE49-F238E27FC236}">
                <a16:creationId xmlns:a16="http://schemas.microsoft.com/office/drawing/2014/main" id="{825249CE-D431-A9E7-FF93-19650345497F}"/>
              </a:ext>
            </a:extLst>
          </p:cNvPr>
          <p:cNvCxnSpPr/>
          <p:nvPr/>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AE18D844-A98F-887F-5D45-E1BB0FBA9E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3892" y="388690"/>
            <a:ext cx="3829732" cy="910255"/>
          </a:xfrm>
          <a:prstGeom prst="rect">
            <a:avLst/>
          </a:prstGeom>
        </p:spPr>
      </p:pic>
      <p:pic>
        <p:nvPicPr>
          <p:cNvPr id="17" name="Graphic 16">
            <a:extLst>
              <a:ext uri="{FF2B5EF4-FFF2-40B4-BE49-F238E27FC236}">
                <a16:creationId xmlns:a16="http://schemas.microsoft.com/office/drawing/2014/main" id="{1BAE6352-9F99-A655-22E4-BAC3AD3A99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036" y="5456582"/>
            <a:ext cx="790824" cy="765314"/>
          </a:xfrm>
          <a:prstGeom prst="rect">
            <a:avLst/>
          </a:prstGeom>
        </p:spPr>
      </p:pic>
      <p:pic>
        <p:nvPicPr>
          <p:cNvPr id="4" name="Graphic 3">
            <a:extLst>
              <a:ext uri="{FF2B5EF4-FFF2-40B4-BE49-F238E27FC236}">
                <a16:creationId xmlns:a16="http://schemas.microsoft.com/office/drawing/2014/main" id="{A83280EC-9FA2-9F44-A1A2-2EA0FF139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8000" y="0"/>
            <a:ext cx="4064000" cy="6858000"/>
          </a:xfrm>
          <a:prstGeom prst="rect">
            <a:avLst/>
          </a:prstGeom>
        </p:spPr>
      </p:pic>
      <p:cxnSp>
        <p:nvCxnSpPr>
          <p:cNvPr id="6" name="Straight Connector 5">
            <a:extLst>
              <a:ext uri="{FF2B5EF4-FFF2-40B4-BE49-F238E27FC236}">
                <a16:creationId xmlns:a16="http://schemas.microsoft.com/office/drawing/2014/main" id="{45BF0FF0-3AF6-F90B-AEDA-783393FD4FC1}"/>
              </a:ext>
            </a:extLst>
          </p:cNvPr>
          <p:cNvCxnSpPr/>
          <p:nvPr userDrawn="1"/>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3830D37B-60A2-23B9-650A-6FED55189B8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3892" y="388690"/>
            <a:ext cx="3829732" cy="910255"/>
          </a:xfrm>
          <a:prstGeom prst="rect">
            <a:avLst/>
          </a:prstGeom>
        </p:spPr>
      </p:pic>
      <p:pic>
        <p:nvPicPr>
          <p:cNvPr id="8" name="Graphic 7">
            <a:extLst>
              <a:ext uri="{FF2B5EF4-FFF2-40B4-BE49-F238E27FC236}">
                <a16:creationId xmlns:a16="http://schemas.microsoft.com/office/drawing/2014/main" id="{AF7A412C-3350-E053-4E52-9525B631201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718036" y="5456582"/>
            <a:ext cx="790824" cy="765314"/>
          </a:xfrm>
          <a:prstGeom prst="rect">
            <a:avLst/>
          </a:prstGeom>
        </p:spPr>
      </p:pic>
      <p:pic>
        <p:nvPicPr>
          <p:cNvPr id="9" name="Graphic 8">
            <a:extLst>
              <a:ext uri="{FF2B5EF4-FFF2-40B4-BE49-F238E27FC236}">
                <a16:creationId xmlns:a16="http://schemas.microsoft.com/office/drawing/2014/main" id="{75028827-8DA0-A545-7CE2-ADC24BA5DB1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28000" y="0"/>
            <a:ext cx="4064000" cy="6858000"/>
          </a:xfrm>
          <a:prstGeom prst="rect">
            <a:avLst/>
          </a:prstGeom>
        </p:spPr>
      </p:pic>
    </p:spTree>
    <p:extLst>
      <p:ext uri="{BB962C8B-B14F-4D97-AF65-F5344CB8AC3E}">
        <p14:creationId xmlns:p14="http://schemas.microsoft.com/office/powerpoint/2010/main" val="18175237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956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38E-1507-F4EF-9D2C-038B97D307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17A10-4F91-85A9-EB94-188CE56881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02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BA671A1-4ED9-4AFB-F3EC-6FD0DEDB70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6" name="Rectangle 5">
            <a:extLst>
              <a:ext uri="{FF2B5EF4-FFF2-40B4-BE49-F238E27FC236}">
                <a16:creationId xmlns:a16="http://schemas.microsoft.com/office/drawing/2014/main" id="{72AE38C2-E203-73FD-1D69-46037D8FD922}"/>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CAA7B7FA-2807-05CE-1627-7ABE771739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B1554319-0486-0DE3-EE97-EE82BAFA531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DB31B6B7-D445-7B24-B02B-61E1407788A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99986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9DCE8E-21BC-2242-C6CF-EE152C161BA5}"/>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83CCFBE-76BF-8C86-7BA6-66EC9D279B4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7D7C776F-717A-B7AE-770B-A961EDBF76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1C482A37-3274-7A01-C085-93C29F089F4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1A082BFE-068E-A79E-E8F6-E634817B948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81103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22CE3-0D02-20F6-D084-31A34D63E6A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FA3A4D2-8999-45F6-8EEF-B9D59685D0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14CDF8B3-1BF7-C837-C885-BBD82FE67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076A4596-31B8-2F54-F729-E23EA3FBD70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21912F6B-FEA2-231E-BCF9-207325B096A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88002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B28908-5DC0-ABD0-89C1-08C1F87C9F7A}"/>
              </a:ext>
            </a:extLst>
          </p:cNvPr>
          <p:cNvSpPr>
            <a:spLocks noGrp="1"/>
          </p:cNvSpPr>
          <p:nvPr>
            <p:ph sz="half" idx="2"/>
          </p:nvPr>
        </p:nvSpPr>
        <p:spPr>
          <a:xfrm>
            <a:off x="6172200" y="1737360"/>
            <a:ext cx="5506278"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28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381000" y="502686"/>
            <a:ext cx="5638800" cy="109728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6172200" y="320040"/>
            <a:ext cx="6016752" cy="5907024"/>
          </a:xfrm>
        </p:spPr>
        <p:txBody>
          <a:bodyPr anchor="ctr" anchorCtr="0"/>
          <a:lstStyle>
            <a:lvl1pPr marL="0" indent="0" algn="ctr">
              <a:buNone/>
              <a:defRPr/>
            </a:lvl1pPr>
          </a:lstStyle>
          <a:p>
            <a:r>
              <a:rPr lang="en-US"/>
              <a:t>Click icon to add picture</a:t>
            </a:r>
          </a:p>
        </p:txBody>
      </p:sp>
    </p:spTree>
    <p:extLst>
      <p:ext uri="{BB962C8B-B14F-4D97-AF65-F5344CB8AC3E}">
        <p14:creationId xmlns:p14="http://schemas.microsoft.com/office/powerpoint/2010/main" val="3745712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0" y="320040"/>
            <a:ext cx="6016752" cy="5907024"/>
          </a:xfrm>
        </p:spPr>
        <p:txBody>
          <a:bodyPr anchor="ctr" anchorCtr="0"/>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6172202" y="502686"/>
            <a:ext cx="5638800" cy="10972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6172202"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45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7D8A3-5907-C4B8-47BB-6AAD8ED7594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69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5DE233-5D7A-A9CC-66E3-8764E377E227}"/>
              </a:ext>
            </a:extLst>
          </p:cNvPr>
          <p:cNvPicPr>
            <a:picLocks noChangeAspect="1"/>
          </p:cNvPicPr>
          <p:nvPr/>
        </p:nvPicPr>
        <p:blipFill>
          <a:blip r:embed="rId12"/>
          <a:stretch>
            <a:fillRect/>
          </a:stretch>
        </p:blipFill>
        <p:spPr>
          <a:xfrm>
            <a:off x="0" y="6223001"/>
            <a:ext cx="12192000" cy="634999"/>
          </a:xfrm>
          <a:prstGeom prst="rect">
            <a:avLst/>
          </a:prstGeom>
        </p:spPr>
      </p:pic>
      <p:sp>
        <p:nvSpPr>
          <p:cNvPr id="2" name="Title Placeholder 1">
            <a:extLst>
              <a:ext uri="{FF2B5EF4-FFF2-40B4-BE49-F238E27FC236}">
                <a16:creationId xmlns:a16="http://schemas.microsoft.com/office/drawing/2014/main" id="{3CCD71BA-E5C8-FAAE-52B7-90F136082151}"/>
              </a:ext>
            </a:extLst>
          </p:cNvPr>
          <p:cNvSpPr>
            <a:spLocks noGrp="1"/>
          </p:cNvSpPr>
          <p:nvPr>
            <p:ph type="title"/>
          </p:nvPr>
        </p:nvSpPr>
        <p:spPr>
          <a:xfrm>
            <a:off x="381000" y="502686"/>
            <a:ext cx="11297478" cy="1097280"/>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E79277D-F596-C7B5-1CB0-4E174F6E031D}"/>
              </a:ext>
            </a:extLst>
          </p:cNvPr>
          <p:cNvSpPr>
            <a:spLocks noGrp="1"/>
          </p:cNvSpPr>
          <p:nvPr>
            <p:ph type="body" idx="1"/>
          </p:nvPr>
        </p:nvSpPr>
        <p:spPr>
          <a:xfrm>
            <a:off x="380999" y="1737360"/>
            <a:ext cx="11297477"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7350AD3E-C440-8FE2-B8BA-F76639ACC9EE}"/>
              </a:ext>
            </a:extLst>
          </p:cNvPr>
          <p:cNvPicPr>
            <a:picLocks noChangeAspect="1"/>
          </p:cNvPicPr>
          <p:nvPr/>
        </p:nvPicPr>
        <p:blipFill>
          <a:blip r:embed="rId13"/>
          <a:stretch>
            <a:fillRect/>
          </a:stretch>
        </p:blipFill>
        <p:spPr>
          <a:xfrm>
            <a:off x="0" y="0"/>
            <a:ext cx="12192000" cy="317500"/>
          </a:xfrm>
          <a:prstGeom prst="rect">
            <a:avLst/>
          </a:prstGeom>
          <a:ln>
            <a:noFill/>
          </a:ln>
        </p:spPr>
      </p:pic>
      <p:pic>
        <p:nvPicPr>
          <p:cNvPr id="4" name="Picture 3">
            <a:extLst>
              <a:ext uri="{FF2B5EF4-FFF2-40B4-BE49-F238E27FC236}">
                <a16:creationId xmlns:a16="http://schemas.microsoft.com/office/drawing/2014/main" id="{8C13F698-A2DB-4305-1AB5-08863F94DEB5}"/>
              </a:ext>
            </a:extLst>
          </p:cNvPr>
          <p:cNvPicPr>
            <a:picLocks noChangeAspect="1"/>
          </p:cNvPicPr>
          <p:nvPr userDrawn="1"/>
        </p:nvPicPr>
        <p:blipFill>
          <a:blip r:embed="rId12"/>
          <a:stretch>
            <a:fillRect/>
          </a:stretch>
        </p:blipFill>
        <p:spPr>
          <a:xfrm>
            <a:off x="0" y="6223001"/>
            <a:ext cx="12192000" cy="634999"/>
          </a:xfrm>
          <a:prstGeom prst="rect">
            <a:avLst/>
          </a:prstGeom>
        </p:spPr>
      </p:pic>
      <p:pic>
        <p:nvPicPr>
          <p:cNvPr id="5" name="Picture 4">
            <a:extLst>
              <a:ext uri="{FF2B5EF4-FFF2-40B4-BE49-F238E27FC236}">
                <a16:creationId xmlns:a16="http://schemas.microsoft.com/office/drawing/2014/main" id="{A1ACC408-D38E-43BE-70B8-E1CB96E57123}"/>
              </a:ext>
            </a:extLst>
          </p:cNvPr>
          <p:cNvPicPr>
            <a:picLocks noChangeAspect="1"/>
          </p:cNvPicPr>
          <p:nvPr userDrawn="1"/>
        </p:nvPicPr>
        <p:blipFill>
          <a:blip r:embed="rId13"/>
          <a:stretch>
            <a:fillRect/>
          </a:stretch>
        </p:blipFill>
        <p:spPr>
          <a:xfrm>
            <a:off x="0" y="0"/>
            <a:ext cx="12192000" cy="317500"/>
          </a:xfrm>
          <a:prstGeom prst="rect">
            <a:avLst/>
          </a:prstGeom>
          <a:ln>
            <a:noFill/>
          </a:ln>
        </p:spPr>
      </p:pic>
    </p:spTree>
    <p:extLst>
      <p:ext uri="{BB962C8B-B14F-4D97-AF65-F5344CB8AC3E}">
        <p14:creationId xmlns:p14="http://schemas.microsoft.com/office/powerpoint/2010/main" val="4681180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surveymonkey.com/r/CFHZ9RS"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28D32E-7E24-07DE-936E-03D4E39BF50A}"/>
              </a:ext>
            </a:extLst>
          </p:cNvPr>
          <p:cNvSpPr>
            <a:spLocks noGrp="1"/>
          </p:cNvSpPr>
          <p:nvPr>
            <p:ph type="ctrTitle"/>
          </p:nvPr>
        </p:nvSpPr>
        <p:spPr>
          <a:xfrm>
            <a:off x="1" y="1534467"/>
            <a:ext cx="7957929" cy="1825096"/>
          </a:xfrm>
        </p:spPr>
        <p:txBody>
          <a:bodyPr/>
          <a:lstStyle/>
          <a:p>
            <a:pPr algn="r"/>
            <a:r>
              <a:rPr lang="en-US" cap="small" dirty="0"/>
              <a:t>Monitoring Recipients for Compliance</a:t>
            </a:r>
          </a:p>
        </p:txBody>
      </p:sp>
      <p:sp>
        <p:nvSpPr>
          <p:cNvPr id="2" name="TextBox 1">
            <a:extLst>
              <a:ext uri="{FF2B5EF4-FFF2-40B4-BE49-F238E27FC236}">
                <a16:creationId xmlns:a16="http://schemas.microsoft.com/office/drawing/2014/main" id="{14B51C64-B126-7B6F-1C43-3070B7307885}"/>
              </a:ext>
            </a:extLst>
          </p:cNvPr>
          <p:cNvSpPr txBox="1"/>
          <p:nvPr/>
        </p:nvSpPr>
        <p:spPr>
          <a:xfrm>
            <a:off x="1692160" y="4163049"/>
            <a:ext cx="6265770" cy="1138773"/>
          </a:xfrm>
          <a:prstGeom prst="rect">
            <a:avLst/>
          </a:prstGeom>
          <a:noFill/>
        </p:spPr>
        <p:txBody>
          <a:bodyPr wrap="square" rtlCol="0">
            <a:spAutoFit/>
          </a:bodyPr>
          <a:lstStyle/>
          <a:p>
            <a:pPr algn="r">
              <a:lnSpc>
                <a:spcPts val="3000"/>
              </a:lnSpc>
              <a:spcBef>
                <a:spcPct val="0"/>
              </a:spcBef>
              <a:defRPr/>
            </a:pPr>
            <a:r>
              <a:rPr lang="en-US" b="1" dirty="0">
                <a:solidFill>
                  <a:schemeClr val="tx1"/>
                </a:solidFill>
              </a:rPr>
              <a:t>Program Administration and Oversight</a:t>
            </a:r>
            <a:endParaRPr lang="en-US" dirty="0">
              <a:solidFill>
                <a:schemeClr val="tx1"/>
              </a:solidFill>
            </a:endParaRPr>
          </a:p>
          <a:p>
            <a:pPr algn="r">
              <a:lnSpc>
                <a:spcPts val="3000"/>
              </a:lnSpc>
              <a:spcBef>
                <a:spcPct val="0"/>
              </a:spcBef>
              <a:defRPr/>
            </a:pPr>
            <a:r>
              <a:rPr lang="en-US" dirty="0">
                <a:solidFill>
                  <a:schemeClr val="tx1"/>
                </a:solidFill>
              </a:rPr>
              <a:t>Department of Workforce Development</a:t>
            </a:r>
          </a:p>
          <a:p>
            <a:endParaRPr lang="en-US" dirty="0"/>
          </a:p>
        </p:txBody>
      </p:sp>
      <p:sp>
        <p:nvSpPr>
          <p:cNvPr id="3" name="Subtitle 2">
            <a:extLst>
              <a:ext uri="{FF2B5EF4-FFF2-40B4-BE49-F238E27FC236}">
                <a16:creationId xmlns:a16="http://schemas.microsoft.com/office/drawing/2014/main" id="{B142D127-AE4D-DC39-2C68-12A8C579BF4F}"/>
              </a:ext>
            </a:extLst>
          </p:cNvPr>
          <p:cNvSpPr>
            <a:spLocks noGrp="1"/>
          </p:cNvSpPr>
          <p:nvPr>
            <p:ph type="subTitle" idx="1"/>
          </p:nvPr>
        </p:nvSpPr>
        <p:spPr>
          <a:xfrm>
            <a:off x="0" y="3498438"/>
            <a:ext cx="7957930" cy="525736"/>
          </a:xfrm>
        </p:spPr>
        <p:txBody>
          <a:bodyPr/>
          <a:lstStyle/>
          <a:p>
            <a:pPr algn="r"/>
            <a:r>
              <a:rPr lang="en-US" b="1" dirty="0"/>
              <a:t>Nondiscrimination Plan – Element 6</a:t>
            </a:r>
          </a:p>
          <a:p>
            <a:pPr algn="ctr"/>
            <a:endParaRPr lang="en-US" dirty="0">
              <a:solidFill>
                <a:schemeClr val="accent2"/>
              </a:solidFill>
            </a:endParaRPr>
          </a:p>
        </p:txBody>
      </p:sp>
    </p:spTree>
    <p:extLst>
      <p:ext uri="{BB962C8B-B14F-4D97-AF65-F5344CB8AC3E}">
        <p14:creationId xmlns:p14="http://schemas.microsoft.com/office/powerpoint/2010/main" val="2555867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BAF6649-141D-10A4-7040-3BBC23E33C7F}"/>
              </a:ext>
            </a:extLst>
          </p:cNvPr>
          <p:cNvSpPr txBox="1">
            <a:spLocks noGrp="1"/>
          </p:cNvSpPr>
          <p:nvPr>
            <p:ph type="title" idx="4294967295"/>
          </p:nvPr>
        </p:nvSpPr>
        <p:spPr>
          <a:xfrm>
            <a:off x="319668" y="1483255"/>
            <a:ext cx="8245212"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800" kern="1200" spc="-5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small" spc="-50" normalizeH="0" baseline="0" noProof="0" dirty="0">
                <a:ln>
                  <a:noFill/>
                </a:ln>
                <a:solidFill>
                  <a:schemeClr val="bg1"/>
                </a:solidFill>
                <a:effectLst/>
                <a:uLnTx/>
                <a:uFillTx/>
                <a:latin typeface="+mj-lt"/>
                <a:ea typeface="+mj-ea"/>
                <a:cs typeface="+mj-cs"/>
              </a:rPr>
              <a:t>Monitor recipients for compliance</a:t>
            </a:r>
          </a:p>
        </p:txBody>
      </p:sp>
      <p:sp>
        <p:nvSpPr>
          <p:cNvPr id="2" name="TextBox 1">
            <a:extLst>
              <a:ext uri="{FF2B5EF4-FFF2-40B4-BE49-F238E27FC236}">
                <a16:creationId xmlns:a16="http://schemas.microsoft.com/office/drawing/2014/main" id="{8EAB7268-5030-260F-C92F-0ED5D08B6B01}"/>
              </a:ext>
            </a:extLst>
          </p:cNvPr>
          <p:cNvSpPr txBox="1"/>
          <p:nvPr/>
        </p:nvSpPr>
        <p:spPr>
          <a:xfrm>
            <a:off x="563880" y="2971800"/>
            <a:ext cx="9997440" cy="2585323"/>
          </a:xfrm>
          <a:prstGeom prst="rect">
            <a:avLst/>
          </a:prstGeom>
          <a:noFill/>
        </p:spPr>
        <p:txBody>
          <a:bodyPr wrap="square" rtlCol="0">
            <a:spAutoFit/>
          </a:bodyPr>
          <a:lstStyle/>
          <a:p>
            <a:r>
              <a:rPr lang="en-US" sz="2400" b="1" i="1" dirty="0">
                <a:solidFill>
                  <a:schemeClr val="bg1"/>
                </a:solidFill>
              </a:rPr>
              <a:t>29 CFR 38.54</a:t>
            </a:r>
          </a:p>
          <a:p>
            <a:pPr lvl="1"/>
            <a:endParaRPr lang="en-US" sz="2400" dirty="0">
              <a:solidFill>
                <a:schemeClr val="bg1"/>
              </a:solidFill>
            </a:endParaRPr>
          </a:p>
          <a:p>
            <a:pPr marL="342900" lvl="1" indent="-342900">
              <a:buFont typeface="Arial" panose="020B0604020202020204" pitchFamily="34" charset="0"/>
              <a:buChar char="•"/>
            </a:pPr>
            <a:r>
              <a:rPr lang="en-US" sz="2400" dirty="0">
                <a:solidFill>
                  <a:schemeClr val="bg1"/>
                </a:solidFill>
              </a:rPr>
              <a:t>Monitoring</a:t>
            </a:r>
          </a:p>
          <a:p>
            <a:pPr marL="342900" lvl="1" indent="-342900">
              <a:buFont typeface="Arial" panose="020B0604020202020204" pitchFamily="34" charset="0"/>
              <a:buChar char="•"/>
            </a:pPr>
            <a:r>
              <a:rPr lang="en-US" sz="2400" dirty="0">
                <a:solidFill>
                  <a:schemeClr val="bg1"/>
                </a:solidFill>
              </a:rPr>
              <a:t>Desk Review</a:t>
            </a:r>
          </a:p>
          <a:p>
            <a:pPr marL="342900" lvl="1" indent="-342900">
              <a:buFont typeface="Arial" panose="020B0604020202020204" pitchFamily="34" charset="0"/>
              <a:buChar char="•"/>
            </a:pPr>
            <a:r>
              <a:rPr lang="en-US" sz="2400" dirty="0">
                <a:solidFill>
                  <a:schemeClr val="bg1"/>
                </a:solidFill>
              </a:rPr>
              <a:t>On-Site Reviews</a:t>
            </a:r>
          </a:p>
          <a:p>
            <a:pPr marL="342900" lvl="1" indent="-342900">
              <a:buFont typeface="Arial" panose="020B0604020202020204" pitchFamily="34" charset="0"/>
              <a:buChar char="•"/>
            </a:pPr>
            <a:r>
              <a:rPr lang="en-US" sz="2400" dirty="0">
                <a:solidFill>
                  <a:schemeClr val="bg1"/>
                </a:solidFill>
              </a:rPr>
              <a:t>Findings and Resolution</a:t>
            </a:r>
          </a:p>
          <a:p>
            <a:endParaRPr lang="en-US" dirty="0"/>
          </a:p>
        </p:txBody>
      </p:sp>
    </p:spTree>
    <p:extLst>
      <p:ext uri="{BB962C8B-B14F-4D97-AF65-F5344CB8AC3E}">
        <p14:creationId xmlns:p14="http://schemas.microsoft.com/office/powerpoint/2010/main" val="145677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BE18CD-74B7-C336-4862-B0CB02C19ECE}"/>
              </a:ext>
            </a:extLst>
          </p:cNvPr>
          <p:cNvSpPr txBox="1">
            <a:spLocks noGrp="1"/>
          </p:cNvSpPr>
          <p:nvPr>
            <p:ph type="title" idx="4294967295"/>
          </p:nvPr>
        </p:nvSpPr>
        <p:spPr>
          <a:xfrm>
            <a:off x="685800" y="267886"/>
            <a:ext cx="8610600"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1200" cap="small" spc="-50" normalizeH="0" baseline="0" noProof="0" dirty="0">
                <a:ln>
                  <a:noFill/>
                </a:ln>
                <a:solidFill>
                  <a:schemeClr val="tx2"/>
                </a:solidFill>
                <a:effectLst/>
                <a:uLnTx/>
                <a:uFillTx/>
                <a:latin typeface="+mj-lt"/>
                <a:ea typeface="+mj-ea"/>
                <a:cs typeface="Aparajita" panose="020B0604020202020204" pitchFamily="34" charset="0"/>
              </a:rPr>
              <a:t>Monitoring</a:t>
            </a:r>
          </a:p>
        </p:txBody>
      </p:sp>
      <p:sp>
        <p:nvSpPr>
          <p:cNvPr id="5" name="Content Placeholder 2">
            <a:extLst>
              <a:ext uri="{FF2B5EF4-FFF2-40B4-BE49-F238E27FC236}">
                <a16:creationId xmlns:a16="http://schemas.microsoft.com/office/drawing/2014/main" id="{0EA924F4-978C-56E9-32FE-EA1E46035191}"/>
              </a:ext>
            </a:extLst>
          </p:cNvPr>
          <p:cNvSpPr txBox="1">
            <a:spLocks/>
          </p:cNvSpPr>
          <p:nvPr/>
        </p:nvSpPr>
        <p:spPr>
          <a:xfrm>
            <a:off x="685800" y="1280160"/>
            <a:ext cx="11323320" cy="5019165"/>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Each of the LWDAs are reviewed annually for compliance with the nondiscrimination and EO requirements of WIOA Section 188 and 29 CFR Part 38. If the review reveals disparities in services rendered, the State and/or Local EO Officer will conduct a follow‐up investigation to determine if the differences are due to discrimination.</a:t>
            </a:r>
          </a:p>
          <a:p>
            <a:pPr marL="0" indent="0">
              <a:buNone/>
            </a:pPr>
            <a:endParaRPr lang="en-US" sz="500" dirty="0"/>
          </a:p>
          <a:p>
            <a:r>
              <a:rPr lang="en-US" dirty="0"/>
              <a:t>Monitoring is based on:</a:t>
            </a:r>
          </a:p>
          <a:p>
            <a:pPr lvl="1"/>
            <a:r>
              <a:rPr lang="en-US" dirty="0"/>
              <a:t>Desk reviews</a:t>
            </a:r>
          </a:p>
          <a:p>
            <a:pPr lvl="1"/>
            <a:r>
              <a:rPr lang="en-US" dirty="0"/>
              <a:t>On‐site reviews</a:t>
            </a:r>
          </a:p>
          <a:p>
            <a:pPr lvl="1"/>
            <a:r>
              <a:rPr lang="en-US" dirty="0"/>
              <a:t>Complaint records</a:t>
            </a:r>
          </a:p>
          <a:p>
            <a:pPr lvl="1"/>
            <a:r>
              <a:rPr lang="en-US" dirty="0"/>
              <a:t>The review and analysis of data output reports from the ICC System and the United States Census Bureau</a:t>
            </a:r>
          </a:p>
          <a:p>
            <a:pPr lvl="1"/>
            <a:r>
              <a:rPr lang="en-US" dirty="0"/>
              <a:t>Reports from DWD Program Monitors or other interested parties</a:t>
            </a:r>
          </a:p>
          <a:p>
            <a:pPr lvl="1"/>
            <a:endParaRPr lang="en-US" sz="500" dirty="0"/>
          </a:p>
          <a:p>
            <a:r>
              <a:rPr lang="en-US" dirty="0"/>
              <a:t>At the regional level, Local EO Officers are responsible for monitoring in their respective LWDAs.</a:t>
            </a:r>
          </a:p>
        </p:txBody>
      </p:sp>
    </p:spTree>
    <p:extLst>
      <p:ext uri="{BB962C8B-B14F-4D97-AF65-F5344CB8AC3E}">
        <p14:creationId xmlns:p14="http://schemas.microsoft.com/office/powerpoint/2010/main" val="1403834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4D5D0-CC85-D82D-3F62-01C6CA96B4F4}"/>
              </a:ext>
            </a:extLst>
          </p:cNvPr>
          <p:cNvSpPr>
            <a:spLocks noGrp="1"/>
          </p:cNvSpPr>
          <p:nvPr>
            <p:ph type="title"/>
          </p:nvPr>
        </p:nvSpPr>
        <p:spPr>
          <a:xfrm>
            <a:off x="381000" y="502686"/>
            <a:ext cx="11297478" cy="868914"/>
          </a:xfrm>
        </p:spPr>
        <p:txBody>
          <a:bodyPr>
            <a:normAutofit/>
          </a:bodyPr>
          <a:lstStyle/>
          <a:p>
            <a:pPr eaLnBrk="0" fontAlgn="base" hangingPunct="0">
              <a:lnSpc>
                <a:spcPct val="100000"/>
              </a:lnSpc>
              <a:spcAft>
                <a:spcPct val="0"/>
              </a:spcAft>
            </a:pPr>
            <a:r>
              <a:rPr lang="en-US" altLang="en-US" cap="small" dirty="0">
                <a:cs typeface="Aparajita" panose="020B0604020202020204" pitchFamily="34" charset="0"/>
              </a:rPr>
              <a:t>Desk Review</a:t>
            </a:r>
          </a:p>
        </p:txBody>
      </p:sp>
      <p:sp>
        <p:nvSpPr>
          <p:cNvPr id="3" name="Content Placeholder 2">
            <a:extLst>
              <a:ext uri="{FF2B5EF4-FFF2-40B4-BE49-F238E27FC236}">
                <a16:creationId xmlns:a16="http://schemas.microsoft.com/office/drawing/2014/main" id="{0E55130B-A25D-1026-BBDE-D070D6754A32}"/>
              </a:ext>
            </a:extLst>
          </p:cNvPr>
          <p:cNvSpPr>
            <a:spLocks noGrp="1"/>
          </p:cNvSpPr>
          <p:nvPr>
            <p:ph idx="1"/>
          </p:nvPr>
        </p:nvSpPr>
        <p:spPr/>
        <p:txBody>
          <a:bodyPr>
            <a:normAutofit lnSpcReduction="10000"/>
          </a:bodyPr>
          <a:lstStyle/>
          <a:p>
            <a:r>
              <a:rPr lang="en-US" dirty="0"/>
              <a:t>The state‐level annual EO monitoring process begins with desk review, where each LWDA completes a pre‐monitoring tool and submits relevant documentation to the PAO Monitoring Unit and State EO Officer. LWDAs submit information such as:</a:t>
            </a:r>
          </a:p>
          <a:p>
            <a:pPr lvl="1"/>
            <a:r>
              <a:rPr lang="en-US" sz="1900" dirty="0"/>
              <a:t>Local EO policies</a:t>
            </a:r>
          </a:p>
          <a:p>
            <a:pPr lvl="1"/>
            <a:r>
              <a:rPr lang="en-US" sz="1900" dirty="0"/>
              <a:t>Job description of the Local EO Officer</a:t>
            </a:r>
          </a:p>
          <a:p>
            <a:pPr lvl="1"/>
            <a:r>
              <a:rPr lang="en-US" sz="1900" dirty="0"/>
              <a:t>Subrecipient monitoring tools/reports</a:t>
            </a:r>
          </a:p>
          <a:p>
            <a:pPr lvl="1"/>
            <a:r>
              <a:rPr lang="en-US" sz="1900" dirty="0"/>
              <a:t>Complaint procedures</a:t>
            </a:r>
          </a:p>
          <a:p>
            <a:pPr lvl="1"/>
            <a:r>
              <a:rPr lang="en-US" sz="1900" dirty="0"/>
              <a:t>Contracts, training agreements, and Memoranda of Understanding (to review for required nondiscrimination language)</a:t>
            </a:r>
          </a:p>
          <a:p>
            <a:pPr marL="0" indent="0">
              <a:buNone/>
            </a:pPr>
            <a:endParaRPr lang="en-US" dirty="0"/>
          </a:p>
          <a:p>
            <a:r>
              <a:rPr lang="en-US" dirty="0"/>
              <a:t>The State EO Officer reviews the pre‐monitoring tool along with the document assessment and data review to make an initial evaluation of compliance and prepare for on‐site reviews.</a:t>
            </a:r>
          </a:p>
        </p:txBody>
      </p:sp>
    </p:spTree>
    <p:extLst>
      <p:ext uri="{BB962C8B-B14F-4D97-AF65-F5344CB8AC3E}">
        <p14:creationId xmlns:p14="http://schemas.microsoft.com/office/powerpoint/2010/main" val="3533184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F3A86-99BC-BA6F-0D29-01541998A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3AAECF-1A1B-30B1-511F-B24F1E624F70}"/>
              </a:ext>
            </a:extLst>
          </p:cNvPr>
          <p:cNvSpPr>
            <a:spLocks noGrp="1"/>
          </p:cNvSpPr>
          <p:nvPr>
            <p:ph type="title"/>
          </p:nvPr>
        </p:nvSpPr>
        <p:spPr>
          <a:xfrm>
            <a:off x="381000" y="502686"/>
            <a:ext cx="11297478" cy="868914"/>
          </a:xfrm>
        </p:spPr>
        <p:txBody>
          <a:bodyPr>
            <a:normAutofit/>
          </a:bodyPr>
          <a:lstStyle/>
          <a:p>
            <a:pPr eaLnBrk="0" fontAlgn="base" hangingPunct="0">
              <a:lnSpc>
                <a:spcPct val="100000"/>
              </a:lnSpc>
              <a:spcAft>
                <a:spcPct val="0"/>
              </a:spcAft>
            </a:pPr>
            <a:r>
              <a:rPr lang="en-US" altLang="en-US" cap="small" dirty="0">
                <a:cs typeface="Aparajita" panose="020B0604020202020204" pitchFamily="34" charset="0"/>
              </a:rPr>
              <a:t>On-Site Reviews</a:t>
            </a:r>
          </a:p>
        </p:txBody>
      </p:sp>
      <p:sp>
        <p:nvSpPr>
          <p:cNvPr id="3" name="Content Placeholder 2">
            <a:extLst>
              <a:ext uri="{FF2B5EF4-FFF2-40B4-BE49-F238E27FC236}">
                <a16:creationId xmlns:a16="http://schemas.microsoft.com/office/drawing/2014/main" id="{E03D8AC2-A9FE-B600-308C-60750C502461}"/>
              </a:ext>
            </a:extLst>
          </p:cNvPr>
          <p:cNvSpPr>
            <a:spLocks noGrp="1"/>
          </p:cNvSpPr>
          <p:nvPr>
            <p:ph idx="1"/>
          </p:nvPr>
        </p:nvSpPr>
        <p:spPr>
          <a:xfrm>
            <a:off x="380999" y="1737360"/>
            <a:ext cx="11175461" cy="4206240"/>
          </a:xfrm>
        </p:spPr>
        <p:txBody>
          <a:bodyPr>
            <a:normAutofit/>
          </a:bodyPr>
          <a:lstStyle/>
          <a:p>
            <a:r>
              <a:rPr lang="en-US" dirty="0"/>
              <a:t>The State EO Officer conducts annual on‐site reviews concurrently with the PAO monitoring team to ensure compliance with the equal opportunity and nondiscrimination provisions of Section 188 and 29 CFR Part 38. These reviews consist of interviews with the Local EO Officer as well as assessments of the WorkOne offices.</a:t>
            </a:r>
          </a:p>
          <a:p>
            <a:endParaRPr lang="en-US" dirty="0"/>
          </a:p>
          <a:p>
            <a:r>
              <a:rPr lang="en-US" dirty="0"/>
              <a:t>The interviews are guided largely by the EO Monitoring Tool, which is modeled after the eight elements of the NDP and 29 CFR Part 38. On‐site structural accessibility, parking for individuals with disabilities, designated restrooms, appropriate notice and signage, program accessibility, and effective communication with persons with disabilities are some of the elements monitored by the State EO Officer and/or PAO Monitoring staff.</a:t>
            </a:r>
          </a:p>
        </p:txBody>
      </p:sp>
    </p:spTree>
    <p:extLst>
      <p:ext uri="{BB962C8B-B14F-4D97-AF65-F5344CB8AC3E}">
        <p14:creationId xmlns:p14="http://schemas.microsoft.com/office/powerpoint/2010/main" val="553947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A65759-5D18-1DDC-48CD-A55DD88ADCCA}"/>
              </a:ext>
            </a:extLst>
          </p:cNvPr>
          <p:cNvSpPr>
            <a:spLocks noGrp="1"/>
          </p:cNvSpPr>
          <p:nvPr>
            <p:ph type="title"/>
          </p:nvPr>
        </p:nvSpPr>
        <p:spPr>
          <a:xfrm>
            <a:off x="490449" y="1356359"/>
            <a:ext cx="9914466" cy="746761"/>
          </a:xfrm>
        </p:spPr>
        <p:txBody>
          <a:bodyPr>
            <a:noAutofit/>
          </a:bodyPr>
          <a:lstStyle/>
          <a:p>
            <a:r>
              <a:rPr lang="en-US" altLang="en-US" sz="4000" cap="small" dirty="0"/>
              <a:t>Findings and Resolution</a:t>
            </a:r>
            <a:endParaRPr lang="en-US" sz="4000" cap="small" dirty="0"/>
          </a:p>
        </p:txBody>
      </p:sp>
      <p:sp>
        <p:nvSpPr>
          <p:cNvPr id="7" name="Text Placeholder 6">
            <a:extLst>
              <a:ext uri="{FF2B5EF4-FFF2-40B4-BE49-F238E27FC236}">
                <a16:creationId xmlns:a16="http://schemas.microsoft.com/office/drawing/2014/main" id="{D1F91ED5-CE64-AD82-4444-E871DB1BD60D}"/>
              </a:ext>
            </a:extLst>
          </p:cNvPr>
          <p:cNvSpPr>
            <a:spLocks noGrp="1"/>
          </p:cNvSpPr>
          <p:nvPr>
            <p:ph type="body" idx="1"/>
          </p:nvPr>
        </p:nvSpPr>
        <p:spPr>
          <a:xfrm>
            <a:off x="668868" y="1643975"/>
            <a:ext cx="9914466" cy="4236269"/>
          </a:xfrm>
        </p:spPr>
        <p:txBody>
          <a:bodyPr>
            <a:normAutofit/>
          </a:bodyPr>
          <a:lstStyle/>
          <a:p>
            <a:r>
              <a:rPr lang="en-US" sz="2400" dirty="0"/>
              <a:t>A formal monitoring report is issued to each LWDA following the annual monitoring review process. The State EO Officer collaborates with PAO Monitoring staff to incorporate an EO segment into each report. The monitoring reports recognize best practices, areas of concern, and compliance findings that require corrective action. All findings are detailed and tracked through report close‐out utilizing a formal resolution process.</a:t>
            </a:r>
          </a:p>
          <a:p>
            <a:pPr lvl="1"/>
            <a:endParaRPr lang="en-US" sz="2400" dirty="0">
              <a:solidFill>
                <a:schemeClr val="bg1"/>
              </a:solidFill>
            </a:endParaRPr>
          </a:p>
        </p:txBody>
      </p:sp>
    </p:spTree>
    <p:extLst>
      <p:ext uri="{BB962C8B-B14F-4D97-AF65-F5344CB8AC3E}">
        <p14:creationId xmlns:p14="http://schemas.microsoft.com/office/powerpoint/2010/main" val="4184716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E697-167E-8589-811C-496D0F2936BD}"/>
              </a:ext>
            </a:extLst>
          </p:cNvPr>
          <p:cNvSpPr>
            <a:spLocks noGrp="1"/>
          </p:cNvSpPr>
          <p:nvPr>
            <p:ph type="ctrTitle"/>
          </p:nvPr>
        </p:nvSpPr>
        <p:spPr/>
        <p:txBody>
          <a:bodyPr>
            <a:normAutofit fontScale="90000"/>
          </a:bodyPr>
          <a:lstStyle/>
          <a:p>
            <a:r>
              <a:rPr lang="en-US" sz="7200" cap="small" dirty="0"/>
              <a:t>NDP Element 6 Quiz</a:t>
            </a:r>
            <a:br>
              <a:rPr lang="en-US" sz="7200" dirty="0"/>
            </a:br>
            <a:br>
              <a:rPr lang="en-US" sz="5400" dirty="0"/>
            </a:br>
            <a:r>
              <a:rPr lang="en-US" sz="3200" dirty="0">
                <a:hlinkClick r:id="rId2"/>
              </a:rPr>
              <a:t>https://www.surveymonkey.com/r/CFHZ9RS</a:t>
            </a:r>
            <a:br>
              <a:rPr lang="en-US" sz="3200" dirty="0"/>
            </a:br>
            <a:endParaRPr lang="en-US" dirty="0"/>
          </a:p>
        </p:txBody>
      </p:sp>
    </p:spTree>
    <p:extLst>
      <p:ext uri="{BB962C8B-B14F-4D97-AF65-F5344CB8AC3E}">
        <p14:creationId xmlns:p14="http://schemas.microsoft.com/office/powerpoint/2010/main" val="1240640382"/>
      </p:ext>
    </p:extLst>
  </p:cSld>
  <p:clrMapOvr>
    <a:masterClrMapping/>
  </p:clrMapOvr>
</p:sld>
</file>

<file path=ppt/theme/theme1.xml><?xml version="1.0" encoding="utf-8"?>
<a:theme xmlns:a="http://schemas.openxmlformats.org/drawingml/2006/main" name="DWD-2025">
  <a:themeElements>
    <a:clrScheme name="DWD Brand">
      <a:dk1>
        <a:sysClr val="windowText" lastClr="000000"/>
      </a:dk1>
      <a:lt1>
        <a:sysClr val="window" lastClr="FFFFFF"/>
      </a:lt1>
      <a:dk2>
        <a:srgbClr val="0A3255"/>
      </a:dk2>
      <a:lt2>
        <a:srgbClr val="E8E8E8"/>
      </a:lt2>
      <a:accent1>
        <a:srgbClr val="0A3255"/>
      </a:accent1>
      <a:accent2>
        <a:srgbClr val="73AC50"/>
      </a:accent2>
      <a:accent3>
        <a:srgbClr val="F6C348"/>
      </a:accent3>
      <a:accent4>
        <a:srgbClr val="1278BE"/>
      </a:accent4>
      <a:accent5>
        <a:srgbClr val="E27026"/>
      </a:accent5>
      <a:accent6>
        <a:srgbClr val="E3202E"/>
      </a:accent6>
      <a:hlink>
        <a:srgbClr val="59A3A3"/>
      </a:hlink>
      <a:folHlink>
        <a:srgbClr val="7D68AA"/>
      </a:folHlink>
    </a:clrScheme>
    <a:fontScheme name="Workforce Sans">
      <a:majorFont>
        <a:latin typeface="Workforce Sans ExtraBold"/>
        <a:ea typeface=""/>
        <a:cs typeface=""/>
      </a:majorFont>
      <a:minorFont>
        <a:latin typeface="Workfor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D-2025" id="{D2AAF72E-E5FB-8646-B160-0EC849A43712}" vid="{61927A52-0BE2-0042-855F-B4469C4B18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638FA997D697478B3C6C75F8360730" ma:contentTypeVersion="17" ma:contentTypeDescription="Create a new document." ma:contentTypeScope="" ma:versionID="e71e5da08b851940ecc0d13ff2630fdd">
  <xsd:schema xmlns:xsd="http://www.w3.org/2001/XMLSchema" xmlns:xs="http://www.w3.org/2001/XMLSchema" xmlns:p="http://schemas.microsoft.com/office/2006/metadata/properties" xmlns:ns2="54b35bcd-9759-4832-9f3c-4076d9f54770" xmlns:ns3="9cd8e7bb-402f-4fc0-8f13-56d5193124ed" targetNamespace="http://schemas.microsoft.com/office/2006/metadata/properties" ma:root="true" ma:fieldsID="705a8db47f46e040ea77f4d1d626282a" ns2:_="" ns3:_="">
    <xsd:import namespace="54b35bcd-9759-4832-9f3c-4076d9f54770"/>
    <xsd:import namespace="9cd8e7bb-402f-4fc0-8f13-56d5193124ed"/>
    <xsd:element name="properties">
      <xsd:complexType>
        <xsd:sequence>
          <xsd:element name="documentManagement">
            <xsd:complexType>
              <xsd:all>
                <xsd:element ref="ns2:MediaServiceMetadata" minOccurs="0"/>
                <xsd:element ref="ns2:MediaServiceFastMetadata" minOccurs="0"/>
                <xsd:element ref="ns2:Tag"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Comments" minOccurs="0"/>
                <xsd:element ref="ns2:MediaServiceObjectDetectorVersions" minOccurs="0"/>
                <xsd:element ref="ns2:MediaServiceSearchPropertie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b35bcd-9759-4832-9f3c-4076d9f54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g" ma:index="10" nillable="true" ma:displayName="Tag" ma:format="Dropdown" ma:internalName="Tag">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Comments" ma:index="19" nillable="true" ma:displayName="Comments" ma:format="Dropdown" ma:internalName="Comments">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d8e7bb-402f-4fc0-8f13-56d5193124e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e2e9589-2098-444b-a8ae-b7a2d1538a4a}" ma:internalName="TaxCatchAll" ma:showField="CatchAllData" ma:web="9cd8e7bb-402f-4fc0-8f13-56d5193124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cd8e7bb-402f-4fc0-8f13-56d5193124ed" xsi:nil="true"/>
    <lcf76f155ced4ddcb4097134ff3c332f xmlns="54b35bcd-9759-4832-9f3c-4076d9f54770">
      <Terms xmlns="http://schemas.microsoft.com/office/infopath/2007/PartnerControls"/>
    </lcf76f155ced4ddcb4097134ff3c332f>
    <Tag xmlns="54b35bcd-9759-4832-9f3c-4076d9f54770" xsi:nil="true"/>
    <Comments xmlns="54b35bcd-9759-4832-9f3c-4076d9f54770" xsi:nil="true"/>
  </documentManagement>
</p:properties>
</file>

<file path=customXml/itemProps1.xml><?xml version="1.0" encoding="utf-8"?>
<ds:datastoreItem xmlns:ds="http://schemas.openxmlformats.org/officeDocument/2006/customXml" ds:itemID="{53FA96C3-07DA-40AA-B3DF-804197F55A6A}">
  <ds:schemaRefs>
    <ds:schemaRef ds:uri="http://schemas.microsoft.com/sharepoint/v3/contenttype/forms"/>
  </ds:schemaRefs>
</ds:datastoreItem>
</file>

<file path=customXml/itemProps2.xml><?xml version="1.0" encoding="utf-8"?>
<ds:datastoreItem xmlns:ds="http://schemas.openxmlformats.org/officeDocument/2006/customXml" ds:itemID="{FA37C2FA-EC6E-4D80-9CD3-832357F46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b35bcd-9759-4832-9f3c-4076d9f54770"/>
    <ds:schemaRef ds:uri="9cd8e7bb-402f-4fc0-8f13-56d5193124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45FAFA-54C5-4ED5-AC7B-01ACC3124A67}">
  <ds:schemaRefs>
    <ds:schemaRef ds:uri="http://purl.org/dc/terms/"/>
    <ds:schemaRef ds:uri="http://schemas.microsoft.com/office/2006/documentManagement/types"/>
    <ds:schemaRef ds:uri="http://purl.org/dc/dcmitype/"/>
    <ds:schemaRef ds:uri="http://www.w3.org/XML/1998/namespace"/>
    <ds:schemaRef ds:uri="54b35bcd-9759-4832-9f3c-4076d9f54770"/>
    <ds:schemaRef ds:uri="http://schemas.microsoft.com/office/infopath/2007/PartnerControls"/>
    <ds:schemaRef ds:uri="9cd8e7bb-402f-4fc0-8f13-56d5193124ed"/>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DWD-2025</Template>
  <TotalTime>196</TotalTime>
  <Words>544</Words>
  <Application>Microsoft Office PowerPoint</Application>
  <PresentationFormat>Widescreen</PresentationFormat>
  <Paragraphs>44</Paragraphs>
  <Slides>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Aparajita</vt:lpstr>
      <vt:lpstr>Aptos</vt:lpstr>
      <vt:lpstr>Arial</vt:lpstr>
      <vt:lpstr>Workforce Sans</vt:lpstr>
      <vt:lpstr>Workforce Sans ExtraBold</vt:lpstr>
      <vt:lpstr>DWD-2025</vt:lpstr>
      <vt:lpstr>Monitoring Recipients for Compliance</vt:lpstr>
      <vt:lpstr>Monitor recipients for compliance</vt:lpstr>
      <vt:lpstr>Monitoring</vt:lpstr>
      <vt:lpstr>Desk Review</vt:lpstr>
      <vt:lpstr>On-Site Reviews</vt:lpstr>
      <vt:lpstr>Findings and Resolution</vt:lpstr>
      <vt:lpstr>NDP Element 6 Quiz  https://www.surveymonkey.com/r/CFHZ9RS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Turner, Stephen</dc:creator>
  <cp:lastModifiedBy>Greimann, Jennifer</cp:lastModifiedBy>
  <cp:revision>13</cp:revision>
  <dcterms:created xsi:type="dcterms:W3CDTF">2024-08-27T13:28:28Z</dcterms:created>
  <dcterms:modified xsi:type="dcterms:W3CDTF">2026-08-11T11:27:52Z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0x0101006E638FA997D697478B3C6C75F8360730</vt:lpwstr>
  </property>
  <property fmtid="{D5CDD505-2E9C-101B-9397-08002B2CF9AE}" pid="3" name="MediaServiceImageTags">
    <vt:lpwstr/>
  </property>
</Properties>
</file>