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tags/tag3.xml" ContentType="application/vnd.openxmlformats-officedocument.presentationml.tags+xml"/>
  <Override PartName="/ppt/theme/theme5.xml" ContentType="application/vnd.openxmlformats-officedocument.theme+xml"/>
  <Override PartName="/ppt/tags/tag4.xml" ContentType="application/vnd.openxmlformats-officedocument.presentationml.tags+xml"/>
  <Override PartName="/ppt/theme/theme6.xml" ContentType="application/vnd.openxmlformats-officedocument.theme+xml"/>
  <Override PartName="/ppt/tags/tag5.xml" ContentType="application/vnd.openxmlformats-officedocument.presentationml.tags+xml"/>
  <Override PartName="/ppt/theme/theme7.xml" ContentType="application/vnd.openxmlformats-officedocument.theme+xml"/>
  <Override PartName="/ppt/tags/tag6.xml" ContentType="application/vnd.openxmlformats-officedocument.presentationml.tags+xml"/>
  <Override PartName="/ppt/theme/theme8.xml" ContentType="application/vnd.openxmlformats-officedocument.theme+xml"/>
  <Override PartName="/ppt/tags/tag7.xml" ContentType="application/vnd.openxmlformats-officedocument.presentationml.tags+xml"/>
  <Override PartName="/ppt/theme/theme9.xml" ContentType="application/vnd.openxmlformats-officedocument.theme+xml"/>
  <Override PartName="/ppt/tags/tag8.xml" ContentType="application/vnd.openxmlformats-officedocument.presentationml.tags+xml"/>
  <Override PartName="/ppt/theme/theme10.xml" ContentType="application/vnd.openxmlformats-officedocument.theme+xml"/>
  <Override PartName="/ppt/tags/tag9.xml" ContentType="application/vnd.openxmlformats-officedocument.presentationml.tags+xml"/>
  <Override PartName="/ppt/theme/theme11.xml" ContentType="application/vnd.openxmlformats-officedocument.theme+xml"/>
  <Override PartName="/ppt/tags/tag10.xml" ContentType="application/vnd.openxmlformats-officedocument.presentationml.tags+xml"/>
  <Override PartName="/ppt/theme/theme12.xml" ContentType="application/vnd.openxmlformats-officedocument.theme+xml"/>
  <Override PartName="/ppt/tags/tag11.xml" ContentType="application/vnd.openxmlformats-officedocument.presentationml.tags+xml"/>
  <Override PartName="/ppt/theme/theme13.xml" ContentType="application/vnd.openxmlformats-officedocument.theme+xml"/>
  <Override PartName="/ppt/tags/tag12.xml" ContentType="application/vnd.openxmlformats-officedocument.presentationml.tags+xml"/>
  <Override PartName="/ppt/theme/theme14.xml" ContentType="application/vnd.openxmlformats-officedocument.theme+xml"/>
  <Override PartName="/ppt/tags/tag13.xml" ContentType="application/vnd.openxmlformats-officedocument.presentationml.tags+xml"/>
  <Override PartName="/ppt/theme/theme15.xml" ContentType="application/vnd.openxmlformats-officedocument.theme+xml"/>
  <Override PartName="/ppt/tags/tag14.xml" ContentType="application/vnd.openxmlformats-officedocument.presentationml.tags+xml"/>
  <Override PartName="/ppt/theme/theme16.xml" ContentType="application/vnd.openxmlformats-officedocument.theme+xml"/>
  <Override PartName="/ppt/tags/tag15.xml" ContentType="application/vnd.openxmlformats-officedocument.presentationml.tags+xml"/>
  <Override PartName="/ppt/theme/theme17.xml" ContentType="application/vnd.openxmlformats-officedocument.theme+xml"/>
  <Override PartName="/ppt/tags/tag16.xml" ContentType="application/vnd.openxmlformats-officedocument.presentationml.tags+xml"/>
  <Override PartName="/ppt/theme/theme18.xml" ContentType="application/vnd.openxmlformats-officedocument.theme+xml"/>
  <Override PartName="/ppt/tags/tag17.xml" ContentType="application/vnd.openxmlformats-officedocument.presentationml.tags+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71" r:id="rId3"/>
    <p:sldMasterId id="2147483673" r:id="rId4"/>
    <p:sldMasterId id="2147483675" r:id="rId5"/>
    <p:sldMasterId id="2147483677" r:id="rId6"/>
    <p:sldMasterId id="2147483679" r:id="rId7"/>
    <p:sldMasterId id="2147483681" r:id="rId8"/>
    <p:sldMasterId id="2147483683" r:id="rId9"/>
    <p:sldMasterId id="2147483685" r:id="rId10"/>
    <p:sldMasterId id="2147483687" r:id="rId11"/>
    <p:sldMasterId id="2147483689" r:id="rId12"/>
    <p:sldMasterId id="2147483691" r:id="rId13"/>
    <p:sldMasterId id="2147483693" r:id="rId14"/>
    <p:sldMasterId id="2147483695" r:id="rId15"/>
    <p:sldMasterId id="2147483697" r:id="rId16"/>
    <p:sldMasterId id="2147483699" r:id="rId17"/>
    <p:sldMasterId id="2147483701" r:id="rId18"/>
  </p:sldMasterIdLst>
  <p:notesMasterIdLst>
    <p:notesMasterId r:id="rId60"/>
  </p:notesMasterIdLst>
  <p:sldIdLst>
    <p:sldId id="893" r:id="rId19"/>
    <p:sldId id="887" r:id="rId20"/>
    <p:sldId id="917" r:id="rId21"/>
    <p:sldId id="918" r:id="rId22"/>
    <p:sldId id="923" r:id="rId23"/>
    <p:sldId id="921" r:id="rId24"/>
    <p:sldId id="919" r:id="rId25"/>
    <p:sldId id="922" r:id="rId26"/>
    <p:sldId id="924" r:id="rId27"/>
    <p:sldId id="916" r:id="rId28"/>
    <p:sldId id="629" r:id="rId29"/>
    <p:sldId id="773" r:id="rId30"/>
    <p:sldId id="774" r:id="rId31"/>
    <p:sldId id="777" r:id="rId32"/>
    <p:sldId id="778" r:id="rId33"/>
    <p:sldId id="776" r:id="rId34"/>
    <p:sldId id="780" r:id="rId35"/>
    <p:sldId id="781" r:id="rId36"/>
    <p:sldId id="779" r:id="rId37"/>
    <p:sldId id="782" r:id="rId38"/>
    <p:sldId id="857" r:id="rId39"/>
    <p:sldId id="856" r:id="rId40"/>
    <p:sldId id="785" r:id="rId41"/>
    <p:sldId id="896" r:id="rId42"/>
    <p:sldId id="897" r:id="rId43"/>
    <p:sldId id="789" r:id="rId44"/>
    <p:sldId id="796" r:id="rId45"/>
    <p:sldId id="920" r:id="rId46"/>
    <p:sldId id="888" r:id="rId47"/>
    <p:sldId id="892" r:id="rId48"/>
    <p:sldId id="810" r:id="rId49"/>
    <p:sldId id="794" r:id="rId50"/>
    <p:sldId id="905" r:id="rId51"/>
    <p:sldId id="906" r:id="rId52"/>
    <p:sldId id="907" r:id="rId53"/>
    <p:sldId id="791" r:id="rId54"/>
    <p:sldId id="832" r:id="rId55"/>
    <p:sldId id="833" r:id="rId56"/>
    <p:sldId id="925" r:id="rId57"/>
    <p:sldId id="926" r:id="rId58"/>
    <p:sldId id="908" r:id="rId59"/>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azsia, Nancy" initials="KN" lastIdx="1" clrIdx="0">
    <p:extLst>
      <p:ext uri="{19B8F6BF-5375-455C-9EA6-DF929625EA0E}">
        <p15:presenceInfo xmlns:p15="http://schemas.microsoft.com/office/powerpoint/2012/main" userId="S-1-5-21-1059944638-1554040581-271018150-225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BF2C13"/>
    <a:srgbClr val="002060"/>
    <a:srgbClr val="896700"/>
    <a:srgbClr val="FF8A18"/>
    <a:srgbClr val="0000FF"/>
    <a:srgbClr val="CC0099"/>
    <a:srgbClr val="3492E6"/>
    <a:srgbClr val="FDD242"/>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87253" autoAdjust="0"/>
  </p:normalViewPr>
  <p:slideViewPr>
    <p:cSldViewPr snapToGrid="0">
      <p:cViewPr varScale="1">
        <p:scale>
          <a:sx n="65" d="100"/>
          <a:sy n="65" d="100"/>
        </p:scale>
        <p:origin x="906" y="78"/>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commentAuthors" Target="commentAuthors.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smtClean="0"/>
              <a:t>Employment Status</a:t>
            </a:r>
            <a:endParaRPr lang="en-US" sz="2400" dirty="0"/>
          </a:p>
        </c:rich>
      </c:tx>
      <c:layout>
        <c:manualLayout>
          <c:xMode val="edge"/>
          <c:yMode val="edge"/>
          <c:x val="0.29041085075547468"/>
          <c:y val="0"/>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5239338585885643E-2"/>
          <c:y val="0.1304669125131043"/>
          <c:w val="0.86185821597544565"/>
          <c:h val="0.60161344954882068"/>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2">
                  <a:lumMod val="60000"/>
                  <a:lumOff val="40000"/>
                </a:schemeClr>
              </a:solidFill>
              <a:ln>
                <a:noFill/>
              </a:ln>
              <a:effectLst/>
            </c:spPr>
          </c:dPt>
          <c:dPt>
            <c:idx val="2"/>
            <c:invertIfNegative val="0"/>
            <c:bubble3D val="0"/>
            <c:spPr>
              <a:solidFill>
                <a:schemeClr val="tx1">
                  <a:lumMod val="75000"/>
                </a:schemeClr>
              </a:solidFill>
              <a:ln>
                <a:noFill/>
              </a:ln>
              <a:effectLst/>
            </c:spPr>
          </c:dPt>
          <c:cat>
            <c:strRef>
              <c:f>Sheet1!$A$2:$A$5</c:f>
              <c:strCache>
                <c:ptCount val="3"/>
                <c:pt idx="0">
                  <c:v>Employed</c:v>
                </c:pt>
                <c:pt idx="1">
                  <c:v>Unemployed</c:v>
                </c:pt>
                <c:pt idx="2">
                  <c:v>Not in Labor Force </c:v>
                </c:pt>
              </c:strCache>
            </c:strRef>
          </c:cat>
          <c:val>
            <c:numRef>
              <c:f>Sheet1!$B$2:$B$5</c:f>
              <c:numCache>
                <c:formatCode>0%</c:formatCode>
                <c:ptCount val="4"/>
                <c:pt idx="0">
                  <c:v>0.37</c:v>
                </c:pt>
                <c:pt idx="1">
                  <c:v>0.39</c:v>
                </c:pt>
                <c:pt idx="2">
                  <c:v>0.23</c:v>
                </c:pt>
              </c:numCache>
            </c:numRef>
          </c:val>
        </c:ser>
        <c:ser>
          <c:idx val="1"/>
          <c:order val="1"/>
          <c:tx>
            <c:strRef>
              <c:f>Sheet1!$C$1</c:f>
              <c:strCache>
                <c:ptCount val="1"/>
                <c:pt idx="0">
                  <c:v>Column1</c:v>
                </c:pt>
              </c:strCache>
            </c:strRef>
          </c:tx>
          <c:spPr>
            <a:solidFill>
              <a:schemeClr val="accent2"/>
            </a:solidFill>
            <a:ln>
              <a:noFill/>
            </a:ln>
            <a:effectLst/>
          </c:spPr>
          <c:invertIfNegative val="0"/>
          <c:cat>
            <c:strRef>
              <c:f>Sheet1!$A$2:$A$5</c:f>
              <c:strCache>
                <c:ptCount val="3"/>
                <c:pt idx="0">
                  <c:v>Employed</c:v>
                </c:pt>
                <c:pt idx="1">
                  <c:v>Unemployed</c:v>
                </c:pt>
                <c:pt idx="2">
                  <c:v>Not in Labor Force </c:v>
                </c:pt>
              </c:strCache>
            </c:strRef>
          </c:cat>
          <c:val>
            <c:numRef>
              <c:f>Sheet1!$C$2:$C$5</c:f>
              <c:numCache>
                <c:formatCode>General</c:formatCode>
                <c:ptCount val="4"/>
              </c:numCache>
            </c:numRef>
          </c:val>
        </c:ser>
        <c:ser>
          <c:idx val="2"/>
          <c:order val="2"/>
          <c:tx>
            <c:strRef>
              <c:f>Sheet1!$D$1</c:f>
              <c:strCache>
                <c:ptCount val="1"/>
                <c:pt idx="0">
                  <c:v>Column2</c:v>
                </c:pt>
              </c:strCache>
            </c:strRef>
          </c:tx>
          <c:spPr>
            <a:solidFill>
              <a:schemeClr val="accent3"/>
            </a:solidFill>
            <a:ln>
              <a:noFill/>
            </a:ln>
            <a:effectLst/>
          </c:spPr>
          <c:invertIfNegative val="0"/>
          <c:cat>
            <c:strRef>
              <c:f>Sheet1!$A$2:$A$5</c:f>
              <c:strCache>
                <c:ptCount val="3"/>
                <c:pt idx="0">
                  <c:v>Employed</c:v>
                </c:pt>
                <c:pt idx="1">
                  <c:v>Unemployed</c:v>
                </c:pt>
                <c:pt idx="2">
                  <c:v>Not in Labor Force </c:v>
                </c:pt>
              </c:strCache>
            </c:strRef>
          </c:cat>
          <c:val>
            <c:numRef>
              <c:f>Sheet1!$D$2:$D$5</c:f>
              <c:numCache>
                <c:formatCode>General</c:formatCode>
                <c:ptCount val="4"/>
              </c:numCache>
            </c:numRef>
          </c:val>
        </c:ser>
        <c:dLbls>
          <c:showLegendKey val="0"/>
          <c:showVal val="0"/>
          <c:showCatName val="0"/>
          <c:showSerName val="0"/>
          <c:showPercent val="0"/>
          <c:showBubbleSize val="0"/>
        </c:dLbls>
        <c:gapWidth val="226"/>
        <c:overlap val="-24"/>
        <c:axId val="211138792"/>
        <c:axId val="211139184"/>
      </c:barChart>
      <c:catAx>
        <c:axId val="211138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1139184"/>
        <c:crosses val="autoZero"/>
        <c:auto val="1"/>
        <c:lblAlgn val="ctr"/>
        <c:lblOffset val="100"/>
        <c:noMultiLvlLbl val="0"/>
      </c:catAx>
      <c:valAx>
        <c:axId val="2111391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11138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84613" y="0"/>
            <a:ext cx="2971800" cy="466434"/>
          </a:xfrm>
          <a:prstGeom prst="rect">
            <a:avLst/>
          </a:prstGeom>
        </p:spPr>
        <p:txBody>
          <a:bodyPr vert="horz" lIns="93177" tIns="46589" rIns="93177" bIns="46589" rtlCol="0"/>
          <a:lstStyle>
            <a:lvl1pPr algn="r">
              <a:defRPr sz="1200"/>
            </a:lvl1pPr>
          </a:lstStyle>
          <a:p>
            <a:fld id="{19ADDF3A-81EC-43C0-BB7E-A936FE8A4DF9}" type="datetimeFigureOut">
              <a:rPr lang="en-US" smtClean="0"/>
              <a:t>5/14/2019</a:t>
            </a:fld>
            <a:endParaRPr lang="en-US" dirty="0"/>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297180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8"/>
            <a:ext cx="2971800" cy="466433"/>
          </a:xfrm>
          <a:prstGeom prst="rect">
            <a:avLst/>
          </a:prstGeom>
        </p:spPr>
        <p:txBody>
          <a:bodyPr vert="horz" lIns="93177" tIns="46589" rIns="93177" bIns="46589" rtlCol="0" anchor="b"/>
          <a:lstStyle>
            <a:lvl1pPr algn="r">
              <a:defRPr sz="1200"/>
            </a:lvl1pPr>
          </a:lstStyle>
          <a:p>
            <a:fld id="{49B59CAB-624C-40FA-9C12-FC7C33968AFF}" type="slidenum">
              <a:rPr lang="en-US" smtClean="0"/>
              <a:t>‹#›</a:t>
            </a:fld>
            <a:endParaRPr lang="en-US" dirty="0"/>
          </a:p>
        </p:txBody>
      </p:sp>
    </p:spTree>
    <p:extLst>
      <p:ext uri="{BB962C8B-B14F-4D97-AF65-F5344CB8AC3E}">
        <p14:creationId xmlns:p14="http://schemas.microsoft.com/office/powerpoint/2010/main" val="828892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1</a:t>
            </a:fld>
            <a:endParaRPr lang="en-US" dirty="0"/>
          </a:p>
        </p:txBody>
      </p:sp>
    </p:spTree>
    <p:extLst>
      <p:ext uri="{BB962C8B-B14F-4D97-AF65-F5344CB8AC3E}">
        <p14:creationId xmlns:p14="http://schemas.microsoft.com/office/powerpoint/2010/main" val="4174658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ts val="0"/>
              </a:spcBef>
              <a:spcAft>
                <a:spcPct val="0"/>
              </a:spcAft>
              <a:buClrTx/>
              <a:buSzTx/>
              <a:buFontTx/>
              <a:buNone/>
              <a:tabLst/>
              <a:defRPr/>
            </a:pPr>
            <a:endParaRPr lang="en-US" b="0" baseline="0"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10</a:t>
            </a:fld>
            <a:endParaRPr lang="en-US" dirty="0"/>
          </a:p>
        </p:txBody>
      </p:sp>
    </p:spTree>
    <p:extLst>
      <p:ext uri="{BB962C8B-B14F-4D97-AF65-F5344CB8AC3E}">
        <p14:creationId xmlns:p14="http://schemas.microsoft.com/office/powerpoint/2010/main" val="3181270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sz="1200" dirty="0" smtClean="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11</a:t>
            </a:fld>
            <a:endParaRPr lang="en-US" dirty="0"/>
          </a:p>
        </p:txBody>
      </p:sp>
    </p:spTree>
    <p:extLst>
      <p:ext uri="{BB962C8B-B14F-4D97-AF65-F5344CB8AC3E}">
        <p14:creationId xmlns:p14="http://schemas.microsoft.com/office/powerpoint/2010/main" val="1436701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12</a:t>
            </a:fld>
            <a:endParaRPr lang="en-US" dirty="0"/>
          </a:p>
        </p:txBody>
      </p:sp>
    </p:spTree>
    <p:extLst>
      <p:ext uri="{BB962C8B-B14F-4D97-AF65-F5344CB8AC3E}">
        <p14:creationId xmlns:p14="http://schemas.microsoft.com/office/powerpoint/2010/main" val="949742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13</a:t>
            </a:fld>
            <a:endParaRPr lang="en-US" dirty="0"/>
          </a:p>
        </p:txBody>
      </p:sp>
    </p:spTree>
    <p:extLst>
      <p:ext uri="{BB962C8B-B14F-4D97-AF65-F5344CB8AC3E}">
        <p14:creationId xmlns:p14="http://schemas.microsoft.com/office/powerpoint/2010/main" val="2333746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14</a:t>
            </a:fld>
            <a:endParaRPr lang="en-US" dirty="0"/>
          </a:p>
        </p:txBody>
      </p:sp>
    </p:spTree>
    <p:extLst>
      <p:ext uri="{BB962C8B-B14F-4D97-AF65-F5344CB8AC3E}">
        <p14:creationId xmlns:p14="http://schemas.microsoft.com/office/powerpoint/2010/main" val="1118079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15</a:t>
            </a:fld>
            <a:endParaRPr lang="en-US" dirty="0"/>
          </a:p>
        </p:txBody>
      </p:sp>
    </p:spTree>
    <p:extLst>
      <p:ext uri="{BB962C8B-B14F-4D97-AF65-F5344CB8AC3E}">
        <p14:creationId xmlns:p14="http://schemas.microsoft.com/office/powerpoint/2010/main" val="119744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16</a:t>
            </a:fld>
            <a:endParaRPr lang="en-US" dirty="0"/>
          </a:p>
        </p:txBody>
      </p:sp>
    </p:spTree>
    <p:extLst>
      <p:ext uri="{BB962C8B-B14F-4D97-AF65-F5344CB8AC3E}">
        <p14:creationId xmlns:p14="http://schemas.microsoft.com/office/powerpoint/2010/main" val="710033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17</a:t>
            </a:fld>
            <a:endParaRPr lang="en-US" dirty="0"/>
          </a:p>
        </p:txBody>
      </p:sp>
    </p:spTree>
    <p:extLst>
      <p:ext uri="{BB962C8B-B14F-4D97-AF65-F5344CB8AC3E}">
        <p14:creationId xmlns:p14="http://schemas.microsoft.com/office/powerpoint/2010/main" val="3408982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18</a:t>
            </a:fld>
            <a:endParaRPr lang="en-US" dirty="0"/>
          </a:p>
        </p:txBody>
      </p:sp>
    </p:spTree>
    <p:extLst>
      <p:ext uri="{BB962C8B-B14F-4D97-AF65-F5344CB8AC3E}">
        <p14:creationId xmlns:p14="http://schemas.microsoft.com/office/powerpoint/2010/main" val="112304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19</a:t>
            </a:fld>
            <a:endParaRPr lang="en-US" dirty="0"/>
          </a:p>
        </p:txBody>
      </p:sp>
    </p:spTree>
    <p:extLst>
      <p:ext uri="{BB962C8B-B14F-4D97-AF65-F5344CB8AC3E}">
        <p14:creationId xmlns:p14="http://schemas.microsoft.com/office/powerpoint/2010/main" val="956433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a:t>
            </a:fld>
            <a:endParaRPr lang="en-US" dirty="0"/>
          </a:p>
        </p:txBody>
      </p:sp>
    </p:spTree>
    <p:extLst>
      <p:ext uri="{BB962C8B-B14F-4D97-AF65-F5344CB8AC3E}">
        <p14:creationId xmlns:p14="http://schemas.microsoft.com/office/powerpoint/2010/main" val="2396065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20</a:t>
            </a:fld>
            <a:endParaRPr lang="en-US" dirty="0"/>
          </a:p>
        </p:txBody>
      </p:sp>
    </p:spTree>
    <p:extLst>
      <p:ext uri="{BB962C8B-B14F-4D97-AF65-F5344CB8AC3E}">
        <p14:creationId xmlns:p14="http://schemas.microsoft.com/office/powerpoint/2010/main" val="1072151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21</a:t>
            </a:fld>
            <a:endParaRPr lang="en-US" dirty="0"/>
          </a:p>
        </p:txBody>
      </p:sp>
    </p:spTree>
    <p:extLst>
      <p:ext uri="{BB962C8B-B14F-4D97-AF65-F5344CB8AC3E}">
        <p14:creationId xmlns:p14="http://schemas.microsoft.com/office/powerpoint/2010/main" val="1634475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22</a:t>
            </a:fld>
            <a:endParaRPr lang="en-US" dirty="0"/>
          </a:p>
        </p:txBody>
      </p:sp>
    </p:spTree>
    <p:extLst>
      <p:ext uri="{BB962C8B-B14F-4D97-AF65-F5344CB8AC3E}">
        <p14:creationId xmlns:p14="http://schemas.microsoft.com/office/powerpoint/2010/main" val="3286294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23</a:t>
            </a:fld>
            <a:endParaRPr lang="en-US" dirty="0"/>
          </a:p>
        </p:txBody>
      </p:sp>
    </p:spTree>
    <p:extLst>
      <p:ext uri="{BB962C8B-B14F-4D97-AF65-F5344CB8AC3E}">
        <p14:creationId xmlns:p14="http://schemas.microsoft.com/office/powerpoint/2010/main" val="781197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24</a:t>
            </a:fld>
            <a:endParaRPr lang="en-US" dirty="0"/>
          </a:p>
        </p:txBody>
      </p:sp>
    </p:spTree>
    <p:extLst>
      <p:ext uri="{BB962C8B-B14F-4D97-AF65-F5344CB8AC3E}">
        <p14:creationId xmlns:p14="http://schemas.microsoft.com/office/powerpoint/2010/main" val="128532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25</a:t>
            </a:fld>
            <a:endParaRPr lang="en-US" dirty="0"/>
          </a:p>
        </p:txBody>
      </p:sp>
    </p:spTree>
    <p:extLst>
      <p:ext uri="{BB962C8B-B14F-4D97-AF65-F5344CB8AC3E}">
        <p14:creationId xmlns:p14="http://schemas.microsoft.com/office/powerpoint/2010/main" val="1797763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26</a:t>
            </a:fld>
            <a:endParaRPr lang="en-US" dirty="0"/>
          </a:p>
        </p:txBody>
      </p:sp>
    </p:spTree>
    <p:extLst>
      <p:ext uri="{BB962C8B-B14F-4D97-AF65-F5344CB8AC3E}">
        <p14:creationId xmlns:p14="http://schemas.microsoft.com/office/powerpoint/2010/main" val="4046927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27</a:t>
            </a:fld>
            <a:endParaRPr lang="en-US" dirty="0"/>
          </a:p>
        </p:txBody>
      </p:sp>
    </p:spTree>
    <p:extLst>
      <p:ext uri="{BB962C8B-B14F-4D97-AF65-F5344CB8AC3E}">
        <p14:creationId xmlns:p14="http://schemas.microsoft.com/office/powerpoint/2010/main" val="792704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28</a:t>
            </a:fld>
            <a:endParaRPr lang="en-US" dirty="0"/>
          </a:p>
        </p:txBody>
      </p:sp>
    </p:spTree>
    <p:extLst>
      <p:ext uri="{BB962C8B-B14F-4D97-AF65-F5344CB8AC3E}">
        <p14:creationId xmlns:p14="http://schemas.microsoft.com/office/powerpoint/2010/main" val="386473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29</a:t>
            </a:fld>
            <a:endParaRPr lang="en-US" dirty="0"/>
          </a:p>
        </p:txBody>
      </p:sp>
    </p:spTree>
    <p:extLst>
      <p:ext uri="{BB962C8B-B14F-4D97-AF65-F5344CB8AC3E}">
        <p14:creationId xmlns:p14="http://schemas.microsoft.com/office/powerpoint/2010/main" val="31642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a:t>
            </a:fld>
            <a:endParaRPr lang="en-US" dirty="0"/>
          </a:p>
        </p:txBody>
      </p:sp>
    </p:spTree>
    <p:extLst>
      <p:ext uri="{BB962C8B-B14F-4D97-AF65-F5344CB8AC3E}">
        <p14:creationId xmlns:p14="http://schemas.microsoft.com/office/powerpoint/2010/main" val="471659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30</a:t>
            </a:fld>
            <a:endParaRPr lang="en-US" dirty="0"/>
          </a:p>
        </p:txBody>
      </p:sp>
    </p:spTree>
    <p:extLst>
      <p:ext uri="{BB962C8B-B14F-4D97-AF65-F5344CB8AC3E}">
        <p14:creationId xmlns:p14="http://schemas.microsoft.com/office/powerpoint/2010/main" val="243545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31</a:t>
            </a:fld>
            <a:endParaRPr lang="en-US" dirty="0"/>
          </a:p>
        </p:txBody>
      </p:sp>
    </p:spTree>
    <p:extLst>
      <p:ext uri="{BB962C8B-B14F-4D97-AF65-F5344CB8AC3E}">
        <p14:creationId xmlns:p14="http://schemas.microsoft.com/office/powerpoint/2010/main" val="3804305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32</a:t>
            </a:fld>
            <a:endParaRPr lang="en-US" dirty="0"/>
          </a:p>
        </p:txBody>
      </p:sp>
    </p:spTree>
    <p:extLst>
      <p:ext uri="{BB962C8B-B14F-4D97-AF65-F5344CB8AC3E}">
        <p14:creationId xmlns:p14="http://schemas.microsoft.com/office/powerpoint/2010/main" val="9350689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33</a:t>
            </a:fld>
            <a:endParaRPr lang="en-US" dirty="0"/>
          </a:p>
        </p:txBody>
      </p:sp>
    </p:spTree>
    <p:extLst>
      <p:ext uri="{BB962C8B-B14F-4D97-AF65-F5344CB8AC3E}">
        <p14:creationId xmlns:p14="http://schemas.microsoft.com/office/powerpoint/2010/main" val="28802370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34</a:t>
            </a:fld>
            <a:endParaRPr lang="en-US" dirty="0"/>
          </a:p>
        </p:txBody>
      </p:sp>
    </p:spTree>
    <p:extLst>
      <p:ext uri="{BB962C8B-B14F-4D97-AF65-F5344CB8AC3E}">
        <p14:creationId xmlns:p14="http://schemas.microsoft.com/office/powerpoint/2010/main" val="12722552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35</a:t>
            </a:fld>
            <a:endParaRPr lang="en-US" dirty="0"/>
          </a:p>
        </p:txBody>
      </p:sp>
    </p:spTree>
    <p:extLst>
      <p:ext uri="{BB962C8B-B14F-4D97-AF65-F5344CB8AC3E}">
        <p14:creationId xmlns:p14="http://schemas.microsoft.com/office/powerpoint/2010/main" val="1038557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36</a:t>
            </a:fld>
            <a:endParaRPr lang="en-US" dirty="0"/>
          </a:p>
        </p:txBody>
      </p:sp>
    </p:spTree>
    <p:extLst>
      <p:ext uri="{BB962C8B-B14F-4D97-AF65-F5344CB8AC3E}">
        <p14:creationId xmlns:p14="http://schemas.microsoft.com/office/powerpoint/2010/main" val="1867041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37</a:t>
            </a:fld>
            <a:endParaRPr lang="en-US" dirty="0"/>
          </a:p>
        </p:txBody>
      </p:sp>
    </p:spTree>
    <p:extLst>
      <p:ext uri="{BB962C8B-B14F-4D97-AF65-F5344CB8AC3E}">
        <p14:creationId xmlns:p14="http://schemas.microsoft.com/office/powerpoint/2010/main" val="21045494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38</a:t>
            </a:fld>
            <a:endParaRPr lang="en-US" dirty="0"/>
          </a:p>
        </p:txBody>
      </p:sp>
    </p:spTree>
    <p:extLst>
      <p:ext uri="{BB962C8B-B14F-4D97-AF65-F5344CB8AC3E}">
        <p14:creationId xmlns:p14="http://schemas.microsoft.com/office/powerpoint/2010/main" val="21105484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39</a:t>
            </a:fld>
            <a:endParaRPr lang="en-US" dirty="0"/>
          </a:p>
        </p:txBody>
      </p:sp>
    </p:spTree>
    <p:extLst>
      <p:ext uri="{BB962C8B-B14F-4D97-AF65-F5344CB8AC3E}">
        <p14:creationId xmlns:p14="http://schemas.microsoft.com/office/powerpoint/2010/main" val="2911299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a:t>
            </a:fld>
            <a:endParaRPr lang="en-US" dirty="0"/>
          </a:p>
        </p:txBody>
      </p:sp>
    </p:spTree>
    <p:extLst>
      <p:ext uri="{BB962C8B-B14F-4D97-AF65-F5344CB8AC3E}">
        <p14:creationId xmlns:p14="http://schemas.microsoft.com/office/powerpoint/2010/main" val="16289767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40</a:t>
            </a:fld>
            <a:endParaRPr lang="en-US" dirty="0"/>
          </a:p>
        </p:txBody>
      </p:sp>
    </p:spTree>
    <p:extLst>
      <p:ext uri="{BB962C8B-B14F-4D97-AF65-F5344CB8AC3E}">
        <p14:creationId xmlns:p14="http://schemas.microsoft.com/office/powerpoint/2010/main" val="17292552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41</a:t>
            </a:fld>
            <a:endParaRPr lang="en-US" dirty="0"/>
          </a:p>
        </p:txBody>
      </p:sp>
    </p:spTree>
    <p:extLst>
      <p:ext uri="{BB962C8B-B14F-4D97-AF65-F5344CB8AC3E}">
        <p14:creationId xmlns:p14="http://schemas.microsoft.com/office/powerpoint/2010/main" val="3846579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5</a:t>
            </a:fld>
            <a:endParaRPr lang="en-US" dirty="0"/>
          </a:p>
        </p:txBody>
      </p:sp>
    </p:spTree>
    <p:extLst>
      <p:ext uri="{BB962C8B-B14F-4D97-AF65-F5344CB8AC3E}">
        <p14:creationId xmlns:p14="http://schemas.microsoft.com/office/powerpoint/2010/main" val="3327575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6</a:t>
            </a:fld>
            <a:endParaRPr lang="en-US" dirty="0"/>
          </a:p>
        </p:txBody>
      </p:sp>
    </p:spTree>
    <p:extLst>
      <p:ext uri="{BB962C8B-B14F-4D97-AF65-F5344CB8AC3E}">
        <p14:creationId xmlns:p14="http://schemas.microsoft.com/office/powerpoint/2010/main" val="1373337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7</a:t>
            </a:fld>
            <a:endParaRPr lang="en-US" dirty="0"/>
          </a:p>
        </p:txBody>
      </p:sp>
    </p:spTree>
    <p:extLst>
      <p:ext uri="{BB962C8B-B14F-4D97-AF65-F5344CB8AC3E}">
        <p14:creationId xmlns:p14="http://schemas.microsoft.com/office/powerpoint/2010/main" val="2566533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8</a:t>
            </a:fld>
            <a:endParaRPr lang="en-US" dirty="0"/>
          </a:p>
        </p:txBody>
      </p:sp>
    </p:spTree>
    <p:extLst>
      <p:ext uri="{BB962C8B-B14F-4D97-AF65-F5344CB8AC3E}">
        <p14:creationId xmlns:p14="http://schemas.microsoft.com/office/powerpoint/2010/main" val="1465495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9</a:t>
            </a:fld>
            <a:endParaRPr lang="en-US" dirty="0"/>
          </a:p>
        </p:txBody>
      </p:sp>
    </p:spTree>
    <p:extLst>
      <p:ext uri="{BB962C8B-B14F-4D97-AF65-F5344CB8AC3E}">
        <p14:creationId xmlns:p14="http://schemas.microsoft.com/office/powerpoint/2010/main" val="2249940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5/14/2019</a:t>
            </a:fld>
            <a:endParaRPr lang="en-US" dirty="0"/>
          </a:p>
        </p:txBody>
      </p:sp>
      <p:sp>
        <p:nvSpPr>
          <p:cNvPr id="5" name="Footer Placeholder 4"/>
          <p:cNvSpPr>
            <a:spLocks noGrp="1"/>
          </p:cNvSpPr>
          <p:nvPr>
            <p:ph type="ftr" sz="quarter" idx="11"/>
          </p:nvPr>
        </p:nvSpPr>
        <p:spPr>
          <a:xfrm>
            <a:off x="1371600" y="4323849"/>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70"/>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4"/>
            <a:ext cx="10822035"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43"/>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5516719"/>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6"/>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5"/>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4"/>
            <a:ext cx="2910840" cy="365125"/>
          </a:xfrm>
        </p:spPr>
        <p:txBody>
          <a:bodyPr/>
          <a:lstStyle>
            <a:lvl1pPr algn="r">
              <a:defRPr/>
            </a:lvl1pPr>
          </a:lstStyle>
          <a:p>
            <a:fld id="{48A87A34-81AB-432B-8DAE-1953F412C126}" type="datetimeFigureOut">
              <a:rPr lang="en-US" dirty="0"/>
              <a:pPr/>
              <a:t>5/14/2019</a:t>
            </a:fld>
            <a:endParaRPr lang="en-US" dirty="0"/>
          </a:p>
        </p:txBody>
      </p:sp>
      <p:sp>
        <p:nvSpPr>
          <p:cNvPr id="6" name="Footer Placeholder 5"/>
          <p:cNvSpPr>
            <a:spLocks noGrp="1"/>
          </p:cNvSpPr>
          <p:nvPr>
            <p:ph type="ftr" sz="quarter" idx="11"/>
          </p:nvPr>
        </p:nvSpPr>
        <p:spPr>
          <a:xfrm>
            <a:off x="685802" y="379945"/>
            <a:ext cx="6991492" cy="365125"/>
          </a:xfrm>
        </p:spPr>
        <p:txBody>
          <a:bodyPr/>
          <a:lstStyle/>
          <a:p>
            <a:endParaRPr lang="en-US" dirty="0"/>
          </a:p>
        </p:txBody>
      </p:sp>
      <p:sp>
        <p:nvSpPr>
          <p:cNvPr id="7" name="Slide Number Placeholder 6"/>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8" y="753534"/>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60"/>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8" y="3959866"/>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4"/>
            <a:ext cx="2910840" cy="365125"/>
          </a:xfrm>
        </p:spPr>
        <p:txBody>
          <a:bodyPr/>
          <a:lstStyle>
            <a:lvl1pPr algn="r">
              <a:defRPr/>
            </a:lvl1pPr>
          </a:lstStyle>
          <a:p>
            <a:fld id="{48A87A34-81AB-432B-8DAE-1953F412C126}" type="datetimeFigureOut">
              <a:rPr lang="en-US" dirty="0"/>
              <a:pPr/>
              <a:t>5/14/2019</a:t>
            </a:fld>
            <a:endParaRPr lang="en-US" dirty="0"/>
          </a:p>
        </p:txBody>
      </p:sp>
      <p:sp>
        <p:nvSpPr>
          <p:cNvPr id="6" name="Footer Placeholder 5"/>
          <p:cNvSpPr>
            <a:spLocks noGrp="1"/>
          </p:cNvSpPr>
          <p:nvPr>
            <p:ph type="ftr" sz="quarter" idx="11"/>
          </p:nvPr>
        </p:nvSpPr>
        <p:spPr>
          <a:xfrm>
            <a:off x="685802" y="379945"/>
            <a:ext cx="6991492" cy="365125"/>
          </a:xfrm>
        </p:spPr>
        <p:txBody>
          <a:bodyPr/>
          <a:lstStyle/>
          <a:p>
            <a:endParaRPr lang="en-US" dirty="0"/>
          </a:p>
        </p:txBody>
      </p:sp>
      <p:sp>
        <p:nvSpPr>
          <p:cNvPr id="7" name="Slide Number Placeholder 6"/>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1"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1"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6" y="1124705"/>
            <a:ext cx="10146187"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9" y="3648319"/>
            <a:ext cx="10144655"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7"/>
            <a:ext cx="2910840" cy="365125"/>
          </a:xfrm>
        </p:spPr>
        <p:txBody>
          <a:bodyPr/>
          <a:lstStyle>
            <a:lvl1pPr algn="r">
              <a:defRPr/>
            </a:lvl1pPr>
          </a:lstStyle>
          <a:p>
            <a:fld id="{48A87A34-81AB-432B-8DAE-1953F412C126}" type="datetimeFigureOut">
              <a:rPr lang="en-US" dirty="0"/>
              <a:pPr/>
              <a:t>5/14/2019</a:t>
            </a:fld>
            <a:endParaRPr lang="en-US" dirty="0"/>
          </a:p>
        </p:txBody>
      </p:sp>
      <p:sp>
        <p:nvSpPr>
          <p:cNvPr id="6" name="Footer Placeholder 5"/>
          <p:cNvSpPr>
            <a:spLocks noGrp="1"/>
          </p:cNvSpPr>
          <p:nvPr>
            <p:ph type="ftr" sz="quarter" idx="11"/>
          </p:nvPr>
        </p:nvSpPr>
        <p:spPr>
          <a:xfrm>
            <a:off x="685802" y="378887"/>
            <a:ext cx="6991492" cy="365125"/>
          </a:xfrm>
        </p:spPr>
        <p:txBody>
          <a:bodyPr/>
          <a:lstStyle/>
          <a:p>
            <a:endParaRPr lang="en-US" dirty="0"/>
          </a:p>
        </p:txBody>
      </p:sp>
      <p:sp>
        <p:nvSpPr>
          <p:cNvPr id="7" name="Slide Number Placeholder 6"/>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3" y="762003"/>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9"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3"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9" y="4191004"/>
            <a:ext cx="3451583"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9" y="2362200"/>
            <a:ext cx="345158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88619" y="4873768"/>
            <a:ext cx="3451583"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6" y="4191004"/>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4374267" y="4873767"/>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2" y="4191004"/>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7" y="2362200"/>
            <a:ext cx="344787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8049732" y="4873765"/>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63"/>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70"/>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9" y="745071"/>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5"/>
            <a:ext cx="2910840" cy="365125"/>
          </a:xfrm>
        </p:spPr>
        <p:txBody>
          <a:bodyPr/>
          <a:lstStyle>
            <a:lvl1pPr algn="r">
              <a:defRPr/>
            </a:lvl1pPr>
          </a:lstStyle>
          <a:p>
            <a:fld id="{48A87A34-81AB-432B-8DAE-1953F412C126}" type="datetimeFigureOut">
              <a:rPr lang="en-US" dirty="0"/>
              <a:pPr/>
              <a:t>5/14/2019</a:t>
            </a:fld>
            <a:endParaRPr lang="en-US" dirty="0"/>
          </a:p>
        </p:txBody>
      </p:sp>
      <p:sp>
        <p:nvSpPr>
          <p:cNvPr id="5" name="Footer Placeholder 4"/>
          <p:cNvSpPr>
            <a:spLocks noGrp="1"/>
          </p:cNvSpPr>
          <p:nvPr>
            <p:ph type="ftr" sz="quarter" idx="11"/>
          </p:nvPr>
        </p:nvSpPr>
        <p:spPr>
          <a:xfrm>
            <a:off x="685802" y="381004"/>
            <a:ext cx="6991492" cy="365125"/>
          </a:xfrm>
        </p:spPr>
        <p:txBody>
          <a:bodyPr/>
          <a:lstStyle/>
          <a:p>
            <a:endParaRPr lang="en-US" dirty="0"/>
          </a:p>
        </p:txBody>
      </p:sp>
      <p:sp>
        <p:nvSpPr>
          <p:cNvPr id="6" name="Slide Number Placeholder 5"/>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3" y="753537"/>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6"/>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4"/>
            <a:ext cx="2910840" cy="365125"/>
          </a:xfrm>
        </p:spPr>
        <p:txBody>
          <a:bodyPr/>
          <a:lstStyle>
            <a:lvl1pPr algn="r">
              <a:defRPr/>
            </a:lvl1pPr>
          </a:lstStyle>
          <a:p>
            <a:fld id="{48A87A34-81AB-432B-8DAE-1953F412C126}" type="datetimeFigureOut">
              <a:rPr lang="en-US" dirty="0"/>
              <a:pPr/>
              <a:t>5/14/2019</a:t>
            </a:fld>
            <a:endParaRPr lang="en-US" dirty="0"/>
          </a:p>
        </p:txBody>
      </p:sp>
      <p:sp>
        <p:nvSpPr>
          <p:cNvPr id="5" name="Footer Placeholder 4"/>
          <p:cNvSpPr>
            <a:spLocks noGrp="1"/>
          </p:cNvSpPr>
          <p:nvPr>
            <p:ph type="ftr" sz="quarter" idx="11"/>
          </p:nvPr>
        </p:nvSpPr>
        <p:spPr>
          <a:xfrm>
            <a:off x="685802" y="381005"/>
            <a:ext cx="6991492" cy="364065"/>
          </a:xfrm>
        </p:spPr>
        <p:txBody>
          <a:bodyPr/>
          <a:lstStyle/>
          <a:p>
            <a:endParaRPr lang="en-US" dirty="0"/>
          </a:p>
        </p:txBody>
      </p:sp>
      <p:sp>
        <p:nvSpPr>
          <p:cNvPr id="6" name="Slide Number Placeholder 5"/>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63"/>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63"/>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11"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3" y="3132670"/>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70"/>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1" y="746763"/>
            <a:ext cx="6510619"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203"/>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7" y="751245"/>
            <a:ext cx="3644963"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3124203"/>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9.xml"/><Relationship Id="rId7" Type="http://schemas.microsoft.com/office/2007/relationships/hdphoto" Target="../media/hdphoto1.wdp"/><Relationship Id="rId2" Type="http://schemas.openxmlformats.org/officeDocument/2006/relationships/vmlDrawing" Target="../drawings/vmlDrawing9.vml"/><Relationship Id="rId1" Type="http://schemas.openxmlformats.org/officeDocument/2006/relationships/theme" Target="../theme/theme1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9.bin"/></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0.xml"/><Relationship Id="rId7" Type="http://schemas.microsoft.com/office/2007/relationships/hdphoto" Target="../media/hdphoto1.wdp"/><Relationship Id="rId2" Type="http://schemas.openxmlformats.org/officeDocument/2006/relationships/vmlDrawing" Target="../drawings/vmlDrawing10.vml"/><Relationship Id="rId1" Type="http://schemas.openxmlformats.org/officeDocument/2006/relationships/theme" Target="../theme/theme1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0.bin"/></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1.xml"/><Relationship Id="rId7" Type="http://schemas.microsoft.com/office/2007/relationships/hdphoto" Target="../media/hdphoto1.wdp"/><Relationship Id="rId2" Type="http://schemas.openxmlformats.org/officeDocument/2006/relationships/vmlDrawing" Target="../drawings/vmlDrawing11.vml"/><Relationship Id="rId1" Type="http://schemas.openxmlformats.org/officeDocument/2006/relationships/theme" Target="../theme/theme1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1.bin"/></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2.xml"/><Relationship Id="rId7" Type="http://schemas.microsoft.com/office/2007/relationships/hdphoto" Target="../media/hdphoto1.wdp"/><Relationship Id="rId2" Type="http://schemas.openxmlformats.org/officeDocument/2006/relationships/vmlDrawing" Target="../drawings/vmlDrawing12.vml"/><Relationship Id="rId1" Type="http://schemas.openxmlformats.org/officeDocument/2006/relationships/theme" Target="../theme/theme13.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2.bin"/></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3.xml"/><Relationship Id="rId7" Type="http://schemas.microsoft.com/office/2007/relationships/hdphoto" Target="../media/hdphoto1.wdp"/><Relationship Id="rId2" Type="http://schemas.openxmlformats.org/officeDocument/2006/relationships/vmlDrawing" Target="../drawings/vmlDrawing13.vml"/><Relationship Id="rId1" Type="http://schemas.openxmlformats.org/officeDocument/2006/relationships/theme" Target="../theme/theme1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3.bin"/></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4.xml"/><Relationship Id="rId7" Type="http://schemas.microsoft.com/office/2007/relationships/hdphoto" Target="../media/hdphoto1.wdp"/><Relationship Id="rId2" Type="http://schemas.openxmlformats.org/officeDocument/2006/relationships/vmlDrawing" Target="../drawings/vmlDrawing14.vml"/><Relationship Id="rId1" Type="http://schemas.openxmlformats.org/officeDocument/2006/relationships/theme" Target="../theme/theme15.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4.bin"/></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5.xml"/><Relationship Id="rId7" Type="http://schemas.microsoft.com/office/2007/relationships/hdphoto" Target="../media/hdphoto1.wdp"/><Relationship Id="rId2" Type="http://schemas.openxmlformats.org/officeDocument/2006/relationships/vmlDrawing" Target="../drawings/vmlDrawing15.vml"/><Relationship Id="rId1" Type="http://schemas.openxmlformats.org/officeDocument/2006/relationships/theme" Target="../theme/theme16.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5.bin"/></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6.xml"/><Relationship Id="rId7" Type="http://schemas.microsoft.com/office/2007/relationships/hdphoto" Target="../media/hdphoto1.wdp"/><Relationship Id="rId2" Type="http://schemas.openxmlformats.org/officeDocument/2006/relationships/vmlDrawing" Target="../drawings/vmlDrawing16.vml"/><Relationship Id="rId1" Type="http://schemas.openxmlformats.org/officeDocument/2006/relationships/theme" Target="../theme/theme17.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6.bin"/></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7.xml"/><Relationship Id="rId7" Type="http://schemas.microsoft.com/office/2007/relationships/hdphoto" Target="../media/hdphoto1.wdp"/><Relationship Id="rId2" Type="http://schemas.openxmlformats.org/officeDocument/2006/relationships/vmlDrawing" Target="../drawings/vmlDrawing17.vml"/><Relationship Id="rId1" Type="http://schemas.openxmlformats.org/officeDocument/2006/relationships/theme" Target="../theme/theme18.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7.bin"/></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1.xml"/><Relationship Id="rId7" Type="http://schemas.openxmlformats.org/officeDocument/2006/relationships/image" Target="../media/image5.jpeg"/><Relationship Id="rId2" Type="http://schemas.openxmlformats.org/officeDocument/2006/relationships/vmlDrawing" Target="../drawings/vmlDrawing1.vml"/><Relationship Id="rId1" Type="http://schemas.openxmlformats.org/officeDocument/2006/relationships/theme" Target="../theme/theme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2.xml"/><Relationship Id="rId7" Type="http://schemas.microsoft.com/office/2007/relationships/hdphoto" Target="../media/hdphoto1.wdp"/><Relationship Id="rId2" Type="http://schemas.openxmlformats.org/officeDocument/2006/relationships/vmlDrawing" Target="../drawings/vmlDrawing2.vml"/><Relationship Id="rId1" Type="http://schemas.openxmlformats.org/officeDocument/2006/relationships/theme" Target="../theme/theme3.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2.bin"/></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3.xml"/><Relationship Id="rId7" Type="http://schemas.microsoft.com/office/2007/relationships/hdphoto" Target="../media/hdphoto1.wdp"/><Relationship Id="rId2" Type="http://schemas.openxmlformats.org/officeDocument/2006/relationships/vmlDrawing" Target="../drawings/vmlDrawing3.vml"/><Relationship Id="rId1" Type="http://schemas.openxmlformats.org/officeDocument/2006/relationships/theme" Target="../theme/theme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bin"/></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4.xml"/><Relationship Id="rId7" Type="http://schemas.microsoft.com/office/2007/relationships/hdphoto" Target="../media/hdphoto1.wdp"/><Relationship Id="rId2" Type="http://schemas.openxmlformats.org/officeDocument/2006/relationships/vmlDrawing" Target="../drawings/vmlDrawing4.vml"/><Relationship Id="rId1" Type="http://schemas.openxmlformats.org/officeDocument/2006/relationships/theme" Target="../theme/theme5.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4.bin"/></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5.xml"/><Relationship Id="rId7" Type="http://schemas.microsoft.com/office/2007/relationships/hdphoto" Target="../media/hdphoto1.wdp"/><Relationship Id="rId2" Type="http://schemas.openxmlformats.org/officeDocument/2006/relationships/vmlDrawing" Target="../drawings/vmlDrawing5.vml"/><Relationship Id="rId1" Type="http://schemas.openxmlformats.org/officeDocument/2006/relationships/theme" Target="../theme/theme6.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5.bin"/></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6.xml"/><Relationship Id="rId7" Type="http://schemas.microsoft.com/office/2007/relationships/hdphoto" Target="../media/hdphoto1.wdp"/><Relationship Id="rId2" Type="http://schemas.openxmlformats.org/officeDocument/2006/relationships/vmlDrawing" Target="../drawings/vmlDrawing6.vml"/><Relationship Id="rId1" Type="http://schemas.openxmlformats.org/officeDocument/2006/relationships/theme" Target="../theme/theme7.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6.bin"/></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7.xml"/><Relationship Id="rId7" Type="http://schemas.microsoft.com/office/2007/relationships/hdphoto" Target="../media/hdphoto1.wdp"/><Relationship Id="rId2" Type="http://schemas.openxmlformats.org/officeDocument/2006/relationships/vmlDrawing" Target="../drawings/vmlDrawing7.vml"/><Relationship Id="rId1" Type="http://schemas.openxmlformats.org/officeDocument/2006/relationships/theme" Target="../theme/theme8.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7.bin"/></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8.xml"/><Relationship Id="rId7" Type="http://schemas.microsoft.com/office/2007/relationships/hdphoto" Target="../media/hdphoto1.wdp"/><Relationship Id="rId2" Type="http://schemas.openxmlformats.org/officeDocument/2006/relationships/vmlDrawing" Target="../drawings/vmlDrawing8.vml"/><Relationship Id="rId1" Type="http://schemas.openxmlformats.org/officeDocument/2006/relationships/theme" Target="../theme/theme9.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8.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4"/>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4"/>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5/14/2019</a:t>
            </a:fld>
            <a:endParaRPr lang="en-US" dirty="0"/>
          </a:p>
        </p:txBody>
      </p:sp>
      <p:sp>
        <p:nvSpPr>
          <p:cNvPr id="5" name="Footer Placeholder 4"/>
          <p:cNvSpPr>
            <a:spLocks noGrp="1"/>
          </p:cNvSpPr>
          <p:nvPr>
            <p:ph type="ftr" sz="quarter" idx="3"/>
          </p:nvPr>
        </p:nvSpPr>
        <p:spPr>
          <a:xfrm>
            <a:off x="685800" y="6355849"/>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4"/>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9791"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2635949937"/>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10815"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2073772873"/>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11839"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4063501639"/>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12863"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2015425369"/>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13887"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2019345974"/>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14911"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1101965923"/>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15935"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2294949139"/>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16959"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3557193104"/>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17983"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3166926837"/>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1599"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smtClean="0"/>
              <a:t>Click to edit Master text styles</a:t>
            </a:r>
            <a:endParaRPr lang="en-US" dirty="0"/>
          </a:p>
          <a:p>
            <a:pPr lvl="1"/>
            <a:r>
              <a:rPr lang="en-US" dirty="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pPr>
              <a:defRPr/>
            </a:pPr>
            <a:fld id="{9A8B9F3E-4AE0-45D6-A2AD-B52DB012BEA5}" type="slidenum">
              <a:rPr lang="en-US" smtClean="0">
                <a:solidFill>
                  <a:srgbClr val="FFFFFF"/>
                </a:solidFill>
              </a:rPr>
              <a:pPr>
                <a:defRPr/>
              </a:pPr>
              <a:t>‹#›</a:t>
            </a:fld>
            <a:endParaRPr lang="en-US" dirty="0">
              <a:solidFill>
                <a:srgbClr val="FFFFFF"/>
              </a:solidFill>
            </a:endParaRPr>
          </a:p>
        </p:txBody>
      </p:sp>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355372" y="64759"/>
            <a:ext cx="1627401" cy="1178231"/>
          </a:xfrm>
          <a:prstGeom prst="rect">
            <a:avLst/>
          </a:prstGeom>
        </p:spPr>
      </p:pic>
    </p:spTree>
    <p:extLst>
      <p:ext uri="{BB962C8B-B14F-4D97-AF65-F5344CB8AC3E}">
        <p14:creationId xmlns:p14="http://schemas.microsoft.com/office/powerpoint/2010/main" val="135644960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2623"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1509070307"/>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3647"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3915436573"/>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4671"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701021629"/>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5695"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3297711311"/>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6719"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649678755"/>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7743"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3796020310"/>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8767"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2167419342"/>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AdultEd@dwd.in.gov" TargetMode="Externa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in.gov/dwd/3469.htm" TargetMode="Externa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hyperlink" Target="tel:630-995-6712" TargetMode="Externa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bit.ly/2PtsfX9"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mailto:dlovelady@dwd.in.gov" TargetMode="External"/><Relationship Id="rId4" Type="http://schemas.openxmlformats.org/officeDocument/2006/relationships/hyperlink" Target="mailto:smills1@dwd.in.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mailto:adulted@dwd.in.gov"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mailto:rmelton@dwd.in.gov" TargetMode="Externa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mailto:SShrivastava@dwd.IN.gov" TargetMode="External"/><Relationship Id="rId5" Type="http://schemas.openxmlformats.org/officeDocument/2006/relationships/hyperlink" Target="mailto:mpitzulo@dwd.in.gov" TargetMode="Externa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mailto:WorkINdiana@dwd.in.gov" TargetMode="Externa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mailto:bsisco@dwd.in.gov"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mailto:mcrites@dwd.in.gov" TargetMode="External"/><Relationship Id="rId5" Type="http://schemas.openxmlformats.org/officeDocument/2006/relationships/image" Target="../media/image35.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youtu.be/7__mNg5cQIE" TargetMode="Externa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mailto:Christine.McIntyre@wayne.k12.in.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6125741" y="2813829"/>
            <a:ext cx="6066263" cy="4044175"/>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869" y="78377"/>
            <a:ext cx="1309241" cy="1085579"/>
          </a:xfrm>
          <a:prstGeom prst="rect">
            <a:avLst/>
          </a:prstGeom>
        </p:spPr>
      </p:pic>
      <p:sp>
        <p:nvSpPr>
          <p:cNvPr id="4" name="Rectangle 3"/>
          <p:cNvSpPr/>
          <p:nvPr/>
        </p:nvSpPr>
        <p:spPr>
          <a:xfrm>
            <a:off x="6095999" y="362680"/>
            <a:ext cx="6096000" cy="923330"/>
          </a:xfrm>
          <a:prstGeom prst="rect">
            <a:avLst/>
          </a:prstGeom>
        </p:spPr>
        <p:txBody>
          <a:bodyPr>
            <a:spAutoFit/>
          </a:bodyPr>
          <a:lstStyle/>
          <a:p>
            <a:r>
              <a:rPr lang="en-US" i="1" dirty="0"/>
              <a:t>The right skills, at the right time, in the right way.                               </a:t>
            </a:r>
            <a:r>
              <a:rPr lang="en-US" b="1" i="1" dirty="0"/>
              <a:t>Indiana’s Demand Driven Workforce</a:t>
            </a:r>
            <a:endParaRPr lang="en-US" b="1" dirty="0"/>
          </a:p>
          <a:p>
            <a:endParaRPr lang="en-US" dirty="0"/>
          </a:p>
        </p:txBody>
      </p:sp>
      <p:sp>
        <p:nvSpPr>
          <p:cNvPr id="5" name="Rectangle 4"/>
          <p:cNvSpPr/>
          <p:nvPr/>
        </p:nvSpPr>
        <p:spPr>
          <a:xfrm>
            <a:off x="1087581" y="1286010"/>
            <a:ext cx="10217728" cy="1569660"/>
          </a:xfrm>
          <a:prstGeom prst="rect">
            <a:avLst/>
          </a:prstGeom>
        </p:spPr>
        <p:txBody>
          <a:bodyPr wrap="square">
            <a:spAutoFit/>
          </a:bodyPr>
          <a:lstStyle/>
          <a:p>
            <a:r>
              <a:rPr lang="en-US" sz="4800" dirty="0"/>
              <a:t>Adult Education and Workforce Development Statewide Webinar</a:t>
            </a:r>
          </a:p>
        </p:txBody>
      </p:sp>
      <p:sp>
        <p:nvSpPr>
          <p:cNvPr id="6" name="Rectangle 5"/>
          <p:cNvSpPr/>
          <p:nvPr/>
        </p:nvSpPr>
        <p:spPr>
          <a:xfrm>
            <a:off x="1138104" y="3010177"/>
            <a:ext cx="9975273" cy="1846659"/>
          </a:xfrm>
          <a:prstGeom prst="rect">
            <a:avLst/>
          </a:prstGeom>
        </p:spPr>
        <p:txBody>
          <a:bodyPr wrap="square">
            <a:spAutoFit/>
          </a:bodyPr>
          <a:lstStyle/>
          <a:p>
            <a:pPr>
              <a:defRPr/>
            </a:pPr>
            <a:r>
              <a:rPr lang="en-US" sz="2800" dirty="0" smtClean="0">
                <a:solidFill>
                  <a:schemeClr val="tx1">
                    <a:lumMod val="75000"/>
                  </a:schemeClr>
                </a:solidFill>
              </a:rPr>
              <a:t>May 8, 2019</a:t>
            </a:r>
            <a:endParaRPr lang="en-US" sz="2800" dirty="0">
              <a:solidFill>
                <a:schemeClr val="tx1">
                  <a:lumMod val="75000"/>
                </a:schemeClr>
              </a:solidFill>
            </a:endParaRPr>
          </a:p>
          <a:p>
            <a:pPr>
              <a:defRPr/>
            </a:pPr>
            <a:r>
              <a:rPr lang="en-US" sz="3200" dirty="0">
                <a:solidFill>
                  <a:schemeClr val="tx1">
                    <a:lumMod val="75000"/>
                  </a:schemeClr>
                </a:solidFill>
              </a:rPr>
              <a:t>Marilyn Pitzulo | Adult Education Staff </a:t>
            </a:r>
          </a:p>
          <a:p>
            <a:r>
              <a:rPr lang="en-US" dirty="0"/>
              <a:t>Department of Workforce Development | Indiana ADULT EDUCATION </a:t>
            </a:r>
          </a:p>
          <a:p>
            <a:r>
              <a:rPr lang="en-US" dirty="0"/>
              <a:t>10 N. Senate Avenue, IGCS SE </a:t>
            </a:r>
            <a:r>
              <a:rPr lang="en-US" dirty="0" smtClean="0"/>
              <a:t>203 | </a:t>
            </a:r>
            <a:r>
              <a:rPr lang="en-US" dirty="0"/>
              <a:t>Indianapolis, IN 46204 </a:t>
            </a:r>
          </a:p>
          <a:p>
            <a:r>
              <a:rPr lang="en-US" dirty="0">
                <a:hlinkClick r:id="rId5"/>
              </a:rPr>
              <a:t>AdultEd@dwd.in.gov</a:t>
            </a:r>
            <a:endParaRPr lang="en-US" dirty="0"/>
          </a:p>
        </p:txBody>
      </p:sp>
    </p:spTree>
    <p:extLst>
      <p:ext uri="{BB962C8B-B14F-4D97-AF65-F5344CB8AC3E}">
        <p14:creationId xmlns:p14="http://schemas.microsoft.com/office/powerpoint/2010/main" val="4246074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Rectangle 6"/>
          <p:cNvSpPr/>
          <p:nvPr/>
        </p:nvSpPr>
        <p:spPr>
          <a:xfrm>
            <a:off x="4006338" y="514701"/>
            <a:ext cx="7462299" cy="830997"/>
          </a:xfrm>
          <a:prstGeom prst="rect">
            <a:avLst/>
          </a:prstGeom>
        </p:spPr>
        <p:txBody>
          <a:bodyPr wrap="none">
            <a:spAutoFit/>
          </a:bodyPr>
          <a:lstStyle/>
          <a:p>
            <a:r>
              <a:rPr lang="en-US" sz="4800" dirty="0">
                <a:solidFill>
                  <a:srgbClr val="FFC000"/>
                </a:solidFill>
              </a:rPr>
              <a:t>Youth Initiatives Updates</a:t>
            </a:r>
          </a:p>
        </p:txBody>
      </p:sp>
      <p:pic>
        <p:nvPicPr>
          <p:cNvPr id="8" name="Picture 7" descr="https://www.in.gov/dwd/images/Work%20Ethic%20Ce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9654" y="1517850"/>
            <a:ext cx="5366583" cy="41449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8542" y="2283529"/>
            <a:ext cx="5432322" cy="3108543"/>
          </a:xfrm>
          <a:prstGeom prst="rect">
            <a:avLst/>
          </a:prstGeom>
        </p:spPr>
        <p:txBody>
          <a:bodyPr wrap="square">
            <a:spAutoFit/>
          </a:bodyPr>
          <a:lstStyle/>
          <a:p>
            <a:r>
              <a:rPr lang="en-US" sz="4000" dirty="0" smtClean="0">
                <a:latin typeface="Calibri" panose="020F0502020204030204" pitchFamily="34" charset="0"/>
              </a:rPr>
              <a:t>• </a:t>
            </a:r>
            <a:r>
              <a:rPr lang="en-US" sz="4000" dirty="0" smtClean="0"/>
              <a:t>IAACE </a:t>
            </a:r>
            <a:r>
              <a:rPr lang="en-US" sz="4000" dirty="0"/>
              <a:t>presentation</a:t>
            </a:r>
          </a:p>
          <a:p>
            <a:r>
              <a:rPr lang="en-US" sz="4000" dirty="0" smtClean="0"/>
              <a:t>  Governor’s </a:t>
            </a:r>
            <a:r>
              <a:rPr lang="en-US" sz="4000" dirty="0"/>
              <a:t>Work </a:t>
            </a:r>
            <a:endParaRPr lang="en-US" sz="4000" dirty="0" smtClean="0"/>
          </a:p>
          <a:p>
            <a:endParaRPr lang="en-US" sz="1600" dirty="0">
              <a:latin typeface="Calibri" panose="020F0502020204030204" pitchFamily="34" charset="0"/>
            </a:endParaRPr>
          </a:p>
          <a:p>
            <a:r>
              <a:rPr lang="en-US" sz="4000" dirty="0" smtClean="0">
                <a:latin typeface="Calibri" panose="020F0502020204030204" pitchFamily="34" charset="0"/>
              </a:rPr>
              <a:t>• </a:t>
            </a:r>
            <a:r>
              <a:rPr lang="en-US" sz="4000" dirty="0" smtClean="0"/>
              <a:t>Ethic Certification</a:t>
            </a:r>
          </a:p>
          <a:p>
            <a:endParaRPr lang="en-US" sz="2800" dirty="0"/>
          </a:p>
          <a:p>
            <a:r>
              <a:rPr lang="en-US" sz="3200" dirty="0">
                <a:solidFill>
                  <a:schemeClr val="accent1">
                    <a:lumMod val="75000"/>
                  </a:schemeClr>
                </a:solidFill>
              </a:rPr>
              <a:t>cmfitzgerald@dwd.in.gov</a:t>
            </a:r>
          </a:p>
        </p:txBody>
      </p:sp>
      <p:sp>
        <p:nvSpPr>
          <p:cNvPr id="3" name="Rectangle 2"/>
          <p:cNvSpPr/>
          <p:nvPr/>
        </p:nvSpPr>
        <p:spPr>
          <a:xfrm>
            <a:off x="378542" y="5834982"/>
            <a:ext cx="7042312" cy="584775"/>
          </a:xfrm>
          <a:prstGeom prst="rect">
            <a:avLst/>
          </a:prstGeom>
        </p:spPr>
        <p:txBody>
          <a:bodyPr wrap="none">
            <a:spAutoFit/>
          </a:bodyPr>
          <a:lstStyle/>
          <a:p>
            <a:r>
              <a:rPr lang="en-US" sz="3200" dirty="0">
                <a:hlinkClick r:id="rId5"/>
              </a:rPr>
              <a:t>https://www.in.gov/dwd/3469.htm</a:t>
            </a:r>
            <a:endParaRPr lang="en-US" sz="3200" dirty="0"/>
          </a:p>
        </p:txBody>
      </p:sp>
    </p:spTree>
    <p:extLst>
      <p:ext uri="{BB962C8B-B14F-4D97-AF65-F5344CB8AC3E}">
        <p14:creationId xmlns:p14="http://schemas.microsoft.com/office/powerpoint/2010/main" val="25389677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29" y="5747123"/>
            <a:ext cx="2236571" cy="979431"/>
          </a:xfrm>
          <a:prstGeom prst="rect">
            <a:avLst/>
          </a:prstGeom>
        </p:spPr>
      </p:pic>
      <p:sp>
        <p:nvSpPr>
          <p:cNvPr id="10" name="Rectangle 9"/>
          <p:cNvSpPr/>
          <p:nvPr/>
        </p:nvSpPr>
        <p:spPr>
          <a:xfrm>
            <a:off x="2605547" y="73764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4" name="TextBox 13"/>
          <p:cNvSpPr txBox="1"/>
          <p:nvPr/>
        </p:nvSpPr>
        <p:spPr>
          <a:xfrm>
            <a:off x="6632835" y="2261501"/>
            <a:ext cx="4810954" cy="206271"/>
          </a:xfrm>
          <a:prstGeom prst="rect">
            <a:avLst/>
          </a:prstGeom>
          <a:solidFill>
            <a:srgbClr val="FFC000"/>
          </a:solidFill>
        </p:spPr>
        <p:txBody>
          <a:bodyPr wrap="square" rtlCol="0">
            <a:spAutoFit/>
          </a:bodyPr>
          <a:lstStyle/>
          <a:p>
            <a:endParaRPr lang="en-US" dirty="0"/>
          </a:p>
        </p:txBody>
      </p:sp>
      <p:sp>
        <p:nvSpPr>
          <p:cNvPr id="8" name="Rectangle 7"/>
          <p:cNvSpPr/>
          <p:nvPr/>
        </p:nvSpPr>
        <p:spPr>
          <a:xfrm>
            <a:off x="478697" y="2586534"/>
            <a:ext cx="8372540" cy="3647152"/>
          </a:xfrm>
          <a:prstGeom prst="rect">
            <a:avLst/>
          </a:prstGeom>
        </p:spPr>
        <p:txBody>
          <a:bodyPr wrap="square">
            <a:spAutoFit/>
          </a:bodyPr>
          <a:lstStyle/>
          <a:p>
            <a:r>
              <a:rPr lang="en-US" sz="4000" dirty="0" smtClean="0">
                <a:solidFill>
                  <a:srgbClr val="FFC000"/>
                </a:solidFill>
                <a:ea typeface="Calibri" panose="020F0502020204030204" pitchFamily="34" charset="0"/>
              </a:rPr>
              <a:t>New Contact for TABE</a:t>
            </a:r>
          </a:p>
          <a:p>
            <a:endParaRPr lang="en-US" sz="1100" dirty="0" smtClean="0">
              <a:ea typeface="Calibri" panose="020F0502020204030204" pitchFamily="34" charset="0"/>
            </a:endParaRPr>
          </a:p>
          <a:p>
            <a:r>
              <a:rPr lang="en-US" sz="4800" dirty="0" smtClean="0">
                <a:ea typeface="Calibri" panose="020F0502020204030204" pitchFamily="34" charset="0"/>
              </a:rPr>
              <a:t>Mike </a:t>
            </a:r>
            <a:r>
              <a:rPr lang="en-US" sz="4800" dirty="0">
                <a:ea typeface="Calibri" panose="020F0502020204030204" pitchFamily="34" charset="0"/>
              </a:rPr>
              <a:t>Johnson </a:t>
            </a:r>
          </a:p>
          <a:p>
            <a:r>
              <a:rPr lang="en-US" sz="2600" dirty="0" smtClean="0">
                <a:ea typeface="Calibri" panose="020F0502020204030204" pitchFamily="34" charset="0"/>
              </a:rPr>
              <a:t>National </a:t>
            </a:r>
            <a:r>
              <a:rPr lang="en-US" sz="2600" dirty="0">
                <a:ea typeface="Calibri" panose="020F0502020204030204" pitchFamily="34" charset="0"/>
              </a:rPr>
              <a:t>Adult Education Director</a:t>
            </a:r>
          </a:p>
          <a:p>
            <a:r>
              <a:rPr lang="en-US" sz="2600" dirty="0">
                <a:ea typeface="Calibri" panose="020F0502020204030204" pitchFamily="34" charset="0"/>
              </a:rPr>
              <a:t>Data Recognition </a:t>
            </a:r>
            <a:r>
              <a:rPr lang="en-US" sz="2600" dirty="0" smtClean="0">
                <a:ea typeface="Calibri" panose="020F0502020204030204" pitchFamily="34" charset="0"/>
              </a:rPr>
              <a:t>Corporation</a:t>
            </a:r>
          </a:p>
          <a:p>
            <a:r>
              <a:rPr lang="en-US" sz="2600" dirty="0" smtClean="0">
                <a:ea typeface="Calibri" panose="020F0502020204030204" pitchFamily="34" charset="0"/>
              </a:rPr>
              <a:t>630-995-6712</a:t>
            </a:r>
            <a:endParaRPr lang="en-US" sz="2600" dirty="0">
              <a:ea typeface="Calibri" panose="020F0502020204030204" pitchFamily="34" charset="0"/>
            </a:endParaRPr>
          </a:p>
          <a:p>
            <a:r>
              <a:rPr lang="en-US" sz="2600" u="sng" dirty="0" smtClean="0">
                <a:solidFill>
                  <a:srgbClr val="000000"/>
                </a:solidFill>
                <a:ea typeface="Calibri" panose="020F0502020204030204" pitchFamily="34" charset="0"/>
                <a:hlinkClick r:id="rId5"/>
              </a:rPr>
              <a:t>mjohnson@datarecognitioncorp.com </a:t>
            </a:r>
            <a:r>
              <a:rPr lang="en-US" sz="2800" u="sng" dirty="0">
                <a:solidFill>
                  <a:srgbClr val="000000"/>
                </a:solidFill>
                <a:ea typeface="Times New Roman" panose="02020603050405020304" pitchFamily="18" charset="0"/>
                <a:hlinkClick r:id="rId5"/>
              </a:rPr>
              <a:t/>
            </a:r>
            <a:br>
              <a:rPr lang="en-US" sz="2800" u="sng" dirty="0">
                <a:solidFill>
                  <a:srgbClr val="000000"/>
                </a:solidFill>
                <a:ea typeface="Times New Roman" panose="02020603050405020304" pitchFamily="18" charset="0"/>
                <a:hlinkClick r:id="rId5"/>
              </a:rPr>
            </a:br>
            <a:endParaRPr lang="en-US" sz="2800" dirty="0"/>
          </a:p>
        </p:txBody>
      </p:sp>
      <p:pic>
        <p:nvPicPr>
          <p:cNvPr id="9" name="Picture 8"/>
          <p:cNvPicPr>
            <a:picLocks noChangeAspect="1"/>
          </p:cNvPicPr>
          <p:nvPr/>
        </p:nvPicPr>
        <p:blipFill rotWithShape="1">
          <a:blip r:embed="rId6"/>
          <a:srcRect l="26008" r="19919"/>
          <a:stretch/>
        </p:blipFill>
        <p:spPr>
          <a:xfrm>
            <a:off x="7784905" y="2812894"/>
            <a:ext cx="3949894" cy="2817552"/>
          </a:xfrm>
          <a:prstGeom prst="rect">
            <a:avLst/>
          </a:prstGeom>
          <a:ln>
            <a:solidFill>
              <a:schemeClr val="tx1"/>
            </a:solidFill>
          </a:ln>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9328" y="3416999"/>
            <a:ext cx="1496091" cy="1431260"/>
          </a:xfrm>
          <a:prstGeom prst="rect">
            <a:avLst/>
          </a:prstGeom>
          <a:ln>
            <a:solidFill>
              <a:schemeClr val="bg1"/>
            </a:solidFill>
          </a:ln>
        </p:spPr>
      </p:pic>
    </p:spTree>
    <p:extLst>
      <p:ext uri="{BB962C8B-B14F-4D97-AF65-F5344CB8AC3E}">
        <p14:creationId xmlns:p14="http://schemas.microsoft.com/office/powerpoint/2010/main" val="30838480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83638" y="415260"/>
            <a:ext cx="8263219" cy="646331"/>
          </a:xfrm>
          <a:prstGeom prst="rect">
            <a:avLst/>
          </a:prstGeom>
          <a:noFill/>
        </p:spPr>
        <p:txBody>
          <a:bodyPr wrap="square" rtlCol="0">
            <a:spAutoFit/>
          </a:bodyPr>
          <a:lstStyle/>
          <a:p>
            <a:pPr algn="r"/>
            <a:r>
              <a:rPr lang="en-US" sz="3600" dirty="0" smtClean="0">
                <a:solidFill>
                  <a:srgbClr val="FFC000"/>
                </a:solidFill>
              </a:rPr>
              <a:t>NRS State Table 4 – 2018-2019  </a:t>
            </a:r>
            <a:r>
              <a:rPr lang="en-US" sz="1400" dirty="0" smtClean="0"/>
              <a:t>5-6-19</a:t>
            </a:r>
            <a:endParaRPr lang="en-US" sz="1400" dirty="0"/>
          </a:p>
        </p:txBody>
      </p:sp>
      <p:pic>
        <p:nvPicPr>
          <p:cNvPr id="6" name="Picture 5"/>
          <p:cNvPicPr>
            <a:picLocks noChangeAspect="1"/>
          </p:cNvPicPr>
          <p:nvPr/>
        </p:nvPicPr>
        <p:blipFill>
          <a:blip r:embed="rId3"/>
          <a:stretch>
            <a:fillRect/>
          </a:stretch>
        </p:blipFill>
        <p:spPr>
          <a:xfrm>
            <a:off x="1681318" y="1300975"/>
            <a:ext cx="9674942" cy="5350547"/>
          </a:xfrm>
          <a:prstGeom prst="rect">
            <a:avLst/>
          </a:prstGeom>
        </p:spPr>
      </p:pic>
    </p:spTree>
    <p:extLst>
      <p:ext uri="{BB962C8B-B14F-4D97-AF65-F5344CB8AC3E}">
        <p14:creationId xmlns:p14="http://schemas.microsoft.com/office/powerpoint/2010/main" val="12913435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7" name="Rectangle 6"/>
          <p:cNvSpPr/>
          <p:nvPr/>
        </p:nvSpPr>
        <p:spPr>
          <a:xfrm>
            <a:off x="444840" y="6044351"/>
            <a:ext cx="6784230" cy="338554"/>
          </a:xfrm>
          <a:prstGeom prst="rect">
            <a:avLst/>
          </a:prstGeom>
        </p:spPr>
        <p:txBody>
          <a:bodyPr wrap="none">
            <a:spAutoFit/>
          </a:bodyPr>
          <a:lstStyle/>
          <a:p>
            <a:r>
              <a:rPr lang="en-US" sz="1600" dirty="0" smtClean="0"/>
              <a:t>                                 *</a:t>
            </a:r>
            <a:r>
              <a:rPr lang="en-US" sz="1600" dirty="0"/>
              <a:t>Data as of </a:t>
            </a:r>
            <a:r>
              <a:rPr lang="en-US" sz="1600" dirty="0" smtClean="0"/>
              <a:t>5.6.19                  ** Data as of 5.14.18</a:t>
            </a:r>
            <a:endParaRPr lang="en-US" sz="1600" dirty="0"/>
          </a:p>
        </p:txBody>
      </p:sp>
      <p:cxnSp>
        <p:nvCxnSpPr>
          <p:cNvPr id="11" name="Straight Connector 10"/>
          <p:cNvCxnSpPr/>
          <p:nvPr/>
        </p:nvCxnSpPr>
        <p:spPr>
          <a:xfrm flipH="1">
            <a:off x="7659862" y="3275745"/>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5377" y="2145474"/>
            <a:ext cx="9665599" cy="4401205"/>
          </a:xfrm>
          <a:prstGeom prst="rect">
            <a:avLst/>
          </a:prstGeom>
          <a:noFill/>
        </p:spPr>
        <p:txBody>
          <a:bodyPr wrap="square" rtlCol="0">
            <a:spAutoFit/>
          </a:bodyPr>
          <a:lstStyle/>
          <a:p>
            <a:r>
              <a:rPr lang="en-US" sz="8800" dirty="0" smtClean="0">
                <a:solidFill>
                  <a:srgbClr val="FFC000"/>
                </a:solidFill>
                <a:latin typeface="Segoe Print" panose="02000600000000000000" pitchFamily="2" charset="0"/>
              </a:rPr>
              <a:t>Total</a:t>
            </a:r>
          </a:p>
          <a:p>
            <a:r>
              <a:rPr lang="en-US" sz="8800" dirty="0" smtClean="0">
                <a:solidFill>
                  <a:srgbClr val="FFC000"/>
                </a:solidFill>
                <a:latin typeface="Segoe Print" panose="02000600000000000000" pitchFamily="2" charset="0"/>
              </a:rPr>
              <a:t>Enrollment</a:t>
            </a:r>
            <a:r>
              <a:rPr lang="en-US" sz="8800" dirty="0" smtClean="0">
                <a:latin typeface="Segoe Print" panose="02000600000000000000" pitchFamily="2" charset="0"/>
              </a:rPr>
              <a:t> </a:t>
            </a:r>
          </a:p>
          <a:p>
            <a:r>
              <a:rPr lang="en-US" sz="3200" dirty="0" smtClean="0"/>
              <a:t>				</a:t>
            </a:r>
            <a:r>
              <a:rPr lang="en-US" sz="3200" u="sng" dirty="0" smtClean="0"/>
              <a:t>2018-2019</a:t>
            </a:r>
            <a:r>
              <a:rPr lang="en-US" sz="3200" dirty="0" smtClean="0"/>
              <a:t>*		 </a:t>
            </a:r>
            <a:r>
              <a:rPr lang="en-US" sz="3200" u="sng" dirty="0" smtClean="0"/>
              <a:t>2017-2018</a:t>
            </a:r>
            <a:r>
              <a:rPr lang="en-US" sz="3200" dirty="0" smtClean="0">
                <a:effectLst>
                  <a:outerShdw blurRad="38100" dist="38100" dir="2700000" algn="tl">
                    <a:srgbClr val="000000">
                      <a:alpha val="43137"/>
                    </a:srgbClr>
                  </a:outerShdw>
                </a:effectLst>
              </a:rPr>
              <a:t>**</a:t>
            </a:r>
          </a:p>
          <a:p>
            <a:r>
              <a:rPr lang="en-US" sz="3200" dirty="0" smtClean="0"/>
              <a:t>ABE/ELL	   </a:t>
            </a:r>
            <a:r>
              <a:rPr lang="en-US" sz="3200" dirty="0" smtClean="0">
                <a:solidFill>
                  <a:srgbClr val="FFC000"/>
                </a:solidFill>
              </a:rPr>
              <a:t>22,106</a:t>
            </a:r>
            <a:r>
              <a:rPr lang="en-US" sz="3200" dirty="0" smtClean="0"/>
              <a:t>			     </a:t>
            </a:r>
            <a:r>
              <a:rPr lang="en-US" sz="3200" dirty="0" smtClean="0">
                <a:solidFill>
                  <a:srgbClr val="FFC000"/>
                </a:solidFill>
              </a:rPr>
              <a:t>23,785	</a:t>
            </a:r>
            <a:r>
              <a:rPr lang="en-US" sz="3200" dirty="0" smtClean="0"/>
              <a:t>				</a:t>
            </a:r>
            <a:endParaRPr lang="en-US" sz="3200" dirty="0"/>
          </a:p>
          <a:p>
            <a:r>
              <a:rPr lang="en-US" sz="3200" u="sng" dirty="0" smtClean="0"/>
              <a:t>                           </a:t>
            </a:r>
            <a:endParaRPr lang="en-US" sz="3200" u="sng" dirty="0"/>
          </a:p>
          <a:p>
            <a:r>
              <a:rPr lang="en-US" sz="800" dirty="0" smtClean="0"/>
              <a:t> </a:t>
            </a:r>
          </a:p>
        </p:txBody>
      </p:sp>
      <p:sp>
        <p:nvSpPr>
          <p:cNvPr id="8" name="Down Arrow 7"/>
          <p:cNvSpPr/>
          <p:nvPr/>
        </p:nvSpPr>
        <p:spPr>
          <a:xfrm rot="10800000">
            <a:off x="10294547" y="2791732"/>
            <a:ext cx="1795576" cy="37549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47679" y="2691192"/>
            <a:ext cx="1816282" cy="2123658"/>
          </a:xfrm>
          <a:prstGeom prst="rect">
            <a:avLst/>
          </a:prstGeom>
          <a:noFill/>
        </p:spPr>
        <p:txBody>
          <a:bodyPr wrap="square" rtlCol="0">
            <a:spAutoFit/>
          </a:bodyPr>
          <a:lstStyle/>
          <a:p>
            <a:r>
              <a:rPr lang="en-US" sz="7200" dirty="0" smtClean="0">
                <a:latin typeface="Segoe Print" panose="02000600000000000000" pitchFamily="2" charset="0"/>
              </a:rPr>
              <a:t>   </a:t>
            </a:r>
          </a:p>
          <a:p>
            <a:r>
              <a:rPr lang="en-US" sz="6000" dirty="0" smtClean="0">
                <a:latin typeface="Segoe Print" panose="02000600000000000000" pitchFamily="2" charset="0"/>
              </a:rPr>
              <a:t>ELL</a:t>
            </a:r>
            <a:endParaRPr lang="en-US" sz="6000" dirty="0">
              <a:latin typeface="Segoe Print" panose="02000600000000000000" pitchFamily="2" charset="0"/>
            </a:endParaRPr>
          </a:p>
        </p:txBody>
      </p:sp>
      <p:sp>
        <p:nvSpPr>
          <p:cNvPr id="12" name="Down Arrow 11"/>
          <p:cNvSpPr/>
          <p:nvPr/>
        </p:nvSpPr>
        <p:spPr>
          <a:xfrm rot="10800000" flipV="1">
            <a:off x="8209381" y="2798928"/>
            <a:ext cx="1795576" cy="37549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8100250" y="3854990"/>
            <a:ext cx="2580283" cy="1015663"/>
          </a:xfrm>
          <a:prstGeom prst="rect">
            <a:avLst/>
          </a:prstGeom>
          <a:noFill/>
        </p:spPr>
        <p:txBody>
          <a:bodyPr wrap="square" rtlCol="0">
            <a:spAutoFit/>
          </a:bodyPr>
          <a:lstStyle/>
          <a:p>
            <a:r>
              <a:rPr lang="en-US" sz="6000" dirty="0" smtClean="0">
                <a:latin typeface="Segoe Script" panose="020B0504020000000003" pitchFamily="34" charset="0"/>
              </a:rPr>
              <a:t>ABE</a:t>
            </a:r>
            <a:endParaRPr lang="en-US" sz="6000" dirty="0">
              <a:latin typeface="Segoe Script" panose="020B0504020000000003" pitchFamily="34" charset="0"/>
            </a:endParaRPr>
          </a:p>
        </p:txBody>
      </p:sp>
      <p:sp>
        <p:nvSpPr>
          <p:cNvPr id="14" name="TextBox 13"/>
          <p:cNvSpPr txBox="1"/>
          <p:nvPr/>
        </p:nvSpPr>
        <p:spPr>
          <a:xfrm>
            <a:off x="7820182" y="4842739"/>
            <a:ext cx="2328794" cy="677108"/>
          </a:xfrm>
          <a:prstGeom prst="rect">
            <a:avLst/>
          </a:prstGeom>
          <a:noFill/>
        </p:spPr>
        <p:txBody>
          <a:bodyPr wrap="square" rtlCol="0">
            <a:spAutoFit/>
          </a:bodyPr>
          <a:lstStyle/>
          <a:p>
            <a:r>
              <a:rPr lang="en-US" sz="3800" dirty="0" smtClean="0">
                <a:latin typeface="Segoe Script" panose="020B0504020000000003" pitchFamily="34" charset="0"/>
              </a:rPr>
              <a:t>- 1,615</a:t>
            </a:r>
            <a:endParaRPr lang="en-US" sz="3800" dirty="0">
              <a:latin typeface="Segoe Script" panose="020B0504020000000003" pitchFamily="34" charset="0"/>
            </a:endParaRPr>
          </a:p>
        </p:txBody>
      </p:sp>
      <p:sp>
        <p:nvSpPr>
          <p:cNvPr id="15" name="Rectangle 14"/>
          <p:cNvSpPr/>
          <p:nvPr/>
        </p:nvSpPr>
        <p:spPr>
          <a:xfrm>
            <a:off x="10148340" y="4901438"/>
            <a:ext cx="1673856" cy="707886"/>
          </a:xfrm>
          <a:prstGeom prst="rect">
            <a:avLst/>
          </a:prstGeom>
        </p:spPr>
        <p:txBody>
          <a:bodyPr wrap="none">
            <a:spAutoFit/>
          </a:bodyPr>
          <a:lstStyle/>
          <a:p>
            <a:r>
              <a:rPr lang="en-US" sz="4000" dirty="0" smtClean="0">
                <a:latin typeface="Segoe Script" panose="020B0504020000000003" pitchFamily="34" charset="0"/>
              </a:rPr>
              <a:t>  -64</a:t>
            </a:r>
            <a:endParaRPr lang="en-US" sz="4000" dirty="0">
              <a:latin typeface="Segoe Script" panose="020B0504020000000003" pitchFamily="34" charset="0"/>
            </a:endParaRPr>
          </a:p>
        </p:txBody>
      </p:sp>
      <p:sp>
        <p:nvSpPr>
          <p:cNvPr id="2" name="TextBox 1"/>
          <p:cNvSpPr txBox="1"/>
          <p:nvPr/>
        </p:nvSpPr>
        <p:spPr>
          <a:xfrm>
            <a:off x="8933655" y="5825401"/>
            <a:ext cx="3249370" cy="369332"/>
          </a:xfrm>
          <a:prstGeom prst="rect">
            <a:avLst/>
          </a:prstGeom>
          <a:noFill/>
        </p:spPr>
        <p:txBody>
          <a:bodyPr wrap="square" rtlCol="0">
            <a:spAutoFit/>
          </a:bodyPr>
          <a:lstStyle/>
          <a:p>
            <a:r>
              <a:rPr lang="en-US" dirty="0" smtClean="0"/>
              <a:t>7.05 PERCENT DECREASE </a:t>
            </a:r>
            <a:endParaRPr lang="en-US" dirty="0"/>
          </a:p>
        </p:txBody>
      </p:sp>
    </p:spTree>
    <p:extLst>
      <p:ext uri="{BB962C8B-B14F-4D97-AF65-F5344CB8AC3E}">
        <p14:creationId xmlns:p14="http://schemas.microsoft.com/office/powerpoint/2010/main" val="6449931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20" name="TextBox 19"/>
          <p:cNvSpPr txBox="1"/>
          <p:nvPr/>
        </p:nvSpPr>
        <p:spPr>
          <a:xfrm>
            <a:off x="372024" y="2388126"/>
            <a:ext cx="7723274" cy="2446824"/>
          </a:xfrm>
          <a:prstGeom prst="rect">
            <a:avLst/>
          </a:prstGeom>
          <a:noFill/>
        </p:spPr>
        <p:txBody>
          <a:bodyPr wrap="square" rtlCol="0">
            <a:spAutoFit/>
          </a:bodyPr>
          <a:lstStyle/>
          <a:p>
            <a:r>
              <a:rPr lang="en-US" sz="4800" dirty="0" smtClean="0">
                <a:solidFill>
                  <a:srgbClr val="FFC000"/>
                </a:solidFill>
              </a:rPr>
              <a:t>MEASURABLE SKILL GAINS</a:t>
            </a:r>
          </a:p>
          <a:p>
            <a:r>
              <a:rPr lang="en-US" sz="2800" dirty="0" smtClean="0"/>
              <a:t>Basic Skills Remediation</a:t>
            </a:r>
          </a:p>
          <a:p>
            <a:r>
              <a:rPr lang="en-US" sz="2000" dirty="0" smtClean="0"/>
              <a:t>    NRS Table 4, Column H			   NRS Table 4, Column I</a:t>
            </a:r>
          </a:p>
          <a:p>
            <a:endParaRPr lang="en-US" sz="1100" dirty="0" smtClean="0"/>
          </a:p>
          <a:p>
            <a:r>
              <a:rPr lang="en-US" sz="2600" dirty="0" smtClean="0">
                <a:solidFill>
                  <a:srgbClr val="FFC000"/>
                </a:solidFill>
              </a:rPr>
              <a:t>        2017-2018*    </a:t>
            </a:r>
            <a:r>
              <a:rPr lang="en-US" sz="2600" dirty="0" smtClean="0"/>
              <a:t>		    		   </a:t>
            </a:r>
            <a:r>
              <a:rPr lang="en-US" sz="2600" dirty="0" smtClean="0">
                <a:solidFill>
                  <a:srgbClr val="FFC000"/>
                </a:solidFill>
              </a:rPr>
              <a:t>2018-2019**</a:t>
            </a:r>
          </a:p>
          <a:p>
            <a:endParaRPr lang="en-US" sz="2000" dirty="0"/>
          </a:p>
        </p:txBody>
      </p:sp>
      <p:sp>
        <p:nvSpPr>
          <p:cNvPr id="22" name="TextBox 21"/>
          <p:cNvSpPr txBox="1"/>
          <p:nvPr/>
        </p:nvSpPr>
        <p:spPr>
          <a:xfrm>
            <a:off x="8465051" y="5416531"/>
            <a:ext cx="2964426" cy="1200329"/>
          </a:xfrm>
          <a:prstGeom prst="rect">
            <a:avLst/>
          </a:prstGeom>
          <a:noFill/>
        </p:spPr>
        <p:txBody>
          <a:bodyPr wrap="square" rtlCol="0">
            <a:spAutoFit/>
          </a:bodyPr>
          <a:lstStyle/>
          <a:p>
            <a:pPr algn="r"/>
            <a:r>
              <a:rPr lang="en-US" sz="3600" dirty="0" smtClean="0"/>
              <a:t>Instructional </a:t>
            </a:r>
            <a:r>
              <a:rPr lang="en-US" sz="3600" b="1" dirty="0" smtClean="0">
                <a:solidFill>
                  <a:srgbClr val="FFC000"/>
                </a:solidFill>
              </a:rPr>
              <a:t>IMPACT</a:t>
            </a:r>
            <a:r>
              <a:rPr lang="en-US" sz="3600" dirty="0" smtClean="0"/>
              <a:t> </a:t>
            </a:r>
            <a:endParaRPr lang="en-US" sz="3600" dirty="0"/>
          </a:p>
        </p:txBody>
      </p:sp>
      <p:sp>
        <p:nvSpPr>
          <p:cNvPr id="21" name="TextBox 20"/>
          <p:cNvSpPr txBox="1"/>
          <p:nvPr/>
        </p:nvSpPr>
        <p:spPr>
          <a:xfrm>
            <a:off x="8095298" y="2538014"/>
            <a:ext cx="3334179" cy="2739211"/>
          </a:xfrm>
          <a:prstGeom prst="rect">
            <a:avLst/>
          </a:prstGeom>
          <a:solidFill>
            <a:srgbClr val="FFC000"/>
          </a:solidFill>
          <a:ln>
            <a:solidFill>
              <a:schemeClr val="bg1"/>
            </a:solidFill>
          </a:ln>
          <a:effectLst>
            <a:reflection blurRad="6350" stA="50000" endA="300" endPos="55000" dir="5400000" sy="-100000" algn="bl" rotWithShape="0"/>
          </a:effectLst>
          <a:scene3d>
            <a:camera prst="perspectiveLeft"/>
            <a:lightRig rig="threePt" dir="t"/>
          </a:scene3d>
        </p:spPr>
        <p:txBody>
          <a:bodyPr wrap="square" rtlCol="0">
            <a:spAutoFit/>
          </a:bodyPr>
          <a:lstStyle/>
          <a:p>
            <a:r>
              <a:rPr lang="en-US" sz="12000" b="1" dirty="0" smtClean="0">
                <a:solidFill>
                  <a:schemeClr val="bg1"/>
                </a:solidFill>
                <a:effectLst>
                  <a:reflection blurRad="6350" stA="60000" endA="900" endPos="58000" dir="5400000" sy="-100000" algn="bl" rotWithShape="0"/>
                </a:effectLst>
                <a:latin typeface="Segoe Script" panose="020B0504020000000003" pitchFamily="34" charset="0"/>
              </a:rPr>
              <a:t>64</a:t>
            </a:r>
            <a:r>
              <a:rPr lang="en-US" sz="9600" b="1" dirty="0" smtClean="0">
                <a:solidFill>
                  <a:schemeClr val="bg1"/>
                </a:solidFill>
                <a:effectLst>
                  <a:reflection blurRad="6350" stA="60000" endA="900" endPos="58000" dir="5400000" sy="-100000" algn="bl" rotWithShape="0"/>
                </a:effectLst>
                <a:latin typeface="Segoe Script" panose="020B0504020000000003" pitchFamily="34" charset="0"/>
              </a:rPr>
              <a:t>%</a:t>
            </a:r>
          </a:p>
          <a:p>
            <a:pPr algn="ctr"/>
            <a:r>
              <a:rPr lang="en-US" sz="2600" dirty="0" smtClean="0">
                <a:solidFill>
                  <a:schemeClr val="bg1"/>
                </a:solidFill>
                <a:latin typeface="Segoe Script" panose="020B0504020000000003" pitchFamily="34" charset="0"/>
              </a:rPr>
              <a:t>– Indiana </a:t>
            </a:r>
            <a:r>
              <a:rPr lang="en-US" sz="2600" b="1" dirty="0" smtClean="0">
                <a:solidFill>
                  <a:schemeClr val="bg1"/>
                </a:solidFill>
                <a:latin typeface="Segoe Script" panose="020B0504020000000003" pitchFamily="34" charset="0"/>
              </a:rPr>
              <a:t>Target</a:t>
            </a:r>
          </a:p>
          <a:p>
            <a:pPr algn="ctr"/>
            <a:r>
              <a:rPr lang="en-US" sz="2600" b="1" dirty="0" smtClean="0">
                <a:solidFill>
                  <a:schemeClr val="bg1"/>
                </a:solidFill>
                <a:latin typeface="Segoe Script" panose="020B0504020000000003" pitchFamily="34" charset="0"/>
              </a:rPr>
              <a:t>2018-2019</a:t>
            </a:r>
            <a:endParaRPr lang="en-US" sz="2600" b="1" dirty="0">
              <a:solidFill>
                <a:schemeClr val="bg1"/>
              </a:solidFill>
              <a:latin typeface="Segoe Script" panose="020B0504020000000003" pitchFamily="34" charset="0"/>
            </a:endParaRPr>
          </a:p>
        </p:txBody>
      </p:sp>
      <p:sp>
        <p:nvSpPr>
          <p:cNvPr id="3" name="TextBox 2"/>
          <p:cNvSpPr txBox="1"/>
          <p:nvPr/>
        </p:nvSpPr>
        <p:spPr>
          <a:xfrm>
            <a:off x="251421" y="6136155"/>
            <a:ext cx="6686408" cy="369332"/>
          </a:xfrm>
          <a:prstGeom prst="rect">
            <a:avLst/>
          </a:prstGeom>
          <a:noFill/>
        </p:spPr>
        <p:txBody>
          <a:bodyPr wrap="square" rtlCol="0">
            <a:spAutoFit/>
          </a:bodyPr>
          <a:lstStyle/>
          <a:p>
            <a:r>
              <a:rPr lang="en-US" dirty="0" smtClean="0"/>
              <a:t>*Data as of  5.6.18                                **Data as of 5.6.19</a:t>
            </a:r>
            <a:endParaRPr lang="en-US" dirty="0"/>
          </a:p>
        </p:txBody>
      </p:sp>
      <p:sp>
        <p:nvSpPr>
          <p:cNvPr id="4" name="TextBox 3"/>
          <p:cNvSpPr txBox="1"/>
          <p:nvPr/>
        </p:nvSpPr>
        <p:spPr>
          <a:xfrm>
            <a:off x="251421" y="4668551"/>
            <a:ext cx="3649700" cy="1323439"/>
          </a:xfrm>
          <a:prstGeom prst="rect">
            <a:avLst/>
          </a:prstGeom>
          <a:solidFill>
            <a:srgbClr val="FFC000"/>
          </a:solidFill>
          <a:effectLst>
            <a:reflection blurRad="6350" stA="50000" endA="300" endPos="55000" dir="5400000" sy="-100000" algn="bl" rotWithShape="0"/>
          </a:effectLst>
          <a:scene3d>
            <a:camera prst="orthographicFront"/>
            <a:lightRig rig="threePt" dir="t"/>
          </a:scene3d>
          <a:sp3d/>
        </p:spPr>
        <p:txBody>
          <a:bodyPr wrap="square" rtlCol="0">
            <a:spAutoFit/>
          </a:bodyPr>
          <a:lstStyle/>
          <a:p>
            <a:r>
              <a:rPr lang="en-US" sz="8000" b="1" dirty="0" smtClean="0">
                <a:solidFill>
                  <a:schemeClr val="bg1"/>
                </a:solidFill>
                <a:latin typeface="Segoe Print" panose="02000600000000000000" pitchFamily="2" charset="0"/>
              </a:rPr>
              <a:t> </a:t>
            </a:r>
            <a:r>
              <a:rPr lang="en-US" sz="6000" b="1" dirty="0" smtClean="0">
                <a:solidFill>
                  <a:schemeClr val="bg1"/>
                </a:solidFill>
                <a:latin typeface="Segoe Print" panose="02000600000000000000" pitchFamily="2" charset="0"/>
              </a:rPr>
              <a:t>56.86%</a:t>
            </a:r>
            <a:endParaRPr lang="en-US" sz="6000" b="1" dirty="0">
              <a:solidFill>
                <a:schemeClr val="bg1"/>
              </a:solidFill>
              <a:effectLst/>
              <a:latin typeface="Segoe Print" panose="02000600000000000000" pitchFamily="2" charset="0"/>
            </a:endParaRPr>
          </a:p>
        </p:txBody>
      </p:sp>
      <p:sp>
        <p:nvSpPr>
          <p:cNvPr id="11" name="TextBox 10"/>
          <p:cNvSpPr txBox="1"/>
          <p:nvPr/>
        </p:nvSpPr>
        <p:spPr>
          <a:xfrm>
            <a:off x="4383314" y="4668550"/>
            <a:ext cx="3599544" cy="1323439"/>
          </a:xfrm>
          <a:prstGeom prst="rect">
            <a:avLst/>
          </a:prstGeom>
          <a:solidFill>
            <a:srgbClr val="FFC000"/>
          </a:solidFill>
          <a:effectLst>
            <a:reflection blurRad="6350" stA="50000" endA="300" endPos="55000" dir="5400000" sy="-100000" algn="bl" rotWithShape="0"/>
          </a:effectLst>
          <a:scene3d>
            <a:camera prst="orthographicFront"/>
            <a:lightRig rig="threePt" dir="t"/>
          </a:scene3d>
          <a:sp3d/>
        </p:spPr>
        <p:txBody>
          <a:bodyPr wrap="square" rtlCol="0">
            <a:spAutoFit/>
          </a:bodyPr>
          <a:lstStyle/>
          <a:p>
            <a:r>
              <a:rPr lang="en-US" sz="8000" b="1" dirty="0">
                <a:solidFill>
                  <a:schemeClr val="bg1"/>
                </a:solidFill>
                <a:latin typeface="Segoe Print" panose="02000600000000000000" pitchFamily="2" charset="0"/>
              </a:rPr>
              <a:t> </a:t>
            </a:r>
            <a:r>
              <a:rPr lang="en-US" sz="6000" b="1" dirty="0" smtClean="0">
                <a:solidFill>
                  <a:schemeClr val="bg1"/>
                </a:solidFill>
                <a:latin typeface="Segoe Print" panose="02000600000000000000" pitchFamily="2" charset="0"/>
              </a:rPr>
              <a:t>57.43</a:t>
            </a:r>
            <a:r>
              <a:rPr lang="en-US" sz="6000" b="1" dirty="0" smtClean="0">
                <a:solidFill>
                  <a:schemeClr val="bg1"/>
                </a:solidFill>
                <a:effectLst/>
                <a:latin typeface="Segoe Print" panose="02000600000000000000" pitchFamily="2" charset="0"/>
              </a:rPr>
              <a:t>%</a:t>
            </a:r>
            <a:endParaRPr lang="en-US" sz="6000" b="1" dirty="0">
              <a:solidFill>
                <a:schemeClr val="bg1"/>
              </a:solidFill>
              <a:effectLst/>
              <a:latin typeface="Segoe Print" panose="02000600000000000000" pitchFamily="2" charset="0"/>
            </a:endParaRPr>
          </a:p>
        </p:txBody>
      </p:sp>
    </p:spTree>
    <p:extLst>
      <p:ext uri="{BB962C8B-B14F-4D97-AF65-F5344CB8AC3E}">
        <p14:creationId xmlns:p14="http://schemas.microsoft.com/office/powerpoint/2010/main" val="24309899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20" name="TextBox 19"/>
          <p:cNvSpPr txBox="1"/>
          <p:nvPr/>
        </p:nvSpPr>
        <p:spPr>
          <a:xfrm>
            <a:off x="372024" y="2388126"/>
            <a:ext cx="7723274" cy="2015936"/>
          </a:xfrm>
          <a:prstGeom prst="rect">
            <a:avLst/>
          </a:prstGeom>
          <a:noFill/>
        </p:spPr>
        <p:txBody>
          <a:bodyPr wrap="square" rtlCol="0">
            <a:spAutoFit/>
          </a:bodyPr>
          <a:lstStyle/>
          <a:p>
            <a:r>
              <a:rPr lang="en-US" sz="4800" dirty="0" smtClean="0">
                <a:solidFill>
                  <a:srgbClr val="FFC000"/>
                </a:solidFill>
              </a:rPr>
              <a:t>MEASURABLE SKILL GAINS</a:t>
            </a:r>
          </a:p>
          <a:p>
            <a:r>
              <a:rPr lang="en-US" sz="2000" dirty="0" smtClean="0"/>
              <a:t>NRS Table 4, Column H			   NRS Table 4, Column I</a:t>
            </a:r>
          </a:p>
          <a:p>
            <a:endParaRPr lang="en-US" sz="1100" dirty="0" smtClean="0"/>
          </a:p>
          <a:p>
            <a:r>
              <a:rPr lang="en-US" sz="2600" dirty="0" smtClean="0">
                <a:solidFill>
                  <a:srgbClr val="FFC000"/>
                </a:solidFill>
              </a:rPr>
              <a:t>        2017-2018*    </a:t>
            </a:r>
            <a:r>
              <a:rPr lang="en-US" sz="2600" dirty="0" smtClean="0"/>
              <a:t>		    		   </a:t>
            </a:r>
            <a:r>
              <a:rPr lang="en-US" sz="2600" dirty="0" smtClean="0">
                <a:solidFill>
                  <a:srgbClr val="FFC000"/>
                </a:solidFill>
              </a:rPr>
              <a:t>2018-2019**</a:t>
            </a:r>
          </a:p>
          <a:p>
            <a:endParaRPr lang="en-US" sz="2000" dirty="0"/>
          </a:p>
        </p:txBody>
      </p:sp>
      <p:sp>
        <p:nvSpPr>
          <p:cNvPr id="3" name="TextBox 2"/>
          <p:cNvSpPr txBox="1"/>
          <p:nvPr/>
        </p:nvSpPr>
        <p:spPr>
          <a:xfrm>
            <a:off x="251421" y="6127612"/>
            <a:ext cx="6686408" cy="369332"/>
          </a:xfrm>
          <a:prstGeom prst="rect">
            <a:avLst/>
          </a:prstGeom>
          <a:noFill/>
        </p:spPr>
        <p:txBody>
          <a:bodyPr wrap="square" rtlCol="0">
            <a:spAutoFit/>
          </a:bodyPr>
          <a:lstStyle/>
          <a:p>
            <a:r>
              <a:rPr lang="en-US" dirty="0" smtClean="0"/>
              <a:t>*Data as of  5.14.18                                **Data as of 5.6.19</a:t>
            </a:r>
            <a:endParaRPr lang="en-US" dirty="0"/>
          </a:p>
        </p:txBody>
      </p:sp>
      <p:sp>
        <p:nvSpPr>
          <p:cNvPr id="4" name="TextBox 3"/>
          <p:cNvSpPr txBox="1"/>
          <p:nvPr/>
        </p:nvSpPr>
        <p:spPr>
          <a:xfrm>
            <a:off x="251421" y="4153951"/>
            <a:ext cx="3841608" cy="1446550"/>
          </a:xfrm>
          <a:prstGeom prst="rect">
            <a:avLst/>
          </a:prstGeom>
          <a:solidFill>
            <a:srgbClr val="FFC000"/>
          </a:solidFill>
          <a:effectLst/>
          <a:scene3d>
            <a:camera prst="orthographicFront"/>
            <a:lightRig rig="threePt" dir="t"/>
          </a:scene3d>
          <a:sp3d/>
        </p:spPr>
        <p:txBody>
          <a:bodyPr wrap="square" rtlCol="0">
            <a:spAutoFit/>
          </a:bodyPr>
          <a:lstStyle/>
          <a:p>
            <a:r>
              <a:rPr lang="en-US" sz="4400" b="1" dirty="0" smtClean="0">
                <a:solidFill>
                  <a:schemeClr val="bg1"/>
                </a:solidFill>
                <a:effectLst/>
                <a:latin typeface="Segoe Print" panose="02000600000000000000" pitchFamily="2" charset="0"/>
              </a:rPr>
              <a:t>ABE 59.06%</a:t>
            </a:r>
          </a:p>
          <a:p>
            <a:r>
              <a:rPr lang="en-US" sz="4400" b="1" dirty="0" smtClean="0">
                <a:solidFill>
                  <a:schemeClr val="bg1"/>
                </a:solidFill>
                <a:latin typeface="Segoe Print" panose="02000600000000000000" pitchFamily="2" charset="0"/>
              </a:rPr>
              <a:t>ELL	49.02%</a:t>
            </a:r>
            <a:endParaRPr lang="en-US" sz="4400" b="1" dirty="0">
              <a:solidFill>
                <a:schemeClr val="bg1"/>
              </a:solidFill>
              <a:effectLst/>
              <a:latin typeface="Segoe Print" panose="02000600000000000000" pitchFamily="2" charset="0"/>
            </a:endParaRPr>
          </a:p>
        </p:txBody>
      </p:sp>
      <p:sp>
        <p:nvSpPr>
          <p:cNvPr id="11" name="TextBox 10"/>
          <p:cNvSpPr txBox="1"/>
          <p:nvPr/>
        </p:nvSpPr>
        <p:spPr>
          <a:xfrm>
            <a:off x="4495753" y="4188030"/>
            <a:ext cx="3908017" cy="1446550"/>
          </a:xfrm>
          <a:prstGeom prst="rect">
            <a:avLst/>
          </a:prstGeom>
          <a:solidFill>
            <a:srgbClr val="FFC000"/>
          </a:solidFill>
          <a:effectLst/>
          <a:scene3d>
            <a:camera prst="orthographicFront"/>
            <a:lightRig rig="threePt" dir="t"/>
          </a:scene3d>
          <a:sp3d/>
        </p:spPr>
        <p:txBody>
          <a:bodyPr wrap="square" rtlCol="0">
            <a:spAutoFit/>
          </a:bodyPr>
          <a:lstStyle/>
          <a:p>
            <a:r>
              <a:rPr lang="en-US" sz="4400" b="1" dirty="0">
                <a:solidFill>
                  <a:schemeClr val="bg1"/>
                </a:solidFill>
                <a:latin typeface="Segoe Print" panose="02000600000000000000" pitchFamily="2" charset="0"/>
              </a:rPr>
              <a:t>ABE </a:t>
            </a:r>
            <a:r>
              <a:rPr lang="en-US" sz="4400" b="1" dirty="0" smtClean="0">
                <a:solidFill>
                  <a:schemeClr val="bg1"/>
                </a:solidFill>
                <a:latin typeface="Segoe Print" panose="02000600000000000000" pitchFamily="2" charset="0"/>
              </a:rPr>
              <a:t>59.29%</a:t>
            </a:r>
          </a:p>
          <a:p>
            <a:r>
              <a:rPr lang="en-US" sz="4400" b="1" dirty="0" smtClean="0">
                <a:solidFill>
                  <a:schemeClr val="bg1"/>
                </a:solidFill>
                <a:latin typeface="Segoe Print" panose="02000600000000000000" pitchFamily="2" charset="0"/>
              </a:rPr>
              <a:t>ELL  51.30%</a:t>
            </a:r>
            <a:endParaRPr lang="en-US" sz="4400" b="1" dirty="0">
              <a:solidFill>
                <a:schemeClr val="bg1"/>
              </a:solidFill>
              <a:latin typeface="Segoe Print" panose="02000600000000000000" pitchFamily="2" charset="0"/>
            </a:endParaRPr>
          </a:p>
        </p:txBody>
      </p:sp>
      <p:sp>
        <p:nvSpPr>
          <p:cNvPr id="5" name="TextBox 4"/>
          <p:cNvSpPr txBox="1"/>
          <p:nvPr/>
        </p:nvSpPr>
        <p:spPr>
          <a:xfrm>
            <a:off x="8806494" y="2649736"/>
            <a:ext cx="3714887" cy="1554272"/>
          </a:xfrm>
          <a:prstGeom prst="rect">
            <a:avLst/>
          </a:prstGeom>
          <a:noFill/>
        </p:spPr>
        <p:txBody>
          <a:bodyPr wrap="square" rtlCol="0">
            <a:spAutoFit/>
          </a:bodyPr>
          <a:lstStyle/>
          <a:p>
            <a:r>
              <a:rPr lang="en-US" sz="2400" dirty="0" smtClean="0">
                <a:solidFill>
                  <a:srgbClr val="FFC000"/>
                </a:solidFill>
              </a:rPr>
              <a:t>ELL MSG INCREASE</a:t>
            </a:r>
          </a:p>
          <a:p>
            <a:endParaRPr lang="en-US" sz="1100" u="sng" dirty="0" smtClean="0"/>
          </a:p>
          <a:p>
            <a:r>
              <a:rPr lang="en-US" sz="3000" u="sng" dirty="0"/>
              <a:t>2</a:t>
            </a:r>
            <a:r>
              <a:rPr lang="en-US" sz="3000" u="sng" dirty="0" smtClean="0"/>
              <a:t>.25</a:t>
            </a:r>
            <a:r>
              <a:rPr lang="en-US" sz="3000" dirty="0" smtClean="0"/>
              <a:t> Percentage Points </a:t>
            </a:r>
          </a:p>
        </p:txBody>
      </p:sp>
      <p:sp>
        <p:nvSpPr>
          <p:cNvPr id="12" name="Down Arrow 11"/>
          <p:cNvSpPr/>
          <p:nvPr/>
        </p:nvSpPr>
        <p:spPr>
          <a:xfrm rot="10800000">
            <a:off x="9822498" y="3935924"/>
            <a:ext cx="1795576" cy="29220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p:nvCxnSpPr>
        <p:spPr>
          <a:xfrm>
            <a:off x="8665029" y="2388126"/>
            <a:ext cx="0" cy="3847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5200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7" name="Rectangle 6"/>
          <p:cNvSpPr/>
          <p:nvPr/>
        </p:nvSpPr>
        <p:spPr>
          <a:xfrm>
            <a:off x="445271" y="6046267"/>
            <a:ext cx="6784230" cy="338554"/>
          </a:xfrm>
          <a:prstGeom prst="rect">
            <a:avLst/>
          </a:prstGeom>
        </p:spPr>
        <p:txBody>
          <a:bodyPr wrap="none">
            <a:spAutoFit/>
          </a:bodyPr>
          <a:lstStyle/>
          <a:p>
            <a:r>
              <a:rPr lang="en-US" sz="1600" dirty="0" smtClean="0"/>
              <a:t>                                 *</a:t>
            </a:r>
            <a:r>
              <a:rPr lang="en-US" sz="1600" dirty="0"/>
              <a:t>Data as of </a:t>
            </a:r>
            <a:r>
              <a:rPr lang="en-US" sz="1600" dirty="0" smtClean="0"/>
              <a:t>5.6.19                  ** Data as of 5.14.18</a:t>
            </a:r>
            <a:endParaRPr lang="en-US" sz="1600" dirty="0"/>
          </a:p>
        </p:txBody>
      </p:sp>
      <p:cxnSp>
        <p:nvCxnSpPr>
          <p:cNvPr id="11" name="Straight Connector 10"/>
          <p:cNvCxnSpPr/>
          <p:nvPr/>
        </p:nvCxnSpPr>
        <p:spPr>
          <a:xfrm flipH="1">
            <a:off x="7955565" y="3107433"/>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5271" y="2637404"/>
            <a:ext cx="9665599" cy="3908762"/>
          </a:xfrm>
          <a:prstGeom prst="rect">
            <a:avLst/>
          </a:prstGeom>
          <a:noFill/>
        </p:spPr>
        <p:txBody>
          <a:bodyPr wrap="square" rtlCol="0">
            <a:spAutoFit/>
          </a:bodyPr>
          <a:lstStyle/>
          <a:p>
            <a:r>
              <a:rPr lang="en-US" sz="6600" dirty="0" smtClean="0">
                <a:solidFill>
                  <a:srgbClr val="FFC000"/>
                </a:solidFill>
                <a:latin typeface="Segoe Print" panose="02000600000000000000" pitchFamily="2" charset="0"/>
              </a:rPr>
              <a:t>Average Indiana </a:t>
            </a:r>
          </a:p>
          <a:p>
            <a:r>
              <a:rPr lang="en-US" sz="6600" dirty="0" smtClean="0">
                <a:solidFill>
                  <a:srgbClr val="FFC000"/>
                </a:solidFill>
                <a:latin typeface="Segoe Print" panose="02000600000000000000" pitchFamily="2" charset="0"/>
              </a:rPr>
              <a:t>Contact Hours</a:t>
            </a:r>
            <a:r>
              <a:rPr lang="en-US" sz="7200" dirty="0" smtClean="0">
                <a:solidFill>
                  <a:srgbClr val="FFC000"/>
                </a:solidFill>
                <a:latin typeface="Segoe Print" panose="02000600000000000000" pitchFamily="2" charset="0"/>
              </a:rPr>
              <a:t> </a:t>
            </a:r>
          </a:p>
          <a:p>
            <a:r>
              <a:rPr lang="en-US" sz="3200" dirty="0" smtClean="0"/>
              <a:t>				</a:t>
            </a:r>
            <a:r>
              <a:rPr lang="en-US" sz="3200" u="sng" dirty="0" smtClean="0"/>
              <a:t>2018-2019</a:t>
            </a:r>
            <a:r>
              <a:rPr lang="en-US" sz="3200" dirty="0" smtClean="0"/>
              <a:t>*		 </a:t>
            </a:r>
            <a:r>
              <a:rPr lang="en-US" sz="3200" u="sng" dirty="0" smtClean="0"/>
              <a:t>2017-2018</a:t>
            </a:r>
            <a:r>
              <a:rPr lang="en-US" sz="3200" dirty="0" smtClean="0">
                <a:effectLst>
                  <a:outerShdw blurRad="38100" dist="38100" dir="2700000" algn="tl">
                    <a:srgbClr val="000000">
                      <a:alpha val="43137"/>
                    </a:srgbClr>
                  </a:outerShdw>
                </a:effectLst>
              </a:rPr>
              <a:t>**</a:t>
            </a:r>
          </a:p>
          <a:p>
            <a:r>
              <a:rPr lang="en-US" sz="3200" dirty="0" smtClean="0"/>
              <a:t>ABE/ELL	    </a:t>
            </a:r>
            <a:r>
              <a:rPr lang="en-US" sz="3200" dirty="0" smtClean="0">
                <a:solidFill>
                  <a:srgbClr val="FFC000"/>
                </a:solidFill>
              </a:rPr>
              <a:t>74 hrs.</a:t>
            </a:r>
            <a:r>
              <a:rPr lang="en-US" sz="3200" dirty="0" smtClean="0"/>
              <a:t>	              </a:t>
            </a:r>
            <a:r>
              <a:rPr lang="en-US" sz="3200" dirty="0" smtClean="0">
                <a:solidFill>
                  <a:srgbClr val="FFC000"/>
                </a:solidFill>
              </a:rPr>
              <a:t>74 hrs.	</a:t>
            </a:r>
            <a:r>
              <a:rPr lang="en-US" sz="3200" dirty="0" smtClean="0"/>
              <a:t>				</a:t>
            </a:r>
            <a:endParaRPr lang="en-US" sz="3200" dirty="0"/>
          </a:p>
          <a:p>
            <a:endParaRPr lang="en-US" sz="3200" u="sng" dirty="0"/>
          </a:p>
          <a:p>
            <a:endParaRPr lang="en-US" sz="800" dirty="0" smtClean="0"/>
          </a:p>
        </p:txBody>
      </p:sp>
      <p:sp>
        <p:nvSpPr>
          <p:cNvPr id="9" name="TextBox 8"/>
          <p:cNvSpPr txBox="1"/>
          <p:nvPr/>
        </p:nvSpPr>
        <p:spPr>
          <a:xfrm>
            <a:off x="8202497" y="2281489"/>
            <a:ext cx="4528457" cy="2862322"/>
          </a:xfrm>
          <a:prstGeom prst="rect">
            <a:avLst/>
          </a:prstGeom>
          <a:noFill/>
        </p:spPr>
        <p:txBody>
          <a:bodyPr wrap="square" rtlCol="0">
            <a:spAutoFit/>
          </a:bodyPr>
          <a:lstStyle/>
          <a:p>
            <a:r>
              <a:rPr lang="en-US" sz="7200" dirty="0" smtClean="0">
                <a:latin typeface="Segoe Print" panose="02000600000000000000" pitchFamily="2" charset="0"/>
              </a:rPr>
              <a:t>   </a:t>
            </a:r>
            <a:r>
              <a:rPr lang="en-US" sz="6000" dirty="0" smtClean="0">
                <a:latin typeface="Segoe Print" panose="02000600000000000000" pitchFamily="2" charset="0"/>
              </a:rPr>
              <a:t>ABE/ELL</a:t>
            </a:r>
            <a:endParaRPr lang="en-US" sz="6000" dirty="0">
              <a:latin typeface="Segoe Print" panose="02000600000000000000" pitchFamily="2" charset="0"/>
            </a:endParaRPr>
          </a:p>
          <a:p>
            <a:r>
              <a:rPr lang="en-US" sz="4800" dirty="0" smtClean="0">
                <a:latin typeface="Segoe Print" panose="02000600000000000000" pitchFamily="2" charset="0"/>
              </a:rPr>
              <a:t> </a:t>
            </a:r>
            <a:endParaRPr lang="en-US" sz="8000" dirty="0">
              <a:latin typeface="Segoe Print" panose="02000600000000000000" pitchFamily="2" charset="0"/>
            </a:endParaRPr>
          </a:p>
        </p:txBody>
      </p:sp>
      <p:sp>
        <p:nvSpPr>
          <p:cNvPr id="12" name="Left-Right Arrow 11"/>
          <p:cNvSpPr/>
          <p:nvPr/>
        </p:nvSpPr>
        <p:spPr>
          <a:xfrm>
            <a:off x="8209588" y="4368184"/>
            <a:ext cx="3462866" cy="102089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8115156" y="4431663"/>
            <a:ext cx="3991429" cy="923330"/>
          </a:xfrm>
          <a:prstGeom prst="rect">
            <a:avLst/>
          </a:prstGeom>
          <a:noFill/>
        </p:spPr>
        <p:txBody>
          <a:bodyPr wrap="square" rtlCol="0">
            <a:spAutoFit/>
          </a:bodyPr>
          <a:lstStyle/>
          <a:p>
            <a:r>
              <a:rPr lang="en-US" sz="5400" dirty="0">
                <a:latin typeface="Segoe Print" panose="02000600000000000000" pitchFamily="2" charset="0"/>
              </a:rPr>
              <a:t>No Change</a:t>
            </a:r>
            <a:endParaRPr lang="en-US" sz="5400" dirty="0"/>
          </a:p>
        </p:txBody>
      </p:sp>
    </p:spTree>
    <p:extLst>
      <p:ext uri="{BB962C8B-B14F-4D97-AF65-F5344CB8AC3E}">
        <p14:creationId xmlns:p14="http://schemas.microsoft.com/office/powerpoint/2010/main" val="24828794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3362"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2" name="Rectangle 1"/>
          <p:cNvSpPr/>
          <p:nvPr/>
        </p:nvSpPr>
        <p:spPr>
          <a:xfrm>
            <a:off x="1247824" y="2633844"/>
            <a:ext cx="9679860" cy="1415772"/>
          </a:xfrm>
          <a:prstGeom prst="rect">
            <a:avLst/>
          </a:prstGeom>
        </p:spPr>
        <p:txBody>
          <a:bodyPr wrap="square">
            <a:spAutoFit/>
          </a:bodyPr>
          <a:lstStyle/>
          <a:p>
            <a:r>
              <a:rPr lang="en-US" sz="5400" dirty="0" smtClean="0">
                <a:solidFill>
                  <a:srgbClr val="FFC000"/>
                </a:solidFill>
                <a:cs typeface="Arial" panose="020B0604020202020204" pitchFamily="34" charset="0"/>
              </a:rPr>
              <a:t>No. Separated Before Gain</a:t>
            </a:r>
            <a:r>
              <a:rPr lang="en-US" sz="5400" dirty="0" smtClean="0">
                <a:solidFill>
                  <a:srgbClr val="FFC000"/>
                </a:solidFill>
              </a:rPr>
              <a:t> </a:t>
            </a:r>
            <a:endParaRPr lang="en-US" sz="5400" dirty="0">
              <a:solidFill>
                <a:srgbClr val="FFC000"/>
              </a:solidFill>
            </a:endParaRPr>
          </a:p>
          <a:p>
            <a:r>
              <a:rPr lang="en-US" sz="3200" dirty="0" smtClean="0">
                <a:solidFill>
                  <a:srgbClr val="FFC000"/>
                </a:solidFill>
              </a:rPr>
              <a:t>	</a:t>
            </a:r>
            <a:endParaRPr lang="en-US" sz="2400" dirty="0">
              <a:solidFill>
                <a:srgbClr val="FFC000"/>
              </a:solidFill>
            </a:endParaRPr>
          </a:p>
        </p:txBody>
      </p:sp>
      <p:cxnSp>
        <p:nvCxnSpPr>
          <p:cNvPr id="11" name="Straight Connector 10"/>
          <p:cNvCxnSpPr/>
          <p:nvPr/>
        </p:nvCxnSpPr>
        <p:spPr>
          <a:xfrm flipH="1">
            <a:off x="5810140" y="3599810"/>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144850" y="3552523"/>
            <a:ext cx="4394614" cy="2985433"/>
          </a:xfrm>
          <a:prstGeom prst="rect">
            <a:avLst/>
          </a:prstGeom>
          <a:noFill/>
        </p:spPr>
        <p:txBody>
          <a:bodyPr wrap="square" rtlCol="0">
            <a:spAutoFit/>
          </a:bodyPr>
          <a:lstStyle/>
          <a:p>
            <a:r>
              <a:rPr lang="en-US" sz="2400" dirty="0" smtClean="0"/>
              <a:t>                  </a:t>
            </a:r>
            <a:r>
              <a:rPr lang="en-US" sz="2800" dirty="0" smtClean="0">
                <a:solidFill>
                  <a:srgbClr val="FFC000"/>
                </a:solidFill>
              </a:rPr>
              <a:t>5.14.18</a:t>
            </a:r>
          </a:p>
          <a:p>
            <a:r>
              <a:rPr lang="en-US" sz="8800" dirty="0" smtClean="0">
                <a:latin typeface="Segoe Print" panose="02000600000000000000" pitchFamily="2" charset="0"/>
              </a:rPr>
              <a:t>5,306</a:t>
            </a:r>
          </a:p>
          <a:p>
            <a:r>
              <a:rPr lang="en-US" sz="7200" dirty="0" smtClean="0">
                <a:solidFill>
                  <a:srgbClr val="FFC000"/>
                </a:solidFill>
                <a:latin typeface="Segoe Print" panose="02000600000000000000" pitchFamily="2" charset="0"/>
              </a:rPr>
              <a:t>22.30%</a:t>
            </a:r>
            <a:endParaRPr lang="en-US" sz="7200" dirty="0">
              <a:solidFill>
                <a:srgbClr val="FFC000"/>
              </a:solidFill>
              <a:latin typeface="Segoe Print" panose="02000600000000000000" pitchFamily="2" charset="0"/>
            </a:endParaRPr>
          </a:p>
        </p:txBody>
      </p:sp>
      <p:sp>
        <p:nvSpPr>
          <p:cNvPr id="12" name="Down Arrow 11"/>
          <p:cNvSpPr/>
          <p:nvPr/>
        </p:nvSpPr>
        <p:spPr>
          <a:xfrm rot="10800000" flipV="1">
            <a:off x="10449756" y="2791264"/>
            <a:ext cx="1681395" cy="40315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6309976" y="3392606"/>
            <a:ext cx="4035206" cy="3170099"/>
          </a:xfrm>
          <a:prstGeom prst="rect">
            <a:avLst/>
          </a:prstGeom>
          <a:noFill/>
        </p:spPr>
        <p:txBody>
          <a:bodyPr wrap="square" rtlCol="0">
            <a:spAutoFit/>
          </a:bodyPr>
          <a:lstStyle/>
          <a:p>
            <a:r>
              <a:rPr lang="en-US" sz="4000" dirty="0" smtClean="0">
                <a:solidFill>
                  <a:srgbClr val="FFC000"/>
                </a:solidFill>
              </a:rPr>
              <a:t>           </a:t>
            </a:r>
            <a:r>
              <a:rPr lang="en-US" sz="2800" dirty="0" smtClean="0">
                <a:solidFill>
                  <a:srgbClr val="FFC000"/>
                </a:solidFill>
              </a:rPr>
              <a:t>5.6.19</a:t>
            </a:r>
            <a:endParaRPr lang="en-US" sz="2800" dirty="0">
              <a:solidFill>
                <a:srgbClr val="FFC000"/>
              </a:solidFill>
            </a:endParaRPr>
          </a:p>
          <a:p>
            <a:r>
              <a:rPr lang="en-US" dirty="0">
                <a:latin typeface="Segoe Print" panose="02000600000000000000" pitchFamily="2" charset="0"/>
              </a:rPr>
              <a:t> </a:t>
            </a:r>
            <a:r>
              <a:rPr lang="en-US" sz="8800" dirty="0" smtClean="0">
                <a:latin typeface="Segoe Print" panose="02000600000000000000" pitchFamily="2" charset="0"/>
              </a:rPr>
              <a:t>4,246</a:t>
            </a:r>
            <a:r>
              <a:rPr lang="en-US" sz="7200" dirty="0" smtClean="0">
                <a:solidFill>
                  <a:srgbClr val="FFC000"/>
                </a:solidFill>
                <a:latin typeface="Segoe Print" panose="02000600000000000000" pitchFamily="2" charset="0"/>
              </a:rPr>
              <a:t> 19.20%</a:t>
            </a:r>
            <a:endParaRPr lang="en-US" sz="7200" dirty="0"/>
          </a:p>
        </p:txBody>
      </p:sp>
      <p:sp>
        <p:nvSpPr>
          <p:cNvPr id="8" name="Rectangle 7"/>
          <p:cNvSpPr/>
          <p:nvPr/>
        </p:nvSpPr>
        <p:spPr>
          <a:xfrm rot="5400000">
            <a:off x="9902090" y="4105861"/>
            <a:ext cx="2776722" cy="646331"/>
          </a:xfrm>
          <a:prstGeom prst="rect">
            <a:avLst/>
          </a:prstGeom>
        </p:spPr>
        <p:txBody>
          <a:bodyPr wrap="none">
            <a:spAutoFit/>
          </a:bodyPr>
          <a:lstStyle/>
          <a:p>
            <a:r>
              <a:rPr lang="en-US" dirty="0"/>
              <a:t>Separations </a:t>
            </a:r>
            <a:r>
              <a:rPr lang="en-US" dirty="0" smtClean="0"/>
              <a:t>DECREASE</a:t>
            </a:r>
          </a:p>
          <a:p>
            <a:r>
              <a:rPr lang="en-US" b="1" dirty="0" smtClean="0"/>
              <a:t>3.1 </a:t>
            </a:r>
            <a:r>
              <a:rPr lang="en-US" b="1" dirty="0"/>
              <a:t>Percentage Points </a:t>
            </a:r>
          </a:p>
        </p:txBody>
      </p:sp>
    </p:spTree>
    <p:extLst>
      <p:ext uri="{BB962C8B-B14F-4D97-AF65-F5344CB8AC3E}">
        <p14:creationId xmlns:p14="http://schemas.microsoft.com/office/powerpoint/2010/main" val="31803193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2" name="Rectangle 1"/>
          <p:cNvSpPr/>
          <p:nvPr/>
        </p:nvSpPr>
        <p:spPr>
          <a:xfrm>
            <a:off x="636357" y="2820025"/>
            <a:ext cx="10767235" cy="3762568"/>
          </a:xfrm>
          <a:prstGeom prst="rect">
            <a:avLst/>
          </a:prstGeom>
        </p:spPr>
        <p:txBody>
          <a:bodyPr wrap="square">
            <a:spAutoFit/>
          </a:bodyPr>
          <a:lstStyle/>
          <a:p>
            <a:r>
              <a:rPr lang="en-US" sz="6000" dirty="0" smtClean="0">
                <a:cs typeface="Arial" panose="020B0604020202020204" pitchFamily="34" charset="0"/>
              </a:rPr>
              <a:t>No. Separated Before Gain</a:t>
            </a:r>
            <a:r>
              <a:rPr lang="en-US" sz="6000" dirty="0" smtClean="0"/>
              <a:t> </a:t>
            </a:r>
          </a:p>
          <a:p>
            <a:r>
              <a:rPr lang="en-US" sz="2400" dirty="0" smtClean="0"/>
              <a:t>2018-2019</a:t>
            </a:r>
          </a:p>
          <a:p>
            <a:endParaRPr lang="en-US" sz="1050" dirty="0"/>
          </a:p>
          <a:p>
            <a:r>
              <a:rPr lang="en-US" sz="3200" dirty="0">
                <a:solidFill>
                  <a:srgbClr val="FFC000"/>
                </a:solidFill>
              </a:rPr>
              <a:t>	</a:t>
            </a:r>
            <a:r>
              <a:rPr lang="en-US" sz="3600" dirty="0" smtClean="0">
                <a:solidFill>
                  <a:srgbClr val="FFC000"/>
                </a:solidFill>
              </a:rPr>
              <a:t>– ABE/ASE Levels 1-6 	  </a:t>
            </a:r>
            <a:r>
              <a:rPr lang="en-US" sz="3600" dirty="0" smtClean="0"/>
              <a:t>18.11%</a:t>
            </a:r>
            <a:r>
              <a:rPr lang="en-US" sz="3600" dirty="0" smtClean="0">
                <a:solidFill>
                  <a:srgbClr val="FFC000"/>
                </a:solidFill>
              </a:rPr>
              <a:t> </a:t>
            </a:r>
            <a:r>
              <a:rPr lang="en-US" sz="3600" dirty="0" smtClean="0">
                <a:solidFill>
                  <a:srgbClr val="FFC000"/>
                </a:solidFill>
                <a:latin typeface="Segoe Print" panose="02000600000000000000" pitchFamily="2" charset="0"/>
              </a:rPr>
              <a:t>Separated</a:t>
            </a:r>
          </a:p>
          <a:p>
            <a:endParaRPr lang="en-US" sz="3600" dirty="0" smtClean="0">
              <a:solidFill>
                <a:srgbClr val="FFC000"/>
              </a:solidFill>
              <a:latin typeface="Segoe Print" panose="02000600000000000000" pitchFamily="2" charset="0"/>
            </a:endParaRPr>
          </a:p>
          <a:p>
            <a:r>
              <a:rPr lang="en-US" sz="3600" dirty="0">
                <a:solidFill>
                  <a:srgbClr val="FFC000"/>
                </a:solidFill>
              </a:rPr>
              <a:t>	</a:t>
            </a:r>
            <a:r>
              <a:rPr lang="en-US" sz="3600" dirty="0" smtClean="0">
                <a:solidFill>
                  <a:srgbClr val="FFC000"/>
                </a:solidFill>
              </a:rPr>
              <a:t>– ELL Levels 1-6 			</a:t>
            </a:r>
            <a:r>
              <a:rPr lang="en-US" sz="3600" dirty="0">
                <a:solidFill>
                  <a:srgbClr val="FFC000"/>
                </a:solidFill>
              </a:rPr>
              <a:t> </a:t>
            </a:r>
            <a:r>
              <a:rPr lang="en-US" sz="3600" dirty="0" smtClean="0">
                <a:solidFill>
                  <a:srgbClr val="FFC000"/>
                </a:solidFill>
              </a:rPr>
              <a:t>   </a:t>
            </a:r>
            <a:r>
              <a:rPr lang="en-US" sz="3600" dirty="0">
                <a:latin typeface="Segoe Print" panose="02000600000000000000" pitchFamily="2" charset="0"/>
              </a:rPr>
              <a:t> </a:t>
            </a:r>
            <a:r>
              <a:rPr lang="en-US" sz="3600" dirty="0" smtClean="0"/>
              <a:t>22.82%</a:t>
            </a:r>
            <a:r>
              <a:rPr lang="en-US" sz="3600" dirty="0" smtClean="0">
                <a:solidFill>
                  <a:srgbClr val="FFC000"/>
                </a:solidFill>
              </a:rPr>
              <a:t> </a:t>
            </a:r>
            <a:r>
              <a:rPr lang="en-US" sz="3600" dirty="0" smtClean="0">
                <a:solidFill>
                  <a:srgbClr val="FFC000"/>
                </a:solidFill>
                <a:latin typeface="Segoe Print" panose="02000600000000000000" pitchFamily="2" charset="0"/>
              </a:rPr>
              <a:t>Separated</a:t>
            </a:r>
          </a:p>
          <a:p>
            <a:r>
              <a:rPr lang="en-US" sz="3600" dirty="0">
                <a:solidFill>
                  <a:srgbClr val="FFC000"/>
                </a:solidFill>
                <a:latin typeface="Segoe Print" panose="02000600000000000000" pitchFamily="2" charset="0"/>
              </a:rPr>
              <a:t> </a:t>
            </a:r>
            <a:r>
              <a:rPr lang="en-US" sz="3600" dirty="0" smtClean="0">
                <a:solidFill>
                  <a:srgbClr val="FFC000"/>
                </a:solidFill>
                <a:latin typeface="Segoe Print" panose="02000600000000000000" pitchFamily="2" charset="0"/>
              </a:rPr>
              <a:t>      												</a:t>
            </a:r>
            <a:endParaRPr lang="en-US" sz="3600" dirty="0">
              <a:latin typeface="Segoe Print" panose="02000600000000000000" pitchFamily="2" charset="0"/>
            </a:endParaRPr>
          </a:p>
        </p:txBody>
      </p:sp>
      <p:sp>
        <p:nvSpPr>
          <p:cNvPr id="3" name="Rectangle 2"/>
          <p:cNvSpPr/>
          <p:nvPr/>
        </p:nvSpPr>
        <p:spPr>
          <a:xfrm>
            <a:off x="648021" y="2435304"/>
            <a:ext cx="973343" cy="369332"/>
          </a:xfrm>
          <a:prstGeom prst="rect">
            <a:avLst/>
          </a:prstGeom>
        </p:spPr>
        <p:txBody>
          <a:bodyPr wrap="none">
            <a:spAutoFit/>
          </a:bodyPr>
          <a:lstStyle/>
          <a:p>
            <a:r>
              <a:rPr lang="en-US" dirty="0" smtClean="0">
                <a:solidFill>
                  <a:srgbClr val="FFC000"/>
                </a:solidFill>
                <a:latin typeface="Segoe Print" panose="02000600000000000000" pitchFamily="2" charset="0"/>
              </a:rPr>
              <a:t>5.6.19</a:t>
            </a:r>
            <a:endParaRPr lang="en-US" dirty="0">
              <a:solidFill>
                <a:srgbClr val="FFC000"/>
              </a:solidFill>
              <a:latin typeface="Segoe Print" panose="02000600000000000000" pitchFamily="2" charset="0"/>
            </a:endParaRPr>
          </a:p>
        </p:txBody>
      </p:sp>
    </p:spTree>
    <p:extLst>
      <p:ext uri="{BB962C8B-B14F-4D97-AF65-F5344CB8AC3E}">
        <p14:creationId xmlns:p14="http://schemas.microsoft.com/office/powerpoint/2010/main" val="34637612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7" name="Rectangle 6"/>
          <p:cNvSpPr/>
          <p:nvPr/>
        </p:nvSpPr>
        <p:spPr>
          <a:xfrm>
            <a:off x="448521" y="5819615"/>
            <a:ext cx="6784230" cy="338554"/>
          </a:xfrm>
          <a:prstGeom prst="rect">
            <a:avLst/>
          </a:prstGeom>
        </p:spPr>
        <p:txBody>
          <a:bodyPr wrap="none">
            <a:spAutoFit/>
          </a:bodyPr>
          <a:lstStyle/>
          <a:p>
            <a:r>
              <a:rPr lang="en-US" sz="1600" dirty="0" smtClean="0"/>
              <a:t>                                 *</a:t>
            </a:r>
            <a:r>
              <a:rPr lang="en-US" sz="1600" dirty="0"/>
              <a:t>Data as of </a:t>
            </a:r>
            <a:r>
              <a:rPr lang="en-US" sz="1600" dirty="0" smtClean="0"/>
              <a:t>5.6.19                  ** Data as of 5.14.18</a:t>
            </a:r>
            <a:endParaRPr lang="en-US" sz="1600" dirty="0"/>
          </a:p>
        </p:txBody>
      </p:sp>
      <p:cxnSp>
        <p:nvCxnSpPr>
          <p:cNvPr id="11" name="Straight Connector 10"/>
          <p:cNvCxnSpPr/>
          <p:nvPr/>
        </p:nvCxnSpPr>
        <p:spPr>
          <a:xfrm flipH="1">
            <a:off x="7849015" y="3112366"/>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8521" y="2219269"/>
            <a:ext cx="9665599" cy="3908762"/>
          </a:xfrm>
          <a:prstGeom prst="rect">
            <a:avLst/>
          </a:prstGeom>
          <a:noFill/>
        </p:spPr>
        <p:txBody>
          <a:bodyPr wrap="square" rtlCol="0">
            <a:spAutoFit/>
          </a:bodyPr>
          <a:lstStyle/>
          <a:p>
            <a:r>
              <a:rPr lang="en-US" sz="7200" dirty="0" smtClean="0">
                <a:solidFill>
                  <a:srgbClr val="FFC000"/>
                </a:solidFill>
                <a:latin typeface="Segoe Print" panose="02000600000000000000" pitchFamily="2" charset="0"/>
              </a:rPr>
              <a:t>Number </a:t>
            </a:r>
          </a:p>
          <a:p>
            <a:r>
              <a:rPr lang="en-US" sz="7200" dirty="0" smtClean="0">
                <a:solidFill>
                  <a:srgbClr val="FFC000"/>
                </a:solidFill>
                <a:latin typeface="Segoe Print" panose="02000600000000000000" pitchFamily="2" charset="0"/>
              </a:rPr>
              <a:t>HSE Diplomas </a:t>
            </a:r>
          </a:p>
          <a:p>
            <a:r>
              <a:rPr lang="en-US" sz="3200" dirty="0" smtClean="0"/>
              <a:t>				</a:t>
            </a:r>
            <a:r>
              <a:rPr lang="en-US" sz="3200" u="sng" dirty="0" smtClean="0"/>
              <a:t>2018-2019</a:t>
            </a:r>
            <a:r>
              <a:rPr lang="en-US" sz="3200" dirty="0" smtClean="0"/>
              <a:t>*		 </a:t>
            </a:r>
            <a:r>
              <a:rPr lang="en-US" sz="3200" u="sng" dirty="0" smtClean="0"/>
              <a:t>2017-2018</a:t>
            </a:r>
            <a:r>
              <a:rPr lang="en-US" sz="3200" dirty="0" smtClean="0">
                <a:effectLst>
                  <a:outerShdw blurRad="38100" dist="38100" dir="2700000" algn="tl">
                    <a:srgbClr val="000000">
                      <a:alpha val="43137"/>
                    </a:srgbClr>
                  </a:outerShdw>
                </a:effectLst>
              </a:rPr>
              <a:t>**</a:t>
            </a:r>
          </a:p>
          <a:p>
            <a:r>
              <a:rPr lang="en-US" sz="3200" dirty="0" smtClean="0"/>
              <a:t>ABE/ELL	    </a:t>
            </a:r>
            <a:r>
              <a:rPr lang="en-US" sz="3200" dirty="0" smtClean="0">
                <a:solidFill>
                  <a:srgbClr val="FFC000"/>
                </a:solidFill>
              </a:rPr>
              <a:t>3,104</a:t>
            </a:r>
            <a:r>
              <a:rPr lang="en-US" sz="3200" dirty="0" smtClean="0"/>
              <a:t>                </a:t>
            </a:r>
            <a:r>
              <a:rPr lang="en-US" sz="3200" dirty="0" smtClean="0">
                <a:solidFill>
                  <a:srgbClr val="FFC000"/>
                </a:solidFill>
              </a:rPr>
              <a:t>3,616	</a:t>
            </a:r>
            <a:r>
              <a:rPr lang="en-US" sz="3200" dirty="0" smtClean="0"/>
              <a:t>				</a:t>
            </a:r>
            <a:endParaRPr lang="en-US" sz="3200" dirty="0"/>
          </a:p>
          <a:p>
            <a:endParaRPr lang="en-US" sz="3200" u="sng" dirty="0"/>
          </a:p>
          <a:p>
            <a:endParaRPr lang="en-US" sz="800" dirty="0" smtClean="0"/>
          </a:p>
        </p:txBody>
      </p:sp>
      <p:sp>
        <p:nvSpPr>
          <p:cNvPr id="8" name="Down Arrow 7"/>
          <p:cNvSpPr/>
          <p:nvPr/>
        </p:nvSpPr>
        <p:spPr>
          <a:xfrm rot="10800000" flipV="1">
            <a:off x="9032425" y="2709559"/>
            <a:ext cx="1795576" cy="37549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038891" y="2895122"/>
            <a:ext cx="4528457" cy="2985433"/>
          </a:xfrm>
          <a:prstGeom prst="rect">
            <a:avLst/>
          </a:prstGeom>
          <a:noFill/>
        </p:spPr>
        <p:txBody>
          <a:bodyPr wrap="square" rtlCol="0">
            <a:spAutoFit/>
          </a:bodyPr>
          <a:lstStyle/>
          <a:p>
            <a:r>
              <a:rPr lang="en-US" sz="4400" dirty="0" smtClean="0">
                <a:latin typeface="Segoe Print" panose="02000600000000000000" pitchFamily="2" charset="0"/>
              </a:rPr>
              <a:t>HSE Diplomas</a:t>
            </a:r>
            <a:endParaRPr lang="en-US" sz="4400" dirty="0">
              <a:latin typeface="Segoe Print" panose="02000600000000000000" pitchFamily="2" charset="0"/>
            </a:endParaRPr>
          </a:p>
          <a:p>
            <a:r>
              <a:rPr lang="en-US" sz="7200" dirty="0" smtClean="0">
                <a:latin typeface="Segoe Print" panose="02000600000000000000" pitchFamily="2" charset="0"/>
              </a:rPr>
              <a:t>- 512</a:t>
            </a:r>
          </a:p>
          <a:p>
            <a:r>
              <a:rPr lang="en-US" sz="7200" dirty="0" smtClean="0">
                <a:latin typeface="Segoe Print" panose="02000600000000000000" pitchFamily="2" charset="0"/>
              </a:rPr>
              <a:t> DOWN</a:t>
            </a:r>
            <a:endParaRPr lang="en-US" sz="8000" dirty="0">
              <a:latin typeface="Segoe Print" panose="02000600000000000000" pitchFamily="2" charset="0"/>
            </a:endParaRPr>
          </a:p>
        </p:txBody>
      </p:sp>
      <p:sp>
        <p:nvSpPr>
          <p:cNvPr id="2" name="TextBox 1"/>
          <p:cNvSpPr txBox="1"/>
          <p:nvPr/>
        </p:nvSpPr>
        <p:spPr>
          <a:xfrm>
            <a:off x="678715" y="6279839"/>
            <a:ext cx="5196115" cy="369332"/>
          </a:xfrm>
          <a:prstGeom prst="rect">
            <a:avLst/>
          </a:prstGeom>
          <a:noFill/>
        </p:spPr>
        <p:txBody>
          <a:bodyPr wrap="square" rtlCol="0">
            <a:spAutoFit/>
          </a:bodyPr>
          <a:lstStyle/>
          <a:p>
            <a:r>
              <a:rPr lang="en-US" dirty="0" smtClean="0"/>
              <a:t>Reported by InTERS</a:t>
            </a:r>
            <a:endParaRPr lang="en-US" dirty="0"/>
          </a:p>
        </p:txBody>
      </p:sp>
    </p:spTree>
    <p:extLst>
      <p:ext uri="{BB962C8B-B14F-4D97-AF65-F5344CB8AC3E}">
        <p14:creationId xmlns:p14="http://schemas.microsoft.com/office/powerpoint/2010/main" val="16577494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25" name="Straight Connector 24"/>
          <p:cNvCxnSpPr/>
          <p:nvPr/>
        </p:nvCxnSpPr>
        <p:spPr>
          <a:xfrm>
            <a:off x="6869046" y="3116211"/>
            <a:ext cx="0" cy="315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2.jpg"/>
          <p:cNvPicPr/>
          <p:nvPr/>
        </p:nvPicPr>
        <p:blipFill>
          <a:blip r:embed="rId4"/>
          <a:srcRect t="10304"/>
          <a:stretch>
            <a:fillRect/>
          </a:stretch>
        </p:blipFill>
        <p:spPr>
          <a:xfrm>
            <a:off x="6834026" y="914400"/>
            <a:ext cx="5526398" cy="5943600"/>
          </a:xfrm>
          <a:prstGeom prst="rect">
            <a:avLst/>
          </a:prstGeom>
          <a:ln/>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8551" y="6049274"/>
            <a:ext cx="2788843" cy="630809"/>
          </a:xfrm>
          <a:prstGeom prst="rect">
            <a:avLst/>
          </a:prstGeom>
        </p:spPr>
      </p:pic>
      <p:sp>
        <p:nvSpPr>
          <p:cNvPr id="2" name="TextBox 1"/>
          <p:cNvSpPr txBox="1"/>
          <p:nvPr/>
        </p:nvSpPr>
        <p:spPr>
          <a:xfrm>
            <a:off x="625711" y="2385901"/>
            <a:ext cx="4807974" cy="1138773"/>
          </a:xfrm>
          <a:prstGeom prst="rect">
            <a:avLst/>
          </a:prstGeom>
          <a:noFill/>
        </p:spPr>
        <p:txBody>
          <a:bodyPr wrap="square" rtlCol="0">
            <a:spAutoFit/>
          </a:bodyPr>
          <a:lstStyle/>
          <a:p>
            <a:r>
              <a:rPr lang="en-US" sz="4400" dirty="0" smtClean="0">
                <a:latin typeface="Segoe Script" panose="020B0504020000000003" pitchFamily="34" charset="0"/>
              </a:rPr>
              <a:t>Ashley Howell</a:t>
            </a:r>
          </a:p>
          <a:p>
            <a:r>
              <a:rPr lang="en-US" sz="2400" dirty="0" smtClean="0">
                <a:solidFill>
                  <a:srgbClr val="FFC000"/>
                </a:solidFill>
              </a:rPr>
              <a:t>In Her Own Words </a:t>
            </a:r>
            <a:endParaRPr lang="en-US" sz="2400" dirty="0">
              <a:solidFill>
                <a:srgbClr val="FFC000"/>
              </a:solidFill>
            </a:endParaRPr>
          </a:p>
        </p:txBody>
      </p:sp>
      <p:sp>
        <p:nvSpPr>
          <p:cNvPr id="3" name="TextBox 2"/>
          <p:cNvSpPr txBox="1"/>
          <p:nvPr/>
        </p:nvSpPr>
        <p:spPr>
          <a:xfrm>
            <a:off x="550379" y="3588346"/>
            <a:ext cx="6078915" cy="3016210"/>
          </a:xfrm>
          <a:prstGeom prst="rect">
            <a:avLst/>
          </a:prstGeom>
          <a:noFill/>
        </p:spPr>
        <p:txBody>
          <a:bodyPr wrap="square" rtlCol="0">
            <a:spAutoFit/>
          </a:bodyPr>
          <a:lstStyle/>
          <a:p>
            <a:r>
              <a:rPr lang="en-US" dirty="0" smtClean="0"/>
              <a:t>During my freshman year of high school, my world was turned upside down when my father died by suicide. I stayed in school through my junior year, but I struggled with depression and school was </a:t>
            </a:r>
            <a:r>
              <a:rPr lang="en-US" u="sng" dirty="0" smtClean="0"/>
              <a:t>not</a:t>
            </a:r>
            <a:r>
              <a:rPr lang="en-US" dirty="0" smtClean="0"/>
              <a:t> a priority.</a:t>
            </a:r>
          </a:p>
          <a:p>
            <a:endParaRPr lang="en-US" sz="1000" dirty="0" smtClean="0"/>
          </a:p>
          <a:p>
            <a:r>
              <a:rPr lang="en-US" dirty="0" smtClean="0"/>
              <a:t>“A few years later, I was married and staying at home with two small children. I always wanted to go back to school and get my HSE so that I could feel proud of myself. With both of my kids in school full-time, I finally had the time.”</a:t>
            </a:r>
            <a:endParaRPr lang="en-US" dirty="0"/>
          </a:p>
        </p:txBody>
      </p:sp>
      <p:sp>
        <p:nvSpPr>
          <p:cNvPr id="17" name="Rectangle 16"/>
          <p:cNvSpPr/>
          <p:nvPr/>
        </p:nvSpPr>
        <p:spPr>
          <a:xfrm>
            <a:off x="8856" y="3116211"/>
            <a:ext cx="673582" cy="1938992"/>
          </a:xfrm>
          <a:prstGeom prst="rect">
            <a:avLst/>
          </a:prstGeom>
        </p:spPr>
        <p:txBody>
          <a:bodyPr wrap="none">
            <a:spAutoFit/>
          </a:bodyPr>
          <a:lstStyle/>
          <a:p>
            <a:r>
              <a:rPr lang="en-US" sz="12000" dirty="0">
                <a:latin typeface="Andalus" panose="02020603050405020304" pitchFamily="18" charset="-78"/>
                <a:cs typeface="Andalus" panose="02020603050405020304" pitchFamily="18" charset="-78"/>
              </a:rPr>
              <a:t>“</a:t>
            </a:r>
          </a:p>
        </p:txBody>
      </p:sp>
    </p:spTree>
    <p:extLst>
      <p:ext uri="{BB962C8B-B14F-4D97-AF65-F5344CB8AC3E}">
        <p14:creationId xmlns:p14="http://schemas.microsoft.com/office/powerpoint/2010/main" val="24921902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3" name="Rectangle 2"/>
          <p:cNvSpPr/>
          <p:nvPr/>
        </p:nvSpPr>
        <p:spPr>
          <a:xfrm>
            <a:off x="555523" y="2195527"/>
            <a:ext cx="9458632" cy="1877437"/>
          </a:xfrm>
          <a:prstGeom prst="rect">
            <a:avLst/>
          </a:prstGeom>
        </p:spPr>
        <p:txBody>
          <a:bodyPr wrap="square">
            <a:spAutoFit/>
          </a:bodyPr>
          <a:lstStyle/>
          <a:p>
            <a:r>
              <a:rPr lang="en-US" sz="4400" dirty="0" smtClean="0">
                <a:solidFill>
                  <a:srgbClr val="FFC000"/>
                </a:solidFill>
              </a:rPr>
              <a:t>MEASURABLE </a:t>
            </a:r>
            <a:r>
              <a:rPr lang="en-US" sz="4400" dirty="0">
                <a:solidFill>
                  <a:srgbClr val="FFC000"/>
                </a:solidFill>
              </a:rPr>
              <a:t>SKILL GAIN</a:t>
            </a:r>
          </a:p>
          <a:p>
            <a:r>
              <a:rPr lang="en-US" dirty="0" smtClean="0"/>
              <a:t> Basic </a:t>
            </a:r>
            <a:r>
              <a:rPr lang="en-US" dirty="0"/>
              <a:t>Skills Remediation</a:t>
            </a:r>
          </a:p>
          <a:p>
            <a:r>
              <a:rPr lang="en-US" sz="1400" dirty="0" smtClean="0"/>
              <a:t> </a:t>
            </a:r>
            <a:r>
              <a:rPr lang="en-US" dirty="0" smtClean="0"/>
              <a:t>NRS </a:t>
            </a:r>
            <a:r>
              <a:rPr lang="en-US" dirty="0"/>
              <a:t>Table </a:t>
            </a:r>
            <a:r>
              <a:rPr lang="en-US" dirty="0" smtClean="0"/>
              <a:t>4, Columns B, D, I</a:t>
            </a:r>
          </a:p>
          <a:p>
            <a:r>
              <a:rPr lang="en-US" dirty="0"/>
              <a:t>	</a:t>
            </a:r>
            <a:r>
              <a:rPr lang="en-US" dirty="0" smtClean="0"/>
              <a:t>	      </a:t>
            </a:r>
            <a:br>
              <a:rPr lang="en-US" dirty="0" smtClean="0"/>
            </a:br>
            <a:endParaRPr lang="en-US" dirty="0"/>
          </a:p>
        </p:txBody>
      </p:sp>
      <p:sp>
        <p:nvSpPr>
          <p:cNvPr id="7" name="TextBox 6"/>
          <p:cNvSpPr txBox="1"/>
          <p:nvPr/>
        </p:nvSpPr>
        <p:spPr>
          <a:xfrm>
            <a:off x="555523" y="3645658"/>
            <a:ext cx="8231894" cy="3000821"/>
          </a:xfrm>
          <a:prstGeom prst="rect">
            <a:avLst/>
          </a:prstGeom>
          <a:noFill/>
        </p:spPr>
        <p:txBody>
          <a:bodyPr wrap="square" rtlCol="0">
            <a:spAutoFit/>
          </a:bodyPr>
          <a:lstStyle/>
          <a:p>
            <a:r>
              <a:rPr lang="en-US" sz="2400" dirty="0" smtClean="0">
                <a:solidFill>
                  <a:srgbClr val="FFC000"/>
                </a:solidFill>
              </a:rPr>
              <a:t>Enrolled 22,106 (ABE/ELL)</a:t>
            </a:r>
          </a:p>
          <a:p>
            <a:endParaRPr lang="en-US" sz="1100" dirty="0" smtClean="0">
              <a:solidFill>
                <a:srgbClr val="FFC000"/>
              </a:solidFill>
            </a:endParaRPr>
          </a:p>
          <a:p>
            <a:r>
              <a:rPr lang="en-US" sz="4400" dirty="0" smtClean="0">
                <a:latin typeface="Segoe Print" panose="02000600000000000000" pitchFamily="2" charset="0"/>
              </a:rPr>
              <a:t>Majority of ABE Students </a:t>
            </a:r>
          </a:p>
          <a:p>
            <a:r>
              <a:rPr lang="en-US" sz="4800" dirty="0" smtClean="0">
                <a:latin typeface="Segoe Print" panose="02000600000000000000" pitchFamily="2" charset="0"/>
              </a:rPr>
              <a:t>– </a:t>
            </a:r>
            <a:r>
              <a:rPr lang="en-US" sz="6600" dirty="0" smtClean="0">
                <a:latin typeface="Segoe Print" panose="02000600000000000000" pitchFamily="2" charset="0"/>
              </a:rPr>
              <a:t>Level </a:t>
            </a:r>
            <a:r>
              <a:rPr lang="en-US" sz="6600" dirty="0">
                <a:latin typeface="Segoe Print" panose="02000600000000000000" pitchFamily="2" charset="0"/>
              </a:rPr>
              <a:t>3</a:t>
            </a:r>
            <a:r>
              <a:rPr lang="en-US" sz="6600" dirty="0" smtClean="0"/>
              <a:t> </a:t>
            </a:r>
            <a:r>
              <a:rPr lang="en-US" sz="2400" dirty="0" smtClean="0"/>
              <a:t>(6,371)</a:t>
            </a:r>
          </a:p>
          <a:p>
            <a:r>
              <a:rPr lang="en-US" sz="4000" dirty="0" smtClean="0">
                <a:solidFill>
                  <a:srgbClr val="FFC000"/>
                </a:solidFill>
              </a:rPr>
              <a:t>Next Highest – Level </a:t>
            </a:r>
            <a:r>
              <a:rPr lang="en-US" sz="4000" dirty="0">
                <a:solidFill>
                  <a:srgbClr val="FFC000"/>
                </a:solidFill>
              </a:rPr>
              <a:t>2</a:t>
            </a:r>
            <a:r>
              <a:rPr lang="en-US" sz="4000" dirty="0" smtClean="0">
                <a:solidFill>
                  <a:srgbClr val="FFC000"/>
                </a:solidFill>
              </a:rPr>
              <a:t>  </a:t>
            </a:r>
            <a:r>
              <a:rPr lang="en-US" sz="2400" dirty="0" smtClean="0">
                <a:solidFill>
                  <a:srgbClr val="FFC000"/>
                </a:solidFill>
              </a:rPr>
              <a:t>(5,971</a:t>
            </a:r>
          </a:p>
        </p:txBody>
      </p:sp>
      <p:sp>
        <p:nvSpPr>
          <p:cNvPr id="4" name="Rectangle 3"/>
          <p:cNvSpPr/>
          <p:nvPr/>
        </p:nvSpPr>
        <p:spPr>
          <a:xfrm>
            <a:off x="8073160" y="3063593"/>
            <a:ext cx="3613143" cy="2431435"/>
          </a:xfrm>
          <a:prstGeom prst="rect">
            <a:avLst/>
          </a:prstGeom>
          <a:solidFill>
            <a:srgbClr val="FFC000"/>
          </a:solidFill>
          <a:scene3d>
            <a:camera prst="perspectiveLeft"/>
            <a:lightRig rig="threePt" dir="t"/>
          </a:scene3d>
        </p:spPr>
        <p:txBody>
          <a:bodyPr wrap="square">
            <a:spAutoFit/>
            <a:scene3d>
              <a:camera prst="perspectiveLeft"/>
              <a:lightRig rig="threePt" dir="t"/>
            </a:scene3d>
          </a:bodyPr>
          <a:lstStyle/>
          <a:p>
            <a:r>
              <a:rPr lang="en-US" sz="9600" b="1" dirty="0">
                <a:solidFill>
                  <a:schemeClr val="bg1"/>
                </a:solidFill>
                <a:effectLst>
                  <a:reflection blurRad="6350" stA="60000" endA="900" endPos="58000" dir="5400000" sy="-100000" algn="bl" rotWithShape="0"/>
                </a:effectLst>
                <a:latin typeface="Segoe Script" panose="020B0504020000000003" pitchFamily="34" charset="0"/>
              </a:rPr>
              <a:t>64%</a:t>
            </a:r>
          </a:p>
          <a:p>
            <a:pPr algn="ctr"/>
            <a:r>
              <a:rPr lang="en-US" sz="2800" dirty="0">
                <a:solidFill>
                  <a:schemeClr val="bg1"/>
                </a:solidFill>
                <a:latin typeface="Segoe Script" panose="020B0504020000000003" pitchFamily="34" charset="0"/>
              </a:rPr>
              <a:t>– Indiana </a:t>
            </a:r>
            <a:r>
              <a:rPr lang="en-US" sz="2800" b="1" dirty="0">
                <a:solidFill>
                  <a:schemeClr val="bg1"/>
                </a:solidFill>
                <a:latin typeface="Segoe Script" panose="020B0504020000000003" pitchFamily="34" charset="0"/>
              </a:rPr>
              <a:t>Target</a:t>
            </a:r>
          </a:p>
          <a:p>
            <a:pPr algn="ctr"/>
            <a:r>
              <a:rPr lang="en-US" sz="2800" b="1" dirty="0">
                <a:solidFill>
                  <a:schemeClr val="bg1"/>
                </a:solidFill>
                <a:latin typeface="Segoe Script" panose="020B0504020000000003" pitchFamily="34" charset="0"/>
              </a:rPr>
              <a:t>2018-2019</a:t>
            </a:r>
          </a:p>
        </p:txBody>
      </p:sp>
    </p:spTree>
    <p:extLst>
      <p:ext uri="{BB962C8B-B14F-4D97-AF65-F5344CB8AC3E}">
        <p14:creationId xmlns:p14="http://schemas.microsoft.com/office/powerpoint/2010/main" val="38410045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363888" y="2527684"/>
            <a:ext cx="4119717" cy="1323439"/>
          </a:xfrm>
          <a:prstGeom prst="rect">
            <a:avLst/>
          </a:prstGeom>
        </p:spPr>
        <p:txBody>
          <a:bodyPr wrap="square">
            <a:spAutoFit/>
          </a:bodyPr>
          <a:lstStyle/>
          <a:p>
            <a:r>
              <a:rPr lang="en-US" sz="2000" dirty="0" smtClean="0"/>
              <a:t>High School  Level</a:t>
            </a:r>
          </a:p>
          <a:p>
            <a:r>
              <a:rPr lang="en-US" sz="3600" dirty="0" smtClean="0"/>
              <a:t>Moving </a:t>
            </a:r>
            <a:r>
              <a:rPr lang="en-US" sz="3600" dirty="0"/>
              <a:t>Forward</a:t>
            </a:r>
          </a:p>
          <a:p>
            <a:r>
              <a:rPr lang="en-US" sz="2400" dirty="0">
                <a:solidFill>
                  <a:srgbClr val="FFC000"/>
                </a:solidFill>
              </a:rPr>
              <a:t>2018-2019</a:t>
            </a:r>
          </a:p>
        </p:txBody>
      </p:sp>
      <p:sp>
        <p:nvSpPr>
          <p:cNvPr id="7" name="TextBox 6"/>
          <p:cNvSpPr txBox="1"/>
          <p:nvPr/>
        </p:nvSpPr>
        <p:spPr>
          <a:xfrm>
            <a:off x="4688113" y="2681442"/>
            <a:ext cx="7431315" cy="3924151"/>
          </a:xfrm>
          <a:prstGeom prst="rect">
            <a:avLst/>
          </a:prstGeom>
          <a:noFill/>
        </p:spPr>
        <p:txBody>
          <a:bodyPr wrap="square" rtlCol="0">
            <a:spAutoFit/>
          </a:bodyPr>
          <a:lstStyle/>
          <a:p>
            <a:r>
              <a:rPr lang="en-US" sz="6000" dirty="0" smtClean="0">
                <a:solidFill>
                  <a:srgbClr val="FFC000"/>
                </a:solidFill>
                <a:latin typeface="Segoe Print" panose="02000600000000000000" pitchFamily="2" charset="0"/>
              </a:rPr>
              <a:t>ABE Levels 5-6</a:t>
            </a:r>
          </a:p>
          <a:p>
            <a:r>
              <a:rPr lang="en-US" sz="4000" dirty="0" smtClean="0">
                <a:latin typeface="Segoe Print" panose="02000600000000000000" pitchFamily="2" charset="0"/>
              </a:rPr>
              <a:t>706 Students – </a:t>
            </a:r>
            <a:r>
              <a:rPr lang="en-US" sz="4000" u="sng" dirty="0" smtClean="0">
                <a:latin typeface="Segoe Print" panose="02000600000000000000" pitchFamily="2" charset="0"/>
              </a:rPr>
              <a:t>4</a:t>
            </a:r>
            <a:r>
              <a:rPr lang="en-US" sz="4000" dirty="0" smtClean="0">
                <a:latin typeface="Segoe Print" panose="02000600000000000000" pitchFamily="2" charset="0"/>
              </a:rPr>
              <a:t>%</a:t>
            </a:r>
          </a:p>
          <a:p>
            <a:r>
              <a:rPr lang="en-US" sz="2000" dirty="0" smtClean="0">
                <a:solidFill>
                  <a:srgbClr val="FFC000"/>
                </a:solidFill>
              </a:rPr>
              <a:t>5.6.19</a:t>
            </a:r>
          </a:p>
          <a:p>
            <a:endParaRPr lang="en-US" sz="900" dirty="0"/>
          </a:p>
          <a:p>
            <a:r>
              <a:rPr lang="en-US" sz="6000" dirty="0" smtClean="0">
                <a:latin typeface="Segoe Print" panose="02000600000000000000" pitchFamily="2" charset="0"/>
              </a:rPr>
              <a:t>ABE Levels 5-6</a:t>
            </a:r>
          </a:p>
          <a:p>
            <a:r>
              <a:rPr lang="en-US" sz="4000" dirty="0" smtClean="0">
                <a:solidFill>
                  <a:srgbClr val="FFC000"/>
                </a:solidFill>
                <a:latin typeface="Segoe Print" panose="02000600000000000000" pitchFamily="2" charset="0"/>
              </a:rPr>
              <a:t>3,902 Students – 23%</a:t>
            </a:r>
          </a:p>
          <a:p>
            <a:r>
              <a:rPr lang="en-US" sz="2000" dirty="0" smtClean="0"/>
              <a:t>5.14.18</a:t>
            </a:r>
          </a:p>
        </p:txBody>
      </p:sp>
      <p:cxnSp>
        <p:nvCxnSpPr>
          <p:cNvPr id="9" name="Straight Connector 8"/>
          <p:cNvCxnSpPr/>
          <p:nvPr/>
        </p:nvCxnSpPr>
        <p:spPr>
          <a:xfrm>
            <a:off x="4483605" y="2927794"/>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7691" y="3569551"/>
            <a:ext cx="1541407" cy="16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44713" y="4056578"/>
            <a:ext cx="3705792" cy="1846659"/>
          </a:xfrm>
          <a:prstGeom prst="rect">
            <a:avLst/>
          </a:prstGeom>
          <a:noFill/>
        </p:spPr>
        <p:txBody>
          <a:bodyPr wrap="square" rtlCol="0">
            <a:spAutoFit/>
          </a:bodyPr>
          <a:lstStyle/>
          <a:p>
            <a:r>
              <a:rPr lang="en-US" sz="4800" dirty="0" smtClean="0">
                <a:solidFill>
                  <a:srgbClr val="FFC000"/>
                </a:solidFill>
              </a:rPr>
              <a:t>GRADES</a:t>
            </a:r>
          </a:p>
          <a:p>
            <a:r>
              <a:rPr lang="en-US" sz="6600" dirty="0" smtClean="0">
                <a:solidFill>
                  <a:srgbClr val="FFC000"/>
                </a:solidFill>
              </a:rPr>
              <a:t>9-12</a:t>
            </a:r>
            <a:endParaRPr lang="en-US" sz="6600" dirty="0">
              <a:solidFill>
                <a:srgbClr val="FFC000"/>
              </a:solidFill>
            </a:endParaRPr>
          </a:p>
        </p:txBody>
      </p:sp>
    </p:spTree>
    <p:extLst>
      <p:ext uri="{BB962C8B-B14F-4D97-AF65-F5344CB8AC3E}">
        <p14:creationId xmlns:p14="http://schemas.microsoft.com/office/powerpoint/2010/main" val="9646614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363888" y="2527684"/>
            <a:ext cx="4119717" cy="1323439"/>
          </a:xfrm>
          <a:prstGeom prst="rect">
            <a:avLst/>
          </a:prstGeom>
        </p:spPr>
        <p:txBody>
          <a:bodyPr wrap="square">
            <a:spAutoFit/>
          </a:bodyPr>
          <a:lstStyle/>
          <a:p>
            <a:r>
              <a:rPr lang="en-US" sz="2000" dirty="0" smtClean="0"/>
              <a:t>High School Equivalencies</a:t>
            </a:r>
          </a:p>
          <a:p>
            <a:r>
              <a:rPr lang="en-US" sz="3600" dirty="0" smtClean="0"/>
              <a:t>Moving </a:t>
            </a:r>
            <a:r>
              <a:rPr lang="en-US" sz="3600" dirty="0"/>
              <a:t>Forward</a:t>
            </a:r>
          </a:p>
          <a:p>
            <a:r>
              <a:rPr lang="en-US" sz="2400" dirty="0">
                <a:solidFill>
                  <a:srgbClr val="FFC000"/>
                </a:solidFill>
              </a:rPr>
              <a:t>2018-2019</a:t>
            </a:r>
          </a:p>
        </p:txBody>
      </p:sp>
      <p:sp>
        <p:nvSpPr>
          <p:cNvPr id="7" name="TextBox 6"/>
          <p:cNvSpPr txBox="1"/>
          <p:nvPr/>
        </p:nvSpPr>
        <p:spPr>
          <a:xfrm>
            <a:off x="4579254" y="2809858"/>
            <a:ext cx="7431315" cy="1323439"/>
          </a:xfrm>
          <a:prstGeom prst="rect">
            <a:avLst/>
          </a:prstGeom>
          <a:noFill/>
        </p:spPr>
        <p:txBody>
          <a:bodyPr wrap="square" rtlCol="0">
            <a:spAutoFit/>
          </a:bodyPr>
          <a:lstStyle/>
          <a:p>
            <a:r>
              <a:rPr lang="en-US" sz="8000" dirty="0" smtClean="0">
                <a:solidFill>
                  <a:srgbClr val="FFC000"/>
                </a:solidFill>
                <a:latin typeface="Segoe Print" panose="02000600000000000000" pitchFamily="2" charset="0"/>
              </a:rPr>
              <a:t>Implications</a:t>
            </a:r>
          </a:p>
        </p:txBody>
      </p:sp>
      <p:cxnSp>
        <p:nvCxnSpPr>
          <p:cNvPr id="9" name="Straight Connector 8"/>
          <p:cNvCxnSpPr/>
          <p:nvPr/>
        </p:nvCxnSpPr>
        <p:spPr>
          <a:xfrm>
            <a:off x="4483605" y="2865588"/>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2198" y="3538575"/>
            <a:ext cx="1336899" cy="142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63888" y="4045300"/>
            <a:ext cx="3424856" cy="2477601"/>
          </a:xfrm>
          <a:prstGeom prst="rect">
            <a:avLst/>
          </a:prstGeom>
          <a:noFill/>
        </p:spPr>
        <p:txBody>
          <a:bodyPr wrap="square" rtlCol="0">
            <a:spAutoFit/>
          </a:bodyPr>
          <a:lstStyle/>
          <a:p>
            <a:r>
              <a:rPr lang="en-US" sz="2400" dirty="0" smtClean="0">
                <a:solidFill>
                  <a:srgbClr val="FFC000"/>
                </a:solidFill>
              </a:rPr>
              <a:t>TOTAL HSEs </a:t>
            </a:r>
          </a:p>
          <a:p>
            <a:r>
              <a:rPr lang="en-US" sz="2000" dirty="0" smtClean="0"/>
              <a:t>3,104</a:t>
            </a:r>
          </a:p>
          <a:p>
            <a:r>
              <a:rPr lang="en-US" sz="1100" dirty="0" smtClean="0"/>
              <a:t>5.6.19</a:t>
            </a:r>
            <a:endParaRPr lang="en-US" sz="1100" dirty="0"/>
          </a:p>
          <a:p>
            <a:endParaRPr lang="en-US" sz="1000" dirty="0" smtClean="0"/>
          </a:p>
          <a:p>
            <a:r>
              <a:rPr lang="en-US" sz="2400" dirty="0" smtClean="0"/>
              <a:t>ABE Level </a:t>
            </a:r>
            <a:r>
              <a:rPr lang="en-US" sz="2400" dirty="0"/>
              <a:t>3</a:t>
            </a:r>
            <a:r>
              <a:rPr lang="en-US" sz="2400" dirty="0" smtClean="0"/>
              <a:t> – 1,420</a:t>
            </a:r>
          </a:p>
          <a:p>
            <a:r>
              <a:rPr lang="en-US" sz="2400" dirty="0" smtClean="0"/>
              <a:t>ABE Level 4 – 860</a:t>
            </a:r>
          </a:p>
          <a:p>
            <a:r>
              <a:rPr lang="en-US" sz="2400" dirty="0" smtClean="0"/>
              <a:t>ABE Level 2 – 494</a:t>
            </a:r>
          </a:p>
          <a:p>
            <a:r>
              <a:rPr lang="en-US" dirty="0" smtClean="0"/>
              <a:t>  </a:t>
            </a:r>
            <a:endParaRPr lang="en-US" dirty="0"/>
          </a:p>
        </p:txBody>
      </p:sp>
      <p:sp>
        <p:nvSpPr>
          <p:cNvPr id="13" name="TextBox 12"/>
          <p:cNvSpPr txBox="1"/>
          <p:nvPr/>
        </p:nvSpPr>
        <p:spPr>
          <a:xfrm>
            <a:off x="4737089" y="3968356"/>
            <a:ext cx="7103935" cy="2554545"/>
          </a:xfrm>
          <a:prstGeom prst="rect">
            <a:avLst/>
          </a:prstGeom>
          <a:noFill/>
        </p:spPr>
        <p:txBody>
          <a:bodyPr wrap="square" rtlCol="0">
            <a:spAutoFit/>
          </a:bodyPr>
          <a:lstStyle/>
          <a:p>
            <a:r>
              <a:rPr lang="en-US" sz="3000" dirty="0" smtClean="0"/>
              <a:t>Students may be ready at </a:t>
            </a:r>
            <a:r>
              <a:rPr lang="en-US" sz="3000" u="sng" dirty="0" smtClean="0"/>
              <a:t>lower</a:t>
            </a:r>
            <a:r>
              <a:rPr lang="en-US" sz="3000" dirty="0" smtClean="0"/>
              <a:t> educational functioning levels to test </a:t>
            </a:r>
          </a:p>
          <a:p>
            <a:endParaRPr lang="en-US" sz="1100" dirty="0"/>
          </a:p>
          <a:p>
            <a:r>
              <a:rPr lang="en-US" sz="2200" dirty="0" smtClean="0"/>
              <a:t>ABE Level 3 = Approx. Grade Range Equivalent 3-4</a:t>
            </a:r>
          </a:p>
          <a:p>
            <a:r>
              <a:rPr lang="en-US" sz="2200" dirty="0" smtClean="0"/>
              <a:t>ABE Level 4 = Approx. Grade Range Equivalent 6-8</a:t>
            </a:r>
          </a:p>
          <a:p>
            <a:r>
              <a:rPr lang="en-US" sz="2200" dirty="0">
                <a:solidFill>
                  <a:srgbClr val="FFC000"/>
                </a:solidFill>
              </a:rPr>
              <a:t>Administer TASC Readiness Assessment </a:t>
            </a:r>
            <a:r>
              <a:rPr lang="en-US" sz="2200" dirty="0" smtClean="0">
                <a:solidFill>
                  <a:srgbClr val="FFC000"/>
                </a:solidFill>
              </a:rPr>
              <a:t>earlier</a:t>
            </a:r>
            <a:endParaRPr lang="en-US" sz="2200" dirty="0">
              <a:solidFill>
                <a:srgbClr val="FFC000"/>
              </a:solidFill>
            </a:endParaRPr>
          </a:p>
          <a:p>
            <a:endParaRPr lang="en-US" sz="2300" dirty="0">
              <a:solidFill>
                <a:srgbClr val="FFC000"/>
              </a:solidFill>
            </a:endParaRPr>
          </a:p>
        </p:txBody>
      </p:sp>
    </p:spTree>
    <p:extLst>
      <p:ext uri="{BB962C8B-B14F-4D97-AF65-F5344CB8AC3E}">
        <p14:creationId xmlns:p14="http://schemas.microsoft.com/office/powerpoint/2010/main" val="30331380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3" name="TextBox 2"/>
          <p:cNvSpPr txBox="1"/>
          <p:nvPr/>
        </p:nvSpPr>
        <p:spPr>
          <a:xfrm>
            <a:off x="403796" y="2630236"/>
            <a:ext cx="10593728" cy="646331"/>
          </a:xfrm>
          <a:prstGeom prst="rect">
            <a:avLst/>
          </a:prstGeom>
          <a:noFill/>
        </p:spPr>
        <p:txBody>
          <a:bodyPr wrap="square" rtlCol="0">
            <a:spAutoFit/>
          </a:bodyPr>
          <a:lstStyle/>
          <a:p>
            <a:r>
              <a:rPr lang="en-US" sz="3600" dirty="0" smtClean="0"/>
              <a:t>Distance Education Measurable Skill Gains</a:t>
            </a:r>
          </a:p>
        </p:txBody>
      </p:sp>
      <p:sp>
        <p:nvSpPr>
          <p:cNvPr id="7" name="Rectangle 6"/>
          <p:cNvSpPr/>
          <p:nvPr/>
        </p:nvSpPr>
        <p:spPr>
          <a:xfrm>
            <a:off x="403796" y="3272541"/>
            <a:ext cx="6135013" cy="1815882"/>
          </a:xfrm>
          <a:prstGeom prst="rect">
            <a:avLst/>
          </a:prstGeom>
        </p:spPr>
        <p:txBody>
          <a:bodyPr wrap="none">
            <a:spAutoFit/>
          </a:bodyPr>
          <a:lstStyle/>
          <a:p>
            <a:r>
              <a:rPr lang="en-US" sz="7200" b="1" dirty="0" smtClean="0">
                <a:solidFill>
                  <a:srgbClr val="FFC000"/>
                </a:solidFill>
                <a:latin typeface="Segoe Script" panose="020B0504020000000003" pitchFamily="34" charset="0"/>
                <a:ea typeface="Calibri" panose="020F0502020204030204" pitchFamily="34" charset="0"/>
                <a:cs typeface="Times New Roman" panose="02020603050405020304" pitchFamily="18" charset="0"/>
              </a:rPr>
              <a:t>Distance Ed</a:t>
            </a:r>
          </a:p>
          <a:p>
            <a:r>
              <a:rPr lang="en-US" sz="4000" b="1" dirty="0" smtClean="0">
                <a:latin typeface="Segoe Script" panose="020B0504020000000003" pitchFamily="34" charset="0"/>
                <a:cs typeface="Times New Roman" panose="02020603050405020304" pitchFamily="18" charset="0"/>
              </a:rPr>
              <a:t>2018-2019</a:t>
            </a:r>
          </a:p>
        </p:txBody>
      </p:sp>
      <p:sp>
        <p:nvSpPr>
          <p:cNvPr id="2" name="Rectangle 1"/>
          <p:cNvSpPr/>
          <p:nvPr/>
        </p:nvSpPr>
        <p:spPr>
          <a:xfrm>
            <a:off x="9930523" y="6336275"/>
            <a:ext cx="1838965" cy="338554"/>
          </a:xfrm>
          <a:prstGeom prst="rect">
            <a:avLst/>
          </a:prstGeom>
        </p:spPr>
        <p:txBody>
          <a:bodyPr wrap="none">
            <a:spAutoFit/>
          </a:bodyPr>
          <a:lstStyle/>
          <a:p>
            <a:r>
              <a:rPr lang="en-US" sz="1600" dirty="0" smtClean="0"/>
              <a:t>Data </a:t>
            </a:r>
            <a:r>
              <a:rPr lang="en-US" sz="1600" dirty="0"/>
              <a:t>as of </a:t>
            </a:r>
            <a:r>
              <a:rPr lang="en-US" sz="1600" dirty="0" smtClean="0"/>
              <a:t>5.6.19</a:t>
            </a:r>
            <a:endParaRPr lang="en-US" sz="1600" dirty="0"/>
          </a:p>
        </p:txBody>
      </p:sp>
      <p:sp>
        <p:nvSpPr>
          <p:cNvPr id="12" name="TextBox 11"/>
          <p:cNvSpPr txBox="1"/>
          <p:nvPr/>
        </p:nvSpPr>
        <p:spPr>
          <a:xfrm>
            <a:off x="381899" y="4963411"/>
            <a:ext cx="6008914" cy="1754326"/>
          </a:xfrm>
          <a:prstGeom prst="rect">
            <a:avLst/>
          </a:prstGeom>
          <a:noFill/>
        </p:spPr>
        <p:txBody>
          <a:bodyPr wrap="square" rtlCol="0">
            <a:spAutoFit/>
          </a:bodyPr>
          <a:lstStyle/>
          <a:p>
            <a:r>
              <a:rPr lang="en-US" sz="3600" dirty="0" smtClean="0"/>
              <a:t>ABE Enrolled   4,528</a:t>
            </a:r>
          </a:p>
          <a:p>
            <a:r>
              <a:rPr lang="en-US" sz="3600" dirty="0" smtClean="0"/>
              <a:t>ELL Enrolled    1,305</a:t>
            </a:r>
          </a:p>
          <a:p>
            <a:r>
              <a:rPr lang="en-US" sz="3600" dirty="0" smtClean="0">
                <a:solidFill>
                  <a:srgbClr val="FFC000"/>
                </a:solidFill>
              </a:rPr>
              <a:t>Total		          5,833</a:t>
            </a:r>
            <a:endParaRPr lang="en-US" sz="3600" dirty="0">
              <a:solidFill>
                <a:srgbClr val="FFC000"/>
              </a:solidFill>
            </a:endParaRPr>
          </a:p>
        </p:txBody>
      </p:sp>
      <p:sp>
        <p:nvSpPr>
          <p:cNvPr id="13" name="TextBox 12"/>
          <p:cNvSpPr txBox="1"/>
          <p:nvPr/>
        </p:nvSpPr>
        <p:spPr>
          <a:xfrm>
            <a:off x="7025529" y="3599810"/>
            <a:ext cx="5166471" cy="3754874"/>
          </a:xfrm>
          <a:prstGeom prst="rect">
            <a:avLst/>
          </a:prstGeom>
          <a:noFill/>
        </p:spPr>
        <p:txBody>
          <a:bodyPr wrap="square" rtlCol="0">
            <a:spAutoFit/>
          </a:bodyPr>
          <a:lstStyle/>
          <a:p>
            <a:r>
              <a:rPr lang="en-US" sz="3200" dirty="0" smtClean="0"/>
              <a:t>NRS Table 4C Column H</a:t>
            </a:r>
          </a:p>
          <a:p>
            <a:r>
              <a:rPr lang="en-US" sz="9600" dirty="0" smtClean="0">
                <a:solidFill>
                  <a:srgbClr val="FFC000"/>
                </a:solidFill>
                <a:latin typeface="Segoe Print" panose="02000600000000000000" pitchFamily="2" charset="0"/>
              </a:rPr>
              <a:t>63.90%</a:t>
            </a:r>
          </a:p>
          <a:p>
            <a:endParaRPr lang="en-US" sz="9200" dirty="0"/>
          </a:p>
          <a:p>
            <a:endParaRPr lang="en-US" dirty="0"/>
          </a:p>
        </p:txBody>
      </p:sp>
      <p:cxnSp>
        <p:nvCxnSpPr>
          <p:cNvPr id="15" name="Straight Connector 14"/>
          <p:cNvCxnSpPr/>
          <p:nvPr/>
        </p:nvCxnSpPr>
        <p:spPr>
          <a:xfrm flipH="1">
            <a:off x="6725130" y="3445875"/>
            <a:ext cx="38326" cy="30053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827336" y="5750552"/>
            <a:ext cx="5092729" cy="400110"/>
          </a:xfrm>
          <a:prstGeom prst="rect">
            <a:avLst/>
          </a:prstGeom>
          <a:noFill/>
        </p:spPr>
        <p:txBody>
          <a:bodyPr wrap="square" rtlCol="0">
            <a:spAutoFit/>
          </a:bodyPr>
          <a:lstStyle/>
          <a:p>
            <a:r>
              <a:rPr lang="en-US" sz="2000" dirty="0" smtClean="0"/>
              <a:t>26% Participate in Distance Education </a:t>
            </a:r>
            <a:endParaRPr lang="en-US" sz="2000" dirty="0"/>
          </a:p>
        </p:txBody>
      </p:sp>
    </p:spTree>
    <p:extLst>
      <p:ext uri="{BB962C8B-B14F-4D97-AF65-F5344CB8AC3E}">
        <p14:creationId xmlns:p14="http://schemas.microsoft.com/office/powerpoint/2010/main" val="36079809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6166127" y="2260948"/>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5882815" y="2668202"/>
            <a:ext cx="5448635" cy="400110"/>
          </a:xfrm>
          <a:prstGeom prst="rect">
            <a:avLst/>
          </a:prstGeom>
          <a:noFill/>
        </p:spPr>
        <p:txBody>
          <a:bodyPr wrap="square" rtlCol="0">
            <a:spAutoFit/>
          </a:bodyPr>
          <a:lstStyle/>
          <a:p>
            <a:endParaRPr lang="en-US" sz="2000" dirty="0"/>
          </a:p>
        </p:txBody>
      </p:sp>
      <p:sp>
        <p:nvSpPr>
          <p:cNvPr id="3" name="TextBox 2"/>
          <p:cNvSpPr txBox="1"/>
          <p:nvPr/>
        </p:nvSpPr>
        <p:spPr>
          <a:xfrm>
            <a:off x="478720" y="2668202"/>
            <a:ext cx="10593728" cy="3354765"/>
          </a:xfrm>
          <a:prstGeom prst="rect">
            <a:avLst/>
          </a:prstGeom>
          <a:noFill/>
        </p:spPr>
        <p:txBody>
          <a:bodyPr wrap="square" rtlCol="0">
            <a:spAutoFit/>
          </a:bodyPr>
          <a:lstStyle/>
          <a:p>
            <a:r>
              <a:rPr lang="en-US" sz="3600" dirty="0" smtClean="0"/>
              <a:t>Participant Status </a:t>
            </a:r>
          </a:p>
          <a:p>
            <a:r>
              <a:rPr lang="en-US" sz="3600" dirty="0" smtClean="0"/>
              <a:t>Program Enrollment</a:t>
            </a:r>
          </a:p>
          <a:p>
            <a:r>
              <a:rPr lang="en-US" sz="2800" dirty="0" smtClean="0">
                <a:solidFill>
                  <a:srgbClr val="FFC000"/>
                </a:solidFill>
                <a:latin typeface="Segoe Print" panose="02000600000000000000" pitchFamily="2" charset="0"/>
              </a:rPr>
              <a:t>Employed | Unemployed  </a:t>
            </a:r>
          </a:p>
          <a:p>
            <a:r>
              <a:rPr lang="en-US" sz="2800" dirty="0" smtClean="0">
                <a:latin typeface="Segoe Print" panose="02000600000000000000" pitchFamily="2" charset="0"/>
              </a:rPr>
              <a:t>8,250			8,761				</a:t>
            </a:r>
          </a:p>
          <a:p>
            <a:r>
              <a:rPr lang="en-US" sz="2800" dirty="0" smtClean="0">
                <a:solidFill>
                  <a:srgbClr val="FFC000"/>
                </a:solidFill>
                <a:latin typeface="Segoe Print" panose="02000600000000000000" pitchFamily="2" charset="0"/>
              </a:rPr>
              <a:t>Not in Labor Force</a:t>
            </a:r>
          </a:p>
          <a:p>
            <a:r>
              <a:rPr lang="en-US" sz="2800" dirty="0" smtClean="0">
                <a:latin typeface="Segoe Print" panose="02000600000000000000" pitchFamily="2" charset="0"/>
              </a:rPr>
              <a:t>5,058</a:t>
            </a:r>
          </a:p>
          <a:p>
            <a:endParaRPr lang="en-US" sz="2800" dirty="0" smtClean="0">
              <a:latin typeface="Segoe Print" panose="02000600000000000000" pitchFamily="2" charset="0"/>
            </a:endParaRPr>
          </a:p>
        </p:txBody>
      </p:sp>
      <p:sp>
        <p:nvSpPr>
          <p:cNvPr id="2" name="Rectangle 1"/>
          <p:cNvSpPr/>
          <p:nvPr/>
        </p:nvSpPr>
        <p:spPr>
          <a:xfrm>
            <a:off x="644974" y="6045833"/>
            <a:ext cx="1838965" cy="338554"/>
          </a:xfrm>
          <a:prstGeom prst="rect">
            <a:avLst/>
          </a:prstGeom>
        </p:spPr>
        <p:txBody>
          <a:bodyPr wrap="none">
            <a:spAutoFit/>
          </a:bodyPr>
          <a:lstStyle/>
          <a:p>
            <a:r>
              <a:rPr lang="en-US" sz="1600" dirty="0" smtClean="0"/>
              <a:t>Data </a:t>
            </a:r>
            <a:r>
              <a:rPr lang="en-US" sz="1600" dirty="0"/>
              <a:t>as of </a:t>
            </a:r>
            <a:r>
              <a:rPr lang="en-US" sz="1600" dirty="0" smtClean="0"/>
              <a:t>5.6.19</a:t>
            </a:r>
            <a:endParaRPr lang="en-US" sz="1600" dirty="0"/>
          </a:p>
        </p:txBody>
      </p:sp>
      <p:graphicFrame>
        <p:nvGraphicFramePr>
          <p:cNvPr id="32" name="Chart 31"/>
          <p:cNvGraphicFramePr/>
          <p:nvPr>
            <p:extLst>
              <p:ext uri="{D42A27DB-BD31-4B8C-83A1-F6EECF244321}">
                <p14:modId xmlns:p14="http://schemas.microsoft.com/office/powerpoint/2010/main" val="4224972991"/>
              </p:ext>
            </p:extLst>
          </p:nvPr>
        </p:nvGraphicFramePr>
        <p:xfrm>
          <a:off x="5266967" y="2868257"/>
          <a:ext cx="6561239" cy="38660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634190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6166127" y="2260948"/>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5882815" y="2668202"/>
            <a:ext cx="5448635" cy="400110"/>
          </a:xfrm>
          <a:prstGeom prst="rect">
            <a:avLst/>
          </a:prstGeom>
          <a:noFill/>
        </p:spPr>
        <p:txBody>
          <a:bodyPr wrap="square" rtlCol="0">
            <a:spAutoFit/>
          </a:bodyPr>
          <a:lstStyle/>
          <a:p>
            <a:endParaRPr lang="en-US" sz="2000" dirty="0"/>
          </a:p>
        </p:txBody>
      </p:sp>
      <p:sp>
        <p:nvSpPr>
          <p:cNvPr id="2" name="Rectangle 1"/>
          <p:cNvSpPr/>
          <p:nvPr/>
        </p:nvSpPr>
        <p:spPr>
          <a:xfrm>
            <a:off x="344795" y="2329648"/>
            <a:ext cx="1838965" cy="338554"/>
          </a:xfrm>
          <a:prstGeom prst="rect">
            <a:avLst/>
          </a:prstGeom>
        </p:spPr>
        <p:txBody>
          <a:bodyPr wrap="none">
            <a:spAutoFit/>
          </a:bodyPr>
          <a:lstStyle/>
          <a:p>
            <a:r>
              <a:rPr lang="en-US" sz="1600" dirty="0" smtClean="0"/>
              <a:t>Data </a:t>
            </a:r>
            <a:r>
              <a:rPr lang="en-US" sz="1600" dirty="0"/>
              <a:t>as of </a:t>
            </a:r>
            <a:r>
              <a:rPr lang="en-US" sz="1600" dirty="0" smtClean="0"/>
              <a:t>5.6.19</a:t>
            </a:r>
            <a:endParaRPr lang="en-US" sz="1600" dirty="0"/>
          </a:p>
        </p:txBody>
      </p:sp>
      <p:sp>
        <p:nvSpPr>
          <p:cNvPr id="3" name="TextBox 2"/>
          <p:cNvSpPr txBox="1"/>
          <p:nvPr/>
        </p:nvSpPr>
        <p:spPr>
          <a:xfrm>
            <a:off x="344795" y="2843270"/>
            <a:ext cx="5958349" cy="4154984"/>
          </a:xfrm>
          <a:prstGeom prst="rect">
            <a:avLst/>
          </a:prstGeom>
          <a:noFill/>
        </p:spPr>
        <p:txBody>
          <a:bodyPr wrap="square" rtlCol="0">
            <a:spAutoFit/>
          </a:bodyPr>
          <a:lstStyle/>
          <a:p>
            <a:r>
              <a:rPr lang="en-US" sz="2200" dirty="0" smtClean="0">
                <a:solidFill>
                  <a:srgbClr val="FFC000"/>
                </a:solidFill>
              </a:rPr>
              <a:t>No. Enrolled Min. High School Diploma/HSE</a:t>
            </a:r>
          </a:p>
          <a:p>
            <a:r>
              <a:rPr lang="en-US" sz="2200" dirty="0" smtClean="0">
                <a:solidFill>
                  <a:srgbClr val="FFC000"/>
                </a:solidFill>
              </a:rPr>
              <a:t>U.S. – Non-U.S. Based Schooling</a:t>
            </a:r>
          </a:p>
          <a:p>
            <a:r>
              <a:rPr lang="en-US" sz="8000" dirty="0" smtClean="0">
                <a:latin typeface="Segoe Print" panose="02000600000000000000" pitchFamily="2" charset="0"/>
              </a:rPr>
              <a:t>7,639 </a:t>
            </a:r>
          </a:p>
          <a:p>
            <a:r>
              <a:rPr lang="en-US" sz="8000" dirty="0" smtClean="0">
                <a:solidFill>
                  <a:srgbClr val="FFC000"/>
                </a:solidFill>
                <a:latin typeface="Segoe Print" panose="02000600000000000000" pitchFamily="2" charset="0"/>
              </a:rPr>
              <a:t>34.55%</a:t>
            </a:r>
          </a:p>
          <a:p>
            <a:r>
              <a:rPr lang="en-US" sz="2400" dirty="0" smtClean="0">
                <a:latin typeface="Segoe Print" panose="02000600000000000000" pitchFamily="2" charset="0"/>
              </a:rPr>
              <a:t>29.31% PY 2017-2018</a:t>
            </a:r>
          </a:p>
          <a:p>
            <a:endParaRPr lang="en-US" dirty="0"/>
          </a:p>
          <a:p>
            <a:endParaRPr lang="en-US" dirty="0"/>
          </a:p>
        </p:txBody>
      </p:sp>
      <p:sp>
        <p:nvSpPr>
          <p:cNvPr id="7" name="TextBox 6"/>
          <p:cNvSpPr txBox="1"/>
          <p:nvPr/>
        </p:nvSpPr>
        <p:spPr>
          <a:xfrm>
            <a:off x="6723474" y="2868257"/>
            <a:ext cx="5117690" cy="3754874"/>
          </a:xfrm>
          <a:prstGeom prst="rect">
            <a:avLst/>
          </a:prstGeom>
          <a:noFill/>
        </p:spPr>
        <p:txBody>
          <a:bodyPr wrap="square" rtlCol="0">
            <a:spAutoFit/>
          </a:bodyPr>
          <a:lstStyle/>
          <a:p>
            <a:r>
              <a:rPr lang="en-US" dirty="0" smtClean="0"/>
              <a:t>No. Enrolled With Some College or Degree</a:t>
            </a:r>
          </a:p>
          <a:p>
            <a:r>
              <a:rPr lang="en-US" dirty="0"/>
              <a:t>U.S. – Non-U.S. Based </a:t>
            </a:r>
            <a:r>
              <a:rPr lang="en-US" dirty="0" smtClean="0"/>
              <a:t>Schooling</a:t>
            </a:r>
          </a:p>
          <a:p>
            <a:r>
              <a:rPr lang="en-US" sz="8000" dirty="0" smtClean="0">
                <a:solidFill>
                  <a:srgbClr val="FFC000"/>
                </a:solidFill>
                <a:latin typeface="Segoe Print" panose="02000600000000000000" pitchFamily="2" charset="0"/>
              </a:rPr>
              <a:t>2,930</a:t>
            </a:r>
          </a:p>
          <a:p>
            <a:r>
              <a:rPr lang="en-US" sz="8000" dirty="0" smtClean="0">
                <a:latin typeface="Segoe Print" panose="02000600000000000000" pitchFamily="2" charset="0"/>
              </a:rPr>
              <a:t>13.25%</a:t>
            </a:r>
          </a:p>
          <a:p>
            <a:r>
              <a:rPr lang="en-US" sz="2400" dirty="0" smtClean="0">
                <a:solidFill>
                  <a:srgbClr val="FFC000"/>
                </a:solidFill>
                <a:latin typeface="Segoe Print" panose="02000600000000000000" pitchFamily="2" charset="0"/>
              </a:rPr>
              <a:t>11.19% PY 2017-2018</a:t>
            </a:r>
            <a:endParaRPr lang="en-US" sz="2400" dirty="0">
              <a:solidFill>
                <a:srgbClr val="FFC000"/>
              </a:solidFill>
              <a:latin typeface="Segoe Print" panose="02000600000000000000" pitchFamily="2" charset="0"/>
            </a:endParaRPr>
          </a:p>
          <a:p>
            <a:endParaRPr lang="en-US" dirty="0"/>
          </a:p>
        </p:txBody>
      </p:sp>
      <p:cxnSp>
        <p:nvCxnSpPr>
          <p:cNvPr id="9" name="Straight Connector 8"/>
          <p:cNvCxnSpPr/>
          <p:nvPr/>
        </p:nvCxnSpPr>
        <p:spPr>
          <a:xfrm>
            <a:off x="6474542" y="3068312"/>
            <a:ext cx="0" cy="32262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2218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363887" y="2727739"/>
            <a:ext cx="4119717" cy="3754874"/>
          </a:xfrm>
          <a:prstGeom prst="rect">
            <a:avLst/>
          </a:prstGeom>
        </p:spPr>
        <p:txBody>
          <a:bodyPr wrap="square">
            <a:spAutoFit/>
          </a:bodyPr>
          <a:lstStyle/>
          <a:p>
            <a:r>
              <a:rPr lang="en-US" sz="2400" dirty="0" smtClean="0"/>
              <a:t>Professional Development</a:t>
            </a:r>
          </a:p>
          <a:p>
            <a:r>
              <a:rPr lang="en-US" sz="9600" dirty="0" smtClean="0">
                <a:solidFill>
                  <a:srgbClr val="FFC000"/>
                </a:solidFill>
              </a:rPr>
              <a:t>NEXT </a:t>
            </a:r>
          </a:p>
          <a:p>
            <a:r>
              <a:rPr lang="en-US" sz="5400" dirty="0" smtClean="0">
                <a:solidFill>
                  <a:srgbClr val="FFC000"/>
                </a:solidFill>
              </a:rPr>
              <a:t>STEPS</a:t>
            </a:r>
            <a:endParaRPr lang="en-US" sz="5400" dirty="0">
              <a:solidFill>
                <a:srgbClr val="FFC000"/>
              </a:solidFill>
            </a:endParaRPr>
          </a:p>
          <a:p>
            <a:r>
              <a:rPr lang="en-US" sz="3600" dirty="0"/>
              <a:t>Moving Forward</a:t>
            </a:r>
          </a:p>
          <a:p>
            <a:r>
              <a:rPr lang="en-US" sz="2400" dirty="0">
                <a:solidFill>
                  <a:srgbClr val="FFC000"/>
                </a:solidFill>
              </a:rPr>
              <a:t>2018-2019</a:t>
            </a:r>
          </a:p>
        </p:txBody>
      </p:sp>
      <p:sp>
        <p:nvSpPr>
          <p:cNvPr id="7" name="TextBox 6"/>
          <p:cNvSpPr txBox="1"/>
          <p:nvPr/>
        </p:nvSpPr>
        <p:spPr>
          <a:xfrm>
            <a:off x="4856327" y="2722151"/>
            <a:ext cx="7431315" cy="6440225"/>
          </a:xfrm>
          <a:prstGeom prst="rect">
            <a:avLst/>
          </a:prstGeom>
          <a:noFill/>
        </p:spPr>
        <p:txBody>
          <a:bodyPr wrap="square" rtlCol="0">
            <a:spAutoFit/>
          </a:bodyPr>
          <a:lstStyle/>
          <a:p>
            <a:endParaRPr lang="en-US" sz="1050" dirty="0" smtClean="0"/>
          </a:p>
          <a:p>
            <a:r>
              <a:rPr lang="en-US" sz="4400" dirty="0" smtClean="0">
                <a:solidFill>
                  <a:srgbClr val="FFC000"/>
                </a:solidFill>
              </a:rPr>
              <a:t>New </a:t>
            </a:r>
            <a:r>
              <a:rPr lang="en-US" sz="4400" dirty="0">
                <a:solidFill>
                  <a:srgbClr val="FFC000"/>
                </a:solidFill>
              </a:rPr>
              <a:t>Teacher Training </a:t>
            </a:r>
          </a:p>
          <a:p>
            <a:r>
              <a:rPr lang="en-US" sz="4000" dirty="0"/>
              <a:t>May 10, 2019 </a:t>
            </a:r>
            <a:endParaRPr lang="en-US" sz="4000" dirty="0" smtClean="0"/>
          </a:p>
          <a:p>
            <a:r>
              <a:rPr lang="en-US" sz="3600" dirty="0" smtClean="0"/>
              <a:t>– </a:t>
            </a:r>
            <a:r>
              <a:rPr lang="en-US" sz="3600" dirty="0"/>
              <a:t>PDF Meeting, </a:t>
            </a:r>
            <a:r>
              <a:rPr lang="en-US" sz="3600" dirty="0" smtClean="0"/>
              <a:t>10 a.m. - 3 p.m.</a:t>
            </a:r>
          </a:p>
          <a:p>
            <a:r>
              <a:rPr lang="en-US" sz="2800" dirty="0">
                <a:solidFill>
                  <a:srgbClr val="FFC000"/>
                </a:solidFill>
              </a:rPr>
              <a:t>Wayne Township Adult </a:t>
            </a:r>
            <a:r>
              <a:rPr lang="en-US" sz="2800" dirty="0" smtClean="0">
                <a:solidFill>
                  <a:srgbClr val="FFC000"/>
                </a:solidFill>
              </a:rPr>
              <a:t>Education</a:t>
            </a:r>
          </a:p>
          <a:p>
            <a:r>
              <a:rPr lang="en-US" dirty="0"/>
              <a:t>1155 S. High School Road Door #</a:t>
            </a:r>
            <a:r>
              <a:rPr lang="en-US" dirty="0" smtClean="0"/>
              <a:t>2 | Indianapolis</a:t>
            </a:r>
            <a:r>
              <a:rPr lang="en-US" dirty="0"/>
              <a:t>, IN 46241</a:t>
            </a:r>
          </a:p>
          <a:p>
            <a:endParaRPr lang="en-US" dirty="0" smtClean="0"/>
          </a:p>
          <a:p>
            <a:endParaRPr lang="en-US" sz="2400" dirty="0" smtClean="0">
              <a:solidFill>
                <a:srgbClr val="FFC000"/>
              </a:solidFill>
            </a:endParaRPr>
          </a:p>
          <a:p>
            <a:endParaRPr lang="en-US" sz="2800" dirty="0"/>
          </a:p>
          <a:p>
            <a:endParaRPr lang="en-US" sz="2800" dirty="0">
              <a:solidFill>
                <a:srgbClr val="FFC000"/>
              </a:solidFill>
            </a:endParaRPr>
          </a:p>
          <a:p>
            <a:endParaRPr lang="en-US" sz="2800" dirty="0"/>
          </a:p>
          <a:p>
            <a:endParaRPr lang="en-US" sz="1750" dirty="0">
              <a:solidFill>
                <a:srgbClr val="FFC000"/>
              </a:solidFill>
            </a:endParaRPr>
          </a:p>
          <a:p>
            <a:endParaRPr lang="en-US" sz="1750" dirty="0">
              <a:solidFill>
                <a:srgbClr val="FFC000"/>
              </a:solidFill>
            </a:endParaRPr>
          </a:p>
          <a:p>
            <a:r>
              <a:rPr lang="en-US" sz="2800" dirty="0" smtClean="0"/>
              <a:t> </a:t>
            </a:r>
          </a:p>
          <a:p>
            <a:endParaRPr lang="en-US" sz="2900" dirty="0" smtClean="0"/>
          </a:p>
          <a:p>
            <a:r>
              <a:rPr lang="en-US" dirty="0"/>
              <a:t>	</a:t>
            </a:r>
            <a:endParaRPr lang="en-US" dirty="0" smtClean="0"/>
          </a:p>
        </p:txBody>
      </p:sp>
      <p:cxnSp>
        <p:nvCxnSpPr>
          <p:cNvPr id="9" name="Straight Connector 8"/>
          <p:cNvCxnSpPr/>
          <p:nvPr/>
        </p:nvCxnSpPr>
        <p:spPr>
          <a:xfrm>
            <a:off x="4483605" y="2865588"/>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1041" y="3675547"/>
            <a:ext cx="1367009" cy="1459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856329" y="5682394"/>
            <a:ext cx="7503886" cy="800219"/>
          </a:xfrm>
          <a:prstGeom prst="rect">
            <a:avLst/>
          </a:prstGeom>
          <a:noFill/>
        </p:spPr>
        <p:txBody>
          <a:bodyPr wrap="square" rtlCol="0">
            <a:spAutoFit/>
          </a:bodyPr>
          <a:lstStyle/>
          <a:p>
            <a:r>
              <a:rPr lang="en-US" sz="4600" dirty="0" smtClean="0">
                <a:solidFill>
                  <a:srgbClr val="FFC000"/>
                </a:solidFill>
                <a:effectLst>
                  <a:reflection blurRad="6350" stA="60000" endA="900" endPos="58000" dir="5400000" sy="-100000" algn="bl" rotWithShape="0"/>
                </a:effectLst>
              </a:rPr>
              <a:t>Contracted PD Trainings</a:t>
            </a:r>
            <a:endParaRPr lang="en-US" sz="4600" dirty="0">
              <a:solidFill>
                <a:srgbClr val="FFC000"/>
              </a:solidFill>
              <a:effectLst>
                <a:reflection blurRad="6350" stA="60000" endA="900" endPos="58000" dir="5400000" sy="-100000" algn="bl" rotWithShape="0"/>
              </a:effectLst>
            </a:endParaRPr>
          </a:p>
        </p:txBody>
      </p:sp>
    </p:spTree>
    <p:extLst>
      <p:ext uri="{BB962C8B-B14F-4D97-AF65-F5344CB8AC3E}">
        <p14:creationId xmlns:p14="http://schemas.microsoft.com/office/powerpoint/2010/main" val="13417296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2" name="Rectangle 1"/>
          <p:cNvSpPr/>
          <p:nvPr/>
        </p:nvSpPr>
        <p:spPr>
          <a:xfrm>
            <a:off x="349700" y="2439788"/>
            <a:ext cx="4119717" cy="1384995"/>
          </a:xfrm>
          <a:prstGeom prst="rect">
            <a:avLst/>
          </a:prstGeom>
        </p:spPr>
        <p:txBody>
          <a:bodyPr wrap="square">
            <a:spAutoFit/>
          </a:bodyPr>
          <a:lstStyle/>
          <a:p>
            <a:r>
              <a:rPr lang="en-US" sz="2400" dirty="0" smtClean="0"/>
              <a:t>Professional Development</a:t>
            </a:r>
          </a:p>
          <a:p>
            <a:r>
              <a:rPr lang="en-US" sz="3600" dirty="0" smtClean="0"/>
              <a:t>Moving </a:t>
            </a:r>
            <a:r>
              <a:rPr lang="en-US" sz="3600" dirty="0"/>
              <a:t>Forward</a:t>
            </a:r>
          </a:p>
          <a:p>
            <a:r>
              <a:rPr lang="en-US" sz="2400" dirty="0">
                <a:solidFill>
                  <a:srgbClr val="FFC000"/>
                </a:solidFill>
              </a:rPr>
              <a:t>2018-2019</a:t>
            </a:r>
          </a:p>
        </p:txBody>
      </p:sp>
      <p:sp>
        <p:nvSpPr>
          <p:cNvPr id="7" name="TextBox 6"/>
          <p:cNvSpPr txBox="1"/>
          <p:nvPr/>
        </p:nvSpPr>
        <p:spPr>
          <a:xfrm>
            <a:off x="298986" y="4624890"/>
            <a:ext cx="5920801" cy="1877437"/>
          </a:xfrm>
          <a:prstGeom prst="rect">
            <a:avLst/>
          </a:prstGeom>
          <a:noFill/>
        </p:spPr>
        <p:txBody>
          <a:bodyPr wrap="square" rtlCol="0">
            <a:spAutoFit/>
          </a:bodyPr>
          <a:lstStyle/>
          <a:p>
            <a:r>
              <a:rPr lang="en-US" sz="2800" dirty="0" smtClean="0">
                <a:solidFill>
                  <a:srgbClr val="FFC000"/>
                </a:solidFill>
                <a:latin typeface="Segoe Print" panose="02000600000000000000" pitchFamily="2" charset="0"/>
              </a:rPr>
              <a:t>Make-Up Meeting</a:t>
            </a:r>
          </a:p>
          <a:p>
            <a:r>
              <a:rPr lang="en-US" sz="2800" dirty="0" smtClean="0"/>
              <a:t>May 14, 2019</a:t>
            </a:r>
          </a:p>
          <a:p>
            <a:r>
              <a:rPr lang="en-US" dirty="0" smtClean="0">
                <a:solidFill>
                  <a:srgbClr val="FFC000"/>
                </a:solidFill>
              </a:rPr>
              <a:t>10 a.m. – 3 p.m.</a:t>
            </a:r>
          </a:p>
          <a:p>
            <a:endParaRPr lang="en-US" sz="800" dirty="0" smtClean="0">
              <a:solidFill>
                <a:srgbClr val="FFC000"/>
              </a:solidFill>
            </a:endParaRPr>
          </a:p>
          <a:p>
            <a:r>
              <a:rPr lang="en-US" sz="1600" dirty="0" smtClean="0"/>
              <a:t>Ivy Tech Kokomo </a:t>
            </a:r>
          </a:p>
          <a:p>
            <a:r>
              <a:rPr lang="en-US" sz="1600" dirty="0"/>
              <a:t>1815 E. Morgan </a:t>
            </a:r>
            <a:r>
              <a:rPr lang="en-US" sz="1600" dirty="0" smtClean="0"/>
              <a:t>Street</a:t>
            </a:r>
          </a:p>
        </p:txBody>
      </p:sp>
      <p:cxnSp>
        <p:nvCxnSpPr>
          <p:cNvPr id="9" name="Straight Connector 8"/>
          <p:cNvCxnSpPr/>
          <p:nvPr/>
        </p:nvCxnSpPr>
        <p:spPr>
          <a:xfrm>
            <a:off x="4483605" y="2865588"/>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4323" y="3444948"/>
            <a:ext cx="1190975" cy="127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219787" y="2615844"/>
            <a:ext cx="5920800" cy="3916457"/>
          </a:xfrm>
          <a:prstGeom prst="rect">
            <a:avLst/>
          </a:prstGeom>
          <a:noFill/>
        </p:spPr>
        <p:txBody>
          <a:bodyPr wrap="square" rtlCol="0">
            <a:spAutoFit/>
          </a:bodyPr>
          <a:lstStyle/>
          <a:p>
            <a:r>
              <a:rPr lang="en-US" sz="4000" dirty="0" smtClean="0">
                <a:solidFill>
                  <a:srgbClr val="FFC000"/>
                </a:solidFill>
              </a:rPr>
              <a:t>Establishing –</a:t>
            </a:r>
            <a:r>
              <a:rPr lang="en-US" sz="6000" dirty="0" smtClean="0">
                <a:solidFill>
                  <a:srgbClr val="FFC000"/>
                </a:solidFill>
              </a:rPr>
              <a:t> </a:t>
            </a:r>
          </a:p>
          <a:p>
            <a:r>
              <a:rPr lang="en-US" sz="4000" dirty="0" smtClean="0"/>
              <a:t>Workforce Education Initiatives</a:t>
            </a:r>
          </a:p>
          <a:p>
            <a:r>
              <a:rPr lang="en-US" sz="4000" dirty="0" smtClean="0"/>
              <a:t>Integrating Education &amp; Training (IETs)</a:t>
            </a:r>
          </a:p>
          <a:p>
            <a:endParaRPr lang="en-US" sz="1050" dirty="0" smtClean="0"/>
          </a:p>
          <a:p>
            <a:endParaRPr lang="en-US" dirty="0"/>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3333" t="7516" r="21048" b="16856"/>
          <a:stretch/>
        </p:blipFill>
        <p:spPr>
          <a:xfrm>
            <a:off x="4847632" y="3084278"/>
            <a:ext cx="1059543" cy="1440723"/>
          </a:xfrm>
          <a:prstGeom prst="rect">
            <a:avLst/>
          </a:prstGeom>
          <a:ln>
            <a:solidFill>
              <a:schemeClr val="tx1"/>
            </a:solidFill>
          </a:ln>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7815" t="9072" r="26567" b="15500"/>
          <a:stretch/>
        </p:blipFill>
        <p:spPr>
          <a:xfrm>
            <a:off x="4837771" y="4716197"/>
            <a:ext cx="1059543" cy="1436915"/>
          </a:xfrm>
          <a:prstGeom prst="rect">
            <a:avLst/>
          </a:prstGeom>
          <a:ln>
            <a:solidFill>
              <a:schemeClr val="tx1"/>
            </a:solidFill>
          </a:ln>
        </p:spPr>
      </p:pic>
      <p:sp>
        <p:nvSpPr>
          <p:cNvPr id="17" name="TextBox 16"/>
          <p:cNvSpPr txBox="1"/>
          <p:nvPr/>
        </p:nvSpPr>
        <p:spPr>
          <a:xfrm>
            <a:off x="6219787" y="6166681"/>
            <a:ext cx="5061546" cy="369332"/>
          </a:xfrm>
          <a:prstGeom prst="rect">
            <a:avLst/>
          </a:prstGeom>
          <a:noFill/>
        </p:spPr>
        <p:txBody>
          <a:bodyPr wrap="square" rtlCol="0">
            <a:spAutoFit/>
          </a:bodyPr>
          <a:lstStyle/>
          <a:p>
            <a:r>
              <a:rPr lang="en-US" dirty="0" smtClean="0"/>
              <a:t>Presenters</a:t>
            </a:r>
            <a:r>
              <a:rPr lang="en-US" dirty="0" smtClean="0">
                <a:solidFill>
                  <a:srgbClr val="FFC000"/>
                </a:solidFill>
              </a:rPr>
              <a:t> </a:t>
            </a:r>
            <a:r>
              <a:rPr lang="en-US" dirty="0" smtClean="0"/>
              <a:t>|</a:t>
            </a:r>
            <a:r>
              <a:rPr lang="en-US" dirty="0" smtClean="0">
                <a:solidFill>
                  <a:srgbClr val="FFC000"/>
                </a:solidFill>
              </a:rPr>
              <a:t> Denise Cox </a:t>
            </a:r>
            <a:r>
              <a:rPr lang="en-US" dirty="0" smtClean="0"/>
              <a:t>|</a:t>
            </a:r>
            <a:r>
              <a:rPr lang="en-US" dirty="0" smtClean="0">
                <a:solidFill>
                  <a:srgbClr val="FFC000"/>
                </a:solidFill>
              </a:rPr>
              <a:t> Linda Warner</a:t>
            </a:r>
            <a:endParaRPr lang="en-US" dirty="0">
              <a:solidFill>
                <a:srgbClr val="FFC000"/>
              </a:solidFill>
            </a:endParaRPr>
          </a:p>
        </p:txBody>
      </p:sp>
      <p:sp>
        <p:nvSpPr>
          <p:cNvPr id="4" name="Rectangle 3"/>
          <p:cNvSpPr/>
          <p:nvPr/>
        </p:nvSpPr>
        <p:spPr>
          <a:xfrm>
            <a:off x="403925" y="3955337"/>
            <a:ext cx="3017327" cy="369332"/>
          </a:xfrm>
          <a:prstGeom prst="rect">
            <a:avLst/>
          </a:prstGeom>
          <a:solidFill>
            <a:srgbClr val="FFC000"/>
          </a:solidFill>
          <a:effectLst>
            <a:reflection blurRad="6350" stA="50000" endA="300" endPos="55500" dist="50800" dir="5400000" sy="-100000" algn="bl" rotWithShape="0"/>
          </a:effectLst>
        </p:spPr>
        <p:txBody>
          <a:bodyPr wrap="square">
            <a:spAutoFit/>
          </a:bodyPr>
          <a:lstStyle/>
          <a:p>
            <a:r>
              <a:rPr lang="en-US" b="1" dirty="0" smtClean="0">
                <a:solidFill>
                  <a:schemeClr val="bg1"/>
                </a:solidFill>
              </a:rPr>
              <a:t>Amplify</a:t>
            </a:r>
            <a:r>
              <a:rPr lang="en-US" dirty="0" smtClean="0">
                <a:solidFill>
                  <a:schemeClr val="bg1"/>
                </a:solidFill>
              </a:rPr>
              <a:t> Adult Education </a:t>
            </a:r>
            <a:endParaRPr lang="en-US" dirty="0">
              <a:solidFill>
                <a:schemeClr val="bg1"/>
              </a:solidFill>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9249" y="5362016"/>
            <a:ext cx="695126" cy="1068245"/>
          </a:xfrm>
          <a:prstGeom prst="rect">
            <a:avLst/>
          </a:prstGeom>
        </p:spPr>
      </p:pic>
    </p:spTree>
    <p:extLst>
      <p:ext uri="{BB962C8B-B14F-4D97-AF65-F5344CB8AC3E}">
        <p14:creationId xmlns:p14="http://schemas.microsoft.com/office/powerpoint/2010/main" val="21467700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25" name="Straight Connector 24"/>
          <p:cNvCxnSpPr/>
          <p:nvPr/>
        </p:nvCxnSpPr>
        <p:spPr>
          <a:xfrm>
            <a:off x="7411644" y="2990893"/>
            <a:ext cx="0" cy="315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48571" y="2260797"/>
            <a:ext cx="6751158" cy="4154984"/>
          </a:xfrm>
          <a:prstGeom prst="rect">
            <a:avLst/>
          </a:prstGeom>
        </p:spPr>
        <p:txBody>
          <a:bodyPr wrap="square">
            <a:spAutoFit/>
          </a:bodyPr>
          <a:lstStyle/>
          <a:p>
            <a:r>
              <a:rPr lang="en-US" sz="5400" dirty="0" smtClean="0">
                <a:latin typeface="Segoe Print" panose="02000600000000000000" pitchFamily="2" charset="0"/>
                <a:ea typeface="Calibri" panose="020F0502020204030204" pitchFamily="34" charset="0"/>
                <a:cs typeface="Times New Roman" panose="02020603050405020304" pitchFamily="18" charset="0"/>
              </a:rPr>
              <a:t>Webinar</a:t>
            </a:r>
          </a:p>
          <a:p>
            <a:r>
              <a:rPr lang="en-US" sz="2400" dirty="0" smtClean="0">
                <a:solidFill>
                  <a:srgbClr val="FFC000"/>
                </a:solidFill>
                <a:ea typeface="Calibri" panose="020F0502020204030204" pitchFamily="34" charset="0"/>
                <a:cs typeface="Times New Roman" panose="02020603050405020304" pitchFamily="18" charset="0"/>
              </a:rPr>
              <a:t>How </a:t>
            </a:r>
            <a:r>
              <a:rPr lang="en-US" sz="2400" dirty="0">
                <a:solidFill>
                  <a:srgbClr val="FFC000"/>
                </a:solidFill>
                <a:ea typeface="Calibri" panose="020F0502020204030204" pitchFamily="34" charset="0"/>
                <a:cs typeface="Times New Roman" panose="02020603050405020304" pitchFamily="18" charset="0"/>
              </a:rPr>
              <a:t>to become a Workforce Ready Grant (non-credit bearing) Training </a:t>
            </a:r>
            <a:r>
              <a:rPr lang="en-US" sz="2400" dirty="0" smtClean="0">
                <a:solidFill>
                  <a:srgbClr val="FFC000"/>
                </a:solidFill>
                <a:ea typeface="Calibri" panose="020F0502020204030204" pitchFamily="34" charset="0"/>
                <a:cs typeface="Times New Roman" panose="02020603050405020304" pitchFamily="18" charset="0"/>
              </a:rPr>
              <a:t>Provider</a:t>
            </a:r>
          </a:p>
          <a:p>
            <a:endParaRPr lang="en-US" dirty="0">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This webinar will go over the program requirements, student eligibility, and steps required to become an eligible training provider for Indiana’s Workforce Ready Grant, non-credit bearing program. Becoming an eligible training provider for this program allows a training institution to train in high-demand, high-priority job sectors and receive student tuition payment directly from the </a:t>
            </a:r>
            <a:r>
              <a:rPr lang="en-US" dirty="0" smtClean="0">
                <a:ea typeface="Calibri" panose="020F0502020204030204" pitchFamily="34" charset="0"/>
                <a:cs typeface="Times New Roman" panose="02020603050405020304" pitchFamily="18" charset="0"/>
              </a:rPr>
              <a:t>state </a:t>
            </a:r>
            <a:r>
              <a:rPr lang="en-US" dirty="0">
                <a:ea typeface="Calibri" panose="020F0502020204030204" pitchFamily="34" charset="0"/>
                <a:cs typeface="Times New Roman" panose="02020603050405020304" pitchFamily="18" charset="0"/>
              </a:rPr>
              <a:t>for eligible students. </a:t>
            </a:r>
            <a:endParaRPr lang="en-US" dirty="0">
              <a:effectLst/>
              <a:ea typeface="Calibri" panose="020F0502020204030204" pitchFamily="34" charset="0"/>
              <a:cs typeface="Times New Roman" panose="02020603050405020304" pitchFamily="18" charset="0"/>
            </a:endParaRPr>
          </a:p>
        </p:txBody>
      </p:sp>
      <p:sp>
        <p:nvSpPr>
          <p:cNvPr id="3" name="TextBox 2"/>
          <p:cNvSpPr txBox="1"/>
          <p:nvPr/>
        </p:nvSpPr>
        <p:spPr>
          <a:xfrm>
            <a:off x="7580215" y="3576415"/>
            <a:ext cx="4024378" cy="1923604"/>
          </a:xfrm>
          <a:prstGeom prst="rect">
            <a:avLst/>
          </a:prstGeom>
          <a:noFill/>
        </p:spPr>
        <p:txBody>
          <a:bodyPr wrap="square" rtlCol="0">
            <a:spAutoFit/>
          </a:bodyPr>
          <a:lstStyle/>
          <a:p>
            <a:r>
              <a:rPr lang="en-US" sz="2800" dirty="0" smtClean="0"/>
              <a:t>June 20, 2019</a:t>
            </a:r>
          </a:p>
          <a:p>
            <a:r>
              <a:rPr lang="en-US" sz="2000" dirty="0" smtClean="0"/>
              <a:t>10:30 – 11:30 a.m</a:t>
            </a:r>
            <a:r>
              <a:rPr lang="en-US" sz="2800" dirty="0" smtClean="0"/>
              <a:t>.</a:t>
            </a:r>
          </a:p>
          <a:p>
            <a:endParaRPr lang="en-US" sz="1100" dirty="0"/>
          </a:p>
          <a:p>
            <a:r>
              <a:rPr lang="en-US" dirty="0" smtClean="0"/>
              <a:t> </a:t>
            </a:r>
            <a:r>
              <a:rPr lang="en-US" sz="2400" u="sng" dirty="0">
                <a:hlinkClick r:id="rId4"/>
              </a:rPr>
              <a:t>https://bit.ly/2PtsfX9</a:t>
            </a:r>
            <a:endParaRPr lang="en-US" sz="2400" dirty="0"/>
          </a:p>
          <a:p>
            <a:endParaRPr lang="en-US" sz="28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1644" y="5261773"/>
            <a:ext cx="4266434" cy="88884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8884" y="2154465"/>
            <a:ext cx="1585709" cy="2436265"/>
          </a:xfrm>
          <a:prstGeom prst="rect">
            <a:avLst/>
          </a:prstGeom>
        </p:spPr>
      </p:pic>
    </p:spTree>
    <p:extLst>
      <p:ext uri="{BB962C8B-B14F-4D97-AF65-F5344CB8AC3E}">
        <p14:creationId xmlns:p14="http://schemas.microsoft.com/office/powerpoint/2010/main" val="29589872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423731" y="3121971"/>
            <a:ext cx="6223178" cy="646331"/>
          </a:xfrm>
          <a:prstGeom prst="rect">
            <a:avLst/>
          </a:prstGeom>
        </p:spPr>
        <p:txBody>
          <a:bodyPr wrap="none">
            <a:spAutoFit/>
          </a:bodyPr>
          <a:lstStyle/>
          <a:p>
            <a:r>
              <a:rPr lang="en-US" sz="3600" dirty="0">
                <a:solidFill>
                  <a:srgbClr val="FFC000"/>
                </a:solidFill>
              </a:rPr>
              <a:t>PY19 GRANT INFORMATION</a:t>
            </a:r>
          </a:p>
        </p:txBody>
      </p:sp>
      <p:sp>
        <p:nvSpPr>
          <p:cNvPr id="3" name="Rectangle 2"/>
          <p:cNvSpPr/>
          <p:nvPr/>
        </p:nvSpPr>
        <p:spPr>
          <a:xfrm>
            <a:off x="406010" y="3768302"/>
            <a:ext cx="10759231" cy="2308324"/>
          </a:xfrm>
          <a:prstGeom prst="rect">
            <a:avLst/>
          </a:prstGeom>
        </p:spPr>
        <p:txBody>
          <a:bodyPr wrap="square">
            <a:spAutoFit/>
          </a:bodyPr>
          <a:lstStyle/>
          <a:p>
            <a:pPr marL="342900" indent="-342900">
              <a:buFont typeface="Wingdings" panose="05000000000000000000" pitchFamily="2" charset="2"/>
              <a:buChar char="Ø"/>
            </a:pPr>
            <a:r>
              <a:rPr lang="en-US" sz="3200" dirty="0" smtClean="0"/>
              <a:t>Award </a:t>
            </a:r>
            <a:r>
              <a:rPr lang="en-US" sz="3200" dirty="0"/>
              <a:t>decisions </a:t>
            </a:r>
            <a:r>
              <a:rPr lang="en-US" sz="3200" dirty="0" smtClean="0"/>
              <a:t>are coming . . . </a:t>
            </a:r>
          </a:p>
          <a:p>
            <a:pPr marL="342900" indent="-342900">
              <a:buFont typeface="Wingdings" panose="05000000000000000000" pitchFamily="2" charset="2"/>
              <a:buChar char="Ø"/>
            </a:pPr>
            <a:r>
              <a:rPr lang="en-US" sz="3200" dirty="0" smtClean="0"/>
              <a:t>Your </a:t>
            </a:r>
            <a:r>
              <a:rPr lang="en-US" sz="3200" dirty="0"/>
              <a:t>Grants Team is available to respond to your </a:t>
            </a:r>
            <a:r>
              <a:rPr lang="en-US" sz="3200" dirty="0" smtClean="0"/>
              <a:t>questions – </a:t>
            </a:r>
            <a:endParaRPr lang="en-US" sz="3200" dirty="0"/>
          </a:p>
          <a:p>
            <a:pPr marL="800100" lvl="1" indent="-342900">
              <a:buFont typeface="Wingdings" panose="05000000000000000000" pitchFamily="2" charset="2"/>
              <a:buChar char="Ø"/>
            </a:pPr>
            <a:r>
              <a:rPr lang="en-US" sz="2400" dirty="0"/>
              <a:t>Scott </a:t>
            </a:r>
            <a:r>
              <a:rPr lang="en-US" sz="2400" dirty="0" smtClean="0"/>
              <a:t>Mills </a:t>
            </a:r>
            <a:r>
              <a:rPr lang="en-US" sz="2400" dirty="0" smtClean="0">
                <a:hlinkClick r:id="rId4"/>
              </a:rPr>
              <a:t>smills1@dwd.in.gov</a:t>
            </a:r>
            <a:r>
              <a:rPr lang="en-US" sz="2400" dirty="0" smtClean="0"/>
              <a:t>  </a:t>
            </a:r>
            <a:r>
              <a:rPr lang="en-US" sz="2400" dirty="0"/>
              <a:t>317.864.2248</a:t>
            </a:r>
          </a:p>
          <a:p>
            <a:pPr marL="800100" lvl="1" indent="-342900">
              <a:buFont typeface="Wingdings" panose="05000000000000000000" pitchFamily="2" charset="2"/>
              <a:buChar char="Ø"/>
            </a:pPr>
            <a:r>
              <a:rPr lang="en-US" sz="2400" dirty="0"/>
              <a:t>Donna </a:t>
            </a:r>
            <a:r>
              <a:rPr lang="en-US" sz="2400" dirty="0" smtClean="0"/>
              <a:t>Lovelady </a:t>
            </a:r>
            <a:r>
              <a:rPr lang="en-US" sz="2400" dirty="0" smtClean="0">
                <a:hlinkClick r:id="rId5"/>
              </a:rPr>
              <a:t>dlovelady@dwd.in.gov</a:t>
            </a:r>
            <a:r>
              <a:rPr lang="en-US" sz="2400" dirty="0" smtClean="0"/>
              <a:t>  </a:t>
            </a:r>
            <a:r>
              <a:rPr lang="en-US" sz="2400" dirty="0"/>
              <a:t>317.233.9902</a:t>
            </a:r>
          </a:p>
        </p:txBody>
      </p:sp>
      <p:sp>
        <p:nvSpPr>
          <p:cNvPr id="7" name="TextBox 6"/>
          <p:cNvSpPr txBox="1"/>
          <p:nvPr/>
        </p:nvSpPr>
        <p:spPr>
          <a:xfrm>
            <a:off x="420854" y="2558780"/>
            <a:ext cx="4062751" cy="523220"/>
          </a:xfrm>
          <a:prstGeom prst="rect">
            <a:avLst/>
          </a:prstGeom>
          <a:noFill/>
        </p:spPr>
        <p:txBody>
          <a:bodyPr wrap="square" rtlCol="0">
            <a:spAutoFit/>
          </a:bodyPr>
          <a:lstStyle/>
          <a:p>
            <a:r>
              <a:rPr lang="en-US" sz="2800" dirty="0" smtClean="0"/>
              <a:t>REMINDER</a:t>
            </a:r>
            <a:endParaRPr lang="en-US" sz="2800" dirty="0"/>
          </a:p>
        </p:txBody>
      </p:sp>
    </p:spTree>
    <p:extLst>
      <p:ext uri="{BB962C8B-B14F-4D97-AF65-F5344CB8AC3E}">
        <p14:creationId xmlns:p14="http://schemas.microsoft.com/office/powerpoint/2010/main" val="34766495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25" name="Straight Connector 24"/>
          <p:cNvCxnSpPr/>
          <p:nvPr/>
        </p:nvCxnSpPr>
        <p:spPr>
          <a:xfrm>
            <a:off x="6895450" y="3059780"/>
            <a:ext cx="0" cy="315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73783" y="3398454"/>
            <a:ext cx="6096000" cy="3242426"/>
          </a:xfrm>
          <a:prstGeom prst="rect">
            <a:avLst/>
          </a:prstGeom>
        </p:spPr>
        <p:txBody>
          <a:bodyPr>
            <a:spAutoFit/>
          </a:bodyPr>
          <a:lstStyle/>
          <a:p>
            <a:pPr>
              <a:lnSpc>
                <a:spcPct val="115000"/>
              </a:lnSpc>
            </a:pPr>
            <a:r>
              <a:rPr lang="en-US" dirty="0">
                <a:ea typeface="Times New Roman" panose="02020603050405020304" pitchFamily="18" charset="0"/>
              </a:rPr>
              <a:t>When I started attending </a:t>
            </a:r>
            <a:r>
              <a:rPr lang="en-US" dirty="0" smtClean="0">
                <a:ea typeface="Times New Roman" panose="02020603050405020304" pitchFamily="18" charset="0"/>
              </a:rPr>
              <a:t>Vincennes University adult </a:t>
            </a:r>
            <a:r>
              <a:rPr lang="en-US" dirty="0">
                <a:ea typeface="Times New Roman" panose="02020603050405020304" pitchFamily="18" charset="0"/>
              </a:rPr>
              <a:t>Education’s HSE classes in Tell City, I had been out of school for </a:t>
            </a:r>
            <a:r>
              <a:rPr lang="en-US" dirty="0" smtClean="0">
                <a:ea typeface="Times New Roman" panose="02020603050405020304" pitchFamily="18" charset="0"/>
              </a:rPr>
              <a:t>13 years</a:t>
            </a:r>
            <a:r>
              <a:rPr lang="en-US" dirty="0">
                <a:ea typeface="Times New Roman" panose="02020603050405020304" pitchFamily="18" charset="0"/>
              </a:rPr>
              <a:t>. </a:t>
            </a:r>
            <a:r>
              <a:rPr lang="en-US" dirty="0" smtClean="0">
                <a:ea typeface="Times New Roman" panose="02020603050405020304" pitchFamily="18" charset="0"/>
              </a:rPr>
              <a:t>I began </a:t>
            </a:r>
            <a:r>
              <a:rPr lang="en-US" dirty="0">
                <a:ea typeface="Times New Roman" panose="02020603050405020304" pitchFamily="18" charset="0"/>
              </a:rPr>
              <a:t>studying, passed </a:t>
            </a:r>
            <a:r>
              <a:rPr lang="en-US" dirty="0" smtClean="0">
                <a:ea typeface="Times New Roman" panose="02020603050405020304" pitchFamily="18" charset="0"/>
              </a:rPr>
              <a:t>six </a:t>
            </a:r>
            <a:r>
              <a:rPr lang="en-US" dirty="0">
                <a:ea typeface="Times New Roman" panose="02020603050405020304" pitchFamily="18" charset="0"/>
              </a:rPr>
              <a:t>weeks later, and got my </a:t>
            </a:r>
            <a:r>
              <a:rPr lang="en-US" dirty="0" smtClean="0">
                <a:ea typeface="Times New Roman" panose="02020603050405020304" pitchFamily="18" charset="0"/>
              </a:rPr>
              <a:t>HSE. </a:t>
            </a:r>
            <a:r>
              <a:rPr lang="en-US" dirty="0"/>
              <a:t>My success with the HSE inspired me to go even further. I took classes through VU </a:t>
            </a:r>
            <a:r>
              <a:rPr lang="en-US" dirty="0" smtClean="0"/>
              <a:t>adult education’s </a:t>
            </a:r>
            <a:r>
              <a:rPr lang="en-US" dirty="0"/>
              <a:t>training program and received a certificate in </a:t>
            </a:r>
            <a:r>
              <a:rPr lang="en-US" dirty="0">
                <a:solidFill>
                  <a:srgbClr val="FFC000"/>
                </a:solidFill>
              </a:rPr>
              <a:t>D</a:t>
            </a:r>
            <a:r>
              <a:rPr lang="en-US" dirty="0" smtClean="0">
                <a:solidFill>
                  <a:srgbClr val="FFC000"/>
                </a:solidFill>
              </a:rPr>
              <a:t>ental </a:t>
            </a:r>
            <a:r>
              <a:rPr lang="en-US" dirty="0">
                <a:solidFill>
                  <a:srgbClr val="FFC000"/>
                </a:solidFill>
              </a:rPr>
              <a:t>Assisting &amp; Radiology</a:t>
            </a:r>
            <a:r>
              <a:rPr lang="en-US" dirty="0"/>
              <a:t>. I am now working as a dental assistant and making plans to study to become a dental hygienist. </a:t>
            </a:r>
            <a:r>
              <a:rPr lang="en-US" dirty="0" smtClean="0"/>
              <a:t>“</a:t>
            </a:r>
            <a:endParaRPr lang="en-US" dirty="0"/>
          </a:p>
          <a:p>
            <a:pPr>
              <a:lnSpc>
                <a:spcPct val="115000"/>
              </a:lnSpc>
            </a:pPr>
            <a:endParaRPr lang="en-US" sz="1600" dirty="0">
              <a:effectLst/>
              <a:ea typeface="Arial" panose="020B0604020202020204" pitchFamily="34" charset="0"/>
            </a:endParaRPr>
          </a:p>
        </p:txBody>
      </p:sp>
      <p:sp>
        <p:nvSpPr>
          <p:cNvPr id="3" name="Rectangle 2"/>
          <p:cNvSpPr/>
          <p:nvPr/>
        </p:nvSpPr>
        <p:spPr>
          <a:xfrm>
            <a:off x="97983" y="3000730"/>
            <a:ext cx="575799" cy="1938992"/>
          </a:xfrm>
          <a:prstGeom prst="rect">
            <a:avLst/>
          </a:prstGeom>
        </p:spPr>
        <p:txBody>
          <a:bodyPr wrap="square">
            <a:spAutoFit/>
          </a:bodyPr>
          <a:lstStyle/>
          <a:p>
            <a:r>
              <a:rPr lang="en-US" sz="12000" dirty="0">
                <a:latin typeface="Andalus" panose="02020603050405020304" pitchFamily="18" charset="-78"/>
                <a:cs typeface="Andalus" panose="02020603050405020304" pitchFamily="18" charset="-78"/>
              </a:rPr>
              <a:t>“</a:t>
            </a:r>
          </a:p>
        </p:txBody>
      </p:sp>
      <p:sp>
        <p:nvSpPr>
          <p:cNvPr id="8" name="Rectangle 7"/>
          <p:cNvSpPr/>
          <p:nvPr/>
        </p:nvSpPr>
        <p:spPr>
          <a:xfrm>
            <a:off x="7104177" y="3000730"/>
            <a:ext cx="3254624" cy="3277820"/>
          </a:xfrm>
          <a:prstGeom prst="rect">
            <a:avLst/>
          </a:prstGeom>
        </p:spPr>
        <p:txBody>
          <a:bodyPr wrap="square">
            <a:spAutoFit/>
          </a:bodyPr>
          <a:lstStyle/>
          <a:p>
            <a:pPr>
              <a:lnSpc>
                <a:spcPct val="115000"/>
              </a:lnSpc>
              <a:spcBef>
                <a:spcPts val="1725"/>
              </a:spcBef>
            </a:pPr>
            <a:r>
              <a:rPr lang="en-US" dirty="0" smtClean="0">
                <a:ea typeface="Times New Roman" panose="02020603050405020304" pitchFamily="18" charset="0"/>
              </a:rPr>
              <a:t>“Restarting </a:t>
            </a:r>
            <a:r>
              <a:rPr lang="en-US" dirty="0">
                <a:ea typeface="Times New Roman" panose="02020603050405020304" pitchFamily="18" charset="0"/>
              </a:rPr>
              <a:t>my education changed my life. My kids have bragged about me to their teachers. They always have motivating and positive things to say and I am so proud that they can see me continuing to learn and improve</a:t>
            </a:r>
            <a:r>
              <a:rPr lang="en-US" dirty="0" smtClean="0">
                <a:ea typeface="Times New Roman" panose="02020603050405020304" pitchFamily="18" charset="0"/>
              </a:rPr>
              <a:t>.”</a:t>
            </a:r>
            <a:endParaRPr lang="en-US" dirty="0">
              <a:effectLst/>
              <a:ea typeface="Arial" panose="020B0604020202020204" pitchFamily="34" charset="0"/>
            </a:endParaRPr>
          </a:p>
        </p:txBody>
      </p:sp>
      <p:sp>
        <p:nvSpPr>
          <p:cNvPr id="9" name="Rectangle 8"/>
          <p:cNvSpPr/>
          <p:nvPr/>
        </p:nvSpPr>
        <p:spPr>
          <a:xfrm>
            <a:off x="673783" y="2406241"/>
            <a:ext cx="6096000" cy="923330"/>
          </a:xfrm>
          <a:prstGeom prst="rect">
            <a:avLst/>
          </a:prstGeom>
        </p:spPr>
        <p:txBody>
          <a:bodyPr>
            <a:spAutoFit/>
          </a:bodyPr>
          <a:lstStyle/>
          <a:p>
            <a:r>
              <a:rPr lang="en-US" sz="3600" dirty="0">
                <a:latin typeface="Segoe Script" panose="020B0504020000000003" pitchFamily="34" charset="0"/>
              </a:rPr>
              <a:t>Ashley Howell</a:t>
            </a:r>
          </a:p>
          <a:p>
            <a:r>
              <a:rPr lang="en-US" dirty="0">
                <a:solidFill>
                  <a:srgbClr val="FFC000"/>
                </a:solidFill>
              </a:rPr>
              <a:t>In Her Own Words </a:t>
            </a:r>
          </a:p>
        </p:txBody>
      </p:sp>
      <p:pic>
        <p:nvPicPr>
          <p:cNvPr id="15" name="image2.jpg"/>
          <p:cNvPicPr/>
          <p:nvPr/>
        </p:nvPicPr>
        <p:blipFill rotWithShape="1">
          <a:blip r:embed="rId4"/>
          <a:srcRect l="54075" t="15201" r="13900" b="58536"/>
          <a:stretch/>
        </p:blipFill>
        <p:spPr>
          <a:xfrm>
            <a:off x="10358801" y="4354261"/>
            <a:ext cx="1769806" cy="1740309"/>
          </a:xfrm>
          <a:prstGeom prst="rect">
            <a:avLst/>
          </a:prstGeom>
          <a:ln>
            <a:solidFill>
              <a:schemeClr val="tx1"/>
            </a:solidFill>
          </a:ln>
          <a:effectLst>
            <a:reflection blurRad="6350" stA="50000" endA="300" endPos="55500" dist="50800" dir="5400000" sy="-100000" algn="bl" rotWithShape="0"/>
          </a:effectLst>
        </p:spPr>
      </p:pic>
      <p:sp>
        <p:nvSpPr>
          <p:cNvPr id="13" name="Rectangle 12"/>
          <p:cNvSpPr/>
          <p:nvPr/>
        </p:nvSpPr>
        <p:spPr>
          <a:xfrm>
            <a:off x="10290492" y="3059780"/>
            <a:ext cx="1769806" cy="1169551"/>
          </a:xfrm>
          <a:prstGeom prst="rect">
            <a:avLst/>
          </a:prstGeom>
        </p:spPr>
        <p:txBody>
          <a:bodyPr wrap="square">
            <a:spAutoFit/>
          </a:bodyPr>
          <a:lstStyle/>
          <a:p>
            <a:r>
              <a:rPr lang="en-US" sz="1400" dirty="0" smtClean="0">
                <a:solidFill>
                  <a:srgbClr val="FFC000"/>
                </a:solidFill>
                <a:latin typeface="Segoe Script" panose="020B0504020000000003" pitchFamily="34" charset="0"/>
                <a:ea typeface="Times New Roman" panose="02020603050405020304" pitchFamily="18" charset="0"/>
              </a:rPr>
              <a:t>“Don't </a:t>
            </a:r>
            <a:r>
              <a:rPr lang="en-US" sz="1400" dirty="0">
                <a:solidFill>
                  <a:srgbClr val="FFC000"/>
                </a:solidFill>
                <a:latin typeface="Segoe Script" panose="020B0504020000000003" pitchFamily="34" charset="0"/>
                <a:ea typeface="Times New Roman" panose="02020603050405020304" pitchFamily="18" charset="0"/>
              </a:rPr>
              <a:t>let your own thoughts of not being able to succeed hold you back</a:t>
            </a:r>
            <a:r>
              <a:rPr lang="en-US" sz="1400" dirty="0" smtClean="0">
                <a:solidFill>
                  <a:srgbClr val="FFC000"/>
                </a:solidFill>
                <a:latin typeface="Segoe Script" panose="020B0504020000000003" pitchFamily="34" charset="0"/>
                <a:ea typeface="Times New Roman" panose="02020603050405020304" pitchFamily="18" charset="0"/>
              </a:rPr>
              <a:t>.”</a:t>
            </a:r>
            <a:endParaRPr lang="en-US" sz="1400" dirty="0">
              <a:solidFill>
                <a:srgbClr val="FFC000"/>
              </a:solidFill>
              <a:latin typeface="Segoe Script" panose="020B0504020000000003" pitchFamily="34" charset="0"/>
            </a:endParaRPr>
          </a:p>
        </p:txBody>
      </p:sp>
    </p:spTree>
    <p:extLst>
      <p:ext uri="{BB962C8B-B14F-4D97-AF65-F5344CB8AC3E}">
        <p14:creationId xmlns:p14="http://schemas.microsoft.com/office/powerpoint/2010/main" val="35300933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Rectangle 6"/>
          <p:cNvSpPr/>
          <p:nvPr/>
        </p:nvSpPr>
        <p:spPr>
          <a:xfrm>
            <a:off x="520270" y="3128311"/>
            <a:ext cx="10402529" cy="3139321"/>
          </a:xfrm>
          <a:prstGeom prst="rect">
            <a:avLst/>
          </a:prstGeom>
        </p:spPr>
        <p:txBody>
          <a:bodyPr wrap="square">
            <a:spAutoFit/>
          </a:bodyPr>
          <a:lstStyle/>
          <a:p>
            <a:pPr>
              <a:buFont typeface="Wingdings" panose="05000000000000000000" pitchFamily="2" charset="2"/>
              <a:buChar char="Ø"/>
            </a:pPr>
            <a:r>
              <a:rPr lang="en-US" dirty="0" smtClean="0"/>
              <a:t> Budget </a:t>
            </a:r>
            <a:r>
              <a:rPr lang="en-US" dirty="0"/>
              <a:t>Modifications</a:t>
            </a:r>
          </a:p>
          <a:p>
            <a:pPr lvl="1">
              <a:buFont typeface="Wingdings" panose="05000000000000000000" pitchFamily="2" charset="2"/>
              <a:buChar char="Ø"/>
            </a:pPr>
            <a:r>
              <a:rPr lang="en-US" dirty="0" smtClean="0"/>
              <a:t> All </a:t>
            </a:r>
            <a:r>
              <a:rPr lang="en-US" dirty="0"/>
              <a:t>requests for budget modifications must be submitted to our office (</a:t>
            </a:r>
            <a:r>
              <a:rPr lang="en-US" dirty="0">
                <a:hlinkClick r:id="rId4"/>
              </a:rPr>
              <a:t>adulted@dwd.in.gov</a:t>
            </a:r>
            <a:r>
              <a:rPr lang="en-US" dirty="0"/>
              <a:t>) by </a:t>
            </a:r>
            <a:r>
              <a:rPr lang="en-US" dirty="0">
                <a:solidFill>
                  <a:srgbClr val="FFC000"/>
                </a:solidFill>
              </a:rPr>
              <a:t>Monday, June 3, 2019.  </a:t>
            </a:r>
            <a:r>
              <a:rPr lang="en-US" dirty="0"/>
              <a:t>(</a:t>
            </a:r>
            <a:r>
              <a:rPr lang="en-US" dirty="0" smtClean="0"/>
              <a:t>Remember – a </a:t>
            </a:r>
            <a:r>
              <a:rPr lang="en-US" dirty="0"/>
              <a:t>modification is required to move funds between Administrative and Program.)</a:t>
            </a:r>
          </a:p>
          <a:p>
            <a:pPr>
              <a:buFont typeface="Wingdings" panose="05000000000000000000" pitchFamily="2" charset="2"/>
              <a:buChar char="Ø"/>
            </a:pPr>
            <a:r>
              <a:rPr lang="en-US" dirty="0" smtClean="0"/>
              <a:t> Close </a:t>
            </a:r>
            <a:r>
              <a:rPr lang="en-US" dirty="0"/>
              <a:t>Outs</a:t>
            </a:r>
          </a:p>
          <a:p>
            <a:pPr lvl="1">
              <a:buFont typeface="Wingdings" panose="05000000000000000000" pitchFamily="2" charset="2"/>
              <a:buChar char="Ø"/>
            </a:pPr>
            <a:r>
              <a:rPr lang="en-US" dirty="0" smtClean="0"/>
              <a:t> The </a:t>
            </a:r>
            <a:r>
              <a:rPr lang="en-US" dirty="0"/>
              <a:t>DWD Finance Office will send close out packets out as usual. </a:t>
            </a:r>
            <a:r>
              <a:rPr lang="en-US" dirty="0" smtClean="0"/>
              <a:t>Remember </a:t>
            </a:r>
            <a:r>
              <a:rPr lang="en-US" dirty="0"/>
              <a:t>to copy our office at the Adult Ed mailbox when you submit the final close out.</a:t>
            </a:r>
          </a:p>
          <a:p>
            <a:pPr>
              <a:buFont typeface="Wingdings" panose="05000000000000000000" pitchFamily="2" charset="2"/>
              <a:buChar char="Ø"/>
            </a:pPr>
            <a:r>
              <a:rPr lang="en-US" dirty="0" smtClean="0"/>
              <a:t> Reimbursements</a:t>
            </a:r>
            <a:endParaRPr lang="en-US" dirty="0"/>
          </a:p>
          <a:p>
            <a:pPr lvl="1">
              <a:buFont typeface="Wingdings" panose="05000000000000000000" pitchFamily="2" charset="2"/>
              <a:buChar char="Ø"/>
            </a:pPr>
            <a:r>
              <a:rPr lang="en-US" dirty="0" smtClean="0"/>
              <a:t> Follow </a:t>
            </a:r>
            <a:r>
              <a:rPr lang="en-US" dirty="0"/>
              <a:t>up on any outstanding reimbursements before the end of the program year, </a:t>
            </a:r>
            <a:r>
              <a:rPr lang="en-US" dirty="0">
                <a:solidFill>
                  <a:srgbClr val="FFC000"/>
                </a:solidFill>
              </a:rPr>
              <a:t>June 30, 2019. </a:t>
            </a:r>
            <a:r>
              <a:rPr lang="en-US" dirty="0" smtClean="0"/>
              <a:t>Notify </a:t>
            </a:r>
            <a:r>
              <a:rPr lang="en-US" dirty="0"/>
              <a:t>Cheryl Jones if any payment is overdue or an error has occurred.  </a:t>
            </a:r>
          </a:p>
          <a:p>
            <a:pPr lvl="1">
              <a:buFont typeface="Wingdings" panose="05000000000000000000" pitchFamily="2" charset="2"/>
              <a:buChar char="Ø"/>
            </a:pPr>
            <a:r>
              <a:rPr lang="en-US" dirty="0" smtClean="0"/>
              <a:t> Notify </a:t>
            </a:r>
            <a:r>
              <a:rPr lang="en-US" dirty="0"/>
              <a:t>Cheryl Jones if your final PY18 reimbursement will </a:t>
            </a:r>
            <a:r>
              <a:rPr lang="en-US" u="sng" dirty="0"/>
              <a:t>not</a:t>
            </a:r>
            <a:r>
              <a:rPr lang="en-US" dirty="0"/>
              <a:t> be in by </a:t>
            </a:r>
            <a:r>
              <a:rPr lang="en-US" dirty="0">
                <a:solidFill>
                  <a:srgbClr val="FFC000"/>
                </a:solidFill>
              </a:rPr>
              <a:t>August 30, 2019.</a:t>
            </a:r>
          </a:p>
        </p:txBody>
      </p:sp>
      <p:sp>
        <p:nvSpPr>
          <p:cNvPr id="8" name="Rectangle 7"/>
          <p:cNvSpPr/>
          <p:nvPr/>
        </p:nvSpPr>
        <p:spPr>
          <a:xfrm>
            <a:off x="520270" y="2432882"/>
            <a:ext cx="4297971" cy="646331"/>
          </a:xfrm>
          <a:prstGeom prst="rect">
            <a:avLst/>
          </a:prstGeom>
        </p:spPr>
        <p:txBody>
          <a:bodyPr wrap="none">
            <a:spAutoFit/>
          </a:bodyPr>
          <a:lstStyle/>
          <a:p>
            <a:r>
              <a:rPr lang="en-US" sz="3600" dirty="0">
                <a:solidFill>
                  <a:srgbClr val="FFC000"/>
                </a:solidFill>
              </a:rPr>
              <a:t>FISCAL REMINDERS</a:t>
            </a:r>
          </a:p>
        </p:txBody>
      </p:sp>
    </p:spTree>
    <p:extLst>
      <p:ext uri="{BB962C8B-B14F-4D97-AF65-F5344CB8AC3E}">
        <p14:creationId xmlns:p14="http://schemas.microsoft.com/office/powerpoint/2010/main" val="27425642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pic>
        <p:nvPicPr>
          <p:cNvPr id="7" name="Picture 6"/>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561943" y="2092865"/>
            <a:ext cx="3048827" cy="4684180"/>
          </a:xfrm>
          <a:prstGeom prst="rect">
            <a:avLst/>
          </a:prstGeom>
        </p:spPr>
      </p:pic>
      <p:sp>
        <p:nvSpPr>
          <p:cNvPr id="2" name="TextBox 1"/>
          <p:cNvSpPr txBox="1"/>
          <p:nvPr/>
        </p:nvSpPr>
        <p:spPr>
          <a:xfrm>
            <a:off x="1621364" y="2342555"/>
            <a:ext cx="6652413" cy="4247317"/>
          </a:xfrm>
          <a:prstGeom prst="rect">
            <a:avLst/>
          </a:prstGeom>
          <a:noFill/>
        </p:spPr>
        <p:txBody>
          <a:bodyPr wrap="square" rtlCol="0">
            <a:spAutoFit/>
          </a:bodyPr>
          <a:lstStyle/>
          <a:p>
            <a:r>
              <a:rPr lang="en-US" sz="4400" dirty="0" smtClean="0"/>
              <a:t>New </a:t>
            </a:r>
          </a:p>
          <a:p>
            <a:r>
              <a:rPr lang="en-US" sz="4400" dirty="0" smtClean="0"/>
              <a:t>Workforce Initiative Coordinator</a:t>
            </a:r>
          </a:p>
          <a:p>
            <a:r>
              <a:rPr lang="en-US" sz="4400" dirty="0" smtClean="0"/>
              <a:t>for Adult Education</a:t>
            </a:r>
          </a:p>
          <a:p>
            <a:r>
              <a:rPr lang="en-US" sz="2800" dirty="0" smtClean="0">
                <a:solidFill>
                  <a:srgbClr val="FFC000"/>
                </a:solidFill>
              </a:rPr>
              <a:t>Roy Melton</a:t>
            </a:r>
          </a:p>
          <a:p>
            <a:r>
              <a:rPr lang="en-US" sz="2400" dirty="0" smtClean="0">
                <a:solidFill>
                  <a:srgbClr val="FFC000"/>
                </a:solidFill>
                <a:hlinkClick r:id="rId5"/>
              </a:rPr>
              <a:t>rmelton@dwd.in.gov</a:t>
            </a:r>
            <a:endParaRPr lang="en-US" sz="2400" dirty="0" smtClean="0">
              <a:solidFill>
                <a:srgbClr val="FFC000"/>
              </a:solidFill>
            </a:endParaRPr>
          </a:p>
          <a:p>
            <a:r>
              <a:rPr lang="en-US" sz="2400" dirty="0" smtClean="0">
                <a:solidFill>
                  <a:srgbClr val="FFC000"/>
                </a:solidFill>
              </a:rPr>
              <a:t>765.413.2216</a:t>
            </a:r>
            <a:endParaRPr lang="en-US" sz="2400" dirty="0">
              <a:solidFill>
                <a:srgbClr val="FFC000"/>
              </a:solidFill>
            </a:endParaRPr>
          </a:p>
          <a:p>
            <a:endParaRPr lang="en-US" dirty="0"/>
          </a:p>
        </p:txBody>
      </p:sp>
      <p:cxnSp>
        <p:nvCxnSpPr>
          <p:cNvPr id="4" name="Straight Connector 3"/>
          <p:cNvCxnSpPr/>
          <p:nvPr/>
        </p:nvCxnSpPr>
        <p:spPr>
          <a:xfrm>
            <a:off x="1074057" y="2439788"/>
            <a:ext cx="0" cy="4014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9537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7" name="TextBox 6"/>
          <p:cNvSpPr txBox="1"/>
          <p:nvPr/>
        </p:nvSpPr>
        <p:spPr>
          <a:xfrm>
            <a:off x="6301008" y="1744400"/>
            <a:ext cx="4972663" cy="369332"/>
          </a:xfrm>
          <a:prstGeom prst="rect">
            <a:avLst/>
          </a:prstGeom>
          <a:solidFill>
            <a:srgbClr val="002060"/>
          </a:solidFill>
        </p:spPr>
        <p:txBody>
          <a:bodyPr wrap="square" rtlCol="0">
            <a:spAutoFit/>
          </a:bodyPr>
          <a:lstStyle/>
          <a:p>
            <a:endParaRPr lang="en-US" dirty="0"/>
          </a:p>
        </p:txBody>
      </p:sp>
      <p:sp>
        <p:nvSpPr>
          <p:cNvPr id="2" name="Rectangle 1"/>
          <p:cNvSpPr/>
          <p:nvPr/>
        </p:nvSpPr>
        <p:spPr>
          <a:xfrm>
            <a:off x="6735262" y="497905"/>
            <a:ext cx="5965488" cy="1938992"/>
          </a:xfrm>
          <a:prstGeom prst="rect">
            <a:avLst/>
          </a:prstGeom>
        </p:spPr>
        <p:txBody>
          <a:bodyPr wrap="square">
            <a:spAutoFit/>
          </a:bodyPr>
          <a:lstStyle/>
          <a:p>
            <a:r>
              <a:rPr lang="en-US" sz="6000" dirty="0"/>
              <a:t>WorkINdiana </a:t>
            </a:r>
            <a:endParaRPr lang="en-US" sz="6000" dirty="0" smtClean="0"/>
          </a:p>
          <a:p>
            <a:r>
              <a:rPr lang="en-US" sz="6000" dirty="0" smtClean="0">
                <a:solidFill>
                  <a:srgbClr val="FFC000"/>
                </a:solidFill>
                <a:latin typeface="Segoe Print" panose="02000600000000000000" pitchFamily="2" charset="0"/>
              </a:rPr>
              <a:t>     Updates</a:t>
            </a:r>
            <a:r>
              <a:rPr lang="en-US" sz="6000" dirty="0" smtClean="0">
                <a:solidFill>
                  <a:srgbClr val="FFC000"/>
                </a:solidFill>
              </a:rPr>
              <a:t>  </a:t>
            </a:r>
            <a:endParaRPr lang="en-US" sz="6000" dirty="0">
              <a:solidFill>
                <a:srgbClr val="FFC000"/>
              </a:solidFill>
            </a:endParaRPr>
          </a:p>
        </p:txBody>
      </p:sp>
      <p:pic>
        <p:nvPicPr>
          <p:cNvPr id="13" name="Picture 2" descr="workIN_logo.png (600Ã2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45" y="5137032"/>
            <a:ext cx="2802275" cy="14348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86037" y="2607141"/>
            <a:ext cx="4876698" cy="4616648"/>
          </a:xfrm>
          <a:prstGeom prst="rect">
            <a:avLst/>
          </a:prstGeom>
        </p:spPr>
        <p:txBody>
          <a:bodyPr wrap="square">
            <a:spAutoFit/>
          </a:bodyPr>
          <a:lstStyle/>
          <a:p>
            <a:r>
              <a:rPr lang="en-US" sz="2300" dirty="0">
                <a:latin typeface="+mj-lt"/>
                <a:ea typeface="Calibri" panose="020F0502020204030204" pitchFamily="34" charset="0"/>
                <a:cs typeface="Times New Roman" panose="02020603050405020304" pitchFamily="18" charset="0"/>
              </a:rPr>
              <a:t>Responsibility for WorkINdiana through the end of the program year will be a team effort. </a:t>
            </a:r>
            <a:endParaRPr lang="en-US" sz="2300" dirty="0" smtClean="0">
              <a:latin typeface="+mj-lt"/>
              <a:ea typeface="Calibri" panose="020F0502020204030204" pitchFamily="34" charset="0"/>
              <a:cs typeface="Times New Roman" panose="02020603050405020304" pitchFamily="18" charset="0"/>
            </a:endParaRPr>
          </a:p>
          <a:p>
            <a:endParaRPr lang="en-US" sz="1000" dirty="0">
              <a:latin typeface="+mj-lt"/>
              <a:cs typeface="Times New Roman" panose="02020603050405020304" pitchFamily="18" charset="0"/>
            </a:endParaRPr>
          </a:p>
          <a:p>
            <a:r>
              <a:rPr lang="en-US" sz="2300" dirty="0">
                <a:latin typeface="+mj-lt"/>
              </a:rPr>
              <a:t>Shruti will take over the majority of </a:t>
            </a:r>
            <a:r>
              <a:rPr lang="en-US" sz="2300" dirty="0" smtClean="0">
                <a:latin typeface="+mj-lt"/>
              </a:rPr>
              <a:t>day-to-day tasks.</a:t>
            </a:r>
          </a:p>
          <a:p>
            <a:endParaRPr lang="en-US" sz="1000" dirty="0">
              <a:latin typeface="+mj-lt"/>
            </a:endParaRPr>
          </a:p>
          <a:p>
            <a:r>
              <a:rPr lang="en-US" sz="2300" dirty="0" smtClean="0">
                <a:latin typeface="+mj-lt"/>
              </a:rPr>
              <a:t>Marilyn will </a:t>
            </a:r>
            <a:r>
              <a:rPr lang="en-US" sz="2300" dirty="0">
                <a:latin typeface="+mj-lt"/>
              </a:rPr>
              <a:t>handle fiscal and contract </a:t>
            </a:r>
            <a:r>
              <a:rPr lang="en-US" sz="2300" dirty="0" smtClean="0">
                <a:latin typeface="+mj-lt"/>
              </a:rPr>
              <a:t>management.</a:t>
            </a:r>
          </a:p>
          <a:p>
            <a:endParaRPr lang="en-US" dirty="0">
              <a:latin typeface="+mj-lt"/>
            </a:endParaRPr>
          </a:p>
          <a:p>
            <a:r>
              <a:rPr lang="en-US" u="sng" dirty="0" smtClean="0">
                <a:hlinkClick r:id="rId5"/>
              </a:rPr>
              <a:t>mpitzulo@dwd.in.gov</a:t>
            </a:r>
            <a:r>
              <a:rPr lang="en-US" u="sng" dirty="0"/>
              <a:t>    </a:t>
            </a:r>
            <a:endParaRPr lang="en-US" u="sng" dirty="0" smtClean="0"/>
          </a:p>
          <a:p>
            <a:endParaRPr lang="en-US" sz="1000" u="sng" dirty="0" smtClean="0"/>
          </a:p>
          <a:p>
            <a:r>
              <a:rPr lang="en-US" u="sng" dirty="0" smtClean="0">
                <a:hlinkClick r:id="rId6"/>
              </a:rPr>
              <a:t>SShrivastava@dwd.IN.gov</a:t>
            </a:r>
            <a:endParaRPr lang="en-US" u="sng" dirty="0" smtClean="0"/>
          </a:p>
          <a:p>
            <a:endParaRPr lang="en-US" dirty="0"/>
          </a:p>
          <a:p>
            <a:endParaRPr lang="en-US" sz="2300" dirty="0">
              <a:latin typeface="+mj-lt"/>
            </a:endParaRPr>
          </a:p>
        </p:txBody>
      </p:sp>
      <p:cxnSp>
        <p:nvCxnSpPr>
          <p:cNvPr id="11" name="Straight Connector 10"/>
          <p:cNvCxnSpPr/>
          <p:nvPr/>
        </p:nvCxnSpPr>
        <p:spPr>
          <a:xfrm>
            <a:off x="6199430" y="2113732"/>
            <a:ext cx="29497" cy="42790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41495" y="1545233"/>
            <a:ext cx="5004768" cy="4401205"/>
          </a:xfrm>
          <a:prstGeom prst="rect">
            <a:avLst/>
          </a:prstGeom>
          <a:noFill/>
        </p:spPr>
        <p:txBody>
          <a:bodyPr wrap="square" rtlCol="0">
            <a:spAutoFit/>
          </a:bodyPr>
          <a:lstStyle/>
          <a:p>
            <a:r>
              <a:rPr lang="en-US" sz="5800" dirty="0">
                <a:effectLst>
                  <a:reflection blurRad="6350" stA="50000" endA="300" endPos="50000" dist="29997" dir="5400000" sy="-100000" algn="bl" rotWithShape="0"/>
                </a:effectLst>
                <a:latin typeface="Segoe Print" panose="02000600000000000000" pitchFamily="2" charset="0"/>
              </a:rPr>
              <a:t>REMINDER</a:t>
            </a:r>
          </a:p>
          <a:p>
            <a:r>
              <a:rPr lang="en-US" sz="5800" dirty="0" smtClean="0">
                <a:solidFill>
                  <a:srgbClr val="FFC000"/>
                </a:solidFill>
                <a:effectLst>
                  <a:reflection blurRad="6350" stA="50000" endA="300" endPos="50000" dist="29997" dir="5400000" sy="-100000" algn="bl" rotWithShape="0"/>
                </a:effectLst>
                <a:latin typeface="Segoe Print" panose="02000600000000000000" pitchFamily="2" charset="0"/>
              </a:rPr>
              <a:t>REMINDER</a:t>
            </a:r>
          </a:p>
          <a:p>
            <a:r>
              <a:rPr lang="en-US" sz="5800" dirty="0">
                <a:effectLst>
                  <a:reflection blurRad="6350" stA="50000" endA="300" endPos="50000" dist="29997" dir="5400000" sy="-100000" algn="bl" rotWithShape="0"/>
                </a:effectLst>
                <a:latin typeface="Segoe Print" panose="02000600000000000000" pitchFamily="2" charset="0"/>
              </a:rPr>
              <a:t>REMINDER</a:t>
            </a:r>
          </a:p>
          <a:p>
            <a:r>
              <a:rPr lang="en-US" sz="5800" dirty="0">
                <a:solidFill>
                  <a:srgbClr val="FFC000"/>
                </a:solidFill>
                <a:effectLst>
                  <a:reflection blurRad="6350" stA="50000" endA="300" endPos="50000" dist="29997" dir="5400000" sy="-100000" algn="bl" rotWithShape="0"/>
                </a:effectLst>
                <a:latin typeface="Segoe Print" panose="02000600000000000000" pitchFamily="2" charset="0"/>
              </a:rPr>
              <a:t>REMINDER</a:t>
            </a:r>
          </a:p>
          <a:p>
            <a:endParaRPr lang="en-US" sz="4800" dirty="0">
              <a:latin typeface="Segoe Print" panose="02000600000000000000" pitchFamily="2" charset="0"/>
            </a:endParaRPr>
          </a:p>
        </p:txBody>
      </p:sp>
    </p:spTree>
    <p:extLst>
      <p:ext uri="{BB962C8B-B14F-4D97-AF65-F5344CB8AC3E}">
        <p14:creationId xmlns:p14="http://schemas.microsoft.com/office/powerpoint/2010/main" val="22812291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636316" y="1841417"/>
            <a:ext cx="7079673" cy="1046440"/>
          </a:xfrm>
          <a:prstGeom prst="rect">
            <a:avLst/>
          </a:prstGeom>
        </p:spPr>
        <p:txBody>
          <a:bodyPr wrap="square">
            <a:spAutoFit/>
          </a:bodyPr>
          <a:lstStyle/>
          <a:p>
            <a:endParaRPr lang="en-US" sz="2800" dirty="0"/>
          </a:p>
          <a:p>
            <a:endParaRPr lang="en-US" sz="1700" dirty="0"/>
          </a:p>
          <a:p>
            <a:endParaRPr lang="en-US" sz="1700" dirty="0"/>
          </a:p>
        </p:txBody>
      </p:sp>
      <p:sp>
        <p:nvSpPr>
          <p:cNvPr id="10" name="Rectangle 9"/>
          <p:cNvSpPr/>
          <p:nvPr/>
        </p:nvSpPr>
        <p:spPr>
          <a:xfrm>
            <a:off x="2428046" y="88730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cxnSp>
        <p:nvCxnSpPr>
          <p:cNvPr id="18" name="Curved Connector 17"/>
          <p:cNvCxnSpPr/>
          <p:nvPr/>
        </p:nvCxnSpPr>
        <p:spPr>
          <a:xfrm rot="10800000">
            <a:off x="1378858" y="348343"/>
            <a:ext cx="76253" cy="127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603806" y="2305257"/>
            <a:ext cx="4810954" cy="206271"/>
          </a:xfrm>
          <a:prstGeom prst="rect">
            <a:avLst/>
          </a:prstGeom>
          <a:solidFill>
            <a:srgbClr val="FFC000"/>
          </a:solidFill>
        </p:spPr>
        <p:txBody>
          <a:bodyPr wrap="square" rtlCol="0">
            <a:spAutoFit/>
          </a:bodyPr>
          <a:lstStyle/>
          <a:p>
            <a:endParaRPr lang="en-US" dirty="0"/>
          </a:p>
        </p:txBody>
      </p:sp>
      <p:cxnSp>
        <p:nvCxnSpPr>
          <p:cNvPr id="11" name="Straight Connector 10"/>
          <p:cNvCxnSpPr/>
          <p:nvPr/>
        </p:nvCxnSpPr>
        <p:spPr>
          <a:xfrm>
            <a:off x="12684959" y="2585993"/>
            <a:ext cx="6811" cy="366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34578" y="2511528"/>
            <a:ext cx="7836345" cy="1661993"/>
          </a:xfrm>
          <a:prstGeom prst="rect">
            <a:avLst/>
          </a:prstGeom>
          <a:noFill/>
        </p:spPr>
        <p:txBody>
          <a:bodyPr wrap="square" rtlCol="0">
            <a:spAutoFit/>
          </a:bodyPr>
          <a:lstStyle/>
          <a:p>
            <a:endParaRPr lang="en-US" sz="1600" dirty="0"/>
          </a:p>
          <a:p>
            <a:r>
              <a:rPr lang="en-US" sz="2800" dirty="0" smtClean="0">
                <a:latin typeface="Century Gothic" panose="020B0502020202020204" pitchFamily="34" charset="0"/>
              </a:rPr>
              <a:t>►</a:t>
            </a:r>
            <a:r>
              <a:rPr lang="en-US" sz="3400" dirty="0" smtClean="0"/>
              <a:t>Integrated Education &amp; Training</a:t>
            </a:r>
          </a:p>
          <a:p>
            <a:r>
              <a:rPr lang="en-US" sz="2000" dirty="0" smtClean="0"/>
              <a:t>      </a:t>
            </a:r>
            <a:r>
              <a:rPr lang="en-US" sz="1950" dirty="0" smtClean="0">
                <a:solidFill>
                  <a:srgbClr val="FFC000"/>
                </a:solidFill>
              </a:rPr>
              <a:t>IELCE | Short-term Training | Certifications</a:t>
            </a:r>
          </a:p>
          <a:p>
            <a:endParaRPr lang="en-US" sz="1600" dirty="0" smtClean="0"/>
          </a:p>
          <a:p>
            <a:endParaRPr lang="en-US" sz="1600" dirty="0"/>
          </a:p>
        </p:txBody>
      </p:sp>
      <p:sp>
        <p:nvSpPr>
          <p:cNvPr id="9" name="TextBox 8"/>
          <p:cNvSpPr txBox="1"/>
          <p:nvPr/>
        </p:nvSpPr>
        <p:spPr>
          <a:xfrm>
            <a:off x="505764" y="4646250"/>
            <a:ext cx="7637518" cy="2185214"/>
          </a:xfrm>
          <a:prstGeom prst="rect">
            <a:avLst/>
          </a:prstGeom>
          <a:noFill/>
        </p:spPr>
        <p:txBody>
          <a:bodyPr wrap="square" rtlCol="0">
            <a:spAutoFit/>
          </a:bodyPr>
          <a:lstStyle/>
          <a:p>
            <a:r>
              <a:rPr lang="en-US" sz="2000" dirty="0"/>
              <a:t>IET Enrollment		2,505	    53% goal</a:t>
            </a:r>
          </a:p>
          <a:p>
            <a:r>
              <a:rPr lang="en-US" sz="2000" dirty="0">
                <a:solidFill>
                  <a:srgbClr val="FFC000"/>
                </a:solidFill>
              </a:rPr>
              <a:t>IELCE Enrollment	93	           16% goal</a:t>
            </a:r>
          </a:p>
          <a:p>
            <a:r>
              <a:rPr lang="en-US" sz="2000" dirty="0"/>
              <a:t>Still Enrolled		1100</a:t>
            </a:r>
          </a:p>
          <a:p>
            <a:r>
              <a:rPr lang="en-US" sz="2000" dirty="0">
                <a:solidFill>
                  <a:srgbClr val="FFC000"/>
                </a:solidFill>
              </a:rPr>
              <a:t>Dropped			236           16.80%</a:t>
            </a:r>
          </a:p>
          <a:p>
            <a:r>
              <a:rPr lang="en-US" sz="2000" dirty="0"/>
              <a:t>Completions		1169          83.20%</a:t>
            </a:r>
          </a:p>
          <a:p>
            <a:r>
              <a:rPr lang="en-US" sz="2000" dirty="0">
                <a:solidFill>
                  <a:srgbClr val="FFC000"/>
                </a:solidFill>
              </a:rPr>
              <a:t>Certifications		907           77.59%</a:t>
            </a:r>
          </a:p>
          <a:p>
            <a:endParaRPr lang="en-US" sz="1600" dirty="0"/>
          </a:p>
        </p:txBody>
      </p:sp>
      <p:sp>
        <p:nvSpPr>
          <p:cNvPr id="2" name="TextBox 1"/>
          <p:cNvSpPr txBox="1"/>
          <p:nvPr/>
        </p:nvSpPr>
        <p:spPr>
          <a:xfrm>
            <a:off x="505764" y="3930836"/>
            <a:ext cx="7093974" cy="861774"/>
          </a:xfrm>
          <a:prstGeom prst="rect">
            <a:avLst/>
          </a:prstGeom>
          <a:noFill/>
        </p:spPr>
        <p:txBody>
          <a:bodyPr wrap="square" rtlCol="0">
            <a:spAutoFit/>
          </a:bodyPr>
          <a:lstStyle/>
          <a:p>
            <a:r>
              <a:rPr lang="en-US" sz="1600" dirty="0" smtClean="0"/>
              <a:t>11</a:t>
            </a:r>
            <a:r>
              <a:rPr lang="en-US" sz="1600" dirty="0"/>
              <a:t> IELCE certifications and </a:t>
            </a:r>
            <a:r>
              <a:rPr lang="en-US" sz="1600" dirty="0" smtClean="0"/>
              <a:t>214</a:t>
            </a:r>
            <a:r>
              <a:rPr lang="en-US" sz="1600" dirty="0"/>
              <a:t> IET certifications.</a:t>
            </a:r>
          </a:p>
          <a:p>
            <a:r>
              <a:rPr lang="en-US" sz="1600" dirty="0">
                <a:solidFill>
                  <a:srgbClr val="FFC000"/>
                </a:solidFill>
              </a:rPr>
              <a:t>4</a:t>
            </a:r>
            <a:r>
              <a:rPr lang="en-US" sz="1600" dirty="0" smtClean="0">
                <a:solidFill>
                  <a:srgbClr val="FFC000"/>
                </a:solidFill>
              </a:rPr>
              <a:t> </a:t>
            </a:r>
            <a:r>
              <a:rPr lang="en-US" sz="1600" dirty="0">
                <a:solidFill>
                  <a:srgbClr val="FFC000"/>
                </a:solidFill>
              </a:rPr>
              <a:t>pending applications </a:t>
            </a:r>
          </a:p>
          <a:p>
            <a:endParaRPr lang="en-US" dirty="0"/>
          </a:p>
        </p:txBody>
      </p:sp>
      <p:cxnSp>
        <p:nvCxnSpPr>
          <p:cNvPr id="8" name="Straight Connector 7"/>
          <p:cNvCxnSpPr/>
          <p:nvPr/>
        </p:nvCxnSpPr>
        <p:spPr>
          <a:xfrm>
            <a:off x="7433187" y="2887857"/>
            <a:ext cx="23947" cy="3671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p:cNvPicPr/>
          <p:nvPr/>
        </p:nvPicPr>
        <p:blipFill rotWithShape="1">
          <a:blip r:embed="rId4"/>
          <a:srcRect t="18547"/>
          <a:stretch/>
        </p:blipFill>
        <p:spPr>
          <a:xfrm>
            <a:off x="7713096" y="2735839"/>
            <a:ext cx="3904615" cy="2385441"/>
          </a:xfrm>
          <a:prstGeom prst="rect">
            <a:avLst/>
          </a:prstGeom>
          <a:ln>
            <a:solidFill>
              <a:schemeClr val="tx1"/>
            </a:solidFill>
          </a:ln>
        </p:spPr>
      </p:pic>
      <p:sp>
        <p:nvSpPr>
          <p:cNvPr id="3" name="Rectangle 2"/>
          <p:cNvSpPr/>
          <p:nvPr/>
        </p:nvSpPr>
        <p:spPr>
          <a:xfrm>
            <a:off x="7599738" y="5140749"/>
            <a:ext cx="5153296" cy="273473"/>
          </a:xfrm>
          <a:prstGeom prst="rect">
            <a:avLst/>
          </a:prstGeom>
        </p:spPr>
        <p:txBody>
          <a:bodyPr wrap="square">
            <a:spAutoFit/>
          </a:bodyPr>
          <a:lstStyle/>
          <a:p>
            <a:pPr marL="6350" marR="0" indent="-6350">
              <a:lnSpc>
                <a:spcPct val="107000"/>
              </a:lnSpc>
              <a:spcBef>
                <a:spcPts val="0"/>
              </a:spcBef>
              <a:spcAft>
                <a:spcPts val="790"/>
              </a:spcAft>
            </a:pPr>
            <a:r>
              <a:rPr lang="en-US" sz="1100" dirty="0">
                <a:solidFill>
                  <a:srgbClr val="FFC000"/>
                </a:solidFill>
                <a:ea typeface="Calibri" panose="020F0502020204030204" pitchFamily="34" charset="0"/>
                <a:cs typeface="Calibri" panose="020F0502020204030204" pitchFamily="34" charset="0"/>
              </a:rPr>
              <a:t>Broadview Boot Camp ONE = 9 NEW GRADUATES in 3 Days</a:t>
            </a:r>
          </a:p>
        </p:txBody>
      </p:sp>
      <p:sp>
        <p:nvSpPr>
          <p:cNvPr id="12" name="Rectangle 11"/>
          <p:cNvSpPr/>
          <p:nvPr/>
        </p:nvSpPr>
        <p:spPr>
          <a:xfrm>
            <a:off x="7651840" y="5414222"/>
            <a:ext cx="4128268" cy="1080424"/>
          </a:xfrm>
          <a:prstGeom prst="rect">
            <a:avLst/>
          </a:prstGeom>
        </p:spPr>
        <p:txBody>
          <a:bodyPr wrap="square">
            <a:spAutoFit/>
          </a:bodyPr>
          <a:lstStyle/>
          <a:p>
            <a:pPr marL="6350" marR="0" indent="-6350">
              <a:lnSpc>
                <a:spcPct val="107000"/>
              </a:lnSpc>
              <a:spcBef>
                <a:spcPts val="0"/>
              </a:spcBef>
              <a:spcAft>
                <a:spcPts val="790"/>
              </a:spcAft>
            </a:pPr>
            <a:r>
              <a:rPr lang="en-US" sz="1200" dirty="0">
                <a:ea typeface="Calibri" panose="020F0502020204030204" pitchFamily="34" charset="0"/>
                <a:cs typeface="Calibri" panose="020F0502020204030204" pitchFamily="34" charset="0"/>
              </a:rPr>
              <a:t>Pictured Front row –  Sheila Butler, teacher; Second row: Hailey </a:t>
            </a:r>
            <a:r>
              <a:rPr lang="en-US" sz="1200" dirty="0" err="1">
                <a:ea typeface="Calibri" panose="020F0502020204030204" pitchFamily="34" charset="0"/>
                <a:cs typeface="Calibri" panose="020F0502020204030204" pitchFamily="34" charset="0"/>
              </a:rPr>
              <a:t>Hignite</a:t>
            </a:r>
            <a:r>
              <a:rPr lang="en-US" sz="1200" dirty="0">
                <a:ea typeface="Calibri" panose="020F0502020204030204" pitchFamily="34" charset="0"/>
                <a:cs typeface="Calibri" panose="020F0502020204030204" pitchFamily="34" charset="0"/>
              </a:rPr>
              <a:t>, Latasha Hall; Third row: Jake Gordillo, Kimberly Chandler, Ian Heath; Fourth Row: Robert Hendrickson, Zion </a:t>
            </a:r>
            <a:r>
              <a:rPr lang="en-US" sz="1200" dirty="0" err="1">
                <a:ea typeface="Calibri" panose="020F0502020204030204" pitchFamily="34" charset="0"/>
                <a:cs typeface="Calibri" panose="020F0502020204030204" pitchFamily="34" charset="0"/>
              </a:rPr>
              <a:t>Langan</a:t>
            </a:r>
            <a:r>
              <a:rPr lang="en-US" sz="1200" dirty="0">
                <a:ea typeface="Calibri" panose="020F0502020204030204" pitchFamily="34" charset="0"/>
                <a:cs typeface="Calibri" panose="020F0502020204030204" pitchFamily="34" charset="0"/>
              </a:rPr>
              <a:t>, Hayden White and Indigo Wolf. </a:t>
            </a:r>
          </a:p>
        </p:txBody>
      </p:sp>
    </p:spTree>
    <p:extLst>
      <p:ext uri="{BB962C8B-B14F-4D97-AF65-F5344CB8AC3E}">
        <p14:creationId xmlns:p14="http://schemas.microsoft.com/office/powerpoint/2010/main" val="30369703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7" name="Rectangle 6"/>
          <p:cNvSpPr/>
          <p:nvPr/>
        </p:nvSpPr>
        <p:spPr>
          <a:xfrm>
            <a:off x="448521" y="5819615"/>
            <a:ext cx="2036135" cy="338554"/>
          </a:xfrm>
          <a:prstGeom prst="rect">
            <a:avLst/>
          </a:prstGeom>
        </p:spPr>
        <p:txBody>
          <a:bodyPr wrap="none">
            <a:spAutoFit/>
          </a:bodyPr>
          <a:lstStyle/>
          <a:p>
            <a:r>
              <a:rPr lang="en-US" sz="1600" dirty="0" smtClean="0"/>
              <a:t>                                 </a:t>
            </a:r>
            <a:endParaRPr lang="en-US" sz="1600" dirty="0"/>
          </a:p>
        </p:txBody>
      </p:sp>
      <p:cxnSp>
        <p:nvCxnSpPr>
          <p:cNvPr id="11" name="Straight Connector 10"/>
          <p:cNvCxnSpPr/>
          <p:nvPr/>
        </p:nvCxnSpPr>
        <p:spPr>
          <a:xfrm flipH="1">
            <a:off x="13538635" y="3718401"/>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5522" y="2363903"/>
            <a:ext cx="8008504" cy="2739211"/>
          </a:xfrm>
          <a:prstGeom prst="rect">
            <a:avLst/>
          </a:prstGeom>
          <a:noFill/>
        </p:spPr>
        <p:txBody>
          <a:bodyPr wrap="square" rtlCol="0">
            <a:spAutoFit/>
          </a:bodyPr>
          <a:lstStyle/>
          <a:p>
            <a:r>
              <a:rPr lang="en-US" sz="3400" dirty="0" smtClean="0">
                <a:solidFill>
                  <a:srgbClr val="FFC000"/>
                </a:solidFill>
                <a:latin typeface="Segoe Print" panose="02000600000000000000" pitchFamily="2" charset="0"/>
              </a:rPr>
              <a:t>Workforce Education </a:t>
            </a:r>
          </a:p>
          <a:p>
            <a:r>
              <a:rPr lang="en-US" sz="3400" dirty="0" smtClean="0">
                <a:solidFill>
                  <a:srgbClr val="FFC000"/>
                </a:solidFill>
                <a:latin typeface="Segoe Print" panose="02000600000000000000" pitchFamily="2" charset="0"/>
              </a:rPr>
              <a:t>Initiative </a:t>
            </a:r>
          </a:p>
          <a:p>
            <a:r>
              <a:rPr lang="en-US" sz="7200" dirty="0" smtClean="0">
                <a:solidFill>
                  <a:srgbClr val="FFC000"/>
                </a:solidFill>
                <a:latin typeface="Segoe Print" panose="02000600000000000000" pitchFamily="2" charset="0"/>
              </a:rPr>
              <a:t> </a:t>
            </a:r>
          </a:p>
          <a:p>
            <a:r>
              <a:rPr lang="en-US" sz="3200" dirty="0" smtClean="0"/>
              <a:t>				</a:t>
            </a:r>
            <a:endParaRPr lang="en-US" sz="800" dirty="0" smtClean="0"/>
          </a:p>
        </p:txBody>
      </p:sp>
      <p:sp>
        <p:nvSpPr>
          <p:cNvPr id="8" name="Rectangle 7"/>
          <p:cNvSpPr/>
          <p:nvPr/>
        </p:nvSpPr>
        <p:spPr>
          <a:xfrm>
            <a:off x="555522" y="3402476"/>
            <a:ext cx="7006125" cy="3416320"/>
          </a:xfrm>
          <a:prstGeom prst="rect">
            <a:avLst/>
          </a:prstGeom>
        </p:spPr>
        <p:txBody>
          <a:bodyPr wrap="square">
            <a:spAutoFit/>
          </a:bodyPr>
          <a:lstStyle/>
          <a:p>
            <a:r>
              <a:rPr lang="en-US" sz="3600" dirty="0">
                <a:ea typeface="Calibri" panose="020F0502020204030204" pitchFamily="34" charset="0"/>
                <a:cs typeface="Times New Roman" panose="02020603050405020304" pitchFamily="18" charset="0"/>
              </a:rPr>
              <a:t>81 </a:t>
            </a:r>
            <a:r>
              <a:rPr lang="en-US" sz="3600" dirty="0" smtClean="0">
                <a:ea typeface="Calibri" panose="020F0502020204030204" pitchFamily="34" charset="0"/>
                <a:cs typeface="Times New Roman" panose="02020603050405020304" pitchFamily="18" charset="0"/>
              </a:rPr>
              <a:t>WEI </a:t>
            </a:r>
            <a:r>
              <a:rPr lang="en-US" sz="3600" dirty="0">
                <a:ea typeface="Calibri" panose="020F0502020204030204" pitchFamily="34" charset="0"/>
                <a:cs typeface="Times New Roman" panose="02020603050405020304" pitchFamily="18" charset="0"/>
              </a:rPr>
              <a:t>certifications</a:t>
            </a:r>
          </a:p>
          <a:p>
            <a:r>
              <a:rPr lang="en-US" sz="2000" dirty="0">
                <a:ea typeface="Calibri" panose="020F0502020204030204" pitchFamily="34" charset="0"/>
                <a:cs typeface="Times New Roman" panose="02020603050405020304" pitchFamily="18" charset="0"/>
              </a:rPr>
              <a:t>2 pending applications</a:t>
            </a:r>
          </a:p>
          <a:p>
            <a:r>
              <a:rPr lang="en-US" sz="2000" dirty="0">
                <a:ea typeface="Calibri" panose="020F0502020204030204" pitchFamily="34" charset="0"/>
                <a:cs typeface="Times New Roman" panose="02020603050405020304" pitchFamily="18" charset="0"/>
              </a:rPr>
              <a:t> </a:t>
            </a:r>
          </a:p>
          <a:p>
            <a:r>
              <a:rPr lang="en-US" sz="2000" dirty="0">
                <a:ea typeface="Calibri" panose="020F0502020204030204" pitchFamily="34" charset="0"/>
                <a:cs typeface="Times New Roman" panose="02020603050405020304" pitchFamily="18" charset="0"/>
              </a:rPr>
              <a:t>WEI monthly data report statewide enrollments –  </a:t>
            </a:r>
          </a:p>
          <a:p>
            <a:r>
              <a:rPr lang="en-US" sz="2000" dirty="0">
                <a:ea typeface="Calibri" panose="020F0502020204030204" pitchFamily="34" charset="0"/>
                <a:cs typeface="Times New Roman" panose="02020603050405020304" pitchFamily="18" charset="0"/>
              </a:rPr>
              <a:t>WEI Enrollments	832 	19% of the goal</a:t>
            </a:r>
          </a:p>
          <a:p>
            <a:r>
              <a:rPr lang="en-US" sz="2000" dirty="0">
                <a:ea typeface="Calibri" panose="020F0502020204030204" pitchFamily="34" charset="0"/>
                <a:cs typeface="Times New Roman" panose="02020603050405020304" pitchFamily="18" charset="0"/>
              </a:rPr>
              <a:t>Still enrolled		697</a:t>
            </a:r>
          </a:p>
          <a:p>
            <a:r>
              <a:rPr lang="en-US" sz="2000" dirty="0">
                <a:ea typeface="Calibri" panose="020F0502020204030204" pitchFamily="34" charset="0"/>
                <a:cs typeface="Times New Roman" panose="02020603050405020304" pitchFamily="18" charset="0"/>
              </a:rPr>
              <a:t>Dropped			37		27.41%</a:t>
            </a:r>
          </a:p>
          <a:p>
            <a:r>
              <a:rPr lang="en-US" sz="2000" dirty="0">
                <a:ea typeface="Calibri" panose="020F0502020204030204" pitchFamily="34" charset="0"/>
                <a:cs typeface="Times New Roman" panose="02020603050405020304" pitchFamily="18" charset="0"/>
              </a:rPr>
              <a:t>Completed		98      	72.59%</a:t>
            </a:r>
          </a:p>
          <a:p>
            <a:r>
              <a:rPr lang="en-US" sz="2000" dirty="0">
                <a:ea typeface="Calibri" panose="020F0502020204030204" pitchFamily="34" charset="0"/>
                <a:cs typeface="Times New Roman" panose="02020603050405020304" pitchFamily="18" charset="0"/>
              </a:rPr>
              <a:t>Certification		84		85.71%</a:t>
            </a:r>
          </a:p>
          <a:p>
            <a:endParaRPr lang="en-US" sz="2000" dirty="0">
              <a:effectLst/>
              <a:ea typeface="Calibri" panose="020F0502020204030204" pitchFamily="34" charset="0"/>
              <a:cs typeface="Times New Roman" panose="02020603050405020304" pitchFamily="18" charset="0"/>
            </a:endParaRPr>
          </a:p>
        </p:txBody>
      </p:sp>
      <p:cxnSp>
        <p:nvCxnSpPr>
          <p:cNvPr id="3" name="Straight Connector 2"/>
          <p:cNvCxnSpPr/>
          <p:nvPr/>
        </p:nvCxnSpPr>
        <p:spPr>
          <a:xfrm>
            <a:off x="6956963" y="3150386"/>
            <a:ext cx="0" cy="33606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descr="C:\Users\McIntyreC\Downloads\IMG-2153.JPG"/>
          <p:cNvPicPr/>
          <p:nvPr/>
        </p:nvPicPr>
        <p:blipFill rotWithShape="1">
          <a:blip r:embed="rId4" cstate="print">
            <a:extLst>
              <a:ext uri="{28A0092B-C50C-407E-A947-70E740481C1C}">
                <a14:useLocalDpi xmlns:a14="http://schemas.microsoft.com/office/drawing/2010/main" val="0"/>
              </a:ext>
            </a:extLst>
          </a:blip>
          <a:srcRect b="5527"/>
          <a:stretch/>
        </p:blipFill>
        <p:spPr bwMode="auto">
          <a:xfrm>
            <a:off x="7245322" y="2776873"/>
            <a:ext cx="4640504" cy="3030194"/>
          </a:xfrm>
          <a:prstGeom prst="rect">
            <a:avLst/>
          </a:prstGeom>
          <a:noFill/>
          <a:ln>
            <a:solidFill>
              <a:schemeClr val="tx1"/>
            </a:solidFill>
          </a:ln>
          <a:extLst>
            <a:ext uri="{53640926-AAD7-44D8-BBD7-CCE9431645EC}">
              <a14:shadowObscured xmlns:a14="http://schemas.microsoft.com/office/drawing/2010/main"/>
            </a:ext>
          </a:extLst>
        </p:spPr>
      </p:pic>
      <p:sp>
        <p:nvSpPr>
          <p:cNvPr id="12" name="TextBox 11"/>
          <p:cNvSpPr txBox="1"/>
          <p:nvPr/>
        </p:nvSpPr>
        <p:spPr>
          <a:xfrm>
            <a:off x="7128235" y="5847064"/>
            <a:ext cx="4946678" cy="830997"/>
          </a:xfrm>
          <a:prstGeom prst="rect">
            <a:avLst/>
          </a:prstGeom>
          <a:noFill/>
        </p:spPr>
        <p:txBody>
          <a:bodyPr wrap="square" rtlCol="0">
            <a:spAutoFit/>
          </a:bodyPr>
          <a:lstStyle/>
          <a:p>
            <a:r>
              <a:rPr lang="en-US" sz="1200" dirty="0" smtClean="0"/>
              <a:t>Pictured are former adult education student </a:t>
            </a:r>
            <a:r>
              <a:rPr lang="en-US" sz="1200" dirty="0" smtClean="0">
                <a:solidFill>
                  <a:srgbClr val="FFC000"/>
                </a:solidFill>
              </a:rPr>
              <a:t>Joe </a:t>
            </a:r>
            <a:r>
              <a:rPr lang="en-US" sz="1200" dirty="0" err="1">
                <a:solidFill>
                  <a:srgbClr val="FFC000"/>
                </a:solidFill>
              </a:rPr>
              <a:t>McElfresh</a:t>
            </a:r>
            <a:r>
              <a:rPr lang="en-US" sz="1200" dirty="0">
                <a:solidFill>
                  <a:srgbClr val="FFC000"/>
                </a:solidFill>
              </a:rPr>
              <a:t>, </a:t>
            </a:r>
            <a:r>
              <a:rPr lang="en-US" sz="1200" dirty="0" smtClean="0"/>
              <a:t>who enrolled in the Duncan </a:t>
            </a:r>
            <a:r>
              <a:rPr lang="en-US" sz="1200" dirty="0"/>
              <a:t>Supply Heating, Ventilation, and Cooling (HVAC) class, located at Area 31 Career </a:t>
            </a:r>
            <a:r>
              <a:rPr lang="en-US" sz="1200" dirty="0" smtClean="0"/>
              <a:t>Center, and </a:t>
            </a:r>
            <a:r>
              <a:rPr lang="en-US" sz="1200" dirty="0"/>
              <a:t>instructor </a:t>
            </a:r>
            <a:r>
              <a:rPr lang="en-US" sz="1200" dirty="0">
                <a:solidFill>
                  <a:srgbClr val="FFC000"/>
                </a:solidFill>
              </a:rPr>
              <a:t>Bill </a:t>
            </a:r>
            <a:r>
              <a:rPr lang="en-US" sz="1200" dirty="0" err="1">
                <a:solidFill>
                  <a:srgbClr val="FFC000"/>
                </a:solidFill>
              </a:rPr>
              <a:t>Clontz</a:t>
            </a:r>
            <a:r>
              <a:rPr lang="en-US" sz="1200" dirty="0">
                <a:solidFill>
                  <a:srgbClr val="FFC000"/>
                </a:solidFill>
              </a:rPr>
              <a:t>, </a:t>
            </a:r>
            <a:r>
              <a:rPr lang="en-US" sz="1200" dirty="0"/>
              <a:t>owner and operator of </a:t>
            </a:r>
            <a:r>
              <a:rPr lang="en-US" sz="1200" dirty="0" err="1"/>
              <a:t>Clontz</a:t>
            </a:r>
            <a:r>
              <a:rPr lang="en-US" sz="1200" dirty="0"/>
              <a:t> Heating and </a:t>
            </a:r>
            <a:r>
              <a:rPr lang="en-US" sz="1200" dirty="0" smtClean="0"/>
              <a:t>Cooling.</a:t>
            </a:r>
            <a:endParaRPr lang="en-US" sz="1200" dirty="0"/>
          </a:p>
        </p:txBody>
      </p:sp>
    </p:spTree>
    <p:extLst>
      <p:ext uri="{BB962C8B-B14F-4D97-AF65-F5344CB8AC3E}">
        <p14:creationId xmlns:p14="http://schemas.microsoft.com/office/powerpoint/2010/main" val="3344826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7" name="TextBox 6"/>
          <p:cNvSpPr txBox="1"/>
          <p:nvPr/>
        </p:nvSpPr>
        <p:spPr>
          <a:xfrm>
            <a:off x="6301008" y="1744400"/>
            <a:ext cx="4972663" cy="369332"/>
          </a:xfrm>
          <a:prstGeom prst="rect">
            <a:avLst/>
          </a:prstGeom>
          <a:solidFill>
            <a:srgbClr val="002060"/>
          </a:solidFill>
        </p:spPr>
        <p:txBody>
          <a:bodyPr wrap="square" rtlCol="0">
            <a:spAutoFit/>
          </a:bodyPr>
          <a:lstStyle/>
          <a:p>
            <a:endParaRPr lang="en-US" dirty="0"/>
          </a:p>
        </p:txBody>
      </p:sp>
      <p:sp>
        <p:nvSpPr>
          <p:cNvPr id="12" name="Rectangle 11"/>
          <p:cNvSpPr/>
          <p:nvPr/>
        </p:nvSpPr>
        <p:spPr>
          <a:xfrm>
            <a:off x="6206182" y="1163956"/>
            <a:ext cx="143172" cy="496236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2" name="Rectangle 1"/>
          <p:cNvSpPr/>
          <p:nvPr/>
        </p:nvSpPr>
        <p:spPr>
          <a:xfrm>
            <a:off x="258929" y="2799789"/>
            <a:ext cx="5965488" cy="1938992"/>
          </a:xfrm>
          <a:prstGeom prst="rect">
            <a:avLst/>
          </a:prstGeom>
        </p:spPr>
        <p:txBody>
          <a:bodyPr wrap="square">
            <a:spAutoFit/>
          </a:bodyPr>
          <a:lstStyle/>
          <a:p>
            <a:r>
              <a:rPr lang="en-US" sz="6000" dirty="0"/>
              <a:t>WorkINdiana </a:t>
            </a:r>
            <a:endParaRPr lang="en-US" sz="6000" dirty="0" smtClean="0"/>
          </a:p>
          <a:p>
            <a:r>
              <a:rPr lang="en-US" sz="6000" dirty="0" smtClean="0">
                <a:solidFill>
                  <a:srgbClr val="FFC000"/>
                </a:solidFill>
                <a:latin typeface="Segoe Print" panose="02000600000000000000" pitchFamily="2" charset="0"/>
              </a:rPr>
              <a:t>   Updates</a:t>
            </a:r>
            <a:r>
              <a:rPr lang="en-US" sz="6000" dirty="0" smtClean="0">
                <a:solidFill>
                  <a:srgbClr val="FFC000"/>
                </a:solidFill>
              </a:rPr>
              <a:t>  </a:t>
            </a:r>
            <a:endParaRPr lang="en-US" sz="6000" dirty="0">
              <a:solidFill>
                <a:srgbClr val="FFC000"/>
              </a:solidFill>
            </a:endParaRPr>
          </a:p>
        </p:txBody>
      </p:sp>
      <p:pic>
        <p:nvPicPr>
          <p:cNvPr id="13" name="Picture 2" descr="workIN_logo.png (600Ã2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839" y="1799550"/>
            <a:ext cx="2484271" cy="12205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64962" y="929686"/>
            <a:ext cx="3883022" cy="923330"/>
          </a:xfrm>
          <a:prstGeom prst="rect">
            <a:avLst/>
          </a:prstGeom>
        </p:spPr>
        <p:txBody>
          <a:bodyPr wrap="square">
            <a:spAutoFit/>
          </a:bodyPr>
          <a:lstStyle/>
          <a:p>
            <a:pPr lvl="1" algn="r">
              <a:defRPr/>
            </a:pPr>
            <a:r>
              <a:rPr lang="en-US" dirty="0" smtClean="0">
                <a:solidFill>
                  <a:srgbClr val="FFC000"/>
                </a:solidFill>
              </a:rPr>
              <a:t>Shruti Shrivastava</a:t>
            </a:r>
          </a:p>
          <a:p>
            <a:pPr lvl="1" algn="r">
              <a:defRPr/>
            </a:pPr>
            <a:r>
              <a:rPr lang="en-US" dirty="0" smtClean="0">
                <a:solidFill>
                  <a:srgbClr val="FFC000"/>
                </a:solidFill>
              </a:rPr>
              <a:t>SShrivastava@dwd.in.gov</a:t>
            </a:r>
            <a:endParaRPr lang="en-US" dirty="0">
              <a:solidFill>
                <a:srgbClr val="FFC000"/>
              </a:solidFill>
            </a:endParaRPr>
          </a:p>
          <a:p>
            <a:pPr lvl="1" algn="r">
              <a:defRPr/>
            </a:pPr>
            <a:r>
              <a:rPr lang="en-US" dirty="0" smtClean="0">
                <a:hlinkClick r:id="rId5"/>
              </a:rPr>
              <a:t>WorkINdiana@dwd.in.gov</a:t>
            </a:r>
            <a:endParaRPr lang="en-US" dirty="0"/>
          </a:p>
        </p:txBody>
      </p:sp>
      <p:sp>
        <p:nvSpPr>
          <p:cNvPr id="5" name="TextBox 4"/>
          <p:cNvSpPr txBox="1"/>
          <p:nvPr/>
        </p:nvSpPr>
        <p:spPr>
          <a:xfrm>
            <a:off x="390175" y="4655884"/>
            <a:ext cx="5186263" cy="1815882"/>
          </a:xfrm>
          <a:prstGeom prst="rect">
            <a:avLst/>
          </a:prstGeom>
          <a:noFill/>
        </p:spPr>
        <p:txBody>
          <a:bodyPr wrap="square" rtlCol="0">
            <a:spAutoFit/>
          </a:bodyPr>
          <a:lstStyle/>
          <a:p>
            <a:pPr algn="ctr"/>
            <a:r>
              <a:rPr lang="en-US" sz="2800" dirty="0" smtClean="0">
                <a:solidFill>
                  <a:srgbClr val="FFC000"/>
                </a:solidFill>
              </a:rPr>
              <a:t>Statewide</a:t>
            </a:r>
          </a:p>
          <a:p>
            <a:r>
              <a:rPr lang="en-US" sz="2800" dirty="0" smtClean="0"/>
              <a:t>  </a:t>
            </a:r>
            <a:r>
              <a:rPr lang="en-US" sz="2800" dirty="0"/>
              <a:t> </a:t>
            </a:r>
            <a:r>
              <a:rPr lang="en-US" sz="2800" dirty="0" smtClean="0"/>
              <a:t>  .</a:t>
            </a:r>
            <a:r>
              <a:rPr lang="en-US" sz="2800" dirty="0"/>
              <a:t>5% 	JAG enrollment</a:t>
            </a:r>
          </a:p>
          <a:p>
            <a:r>
              <a:rPr lang="en-US" sz="2800" dirty="0"/>
              <a:t>12.5%	ERG utilization</a:t>
            </a:r>
          </a:p>
          <a:p>
            <a:r>
              <a:rPr lang="en-US" sz="2800" dirty="0"/>
              <a:t>25.5% </a:t>
            </a:r>
            <a:r>
              <a:rPr lang="en-US" sz="2800" dirty="0" smtClean="0"/>
              <a:t>   TANF </a:t>
            </a:r>
            <a:r>
              <a:rPr lang="en-US" sz="2800" dirty="0"/>
              <a:t>utilization</a:t>
            </a:r>
          </a:p>
        </p:txBody>
      </p:sp>
      <p:graphicFrame>
        <p:nvGraphicFramePr>
          <p:cNvPr id="4" name="Table 3"/>
          <p:cNvGraphicFramePr>
            <a:graphicFrameLocks noGrp="1"/>
          </p:cNvGraphicFramePr>
          <p:nvPr>
            <p:extLst>
              <p:ext uri="{D42A27DB-BD31-4B8C-83A1-F6EECF244321}">
                <p14:modId xmlns:p14="http://schemas.microsoft.com/office/powerpoint/2010/main" val="2543587429"/>
              </p:ext>
            </p:extLst>
          </p:nvPr>
        </p:nvGraphicFramePr>
        <p:xfrm>
          <a:off x="7402363" y="335628"/>
          <a:ext cx="3924343" cy="6366240"/>
        </p:xfrm>
        <a:graphic>
          <a:graphicData uri="http://schemas.openxmlformats.org/drawingml/2006/table">
            <a:tbl>
              <a:tblPr firstRow="1" bandRow="1">
                <a:tableStyleId>{5C22544A-7EE6-4342-B048-85BDC9FD1C3A}</a:tableStyleId>
              </a:tblPr>
              <a:tblGrid>
                <a:gridCol w="1673112"/>
                <a:gridCol w="943117"/>
                <a:gridCol w="1308114"/>
              </a:tblGrid>
              <a:tr h="593754">
                <a:tc>
                  <a:txBody>
                    <a:bodyPr/>
                    <a:lstStyle/>
                    <a:p>
                      <a:pPr algn="ctr"/>
                      <a:r>
                        <a:rPr lang="en-US" dirty="0" smtClean="0"/>
                        <a:t>STATEWIDE</a:t>
                      </a:r>
                    </a:p>
                  </a:txBody>
                  <a:tcPr/>
                </a:tc>
                <a:tc>
                  <a:txBody>
                    <a:bodyPr/>
                    <a:lstStyle/>
                    <a:p>
                      <a:pPr algn="ctr"/>
                      <a:r>
                        <a:rPr lang="en-US" dirty="0" smtClean="0"/>
                        <a:t>Goal</a:t>
                      </a:r>
                      <a:endParaRPr lang="en-US" dirty="0"/>
                    </a:p>
                  </a:txBody>
                  <a:tcPr/>
                </a:tc>
                <a:tc>
                  <a:txBody>
                    <a:bodyPr/>
                    <a:lstStyle/>
                    <a:p>
                      <a:pPr algn="ctr"/>
                      <a:r>
                        <a:rPr lang="en-US" dirty="0" smtClean="0"/>
                        <a:t>To-Date</a:t>
                      </a:r>
                      <a:endParaRPr lang="en-US" dirty="0"/>
                    </a:p>
                  </a:txBody>
                  <a:tcPr/>
                </a:tc>
              </a:tr>
              <a:tr h="351273">
                <a:tc>
                  <a:txBody>
                    <a:bodyPr/>
                    <a:lstStyle/>
                    <a:p>
                      <a:pPr algn="l"/>
                      <a:r>
                        <a:rPr lang="en-US" dirty="0" smtClean="0"/>
                        <a:t>Enrollment</a:t>
                      </a:r>
                      <a:endParaRPr lang="en-US" dirty="0"/>
                    </a:p>
                  </a:txBody>
                  <a:tcPr/>
                </a:tc>
                <a:tc>
                  <a:txBody>
                    <a:bodyPr/>
                    <a:lstStyle/>
                    <a:p>
                      <a:pPr algn="ctr"/>
                      <a:r>
                        <a:rPr lang="en-US" dirty="0" smtClean="0"/>
                        <a:t>1,800</a:t>
                      </a:r>
                      <a:endParaRPr lang="en-US" dirty="0"/>
                    </a:p>
                  </a:txBody>
                  <a:tcPr/>
                </a:tc>
                <a:tc>
                  <a:txBody>
                    <a:bodyPr/>
                    <a:lstStyle/>
                    <a:p>
                      <a:pPr algn="ctr"/>
                      <a:r>
                        <a:rPr lang="en-US" dirty="0" smtClean="0"/>
                        <a:t>1632</a:t>
                      </a:r>
                      <a:endParaRPr lang="en-US" dirty="0"/>
                    </a:p>
                  </a:txBody>
                  <a:tcPr/>
                </a:tc>
              </a:tr>
              <a:tr h="614728">
                <a:tc>
                  <a:txBody>
                    <a:bodyPr/>
                    <a:lstStyle/>
                    <a:p>
                      <a:pPr algn="l"/>
                      <a:r>
                        <a:rPr lang="en-US" dirty="0" smtClean="0"/>
                        <a:t>Enrollment Rate</a:t>
                      </a:r>
                      <a:endParaRPr lang="en-US" dirty="0"/>
                    </a:p>
                  </a:txBody>
                  <a:tcPr/>
                </a:tc>
                <a:tc>
                  <a:txBody>
                    <a:bodyPr/>
                    <a:lstStyle/>
                    <a:p>
                      <a:pPr algn="ctr"/>
                      <a:r>
                        <a:rPr lang="en-US" dirty="0" smtClean="0"/>
                        <a:t>---</a:t>
                      </a:r>
                      <a:endParaRPr lang="en-US" dirty="0"/>
                    </a:p>
                  </a:txBody>
                  <a:tcPr/>
                </a:tc>
                <a:tc>
                  <a:txBody>
                    <a:bodyPr/>
                    <a:lstStyle/>
                    <a:p>
                      <a:pPr algn="ctr"/>
                      <a:r>
                        <a:rPr lang="en-US" dirty="0" smtClean="0"/>
                        <a:t>91%</a:t>
                      </a:r>
                      <a:endParaRPr lang="en-US" dirty="0"/>
                    </a:p>
                  </a:txBody>
                  <a:tcPr/>
                </a:tc>
              </a:tr>
              <a:tr h="442572">
                <a:tc>
                  <a:txBody>
                    <a:bodyPr/>
                    <a:lstStyle/>
                    <a:p>
                      <a:pPr algn="l"/>
                      <a:r>
                        <a:rPr lang="en-US" dirty="0" smtClean="0"/>
                        <a:t>Still</a:t>
                      </a:r>
                      <a:r>
                        <a:rPr lang="en-US" baseline="0" dirty="0" smtClean="0"/>
                        <a:t> Enrolled</a:t>
                      </a:r>
                      <a:endParaRPr lang="en-US" dirty="0"/>
                    </a:p>
                  </a:txBody>
                  <a:tcPr/>
                </a:tc>
                <a:tc>
                  <a:txBody>
                    <a:bodyPr/>
                    <a:lstStyle/>
                    <a:p>
                      <a:pPr algn="ctr"/>
                      <a:r>
                        <a:rPr lang="en-US" dirty="0" smtClean="0"/>
                        <a:t>---</a:t>
                      </a:r>
                      <a:endParaRPr lang="en-US" dirty="0"/>
                    </a:p>
                  </a:txBody>
                  <a:tcPr/>
                </a:tc>
                <a:tc>
                  <a:txBody>
                    <a:bodyPr/>
                    <a:lstStyle/>
                    <a:p>
                      <a:pPr algn="ctr"/>
                      <a:r>
                        <a:rPr lang="en-US" dirty="0" smtClean="0"/>
                        <a:t>361</a:t>
                      </a:r>
                      <a:endParaRPr lang="en-US" dirty="0"/>
                    </a:p>
                  </a:txBody>
                  <a:tcPr/>
                </a:tc>
              </a:tr>
              <a:tr h="351273">
                <a:tc>
                  <a:txBody>
                    <a:bodyPr/>
                    <a:lstStyle/>
                    <a:p>
                      <a:pPr algn="l"/>
                      <a:r>
                        <a:rPr lang="en-US" dirty="0" smtClean="0"/>
                        <a:t>Completers</a:t>
                      </a:r>
                      <a:endParaRPr lang="en-US" dirty="0"/>
                    </a:p>
                  </a:txBody>
                  <a:tcPr/>
                </a:tc>
                <a:tc>
                  <a:txBody>
                    <a:bodyPr/>
                    <a:lstStyle/>
                    <a:p>
                      <a:pPr algn="ctr"/>
                      <a:r>
                        <a:rPr lang="en-US" dirty="0" smtClean="0">
                          <a:solidFill>
                            <a:schemeClr val="bg1"/>
                          </a:solidFill>
                        </a:rPr>
                        <a:t>1,440</a:t>
                      </a:r>
                      <a:endParaRPr lang="en-US" dirty="0">
                        <a:solidFill>
                          <a:schemeClr val="bg1"/>
                        </a:solidFill>
                      </a:endParaRPr>
                    </a:p>
                  </a:txBody>
                  <a:tcPr/>
                </a:tc>
                <a:tc>
                  <a:txBody>
                    <a:bodyPr/>
                    <a:lstStyle/>
                    <a:p>
                      <a:pPr algn="ctr"/>
                      <a:r>
                        <a:rPr lang="en-US" dirty="0" smtClean="0">
                          <a:solidFill>
                            <a:schemeClr val="bg1"/>
                          </a:solidFill>
                        </a:rPr>
                        <a:t>1145</a:t>
                      </a:r>
                      <a:endParaRPr lang="en-US" dirty="0">
                        <a:solidFill>
                          <a:schemeClr val="bg1"/>
                        </a:solidFill>
                      </a:endParaRPr>
                    </a:p>
                  </a:txBody>
                  <a:tcPr/>
                </a:tc>
              </a:tr>
              <a:tr h="614728">
                <a:tc>
                  <a:txBody>
                    <a:bodyPr/>
                    <a:lstStyle/>
                    <a:p>
                      <a:pPr algn="l"/>
                      <a:r>
                        <a:rPr lang="en-US" dirty="0" smtClean="0"/>
                        <a:t>Completion Rate</a:t>
                      </a:r>
                      <a:endParaRPr lang="en-US" dirty="0"/>
                    </a:p>
                  </a:txBody>
                  <a:tcPr/>
                </a:tc>
                <a:tc>
                  <a:txBody>
                    <a:bodyPr/>
                    <a:lstStyle/>
                    <a:p>
                      <a:pPr algn="ctr"/>
                      <a:r>
                        <a:rPr lang="en-US" dirty="0" smtClean="0"/>
                        <a:t>80%</a:t>
                      </a:r>
                      <a:endParaRPr lang="en-US" dirty="0"/>
                    </a:p>
                  </a:txBody>
                  <a:tcPr/>
                </a:tc>
                <a:tc>
                  <a:txBody>
                    <a:bodyPr/>
                    <a:lstStyle/>
                    <a:p>
                      <a:pPr algn="ctr"/>
                      <a:r>
                        <a:rPr lang="en-US" dirty="0" smtClean="0"/>
                        <a:t>90%</a:t>
                      </a:r>
                      <a:endParaRPr lang="en-US" dirty="0"/>
                    </a:p>
                  </a:txBody>
                  <a:tcPr/>
                </a:tc>
              </a:tr>
              <a:tr h="392154">
                <a:tc>
                  <a:txBody>
                    <a:bodyPr/>
                    <a:lstStyle/>
                    <a:p>
                      <a:pPr algn="l"/>
                      <a:r>
                        <a:rPr lang="en-US" dirty="0" smtClean="0"/>
                        <a:t>Dropped</a:t>
                      </a:r>
                      <a:endParaRPr lang="en-US" dirty="0"/>
                    </a:p>
                  </a:txBody>
                  <a:tcPr/>
                </a:tc>
                <a:tc>
                  <a:txBody>
                    <a:bodyPr/>
                    <a:lstStyle/>
                    <a:p>
                      <a:pPr algn="ctr"/>
                      <a:r>
                        <a:rPr lang="en-US" dirty="0" smtClean="0"/>
                        <a:t>---</a:t>
                      </a:r>
                      <a:endParaRPr lang="en-US" dirty="0"/>
                    </a:p>
                  </a:txBody>
                  <a:tcPr/>
                </a:tc>
                <a:tc>
                  <a:txBody>
                    <a:bodyPr/>
                    <a:lstStyle/>
                    <a:p>
                      <a:pPr algn="ctr"/>
                      <a:r>
                        <a:rPr lang="en-US" dirty="0" smtClean="0"/>
                        <a:t>128</a:t>
                      </a:r>
                      <a:endParaRPr lang="en-US" dirty="0"/>
                    </a:p>
                  </a:txBody>
                  <a:tcPr/>
                </a:tc>
              </a:tr>
              <a:tr h="614728">
                <a:tc>
                  <a:txBody>
                    <a:bodyPr/>
                    <a:lstStyle/>
                    <a:p>
                      <a:pPr algn="l"/>
                      <a:r>
                        <a:rPr lang="en-US" dirty="0" smtClean="0"/>
                        <a:t>Dropped Rate</a:t>
                      </a:r>
                      <a:endParaRPr lang="en-US" dirty="0"/>
                    </a:p>
                  </a:txBody>
                  <a:tcPr/>
                </a:tc>
                <a:tc>
                  <a:txBody>
                    <a:bodyPr/>
                    <a:lstStyle/>
                    <a:p>
                      <a:pPr algn="ctr"/>
                      <a:r>
                        <a:rPr lang="en-US" dirty="0" smtClean="0">
                          <a:solidFill>
                            <a:schemeClr val="bg1"/>
                          </a:solidFill>
                        </a:rPr>
                        <a:t>Below 10%</a:t>
                      </a:r>
                      <a:endParaRPr lang="en-US" dirty="0">
                        <a:solidFill>
                          <a:schemeClr val="bg1"/>
                        </a:solidFill>
                      </a:endParaRPr>
                    </a:p>
                  </a:txBody>
                  <a:tcPr/>
                </a:tc>
                <a:tc>
                  <a:txBody>
                    <a:bodyPr/>
                    <a:lstStyle/>
                    <a:p>
                      <a:pPr algn="ctr"/>
                      <a:r>
                        <a:rPr lang="en-US" dirty="0" smtClean="0">
                          <a:solidFill>
                            <a:schemeClr val="bg1"/>
                          </a:solidFill>
                        </a:rPr>
                        <a:t>10.05%</a:t>
                      </a:r>
                      <a:endParaRPr lang="en-US" dirty="0">
                        <a:solidFill>
                          <a:schemeClr val="bg1"/>
                        </a:solidFill>
                      </a:endParaRPr>
                    </a:p>
                  </a:txBody>
                  <a:tcPr/>
                </a:tc>
              </a:tr>
              <a:tr h="614728">
                <a:tc>
                  <a:txBody>
                    <a:bodyPr/>
                    <a:lstStyle/>
                    <a:p>
                      <a:pPr algn="l"/>
                      <a:r>
                        <a:rPr lang="en-US" dirty="0" smtClean="0"/>
                        <a:t>Certifications issued</a:t>
                      </a:r>
                      <a:endParaRPr lang="en-US" dirty="0"/>
                    </a:p>
                  </a:txBody>
                  <a:tcPr/>
                </a:tc>
                <a:tc>
                  <a:txBody>
                    <a:bodyPr/>
                    <a:lstStyle/>
                    <a:p>
                      <a:pPr algn="ctr"/>
                      <a:r>
                        <a:rPr lang="en-US" dirty="0" smtClean="0"/>
                        <a:t>1,065</a:t>
                      </a:r>
                      <a:endParaRPr lang="en-US" dirty="0"/>
                    </a:p>
                  </a:txBody>
                  <a:tcPr/>
                </a:tc>
                <a:tc>
                  <a:txBody>
                    <a:bodyPr/>
                    <a:lstStyle/>
                    <a:p>
                      <a:pPr algn="ctr"/>
                      <a:r>
                        <a:rPr lang="en-US" dirty="0" smtClean="0"/>
                        <a:t>951</a:t>
                      </a:r>
                      <a:endParaRPr lang="en-US" dirty="0"/>
                    </a:p>
                  </a:txBody>
                  <a:tcPr/>
                </a:tc>
              </a:tr>
              <a:tr h="614728">
                <a:tc>
                  <a:txBody>
                    <a:bodyPr/>
                    <a:lstStyle/>
                    <a:p>
                      <a:pPr algn="l"/>
                      <a:r>
                        <a:rPr lang="en-US" dirty="0" smtClean="0"/>
                        <a:t>Certification Rate</a:t>
                      </a:r>
                      <a:endParaRPr lang="en-US" dirty="0"/>
                    </a:p>
                  </a:txBody>
                  <a:tcPr/>
                </a:tc>
                <a:tc>
                  <a:txBody>
                    <a:bodyPr/>
                    <a:lstStyle/>
                    <a:p>
                      <a:pPr algn="ctr"/>
                      <a:r>
                        <a:rPr lang="en-US" dirty="0" smtClean="0"/>
                        <a:t>74% </a:t>
                      </a:r>
                      <a:endParaRPr lang="en-US" dirty="0"/>
                    </a:p>
                  </a:txBody>
                  <a:tcPr/>
                </a:tc>
                <a:tc>
                  <a:txBody>
                    <a:bodyPr/>
                    <a:lstStyle/>
                    <a:p>
                      <a:pPr algn="ctr"/>
                      <a:r>
                        <a:rPr lang="en-US" dirty="0" smtClean="0"/>
                        <a:t>83%</a:t>
                      </a:r>
                      <a:endParaRPr lang="en-US" dirty="0"/>
                    </a:p>
                  </a:txBody>
                  <a:tcPr/>
                </a:tc>
              </a:tr>
              <a:tr h="351273">
                <a:tc>
                  <a:txBody>
                    <a:bodyPr/>
                    <a:lstStyle/>
                    <a:p>
                      <a:pPr algn="l"/>
                      <a:r>
                        <a:rPr lang="en-US" dirty="0" smtClean="0"/>
                        <a:t>Employment </a:t>
                      </a:r>
                      <a:endParaRPr lang="en-US" dirty="0"/>
                    </a:p>
                  </a:txBody>
                  <a:tcPr/>
                </a:tc>
                <a:tc>
                  <a:txBody>
                    <a:bodyPr/>
                    <a:lstStyle/>
                    <a:p>
                      <a:pPr algn="ctr"/>
                      <a:r>
                        <a:rPr lang="en-US" dirty="0" smtClean="0"/>
                        <a:t>640</a:t>
                      </a:r>
                      <a:endParaRPr lang="en-US" dirty="0"/>
                    </a:p>
                  </a:txBody>
                  <a:tcPr/>
                </a:tc>
                <a:tc>
                  <a:txBody>
                    <a:bodyPr/>
                    <a:lstStyle/>
                    <a:p>
                      <a:pPr algn="ctr"/>
                      <a:r>
                        <a:rPr lang="en-US" dirty="0" smtClean="0"/>
                        <a:t>515</a:t>
                      </a:r>
                      <a:endParaRPr lang="en-US" dirty="0"/>
                    </a:p>
                  </a:txBody>
                  <a:tcPr/>
                </a:tc>
              </a:tr>
              <a:tr h="614728">
                <a:tc>
                  <a:txBody>
                    <a:bodyPr/>
                    <a:lstStyle/>
                    <a:p>
                      <a:pPr algn="l"/>
                      <a:r>
                        <a:rPr lang="en-US" dirty="0" smtClean="0"/>
                        <a:t>Employment Rate</a:t>
                      </a:r>
                      <a:endParaRPr lang="en-US" dirty="0"/>
                    </a:p>
                  </a:txBody>
                  <a:tcPr/>
                </a:tc>
                <a:tc>
                  <a:txBody>
                    <a:bodyPr/>
                    <a:lstStyle/>
                    <a:p>
                      <a:pPr algn="ctr"/>
                      <a:r>
                        <a:rPr lang="en-US" dirty="0" smtClean="0"/>
                        <a:t>60%</a:t>
                      </a:r>
                      <a:endParaRPr lang="en-US" dirty="0"/>
                    </a:p>
                  </a:txBody>
                  <a:tcPr/>
                </a:tc>
                <a:tc>
                  <a:txBody>
                    <a:bodyPr/>
                    <a:lstStyle/>
                    <a:p>
                      <a:pPr algn="ctr"/>
                      <a:r>
                        <a:rPr lang="en-US" dirty="0" smtClean="0"/>
                        <a:t>45%</a:t>
                      </a:r>
                      <a:endParaRPr lang="en-US" dirty="0"/>
                    </a:p>
                  </a:txBody>
                  <a:tcPr/>
                </a:tc>
              </a:tr>
            </a:tbl>
          </a:graphicData>
        </a:graphic>
      </p:graphicFrame>
    </p:spTree>
    <p:extLst>
      <p:ext uri="{BB962C8B-B14F-4D97-AF65-F5344CB8AC3E}">
        <p14:creationId xmlns:p14="http://schemas.microsoft.com/office/powerpoint/2010/main" val="11496054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3" name="TextBox 2"/>
          <p:cNvSpPr txBox="1"/>
          <p:nvPr/>
        </p:nvSpPr>
        <p:spPr>
          <a:xfrm>
            <a:off x="-2361811" y="3545401"/>
            <a:ext cx="10643366" cy="646331"/>
          </a:xfrm>
          <a:prstGeom prst="rect">
            <a:avLst/>
          </a:prstGeom>
          <a:noFill/>
        </p:spPr>
        <p:txBody>
          <a:bodyPr wrap="square" rtlCol="0">
            <a:spAutoFit/>
          </a:bodyPr>
          <a:lstStyle/>
          <a:p>
            <a:r>
              <a:rPr lang="en-US" dirty="0"/>
              <a:t> </a:t>
            </a:r>
          </a:p>
          <a:p>
            <a:endParaRPr lang="en-US" dirty="0"/>
          </a:p>
        </p:txBody>
      </p:sp>
      <p:pic>
        <p:nvPicPr>
          <p:cNvPr id="8" name="Picture 7"/>
          <p:cNvPicPr>
            <a:picLocks noChangeAspect="1"/>
          </p:cNvPicPr>
          <p:nvPr/>
        </p:nvPicPr>
        <p:blipFill rotWithShape="1">
          <a:blip r:embed="rId5"/>
          <a:srcRect l="29502" t="14036" r="29502" b="18749"/>
          <a:stretch/>
        </p:blipFill>
        <p:spPr>
          <a:xfrm>
            <a:off x="5988053" y="826285"/>
            <a:ext cx="5153924" cy="4750898"/>
          </a:xfrm>
          <a:prstGeom prst="rect">
            <a:avLst/>
          </a:prstGeom>
        </p:spPr>
      </p:pic>
      <p:sp>
        <p:nvSpPr>
          <p:cNvPr id="4" name="Rectangle 3"/>
          <p:cNvSpPr/>
          <p:nvPr/>
        </p:nvSpPr>
        <p:spPr>
          <a:xfrm>
            <a:off x="498611" y="3763133"/>
            <a:ext cx="6096000" cy="2223686"/>
          </a:xfrm>
          <a:prstGeom prst="rect">
            <a:avLst/>
          </a:prstGeom>
        </p:spPr>
        <p:txBody>
          <a:bodyPr>
            <a:spAutoFit/>
          </a:bodyPr>
          <a:lstStyle/>
          <a:p>
            <a:r>
              <a:rPr lang="en-US" sz="3600" dirty="0"/>
              <a:t>Matt Crites</a:t>
            </a:r>
          </a:p>
          <a:p>
            <a:r>
              <a:rPr lang="en-US" sz="2800" dirty="0">
                <a:hlinkClick r:id="rId6"/>
              </a:rPr>
              <a:t>mcrites@dwd.in.gov</a:t>
            </a:r>
            <a:endParaRPr lang="en-US" sz="2800" dirty="0"/>
          </a:p>
          <a:p>
            <a:endParaRPr lang="en-US" sz="1050" dirty="0" smtClean="0"/>
          </a:p>
          <a:p>
            <a:r>
              <a:rPr lang="en-US" sz="3600" dirty="0" smtClean="0"/>
              <a:t>Brin </a:t>
            </a:r>
            <a:r>
              <a:rPr lang="en-US" sz="3600" dirty="0"/>
              <a:t>Sisco</a:t>
            </a:r>
          </a:p>
          <a:p>
            <a:r>
              <a:rPr lang="en-US" sz="2800" dirty="0" smtClean="0">
                <a:hlinkClick r:id="rId7"/>
              </a:rPr>
              <a:t>bsisco@dwd.in.gov</a:t>
            </a:r>
            <a:endParaRPr lang="en-US" sz="2800" dirty="0"/>
          </a:p>
        </p:txBody>
      </p:sp>
      <p:sp>
        <p:nvSpPr>
          <p:cNvPr id="9" name="TextBox 8"/>
          <p:cNvSpPr txBox="1"/>
          <p:nvPr/>
        </p:nvSpPr>
        <p:spPr>
          <a:xfrm>
            <a:off x="498611" y="1482011"/>
            <a:ext cx="5334840" cy="2185214"/>
          </a:xfrm>
          <a:prstGeom prst="rect">
            <a:avLst/>
          </a:prstGeom>
          <a:noFill/>
        </p:spPr>
        <p:txBody>
          <a:bodyPr wrap="square" rtlCol="0">
            <a:spAutoFit/>
          </a:bodyPr>
          <a:lstStyle/>
          <a:p>
            <a:r>
              <a:rPr lang="en-US" sz="8000" dirty="0" smtClean="0"/>
              <a:t>InTERS</a:t>
            </a:r>
          </a:p>
          <a:p>
            <a:r>
              <a:rPr lang="en-US" sz="2800" dirty="0" smtClean="0">
                <a:solidFill>
                  <a:srgbClr val="FFC000"/>
                </a:solidFill>
              </a:rPr>
              <a:t>ADULT EDUCATION UPDATES, TRAININGS</a:t>
            </a:r>
            <a:endParaRPr lang="en-US" sz="2800" dirty="0">
              <a:solidFill>
                <a:srgbClr val="FFC000"/>
              </a:solidFill>
            </a:endParaRPr>
          </a:p>
        </p:txBody>
      </p:sp>
    </p:spTree>
    <p:extLst>
      <p:ext uri="{BB962C8B-B14F-4D97-AF65-F5344CB8AC3E}">
        <p14:creationId xmlns:p14="http://schemas.microsoft.com/office/powerpoint/2010/main" val="8568048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2" name="Picture 1"/>
          <p:cNvPicPr>
            <a:picLocks noChangeAspect="1"/>
          </p:cNvPicPr>
          <p:nvPr/>
        </p:nvPicPr>
        <p:blipFill rotWithShape="1">
          <a:blip r:embed="rId3"/>
          <a:srcRect l="11371" t="16758" r="29476" b="5140"/>
          <a:stretch/>
        </p:blipFill>
        <p:spPr>
          <a:xfrm>
            <a:off x="1598432" y="-117898"/>
            <a:ext cx="9238340" cy="6857909"/>
          </a:xfrm>
          <a:prstGeom prst="rect">
            <a:avLst/>
          </a:prstGeom>
        </p:spPr>
      </p:pic>
    </p:spTree>
    <p:extLst>
      <p:ext uri="{BB962C8B-B14F-4D97-AF65-F5344CB8AC3E}">
        <p14:creationId xmlns:p14="http://schemas.microsoft.com/office/powerpoint/2010/main" val="18743907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2" name="Picture 1"/>
          <p:cNvPicPr>
            <a:picLocks noChangeAspect="1"/>
          </p:cNvPicPr>
          <p:nvPr/>
        </p:nvPicPr>
        <p:blipFill rotWithShape="1">
          <a:blip r:embed="rId3"/>
          <a:srcRect l="11734" t="16758" r="29597" b="5355"/>
          <a:stretch/>
        </p:blipFill>
        <p:spPr>
          <a:xfrm>
            <a:off x="1474837" y="-1945"/>
            <a:ext cx="9190810" cy="6859945"/>
          </a:xfrm>
          <a:prstGeom prst="rect">
            <a:avLst/>
          </a:prstGeom>
        </p:spPr>
      </p:pic>
    </p:spTree>
    <p:extLst>
      <p:ext uri="{BB962C8B-B14F-4D97-AF65-F5344CB8AC3E}">
        <p14:creationId xmlns:p14="http://schemas.microsoft.com/office/powerpoint/2010/main" val="18281068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2" name="Picture 1"/>
          <p:cNvPicPr>
            <a:picLocks noChangeAspect="1"/>
          </p:cNvPicPr>
          <p:nvPr/>
        </p:nvPicPr>
        <p:blipFill rotWithShape="1">
          <a:blip r:embed="rId3"/>
          <a:srcRect l="11734" t="16352" r="29718" b="6406"/>
          <a:stretch/>
        </p:blipFill>
        <p:spPr>
          <a:xfrm>
            <a:off x="1504335" y="0"/>
            <a:ext cx="9245883" cy="6858000"/>
          </a:xfrm>
          <a:prstGeom prst="rect">
            <a:avLst/>
          </a:prstGeom>
        </p:spPr>
      </p:pic>
    </p:spTree>
    <p:extLst>
      <p:ext uri="{BB962C8B-B14F-4D97-AF65-F5344CB8AC3E}">
        <p14:creationId xmlns:p14="http://schemas.microsoft.com/office/powerpoint/2010/main" val="4090804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25" name="Straight Connector 24"/>
          <p:cNvCxnSpPr/>
          <p:nvPr/>
        </p:nvCxnSpPr>
        <p:spPr>
          <a:xfrm>
            <a:off x="4166999" y="2887655"/>
            <a:ext cx="0" cy="315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448172" y="2887655"/>
            <a:ext cx="6790099" cy="1200329"/>
          </a:xfrm>
          <a:prstGeom prst="rect">
            <a:avLst/>
          </a:prstGeom>
        </p:spPr>
        <p:txBody>
          <a:bodyPr wrap="square">
            <a:spAutoFit/>
          </a:bodyPr>
          <a:lstStyle/>
          <a:p>
            <a:r>
              <a:rPr lang="en-US" sz="3600" dirty="0"/>
              <a:t>2019 STUDENT &amp; VOLUNTEER RECOGNITION EVENT</a:t>
            </a:r>
          </a:p>
        </p:txBody>
      </p:sp>
      <p:sp>
        <p:nvSpPr>
          <p:cNvPr id="3" name="Rectangle 2"/>
          <p:cNvSpPr/>
          <p:nvPr/>
        </p:nvSpPr>
        <p:spPr>
          <a:xfrm>
            <a:off x="410323" y="5537426"/>
            <a:ext cx="3475504" cy="738664"/>
          </a:xfrm>
          <a:prstGeom prst="rect">
            <a:avLst/>
          </a:prstGeom>
        </p:spPr>
        <p:txBody>
          <a:bodyPr wrap="square">
            <a:spAutoFit/>
          </a:bodyPr>
          <a:lstStyle/>
          <a:p>
            <a:r>
              <a:rPr lang="en-US" sz="2400" dirty="0">
                <a:solidFill>
                  <a:srgbClr val="FFC000"/>
                </a:solidFill>
              </a:rPr>
              <a:t>Pedro </a:t>
            </a:r>
            <a:r>
              <a:rPr lang="en-US" sz="2400" dirty="0" err="1">
                <a:solidFill>
                  <a:srgbClr val="FFC000"/>
                </a:solidFill>
              </a:rPr>
              <a:t>Tello</a:t>
            </a:r>
            <a:r>
              <a:rPr lang="en-US" sz="2400" dirty="0">
                <a:solidFill>
                  <a:srgbClr val="FFC000"/>
                </a:solidFill>
              </a:rPr>
              <a:t> Garcia</a:t>
            </a:r>
          </a:p>
          <a:p>
            <a:r>
              <a:rPr lang="en-US" dirty="0"/>
              <a:t>2018-19 Student of the Year</a:t>
            </a:r>
          </a:p>
        </p:txBody>
      </p:sp>
      <p:sp>
        <p:nvSpPr>
          <p:cNvPr id="4" name="Rectangle 3"/>
          <p:cNvSpPr/>
          <p:nvPr/>
        </p:nvSpPr>
        <p:spPr>
          <a:xfrm>
            <a:off x="458644" y="3309004"/>
            <a:ext cx="3616090" cy="1015663"/>
          </a:xfrm>
          <a:prstGeom prst="rect">
            <a:avLst/>
          </a:prstGeom>
        </p:spPr>
        <p:txBody>
          <a:bodyPr wrap="square">
            <a:spAutoFit/>
          </a:bodyPr>
          <a:lstStyle/>
          <a:p>
            <a:r>
              <a:rPr lang="en-US" sz="2400" dirty="0">
                <a:solidFill>
                  <a:srgbClr val="FFC000"/>
                </a:solidFill>
              </a:rPr>
              <a:t>Katie Franks</a:t>
            </a:r>
          </a:p>
          <a:p>
            <a:r>
              <a:rPr lang="en-US" dirty="0"/>
              <a:t>2018-19 Classroom Volunteer of the Year</a:t>
            </a:r>
          </a:p>
        </p:txBody>
      </p:sp>
      <p:sp>
        <p:nvSpPr>
          <p:cNvPr id="7" name="Rectangle 6"/>
          <p:cNvSpPr/>
          <p:nvPr/>
        </p:nvSpPr>
        <p:spPr>
          <a:xfrm>
            <a:off x="410323" y="4423215"/>
            <a:ext cx="3430402" cy="1015663"/>
          </a:xfrm>
          <a:prstGeom prst="rect">
            <a:avLst/>
          </a:prstGeom>
        </p:spPr>
        <p:txBody>
          <a:bodyPr wrap="square">
            <a:spAutoFit/>
          </a:bodyPr>
          <a:lstStyle/>
          <a:p>
            <a:r>
              <a:rPr lang="en-US" sz="2400" dirty="0">
                <a:solidFill>
                  <a:srgbClr val="FFC000"/>
                </a:solidFill>
              </a:rPr>
              <a:t>Joshua Jarvis</a:t>
            </a:r>
          </a:p>
          <a:p>
            <a:r>
              <a:rPr lang="en-US" dirty="0"/>
              <a:t>2018-19 Bookstore Volunteer of the Year</a:t>
            </a:r>
          </a:p>
        </p:txBody>
      </p:sp>
      <p:pic>
        <p:nvPicPr>
          <p:cNvPr id="10" name="Picture 9"/>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637571" y="5145796"/>
            <a:ext cx="2412698" cy="1346032"/>
          </a:xfrm>
          <a:prstGeom prst="rect">
            <a:avLst/>
          </a:prstGeom>
        </p:spPr>
      </p:pic>
      <p:sp>
        <p:nvSpPr>
          <p:cNvPr id="11" name="Rectangle 10"/>
          <p:cNvSpPr/>
          <p:nvPr/>
        </p:nvSpPr>
        <p:spPr>
          <a:xfrm>
            <a:off x="4448172" y="4104966"/>
            <a:ext cx="7224282" cy="1200329"/>
          </a:xfrm>
          <a:prstGeom prst="rect">
            <a:avLst/>
          </a:prstGeom>
        </p:spPr>
        <p:txBody>
          <a:bodyPr wrap="square">
            <a:spAutoFit/>
          </a:bodyPr>
          <a:lstStyle/>
          <a:p>
            <a:r>
              <a:rPr lang="en-US" dirty="0"/>
              <a:t>Indy Reads' Student &amp; Volunteer Recognition Event took place on Thursday, April 18, and brought together members of the community and friends and partners of Indy Reads to celebrate our classroom programs.</a:t>
            </a:r>
          </a:p>
        </p:txBody>
      </p:sp>
      <p:sp>
        <p:nvSpPr>
          <p:cNvPr id="12" name="Rectangle 11"/>
          <p:cNvSpPr/>
          <p:nvPr/>
        </p:nvSpPr>
        <p:spPr>
          <a:xfrm>
            <a:off x="413440" y="2382600"/>
            <a:ext cx="3475504" cy="830997"/>
          </a:xfrm>
          <a:prstGeom prst="rect">
            <a:avLst/>
          </a:prstGeom>
        </p:spPr>
        <p:txBody>
          <a:bodyPr wrap="square">
            <a:spAutoFit/>
          </a:bodyPr>
          <a:lstStyle/>
          <a:p>
            <a:r>
              <a:rPr lang="en-US" sz="2400" dirty="0" smtClean="0"/>
              <a:t>Celebrating Students </a:t>
            </a:r>
            <a:r>
              <a:rPr lang="en-US" sz="2400" dirty="0"/>
              <a:t>and Volunteers</a:t>
            </a:r>
          </a:p>
        </p:txBody>
      </p:sp>
      <p:sp>
        <p:nvSpPr>
          <p:cNvPr id="13" name="Rectangle 12"/>
          <p:cNvSpPr/>
          <p:nvPr/>
        </p:nvSpPr>
        <p:spPr>
          <a:xfrm>
            <a:off x="4493274" y="5322277"/>
            <a:ext cx="6096000" cy="1169551"/>
          </a:xfrm>
          <a:prstGeom prst="rect">
            <a:avLst/>
          </a:prstGeom>
        </p:spPr>
        <p:txBody>
          <a:bodyPr>
            <a:spAutoFit/>
          </a:bodyPr>
          <a:lstStyle/>
          <a:p>
            <a:r>
              <a:rPr lang="en-US" sz="1400" dirty="0">
                <a:solidFill>
                  <a:srgbClr val="FFC000"/>
                </a:solidFill>
              </a:rPr>
              <a:t>Indy Reads</a:t>
            </a:r>
          </a:p>
          <a:p>
            <a:r>
              <a:rPr lang="en-US" sz="1400" dirty="0"/>
              <a:t>Central Library</a:t>
            </a:r>
            <a:br>
              <a:rPr lang="en-US" sz="1400" dirty="0"/>
            </a:br>
            <a:r>
              <a:rPr lang="en-US" sz="1400" dirty="0"/>
              <a:t>40 E </a:t>
            </a:r>
            <a:r>
              <a:rPr lang="en-US" sz="1400" dirty="0" smtClean="0"/>
              <a:t>St. Clair St.</a:t>
            </a:r>
            <a:r>
              <a:rPr lang="en-US" sz="1400" dirty="0"/>
              <a:t/>
            </a:r>
            <a:br>
              <a:rPr lang="en-US" sz="1400" dirty="0"/>
            </a:br>
            <a:r>
              <a:rPr lang="en-US" sz="1400" dirty="0"/>
              <a:t>Indianapolis, IN 46204</a:t>
            </a:r>
          </a:p>
          <a:p>
            <a:r>
              <a:rPr lang="en-US" sz="1400" dirty="0" smtClean="0"/>
              <a:t>317.275.4040  info@indyreads.org</a:t>
            </a:r>
            <a:endParaRPr lang="en-US" sz="1400" dirty="0">
              <a:effectLst/>
            </a:endParaRPr>
          </a:p>
        </p:txBody>
      </p:sp>
    </p:spTree>
    <p:extLst>
      <p:ext uri="{BB962C8B-B14F-4D97-AF65-F5344CB8AC3E}">
        <p14:creationId xmlns:p14="http://schemas.microsoft.com/office/powerpoint/2010/main" val="34803866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2" name="Picture 1"/>
          <p:cNvPicPr>
            <a:picLocks noChangeAspect="1"/>
          </p:cNvPicPr>
          <p:nvPr/>
        </p:nvPicPr>
        <p:blipFill rotWithShape="1">
          <a:blip r:embed="rId3"/>
          <a:srcRect l="11855" t="16328" r="29355" b="6215"/>
          <a:stretch/>
        </p:blipFill>
        <p:spPr>
          <a:xfrm>
            <a:off x="1531374" y="0"/>
            <a:ext cx="9247264" cy="6849826"/>
          </a:xfrm>
          <a:prstGeom prst="rect">
            <a:avLst/>
          </a:prstGeom>
        </p:spPr>
      </p:pic>
    </p:spTree>
    <p:extLst>
      <p:ext uri="{BB962C8B-B14F-4D97-AF65-F5344CB8AC3E}">
        <p14:creationId xmlns:p14="http://schemas.microsoft.com/office/powerpoint/2010/main" val="342772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754654" y="226639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4" name="Rectangle 3"/>
          <p:cNvSpPr/>
          <p:nvPr/>
        </p:nvSpPr>
        <p:spPr>
          <a:xfrm>
            <a:off x="1337607" y="1112229"/>
            <a:ext cx="9278911" cy="4770537"/>
          </a:xfrm>
          <a:prstGeom prst="rect">
            <a:avLst/>
          </a:prstGeom>
        </p:spPr>
        <p:txBody>
          <a:bodyPr wrap="square">
            <a:spAutoFit/>
          </a:bodyPr>
          <a:lstStyle/>
          <a:p>
            <a:pPr lvl="0" indent="0" algn="ctr">
              <a:spcBef>
                <a:spcPts val="0"/>
              </a:spcBef>
              <a:spcAft>
                <a:spcPts val="0"/>
              </a:spcAft>
              <a:buNone/>
              <a:defRPr/>
            </a:pPr>
            <a:r>
              <a:rPr lang="en-US" sz="6000" u="sng" dirty="0" smtClean="0">
                <a:solidFill>
                  <a:srgbClr val="FFC000"/>
                </a:solidFill>
              </a:rPr>
              <a:t>Next</a:t>
            </a:r>
            <a:r>
              <a:rPr lang="en-US" sz="6000" dirty="0" smtClean="0"/>
              <a:t> </a:t>
            </a:r>
            <a:r>
              <a:rPr lang="en-US" sz="6000" dirty="0"/>
              <a:t>Adult Education &amp; Workforce Development </a:t>
            </a:r>
            <a:r>
              <a:rPr lang="en-US" sz="4800" b="1" dirty="0"/>
              <a:t>Statewide Webinar</a:t>
            </a:r>
          </a:p>
          <a:p>
            <a:pPr lvl="0" algn="ctr">
              <a:defRPr/>
            </a:pPr>
            <a:r>
              <a:rPr lang="en-US" sz="9600" dirty="0" smtClean="0">
                <a:solidFill>
                  <a:srgbClr val="FFC000"/>
                </a:solidFill>
              </a:rPr>
              <a:t>6.12.19 </a:t>
            </a:r>
            <a:endParaRPr lang="en-US" sz="9600" dirty="0">
              <a:solidFill>
                <a:srgbClr val="FFC000"/>
              </a:solidFill>
            </a:endParaRPr>
          </a:p>
          <a:p>
            <a:pPr lvl="0" algn="ctr">
              <a:defRPr/>
            </a:pPr>
            <a:r>
              <a:rPr lang="en-US" sz="4000" dirty="0"/>
              <a:t>10 to 11:30 a.m. ET</a:t>
            </a:r>
          </a:p>
        </p:txBody>
      </p:sp>
      <p:sp>
        <p:nvSpPr>
          <p:cNvPr id="8" name="Rectangle 7"/>
          <p:cNvSpPr/>
          <p:nvPr/>
        </p:nvSpPr>
        <p:spPr>
          <a:xfrm>
            <a:off x="800489" y="5993288"/>
            <a:ext cx="6096000" cy="923330"/>
          </a:xfrm>
          <a:prstGeom prst="rect">
            <a:avLst/>
          </a:prstGeom>
        </p:spPr>
        <p:txBody>
          <a:bodyPr>
            <a:spAutoFit/>
          </a:bodyPr>
          <a:lstStyle/>
          <a:p>
            <a:r>
              <a:rPr lang="en-US" i="1" dirty="0"/>
              <a:t>The right skills, at the right time, in the right way.                               </a:t>
            </a:r>
            <a:r>
              <a:rPr lang="en-US" b="1" i="1" dirty="0"/>
              <a:t>Indiana’s Demand Driven Workforce</a:t>
            </a:r>
            <a:endParaRPr lang="en-US" b="1" dirty="0"/>
          </a:p>
          <a:p>
            <a:endParaRPr lang="en-US" dirty="0"/>
          </a:p>
        </p:txBody>
      </p:sp>
    </p:spTree>
    <p:extLst>
      <p:ext uri="{BB962C8B-B14F-4D97-AF65-F5344CB8AC3E}">
        <p14:creationId xmlns:p14="http://schemas.microsoft.com/office/powerpoint/2010/main" val="34619757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25" name="Straight Connector 24"/>
          <p:cNvCxnSpPr/>
          <p:nvPr/>
        </p:nvCxnSpPr>
        <p:spPr>
          <a:xfrm>
            <a:off x="7030339" y="2940412"/>
            <a:ext cx="0" cy="315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88945" y="2902291"/>
            <a:ext cx="6790099" cy="1200329"/>
          </a:xfrm>
          <a:prstGeom prst="rect">
            <a:avLst/>
          </a:prstGeom>
        </p:spPr>
        <p:txBody>
          <a:bodyPr wrap="square">
            <a:spAutoFit/>
          </a:bodyPr>
          <a:lstStyle/>
          <a:p>
            <a:r>
              <a:rPr lang="en-US" sz="3600" dirty="0"/>
              <a:t>2019 STUDENT &amp; VOLUNTEER RECOGNITION EVENT</a:t>
            </a:r>
          </a:p>
        </p:txBody>
      </p:sp>
      <p:pic>
        <p:nvPicPr>
          <p:cNvPr id="10" name="Picture 9"/>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13518" y="4064877"/>
            <a:ext cx="2412698" cy="1346032"/>
          </a:xfrm>
          <a:prstGeom prst="rect">
            <a:avLst/>
          </a:prstGeom>
        </p:spPr>
      </p:pic>
      <p:sp>
        <p:nvSpPr>
          <p:cNvPr id="13" name="Rectangle 12"/>
          <p:cNvSpPr/>
          <p:nvPr/>
        </p:nvSpPr>
        <p:spPr>
          <a:xfrm>
            <a:off x="417466" y="4212197"/>
            <a:ext cx="6096000" cy="1169551"/>
          </a:xfrm>
          <a:prstGeom prst="rect">
            <a:avLst/>
          </a:prstGeom>
        </p:spPr>
        <p:txBody>
          <a:bodyPr>
            <a:spAutoFit/>
          </a:bodyPr>
          <a:lstStyle/>
          <a:p>
            <a:r>
              <a:rPr lang="en-US" sz="1400" dirty="0">
                <a:solidFill>
                  <a:srgbClr val="FFC000"/>
                </a:solidFill>
              </a:rPr>
              <a:t>Indy Reads</a:t>
            </a:r>
          </a:p>
          <a:p>
            <a:r>
              <a:rPr lang="en-US" sz="1400" dirty="0"/>
              <a:t>Central Library</a:t>
            </a:r>
            <a:br>
              <a:rPr lang="en-US" sz="1400" dirty="0"/>
            </a:br>
            <a:r>
              <a:rPr lang="en-US" sz="1400" dirty="0"/>
              <a:t>40 E </a:t>
            </a:r>
            <a:r>
              <a:rPr lang="en-US" sz="1400" dirty="0" smtClean="0"/>
              <a:t>St. Clair St.</a:t>
            </a:r>
            <a:r>
              <a:rPr lang="en-US" sz="1400" dirty="0"/>
              <a:t/>
            </a:r>
            <a:br>
              <a:rPr lang="en-US" sz="1400" dirty="0"/>
            </a:br>
            <a:r>
              <a:rPr lang="en-US" sz="1400" dirty="0"/>
              <a:t>Indianapolis, IN 46204</a:t>
            </a:r>
          </a:p>
          <a:p>
            <a:r>
              <a:rPr lang="en-US" sz="1400" dirty="0" smtClean="0"/>
              <a:t>317.275.4040  info@indyreads.org</a:t>
            </a:r>
            <a:endParaRPr lang="en-US" sz="1400" dirty="0">
              <a:effectLst/>
            </a:endParaRPr>
          </a:p>
        </p:txBody>
      </p:sp>
      <p:sp>
        <p:nvSpPr>
          <p:cNvPr id="8" name="Rectangle 7"/>
          <p:cNvSpPr/>
          <p:nvPr/>
        </p:nvSpPr>
        <p:spPr>
          <a:xfrm>
            <a:off x="417466" y="5643546"/>
            <a:ext cx="6848847" cy="830997"/>
          </a:xfrm>
          <a:prstGeom prst="rect">
            <a:avLst/>
          </a:prstGeom>
        </p:spPr>
        <p:txBody>
          <a:bodyPr wrap="square">
            <a:spAutoFit/>
          </a:bodyPr>
          <a:lstStyle/>
          <a:p>
            <a:r>
              <a:rPr lang="en-US" sz="1600" dirty="0"/>
              <a:t>Our mission is to build the literacy, English language, and job readiness skills to empower adults and families to reach their full potential</a:t>
            </a:r>
            <a:r>
              <a:rPr lang="en-US" sz="1600" dirty="0" smtClean="0"/>
              <a:t>.  </a:t>
            </a:r>
            <a:r>
              <a:rPr lang="en-US" sz="1600" dirty="0" smtClean="0">
                <a:solidFill>
                  <a:srgbClr val="FFC000"/>
                </a:solidFill>
              </a:rPr>
              <a:t>And </a:t>
            </a:r>
            <a:r>
              <a:rPr lang="en-US" sz="1600" dirty="0">
                <a:solidFill>
                  <a:srgbClr val="FFC000"/>
                </a:solidFill>
              </a:rPr>
              <a:t>our vision is simple: 100% literacy for all.</a:t>
            </a:r>
            <a:endParaRPr lang="en-US" sz="1600" dirty="0">
              <a:solidFill>
                <a:srgbClr val="FFC000"/>
              </a:solidFill>
              <a:effectLst/>
            </a:endParaRPr>
          </a:p>
        </p:txBody>
      </p:sp>
      <p:pic>
        <p:nvPicPr>
          <p:cNvPr id="9" name="Picture 8"/>
          <p:cNvPicPr>
            <a:picLocks noChangeAspect="1"/>
          </p:cNvPicPr>
          <p:nvPr/>
        </p:nvPicPr>
        <p:blipFill rotWithShape="1">
          <a:blip r:embed="rId5"/>
          <a:srcRect l="36048" t="15252" r="39879" b="20416"/>
          <a:stretch/>
        </p:blipFill>
        <p:spPr>
          <a:xfrm>
            <a:off x="9850265" y="2940412"/>
            <a:ext cx="1938651" cy="2912846"/>
          </a:xfrm>
          <a:prstGeom prst="rect">
            <a:avLst/>
          </a:prstGeom>
          <a:ln>
            <a:solidFill>
              <a:schemeClr val="tx1"/>
            </a:solidFill>
          </a:ln>
        </p:spPr>
      </p:pic>
      <p:pic>
        <p:nvPicPr>
          <p:cNvPr id="11" name="Picture 10"/>
          <p:cNvPicPr>
            <a:picLocks noChangeAspect="1"/>
          </p:cNvPicPr>
          <p:nvPr/>
        </p:nvPicPr>
        <p:blipFill rotWithShape="1">
          <a:blip r:embed="rId6"/>
          <a:srcRect l="40660" t="17403" r="41330" b="40505"/>
          <a:stretch/>
        </p:blipFill>
        <p:spPr>
          <a:xfrm>
            <a:off x="7327749" y="2940412"/>
            <a:ext cx="2254847" cy="2962995"/>
          </a:xfrm>
          <a:prstGeom prst="rect">
            <a:avLst/>
          </a:prstGeom>
          <a:ln>
            <a:solidFill>
              <a:schemeClr val="tx1"/>
            </a:solidFill>
          </a:ln>
        </p:spPr>
      </p:pic>
      <p:sp>
        <p:nvSpPr>
          <p:cNvPr id="12" name="Rectangle 11"/>
          <p:cNvSpPr/>
          <p:nvPr/>
        </p:nvSpPr>
        <p:spPr>
          <a:xfrm>
            <a:off x="417466" y="2188450"/>
            <a:ext cx="6096000" cy="646331"/>
          </a:xfrm>
          <a:prstGeom prst="rect">
            <a:avLst/>
          </a:prstGeom>
        </p:spPr>
        <p:txBody>
          <a:bodyPr>
            <a:spAutoFit/>
          </a:bodyPr>
          <a:lstStyle/>
          <a:p>
            <a:r>
              <a:rPr lang="en-US" dirty="0">
                <a:solidFill>
                  <a:srgbClr val="FFC000"/>
                </a:solidFill>
                <a:ea typeface="Calibri" panose="020F0502020204030204" pitchFamily="34" charset="0"/>
              </a:rPr>
              <a:t>Ryan King</a:t>
            </a:r>
            <a:endParaRPr lang="en-US" sz="2800" dirty="0">
              <a:solidFill>
                <a:srgbClr val="FFC000"/>
              </a:solidFill>
              <a:ea typeface="Calibri" panose="020F0502020204030204" pitchFamily="34" charset="0"/>
            </a:endParaRPr>
          </a:p>
          <a:p>
            <a:r>
              <a:rPr lang="en-US" dirty="0">
                <a:ea typeface="Calibri" panose="020F0502020204030204" pitchFamily="34" charset="0"/>
              </a:rPr>
              <a:t>Chief Executive Officer  </a:t>
            </a:r>
            <a:endParaRPr lang="en-US" dirty="0"/>
          </a:p>
        </p:txBody>
      </p:sp>
      <p:sp>
        <p:nvSpPr>
          <p:cNvPr id="14" name="Rectangle 13"/>
          <p:cNvSpPr/>
          <p:nvPr/>
        </p:nvSpPr>
        <p:spPr>
          <a:xfrm>
            <a:off x="7210373" y="5922208"/>
            <a:ext cx="2540143" cy="692497"/>
          </a:xfrm>
          <a:prstGeom prst="rect">
            <a:avLst/>
          </a:prstGeom>
        </p:spPr>
        <p:txBody>
          <a:bodyPr wrap="square">
            <a:spAutoFit/>
          </a:bodyPr>
          <a:lstStyle/>
          <a:p>
            <a:r>
              <a:rPr lang="en-US" sz="1300" dirty="0" smtClean="0">
                <a:solidFill>
                  <a:srgbClr val="FFC000"/>
                </a:solidFill>
              </a:rPr>
              <a:t>Left – Katie </a:t>
            </a:r>
            <a:r>
              <a:rPr lang="en-US" sz="1300" dirty="0">
                <a:solidFill>
                  <a:srgbClr val="FFC000"/>
                </a:solidFill>
              </a:rPr>
              <a:t>Franks</a:t>
            </a:r>
          </a:p>
          <a:p>
            <a:r>
              <a:rPr lang="en-US" sz="1300" dirty="0"/>
              <a:t>2018-19 Classroom Volunteer of the Year</a:t>
            </a:r>
          </a:p>
        </p:txBody>
      </p:sp>
      <p:sp>
        <p:nvSpPr>
          <p:cNvPr id="15" name="Rectangle 14"/>
          <p:cNvSpPr/>
          <p:nvPr/>
        </p:nvSpPr>
        <p:spPr>
          <a:xfrm>
            <a:off x="9798157" y="5910399"/>
            <a:ext cx="1990759" cy="692497"/>
          </a:xfrm>
          <a:prstGeom prst="rect">
            <a:avLst/>
          </a:prstGeom>
        </p:spPr>
        <p:txBody>
          <a:bodyPr wrap="square">
            <a:spAutoFit/>
          </a:bodyPr>
          <a:lstStyle/>
          <a:p>
            <a:r>
              <a:rPr lang="en-US" sz="1300" dirty="0">
                <a:solidFill>
                  <a:srgbClr val="FFC000"/>
                </a:solidFill>
              </a:rPr>
              <a:t>Joshua Jarvis</a:t>
            </a:r>
          </a:p>
          <a:p>
            <a:r>
              <a:rPr lang="en-US" sz="1300" dirty="0"/>
              <a:t>2018-19 Bookstore Volunteer of the Year</a:t>
            </a:r>
          </a:p>
        </p:txBody>
      </p:sp>
    </p:spTree>
    <p:extLst>
      <p:ext uri="{BB962C8B-B14F-4D97-AF65-F5344CB8AC3E}">
        <p14:creationId xmlns:p14="http://schemas.microsoft.com/office/powerpoint/2010/main" val="38139201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25" name="Straight Connector 24"/>
          <p:cNvCxnSpPr/>
          <p:nvPr/>
        </p:nvCxnSpPr>
        <p:spPr>
          <a:xfrm>
            <a:off x="4166999" y="2887655"/>
            <a:ext cx="0" cy="315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448172" y="2887655"/>
            <a:ext cx="6790099" cy="1200329"/>
          </a:xfrm>
          <a:prstGeom prst="rect">
            <a:avLst/>
          </a:prstGeom>
        </p:spPr>
        <p:txBody>
          <a:bodyPr wrap="square">
            <a:spAutoFit/>
          </a:bodyPr>
          <a:lstStyle/>
          <a:p>
            <a:r>
              <a:rPr lang="en-US" sz="3600" dirty="0"/>
              <a:t>2019 STUDENT &amp; VOLUNTEER RECOGNITION EVENT</a:t>
            </a:r>
          </a:p>
        </p:txBody>
      </p:sp>
      <p:sp>
        <p:nvSpPr>
          <p:cNvPr id="3" name="Rectangle 2"/>
          <p:cNvSpPr/>
          <p:nvPr/>
        </p:nvSpPr>
        <p:spPr>
          <a:xfrm rot="16200000">
            <a:off x="-2604036" y="3318542"/>
            <a:ext cx="5781828" cy="338554"/>
          </a:xfrm>
          <a:prstGeom prst="rect">
            <a:avLst/>
          </a:prstGeom>
        </p:spPr>
        <p:txBody>
          <a:bodyPr wrap="square">
            <a:spAutoFit/>
          </a:bodyPr>
          <a:lstStyle/>
          <a:p>
            <a:r>
              <a:rPr lang="en-US" sz="1600" dirty="0" smtClean="0">
                <a:solidFill>
                  <a:srgbClr val="FFC000"/>
                </a:solidFill>
              </a:rPr>
              <a:t>Left – Pedro </a:t>
            </a:r>
            <a:r>
              <a:rPr lang="en-US" sz="1600" dirty="0" err="1">
                <a:solidFill>
                  <a:srgbClr val="FFC000"/>
                </a:solidFill>
              </a:rPr>
              <a:t>Tello</a:t>
            </a:r>
            <a:r>
              <a:rPr lang="en-US" sz="1600" dirty="0">
                <a:solidFill>
                  <a:srgbClr val="FFC000"/>
                </a:solidFill>
              </a:rPr>
              <a:t> </a:t>
            </a:r>
            <a:r>
              <a:rPr lang="en-US" sz="1600" dirty="0" smtClean="0">
                <a:solidFill>
                  <a:srgbClr val="FFC000"/>
                </a:solidFill>
              </a:rPr>
              <a:t>Garcia </a:t>
            </a:r>
            <a:endParaRPr lang="en-US" sz="1600" dirty="0"/>
          </a:p>
        </p:txBody>
      </p:sp>
      <p:pic>
        <p:nvPicPr>
          <p:cNvPr id="10" name="Picture 9"/>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233425" y="3927789"/>
            <a:ext cx="2412698" cy="1346032"/>
          </a:xfrm>
          <a:prstGeom prst="rect">
            <a:avLst/>
          </a:prstGeom>
        </p:spPr>
      </p:pic>
      <p:sp>
        <p:nvSpPr>
          <p:cNvPr id="13" name="Rectangle 12"/>
          <p:cNvSpPr/>
          <p:nvPr/>
        </p:nvSpPr>
        <p:spPr>
          <a:xfrm>
            <a:off x="4911780" y="4104270"/>
            <a:ext cx="6096000" cy="1169551"/>
          </a:xfrm>
          <a:prstGeom prst="rect">
            <a:avLst/>
          </a:prstGeom>
        </p:spPr>
        <p:txBody>
          <a:bodyPr>
            <a:spAutoFit/>
          </a:bodyPr>
          <a:lstStyle/>
          <a:p>
            <a:r>
              <a:rPr lang="en-US" sz="1400" dirty="0">
                <a:solidFill>
                  <a:srgbClr val="FFC000"/>
                </a:solidFill>
              </a:rPr>
              <a:t>Indy Reads</a:t>
            </a:r>
          </a:p>
          <a:p>
            <a:r>
              <a:rPr lang="en-US" sz="1400" dirty="0"/>
              <a:t>Central Library</a:t>
            </a:r>
            <a:br>
              <a:rPr lang="en-US" sz="1400" dirty="0"/>
            </a:br>
            <a:r>
              <a:rPr lang="en-US" sz="1400" dirty="0"/>
              <a:t>40 E </a:t>
            </a:r>
            <a:r>
              <a:rPr lang="en-US" sz="1400" dirty="0" smtClean="0"/>
              <a:t>St. Clair St.</a:t>
            </a:r>
            <a:r>
              <a:rPr lang="en-US" sz="1400" dirty="0"/>
              <a:t/>
            </a:r>
            <a:br>
              <a:rPr lang="en-US" sz="1400" dirty="0"/>
            </a:br>
            <a:r>
              <a:rPr lang="en-US" sz="1400" dirty="0"/>
              <a:t>Indianapolis, IN 46204</a:t>
            </a:r>
          </a:p>
          <a:p>
            <a:r>
              <a:rPr lang="en-US" sz="1400" dirty="0" smtClean="0"/>
              <a:t>317.275.4040  info@indyreads.org</a:t>
            </a:r>
            <a:endParaRPr lang="en-US" sz="1400" dirty="0">
              <a:effectLst/>
            </a:endParaRPr>
          </a:p>
        </p:txBody>
      </p:sp>
      <p:sp>
        <p:nvSpPr>
          <p:cNvPr id="8" name="Rectangle 7"/>
          <p:cNvSpPr/>
          <p:nvPr/>
        </p:nvSpPr>
        <p:spPr>
          <a:xfrm>
            <a:off x="4448172" y="5585710"/>
            <a:ext cx="7288688" cy="1200329"/>
          </a:xfrm>
          <a:prstGeom prst="rect">
            <a:avLst/>
          </a:prstGeom>
        </p:spPr>
        <p:txBody>
          <a:bodyPr wrap="square">
            <a:spAutoFit/>
          </a:bodyPr>
          <a:lstStyle/>
          <a:p>
            <a:r>
              <a:rPr lang="en-US" sz="2400" dirty="0" smtClean="0">
                <a:solidFill>
                  <a:srgbClr val="FFC000"/>
                </a:solidFill>
                <a:effectLst/>
              </a:rPr>
              <a:t>YouTube Video</a:t>
            </a:r>
          </a:p>
          <a:p>
            <a:r>
              <a:rPr lang="en-US" sz="2400" u="sng" dirty="0">
                <a:hlinkClick r:id="rId5"/>
              </a:rPr>
              <a:t>https://youtu.be/7__mNg5cQIE</a:t>
            </a:r>
            <a:endParaRPr lang="en-US" sz="2400" dirty="0" smtClean="0">
              <a:solidFill>
                <a:srgbClr val="FFC000"/>
              </a:solidFill>
              <a:effectLst/>
            </a:endParaRPr>
          </a:p>
          <a:p>
            <a:endParaRPr lang="en-US" sz="2400" dirty="0">
              <a:solidFill>
                <a:srgbClr val="FFC000"/>
              </a:solidFill>
              <a:effectLst/>
            </a:endParaRPr>
          </a:p>
        </p:txBody>
      </p:sp>
      <p:pic>
        <p:nvPicPr>
          <p:cNvPr id="4" name="Picture 3"/>
          <p:cNvPicPr>
            <a:picLocks noChangeAspect="1"/>
          </p:cNvPicPr>
          <p:nvPr/>
        </p:nvPicPr>
        <p:blipFill rotWithShape="1">
          <a:blip r:embed="rId6"/>
          <a:srcRect l="35686" t="15037" r="33468" b="18479"/>
          <a:stretch/>
        </p:blipFill>
        <p:spPr>
          <a:xfrm>
            <a:off x="527195" y="2537022"/>
            <a:ext cx="3059118" cy="3706931"/>
          </a:xfrm>
          <a:prstGeom prst="rect">
            <a:avLst/>
          </a:prstGeom>
          <a:ln>
            <a:solidFill>
              <a:schemeClr val="tx1"/>
            </a:solidFill>
          </a:ln>
          <a:effectLst>
            <a:reflection blurRad="6350" stA="52000" endA="300" endPos="35000" dir="5400000" sy="-100000" algn="bl" rotWithShape="0"/>
          </a:effectLst>
        </p:spPr>
      </p:pic>
      <p:sp>
        <p:nvSpPr>
          <p:cNvPr id="7" name="TextBox 6"/>
          <p:cNvSpPr txBox="1"/>
          <p:nvPr/>
        </p:nvSpPr>
        <p:spPr>
          <a:xfrm>
            <a:off x="449377" y="2168016"/>
            <a:ext cx="3717622" cy="523220"/>
          </a:xfrm>
          <a:prstGeom prst="rect">
            <a:avLst/>
          </a:prstGeom>
          <a:noFill/>
        </p:spPr>
        <p:txBody>
          <a:bodyPr wrap="square" rtlCol="0">
            <a:spAutoFit/>
          </a:bodyPr>
          <a:lstStyle/>
          <a:p>
            <a:r>
              <a:rPr lang="en-US" sz="1300" dirty="0" smtClean="0"/>
              <a:t>Indy Reads 2018-19 </a:t>
            </a:r>
            <a:r>
              <a:rPr lang="en-US" sz="1300" dirty="0"/>
              <a:t>Student of the Year</a:t>
            </a:r>
          </a:p>
          <a:p>
            <a:endParaRPr lang="en-US" sz="1400" dirty="0"/>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1787" y="5523500"/>
            <a:ext cx="1047750" cy="1047750"/>
          </a:xfrm>
          <a:prstGeom prst="rect">
            <a:avLst/>
          </a:prstGeom>
          <a:ln>
            <a:solidFill>
              <a:schemeClr val="tx1"/>
            </a:solidFill>
          </a:ln>
        </p:spPr>
      </p:pic>
    </p:spTree>
    <p:extLst>
      <p:ext uri="{BB962C8B-B14F-4D97-AF65-F5344CB8AC3E}">
        <p14:creationId xmlns:p14="http://schemas.microsoft.com/office/powerpoint/2010/main" val="13506992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25" name="Straight Connector 24"/>
          <p:cNvCxnSpPr/>
          <p:nvPr/>
        </p:nvCxnSpPr>
        <p:spPr>
          <a:xfrm>
            <a:off x="3783541" y="2825279"/>
            <a:ext cx="0" cy="315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p:nvPr/>
        </p:nvPicPr>
        <p:blipFill rotWithShape="1">
          <a:blip r:embed="rId4">
            <a:extLst>
              <a:ext uri="{28A0092B-C50C-407E-A947-70E740481C1C}">
                <a14:useLocalDpi xmlns:a14="http://schemas.microsoft.com/office/drawing/2010/main" val="0"/>
              </a:ext>
            </a:extLst>
          </a:blip>
          <a:srcRect l="7998" t="12560" r="12438" b="33856"/>
          <a:stretch/>
        </p:blipFill>
        <p:spPr bwMode="auto">
          <a:xfrm>
            <a:off x="619432" y="2322229"/>
            <a:ext cx="2743200" cy="3784744"/>
          </a:xfrm>
          <a:prstGeom prst="rect">
            <a:avLst/>
          </a:prstGeom>
          <a:ln>
            <a:solidFill>
              <a:schemeClr val="tx1"/>
            </a:solidFill>
          </a:ln>
          <a:effectLst>
            <a:reflection blurRad="6350" stA="52000" endA="300" endPos="35000" dir="5400000" sy="-100000" algn="bl" rotWithShape="0"/>
          </a:effectLst>
          <a:extLst>
            <a:ext uri="{53640926-AAD7-44D8-BBD7-CCE9431645EC}">
              <a14:shadowObscured xmlns:a14="http://schemas.microsoft.com/office/drawing/2010/main"/>
            </a:ext>
          </a:extLst>
        </p:spPr>
      </p:pic>
      <p:sp>
        <p:nvSpPr>
          <p:cNvPr id="2" name="Rectangle 1"/>
          <p:cNvSpPr/>
          <p:nvPr/>
        </p:nvSpPr>
        <p:spPr>
          <a:xfrm>
            <a:off x="4124544" y="4335195"/>
            <a:ext cx="3662516" cy="1977464"/>
          </a:xfrm>
          <a:prstGeom prst="rect">
            <a:avLst/>
          </a:prstGeom>
        </p:spPr>
        <p:txBody>
          <a:bodyPr wrap="square">
            <a:spAutoFit/>
          </a:bodyPr>
          <a:lstStyle/>
          <a:p>
            <a:r>
              <a:rPr lang="en-US" sz="1750" dirty="0">
                <a:solidFill>
                  <a:srgbClr val="FFC000"/>
                </a:solidFill>
                <a:latin typeface="Century Gothic" panose="020B0502020202020204" pitchFamily="34" charset="0"/>
                <a:ea typeface="Calibri" panose="020F0502020204030204" pitchFamily="34" charset="0"/>
                <a:cs typeface="Times New Roman" panose="02020603050405020304" pitchFamily="18" charset="0"/>
              </a:rPr>
              <a:t>Jennifer Davis </a:t>
            </a:r>
            <a:r>
              <a:rPr lang="en-US" sz="1750" dirty="0">
                <a:latin typeface="Century Gothic" panose="020B0502020202020204" pitchFamily="34" charset="0"/>
                <a:ea typeface="Calibri" panose="020F0502020204030204" pitchFamily="34" charset="0"/>
                <a:cs typeface="Times New Roman" panose="02020603050405020304" pitchFamily="18" charset="0"/>
              </a:rPr>
              <a:t>set out on a journey to earn her medical assisting license through Wayne Township Adult Education at a time when she wasn’t having much confidence in herself. </a:t>
            </a:r>
            <a:r>
              <a:rPr lang="en-US" sz="1750" dirty="0"/>
              <a:t>She was a dedicated employee, </a:t>
            </a:r>
          </a:p>
        </p:txBody>
      </p:sp>
      <p:sp>
        <p:nvSpPr>
          <p:cNvPr id="3" name="TextBox 2"/>
          <p:cNvSpPr txBox="1"/>
          <p:nvPr/>
        </p:nvSpPr>
        <p:spPr>
          <a:xfrm>
            <a:off x="8148250" y="3102456"/>
            <a:ext cx="3904131" cy="3323987"/>
          </a:xfrm>
          <a:prstGeom prst="rect">
            <a:avLst/>
          </a:prstGeom>
          <a:noFill/>
        </p:spPr>
        <p:txBody>
          <a:bodyPr wrap="square" rtlCol="0">
            <a:spAutoFit/>
          </a:bodyPr>
          <a:lstStyle/>
          <a:p>
            <a:r>
              <a:rPr lang="en-US" sz="1750" dirty="0"/>
              <a:t>taking care of residents at the Millers Merry Manor long-term care facility, but she wanted to take her career to the next level. “I was excited </a:t>
            </a:r>
            <a:r>
              <a:rPr lang="en-US" sz="1750" dirty="0" smtClean="0"/>
              <a:t>about becoming </a:t>
            </a:r>
            <a:r>
              <a:rPr lang="en-US" sz="1750" dirty="0"/>
              <a:t>a medical assistant, but I doubted myself. </a:t>
            </a:r>
            <a:r>
              <a:rPr lang="en-US" sz="1750" dirty="0" smtClean="0"/>
              <a:t>The </a:t>
            </a:r>
            <a:r>
              <a:rPr lang="en-US" sz="1750" dirty="0"/>
              <a:t>life coaches at Wayne Township Adult Ed and our teacher Stephanie Williamson kept encouraging and believing in me, even when I didn’t believe in </a:t>
            </a:r>
            <a:r>
              <a:rPr lang="en-US" sz="1750" dirty="0" smtClean="0"/>
              <a:t>myself,” she said. “When it</a:t>
            </a:r>
            <a:endParaRPr lang="en-US" sz="1750" dirty="0"/>
          </a:p>
        </p:txBody>
      </p:sp>
      <p:sp>
        <p:nvSpPr>
          <p:cNvPr id="4" name="TextBox 3"/>
          <p:cNvSpPr txBox="1"/>
          <p:nvPr/>
        </p:nvSpPr>
        <p:spPr>
          <a:xfrm>
            <a:off x="4187276" y="2679111"/>
            <a:ext cx="3837690" cy="1631216"/>
          </a:xfrm>
          <a:prstGeom prst="rect">
            <a:avLst/>
          </a:prstGeom>
          <a:noFill/>
        </p:spPr>
        <p:txBody>
          <a:bodyPr wrap="square" rtlCol="0">
            <a:spAutoFit/>
          </a:bodyPr>
          <a:lstStyle/>
          <a:p>
            <a:r>
              <a:rPr lang="en-US" sz="2800" dirty="0" smtClean="0">
                <a:solidFill>
                  <a:srgbClr val="FFC000"/>
                </a:solidFill>
              </a:rPr>
              <a:t>Jennifer Davis              </a:t>
            </a:r>
            <a:r>
              <a:rPr lang="en-US" sz="3600" dirty="0" smtClean="0"/>
              <a:t>A Journey to Confidence </a:t>
            </a:r>
            <a:endParaRPr lang="en-US" sz="3600"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432" y="1525389"/>
            <a:ext cx="1292172" cy="645049"/>
          </a:xfrm>
          <a:prstGeom prst="rect">
            <a:avLst/>
          </a:prstGeom>
        </p:spPr>
      </p:pic>
    </p:spTree>
    <p:extLst>
      <p:ext uri="{BB962C8B-B14F-4D97-AF65-F5344CB8AC3E}">
        <p14:creationId xmlns:p14="http://schemas.microsoft.com/office/powerpoint/2010/main" val="31775430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25" name="Straight Connector 24"/>
          <p:cNvCxnSpPr/>
          <p:nvPr/>
        </p:nvCxnSpPr>
        <p:spPr>
          <a:xfrm>
            <a:off x="4343732" y="2964642"/>
            <a:ext cx="0" cy="315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p:nvPr/>
        </p:nvPicPr>
        <p:blipFill rotWithShape="1">
          <a:blip r:embed="rId4">
            <a:extLst>
              <a:ext uri="{28A0092B-C50C-407E-A947-70E740481C1C}">
                <a14:useLocalDpi xmlns:a14="http://schemas.microsoft.com/office/drawing/2010/main" val="0"/>
              </a:ext>
            </a:extLst>
          </a:blip>
          <a:srcRect l="7998" t="12560" r="12438" b="52828"/>
          <a:stretch/>
        </p:blipFill>
        <p:spPr bwMode="auto">
          <a:xfrm>
            <a:off x="4718702" y="3112620"/>
            <a:ext cx="2743200" cy="2444775"/>
          </a:xfrm>
          <a:prstGeom prst="rect">
            <a:avLst/>
          </a:prstGeom>
          <a:ln>
            <a:solidFill>
              <a:schemeClr val="tx1"/>
            </a:solidFill>
          </a:ln>
          <a:effectLst>
            <a:reflection blurRad="6350" stA="52000" endA="300" endPos="35000" dir="5400000" sy="-100000" algn="bl" rotWithShape="0"/>
          </a:effectLst>
          <a:extLst>
            <a:ext uri="{53640926-AAD7-44D8-BBD7-CCE9431645EC}">
              <a14:shadowObscured xmlns:a14="http://schemas.microsoft.com/office/drawing/2010/main"/>
            </a:ext>
          </a:extLst>
        </p:spPr>
      </p:pic>
      <p:sp>
        <p:nvSpPr>
          <p:cNvPr id="4" name="TextBox 3"/>
          <p:cNvSpPr txBox="1"/>
          <p:nvPr/>
        </p:nvSpPr>
        <p:spPr>
          <a:xfrm>
            <a:off x="686102" y="2322229"/>
            <a:ext cx="3837690" cy="1384995"/>
          </a:xfrm>
          <a:prstGeom prst="rect">
            <a:avLst/>
          </a:prstGeom>
          <a:noFill/>
        </p:spPr>
        <p:txBody>
          <a:bodyPr wrap="square" rtlCol="0">
            <a:spAutoFit/>
          </a:bodyPr>
          <a:lstStyle/>
          <a:p>
            <a:r>
              <a:rPr lang="en-US" sz="2800" dirty="0" smtClean="0">
                <a:solidFill>
                  <a:srgbClr val="FFC000"/>
                </a:solidFill>
              </a:rPr>
              <a:t>Jennifer Davis              </a:t>
            </a:r>
            <a:r>
              <a:rPr lang="en-US" sz="2800" dirty="0" smtClean="0"/>
              <a:t>A Journey to Confidence </a:t>
            </a:r>
            <a:endParaRPr lang="en-US" sz="2800" dirty="0"/>
          </a:p>
        </p:txBody>
      </p:sp>
      <p:sp>
        <p:nvSpPr>
          <p:cNvPr id="7" name="Rectangle 6"/>
          <p:cNvSpPr/>
          <p:nvPr/>
        </p:nvSpPr>
        <p:spPr>
          <a:xfrm>
            <a:off x="698860" y="3731153"/>
            <a:ext cx="3449962" cy="2785378"/>
          </a:xfrm>
          <a:prstGeom prst="rect">
            <a:avLst/>
          </a:prstGeom>
        </p:spPr>
        <p:txBody>
          <a:bodyPr wrap="square">
            <a:spAutoFit/>
          </a:bodyPr>
          <a:lstStyle/>
          <a:p>
            <a:r>
              <a:rPr lang="en-US" sz="1750" dirty="0"/>
              <a:t>came time to do blood draws,” her teacher said, “she was so nervous, but I told her that if I trusted her, she should trust herself!” When it came time to take the state exam, Jennifer met outside of class with her classmates for extra study sessions.  She and her study partners </a:t>
            </a:r>
            <a:r>
              <a:rPr lang="en-US" sz="1750" dirty="0" smtClean="0"/>
              <a:t>encouraged</a:t>
            </a:r>
            <a:endParaRPr lang="en-US" sz="1750" dirty="0"/>
          </a:p>
        </p:txBody>
      </p:sp>
      <p:sp>
        <p:nvSpPr>
          <p:cNvPr id="8" name="Rectangle 7"/>
          <p:cNvSpPr/>
          <p:nvPr/>
        </p:nvSpPr>
        <p:spPr>
          <a:xfrm>
            <a:off x="8181422" y="2918962"/>
            <a:ext cx="3366565" cy="3577967"/>
          </a:xfrm>
          <a:prstGeom prst="rect">
            <a:avLst/>
          </a:prstGeom>
        </p:spPr>
        <p:txBody>
          <a:bodyPr wrap="square">
            <a:spAutoFit/>
          </a:bodyPr>
          <a:lstStyle/>
          <a:p>
            <a:pPr>
              <a:lnSpc>
                <a:spcPct val="107000"/>
              </a:lnSpc>
              <a:spcAft>
                <a:spcPts val="800"/>
              </a:spcAft>
            </a:pPr>
            <a:r>
              <a:rPr lang="en-US" sz="1750" dirty="0" smtClean="0">
                <a:latin typeface="Century Gothic" panose="020B0502020202020204" pitchFamily="34" charset="0"/>
                <a:ea typeface="Calibri" panose="020F0502020204030204" pitchFamily="34" charset="0"/>
                <a:cs typeface="Times New Roman" panose="02020603050405020304" pitchFamily="18" charset="0"/>
              </a:rPr>
              <a:t>each </a:t>
            </a:r>
            <a:r>
              <a:rPr lang="en-US" sz="1750" dirty="0">
                <a:latin typeface="Century Gothic" panose="020B0502020202020204" pitchFamily="34" charset="0"/>
                <a:ea typeface="Calibri" panose="020F0502020204030204" pitchFamily="34" charset="0"/>
                <a:cs typeface="Times New Roman" panose="02020603050405020304" pitchFamily="18" charset="0"/>
              </a:rPr>
              <a:t>other and all passed the CCMA certification exam</a:t>
            </a:r>
            <a:r>
              <a:rPr lang="en-US" sz="1750" dirty="0" smtClean="0">
                <a:latin typeface="Century Gothic" panose="020B0502020202020204" pitchFamily="34" charset="0"/>
                <a:ea typeface="Calibri" panose="020F0502020204030204" pitchFamily="34" charset="0"/>
                <a:cs typeface="Times New Roman" panose="02020603050405020304" pitchFamily="18" charset="0"/>
              </a:rPr>
              <a:t>. </a:t>
            </a:r>
            <a:r>
              <a:rPr lang="en-US" sz="1600" dirty="0"/>
              <a:t>Things are now looking up for </a:t>
            </a:r>
            <a:r>
              <a:rPr lang="en-US" sz="1600" dirty="0" smtClean="0"/>
              <a:t>Jennifer. She was selected for the CCMA </a:t>
            </a:r>
            <a:r>
              <a:rPr lang="en-US" sz="1600" dirty="0"/>
              <a:t>position at </a:t>
            </a:r>
            <a:r>
              <a:rPr lang="en-US" sz="1600" dirty="0" smtClean="0"/>
              <a:t>work </a:t>
            </a:r>
            <a:r>
              <a:rPr lang="en-US" sz="1600" dirty="0"/>
              <a:t>and </a:t>
            </a:r>
            <a:r>
              <a:rPr lang="en-US" sz="1600" dirty="0" smtClean="0"/>
              <a:t>was </a:t>
            </a:r>
            <a:r>
              <a:rPr lang="en-US" sz="1600" dirty="0"/>
              <a:t>honored </a:t>
            </a:r>
            <a:r>
              <a:rPr lang="en-US" sz="1600" dirty="0" smtClean="0"/>
              <a:t>at </a:t>
            </a:r>
            <a:r>
              <a:rPr lang="en-US" sz="1600" dirty="0"/>
              <a:t>the State House for Long </a:t>
            </a:r>
            <a:r>
              <a:rPr lang="en-US" sz="1600" dirty="0" smtClean="0"/>
              <a:t>-Term </a:t>
            </a:r>
            <a:r>
              <a:rPr lang="en-US" sz="1600" dirty="0"/>
              <a:t>Care Professionals Day. </a:t>
            </a:r>
            <a:r>
              <a:rPr lang="en-US" sz="1600" dirty="0" smtClean="0"/>
              <a:t>Jennifer said, </a:t>
            </a:r>
            <a:r>
              <a:rPr lang="en-US" sz="1600" dirty="0"/>
              <a:t>“I am happy that I will be able to provide for my twin girls as a medical assistant, and show them that hard work really does pay off. </a:t>
            </a:r>
            <a:r>
              <a:rPr lang="en-US" sz="1600" dirty="0" smtClean="0"/>
              <a:t>“</a:t>
            </a:r>
            <a:endParaRPr lang="en-US" sz="175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Straight Connector 11"/>
          <p:cNvCxnSpPr/>
          <p:nvPr/>
        </p:nvCxnSpPr>
        <p:spPr>
          <a:xfrm>
            <a:off x="7851722" y="2964642"/>
            <a:ext cx="0" cy="315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642231" y="5691622"/>
            <a:ext cx="3072484" cy="882742"/>
          </a:xfrm>
          <a:prstGeom prst="rect">
            <a:avLst/>
          </a:prstGeom>
        </p:spPr>
        <p:txBody>
          <a:bodyPr wrap="square">
            <a:spAutoFit/>
          </a:bodyPr>
          <a:lstStyle/>
          <a:p>
            <a:pPr>
              <a:lnSpc>
                <a:spcPct val="107000"/>
              </a:lnSpc>
              <a:spcAft>
                <a:spcPts val="800"/>
              </a:spcAft>
            </a:pPr>
            <a:r>
              <a:rPr lang="en-US" sz="1600" dirty="0" smtClean="0"/>
              <a:t>“I </a:t>
            </a:r>
            <a:r>
              <a:rPr lang="en-US" sz="1600" dirty="0"/>
              <a:t>am thankful for the people who believed in me along the way</a:t>
            </a:r>
            <a:r>
              <a:rPr lang="en-US" sz="1600" dirty="0" smtClean="0"/>
              <a:t>!” </a:t>
            </a:r>
            <a:r>
              <a:rPr lang="en-US" sz="1600" dirty="0" smtClean="0">
                <a:solidFill>
                  <a:srgbClr val="FFC000"/>
                </a:solidFill>
              </a:rPr>
              <a:t>– Jennifer Davis</a:t>
            </a:r>
            <a:endParaRPr lang="en-US" sz="1600" dirty="0">
              <a:solidFill>
                <a:srgbClr val="FFC000"/>
              </a:solidFill>
            </a:endParaRPr>
          </a:p>
        </p:txBody>
      </p:sp>
    </p:spTree>
    <p:extLst>
      <p:ext uri="{BB962C8B-B14F-4D97-AF65-F5344CB8AC3E}">
        <p14:creationId xmlns:p14="http://schemas.microsoft.com/office/powerpoint/2010/main" val="34680872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25" name="Straight Connector 24"/>
          <p:cNvCxnSpPr/>
          <p:nvPr/>
        </p:nvCxnSpPr>
        <p:spPr>
          <a:xfrm>
            <a:off x="6202028" y="2921995"/>
            <a:ext cx="0" cy="315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50909" y="3030368"/>
            <a:ext cx="6096000" cy="2616101"/>
          </a:xfrm>
          <a:prstGeom prst="rect">
            <a:avLst/>
          </a:prstGeom>
        </p:spPr>
        <p:txBody>
          <a:bodyPr>
            <a:spAutoFit/>
          </a:bodyPr>
          <a:lstStyle/>
          <a:p>
            <a:r>
              <a:rPr lang="en-US" sz="2400" dirty="0">
                <a:solidFill>
                  <a:srgbClr val="FFC000"/>
                </a:solidFill>
                <a:ea typeface="Times New Roman" panose="02020603050405020304" pitchFamily="18" charset="0"/>
              </a:rPr>
              <a:t>Christy McIntyre-Gray, Coordinator </a:t>
            </a:r>
            <a:endParaRPr lang="en-US" sz="2400" dirty="0">
              <a:solidFill>
                <a:srgbClr val="FFC000"/>
              </a:solidFill>
              <a:ea typeface="Calibri" panose="020F0502020204030204" pitchFamily="34" charset="0"/>
            </a:endParaRPr>
          </a:p>
          <a:p>
            <a:r>
              <a:rPr lang="en-US" sz="2000" dirty="0">
                <a:ea typeface="Times New Roman" panose="02020603050405020304" pitchFamily="18" charset="0"/>
              </a:rPr>
              <a:t>MSD Wayne Township Schools </a:t>
            </a:r>
            <a:endParaRPr lang="en-US" sz="2000" dirty="0">
              <a:ea typeface="Calibri" panose="020F0502020204030204" pitchFamily="34" charset="0"/>
            </a:endParaRPr>
          </a:p>
          <a:p>
            <a:r>
              <a:rPr lang="en-US" sz="2000" dirty="0">
                <a:ea typeface="Times New Roman" panose="02020603050405020304" pitchFamily="18" charset="0"/>
              </a:rPr>
              <a:t>Wayne Township Adult Education</a:t>
            </a:r>
            <a:endParaRPr lang="en-US" sz="2000" dirty="0">
              <a:ea typeface="Calibri" panose="020F0502020204030204" pitchFamily="34" charset="0"/>
            </a:endParaRPr>
          </a:p>
          <a:p>
            <a:r>
              <a:rPr lang="en-US" sz="2000" dirty="0">
                <a:ea typeface="Times New Roman" panose="02020603050405020304" pitchFamily="18" charset="0"/>
              </a:rPr>
              <a:t>1155 S. High School Road Door #2</a:t>
            </a:r>
            <a:endParaRPr lang="en-US" sz="2000" dirty="0">
              <a:ea typeface="Calibri" panose="020F0502020204030204" pitchFamily="34" charset="0"/>
            </a:endParaRPr>
          </a:p>
          <a:p>
            <a:r>
              <a:rPr lang="en-US" sz="2000" dirty="0">
                <a:ea typeface="Times New Roman" panose="02020603050405020304" pitchFamily="18" charset="0"/>
              </a:rPr>
              <a:t>Indianapolis, IN 46241</a:t>
            </a:r>
            <a:endParaRPr lang="en-US" sz="2000" dirty="0">
              <a:ea typeface="Calibri" panose="020F0502020204030204" pitchFamily="34" charset="0"/>
            </a:endParaRPr>
          </a:p>
          <a:p>
            <a:r>
              <a:rPr lang="en-US" sz="2000" dirty="0" smtClean="0">
                <a:ea typeface="Times New Roman" panose="02020603050405020304" pitchFamily="18" charset="0"/>
              </a:rPr>
              <a:t>Email </a:t>
            </a:r>
            <a:r>
              <a:rPr lang="en-US" sz="2000" u="sng" dirty="0">
                <a:solidFill>
                  <a:srgbClr val="0000FF"/>
                </a:solidFill>
                <a:ea typeface="Times New Roman" panose="02020603050405020304" pitchFamily="18" charset="0"/>
                <a:hlinkClick r:id="rId4"/>
              </a:rPr>
              <a:t>Christine.McIntyre@wayne.k12.in.us</a:t>
            </a:r>
            <a:endParaRPr lang="en-US" sz="2000" dirty="0">
              <a:ea typeface="Calibri" panose="020F0502020204030204" pitchFamily="34" charset="0"/>
            </a:endParaRPr>
          </a:p>
          <a:p>
            <a:r>
              <a:rPr lang="en-US" sz="2000" dirty="0" smtClean="0">
                <a:ea typeface="Times New Roman" panose="02020603050405020304" pitchFamily="18" charset="0"/>
              </a:rPr>
              <a:t>Cell 317.220.3658</a:t>
            </a:r>
            <a:endParaRPr lang="en-US" sz="2000" dirty="0">
              <a:ea typeface="Calibri" panose="020F0502020204030204" pitchFamily="34" charset="0"/>
            </a:endParaRPr>
          </a:p>
          <a:p>
            <a:r>
              <a:rPr lang="en-US" sz="2000" dirty="0" smtClean="0">
                <a:ea typeface="Times New Roman" panose="02020603050405020304" pitchFamily="18" charset="0"/>
              </a:rPr>
              <a:t>Office 317.988.7968</a:t>
            </a:r>
            <a:endParaRPr lang="en-US" sz="2000" dirty="0">
              <a:effectLst/>
              <a:ea typeface="Calibri" panose="020F0502020204030204" pitchFamily="34" charset="0"/>
            </a:endParaRPr>
          </a:p>
        </p:txBody>
      </p:sp>
      <p:sp>
        <p:nvSpPr>
          <p:cNvPr id="3" name="Rectangle 2"/>
          <p:cNvSpPr/>
          <p:nvPr/>
        </p:nvSpPr>
        <p:spPr>
          <a:xfrm>
            <a:off x="6469928" y="2728572"/>
            <a:ext cx="4580100" cy="923330"/>
          </a:xfrm>
          <a:prstGeom prst="rect">
            <a:avLst/>
          </a:prstGeom>
        </p:spPr>
        <p:txBody>
          <a:bodyPr wrap="none">
            <a:spAutoFit/>
          </a:bodyPr>
          <a:lstStyle/>
          <a:p>
            <a:r>
              <a:rPr lang="en-US" sz="3600" dirty="0">
                <a:solidFill>
                  <a:srgbClr val="FFC000"/>
                </a:solidFill>
                <a:latin typeface="Century Gothic" panose="020B0502020202020204" pitchFamily="34" charset="0"/>
                <a:ea typeface="Calibri" panose="020F0502020204030204" pitchFamily="34" charset="0"/>
                <a:cs typeface="Times New Roman" panose="02020603050405020304" pitchFamily="18" charset="0"/>
              </a:rPr>
              <a:t>CCMA </a:t>
            </a:r>
            <a:r>
              <a:rPr lang="en-US" sz="3600" dirty="0" smtClean="0">
                <a:solidFill>
                  <a:srgbClr val="FFC000"/>
                </a:solidFill>
                <a:latin typeface="Century Gothic" panose="020B0502020202020204" pitchFamily="34" charset="0"/>
                <a:ea typeface="Calibri" panose="020F0502020204030204" pitchFamily="34" charset="0"/>
                <a:cs typeface="Times New Roman" panose="02020603050405020304" pitchFamily="18" charset="0"/>
              </a:rPr>
              <a:t>Certification</a:t>
            </a:r>
          </a:p>
          <a:p>
            <a:r>
              <a:rPr lang="en-US" dirty="0"/>
              <a:t>Medical Assistant Certification</a:t>
            </a:r>
            <a:r>
              <a:rPr lang="en-US" dirty="0" smtClean="0">
                <a:ea typeface="Calibri" panose="020F0502020204030204" pitchFamily="34" charset="0"/>
                <a:cs typeface="Times New Roman" panose="02020603050405020304" pitchFamily="18" charset="0"/>
              </a:rPr>
              <a:t> </a:t>
            </a:r>
            <a:endParaRPr lang="en-US" dirty="0"/>
          </a:p>
        </p:txBody>
      </p:sp>
      <p:sp>
        <p:nvSpPr>
          <p:cNvPr id="11" name="Rectangle 10"/>
          <p:cNvSpPr/>
          <p:nvPr/>
        </p:nvSpPr>
        <p:spPr>
          <a:xfrm>
            <a:off x="6469928" y="3760275"/>
            <a:ext cx="5828100" cy="2739211"/>
          </a:xfrm>
          <a:prstGeom prst="rect">
            <a:avLst/>
          </a:prstGeom>
        </p:spPr>
        <p:txBody>
          <a:bodyPr wrap="square">
            <a:spAutoFit/>
          </a:bodyPr>
          <a:lstStyle/>
          <a:p>
            <a:r>
              <a:rPr lang="en-US" sz="1600" dirty="0"/>
              <a:t>A medical assistant is a multi-skilled allied health care professional that specializes in procedures commonly performed in the ambulatory health care setting. Medical assistants perform both clinical and administrative duties and assist a variety of providers including physicians, nurse practitioners and physician assistants. They typically work in medical offices, clinics, urgent care centers and may work in general medicine or specialty practices</a:t>
            </a:r>
            <a:r>
              <a:rPr lang="en-US" sz="1600" dirty="0" smtClean="0"/>
              <a:t>.</a:t>
            </a:r>
          </a:p>
          <a:p>
            <a:endParaRPr lang="en-US" sz="1600" dirty="0"/>
          </a:p>
          <a:p>
            <a:r>
              <a:rPr lang="en-US" sz="1200" dirty="0"/>
              <a:t>https://www.nhanow.com/certifications/clinical-medical-assistant</a:t>
            </a:r>
            <a:endParaRPr lang="en-US" sz="1200" dirty="0" smtClean="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5981" y="5276271"/>
            <a:ext cx="2401167" cy="1343987"/>
          </a:xfrm>
          <a:prstGeom prst="rect">
            <a:avLst/>
          </a:prstGeom>
          <a:ln>
            <a:solidFill>
              <a:schemeClr val="tx1"/>
            </a:solidFill>
          </a:ln>
        </p:spPr>
      </p:pic>
    </p:spTree>
    <p:extLst>
      <p:ext uri="{BB962C8B-B14F-4D97-AF65-F5344CB8AC3E}">
        <p14:creationId xmlns:p14="http://schemas.microsoft.com/office/powerpoint/2010/main" val="249566241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Vapor Trai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10.xml><?xml version="1.0" encoding="utf-8"?>
<a:theme xmlns:a="http://schemas.openxmlformats.org/drawingml/2006/main" name="10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1.xml><?xml version="1.0" encoding="utf-8"?>
<a:theme xmlns:a="http://schemas.openxmlformats.org/drawingml/2006/main" name="11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2.xml><?xml version="1.0" encoding="utf-8"?>
<a:theme xmlns:a="http://schemas.openxmlformats.org/drawingml/2006/main" name="12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3.xml><?xml version="1.0" encoding="utf-8"?>
<a:theme xmlns:a="http://schemas.openxmlformats.org/drawingml/2006/main" name="13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4.xml><?xml version="1.0" encoding="utf-8"?>
<a:theme xmlns:a="http://schemas.openxmlformats.org/drawingml/2006/main" name="14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5.xml><?xml version="1.0" encoding="utf-8"?>
<a:theme xmlns:a="http://schemas.openxmlformats.org/drawingml/2006/main" name="15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6.xml><?xml version="1.0" encoding="utf-8"?>
<a:theme xmlns:a="http://schemas.openxmlformats.org/drawingml/2006/main" name="16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7.xml><?xml version="1.0" encoding="utf-8"?>
<a:theme xmlns:a="http://schemas.openxmlformats.org/drawingml/2006/main" name="17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8.xml><?xml version="1.0" encoding="utf-8"?>
<a:theme xmlns:a="http://schemas.openxmlformats.org/drawingml/2006/main" name="18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3.xml><?xml version="1.0" encoding="utf-8"?>
<a:theme xmlns:a="http://schemas.openxmlformats.org/drawingml/2006/main" name="2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4.xml><?xml version="1.0" encoding="utf-8"?>
<a:theme xmlns:a="http://schemas.openxmlformats.org/drawingml/2006/main" name="4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5.xml><?xml version="1.0" encoding="utf-8"?>
<a:theme xmlns:a="http://schemas.openxmlformats.org/drawingml/2006/main" name="5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6.xml><?xml version="1.0" encoding="utf-8"?>
<a:theme xmlns:a="http://schemas.openxmlformats.org/drawingml/2006/main" name="6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7.xml><?xml version="1.0" encoding="utf-8"?>
<a:theme xmlns:a="http://schemas.openxmlformats.org/drawingml/2006/main" name="7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8.xml><?xml version="1.0" encoding="utf-8"?>
<a:theme xmlns:a="http://schemas.openxmlformats.org/drawingml/2006/main" name="8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9.xml><?xml version="1.0" encoding="utf-8"?>
<a:theme xmlns:a="http://schemas.openxmlformats.org/drawingml/2006/main" name="9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docProps/app.xml><?xml version="1.0" encoding="utf-8"?>
<Properties xmlns="http://schemas.openxmlformats.org/officeDocument/2006/extended-properties" xmlns:vt="http://schemas.openxmlformats.org/officeDocument/2006/docPropsVTypes">
  <Template>TM04033937[[fn=Vapor Trail]]</Template>
  <TotalTime>18959</TotalTime>
  <Words>3333</Words>
  <Application>Microsoft Office PowerPoint</Application>
  <PresentationFormat>Widescreen</PresentationFormat>
  <Paragraphs>527</Paragraphs>
  <Slides>41</Slides>
  <Notes>41</Notes>
  <HiddenSlides>0</HiddenSlides>
  <MMClips>0</MMClips>
  <ScaleCrop>false</ScaleCrop>
  <HeadingPairs>
    <vt:vector size="8" baseType="variant">
      <vt:variant>
        <vt:lpstr>Fonts Used</vt:lpstr>
      </vt:variant>
      <vt:variant>
        <vt:i4>9</vt:i4>
      </vt:variant>
      <vt:variant>
        <vt:lpstr>Theme</vt:lpstr>
      </vt:variant>
      <vt:variant>
        <vt:i4>18</vt:i4>
      </vt:variant>
      <vt:variant>
        <vt:lpstr>Embedded OLE Servers</vt:lpstr>
      </vt:variant>
      <vt:variant>
        <vt:i4>1</vt:i4>
      </vt:variant>
      <vt:variant>
        <vt:lpstr>Slide Titles</vt:lpstr>
      </vt:variant>
      <vt:variant>
        <vt:i4>41</vt:i4>
      </vt:variant>
    </vt:vector>
  </HeadingPairs>
  <TitlesOfParts>
    <vt:vector size="69" baseType="lpstr">
      <vt:lpstr>ＭＳ Ｐゴシック</vt:lpstr>
      <vt:lpstr>Andalus</vt:lpstr>
      <vt:lpstr>Arial</vt:lpstr>
      <vt:lpstr>Calibri</vt:lpstr>
      <vt:lpstr>Century Gothic</vt:lpstr>
      <vt:lpstr>Segoe Print</vt:lpstr>
      <vt:lpstr>Segoe Script</vt:lpstr>
      <vt:lpstr>Times New Roman</vt:lpstr>
      <vt:lpstr>Wingdings</vt:lpstr>
      <vt:lpstr>Vapor Trail</vt:lpstr>
      <vt:lpstr>3_Office Theme</vt:lpstr>
      <vt:lpstr>2_Office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think-cell Slide</vt:lpstr>
      <vt:lpstr>PowerPoint Presentation</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PowerPoint Presentation</vt:lpstr>
      <vt:lpstr>PowerPoint Presentation</vt:lpstr>
      <vt:lpstr>PowerPoint Presentation</vt:lpstr>
      <vt:lpstr>Indiana ADULT EDUCATION Basic Skills. High School Equivalency. Short-term Training. Certifications and More. </vt:lpstr>
      <vt:lpstr>PowerPoint Presentation</vt:lpstr>
      <vt:lpstr>PowerPoint Presentation</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PowerPoint Presentation</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PowerPoint Presentation</vt:lpstr>
      <vt:lpstr>PowerPoint Presentation</vt:lpstr>
      <vt:lpstr>Indiana ADULT EDUCATION Basic Skills. High School Equivalency. Short-term Training. Certifications and More.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Indiana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Demand driven workforce system</dc:title>
  <dc:creator>Habig, Melanee</dc:creator>
  <cp:lastModifiedBy>Mills, Scott</cp:lastModifiedBy>
  <cp:revision>3162</cp:revision>
  <cp:lastPrinted>2019-05-06T19:14:27Z</cp:lastPrinted>
  <dcterms:created xsi:type="dcterms:W3CDTF">2017-04-06T17:55:39Z</dcterms:created>
  <dcterms:modified xsi:type="dcterms:W3CDTF">2019-05-14T14:40:56Z</dcterms:modified>
</cp:coreProperties>
</file>