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ags/tag2.xml" ContentType="application/vnd.openxmlformats-officedocument.presentationml.tags+xml"/>
  <Override PartName="/ppt/theme/theme4.xml" ContentType="application/vnd.openxmlformats-officedocument.theme+xml"/>
  <Override PartName="/ppt/tags/tag3.xml" ContentType="application/vnd.openxmlformats-officedocument.presentationml.tags+xml"/>
  <Override PartName="/ppt/theme/theme5.xml" ContentType="application/vnd.openxmlformats-officedocument.theme+xml"/>
  <Override PartName="/ppt/tags/tag4.xml" ContentType="application/vnd.openxmlformats-officedocument.presentationml.tags+xml"/>
  <Override PartName="/ppt/theme/theme6.xml" ContentType="application/vnd.openxmlformats-officedocument.theme+xml"/>
  <Override PartName="/ppt/tags/tag5.xml" ContentType="application/vnd.openxmlformats-officedocument.presentationml.tags+xml"/>
  <Override PartName="/ppt/theme/theme7.xml" ContentType="application/vnd.openxmlformats-officedocument.theme+xml"/>
  <Override PartName="/ppt/tags/tag6.xml" ContentType="application/vnd.openxmlformats-officedocument.presentationml.tags+xml"/>
  <Override PartName="/ppt/theme/theme8.xml" ContentType="application/vnd.openxmlformats-officedocument.theme+xml"/>
  <Override PartName="/ppt/tags/tag7.xml" ContentType="application/vnd.openxmlformats-officedocument.presentationml.tags+xml"/>
  <Override PartName="/ppt/theme/theme9.xml" ContentType="application/vnd.openxmlformats-officedocument.theme+xml"/>
  <Override PartName="/ppt/tags/tag8.xml" ContentType="application/vnd.openxmlformats-officedocument.presentationml.tags+xml"/>
  <Override PartName="/ppt/theme/theme10.xml" ContentType="application/vnd.openxmlformats-officedocument.theme+xml"/>
  <Override PartName="/ppt/tags/tag9.xml" ContentType="application/vnd.openxmlformats-officedocument.presentationml.tags+xml"/>
  <Override PartName="/ppt/theme/theme11.xml" ContentType="application/vnd.openxmlformats-officedocument.theme+xml"/>
  <Override PartName="/ppt/tags/tag10.xml" ContentType="application/vnd.openxmlformats-officedocument.presentationml.tags+xml"/>
  <Override PartName="/ppt/theme/theme12.xml" ContentType="application/vnd.openxmlformats-officedocument.theme+xml"/>
  <Override PartName="/ppt/tags/tag11.xml" ContentType="application/vnd.openxmlformats-officedocument.presentationml.tags+xml"/>
  <Override PartName="/ppt/theme/theme13.xml" ContentType="application/vnd.openxmlformats-officedocument.theme+xml"/>
  <Override PartName="/ppt/tags/tag12.xml" ContentType="application/vnd.openxmlformats-officedocument.presentationml.tags+xml"/>
  <Override PartName="/ppt/theme/theme14.xml" ContentType="application/vnd.openxmlformats-officedocument.theme+xml"/>
  <Override PartName="/ppt/tags/tag13.xml" ContentType="application/vnd.openxmlformats-officedocument.presentationml.tags+xml"/>
  <Override PartName="/ppt/theme/theme15.xml" ContentType="application/vnd.openxmlformats-officedocument.theme+xml"/>
  <Override PartName="/ppt/tags/tag14.xml" ContentType="application/vnd.openxmlformats-officedocument.presentationml.tags+xml"/>
  <Override PartName="/ppt/theme/theme16.xml" ContentType="application/vnd.openxmlformats-officedocument.theme+xml"/>
  <Override PartName="/ppt/tags/tag15.xml" ContentType="application/vnd.openxmlformats-officedocument.presentationml.tags+xml"/>
  <Override PartName="/ppt/theme/theme17.xml" ContentType="application/vnd.openxmlformats-officedocument.theme+xml"/>
  <Override PartName="/ppt/tags/tag16.xml" ContentType="application/vnd.openxmlformats-officedocument.presentationml.tags+xml"/>
  <Override PartName="/ppt/theme/theme18.xml" ContentType="application/vnd.openxmlformats-officedocument.theme+xml"/>
  <Override PartName="/ppt/tags/tag17.xml" ContentType="application/vnd.openxmlformats-officedocument.presentationml.tags+xml"/>
  <Override PartName="/ppt/slideLayouts/slideLayout18.xml" ContentType="application/vnd.openxmlformats-officedocument.presentationml.slideLayout+xml"/>
  <Override PartName="/ppt/theme/theme19.xml" ContentType="application/vnd.openxmlformats-officedocument.theme+xml"/>
  <Override PartName="/ppt/slideLayouts/slideLayout19.xml" ContentType="application/vnd.openxmlformats-officedocument.presentationml.slideLayout+xml"/>
  <Override PartName="/ppt/theme/theme20.xml" ContentType="application/vnd.openxmlformats-officedocument.theme+xml"/>
  <Override PartName="/ppt/slideLayouts/slideLayout20.xml" ContentType="application/vnd.openxmlformats-officedocument.presentationml.slideLayout+xml"/>
  <Override PartName="/ppt/theme/theme21.xml" ContentType="application/vnd.openxmlformats-officedocument.theme+xml"/>
  <Override PartName="/ppt/slideLayouts/slideLayout21.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 id="2147483671" r:id="rId3"/>
    <p:sldMasterId id="2147483673" r:id="rId4"/>
    <p:sldMasterId id="2147483675" r:id="rId5"/>
    <p:sldMasterId id="2147483677" r:id="rId6"/>
    <p:sldMasterId id="2147483679" r:id="rId7"/>
    <p:sldMasterId id="2147483681" r:id="rId8"/>
    <p:sldMasterId id="2147483683" r:id="rId9"/>
    <p:sldMasterId id="2147483685" r:id="rId10"/>
    <p:sldMasterId id="2147483687" r:id="rId11"/>
    <p:sldMasterId id="2147483689" r:id="rId12"/>
    <p:sldMasterId id="2147483691" r:id="rId13"/>
    <p:sldMasterId id="2147483693" r:id="rId14"/>
    <p:sldMasterId id="2147483695" r:id="rId15"/>
    <p:sldMasterId id="2147483697" r:id="rId16"/>
    <p:sldMasterId id="2147483699" r:id="rId17"/>
    <p:sldMasterId id="2147483701" r:id="rId18"/>
    <p:sldMasterId id="2147483702" r:id="rId19"/>
    <p:sldMasterId id="2147483704" r:id="rId20"/>
    <p:sldMasterId id="2147483706" r:id="rId21"/>
    <p:sldMasterId id="2147483708" r:id="rId22"/>
  </p:sldMasterIdLst>
  <p:notesMasterIdLst>
    <p:notesMasterId r:id="rId78"/>
  </p:notesMasterIdLst>
  <p:sldIdLst>
    <p:sldId id="893" r:id="rId23"/>
    <p:sldId id="887" r:id="rId24"/>
    <p:sldId id="917" r:id="rId25"/>
    <p:sldId id="918" r:id="rId26"/>
    <p:sldId id="923" r:id="rId27"/>
    <p:sldId id="939" r:id="rId28"/>
    <p:sldId id="940" r:id="rId29"/>
    <p:sldId id="941" r:id="rId30"/>
    <p:sldId id="921" r:id="rId31"/>
    <p:sldId id="927" r:id="rId32"/>
    <p:sldId id="932" r:id="rId33"/>
    <p:sldId id="933" r:id="rId34"/>
    <p:sldId id="934" r:id="rId35"/>
    <p:sldId id="935" r:id="rId36"/>
    <p:sldId id="629" r:id="rId37"/>
    <p:sldId id="947" r:id="rId38"/>
    <p:sldId id="773" r:id="rId39"/>
    <p:sldId id="774" r:id="rId40"/>
    <p:sldId id="777" r:id="rId41"/>
    <p:sldId id="778" r:id="rId42"/>
    <p:sldId id="776" r:id="rId43"/>
    <p:sldId id="780" r:id="rId44"/>
    <p:sldId id="781" r:id="rId45"/>
    <p:sldId id="779" r:id="rId46"/>
    <p:sldId id="942" r:id="rId47"/>
    <p:sldId id="946" r:id="rId48"/>
    <p:sldId id="782" r:id="rId49"/>
    <p:sldId id="857" r:id="rId50"/>
    <p:sldId id="856" r:id="rId51"/>
    <p:sldId id="785" r:id="rId52"/>
    <p:sldId id="896" r:id="rId53"/>
    <p:sldId id="897" r:id="rId54"/>
    <p:sldId id="931" r:id="rId55"/>
    <p:sldId id="938" r:id="rId56"/>
    <p:sldId id="937" r:id="rId57"/>
    <p:sldId id="944" r:id="rId58"/>
    <p:sldId id="789" r:id="rId59"/>
    <p:sldId id="928" r:id="rId60"/>
    <p:sldId id="929" r:id="rId61"/>
    <p:sldId id="930" r:id="rId62"/>
    <p:sldId id="936" r:id="rId63"/>
    <p:sldId id="888" r:id="rId64"/>
    <p:sldId id="892" r:id="rId65"/>
    <p:sldId id="810" r:id="rId66"/>
    <p:sldId id="794" r:id="rId67"/>
    <p:sldId id="945" r:id="rId68"/>
    <p:sldId id="920" r:id="rId69"/>
    <p:sldId id="905" r:id="rId70"/>
    <p:sldId id="906" r:id="rId71"/>
    <p:sldId id="907" r:id="rId72"/>
    <p:sldId id="791" r:id="rId73"/>
    <p:sldId id="832" r:id="rId74"/>
    <p:sldId id="925" r:id="rId75"/>
    <p:sldId id="926" r:id="rId76"/>
    <p:sldId id="908" r:id="rId77"/>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azsia, Nancy" initials="KN" lastIdx="1" clrIdx="0">
    <p:extLst>
      <p:ext uri="{19B8F6BF-5375-455C-9EA6-DF929625EA0E}">
        <p15:presenceInfo xmlns:p15="http://schemas.microsoft.com/office/powerpoint/2012/main" userId="S-1-5-21-1059944638-1554040581-271018150-225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BF2C13"/>
    <a:srgbClr val="002060"/>
    <a:srgbClr val="896700"/>
    <a:srgbClr val="FF8A18"/>
    <a:srgbClr val="0000FF"/>
    <a:srgbClr val="CC0099"/>
    <a:srgbClr val="3492E6"/>
    <a:srgbClr val="FDD242"/>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50" autoAdjust="0"/>
    <p:restoredTop sz="87074" autoAdjust="0"/>
  </p:normalViewPr>
  <p:slideViewPr>
    <p:cSldViewPr snapToGrid="0">
      <p:cViewPr varScale="1">
        <p:scale>
          <a:sx n="65" d="100"/>
          <a:sy n="65" d="100"/>
        </p:scale>
        <p:origin x="582" y="72"/>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slide" Target="slides/slide33.xml"/><Relationship Id="rId63" Type="http://schemas.openxmlformats.org/officeDocument/2006/relationships/slide" Target="slides/slide41.xml"/><Relationship Id="rId68" Type="http://schemas.openxmlformats.org/officeDocument/2006/relationships/slide" Target="slides/slide46.xml"/><Relationship Id="rId76" Type="http://schemas.openxmlformats.org/officeDocument/2006/relationships/slide" Target="slides/slide54.xml"/><Relationship Id="rId7" Type="http://schemas.openxmlformats.org/officeDocument/2006/relationships/slideMaster" Target="slideMasters/slideMaster7.xml"/><Relationship Id="rId71" Type="http://schemas.openxmlformats.org/officeDocument/2006/relationships/slide" Target="slides/slide4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slide" Target="slides/slide44.xml"/><Relationship Id="rId74" Type="http://schemas.openxmlformats.org/officeDocument/2006/relationships/slide" Target="slides/slide52.xml"/><Relationship Id="rId79"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39.xml"/><Relationship Id="rId82"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slide" Target="slides/slide47.xml"/><Relationship Id="rId77" Type="http://schemas.openxmlformats.org/officeDocument/2006/relationships/slide" Target="slides/slide55.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slide" Target="slides/slide48.xml"/><Relationship Id="rId75" Type="http://schemas.openxmlformats.org/officeDocument/2006/relationships/slide" Target="slides/slide5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smtClean="0"/>
              <a:t>Employment Status</a:t>
            </a:r>
            <a:endParaRPr lang="en-US" sz="2400" dirty="0"/>
          </a:p>
        </c:rich>
      </c:tx>
      <c:layout>
        <c:manualLayout>
          <c:xMode val="edge"/>
          <c:yMode val="edge"/>
          <c:x val="0.29041085075547468"/>
          <c:y val="0"/>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5239338585885643E-2"/>
          <c:y val="0.1304669125131043"/>
          <c:w val="0.86185821597544565"/>
          <c:h val="0.60161344954882068"/>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accent2">
                  <a:lumMod val="60000"/>
                  <a:lumOff val="40000"/>
                </a:schemeClr>
              </a:solidFill>
              <a:ln>
                <a:noFill/>
              </a:ln>
              <a:effectLst/>
            </c:spPr>
          </c:dPt>
          <c:dPt>
            <c:idx val="2"/>
            <c:invertIfNegative val="0"/>
            <c:bubble3D val="0"/>
            <c:spPr>
              <a:solidFill>
                <a:schemeClr val="tx1">
                  <a:lumMod val="75000"/>
                </a:schemeClr>
              </a:solidFill>
              <a:ln>
                <a:noFill/>
              </a:ln>
              <a:effectLst/>
            </c:spPr>
          </c:dPt>
          <c:cat>
            <c:strRef>
              <c:f>Sheet1!$A$2:$A$5</c:f>
              <c:strCache>
                <c:ptCount val="3"/>
                <c:pt idx="0">
                  <c:v>Employed</c:v>
                </c:pt>
                <c:pt idx="1">
                  <c:v>Unemployed</c:v>
                </c:pt>
                <c:pt idx="2">
                  <c:v>Not in Labor Force </c:v>
                </c:pt>
              </c:strCache>
            </c:strRef>
          </c:cat>
          <c:val>
            <c:numRef>
              <c:f>Sheet1!$B$2:$B$5</c:f>
              <c:numCache>
                <c:formatCode>0%</c:formatCode>
                <c:ptCount val="4"/>
                <c:pt idx="0">
                  <c:v>0.37</c:v>
                </c:pt>
                <c:pt idx="1">
                  <c:v>0.4</c:v>
                </c:pt>
                <c:pt idx="2">
                  <c:v>0.22</c:v>
                </c:pt>
              </c:numCache>
            </c:numRef>
          </c:val>
        </c:ser>
        <c:ser>
          <c:idx val="1"/>
          <c:order val="1"/>
          <c:tx>
            <c:strRef>
              <c:f>Sheet1!$C$1</c:f>
              <c:strCache>
                <c:ptCount val="1"/>
                <c:pt idx="0">
                  <c:v>Column1</c:v>
                </c:pt>
              </c:strCache>
            </c:strRef>
          </c:tx>
          <c:spPr>
            <a:solidFill>
              <a:schemeClr val="accent2"/>
            </a:solidFill>
            <a:ln>
              <a:noFill/>
            </a:ln>
            <a:effectLst/>
          </c:spPr>
          <c:invertIfNegative val="0"/>
          <c:cat>
            <c:strRef>
              <c:f>Sheet1!$A$2:$A$5</c:f>
              <c:strCache>
                <c:ptCount val="3"/>
                <c:pt idx="0">
                  <c:v>Employed</c:v>
                </c:pt>
                <c:pt idx="1">
                  <c:v>Unemployed</c:v>
                </c:pt>
                <c:pt idx="2">
                  <c:v>Not in Labor Force </c:v>
                </c:pt>
              </c:strCache>
            </c:strRef>
          </c:cat>
          <c:val>
            <c:numRef>
              <c:f>Sheet1!$C$2:$C$5</c:f>
              <c:numCache>
                <c:formatCode>General</c:formatCode>
                <c:ptCount val="4"/>
              </c:numCache>
            </c:numRef>
          </c:val>
        </c:ser>
        <c:ser>
          <c:idx val="2"/>
          <c:order val="2"/>
          <c:tx>
            <c:strRef>
              <c:f>Sheet1!$D$1</c:f>
              <c:strCache>
                <c:ptCount val="1"/>
                <c:pt idx="0">
                  <c:v>Column2</c:v>
                </c:pt>
              </c:strCache>
            </c:strRef>
          </c:tx>
          <c:spPr>
            <a:solidFill>
              <a:schemeClr val="accent3"/>
            </a:solidFill>
            <a:ln>
              <a:noFill/>
            </a:ln>
            <a:effectLst/>
          </c:spPr>
          <c:invertIfNegative val="0"/>
          <c:cat>
            <c:strRef>
              <c:f>Sheet1!$A$2:$A$5</c:f>
              <c:strCache>
                <c:ptCount val="3"/>
                <c:pt idx="0">
                  <c:v>Employed</c:v>
                </c:pt>
                <c:pt idx="1">
                  <c:v>Unemployed</c:v>
                </c:pt>
                <c:pt idx="2">
                  <c:v>Not in Labor Force </c:v>
                </c:pt>
              </c:strCache>
            </c:strRef>
          </c:cat>
          <c:val>
            <c:numRef>
              <c:f>Sheet1!$D$2:$D$5</c:f>
              <c:numCache>
                <c:formatCode>General</c:formatCode>
                <c:ptCount val="4"/>
              </c:numCache>
            </c:numRef>
          </c:val>
        </c:ser>
        <c:dLbls>
          <c:showLegendKey val="0"/>
          <c:showVal val="0"/>
          <c:showCatName val="0"/>
          <c:showSerName val="0"/>
          <c:showPercent val="0"/>
          <c:showBubbleSize val="0"/>
        </c:dLbls>
        <c:gapWidth val="226"/>
        <c:overlap val="-24"/>
        <c:axId val="203797568"/>
        <c:axId val="203799136"/>
      </c:barChart>
      <c:catAx>
        <c:axId val="20379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3799136"/>
        <c:crosses val="autoZero"/>
        <c:auto val="1"/>
        <c:lblAlgn val="ctr"/>
        <c:lblOffset val="100"/>
        <c:noMultiLvlLbl val="0"/>
      </c:catAx>
      <c:valAx>
        <c:axId val="203799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3797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4FE5E5-12E4-4028-9890-55965C1421EE}"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796384E9-23E7-4E3B-87C1-733755066DDD}">
      <dgm:prSet phldrT="[Text]" custT="1"/>
      <dgm:spPr/>
      <dgm:t>
        <a:bodyPr/>
        <a:lstStyle/>
        <a:p>
          <a:r>
            <a:rPr lang="en-US" sz="4400" b="1" dirty="0" smtClean="0">
              <a:solidFill>
                <a:schemeClr val="bg1"/>
              </a:solidFill>
            </a:rPr>
            <a:t>Get Students Ready for HSE Testing </a:t>
          </a:r>
          <a:endParaRPr lang="en-US" sz="4400" b="1" dirty="0">
            <a:solidFill>
              <a:schemeClr val="bg1"/>
            </a:solidFill>
          </a:endParaRPr>
        </a:p>
      </dgm:t>
    </dgm:pt>
    <dgm:pt modelId="{A7987341-15BD-4E00-976F-C51ACCC2EC74}" type="parTrans" cxnId="{0D16B9F7-4F60-44DD-960A-420A0123AA29}">
      <dgm:prSet/>
      <dgm:spPr/>
      <dgm:t>
        <a:bodyPr/>
        <a:lstStyle/>
        <a:p>
          <a:endParaRPr lang="en-US"/>
        </a:p>
      </dgm:t>
    </dgm:pt>
    <dgm:pt modelId="{FA28321A-4FA8-4FF4-B3FE-B8090475D871}" type="sibTrans" cxnId="{0D16B9F7-4F60-44DD-960A-420A0123AA29}">
      <dgm:prSet/>
      <dgm:spPr/>
      <dgm:t>
        <a:bodyPr/>
        <a:lstStyle/>
        <a:p>
          <a:endParaRPr lang="en-US"/>
        </a:p>
      </dgm:t>
    </dgm:pt>
    <dgm:pt modelId="{B6ACE592-8481-48B5-98AD-7A741F6759FB}">
      <dgm:prSet phldrT="[Text]" custT="1"/>
      <dgm:spPr/>
      <dgm:t>
        <a:bodyPr/>
        <a:lstStyle/>
        <a:p>
          <a:r>
            <a:rPr lang="en-US" sz="7200" b="1" dirty="0" smtClean="0">
              <a:solidFill>
                <a:schemeClr val="bg1"/>
              </a:solidFill>
            </a:rPr>
            <a:t>POST-TEST</a:t>
          </a:r>
          <a:r>
            <a:rPr lang="en-US" sz="1600" b="1" dirty="0" smtClean="0">
              <a:solidFill>
                <a:schemeClr val="bg1"/>
              </a:solidFill>
            </a:rPr>
            <a:t>64% TARGET</a:t>
          </a:r>
          <a:endParaRPr lang="en-US" sz="1600" b="1" dirty="0">
            <a:solidFill>
              <a:schemeClr val="bg1"/>
            </a:solidFill>
          </a:endParaRPr>
        </a:p>
      </dgm:t>
    </dgm:pt>
    <dgm:pt modelId="{DCD335CE-6F90-41FD-909B-36097516119B}" type="sibTrans" cxnId="{20B4969F-8107-4521-8221-EB0657F9195E}">
      <dgm:prSet/>
      <dgm:spPr/>
      <dgm:t>
        <a:bodyPr/>
        <a:lstStyle/>
        <a:p>
          <a:endParaRPr lang="en-US"/>
        </a:p>
      </dgm:t>
    </dgm:pt>
    <dgm:pt modelId="{CAAB585B-A4CA-4854-B48E-626D4A05E4EF}" type="parTrans" cxnId="{20B4969F-8107-4521-8221-EB0657F9195E}">
      <dgm:prSet/>
      <dgm:spPr/>
      <dgm:t>
        <a:bodyPr/>
        <a:lstStyle/>
        <a:p>
          <a:endParaRPr lang="en-US"/>
        </a:p>
      </dgm:t>
    </dgm:pt>
    <dgm:pt modelId="{95223DEF-A8C9-496F-B00C-131D12221155}">
      <dgm:prSet phldrT="[Text]" custT="1"/>
      <dgm:spPr/>
      <dgm:t>
        <a:bodyPr/>
        <a:lstStyle/>
        <a:p>
          <a:r>
            <a:rPr lang="en-US" sz="4200" b="1" dirty="0" smtClean="0">
              <a:solidFill>
                <a:schemeClr val="bg1"/>
              </a:solidFill>
            </a:rPr>
            <a:t>Clean Up InTERS Errors </a:t>
          </a:r>
          <a:endParaRPr lang="en-US" sz="4200" b="1" dirty="0">
            <a:solidFill>
              <a:schemeClr val="bg1"/>
            </a:solidFill>
          </a:endParaRPr>
        </a:p>
      </dgm:t>
    </dgm:pt>
    <dgm:pt modelId="{3C6E1D15-68C8-42F2-AF4F-D019C4FFD382}" type="sibTrans" cxnId="{BA2BECCB-C48C-46EB-96AE-9318953023C2}">
      <dgm:prSet/>
      <dgm:spPr/>
      <dgm:t>
        <a:bodyPr/>
        <a:lstStyle/>
        <a:p>
          <a:endParaRPr lang="en-US"/>
        </a:p>
      </dgm:t>
    </dgm:pt>
    <dgm:pt modelId="{9773024B-6F7F-4BC9-A900-EE061C2C55B2}" type="parTrans" cxnId="{BA2BECCB-C48C-46EB-96AE-9318953023C2}">
      <dgm:prSet/>
      <dgm:spPr/>
      <dgm:t>
        <a:bodyPr/>
        <a:lstStyle/>
        <a:p>
          <a:endParaRPr lang="en-US"/>
        </a:p>
      </dgm:t>
    </dgm:pt>
    <dgm:pt modelId="{6069AE29-960C-4541-A975-69598C9566F8}" type="pres">
      <dgm:prSet presAssocID="{944FE5E5-12E4-4028-9890-55965C1421EE}" presName="linear" presStyleCnt="0">
        <dgm:presLayoutVars>
          <dgm:dir/>
          <dgm:resizeHandles val="exact"/>
        </dgm:presLayoutVars>
      </dgm:prSet>
      <dgm:spPr/>
      <dgm:t>
        <a:bodyPr/>
        <a:lstStyle/>
        <a:p>
          <a:endParaRPr lang="en-US"/>
        </a:p>
      </dgm:t>
    </dgm:pt>
    <dgm:pt modelId="{01F1386B-BB35-42F4-A2E3-7DBC87EEAA21}" type="pres">
      <dgm:prSet presAssocID="{95223DEF-A8C9-496F-B00C-131D12221155}" presName="comp" presStyleCnt="0"/>
      <dgm:spPr/>
    </dgm:pt>
    <dgm:pt modelId="{8BB3F88D-2B4F-4132-A7D0-56401F2119D3}" type="pres">
      <dgm:prSet presAssocID="{95223DEF-A8C9-496F-B00C-131D12221155}" presName="box" presStyleLbl="node1" presStyleIdx="0" presStyleCnt="3" custLinFactNeighborX="0" custLinFactNeighborY="3832"/>
      <dgm:spPr/>
      <dgm:t>
        <a:bodyPr/>
        <a:lstStyle/>
        <a:p>
          <a:endParaRPr lang="en-US"/>
        </a:p>
      </dgm:t>
    </dgm:pt>
    <dgm:pt modelId="{07C87B8B-37A1-4976-BA40-4B455A569100}" type="pres">
      <dgm:prSet presAssocID="{95223DEF-A8C9-496F-B00C-131D12221155}" presName="img" presStyleLbl="fgImgPlace1" presStyleIdx="0" presStyleCnt="3"/>
      <dgm:spPr>
        <a:blipFill rotWithShape="1">
          <a:blip xmlns:r="http://schemas.openxmlformats.org/officeDocument/2006/relationships" r:embed="rId1"/>
          <a:stretch>
            <a:fillRect/>
          </a:stretch>
        </a:blipFill>
      </dgm:spPr>
    </dgm:pt>
    <dgm:pt modelId="{1785FF93-54F1-4205-BC84-71B17EDBA421}" type="pres">
      <dgm:prSet presAssocID="{95223DEF-A8C9-496F-B00C-131D12221155}" presName="text" presStyleLbl="node1" presStyleIdx="0" presStyleCnt="3">
        <dgm:presLayoutVars>
          <dgm:bulletEnabled val="1"/>
        </dgm:presLayoutVars>
      </dgm:prSet>
      <dgm:spPr/>
      <dgm:t>
        <a:bodyPr/>
        <a:lstStyle/>
        <a:p>
          <a:endParaRPr lang="en-US"/>
        </a:p>
      </dgm:t>
    </dgm:pt>
    <dgm:pt modelId="{97EE1750-420E-4C7F-A95F-5D0912672A6C}" type="pres">
      <dgm:prSet presAssocID="{3C6E1D15-68C8-42F2-AF4F-D019C4FFD382}" presName="spacer" presStyleCnt="0"/>
      <dgm:spPr/>
    </dgm:pt>
    <dgm:pt modelId="{F0861B48-3C44-4585-952C-E4FBB8C13166}" type="pres">
      <dgm:prSet presAssocID="{B6ACE592-8481-48B5-98AD-7A741F6759FB}" presName="comp" presStyleCnt="0"/>
      <dgm:spPr/>
    </dgm:pt>
    <dgm:pt modelId="{915F4AF9-4677-4951-A220-ABF4FA88CD1F}" type="pres">
      <dgm:prSet presAssocID="{B6ACE592-8481-48B5-98AD-7A741F6759FB}" presName="box" presStyleLbl="node1" presStyleIdx="1" presStyleCnt="3"/>
      <dgm:spPr/>
      <dgm:t>
        <a:bodyPr/>
        <a:lstStyle/>
        <a:p>
          <a:endParaRPr lang="en-US"/>
        </a:p>
      </dgm:t>
    </dgm:pt>
    <dgm:pt modelId="{79BCB1F2-3A1F-41B1-8129-86F739733B12}" type="pres">
      <dgm:prSet presAssocID="{B6ACE592-8481-48B5-98AD-7A741F6759FB}" presName="img" presStyleLbl="fgImgPlace1" presStyleIdx="1" presStyleCnt="3" custScaleX="61607" custScaleY="87939" custLinFactNeighborX="2815" custLinFactNeighborY="5249"/>
      <dgm:spPr>
        <a:blipFill rotWithShape="1">
          <a:blip xmlns:r="http://schemas.openxmlformats.org/officeDocument/2006/relationships" r:embed="rId2"/>
          <a:stretch>
            <a:fillRect/>
          </a:stretch>
        </a:blipFill>
      </dgm:spPr>
      <dgm:t>
        <a:bodyPr/>
        <a:lstStyle/>
        <a:p>
          <a:endParaRPr lang="en-US"/>
        </a:p>
      </dgm:t>
    </dgm:pt>
    <dgm:pt modelId="{FA6E2D74-430B-4E1D-858F-E4C37004563E}" type="pres">
      <dgm:prSet presAssocID="{B6ACE592-8481-48B5-98AD-7A741F6759FB}" presName="text" presStyleLbl="node1" presStyleIdx="1" presStyleCnt="3">
        <dgm:presLayoutVars>
          <dgm:bulletEnabled val="1"/>
        </dgm:presLayoutVars>
      </dgm:prSet>
      <dgm:spPr/>
      <dgm:t>
        <a:bodyPr/>
        <a:lstStyle/>
        <a:p>
          <a:endParaRPr lang="en-US"/>
        </a:p>
      </dgm:t>
    </dgm:pt>
    <dgm:pt modelId="{1AEB5318-8A0F-43ED-AB2F-077550266E52}" type="pres">
      <dgm:prSet presAssocID="{DCD335CE-6F90-41FD-909B-36097516119B}" presName="spacer" presStyleCnt="0"/>
      <dgm:spPr/>
    </dgm:pt>
    <dgm:pt modelId="{5C97BEB3-70CE-4DAE-B6F3-D2578E40CD03}" type="pres">
      <dgm:prSet presAssocID="{796384E9-23E7-4E3B-87C1-733755066DDD}" presName="comp" presStyleCnt="0"/>
      <dgm:spPr/>
    </dgm:pt>
    <dgm:pt modelId="{69BF8176-583E-48D6-A6F6-089F05FBCB98}" type="pres">
      <dgm:prSet presAssocID="{796384E9-23E7-4E3B-87C1-733755066DDD}" presName="box" presStyleLbl="node1" presStyleIdx="2" presStyleCnt="3"/>
      <dgm:spPr/>
      <dgm:t>
        <a:bodyPr/>
        <a:lstStyle/>
        <a:p>
          <a:endParaRPr lang="en-US"/>
        </a:p>
      </dgm:t>
    </dgm:pt>
    <dgm:pt modelId="{B0888513-2A0E-413F-A489-1102FB8EB1D5}" type="pres">
      <dgm:prSet presAssocID="{796384E9-23E7-4E3B-87C1-733755066DDD}" presName="img" presStyleLbl="fgImgPlace1" presStyleIdx="2" presStyleCnt="3"/>
      <dgm:spPr>
        <a:blipFill rotWithShape="1">
          <a:blip xmlns:r="http://schemas.openxmlformats.org/officeDocument/2006/relationships" r:embed="rId3"/>
          <a:stretch>
            <a:fillRect/>
          </a:stretch>
        </a:blipFill>
      </dgm:spPr>
      <dgm:t>
        <a:bodyPr/>
        <a:lstStyle/>
        <a:p>
          <a:endParaRPr lang="en-US"/>
        </a:p>
      </dgm:t>
    </dgm:pt>
    <dgm:pt modelId="{01D9D921-DB8E-486D-AD69-7B311138FEE4}" type="pres">
      <dgm:prSet presAssocID="{796384E9-23E7-4E3B-87C1-733755066DDD}" presName="text" presStyleLbl="node1" presStyleIdx="2" presStyleCnt="3">
        <dgm:presLayoutVars>
          <dgm:bulletEnabled val="1"/>
        </dgm:presLayoutVars>
      </dgm:prSet>
      <dgm:spPr/>
      <dgm:t>
        <a:bodyPr/>
        <a:lstStyle/>
        <a:p>
          <a:endParaRPr lang="en-US"/>
        </a:p>
      </dgm:t>
    </dgm:pt>
  </dgm:ptLst>
  <dgm:cxnLst>
    <dgm:cxn modelId="{2FC13EA1-13F1-43B3-A21C-D649D3361EDB}" type="presOf" srcId="{944FE5E5-12E4-4028-9890-55965C1421EE}" destId="{6069AE29-960C-4541-A975-69598C9566F8}" srcOrd="0" destOrd="0" presId="urn:microsoft.com/office/officeart/2005/8/layout/vList4"/>
    <dgm:cxn modelId="{1DFE396D-5D95-4A78-91FC-32BA88DFC6D3}" type="presOf" srcId="{95223DEF-A8C9-496F-B00C-131D12221155}" destId="{1785FF93-54F1-4205-BC84-71B17EDBA421}" srcOrd="1" destOrd="0" presId="urn:microsoft.com/office/officeart/2005/8/layout/vList4"/>
    <dgm:cxn modelId="{BA2BECCB-C48C-46EB-96AE-9318953023C2}" srcId="{944FE5E5-12E4-4028-9890-55965C1421EE}" destId="{95223DEF-A8C9-496F-B00C-131D12221155}" srcOrd="0" destOrd="0" parTransId="{9773024B-6F7F-4BC9-A900-EE061C2C55B2}" sibTransId="{3C6E1D15-68C8-42F2-AF4F-D019C4FFD382}"/>
    <dgm:cxn modelId="{6D59316C-7268-41D0-9FCF-B78D7B12411A}" type="presOf" srcId="{796384E9-23E7-4E3B-87C1-733755066DDD}" destId="{69BF8176-583E-48D6-A6F6-089F05FBCB98}" srcOrd="0" destOrd="0" presId="urn:microsoft.com/office/officeart/2005/8/layout/vList4"/>
    <dgm:cxn modelId="{C8FE6F55-51EC-4B38-BC0D-6919C0C72C6F}" type="presOf" srcId="{B6ACE592-8481-48B5-98AD-7A741F6759FB}" destId="{FA6E2D74-430B-4E1D-858F-E4C37004563E}" srcOrd="1" destOrd="0" presId="urn:microsoft.com/office/officeart/2005/8/layout/vList4"/>
    <dgm:cxn modelId="{7E8ADCE2-D7BE-4F22-8250-1CEE2EF45094}" type="presOf" srcId="{B6ACE592-8481-48B5-98AD-7A741F6759FB}" destId="{915F4AF9-4677-4951-A220-ABF4FA88CD1F}" srcOrd="0" destOrd="0" presId="urn:microsoft.com/office/officeart/2005/8/layout/vList4"/>
    <dgm:cxn modelId="{20B4969F-8107-4521-8221-EB0657F9195E}" srcId="{944FE5E5-12E4-4028-9890-55965C1421EE}" destId="{B6ACE592-8481-48B5-98AD-7A741F6759FB}" srcOrd="1" destOrd="0" parTransId="{CAAB585B-A4CA-4854-B48E-626D4A05E4EF}" sibTransId="{DCD335CE-6F90-41FD-909B-36097516119B}"/>
    <dgm:cxn modelId="{8DF7251B-D214-4FB6-8B1B-45930AE1AAC3}" type="presOf" srcId="{95223DEF-A8C9-496F-B00C-131D12221155}" destId="{8BB3F88D-2B4F-4132-A7D0-56401F2119D3}" srcOrd="0" destOrd="0" presId="urn:microsoft.com/office/officeart/2005/8/layout/vList4"/>
    <dgm:cxn modelId="{5349CFAE-DBCE-4E80-A739-8C050509C6FC}" type="presOf" srcId="{796384E9-23E7-4E3B-87C1-733755066DDD}" destId="{01D9D921-DB8E-486D-AD69-7B311138FEE4}" srcOrd="1" destOrd="0" presId="urn:microsoft.com/office/officeart/2005/8/layout/vList4"/>
    <dgm:cxn modelId="{0D16B9F7-4F60-44DD-960A-420A0123AA29}" srcId="{944FE5E5-12E4-4028-9890-55965C1421EE}" destId="{796384E9-23E7-4E3B-87C1-733755066DDD}" srcOrd="2" destOrd="0" parTransId="{A7987341-15BD-4E00-976F-C51ACCC2EC74}" sibTransId="{FA28321A-4FA8-4FF4-B3FE-B8090475D871}"/>
    <dgm:cxn modelId="{DA81F41F-E59D-4DEF-98AC-102ADE76A393}" type="presParOf" srcId="{6069AE29-960C-4541-A975-69598C9566F8}" destId="{01F1386B-BB35-42F4-A2E3-7DBC87EEAA21}" srcOrd="0" destOrd="0" presId="urn:microsoft.com/office/officeart/2005/8/layout/vList4"/>
    <dgm:cxn modelId="{E9529E1F-C70E-4CD0-99A1-CF3C08B4C01E}" type="presParOf" srcId="{01F1386B-BB35-42F4-A2E3-7DBC87EEAA21}" destId="{8BB3F88D-2B4F-4132-A7D0-56401F2119D3}" srcOrd="0" destOrd="0" presId="urn:microsoft.com/office/officeart/2005/8/layout/vList4"/>
    <dgm:cxn modelId="{A801A4D0-E623-47CA-B47C-AE8B7E03EB65}" type="presParOf" srcId="{01F1386B-BB35-42F4-A2E3-7DBC87EEAA21}" destId="{07C87B8B-37A1-4976-BA40-4B455A569100}" srcOrd="1" destOrd="0" presId="urn:microsoft.com/office/officeart/2005/8/layout/vList4"/>
    <dgm:cxn modelId="{963A3CD0-A76B-4F09-B876-595D04A1B6CE}" type="presParOf" srcId="{01F1386B-BB35-42F4-A2E3-7DBC87EEAA21}" destId="{1785FF93-54F1-4205-BC84-71B17EDBA421}" srcOrd="2" destOrd="0" presId="urn:microsoft.com/office/officeart/2005/8/layout/vList4"/>
    <dgm:cxn modelId="{2985681F-7FC1-4D76-905D-7F16D9115454}" type="presParOf" srcId="{6069AE29-960C-4541-A975-69598C9566F8}" destId="{97EE1750-420E-4C7F-A95F-5D0912672A6C}" srcOrd="1" destOrd="0" presId="urn:microsoft.com/office/officeart/2005/8/layout/vList4"/>
    <dgm:cxn modelId="{CB0EE222-93F2-4DBE-AE8E-664EB8598200}" type="presParOf" srcId="{6069AE29-960C-4541-A975-69598C9566F8}" destId="{F0861B48-3C44-4585-952C-E4FBB8C13166}" srcOrd="2" destOrd="0" presId="urn:microsoft.com/office/officeart/2005/8/layout/vList4"/>
    <dgm:cxn modelId="{071C66F9-678E-409D-BDE9-FB6B9FC1DF25}" type="presParOf" srcId="{F0861B48-3C44-4585-952C-E4FBB8C13166}" destId="{915F4AF9-4677-4951-A220-ABF4FA88CD1F}" srcOrd="0" destOrd="0" presId="urn:microsoft.com/office/officeart/2005/8/layout/vList4"/>
    <dgm:cxn modelId="{063402CB-AA0A-4F15-B8D4-AA12CEF5BDD2}" type="presParOf" srcId="{F0861B48-3C44-4585-952C-E4FBB8C13166}" destId="{79BCB1F2-3A1F-41B1-8129-86F739733B12}" srcOrd="1" destOrd="0" presId="urn:microsoft.com/office/officeart/2005/8/layout/vList4"/>
    <dgm:cxn modelId="{6F7B1608-9ECA-4A32-A8F0-ED3D6A627D54}" type="presParOf" srcId="{F0861B48-3C44-4585-952C-E4FBB8C13166}" destId="{FA6E2D74-430B-4E1D-858F-E4C37004563E}" srcOrd="2" destOrd="0" presId="urn:microsoft.com/office/officeart/2005/8/layout/vList4"/>
    <dgm:cxn modelId="{B75245B1-65C3-4965-BB61-668E2BAEBA2F}" type="presParOf" srcId="{6069AE29-960C-4541-A975-69598C9566F8}" destId="{1AEB5318-8A0F-43ED-AB2F-077550266E52}" srcOrd="3" destOrd="0" presId="urn:microsoft.com/office/officeart/2005/8/layout/vList4"/>
    <dgm:cxn modelId="{1B1E8703-6DCF-4105-89F2-7FA6247DD124}" type="presParOf" srcId="{6069AE29-960C-4541-A975-69598C9566F8}" destId="{5C97BEB3-70CE-4DAE-B6F3-D2578E40CD03}" srcOrd="4" destOrd="0" presId="urn:microsoft.com/office/officeart/2005/8/layout/vList4"/>
    <dgm:cxn modelId="{160695BF-2FD1-4327-BA9E-FCDC0120A487}" type="presParOf" srcId="{5C97BEB3-70CE-4DAE-B6F3-D2578E40CD03}" destId="{69BF8176-583E-48D6-A6F6-089F05FBCB98}" srcOrd="0" destOrd="0" presId="urn:microsoft.com/office/officeart/2005/8/layout/vList4"/>
    <dgm:cxn modelId="{5F667076-7C02-4DDE-A611-057E27F6CD4D}" type="presParOf" srcId="{5C97BEB3-70CE-4DAE-B6F3-D2578E40CD03}" destId="{B0888513-2A0E-413F-A489-1102FB8EB1D5}" srcOrd="1" destOrd="0" presId="urn:microsoft.com/office/officeart/2005/8/layout/vList4"/>
    <dgm:cxn modelId="{3F03A34A-C695-4F00-A5D3-44B510979DAF}" type="presParOf" srcId="{5C97BEB3-70CE-4DAE-B6F3-D2578E40CD03}" destId="{01D9D921-DB8E-486D-AD69-7B311138FEE4}"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3F88D-2B4F-4132-A7D0-56401F2119D3}">
      <dsp:nvSpPr>
        <dsp:cNvPr id="0" name=""/>
        <dsp:cNvSpPr/>
      </dsp:nvSpPr>
      <dsp:spPr>
        <a:xfrm>
          <a:off x="0" y="45848"/>
          <a:ext cx="7859409" cy="11964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US" sz="4200" b="1" kern="1200" dirty="0" smtClean="0">
              <a:solidFill>
                <a:schemeClr val="bg1"/>
              </a:solidFill>
            </a:rPr>
            <a:t>Clean Up InTERS Errors </a:t>
          </a:r>
          <a:endParaRPr lang="en-US" sz="4200" b="1" kern="1200" dirty="0">
            <a:solidFill>
              <a:schemeClr val="bg1"/>
            </a:solidFill>
          </a:endParaRPr>
        </a:p>
      </dsp:txBody>
      <dsp:txXfrm>
        <a:off x="1691528" y="45848"/>
        <a:ext cx="6167880" cy="1196465"/>
      </dsp:txXfrm>
    </dsp:sp>
    <dsp:sp modelId="{07C87B8B-37A1-4976-BA40-4B455A569100}">
      <dsp:nvSpPr>
        <dsp:cNvPr id="0" name=""/>
        <dsp:cNvSpPr/>
      </dsp:nvSpPr>
      <dsp:spPr>
        <a:xfrm>
          <a:off x="119646" y="119646"/>
          <a:ext cx="1571881" cy="957172"/>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5F4AF9-4677-4951-A220-ABF4FA88CD1F}">
      <dsp:nvSpPr>
        <dsp:cNvPr id="0" name=""/>
        <dsp:cNvSpPr/>
      </dsp:nvSpPr>
      <dsp:spPr>
        <a:xfrm>
          <a:off x="0" y="1316112"/>
          <a:ext cx="7859409" cy="11964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274320" rIns="274320" bIns="274320" numCol="1" spcCol="1270" anchor="ctr" anchorCtr="0">
          <a:noAutofit/>
        </a:bodyPr>
        <a:lstStyle/>
        <a:p>
          <a:pPr lvl="0" algn="l" defTabSz="3200400">
            <a:lnSpc>
              <a:spcPct val="90000"/>
            </a:lnSpc>
            <a:spcBef>
              <a:spcPct val="0"/>
            </a:spcBef>
            <a:spcAft>
              <a:spcPct val="35000"/>
            </a:spcAft>
          </a:pPr>
          <a:r>
            <a:rPr lang="en-US" sz="7200" b="1" kern="1200" dirty="0" smtClean="0">
              <a:solidFill>
                <a:schemeClr val="bg1"/>
              </a:solidFill>
            </a:rPr>
            <a:t>POST-TEST</a:t>
          </a:r>
          <a:r>
            <a:rPr lang="en-US" sz="1600" b="1" kern="1200" dirty="0" smtClean="0">
              <a:solidFill>
                <a:schemeClr val="bg1"/>
              </a:solidFill>
            </a:rPr>
            <a:t>64% TARGET</a:t>
          </a:r>
          <a:endParaRPr lang="en-US" sz="1600" b="1" kern="1200" dirty="0">
            <a:solidFill>
              <a:schemeClr val="bg1"/>
            </a:solidFill>
          </a:endParaRPr>
        </a:p>
      </dsp:txBody>
      <dsp:txXfrm>
        <a:off x="1691528" y="1316112"/>
        <a:ext cx="6167880" cy="1196465"/>
      </dsp:txXfrm>
    </dsp:sp>
    <dsp:sp modelId="{79BCB1F2-3A1F-41B1-8129-86F739733B12}">
      <dsp:nvSpPr>
        <dsp:cNvPr id="0" name=""/>
        <dsp:cNvSpPr/>
      </dsp:nvSpPr>
      <dsp:spPr>
        <a:xfrm>
          <a:off x="465641" y="1543723"/>
          <a:ext cx="968389" cy="841728"/>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BF8176-583E-48D6-A6F6-089F05FBCB98}">
      <dsp:nvSpPr>
        <dsp:cNvPr id="0" name=""/>
        <dsp:cNvSpPr/>
      </dsp:nvSpPr>
      <dsp:spPr>
        <a:xfrm>
          <a:off x="0" y="2632225"/>
          <a:ext cx="7859409" cy="11964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en-US" sz="4400" b="1" kern="1200" dirty="0" smtClean="0">
              <a:solidFill>
                <a:schemeClr val="bg1"/>
              </a:solidFill>
            </a:rPr>
            <a:t>Get Students Ready for HSE Testing </a:t>
          </a:r>
          <a:endParaRPr lang="en-US" sz="4400" b="1" kern="1200" dirty="0">
            <a:solidFill>
              <a:schemeClr val="bg1"/>
            </a:solidFill>
          </a:endParaRPr>
        </a:p>
      </dsp:txBody>
      <dsp:txXfrm>
        <a:off x="1691528" y="2632225"/>
        <a:ext cx="6167880" cy="1196465"/>
      </dsp:txXfrm>
    </dsp:sp>
    <dsp:sp modelId="{B0888513-2A0E-413F-A489-1102FB8EB1D5}">
      <dsp:nvSpPr>
        <dsp:cNvPr id="0" name=""/>
        <dsp:cNvSpPr/>
      </dsp:nvSpPr>
      <dsp:spPr>
        <a:xfrm>
          <a:off x="119646" y="2751871"/>
          <a:ext cx="1571881" cy="957172"/>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3177" tIns="46589" rIns="93177" bIns="46589" rtlCol="0"/>
          <a:lstStyle>
            <a:lvl1pPr algn="r">
              <a:defRPr sz="1200"/>
            </a:lvl1pPr>
          </a:lstStyle>
          <a:p>
            <a:fld id="{19ADDF3A-81EC-43C0-BB7E-A936FE8A4DF9}" type="datetimeFigureOut">
              <a:rPr lang="en-US" smtClean="0"/>
              <a:t>6/18/2019</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3177" tIns="46589" rIns="93177" bIns="46589" rtlCol="0" anchor="b"/>
          <a:lstStyle>
            <a:lvl1pPr algn="r">
              <a:defRPr sz="1200"/>
            </a:lvl1pPr>
          </a:lstStyle>
          <a:p>
            <a:fld id="{49B59CAB-624C-40FA-9C12-FC7C33968AFF}" type="slidenum">
              <a:rPr lang="en-US" smtClean="0"/>
              <a:t>‹#›</a:t>
            </a:fld>
            <a:endParaRPr lang="en-US" dirty="0"/>
          </a:p>
        </p:txBody>
      </p:sp>
    </p:spTree>
    <p:extLst>
      <p:ext uri="{BB962C8B-B14F-4D97-AF65-F5344CB8AC3E}">
        <p14:creationId xmlns:p14="http://schemas.microsoft.com/office/powerpoint/2010/main" val="828892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B59CAB-624C-40FA-9C12-FC7C33968AFF}" type="slidenum">
              <a:rPr lang="en-US" smtClean="0"/>
              <a:t>1</a:t>
            </a:fld>
            <a:endParaRPr lang="en-US" dirty="0"/>
          </a:p>
        </p:txBody>
      </p:sp>
    </p:spTree>
    <p:extLst>
      <p:ext uri="{BB962C8B-B14F-4D97-AF65-F5344CB8AC3E}">
        <p14:creationId xmlns:p14="http://schemas.microsoft.com/office/powerpoint/2010/main" val="4174658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10</a:t>
            </a:fld>
            <a:endParaRPr lang="en-US" dirty="0"/>
          </a:p>
        </p:txBody>
      </p:sp>
    </p:spTree>
    <p:extLst>
      <p:ext uri="{BB962C8B-B14F-4D97-AF65-F5344CB8AC3E}">
        <p14:creationId xmlns:p14="http://schemas.microsoft.com/office/powerpoint/2010/main" val="2547258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11</a:t>
            </a:fld>
            <a:endParaRPr lang="en-US" dirty="0"/>
          </a:p>
        </p:txBody>
      </p:sp>
    </p:spTree>
    <p:extLst>
      <p:ext uri="{BB962C8B-B14F-4D97-AF65-F5344CB8AC3E}">
        <p14:creationId xmlns:p14="http://schemas.microsoft.com/office/powerpoint/2010/main" val="2594501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12</a:t>
            </a:fld>
            <a:endParaRPr lang="en-US" dirty="0"/>
          </a:p>
        </p:txBody>
      </p:sp>
    </p:spTree>
    <p:extLst>
      <p:ext uri="{BB962C8B-B14F-4D97-AF65-F5344CB8AC3E}">
        <p14:creationId xmlns:p14="http://schemas.microsoft.com/office/powerpoint/2010/main" val="3165207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13</a:t>
            </a:fld>
            <a:endParaRPr lang="en-US" dirty="0"/>
          </a:p>
        </p:txBody>
      </p:sp>
    </p:spTree>
    <p:extLst>
      <p:ext uri="{BB962C8B-B14F-4D97-AF65-F5344CB8AC3E}">
        <p14:creationId xmlns:p14="http://schemas.microsoft.com/office/powerpoint/2010/main" val="3365391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14</a:t>
            </a:fld>
            <a:endParaRPr lang="en-US" dirty="0"/>
          </a:p>
        </p:txBody>
      </p:sp>
    </p:spTree>
    <p:extLst>
      <p:ext uri="{BB962C8B-B14F-4D97-AF65-F5344CB8AC3E}">
        <p14:creationId xmlns:p14="http://schemas.microsoft.com/office/powerpoint/2010/main" val="2761321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sz="1200" dirty="0" smtClean="0">
              <a:latin typeface="+mn-lt"/>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15</a:t>
            </a:fld>
            <a:endParaRPr lang="en-US" dirty="0"/>
          </a:p>
        </p:txBody>
      </p:sp>
    </p:spTree>
    <p:extLst>
      <p:ext uri="{BB962C8B-B14F-4D97-AF65-F5344CB8AC3E}">
        <p14:creationId xmlns:p14="http://schemas.microsoft.com/office/powerpoint/2010/main" val="1436701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r>
              <a:rPr lang="en-US" sz="1200" dirty="0" smtClean="0">
                <a:latin typeface="+mn-lt"/>
              </a:rPr>
              <a:t>JH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TASC Center Coordinators will receive an email with a link to complete a Data Recognition Corporation (DRC) survey. The survey is to better understand user satisfaction with the administration of the TASC Test.  Results will be used by DRC to improve the TASC Test administration process. The survey should take no </a:t>
            </a:r>
            <a:r>
              <a:rPr lang="en-US" dirty="0" smtClean="0"/>
              <a:t>more than 10 minutes to complete. All results will be combined for analysis. Questions – Contact TASC Test Customer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sz="1200" dirty="0" smtClean="0">
              <a:latin typeface="+mn-lt"/>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16</a:t>
            </a:fld>
            <a:endParaRPr lang="en-US" dirty="0"/>
          </a:p>
        </p:txBody>
      </p:sp>
    </p:spTree>
    <p:extLst>
      <p:ext uri="{BB962C8B-B14F-4D97-AF65-F5344CB8AC3E}">
        <p14:creationId xmlns:p14="http://schemas.microsoft.com/office/powerpoint/2010/main" val="765797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17</a:t>
            </a:fld>
            <a:endParaRPr lang="en-US" dirty="0"/>
          </a:p>
        </p:txBody>
      </p:sp>
    </p:spTree>
    <p:extLst>
      <p:ext uri="{BB962C8B-B14F-4D97-AF65-F5344CB8AC3E}">
        <p14:creationId xmlns:p14="http://schemas.microsoft.com/office/powerpoint/2010/main" val="949742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JH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Enrollment is down by more than 1,600 students. This is nearly a 7 percent decrease from a year ago; however, ELL enrollment is down by only 21 students from a year ago. </a:t>
            </a:r>
          </a:p>
        </p:txBody>
      </p:sp>
      <p:sp>
        <p:nvSpPr>
          <p:cNvPr id="4" name="Slide Number Placeholder 3"/>
          <p:cNvSpPr>
            <a:spLocks noGrp="1"/>
          </p:cNvSpPr>
          <p:nvPr>
            <p:ph type="sldNum" sz="quarter" idx="10"/>
          </p:nvPr>
        </p:nvSpPr>
        <p:spPr/>
        <p:txBody>
          <a:bodyPr/>
          <a:lstStyle/>
          <a:p>
            <a:fld id="{49B59CAB-624C-40FA-9C12-FC7C33968AFF}" type="slidenum">
              <a:rPr lang="en-US" smtClean="0"/>
              <a:t>18</a:t>
            </a:fld>
            <a:endParaRPr lang="en-US" dirty="0"/>
          </a:p>
        </p:txBody>
      </p:sp>
    </p:spTree>
    <p:extLst>
      <p:ext uri="{BB962C8B-B14F-4D97-AF65-F5344CB8AC3E}">
        <p14:creationId xmlns:p14="http://schemas.microsoft.com/office/powerpoint/2010/main" val="2333746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9B59CAB-624C-40FA-9C12-FC7C33968AFF}" type="slidenum">
              <a:rPr lang="en-US" smtClean="0"/>
              <a:t>19</a:t>
            </a:fld>
            <a:endParaRPr lang="en-US" dirty="0"/>
          </a:p>
        </p:txBody>
      </p:sp>
    </p:spTree>
    <p:extLst>
      <p:ext uri="{BB962C8B-B14F-4D97-AF65-F5344CB8AC3E}">
        <p14:creationId xmlns:p14="http://schemas.microsoft.com/office/powerpoint/2010/main" val="1118079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2</a:t>
            </a:fld>
            <a:endParaRPr lang="en-US" dirty="0"/>
          </a:p>
        </p:txBody>
      </p:sp>
    </p:spTree>
    <p:extLst>
      <p:ext uri="{BB962C8B-B14F-4D97-AF65-F5344CB8AC3E}">
        <p14:creationId xmlns:p14="http://schemas.microsoft.com/office/powerpoint/2010/main" val="2396065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9B59CAB-624C-40FA-9C12-FC7C33968AFF}" type="slidenum">
              <a:rPr lang="en-US" smtClean="0"/>
              <a:t>20</a:t>
            </a:fld>
            <a:endParaRPr lang="en-US" dirty="0"/>
          </a:p>
        </p:txBody>
      </p:sp>
    </p:spTree>
    <p:extLst>
      <p:ext uri="{BB962C8B-B14F-4D97-AF65-F5344CB8AC3E}">
        <p14:creationId xmlns:p14="http://schemas.microsoft.com/office/powerpoint/2010/main" val="119744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21</a:t>
            </a:fld>
            <a:endParaRPr lang="en-US" dirty="0"/>
          </a:p>
        </p:txBody>
      </p:sp>
    </p:spTree>
    <p:extLst>
      <p:ext uri="{BB962C8B-B14F-4D97-AF65-F5344CB8AC3E}">
        <p14:creationId xmlns:p14="http://schemas.microsoft.com/office/powerpoint/2010/main" val="710033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22</a:t>
            </a:fld>
            <a:endParaRPr lang="en-US" dirty="0"/>
          </a:p>
        </p:txBody>
      </p:sp>
    </p:spTree>
    <p:extLst>
      <p:ext uri="{BB962C8B-B14F-4D97-AF65-F5344CB8AC3E}">
        <p14:creationId xmlns:p14="http://schemas.microsoft.com/office/powerpoint/2010/main" val="3408982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23</a:t>
            </a:fld>
            <a:endParaRPr lang="en-US" dirty="0"/>
          </a:p>
        </p:txBody>
      </p:sp>
    </p:spTree>
    <p:extLst>
      <p:ext uri="{BB962C8B-B14F-4D97-AF65-F5344CB8AC3E}">
        <p14:creationId xmlns:p14="http://schemas.microsoft.com/office/powerpoint/2010/main" val="112304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24</a:t>
            </a:fld>
            <a:endParaRPr lang="en-US" dirty="0"/>
          </a:p>
        </p:txBody>
      </p:sp>
    </p:spTree>
    <p:extLst>
      <p:ext uri="{BB962C8B-B14F-4D97-AF65-F5344CB8AC3E}">
        <p14:creationId xmlns:p14="http://schemas.microsoft.com/office/powerpoint/2010/main" val="956433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25</a:t>
            </a:fld>
            <a:endParaRPr lang="en-US" dirty="0"/>
          </a:p>
        </p:txBody>
      </p:sp>
    </p:spTree>
    <p:extLst>
      <p:ext uri="{BB962C8B-B14F-4D97-AF65-F5344CB8AC3E}">
        <p14:creationId xmlns:p14="http://schemas.microsoft.com/office/powerpoint/2010/main" val="37783272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26</a:t>
            </a:fld>
            <a:endParaRPr lang="en-US" dirty="0"/>
          </a:p>
        </p:txBody>
      </p:sp>
    </p:spTree>
    <p:extLst>
      <p:ext uri="{BB962C8B-B14F-4D97-AF65-F5344CB8AC3E}">
        <p14:creationId xmlns:p14="http://schemas.microsoft.com/office/powerpoint/2010/main" val="3809627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27</a:t>
            </a:fld>
            <a:endParaRPr lang="en-US" dirty="0"/>
          </a:p>
        </p:txBody>
      </p:sp>
    </p:spTree>
    <p:extLst>
      <p:ext uri="{BB962C8B-B14F-4D97-AF65-F5344CB8AC3E}">
        <p14:creationId xmlns:p14="http://schemas.microsoft.com/office/powerpoint/2010/main" val="10721515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28</a:t>
            </a:fld>
            <a:endParaRPr lang="en-US" dirty="0"/>
          </a:p>
        </p:txBody>
      </p:sp>
    </p:spTree>
    <p:extLst>
      <p:ext uri="{BB962C8B-B14F-4D97-AF65-F5344CB8AC3E}">
        <p14:creationId xmlns:p14="http://schemas.microsoft.com/office/powerpoint/2010/main" val="16344750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29</a:t>
            </a:fld>
            <a:endParaRPr lang="en-US" dirty="0"/>
          </a:p>
        </p:txBody>
      </p:sp>
    </p:spTree>
    <p:extLst>
      <p:ext uri="{BB962C8B-B14F-4D97-AF65-F5344CB8AC3E}">
        <p14:creationId xmlns:p14="http://schemas.microsoft.com/office/powerpoint/2010/main" val="3286294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3</a:t>
            </a:fld>
            <a:endParaRPr lang="en-US" dirty="0"/>
          </a:p>
        </p:txBody>
      </p:sp>
    </p:spTree>
    <p:extLst>
      <p:ext uri="{BB962C8B-B14F-4D97-AF65-F5344CB8AC3E}">
        <p14:creationId xmlns:p14="http://schemas.microsoft.com/office/powerpoint/2010/main" val="4716592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30</a:t>
            </a:fld>
            <a:endParaRPr lang="en-US" dirty="0"/>
          </a:p>
        </p:txBody>
      </p:sp>
    </p:spTree>
    <p:extLst>
      <p:ext uri="{BB962C8B-B14F-4D97-AF65-F5344CB8AC3E}">
        <p14:creationId xmlns:p14="http://schemas.microsoft.com/office/powerpoint/2010/main" val="7811972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31</a:t>
            </a:fld>
            <a:endParaRPr lang="en-US" dirty="0"/>
          </a:p>
        </p:txBody>
      </p:sp>
    </p:spTree>
    <p:extLst>
      <p:ext uri="{BB962C8B-B14F-4D97-AF65-F5344CB8AC3E}">
        <p14:creationId xmlns:p14="http://schemas.microsoft.com/office/powerpoint/2010/main" val="1285327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32</a:t>
            </a:fld>
            <a:endParaRPr lang="en-US" dirty="0"/>
          </a:p>
        </p:txBody>
      </p:sp>
    </p:spTree>
    <p:extLst>
      <p:ext uri="{BB962C8B-B14F-4D97-AF65-F5344CB8AC3E}">
        <p14:creationId xmlns:p14="http://schemas.microsoft.com/office/powerpoint/2010/main" val="17977631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33</a:t>
            </a:fld>
            <a:endParaRPr lang="en-US" dirty="0"/>
          </a:p>
        </p:txBody>
      </p:sp>
    </p:spTree>
    <p:extLst>
      <p:ext uri="{BB962C8B-B14F-4D97-AF65-F5344CB8AC3E}">
        <p14:creationId xmlns:p14="http://schemas.microsoft.com/office/powerpoint/2010/main" val="17549314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34</a:t>
            </a:fld>
            <a:endParaRPr lang="en-US" dirty="0"/>
          </a:p>
        </p:txBody>
      </p:sp>
    </p:spTree>
    <p:extLst>
      <p:ext uri="{BB962C8B-B14F-4D97-AF65-F5344CB8AC3E}">
        <p14:creationId xmlns:p14="http://schemas.microsoft.com/office/powerpoint/2010/main" val="35880268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35</a:t>
            </a:fld>
            <a:endParaRPr lang="en-US" dirty="0"/>
          </a:p>
        </p:txBody>
      </p:sp>
    </p:spTree>
    <p:extLst>
      <p:ext uri="{BB962C8B-B14F-4D97-AF65-F5344CB8AC3E}">
        <p14:creationId xmlns:p14="http://schemas.microsoft.com/office/powerpoint/2010/main" val="30007667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49B59CAB-624C-40FA-9C12-FC7C33968AFF}" type="slidenum">
              <a:rPr lang="en-US" smtClean="0"/>
              <a:t>36</a:t>
            </a:fld>
            <a:endParaRPr lang="en-US" dirty="0"/>
          </a:p>
        </p:txBody>
      </p:sp>
    </p:spTree>
    <p:extLst>
      <p:ext uri="{BB962C8B-B14F-4D97-AF65-F5344CB8AC3E}">
        <p14:creationId xmlns:p14="http://schemas.microsoft.com/office/powerpoint/2010/main" val="13057171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37</a:t>
            </a:fld>
            <a:endParaRPr lang="en-US" dirty="0"/>
          </a:p>
        </p:txBody>
      </p:sp>
    </p:spTree>
    <p:extLst>
      <p:ext uri="{BB962C8B-B14F-4D97-AF65-F5344CB8AC3E}">
        <p14:creationId xmlns:p14="http://schemas.microsoft.com/office/powerpoint/2010/main" val="40469271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38</a:t>
            </a:fld>
            <a:endParaRPr lang="en-US" dirty="0"/>
          </a:p>
        </p:txBody>
      </p:sp>
    </p:spTree>
    <p:extLst>
      <p:ext uri="{BB962C8B-B14F-4D97-AF65-F5344CB8AC3E}">
        <p14:creationId xmlns:p14="http://schemas.microsoft.com/office/powerpoint/2010/main" val="36124223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39</a:t>
            </a:fld>
            <a:endParaRPr lang="en-US" dirty="0"/>
          </a:p>
        </p:txBody>
      </p:sp>
    </p:spTree>
    <p:extLst>
      <p:ext uri="{BB962C8B-B14F-4D97-AF65-F5344CB8AC3E}">
        <p14:creationId xmlns:p14="http://schemas.microsoft.com/office/powerpoint/2010/main" val="2975802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4</a:t>
            </a:fld>
            <a:endParaRPr lang="en-US" dirty="0"/>
          </a:p>
        </p:txBody>
      </p:sp>
    </p:spTree>
    <p:extLst>
      <p:ext uri="{BB962C8B-B14F-4D97-AF65-F5344CB8AC3E}">
        <p14:creationId xmlns:p14="http://schemas.microsoft.com/office/powerpoint/2010/main" val="16289767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40</a:t>
            </a:fld>
            <a:endParaRPr lang="en-US" dirty="0"/>
          </a:p>
        </p:txBody>
      </p:sp>
    </p:spTree>
    <p:extLst>
      <p:ext uri="{BB962C8B-B14F-4D97-AF65-F5344CB8AC3E}">
        <p14:creationId xmlns:p14="http://schemas.microsoft.com/office/powerpoint/2010/main" val="11758845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41</a:t>
            </a:fld>
            <a:endParaRPr lang="en-US" dirty="0"/>
          </a:p>
        </p:txBody>
      </p:sp>
    </p:spTree>
    <p:extLst>
      <p:ext uri="{BB962C8B-B14F-4D97-AF65-F5344CB8AC3E}">
        <p14:creationId xmlns:p14="http://schemas.microsoft.com/office/powerpoint/2010/main" val="27665590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42</a:t>
            </a:fld>
            <a:endParaRPr lang="en-US" dirty="0"/>
          </a:p>
        </p:txBody>
      </p:sp>
    </p:spTree>
    <p:extLst>
      <p:ext uri="{BB962C8B-B14F-4D97-AF65-F5344CB8AC3E}">
        <p14:creationId xmlns:p14="http://schemas.microsoft.com/office/powerpoint/2010/main" val="3164228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43</a:t>
            </a:fld>
            <a:endParaRPr lang="en-US" dirty="0"/>
          </a:p>
        </p:txBody>
      </p:sp>
    </p:spTree>
    <p:extLst>
      <p:ext uri="{BB962C8B-B14F-4D97-AF65-F5344CB8AC3E}">
        <p14:creationId xmlns:p14="http://schemas.microsoft.com/office/powerpoint/2010/main" val="2435458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44</a:t>
            </a:fld>
            <a:endParaRPr lang="en-US" dirty="0"/>
          </a:p>
        </p:txBody>
      </p:sp>
    </p:spTree>
    <p:extLst>
      <p:ext uri="{BB962C8B-B14F-4D97-AF65-F5344CB8AC3E}">
        <p14:creationId xmlns:p14="http://schemas.microsoft.com/office/powerpoint/2010/main" val="38043057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49B59CAB-624C-40FA-9C12-FC7C33968AFF}" type="slidenum">
              <a:rPr lang="en-US" smtClean="0"/>
              <a:t>45</a:t>
            </a:fld>
            <a:endParaRPr lang="en-US" dirty="0"/>
          </a:p>
        </p:txBody>
      </p:sp>
    </p:spTree>
    <p:extLst>
      <p:ext uri="{BB962C8B-B14F-4D97-AF65-F5344CB8AC3E}">
        <p14:creationId xmlns:p14="http://schemas.microsoft.com/office/powerpoint/2010/main" val="9350689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9B59CAB-624C-40FA-9C12-FC7C33968AFF}" type="slidenum">
              <a:rPr lang="en-US" smtClean="0"/>
              <a:t>46</a:t>
            </a:fld>
            <a:endParaRPr lang="en-US" dirty="0"/>
          </a:p>
        </p:txBody>
      </p:sp>
    </p:spTree>
    <p:extLst>
      <p:ext uri="{BB962C8B-B14F-4D97-AF65-F5344CB8AC3E}">
        <p14:creationId xmlns:p14="http://schemas.microsoft.com/office/powerpoint/2010/main" val="41165214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47</a:t>
            </a:fld>
            <a:endParaRPr lang="en-US" dirty="0"/>
          </a:p>
        </p:txBody>
      </p:sp>
    </p:spTree>
    <p:extLst>
      <p:ext uri="{BB962C8B-B14F-4D97-AF65-F5344CB8AC3E}">
        <p14:creationId xmlns:p14="http://schemas.microsoft.com/office/powerpoint/2010/main" val="3864735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6262"/>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9B59CAB-624C-40FA-9C12-FC7C33968AFF}" type="slidenum">
              <a:rPr lang="en-US" smtClean="0"/>
              <a:t>48</a:t>
            </a:fld>
            <a:endParaRPr lang="en-US" dirty="0"/>
          </a:p>
        </p:txBody>
      </p:sp>
    </p:spTree>
    <p:extLst>
      <p:ext uri="{BB962C8B-B14F-4D97-AF65-F5344CB8AC3E}">
        <p14:creationId xmlns:p14="http://schemas.microsoft.com/office/powerpoint/2010/main" val="28802370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49</a:t>
            </a:fld>
            <a:endParaRPr lang="en-US" dirty="0"/>
          </a:p>
        </p:txBody>
      </p:sp>
    </p:spTree>
    <p:extLst>
      <p:ext uri="{BB962C8B-B14F-4D97-AF65-F5344CB8AC3E}">
        <p14:creationId xmlns:p14="http://schemas.microsoft.com/office/powerpoint/2010/main" val="1272255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5</a:t>
            </a:fld>
            <a:endParaRPr lang="en-US" dirty="0"/>
          </a:p>
        </p:txBody>
      </p:sp>
    </p:spTree>
    <p:extLst>
      <p:ext uri="{BB962C8B-B14F-4D97-AF65-F5344CB8AC3E}">
        <p14:creationId xmlns:p14="http://schemas.microsoft.com/office/powerpoint/2010/main" val="33275755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9B59CAB-624C-40FA-9C12-FC7C33968AFF}" type="slidenum">
              <a:rPr lang="en-US" smtClean="0"/>
              <a:t>50</a:t>
            </a:fld>
            <a:endParaRPr lang="en-US" dirty="0"/>
          </a:p>
        </p:txBody>
      </p:sp>
    </p:spTree>
    <p:extLst>
      <p:ext uri="{BB962C8B-B14F-4D97-AF65-F5344CB8AC3E}">
        <p14:creationId xmlns:p14="http://schemas.microsoft.com/office/powerpoint/2010/main" val="10385578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51</a:t>
            </a:fld>
            <a:endParaRPr lang="en-US" dirty="0"/>
          </a:p>
        </p:txBody>
      </p:sp>
    </p:spTree>
    <p:extLst>
      <p:ext uri="{BB962C8B-B14F-4D97-AF65-F5344CB8AC3E}">
        <p14:creationId xmlns:p14="http://schemas.microsoft.com/office/powerpoint/2010/main" val="1867041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52</a:t>
            </a:fld>
            <a:endParaRPr lang="en-US" dirty="0"/>
          </a:p>
        </p:txBody>
      </p:sp>
    </p:spTree>
    <p:extLst>
      <p:ext uri="{BB962C8B-B14F-4D97-AF65-F5344CB8AC3E}">
        <p14:creationId xmlns:p14="http://schemas.microsoft.com/office/powerpoint/2010/main" val="21045494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53</a:t>
            </a:fld>
            <a:endParaRPr lang="en-US" dirty="0"/>
          </a:p>
        </p:txBody>
      </p:sp>
    </p:spTree>
    <p:extLst>
      <p:ext uri="{BB962C8B-B14F-4D97-AF65-F5344CB8AC3E}">
        <p14:creationId xmlns:p14="http://schemas.microsoft.com/office/powerpoint/2010/main" val="29112999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54</a:t>
            </a:fld>
            <a:endParaRPr lang="en-US" dirty="0"/>
          </a:p>
        </p:txBody>
      </p:sp>
    </p:spTree>
    <p:extLst>
      <p:ext uri="{BB962C8B-B14F-4D97-AF65-F5344CB8AC3E}">
        <p14:creationId xmlns:p14="http://schemas.microsoft.com/office/powerpoint/2010/main" val="17292552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55</a:t>
            </a:fld>
            <a:endParaRPr lang="en-US" dirty="0"/>
          </a:p>
        </p:txBody>
      </p:sp>
    </p:spTree>
    <p:extLst>
      <p:ext uri="{BB962C8B-B14F-4D97-AF65-F5344CB8AC3E}">
        <p14:creationId xmlns:p14="http://schemas.microsoft.com/office/powerpoint/2010/main" val="3846579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6</a:t>
            </a:fld>
            <a:endParaRPr lang="en-US" dirty="0"/>
          </a:p>
        </p:txBody>
      </p:sp>
    </p:spTree>
    <p:extLst>
      <p:ext uri="{BB962C8B-B14F-4D97-AF65-F5344CB8AC3E}">
        <p14:creationId xmlns:p14="http://schemas.microsoft.com/office/powerpoint/2010/main" val="1810841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7</a:t>
            </a:fld>
            <a:endParaRPr lang="en-US" dirty="0"/>
          </a:p>
        </p:txBody>
      </p:sp>
    </p:spTree>
    <p:extLst>
      <p:ext uri="{BB962C8B-B14F-4D97-AF65-F5344CB8AC3E}">
        <p14:creationId xmlns:p14="http://schemas.microsoft.com/office/powerpoint/2010/main" val="3622098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8</a:t>
            </a:fld>
            <a:endParaRPr lang="en-US" dirty="0"/>
          </a:p>
        </p:txBody>
      </p:sp>
    </p:spTree>
    <p:extLst>
      <p:ext uri="{BB962C8B-B14F-4D97-AF65-F5344CB8AC3E}">
        <p14:creationId xmlns:p14="http://schemas.microsoft.com/office/powerpoint/2010/main" val="4008703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9</a:t>
            </a:fld>
            <a:endParaRPr lang="en-US" dirty="0"/>
          </a:p>
        </p:txBody>
      </p:sp>
    </p:spTree>
    <p:extLst>
      <p:ext uri="{BB962C8B-B14F-4D97-AF65-F5344CB8AC3E}">
        <p14:creationId xmlns:p14="http://schemas.microsoft.com/office/powerpoint/2010/main" val="1373337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6/18/2019</a:t>
            </a:fld>
            <a:endParaRPr lang="en-US" dirty="0"/>
          </a:p>
        </p:txBody>
      </p:sp>
      <p:sp>
        <p:nvSpPr>
          <p:cNvPr id="5" name="Footer Placeholder 4"/>
          <p:cNvSpPr>
            <a:spLocks noGrp="1"/>
          </p:cNvSpPr>
          <p:nvPr>
            <p:ph type="ftr" sz="quarter" idx="11"/>
          </p:nvPr>
        </p:nvSpPr>
        <p:spPr>
          <a:xfrm>
            <a:off x="1371600" y="4323849"/>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70"/>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4"/>
            <a:ext cx="10822035"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43"/>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5516719"/>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6"/>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5"/>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4"/>
            <a:ext cx="2910840" cy="365125"/>
          </a:xfrm>
        </p:spPr>
        <p:txBody>
          <a:bodyPr/>
          <a:lstStyle>
            <a:lvl1pPr algn="r">
              <a:defRPr/>
            </a:lvl1pPr>
          </a:lstStyle>
          <a:p>
            <a:fld id="{48A87A34-81AB-432B-8DAE-1953F412C126}" type="datetimeFigureOut">
              <a:rPr lang="en-US" dirty="0"/>
              <a:pPr/>
              <a:t>6/18/2019</a:t>
            </a:fld>
            <a:endParaRPr lang="en-US" dirty="0"/>
          </a:p>
        </p:txBody>
      </p:sp>
      <p:sp>
        <p:nvSpPr>
          <p:cNvPr id="6" name="Footer Placeholder 5"/>
          <p:cNvSpPr>
            <a:spLocks noGrp="1"/>
          </p:cNvSpPr>
          <p:nvPr>
            <p:ph type="ftr" sz="quarter" idx="11"/>
          </p:nvPr>
        </p:nvSpPr>
        <p:spPr>
          <a:xfrm>
            <a:off x="685802" y="379945"/>
            <a:ext cx="6991492" cy="365125"/>
          </a:xfrm>
        </p:spPr>
        <p:txBody>
          <a:bodyPr/>
          <a:lstStyle/>
          <a:p>
            <a:endParaRPr lang="en-US" dirty="0"/>
          </a:p>
        </p:txBody>
      </p:sp>
      <p:sp>
        <p:nvSpPr>
          <p:cNvPr id="7" name="Slide Number Placeholder 6"/>
          <p:cNvSpPr>
            <a:spLocks noGrp="1"/>
          </p:cNvSpPr>
          <p:nvPr>
            <p:ph type="sldNum" sz="quarter" idx="12"/>
          </p:nvPr>
        </p:nvSpPr>
        <p:spPr>
          <a:xfrm>
            <a:off x="10862454" y="381004"/>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8" y="753534"/>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60"/>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8" y="3959866"/>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4"/>
            <a:ext cx="2910840" cy="365125"/>
          </a:xfrm>
        </p:spPr>
        <p:txBody>
          <a:bodyPr/>
          <a:lstStyle>
            <a:lvl1pPr algn="r">
              <a:defRPr/>
            </a:lvl1pPr>
          </a:lstStyle>
          <a:p>
            <a:fld id="{48A87A34-81AB-432B-8DAE-1953F412C126}" type="datetimeFigureOut">
              <a:rPr lang="en-US" dirty="0"/>
              <a:pPr/>
              <a:t>6/18/2019</a:t>
            </a:fld>
            <a:endParaRPr lang="en-US" dirty="0"/>
          </a:p>
        </p:txBody>
      </p:sp>
      <p:sp>
        <p:nvSpPr>
          <p:cNvPr id="6" name="Footer Placeholder 5"/>
          <p:cNvSpPr>
            <a:spLocks noGrp="1"/>
          </p:cNvSpPr>
          <p:nvPr>
            <p:ph type="ftr" sz="quarter" idx="11"/>
          </p:nvPr>
        </p:nvSpPr>
        <p:spPr>
          <a:xfrm>
            <a:off x="685802" y="379945"/>
            <a:ext cx="6991492" cy="365125"/>
          </a:xfrm>
        </p:spPr>
        <p:txBody>
          <a:bodyPr/>
          <a:lstStyle/>
          <a:p>
            <a:endParaRPr lang="en-US" dirty="0"/>
          </a:p>
        </p:txBody>
      </p:sp>
      <p:sp>
        <p:nvSpPr>
          <p:cNvPr id="7" name="Slide Number Placeholder 6"/>
          <p:cNvSpPr>
            <a:spLocks noGrp="1"/>
          </p:cNvSpPr>
          <p:nvPr>
            <p:ph type="sldNum" sz="quarter" idx="12"/>
          </p:nvPr>
        </p:nvSpPr>
        <p:spPr>
          <a:xfrm>
            <a:off x="10862454" y="381004"/>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1"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1"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6" y="1124705"/>
            <a:ext cx="10146187"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9" y="3648319"/>
            <a:ext cx="10144655"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7"/>
            <a:ext cx="2910840" cy="365125"/>
          </a:xfrm>
        </p:spPr>
        <p:txBody>
          <a:bodyPr/>
          <a:lstStyle>
            <a:lvl1pPr algn="r">
              <a:defRPr/>
            </a:lvl1pPr>
          </a:lstStyle>
          <a:p>
            <a:fld id="{48A87A34-81AB-432B-8DAE-1953F412C126}" type="datetimeFigureOut">
              <a:rPr lang="en-US" dirty="0"/>
              <a:pPr/>
              <a:t>6/18/2019</a:t>
            </a:fld>
            <a:endParaRPr lang="en-US" dirty="0"/>
          </a:p>
        </p:txBody>
      </p:sp>
      <p:sp>
        <p:nvSpPr>
          <p:cNvPr id="6" name="Footer Placeholder 5"/>
          <p:cNvSpPr>
            <a:spLocks noGrp="1"/>
          </p:cNvSpPr>
          <p:nvPr>
            <p:ph type="ftr" sz="quarter" idx="11"/>
          </p:nvPr>
        </p:nvSpPr>
        <p:spPr>
          <a:xfrm>
            <a:off x="685802" y="378887"/>
            <a:ext cx="6991492" cy="365125"/>
          </a:xfrm>
        </p:spPr>
        <p:txBody>
          <a:bodyPr/>
          <a:lstStyle/>
          <a:p>
            <a:endParaRPr lang="en-US" dirty="0"/>
          </a:p>
        </p:txBody>
      </p:sp>
      <p:sp>
        <p:nvSpPr>
          <p:cNvPr id="7" name="Slide Number Placeholder 6"/>
          <p:cNvSpPr>
            <a:spLocks noGrp="1"/>
          </p:cNvSpPr>
          <p:nvPr>
            <p:ph type="sldNum" sz="quarter" idx="12"/>
          </p:nvPr>
        </p:nvSpPr>
        <p:spPr>
          <a:xfrm>
            <a:off x="10862454" y="381004"/>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3" y="762003"/>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9"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3"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9" y="4191004"/>
            <a:ext cx="3451583"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9" y="2362200"/>
            <a:ext cx="345158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688619" y="4873768"/>
            <a:ext cx="3451583"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6" y="4191004"/>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374267" y="4873767"/>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2" y="4191004"/>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7" y="2362200"/>
            <a:ext cx="344787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8049732" y="4873765"/>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63"/>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70"/>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9" y="745071"/>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5"/>
            <a:ext cx="2910840" cy="365125"/>
          </a:xfrm>
        </p:spPr>
        <p:txBody>
          <a:bodyPr/>
          <a:lstStyle>
            <a:lvl1pPr algn="r">
              <a:defRPr/>
            </a:lvl1pPr>
          </a:lstStyle>
          <a:p>
            <a:fld id="{48A87A34-81AB-432B-8DAE-1953F412C126}" type="datetimeFigureOut">
              <a:rPr lang="en-US" dirty="0"/>
              <a:pPr/>
              <a:t>6/18/2019</a:t>
            </a:fld>
            <a:endParaRPr lang="en-US" dirty="0"/>
          </a:p>
        </p:txBody>
      </p:sp>
      <p:sp>
        <p:nvSpPr>
          <p:cNvPr id="5" name="Footer Placeholder 4"/>
          <p:cNvSpPr>
            <a:spLocks noGrp="1"/>
          </p:cNvSpPr>
          <p:nvPr>
            <p:ph type="ftr" sz="quarter" idx="11"/>
          </p:nvPr>
        </p:nvSpPr>
        <p:spPr>
          <a:xfrm>
            <a:off x="685802" y="381004"/>
            <a:ext cx="6991492" cy="365125"/>
          </a:xfrm>
        </p:spPr>
        <p:txBody>
          <a:bodyPr/>
          <a:lstStyle/>
          <a:p>
            <a:endParaRPr lang="en-US" dirty="0"/>
          </a:p>
        </p:txBody>
      </p:sp>
      <p:sp>
        <p:nvSpPr>
          <p:cNvPr id="6" name="Slide Number Placeholder 5"/>
          <p:cNvSpPr>
            <a:spLocks noGrp="1"/>
          </p:cNvSpPr>
          <p:nvPr>
            <p:ph type="sldNum" sz="quarter" idx="12"/>
          </p:nvPr>
        </p:nvSpPr>
        <p:spPr>
          <a:xfrm>
            <a:off x="10862454" y="381004"/>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146194">
                    <a:lumMod val="50000"/>
                  </a:srgbClr>
                </a:solidFill>
              </a:rPr>
              <a:pPr/>
              <a:t>6/18/2019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6456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146194">
                    <a:lumMod val="50000"/>
                  </a:srgbClr>
                </a:solidFill>
              </a:rPr>
              <a:pPr/>
              <a:t>6/18/2019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665197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srgbClr val="146194">
                    <a:lumMod val="50000"/>
                  </a:srgbClr>
                </a:solidFill>
              </a:rPr>
              <a:pPr/>
              <a:t>6/18/2019</a:t>
            </a:fld>
            <a:endParaRPr lang="en-US" dirty="0">
              <a:solidFill>
                <a:srgbClr val="146194">
                  <a:lumMod val="50000"/>
                </a:srgbClr>
              </a:solidFill>
            </a:endParaRPr>
          </a:p>
        </p:txBody>
      </p:sp>
      <p:sp>
        <p:nvSpPr>
          <p:cNvPr id="3" name="Footer Placeholder 2"/>
          <p:cNvSpPr>
            <a:spLocks noGrp="1"/>
          </p:cNvSpPr>
          <p:nvPr>
            <p:ph type="ftr" sz="quarter" idx="11"/>
          </p:nvPr>
        </p:nvSpPr>
        <p:spPr/>
        <p:txBody>
          <a:bodyPr/>
          <a:lstStyle/>
          <a:p>
            <a:endParaRPr lang="en-US" dirty="0">
              <a:solidFill>
                <a:srgbClr val="146194">
                  <a:lumMod val="50000"/>
                </a:srgb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767456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srgbClr val="146194">
                    <a:lumMod val="50000"/>
                  </a:srgbClr>
                </a:solidFill>
              </a:rPr>
              <a:pPr/>
              <a:t>6/18/2019</a:t>
            </a:fld>
            <a:endParaRPr lang="en-US" dirty="0">
              <a:solidFill>
                <a:srgbClr val="146194">
                  <a:lumMod val="50000"/>
                </a:srgbClr>
              </a:solidFill>
            </a:endParaRPr>
          </a:p>
        </p:txBody>
      </p:sp>
      <p:sp>
        <p:nvSpPr>
          <p:cNvPr id="3" name="Footer Placeholder 2"/>
          <p:cNvSpPr>
            <a:spLocks noGrp="1"/>
          </p:cNvSpPr>
          <p:nvPr>
            <p:ph type="ftr" sz="quarter" idx="11"/>
          </p:nvPr>
        </p:nvSpPr>
        <p:spPr/>
        <p:txBody>
          <a:bodyPr/>
          <a:lstStyle/>
          <a:p>
            <a:endParaRPr lang="en-US" dirty="0">
              <a:solidFill>
                <a:srgbClr val="146194">
                  <a:lumMod val="50000"/>
                </a:srgb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092965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3" y="753537"/>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6"/>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4"/>
            <a:ext cx="2910840" cy="365125"/>
          </a:xfrm>
        </p:spPr>
        <p:txBody>
          <a:bodyPr/>
          <a:lstStyle>
            <a:lvl1pPr algn="r">
              <a:defRPr/>
            </a:lvl1pPr>
          </a:lstStyle>
          <a:p>
            <a:fld id="{48A87A34-81AB-432B-8DAE-1953F412C126}" type="datetimeFigureOut">
              <a:rPr lang="en-US" dirty="0"/>
              <a:pPr/>
              <a:t>6/18/2019</a:t>
            </a:fld>
            <a:endParaRPr lang="en-US" dirty="0"/>
          </a:p>
        </p:txBody>
      </p:sp>
      <p:sp>
        <p:nvSpPr>
          <p:cNvPr id="5" name="Footer Placeholder 4"/>
          <p:cNvSpPr>
            <a:spLocks noGrp="1"/>
          </p:cNvSpPr>
          <p:nvPr>
            <p:ph type="ftr" sz="quarter" idx="11"/>
          </p:nvPr>
        </p:nvSpPr>
        <p:spPr>
          <a:xfrm>
            <a:off x="685802" y="381005"/>
            <a:ext cx="6991492" cy="364065"/>
          </a:xfrm>
        </p:spPr>
        <p:txBody>
          <a:bodyPr/>
          <a:lstStyle/>
          <a:p>
            <a:endParaRPr lang="en-US" dirty="0"/>
          </a:p>
        </p:txBody>
      </p:sp>
      <p:sp>
        <p:nvSpPr>
          <p:cNvPr id="6" name="Slide Number Placeholder 5"/>
          <p:cNvSpPr>
            <a:spLocks noGrp="1"/>
          </p:cNvSpPr>
          <p:nvPr>
            <p:ph type="sldNum" sz="quarter" idx="12"/>
          </p:nvPr>
        </p:nvSpPr>
        <p:spPr>
          <a:xfrm>
            <a:off x="10862454" y="381004"/>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3"/>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63"/>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11"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3" y="3132670"/>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70"/>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1" y="746763"/>
            <a:ext cx="6510619"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203"/>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7" y="751245"/>
            <a:ext cx="3644963"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3124203"/>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9.xml"/><Relationship Id="rId7" Type="http://schemas.microsoft.com/office/2007/relationships/hdphoto" Target="../media/hdphoto1.wdp"/><Relationship Id="rId2" Type="http://schemas.openxmlformats.org/officeDocument/2006/relationships/vmlDrawing" Target="../drawings/vmlDrawing9.vml"/><Relationship Id="rId1" Type="http://schemas.openxmlformats.org/officeDocument/2006/relationships/theme" Target="../theme/theme10.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9.bin"/></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0.xml"/><Relationship Id="rId7" Type="http://schemas.microsoft.com/office/2007/relationships/hdphoto" Target="../media/hdphoto1.wdp"/><Relationship Id="rId2" Type="http://schemas.openxmlformats.org/officeDocument/2006/relationships/vmlDrawing" Target="../drawings/vmlDrawing10.vml"/><Relationship Id="rId1" Type="http://schemas.openxmlformats.org/officeDocument/2006/relationships/theme" Target="../theme/theme1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0.bin"/></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1.xml"/><Relationship Id="rId7" Type="http://schemas.microsoft.com/office/2007/relationships/hdphoto" Target="../media/hdphoto1.wdp"/><Relationship Id="rId2" Type="http://schemas.openxmlformats.org/officeDocument/2006/relationships/vmlDrawing" Target="../drawings/vmlDrawing11.vml"/><Relationship Id="rId1" Type="http://schemas.openxmlformats.org/officeDocument/2006/relationships/theme" Target="../theme/theme12.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1.bin"/></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2.xml"/><Relationship Id="rId7" Type="http://schemas.microsoft.com/office/2007/relationships/hdphoto" Target="../media/hdphoto1.wdp"/><Relationship Id="rId2" Type="http://schemas.openxmlformats.org/officeDocument/2006/relationships/vmlDrawing" Target="../drawings/vmlDrawing12.vml"/><Relationship Id="rId1" Type="http://schemas.openxmlformats.org/officeDocument/2006/relationships/theme" Target="../theme/theme13.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2.bin"/></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3.xml"/><Relationship Id="rId7" Type="http://schemas.microsoft.com/office/2007/relationships/hdphoto" Target="../media/hdphoto1.wdp"/><Relationship Id="rId2" Type="http://schemas.openxmlformats.org/officeDocument/2006/relationships/vmlDrawing" Target="../drawings/vmlDrawing13.vml"/><Relationship Id="rId1" Type="http://schemas.openxmlformats.org/officeDocument/2006/relationships/theme" Target="../theme/theme14.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3.bin"/></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4.xml"/><Relationship Id="rId7" Type="http://schemas.microsoft.com/office/2007/relationships/hdphoto" Target="../media/hdphoto1.wdp"/><Relationship Id="rId2" Type="http://schemas.openxmlformats.org/officeDocument/2006/relationships/vmlDrawing" Target="../drawings/vmlDrawing14.vml"/><Relationship Id="rId1" Type="http://schemas.openxmlformats.org/officeDocument/2006/relationships/theme" Target="../theme/theme15.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4.bin"/></Relationships>
</file>

<file path=ppt/slideMasters/_rels/slideMaster1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5.xml"/><Relationship Id="rId7" Type="http://schemas.microsoft.com/office/2007/relationships/hdphoto" Target="../media/hdphoto1.wdp"/><Relationship Id="rId2" Type="http://schemas.openxmlformats.org/officeDocument/2006/relationships/vmlDrawing" Target="../drawings/vmlDrawing15.vml"/><Relationship Id="rId1" Type="http://schemas.openxmlformats.org/officeDocument/2006/relationships/theme" Target="../theme/theme16.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5.bin"/></Relationships>
</file>

<file path=ppt/slideMasters/_rels/slideMaster1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6.xml"/><Relationship Id="rId7" Type="http://schemas.microsoft.com/office/2007/relationships/hdphoto" Target="../media/hdphoto1.wdp"/><Relationship Id="rId2" Type="http://schemas.openxmlformats.org/officeDocument/2006/relationships/vmlDrawing" Target="../drawings/vmlDrawing16.vml"/><Relationship Id="rId1" Type="http://schemas.openxmlformats.org/officeDocument/2006/relationships/theme" Target="../theme/theme17.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6.bin"/></Relationships>
</file>

<file path=ppt/slideMasters/_rels/slideMaster1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7.xml"/><Relationship Id="rId7" Type="http://schemas.microsoft.com/office/2007/relationships/hdphoto" Target="../media/hdphoto1.wdp"/><Relationship Id="rId2" Type="http://schemas.openxmlformats.org/officeDocument/2006/relationships/vmlDrawing" Target="../drawings/vmlDrawing17.vml"/><Relationship Id="rId1" Type="http://schemas.openxmlformats.org/officeDocument/2006/relationships/theme" Target="../theme/theme18.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7.bin"/></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image" Target="../media/image5.jpeg"/><Relationship Id="rId2" Type="http://schemas.openxmlformats.org/officeDocument/2006/relationships/vmlDrawing" Target="../drawings/vmlDrawing1.vml"/><Relationship Id="rId1" Type="http://schemas.openxmlformats.org/officeDocument/2006/relationships/theme" Target="../theme/theme2.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bin"/></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19.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0.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2.xml"/><Relationship Id="rId7" Type="http://schemas.microsoft.com/office/2007/relationships/hdphoto" Target="../media/hdphoto1.wdp"/><Relationship Id="rId2" Type="http://schemas.openxmlformats.org/officeDocument/2006/relationships/vmlDrawing" Target="../drawings/vmlDrawing2.vml"/><Relationship Id="rId1" Type="http://schemas.openxmlformats.org/officeDocument/2006/relationships/theme" Target="../theme/theme3.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2.bin"/></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3.xml"/><Relationship Id="rId7" Type="http://schemas.microsoft.com/office/2007/relationships/hdphoto" Target="../media/hdphoto1.wdp"/><Relationship Id="rId2" Type="http://schemas.openxmlformats.org/officeDocument/2006/relationships/vmlDrawing" Target="../drawings/vmlDrawing3.vml"/><Relationship Id="rId1" Type="http://schemas.openxmlformats.org/officeDocument/2006/relationships/theme" Target="../theme/theme4.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3.bin"/></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4.xml"/><Relationship Id="rId7" Type="http://schemas.microsoft.com/office/2007/relationships/hdphoto" Target="../media/hdphoto1.wdp"/><Relationship Id="rId2" Type="http://schemas.openxmlformats.org/officeDocument/2006/relationships/vmlDrawing" Target="../drawings/vmlDrawing4.vml"/><Relationship Id="rId1" Type="http://schemas.openxmlformats.org/officeDocument/2006/relationships/theme" Target="../theme/theme5.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4.bin"/></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5.xml"/><Relationship Id="rId7" Type="http://schemas.microsoft.com/office/2007/relationships/hdphoto" Target="../media/hdphoto1.wdp"/><Relationship Id="rId2" Type="http://schemas.openxmlformats.org/officeDocument/2006/relationships/vmlDrawing" Target="../drawings/vmlDrawing5.vml"/><Relationship Id="rId1" Type="http://schemas.openxmlformats.org/officeDocument/2006/relationships/theme" Target="../theme/theme6.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5.bin"/></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6.xml"/><Relationship Id="rId7" Type="http://schemas.microsoft.com/office/2007/relationships/hdphoto" Target="../media/hdphoto1.wdp"/><Relationship Id="rId2" Type="http://schemas.openxmlformats.org/officeDocument/2006/relationships/vmlDrawing" Target="../drawings/vmlDrawing6.vml"/><Relationship Id="rId1" Type="http://schemas.openxmlformats.org/officeDocument/2006/relationships/theme" Target="../theme/theme7.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6.bin"/></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7.xml"/><Relationship Id="rId7" Type="http://schemas.microsoft.com/office/2007/relationships/hdphoto" Target="../media/hdphoto1.wdp"/><Relationship Id="rId2" Type="http://schemas.openxmlformats.org/officeDocument/2006/relationships/vmlDrawing" Target="../drawings/vmlDrawing7.vml"/><Relationship Id="rId1" Type="http://schemas.openxmlformats.org/officeDocument/2006/relationships/theme" Target="../theme/theme8.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7.bin"/></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8.xml"/><Relationship Id="rId7" Type="http://schemas.microsoft.com/office/2007/relationships/hdphoto" Target="../media/hdphoto1.wdp"/><Relationship Id="rId2" Type="http://schemas.openxmlformats.org/officeDocument/2006/relationships/vmlDrawing" Target="../drawings/vmlDrawing8.vml"/><Relationship Id="rId1" Type="http://schemas.openxmlformats.org/officeDocument/2006/relationships/theme" Target="../theme/theme9.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8.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4"/>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4"/>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6/18/2019</a:t>
            </a:fld>
            <a:endParaRPr lang="en-US" dirty="0"/>
          </a:p>
        </p:txBody>
      </p:sp>
      <p:sp>
        <p:nvSpPr>
          <p:cNvPr id="5" name="Footer Placeholder 4"/>
          <p:cNvSpPr>
            <a:spLocks noGrp="1"/>
          </p:cNvSpPr>
          <p:nvPr>
            <p:ph type="ftr" sz="quarter" idx="3"/>
          </p:nvPr>
        </p:nvSpPr>
        <p:spPr>
          <a:xfrm>
            <a:off x="685800" y="6355849"/>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4"/>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9970"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2635949937"/>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10994"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2073772873"/>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12018"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4063501639"/>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13042"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2015425369"/>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14066"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2019345974"/>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15090"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1101965923"/>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16114"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2294949139"/>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17138"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3557193104"/>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18162"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3166926837"/>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solidFill>
                  <a:srgbClr val="146194">
                    <a:lumMod val="50000"/>
                  </a:srgbClr>
                </a:solidFill>
              </a:rPr>
              <a:pPr/>
              <a:t>6/18/2019</a:t>
            </a:fld>
            <a:endParaRPr lang="en-US" dirty="0">
              <a:solidFill>
                <a:srgbClr val="146194">
                  <a:lumMod val="50000"/>
                </a:srgbClr>
              </a:solidFill>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solidFill>
                <a:srgbClr val="146194">
                  <a:lumMod val="50000"/>
                </a:srgbClr>
              </a:solidFill>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099308305"/>
      </p:ext>
    </p:extLst>
  </p:cSld>
  <p:clrMap bg1="dk1" tx1="lt1" bg2="dk2" tx2="lt2" accent1="accent1" accent2="accent2" accent3="accent3" accent4="accent4" accent5="accent5" accent6="accent6" hlink="hlink" folHlink="folHlink"/>
  <p:sldLayoutIdLst>
    <p:sldLayoutId id="2147483703" r:id="rId1"/>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1778"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smtClean="0"/>
              <a:t>Click to edit Master text styles</a:t>
            </a:r>
            <a:endParaRPr lang="en-US" dirty="0"/>
          </a:p>
          <a:p>
            <a:pPr lvl="1"/>
            <a:r>
              <a:rPr lang="en-US" dirty="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pPr>
              <a:defRPr/>
            </a:pPr>
            <a:fld id="{9A8B9F3E-4AE0-45D6-A2AD-B52DB012BEA5}" type="slidenum">
              <a:rPr lang="en-US" smtClean="0">
                <a:solidFill>
                  <a:srgbClr val="FFFFFF"/>
                </a:solidFill>
              </a:rPr>
              <a:pPr>
                <a:defRPr/>
              </a:pPr>
              <a:t>‹#›</a:t>
            </a:fld>
            <a:endParaRPr lang="en-US" dirty="0">
              <a:solidFill>
                <a:srgbClr val="FFFFFF"/>
              </a:solidFill>
            </a:endParaRPr>
          </a:p>
        </p:txBody>
      </p:sp>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55372" y="64759"/>
            <a:ext cx="1627401" cy="1178231"/>
          </a:xfrm>
          <a:prstGeom prst="rect">
            <a:avLst/>
          </a:prstGeom>
        </p:spPr>
      </p:pic>
    </p:spTree>
    <p:extLst>
      <p:ext uri="{BB962C8B-B14F-4D97-AF65-F5344CB8AC3E}">
        <p14:creationId xmlns:p14="http://schemas.microsoft.com/office/powerpoint/2010/main" val="135644960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solidFill>
                  <a:srgbClr val="146194">
                    <a:lumMod val="50000"/>
                  </a:srgbClr>
                </a:solidFill>
              </a:rPr>
              <a:pPr/>
              <a:t>6/18/2019</a:t>
            </a:fld>
            <a:endParaRPr lang="en-US" dirty="0">
              <a:solidFill>
                <a:srgbClr val="146194">
                  <a:lumMod val="50000"/>
                </a:srgbClr>
              </a:solidFill>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solidFill>
                <a:srgbClr val="146194">
                  <a:lumMod val="50000"/>
                </a:srgbClr>
              </a:solidFill>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095653503"/>
      </p:ext>
    </p:extLst>
  </p:cSld>
  <p:clrMap bg1="dk1" tx1="lt1" bg2="dk2" tx2="lt2" accent1="accent1" accent2="accent2" accent3="accent3" accent4="accent4" accent5="accent5" accent6="accent6" hlink="hlink" folHlink="folHlink"/>
  <p:sldLayoutIdLst>
    <p:sldLayoutId id="2147483705" r:id="rId1"/>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solidFill>
                  <a:srgbClr val="146194">
                    <a:lumMod val="50000"/>
                  </a:srgbClr>
                </a:solidFill>
              </a:rPr>
              <a:pPr/>
              <a:t>6/18/2019</a:t>
            </a:fld>
            <a:endParaRPr lang="en-US" dirty="0">
              <a:solidFill>
                <a:srgbClr val="146194">
                  <a:lumMod val="50000"/>
                </a:srgbClr>
              </a:solidFill>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solidFill>
                <a:srgbClr val="146194">
                  <a:lumMod val="50000"/>
                </a:srgbClr>
              </a:solidFill>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28611952"/>
      </p:ext>
    </p:extLst>
  </p:cSld>
  <p:clrMap bg1="dk1" tx1="lt1" bg2="dk2" tx2="lt2" accent1="accent1" accent2="accent2" accent3="accent3" accent4="accent4" accent5="accent5" accent6="accent6" hlink="hlink" folHlink="folHlink"/>
  <p:sldLayoutIdLst>
    <p:sldLayoutId id="2147483707" r:id="rId1"/>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solidFill>
                  <a:srgbClr val="146194">
                    <a:lumMod val="50000"/>
                  </a:srgbClr>
                </a:solidFill>
              </a:rPr>
              <a:pPr/>
              <a:t>6/18/2019</a:t>
            </a:fld>
            <a:endParaRPr lang="en-US" dirty="0">
              <a:solidFill>
                <a:srgbClr val="146194">
                  <a:lumMod val="50000"/>
                </a:srgbClr>
              </a:solidFill>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solidFill>
                <a:srgbClr val="146194">
                  <a:lumMod val="50000"/>
                </a:srgbClr>
              </a:solidFill>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4177886315"/>
      </p:ext>
    </p:extLst>
  </p:cSld>
  <p:clrMap bg1="dk1" tx1="lt1" bg2="dk2" tx2="lt2" accent1="accent1" accent2="accent2" accent3="accent3" accent4="accent4" accent5="accent5" accent6="accent6" hlink="hlink" folHlink="folHlink"/>
  <p:sldLayoutIdLst>
    <p:sldLayoutId id="2147483709" r:id="rId1"/>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2802"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1509070307"/>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3826"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3915436573"/>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4850"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701021629"/>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5874"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3297711311"/>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6898"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649678755"/>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7922"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3796020310"/>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8946"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2167419342"/>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AdultEd@dwd.in.gov" TargetMode="Externa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hyperlink" Target="tel:630-995-6712" TargetMode="Externa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tasctest.com/contact-u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8.emf"/><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mailto:shaffm@bcsc.k12.in.us" TargetMode="External"/></Relationships>
</file>

<file path=ppt/slides/_rels/slide3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mailto:dlovelady@dwd.in.gov" TargetMode="External"/><Relationship Id="rId4" Type="http://schemas.openxmlformats.org/officeDocument/2006/relationships/hyperlink" Target="mailto:smills1@dwd.in.gov"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mailto:adulted@dwd.in.gov"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mailto:rmelton@dwd.in.gov" TargetMode="Externa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mailto:SShrivastava@dwd.IN.gov" TargetMode="External"/><Relationship Id="rId5" Type="http://schemas.openxmlformats.org/officeDocument/2006/relationships/hyperlink" Target="mailto:mpitzulo@dwd.in.gov" TargetMode="External"/><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s://bit.ly/2PtsfX9"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hyperlink" Target="mailto:WorkINdiana@dwd.in.gov" TargetMode="External"/><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mailto:bsisco@dwd.in.gov"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mailto:mcrites@dwd.in.gov" TargetMode="External"/><Relationship Id="rId5" Type="http://schemas.openxmlformats.org/officeDocument/2006/relationships/image" Target="../media/image35.png"/><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cid:2e26077e-af54-4b6c-8bf8-3aa01cc3b4bf@namprd03.prod.outlook.com" TargetMode="Externa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6125741" y="2813829"/>
            <a:ext cx="6066263" cy="4044175"/>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4" name="Rectangle 3"/>
          <p:cNvSpPr/>
          <p:nvPr/>
        </p:nvSpPr>
        <p:spPr>
          <a:xfrm>
            <a:off x="6095999" y="362680"/>
            <a:ext cx="6096000" cy="923330"/>
          </a:xfrm>
          <a:prstGeom prst="rect">
            <a:avLst/>
          </a:prstGeom>
        </p:spPr>
        <p:txBody>
          <a:bodyPr>
            <a:spAutoFit/>
          </a:bodyPr>
          <a:lstStyle/>
          <a:p>
            <a:r>
              <a:rPr lang="en-US" i="1" dirty="0"/>
              <a:t>The right skills, at the right time, in the right way.                               </a:t>
            </a:r>
            <a:r>
              <a:rPr lang="en-US" b="1" i="1" dirty="0"/>
              <a:t>Indiana’s Demand Driven Workforce</a:t>
            </a:r>
            <a:endParaRPr lang="en-US" b="1" dirty="0"/>
          </a:p>
          <a:p>
            <a:endParaRPr lang="en-US" dirty="0"/>
          </a:p>
        </p:txBody>
      </p:sp>
      <p:sp>
        <p:nvSpPr>
          <p:cNvPr id="5" name="Rectangle 4"/>
          <p:cNvSpPr/>
          <p:nvPr/>
        </p:nvSpPr>
        <p:spPr>
          <a:xfrm>
            <a:off x="1087581" y="1286010"/>
            <a:ext cx="10217728" cy="1569660"/>
          </a:xfrm>
          <a:prstGeom prst="rect">
            <a:avLst/>
          </a:prstGeom>
        </p:spPr>
        <p:txBody>
          <a:bodyPr wrap="square">
            <a:spAutoFit/>
          </a:bodyPr>
          <a:lstStyle/>
          <a:p>
            <a:r>
              <a:rPr lang="en-US" sz="4800" dirty="0"/>
              <a:t>Adult Education and Workforce Development Statewide Webinar</a:t>
            </a:r>
          </a:p>
        </p:txBody>
      </p:sp>
      <p:sp>
        <p:nvSpPr>
          <p:cNvPr id="6" name="Rectangle 5"/>
          <p:cNvSpPr/>
          <p:nvPr/>
        </p:nvSpPr>
        <p:spPr>
          <a:xfrm>
            <a:off x="1138104" y="3010177"/>
            <a:ext cx="9975273" cy="1846659"/>
          </a:xfrm>
          <a:prstGeom prst="rect">
            <a:avLst/>
          </a:prstGeom>
        </p:spPr>
        <p:txBody>
          <a:bodyPr wrap="square">
            <a:spAutoFit/>
          </a:bodyPr>
          <a:lstStyle/>
          <a:p>
            <a:pPr>
              <a:defRPr/>
            </a:pPr>
            <a:r>
              <a:rPr lang="en-US" sz="2800" dirty="0" smtClean="0">
                <a:solidFill>
                  <a:schemeClr val="tx1">
                    <a:lumMod val="75000"/>
                  </a:schemeClr>
                </a:solidFill>
              </a:rPr>
              <a:t>June 12, 2019</a:t>
            </a:r>
            <a:endParaRPr lang="en-US" sz="2800" dirty="0">
              <a:solidFill>
                <a:schemeClr val="tx1">
                  <a:lumMod val="75000"/>
                </a:schemeClr>
              </a:solidFill>
            </a:endParaRPr>
          </a:p>
          <a:p>
            <a:pPr>
              <a:defRPr/>
            </a:pPr>
            <a:r>
              <a:rPr lang="en-US" sz="3200" dirty="0">
                <a:solidFill>
                  <a:schemeClr val="tx1">
                    <a:lumMod val="75000"/>
                  </a:schemeClr>
                </a:solidFill>
              </a:rPr>
              <a:t>Marilyn Pitzulo | Adult Education Staff </a:t>
            </a:r>
          </a:p>
          <a:p>
            <a:r>
              <a:rPr lang="en-US" dirty="0"/>
              <a:t>Department of Workforce Development | Indiana ADULT EDUCATION </a:t>
            </a:r>
          </a:p>
          <a:p>
            <a:r>
              <a:rPr lang="en-US" dirty="0"/>
              <a:t>10 N. Senate Avenue, IGCS SE </a:t>
            </a:r>
            <a:r>
              <a:rPr lang="en-US" dirty="0" smtClean="0"/>
              <a:t>203 | </a:t>
            </a:r>
            <a:r>
              <a:rPr lang="en-US" dirty="0"/>
              <a:t>Indianapolis, IN 46204 </a:t>
            </a:r>
          </a:p>
          <a:p>
            <a:r>
              <a:rPr lang="en-US" dirty="0">
                <a:hlinkClick r:id="rId5"/>
              </a:rPr>
              <a:t>AdultEd@dwd.in.gov</a:t>
            </a:r>
            <a:endParaRPr lang="en-US" dirty="0"/>
          </a:p>
        </p:txBody>
      </p:sp>
    </p:spTree>
    <p:extLst>
      <p:ext uri="{BB962C8B-B14F-4D97-AF65-F5344CB8AC3E}">
        <p14:creationId xmlns:p14="http://schemas.microsoft.com/office/powerpoint/2010/main" val="4246074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29201"/>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119867" y="2342555"/>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cxnSp>
        <p:nvCxnSpPr>
          <p:cNvPr id="25" name="Straight Connector 24"/>
          <p:cNvCxnSpPr/>
          <p:nvPr/>
        </p:nvCxnSpPr>
        <p:spPr>
          <a:xfrm>
            <a:off x="4815928" y="3023417"/>
            <a:ext cx="0" cy="3159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119867" y="3023417"/>
            <a:ext cx="6552587" cy="3354765"/>
          </a:xfrm>
          <a:prstGeom prst="rect">
            <a:avLst/>
          </a:prstGeom>
          <a:noFill/>
        </p:spPr>
        <p:txBody>
          <a:bodyPr wrap="square" rtlCol="0">
            <a:spAutoFit/>
          </a:bodyPr>
          <a:lstStyle/>
          <a:p>
            <a:r>
              <a:rPr lang="en-US" sz="9600" dirty="0" smtClean="0">
                <a:effectLst>
                  <a:reflection blurRad="6350" stA="55000" endA="300" endPos="45500" dir="5400000" sy="-100000" algn="bl" rotWithShape="0"/>
                </a:effectLst>
                <a:latin typeface="Segoe Print" panose="02000600000000000000" pitchFamily="2" charset="0"/>
              </a:rPr>
              <a:t>Distance</a:t>
            </a:r>
          </a:p>
          <a:p>
            <a:r>
              <a:rPr lang="en-US" sz="9600" dirty="0" smtClean="0">
                <a:effectLst>
                  <a:reflection blurRad="6350" stA="55000" endA="300" endPos="45500" dir="5400000" sy="-100000" algn="bl" rotWithShape="0"/>
                </a:effectLst>
                <a:latin typeface="Segoe Print" panose="02000600000000000000" pitchFamily="2" charset="0"/>
              </a:rPr>
              <a:t>Education </a:t>
            </a:r>
          </a:p>
          <a:p>
            <a:r>
              <a:rPr lang="en-US" sz="2200" dirty="0" smtClean="0">
                <a:solidFill>
                  <a:srgbClr val="FFC000"/>
                </a:solidFill>
              </a:rPr>
              <a:t>NRS Table 4C | </a:t>
            </a:r>
            <a:r>
              <a:rPr lang="en-US" sz="2200" dirty="0">
                <a:solidFill>
                  <a:srgbClr val="FFC000"/>
                </a:solidFill>
              </a:rPr>
              <a:t>NRS Table 4C </a:t>
            </a:r>
            <a:r>
              <a:rPr lang="en-US" sz="2200" dirty="0" smtClean="0">
                <a:solidFill>
                  <a:srgbClr val="FFC000"/>
                </a:solidFill>
              </a:rPr>
              <a:t>| </a:t>
            </a:r>
            <a:r>
              <a:rPr lang="en-US" sz="2200" dirty="0">
                <a:solidFill>
                  <a:srgbClr val="FFC000"/>
                </a:solidFill>
              </a:rPr>
              <a:t>NRS Table 4C </a:t>
            </a:r>
          </a:p>
        </p:txBody>
      </p:sp>
      <p:sp>
        <p:nvSpPr>
          <p:cNvPr id="2" name="TextBox 1"/>
          <p:cNvSpPr txBox="1"/>
          <p:nvPr/>
        </p:nvSpPr>
        <p:spPr>
          <a:xfrm>
            <a:off x="241752" y="2342555"/>
            <a:ext cx="4726146" cy="2785378"/>
          </a:xfrm>
          <a:prstGeom prst="rect">
            <a:avLst/>
          </a:prstGeom>
          <a:noFill/>
        </p:spPr>
        <p:txBody>
          <a:bodyPr wrap="square" rtlCol="0">
            <a:spAutoFit/>
          </a:bodyPr>
          <a:lstStyle/>
          <a:p>
            <a:r>
              <a:rPr lang="en-US" sz="17500" dirty="0" smtClean="0">
                <a:solidFill>
                  <a:srgbClr val="FFC000"/>
                </a:solidFill>
              </a:rPr>
              <a:t>66%</a:t>
            </a:r>
            <a:endParaRPr lang="en-US" sz="17500" dirty="0">
              <a:solidFill>
                <a:srgbClr val="FFC000"/>
              </a:solidFill>
            </a:endParaRPr>
          </a:p>
        </p:txBody>
      </p:sp>
      <p:sp>
        <p:nvSpPr>
          <p:cNvPr id="3" name="TextBox 2"/>
          <p:cNvSpPr txBox="1"/>
          <p:nvPr/>
        </p:nvSpPr>
        <p:spPr>
          <a:xfrm>
            <a:off x="412546" y="4870124"/>
            <a:ext cx="4099444" cy="1600438"/>
          </a:xfrm>
          <a:prstGeom prst="rect">
            <a:avLst/>
          </a:prstGeom>
          <a:noFill/>
        </p:spPr>
        <p:txBody>
          <a:bodyPr wrap="square" rtlCol="0">
            <a:spAutoFit/>
          </a:bodyPr>
          <a:lstStyle/>
          <a:p>
            <a:r>
              <a:rPr lang="en-US" sz="2800" dirty="0" smtClean="0"/>
              <a:t>Students Participate in </a:t>
            </a:r>
            <a:r>
              <a:rPr lang="en-US" sz="3200" dirty="0" smtClean="0"/>
              <a:t>Distance Education</a:t>
            </a:r>
          </a:p>
          <a:p>
            <a:r>
              <a:rPr lang="en-US" sz="2200" dirty="0" smtClean="0">
                <a:solidFill>
                  <a:srgbClr val="FFC000"/>
                </a:solidFill>
              </a:rPr>
              <a:t>Statewide Participation 26%</a:t>
            </a:r>
          </a:p>
          <a:p>
            <a:r>
              <a:rPr lang="en-US" sz="1600" dirty="0" smtClean="0"/>
              <a:t>6.10.19 </a:t>
            </a:r>
            <a:endParaRPr lang="en-US" sz="16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546" y="1719958"/>
            <a:ext cx="1714500" cy="952500"/>
          </a:xfrm>
          <a:prstGeom prst="rect">
            <a:avLst/>
          </a:prstGeom>
        </p:spPr>
      </p:pic>
    </p:spTree>
    <p:extLst>
      <p:ext uri="{BB962C8B-B14F-4D97-AF65-F5344CB8AC3E}">
        <p14:creationId xmlns:p14="http://schemas.microsoft.com/office/powerpoint/2010/main" val="3872748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Hinds Adult Education</a:t>
            </a:r>
            <a:endParaRPr lang="en-US" dirty="0"/>
          </a:p>
        </p:txBody>
      </p:sp>
      <p:sp>
        <p:nvSpPr>
          <p:cNvPr id="3" name="Subtitle 2"/>
          <p:cNvSpPr>
            <a:spLocks noGrp="1"/>
          </p:cNvSpPr>
          <p:nvPr>
            <p:ph type="subTitle" idx="1"/>
          </p:nvPr>
        </p:nvSpPr>
        <p:spPr/>
        <p:txBody>
          <a:bodyPr/>
          <a:lstStyle/>
          <a:p>
            <a:r>
              <a:rPr lang="en-US" dirty="0" smtClean="0"/>
              <a:t>Distance Education</a:t>
            </a:r>
            <a:endParaRPr lang="en-US" dirty="0"/>
          </a:p>
        </p:txBody>
      </p:sp>
    </p:spTree>
    <p:extLst>
      <p:ext uri="{BB962C8B-B14F-4D97-AF65-F5344CB8AC3E}">
        <p14:creationId xmlns:p14="http://schemas.microsoft.com/office/powerpoint/2010/main" val="1831383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961" y="724968"/>
            <a:ext cx="8534400" cy="1507067"/>
          </a:xfrm>
        </p:spPr>
        <p:txBody>
          <a:bodyPr>
            <a:normAutofit/>
          </a:bodyPr>
          <a:lstStyle/>
          <a:p>
            <a:r>
              <a:rPr lang="en-US" sz="5400" dirty="0" smtClean="0">
                <a:solidFill>
                  <a:schemeClr val="bg1"/>
                </a:solidFill>
              </a:rPr>
              <a:t>Hinds Distance Data	</a:t>
            </a:r>
            <a:endParaRPr lang="en-US" sz="5400" dirty="0">
              <a:solidFill>
                <a:schemeClr val="bg1"/>
              </a:solidFill>
            </a:endParaRPr>
          </a:p>
        </p:txBody>
      </p:sp>
      <p:sp>
        <p:nvSpPr>
          <p:cNvPr id="3" name="Content Placeholder 2"/>
          <p:cNvSpPr>
            <a:spLocks noGrp="1"/>
          </p:cNvSpPr>
          <p:nvPr>
            <p:ph idx="1"/>
          </p:nvPr>
        </p:nvSpPr>
        <p:spPr>
          <a:xfrm>
            <a:off x="551477" y="2099298"/>
            <a:ext cx="10524562" cy="3615267"/>
          </a:xfrm>
        </p:spPr>
        <p:txBody>
          <a:bodyPr>
            <a:noAutofit/>
          </a:bodyPr>
          <a:lstStyle/>
          <a:p>
            <a:r>
              <a:rPr lang="en-US" sz="2800" b="1" u="sng" dirty="0" smtClean="0">
                <a:solidFill>
                  <a:schemeClr val="bg1"/>
                </a:solidFill>
              </a:rPr>
              <a:t>66</a:t>
            </a:r>
            <a:r>
              <a:rPr lang="en-US" sz="2800" b="1" dirty="0" smtClean="0">
                <a:solidFill>
                  <a:schemeClr val="bg1"/>
                </a:solidFill>
              </a:rPr>
              <a:t>% </a:t>
            </a:r>
            <a:r>
              <a:rPr lang="en-US" sz="2800" dirty="0" smtClean="0">
                <a:solidFill>
                  <a:schemeClr val="bg1"/>
                </a:solidFill>
              </a:rPr>
              <a:t>of our students do distance education.</a:t>
            </a:r>
          </a:p>
          <a:p>
            <a:r>
              <a:rPr lang="en-US" sz="2800" dirty="0" smtClean="0">
                <a:solidFill>
                  <a:schemeClr val="bg1"/>
                </a:solidFill>
              </a:rPr>
              <a:t>Distance students in our program have </a:t>
            </a:r>
            <a:r>
              <a:rPr lang="en-US" sz="2800" b="1" dirty="0" smtClean="0">
                <a:solidFill>
                  <a:schemeClr val="bg1"/>
                </a:solidFill>
              </a:rPr>
              <a:t>7% </a:t>
            </a:r>
            <a:r>
              <a:rPr lang="en-US" sz="2800" dirty="0" smtClean="0">
                <a:solidFill>
                  <a:schemeClr val="bg1"/>
                </a:solidFill>
              </a:rPr>
              <a:t>higher gains.</a:t>
            </a:r>
          </a:p>
          <a:p>
            <a:r>
              <a:rPr lang="en-US" sz="2800" dirty="0" smtClean="0">
                <a:solidFill>
                  <a:schemeClr val="bg1"/>
                </a:solidFill>
              </a:rPr>
              <a:t>We introduce distance education during our orientation.</a:t>
            </a:r>
          </a:p>
          <a:p>
            <a:r>
              <a:rPr lang="en-US" sz="2800" dirty="0" smtClean="0">
                <a:solidFill>
                  <a:schemeClr val="bg1"/>
                </a:solidFill>
              </a:rPr>
              <a:t>Distance is used to offset absences, much like real workforce comp time.</a:t>
            </a:r>
          </a:p>
          <a:p>
            <a:r>
              <a:rPr lang="en-US" sz="2800" dirty="0" smtClean="0">
                <a:solidFill>
                  <a:schemeClr val="bg1"/>
                </a:solidFill>
              </a:rPr>
              <a:t>All teachers are expected to offer and encourage students to do distance.</a:t>
            </a:r>
            <a:endParaRPr lang="en-US" sz="2800" dirty="0">
              <a:solidFill>
                <a:schemeClr val="bg1"/>
              </a:solidFill>
            </a:endParaRPr>
          </a:p>
        </p:txBody>
      </p:sp>
    </p:spTree>
    <p:extLst>
      <p:ext uri="{BB962C8B-B14F-4D97-AF65-F5344CB8AC3E}">
        <p14:creationId xmlns:p14="http://schemas.microsoft.com/office/powerpoint/2010/main" val="2418972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66353534"/>
              </p:ext>
            </p:extLst>
          </p:nvPr>
        </p:nvGraphicFramePr>
        <p:xfrm>
          <a:off x="529078" y="516194"/>
          <a:ext cx="9750546" cy="5555227"/>
        </p:xfrm>
        <a:graphic>
          <a:graphicData uri="http://schemas.openxmlformats.org/drawingml/2006/table">
            <a:tbl>
              <a:tblPr/>
              <a:tblGrid>
                <a:gridCol w="1625091">
                  <a:extLst>
                    <a:ext uri="{9D8B030D-6E8A-4147-A177-3AD203B41FA5}">
                      <a16:colId xmlns="" xmlns:a16="http://schemas.microsoft.com/office/drawing/2014/main" val="385118063"/>
                    </a:ext>
                  </a:extLst>
                </a:gridCol>
                <a:gridCol w="1625091">
                  <a:extLst>
                    <a:ext uri="{9D8B030D-6E8A-4147-A177-3AD203B41FA5}">
                      <a16:colId xmlns="" xmlns:a16="http://schemas.microsoft.com/office/drawing/2014/main" val="4140888650"/>
                    </a:ext>
                  </a:extLst>
                </a:gridCol>
                <a:gridCol w="1625091">
                  <a:extLst>
                    <a:ext uri="{9D8B030D-6E8A-4147-A177-3AD203B41FA5}">
                      <a16:colId xmlns="" xmlns:a16="http://schemas.microsoft.com/office/drawing/2014/main" val="2684648214"/>
                    </a:ext>
                  </a:extLst>
                </a:gridCol>
                <a:gridCol w="1625091">
                  <a:extLst>
                    <a:ext uri="{9D8B030D-6E8A-4147-A177-3AD203B41FA5}">
                      <a16:colId xmlns="" xmlns:a16="http://schemas.microsoft.com/office/drawing/2014/main" val="792873500"/>
                    </a:ext>
                  </a:extLst>
                </a:gridCol>
                <a:gridCol w="1625091">
                  <a:extLst>
                    <a:ext uri="{9D8B030D-6E8A-4147-A177-3AD203B41FA5}">
                      <a16:colId xmlns="" xmlns:a16="http://schemas.microsoft.com/office/drawing/2014/main" val="3022549914"/>
                    </a:ext>
                  </a:extLst>
                </a:gridCol>
                <a:gridCol w="1625091">
                  <a:extLst>
                    <a:ext uri="{9D8B030D-6E8A-4147-A177-3AD203B41FA5}">
                      <a16:colId xmlns="" xmlns:a16="http://schemas.microsoft.com/office/drawing/2014/main" val="214951192"/>
                    </a:ext>
                  </a:extLst>
                </a:gridCol>
              </a:tblGrid>
              <a:tr h="1236995">
                <a:tc gridSpan="6">
                  <a:txBody>
                    <a:bodyPr/>
                    <a:lstStyle/>
                    <a:p>
                      <a:pPr algn="ctr" rtl="0" fontAlgn="ctr"/>
                      <a:r>
                        <a:rPr lang="en-US" sz="4400" b="1" dirty="0">
                          <a:solidFill>
                            <a:schemeClr val="bg1"/>
                          </a:solidFill>
                          <a:effectLst/>
                        </a:rPr>
                        <a:t>Student Absence Chart</a:t>
                      </a:r>
                    </a:p>
                  </a:txBody>
                  <a:tcPr marL="27705" marR="27705" marT="18470" marB="184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4199184194"/>
                  </a:ext>
                </a:extLst>
              </a:tr>
              <a:tr h="1236995">
                <a:tc gridSpan="6">
                  <a:txBody>
                    <a:bodyPr/>
                    <a:lstStyle/>
                    <a:p>
                      <a:pPr algn="ctr" rtl="0" fontAlgn="ctr"/>
                      <a:r>
                        <a:rPr lang="en-US" sz="1700" b="0" dirty="0">
                          <a:solidFill>
                            <a:schemeClr val="bg1"/>
                          </a:solidFill>
                          <a:effectLst/>
                        </a:rPr>
                        <a:t>Students are allowed 5 absences before they are withdrawn from the program for 60 days.</a:t>
                      </a:r>
                    </a:p>
                  </a:txBody>
                  <a:tcPr marL="27705" marR="27705" marT="18470" marB="184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630183506"/>
                  </a:ext>
                </a:extLst>
              </a:tr>
              <a:tr h="1349447">
                <a:tc>
                  <a:txBody>
                    <a:bodyPr/>
                    <a:lstStyle/>
                    <a:p>
                      <a:pPr algn="ctr" rtl="0" fontAlgn="ctr"/>
                      <a:r>
                        <a:rPr lang="en-US" sz="1200" b="1" dirty="0">
                          <a:solidFill>
                            <a:schemeClr val="bg1"/>
                          </a:solidFill>
                          <a:effectLst/>
                        </a:rPr>
                        <a:t>1st Absence</a:t>
                      </a:r>
                      <a:r>
                        <a:rPr lang="en-US" sz="1200" b="1" dirty="0">
                          <a:effectLst/>
                        </a:rPr>
                        <a:t> </a:t>
                      </a:r>
                    </a:p>
                  </a:txBody>
                  <a:tcPr marL="27705" marR="27705" marT="18470" marB="184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FF"/>
                    </a:solidFill>
                  </a:tcPr>
                </a:tc>
                <a:tc>
                  <a:txBody>
                    <a:bodyPr/>
                    <a:lstStyle/>
                    <a:p>
                      <a:pPr algn="ctr" rtl="0" fontAlgn="ctr"/>
                      <a:r>
                        <a:rPr lang="en-US" sz="1200" b="1" dirty="0">
                          <a:solidFill>
                            <a:schemeClr val="bg1"/>
                          </a:solidFill>
                          <a:effectLst/>
                        </a:rPr>
                        <a:t>2nd Absence </a:t>
                      </a:r>
                    </a:p>
                  </a:txBody>
                  <a:tcPr marL="27705" marR="27705" marT="18470" marB="184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00"/>
                    </a:solidFill>
                  </a:tcPr>
                </a:tc>
                <a:tc>
                  <a:txBody>
                    <a:bodyPr/>
                    <a:lstStyle/>
                    <a:p>
                      <a:pPr algn="ctr" rtl="0" fontAlgn="ctr"/>
                      <a:r>
                        <a:rPr lang="en-US" sz="1200" b="1" dirty="0">
                          <a:solidFill>
                            <a:schemeClr val="bg1"/>
                          </a:solidFill>
                          <a:effectLst/>
                        </a:rPr>
                        <a:t>3rd Absence </a:t>
                      </a:r>
                    </a:p>
                  </a:txBody>
                  <a:tcPr marL="27705" marR="27705" marT="18470" marB="184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ctr"/>
                      <a:r>
                        <a:rPr lang="en-US" sz="1200" b="1" dirty="0">
                          <a:solidFill>
                            <a:schemeClr val="bg1"/>
                          </a:solidFill>
                          <a:effectLst/>
                        </a:rPr>
                        <a:t>4th Absence </a:t>
                      </a:r>
                    </a:p>
                  </a:txBody>
                  <a:tcPr marL="27705" marR="27705" marT="18470" marB="184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9900"/>
                    </a:solidFill>
                  </a:tcPr>
                </a:tc>
                <a:tc>
                  <a:txBody>
                    <a:bodyPr/>
                    <a:lstStyle/>
                    <a:p>
                      <a:pPr algn="ctr" rtl="0" fontAlgn="ctr"/>
                      <a:r>
                        <a:rPr lang="en-US" sz="1200" b="1" dirty="0">
                          <a:solidFill>
                            <a:schemeClr val="bg1"/>
                          </a:solidFill>
                          <a:effectLst/>
                        </a:rPr>
                        <a:t>5th Absence </a:t>
                      </a:r>
                    </a:p>
                  </a:txBody>
                  <a:tcPr marL="27705" marR="27705" marT="18470" marB="184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0000"/>
                    </a:solidFill>
                  </a:tcPr>
                </a:tc>
                <a:tc>
                  <a:txBody>
                    <a:bodyPr/>
                    <a:lstStyle/>
                    <a:p>
                      <a:pPr algn="ctr" rtl="0" fontAlgn="ctr"/>
                      <a:r>
                        <a:rPr lang="en-US" sz="1200" b="1" dirty="0">
                          <a:solidFill>
                            <a:schemeClr val="bg1"/>
                          </a:solidFill>
                          <a:effectLst/>
                        </a:rPr>
                        <a:t>6th Absence: Withdrawn from Program for 60 Days</a:t>
                      </a:r>
                    </a:p>
                  </a:txBody>
                  <a:tcPr marL="27705" marR="27705" marT="18470" marB="184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extLst>
                  <a:ext uri="{0D108BD9-81ED-4DB2-BD59-A6C34878D82A}">
                    <a16:rowId xmlns="" xmlns:a16="http://schemas.microsoft.com/office/drawing/2014/main" val="2467075916"/>
                  </a:ext>
                </a:extLst>
              </a:tr>
              <a:tr h="865895">
                <a:tc gridSpan="6">
                  <a:txBody>
                    <a:bodyPr/>
                    <a:lstStyle/>
                    <a:p>
                      <a:pPr algn="ctr" rtl="0" fontAlgn="b"/>
                      <a:r>
                        <a:rPr lang="en-US" sz="1700" b="0" dirty="0">
                          <a:solidFill>
                            <a:schemeClr val="bg1"/>
                          </a:solidFill>
                          <a:effectLst/>
                        </a:rPr>
                        <a:t>Note: If you are late to class or leave early that will also count against your attendance and you will receive a color. </a:t>
                      </a:r>
                    </a:p>
                  </a:txBody>
                  <a:tcPr marL="27705" marR="27705" marT="18470" marB="184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598657400"/>
                  </a:ext>
                </a:extLst>
              </a:tr>
              <a:tr h="865895">
                <a:tc gridSpan="6">
                  <a:txBody>
                    <a:bodyPr/>
                    <a:lstStyle/>
                    <a:p>
                      <a:pPr algn="ctr" rtl="0" fontAlgn="b"/>
                      <a:r>
                        <a:rPr lang="en-US" sz="1700" b="0" dirty="0">
                          <a:solidFill>
                            <a:schemeClr val="bg1"/>
                          </a:solidFill>
                          <a:effectLst/>
                        </a:rPr>
                        <a:t>The only way to make up for being late or for an absence is through Distance.</a:t>
                      </a:r>
                    </a:p>
                  </a:txBody>
                  <a:tcPr marL="27705" marR="27705" marT="18470" marB="184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010617813"/>
                  </a:ext>
                </a:extLst>
              </a:tr>
            </a:tbl>
          </a:graphicData>
        </a:graphic>
      </p:graphicFrame>
    </p:spTree>
    <p:extLst>
      <p:ext uri="{BB962C8B-B14F-4D97-AF65-F5344CB8AC3E}">
        <p14:creationId xmlns:p14="http://schemas.microsoft.com/office/powerpoint/2010/main" val="1105816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2840773901"/>
              </p:ext>
            </p:extLst>
          </p:nvPr>
        </p:nvGraphicFramePr>
        <p:xfrm>
          <a:off x="1076291" y="398205"/>
          <a:ext cx="7507269" cy="6130302"/>
        </p:xfrm>
        <a:graphic>
          <a:graphicData uri="http://schemas.openxmlformats.org/drawingml/2006/table">
            <a:tbl>
              <a:tblPr>
                <a:tableStyleId>{5C22544A-7EE6-4342-B048-85BDC9FD1C3A}</a:tableStyleId>
              </a:tblPr>
              <a:tblGrid>
                <a:gridCol w="7507269">
                  <a:extLst>
                    <a:ext uri="{9D8B030D-6E8A-4147-A177-3AD203B41FA5}">
                      <a16:colId xmlns="" xmlns:a16="http://schemas.microsoft.com/office/drawing/2014/main" val="699968393"/>
                    </a:ext>
                  </a:extLst>
                </a:gridCol>
              </a:tblGrid>
              <a:tr h="525647">
                <a:tc>
                  <a:txBody>
                    <a:bodyPr/>
                    <a:lstStyle/>
                    <a:p>
                      <a:pPr algn="ctr" fontAlgn="b"/>
                      <a:r>
                        <a:rPr lang="en-US" sz="1600" b="1" u="none" strike="noStrike" dirty="0">
                          <a:effectLst/>
                        </a:rPr>
                        <a:t>Distance Education</a:t>
                      </a:r>
                      <a:endParaRPr lang="en-US" sz="1600" b="1" i="0" u="none" strike="noStrike" dirty="0">
                        <a:solidFill>
                          <a:srgbClr val="000000"/>
                        </a:solidFill>
                        <a:effectLst/>
                        <a:latin typeface="Calibri" panose="020F0502020204030204" pitchFamily="34" charset="0"/>
                      </a:endParaRPr>
                    </a:p>
                  </a:txBody>
                  <a:tcPr marL="4577" marR="4577" marT="4577" marB="0" anchor="b"/>
                </a:tc>
                <a:extLst>
                  <a:ext uri="{0D108BD9-81ED-4DB2-BD59-A6C34878D82A}">
                    <a16:rowId xmlns="" xmlns:a16="http://schemas.microsoft.com/office/drawing/2014/main" val="4067201974"/>
                  </a:ext>
                </a:extLst>
              </a:tr>
              <a:tr h="907643">
                <a:tc>
                  <a:txBody>
                    <a:bodyPr/>
                    <a:lstStyle/>
                    <a:p>
                      <a:pPr algn="ctr" fontAlgn="ctr"/>
                      <a:r>
                        <a:rPr lang="en-US" sz="1600" u="none" strike="noStrike" dirty="0">
                          <a:effectLst/>
                        </a:rPr>
                        <a:t>Distance Education is basically homework. It’s work that you do outside of your regular class. You can use distance time to make up for being tardy or missing a class.</a:t>
                      </a:r>
                      <a:br>
                        <a:rPr lang="en-US" sz="1600" u="none" strike="noStrike" dirty="0">
                          <a:effectLst/>
                        </a:rPr>
                      </a:br>
                      <a:endParaRPr lang="en-US" sz="1600" b="0" i="0" u="none" strike="noStrike" dirty="0">
                        <a:solidFill>
                          <a:srgbClr val="000000"/>
                        </a:solidFill>
                        <a:effectLst/>
                        <a:latin typeface="Calibri" panose="020F0502020204030204" pitchFamily="34" charset="0"/>
                      </a:endParaRPr>
                    </a:p>
                  </a:txBody>
                  <a:tcPr marL="4577" marR="4577" marT="4577" marB="0" anchor="ctr"/>
                </a:tc>
                <a:extLst>
                  <a:ext uri="{0D108BD9-81ED-4DB2-BD59-A6C34878D82A}">
                    <a16:rowId xmlns="" xmlns:a16="http://schemas.microsoft.com/office/drawing/2014/main" val="4032888328"/>
                  </a:ext>
                </a:extLst>
              </a:tr>
              <a:tr h="525647">
                <a:tc>
                  <a:txBody>
                    <a:bodyPr/>
                    <a:lstStyle/>
                    <a:p>
                      <a:pPr algn="ctr" fontAlgn="ctr"/>
                      <a:r>
                        <a:rPr lang="en-US" sz="1600" b="1" u="none" strike="noStrike" dirty="0" smtClean="0">
                          <a:effectLst/>
                        </a:rPr>
                        <a:t>To Get Credit for Distance </a:t>
                      </a:r>
                      <a:endParaRPr lang="en-US" sz="1600" b="1" i="0" u="none" strike="noStrike" dirty="0">
                        <a:solidFill>
                          <a:srgbClr val="000000"/>
                        </a:solidFill>
                        <a:effectLst/>
                        <a:latin typeface="Arial" panose="020B0604020202020204" pitchFamily="34" charset="0"/>
                      </a:endParaRPr>
                    </a:p>
                  </a:txBody>
                  <a:tcPr marL="4577" marR="4577" marT="4577" marB="0" anchor="ctr"/>
                </a:tc>
                <a:extLst>
                  <a:ext uri="{0D108BD9-81ED-4DB2-BD59-A6C34878D82A}">
                    <a16:rowId xmlns="" xmlns:a16="http://schemas.microsoft.com/office/drawing/2014/main" val="836071638"/>
                  </a:ext>
                </a:extLst>
              </a:tr>
              <a:tr h="1088840">
                <a:tc>
                  <a:txBody>
                    <a:bodyPr/>
                    <a:lstStyle/>
                    <a:p>
                      <a:pPr algn="ctr" fontAlgn="ctr"/>
                      <a:r>
                        <a:rPr lang="en-US" sz="1600" u="none" strike="noStrike" dirty="0">
                          <a:effectLst/>
                        </a:rPr>
                        <a:t>1) Have your teacher date and initial your homework at the place where you left off before you leave class.</a:t>
                      </a:r>
                      <a:br>
                        <a:rPr lang="en-US" sz="1600" u="none" strike="noStrike" dirty="0">
                          <a:effectLst/>
                        </a:rPr>
                      </a:br>
                      <a:r>
                        <a:rPr lang="en-US" sz="1600" u="none" strike="noStrike" dirty="0">
                          <a:effectLst/>
                        </a:rPr>
                        <a:t>2) Do the homework.</a:t>
                      </a:r>
                      <a:br>
                        <a:rPr lang="en-US" sz="1600" u="none" strike="noStrike" dirty="0">
                          <a:effectLst/>
                        </a:rPr>
                      </a:br>
                      <a:r>
                        <a:rPr lang="en-US" sz="1600" u="none" strike="noStrike" dirty="0">
                          <a:effectLst/>
                        </a:rPr>
                        <a:t>3) Turn in your distance work as soon as you get into class.</a:t>
                      </a:r>
                      <a:endParaRPr lang="en-US" sz="1600" b="0" i="0" u="none" strike="noStrike" dirty="0">
                        <a:solidFill>
                          <a:srgbClr val="000000"/>
                        </a:solidFill>
                        <a:effectLst/>
                        <a:latin typeface="Arial" panose="020B0604020202020204" pitchFamily="34" charset="0"/>
                      </a:endParaRPr>
                    </a:p>
                  </a:txBody>
                  <a:tcPr marL="4577" marR="4577" marT="4577" marB="0" anchor="ctr"/>
                </a:tc>
                <a:extLst>
                  <a:ext uri="{0D108BD9-81ED-4DB2-BD59-A6C34878D82A}">
                    <a16:rowId xmlns="" xmlns:a16="http://schemas.microsoft.com/office/drawing/2014/main" val="2816040704"/>
                  </a:ext>
                </a:extLst>
              </a:tr>
              <a:tr h="525647">
                <a:tc>
                  <a:txBody>
                    <a:bodyPr/>
                    <a:lstStyle/>
                    <a:p>
                      <a:pPr algn="ctr" fontAlgn="b"/>
                      <a:r>
                        <a:rPr lang="en-US" sz="1600" b="1" u="none" strike="noStrike" dirty="0">
                          <a:effectLst/>
                        </a:rPr>
                        <a:t>Counting Time</a:t>
                      </a:r>
                      <a:endParaRPr lang="en-US" sz="1600" b="1" i="0" u="none" strike="noStrike" dirty="0">
                        <a:solidFill>
                          <a:srgbClr val="000000"/>
                        </a:solidFill>
                        <a:effectLst/>
                        <a:latin typeface="Arial" panose="020B0604020202020204" pitchFamily="34" charset="0"/>
                      </a:endParaRPr>
                    </a:p>
                  </a:txBody>
                  <a:tcPr marL="4577" marR="4577" marT="4577" marB="0" anchor="b"/>
                </a:tc>
                <a:extLst>
                  <a:ext uri="{0D108BD9-81ED-4DB2-BD59-A6C34878D82A}">
                    <a16:rowId xmlns="" xmlns:a16="http://schemas.microsoft.com/office/drawing/2014/main" val="3600694909"/>
                  </a:ext>
                </a:extLst>
              </a:tr>
              <a:tr h="525647">
                <a:tc>
                  <a:txBody>
                    <a:bodyPr/>
                    <a:lstStyle/>
                    <a:p>
                      <a:pPr algn="ctr" fontAlgn="ctr"/>
                      <a:r>
                        <a:rPr lang="en-US" sz="1600" u="none" strike="noStrike" dirty="0">
                          <a:effectLst/>
                        </a:rPr>
                        <a:t>For most homework, you get 2 minutes per problem that you get right.*</a:t>
                      </a:r>
                      <a:endParaRPr lang="en-US" sz="1600" b="0" i="0" u="none" strike="noStrike" dirty="0">
                        <a:solidFill>
                          <a:srgbClr val="000000"/>
                        </a:solidFill>
                        <a:effectLst/>
                        <a:latin typeface="Calibri" panose="020F0502020204030204" pitchFamily="34" charset="0"/>
                      </a:endParaRPr>
                    </a:p>
                  </a:txBody>
                  <a:tcPr marL="4577" marR="4577" marT="4577" marB="0" anchor="ctr"/>
                </a:tc>
                <a:extLst>
                  <a:ext uri="{0D108BD9-81ED-4DB2-BD59-A6C34878D82A}">
                    <a16:rowId xmlns="" xmlns:a16="http://schemas.microsoft.com/office/drawing/2014/main" val="2119886359"/>
                  </a:ext>
                </a:extLst>
              </a:tr>
              <a:tr h="525647">
                <a:tc>
                  <a:txBody>
                    <a:bodyPr/>
                    <a:lstStyle/>
                    <a:p>
                      <a:pPr algn="ctr" fontAlgn="ctr"/>
                      <a:r>
                        <a:rPr lang="en-US" sz="1600" u="none" strike="noStrike" dirty="0">
                          <a:effectLst/>
                        </a:rPr>
                        <a:t>For essay questions, you usually get 5 minutes per paragraph. If in doubt, ask your teacher.</a:t>
                      </a:r>
                      <a:endParaRPr lang="en-US" sz="1600" b="0" i="0" u="none" strike="noStrike" dirty="0">
                        <a:solidFill>
                          <a:srgbClr val="000000"/>
                        </a:solidFill>
                        <a:effectLst/>
                        <a:latin typeface="Calibri" panose="020F0502020204030204" pitchFamily="34" charset="0"/>
                      </a:endParaRPr>
                    </a:p>
                  </a:txBody>
                  <a:tcPr marL="4577" marR="4577" marT="4577" marB="0" anchor="ctr"/>
                </a:tc>
                <a:extLst>
                  <a:ext uri="{0D108BD9-81ED-4DB2-BD59-A6C34878D82A}">
                    <a16:rowId xmlns="" xmlns:a16="http://schemas.microsoft.com/office/drawing/2014/main" val="1472007112"/>
                  </a:ext>
                </a:extLst>
              </a:tr>
              <a:tr h="907643">
                <a:tc>
                  <a:txBody>
                    <a:bodyPr/>
                    <a:lstStyle/>
                    <a:p>
                      <a:pPr algn="ctr" fontAlgn="b"/>
                      <a:r>
                        <a:rPr lang="en-US" sz="1600" u="none" strike="noStrike" dirty="0">
                          <a:effectLst/>
                        </a:rPr>
                        <a:t>*You don’t get time for problems that are incorrect. We also can’t give you time for work that you’re correcting because it’s difficult to tell which was done in class and which was done at home.</a:t>
                      </a:r>
                      <a:endParaRPr lang="en-US" sz="1600" b="0" i="0" u="none" strike="noStrike" dirty="0">
                        <a:solidFill>
                          <a:srgbClr val="000000"/>
                        </a:solidFill>
                        <a:effectLst/>
                        <a:latin typeface="Calibri" panose="020F0502020204030204" pitchFamily="34" charset="0"/>
                      </a:endParaRPr>
                    </a:p>
                  </a:txBody>
                  <a:tcPr marL="4577" marR="4577" marT="4577" marB="0" anchor="b"/>
                </a:tc>
                <a:extLst>
                  <a:ext uri="{0D108BD9-81ED-4DB2-BD59-A6C34878D82A}">
                    <a16:rowId xmlns="" xmlns:a16="http://schemas.microsoft.com/office/drawing/2014/main" val="4248887785"/>
                  </a:ext>
                </a:extLst>
              </a:tr>
              <a:tr h="525647">
                <a:tc>
                  <a:txBody>
                    <a:bodyPr/>
                    <a:lstStyle/>
                    <a:p>
                      <a:pPr algn="ctr" fontAlgn="ctr"/>
                      <a:r>
                        <a:rPr lang="en-US" sz="1600" b="1" u="none" strike="noStrike" dirty="0">
                          <a:effectLst/>
                        </a:rPr>
                        <a:t>All time starts over on July 1st.</a:t>
                      </a:r>
                      <a:endParaRPr lang="en-US" sz="1600" b="1" i="0" u="none" strike="noStrike" dirty="0">
                        <a:solidFill>
                          <a:srgbClr val="000000"/>
                        </a:solidFill>
                        <a:effectLst/>
                        <a:latin typeface="Arial" panose="020B0604020202020204" pitchFamily="34" charset="0"/>
                      </a:endParaRPr>
                    </a:p>
                  </a:txBody>
                  <a:tcPr marL="4577" marR="4577" marT="4577" marB="0" anchor="ctr"/>
                </a:tc>
                <a:extLst>
                  <a:ext uri="{0D108BD9-81ED-4DB2-BD59-A6C34878D82A}">
                    <a16:rowId xmlns="" xmlns:a16="http://schemas.microsoft.com/office/drawing/2014/main" val="3003831581"/>
                  </a:ext>
                </a:extLst>
              </a:tr>
            </a:tbl>
          </a:graphicData>
        </a:graphic>
      </p:graphicFrame>
    </p:spTree>
    <p:extLst>
      <p:ext uri="{BB962C8B-B14F-4D97-AF65-F5344CB8AC3E}">
        <p14:creationId xmlns:p14="http://schemas.microsoft.com/office/powerpoint/2010/main" val="1522289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Rectangle 4"/>
          <p:cNvSpPr/>
          <p:nvPr/>
        </p:nvSpPr>
        <p:spPr>
          <a:xfrm>
            <a:off x="0" y="-3049696"/>
            <a:ext cx="11734800" cy="2585323"/>
          </a:xfrm>
          <a:prstGeom prst="rect">
            <a:avLst/>
          </a:prstGeom>
        </p:spPr>
        <p:txBody>
          <a:bodyPr wrap="square">
            <a:spAutoFit/>
          </a:bodyPr>
          <a:lstStyle/>
          <a:p>
            <a:r>
              <a:rPr lang="en-US" dirty="0">
                <a:latin typeface="Arial" panose="020B0604020202020204" pitchFamily="34" charset="0"/>
              </a:rPr>
              <a:t>program is open to anyone age 16 or older who is not attending a high school. It helps people prepare for the equivalency test, earn workforce</a:t>
            </a:r>
          </a:p>
          <a:p>
            <a:r>
              <a:rPr lang="en-US" dirty="0">
                <a:latin typeface="Arial" panose="020B0604020202020204" pitchFamily="34" charset="0"/>
              </a:rPr>
              <a:t>certification and even learn English as a second language.</a:t>
            </a:r>
          </a:p>
          <a:p>
            <a:r>
              <a:rPr lang="en-US" dirty="0">
                <a:latin typeface="Arial" panose="020B0604020202020204" pitchFamily="34" charset="0"/>
              </a:rPr>
              <a:t>“It’s really all about getting people into career training and employment,” said Robert Moore, director of the program.</a:t>
            </a:r>
          </a:p>
          <a:p>
            <a:r>
              <a:rPr lang="en-US" dirty="0">
                <a:latin typeface="Arial" panose="020B0604020202020204" pitchFamily="34" charset="0"/>
              </a:rPr>
              <a:t>The program serves about 500 people each year. Historically, there has been one ceremony in May to recognize their accomplishments. A second</a:t>
            </a:r>
          </a:p>
          <a:p>
            <a:r>
              <a:rPr lang="en-US" dirty="0">
                <a:latin typeface="Arial" panose="020B0604020202020204" pitchFamily="34" charset="0"/>
              </a:rPr>
              <a:t>ceremony was added in December this year.</a:t>
            </a:r>
          </a:p>
          <a:p>
            <a:r>
              <a:rPr lang="en-US" dirty="0">
                <a:latin typeface="Arial" panose="020B0604020202020204" pitchFamily="34" charset="0"/>
              </a:rPr>
              <a:t>“</a:t>
            </a:r>
            <a:r>
              <a:rPr lang="en-US" sz="800" i="1" dirty="0">
                <a:latin typeface="Arial" panose="020B0604020202020204" pitchFamily="34" charset="0"/>
              </a:rPr>
              <a:t>- 1</a:t>
            </a:r>
            <a:endParaRPr lang="en-US" dirty="0"/>
          </a:p>
        </p:txBody>
      </p:sp>
      <p:sp>
        <p:nvSpPr>
          <p:cNvPr id="7" name="Rectangle 6"/>
          <p:cNvSpPr/>
          <p:nvPr/>
        </p:nvSpPr>
        <p:spPr>
          <a:xfrm>
            <a:off x="4890150" y="2118982"/>
            <a:ext cx="7079673" cy="1046440"/>
          </a:xfrm>
          <a:prstGeom prst="rect">
            <a:avLst/>
          </a:prstGeom>
        </p:spPr>
        <p:txBody>
          <a:bodyPr wrap="square">
            <a:spAutoFit/>
          </a:bodyPr>
          <a:lstStyle/>
          <a:p>
            <a:endParaRPr lang="en-US" sz="2800" dirty="0"/>
          </a:p>
          <a:p>
            <a:endParaRPr lang="en-US" sz="1700" dirty="0"/>
          </a:p>
          <a:p>
            <a:endParaRPr lang="en-US" sz="1700" dirty="0"/>
          </a:p>
        </p:txBody>
      </p:sp>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80860" r="-257" b="25663"/>
          <a:stretch/>
        </p:blipFill>
        <p:spPr>
          <a:xfrm>
            <a:off x="9498229" y="5747123"/>
            <a:ext cx="2236571" cy="979431"/>
          </a:xfrm>
          <a:prstGeom prst="rect">
            <a:avLst/>
          </a:prstGeom>
        </p:spPr>
      </p:pic>
      <p:sp>
        <p:nvSpPr>
          <p:cNvPr id="10" name="Rectangle 9"/>
          <p:cNvSpPr/>
          <p:nvPr/>
        </p:nvSpPr>
        <p:spPr>
          <a:xfrm>
            <a:off x="2605547" y="737649"/>
            <a:ext cx="9129252" cy="1477328"/>
          </a:xfrm>
          <a:prstGeom prst="rect">
            <a:avLst/>
          </a:prstGeom>
        </p:spPr>
        <p:txBody>
          <a:bodyPr wrap="square">
            <a:spAutoFit/>
          </a:bodyPr>
          <a:lstStyle/>
          <a:p>
            <a:r>
              <a:rPr lang="en-US" sz="5400" b="1" dirty="0"/>
              <a:t>Indiana</a:t>
            </a:r>
            <a:r>
              <a:rPr lang="en-US" sz="5400" dirty="0"/>
              <a:t> ADULT EDUCATION</a:t>
            </a:r>
            <a:r>
              <a:rPr lang="en-US" sz="10200" dirty="0"/>
              <a:t/>
            </a:r>
            <a:br>
              <a:rPr lang="en-US" sz="10200" dirty="0"/>
            </a:br>
            <a:r>
              <a:rPr lang="en-US" dirty="0"/>
              <a:t>Basic Skills. High School Equivalency. Short-term Training. Certifications and More.</a:t>
            </a:r>
            <a:br>
              <a:rPr lang="en-US" dirty="0"/>
            </a:br>
            <a:endParaRPr lang="en-US" dirty="0"/>
          </a:p>
        </p:txBody>
      </p:sp>
      <p:sp>
        <p:nvSpPr>
          <p:cNvPr id="8" name="Rectangle 7"/>
          <p:cNvSpPr/>
          <p:nvPr/>
        </p:nvSpPr>
        <p:spPr>
          <a:xfrm>
            <a:off x="478697" y="2586534"/>
            <a:ext cx="8372540" cy="3647152"/>
          </a:xfrm>
          <a:prstGeom prst="rect">
            <a:avLst/>
          </a:prstGeom>
        </p:spPr>
        <p:txBody>
          <a:bodyPr wrap="square">
            <a:spAutoFit/>
          </a:bodyPr>
          <a:lstStyle/>
          <a:p>
            <a:r>
              <a:rPr lang="en-US" sz="4000" dirty="0" smtClean="0">
                <a:solidFill>
                  <a:srgbClr val="FFC000"/>
                </a:solidFill>
                <a:ea typeface="Calibri" panose="020F0502020204030204" pitchFamily="34" charset="0"/>
              </a:rPr>
              <a:t>New Contact for TABE</a:t>
            </a:r>
          </a:p>
          <a:p>
            <a:endParaRPr lang="en-US" sz="1100" dirty="0" smtClean="0">
              <a:ea typeface="Calibri" panose="020F0502020204030204" pitchFamily="34" charset="0"/>
            </a:endParaRPr>
          </a:p>
          <a:p>
            <a:r>
              <a:rPr lang="en-US" sz="4800" dirty="0" smtClean="0">
                <a:ea typeface="Calibri" panose="020F0502020204030204" pitchFamily="34" charset="0"/>
              </a:rPr>
              <a:t>Mike </a:t>
            </a:r>
            <a:r>
              <a:rPr lang="en-US" sz="4800" dirty="0">
                <a:ea typeface="Calibri" panose="020F0502020204030204" pitchFamily="34" charset="0"/>
              </a:rPr>
              <a:t>Johnson </a:t>
            </a:r>
          </a:p>
          <a:p>
            <a:r>
              <a:rPr lang="en-US" sz="2600" dirty="0" smtClean="0">
                <a:ea typeface="Calibri" panose="020F0502020204030204" pitchFamily="34" charset="0"/>
              </a:rPr>
              <a:t>National </a:t>
            </a:r>
            <a:r>
              <a:rPr lang="en-US" sz="2600" dirty="0">
                <a:ea typeface="Calibri" panose="020F0502020204030204" pitchFamily="34" charset="0"/>
              </a:rPr>
              <a:t>Adult Education Director</a:t>
            </a:r>
          </a:p>
          <a:p>
            <a:r>
              <a:rPr lang="en-US" sz="2600" dirty="0">
                <a:ea typeface="Calibri" panose="020F0502020204030204" pitchFamily="34" charset="0"/>
              </a:rPr>
              <a:t>Data Recognition </a:t>
            </a:r>
            <a:r>
              <a:rPr lang="en-US" sz="2600" dirty="0" smtClean="0">
                <a:ea typeface="Calibri" panose="020F0502020204030204" pitchFamily="34" charset="0"/>
              </a:rPr>
              <a:t>Corporation</a:t>
            </a:r>
          </a:p>
          <a:p>
            <a:r>
              <a:rPr lang="en-US" sz="2600" dirty="0" smtClean="0">
                <a:ea typeface="Calibri" panose="020F0502020204030204" pitchFamily="34" charset="0"/>
              </a:rPr>
              <a:t>630-995-6712</a:t>
            </a:r>
            <a:endParaRPr lang="en-US" sz="2600" dirty="0">
              <a:ea typeface="Calibri" panose="020F0502020204030204" pitchFamily="34" charset="0"/>
            </a:endParaRPr>
          </a:p>
          <a:p>
            <a:r>
              <a:rPr lang="en-US" sz="2600" u="sng" dirty="0" smtClean="0">
                <a:solidFill>
                  <a:srgbClr val="000000"/>
                </a:solidFill>
                <a:ea typeface="Calibri" panose="020F0502020204030204" pitchFamily="34" charset="0"/>
                <a:hlinkClick r:id="rId5"/>
              </a:rPr>
              <a:t>mjohnson@datarecognitioncorp.com </a:t>
            </a:r>
            <a:r>
              <a:rPr lang="en-US" sz="2800" u="sng" dirty="0">
                <a:solidFill>
                  <a:srgbClr val="000000"/>
                </a:solidFill>
                <a:ea typeface="Times New Roman" panose="02020603050405020304" pitchFamily="18" charset="0"/>
                <a:hlinkClick r:id="rId5"/>
              </a:rPr>
              <a:t/>
            </a:r>
            <a:br>
              <a:rPr lang="en-US" sz="2800" u="sng" dirty="0">
                <a:solidFill>
                  <a:srgbClr val="000000"/>
                </a:solidFill>
                <a:ea typeface="Times New Roman" panose="02020603050405020304" pitchFamily="18" charset="0"/>
                <a:hlinkClick r:id="rId5"/>
              </a:rPr>
            </a:br>
            <a:endParaRPr lang="en-US" sz="2800" dirty="0"/>
          </a:p>
        </p:txBody>
      </p:sp>
      <p:pic>
        <p:nvPicPr>
          <p:cNvPr id="9" name="Picture 8"/>
          <p:cNvPicPr>
            <a:picLocks noChangeAspect="1"/>
          </p:cNvPicPr>
          <p:nvPr/>
        </p:nvPicPr>
        <p:blipFill rotWithShape="1">
          <a:blip r:embed="rId6"/>
          <a:srcRect l="26008" r="19919"/>
          <a:stretch/>
        </p:blipFill>
        <p:spPr>
          <a:xfrm>
            <a:off x="7784905" y="2812894"/>
            <a:ext cx="3949894" cy="2817552"/>
          </a:xfrm>
          <a:prstGeom prst="rect">
            <a:avLst/>
          </a:prstGeom>
          <a:ln>
            <a:solidFill>
              <a:schemeClr val="tx1"/>
            </a:solidFill>
          </a:ln>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9328" y="3416999"/>
            <a:ext cx="1496091" cy="1431260"/>
          </a:xfrm>
          <a:prstGeom prst="rect">
            <a:avLst/>
          </a:prstGeom>
          <a:ln>
            <a:solidFill>
              <a:schemeClr val="bg1"/>
            </a:solidFill>
          </a:ln>
        </p:spPr>
      </p:pic>
      <p:sp>
        <p:nvSpPr>
          <p:cNvPr id="11" name="Rectangle 10"/>
          <p:cNvSpPr/>
          <p:nvPr/>
        </p:nvSpPr>
        <p:spPr>
          <a:xfrm>
            <a:off x="5991129" y="2162865"/>
            <a:ext cx="5506327" cy="220902"/>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Tree>
    <p:extLst>
      <p:ext uri="{BB962C8B-B14F-4D97-AF65-F5344CB8AC3E}">
        <p14:creationId xmlns:p14="http://schemas.microsoft.com/office/powerpoint/2010/main" val="3083848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Rectangle 4"/>
          <p:cNvSpPr/>
          <p:nvPr/>
        </p:nvSpPr>
        <p:spPr>
          <a:xfrm>
            <a:off x="0" y="-3049696"/>
            <a:ext cx="11734800" cy="2585323"/>
          </a:xfrm>
          <a:prstGeom prst="rect">
            <a:avLst/>
          </a:prstGeom>
        </p:spPr>
        <p:txBody>
          <a:bodyPr wrap="square">
            <a:spAutoFit/>
          </a:bodyPr>
          <a:lstStyle/>
          <a:p>
            <a:r>
              <a:rPr lang="en-US" dirty="0">
                <a:latin typeface="Arial" panose="020B0604020202020204" pitchFamily="34" charset="0"/>
              </a:rPr>
              <a:t>program is open to anyone age 16 or older who is not attending a high school. It helps people prepare for the equivalency test, earn workforce</a:t>
            </a:r>
          </a:p>
          <a:p>
            <a:r>
              <a:rPr lang="en-US" dirty="0">
                <a:latin typeface="Arial" panose="020B0604020202020204" pitchFamily="34" charset="0"/>
              </a:rPr>
              <a:t>certification and even learn English as a second language.</a:t>
            </a:r>
          </a:p>
          <a:p>
            <a:r>
              <a:rPr lang="en-US" dirty="0">
                <a:latin typeface="Arial" panose="020B0604020202020204" pitchFamily="34" charset="0"/>
              </a:rPr>
              <a:t>“It’s really all about getting people into career training and employment,” said Robert Moore, director of the program.</a:t>
            </a:r>
          </a:p>
          <a:p>
            <a:r>
              <a:rPr lang="en-US" dirty="0">
                <a:latin typeface="Arial" panose="020B0604020202020204" pitchFamily="34" charset="0"/>
              </a:rPr>
              <a:t>The program serves about 500 people each year. Historically, there has been one ceremony in May to recognize their accomplishments. A second</a:t>
            </a:r>
          </a:p>
          <a:p>
            <a:r>
              <a:rPr lang="en-US" dirty="0">
                <a:latin typeface="Arial" panose="020B0604020202020204" pitchFamily="34" charset="0"/>
              </a:rPr>
              <a:t>ceremony was added in December this year.</a:t>
            </a:r>
          </a:p>
          <a:p>
            <a:r>
              <a:rPr lang="en-US" dirty="0">
                <a:latin typeface="Arial" panose="020B0604020202020204" pitchFamily="34" charset="0"/>
              </a:rPr>
              <a:t>“</a:t>
            </a:r>
            <a:r>
              <a:rPr lang="en-US" sz="800" i="1" dirty="0">
                <a:latin typeface="Arial" panose="020B0604020202020204" pitchFamily="34" charset="0"/>
              </a:rPr>
              <a:t>- 1</a:t>
            </a:r>
            <a:endParaRPr lang="en-US" dirty="0"/>
          </a:p>
        </p:txBody>
      </p:sp>
      <p:sp>
        <p:nvSpPr>
          <p:cNvPr id="7" name="Rectangle 6"/>
          <p:cNvSpPr/>
          <p:nvPr/>
        </p:nvSpPr>
        <p:spPr>
          <a:xfrm>
            <a:off x="4890150" y="2118982"/>
            <a:ext cx="7079673" cy="1046440"/>
          </a:xfrm>
          <a:prstGeom prst="rect">
            <a:avLst/>
          </a:prstGeom>
        </p:spPr>
        <p:txBody>
          <a:bodyPr wrap="square">
            <a:spAutoFit/>
          </a:bodyPr>
          <a:lstStyle/>
          <a:p>
            <a:endParaRPr lang="en-US" sz="2800" dirty="0"/>
          </a:p>
          <a:p>
            <a:endParaRPr lang="en-US" sz="1700" dirty="0"/>
          </a:p>
          <a:p>
            <a:endParaRPr lang="en-US" sz="1700" dirty="0"/>
          </a:p>
        </p:txBody>
      </p:sp>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80860" r="-257" b="25663"/>
          <a:stretch/>
        </p:blipFill>
        <p:spPr>
          <a:xfrm>
            <a:off x="9498229" y="5747123"/>
            <a:ext cx="2236571" cy="979431"/>
          </a:xfrm>
          <a:prstGeom prst="rect">
            <a:avLst/>
          </a:prstGeom>
        </p:spPr>
      </p:pic>
      <p:sp>
        <p:nvSpPr>
          <p:cNvPr id="10" name="Rectangle 9"/>
          <p:cNvSpPr/>
          <p:nvPr/>
        </p:nvSpPr>
        <p:spPr>
          <a:xfrm>
            <a:off x="2605547" y="737649"/>
            <a:ext cx="9129252" cy="1477328"/>
          </a:xfrm>
          <a:prstGeom prst="rect">
            <a:avLst/>
          </a:prstGeom>
        </p:spPr>
        <p:txBody>
          <a:bodyPr wrap="square">
            <a:spAutoFit/>
          </a:bodyPr>
          <a:lstStyle/>
          <a:p>
            <a:r>
              <a:rPr lang="en-US" sz="5400" b="1" dirty="0"/>
              <a:t>Indiana</a:t>
            </a:r>
            <a:r>
              <a:rPr lang="en-US" sz="5400" dirty="0"/>
              <a:t> ADULT EDUCATION</a:t>
            </a:r>
            <a:r>
              <a:rPr lang="en-US" sz="10200" dirty="0"/>
              <a:t/>
            </a:r>
            <a:br>
              <a:rPr lang="en-US" sz="10200" dirty="0"/>
            </a:br>
            <a:r>
              <a:rPr lang="en-US" dirty="0"/>
              <a:t>Basic Skills. High School Equivalency. Short-term Training. Certifications and More.</a:t>
            </a:r>
            <a:br>
              <a:rPr lang="en-US" dirty="0"/>
            </a:br>
            <a:endParaRPr lang="en-US" dirty="0"/>
          </a:p>
        </p:txBody>
      </p:sp>
      <p:sp>
        <p:nvSpPr>
          <p:cNvPr id="8" name="Rectangle 7"/>
          <p:cNvSpPr/>
          <p:nvPr/>
        </p:nvSpPr>
        <p:spPr>
          <a:xfrm>
            <a:off x="4699462" y="2658021"/>
            <a:ext cx="3621982" cy="3600986"/>
          </a:xfrm>
          <a:prstGeom prst="rect">
            <a:avLst/>
          </a:prstGeom>
        </p:spPr>
        <p:txBody>
          <a:bodyPr wrap="square">
            <a:spAutoFit/>
          </a:bodyPr>
          <a:lstStyle/>
          <a:p>
            <a:r>
              <a:rPr lang="en-US" sz="1900" dirty="0" smtClean="0"/>
              <a:t>TASC Center Coordinators will receive </a:t>
            </a:r>
            <a:r>
              <a:rPr lang="en-US" sz="1900" dirty="0"/>
              <a:t>an email with a link to complete </a:t>
            </a:r>
            <a:r>
              <a:rPr lang="en-US" sz="1900" dirty="0" smtClean="0"/>
              <a:t>a Data </a:t>
            </a:r>
            <a:r>
              <a:rPr lang="en-US" sz="1900" dirty="0"/>
              <a:t>Recognition Corporation (DRC) </a:t>
            </a:r>
            <a:r>
              <a:rPr lang="en-US" sz="1900" dirty="0" smtClean="0"/>
              <a:t>survey. The survey is to </a:t>
            </a:r>
            <a:r>
              <a:rPr lang="en-US" sz="1900" dirty="0"/>
              <a:t>better understand user satisfaction with the administration of the TASC Test. </a:t>
            </a:r>
            <a:r>
              <a:rPr lang="en-US" sz="1900" dirty="0" smtClean="0"/>
              <a:t> Results </a:t>
            </a:r>
            <a:r>
              <a:rPr lang="en-US" sz="1900" dirty="0"/>
              <a:t>will be used by DRC to improve the TASC Test administration process</a:t>
            </a:r>
            <a:r>
              <a:rPr lang="en-US" sz="1900" dirty="0" smtClean="0"/>
              <a:t>.</a:t>
            </a:r>
            <a:r>
              <a:rPr lang="en-US" sz="1900" dirty="0"/>
              <a:t> The survey should take </a:t>
            </a:r>
            <a:r>
              <a:rPr lang="en-US" sz="1900" dirty="0" smtClean="0"/>
              <a:t>no</a:t>
            </a:r>
            <a:endParaRPr lang="en-US" sz="1900" dirty="0"/>
          </a:p>
        </p:txBody>
      </p:sp>
      <p:pic>
        <p:nvPicPr>
          <p:cNvPr id="9" name="Picture 8"/>
          <p:cNvPicPr>
            <a:picLocks noChangeAspect="1"/>
          </p:cNvPicPr>
          <p:nvPr/>
        </p:nvPicPr>
        <p:blipFill rotWithShape="1">
          <a:blip r:embed="rId5"/>
          <a:srcRect l="49365" r="19919"/>
          <a:stretch/>
        </p:blipFill>
        <p:spPr>
          <a:xfrm>
            <a:off x="2247099" y="3572693"/>
            <a:ext cx="2243658" cy="2817552"/>
          </a:xfrm>
          <a:prstGeom prst="rect">
            <a:avLst/>
          </a:prstGeom>
          <a:ln>
            <a:solidFill>
              <a:schemeClr val="tx1"/>
            </a:solidFill>
          </a:ln>
        </p:spPr>
      </p:pic>
      <p:sp>
        <p:nvSpPr>
          <p:cNvPr id="11" name="Rectangle 10"/>
          <p:cNvSpPr/>
          <p:nvPr/>
        </p:nvSpPr>
        <p:spPr>
          <a:xfrm>
            <a:off x="6098073" y="2182582"/>
            <a:ext cx="5506327" cy="220902"/>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7099" y="2302119"/>
            <a:ext cx="2164675" cy="1046431"/>
          </a:xfrm>
          <a:prstGeom prst="rect">
            <a:avLst/>
          </a:prstGeom>
        </p:spPr>
      </p:pic>
      <p:sp>
        <p:nvSpPr>
          <p:cNvPr id="2" name="TextBox 1"/>
          <p:cNvSpPr txBox="1"/>
          <p:nvPr/>
        </p:nvSpPr>
        <p:spPr>
          <a:xfrm>
            <a:off x="8415427" y="2642202"/>
            <a:ext cx="3188974" cy="3139321"/>
          </a:xfrm>
          <a:prstGeom prst="rect">
            <a:avLst/>
          </a:prstGeom>
          <a:noFill/>
        </p:spPr>
        <p:txBody>
          <a:bodyPr wrap="square" rtlCol="0">
            <a:spAutoFit/>
          </a:bodyPr>
          <a:lstStyle/>
          <a:p>
            <a:r>
              <a:rPr lang="en-US" dirty="0"/>
              <a:t>more than </a:t>
            </a:r>
            <a:r>
              <a:rPr lang="en-US" dirty="0" smtClean="0"/>
              <a:t>10 minutes </a:t>
            </a:r>
            <a:r>
              <a:rPr lang="en-US" dirty="0"/>
              <a:t>to complete. Responses are being collected at an OPEN website with complete anonymity. All results will be combined for analysis.</a:t>
            </a:r>
            <a:br>
              <a:rPr lang="en-US" dirty="0"/>
            </a:br>
            <a:r>
              <a:rPr lang="en-US" dirty="0"/>
              <a:t/>
            </a:r>
            <a:br>
              <a:rPr lang="en-US" dirty="0"/>
            </a:br>
            <a:r>
              <a:rPr lang="en-US" dirty="0">
                <a:solidFill>
                  <a:srgbClr val="FFC000"/>
                </a:solidFill>
              </a:rPr>
              <a:t>Questions </a:t>
            </a:r>
            <a:r>
              <a:rPr lang="en-US" dirty="0"/>
              <a:t>– Contact TASC Test Customer </a:t>
            </a:r>
            <a:r>
              <a:rPr lang="en-US" dirty="0" smtClean="0"/>
              <a:t>Support.</a:t>
            </a:r>
            <a:endParaRPr lang="en-US" dirty="0"/>
          </a:p>
          <a:p>
            <a:endParaRPr lang="en-US" dirty="0"/>
          </a:p>
        </p:txBody>
      </p:sp>
      <p:sp>
        <p:nvSpPr>
          <p:cNvPr id="3" name="Rectangle 2"/>
          <p:cNvSpPr/>
          <p:nvPr/>
        </p:nvSpPr>
        <p:spPr>
          <a:xfrm>
            <a:off x="8429986" y="5426065"/>
            <a:ext cx="3247877" cy="369332"/>
          </a:xfrm>
          <a:prstGeom prst="rect">
            <a:avLst/>
          </a:prstGeom>
        </p:spPr>
        <p:txBody>
          <a:bodyPr wrap="none">
            <a:spAutoFit/>
          </a:bodyPr>
          <a:lstStyle/>
          <a:p>
            <a:r>
              <a:rPr lang="en-US" u="sng" dirty="0">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7"/>
              </a:rPr>
              <a:t>https://tasctest.com/contact-us/</a:t>
            </a:r>
            <a:endParaRPr lang="en-US" dirty="0"/>
          </a:p>
        </p:txBody>
      </p:sp>
      <p:sp>
        <p:nvSpPr>
          <p:cNvPr id="4" name="TextBox 3"/>
          <p:cNvSpPr txBox="1"/>
          <p:nvPr/>
        </p:nvSpPr>
        <p:spPr>
          <a:xfrm>
            <a:off x="193315" y="3930448"/>
            <a:ext cx="2523589" cy="1938992"/>
          </a:xfrm>
          <a:prstGeom prst="rect">
            <a:avLst/>
          </a:prstGeom>
          <a:noFill/>
        </p:spPr>
        <p:txBody>
          <a:bodyPr wrap="square" rtlCol="0">
            <a:spAutoFit/>
          </a:bodyPr>
          <a:lstStyle/>
          <a:p>
            <a:r>
              <a:rPr lang="en-US" sz="4800" dirty="0" smtClean="0">
                <a:latin typeface="Segoe Print" panose="02000600000000000000" pitchFamily="2" charset="0"/>
              </a:rPr>
              <a:t>TASC</a:t>
            </a:r>
            <a:r>
              <a:rPr lang="en-US" sz="3600" dirty="0" smtClean="0">
                <a:latin typeface="Segoe Print" panose="02000600000000000000" pitchFamily="2" charset="0"/>
              </a:rPr>
              <a:t> </a:t>
            </a:r>
          </a:p>
          <a:p>
            <a:r>
              <a:rPr lang="en-US" sz="3600" dirty="0" smtClean="0">
                <a:latin typeface="Segoe Print" panose="02000600000000000000" pitchFamily="2" charset="0"/>
              </a:rPr>
              <a:t>User </a:t>
            </a:r>
          </a:p>
          <a:p>
            <a:r>
              <a:rPr lang="en-US" sz="3600" dirty="0" smtClean="0">
                <a:latin typeface="Segoe Print" panose="02000600000000000000" pitchFamily="2" charset="0"/>
              </a:rPr>
              <a:t>Survey</a:t>
            </a:r>
            <a:endParaRPr lang="en-US" sz="3600" dirty="0">
              <a:latin typeface="Segoe Print" panose="02000600000000000000" pitchFamily="2" charset="0"/>
            </a:endParaRPr>
          </a:p>
        </p:txBody>
      </p:sp>
    </p:spTree>
    <p:extLst>
      <p:ext uri="{BB962C8B-B14F-4D97-AF65-F5344CB8AC3E}">
        <p14:creationId xmlns:p14="http://schemas.microsoft.com/office/powerpoint/2010/main" val="40186920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3638" y="415260"/>
            <a:ext cx="8263219" cy="646331"/>
          </a:xfrm>
          <a:prstGeom prst="rect">
            <a:avLst/>
          </a:prstGeom>
          <a:noFill/>
        </p:spPr>
        <p:txBody>
          <a:bodyPr wrap="square" rtlCol="0">
            <a:spAutoFit/>
          </a:bodyPr>
          <a:lstStyle/>
          <a:p>
            <a:pPr algn="r"/>
            <a:r>
              <a:rPr lang="en-US" sz="3600" dirty="0" smtClean="0">
                <a:solidFill>
                  <a:srgbClr val="FFC000"/>
                </a:solidFill>
              </a:rPr>
              <a:t>NRS State Table 4 – 2018-2019  </a:t>
            </a:r>
            <a:r>
              <a:rPr lang="en-US" sz="1400" dirty="0" smtClean="0"/>
              <a:t>6-10-19</a:t>
            </a:r>
            <a:endParaRPr lang="en-US" sz="1400" dirty="0"/>
          </a:p>
        </p:txBody>
      </p:sp>
      <p:pic>
        <p:nvPicPr>
          <p:cNvPr id="4" name="Picture 3"/>
          <p:cNvPicPr>
            <a:picLocks noChangeAspect="1"/>
          </p:cNvPicPr>
          <p:nvPr/>
        </p:nvPicPr>
        <p:blipFill>
          <a:blip r:embed="rId3"/>
          <a:stretch>
            <a:fillRect/>
          </a:stretch>
        </p:blipFill>
        <p:spPr>
          <a:xfrm>
            <a:off x="1578078" y="1357344"/>
            <a:ext cx="9660194" cy="5325973"/>
          </a:xfrm>
          <a:prstGeom prst="rect">
            <a:avLst/>
          </a:prstGeom>
        </p:spPr>
      </p:pic>
    </p:spTree>
    <p:extLst>
      <p:ext uri="{BB962C8B-B14F-4D97-AF65-F5344CB8AC3E}">
        <p14:creationId xmlns:p14="http://schemas.microsoft.com/office/powerpoint/2010/main" val="1291343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13754"/>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220902"/>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6019975" y="2619970"/>
            <a:ext cx="5448635" cy="400110"/>
          </a:xfrm>
          <a:prstGeom prst="rect">
            <a:avLst/>
          </a:prstGeom>
          <a:noFill/>
        </p:spPr>
        <p:txBody>
          <a:bodyPr wrap="square" rtlCol="0">
            <a:spAutoFit/>
          </a:bodyPr>
          <a:lstStyle/>
          <a:p>
            <a:endParaRPr lang="en-US" sz="2000" dirty="0"/>
          </a:p>
        </p:txBody>
      </p:sp>
      <p:sp>
        <p:nvSpPr>
          <p:cNvPr id="7" name="Rectangle 6"/>
          <p:cNvSpPr/>
          <p:nvPr/>
        </p:nvSpPr>
        <p:spPr>
          <a:xfrm>
            <a:off x="444840" y="6044351"/>
            <a:ext cx="6898042" cy="338554"/>
          </a:xfrm>
          <a:prstGeom prst="rect">
            <a:avLst/>
          </a:prstGeom>
        </p:spPr>
        <p:txBody>
          <a:bodyPr wrap="none">
            <a:spAutoFit/>
          </a:bodyPr>
          <a:lstStyle/>
          <a:p>
            <a:r>
              <a:rPr lang="en-US" sz="1600" dirty="0" smtClean="0"/>
              <a:t>                                 *</a:t>
            </a:r>
            <a:r>
              <a:rPr lang="en-US" sz="1600" dirty="0"/>
              <a:t>Data as of </a:t>
            </a:r>
            <a:r>
              <a:rPr lang="en-US" sz="1600" dirty="0" smtClean="0"/>
              <a:t>6.10.19                  ** Data as of 6.11.18</a:t>
            </a:r>
            <a:endParaRPr lang="en-US" sz="1600" dirty="0"/>
          </a:p>
        </p:txBody>
      </p:sp>
      <p:cxnSp>
        <p:nvCxnSpPr>
          <p:cNvPr id="11" name="Straight Connector 10"/>
          <p:cNvCxnSpPr/>
          <p:nvPr/>
        </p:nvCxnSpPr>
        <p:spPr>
          <a:xfrm flipH="1">
            <a:off x="7659862" y="3275745"/>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10062" y="1974964"/>
            <a:ext cx="9665599" cy="4401205"/>
          </a:xfrm>
          <a:prstGeom prst="rect">
            <a:avLst/>
          </a:prstGeom>
          <a:noFill/>
        </p:spPr>
        <p:txBody>
          <a:bodyPr wrap="square" rtlCol="0">
            <a:spAutoFit/>
          </a:bodyPr>
          <a:lstStyle/>
          <a:p>
            <a:r>
              <a:rPr lang="en-US" sz="8800" dirty="0" smtClean="0">
                <a:solidFill>
                  <a:srgbClr val="FFC000"/>
                </a:solidFill>
                <a:latin typeface="Segoe Print" panose="02000600000000000000" pitchFamily="2" charset="0"/>
              </a:rPr>
              <a:t>Total</a:t>
            </a:r>
          </a:p>
          <a:p>
            <a:r>
              <a:rPr lang="en-US" sz="8800" dirty="0" smtClean="0">
                <a:solidFill>
                  <a:srgbClr val="FFC000"/>
                </a:solidFill>
                <a:latin typeface="Segoe Print" panose="02000600000000000000" pitchFamily="2" charset="0"/>
              </a:rPr>
              <a:t>Enrollment</a:t>
            </a:r>
            <a:r>
              <a:rPr lang="en-US" sz="8800" dirty="0" smtClean="0">
                <a:latin typeface="Segoe Print" panose="02000600000000000000" pitchFamily="2" charset="0"/>
              </a:rPr>
              <a:t> </a:t>
            </a:r>
          </a:p>
          <a:p>
            <a:r>
              <a:rPr lang="en-US" sz="3200" dirty="0" smtClean="0"/>
              <a:t>				</a:t>
            </a:r>
            <a:r>
              <a:rPr lang="en-US" sz="3200" u="sng" dirty="0" smtClean="0"/>
              <a:t>2018-2019</a:t>
            </a:r>
            <a:r>
              <a:rPr lang="en-US" sz="3200" dirty="0" smtClean="0"/>
              <a:t>*		 </a:t>
            </a:r>
            <a:r>
              <a:rPr lang="en-US" sz="3200" u="sng" dirty="0" smtClean="0"/>
              <a:t>2017-2018</a:t>
            </a:r>
            <a:r>
              <a:rPr lang="en-US" sz="3200" dirty="0" smtClean="0">
                <a:effectLst>
                  <a:outerShdw blurRad="38100" dist="38100" dir="2700000" algn="tl">
                    <a:srgbClr val="000000">
                      <a:alpha val="43137"/>
                    </a:srgbClr>
                  </a:outerShdw>
                </a:effectLst>
              </a:rPr>
              <a:t>**</a:t>
            </a:r>
          </a:p>
          <a:p>
            <a:r>
              <a:rPr lang="en-US" sz="3200" dirty="0" smtClean="0"/>
              <a:t>ABE/ELL	   </a:t>
            </a:r>
            <a:r>
              <a:rPr lang="en-US" sz="3200" dirty="0" smtClean="0">
                <a:solidFill>
                  <a:srgbClr val="FFC000"/>
                </a:solidFill>
              </a:rPr>
              <a:t>23,624</a:t>
            </a:r>
            <a:r>
              <a:rPr lang="en-US" sz="3200" dirty="0" smtClean="0"/>
              <a:t>			     </a:t>
            </a:r>
            <a:r>
              <a:rPr lang="en-US" sz="3200" dirty="0" smtClean="0">
                <a:solidFill>
                  <a:srgbClr val="FFC000"/>
                </a:solidFill>
              </a:rPr>
              <a:t>25,250	</a:t>
            </a:r>
            <a:r>
              <a:rPr lang="en-US" sz="3200" dirty="0" smtClean="0"/>
              <a:t>				</a:t>
            </a:r>
            <a:endParaRPr lang="en-US" sz="3200" dirty="0"/>
          </a:p>
          <a:p>
            <a:r>
              <a:rPr lang="en-US" sz="3200" u="sng" dirty="0" smtClean="0"/>
              <a:t>                           </a:t>
            </a:r>
            <a:endParaRPr lang="en-US" sz="3200" u="sng" dirty="0"/>
          </a:p>
          <a:p>
            <a:r>
              <a:rPr lang="en-US" sz="800" dirty="0" smtClean="0"/>
              <a:t> </a:t>
            </a:r>
          </a:p>
        </p:txBody>
      </p:sp>
      <p:sp>
        <p:nvSpPr>
          <p:cNvPr id="8" name="Down Arrow 7"/>
          <p:cNvSpPr/>
          <p:nvPr/>
        </p:nvSpPr>
        <p:spPr>
          <a:xfrm rot="10800000">
            <a:off x="10294547" y="2791732"/>
            <a:ext cx="1795576" cy="37549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0447679" y="2691192"/>
            <a:ext cx="1816282" cy="2123658"/>
          </a:xfrm>
          <a:prstGeom prst="rect">
            <a:avLst/>
          </a:prstGeom>
          <a:noFill/>
        </p:spPr>
        <p:txBody>
          <a:bodyPr wrap="square" rtlCol="0">
            <a:spAutoFit/>
          </a:bodyPr>
          <a:lstStyle/>
          <a:p>
            <a:r>
              <a:rPr lang="en-US" sz="7200" dirty="0" smtClean="0">
                <a:latin typeface="Segoe Print" panose="02000600000000000000" pitchFamily="2" charset="0"/>
              </a:rPr>
              <a:t>   </a:t>
            </a:r>
          </a:p>
          <a:p>
            <a:r>
              <a:rPr lang="en-US" sz="6000" dirty="0" smtClean="0">
                <a:latin typeface="Segoe Print" panose="02000600000000000000" pitchFamily="2" charset="0"/>
              </a:rPr>
              <a:t>ELL</a:t>
            </a:r>
            <a:endParaRPr lang="en-US" sz="6000" dirty="0">
              <a:latin typeface="Segoe Print" panose="02000600000000000000" pitchFamily="2" charset="0"/>
            </a:endParaRPr>
          </a:p>
        </p:txBody>
      </p:sp>
      <p:sp>
        <p:nvSpPr>
          <p:cNvPr id="12" name="Down Arrow 11"/>
          <p:cNvSpPr/>
          <p:nvPr/>
        </p:nvSpPr>
        <p:spPr>
          <a:xfrm rot="10800000" flipV="1">
            <a:off x="8209381" y="2798928"/>
            <a:ext cx="1795576" cy="37549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8100250" y="3854990"/>
            <a:ext cx="2580283" cy="1015663"/>
          </a:xfrm>
          <a:prstGeom prst="rect">
            <a:avLst/>
          </a:prstGeom>
          <a:noFill/>
        </p:spPr>
        <p:txBody>
          <a:bodyPr wrap="square" rtlCol="0">
            <a:spAutoFit/>
          </a:bodyPr>
          <a:lstStyle/>
          <a:p>
            <a:r>
              <a:rPr lang="en-US" sz="6000" dirty="0" smtClean="0">
                <a:latin typeface="Segoe Script" panose="020B0504020000000003" pitchFamily="34" charset="0"/>
              </a:rPr>
              <a:t>ABE</a:t>
            </a:r>
            <a:endParaRPr lang="en-US" sz="6000" dirty="0">
              <a:latin typeface="Segoe Script" panose="020B0504020000000003" pitchFamily="34" charset="0"/>
            </a:endParaRPr>
          </a:p>
        </p:txBody>
      </p:sp>
      <p:sp>
        <p:nvSpPr>
          <p:cNvPr id="14" name="TextBox 13"/>
          <p:cNvSpPr txBox="1"/>
          <p:nvPr/>
        </p:nvSpPr>
        <p:spPr>
          <a:xfrm>
            <a:off x="7820182" y="4842739"/>
            <a:ext cx="2328794" cy="677108"/>
          </a:xfrm>
          <a:prstGeom prst="rect">
            <a:avLst/>
          </a:prstGeom>
          <a:noFill/>
        </p:spPr>
        <p:txBody>
          <a:bodyPr wrap="square" rtlCol="0">
            <a:spAutoFit/>
          </a:bodyPr>
          <a:lstStyle/>
          <a:p>
            <a:r>
              <a:rPr lang="en-US" sz="3800" dirty="0" smtClean="0">
                <a:latin typeface="Segoe Script" panose="020B0504020000000003" pitchFamily="34" charset="0"/>
              </a:rPr>
              <a:t>- 1,605</a:t>
            </a:r>
            <a:endParaRPr lang="en-US" sz="3800" dirty="0">
              <a:latin typeface="Segoe Script" panose="020B0504020000000003" pitchFamily="34" charset="0"/>
            </a:endParaRPr>
          </a:p>
        </p:txBody>
      </p:sp>
      <p:sp>
        <p:nvSpPr>
          <p:cNvPr id="15" name="Rectangle 14"/>
          <p:cNvSpPr/>
          <p:nvPr/>
        </p:nvSpPr>
        <p:spPr>
          <a:xfrm>
            <a:off x="10148340" y="4901438"/>
            <a:ext cx="1673856" cy="707886"/>
          </a:xfrm>
          <a:prstGeom prst="rect">
            <a:avLst/>
          </a:prstGeom>
        </p:spPr>
        <p:txBody>
          <a:bodyPr wrap="none">
            <a:spAutoFit/>
          </a:bodyPr>
          <a:lstStyle/>
          <a:p>
            <a:r>
              <a:rPr lang="en-US" sz="4000" dirty="0" smtClean="0">
                <a:latin typeface="Segoe Script" panose="020B0504020000000003" pitchFamily="34" charset="0"/>
              </a:rPr>
              <a:t>  -21</a:t>
            </a:r>
            <a:endParaRPr lang="en-US" sz="4000" dirty="0">
              <a:latin typeface="Segoe Script" panose="020B0504020000000003" pitchFamily="34" charset="0"/>
            </a:endParaRPr>
          </a:p>
        </p:txBody>
      </p:sp>
      <p:sp>
        <p:nvSpPr>
          <p:cNvPr id="2" name="TextBox 1"/>
          <p:cNvSpPr txBox="1"/>
          <p:nvPr/>
        </p:nvSpPr>
        <p:spPr>
          <a:xfrm>
            <a:off x="8933655" y="5825401"/>
            <a:ext cx="3249370" cy="369332"/>
          </a:xfrm>
          <a:prstGeom prst="rect">
            <a:avLst/>
          </a:prstGeom>
          <a:noFill/>
        </p:spPr>
        <p:txBody>
          <a:bodyPr wrap="square" rtlCol="0">
            <a:spAutoFit/>
          </a:bodyPr>
          <a:lstStyle/>
          <a:p>
            <a:r>
              <a:rPr lang="en-US" dirty="0" smtClean="0"/>
              <a:t>6.43 PERCENT DECREASE </a:t>
            </a:r>
            <a:endParaRPr lang="en-US" dirty="0"/>
          </a:p>
        </p:txBody>
      </p:sp>
    </p:spTree>
    <p:extLst>
      <p:ext uri="{BB962C8B-B14F-4D97-AF65-F5344CB8AC3E}">
        <p14:creationId xmlns:p14="http://schemas.microsoft.com/office/powerpoint/2010/main" val="6449931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10" name="TextBox 9"/>
          <p:cNvSpPr txBox="1"/>
          <p:nvPr/>
        </p:nvSpPr>
        <p:spPr>
          <a:xfrm>
            <a:off x="1621364" y="7388318"/>
            <a:ext cx="5501390" cy="5580502"/>
          </a:xfrm>
          <a:prstGeom prst="rect">
            <a:avLst/>
          </a:prstGeom>
          <a:noFill/>
        </p:spPr>
        <p:txBody>
          <a:bodyPr wrap="square" rtlCol="0">
            <a:spAutoFit/>
          </a:bodyPr>
          <a:lstStyle/>
          <a:p>
            <a:pPr marR="0">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Then one day, after nearly ten years of sticking to his dream of pursuing music, and becoming an accomplished Elvis and Johnny Cash impersonator, his father had a proposition for him. “He said he knew I had this dream of recording music in Memphis and basically told me he would pay for half of everything if I got my (HSE).”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So, after years out of traditional high school, and an attempt at another high school equivalency (HSE) program out of state, Bennett enrolled at the MACC for daily adult education afternoon classes. “The teacher was great- he motivated me when I needed to be motivated.” After about four months in class, Bennett passed his HSE test and received his diploma. Bennett says, “If it wasn’t for Mr. Smith keeping me on track, I would have never gotten it done.”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“If I can make it, anyone can make it,” says Bennett. </a:t>
            </a:r>
            <a:endParaRPr lang="en-US" dirty="0"/>
          </a:p>
          <a:p>
            <a:endParaRPr lang="en-US" dirty="0"/>
          </a:p>
        </p:txBody>
      </p:sp>
      <p:sp>
        <p:nvSpPr>
          <p:cNvPr id="2" name="Rectangle 1"/>
          <p:cNvSpPr/>
          <p:nvPr/>
        </p:nvSpPr>
        <p:spPr>
          <a:xfrm>
            <a:off x="2568313" y="910798"/>
            <a:ext cx="9466332" cy="1477328"/>
          </a:xfrm>
          <a:prstGeom prst="rect">
            <a:avLst/>
          </a:prstGeom>
        </p:spPr>
        <p:txBody>
          <a:bodyPr wrap="square">
            <a:spAutoFit/>
          </a:bodyPr>
          <a:lstStyle/>
          <a:p>
            <a:r>
              <a:rPr lang="en-US" sz="5400" b="1" dirty="0"/>
              <a:t>Indiana</a:t>
            </a:r>
            <a:r>
              <a:rPr lang="en-US" sz="5400" dirty="0"/>
              <a:t> ADULT EDUCATION</a:t>
            </a:r>
            <a:r>
              <a:rPr lang="en-US" sz="10200" dirty="0"/>
              <a:t/>
            </a:r>
            <a:br>
              <a:rPr lang="en-US" sz="10200" dirty="0"/>
            </a:br>
            <a:r>
              <a:rPr lang="en-US" dirty="0"/>
              <a:t>Basic Skills. High School Equivalency. Short-term Training. Certifications and More.</a:t>
            </a:r>
            <a:br>
              <a:rPr lang="en-US" dirty="0"/>
            </a:br>
            <a:endParaRPr lang="en-US" dirty="0"/>
          </a:p>
        </p:txBody>
      </p:sp>
      <p:sp>
        <p:nvSpPr>
          <p:cNvPr id="20" name="TextBox 19"/>
          <p:cNvSpPr txBox="1"/>
          <p:nvPr/>
        </p:nvSpPr>
        <p:spPr>
          <a:xfrm>
            <a:off x="378610" y="2527684"/>
            <a:ext cx="7723274" cy="2446824"/>
          </a:xfrm>
          <a:prstGeom prst="rect">
            <a:avLst/>
          </a:prstGeom>
          <a:noFill/>
        </p:spPr>
        <p:txBody>
          <a:bodyPr wrap="square" rtlCol="0">
            <a:spAutoFit/>
          </a:bodyPr>
          <a:lstStyle/>
          <a:p>
            <a:r>
              <a:rPr lang="en-US" sz="4800" dirty="0" smtClean="0">
                <a:solidFill>
                  <a:srgbClr val="FFC000"/>
                </a:solidFill>
              </a:rPr>
              <a:t>MEASURABLE SKILL GAINS</a:t>
            </a:r>
          </a:p>
          <a:p>
            <a:r>
              <a:rPr lang="en-US" sz="2800" dirty="0" smtClean="0"/>
              <a:t>Basic Skills Remediation</a:t>
            </a:r>
          </a:p>
          <a:p>
            <a:r>
              <a:rPr lang="en-US" sz="2000" dirty="0" smtClean="0"/>
              <a:t>    NRS Table 4, Column H			   NRS Table 4, Column I</a:t>
            </a:r>
          </a:p>
          <a:p>
            <a:endParaRPr lang="en-US" sz="1100" dirty="0" smtClean="0"/>
          </a:p>
          <a:p>
            <a:r>
              <a:rPr lang="en-US" sz="2600" dirty="0" smtClean="0">
                <a:solidFill>
                  <a:srgbClr val="FFC000"/>
                </a:solidFill>
              </a:rPr>
              <a:t>        2017-2018*    </a:t>
            </a:r>
            <a:r>
              <a:rPr lang="en-US" sz="2600" dirty="0" smtClean="0"/>
              <a:t>		    		   </a:t>
            </a:r>
            <a:r>
              <a:rPr lang="en-US" sz="2600" dirty="0" smtClean="0">
                <a:solidFill>
                  <a:srgbClr val="FFC000"/>
                </a:solidFill>
              </a:rPr>
              <a:t>2018-2019**</a:t>
            </a:r>
          </a:p>
          <a:p>
            <a:endParaRPr lang="en-US" sz="2000" dirty="0"/>
          </a:p>
        </p:txBody>
      </p:sp>
      <p:sp>
        <p:nvSpPr>
          <p:cNvPr id="22" name="TextBox 21"/>
          <p:cNvSpPr txBox="1"/>
          <p:nvPr/>
        </p:nvSpPr>
        <p:spPr>
          <a:xfrm>
            <a:off x="8488262" y="5566167"/>
            <a:ext cx="2964426" cy="1200329"/>
          </a:xfrm>
          <a:prstGeom prst="rect">
            <a:avLst/>
          </a:prstGeom>
          <a:noFill/>
        </p:spPr>
        <p:txBody>
          <a:bodyPr wrap="square" rtlCol="0">
            <a:spAutoFit/>
          </a:bodyPr>
          <a:lstStyle/>
          <a:p>
            <a:pPr algn="r"/>
            <a:r>
              <a:rPr lang="en-US" sz="3600" dirty="0" smtClean="0"/>
              <a:t>Instructional </a:t>
            </a:r>
            <a:r>
              <a:rPr lang="en-US" sz="3600" b="1" dirty="0" smtClean="0">
                <a:solidFill>
                  <a:srgbClr val="FFC000"/>
                </a:solidFill>
              </a:rPr>
              <a:t>IMPACT</a:t>
            </a:r>
            <a:r>
              <a:rPr lang="en-US" sz="3600" dirty="0" smtClean="0"/>
              <a:t> </a:t>
            </a:r>
            <a:endParaRPr lang="en-US" sz="3600" dirty="0"/>
          </a:p>
        </p:txBody>
      </p:sp>
      <p:sp>
        <p:nvSpPr>
          <p:cNvPr id="21" name="TextBox 20"/>
          <p:cNvSpPr txBox="1"/>
          <p:nvPr/>
        </p:nvSpPr>
        <p:spPr>
          <a:xfrm>
            <a:off x="8129287" y="2826956"/>
            <a:ext cx="3334179" cy="2739211"/>
          </a:xfrm>
          <a:prstGeom prst="rect">
            <a:avLst/>
          </a:prstGeom>
          <a:solidFill>
            <a:srgbClr val="FFC000"/>
          </a:solidFill>
          <a:ln>
            <a:solidFill>
              <a:schemeClr val="bg1"/>
            </a:solidFill>
          </a:ln>
          <a:effectLst>
            <a:reflection blurRad="6350" stA="50000" endA="300" endPos="55000" dir="5400000" sy="-100000" algn="bl" rotWithShape="0"/>
          </a:effectLst>
          <a:scene3d>
            <a:camera prst="perspectiveLeft"/>
            <a:lightRig rig="threePt" dir="t"/>
          </a:scene3d>
        </p:spPr>
        <p:txBody>
          <a:bodyPr wrap="square" rtlCol="0">
            <a:spAutoFit/>
          </a:bodyPr>
          <a:lstStyle/>
          <a:p>
            <a:r>
              <a:rPr lang="en-US" sz="12000" b="1" dirty="0" smtClean="0">
                <a:solidFill>
                  <a:schemeClr val="bg1"/>
                </a:solidFill>
                <a:effectLst>
                  <a:reflection blurRad="6350" stA="60000" endA="900" endPos="58000" dir="5400000" sy="-100000" algn="bl" rotWithShape="0"/>
                </a:effectLst>
                <a:latin typeface="Segoe Script" panose="020B0504020000000003" pitchFamily="34" charset="0"/>
              </a:rPr>
              <a:t>64</a:t>
            </a:r>
            <a:r>
              <a:rPr lang="en-US" sz="9600" b="1" dirty="0" smtClean="0">
                <a:solidFill>
                  <a:schemeClr val="bg1"/>
                </a:solidFill>
                <a:effectLst>
                  <a:reflection blurRad="6350" stA="60000" endA="900" endPos="58000" dir="5400000" sy="-100000" algn="bl" rotWithShape="0"/>
                </a:effectLst>
                <a:latin typeface="Segoe Script" panose="020B0504020000000003" pitchFamily="34" charset="0"/>
              </a:rPr>
              <a:t>%</a:t>
            </a:r>
          </a:p>
          <a:p>
            <a:pPr algn="ctr"/>
            <a:r>
              <a:rPr lang="en-US" sz="2600" dirty="0" smtClean="0">
                <a:solidFill>
                  <a:schemeClr val="bg1"/>
                </a:solidFill>
                <a:latin typeface="Segoe Script" panose="020B0504020000000003" pitchFamily="34" charset="0"/>
              </a:rPr>
              <a:t>– Indiana </a:t>
            </a:r>
            <a:r>
              <a:rPr lang="en-US" sz="2600" b="1" dirty="0" smtClean="0">
                <a:solidFill>
                  <a:schemeClr val="bg1"/>
                </a:solidFill>
                <a:latin typeface="Segoe Script" panose="020B0504020000000003" pitchFamily="34" charset="0"/>
              </a:rPr>
              <a:t>Target</a:t>
            </a:r>
          </a:p>
          <a:p>
            <a:pPr algn="ctr"/>
            <a:r>
              <a:rPr lang="en-US" sz="2600" b="1" dirty="0" smtClean="0">
                <a:solidFill>
                  <a:schemeClr val="bg1"/>
                </a:solidFill>
                <a:latin typeface="Segoe Script" panose="020B0504020000000003" pitchFamily="34" charset="0"/>
              </a:rPr>
              <a:t>2018-2019</a:t>
            </a:r>
            <a:endParaRPr lang="en-US" sz="2600" b="1" dirty="0">
              <a:solidFill>
                <a:schemeClr val="bg1"/>
              </a:solidFill>
              <a:latin typeface="Segoe Script" panose="020B0504020000000003" pitchFamily="34" charset="0"/>
            </a:endParaRPr>
          </a:p>
        </p:txBody>
      </p:sp>
      <p:sp>
        <p:nvSpPr>
          <p:cNvPr id="3" name="TextBox 2"/>
          <p:cNvSpPr txBox="1"/>
          <p:nvPr/>
        </p:nvSpPr>
        <p:spPr>
          <a:xfrm>
            <a:off x="251421" y="6136155"/>
            <a:ext cx="6686408" cy="369332"/>
          </a:xfrm>
          <a:prstGeom prst="rect">
            <a:avLst/>
          </a:prstGeom>
          <a:noFill/>
        </p:spPr>
        <p:txBody>
          <a:bodyPr wrap="square" rtlCol="0">
            <a:spAutoFit/>
          </a:bodyPr>
          <a:lstStyle/>
          <a:p>
            <a:r>
              <a:rPr lang="en-US" dirty="0" smtClean="0"/>
              <a:t>*Data as of  6.11.18                                **Data as of 6.10.19</a:t>
            </a:r>
            <a:endParaRPr lang="en-US" dirty="0"/>
          </a:p>
        </p:txBody>
      </p:sp>
      <p:sp>
        <p:nvSpPr>
          <p:cNvPr id="4" name="TextBox 3"/>
          <p:cNvSpPr txBox="1"/>
          <p:nvPr/>
        </p:nvSpPr>
        <p:spPr>
          <a:xfrm>
            <a:off x="251421" y="4668551"/>
            <a:ext cx="3649700" cy="1323439"/>
          </a:xfrm>
          <a:prstGeom prst="rect">
            <a:avLst/>
          </a:prstGeom>
          <a:solidFill>
            <a:srgbClr val="FFC000"/>
          </a:solidFill>
          <a:effectLst>
            <a:reflection blurRad="6350" stA="50000" endA="300" endPos="55000" dir="5400000" sy="-100000" algn="bl" rotWithShape="0"/>
          </a:effectLst>
          <a:scene3d>
            <a:camera prst="orthographicFront"/>
            <a:lightRig rig="threePt" dir="t"/>
          </a:scene3d>
          <a:sp3d/>
        </p:spPr>
        <p:txBody>
          <a:bodyPr wrap="square" rtlCol="0">
            <a:spAutoFit/>
          </a:bodyPr>
          <a:lstStyle/>
          <a:p>
            <a:r>
              <a:rPr lang="en-US" sz="8000" b="1" dirty="0" smtClean="0">
                <a:solidFill>
                  <a:schemeClr val="bg1"/>
                </a:solidFill>
                <a:latin typeface="Segoe Print" panose="02000600000000000000" pitchFamily="2" charset="0"/>
              </a:rPr>
              <a:t> </a:t>
            </a:r>
            <a:r>
              <a:rPr lang="en-US" sz="6000" b="1" dirty="0" smtClean="0">
                <a:solidFill>
                  <a:schemeClr val="bg1"/>
                </a:solidFill>
                <a:latin typeface="Segoe Print" panose="02000600000000000000" pitchFamily="2" charset="0"/>
              </a:rPr>
              <a:t>60.26%</a:t>
            </a:r>
            <a:endParaRPr lang="en-US" sz="6000" b="1" dirty="0">
              <a:solidFill>
                <a:schemeClr val="bg1"/>
              </a:solidFill>
              <a:effectLst/>
              <a:latin typeface="Segoe Print" panose="02000600000000000000" pitchFamily="2" charset="0"/>
            </a:endParaRPr>
          </a:p>
        </p:txBody>
      </p:sp>
      <p:sp>
        <p:nvSpPr>
          <p:cNvPr id="11" name="TextBox 10"/>
          <p:cNvSpPr txBox="1"/>
          <p:nvPr/>
        </p:nvSpPr>
        <p:spPr>
          <a:xfrm>
            <a:off x="4383314" y="4668550"/>
            <a:ext cx="3599544" cy="1323439"/>
          </a:xfrm>
          <a:prstGeom prst="rect">
            <a:avLst/>
          </a:prstGeom>
          <a:solidFill>
            <a:srgbClr val="FFC000"/>
          </a:solidFill>
          <a:effectLst>
            <a:reflection blurRad="6350" stA="50000" endA="300" endPos="55000" dir="5400000" sy="-100000" algn="bl" rotWithShape="0"/>
          </a:effectLst>
          <a:scene3d>
            <a:camera prst="orthographicFront"/>
            <a:lightRig rig="threePt" dir="t"/>
          </a:scene3d>
          <a:sp3d/>
        </p:spPr>
        <p:txBody>
          <a:bodyPr wrap="square" rtlCol="0">
            <a:spAutoFit/>
          </a:bodyPr>
          <a:lstStyle/>
          <a:p>
            <a:r>
              <a:rPr lang="en-US" sz="8000" b="1" dirty="0">
                <a:solidFill>
                  <a:schemeClr val="bg1"/>
                </a:solidFill>
                <a:latin typeface="Segoe Print" panose="02000600000000000000" pitchFamily="2" charset="0"/>
              </a:rPr>
              <a:t> </a:t>
            </a:r>
            <a:r>
              <a:rPr lang="en-US" sz="6000" b="1" dirty="0" smtClean="0">
                <a:solidFill>
                  <a:schemeClr val="bg1"/>
                </a:solidFill>
                <a:latin typeface="Segoe Print" panose="02000600000000000000" pitchFamily="2" charset="0"/>
              </a:rPr>
              <a:t>62.80</a:t>
            </a:r>
            <a:r>
              <a:rPr lang="en-US" sz="6000" b="1" dirty="0" smtClean="0">
                <a:solidFill>
                  <a:schemeClr val="bg1"/>
                </a:solidFill>
                <a:effectLst/>
                <a:latin typeface="Segoe Print" panose="02000600000000000000" pitchFamily="2" charset="0"/>
              </a:rPr>
              <a:t>%</a:t>
            </a:r>
            <a:endParaRPr lang="en-US" sz="6000" b="1" dirty="0">
              <a:solidFill>
                <a:schemeClr val="bg1"/>
              </a:solidFill>
              <a:effectLst/>
              <a:latin typeface="Segoe Print" panose="02000600000000000000" pitchFamily="2" charset="0"/>
            </a:endParaRPr>
          </a:p>
        </p:txBody>
      </p:sp>
      <p:sp>
        <p:nvSpPr>
          <p:cNvPr id="12" name="Rectangle 11"/>
          <p:cNvSpPr/>
          <p:nvPr/>
        </p:nvSpPr>
        <p:spPr>
          <a:xfrm>
            <a:off x="5991129" y="2306782"/>
            <a:ext cx="5506327" cy="220902"/>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Tree>
    <p:extLst>
      <p:ext uri="{BB962C8B-B14F-4D97-AF65-F5344CB8AC3E}">
        <p14:creationId xmlns:p14="http://schemas.microsoft.com/office/powerpoint/2010/main" val="2430989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29201"/>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119867" y="2342555"/>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cxnSp>
        <p:nvCxnSpPr>
          <p:cNvPr id="25" name="Straight Connector 24"/>
          <p:cNvCxnSpPr/>
          <p:nvPr/>
        </p:nvCxnSpPr>
        <p:spPr>
          <a:xfrm>
            <a:off x="5898270" y="3046020"/>
            <a:ext cx="0" cy="3159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70391" y="2431344"/>
            <a:ext cx="5417308" cy="4162678"/>
          </a:xfrm>
          <a:prstGeom prst="rect">
            <a:avLst/>
          </a:prstGeom>
          <a:noFill/>
        </p:spPr>
        <p:txBody>
          <a:bodyPr wrap="square" rtlCol="0">
            <a:spAutoFit/>
          </a:bodyPr>
          <a:lstStyle/>
          <a:p>
            <a:r>
              <a:rPr lang="en-US" sz="7200" dirty="0" smtClean="0">
                <a:latin typeface="Segoe Script" panose="020B0504020000000003" pitchFamily="34" charset="0"/>
              </a:rPr>
              <a:t>Matthew </a:t>
            </a:r>
          </a:p>
          <a:p>
            <a:r>
              <a:rPr lang="en-US" sz="7200" dirty="0" smtClean="0">
                <a:latin typeface="Segoe Script" panose="020B0504020000000003" pitchFamily="34" charset="0"/>
              </a:rPr>
              <a:t>Breedlove</a:t>
            </a:r>
          </a:p>
          <a:p>
            <a:r>
              <a:rPr lang="en-US" sz="2800" dirty="0" smtClean="0">
                <a:solidFill>
                  <a:srgbClr val="FFC000"/>
                </a:solidFill>
              </a:rPr>
              <a:t>His Story Begins Loading Trucks</a:t>
            </a:r>
          </a:p>
          <a:p>
            <a:endParaRPr lang="en-US" sz="1850" dirty="0" smtClean="0">
              <a:solidFill>
                <a:srgbClr val="FFC000"/>
              </a:solidFill>
            </a:endParaRPr>
          </a:p>
          <a:p>
            <a:endParaRPr lang="en-US" sz="1000" dirty="0" smtClean="0">
              <a:solidFill>
                <a:srgbClr val="FFC000"/>
              </a:solidFill>
            </a:endParaRPr>
          </a:p>
          <a:p>
            <a:r>
              <a:rPr lang="en-US" sz="1850" i="1" dirty="0" smtClean="0"/>
              <a:t>“I </a:t>
            </a:r>
            <a:r>
              <a:rPr lang="en-US" sz="1850" i="1" dirty="0"/>
              <a:t>was nervous because I hadn’t been in school for 15 years or more</a:t>
            </a:r>
            <a:r>
              <a:rPr lang="en-US" sz="1850" i="1" dirty="0" smtClean="0"/>
              <a:t>. </a:t>
            </a:r>
            <a:r>
              <a:rPr lang="en-US" sz="1850" i="1" dirty="0"/>
              <a:t>I didn’t know what to expect from class or myself</a:t>
            </a:r>
            <a:r>
              <a:rPr lang="en-US" sz="1850" i="1" dirty="0" smtClean="0"/>
              <a:t>.” </a:t>
            </a:r>
            <a:endParaRPr lang="en-US" sz="1850" i="1" dirty="0" smtClean="0">
              <a:solidFill>
                <a:srgbClr val="FFC000"/>
              </a:solidFill>
            </a:endParaRPr>
          </a:p>
        </p:txBody>
      </p:sp>
      <p:sp>
        <p:nvSpPr>
          <p:cNvPr id="17" name="Rectangle 16"/>
          <p:cNvSpPr/>
          <p:nvPr/>
        </p:nvSpPr>
        <p:spPr>
          <a:xfrm>
            <a:off x="5965180" y="2439788"/>
            <a:ext cx="673582" cy="1938992"/>
          </a:xfrm>
          <a:prstGeom prst="rect">
            <a:avLst/>
          </a:prstGeom>
        </p:spPr>
        <p:txBody>
          <a:bodyPr wrap="none">
            <a:spAutoFit/>
          </a:bodyPr>
          <a:lstStyle/>
          <a:p>
            <a:r>
              <a:rPr lang="en-US" sz="12000" dirty="0">
                <a:latin typeface="Andalus" panose="02020603050405020304" pitchFamily="18" charset="-78"/>
                <a:cs typeface="Andalus" panose="02020603050405020304" pitchFamily="18" charset="-78"/>
              </a:rPr>
              <a:t>“</a:t>
            </a:r>
          </a:p>
        </p:txBody>
      </p:sp>
      <p:sp>
        <p:nvSpPr>
          <p:cNvPr id="4" name="Rectangle 3"/>
          <p:cNvSpPr/>
          <p:nvPr/>
        </p:nvSpPr>
        <p:spPr>
          <a:xfrm>
            <a:off x="6520143" y="2886943"/>
            <a:ext cx="5439501" cy="3477875"/>
          </a:xfrm>
          <a:prstGeom prst="rect">
            <a:avLst/>
          </a:prstGeom>
        </p:spPr>
        <p:txBody>
          <a:bodyPr wrap="square">
            <a:spAutoFit/>
          </a:bodyPr>
          <a:lstStyle/>
          <a:p>
            <a:r>
              <a:rPr lang="en-US" sz="2000" dirty="0" smtClean="0"/>
              <a:t>I </a:t>
            </a:r>
            <a:r>
              <a:rPr lang="en-US" sz="2000" dirty="0"/>
              <a:t>left high school when I was </a:t>
            </a:r>
            <a:r>
              <a:rPr lang="en-US" sz="2000" dirty="0" smtClean="0"/>
              <a:t>15 </a:t>
            </a:r>
            <a:r>
              <a:rPr lang="en-US" sz="2000" dirty="0"/>
              <a:t>years old and started unloading trucks with an older brother for cash. When I turned </a:t>
            </a:r>
            <a:r>
              <a:rPr lang="en-US" sz="2000" dirty="0" smtClean="0"/>
              <a:t>18 </a:t>
            </a:r>
            <a:r>
              <a:rPr lang="en-US" sz="2000" dirty="0"/>
              <a:t>I was hired at McFarling </a:t>
            </a:r>
            <a:r>
              <a:rPr lang="en-US" sz="2000" dirty="0" smtClean="0"/>
              <a:t>Foods </a:t>
            </a:r>
            <a:r>
              <a:rPr lang="en-US" sz="2000" dirty="0"/>
              <a:t>on the night shift, loading trucks. I worked my way to dayshift and worked will-call for </a:t>
            </a:r>
            <a:r>
              <a:rPr lang="en-US" sz="2000" dirty="0" smtClean="0"/>
              <a:t>10 </a:t>
            </a:r>
            <a:r>
              <a:rPr lang="en-US" sz="2000" dirty="0"/>
              <a:t>years before learning how to be a receiver, a job I did for the next five years. By that time, I had been married and we had two children</a:t>
            </a:r>
            <a:r>
              <a:rPr lang="en-US" sz="2000" dirty="0" smtClean="0"/>
              <a:t>. I wanted more out of my career, and that’s when I decided to get my HSE.”</a:t>
            </a:r>
          </a:p>
        </p:txBody>
      </p:sp>
      <p:cxnSp>
        <p:nvCxnSpPr>
          <p:cNvPr id="8" name="Straight Connector 7"/>
          <p:cNvCxnSpPr/>
          <p:nvPr/>
        </p:nvCxnSpPr>
        <p:spPr>
          <a:xfrm>
            <a:off x="370229" y="5322693"/>
            <a:ext cx="2514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21902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10" name="TextBox 9"/>
          <p:cNvSpPr txBox="1"/>
          <p:nvPr/>
        </p:nvSpPr>
        <p:spPr>
          <a:xfrm>
            <a:off x="1621364" y="7388318"/>
            <a:ext cx="5501390" cy="5580502"/>
          </a:xfrm>
          <a:prstGeom prst="rect">
            <a:avLst/>
          </a:prstGeom>
          <a:noFill/>
        </p:spPr>
        <p:txBody>
          <a:bodyPr wrap="square" rtlCol="0">
            <a:spAutoFit/>
          </a:bodyPr>
          <a:lstStyle/>
          <a:p>
            <a:pPr marR="0">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Then one day, after nearly ten years of sticking to his dream of pursuing music, and becoming an accomplished Elvis and Johnny Cash impersonator, his father had a proposition for him. “He said he knew I had this dream of recording music in Memphis and basically told me he would pay for half of everything if I got my (HSE).”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So, after years out of traditional high school, and an attempt at another high school equivalency (HSE) program out of state, Bennett enrolled at the MACC for daily adult education afternoon classes. “The teacher was great- he motivated me when I needed to be motivated.” After about four months in class, Bennett passed his HSE test and received his diploma. Bennett says, “If it wasn’t for Mr. Smith keeping me on track, I would have never gotten it done.”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“If I can make it, anyone can make it,” says Bennett. </a:t>
            </a:r>
            <a:endParaRPr lang="en-US" dirty="0"/>
          </a:p>
          <a:p>
            <a:endParaRPr lang="en-US" dirty="0"/>
          </a:p>
        </p:txBody>
      </p:sp>
      <p:sp>
        <p:nvSpPr>
          <p:cNvPr id="2" name="Rectangle 1"/>
          <p:cNvSpPr/>
          <p:nvPr/>
        </p:nvSpPr>
        <p:spPr>
          <a:xfrm>
            <a:off x="2568313" y="910798"/>
            <a:ext cx="9466332" cy="1477328"/>
          </a:xfrm>
          <a:prstGeom prst="rect">
            <a:avLst/>
          </a:prstGeom>
        </p:spPr>
        <p:txBody>
          <a:bodyPr wrap="square">
            <a:spAutoFit/>
          </a:bodyPr>
          <a:lstStyle/>
          <a:p>
            <a:r>
              <a:rPr lang="en-US" sz="5400" b="1" dirty="0"/>
              <a:t>Indiana</a:t>
            </a:r>
            <a:r>
              <a:rPr lang="en-US" sz="5400" dirty="0"/>
              <a:t> ADULT EDUCATION</a:t>
            </a:r>
            <a:r>
              <a:rPr lang="en-US" sz="10200" dirty="0"/>
              <a:t/>
            </a:r>
            <a:br>
              <a:rPr lang="en-US" sz="10200" dirty="0"/>
            </a:br>
            <a:r>
              <a:rPr lang="en-US" dirty="0"/>
              <a:t>Basic Skills. High School Equivalency. Short-term Training. Certifications and More.</a:t>
            </a:r>
            <a:br>
              <a:rPr lang="en-US" dirty="0"/>
            </a:br>
            <a:endParaRPr lang="en-US" dirty="0"/>
          </a:p>
        </p:txBody>
      </p:sp>
      <p:sp>
        <p:nvSpPr>
          <p:cNvPr id="20" name="TextBox 19"/>
          <p:cNvSpPr txBox="1"/>
          <p:nvPr/>
        </p:nvSpPr>
        <p:spPr>
          <a:xfrm>
            <a:off x="540193" y="2576783"/>
            <a:ext cx="7723274" cy="2015936"/>
          </a:xfrm>
          <a:prstGeom prst="rect">
            <a:avLst/>
          </a:prstGeom>
          <a:noFill/>
        </p:spPr>
        <p:txBody>
          <a:bodyPr wrap="square" rtlCol="0">
            <a:spAutoFit/>
          </a:bodyPr>
          <a:lstStyle/>
          <a:p>
            <a:r>
              <a:rPr lang="en-US" sz="4800" dirty="0" smtClean="0">
                <a:solidFill>
                  <a:srgbClr val="FFC000"/>
                </a:solidFill>
              </a:rPr>
              <a:t>MEASURABLE SKILL GAINS</a:t>
            </a:r>
          </a:p>
          <a:p>
            <a:r>
              <a:rPr lang="en-US" sz="2000" dirty="0" smtClean="0"/>
              <a:t>NRS Table 4, Column H			   NRS Table 4, Column I</a:t>
            </a:r>
          </a:p>
          <a:p>
            <a:endParaRPr lang="en-US" sz="1100" dirty="0" smtClean="0"/>
          </a:p>
          <a:p>
            <a:r>
              <a:rPr lang="en-US" sz="2600" dirty="0" smtClean="0">
                <a:solidFill>
                  <a:srgbClr val="FFC000"/>
                </a:solidFill>
              </a:rPr>
              <a:t>        2017-2018*    </a:t>
            </a:r>
            <a:r>
              <a:rPr lang="en-US" sz="2600" dirty="0" smtClean="0"/>
              <a:t>		    		   </a:t>
            </a:r>
            <a:r>
              <a:rPr lang="en-US" sz="2600" dirty="0" smtClean="0">
                <a:solidFill>
                  <a:srgbClr val="FFC000"/>
                </a:solidFill>
              </a:rPr>
              <a:t>2018-2019**</a:t>
            </a:r>
          </a:p>
          <a:p>
            <a:endParaRPr lang="en-US" sz="2000" dirty="0"/>
          </a:p>
        </p:txBody>
      </p:sp>
      <p:sp>
        <p:nvSpPr>
          <p:cNvPr id="3" name="TextBox 2"/>
          <p:cNvSpPr txBox="1"/>
          <p:nvPr/>
        </p:nvSpPr>
        <p:spPr>
          <a:xfrm>
            <a:off x="251421" y="6127612"/>
            <a:ext cx="6686408" cy="369332"/>
          </a:xfrm>
          <a:prstGeom prst="rect">
            <a:avLst/>
          </a:prstGeom>
          <a:noFill/>
        </p:spPr>
        <p:txBody>
          <a:bodyPr wrap="square" rtlCol="0">
            <a:spAutoFit/>
          </a:bodyPr>
          <a:lstStyle/>
          <a:p>
            <a:r>
              <a:rPr lang="en-US" dirty="0" smtClean="0"/>
              <a:t>*Data as of  6.11.18                                **Data as of 6.10.19</a:t>
            </a:r>
            <a:endParaRPr lang="en-US" dirty="0"/>
          </a:p>
        </p:txBody>
      </p:sp>
      <p:sp>
        <p:nvSpPr>
          <p:cNvPr id="4" name="TextBox 3"/>
          <p:cNvSpPr txBox="1"/>
          <p:nvPr/>
        </p:nvSpPr>
        <p:spPr>
          <a:xfrm>
            <a:off x="251421" y="4413145"/>
            <a:ext cx="3841608" cy="1446550"/>
          </a:xfrm>
          <a:prstGeom prst="rect">
            <a:avLst/>
          </a:prstGeom>
          <a:solidFill>
            <a:srgbClr val="FFC000"/>
          </a:solidFill>
          <a:effectLst/>
          <a:scene3d>
            <a:camera prst="orthographicFront"/>
            <a:lightRig rig="threePt" dir="t"/>
          </a:scene3d>
          <a:sp3d/>
        </p:spPr>
        <p:txBody>
          <a:bodyPr wrap="square" rtlCol="0">
            <a:spAutoFit/>
          </a:bodyPr>
          <a:lstStyle/>
          <a:p>
            <a:r>
              <a:rPr lang="en-US" sz="4400" b="1" dirty="0" smtClean="0">
                <a:solidFill>
                  <a:schemeClr val="bg1"/>
                </a:solidFill>
                <a:effectLst/>
                <a:latin typeface="Segoe Print" panose="02000600000000000000" pitchFamily="2" charset="0"/>
              </a:rPr>
              <a:t>ABE </a:t>
            </a:r>
            <a:r>
              <a:rPr lang="en-US" sz="4400" b="1" dirty="0" smtClean="0">
                <a:solidFill>
                  <a:schemeClr val="bg1"/>
                </a:solidFill>
                <a:latin typeface="Segoe Print" panose="02000600000000000000" pitchFamily="2" charset="0"/>
              </a:rPr>
              <a:t>61.77</a:t>
            </a:r>
            <a:r>
              <a:rPr lang="en-US" sz="4400" b="1" dirty="0" smtClean="0">
                <a:solidFill>
                  <a:schemeClr val="bg1"/>
                </a:solidFill>
                <a:effectLst/>
                <a:latin typeface="Segoe Print" panose="02000600000000000000" pitchFamily="2" charset="0"/>
              </a:rPr>
              <a:t>%</a:t>
            </a:r>
          </a:p>
          <a:p>
            <a:r>
              <a:rPr lang="en-US" sz="4400" b="1" dirty="0" smtClean="0">
                <a:solidFill>
                  <a:schemeClr val="bg1"/>
                </a:solidFill>
                <a:latin typeface="Segoe Print" panose="02000600000000000000" pitchFamily="2" charset="0"/>
              </a:rPr>
              <a:t>ELL	54.66%</a:t>
            </a:r>
            <a:endParaRPr lang="en-US" sz="4400" b="1" dirty="0">
              <a:solidFill>
                <a:schemeClr val="bg1"/>
              </a:solidFill>
              <a:effectLst/>
              <a:latin typeface="Segoe Print" panose="02000600000000000000" pitchFamily="2" charset="0"/>
            </a:endParaRPr>
          </a:p>
        </p:txBody>
      </p:sp>
      <p:sp>
        <p:nvSpPr>
          <p:cNvPr id="11" name="TextBox 10"/>
          <p:cNvSpPr txBox="1"/>
          <p:nvPr/>
        </p:nvSpPr>
        <p:spPr>
          <a:xfrm>
            <a:off x="4472562" y="4413145"/>
            <a:ext cx="3908017" cy="1446550"/>
          </a:xfrm>
          <a:prstGeom prst="rect">
            <a:avLst/>
          </a:prstGeom>
          <a:solidFill>
            <a:srgbClr val="FFC000"/>
          </a:solidFill>
          <a:effectLst/>
          <a:scene3d>
            <a:camera prst="orthographicFront"/>
            <a:lightRig rig="threePt" dir="t"/>
          </a:scene3d>
          <a:sp3d/>
        </p:spPr>
        <p:txBody>
          <a:bodyPr wrap="square" rtlCol="0">
            <a:spAutoFit/>
          </a:bodyPr>
          <a:lstStyle/>
          <a:p>
            <a:r>
              <a:rPr lang="en-US" sz="4400" b="1" dirty="0">
                <a:solidFill>
                  <a:schemeClr val="bg1"/>
                </a:solidFill>
                <a:latin typeface="Segoe Print" panose="02000600000000000000" pitchFamily="2" charset="0"/>
              </a:rPr>
              <a:t>ABE </a:t>
            </a:r>
            <a:r>
              <a:rPr lang="en-US" sz="4400" b="1" dirty="0" smtClean="0">
                <a:solidFill>
                  <a:schemeClr val="bg1"/>
                </a:solidFill>
                <a:latin typeface="Segoe Print" panose="02000600000000000000" pitchFamily="2" charset="0"/>
              </a:rPr>
              <a:t>64.19%</a:t>
            </a:r>
          </a:p>
          <a:p>
            <a:r>
              <a:rPr lang="en-US" sz="4400" b="1" dirty="0" smtClean="0">
                <a:solidFill>
                  <a:schemeClr val="bg1"/>
                </a:solidFill>
                <a:latin typeface="Segoe Print" panose="02000600000000000000" pitchFamily="2" charset="0"/>
              </a:rPr>
              <a:t>ELL  58.06%</a:t>
            </a:r>
            <a:endParaRPr lang="en-US" sz="4400" b="1" dirty="0">
              <a:solidFill>
                <a:schemeClr val="bg1"/>
              </a:solidFill>
              <a:latin typeface="Segoe Print" panose="02000600000000000000" pitchFamily="2" charset="0"/>
            </a:endParaRPr>
          </a:p>
        </p:txBody>
      </p:sp>
      <p:sp>
        <p:nvSpPr>
          <p:cNvPr id="5" name="TextBox 4"/>
          <p:cNvSpPr txBox="1"/>
          <p:nvPr/>
        </p:nvSpPr>
        <p:spPr>
          <a:xfrm>
            <a:off x="8806494" y="2649736"/>
            <a:ext cx="3714887" cy="1554272"/>
          </a:xfrm>
          <a:prstGeom prst="rect">
            <a:avLst/>
          </a:prstGeom>
          <a:noFill/>
        </p:spPr>
        <p:txBody>
          <a:bodyPr wrap="square" rtlCol="0">
            <a:spAutoFit/>
          </a:bodyPr>
          <a:lstStyle/>
          <a:p>
            <a:r>
              <a:rPr lang="en-US" sz="2400" dirty="0" smtClean="0">
                <a:solidFill>
                  <a:srgbClr val="FFC000"/>
                </a:solidFill>
              </a:rPr>
              <a:t>ELL MSG INCREASE</a:t>
            </a:r>
          </a:p>
          <a:p>
            <a:endParaRPr lang="en-US" sz="1100" u="sng" dirty="0" smtClean="0"/>
          </a:p>
          <a:p>
            <a:r>
              <a:rPr lang="en-US" sz="3000" u="sng" dirty="0" smtClean="0"/>
              <a:t>3.40</a:t>
            </a:r>
            <a:r>
              <a:rPr lang="en-US" sz="3000" dirty="0" smtClean="0"/>
              <a:t> Percentage Points </a:t>
            </a:r>
          </a:p>
        </p:txBody>
      </p:sp>
      <p:sp>
        <p:nvSpPr>
          <p:cNvPr id="12" name="Down Arrow 11"/>
          <p:cNvSpPr/>
          <p:nvPr/>
        </p:nvSpPr>
        <p:spPr>
          <a:xfrm rot="10800000">
            <a:off x="9822498" y="3935924"/>
            <a:ext cx="1795576" cy="29220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8665029" y="2771584"/>
            <a:ext cx="0" cy="3847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991129" y="2306782"/>
            <a:ext cx="5506327" cy="220902"/>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Tree>
    <p:extLst>
      <p:ext uri="{BB962C8B-B14F-4D97-AF65-F5344CB8AC3E}">
        <p14:creationId xmlns:p14="http://schemas.microsoft.com/office/powerpoint/2010/main" val="2961520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13754"/>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220902"/>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6019975" y="2619970"/>
            <a:ext cx="5448635" cy="400110"/>
          </a:xfrm>
          <a:prstGeom prst="rect">
            <a:avLst/>
          </a:prstGeom>
          <a:noFill/>
        </p:spPr>
        <p:txBody>
          <a:bodyPr wrap="square" rtlCol="0">
            <a:spAutoFit/>
          </a:bodyPr>
          <a:lstStyle/>
          <a:p>
            <a:endParaRPr lang="en-US" sz="2000" dirty="0"/>
          </a:p>
        </p:txBody>
      </p:sp>
      <p:sp>
        <p:nvSpPr>
          <p:cNvPr id="7" name="Rectangle 6"/>
          <p:cNvSpPr/>
          <p:nvPr/>
        </p:nvSpPr>
        <p:spPr>
          <a:xfrm>
            <a:off x="445271" y="6046267"/>
            <a:ext cx="6898042" cy="338554"/>
          </a:xfrm>
          <a:prstGeom prst="rect">
            <a:avLst/>
          </a:prstGeom>
        </p:spPr>
        <p:txBody>
          <a:bodyPr wrap="none">
            <a:spAutoFit/>
          </a:bodyPr>
          <a:lstStyle/>
          <a:p>
            <a:r>
              <a:rPr lang="en-US" sz="1600" dirty="0" smtClean="0"/>
              <a:t>                                 *</a:t>
            </a:r>
            <a:r>
              <a:rPr lang="en-US" sz="1600" dirty="0"/>
              <a:t>Data as of </a:t>
            </a:r>
            <a:r>
              <a:rPr lang="en-US" sz="1600" dirty="0" smtClean="0"/>
              <a:t>6.10.19                  ** Data as of 6.11.18</a:t>
            </a:r>
            <a:endParaRPr lang="en-US" sz="1600" dirty="0"/>
          </a:p>
        </p:txBody>
      </p:sp>
      <p:cxnSp>
        <p:nvCxnSpPr>
          <p:cNvPr id="11" name="Straight Connector 10"/>
          <p:cNvCxnSpPr/>
          <p:nvPr/>
        </p:nvCxnSpPr>
        <p:spPr>
          <a:xfrm flipH="1">
            <a:off x="7955565" y="3107433"/>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5271" y="2618881"/>
            <a:ext cx="9665599" cy="3908762"/>
          </a:xfrm>
          <a:prstGeom prst="rect">
            <a:avLst/>
          </a:prstGeom>
          <a:noFill/>
        </p:spPr>
        <p:txBody>
          <a:bodyPr wrap="square" rtlCol="0">
            <a:spAutoFit/>
          </a:bodyPr>
          <a:lstStyle/>
          <a:p>
            <a:r>
              <a:rPr lang="en-US" sz="6600" dirty="0" smtClean="0">
                <a:solidFill>
                  <a:srgbClr val="FFC000"/>
                </a:solidFill>
                <a:latin typeface="Segoe Print" panose="02000600000000000000" pitchFamily="2" charset="0"/>
              </a:rPr>
              <a:t>Average Indiana </a:t>
            </a:r>
          </a:p>
          <a:p>
            <a:r>
              <a:rPr lang="en-US" sz="6600" dirty="0" smtClean="0">
                <a:solidFill>
                  <a:srgbClr val="FFC000"/>
                </a:solidFill>
                <a:latin typeface="Segoe Print" panose="02000600000000000000" pitchFamily="2" charset="0"/>
              </a:rPr>
              <a:t>Contact Hours</a:t>
            </a:r>
            <a:r>
              <a:rPr lang="en-US" sz="7200" dirty="0" smtClean="0">
                <a:solidFill>
                  <a:srgbClr val="FFC000"/>
                </a:solidFill>
                <a:latin typeface="Segoe Print" panose="02000600000000000000" pitchFamily="2" charset="0"/>
              </a:rPr>
              <a:t> </a:t>
            </a:r>
          </a:p>
          <a:p>
            <a:r>
              <a:rPr lang="en-US" sz="3200" dirty="0" smtClean="0"/>
              <a:t>				</a:t>
            </a:r>
            <a:r>
              <a:rPr lang="en-US" sz="3200" u="sng" dirty="0" smtClean="0"/>
              <a:t>2018-2019</a:t>
            </a:r>
            <a:r>
              <a:rPr lang="en-US" sz="3200" dirty="0" smtClean="0"/>
              <a:t>*		 </a:t>
            </a:r>
            <a:r>
              <a:rPr lang="en-US" sz="3200" u="sng" dirty="0" smtClean="0"/>
              <a:t>2017-2018</a:t>
            </a:r>
            <a:r>
              <a:rPr lang="en-US" sz="3200" dirty="0" smtClean="0">
                <a:effectLst>
                  <a:outerShdw blurRad="38100" dist="38100" dir="2700000" algn="tl">
                    <a:srgbClr val="000000">
                      <a:alpha val="43137"/>
                    </a:srgbClr>
                  </a:outerShdw>
                </a:effectLst>
              </a:rPr>
              <a:t>**</a:t>
            </a:r>
          </a:p>
          <a:p>
            <a:r>
              <a:rPr lang="en-US" sz="3200" dirty="0" smtClean="0"/>
              <a:t>ABE/ELL	    </a:t>
            </a:r>
            <a:r>
              <a:rPr lang="en-US" sz="3200" dirty="0" smtClean="0">
                <a:solidFill>
                  <a:srgbClr val="FFC000"/>
                </a:solidFill>
              </a:rPr>
              <a:t>77 hrs.</a:t>
            </a:r>
            <a:r>
              <a:rPr lang="en-US" sz="3200" dirty="0" smtClean="0"/>
              <a:t>	              </a:t>
            </a:r>
            <a:r>
              <a:rPr lang="en-US" sz="3200" dirty="0" smtClean="0">
                <a:solidFill>
                  <a:srgbClr val="FFC000"/>
                </a:solidFill>
              </a:rPr>
              <a:t>76 hrs.	</a:t>
            </a:r>
            <a:r>
              <a:rPr lang="en-US" sz="3200" dirty="0" smtClean="0"/>
              <a:t>				</a:t>
            </a:r>
            <a:endParaRPr lang="en-US" sz="3200" dirty="0"/>
          </a:p>
          <a:p>
            <a:endParaRPr lang="en-US" sz="3200" u="sng" dirty="0"/>
          </a:p>
          <a:p>
            <a:endParaRPr lang="en-US" sz="800" dirty="0" smtClean="0"/>
          </a:p>
        </p:txBody>
      </p:sp>
      <p:sp>
        <p:nvSpPr>
          <p:cNvPr id="9" name="TextBox 8"/>
          <p:cNvSpPr txBox="1"/>
          <p:nvPr/>
        </p:nvSpPr>
        <p:spPr>
          <a:xfrm>
            <a:off x="8202497" y="2281489"/>
            <a:ext cx="4528457" cy="2862322"/>
          </a:xfrm>
          <a:prstGeom prst="rect">
            <a:avLst/>
          </a:prstGeom>
          <a:noFill/>
        </p:spPr>
        <p:txBody>
          <a:bodyPr wrap="square" rtlCol="0">
            <a:spAutoFit/>
          </a:bodyPr>
          <a:lstStyle/>
          <a:p>
            <a:r>
              <a:rPr lang="en-US" sz="7200" dirty="0" smtClean="0">
                <a:latin typeface="Segoe Print" panose="02000600000000000000" pitchFamily="2" charset="0"/>
              </a:rPr>
              <a:t>   </a:t>
            </a:r>
            <a:r>
              <a:rPr lang="en-US" sz="6000" dirty="0" smtClean="0">
                <a:latin typeface="Segoe Print" panose="02000600000000000000" pitchFamily="2" charset="0"/>
              </a:rPr>
              <a:t>ABE/ELL</a:t>
            </a:r>
            <a:endParaRPr lang="en-US" sz="6000" dirty="0">
              <a:latin typeface="Segoe Print" panose="02000600000000000000" pitchFamily="2" charset="0"/>
            </a:endParaRPr>
          </a:p>
          <a:p>
            <a:r>
              <a:rPr lang="en-US" sz="4800" dirty="0" smtClean="0">
                <a:latin typeface="Segoe Print" panose="02000600000000000000" pitchFamily="2" charset="0"/>
              </a:rPr>
              <a:t> </a:t>
            </a:r>
            <a:endParaRPr lang="en-US" sz="8000" dirty="0">
              <a:latin typeface="Segoe Print" panose="02000600000000000000" pitchFamily="2" charset="0"/>
            </a:endParaRPr>
          </a:p>
        </p:txBody>
      </p:sp>
      <p:sp>
        <p:nvSpPr>
          <p:cNvPr id="12" name="Left-Right Arrow 11"/>
          <p:cNvSpPr/>
          <p:nvPr/>
        </p:nvSpPr>
        <p:spPr>
          <a:xfrm>
            <a:off x="8209588" y="4368184"/>
            <a:ext cx="3462866" cy="102089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8115156" y="4431663"/>
            <a:ext cx="3991429" cy="923330"/>
          </a:xfrm>
          <a:prstGeom prst="rect">
            <a:avLst/>
          </a:prstGeom>
          <a:noFill/>
        </p:spPr>
        <p:txBody>
          <a:bodyPr wrap="square" rtlCol="0">
            <a:spAutoFit/>
          </a:bodyPr>
          <a:lstStyle/>
          <a:p>
            <a:r>
              <a:rPr lang="en-US" sz="5400" dirty="0">
                <a:latin typeface="Segoe Print" panose="02000600000000000000" pitchFamily="2" charset="0"/>
              </a:rPr>
              <a:t>No Change</a:t>
            </a:r>
            <a:endParaRPr lang="en-US" sz="5400" dirty="0"/>
          </a:p>
        </p:txBody>
      </p:sp>
    </p:spTree>
    <p:extLst>
      <p:ext uri="{BB962C8B-B14F-4D97-AF65-F5344CB8AC3E}">
        <p14:creationId xmlns:p14="http://schemas.microsoft.com/office/powerpoint/2010/main" val="2482879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3362" y="1013754"/>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220902"/>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6019975" y="2619970"/>
            <a:ext cx="5448635" cy="400110"/>
          </a:xfrm>
          <a:prstGeom prst="rect">
            <a:avLst/>
          </a:prstGeom>
          <a:noFill/>
        </p:spPr>
        <p:txBody>
          <a:bodyPr wrap="square" rtlCol="0">
            <a:spAutoFit/>
          </a:bodyPr>
          <a:lstStyle/>
          <a:p>
            <a:endParaRPr lang="en-US" sz="2000" dirty="0"/>
          </a:p>
        </p:txBody>
      </p:sp>
      <p:sp>
        <p:nvSpPr>
          <p:cNvPr id="2" name="Rectangle 1"/>
          <p:cNvSpPr/>
          <p:nvPr/>
        </p:nvSpPr>
        <p:spPr>
          <a:xfrm>
            <a:off x="1247824" y="2633844"/>
            <a:ext cx="9679860" cy="1415772"/>
          </a:xfrm>
          <a:prstGeom prst="rect">
            <a:avLst/>
          </a:prstGeom>
        </p:spPr>
        <p:txBody>
          <a:bodyPr wrap="square">
            <a:spAutoFit/>
          </a:bodyPr>
          <a:lstStyle/>
          <a:p>
            <a:r>
              <a:rPr lang="en-US" sz="5400" dirty="0" smtClean="0">
                <a:solidFill>
                  <a:srgbClr val="FFC000"/>
                </a:solidFill>
                <a:cs typeface="Arial" panose="020B0604020202020204" pitchFamily="34" charset="0"/>
              </a:rPr>
              <a:t>No. Separated Before Gain</a:t>
            </a:r>
            <a:r>
              <a:rPr lang="en-US" sz="5400" dirty="0" smtClean="0">
                <a:solidFill>
                  <a:srgbClr val="FFC000"/>
                </a:solidFill>
              </a:rPr>
              <a:t> </a:t>
            </a:r>
            <a:endParaRPr lang="en-US" sz="5400" dirty="0">
              <a:solidFill>
                <a:srgbClr val="FFC000"/>
              </a:solidFill>
            </a:endParaRPr>
          </a:p>
          <a:p>
            <a:r>
              <a:rPr lang="en-US" sz="3200" dirty="0" smtClean="0">
                <a:solidFill>
                  <a:srgbClr val="FFC000"/>
                </a:solidFill>
              </a:rPr>
              <a:t>	</a:t>
            </a:r>
            <a:endParaRPr lang="en-US" sz="2400" dirty="0">
              <a:solidFill>
                <a:srgbClr val="FFC000"/>
              </a:solidFill>
            </a:endParaRPr>
          </a:p>
        </p:txBody>
      </p:sp>
      <p:cxnSp>
        <p:nvCxnSpPr>
          <p:cNvPr id="11" name="Straight Connector 10"/>
          <p:cNvCxnSpPr/>
          <p:nvPr/>
        </p:nvCxnSpPr>
        <p:spPr>
          <a:xfrm flipH="1">
            <a:off x="5810140" y="359981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44850" y="3552523"/>
            <a:ext cx="4394614" cy="2985433"/>
          </a:xfrm>
          <a:prstGeom prst="rect">
            <a:avLst/>
          </a:prstGeom>
          <a:noFill/>
        </p:spPr>
        <p:txBody>
          <a:bodyPr wrap="square" rtlCol="0">
            <a:spAutoFit/>
          </a:bodyPr>
          <a:lstStyle/>
          <a:p>
            <a:r>
              <a:rPr lang="en-US" sz="2400" dirty="0" smtClean="0"/>
              <a:t>                  </a:t>
            </a:r>
            <a:r>
              <a:rPr lang="en-US" sz="2800" dirty="0" smtClean="0">
                <a:solidFill>
                  <a:srgbClr val="FFC000"/>
                </a:solidFill>
              </a:rPr>
              <a:t>6.11.18</a:t>
            </a:r>
          </a:p>
          <a:p>
            <a:r>
              <a:rPr lang="en-US" sz="8800" dirty="0" smtClean="0">
                <a:latin typeface="Segoe Print" panose="02000600000000000000" pitchFamily="2" charset="0"/>
              </a:rPr>
              <a:t>6,009</a:t>
            </a:r>
          </a:p>
          <a:p>
            <a:r>
              <a:rPr lang="en-US" sz="7200" dirty="0" smtClean="0">
                <a:solidFill>
                  <a:srgbClr val="FFC000"/>
                </a:solidFill>
                <a:latin typeface="Segoe Print" panose="02000600000000000000" pitchFamily="2" charset="0"/>
              </a:rPr>
              <a:t>23.79%</a:t>
            </a:r>
            <a:endParaRPr lang="en-US" sz="7200" dirty="0">
              <a:solidFill>
                <a:srgbClr val="FFC000"/>
              </a:solidFill>
              <a:latin typeface="Segoe Print" panose="02000600000000000000" pitchFamily="2" charset="0"/>
            </a:endParaRPr>
          </a:p>
        </p:txBody>
      </p:sp>
      <p:sp>
        <p:nvSpPr>
          <p:cNvPr id="12" name="Down Arrow 11"/>
          <p:cNvSpPr/>
          <p:nvPr/>
        </p:nvSpPr>
        <p:spPr>
          <a:xfrm rot="10800000" flipV="1">
            <a:off x="10449756" y="2791264"/>
            <a:ext cx="1681395" cy="40315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309976" y="3392606"/>
            <a:ext cx="4035206" cy="3170099"/>
          </a:xfrm>
          <a:prstGeom prst="rect">
            <a:avLst/>
          </a:prstGeom>
          <a:noFill/>
        </p:spPr>
        <p:txBody>
          <a:bodyPr wrap="square" rtlCol="0">
            <a:spAutoFit/>
          </a:bodyPr>
          <a:lstStyle/>
          <a:p>
            <a:r>
              <a:rPr lang="en-US" sz="4000" dirty="0" smtClean="0">
                <a:solidFill>
                  <a:srgbClr val="FFC000"/>
                </a:solidFill>
              </a:rPr>
              <a:t>           </a:t>
            </a:r>
            <a:r>
              <a:rPr lang="en-US" sz="2800" dirty="0" smtClean="0">
                <a:solidFill>
                  <a:srgbClr val="FFC000"/>
                </a:solidFill>
              </a:rPr>
              <a:t>6.10.19</a:t>
            </a:r>
            <a:endParaRPr lang="en-US" sz="2800" dirty="0">
              <a:solidFill>
                <a:srgbClr val="FFC000"/>
              </a:solidFill>
            </a:endParaRPr>
          </a:p>
          <a:p>
            <a:r>
              <a:rPr lang="en-US" dirty="0">
                <a:latin typeface="Segoe Print" panose="02000600000000000000" pitchFamily="2" charset="0"/>
              </a:rPr>
              <a:t> </a:t>
            </a:r>
            <a:r>
              <a:rPr lang="en-US" sz="8800" dirty="0" smtClean="0">
                <a:latin typeface="Segoe Print" panose="02000600000000000000" pitchFamily="2" charset="0"/>
              </a:rPr>
              <a:t>4,967</a:t>
            </a:r>
            <a:r>
              <a:rPr lang="en-US" sz="7200" dirty="0" smtClean="0">
                <a:solidFill>
                  <a:srgbClr val="FFC000"/>
                </a:solidFill>
                <a:latin typeface="Segoe Print" panose="02000600000000000000" pitchFamily="2" charset="0"/>
              </a:rPr>
              <a:t> 21.02%</a:t>
            </a:r>
            <a:endParaRPr lang="en-US" sz="7200" dirty="0"/>
          </a:p>
        </p:txBody>
      </p:sp>
      <p:sp>
        <p:nvSpPr>
          <p:cNvPr id="8" name="Rectangle 7"/>
          <p:cNvSpPr/>
          <p:nvPr/>
        </p:nvSpPr>
        <p:spPr>
          <a:xfrm rot="5400000">
            <a:off x="9902090" y="4105861"/>
            <a:ext cx="2776722" cy="646331"/>
          </a:xfrm>
          <a:prstGeom prst="rect">
            <a:avLst/>
          </a:prstGeom>
        </p:spPr>
        <p:txBody>
          <a:bodyPr wrap="none">
            <a:spAutoFit/>
          </a:bodyPr>
          <a:lstStyle/>
          <a:p>
            <a:r>
              <a:rPr lang="en-US" dirty="0"/>
              <a:t>Separations </a:t>
            </a:r>
            <a:r>
              <a:rPr lang="en-US" dirty="0" smtClean="0"/>
              <a:t>DECREASE</a:t>
            </a:r>
          </a:p>
          <a:p>
            <a:r>
              <a:rPr lang="en-US" b="1" dirty="0" smtClean="0"/>
              <a:t>2.77 </a:t>
            </a:r>
            <a:r>
              <a:rPr lang="en-US" b="1" dirty="0"/>
              <a:t>Percentage Points </a:t>
            </a:r>
          </a:p>
        </p:txBody>
      </p:sp>
    </p:spTree>
    <p:extLst>
      <p:ext uri="{BB962C8B-B14F-4D97-AF65-F5344CB8AC3E}">
        <p14:creationId xmlns:p14="http://schemas.microsoft.com/office/powerpoint/2010/main" val="31803193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13754"/>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220902"/>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6019975" y="2619970"/>
            <a:ext cx="5448635" cy="400110"/>
          </a:xfrm>
          <a:prstGeom prst="rect">
            <a:avLst/>
          </a:prstGeom>
          <a:noFill/>
        </p:spPr>
        <p:txBody>
          <a:bodyPr wrap="square" rtlCol="0">
            <a:spAutoFit/>
          </a:bodyPr>
          <a:lstStyle/>
          <a:p>
            <a:endParaRPr lang="en-US" sz="2000" dirty="0"/>
          </a:p>
        </p:txBody>
      </p:sp>
      <p:sp>
        <p:nvSpPr>
          <p:cNvPr id="2" name="Rectangle 1"/>
          <p:cNvSpPr/>
          <p:nvPr/>
        </p:nvSpPr>
        <p:spPr>
          <a:xfrm>
            <a:off x="636357" y="2820025"/>
            <a:ext cx="10767235" cy="3762568"/>
          </a:xfrm>
          <a:prstGeom prst="rect">
            <a:avLst/>
          </a:prstGeom>
        </p:spPr>
        <p:txBody>
          <a:bodyPr wrap="square">
            <a:spAutoFit/>
          </a:bodyPr>
          <a:lstStyle/>
          <a:p>
            <a:r>
              <a:rPr lang="en-US" sz="6000" dirty="0" smtClean="0">
                <a:cs typeface="Arial" panose="020B0604020202020204" pitchFamily="34" charset="0"/>
              </a:rPr>
              <a:t>No. Separated Before Gain</a:t>
            </a:r>
            <a:r>
              <a:rPr lang="en-US" sz="6000" dirty="0" smtClean="0"/>
              <a:t> </a:t>
            </a:r>
          </a:p>
          <a:p>
            <a:r>
              <a:rPr lang="en-US" sz="2400" dirty="0" smtClean="0"/>
              <a:t>2018-2019</a:t>
            </a:r>
          </a:p>
          <a:p>
            <a:endParaRPr lang="en-US" sz="1050" dirty="0"/>
          </a:p>
          <a:p>
            <a:r>
              <a:rPr lang="en-US" sz="3200" dirty="0">
                <a:solidFill>
                  <a:srgbClr val="FFC000"/>
                </a:solidFill>
              </a:rPr>
              <a:t>	</a:t>
            </a:r>
            <a:r>
              <a:rPr lang="en-US" sz="3600" dirty="0" smtClean="0">
                <a:solidFill>
                  <a:srgbClr val="FFC000"/>
                </a:solidFill>
              </a:rPr>
              <a:t>– ABE/ASE Levels 1-6 	  </a:t>
            </a:r>
            <a:r>
              <a:rPr lang="en-US" sz="3600" dirty="0" smtClean="0"/>
              <a:t>19.69%</a:t>
            </a:r>
            <a:r>
              <a:rPr lang="en-US" sz="3600" dirty="0" smtClean="0">
                <a:solidFill>
                  <a:srgbClr val="FFC000"/>
                </a:solidFill>
              </a:rPr>
              <a:t> </a:t>
            </a:r>
            <a:r>
              <a:rPr lang="en-US" sz="3600" dirty="0" smtClean="0">
                <a:solidFill>
                  <a:srgbClr val="FFC000"/>
                </a:solidFill>
                <a:latin typeface="Segoe Print" panose="02000600000000000000" pitchFamily="2" charset="0"/>
              </a:rPr>
              <a:t>Separated</a:t>
            </a:r>
          </a:p>
          <a:p>
            <a:endParaRPr lang="en-US" sz="3600" dirty="0" smtClean="0">
              <a:solidFill>
                <a:srgbClr val="FFC000"/>
              </a:solidFill>
              <a:latin typeface="Segoe Print" panose="02000600000000000000" pitchFamily="2" charset="0"/>
            </a:endParaRPr>
          </a:p>
          <a:p>
            <a:r>
              <a:rPr lang="en-US" sz="3600" dirty="0">
                <a:solidFill>
                  <a:srgbClr val="FFC000"/>
                </a:solidFill>
              </a:rPr>
              <a:t>	</a:t>
            </a:r>
            <a:r>
              <a:rPr lang="en-US" sz="3600" dirty="0" smtClean="0">
                <a:solidFill>
                  <a:srgbClr val="FFC000"/>
                </a:solidFill>
              </a:rPr>
              <a:t>– ELL Levels 1-6 			</a:t>
            </a:r>
            <a:r>
              <a:rPr lang="en-US" sz="3600" dirty="0">
                <a:solidFill>
                  <a:srgbClr val="FFC000"/>
                </a:solidFill>
              </a:rPr>
              <a:t> </a:t>
            </a:r>
            <a:r>
              <a:rPr lang="en-US" sz="3600" dirty="0" smtClean="0">
                <a:solidFill>
                  <a:srgbClr val="FFC000"/>
                </a:solidFill>
              </a:rPr>
              <a:t>   </a:t>
            </a:r>
            <a:r>
              <a:rPr lang="en-US" sz="3600" dirty="0">
                <a:latin typeface="Segoe Print" panose="02000600000000000000" pitchFamily="2" charset="0"/>
              </a:rPr>
              <a:t> </a:t>
            </a:r>
            <a:r>
              <a:rPr lang="en-US" sz="3600" dirty="0" smtClean="0"/>
              <a:t>25.58%</a:t>
            </a:r>
            <a:r>
              <a:rPr lang="en-US" sz="3600" dirty="0" smtClean="0">
                <a:solidFill>
                  <a:srgbClr val="FFC000"/>
                </a:solidFill>
              </a:rPr>
              <a:t> </a:t>
            </a:r>
            <a:r>
              <a:rPr lang="en-US" sz="3600" dirty="0" smtClean="0">
                <a:solidFill>
                  <a:srgbClr val="FFC000"/>
                </a:solidFill>
                <a:latin typeface="Segoe Print" panose="02000600000000000000" pitchFamily="2" charset="0"/>
              </a:rPr>
              <a:t>Separated</a:t>
            </a:r>
          </a:p>
          <a:p>
            <a:r>
              <a:rPr lang="en-US" sz="3600" dirty="0">
                <a:solidFill>
                  <a:srgbClr val="FFC000"/>
                </a:solidFill>
                <a:latin typeface="Segoe Print" panose="02000600000000000000" pitchFamily="2" charset="0"/>
              </a:rPr>
              <a:t> </a:t>
            </a:r>
            <a:r>
              <a:rPr lang="en-US" sz="3600" dirty="0" smtClean="0">
                <a:solidFill>
                  <a:srgbClr val="FFC000"/>
                </a:solidFill>
                <a:latin typeface="Segoe Print" panose="02000600000000000000" pitchFamily="2" charset="0"/>
              </a:rPr>
              <a:t>      												</a:t>
            </a:r>
            <a:endParaRPr lang="en-US" sz="3600" dirty="0">
              <a:latin typeface="Segoe Print" panose="02000600000000000000" pitchFamily="2" charset="0"/>
            </a:endParaRPr>
          </a:p>
        </p:txBody>
      </p:sp>
      <p:sp>
        <p:nvSpPr>
          <p:cNvPr id="3" name="Rectangle 2"/>
          <p:cNvSpPr/>
          <p:nvPr/>
        </p:nvSpPr>
        <p:spPr>
          <a:xfrm>
            <a:off x="648021" y="2435304"/>
            <a:ext cx="1141659" cy="369332"/>
          </a:xfrm>
          <a:prstGeom prst="rect">
            <a:avLst/>
          </a:prstGeom>
        </p:spPr>
        <p:txBody>
          <a:bodyPr wrap="none">
            <a:spAutoFit/>
          </a:bodyPr>
          <a:lstStyle/>
          <a:p>
            <a:r>
              <a:rPr lang="en-US" dirty="0" smtClean="0">
                <a:solidFill>
                  <a:srgbClr val="FFC000"/>
                </a:solidFill>
                <a:latin typeface="Segoe Print" panose="02000600000000000000" pitchFamily="2" charset="0"/>
              </a:rPr>
              <a:t>6.10.19</a:t>
            </a:r>
            <a:endParaRPr lang="en-US" dirty="0">
              <a:solidFill>
                <a:srgbClr val="FFC000"/>
              </a:solidFill>
              <a:latin typeface="Segoe Print" panose="02000600000000000000" pitchFamily="2" charset="0"/>
            </a:endParaRPr>
          </a:p>
        </p:txBody>
      </p:sp>
    </p:spTree>
    <p:extLst>
      <p:ext uri="{BB962C8B-B14F-4D97-AF65-F5344CB8AC3E}">
        <p14:creationId xmlns:p14="http://schemas.microsoft.com/office/powerpoint/2010/main" val="34637612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13754"/>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220902"/>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6019975" y="2619970"/>
            <a:ext cx="5448635" cy="400110"/>
          </a:xfrm>
          <a:prstGeom prst="rect">
            <a:avLst/>
          </a:prstGeom>
          <a:noFill/>
        </p:spPr>
        <p:txBody>
          <a:bodyPr wrap="square" rtlCol="0">
            <a:spAutoFit/>
          </a:bodyPr>
          <a:lstStyle/>
          <a:p>
            <a:endParaRPr lang="en-US" sz="2000" dirty="0"/>
          </a:p>
        </p:txBody>
      </p:sp>
      <p:sp>
        <p:nvSpPr>
          <p:cNvPr id="7" name="Rectangle 6"/>
          <p:cNvSpPr/>
          <p:nvPr/>
        </p:nvSpPr>
        <p:spPr>
          <a:xfrm>
            <a:off x="448521" y="5819615"/>
            <a:ext cx="6898042" cy="338554"/>
          </a:xfrm>
          <a:prstGeom prst="rect">
            <a:avLst/>
          </a:prstGeom>
        </p:spPr>
        <p:txBody>
          <a:bodyPr wrap="none">
            <a:spAutoFit/>
          </a:bodyPr>
          <a:lstStyle/>
          <a:p>
            <a:r>
              <a:rPr lang="en-US" sz="1600" dirty="0" smtClean="0"/>
              <a:t>                                 *</a:t>
            </a:r>
            <a:r>
              <a:rPr lang="en-US" sz="1600" dirty="0"/>
              <a:t>Data as of </a:t>
            </a:r>
            <a:r>
              <a:rPr lang="en-US" sz="1600" dirty="0" smtClean="0"/>
              <a:t>6.10.19                  ** Data as of 6.11.18</a:t>
            </a:r>
            <a:endParaRPr lang="en-US" sz="1600" dirty="0"/>
          </a:p>
        </p:txBody>
      </p:sp>
      <p:cxnSp>
        <p:nvCxnSpPr>
          <p:cNvPr id="11" name="Straight Connector 10"/>
          <p:cNvCxnSpPr/>
          <p:nvPr/>
        </p:nvCxnSpPr>
        <p:spPr>
          <a:xfrm flipH="1">
            <a:off x="7849015" y="3112366"/>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8521" y="2317646"/>
            <a:ext cx="9665599" cy="3908762"/>
          </a:xfrm>
          <a:prstGeom prst="rect">
            <a:avLst/>
          </a:prstGeom>
          <a:noFill/>
        </p:spPr>
        <p:txBody>
          <a:bodyPr wrap="square" rtlCol="0">
            <a:spAutoFit/>
          </a:bodyPr>
          <a:lstStyle/>
          <a:p>
            <a:r>
              <a:rPr lang="en-US" sz="7200" dirty="0" smtClean="0">
                <a:solidFill>
                  <a:srgbClr val="FFC000"/>
                </a:solidFill>
                <a:latin typeface="Segoe Print" panose="02000600000000000000" pitchFamily="2" charset="0"/>
              </a:rPr>
              <a:t>Number </a:t>
            </a:r>
          </a:p>
          <a:p>
            <a:r>
              <a:rPr lang="en-US" sz="7200" dirty="0" smtClean="0">
                <a:solidFill>
                  <a:srgbClr val="FFC000"/>
                </a:solidFill>
                <a:latin typeface="Segoe Print" panose="02000600000000000000" pitchFamily="2" charset="0"/>
              </a:rPr>
              <a:t>HSE Diplomas </a:t>
            </a:r>
          </a:p>
          <a:p>
            <a:r>
              <a:rPr lang="en-US" sz="3200" dirty="0" smtClean="0"/>
              <a:t>				</a:t>
            </a:r>
            <a:r>
              <a:rPr lang="en-US" sz="3200" u="sng" dirty="0" smtClean="0"/>
              <a:t>2018-2019</a:t>
            </a:r>
            <a:r>
              <a:rPr lang="en-US" sz="3200" dirty="0" smtClean="0"/>
              <a:t>*		 </a:t>
            </a:r>
            <a:r>
              <a:rPr lang="en-US" sz="3200" u="sng" dirty="0" smtClean="0"/>
              <a:t>2017-2018</a:t>
            </a:r>
            <a:r>
              <a:rPr lang="en-US" sz="3200" dirty="0" smtClean="0">
                <a:effectLst>
                  <a:outerShdw blurRad="38100" dist="38100" dir="2700000" algn="tl">
                    <a:srgbClr val="000000">
                      <a:alpha val="43137"/>
                    </a:srgbClr>
                  </a:outerShdw>
                </a:effectLst>
              </a:rPr>
              <a:t>**</a:t>
            </a:r>
          </a:p>
          <a:p>
            <a:r>
              <a:rPr lang="en-US" sz="3200" dirty="0" smtClean="0"/>
              <a:t>ABE/ELL	    </a:t>
            </a:r>
            <a:r>
              <a:rPr lang="en-US" sz="3200" dirty="0" smtClean="0">
                <a:solidFill>
                  <a:srgbClr val="FFC000"/>
                </a:solidFill>
              </a:rPr>
              <a:t>3,909</a:t>
            </a:r>
            <a:r>
              <a:rPr lang="en-US" sz="3200" dirty="0" smtClean="0"/>
              <a:t>                </a:t>
            </a:r>
            <a:r>
              <a:rPr lang="en-US" sz="3200" dirty="0" smtClean="0">
                <a:solidFill>
                  <a:srgbClr val="FFC000"/>
                </a:solidFill>
              </a:rPr>
              <a:t>4,091	</a:t>
            </a:r>
            <a:r>
              <a:rPr lang="en-US" sz="3200" dirty="0" smtClean="0"/>
              <a:t>				</a:t>
            </a:r>
            <a:endParaRPr lang="en-US" sz="3200" dirty="0"/>
          </a:p>
          <a:p>
            <a:endParaRPr lang="en-US" sz="3200" u="sng" dirty="0"/>
          </a:p>
          <a:p>
            <a:endParaRPr lang="en-US" sz="800" dirty="0" smtClean="0"/>
          </a:p>
        </p:txBody>
      </p:sp>
      <p:sp>
        <p:nvSpPr>
          <p:cNvPr id="8" name="Down Arrow 7"/>
          <p:cNvSpPr/>
          <p:nvPr/>
        </p:nvSpPr>
        <p:spPr>
          <a:xfrm rot="10800000" flipV="1">
            <a:off x="9032425" y="2709559"/>
            <a:ext cx="1795576" cy="37549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8038891" y="2895122"/>
            <a:ext cx="4528457" cy="2985433"/>
          </a:xfrm>
          <a:prstGeom prst="rect">
            <a:avLst/>
          </a:prstGeom>
          <a:noFill/>
        </p:spPr>
        <p:txBody>
          <a:bodyPr wrap="square" rtlCol="0">
            <a:spAutoFit/>
          </a:bodyPr>
          <a:lstStyle/>
          <a:p>
            <a:r>
              <a:rPr lang="en-US" sz="4400" dirty="0" smtClean="0">
                <a:latin typeface="Segoe Print" panose="02000600000000000000" pitchFamily="2" charset="0"/>
              </a:rPr>
              <a:t>HSE Diplomas</a:t>
            </a:r>
            <a:endParaRPr lang="en-US" sz="4400" dirty="0">
              <a:latin typeface="Segoe Print" panose="02000600000000000000" pitchFamily="2" charset="0"/>
            </a:endParaRPr>
          </a:p>
          <a:p>
            <a:r>
              <a:rPr lang="en-US" sz="7200" dirty="0" smtClean="0">
                <a:latin typeface="Segoe Print" panose="02000600000000000000" pitchFamily="2" charset="0"/>
              </a:rPr>
              <a:t>- 182</a:t>
            </a:r>
          </a:p>
          <a:p>
            <a:r>
              <a:rPr lang="en-US" sz="7200" dirty="0" smtClean="0">
                <a:latin typeface="Segoe Print" panose="02000600000000000000" pitchFamily="2" charset="0"/>
              </a:rPr>
              <a:t> DOWN</a:t>
            </a:r>
            <a:endParaRPr lang="en-US" sz="8000" dirty="0">
              <a:latin typeface="Segoe Print" panose="02000600000000000000" pitchFamily="2" charset="0"/>
            </a:endParaRPr>
          </a:p>
        </p:txBody>
      </p:sp>
      <p:sp>
        <p:nvSpPr>
          <p:cNvPr id="2" name="TextBox 1"/>
          <p:cNvSpPr txBox="1"/>
          <p:nvPr/>
        </p:nvSpPr>
        <p:spPr>
          <a:xfrm>
            <a:off x="448521" y="6279840"/>
            <a:ext cx="5196115" cy="369332"/>
          </a:xfrm>
          <a:prstGeom prst="rect">
            <a:avLst/>
          </a:prstGeom>
          <a:noFill/>
        </p:spPr>
        <p:txBody>
          <a:bodyPr wrap="square" rtlCol="0">
            <a:spAutoFit/>
          </a:bodyPr>
          <a:lstStyle/>
          <a:p>
            <a:r>
              <a:rPr lang="en-US" dirty="0" smtClean="0"/>
              <a:t>Reported by InTERS</a:t>
            </a:r>
            <a:endParaRPr lang="en-US" dirty="0"/>
          </a:p>
        </p:txBody>
      </p:sp>
    </p:spTree>
    <p:extLst>
      <p:ext uri="{BB962C8B-B14F-4D97-AF65-F5344CB8AC3E}">
        <p14:creationId xmlns:p14="http://schemas.microsoft.com/office/powerpoint/2010/main" val="1657749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13754"/>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220902"/>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6019975" y="2619970"/>
            <a:ext cx="5448635" cy="400110"/>
          </a:xfrm>
          <a:prstGeom prst="rect">
            <a:avLst/>
          </a:prstGeom>
          <a:noFill/>
        </p:spPr>
        <p:txBody>
          <a:bodyPr wrap="square" rtlCol="0">
            <a:spAutoFit/>
          </a:bodyPr>
          <a:lstStyle/>
          <a:p>
            <a:endParaRPr lang="en-US" sz="2000" dirty="0"/>
          </a:p>
        </p:txBody>
      </p:sp>
      <p:sp>
        <p:nvSpPr>
          <p:cNvPr id="7" name="Rectangle 6"/>
          <p:cNvSpPr/>
          <p:nvPr/>
        </p:nvSpPr>
        <p:spPr>
          <a:xfrm>
            <a:off x="448521" y="5819615"/>
            <a:ext cx="2095445" cy="338554"/>
          </a:xfrm>
          <a:prstGeom prst="rect">
            <a:avLst/>
          </a:prstGeom>
        </p:spPr>
        <p:txBody>
          <a:bodyPr wrap="none">
            <a:spAutoFit/>
          </a:bodyPr>
          <a:lstStyle/>
          <a:p>
            <a:r>
              <a:rPr lang="en-US" sz="1600" dirty="0" smtClean="0"/>
              <a:t>* Data as of 6.11.18</a:t>
            </a:r>
            <a:endParaRPr lang="en-US" sz="1600" dirty="0"/>
          </a:p>
        </p:txBody>
      </p:sp>
      <p:cxnSp>
        <p:nvCxnSpPr>
          <p:cNvPr id="11" name="Straight Connector 10"/>
          <p:cNvCxnSpPr/>
          <p:nvPr/>
        </p:nvCxnSpPr>
        <p:spPr>
          <a:xfrm flipH="1">
            <a:off x="7849015" y="3112366"/>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65450" y="2456984"/>
            <a:ext cx="9665599" cy="5016758"/>
          </a:xfrm>
          <a:prstGeom prst="rect">
            <a:avLst/>
          </a:prstGeom>
          <a:noFill/>
        </p:spPr>
        <p:txBody>
          <a:bodyPr wrap="square" rtlCol="0">
            <a:spAutoFit/>
          </a:bodyPr>
          <a:lstStyle/>
          <a:p>
            <a:r>
              <a:rPr lang="en-US" sz="7200" dirty="0" smtClean="0">
                <a:solidFill>
                  <a:srgbClr val="FFC000"/>
                </a:solidFill>
                <a:latin typeface="Segoe Print" panose="02000600000000000000" pitchFamily="2" charset="0"/>
              </a:rPr>
              <a:t>Number </a:t>
            </a:r>
          </a:p>
          <a:p>
            <a:r>
              <a:rPr lang="en-US" sz="7200" dirty="0" smtClean="0">
                <a:solidFill>
                  <a:srgbClr val="FFC000"/>
                </a:solidFill>
                <a:latin typeface="Segoe Print" panose="02000600000000000000" pitchFamily="2" charset="0"/>
              </a:rPr>
              <a:t>HSE Diplomas</a:t>
            </a:r>
          </a:p>
          <a:p>
            <a:r>
              <a:rPr lang="en-US" sz="7200" dirty="0" smtClean="0">
                <a:latin typeface="Segoe Print" panose="02000600000000000000" pitchFamily="2" charset="0"/>
              </a:rPr>
              <a:t>4,778</a:t>
            </a:r>
            <a:r>
              <a:rPr lang="en-US" sz="2000" dirty="0" smtClean="0"/>
              <a:t>(Includes Walk-ins)</a:t>
            </a:r>
            <a:r>
              <a:rPr lang="en-US" sz="7200" dirty="0" smtClean="0"/>
              <a:t> </a:t>
            </a:r>
          </a:p>
          <a:p>
            <a:r>
              <a:rPr lang="en-US" sz="7200" dirty="0" smtClean="0">
                <a:solidFill>
                  <a:srgbClr val="FFC000"/>
                </a:solidFill>
                <a:latin typeface="Segoe Print" panose="02000600000000000000" pitchFamily="2" charset="0"/>
              </a:rPr>
              <a:t> </a:t>
            </a:r>
          </a:p>
          <a:p>
            <a:r>
              <a:rPr lang="en-US" sz="3200" dirty="0" smtClean="0"/>
              <a:t>				</a:t>
            </a:r>
            <a:endParaRPr lang="en-US" sz="800" dirty="0" smtClean="0"/>
          </a:p>
        </p:txBody>
      </p:sp>
      <p:sp>
        <p:nvSpPr>
          <p:cNvPr id="8" name="Down Arrow 7"/>
          <p:cNvSpPr/>
          <p:nvPr/>
        </p:nvSpPr>
        <p:spPr>
          <a:xfrm rot="10800000" flipV="1">
            <a:off x="9032425" y="2709559"/>
            <a:ext cx="1795576" cy="37549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8038891" y="2895122"/>
            <a:ext cx="4528457" cy="2985433"/>
          </a:xfrm>
          <a:prstGeom prst="rect">
            <a:avLst/>
          </a:prstGeom>
          <a:noFill/>
        </p:spPr>
        <p:txBody>
          <a:bodyPr wrap="square" rtlCol="0">
            <a:spAutoFit/>
          </a:bodyPr>
          <a:lstStyle/>
          <a:p>
            <a:r>
              <a:rPr lang="en-US" sz="4400" dirty="0" smtClean="0">
                <a:latin typeface="Segoe Print" panose="02000600000000000000" pitchFamily="2" charset="0"/>
              </a:rPr>
              <a:t>HSE Diplomas</a:t>
            </a:r>
            <a:endParaRPr lang="en-US" sz="4400" dirty="0">
              <a:latin typeface="Segoe Print" panose="02000600000000000000" pitchFamily="2" charset="0"/>
            </a:endParaRPr>
          </a:p>
          <a:p>
            <a:r>
              <a:rPr lang="en-US" sz="7200" dirty="0" smtClean="0">
                <a:latin typeface="Segoe Print" panose="02000600000000000000" pitchFamily="2" charset="0"/>
              </a:rPr>
              <a:t>- 691</a:t>
            </a:r>
          </a:p>
          <a:p>
            <a:r>
              <a:rPr lang="en-US" sz="7200" dirty="0" smtClean="0">
                <a:latin typeface="Segoe Print" panose="02000600000000000000" pitchFamily="2" charset="0"/>
              </a:rPr>
              <a:t> DOWN</a:t>
            </a:r>
            <a:endParaRPr lang="en-US" sz="8000" dirty="0">
              <a:latin typeface="Segoe Print" panose="02000600000000000000" pitchFamily="2" charset="0"/>
            </a:endParaRPr>
          </a:p>
        </p:txBody>
      </p:sp>
      <p:sp>
        <p:nvSpPr>
          <p:cNvPr id="2" name="TextBox 1"/>
          <p:cNvSpPr txBox="1"/>
          <p:nvPr/>
        </p:nvSpPr>
        <p:spPr>
          <a:xfrm>
            <a:off x="448521" y="6279840"/>
            <a:ext cx="5196115" cy="369332"/>
          </a:xfrm>
          <a:prstGeom prst="rect">
            <a:avLst/>
          </a:prstGeom>
          <a:noFill/>
        </p:spPr>
        <p:txBody>
          <a:bodyPr wrap="square" rtlCol="0">
            <a:spAutoFit/>
          </a:bodyPr>
          <a:lstStyle/>
          <a:p>
            <a:r>
              <a:rPr lang="en-US" dirty="0" smtClean="0"/>
              <a:t>Reported by DRC | TASC</a:t>
            </a:r>
            <a:endParaRPr lang="en-US"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205" y="2461422"/>
            <a:ext cx="2515608" cy="1216076"/>
          </a:xfrm>
          <a:prstGeom prst="rect">
            <a:avLst/>
          </a:prstGeom>
        </p:spPr>
      </p:pic>
    </p:spTree>
    <p:extLst>
      <p:ext uri="{BB962C8B-B14F-4D97-AF65-F5344CB8AC3E}">
        <p14:creationId xmlns:p14="http://schemas.microsoft.com/office/powerpoint/2010/main" val="10778030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13754"/>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220902"/>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6019975" y="2619970"/>
            <a:ext cx="5448635" cy="400110"/>
          </a:xfrm>
          <a:prstGeom prst="rect">
            <a:avLst/>
          </a:prstGeom>
          <a:noFill/>
        </p:spPr>
        <p:txBody>
          <a:bodyPr wrap="square" rtlCol="0">
            <a:spAutoFit/>
          </a:bodyPr>
          <a:lstStyle/>
          <a:p>
            <a:endParaRPr lang="en-US" sz="2000" dirty="0"/>
          </a:p>
        </p:txBody>
      </p:sp>
      <p:sp>
        <p:nvSpPr>
          <p:cNvPr id="7" name="Rectangle 6"/>
          <p:cNvSpPr/>
          <p:nvPr/>
        </p:nvSpPr>
        <p:spPr>
          <a:xfrm>
            <a:off x="448521" y="5819615"/>
            <a:ext cx="2095445" cy="338554"/>
          </a:xfrm>
          <a:prstGeom prst="rect">
            <a:avLst/>
          </a:prstGeom>
        </p:spPr>
        <p:txBody>
          <a:bodyPr wrap="none">
            <a:spAutoFit/>
          </a:bodyPr>
          <a:lstStyle/>
          <a:p>
            <a:r>
              <a:rPr lang="en-US" sz="1600" dirty="0" smtClean="0"/>
              <a:t>* Data as of 6.11.18</a:t>
            </a:r>
            <a:endParaRPr lang="en-US" sz="1600" dirty="0"/>
          </a:p>
        </p:txBody>
      </p:sp>
      <p:cxnSp>
        <p:nvCxnSpPr>
          <p:cNvPr id="11" name="Straight Connector 10"/>
          <p:cNvCxnSpPr/>
          <p:nvPr/>
        </p:nvCxnSpPr>
        <p:spPr>
          <a:xfrm flipH="1">
            <a:off x="7849015" y="3112366"/>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65450" y="2456984"/>
            <a:ext cx="9665599" cy="5016758"/>
          </a:xfrm>
          <a:prstGeom prst="rect">
            <a:avLst/>
          </a:prstGeom>
          <a:noFill/>
        </p:spPr>
        <p:txBody>
          <a:bodyPr wrap="square" rtlCol="0">
            <a:spAutoFit/>
          </a:bodyPr>
          <a:lstStyle/>
          <a:p>
            <a:r>
              <a:rPr lang="en-US" sz="7200" dirty="0" smtClean="0">
                <a:solidFill>
                  <a:srgbClr val="FFC000"/>
                </a:solidFill>
                <a:latin typeface="Segoe Print" panose="02000600000000000000" pitchFamily="2" charset="0"/>
              </a:rPr>
              <a:t>Number </a:t>
            </a:r>
          </a:p>
          <a:p>
            <a:r>
              <a:rPr lang="en-US" sz="7200" dirty="0" smtClean="0">
                <a:solidFill>
                  <a:srgbClr val="FFC000"/>
                </a:solidFill>
                <a:latin typeface="Segoe Print" panose="02000600000000000000" pitchFamily="2" charset="0"/>
              </a:rPr>
              <a:t>HSE Diplomas</a:t>
            </a:r>
          </a:p>
          <a:p>
            <a:r>
              <a:rPr lang="en-US" sz="7200" dirty="0" smtClean="0">
                <a:latin typeface="Segoe Print" panose="02000600000000000000" pitchFamily="2" charset="0"/>
              </a:rPr>
              <a:t>4,778</a:t>
            </a:r>
            <a:r>
              <a:rPr lang="en-US" sz="2000" dirty="0" smtClean="0"/>
              <a:t>(Includes Walk-ins)</a:t>
            </a:r>
            <a:r>
              <a:rPr lang="en-US" sz="7200" dirty="0" smtClean="0"/>
              <a:t> </a:t>
            </a:r>
          </a:p>
          <a:p>
            <a:r>
              <a:rPr lang="en-US" sz="7200" dirty="0" smtClean="0">
                <a:solidFill>
                  <a:srgbClr val="FFC000"/>
                </a:solidFill>
                <a:latin typeface="Segoe Print" panose="02000600000000000000" pitchFamily="2" charset="0"/>
              </a:rPr>
              <a:t> </a:t>
            </a:r>
          </a:p>
          <a:p>
            <a:r>
              <a:rPr lang="en-US" sz="3200" dirty="0" smtClean="0"/>
              <a:t>				</a:t>
            </a:r>
            <a:endParaRPr lang="en-US" sz="800" dirty="0" smtClean="0"/>
          </a:p>
        </p:txBody>
      </p:sp>
      <p:sp>
        <p:nvSpPr>
          <p:cNvPr id="2" name="TextBox 1"/>
          <p:cNvSpPr txBox="1"/>
          <p:nvPr/>
        </p:nvSpPr>
        <p:spPr>
          <a:xfrm>
            <a:off x="448521" y="6279840"/>
            <a:ext cx="5196115" cy="369332"/>
          </a:xfrm>
          <a:prstGeom prst="rect">
            <a:avLst/>
          </a:prstGeom>
          <a:noFill/>
        </p:spPr>
        <p:txBody>
          <a:bodyPr wrap="square" rtlCol="0">
            <a:spAutoFit/>
          </a:bodyPr>
          <a:lstStyle/>
          <a:p>
            <a:r>
              <a:rPr lang="en-US" dirty="0" smtClean="0"/>
              <a:t>Reported by DRC | TASC</a:t>
            </a:r>
            <a:endParaRPr lang="en-US"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205" y="2461422"/>
            <a:ext cx="2515608" cy="1216076"/>
          </a:xfrm>
          <a:prstGeom prst="rect">
            <a:avLst/>
          </a:prstGeom>
        </p:spPr>
      </p:pic>
      <p:sp>
        <p:nvSpPr>
          <p:cNvPr id="3" name="TextBox 2"/>
          <p:cNvSpPr txBox="1"/>
          <p:nvPr/>
        </p:nvSpPr>
        <p:spPr>
          <a:xfrm>
            <a:off x="8202662" y="3112366"/>
            <a:ext cx="3773028" cy="2554545"/>
          </a:xfrm>
          <a:prstGeom prst="rect">
            <a:avLst/>
          </a:prstGeom>
          <a:noFill/>
        </p:spPr>
        <p:txBody>
          <a:bodyPr wrap="square" rtlCol="0">
            <a:spAutoFit/>
          </a:bodyPr>
          <a:lstStyle/>
          <a:p>
            <a:r>
              <a:rPr lang="en-US" sz="2000" dirty="0" smtClean="0"/>
              <a:t>Percentage of Test Takers Passing Each Subtest</a:t>
            </a:r>
          </a:p>
          <a:p>
            <a:endParaRPr lang="en-US" sz="2000" dirty="0"/>
          </a:p>
          <a:p>
            <a:r>
              <a:rPr lang="en-US" sz="2000" dirty="0" smtClean="0"/>
              <a:t>Reading			90.73%</a:t>
            </a:r>
          </a:p>
          <a:p>
            <a:r>
              <a:rPr lang="en-US" sz="2000" dirty="0" smtClean="0"/>
              <a:t>Writing				91.70%</a:t>
            </a:r>
          </a:p>
          <a:p>
            <a:r>
              <a:rPr lang="en-US" sz="2000" dirty="0" smtClean="0">
                <a:solidFill>
                  <a:srgbClr val="FFC000"/>
                </a:solidFill>
              </a:rPr>
              <a:t>Mathematics		80.90%</a:t>
            </a:r>
          </a:p>
          <a:p>
            <a:r>
              <a:rPr lang="en-US" sz="2000" dirty="0" smtClean="0"/>
              <a:t>Science			90.85%</a:t>
            </a:r>
          </a:p>
          <a:p>
            <a:r>
              <a:rPr lang="en-US" sz="2000" dirty="0" smtClean="0"/>
              <a:t>Social Studies		94.19%</a:t>
            </a:r>
            <a:endParaRPr lang="en-US" sz="2000" dirty="0"/>
          </a:p>
        </p:txBody>
      </p:sp>
    </p:spTree>
    <p:extLst>
      <p:ext uri="{BB962C8B-B14F-4D97-AF65-F5344CB8AC3E}">
        <p14:creationId xmlns:p14="http://schemas.microsoft.com/office/powerpoint/2010/main" val="14281384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10" name="TextBox 9"/>
          <p:cNvSpPr txBox="1"/>
          <p:nvPr/>
        </p:nvSpPr>
        <p:spPr>
          <a:xfrm>
            <a:off x="1621364" y="7388318"/>
            <a:ext cx="5501390" cy="5580502"/>
          </a:xfrm>
          <a:prstGeom prst="rect">
            <a:avLst/>
          </a:prstGeom>
          <a:noFill/>
        </p:spPr>
        <p:txBody>
          <a:bodyPr wrap="square" rtlCol="0">
            <a:spAutoFit/>
          </a:bodyPr>
          <a:lstStyle/>
          <a:p>
            <a:pPr marR="0">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Then one day, after nearly ten years of sticking to his dream of pursuing music, and becoming an accomplished Elvis and Johnny Cash impersonator, his father had a proposition for him. “He said he knew I had this dream of recording music in Memphis and basically told me he would pay for half of everything if I got my (HSE).”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So, after years out of traditional high school, and an attempt at another high school equivalency (HSE) program out of state, Bennett enrolled at the MACC for daily adult education afternoon classes. “The teacher was great- he motivated me when I needed to be motivated.” After about four months in class, Bennett passed his HSE test and received his diploma. Bennett says, “If it wasn’t for Mr. Smith keeping me on track, I would have never gotten it done.”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“If I can make it, anyone can make it,” says Bennett. </a:t>
            </a:r>
            <a:endParaRPr lang="en-US" dirty="0"/>
          </a:p>
          <a:p>
            <a:endParaRPr lang="en-US" dirty="0"/>
          </a:p>
        </p:txBody>
      </p:sp>
      <p:sp>
        <p:nvSpPr>
          <p:cNvPr id="2" name="Rectangle 1"/>
          <p:cNvSpPr/>
          <p:nvPr/>
        </p:nvSpPr>
        <p:spPr>
          <a:xfrm>
            <a:off x="2568313" y="910798"/>
            <a:ext cx="9466332" cy="1477328"/>
          </a:xfrm>
          <a:prstGeom prst="rect">
            <a:avLst/>
          </a:prstGeom>
        </p:spPr>
        <p:txBody>
          <a:bodyPr wrap="square">
            <a:spAutoFit/>
          </a:bodyPr>
          <a:lstStyle/>
          <a:p>
            <a:r>
              <a:rPr lang="en-US" sz="5400" b="1" dirty="0"/>
              <a:t>Indiana</a:t>
            </a:r>
            <a:r>
              <a:rPr lang="en-US" sz="5400" dirty="0"/>
              <a:t> ADULT EDUCATION</a:t>
            </a:r>
            <a:r>
              <a:rPr lang="en-US" sz="10200" dirty="0"/>
              <a:t/>
            </a:r>
            <a:br>
              <a:rPr lang="en-US" sz="10200" dirty="0"/>
            </a:br>
            <a:r>
              <a:rPr lang="en-US" dirty="0"/>
              <a:t>Basic Skills. High School Equivalency. Short-term Training. Certifications and More.</a:t>
            </a:r>
            <a:br>
              <a:rPr lang="en-US" dirty="0"/>
            </a:br>
            <a:endParaRPr lang="en-US" dirty="0"/>
          </a:p>
        </p:txBody>
      </p:sp>
      <p:sp>
        <p:nvSpPr>
          <p:cNvPr id="3" name="Rectangle 2"/>
          <p:cNvSpPr/>
          <p:nvPr/>
        </p:nvSpPr>
        <p:spPr>
          <a:xfrm>
            <a:off x="555523" y="2195527"/>
            <a:ext cx="9458632" cy="1877437"/>
          </a:xfrm>
          <a:prstGeom prst="rect">
            <a:avLst/>
          </a:prstGeom>
        </p:spPr>
        <p:txBody>
          <a:bodyPr wrap="square">
            <a:spAutoFit/>
          </a:bodyPr>
          <a:lstStyle/>
          <a:p>
            <a:r>
              <a:rPr lang="en-US" sz="4400" dirty="0" smtClean="0">
                <a:solidFill>
                  <a:srgbClr val="FFC000"/>
                </a:solidFill>
              </a:rPr>
              <a:t>MEASURABLE </a:t>
            </a:r>
            <a:r>
              <a:rPr lang="en-US" sz="4400" dirty="0">
                <a:solidFill>
                  <a:srgbClr val="FFC000"/>
                </a:solidFill>
              </a:rPr>
              <a:t>SKILL GAIN</a:t>
            </a:r>
          </a:p>
          <a:p>
            <a:r>
              <a:rPr lang="en-US" dirty="0" smtClean="0"/>
              <a:t> Basic </a:t>
            </a:r>
            <a:r>
              <a:rPr lang="en-US" dirty="0"/>
              <a:t>Skills Remediation</a:t>
            </a:r>
          </a:p>
          <a:p>
            <a:r>
              <a:rPr lang="en-US" sz="1400" dirty="0" smtClean="0"/>
              <a:t> </a:t>
            </a:r>
            <a:r>
              <a:rPr lang="en-US" dirty="0" smtClean="0"/>
              <a:t>NRS </a:t>
            </a:r>
            <a:r>
              <a:rPr lang="en-US" dirty="0"/>
              <a:t>Table </a:t>
            </a:r>
            <a:r>
              <a:rPr lang="en-US" dirty="0" smtClean="0"/>
              <a:t>4, Columns B, D, I</a:t>
            </a:r>
          </a:p>
          <a:p>
            <a:r>
              <a:rPr lang="en-US" dirty="0"/>
              <a:t>	</a:t>
            </a:r>
            <a:r>
              <a:rPr lang="en-US" dirty="0" smtClean="0"/>
              <a:t>	      </a:t>
            </a:r>
            <a:br>
              <a:rPr lang="en-US" dirty="0" smtClean="0"/>
            </a:br>
            <a:endParaRPr lang="en-US" dirty="0"/>
          </a:p>
        </p:txBody>
      </p:sp>
      <p:sp>
        <p:nvSpPr>
          <p:cNvPr id="7" name="TextBox 6"/>
          <p:cNvSpPr txBox="1"/>
          <p:nvPr/>
        </p:nvSpPr>
        <p:spPr>
          <a:xfrm>
            <a:off x="555523" y="3645658"/>
            <a:ext cx="8231894" cy="3000821"/>
          </a:xfrm>
          <a:prstGeom prst="rect">
            <a:avLst/>
          </a:prstGeom>
          <a:noFill/>
        </p:spPr>
        <p:txBody>
          <a:bodyPr wrap="square" rtlCol="0">
            <a:spAutoFit/>
          </a:bodyPr>
          <a:lstStyle/>
          <a:p>
            <a:r>
              <a:rPr lang="en-US" sz="2400" dirty="0" smtClean="0">
                <a:solidFill>
                  <a:srgbClr val="FFC000"/>
                </a:solidFill>
              </a:rPr>
              <a:t>Enrolled 23,624 (ABE/ELL)</a:t>
            </a:r>
          </a:p>
          <a:p>
            <a:endParaRPr lang="en-US" sz="1100" dirty="0" smtClean="0">
              <a:solidFill>
                <a:srgbClr val="FFC000"/>
              </a:solidFill>
            </a:endParaRPr>
          </a:p>
          <a:p>
            <a:r>
              <a:rPr lang="en-US" sz="4400" dirty="0" smtClean="0">
                <a:latin typeface="Segoe Print" panose="02000600000000000000" pitchFamily="2" charset="0"/>
              </a:rPr>
              <a:t>Majority of ABE Students </a:t>
            </a:r>
          </a:p>
          <a:p>
            <a:r>
              <a:rPr lang="en-US" sz="4800" dirty="0" smtClean="0">
                <a:latin typeface="Segoe Print" panose="02000600000000000000" pitchFamily="2" charset="0"/>
              </a:rPr>
              <a:t>– </a:t>
            </a:r>
            <a:r>
              <a:rPr lang="en-US" sz="6600" dirty="0" smtClean="0">
                <a:latin typeface="Segoe Print" panose="02000600000000000000" pitchFamily="2" charset="0"/>
              </a:rPr>
              <a:t>Level </a:t>
            </a:r>
            <a:r>
              <a:rPr lang="en-US" sz="6600" dirty="0">
                <a:latin typeface="Segoe Print" panose="02000600000000000000" pitchFamily="2" charset="0"/>
              </a:rPr>
              <a:t>3</a:t>
            </a:r>
            <a:r>
              <a:rPr lang="en-US" sz="6600" dirty="0" smtClean="0"/>
              <a:t> </a:t>
            </a:r>
            <a:r>
              <a:rPr lang="en-US" sz="2400" dirty="0" smtClean="0"/>
              <a:t>(6,896)</a:t>
            </a:r>
          </a:p>
          <a:p>
            <a:r>
              <a:rPr lang="en-US" sz="4000" dirty="0" smtClean="0">
                <a:solidFill>
                  <a:srgbClr val="FFC000"/>
                </a:solidFill>
              </a:rPr>
              <a:t>Next Highest – Level </a:t>
            </a:r>
            <a:r>
              <a:rPr lang="en-US" sz="4000" dirty="0">
                <a:solidFill>
                  <a:srgbClr val="FFC000"/>
                </a:solidFill>
              </a:rPr>
              <a:t>2</a:t>
            </a:r>
            <a:r>
              <a:rPr lang="en-US" sz="4000" dirty="0" smtClean="0">
                <a:solidFill>
                  <a:srgbClr val="FFC000"/>
                </a:solidFill>
              </a:rPr>
              <a:t>  </a:t>
            </a:r>
            <a:r>
              <a:rPr lang="en-US" sz="2400" dirty="0" smtClean="0">
                <a:solidFill>
                  <a:srgbClr val="FFC000"/>
                </a:solidFill>
              </a:rPr>
              <a:t>(6,405</a:t>
            </a:r>
            <a:r>
              <a:rPr lang="en-US" sz="2400" dirty="0">
                <a:solidFill>
                  <a:srgbClr val="FFC000"/>
                </a:solidFill>
              </a:rPr>
              <a:t>)</a:t>
            </a:r>
            <a:endParaRPr lang="en-US" sz="2400" dirty="0" smtClean="0">
              <a:solidFill>
                <a:srgbClr val="FFC000"/>
              </a:solidFill>
            </a:endParaRPr>
          </a:p>
        </p:txBody>
      </p:sp>
      <p:sp>
        <p:nvSpPr>
          <p:cNvPr id="4" name="Rectangle 3"/>
          <p:cNvSpPr/>
          <p:nvPr/>
        </p:nvSpPr>
        <p:spPr>
          <a:xfrm>
            <a:off x="8073160" y="3063593"/>
            <a:ext cx="3613143" cy="2431435"/>
          </a:xfrm>
          <a:prstGeom prst="rect">
            <a:avLst/>
          </a:prstGeom>
          <a:solidFill>
            <a:srgbClr val="FFC000"/>
          </a:solidFill>
          <a:scene3d>
            <a:camera prst="perspectiveLeft"/>
            <a:lightRig rig="threePt" dir="t"/>
          </a:scene3d>
        </p:spPr>
        <p:txBody>
          <a:bodyPr wrap="square">
            <a:spAutoFit/>
            <a:scene3d>
              <a:camera prst="perspectiveLeft"/>
              <a:lightRig rig="threePt" dir="t"/>
            </a:scene3d>
          </a:bodyPr>
          <a:lstStyle/>
          <a:p>
            <a:r>
              <a:rPr lang="en-US" sz="9600" b="1" dirty="0">
                <a:solidFill>
                  <a:schemeClr val="bg1"/>
                </a:solidFill>
                <a:effectLst>
                  <a:reflection blurRad="6350" stA="60000" endA="900" endPos="58000" dir="5400000" sy="-100000" algn="bl" rotWithShape="0"/>
                </a:effectLst>
                <a:latin typeface="Segoe Script" panose="020B0504020000000003" pitchFamily="34" charset="0"/>
              </a:rPr>
              <a:t>64%</a:t>
            </a:r>
          </a:p>
          <a:p>
            <a:pPr algn="ctr"/>
            <a:r>
              <a:rPr lang="en-US" sz="2800" dirty="0">
                <a:solidFill>
                  <a:schemeClr val="bg1"/>
                </a:solidFill>
                <a:latin typeface="Segoe Script" panose="020B0504020000000003" pitchFamily="34" charset="0"/>
              </a:rPr>
              <a:t>– Indiana </a:t>
            </a:r>
            <a:r>
              <a:rPr lang="en-US" sz="2800" b="1" dirty="0">
                <a:solidFill>
                  <a:schemeClr val="bg1"/>
                </a:solidFill>
                <a:latin typeface="Segoe Script" panose="020B0504020000000003" pitchFamily="34" charset="0"/>
              </a:rPr>
              <a:t>Target</a:t>
            </a:r>
          </a:p>
          <a:p>
            <a:pPr algn="ctr"/>
            <a:r>
              <a:rPr lang="en-US" sz="2800" b="1" dirty="0">
                <a:solidFill>
                  <a:schemeClr val="bg1"/>
                </a:solidFill>
                <a:latin typeface="Segoe Script" panose="020B0504020000000003" pitchFamily="34" charset="0"/>
              </a:rPr>
              <a:t>2018-2019</a:t>
            </a:r>
          </a:p>
        </p:txBody>
      </p:sp>
    </p:spTree>
    <p:extLst>
      <p:ext uri="{BB962C8B-B14F-4D97-AF65-F5344CB8AC3E}">
        <p14:creationId xmlns:p14="http://schemas.microsoft.com/office/powerpoint/2010/main" val="3841004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29201"/>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119867" y="2342555"/>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6392390" y="2527684"/>
            <a:ext cx="5448635" cy="400110"/>
          </a:xfrm>
          <a:prstGeom prst="rect">
            <a:avLst/>
          </a:prstGeom>
          <a:noFill/>
        </p:spPr>
        <p:txBody>
          <a:bodyPr wrap="square" rtlCol="0">
            <a:spAutoFit/>
          </a:bodyPr>
          <a:lstStyle/>
          <a:p>
            <a:endParaRPr lang="en-US" sz="2000" dirty="0"/>
          </a:p>
        </p:txBody>
      </p:sp>
      <p:sp>
        <p:nvSpPr>
          <p:cNvPr id="2" name="Rectangle 1"/>
          <p:cNvSpPr/>
          <p:nvPr/>
        </p:nvSpPr>
        <p:spPr>
          <a:xfrm>
            <a:off x="363888" y="2527684"/>
            <a:ext cx="4119717" cy="1323439"/>
          </a:xfrm>
          <a:prstGeom prst="rect">
            <a:avLst/>
          </a:prstGeom>
        </p:spPr>
        <p:txBody>
          <a:bodyPr wrap="square">
            <a:spAutoFit/>
          </a:bodyPr>
          <a:lstStyle/>
          <a:p>
            <a:r>
              <a:rPr lang="en-US" sz="2000" dirty="0" smtClean="0"/>
              <a:t>High School  Level</a:t>
            </a:r>
          </a:p>
          <a:p>
            <a:r>
              <a:rPr lang="en-US" sz="3600" dirty="0" smtClean="0"/>
              <a:t>Moving </a:t>
            </a:r>
            <a:r>
              <a:rPr lang="en-US" sz="3600" dirty="0"/>
              <a:t>Forward</a:t>
            </a:r>
          </a:p>
          <a:p>
            <a:r>
              <a:rPr lang="en-US" sz="2400" dirty="0">
                <a:solidFill>
                  <a:srgbClr val="FFC000"/>
                </a:solidFill>
              </a:rPr>
              <a:t>2018-2019</a:t>
            </a:r>
          </a:p>
        </p:txBody>
      </p:sp>
      <p:sp>
        <p:nvSpPr>
          <p:cNvPr id="7" name="TextBox 6"/>
          <p:cNvSpPr txBox="1"/>
          <p:nvPr/>
        </p:nvSpPr>
        <p:spPr>
          <a:xfrm>
            <a:off x="4688113" y="2681442"/>
            <a:ext cx="7431315" cy="3924151"/>
          </a:xfrm>
          <a:prstGeom prst="rect">
            <a:avLst/>
          </a:prstGeom>
          <a:noFill/>
        </p:spPr>
        <p:txBody>
          <a:bodyPr wrap="square" rtlCol="0">
            <a:spAutoFit/>
          </a:bodyPr>
          <a:lstStyle/>
          <a:p>
            <a:r>
              <a:rPr lang="en-US" sz="6000" dirty="0" smtClean="0">
                <a:solidFill>
                  <a:srgbClr val="FFC000"/>
                </a:solidFill>
                <a:latin typeface="Segoe Print" panose="02000600000000000000" pitchFamily="2" charset="0"/>
              </a:rPr>
              <a:t>ABE Levels 5-6</a:t>
            </a:r>
          </a:p>
          <a:p>
            <a:r>
              <a:rPr lang="en-US" sz="4000" dirty="0" smtClean="0">
                <a:latin typeface="Segoe Print" panose="02000600000000000000" pitchFamily="2" charset="0"/>
              </a:rPr>
              <a:t>753 Students – </a:t>
            </a:r>
            <a:r>
              <a:rPr lang="en-US" sz="4000" u="sng" dirty="0" smtClean="0">
                <a:latin typeface="Segoe Print" panose="02000600000000000000" pitchFamily="2" charset="0"/>
              </a:rPr>
              <a:t>4</a:t>
            </a:r>
            <a:r>
              <a:rPr lang="en-US" sz="4000" dirty="0" smtClean="0">
                <a:latin typeface="Segoe Print" panose="02000600000000000000" pitchFamily="2" charset="0"/>
              </a:rPr>
              <a:t>%</a:t>
            </a:r>
          </a:p>
          <a:p>
            <a:r>
              <a:rPr lang="en-US" sz="2000" dirty="0" smtClean="0">
                <a:solidFill>
                  <a:srgbClr val="FFC000"/>
                </a:solidFill>
              </a:rPr>
              <a:t>6.10.19</a:t>
            </a:r>
          </a:p>
          <a:p>
            <a:endParaRPr lang="en-US" sz="900" dirty="0"/>
          </a:p>
          <a:p>
            <a:r>
              <a:rPr lang="en-US" sz="6000" dirty="0" smtClean="0">
                <a:latin typeface="Segoe Print" panose="02000600000000000000" pitchFamily="2" charset="0"/>
              </a:rPr>
              <a:t>ABE Levels 5-6</a:t>
            </a:r>
          </a:p>
          <a:p>
            <a:r>
              <a:rPr lang="en-US" sz="4000" dirty="0" smtClean="0">
                <a:solidFill>
                  <a:srgbClr val="FFC000"/>
                </a:solidFill>
                <a:latin typeface="Segoe Print" panose="02000600000000000000" pitchFamily="2" charset="0"/>
              </a:rPr>
              <a:t>4,659 Students – 23%</a:t>
            </a:r>
          </a:p>
          <a:p>
            <a:r>
              <a:rPr lang="en-US" sz="2000" dirty="0" smtClean="0"/>
              <a:t>6.11.18</a:t>
            </a:r>
          </a:p>
        </p:txBody>
      </p:sp>
      <p:cxnSp>
        <p:nvCxnSpPr>
          <p:cNvPr id="9" name="Straight Connector 8"/>
          <p:cNvCxnSpPr/>
          <p:nvPr/>
        </p:nvCxnSpPr>
        <p:spPr>
          <a:xfrm>
            <a:off x="4483605" y="2927794"/>
            <a:ext cx="0" cy="34169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Content Placeholder 10" descr="Adult-Ed_map.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7691" y="3569551"/>
            <a:ext cx="1541407" cy="16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44713" y="4056578"/>
            <a:ext cx="3705792" cy="1846659"/>
          </a:xfrm>
          <a:prstGeom prst="rect">
            <a:avLst/>
          </a:prstGeom>
          <a:noFill/>
        </p:spPr>
        <p:txBody>
          <a:bodyPr wrap="square" rtlCol="0">
            <a:spAutoFit/>
          </a:bodyPr>
          <a:lstStyle/>
          <a:p>
            <a:r>
              <a:rPr lang="en-US" sz="4800" dirty="0" smtClean="0">
                <a:solidFill>
                  <a:srgbClr val="FFC000"/>
                </a:solidFill>
              </a:rPr>
              <a:t>GRADES</a:t>
            </a:r>
          </a:p>
          <a:p>
            <a:r>
              <a:rPr lang="en-US" sz="6600" dirty="0" smtClean="0">
                <a:solidFill>
                  <a:srgbClr val="FFC000"/>
                </a:solidFill>
              </a:rPr>
              <a:t>9-12</a:t>
            </a:r>
            <a:endParaRPr lang="en-US" sz="6600" dirty="0">
              <a:solidFill>
                <a:srgbClr val="FFC000"/>
              </a:solidFill>
            </a:endParaRPr>
          </a:p>
        </p:txBody>
      </p:sp>
    </p:spTree>
    <p:extLst>
      <p:ext uri="{BB962C8B-B14F-4D97-AF65-F5344CB8AC3E}">
        <p14:creationId xmlns:p14="http://schemas.microsoft.com/office/powerpoint/2010/main" val="9646614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29201"/>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119867" y="2342555"/>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6392390" y="2527684"/>
            <a:ext cx="5448635" cy="400110"/>
          </a:xfrm>
          <a:prstGeom prst="rect">
            <a:avLst/>
          </a:prstGeom>
          <a:noFill/>
        </p:spPr>
        <p:txBody>
          <a:bodyPr wrap="square" rtlCol="0">
            <a:spAutoFit/>
          </a:bodyPr>
          <a:lstStyle/>
          <a:p>
            <a:endParaRPr lang="en-US" sz="2000" dirty="0"/>
          </a:p>
        </p:txBody>
      </p:sp>
      <p:sp>
        <p:nvSpPr>
          <p:cNvPr id="2" name="Rectangle 1"/>
          <p:cNvSpPr/>
          <p:nvPr/>
        </p:nvSpPr>
        <p:spPr>
          <a:xfrm>
            <a:off x="363888" y="2527684"/>
            <a:ext cx="4119717" cy="1323439"/>
          </a:xfrm>
          <a:prstGeom prst="rect">
            <a:avLst/>
          </a:prstGeom>
        </p:spPr>
        <p:txBody>
          <a:bodyPr wrap="square">
            <a:spAutoFit/>
          </a:bodyPr>
          <a:lstStyle/>
          <a:p>
            <a:r>
              <a:rPr lang="en-US" sz="2000" dirty="0" smtClean="0"/>
              <a:t>High School Equivalencies</a:t>
            </a:r>
          </a:p>
          <a:p>
            <a:r>
              <a:rPr lang="en-US" sz="3600" dirty="0" smtClean="0"/>
              <a:t>Moving </a:t>
            </a:r>
            <a:r>
              <a:rPr lang="en-US" sz="3600" dirty="0"/>
              <a:t>Forward</a:t>
            </a:r>
          </a:p>
          <a:p>
            <a:r>
              <a:rPr lang="en-US" sz="2400" dirty="0">
                <a:solidFill>
                  <a:srgbClr val="FFC000"/>
                </a:solidFill>
              </a:rPr>
              <a:t>2018-2019</a:t>
            </a:r>
          </a:p>
        </p:txBody>
      </p:sp>
      <p:sp>
        <p:nvSpPr>
          <p:cNvPr id="7" name="TextBox 6"/>
          <p:cNvSpPr txBox="1"/>
          <p:nvPr/>
        </p:nvSpPr>
        <p:spPr>
          <a:xfrm>
            <a:off x="4579254" y="2809858"/>
            <a:ext cx="7431315" cy="1323439"/>
          </a:xfrm>
          <a:prstGeom prst="rect">
            <a:avLst/>
          </a:prstGeom>
          <a:noFill/>
        </p:spPr>
        <p:txBody>
          <a:bodyPr wrap="square" rtlCol="0">
            <a:spAutoFit/>
          </a:bodyPr>
          <a:lstStyle/>
          <a:p>
            <a:r>
              <a:rPr lang="en-US" sz="8000" dirty="0" smtClean="0">
                <a:solidFill>
                  <a:srgbClr val="FFC000"/>
                </a:solidFill>
                <a:latin typeface="Segoe Print" panose="02000600000000000000" pitchFamily="2" charset="0"/>
              </a:rPr>
              <a:t>Implications</a:t>
            </a:r>
          </a:p>
        </p:txBody>
      </p:sp>
      <p:cxnSp>
        <p:nvCxnSpPr>
          <p:cNvPr id="9" name="Straight Connector 8"/>
          <p:cNvCxnSpPr/>
          <p:nvPr/>
        </p:nvCxnSpPr>
        <p:spPr>
          <a:xfrm>
            <a:off x="4483605" y="2865588"/>
            <a:ext cx="0" cy="34169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Content Placeholder 10" descr="Adult-Ed_map.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2198" y="3538575"/>
            <a:ext cx="1336899" cy="142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363888" y="4045300"/>
            <a:ext cx="3424856" cy="2477601"/>
          </a:xfrm>
          <a:prstGeom prst="rect">
            <a:avLst/>
          </a:prstGeom>
          <a:noFill/>
        </p:spPr>
        <p:txBody>
          <a:bodyPr wrap="square" rtlCol="0">
            <a:spAutoFit/>
          </a:bodyPr>
          <a:lstStyle/>
          <a:p>
            <a:r>
              <a:rPr lang="en-US" sz="2400" dirty="0" smtClean="0">
                <a:solidFill>
                  <a:srgbClr val="FFC000"/>
                </a:solidFill>
              </a:rPr>
              <a:t>TOTAL HSEs </a:t>
            </a:r>
          </a:p>
          <a:p>
            <a:r>
              <a:rPr lang="en-US" sz="2000" dirty="0" smtClean="0"/>
              <a:t>3,909</a:t>
            </a:r>
          </a:p>
          <a:p>
            <a:r>
              <a:rPr lang="en-US" sz="1100" dirty="0" smtClean="0"/>
              <a:t>6.10.19</a:t>
            </a:r>
            <a:endParaRPr lang="en-US" sz="1100" dirty="0"/>
          </a:p>
          <a:p>
            <a:endParaRPr lang="en-US" sz="1000" dirty="0" smtClean="0"/>
          </a:p>
          <a:p>
            <a:r>
              <a:rPr lang="en-US" sz="2400" dirty="0" smtClean="0"/>
              <a:t>ABE Level </a:t>
            </a:r>
            <a:r>
              <a:rPr lang="en-US" sz="2400" dirty="0"/>
              <a:t>3</a:t>
            </a:r>
            <a:r>
              <a:rPr lang="en-US" sz="2400" dirty="0" smtClean="0"/>
              <a:t> – 1,826</a:t>
            </a:r>
          </a:p>
          <a:p>
            <a:r>
              <a:rPr lang="en-US" sz="2400" dirty="0" smtClean="0"/>
              <a:t>ABE Level 4 – 1,042</a:t>
            </a:r>
          </a:p>
          <a:p>
            <a:r>
              <a:rPr lang="en-US" sz="2400" dirty="0" smtClean="0"/>
              <a:t>ABE Level 2 – 662</a:t>
            </a:r>
          </a:p>
          <a:p>
            <a:r>
              <a:rPr lang="en-US" dirty="0" smtClean="0"/>
              <a:t>  </a:t>
            </a:r>
            <a:endParaRPr lang="en-US" dirty="0"/>
          </a:p>
        </p:txBody>
      </p:sp>
      <p:sp>
        <p:nvSpPr>
          <p:cNvPr id="13" name="TextBox 12"/>
          <p:cNvSpPr txBox="1"/>
          <p:nvPr/>
        </p:nvSpPr>
        <p:spPr>
          <a:xfrm>
            <a:off x="4737089" y="3968356"/>
            <a:ext cx="7103935" cy="2554545"/>
          </a:xfrm>
          <a:prstGeom prst="rect">
            <a:avLst/>
          </a:prstGeom>
          <a:noFill/>
        </p:spPr>
        <p:txBody>
          <a:bodyPr wrap="square" rtlCol="0">
            <a:spAutoFit/>
          </a:bodyPr>
          <a:lstStyle/>
          <a:p>
            <a:r>
              <a:rPr lang="en-US" sz="3000" dirty="0" smtClean="0"/>
              <a:t>Students may be ready at </a:t>
            </a:r>
            <a:r>
              <a:rPr lang="en-US" sz="3000" u="sng" dirty="0" smtClean="0"/>
              <a:t>lower</a:t>
            </a:r>
            <a:r>
              <a:rPr lang="en-US" sz="3000" dirty="0" smtClean="0"/>
              <a:t> educational functioning levels to test </a:t>
            </a:r>
          </a:p>
          <a:p>
            <a:endParaRPr lang="en-US" sz="1100" dirty="0"/>
          </a:p>
          <a:p>
            <a:r>
              <a:rPr lang="en-US" sz="2200" dirty="0" smtClean="0"/>
              <a:t>ABE Level 3 = Approx. Grade Range Equivalent 3-4</a:t>
            </a:r>
          </a:p>
          <a:p>
            <a:r>
              <a:rPr lang="en-US" sz="2200" dirty="0" smtClean="0"/>
              <a:t>ABE Level 4 = Approx. Grade Range Equivalent 6-8</a:t>
            </a:r>
          </a:p>
          <a:p>
            <a:r>
              <a:rPr lang="en-US" sz="2200" dirty="0">
                <a:solidFill>
                  <a:srgbClr val="FFC000"/>
                </a:solidFill>
              </a:rPr>
              <a:t>Administer TASC Readiness Assessment </a:t>
            </a:r>
            <a:r>
              <a:rPr lang="en-US" sz="2200" dirty="0" smtClean="0">
                <a:solidFill>
                  <a:srgbClr val="FFC000"/>
                </a:solidFill>
              </a:rPr>
              <a:t>earlier</a:t>
            </a:r>
            <a:endParaRPr lang="en-US" sz="2200" dirty="0">
              <a:solidFill>
                <a:srgbClr val="FFC000"/>
              </a:solidFill>
            </a:endParaRPr>
          </a:p>
          <a:p>
            <a:endParaRPr lang="en-US" sz="2300" dirty="0">
              <a:solidFill>
                <a:srgbClr val="FFC000"/>
              </a:solidFill>
            </a:endParaRPr>
          </a:p>
        </p:txBody>
      </p:sp>
    </p:spTree>
    <p:extLst>
      <p:ext uri="{BB962C8B-B14F-4D97-AF65-F5344CB8AC3E}">
        <p14:creationId xmlns:p14="http://schemas.microsoft.com/office/powerpoint/2010/main" val="3033138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29201"/>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119867" y="2342555"/>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cxnSp>
        <p:nvCxnSpPr>
          <p:cNvPr id="25" name="Straight Connector 24"/>
          <p:cNvCxnSpPr/>
          <p:nvPr/>
        </p:nvCxnSpPr>
        <p:spPr>
          <a:xfrm>
            <a:off x="6739670" y="2986038"/>
            <a:ext cx="0" cy="3159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74698" y="2322229"/>
            <a:ext cx="575799" cy="1938992"/>
          </a:xfrm>
          <a:prstGeom prst="rect">
            <a:avLst/>
          </a:prstGeom>
        </p:spPr>
        <p:txBody>
          <a:bodyPr wrap="square">
            <a:spAutoFit/>
          </a:bodyPr>
          <a:lstStyle/>
          <a:p>
            <a:r>
              <a:rPr lang="en-US" sz="12000" dirty="0">
                <a:latin typeface="Andalus" panose="02020603050405020304" pitchFamily="18" charset="-78"/>
                <a:cs typeface="Andalus" panose="02020603050405020304" pitchFamily="18" charset="-78"/>
              </a:rPr>
              <a:t>“</a:t>
            </a:r>
          </a:p>
        </p:txBody>
      </p:sp>
      <p:sp>
        <p:nvSpPr>
          <p:cNvPr id="4" name="Rectangle 3"/>
          <p:cNvSpPr/>
          <p:nvPr/>
        </p:nvSpPr>
        <p:spPr>
          <a:xfrm>
            <a:off x="790468" y="2703942"/>
            <a:ext cx="5949202" cy="4062651"/>
          </a:xfrm>
          <a:prstGeom prst="rect">
            <a:avLst/>
          </a:prstGeom>
        </p:spPr>
        <p:txBody>
          <a:bodyPr wrap="square">
            <a:spAutoFit/>
          </a:bodyPr>
          <a:lstStyle/>
          <a:p>
            <a:r>
              <a:rPr lang="en-US" sz="2000" dirty="0" smtClean="0"/>
              <a:t>I (wanted to) find </a:t>
            </a:r>
            <a:r>
              <a:rPr lang="en-US" sz="2000" dirty="0"/>
              <a:t>more options in my field </a:t>
            </a:r>
            <a:r>
              <a:rPr lang="en-US" sz="2000" dirty="0" smtClean="0"/>
              <a:t>–                                                          </a:t>
            </a:r>
            <a:r>
              <a:rPr lang="en-US" sz="2000" dirty="0"/>
              <a:t>maybe do less with my back and more with my brain. </a:t>
            </a:r>
            <a:r>
              <a:rPr lang="en-US" sz="2000" dirty="0" smtClean="0"/>
              <a:t>I </a:t>
            </a:r>
            <a:r>
              <a:rPr lang="en-US" sz="2000" dirty="0"/>
              <a:t>have a great support system with my wife and kids, so that made it easy. </a:t>
            </a:r>
            <a:endParaRPr lang="en-US" sz="2000" dirty="0" smtClean="0"/>
          </a:p>
          <a:p>
            <a:endParaRPr lang="en-US" sz="1000" dirty="0" smtClean="0"/>
          </a:p>
          <a:p>
            <a:r>
              <a:rPr lang="en-US" sz="2000" dirty="0" smtClean="0"/>
              <a:t>“I </a:t>
            </a:r>
            <a:r>
              <a:rPr lang="en-US" sz="2000" dirty="0"/>
              <a:t>checked into C9 and began the process. I was nervous because I hadn’t been in school for 15 years or more. I didn’t know what to expect from class or myself. I went to the classes they provided and worked hard with very approachable teachers. Within a few months, I had earned my </a:t>
            </a:r>
            <a:r>
              <a:rPr lang="en-US" sz="2000" dirty="0" smtClean="0"/>
              <a:t>HSE.”</a:t>
            </a:r>
          </a:p>
          <a:p>
            <a:endParaRPr lang="en-US" dirty="0"/>
          </a:p>
        </p:txBody>
      </p:sp>
      <p:sp>
        <p:nvSpPr>
          <p:cNvPr id="10" name="TextBox 9"/>
          <p:cNvSpPr txBox="1"/>
          <p:nvPr/>
        </p:nvSpPr>
        <p:spPr>
          <a:xfrm>
            <a:off x="7051230" y="2809733"/>
            <a:ext cx="4201359" cy="923330"/>
          </a:xfrm>
          <a:prstGeom prst="rect">
            <a:avLst/>
          </a:prstGeom>
          <a:noFill/>
        </p:spPr>
        <p:txBody>
          <a:bodyPr wrap="square" rtlCol="0">
            <a:spAutoFit/>
          </a:bodyPr>
          <a:lstStyle/>
          <a:p>
            <a:r>
              <a:rPr lang="en-US" dirty="0"/>
              <a:t>Matthew </a:t>
            </a:r>
            <a:r>
              <a:rPr lang="en-US" dirty="0" smtClean="0"/>
              <a:t> Breedlove | Central Nine Career Center </a:t>
            </a:r>
            <a:endParaRPr lang="en-US" dirty="0"/>
          </a:p>
          <a:p>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3055" y="3337968"/>
            <a:ext cx="1358208" cy="1358208"/>
          </a:xfrm>
          <a:prstGeom prst="rect">
            <a:avLst/>
          </a:prstGeom>
          <a:ln>
            <a:solidFill>
              <a:schemeClr val="tx1"/>
            </a:solidFill>
          </a:ln>
          <a:effectLst>
            <a:reflection blurRad="6350" stA="52000" endA="300" endPos="35000" dir="5400000" sy="-100000" algn="bl" rotWithShape="0"/>
          </a:effectLst>
        </p:spPr>
      </p:pic>
      <p:sp>
        <p:nvSpPr>
          <p:cNvPr id="14" name="Rectangle 13"/>
          <p:cNvSpPr/>
          <p:nvPr/>
        </p:nvSpPr>
        <p:spPr>
          <a:xfrm>
            <a:off x="7051230" y="3531790"/>
            <a:ext cx="3080911" cy="1384995"/>
          </a:xfrm>
          <a:prstGeom prst="rect">
            <a:avLst/>
          </a:prstGeom>
        </p:spPr>
        <p:txBody>
          <a:bodyPr wrap="square">
            <a:spAutoFit/>
          </a:bodyPr>
          <a:lstStyle/>
          <a:p>
            <a:r>
              <a:rPr lang="en-US" sz="2800" dirty="0">
                <a:solidFill>
                  <a:srgbClr val="FFC000"/>
                </a:solidFill>
                <a:latin typeface="Segoe Print" panose="02000600000000000000" pitchFamily="2" charset="0"/>
              </a:rPr>
              <a:t>“I (wanted more) options in </a:t>
            </a:r>
            <a:r>
              <a:rPr lang="en-US" sz="2800" dirty="0" smtClean="0">
                <a:solidFill>
                  <a:srgbClr val="FFC000"/>
                </a:solidFill>
                <a:latin typeface="Segoe Print" panose="02000600000000000000" pitchFamily="2" charset="0"/>
              </a:rPr>
              <a:t>my field-</a:t>
            </a:r>
            <a:endParaRPr lang="en-US" sz="2800" dirty="0">
              <a:latin typeface="Segoe Print" panose="02000600000000000000" pitchFamily="2" charset="0"/>
            </a:endParaRPr>
          </a:p>
        </p:txBody>
      </p:sp>
      <p:sp>
        <p:nvSpPr>
          <p:cNvPr id="15" name="TextBox 14"/>
          <p:cNvSpPr txBox="1"/>
          <p:nvPr/>
        </p:nvSpPr>
        <p:spPr>
          <a:xfrm>
            <a:off x="7028643" y="4929105"/>
            <a:ext cx="4643811" cy="1661993"/>
          </a:xfrm>
          <a:prstGeom prst="rect">
            <a:avLst/>
          </a:prstGeom>
          <a:noFill/>
        </p:spPr>
        <p:txBody>
          <a:bodyPr wrap="square" rtlCol="0">
            <a:spAutoFit/>
          </a:bodyPr>
          <a:lstStyle/>
          <a:p>
            <a:r>
              <a:rPr lang="en-US" sz="2800" dirty="0">
                <a:solidFill>
                  <a:srgbClr val="FFC000"/>
                </a:solidFill>
                <a:latin typeface="Segoe Print" panose="02000600000000000000" pitchFamily="2" charset="0"/>
              </a:rPr>
              <a:t>maybe do less with my back and </a:t>
            </a:r>
            <a:r>
              <a:rPr lang="en-US" sz="2800" dirty="0">
                <a:latin typeface="Segoe Print" panose="02000600000000000000" pitchFamily="2" charset="0"/>
              </a:rPr>
              <a:t>more</a:t>
            </a:r>
            <a:r>
              <a:rPr lang="en-US" sz="2800" dirty="0">
                <a:solidFill>
                  <a:srgbClr val="FFC000"/>
                </a:solidFill>
                <a:latin typeface="Segoe Print" panose="02000600000000000000" pitchFamily="2" charset="0"/>
              </a:rPr>
              <a:t> </a:t>
            </a:r>
            <a:r>
              <a:rPr lang="en-US" sz="2800" dirty="0">
                <a:latin typeface="Segoe Print" panose="02000600000000000000" pitchFamily="2" charset="0"/>
              </a:rPr>
              <a:t>with my brain.” </a:t>
            </a:r>
          </a:p>
          <a:p>
            <a:endParaRPr lang="en-US" dirty="0"/>
          </a:p>
        </p:txBody>
      </p:sp>
    </p:spTree>
    <p:extLst>
      <p:ext uri="{BB962C8B-B14F-4D97-AF65-F5344CB8AC3E}">
        <p14:creationId xmlns:p14="http://schemas.microsoft.com/office/powerpoint/2010/main" val="35300933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13754"/>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220902"/>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6019975" y="2619970"/>
            <a:ext cx="5448635" cy="400110"/>
          </a:xfrm>
          <a:prstGeom prst="rect">
            <a:avLst/>
          </a:prstGeom>
          <a:noFill/>
        </p:spPr>
        <p:txBody>
          <a:bodyPr wrap="square" rtlCol="0">
            <a:spAutoFit/>
          </a:bodyPr>
          <a:lstStyle/>
          <a:p>
            <a:endParaRPr lang="en-US" sz="2000" dirty="0"/>
          </a:p>
        </p:txBody>
      </p:sp>
      <p:sp>
        <p:nvSpPr>
          <p:cNvPr id="3" name="TextBox 2"/>
          <p:cNvSpPr txBox="1"/>
          <p:nvPr/>
        </p:nvSpPr>
        <p:spPr>
          <a:xfrm>
            <a:off x="403796" y="2630236"/>
            <a:ext cx="10593728" cy="646331"/>
          </a:xfrm>
          <a:prstGeom prst="rect">
            <a:avLst/>
          </a:prstGeom>
          <a:noFill/>
        </p:spPr>
        <p:txBody>
          <a:bodyPr wrap="square" rtlCol="0">
            <a:spAutoFit/>
          </a:bodyPr>
          <a:lstStyle/>
          <a:p>
            <a:r>
              <a:rPr lang="en-US" sz="3600" dirty="0" smtClean="0"/>
              <a:t>Distance Education Measurable Skill Gains</a:t>
            </a:r>
          </a:p>
        </p:txBody>
      </p:sp>
      <p:sp>
        <p:nvSpPr>
          <p:cNvPr id="7" name="Rectangle 6"/>
          <p:cNvSpPr/>
          <p:nvPr/>
        </p:nvSpPr>
        <p:spPr>
          <a:xfrm>
            <a:off x="403796" y="3272541"/>
            <a:ext cx="6135013" cy="1815882"/>
          </a:xfrm>
          <a:prstGeom prst="rect">
            <a:avLst/>
          </a:prstGeom>
        </p:spPr>
        <p:txBody>
          <a:bodyPr wrap="none">
            <a:spAutoFit/>
          </a:bodyPr>
          <a:lstStyle/>
          <a:p>
            <a:r>
              <a:rPr lang="en-US" sz="7200" b="1" dirty="0" smtClean="0">
                <a:solidFill>
                  <a:srgbClr val="FFC000"/>
                </a:solidFill>
                <a:latin typeface="Segoe Script" panose="020B0504020000000003" pitchFamily="34" charset="0"/>
                <a:ea typeface="Calibri" panose="020F0502020204030204" pitchFamily="34" charset="0"/>
                <a:cs typeface="Times New Roman" panose="02020603050405020304" pitchFamily="18" charset="0"/>
              </a:rPr>
              <a:t>Distance Ed</a:t>
            </a:r>
          </a:p>
          <a:p>
            <a:r>
              <a:rPr lang="en-US" sz="4000" b="1" dirty="0" smtClean="0">
                <a:latin typeface="Segoe Script" panose="020B0504020000000003" pitchFamily="34" charset="0"/>
                <a:cs typeface="Times New Roman" panose="02020603050405020304" pitchFamily="18" charset="0"/>
              </a:rPr>
              <a:t>2018-2019</a:t>
            </a:r>
          </a:p>
        </p:txBody>
      </p:sp>
      <p:sp>
        <p:nvSpPr>
          <p:cNvPr id="2" name="Rectangle 1"/>
          <p:cNvSpPr/>
          <p:nvPr/>
        </p:nvSpPr>
        <p:spPr>
          <a:xfrm>
            <a:off x="9930523" y="6336275"/>
            <a:ext cx="1952779" cy="338554"/>
          </a:xfrm>
          <a:prstGeom prst="rect">
            <a:avLst/>
          </a:prstGeom>
        </p:spPr>
        <p:txBody>
          <a:bodyPr wrap="none">
            <a:spAutoFit/>
          </a:bodyPr>
          <a:lstStyle/>
          <a:p>
            <a:r>
              <a:rPr lang="en-US" sz="1600" dirty="0" smtClean="0"/>
              <a:t>Data </a:t>
            </a:r>
            <a:r>
              <a:rPr lang="en-US" sz="1600" dirty="0"/>
              <a:t>as of </a:t>
            </a:r>
            <a:r>
              <a:rPr lang="en-US" sz="1600" dirty="0" smtClean="0"/>
              <a:t>6.10.19</a:t>
            </a:r>
            <a:endParaRPr lang="en-US" sz="1600" dirty="0"/>
          </a:p>
        </p:txBody>
      </p:sp>
      <p:sp>
        <p:nvSpPr>
          <p:cNvPr id="12" name="TextBox 11"/>
          <p:cNvSpPr txBox="1"/>
          <p:nvPr/>
        </p:nvSpPr>
        <p:spPr>
          <a:xfrm>
            <a:off x="381899" y="4963411"/>
            <a:ext cx="6008914" cy="1754326"/>
          </a:xfrm>
          <a:prstGeom prst="rect">
            <a:avLst/>
          </a:prstGeom>
          <a:noFill/>
        </p:spPr>
        <p:txBody>
          <a:bodyPr wrap="square" rtlCol="0">
            <a:spAutoFit/>
          </a:bodyPr>
          <a:lstStyle/>
          <a:p>
            <a:r>
              <a:rPr lang="en-US" sz="3600" dirty="0" smtClean="0"/>
              <a:t>ABE Enrolled   4,978</a:t>
            </a:r>
          </a:p>
          <a:p>
            <a:r>
              <a:rPr lang="en-US" sz="3600" dirty="0" smtClean="0"/>
              <a:t>ELL Enrolled    1,337</a:t>
            </a:r>
          </a:p>
          <a:p>
            <a:r>
              <a:rPr lang="en-US" sz="3600" dirty="0" smtClean="0">
                <a:solidFill>
                  <a:srgbClr val="FFC000"/>
                </a:solidFill>
              </a:rPr>
              <a:t>Total		          6,315</a:t>
            </a:r>
            <a:endParaRPr lang="en-US" sz="3600" dirty="0">
              <a:solidFill>
                <a:srgbClr val="FFC000"/>
              </a:solidFill>
            </a:endParaRPr>
          </a:p>
        </p:txBody>
      </p:sp>
      <p:sp>
        <p:nvSpPr>
          <p:cNvPr id="13" name="TextBox 12"/>
          <p:cNvSpPr txBox="1"/>
          <p:nvPr/>
        </p:nvSpPr>
        <p:spPr>
          <a:xfrm>
            <a:off x="6892379" y="3564013"/>
            <a:ext cx="5166471" cy="3754874"/>
          </a:xfrm>
          <a:prstGeom prst="rect">
            <a:avLst/>
          </a:prstGeom>
          <a:noFill/>
        </p:spPr>
        <p:txBody>
          <a:bodyPr wrap="square" rtlCol="0">
            <a:spAutoFit/>
          </a:bodyPr>
          <a:lstStyle/>
          <a:p>
            <a:r>
              <a:rPr lang="en-US" sz="3200" dirty="0" smtClean="0"/>
              <a:t>NRS Table 4C Column H</a:t>
            </a:r>
          </a:p>
          <a:p>
            <a:r>
              <a:rPr lang="en-US" sz="9600" dirty="0" smtClean="0">
                <a:solidFill>
                  <a:srgbClr val="FFC000"/>
                </a:solidFill>
                <a:latin typeface="Segoe Print" panose="02000600000000000000" pitchFamily="2" charset="0"/>
              </a:rPr>
              <a:t>68.63%</a:t>
            </a:r>
          </a:p>
          <a:p>
            <a:endParaRPr lang="en-US" sz="9200" dirty="0"/>
          </a:p>
          <a:p>
            <a:endParaRPr lang="en-US" dirty="0"/>
          </a:p>
        </p:txBody>
      </p:sp>
      <p:cxnSp>
        <p:nvCxnSpPr>
          <p:cNvPr id="15" name="Straight Connector 14"/>
          <p:cNvCxnSpPr/>
          <p:nvPr/>
        </p:nvCxnSpPr>
        <p:spPr>
          <a:xfrm flipH="1">
            <a:off x="6725130" y="3445875"/>
            <a:ext cx="38326" cy="3005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095044" y="5418001"/>
            <a:ext cx="5092729" cy="400110"/>
          </a:xfrm>
          <a:prstGeom prst="rect">
            <a:avLst/>
          </a:prstGeom>
          <a:noFill/>
        </p:spPr>
        <p:txBody>
          <a:bodyPr wrap="square" rtlCol="0">
            <a:spAutoFit/>
          </a:bodyPr>
          <a:lstStyle/>
          <a:p>
            <a:r>
              <a:rPr lang="en-US" sz="2000" dirty="0" smtClean="0"/>
              <a:t>26% Participate in Distance Education </a:t>
            </a:r>
            <a:endParaRPr lang="en-US" sz="2000" dirty="0"/>
          </a:p>
        </p:txBody>
      </p:sp>
    </p:spTree>
    <p:extLst>
      <p:ext uri="{BB962C8B-B14F-4D97-AF65-F5344CB8AC3E}">
        <p14:creationId xmlns:p14="http://schemas.microsoft.com/office/powerpoint/2010/main" val="36079809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13754"/>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6166127" y="2260948"/>
            <a:ext cx="5506327" cy="220902"/>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5882815" y="2668202"/>
            <a:ext cx="5448635" cy="400110"/>
          </a:xfrm>
          <a:prstGeom prst="rect">
            <a:avLst/>
          </a:prstGeom>
          <a:noFill/>
        </p:spPr>
        <p:txBody>
          <a:bodyPr wrap="square" rtlCol="0">
            <a:spAutoFit/>
          </a:bodyPr>
          <a:lstStyle/>
          <a:p>
            <a:endParaRPr lang="en-US" sz="2000" dirty="0"/>
          </a:p>
        </p:txBody>
      </p:sp>
      <p:sp>
        <p:nvSpPr>
          <p:cNvPr id="3" name="TextBox 2"/>
          <p:cNvSpPr txBox="1"/>
          <p:nvPr/>
        </p:nvSpPr>
        <p:spPr>
          <a:xfrm>
            <a:off x="478720" y="2668202"/>
            <a:ext cx="10593728" cy="3354765"/>
          </a:xfrm>
          <a:prstGeom prst="rect">
            <a:avLst/>
          </a:prstGeom>
          <a:noFill/>
        </p:spPr>
        <p:txBody>
          <a:bodyPr wrap="square" rtlCol="0">
            <a:spAutoFit/>
          </a:bodyPr>
          <a:lstStyle/>
          <a:p>
            <a:r>
              <a:rPr lang="en-US" sz="3600" dirty="0" smtClean="0"/>
              <a:t>Participant Status </a:t>
            </a:r>
          </a:p>
          <a:p>
            <a:r>
              <a:rPr lang="en-US" sz="3600" dirty="0" smtClean="0"/>
              <a:t>Program Enrollment</a:t>
            </a:r>
          </a:p>
          <a:p>
            <a:r>
              <a:rPr lang="en-US" sz="2800" dirty="0" smtClean="0">
                <a:solidFill>
                  <a:srgbClr val="FFC000"/>
                </a:solidFill>
                <a:latin typeface="Segoe Print" panose="02000600000000000000" pitchFamily="2" charset="0"/>
              </a:rPr>
              <a:t>Employed | Unemployed  </a:t>
            </a:r>
          </a:p>
          <a:p>
            <a:r>
              <a:rPr lang="en-US" sz="2800" dirty="0" smtClean="0">
                <a:latin typeface="Segoe Print" panose="02000600000000000000" pitchFamily="2" charset="0"/>
              </a:rPr>
              <a:t>8,831			9,443				</a:t>
            </a:r>
          </a:p>
          <a:p>
            <a:r>
              <a:rPr lang="en-US" sz="2800" dirty="0" smtClean="0">
                <a:solidFill>
                  <a:srgbClr val="FFC000"/>
                </a:solidFill>
                <a:latin typeface="Segoe Print" panose="02000600000000000000" pitchFamily="2" charset="0"/>
              </a:rPr>
              <a:t>Not in Labor Force</a:t>
            </a:r>
          </a:p>
          <a:p>
            <a:r>
              <a:rPr lang="en-US" sz="2800" dirty="0" smtClean="0">
                <a:latin typeface="Segoe Print" panose="02000600000000000000" pitchFamily="2" charset="0"/>
              </a:rPr>
              <a:t>5,348</a:t>
            </a:r>
          </a:p>
          <a:p>
            <a:endParaRPr lang="en-US" sz="2800" dirty="0" smtClean="0">
              <a:latin typeface="Segoe Print" panose="02000600000000000000" pitchFamily="2" charset="0"/>
            </a:endParaRPr>
          </a:p>
        </p:txBody>
      </p:sp>
      <p:sp>
        <p:nvSpPr>
          <p:cNvPr id="2" name="Rectangle 1"/>
          <p:cNvSpPr/>
          <p:nvPr/>
        </p:nvSpPr>
        <p:spPr>
          <a:xfrm>
            <a:off x="644974" y="6045833"/>
            <a:ext cx="1952779" cy="338554"/>
          </a:xfrm>
          <a:prstGeom prst="rect">
            <a:avLst/>
          </a:prstGeom>
        </p:spPr>
        <p:txBody>
          <a:bodyPr wrap="none">
            <a:spAutoFit/>
          </a:bodyPr>
          <a:lstStyle/>
          <a:p>
            <a:r>
              <a:rPr lang="en-US" sz="1600" dirty="0" smtClean="0"/>
              <a:t>Data </a:t>
            </a:r>
            <a:r>
              <a:rPr lang="en-US" sz="1600" dirty="0"/>
              <a:t>as of </a:t>
            </a:r>
            <a:r>
              <a:rPr lang="en-US" sz="1600" dirty="0" smtClean="0"/>
              <a:t>6.10.19</a:t>
            </a:r>
            <a:endParaRPr lang="en-US" sz="1600" dirty="0"/>
          </a:p>
        </p:txBody>
      </p:sp>
      <p:graphicFrame>
        <p:nvGraphicFramePr>
          <p:cNvPr id="32" name="Chart 31"/>
          <p:cNvGraphicFramePr/>
          <p:nvPr>
            <p:extLst>
              <p:ext uri="{D42A27DB-BD31-4B8C-83A1-F6EECF244321}">
                <p14:modId xmlns:p14="http://schemas.microsoft.com/office/powerpoint/2010/main" val="2031925917"/>
              </p:ext>
            </p:extLst>
          </p:nvPr>
        </p:nvGraphicFramePr>
        <p:xfrm>
          <a:off x="5266967" y="2868257"/>
          <a:ext cx="6561239" cy="38660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634190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13754"/>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6166127" y="2260948"/>
            <a:ext cx="5506327" cy="220902"/>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5882815" y="2668202"/>
            <a:ext cx="5448635" cy="400110"/>
          </a:xfrm>
          <a:prstGeom prst="rect">
            <a:avLst/>
          </a:prstGeom>
          <a:noFill/>
        </p:spPr>
        <p:txBody>
          <a:bodyPr wrap="square" rtlCol="0">
            <a:spAutoFit/>
          </a:bodyPr>
          <a:lstStyle/>
          <a:p>
            <a:endParaRPr lang="en-US" sz="2000" dirty="0"/>
          </a:p>
        </p:txBody>
      </p:sp>
      <p:sp>
        <p:nvSpPr>
          <p:cNvPr id="2" name="Rectangle 1"/>
          <p:cNvSpPr/>
          <p:nvPr/>
        </p:nvSpPr>
        <p:spPr>
          <a:xfrm>
            <a:off x="344795" y="2329648"/>
            <a:ext cx="1952779" cy="338554"/>
          </a:xfrm>
          <a:prstGeom prst="rect">
            <a:avLst/>
          </a:prstGeom>
        </p:spPr>
        <p:txBody>
          <a:bodyPr wrap="none">
            <a:spAutoFit/>
          </a:bodyPr>
          <a:lstStyle/>
          <a:p>
            <a:r>
              <a:rPr lang="en-US" sz="1600" dirty="0" smtClean="0"/>
              <a:t>Data </a:t>
            </a:r>
            <a:r>
              <a:rPr lang="en-US" sz="1600" dirty="0"/>
              <a:t>as of </a:t>
            </a:r>
            <a:r>
              <a:rPr lang="en-US" sz="1600" dirty="0" smtClean="0"/>
              <a:t>6.10.19</a:t>
            </a:r>
            <a:endParaRPr lang="en-US" sz="1600" dirty="0"/>
          </a:p>
        </p:txBody>
      </p:sp>
      <p:sp>
        <p:nvSpPr>
          <p:cNvPr id="3" name="TextBox 2"/>
          <p:cNvSpPr txBox="1"/>
          <p:nvPr/>
        </p:nvSpPr>
        <p:spPr>
          <a:xfrm>
            <a:off x="344795" y="2843270"/>
            <a:ext cx="5958349" cy="4154984"/>
          </a:xfrm>
          <a:prstGeom prst="rect">
            <a:avLst/>
          </a:prstGeom>
          <a:noFill/>
        </p:spPr>
        <p:txBody>
          <a:bodyPr wrap="square" rtlCol="0">
            <a:spAutoFit/>
          </a:bodyPr>
          <a:lstStyle/>
          <a:p>
            <a:r>
              <a:rPr lang="en-US" sz="2200" dirty="0" smtClean="0">
                <a:solidFill>
                  <a:srgbClr val="FFC000"/>
                </a:solidFill>
              </a:rPr>
              <a:t>No. Enrolled Min. High School Diploma/HSE</a:t>
            </a:r>
          </a:p>
          <a:p>
            <a:r>
              <a:rPr lang="en-US" sz="2200" dirty="0" smtClean="0">
                <a:solidFill>
                  <a:srgbClr val="FFC000"/>
                </a:solidFill>
              </a:rPr>
              <a:t>U.S. – Non-U.S. Based Schooling</a:t>
            </a:r>
          </a:p>
          <a:p>
            <a:r>
              <a:rPr lang="en-US" sz="8000" dirty="0" smtClean="0">
                <a:latin typeface="Segoe Print" panose="02000600000000000000" pitchFamily="2" charset="0"/>
              </a:rPr>
              <a:t>8,153 </a:t>
            </a:r>
          </a:p>
          <a:p>
            <a:r>
              <a:rPr lang="en-US" sz="8000" dirty="0" smtClean="0">
                <a:solidFill>
                  <a:srgbClr val="FFC000"/>
                </a:solidFill>
                <a:latin typeface="Segoe Print" panose="02000600000000000000" pitchFamily="2" charset="0"/>
              </a:rPr>
              <a:t>34.47%</a:t>
            </a:r>
          </a:p>
          <a:p>
            <a:r>
              <a:rPr lang="en-US" sz="2400" dirty="0" smtClean="0">
                <a:latin typeface="Segoe Print" panose="02000600000000000000" pitchFamily="2" charset="0"/>
              </a:rPr>
              <a:t>29.31% PY 2017-2018</a:t>
            </a:r>
          </a:p>
          <a:p>
            <a:endParaRPr lang="en-US" dirty="0"/>
          </a:p>
          <a:p>
            <a:endParaRPr lang="en-US" dirty="0"/>
          </a:p>
        </p:txBody>
      </p:sp>
      <p:sp>
        <p:nvSpPr>
          <p:cNvPr id="7" name="TextBox 6"/>
          <p:cNvSpPr txBox="1"/>
          <p:nvPr/>
        </p:nvSpPr>
        <p:spPr>
          <a:xfrm>
            <a:off x="6723474" y="2868257"/>
            <a:ext cx="5117690" cy="3754874"/>
          </a:xfrm>
          <a:prstGeom prst="rect">
            <a:avLst/>
          </a:prstGeom>
          <a:noFill/>
        </p:spPr>
        <p:txBody>
          <a:bodyPr wrap="square" rtlCol="0">
            <a:spAutoFit/>
          </a:bodyPr>
          <a:lstStyle/>
          <a:p>
            <a:r>
              <a:rPr lang="en-US" dirty="0" smtClean="0"/>
              <a:t>No. Enrolled With Some College or Degree</a:t>
            </a:r>
          </a:p>
          <a:p>
            <a:r>
              <a:rPr lang="en-US" dirty="0"/>
              <a:t>U.S. – Non-U.S. Based </a:t>
            </a:r>
            <a:r>
              <a:rPr lang="en-US" dirty="0" smtClean="0"/>
              <a:t>Schooling</a:t>
            </a:r>
          </a:p>
          <a:p>
            <a:r>
              <a:rPr lang="en-US" sz="8000" dirty="0" smtClean="0">
                <a:solidFill>
                  <a:srgbClr val="FFC000"/>
                </a:solidFill>
                <a:latin typeface="Segoe Print" panose="02000600000000000000" pitchFamily="2" charset="0"/>
              </a:rPr>
              <a:t>3,106</a:t>
            </a:r>
          </a:p>
          <a:p>
            <a:r>
              <a:rPr lang="en-US" sz="8000" dirty="0" smtClean="0">
                <a:latin typeface="Segoe Print" panose="02000600000000000000" pitchFamily="2" charset="0"/>
              </a:rPr>
              <a:t>13.13%</a:t>
            </a:r>
          </a:p>
          <a:p>
            <a:r>
              <a:rPr lang="en-US" sz="2400" dirty="0" smtClean="0">
                <a:solidFill>
                  <a:srgbClr val="FFC000"/>
                </a:solidFill>
                <a:latin typeface="Segoe Print" panose="02000600000000000000" pitchFamily="2" charset="0"/>
              </a:rPr>
              <a:t>11.19% PY 2017-2018</a:t>
            </a:r>
            <a:endParaRPr lang="en-US" sz="2400" dirty="0">
              <a:solidFill>
                <a:srgbClr val="FFC000"/>
              </a:solidFill>
              <a:latin typeface="Segoe Print" panose="02000600000000000000" pitchFamily="2" charset="0"/>
            </a:endParaRPr>
          </a:p>
          <a:p>
            <a:endParaRPr lang="en-US" dirty="0"/>
          </a:p>
        </p:txBody>
      </p:sp>
      <p:cxnSp>
        <p:nvCxnSpPr>
          <p:cNvPr id="9" name="Straight Connector 8"/>
          <p:cNvCxnSpPr/>
          <p:nvPr/>
        </p:nvCxnSpPr>
        <p:spPr>
          <a:xfrm>
            <a:off x="6474542" y="3068312"/>
            <a:ext cx="0" cy="32262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32218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29201"/>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119867" y="2342555"/>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6392390" y="2527684"/>
            <a:ext cx="5448635" cy="400110"/>
          </a:xfrm>
          <a:prstGeom prst="rect">
            <a:avLst/>
          </a:prstGeom>
          <a:noFill/>
        </p:spPr>
        <p:txBody>
          <a:bodyPr wrap="square" rtlCol="0">
            <a:spAutoFit/>
          </a:bodyPr>
          <a:lstStyle/>
          <a:p>
            <a:endParaRPr lang="en-US" sz="2000" dirty="0"/>
          </a:p>
        </p:txBody>
      </p:sp>
      <p:sp>
        <p:nvSpPr>
          <p:cNvPr id="7" name="TextBox 6"/>
          <p:cNvSpPr txBox="1"/>
          <p:nvPr/>
        </p:nvSpPr>
        <p:spPr>
          <a:xfrm>
            <a:off x="4241139" y="2731489"/>
            <a:ext cx="7431315" cy="3608680"/>
          </a:xfrm>
          <a:prstGeom prst="rect">
            <a:avLst/>
          </a:prstGeom>
          <a:noFill/>
        </p:spPr>
        <p:txBody>
          <a:bodyPr wrap="square" rtlCol="0">
            <a:spAutoFit/>
          </a:bodyPr>
          <a:lstStyle/>
          <a:p>
            <a:endParaRPr lang="en-US" sz="1050" dirty="0" smtClean="0"/>
          </a:p>
          <a:p>
            <a:endParaRPr lang="en-US" sz="2400" dirty="0" smtClean="0">
              <a:solidFill>
                <a:srgbClr val="FFC000"/>
              </a:solidFill>
            </a:endParaRPr>
          </a:p>
          <a:p>
            <a:endParaRPr lang="en-US" sz="2800" dirty="0"/>
          </a:p>
          <a:p>
            <a:endParaRPr lang="en-US" sz="2800" dirty="0">
              <a:solidFill>
                <a:srgbClr val="FFC000"/>
              </a:solidFill>
            </a:endParaRPr>
          </a:p>
          <a:p>
            <a:endParaRPr lang="en-US" sz="2800" dirty="0"/>
          </a:p>
          <a:p>
            <a:endParaRPr lang="en-US" sz="1750" dirty="0">
              <a:solidFill>
                <a:srgbClr val="FFC000"/>
              </a:solidFill>
            </a:endParaRPr>
          </a:p>
          <a:p>
            <a:endParaRPr lang="en-US" sz="1750" dirty="0">
              <a:solidFill>
                <a:srgbClr val="FFC000"/>
              </a:solidFill>
            </a:endParaRPr>
          </a:p>
          <a:p>
            <a:r>
              <a:rPr lang="en-US" sz="2800" dirty="0" smtClean="0"/>
              <a:t> </a:t>
            </a:r>
          </a:p>
          <a:p>
            <a:endParaRPr lang="en-US" sz="2900" dirty="0" smtClean="0"/>
          </a:p>
          <a:p>
            <a:r>
              <a:rPr lang="en-US" dirty="0"/>
              <a:t>	</a:t>
            </a:r>
            <a:endParaRPr lang="en-US" dirty="0" smtClean="0"/>
          </a:p>
        </p:txBody>
      </p:sp>
      <p:cxnSp>
        <p:nvCxnSpPr>
          <p:cNvPr id="9" name="Straight Connector 8"/>
          <p:cNvCxnSpPr/>
          <p:nvPr/>
        </p:nvCxnSpPr>
        <p:spPr>
          <a:xfrm>
            <a:off x="3849489" y="2751815"/>
            <a:ext cx="0" cy="34169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7586" y="5300209"/>
            <a:ext cx="3943692" cy="1200329"/>
          </a:xfrm>
          <a:prstGeom prst="rect">
            <a:avLst/>
          </a:prstGeom>
          <a:noFill/>
        </p:spPr>
        <p:txBody>
          <a:bodyPr wrap="square" rtlCol="0">
            <a:spAutoFit/>
          </a:bodyPr>
          <a:lstStyle/>
          <a:p>
            <a:r>
              <a:rPr lang="en-US" sz="2400" dirty="0" smtClean="0"/>
              <a:t>Professional Development</a:t>
            </a:r>
          </a:p>
          <a:p>
            <a:r>
              <a:rPr lang="en-US" sz="2400" dirty="0" smtClean="0"/>
              <a:t>Promising Practices</a:t>
            </a:r>
            <a:endParaRPr lang="en-US" sz="3000" dirty="0" smtClean="0"/>
          </a:p>
        </p:txBody>
      </p:sp>
      <p:sp>
        <p:nvSpPr>
          <p:cNvPr id="3" name="Rectangle 2"/>
          <p:cNvSpPr/>
          <p:nvPr/>
        </p:nvSpPr>
        <p:spPr>
          <a:xfrm>
            <a:off x="377586" y="2314213"/>
            <a:ext cx="3707877" cy="2862322"/>
          </a:xfrm>
          <a:prstGeom prst="rect">
            <a:avLst/>
          </a:prstGeom>
        </p:spPr>
        <p:txBody>
          <a:bodyPr wrap="square">
            <a:spAutoFit/>
          </a:bodyPr>
          <a:lstStyle/>
          <a:p>
            <a:r>
              <a:rPr lang="en-US" sz="3600" dirty="0" smtClean="0">
                <a:effectLst>
                  <a:reflection blurRad="6350" stA="55000" endA="300" endPos="45500" dir="5400000" sy="-100000" algn="bl" rotWithShape="0"/>
                </a:effectLst>
              </a:rPr>
              <a:t>NRS Table 4B</a:t>
            </a:r>
          </a:p>
          <a:p>
            <a:r>
              <a:rPr lang="en-US" sz="3600" dirty="0" smtClean="0">
                <a:solidFill>
                  <a:srgbClr val="FFC000"/>
                </a:solidFill>
                <a:effectLst>
                  <a:reflection blurRad="6350" stA="55000" endA="300" endPos="45500" dir="5400000" sy="-100000" algn="bl" rotWithShape="0"/>
                </a:effectLst>
              </a:rPr>
              <a:t>EFL Gain for Pre- and Post-Testing Participants</a:t>
            </a:r>
          </a:p>
        </p:txBody>
      </p:sp>
      <p:sp>
        <p:nvSpPr>
          <p:cNvPr id="2" name="Rectangle 1"/>
          <p:cNvSpPr/>
          <p:nvPr/>
        </p:nvSpPr>
        <p:spPr>
          <a:xfrm>
            <a:off x="4005476" y="2891339"/>
            <a:ext cx="7902639" cy="3323987"/>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2400" dirty="0">
                <a:ea typeface="Calibri" panose="020F0502020204030204" pitchFamily="34" charset="0"/>
                <a:cs typeface="Times New Roman" panose="02020603050405020304" pitchFamily="18" charset="0"/>
              </a:rPr>
              <a:t>Data is </a:t>
            </a:r>
            <a:r>
              <a:rPr lang="en-US" sz="2400" dirty="0" smtClean="0">
                <a:solidFill>
                  <a:srgbClr val="FFC000"/>
                </a:solidFill>
                <a:ea typeface="Calibri" panose="020F0502020204030204" pitchFamily="34" charset="0"/>
                <a:cs typeface="Times New Roman" panose="02020603050405020304" pitchFamily="18" charset="0"/>
              </a:rPr>
              <a:t>continuously</a:t>
            </a:r>
            <a:r>
              <a:rPr lang="en-US" sz="2400" dirty="0" smtClean="0">
                <a:ea typeface="Calibri" panose="020F0502020204030204" pitchFamily="34" charset="0"/>
                <a:cs typeface="Times New Roman" panose="02020603050405020304" pitchFamily="18" charset="0"/>
              </a:rPr>
              <a:t> reviewed to ensure its clean</a:t>
            </a:r>
          </a:p>
          <a:p>
            <a:pPr marL="342900" marR="0" lvl="0" indent="-342900">
              <a:spcBef>
                <a:spcPts val="0"/>
              </a:spcBef>
              <a:spcAft>
                <a:spcPts val="0"/>
              </a:spcAft>
              <a:buFont typeface="Symbol" panose="05050102010706020507" pitchFamily="18" charset="2"/>
              <a:buChar char=""/>
            </a:pPr>
            <a:endParaRPr lang="en-US" sz="1600" dirty="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u="sng" dirty="0">
                <a:ea typeface="Calibri" panose="020F0502020204030204" pitchFamily="34" charset="0"/>
                <a:cs typeface="Times New Roman" panose="02020603050405020304" pitchFamily="18" charset="0"/>
              </a:rPr>
              <a:t>All</a:t>
            </a:r>
            <a:r>
              <a:rPr lang="en-US" sz="2400" dirty="0">
                <a:ea typeface="Calibri" panose="020F0502020204030204" pitchFamily="34" charset="0"/>
                <a:cs typeface="Times New Roman" panose="02020603050405020304" pitchFamily="18" charset="0"/>
              </a:rPr>
              <a:t> students are required to take the </a:t>
            </a:r>
            <a:r>
              <a:rPr lang="en-US" sz="2400" dirty="0">
                <a:solidFill>
                  <a:srgbClr val="FFC000"/>
                </a:solidFill>
                <a:ea typeface="Calibri" panose="020F0502020204030204" pitchFamily="34" charset="0"/>
                <a:cs typeface="Times New Roman" panose="02020603050405020304" pitchFamily="18" charset="0"/>
              </a:rPr>
              <a:t>TASC practice test </a:t>
            </a:r>
            <a:r>
              <a:rPr lang="en-US" sz="2400" dirty="0">
                <a:ea typeface="Calibri" panose="020F0502020204030204" pitchFamily="34" charset="0"/>
                <a:cs typeface="Times New Roman" panose="02020603050405020304" pitchFamily="18" charset="0"/>
              </a:rPr>
              <a:t>when they reach a certain level </a:t>
            </a:r>
            <a:endParaRPr lang="en-US" sz="2400" dirty="0" smtClean="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600" dirty="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a typeface="Calibri" panose="020F0502020204030204" pitchFamily="34" charset="0"/>
                <a:cs typeface="Times New Roman" panose="02020603050405020304" pitchFamily="18" charset="0"/>
              </a:rPr>
              <a:t>Students will get half of their TASC </a:t>
            </a:r>
            <a:r>
              <a:rPr lang="en-US" sz="2400" dirty="0">
                <a:solidFill>
                  <a:srgbClr val="FFC000"/>
                </a:solidFill>
                <a:ea typeface="Calibri" panose="020F0502020204030204" pitchFamily="34" charset="0"/>
                <a:cs typeface="Times New Roman" panose="02020603050405020304" pitchFamily="18" charset="0"/>
              </a:rPr>
              <a:t>test fees paid </a:t>
            </a:r>
            <a:r>
              <a:rPr lang="en-US" sz="2400" dirty="0">
                <a:ea typeface="Calibri" panose="020F0502020204030204" pitchFamily="34" charset="0"/>
                <a:cs typeface="Times New Roman" panose="02020603050405020304" pitchFamily="18" charset="0"/>
              </a:rPr>
              <a:t>($45) from a scholarship program if they take a </a:t>
            </a:r>
            <a:r>
              <a:rPr lang="en-US" sz="2400" dirty="0" smtClean="0">
                <a:ea typeface="Calibri" panose="020F0502020204030204" pitchFamily="34" charset="0"/>
                <a:cs typeface="Times New Roman" panose="02020603050405020304" pitchFamily="18" charset="0"/>
              </a:rPr>
              <a:t>pre- </a:t>
            </a:r>
            <a:r>
              <a:rPr lang="en-US" sz="2400" dirty="0">
                <a:ea typeface="Calibri" panose="020F0502020204030204" pitchFamily="34" charset="0"/>
                <a:cs typeface="Times New Roman" panose="02020603050405020304" pitchFamily="18" charset="0"/>
              </a:rPr>
              <a:t>&amp; post-test and get a </a:t>
            </a:r>
            <a:r>
              <a:rPr lang="en-US" sz="2400" dirty="0" smtClean="0">
                <a:ea typeface="Calibri" panose="020F0502020204030204" pitchFamily="34" charset="0"/>
                <a:cs typeface="Times New Roman" panose="02020603050405020304" pitchFamily="18" charset="0"/>
              </a:rPr>
              <a:t>gain, </a:t>
            </a:r>
            <a:r>
              <a:rPr lang="en-US" sz="2400" dirty="0">
                <a:ea typeface="Calibri" panose="020F0502020204030204" pitchFamily="34" charset="0"/>
                <a:cs typeface="Times New Roman" panose="02020603050405020304" pitchFamily="18" charset="0"/>
              </a:rPr>
              <a:t>and </a:t>
            </a:r>
            <a:r>
              <a:rPr lang="en-US" sz="2400" dirty="0" smtClean="0">
                <a:ea typeface="Calibri" panose="020F0502020204030204" pitchFamily="34" charset="0"/>
                <a:cs typeface="Times New Roman" panose="02020603050405020304" pitchFamily="18" charset="0"/>
              </a:rPr>
              <a:t>then take </a:t>
            </a:r>
            <a:r>
              <a:rPr lang="en-US" sz="2400" dirty="0">
                <a:ea typeface="Calibri" panose="020F0502020204030204" pitchFamily="34" charset="0"/>
                <a:cs typeface="Times New Roman" panose="02020603050405020304" pitchFamily="18" charset="0"/>
              </a:rPr>
              <a:t>the TASC practice </a:t>
            </a:r>
            <a:r>
              <a:rPr lang="en-US" sz="2400" dirty="0" smtClean="0">
                <a:ea typeface="Calibri" panose="020F0502020204030204" pitchFamily="34" charset="0"/>
                <a:cs typeface="Times New Roman" panose="02020603050405020304" pitchFamily="18" charset="0"/>
              </a:rPr>
              <a:t>test</a:t>
            </a:r>
          </a:p>
          <a:p>
            <a:pPr marL="342900" marR="0" lvl="0" indent="-342900">
              <a:spcBef>
                <a:spcPts val="0"/>
              </a:spcBef>
              <a:spcAft>
                <a:spcPts val="0"/>
              </a:spcAft>
              <a:buFont typeface="Symbol" panose="05050102010706020507" pitchFamily="18" charset="2"/>
              <a:buChar char=""/>
            </a:pPr>
            <a:endParaRPr lang="en-US" sz="1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47058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29201"/>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119867" y="2342555"/>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6392390" y="2527684"/>
            <a:ext cx="5448635" cy="400110"/>
          </a:xfrm>
          <a:prstGeom prst="rect">
            <a:avLst/>
          </a:prstGeom>
          <a:noFill/>
        </p:spPr>
        <p:txBody>
          <a:bodyPr wrap="square" rtlCol="0">
            <a:spAutoFit/>
          </a:bodyPr>
          <a:lstStyle/>
          <a:p>
            <a:endParaRPr lang="en-US" sz="2000" dirty="0"/>
          </a:p>
        </p:txBody>
      </p:sp>
      <p:sp>
        <p:nvSpPr>
          <p:cNvPr id="7" name="TextBox 6"/>
          <p:cNvSpPr txBox="1"/>
          <p:nvPr/>
        </p:nvSpPr>
        <p:spPr>
          <a:xfrm>
            <a:off x="4241139" y="2731489"/>
            <a:ext cx="7431315" cy="3608680"/>
          </a:xfrm>
          <a:prstGeom prst="rect">
            <a:avLst/>
          </a:prstGeom>
          <a:noFill/>
        </p:spPr>
        <p:txBody>
          <a:bodyPr wrap="square" rtlCol="0">
            <a:spAutoFit/>
          </a:bodyPr>
          <a:lstStyle/>
          <a:p>
            <a:endParaRPr lang="en-US" sz="1050" dirty="0" smtClean="0"/>
          </a:p>
          <a:p>
            <a:endParaRPr lang="en-US" sz="2400" dirty="0" smtClean="0">
              <a:solidFill>
                <a:srgbClr val="FFC000"/>
              </a:solidFill>
            </a:endParaRPr>
          </a:p>
          <a:p>
            <a:endParaRPr lang="en-US" sz="2800" dirty="0"/>
          </a:p>
          <a:p>
            <a:endParaRPr lang="en-US" sz="2800" dirty="0">
              <a:solidFill>
                <a:srgbClr val="FFC000"/>
              </a:solidFill>
            </a:endParaRPr>
          </a:p>
          <a:p>
            <a:endParaRPr lang="en-US" sz="2800" dirty="0"/>
          </a:p>
          <a:p>
            <a:endParaRPr lang="en-US" sz="1750" dirty="0">
              <a:solidFill>
                <a:srgbClr val="FFC000"/>
              </a:solidFill>
            </a:endParaRPr>
          </a:p>
          <a:p>
            <a:endParaRPr lang="en-US" sz="1750" dirty="0">
              <a:solidFill>
                <a:srgbClr val="FFC000"/>
              </a:solidFill>
            </a:endParaRPr>
          </a:p>
          <a:p>
            <a:r>
              <a:rPr lang="en-US" sz="2800" dirty="0" smtClean="0"/>
              <a:t> </a:t>
            </a:r>
          </a:p>
          <a:p>
            <a:endParaRPr lang="en-US" sz="2900" dirty="0" smtClean="0"/>
          </a:p>
          <a:p>
            <a:r>
              <a:rPr lang="en-US" dirty="0"/>
              <a:t>	</a:t>
            </a:r>
            <a:endParaRPr lang="en-US" dirty="0" smtClean="0"/>
          </a:p>
        </p:txBody>
      </p:sp>
      <p:cxnSp>
        <p:nvCxnSpPr>
          <p:cNvPr id="9" name="Straight Connector 8"/>
          <p:cNvCxnSpPr/>
          <p:nvPr/>
        </p:nvCxnSpPr>
        <p:spPr>
          <a:xfrm>
            <a:off x="3849489" y="2751815"/>
            <a:ext cx="0" cy="34169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7586" y="5300209"/>
            <a:ext cx="3943692" cy="1200329"/>
          </a:xfrm>
          <a:prstGeom prst="rect">
            <a:avLst/>
          </a:prstGeom>
          <a:noFill/>
        </p:spPr>
        <p:txBody>
          <a:bodyPr wrap="square" rtlCol="0">
            <a:spAutoFit/>
          </a:bodyPr>
          <a:lstStyle/>
          <a:p>
            <a:r>
              <a:rPr lang="en-US" sz="2400" dirty="0" smtClean="0"/>
              <a:t>Professional Development</a:t>
            </a:r>
          </a:p>
          <a:p>
            <a:r>
              <a:rPr lang="en-US" sz="2400" dirty="0" smtClean="0"/>
              <a:t>Promising Practices</a:t>
            </a:r>
            <a:endParaRPr lang="en-US" sz="3000" dirty="0" smtClean="0"/>
          </a:p>
        </p:txBody>
      </p:sp>
      <p:sp>
        <p:nvSpPr>
          <p:cNvPr id="3" name="Rectangle 2"/>
          <p:cNvSpPr/>
          <p:nvPr/>
        </p:nvSpPr>
        <p:spPr>
          <a:xfrm>
            <a:off x="377586" y="2314213"/>
            <a:ext cx="3707877" cy="2862322"/>
          </a:xfrm>
          <a:prstGeom prst="rect">
            <a:avLst/>
          </a:prstGeom>
        </p:spPr>
        <p:txBody>
          <a:bodyPr wrap="square">
            <a:spAutoFit/>
          </a:bodyPr>
          <a:lstStyle/>
          <a:p>
            <a:r>
              <a:rPr lang="en-US" sz="3600" dirty="0" smtClean="0">
                <a:effectLst>
                  <a:reflection blurRad="6350" stA="55000" endA="300" endPos="45500" dir="5400000" sy="-100000" algn="bl" rotWithShape="0"/>
                </a:effectLst>
              </a:rPr>
              <a:t>NRS Table 4B</a:t>
            </a:r>
          </a:p>
          <a:p>
            <a:r>
              <a:rPr lang="en-US" sz="3600" dirty="0" smtClean="0">
                <a:solidFill>
                  <a:srgbClr val="FFC000"/>
                </a:solidFill>
                <a:effectLst>
                  <a:reflection blurRad="6350" stA="55000" endA="300" endPos="45500" dir="5400000" sy="-100000" algn="bl" rotWithShape="0"/>
                </a:effectLst>
              </a:rPr>
              <a:t>EFL Gain for Pre- and Post-Testing Participants</a:t>
            </a:r>
          </a:p>
        </p:txBody>
      </p:sp>
      <p:sp>
        <p:nvSpPr>
          <p:cNvPr id="2" name="Rectangle 1"/>
          <p:cNvSpPr/>
          <p:nvPr/>
        </p:nvSpPr>
        <p:spPr>
          <a:xfrm>
            <a:off x="4005476" y="2935391"/>
            <a:ext cx="7902639" cy="320087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2400" dirty="0">
                <a:ea typeface="Calibri" panose="020F0502020204030204" pitchFamily="34" charset="0"/>
                <a:cs typeface="Times New Roman" panose="02020603050405020304" pitchFamily="18" charset="0"/>
              </a:rPr>
              <a:t>All students must pre- &amp; post-test with a gain before entering an IET class. This ensures a student is </a:t>
            </a:r>
            <a:r>
              <a:rPr lang="en-US" sz="2400" dirty="0">
                <a:solidFill>
                  <a:srgbClr val="FFC000"/>
                </a:solidFill>
                <a:ea typeface="Calibri" panose="020F0502020204030204" pitchFamily="34" charset="0"/>
                <a:cs typeface="Times New Roman" panose="02020603050405020304" pitchFamily="18" charset="0"/>
              </a:rPr>
              <a:t>motivated and ready </a:t>
            </a:r>
            <a:r>
              <a:rPr lang="en-US" sz="2400" dirty="0">
                <a:ea typeface="Calibri" panose="020F0502020204030204" pitchFamily="34" charset="0"/>
                <a:cs typeface="Times New Roman" panose="02020603050405020304" pitchFamily="18" charset="0"/>
              </a:rPr>
              <a:t>for a  certification class.</a:t>
            </a:r>
          </a:p>
          <a:p>
            <a:pPr marL="342900" marR="0" lvl="0" indent="-342900">
              <a:spcBef>
                <a:spcPts val="0"/>
              </a:spcBef>
              <a:spcAft>
                <a:spcPts val="0"/>
              </a:spcAft>
              <a:buFont typeface="Symbol" panose="05050102010706020507" pitchFamily="18" charset="2"/>
              <a:buChar char=""/>
            </a:pPr>
            <a:endParaRPr lang="en-US" sz="2400" dirty="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a typeface="Calibri" panose="020F0502020204030204" pitchFamily="34" charset="0"/>
                <a:cs typeface="Times New Roman" panose="02020603050405020304" pitchFamily="18" charset="0"/>
              </a:rPr>
              <a:t>PDF reviews all pre-tests to see what is missing in order for a student to move to the next level, and then works with teachers to ensure they </a:t>
            </a:r>
            <a:r>
              <a:rPr lang="en-US" sz="2400" dirty="0">
                <a:solidFill>
                  <a:srgbClr val="FFC000"/>
                </a:solidFill>
                <a:ea typeface="Calibri" panose="020F0502020204030204" pitchFamily="34" charset="0"/>
                <a:cs typeface="Times New Roman" panose="02020603050405020304" pitchFamily="18" charset="0"/>
              </a:rPr>
              <a:t>focus</a:t>
            </a:r>
            <a:r>
              <a:rPr lang="en-US" sz="2400" dirty="0">
                <a:ea typeface="Calibri" panose="020F0502020204030204" pitchFamily="34" charset="0"/>
                <a:cs typeface="Times New Roman" panose="02020603050405020304" pitchFamily="18" charset="0"/>
              </a:rPr>
              <a:t> on what is lacking first.</a:t>
            </a:r>
          </a:p>
          <a:p>
            <a:pPr marL="342900" marR="0" lvl="0" indent="-342900">
              <a:spcBef>
                <a:spcPts val="0"/>
              </a:spcBef>
              <a:spcAft>
                <a:spcPts val="0"/>
              </a:spcAft>
              <a:buFont typeface="Symbol" panose="05050102010706020507" pitchFamily="18" charset="2"/>
              <a:buChar char=""/>
            </a:pPr>
            <a:endParaRPr lang="en-US" sz="1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26253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29201"/>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119867" y="2342555"/>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6392390" y="2527684"/>
            <a:ext cx="5448635" cy="400110"/>
          </a:xfrm>
          <a:prstGeom prst="rect">
            <a:avLst/>
          </a:prstGeom>
          <a:noFill/>
        </p:spPr>
        <p:txBody>
          <a:bodyPr wrap="square" rtlCol="0">
            <a:spAutoFit/>
          </a:bodyPr>
          <a:lstStyle/>
          <a:p>
            <a:endParaRPr lang="en-US" sz="2000" dirty="0"/>
          </a:p>
        </p:txBody>
      </p:sp>
      <p:sp>
        <p:nvSpPr>
          <p:cNvPr id="7" name="TextBox 6"/>
          <p:cNvSpPr txBox="1"/>
          <p:nvPr/>
        </p:nvSpPr>
        <p:spPr>
          <a:xfrm>
            <a:off x="4013186" y="484368"/>
            <a:ext cx="4268680" cy="3608680"/>
          </a:xfrm>
          <a:prstGeom prst="rect">
            <a:avLst/>
          </a:prstGeom>
          <a:noFill/>
        </p:spPr>
        <p:txBody>
          <a:bodyPr wrap="square" rtlCol="0">
            <a:spAutoFit/>
          </a:bodyPr>
          <a:lstStyle/>
          <a:p>
            <a:endParaRPr lang="en-US" sz="1050" dirty="0" smtClean="0"/>
          </a:p>
          <a:p>
            <a:endParaRPr lang="en-US" sz="2400" dirty="0" smtClean="0">
              <a:solidFill>
                <a:srgbClr val="FFC000"/>
              </a:solidFill>
            </a:endParaRPr>
          </a:p>
          <a:p>
            <a:endParaRPr lang="en-US" sz="2800" dirty="0"/>
          </a:p>
          <a:p>
            <a:endParaRPr lang="en-US" sz="2800" dirty="0">
              <a:solidFill>
                <a:srgbClr val="FFC000"/>
              </a:solidFill>
            </a:endParaRPr>
          </a:p>
          <a:p>
            <a:endParaRPr lang="en-US" sz="2800" dirty="0"/>
          </a:p>
          <a:p>
            <a:endParaRPr lang="en-US" sz="1750" dirty="0">
              <a:solidFill>
                <a:srgbClr val="FFC000"/>
              </a:solidFill>
            </a:endParaRPr>
          </a:p>
          <a:p>
            <a:endParaRPr lang="en-US" sz="1750" dirty="0">
              <a:solidFill>
                <a:srgbClr val="FFC000"/>
              </a:solidFill>
            </a:endParaRPr>
          </a:p>
          <a:p>
            <a:r>
              <a:rPr lang="en-US" sz="2800" dirty="0" smtClean="0"/>
              <a:t> </a:t>
            </a:r>
          </a:p>
          <a:p>
            <a:endParaRPr lang="en-US" sz="2900" dirty="0" smtClean="0"/>
          </a:p>
          <a:p>
            <a:r>
              <a:rPr lang="en-US" dirty="0"/>
              <a:t>	</a:t>
            </a:r>
            <a:endParaRPr lang="en-US" dirty="0" smtClean="0"/>
          </a:p>
        </p:txBody>
      </p:sp>
      <p:cxnSp>
        <p:nvCxnSpPr>
          <p:cNvPr id="9" name="Straight Connector 8"/>
          <p:cNvCxnSpPr/>
          <p:nvPr/>
        </p:nvCxnSpPr>
        <p:spPr>
          <a:xfrm>
            <a:off x="3819993" y="2827344"/>
            <a:ext cx="0" cy="34169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7586" y="5300209"/>
            <a:ext cx="3943692" cy="1200329"/>
          </a:xfrm>
          <a:prstGeom prst="rect">
            <a:avLst/>
          </a:prstGeom>
          <a:noFill/>
        </p:spPr>
        <p:txBody>
          <a:bodyPr wrap="square" rtlCol="0">
            <a:spAutoFit/>
          </a:bodyPr>
          <a:lstStyle/>
          <a:p>
            <a:r>
              <a:rPr lang="en-US" sz="2400" dirty="0" smtClean="0"/>
              <a:t>Professional Development</a:t>
            </a:r>
          </a:p>
          <a:p>
            <a:r>
              <a:rPr lang="en-US" sz="2400" dirty="0" smtClean="0"/>
              <a:t>Promising Practices</a:t>
            </a:r>
            <a:endParaRPr lang="en-US" sz="3000" dirty="0" smtClean="0"/>
          </a:p>
        </p:txBody>
      </p:sp>
      <p:sp>
        <p:nvSpPr>
          <p:cNvPr id="3" name="Rectangle 2"/>
          <p:cNvSpPr/>
          <p:nvPr/>
        </p:nvSpPr>
        <p:spPr>
          <a:xfrm>
            <a:off x="377586" y="2314213"/>
            <a:ext cx="3707877" cy="2862322"/>
          </a:xfrm>
          <a:prstGeom prst="rect">
            <a:avLst/>
          </a:prstGeom>
        </p:spPr>
        <p:txBody>
          <a:bodyPr wrap="square">
            <a:spAutoFit/>
          </a:bodyPr>
          <a:lstStyle/>
          <a:p>
            <a:r>
              <a:rPr lang="en-US" sz="3600" dirty="0" smtClean="0">
                <a:effectLst>
                  <a:reflection blurRad="6350" stA="55000" endA="300" endPos="45500" dir="5400000" sy="-100000" algn="bl" rotWithShape="0"/>
                </a:effectLst>
              </a:rPr>
              <a:t>NRS Table 4B</a:t>
            </a:r>
          </a:p>
          <a:p>
            <a:r>
              <a:rPr lang="en-US" sz="3600" dirty="0" smtClean="0">
                <a:solidFill>
                  <a:srgbClr val="FFC000"/>
                </a:solidFill>
                <a:effectLst>
                  <a:reflection blurRad="6350" stA="55000" endA="300" endPos="45500" dir="5400000" sy="-100000" algn="bl" rotWithShape="0"/>
                </a:effectLst>
              </a:rPr>
              <a:t>EFL Gain for Pre- and Post-Testing Participants</a:t>
            </a:r>
          </a:p>
        </p:txBody>
      </p:sp>
      <p:sp>
        <p:nvSpPr>
          <p:cNvPr id="2" name="Rectangle 1"/>
          <p:cNvSpPr/>
          <p:nvPr/>
        </p:nvSpPr>
        <p:spPr>
          <a:xfrm>
            <a:off x="4013186" y="2899056"/>
            <a:ext cx="4616085" cy="1446550"/>
          </a:xfrm>
          <a:prstGeom prst="rect">
            <a:avLst/>
          </a:prstGeom>
        </p:spPr>
        <p:txBody>
          <a:bodyPr wrap="square">
            <a:spAutoFit/>
          </a:bodyPr>
          <a:lstStyle/>
          <a:p>
            <a:pPr marR="0" lvl="0">
              <a:spcBef>
                <a:spcPts val="0"/>
              </a:spcBef>
              <a:spcAft>
                <a:spcPts val="0"/>
              </a:spcAft>
            </a:pPr>
            <a:r>
              <a:rPr lang="en-US" sz="8800" dirty="0" smtClean="0">
                <a:effectLst/>
                <a:latin typeface="Segoe Print" panose="02000600000000000000" pitchFamily="2" charset="0"/>
                <a:ea typeface="Calibri" panose="020F0502020204030204" pitchFamily="34" charset="0"/>
                <a:cs typeface="Times New Roman" panose="02020603050405020304" pitchFamily="18" charset="0"/>
              </a:rPr>
              <a:t>97.63%</a:t>
            </a:r>
            <a:endParaRPr lang="en-US" sz="3200" dirty="0">
              <a:effectLst/>
              <a:ea typeface="Calibri" panose="020F0502020204030204" pitchFamily="34" charset="0"/>
              <a:cs typeface="Times New Roman" panose="02020603050405020304" pitchFamily="18" charset="0"/>
            </a:endParaRPr>
          </a:p>
        </p:txBody>
      </p:sp>
      <p:cxnSp>
        <p:nvCxnSpPr>
          <p:cNvPr id="11" name="Straight Connector 10"/>
          <p:cNvCxnSpPr/>
          <p:nvPr/>
        </p:nvCxnSpPr>
        <p:spPr>
          <a:xfrm>
            <a:off x="8837212" y="2827344"/>
            <a:ext cx="0" cy="34169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9071519" y="2703056"/>
            <a:ext cx="3034548" cy="4585871"/>
          </a:xfrm>
          <a:prstGeom prst="rect">
            <a:avLst/>
          </a:prstGeom>
        </p:spPr>
        <p:txBody>
          <a:bodyPr wrap="square">
            <a:spAutoFit/>
          </a:bodyPr>
          <a:lstStyle/>
          <a:p>
            <a:r>
              <a:rPr lang="en-US" sz="1650" dirty="0" smtClean="0"/>
              <a:t>“McDowell </a:t>
            </a:r>
            <a:r>
              <a:rPr lang="en-US" sz="1650" dirty="0"/>
              <a:t>Education Center is a supportive learning environment providing foundational skills, career </a:t>
            </a:r>
            <a:r>
              <a:rPr lang="en-US" sz="1650" dirty="0" smtClean="0"/>
              <a:t>counseling, </a:t>
            </a:r>
            <a:r>
              <a:rPr lang="en-US" sz="1650" dirty="0"/>
              <a:t>and pathways to postsecondary training and employment for those pursuing their educational and career goals</a:t>
            </a:r>
            <a:r>
              <a:rPr lang="en-US" sz="1650" dirty="0" smtClean="0"/>
              <a:t>.”</a:t>
            </a:r>
          </a:p>
          <a:p>
            <a:endParaRPr lang="en-US" sz="1000" dirty="0" smtClean="0">
              <a:solidFill>
                <a:srgbClr val="FFC000"/>
              </a:solidFill>
            </a:endParaRPr>
          </a:p>
          <a:p>
            <a:r>
              <a:rPr lang="en-US" sz="1650" dirty="0" smtClean="0">
                <a:solidFill>
                  <a:srgbClr val="FFC000"/>
                </a:solidFill>
              </a:rPr>
              <a:t>Megan Shaff | Director</a:t>
            </a:r>
          </a:p>
          <a:p>
            <a:r>
              <a:rPr lang="en-US" sz="1400" dirty="0" smtClean="0">
                <a:hlinkClick r:id="rId4"/>
              </a:rPr>
              <a:t>shaffm@bcsc.k12.in.us</a:t>
            </a:r>
            <a:endParaRPr lang="en-US" sz="1400" dirty="0" smtClean="0"/>
          </a:p>
          <a:p>
            <a:r>
              <a:rPr lang="en-US" sz="1400" dirty="0" smtClean="0"/>
              <a:t>McDowell Education Center</a:t>
            </a:r>
          </a:p>
          <a:p>
            <a:r>
              <a:rPr lang="en-US" sz="1400" dirty="0" smtClean="0"/>
              <a:t>2700 </a:t>
            </a:r>
            <a:r>
              <a:rPr lang="en-US" sz="1400" dirty="0"/>
              <a:t>McKinley Avenue, Columbus, IN 47201</a:t>
            </a:r>
          </a:p>
          <a:p>
            <a:endParaRPr lang="en-US" sz="1400" dirty="0"/>
          </a:p>
          <a:p>
            <a:endParaRPr lang="en-US" sz="1400" dirty="0">
              <a:solidFill>
                <a:srgbClr val="FFC000"/>
              </a:solidFill>
              <a:effectLst>
                <a:reflection blurRad="6350" stA="55000" endA="300" endPos="45500" dir="5400000" sy="-100000" algn="bl" rotWithShape="0"/>
              </a:effectLst>
            </a:endParaRPr>
          </a:p>
          <a:p>
            <a:endParaRPr lang="en-US" sz="1400" dirty="0">
              <a:solidFill>
                <a:srgbClr val="FFC000"/>
              </a:solidFill>
              <a:effectLst>
                <a:reflection blurRad="6350" stA="55000" endA="300" endPos="45500" dir="5400000" sy="-100000" algn="bl" rotWithShape="0"/>
              </a:effectLst>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3984" y="4637881"/>
            <a:ext cx="4178402" cy="1346470"/>
          </a:xfrm>
          <a:prstGeom prst="rect">
            <a:avLst/>
          </a:prstGeom>
          <a:effectLst>
            <a:reflection blurRad="6350" stA="50000" endA="300" endPos="38500" dist="50800" dir="5400000" sy="-100000" algn="bl" rotWithShape="0"/>
          </a:effectLst>
        </p:spPr>
      </p:pic>
    </p:spTree>
    <p:extLst>
      <p:ext uri="{BB962C8B-B14F-4D97-AF65-F5344CB8AC3E}">
        <p14:creationId xmlns:p14="http://schemas.microsoft.com/office/powerpoint/2010/main" val="37756579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Rectangle 4"/>
          <p:cNvSpPr/>
          <p:nvPr/>
        </p:nvSpPr>
        <p:spPr>
          <a:xfrm>
            <a:off x="0" y="-3049696"/>
            <a:ext cx="11734800" cy="2585323"/>
          </a:xfrm>
          <a:prstGeom prst="rect">
            <a:avLst/>
          </a:prstGeom>
        </p:spPr>
        <p:txBody>
          <a:bodyPr wrap="square">
            <a:spAutoFit/>
          </a:bodyPr>
          <a:lstStyle/>
          <a:p>
            <a:r>
              <a:rPr lang="en-US" dirty="0">
                <a:latin typeface="Arial" panose="020B0604020202020204" pitchFamily="34" charset="0"/>
              </a:rPr>
              <a:t>program is open to anyone age 16 or older who is not attending a high school. It helps people prepare for the equivalency test, earn workforce</a:t>
            </a:r>
          </a:p>
          <a:p>
            <a:r>
              <a:rPr lang="en-US" dirty="0">
                <a:latin typeface="Arial" panose="020B0604020202020204" pitchFamily="34" charset="0"/>
              </a:rPr>
              <a:t>certification and even learn English as a second language.</a:t>
            </a:r>
          </a:p>
          <a:p>
            <a:r>
              <a:rPr lang="en-US" dirty="0">
                <a:latin typeface="Arial" panose="020B0604020202020204" pitchFamily="34" charset="0"/>
              </a:rPr>
              <a:t>“It’s really all about getting people into career training and employment,” said Robert Moore, director of the program.</a:t>
            </a:r>
          </a:p>
          <a:p>
            <a:r>
              <a:rPr lang="en-US" dirty="0">
                <a:latin typeface="Arial" panose="020B0604020202020204" pitchFamily="34" charset="0"/>
              </a:rPr>
              <a:t>The program serves about 500 people each year. Historically, there has been one ceremony in May to recognize their accomplishments. A second</a:t>
            </a:r>
          </a:p>
          <a:p>
            <a:r>
              <a:rPr lang="en-US" dirty="0">
                <a:latin typeface="Arial" panose="020B0604020202020204" pitchFamily="34" charset="0"/>
              </a:rPr>
              <a:t>ceremony was added in December this year.</a:t>
            </a:r>
          </a:p>
          <a:p>
            <a:r>
              <a:rPr lang="en-US" dirty="0">
                <a:latin typeface="Arial" panose="020B0604020202020204" pitchFamily="34" charset="0"/>
              </a:rPr>
              <a:t>“</a:t>
            </a:r>
            <a:r>
              <a:rPr lang="en-US" sz="800" i="1" dirty="0">
                <a:latin typeface="Arial" panose="020B0604020202020204" pitchFamily="34" charset="0"/>
              </a:rPr>
              <a:t>- 1</a:t>
            </a:r>
            <a:endParaRPr lang="en-US" dirty="0"/>
          </a:p>
        </p:txBody>
      </p:sp>
      <p:sp>
        <p:nvSpPr>
          <p:cNvPr id="9" name="Rectangle 8"/>
          <p:cNvSpPr/>
          <p:nvPr/>
        </p:nvSpPr>
        <p:spPr>
          <a:xfrm>
            <a:off x="280663" y="2137579"/>
            <a:ext cx="7409291" cy="830997"/>
          </a:xfrm>
          <a:prstGeom prst="rect">
            <a:avLst/>
          </a:prstGeom>
        </p:spPr>
        <p:txBody>
          <a:bodyPr wrap="square">
            <a:spAutoFit/>
          </a:bodyPr>
          <a:lstStyle/>
          <a:p>
            <a:endParaRPr lang="en-US" sz="1600" dirty="0"/>
          </a:p>
          <a:p>
            <a:endParaRPr lang="en-US" sz="1600" dirty="0" smtClean="0"/>
          </a:p>
          <a:p>
            <a:r>
              <a:rPr lang="en-US" sz="1600" dirty="0" smtClean="0"/>
              <a:t> </a:t>
            </a:r>
            <a:endParaRPr lang="en-US" sz="1600" dirty="0"/>
          </a:p>
        </p:txBody>
      </p:sp>
      <p:graphicFrame>
        <p:nvGraphicFramePr>
          <p:cNvPr id="7" name="Diagram 6"/>
          <p:cNvGraphicFramePr/>
          <p:nvPr>
            <p:extLst>
              <p:ext uri="{D42A27DB-BD31-4B8C-83A1-F6EECF244321}">
                <p14:modId xmlns:p14="http://schemas.microsoft.com/office/powerpoint/2010/main" val="2105973372"/>
              </p:ext>
            </p:extLst>
          </p:nvPr>
        </p:nvGraphicFramePr>
        <p:xfrm>
          <a:off x="3760248" y="2553077"/>
          <a:ext cx="7859409" cy="38286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extBox 15"/>
          <p:cNvSpPr txBox="1"/>
          <p:nvPr/>
        </p:nvSpPr>
        <p:spPr>
          <a:xfrm>
            <a:off x="538243" y="2790039"/>
            <a:ext cx="2964426" cy="3600986"/>
          </a:xfrm>
          <a:prstGeom prst="rect">
            <a:avLst/>
          </a:prstGeom>
          <a:noFill/>
        </p:spPr>
        <p:txBody>
          <a:bodyPr wrap="square" rtlCol="0">
            <a:spAutoFit/>
          </a:bodyPr>
          <a:lstStyle/>
          <a:p>
            <a:r>
              <a:rPr lang="en-US" sz="4000" dirty="0" smtClean="0"/>
              <a:t>PROGRAM To Do LIST</a:t>
            </a:r>
            <a:endParaRPr lang="en-US" sz="4000" dirty="0"/>
          </a:p>
          <a:p>
            <a:r>
              <a:rPr lang="en-US" sz="2800" dirty="0" smtClean="0">
                <a:solidFill>
                  <a:srgbClr val="FFC000"/>
                </a:solidFill>
              </a:rPr>
              <a:t>Through </a:t>
            </a:r>
          </a:p>
          <a:p>
            <a:r>
              <a:rPr lang="en-US" sz="2000" dirty="0" smtClean="0"/>
              <a:t>6.30.19</a:t>
            </a:r>
          </a:p>
          <a:p>
            <a:r>
              <a:rPr lang="en-US" sz="3600" dirty="0" smtClean="0">
                <a:solidFill>
                  <a:srgbClr val="FFC000"/>
                </a:solidFill>
              </a:rPr>
              <a:t>Start Today</a:t>
            </a:r>
          </a:p>
          <a:p>
            <a:r>
              <a:rPr lang="en-US" sz="3600" dirty="0" smtClean="0">
                <a:solidFill>
                  <a:srgbClr val="FFC000"/>
                </a:solidFill>
              </a:rPr>
              <a:t>Don’t Delay </a:t>
            </a:r>
          </a:p>
          <a:p>
            <a:endParaRPr lang="en-US" sz="2800" dirty="0"/>
          </a:p>
        </p:txBody>
      </p:sp>
      <p:sp>
        <p:nvSpPr>
          <p:cNvPr id="10" name="Rectangle 9"/>
          <p:cNvSpPr/>
          <p:nvPr/>
        </p:nvSpPr>
        <p:spPr>
          <a:xfrm>
            <a:off x="5134616" y="2107043"/>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3" name="Rectangle 2"/>
          <p:cNvSpPr/>
          <p:nvPr/>
        </p:nvSpPr>
        <p:spPr>
          <a:xfrm>
            <a:off x="2890611" y="807665"/>
            <a:ext cx="10248198" cy="1477328"/>
          </a:xfrm>
          <a:prstGeom prst="rect">
            <a:avLst/>
          </a:prstGeom>
        </p:spPr>
        <p:txBody>
          <a:bodyPr wrap="square">
            <a:spAutoFit/>
          </a:bodyPr>
          <a:lstStyle/>
          <a:p>
            <a:r>
              <a:rPr lang="en-US" sz="5400" b="1" dirty="0"/>
              <a:t>Indiana</a:t>
            </a:r>
            <a:r>
              <a:rPr lang="en-US" sz="5400" dirty="0"/>
              <a:t> ADULT EDUCATION</a:t>
            </a:r>
            <a:r>
              <a:rPr lang="en-US" sz="6000" dirty="0"/>
              <a:t/>
            </a:r>
            <a:br>
              <a:rPr lang="en-US" sz="6000" dirty="0"/>
            </a:br>
            <a:r>
              <a:rPr lang="en-US" dirty="0"/>
              <a:t>Basic Skills. High School Equivalency. Short-term Training. Certifications and More.</a:t>
            </a:r>
            <a:br>
              <a:rPr lang="en-US" dirty="0"/>
            </a:br>
            <a:endParaRPr lang="en-US" dirty="0"/>
          </a:p>
        </p:txBody>
      </p:sp>
    </p:spTree>
    <p:extLst>
      <p:ext uri="{BB962C8B-B14F-4D97-AF65-F5344CB8AC3E}">
        <p14:creationId xmlns:p14="http://schemas.microsoft.com/office/powerpoint/2010/main" val="33085994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29201"/>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119867" y="2342555"/>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6392390" y="2527684"/>
            <a:ext cx="5448635" cy="400110"/>
          </a:xfrm>
          <a:prstGeom prst="rect">
            <a:avLst/>
          </a:prstGeom>
          <a:noFill/>
        </p:spPr>
        <p:txBody>
          <a:bodyPr wrap="square" rtlCol="0">
            <a:spAutoFit/>
          </a:bodyPr>
          <a:lstStyle/>
          <a:p>
            <a:endParaRPr lang="en-US" sz="2000" dirty="0"/>
          </a:p>
        </p:txBody>
      </p:sp>
      <p:sp>
        <p:nvSpPr>
          <p:cNvPr id="2" name="Rectangle 1"/>
          <p:cNvSpPr/>
          <p:nvPr/>
        </p:nvSpPr>
        <p:spPr>
          <a:xfrm>
            <a:off x="363887" y="2727739"/>
            <a:ext cx="4119717" cy="3754874"/>
          </a:xfrm>
          <a:prstGeom prst="rect">
            <a:avLst/>
          </a:prstGeom>
        </p:spPr>
        <p:txBody>
          <a:bodyPr wrap="square">
            <a:spAutoFit/>
          </a:bodyPr>
          <a:lstStyle/>
          <a:p>
            <a:r>
              <a:rPr lang="en-US" sz="2400" dirty="0" smtClean="0"/>
              <a:t>Professional Development</a:t>
            </a:r>
          </a:p>
          <a:p>
            <a:r>
              <a:rPr lang="en-US" sz="9600" dirty="0" smtClean="0">
                <a:solidFill>
                  <a:srgbClr val="FFC000"/>
                </a:solidFill>
              </a:rPr>
              <a:t>NEXT </a:t>
            </a:r>
          </a:p>
          <a:p>
            <a:r>
              <a:rPr lang="en-US" sz="5400" dirty="0" smtClean="0">
                <a:solidFill>
                  <a:srgbClr val="FFC000"/>
                </a:solidFill>
              </a:rPr>
              <a:t>STEPS</a:t>
            </a:r>
            <a:endParaRPr lang="en-US" sz="5400" dirty="0">
              <a:solidFill>
                <a:srgbClr val="FFC000"/>
              </a:solidFill>
            </a:endParaRPr>
          </a:p>
          <a:p>
            <a:r>
              <a:rPr lang="en-US" sz="3600" dirty="0"/>
              <a:t>Moving Forward</a:t>
            </a:r>
          </a:p>
          <a:p>
            <a:r>
              <a:rPr lang="en-US" sz="2400" dirty="0">
                <a:solidFill>
                  <a:srgbClr val="FFC000"/>
                </a:solidFill>
              </a:rPr>
              <a:t>2018-2019</a:t>
            </a:r>
          </a:p>
        </p:txBody>
      </p:sp>
      <p:sp>
        <p:nvSpPr>
          <p:cNvPr id="7" name="TextBox 6"/>
          <p:cNvSpPr txBox="1"/>
          <p:nvPr/>
        </p:nvSpPr>
        <p:spPr>
          <a:xfrm>
            <a:off x="4856327" y="2722151"/>
            <a:ext cx="7431315" cy="3608680"/>
          </a:xfrm>
          <a:prstGeom prst="rect">
            <a:avLst/>
          </a:prstGeom>
          <a:noFill/>
        </p:spPr>
        <p:txBody>
          <a:bodyPr wrap="square" rtlCol="0">
            <a:spAutoFit/>
          </a:bodyPr>
          <a:lstStyle/>
          <a:p>
            <a:endParaRPr lang="en-US" sz="1050" dirty="0" smtClean="0"/>
          </a:p>
          <a:p>
            <a:endParaRPr lang="en-US" sz="2400" dirty="0" smtClean="0">
              <a:solidFill>
                <a:srgbClr val="FFC000"/>
              </a:solidFill>
            </a:endParaRPr>
          </a:p>
          <a:p>
            <a:endParaRPr lang="en-US" sz="2800" dirty="0"/>
          </a:p>
          <a:p>
            <a:endParaRPr lang="en-US" sz="2800" dirty="0">
              <a:solidFill>
                <a:srgbClr val="FFC000"/>
              </a:solidFill>
            </a:endParaRPr>
          </a:p>
          <a:p>
            <a:endParaRPr lang="en-US" sz="2800" dirty="0"/>
          </a:p>
          <a:p>
            <a:endParaRPr lang="en-US" sz="1750" dirty="0">
              <a:solidFill>
                <a:srgbClr val="FFC000"/>
              </a:solidFill>
            </a:endParaRPr>
          </a:p>
          <a:p>
            <a:endParaRPr lang="en-US" sz="1750" dirty="0">
              <a:solidFill>
                <a:srgbClr val="FFC000"/>
              </a:solidFill>
            </a:endParaRPr>
          </a:p>
          <a:p>
            <a:r>
              <a:rPr lang="en-US" sz="2800" dirty="0" smtClean="0"/>
              <a:t> </a:t>
            </a:r>
          </a:p>
          <a:p>
            <a:endParaRPr lang="en-US" sz="2900" dirty="0" smtClean="0"/>
          </a:p>
          <a:p>
            <a:r>
              <a:rPr lang="en-US" dirty="0"/>
              <a:t>	</a:t>
            </a:r>
            <a:endParaRPr lang="en-US" dirty="0" smtClean="0"/>
          </a:p>
        </p:txBody>
      </p:sp>
      <p:cxnSp>
        <p:nvCxnSpPr>
          <p:cNvPr id="9" name="Straight Connector 8"/>
          <p:cNvCxnSpPr/>
          <p:nvPr/>
        </p:nvCxnSpPr>
        <p:spPr>
          <a:xfrm>
            <a:off x="4483605" y="2865588"/>
            <a:ext cx="0" cy="34169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Content Placeholder 10" descr="Adult-Ed_map.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1041" y="3675547"/>
            <a:ext cx="1367009" cy="1459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856325" y="2779859"/>
            <a:ext cx="6816129" cy="3493264"/>
          </a:xfrm>
          <a:prstGeom prst="rect">
            <a:avLst/>
          </a:prstGeom>
          <a:noFill/>
        </p:spPr>
        <p:txBody>
          <a:bodyPr wrap="square" rtlCol="0">
            <a:spAutoFit/>
          </a:bodyPr>
          <a:lstStyle/>
          <a:p>
            <a:r>
              <a:rPr lang="en-US" sz="2000" dirty="0" smtClean="0"/>
              <a:t>Professional Development Project </a:t>
            </a:r>
          </a:p>
          <a:p>
            <a:r>
              <a:rPr lang="en-US" sz="9600" dirty="0" smtClean="0">
                <a:effectLst>
                  <a:reflection blurRad="6350" stA="55000" endA="300" endPos="45500" dir="5400000" sy="-100000" algn="bl" rotWithShape="0"/>
                </a:effectLst>
              </a:rPr>
              <a:t>Reflections </a:t>
            </a:r>
            <a:r>
              <a:rPr lang="en-US" sz="10500" dirty="0" smtClean="0">
                <a:effectLst>
                  <a:reflection blurRad="6350" stA="55000" endA="300" endPos="45500" dir="5400000" sy="-100000" algn="bl" rotWithShape="0"/>
                </a:effectLst>
              </a:rPr>
              <a:t>from PDFs </a:t>
            </a:r>
            <a:endParaRPr lang="en-US" sz="10500" dirty="0">
              <a:effectLst>
                <a:reflection blurRad="6350" stA="55000" endA="300" endPos="45500" dir="5400000" sy="-100000" algn="bl" rotWithShape="0"/>
              </a:effectLst>
            </a:endParaRPr>
          </a:p>
        </p:txBody>
      </p:sp>
    </p:spTree>
    <p:extLst>
      <p:ext uri="{BB962C8B-B14F-4D97-AF65-F5344CB8AC3E}">
        <p14:creationId xmlns:p14="http://schemas.microsoft.com/office/powerpoint/2010/main" val="13417296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29201"/>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119867" y="2342555"/>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6392390" y="2527684"/>
            <a:ext cx="5448635" cy="400110"/>
          </a:xfrm>
          <a:prstGeom prst="rect">
            <a:avLst/>
          </a:prstGeom>
          <a:noFill/>
        </p:spPr>
        <p:txBody>
          <a:bodyPr wrap="square" rtlCol="0">
            <a:spAutoFit/>
          </a:bodyPr>
          <a:lstStyle/>
          <a:p>
            <a:endParaRPr lang="en-US" sz="2000" dirty="0"/>
          </a:p>
        </p:txBody>
      </p:sp>
      <p:sp>
        <p:nvSpPr>
          <p:cNvPr id="7" name="TextBox 6"/>
          <p:cNvSpPr txBox="1"/>
          <p:nvPr/>
        </p:nvSpPr>
        <p:spPr>
          <a:xfrm>
            <a:off x="4856326" y="3112923"/>
            <a:ext cx="7431315" cy="3608680"/>
          </a:xfrm>
          <a:prstGeom prst="rect">
            <a:avLst/>
          </a:prstGeom>
          <a:noFill/>
        </p:spPr>
        <p:txBody>
          <a:bodyPr wrap="square" rtlCol="0">
            <a:spAutoFit/>
          </a:bodyPr>
          <a:lstStyle/>
          <a:p>
            <a:endParaRPr lang="en-US" sz="1050" dirty="0" smtClean="0"/>
          </a:p>
          <a:p>
            <a:endParaRPr lang="en-US" sz="2400" dirty="0" smtClean="0">
              <a:solidFill>
                <a:srgbClr val="FFC000"/>
              </a:solidFill>
            </a:endParaRPr>
          </a:p>
          <a:p>
            <a:endParaRPr lang="en-US" sz="2800" dirty="0"/>
          </a:p>
          <a:p>
            <a:endParaRPr lang="en-US" sz="2800" dirty="0">
              <a:solidFill>
                <a:srgbClr val="FFC000"/>
              </a:solidFill>
            </a:endParaRPr>
          </a:p>
          <a:p>
            <a:endParaRPr lang="en-US" sz="2800" dirty="0"/>
          </a:p>
          <a:p>
            <a:endParaRPr lang="en-US" sz="1750" dirty="0">
              <a:solidFill>
                <a:srgbClr val="FFC000"/>
              </a:solidFill>
            </a:endParaRPr>
          </a:p>
          <a:p>
            <a:endParaRPr lang="en-US" sz="1750" dirty="0">
              <a:solidFill>
                <a:srgbClr val="FFC000"/>
              </a:solidFill>
            </a:endParaRPr>
          </a:p>
          <a:p>
            <a:r>
              <a:rPr lang="en-US" sz="2800" dirty="0" smtClean="0"/>
              <a:t> </a:t>
            </a:r>
          </a:p>
          <a:p>
            <a:endParaRPr lang="en-US" sz="2900" dirty="0" smtClean="0"/>
          </a:p>
          <a:p>
            <a:r>
              <a:rPr lang="en-US" dirty="0"/>
              <a:t>	</a:t>
            </a:r>
            <a:endParaRPr lang="en-US" dirty="0" smtClean="0"/>
          </a:p>
        </p:txBody>
      </p:sp>
      <p:cxnSp>
        <p:nvCxnSpPr>
          <p:cNvPr id="9" name="Straight Connector 8"/>
          <p:cNvCxnSpPr/>
          <p:nvPr/>
        </p:nvCxnSpPr>
        <p:spPr>
          <a:xfrm>
            <a:off x="4483605" y="2865588"/>
            <a:ext cx="0" cy="34169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7585" y="5496520"/>
            <a:ext cx="4478741" cy="923330"/>
          </a:xfrm>
          <a:prstGeom prst="rect">
            <a:avLst/>
          </a:prstGeom>
          <a:noFill/>
        </p:spPr>
        <p:txBody>
          <a:bodyPr wrap="square" rtlCol="0">
            <a:spAutoFit/>
          </a:bodyPr>
          <a:lstStyle/>
          <a:p>
            <a:r>
              <a:rPr lang="en-US" sz="2400" dirty="0" smtClean="0"/>
              <a:t>Professional Development </a:t>
            </a:r>
            <a:r>
              <a:rPr lang="en-US" sz="3000" dirty="0" smtClean="0"/>
              <a:t>Facilitators’ Network</a:t>
            </a:r>
          </a:p>
        </p:txBody>
      </p:sp>
      <p:sp>
        <p:nvSpPr>
          <p:cNvPr id="3" name="Rectangle 2"/>
          <p:cNvSpPr/>
          <p:nvPr/>
        </p:nvSpPr>
        <p:spPr>
          <a:xfrm>
            <a:off x="377586" y="2101004"/>
            <a:ext cx="3707877" cy="3170099"/>
          </a:xfrm>
          <a:prstGeom prst="rect">
            <a:avLst/>
          </a:prstGeom>
        </p:spPr>
        <p:txBody>
          <a:bodyPr wrap="square">
            <a:spAutoFit/>
          </a:bodyPr>
          <a:lstStyle/>
          <a:p>
            <a:r>
              <a:rPr lang="en-US" sz="15000" dirty="0" smtClean="0">
                <a:effectLst>
                  <a:reflection blurRad="6350" stA="55000" endA="300" endPos="45500" dir="5400000" sy="-100000" algn="bl" rotWithShape="0"/>
                </a:effectLst>
              </a:rPr>
              <a:t>PDF</a:t>
            </a:r>
          </a:p>
          <a:p>
            <a:r>
              <a:rPr lang="en-US" sz="5000" dirty="0" smtClean="0">
                <a:solidFill>
                  <a:srgbClr val="FFC000"/>
                </a:solidFill>
                <a:effectLst>
                  <a:reflection blurRad="6350" stA="55000" endA="300" endPos="45500" dir="5400000" sy="-100000" algn="bl" rotWithShape="0"/>
                </a:effectLst>
              </a:rPr>
              <a:t>Reflections</a:t>
            </a:r>
            <a:endParaRPr lang="en-US" sz="5000" dirty="0">
              <a:solidFill>
                <a:srgbClr val="FFC000"/>
              </a:solidFill>
              <a:effectLst>
                <a:reflection blurRad="6350" stA="55000" endA="300" endPos="45500" dir="5400000" sy="-100000" algn="bl" rotWithShape="0"/>
              </a:effectLst>
            </a:endParaRPr>
          </a:p>
        </p:txBody>
      </p:sp>
      <p:sp>
        <p:nvSpPr>
          <p:cNvPr id="10" name="Rectangle 9"/>
          <p:cNvSpPr/>
          <p:nvPr/>
        </p:nvSpPr>
        <p:spPr>
          <a:xfrm>
            <a:off x="4856326" y="2873336"/>
            <a:ext cx="6984698" cy="3508653"/>
          </a:xfrm>
          <a:prstGeom prst="rect">
            <a:avLst/>
          </a:prstGeom>
        </p:spPr>
        <p:txBody>
          <a:bodyPr wrap="square">
            <a:spAutoFit/>
          </a:bodyPr>
          <a:lstStyle/>
          <a:p>
            <a:r>
              <a:rPr lang="en-US" dirty="0" smtClean="0">
                <a:latin typeface="Century Gothic" panose="020B0502020202020204" pitchFamily="34" charset="0"/>
                <a:ea typeface="Times New Roman" panose="02020603050405020304" pitchFamily="18" charset="0"/>
                <a:cs typeface="Times New Roman" panose="02020603050405020304" pitchFamily="18" charset="0"/>
              </a:rPr>
              <a:t>► Our </a:t>
            </a:r>
            <a:r>
              <a:rPr lang="en-US" dirty="0">
                <a:latin typeface="Century Gothic" panose="020B0502020202020204" pitchFamily="34" charset="0"/>
                <a:ea typeface="Times New Roman" panose="02020603050405020304" pitchFamily="18" charset="0"/>
                <a:cs typeface="Times New Roman" panose="02020603050405020304" pitchFamily="18" charset="0"/>
              </a:rPr>
              <a:t>PD plan relied heavily on training teachers how to share resources so that we can use those resources to attain measurable skills gains. </a:t>
            </a:r>
            <a:endParaRPr lang="en-US" dirty="0" smtClean="0">
              <a:latin typeface="Century Gothic" panose="020B0502020202020204" pitchFamily="34" charset="0"/>
              <a:ea typeface="Times New Roman" panose="02020603050405020304" pitchFamily="18" charset="0"/>
              <a:cs typeface="Times New Roman" panose="02020603050405020304" pitchFamily="18" charset="0"/>
            </a:endParaRPr>
          </a:p>
          <a:p>
            <a:endParaRPr lang="en-US" sz="1200" dirty="0">
              <a:latin typeface="Century Gothic" panose="020B0502020202020204" pitchFamily="34" charset="0"/>
              <a:cs typeface="Times New Roman" panose="02020603050405020304" pitchFamily="18" charset="0"/>
            </a:endParaRPr>
          </a:p>
          <a:p>
            <a:r>
              <a:rPr lang="en-US" dirty="0" smtClean="0">
                <a:latin typeface="Century Gothic" panose="020B0502020202020204" pitchFamily="34" charset="0"/>
                <a:cs typeface="Times New Roman" panose="02020603050405020304" pitchFamily="18" charset="0"/>
              </a:rPr>
              <a:t>► </a:t>
            </a:r>
            <a:r>
              <a:rPr lang="en-US" dirty="0"/>
              <a:t>PDFs have </a:t>
            </a:r>
            <a:r>
              <a:rPr lang="en-US" dirty="0" smtClean="0"/>
              <a:t>worked </a:t>
            </a:r>
            <a:r>
              <a:rPr lang="en-US" dirty="0"/>
              <a:t>with lower performing teachers and sites, observing classes, examining data, and sharing best practices to try to rectify the </a:t>
            </a:r>
            <a:r>
              <a:rPr lang="en-US" dirty="0" smtClean="0"/>
              <a:t>situation.</a:t>
            </a:r>
          </a:p>
          <a:p>
            <a:endParaRPr lang="en-US" sz="1200" dirty="0"/>
          </a:p>
          <a:p>
            <a:r>
              <a:rPr lang="en-US" dirty="0" smtClean="0"/>
              <a:t>► ELL </a:t>
            </a:r>
            <a:r>
              <a:rPr lang="en-US" dirty="0"/>
              <a:t>Table 4 measurable skills gain Column H/I in April 2018 was 49.6</a:t>
            </a:r>
            <a:r>
              <a:rPr lang="en-US" dirty="0" smtClean="0"/>
              <a:t>%; April </a:t>
            </a:r>
            <a:r>
              <a:rPr lang="en-US" dirty="0"/>
              <a:t>2019 </a:t>
            </a:r>
            <a:r>
              <a:rPr lang="en-US" dirty="0" smtClean="0"/>
              <a:t>it is </a:t>
            </a:r>
            <a:r>
              <a:rPr lang="en-US" dirty="0"/>
              <a:t>60.31</a:t>
            </a:r>
            <a:r>
              <a:rPr lang="en-US" dirty="0" smtClean="0"/>
              <a:t>%.  </a:t>
            </a:r>
            <a:r>
              <a:rPr lang="en-US" dirty="0"/>
              <a:t>This is a 10.71% </a:t>
            </a:r>
            <a:r>
              <a:rPr lang="en-US" dirty="0" smtClean="0"/>
              <a:t>increase.</a:t>
            </a:r>
          </a:p>
          <a:p>
            <a:endParaRPr lang="en-US" dirty="0"/>
          </a:p>
          <a:p>
            <a:r>
              <a:rPr lang="en-US" dirty="0" smtClean="0"/>
              <a:t>► </a:t>
            </a:r>
            <a:r>
              <a:rPr lang="en-US" dirty="0"/>
              <a:t>T</a:t>
            </a:r>
            <a:r>
              <a:rPr lang="en-US" dirty="0" smtClean="0"/>
              <a:t>he </a:t>
            </a:r>
            <a:r>
              <a:rPr lang="en-US" dirty="0"/>
              <a:t>follow-up activities validated and supported our role as </a:t>
            </a:r>
            <a:r>
              <a:rPr lang="en-US" dirty="0" smtClean="0"/>
              <a:t>PDFs </a:t>
            </a:r>
            <a:r>
              <a:rPr lang="en-US" dirty="0"/>
              <a:t>in our programs.</a:t>
            </a:r>
          </a:p>
        </p:txBody>
      </p:sp>
    </p:spTree>
    <p:extLst>
      <p:ext uri="{BB962C8B-B14F-4D97-AF65-F5344CB8AC3E}">
        <p14:creationId xmlns:p14="http://schemas.microsoft.com/office/powerpoint/2010/main" val="11569184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29201"/>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119867" y="2342555"/>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6392390" y="2527684"/>
            <a:ext cx="5448635" cy="400110"/>
          </a:xfrm>
          <a:prstGeom prst="rect">
            <a:avLst/>
          </a:prstGeom>
          <a:noFill/>
        </p:spPr>
        <p:txBody>
          <a:bodyPr wrap="square" rtlCol="0">
            <a:spAutoFit/>
          </a:bodyPr>
          <a:lstStyle/>
          <a:p>
            <a:endParaRPr lang="en-US" sz="2000" dirty="0"/>
          </a:p>
        </p:txBody>
      </p:sp>
      <p:sp>
        <p:nvSpPr>
          <p:cNvPr id="7" name="TextBox 6"/>
          <p:cNvSpPr txBox="1"/>
          <p:nvPr/>
        </p:nvSpPr>
        <p:spPr>
          <a:xfrm>
            <a:off x="4856326" y="3112923"/>
            <a:ext cx="7431315" cy="3608680"/>
          </a:xfrm>
          <a:prstGeom prst="rect">
            <a:avLst/>
          </a:prstGeom>
          <a:noFill/>
        </p:spPr>
        <p:txBody>
          <a:bodyPr wrap="square" rtlCol="0">
            <a:spAutoFit/>
          </a:bodyPr>
          <a:lstStyle/>
          <a:p>
            <a:endParaRPr lang="en-US" sz="1050" dirty="0" smtClean="0"/>
          </a:p>
          <a:p>
            <a:endParaRPr lang="en-US" sz="2400" dirty="0" smtClean="0">
              <a:solidFill>
                <a:srgbClr val="FFC000"/>
              </a:solidFill>
            </a:endParaRPr>
          </a:p>
          <a:p>
            <a:endParaRPr lang="en-US" sz="2800" dirty="0"/>
          </a:p>
          <a:p>
            <a:endParaRPr lang="en-US" sz="2800" dirty="0">
              <a:solidFill>
                <a:srgbClr val="FFC000"/>
              </a:solidFill>
            </a:endParaRPr>
          </a:p>
          <a:p>
            <a:endParaRPr lang="en-US" sz="2800" dirty="0"/>
          </a:p>
          <a:p>
            <a:endParaRPr lang="en-US" sz="1750" dirty="0">
              <a:solidFill>
                <a:srgbClr val="FFC000"/>
              </a:solidFill>
            </a:endParaRPr>
          </a:p>
          <a:p>
            <a:endParaRPr lang="en-US" sz="1750" dirty="0">
              <a:solidFill>
                <a:srgbClr val="FFC000"/>
              </a:solidFill>
            </a:endParaRPr>
          </a:p>
          <a:p>
            <a:r>
              <a:rPr lang="en-US" sz="2800" dirty="0" smtClean="0"/>
              <a:t> </a:t>
            </a:r>
          </a:p>
          <a:p>
            <a:endParaRPr lang="en-US" sz="2900" dirty="0" smtClean="0"/>
          </a:p>
          <a:p>
            <a:r>
              <a:rPr lang="en-US" dirty="0"/>
              <a:t>	</a:t>
            </a:r>
            <a:endParaRPr lang="en-US" dirty="0" smtClean="0"/>
          </a:p>
        </p:txBody>
      </p:sp>
      <p:cxnSp>
        <p:nvCxnSpPr>
          <p:cNvPr id="9" name="Straight Connector 8"/>
          <p:cNvCxnSpPr/>
          <p:nvPr/>
        </p:nvCxnSpPr>
        <p:spPr>
          <a:xfrm>
            <a:off x="4483605" y="2865588"/>
            <a:ext cx="0" cy="34169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7585" y="5496520"/>
            <a:ext cx="4478741" cy="923330"/>
          </a:xfrm>
          <a:prstGeom prst="rect">
            <a:avLst/>
          </a:prstGeom>
          <a:noFill/>
        </p:spPr>
        <p:txBody>
          <a:bodyPr wrap="square" rtlCol="0">
            <a:spAutoFit/>
          </a:bodyPr>
          <a:lstStyle/>
          <a:p>
            <a:r>
              <a:rPr lang="en-US" sz="2400" dirty="0" smtClean="0"/>
              <a:t>Professional Development </a:t>
            </a:r>
            <a:r>
              <a:rPr lang="en-US" sz="3000" dirty="0" smtClean="0"/>
              <a:t>Facilitators’ Network</a:t>
            </a:r>
          </a:p>
        </p:txBody>
      </p:sp>
      <p:sp>
        <p:nvSpPr>
          <p:cNvPr id="3" name="Rectangle 2"/>
          <p:cNvSpPr/>
          <p:nvPr/>
        </p:nvSpPr>
        <p:spPr>
          <a:xfrm>
            <a:off x="377586" y="2101004"/>
            <a:ext cx="3707877" cy="3170099"/>
          </a:xfrm>
          <a:prstGeom prst="rect">
            <a:avLst/>
          </a:prstGeom>
        </p:spPr>
        <p:txBody>
          <a:bodyPr wrap="square">
            <a:spAutoFit/>
          </a:bodyPr>
          <a:lstStyle/>
          <a:p>
            <a:r>
              <a:rPr lang="en-US" sz="15000" dirty="0" smtClean="0">
                <a:effectLst>
                  <a:reflection blurRad="6350" stA="55000" endA="300" endPos="45500" dir="5400000" sy="-100000" algn="bl" rotWithShape="0"/>
                </a:effectLst>
              </a:rPr>
              <a:t>PDF</a:t>
            </a:r>
          </a:p>
          <a:p>
            <a:r>
              <a:rPr lang="en-US" sz="5000" dirty="0" smtClean="0">
                <a:solidFill>
                  <a:srgbClr val="FFC000"/>
                </a:solidFill>
                <a:effectLst>
                  <a:reflection blurRad="6350" stA="55000" endA="300" endPos="45500" dir="5400000" sy="-100000" algn="bl" rotWithShape="0"/>
                </a:effectLst>
              </a:rPr>
              <a:t>Reflections</a:t>
            </a:r>
            <a:endParaRPr lang="en-US" sz="5000" dirty="0">
              <a:solidFill>
                <a:srgbClr val="FFC000"/>
              </a:solidFill>
              <a:effectLst>
                <a:reflection blurRad="6350" stA="55000" endA="300" endPos="45500" dir="5400000" sy="-100000" algn="bl" rotWithShape="0"/>
              </a:effectLst>
            </a:endParaRPr>
          </a:p>
        </p:txBody>
      </p:sp>
      <p:sp>
        <p:nvSpPr>
          <p:cNvPr id="10" name="Rectangle 9"/>
          <p:cNvSpPr/>
          <p:nvPr/>
        </p:nvSpPr>
        <p:spPr>
          <a:xfrm>
            <a:off x="4881748" y="2788087"/>
            <a:ext cx="6984698" cy="3631763"/>
          </a:xfrm>
          <a:prstGeom prst="rect">
            <a:avLst/>
          </a:prstGeom>
        </p:spPr>
        <p:txBody>
          <a:bodyPr wrap="square">
            <a:spAutoFit/>
          </a:bodyPr>
          <a:lstStyle/>
          <a:p>
            <a:r>
              <a:rPr lang="en-US" sz="2400" dirty="0" smtClean="0"/>
              <a:t>► Having </a:t>
            </a:r>
            <a:r>
              <a:rPr lang="en-US" sz="2400" dirty="0"/>
              <a:t>specific goals provided </a:t>
            </a:r>
            <a:r>
              <a:rPr lang="en-US" sz="2400" dirty="0" smtClean="0"/>
              <a:t>three (very) </a:t>
            </a:r>
            <a:r>
              <a:rPr lang="en-US" sz="2400" dirty="0"/>
              <a:t>important benefits.  </a:t>
            </a:r>
            <a:endParaRPr lang="en-US" sz="2400" dirty="0" smtClean="0"/>
          </a:p>
          <a:p>
            <a:endParaRPr lang="en-US" sz="1400" dirty="0" smtClean="0"/>
          </a:p>
          <a:p>
            <a:pPr marL="457200" indent="-457200">
              <a:buAutoNum type="arabicParenBoth"/>
            </a:pPr>
            <a:r>
              <a:rPr lang="en-US" sz="2400" dirty="0" smtClean="0"/>
              <a:t>We </a:t>
            </a:r>
            <a:r>
              <a:rPr lang="en-US" sz="2400" dirty="0"/>
              <a:t>had a </a:t>
            </a:r>
            <a:r>
              <a:rPr lang="en-US" sz="2400" dirty="0" smtClean="0">
                <a:solidFill>
                  <a:srgbClr val="FFC000"/>
                </a:solidFill>
              </a:rPr>
              <a:t>focus</a:t>
            </a:r>
            <a:r>
              <a:rPr lang="en-US" sz="2400" dirty="0" smtClean="0"/>
              <a:t> – we </a:t>
            </a:r>
            <a:r>
              <a:rPr lang="en-US" sz="2400" dirty="0"/>
              <a:t>knew the end goal</a:t>
            </a:r>
            <a:r>
              <a:rPr lang="en-US" sz="2400" dirty="0" smtClean="0"/>
              <a:t>.</a:t>
            </a:r>
          </a:p>
          <a:p>
            <a:endParaRPr lang="en-US" sz="1200" dirty="0" smtClean="0"/>
          </a:p>
          <a:p>
            <a:r>
              <a:rPr lang="en-US" sz="2400" dirty="0" smtClean="0"/>
              <a:t>(2) We </a:t>
            </a:r>
            <a:r>
              <a:rPr lang="en-US" sz="2400" dirty="0"/>
              <a:t>were </a:t>
            </a:r>
            <a:r>
              <a:rPr lang="en-US" sz="2400" dirty="0">
                <a:solidFill>
                  <a:srgbClr val="FFC000"/>
                </a:solidFill>
              </a:rPr>
              <a:t>strategic</a:t>
            </a:r>
            <a:r>
              <a:rPr lang="en-US" sz="2400" dirty="0"/>
              <a:t> in the actions we took</a:t>
            </a:r>
            <a:r>
              <a:rPr lang="en-US" sz="2400" dirty="0" smtClean="0"/>
              <a:t>.</a:t>
            </a:r>
          </a:p>
          <a:p>
            <a:endParaRPr lang="en-US" sz="1200" dirty="0"/>
          </a:p>
          <a:p>
            <a:r>
              <a:rPr lang="en-US" sz="2400" dirty="0" smtClean="0"/>
              <a:t>(3) We </a:t>
            </a:r>
            <a:r>
              <a:rPr lang="en-US" sz="2400" dirty="0">
                <a:solidFill>
                  <a:srgbClr val="FFC000"/>
                </a:solidFill>
              </a:rPr>
              <a:t>shared</a:t>
            </a:r>
            <a:r>
              <a:rPr lang="en-US" sz="2400" dirty="0"/>
              <a:t> the goals with staff, giving them the opportunity to take </a:t>
            </a:r>
            <a:r>
              <a:rPr lang="en-US" sz="2400" dirty="0">
                <a:solidFill>
                  <a:srgbClr val="FFC000"/>
                </a:solidFill>
              </a:rPr>
              <a:t>personal responsibility</a:t>
            </a:r>
            <a:r>
              <a:rPr lang="en-US" sz="2400" dirty="0"/>
              <a:t> to contribute to the accomplishment of our program goal.</a:t>
            </a:r>
          </a:p>
        </p:txBody>
      </p:sp>
    </p:spTree>
    <p:extLst>
      <p:ext uri="{BB962C8B-B14F-4D97-AF65-F5344CB8AC3E}">
        <p14:creationId xmlns:p14="http://schemas.microsoft.com/office/powerpoint/2010/main" val="2881206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29201"/>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119867" y="2342555"/>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cxnSp>
        <p:nvCxnSpPr>
          <p:cNvPr id="25" name="Straight Connector 24"/>
          <p:cNvCxnSpPr/>
          <p:nvPr/>
        </p:nvCxnSpPr>
        <p:spPr>
          <a:xfrm>
            <a:off x="7205167" y="3015225"/>
            <a:ext cx="0" cy="3159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rotWithShape="1">
          <a:blip r:embed="rId4"/>
          <a:srcRect l="19497" t="12755" r="12411"/>
          <a:stretch/>
        </p:blipFill>
        <p:spPr>
          <a:xfrm>
            <a:off x="7631395" y="2920942"/>
            <a:ext cx="3923072" cy="3348287"/>
          </a:xfrm>
          <a:prstGeom prst="rect">
            <a:avLst/>
          </a:prstGeom>
          <a:ln>
            <a:solidFill>
              <a:schemeClr val="tx1"/>
            </a:solidFill>
          </a:ln>
        </p:spPr>
      </p:pic>
      <p:sp>
        <p:nvSpPr>
          <p:cNvPr id="15" name="Rectangle 14"/>
          <p:cNvSpPr/>
          <p:nvPr/>
        </p:nvSpPr>
        <p:spPr>
          <a:xfrm>
            <a:off x="800489" y="2702597"/>
            <a:ext cx="6096000" cy="3785652"/>
          </a:xfrm>
          <a:prstGeom prst="rect">
            <a:avLst/>
          </a:prstGeom>
        </p:spPr>
        <p:txBody>
          <a:bodyPr>
            <a:spAutoFit/>
          </a:bodyPr>
          <a:lstStyle/>
          <a:p>
            <a:r>
              <a:rPr lang="en-US" sz="2000" dirty="0" smtClean="0">
                <a:latin typeface="+mj-lt"/>
              </a:rPr>
              <a:t>Receiving </a:t>
            </a:r>
            <a:r>
              <a:rPr lang="en-US" sz="2000" dirty="0">
                <a:latin typeface="+mj-lt"/>
              </a:rPr>
              <a:t>my </a:t>
            </a:r>
            <a:r>
              <a:rPr lang="en-US" sz="2000" dirty="0" smtClean="0">
                <a:latin typeface="+mj-lt"/>
              </a:rPr>
              <a:t>HSE </a:t>
            </a:r>
            <a:r>
              <a:rPr lang="en-US" sz="2000" dirty="0">
                <a:latin typeface="+mj-lt"/>
              </a:rPr>
              <a:t>gave me new confidence to pursue opportunities. I proved to myself that I could learn at a high level. I was also able to help my son with his high school math and show my kids that I value their education. </a:t>
            </a:r>
          </a:p>
          <a:p>
            <a:endParaRPr lang="en-US" dirty="0" smtClean="0">
              <a:latin typeface="+mj-lt"/>
            </a:endParaRPr>
          </a:p>
          <a:p>
            <a:r>
              <a:rPr lang="en-US" sz="2000" dirty="0" smtClean="0">
                <a:latin typeface="+mj-lt"/>
              </a:rPr>
              <a:t>“I </a:t>
            </a:r>
            <a:r>
              <a:rPr lang="en-US" sz="2000" dirty="0">
                <a:latin typeface="+mj-lt"/>
              </a:rPr>
              <a:t>took this new confidence to a higher position in my company, Piazza Produce, as a </a:t>
            </a:r>
            <a:r>
              <a:rPr lang="en-US" sz="2000" dirty="0" smtClean="0">
                <a:latin typeface="+mj-lt"/>
              </a:rPr>
              <a:t>specialty lead</a:t>
            </a:r>
            <a:r>
              <a:rPr lang="en-US" sz="2000" dirty="0">
                <a:latin typeface="+mj-lt"/>
              </a:rPr>
              <a:t>. Instead of unloading trucks, I am now responsible for buying and receiving product, communicating with vendors, and leading my department</a:t>
            </a:r>
            <a:r>
              <a:rPr lang="en-US" sz="2000" dirty="0" smtClean="0">
                <a:latin typeface="+mj-lt"/>
              </a:rPr>
              <a:t>.” </a:t>
            </a:r>
            <a:endParaRPr lang="en-US" sz="2000" dirty="0">
              <a:latin typeface="+mj-lt"/>
            </a:endParaRPr>
          </a:p>
        </p:txBody>
      </p:sp>
      <p:sp>
        <p:nvSpPr>
          <p:cNvPr id="17" name="Rectangle 16"/>
          <p:cNvSpPr/>
          <p:nvPr/>
        </p:nvSpPr>
        <p:spPr>
          <a:xfrm>
            <a:off x="224690" y="2439788"/>
            <a:ext cx="575799" cy="1569660"/>
          </a:xfrm>
          <a:prstGeom prst="rect">
            <a:avLst/>
          </a:prstGeom>
        </p:spPr>
        <p:txBody>
          <a:bodyPr wrap="none">
            <a:spAutoFit/>
          </a:bodyPr>
          <a:lstStyle/>
          <a:p>
            <a:r>
              <a:rPr lang="en-US" sz="9600" dirty="0">
                <a:latin typeface="Andalus" panose="02020603050405020304" pitchFamily="18" charset="-78"/>
                <a:cs typeface="Andalus" panose="02020603050405020304" pitchFamily="18" charset="-78"/>
              </a:rPr>
              <a:t>“</a:t>
            </a:r>
          </a:p>
        </p:txBody>
      </p:sp>
      <p:sp>
        <p:nvSpPr>
          <p:cNvPr id="18" name="Rectangle 17"/>
          <p:cNvSpPr/>
          <p:nvPr/>
        </p:nvSpPr>
        <p:spPr>
          <a:xfrm>
            <a:off x="7513408" y="6318972"/>
            <a:ext cx="4041059" cy="338554"/>
          </a:xfrm>
          <a:prstGeom prst="rect">
            <a:avLst/>
          </a:prstGeom>
        </p:spPr>
        <p:txBody>
          <a:bodyPr wrap="square">
            <a:spAutoFit/>
          </a:bodyPr>
          <a:lstStyle/>
          <a:p>
            <a:r>
              <a:rPr lang="en-US" sz="1600" dirty="0"/>
              <a:t>Matthew  Breedlove | </a:t>
            </a:r>
            <a:r>
              <a:rPr lang="en-US" sz="1600" dirty="0" smtClean="0"/>
              <a:t>His Family</a:t>
            </a:r>
            <a:endParaRPr lang="en-US" sz="1600" dirty="0"/>
          </a:p>
        </p:txBody>
      </p:sp>
    </p:spTree>
    <p:extLst>
      <p:ext uri="{BB962C8B-B14F-4D97-AF65-F5344CB8AC3E}">
        <p14:creationId xmlns:p14="http://schemas.microsoft.com/office/powerpoint/2010/main" val="34803866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29201"/>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119867" y="2342555"/>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6392390" y="2527684"/>
            <a:ext cx="5448635" cy="400110"/>
          </a:xfrm>
          <a:prstGeom prst="rect">
            <a:avLst/>
          </a:prstGeom>
          <a:noFill/>
        </p:spPr>
        <p:txBody>
          <a:bodyPr wrap="square" rtlCol="0">
            <a:spAutoFit/>
          </a:bodyPr>
          <a:lstStyle/>
          <a:p>
            <a:endParaRPr lang="en-US" sz="2000" dirty="0"/>
          </a:p>
        </p:txBody>
      </p:sp>
      <p:sp>
        <p:nvSpPr>
          <p:cNvPr id="7" name="TextBox 6"/>
          <p:cNvSpPr txBox="1"/>
          <p:nvPr/>
        </p:nvSpPr>
        <p:spPr>
          <a:xfrm>
            <a:off x="4856326" y="3112923"/>
            <a:ext cx="7431315" cy="3608680"/>
          </a:xfrm>
          <a:prstGeom prst="rect">
            <a:avLst/>
          </a:prstGeom>
          <a:noFill/>
        </p:spPr>
        <p:txBody>
          <a:bodyPr wrap="square" rtlCol="0">
            <a:spAutoFit/>
          </a:bodyPr>
          <a:lstStyle/>
          <a:p>
            <a:endParaRPr lang="en-US" sz="1050" dirty="0" smtClean="0"/>
          </a:p>
          <a:p>
            <a:endParaRPr lang="en-US" sz="2400" dirty="0" smtClean="0">
              <a:solidFill>
                <a:srgbClr val="FFC000"/>
              </a:solidFill>
            </a:endParaRPr>
          </a:p>
          <a:p>
            <a:endParaRPr lang="en-US" sz="2800" dirty="0"/>
          </a:p>
          <a:p>
            <a:endParaRPr lang="en-US" sz="2800" dirty="0">
              <a:solidFill>
                <a:srgbClr val="FFC000"/>
              </a:solidFill>
            </a:endParaRPr>
          </a:p>
          <a:p>
            <a:endParaRPr lang="en-US" sz="2800" dirty="0"/>
          </a:p>
          <a:p>
            <a:endParaRPr lang="en-US" sz="1750" dirty="0">
              <a:solidFill>
                <a:srgbClr val="FFC000"/>
              </a:solidFill>
            </a:endParaRPr>
          </a:p>
          <a:p>
            <a:endParaRPr lang="en-US" sz="1750" dirty="0">
              <a:solidFill>
                <a:srgbClr val="FFC000"/>
              </a:solidFill>
            </a:endParaRPr>
          </a:p>
          <a:p>
            <a:r>
              <a:rPr lang="en-US" sz="2800" dirty="0" smtClean="0"/>
              <a:t> </a:t>
            </a:r>
          </a:p>
          <a:p>
            <a:endParaRPr lang="en-US" sz="2900" dirty="0" smtClean="0"/>
          </a:p>
          <a:p>
            <a:r>
              <a:rPr lang="en-US" dirty="0"/>
              <a:t>	</a:t>
            </a:r>
            <a:endParaRPr lang="en-US" dirty="0" smtClean="0"/>
          </a:p>
        </p:txBody>
      </p:sp>
      <p:cxnSp>
        <p:nvCxnSpPr>
          <p:cNvPr id="9" name="Straight Connector 8"/>
          <p:cNvCxnSpPr/>
          <p:nvPr/>
        </p:nvCxnSpPr>
        <p:spPr>
          <a:xfrm>
            <a:off x="4483605" y="2865588"/>
            <a:ext cx="0" cy="34169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7585" y="5496520"/>
            <a:ext cx="4478741" cy="923330"/>
          </a:xfrm>
          <a:prstGeom prst="rect">
            <a:avLst/>
          </a:prstGeom>
          <a:noFill/>
        </p:spPr>
        <p:txBody>
          <a:bodyPr wrap="square" rtlCol="0">
            <a:spAutoFit/>
          </a:bodyPr>
          <a:lstStyle/>
          <a:p>
            <a:r>
              <a:rPr lang="en-US" sz="2400" dirty="0" smtClean="0"/>
              <a:t>Professional Development </a:t>
            </a:r>
            <a:r>
              <a:rPr lang="en-US" sz="3000" dirty="0" smtClean="0"/>
              <a:t>Facilitators’ Network</a:t>
            </a:r>
          </a:p>
        </p:txBody>
      </p:sp>
      <p:sp>
        <p:nvSpPr>
          <p:cNvPr id="3" name="Rectangle 2"/>
          <p:cNvSpPr/>
          <p:nvPr/>
        </p:nvSpPr>
        <p:spPr>
          <a:xfrm>
            <a:off x="377586" y="2101004"/>
            <a:ext cx="3707877" cy="3170099"/>
          </a:xfrm>
          <a:prstGeom prst="rect">
            <a:avLst/>
          </a:prstGeom>
        </p:spPr>
        <p:txBody>
          <a:bodyPr wrap="square">
            <a:spAutoFit/>
          </a:bodyPr>
          <a:lstStyle/>
          <a:p>
            <a:r>
              <a:rPr lang="en-US" sz="15000" dirty="0" smtClean="0">
                <a:effectLst>
                  <a:reflection blurRad="6350" stA="55000" endA="300" endPos="45500" dir="5400000" sy="-100000" algn="bl" rotWithShape="0"/>
                </a:effectLst>
              </a:rPr>
              <a:t>PDF</a:t>
            </a:r>
          </a:p>
          <a:p>
            <a:r>
              <a:rPr lang="en-US" sz="5000" dirty="0" smtClean="0">
                <a:solidFill>
                  <a:srgbClr val="FFC000"/>
                </a:solidFill>
                <a:effectLst>
                  <a:reflection blurRad="6350" stA="55000" endA="300" endPos="45500" dir="5400000" sy="-100000" algn="bl" rotWithShape="0"/>
                </a:effectLst>
              </a:rPr>
              <a:t>Reflections</a:t>
            </a:r>
            <a:endParaRPr lang="en-US" sz="5000" dirty="0">
              <a:solidFill>
                <a:srgbClr val="FFC000"/>
              </a:solidFill>
              <a:effectLst>
                <a:reflection blurRad="6350" stA="55000" endA="300" endPos="45500" dir="5400000" sy="-100000" algn="bl" rotWithShape="0"/>
              </a:effectLst>
            </a:endParaRPr>
          </a:p>
        </p:txBody>
      </p:sp>
      <p:sp>
        <p:nvSpPr>
          <p:cNvPr id="10" name="Rectangle 9"/>
          <p:cNvSpPr/>
          <p:nvPr/>
        </p:nvSpPr>
        <p:spPr>
          <a:xfrm>
            <a:off x="4856326" y="2927794"/>
            <a:ext cx="6984698" cy="3477875"/>
          </a:xfrm>
          <a:prstGeom prst="rect">
            <a:avLst/>
          </a:prstGeom>
        </p:spPr>
        <p:txBody>
          <a:bodyPr wrap="square">
            <a:spAutoFit/>
          </a:bodyPr>
          <a:lstStyle/>
          <a:p>
            <a:r>
              <a:rPr lang="en-US" sz="2000" dirty="0" smtClean="0"/>
              <a:t>► I </a:t>
            </a:r>
            <a:r>
              <a:rPr lang="en-US" sz="2000" dirty="0"/>
              <a:t>liked the February 2019 PD meeting in Indianapolis when the PD team helped us write the mandatory goals for the 2019/2020 year. </a:t>
            </a:r>
            <a:r>
              <a:rPr lang="en-US" sz="2000" dirty="0" smtClean="0">
                <a:solidFill>
                  <a:srgbClr val="FFC000"/>
                </a:solidFill>
              </a:rPr>
              <a:t>Clear </a:t>
            </a:r>
            <a:r>
              <a:rPr lang="en-US" sz="2000" dirty="0">
                <a:solidFill>
                  <a:srgbClr val="FFC000"/>
                </a:solidFill>
              </a:rPr>
              <a:t>direction </a:t>
            </a:r>
            <a:r>
              <a:rPr lang="en-US" sz="2000" dirty="0"/>
              <a:t>from the state is vital for sites and regions to follow and that meeting met those </a:t>
            </a:r>
            <a:r>
              <a:rPr lang="en-US" sz="2000" dirty="0" smtClean="0"/>
              <a:t>expectations.</a:t>
            </a:r>
          </a:p>
          <a:p>
            <a:endParaRPr lang="en-US" sz="1200" dirty="0"/>
          </a:p>
          <a:p>
            <a:r>
              <a:rPr lang="en-US" sz="2000" dirty="0" smtClean="0"/>
              <a:t>► </a:t>
            </a:r>
            <a:r>
              <a:rPr lang="en-US" sz="2000" dirty="0"/>
              <a:t>M</a:t>
            </a:r>
            <a:r>
              <a:rPr lang="en-US" sz="2000" dirty="0" smtClean="0"/>
              <a:t>any </a:t>
            </a:r>
            <a:r>
              <a:rPr lang="en-US" sz="2000" dirty="0"/>
              <a:t>teachers did </a:t>
            </a:r>
            <a:r>
              <a:rPr lang="en-US" sz="2000" u="sng" dirty="0">
                <a:solidFill>
                  <a:srgbClr val="FFC000"/>
                </a:solidFill>
              </a:rPr>
              <a:t>not</a:t>
            </a:r>
            <a:r>
              <a:rPr lang="en-US" sz="2000" dirty="0"/>
              <a:t> know how to read </a:t>
            </a:r>
            <a:r>
              <a:rPr lang="en-US" sz="2000" dirty="0" smtClean="0"/>
              <a:t>Table </a:t>
            </a:r>
            <a:r>
              <a:rPr lang="en-US" sz="2000" dirty="0"/>
              <a:t>4 numbers until our focused professional development. We spent a lot of time working with teachers and data people to ensure better communications which enabled an </a:t>
            </a:r>
            <a:r>
              <a:rPr lang="en-US" sz="2000" dirty="0">
                <a:solidFill>
                  <a:srgbClr val="FFC000"/>
                </a:solidFill>
              </a:rPr>
              <a:t>increase</a:t>
            </a:r>
            <a:r>
              <a:rPr lang="en-US" sz="2000" dirty="0"/>
              <a:t> in Table 4 </a:t>
            </a:r>
            <a:r>
              <a:rPr lang="en-US" sz="2000" dirty="0" smtClean="0"/>
              <a:t>percentages.</a:t>
            </a:r>
            <a:endParaRPr lang="en-US" sz="2000" dirty="0"/>
          </a:p>
        </p:txBody>
      </p:sp>
    </p:spTree>
    <p:extLst>
      <p:ext uri="{BB962C8B-B14F-4D97-AF65-F5344CB8AC3E}">
        <p14:creationId xmlns:p14="http://schemas.microsoft.com/office/powerpoint/2010/main" val="12338026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29201"/>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119867" y="2342555"/>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6392390" y="2527684"/>
            <a:ext cx="5448635" cy="400110"/>
          </a:xfrm>
          <a:prstGeom prst="rect">
            <a:avLst/>
          </a:prstGeom>
          <a:noFill/>
        </p:spPr>
        <p:txBody>
          <a:bodyPr wrap="square" rtlCol="0">
            <a:spAutoFit/>
          </a:bodyPr>
          <a:lstStyle/>
          <a:p>
            <a:endParaRPr lang="en-US" sz="2000" dirty="0"/>
          </a:p>
        </p:txBody>
      </p:sp>
      <p:sp>
        <p:nvSpPr>
          <p:cNvPr id="7" name="TextBox 6"/>
          <p:cNvSpPr txBox="1"/>
          <p:nvPr/>
        </p:nvSpPr>
        <p:spPr>
          <a:xfrm>
            <a:off x="4934164" y="3142587"/>
            <a:ext cx="7431315" cy="3608680"/>
          </a:xfrm>
          <a:prstGeom prst="rect">
            <a:avLst/>
          </a:prstGeom>
          <a:noFill/>
        </p:spPr>
        <p:txBody>
          <a:bodyPr wrap="square" rtlCol="0">
            <a:spAutoFit/>
          </a:bodyPr>
          <a:lstStyle/>
          <a:p>
            <a:endParaRPr lang="en-US" sz="1050" dirty="0" smtClean="0"/>
          </a:p>
          <a:p>
            <a:endParaRPr lang="en-US" sz="2400" dirty="0" smtClean="0">
              <a:solidFill>
                <a:srgbClr val="FFC000"/>
              </a:solidFill>
            </a:endParaRPr>
          </a:p>
          <a:p>
            <a:endParaRPr lang="en-US" sz="2800" dirty="0"/>
          </a:p>
          <a:p>
            <a:endParaRPr lang="en-US" sz="2800" dirty="0">
              <a:solidFill>
                <a:srgbClr val="FFC000"/>
              </a:solidFill>
            </a:endParaRPr>
          </a:p>
          <a:p>
            <a:endParaRPr lang="en-US" sz="2800" dirty="0"/>
          </a:p>
          <a:p>
            <a:endParaRPr lang="en-US" sz="1750" dirty="0">
              <a:solidFill>
                <a:srgbClr val="FFC000"/>
              </a:solidFill>
            </a:endParaRPr>
          </a:p>
          <a:p>
            <a:endParaRPr lang="en-US" sz="1750" dirty="0">
              <a:solidFill>
                <a:srgbClr val="FFC000"/>
              </a:solidFill>
            </a:endParaRPr>
          </a:p>
          <a:p>
            <a:r>
              <a:rPr lang="en-US" sz="2800" dirty="0" smtClean="0"/>
              <a:t> </a:t>
            </a:r>
          </a:p>
          <a:p>
            <a:endParaRPr lang="en-US" sz="2900" dirty="0" smtClean="0"/>
          </a:p>
          <a:p>
            <a:r>
              <a:rPr lang="en-US" dirty="0"/>
              <a:t>	</a:t>
            </a:r>
            <a:endParaRPr lang="en-US" dirty="0" smtClean="0"/>
          </a:p>
        </p:txBody>
      </p:sp>
      <p:cxnSp>
        <p:nvCxnSpPr>
          <p:cNvPr id="9" name="Straight Connector 8"/>
          <p:cNvCxnSpPr/>
          <p:nvPr/>
        </p:nvCxnSpPr>
        <p:spPr>
          <a:xfrm>
            <a:off x="4483605" y="2865588"/>
            <a:ext cx="0" cy="34169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7585" y="5496520"/>
            <a:ext cx="4478741" cy="923330"/>
          </a:xfrm>
          <a:prstGeom prst="rect">
            <a:avLst/>
          </a:prstGeom>
          <a:noFill/>
        </p:spPr>
        <p:txBody>
          <a:bodyPr wrap="square" rtlCol="0">
            <a:spAutoFit/>
          </a:bodyPr>
          <a:lstStyle/>
          <a:p>
            <a:r>
              <a:rPr lang="en-US" sz="2400" dirty="0" smtClean="0"/>
              <a:t>Professional Development </a:t>
            </a:r>
            <a:r>
              <a:rPr lang="en-US" sz="3000" dirty="0" smtClean="0"/>
              <a:t>Facilitators’ Network</a:t>
            </a:r>
          </a:p>
        </p:txBody>
      </p:sp>
      <p:sp>
        <p:nvSpPr>
          <p:cNvPr id="3" name="Rectangle 2"/>
          <p:cNvSpPr/>
          <p:nvPr/>
        </p:nvSpPr>
        <p:spPr>
          <a:xfrm>
            <a:off x="377586" y="2101004"/>
            <a:ext cx="3707877" cy="3170099"/>
          </a:xfrm>
          <a:prstGeom prst="rect">
            <a:avLst/>
          </a:prstGeom>
        </p:spPr>
        <p:txBody>
          <a:bodyPr wrap="square">
            <a:spAutoFit/>
          </a:bodyPr>
          <a:lstStyle/>
          <a:p>
            <a:r>
              <a:rPr lang="en-US" sz="15000" dirty="0" smtClean="0">
                <a:effectLst>
                  <a:reflection blurRad="6350" stA="55000" endA="300" endPos="45500" dir="5400000" sy="-100000" algn="bl" rotWithShape="0"/>
                </a:effectLst>
              </a:rPr>
              <a:t>PDF</a:t>
            </a:r>
          </a:p>
          <a:p>
            <a:r>
              <a:rPr lang="en-US" sz="5000" dirty="0" smtClean="0">
                <a:solidFill>
                  <a:srgbClr val="FFC000"/>
                </a:solidFill>
                <a:effectLst>
                  <a:reflection blurRad="6350" stA="55000" endA="300" endPos="45500" dir="5400000" sy="-100000" algn="bl" rotWithShape="0"/>
                </a:effectLst>
              </a:rPr>
              <a:t>Reflections</a:t>
            </a:r>
            <a:endParaRPr lang="en-US" sz="5000" dirty="0">
              <a:solidFill>
                <a:srgbClr val="FFC000"/>
              </a:solidFill>
              <a:effectLst>
                <a:reflection blurRad="6350" stA="55000" endA="300" endPos="45500" dir="5400000" sy="-100000" algn="bl" rotWithShape="0"/>
              </a:effectLst>
            </a:endParaRPr>
          </a:p>
        </p:txBody>
      </p:sp>
      <p:sp>
        <p:nvSpPr>
          <p:cNvPr id="10" name="Rectangle 9"/>
          <p:cNvSpPr/>
          <p:nvPr/>
        </p:nvSpPr>
        <p:spPr>
          <a:xfrm>
            <a:off x="4856326" y="2927794"/>
            <a:ext cx="6984698" cy="3662541"/>
          </a:xfrm>
          <a:prstGeom prst="rect">
            <a:avLst/>
          </a:prstGeom>
        </p:spPr>
        <p:txBody>
          <a:bodyPr wrap="square">
            <a:spAutoFit/>
          </a:bodyPr>
          <a:lstStyle/>
          <a:p>
            <a:r>
              <a:rPr lang="en-US" sz="2000" dirty="0" smtClean="0"/>
              <a:t>► The ALPs </a:t>
            </a:r>
            <a:r>
              <a:rPr lang="en-US" sz="2000" dirty="0"/>
              <a:t>and other (math) resources on the PDF team drive were very helpful to individual </a:t>
            </a:r>
            <a:r>
              <a:rPr lang="en-US" sz="2000" dirty="0" smtClean="0"/>
              <a:t>programs.</a:t>
            </a:r>
          </a:p>
          <a:p>
            <a:endParaRPr lang="en-US" sz="1200" dirty="0"/>
          </a:p>
          <a:p>
            <a:r>
              <a:rPr lang="en-US" sz="2000" dirty="0" smtClean="0"/>
              <a:t>► It </a:t>
            </a:r>
            <a:r>
              <a:rPr lang="en-US" sz="2000" dirty="0"/>
              <a:t>is always good to take the time and not only look at data, but also what was driving the data. </a:t>
            </a:r>
            <a:r>
              <a:rPr lang="en-US" sz="2000" dirty="0" smtClean="0">
                <a:solidFill>
                  <a:srgbClr val="FFC000"/>
                </a:solidFill>
              </a:rPr>
              <a:t>What </a:t>
            </a:r>
            <a:r>
              <a:rPr lang="en-US" sz="2000" dirty="0">
                <a:solidFill>
                  <a:srgbClr val="FFC000"/>
                </a:solidFill>
              </a:rPr>
              <a:t>did we do </a:t>
            </a:r>
            <a:r>
              <a:rPr lang="en-US" sz="2000" dirty="0" smtClean="0">
                <a:solidFill>
                  <a:srgbClr val="FFC000"/>
                </a:solidFill>
              </a:rPr>
              <a:t>right</a:t>
            </a:r>
            <a:r>
              <a:rPr lang="en-US" sz="2000" dirty="0" smtClean="0">
                <a:solidFill>
                  <a:srgbClr val="FFC000"/>
                </a:solidFill>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a:t>
            </a:r>
            <a:r>
              <a:rPr lang="en-US" sz="2000" dirty="0" smtClean="0">
                <a:solidFill>
                  <a:srgbClr val="FFC000"/>
                </a:solidFill>
              </a:rPr>
              <a:t>What </a:t>
            </a:r>
            <a:r>
              <a:rPr lang="en-US" sz="2000" dirty="0">
                <a:solidFill>
                  <a:srgbClr val="FFC000"/>
                </a:solidFill>
              </a:rPr>
              <a:t>could be </a:t>
            </a:r>
            <a:r>
              <a:rPr lang="en-US" sz="2000" dirty="0" smtClean="0">
                <a:solidFill>
                  <a:srgbClr val="FFC000"/>
                </a:solidFill>
              </a:rPr>
              <a:t>improved</a:t>
            </a:r>
            <a:r>
              <a:rPr lang="en-US" sz="2000" dirty="0" smtClean="0">
                <a:solidFill>
                  <a:srgbClr val="FFC000"/>
                </a:solidFill>
                <a:latin typeface="Arial" panose="020B0604020202020204" pitchFamily="34" charset="0"/>
                <a:cs typeface="Arial" panose="020B0604020202020204" pitchFamily="34" charset="0"/>
              </a:rPr>
              <a:t>?</a:t>
            </a:r>
          </a:p>
          <a:p>
            <a:endParaRPr lang="en-US" sz="1200" dirty="0">
              <a:solidFill>
                <a:srgbClr val="FFC000"/>
              </a:solidFill>
              <a:latin typeface="Arial" panose="020B0604020202020204" pitchFamily="34" charset="0"/>
              <a:cs typeface="Arial" panose="020B0604020202020204" pitchFamily="34" charset="0"/>
            </a:endParaRPr>
          </a:p>
          <a:p>
            <a:r>
              <a:rPr lang="en-US" sz="2000" dirty="0" smtClean="0">
                <a:latin typeface="+mj-lt"/>
                <a:cs typeface="Arial" panose="020B0604020202020204" pitchFamily="34" charset="0"/>
              </a:rPr>
              <a:t>►</a:t>
            </a:r>
            <a:r>
              <a:rPr lang="en-US" sz="2000" dirty="0">
                <a:latin typeface="+mj-lt"/>
              </a:rPr>
              <a:t> </a:t>
            </a:r>
            <a:r>
              <a:rPr lang="en-US" sz="2000" dirty="0" smtClean="0">
                <a:latin typeface="+mj-lt"/>
              </a:rPr>
              <a:t>When </a:t>
            </a:r>
            <a:r>
              <a:rPr lang="en-US" sz="2000" dirty="0">
                <a:latin typeface="+mj-lt"/>
              </a:rPr>
              <a:t>I did a </a:t>
            </a:r>
            <a:r>
              <a:rPr lang="en-US" sz="2000" dirty="0" smtClean="0">
                <a:latin typeface="+mj-lt"/>
              </a:rPr>
              <a:t>site visit, </a:t>
            </a:r>
            <a:r>
              <a:rPr lang="en-US" sz="2000" dirty="0">
                <a:latin typeface="+mj-lt"/>
              </a:rPr>
              <a:t>I discovered </a:t>
            </a:r>
            <a:r>
              <a:rPr lang="en-US" sz="2000" dirty="0" smtClean="0">
                <a:latin typeface="+mj-lt"/>
              </a:rPr>
              <a:t>two </a:t>
            </a:r>
            <a:r>
              <a:rPr lang="en-US" sz="2000" dirty="0">
                <a:latin typeface="+mj-lt"/>
              </a:rPr>
              <a:t>students were HSE ready and had been for quite some time, but the instructor was under the impression that he had to have multiple students ready before we could get the proctor </a:t>
            </a:r>
            <a:r>
              <a:rPr lang="en-US" sz="2000" dirty="0" smtClean="0">
                <a:latin typeface="+mj-lt"/>
              </a:rPr>
              <a:t>to </a:t>
            </a:r>
            <a:r>
              <a:rPr lang="en-US" sz="2000" dirty="0">
                <a:latin typeface="+mj-lt"/>
              </a:rPr>
              <a:t>test. </a:t>
            </a:r>
            <a:endParaRPr lang="en-US" sz="2000" dirty="0">
              <a:latin typeface="+mj-lt"/>
              <a:cs typeface="Arial" panose="020B0604020202020204" pitchFamily="34" charset="0"/>
            </a:endParaRPr>
          </a:p>
        </p:txBody>
      </p:sp>
    </p:spTree>
    <p:extLst>
      <p:ext uri="{BB962C8B-B14F-4D97-AF65-F5344CB8AC3E}">
        <p14:creationId xmlns:p14="http://schemas.microsoft.com/office/powerpoint/2010/main" val="28135303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29201"/>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119867" y="2342555"/>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6392390" y="2527684"/>
            <a:ext cx="5448635" cy="400110"/>
          </a:xfrm>
          <a:prstGeom prst="rect">
            <a:avLst/>
          </a:prstGeom>
          <a:noFill/>
        </p:spPr>
        <p:txBody>
          <a:bodyPr wrap="square" rtlCol="0">
            <a:spAutoFit/>
          </a:bodyPr>
          <a:lstStyle/>
          <a:p>
            <a:endParaRPr lang="en-US" sz="2000" dirty="0"/>
          </a:p>
        </p:txBody>
      </p:sp>
      <p:sp>
        <p:nvSpPr>
          <p:cNvPr id="2" name="Rectangle 1"/>
          <p:cNvSpPr/>
          <p:nvPr/>
        </p:nvSpPr>
        <p:spPr>
          <a:xfrm>
            <a:off x="423731" y="3121971"/>
            <a:ext cx="6223178" cy="646331"/>
          </a:xfrm>
          <a:prstGeom prst="rect">
            <a:avLst/>
          </a:prstGeom>
        </p:spPr>
        <p:txBody>
          <a:bodyPr wrap="none">
            <a:spAutoFit/>
          </a:bodyPr>
          <a:lstStyle/>
          <a:p>
            <a:r>
              <a:rPr lang="en-US" sz="3600" dirty="0">
                <a:solidFill>
                  <a:srgbClr val="FFC000"/>
                </a:solidFill>
              </a:rPr>
              <a:t>PY19 GRANT INFORMATION</a:t>
            </a:r>
          </a:p>
        </p:txBody>
      </p:sp>
      <p:sp>
        <p:nvSpPr>
          <p:cNvPr id="3" name="Rectangle 2"/>
          <p:cNvSpPr/>
          <p:nvPr/>
        </p:nvSpPr>
        <p:spPr>
          <a:xfrm>
            <a:off x="406010" y="3768302"/>
            <a:ext cx="10759231" cy="2308324"/>
          </a:xfrm>
          <a:prstGeom prst="rect">
            <a:avLst/>
          </a:prstGeom>
        </p:spPr>
        <p:txBody>
          <a:bodyPr wrap="square">
            <a:spAutoFit/>
          </a:bodyPr>
          <a:lstStyle/>
          <a:p>
            <a:pPr marL="342900" indent="-342900">
              <a:buFont typeface="Wingdings" panose="05000000000000000000" pitchFamily="2" charset="2"/>
              <a:buChar char="Ø"/>
            </a:pPr>
            <a:r>
              <a:rPr lang="en-US" sz="3200" dirty="0" smtClean="0"/>
              <a:t>Award </a:t>
            </a:r>
            <a:r>
              <a:rPr lang="en-US" sz="3200" dirty="0"/>
              <a:t>decisions </a:t>
            </a:r>
            <a:r>
              <a:rPr lang="en-US" sz="3200" dirty="0" smtClean="0"/>
              <a:t>announced . . . </a:t>
            </a:r>
          </a:p>
          <a:p>
            <a:pPr marL="342900" indent="-342900">
              <a:buFont typeface="Wingdings" panose="05000000000000000000" pitchFamily="2" charset="2"/>
              <a:buChar char="Ø"/>
            </a:pPr>
            <a:r>
              <a:rPr lang="en-US" sz="3200" dirty="0" smtClean="0"/>
              <a:t>Your </a:t>
            </a:r>
            <a:r>
              <a:rPr lang="en-US" sz="3200" dirty="0"/>
              <a:t>Grants Team is available to respond to your </a:t>
            </a:r>
            <a:r>
              <a:rPr lang="en-US" sz="3200" dirty="0" smtClean="0"/>
              <a:t>questions – </a:t>
            </a:r>
            <a:endParaRPr lang="en-US" sz="3200" dirty="0"/>
          </a:p>
          <a:p>
            <a:pPr marL="800100" lvl="1" indent="-342900">
              <a:buFont typeface="Wingdings" panose="05000000000000000000" pitchFamily="2" charset="2"/>
              <a:buChar char="Ø"/>
            </a:pPr>
            <a:r>
              <a:rPr lang="en-US" sz="2400" dirty="0"/>
              <a:t>Scott </a:t>
            </a:r>
            <a:r>
              <a:rPr lang="en-US" sz="2400" dirty="0" smtClean="0"/>
              <a:t>Mills </a:t>
            </a:r>
            <a:r>
              <a:rPr lang="en-US" sz="2400" dirty="0" smtClean="0">
                <a:hlinkClick r:id="rId4"/>
              </a:rPr>
              <a:t>smills1@dwd.in.gov</a:t>
            </a:r>
            <a:r>
              <a:rPr lang="en-US" sz="2400" dirty="0" smtClean="0"/>
              <a:t>  </a:t>
            </a:r>
            <a:r>
              <a:rPr lang="en-US" sz="2400" dirty="0"/>
              <a:t>317.864.2248</a:t>
            </a:r>
          </a:p>
          <a:p>
            <a:pPr marL="800100" lvl="1" indent="-342900">
              <a:buFont typeface="Wingdings" panose="05000000000000000000" pitchFamily="2" charset="2"/>
              <a:buChar char="Ø"/>
            </a:pPr>
            <a:r>
              <a:rPr lang="en-US" sz="2400" dirty="0"/>
              <a:t>Donna </a:t>
            </a:r>
            <a:r>
              <a:rPr lang="en-US" sz="2400" dirty="0" smtClean="0"/>
              <a:t>Lovelady </a:t>
            </a:r>
            <a:r>
              <a:rPr lang="en-US" sz="2400" dirty="0" smtClean="0">
                <a:hlinkClick r:id="rId5"/>
              </a:rPr>
              <a:t>dlovelady@dwd.in.gov</a:t>
            </a:r>
            <a:r>
              <a:rPr lang="en-US" sz="2400" dirty="0" smtClean="0"/>
              <a:t>  </a:t>
            </a:r>
            <a:r>
              <a:rPr lang="en-US" sz="2400" dirty="0"/>
              <a:t>317.233.9902</a:t>
            </a:r>
          </a:p>
        </p:txBody>
      </p:sp>
      <p:sp>
        <p:nvSpPr>
          <p:cNvPr id="7" name="TextBox 6"/>
          <p:cNvSpPr txBox="1"/>
          <p:nvPr/>
        </p:nvSpPr>
        <p:spPr>
          <a:xfrm>
            <a:off x="420854" y="2558780"/>
            <a:ext cx="4062751" cy="523220"/>
          </a:xfrm>
          <a:prstGeom prst="rect">
            <a:avLst/>
          </a:prstGeom>
          <a:noFill/>
        </p:spPr>
        <p:txBody>
          <a:bodyPr wrap="square" rtlCol="0">
            <a:spAutoFit/>
          </a:bodyPr>
          <a:lstStyle/>
          <a:p>
            <a:r>
              <a:rPr lang="en-US" sz="2800" dirty="0" smtClean="0"/>
              <a:t>REMINDER</a:t>
            </a:r>
            <a:endParaRPr lang="en-US" sz="2800" dirty="0"/>
          </a:p>
        </p:txBody>
      </p:sp>
    </p:spTree>
    <p:extLst>
      <p:ext uri="{BB962C8B-B14F-4D97-AF65-F5344CB8AC3E}">
        <p14:creationId xmlns:p14="http://schemas.microsoft.com/office/powerpoint/2010/main" val="34766495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29201"/>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119867" y="2342555"/>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6392390" y="2527684"/>
            <a:ext cx="5448635" cy="400110"/>
          </a:xfrm>
          <a:prstGeom prst="rect">
            <a:avLst/>
          </a:prstGeom>
          <a:noFill/>
        </p:spPr>
        <p:txBody>
          <a:bodyPr wrap="square" rtlCol="0">
            <a:spAutoFit/>
          </a:bodyPr>
          <a:lstStyle/>
          <a:p>
            <a:endParaRPr lang="en-US" sz="2000" dirty="0"/>
          </a:p>
        </p:txBody>
      </p:sp>
      <p:sp>
        <p:nvSpPr>
          <p:cNvPr id="7" name="Rectangle 6"/>
          <p:cNvSpPr/>
          <p:nvPr/>
        </p:nvSpPr>
        <p:spPr>
          <a:xfrm>
            <a:off x="520270" y="3128311"/>
            <a:ext cx="10402529" cy="3139321"/>
          </a:xfrm>
          <a:prstGeom prst="rect">
            <a:avLst/>
          </a:prstGeom>
        </p:spPr>
        <p:txBody>
          <a:bodyPr wrap="square">
            <a:spAutoFit/>
          </a:bodyPr>
          <a:lstStyle/>
          <a:p>
            <a:pPr>
              <a:buFont typeface="Wingdings" panose="05000000000000000000" pitchFamily="2" charset="2"/>
              <a:buChar char="Ø"/>
            </a:pPr>
            <a:r>
              <a:rPr lang="en-US" dirty="0" smtClean="0"/>
              <a:t> Budget </a:t>
            </a:r>
            <a:r>
              <a:rPr lang="en-US" dirty="0"/>
              <a:t>Modifications</a:t>
            </a:r>
          </a:p>
          <a:p>
            <a:pPr lvl="1">
              <a:buFont typeface="Wingdings" panose="05000000000000000000" pitchFamily="2" charset="2"/>
              <a:buChar char="Ø"/>
            </a:pPr>
            <a:r>
              <a:rPr lang="en-US" dirty="0" smtClean="0"/>
              <a:t> All </a:t>
            </a:r>
            <a:r>
              <a:rPr lang="en-US" dirty="0"/>
              <a:t>requests for budget modifications </a:t>
            </a:r>
            <a:r>
              <a:rPr lang="en-US" dirty="0" smtClean="0"/>
              <a:t>were due to </a:t>
            </a:r>
            <a:r>
              <a:rPr lang="en-US" dirty="0"/>
              <a:t>our office (</a:t>
            </a:r>
            <a:r>
              <a:rPr lang="en-US" dirty="0">
                <a:hlinkClick r:id="rId4"/>
              </a:rPr>
              <a:t>adulted@dwd.in.gov</a:t>
            </a:r>
            <a:r>
              <a:rPr lang="en-US" dirty="0"/>
              <a:t>) by </a:t>
            </a:r>
            <a:r>
              <a:rPr lang="en-US" dirty="0">
                <a:solidFill>
                  <a:srgbClr val="FFC000"/>
                </a:solidFill>
              </a:rPr>
              <a:t>Monday, June 3, 2019.  </a:t>
            </a:r>
            <a:r>
              <a:rPr lang="en-US" dirty="0"/>
              <a:t>(</a:t>
            </a:r>
            <a:r>
              <a:rPr lang="en-US" dirty="0" smtClean="0"/>
              <a:t>Remember – a </a:t>
            </a:r>
            <a:r>
              <a:rPr lang="en-US" dirty="0"/>
              <a:t>modification is required to move funds between Administrative and Program.)</a:t>
            </a:r>
          </a:p>
          <a:p>
            <a:pPr>
              <a:buFont typeface="Wingdings" panose="05000000000000000000" pitchFamily="2" charset="2"/>
              <a:buChar char="Ø"/>
            </a:pPr>
            <a:r>
              <a:rPr lang="en-US" dirty="0" smtClean="0"/>
              <a:t> Close </a:t>
            </a:r>
            <a:r>
              <a:rPr lang="en-US" dirty="0"/>
              <a:t>Outs</a:t>
            </a:r>
          </a:p>
          <a:p>
            <a:pPr lvl="1">
              <a:buFont typeface="Wingdings" panose="05000000000000000000" pitchFamily="2" charset="2"/>
              <a:buChar char="Ø"/>
            </a:pPr>
            <a:r>
              <a:rPr lang="en-US" dirty="0" smtClean="0"/>
              <a:t> The </a:t>
            </a:r>
            <a:r>
              <a:rPr lang="en-US" dirty="0"/>
              <a:t>DWD Finance Office will send close out packets out as usual. </a:t>
            </a:r>
            <a:r>
              <a:rPr lang="en-US" dirty="0" smtClean="0"/>
              <a:t>Remember </a:t>
            </a:r>
            <a:r>
              <a:rPr lang="en-US" dirty="0"/>
              <a:t>to copy our office at the Adult Ed mailbox when you submit the final close out.</a:t>
            </a:r>
          </a:p>
          <a:p>
            <a:pPr>
              <a:buFont typeface="Wingdings" panose="05000000000000000000" pitchFamily="2" charset="2"/>
              <a:buChar char="Ø"/>
            </a:pPr>
            <a:r>
              <a:rPr lang="en-US" dirty="0" smtClean="0"/>
              <a:t> Reimbursements</a:t>
            </a:r>
            <a:endParaRPr lang="en-US" dirty="0"/>
          </a:p>
          <a:p>
            <a:pPr lvl="1">
              <a:buFont typeface="Wingdings" panose="05000000000000000000" pitchFamily="2" charset="2"/>
              <a:buChar char="Ø"/>
            </a:pPr>
            <a:r>
              <a:rPr lang="en-US" dirty="0" smtClean="0"/>
              <a:t> Follow </a:t>
            </a:r>
            <a:r>
              <a:rPr lang="en-US" dirty="0"/>
              <a:t>up on any outstanding reimbursements before the end of the program year, </a:t>
            </a:r>
            <a:r>
              <a:rPr lang="en-US" dirty="0">
                <a:solidFill>
                  <a:srgbClr val="FFC000"/>
                </a:solidFill>
              </a:rPr>
              <a:t>June 30, 2019. </a:t>
            </a:r>
            <a:r>
              <a:rPr lang="en-US" dirty="0" smtClean="0"/>
              <a:t>Notify </a:t>
            </a:r>
            <a:r>
              <a:rPr lang="en-US" dirty="0"/>
              <a:t>Cheryl Jones if any payment is overdue or an error has occurred.  </a:t>
            </a:r>
          </a:p>
          <a:p>
            <a:pPr lvl="1">
              <a:buFont typeface="Wingdings" panose="05000000000000000000" pitchFamily="2" charset="2"/>
              <a:buChar char="Ø"/>
            </a:pPr>
            <a:r>
              <a:rPr lang="en-US" dirty="0" smtClean="0"/>
              <a:t> Notify </a:t>
            </a:r>
            <a:r>
              <a:rPr lang="en-US" dirty="0"/>
              <a:t>Cheryl Jones if your final PY18 reimbursement will </a:t>
            </a:r>
            <a:r>
              <a:rPr lang="en-US" u="sng" dirty="0"/>
              <a:t>not</a:t>
            </a:r>
            <a:r>
              <a:rPr lang="en-US" dirty="0"/>
              <a:t> be in by </a:t>
            </a:r>
            <a:r>
              <a:rPr lang="en-US" dirty="0">
                <a:solidFill>
                  <a:srgbClr val="FFC000"/>
                </a:solidFill>
              </a:rPr>
              <a:t>August 30, 2019.</a:t>
            </a:r>
          </a:p>
        </p:txBody>
      </p:sp>
      <p:sp>
        <p:nvSpPr>
          <p:cNvPr id="8" name="Rectangle 7"/>
          <p:cNvSpPr/>
          <p:nvPr/>
        </p:nvSpPr>
        <p:spPr>
          <a:xfrm>
            <a:off x="520270" y="2432882"/>
            <a:ext cx="4297971" cy="646331"/>
          </a:xfrm>
          <a:prstGeom prst="rect">
            <a:avLst/>
          </a:prstGeom>
        </p:spPr>
        <p:txBody>
          <a:bodyPr wrap="none">
            <a:spAutoFit/>
          </a:bodyPr>
          <a:lstStyle/>
          <a:p>
            <a:r>
              <a:rPr lang="en-US" sz="3600" dirty="0">
                <a:solidFill>
                  <a:srgbClr val="FFC000"/>
                </a:solidFill>
              </a:rPr>
              <a:t>FISCAL REMINDERS</a:t>
            </a:r>
          </a:p>
        </p:txBody>
      </p:sp>
    </p:spTree>
    <p:extLst>
      <p:ext uri="{BB962C8B-B14F-4D97-AF65-F5344CB8AC3E}">
        <p14:creationId xmlns:p14="http://schemas.microsoft.com/office/powerpoint/2010/main" val="27425642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29201"/>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119867" y="2342555"/>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pic>
        <p:nvPicPr>
          <p:cNvPr id="7" name="Picture 6"/>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561943" y="2092865"/>
            <a:ext cx="3048827" cy="4684180"/>
          </a:xfrm>
          <a:prstGeom prst="rect">
            <a:avLst/>
          </a:prstGeom>
        </p:spPr>
      </p:pic>
      <p:sp>
        <p:nvSpPr>
          <p:cNvPr id="2" name="TextBox 1"/>
          <p:cNvSpPr txBox="1"/>
          <p:nvPr/>
        </p:nvSpPr>
        <p:spPr>
          <a:xfrm>
            <a:off x="1621364" y="2342555"/>
            <a:ext cx="6652413" cy="4247317"/>
          </a:xfrm>
          <a:prstGeom prst="rect">
            <a:avLst/>
          </a:prstGeom>
          <a:noFill/>
        </p:spPr>
        <p:txBody>
          <a:bodyPr wrap="square" rtlCol="0">
            <a:spAutoFit/>
          </a:bodyPr>
          <a:lstStyle/>
          <a:p>
            <a:r>
              <a:rPr lang="en-US" sz="4400" dirty="0" smtClean="0"/>
              <a:t>New </a:t>
            </a:r>
          </a:p>
          <a:p>
            <a:r>
              <a:rPr lang="en-US" sz="4400" dirty="0" smtClean="0"/>
              <a:t>Workforce Initiative Coordinator</a:t>
            </a:r>
          </a:p>
          <a:p>
            <a:r>
              <a:rPr lang="en-US" sz="4400" dirty="0" smtClean="0"/>
              <a:t>for Adult Education</a:t>
            </a:r>
          </a:p>
          <a:p>
            <a:r>
              <a:rPr lang="en-US" sz="2800" dirty="0" smtClean="0">
                <a:solidFill>
                  <a:srgbClr val="FFC000"/>
                </a:solidFill>
              </a:rPr>
              <a:t>Roy Melton</a:t>
            </a:r>
          </a:p>
          <a:p>
            <a:r>
              <a:rPr lang="en-US" sz="2400" dirty="0" smtClean="0">
                <a:solidFill>
                  <a:srgbClr val="FFC000"/>
                </a:solidFill>
                <a:hlinkClick r:id="rId5"/>
              </a:rPr>
              <a:t>rmelton@dwd.in.gov</a:t>
            </a:r>
            <a:endParaRPr lang="en-US" sz="2400" dirty="0" smtClean="0">
              <a:solidFill>
                <a:srgbClr val="FFC000"/>
              </a:solidFill>
            </a:endParaRPr>
          </a:p>
          <a:p>
            <a:r>
              <a:rPr lang="en-US" sz="2400" dirty="0" smtClean="0">
                <a:solidFill>
                  <a:srgbClr val="FFC000"/>
                </a:solidFill>
              </a:rPr>
              <a:t>765.413.2216</a:t>
            </a:r>
            <a:endParaRPr lang="en-US" sz="2400" dirty="0">
              <a:solidFill>
                <a:srgbClr val="FFC000"/>
              </a:solidFill>
            </a:endParaRPr>
          </a:p>
          <a:p>
            <a:endParaRPr lang="en-US" dirty="0"/>
          </a:p>
        </p:txBody>
      </p:sp>
      <p:cxnSp>
        <p:nvCxnSpPr>
          <p:cNvPr id="4" name="Straight Connector 3"/>
          <p:cNvCxnSpPr/>
          <p:nvPr/>
        </p:nvCxnSpPr>
        <p:spPr>
          <a:xfrm>
            <a:off x="1074057" y="2439788"/>
            <a:ext cx="0" cy="40149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9537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7" name="TextBox 6"/>
          <p:cNvSpPr txBox="1"/>
          <p:nvPr/>
        </p:nvSpPr>
        <p:spPr>
          <a:xfrm>
            <a:off x="6301008" y="1744400"/>
            <a:ext cx="4972663" cy="369332"/>
          </a:xfrm>
          <a:prstGeom prst="rect">
            <a:avLst/>
          </a:prstGeom>
          <a:solidFill>
            <a:srgbClr val="002060"/>
          </a:solidFill>
        </p:spPr>
        <p:txBody>
          <a:bodyPr wrap="square" rtlCol="0">
            <a:spAutoFit/>
          </a:bodyPr>
          <a:lstStyle/>
          <a:p>
            <a:endParaRPr lang="en-US" dirty="0"/>
          </a:p>
        </p:txBody>
      </p:sp>
      <p:pic>
        <p:nvPicPr>
          <p:cNvPr id="13" name="Picture 2" descr="workIN_logo.png (600Ã2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957" y="3761180"/>
            <a:ext cx="2802275" cy="14348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14622" y="899013"/>
            <a:ext cx="10186978" cy="1477328"/>
          </a:xfrm>
          <a:prstGeom prst="rect">
            <a:avLst/>
          </a:prstGeom>
        </p:spPr>
        <p:txBody>
          <a:bodyPr wrap="square">
            <a:spAutoFit/>
          </a:bodyPr>
          <a:lstStyle/>
          <a:p>
            <a:r>
              <a:rPr lang="en-US" sz="5400" b="1" dirty="0"/>
              <a:t>Indiana</a:t>
            </a:r>
            <a:r>
              <a:rPr lang="en-US" sz="5400" dirty="0"/>
              <a:t> ADULT EDUCATION</a:t>
            </a:r>
            <a:r>
              <a:rPr lang="en-US" sz="6000" dirty="0"/>
              <a:t/>
            </a:r>
            <a:br>
              <a:rPr lang="en-US" sz="6000" dirty="0"/>
            </a:br>
            <a:r>
              <a:rPr lang="en-US" dirty="0"/>
              <a:t>Basic Skills. High School Equivalency. Short-term Training. Certifications and More.</a:t>
            </a:r>
            <a:br>
              <a:rPr lang="en-US" dirty="0"/>
            </a:br>
            <a:endParaRPr lang="en-US" dirty="0"/>
          </a:p>
        </p:txBody>
      </p:sp>
      <p:sp>
        <p:nvSpPr>
          <p:cNvPr id="12" name="Rectangle 11"/>
          <p:cNvSpPr/>
          <p:nvPr/>
        </p:nvSpPr>
        <p:spPr>
          <a:xfrm>
            <a:off x="4854396" y="2313178"/>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16" y="2548795"/>
            <a:ext cx="5103415" cy="1063212"/>
          </a:xfrm>
          <a:prstGeom prst="rect">
            <a:avLst/>
          </a:prstGeom>
        </p:spPr>
      </p:pic>
      <p:sp>
        <p:nvSpPr>
          <p:cNvPr id="8" name="AutoShape 2" descr="Indiana - a state that works"/>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85703" y="1951703"/>
            <a:ext cx="4906297" cy="4906297"/>
          </a:xfrm>
          <a:prstGeom prst="rect">
            <a:avLst/>
          </a:prstGeom>
        </p:spPr>
      </p:pic>
      <p:sp>
        <p:nvSpPr>
          <p:cNvPr id="16" name="TextBox 15"/>
          <p:cNvSpPr txBox="1"/>
          <p:nvPr/>
        </p:nvSpPr>
        <p:spPr>
          <a:xfrm>
            <a:off x="5270628" y="2904858"/>
            <a:ext cx="2541467" cy="2693045"/>
          </a:xfrm>
          <a:prstGeom prst="rect">
            <a:avLst/>
          </a:prstGeom>
          <a:noFill/>
        </p:spPr>
        <p:txBody>
          <a:bodyPr wrap="square" rtlCol="0">
            <a:spAutoFit/>
          </a:bodyPr>
          <a:lstStyle/>
          <a:p>
            <a:r>
              <a:rPr lang="en-US" sz="2000" dirty="0" smtClean="0"/>
              <a:t>“My life has changed by getting the training I needed for a better paying job. The sky is the limit.”</a:t>
            </a:r>
          </a:p>
          <a:p>
            <a:endParaRPr lang="en-US" sz="900" dirty="0" smtClean="0"/>
          </a:p>
          <a:p>
            <a:r>
              <a:rPr lang="en-US" dirty="0" smtClean="0"/>
              <a:t> </a:t>
            </a:r>
            <a:r>
              <a:rPr lang="en-US" dirty="0" smtClean="0">
                <a:solidFill>
                  <a:srgbClr val="FFC000"/>
                </a:solidFill>
              </a:rPr>
              <a:t>– Sheldon Spence  </a:t>
            </a:r>
          </a:p>
          <a:p>
            <a:r>
              <a:rPr lang="en-US" dirty="0">
                <a:solidFill>
                  <a:srgbClr val="FFC000"/>
                </a:solidFill>
              </a:rPr>
              <a:t> </a:t>
            </a:r>
            <a:r>
              <a:rPr lang="en-US" dirty="0" smtClean="0">
                <a:solidFill>
                  <a:srgbClr val="FFC000"/>
                </a:solidFill>
              </a:rPr>
              <a:t>  CNC Machinist</a:t>
            </a:r>
            <a:endParaRPr lang="en-US" dirty="0">
              <a:solidFill>
                <a:srgbClr val="FFC000"/>
              </a:solidFill>
            </a:endParaRPr>
          </a:p>
        </p:txBody>
      </p:sp>
      <p:cxnSp>
        <p:nvCxnSpPr>
          <p:cNvPr id="17" name="Straight Connector 16"/>
          <p:cNvCxnSpPr/>
          <p:nvPr/>
        </p:nvCxnSpPr>
        <p:spPr>
          <a:xfrm>
            <a:off x="5077799" y="2904858"/>
            <a:ext cx="0" cy="37917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52232" y="3541469"/>
            <a:ext cx="1901624" cy="2921633"/>
          </a:xfrm>
          <a:prstGeom prst="rect">
            <a:avLst/>
          </a:prstGeom>
        </p:spPr>
      </p:pic>
    </p:spTree>
    <p:extLst>
      <p:ext uri="{BB962C8B-B14F-4D97-AF65-F5344CB8AC3E}">
        <p14:creationId xmlns:p14="http://schemas.microsoft.com/office/powerpoint/2010/main" val="22812291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7" name="TextBox 6"/>
          <p:cNvSpPr txBox="1"/>
          <p:nvPr/>
        </p:nvSpPr>
        <p:spPr>
          <a:xfrm>
            <a:off x="6301008" y="1744400"/>
            <a:ext cx="4972663" cy="369332"/>
          </a:xfrm>
          <a:prstGeom prst="rect">
            <a:avLst/>
          </a:prstGeom>
          <a:solidFill>
            <a:srgbClr val="002060"/>
          </a:solidFill>
        </p:spPr>
        <p:txBody>
          <a:bodyPr wrap="square" rtlCol="0">
            <a:spAutoFit/>
          </a:bodyPr>
          <a:lstStyle/>
          <a:p>
            <a:endParaRPr lang="en-US" dirty="0"/>
          </a:p>
        </p:txBody>
      </p:sp>
      <p:sp>
        <p:nvSpPr>
          <p:cNvPr id="2" name="Rectangle 1"/>
          <p:cNvSpPr/>
          <p:nvPr/>
        </p:nvSpPr>
        <p:spPr>
          <a:xfrm>
            <a:off x="6735262" y="497905"/>
            <a:ext cx="5965488" cy="1938992"/>
          </a:xfrm>
          <a:prstGeom prst="rect">
            <a:avLst/>
          </a:prstGeom>
        </p:spPr>
        <p:txBody>
          <a:bodyPr wrap="square">
            <a:spAutoFit/>
          </a:bodyPr>
          <a:lstStyle/>
          <a:p>
            <a:r>
              <a:rPr lang="en-US" sz="6000" dirty="0"/>
              <a:t>WorkINdiana </a:t>
            </a:r>
            <a:endParaRPr lang="en-US" sz="6000" dirty="0" smtClean="0"/>
          </a:p>
          <a:p>
            <a:r>
              <a:rPr lang="en-US" sz="6000" dirty="0" smtClean="0">
                <a:solidFill>
                  <a:srgbClr val="FFC000"/>
                </a:solidFill>
                <a:latin typeface="Segoe Print" panose="02000600000000000000" pitchFamily="2" charset="0"/>
              </a:rPr>
              <a:t>     Updates</a:t>
            </a:r>
            <a:r>
              <a:rPr lang="en-US" sz="6000" dirty="0" smtClean="0">
                <a:solidFill>
                  <a:srgbClr val="FFC000"/>
                </a:solidFill>
              </a:rPr>
              <a:t>  </a:t>
            </a:r>
            <a:endParaRPr lang="en-US" sz="6000" dirty="0">
              <a:solidFill>
                <a:srgbClr val="FFC000"/>
              </a:solidFill>
            </a:endParaRPr>
          </a:p>
        </p:txBody>
      </p:sp>
      <p:pic>
        <p:nvPicPr>
          <p:cNvPr id="13" name="Picture 2" descr="workIN_logo.png (600Ã2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0045" y="5137032"/>
            <a:ext cx="2802275" cy="14348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686037" y="2607141"/>
            <a:ext cx="4876698" cy="4616648"/>
          </a:xfrm>
          <a:prstGeom prst="rect">
            <a:avLst/>
          </a:prstGeom>
        </p:spPr>
        <p:txBody>
          <a:bodyPr wrap="square">
            <a:spAutoFit/>
          </a:bodyPr>
          <a:lstStyle/>
          <a:p>
            <a:r>
              <a:rPr lang="en-US" sz="2300" dirty="0">
                <a:latin typeface="+mj-lt"/>
                <a:ea typeface="Calibri" panose="020F0502020204030204" pitchFamily="34" charset="0"/>
                <a:cs typeface="Times New Roman" panose="02020603050405020304" pitchFamily="18" charset="0"/>
              </a:rPr>
              <a:t>Responsibility for WorkINdiana through the end of the program year will be a team effort. </a:t>
            </a:r>
            <a:endParaRPr lang="en-US" sz="2300" dirty="0" smtClean="0">
              <a:latin typeface="+mj-lt"/>
              <a:ea typeface="Calibri" panose="020F0502020204030204" pitchFamily="34" charset="0"/>
              <a:cs typeface="Times New Roman" panose="02020603050405020304" pitchFamily="18" charset="0"/>
            </a:endParaRPr>
          </a:p>
          <a:p>
            <a:endParaRPr lang="en-US" sz="1000" dirty="0">
              <a:latin typeface="+mj-lt"/>
              <a:cs typeface="Times New Roman" panose="02020603050405020304" pitchFamily="18" charset="0"/>
            </a:endParaRPr>
          </a:p>
          <a:p>
            <a:r>
              <a:rPr lang="en-US" sz="2300" dirty="0">
                <a:latin typeface="+mj-lt"/>
              </a:rPr>
              <a:t>Shruti will take over the majority of </a:t>
            </a:r>
            <a:r>
              <a:rPr lang="en-US" sz="2300" dirty="0" smtClean="0">
                <a:latin typeface="+mj-lt"/>
              </a:rPr>
              <a:t>day-to-day tasks.</a:t>
            </a:r>
          </a:p>
          <a:p>
            <a:endParaRPr lang="en-US" sz="1000" dirty="0">
              <a:latin typeface="+mj-lt"/>
            </a:endParaRPr>
          </a:p>
          <a:p>
            <a:r>
              <a:rPr lang="en-US" sz="2300" dirty="0" smtClean="0">
                <a:latin typeface="+mj-lt"/>
              </a:rPr>
              <a:t>Marilyn will </a:t>
            </a:r>
            <a:r>
              <a:rPr lang="en-US" sz="2300" dirty="0">
                <a:latin typeface="+mj-lt"/>
              </a:rPr>
              <a:t>handle fiscal and contract </a:t>
            </a:r>
            <a:r>
              <a:rPr lang="en-US" sz="2300" dirty="0" smtClean="0">
                <a:latin typeface="+mj-lt"/>
              </a:rPr>
              <a:t>management.</a:t>
            </a:r>
          </a:p>
          <a:p>
            <a:endParaRPr lang="en-US" dirty="0">
              <a:latin typeface="+mj-lt"/>
            </a:endParaRPr>
          </a:p>
          <a:p>
            <a:r>
              <a:rPr lang="en-US" u="sng" dirty="0" smtClean="0">
                <a:hlinkClick r:id="rId5"/>
              </a:rPr>
              <a:t>mpitzulo@dwd.in.gov</a:t>
            </a:r>
            <a:r>
              <a:rPr lang="en-US" u="sng" dirty="0"/>
              <a:t>    </a:t>
            </a:r>
            <a:endParaRPr lang="en-US" u="sng" dirty="0" smtClean="0"/>
          </a:p>
          <a:p>
            <a:endParaRPr lang="en-US" sz="1000" u="sng" dirty="0" smtClean="0"/>
          </a:p>
          <a:p>
            <a:r>
              <a:rPr lang="en-US" u="sng" dirty="0" smtClean="0">
                <a:hlinkClick r:id="rId6"/>
              </a:rPr>
              <a:t>SShrivastava@dwd.IN.gov</a:t>
            </a:r>
            <a:endParaRPr lang="en-US" u="sng" dirty="0" smtClean="0"/>
          </a:p>
          <a:p>
            <a:endParaRPr lang="en-US" dirty="0"/>
          </a:p>
          <a:p>
            <a:endParaRPr lang="en-US" sz="2300" dirty="0">
              <a:latin typeface="+mj-lt"/>
            </a:endParaRPr>
          </a:p>
        </p:txBody>
      </p:sp>
      <p:cxnSp>
        <p:nvCxnSpPr>
          <p:cNvPr id="11" name="Straight Connector 10"/>
          <p:cNvCxnSpPr/>
          <p:nvPr/>
        </p:nvCxnSpPr>
        <p:spPr>
          <a:xfrm>
            <a:off x="6199430" y="2113732"/>
            <a:ext cx="29497" cy="42790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41495" y="1545233"/>
            <a:ext cx="5004768" cy="4401205"/>
          </a:xfrm>
          <a:prstGeom prst="rect">
            <a:avLst/>
          </a:prstGeom>
          <a:noFill/>
        </p:spPr>
        <p:txBody>
          <a:bodyPr wrap="square" rtlCol="0">
            <a:spAutoFit/>
          </a:bodyPr>
          <a:lstStyle/>
          <a:p>
            <a:r>
              <a:rPr lang="en-US" sz="5800" dirty="0">
                <a:effectLst>
                  <a:reflection blurRad="6350" stA="50000" endA="300" endPos="50000" dist="29997" dir="5400000" sy="-100000" algn="bl" rotWithShape="0"/>
                </a:effectLst>
                <a:latin typeface="Segoe Print" panose="02000600000000000000" pitchFamily="2" charset="0"/>
              </a:rPr>
              <a:t>REMINDER</a:t>
            </a:r>
          </a:p>
          <a:p>
            <a:r>
              <a:rPr lang="en-US" sz="5800" dirty="0" smtClean="0">
                <a:solidFill>
                  <a:srgbClr val="FFC000"/>
                </a:solidFill>
                <a:effectLst>
                  <a:reflection blurRad="6350" stA="50000" endA="300" endPos="50000" dist="29997" dir="5400000" sy="-100000" algn="bl" rotWithShape="0"/>
                </a:effectLst>
                <a:latin typeface="Segoe Print" panose="02000600000000000000" pitchFamily="2" charset="0"/>
              </a:rPr>
              <a:t>REMINDER</a:t>
            </a:r>
          </a:p>
          <a:p>
            <a:r>
              <a:rPr lang="en-US" sz="5800" dirty="0">
                <a:effectLst>
                  <a:reflection blurRad="6350" stA="50000" endA="300" endPos="50000" dist="29997" dir="5400000" sy="-100000" algn="bl" rotWithShape="0"/>
                </a:effectLst>
                <a:latin typeface="Segoe Print" panose="02000600000000000000" pitchFamily="2" charset="0"/>
              </a:rPr>
              <a:t>REMINDER</a:t>
            </a:r>
          </a:p>
          <a:p>
            <a:r>
              <a:rPr lang="en-US" sz="5800" dirty="0">
                <a:solidFill>
                  <a:srgbClr val="FFC000"/>
                </a:solidFill>
                <a:effectLst>
                  <a:reflection blurRad="6350" stA="50000" endA="300" endPos="50000" dist="29997" dir="5400000" sy="-100000" algn="bl" rotWithShape="0"/>
                </a:effectLst>
                <a:latin typeface="Segoe Print" panose="02000600000000000000" pitchFamily="2" charset="0"/>
              </a:rPr>
              <a:t>REMINDER</a:t>
            </a:r>
          </a:p>
          <a:p>
            <a:endParaRPr lang="en-US" sz="4800" dirty="0">
              <a:latin typeface="Segoe Print" panose="02000600000000000000" pitchFamily="2" charset="0"/>
            </a:endParaRPr>
          </a:p>
        </p:txBody>
      </p:sp>
    </p:spTree>
    <p:extLst>
      <p:ext uri="{BB962C8B-B14F-4D97-AF65-F5344CB8AC3E}">
        <p14:creationId xmlns:p14="http://schemas.microsoft.com/office/powerpoint/2010/main" val="10972739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29201"/>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119867" y="2342555"/>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cxnSp>
        <p:nvCxnSpPr>
          <p:cNvPr id="25" name="Straight Connector 24"/>
          <p:cNvCxnSpPr/>
          <p:nvPr/>
        </p:nvCxnSpPr>
        <p:spPr>
          <a:xfrm>
            <a:off x="7411644" y="2990893"/>
            <a:ext cx="0" cy="3159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48571" y="2260797"/>
            <a:ext cx="6751158" cy="4154984"/>
          </a:xfrm>
          <a:prstGeom prst="rect">
            <a:avLst/>
          </a:prstGeom>
        </p:spPr>
        <p:txBody>
          <a:bodyPr wrap="square">
            <a:spAutoFit/>
          </a:bodyPr>
          <a:lstStyle/>
          <a:p>
            <a:r>
              <a:rPr lang="en-US" sz="5400" dirty="0" smtClean="0">
                <a:latin typeface="Segoe Print" panose="02000600000000000000" pitchFamily="2" charset="0"/>
                <a:ea typeface="Calibri" panose="020F0502020204030204" pitchFamily="34" charset="0"/>
                <a:cs typeface="Times New Roman" panose="02020603050405020304" pitchFamily="18" charset="0"/>
              </a:rPr>
              <a:t>Webinar</a:t>
            </a:r>
          </a:p>
          <a:p>
            <a:r>
              <a:rPr lang="en-US" sz="2400" dirty="0" smtClean="0">
                <a:solidFill>
                  <a:srgbClr val="FFC000"/>
                </a:solidFill>
                <a:ea typeface="Calibri" panose="020F0502020204030204" pitchFamily="34" charset="0"/>
                <a:cs typeface="Times New Roman" panose="02020603050405020304" pitchFamily="18" charset="0"/>
              </a:rPr>
              <a:t>How </a:t>
            </a:r>
            <a:r>
              <a:rPr lang="en-US" sz="2400" dirty="0">
                <a:solidFill>
                  <a:srgbClr val="FFC000"/>
                </a:solidFill>
                <a:ea typeface="Calibri" panose="020F0502020204030204" pitchFamily="34" charset="0"/>
                <a:cs typeface="Times New Roman" panose="02020603050405020304" pitchFamily="18" charset="0"/>
              </a:rPr>
              <a:t>to become a Workforce Ready Grant (non-credit bearing) Training </a:t>
            </a:r>
            <a:r>
              <a:rPr lang="en-US" sz="2400" dirty="0" smtClean="0">
                <a:solidFill>
                  <a:srgbClr val="FFC000"/>
                </a:solidFill>
                <a:ea typeface="Calibri" panose="020F0502020204030204" pitchFamily="34" charset="0"/>
                <a:cs typeface="Times New Roman" panose="02020603050405020304" pitchFamily="18" charset="0"/>
              </a:rPr>
              <a:t>Provider</a:t>
            </a:r>
          </a:p>
          <a:p>
            <a:endParaRPr lang="en-US" dirty="0">
              <a:ea typeface="Calibri" panose="020F0502020204030204" pitchFamily="34" charset="0"/>
              <a:cs typeface="Times New Roman" panose="02020603050405020304" pitchFamily="18" charset="0"/>
            </a:endParaRPr>
          </a:p>
          <a:p>
            <a:r>
              <a:rPr lang="en-US" dirty="0">
                <a:ea typeface="Calibri" panose="020F0502020204030204" pitchFamily="34" charset="0"/>
                <a:cs typeface="Times New Roman" panose="02020603050405020304" pitchFamily="18" charset="0"/>
              </a:rPr>
              <a:t>This webinar will go over the program requirements, student eligibility, and steps required to become an eligible training provider for Indiana’s Workforce Ready Grant, non-credit bearing program. Becoming an eligible training provider for this program allows a training institution to train in high-demand, high-priority job sectors and receive student tuition payment directly from the </a:t>
            </a:r>
            <a:r>
              <a:rPr lang="en-US" dirty="0" smtClean="0">
                <a:ea typeface="Calibri" panose="020F0502020204030204" pitchFamily="34" charset="0"/>
                <a:cs typeface="Times New Roman" panose="02020603050405020304" pitchFamily="18" charset="0"/>
              </a:rPr>
              <a:t>state </a:t>
            </a:r>
            <a:r>
              <a:rPr lang="en-US" dirty="0">
                <a:ea typeface="Calibri" panose="020F0502020204030204" pitchFamily="34" charset="0"/>
                <a:cs typeface="Times New Roman" panose="02020603050405020304" pitchFamily="18" charset="0"/>
              </a:rPr>
              <a:t>for eligible students. </a:t>
            </a:r>
            <a:endParaRPr lang="en-US" dirty="0">
              <a:effectLst/>
              <a:ea typeface="Calibri" panose="020F0502020204030204" pitchFamily="34" charset="0"/>
              <a:cs typeface="Times New Roman" panose="02020603050405020304" pitchFamily="18" charset="0"/>
            </a:endParaRPr>
          </a:p>
        </p:txBody>
      </p:sp>
      <p:sp>
        <p:nvSpPr>
          <p:cNvPr id="3" name="TextBox 2"/>
          <p:cNvSpPr txBox="1"/>
          <p:nvPr/>
        </p:nvSpPr>
        <p:spPr>
          <a:xfrm>
            <a:off x="7580215" y="3576415"/>
            <a:ext cx="4024378" cy="1923604"/>
          </a:xfrm>
          <a:prstGeom prst="rect">
            <a:avLst/>
          </a:prstGeom>
          <a:noFill/>
        </p:spPr>
        <p:txBody>
          <a:bodyPr wrap="square" rtlCol="0">
            <a:spAutoFit/>
          </a:bodyPr>
          <a:lstStyle/>
          <a:p>
            <a:r>
              <a:rPr lang="en-US" sz="2800" dirty="0" smtClean="0"/>
              <a:t>June 20, 2019</a:t>
            </a:r>
          </a:p>
          <a:p>
            <a:r>
              <a:rPr lang="en-US" sz="2000" dirty="0" smtClean="0"/>
              <a:t>10:30 – 11:30 a.m</a:t>
            </a:r>
            <a:r>
              <a:rPr lang="en-US" sz="2800" dirty="0" smtClean="0"/>
              <a:t>.</a:t>
            </a:r>
          </a:p>
          <a:p>
            <a:endParaRPr lang="en-US" sz="1100" dirty="0"/>
          </a:p>
          <a:p>
            <a:r>
              <a:rPr lang="en-US" dirty="0" smtClean="0"/>
              <a:t> </a:t>
            </a:r>
            <a:r>
              <a:rPr lang="en-US" sz="2400" u="sng" dirty="0">
                <a:hlinkClick r:id="rId4"/>
              </a:rPr>
              <a:t>https://bit.ly/2PtsfX9</a:t>
            </a:r>
            <a:endParaRPr lang="en-US" sz="2400" dirty="0"/>
          </a:p>
          <a:p>
            <a:endParaRPr lang="en-US" sz="280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1644" y="5261773"/>
            <a:ext cx="4266434" cy="88884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18884" y="2154465"/>
            <a:ext cx="1585709" cy="2436265"/>
          </a:xfrm>
          <a:prstGeom prst="rect">
            <a:avLst/>
          </a:prstGeom>
        </p:spPr>
      </p:pic>
    </p:spTree>
    <p:extLst>
      <p:ext uri="{BB962C8B-B14F-4D97-AF65-F5344CB8AC3E}">
        <p14:creationId xmlns:p14="http://schemas.microsoft.com/office/powerpoint/2010/main" val="29589872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Rectangle 4"/>
          <p:cNvSpPr/>
          <p:nvPr/>
        </p:nvSpPr>
        <p:spPr>
          <a:xfrm>
            <a:off x="0" y="-3049696"/>
            <a:ext cx="11734800" cy="2585323"/>
          </a:xfrm>
          <a:prstGeom prst="rect">
            <a:avLst/>
          </a:prstGeom>
        </p:spPr>
        <p:txBody>
          <a:bodyPr wrap="square">
            <a:spAutoFit/>
          </a:bodyPr>
          <a:lstStyle/>
          <a:p>
            <a:r>
              <a:rPr lang="en-US" dirty="0">
                <a:latin typeface="Arial" panose="020B0604020202020204" pitchFamily="34" charset="0"/>
              </a:rPr>
              <a:t>program is open to anyone age 16 or older who is not attending a high school. It helps people prepare for the equivalency test, earn workforce</a:t>
            </a:r>
          </a:p>
          <a:p>
            <a:r>
              <a:rPr lang="en-US" dirty="0">
                <a:latin typeface="Arial" panose="020B0604020202020204" pitchFamily="34" charset="0"/>
              </a:rPr>
              <a:t>certification and even learn English as a second language.</a:t>
            </a:r>
          </a:p>
          <a:p>
            <a:r>
              <a:rPr lang="en-US" dirty="0">
                <a:latin typeface="Arial" panose="020B0604020202020204" pitchFamily="34" charset="0"/>
              </a:rPr>
              <a:t>“It’s really all about getting people into career training and employment,” said Robert Moore, director of the program.</a:t>
            </a:r>
          </a:p>
          <a:p>
            <a:r>
              <a:rPr lang="en-US" dirty="0">
                <a:latin typeface="Arial" panose="020B0604020202020204" pitchFamily="34" charset="0"/>
              </a:rPr>
              <a:t>The program serves about 500 people each year. Historically, there has been one ceremony in May to recognize their accomplishments. A second</a:t>
            </a:r>
          </a:p>
          <a:p>
            <a:r>
              <a:rPr lang="en-US" dirty="0">
                <a:latin typeface="Arial" panose="020B0604020202020204" pitchFamily="34" charset="0"/>
              </a:rPr>
              <a:t>ceremony was added in December this year.</a:t>
            </a:r>
          </a:p>
          <a:p>
            <a:r>
              <a:rPr lang="en-US" dirty="0">
                <a:latin typeface="Arial" panose="020B0604020202020204" pitchFamily="34" charset="0"/>
              </a:rPr>
              <a:t>“</a:t>
            </a:r>
            <a:r>
              <a:rPr lang="en-US" sz="800" i="1" dirty="0">
                <a:latin typeface="Arial" panose="020B0604020202020204" pitchFamily="34" charset="0"/>
              </a:rPr>
              <a:t>- 1</a:t>
            </a:r>
            <a:endParaRPr lang="en-US" dirty="0"/>
          </a:p>
        </p:txBody>
      </p:sp>
      <p:sp>
        <p:nvSpPr>
          <p:cNvPr id="7" name="Rectangle 6"/>
          <p:cNvSpPr/>
          <p:nvPr/>
        </p:nvSpPr>
        <p:spPr>
          <a:xfrm>
            <a:off x="4636316" y="1841417"/>
            <a:ext cx="7079673" cy="1046440"/>
          </a:xfrm>
          <a:prstGeom prst="rect">
            <a:avLst/>
          </a:prstGeom>
        </p:spPr>
        <p:txBody>
          <a:bodyPr wrap="square">
            <a:spAutoFit/>
          </a:bodyPr>
          <a:lstStyle/>
          <a:p>
            <a:endParaRPr lang="en-US" sz="2800" dirty="0"/>
          </a:p>
          <a:p>
            <a:endParaRPr lang="en-US" sz="1700" dirty="0"/>
          </a:p>
          <a:p>
            <a:endParaRPr lang="en-US" sz="1700" dirty="0"/>
          </a:p>
        </p:txBody>
      </p:sp>
      <p:sp>
        <p:nvSpPr>
          <p:cNvPr id="10" name="Rectangle 9"/>
          <p:cNvSpPr/>
          <p:nvPr/>
        </p:nvSpPr>
        <p:spPr>
          <a:xfrm>
            <a:off x="2428046" y="887309"/>
            <a:ext cx="9129252" cy="1477328"/>
          </a:xfrm>
          <a:prstGeom prst="rect">
            <a:avLst/>
          </a:prstGeom>
        </p:spPr>
        <p:txBody>
          <a:bodyPr wrap="square">
            <a:spAutoFit/>
          </a:bodyPr>
          <a:lstStyle/>
          <a:p>
            <a:r>
              <a:rPr lang="en-US" sz="5400" b="1" dirty="0"/>
              <a:t>Indiana</a:t>
            </a:r>
            <a:r>
              <a:rPr lang="en-US" sz="5400" dirty="0"/>
              <a:t> ADULT EDUCATION</a:t>
            </a:r>
            <a:r>
              <a:rPr lang="en-US" sz="10200" dirty="0"/>
              <a:t/>
            </a:r>
            <a:br>
              <a:rPr lang="en-US" sz="10200" dirty="0"/>
            </a:br>
            <a:r>
              <a:rPr lang="en-US" dirty="0"/>
              <a:t>Basic Skills. High School Equivalency. Short-term Training. Certifications and More.</a:t>
            </a:r>
            <a:br>
              <a:rPr lang="en-US" dirty="0"/>
            </a:br>
            <a:endParaRPr lang="en-US" dirty="0"/>
          </a:p>
        </p:txBody>
      </p:sp>
      <p:cxnSp>
        <p:nvCxnSpPr>
          <p:cNvPr id="18" name="Curved Connector 17"/>
          <p:cNvCxnSpPr/>
          <p:nvPr/>
        </p:nvCxnSpPr>
        <p:spPr>
          <a:xfrm rot="10800000">
            <a:off x="1378858" y="348343"/>
            <a:ext cx="76253" cy="1270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684959" y="2585993"/>
            <a:ext cx="6811" cy="36615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34578" y="2511528"/>
            <a:ext cx="7836345" cy="1661993"/>
          </a:xfrm>
          <a:prstGeom prst="rect">
            <a:avLst/>
          </a:prstGeom>
          <a:noFill/>
        </p:spPr>
        <p:txBody>
          <a:bodyPr wrap="square" rtlCol="0">
            <a:spAutoFit/>
          </a:bodyPr>
          <a:lstStyle/>
          <a:p>
            <a:endParaRPr lang="en-US" sz="1600" dirty="0"/>
          </a:p>
          <a:p>
            <a:r>
              <a:rPr lang="en-US" sz="2800" dirty="0" smtClean="0">
                <a:latin typeface="Century Gothic" panose="020B0502020202020204" pitchFamily="34" charset="0"/>
              </a:rPr>
              <a:t>►</a:t>
            </a:r>
            <a:r>
              <a:rPr lang="en-US" sz="3400" dirty="0" smtClean="0"/>
              <a:t>Integrated Education &amp; Training</a:t>
            </a:r>
          </a:p>
          <a:p>
            <a:r>
              <a:rPr lang="en-US" sz="2000" dirty="0" smtClean="0"/>
              <a:t>      </a:t>
            </a:r>
            <a:r>
              <a:rPr lang="en-US" sz="1950" dirty="0" smtClean="0">
                <a:solidFill>
                  <a:srgbClr val="FFC000"/>
                </a:solidFill>
              </a:rPr>
              <a:t>IELCE | Short-term Training | Certifications</a:t>
            </a:r>
          </a:p>
          <a:p>
            <a:endParaRPr lang="en-US" sz="1600" dirty="0" smtClean="0"/>
          </a:p>
          <a:p>
            <a:endParaRPr lang="en-US" sz="1600" dirty="0"/>
          </a:p>
        </p:txBody>
      </p:sp>
      <p:sp>
        <p:nvSpPr>
          <p:cNvPr id="9" name="TextBox 8"/>
          <p:cNvSpPr txBox="1"/>
          <p:nvPr/>
        </p:nvSpPr>
        <p:spPr>
          <a:xfrm>
            <a:off x="505764" y="4646250"/>
            <a:ext cx="7637518" cy="2000548"/>
          </a:xfrm>
          <a:prstGeom prst="rect">
            <a:avLst/>
          </a:prstGeom>
          <a:noFill/>
        </p:spPr>
        <p:txBody>
          <a:bodyPr wrap="square" rtlCol="0">
            <a:spAutoFit/>
          </a:bodyPr>
          <a:lstStyle/>
          <a:p>
            <a:r>
              <a:rPr lang="en-US" dirty="0"/>
              <a:t>IET </a:t>
            </a:r>
            <a:r>
              <a:rPr lang="en-US" dirty="0" smtClean="0"/>
              <a:t>Enrollment		2,787  	    59.40% </a:t>
            </a:r>
            <a:r>
              <a:rPr lang="en-US" dirty="0"/>
              <a:t>goal</a:t>
            </a:r>
          </a:p>
          <a:p>
            <a:r>
              <a:rPr lang="en-US" dirty="0">
                <a:solidFill>
                  <a:srgbClr val="FFC000"/>
                </a:solidFill>
              </a:rPr>
              <a:t>IELCE Enrollment	</a:t>
            </a:r>
            <a:r>
              <a:rPr lang="en-US" dirty="0" smtClean="0">
                <a:solidFill>
                  <a:srgbClr val="FFC000"/>
                </a:solidFill>
              </a:rPr>
              <a:t>            93	    16.00% </a:t>
            </a:r>
            <a:r>
              <a:rPr lang="en-US" dirty="0">
                <a:solidFill>
                  <a:srgbClr val="FFC000"/>
                </a:solidFill>
              </a:rPr>
              <a:t>goal</a:t>
            </a:r>
          </a:p>
          <a:p>
            <a:r>
              <a:rPr lang="en-US" dirty="0"/>
              <a:t>Still Enrolled		</a:t>
            </a:r>
            <a:r>
              <a:rPr lang="en-US" dirty="0" smtClean="0"/>
              <a:t>	   863</a:t>
            </a:r>
            <a:endParaRPr lang="en-US" dirty="0"/>
          </a:p>
          <a:p>
            <a:r>
              <a:rPr lang="en-US" dirty="0">
                <a:solidFill>
                  <a:srgbClr val="FFC000"/>
                </a:solidFill>
              </a:rPr>
              <a:t>Dropped			</a:t>
            </a:r>
            <a:r>
              <a:rPr lang="en-US" dirty="0" smtClean="0">
                <a:solidFill>
                  <a:srgbClr val="FFC000"/>
                </a:solidFill>
              </a:rPr>
              <a:t>   305          </a:t>
            </a:r>
            <a:r>
              <a:rPr lang="en-US" dirty="0">
                <a:solidFill>
                  <a:srgbClr val="FFC000"/>
                </a:solidFill>
              </a:rPr>
              <a:t>15.58%</a:t>
            </a:r>
          </a:p>
          <a:p>
            <a:r>
              <a:rPr lang="en-US" dirty="0"/>
              <a:t>Completions		</a:t>
            </a:r>
            <a:r>
              <a:rPr lang="en-US" dirty="0" smtClean="0"/>
              <a:t>1,619          </a:t>
            </a:r>
            <a:r>
              <a:rPr lang="en-US" dirty="0"/>
              <a:t>84.15%</a:t>
            </a:r>
          </a:p>
          <a:p>
            <a:r>
              <a:rPr lang="en-US" dirty="0">
                <a:solidFill>
                  <a:srgbClr val="FFC000"/>
                </a:solidFill>
              </a:rPr>
              <a:t>Certifications		</a:t>
            </a:r>
            <a:r>
              <a:rPr lang="en-US" dirty="0" smtClean="0">
                <a:solidFill>
                  <a:srgbClr val="FFC000"/>
                </a:solidFill>
              </a:rPr>
              <a:t>1,207          </a:t>
            </a:r>
            <a:r>
              <a:rPr lang="en-US" dirty="0">
                <a:solidFill>
                  <a:srgbClr val="FFC000"/>
                </a:solidFill>
              </a:rPr>
              <a:t>74.55%</a:t>
            </a:r>
          </a:p>
          <a:p>
            <a:endParaRPr lang="en-US" sz="1600" dirty="0"/>
          </a:p>
        </p:txBody>
      </p:sp>
      <p:sp>
        <p:nvSpPr>
          <p:cNvPr id="2" name="TextBox 1"/>
          <p:cNvSpPr txBox="1"/>
          <p:nvPr/>
        </p:nvSpPr>
        <p:spPr>
          <a:xfrm>
            <a:off x="505763" y="3859100"/>
            <a:ext cx="7093974" cy="1200329"/>
          </a:xfrm>
          <a:prstGeom prst="rect">
            <a:avLst/>
          </a:prstGeom>
          <a:noFill/>
        </p:spPr>
        <p:txBody>
          <a:bodyPr wrap="square" rtlCol="0">
            <a:spAutoFit/>
          </a:bodyPr>
          <a:lstStyle/>
          <a:p>
            <a:r>
              <a:rPr lang="en-US" dirty="0"/>
              <a:t>11 IELCE certifications and 216 IET </a:t>
            </a:r>
            <a:r>
              <a:rPr lang="en-US" dirty="0" smtClean="0"/>
              <a:t>certifications</a:t>
            </a:r>
            <a:endParaRPr lang="en-US" dirty="0"/>
          </a:p>
          <a:p>
            <a:r>
              <a:rPr lang="en-US" dirty="0">
                <a:solidFill>
                  <a:srgbClr val="FFC000"/>
                </a:solidFill>
              </a:rPr>
              <a:t>4 pending applications </a:t>
            </a:r>
          </a:p>
          <a:p>
            <a:endParaRPr lang="en-US" dirty="0"/>
          </a:p>
          <a:p>
            <a:endParaRPr lang="en-US" dirty="0"/>
          </a:p>
        </p:txBody>
      </p:sp>
      <p:cxnSp>
        <p:nvCxnSpPr>
          <p:cNvPr id="8" name="Straight Connector 7"/>
          <p:cNvCxnSpPr/>
          <p:nvPr/>
        </p:nvCxnSpPr>
        <p:spPr>
          <a:xfrm>
            <a:off x="7433187" y="2887857"/>
            <a:ext cx="23947" cy="36710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descr="C:\Users\dwagner_ae.WARREN\Downloads\sky.jpg"/>
          <p:cNvPicPr/>
          <p:nvPr/>
        </p:nvPicPr>
        <p:blipFill>
          <a:blip r:embed="rId4">
            <a:extLst>
              <a:ext uri="{28A0092B-C50C-407E-A947-70E740481C1C}">
                <a14:useLocalDpi xmlns:a14="http://schemas.microsoft.com/office/drawing/2010/main" val="0"/>
              </a:ext>
            </a:extLst>
          </a:blip>
          <a:srcRect/>
          <a:stretch>
            <a:fillRect/>
          </a:stretch>
        </p:blipFill>
        <p:spPr bwMode="auto">
          <a:xfrm>
            <a:off x="7818241" y="3388435"/>
            <a:ext cx="3997929" cy="2547156"/>
          </a:xfrm>
          <a:prstGeom prst="rect">
            <a:avLst/>
          </a:prstGeom>
          <a:noFill/>
          <a:ln>
            <a:solidFill>
              <a:schemeClr val="tx1"/>
            </a:solidFill>
          </a:ln>
          <a:effectLst>
            <a:reflection blurRad="6350" stA="52000" endA="300" endPos="35000" dir="5400000" sy="-100000" algn="bl" rotWithShape="0"/>
          </a:effectLst>
        </p:spPr>
      </p:pic>
      <p:sp>
        <p:nvSpPr>
          <p:cNvPr id="3" name="Rectangle 2"/>
          <p:cNvSpPr/>
          <p:nvPr/>
        </p:nvSpPr>
        <p:spPr>
          <a:xfrm>
            <a:off x="7742774" y="2773958"/>
            <a:ext cx="3794629" cy="492443"/>
          </a:xfrm>
          <a:prstGeom prst="rect">
            <a:avLst/>
          </a:prstGeom>
        </p:spPr>
        <p:txBody>
          <a:bodyPr wrap="none">
            <a:spAutoFit/>
          </a:bodyPr>
          <a:lstStyle/>
          <a:p>
            <a:r>
              <a:rPr lang="en-US" sz="1400" dirty="0">
                <a:ea typeface="Calibri" panose="020F0502020204030204" pitchFamily="34" charset="0"/>
              </a:rPr>
              <a:t>Certified Nursing Assistant </a:t>
            </a:r>
            <a:r>
              <a:rPr lang="en-US" sz="1400" dirty="0" smtClean="0">
                <a:ea typeface="Calibri" panose="020F0502020204030204" pitchFamily="34" charset="0"/>
              </a:rPr>
              <a:t>(CNA) Classes</a:t>
            </a:r>
          </a:p>
          <a:p>
            <a:r>
              <a:rPr lang="en-US" sz="1200" dirty="0"/>
              <a:t>MSD Warren Township Adult </a:t>
            </a:r>
            <a:r>
              <a:rPr lang="en-US" sz="1200" dirty="0" smtClean="0"/>
              <a:t>Education Program </a:t>
            </a:r>
            <a:endParaRPr lang="en-US" sz="1200" dirty="0"/>
          </a:p>
        </p:txBody>
      </p:sp>
      <p:sp>
        <p:nvSpPr>
          <p:cNvPr id="15" name="Rectangle 14"/>
          <p:cNvSpPr/>
          <p:nvPr/>
        </p:nvSpPr>
        <p:spPr>
          <a:xfrm>
            <a:off x="4782703" y="2250738"/>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Tree>
    <p:extLst>
      <p:ext uri="{BB962C8B-B14F-4D97-AF65-F5344CB8AC3E}">
        <p14:creationId xmlns:p14="http://schemas.microsoft.com/office/powerpoint/2010/main" val="30369703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931418" y="1011728"/>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4" name="TextBox 3"/>
          <p:cNvSpPr txBox="1"/>
          <p:nvPr/>
        </p:nvSpPr>
        <p:spPr>
          <a:xfrm>
            <a:off x="6019975" y="2619970"/>
            <a:ext cx="5448635" cy="400110"/>
          </a:xfrm>
          <a:prstGeom prst="rect">
            <a:avLst/>
          </a:prstGeom>
          <a:noFill/>
        </p:spPr>
        <p:txBody>
          <a:bodyPr wrap="square" rtlCol="0">
            <a:spAutoFit/>
          </a:bodyPr>
          <a:lstStyle/>
          <a:p>
            <a:endParaRPr lang="en-US" sz="2000" dirty="0"/>
          </a:p>
        </p:txBody>
      </p:sp>
      <p:sp>
        <p:nvSpPr>
          <p:cNvPr id="7" name="Rectangle 6"/>
          <p:cNvSpPr/>
          <p:nvPr/>
        </p:nvSpPr>
        <p:spPr>
          <a:xfrm>
            <a:off x="448521" y="5819615"/>
            <a:ext cx="2036135" cy="338554"/>
          </a:xfrm>
          <a:prstGeom prst="rect">
            <a:avLst/>
          </a:prstGeom>
        </p:spPr>
        <p:txBody>
          <a:bodyPr wrap="none">
            <a:spAutoFit/>
          </a:bodyPr>
          <a:lstStyle/>
          <a:p>
            <a:r>
              <a:rPr lang="en-US" sz="1600" dirty="0" smtClean="0"/>
              <a:t>                                 </a:t>
            </a:r>
            <a:endParaRPr lang="en-US" sz="1600" dirty="0"/>
          </a:p>
        </p:txBody>
      </p:sp>
      <p:cxnSp>
        <p:nvCxnSpPr>
          <p:cNvPr id="11" name="Straight Connector 10"/>
          <p:cNvCxnSpPr/>
          <p:nvPr/>
        </p:nvCxnSpPr>
        <p:spPr>
          <a:xfrm flipH="1">
            <a:off x="13538635" y="3718401"/>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7275" y="2424161"/>
            <a:ext cx="8008504" cy="2739211"/>
          </a:xfrm>
          <a:prstGeom prst="rect">
            <a:avLst/>
          </a:prstGeom>
          <a:noFill/>
        </p:spPr>
        <p:txBody>
          <a:bodyPr wrap="square" rtlCol="0">
            <a:spAutoFit/>
          </a:bodyPr>
          <a:lstStyle/>
          <a:p>
            <a:r>
              <a:rPr lang="en-US" sz="3400" dirty="0" smtClean="0">
                <a:solidFill>
                  <a:srgbClr val="FFC000"/>
                </a:solidFill>
                <a:latin typeface="Segoe Print" panose="02000600000000000000" pitchFamily="2" charset="0"/>
              </a:rPr>
              <a:t>Workforce Education </a:t>
            </a:r>
          </a:p>
          <a:p>
            <a:r>
              <a:rPr lang="en-US" sz="3400" dirty="0" smtClean="0">
                <a:solidFill>
                  <a:srgbClr val="FFC000"/>
                </a:solidFill>
                <a:latin typeface="Segoe Print" panose="02000600000000000000" pitchFamily="2" charset="0"/>
              </a:rPr>
              <a:t>Initiative </a:t>
            </a:r>
          </a:p>
          <a:p>
            <a:r>
              <a:rPr lang="en-US" sz="7200" dirty="0" smtClean="0">
                <a:solidFill>
                  <a:srgbClr val="FFC000"/>
                </a:solidFill>
                <a:latin typeface="Segoe Print" panose="02000600000000000000" pitchFamily="2" charset="0"/>
              </a:rPr>
              <a:t> </a:t>
            </a:r>
          </a:p>
          <a:p>
            <a:r>
              <a:rPr lang="en-US" sz="3200" dirty="0" smtClean="0"/>
              <a:t>				</a:t>
            </a:r>
            <a:endParaRPr lang="en-US" sz="800" dirty="0" smtClean="0"/>
          </a:p>
        </p:txBody>
      </p:sp>
      <p:sp>
        <p:nvSpPr>
          <p:cNvPr id="8" name="Rectangle 7"/>
          <p:cNvSpPr/>
          <p:nvPr/>
        </p:nvSpPr>
        <p:spPr>
          <a:xfrm>
            <a:off x="310683" y="3441680"/>
            <a:ext cx="7006125" cy="3416320"/>
          </a:xfrm>
          <a:prstGeom prst="rect">
            <a:avLst/>
          </a:prstGeom>
        </p:spPr>
        <p:txBody>
          <a:bodyPr wrap="square">
            <a:spAutoFit/>
          </a:bodyPr>
          <a:lstStyle/>
          <a:p>
            <a:r>
              <a:rPr lang="en-US" sz="2000" dirty="0">
                <a:ea typeface="Calibri" panose="020F0502020204030204" pitchFamily="34" charset="0"/>
                <a:cs typeface="Times New Roman" panose="02020603050405020304" pitchFamily="18" charset="0"/>
              </a:rPr>
              <a:t> </a:t>
            </a:r>
            <a:r>
              <a:rPr lang="en-US" sz="3600" dirty="0">
                <a:ea typeface="Calibri" panose="020F0502020204030204" pitchFamily="34" charset="0"/>
                <a:cs typeface="Times New Roman" panose="02020603050405020304" pitchFamily="18" charset="0"/>
              </a:rPr>
              <a:t>89 </a:t>
            </a:r>
            <a:r>
              <a:rPr lang="en-US" sz="3600" dirty="0" smtClean="0">
                <a:ea typeface="Calibri" panose="020F0502020204030204" pitchFamily="34" charset="0"/>
                <a:cs typeface="Times New Roman" panose="02020603050405020304" pitchFamily="18" charset="0"/>
              </a:rPr>
              <a:t>WEI </a:t>
            </a:r>
            <a:r>
              <a:rPr lang="en-US" sz="3600" dirty="0">
                <a:ea typeface="Calibri" panose="020F0502020204030204" pitchFamily="34" charset="0"/>
                <a:cs typeface="Times New Roman" panose="02020603050405020304" pitchFamily="18" charset="0"/>
              </a:rPr>
              <a:t>certifications</a:t>
            </a:r>
          </a:p>
          <a:p>
            <a:r>
              <a:rPr lang="en-US" sz="2000" dirty="0">
                <a:ea typeface="Calibri" panose="020F0502020204030204" pitchFamily="34" charset="0"/>
                <a:cs typeface="Times New Roman" panose="02020603050405020304" pitchFamily="18" charset="0"/>
              </a:rPr>
              <a:t>2 pending applications</a:t>
            </a:r>
          </a:p>
          <a:p>
            <a:r>
              <a:rPr lang="en-US" sz="2000" dirty="0">
                <a:ea typeface="Calibri" panose="020F0502020204030204" pitchFamily="34" charset="0"/>
                <a:cs typeface="Times New Roman" panose="02020603050405020304" pitchFamily="18" charset="0"/>
              </a:rPr>
              <a:t> </a:t>
            </a:r>
          </a:p>
          <a:p>
            <a:r>
              <a:rPr lang="en-US" sz="2000" dirty="0">
                <a:ea typeface="Calibri" panose="020F0502020204030204" pitchFamily="34" charset="0"/>
                <a:cs typeface="Times New Roman" panose="02020603050405020304" pitchFamily="18" charset="0"/>
              </a:rPr>
              <a:t>WEI monthly data report statewide enrollments –  </a:t>
            </a:r>
          </a:p>
          <a:p>
            <a:r>
              <a:rPr lang="en-US" sz="2000" dirty="0">
                <a:ea typeface="Calibri" panose="020F0502020204030204" pitchFamily="34" charset="0"/>
                <a:cs typeface="Times New Roman" panose="02020603050405020304" pitchFamily="18" charset="0"/>
              </a:rPr>
              <a:t>WEI Enrollments	925 	21.4% of the goal</a:t>
            </a:r>
          </a:p>
          <a:p>
            <a:r>
              <a:rPr lang="en-US" sz="2000" dirty="0">
                <a:ea typeface="Calibri" panose="020F0502020204030204" pitchFamily="34" charset="0"/>
                <a:cs typeface="Times New Roman" panose="02020603050405020304" pitchFamily="18" charset="0"/>
              </a:rPr>
              <a:t>Still enrolled		757</a:t>
            </a:r>
          </a:p>
          <a:p>
            <a:r>
              <a:rPr lang="en-US" sz="2000" dirty="0">
                <a:ea typeface="Calibri" panose="020F0502020204030204" pitchFamily="34" charset="0"/>
                <a:cs typeface="Times New Roman" panose="02020603050405020304" pitchFamily="18" charset="0"/>
              </a:rPr>
              <a:t>Dropped			</a:t>
            </a:r>
            <a:r>
              <a:rPr lang="en-US" sz="2000" dirty="0" smtClean="0">
                <a:ea typeface="Calibri" panose="020F0502020204030204" pitchFamily="34" charset="0"/>
                <a:cs typeface="Times New Roman" panose="02020603050405020304" pitchFamily="18" charset="0"/>
              </a:rPr>
              <a:t>  38 </a:t>
            </a:r>
            <a:r>
              <a:rPr lang="en-US" sz="2000" dirty="0">
                <a:ea typeface="Calibri" panose="020F0502020204030204" pitchFamily="34" charset="0"/>
                <a:cs typeface="Times New Roman" panose="02020603050405020304" pitchFamily="18" charset="0"/>
              </a:rPr>
              <a:t>	</a:t>
            </a:r>
            <a:r>
              <a:rPr lang="en-US" sz="2000" dirty="0" smtClean="0">
                <a:ea typeface="Calibri" panose="020F0502020204030204" pitchFamily="34" charset="0"/>
                <a:cs typeface="Times New Roman" panose="02020603050405020304" pitchFamily="18" charset="0"/>
              </a:rPr>
              <a:t>20.77</a:t>
            </a:r>
            <a:r>
              <a:rPr lang="en-US" sz="2000" dirty="0">
                <a:ea typeface="Calibri" panose="020F0502020204030204" pitchFamily="34" charset="0"/>
                <a:cs typeface="Times New Roman" panose="02020603050405020304" pitchFamily="18" charset="0"/>
              </a:rPr>
              <a:t>%</a:t>
            </a:r>
          </a:p>
          <a:p>
            <a:r>
              <a:rPr lang="en-US" sz="2000" dirty="0">
                <a:ea typeface="Calibri" panose="020F0502020204030204" pitchFamily="34" charset="0"/>
                <a:cs typeface="Times New Roman" panose="02020603050405020304" pitchFamily="18" charset="0"/>
              </a:rPr>
              <a:t>Completed		145      	79.23%</a:t>
            </a:r>
          </a:p>
          <a:p>
            <a:r>
              <a:rPr lang="en-US" sz="2000" dirty="0">
                <a:ea typeface="Calibri" panose="020F0502020204030204" pitchFamily="34" charset="0"/>
                <a:cs typeface="Times New Roman" panose="02020603050405020304" pitchFamily="18" charset="0"/>
              </a:rPr>
              <a:t>Certification		121  	83.45%</a:t>
            </a:r>
          </a:p>
          <a:p>
            <a:endParaRPr lang="en-US" sz="2000" dirty="0">
              <a:effectLst/>
              <a:ea typeface="Calibri" panose="020F0502020204030204" pitchFamily="34" charset="0"/>
              <a:cs typeface="Times New Roman" panose="02020603050405020304" pitchFamily="18" charset="0"/>
            </a:endParaRPr>
          </a:p>
        </p:txBody>
      </p:sp>
      <p:cxnSp>
        <p:nvCxnSpPr>
          <p:cNvPr id="3" name="Straight Connector 2"/>
          <p:cNvCxnSpPr/>
          <p:nvPr/>
        </p:nvCxnSpPr>
        <p:spPr>
          <a:xfrm>
            <a:off x="6779982" y="3113461"/>
            <a:ext cx="0" cy="33606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190068" y="2258186"/>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pic>
        <p:nvPicPr>
          <p:cNvPr id="13" name="Picture 12"/>
          <p:cNvPicPr/>
          <p:nvPr/>
        </p:nvPicPr>
        <p:blipFill rotWithShape="1">
          <a:blip r:embed="rId4" cstate="print">
            <a:extLst>
              <a:ext uri="{28A0092B-C50C-407E-A947-70E740481C1C}">
                <a14:useLocalDpi xmlns:a14="http://schemas.microsoft.com/office/drawing/2010/main" val="0"/>
              </a:ext>
            </a:extLst>
          </a:blip>
          <a:srcRect l="24574" t="10278" r="22210" b="19123"/>
          <a:stretch/>
        </p:blipFill>
        <p:spPr>
          <a:xfrm>
            <a:off x="7160809" y="2620006"/>
            <a:ext cx="1887794" cy="3127089"/>
          </a:xfrm>
          <a:prstGeom prst="rect">
            <a:avLst/>
          </a:prstGeom>
          <a:ln>
            <a:solidFill>
              <a:schemeClr val="tx1"/>
            </a:solidFill>
          </a:ln>
          <a:effectLst>
            <a:reflection blurRad="6350" stA="50000" endA="300" endPos="55000" dir="5400000" sy="-100000" algn="bl" rotWithShape="0"/>
          </a:effectLst>
        </p:spPr>
      </p:pic>
      <p:sp>
        <p:nvSpPr>
          <p:cNvPr id="2" name="Rectangle 1"/>
          <p:cNvSpPr/>
          <p:nvPr/>
        </p:nvSpPr>
        <p:spPr>
          <a:xfrm>
            <a:off x="9291484" y="2863190"/>
            <a:ext cx="2619741" cy="2640723"/>
          </a:xfrm>
          <a:prstGeom prst="rect">
            <a:avLst/>
          </a:prstGeom>
        </p:spPr>
        <p:txBody>
          <a:bodyPr wrap="square">
            <a:spAutoFit/>
          </a:bodyPr>
          <a:lstStyle/>
          <a:p>
            <a:pPr>
              <a:lnSpc>
                <a:spcPct val="115000"/>
              </a:lnSpc>
            </a:pPr>
            <a:r>
              <a:rPr lang="en-US" sz="1600" dirty="0">
                <a:ea typeface="Times New Roman" panose="02020603050405020304" pitchFamily="18" charset="0"/>
                <a:cs typeface="Calibri" panose="020F0502020204030204" pitchFamily="34" charset="0"/>
              </a:rPr>
              <a:t>“Passing the HSE is just a milestone. </a:t>
            </a:r>
            <a:r>
              <a:rPr lang="en-US" sz="1600" dirty="0" smtClean="0">
                <a:ea typeface="Times New Roman" panose="02020603050405020304" pitchFamily="18" charset="0"/>
                <a:cs typeface="Calibri" panose="020F0502020204030204" pitchFamily="34" charset="0"/>
              </a:rPr>
              <a:t>My </a:t>
            </a:r>
            <a:r>
              <a:rPr lang="en-US" sz="1600" dirty="0">
                <a:ea typeface="Times New Roman" panose="02020603050405020304" pitchFamily="18" charset="0"/>
                <a:cs typeface="Calibri" panose="020F0502020204030204" pitchFamily="34" charset="0"/>
              </a:rPr>
              <a:t>ultimate goal is to be become an industrial electrician. I’ve had some family tell me to </a:t>
            </a:r>
            <a:r>
              <a:rPr lang="en-US" sz="1600" u="sng" dirty="0">
                <a:ea typeface="Times New Roman" panose="02020603050405020304" pitchFamily="18" charset="0"/>
                <a:cs typeface="Calibri" panose="020F0502020204030204" pitchFamily="34" charset="0"/>
              </a:rPr>
              <a:t>not</a:t>
            </a:r>
            <a:r>
              <a:rPr lang="en-US" sz="1600" dirty="0">
                <a:ea typeface="Times New Roman" panose="02020603050405020304" pitchFamily="18" charset="0"/>
                <a:cs typeface="Calibri" panose="020F0502020204030204" pitchFamily="34" charset="0"/>
              </a:rPr>
              <a:t> do this and just get a job. </a:t>
            </a:r>
            <a:r>
              <a:rPr lang="en-US" sz="1600" dirty="0" smtClean="0">
                <a:ea typeface="Times New Roman" panose="02020603050405020304" pitchFamily="18" charset="0"/>
                <a:cs typeface="Calibri" panose="020F0502020204030204" pitchFamily="34" charset="0"/>
              </a:rPr>
              <a:t>So</a:t>
            </a:r>
            <a:r>
              <a:rPr lang="en-US" sz="1600" dirty="0">
                <a:ea typeface="Times New Roman" panose="02020603050405020304" pitchFamily="18" charset="0"/>
                <a:cs typeface="Calibri" panose="020F0502020204030204" pitchFamily="34" charset="0"/>
              </a:rPr>
              <a:t>, I want to prove to them that I can be successful!”</a:t>
            </a:r>
            <a:endParaRPr lang="en-US" sz="1600" dirty="0">
              <a:effectLst/>
              <a:ea typeface="Calibri" panose="020F0502020204030204" pitchFamily="34" charset="0"/>
              <a:cs typeface="Times New Roman" panose="02020603050405020304" pitchFamily="18" charset="0"/>
            </a:endParaRPr>
          </a:p>
        </p:txBody>
      </p:sp>
      <p:sp>
        <p:nvSpPr>
          <p:cNvPr id="9" name="Rectangle 8"/>
          <p:cNvSpPr/>
          <p:nvPr/>
        </p:nvSpPr>
        <p:spPr>
          <a:xfrm>
            <a:off x="10433947" y="5450283"/>
            <a:ext cx="1279517" cy="338554"/>
          </a:xfrm>
          <a:prstGeom prst="rect">
            <a:avLst/>
          </a:prstGeom>
        </p:spPr>
        <p:txBody>
          <a:bodyPr wrap="none">
            <a:spAutoFit/>
          </a:bodyPr>
          <a:lstStyle/>
          <a:p>
            <a:r>
              <a:rPr lang="en-US" sz="1600" dirty="0" smtClean="0">
                <a:ea typeface="Times New Roman" panose="02020603050405020304" pitchFamily="18" charset="0"/>
                <a:cs typeface="Calibri" panose="020F0502020204030204" pitchFamily="34" charset="0"/>
              </a:rPr>
              <a:t>- Tina </a:t>
            </a:r>
            <a:r>
              <a:rPr lang="en-US" sz="1600" dirty="0">
                <a:ea typeface="Times New Roman" panose="02020603050405020304" pitchFamily="18" charset="0"/>
                <a:cs typeface="Calibri" panose="020F0502020204030204" pitchFamily="34" charset="0"/>
              </a:rPr>
              <a:t>Hines</a:t>
            </a:r>
            <a:endParaRPr lang="en-US" sz="1600" dirty="0"/>
          </a:p>
        </p:txBody>
      </p:sp>
      <p:sp>
        <p:nvSpPr>
          <p:cNvPr id="18" name="Rectangle 17"/>
          <p:cNvSpPr/>
          <p:nvPr/>
        </p:nvSpPr>
        <p:spPr>
          <a:xfrm>
            <a:off x="9291484" y="5800091"/>
            <a:ext cx="2905927" cy="738664"/>
          </a:xfrm>
          <a:prstGeom prst="rect">
            <a:avLst/>
          </a:prstGeom>
        </p:spPr>
        <p:txBody>
          <a:bodyPr wrap="square">
            <a:spAutoFit/>
          </a:bodyPr>
          <a:lstStyle/>
          <a:p>
            <a:r>
              <a:rPr lang="en-US" sz="1400" dirty="0" err="1" smtClean="0">
                <a:solidFill>
                  <a:srgbClr val="FFC000"/>
                </a:solidFill>
                <a:ea typeface="Calibri" panose="020F0502020204030204" pitchFamily="34" charset="0"/>
                <a:cs typeface="Times New Roman" panose="02020603050405020304" pitchFamily="18" charset="0"/>
              </a:rPr>
              <a:t>Vi</a:t>
            </a:r>
            <a:r>
              <a:rPr lang="en-US" sz="1400" dirty="0" err="1" smtClean="0">
                <a:solidFill>
                  <a:srgbClr val="FFC000"/>
                </a:solidFill>
              </a:rPr>
              <a:t>igo</a:t>
            </a:r>
            <a:r>
              <a:rPr lang="en-US" sz="1400" dirty="0" smtClean="0">
                <a:solidFill>
                  <a:srgbClr val="FFC000"/>
                </a:solidFill>
              </a:rPr>
              <a:t> </a:t>
            </a:r>
            <a:r>
              <a:rPr lang="en-US" sz="1400" dirty="0">
                <a:solidFill>
                  <a:srgbClr val="FFC000"/>
                </a:solidFill>
              </a:rPr>
              <a:t>County School </a:t>
            </a:r>
            <a:r>
              <a:rPr lang="en-US" sz="1400" dirty="0" smtClean="0">
                <a:solidFill>
                  <a:srgbClr val="FFC000"/>
                </a:solidFill>
              </a:rPr>
              <a:t>Corporation Adult </a:t>
            </a:r>
            <a:r>
              <a:rPr lang="en-US" sz="1400" dirty="0">
                <a:solidFill>
                  <a:srgbClr val="FFC000"/>
                </a:solidFill>
              </a:rPr>
              <a:t>Education</a:t>
            </a:r>
          </a:p>
          <a:p>
            <a:r>
              <a:rPr lang="en-US" sz="1400" dirty="0">
                <a:solidFill>
                  <a:srgbClr val="FFC000"/>
                </a:solidFill>
              </a:rPr>
              <a:t>Success </a:t>
            </a:r>
            <a:r>
              <a:rPr lang="en-US" sz="1400" dirty="0" smtClean="0">
                <a:solidFill>
                  <a:srgbClr val="FFC000"/>
                </a:solidFill>
              </a:rPr>
              <a:t>Story</a:t>
            </a:r>
            <a:endParaRPr lang="en-US" sz="1400" dirty="0">
              <a:solidFill>
                <a:srgbClr val="FFC000"/>
              </a:solidFill>
            </a:endParaRPr>
          </a:p>
        </p:txBody>
      </p:sp>
    </p:spTree>
    <p:extLst>
      <p:ext uri="{BB962C8B-B14F-4D97-AF65-F5344CB8AC3E}">
        <p14:creationId xmlns:p14="http://schemas.microsoft.com/office/powerpoint/2010/main" val="334482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29201"/>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119867" y="2342555"/>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2" name="Rectangle 1"/>
          <p:cNvSpPr/>
          <p:nvPr/>
        </p:nvSpPr>
        <p:spPr>
          <a:xfrm>
            <a:off x="417466" y="2857980"/>
            <a:ext cx="6790099" cy="646331"/>
          </a:xfrm>
          <a:prstGeom prst="rect">
            <a:avLst/>
          </a:prstGeom>
        </p:spPr>
        <p:txBody>
          <a:bodyPr wrap="square">
            <a:spAutoFit/>
          </a:bodyPr>
          <a:lstStyle/>
          <a:p>
            <a:endParaRPr lang="en-US" sz="3600" dirty="0"/>
          </a:p>
        </p:txBody>
      </p:sp>
      <p:sp>
        <p:nvSpPr>
          <p:cNvPr id="13" name="Rectangle 12"/>
          <p:cNvSpPr/>
          <p:nvPr/>
        </p:nvSpPr>
        <p:spPr>
          <a:xfrm>
            <a:off x="417466" y="4212197"/>
            <a:ext cx="6096000" cy="307777"/>
          </a:xfrm>
          <a:prstGeom prst="rect">
            <a:avLst/>
          </a:prstGeom>
        </p:spPr>
        <p:txBody>
          <a:bodyPr>
            <a:spAutoFit/>
          </a:bodyPr>
          <a:lstStyle/>
          <a:p>
            <a:endParaRPr lang="en-US" sz="1400" dirty="0">
              <a:effectLst/>
            </a:endParaRPr>
          </a:p>
        </p:txBody>
      </p:sp>
      <p:sp>
        <p:nvSpPr>
          <p:cNvPr id="17" name="TextBox 16"/>
          <p:cNvSpPr txBox="1"/>
          <p:nvPr/>
        </p:nvSpPr>
        <p:spPr>
          <a:xfrm>
            <a:off x="4261632" y="2840061"/>
            <a:ext cx="3629062" cy="3693319"/>
          </a:xfrm>
          <a:prstGeom prst="rect">
            <a:avLst/>
          </a:prstGeom>
          <a:noFill/>
        </p:spPr>
        <p:txBody>
          <a:bodyPr wrap="square" rtlCol="0">
            <a:spAutoFit/>
          </a:bodyPr>
          <a:lstStyle/>
          <a:p>
            <a:r>
              <a:rPr lang="en-US" sz="2400" dirty="0" smtClean="0"/>
              <a:t> “I </a:t>
            </a:r>
            <a:r>
              <a:rPr lang="en-US" sz="2400" dirty="0"/>
              <a:t>am earning more money, working with my brain, and continuing to learn new aspects of my field. I have also shown my kids the difference a little more education can make in a career</a:t>
            </a:r>
            <a:r>
              <a:rPr lang="en-US" sz="2400" dirty="0" smtClean="0"/>
              <a:t>.” </a:t>
            </a:r>
            <a:endParaRPr lang="en-US" sz="2400" dirty="0"/>
          </a:p>
          <a:p>
            <a:endParaRPr lang="en-US" dirty="0"/>
          </a:p>
        </p:txBody>
      </p:sp>
      <p:sp>
        <p:nvSpPr>
          <p:cNvPr id="18" name="Rectangle 17"/>
          <p:cNvSpPr/>
          <p:nvPr/>
        </p:nvSpPr>
        <p:spPr>
          <a:xfrm>
            <a:off x="414885" y="2992633"/>
            <a:ext cx="3849329" cy="3054682"/>
          </a:xfrm>
          <a:prstGeom prst="rect">
            <a:avLst/>
          </a:prstGeom>
        </p:spPr>
        <p:txBody>
          <a:bodyPr wrap="square">
            <a:spAutoFit/>
          </a:bodyPr>
          <a:lstStyle/>
          <a:p>
            <a:r>
              <a:rPr lang="en-US" sz="3850" dirty="0">
                <a:solidFill>
                  <a:srgbClr val="FFC000"/>
                </a:solidFill>
                <a:latin typeface="Segoe Print" panose="02000600000000000000" pitchFamily="2" charset="0"/>
              </a:rPr>
              <a:t> </a:t>
            </a:r>
            <a:r>
              <a:rPr lang="en-US" sz="3850" dirty="0" smtClean="0">
                <a:solidFill>
                  <a:srgbClr val="FFC000"/>
                </a:solidFill>
                <a:latin typeface="Segoe Print" panose="02000600000000000000" pitchFamily="2" charset="0"/>
              </a:rPr>
              <a:t>“A little education    can make      (a difference) in a career.”</a:t>
            </a:r>
            <a:endParaRPr lang="en-US" sz="3850" dirty="0">
              <a:solidFill>
                <a:srgbClr val="FFC000"/>
              </a:solidFill>
              <a:latin typeface="Segoe Print" panose="02000600000000000000" pitchFamily="2" charset="0"/>
            </a:endParaRPr>
          </a:p>
        </p:txBody>
      </p:sp>
      <p:sp>
        <p:nvSpPr>
          <p:cNvPr id="20" name="TextBox 19"/>
          <p:cNvSpPr txBox="1"/>
          <p:nvPr/>
        </p:nvSpPr>
        <p:spPr>
          <a:xfrm>
            <a:off x="8052619" y="2857980"/>
            <a:ext cx="3788405" cy="3562514"/>
          </a:xfrm>
          <a:prstGeom prst="rect">
            <a:avLst/>
          </a:prstGeom>
          <a:solidFill>
            <a:schemeClr val="accent1">
              <a:lumMod val="60000"/>
              <a:lumOff val="40000"/>
            </a:schemeClr>
          </a:solidFill>
        </p:spPr>
        <p:txBody>
          <a:bodyPr wrap="square" rtlCol="0">
            <a:spAutoFit/>
          </a:bodyPr>
          <a:lstStyle/>
          <a:p>
            <a:endParaRPr lang="en-US" sz="1050" dirty="0" smtClean="0">
              <a:solidFill>
                <a:schemeClr val="bg1"/>
              </a:solidFill>
            </a:endParaRPr>
          </a:p>
          <a:p>
            <a:r>
              <a:rPr lang="en-US" dirty="0" smtClean="0">
                <a:solidFill>
                  <a:schemeClr val="bg1"/>
                </a:solidFill>
              </a:rPr>
              <a:t>“</a:t>
            </a:r>
            <a:r>
              <a:rPr lang="en-US" i="1" dirty="0" smtClean="0">
                <a:solidFill>
                  <a:schemeClr val="bg1"/>
                </a:solidFill>
              </a:rPr>
              <a:t>Matt </a:t>
            </a:r>
            <a:r>
              <a:rPr lang="en-US" i="1" dirty="0">
                <a:solidFill>
                  <a:schemeClr val="bg1"/>
                </a:solidFill>
              </a:rPr>
              <a:t>passed the HSE just after our graduation ceremony, so he had to wait an entire year to come back and walk across the stage. I was at the registration table a year later when he did just that, with a huge smile on his face, and I remember thinking, </a:t>
            </a:r>
            <a:r>
              <a:rPr lang="en-US" b="1" i="1" dirty="0" smtClean="0">
                <a:solidFill>
                  <a:schemeClr val="bg1"/>
                </a:solidFill>
              </a:rPr>
              <a:t>‘This </a:t>
            </a:r>
            <a:r>
              <a:rPr lang="en-US" b="1" i="1" dirty="0">
                <a:solidFill>
                  <a:schemeClr val="bg1"/>
                </a:solidFill>
              </a:rPr>
              <a:t>is why I do what I do</a:t>
            </a:r>
            <a:r>
              <a:rPr lang="en-US" b="1" i="1" dirty="0" smtClean="0">
                <a:solidFill>
                  <a:schemeClr val="bg1"/>
                </a:solidFill>
              </a:rPr>
              <a:t>.’” </a:t>
            </a:r>
          </a:p>
          <a:p>
            <a:endParaRPr lang="en-US" sz="1050" b="1" dirty="0">
              <a:solidFill>
                <a:schemeClr val="bg1"/>
              </a:solidFill>
            </a:endParaRPr>
          </a:p>
          <a:p>
            <a:r>
              <a:rPr lang="en-US" sz="1700" i="1" dirty="0">
                <a:solidFill>
                  <a:schemeClr val="bg1"/>
                </a:solidFill>
              </a:rPr>
              <a:t>--</a:t>
            </a:r>
            <a:r>
              <a:rPr lang="en-US" sz="1700" b="1" i="1" dirty="0">
                <a:solidFill>
                  <a:schemeClr val="bg1"/>
                </a:solidFill>
              </a:rPr>
              <a:t>Carol Bible </a:t>
            </a:r>
            <a:r>
              <a:rPr lang="en-US" sz="1700" b="1" i="1" dirty="0" smtClean="0">
                <a:solidFill>
                  <a:schemeClr val="bg1"/>
                </a:solidFill>
              </a:rPr>
              <a:t>| HSE </a:t>
            </a:r>
            <a:r>
              <a:rPr lang="en-US" sz="1700" b="1" i="1" dirty="0">
                <a:solidFill>
                  <a:schemeClr val="bg1"/>
                </a:solidFill>
              </a:rPr>
              <a:t>Lead Instructor</a:t>
            </a:r>
            <a:endParaRPr lang="en-US" sz="1700" b="1" dirty="0">
              <a:solidFill>
                <a:schemeClr val="bg1"/>
              </a:solidFill>
            </a:endParaRPr>
          </a:p>
        </p:txBody>
      </p:sp>
      <p:cxnSp>
        <p:nvCxnSpPr>
          <p:cNvPr id="11" name="Straight Connector 10"/>
          <p:cNvCxnSpPr/>
          <p:nvPr/>
        </p:nvCxnSpPr>
        <p:spPr>
          <a:xfrm>
            <a:off x="4099709" y="2984367"/>
            <a:ext cx="0" cy="3159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39201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7" name="TextBox 6"/>
          <p:cNvSpPr txBox="1"/>
          <p:nvPr/>
        </p:nvSpPr>
        <p:spPr>
          <a:xfrm>
            <a:off x="6301008" y="1744400"/>
            <a:ext cx="4972663" cy="369332"/>
          </a:xfrm>
          <a:prstGeom prst="rect">
            <a:avLst/>
          </a:prstGeom>
          <a:solidFill>
            <a:srgbClr val="002060"/>
          </a:solidFill>
        </p:spPr>
        <p:txBody>
          <a:bodyPr wrap="square" rtlCol="0">
            <a:spAutoFit/>
          </a:bodyPr>
          <a:lstStyle/>
          <a:p>
            <a:endParaRPr lang="en-US" dirty="0"/>
          </a:p>
        </p:txBody>
      </p:sp>
      <p:sp>
        <p:nvSpPr>
          <p:cNvPr id="12" name="Rectangle 11"/>
          <p:cNvSpPr/>
          <p:nvPr/>
        </p:nvSpPr>
        <p:spPr>
          <a:xfrm>
            <a:off x="6206182" y="1163956"/>
            <a:ext cx="143172" cy="49623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2" name="Rectangle 1"/>
          <p:cNvSpPr/>
          <p:nvPr/>
        </p:nvSpPr>
        <p:spPr>
          <a:xfrm>
            <a:off x="258929" y="2799789"/>
            <a:ext cx="5965488" cy="1938992"/>
          </a:xfrm>
          <a:prstGeom prst="rect">
            <a:avLst/>
          </a:prstGeom>
        </p:spPr>
        <p:txBody>
          <a:bodyPr wrap="square">
            <a:spAutoFit/>
          </a:bodyPr>
          <a:lstStyle/>
          <a:p>
            <a:r>
              <a:rPr lang="en-US" sz="6000" dirty="0"/>
              <a:t>WorkINdiana </a:t>
            </a:r>
            <a:endParaRPr lang="en-US" sz="6000" dirty="0" smtClean="0"/>
          </a:p>
          <a:p>
            <a:r>
              <a:rPr lang="en-US" sz="6000" dirty="0" smtClean="0">
                <a:solidFill>
                  <a:srgbClr val="FFC000"/>
                </a:solidFill>
                <a:latin typeface="Segoe Print" panose="02000600000000000000" pitchFamily="2" charset="0"/>
              </a:rPr>
              <a:t>   Updates</a:t>
            </a:r>
            <a:r>
              <a:rPr lang="en-US" sz="6000" dirty="0" smtClean="0">
                <a:solidFill>
                  <a:srgbClr val="FFC000"/>
                </a:solidFill>
              </a:rPr>
              <a:t>  </a:t>
            </a:r>
            <a:endParaRPr lang="en-US" sz="6000" dirty="0">
              <a:solidFill>
                <a:srgbClr val="FFC000"/>
              </a:solidFill>
            </a:endParaRPr>
          </a:p>
        </p:txBody>
      </p:sp>
      <p:pic>
        <p:nvPicPr>
          <p:cNvPr id="13" name="Picture 2" descr="workIN_logo.png (600Ã2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8839" y="1799550"/>
            <a:ext cx="2484271" cy="12205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64962" y="929686"/>
            <a:ext cx="3883022" cy="923330"/>
          </a:xfrm>
          <a:prstGeom prst="rect">
            <a:avLst/>
          </a:prstGeom>
        </p:spPr>
        <p:txBody>
          <a:bodyPr wrap="square">
            <a:spAutoFit/>
          </a:bodyPr>
          <a:lstStyle/>
          <a:p>
            <a:pPr lvl="1" algn="r">
              <a:defRPr/>
            </a:pPr>
            <a:r>
              <a:rPr lang="en-US" dirty="0" smtClean="0">
                <a:solidFill>
                  <a:srgbClr val="FFC000"/>
                </a:solidFill>
              </a:rPr>
              <a:t>Shruti Shrivastava</a:t>
            </a:r>
          </a:p>
          <a:p>
            <a:pPr lvl="1" algn="r">
              <a:defRPr/>
            </a:pPr>
            <a:r>
              <a:rPr lang="en-US" dirty="0" smtClean="0">
                <a:solidFill>
                  <a:srgbClr val="FFC000"/>
                </a:solidFill>
              </a:rPr>
              <a:t>SShrivastava@dwd.in.gov</a:t>
            </a:r>
            <a:endParaRPr lang="en-US" dirty="0">
              <a:solidFill>
                <a:srgbClr val="FFC000"/>
              </a:solidFill>
            </a:endParaRPr>
          </a:p>
          <a:p>
            <a:pPr lvl="1" algn="r">
              <a:defRPr/>
            </a:pPr>
            <a:r>
              <a:rPr lang="en-US" dirty="0" smtClean="0">
                <a:hlinkClick r:id="rId5"/>
              </a:rPr>
              <a:t>WorkINdiana@dwd.in.gov</a:t>
            </a:r>
            <a:endParaRPr lang="en-US" dirty="0"/>
          </a:p>
        </p:txBody>
      </p:sp>
      <p:sp>
        <p:nvSpPr>
          <p:cNvPr id="5" name="TextBox 4"/>
          <p:cNvSpPr txBox="1"/>
          <p:nvPr/>
        </p:nvSpPr>
        <p:spPr>
          <a:xfrm>
            <a:off x="390175" y="4655884"/>
            <a:ext cx="5186263" cy="1815882"/>
          </a:xfrm>
          <a:prstGeom prst="rect">
            <a:avLst/>
          </a:prstGeom>
          <a:noFill/>
        </p:spPr>
        <p:txBody>
          <a:bodyPr wrap="square" rtlCol="0">
            <a:spAutoFit/>
          </a:bodyPr>
          <a:lstStyle/>
          <a:p>
            <a:pPr algn="ctr"/>
            <a:r>
              <a:rPr lang="en-US" sz="2800" dirty="0" smtClean="0">
                <a:solidFill>
                  <a:srgbClr val="FFC000"/>
                </a:solidFill>
              </a:rPr>
              <a:t>Statewide</a:t>
            </a:r>
          </a:p>
          <a:p>
            <a:r>
              <a:rPr lang="en-US" sz="2800" dirty="0" smtClean="0"/>
              <a:t>  </a:t>
            </a:r>
            <a:r>
              <a:rPr lang="en-US" sz="2800" dirty="0"/>
              <a:t> </a:t>
            </a:r>
            <a:r>
              <a:rPr lang="en-US" sz="2800" dirty="0" smtClean="0">
                <a:solidFill>
                  <a:schemeClr val="tx2"/>
                </a:solidFill>
              </a:rPr>
              <a:t>5</a:t>
            </a:r>
            <a:r>
              <a:rPr lang="en-US" sz="2800" dirty="0">
                <a:solidFill>
                  <a:schemeClr val="tx2"/>
                </a:solidFill>
              </a:rPr>
              <a:t>% 	JAG enrollment</a:t>
            </a:r>
          </a:p>
          <a:p>
            <a:r>
              <a:rPr lang="en-US" sz="2800" dirty="0">
                <a:solidFill>
                  <a:schemeClr val="tx2"/>
                </a:solidFill>
              </a:rPr>
              <a:t>8.3%	ERG utilization</a:t>
            </a:r>
          </a:p>
          <a:p>
            <a:r>
              <a:rPr lang="en-US" sz="2800" dirty="0">
                <a:solidFill>
                  <a:schemeClr val="tx2"/>
                </a:solidFill>
              </a:rPr>
              <a:t>36% </a:t>
            </a:r>
            <a:r>
              <a:rPr lang="en-US" sz="2800" dirty="0" smtClean="0">
                <a:solidFill>
                  <a:schemeClr val="tx2"/>
                </a:solidFill>
              </a:rPr>
              <a:t> TANF </a:t>
            </a:r>
            <a:r>
              <a:rPr lang="en-US" sz="2800" dirty="0">
                <a:solidFill>
                  <a:schemeClr val="tx2"/>
                </a:solidFill>
              </a:rPr>
              <a:t>utilization</a:t>
            </a:r>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646712684"/>
              </p:ext>
            </p:extLst>
          </p:nvPr>
        </p:nvGraphicFramePr>
        <p:xfrm>
          <a:off x="7126582" y="397226"/>
          <a:ext cx="3924343" cy="6138246"/>
        </p:xfrm>
        <a:graphic>
          <a:graphicData uri="http://schemas.openxmlformats.org/drawingml/2006/table">
            <a:tbl>
              <a:tblPr firstRow="1" bandRow="1">
                <a:tableStyleId>{5C22544A-7EE6-4342-B048-85BDC9FD1C3A}</a:tableStyleId>
              </a:tblPr>
              <a:tblGrid>
                <a:gridCol w="1673112"/>
                <a:gridCol w="943117"/>
                <a:gridCol w="1308114"/>
              </a:tblGrid>
              <a:tr h="0">
                <a:tc>
                  <a:txBody>
                    <a:bodyPr/>
                    <a:lstStyle/>
                    <a:p>
                      <a:pPr algn="ctr"/>
                      <a:r>
                        <a:rPr lang="en-US" dirty="0" smtClean="0"/>
                        <a:t>STATEWIDE</a:t>
                      </a:r>
                    </a:p>
                  </a:txBody>
                  <a:tcPr/>
                </a:tc>
                <a:tc>
                  <a:txBody>
                    <a:bodyPr/>
                    <a:lstStyle/>
                    <a:p>
                      <a:pPr algn="ctr"/>
                      <a:r>
                        <a:rPr lang="en-US" dirty="0" smtClean="0"/>
                        <a:t>Goal</a:t>
                      </a:r>
                      <a:endParaRPr lang="en-US" dirty="0"/>
                    </a:p>
                  </a:txBody>
                  <a:tcPr/>
                </a:tc>
                <a:tc>
                  <a:txBody>
                    <a:bodyPr/>
                    <a:lstStyle/>
                    <a:p>
                      <a:pPr algn="ctr"/>
                      <a:r>
                        <a:rPr lang="en-US" dirty="0" smtClean="0"/>
                        <a:t>To-Date</a:t>
                      </a:r>
                      <a:endParaRPr lang="en-US" dirty="0"/>
                    </a:p>
                  </a:txBody>
                  <a:tcPr/>
                </a:tc>
              </a:tr>
              <a:tr h="351273">
                <a:tc>
                  <a:txBody>
                    <a:bodyPr/>
                    <a:lstStyle/>
                    <a:p>
                      <a:pPr algn="l"/>
                      <a:r>
                        <a:rPr lang="en-US" dirty="0" smtClean="0"/>
                        <a:t>Enrollment</a:t>
                      </a:r>
                      <a:endParaRPr lang="en-US" dirty="0"/>
                    </a:p>
                  </a:txBody>
                  <a:tcPr/>
                </a:tc>
                <a:tc>
                  <a:txBody>
                    <a:bodyPr/>
                    <a:lstStyle/>
                    <a:p>
                      <a:pPr algn="ctr"/>
                      <a:r>
                        <a:rPr lang="en-US" dirty="0" smtClean="0"/>
                        <a:t>1,800</a:t>
                      </a:r>
                      <a:endParaRPr lang="en-US" dirty="0"/>
                    </a:p>
                  </a:txBody>
                  <a:tcPr/>
                </a:tc>
                <a:tc>
                  <a:txBody>
                    <a:bodyPr/>
                    <a:lstStyle/>
                    <a:p>
                      <a:pPr algn="ctr"/>
                      <a:r>
                        <a:rPr lang="en-US" dirty="0" smtClean="0"/>
                        <a:t>1716</a:t>
                      </a:r>
                      <a:endParaRPr lang="en-US" dirty="0"/>
                    </a:p>
                  </a:txBody>
                  <a:tcPr/>
                </a:tc>
              </a:tr>
              <a:tr h="614728">
                <a:tc>
                  <a:txBody>
                    <a:bodyPr/>
                    <a:lstStyle/>
                    <a:p>
                      <a:pPr algn="l"/>
                      <a:r>
                        <a:rPr lang="en-US" dirty="0" smtClean="0"/>
                        <a:t>Enrollment Rate</a:t>
                      </a:r>
                      <a:endParaRPr lang="en-US" dirty="0"/>
                    </a:p>
                  </a:txBody>
                  <a:tcPr/>
                </a:tc>
                <a:tc>
                  <a:txBody>
                    <a:bodyPr/>
                    <a:lstStyle/>
                    <a:p>
                      <a:pPr algn="ctr"/>
                      <a:r>
                        <a:rPr lang="en-US" dirty="0" smtClean="0"/>
                        <a:t>---</a:t>
                      </a:r>
                      <a:endParaRPr lang="en-US" dirty="0"/>
                    </a:p>
                  </a:txBody>
                  <a:tcPr/>
                </a:tc>
                <a:tc>
                  <a:txBody>
                    <a:bodyPr/>
                    <a:lstStyle/>
                    <a:p>
                      <a:pPr algn="ctr"/>
                      <a:r>
                        <a:rPr lang="en-US" dirty="0" smtClean="0"/>
                        <a:t>95%</a:t>
                      </a:r>
                      <a:endParaRPr lang="en-US" dirty="0"/>
                    </a:p>
                  </a:txBody>
                  <a:tcPr/>
                </a:tc>
              </a:tr>
              <a:tr h="442572">
                <a:tc>
                  <a:txBody>
                    <a:bodyPr/>
                    <a:lstStyle/>
                    <a:p>
                      <a:pPr algn="l"/>
                      <a:r>
                        <a:rPr lang="en-US" dirty="0" smtClean="0"/>
                        <a:t>Still</a:t>
                      </a:r>
                      <a:r>
                        <a:rPr lang="en-US" baseline="0" dirty="0" smtClean="0"/>
                        <a:t> Enrolled</a:t>
                      </a:r>
                      <a:endParaRPr lang="en-US" dirty="0"/>
                    </a:p>
                  </a:txBody>
                  <a:tcPr/>
                </a:tc>
                <a:tc>
                  <a:txBody>
                    <a:bodyPr/>
                    <a:lstStyle/>
                    <a:p>
                      <a:pPr algn="ctr"/>
                      <a:r>
                        <a:rPr lang="en-US" dirty="0" smtClean="0"/>
                        <a:t>---</a:t>
                      </a:r>
                      <a:endParaRPr lang="en-US" dirty="0"/>
                    </a:p>
                  </a:txBody>
                  <a:tcPr/>
                </a:tc>
                <a:tc>
                  <a:txBody>
                    <a:bodyPr/>
                    <a:lstStyle/>
                    <a:p>
                      <a:pPr algn="ctr"/>
                      <a:r>
                        <a:rPr lang="en-US" dirty="0" smtClean="0"/>
                        <a:t>210</a:t>
                      </a:r>
                      <a:endParaRPr lang="en-US" dirty="0"/>
                    </a:p>
                  </a:txBody>
                  <a:tcPr/>
                </a:tc>
              </a:tr>
              <a:tr h="351273">
                <a:tc>
                  <a:txBody>
                    <a:bodyPr/>
                    <a:lstStyle/>
                    <a:p>
                      <a:pPr algn="l"/>
                      <a:r>
                        <a:rPr lang="en-US" dirty="0" smtClean="0"/>
                        <a:t>Completers</a:t>
                      </a:r>
                      <a:endParaRPr lang="en-US" dirty="0"/>
                    </a:p>
                  </a:txBody>
                  <a:tcPr/>
                </a:tc>
                <a:tc>
                  <a:txBody>
                    <a:bodyPr/>
                    <a:lstStyle/>
                    <a:p>
                      <a:pPr algn="ctr"/>
                      <a:r>
                        <a:rPr lang="en-US" dirty="0" smtClean="0">
                          <a:solidFill>
                            <a:schemeClr val="bg1"/>
                          </a:solidFill>
                        </a:rPr>
                        <a:t>1,440</a:t>
                      </a:r>
                      <a:endParaRPr lang="en-US" dirty="0">
                        <a:solidFill>
                          <a:schemeClr val="bg1"/>
                        </a:solidFill>
                      </a:endParaRPr>
                    </a:p>
                  </a:txBody>
                  <a:tcPr/>
                </a:tc>
                <a:tc>
                  <a:txBody>
                    <a:bodyPr/>
                    <a:lstStyle/>
                    <a:p>
                      <a:pPr algn="ctr"/>
                      <a:r>
                        <a:rPr lang="en-US" dirty="0" smtClean="0">
                          <a:solidFill>
                            <a:schemeClr val="bg1"/>
                          </a:solidFill>
                        </a:rPr>
                        <a:t>1343</a:t>
                      </a:r>
                      <a:endParaRPr lang="en-US" dirty="0">
                        <a:solidFill>
                          <a:schemeClr val="bg1"/>
                        </a:solidFill>
                      </a:endParaRPr>
                    </a:p>
                  </a:txBody>
                  <a:tcPr/>
                </a:tc>
              </a:tr>
              <a:tr h="614728">
                <a:tc>
                  <a:txBody>
                    <a:bodyPr/>
                    <a:lstStyle/>
                    <a:p>
                      <a:pPr algn="l"/>
                      <a:r>
                        <a:rPr lang="en-US" dirty="0" smtClean="0"/>
                        <a:t>Completion Rate</a:t>
                      </a:r>
                      <a:endParaRPr lang="en-US" dirty="0"/>
                    </a:p>
                  </a:txBody>
                  <a:tcPr/>
                </a:tc>
                <a:tc>
                  <a:txBody>
                    <a:bodyPr/>
                    <a:lstStyle/>
                    <a:p>
                      <a:pPr algn="ctr"/>
                      <a:r>
                        <a:rPr lang="en-US" dirty="0" smtClean="0"/>
                        <a:t>80%</a:t>
                      </a:r>
                      <a:endParaRPr lang="en-US" dirty="0"/>
                    </a:p>
                  </a:txBody>
                  <a:tcPr/>
                </a:tc>
                <a:tc>
                  <a:txBody>
                    <a:bodyPr/>
                    <a:lstStyle/>
                    <a:p>
                      <a:pPr algn="ctr"/>
                      <a:r>
                        <a:rPr lang="en-US" dirty="0" smtClean="0"/>
                        <a:t>89%</a:t>
                      </a:r>
                      <a:endParaRPr lang="en-US" dirty="0"/>
                    </a:p>
                  </a:txBody>
                  <a:tcPr/>
                </a:tc>
              </a:tr>
              <a:tr h="392154">
                <a:tc>
                  <a:txBody>
                    <a:bodyPr/>
                    <a:lstStyle/>
                    <a:p>
                      <a:pPr algn="l"/>
                      <a:r>
                        <a:rPr lang="en-US" dirty="0" smtClean="0"/>
                        <a:t>Dropped</a:t>
                      </a:r>
                      <a:endParaRPr lang="en-US" dirty="0"/>
                    </a:p>
                  </a:txBody>
                  <a:tcPr/>
                </a:tc>
                <a:tc>
                  <a:txBody>
                    <a:bodyPr/>
                    <a:lstStyle/>
                    <a:p>
                      <a:pPr algn="ctr"/>
                      <a:r>
                        <a:rPr lang="en-US" dirty="0" smtClean="0"/>
                        <a:t>---</a:t>
                      </a:r>
                      <a:endParaRPr lang="en-US" dirty="0"/>
                    </a:p>
                  </a:txBody>
                  <a:tcPr/>
                </a:tc>
                <a:tc>
                  <a:txBody>
                    <a:bodyPr/>
                    <a:lstStyle/>
                    <a:p>
                      <a:pPr algn="ctr"/>
                      <a:r>
                        <a:rPr lang="en-US" dirty="0" smtClean="0"/>
                        <a:t>163</a:t>
                      </a:r>
                      <a:endParaRPr lang="en-US" dirty="0"/>
                    </a:p>
                  </a:txBody>
                  <a:tcPr/>
                </a:tc>
              </a:tr>
              <a:tr h="614728">
                <a:tc>
                  <a:txBody>
                    <a:bodyPr/>
                    <a:lstStyle/>
                    <a:p>
                      <a:pPr algn="l"/>
                      <a:r>
                        <a:rPr lang="en-US" dirty="0" smtClean="0"/>
                        <a:t>Dropped Rate</a:t>
                      </a:r>
                      <a:endParaRPr lang="en-US" dirty="0"/>
                    </a:p>
                  </a:txBody>
                  <a:tcPr/>
                </a:tc>
                <a:tc>
                  <a:txBody>
                    <a:bodyPr/>
                    <a:lstStyle/>
                    <a:p>
                      <a:pPr algn="ctr"/>
                      <a:r>
                        <a:rPr lang="en-US" dirty="0" smtClean="0">
                          <a:solidFill>
                            <a:schemeClr val="bg1"/>
                          </a:solidFill>
                        </a:rPr>
                        <a:t>Below 10%</a:t>
                      </a:r>
                      <a:endParaRPr lang="en-US" dirty="0">
                        <a:solidFill>
                          <a:schemeClr val="bg1"/>
                        </a:solidFill>
                      </a:endParaRPr>
                    </a:p>
                  </a:txBody>
                  <a:tcPr/>
                </a:tc>
                <a:tc>
                  <a:txBody>
                    <a:bodyPr/>
                    <a:lstStyle/>
                    <a:p>
                      <a:pPr algn="ctr"/>
                      <a:r>
                        <a:rPr lang="en-US" dirty="0" smtClean="0">
                          <a:solidFill>
                            <a:schemeClr val="bg1"/>
                          </a:solidFill>
                        </a:rPr>
                        <a:t>10.87%</a:t>
                      </a:r>
                      <a:endParaRPr lang="en-US" dirty="0">
                        <a:solidFill>
                          <a:schemeClr val="bg1"/>
                        </a:solidFill>
                      </a:endParaRPr>
                    </a:p>
                  </a:txBody>
                  <a:tcPr/>
                </a:tc>
              </a:tr>
              <a:tr h="614728">
                <a:tc>
                  <a:txBody>
                    <a:bodyPr/>
                    <a:lstStyle/>
                    <a:p>
                      <a:pPr algn="l"/>
                      <a:r>
                        <a:rPr lang="en-US" dirty="0" smtClean="0"/>
                        <a:t>Certifications issued</a:t>
                      </a:r>
                      <a:endParaRPr lang="en-US" dirty="0"/>
                    </a:p>
                  </a:txBody>
                  <a:tcPr/>
                </a:tc>
                <a:tc>
                  <a:txBody>
                    <a:bodyPr/>
                    <a:lstStyle/>
                    <a:p>
                      <a:pPr algn="ctr"/>
                      <a:r>
                        <a:rPr lang="en-US" dirty="0" smtClean="0"/>
                        <a:t>1,065</a:t>
                      </a:r>
                      <a:endParaRPr lang="en-US" dirty="0"/>
                    </a:p>
                  </a:txBody>
                  <a:tcPr/>
                </a:tc>
                <a:tc>
                  <a:txBody>
                    <a:bodyPr/>
                    <a:lstStyle/>
                    <a:p>
                      <a:pPr algn="ctr"/>
                      <a:r>
                        <a:rPr lang="en-US" dirty="0" smtClean="0"/>
                        <a:t>1076</a:t>
                      </a:r>
                      <a:endParaRPr lang="en-US" dirty="0"/>
                    </a:p>
                  </a:txBody>
                  <a:tcPr/>
                </a:tc>
              </a:tr>
              <a:tr h="614728">
                <a:tc>
                  <a:txBody>
                    <a:bodyPr/>
                    <a:lstStyle/>
                    <a:p>
                      <a:pPr algn="l"/>
                      <a:r>
                        <a:rPr lang="en-US" dirty="0" smtClean="0"/>
                        <a:t>Certification Rate</a:t>
                      </a:r>
                      <a:endParaRPr lang="en-US" dirty="0"/>
                    </a:p>
                  </a:txBody>
                  <a:tcPr/>
                </a:tc>
                <a:tc>
                  <a:txBody>
                    <a:bodyPr/>
                    <a:lstStyle/>
                    <a:p>
                      <a:pPr algn="ctr"/>
                      <a:r>
                        <a:rPr lang="en-US" dirty="0" smtClean="0"/>
                        <a:t>74% </a:t>
                      </a:r>
                      <a:endParaRPr lang="en-US" dirty="0"/>
                    </a:p>
                  </a:txBody>
                  <a:tcPr/>
                </a:tc>
                <a:tc>
                  <a:txBody>
                    <a:bodyPr/>
                    <a:lstStyle/>
                    <a:p>
                      <a:pPr algn="ctr"/>
                      <a:r>
                        <a:rPr lang="en-US" dirty="0" smtClean="0"/>
                        <a:t>80%</a:t>
                      </a:r>
                      <a:endParaRPr lang="en-US" dirty="0"/>
                    </a:p>
                  </a:txBody>
                  <a:tcPr/>
                </a:tc>
              </a:tr>
              <a:tr h="351273">
                <a:tc>
                  <a:txBody>
                    <a:bodyPr/>
                    <a:lstStyle/>
                    <a:p>
                      <a:pPr algn="l"/>
                      <a:r>
                        <a:rPr lang="en-US" dirty="0" smtClean="0"/>
                        <a:t>Employment </a:t>
                      </a:r>
                      <a:endParaRPr lang="en-US" dirty="0"/>
                    </a:p>
                  </a:txBody>
                  <a:tcPr/>
                </a:tc>
                <a:tc>
                  <a:txBody>
                    <a:bodyPr/>
                    <a:lstStyle/>
                    <a:p>
                      <a:pPr algn="ctr"/>
                      <a:r>
                        <a:rPr lang="en-US" dirty="0" smtClean="0"/>
                        <a:t>640</a:t>
                      </a:r>
                      <a:endParaRPr lang="en-US" dirty="0"/>
                    </a:p>
                  </a:txBody>
                  <a:tcPr/>
                </a:tc>
                <a:tc>
                  <a:txBody>
                    <a:bodyPr/>
                    <a:lstStyle/>
                    <a:p>
                      <a:pPr algn="ctr"/>
                      <a:r>
                        <a:rPr lang="en-US" dirty="0" smtClean="0"/>
                        <a:t>609</a:t>
                      </a:r>
                      <a:endParaRPr lang="en-US" dirty="0"/>
                    </a:p>
                  </a:txBody>
                  <a:tcPr/>
                </a:tc>
              </a:tr>
              <a:tr h="614728">
                <a:tc>
                  <a:txBody>
                    <a:bodyPr/>
                    <a:lstStyle/>
                    <a:p>
                      <a:pPr algn="l"/>
                      <a:r>
                        <a:rPr lang="en-US" dirty="0" smtClean="0"/>
                        <a:t>Employment Rate</a:t>
                      </a:r>
                      <a:endParaRPr lang="en-US" dirty="0"/>
                    </a:p>
                  </a:txBody>
                  <a:tcPr/>
                </a:tc>
                <a:tc>
                  <a:txBody>
                    <a:bodyPr/>
                    <a:lstStyle/>
                    <a:p>
                      <a:pPr algn="ctr"/>
                      <a:r>
                        <a:rPr lang="en-US" dirty="0" smtClean="0"/>
                        <a:t>60%</a:t>
                      </a:r>
                      <a:endParaRPr lang="en-US" dirty="0"/>
                    </a:p>
                  </a:txBody>
                  <a:tcPr/>
                </a:tc>
                <a:tc>
                  <a:txBody>
                    <a:bodyPr/>
                    <a:lstStyle/>
                    <a:p>
                      <a:pPr algn="ctr"/>
                      <a:r>
                        <a:rPr lang="en-US" dirty="0" smtClean="0"/>
                        <a:t>45%</a:t>
                      </a:r>
                      <a:endParaRPr lang="en-US" dirty="0"/>
                    </a:p>
                  </a:txBody>
                  <a:tcPr/>
                </a:tc>
              </a:tr>
            </a:tbl>
          </a:graphicData>
        </a:graphic>
      </p:graphicFrame>
    </p:spTree>
    <p:extLst>
      <p:ext uri="{BB962C8B-B14F-4D97-AF65-F5344CB8AC3E}">
        <p14:creationId xmlns:p14="http://schemas.microsoft.com/office/powerpoint/2010/main" val="11496054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Rectangle 4"/>
          <p:cNvSpPr/>
          <p:nvPr/>
        </p:nvSpPr>
        <p:spPr>
          <a:xfrm>
            <a:off x="0" y="-3049696"/>
            <a:ext cx="11734800" cy="2585323"/>
          </a:xfrm>
          <a:prstGeom prst="rect">
            <a:avLst/>
          </a:prstGeom>
        </p:spPr>
        <p:txBody>
          <a:bodyPr wrap="square">
            <a:spAutoFit/>
          </a:bodyPr>
          <a:lstStyle/>
          <a:p>
            <a:r>
              <a:rPr lang="en-US" dirty="0">
                <a:latin typeface="Arial" panose="020B0604020202020204" pitchFamily="34" charset="0"/>
              </a:rPr>
              <a:t>program is open to anyone age 16 or older who is not attending a high school. It helps people prepare for the equivalency test, earn workforce</a:t>
            </a:r>
          </a:p>
          <a:p>
            <a:r>
              <a:rPr lang="en-US" dirty="0">
                <a:latin typeface="Arial" panose="020B0604020202020204" pitchFamily="34" charset="0"/>
              </a:rPr>
              <a:t>certification and even learn English as a second language.</a:t>
            </a:r>
          </a:p>
          <a:p>
            <a:r>
              <a:rPr lang="en-US" dirty="0">
                <a:latin typeface="Arial" panose="020B0604020202020204" pitchFamily="34" charset="0"/>
              </a:rPr>
              <a:t>“It’s really all about getting people into career training and employment,” said Robert Moore, director of the program.</a:t>
            </a:r>
          </a:p>
          <a:p>
            <a:r>
              <a:rPr lang="en-US" dirty="0">
                <a:latin typeface="Arial" panose="020B0604020202020204" pitchFamily="34" charset="0"/>
              </a:rPr>
              <a:t>The program serves about 500 people each year. Historically, there has been one ceremony in May to recognize their accomplishments. A second</a:t>
            </a:r>
          </a:p>
          <a:p>
            <a:r>
              <a:rPr lang="en-US" dirty="0">
                <a:latin typeface="Arial" panose="020B0604020202020204" pitchFamily="34" charset="0"/>
              </a:rPr>
              <a:t>ceremony was added in December this year.</a:t>
            </a:r>
          </a:p>
          <a:p>
            <a:r>
              <a:rPr lang="en-US" dirty="0">
                <a:latin typeface="Arial" panose="020B0604020202020204" pitchFamily="34" charset="0"/>
              </a:rPr>
              <a:t>“</a:t>
            </a:r>
            <a:r>
              <a:rPr lang="en-US" sz="800" i="1" dirty="0">
                <a:latin typeface="Arial" panose="020B0604020202020204" pitchFamily="34" charset="0"/>
              </a:rPr>
              <a:t>- 1</a:t>
            </a:r>
            <a:endParaRPr lang="en-US" dirty="0"/>
          </a:p>
        </p:txBody>
      </p:sp>
      <p:sp>
        <p:nvSpPr>
          <p:cNvPr id="7" name="Rectangle 6"/>
          <p:cNvSpPr/>
          <p:nvPr/>
        </p:nvSpPr>
        <p:spPr>
          <a:xfrm>
            <a:off x="4890150" y="2118982"/>
            <a:ext cx="7079673" cy="1046440"/>
          </a:xfrm>
          <a:prstGeom prst="rect">
            <a:avLst/>
          </a:prstGeom>
        </p:spPr>
        <p:txBody>
          <a:bodyPr wrap="square">
            <a:spAutoFit/>
          </a:bodyPr>
          <a:lstStyle/>
          <a:p>
            <a:endParaRPr lang="en-US" sz="2800" dirty="0"/>
          </a:p>
          <a:p>
            <a:endParaRPr lang="en-US" sz="1700" dirty="0"/>
          </a:p>
          <a:p>
            <a:endParaRPr lang="en-US" sz="1700" dirty="0"/>
          </a:p>
        </p:txBody>
      </p:sp>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80860" r="-257" b="25663"/>
          <a:stretch/>
        </p:blipFill>
        <p:spPr>
          <a:xfrm>
            <a:off x="9498233" y="5686049"/>
            <a:ext cx="2236571" cy="979431"/>
          </a:xfrm>
          <a:prstGeom prst="rect">
            <a:avLst/>
          </a:prstGeom>
        </p:spPr>
      </p:pic>
      <p:sp>
        <p:nvSpPr>
          <p:cNvPr id="3" name="TextBox 2"/>
          <p:cNvSpPr txBox="1"/>
          <p:nvPr/>
        </p:nvSpPr>
        <p:spPr>
          <a:xfrm>
            <a:off x="-2361811" y="3545401"/>
            <a:ext cx="10643366" cy="646331"/>
          </a:xfrm>
          <a:prstGeom prst="rect">
            <a:avLst/>
          </a:prstGeom>
          <a:noFill/>
        </p:spPr>
        <p:txBody>
          <a:bodyPr wrap="square" rtlCol="0">
            <a:spAutoFit/>
          </a:bodyPr>
          <a:lstStyle/>
          <a:p>
            <a:r>
              <a:rPr lang="en-US" dirty="0"/>
              <a:t> </a:t>
            </a:r>
          </a:p>
          <a:p>
            <a:endParaRPr lang="en-US" dirty="0"/>
          </a:p>
        </p:txBody>
      </p:sp>
      <p:pic>
        <p:nvPicPr>
          <p:cNvPr id="8" name="Picture 7"/>
          <p:cNvPicPr>
            <a:picLocks noChangeAspect="1"/>
          </p:cNvPicPr>
          <p:nvPr/>
        </p:nvPicPr>
        <p:blipFill rotWithShape="1">
          <a:blip r:embed="rId5"/>
          <a:srcRect l="29502" t="14036" r="29502" b="18749"/>
          <a:stretch/>
        </p:blipFill>
        <p:spPr>
          <a:xfrm>
            <a:off x="5988053" y="826285"/>
            <a:ext cx="5153924" cy="4750898"/>
          </a:xfrm>
          <a:prstGeom prst="rect">
            <a:avLst/>
          </a:prstGeom>
        </p:spPr>
      </p:pic>
      <p:sp>
        <p:nvSpPr>
          <p:cNvPr id="4" name="Rectangle 3"/>
          <p:cNvSpPr/>
          <p:nvPr/>
        </p:nvSpPr>
        <p:spPr>
          <a:xfrm>
            <a:off x="498611" y="3763133"/>
            <a:ext cx="6096000" cy="2223686"/>
          </a:xfrm>
          <a:prstGeom prst="rect">
            <a:avLst/>
          </a:prstGeom>
        </p:spPr>
        <p:txBody>
          <a:bodyPr>
            <a:spAutoFit/>
          </a:bodyPr>
          <a:lstStyle/>
          <a:p>
            <a:r>
              <a:rPr lang="en-US" sz="3600" dirty="0"/>
              <a:t>Matt Crites</a:t>
            </a:r>
          </a:p>
          <a:p>
            <a:r>
              <a:rPr lang="en-US" sz="2800" dirty="0">
                <a:hlinkClick r:id="rId6"/>
              </a:rPr>
              <a:t>mcrites@dwd.in.gov</a:t>
            </a:r>
            <a:endParaRPr lang="en-US" sz="2800" dirty="0"/>
          </a:p>
          <a:p>
            <a:endParaRPr lang="en-US" sz="1050" dirty="0" smtClean="0"/>
          </a:p>
          <a:p>
            <a:r>
              <a:rPr lang="en-US" sz="3600" dirty="0" smtClean="0"/>
              <a:t>Brin </a:t>
            </a:r>
            <a:r>
              <a:rPr lang="en-US" sz="3600" dirty="0"/>
              <a:t>Sisco</a:t>
            </a:r>
          </a:p>
          <a:p>
            <a:r>
              <a:rPr lang="en-US" sz="2800" dirty="0" smtClean="0">
                <a:hlinkClick r:id="rId7"/>
              </a:rPr>
              <a:t>bsisco@dwd.in.gov</a:t>
            </a:r>
            <a:endParaRPr lang="en-US" sz="2800" dirty="0"/>
          </a:p>
        </p:txBody>
      </p:sp>
      <p:sp>
        <p:nvSpPr>
          <p:cNvPr id="9" name="TextBox 8"/>
          <p:cNvSpPr txBox="1"/>
          <p:nvPr/>
        </p:nvSpPr>
        <p:spPr>
          <a:xfrm>
            <a:off x="498611" y="1482011"/>
            <a:ext cx="5334840" cy="2185214"/>
          </a:xfrm>
          <a:prstGeom prst="rect">
            <a:avLst/>
          </a:prstGeom>
          <a:noFill/>
        </p:spPr>
        <p:txBody>
          <a:bodyPr wrap="square" rtlCol="0">
            <a:spAutoFit/>
          </a:bodyPr>
          <a:lstStyle/>
          <a:p>
            <a:r>
              <a:rPr lang="en-US" sz="8000" dirty="0" smtClean="0"/>
              <a:t>InTERS</a:t>
            </a:r>
          </a:p>
          <a:p>
            <a:r>
              <a:rPr lang="en-US" sz="2800" dirty="0" smtClean="0">
                <a:solidFill>
                  <a:srgbClr val="FFC000"/>
                </a:solidFill>
              </a:rPr>
              <a:t>ADULT EDUCATION UPDATES, TRAININGS</a:t>
            </a:r>
            <a:endParaRPr lang="en-US" sz="2800" dirty="0">
              <a:solidFill>
                <a:srgbClr val="FFC000"/>
              </a:solidFill>
            </a:endParaRPr>
          </a:p>
        </p:txBody>
      </p:sp>
    </p:spTree>
    <p:extLst>
      <p:ext uri="{BB962C8B-B14F-4D97-AF65-F5344CB8AC3E}">
        <p14:creationId xmlns:p14="http://schemas.microsoft.com/office/powerpoint/2010/main" val="8568048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5" name="Rectangle 4"/>
          <p:cNvSpPr/>
          <p:nvPr/>
        </p:nvSpPr>
        <p:spPr>
          <a:xfrm>
            <a:off x="0" y="-3049696"/>
            <a:ext cx="11734800" cy="2585323"/>
          </a:xfrm>
          <a:prstGeom prst="rect">
            <a:avLst/>
          </a:prstGeom>
        </p:spPr>
        <p:txBody>
          <a:bodyPr wrap="square">
            <a:spAutoFit/>
          </a:bodyPr>
          <a:lstStyle/>
          <a:p>
            <a:r>
              <a:rPr lang="en-US" dirty="0">
                <a:latin typeface="Arial" panose="020B0604020202020204" pitchFamily="34" charset="0"/>
              </a:rPr>
              <a:t>program is open to anyone age 16 or older who is not attending a high school. It helps people prepare for the equivalency test, earn workforce</a:t>
            </a:r>
          </a:p>
          <a:p>
            <a:r>
              <a:rPr lang="en-US" dirty="0">
                <a:latin typeface="Arial" panose="020B0604020202020204" pitchFamily="34" charset="0"/>
              </a:rPr>
              <a:t>certification and even learn English as a second language.</a:t>
            </a:r>
          </a:p>
          <a:p>
            <a:r>
              <a:rPr lang="en-US" dirty="0">
                <a:latin typeface="Arial" panose="020B0604020202020204" pitchFamily="34" charset="0"/>
              </a:rPr>
              <a:t>“It’s really all about getting people into career training and employment,” said Robert Moore, director of the program.</a:t>
            </a:r>
          </a:p>
          <a:p>
            <a:r>
              <a:rPr lang="en-US" dirty="0">
                <a:latin typeface="Arial" panose="020B0604020202020204" pitchFamily="34" charset="0"/>
              </a:rPr>
              <a:t>The program serves about 500 people each year. Historically, there has been one ceremony in May to recognize their accomplishments. A second</a:t>
            </a:r>
          </a:p>
          <a:p>
            <a:r>
              <a:rPr lang="en-US" dirty="0">
                <a:latin typeface="Arial" panose="020B0604020202020204" pitchFamily="34" charset="0"/>
              </a:rPr>
              <a:t>ceremony was added in December this year.</a:t>
            </a:r>
          </a:p>
          <a:p>
            <a:r>
              <a:rPr lang="en-US" dirty="0">
                <a:latin typeface="Arial" panose="020B0604020202020204" pitchFamily="34" charset="0"/>
              </a:rPr>
              <a:t>“</a:t>
            </a:r>
            <a:r>
              <a:rPr lang="en-US" sz="800" i="1" dirty="0">
                <a:latin typeface="Arial" panose="020B0604020202020204" pitchFamily="34" charset="0"/>
              </a:rPr>
              <a:t>- 1</a:t>
            </a:r>
            <a:endParaRPr lang="en-US" dirty="0"/>
          </a:p>
        </p:txBody>
      </p:sp>
      <p:sp>
        <p:nvSpPr>
          <p:cNvPr id="7" name="Rectangle 6"/>
          <p:cNvSpPr/>
          <p:nvPr/>
        </p:nvSpPr>
        <p:spPr>
          <a:xfrm>
            <a:off x="4890150" y="2118982"/>
            <a:ext cx="7079673" cy="1046440"/>
          </a:xfrm>
          <a:prstGeom prst="rect">
            <a:avLst/>
          </a:prstGeom>
        </p:spPr>
        <p:txBody>
          <a:bodyPr wrap="square">
            <a:spAutoFit/>
          </a:bodyPr>
          <a:lstStyle/>
          <a:p>
            <a:endParaRPr lang="en-US" sz="2800" dirty="0"/>
          </a:p>
          <a:p>
            <a:endParaRPr lang="en-US" sz="1700" dirty="0"/>
          </a:p>
          <a:p>
            <a:endParaRPr lang="en-US" sz="1700" dirty="0"/>
          </a:p>
        </p:txBody>
      </p:sp>
      <p:pic>
        <p:nvPicPr>
          <p:cNvPr id="2" name="Picture 1"/>
          <p:cNvPicPr>
            <a:picLocks noChangeAspect="1"/>
          </p:cNvPicPr>
          <p:nvPr/>
        </p:nvPicPr>
        <p:blipFill rotWithShape="1">
          <a:blip r:embed="rId3"/>
          <a:srcRect l="11613" t="16328" r="29476" b="5354"/>
          <a:stretch/>
        </p:blipFill>
        <p:spPr>
          <a:xfrm>
            <a:off x="1584599" y="0"/>
            <a:ext cx="9175401" cy="6858000"/>
          </a:xfrm>
          <a:prstGeom prst="rect">
            <a:avLst/>
          </a:prstGeom>
        </p:spPr>
      </p:pic>
    </p:spTree>
    <p:extLst>
      <p:ext uri="{BB962C8B-B14F-4D97-AF65-F5344CB8AC3E}">
        <p14:creationId xmlns:p14="http://schemas.microsoft.com/office/powerpoint/2010/main" val="18743907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5" name="Rectangle 4"/>
          <p:cNvSpPr/>
          <p:nvPr/>
        </p:nvSpPr>
        <p:spPr>
          <a:xfrm>
            <a:off x="0" y="-3049696"/>
            <a:ext cx="11734800" cy="2585323"/>
          </a:xfrm>
          <a:prstGeom prst="rect">
            <a:avLst/>
          </a:prstGeom>
        </p:spPr>
        <p:txBody>
          <a:bodyPr wrap="square">
            <a:spAutoFit/>
          </a:bodyPr>
          <a:lstStyle/>
          <a:p>
            <a:r>
              <a:rPr lang="en-US" dirty="0">
                <a:latin typeface="Arial" panose="020B0604020202020204" pitchFamily="34" charset="0"/>
              </a:rPr>
              <a:t>program is open to anyone age 16 or older who is not attending a high school. It helps people prepare for the equivalency test, earn workforce</a:t>
            </a:r>
          </a:p>
          <a:p>
            <a:r>
              <a:rPr lang="en-US" dirty="0">
                <a:latin typeface="Arial" panose="020B0604020202020204" pitchFamily="34" charset="0"/>
              </a:rPr>
              <a:t>certification and even learn English as a second language.</a:t>
            </a:r>
          </a:p>
          <a:p>
            <a:r>
              <a:rPr lang="en-US" dirty="0">
                <a:latin typeface="Arial" panose="020B0604020202020204" pitchFamily="34" charset="0"/>
              </a:rPr>
              <a:t>“It’s really all about getting people into career training and employment,” said Robert Moore, director of the program.</a:t>
            </a:r>
          </a:p>
          <a:p>
            <a:r>
              <a:rPr lang="en-US" dirty="0">
                <a:latin typeface="Arial" panose="020B0604020202020204" pitchFamily="34" charset="0"/>
              </a:rPr>
              <a:t>The program serves about 500 people each year. Historically, there has been one ceremony in May to recognize their accomplishments. A second</a:t>
            </a:r>
          </a:p>
          <a:p>
            <a:r>
              <a:rPr lang="en-US" dirty="0">
                <a:latin typeface="Arial" panose="020B0604020202020204" pitchFamily="34" charset="0"/>
              </a:rPr>
              <a:t>ceremony was added in December this year.</a:t>
            </a:r>
          </a:p>
          <a:p>
            <a:r>
              <a:rPr lang="en-US" dirty="0">
                <a:latin typeface="Arial" panose="020B0604020202020204" pitchFamily="34" charset="0"/>
              </a:rPr>
              <a:t>“</a:t>
            </a:r>
            <a:r>
              <a:rPr lang="en-US" sz="800" i="1" dirty="0">
                <a:latin typeface="Arial" panose="020B0604020202020204" pitchFamily="34" charset="0"/>
              </a:rPr>
              <a:t>- 1</a:t>
            </a:r>
            <a:endParaRPr lang="en-US" dirty="0"/>
          </a:p>
        </p:txBody>
      </p:sp>
      <p:sp>
        <p:nvSpPr>
          <p:cNvPr id="7" name="Rectangle 6"/>
          <p:cNvSpPr/>
          <p:nvPr/>
        </p:nvSpPr>
        <p:spPr>
          <a:xfrm>
            <a:off x="4890150" y="2118982"/>
            <a:ext cx="7079673" cy="1046440"/>
          </a:xfrm>
          <a:prstGeom prst="rect">
            <a:avLst/>
          </a:prstGeom>
        </p:spPr>
        <p:txBody>
          <a:bodyPr wrap="square">
            <a:spAutoFit/>
          </a:bodyPr>
          <a:lstStyle/>
          <a:p>
            <a:endParaRPr lang="en-US" sz="2800" dirty="0"/>
          </a:p>
          <a:p>
            <a:endParaRPr lang="en-US" sz="1700" dirty="0"/>
          </a:p>
          <a:p>
            <a:endParaRPr lang="en-US" sz="1700" dirty="0"/>
          </a:p>
        </p:txBody>
      </p:sp>
      <p:pic>
        <p:nvPicPr>
          <p:cNvPr id="2" name="Picture 1"/>
          <p:cNvPicPr>
            <a:picLocks noChangeAspect="1"/>
          </p:cNvPicPr>
          <p:nvPr/>
        </p:nvPicPr>
        <p:blipFill rotWithShape="1">
          <a:blip r:embed="rId3"/>
          <a:srcRect l="11855" t="16543" r="29476" b="6861"/>
          <a:stretch/>
        </p:blipFill>
        <p:spPr>
          <a:xfrm>
            <a:off x="1373060" y="1"/>
            <a:ext cx="9343061" cy="6857999"/>
          </a:xfrm>
          <a:prstGeom prst="rect">
            <a:avLst/>
          </a:prstGeom>
        </p:spPr>
      </p:pic>
    </p:spTree>
    <p:extLst>
      <p:ext uri="{BB962C8B-B14F-4D97-AF65-F5344CB8AC3E}">
        <p14:creationId xmlns:p14="http://schemas.microsoft.com/office/powerpoint/2010/main" val="40908044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5" name="Rectangle 4"/>
          <p:cNvSpPr/>
          <p:nvPr/>
        </p:nvSpPr>
        <p:spPr>
          <a:xfrm>
            <a:off x="0" y="-3049696"/>
            <a:ext cx="11734800" cy="2585323"/>
          </a:xfrm>
          <a:prstGeom prst="rect">
            <a:avLst/>
          </a:prstGeom>
        </p:spPr>
        <p:txBody>
          <a:bodyPr wrap="square">
            <a:spAutoFit/>
          </a:bodyPr>
          <a:lstStyle/>
          <a:p>
            <a:r>
              <a:rPr lang="en-US" dirty="0">
                <a:latin typeface="Arial" panose="020B0604020202020204" pitchFamily="34" charset="0"/>
              </a:rPr>
              <a:t>program is open to anyone age 16 or older who is not attending a high school. It helps people prepare for the equivalency test, earn workforce</a:t>
            </a:r>
          </a:p>
          <a:p>
            <a:r>
              <a:rPr lang="en-US" dirty="0">
                <a:latin typeface="Arial" panose="020B0604020202020204" pitchFamily="34" charset="0"/>
              </a:rPr>
              <a:t>certification and even learn English as a second language.</a:t>
            </a:r>
          </a:p>
          <a:p>
            <a:r>
              <a:rPr lang="en-US" dirty="0">
                <a:latin typeface="Arial" panose="020B0604020202020204" pitchFamily="34" charset="0"/>
              </a:rPr>
              <a:t>“It’s really all about getting people into career training and employment,” said Robert Moore, director of the program.</a:t>
            </a:r>
          </a:p>
          <a:p>
            <a:r>
              <a:rPr lang="en-US" dirty="0">
                <a:latin typeface="Arial" panose="020B0604020202020204" pitchFamily="34" charset="0"/>
              </a:rPr>
              <a:t>The program serves about 500 people each year. Historically, there has been one ceremony in May to recognize their accomplishments. A second</a:t>
            </a:r>
          </a:p>
          <a:p>
            <a:r>
              <a:rPr lang="en-US" dirty="0">
                <a:latin typeface="Arial" panose="020B0604020202020204" pitchFamily="34" charset="0"/>
              </a:rPr>
              <a:t>ceremony was added in December this year.</a:t>
            </a:r>
          </a:p>
          <a:p>
            <a:r>
              <a:rPr lang="en-US" dirty="0">
                <a:latin typeface="Arial" panose="020B0604020202020204" pitchFamily="34" charset="0"/>
              </a:rPr>
              <a:t>“</a:t>
            </a:r>
            <a:r>
              <a:rPr lang="en-US" sz="800" i="1" dirty="0">
                <a:latin typeface="Arial" panose="020B0604020202020204" pitchFamily="34" charset="0"/>
              </a:rPr>
              <a:t>- 1</a:t>
            </a:r>
            <a:endParaRPr lang="en-US" dirty="0"/>
          </a:p>
        </p:txBody>
      </p:sp>
      <p:sp>
        <p:nvSpPr>
          <p:cNvPr id="7" name="Rectangle 6"/>
          <p:cNvSpPr/>
          <p:nvPr/>
        </p:nvSpPr>
        <p:spPr>
          <a:xfrm>
            <a:off x="4890150" y="2118982"/>
            <a:ext cx="7079673" cy="1046440"/>
          </a:xfrm>
          <a:prstGeom prst="rect">
            <a:avLst/>
          </a:prstGeom>
        </p:spPr>
        <p:txBody>
          <a:bodyPr wrap="square">
            <a:spAutoFit/>
          </a:bodyPr>
          <a:lstStyle/>
          <a:p>
            <a:endParaRPr lang="en-US" sz="2800" dirty="0"/>
          </a:p>
          <a:p>
            <a:endParaRPr lang="en-US" sz="1700" dirty="0"/>
          </a:p>
          <a:p>
            <a:endParaRPr lang="en-US" sz="1700" dirty="0"/>
          </a:p>
        </p:txBody>
      </p:sp>
      <p:pic>
        <p:nvPicPr>
          <p:cNvPr id="2" name="Picture 1"/>
          <p:cNvPicPr>
            <a:picLocks noChangeAspect="1"/>
          </p:cNvPicPr>
          <p:nvPr/>
        </p:nvPicPr>
        <p:blipFill rotWithShape="1">
          <a:blip r:embed="rId3"/>
          <a:srcRect l="11613" t="16328" r="29718" b="5355"/>
          <a:stretch/>
        </p:blipFill>
        <p:spPr>
          <a:xfrm>
            <a:off x="1504336" y="-18883"/>
            <a:ext cx="9162880" cy="6876883"/>
          </a:xfrm>
          <a:prstGeom prst="rect">
            <a:avLst/>
          </a:prstGeom>
        </p:spPr>
      </p:pic>
    </p:spTree>
    <p:extLst>
      <p:ext uri="{BB962C8B-B14F-4D97-AF65-F5344CB8AC3E}">
        <p14:creationId xmlns:p14="http://schemas.microsoft.com/office/powerpoint/2010/main" val="342772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Rectangle 4"/>
          <p:cNvSpPr/>
          <p:nvPr/>
        </p:nvSpPr>
        <p:spPr>
          <a:xfrm>
            <a:off x="0" y="-3049696"/>
            <a:ext cx="11734800" cy="2585323"/>
          </a:xfrm>
          <a:prstGeom prst="rect">
            <a:avLst/>
          </a:prstGeom>
        </p:spPr>
        <p:txBody>
          <a:bodyPr wrap="square">
            <a:spAutoFit/>
          </a:bodyPr>
          <a:lstStyle/>
          <a:p>
            <a:r>
              <a:rPr lang="en-US" dirty="0">
                <a:latin typeface="Arial" panose="020B0604020202020204" pitchFamily="34" charset="0"/>
              </a:rPr>
              <a:t>program is open to anyone age 16 or older who is not attending a high school. It helps people prepare for the equivalency test, earn workforce</a:t>
            </a:r>
          </a:p>
          <a:p>
            <a:r>
              <a:rPr lang="en-US" dirty="0">
                <a:latin typeface="Arial" panose="020B0604020202020204" pitchFamily="34" charset="0"/>
              </a:rPr>
              <a:t>certification and even learn English as a second language.</a:t>
            </a:r>
          </a:p>
          <a:p>
            <a:r>
              <a:rPr lang="en-US" dirty="0">
                <a:latin typeface="Arial" panose="020B0604020202020204" pitchFamily="34" charset="0"/>
              </a:rPr>
              <a:t>“It’s really all about getting people into career training and employment,” said Robert Moore, director of the program.</a:t>
            </a:r>
          </a:p>
          <a:p>
            <a:r>
              <a:rPr lang="en-US" dirty="0">
                <a:latin typeface="Arial" panose="020B0604020202020204" pitchFamily="34" charset="0"/>
              </a:rPr>
              <a:t>The program serves about 500 people each year. Historically, there has been one ceremony in May to recognize their accomplishments. A second</a:t>
            </a:r>
          </a:p>
          <a:p>
            <a:r>
              <a:rPr lang="en-US" dirty="0">
                <a:latin typeface="Arial" panose="020B0604020202020204" pitchFamily="34" charset="0"/>
              </a:rPr>
              <a:t>ceremony was added in December this year.</a:t>
            </a:r>
          </a:p>
          <a:p>
            <a:r>
              <a:rPr lang="en-US" dirty="0">
                <a:latin typeface="Arial" panose="020B0604020202020204" pitchFamily="34" charset="0"/>
              </a:rPr>
              <a:t>“</a:t>
            </a:r>
            <a:r>
              <a:rPr lang="en-US" sz="800" i="1" dirty="0">
                <a:latin typeface="Arial" panose="020B0604020202020204" pitchFamily="34" charset="0"/>
              </a:rPr>
              <a:t>- 1</a:t>
            </a:r>
            <a:endParaRPr lang="en-US" dirty="0"/>
          </a:p>
        </p:txBody>
      </p:sp>
      <p:sp>
        <p:nvSpPr>
          <p:cNvPr id="7" name="Rectangle 6"/>
          <p:cNvSpPr/>
          <p:nvPr/>
        </p:nvSpPr>
        <p:spPr>
          <a:xfrm>
            <a:off x="4754654" y="2266392"/>
            <a:ext cx="7079673" cy="1046440"/>
          </a:xfrm>
          <a:prstGeom prst="rect">
            <a:avLst/>
          </a:prstGeom>
        </p:spPr>
        <p:txBody>
          <a:bodyPr wrap="square">
            <a:spAutoFit/>
          </a:bodyPr>
          <a:lstStyle/>
          <a:p>
            <a:endParaRPr lang="en-US" sz="2800" dirty="0"/>
          </a:p>
          <a:p>
            <a:endParaRPr lang="en-US" sz="1700" dirty="0"/>
          </a:p>
          <a:p>
            <a:endParaRPr lang="en-US" sz="1700" dirty="0"/>
          </a:p>
        </p:txBody>
      </p:sp>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80860" r="-257" b="25663"/>
          <a:stretch/>
        </p:blipFill>
        <p:spPr>
          <a:xfrm>
            <a:off x="9498233" y="5686049"/>
            <a:ext cx="2236571" cy="979431"/>
          </a:xfrm>
          <a:prstGeom prst="rect">
            <a:avLst/>
          </a:prstGeom>
        </p:spPr>
      </p:pic>
      <p:sp>
        <p:nvSpPr>
          <p:cNvPr id="4" name="Rectangle 3"/>
          <p:cNvSpPr/>
          <p:nvPr/>
        </p:nvSpPr>
        <p:spPr>
          <a:xfrm>
            <a:off x="1337607" y="1112229"/>
            <a:ext cx="9278911" cy="4770537"/>
          </a:xfrm>
          <a:prstGeom prst="rect">
            <a:avLst/>
          </a:prstGeom>
        </p:spPr>
        <p:txBody>
          <a:bodyPr wrap="square">
            <a:spAutoFit/>
          </a:bodyPr>
          <a:lstStyle/>
          <a:p>
            <a:pPr lvl="0" indent="0" algn="ctr">
              <a:spcBef>
                <a:spcPts val="0"/>
              </a:spcBef>
              <a:spcAft>
                <a:spcPts val="0"/>
              </a:spcAft>
              <a:buNone/>
              <a:defRPr/>
            </a:pPr>
            <a:r>
              <a:rPr lang="en-US" sz="6000" u="sng" dirty="0" smtClean="0">
                <a:solidFill>
                  <a:srgbClr val="FFC000"/>
                </a:solidFill>
              </a:rPr>
              <a:t>Next</a:t>
            </a:r>
            <a:r>
              <a:rPr lang="en-US" sz="6000" dirty="0" smtClean="0"/>
              <a:t> </a:t>
            </a:r>
            <a:r>
              <a:rPr lang="en-US" sz="6000" dirty="0"/>
              <a:t>Adult Education &amp; Workforce Development </a:t>
            </a:r>
            <a:r>
              <a:rPr lang="en-US" sz="4800" b="1" dirty="0"/>
              <a:t>Statewide Webinar</a:t>
            </a:r>
          </a:p>
          <a:p>
            <a:pPr lvl="0" algn="ctr">
              <a:defRPr/>
            </a:pPr>
            <a:r>
              <a:rPr lang="en-US" sz="9600" dirty="0" smtClean="0">
                <a:solidFill>
                  <a:srgbClr val="FFC000"/>
                </a:solidFill>
              </a:rPr>
              <a:t>7.10.19 </a:t>
            </a:r>
            <a:endParaRPr lang="en-US" sz="9600" dirty="0">
              <a:solidFill>
                <a:srgbClr val="FFC000"/>
              </a:solidFill>
            </a:endParaRPr>
          </a:p>
          <a:p>
            <a:pPr lvl="0" algn="ctr">
              <a:defRPr/>
            </a:pPr>
            <a:r>
              <a:rPr lang="en-US" sz="4000" dirty="0"/>
              <a:t>10 to 11:30 a.m. ET</a:t>
            </a:r>
          </a:p>
        </p:txBody>
      </p:sp>
      <p:sp>
        <p:nvSpPr>
          <p:cNvPr id="8" name="Rectangle 7"/>
          <p:cNvSpPr/>
          <p:nvPr/>
        </p:nvSpPr>
        <p:spPr>
          <a:xfrm>
            <a:off x="800489" y="5993288"/>
            <a:ext cx="6096000" cy="923330"/>
          </a:xfrm>
          <a:prstGeom prst="rect">
            <a:avLst/>
          </a:prstGeom>
        </p:spPr>
        <p:txBody>
          <a:bodyPr>
            <a:spAutoFit/>
          </a:bodyPr>
          <a:lstStyle/>
          <a:p>
            <a:r>
              <a:rPr lang="en-US" i="1" dirty="0"/>
              <a:t>The right skills, at the right time, in the right way.                               </a:t>
            </a:r>
            <a:r>
              <a:rPr lang="en-US" b="1" i="1" dirty="0"/>
              <a:t>Indiana’s Demand Driven Workforce</a:t>
            </a:r>
            <a:endParaRPr lang="en-US" b="1" dirty="0"/>
          </a:p>
          <a:p>
            <a:endParaRPr lang="en-US" dirty="0"/>
          </a:p>
        </p:txBody>
      </p:sp>
    </p:spTree>
    <p:extLst>
      <p:ext uri="{BB962C8B-B14F-4D97-AF65-F5344CB8AC3E}">
        <p14:creationId xmlns:p14="http://schemas.microsoft.com/office/powerpoint/2010/main" val="3461975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789934" y="1060340"/>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119867" y="2342555"/>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13" name="Rectangle 12"/>
          <p:cNvSpPr/>
          <p:nvPr/>
        </p:nvSpPr>
        <p:spPr>
          <a:xfrm>
            <a:off x="417466" y="4212197"/>
            <a:ext cx="6096000" cy="307777"/>
          </a:xfrm>
          <a:prstGeom prst="rect">
            <a:avLst/>
          </a:prstGeom>
        </p:spPr>
        <p:txBody>
          <a:bodyPr>
            <a:spAutoFit/>
          </a:bodyPr>
          <a:lstStyle/>
          <a:p>
            <a:endParaRPr lang="en-US" sz="1400" dirty="0">
              <a:effectLst/>
            </a:endParaRPr>
          </a:p>
        </p:txBody>
      </p:sp>
      <p:sp>
        <p:nvSpPr>
          <p:cNvPr id="18" name="Rectangle 17"/>
          <p:cNvSpPr/>
          <p:nvPr/>
        </p:nvSpPr>
        <p:spPr>
          <a:xfrm>
            <a:off x="404894" y="2271746"/>
            <a:ext cx="3849329" cy="461665"/>
          </a:xfrm>
          <a:prstGeom prst="rect">
            <a:avLst/>
          </a:prstGeom>
        </p:spPr>
        <p:txBody>
          <a:bodyPr wrap="square">
            <a:spAutoFit/>
          </a:bodyPr>
          <a:lstStyle/>
          <a:p>
            <a:r>
              <a:rPr lang="en-US" sz="2400" dirty="0">
                <a:solidFill>
                  <a:srgbClr val="FFC000"/>
                </a:solidFill>
                <a:latin typeface="Segoe Print" panose="02000600000000000000" pitchFamily="2" charset="0"/>
              </a:rPr>
              <a:t> </a:t>
            </a:r>
          </a:p>
        </p:txBody>
      </p:sp>
      <p:sp>
        <p:nvSpPr>
          <p:cNvPr id="3" name="Rectangle 2"/>
          <p:cNvSpPr/>
          <p:nvPr/>
        </p:nvSpPr>
        <p:spPr>
          <a:xfrm>
            <a:off x="3057131" y="3082413"/>
            <a:ext cx="4125472" cy="3416320"/>
          </a:xfrm>
          <a:prstGeom prst="rect">
            <a:avLst/>
          </a:prstGeom>
        </p:spPr>
        <p:txBody>
          <a:bodyPr wrap="square">
            <a:spAutoFit/>
          </a:bodyPr>
          <a:lstStyle/>
          <a:p>
            <a:pPr defTabSz="0"/>
            <a:r>
              <a:rPr lang="en-US" dirty="0" smtClean="0">
                <a:ea typeface="Calibri" panose="020F0502020204030204" pitchFamily="34" charset="0"/>
                <a:cs typeface="Times New Roman" panose="02020603050405020304" pitchFamily="18" charset="0"/>
              </a:rPr>
              <a:t>“I was born in Burma, now known as Myanmar, but I was raised in Thailand. Due to the economic and political problems, my family fled from Myanmar to a refugee camp in Thailand when I was 10 years old. Living in the camp was very difficult; my house was made out of bamboo. </a:t>
            </a:r>
            <a:r>
              <a:rPr lang="en-US" dirty="0" smtClean="0">
                <a:solidFill>
                  <a:srgbClr val="FFC000"/>
                </a:solidFill>
                <a:ea typeface="Calibri" panose="020F0502020204030204" pitchFamily="34" charset="0"/>
                <a:cs typeface="Times New Roman" panose="02020603050405020304" pitchFamily="18" charset="0"/>
              </a:rPr>
              <a:t>We depended on food rations provided by the United Nations, and we did not receive any education.”</a:t>
            </a:r>
          </a:p>
        </p:txBody>
      </p:sp>
      <p:sp>
        <p:nvSpPr>
          <p:cNvPr id="4" name="TextBox 3"/>
          <p:cNvSpPr txBox="1"/>
          <p:nvPr/>
        </p:nvSpPr>
        <p:spPr>
          <a:xfrm>
            <a:off x="7717383" y="3082413"/>
            <a:ext cx="4209769" cy="3693319"/>
          </a:xfrm>
          <a:prstGeom prst="rect">
            <a:avLst/>
          </a:prstGeom>
          <a:noFill/>
        </p:spPr>
        <p:txBody>
          <a:bodyPr wrap="square" rtlCol="0">
            <a:spAutoFit/>
          </a:bodyPr>
          <a:lstStyle/>
          <a:p>
            <a:pPr defTabSz="0"/>
            <a:r>
              <a:rPr lang="en-US" dirty="0">
                <a:ea typeface="Calibri" panose="020F0502020204030204" pitchFamily="34" charset="0"/>
                <a:cs typeface="Times New Roman" panose="02020603050405020304" pitchFamily="18" charset="0"/>
              </a:rPr>
              <a:t>	</a:t>
            </a:r>
            <a:r>
              <a:rPr lang="en-US" dirty="0" smtClean="0">
                <a:ea typeface="Calibri" panose="020F0502020204030204" pitchFamily="34" charset="0"/>
                <a:cs typeface="Times New Roman" panose="02020603050405020304" pitchFamily="18" charset="0"/>
              </a:rPr>
              <a:t>“In </a:t>
            </a:r>
            <a:r>
              <a:rPr lang="en-US" dirty="0">
                <a:ea typeface="Calibri" panose="020F0502020204030204" pitchFamily="34" charset="0"/>
                <a:cs typeface="Times New Roman" panose="02020603050405020304" pitchFamily="18" charset="0"/>
              </a:rPr>
              <a:t>2014, my mom and I finally were accepted to come to the United States. </a:t>
            </a:r>
            <a:r>
              <a:rPr lang="en-US" dirty="0" smtClean="0">
                <a:ea typeface="Calibri" panose="020F0502020204030204" pitchFamily="34" charset="0"/>
                <a:cs typeface="Times New Roman" panose="02020603050405020304" pitchFamily="18" charset="0"/>
              </a:rPr>
              <a:t>I </a:t>
            </a:r>
            <a:r>
              <a:rPr lang="en-US" dirty="0">
                <a:ea typeface="Calibri" panose="020F0502020204030204" pitchFamily="34" charset="0"/>
                <a:cs typeface="Times New Roman" panose="02020603050405020304" pitchFamily="18" charset="0"/>
              </a:rPr>
              <a:t>was so excited and anxious to meet my dad and my brother’s family, but I was also scared wondering how we were going to survive not knowing the language.  When I first arrived here, I did not know any English. </a:t>
            </a:r>
            <a:r>
              <a:rPr lang="en-US" dirty="0" smtClean="0">
                <a:ea typeface="Calibri" panose="020F0502020204030204" pitchFamily="34" charset="0"/>
                <a:cs typeface="Times New Roman" panose="02020603050405020304" pitchFamily="18" charset="0"/>
              </a:rPr>
              <a:t>Yet</a:t>
            </a:r>
            <a:r>
              <a:rPr lang="en-US" dirty="0">
                <a:ea typeface="Calibri" panose="020F0502020204030204" pitchFamily="34" charset="0"/>
                <a:cs typeface="Times New Roman" panose="02020603050405020304" pitchFamily="18" charset="0"/>
              </a:rPr>
              <a:t>, I was so happy to go to school and reach my goal. </a:t>
            </a:r>
            <a:r>
              <a:rPr lang="en-US" dirty="0" smtClean="0">
                <a:ea typeface="Calibri" panose="020F0502020204030204" pitchFamily="34" charset="0"/>
                <a:cs typeface="Times New Roman" panose="02020603050405020304" pitchFamily="18" charset="0"/>
              </a:rPr>
              <a:t>Ever </a:t>
            </a:r>
            <a:r>
              <a:rPr lang="en-US" dirty="0">
                <a:ea typeface="Calibri" panose="020F0502020204030204" pitchFamily="34" charset="0"/>
                <a:cs typeface="Times New Roman" panose="02020603050405020304" pitchFamily="18" charset="0"/>
              </a:rPr>
              <a:t>since I was a child, I have wanted to be a nurse</a:t>
            </a:r>
            <a:r>
              <a:rPr lang="en-US" dirty="0" smtClean="0">
                <a:ea typeface="Calibri" panose="020F0502020204030204" pitchFamily="34" charset="0"/>
                <a:cs typeface="Times New Roman" panose="02020603050405020304" pitchFamily="18" charset="0"/>
              </a:rPr>
              <a:t>.”</a:t>
            </a:r>
            <a:endParaRPr lang="en-US" dirty="0">
              <a:ea typeface="Calibri" panose="020F0502020204030204" pitchFamily="34" charset="0"/>
              <a:cs typeface="Times New Roman" panose="02020603050405020304" pitchFamily="18" charset="0"/>
            </a:endParaRPr>
          </a:p>
          <a:p>
            <a:endParaRPr lang="en-US" dirty="0"/>
          </a:p>
        </p:txBody>
      </p:sp>
      <p:cxnSp>
        <p:nvCxnSpPr>
          <p:cNvPr id="14" name="Straight Connector 13"/>
          <p:cNvCxnSpPr/>
          <p:nvPr/>
        </p:nvCxnSpPr>
        <p:spPr>
          <a:xfrm>
            <a:off x="7396896" y="3210713"/>
            <a:ext cx="0" cy="3159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5705" y="3053062"/>
            <a:ext cx="2754280" cy="1446550"/>
          </a:xfrm>
          <a:prstGeom prst="rect">
            <a:avLst/>
          </a:prstGeom>
        </p:spPr>
        <p:txBody>
          <a:bodyPr wrap="none">
            <a:spAutoFit/>
          </a:bodyPr>
          <a:lstStyle/>
          <a:p>
            <a:r>
              <a:rPr lang="en-US" sz="4400" dirty="0">
                <a:solidFill>
                  <a:srgbClr val="FFC000"/>
                </a:solidFill>
                <a:latin typeface="Calibri" panose="020F0502020204030204" pitchFamily="34" charset="0"/>
                <a:ea typeface="Calibri" panose="020F0502020204030204" pitchFamily="34" charset="0"/>
                <a:cs typeface="Times New Roman" panose="02020603050405020304" pitchFamily="18" charset="0"/>
              </a:rPr>
              <a:t>Smile Love </a:t>
            </a:r>
            <a:endParaRPr lang="en-US" sz="4400" dirty="0" smtClean="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r>
              <a:rPr lang="en-US" sz="4400" dirty="0" smtClean="0">
                <a:solidFill>
                  <a:srgbClr val="FFC000"/>
                </a:solidFill>
                <a:latin typeface="Calibri" panose="020F0502020204030204" pitchFamily="34" charset="0"/>
                <a:ea typeface="Calibri" panose="020F0502020204030204" pitchFamily="34" charset="0"/>
                <a:cs typeface="Times New Roman" panose="02020603050405020304" pitchFamily="18" charset="0"/>
              </a:rPr>
              <a:t>Win </a:t>
            </a:r>
            <a:r>
              <a:rPr lang="en-US" sz="4400" dirty="0" err="1">
                <a:solidFill>
                  <a:srgbClr val="FFC000"/>
                </a:solidFill>
                <a:latin typeface="Calibri" panose="020F0502020204030204" pitchFamily="34" charset="0"/>
                <a:ea typeface="Calibri" panose="020F0502020204030204" pitchFamily="34" charset="0"/>
                <a:cs typeface="Times New Roman" panose="02020603050405020304" pitchFamily="18" charset="0"/>
              </a:rPr>
              <a:t>Htaw</a:t>
            </a:r>
            <a:endParaRPr lang="en-US" sz="4400" dirty="0">
              <a:solidFill>
                <a:srgbClr val="FFC000"/>
              </a:solidFill>
            </a:endParaRPr>
          </a:p>
        </p:txBody>
      </p:sp>
      <p:sp>
        <p:nvSpPr>
          <p:cNvPr id="9" name="TextBox 8"/>
          <p:cNvSpPr txBox="1"/>
          <p:nvPr/>
        </p:nvSpPr>
        <p:spPr>
          <a:xfrm>
            <a:off x="396503" y="4790573"/>
            <a:ext cx="2117213" cy="1477328"/>
          </a:xfrm>
          <a:prstGeom prst="rect">
            <a:avLst/>
          </a:prstGeom>
          <a:noFill/>
          <a:effectLst>
            <a:reflection blurRad="6350" stA="50000" endA="300" endPos="55000" dir="5400000" sy="-100000" algn="bl" rotWithShape="0"/>
          </a:effectLst>
        </p:spPr>
        <p:txBody>
          <a:bodyPr wrap="square" rtlCol="0">
            <a:spAutoFit/>
          </a:bodyPr>
          <a:lstStyle/>
          <a:p>
            <a:r>
              <a:rPr lang="en-US" i="1" dirty="0" smtClean="0">
                <a:ea typeface="Calibri" panose="020F0502020204030204" pitchFamily="34" charset="0"/>
                <a:cs typeface="Times New Roman" panose="02020603050405020304" pitchFamily="18" charset="0"/>
              </a:rPr>
              <a:t>“My </a:t>
            </a:r>
            <a:r>
              <a:rPr lang="en-US" i="1" dirty="0">
                <a:ea typeface="Calibri" panose="020F0502020204030204" pitchFamily="34" charset="0"/>
                <a:cs typeface="Times New Roman" panose="02020603050405020304" pitchFamily="18" charset="0"/>
              </a:rPr>
              <a:t>house was made out of </a:t>
            </a:r>
            <a:r>
              <a:rPr lang="en-US" i="1" dirty="0" smtClean="0">
                <a:ea typeface="Calibri" panose="020F0502020204030204" pitchFamily="34" charset="0"/>
                <a:cs typeface="Times New Roman" panose="02020603050405020304" pitchFamily="18" charset="0"/>
              </a:rPr>
              <a:t>bamboo (and) we </a:t>
            </a:r>
            <a:r>
              <a:rPr lang="en-US" i="1" dirty="0">
                <a:ea typeface="Calibri" panose="020F0502020204030204" pitchFamily="34" charset="0"/>
                <a:cs typeface="Times New Roman" panose="02020603050405020304" pitchFamily="18" charset="0"/>
              </a:rPr>
              <a:t>depended on food </a:t>
            </a:r>
            <a:r>
              <a:rPr lang="en-US" i="1" dirty="0" smtClean="0">
                <a:ea typeface="Calibri" panose="020F0502020204030204" pitchFamily="34" charset="0"/>
                <a:cs typeface="Times New Roman" panose="02020603050405020304" pitchFamily="18" charset="0"/>
              </a:rPr>
              <a:t>rations.”</a:t>
            </a:r>
            <a:endParaRPr lang="en-US" i="1" dirty="0"/>
          </a:p>
        </p:txBody>
      </p:sp>
      <p:sp>
        <p:nvSpPr>
          <p:cNvPr id="10" name="TextBox 9"/>
          <p:cNvSpPr txBox="1"/>
          <p:nvPr/>
        </p:nvSpPr>
        <p:spPr>
          <a:xfrm>
            <a:off x="237515" y="2530950"/>
            <a:ext cx="2435187" cy="646331"/>
          </a:xfrm>
          <a:prstGeom prst="rect">
            <a:avLst/>
          </a:prstGeom>
          <a:noFill/>
        </p:spPr>
        <p:txBody>
          <a:bodyPr wrap="square" rtlCol="0">
            <a:spAutoFit/>
          </a:bodyPr>
          <a:lstStyle/>
          <a:p>
            <a:r>
              <a:rPr lang="en-US" dirty="0" smtClean="0"/>
              <a:t>A Story of Courage and Determination</a:t>
            </a:r>
            <a:endParaRPr lang="en-US" dirty="0"/>
          </a:p>
        </p:txBody>
      </p:sp>
      <p:cxnSp>
        <p:nvCxnSpPr>
          <p:cNvPr id="12" name="Straight Connector 11"/>
          <p:cNvCxnSpPr/>
          <p:nvPr/>
        </p:nvCxnSpPr>
        <p:spPr>
          <a:xfrm>
            <a:off x="301458" y="4626570"/>
            <a:ext cx="23712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058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789934" y="1060340"/>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119867" y="2342555"/>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13" name="Rectangle 12"/>
          <p:cNvSpPr/>
          <p:nvPr/>
        </p:nvSpPr>
        <p:spPr>
          <a:xfrm>
            <a:off x="417466" y="4212197"/>
            <a:ext cx="6096000" cy="307777"/>
          </a:xfrm>
          <a:prstGeom prst="rect">
            <a:avLst/>
          </a:prstGeom>
        </p:spPr>
        <p:txBody>
          <a:bodyPr>
            <a:spAutoFit/>
          </a:bodyPr>
          <a:lstStyle/>
          <a:p>
            <a:endParaRPr lang="en-US" sz="1400" dirty="0">
              <a:effectLst/>
            </a:endParaRPr>
          </a:p>
        </p:txBody>
      </p:sp>
      <p:sp>
        <p:nvSpPr>
          <p:cNvPr id="18" name="Rectangle 17"/>
          <p:cNvSpPr/>
          <p:nvPr/>
        </p:nvSpPr>
        <p:spPr>
          <a:xfrm>
            <a:off x="589051" y="2451435"/>
            <a:ext cx="3849329" cy="461665"/>
          </a:xfrm>
          <a:prstGeom prst="rect">
            <a:avLst/>
          </a:prstGeom>
        </p:spPr>
        <p:txBody>
          <a:bodyPr wrap="square">
            <a:spAutoFit/>
          </a:bodyPr>
          <a:lstStyle/>
          <a:p>
            <a:r>
              <a:rPr lang="en-US" sz="2400" dirty="0">
                <a:solidFill>
                  <a:srgbClr val="FFC000"/>
                </a:solidFill>
                <a:latin typeface="Segoe Print" panose="02000600000000000000" pitchFamily="2" charset="0"/>
              </a:rPr>
              <a:t> </a:t>
            </a:r>
          </a:p>
        </p:txBody>
      </p:sp>
      <p:sp>
        <p:nvSpPr>
          <p:cNvPr id="4" name="TextBox 3"/>
          <p:cNvSpPr txBox="1"/>
          <p:nvPr/>
        </p:nvSpPr>
        <p:spPr>
          <a:xfrm>
            <a:off x="7717383" y="3082413"/>
            <a:ext cx="4209769" cy="369332"/>
          </a:xfrm>
          <a:prstGeom prst="rect">
            <a:avLst/>
          </a:prstGeom>
          <a:noFill/>
        </p:spPr>
        <p:txBody>
          <a:bodyPr wrap="square" rtlCol="0">
            <a:spAutoFit/>
          </a:bodyPr>
          <a:lstStyle/>
          <a:p>
            <a:pPr defTabSz="0"/>
            <a:r>
              <a:rPr lang="en-US" dirty="0">
                <a:ea typeface="Calibri" panose="020F0502020204030204" pitchFamily="34" charset="0"/>
                <a:cs typeface="Times New Roman" panose="02020603050405020304" pitchFamily="18" charset="0"/>
              </a:rPr>
              <a:t>	</a:t>
            </a:r>
            <a:endParaRPr lang="en-US" dirty="0"/>
          </a:p>
        </p:txBody>
      </p:sp>
      <p:cxnSp>
        <p:nvCxnSpPr>
          <p:cNvPr id="14" name="Straight Connector 13"/>
          <p:cNvCxnSpPr/>
          <p:nvPr/>
        </p:nvCxnSpPr>
        <p:spPr>
          <a:xfrm>
            <a:off x="7382148" y="3177281"/>
            <a:ext cx="0" cy="3159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5705" y="3053062"/>
            <a:ext cx="2754280" cy="1446550"/>
          </a:xfrm>
          <a:prstGeom prst="rect">
            <a:avLst/>
          </a:prstGeom>
        </p:spPr>
        <p:txBody>
          <a:bodyPr wrap="none">
            <a:spAutoFit/>
          </a:bodyPr>
          <a:lstStyle/>
          <a:p>
            <a:r>
              <a:rPr lang="en-US" sz="4400" dirty="0">
                <a:solidFill>
                  <a:srgbClr val="FFC000"/>
                </a:solidFill>
                <a:latin typeface="Calibri" panose="020F0502020204030204" pitchFamily="34" charset="0"/>
                <a:ea typeface="Calibri" panose="020F0502020204030204" pitchFamily="34" charset="0"/>
                <a:cs typeface="Times New Roman" panose="02020603050405020304" pitchFamily="18" charset="0"/>
              </a:rPr>
              <a:t>Smile Love </a:t>
            </a:r>
            <a:endParaRPr lang="en-US" sz="4400" dirty="0" smtClean="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r>
              <a:rPr lang="en-US" sz="4400" dirty="0" smtClean="0">
                <a:solidFill>
                  <a:srgbClr val="FFC000"/>
                </a:solidFill>
                <a:latin typeface="Calibri" panose="020F0502020204030204" pitchFamily="34" charset="0"/>
                <a:ea typeface="Calibri" panose="020F0502020204030204" pitchFamily="34" charset="0"/>
                <a:cs typeface="Times New Roman" panose="02020603050405020304" pitchFamily="18" charset="0"/>
              </a:rPr>
              <a:t>Win </a:t>
            </a:r>
            <a:r>
              <a:rPr lang="en-US" sz="4400" dirty="0" err="1">
                <a:solidFill>
                  <a:srgbClr val="FFC000"/>
                </a:solidFill>
                <a:latin typeface="Calibri" panose="020F0502020204030204" pitchFamily="34" charset="0"/>
                <a:ea typeface="Calibri" panose="020F0502020204030204" pitchFamily="34" charset="0"/>
                <a:cs typeface="Times New Roman" panose="02020603050405020304" pitchFamily="18" charset="0"/>
              </a:rPr>
              <a:t>Htaw</a:t>
            </a:r>
            <a:endParaRPr lang="en-US" sz="4400" dirty="0">
              <a:solidFill>
                <a:srgbClr val="FFC000"/>
              </a:solidFill>
            </a:endParaRPr>
          </a:p>
        </p:txBody>
      </p:sp>
      <p:sp>
        <p:nvSpPr>
          <p:cNvPr id="9" name="TextBox 8"/>
          <p:cNvSpPr txBox="1"/>
          <p:nvPr/>
        </p:nvSpPr>
        <p:spPr>
          <a:xfrm>
            <a:off x="396503" y="4790573"/>
            <a:ext cx="2117213" cy="1477328"/>
          </a:xfrm>
          <a:prstGeom prst="rect">
            <a:avLst/>
          </a:prstGeom>
          <a:noFill/>
          <a:effectLst>
            <a:reflection blurRad="6350" stA="50000" endA="300" endPos="55000" dir="5400000" sy="-100000" algn="bl" rotWithShape="0"/>
          </a:effectLst>
        </p:spPr>
        <p:txBody>
          <a:bodyPr wrap="square" rtlCol="0">
            <a:spAutoFit/>
          </a:bodyPr>
          <a:lstStyle/>
          <a:p>
            <a:r>
              <a:rPr lang="en-US" i="1" dirty="0" smtClean="0">
                <a:ea typeface="Calibri" panose="020F0502020204030204" pitchFamily="34" charset="0"/>
                <a:cs typeface="Times New Roman" panose="02020603050405020304" pitchFamily="18" charset="0"/>
              </a:rPr>
              <a:t>“My </a:t>
            </a:r>
            <a:r>
              <a:rPr lang="en-US" i="1" dirty="0">
                <a:ea typeface="Calibri" panose="020F0502020204030204" pitchFamily="34" charset="0"/>
                <a:cs typeface="Times New Roman" panose="02020603050405020304" pitchFamily="18" charset="0"/>
              </a:rPr>
              <a:t>house was made out of </a:t>
            </a:r>
            <a:r>
              <a:rPr lang="en-US" i="1" dirty="0" smtClean="0">
                <a:ea typeface="Calibri" panose="020F0502020204030204" pitchFamily="34" charset="0"/>
                <a:cs typeface="Times New Roman" panose="02020603050405020304" pitchFamily="18" charset="0"/>
              </a:rPr>
              <a:t>bamboo (and) we </a:t>
            </a:r>
            <a:r>
              <a:rPr lang="en-US" i="1" dirty="0">
                <a:ea typeface="Calibri" panose="020F0502020204030204" pitchFamily="34" charset="0"/>
                <a:cs typeface="Times New Roman" panose="02020603050405020304" pitchFamily="18" charset="0"/>
              </a:rPr>
              <a:t>depended on food </a:t>
            </a:r>
            <a:r>
              <a:rPr lang="en-US" i="1" dirty="0" smtClean="0">
                <a:ea typeface="Calibri" panose="020F0502020204030204" pitchFamily="34" charset="0"/>
                <a:cs typeface="Times New Roman" panose="02020603050405020304" pitchFamily="18" charset="0"/>
              </a:rPr>
              <a:t>rations.”</a:t>
            </a:r>
            <a:endParaRPr lang="en-US" i="1" dirty="0"/>
          </a:p>
        </p:txBody>
      </p:sp>
      <p:sp>
        <p:nvSpPr>
          <p:cNvPr id="10" name="TextBox 9"/>
          <p:cNvSpPr txBox="1"/>
          <p:nvPr/>
        </p:nvSpPr>
        <p:spPr>
          <a:xfrm>
            <a:off x="237515" y="2530950"/>
            <a:ext cx="2435187" cy="646331"/>
          </a:xfrm>
          <a:prstGeom prst="rect">
            <a:avLst/>
          </a:prstGeom>
          <a:noFill/>
        </p:spPr>
        <p:txBody>
          <a:bodyPr wrap="square" rtlCol="0">
            <a:spAutoFit/>
          </a:bodyPr>
          <a:lstStyle/>
          <a:p>
            <a:r>
              <a:rPr lang="en-US" dirty="0" smtClean="0"/>
              <a:t>A Story of Courage and Determination</a:t>
            </a:r>
            <a:endParaRPr lang="en-US" dirty="0"/>
          </a:p>
        </p:txBody>
      </p:sp>
      <p:cxnSp>
        <p:nvCxnSpPr>
          <p:cNvPr id="12" name="Straight Connector 11"/>
          <p:cNvCxnSpPr/>
          <p:nvPr/>
        </p:nvCxnSpPr>
        <p:spPr>
          <a:xfrm>
            <a:off x="301458" y="4626570"/>
            <a:ext cx="23712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301521" y="2893479"/>
            <a:ext cx="3824748" cy="3693319"/>
          </a:xfrm>
          <a:prstGeom prst="rect">
            <a:avLst/>
          </a:prstGeom>
        </p:spPr>
        <p:txBody>
          <a:bodyPr wrap="square">
            <a:spAutoFit/>
          </a:bodyPr>
          <a:lstStyle/>
          <a:p>
            <a:pPr defTabSz="0"/>
            <a:r>
              <a:rPr lang="en-US" dirty="0">
                <a:ea typeface="Calibri" panose="020F0502020204030204" pitchFamily="34" charset="0"/>
                <a:cs typeface="Times New Roman" panose="02020603050405020304" pitchFamily="18" charset="0"/>
              </a:rPr>
              <a:t>	</a:t>
            </a:r>
            <a:r>
              <a:rPr lang="en-US" dirty="0" smtClean="0">
                <a:ea typeface="Calibri" panose="020F0502020204030204" pitchFamily="34" charset="0"/>
                <a:cs typeface="Times New Roman" panose="02020603050405020304" pitchFamily="18" charset="0"/>
              </a:rPr>
              <a:t>“My </a:t>
            </a:r>
            <a:r>
              <a:rPr lang="en-US" dirty="0">
                <a:ea typeface="Calibri" panose="020F0502020204030204" pitchFamily="34" charset="0"/>
                <a:cs typeface="Times New Roman" panose="02020603050405020304" pitchFamily="18" charset="0"/>
              </a:rPr>
              <a:t>caseworker took me to </a:t>
            </a:r>
            <a:r>
              <a:rPr lang="en-US" dirty="0" err="1">
                <a:ea typeface="Calibri" panose="020F0502020204030204" pitchFamily="34" charset="0"/>
                <a:cs typeface="Times New Roman" panose="02020603050405020304" pitchFamily="18" charset="0"/>
              </a:rPr>
              <a:t>Anthis</a:t>
            </a:r>
            <a:r>
              <a:rPr lang="en-US" dirty="0">
                <a:ea typeface="Calibri" panose="020F0502020204030204" pitchFamily="34" charset="0"/>
                <a:cs typeface="Times New Roman" panose="02020603050405020304" pitchFamily="18" charset="0"/>
              </a:rPr>
              <a:t> Career Center to register </a:t>
            </a:r>
            <a:r>
              <a:rPr lang="en-US" dirty="0" smtClean="0">
                <a:ea typeface="Calibri" panose="020F0502020204030204" pitchFamily="34" charset="0"/>
                <a:cs typeface="Times New Roman" panose="02020603050405020304" pitchFamily="18" charset="0"/>
              </a:rPr>
              <a:t>for </a:t>
            </a:r>
            <a:r>
              <a:rPr lang="en-US" dirty="0">
                <a:ea typeface="Calibri" panose="020F0502020204030204" pitchFamily="34" charset="0"/>
                <a:cs typeface="Times New Roman" panose="02020603050405020304" pitchFamily="18" charset="0"/>
              </a:rPr>
              <a:t>English Language Learner classes. </a:t>
            </a:r>
            <a:r>
              <a:rPr lang="en-US" dirty="0" smtClean="0">
                <a:ea typeface="Calibri" panose="020F0502020204030204" pitchFamily="34" charset="0"/>
                <a:cs typeface="Times New Roman" panose="02020603050405020304" pitchFamily="18" charset="0"/>
              </a:rPr>
              <a:t>I </a:t>
            </a:r>
            <a:r>
              <a:rPr lang="en-US" dirty="0">
                <a:ea typeface="Calibri" panose="020F0502020204030204" pitchFamily="34" charset="0"/>
                <a:cs typeface="Times New Roman" panose="02020603050405020304" pitchFamily="18" charset="0"/>
              </a:rPr>
              <a:t>started school in August of 2015. </a:t>
            </a:r>
            <a:r>
              <a:rPr lang="en-US" dirty="0" smtClean="0">
                <a:solidFill>
                  <a:srgbClr val="FFC000"/>
                </a:solidFill>
                <a:ea typeface="Calibri" panose="020F0502020204030204" pitchFamily="34" charset="0"/>
                <a:cs typeface="Times New Roman" panose="02020603050405020304" pitchFamily="18" charset="0"/>
              </a:rPr>
              <a:t>Learning </a:t>
            </a:r>
            <a:r>
              <a:rPr lang="en-US" dirty="0">
                <a:solidFill>
                  <a:srgbClr val="FFC000"/>
                </a:solidFill>
                <a:ea typeface="Calibri" panose="020F0502020204030204" pitchFamily="34" charset="0"/>
                <a:cs typeface="Times New Roman" panose="02020603050405020304" pitchFamily="18" charset="0"/>
              </a:rPr>
              <a:t>a new language and new culture was a challenge to me. </a:t>
            </a:r>
            <a:r>
              <a:rPr lang="en-US" dirty="0" smtClean="0">
                <a:ea typeface="Calibri" panose="020F0502020204030204" pitchFamily="34" charset="0"/>
                <a:cs typeface="Times New Roman" panose="02020603050405020304" pitchFamily="18" charset="0"/>
              </a:rPr>
              <a:t>Sometimes </a:t>
            </a:r>
            <a:r>
              <a:rPr lang="en-US" dirty="0">
                <a:ea typeface="Calibri" panose="020F0502020204030204" pitchFamily="34" charset="0"/>
                <a:cs typeface="Times New Roman" panose="02020603050405020304" pitchFamily="18" charset="0"/>
              </a:rPr>
              <a:t>I did not understand what the teacher said. </a:t>
            </a:r>
            <a:r>
              <a:rPr lang="en-US" dirty="0" smtClean="0">
                <a:ea typeface="Calibri" panose="020F0502020204030204" pitchFamily="34" charset="0"/>
                <a:cs typeface="Times New Roman" panose="02020603050405020304" pitchFamily="18" charset="0"/>
              </a:rPr>
              <a:t>However</a:t>
            </a:r>
            <a:r>
              <a:rPr lang="en-US" dirty="0">
                <a:ea typeface="Calibri" panose="020F0502020204030204" pitchFamily="34" charset="0"/>
                <a:cs typeface="Times New Roman" panose="02020603050405020304" pitchFamily="18" charset="0"/>
              </a:rPr>
              <a:t>, I did not give </a:t>
            </a:r>
            <a:r>
              <a:rPr lang="en-US" dirty="0" smtClean="0">
                <a:ea typeface="Calibri" panose="020F0502020204030204" pitchFamily="34" charset="0"/>
                <a:cs typeface="Times New Roman" panose="02020603050405020304" pitchFamily="18" charset="0"/>
              </a:rPr>
              <a:t>up. </a:t>
            </a:r>
            <a:r>
              <a:rPr lang="en-US" dirty="0"/>
              <a:t>I remember coming home from school and turning on the television and watching cartoons and other </a:t>
            </a:r>
            <a:r>
              <a:rPr lang="en-US" dirty="0" smtClean="0"/>
              <a:t>shows</a:t>
            </a:r>
            <a:endParaRPr lang="en-US" dirty="0"/>
          </a:p>
        </p:txBody>
      </p:sp>
      <p:sp>
        <p:nvSpPr>
          <p:cNvPr id="7" name="TextBox 6"/>
          <p:cNvSpPr txBox="1"/>
          <p:nvPr/>
        </p:nvSpPr>
        <p:spPr>
          <a:xfrm>
            <a:off x="7755088" y="2888903"/>
            <a:ext cx="3992836" cy="4524315"/>
          </a:xfrm>
          <a:prstGeom prst="rect">
            <a:avLst/>
          </a:prstGeom>
          <a:noFill/>
        </p:spPr>
        <p:txBody>
          <a:bodyPr wrap="square" rtlCol="0">
            <a:spAutoFit/>
          </a:bodyPr>
          <a:lstStyle/>
          <a:p>
            <a:r>
              <a:rPr lang="en-US" dirty="0"/>
              <a:t>because I wanted to understand what they were saying, and I wanted to talk like them. </a:t>
            </a:r>
            <a:r>
              <a:rPr lang="en-US" dirty="0" smtClean="0"/>
              <a:t>I </a:t>
            </a:r>
            <a:r>
              <a:rPr lang="en-US" dirty="0"/>
              <a:t>read everything I saw. It took me three years to finish high school. </a:t>
            </a:r>
            <a:r>
              <a:rPr lang="en-US" dirty="0" smtClean="0"/>
              <a:t>At </a:t>
            </a:r>
            <a:r>
              <a:rPr lang="en-US" dirty="0"/>
              <a:t>the beginning, I did not think I was going to be able to obtain my diploma. </a:t>
            </a:r>
            <a:r>
              <a:rPr lang="en-US" dirty="0" smtClean="0"/>
              <a:t>I (was) accepted </a:t>
            </a:r>
            <a:r>
              <a:rPr lang="en-US" dirty="0"/>
              <a:t>to Ivy Tech </a:t>
            </a:r>
            <a:r>
              <a:rPr lang="en-US" dirty="0" smtClean="0"/>
              <a:t>College (and) will </a:t>
            </a:r>
            <a:r>
              <a:rPr lang="en-US" dirty="0"/>
              <a:t>start school this fall for training for my dream job. </a:t>
            </a:r>
            <a:r>
              <a:rPr lang="en-US" dirty="0" smtClean="0"/>
              <a:t>I </a:t>
            </a:r>
            <a:r>
              <a:rPr lang="en-US" dirty="0"/>
              <a:t>will keep going and never give up until I reach my goal</a:t>
            </a:r>
            <a:r>
              <a:rPr lang="en-US" dirty="0" smtClean="0"/>
              <a:t>.”</a:t>
            </a:r>
            <a:endParaRPr lang="en-US" dirty="0"/>
          </a:p>
          <a:p>
            <a:r>
              <a:rPr lang="en-US" dirty="0"/>
              <a:t> </a:t>
            </a:r>
          </a:p>
          <a:p>
            <a:endParaRPr lang="en-US" dirty="0"/>
          </a:p>
          <a:p>
            <a:endParaRPr lang="en-US" dirty="0"/>
          </a:p>
        </p:txBody>
      </p:sp>
    </p:spTree>
    <p:extLst>
      <p:ext uri="{BB962C8B-B14F-4D97-AF65-F5344CB8AC3E}">
        <p14:creationId xmlns:p14="http://schemas.microsoft.com/office/powerpoint/2010/main" val="258959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789934" y="1060340"/>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119867" y="2342555"/>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13" name="Rectangle 12"/>
          <p:cNvSpPr/>
          <p:nvPr/>
        </p:nvSpPr>
        <p:spPr>
          <a:xfrm>
            <a:off x="417466" y="4212197"/>
            <a:ext cx="6096000" cy="307777"/>
          </a:xfrm>
          <a:prstGeom prst="rect">
            <a:avLst/>
          </a:prstGeom>
        </p:spPr>
        <p:txBody>
          <a:bodyPr>
            <a:spAutoFit/>
          </a:bodyPr>
          <a:lstStyle/>
          <a:p>
            <a:endParaRPr lang="en-US" sz="1400" dirty="0">
              <a:effectLst/>
            </a:endParaRPr>
          </a:p>
        </p:txBody>
      </p:sp>
      <p:sp>
        <p:nvSpPr>
          <p:cNvPr id="18" name="Rectangle 17"/>
          <p:cNvSpPr/>
          <p:nvPr/>
        </p:nvSpPr>
        <p:spPr>
          <a:xfrm>
            <a:off x="589051" y="2451435"/>
            <a:ext cx="3849329" cy="461665"/>
          </a:xfrm>
          <a:prstGeom prst="rect">
            <a:avLst/>
          </a:prstGeom>
        </p:spPr>
        <p:txBody>
          <a:bodyPr wrap="square">
            <a:spAutoFit/>
          </a:bodyPr>
          <a:lstStyle/>
          <a:p>
            <a:r>
              <a:rPr lang="en-US" sz="2400" dirty="0">
                <a:solidFill>
                  <a:srgbClr val="FFC000"/>
                </a:solidFill>
                <a:latin typeface="Segoe Print" panose="02000600000000000000" pitchFamily="2" charset="0"/>
              </a:rPr>
              <a:t> </a:t>
            </a:r>
          </a:p>
        </p:txBody>
      </p:sp>
      <p:sp>
        <p:nvSpPr>
          <p:cNvPr id="4" name="TextBox 3"/>
          <p:cNvSpPr txBox="1"/>
          <p:nvPr/>
        </p:nvSpPr>
        <p:spPr>
          <a:xfrm>
            <a:off x="7717383" y="3082413"/>
            <a:ext cx="4209769" cy="369332"/>
          </a:xfrm>
          <a:prstGeom prst="rect">
            <a:avLst/>
          </a:prstGeom>
          <a:noFill/>
        </p:spPr>
        <p:txBody>
          <a:bodyPr wrap="square" rtlCol="0">
            <a:spAutoFit/>
          </a:bodyPr>
          <a:lstStyle/>
          <a:p>
            <a:pPr defTabSz="0"/>
            <a:r>
              <a:rPr lang="en-US" dirty="0">
                <a:ea typeface="Calibri" panose="020F0502020204030204" pitchFamily="34" charset="0"/>
                <a:cs typeface="Times New Roman" panose="02020603050405020304" pitchFamily="18" charset="0"/>
              </a:rPr>
              <a:t>	</a:t>
            </a:r>
            <a:endParaRPr lang="en-US" dirty="0"/>
          </a:p>
        </p:txBody>
      </p:sp>
      <p:cxnSp>
        <p:nvCxnSpPr>
          <p:cNvPr id="14" name="Straight Connector 13"/>
          <p:cNvCxnSpPr/>
          <p:nvPr/>
        </p:nvCxnSpPr>
        <p:spPr>
          <a:xfrm>
            <a:off x="6410227" y="3108180"/>
            <a:ext cx="0" cy="3159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5705" y="3053062"/>
            <a:ext cx="2754280" cy="1446550"/>
          </a:xfrm>
          <a:prstGeom prst="rect">
            <a:avLst/>
          </a:prstGeom>
        </p:spPr>
        <p:txBody>
          <a:bodyPr wrap="none">
            <a:spAutoFit/>
          </a:bodyPr>
          <a:lstStyle/>
          <a:p>
            <a:r>
              <a:rPr lang="en-US" sz="4400" dirty="0">
                <a:solidFill>
                  <a:srgbClr val="FFC000"/>
                </a:solidFill>
                <a:latin typeface="Calibri" panose="020F0502020204030204" pitchFamily="34" charset="0"/>
                <a:ea typeface="Calibri" panose="020F0502020204030204" pitchFamily="34" charset="0"/>
                <a:cs typeface="Times New Roman" panose="02020603050405020304" pitchFamily="18" charset="0"/>
              </a:rPr>
              <a:t>Smile Love </a:t>
            </a:r>
            <a:endParaRPr lang="en-US" sz="4400" dirty="0" smtClean="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r>
              <a:rPr lang="en-US" sz="4400" dirty="0" smtClean="0">
                <a:solidFill>
                  <a:srgbClr val="FFC000"/>
                </a:solidFill>
                <a:latin typeface="Calibri" panose="020F0502020204030204" pitchFamily="34" charset="0"/>
                <a:ea typeface="Calibri" panose="020F0502020204030204" pitchFamily="34" charset="0"/>
                <a:cs typeface="Times New Roman" panose="02020603050405020304" pitchFamily="18" charset="0"/>
              </a:rPr>
              <a:t>Win </a:t>
            </a:r>
            <a:r>
              <a:rPr lang="en-US" sz="4400" dirty="0" err="1">
                <a:solidFill>
                  <a:srgbClr val="FFC000"/>
                </a:solidFill>
                <a:latin typeface="Calibri" panose="020F0502020204030204" pitchFamily="34" charset="0"/>
                <a:ea typeface="Calibri" panose="020F0502020204030204" pitchFamily="34" charset="0"/>
                <a:cs typeface="Times New Roman" panose="02020603050405020304" pitchFamily="18" charset="0"/>
              </a:rPr>
              <a:t>Htaw</a:t>
            </a:r>
            <a:endParaRPr lang="en-US" sz="4400" dirty="0">
              <a:solidFill>
                <a:srgbClr val="FFC000"/>
              </a:solidFill>
            </a:endParaRPr>
          </a:p>
        </p:txBody>
      </p:sp>
      <p:sp>
        <p:nvSpPr>
          <p:cNvPr id="9" name="TextBox 8"/>
          <p:cNvSpPr txBox="1"/>
          <p:nvPr/>
        </p:nvSpPr>
        <p:spPr>
          <a:xfrm>
            <a:off x="396503" y="4790573"/>
            <a:ext cx="2117213" cy="1477328"/>
          </a:xfrm>
          <a:prstGeom prst="rect">
            <a:avLst/>
          </a:prstGeom>
          <a:noFill/>
          <a:effectLst>
            <a:reflection blurRad="6350" stA="50000" endA="300" endPos="55000" dir="5400000" sy="-100000" algn="bl" rotWithShape="0"/>
          </a:effectLst>
        </p:spPr>
        <p:txBody>
          <a:bodyPr wrap="square" rtlCol="0">
            <a:spAutoFit/>
          </a:bodyPr>
          <a:lstStyle/>
          <a:p>
            <a:r>
              <a:rPr lang="en-US" i="1" dirty="0" smtClean="0">
                <a:ea typeface="Calibri" panose="020F0502020204030204" pitchFamily="34" charset="0"/>
                <a:cs typeface="Times New Roman" panose="02020603050405020304" pitchFamily="18" charset="0"/>
              </a:rPr>
              <a:t>“My </a:t>
            </a:r>
            <a:r>
              <a:rPr lang="en-US" i="1" dirty="0">
                <a:ea typeface="Calibri" panose="020F0502020204030204" pitchFamily="34" charset="0"/>
                <a:cs typeface="Times New Roman" panose="02020603050405020304" pitchFamily="18" charset="0"/>
              </a:rPr>
              <a:t>house was made out of </a:t>
            </a:r>
            <a:r>
              <a:rPr lang="en-US" i="1" dirty="0" smtClean="0">
                <a:ea typeface="Calibri" panose="020F0502020204030204" pitchFamily="34" charset="0"/>
                <a:cs typeface="Times New Roman" panose="02020603050405020304" pitchFamily="18" charset="0"/>
              </a:rPr>
              <a:t>bamboo (and) we </a:t>
            </a:r>
            <a:r>
              <a:rPr lang="en-US" i="1" dirty="0">
                <a:ea typeface="Calibri" panose="020F0502020204030204" pitchFamily="34" charset="0"/>
                <a:cs typeface="Times New Roman" panose="02020603050405020304" pitchFamily="18" charset="0"/>
              </a:rPr>
              <a:t>depended on food </a:t>
            </a:r>
            <a:r>
              <a:rPr lang="en-US" i="1" dirty="0" smtClean="0">
                <a:ea typeface="Calibri" panose="020F0502020204030204" pitchFamily="34" charset="0"/>
                <a:cs typeface="Times New Roman" panose="02020603050405020304" pitchFamily="18" charset="0"/>
              </a:rPr>
              <a:t>rations.”</a:t>
            </a:r>
            <a:endParaRPr lang="en-US" i="1" dirty="0"/>
          </a:p>
        </p:txBody>
      </p:sp>
      <p:sp>
        <p:nvSpPr>
          <p:cNvPr id="10" name="TextBox 9"/>
          <p:cNvSpPr txBox="1"/>
          <p:nvPr/>
        </p:nvSpPr>
        <p:spPr>
          <a:xfrm>
            <a:off x="237515" y="2530950"/>
            <a:ext cx="2435187" cy="646331"/>
          </a:xfrm>
          <a:prstGeom prst="rect">
            <a:avLst/>
          </a:prstGeom>
          <a:noFill/>
        </p:spPr>
        <p:txBody>
          <a:bodyPr wrap="square" rtlCol="0">
            <a:spAutoFit/>
          </a:bodyPr>
          <a:lstStyle/>
          <a:p>
            <a:r>
              <a:rPr lang="en-US" dirty="0" smtClean="0"/>
              <a:t>A Story of Courage and Determination</a:t>
            </a:r>
            <a:endParaRPr lang="en-US" dirty="0"/>
          </a:p>
        </p:txBody>
      </p:sp>
      <p:cxnSp>
        <p:nvCxnSpPr>
          <p:cNvPr id="12" name="Straight Connector 11"/>
          <p:cNvCxnSpPr/>
          <p:nvPr/>
        </p:nvCxnSpPr>
        <p:spPr>
          <a:xfrm>
            <a:off x="301458" y="4626570"/>
            <a:ext cx="23712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35575" y="2854115"/>
            <a:ext cx="5556425" cy="3139321"/>
          </a:xfrm>
          <a:prstGeom prst="rect">
            <a:avLst/>
          </a:prstGeom>
          <a:noFill/>
        </p:spPr>
        <p:txBody>
          <a:bodyPr wrap="square" rtlCol="0">
            <a:spAutoFit/>
          </a:bodyPr>
          <a:lstStyle/>
          <a:p>
            <a:r>
              <a:rPr lang="en-US" sz="2000" dirty="0"/>
              <a:t>“</a:t>
            </a:r>
            <a:r>
              <a:rPr lang="en-US" sz="2000" i="1" dirty="0"/>
              <a:t>Smile has come to represent the </a:t>
            </a:r>
            <a:r>
              <a:rPr lang="en-US" sz="2000" i="1" dirty="0" smtClean="0"/>
              <a:t>‘new’ </a:t>
            </a:r>
            <a:r>
              <a:rPr lang="en-US" sz="2000" i="1" dirty="0"/>
              <a:t>American to me. </a:t>
            </a:r>
            <a:r>
              <a:rPr lang="en-US" sz="2000" i="1" dirty="0" smtClean="0"/>
              <a:t>She </a:t>
            </a:r>
            <a:r>
              <a:rPr lang="en-US" sz="2000" i="1" dirty="0"/>
              <a:t>has acclimated to her environment and has flourished. </a:t>
            </a:r>
            <a:r>
              <a:rPr lang="en-US" sz="2000" i="1" dirty="0" smtClean="0"/>
              <a:t>My </a:t>
            </a:r>
            <a:r>
              <a:rPr lang="en-US" sz="2000" i="1" dirty="0"/>
              <a:t>hope is that as she and her significant other raise their girl, with Burmese and Spanish speaking culture in mind, perhaps our society can move forward toward greater understanding and </a:t>
            </a:r>
            <a:r>
              <a:rPr lang="en-US" sz="2000" i="1" dirty="0" smtClean="0"/>
              <a:t>peace</a:t>
            </a:r>
            <a:r>
              <a:rPr lang="en-US" sz="2000" dirty="0" smtClean="0"/>
              <a:t>.”  </a:t>
            </a:r>
            <a:r>
              <a:rPr lang="en-US" sz="2000" dirty="0" smtClean="0">
                <a:solidFill>
                  <a:srgbClr val="FFC000"/>
                </a:solidFill>
              </a:rPr>
              <a:t>– Jennifer </a:t>
            </a:r>
            <a:r>
              <a:rPr lang="en-US" sz="2000" dirty="0">
                <a:solidFill>
                  <a:srgbClr val="FFC000"/>
                </a:solidFill>
              </a:rPr>
              <a:t>Bassett, Teacher</a:t>
            </a:r>
          </a:p>
          <a:p>
            <a:endParaRPr lang="en-US" dirty="0"/>
          </a:p>
        </p:txBody>
      </p:sp>
      <p:pic>
        <p:nvPicPr>
          <p:cNvPr id="15" name="Picture 14" descr="cid:2e26077e-af54-4b6c-8bf8-3aa01cc3b4bf@namprd03.prod.outlook.com"/>
          <p:cNvPicPr/>
          <p:nvPr/>
        </p:nvPicPr>
        <p:blipFill rotWithShape="1">
          <a:blip r:embed="rId4" r:link="rId5">
            <a:extLst>
              <a:ext uri="{28A0092B-C50C-407E-A947-70E740481C1C}">
                <a14:useLocalDpi xmlns:a14="http://schemas.microsoft.com/office/drawing/2010/main" val="0"/>
              </a:ext>
            </a:extLst>
          </a:blip>
          <a:srcRect l="20466" t="23100" b="2706"/>
          <a:stretch/>
        </p:blipFill>
        <p:spPr bwMode="auto">
          <a:xfrm rot="5400000">
            <a:off x="2820009" y="3348034"/>
            <a:ext cx="3767911" cy="2629773"/>
          </a:xfrm>
          <a:prstGeom prst="rect">
            <a:avLst/>
          </a:prstGeom>
          <a:noFill/>
          <a:ln>
            <a:solidFill>
              <a:schemeClr val="tx1"/>
            </a:solidFill>
          </a:ln>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5479" y="5821520"/>
            <a:ext cx="1428417" cy="892761"/>
          </a:xfrm>
          <a:prstGeom prst="rect">
            <a:avLst/>
          </a:prstGeom>
        </p:spPr>
      </p:pic>
      <p:sp>
        <p:nvSpPr>
          <p:cNvPr id="19" name="Rectangle 18"/>
          <p:cNvSpPr/>
          <p:nvPr/>
        </p:nvSpPr>
        <p:spPr>
          <a:xfrm>
            <a:off x="8366005" y="5786809"/>
            <a:ext cx="3417224" cy="800219"/>
          </a:xfrm>
          <a:prstGeom prst="rect">
            <a:avLst/>
          </a:prstGeom>
        </p:spPr>
        <p:txBody>
          <a:bodyPr wrap="square">
            <a:spAutoFit/>
          </a:bodyPr>
          <a:lstStyle/>
          <a:p>
            <a:r>
              <a:rPr lang="en-US" sz="1150" dirty="0" smtClean="0"/>
              <a:t>“The </a:t>
            </a:r>
            <a:r>
              <a:rPr lang="en-US" sz="1150" dirty="0"/>
              <a:t>Continuing Education Program serves adult students of all ages, many of whom have endured educational and personal struggles on their road to graduation</a:t>
            </a:r>
            <a:r>
              <a:rPr lang="en-US" sz="1150" dirty="0" smtClean="0"/>
              <a:t>.”</a:t>
            </a:r>
            <a:endParaRPr lang="en-US" sz="1150" dirty="0"/>
          </a:p>
        </p:txBody>
      </p:sp>
    </p:spTree>
    <p:extLst>
      <p:ext uri="{BB962C8B-B14F-4D97-AF65-F5344CB8AC3E}">
        <p14:creationId xmlns:p14="http://schemas.microsoft.com/office/powerpoint/2010/main" val="3520899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29201"/>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119867" y="2342555"/>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cxnSp>
        <p:nvCxnSpPr>
          <p:cNvPr id="25" name="Straight Connector 24"/>
          <p:cNvCxnSpPr/>
          <p:nvPr/>
        </p:nvCxnSpPr>
        <p:spPr>
          <a:xfrm>
            <a:off x="4815928" y="3023417"/>
            <a:ext cx="0" cy="3159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11565"/>
          <a:stretch/>
        </p:blipFill>
        <p:spPr>
          <a:xfrm>
            <a:off x="627493" y="3023417"/>
            <a:ext cx="1655234" cy="1940397"/>
          </a:xfrm>
          <a:prstGeom prst="rect">
            <a:avLst/>
          </a:prstGeom>
          <a:ln>
            <a:solidFill>
              <a:schemeClr val="tx1"/>
            </a:solidFill>
          </a:ln>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t="12237"/>
          <a:stretch/>
        </p:blipFill>
        <p:spPr>
          <a:xfrm>
            <a:off x="2546858" y="3038166"/>
            <a:ext cx="1655234" cy="1925648"/>
          </a:xfrm>
          <a:prstGeom prst="rect">
            <a:avLst/>
          </a:prstGeom>
          <a:ln>
            <a:solidFill>
              <a:schemeClr val="tx1"/>
            </a:solidFill>
          </a:ln>
        </p:spPr>
      </p:pic>
      <p:sp>
        <p:nvSpPr>
          <p:cNvPr id="15" name="Rectangle 14"/>
          <p:cNvSpPr/>
          <p:nvPr/>
        </p:nvSpPr>
        <p:spPr>
          <a:xfrm>
            <a:off x="2445374" y="5096549"/>
            <a:ext cx="1858201" cy="707886"/>
          </a:xfrm>
          <a:prstGeom prst="rect">
            <a:avLst/>
          </a:prstGeom>
        </p:spPr>
        <p:txBody>
          <a:bodyPr wrap="none">
            <a:spAutoFit/>
          </a:bodyPr>
          <a:lstStyle/>
          <a:p>
            <a:r>
              <a:rPr lang="en-US" sz="1600" dirty="0" smtClean="0"/>
              <a:t>Nancy Mitchell</a:t>
            </a:r>
          </a:p>
          <a:p>
            <a:r>
              <a:rPr lang="en-US" sz="1200" dirty="0"/>
              <a:t>Adult Basic Education </a:t>
            </a:r>
            <a:endParaRPr lang="en-US" sz="1200" dirty="0" smtClean="0"/>
          </a:p>
          <a:p>
            <a:r>
              <a:rPr lang="en-US" sz="1200" dirty="0" smtClean="0"/>
              <a:t>Assistant </a:t>
            </a:r>
            <a:r>
              <a:rPr lang="en-US" sz="1200" dirty="0"/>
              <a:t>Site Manager</a:t>
            </a:r>
          </a:p>
        </p:txBody>
      </p:sp>
      <p:sp>
        <p:nvSpPr>
          <p:cNvPr id="17" name="Rectangle 16"/>
          <p:cNvSpPr/>
          <p:nvPr/>
        </p:nvSpPr>
        <p:spPr>
          <a:xfrm>
            <a:off x="589124" y="5096549"/>
            <a:ext cx="1957734" cy="707886"/>
          </a:xfrm>
          <a:prstGeom prst="rect">
            <a:avLst/>
          </a:prstGeom>
        </p:spPr>
        <p:txBody>
          <a:bodyPr wrap="square">
            <a:spAutoFit/>
          </a:bodyPr>
          <a:lstStyle/>
          <a:p>
            <a:r>
              <a:rPr lang="en-US" sz="1600" dirty="0" smtClean="0"/>
              <a:t>Polly Redmond</a:t>
            </a:r>
          </a:p>
          <a:p>
            <a:r>
              <a:rPr lang="en-US" sz="1200" dirty="0" smtClean="0"/>
              <a:t>Adult </a:t>
            </a:r>
            <a:r>
              <a:rPr lang="en-US" sz="1200" dirty="0"/>
              <a:t>Basic Education Coordinator </a:t>
            </a:r>
          </a:p>
        </p:txBody>
      </p:sp>
      <p:sp>
        <p:nvSpPr>
          <p:cNvPr id="19" name="Rectangle 18"/>
          <p:cNvSpPr/>
          <p:nvPr/>
        </p:nvSpPr>
        <p:spPr>
          <a:xfrm>
            <a:off x="589124" y="5842250"/>
            <a:ext cx="4226804" cy="584775"/>
          </a:xfrm>
          <a:prstGeom prst="rect">
            <a:avLst/>
          </a:prstGeom>
        </p:spPr>
        <p:txBody>
          <a:bodyPr wrap="square">
            <a:spAutoFit/>
          </a:bodyPr>
          <a:lstStyle/>
          <a:p>
            <a:r>
              <a:rPr lang="en-US" sz="1600" dirty="0">
                <a:solidFill>
                  <a:srgbClr val="FFC000"/>
                </a:solidFill>
              </a:rPr>
              <a:t>Hinds Career </a:t>
            </a:r>
            <a:r>
              <a:rPr lang="en-US" sz="1600" dirty="0" smtClean="0">
                <a:solidFill>
                  <a:srgbClr val="FFC000"/>
                </a:solidFill>
              </a:rPr>
              <a:t>Center | 1105 </a:t>
            </a:r>
            <a:r>
              <a:rPr lang="en-US" sz="1600" dirty="0">
                <a:solidFill>
                  <a:srgbClr val="FFC000"/>
                </a:solidFill>
              </a:rPr>
              <a:t>N 19th </a:t>
            </a:r>
            <a:r>
              <a:rPr lang="en-US" sz="1600" dirty="0" smtClean="0">
                <a:solidFill>
                  <a:srgbClr val="FFC000"/>
                </a:solidFill>
              </a:rPr>
              <a:t>St.</a:t>
            </a:r>
            <a:r>
              <a:rPr lang="en-US" sz="1600" dirty="0">
                <a:solidFill>
                  <a:srgbClr val="FFC000"/>
                </a:solidFill>
              </a:rPr>
              <a:t/>
            </a:r>
            <a:br>
              <a:rPr lang="en-US" sz="1600" dirty="0">
                <a:solidFill>
                  <a:srgbClr val="FFC000"/>
                </a:solidFill>
              </a:rPr>
            </a:br>
            <a:r>
              <a:rPr lang="en-US" sz="1600" dirty="0">
                <a:solidFill>
                  <a:srgbClr val="FFC000"/>
                </a:solidFill>
              </a:rPr>
              <a:t>Elwood, IN 46036</a:t>
            </a:r>
          </a:p>
        </p:txBody>
      </p:sp>
      <p:sp>
        <p:nvSpPr>
          <p:cNvPr id="28" name="TextBox 27"/>
          <p:cNvSpPr txBox="1"/>
          <p:nvPr/>
        </p:nvSpPr>
        <p:spPr>
          <a:xfrm>
            <a:off x="5119867" y="3023417"/>
            <a:ext cx="6552587" cy="3354765"/>
          </a:xfrm>
          <a:prstGeom prst="rect">
            <a:avLst/>
          </a:prstGeom>
          <a:noFill/>
        </p:spPr>
        <p:txBody>
          <a:bodyPr wrap="square" rtlCol="0">
            <a:spAutoFit/>
          </a:bodyPr>
          <a:lstStyle/>
          <a:p>
            <a:r>
              <a:rPr lang="en-US" sz="9600" dirty="0" smtClean="0">
                <a:effectLst>
                  <a:reflection blurRad="6350" stA="55000" endA="300" endPos="45500" dir="5400000" sy="-100000" algn="bl" rotWithShape="0"/>
                </a:effectLst>
                <a:latin typeface="Segoe Print" panose="02000600000000000000" pitchFamily="2" charset="0"/>
              </a:rPr>
              <a:t>Distance</a:t>
            </a:r>
          </a:p>
          <a:p>
            <a:r>
              <a:rPr lang="en-US" sz="9600" dirty="0" smtClean="0">
                <a:effectLst>
                  <a:reflection blurRad="6350" stA="55000" endA="300" endPos="45500" dir="5400000" sy="-100000" algn="bl" rotWithShape="0"/>
                </a:effectLst>
                <a:latin typeface="Segoe Print" panose="02000600000000000000" pitchFamily="2" charset="0"/>
              </a:rPr>
              <a:t>Education </a:t>
            </a:r>
          </a:p>
          <a:p>
            <a:r>
              <a:rPr lang="en-US" sz="2200" dirty="0" smtClean="0">
                <a:solidFill>
                  <a:srgbClr val="FFC000"/>
                </a:solidFill>
              </a:rPr>
              <a:t>NRS Table 4C | </a:t>
            </a:r>
            <a:r>
              <a:rPr lang="en-US" sz="2200" dirty="0">
                <a:solidFill>
                  <a:srgbClr val="FFC000"/>
                </a:solidFill>
              </a:rPr>
              <a:t>NRS Table 4C </a:t>
            </a:r>
            <a:r>
              <a:rPr lang="en-US" sz="2200" dirty="0" smtClean="0">
                <a:solidFill>
                  <a:srgbClr val="FFC000"/>
                </a:solidFill>
              </a:rPr>
              <a:t>| </a:t>
            </a:r>
            <a:r>
              <a:rPr lang="en-US" sz="2200" dirty="0">
                <a:solidFill>
                  <a:srgbClr val="FFC000"/>
                </a:solidFill>
              </a:rPr>
              <a:t>NRS Table 4C </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27" y="1760493"/>
            <a:ext cx="1714500" cy="952500"/>
          </a:xfrm>
          <a:prstGeom prst="rect">
            <a:avLst/>
          </a:prstGeom>
        </p:spPr>
      </p:pic>
    </p:spTree>
    <p:extLst>
      <p:ext uri="{BB962C8B-B14F-4D97-AF65-F5344CB8AC3E}">
        <p14:creationId xmlns:p14="http://schemas.microsoft.com/office/powerpoint/2010/main" val="13506992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apor Trai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10.xml><?xml version="1.0" encoding="utf-8"?>
<a:theme xmlns:a="http://schemas.openxmlformats.org/drawingml/2006/main" name="10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11.xml><?xml version="1.0" encoding="utf-8"?>
<a:theme xmlns:a="http://schemas.openxmlformats.org/drawingml/2006/main" name="11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12.xml><?xml version="1.0" encoding="utf-8"?>
<a:theme xmlns:a="http://schemas.openxmlformats.org/drawingml/2006/main" name="12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13.xml><?xml version="1.0" encoding="utf-8"?>
<a:theme xmlns:a="http://schemas.openxmlformats.org/drawingml/2006/main" name="13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14.xml><?xml version="1.0" encoding="utf-8"?>
<a:theme xmlns:a="http://schemas.openxmlformats.org/drawingml/2006/main" name="14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15.xml><?xml version="1.0" encoding="utf-8"?>
<a:theme xmlns:a="http://schemas.openxmlformats.org/drawingml/2006/main" name="15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16.xml><?xml version="1.0" encoding="utf-8"?>
<a:theme xmlns:a="http://schemas.openxmlformats.org/drawingml/2006/main" name="16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17.xml><?xml version="1.0" encoding="utf-8"?>
<a:theme xmlns:a="http://schemas.openxmlformats.org/drawingml/2006/main" name="17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18.xml><?xml version="1.0" encoding="utf-8"?>
<a:theme xmlns:a="http://schemas.openxmlformats.org/drawingml/2006/main" name="18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19.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3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20.xml><?xml version="1.0" encoding="utf-8"?>
<a:theme xmlns:a="http://schemas.openxmlformats.org/drawingml/2006/main" name="1_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1.xml><?xml version="1.0" encoding="utf-8"?>
<a:theme xmlns:a="http://schemas.openxmlformats.org/drawingml/2006/main" name="2_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2.xml><?xml version="1.0" encoding="utf-8"?>
<a:theme xmlns:a="http://schemas.openxmlformats.org/drawingml/2006/main" name="3_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4.xml><?xml version="1.0" encoding="utf-8"?>
<a:theme xmlns:a="http://schemas.openxmlformats.org/drawingml/2006/main" name="4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5.xml><?xml version="1.0" encoding="utf-8"?>
<a:theme xmlns:a="http://schemas.openxmlformats.org/drawingml/2006/main" name="5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6.xml><?xml version="1.0" encoding="utf-8"?>
<a:theme xmlns:a="http://schemas.openxmlformats.org/drawingml/2006/main" name="6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7.xml><?xml version="1.0" encoding="utf-8"?>
<a:theme xmlns:a="http://schemas.openxmlformats.org/drawingml/2006/main" name="7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8.xml><?xml version="1.0" encoding="utf-8"?>
<a:theme xmlns:a="http://schemas.openxmlformats.org/drawingml/2006/main" name="8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9.xml><?xml version="1.0" encoding="utf-8"?>
<a:theme xmlns:a="http://schemas.openxmlformats.org/drawingml/2006/main" name="9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docProps/app.xml><?xml version="1.0" encoding="utf-8"?>
<Properties xmlns="http://schemas.openxmlformats.org/officeDocument/2006/extended-properties" xmlns:vt="http://schemas.openxmlformats.org/officeDocument/2006/docPropsVTypes">
  <Template>TM04033937[[fn=Vapor Trail]]</Template>
  <TotalTime>19751</TotalTime>
  <Words>4516</Words>
  <Application>Microsoft Office PowerPoint</Application>
  <PresentationFormat>Widescreen</PresentationFormat>
  <Paragraphs>747</Paragraphs>
  <Slides>55</Slides>
  <Notes>55</Notes>
  <HiddenSlides>0</HiddenSlides>
  <MMClips>0</MMClips>
  <ScaleCrop>false</ScaleCrop>
  <HeadingPairs>
    <vt:vector size="8" baseType="variant">
      <vt:variant>
        <vt:lpstr>Fonts Used</vt:lpstr>
      </vt:variant>
      <vt:variant>
        <vt:i4>11</vt:i4>
      </vt:variant>
      <vt:variant>
        <vt:lpstr>Theme</vt:lpstr>
      </vt:variant>
      <vt:variant>
        <vt:i4>22</vt:i4>
      </vt:variant>
      <vt:variant>
        <vt:lpstr>Embedded OLE Servers</vt:lpstr>
      </vt:variant>
      <vt:variant>
        <vt:i4>1</vt:i4>
      </vt:variant>
      <vt:variant>
        <vt:lpstr>Slide Titles</vt:lpstr>
      </vt:variant>
      <vt:variant>
        <vt:i4>55</vt:i4>
      </vt:variant>
    </vt:vector>
  </HeadingPairs>
  <TitlesOfParts>
    <vt:vector size="89" baseType="lpstr">
      <vt:lpstr>ＭＳ Ｐゴシック</vt:lpstr>
      <vt:lpstr>Andalus</vt:lpstr>
      <vt:lpstr>Arial</vt:lpstr>
      <vt:lpstr>Calibri</vt:lpstr>
      <vt:lpstr>Century Gothic</vt:lpstr>
      <vt:lpstr>Segoe Print</vt:lpstr>
      <vt:lpstr>Segoe Script</vt:lpstr>
      <vt:lpstr>Symbol</vt:lpstr>
      <vt:lpstr>Times New Roman</vt:lpstr>
      <vt:lpstr>Wingdings</vt:lpstr>
      <vt:lpstr>Wingdings 3</vt:lpstr>
      <vt:lpstr>Vapor Trail</vt:lpstr>
      <vt:lpstr>3_Office Theme</vt:lpstr>
      <vt:lpstr>2_Office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Slice</vt:lpstr>
      <vt:lpstr>1_Slice</vt:lpstr>
      <vt:lpstr>2_Slice</vt:lpstr>
      <vt:lpstr>3_Slice</vt:lpstr>
      <vt:lpstr>think-cell Slide</vt:lpstr>
      <vt:lpstr>PowerPoint Presentation</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Hinds Adult Education</vt:lpstr>
      <vt:lpstr>Hinds Distance Data </vt:lpstr>
      <vt:lpstr>PowerPoint Presentation</vt:lpstr>
      <vt:lpstr>PowerPoint Presentation</vt:lpstr>
      <vt:lpstr>PowerPoint Presentation</vt:lpstr>
      <vt:lpstr>PowerPoint Presentation</vt:lpstr>
      <vt:lpstr>PowerPoint Presentation</vt:lpstr>
      <vt:lpstr>Indiana ADULT EDUCATION Basic Skills. High School Equivalency. Short-term Training. Certifications and More. </vt:lpstr>
      <vt:lpstr>PowerPoint Presentation</vt:lpstr>
      <vt:lpstr>PowerPoint Presentation</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PowerPoint Presentation</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PowerPoint Presentation</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PowerPoint Presentation</vt:lpstr>
      <vt:lpstr>PowerPoint Presentation</vt:lpstr>
      <vt:lpstr>Indiana ADULT EDUCATION Basic Skills. High School Equivalency. Short-term Training. Certifications and More. </vt:lpstr>
      <vt:lpstr>PowerPoint Presentation</vt:lpstr>
      <vt:lpstr>Indiana ADULT EDUCATION Basic Skills. High School Equivalency. Short-term Training. Certifications and More. </vt:lpstr>
      <vt:lpstr>PowerPoint Presentation</vt:lpstr>
      <vt:lpstr>PowerPoint Presentation</vt:lpstr>
      <vt:lpstr>PowerPoint Presentation</vt:lpstr>
      <vt:lpstr>PowerPoint Presentation</vt:lpstr>
      <vt:lpstr>PowerPoint Presentation</vt:lpstr>
      <vt:lpstr>PowerPoint Presentation</vt:lpstr>
    </vt:vector>
  </TitlesOfParts>
  <Company>State of Indiana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Demand driven workforce system</dc:title>
  <dc:creator>Habig, Melanee</dc:creator>
  <cp:lastModifiedBy>Mills, Scott</cp:lastModifiedBy>
  <cp:revision>3318</cp:revision>
  <cp:lastPrinted>2019-06-11T20:03:53Z</cp:lastPrinted>
  <dcterms:created xsi:type="dcterms:W3CDTF">2017-04-06T17:55:39Z</dcterms:created>
  <dcterms:modified xsi:type="dcterms:W3CDTF">2019-06-18T14:36:22Z</dcterms:modified>
</cp:coreProperties>
</file>