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5"/>
  </p:notesMasterIdLst>
  <p:sldIdLst>
    <p:sldId id="256" r:id="rId2"/>
    <p:sldId id="376" r:id="rId3"/>
    <p:sldId id="483" r:id="rId4"/>
    <p:sldId id="484" r:id="rId5"/>
    <p:sldId id="438" r:id="rId6"/>
    <p:sldId id="477" r:id="rId7"/>
    <p:sldId id="563" r:id="rId8"/>
    <p:sldId id="440" r:id="rId9"/>
    <p:sldId id="439" r:id="rId10"/>
    <p:sldId id="491" r:id="rId11"/>
    <p:sldId id="492" r:id="rId12"/>
    <p:sldId id="564" r:id="rId13"/>
    <p:sldId id="452" r:id="rId14"/>
    <p:sldId id="494" r:id="rId15"/>
    <p:sldId id="569" r:id="rId16"/>
    <p:sldId id="448" r:id="rId17"/>
    <p:sldId id="451" r:id="rId18"/>
    <p:sldId id="545" r:id="rId19"/>
    <p:sldId id="573" r:id="rId20"/>
    <p:sldId id="543" r:id="rId21"/>
    <p:sldId id="539" r:id="rId22"/>
    <p:sldId id="456" r:id="rId23"/>
    <p:sldId id="546" r:id="rId24"/>
    <p:sldId id="558" r:id="rId25"/>
    <p:sldId id="541" r:id="rId26"/>
    <p:sldId id="540" r:id="rId27"/>
    <p:sldId id="581" r:id="rId28"/>
    <p:sldId id="559" r:id="rId29"/>
    <p:sldId id="560" r:id="rId30"/>
    <p:sldId id="566" r:id="rId31"/>
    <p:sldId id="567" r:id="rId32"/>
    <p:sldId id="568" r:id="rId33"/>
    <p:sldId id="565" r:id="rId34"/>
    <p:sldId id="561" r:id="rId35"/>
    <p:sldId id="576" r:id="rId36"/>
    <p:sldId id="578" r:id="rId37"/>
    <p:sldId id="577" r:id="rId38"/>
    <p:sldId id="579" r:id="rId39"/>
    <p:sldId id="580" r:id="rId40"/>
    <p:sldId id="413" r:id="rId41"/>
    <p:sldId id="570" r:id="rId42"/>
    <p:sldId id="571" r:id="rId43"/>
    <p:sldId id="572" r:id="rId44"/>
    <p:sldId id="460" r:id="rId45"/>
    <p:sldId id="544" r:id="rId46"/>
    <p:sldId id="287" r:id="rId47"/>
    <p:sldId id="547" r:id="rId48"/>
    <p:sldId id="548" r:id="rId49"/>
    <p:sldId id="549" r:id="rId50"/>
    <p:sldId id="550" r:id="rId51"/>
    <p:sldId id="551" r:id="rId52"/>
    <p:sldId id="552" r:id="rId53"/>
    <p:sldId id="306" r:id="rId54"/>
    <p:sldId id="574" r:id="rId55"/>
    <p:sldId id="575" r:id="rId56"/>
    <p:sldId id="584" r:id="rId57"/>
    <p:sldId id="585" r:id="rId58"/>
    <p:sldId id="553" r:id="rId59"/>
    <p:sldId id="554" r:id="rId60"/>
    <p:sldId id="555" r:id="rId61"/>
    <p:sldId id="557" r:id="rId62"/>
    <p:sldId id="556" r:id="rId63"/>
    <p:sldId id="310" r:id="rId64"/>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6699"/>
    <a:srgbClr val="FDD242"/>
    <a:srgbClr val="FF8A18"/>
    <a:srgbClr val="BF2C13"/>
    <a:srgbClr val="3492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44" autoAdjust="0"/>
    <p:restoredTop sz="87792" autoAdjust="0"/>
  </p:normalViewPr>
  <p:slideViewPr>
    <p:cSldViewPr snapToGrid="0">
      <p:cViewPr varScale="1">
        <p:scale>
          <a:sx n="65" d="100"/>
          <a:sy n="65" d="100"/>
        </p:scale>
        <p:origin x="876" y="4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bdoan.DWD\Downloads\JAG\Important%20Youth%20Stuff\Youth%20Funding%20Report%20-%20PY%2017-18.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cap="none" spc="20" baseline="0">
                <a:solidFill>
                  <a:srgbClr val="FFC000"/>
                </a:solidFill>
                <a:latin typeface="+mn-lt"/>
                <a:ea typeface="+mn-ea"/>
                <a:cs typeface="+mn-cs"/>
              </a:defRPr>
            </a:pPr>
            <a:r>
              <a:rPr lang="en-US" sz="2400" dirty="0">
                <a:solidFill>
                  <a:srgbClr val="FFC000"/>
                </a:solidFill>
              </a:rPr>
              <a:t>New WIOA</a:t>
            </a:r>
            <a:r>
              <a:rPr lang="en-US" sz="2400" baseline="0" dirty="0">
                <a:solidFill>
                  <a:srgbClr val="FFC000"/>
                </a:solidFill>
              </a:rPr>
              <a:t> Youth Served </a:t>
            </a:r>
            <a:r>
              <a:rPr lang="en-US" sz="2400" dirty="0">
                <a:solidFill>
                  <a:srgbClr val="FFC000"/>
                </a:solidFill>
              </a:rPr>
              <a:t>- PY 17/18 </a:t>
            </a:r>
          </a:p>
        </c:rich>
      </c:tx>
      <c:layout>
        <c:manualLayout>
          <c:xMode val="edge"/>
          <c:yMode val="edge"/>
          <c:x val="0.17665644381388859"/>
          <c:y val="6.7704066094236598E-2"/>
        </c:manualLayout>
      </c:layout>
      <c:overlay val="0"/>
      <c:spPr>
        <a:noFill/>
        <a:ln>
          <a:noFill/>
        </a:ln>
        <a:effectLst/>
      </c:spPr>
      <c:txPr>
        <a:bodyPr rot="0" spcFirstLastPara="1" vertOverflow="ellipsis" vert="horz" wrap="square" anchor="ctr" anchorCtr="1"/>
        <a:lstStyle/>
        <a:p>
          <a:pPr>
            <a:defRPr sz="2400" b="0" i="0" u="none" strike="noStrike" kern="1200" cap="none" spc="20" baseline="0">
              <a:solidFill>
                <a:srgbClr val="FFC000"/>
              </a:solidFill>
              <a:latin typeface="+mn-lt"/>
              <a:ea typeface="+mn-ea"/>
              <a:cs typeface="+mn-cs"/>
            </a:defRPr>
          </a:pPr>
          <a:endParaRPr lang="en-US"/>
        </a:p>
      </c:txPr>
    </c:title>
    <c:autoTitleDeleted val="0"/>
    <c:plotArea>
      <c:layout>
        <c:manualLayout>
          <c:layoutTarget val="inner"/>
          <c:xMode val="edge"/>
          <c:yMode val="edge"/>
          <c:x val="7.6662871153490963E-2"/>
          <c:y val="4.7494826415217392E-2"/>
          <c:w val="0.91381682344107784"/>
          <c:h val="0.81754179561318985"/>
        </c:manualLayout>
      </c:layout>
      <c:barChart>
        <c:barDir val="col"/>
        <c:grouping val="clustered"/>
        <c:varyColors val="0"/>
        <c:ser>
          <c:idx val="0"/>
          <c:order val="0"/>
          <c:tx>
            <c:strRef>
              <c:f>'Total Youth Served'!$B$3</c:f>
              <c:strCache>
                <c:ptCount val="1"/>
                <c:pt idx="0">
                  <c:v>Total Youth Participant added this PY</c:v>
                </c:pt>
              </c:strCache>
            </c:strRef>
          </c:tx>
          <c:spPr>
            <a:solidFill>
              <a:srgbClr val="0070C0"/>
            </a:soli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'Total Youth Served'!$A$4:$A$15</c:f>
              <c:strCache>
                <c:ptCount val="12"/>
                <c:pt idx="0">
                  <c:v>Region 1</c:v>
                </c:pt>
                <c:pt idx="1">
                  <c:v>Region 2</c:v>
                </c:pt>
                <c:pt idx="2">
                  <c:v>Region 3</c:v>
                </c:pt>
                <c:pt idx="3">
                  <c:v>Region 4</c:v>
                </c:pt>
                <c:pt idx="4">
                  <c:v>Region 5</c:v>
                </c:pt>
                <c:pt idx="5">
                  <c:v>Region 6</c:v>
                </c:pt>
                <c:pt idx="6">
                  <c:v>Region 7</c:v>
                </c:pt>
                <c:pt idx="7">
                  <c:v>Region 8</c:v>
                </c:pt>
                <c:pt idx="8">
                  <c:v>Region 9</c:v>
                </c:pt>
                <c:pt idx="9">
                  <c:v>Region 10</c:v>
                </c:pt>
                <c:pt idx="10">
                  <c:v>Region 11</c:v>
                </c:pt>
                <c:pt idx="11">
                  <c:v>Region 12</c:v>
                </c:pt>
              </c:strCache>
            </c:strRef>
          </c:cat>
          <c:val>
            <c:numRef>
              <c:f>'Total Youth Served'!$B$4:$B$15</c:f>
              <c:numCache>
                <c:formatCode>General</c:formatCode>
                <c:ptCount val="12"/>
                <c:pt idx="0">
                  <c:v>696</c:v>
                </c:pt>
                <c:pt idx="1">
                  <c:v>461</c:v>
                </c:pt>
                <c:pt idx="2">
                  <c:v>293</c:v>
                </c:pt>
                <c:pt idx="3">
                  <c:v>180</c:v>
                </c:pt>
                <c:pt idx="4">
                  <c:v>351</c:v>
                </c:pt>
                <c:pt idx="5">
                  <c:v>203</c:v>
                </c:pt>
                <c:pt idx="6">
                  <c:v>134</c:v>
                </c:pt>
                <c:pt idx="7">
                  <c:v>82</c:v>
                </c:pt>
                <c:pt idx="8">
                  <c:v>77</c:v>
                </c:pt>
                <c:pt idx="9">
                  <c:v>71</c:v>
                </c:pt>
                <c:pt idx="10">
                  <c:v>193</c:v>
                </c:pt>
                <c:pt idx="11">
                  <c:v>178</c:v>
                </c:pt>
              </c:numCache>
            </c:numRef>
          </c:val>
        </c:ser>
        <c:dLbls>
          <c:dLblPos val="outEnd"/>
          <c:showLegendKey val="0"/>
          <c:showVal val="1"/>
          <c:showCatName val="0"/>
          <c:showSerName val="0"/>
          <c:showPercent val="0"/>
          <c:showBubbleSize val="0"/>
        </c:dLbls>
        <c:gapWidth val="100"/>
        <c:overlap val="-24"/>
        <c:axId val="137809336"/>
        <c:axId val="137794784"/>
      </c:barChart>
      <c:catAx>
        <c:axId val="137809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FFC000"/>
                </a:solidFill>
                <a:latin typeface="+mn-lt"/>
                <a:ea typeface="+mn-ea"/>
                <a:cs typeface="+mn-cs"/>
              </a:defRPr>
            </a:pPr>
            <a:endParaRPr lang="en-US"/>
          </a:p>
        </c:txPr>
        <c:crossAx val="137794784"/>
        <c:crosses val="autoZero"/>
        <c:auto val="1"/>
        <c:lblAlgn val="ctr"/>
        <c:lblOffset val="100"/>
        <c:noMultiLvlLbl val="0"/>
      </c:catAx>
      <c:valAx>
        <c:axId val="1377947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137809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B2A15F-3113-4E19-82A2-3EFFC4D8E17D}" type="doc">
      <dgm:prSet loTypeId="urn:microsoft.com/office/officeart/2009/3/layout/PlusandMinus" loCatId="relationship" qsTypeId="urn:microsoft.com/office/officeart/2005/8/quickstyle/simple1" qsCatId="simple" csTypeId="urn:microsoft.com/office/officeart/2005/8/colors/colorful5" csCatId="colorful" phldr="1"/>
      <dgm:spPr/>
      <dgm:t>
        <a:bodyPr/>
        <a:lstStyle/>
        <a:p>
          <a:endParaRPr lang="en-US"/>
        </a:p>
      </dgm:t>
    </dgm:pt>
    <dgm:pt modelId="{7723EA2F-63F3-4A26-B14E-DC88A6C91183}">
      <dgm:prSet phldrT="[Text]" custT="1"/>
      <dgm:spPr/>
      <dgm:t>
        <a:bodyPr/>
        <a:lstStyle/>
        <a:p>
          <a:pPr algn="l">
            <a:lnSpc>
              <a:spcPct val="100000"/>
            </a:lnSpc>
            <a:spcAft>
              <a:spcPts val="0"/>
            </a:spcAft>
          </a:pPr>
          <a:r>
            <a:rPr lang="en-US" sz="1000" dirty="0" smtClean="0">
              <a:solidFill>
                <a:schemeClr val="bg1"/>
              </a:solidFill>
            </a:rPr>
            <a:t>           7.31.17</a:t>
          </a:r>
        </a:p>
        <a:p>
          <a:pPr algn="l">
            <a:lnSpc>
              <a:spcPct val="100000"/>
            </a:lnSpc>
            <a:spcAft>
              <a:spcPts val="0"/>
            </a:spcAft>
          </a:pPr>
          <a:r>
            <a:rPr lang="en-US" sz="1800" dirty="0" smtClean="0">
              <a:solidFill>
                <a:schemeClr val="bg1"/>
              </a:solidFill>
            </a:rPr>
            <a:t>2016-2017 </a:t>
          </a:r>
        </a:p>
        <a:p>
          <a:pPr algn="l">
            <a:lnSpc>
              <a:spcPct val="100000"/>
            </a:lnSpc>
            <a:spcAft>
              <a:spcPts val="0"/>
            </a:spcAft>
          </a:pPr>
          <a:r>
            <a:rPr lang="en-US" sz="1800" dirty="0" smtClean="0">
              <a:solidFill>
                <a:schemeClr val="bg1"/>
              </a:solidFill>
            </a:rPr>
            <a:t>NRS </a:t>
          </a:r>
          <a:r>
            <a:rPr lang="en-US" sz="1800" b="1" dirty="0" smtClean="0">
              <a:solidFill>
                <a:schemeClr val="bg1"/>
              </a:solidFill>
            </a:rPr>
            <a:t>Table 4C</a:t>
          </a:r>
          <a:r>
            <a:rPr lang="en-US" sz="1800" dirty="0" smtClean="0">
              <a:solidFill>
                <a:schemeClr val="bg1"/>
              </a:solidFill>
            </a:rPr>
            <a:t> Column H</a:t>
          </a:r>
        </a:p>
        <a:p>
          <a:pPr algn="l">
            <a:lnSpc>
              <a:spcPct val="100000"/>
            </a:lnSpc>
            <a:spcAft>
              <a:spcPts val="0"/>
            </a:spcAft>
          </a:pPr>
          <a:endParaRPr lang="en-US" sz="900" dirty="0" smtClean="0">
            <a:solidFill>
              <a:schemeClr val="bg1"/>
            </a:solidFill>
          </a:endParaRPr>
        </a:p>
        <a:p>
          <a:pPr algn="l">
            <a:lnSpc>
              <a:spcPct val="90000"/>
            </a:lnSpc>
            <a:spcAft>
              <a:spcPct val="35000"/>
            </a:spcAft>
          </a:pPr>
          <a:r>
            <a:rPr lang="en-US" sz="3600" b="1" dirty="0" smtClean="0">
              <a:solidFill>
                <a:schemeClr val="bg1"/>
              </a:solidFill>
            </a:rPr>
            <a:t>64.96%</a:t>
          </a:r>
          <a:endParaRPr lang="en-US" sz="3600" b="1" dirty="0">
            <a:solidFill>
              <a:schemeClr val="bg1"/>
            </a:solidFill>
          </a:endParaRPr>
        </a:p>
      </dgm:t>
    </dgm:pt>
    <dgm:pt modelId="{C3F87861-5C65-47F1-8369-10D90BB361FE}" type="parTrans" cxnId="{BBC72764-1731-454D-8AE9-78003009C8B7}">
      <dgm:prSet/>
      <dgm:spPr/>
      <dgm:t>
        <a:bodyPr/>
        <a:lstStyle/>
        <a:p>
          <a:endParaRPr lang="en-US"/>
        </a:p>
      </dgm:t>
    </dgm:pt>
    <dgm:pt modelId="{F944E16B-A0D2-4069-AA1A-D0AEEC63DC09}" type="sibTrans" cxnId="{BBC72764-1731-454D-8AE9-78003009C8B7}">
      <dgm:prSet/>
      <dgm:spPr/>
      <dgm:t>
        <a:bodyPr/>
        <a:lstStyle/>
        <a:p>
          <a:endParaRPr lang="en-US"/>
        </a:p>
      </dgm:t>
    </dgm:pt>
    <dgm:pt modelId="{64336E56-DBB8-49D3-8A5C-C46EC08435E7}">
      <dgm:prSet phldrT="[Text]" custT="1"/>
      <dgm:spPr/>
      <dgm:t>
        <a:bodyPr/>
        <a:lstStyle/>
        <a:p>
          <a:pPr algn="l">
            <a:lnSpc>
              <a:spcPct val="100000"/>
            </a:lnSpc>
            <a:spcAft>
              <a:spcPts val="0"/>
            </a:spcAft>
          </a:pPr>
          <a:r>
            <a:rPr lang="en-US" sz="1000" dirty="0" smtClean="0">
              <a:solidFill>
                <a:schemeClr val="bg1"/>
              </a:solidFill>
            </a:rPr>
            <a:t>                 7.16.18  </a:t>
          </a:r>
        </a:p>
        <a:p>
          <a:pPr algn="l">
            <a:lnSpc>
              <a:spcPct val="100000"/>
            </a:lnSpc>
            <a:spcAft>
              <a:spcPts val="0"/>
            </a:spcAft>
          </a:pPr>
          <a:r>
            <a:rPr lang="en-US" sz="1800" dirty="0" smtClean="0">
              <a:solidFill>
                <a:schemeClr val="bg1"/>
              </a:solidFill>
            </a:rPr>
            <a:t>   2017-2018</a:t>
          </a:r>
        </a:p>
        <a:p>
          <a:pPr algn="l">
            <a:lnSpc>
              <a:spcPct val="100000"/>
            </a:lnSpc>
            <a:spcAft>
              <a:spcPts val="0"/>
            </a:spcAft>
          </a:pPr>
          <a:r>
            <a:rPr lang="en-US" sz="1800" dirty="0" smtClean="0">
              <a:solidFill>
                <a:schemeClr val="bg1"/>
              </a:solidFill>
            </a:rPr>
            <a:t>NRS  </a:t>
          </a:r>
          <a:r>
            <a:rPr lang="en-US" sz="1800" b="1" dirty="0" smtClean="0">
              <a:solidFill>
                <a:schemeClr val="bg1"/>
              </a:solidFill>
            </a:rPr>
            <a:t>Table 4C</a:t>
          </a:r>
        </a:p>
        <a:p>
          <a:pPr algn="l">
            <a:lnSpc>
              <a:spcPct val="100000"/>
            </a:lnSpc>
            <a:spcAft>
              <a:spcPts val="0"/>
            </a:spcAft>
          </a:pPr>
          <a:r>
            <a:rPr lang="en-US" sz="1800" dirty="0" smtClean="0">
              <a:solidFill>
                <a:schemeClr val="bg1"/>
              </a:solidFill>
            </a:rPr>
            <a:t>   Column H</a:t>
          </a:r>
        </a:p>
        <a:p>
          <a:pPr algn="l">
            <a:lnSpc>
              <a:spcPct val="100000"/>
            </a:lnSpc>
            <a:spcAft>
              <a:spcPts val="0"/>
            </a:spcAft>
          </a:pPr>
          <a:endParaRPr lang="en-US" sz="800" dirty="0" smtClean="0">
            <a:solidFill>
              <a:schemeClr val="bg1"/>
            </a:solidFill>
          </a:endParaRPr>
        </a:p>
        <a:p>
          <a:pPr algn="l">
            <a:lnSpc>
              <a:spcPct val="90000"/>
            </a:lnSpc>
            <a:spcAft>
              <a:spcPct val="35000"/>
            </a:spcAft>
          </a:pPr>
          <a:r>
            <a:rPr lang="en-US" sz="2700" b="1" dirty="0" smtClean="0">
              <a:solidFill>
                <a:schemeClr val="bg1"/>
              </a:solidFill>
            </a:rPr>
            <a:t> </a:t>
          </a:r>
          <a:r>
            <a:rPr lang="en-US" sz="3600" b="1" dirty="0" smtClean="0">
              <a:solidFill>
                <a:schemeClr val="bg1"/>
              </a:solidFill>
            </a:rPr>
            <a:t>70.21%</a:t>
          </a:r>
          <a:endParaRPr lang="en-US" sz="3600" b="1" dirty="0">
            <a:solidFill>
              <a:schemeClr val="bg1"/>
            </a:solidFill>
          </a:endParaRPr>
        </a:p>
      </dgm:t>
    </dgm:pt>
    <dgm:pt modelId="{EBEF958E-103A-4337-85D4-C7CB4DACDDD1}" type="parTrans" cxnId="{BE6A88BA-1140-4AC5-B6ED-5139732D0188}">
      <dgm:prSet/>
      <dgm:spPr/>
      <dgm:t>
        <a:bodyPr/>
        <a:lstStyle/>
        <a:p>
          <a:endParaRPr lang="en-US"/>
        </a:p>
      </dgm:t>
    </dgm:pt>
    <dgm:pt modelId="{B6C51A5E-943C-48E1-8EB0-2855183A5B22}" type="sibTrans" cxnId="{BE6A88BA-1140-4AC5-B6ED-5139732D0188}">
      <dgm:prSet/>
      <dgm:spPr/>
      <dgm:t>
        <a:bodyPr/>
        <a:lstStyle/>
        <a:p>
          <a:endParaRPr lang="en-US"/>
        </a:p>
      </dgm:t>
    </dgm:pt>
    <dgm:pt modelId="{9DFC52B1-70A1-48D0-8FD5-471E9F512266}" type="pres">
      <dgm:prSet presAssocID="{F9B2A15F-3113-4E19-82A2-3EFFC4D8E17D}" presName="Name0" presStyleCnt="0">
        <dgm:presLayoutVars>
          <dgm:chMax val="2"/>
          <dgm:chPref val="2"/>
          <dgm:dir/>
          <dgm:animOne/>
          <dgm:resizeHandles val="exact"/>
        </dgm:presLayoutVars>
      </dgm:prSet>
      <dgm:spPr/>
      <dgm:t>
        <a:bodyPr/>
        <a:lstStyle/>
        <a:p>
          <a:endParaRPr lang="en-US"/>
        </a:p>
      </dgm:t>
    </dgm:pt>
    <dgm:pt modelId="{1139993C-9A3E-4366-A905-DF1CFB25CABA}" type="pres">
      <dgm:prSet presAssocID="{F9B2A15F-3113-4E19-82A2-3EFFC4D8E17D}" presName="Background" presStyleLbl="bgImgPlace1" presStyleIdx="0" presStyleCnt="1" custLinFactNeighborX="239" custLinFactNeighborY="2636"/>
      <dgm:spPr/>
    </dgm:pt>
    <dgm:pt modelId="{B404C3DF-79E0-4C9A-A048-F0D05DD95B48}" type="pres">
      <dgm:prSet presAssocID="{F9B2A15F-3113-4E19-82A2-3EFFC4D8E17D}" presName="ParentText1" presStyleLbl="revTx" presStyleIdx="0" presStyleCnt="2" custLinFactNeighborX="-1512" custLinFactNeighborY="5499">
        <dgm:presLayoutVars>
          <dgm:chMax val="0"/>
          <dgm:chPref val="0"/>
          <dgm:bulletEnabled val="1"/>
        </dgm:presLayoutVars>
      </dgm:prSet>
      <dgm:spPr/>
      <dgm:t>
        <a:bodyPr/>
        <a:lstStyle/>
        <a:p>
          <a:endParaRPr lang="en-US"/>
        </a:p>
      </dgm:t>
    </dgm:pt>
    <dgm:pt modelId="{F9F78860-5E21-4BE5-86BF-2D4E45B45C8A}" type="pres">
      <dgm:prSet presAssocID="{F9B2A15F-3113-4E19-82A2-3EFFC4D8E17D}" presName="ParentText2" presStyleLbl="revTx" presStyleIdx="1" presStyleCnt="2" custScaleX="109150" custLinFactNeighborX="1236" custLinFactNeighborY="5499">
        <dgm:presLayoutVars>
          <dgm:chMax val="0"/>
          <dgm:chPref val="0"/>
          <dgm:bulletEnabled val="1"/>
        </dgm:presLayoutVars>
      </dgm:prSet>
      <dgm:spPr/>
      <dgm:t>
        <a:bodyPr/>
        <a:lstStyle/>
        <a:p>
          <a:endParaRPr lang="en-US"/>
        </a:p>
      </dgm:t>
    </dgm:pt>
    <dgm:pt modelId="{250BFB7F-2AC0-42D0-93E5-CAC2B552A472}" type="pres">
      <dgm:prSet presAssocID="{F9B2A15F-3113-4E19-82A2-3EFFC4D8E17D}" presName="Plus" presStyleLbl="alignNode1" presStyleIdx="0" presStyleCnt="2" custLinFactX="200000" custLinFactNeighborX="257898" custLinFactNeighborY="4555"/>
      <dgm:spPr/>
    </dgm:pt>
    <dgm:pt modelId="{B735712E-2DC8-47C2-9294-3F5A9DB7E005}" type="pres">
      <dgm:prSet presAssocID="{F9B2A15F-3113-4E19-82A2-3EFFC4D8E17D}" presName="Minus" presStyleLbl="alignNode1" presStyleIdx="1" presStyleCnt="2" custLinFactX="-200000" custLinFactNeighborX="-268648" custLinFactNeighborY="-24278"/>
      <dgm:spPr>
        <a:solidFill>
          <a:srgbClr val="FFC000"/>
        </a:solidFill>
      </dgm:spPr>
    </dgm:pt>
    <dgm:pt modelId="{F7D41B6D-B56F-4F23-9FBC-E33399688F30}" type="pres">
      <dgm:prSet presAssocID="{F9B2A15F-3113-4E19-82A2-3EFFC4D8E17D}" presName="Divider" presStyleLbl="parChTrans1D1" presStyleIdx="0" presStyleCnt="1" custLinFactX="-17000000" custLinFactNeighborX="-17057582" custLinFactNeighborY="30"/>
      <dgm:spPr/>
    </dgm:pt>
  </dgm:ptLst>
  <dgm:cxnLst>
    <dgm:cxn modelId="{BBC72764-1731-454D-8AE9-78003009C8B7}" srcId="{F9B2A15F-3113-4E19-82A2-3EFFC4D8E17D}" destId="{7723EA2F-63F3-4A26-B14E-DC88A6C91183}" srcOrd="0" destOrd="0" parTransId="{C3F87861-5C65-47F1-8369-10D90BB361FE}" sibTransId="{F944E16B-A0D2-4069-AA1A-D0AEEC63DC09}"/>
    <dgm:cxn modelId="{BE6A88BA-1140-4AC5-B6ED-5139732D0188}" srcId="{F9B2A15F-3113-4E19-82A2-3EFFC4D8E17D}" destId="{64336E56-DBB8-49D3-8A5C-C46EC08435E7}" srcOrd="1" destOrd="0" parTransId="{EBEF958E-103A-4337-85D4-C7CB4DACDDD1}" sibTransId="{B6C51A5E-943C-48E1-8EB0-2855183A5B22}"/>
    <dgm:cxn modelId="{BD3B11F1-EB5C-42BA-B481-E0F56CD6079E}" type="presOf" srcId="{7723EA2F-63F3-4A26-B14E-DC88A6C91183}" destId="{B404C3DF-79E0-4C9A-A048-F0D05DD95B48}" srcOrd="0" destOrd="0" presId="urn:microsoft.com/office/officeart/2009/3/layout/PlusandMinus"/>
    <dgm:cxn modelId="{88A08C03-0950-4DAF-96AA-CFAD1AFC85EE}" type="presOf" srcId="{64336E56-DBB8-49D3-8A5C-C46EC08435E7}" destId="{F9F78860-5E21-4BE5-86BF-2D4E45B45C8A}" srcOrd="0" destOrd="0" presId="urn:microsoft.com/office/officeart/2009/3/layout/PlusandMinus"/>
    <dgm:cxn modelId="{FCBFC836-54D2-49BA-BC97-CAA8C538084D}" type="presOf" srcId="{F9B2A15F-3113-4E19-82A2-3EFFC4D8E17D}" destId="{9DFC52B1-70A1-48D0-8FD5-471E9F512266}" srcOrd="0" destOrd="0" presId="urn:microsoft.com/office/officeart/2009/3/layout/PlusandMinus"/>
    <dgm:cxn modelId="{1BABE6D3-814A-4F58-AE7F-C8917A441246}" type="presParOf" srcId="{9DFC52B1-70A1-48D0-8FD5-471E9F512266}" destId="{1139993C-9A3E-4366-A905-DF1CFB25CABA}" srcOrd="0" destOrd="0" presId="urn:microsoft.com/office/officeart/2009/3/layout/PlusandMinus"/>
    <dgm:cxn modelId="{3488A225-0C89-41BE-ABC7-6F5A9B913F41}" type="presParOf" srcId="{9DFC52B1-70A1-48D0-8FD5-471E9F512266}" destId="{B404C3DF-79E0-4C9A-A048-F0D05DD95B48}" srcOrd="1" destOrd="0" presId="urn:microsoft.com/office/officeart/2009/3/layout/PlusandMinus"/>
    <dgm:cxn modelId="{14FD960C-0C43-41E8-9ADF-F53F00B806E0}" type="presParOf" srcId="{9DFC52B1-70A1-48D0-8FD5-471E9F512266}" destId="{F9F78860-5E21-4BE5-86BF-2D4E45B45C8A}" srcOrd="2" destOrd="0" presId="urn:microsoft.com/office/officeart/2009/3/layout/PlusandMinus"/>
    <dgm:cxn modelId="{9360B836-3774-44C2-8092-D9D4A68340E5}" type="presParOf" srcId="{9DFC52B1-70A1-48D0-8FD5-471E9F512266}" destId="{250BFB7F-2AC0-42D0-93E5-CAC2B552A472}" srcOrd="3" destOrd="0" presId="urn:microsoft.com/office/officeart/2009/3/layout/PlusandMinus"/>
    <dgm:cxn modelId="{DCBB3DFF-F2D3-4D3C-81C0-D7882944E6B6}" type="presParOf" srcId="{9DFC52B1-70A1-48D0-8FD5-471E9F512266}" destId="{B735712E-2DC8-47C2-9294-3F5A9DB7E005}" srcOrd="4" destOrd="0" presId="urn:microsoft.com/office/officeart/2009/3/layout/PlusandMinus"/>
    <dgm:cxn modelId="{6491C1D4-B0D1-470B-AFD8-4205C76E3CA4}" type="presParOf" srcId="{9DFC52B1-70A1-48D0-8FD5-471E9F512266}" destId="{F7D41B6D-B56F-4F23-9FBC-E33399688F30}" srcOrd="5" destOrd="0" presId="urn:microsoft.com/office/officeart/2009/3/layout/PlusandMinus"/>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F9B2A15F-3113-4E19-82A2-3EFFC4D8E17D}" type="doc">
      <dgm:prSet loTypeId="urn:microsoft.com/office/officeart/2009/3/layout/PlusandMinus" loCatId="relationship" qsTypeId="urn:microsoft.com/office/officeart/2005/8/quickstyle/simple1" qsCatId="simple" csTypeId="urn:microsoft.com/office/officeart/2005/8/colors/colorful5" csCatId="colorful" phldr="1"/>
      <dgm:spPr/>
      <dgm:t>
        <a:bodyPr/>
        <a:lstStyle/>
        <a:p>
          <a:endParaRPr lang="en-US"/>
        </a:p>
      </dgm:t>
    </dgm:pt>
    <dgm:pt modelId="{7723EA2F-63F3-4A26-B14E-DC88A6C91183}">
      <dgm:prSet phldrT="[Text]" custT="1"/>
      <dgm:spPr/>
      <dgm:t>
        <a:bodyPr/>
        <a:lstStyle/>
        <a:p>
          <a:pPr algn="l">
            <a:lnSpc>
              <a:spcPct val="100000"/>
            </a:lnSpc>
            <a:spcAft>
              <a:spcPts val="0"/>
            </a:spcAft>
          </a:pPr>
          <a:r>
            <a:rPr lang="en-US" sz="1000" dirty="0" smtClean="0">
              <a:solidFill>
                <a:schemeClr val="bg1"/>
              </a:solidFill>
            </a:rPr>
            <a:t>           7-.13.18</a:t>
          </a:r>
        </a:p>
        <a:p>
          <a:pPr algn="l">
            <a:lnSpc>
              <a:spcPct val="100000"/>
            </a:lnSpc>
            <a:spcAft>
              <a:spcPts val="0"/>
            </a:spcAft>
          </a:pPr>
          <a:r>
            <a:rPr lang="en-US" sz="1800" dirty="0" smtClean="0">
              <a:solidFill>
                <a:schemeClr val="bg1"/>
              </a:solidFill>
            </a:rPr>
            <a:t>2017-2018 </a:t>
          </a:r>
        </a:p>
        <a:p>
          <a:pPr algn="l">
            <a:lnSpc>
              <a:spcPct val="100000"/>
            </a:lnSpc>
            <a:spcAft>
              <a:spcPts val="0"/>
            </a:spcAft>
          </a:pPr>
          <a:r>
            <a:rPr lang="en-US" sz="1800" dirty="0" smtClean="0">
              <a:solidFill>
                <a:schemeClr val="bg1"/>
              </a:solidFill>
            </a:rPr>
            <a:t>ABE/ASE</a:t>
          </a:r>
        </a:p>
        <a:p>
          <a:pPr algn="l">
            <a:lnSpc>
              <a:spcPct val="100000"/>
            </a:lnSpc>
            <a:spcAft>
              <a:spcPts val="0"/>
            </a:spcAft>
          </a:pPr>
          <a:r>
            <a:rPr lang="en-US" sz="1800" dirty="0" smtClean="0">
              <a:solidFill>
                <a:schemeClr val="bg1"/>
              </a:solidFill>
            </a:rPr>
            <a:t>NRS </a:t>
          </a:r>
          <a:r>
            <a:rPr lang="en-US" sz="1800" b="1" dirty="0" smtClean="0">
              <a:solidFill>
                <a:schemeClr val="bg1"/>
              </a:solidFill>
            </a:rPr>
            <a:t>Table 4C</a:t>
          </a:r>
          <a:r>
            <a:rPr lang="en-US" sz="1800" dirty="0" smtClean="0">
              <a:solidFill>
                <a:schemeClr val="bg1"/>
              </a:solidFill>
            </a:rPr>
            <a:t> Column H</a:t>
          </a:r>
        </a:p>
        <a:p>
          <a:pPr algn="l">
            <a:lnSpc>
              <a:spcPct val="100000"/>
            </a:lnSpc>
            <a:spcAft>
              <a:spcPts val="0"/>
            </a:spcAft>
          </a:pPr>
          <a:endParaRPr lang="en-US" sz="900" dirty="0" smtClean="0">
            <a:solidFill>
              <a:schemeClr val="bg1"/>
            </a:solidFill>
          </a:endParaRPr>
        </a:p>
        <a:p>
          <a:pPr algn="l">
            <a:lnSpc>
              <a:spcPct val="90000"/>
            </a:lnSpc>
            <a:spcAft>
              <a:spcPct val="35000"/>
            </a:spcAft>
          </a:pPr>
          <a:r>
            <a:rPr lang="en-US" sz="3600" b="1" dirty="0" smtClean="0">
              <a:solidFill>
                <a:schemeClr val="bg1"/>
              </a:solidFill>
            </a:rPr>
            <a:t>69.34%</a:t>
          </a:r>
          <a:endParaRPr lang="en-US" sz="3600" b="1" dirty="0">
            <a:solidFill>
              <a:schemeClr val="bg1"/>
            </a:solidFill>
          </a:endParaRPr>
        </a:p>
      </dgm:t>
    </dgm:pt>
    <dgm:pt modelId="{C3F87861-5C65-47F1-8369-10D90BB361FE}" type="parTrans" cxnId="{BBC72764-1731-454D-8AE9-78003009C8B7}">
      <dgm:prSet/>
      <dgm:spPr/>
      <dgm:t>
        <a:bodyPr/>
        <a:lstStyle/>
        <a:p>
          <a:endParaRPr lang="en-US"/>
        </a:p>
      </dgm:t>
    </dgm:pt>
    <dgm:pt modelId="{F944E16B-A0D2-4069-AA1A-D0AEEC63DC09}" type="sibTrans" cxnId="{BBC72764-1731-454D-8AE9-78003009C8B7}">
      <dgm:prSet/>
      <dgm:spPr/>
      <dgm:t>
        <a:bodyPr/>
        <a:lstStyle/>
        <a:p>
          <a:endParaRPr lang="en-US"/>
        </a:p>
      </dgm:t>
    </dgm:pt>
    <dgm:pt modelId="{64336E56-DBB8-49D3-8A5C-C46EC08435E7}">
      <dgm:prSet phldrT="[Text]" custT="1"/>
      <dgm:spPr/>
      <dgm:t>
        <a:bodyPr/>
        <a:lstStyle/>
        <a:p>
          <a:pPr algn="l">
            <a:lnSpc>
              <a:spcPct val="100000"/>
            </a:lnSpc>
            <a:spcAft>
              <a:spcPts val="0"/>
            </a:spcAft>
          </a:pPr>
          <a:r>
            <a:rPr lang="en-US" sz="1000" dirty="0" smtClean="0">
              <a:solidFill>
                <a:schemeClr val="bg1"/>
              </a:solidFill>
            </a:rPr>
            <a:t>                 7.16.18  </a:t>
          </a:r>
        </a:p>
        <a:p>
          <a:pPr algn="l">
            <a:lnSpc>
              <a:spcPct val="100000"/>
            </a:lnSpc>
            <a:spcAft>
              <a:spcPts val="0"/>
            </a:spcAft>
          </a:pPr>
          <a:r>
            <a:rPr lang="en-US" sz="1800" dirty="0" smtClean="0">
              <a:solidFill>
                <a:schemeClr val="bg1"/>
              </a:solidFill>
            </a:rPr>
            <a:t>   2017-2018</a:t>
          </a:r>
        </a:p>
        <a:p>
          <a:pPr algn="l">
            <a:lnSpc>
              <a:spcPct val="100000"/>
            </a:lnSpc>
            <a:spcAft>
              <a:spcPts val="0"/>
            </a:spcAft>
          </a:pPr>
          <a:r>
            <a:rPr lang="en-US" sz="1800" dirty="0" smtClean="0">
              <a:solidFill>
                <a:schemeClr val="bg1"/>
              </a:solidFill>
            </a:rPr>
            <a:t>   ELL</a:t>
          </a:r>
        </a:p>
        <a:p>
          <a:pPr algn="l">
            <a:lnSpc>
              <a:spcPct val="100000"/>
            </a:lnSpc>
            <a:spcAft>
              <a:spcPts val="0"/>
            </a:spcAft>
          </a:pPr>
          <a:r>
            <a:rPr lang="en-US" sz="1800" dirty="0" smtClean="0">
              <a:solidFill>
                <a:schemeClr val="bg1"/>
              </a:solidFill>
            </a:rPr>
            <a:t>   NRS  </a:t>
          </a:r>
          <a:r>
            <a:rPr lang="en-US" sz="1800" b="1" dirty="0" smtClean="0">
              <a:solidFill>
                <a:schemeClr val="bg1"/>
              </a:solidFill>
            </a:rPr>
            <a:t>Table 4C</a:t>
          </a:r>
        </a:p>
        <a:p>
          <a:pPr algn="l">
            <a:lnSpc>
              <a:spcPct val="100000"/>
            </a:lnSpc>
            <a:spcAft>
              <a:spcPts val="0"/>
            </a:spcAft>
          </a:pPr>
          <a:r>
            <a:rPr lang="en-US" sz="1800" dirty="0" smtClean="0">
              <a:solidFill>
                <a:schemeClr val="bg1"/>
              </a:solidFill>
            </a:rPr>
            <a:t>   Column H</a:t>
          </a:r>
        </a:p>
        <a:p>
          <a:pPr algn="l">
            <a:lnSpc>
              <a:spcPct val="100000"/>
            </a:lnSpc>
            <a:spcAft>
              <a:spcPts val="0"/>
            </a:spcAft>
          </a:pPr>
          <a:endParaRPr lang="en-US" sz="800" dirty="0" smtClean="0">
            <a:solidFill>
              <a:schemeClr val="bg1"/>
            </a:solidFill>
          </a:endParaRPr>
        </a:p>
        <a:p>
          <a:pPr algn="l">
            <a:lnSpc>
              <a:spcPct val="90000"/>
            </a:lnSpc>
            <a:spcAft>
              <a:spcPct val="35000"/>
            </a:spcAft>
          </a:pPr>
          <a:r>
            <a:rPr lang="en-US" sz="2700" dirty="0" smtClean="0">
              <a:solidFill>
                <a:schemeClr val="bg1"/>
              </a:solidFill>
            </a:rPr>
            <a:t>  </a:t>
          </a:r>
          <a:r>
            <a:rPr lang="en-US" sz="3600" b="1" dirty="0" smtClean="0">
              <a:solidFill>
                <a:schemeClr val="bg1"/>
              </a:solidFill>
            </a:rPr>
            <a:t>74.75%</a:t>
          </a:r>
          <a:endParaRPr lang="en-US" sz="3600" b="1" dirty="0">
            <a:solidFill>
              <a:schemeClr val="bg1"/>
            </a:solidFill>
          </a:endParaRPr>
        </a:p>
      </dgm:t>
    </dgm:pt>
    <dgm:pt modelId="{EBEF958E-103A-4337-85D4-C7CB4DACDDD1}" type="parTrans" cxnId="{BE6A88BA-1140-4AC5-B6ED-5139732D0188}">
      <dgm:prSet/>
      <dgm:spPr/>
      <dgm:t>
        <a:bodyPr/>
        <a:lstStyle/>
        <a:p>
          <a:endParaRPr lang="en-US"/>
        </a:p>
      </dgm:t>
    </dgm:pt>
    <dgm:pt modelId="{B6C51A5E-943C-48E1-8EB0-2855183A5B22}" type="sibTrans" cxnId="{BE6A88BA-1140-4AC5-B6ED-5139732D0188}">
      <dgm:prSet/>
      <dgm:spPr/>
      <dgm:t>
        <a:bodyPr/>
        <a:lstStyle/>
        <a:p>
          <a:endParaRPr lang="en-US"/>
        </a:p>
      </dgm:t>
    </dgm:pt>
    <dgm:pt modelId="{9DFC52B1-70A1-48D0-8FD5-471E9F512266}" type="pres">
      <dgm:prSet presAssocID="{F9B2A15F-3113-4E19-82A2-3EFFC4D8E17D}" presName="Name0" presStyleCnt="0">
        <dgm:presLayoutVars>
          <dgm:chMax val="2"/>
          <dgm:chPref val="2"/>
          <dgm:dir/>
          <dgm:animOne/>
          <dgm:resizeHandles val="exact"/>
        </dgm:presLayoutVars>
      </dgm:prSet>
      <dgm:spPr/>
      <dgm:t>
        <a:bodyPr/>
        <a:lstStyle/>
        <a:p>
          <a:endParaRPr lang="en-US"/>
        </a:p>
      </dgm:t>
    </dgm:pt>
    <dgm:pt modelId="{1139993C-9A3E-4366-A905-DF1CFB25CABA}" type="pres">
      <dgm:prSet presAssocID="{F9B2A15F-3113-4E19-82A2-3EFFC4D8E17D}" presName="Background" presStyleLbl="bgImgPlace1" presStyleIdx="0" presStyleCnt="1" custLinFactNeighborX="239" custLinFactNeighborY="2636"/>
      <dgm:spPr/>
    </dgm:pt>
    <dgm:pt modelId="{B404C3DF-79E0-4C9A-A048-F0D05DD95B48}" type="pres">
      <dgm:prSet presAssocID="{F9B2A15F-3113-4E19-82A2-3EFFC4D8E17D}" presName="ParentText1" presStyleLbl="revTx" presStyleIdx="0" presStyleCnt="2" custLinFactNeighborX="-1512" custLinFactNeighborY="5499">
        <dgm:presLayoutVars>
          <dgm:chMax val="0"/>
          <dgm:chPref val="0"/>
          <dgm:bulletEnabled val="1"/>
        </dgm:presLayoutVars>
      </dgm:prSet>
      <dgm:spPr/>
      <dgm:t>
        <a:bodyPr/>
        <a:lstStyle/>
        <a:p>
          <a:endParaRPr lang="en-US"/>
        </a:p>
      </dgm:t>
    </dgm:pt>
    <dgm:pt modelId="{F9F78860-5E21-4BE5-86BF-2D4E45B45C8A}" type="pres">
      <dgm:prSet presAssocID="{F9B2A15F-3113-4E19-82A2-3EFFC4D8E17D}" presName="ParentText2" presStyleLbl="revTx" presStyleIdx="1" presStyleCnt="2" custScaleX="109150" custLinFactNeighborX="1236" custLinFactNeighborY="5499">
        <dgm:presLayoutVars>
          <dgm:chMax val="0"/>
          <dgm:chPref val="0"/>
          <dgm:bulletEnabled val="1"/>
        </dgm:presLayoutVars>
      </dgm:prSet>
      <dgm:spPr/>
      <dgm:t>
        <a:bodyPr/>
        <a:lstStyle/>
        <a:p>
          <a:endParaRPr lang="en-US"/>
        </a:p>
      </dgm:t>
    </dgm:pt>
    <dgm:pt modelId="{250BFB7F-2AC0-42D0-93E5-CAC2B552A472}" type="pres">
      <dgm:prSet presAssocID="{F9B2A15F-3113-4E19-82A2-3EFFC4D8E17D}" presName="Plus" presStyleLbl="alignNode1" presStyleIdx="0" presStyleCnt="2" custLinFactX="200000" custLinFactNeighborX="257898" custLinFactNeighborY="4555"/>
      <dgm:spPr/>
    </dgm:pt>
    <dgm:pt modelId="{B735712E-2DC8-47C2-9294-3F5A9DB7E005}" type="pres">
      <dgm:prSet presAssocID="{F9B2A15F-3113-4E19-82A2-3EFFC4D8E17D}" presName="Minus" presStyleLbl="alignNode1" presStyleIdx="1" presStyleCnt="2" custLinFactX="-200000" custLinFactNeighborX="-268648" custLinFactNeighborY="-24278"/>
      <dgm:spPr>
        <a:solidFill>
          <a:srgbClr val="FFC000"/>
        </a:solidFill>
      </dgm:spPr>
    </dgm:pt>
    <dgm:pt modelId="{F7D41B6D-B56F-4F23-9FBC-E33399688F30}" type="pres">
      <dgm:prSet presAssocID="{F9B2A15F-3113-4E19-82A2-3EFFC4D8E17D}" presName="Divider" presStyleLbl="parChTrans1D1" presStyleIdx="0" presStyleCnt="1" custLinFactNeighborX="0" custLinFactNeighborY="4498"/>
      <dgm:spPr/>
    </dgm:pt>
  </dgm:ptLst>
  <dgm:cxnLst>
    <dgm:cxn modelId="{730C24C1-BDB0-499C-8508-FB5DD3A41B0D}" type="presOf" srcId="{F9B2A15F-3113-4E19-82A2-3EFFC4D8E17D}" destId="{9DFC52B1-70A1-48D0-8FD5-471E9F512266}" srcOrd="0" destOrd="0" presId="urn:microsoft.com/office/officeart/2009/3/layout/PlusandMinus"/>
    <dgm:cxn modelId="{BBC72764-1731-454D-8AE9-78003009C8B7}" srcId="{F9B2A15F-3113-4E19-82A2-3EFFC4D8E17D}" destId="{7723EA2F-63F3-4A26-B14E-DC88A6C91183}" srcOrd="0" destOrd="0" parTransId="{C3F87861-5C65-47F1-8369-10D90BB361FE}" sibTransId="{F944E16B-A0D2-4069-AA1A-D0AEEC63DC09}"/>
    <dgm:cxn modelId="{EBEA5157-6A34-4201-9327-1193FF91DFBB}" type="presOf" srcId="{7723EA2F-63F3-4A26-B14E-DC88A6C91183}" destId="{B404C3DF-79E0-4C9A-A048-F0D05DD95B48}" srcOrd="0" destOrd="0" presId="urn:microsoft.com/office/officeart/2009/3/layout/PlusandMinus"/>
    <dgm:cxn modelId="{BE6A88BA-1140-4AC5-B6ED-5139732D0188}" srcId="{F9B2A15F-3113-4E19-82A2-3EFFC4D8E17D}" destId="{64336E56-DBB8-49D3-8A5C-C46EC08435E7}" srcOrd="1" destOrd="0" parTransId="{EBEF958E-103A-4337-85D4-C7CB4DACDDD1}" sibTransId="{B6C51A5E-943C-48E1-8EB0-2855183A5B22}"/>
    <dgm:cxn modelId="{1AB55F1D-5F3C-491C-855F-542078B0DA7B}" type="presOf" srcId="{64336E56-DBB8-49D3-8A5C-C46EC08435E7}" destId="{F9F78860-5E21-4BE5-86BF-2D4E45B45C8A}" srcOrd="0" destOrd="0" presId="urn:microsoft.com/office/officeart/2009/3/layout/PlusandMinus"/>
    <dgm:cxn modelId="{46FD3BCE-3CEB-4558-9742-B595D80BA0AD}" type="presParOf" srcId="{9DFC52B1-70A1-48D0-8FD5-471E9F512266}" destId="{1139993C-9A3E-4366-A905-DF1CFB25CABA}" srcOrd="0" destOrd="0" presId="urn:microsoft.com/office/officeart/2009/3/layout/PlusandMinus"/>
    <dgm:cxn modelId="{C5C6552A-391D-4150-8B78-4CDAF3DA9FA0}" type="presParOf" srcId="{9DFC52B1-70A1-48D0-8FD5-471E9F512266}" destId="{B404C3DF-79E0-4C9A-A048-F0D05DD95B48}" srcOrd="1" destOrd="0" presId="urn:microsoft.com/office/officeart/2009/3/layout/PlusandMinus"/>
    <dgm:cxn modelId="{17293359-A831-45E0-B27C-4DF758657208}" type="presParOf" srcId="{9DFC52B1-70A1-48D0-8FD5-471E9F512266}" destId="{F9F78860-5E21-4BE5-86BF-2D4E45B45C8A}" srcOrd="2" destOrd="0" presId="urn:microsoft.com/office/officeart/2009/3/layout/PlusandMinus"/>
    <dgm:cxn modelId="{AED20A62-1081-4AED-AEC6-694A34D1086F}" type="presParOf" srcId="{9DFC52B1-70A1-48D0-8FD5-471E9F512266}" destId="{250BFB7F-2AC0-42D0-93E5-CAC2B552A472}" srcOrd="3" destOrd="0" presId="urn:microsoft.com/office/officeart/2009/3/layout/PlusandMinus"/>
    <dgm:cxn modelId="{2FEA2BD7-8209-4F4D-AB4A-4915E0EA98D3}" type="presParOf" srcId="{9DFC52B1-70A1-48D0-8FD5-471E9F512266}" destId="{B735712E-2DC8-47C2-9294-3F5A9DB7E005}" srcOrd="4" destOrd="0" presId="urn:microsoft.com/office/officeart/2009/3/layout/PlusandMinus"/>
    <dgm:cxn modelId="{D1DA1666-BA4C-485A-A2B6-A5C09B032C9A}" type="presParOf" srcId="{9DFC52B1-70A1-48D0-8FD5-471E9F512266}" destId="{F7D41B6D-B56F-4F23-9FBC-E33399688F30}" srcOrd="5" destOrd="0" presId="urn:microsoft.com/office/officeart/2009/3/layout/PlusandMinus"/>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63651118-0F6D-4F11-AC05-CF7B770B72BA}" type="doc">
      <dgm:prSet loTypeId="urn:microsoft.com/office/officeart/2005/8/layout/hProcess9" loCatId="process" qsTypeId="urn:microsoft.com/office/officeart/2005/8/quickstyle/simple1" qsCatId="simple" csTypeId="urn:microsoft.com/office/officeart/2005/8/colors/accent1_2" csCatId="accent1" phldr="1"/>
      <dgm:spPr/>
    </dgm:pt>
    <dgm:pt modelId="{0F6500F3-7910-42B7-94A0-9B5241548B83}">
      <dgm:prSet phldrT="[Text]"/>
      <dgm:spPr/>
      <dgm:t>
        <a:bodyPr/>
        <a:lstStyle/>
        <a:p>
          <a:r>
            <a:rPr lang="en-US" b="1" dirty="0" smtClean="0">
              <a:solidFill>
                <a:schemeClr val="bg1"/>
              </a:solidFill>
            </a:rPr>
            <a:t>Registers </a:t>
          </a:r>
          <a:r>
            <a:rPr lang="en-US" b="1" i="1" dirty="0" smtClean="0">
              <a:solidFill>
                <a:schemeClr val="bg1"/>
              </a:solidFill>
            </a:rPr>
            <a:t>for </a:t>
          </a:r>
        </a:p>
        <a:p>
          <a:r>
            <a:rPr lang="en-US" b="1" dirty="0" smtClean="0">
              <a:solidFill>
                <a:schemeClr val="bg1"/>
              </a:solidFill>
            </a:rPr>
            <a:t>Orientation</a:t>
          </a:r>
        </a:p>
        <a:p>
          <a:r>
            <a:rPr lang="en-US" dirty="0" smtClean="0">
              <a:solidFill>
                <a:srgbClr val="FF0000"/>
              </a:solidFill>
            </a:rPr>
            <a:t>(No Show) </a:t>
          </a:r>
          <a:endParaRPr lang="en-US" dirty="0">
            <a:solidFill>
              <a:srgbClr val="FF0000"/>
            </a:solidFill>
          </a:endParaRPr>
        </a:p>
      </dgm:t>
    </dgm:pt>
    <dgm:pt modelId="{AC5640C5-E1E3-41F7-834E-7B5A6167F077}" type="parTrans" cxnId="{68E4D9B6-738B-4FC3-B9B0-294D7C92E7D4}">
      <dgm:prSet/>
      <dgm:spPr/>
      <dgm:t>
        <a:bodyPr/>
        <a:lstStyle/>
        <a:p>
          <a:endParaRPr lang="en-US"/>
        </a:p>
      </dgm:t>
    </dgm:pt>
    <dgm:pt modelId="{725B7F4C-0DCE-438D-8577-ED85033EA854}" type="sibTrans" cxnId="{68E4D9B6-738B-4FC3-B9B0-294D7C92E7D4}">
      <dgm:prSet/>
      <dgm:spPr/>
      <dgm:t>
        <a:bodyPr/>
        <a:lstStyle/>
        <a:p>
          <a:endParaRPr lang="en-US"/>
        </a:p>
      </dgm:t>
    </dgm:pt>
    <dgm:pt modelId="{8B46D8C2-AF7F-47FD-AA6A-5CFA9BFD0B6A}">
      <dgm:prSet phldrT="[Text]"/>
      <dgm:spPr/>
      <dgm:t>
        <a:bodyPr/>
        <a:lstStyle/>
        <a:p>
          <a:r>
            <a:rPr lang="en-US" b="1" dirty="0" smtClean="0">
              <a:solidFill>
                <a:schemeClr val="bg1"/>
              </a:solidFill>
            </a:rPr>
            <a:t>Attends Orientation</a:t>
          </a:r>
        </a:p>
        <a:p>
          <a:r>
            <a:rPr lang="en-US" dirty="0" smtClean="0">
              <a:solidFill>
                <a:srgbClr val="FF0000"/>
              </a:solidFill>
            </a:rPr>
            <a:t>(No Show – Attends Partial)</a:t>
          </a:r>
          <a:endParaRPr lang="en-US" dirty="0">
            <a:solidFill>
              <a:srgbClr val="FF0000"/>
            </a:solidFill>
          </a:endParaRPr>
        </a:p>
      </dgm:t>
    </dgm:pt>
    <dgm:pt modelId="{5C487587-F959-45CD-A62A-78E4FBA5C62F}" type="parTrans" cxnId="{CAD25F7B-5E97-4552-9FB6-8FE3AA510570}">
      <dgm:prSet/>
      <dgm:spPr/>
      <dgm:t>
        <a:bodyPr/>
        <a:lstStyle/>
        <a:p>
          <a:endParaRPr lang="en-US"/>
        </a:p>
      </dgm:t>
    </dgm:pt>
    <dgm:pt modelId="{E2C00FD2-96D8-4288-958A-37A419CBDC46}" type="sibTrans" cxnId="{CAD25F7B-5E97-4552-9FB6-8FE3AA510570}">
      <dgm:prSet/>
      <dgm:spPr/>
      <dgm:t>
        <a:bodyPr/>
        <a:lstStyle/>
        <a:p>
          <a:endParaRPr lang="en-US"/>
        </a:p>
      </dgm:t>
    </dgm:pt>
    <dgm:pt modelId="{EFD19BA7-D6D7-4F1B-828D-6D773224DBBE}">
      <dgm:prSet phldrT="[Text]"/>
      <dgm:spPr/>
      <dgm:t>
        <a:bodyPr/>
        <a:lstStyle/>
        <a:p>
          <a:r>
            <a:rPr lang="en-US" b="1" dirty="0" smtClean="0">
              <a:solidFill>
                <a:schemeClr val="bg1"/>
              </a:solidFill>
            </a:rPr>
            <a:t>Attends Class</a:t>
          </a:r>
        </a:p>
        <a:p>
          <a:r>
            <a:rPr lang="en-US" dirty="0" smtClean="0"/>
            <a:t> </a:t>
          </a:r>
          <a:r>
            <a:rPr lang="en-US" dirty="0" smtClean="0">
              <a:solidFill>
                <a:srgbClr val="FF0000"/>
              </a:solidFill>
            </a:rPr>
            <a:t>(Leaves Before Pretesting)</a:t>
          </a:r>
          <a:endParaRPr lang="en-US" dirty="0">
            <a:solidFill>
              <a:srgbClr val="FF0000"/>
            </a:solidFill>
          </a:endParaRPr>
        </a:p>
      </dgm:t>
    </dgm:pt>
    <dgm:pt modelId="{68D41E47-CFA6-4590-B72D-F14941C03FAF}" type="parTrans" cxnId="{2D0EEA05-09D9-4181-8F7A-4D3F59030804}">
      <dgm:prSet/>
      <dgm:spPr/>
      <dgm:t>
        <a:bodyPr/>
        <a:lstStyle/>
        <a:p>
          <a:endParaRPr lang="en-US"/>
        </a:p>
      </dgm:t>
    </dgm:pt>
    <dgm:pt modelId="{0664B9D2-E134-489A-A61E-7C7CAE34FD06}" type="sibTrans" cxnId="{2D0EEA05-09D9-4181-8F7A-4D3F59030804}">
      <dgm:prSet/>
      <dgm:spPr/>
      <dgm:t>
        <a:bodyPr/>
        <a:lstStyle/>
        <a:p>
          <a:endParaRPr lang="en-US"/>
        </a:p>
      </dgm:t>
    </dgm:pt>
    <dgm:pt modelId="{1C13C8DC-57E7-4688-9676-7760B100B412}" type="pres">
      <dgm:prSet presAssocID="{63651118-0F6D-4F11-AC05-CF7B770B72BA}" presName="CompostProcess" presStyleCnt="0">
        <dgm:presLayoutVars>
          <dgm:dir/>
          <dgm:resizeHandles val="exact"/>
        </dgm:presLayoutVars>
      </dgm:prSet>
      <dgm:spPr/>
    </dgm:pt>
    <dgm:pt modelId="{094170F9-E63B-42E6-9E38-1A9A5AEBF45F}" type="pres">
      <dgm:prSet presAssocID="{63651118-0F6D-4F11-AC05-CF7B770B72BA}" presName="arrow" presStyleLbl="bgShp" presStyleIdx="0" presStyleCnt="1"/>
      <dgm:spPr/>
    </dgm:pt>
    <dgm:pt modelId="{9AEDB87D-DED7-446B-884F-5FE05AD53BAD}" type="pres">
      <dgm:prSet presAssocID="{63651118-0F6D-4F11-AC05-CF7B770B72BA}" presName="linearProcess" presStyleCnt="0"/>
      <dgm:spPr/>
    </dgm:pt>
    <dgm:pt modelId="{7ABA39DD-88B7-4FF5-890C-9EDC7918BD2F}" type="pres">
      <dgm:prSet presAssocID="{0F6500F3-7910-42B7-94A0-9B5241548B83}" presName="textNode" presStyleLbl="node1" presStyleIdx="0" presStyleCnt="3" custScaleY="95962" custLinFactNeighborX="-8418" custLinFactNeighborY="594">
        <dgm:presLayoutVars>
          <dgm:bulletEnabled val="1"/>
        </dgm:presLayoutVars>
      </dgm:prSet>
      <dgm:spPr/>
      <dgm:t>
        <a:bodyPr/>
        <a:lstStyle/>
        <a:p>
          <a:endParaRPr lang="en-US"/>
        </a:p>
      </dgm:t>
    </dgm:pt>
    <dgm:pt modelId="{1FDFDB73-0A90-4DEA-B489-51D9194C6CB9}" type="pres">
      <dgm:prSet presAssocID="{725B7F4C-0DCE-438D-8577-ED85033EA854}" presName="sibTrans" presStyleCnt="0"/>
      <dgm:spPr/>
    </dgm:pt>
    <dgm:pt modelId="{36085AA5-78B6-4744-995F-52C4D3B15BDE}" type="pres">
      <dgm:prSet presAssocID="{8B46D8C2-AF7F-47FD-AA6A-5CFA9BFD0B6A}" presName="textNode" presStyleLbl="node1" presStyleIdx="1" presStyleCnt="3">
        <dgm:presLayoutVars>
          <dgm:bulletEnabled val="1"/>
        </dgm:presLayoutVars>
      </dgm:prSet>
      <dgm:spPr/>
      <dgm:t>
        <a:bodyPr/>
        <a:lstStyle/>
        <a:p>
          <a:endParaRPr lang="en-US"/>
        </a:p>
      </dgm:t>
    </dgm:pt>
    <dgm:pt modelId="{9A4BAD30-201A-45D1-82DF-4DFE203E650C}" type="pres">
      <dgm:prSet presAssocID="{E2C00FD2-96D8-4288-958A-37A419CBDC46}" presName="sibTrans" presStyleCnt="0"/>
      <dgm:spPr/>
    </dgm:pt>
    <dgm:pt modelId="{D6174F34-7B02-408F-B207-AA725A57FBEF}" type="pres">
      <dgm:prSet presAssocID="{EFD19BA7-D6D7-4F1B-828D-6D773224DBBE}" presName="textNode" presStyleLbl="node1" presStyleIdx="2" presStyleCnt="3" custLinFactNeighborX="33011">
        <dgm:presLayoutVars>
          <dgm:bulletEnabled val="1"/>
        </dgm:presLayoutVars>
      </dgm:prSet>
      <dgm:spPr/>
      <dgm:t>
        <a:bodyPr/>
        <a:lstStyle/>
        <a:p>
          <a:endParaRPr lang="en-US"/>
        </a:p>
      </dgm:t>
    </dgm:pt>
  </dgm:ptLst>
  <dgm:cxnLst>
    <dgm:cxn modelId="{B28823CC-AB57-4501-9A08-B1A63F22E66F}" type="presOf" srcId="{63651118-0F6D-4F11-AC05-CF7B770B72BA}" destId="{1C13C8DC-57E7-4688-9676-7760B100B412}" srcOrd="0" destOrd="0" presId="urn:microsoft.com/office/officeart/2005/8/layout/hProcess9"/>
    <dgm:cxn modelId="{68E4D9B6-738B-4FC3-B9B0-294D7C92E7D4}" srcId="{63651118-0F6D-4F11-AC05-CF7B770B72BA}" destId="{0F6500F3-7910-42B7-94A0-9B5241548B83}" srcOrd="0" destOrd="0" parTransId="{AC5640C5-E1E3-41F7-834E-7B5A6167F077}" sibTransId="{725B7F4C-0DCE-438D-8577-ED85033EA854}"/>
    <dgm:cxn modelId="{04AC1842-FA5C-437A-822A-C18DCEDDC4B6}" type="presOf" srcId="{0F6500F3-7910-42B7-94A0-9B5241548B83}" destId="{7ABA39DD-88B7-4FF5-890C-9EDC7918BD2F}" srcOrd="0" destOrd="0" presId="urn:microsoft.com/office/officeart/2005/8/layout/hProcess9"/>
    <dgm:cxn modelId="{0A8FE1A8-BCE6-4D37-8FEA-D64019482390}" type="presOf" srcId="{8B46D8C2-AF7F-47FD-AA6A-5CFA9BFD0B6A}" destId="{36085AA5-78B6-4744-995F-52C4D3B15BDE}" srcOrd="0" destOrd="0" presId="urn:microsoft.com/office/officeart/2005/8/layout/hProcess9"/>
    <dgm:cxn modelId="{CAD25F7B-5E97-4552-9FB6-8FE3AA510570}" srcId="{63651118-0F6D-4F11-AC05-CF7B770B72BA}" destId="{8B46D8C2-AF7F-47FD-AA6A-5CFA9BFD0B6A}" srcOrd="1" destOrd="0" parTransId="{5C487587-F959-45CD-A62A-78E4FBA5C62F}" sibTransId="{E2C00FD2-96D8-4288-958A-37A419CBDC46}"/>
    <dgm:cxn modelId="{661CE80C-FC30-4C8E-ABAD-0C488F5D9821}" type="presOf" srcId="{EFD19BA7-D6D7-4F1B-828D-6D773224DBBE}" destId="{D6174F34-7B02-408F-B207-AA725A57FBEF}" srcOrd="0" destOrd="0" presId="urn:microsoft.com/office/officeart/2005/8/layout/hProcess9"/>
    <dgm:cxn modelId="{2D0EEA05-09D9-4181-8F7A-4D3F59030804}" srcId="{63651118-0F6D-4F11-AC05-CF7B770B72BA}" destId="{EFD19BA7-D6D7-4F1B-828D-6D773224DBBE}" srcOrd="2" destOrd="0" parTransId="{68D41E47-CFA6-4590-B72D-F14941C03FAF}" sibTransId="{0664B9D2-E134-489A-A61E-7C7CAE34FD06}"/>
    <dgm:cxn modelId="{8A285EC0-B179-4E87-9BF4-728980CFF110}" type="presParOf" srcId="{1C13C8DC-57E7-4688-9676-7760B100B412}" destId="{094170F9-E63B-42E6-9E38-1A9A5AEBF45F}" srcOrd="0" destOrd="0" presId="urn:microsoft.com/office/officeart/2005/8/layout/hProcess9"/>
    <dgm:cxn modelId="{C7311BB9-6736-44A3-8EA1-BC47D855C0EA}" type="presParOf" srcId="{1C13C8DC-57E7-4688-9676-7760B100B412}" destId="{9AEDB87D-DED7-446B-884F-5FE05AD53BAD}" srcOrd="1" destOrd="0" presId="urn:microsoft.com/office/officeart/2005/8/layout/hProcess9"/>
    <dgm:cxn modelId="{3BEB1BF8-6594-4645-8E86-72BDA233CFAF}" type="presParOf" srcId="{9AEDB87D-DED7-446B-884F-5FE05AD53BAD}" destId="{7ABA39DD-88B7-4FF5-890C-9EDC7918BD2F}" srcOrd="0" destOrd="0" presId="urn:microsoft.com/office/officeart/2005/8/layout/hProcess9"/>
    <dgm:cxn modelId="{4B571FB7-5C03-46BD-99C3-B5E7A22448CF}" type="presParOf" srcId="{9AEDB87D-DED7-446B-884F-5FE05AD53BAD}" destId="{1FDFDB73-0A90-4DEA-B489-51D9194C6CB9}" srcOrd="1" destOrd="0" presId="urn:microsoft.com/office/officeart/2005/8/layout/hProcess9"/>
    <dgm:cxn modelId="{34BFBE18-5823-43AB-897A-216AAE4776C0}" type="presParOf" srcId="{9AEDB87D-DED7-446B-884F-5FE05AD53BAD}" destId="{36085AA5-78B6-4744-995F-52C4D3B15BDE}" srcOrd="2" destOrd="0" presId="urn:microsoft.com/office/officeart/2005/8/layout/hProcess9"/>
    <dgm:cxn modelId="{93F9EEA4-D53D-4CA9-8F4A-D44DE2BF2D06}" type="presParOf" srcId="{9AEDB87D-DED7-446B-884F-5FE05AD53BAD}" destId="{9A4BAD30-201A-45D1-82DF-4DFE203E650C}" srcOrd="3" destOrd="0" presId="urn:microsoft.com/office/officeart/2005/8/layout/hProcess9"/>
    <dgm:cxn modelId="{E5E7722E-3AE9-43B3-83C4-9E79A9186782}" type="presParOf" srcId="{9AEDB87D-DED7-446B-884F-5FE05AD53BAD}" destId="{D6174F34-7B02-408F-B207-AA725A57FBEF}"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39993C-9A3E-4366-A905-DF1CFB25CABA}">
      <dsp:nvSpPr>
        <dsp:cNvPr id="0" name=""/>
        <dsp:cNvSpPr/>
      </dsp:nvSpPr>
      <dsp:spPr>
        <a:xfrm>
          <a:off x="438616" y="740208"/>
          <a:ext cx="4144211" cy="2141703"/>
        </a:xfrm>
        <a:prstGeom prst="rect">
          <a:avLst/>
        </a:prstGeom>
        <a:solidFill>
          <a:schemeClr val="accent5">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04C3DF-79E0-4C9A-A048-F0D05DD95B48}">
      <dsp:nvSpPr>
        <dsp:cNvPr id="0" name=""/>
        <dsp:cNvSpPr/>
      </dsp:nvSpPr>
      <dsp:spPr>
        <a:xfrm>
          <a:off x="523464" y="1034980"/>
          <a:ext cx="1924438" cy="1832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t" anchorCtr="0">
          <a:noAutofit/>
        </a:bodyPr>
        <a:lstStyle/>
        <a:p>
          <a:pPr lvl="0" algn="l" defTabSz="444500">
            <a:lnSpc>
              <a:spcPct val="100000"/>
            </a:lnSpc>
            <a:spcBef>
              <a:spcPct val="0"/>
            </a:spcBef>
            <a:spcAft>
              <a:spcPts val="0"/>
            </a:spcAft>
          </a:pPr>
          <a:r>
            <a:rPr lang="en-US" sz="1000" kern="1200" dirty="0" smtClean="0">
              <a:solidFill>
                <a:schemeClr val="bg1"/>
              </a:solidFill>
            </a:rPr>
            <a:t>           7.31.17</a:t>
          </a:r>
        </a:p>
        <a:p>
          <a:pPr lvl="0" algn="l" defTabSz="444500">
            <a:lnSpc>
              <a:spcPct val="100000"/>
            </a:lnSpc>
            <a:spcBef>
              <a:spcPct val="0"/>
            </a:spcBef>
            <a:spcAft>
              <a:spcPts val="0"/>
            </a:spcAft>
          </a:pPr>
          <a:r>
            <a:rPr lang="en-US" sz="1800" kern="1200" dirty="0" smtClean="0">
              <a:solidFill>
                <a:schemeClr val="bg1"/>
              </a:solidFill>
            </a:rPr>
            <a:t>2016-2017 </a:t>
          </a:r>
        </a:p>
        <a:p>
          <a:pPr lvl="0" algn="l" defTabSz="444500">
            <a:lnSpc>
              <a:spcPct val="100000"/>
            </a:lnSpc>
            <a:spcBef>
              <a:spcPct val="0"/>
            </a:spcBef>
            <a:spcAft>
              <a:spcPts val="0"/>
            </a:spcAft>
          </a:pPr>
          <a:r>
            <a:rPr lang="en-US" sz="1800" kern="1200" dirty="0" smtClean="0">
              <a:solidFill>
                <a:schemeClr val="bg1"/>
              </a:solidFill>
            </a:rPr>
            <a:t>NRS </a:t>
          </a:r>
          <a:r>
            <a:rPr lang="en-US" sz="1800" b="1" kern="1200" dirty="0" smtClean="0">
              <a:solidFill>
                <a:schemeClr val="bg1"/>
              </a:solidFill>
            </a:rPr>
            <a:t>Table 4C</a:t>
          </a:r>
          <a:r>
            <a:rPr lang="en-US" sz="1800" kern="1200" dirty="0" smtClean="0">
              <a:solidFill>
                <a:schemeClr val="bg1"/>
              </a:solidFill>
            </a:rPr>
            <a:t> Column H</a:t>
          </a:r>
        </a:p>
        <a:p>
          <a:pPr lvl="0" algn="l" defTabSz="444500">
            <a:lnSpc>
              <a:spcPct val="100000"/>
            </a:lnSpc>
            <a:spcBef>
              <a:spcPct val="0"/>
            </a:spcBef>
            <a:spcAft>
              <a:spcPts val="0"/>
            </a:spcAft>
          </a:pPr>
          <a:endParaRPr lang="en-US" sz="900" kern="1200" dirty="0" smtClean="0">
            <a:solidFill>
              <a:schemeClr val="bg1"/>
            </a:solidFill>
          </a:endParaRPr>
        </a:p>
        <a:p>
          <a:pPr lvl="0" algn="l" defTabSz="444500">
            <a:lnSpc>
              <a:spcPct val="90000"/>
            </a:lnSpc>
            <a:spcBef>
              <a:spcPct val="0"/>
            </a:spcBef>
            <a:spcAft>
              <a:spcPct val="35000"/>
            </a:spcAft>
          </a:pPr>
          <a:r>
            <a:rPr lang="en-US" sz="3600" b="1" kern="1200" dirty="0" smtClean="0">
              <a:solidFill>
                <a:schemeClr val="bg1"/>
              </a:solidFill>
            </a:rPr>
            <a:t>64.96%</a:t>
          </a:r>
          <a:endParaRPr lang="en-US" sz="3600" b="1" kern="1200" dirty="0">
            <a:solidFill>
              <a:schemeClr val="bg1"/>
            </a:solidFill>
          </a:endParaRPr>
        </a:p>
      </dsp:txBody>
      <dsp:txXfrm>
        <a:off x="523464" y="1034980"/>
        <a:ext cx="1924438" cy="1832201"/>
      </dsp:txXfrm>
    </dsp:sp>
    <dsp:sp modelId="{F9F78860-5E21-4BE5-86BF-2D4E45B45C8A}">
      <dsp:nvSpPr>
        <dsp:cNvPr id="0" name=""/>
        <dsp:cNvSpPr/>
      </dsp:nvSpPr>
      <dsp:spPr>
        <a:xfrm>
          <a:off x="2455614" y="1034980"/>
          <a:ext cx="2100524" cy="1832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t" anchorCtr="0">
          <a:noAutofit/>
        </a:bodyPr>
        <a:lstStyle/>
        <a:p>
          <a:pPr lvl="0" algn="l" defTabSz="444500">
            <a:lnSpc>
              <a:spcPct val="100000"/>
            </a:lnSpc>
            <a:spcBef>
              <a:spcPct val="0"/>
            </a:spcBef>
            <a:spcAft>
              <a:spcPts val="0"/>
            </a:spcAft>
          </a:pPr>
          <a:r>
            <a:rPr lang="en-US" sz="1000" kern="1200" dirty="0" smtClean="0">
              <a:solidFill>
                <a:schemeClr val="bg1"/>
              </a:solidFill>
            </a:rPr>
            <a:t>                 7.16.18  </a:t>
          </a:r>
        </a:p>
        <a:p>
          <a:pPr lvl="0" algn="l" defTabSz="444500">
            <a:lnSpc>
              <a:spcPct val="100000"/>
            </a:lnSpc>
            <a:spcBef>
              <a:spcPct val="0"/>
            </a:spcBef>
            <a:spcAft>
              <a:spcPts val="0"/>
            </a:spcAft>
          </a:pPr>
          <a:r>
            <a:rPr lang="en-US" sz="1800" kern="1200" dirty="0" smtClean="0">
              <a:solidFill>
                <a:schemeClr val="bg1"/>
              </a:solidFill>
            </a:rPr>
            <a:t>   2017-2018</a:t>
          </a:r>
        </a:p>
        <a:p>
          <a:pPr lvl="0" algn="l" defTabSz="444500">
            <a:lnSpc>
              <a:spcPct val="100000"/>
            </a:lnSpc>
            <a:spcBef>
              <a:spcPct val="0"/>
            </a:spcBef>
            <a:spcAft>
              <a:spcPts val="0"/>
            </a:spcAft>
          </a:pPr>
          <a:r>
            <a:rPr lang="en-US" sz="1800" kern="1200" dirty="0" smtClean="0">
              <a:solidFill>
                <a:schemeClr val="bg1"/>
              </a:solidFill>
            </a:rPr>
            <a:t>NRS  </a:t>
          </a:r>
          <a:r>
            <a:rPr lang="en-US" sz="1800" b="1" kern="1200" dirty="0" smtClean="0">
              <a:solidFill>
                <a:schemeClr val="bg1"/>
              </a:solidFill>
            </a:rPr>
            <a:t>Table 4C</a:t>
          </a:r>
        </a:p>
        <a:p>
          <a:pPr lvl="0" algn="l" defTabSz="444500">
            <a:lnSpc>
              <a:spcPct val="100000"/>
            </a:lnSpc>
            <a:spcBef>
              <a:spcPct val="0"/>
            </a:spcBef>
            <a:spcAft>
              <a:spcPts val="0"/>
            </a:spcAft>
          </a:pPr>
          <a:r>
            <a:rPr lang="en-US" sz="1800" kern="1200" dirty="0" smtClean="0">
              <a:solidFill>
                <a:schemeClr val="bg1"/>
              </a:solidFill>
            </a:rPr>
            <a:t>   Column H</a:t>
          </a:r>
        </a:p>
        <a:p>
          <a:pPr lvl="0" algn="l" defTabSz="444500">
            <a:lnSpc>
              <a:spcPct val="100000"/>
            </a:lnSpc>
            <a:spcBef>
              <a:spcPct val="0"/>
            </a:spcBef>
            <a:spcAft>
              <a:spcPts val="0"/>
            </a:spcAft>
          </a:pPr>
          <a:endParaRPr lang="en-US" sz="800" kern="1200" dirty="0" smtClean="0">
            <a:solidFill>
              <a:schemeClr val="bg1"/>
            </a:solidFill>
          </a:endParaRPr>
        </a:p>
        <a:p>
          <a:pPr lvl="0" algn="l" defTabSz="444500">
            <a:lnSpc>
              <a:spcPct val="90000"/>
            </a:lnSpc>
            <a:spcBef>
              <a:spcPct val="0"/>
            </a:spcBef>
            <a:spcAft>
              <a:spcPct val="35000"/>
            </a:spcAft>
          </a:pPr>
          <a:r>
            <a:rPr lang="en-US" sz="2700" b="1" kern="1200" dirty="0" smtClean="0">
              <a:solidFill>
                <a:schemeClr val="bg1"/>
              </a:solidFill>
            </a:rPr>
            <a:t> </a:t>
          </a:r>
          <a:r>
            <a:rPr lang="en-US" sz="3600" b="1" kern="1200" dirty="0" smtClean="0">
              <a:solidFill>
                <a:schemeClr val="bg1"/>
              </a:solidFill>
            </a:rPr>
            <a:t>70.21%</a:t>
          </a:r>
          <a:endParaRPr lang="en-US" sz="3600" b="1" kern="1200" dirty="0">
            <a:solidFill>
              <a:schemeClr val="bg1"/>
            </a:solidFill>
          </a:endParaRPr>
        </a:p>
      </dsp:txBody>
      <dsp:txXfrm>
        <a:off x="2455614" y="1034980"/>
        <a:ext cx="2100524" cy="1832201"/>
      </dsp:txXfrm>
    </dsp:sp>
    <dsp:sp modelId="{250BFB7F-2AC0-42D0-93E5-CAC2B552A472}">
      <dsp:nvSpPr>
        <dsp:cNvPr id="0" name=""/>
        <dsp:cNvSpPr/>
      </dsp:nvSpPr>
      <dsp:spPr>
        <a:xfrm>
          <a:off x="3708005" y="292037"/>
          <a:ext cx="809788" cy="809788"/>
        </a:xfrm>
        <a:prstGeom prst="plus">
          <a:avLst>
            <a:gd name="adj" fmla="val 328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35712E-2DC8-47C2-9294-3F5A9DB7E005}">
      <dsp:nvSpPr>
        <dsp:cNvPr id="0" name=""/>
        <dsp:cNvSpPr/>
      </dsp:nvSpPr>
      <dsp:spPr>
        <a:xfrm>
          <a:off x="429488" y="482960"/>
          <a:ext cx="762153" cy="261183"/>
        </a:xfrm>
        <a:prstGeom prst="rect">
          <a:avLst/>
        </a:prstGeom>
        <a:solidFill>
          <a:srgbClr val="FFC000"/>
        </a:solidFill>
        <a:ln w="12700" cap="flat" cmpd="sng" algn="ctr">
          <a:solidFill>
            <a:schemeClr val="accent5">
              <a:hueOff val="-7353344"/>
              <a:satOff val="-10228"/>
              <a:lumOff val="-392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D41B6D-B56F-4F23-9FBC-E33399688F30}">
      <dsp:nvSpPr>
        <dsp:cNvPr id="0" name=""/>
        <dsp:cNvSpPr/>
      </dsp:nvSpPr>
      <dsp:spPr>
        <a:xfrm>
          <a:off x="2338585" y="938670"/>
          <a:ext cx="476" cy="1749928"/>
        </a:xfrm>
        <a:prstGeom prst="line">
          <a:avLst/>
        </a:prstGeom>
        <a:noFill/>
        <a:ln w="127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39993C-9A3E-4366-A905-DF1CFB25CABA}">
      <dsp:nvSpPr>
        <dsp:cNvPr id="0" name=""/>
        <dsp:cNvSpPr/>
      </dsp:nvSpPr>
      <dsp:spPr>
        <a:xfrm>
          <a:off x="438616" y="740208"/>
          <a:ext cx="4144211" cy="2141703"/>
        </a:xfrm>
        <a:prstGeom prst="rect">
          <a:avLst/>
        </a:prstGeom>
        <a:solidFill>
          <a:schemeClr val="accent5">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04C3DF-79E0-4C9A-A048-F0D05DD95B48}">
      <dsp:nvSpPr>
        <dsp:cNvPr id="0" name=""/>
        <dsp:cNvSpPr/>
      </dsp:nvSpPr>
      <dsp:spPr>
        <a:xfrm>
          <a:off x="523464" y="1034980"/>
          <a:ext cx="1924438" cy="1832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t" anchorCtr="0">
          <a:noAutofit/>
        </a:bodyPr>
        <a:lstStyle/>
        <a:p>
          <a:pPr lvl="0" algn="l" defTabSz="444500">
            <a:lnSpc>
              <a:spcPct val="100000"/>
            </a:lnSpc>
            <a:spcBef>
              <a:spcPct val="0"/>
            </a:spcBef>
            <a:spcAft>
              <a:spcPts val="0"/>
            </a:spcAft>
          </a:pPr>
          <a:r>
            <a:rPr lang="en-US" sz="1000" kern="1200" dirty="0" smtClean="0">
              <a:solidFill>
                <a:schemeClr val="bg1"/>
              </a:solidFill>
            </a:rPr>
            <a:t>           7-.13.18</a:t>
          </a:r>
        </a:p>
        <a:p>
          <a:pPr lvl="0" algn="l" defTabSz="444500">
            <a:lnSpc>
              <a:spcPct val="100000"/>
            </a:lnSpc>
            <a:spcBef>
              <a:spcPct val="0"/>
            </a:spcBef>
            <a:spcAft>
              <a:spcPts val="0"/>
            </a:spcAft>
          </a:pPr>
          <a:r>
            <a:rPr lang="en-US" sz="1800" kern="1200" dirty="0" smtClean="0">
              <a:solidFill>
                <a:schemeClr val="bg1"/>
              </a:solidFill>
            </a:rPr>
            <a:t>2017-2018 </a:t>
          </a:r>
        </a:p>
        <a:p>
          <a:pPr lvl="0" algn="l" defTabSz="444500">
            <a:lnSpc>
              <a:spcPct val="100000"/>
            </a:lnSpc>
            <a:spcBef>
              <a:spcPct val="0"/>
            </a:spcBef>
            <a:spcAft>
              <a:spcPts val="0"/>
            </a:spcAft>
          </a:pPr>
          <a:r>
            <a:rPr lang="en-US" sz="1800" kern="1200" dirty="0" smtClean="0">
              <a:solidFill>
                <a:schemeClr val="bg1"/>
              </a:solidFill>
            </a:rPr>
            <a:t>ABE/ASE</a:t>
          </a:r>
        </a:p>
        <a:p>
          <a:pPr lvl="0" algn="l" defTabSz="444500">
            <a:lnSpc>
              <a:spcPct val="100000"/>
            </a:lnSpc>
            <a:spcBef>
              <a:spcPct val="0"/>
            </a:spcBef>
            <a:spcAft>
              <a:spcPts val="0"/>
            </a:spcAft>
          </a:pPr>
          <a:r>
            <a:rPr lang="en-US" sz="1800" kern="1200" dirty="0" smtClean="0">
              <a:solidFill>
                <a:schemeClr val="bg1"/>
              </a:solidFill>
            </a:rPr>
            <a:t>NRS </a:t>
          </a:r>
          <a:r>
            <a:rPr lang="en-US" sz="1800" b="1" kern="1200" dirty="0" smtClean="0">
              <a:solidFill>
                <a:schemeClr val="bg1"/>
              </a:solidFill>
            </a:rPr>
            <a:t>Table 4C</a:t>
          </a:r>
          <a:r>
            <a:rPr lang="en-US" sz="1800" kern="1200" dirty="0" smtClean="0">
              <a:solidFill>
                <a:schemeClr val="bg1"/>
              </a:solidFill>
            </a:rPr>
            <a:t> Column H</a:t>
          </a:r>
        </a:p>
        <a:p>
          <a:pPr lvl="0" algn="l" defTabSz="444500">
            <a:lnSpc>
              <a:spcPct val="100000"/>
            </a:lnSpc>
            <a:spcBef>
              <a:spcPct val="0"/>
            </a:spcBef>
            <a:spcAft>
              <a:spcPts val="0"/>
            </a:spcAft>
          </a:pPr>
          <a:endParaRPr lang="en-US" sz="900" kern="1200" dirty="0" smtClean="0">
            <a:solidFill>
              <a:schemeClr val="bg1"/>
            </a:solidFill>
          </a:endParaRPr>
        </a:p>
        <a:p>
          <a:pPr lvl="0" algn="l" defTabSz="444500">
            <a:lnSpc>
              <a:spcPct val="90000"/>
            </a:lnSpc>
            <a:spcBef>
              <a:spcPct val="0"/>
            </a:spcBef>
            <a:spcAft>
              <a:spcPct val="35000"/>
            </a:spcAft>
          </a:pPr>
          <a:r>
            <a:rPr lang="en-US" sz="3600" b="1" kern="1200" dirty="0" smtClean="0">
              <a:solidFill>
                <a:schemeClr val="bg1"/>
              </a:solidFill>
            </a:rPr>
            <a:t>69.34%</a:t>
          </a:r>
          <a:endParaRPr lang="en-US" sz="3600" b="1" kern="1200" dirty="0">
            <a:solidFill>
              <a:schemeClr val="bg1"/>
            </a:solidFill>
          </a:endParaRPr>
        </a:p>
      </dsp:txBody>
      <dsp:txXfrm>
        <a:off x="523464" y="1034980"/>
        <a:ext cx="1924438" cy="1832201"/>
      </dsp:txXfrm>
    </dsp:sp>
    <dsp:sp modelId="{F9F78860-5E21-4BE5-86BF-2D4E45B45C8A}">
      <dsp:nvSpPr>
        <dsp:cNvPr id="0" name=""/>
        <dsp:cNvSpPr/>
      </dsp:nvSpPr>
      <dsp:spPr>
        <a:xfrm>
          <a:off x="2455614" y="1034980"/>
          <a:ext cx="2100524" cy="1832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t" anchorCtr="0">
          <a:noAutofit/>
        </a:bodyPr>
        <a:lstStyle/>
        <a:p>
          <a:pPr lvl="0" algn="l" defTabSz="444500">
            <a:lnSpc>
              <a:spcPct val="100000"/>
            </a:lnSpc>
            <a:spcBef>
              <a:spcPct val="0"/>
            </a:spcBef>
            <a:spcAft>
              <a:spcPts val="0"/>
            </a:spcAft>
          </a:pPr>
          <a:r>
            <a:rPr lang="en-US" sz="1000" kern="1200" dirty="0" smtClean="0">
              <a:solidFill>
                <a:schemeClr val="bg1"/>
              </a:solidFill>
            </a:rPr>
            <a:t>                 7.16.18  </a:t>
          </a:r>
        </a:p>
        <a:p>
          <a:pPr lvl="0" algn="l" defTabSz="444500">
            <a:lnSpc>
              <a:spcPct val="100000"/>
            </a:lnSpc>
            <a:spcBef>
              <a:spcPct val="0"/>
            </a:spcBef>
            <a:spcAft>
              <a:spcPts val="0"/>
            </a:spcAft>
          </a:pPr>
          <a:r>
            <a:rPr lang="en-US" sz="1800" kern="1200" dirty="0" smtClean="0">
              <a:solidFill>
                <a:schemeClr val="bg1"/>
              </a:solidFill>
            </a:rPr>
            <a:t>   2017-2018</a:t>
          </a:r>
        </a:p>
        <a:p>
          <a:pPr lvl="0" algn="l" defTabSz="444500">
            <a:lnSpc>
              <a:spcPct val="100000"/>
            </a:lnSpc>
            <a:spcBef>
              <a:spcPct val="0"/>
            </a:spcBef>
            <a:spcAft>
              <a:spcPts val="0"/>
            </a:spcAft>
          </a:pPr>
          <a:r>
            <a:rPr lang="en-US" sz="1800" kern="1200" dirty="0" smtClean="0">
              <a:solidFill>
                <a:schemeClr val="bg1"/>
              </a:solidFill>
            </a:rPr>
            <a:t>   ELL</a:t>
          </a:r>
        </a:p>
        <a:p>
          <a:pPr lvl="0" algn="l" defTabSz="444500">
            <a:lnSpc>
              <a:spcPct val="100000"/>
            </a:lnSpc>
            <a:spcBef>
              <a:spcPct val="0"/>
            </a:spcBef>
            <a:spcAft>
              <a:spcPts val="0"/>
            </a:spcAft>
          </a:pPr>
          <a:r>
            <a:rPr lang="en-US" sz="1800" kern="1200" dirty="0" smtClean="0">
              <a:solidFill>
                <a:schemeClr val="bg1"/>
              </a:solidFill>
            </a:rPr>
            <a:t>   NRS  </a:t>
          </a:r>
          <a:r>
            <a:rPr lang="en-US" sz="1800" b="1" kern="1200" dirty="0" smtClean="0">
              <a:solidFill>
                <a:schemeClr val="bg1"/>
              </a:solidFill>
            </a:rPr>
            <a:t>Table 4C</a:t>
          </a:r>
        </a:p>
        <a:p>
          <a:pPr lvl="0" algn="l" defTabSz="444500">
            <a:lnSpc>
              <a:spcPct val="100000"/>
            </a:lnSpc>
            <a:spcBef>
              <a:spcPct val="0"/>
            </a:spcBef>
            <a:spcAft>
              <a:spcPts val="0"/>
            </a:spcAft>
          </a:pPr>
          <a:r>
            <a:rPr lang="en-US" sz="1800" kern="1200" dirty="0" smtClean="0">
              <a:solidFill>
                <a:schemeClr val="bg1"/>
              </a:solidFill>
            </a:rPr>
            <a:t>   Column H</a:t>
          </a:r>
        </a:p>
        <a:p>
          <a:pPr lvl="0" algn="l" defTabSz="444500">
            <a:lnSpc>
              <a:spcPct val="100000"/>
            </a:lnSpc>
            <a:spcBef>
              <a:spcPct val="0"/>
            </a:spcBef>
            <a:spcAft>
              <a:spcPts val="0"/>
            </a:spcAft>
          </a:pPr>
          <a:endParaRPr lang="en-US" sz="800" kern="1200" dirty="0" smtClean="0">
            <a:solidFill>
              <a:schemeClr val="bg1"/>
            </a:solidFill>
          </a:endParaRPr>
        </a:p>
        <a:p>
          <a:pPr lvl="0" algn="l" defTabSz="444500">
            <a:lnSpc>
              <a:spcPct val="90000"/>
            </a:lnSpc>
            <a:spcBef>
              <a:spcPct val="0"/>
            </a:spcBef>
            <a:spcAft>
              <a:spcPct val="35000"/>
            </a:spcAft>
          </a:pPr>
          <a:r>
            <a:rPr lang="en-US" sz="2700" kern="1200" dirty="0" smtClean="0">
              <a:solidFill>
                <a:schemeClr val="bg1"/>
              </a:solidFill>
            </a:rPr>
            <a:t>  </a:t>
          </a:r>
          <a:r>
            <a:rPr lang="en-US" sz="3600" b="1" kern="1200" dirty="0" smtClean="0">
              <a:solidFill>
                <a:schemeClr val="bg1"/>
              </a:solidFill>
            </a:rPr>
            <a:t>74.75%</a:t>
          </a:r>
          <a:endParaRPr lang="en-US" sz="3600" b="1" kern="1200" dirty="0">
            <a:solidFill>
              <a:schemeClr val="bg1"/>
            </a:solidFill>
          </a:endParaRPr>
        </a:p>
      </dsp:txBody>
      <dsp:txXfrm>
        <a:off x="2455614" y="1034980"/>
        <a:ext cx="2100524" cy="1832201"/>
      </dsp:txXfrm>
    </dsp:sp>
    <dsp:sp modelId="{250BFB7F-2AC0-42D0-93E5-CAC2B552A472}">
      <dsp:nvSpPr>
        <dsp:cNvPr id="0" name=""/>
        <dsp:cNvSpPr/>
      </dsp:nvSpPr>
      <dsp:spPr>
        <a:xfrm>
          <a:off x="3708005" y="292037"/>
          <a:ext cx="809788" cy="809788"/>
        </a:xfrm>
        <a:prstGeom prst="plus">
          <a:avLst>
            <a:gd name="adj" fmla="val 328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35712E-2DC8-47C2-9294-3F5A9DB7E005}">
      <dsp:nvSpPr>
        <dsp:cNvPr id="0" name=""/>
        <dsp:cNvSpPr/>
      </dsp:nvSpPr>
      <dsp:spPr>
        <a:xfrm>
          <a:off x="429488" y="482960"/>
          <a:ext cx="762153" cy="261183"/>
        </a:xfrm>
        <a:prstGeom prst="rect">
          <a:avLst/>
        </a:prstGeom>
        <a:solidFill>
          <a:srgbClr val="FFC000"/>
        </a:solidFill>
        <a:ln w="12700" cap="flat" cmpd="sng" algn="ctr">
          <a:solidFill>
            <a:schemeClr val="accent5">
              <a:hueOff val="-7353344"/>
              <a:satOff val="-10228"/>
              <a:lumOff val="-392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D41B6D-B56F-4F23-9FBC-E33399688F30}">
      <dsp:nvSpPr>
        <dsp:cNvPr id="0" name=""/>
        <dsp:cNvSpPr/>
      </dsp:nvSpPr>
      <dsp:spPr>
        <a:xfrm>
          <a:off x="2500817" y="1016857"/>
          <a:ext cx="476" cy="1749928"/>
        </a:xfrm>
        <a:prstGeom prst="line">
          <a:avLst/>
        </a:prstGeom>
        <a:noFill/>
        <a:ln w="127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4170F9-E63B-42E6-9E38-1A9A5AEBF45F}">
      <dsp:nvSpPr>
        <dsp:cNvPr id="0" name=""/>
        <dsp:cNvSpPr/>
      </dsp:nvSpPr>
      <dsp:spPr>
        <a:xfrm>
          <a:off x="679163" y="0"/>
          <a:ext cx="7697182" cy="448461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BA39DD-88B7-4FF5-890C-9EDC7918BD2F}">
      <dsp:nvSpPr>
        <dsp:cNvPr id="0" name=""/>
        <dsp:cNvSpPr/>
      </dsp:nvSpPr>
      <dsp:spPr>
        <a:xfrm>
          <a:off x="197263" y="1392256"/>
          <a:ext cx="2716652" cy="17214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chemeClr val="bg1"/>
              </a:solidFill>
            </a:rPr>
            <a:t>Registers </a:t>
          </a:r>
          <a:r>
            <a:rPr lang="en-US" sz="2300" b="1" i="1" kern="1200" dirty="0" smtClean="0">
              <a:solidFill>
                <a:schemeClr val="bg1"/>
              </a:solidFill>
            </a:rPr>
            <a:t>for </a:t>
          </a:r>
        </a:p>
        <a:p>
          <a:pPr lvl="0" algn="ctr" defTabSz="1022350">
            <a:lnSpc>
              <a:spcPct val="90000"/>
            </a:lnSpc>
            <a:spcBef>
              <a:spcPct val="0"/>
            </a:spcBef>
            <a:spcAft>
              <a:spcPct val="35000"/>
            </a:spcAft>
          </a:pPr>
          <a:r>
            <a:rPr lang="en-US" sz="2300" b="1" kern="1200" dirty="0" smtClean="0">
              <a:solidFill>
                <a:schemeClr val="bg1"/>
              </a:solidFill>
            </a:rPr>
            <a:t>Orientation</a:t>
          </a:r>
        </a:p>
        <a:p>
          <a:pPr lvl="0" algn="ctr" defTabSz="1022350">
            <a:lnSpc>
              <a:spcPct val="90000"/>
            </a:lnSpc>
            <a:spcBef>
              <a:spcPct val="0"/>
            </a:spcBef>
            <a:spcAft>
              <a:spcPct val="35000"/>
            </a:spcAft>
          </a:pPr>
          <a:r>
            <a:rPr lang="en-US" sz="2300" kern="1200" dirty="0" smtClean="0">
              <a:solidFill>
                <a:srgbClr val="FF0000"/>
              </a:solidFill>
            </a:rPr>
            <a:t>(No Show) </a:t>
          </a:r>
          <a:endParaRPr lang="en-US" sz="2300" kern="1200" dirty="0">
            <a:solidFill>
              <a:srgbClr val="FF0000"/>
            </a:solidFill>
          </a:endParaRPr>
        </a:p>
      </dsp:txBody>
      <dsp:txXfrm>
        <a:off x="281295" y="1476288"/>
        <a:ext cx="2548588" cy="1553344"/>
      </dsp:txXfrm>
    </dsp:sp>
    <dsp:sp modelId="{36085AA5-78B6-4744-995F-52C4D3B15BDE}">
      <dsp:nvSpPr>
        <dsp:cNvPr id="0" name=""/>
        <dsp:cNvSpPr/>
      </dsp:nvSpPr>
      <dsp:spPr>
        <a:xfrm>
          <a:off x="3169428" y="1345383"/>
          <a:ext cx="2716652" cy="179384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chemeClr val="bg1"/>
              </a:solidFill>
            </a:rPr>
            <a:t>Attends Orientation</a:t>
          </a:r>
        </a:p>
        <a:p>
          <a:pPr lvl="0" algn="ctr" defTabSz="1022350">
            <a:lnSpc>
              <a:spcPct val="90000"/>
            </a:lnSpc>
            <a:spcBef>
              <a:spcPct val="0"/>
            </a:spcBef>
            <a:spcAft>
              <a:spcPct val="35000"/>
            </a:spcAft>
          </a:pPr>
          <a:r>
            <a:rPr lang="en-US" sz="2300" kern="1200" dirty="0" smtClean="0">
              <a:solidFill>
                <a:srgbClr val="FF0000"/>
              </a:solidFill>
            </a:rPr>
            <a:t>(No Show – Attends Partial)</a:t>
          </a:r>
          <a:endParaRPr lang="en-US" sz="2300" kern="1200" dirty="0">
            <a:solidFill>
              <a:srgbClr val="FF0000"/>
            </a:solidFill>
          </a:endParaRPr>
        </a:p>
      </dsp:txBody>
      <dsp:txXfrm>
        <a:off x="3256996" y="1432951"/>
        <a:ext cx="2541516" cy="1618708"/>
      </dsp:txXfrm>
    </dsp:sp>
    <dsp:sp modelId="{D6174F34-7B02-408F-B207-AA725A57FBEF}">
      <dsp:nvSpPr>
        <dsp:cNvPr id="0" name=""/>
        <dsp:cNvSpPr/>
      </dsp:nvSpPr>
      <dsp:spPr>
        <a:xfrm>
          <a:off x="6199552" y="1345383"/>
          <a:ext cx="2716652" cy="179384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chemeClr val="bg1"/>
              </a:solidFill>
            </a:rPr>
            <a:t>Attends Class</a:t>
          </a:r>
        </a:p>
        <a:p>
          <a:pPr lvl="0" algn="ctr" defTabSz="1022350">
            <a:lnSpc>
              <a:spcPct val="90000"/>
            </a:lnSpc>
            <a:spcBef>
              <a:spcPct val="0"/>
            </a:spcBef>
            <a:spcAft>
              <a:spcPct val="35000"/>
            </a:spcAft>
          </a:pPr>
          <a:r>
            <a:rPr lang="en-US" sz="2300" kern="1200" dirty="0" smtClean="0"/>
            <a:t> </a:t>
          </a:r>
          <a:r>
            <a:rPr lang="en-US" sz="2300" kern="1200" dirty="0" smtClean="0">
              <a:solidFill>
                <a:srgbClr val="FF0000"/>
              </a:solidFill>
            </a:rPr>
            <a:t>(Leaves Before Pretesting)</a:t>
          </a:r>
          <a:endParaRPr lang="en-US" sz="2300" kern="1200" dirty="0">
            <a:solidFill>
              <a:srgbClr val="FF0000"/>
            </a:solidFill>
          </a:endParaRPr>
        </a:p>
      </dsp:txBody>
      <dsp:txXfrm>
        <a:off x="6287120" y="1432951"/>
        <a:ext cx="2541516" cy="1618708"/>
      </dsp:txXfrm>
    </dsp:sp>
  </dsp:spTree>
</dsp:drawing>
</file>

<file path=ppt/diagrams/layout1.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2.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84613" y="0"/>
            <a:ext cx="2971800" cy="466434"/>
          </a:xfrm>
          <a:prstGeom prst="rect">
            <a:avLst/>
          </a:prstGeom>
        </p:spPr>
        <p:txBody>
          <a:bodyPr vert="horz" lIns="93177" tIns="46589" rIns="93177" bIns="46589" rtlCol="0"/>
          <a:lstStyle>
            <a:lvl1pPr algn="r">
              <a:defRPr sz="1200"/>
            </a:lvl1pPr>
          </a:lstStyle>
          <a:p>
            <a:fld id="{19ADDF3A-81EC-43C0-BB7E-A936FE8A4DF9}" type="datetimeFigureOut">
              <a:rPr lang="en-US" smtClean="0"/>
              <a:t>10/10/2018</a:t>
            </a:fld>
            <a:endParaRPr lang="en-US" dirty="0"/>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5800" y="4473893"/>
            <a:ext cx="548640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297180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8"/>
            <a:ext cx="2971800" cy="466433"/>
          </a:xfrm>
          <a:prstGeom prst="rect">
            <a:avLst/>
          </a:prstGeom>
        </p:spPr>
        <p:txBody>
          <a:bodyPr vert="horz" lIns="93177" tIns="46589" rIns="93177" bIns="46589" rtlCol="0" anchor="b"/>
          <a:lstStyle>
            <a:lvl1pPr algn="r">
              <a:defRPr sz="1200"/>
            </a:lvl1pPr>
          </a:lstStyle>
          <a:p>
            <a:fld id="{49B59CAB-624C-40FA-9C12-FC7C33968AFF}" type="slidenum">
              <a:rPr lang="en-US" smtClean="0"/>
              <a:t>‹#›</a:t>
            </a:fld>
            <a:endParaRPr lang="en-US" dirty="0"/>
          </a:p>
        </p:txBody>
      </p:sp>
    </p:spTree>
    <p:extLst>
      <p:ext uri="{BB962C8B-B14F-4D97-AF65-F5344CB8AC3E}">
        <p14:creationId xmlns:p14="http://schemas.microsoft.com/office/powerpoint/2010/main" val="828892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B59CAB-624C-40FA-9C12-FC7C33968AFF}" type="slidenum">
              <a:rPr lang="en-US" smtClean="0"/>
              <a:t>1</a:t>
            </a:fld>
            <a:endParaRPr lang="en-US" dirty="0"/>
          </a:p>
        </p:txBody>
      </p:sp>
    </p:spTree>
    <p:extLst>
      <p:ext uri="{BB962C8B-B14F-4D97-AF65-F5344CB8AC3E}">
        <p14:creationId xmlns:p14="http://schemas.microsoft.com/office/powerpoint/2010/main" val="4174658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10</a:t>
            </a:fld>
            <a:endParaRPr lang="en-US" dirty="0"/>
          </a:p>
        </p:txBody>
      </p:sp>
    </p:spTree>
    <p:extLst>
      <p:ext uri="{BB962C8B-B14F-4D97-AF65-F5344CB8AC3E}">
        <p14:creationId xmlns:p14="http://schemas.microsoft.com/office/powerpoint/2010/main" val="781197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11</a:t>
            </a:fld>
            <a:endParaRPr lang="en-US" dirty="0"/>
          </a:p>
        </p:txBody>
      </p:sp>
    </p:spTree>
    <p:extLst>
      <p:ext uri="{BB962C8B-B14F-4D97-AF65-F5344CB8AC3E}">
        <p14:creationId xmlns:p14="http://schemas.microsoft.com/office/powerpoint/2010/main" val="3092828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12</a:t>
            </a:fld>
            <a:endParaRPr lang="en-US" dirty="0"/>
          </a:p>
        </p:txBody>
      </p:sp>
    </p:spTree>
    <p:extLst>
      <p:ext uri="{BB962C8B-B14F-4D97-AF65-F5344CB8AC3E}">
        <p14:creationId xmlns:p14="http://schemas.microsoft.com/office/powerpoint/2010/main" val="3408982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13</a:t>
            </a:fld>
            <a:endParaRPr lang="en-US" dirty="0"/>
          </a:p>
        </p:txBody>
      </p:sp>
    </p:spTree>
    <p:extLst>
      <p:ext uri="{BB962C8B-B14F-4D97-AF65-F5344CB8AC3E}">
        <p14:creationId xmlns:p14="http://schemas.microsoft.com/office/powerpoint/2010/main" val="112304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14</a:t>
            </a:fld>
            <a:endParaRPr lang="en-US" dirty="0"/>
          </a:p>
        </p:txBody>
      </p:sp>
    </p:spTree>
    <p:extLst>
      <p:ext uri="{BB962C8B-B14F-4D97-AF65-F5344CB8AC3E}">
        <p14:creationId xmlns:p14="http://schemas.microsoft.com/office/powerpoint/2010/main" val="615914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15</a:t>
            </a:fld>
            <a:endParaRPr lang="en-US" dirty="0"/>
          </a:p>
        </p:txBody>
      </p:sp>
    </p:spTree>
    <p:extLst>
      <p:ext uri="{BB962C8B-B14F-4D97-AF65-F5344CB8AC3E}">
        <p14:creationId xmlns:p14="http://schemas.microsoft.com/office/powerpoint/2010/main" val="1261000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16</a:t>
            </a:fld>
            <a:endParaRPr lang="en-US" dirty="0"/>
          </a:p>
        </p:txBody>
      </p:sp>
    </p:spTree>
    <p:extLst>
      <p:ext uri="{BB962C8B-B14F-4D97-AF65-F5344CB8AC3E}">
        <p14:creationId xmlns:p14="http://schemas.microsoft.com/office/powerpoint/2010/main" val="3055279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17</a:t>
            </a:fld>
            <a:endParaRPr lang="en-US" dirty="0"/>
          </a:p>
        </p:txBody>
      </p:sp>
    </p:spTree>
    <p:extLst>
      <p:ext uri="{BB962C8B-B14F-4D97-AF65-F5344CB8AC3E}">
        <p14:creationId xmlns:p14="http://schemas.microsoft.com/office/powerpoint/2010/main" val="1098141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49B59CAB-624C-40FA-9C12-FC7C33968AFF}" type="slidenum">
              <a:rPr lang="en-US" smtClean="0"/>
              <a:t>18</a:t>
            </a:fld>
            <a:endParaRPr lang="en-US" dirty="0"/>
          </a:p>
        </p:txBody>
      </p:sp>
    </p:spTree>
    <p:extLst>
      <p:ext uri="{BB962C8B-B14F-4D97-AF65-F5344CB8AC3E}">
        <p14:creationId xmlns:p14="http://schemas.microsoft.com/office/powerpoint/2010/main" val="33049035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B59CAB-624C-40FA-9C12-FC7C33968AFF}" type="slidenum">
              <a:rPr lang="en-US" smtClean="0"/>
              <a:t>19</a:t>
            </a:fld>
            <a:endParaRPr lang="en-US" dirty="0"/>
          </a:p>
        </p:txBody>
      </p:sp>
    </p:spTree>
    <p:extLst>
      <p:ext uri="{BB962C8B-B14F-4D97-AF65-F5344CB8AC3E}">
        <p14:creationId xmlns:p14="http://schemas.microsoft.com/office/powerpoint/2010/main" val="580811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sz="1200" dirty="0" smtClean="0"/>
          </a:p>
        </p:txBody>
      </p:sp>
      <p:sp>
        <p:nvSpPr>
          <p:cNvPr id="4" name="Slide Number Placeholder 3"/>
          <p:cNvSpPr>
            <a:spLocks noGrp="1"/>
          </p:cNvSpPr>
          <p:nvPr>
            <p:ph type="sldNum" sz="quarter" idx="10"/>
          </p:nvPr>
        </p:nvSpPr>
        <p:spPr/>
        <p:txBody>
          <a:bodyPr/>
          <a:lstStyle/>
          <a:p>
            <a:fld id="{49B59CAB-624C-40FA-9C12-FC7C33968AFF}" type="slidenum">
              <a:rPr lang="en-US" smtClean="0"/>
              <a:t>2</a:t>
            </a:fld>
            <a:endParaRPr lang="en-US" dirty="0"/>
          </a:p>
        </p:txBody>
      </p:sp>
    </p:spTree>
    <p:extLst>
      <p:ext uri="{BB962C8B-B14F-4D97-AF65-F5344CB8AC3E}">
        <p14:creationId xmlns:p14="http://schemas.microsoft.com/office/powerpoint/2010/main" val="29395180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B59CAB-624C-40FA-9C12-FC7C33968AFF}" type="slidenum">
              <a:rPr lang="en-US" smtClean="0"/>
              <a:t>20</a:t>
            </a:fld>
            <a:endParaRPr lang="en-US" dirty="0"/>
          </a:p>
        </p:txBody>
      </p:sp>
    </p:spTree>
    <p:extLst>
      <p:ext uri="{BB962C8B-B14F-4D97-AF65-F5344CB8AC3E}">
        <p14:creationId xmlns:p14="http://schemas.microsoft.com/office/powerpoint/2010/main" val="38463614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B59CAB-624C-40FA-9C12-FC7C33968AFF}" type="slidenum">
              <a:rPr lang="en-US" smtClean="0"/>
              <a:t>21</a:t>
            </a:fld>
            <a:endParaRPr lang="en-US" dirty="0"/>
          </a:p>
        </p:txBody>
      </p:sp>
    </p:spTree>
    <p:extLst>
      <p:ext uri="{BB962C8B-B14F-4D97-AF65-F5344CB8AC3E}">
        <p14:creationId xmlns:p14="http://schemas.microsoft.com/office/powerpoint/2010/main" val="18071422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22</a:t>
            </a:fld>
            <a:endParaRPr lang="en-US" dirty="0"/>
          </a:p>
        </p:txBody>
      </p:sp>
    </p:spTree>
    <p:extLst>
      <p:ext uri="{BB962C8B-B14F-4D97-AF65-F5344CB8AC3E}">
        <p14:creationId xmlns:p14="http://schemas.microsoft.com/office/powerpoint/2010/main" val="26490660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23</a:t>
            </a:fld>
            <a:endParaRPr lang="en-US" dirty="0"/>
          </a:p>
        </p:txBody>
      </p:sp>
    </p:spTree>
    <p:extLst>
      <p:ext uri="{BB962C8B-B14F-4D97-AF65-F5344CB8AC3E}">
        <p14:creationId xmlns:p14="http://schemas.microsoft.com/office/powerpoint/2010/main" val="1171124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24</a:t>
            </a:fld>
            <a:endParaRPr lang="en-US" dirty="0"/>
          </a:p>
        </p:txBody>
      </p:sp>
    </p:spTree>
    <p:extLst>
      <p:ext uri="{BB962C8B-B14F-4D97-AF65-F5344CB8AC3E}">
        <p14:creationId xmlns:p14="http://schemas.microsoft.com/office/powerpoint/2010/main" val="15022858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25</a:t>
            </a:fld>
            <a:endParaRPr lang="en-US" dirty="0"/>
          </a:p>
        </p:txBody>
      </p:sp>
    </p:spTree>
    <p:extLst>
      <p:ext uri="{BB962C8B-B14F-4D97-AF65-F5344CB8AC3E}">
        <p14:creationId xmlns:p14="http://schemas.microsoft.com/office/powerpoint/2010/main" val="24512991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26</a:t>
            </a:fld>
            <a:endParaRPr lang="en-US" dirty="0"/>
          </a:p>
        </p:txBody>
      </p:sp>
    </p:spTree>
    <p:extLst>
      <p:ext uri="{BB962C8B-B14F-4D97-AF65-F5344CB8AC3E}">
        <p14:creationId xmlns:p14="http://schemas.microsoft.com/office/powerpoint/2010/main" val="26490660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27</a:t>
            </a:fld>
            <a:endParaRPr lang="en-US" dirty="0"/>
          </a:p>
        </p:txBody>
      </p:sp>
    </p:spTree>
    <p:extLst>
      <p:ext uri="{BB962C8B-B14F-4D97-AF65-F5344CB8AC3E}">
        <p14:creationId xmlns:p14="http://schemas.microsoft.com/office/powerpoint/2010/main" val="18639373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28</a:t>
            </a:fld>
            <a:endParaRPr lang="en-US" dirty="0"/>
          </a:p>
        </p:txBody>
      </p:sp>
    </p:spTree>
    <p:extLst>
      <p:ext uri="{BB962C8B-B14F-4D97-AF65-F5344CB8AC3E}">
        <p14:creationId xmlns:p14="http://schemas.microsoft.com/office/powerpoint/2010/main" val="42885427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29</a:t>
            </a:fld>
            <a:endParaRPr lang="en-US" dirty="0"/>
          </a:p>
        </p:txBody>
      </p:sp>
    </p:spTree>
    <p:extLst>
      <p:ext uri="{BB962C8B-B14F-4D97-AF65-F5344CB8AC3E}">
        <p14:creationId xmlns:p14="http://schemas.microsoft.com/office/powerpoint/2010/main" val="841482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49B59CAB-624C-40FA-9C12-FC7C33968AFF}" type="slidenum">
              <a:rPr lang="en-US" smtClean="0"/>
              <a:t>3</a:t>
            </a:fld>
            <a:endParaRPr lang="en-US" dirty="0"/>
          </a:p>
        </p:txBody>
      </p:sp>
    </p:spTree>
    <p:extLst>
      <p:ext uri="{BB962C8B-B14F-4D97-AF65-F5344CB8AC3E}">
        <p14:creationId xmlns:p14="http://schemas.microsoft.com/office/powerpoint/2010/main" val="11337912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30</a:t>
            </a:fld>
            <a:endParaRPr lang="en-US" dirty="0"/>
          </a:p>
        </p:txBody>
      </p:sp>
    </p:spTree>
    <p:extLst>
      <p:ext uri="{BB962C8B-B14F-4D97-AF65-F5344CB8AC3E}">
        <p14:creationId xmlns:p14="http://schemas.microsoft.com/office/powerpoint/2010/main" val="8393913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31</a:t>
            </a:fld>
            <a:endParaRPr lang="en-US" dirty="0"/>
          </a:p>
        </p:txBody>
      </p:sp>
    </p:spTree>
    <p:extLst>
      <p:ext uri="{BB962C8B-B14F-4D97-AF65-F5344CB8AC3E}">
        <p14:creationId xmlns:p14="http://schemas.microsoft.com/office/powerpoint/2010/main" val="623629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32</a:t>
            </a:fld>
            <a:endParaRPr lang="en-US" dirty="0"/>
          </a:p>
        </p:txBody>
      </p:sp>
    </p:spTree>
    <p:extLst>
      <p:ext uri="{BB962C8B-B14F-4D97-AF65-F5344CB8AC3E}">
        <p14:creationId xmlns:p14="http://schemas.microsoft.com/office/powerpoint/2010/main" val="17070183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33</a:t>
            </a:fld>
            <a:endParaRPr lang="en-US" dirty="0"/>
          </a:p>
        </p:txBody>
      </p:sp>
    </p:spTree>
    <p:extLst>
      <p:ext uri="{BB962C8B-B14F-4D97-AF65-F5344CB8AC3E}">
        <p14:creationId xmlns:p14="http://schemas.microsoft.com/office/powerpoint/2010/main" val="28512804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34</a:t>
            </a:fld>
            <a:endParaRPr lang="en-US" dirty="0"/>
          </a:p>
        </p:txBody>
      </p:sp>
    </p:spTree>
    <p:extLst>
      <p:ext uri="{BB962C8B-B14F-4D97-AF65-F5344CB8AC3E}">
        <p14:creationId xmlns:p14="http://schemas.microsoft.com/office/powerpoint/2010/main" val="9301706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35</a:t>
            </a:fld>
            <a:endParaRPr lang="en-US" dirty="0"/>
          </a:p>
        </p:txBody>
      </p:sp>
    </p:spTree>
    <p:extLst>
      <p:ext uri="{BB962C8B-B14F-4D97-AF65-F5344CB8AC3E}">
        <p14:creationId xmlns:p14="http://schemas.microsoft.com/office/powerpoint/2010/main" val="33752491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36</a:t>
            </a:fld>
            <a:endParaRPr lang="en-US" dirty="0"/>
          </a:p>
        </p:txBody>
      </p:sp>
    </p:spTree>
    <p:extLst>
      <p:ext uri="{BB962C8B-B14F-4D97-AF65-F5344CB8AC3E}">
        <p14:creationId xmlns:p14="http://schemas.microsoft.com/office/powerpoint/2010/main" val="36818708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37</a:t>
            </a:fld>
            <a:endParaRPr lang="en-US" dirty="0"/>
          </a:p>
        </p:txBody>
      </p:sp>
    </p:spTree>
    <p:extLst>
      <p:ext uri="{BB962C8B-B14F-4D97-AF65-F5344CB8AC3E}">
        <p14:creationId xmlns:p14="http://schemas.microsoft.com/office/powerpoint/2010/main" val="10903492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38</a:t>
            </a:fld>
            <a:endParaRPr lang="en-US" dirty="0"/>
          </a:p>
        </p:txBody>
      </p:sp>
    </p:spTree>
    <p:extLst>
      <p:ext uri="{BB962C8B-B14F-4D97-AF65-F5344CB8AC3E}">
        <p14:creationId xmlns:p14="http://schemas.microsoft.com/office/powerpoint/2010/main" val="24168039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39</a:t>
            </a:fld>
            <a:endParaRPr lang="en-US" dirty="0"/>
          </a:p>
        </p:txBody>
      </p:sp>
    </p:spTree>
    <p:extLst>
      <p:ext uri="{BB962C8B-B14F-4D97-AF65-F5344CB8AC3E}">
        <p14:creationId xmlns:p14="http://schemas.microsoft.com/office/powerpoint/2010/main" val="3742950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49B59CAB-624C-40FA-9C12-FC7C33968AFF}" type="slidenum">
              <a:rPr lang="en-US" smtClean="0"/>
              <a:t>4</a:t>
            </a:fld>
            <a:endParaRPr lang="en-US" dirty="0"/>
          </a:p>
        </p:txBody>
      </p:sp>
    </p:spTree>
    <p:extLst>
      <p:ext uri="{BB962C8B-B14F-4D97-AF65-F5344CB8AC3E}">
        <p14:creationId xmlns:p14="http://schemas.microsoft.com/office/powerpoint/2010/main" val="19107824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B59CAB-624C-40FA-9C12-FC7C33968AFF}" type="slidenum">
              <a:rPr lang="en-US" smtClean="0"/>
              <a:t>40</a:t>
            </a:fld>
            <a:endParaRPr lang="en-US" dirty="0"/>
          </a:p>
        </p:txBody>
      </p:sp>
    </p:spTree>
    <p:extLst>
      <p:ext uri="{BB962C8B-B14F-4D97-AF65-F5344CB8AC3E}">
        <p14:creationId xmlns:p14="http://schemas.microsoft.com/office/powerpoint/2010/main" val="41829453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B59CAB-624C-40FA-9C12-FC7C33968AFF}" type="slidenum">
              <a:rPr lang="en-US" smtClean="0"/>
              <a:t>41</a:t>
            </a:fld>
            <a:endParaRPr lang="en-US"/>
          </a:p>
        </p:txBody>
      </p:sp>
    </p:spTree>
    <p:extLst>
      <p:ext uri="{BB962C8B-B14F-4D97-AF65-F5344CB8AC3E}">
        <p14:creationId xmlns:p14="http://schemas.microsoft.com/office/powerpoint/2010/main" val="16211363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B59CAB-624C-40FA-9C12-FC7C33968AFF}" type="slidenum">
              <a:rPr lang="en-US" smtClean="0"/>
              <a:t>42</a:t>
            </a:fld>
            <a:endParaRPr lang="en-US"/>
          </a:p>
        </p:txBody>
      </p:sp>
    </p:spTree>
    <p:extLst>
      <p:ext uri="{BB962C8B-B14F-4D97-AF65-F5344CB8AC3E}">
        <p14:creationId xmlns:p14="http://schemas.microsoft.com/office/powerpoint/2010/main" val="22387037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B59CAB-624C-40FA-9C12-FC7C33968AFF}" type="slidenum">
              <a:rPr lang="en-US" smtClean="0"/>
              <a:t>43</a:t>
            </a:fld>
            <a:endParaRPr lang="en-US"/>
          </a:p>
        </p:txBody>
      </p:sp>
    </p:spTree>
    <p:extLst>
      <p:ext uri="{BB962C8B-B14F-4D97-AF65-F5344CB8AC3E}">
        <p14:creationId xmlns:p14="http://schemas.microsoft.com/office/powerpoint/2010/main" val="22040742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44</a:t>
            </a:fld>
            <a:endParaRPr lang="en-US" dirty="0"/>
          </a:p>
        </p:txBody>
      </p:sp>
    </p:spTree>
    <p:extLst>
      <p:ext uri="{BB962C8B-B14F-4D97-AF65-F5344CB8AC3E}">
        <p14:creationId xmlns:p14="http://schemas.microsoft.com/office/powerpoint/2010/main" val="37012727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45</a:t>
            </a:fld>
            <a:endParaRPr lang="en-US" dirty="0"/>
          </a:p>
        </p:txBody>
      </p:sp>
    </p:spTree>
    <p:extLst>
      <p:ext uri="{BB962C8B-B14F-4D97-AF65-F5344CB8AC3E}">
        <p14:creationId xmlns:p14="http://schemas.microsoft.com/office/powerpoint/2010/main" val="40469271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algn="l"/>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46</a:t>
            </a:fld>
            <a:endParaRPr lang="en-US" dirty="0"/>
          </a:p>
        </p:txBody>
      </p:sp>
    </p:spTree>
    <p:extLst>
      <p:ext uri="{BB962C8B-B14F-4D97-AF65-F5344CB8AC3E}">
        <p14:creationId xmlns:p14="http://schemas.microsoft.com/office/powerpoint/2010/main" val="42580503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9B59CAB-624C-40FA-9C12-FC7C33968AFF}" type="slidenum">
              <a:rPr lang="en-US" smtClean="0"/>
              <a:t>47</a:t>
            </a:fld>
            <a:endParaRPr lang="en-US" dirty="0"/>
          </a:p>
        </p:txBody>
      </p:sp>
    </p:spTree>
    <p:extLst>
      <p:ext uri="{BB962C8B-B14F-4D97-AF65-F5344CB8AC3E}">
        <p14:creationId xmlns:p14="http://schemas.microsoft.com/office/powerpoint/2010/main" val="23699304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B59CAB-624C-40FA-9C12-FC7C33968AFF}" type="slidenum">
              <a:rPr lang="en-US" smtClean="0"/>
              <a:t>48</a:t>
            </a:fld>
            <a:endParaRPr lang="en-US" dirty="0"/>
          </a:p>
        </p:txBody>
      </p:sp>
    </p:spTree>
    <p:extLst>
      <p:ext uri="{BB962C8B-B14F-4D97-AF65-F5344CB8AC3E}">
        <p14:creationId xmlns:p14="http://schemas.microsoft.com/office/powerpoint/2010/main" val="20603148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B59CAB-624C-40FA-9C12-FC7C33968AFF}" type="slidenum">
              <a:rPr lang="en-US" smtClean="0"/>
              <a:t>49</a:t>
            </a:fld>
            <a:endParaRPr lang="en-US" dirty="0"/>
          </a:p>
        </p:txBody>
      </p:sp>
    </p:spTree>
    <p:extLst>
      <p:ext uri="{BB962C8B-B14F-4D97-AF65-F5344CB8AC3E}">
        <p14:creationId xmlns:p14="http://schemas.microsoft.com/office/powerpoint/2010/main" val="941422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B59CAB-624C-40FA-9C12-FC7C33968AFF}" type="slidenum">
              <a:rPr lang="en-US" smtClean="0"/>
              <a:t>5</a:t>
            </a:fld>
            <a:endParaRPr lang="en-US" dirty="0"/>
          </a:p>
        </p:txBody>
      </p:sp>
    </p:spTree>
    <p:extLst>
      <p:ext uri="{BB962C8B-B14F-4D97-AF65-F5344CB8AC3E}">
        <p14:creationId xmlns:p14="http://schemas.microsoft.com/office/powerpoint/2010/main" val="20767373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50</a:t>
            </a:fld>
            <a:endParaRPr lang="en-US" dirty="0"/>
          </a:p>
        </p:txBody>
      </p:sp>
    </p:spTree>
    <p:extLst>
      <p:ext uri="{BB962C8B-B14F-4D97-AF65-F5344CB8AC3E}">
        <p14:creationId xmlns:p14="http://schemas.microsoft.com/office/powerpoint/2010/main" val="17621312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B59CAB-624C-40FA-9C12-FC7C33968AFF}" type="slidenum">
              <a:rPr lang="en-US" smtClean="0"/>
              <a:t>51</a:t>
            </a:fld>
            <a:endParaRPr lang="en-US" dirty="0"/>
          </a:p>
        </p:txBody>
      </p:sp>
    </p:spTree>
    <p:extLst>
      <p:ext uri="{BB962C8B-B14F-4D97-AF65-F5344CB8AC3E}">
        <p14:creationId xmlns:p14="http://schemas.microsoft.com/office/powerpoint/2010/main" val="30908750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B59CAB-624C-40FA-9C12-FC7C33968AFF}" type="slidenum">
              <a:rPr lang="en-US" smtClean="0"/>
              <a:t>52</a:t>
            </a:fld>
            <a:endParaRPr lang="en-US" dirty="0"/>
          </a:p>
        </p:txBody>
      </p:sp>
    </p:spTree>
    <p:extLst>
      <p:ext uri="{BB962C8B-B14F-4D97-AF65-F5344CB8AC3E}">
        <p14:creationId xmlns:p14="http://schemas.microsoft.com/office/powerpoint/2010/main" val="7090709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B59CAB-624C-40FA-9C12-FC7C33968AFF}" type="slidenum">
              <a:rPr lang="en-US" smtClean="0"/>
              <a:t>53</a:t>
            </a:fld>
            <a:endParaRPr lang="en-US" dirty="0"/>
          </a:p>
        </p:txBody>
      </p:sp>
    </p:spTree>
    <p:extLst>
      <p:ext uri="{BB962C8B-B14F-4D97-AF65-F5344CB8AC3E}">
        <p14:creationId xmlns:p14="http://schemas.microsoft.com/office/powerpoint/2010/main" val="1867041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B59CAB-624C-40FA-9C12-FC7C33968AFF}" type="slidenum">
              <a:rPr lang="en-US" smtClean="0"/>
              <a:t>54</a:t>
            </a:fld>
            <a:endParaRPr lang="en-US" dirty="0"/>
          </a:p>
        </p:txBody>
      </p:sp>
    </p:spTree>
    <p:extLst>
      <p:ext uri="{BB962C8B-B14F-4D97-AF65-F5344CB8AC3E}">
        <p14:creationId xmlns:p14="http://schemas.microsoft.com/office/powerpoint/2010/main" val="13584970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B59CAB-624C-40FA-9C12-FC7C33968AFF}" type="slidenum">
              <a:rPr lang="en-US" smtClean="0"/>
              <a:t>55</a:t>
            </a:fld>
            <a:endParaRPr lang="en-US" dirty="0"/>
          </a:p>
        </p:txBody>
      </p:sp>
    </p:spTree>
    <p:extLst>
      <p:ext uri="{BB962C8B-B14F-4D97-AF65-F5344CB8AC3E}">
        <p14:creationId xmlns:p14="http://schemas.microsoft.com/office/powerpoint/2010/main" val="3050970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B59CAB-624C-40FA-9C12-FC7C33968AFF}" type="slidenum">
              <a:rPr lang="en-US" smtClean="0"/>
              <a:t>56</a:t>
            </a:fld>
            <a:endParaRPr lang="en-US" dirty="0"/>
          </a:p>
        </p:txBody>
      </p:sp>
    </p:spTree>
    <p:extLst>
      <p:ext uri="{BB962C8B-B14F-4D97-AF65-F5344CB8AC3E}">
        <p14:creationId xmlns:p14="http://schemas.microsoft.com/office/powerpoint/2010/main" val="25096801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B59CAB-624C-40FA-9C12-FC7C33968AFF}" type="slidenum">
              <a:rPr lang="en-US" smtClean="0"/>
              <a:t>57</a:t>
            </a:fld>
            <a:endParaRPr lang="en-US" dirty="0"/>
          </a:p>
        </p:txBody>
      </p:sp>
    </p:spTree>
    <p:extLst>
      <p:ext uri="{BB962C8B-B14F-4D97-AF65-F5344CB8AC3E}">
        <p14:creationId xmlns:p14="http://schemas.microsoft.com/office/powerpoint/2010/main" val="251435030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B59CAB-624C-40FA-9C12-FC7C33968AFF}" type="slidenum">
              <a:rPr lang="en-US" smtClean="0"/>
              <a:t>58</a:t>
            </a:fld>
            <a:endParaRPr lang="en-US" dirty="0"/>
          </a:p>
        </p:txBody>
      </p:sp>
    </p:spTree>
    <p:extLst>
      <p:ext uri="{BB962C8B-B14F-4D97-AF65-F5344CB8AC3E}">
        <p14:creationId xmlns:p14="http://schemas.microsoft.com/office/powerpoint/2010/main" val="182697067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B59CAB-624C-40FA-9C12-FC7C33968AFF}" type="slidenum">
              <a:rPr lang="en-US" smtClean="0"/>
              <a:t>59</a:t>
            </a:fld>
            <a:endParaRPr lang="en-US" dirty="0"/>
          </a:p>
        </p:txBody>
      </p:sp>
    </p:spTree>
    <p:extLst>
      <p:ext uri="{BB962C8B-B14F-4D97-AF65-F5344CB8AC3E}">
        <p14:creationId xmlns:p14="http://schemas.microsoft.com/office/powerpoint/2010/main" val="1382548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B59CAB-624C-40FA-9C12-FC7C33968AFF}" type="slidenum">
              <a:rPr lang="en-US" smtClean="0"/>
              <a:t>6</a:t>
            </a:fld>
            <a:endParaRPr lang="en-US" dirty="0"/>
          </a:p>
        </p:txBody>
      </p:sp>
    </p:spTree>
    <p:extLst>
      <p:ext uri="{BB962C8B-B14F-4D97-AF65-F5344CB8AC3E}">
        <p14:creationId xmlns:p14="http://schemas.microsoft.com/office/powerpoint/2010/main" val="14005332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B59CAB-624C-40FA-9C12-FC7C33968AFF}" type="slidenum">
              <a:rPr lang="en-US" smtClean="0"/>
              <a:t>60</a:t>
            </a:fld>
            <a:endParaRPr lang="en-US" dirty="0"/>
          </a:p>
        </p:txBody>
      </p:sp>
    </p:spTree>
    <p:extLst>
      <p:ext uri="{BB962C8B-B14F-4D97-AF65-F5344CB8AC3E}">
        <p14:creationId xmlns:p14="http://schemas.microsoft.com/office/powerpoint/2010/main" val="237518711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B59CAB-624C-40FA-9C12-FC7C33968AFF}" type="slidenum">
              <a:rPr lang="en-US" smtClean="0"/>
              <a:t>61</a:t>
            </a:fld>
            <a:endParaRPr lang="en-US" dirty="0"/>
          </a:p>
        </p:txBody>
      </p:sp>
    </p:spTree>
    <p:extLst>
      <p:ext uri="{BB962C8B-B14F-4D97-AF65-F5344CB8AC3E}">
        <p14:creationId xmlns:p14="http://schemas.microsoft.com/office/powerpoint/2010/main" val="287186418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B59CAB-624C-40FA-9C12-FC7C33968AFF}" type="slidenum">
              <a:rPr lang="en-US" smtClean="0"/>
              <a:t>62</a:t>
            </a:fld>
            <a:endParaRPr lang="en-US" dirty="0"/>
          </a:p>
        </p:txBody>
      </p:sp>
    </p:spTree>
    <p:extLst>
      <p:ext uri="{BB962C8B-B14F-4D97-AF65-F5344CB8AC3E}">
        <p14:creationId xmlns:p14="http://schemas.microsoft.com/office/powerpoint/2010/main" val="387418220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49B59CAB-624C-40FA-9C12-FC7C33968AFF}" type="slidenum">
              <a:rPr lang="en-US" smtClean="0"/>
              <a:t>63</a:t>
            </a:fld>
            <a:endParaRPr lang="en-US" dirty="0"/>
          </a:p>
        </p:txBody>
      </p:sp>
    </p:spTree>
    <p:extLst>
      <p:ext uri="{BB962C8B-B14F-4D97-AF65-F5344CB8AC3E}">
        <p14:creationId xmlns:p14="http://schemas.microsoft.com/office/powerpoint/2010/main" val="4112732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B59CAB-624C-40FA-9C12-FC7C33968AFF}" type="slidenum">
              <a:rPr lang="en-US" smtClean="0"/>
              <a:t>7</a:t>
            </a:fld>
            <a:endParaRPr lang="en-US" dirty="0"/>
          </a:p>
        </p:txBody>
      </p:sp>
    </p:spTree>
    <p:extLst>
      <p:ext uri="{BB962C8B-B14F-4D97-AF65-F5344CB8AC3E}">
        <p14:creationId xmlns:p14="http://schemas.microsoft.com/office/powerpoint/2010/main" val="1118079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B59CAB-624C-40FA-9C12-FC7C33968AFF}" type="slidenum">
              <a:rPr lang="en-US" smtClean="0"/>
              <a:t>8</a:t>
            </a:fld>
            <a:endParaRPr lang="en-US" dirty="0"/>
          </a:p>
        </p:txBody>
      </p:sp>
    </p:spTree>
    <p:extLst>
      <p:ext uri="{BB962C8B-B14F-4D97-AF65-F5344CB8AC3E}">
        <p14:creationId xmlns:p14="http://schemas.microsoft.com/office/powerpoint/2010/main" val="1072151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9B59CAB-624C-40FA-9C12-FC7C33968AFF}" type="slidenum">
              <a:rPr lang="en-US" smtClean="0"/>
              <a:t>9</a:t>
            </a:fld>
            <a:endParaRPr lang="en-US" dirty="0"/>
          </a:p>
        </p:txBody>
      </p:sp>
    </p:spTree>
    <p:extLst>
      <p:ext uri="{BB962C8B-B14F-4D97-AF65-F5344CB8AC3E}">
        <p14:creationId xmlns:p14="http://schemas.microsoft.com/office/powerpoint/2010/main" val="7711582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10/10/2018</a:t>
            </a:fld>
            <a:endParaRPr lang="en-US" dirty="0"/>
          </a:p>
        </p:txBody>
      </p:sp>
      <p:sp>
        <p:nvSpPr>
          <p:cNvPr id="5" name="Footer Placeholder 4"/>
          <p:cNvSpPr>
            <a:spLocks noGrp="1"/>
          </p:cNvSpPr>
          <p:nvPr>
            <p:ph type="ftr" sz="quarter" idx="11"/>
          </p:nvPr>
        </p:nvSpPr>
        <p:spPr>
          <a:xfrm>
            <a:off x="1371600" y="4323849"/>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70"/>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4"/>
            <a:ext cx="10822035"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43"/>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5516719"/>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6"/>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5"/>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4"/>
            <a:ext cx="2910840" cy="365125"/>
          </a:xfrm>
        </p:spPr>
        <p:txBody>
          <a:bodyPr/>
          <a:lstStyle>
            <a:lvl1pPr algn="r">
              <a:defRPr/>
            </a:lvl1pPr>
          </a:lstStyle>
          <a:p>
            <a:fld id="{48A87A34-81AB-432B-8DAE-1953F412C126}" type="datetimeFigureOut">
              <a:rPr lang="en-US" dirty="0"/>
              <a:pPr/>
              <a:t>10/10/2018</a:t>
            </a:fld>
            <a:endParaRPr lang="en-US" dirty="0"/>
          </a:p>
        </p:txBody>
      </p:sp>
      <p:sp>
        <p:nvSpPr>
          <p:cNvPr id="6" name="Footer Placeholder 5"/>
          <p:cNvSpPr>
            <a:spLocks noGrp="1"/>
          </p:cNvSpPr>
          <p:nvPr>
            <p:ph type="ftr" sz="quarter" idx="11"/>
          </p:nvPr>
        </p:nvSpPr>
        <p:spPr>
          <a:xfrm>
            <a:off x="685802" y="379945"/>
            <a:ext cx="6991492" cy="365125"/>
          </a:xfrm>
        </p:spPr>
        <p:txBody>
          <a:bodyPr/>
          <a:lstStyle/>
          <a:p>
            <a:endParaRPr lang="en-US" dirty="0"/>
          </a:p>
        </p:txBody>
      </p:sp>
      <p:sp>
        <p:nvSpPr>
          <p:cNvPr id="7" name="Slide Number Placeholder 6"/>
          <p:cNvSpPr>
            <a:spLocks noGrp="1"/>
          </p:cNvSpPr>
          <p:nvPr>
            <p:ph type="sldNum" sz="quarter" idx="12"/>
          </p:nvPr>
        </p:nvSpPr>
        <p:spPr>
          <a:xfrm>
            <a:off x="10862454" y="381004"/>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8" y="753534"/>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60"/>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8" y="3959866"/>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4"/>
            <a:ext cx="2910840" cy="365125"/>
          </a:xfrm>
        </p:spPr>
        <p:txBody>
          <a:bodyPr/>
          <a:lstStyle>
            <a:lvl1pPr algn="r">
              <a:defRPr/>
            </a:lvl1pPr>
          </a:lstStyle>
          <a:p>
            <a:fld id="{48A87A34-81AB-432B-8DAE-1953F412C126}" type="datetimeFigureOut">
              <a:rPr lang="en-US" dirty="0"/>
              <a:pPr/>
              <a:t>10/10/2018</a:t>
            </a:fld>
            <a:endParaRPr lang="en-US" dirty="0"/>
          </a:p>
        </p:txBody>
      </p:sp>
      <p:sp>
        <p:nvSpPr>
          <p:cNvPr id="6" name="Footer Placeholder 5"/>
          <p:cNvSpPr>
            <a:spLocks noGrp="1"/>
          </p:cNvSpPr>
          <p:nvPr>
            <p:ph type="ftr" sz="quarter" idx="11"/>
          </p:nvPr>
        </p:nvSpPr>
        <p:spPr>
          <a:xfrm>
            <a:off x="685802" y="379945"/>
            <a:ext cx="6991492" cy="365125"/>
          </a:xfrm>
        </p:spPr>
        <p:txBody>
          <a:bodyPr/>
          <a:lstStyle/>
          <a:p>
            <a:endParaRPr lang="en-US" dirty="0"/>
          </a:p>
        </p:txBody>
      </p:sp>
      <p:sp>
        <p:nvSpPr>
          <p:cNvPr id="7" name="Slide Number Placeholder 6"/>
          <p:cNvSpPr>
            <a:spLocks noGrp="1"/>
          </p:cNvSpPr>
          <p:nvPr>
            <p:ph type="sldNum" sz="quarter" idx="12"/>
          </p:nvPr>
        </p:nvSpPr>
        <p:spPr>
          <a:xfrm>
            <a:off x="10862454" y="381004"/>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1"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1"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6" y="1124705"/>
            <a:ext cx="10146187"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9" y="3648319"/>
            <a:ext cx="10144655"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7"/>
            <a:ext cx="2910840" cy="365125"/>
          </a:xfrm>
        </p:spPr>
        <p:txBody>
          <a:bodyPr/>
          <a:lstStyle>
            <a:lvl1pPr algn="r">
              <a:defRPr/>
            </a:lvl1pPr>
          </a:lstStyle>
          <a:p>
            <a:fld id="{48A87A34-81AB-432B-8DAE-1953F412C126}" type="datetimeFigureOut">
              <a:rPr lang="en-US" dirty="0"/>
              <a:pPr/>
              <a:t>10/10/2018</a:t>
            </a:fld>
            <a:endParaRPr lang="en-US" dirty="0"/>
          </a:p>
        </p:txBody>
      </p:sp>
      <p:sp>
        <p:nvSpPr>
          <p:cNvPr id="6" name="Footer Placeholder 5"/>
          <p:cNvSpPr>
            <a:spLocks noGrp="1"/>
          </p:cNvSpPr>
          <p:nvPr>
            <p:ph type="ftr" sz="quarter" idx="11"/>
          </p:nvPr>
        </p:nvSpPr>
        <p:spPr>
          <a:xfrm>
            <a:off x="685802" y="378887"/>
            <a:ext cx="6991492" cy="365125"/>
          </a:xfrm>
        </p:spPr>
        <p:txBody>
          <a:bodyPr/>
          <a:lstStyle/>
          <a:p>
            <a:endParaRPr lang="en-US" dirty="0"/>
          </a:p>
        </p:txBody>
      </p:sp>
      <p:sp>
        <p:nvSpPr>
          <p:cNvPr id="7" name="Slide Number Placeholder 6"/>
          <p:cNvSpPr>
            <a:spLocks noGrp="1"/>
          </p:cNvSpPr>
          <p:nvPr>
            <p:ph type="sldNum" sz="quarter" idx="12"/>
          </p:nvPr>
        </p:nvSpPr>
        <p:spPr>
          <a:xfrm>
            <a:off x="10862454" y="381004"/>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3" y="762003"/>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9"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3"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9" y="4191004"/>
            <a:ext cx="3451583"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9" y="2362200"/>
            <a:ext cx="345158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688619" y="4873768"/>
            <a:ext cx="3451583"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6" y="4191004"/>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4374267" y="4873767"/>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2" y="4191004"/>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7" y="2362200"/>
            <a:ext cx="344787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8049732" y="4873765"/>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63"/>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70"/>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9" y="745071"/>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5"/>
            <a:ext cx="2910840" cy="365125"/>
          </a:xfrm>
        </p:spPr>
        <p:txBody>
          <a:bodyPr/>
          <a:lstStyle>
            <a:lvl1pPr algn="r">
              <a:defRPr/>
            </a:lvl1pPr>
          </a:lstStyle>
          <a:p>
            <a:fld id="{48A87A34-81AB-432B-8DAE-1953F412C126}" type="datetimeFigureOut">
              <a:rPr lang="en-US" dirty="0"/>
              <a:pPr/>
              <a:t>10/10/2018</a:t>
            </a:fld>
            <a:endParaRPr lang="en-US" dirty="0"/>
          </a:p>
        </p:txBody>
      </p:sp>
      <p:sp>
        <p:nvSpPr>
          <p:cNvPr id="5" name="Footer Placeholder 4"/>
          <p:cNvSpPr>
            <a:spLocks noGrp="1"/>
          </p:cNvSpPr>
          <p:nvPr>
            <p:ph type="ftr" sz="quarter" idx="11"/>
          </p:nvPr>
        </p:nvSpPr>
        <p:spPr>
          <a:xfrm>
            <a:off x="685802" y="381004"/>
            <a:ext cx="6991492" cy="365125"/>
          </a:xfrm>
        </p:spPr>
        <p:txBody>
          <a:bodyPr/>
          <a:lstStyle/>
          <a:p>
            <a:endParaRPr lang="en-US" dirty="0"/>
          </a:p>
        </p:txBody>
      </p:sp>
      <p:sp>
        <p:nvSpPr>
          <p:cNvPr id="6" name="Slide Number Placeholder 5"/>
          <p:cNvSpPr>
            <a:spLocks noGrp="1"/>
          </p:cNvSpPr>
          <p:nvPr>
            <p:ph type="sldNum" sz="quarter" idx="12"/>
          </p:nvPr>
        </p:nvSpPr>
        <p:spPr>
          <a:xfrm>
            <a:off x="10862454" y="381004"/>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3" y="753537"/>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6"/>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4"/>
            <a:ext cx="2910840" cy="365125"/>
          </a:xfrm>
        </p:spPr>
        <p:txBody>
          <a:bodyPr/>
          <a:lstStyle>
            <a:lvl1pPr algn="r">
              <a:defRPr/>
            </a:lvl1pPr>
          </a:lstStyle>
          <a:p>
            <a:fld id="{48A87A34-81AB-432B-8DAE-1953F412C126}" type="datetimeFigureOut">
              <a:rPr lang="en-US" dirty="0"/>
              <a:pPr/>
              <a:t>10/10/2018</a:t>
            </a:fld>
            <a:endParaRPr lang="en-US" dirty="0"/>
          </a:p>
        </p:txBody>
      </p:sp>
      <p:sp>
        <p:nvSpPr>
          <p:cNvPr id="5" name="Footer Placeholder 4"/>
          <p:cNvSpPr>
            <a:spLocks noGrp="1"/>
          </p:cNvSpPr>
          <p:nvPr>
            <p:ph type="ftr" sz="quarter" idx="11"/>
          </p:nvPr>
        </p:nvSpPr>
        <p:spPr>
          <a:xfrm>
            <a:off x="685802" y="381005"/>
            <a:ext cx="6991492" cy="364065"/>
          </a:xfrm>
        </p:spPr>
        <p:txBody>
          <a:bodyPr/>
          <a:lstStyle/>
          <a:p>
            <a:endParaRPr lang="en-US" dirty="0"/>
          </a:p>
        </p:txBody>
      </p:sp>
      <p:sp>
        <p:nvSpPr>
          <p:cNvPr id="6" name="Slide Number Placeholder 5"/>
          <p:cNvSpPr>
            <a:spLocks noGrp="1"/>
          </p:cNvSpPr>
          <p:nvPr>
            <p:ph type="sldNum" sz="quarter" idx="12"/>
          </p:nvPr>
        </p:nvSpPr>
        <p:spPr>
          <a:xfrm>
            <a:off x="10862454" y="381004"/>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63"/>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63"/>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11"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3" y="3132670"/>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70"/>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10/10/2018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10/10/2018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1" y="746763"/>
            <a:ext cx="6510619"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203"/>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7" y="751245"/>
            <a:ext cx="3644963"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3124203"/>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4"/>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4"/>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10/10/2018</a:t>
            </a:fld>
            <a:endParaRPr lang="en-US" dirty="0"/>
          </a:p>
        </p:txBody>
      </p:sp>
      <p:sp>
        <p:nvSpPr>
          <p:cNvPr id="5" name="Footer Placeholder 4"/>
          <p:cNvSpPr>
            <a:spLocks noGrp="1"/>
          </p:cNvSpPr>
          <p:nvPr>
            <p:ph type="ftr" sz="quarter" idx="3"/>
          </p:nvPr>
        </p:nvSpPr>
        <p:spPr>
          <a:xfrm>
            <a:off x="685800" y="6355849"/>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4"/>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AdultEd@dwd.in.gov"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6.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5.png"/><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5.png"/><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5.png"/><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25.png"/><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hyperlink" Target="mailto:cjones@dwd.in.gov"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jpeg"/></Relationships>
</file>

<file path=ppt/slides/_rels/slide42.xml.rels><?xml version="1.0" encoding="UTF-8" standalone="yes"?>
<Relationships xmlns="http://schemas.openxmlformats.org/package/2006/relationships"><Relationship Id="rId3" Type="http://schemas.openxmlformats.org/officeDocument/2006/relationships/hyperlink" Target="mailto:adulted@dwd.in.gov"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40.png"/><Relationship Id="rId5" Type="http://schemas.microsoft.com/office/2007/relationships/hdphoto" Target="../media/hdphoto1.wdp"/><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47.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6.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jpeg"/><Relationship Id="rId4" Type="http://schemas.openxmlformats.org/officeDocument/2006/relationships/image" Target="../media/image17.pn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hyperlink" Target="mailto:WorkINdiana@dwd.in.gov"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mailto:bsisco@dwd.in.gov"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hyperlink" Target="mailto:mcrites@dwd.in.gov" TargetMode="External"/><Relationship Id="rId5" Type="http://schemas.openxmlformats.org/officeDocument/2006/relationships/image" Target="../media/image18.png"/><Relationship Id="rId4" Type="http://schemas.openxmlformats.org/officeDocument/2006/relationships/image" Target="../media/image17.png"/></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png"/><Relationship Id="rId4" Type="http://schemas.openxmlformats.org/officeDocument/2006/relationships/image" Target="../media/image17.png"/></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9.png"/><Relationship Id="rId4" Type="http://schemas.openxmlformats.org/officeDocument/2006/relationships/image" Target="../media/image17.png"/></Relationships>
</file>

<file path=ppt/slides/_rels/slide56.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4.png"/><Relationship Id="rId7" Type="http://schemas.openxmlformats.org/officeDocument/2006/relationships/image" Target="../media/image62.jpe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jpeg"/><Relationship Id="rId10" Type="http://schemas.openxmlformats.org/officeDocument/2006/relationships/image" Target="../media/image65.jpeg"/><Relationship Id="rId4" Type="http://schemas.openxmlformats.org/officeDocument/2006/relationships/image" Target="../media/image17.png"/><Relationship Id="rId9" Type="http://schemas.openxmlformats.org/officeDocument/2006/relationships/image" Target="../media/image64.jpeg"/></Relationships>
</file>

<file path=ppt/slides/_rels/slide57.xml.rels><?xml version="1.0" encoding="UTF-8" standalone="yes"?>
<Relationships xmlns="http://schemas.openxmlformats.org/package/2006/relationships"><Relationship Id="rId8" Type="http://schemas.openxmlformats.org/officeDocument/2006/relationships/image" Target="../media/image68.jpg"/><Relationship Id="rId3" Type="http://schemas.openxmlformats.org/officeDocument/2006/relationships/image" Target="../media/image4.png"/><Relationship Id="rId7" Type="http://schemas.openxmlformats.org/officeDocument/2006/relationships/image" Target="../media/image67.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chart" Target="../charts/chart1.xml"/><Relationship Id="rId4" Type="http://schemas.openxmlformats.org/officeDocument/2006/relationships/image" Target="../media/image17.png"/></Relationships>
</file>

<file path=ppt/slides/_rels/slide5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6125741" y="2813829"/>
            <a:ext cx="6066263" cy="4044175"/>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5869" y="78377"/>
            <a:ext cx="1309241" cy="1085579"/>
          </a:xfrm>
          <a:prstGeom prst="rect">
            <a:avLst/>
          </a:prstGeom>
        </p:spPr>
      </p:pic>
      <p:sp>
        <p:nvSpPr>
          <p:cNvPr id="4" name="Rectangle 3"/>
          <p:cNvSpPr/>
          <p:nvPr/>
        </p:nvSpPr>
        <p:spPr>
          <a:xfrm>
            <a:off x="6095999" y="362680"/>
            <a:ext cx="6096000" cy="923330"/>
          </a:xfrm>
          <a:prstGeom prst="rect">
            <a:avLst/>
          </a:prstGeom>
        </p:spPr>
        <p:txBody>
          <a:bodyPr>
            <a:spAutoFit/>
          </a:bodyPr>
          <a:lstStyle/>
          <a:p>
            <a:r>
              <a:rPr lang="en-US" i="1" dirty="0"/>
              <a:t>The right skills, at the right time, in the right way.                               </a:t>
            </a:r>
            <a:r>
              <a:rPr lang="en-US" b="1" i="1" dirty="0"/>
              <a:t>Indiana’s Demand Driven Workforce</a:t>
            </a:r>
            <a:endParaRPr lang="en-US" b="1" dirty="0"/>
          </a:p>
          <a:p>
            <a:endParaRPr lang="en-US" dirty="0"/>
          </a:p>
        </p:txBody>
      </p:sp>
      <p:sp>
        <p:nvSpPr>
          <p:cNvPr id="5" name="Rectangle 4"/>
          <p:cNvSpPr/>
          <p:nvPr/>
        </p:nvSpPr>
        <p:spPr>
          <a:xfrm>
            <a:off x="1087581" y="1286010"/>
            <a:ext cx="10016836" cy="1569660"/>
          </a:xfrm>
          <a:prstGeom prst="rect">
            <a:avLst/>
          </a:prstGeom>
        </p:spPr>
        <p:txBody>
          <a:bodyPr wrap="square">
            <a:spAutoFit/>
          </a:bodyPr>
          <a:lstStyle/>
          <a:p>
            <a:r>
              <a:rPr lang="en-US" sz="4800" b="1" dirty="0"/>
              <a:t>Adult Education and Workforce Development Statewide Webinar</a:t>
            </a:r>
            <a:endParaRPr lang="en-US" sz="4800" dirty="0"/>
          </a:p>
        </p:txBody>
      </p:sp>
      <p:sp>
        <p:nvSpPr>
          <p:cNvPr id="6" name="Rectangle 5"/>
          <p:cNvSpPr/>
          <p:nvPr/>
        </p:nvSpPr>
        <p:spPr>
          <a:xfrm>
            <a:off x="1129146" y="2924451"/>
            <a:ext cx="9975273" cy="1846659"/>
          </a:xfrm>
          <a:prstGeom prst="rect">
            <a:avLst/>
          </a:prstGeom>
        </p:spPr>
        <p:txBody>
          <a:bodyPr wrap="square">
            <a:spAutoFit/>
          </a:bodyPr>
          <a:lstStyle/>
          <a:p>
            <a:pPr>
              <a:defRPr/>
            </a:pPr>
            <a:r>
              <a:rPr lang="en-US" sz="2800" b="1" dirty="0" smtClean="0">
                <a:solidFill>
                  <a:schemeClr val="tx1">
                    <a:lumMod val="75000"/>
                  </a:schemeClr>
                </a:solidFill>
              </a:rPr>
              <a:t>July 18, </a:t>
            </a:r>
            <a:r>
              <a:rPr lang="en-US" sz="2800" b="1" dirty="0">
                <a:solidFill>
                  <a:schemeClr val="tx1">
                    <a:lumMod val="75000"/>
                  </a:schemeClr>
                </a:solidFill>
              </a:rPr>
              <a:t>2018</a:t>
            </a:r>
          </a:p>
          <a:p>
            <a:pPr>
              <a:defRPr/>
            </a:pPr>
            <a:r>
              <a:rPr lang="en-US" sz="3200" b="1" dirty="0">
                <a:solidFill>
                  <a:schemeClr val="tx1">
                    <a:lumMod val="75000"/>
                  </a:schemeClr>
                </a:solidFill>
              </a:rPr>
              <a:t>Marilyn Pitzulo | Adult Education Staff </a:t>
            </a:r>
          </a:p>
          <a:p>
            <a:r>
              <a:rPr lang="en-US" dirty="0"/>
              <a:t>Department of Workforce Development | Indiana ADULT EDUCATION </a:t>
            </a:r>
          </a:p>
          <a:p>
            <a:r>
              <a:rPr lang="en-US" dirty="0"/>
              <a:t>10 N. Senate Avenue, IGCS SE </a:t>
            </a:r>
            <a:r>
              <a:rPr lang="en-US" dirty="0" smtClean="0"/>
              <a:t>203 | </a:t>
            </a:r>
            <a:r>
              <a:rPr lang="en-US" dirty="0"/>
              <a:t>Indianapolis, IN 46204 </a:t>
            </a:r>
          </a:p>
          <a:p>
            <a:r>
              <a:rPr lang="en-US" dirty="0">
                <a:hlinkClick r:id="rId5"/>
              </a:rPr>
              <a:t>AdultEd@dwd.in.gov</a:t>
            </a:r>
            <a:endParaRPr lang="en-US" dirty="0"/>
          </a:p>
        </p:txBody>
      </p:sp>
    </p:spTree>
    <p:extLst>
      <p:ext uri="{BB962C8B-B14F-4D97-AF65-F5344CB8AC3E}">
        <p14:creationId xmlns:p14="http://schemas.microsoft.com/office/powerpoint/2010/main" val="4246074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621364" y="1013754"/>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991129" y="2306782"/>
            <a:ext cx="5506327" cy="220902"/>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sp>
        <p:nvSpPr>
          <p:cNvPr id="4" name="TextBox 3"/>
          <p:cNvSpPr txBox="1"/>
          <p:nvPr/>
        </p:nvSpPr>
        <p:spPr>
          <a:xfrm>
            <a:off x="6019975" y="2619970"/>
            <a:ext cx="5448635" cy="400110"/>
          </a:xfrm>
          <a:prstGeom prst="rect">
            <a:avLst/>
          </a:prstGeom>
          <a:noFill/>
        </p:spPr>
        <p:txBody>
          <a:bodyPr wrap="square" rtlCol="0">
            <a:spAutoFit/>
          </a:bodyPr>
          <a:lstStyle/>
          <a:p>
            <a:endParaRPr lang="en-US" sz="2000" dirty="0"/>
          </a:p>
        </p:txBody>
      </p:sp>
      <p:sp>
        <p:nvSpPr>
          <p:cNvPr id="3" name="TextBox 2"/>
          <p:cNvSpPr txBox="1"/>
          <p:nvPr/>
        </p:nvSpPr>
        <p:spPr>
          <a:xfrm>
            <a:off x="723111" y="2735005"/>
            <a:ext cx="10593728" cy="646331"/>
          </a:xfrm>
          <a:prstGeom prst="rect">
            <a:avLst/>
          </a:prstGeom>
          <a:noFill/>
        </p:spPr>
        <p:txBody>
          <a:bodyPr wrap="square" rtlCol="0">
            <a:spAutoFit/>
          </a:bodyPr>
          <a:lstStyle/>
          <a:p>
            <a:r>
              <a:rPr lang="en-US" sz="3600" dirty="0" smtClean="0"/>
              <a:t>Distance Education Measurable Skill Gains</a:t>
            </a:r>
          </a:p>
        </p:txBody>
      </p:sp>
      <p:sp>
        <p:nvSpPr>
          <p:cNvPr id="7" name="Rectangle 6"/>
          <p:cNvSpPr/>
          <p:nvPr/>
        </p:nvSpPr>
        <p:spPr>
          <a:xfrm>
            <a:off x="854310" y="3588657"/>
            <a:ext cx="6135013" cy="2431435"/>
          </a:xfrm>
          <a:prstGeom prst="rect">
            <a:avLst/>
          </a:prstGeom>
        </p:spPr>
        <p:txBody>
          <a:bodyPr wrap="none">
            <a:spAutoFit/>
          </a:bodyPr>
          <a:lstStyle/>
          <a:p>
            <a:r>
              <a:rPr lang="en-US" sz="7200" b="1" dirty="0" smtClean="0">
                <a:solidFill>
                  <a:srgbClr val="FFC000"/>
                </a:solidFill>
                <a:latin typeface="Segoe Script" panose="020B0504020000000003" pitchFamily="34" charset="0"/>
                <a:ea typeface="Calibri" panose="020F0502020204030204" pitchFamily="34" charset="0"/>
                <a:cs typeface="Times New Roman" panose="02020603050405020304" pitchFamily="18" charset="0"/>
              </a:rPr>
              <a:t>Distance Ed</a:t>
            </a:r>
          </a:p>
          <a:p>
            <a:r>
              <a:rPr lang="en-US" sz="4000" b="1" dirty="0" smtClean="0">
                <a:latin typeface="Segoe Script" panose="020B0504020000000003" pitchFamily="34" charset="0"/>
                <a:cs typeface="Times New Roman" panose="02020603050405020304" pitchFamily="18" charset="0"/>
              </a:rPr>
              <a:t>2016-2017</a:t>
            </a:r>
          </a:p>
          <a:p>
            <a:r>
              <a:rPr lang="en-US" sz="4000" b="1" dirty="0" smtClean="0">
                <a:latin typeface="Segoe Script" panose="020B0504020000000003" pitchFamily="34" charset="0"/>
                <a:cs typeface="Times New Roman" panose="02020603050405020304" pitchFamily="18" charset="0"/>
              </a:rPr>
              <a:t>2017-2018*</a:t>
            </a:r>
            <a:endParaRPr lang="en-US" sz="4000" dirty="0"/>
          </a:p>
        </p:txBody>
      </p:sp>
      <p:graphicFrame>
        <p:nvGraphicFramePr>
          <p:cNvPr id="33" name="Diagram 32"/>
          <p:cNvGraphicFramePr/>
          <p:nvPr>
            <p:extLst>
              <p:ext uri="{D42A27DB-BD31-4B8C-83A1-F6EECF244321}">
                <p14:modId xmlns:p14="http://schemas.microsoft.com/office/powerpoint/2010/main" val="1154883913"/>
              </p:ext>
            </p:extLst>
          </p:nvPr>
        </p:nvGraphicFramePr>
        <p:xfrm>
          <a:off x="6989323" y="3160059"/>
          <a:ext cx="4763462" cy="30806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ctangle 1"/>
          <p:cNvSpPr/>
          <p:nvPr/>
        </p:nvSpPr>
        <p:spPr>
          <a:xfrm>
            <a:off x="854310" y="6149526"/>
            <a:ext cx="2278188" cy="369332"/>
          </a:xfrm>
          <a:prstGeom prst="rect">
            <a:avLst/>
          </a:prstGeom>
        </p:spPr>
        <p:txBody>
          <a:bodyPr wrap="none">
            <a:spAutoFit/>
          </a:bodyPr>
          <a:lstStyle/>
          <a:p>
            <a:r>
              <a:rPr lang="en-US" dirty="0" smtClean="0"/>
              <a:t>*Data </a:t>
            </a:r>
            <a:r>
              <a:rPr lang="en-US" dirty="0"/>
              <a:t>as of </a:t>
            </a:r>
            <a:r>
              <a:rPr lang="en-US" dirty="0" smtClean="0"/>
              <a:t>7.16.18</a:t>
            </a:r>
            <a:endParaRPr lang="en-US" dirty="0"/>
          </a:p>
        </p:txBody>
      </p:sp>
    </p:spTree>
    <p:extLst>
      <p:ext uri="{BB962C8B-B14F-4D97-AF65-F5344CB8AC3E}">
        <p14:creationId xmlns:p14="http://schemas.microsoft.com/office/powerpoint/2010/main" val="36079809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621364" y="1013754"/>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991129" y="2306782"/>
            <a:ext cx="5506327" cy="220902"/>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sp>
        <p:nvSpPr>
          <p:cNvPr id="4" name="TextBox 3"/>
          <p:cNvSpPr txBox="1"/>
          <p:nvPr/>
        </p:nvSpPr>
        <p:spPr>
          <a:xfrm>
            <a:off x="6019975" y="2619970"/>
            <a:ext cx="5448635" cy="400110"/>
          </a:xfrm>
          <a:prstGeom prst="rect">
            <a:avLst/>
          </a:prstGeom>
          <a:noFill/>
        </p:spPr>
        <p:txBody>
          <a:bodyPr wrap="square" rtlCol="0">
            <a:spAutoFit/>
          </a:bodyPr>
          <a:lstStyle/>
          <a:p>
            <a:endParaRPr lang="en-US" sz="2000" dirty="0"/>
          </a:p>
        </p:txBody>
      </p:sp>
      <p:sp>
        <p:nvSpPr>
          <p:cNvPr id="3" name="TextBox 2"/>
          <p:cNvSpPr txBox="1"/>
          <p:nvPr/>
        </p:nvSpPr>
        <p:spPr>
          <a:xfrm>
            <a:off x="723111" y="2735005"/>
            <a:ext cx="10593728" cy="646331"/>
          </a:xfrm>
          <a:prstGeom prst="rect">
            <a:avLst/>
          </a:prstGeom>
          <a:noFill/>
        </p:spPr>
        <p:txBody>
          <a:bodyPr wrap="square" rtlCol="0">
            <a:spAutoFit/>
          </a:bodyPr>
          <a:lstStyle/>
          <a:p>
            <a:r>
              <a:rPr lang="en-US" sz="3600" dirty="0" smtClean="0"/>
              <a:t>Distance Education Measurable Skill Gains</a:t>
            </a:r>
          </a:p>
        </p:txBody>
      </p:sp>
      <p:sp>
        <p:nvSpPr>
          <p:cNvPr id="7" name="Rectangle 6"/>
          <p:cNvSpPr/>
          <p:nvPr/>
        </p:nvSpPr>
        <p:spPr>
          <a:xfrm>
            <a:off x="821045" y="3448303"/>
            <a:ext cx="6135013" cy="3293209"/>
          </a:xfrm>
          <a:prstGeom prst="rect">
            <a:avLst/>
          </a:prstGeom>
        </p:spPr>
        <p:txBody>
          <a:bodyPr wrap="none">
            <a:spAutoFit/>
          </a:bodyPr>
          <a:lstStyle/>
          <a:p>
            <a:r>
              <a:rPr lang="en-US" sz="7200" b="1" dirty="0" smtClean="0">
                <a:solidFill>
                  <a:srgbClr val="FFC000"/>
                </a:solidFill>
                <a:latin typeface="Segoe Script" panose="020B0504020000000003" pitchFamily="34" charset="0"/>
                <a:ea typeface="Calibri" panose="020F0502020204030204" pitchFamily="34" charset="0"/>
                <a:cs typeface="Times New Roman" panose="02020603050405020304" pitchFamily="18" charset="0"/>
              </a:rPr>
              <a:t>Distance Ed</a:t>
            </a:r>
          </a:p>
          <a:p>
            <a:r>
              <a:rPr lang="en-US" sz="2800" b="1" dirty="0" smtClean="0">
                <a:solidFill>
                  <a:srgbClr val="FFC000"/>
                </a:solidFill>
                <a:latin typeface="Segoe Script" panose="020B0504020000000003" pitchFamily="34" charset="0"/>
                <a:cs typeface="Times New Roman" panose="02020603050405020304" pitchFamily="18" charset="0"/>
              </a:rPr>
              <a:t>2017-2018*</a:t>
            </a:r>
          </a:p>
          <a:p>
            <a:r>
              <a:rPr lang="en-US" sz="5400" b="1" dirty="0" smtClean="0">
                <a:latin typeface="Segoe Script" panose="020B0504020000000003" pitchFamily="34" charset="0"/>
                <a:cs typeface="Times New Roman" panose="02020603050405020304" pitchFamily="18" charset="0"/>
              </a:rPr>
              <a:t>ABE/ASE</a:t>
            </a:r>
          </a:p>
          <a:p>
            <a:r>
              <a:rPr lang="en-US" sz="5400" b="1" dirty="0" smtClean="0">
                <a:latin typeface="Segoe Script" panose="020B0504020000000003" pitchFamily="34" charset="0"/>
                <a:cs typeface="Times New Roman" panose="02020603050405020304" pitchFamily="18" charset="0"/>
              </a:rPr>
              <a:t>ELL</a:t>
            </a:r>
            <a:endParaRPr lang="en-US" sz="5400" dirty="0"/>
          </a:p>
        </p:txBody>
      </p:sp>
      <p:graphicFrame>
        <p:nvGraphicFramePr>
          <p:cNvPr id="33" name="Diagram 32"/>
          <p:cNvGraphicFramePr/>
          <p:nvPr>
            <p:extLst>
              <p:ext uri="{D42A27DB-BD31-4B8C-83A1-F6EECF244321}">
                <p14:modId xmlns:p14="http://schemas.microsoft.com/office/powerpoint/2010/main" val="4255486783"/>
              </p:ext>
            </p:extLst>
          </p:nvPr>
        </p:nvGraphicFramePr>
        <p:xfrm>
          <a:off x="6989323" y="3160059"/>
          <a:ext cx="4763462" cy="30806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ctangle 1"/>
          <p:cNvSpPr/>
          <p:nvPr/>
        </p:nvSpPr>
        <p:spPr>
          <a:xfrm>
            <a:off x="9371054" y="6240667"/>
            <a:ext cx="2278188" cy="369332"/>
          </a:xfrm>
          <a:prstGeom prst="rect">
            <a:avLst/>
          </a:prstGeom>
        </p:spPr>
        <p:txBody>
          <a:bodyPr wrap="none">
            <a:spAutoFit/>
          </a:bodyPr>
          <a:lstStyle/>
          <a:p>
            <a:r>
              <a:rPr lang="en-US" dirty="0" smtClean="0"/>
              <a:t>*Data </a:t>
            </a:r>
            <a:r>
              <a:rPr lang="en-US" dirty="0"/>
              <a:t>as of </a:t>
            </a:r>
            <a:r>
              <a:rPr lang="en-US" dirty="0" smtClean="0"/>
              <a:t>7.16.18</a:t>
            </a:r>
            <a:endParaRPr lang="en-US" dirty="0"/>
          </a:p>
        </p:txBody>
      </p:sp>
    </p:spTree>
    <p:extLst>
      <p:ext uri="{BB962C8B-B14F-4D97-AF65-F5344CB8AC3E}">
        <p14:creationId xmlns:p14="http://schemas.microsoft.com/office/powerpoint/2010/main" val="35526181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621364" y="1013754"/>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991129" y="2306782"/>
            <a:ext cx="5506327" cy="220902"/>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sp>
        <p:nvSpPr>
          <p:cNvPr id="4" name="TextBox 3"/>
          <p:cNvSpPr txBox="1"/>
          <p:nvPr/>
        </p:nvSpPr>
        <p:spPr>
          <a:xfrm>
            <a:off x="6019975" y="2619970"/>
            <a:ext cx="5448635" cy="400110"/>
          </a:xfrm>
          <a:prstGeom prst="rect">
            <a:avLst/>
          </a:prstGeom>
          <a:noFill/>
        </p:spPr>
        <p:txBody>
          <a:bodyPr wrap="square" rtlCol="0">
            <a:spAutoFit/>
          </a:bodyPr>
          <a:lstStyle/>
          <a:p>
            <a:endParaRPr lang="en-US" sz="2000" dirty="0"/>
          </a:p>
        </p:txBody>
      </p:sp>
      <p:sp>
        <p:nvSpPr>
          <p:cNvPr id="2" name="Rectangle 1"/>
          <p:cNvSpPr/>
          <p:nvPr/>
        </p:nvSpPr>
        <p:spPr>
          <a:xfrm>
            <a:off x="287671" y="2619969"/>
            <a:ext cx="9679860" cy="1292662"/>
          </a:xfrm>
          <a:prstGeom prst="rect">
            <a:avLst/>
          </a:prstGeom>
        </p:spPr>
        <p:txBody>
          <a:bodyPr wrap="square">
            <a:spAutoFit/>
          </a:bodyPr>
          <a:lstStyle/>
          <a:p>
            <a:r>
              <a:rPr lang="en-US" sz="4600" dirty="0" smtClean="0">
                <a:cs typeface="Arial" panose="020B0604020202020204" pitchFamily="34" charset="0"/>
              </a:rPr>
              <a:t>No. Separated Before Gain</a:t>
            </a:r>
            <a:r>
              <a:rPr lang="en-US" sz="4600" dirty="0" smtClean="0"/>
              <a:t> </a:t>
            </a:r>
            <a:endParaRPr lang="en-US" sz="4600" dirty="0"/>
          </a:p>
          <a:p>
            <a:r>
              <a:rPr lang="en-US" sz="3200" dirty="0" smtClean="0">
                <a:solidFill>
                  <a:srgbClr val="FFC000"/>
                </a:solidFill>
              </a:rPr>
              <a:t>	</a:t>
            </a:r>
            <a:endParaRPr lang="en-US" sz="2400" dirty="0">
              <a:solidFill>
                <a:srgbClr val="FFC000"/>
              </a:solidFill>
            </a:endParaRPr>
          </a:p>
        </p:txBody>
      </p:sp>
      <p:sp>
        <p:nvSpPr>
          <p:cNvPr id="7" name="Rectangle 6"/>
          <p:cNvSpPr/>
          <p:nvPr/>
        </p:nvSpPr>
        <p:spPr>
          <a:xfrm>
            <a:off x="5991129" y="6233709"/>
            <a:ext cx="2039341" cy="338554"/>
          </a:xfrm>
          <a:prstGeom prst="rect">
            <a:avLst/>
          </a:prstGeom>
        </p:spPr>
        <p:txBody>
          <a:bodyPr wrap="none">
            <a:spAutoFit/>
          </a:bodyPr>
          <a:lstStyle/>
          <a:p>
            <a:r>
              <a:rPr lang="en-US" sz="1600" dirty="0"/>
              <a:t>*Data as of </a:t>
            </a:r>
            <a:r>
              <a:rPr lang="en-US" sz="1600" dirty="0" smtClean="0"/>
              <a:t>7.16.18</a:t>
            </a:r>
            <a:endParaRPr lang="en-US" sz="1600" dirty="0"/>
          </a:p>
        </p:txBody>
      </p:sp>
      <p:cxnSp>
        <p:nvCxnSpPr>
          <p:cNvPr id="11" name="Straight Connector 10"/>
          <p:cNvCxnSpPr/>
          <p:nvPr/>
        </p:nvCxnSpPr>
        <p:spPr>
          <a:xfrm flipH="1">
            <a:off x="5235823" y="3473071"/>
            <a:ext cx="14749" cy="275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812522" y="3512089"/>
            <a:ext cx="5027543" cy="2677656"/>
          </a:xfrm>
          <a:prstGeom prst="rect">
            <a:avLst/>
          </a:prstGeom>
          <a:noFill/>
        </p:spPr>
        <p:txBody>
          <a:bodyPr wrap="square" rtlCol="0">
            <a:spAutoFit/>
          </a:bodyPr>
          <a:lstStyle/>
          <a:p>
            <a:r>
              <a:rPr lang="en-US" sz="2400" dirty="0" smtClean="0"/>
              <a:t>            </a:t>
            </a:r>
            <a:r>
              <a:rPr lang="en-US" sz="2400" dirty="0" smtClean="0">
                <a:solidFill>
                  <a:srgbClr val="FFC000"/>
                </a:solidFill>
              </a:rPr>
              <a:t>2017-2018*</a:t>
            </a:r>
            <a:endParaRPr lang="en-US" sz="2400" dirty="0">
              <a:solidFill>
                <a:srgbClr val="FFC000"/>
              </a:solidFill>
            </a:endParaRPr>
          </a:p>
          <a:p>
            <a:r>
              <a:rPr lang="en-US" sz="7200" dirty="0" smtClean="0">
                <a:latin typeface="Segoe Print" panose="02000600000000000000" pitchFamily="2" charset="0"/>
              </a:rPr>
              <a:t>6,716</a:t>
            </a:r>
            <a:endParaRPr lang="en-US" sz="7200" dirty="0">
              <a:latin typeface="Segoe Print" panose="02000600000000000000" pitchFamily="2" charset="0"/>
            </a:endParaRPr>
          </a:p>
          <a:p>
            <a:r>
              <a:rPr lang="en-US" sz="7200" dirty="0" smtClean="0">
                <a:solidFill>
                  <a:srgbClr val="FFC000"/>
                </a:solidFill>
                <a:latin typeface="Segoe Print" panose="02000600000000000000" pitchFamily="2" charset="0"/>
              </a:rPr>
              <a:t>25.50%</a:t>
            </a:r>
            <a:endParaRPr lang="en-US" sz="7200" dirty="0">
              <a:solidFill>
                <a:srgbClr val="FFC000"/>
              </a:solidFill>
              <a:latin typeface="Segoe Print" panose="02000600000000000000" pitchFamily="2" charset="0"/>
            </a:endParaRPr>
          </a:p>
        </p:txBody>
      </p:sp>
      <p:sp>
        <p:nvSpPr>
          <p:cNvPr id="3" name="TextBox 2"/>
          <p:cNvSpPr txBox="1"/>
          <p:nvPr/>
        </p:nvSpPr>
        <p:spPr>
          <a:xfrm>
            <a:off x="455834" y="3604422"/>
            <a:ext cx="4218039" cy="2585323"/>
          </a:xfrm>
          <a:prstGeom prst="rect">
            <a:avLst/>
          </a:prstGeom>
          <a:noFill/>
        </p:spPr>
        <p:txBody>
          <a:bodyPr wrap="square" rtlCol="0">
            <a:spAutoFit/>
          </a:bodyPr>
          <a:lstStyle/>
          <a:p>
            <a:r>
              <a:rPr lang="en-US" dirty="0" smtClean="0"/>
              <a:t>                  </a:t>
            </a:r>
            <a:r>
              <a:rPr lang="en-US" dirty="0" smtClean="0">
                <a:solidFill>
                  <a:srgbClr val="FFC000"/>
                </a:solidFill>
              </a:rPr>
              <a:t>2016-2017</a:t>
            </a:r>
          </a:p>
          <a:p>
            <a:r>
              <a:rPr lang="en-US" sz="7200" dirty="0" smtClean="0">
                <a:latin typeface="Segoe Print" panose="02000600000000000000" pitchFamily="2" charset="0"/>
              </a:rPr>
              <a:t>9,817</a:t>
            </a:r>
          </a:p>
          <a:p>
            <a:r>
              <a:rPr lang="en-US" sz="7200" dirty="0" smtClean="0">
                <a:solidFill>
                  <a:srgbClr val="FFC000"/>
                </a:solidFill>
                <a:latin typeface="Segoe Print" panose="02000600000000000000" pitchFamily="2" charset="0"/>
              </a:rPr>
              <a:t>36.36%</a:t>
            </a:r>
            <a:endParaRPr lang="en-US" sz="7200" dirty="0">
              <a:solidFill>
                <a:srgbClr val="FFC000"/>
              </a:solidFill>
              <a:latin typeface="Segoe Print" panose="02000600000000000000" pitchFamily="2" charset="0"/>
            </a:endParaRPr>
          </a:p>
        </p:txBody>
      </p:sp>
    </p:spTree>
    <p:extLst>
      <p:ext uri="{BB962C8B-B14F-4D97-AF65-F5344CB8AC3E}">
        <p14:creationId xmlns:p14="http://schemas.microsoft.com/office/powerpoint/2010/main" val="31803193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621364" y="1013754"/>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991129" y="2306782"/>
            <a:ext cx="5506327" cy="220902"/>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sp>
        <p:nvSpPr>
          <p:cNvPr id="4" name="TextBox 3"/>
          <p:cNvSpPr txBox="1"/>
          <p:nvPr/>
        </p:nvSpPr>
        <p:spPr>
          <a:xfrm>
            <a:off x="6019975" y="2619970"/>
            <a:ext cx="5448635" cy="400110"/>
          </a:xfrm>
          <a:prstGeom prst="rect">
            <a:avLst/>
          </a:prstGeom>
          <a:noFill/>
        </p:spPr>
        <p:txBody>
          <a:bodyPr wrap="square" rtlCol="0">
            <a:spAutoFit/>
          </a:bodyPr>
          <a:lstStyle/>
          <a:p>
            <a:endParaRPr lang="en-US" sz="2000" dirty="0"/>
          </a:p>
        </p:txBody>
      </p:sp>
      <p:sp>
        <p:nvSpPr>
          <p:cNvPr id="2" name="Rectangle 1"/>
          <p:cNvSpPr/>
          <p:nvPr/>
        </p:nvSpPr>
        <p:spPr>
          <a:xfrm>
            <a:off x="249108" y="2659894"/>
            <a:ext cx="9679860" cy="1661993"/>
          </a:xfrm>
          <a:prstGeom prst="rect">
            <a:avLst/>
          </a:prstGeom>
        </p:spPr>
        <p:txBody>
          <a:bodyPr wrap="square">
            <a:spAutoFit/>
          </a:bodyPr>
          <a:lstStyle/>
          <a:p>
            <a:r>
              <a:rPr lang="en-US" sz="4550" dirty="0" smtClean="0">
                <a:cs typeface="Arial" panose="020B0604020202020204" pitchFamily="34" charset="0"/>
              </a:rPr>
              <a:t>No. Separated Before Gain</a:t>
            </a:r>
            <a:r>
              <a:rPr lang="en-US" sz="4550" dirty="0" smtClean="0"/>
              <a:t> </a:t>
            </a:r>
            <a:endParaRPr lang="en-US" sz="4550" dirty="0"/>
          </a:p>
          <a:p>
            <a:r>
              <a:rPr lang="en-US" sz="3200" dirty="0">
                <a:solidFill>
                  <a:srgbClr val="FFC000"/>
                </a:solidFill>
              </a:rPr>
              <a:t>	</a:t>
            </a:r>
            <a:r>
              <a:rPr lang="en-US" sz="2400" dirty="0" smtClean="0">
                <a:solidFill>
                  <a:srgbClr val="FFC000"/>
                </a:solidFill>
              </a:rPr>
              <a:t>– ABE/ASE Levels 1-6 (24.25% Separated)</a:t>
            </a:r>
          </a:p>
          <a:p>
            <a:r>
              <a:rPr lang="en-US" sz="2400" dirty="0">
                <a:solidFill>
                  <a:srgbClr val="FFC000"/>
                </a:solidFill>
              </a:rPr>
              <a:t>	</a:t>
            </a:r>
            <a:r>
              <a:rPr lang="en-US" sz="2400" dirty="0" smtClean="0">
                <a:solidFill>
                  <a:srgbClr val="FFC000"/>
                </a:solidFill>
              </a:rPr>
              <a:t>– ELL Levels 1-6 (30.36% Separated)</a:t>
            </a:r>
            <a:endParaRPr lang="en-US" sz="2400" dirty="0">
              <a:solidFill>
                <a:srgbClr val="FFC000"/>
              </a:solidFill>
            </a:endParaRPr>
          </a:p>
        </p:txBody>
      </p:sp>
      <p:sp>
        <p:nvSpPr>
          <p:cNvPr id="8" name="Rounded Rectangular Callout 7"/>
          <p:cNvSpPr/>
          <p:nvPr/>
        </p:nvSpPr>
        <p:spPr>
          <a:xfrm>
            <a:off x="8426487" y="2836350"/>
            <a:ext cx="3338874" cy="2167771"/>
          </a:xfrm>
          <a:prstGeom prst="wedgeRoundRectCallou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dirty="0" smtClean="0">
                <a:solidFill>
                  <a:srgbClr val="FF0000"/>
                </a:solidFill>
                <a:latin typeface="Segoe Script" panose="020B0504020000000003" pitchFamily="34" charset="0"/>
              </a:rPr>
              <a:t>6,716</a:t>
            </a:r>
            <a:r>
              <a:rPr lang="en-US" sz="5600" dirty="0" smtClean="0"/>
              <a:t> </a:t>
            </a:r>
          </a:p>
          <a:p>
            <a:pPr algn="ctr"/>
            <a:r>
              <a:rPr lang="en-US" dirty="0" smtClean="0">
                <a:solidFill>
                  <a:schemeClr val="bg1"/>
                </a:solidFill>
              </a:rPr>
              <a:t>No. Separated </a:t>
            </a:r>
            <a:r>
              <a:rPr lang="en-US" u="sng" dirty="0" smtClean="0">
                <a:solidFill>
                  <a:schemeClr val="bg1"/>
                </a:solidFill>
              </a:rPr>
              <a:t>Before</a:t>
            </a:r>
            <a:r>
              <a:rPr lang="en-US" dirty="0" smtClean="0">
                <a:solidFill>
                  <a:schemeClr val="bg1"/>
                </a:solidFill>
              </a:rPr>
              <a:t> </a:t>
            </a:r>
            <a:r>
              <a:rPr lang="en-US" sz="3600" b="1" dirty="0" smtClean="0">
                <a:solidFill>
                  <a:schemeClr val="bg1"/>
                </a:solidFill>
              </a:rPr>
              <a:t>GAIN</a:t>
            </a:r>
            <a:endParaRPr lang="en-US" sz="3600" b="1" dirty="0">
              <a:solidFill>
                <a:schemeClr val="bg1"/>
              </a:solidFill>
            </a:endParaRPr>
          </a:p>
        </p:txBody>
      </p:sp>
      <p:sp>
        <p:nvSpPr>
          <p:cNvPr id="9" name="TextBox 8"/>
          <p:cNvSpPr txBox="1"/>
          <p:nvPr/>
        </p:nvSpPr>
        <p:spPr>
          <a:xfrm>
            <a:off x="8433928" y="5418216"/>
            <a:ext cx="3959548" cy="1200329"/>
          </a:xfrm>
          <a:prstGeom prst="rect">
            <a:avLst/>
          </a:prstGeom>
          <a:noFill/>
        </p:spPr>
        <p:txBody>
          <a:bodyPr wrap="square" rtlCol="0">
            <a:spAutoFit/>
          </a:bodyPr>
          <a:lstStyle/>
          <a:p>
            <a:r>
              <a:rPr lang="en-US" sz="7200" b="1" dirty="0" smtClean="0">
                <a:solidFill>
                  <a:srgbClr val="FFC000"/>
                </a:solidFill>
                <a:latin typeface="Segoe Print" panose="02000600000000000000" pitchFamily="2" charset="0"/>
              </a:rPr>
              <a:t>25.50%</a:t>
            </a:r>
            <a:endParaRPr lang="en-US" sz="7200" b="1" dirty="0">
              <a:solidFill>
                <a:srgbClr val="FFC000"/>
              </a:solidFill>
              <a:latin typeface="Segoe Print" panose="02000600000000000000" pitchFamily="2" charset="0"/>
            </a:endParaRPr>
          </a:p>
        </p:txBody>
      </p:sp>
      <p:sp>
        <p:nvSpPr>
          <p:cNvPr id="7" name="Rectangle 6"/>
          <p:cNvSpPr/>
          <p:nvPr/>
        </p:nvSpPr>
        <p:spPr>
          <a:xfrm>
            <a:off x="430325" y="6228764"/>
            <a:ext cx="2039341" cy="338554"/>
          </a:xfrm>
          <a:prstGeom prst="rect">
            <a:avLst/>
          </a:prstGeom>
        </p:spPr>
        <p:txBody>
          <a:bodyPr wrap="none">
            <a:spAutoFit/>
          </a:bodyPr>
          <a:lstStyle/>
          <a:p>
            <a:r>
              <a:rPr lang="en-US" sz="1600" dirty="0"/>
              <a:t>*Data as of </a:t>
            </a:r>
            <a:r>
              <a:rPr lang="en-US" sz="1600" dirty="0" smtClean="0"/>
              <a:t>7.16.18</a:t>
            </a:r>
            <a:endParaRPr lang="en-US" sz="1600" dirty="0"/>
          </a:p>
        </p:txBody>
      </p:sp>
      <p:cxnSp>
        <p:nvCxnSpPr>
          <p:cNvPr id="11" name="Straight Connector 10"/>
          <p:cNvCxnSpPr/>
          <p:nvPr/>
        </p:nvCxnSpPr>
        <p:spPr>
          <a:xfrm flipH="1">
            <a:off x="8137177" y="2840423"/>
            <a:ext cx="31605" cy="35576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80739" y="4321887"/>
            <a:ext cx="9665599" cy="2523768"/>
          </a:xfrm>
          <a:prstGeom prst="rect">
            <a:avLst/>
          </a:prstGeom>
          <a:noFill/>
        </p:spPr>
        <p:txBody>
          <a:bodyPr wrap="square" rtlCol="0">
            <a:spAutoFit/>
          </a:bodyPr>
          <a:lstStyle/>
          <a:p>
            <a:r>
              <a:rPr lang="en-US" sz="4550" dirty="0">
                <a:cs typeface="Arial" panose="020B0604020202020204" pitchFamily="34" charset="0"/>
              </a:rPr>
              <a:t>No. </a:t>
            </a:r>
            <a:r>
              <a:rPr lang="en-US" sz="4550" dirty="0" smtClean="0">
                <a:cs typeface="Arial" panose="020B0604020202020204" pitchFamily="34" charset="0"/>
              </a:rPr>
              <a:t>Remaining</a:t>
            </a:r>
          </a:p>
          <a:p>
            <a:r>
              <a:rPr lang="en-US" sz="2400" dirty="0">
                <a:solidFill>
                  <a:srgbClr val="FFC000"/>
                </a:solidFill>
                <a:cs typeface="Arial" panose="020B0604020202020204" pitchFamily="34" charset="0"/>
              </a:rPr>
              <a:t>	</a:t>
            </a:r>
            <a:r>
              <a:rPr lang="en-US" sz="2400" dirty="0" smtClean="0">
                <a:solidFill>
                  <a:srgbClr val="FFC000"/>
                </a:solidFill>
                <a:cs typeface="Arial" panose="020B0604020202020204" pitchFamily="34" charset="0"/>
              </a:rPr>
              <a:t>– ABE/ASE Levels 1-6 (11.17% Remaining)</a:t>
            </a:r>
          </a:p>
          <a:p>
            <a:r>
              <a:rPr lang="en-US" sz="2400" dirty="0">
                <a:solidFill>
                  <a:srgbClr val="FFC000"/>
                </a:solidFill>
                <a:cs typeface="Arial" panose="020B0604020202020204" pitchFamily="34" charset="0"/>
              </a:rPr>
              <a:t>	</a:t>
            </a:r>
            <a:r>
              <a:rPr lang="en-US" sz="2400" dirty="0" smtClean="0">
                <a:solidFill>
                  <a:srgbClr val="FFC000"/>
                </a:solidFill>
                <a:cs typeface="Arial" panose="020B0604020202020204" pitchFamily="34" charset="0"/>
              </a:rPr>
              <a:t>– ELL Levels 1-6 (12.39% Remaining)</a:t>
            </a:r>
          </a:p>
          <a:p>
            <a:r>
              <a:rPr lang="en-US" sz="4600" dirty="0">
                <a:cs typeface="Arial" panose="020B0604020202020204" pitchFamily="34" charset="0"/>
              </a:rPr>
              <a:t>	</a:t>
            </a:r>
            <a:r>
              <a:rPr lang="en-US" sz="4600" dirty="0" smtClean="0">
                <a:cs typeface="Arial" panose="020B0604020202020204" pitchFamily="34" charset="0"/>
              </a:rPr>
              <a:t> </a:t>
            </a:r>
            <a:r>
              <a:rPr lang="en-US" sz="4600" dirty="0" smtClean="0"/>
              <a:t> </a:t>
            </a:r>
            <a:endParaRPr lang="en-US" sz="4600" dirty="0"/>
          </a:p>
          <a:p>
            <a:endParaRPr lang="en-US" dirty="0"/>
          </a:p>
        </p:txBody>
      </p:sp>
    </p:spTree>
    <p:extLst>
      <p:ext uri="{BB962C8B-B14F-4D97-AF65-F5344CB8AC3E}">
        <p14:creationId xmlns:p14="http://schemas.microsoft.com/office/powerpoint/2010/main" val="34637612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621364" y="1013754"/>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991129" y="2306782"/>
            <a:ext cx="5506327" cy="220902"/>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sp>
        <p:nvSpPr>
          <p:cNvPr id="4" name="TextBox 3"/>
          <p:cNvSpPr txBox="1"/>
          <p:nvPr/>
        </p:nvSpPr>
        <p:spPr>
          <a:xfrm>
            <a:off x="6019975" y="2619970"/>
            <a:ext cx="5448635" cy="400110"/>
          </a:xfrm>
          <a:prstGeom prst="rect">
            <a:avLst/>
          </a:prstGeom>
          <a:noFill/>
        </p:spPr>
        <p:txBody>
          <a:bodyPr wrap="square" rtlCol="0">
            <a:spAutoFit/>
          </a:bodyPr>
          <a:lstStyle/>
          <a:p>
            <a:endParaRPr lang="en-US" sz="2000" dirty="0"/>
          </a:p>
        </p:txBody>
      </p:sp>
      <p:sp>
        <p:nvSpPr>
          <p:cNvPr id="7" name="Rectangle 6"/>
          <p:cNvSpPr/>
          <p:nvPr/>
        </p:nvSpPr>
        <p:spPr>
          <a:xfrm>
            <a:off x="444840" y="6075639"/>
            <a:ext cx="2039341" cy="338554"/>
          </a:xfrm>
          <a:prstGeom prst="rect">
            <a:avLst/>
          </a:prstGeom>
        </p:spPr>
        <p:txBody>
          <a:bodyPr wrap="none">
            <a:spAutoFit/>
          </a:bodyPr>
          <a:lstStyle/>
          <a:p>
            <a:r>
              <a:rPr lang="en-US" sz="1600" dirty="0"/>
              <a:t>*Data as of </a:t>
            </a:r>
            <a:r>
              <a:rPr lang="en-US" sz="1600" dirty="0" smtClean="0"/>
              <a:t>7.16.18</a:t>
            </a:r>
            <a:endParaRPr lang="en-US" sz="1600" dirty="0"/>
          </a:p>
        </p:txBody>
      </p:sp>
      <p:cxnSp>
        <p:nvCxnSpPr>
          <p:cNvPr id="11" name="Straight Connector 10"/>
          <p:cNvCxnSpPr/>
          <p:nvPr/>
        </p:nvCxnSpPr>
        <p:spPr>
          <a:xfrm flipH="1">
            <a:off x="7616016" y="3063922"/>
            <a:ext cx="14749" cy="275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44840" y="2760049"/>
            <a:ext cx="9665599" cy="2862322"/>
          </a:xfrm>
          <a:prstGeom prst="rect">
            <a:avLst/>
          </a:prstGeom>
          <a:noFill/>
        </p:spPr>
        <p:txBody>
          <a:bodyPr wrap="square" rtlCol="0">
            <a:spAutoFit/>
          </a:bodyPr>
          <a:lstStyle/>
          <a:p>
            <a:r>
              <a:rPr lang="en-US" sz="8800" dirty="0" smtClean="0">
                <a:solidFill>
                  <a:srgbClr val="FFC000"/>
                </a:solidFill>
                <a:latin typeface="Segoe Print" panose="02000600000000000000" pitchFamily="2" charset="0"/>
              </a:rPr>
              <a:t>Enrollment</a:t>
            </a:r>
            <a:r>
              <a:rPr lang="en-US" sz="8800" dirty="0" smtClean="0">
                <a:latin typeface="Segoe Print" panose="02000600000000000000" pitchFamily="2" charset="0"/>
              </a:rPr>
              <a:t> </a:t>
            </a:r>
          </a:p>
          <a:p>
            <a:r>
              <a:rPr lang="en-US" sz="3200" dirty="0" smtClean="0"/>
              <a:t>2017-1018				 2016-2017</a:t>
            </a:r>
          </a:p>
          <a:p>
            <a:r>
              <a:rPr lang="en-US" sz="6000" dirty="0" smtClean="0">
                <a:solidFill>
                  <a:srgbClr val="FFC000"/>
                </a:solidFill>
                <a:latin typeface="Segoe Print" panose="02000600000000000000" pitchFamily="2" charset="0"/>
              </a:rPr>
              <a:t>26,327	  26,993</a:t>
            </a:r>
            <a:endParaRPr lang="en-US" sz="6000" dirty="0">
              <a:solidFill>
                <a:srgbClr val="FFC000"/>
              </a:solidFill>
              <a:latin typeface="Segoe Print" panose="02000600000000000000" pitchFamily="2" charset="0"/>
            </a:endParaRPr>
          </a:p>
        </p:txBody>
      </p:sp>
      <p:sp>
        <p:nvSpPr>
          <p:cNvPr id="8" name="Down Arrow 7"/>
          <p:cNvSpPr/>
          <p:nvPr/>
        </p:nvSpPr>
        <p:spPr>
          <a:xfrm>
            <a:off x="8998961" y="2820025"/>
            <a:ext cx="1567543" cy="38096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846210" y="3540681"/>
            <a:ext cx="4528457" cy="2431435"/>
          </a:xfrm>
          <a:prstGeom prst="rect">
            <a:avLst/>
          </a:prstGeom>
          <a:noFill/>
        </p:spPr>
        <p:txBody>
          <a:bodyPr wrap="square" rtlCol="0">
            <a:spAutoFit/>
          </a:bodyPr>
          <a:lstStyle/>
          <a:p>
            <a:r>
              <a:rPr lang="en-US" sz="7200" dirty="0" smtClean="0">
                <a:latin typeface="Segoe Print" panose="02000600000000000000" pitchFamily="2" charset="0"/>
              </a:rPr>
              <a:t>- 666</a:t>
            </a:r>
          </a:p>
          <a:p>
            <a:r>
              <a:rPr lang="en-US" sz="7200" dirty="0" smtClean="0">
                <a:latin typeface="Segoe Print" panose="02000600000000000000" pitchFamily="2" charset="0"/>
              </a:rPr>
              <a:t> </a:t>
            </a:r>
            <a:r>
              <a:rPr lang="en-US" sz="8000" dirty="0" smtClean="0">
                <a:latin typeface="Segoe Print" panose="02000600000000000000" pitchFamily="2" charset="0"/>
              </a:rPr>
              <a:t>Down</a:t>
            </a:r>
            <a:endParaRPr lang="en-US" sz="8000" dirty="0">
              <a:latin typeface="Segoe Print" panose="02000600000000000000" pitchFamily="2" charset="0"/>
            </a:endParaRPr>
          </a:p>
        </p:txBody>
      </p:sp>
      <p:sp>
        <p:nvSpPr>
          <p:cNvPr id="12" name="TextBox 11"/>
          <p:cNvSpPr txBox="1"/>
          <p:nvPr/>
        </p:nvSpPr>
        <p:spPr>
          <a:xfrm>
            <a:off x="3987974" y="5814067"/>
            <a:ext cx="6734629" cy="1015663"/>
          </a:xfrm>
          <a:prstGeom prst="rect">
            <a:avLst/>
          </a:prstGeom>
          <a:noFill/>
        </p:spPr>
        <p:txBody>
          <a:bodyPr wrap="square" rtlCol="0">
            <a:spAutoFit/>
          </a:bodyPr>
          <a:lstStyle/>
          <a:p>
            <a:r>
              <a:rPr lang="en-US" sz="1400" dirty="0" smtClean="0"/>
              <a:t>Federal Adult Education Enrollment</a:t>
            </a:r>
          </a:p>
          <a:p>
            <a:r>
              <a:rPr lang="en-US" sz="1400" b="1" dirty="0" smtClean="0"/>
              <a:t>Down 4%</a:t>
            </a:r>
            <a:r>
              <a:rPr lang="en-US" sz="1400" dirty="0" smtClean="0"/>
              <a:t> 2015-2016</a:t>
            </a:r>
          </a:p>
          <a:p>
            <a:r>
              <a:rPr lang="en-US" sz="1400" dirty="0" smtClean="0"/>
              <a:t>43 States Decreased –  Ranging 1 to 20%</a:t>
            </a:r>
          </a:p>
          <a:p>
            <a:endParaRPr lang="en-US" dirty="0"/>
          </a:p>
        </p:txBody>
      </p:sp>
    </p:spTree>
    <p:extLst>
      <p:ext uri="{BB962C8B-B14F-4D97-AF65-F5344CB8AC3E}">
        <p14:creationId xmlns:p14="http://schemas.microsoft.com/office/powerpoint/2010/main" val="24419149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621364" y="1013754"/>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991129" y="2306782"/>
            <a:ext cx="5506327" cy="220902"/>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sp>
        <p:nvSpPr>
          <p:cNvPr id="4" name="TextBox 3"/>
          <p:cNvSpPr txBox="1"/>
          <p:nvPr/>
        </p:nvSpPr>
        <p:spPr>
          <a:xfrm>
            <a:off x="6019975" y="2619970"/>
            <a:ext cx="5448635" cy="400110"/>
          </a:xfrm>
          <a:prstGeom prst="rect">
            <a:avLst/>
          </a:prstGeom>
          <a:noFill/>
        </p:spPr>
        <p:txBody>
          <a:bodyPr wrap="square" rtlCol="0">
            <a:spAutoFit/>
          </a:bodyPr>
          <a:lstStyle/>
          <a:p>
            <a:endParaRPr lang="en-US" sz="2000" dirty="0"/>
          </a:p>
        </p:txBody>
      </p:sp>
      <p:sp>
        <p:nvSpPr>
          <p:cNvPr id="7" name="Rectangle 6"/>
          <p:cNvSpPr/>
          <p:nvPr/>
        </p:nvSpPr>
        <p:spPr>
          <a:xfrm>
            <a:off x="444840" y="6075639"/>
            <a:ext cx="2039341" cy="338554"/>
          </a:xfrm>
          <a:prstGeom prst="rect">
            <a:avLst/>
          </a:prstGeom>
        </p:spPr>
        <p:txBody>
          <a:bodyPr wrap="none">
            <a:spAutoFit/>
          </a:bodyPr>
          <a:lstStyle/>
          <a:p>
            <a:r>
              <a:rPr lang="en-US" sz="1600" dirty="0"/>
              <a:t>*Data as of </a:t>
            </a:r>
            <a:r>
              <a:rPr lang="en-US" sz="1600" dirty="0" smtClean="0"/>
              <a:t>7.16.18</a:t>
            </a:r>
            <a:endParaRPr lang="en-US" sz="1600" dirty="0"/>
          </a:p>
        </p:txBody>
      </p:sp>
      <p:cxnSp>
        <p:nvCxnSpPr>
          <p:cNvPr id="11" name="Straight Connector 10"/>
          <p:cNvCxnSpPr/>
          <p:nvPr/>
        </p:nvCxnSpPr>
        <p:spPr>
          <a:xfrm flipH="1">
            <a:off x="7616016" y="3063922"/>
            <a:ext cx="14749" cy="275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44840" y="2760049"/>
            <a:ext cx="9665599" cy="3046988"/>
          </a:xfrm>
          <a:prstGeom prst="rect">
            <a:avLst/>
          </a:prstGeom>
          <a:noFill/>
        </p:spPr>
        <p:txBody>
          <a:bodyPr wrap="square" rtlCol="0">
            <a:spAutoFit/>
          </a:bodyPr>
          <a:lstStyle/>
          <a:p>
            <a:r>
              <a:rPr lang="en-US" sz="8800" dirty="0" smtClean="0">
                <a:solidFill>
                  <a:srgbClr val="FFC000"/>
                </a:solidFill>
                <a:latin typeface="Segoe Print" panose="02000600000000000000" pitchFamily="2" charset="0"/>
              </a:rPr>
              <a:t>Enrollment</a:t>
            </a:r>
            <a:r>
              <a:rPr lang="en-US" sz="8800" dirty="0" smtClean="0">
                <a:latin typeface="Segoe Print" panose="02000600000000000000" pitchFamily="2" charset="0"/>
              </a:rPr>
              <a:t> </a:t>
            </a:r>
          </a:p>
          <a:p>
            <a:r>
              <a:rPr lang="en-US" sz="3200" dirty="0" smtClean="0"/>
              <a:t>				</a:t>
            </a:r>
            <a:r>
              <a:rPr lang="en-US" sz="3200" u="sng" dirty="0" smtClean="0"/>
              <a:t>2017-1018</a:t>
            </a:r>
            <a:r>
              <a:rPr lang="en-US" sz="3200" dirty="0" smtClean="0"/>
              <a:t>		  </a:t>
            </a:r>
            <a:r>
              <a:rPr lang="en-US" sz="3200" u="sng" dirty="0" smtClean="0"/>
              <a:t>2016-2017</a:t>
            </a:r>
            <a:endParaRPr lang="en-US" sz="3200" u="sng" dirty="0"/>
          </a:p>
          <a:p>
            <a:endParaRPr lang="en-US" sz="800" dirty="0" smtClean="0"/>
          </a:p>
          <a:p>
            <a:r>
              <a:rPr lang="en-US" sz="3200" dirty="0" smtClean="0"/>
              <a:t>ABE 1-6 	    </a:t>
            </a:r>
            <a:r>
              <a:rPr lang="en-US" sz="3200" dirty="0" smtClean="0">
                <a:solidFill>
                  <a:srgbClr val="FFC000"/>
                </a:solidFill>
              </a:rPr>
              <a:t>20,907 ↑</a:t>
            </a:r>
            <a:r>
              <a:rPr lang="en-US" sz="3200" dirty="0" smtClean="0"/>
              <a:t>				20,720</a:t>
            </a:r>
          </a:p>
          <a:p>
            <a:r>
              <a:rPr lang="en-US" sz="3200" dirty="0" smtClean="0"/>
              <a:t>ELL 1-6	          </a:t>
            </a:r>
            <a:r>
              <a:rPr lang="en-US" sz="3200" dirty="0" smtClean="0">
                <a:solidFill>
                  <a:srgbClr val="FFC000"/>
                </a:solidFill>
              </a:rPr>
              <a:t>5,420 ↓</a:t>
            </a:r>
            <a:r>
              <a:rPr lang="en-US" sz="3200" dirty="0" smtClean="0"/>
              <a:t>		  	      6,273</a:t>
            </a:r>
          </a:p>
        </p:txBody>
      </p:sp>
      <p:sp>
        <p:nvSpPr>
          <p:cNvPr id="8" name="Down Arrow 7"/>
          <p:cNvSpPr/>
          <p:nvPr/>
        </p:nvSpPr>
        <p:spPr>
          <a:xfrm>
            <a:off x="8998961" y="2820025"/>
            <a:ext cx="1567543" cy="38096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846210" y="2955135"/>
            <a:ext cx="4528457" cy="3539430"/>
          </a:xfrm>
          <a:prstGeom prst="rect">
            <a:avLst/>
          </a:prstGeom>
          <a:noFill/>
        </p:spPr>
        <p:txBody>
          <a:bodyPr wrap="square" rtlCol="0">
            <a:spAutoFit/>
          </a:bodyPr>
          <a:lstStyle/>
          <a:p>
            <a:r>
              <a:rPr lang="en-US" sz="7200" dirty="0" smtClean="0">
                <a:latin typeface="Segoe Print" panose="02000600000000000000" pitchFamily="2" charset="0"/>
              </a:rPr>
              <a:t>   ELL</a:t>
            </a:r>
            <a:endParaRPr lang="en-US" sz="7200" dirty="0">
              <a:latin typeface="Segoe Print" panose="02000600000000000000" pitchFamily="2" charset="0"/>
            </a:endParaRPr>
          </a:p>
          <a:p>
            <a:r>
              <a:rPr lang="en-US" sz="7200" dirty="0" smtClean="0">
                <a:latin typeface="Segoe Print" panose="02000600000000000000" pitchFamily="2" charset="0"/>
              </a:rPr>
              <a:t>- 853</a:t>
            </a:r>
          </a:p>
          <a:p>
            <a:r>
              <a:rPr lang="en-US" sz="7200" dirty="0" smtClean="0">
                <a:latin typeface="Segoe Print" panose="02000600000000000000" pitchFamily="2" charset="0"/>
              </a:rPr>
              <a:t> </a:t>
            </a:r>
            <a:r>
              <a:rPr lang="en-US" sz="8000" dirty="0" smtClean="0">
                <a:latin typeface="Segoe Print" panose="02000600000000000000" pitchFamily="2" charset="0"/>
              </a:rPr>
              <a:t>Down</a:t>
            </a:r>
            <a:endParaRPr lang="en-US" sz="8000" dirty="0">
              <a:latin typeface="Segoe Print" panose="02000600000000000000" pitchFamily="2" charset="0"/>
            </a:endParaRPr>
          </a:p>
        </p:txBody>
      </p:sp>
    </p:spTree>
    <p:extLst>
      <p:ext uri="{BB962C8B-B14F-4D97-AF65-F5344CB8AC3E}">
        <p14:creationId xmlns:p14="http://schemas.microsoft.com/office/powerpoint/2010/main" val="37111457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621364" y="1013754"/>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991129" y="2306782"/>
            <a:ext cx="5506327" cy="220902"/>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sp>
        <p:nvSpPr>
          <p:cNvPr id="4" name="TextBox 3"/>
          <p:cNvSpPr txBox="1"/>
          <p:nvPr/>
        </p:nvSpPr>
        <p:spPr>
          <a:xfrm>
            <a:off x="6019975" y="2619970"/>
            <a:ext cx="5448635" cy="400110"/>
          </a:xfrm>
          <a:prstGeom prst="rect">
            <a:avLst/>
          </a:prstGeom>
          <a:noFill/>
        </p:spPr>
        <p:txBody>
          <a:bodyPr wrap="square" rtlCol="0">
            <a:spAutoFit/>
          </a:bodyPr>
          <a:lstStyle/>
          <a:p>
            <a:endParaRPr lang="en-US" sz="2000" dirty="0"/>
          </a:p>
        </p:txBody>
      </p:sp>
      <p:sp>
        <p:nvSpPr>
          <p:cNvPr id="2" name="Rectangle 1"/>
          <p:cNvSpPr/>
          <p:nvPr/>
        </p:nvSpPr>
        <p:spPr>
          <a:xfrm>
            <a:off x="541102" y="2644485"/>
            <a:ext cx="7931980" cy="1200329"/>
          </a:xfrm>
          <a:prstGeom prst="rect">
            <a:avLst/>
          </a:prstGeom>
        </p:spPr>
        <p:txBody>
          <a:bodyPr wrap="none">
            <a:spAutoFit/>
          </a:bodyPr>
          <a:lstStyle/>
          <a:p>
            <a:r>
              <a:rPr lang="en-US" sz="7200" dirty="0">
                <a:solidFill>
                  <a:srgbClr val="FFC000"/>
                </a:solidFill>
              </a:rPr>
              <a:t>How </a:t>
            </a:r>
            <a:r>
              <a:rPr lang="en-US" sz="7200" dirty="0" smtClean="0">
                <a:solidFill>
                  <a:srgbClr val="FFC000"/>
                </a:solidFill>
              </a:rPr>
              <a:t>Did We Do</a:t>
            </a:r>
            <a:r>
              <a:rPr lang="en-US" sz="7200" dirty="0" smtClean="0">
                <a:solidFill>
                  <a:srgbClr val="FFC000"/>
                </a:solidFill>
                <a:latin typeface="Arial" panose="020B0604020202020204" pitchFamily="34" charset="0"/>
                <a:cs typeface="Arial" panose="020B0604020202020204" pitchFamily="34" charset="0"/>
              </a:rPr>
              <a:t>?</a:t>
            </a:r>
            <a:endParaRPr lang="en-US" sz="7200" dirty="0">
              <a:solidFill>
                <a:srgbClr val="FFC000"/>
              </a:solidFill>
              <a:latin typeface="Arial" panose="020B0604020202020204" pitchFamily="34" charset="0"/>
              <a:cs typeface="Arial" panose="020B0604020202020204" pitchFamily="34" charset="0"/>
            </a:endParaRPr>
          </a:p>
        </p:txBody>
      </p:sp>
      <p:sp>
        <p:nvSpPr>
          <p:cNvPr id="7" name="Rectangle 6"/>
          <p:cNvSpPr/>
          <p:nvPr/>
        </p:nvSpPr>
        <p:spPr>
          <a:xfrm>
            <a:off x="541102" y="3795840"/>
            <a:ext cx="5179623" cy="584775"/>
          </a:xfrm>
          <a:prstGeom prst="rect">
            <a:avLst/>
          </a:prstGeom>
        </p:spPr>
        <p:txBody>
          <a:bodyPr wrap="none">
            <a:spAutoFit/>
          </a:bodyPr>
          <a:lstStyle/>
          <a:p>
            <a:r>
              <a:rPr lang="en-US" sz="3200" dirty="0"/>
              <a:t>High School </a:t>
            </a:r>
            <a:r>
              <a:rPr lang="en-US" sz="3200" dirty="0" smtClean="0"/>
              <a:t>Equivalency</a:t>
            </a:r>
            <a:endParaRPr lang="en-US" sz="3200" dirty="0"/>
          </a:p>
        </p:txBody>
      </p:sp>
      <p:sp>
        <p:nvSpPr>
          <p:cNvPr id="8" name="Rectangle 7"/>
          <p:cNvSpPr/>
          <p:nvPr/>
        </p:nvSpPr>
        <p:spPr>
          <a:xfrm>
            <a:off x="7242931" y="4328140"/>
            <a:ext cx="4586748" cy="1631216"/>
          </a:xfrm>
          <a:prstGeom prst="rect">
            <a:avLst/>
          </a:prstGeom>
          <a:solidFill>
            <a:srgbClr val="FFC000"/>
          </a:solidFill>
          <a:effectLst>
            <a:reflection blurRad="6350" stA="50000" endA="300" endPos="55000" dir="5400000" sy="-100000" algn="bl" rotWithShape="0"/>
          </a:effectLst>
        </p:spPr>
        <p:txBody>
          <a:bodyPr wrap="square">
            <a:spAutoFit/>
          </a:bodyPr>
          <a:lstStyle/>
          <a:p>
            <a:r>
              <a:rPr lang="en-US" sz="1600" dirty="0">
                <a:ln>
                  <a:solidFill>
                    <a:schemeClr val="bg1"/>
                  </a:solidFill>
                </a:ln>
                <a:solidFill>
                  <a:schemeClr val="bg1"/>
                </a:solidFill>
              </a:rPr>
              <a:t>INDIANA</a:t>
            </a:r>
          </a:p>
          <a:p>
            <a:r>
              <a:rPr lang="en-US" sz="3600" b="1" dirty="0">
                <a:ln>
                  <a:solidFill>
                    <a:schemeClr val="bg1"/>
                  </a:solidFill>
                </a:ln>
                <a:solidFill>
                  <a:schemeClr val="bg1"/>
                </a:solidFill>
              </a:rPr>
              <a:t>Performance</a:t>
            </a:r>
            <a:r>
              <a:rPr lang="en-US" sz="3600" dirty="0">
                <a:ln>
                  <a:solidFill>
                    <a:schemeClr val="bg1"/>
                  </a:solidFill>
                </a:ln>
                <a:solidFill>
                  <a:schemeClr val="bg1"/>
                </a:solidFill>
              </a:rPr>
              <a:t> </a:t>
            </a:r>
          </a:p>
          <a:p>
            <a:r>
              <a:rPr lang="en-US" sz="4800" dirty="0">
                <a:ln>
                  <a:solidFill>
                    <a:schemeClr val="bg1"/>
                  </a:solidFill>
                </a:ln>
                <a:solidFill>
                  <a:schemeClr val="bg1"/>
                </a:solidFill>
                <a:latin typeface="MV Boli" panose="02000500030200090000" pitchFamily="2" charset="0"/>
                <a:cs typeface="MV Boli" panose="02000500030200090000" pitchFamily="2" charset="0"/>
              </a:rPr>
              <a:t>Metrics </a:t>
            </a:r>
          </a:p>
        </p:txBody>
      </p:sp>
      <p:pic>
        <p:nvPicPr>
          <p:cNvPr id="10" name="Content Placeholder 10" descr="Adult-Ed_map.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835169" y="3947261"/>
            <a:ext cx="2131700" cy="227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7242931" y="3976676"/>
            <a:ext cx="2787701" cy="184182"/>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sp>
        <p:nvSpPr>
          <p:cNvPr id="9" name="TextBox 8"/>
          <p:cNvSpPr txBox="1"/>
          <p:nvPr/>
        </p:nvSpPr>
        <p:spPr>
          <a:xfrm>
            <a:off x="658409" y="4500609"/>
            <a:ext cx="5438079" cy="2462213"/>
          </a:xfrm>
          <a:prstGeom prst="rect">
            <a:avLst/>
          </a:prstGeom>
          <a:noFill/>
        </p:spPr>
        <p:txBody>
          <a:bodyPr wrap="square" rtlCol="0">
            <a:spAutoFit/>
          </a:bodyPr>
          <a:lstStyle/>
          <a:p>
            <a:r>
              <a:rPr lang="en-US" sz="3200" dirty="0" smtClean="0">
                <a:solidFill>
                  <a:srgbClr val="FFC000"/>
                </a:solidFill>
              </a:rPr>
              <a:t>Pass Rate</a:t>
            </a:r>
          </a:p>
          <a:p>
            <a:r>
              <a:rPr lang="en-US" sz="4000" dirty="0" smtClean="0"/>
              <a:t>77.21%*		2017-2018</a:t>
            </a:r>
          </a:p>
          <a:p>
            <a:r>
              <a:rPr lang="en-US" sz="4000" dirty="0" smtClean="0"/>
              <a:t>75.55%			2016-2017</a:t>
            </a:r>
          </a:p>
          <a:p>
            <a:endParaRPr lang="en-US" sz="1000" dirty="0"/>
          </a:p>
          <a:p>
            <a:r>
              <a:rPr lang="en-US" sz="1400" dirty="0" smtClean="0"/>
              <a:t>*Data of 7.16.18</a:t>
            </a:r>
          </a:p>
          <a:p>
            <a:endParaRPr lang="en-US" dirty="0"/>
          </a:p>
        </p:txBody>
      </p:sp>
    </p:spTree>
    <p:extLst>
      <p:ext uri="{BB962C8B-B14F-4D97-AF65-F5344CB8AC3E}">
        <p14:creationId xmlns:p14="http://schemas.microsoft.com/office/powerpoint/2010/main" val="17336805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621364" y="1013754"/>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4" name="TextBox 3"/>
          <p:cNvSpPr txBox="1"/>
          <p:nvPr/>
        </p:nvSpPr>
        <p:spPr>
          <a:xfrm>
            <a:off x="6019975" y="2619970"/>
            <a:ext cx="5448635" cy="400110"/>
          </a:xfrm>
          <a:prstGeom prst="rect">
            <a:avLst/>
          </a:prstGeom>
          <a:noFill/>
        </p:spPr>
        <p:txBody>
          <a:bodyPr wrap="square" rtlCol="0">
            <a:spAutoFit/>
          </a:bodyPr>
          <a:lstStyle/>
          <a:p>
            <a:endParaRPr lang="en-US" sz="2000" dirty="0"/>
          </a:p>
        </p:txBody>
      </p:sp>
      <p:sp>
        <p:nvSpPr>
          <p:cNvPr id="2" name="TextBox 1"/>
          <p:cNvSpPr txBox="1"/>
          <p:nvPr/>
        </p:nvSpPr>
        <p:spPr>
          <a:xfrm>
            <a:off x="799530" y="2417233"/>
            <a:ext cx="4321277" cy="5693866"/>
          </a:xfrm>
          <a:prstGeom prst="rect">
            <a:avLst/>
          </a:prstGeom>
          <a:noFill/>
        </p:spPr>
        <p:txBody>
          <a:bodyPr wrap="square" rtlCol="0">
            <a:spAutoFit/>
          </a:bodyPr>
          <a:lstStyle/>
          <a:p>
            <a:r>
              <a:rPr lang="en-US" sz="3200" dirty="0" smtClean="0">
                <a:solidFill>
                  <a:srgbClr val="FFC000"/>
                </a:solidFill>
              </a:rPr>
              <a:t>TASC</a:t>
            </a:r>
            <a:r>
              <a:rPr lang="en-US" sz="3200" dirty="0" smtClean="0"/>
              <a:t> Summary All Indiana Examinees</a:t>
            </a:r>
          </a:p>
          <a:p>
            <a:endParaRPr lang="en-US" dirty="0"/>
          </a:p>
          <a:p>
            <a:r>
              <a:rPr lang="en-US" sz="3200" dirty="0" smtClean="0"/>
              <a:t>2017-2018*	5,468</a:t>
            </a:r>
          </a:p>
          <a:p>
            <a:r>
              <a:rPr lang="en-US" sz="3200" dirty="0" smtClean="0"/>
              <a:t>2016-2017	5,388</a:t>
            </a:r>
          </a:p>
          <a:p>
            <a:endParaRPr lang="en-US" sz="800" dirty="0"/>
          </a:p>
          <a:p>
            <a:r>
              <a:rPr lang="en-US" sz="8000" b="1" dirty="0" smtClean="0">
                <a:solidFill>
                  <a:srgbClr val="FFC000"/>
                </a:solidFill>
              </a:rPr>
              <a:t> </a:t>
            </a:r>
            <a:r>
              <a:rPr lang="en-US" sz="9600" b="1" dirty="0" smtClean="0">
                <a:solidFill>
                  <a:srgbClr val="FFC000"/>
                </a:solidFill>
              </a:rPr>
              <a:t>+ 80</a:t>
            </a:r>
          </a:p>
          <a:p>
            <a:endParaRPr lang="en-US" sz="9600" dirty="0" smtClean="0"/>
          </a:p>
          <a:p>
            <a:r>
              <a:rPr lang="en-US" dirty="0" smtClean="0"/>
              <a:t>*Data as of 6.8.18	</a:t>
            </a:r>
            <a:endParaRPr lang="en-US" dirty="0"/>
          </a:p>
        </p:txBody>
      </p:sp>
      <p:sp>
        <p:nvSpPr>
          <p:cNvPr id="3" name="TextBox 2"/>
          <p:cNvSpPr txBox="1"/>
          <p:nvPr/>
        </p:nvSpPr>
        <p:spPr>
          <a:xfrm>
            <a:off x="5430524" y="2430479"/>
            <a:ext cx="5866741" cy="3939540"/>
          </a:xfrm>
          <a:prstGeom prst="rect">
            <a:avLst/>
          </a:prstGeom>
          <a:noFill/>
        </p:spPr>
        <p:txBody>
          <a:bodyPr wrap="square" rtlCol="0">
            <a:spAutoFit/>
          </a:bodyPr>
          <a:lstStyle/>
          <a:p>
            <a:r>
              <a:rPr lang="en-US" sz="3200" dirty="0" smtClean="0">
                <a:solidFill>
                  <a:srgbClr val="FFC000"/>
                </a:solidFill>
              </a:rPr>
              <a:t>InTERS</a:t>
            </a:r>
            <a:r>
              <a:rPr lang="en-US" sz="3200" dirty="0" smtClean="0"/>
              <a:t> Summary All Enrolled Indiana Examinees</a:t>
            </a:r>
          </a:p>
          <a:p>
            <a:endParaRPr lang="en-US" dirty="0"/>
          </a:p>
          <a:p>
            <a:r>
              <a:rPr lang="en-US" sz="3200" dirty="0" smtClean="0"/>
              <a:t>2017-2018* 	4,587</a:t>
            </a:r>
          </a:p>
          <a:p>
            <a:r>
              <a:rPr lang="en-US" sz="3200" dirty="0" smtClean="0"/>
              <a:t>2016-2017	4,870</a:t>
            </a:r>
          </a:p>
          <a:p>
            <a:endParaRPr lang="en-US" sz="800" dirty="0"/>
          </a:p>
          <a:p>
            <a:r>
              <a:rPr lang="en-US" sz="9600" b="1" dirty="0" smtClean="0">
                <a:solidFill>
                  <a:srgbClr val="FFC000"/>
                </a:solidFill>
              </a:rPr>
              <a:t> - 283</a:t>
            </a:r>
            <a:endParaRPr lang="en-US" sz="9600" b="1" dirty="0">
              <a:solidFill>
                <a:srgbClr val="FFC000"/>
              </a:solidFill>
            </a:endParaRPr>
          </a:p>
        </p:txBody>
      </p:sp>
      <p:cxnSp>
        <p:nvCxnSpPr>
          <p:cNvPr id="8" name="Straight Connector 7"/>
          <p:cNvCxnSpPr/>
          <p:nvPr/>
        </p:nvCxnSpPr>
        <p:spPr>
          <a:xfrm>
            <a:off x="4896465" y="2619970"/>
            <a:ext cx="0" cy="35038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217741" y="4986508"/>
            <a:ext cx="2802193" cy="1260987"/>
          </a:xfrm>
          <a:prstGeom prst="rect">
            <a:avLst/>
          </a:prstGeom>
        </p:spPr>
      </p:pic>
      <p:pic>
        <p:nvPicPr>
          <p:cNvPr id="13" name="Picture 12"/>
          <p:cNvPicPr>
            <a:picLocks noChangeAspect="1"/>
          </p:cNvPicPr>
          <p:nvPr/>
        </p:nvPicPr>
        <p:blipFill>
          <a:blip r:embed="rId5" cstate="email">
            <a:lum bright="70000" contrast="-70000"/>
            <a:extLst>
              <a:ext uri="{28A0092B-C50C-407E-A947-70E740481C1C}">
                <a14:useLocalDpi xmlns:a14="http://schemas.microsoft.com/office/drawing/2010/main"/>
              </a:ext>
            </a:extLst>
          </a:blip>
          <a:stretch>
            <a:fillRect/>
          </a:stretch>
        </p:blipFill>
        <p:spPr>
          <a:xfrm>
            <a:off x="9383147" y="3782788"/>
            <a:ext cx="1772607" cy="980843"/>
          </a:xfrm>
          <a:prstGeom prst="rect">
            <a:avLst/>
          </a:prstGeom>
        </p:spPr>
      </p:pic>
      <p:sp>
        <p:nvSpPr>
          <p:cNvPr id="7" name="Rectangle 6"/>
          <p:cNvSpPr/>
          <p:nvPr/>
        </p:nvSpPr>
        <p:spPr>
          <a:xfrm>
            <a:off x="778468" y="6185353"/>
            <a:ext cx="1967205" cy="369332"/>
          </a:xfrm>
          <a:prstGeom prst="rect">
            <a:avLst/>
          </a:prstGeom>
        </p:spPr>
        <p:txBody>
          <a:bodyPr wrap="none">
            <a:spAutoFit/>
          </a:bodyPr>
          <a:lstStyle/>
          <a:p>
            <a:r>
              <a:rPr lang="en-US" dirty="0"/>
              <a:t>*Data of </a:t>
            </a:r>
            <a:r>
              <a:rPr lang="en-US" dirty="0" smtClean="0"/>
              <a:t>7.16.18</a:t>
            </a:r>
            <a:endParaRPr lang="en-US" dirty="0"/>
          </a:p>
        </p:txBody>
      </p:sp>
    </p:spTree>
    <p:extLst>
      <p:ext uri="{BB962C8B-B14F-4D97-AF65-F5344CB8AC3E}">
        <p14:creationId xmlns:p14="http://schemas.microsoft.com/office/powerpoint/2010/main" val="34332712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869" y="78377"/>
            <a:ext cx="1309241" cy="1085579"/>
          </a:xfrm>
          <a:prstGeom prst="rect">
            <a:avLst/>
          </a:prstGeom>
        </p:spPr>
      </p:pic>
      <p:sp>
        <p:nvSpPr>
          <p:cNvPr id="10" name="TextBox 9"/>
          <p:cNvSpPr txBox="1"/>
          <p:nvPr/>
        </p:nvSpPr>
        <p:spPr>
          <a:xfrm>
            <a:off x="1621364" y="7388318"/>
            <a:ext cx="5501390" cy="5580502"/>
          </a:xfrm>
          <a:prstGeom prst="rect">
            <a:avLst/>
          </a:prstGeom>
          <a:noFill/>
        </p:spPr>
        <p:txBody>
          <a:bodyPr wrap="square" rtlCol="0">
            <a:spAutoFit/>
          </a:bodyPr>
          <a:lstStyle/>
          <a:p>
            <a:pPr marR="0">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Then one day, after nearly ten years of sticking to his dream of pursuing music, and becoming an accomplished Elvis and Johnny Cash impersonator, his father had a proposition for him. “He said he knew I had this dream of recording music in Memphis and basically told me he would pay for half of everything if I got my (HSE).”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So, after years out of traditional high school, and an attempt at another high school equivalency (HSE) program out of state, Bennett enrolled at the MACC for daily adult education afternoon classes. “The teacher was great- he motivated me when I needed to be motivated.” After about four months in class, Bennett passed his HSE test and received his diploma. Bennett says, “If it wasn’t for Mr. Smith keeping me on track, I would have never gotten it done.”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“If I can make it, anyone can make it,” says Bennett. </a:t>
            </a:r>
            <a:endParaRPr lang="en-US" dirty="0"/>
          </a:p>
          <a:p>
            <a:endParaRPr lang="en-US" dirty="0"/>
          </a:p>
        </p:txBody>
      </p:sp>
      <p:sp>
        <p:nvSpPr>
          <p:cNvPr id="16" name="Rectangle 15"/>
          <p:cNvSpPr/>
          <p:nvPr/>
        </p:nvSpPr>
        <p:spPr>
          <a:xfrm>
            <a:off x="6476157" y="2338816"/>
            <a:ext cx="5088193" cy="192842"/>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rgbClr val="FF6600"/>
              </a:solidFill>
            </a:endParaRPr>
          </a:p>
        </p:txBody>
      </p:sp>
      <p:sp>
        <p:nvSpPr>
          <p:cNvPr id="2" name="Rectangle 1"/>
          <p:cNvSpPr/>
          <p:nvPr/>
        </p:nvSpPr>
        <p:spPr>
          <a:xfrm>
            <a:off x="2568313" y="910798"/>
            <a:ext cx="9466332" cy="1477328"/>
          </a:xfrm>
          <a:prstGeom prst="rect">
            <a:avLst/>
          </a:prstGeom>
        </p:spPr>
        <p:txBody>
          <a:bodyPr wrap="square">
            <a:spAutoFit/>
          </a:bodyPr>
          <a:lstStyle/>
          <a:p>
            <a:r>
              <a:rPr lang="en-US" sz="5400" b="1" dirty="0"/>
              <a:t>Indiana</a:t>
            </a:r>
            <a:r>
              <a:rPr lang="en-US" sz="5400" dirty="0"/>
              <a:t> ADULT EDUCATION</a:t>
            </a:r>
            <a:r>
              <a:rPr lang="en-US" sz="10200" dirty="0"/>
              <a:t/>
            </a:r>
            <a:br>
              <a:rPr lang="en-US" sz="10200" dirty="0"/>
            </a:br>
            <a:r>
              <a:rPr lang="en-US" dirty="0"/>
              <a:t>Basic Skills. High School Equivalency. Short-term Training. Certifications and More.</a:t>
            </a:r>
            <a:br>
              <a:rPr lang="en-US" dirty="0"/>
            </a:br>
            <a:endParaRPr lang="en-US" dirty="0"/>
          </a:p>
        </p:txBody>
      </p:sp>
      <p:cxnSp>
        <p:nvCxnSpPr>
          <p:cNvPr id="9" name="Straight Connector 8"/>
          <p:cNvCxnSpPr/>
          <p:nvPr/>
        </p:nvCxnSpPr>
        <p:spPr>
          <a:xfrm flipH="1">
            <a:off x="5130015" y="2531658"/>
            <a:ext cx="10279" cy="38201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482328" y="2759396"/>
            <a:ext cx="5227891" cy="2492990"/>
          </a:xfrm>
          <a:prstGeom prst="rect">
            <a:avLst/>
          </a:prstGeom>
          <a:noFill/>
        </p:spPr>
        <p:txBody>
          <a:bodyPr wrap="square" rtlCol="0">
            <a:spAutoFit/>
          </a:bodyPr>
          <a:lstStyle/>
          <a:p>
            <a:endParaRPr lang="en-US" sz="1700" dirty="0">
              <a:solidFill>
                <a:srgbClr val="FFC000"/>
              </a:solidFill>
            </a:endParaRPr>
          </a:p>
          <a:p>
            <a:endParaRPr lang="en-US" sz="1700" dirty="0" smtClean="0">
              <a:solidFill>
                <a:srgbClr val="FFC000"/>
              </a:solidFill>
            </a:endParaRPr>
          </a:p>
          <a:p>
            <a:endParaRPr lang="en-US" sz="1700" dirty="0" smtClean="0"/>
          </a:p>
          <a:p>
            <a:endParaRPr lang="en-US" sz="1700" dirty="0"/>
          </a:p>
          <a:p>
            <a:endParaRPr lang="en-US" sz="1700" dirty="0"/>
          </a:p>
          <a:p>
            <a:endParaRPr lang="en-US" sz="1700" dirty="0" smtClean="0"/>
          </a:p>
          <a:p>
            <a:endParaRPr lang="en-US" dirty="0"/>
          </a:p>
          <a:p>
            <a:endParaRPr lang="en-US" dirty="0" smtClean="0"/>
          </a:p>
          <a:p>
            <a:endParaRPr lang="en-US" dirty="0"/>
          </a:p>
        </p:txBody>
      </p:sp>
      <p:sp>
        <p:nvSpPr>
          <p:cNvPr id="4" name="Rectangle 3"/>
          <p:cNvSpPr/>
          <p:nvPr/>
        </p:nvSpPr>
        <p:spPr>
          <a:xfrm>
            <a:off x="5253411" y="2943747"/>
            <a:ext cx="3981317" cy="2277547"/>
          </a:xfrm>
          <a:prstGeom prst="rect">
            <a:avLst/>
          </a:prstGeom>
        </p:spPr>
        <p:txBody>
          <a:bodyPr wrap="square">
            <a:spAutoFit/>
          </a:bodyPr>
          <a:lstStyle/>
          <a:p>
            <a:r>
              <a:rPr lang="en-US" sz="6000" b="1" dirty="0" smtClean="0">
                <a:solidFill>
                  <a:srgbClr val="FFC000"/>
                </a:solidFill>
              </a:rPr>
              <a:t>Catherine</a:t>
            </a:r>
          </a:p>
          <a:p>
            <a:r>
              <a:rPr lang="en-US" sz="4600" dirty="0" err="1" smtClean="0"/>
              <a:t>Bienfait</a:t>
            </a:r>
            <a:endParaRPr lang="en-US" sz="4600" dirty="0" smtClean="0"/>
          </a:p>
          <a:p>
            <a:r>
              <a:rPr lang="en-US" dirty="0" smtClean="0"/>
              <a:t>Data Recognition Corporation TASC</a:t>
            </a:r>
            <a:endParaRPr lang="en-US" dirty="0"/>
          </a:p>
        </p:txBody>
      </p:sp>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347846" y="2744925"/>
            <a:ext cx="2245723" cy="3230691"/>
          </a:xfrm>
          <a:prstGeom prst="rect">
            <a:avLst/>
          </a:prstGeom>
          <a:ln>
            <a:solidFill>
              <a:schemeClr val="tx1"/>
            </a:solidFill>
          </a:ln>
          <a:effectLst>
            <a:reflection blurRad="6350" stA="50000" endA="300" endPos="55500" dist="50800" dir="5400000" sy="-100000" algn="bl" rotWithShape="0"/>
          </a:effectLst>
        </p:spPr>
      </p:pic>
      <p:sp>
        <p:nvSpPr>
          <p:cNvPr id="5" name="TextBox 4"/>
          <p:cNvSpPr txBox="1"/>
          <p:nvPr/>
        </p:nvSpPr>
        <p:spPr>
          <a:xfrm>
            <a:off x="312440" y="2504311"/>
            <a:ext cx="4628543" cy="4247317"/>
          </a:xfrm>
          <a:prstGeom prst="rect">
            <a:avLst/>
          </a:prstGeom>
          <a:noFill/>
        </p:spPr>
        <p:txBody>
          <a:bodyPr wrap="square" rtlCol="0">
            <a:spAutoFit/>
          </a:bodyPr>
          <a:lstStyle/>
          <a:p>
            <a:r>
              <a:rPr lang="en-US" dirty="0"/>
              <a:t>Paula Boffa-Taylor </a:t>
            </a:r>
            <a:r>
              <a:rPr lang="en-US" dirty="0" smtClean="0"/>
              <a:t>is retiring </a:t>
            </a:r>
            <a:r>
              <a:rPr lang="en-US" dirty="0"/>
              <a:t>from DRC in August</a:t>
            </a:r>
            <a:r>
              <a:rPr lang="en-US" dirty="0" smtClean="0"/>
              <a:t>. </a:t>
            </a:r>
            <a:r>
              <a:rPr lang="en-US" dirty="0"/>
              <a:t>Paula will be with </a:t>
            </a:r>
            <a:r>
              <a:rPr lang="en-US" dirty="0" smtClean="0"/>
              <a:t>TASC until </a:t>
            </a:r>
            <a:r>
              <a:rPr lang="en-US" dirty="0"/>
              <a:t>August </a:t>
            </a:r>
            <a:r>
              <a:rPr lang="en-US" dirty="0" smtClean="0"/>
              <a:t>9. </a:t>
            </a:r>
            <a:r>
              <a:rPr lang="en-US" dirty="0"/>
              <a:t>M</a:t>
            </a:r>
            <a:r>
              <a:rPr lang="en-US" dirty="0" smtClean="0"/>
              <a:t>any </a:t>
            </a:r>
            <a:r>
              <a:rPr lang="en-US" dirty="0"/>
              <a:t>of you </a:t>
            </a:r>
            <a:r>
              <a:rPr lang="en-US" dirty="0" smtClean="0"/>
              <a:t>worked </a:t>
            </a:r>
            <a:r>
              <a:rPr lang="en-US" dirty="0"/>
              <a:t>closely with her over the years and may want to reach out and wish her well. </a:t>
            </a:r>
            <a:endParaRPr lang="en-US" dirty="0" smtClean="0"/>
          </a:p>
          <a:p>
            <a:endParaRPr lang="en-US" dirty="0"/>
          </a:p>
          <a:p>
            <a:r>
              <a:rPr lang="en-US" dirty="0" smtClean="0"/>
              <a:t>The new representative for Indiana will be </a:t>
            </a:r>
            <a:r>
              <a:rPr lang="en-US" dirty="0" smtClean="0">
                <a:solidFill>
                  <a:srgbClr val="FFC000"/>
                </a:solidFill>
              </a:rPr>
              <a:t>Catherine </a:t>
            </a:r>
            <a:r>
              <a:rPr lang="en-US" dirty="0" err="1">
                <a:solidFill>
                  <a:srgbClr val="FFC000"/>
                </a:solidFill>
              </a:rPr>
              <a:t>Bienfait</a:t>
            </a:r>
            <a:r>
              <a:rPr lang="en-US" dirty="0"/>
              <a:t>. Like Paula, Catherine has been with the TASC program since the beginning. Catherine was responsible for bringing New York State on board with TASC and is still their program manager.</a:t>
            </a:r>
          </a:p>
          <a:p>
            <a:r>
              <a:rPr lang="en-US" dirty="0"/>
              <a:t> </a:t>
            </a:r>
          </a:p>
          <a:p>
            <a:endParaRPr lang="en-US" dirty="0"/>
          </a:p>
        </p:txBody>
      </p:sp>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69769" y="5370625"/>
            <a:ext cx="2012775" cy="910758"/>
          </a:xfrm>
          <a:prstGeom prst="rect">
            <a:avLst/>
          </a:prstGeom>
          <a:effectLst>
            <a:reflection blurRad="6350" stA="52000" endA="300" endPos="35000" dir="5400000" sy="-100000" algn="bl" rotWithShape="0"/>
          </a:effectLst>
        </p:spPr>
      </p:pic>
      <p:pic>
        <p:nvPicPr>
          <p:cNvPr id="19" name="Picture 1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43597" y="5370625"/>
            <a:ext cx="1115974" cy="711635"/>
          </a:xfrm>
          <a:prstGeom prst="rect">
            <a:avLst/>
          </a:prstGeom>
          <a:ln>
            <a:solidFill>
              <a:schemeClr val="bg1"/>
            </a:solidFill>
          </a:ln>
          <a:effectLst>
            <a:reflection blurRad="6350" stA="50000" endA="300" endPos="55500" dist="50800" dir="5400000" sy="-100000" algn="bl" rotWithShape="0"/>
          </a:effectLst>
        </p:spPr>
      </p:pic>
    </p:spTree>
    <p:extLst>
      <p:ext uri="{BB962C8B-B14F-4D97-AF65-F5344CB8AC3E}">
        <p14:creationId xmlns:p14="http://schemas.microsoft.com/office/powerpoint/2010/main" val="39524314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869" y="78377"/>
            <a:ext cx="1309241" cy="1085579"/>
          </a:xfrm>
          <a:prstGeom prst="rect">
            <a:avLst/>
          </a:prstGeom>
        </p:spPr>
      </p:pic>
      <p:sp>
        <p:nvSpPr>
          <p:cNvPr id="5" name="Rectangle 4"/>
          <p:cNvSpPr/>
          <p:nvPr/>
        </p:nvSpPr>
        <p:spPr>
          <a:xfrm>
            <a:off x="0" y="-3049696"/>
            <a:ext cx="11734800" cy="2585323"/>
          </a:xfrm>
          <a:prstGeom prst="rect">
            <a:avLst/>
          </a:prstGeom>
        </p:spPr>
        <p:txBody>
          <a:bodyPr wrap="square">
            <a:spAutoFit/>
          </a:bodyPr>
          <a:lstStyle/>
          <a:p>
            <a:r>
              <a:rPr lang="en-US" dirty="0">
                <a:latin typeface="Arial" panose="020B0604020202020204" pitchFamily="34" charset="0"/>
              </a:rPr>
              <a:t>program is open to anyone age 16 or older who is not attending a high school. It helps people prepare for the equivalency test, earn workforce</a:t>
            </a:r>
          </a:p>
          <a:p>
            <a:r>
              <a:rPr lang="en-US" dirty="0">
                <a:latin typeface="Arial" panose="020B0604020202020204" pitchFamily="34" charset="0"/>
              </a:rPr>
              <a:t>certification and even learn English as a second language.</a:t>
            </a:r>
          </a:p>
          <a:p>
            <a:r>
              <a:rPr lang="en-US" dirty="0">
                <a:latin typeface="Arial" panose="020B0604020202020204" pitchFamily="34" charset="0"/>
              </a:rPr>
              <a:t>“It’s really all about getting people into career training and employment,” said Robert Moore, director of the program.</a:t>
            </a:r>
          </a:p>
          <a:p>
            <a:r>
              <a:rPr lang="en-US" dirty="0">
                <a:latin typeface="Arial" panose="020B0604020202020204" pitchFamily="34" charset="0"/>
              </a:rPr>
              <a:t>The program serves about 500 people each year. Historically, there has been one ceremony in May to recognize their accomplishments. A second</a:t>
            </a:r>
          </a:p>
          <a:p>
            <a:r>
              <a:rPr lang="en-US" dirty="0">
                <a:latin typeface="Arial" panose="020B0604020202020204" pitchFamily="34" charset="0"/>
              </a:rPr>
              <a:t>ceremony was added in December this year.</a:t>
            </a:r>
          </a:p>
          <a:p>
            <a:r>
              <a:rPr lang="en-US" dirty="0">
                <a:latin typeface="Arial" panose="020B0604020202020204" pitchFamily="34" charset="0"/>
              </a:rPr>
              <a:t>“</a:t>
            </a:r>
            <a:r>
              <a:rPr lang="en-US" sz="800" i="1" dirty="0">
                <a:latin typeface="Arial" panose="020B0604020202020204" pitchFamily="34" charset="0"/>
              </a:rPr>
              <a:t>- 1</a:t>
            </a:r>
            <a:endParaRPr lang="en-US" dirty="0"/>
          </a:p>
        </p:txBody>
      </p:sp>
      <p:sp>
        <p:nvSpPr>
          <p:cNvPr id="7" name="Rectangle 6"/>
          <p:cNvSpPr/>
          <p:nvPr/>
        </p:nvSpPr>
        <p:spPr>
          <a:xfrm>
            <a:off x="4890150" y="2118982"/>
            <a:ext cx="7079673" cy="1046440"/>
          </a:xfrm>
          <a:prstGeom prst="rect">
            <a:avLst/>
          </a:prstGeom>
        </p:spPr>
        <p:txBody>
          <a:bodyPr wrap="square">
            <a:spAutoFit/>
          </a:bodyPr>
          <a:lstStyle/>
          <a:p>
            <a:endParaRPr lang="en-US" sz="2800" dirty="0"/>
          </a:p>
          <a:p>
            <a:endParaRPr lang="en-US" sz="1700" dirty="0"/>
          </a:p>
          <a:p>
            <a:endParaRPr lang="en-US" sz="1700" dirty="0"/>
          </a:p>
        </p:txBody>
      </p:sp>
      <p:pic>
        <p:nvPicPr>
          <p:cNvPr id="17" name="Picture 16"/>
          <p:cNvPicPr>
            <a:picLocks noChangeAspect="1"/>
          </p:cNvPicPr>
          <p:nvPr/>
        </p:nvPicPr>
        <p:blipFill rotWithShape="1">
          <a:blip r:embed="rId4" cstate="email">
            <a:extLst>
              <a:ext uri="{28A0092B-C50C-407E-A947-70E740481C1C}">
                <a14:useLocalDpi xmlns:a14="http://schemas.microsoft.com/office/drawing/2010/main"/>
              </a:ext>
            </a:extLst>
          </a:blip>
          <a:srcRect r="-1343"/>
          <a:stretch/>
        </p:blipFill>
        <p:spPr>
          <a:xfrm>
            <a:off x="9498233" y="5686049"/>
            <a:ext cx="2236571" cy="979431"/>
          </a:xfrm>
          <a:prstGeom prst="rect">
            <a:avLst/>
          </a:prstGeom>
        </p:spPr>
      </p:pic>
      <p:sp>
        <p:nvSpPr>
          <p:cNvPr id="3" name="TextBox 2"/>
          <p:cNvSpPr txBox="1"/>
          <p:nvPr/>
        </p:nvSpPr>
        <p:spPr>
          <a:xfrm>
            <a:off x="-2361811" y="3545401"/>
            <a:ext cx="10643366" cy="646331"/>
          </a:xfrm>
          <a:prstGeom prst="rect">
            <a:avLst/>
          </a:prstGeom>
          <a:noFill/>
        </p:spPr>
        <p:txBody>
          <a:bodyPr wrap="square" rtlCol="0">
            <a:spAutoFit/>
          </a:bodyPr>
          <a:lstStyle/>
          <a:p>
            <a:r>
              <a:rPr lang="en-US" dirty="0"/>
              <a:t> </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59656900"/>
              </p:ext>
            </p:extLst>
          </p:nvPr>
        </p:nvGraphicFramePr>
        <p:xfrm>
          <a:off x="1673942" y="2419049"/>
          <a:ext cx="9810135" cy="3267000"/>
        </p:xfrm>
        <a:graphic>
          <a:graphicData uri="http://schemas.openxmlformats.org/drawingml/2006/table">
            <a:tbl>
              <a:tblPr firstRow="1" bandRow="1">
                <a:tableStyleId>{5C22544A-7EE6-4342-B048-85BDC9FD1C3A}</a:tableStyleId>
              </a:tblPr>
              <a:tblGrid>
                <a:gridCol w="5656007"/>
                <a:gridCol w="4154128"/>
              </a:tblGrid>
              <a:tr h="597471">
                <a:tc>
                  <a:txBody>
                    <a:bodyPr/>
                    <a:lstStyle/>
                    <a:p>
                      <a:r>
                        <a:rPr lang="en-US" sz="3600" dirty="0" smtClean="0"/>
                        <a:t>Performance Metric</a:t>
                      </a:r>
                      <a:endParaRPr lang="en-US" sz="3600" dirty="0"/>
                    </a:p>
                  </a:txBody>
                  <a:tcPr/>
                </a:tc>
                <a:tc>
                  <a:txBody>
                    <a:bodyPr/>
                    <a:lstStyle/>
                    <a:p>
                      <a:r>
                        <a:rPr lang="en-US" sz="3600" dirty="0" smtClean="0"/>
                        <a:t>Point Value</a:t>
                      </a:r>
                      <a:endParaRPr lang="en-US" sz="3600" dirty="0"/>
                    </a:p>
                  </a:txBody>
                  <a:tcPr/>
                </a:tc>
              </a:tr>
              <a:tr h="656730">
                <a:tc>
                  <a:txBody>
                    <a:bodyPr/>
                    <a:lstStyle/>
                    <a:p>
                      <a:r>
                        <a:rPr lang="en-US" sz="3200" b="1" dirty="0" smtClean="0"/>
                        <a:t>Adult Education Enrollment</a:t>
                      </a:r>
                      <a:endParaRPr lang="en-US" sz="3200" b="1" dirty="0"/>
                    </a:p>
                  </a:txBody>
                  <a:tcPr/>
                </a:tc>
                <a:tc>
                  <a:txBody>
                    <a:bodyPr/>
                    <a:lstStyle/>
                    <a:p>
                      <a:r>
                        <a:rPr lang="en-US" sz="3200" b="1" dirty="0" smtClean="0"/>
                        <a:t>1 Point</a:t>
                      </a:r>
                      <a:endParaRPr lang="en-US" sz="3200" b="1" dirty="0"/>
                    </a:p>
                  </a:txBody>
                  <a:tcPr/>
                </a:tc>
              </a:tr>
              <a:tr h="656730">
                <a:tc>
                  <a:txBody>
                    <a:bodyPr/>
                    <a:lstStyle/>
                    <a:p>
                      <a:r>
                        <a:rPr lang="en-US" sz="3200" b="1" dirty="0" smtClean="0"/>
                        <a:t>Attained HSE</a:t>
                      </a:r>
                      <a:endParaRPr lang="en-US" sz="3200" b="1" dirty="0"/>
                    </a:p>
                  </a:txBody>
                  <a:tcPr/>
                </a:tc>
                <a:tc>
                  <a:txBody>
                    <a:bodyPr/>
                    <a:lstStyle/>
                    <a:p>
                      <a:r>
                        <a:rPr lang="en-US" sz="3200" b="1" dirty="0" smtClean="0"/>
                        <a:t>1 Point</a:t>
                      </a:r>
                      <a:endParaRPr lang="en-US" sz="3200" b="1" dirty="0"/>
                    </a:p>
                  </a:txBody>
                  <a:tcPr/>
                </a:tc>
              </a:tr>
              <a:tr h="656730">
                <a:tc>
                  <a:txBody>
                    <a:bodyPr/>
                    <a:lstStyle/>
                    <a:p>
                      <a:r>
                        <a:rPr lang="en-US" sz="3200" b="1" dirty="0" smtClean="0"/>
                        <a:t>Measurable Skill Gain</a:t>
                      </a:r>
                      <a:endParaRPr lang="en-US" sz="3200" b="1" dirty="0"/>
                    </a:p>
                  </a:txBody>
                  <a:tcPr/>
                </a:tc>
                <a:tc>
                  <a:txBody>
                    <a:bodyPr/>
                    <a:lstStyle/>
                    <a:p>
                      <a:r>
                        <a:rPr lang="en-US" sz="3200" b="1" dirty="0" smtClean="0"/>
                        <a:t>1 Point</a:t>
                      </a:r>
                      <a:endParaRPr lang="en-US" sz="3200" b="1" dirty="0"/>
                    </a:p>
                  </a:txBody>
                  <a:tcPr/>
                </a:tc>
              </a:tr>
              <a:tr h="656730">
                <a:tc>
                  <a:txBody>
                    <a:bodyPr/>
                    <a:lstStyle/>
                    <a:p>
                      <a:r>
                        <a:rPr lang="en-US" sz="3200" b="1" dirty="0" smtClean="0"/>
                        <a:t>Attained</a:t>
                      </a:r>
                      <a:r>
                        <a:rPr lang="en-US" sz="3200" b="1" baseline="0" dirty="0" smtClean="0"/>
                        <a:t> Certification</a:t>
                      </a:r>
                      <a:endParaRPr lang="en-US" sz="3200" b="1" dirty="0"/>
                    </a:p>
                  </a:txBody>
                  <a:tcPr/>
                </a:tc>
                <a:tc>
                  <a:txBody>
                    <a:bodyPr/>
                    <a:lstStyle/>
                    <a:p>
                      <a:r>
                        <a:rPr lang="en-US" sz="3200" b="1" dirty="0" smtClean="0"/>
                        <a:t>1 Point</a:t>
                      </a:r>
                      <a:endParaRPr lang="en-US" sz="3200" b="1" dirty="0"/>
                    </a:p>
                  </a:txBody>
                  <a:tcPr/>
                </a:tc>
              </a:tr>
            </a:tbl>
          </a:graphicData>
        </a:graphic>
      </p:graphicFrame>
      <p:sp>
        <p:nvSpPr>
          <p:cNvPr id="10" name="Rectangle 9"/>
          <p:cNvSpPr/>
          <p:nvPr/>
        </p:nvSpPr>
        <p:spPr>
          <a:xfrm>
            <a:off x="2487560" y="964311"/>
            <a:ext cx="9129252" cy="1477328"/>
          </a:xfrm>
          <a:prstGeom prst="rect">
            <a:avLst/>
          </a:prstGeom>
        </p:spPr>
        <p:txBody>
          <a:bodyPr wrap="square">
            <a:spAutoFit/>
          </a:bodyPr>
          <a:lstStyle/>
          <a:p>
            <a:r>
              <a:rPr lang="en-US" sz="5400" b="1" dirty="0"/>
              <a:t>Indiana</a:t>
            </a:r>
            <a:r>
              <a:rPr lang="en-US" sz="5400" dirty="0"/>
              <a:t> ADULT EDUCATION</a:t>
            </a:r>
            <a:r>
              <a:rPr lang="en-US" sz="10200" dirty="0"/>
              <a:t/>
            </a:r>
            <a:br>
              <a:rPr lang="en-US" sz="10200" dirty="0"/>
            </a:br>
            <a:r>
              <a:rPr lang="en-US" dirty="0"/>
              <a:t>Basic Skills. High School Equivalency. Short-term Training. Certifications and More.</a:t>
            </a:r>
            <a:br>
              <a:rPr lang="en-US" dirty="0"/>
            </a:br>
            <a:endParaRPr lang="en-US" dirty="0"/>
          </a:p>
        </p:txBody>
      </p:sp>
      <p:sp>
        <p:nvSpPr>
          <p:cNvPr id="11" name="Rectangle 10"/>
          <p:cNvSpPr/>
          <p:nvPr/>
        </p:nvSpPr>
        <p:spPr>
          <a:xfrm>
            <a:off x="582267" y="2419049"/>
            <a:ext cx="738664" cy="3408416"/>
          </a:xfrm>
          <a:prstGeom prst="rect">
            <a:avLst/>
          </a:prstGeom>
          <a:solidFill>
            <a:srgbClr val="FFC000"/>
          </a:solidFill>
          <a:effectLst>
            <a:reflection blurRad="6350" stA="50000" endA="300" endPos="55500" dist="50800" dir="5400000" sy="-100000" algn="bl" rotWithShape="0"/>
          </a:effectLst>
        </p:spPr>
        <p:txBody>
          <a:bodyPr vert="vert270" wrap="square">
            <a:spAutoFit/>
          </a:bodyPr>
          <a:lstStyle/>
          <a:p>
            <a:r>
              <a:rPr lang="en-US" b="1" dirty="0">
                <a:solidFill>
                  <a:schemeClr val="bg1"/>
                </a:solidFill>
              </a:rPr>
              <a:t>2018-19 Grant </a:t>
            </a:r>
            <a:r>
              <a:rPr lang="en-US" dirty="0">
                <a:solidFill>
                  <a:schemeClr val="bg1"/>
                </a:solidFill>
              </a:rPr>
              <a:t/>
            </a:r>
            <a:br>
              <a:rPr lang="en-US" dirty="0">
                <a:solidFill>
                  <a:schemeClr val="bg1"/>
                </a:solidFill>
              </a:rPr>
            </a:br>
            <a:r>
              <a:rPr lang="en-US" dirty="0">
                <a:solidFill>
                  <a:schemeClr val="bg1"/>
                </a:solidFill>
              </a:rPr>
              <a:t>Program Performance Metrics</a:t>
            </a:r>
          </a:p>
        </p:txBody>
      </p:sp>
      <p:sp>
        <p:nvSpPr>
          <p:cNvPr id="12" name="Rectangle 11"/>
          <p:cNvSpPr/>
          <p:nvPr/>
        </p:nvSpPr>
        <p:spPr>
          <a:xfrm>
            <a:off x="1673942" y="5794874"/>
            <a:ext cx="8885903" cy="338554"/>
          </a:xfrm>
          <a:prstGeom prst="rect">
            <a:avLst/>
          </a:prstGeom>
        </p:spPr>
        <p:txBody>
          <a:bodyPr wrap="square">
            <a:spAutoFit/>
          </a:bodyPr>
          <a:lstStyle/>
          <a:p>
            <a:r>
              <a:rPr lang="en-US" sz="1600" dirty="0"/>
              <a:t>The 2018-2019 Program Performance Metrics will be used to award grants </a:t>
            </a:r>
            <a:r>
              <a:rPr lang="en-US" sz="1600" dirty="0" smtClean="0"/>
              <a:t>for 2019-2020</a:t>
            </a:r>
            <a:endParaRPr lang="en-US" sz="1600" dirty="0"/>
          </a:p>
        </p:txBody>
      </p:sp>
    </p:spTree>
    <p:extLst>
      <p:ext uri="{BB962C8B-B14F-4D97-AF65-F5344CB8AC3E}">
        <p14:creationId xmlns:p14="http://schemas.microsoft.com/office/powerpoint/2010/main" val="25779118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869" y="78377"/>
            <a:ext cx="1309241" cy="1085579"/>
          </a:xfrm>
          <a:prstGeom prst="rect">
            <a:avLst/>
          </a:prstGeom>
        </p:spPr>
      </p:pic>
      <p:sp>
        <p:nvSpPr>
          <p:cNvPr id="10" name="TextBox 9"/>
          <p:cNvSpPr txBox="1"/>
          <p:nvPr/>
        </p:nvSpPr>
        <p:spPr>
          <a:xfrm>
            <a:off x="1621364" y="7388318"/>
            <a:ext cx="5501390" cy="5580502"/>
          </a:xfrm>
          <a:prstGeom prst="rect">
            <a:avLst/>
          </a:prstGeom>
          <a:noFill/>
        </p:spPr>
        <p:txBody>
          <a:bodyPr wrap="square" rtlCol="0">
            <a:spAutoFit/>
          </a:bodyPr>
          <a:lstStyle/>
          <a:p>
            <a:pPr marR="0">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Then one day, after nearly ten years of sticking to his dream of pursuing music, and becoming an accomplished Elvis and Johnny Cash impersonator, his father had a proposition for him. “He said he knew I had this dream of recording music in Memphis and basically told me he would pay for half of everything if I got my (HSE).”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So, after years out of traditional high school, and an attempt at another high school equivalency (HSE) program out of state, Bennett enrolled at the MACC for daily adult education afternoon classes. “The teacher was great- he motivated me when I needed to be motivated.” After about four months in class, Bennett passed his HSE test and received his diploma. Bennett says, “If it wasn’t for Mr. Smith keeping me on track, I would have never gotten it done.”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“If I can make it, anyone can make it,” says Bennett. </a:t>
            </a:r>
            <a:endParaRPr lang="en-US" dirty="0"/>
          </a:p>
          <a:p>
            <a:endParaRPr lang="en-US" dirty="0"/>
          </a:p>
        </p:txBody>
      </p:sp>
      <p:sp>
        <p:nvSpPr>
          <p:cNvPr id="11" name="Rectangle 10"/>
          <p:cNvSpPr/>
          <p:nvPr/>
        </p:nvSpPr>
        <p:spPr>
          <a:xfrm>
            <a:off x="3874691" y="3013182"/>
            <a:ext cx="3618999" cy="1754326"/>
          </a:xfrm>
          <a:prstGeom prst="rect">
            <a:avLst/>
          </a:prstGeom>
        </p:spPr>
        <p:txBody>
          <a:bodyPr wrap="square">
            <a:spAutoFit/>
          </a:bodyPr>
          <a:lstStyle/>
          <a:p>
            <a:r>
              <a:rPr lang="en-US" sz="6000" b="1" dirty="0" smtClean="0">
                <a:solidFill>
                  <a:srgbClr val="FFC000"/>
                </a:solidFill>
              </a:rPr>
              <a:t>Angelia </a:t>
            </a:r>
          </a:p>
          <a:p>
            <a:r>
              <a:rPr lang="en-US" sz="3200" dirty="0" smtClean="0"/>
              <a:t>Clevenger</a:t>
            </a:r>
            <a:endParaRPr lang="en-US" sz="3200" dirty="0" smtClean="0">
              <a:solidFill>
                <a:srgbClr val="FFC000"/>
              </a:solidFill>
            </a:endParaRPr>
          </a:p>
          <a:p>
            <a:r>
              <a:rPr lang="en-US" sz="1600" dirty="0" smtClean="0"/>
              <a:t>Winchester, Indiana</a:t>
            </a:r>
            <a:endParaRPr lang="en-US" sz="1600" dirty="0"/>
          </a:p>
        </p:txBody>
      </p:sp>
      <p:sp>
        <p:nvSpPr>
          <p:cNvPr id="2" name="Rectangle 1"/>
          <p:cNvSpPr/>
          <p:nvPr/>
        </p:nvSpPr>
        <p:spPr>
          <a:xfrm>
            <a:off x="2568313" y="877232"/>
            <a:ext cx="9466332" cy="1477328"/>
          </a:xfrm>
          <a:prstGeom prst="rect">
            <a:avLst/>
          </a:prstGeom>
        </p:spPr>
        <p:txBody>
          <a:bodyPr wrap="square">
            <a:spAutoFit/>
          </a:bodyPr>
          <a:lstStyle/>
          <a:p>
            <a:r>
              <a:rPr lang="en-US" sz="5400" b="1" dirty="0"/>
              <a:t>Indiana</a:t>
            </a:r>
            <a:r>
              <a:rPr lang="en-US" sz="5400" dirty="0"/>
              <a:t> ADULT EDUCATION</a:t>
            </a:r>
            <a:r>
              <a:rPr lang="en-US" sz="10200" dirty="0"/>
              <a:t/>
            </a:r>
            <a:br>
              <a:rPr lang="en-US" sz="10200" dirty="0"/>
            </a:br>
            <a:r>
              <a:rPr lang="en-US" dirty="0"/>
              <a:t>Basic Skills. High School Equivalency. Short-term Training. Certifications and More.</a:t>
            </a:r>
            <a:br>
              <a:rPr lang="en-US" dirty="0"/>
            </a:br>
            <a:endParaRPr lang="en-US" dirty="0"/>
          </a:p>
        </p:txBody>
      </p:sp>
      <p:cxnSp>
        <p:nvCxnSpPr>
          <p:cNvPr id="9" name="Straight Connector 8"/>
          <p:cNvCxnSpPr/>
          <p:nvPr/>
        </p:nvCxnSpPr>
        <p:spPr>
          <a:xfrm flipH="1">
            <a:off x="7222396" y="2381007"/>
            <a:ext cx="10279" cy="38201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954189" y="2828516"/>
            <a:ext cx="3107249" cy="369332"/>
          </a:xfrm>
          <a:prstGeom prst="rect">
            <a:avLst/>
          </a:prstGeom>
          <a:noFill/>
        </p:spPr>
        <p:txBody>
          <a:bodyPr wrap="square" rtlCol="0">
            <a:spAutoFit/>
          </a:bodyPr>
          <a:lstStyle/>
          <a:p>
            <a:r>
              <a:rPr lang="en-US" dirty="0" smtClean="0"/>
              <a:t>“Beginning of a Journey”</a:t>
            </a:r>
            <a:endParaRPr lang="en-US" dirty="0"/>
          </a:p>
        </p:txBody>
      </p:sp>
      <p:pic>
        <p:nvPicPr>
          <p:cNvPr id="12" name="Picture 11"/>
          <p:cNvPicPr/>
          <p:nvPr/>
        </p:nvPicPr>
        <p:blipFill>
          <a:blip r:embed="rId4" cstate="print"/>
          <a:srcRect/>
          <a:stretch>
            <a:fillRect/>
          </a:stretch>
        </p:blipFill>
        <p:spPr bwMode="auto">
          <a:xfrm>
            <a:off x="502439" y="2354560"/>
            <a:ext cx="3104199" cy="3497973"/>
          </a:xfrm>
          <a:prstGeom prst="rect">
            <a:avLst/>
          </a:prstGeom>
          <a:noFill/>
          <a:ln w="9525">
            <a:solidFill>
              <a:schemeClr val="tx1"/>
            </a:solidFill>
            <a:miter lim="800000"/>
            <a:headEnd/>
            <a:tailEnd/>
          </a:ln>
          <a:effectLst>
            <a:reflection blurRad="6350" stA="52000" endA="300" endPos="35000" dir="5400000" sy="-100000" algn="bl" rotWithShape="0"/>
          </a:effectLst>
        </p:spPr>
      </p:pic>
      <p:sp>
        <p:nvSpPr>
          <p:cNvPr id="7" name="Rectangle 6"/>
          <p:cNvSpPr/>
          <p:nvPr/>
        </p:nvSpPr>
        <p:spPr>
          <a:xfrm>
            <a:off x="3828912" y="5030351"/>
            <a:ext cx="3266247" cy="1477328"/>
          </a:xfrm>
          <a:prstGeom prst="rect">
            <a:avLst/>
          </a:prstGeom>
        </p:spPr>
        <p:txBody>
          <a:bodyPr wrap="square">
            <a:spAutoFit/>
          </a:bodyPr>
          <a:lstStyle/>
          <a:p>
            <a:r>
              <a:rPr lang="en-US" sz="3200" dirty="0" smtClean="0">
                <a:solidFill>
                  <a:srgbClr val="FFC000"/>
                </a:solidFill>
              </a:rPr>
              <a:t>“I WAS FAILING   </a:t>
            </a:r>
          </a:p>
          <a:p>
            <a:r>
              <a:rPr lang="en-US" sz="3600" dirty="0" smtClean="0">
                <a:solidFill>
                  <a:srgbClr val="FFC000"/>
                </a:solidFill>
              </a:rPr>
              <a:t> EVERY CLASS </a:t>
            </a:r>
          </a:p>
          <a:p>
            <a:r>
              <a:rPr lang="en-US" sz="1600" dirty="0" smtClean="0"/>
              <a:t>  </a:t>
            </a:r>
            <a:r>
              <a:rPr lang="en-US" sz="2200" dirty="0" smtClean="0"/>
              <a:t>AND I DIDN’T CARE.”</a:t>
            </a:r>
            <a:endParaRPr lang="en-US" sz="2200" dirty="0"/>
          </a:p>
        </p:txBody>
      </p:sp>
      <p:sp>
        <p:nvSpPr>
          <p:cNvPr id="14" name="TextBox 13"/>
          <p:cNvSpPr txBox="1"/>
          <p:nvPr/>
        </p:nvSpPr>
        <p:spPr>
          <a:xfrm>
            <a:off x="7493689" y="2354560"/>
            <a:ext cx="4540956" cy="4524315"/>
          </a:xfrm>
          <a:prstGeom prst="rect">
            <a:avLst/>
          </a:prstGeom>
          <a:noFill/>
        </p:spPr>
        <p:txBody>
          <a:bodyPr wrap="square" rtlCol="0">
            <a:spAutoFit/>
          </a:bodyPr>
          <a:lstStyle/>
          <a:p>
            <a:r>
              <a:rPr lang="en-US" dirty="0" smtClean="0">
                <a:solidFill>
                  <a:srgbClr val="FFC000"/>
                </a:solidFill>
              </a:rPr>
              <a:t>Angelia Clevenger </a:t>
            </a:r>
            <a:r>
              <a:rPr lang="en-US" dirty="0" smtClean="0"/>
              <a:t>began adult education classes at the Winchester </a:t>
            </a:r>
            <a:r>
              <a:rPr lang="en-US" dirty="0" err="1" smtClean="0"/>
              <a:t>WorkOne</a:t>
            </a:r>
            <a:r>
              <a:rPr lang="en-US" dirty="0" smtClean="0"/>
              <a:t> after her mother signed her out of high school. </a:t>
            </a:r>
          </a:p>
          <a:p>
            <a:endParaRPr lang="en-US" dirty="0"/>
          </a:p>
          <a:p>
            <a:r>
              <a:rPr lang="en-US" dirty="0"/>
              <a:t>As a student with ADD/ADHD, </a:t>
            </a:r>
            <a:r>
              <a:rPr lang="en-US" dirty="0" smtClean="0"/>
              <a:t>she said</a:t>
            </a:r>
            <a:r>
              <a:rPr lang="en-US" dirty="0"/>
              <a:t>, </a:t>
            </a:r>
            <a:r>
              <a:rPr lang="en-US" dirty="0" smtClean="0"/>
              <a:t>“There </a:t>
            </a:r>
            <a:r>
              <a:rPr lang="en-US" dirty="0"/>
              <a:t>were just too many distractions and too much drama for me, I couldn’t concentrate.” </a:t>
            </a:r>
            <a:endParaRPr lang="en-US" dirty="0" smtClean="0"/>
          </a:p>
          <a:p>
            <a:endParaRPr lang="en-US" dirty="0">
              <a:solidFill>
                <a:srgbClr val="FFC000"/>
              </a:solidFill>
            </a:endParaRPr>
          </a:p>
          <a:p>
            <a:r>
              <a:rPr lang="en-US" dirty="0" smtClean="0"/>
              <a:t>Because of her teacher and a small </a:t>
            </a:r>
            <a:r>
              <a:rPr lang="en-US" dirty="0"/>
              <a:t>class </a:t>
            </a:r>
            <a:r>
              <a:rPr lang="en-US" dirty="0" smtClean="0"/>
              <a:t>size, it was possible </a:t>
            </a:r>
            <a:r>
              <a:rPr lang="en-US" dirty="0"/>
              <a:t>for her to focus </a:t>
            </a:r>
            <a:r>
              <a:rPr lang="en-US" dirty="0" smtClean="0"/>
              <a:t>on education, </a:t>
            </a:r>
            <a:r>
              <a:rPr lang="en-US" dirty="0"/>
              <a:t>and to keep </a:t>
            </a:r>
            <a:r>
              <a:rPr lang="en-US" dirty="0" smtClean="0"/>
              <a:t>on task </a:t>
            </a:r>
            <a:r>
              <a:rPr lang="en-US" dirty="0"/>
              <a:t>with what needed to be done. </a:t>
            </a:r>
            <a:endParaRPr lang="en-US" dirty="0" smtClean="0">
              <a:solidFill>
                <a:srgbClr val="FFC000"/>
              </a:solidFill>
            </a:endParaRPr>
          </a:p>
          <a:p>
            <a:endParaRPr lang="en-US" dirty="0"/>
          </a:p>
          <a:p>
            <a:r>
              <a:rPr lang="en-US" dirty="0" smtClean="0"/>
              <a:t> </a:t>
            </a:r>
            <a:endParaRPr lang="en-US" dirty="0"/>
          </a:p>
        </p:txBody>
      </p:sp>
    </p:spTree>
    <p:extLst>
      <p:ext uri="{BB962C8B-B14F-4D97-AF65-F5344CB8AC3E}">
        <p14:creationId xmlns:p14="http://schemas.microsoft.com/office/powerpoint/2010/main" val="41112154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869" y="78377"/>
            <a:ext cx="1309241" cy="1085579"/>
          </a:xfrm>
          <a:prstGeom prst="rect">
            <a:avLst/>
          </a:prstGeom>
        </p:spPr>
      </p:pic>
      <p:sp>
        <p:nvSpPr>
          <p:cNvPr id="5" name="Rectangle 4"/>
          <p:cNvSpPr/>
          <p:nvPr/>
        </p:nvSpPr>
        <p:spPr>
          <a:xfrm>
            <a:off x="0" y="-3049696"/>
            <a:ext cx="11734800" cy="2585323"/>
          </a:xfrm>
          <a:prstGeom prst="rect">
            <a:avLst/>
          </a:prstGeom>
        </p:spPr>
        <p:txBody>
          <a:bodyPr wrap="square">
            <a:spAutoFit/>
          </a:bodyPr>
          <a:lstStyle/>
          <a:p>
            <a:r>
              <a:rPr lang="en-US" dirty="0">
                <a:latin typeface="Arial" panose="020B0604020202020204" pitchFamily="34" charset="0"/>
              </a:rPr>
              <a:t>program is open to anyone age 16 or older who is not attending a high school. It helps people prepare for the equivalency test, earn workforce</a:t>
            </a:r>
          </a:p>
          <a:p>
            <a:r>
              <a:rPr lang="en-US" dirty="0">
                <a:latin typeface="Arial" panose="020B0604020202020204" pitchFamily="34" charset="0"/>
              </a:rPr>
              <a:t>certification and even learn English as a second language.</a:t>
            </a:r>
          </a:p>
          <a:p>
            <a:r>
              <a:rPr lang="en-US" dirty="0">
                <a:latin typeface="Arial" panose="020B0604020202020204" pitchFamily="34" charset="0"/>
              </a:rPr>
              <a:t>“It’s really all about getting people into career training and employment,” said Robert Moore, director of the program.</a:t>
            </a:r>
          </a:p>
          <a:p>
            <a:r>
              <a:rPr lang="en-US" dirty="0">
                <a:latin typeface="Arial" panose="020B0604020202020204" pitchFamily="34" charset="0"/>
              </a:rPr>
              <a:t>The program serves about 500 people each year. Historically, there has been one ceremony in May to recognize their accomplishments. A second</a:t>
            </a:r>
          </a:p>
          <a:p>
            <a:r>
              <a:rPr lang="en-US" dirty="0">
                <a:latin typeface="Arial" panose="020B0604020202020204" pitchFamily="34" charset="0"/>
              </a:rPr>
              <a:t>ceremony was added in December this year.</a:t>
            </a:r>
          </a:p>
          <a:p>
            <a:r>
              <a:rPr lang="en-US" dirty="0">
                <a:latin typeface="Arial" panose="020B0604020202020204" pitchFamily="34" charset="0"/>
              </a:rPr>
              <a:t>“</a:t>
            </a:r>
            <a:r>
              <a:rPr lang="en-US" sz="800" i="1" dirty="0">
                <a:latin typeface="Arial" panose="020B0604020202020204" pitchFamily="34" charset="0"/>
              </a:rPr>
              <a:t>- 1</a:t>
            </a:r>
            <a:endParaRPr lang="en-US" dirty="0"/>
          </a:p>
        </p:txBody>
      </p:sp>
      <p:sp>
        <p:nvSpPr>
          <p:cNvPr id="7" name="Rectangle 6"/>
          <p:cNvSpPr/>
          <p:nvPr/>
        </p:nvSpPr>
        <p:spPr>
          <a:xfrm>
            <a:off x="4890150" y="2118982"/>
            <a:ext cx="7079673" cy="1046440"/>
          </a:xfrm>
          <a:prstGeom prst="rect">
            <a:avLst/>
          </a:prstGeom>
        </p:spPr>
        <p:txBody>
          <a:bodyPr wrap="square">
            <a:spAutoFit/>
          </a:bodyPr>
          <a:lstStyle/>
          <a:p>
            <a:endParaRPr lang="en-US" sz="2800" dirty="0"/>
          </a:p>
          <a:p>
            <a:endParaRPr lang="en-US" sz="1700" dirty="0"/>
          </a:p>
          <a:p>
            <a:endParaRPr lang="en-US" sz="1700" dirty="0"/>
          </a:p>
        </p:txBody>
      </p:sp>
      <p:pic>
        <p:nvPicPr>
          <p:cNvPr id="17" name="Picture 16"/>
          <p:cNvPicPr>
            <a:picLocks noChangeAspect="1"/>
          </p:cNvPicPr>
          <p:nvPr/>
        </p:nvPicPr>
        <p:blipFill rotWithShape="1">
          <a:blip r:embed="rId4" cstate="email">
            <a:extLst>
              <a:ext uri="{28A0092B-C50C-407E-A947-70E740481C1C}">
                <a14:useLocalDpi xmlns:a14="http://schemas.microsoft.com/office/drawing/2010/main"/>
              </a:ext>
            </a:extLst>
          </a:blip>
          <a:srcRect r="-1343"/>
          <a:stretch/>
        </p:blipFill>
        <p:spPr>
          <a:xfrm>
            <a:off x="9498233" y="5686049"/>
            <a:ext cx="2236571" cy="979431"/>
          </a:xfrm>
          <a:prstGeom prst="rect">
            <a:avLst/>
          </a:prstGeom>
        </p:spPr>
      </p:pic>
      <p:sp>
        <p:nvSpPr>
          <p:cNvPr id="3" name="TextBox 2"/>
          <p:cNvSpPr txBox="1"/>
          <p:nvPr/>
        </p:nvSpPr>
        <p:spPr>
          <a:xfrm>
            <a:off x="-2361811" y="3545401"/>
            <a:ext cx="10643366" cy="646331"/>
          </a:xfrm>
          <a:prstGeom prst="rect">
            <a:avLst/>
          </a:prstGeom>
          <a:noFill/>
        </p:spPr>
        <p:txBody>
          <a:bodyPr wrap="square" rtlCol="0">
            <a:spAutoFit/>
          </a:bodyPr>
          <a:lstStyle/>
          <a:p>
            <a:r>
              <a:rPr lang="en-US" dirty="0"/>
              <a:t> </a:t>
            </a:r>
          </a:p>
          <a:p>
            <a:endParaRPr lang="en-US" dirty="0"/>
          </a:p>
        </p:txBody>
      </p:sp>
      <p:pic>
        <p:nvPicPr>
          <p:cNvPr id="8" name="Picture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116911" y="759963"/>
            <a:ext cx="5153924" cy="4750898"/>
          </a:xfrm>
          <a:prstGeom prst="rect">
            <a:avLst/>
          </a:prstGeom>
        </p:spPr>
      </p:pic>
      <p:sp>
        <p:nvSpPr>
          <p:cNvPr id="9" name="TextBox 8"/>
          <p:cNvSpPr txBox="1"/>
          <p:nvPr/>
        </p:nvSpPr>
        <p:spPr>
          <a:xfrm>
            <a:off x="498611" y="1482011"/>
            <a:ext cx="5334840" cy="3847207"/>
          </a:xfrm>
          <a:prstGeom prst="rect">
            <a:avLst/>
          </a:prstGeom>
          <a:noFill/>
        </p:spPr>
        <p:txBody>
          <a:bodyPr wrap="square" rtlCol="0">
            <a:spAutoFit/>
          </a:bodyPr>
          <a:lstStyle/>
          <a:p>
            <a:r>
              <a:rPr lang="en-US" sz="9600" dirty="0" smtClean="0"/>
              <a:t>InTERS</a:t>
            </a:r>
          </a:p>
          <a:p>
            <a:r>
              <a:rPr lang="en-US" sz="6000" dirty="0" smtClean="0">
                <a:solidFill>
                  <a:srgbClr val="FFC000"/>
                </a:solidFill>
              </a:rPr>
              <a:t>Data Security</a:t>
            </a:r>
          </a:p>
          <a:p>
            <a:pPr marL="857250" indent="-857250">
              <a:buFontTx/>
              <a:buChar char="-"/>
            </a:pPr>
            <a:r>
              <a:rPr lang="en-US" sz="4400" dirty="0" smtClean="0"/>
              <a:t>User ID</a:t>
            </a:r>
          </a:p>
          <a:p>
            <a:pPr marL="857250" indent="-857250">
              <a:buFontTx/>
              <a:buChar char="-"/>
            </a:pPr>
            <a:r>
              <a:rPr lang="en-US" sz="4400" dirty="0" smtClean="0"/>
              <a:t>Password</a:t>
            </a:r>
          </a:p>
        </p:txBody>
      </p:sp>
      <p:sp>
        <p:nvSpPr>
          <p:cNvPr id="2" name="TextBox 1"/>
          <p:cNvSpPr txBox="1"/>
          <p:nvPr/>
        </p:nvSpPr>
        <p:spPr>
          <a:xfrm>
            <a:off x="687092" y="5510861"/>
            <a:ext cx="5180308" cy="646331"/>
          </a:xfrm>
          <a:prstGeom prst="rect">
            <a:avLst/>
          </a:prstGeom>
          <a:solidFill>
            <a:srgbClr val="FFC000"/>
          </a:solidFill>
          <a:effectLst>
            <a:reflection blurRad="6350" stA="50000" endA="300" endPos="55500" dist="101600" dir="5400000" sy="-100000" algn="bl" rotWithShape="0"/>
          </a:effectLst>
        </p:spPr>
        <p:txBody>
          <a:bodyPr wrap="square" rtlCol="0">
            <a:spAutoFit/>
          </a:bodyPr>
          <a:lstStyle/>
          <a:p>
            <a:r>
              <a:rPr lang="en-US" sz="3600" dirty="0" smtClean="0">
                <a:solidFill>
                  <a:schemeClr val="bg1"/>
                </a:solidFill>
              </a:rPr>
              <a:t>Do </a:t>
            </a:r>
            <a:r>
              <a:rPr lang="en-US" sz="3600" b="1" u="sng" dirty="0" smtClean="0">
                <a:solidFill>
                  <a:schemeClr val="bg1"/>
                </a:solidFill>
              </a:rPr>
              <a:t>Not</a:t>
            </a:r>
            <a:r>
              <a:rPr lang="en-US" sz="3600" dirty="0" smtClean="0">
                <a:solidFill>
                  <a:schemeClr val="bg1"/>
                </a:solidFill>
              </a:rPr>
              <a:t> Share Log-ins</a:t>
            </a:r>
            <a:endParaRPr lang="en-US" sz="3600" dirty="0">
              <a:solidFill>
                <a:schemeClr val="bg1"/>
              </a:solidFill>
            </a:endParaRPr>
          </a:p>
        </p:txBody>
      </p:sp>
    </p:spTree>
    <p:extLst>
      <p:ext uri="{BB962C8B-B14F-4D97-AF65-F5344CB8AC3E}">
        <p14:creationId xmlns:p14="http://schemas.microsoft.com/office/powerpoint/2010/main" val="4530278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869" y="78377"/>
            <a:ext cx="1309241" cy="1085579"/>
          </a:xfrm>
          <a:prstGeom prst="rect">
            <a:avLst/>
          </a:prstGeom>
        </p:spPr>
      </p:pic>
      <p:sp>
        <p:nvSpPr>
          <p:cNvPr id="10" name="TextBox 9"/>
          <p:cNvSpPr txBox="1"/>
          <p:nvPr/>
        </p:nvSpPr>
        <p:spPr>
          <a:xfrm>
            <a:off x="1621364" y="7388318"/>
            <a:ext cx="5501390" cy="5580502"/>
          </a:xfrm>
          <a:prstGeom prst="rect">
            <a:avLst/>
          </a:prstGeom>
          <a:noFill/>
        </p:spPr>
        <p:txBody>
          <a:bodyPr wrap="square" rtlCol="0">
            <a:spAutoFit/>
          </a:bodyPr>
          <a:lstStyle/>
          <a:p>
            <a:pPr marR="0">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Then one day, after nearly ten years of sticking to his dream of pursuing music, and becoming an accomplished Elvis and Johnny Cash impersonator, his father had a proposition for him. “He said he knew I had this dream of recording music in Memphis and basically told me he would pay for half of everything if I got my (HSE).”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So, after years out of traditional high school, and an attempt at another high school equivalency (HSE) program out of state, Bennett enrolled at the MACC for daily adult education afternoon classes. “The teacher was great- he motivated me when I needed to be motivated.” After about four months in class, Bennett passed his HSE test and received his diploma. Bennett says, “If it wasn’t for Mr. Smith keeping me on track, I would have never gotten it done.”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“If I can make it, anyone can make it,” says Bennett. </a:t>
            </a:r>
            <a:endParaRPr lang="en-US" dirty="0"/>
          </a:p>
          <a:p>
            <a:endParaRPr lang="en-US" dirty="0"/>
          </a:p>
        </p:txBody>
      </p:sp>
      <p:sp>
        <p:nvSpPr>
          <p:cNvPr id="2" name="Rectangle 1"/>
          <p:cNvSpPr/>
          <p:nvPr/>
        </p:nvSpPr>
        <p:spPr>
          <a:xfrm>
            <a:off x="2568313" y="910798"/>
            <a:ext cx="9466332" cy="1477328"/>
          </a:xfrm>
          <a:prstGeom prst="rect">
            <a:avLst/>
          </a:prstGeom>
        </p:spPr>
        <p:txBody>
          <a:bodyPr wrap="square">
            <a:spAutoFit/>
          </a:bodyPr>
          <a:lstStyle/>
          <a:p>
            <a:r>
              <a:rPr lang="en-US" sz="5400" b="1" dirty="0"/>
              <a:t>Indiana</a:t>
            </a:r>
            <a:r>
              <a:rPr lang="en-US" sz="5400" dirty="0"/>
              <a:t> ADULT EDUCATION</a:t>
            </a:r>
            <a:r>
              <a:rPr lang="en-US" sz="10200" dirty="0"/>
              <a:t/>
            </a:r>
            <a:br>
              <a:rPr lang="en-US" sz="10200" dirty="0"/>
            </a:br>
            <a:r>
              <a:rPr lang="en-US" dirty="0"/>
              <a:t>Basic Skills. High School Equivalency. Short-term Training. Certifications and More.</a:t>
            </a:r>
            <a:br>
              <a:rPr lang="en-US" dirty="0"/>
            </a:br>
            <a:endParaRPr lang="en-US" dirty="0"/>
          </a:p>
        </p:txBody>
      </p:sp>
      <p:sp>
        <p:nvSpPr>
          <p:cNvPr id="3" name="Rectangle 2"/>
          <p:cNvSpPr/>
          <p:nvPr/>
        </p:nvSpPr>
        <p:spPr>
          <a:xfrm>
            <a:off x="5176378" y="2427190"/>
            <a:ext cx="6878161" cy="2739211"/>
          </a:xfrm>
          <a:prstGeom prst="rect">
            <a:avLst/>
          </a:prstGeom>
        </p:spPr>
        <p:txBody>
          <a:bodyPr wrap="square">
            <a:spAutoFit/>
          </a:bodyPr>
          <a:lstStyle/>
          <a:p>
            <a:r>
              <a:rPr lang="en-US" sz="2150" dirty="0"/>
              <a:t>This document presents (1) WIOA</a:t>
            </a:r>
          </a:p>
          <a:p>
            <a:r>
              <a:rPr lang="en-US" sz="2150" dirty="0"/>
              <a:t>performance indicators and other NRS</a:t>
            </a:r>
          </a:p>
          <a:p>
            <a:r>
              <a:rPr lang="en-US" sz="2150" dirty="0"/>
              <a:t>measures; (2) methodologies for collecting </a:t>
            </a:r>
            <a:r>
              <a:rPr lang="en-US" sz="2150" dirty="0" smtClean="0"/>
              <a:t>the measures</a:t>
            </a:r>
            <a:r>
              <a:rPr lang="en-US" sz="2150" dirty="0"/>
              <a:t>; (3) training and technical </a:t>
            </a:r>
            <a:r>
              <a:rPr lang="en-US" sz="2150" dirty="0" smtClean="0"/>
              <a:t>assistance to </a:t>
            </a:r>
            <a:r>
              <a:rPr lang="en-US" sz="2150" dirty="0"/>
              <a:t>States in collecting and reporting </a:t>
            </a:r>
            <a:r>
              <a:rPr lang="en-US" sz="2150" dirty="0" smtClean="0"/>
              <a:t>the measures</a:t>
            </a:r>
            <a:r>
              <a:rPr lang="en-US" sz="2150" dirty="0"/>
              <a:t>; and (4) reporting tables, </a:t>
            </a:r>
            <a:r>
              <a:rPr lang="en-US" sz="2150" dirty="0" smtClean="0"/>
              <a:t>including the </a:t>
            </a:r>
            <a:r>
              <a:rPr lang="en-US" sz="2150" dirty="0"/>
              <a:t>WIOA joint information collection </a:t>
            </a:r>
            <a:r>
              <a:rPr lang="en-US" sz="2150" dirty="0" smtClean="0"/>
              <a:t>request (</a:t>
            </a:r>
            <a:r>
              <a:rPr lang="en-US" sz="2150" dirty="0"/>
              <a:t>ICR) instructions and forms</a:t>
            </a:r>
            <a:r>
              <a:rPr lang="en-US" sz="2150" dirty="0" smtClean="0"/>
              <a:t>.” NRS Technical </a:t>
            </a:r>
            <a:r>
              <a:rPr lang="en-US" sz="2150" dirty="0"/>
              <a:t>Assistance Guide, p. </a:t>
            </a:r>
            <a:r>
              <a:rPr lang="en-US" sz="2150" dirty="0" smtClean="0"/>
              <a:t>2</a:t>
            </a:r>
            <a:endParaRPr lang="en-US" sz="2150" dirty="0"/>
          </a:p>
        </p:txBody>
      </p:sp>
      <p:sp>
        <p:nvSpPr>
          <p:cNvPr id="4" name="TextBox 3"/>
          <p:cNvSpPr txBox="1"/>
          <p:nvPr/>
        </p:nvSpPr>
        <p:spPr>
          <a:xfrm>
            <a:off x="677600" y="2505486"/>
            <a:ext cx="2951292" cy="1323439"/>
          </a:xfrm>
          <a:prstGeom prst="rect">
            <a:avLst/>
          </a:prstGeom>
          <a:noFill/>
        </p:spPr>
        <p:txBody>
          <a:bodyPr wrap="square" rtlCol="0">
            <a:spAutoFit/>
          </a:bodyPr>
          <a:lstStyle/>
          <a:p>
            <a:pPr algn="r"/>
            <a:r>
              <a:rPr lang="en-US" sz="3200" dirty="0" smtClean="0">
                <a:solidFill>
                  <a:srgbClr val="FFC000"/>
                </a:solidFill>
              </a:rPr>
              <a:t>CONTINUOUS</a:t>
            </a:r>
            <a:r>
              <a:rPr lang="en-US" sz="2400" dirty="0" smtClean="0">
                <a:solidFill>
                  <a:srgbClr val="FFC000"/>
                </a:solidFill>
              </a:rPr>
              <a:t> PROGRAM IMPROVEMENT</a:t>
            </a:r>
            <a:endParaRPr lang="en-US" sz="2400" dirty="0">
              <a:solidFill>
                <a:srgbClr val="FFC000"/>
              </a:solidFill>
            </a:endParaRPr>
          </a:p>
        </p:txBody>
      </p:sp>
      <p:sp>
        <p:nvSpPr>
          <p:cNvPr id="7" name="Rectangle 6"/>
          <p:cNvSpPr/>
          <p:nvPr/>
        </p:nvSpPr>
        <p:spPr>
          <a:xfrm>
            <a:off x="442453" y="2256891"/>
            <a:ext cx="3186439" cy="187231"/>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sp>
        <p:nvSpPr>
          <p:cNvPr id="11" name="Rectangle 10"/>
          <p:cNvSpPr/>
          <p:nvPr/>
        </p:nvSpPr>
        <p:spPr>
          <a:xfrm>
            <a:off x="4170033" y="1842850"/>
            <a:ext cx="1066318" cy="2400657"/>
          </a:xfrm>
          <a:prstGeom prst="rect">
            <a:avLst/>
          </a:prstGeom>
        </p:spPr>
        <p:txBody>
          <a:bodyPr wrap="none">
            <a:spAutoFit/>
          </a:bodyPr>
          <a:lstStyle/>
          <a:p>
            <a:r>
              <a:rPr lang="en-US" sz="15000" dirty="0" smtClean="0">
                <a:latin typeface="Arial Rounded MT Bold" panose="020F0704030504030204" pitchFamily="34" charset="0"/>
              </a:rPr>
              <a:t>“</a:t>
            </a:r>
            <a:endParaRPr lang="en-US" sz="15000" dirty="0">
              <a:latin typeface="Arial Rounded MT Bold" panose="020F0704030504030204" pitchFamily="34" charset="0"/>
            </a:endParaRPr>
          </a:p>
        </p:txBody>
      </p:sp>
      <p:sp>
        <p:nvSpPr>
          <p:cNvPr id="14" name="Rectangle 13"/>
          <p:cNvSpPr/>
          <p:nvPr/>
        </p:nvSpPr>
        <p:spPr>
          <a:xfrm>
            <a:off x="5236351" y="5364457"/>
            <a:ext cx="6650849" cy="900246"/>
          </a:xfrm>
          <a:prstGeom prst="rect">
            <a:avLst/>
          </a:prstGeom>
          <a:solidFill>
            <a:srgbClr val="FFC000"/>
          </a:solidFill>
          <a:effectLst>
            <a:reflection blurRad="6350" stA="50000" endA="295" endPos="92000" dist="101600" dir="5400000" sy="-100000" algn="bl" rotWithShape="0"/>
          </a:effectLst>
        </p:spPr>
        <p:txBody>
          <a:bodyPr wrap="square">
            <a:spAutoFit/>
          </a:bodyPr>
          <a:lstStyle/>
          <a:p>
            <a:r>
              <a:rPr lang="en-US" sz="1750" dirty="0" smtClean="0">
                <a:solidFill>
                  <a:schemeClr val="bg1"/>
                </a:solidFill>
              </a:rPr>
              <a:t>“The </a:t>
            </a:r>
            <a:r>
              <a:rPr lang="en-US" sz="1750" dirty="0">
                <a:solidFill>
                  <a:schemeClr val="bg1"/>
                </a:solidFill>
              </a:rPr>
              <a:t>enactment of WIOA in </a:t>
            </a:r>
            <a:r>
              <a:rPr lang="en-US" sz="1750" dirty="0" smtClean="0">
                <a:solidFill>
                  <a:schemeClr val="bg1"/>
                </a:solidFill>
              </a:rPr>
              <a:t>2014 created </a:t>
            </a:r>
            <a:r>
              <a:rPr lang="en-US" sz="1750" dirty="0">
                <a:solidFill>
                  <a:schemeClr val="bg1"/>
                </a:solidFill>
              </a:rPr>
              <a:t>new requirements </a:t>
            </a:r>
            <a:r>
              <a:rPr lang="en-US" sz="1750" dirty="0" smtClean="0">
                <a:solidFill>
                  <a:schemeClr val="bg1"/>
                </a:solidFill>
              </a:rPr>
              <a:t>for accountability </a:t>
            </a:r>
            <a:r>
              <a:rPr lang="en-US" sz="1750" dirty="0">
                <a:solidFill>
                  <a:schemeClr val="bg1"/>
                </a:solidFill>
              </a:rPr>
              <a:t>and </a:t>
            </a:r>
            <a:r>
              <a:rPr lang="en-US" sz="1750" dirty="0" smtClean="0">
                <a:solidFill>
                  <a:schemeClr val="bg1"/>
                </a:solidFill>
              </a:rPr>
              <a:t>performance.” NRS Technical Assistance Guide, p. </a:t>
            </a:r>
            <a:r>
              <a:rPr lang="en-US" sz="1750" dirty="0">
                <a:solidFill>
                  <a:schemeClr val="bg1"/>
                </a:solidFill>
              </a:rPr>
              <a:t>3 </a:t>
            </a:r>
            <a:r>
              <a:rPr lang="en-US" sz="1750" dirty="0" smtClean="0">
                <a:solidFill>
                  <a:schemeClr val="bg1"/>
                </a:solidFill>
              </a:rPr>
              <a:t>                  https</a:t>
            </a:r>
            <a:r>
              <a:rPr lang="en-US" sz="1750" dirty="0">
                <a:solidFill>
                  <a:schemeClr val="bg1"/>
                </a:solidFill>
              </a:rPr>
              <a:t>://nrsweb.org/</a:t>
            </a:r>
            <a:endParaRPr lang="en-US" sz="1750" b="1" dirty="0">
              <a:solidFill>
                <a:schemeClr val="bg1"/>
              </a:solidFill>
            </a:endParaRPr>
          </a:p>
        </p:txBody>
      </p:sp>
      <p:pic>
        <p:nvPicPr>
          <p:cNvPr id="12" name="Picture 11"/>
          <p:cNvPicPr/>
          <p:nvPr/>
        </p:nvPicPr>
        <p:blipFill rotWithShape="1">
          <a:blip r:embed="rId4" cstate="email">
            <a:extLst>
              <a:ext uri="{28A0092B-C50C-407E-A947-70E740481C1C}">
                <a14:useLocalDpi xmlns:a14="http://schemas.microsoft.com/office/drawing/2010/main"/>
              </a:ext>
            </a:extLst>
          </a:blip>
          <a:srcRect/>
          <a:stretch/>
        </p:blipFill>
        <p:spPr bwMode="auto">
          <a:xfrm>
            <a:off x="201350" y="3848139"/>
            <a:ext cx="4733925" cy="2581275"/>
          </a:xfrm>
          <a:prstGeom prst="rect">
            <a:avLst/>
          </a:prstGeom>
          <a:ln>
            <a:solidFill>
              <a:schemeClr val="bg1"/>
            </a:solidFill>
          </a:ln>
          <a:extLst>
            <a:ext uri="{53640926-AAD7-44D8-BBD7-CCE9431645EC}">
              <a14:shadowObscured xmlns:a14="http://schemas.microsoft.com/office/drawing/2010/main"/>
            </a:ext>
          </a:extLst>
        </p:spPr>
      </p:pic>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92095" y="3261237"/>
            <a:ext cx="1143180" cy="439685"/>
          </a:xfrm>
          <a:prstGeom prst="rect">
            <a:avLst/>
          </a:prstGeom>
        </p:spPr>
      </p:pic>
    </p:spTree>
    <p:extLst>
      <p:ext uri="{BB962C8B-B14F-4D97-AF65-F5344CB8AC3E}">
        <p14:creationId xmlns:p14="http://schemas.microsoft.com/office/powerpoint/2010/main" val="36641171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621364" y="1013754"/>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4" name="TextBox 3"/>
          <p:cNvSpPr txBox="1"/>
          <p:nvPr/>
        </p:nvSpPr>
        <p:spPr>
          <a:xfrm>
            <a:off x="6019975" y="2619970"/>
            <a:ext cx="5448635" cy="400110"/>
          </a:xfrm>
          <a:prstGeom prst="rect">
            <a:avLst/>
          </a:prstGeom>
          <a:noFill/>
        </p:spPr>
        <p:txBody>
          <a:bodyPr wrap="square" rtlCol="0">
            <a:spAutoFit/>
          </a:bodyPr>
          <a:lstStyle/>
          <a:p>
            <a:endParaRPr lang="en-US" sz="2000" dirty="0"/>
          </a:p>
        </p:txBody>
      </p:sp>
      <p:sp>
        <p:nvSpPr>
          <p:cNvPr id="3" name="Rectangle 2"/>
          <p:cNvSpPr/>
          <p:nvPr/>
        </p:nvSpPr>
        <p:spPr>
          <a:xfrm>
            <a:off x="476437" y="3428288"/>
            <a:ext cx="10875298" cy="2677656"/>
          </a:xfrm>
          <a:prstGeom prst="rect">
            <a:avLst/>
          </a:prstGeom>
        </p:spPr>
        <p:txBody>
          <a:bodyPr wrap="square">
            <a:spAutoFit/>
          </a:bodyPr>
          <a:lstStyle/>
          <a:p>
            <a:r>
              <a:rPr lang="en-US" sz="6600" i="1" dirty="0" smtClean="0">
                <a:solidFill>
                  <a:srgbClr val="FFC000"/>
                </a:solidFill>
              </a:rPr>
              <a:t>New</a:t>
            </a:r>
            <a:r>
              <a:rPr lang="en-US" sz="6600" dirty="0" smtClean="0">
                <a:solidFill>
                  <a:srgbClr val="FFC000"/>
                </a:solidFill>
              </a:rPr>
              <a:t> NRS </a:t>
            </a:r>
            <a:r>
              <a:rPr lang="en-US" sz="6600" dirty="0">
                <a:solidFill>
                  <a:srgbClr val="FFC000"/>
                </a:solidFill>
              </a:rPr>
              <a:t>TABLES </a:t>
            </a:r>
            <a:endParaRPr lang="en-US" sz="6600" dirty="0" smtClean="0">
              <a:solidFill>
                <a:srgbClr val="FFC000"/>
              </a:solidFill>
            </a:endParaRPr>
          </a:p>
          <a:p>
            <a:r>
              <a:rPr lang="en-US" sz="3600" dirty="0" smtClean="0">
                <a:solidFill>
                  <a:srgbClr val="FFC000"/>
                </a:solidFill>
              </a:rPr>
              <a:t>PROGRAM </a:t>
            </a:r>
            <a:r>
              <a:rPr lang="en-US" sz="3600" dirty="0">
                <a:solidFill>
                  <a:srgbClr val="FFC000"/>
                </a:solidFill>
              </a:rPr>
              <a:t>YEAR </a:t>
            </a:r>
            <a:r>
              <a:rPr lang="en-US" sz="3600" b="1" dirty="0" smtClean="0">
                <a:solidFill>
                  <a:srgbClr val="FFC000"/>
                </a:solidFill>
              </a:rPr>
              <a:t>2018-19</a:t>
            </a:r>
            <a:r>
              <a:rPr lang="en-US" sz="3600" dirty="0" smtClean="0">
                <a:solidFill>
                  <a:srgbClr val="FFC000"/>
                </a:solidFill>
              </a:rPr>
              <a:t> </a:t>
            </a:r>
          </a:p>
          <a:p>
            <a:r>
              <a:rPr lang="en-US" sz="2800" dirty="0" smtClean="0"/>
              <a:t>REPORTING </a:t>
            </a:r>
            <a:r>
              <a:rPr lang="en-US" sz="2800" dirty="0"/>
              <a:t>ON OCTOBER 1, 2019 </a:t>
            </a:r>
            <a:endParaRPr lang="en-US" sz="2800" dirty="0" smtClean="0"/>
          </a:p>
          <a:p>
            <a:endParaRPr lang="en-US" sz="2800" dirty="0" smtClean="0"/>
          </a:p>
          <a:p>
            <a:endParaRPr lang="en-US" sz="1000" dirty="0" smtClean="0">
              <a:solidFill>
                <a:srgbClr val="FFC000"/>
              </a:solidFill>
            </a:endParaRPr>
          </a:p>
        </p:txBody>
      </p:sp>
      <p:sp>
        <p:nvSpPr>
          <p:cNvPr id="9" name="TextBox 8"/>
          <p:cNvSpPr txBox="1"/>
          <p:nvPr/>
        </p:nvSpPr>
        <p:spPr>
          <a:xfrm>
            <a:off x="524216" y="5679186"/>
            <a:ext cx="6885699" cy="615553"/>
          </a:xfrm>
          <a:prstGeom prst="rect">
            <a:avLst/>
          </a:prstGeom>
          <a:solidFill>
            <a:srgbClr val="FFC000"/>
          </a:solidFill>
          <a:effectLst>
            <a:reflection blurRad="6350" stA="50000" endA="300" endPos="90000" dist="50800" dir="5400000" sy="-100000" algn="bl" rotWithShape="0"/>
          </a:effectLst>
        </p:spPr>
        <p:txBody>
          <a:bodyPr wrap="square" rtlCol="0">
            <a:spAutoFit/>
          </a:bodyPr>
          <a:lstStyle/>
          <a:p>
            <a:endParaRPr lang="en-US" sz="800" dirty="0" smtClean="0">
              <a:solidFill>
                <a:schemeClr val="bg1"/>
              </a:solidFill>
            </a:endParaRPr>
          </a:p>
          <a:p>
            <a:r>
              <a:rPr lang="en-US" dirty="0" smtClean="0">
                <a:solidFill>
                  <a:schemeClr val="bg1"/>
                </a:solidFill>
              </a:rPr>
              <a:t>https</a:t>
            </a:r>
            <a:r>
              <a:rPr lang="en-US" dirty="0">
                <a:solidFill>
                  <a:schemeClr val="bg1"/>
                </a:solidFill>
              </a:rPr>
              <a:t>://nrsweb.org/training-ta/nrs-reporting-tables-webinar</a:t>
            </a:r>
          </a:p>
          <a:p>
            <a:endParaRPr lang="en-US" sz="800" dirty="0">
              <a:solidFill>
                <a:schemeClr val="bg1"/>
              </a:solidFill>
            </a:endParaRPr>
          </a:p>
        </p:txBody>
      </p:sp>
      <p:sp>
        <p:nvSpPr>
          <p:cNvPr id="10" name="TextBox 9"/>
          <p:cNvSpPr txBox="1"/>
          <p:nvPr/>
        </p:nvSpPr>
        <p:spPr>
          <a:xfrm>
            <a:off x="7741267" y="2140555"/>
            <a:ext cx="3279116" cy="4070690"/>
          </a:xfrm>
          <a:prstGeom prst="rect">
            <a:avLst/>
          </a:prstGeom>
          <a:solidFill>
            <a:srgbClr val="FFC000"/>
          </a:solidFill>
          <a:effectLst>
            <a:outerShdw blurRad="50800" dist="38100" dir="5400000" algn="t" rotWithShape="0">
              <a:prstClr val="black">
                <a:alpha val="40000"/>
              </a:prstClr>
            </a:outerShdw>
            <a:reflection blurRad="6350" stA="50000" endA="300" endPos="55500" dist="50800" dir="5400000" sy="-100000" algn="bl" rotWithShape="0"/>
          </a:effectLst>
        </p:spPr>
        <p:txBody>
          <a:bodyPr wrap="square" rtlCol="0">
            <a:spAutoFit/>
          </a:bodyPr>
          <a:lstStyle/>
          <a:p>
            <a:endParaRPr lang="en-US" dirty="0"/>
          </a:p>
        </p:txBody>
      </p:sp>
      <p:pic>
        <p:nvPicPr>
          <p:cNvPr id="11" name="Picture 10"/>
          <p:cNvPicPr/>
          <p:nvPr/>
        </p:nvPicPr>
        <p:blipFill rotWithShape="1">
          <a:blip r:embed="rId4" cstate="email">
            <a:extLst>
              <a:ext uri="{28A0092B-C50C-407E-A947-70E740481C1C}">
                <a14:useLocalDpi xmlns:a14="http://schemas.microsoft.com/office/drawing/2010/main"/>
              </a:ext>
            </a:extLst>
          </a:blip>
          <a:srcRect/>
          <a:stretch/>
        </p:blipFill>
        <p:spPr bwMode="auto">
          <a:xfrm>
            <a:off x="8112847" y="2395823"/>
            <a:ext cx="2535955" cy="3560153"/>
          </a:xfrm>
          <a:prstGeom prst="rect">
            <a:avLst/>
          </a:prstGeom>
          <a:ln>
            <a:solidFill>
              <a:schemeClr val="tx1"/>
            </a:solidFill>
          </a:ln>
          <a:extLst>
            <a:ext uri="{53640926-AAD7-44D8-BBD7-CCE9431645EC}">
              <a14:shadowObscured xmlns:a14="http://schemas.microsoft.com/office/drawing/2010/main"/>
            </a:ext>
          </a:extLst>
        </p:spPr>
      </p:pic>
      <p:sp>
        <p:nvSpPr>
          <p:cNvPr id="14" name="Flowchart: Predefined Process 13"/>
          <p:cNvSpPr/>
          <p:nvPr/>
        </p:nvSpPr>
        <p:spPr>
          <a:xfrm>
            <a:off x="8534354" y="6018744"/>
            <a:ext cx="1692940" cy="741376"/>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BEGINS</a:t>
            </a:r>
          </a:p>
          <a:p>
            <a:pPr algn="ctr"/>
            <a:r>
              <a:rPr lang="en-US" b="1">
                <a:solidFill>
                  <a:schemeClr val="bg1"/>
                </a:solidFill>
              </a:rPr>
              <a:t>Page 154</a:t>
            </a:r>
            <a:endParaRPr lang="en-US" b="1" dirty="0">
              <a:solidFill>
                <a:schemeClr val="bg1"/>
              </a:solidFill>
            </a:endParaRPr>
          </a:p>
        </p:txBody>
      </p:sp>
      <p:pic>
        <p:nvPicPr>
          <p:cNvPr id="2" name="Picture 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76437" y="2201984"/>
            <a:ext cx="6768824" cy="1235579"/>
          </a:xfrm>
          <a:prstGeom prst="rect">
            <a:avLst/>
          </a:prstGeom>
        </p:spPr>
      </p:pic>
    </p:spTree>
    <p:extLst>
      <p:ext uri="{BB962C8B-B14F-4D97-AF65-F5344CB8AC3E}">
        <p14:creationId xmlns:p14="http://schemas.microsoft.com/office/powerpoint/2010/main" val="11590012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621364" y="1013754"/>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4" name="TextBox 3"/>
          <p:cNvSpPr txBox="1"/>
          <p:nvPr/>
        </p:nvSpPr>
        <p:spPr>
          <a:xfrm>
            <a:off x="6019975" y="2619970"/>
            <a:ext cx="5448635" cy="400110"/>
          </a:xfrm>
          <a:prstGeom prst="rect">
            <a:avLst/>
          </a:prstGeom>
          <a:noFill/>
        </p:spPr>
        <p:txBody>
          <a:bodyPr wrap="square" rtlCol="0">
            <a:spAutoFit/>
          </a:bodyPr>
          <a:lstStyle/>
          <a:p>
            <a:endParaRPr lang="en-US" sz="2000" dirty="0"/>
          </a:p>
        </p:txBody>
      </p:sp>
      <p:sp>
        <p:nvSpPr>
          <p:cNvPr id="3" name="Rectangle 2"/>
          <p:cNvSpPr/>
          <p:nvPr/>
        </p:nvSpPr>
        <p:spPr>
          <a:xfrm>
            <a:off x="544087" y="3399605"/>
            <a:ext cx="11598688" cy="3108543"/>
          </a:xfrm>
          <a:prstGeom prst="rect">
            <a:avLst/>
          </a:prstGeom>
        </p:spPr>
        <p:txBody>
          <a:bodyPr wrap="square">
            <a:spAutoFit/>
          </a:bodyPr>
          <a:lstStyle/>
          <a:p>
            <a:r>
              <a:rPr lang="en-US" sz="2800" dirty="0">
                <a:solidFill>
                  <a:srgbClr val="FFC000"/>
                </a:solidFill>
              </a:rPr>
              <a:t>Table 2A </a:t>
            </a:r>
            <a:r>
              <a:rPr lang="en-US" sz="2800" dirty="0"/>
              <a:t>– Reportable Individuals by Age, Ethnicity, and Sex </a:t>
            </a:r>
          </a:p>
          <a:p>
            <a:r>
              <a:rPr lang="en-US" sz="2800" dirty="0"/>
              <a:t>Table 4 – Measurable Skills Gains (MSG) by Entry Level (columns added) </a:t>
            </a:r>
          </a:p>
          <a:p>
            <a:r>
              <a:rPr lang="en-US" sz="2800" dirty="0">
                <a:solidFill>
                  <a:srgbClr val="FFC000"/>
                </a:solidFill>
              </a:rPr>
              <a:t>Table 4A </a:t>
            </a:r>
            <a:r>
              <a:rPr lang="en-US" sz="2800" dirty="0"/>
              <a:t>– Educational Functioning Level Gain </a:t>
            </a:r>
          </a:p>
          <a:p>
            <a:r>
              <a:rPr lang="en-US" sz="2800" dirty="0"/>
              <a:t>Table 5 – Primary Indicators of Performance (column headings) </a:t>
            </a:r>
          </a:p>
          <a:p>
            <a:r>
              <a:rPr lang="en-US" sz="2800" dirty="0">
                <a:solidFill>
                  <a:srgbClr val="FFC000"/>
                </a:solidFill>
              </a:rPr>
              <a:t>Table 11 </a:t>
            </a:r>
            <a:r>
              <a:rPr lang="en-US" sz="2800" dirty="0"/>
              <a:t>– Outcome Achievement for Participants in Integrated Education </a:t>
            </a:r>
            <a:r>
              <a:rPr lang="en-US" sz="2800" dirty="0" smtClean="0"/>
              <a:t>&amp; </a:t>
            </a:r>
            <a:r>
              <a:rPr lang="en-US" sz="2800" dirty="0"/>
              <a:t>Training Programs</a:t>
            </a: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56135" y="200198"/>
            <a:ext cx="4195600" cy="765863"/>
          </a:xfrm>
          <a:prstGeom prst="rect">
            <a:avLst/>
          </a:prstGeom>
        </p:spPr>
      </p:pic>
      <p:sp>
        <p:nvSpPr>
          <p:cNvPr id="7" name="Rectangle 6"/>
          <p:cNvSpPr/>
          <p:nvPr/>
        </p:nvSpPr>
        <p:spPr>
          <a:xfrm>
            <a:off x="476437" y="2736636"/>
            <a:ext cx="11367220" cy="646331"/>
          </a:xfrm>
          <a:prstGeom prst="rect">
            <a:avLst/>
          </a:prstGeom>
        </p:spPr>
        <p:txBody>
          <a:bodyPr wrap="square">
            <a:spAutoFit/>
          </a:bodyPr>
          <a:lstStyle/>
          <a:p>
            <a:r>
              <a:rPr lang="en-US" sz="3600" dirty="0">
                <a:solidFill>
                  <a:srgbClr val="FFC000"/>
                </a:solidFill>
              </a:rPr>
              <a:t>Changes to Tables 4 and 5 </a:t>
            </a:r>
            <a:r>
              <a:rPr lang="en-US" sz="3600" u="sng" dirty="0">
                <a:solidFill>
                  <a:srgbClr val="FFC000"/>
                </a:solidFill>
              </a:rPr>
              <a:t>and</a:t>
            </a:r>
            <a:r>
              <a:rPr lang="en-US" sz="3600" dirty="0">
                <a:solidFill>
                  <a:srgbClr val="FFC000"/>
                </a:solidFill>
              </a:rPr>
              <a:t> New NRS </a:t>
            </a:r>
            <a:r>
              <a:rPr lang="en-US" sz="3600" dirty="0" smtClean="0">
                <a:solidFill>
                  <a:srgbClr val="FFC000"/>
                </a:solidFill>
              </a:rPr>
              <a:t>Tables</a:t>
            </a:r>
          </a:p>
        </p:txBody>
      </p:sp>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8638" y="2184250"/>
            <a:ext cx="1392944" cy="535748"/>
          </a:xfrm>
          <a:prstGeom prst="rect">
            <a:avLst/>
          </a:prstGeom>
        </p:spPr>
      </p:pic>
    </p:spTree>
    <p:extLst>
      <p:ext uri="{BB962C8B-B14F-4D97-AF65-F5344CB8AC3E}">
        <p14:creationId xmlns:p14="http://schemas.microsoft.com/office/powerpoint/2010/main" val="17817470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621364" y="1013754"/>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4" name="TextBox 3"/>
          <p:cNvSpPr txBox="1"/>
          <p:nvPr/>
        </p:nvSpPr>
        <p:spPr>
          <a:xfrm>
            <a:off x="6019975" y="2619970"/>
            <a:ext cx="5448635" cy="400110"/>
          </a:xfrm>
          <a:prstGeom prst="rect">
            <a:avLst/>
          </a:prstGeom>
          <a:noFill/>
        </p:spPr>
        <p:txBody>
          <a:bodyPr wrap="square" rtlCol="0">
            <a:spAutoFit/>
          </a:bodyPr>
          <a:lstStyle/>
          <a:p>
            <a:endParaRPr lang="en-US" sz="2000" dirty="0"/>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56135" y="200198"/>
            <a:ext cx="4195600" cy="765863"/>
          </a:xfrm>
          <a:prstGeom prst="rect">
            <a:avLst/>
          </a:prstGeom>
        </p:spPr>
      </p:pic>
      <p:pic>
        <p:nvPicPr>
          <p:cNvPr id="9" name="Picture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389271" y="2400747"/>
            <a:ext cx="8493681" cy="3451688"/>
          </a:xfrm>
          <a:prstGeom prst="rect">
            <a:avLst/>
          </a:prstGeom>
          <a:ln>
            <a:solidFill>
              <a:schemeClr val="bg1"/>
            </a:solidFill>
          </a:ln>
        </p:spPr>
      </p:pic>
      <p:sp>
        <p:nvSpPr>
          <p:cNvPr id="10" name="TextBox 9"/>
          <p:cNvSpPr txBox="1"/>
          <p:nvPr/>
        </p:nvSpPr>
        <p:spPr>
          <a:xfrm>
            <a:off x="256976" y="2354475"/>
            <a:ext cx="2834600" cy="3046988"/>
          </a:xfrm>
          <a:prstGeom prst="rect">
            <a:avLst/>
          </a:prstGeom>
          <a:solidFill>
            <a:srgbClr val="FFC000"/>
          </a:solidFill>
          <a:effectLst>
            <a:reflection blurRad="6350" stA="50000" endA="300" endPos="55500" dist="50800" dir="5400000" sy="-100000" algn="bl" rotWithShape="0"/>
          </a:effectLst>
        </p:spPr>
        <p:txBody>
          <a:bodyPr wrap="square" rtlCol="0">
            <a:spAutoFit/>
          </a:bodyPr>
          <a:lstStyle/>
          <a:p>
            <a:r>
              <a:rPr lang="en-US" sz="4800" dirty="0" smtClean="0">
                <a:solidFill>
                  <a:schemeClr val="bg1"/>
                </a:solidFill>
              </a:rPr>
              <a:t>NRS </a:t>
            </a:r>
            <a:r>
              <a:rPr lang="en-US" sz="4800" b="1" dirty="0" smtClean="0">
                <a:solidFill>
                  <a:schemeClr val="bg1"/>
                </a:solidFill>
              </a:rPr>
              <a:t>TABLE</a:t>
            </a:r>
            <a:r>
              <a:rPr lang="en-US" sz="4800" dirty="0" smtClean="0">
                <a:solidFill>
                  <a:schemeClr val="bg1"/>
                </a:solidFill>
              </a:rPr>
              <a:t> </a:t>
            </a:r>
            <a:r>
              <a:rPr lang="en-US" sz="4800" b="1" dirty="0" smtClean="0">
                <a:solidFill>
                  <a:schemeClr val="bg1"/>
                </a:solidFill>
              </a:rPr>
              <a:t>2A</a:t>
            </a:r>
          </a:p>
          <a:p>
            <a:r>
              <a:rPr lang="en-US" sz="2400" dirty="0" smtClean="0">
                <a:solidFill>
                  <a:schemeClr val="bg1"/>
                </a:solidFill>
              </a:rPr>
              <a:t>Reportable Individuals </a:t>
            </a:r>
          </a:p>
          <a:p>
            <a:r>
              <a:rPr lang="en-US" sz="2400" dirty="0" smtClean="0">
                <a:solidFill>
                  <a:schemeClr val="bg1"/>
                </a:solidFill>
              </a:rPr>
              <a:t>Fewer than                     </a:t>
            </a:r>
            <a:r>
              <a:rPr lang="en-US" sz="2400" u="sng" dirty="0" smtClean="0">
                <a:solidFill>
                  <a:schemeClr val="bg1"/>
                </a:solidFill>
              </a:rPr>
              <a:t>12</a:t>
            </a:r>
            <a:r>
              <a:rPr lang="en-US" sz="2400" dirty="0" smtClean="0">
                <a:solidFill>
                  <a:schemeClr val="bg1"/>
                </a:solidFill>
              </a:rPr>
              <a:t> hours</a:t>
            </a:r>
            <a:endParaRPr lang="en-US" sz="2400" dirty="0">
              <a:solidFill>
                <a:schemeClr val="bg1"/>
              </a:solidFill>
            </a:endParaRPr>
          </a:p>
        </p:txBody>
      </p:sp>
      <p:pic>
        <p:nvPicPr>
          <p:cNvPr id="11" name="Picture 10"/>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813588" y="2586010"/>
            <a:ext cx="1190790" cy="468030"/>
          </a:xfrm>
          <a:prstGeom prst="rect">
            <a:avLst/>
          </a:prstGeom>
        </p:spPr>
      </p:pic>
      <p:sp>
        <p:nvSpPr>
          <p:cNvPr id="3" name="Rectangle 2"/>
          <p:cNvSpPr/>
          <p:nvPr/>
        </p:nvSpPr>
        <p:spPr>
          <a:xfrm>
            <a:off x="6310994" y="6150300"/>
            <a:ext cx="4588115" cy="369332"/>
          </a:xfrm>
          <a:prstGeom prst="rect">
            <a:avLst/>
          </a:prstGeom>
          <a:solidFill>
            <a:srgbClr val="FFC000"/>
          </a:solidFill>
          <a:effectLst>
            <a:reflection blurRad="6350" stA="50000" endA="300" endPos="55500" dist="101600" dir="5400000" sy="-100000" algn="bl" rotWithShape="0"/>
          </a:effectLst>
          <a:scene3d>
            <a:camera prst="perspectiveLeft"/>
            <a:lightRig rig="threePt" dir="t"/>
          </a:scene3d>
        </p:spPr>
        <p:txBody>
          <a:bodyPr wrap="none">
            <a:spAutoFit/>
          </a:bodyPr>
          <a:lstStyle/>
          <a:p>
            <a:r>
              <a:rPr lang="en-US" dirty="0">
                <a:solidFill>
                  <a:schemeClr val="bg1"/>
                </a:solidFill>
              </a:rPr>
              <a:t>https://nrsweb.org/training-ta/webinars</a:t>
            </a:r>
          </a:p>
        </p:txBody>
      </p:sp>
      <p:pic>
        <p:nvPicPr>
          <p:cNvPr id="12" name="Picture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814811" y="6067092"/>
            <a:ext cx="1392944" cy="535748"/>
          </a:xfrm>
          <a:prstGeom prst="rect">
            <a:avLst/>
          </a:prstGeom>
        </p:spPr>
      </p:pic>
    </p:spTree>
    <p:extLst>
      <p:ext uri="{BB962C8B-B14F-4D97-AF65-F5344CB8AC3E}">
        <p14:creationId xmlns:p14="http://schemas.microsoft.com/office/powerpoint/2010/main" val="12201149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621364" y="1013754"/>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4" name="TextBox 3"/>
          <p:cNvSpPr txBox="1"/>
          <p:nvPr/>
        </p:nvSpPr>
        <p:spPr>
          <a:xfrm>
            <a:off x="6019975" y="2619970"/>
            <a:ext cx="5448635" cy="400110"/>
          </a:xfrm>
          <a:prstGeom prst="rect">
            <a:avLst/>
          </a:prstGeom>
          <a:noFill/>
        </p:spPr>
        <p:txBody>
          <a:bodyPr wrap="square" rtlCol="0">
            <a:spAutoFit/>
          </a:bodyPr>
          <a:lstStyle/>
          <a:p>
            <a:endParaRPr lang="en-US" sz="2000" dirty="0"/>
          </a:p>
        </p:txBody>
      </p:sp>
      <p:graphicFrame>
        <p:nvGraphicFramePr>
          <p:cNvPr id="7" name="Content Placeholder 4"/>
          <p:cNvGraphicFramePr>
            <a:graphicFrameLocks noGrp="1"/>
          </p:cNvGraphicFramePr>
          <p:nvPr>
            <p:ph idx="1"/>
            <p:extLst>
              <p:ext uri="{D42A27DB-BD31-4B8C-83A1-F6EECF244321}">
                <p14:modId xmlns:p14="http://schemas.microsoft.com/office/powerpoint/2010/main" val="619989810"/>
              </p:ext>
            </p:extLst>
          </p:nvPr>
        </p:nvGraphicFramePr>
        <p:xfrm>
          <a:off x="953936" y="2306782"/>
          <a:ext cx="10514674" cy="3993863"/>
        </p:xfrm>
        <a:graphic>
          <a:graphicData uri="http://schemas.openxmlformats.org/drawingml/2006/table">
            <a:tbl>
              <a:tblPr firstRow="1" bandRow="1">
                <a:tableStyleId>{5C22544A-7EE6-4342-B048-85BDC9FD1C3A}</a:tableStyleId>
              </a:tblPr>
              <a:tblGrid>
                <a:gridCol w="5257337"/>
                <a:gridCol w="5257337"/>
              </a:tblGrid>
              <a:tr h="496283">
                <a:tc>
                  <a:txBody>
                    <a:bodyPr/>
                    <a:lstStyle/>
                    <a:p>
                      <a:pPr algn="ctr"/>
                      <a:r>
                        <a:rPr lang="en-US" sz="2400" dirty="0" smtClean="0">
                          <a:solidFill>
                            <a:schemeClr val="bg1"/>
                          </a:solidFill>
                        </a:rPr>
                        <a:t>Participant</a:t>
                      </a:r>
                      <a:endParaRPr lang="en-US" sz="2400" dirty="0">
                        <a:solidFill>
                          <a:schemeClr val="bg1"/>
                        </a:solidFill>
                      </a:endParaRPr>
                    </a:p>
                  </a:txBody>
                  <a:tcPr marL="68580" marR="68580" marT="34290" marB="34290"/>
                </a:tc>
                <a:tc>
                  <a:txBody>
                    <a:bodyPr/>
                    <a:lstStyle/>
                    <a:p>
                      <a:pPr algn="ctr"/>
                      <a:r>
                        <a:rPr lang="en-US" sz="2400" dirty="0" smtClean="0">
                          <a:solidFill>
                            <a:schemeClr val="bg1"/>
                          </a:solidFill>
                        </a:rPr>
                        <a:t>Reportable Individual</a:t>
                      </a:r>
                      <a:endParaRPr lang="en-US" sz="2400" dirty="0">
                        <a:solidFill>
                          <a:schemeClr val="bg1"/>
                        </a:solidFill>
                      </a:endParaRPr>
                    </a:p>
                  </a:txBody>
                  <a:tcPr marL="68580" marR="68580" marT="34290" marB="34290"/>
                </a:tc>
              </a:tr>
              <a:tr h="19888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i="0" kern="1200" dirty="0" smtClean="0">
                          <a:solidFill>
                            <a:schemeClr val="dk1"/>
                          </a:solidFill>
                          <a:effectLst/>
                          <a:latin typeface="+mn-lt"/>
                          <a:ea typeface="+mn-ea"/>
                          <a:cs typeface="+mn-cs"/>
                        </a:rPr>
                        <a:t>A reportable individual who has received services other than the services described in § 677.150(a)(3), after satisfying all applicable programmatic requirements for the provision of services, such as eligibility determination.</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1200" i="0" kern="1200" dirty="0" smtClean="0">
                        <a:solidFill>
                          <a:schemeClr val="dk1"/>
                        </a:solidFill>
                        <a:effectLst/>
                        <a:latin typeface="+mn-lt"/>
                        <a:ea typeface="+mn-ea"/>
                        <a:cs typeface="+mn-cs"/>
                      </a:endParaRPr>
                    </a:p>
                  </a:txBody>
                  <a:tcPr marL="68580" marR="68580" marT="34290" marB="34290"/>
                </a:tc>
                <a:tc>
                  <a:txBody>
                    <a:bodyPr/>
                    <a:lstStyle/>
                    <a:p>
                      <a:r>
                        <a:rPr kumimoji="0" lang="en-US" sz="1400" kern="1200" dirty="0" smtClean="0">
                          <a:solidFill>
                            <a:schemeClr val="dk1"/>
                          </a:solidFill>
                          <a:effectLst/>
                          <a:latin typeface="+mn-lt"/>
                          <a:ea typeface="+mn-ea"/>
                          <a:cs typeface="+mn-cs"/>
                        </a:rPr>
                        <a:t>An individual who has taken action that demonstrates an intent to use program services and who meets specific reporting criteria of the program, including:</a:t>
                      </a:r>
                    </a:p>
                    <a:p>
                      <a:r>
                        <a:rPr kumimoji="0" lang="en-US" sz="1400" kern="1200" dirty="0" smtClean="0">
                          <a:solidFill>
                            <a:schemeClr val="dk1"/>
                          </a:solidFill>
                          <a:effectLst/>
                          <a:latin typeface="+mn-lt"/>
                          <a:ea typeface="+mn-ea"/>
                          <a:cs typeface="+mn-cs"/>
                        </a:rPr>
                        <a:t>    (1)  Individuals who provide identifying    </a:t>
                      </a:r>
                    </a:p>
                    <a:p>
                      <a:r>
                        <a:rPr kumimoji="0" lang="en-US" sz="1400" kern="1200" dirty="0" smtClean="0">
                          <a:solidFill>
                            <a:schemeClr val="dk1"/>
                          </a:solidFill>
                          <a:effectLst/>
                          <a:latin typeface="+mn-lt"/>
                          <a:ea typeface="+mn-ea"/>
                          <a:cs typeface="+mn-cs"/>
                        </a:rPr>
                        <a:t>          information;</a:t>
                      </a:r>
                    </a:p>
                    <a:p>
                      <a:r>
                        <a:rPr kumimoji="0" lang="en-US" sz="1400" kern="1200" dirty="0" smtClean="0">
                          <a:solidFill>
                            <a:schemeClr val="dk1"/>
                          </a:solidFill>
                          <a:effectLst/>
                          <a:latin typeface="+mn-lt"/>
                          <a:ea typeface="+mn-ea"/>
                          <a:cs typeface="+mn-cs"/>
                        </a:rPr>
                        <a:t>    (2)  Individuals who only use the self-service </a:t>
                      </a:r>
                    </a:p>
                    <a:p>
                      <a:r>
                        <a:rPr kumimoji="0" lang="en-US" sz="1400" kern="1200" dirty="0" smtClean="0">
                          <a:solidFill>
                            <a:schemeClr val="dk1"/>
                          </a:solidFill>
                          <a:effectLst/>
                          <a:latin typeface="+mn-lt"/>
                          <a:ea typeface="+mn-ea"/>
                          <a:cs typeface="+mn-cs"/>
                        </a:rPr>
                        <a:t>          system; or</a:t>
                      </a:r>
                    </a:p>
                    <a:p>
                      <a:r>
                        <a:rPr kumimoji="0" lang="en-US" sz="1400" kern="1200" dirty="0" smtClean="0">
                          <a:solidFill>
                            <a:schemeClr val="dk1"/>
                          </a:solidFill>
                          <a:effectLst/>
                          <a:latin typeface="+mn-lt"/>
                          <a:ea typeface="+mn-ea"/>
                          <a:cs typeface="+mn-cs"/>
                        </a:rPr>
                        <a:t>    (3)  Individuals who only receive information-only </a:t>
                      </a:r>
                    </a:p>
                    <a:p>
                      <a:r>
                        <a:rPr kumimoji="0" lang="en-US" sz="1400" kern="1200" dirty="0" smtClean="0">
                          <a:solidFill>
                            <a:schemeClr val="dk1"/>
                          </a:solidFill>
                          <a:effectLst/>
                          <a:latin typeface="+mn-lt"/>
                          <a:ea typeface="+mn-ea"/>
                          <a:cs typeface="+mn-cs"/>
                        </a:rPr>
                        <a:t>          services or activities.</a:t>
                      </a:r>
                      <a:endParaRPr kumimoji="0" lang="en-US" sz="1400" kern="1200" dirty="0">
                        <a:solidFill>
                          <a:schemeClr val="dk1"/>
                        </a:solidFill>
                        <a:effectLst/>
                        <a:latin typeface="+mn-lt"/>
                        <a:ea typeface="+mn-ea"/>
                        <a:cs typeface="+mn-cs"/>
                      </a:endParaRPr>
                    </a:p>
                  </a:txBody>
                  <a:tcPr marL="68580" marR="68580" marT="34290" marB="34290"/>
                </a:tc>
              </a:tr>
              <a:tr h="677703">
                <a:tc>
                  <a:txBody>
                    <a:bodyPr/>
                    <a:lstStyle/>
                    <a:p>
                      <a:r>
                        <a:rPr kumimoji="0" lang="en-US" sz="1800" b="1" kern="1200" dirty="0" smtClean="0">
                          <a:solidFill>
                            <a:schemeClr val="dk1"/>
                          </a:solidFill>
                          <a:effectLst/>
                          <a:latin typeface="+mn-lt"/>
                          <a:ea typeface="+mn-ea"/>
                          <a:cs typeface="+mn-cs"/>
                        </a:rPr>
                        <a:t>For Title II, when</a:t>
                      </a:r>
                      <a:r>
                        <a:rPr kumimoji="0" lang="en-US" sz="1800" b="1" kern="1200" baseline="0" dirty="0" smtClean="0">
                          <a:solidFill>
                            <a:schemeClr val="dk1"/>
                          </a:solidFill>
                          <a:effectLst/>
                          <a:latin typeface="+mn-lt"/>
                          <a:ea typeface="+mn-ea"/>
                          <a:cs typeface="+mn-cs"/>
                        </a:rPr>
                        <a:t> an individual </a:t>
                      </a:r>
                      <a:r>
                        <a:rPr kumimoji="0" lang="en-US" sz="1800" b="1" kern="1200" dirty="0" smtClean="0">
                          <a:solidFill>
                            <a:schemeClr val="dk1"/>
                          </a:solidFill>
                          <a:effectLst/>
                          <a:latin typeface="+mn-lt"/>
                          <a:ea typeface="+mn-ea"/>
                          <a:cs typeface="+mn-cs"/>
                        </a:rPr>
                        <a:t>in an AEFLA program has completed at least 12 contact hours</a:t>
                      </a:r>
                      <a:r>
                        <a:rPr kumimoji="0" lang="en-US" sz="1800" b="1" kern="1200" baseline="0" dirty="0" smtClean="0">
                          <a:solidFill>
                            <a:schemeClr val="dk1"/>
                          </a:solidFill>
                          <a:effectLst/>
                          <a:latin typeface="+mn-lt"/>
                          <a:ea typeface="+mn-ea"/>
                          <a:cs typeface="+mn-cs"/>
                        </a:rPr>
                        <a:t> they are considered a participant. </a:t>
                      </a:r>
                      <a:endParaRPr lang="en-US" sz="1800" b="1"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1" kern="1200" dirty="0" smtClean="0">
                          <a:solidFill>
                            <a:schemeClr val="dk1"/>
                          </a:solidFill>
                          <a:effectLst/>
                          <a:latin typeface="+mn-lt"/>
                          <a:ea typeface="+mn-ea"/>
                          <a:cs typeface="+mn-cs"/>
                        </a:rPr>
                        <a:t>An adult in an AEFLA program who has completed </a:t>
                      </a:r>
                      <a:r>
                        <a:rPr kumimoji="0" lang="en-US" sz="1800" b="1" u="sng" kern="1200" dirty="0" smtClean="0">
                          <a:solidFill>
                            <a:schemeClr val="dk1"/>
                          </a:solidFill>
                          <a:effectLst/>
                          <a:latin typeface="+mn-lt"/>
                          <a:ea typeface="+mn-ea"/>
                          <a:cs typeface="+mn-cs"/>
                        </a:rPr>
                        <a:t>less than </a:t>
                      </a:r>
                      <a:r>
                        <a:rPr kumimoji="0" lang="en-US" sz="1800" b="1" kern="1200" dirty="0" smtClean="0">
                          <a:solidFill>
                            <a:schemeClr val="dk1"/>
                          </a:solidFill>
                          <a:effectLst/>
                          <a:latin typeface="+mn-lt"/>
                          <a:ea typeface="+mn-ea"/>
                          <a:cs typeface="+mn-cs"/>
                        </a:rPr>
                        <a:t>12 contact hours.</a:t>
                      </a:r>
                      <a:endParaRPr lang="en-US" sz="1800" b="1" dirty="0" smtClean="0"/>
                    </a:p>
                  </a:txBody>
                  <a:tcPr marL="68580" marR="68580" marT="34290" marB="34290"/>
                </a:tc>
              </a:tr>
              <a:tr h="539738">
                <a:tc>
                  <a:txBody>
                    <a:bodyPr/>
                    <a:lstStyle/>
                    <a:p>
                      <a:r>
                        <a:rPr lang="en-US" sz="1800" dirty="0" smtClean="0"/>
                        <a:t>Participants count towards</a:t>
                      </a:r>
                      <a:r>
                        <a:rPr lang="en-US" sz="1800" baseline="0" dirty="0" smtClean="0"/>
                        <a:t> accountability measures.</a:t>
                      </a:r>
                      <a:endParaRPr lang="en-US" sz="1800" dirty="0"/>
                    </a:p>
                  </a:txBody>
                  <a:tcPr marL="68580" marR="68580" marT="34290" marB="34290"/>
                </a:tc>
                <a:tc>
                  <a:txBody>
                    <a:bodyPr/>
                    <a:lstStyle/>
                    <a:p>
                      <a:r>
                        <a:rPr lang="en-US" sz="1800" dirty="0" smtClean="0"/>
                        <a:t>Reportable Individuals </a:t>
                      </a:r>
                      <a:r>
                        <a:rPr lang="en-US" sz="1800" b="1" u="sng" dirty="0" smtClean="0"/>
                        <a:t>DO NOT</a:t>
                      </a:r>
                      <a:r>
                        <a:rPr lang="en-US" sz="1800" dirty="0" smtClean="0"/>
                        <a:t> count towards accountability measures. </a:t>
                      </a:r>
                      <a:endParaRPr lang="en-US" sz="1800" dirty="0"/>
                    </a:p>
                  </a:txBody>
                  <a:tcPr marL="68580" marR="68580" marT="34290" marB="34290"/>
                </a:tc>
              </a:tr>
            </a:tbl>
          </a:graphicData>
        </a:graphic>
      </p:graphicFrame>
    </p:spTree>
    <p:extLst>
      <p:ext uri="{BB962C8B-B14F-4D97-AF65-F5344CB8AC3E}">
        <p14:creationId xmlns:p14="http://schemas.microsoft.com/office/powerpoint/2010/main" val="11151274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621364" y="1013754"/>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4" name="TextBox 3"/>
          <p:cNvSpPr txBox="1"/>
          <p:nvPr/>
        </p:nvSpPr>
        <p:spPr>
          <a:xfrm>
            <a:off x="6019975" y="2619970"/>
            <a:ext cx="5448635" cy="400110"/>
          </a:xfrm>
          <a:prstGeom prst="rect">
            <a:avLst/>
          </a:prstGeom>
          <a:noFill/>
        </p:spPr>
        <p:txBody>
          <a:bodyPr wrap="square" rtlCol="0">
            <a:spAutoFit/>
          </a:bodyPr>
          <a:lstStyle/>
          <a:p>
            <a:endParaRPr lang="en-US" sz="2000" dirty="0"/>
          </a:p>
        </p:txBody>
      </p:sp>
      <p:sp>
        <p:nvSpPr>
          <p:cNvPr id="3" name="Rectangle 2"/>
          <p:cNvSpPr/>
          <p:nvPr/>
        </p:nvSpPr>
        <p:spPr>
          <a:xfrm>
            <a:off x="499199" y="2306782"/>
            <a:ext cx="10875298" cy="4093428"/>
          </a:xfrm>
          <a:prstGeom prst="rect">
            <a:avLst/>
          </a:prstGeom>
        </p:spPr>
        <p:txBody>
          <a:bodyPr wrap="square">
            <a:spAutoFit/>
          </a:bodyPr>
          <a:lstStyle/>
          <a:p>
            <a:r>
              <a:rPr lang="en-US" sz="4000" dirty="0">
                <a:solidFill>
                  <a:srgbClr val="FFC000"/>
                </a:solidFill>
              </a:rPr>
              <a:t>NRS TABLES FOR PROGRAM YEAR </a:t>
            </a:r>
            <a:r>
              <a:rPr lang="en-US" sz="4000" b="1" dirty="0" smtClean="0">
                <a:solidFill>
                  <a:srgbClr val="FFC000"/>
                </a:solidFill>
              </a:rPr>
              <a:t>2018-19</a:t>
            </a:r>
            <a:r>
              <a:rPr lang="en-US" sz="4000" dirty="0" smtClean="0">
                <a:solidFill>
                  <a:srgbClr val="FFC000"/>
                </a:solidFill>
              </a:rPr>
              <a:t> </a:t>
            </a:r>
            <a:r>
              <a:rPr lang="en-US" sz="2800" dirty="0"/>
              <a:t>REPORTING ON OCTOBER 1, 2019 </a:t>
            </a:r>
            <a:endParaRPr lang="en-US" sz="2800" dirty="0" smtClean="0"/>
          </a:p>
          <a:p>
            <a:endParaRPr lang="en-US" sz="2800" dirty="0" smtClean="0"/>
          </a:p>
          <a:p>
            <a:endParaRPr lang="en-US" sz="1000" dirty="0" smtClean="0">
              <a:solidFill>
                <a:srgbClr val="FFC000"/>
              </a:solidFill>
            </a:endParaRPr>
          </a:p>
          <a:p>
            <a:r>
              <a:rPr lang="en-US" sz="2800" dirty="0" smtClean="0">
                <a:solidFill>
                  <a:srgbClr val="FFC000"/>
                </a:solidFill>
              </a:rPr>
              <a:t>Table </a:t>
            </a:r>
            <a:r>
              <a:rPr lang="en-US" sz="2800" dirty="0">
                <a:solidFill>
                  <a:srgbClr val="FFC000"/>
                </a:solidFill>
              </a:rPr>
              <a:t>2A </a:t>
            </a:r>
            <a:r>
              <a:rPr lang="en-US" sz="2800" b="1" dirty="0">
                <a:solidFill>
                  <a:srgbClr val="FFC000"/>
                </a:solidFill>
              </a:rPr>
              <a:t>Reportable</a:t>
            </a:r>
            <a:r>
              <a:rPr lang="en-US" sz="2800" dirty="0">
                <a:solidFill>
                  <a:srgbClr val="FFC000"/>
                </a:solidFill>
              </a:rPr>
              <a:t> Individuals by Age, Ethnicity, and Sex </a:t>
            </a:r>
          </a:p>
          <a:p>
            <a:r>
              <a:rPr lang="en-US" dirty="0"/>
              <a:t>Enter the number of reportable individuals* who have completed fewer than 12 contact hours by age**, ethnicity***, and sex. </a:t>
            </a:r>
            <a:endParaRPr lang="en-US" dirty="0" smtClean="0"/>
          </a:p>
          <a:p>
            <a:endParaRPr lang="en-US" dirty="0"/>
          </a:p>
          <a:p>
            <a:r>
              <a:rPr lang="en-US" dirty="0"/>
              <a:t>Instructions for Completing Table 2A *Report, on this table, only individuals who have completed fewer than 12 contact hours in a period of participation. A reportable individual is an individual who has taken action </a:t>
            </a:r>
            <a:r>
              <a:rPr lang="en-US" dirty="0" smtClean="0"/>
              <a:t>that demonstrates </a:t>
            </a:r>
            <a:r>
              <a:rPr lang="en-US" dirty="0"/>
              <a:t>an intent to use program services and who meets specific reporting criteria of an AEFLA program. </a:t>
            </a:r>
          </a:p>
        </p:txBody>
      </p:sp>
      <p:sp>
        <p:nvSpPr>
          <p:cNvPr id="9" name="TextBox 8"/>
          <p:cNvSpPr txBox="1"/>
          <p:nvPr/>
        </p:nvSpPr>
        <p:spPr>
          <a:xfrm>
            <a:off x="6938223" y="3020080"/>
            <a:ext cx="4005079" cy="461665"/>
          </a:xfrm>
          <a:prstGeom prst="rect">
            <a:avLst/>
          </a:prstGeom>
          <a:solidFill>
            <a:srgbClr val="FFC000"/>
          </a:solidFill>
          <a:effectLst>
            <a:reflection blurRad="6350" stA="50000" endA="300" endPos="90000" dist="50800" dir="5400000" sy="-100000" algn="bl" rotWithShape="0"/>
          </a:effectLst>
        </p:spPr>
        <p:txBody>
          <a:bodyPr wrap="square" rtlCol="0">
            <a:spAutoFit/>
          </a:bodyPr>
          <a:lstStyle/>
          <a:p>
            <a:r>
              <a:rPr lang="en-US" sz="2400" dirty="0" smtClean="0">
                <a:solidFill>
                  <a:schemeClr val="bg1"/>
                </a:solidFill>
              </a:rPr>
              <a:t>NRS Table 2 Instructions </a:t>
            </a:r>
            <a:endParaRPr lang="en-US" sz="2400" dirty="0">
              <a:solidFill>
                <a:schemeClr val="bg1"/>
              </a:solidFill>
            </a:endParaRPr>
          </a:p>
        </p:txBody>
      </p:sp>
    </p:spTree>
    <p:extLst>
      <p:ext uri="{BB962C8B-B14F-4D97-AF65-F5344CB8AC3E}">
        <p14:creationId xmlns:p14="http://schemas.microsoft.com/office/powerpoint/2010/main" val="11590012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621364" y="1013754"/>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4" name="TextBox 3"/>
          <p:cNvSpPr txBox="1"/>
          <p:nvPr/>
        </p:nvSpPr>
        <p:spPr>
          <a:xfrm>
            <a:off x="7155601" y="2619970"/>
            <a:ext cx="5448635" cy="400110"/>
          </a:xfrm>
          <a:prstGeom prst="rect">
            <a:avLst/>
          </a:prstGeom>
          <a:noFill/>
        </p:spPr>
        <p:txBody>
          <a:bodyPr wrap="square" rtlCol="0">
            <a:spAutoFit/>
          </a:bodyPr>
          <a:lstStyle/>
          <a:p>
            <a:endParaRPr lang="en-US" sz="2000" dirty="0"/>
          </a:p>
        </p:txBody>
      </p:sp>
      <p:graphicFrame>
        <p:nvGraphicFramePr>
          <p:cNvPr id="7" name="Diagram 6"/>
          <p:cNvGraphicFramePr/>
          <p:nvPr>
            <p:extLst>
              <p:ext uri="{D42A27DB-BD31-4B8C-83A1-F6EECF244321}">
                <p14:modId xmlns:p14="http://schemas.microsoft.com/office/powerpoint/2010/main" val="1470261078"/>
              </p:ext>
            </p:extLst>
          </p:nvPr>
        </p:nvGraphicFramePr>
        <p:xfrm>
          <a:off x="2944762" y="2109019"/>
          <a:ext cx="9055509" cy="44846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p:cNvSpPr txBox="1"/>
          <p:nvPr/>
        </p:nvSpPr>
        <p:spPr>
          <a:xfrm>
            <a:off x="270438" y="2478455"/>
            <a:ext cx="4278365" cy="3970318"/>
          </a:xfrm>
          <a:prstGeom prst="rect">
            <a:avLst/>
          </a:prstGeom>
          <a:noFill/>
        </p:spPr>
        <p:txBody>
          <a:bodyPr wrap="square" rtlCol="0">
            <a:spAutoFit/>
          </a:bodyPr>
          <a:lstStyle/>
          <a:p>
            <a:r>
              <a:rPr lang="en-US" sz="5400" dirty="0">
                <a:solidFill>
                  <a:srgbClr val="FFC000"/>
                </a:solidFill>
              </a:rPr>
              <a:t>Critical </a:t>
            </a:r>
            <a:r>
              <a:rPr lang="en-US" sz="5400" i="1" dirty="0">
                <a:solidFill>
                  <a:srgbClr val="FFC000"/>
                </a:solidFill>
              </a:rPr>
              <a:t>Control Points</a:t>
            </a:r>
          </a:p>
          <a:p>
            <a:r>
              <a:rPr lang="en-US" sz="2400" dirty="0"/>
              <a:t>Where Are We </a:t>
            </a:r>
            <a:endParaRPr lang="en-US" sz="2400" dirty="0" smtClean="0"/>
          </a:p>
          <a:p>
            <a:r>
              <a:rPr lang="en-US" sz="2400" dirty="0" smtClean="0"/>
              <a:t>Losing Students</a:t>
            </a:r>
            <a:r>
              <a:rPr lang="en-US" sz="2400" dirty="0" smtClean="0">
                <a:latin typeface="Arial" panose="020B0604020202020204" pitchFamily="34" charset="0"/>
                <a:cs typeface="Arial" panose="020B0604020202020204" pitchFamily="34" charset="0"/>
              </a:rPr>
              <a:t>?</a:t>
            </a:r>
          </a:p>
          <a:p>
            <a:r>
              <a:rPr lang="en-US" sz="2400" dirty="0" smtClean="0">
                <a:solidFill>
                  <a:srgbClr val="FFC000"/>
                </a:solidFill>
                <a:latin typeface="+mj-lt"/>
                <a:cs typeface="Arial" panose="020B0604020202020204" pitchFamily="34" charset="0"/>
              </a:rPr>
              <a:t>(Reportable Individuals) </a:t>
            </a:r>
            <a:r>
              <a:rPr lang="en-US" sz="2400" dirty="0" smtClean="0">
                <a:solidFill>
                  <a:srgbClr val="FFC000"/>
                </a:solidFill>
                <a:latin typeface="+mj-lt"/>
              </a:rPr>
              <a:t> </a:t>
            </a:r>
            <a:endParaRPr lang="en-US" sz="2400" dirty="0">
              <a:solidFill>
                <a:srgbClr val="FFC000"/>
              </a:solidFill>
              <a:latin typeface="+mj-lt"/>
            </a:endParaRPr>
          </a:p>
          <a:p>
            <a:endParaRPr lang="en-US" dirty="0"/>
          </a:p>
        </p:txBody>
      </p:sp>
      <p:sp>
        <p:nvSpPr>
          <p:cNvPr id="8" name="TextBox 7"/>
          <p:cNvSpPr txBox="1"/>
          <p:nvPr/>
        </p:nvSpPr>
        <p:spPr>
          <a:xfrm>
            <a:off x="4548803" y="5527285"/>
            <a:ext cx="3931520" cy="1138773"/>
          </a:xfrm>
          <a:prstGeom prst="rect">
            <a:avLst/>
          </a:prstGeom>
          <a:noFill/>
        </p:spPr>
        <p:txBody>
          <a:bodyPr wrap="square" rtlCol="0">
            <a:spAutoFit/>
          </a:bodyPr>
          <a:lstStyle/>
          <a:p>
            <a:r>
              <a:rPr lang="en-US" sz="3200" dirty="0" smtClean="0"/>
              <a:t>Less than 12 Hours</a:t>
            </a:r>
          </a:p>
          <a:p>
            <a:r>
              <a:rPr lang="en-US" dirty="0" smtClean="0"/>
              <a:t>2017-2018 – </a:t>
            </a:r>
            <a:r>
              <a:rPr lang="en-US" dirty="0" smtClean="0">
                <a:solidFill>
                  <a:srgbClr val="FFC000"/>
                </a:solidFill>
              </a:rPr>
              <a:t>5,923 Students*</a:t>
            </a:r>
          </a:p>
          <a:p>
            <a:r>
              <a:rPr lang="en-US" dirty="0" smtClean="0"/>
              <a:t>*Data as of 7.16.18  </a:t>
            </a:r>
            <a:endParaRPr lang="en-US" dirty="0"/>
          </a:p>
        </p:txBody>
      </p:sp>
    </p:spTree>
    <p:extLst>
      <p:ext uri="{BB962C8B-B14F-4D97-AF65-F5344CB8AC3E}">
        <p14:creationId xmlns:p14="http://schemas.microsoft.com/office/powerpoint/2010/main" val="41917455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621364" y="1013754"/>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4" name="TextBox 3"/>
          <p:cNvSpPr txBox="1"/>
          <p:nvPr/>
        </p:nvSpPr>
        <p:spPr>
          <a:xfrm>
            <a:off x="6019975" y="2619970"/>
            <a:ext cx="5448635" cy="400110"/>
          </a:xfrm>
          <a:prstGeom prst="rect">
            <a:avLst/>
          </a:prstGeom>
          <a:noFill/>
        </p:spPr>
        <p:txBody>
          <a:bodyPr wrap="square" rtlCol="0">
            <a:spAutoFit/>
          </a:bodyPr>
          <a:lstStyle/>
          <a:p>
            <a:endParaRPr lang="en-US" sz="2000" dirty="0"/>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56135" y="200198"/>
            <a:ext cx="4195600" cy="765863"/>
          </a:xfrm>
          <a:prstGeom prst="rect">
            <a:avLst/>
          </a:prstGeom>
        </p:spPr>
      </p:pic>
      <p:pic>
        <p:nvPicPr>
          <p:cNvPr id="8" name="Picture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430591" y="2354475"/>
            <a:ext cx="8241863" cy="4104382"/>
          </a:xfrm>
          <a:prstGeom prst="rect">
            <a:avLst/>
          </a:prstGeom>
          <a:ln>
            <a:solidFill>
              <a:schemeClr val="bg1"/>
            </a:solidFill>
          </a:ln>
        </p:spPr>
      </p:pic>
      <p:sp>
        <p:nvSpPr>
          <p:cNvPr id="9" name="Rectangle 8"/>
          <p:cNvSpPr/>
          <p:nvPr/>
        </p:nvSpPr>
        <p:spPr>
          <a:xfrm>
            <a:off x="468546" y="2757692"/>
            <a:ext cx="2630102" cy="2862322"/>
          </a:xfrm>
          <a:prstGeom prst="rect">
            <a:avLst/>
          </a:prstGeom>
          <a:solidFill>
            <a:srgbClr val="FFC000"/>
          </a:solidFill>
          <a:effectLst>
            <a:reflection blurRad="6350" stA="50000" endA="300" endPos="55500" dist="50800" dir="5400000" sy="-100000" algn="bl" rotWithShape="0"/>
          </a:effectLst>
        </p:spPr>
        <p:txBody>
          <a:bodyPr wrap="square">
            <a:spAutoFit/>
          </a:bodyPr>
          <a:lstStyle/>
          <a:p>
            <a:r>
              <a:rPr lang="en-US" sz="4800" dirty="0">
                <a:solidFill>
                  <a:schemeClr val="bg1"/>
                </a:solidFill>
              </a:rPr>
              <a:t>NRS </a:t>
            </a:r>
            <a:r>
              <a:rPr lang="en-US" sz="4800" b="1" dirty="0" smtClean="0">
                <a:solidFill>
                  <a:schemeClr val="bg1"/>
                </a:solidFill>
              </a:rPr>
              <a:t>TABLE </a:t>
            </a:r>
            <a:r>
              <a:rPr lang="en-US" sz="4800" dirty="0" smtClean="0">
                <a:solidFill>
                  <a:schemeClr val="bg1"/>
                </a:solidFill>
              </a:rPr>
              <a:t>4 </a:t>
            </a:r>
            <a:endParaRPr lang="en-US" sz="4800" dirty="0">
              <a:solidFill>
                <a:schemeClr val="bg1"/>
              </a:solidFill>
            </a:endParaRPr>
          </a:p>
          <a:p>
            <a:r>
              <a:rPr lang="en-US" sz="2800" dirty="0" smtClean="0">
                <a:ln>
                  <a:solidFill>
                    <a:schemeClr val="bg1"/>
                  </a:solidFill>
                </a:ln>
                <a:solidFill>
                  <a:schemeClr val="bg1"/>
                </a:solidFill>
              </a:rPr>
              <a:t>Measurable</a:t>
            </a:r>
            <a:r>
              <a:rPr lang="en-US" sz="2800" dirty="0" smtClean="0">
                <a:solidFill>
                  <a:schemeClr val="bg1"/>
                </a:solidFill>
              </a:rPr>
              <a:t> Skill Gains by Entry Level</a:t>
            </a:r>
            <a:endParaRPr lang="en-US" sz="2800" dirty="0">
              <a:solidFill>
                <a:schemeClr val="bg1"/>
              </a:solidFill>
            </a:endParaRPr>
          </a:p>
        </p:txBody>
      </p:sp>
      <p:pic>
        <p:nvPicPr>
          <p:cNvPr id="10" name="Picture 9"/>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773350" y="2947462"/>
            <a:ext cx="1190790" cy="468030"/>
          </a:xfrm>
          <a:prstGeom prst="rect">
            <a:avLst/>
          </a:prstGeom>
        </p:spPr>
      </p:pic>
    </p:spTree>
    <p:extLst>
      <p:ext uri="{BB962C8B-B14F-4D97-AF65-F5344CB8AC3E}">
        <p14:creationId xmlns:p14="http://schemas.microsoft.com/office/powerpoint/2010/main" val="6629759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621364" y="1013754"/>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4" name="TextBox 3"/>
          <p:cNvSpPr txBox="1"/>
          <p:nvPr/>
        </p:nvSpPr>
        <p:spPr>
          <a:xfrm>
            <a:off x="6019975" y="2619970"/>
            <a:ext cx="5448635" cy="400110"/>
          </a:xfrm>
          <a:prstGeom prst="rect">
            <a:avLst/>
          </a:prstGeom>
          <a:noFill/>
        </p:spPr>
        <p:txBody>
          <a:bodyPr wrap="square" rtlCol="0">
            <a:spAutoFit/>
          </a:bodyPr>
          <a:lstStyle/>
          <a:p>
            <a:endParaRPr lang="en-US" sz="2000" dirty="0"/>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56135" y="200198"/>
            <a:ext cx="4195600" cy="765863"/>
          </a:xfrm>
          <a:prstGeom prst="rect">
            <a:avLst/>
          </a:prstGeom>
        </p:spPr>
      </p:pic>
      <p:sp>
        <p:nvSpPr>
          <p:cNvPr id="3" name="TextBox 2"/>
          <p:cNvSpPr txBox="1"/>
          <p:nvPr/>
        </p:nvSpPr>
        <p:spPr>
          <a:xfrm>
            <a:off x="4327445" y="2354475"/>
            <a:ext cx="7483256" cy="4247317"/>
          </a:xfrm>
          <a:prstGeom prst="rect">
            <a:avLst/>
          </a:prstGeom>
          <a:noFill/>
        </p:spPr>
        <p:txBody>
          <a:bodyPr wrap="square" rtlCol="0">
            <a:spAutoFit/>
          </a:bodyPr>
          <a:lstStyle/>
          <a:p>
            <a:r>
              <a:rPr lang="en-US" sz="2800" dirty="0">
                <a:solidFill>
                  <a:srgbClr val="FFC000"/>
                </a:solidFill>
              </a:rPr>
              <a:t>What is the purpose of the new </a:t>
            </a:r>
            <a:r>
              <a:rPr lang="en-US" sz="2800" dirty="0" smtClean="0">
                <a:solidFill>
                  <a:srgbClr val="FFC000"/>
                </a:solidFill>
              </a:rPr>
              <a:t>columns</a:t>
            </a:r>
            <a:r>
              <a:rPr lang="en-US" sz="2800" dirty="0" smtClean="0">
                <a:solidFill>
                  <a:srgbClr val="FFC000"/>
                </a:solidFill>
                <a:latin typeface="Arial" panose="020B0604020202020204" pitchFamily="34" charset="0"/>
                <a:cs typeface="Arial" panose="020B0604020202020204" pitchFamily="34" charset="0"/>
              </a:rPr>
              <a:t>?</a:t>
            </a:r>
          </a:p>
          <a:p>
            <a:endParaRPr lang="en-US" sz="800" dirty="0">
              <a:solidFill>
                <a:srgbClr val="FFC000"/>
              </a:solidFill>
            </a:endParaRPr>
          </a:p>
          <a:p>
            <a:pPr marL="0" lvl="1"/>
            <a:r>
              <a:rPr lang="en-US" dirty="0" smtClean="0"/>
              <a:t>► The </a:t>
            </a:r>
            <a:r>
              <a:rPr lang="en-US" dirty="0"/>
              <a:t>new columns allow </a:t>
            </a:r>
            <a:r>
              <a:rPr lang="en-US" dirty="0" smtClean="0"/>
              <a:t>for the </a:t>
            </a:r>
            <a:r>
              <a:rPr lang="en-US" dirty="0"/>
              <a:t>accounting of participants excluded from the MSG indicator</a:t>
            </a:r>
            <a:r>
              <a:rPr lang="en-US" dirty="0" smtClean="0"/>
              <a:t>, and </a:t>
            </a:r>
            <a:r>
              <a:rPr lang="en-US" dirty="0"/>
              <a:t>a break out of EFL gain and secondary credential attainment within the Periods of Participation section for the MSG indicator.</a:t>
            </a:r>
          </a:p>
          <a:p>
            <a:endParaRPr lang="en-US" dirty="0"/>
          </a:p>
          <a:p>
            <a:r>
              <a:rPr lang="en-US" sz="2800" dirty="0">
                <a:solidFill>
                  <a:srgbClr val="FFC000"/>
                </a:solidFill>
              </a:rPr>
              <a:t>Why are the new columns </a:t>
            </a:r>
            <a:r>
              <a:rPr lang="en-US" sz="2800" dirty="0" smtClean="0">
                <a:solidFill>
                  <a:srgbClr val="FFC000"/>
                </a:solidFill>
              </a:rPr>
              <a:t>required</a:t>
            </a:r>
            <a:r>
              <a:rPr lang="en-US" sz="2800" dirty="0" smtClean="0">
                <a:solidFill>
                  <a:srgbClr val="FFC000"/>
                </a:solidFill>
                <a:latin typeface="Arial" panose="020B0604020202020204" pitchFamily="34" charset="0"/>
                <a:cs typeface="Arial" panose="020B0604020202020204" pitchFamily="34" charset="0"/>
              </a:rPr>
              <a:t>?</a:t>
            </a:r>
          </a:p>
          <a:p>
            <a:endParaRPr lang="en-US" sz="800" dirty="0">
              <a:solidFill>
                <a:srgbClr val="FFC000"/>
              </a:solidFill>
            </a:endParaRPr>
          </a:p>
          <a:p>
            <a:r>
              <a:rPr lang="en-US" dirty="0" smtClean="0"/>
              <a:t>► They </a:t>
            </a:r>
            <a:r>
              <a:rPr lang="en-US" dirty="0"/>
              <a:t>enable the calculation of MSG without excluded participants. </a:t>
            </a:r>
            <a:r>
              <a:rPr lang="en-US" dirty="0" smtClean="0"/>
              <a:t>They </a:t>
            </a:r>
            <a:r>
              <a:rPr lang="en-US" dirty="0"/>
              <a:t>allow disaggregated Periods of Participation values for the number of secondary credentials received and EFL gains for the MSG indicator. </a:t>
            </a:r>
          </a:p>
          <a:p>
            <a:endParaRPr lang="en-US" dirty="0"/>
          </a:p>
          <a:p>
            <a:endParaRPr lang="en-US" dirty="0"/>
          </a:p>
        </p:txBody>
      </p:sp>
      <p:sp>
        <p:nvSpPr>
          <p:cNvPr id="7" name="Rectangle 6"/>
          <p:cNvSpPr/>
          <p:nvPr/>
        </p:nvSpPr>
        <p:spPr>
          <a:xfrm>
            <a:off x="517979" y="2619970"/>
            <a:ext cx="2567834" cy="2862322"/>
          </a:xfrm>
          <a:prstGeom prst="rect">
            <a:avLst/>
          </a:prstGeom>
          <a:solidFill>
            <a:srgbClr val="FFC000"/>
          </a:solidFill>
          <a:effectLst>
            <a:reflection blurRad="6350" stA="50000" endA="300" endPos="55500" dist="50800" dir="5400000" sy="-100000" algn="bl" rotWithShape="0"/>
          </a:effectLst>
        </p:spPr>
        <p:txBody>
          <a:bodyPr wrap="square">
            <a:spAutoFit/>
          </a:bodyPr>
          <a:lstStyle/>
          <a:p>
            <a:r>
              <a:rPr lang="en-US" sz="4800" dirty="0">
                <a:solidFill>
                  <a:schemeClr val="bg1"/>
                </a:solidFill>
              </a:rPr>
              <a:t>NRS </a:t>
            </a:r>
            <a:r>
              <a:rPr lang="en-US" sz="4800" b="1" dirty="0">
                <a:ln>
                  <a:solidFill>
                    <a:schemeClr val="bg1"/>
                  </a:solidFill>
                </a:ln>
                <a:solidFill>
                  <a:schemeClr val="bg1"/>
                </a:solidFill>
              </a:rPr>
              <a:t>TABLE</a:t>
            </a:r>
            <a:r>
              <a:rPr lang="en-US" sz="4800" b="1" dirty="0">
                <a:solidFill>
                  <a:schemeClr val="bg1"/>
                </a:solidFill>
              </a:rPr>
              <a:t> </a:t>
            </a:r>
            <a:r>
              <a:rPr lang="en-US" sz="4800" dirty="0">
                <a:solidFill>
                  <a:schemeClr val="bg1"/>
                </a:solidFill>
              </a:rPr>
              <a:t>4</a:t>
            </a:r>
            <a:r>
              <a:rPr lang="en-US" sz="4800" b="1" dirty="0">
                <a:solidFill>
                  <a:schemeClr val="bg1"/>
                </a:solidFill>
              </a:rPr>
              <a:t> </a:t>
            </a:r>
          </a:p>
          <a:p>
            <a:r>
              <a:rPr lang="en-US" sz="2800" dirty="0">
                <a:solidFill>
                  <a:schemeClr val="bg1"/>
                </a:solidFill>
              </a:rPr>
              <a:t>Measurable Skill Gains by Entry Level</a:t>
            </a:r>
          </a:p>
        </p:txBody>
      </p:sp>
      <p:pic>
        <p:nvPicPr>
          <p:cNvPr id="11" name="Picture 10"/>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827317" y="2816140"/>
            <a:ext cx="1190790" cy="468030"/>
          </a:xfrm>
          <a:prstGeom prst="rect">
            <a:avLst/>
          </a:prstGeom>
        </p:spPr>
      </p:pic>
      <p:sp>
        <p:nvSpPr>
          <p:cNvPr id="12" name="Rectangle 11"/>
          <p:cNvSpPr/>
          <p:nvPr/>
        </p:nvSpPr>
        <p:spPr>
          <a:xfrm>
            <a:off x="3112385" y="2354475"/>
            <a:ext cx="1623673" cy="923330"/>
          </a:xfrm>
          <a:prstGeom prst="rect">
            <a:avLst/>
          </a:prstGeom>
        </p:spPr>
        <p:txBody>
          <a:bodyPr wrap="square">
            <a:spAutoFit/>
          </a:bodyPr>
          <a:lstStyle/>
          <a:p>
            <a:pPr>
              <a:spcBef>
                <a:spcPts val="0"/>
              </a:spcBef>
              <a:spcAft>
                <a:spcPts val="0"/>
              </a:spcAft>
            </a:pPr>
            <a:r>
              <a:rPr lang="en-US" sz="5400" b="1" dirty="0">
                <a:latin typeface="Segoe Script" panose="020B0504020000000003" pitchFamily="34" charset="0"/>
                <a:ea typeface="Calibri" panose="020F0502020204030204" pitchFamily="34" charset="0"/>
                <a:cs typeface="Times New Roman" panose="02020603050405020304" pitchFamily="18" charset="0"/>
              </a:rPr>
              <a:t>#1</a:t>
            </a:r>
          </a:p>
        </p:txBody>
      </p:sp>
      <p:sp>
        <p:nvSpPr>
          <p:cNvPr id="13" name="Rectangle 12"/>
          <p:cNvSpPr/>
          <p:nvPr/>
        </p:nvSpPr>
        <p:spPr>
          <a:xfrm>
            <a:off x="3112385" y="4360146"/>
            <a:ext cx="1242648" cy="923330"/>
          </a:xfrm>
          <a:prstGeom prst="rect">
            <a:avLst/>
          </a:prstGeom>
        </p:spPr>
        <p:txBody>
          <a:bodyPr wrap="none">
            <a:spAutoFit/>
          </a:bodyPr>
          <a:lstStyle/>
          <a:p>
            <a:pPr>
              <a:spcBef>
                <a:spcPts val="0"/>
              </a:spcBef>
              <a:spcAft>
                <a:spcPts val="0"/>
              </a:spcAft>
            </a:pPr>
            <a:r>
              <a:rPr lang="en-US" sz="5400" b="1" dirty="0" smtClean="0">
                <a:latin typeface="Segoe Script" panose="020B0504020000000003" pitchFamily="34" charset="0"/>
                <a:ea typeface="Calibri" panose="020F0502020204030204" pitchFamily="34" charset="0"/>
                <a:cs typeface="Times New Roman" panose="02020603050405020304" pitchFamily="18" charset="0"/>
              </a:rPr>
              <a:t>#2</a:t>
            </a:r>
            <a:endParaRPr lang="en-US" sz="5400" b="1" dirty="0">
              <a:latin typeface="Segoe Script" panose="020B05040200000000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8008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869" y="78377"/>
            <a:ext cx="1309241" cy="1085579"/>
          </a:xfrm>
          <a:prstGeom prst="rect">
            <a:avLst/>
          </a:prstGeom>
        </p:spPr>
      </p:pic>
      <p:sp>
        <p:nvSpPr>
          <p:cNvPr id="10" name="TextBox 9"/>
          <p:cNvSpPr txBox="1"/>
          <p:nvPr/>
        </p:nvSpPr>
        <p:spPr>
          <a:xfrm>
            <a:off x="1621364" y="7388318"/>
            <a:ext cx="5501390" cy="5580502"/>
          </a:xfrm>
          <a:prstGeom prst="rect">
            <a:avLst/>
          </a:prstGeom>
          <a:noFill/>
        </p:spPr>
        <p:txBody>
          <a:bodyPr wrap="square" rtlCol="0">
            <a:spAutoFit/>
          </a:bodyPr>
          <a:lstStyle/>
          <a:p>
            <a:pPr marR="0">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Then one day, after nearly ten years of sticking to his dream of pursuing music, and becoming an accomplished Elvis and Johnny Cash impersonator, his father had a proposition for him. “He said he knew I had this dream of recording music in Memphis and basically told me he would pay for half of everything if I got my (HSE).”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So, after years out of traditional high school, and an attempt at another high school equivalency (HSE) program out of state, Bennett enrolled at the MACC for daily adult education afternoon classes. “The teacher was great- he motivated me when I needed to be motivated.” After about four months in class, Bennett passed his HSE test and received his diploma. Bennett says, “If it wasn’t for Mr. Smith keeping me on track, I would have never gotten it done.”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“If I can make it, anyone can make it,” says Bennett. </a:t>
            </a:r>
            <a:endParaRPr lang="en-US" dirty="0"/>
          </a:p>
          <a:p>
            <a:endParaRPr lang="en-US" dirty="0"/>
          </a:p>
        </p:txBody>
      </p:sp>
      <p:sp>
        <p:nvSpPr>
          <p:cNvPr id="16" name="Rectangle 15"/>
          <p:cNvSpPr/>
          <p:nvPr/>
        </p:nvSpPr>
        <p:spPr>
          <a:xfrm>
            <a:off x="6476157" y="2338816"/>
            <a:ext cx="5088193" cy="192842"/>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rgbClr val="FF6600"/>
              </a:solidFill>
            </a:endParaRPr>
          </a:p>
        </p:txBody>
      </p:sp>
      <p:sp>
        <p:nvSpPr>
          <p:cNvPr id="2" name="Rectangle 1"/>
          <p:cNvSpPr/>
          <p:nvPr/>
        </p:nvSpPr>
        <p:spPr>
          <a:xfrm>
            <a:off x="2568313" y="910798"/>
            <a:ext cx="9466332" cy="1477328"/>
          </a:xfrm>
          <a:prstGeom prst="rect">
            <a:avLst/>
          </a:prstGeom>
        </p:spPr>
        <p:txBody>
          <a:bodyPr wrap="square">
            <a:spAutoFit/>
          </a:bodyPr>
          <a:lstStyle/>
          <a:p>
            <a:r>
              <a:rPr lang="en-US" sz="5400" b="1" dirty="0"/>
              <a:t>Indiana</a:t>
            </a:r>
            <a:r>
              <a:rPr lang="en-US" sz="5400" dirty="0"/>
              <a:t> ADULT EDUCATION</a:t>
            </a:r>
            <a:r>
              <a:rPr lang="en-US" sz="10200" dirty="0"/>
              <a:t/>
            </a:r>
            <a:br>
              <a:rPr lang="en-US" sz="10200" dirty="0"/>
            </a:br>
            <a:r>
              <a:rPr lang="en-US" dirty="0"/>
              <a:t>Basic Skills. High School Equivalency. Short-term Training. Certifications and More.</a:t>
            </a:r>
            <a:br>
              <a:rPr lang="en-US" dirty="0"/>
            </a:br>
            <a:endParaRPr lang="en-US" dirty="0"/>
          </a:p>
        </p:txBody>
      </p:sp>
      <p:cxnSp>
        <p:nvCxnSpPr>
          <p:cNvPr id="9" name="Straight Connector 8"/>
          <p:cNvCxnSpPr/>
          <p:nvPr/>
        </p:nvCxnSpPr>
        <p:spPr>
          <a:xfrm>
            <a:off x="5830526" y="2607366"/>
            <a:ext cx="37398" cy="37108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97422" y="4519402"/>
            <a:ext cx="3107249" cy="369332"/>
          </a:xfrm>
          <a:prstGeom prst="rect">
            <a:avLst/>
          </a:prstGeom>
          <a:noFill/>
        </p:spPr>
        <p:txBody>
          <a:bodyPr wrap="square" rtlCol="0">
            <a:spAutoFit/>
          </a:bodyPr>
          <a:lstStyle/>
          <a:p>
            <a:r>
              <a:rPr lang="en-US" dirty="0" smtClean="0"/>
              <a:t>“Beginning of a Journey”</a:t>
            </a:r>
            <a:endParaRPr lang="en-US" dirty="0"/>
          </a:p>
        </p:txBody>
      </p:sp>
      <p:sp>
        <p:nvSpPr>
          <p:cNvPr id="3" name="TextBox 2"/>
          <p:cNvSpPr txBox="1"/>
          <p:nvPr/>
        </p:nvSpPr>
        <p:spPr>
          <a:xfrm>
            <a:off x="361890" y="2255901"/>
            <a:ext cx="5643972" cy="2062103"/>
          </a:xfrm>
          <a:prstGeom prst="rect">
            <a:avLst/>
          </a:prstGeom>
          <a:noFill/>
        </p:spPr>
        <p:txBody>
          <a:bodyPr wrap="square" rtlCol="0">
            <a:spAutoFit/>
          </a:bodyPr>
          <a:lstStyle/>
          <a:p>
            <a:r>
              <a:rPr lang="en-US" sz="3200" dirty="0" smtClean="0"/>
              <a:t>“You </a:t>
            </a:r>
            <a:r>
              <a:rPr lang="en-US" sz="3200" dirty="0"/>
              <a:t>just have to let anything that brings you down, be the motivation that </a:t>
            </a:r>
            <a:r>
              <a:rPr lang="en-US" sz="3200" dirty="0">
                <a:solidFill>
                  <a:srgbClr val="FFC000"/>
                </a:solidFill>
              </a:rPr>
              <a:t>pushes</a:t>
            </a:r>
            <a:r>
              <a:rPr lang="en-US" sz="3200" dirty="0"/>
              <a:t> you </a:t>
            </a:r>
            <a:r>
              <a:rPr lang="en-US" sz="3200" dirty="0" smtClean="0"/>
              <a:t>forward.”</a:t>
            </a:r>
            <a:endParaRPr lang="en-US" sz="3200"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0158" y="2118854"/>
            <a:ext cx="659213" cy="682286"/>
          </a:xfrm>
          <a:prstGeom prst="rect">
            <a:avLst/>
          </a:prstGeom>
        </p:spPr>
      </p:pic>
      <p:pic>
        <p:nvPicPr>
          <p:cNvPr id="14" name="Picture 13"/>
          <p:cNvPicPr/>
          <p:nvPr/>
        </p:nvPicPr>
        <p:blipFill rotWithShape="1">
          <a:blip r:embed="rId5" cstate="email">
            <a:extLst>
              <a:ext uri="{28A0092B-C50C-407E-A947-70E740481C1C}">
                <a14:useLocalDpi xmlns:a14="http://schemas.microsoft.com/office/drawing/2010/main"/>
              </a:ext>
            </a:extLst>
          </a:blip>
          <a:srcRect/>
          <a:stretch/>
        </p:blipFill>
        <p:spPr bwMode="auto">
          <a:xfrm>
            <a:off x="3940202" y="4619158"/>
            <a:ext cx="1427558" cy="1699058"/>
          </a:xfrm>
          <a:prstGeom prst="rect">
            <a:avLst/>
          </a:prstGeom>
          <a:noFill/>
          <a:ln w="9525" cap="flat" cmpd="sng" algn="ctr">
            <a:solidFill>
              <a:sysClr val="windowText" lastClr="000000"/>
            </a:solidFill>
            <a:prstDash val="solid"/>
            <a:miter lim="800000"/>
            <a:headEnd type="none" w="med" len="med"/>
            <a:tailEnd type="none" w="med" len="med"/>
          </a:ln>
          <a:effectLst>
            <a:reflection blurRad="6350" stA="52000" endA="300" endPos="35000" dir="5400000" sy="-100000" algn="bl" rotWithShape="0"/>
          </a:effectLst>
          <a:extLst>
            <a:ext uri="{53640926-AAD7-44D8-BBD7-CCE9431645EC}">
              <a14:shadowObscured xmlns:a14="http://schemas.microsoft.com/office/drawing/2010/main"/>
            </a:ext>
          </a:extLst>
        </p:spPr>
      </p:pic>
      <p:sp>
        <p:nvSpPr>
          <p:cNvPr id="7" name="Rectangle 6"/>
          <p:cNvSpPr/>
          <p:nvPr/>
        </p:nvSpPr>
        <p:spPr>
          <a:xfrm>
            <a:off x="361890" y="4728732"/>
            <a:ext cx="6096000" cy="1938992"/>
          </a:xfrm>
          <a:prstGeom prst="rect">
            <a:avLst/>
          </a:prstGeom>
        </p:spPr>
        <p:txBody>
          <a:bodyPr>
            <a:spAutoFit/>
          </a:bodyPr>
          <a:lstStyle/>
          <a:p>
            <a:r>
              <a:rPr lang="en-US" sz="6600" b="1" dirty="0">
                <a:solidFill>
                  <a:srgbClr val="FFC000"/>
                </a:solidFill>
              </a:rPr>
              <a:t>Angelia </a:t>
            </a:r>
          </a:p>
          <a:p>
            <a:r>
              <a:rPr lang="en-US" sz="3600" dirty="0"/>
              <a:t>Clevenger</a:t>
            </a:r>
            <a:endParaRPr lang="en-US" sz="3600" dirty="0">
              <a:solidFill>
                <a:srgbClr val="FFC000"/>
              </a:solidFill>
            </a:endParaRPr>
          </a:p>
          <a:p>
            <a:r>
              <a:rPr lang="en-US" dirty="0"/>
              <a:t>Winchester, Indiana</a:t>
            </a:r>
          </a:p>
        </p:txBody>
      </p:sp>
      <p:sp>
        <p:nvSpPr>
          <p:cNvPr id="8" name="TextBox 7"/>
          <p:cNvSpPr txBox="1"/>
          <p:nvPr/>
        </p:nvSpPr>
        <p:spPr>
          <a:xfrm>
            <a:off x="6146937" y="2801140"/>
            <a:ext cx="5598270" cy="4216539"/>
          </a:xfrm>
          <a:prstGeom prst="rect">
            <a:avLst/>
          </a:prstGeom>
          <a:noFill/>
        </p:spPr>
        <p:txBody>
          <a:bodyPr wrap="square" rtlCol="0">
            <a:spAutoFit/>
          </a:bodyPr>
          <a:lstStyle/>
          <a:p>
            <a:r>
              <a:rPr lang="en-US" sz="2200" dirty="0" smtClean="0">
                <a:solidFill>
                  <a:srgbClr val="FFC000"/>
                </a:solidFill>
              </a:rPr>
              <a:t>“</a:t>
            </a:r>
            <a:r>
              <a:rPr lang="en-US" sz="2200" dirty="0">
                <a:solidFill>
                  <a:srgbClr val="FFC000"/>
                </a:solidFill>
              </a:rPr>
              <a:t>I feel like if I didn’t go to the HSE classes I would still be in high school and not graduated and getting my CNA already.” </a:t>
            </a:r>
            <a:endParaRPr lang="en-US" sz="2200" dirty="0" smtClean="0">
              <a:solidFill>
                <a:srgbClr val="FFC000"/>
              </a:solidFill>
            </a:endParaRPr>
          </a:p>
          <a:p>
            <a:endParaRPr lang="en-US" dirty="0" smtClean="0"/>
          </a:p>
          <a:p>
            <a:endParaRPr lang="en-US" sz="1100" dirty="0"/>
          </a:p>
          <a:p>
            <a:r>
              <a:rPr lang="en-US" dirty="0"/>
              <a:t>She </a:t>
            </a:r>
            <a:r>
              <a:rPr lang="en-US" dirty="0" smtClean="0"/>
              <a:t>is </a:t>
            </a:r>
            <a:r>
              <a:rPr lang="en-US" dirty="0"/>
              <a:t>currently a home health aide </a:t>
            </a:r>
            <a:r>
              <a:rPr lang="en-US" dirty="0" smtClean="0"/>
              <a:t>and would </a:t>
            </a:r>
            <a:r>
              <a:rPr lang="en-US" dirty="0"/>
              <a:t>like to someday work in a </a:t>
            </a:r>
            <a:r>
              <a:rPr lang="en-US" dirty="0" smtClean="0"/>
              <a:t>hospital. </a:t>
            </a:r>
          </a:p>
          <a:p>
            <a:endParaRPr lang="en-US" dirty="0"/>
          </a:p>
          <a:p>
            <a:r>
              <a:rPr lang="en-US" dirty="0" smtClean="0"/>
              <a:t>All </a:t>
            </a:r>
            <a:r>
              <a:rPr lang="en-US" dirty="0"/>
              <a:t>Heart Nurse's Aide Training Center in Winchester helped </a:t>
            </a:r>
            <a:r>
              <a:rPr lang="en-US" dirty="0" smtClean="0"/>
              <a:t>begin Angelia’s journey by </a:t>
            </a:r>
            <a:r>
              <a:rPr lang="en-US" dirty="0"/>
              <a:t>paying for her CNA classes and test.</a:t>
            </a:r>
          </a:p>
          <a:p>
            <a:endParaRPr lang="en-US" dirty="0"/>
          </a:p>
          <a:p>
            <a:endParaRPr lang="en-US" dirty="0"/>
          </a:p>
        </p:txBody>
      </p:sp>
      <p:cxnSp>
        <p:nvCxnSpPr>
          <p:cNvPr id="12" name="Straight Connector 11"/>
          <p:cNvCxnSpPr/>
          <p:nvPr/>
        </p:nvCxnSpPr>
        <p:spPr>
          <a:xfrm>
            <a:off x="6250258" y="4373724"/>
            <a:ext cx="33055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77213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621364" y="1013754"/>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4" name="TextBox 3"/>
          <p:cNvSpPr txBox="1"/>
          <p:nvPr/>
        </p:nvSpPr>
        <p:spPr>
          <a:xfrm>
            <a:off x="6019975" y="2619970"/>
            <a:ext cx="5448635" cy="400110"/>
          </a:xfrm>
          <a:prstGeom prst="rect">
            <a:avLst/>
          </a:prstGeom>
          <a:noFill/>
        </p:spPr>
        <p:txBody>
          <a:bodyPr wrap="square" rtlCol="0">
            <a:spAutoFit/>
          </a:bodyPr>
          <a:lstStyle/>
          <a:p>
            <a:endParaRPr lang="en-US" sz="2000" dirty="0"/>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56135" y="200198"/>
            <a:ext cx="4195600" cy="765863"/>
          </a:xfrm>
          <a:prstGeom prst="rect">
            <a:avLst/>
          </a:prstGeom>
        </p:spPr>
      </p:pic>
      <p:sp>
        <p:nvSpPr>
          <p:cNvPr id="9" name="Rectangle 8"/>
          <p:cNvSpPr/>
          <p:nvPr/>
        </p:nvSpPr>
        <p:spPr>
          <a:xfrm>
            <a:off x="458299" y="2455498"/>
            <a:ext cx="2845340" cy="2862322"/>
          </a:xfrm>
          <a:prstGeom prst="rect">
            <a:avLst/>
          </a:prstGeom>
          <a:solidFill>
            <a:srgbClr val="FFC000"/>
          </a:solidFill>
          <a:effectLst>
            <a:reflection blurRad="6350" stA="50000" endA="300" endPos="55500" dist="50800" dir="5400000" sy="-100000" algn="bl" rotWithShape="0"/>
          </a:effectLst>
        </p:spPr>
        <p:txBody>
          <a:bodyPr wrap="square">
            <a:spAutoFit/>
          </a:bodyPr>
          <a:lstStyle/>
          <a:p>
            <a:r>
              <a:rPr lang="en-US" sz="4800" dirty="0">
                <a:solidFill>
                  <a:schemeClr val="bg1"/>
                </a:solidFill>
              </a:rPr>
              <a:t>NRS </a:t>
            </a:r>
            <a:r>
              <a:rPr lang="en-US" sz="4800" b="1" dirty="0" smtClean="0">
                <a:solidFill>
                  <a:schemeClr val="bg1"/>
                </a:solidFill>
              </a:rPr>
              <a:t>TABLE </a:t>
            </a:r>
            <a:r>
              <a:rPr lang="en-US" sz="4800" dirty="0" smtClean="0">
                <a:solidFill>
                  <a:schemeClr val="bg1"/>
                </a:solidFill>
              </a:rPr>
              <a:t>4A</a:t>
            </a:r>
            <a:r>
              <a:rPr lang="en-US" sz="4800" b="1" dirty="0" smtClean="0">
                <a:solidFill>
                  <a:schemeClr val="bg1"/>
                </a:solidFill>
              </a:rPr>
              <a:t> </a:t>
            </a:r>
            <a:endParaRPr lang="en-US" sz="4800" b="1" dirty="0">
              <a:solidFill>
                <a:schemeClr val="bg1"/>
              </a:solidFill>
            </a:endParaRPr>
          </a:p>
          <a:p>
            <a:r>
              <a:rPr lang="en-US" sz="2800" dirty="0" smtClean="0">
                <a:ln>
                  <a:solidFill>
                    <a:schemeClr val="bg1"/>
                  </a:solidFill>
                </a:ln>
                <a:solidFill>
                  <a:schemeClr val="bg1"/>
                </a:solidFill>
              </a:rPr>
              <a:t>Measurable</a:t>
            </a:r>
            <a:r>
              <a:rPr lang="en-US" sz="2800" dirty="0" smtClean="0">
                <a:solidFill>
                  <a:schemeClr val="bg1"/>
                </a:solidFill>
              </a:rPr>
              <a:t> Skill Gains by Entry Level</a:t>
            </a:r>
            <a:endParaRPr lang="en-US" sz="2800" dirty="0">
              <a:solidFill>
                <a:schemeClr val="bg1"/>
              </a:solidFill>
            </a:endParaRPr>
          </a:p>
        </p:txBody>
      </p:sp>
      <p:pic>
        <p:nvPicPr>
          <p:cNvPr id="10" name="Picture 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773350" y="2619970"/>
            <a:ext cx="1190790" cy="468030"/>
          </a:xfrm>
          <a:prstGeom prst="rect">
            <a:avLst/>
          </a:prstGeom>
        </p:spPr>
      </p:pic>
      <p:pic>
        <p:nvPicPr>
          <p:cNvPr id="3" name="Picture 2"/>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908321" y="2306782"/>
            <a:ext cx="7768568" cy="4094018"/>
          </a:xfrm>
          <a:prstGeom prst="rect">
            <a:avLst/>
          </a:prstGeom>
          <a:ln>
            <a:solidFill>
              <a:schemeClr val="bg1"/>
            </a:solidFill>
          </a:ln>
        </p:spPr>
      </p:pic>
    </p:spTree>
    <p:extLst>
      <p:ext uri="{BB962C8B-B14F-4D97-AF65-F5344CB8AC3E}">
        <p14:creationId xmlns:p14="http://schemas.microsoft.com/office/powerpoint/2010/main" val="19319458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621364" y="1013754"/>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4" name="TextBox 3"/>
          <p:cNvSpPr txBox="1"/>
          <p:nvPr/>
        </p:nvSpPr>
        <p:spPr>
          <a:xfrm>
            <a:off x="6019975" y="2619970"/>
            <a:ext cx="5448635" cy="400110"/>
          </a:xfrm>
          <a:prstGeom prst="rect">
            <a:avLst/>
          </a:prstGeom>
          <a:noFill/>
        </p:spPr>
        <p:txBody>
          <a:bodyPr wrap="square" rtlCol="0">
            <a:spAutoFit/>
          </a:bodyPr>
          <a:lstStyle/>
          <a:p>
            <a:endParaRPr lang="en-US" sz="2000" dirty="0"/>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56135" y="200198"/>
            <a:ext cx="4195600" cy="765863"/>
          </a:xfrm>
          <a:prstGeom prst="rect">
            <a:avLst/>
          </a:prstGeom>
        </p:spPr>
      </p:pic>
      <p:sp>
        <p:nvSpPr>
          <p:cNvPr id="9" name="Rectangle 8"/>
          <p:cNvSpPr/>
          <p:nvPr/>
        </p:nvSpPr>
        <p:spPr>
          <a:xfrm>
            <a:off x="458299" y="2455498"/>
            <a:ext cx="2845340" cy="2862322"/>
          </a:xfrm>
          <a:prstGeom prst="rect">
            <a:avLst/>
          </a:prstGeom>
          <a:solidFill>
            <a:srgbClr val="FFC000"/>
          </a:solidFill>
          <a:effectLst>
            <a:reflection blurRad="6350" stA="50000" endA="300" endPos="55500" dist="50800" dir="5400000" sy="-100000" algn="bl" rotWithShape="0"/>
          </a:effectLst>
        </p:spPr>
        <p:txBody>
          <a:bodyPr wrap="square">
            <a:spAutoFit/>
          </a:bodyPr>
          <a:lstStyle/>
          <a:p>
            <a:r>
              <a:rPr lang="en-US" sz="4800" dirty="0">
                <a:solidFill>
                  <a:schemeClr val="bg1"/>
                </a:solidFill>
              </a:rPr>
              <a:t>NRS </a:t>
            </a:r>
            <a:r>
              <a:rPr lang="en-US" sz="4800" b="1" dirty="0" smtClean="0">
                <a:solidFill>
                  <a:schemeClr val="bg1"/>
                </a:solidFill>
              </a:rPr>
              <a:t>TABLE </a:t>
            </a:r>
            <a:r>
              <a:rPr lang="en-US" sz="4800" dirty="0" smtClean="0">
                <a:solidFill>
                  <a:schemeClr val="bg1"/>
                </a:solidFill>
              </a:rPr>
              <a:t>4A</a:t>
            </a:r>
            <a:r>
              <a:rPr lang="en-US" sz="4800" b="1" dirty="0" smtClean="0">
                <a:solidFill>
                  <a:schemeClr val="bg1"/>
                </a:solidFill>
              </a:rPr>
              <a:t> </a:t>
            </a:r>
            <a:endParaRPr lang="en-US" sz="4800" b="1" dirty="0">
              <a:solidFill>
                <a:schemeClr val="bg1"/>
              </a:solidFill>
            </a:endParaRPr>
          </a:p>
          <a:p>
            <a:r>
              <a:rPr lang="en-US" sz="2800" dirty="0" smtClean="0">
                <a:ln>
                  <a:solidFill>
                    <a:schemeClr val="bg1"/>
                  </a:solidFill>
                </a:ln>
                <a:solidFill>
                  <a:schemeClr val="bg1"/>
                </a:solidFill>
              </a:rPr>
              <a:t>Measurable</a:t>
            </a:r>
            <a:r>
              <a:rPr lang="en-US" sz="2800" dirty="0" smtClean="0">
                <a:solidFill>
                  <a:schemeClr val="bg1"/>
                </a:solidFill>
              </a:rPr>
              <a:t> Skill Gains by Entry Level</a:t>
            </a:r>
            <a:endParaRPr lang="en-US" sz="2800" dirty="0">
              <a:solidFill>
                <a:schemeClr val="bg1"/>
              </a:solidFill>
            </a:endParaRPr>
          </a:p>
        </p:txBody>
      </p:sp>
      <p:pic>
        <p:nvPicPr>
          <p:cNvPr id="10" name="Picture 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773350" y="2619970"/>
            <a:ext cx="1190790" cy="468030"/>
          </a:xfrm>
          <a:prstGeom prst="rect">
            <a:avLst/>
          </a:prstGeom>
        </p:spPr>
      </p:pic>
      <p:sp>
        <p:nvSpPr>
          <p:cNvPr id="7" name="Rectangle 6"/>
          <p:cNvSpPr/>
          <p:nvPr/>
        </p:nvSpPr>
        <p:spPr>
          <a:xfrm>
            <a:off x="4661807" y="2508608"/>
            <a:ext cx="7402396" cy="2523768"/>
          </a:xfrm>
          <a:prstGeom prst="rect">
            <a:avLst/>
          </a:prstGeom>
        </p:spPr>
        <p:txBody>
          <a:bodyPr wrap="square">
            <a:spAutoFit/>
          </a:bodyPr>
          <a:lstStyle/>
          <a:p>
            <a:r>
              <a:rPr lang="en-US" sz="2800" dirty="0" smtClean="0"/>
              <a:t>Number with </a:t>
            </a:r>
            <a:r>
              <a:rPr lang="en-US" sz="2800" dirty="0"/>
              <a:t>EFL Gain </a:t>
            </a:r>
            <a:r>
              <a:rPr lang="en-US" sz="2800" dirty="0" smtClean="0"/>
              <a:t>for ELA/Literacy or </a:t>
            </a:r>
            <a:r>
              <a:rPr lang="en-US" sz="2800" dirty="0"/>
              <a:t>ELP by </a:t>
            </a:r>
            <a:r>
              <a:rPr lang="en-US" sz="2800" dirty="0" smtClean="0"/>
              <a:t>pre-</a:t>
            </a:r>
            <a:r>
              <a:rPr lang="en-US" sz="2800" dirty="0" err="1" smtClean="0"/>
              <a:t>posttesting</a:t>
            </a:r>
            <a:r>
              <a:rPr lang="en-US" sz="2800" dirty="0" smtClean="0"/>
              <a:t>  </a:t>
            </a:r>
          </a:p>
          <a:p>
            <a:r>
              <a:rPr lang="en-US" dirty="0" smtClean="0">
                <a:solidFill>
                  <a:srgbClr val="FFC000"/>
                </a:solidFill>
              </a:rPr>
              <a:t>(Reading, </a:t>
            </a:r>
            <a:r>
              <a:rPr lang="en-US" dirty="0">
                <a:solidFill>
                  <a:srgbClr val="FFC000"/>
                </a:solidFill>
              </a:rPr>
              <a:t>W</a:t>
            </a:r>
            <a:r>
              <a:rPr lang="en-US" dirty="0" smtClean="0">
                <a:solidFill>
                  <a:srgbClr val="FFC000"/>
                </a:solidFill>
              </a:rPr>
              <a:t>riting, Literacy Skills, Speaking, or Literacy Tests)</a:t>
            </a:r>
          </a:p>
          <a:p>
            <a:r>
              <a:rPr lang="en-US" sz="2800" dirty="0" smtClean="0"/>
              <a:t>Percentage Achieving ELA/Literacy or </a:t>
            </a:r>
            <a:r>
              <a:rPr lang="en-US" sz="2800" dirty="0"/>
              <a:t>ELP EFL Gains 	</a:t>
            </a:r>
          </a:p>
          <a:p>
            <a:endParaRPr lang="en-US" sz="2800" dirty="0">
              <a:solidFill>
                <a:srgbClr val="FFC000"/>
              </a:solidFill>
            </a:endParaRPr>
          </a:p>
        </p:txBody>
      </p:sp>
      <p:sp>
        <p:nvSpPr>
          <p:cNvPr id="8" name="Rectangle 7"/>
          <p:cNvSpPr/>
          <p:nvPr/>
        </p:nvSpPr>
        <p:spPr>
          <a:xfrm>
            <a:off x="3419159" y="2558415"/>
            <a:ext cx="1242648" cy="923330"/>
          </a:xfrm>
          <a:prstGeom prst="rect">
            <a:avLst/>
          </a:prstGeom>
        </p:spPr>
        <p:txBody>
          <a:bodyPr wrap="none">
            <a:spAutoFit/>
          </a:bodyPr>
          <a:lstStyle/>
          <a:p>
            <a:pPr>
              <a:spcBef>
                <a:spcPts val="0"/>
              </a:spcBef>
              <a:spcAft>
                <a:spcPts val="0"/>
              </a:spcAft>
            </a:pPr>
            <a:r>
              <a:rPr lang="en-US" sz="5400" b="1" dirty="0">
                <a:latin typeface="Segoe Script" panose="020B0504020000000003" pitchFamily="34" charset="0"/>
                <a:ea typeface="Calibri" panose="020F0502020204030204" pitchFamily="34" charset="0"/>
                <a:cs typeface="Times New Roman" panose="02020603050405020304" pitchFamily="18" charset="0"/>
              </a:rPr>
              <a:t>#1</a:t>
            </a:r>
          </a:p>
        </p:txBody>
      </p:sp>
      <p:sp>
        <p:nvSpPr>
          <p:cNvPr id="11" name="Rectangle 10"/>
          <p:cNvSpPr/>
          <p:nvPr/>
        </p:nvSpPr>
        <p:spPr>
          <a:xfrm>
            <a:off x="3419159" y="4917650"/>
            <a:ext cx="1242648" cy="923330"/>
          </a:xfrm>
          <a:prstGeom prst="rect">
            <a:avLst/>
          </a:prstGeom>
        </p:spPr>
        <p:txBody>
          <a:bodyPr wrap="none">
            <a:spAutoFit/>
          </a:bodyPr>
          <a:lstStyle/>
          <a:p>
            <a:pPr>
              <a:spcBef>
                <a:spcPts val="0"/>
              </a:spcBef>
              <a:spcAft>
                <a:spcPts val="0"/>
              </a:spcAft>
            </a:pPr>
            <a:r>
              <a:rPr lang="en-US" sz="5400" b="1" dirty="0" smtClean="0">
                <a:latin typeface="Segoe Script" panose="020B0504020000000003" pitchFamily="34" charset="0"/>
                <a:ea typeface="Calibri" panose="020F0502020204030204" pitchFamily="34" charset="0"/>
                <a:cs typeface="Times New Roman" panose="02020603050405020304" pitchFamily="18" charset="0"/>
              </a:rPr>
              <a:t>#2</a:t>
            </a:r>
            <a:endParaRPr lang="en-US" sz="5400" b="1" dirty="0">
              <a:latin typeface="Segoe Script" panose="020B0504020000000003"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4661807" y="4776177"/>
            <a:ext cx="7140542" cy="2246769"/>
          </a:xfrm>
          <a:prstGeom prst="rect">
            <a:avLst/>
          </a:prstGeom>
        </p:spPr>
        <p:txBody>
          <a:bodyPr wrap="square">
            <a:spAutoFit/>
          </a:bodyPr>
          <a:lstStyle/>
          <a:p>
            <a:r>
              <a:rPr lang="en-US" sz="2800" dirty="0"/>
              <a:t>Number </a:t>
            </a:r>
            <a:r>
              <a:rPr lang="en-US" sz="2800" dirty="0" smtClean="0"/>
              <a:t>with </a:t>
            </a:r>
            <a:r>
              <a:rPr lang="en-US" sz="2800" dirty="0"/>
              <a:t>EFL Gain </a:t>
            </a:r>
            <a:r>
              <a:rPr lang="en-US" sz="2800" dirty="0" smtClean="0"/>
              <a:t>for </a:t>
            </a:r>
            <a:r>
              <a:rPr lang="en-US" sz="2800" dirty="0"/>
              <a:t>Mathematics by </a:t>
            </a:r>
            <a:r>
              <a:rPr lang="en-US" sz="2800" dirty="0" smtClean="0"/>
              <a:t>pre-</a:t>
            </a:r>
            <a:r>
              <a:rPr lang="en-US" sz="2800" dirty="0" err="1" smtClean="0"/>
              <a:t>posttesting</a:t>
            </a:r>
            <a:r>
              <a:rPr lang="en-US" sz="2800" dirty="0" smtClean="0"/>
              <a:t> </a:t>
            </a:r>
            <a:r>
              <a:rPr lang="en-US" sz="2800" dirty="0"/>
              <a:t>	</a:t>
            </a:r>
            <a:endParaRPr lang="en-US" sz="2800" dirty="0" smtClean="0"/>
          </a:p>
          <a:p>
            <a:r>
              <a:rPr lang="en-US" sz="2800" dirty="0"/>
              <a:t>Percentage Achieving Mathematics </a:t>
            </a:r>
            <a:r>
              <a:rPr lang="en-US" sz="2800" dirty="0" smtClean="0"/>
              <a:t>  EFL </a:t>
            </a:r>
            <a:r>
              <a:rPr lang="en-US" sz="2800" dirty="0"/>
              <a:t>Gains 	</a:t>
            </a:r>
          </a:p>
          <a:p>
            <a:endParaRPr lang="en-US" sz="2800" dirty="0"/>
          </a:p>
        </p:txBody>
      </p:sp>
    </p:spTree>
    <p:extLst>
      <p:ext uri="{BB962C8B-B14F-4D97-AF65-F5344CB8AC3E}">
        <p14:creationId xmlns:p14="http://schemas.microsoft.com/office/powerpoint/2010/main" val="4562598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621364" y="1013754"/>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4" name="TextBox 3"/>
          <p:cNvSpPr txBox="1"/>
          <p:nvPr/>
        </p:nvSpPr>
        <p:spPr>
          <a:xfrm>
            <a:off x="6019975" y="2619970"/>
            <a:ext cx="5448635" cy="400110"/>
          </a:xfrm>
          <a:prstGeom prst="rect">
            <a:avLst/>
          </a:prstGeom>
          <a:noFill/>
        </p:spPr>
        <p:txBody>
          <a:bodyPr wrap="square" rtlCol="0">
            <a:spAutoFit/>
          </a:bodyPr>
          <a:lstStyle/>
          <a:p>
            <a:endParaRPr lang="en-US" sz="2000" dirty="0"/>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56135" y="200198"/>
            <a:ext cx="4195600" cy="765863"/>
          </a:xfrm>
          <a:prstGeom prst="rect">
            <a:avLst/>
          </a:prstGeom>
        </p:spPr>
      </p:pic>
      <p:sp>
        <p:nvSpPr>
          <p:cNvPr id="9" name="Rectangle 8"/>
          <p:cNvSpPr/>
          <p:nvPr/>
        </p:nvSpPr>
        <p:spPr>
          <a:xfrm>
            <a:off x="458299" y="2455498"/>
            <a:ext cx="2845340" cy="2862322"/>
          </a:xfrm>
          <a:prstGeom prst="rect">
            <a:avLst/>
          </a:prstGeom>
          <a:solidFill>
            <a:srgbClr val="FFC000"/>
          </a:solidFill>
          <a:effectLst>
            <a:reflection blurRad="6350" stA="50000" endA="300" endPos="55500" dist="50800" dir="5400000" sy="-100000" algn="bl" rotWithShape="0"/>
          </a:effectLst>
        </p:spPr>
        <p:txBody>
          <a:bodyPr wrap="square">
            <a:spAutoFit/>
          </a:bodyPr>
          <a:lstStyle/>
          <a:p>
            <a:r>
              <a:rPr lang="en-US" sz="4800" dirty="0">
                <a:solidFill>
                  <a:schemeClr val="bg1"/>
                </a:solidFill>
              </a:rPr>
              <a:t>NRS </a:t>
            </a:r>
            <a:r>
              <a:rPr lang="en-US" sz="4800" b="1" dirty="0" smtClean="0">
                <a:solidFill>
                  <a:schemeClr val="bg1"/>
                </a:solidFill>
              </a:rPr>
              <a:t>TABLE </a:t>
            </a:r>
            <a:r>
              <a:rPr lang="en-US" sz="4800" dirty="0" smtClean="0">
                <a:solidFill>
                  <a:schemeClr val="bg1"/>
                </a:solidFill>
              </a:rPr>
              <a:t>4A</a:t>
            </a:r>
            <a:r>
              <a:rPr lang="en-US" sz="4800" b="1" dirty="0" smtClean="0">
                <a:solidFill>
                  <a:schemeClr val="bg1"/>
                </a:solidFill>
              </a:rPr>
              <a:t> </a:t>
            </a:r>
            <a:endParaRPr lang="en-US" sz="4800" b="1" dirty="0">
              <a:solidFill>
                <a:schemeClr val="bg1"/>
              </a:solidFill>
            </a:endParaRPr>
          </a:p>
          <a:p>
            <a:r>
              <a:rPr lang="en-US" sz="2800" dirty="0" smtClean="0">
                <a:ln>
                  <a:solidFill>
                    <a:schemeClr val="bg1"/>
                  </a:solidFill>
                </a:ln>
                <a:solidFill>
                  <a:schemeClr val="bg1"/>
                </a:solidFill>
              </a:rPr>
              <a:t>Measurable</a:t>
            </a:r>
            <a:r>
              <a:rPr lang="en-US" sz="2800" dirty="0" smtClean="0">
                <a:solidFill>
                  <a:schemeClr val="bg1"/>
                </a:solidFill>
              </a:rPr>
              <a:t> Skill Gains by Entry Level</a:t>
            </a:r>
            <a:endParaRPr lang="en-US" sz="2800" dirty="0">
              <a:solidFill>
                <a:schemeClr val="bg1"/>
              </a:solidFill>
            </a:endParaRPr>
          </a:p>
        </p:txBody>
      </p:sp>
      <p:pic>
        <p:nvPicPr>
          <p:cNvPr id="10" name="Picture 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773350" y="2619970"/>
            <a:ext cx="1190790" cy="468030"/>
          </a:xfrm>
          <a:prstGeom prst="rect">
            <a:avLst/>
          </a:prstGeom>
        </p:spPr>
      </p:pic>
      <p:sp>
        <p:nvSpPr>
          <p:cNvPr id="7" name="Rectangle 6"/>
          <p:cNvSpPr/>
          <p:nvPr/>
        </p:nvSpPr>
        <p:spPr>
          <a:xfrm>
            <a:off x="4661807" y="2508608"/>
            <a:ext cx="7402396" cy="2677656"/>
          </a:xfrm>
          <a:prstGeom prst="rect">
            <a:avLst/>
          </a:prstGeom>
        </p:spPr>
        <p:txBody>
          <a:bodyPr wrap="square">
            <a:spAutoFit/>
          </a:bodyPr>
          <a:lstStyle/>
          <a:p>
            <a:r>
              <a:rPr lang="en-US" sz="2800" dirty="0"/>
              <a:t>Number with EFL Gain by </a:t>
            </a:r>
            <a:r>
              <a:rPr lang="en-US" sz="2800" dirty="0" smtClean="0"/>
              <a:t>Carnegie Units/Credits </a:t>
            </a:r>
            <a:r>
              <a:rPr lang="en-US" sz="2800" dirty="0"/>
              <a:t>	</a:t>
            </a:r>
            <a:endParaRPr lang="en-US" sz="2800" dirty="0" smtClean="0"/>
          </a:p>
          <a:p>
            <a:r>
              <a:rPr lang="en-US" sz="2800" dirty="0" smtClean="0"/>
              <a:t>Percentage Achieving EFL Gain by Carnegie Units</a:t>
            </a:r>
            <a:r>
              <a:rPr lang="en-US" sz="2800" dirty="0"/>
              <a:t>/ Credits	</a:t>
            </a:r>
          </a:p>
          <a:p>
            <a:endParaRPr lang="en-US" sz="2800" dirty="0"/>
          </a:p>
          <a:p>
            <a:endParaRPr lang="en-US" sz="2800" dirty="0">
              <a:solidFill>
                <a:srgbClr val="FFC000"/>
              </a:solidFill>
            </a:endParaRPr>
          </a:p>
        </p:txBody>
      </p:sp>
      <p:sp>
        <p:nvSpPr>
          <p:cNvPr id="8" name="Rectangle 7"/>
          <p:cNvSpPr/>
          <p:nvPr/>
        </p:nvSpPr>
        <p:spPr>
          <a:xfrm>
            <a:off x="3419159" y="2558415"/>
            <a:ext cx="1242648" cy="923330"/>
          </a:xfrm>
          <a:prstGeom prst="rect">
            <a:avLst/>
          </a:prstGeom>
        </p:spPr>
        <p:txBody>
          <a:bodyPr wrap="none">
            <a:spAutoFit/>
          </a:bodyPr>
          <a:lstStyle/>
          <a:p>
            <a:pPr>
              <a:spcBef>
                <a:spcPts val="0"/>
              </a:spcBef>
              <a:spcAft>
                <a:spcPts val="0"/>
              </a:spcAft>
            </a:pPr>
            <a:r>
              <a:rPr lang="en-US" sz="5400" b="1" dirty="0">
                <a:latin typeface="Segoe Script" panose="020B0504020000000003" pitchFamily="34" charset="0"/>
                <a:ea typeface="Calibri" panose="020F0502020204030204" pitchFamily="34" charset="0"/>
                <a:cs typeface="Times New Roman" panose="02020603050405020304" pitchFamily="18" charset="0"/>
              </a:rPr>
              <a:t>#1</a:t>
            </a:r>
          </a:p>
        </p:txBody>
      </p:sp>
      <p:sp>
        <p:nvSpPr>
          <p:cNvPr id="11" name="Rectangle 10"/>
          <p:cNvSpPr/>
          <p:nvPr/>
        </p:nvSpPr>
        <p:spPr>
          <a:xfrm>
            <a:off x="3419159" y="4502576"/>
            <a:ext cx="1242648" cy="923330"/>
          </a:xfrm>
          <a:prstGeom prst="rect">
            <a:avLst/>
          </a:prstGeom>
        </p:spPr>
        <p:txBody>
          <a:bodyPr wrap="none">
            <a:spAutoFit/>
          </a:bodyPr>
          <a:lstStyle/>
          <a:p>
            <a:pPr>
              <a:spcBef>
                <a:spcPts val="0"/>
              </a:spcBef>
              <a:spcAft>
                <a:spcPts val="0"/>
              </a:spcAft>
            </a:pPr>
            <a:r>
              <a:rPr lang="en-US" sz="5400" b="1" dirty="0" smtClean="0">
                <a:latin typeface="Segoe Script" panose="020B0504020000000003" pitchFamily="34" charset="0"/>
                <a:ea typeface="Calibri" panose="020F0502020204030204" pitchFamily="34" charset="0"/>
                <a:cs typeface="Times New Roman" panose="02020603050405020304" pitchFamily="18" charset="0"/>
              </a:rPr>
              <a:t>#2</a:t>
            </a:r>
            <a:endParaRPr lang="en-US" sz="5400" b="1" dirty="0">
              <a:latin typeface="Segoe Script" panose="020B0504020000000003"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4661807" y="4502576"/>
            <a:ext cx="7140542" cy="3108543"/>
          </a:xfrm>
          <a:prstGeom prst="rect">
            <a:avLst/>
          </a:prstGeom>
        </p:spPr>
        <p:txBody>
          <a:bodyPr wrap="square">
            <a:spAutoFit/>
          </a:bodyPr>
          <a:lstStyle/>
          <a:p>
            <a:r>
              <a:rPr lang="en-US" sz="2800" dirty="0"/>
              <a:t>Number with EFL Gain </a:t>
            </a:r>
            <a:r>
              <a:rPr lang="en-US" sz="2800" dirty="0" smtClean="0"/>
              <a:t>by Transition </a:t>
            </a:r>
            <a:r>
              <a:rPr lang="en-US" sz="2800" dirty="0"/>
              <a:t>to Post-secondary Education </a:t>
            </a:r>
            <a:endParaRPr lang="en-US" sz="2800" dirty="0" smtClean="0"/>
          </a:p>
          <a:p>
            <a:r>
              <a:rPr lang="en-US" sz="2800" dirty="0" smtClean="0"/>
              <a:t>Percentage Achieving EFL Gain </a:t>
            </a:r>
            <a:r>
              <a:rPr lang="en-US" sz="2800" dirty="0"/>
              <a:t>by Transition to </a:t>
            </a:r>
            <a:r>
              <a:rPr lang="en-US" sz="2800" dirty="0" smtClean="0"/>
              <a:t>Postsecondary Education </a:t>
            </a:r>
            <a:r>
              <a:rPr lang="en-US" sz="2800" dirty="0"/>
              <a:t>	</a:t>
            </a:r>
          </a:p>
          <a:p>
            <a:r>
              <a:rPr lang="en-US" sz="2800" dirty="0"/>
              <a:t>	</a:t>
            </a:r>
          </a:p>
          <a:p>
            <a:r>
              <a:rPr lang="en-US" sz="2800" dirty="0"/>
              <a:t>	</a:t>
            </a:r>
          </a:p>
          <a:p>
            <a:endParaRPr lang="en-US" sz="2800" dirty="0"/>
          </a:p>
        </p:txBody>
      </p:sp>
    </p:spTree>
    <p:extLst>
      <p:ext uri="{BB962C8B-B14F-4D97-AF65-F5344CB8AC3E}">
        <p14:creationId xmlns:p14="http://schemas.microsoft.com/office/powerpoint/2010/main" val="27158879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621364" y="1013754"/>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4" name="TextBox 3"/>
          <p:cNvSpPr txBox="1"/>
          <p:nvPr/>
        </p:nvSpPr>
        <p:spPr>
          <a:xfrm>
            <a:off x="6019975" y="2619970"/>
            <a:ext cx="5448635" cy="400110"/>
          </a:xfrm>
          <a:prstGeom prst="rect">
            <a:avLst/>
          </a:prstGeom>
          <a:noFill/>
        </p:spPr>
        <p:txBody>
          <a:bodyPr wrap="square" rtlCol="0">
            <a:spAutoFit/>
          </a:bodyPr>
          <a:lstStyle/>
          <a:p>
            <a:endParaRPr lang="en-US" sz="2000" dirty="0"/>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56135" y="200198"/>
            <a:ext cx="4195600" cy="765863"/>
          </a:xfrm>
          <a:prstGeom prst="rect">
            <a:avLst/>
          </a:prstGeom>
        </p:spPr>
      </p:pic>
      <p:sp>
        <p:nvSpPr>
          <p:cNvPr id="7" name="Rectangle 6"/>
          <p:cNvSpPr/>
          <p:nvPr/>
        </p:nvSpPr>
        <p:spPr>
          <a:xfrm>
            <a:off x="517979" y="2619970"/>
            <a:ext cx="2567834" cy="2862322"/>
          </a:xfrm>
          <a:prstGeom prst="rect">
            <a:avLst/>
          </a:prstGeom>
          <a:solidFill>
            <a:srgbClr val="FFC000"/>
          </a:solidFill>
          <a:effectLst>
            <a:reflection blurRad="6350" stA="50000" endA="300" endPos="55500" dist="50800" dir="5400000" sy="-100000" algn="bl" rotWithShape="0"/>
          </a:effectLst>
        </p:spPr>
        <p:txBody>
          <a:bodyPr wrap="square">
            <a:spAutoFit/>
          </a:bodyPr>
          <a:lstStyle/>
          <a:p>
            <a:r>
              <a:rPr lang="en-US" sz="4800" dirty="0">
                <a:solidFill>
                  <a:schemeClr val="bg1"/>
                </a:solidFill>
              </a:rPr>
              <a:t>NRS </a:t>
            </a:r>
            <a:r>
              <a:rPr lang="en-US" sz="4800" b="1" dirty="0">
                <a:ln>
                  <a:solidFill>
                    <a:schemeClr val="bg1"/>
                  </a:solidFill>
                </a:ln>
                <a:solidFill>
                  <a:schemeClr val="bg1"/>
                </a:solidFill>
              </a:rPr>
              <a:t>TABLE</a:t>
            </a:r>
            <a:r>
              <a:rPr lang="en-US" sz="4800" b="1" dirty="0">
                <a:solidFill>
                  <a:schemeClr val="bg1"/>
                </a:solidFill>
              </a:rPr>
              <a:t> </a:t>
            </a:r>
            <a:r>
              <a:rPr lang="en-US" sz="4800" b="1" dirty="0" smtClean="0">
                <a:solidFill>
                  <a:schemeClr val="bg1"/>
                </a:solidFill>
              </a:rPr>
              <a:t>5 </a:t>
            </a:r>
            <a:endParaRPr lang="en-US" sz="4800" b="1" dirty="0">
              <a:solidFill>
                <a:schemeClr val="bg1"/>
              </a:solidFill>
            </a:endParaRPr>
          </a:p>
          <a:p>
            <a:r>
              <a:rPr lang="en-US" sz="2800" dirty="0">
                <a:solidFill>
                  <a:schemeClr val="bg1"/>
                </a:solidFill>
              </a:rPr>
              <a:t>P</a:t>
            </a:r>
            <a:r>
              <a:rPr lang="en-US" sz="2800" dirty="0" smtClean="0">
                <a:solidFill>
                  <a:schemeClr val="bg1"/>
                </a:solidFill>
              </a:rPr>
              <a:t>rimary Indicators of Performance</a:t>
            </a:r>
            <a:endParaRPr lang="en-US" sz="2800" dirty="0">
              <a:solidFill>
                <a:schemeClr val="bg1"/>
              </a:solidFill>
            </a:endParaRPr>
          </a:p>
        </p:txBody>
      </p:sp>
      <p:pic>
        <p:nvPicPr>
          <p:cNvPr id="11" name="Picture 10"/>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827317" y="2816140"/>
            <a:ext cx="1190790" cy="468030"/>
          </a:xfrm>
          <a:prstGeom prst="rect">
            <a:avLst/>
          </a:prstGeom>
        </p:spPr>
      </p:pic>
      <p:pic>
        <p:nvPicPr>
          <p:cNvPr id="8" name="Picture 7"/>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404186" y="2306778"/>
            <a:ext cx="3955260" cy="3480627"/>
          </a:xfrm>
          <a:prstGeom prst="rect">
            <a:avLst/>
          </a:prstGeom>
          <a:ln>
            <a:solidFill>
              <a:schemeClr val="bg1"/>
            </a:solidFill>
          </a:ln>
        </p:spPr>
      </p:pic>
      <p:pic>
        <p:nvPicPr>
          <p:cNvPr id="9" name="Picture 8"/>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884297" y="2306782"/>
            <a:ext cx="3878826" cy="3480619"/>
          </a:xfrm>
          <a:prstGeom prst="rect">
            <a:avLst/>
          </a:prstGeom>
        </p:spPr>
      </p:pic>
      <p:cxnSp>
        <p:nvCxnSpPr>
          <p:cNvPr id="14" name="Straight Connector 13"/>
          <p:cNvCxnSpPr/>
          <p:nvPr/>
        </p:nvCxnSpPr>
        <p:spPr>
          <a:xfrm>
            <a:off x="7589784" y="2306778"/>
            <a:ext cx="0" cy="34806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884297" y="5943600"/>
            <a:ext cx="4047148" cy="369332"/>
          </a:xfrm>
          <a:prstGeom prst="rect">
            <a:avLst/>
          </a:prstGeom>
          <a:noFill/>
        </p:spPr>
        <p:txBody>
          <a:bodyPr wrap="square" rtlCol="0">
            <a:spAutoFit/>
          </a:bodyPr>
          <a:lstStyle/>
          <a:p>
            <a:r>
              <a:rPr lang="en-US" dirty="0" smtClean="0"/>
              <a:t>Participants in Distance Education </a:t>
            </a:r>
            <a:endParaRPr lang="en-US" dirty="0"/>
          </a:p>
        </p:txBody>
      </p:sp>
    </p:spTree>
    <p:extLst>
      <p:ext uri="{BB962C8B-B14F-4D97-AF65-F5344CB8AC3E}">
        <p14:creationId xmlns:p14="http://schemas.microsoft.com/office/powerpoint/2010/main" val="8639828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621364" y="1013754"/>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4" name="TextBox 3"/>
          <p:cNvSpPr txBox="1"/>
          <p:nvPr/>
        </p:nvSpPr>
        <p:spPr>
          <a:xfrm>
            <a:off x="6019975" y="2619970"/>
            <a:ext cx="5448635" cy="400110"/>
          </a:xfrm>
          <a:prstGeom prst="rect">
            <a:avLst/>
          </a:prstGeom>
          <a:noFill/>
        </p:spPr>
        <p:txBody>
          <a:bodyPr wrap="square" rtlCol="0">
            <a:spAutoFit/>
          </a:bodyPr>
          <a:lstStyle/>
          <a:p>
            <a:endParaRPr lang="en-US" sz="2000" dirty="0"/>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56135" y="200198"/>
            <a:ext cx="4195600" cy="765863"/>
          </a:xfrm>
          <a:prstGeom prst="rect">
            <a:avLst/>
          </a:prstGeom>
        </p:spPr>
      </p:pic>
      <p:sp>
        <p:nvSpPr>
          <p:cNvPr id="7" name="Rectangle 6"/>
          <p:cNvSpPr/>
          <p:nvPr/>
        </p:nvSpPr>
        <p:spPr>
          <a:xfrm>
            <a:off x="517979" y="2619970"/>
            <a:ext cx="2567834" cy="3293209"/>
          </a:xfrm>
          <a:prstGeom prst="rect">
            <a:avLst/>
          </a:prstGeom>
          <a:solidFill>
            <a:srgbClr val="FFC000"/>
          </a:solidFill>
          <a:effectLst>
            <a:reflection blurRad="6350" stA="50000" endA="300" endPos="55500" dist="50800" dir="5400000" sy="-100000" algn="bl" rotWithShape="0"/>
          </a:effectLst>
        </p:spPr>
        <p:txBody>
          <a:bodyPr wrap="square">
            <a:spAutoFit/>
          </a:bodyPr>
          <a:lstStyle/>
          <a:p>
            <a:r>
              <a:rPr lang="en-US" sz="4800" dirty="0" smtClean="0">
                <a:solidFill>
                  <a:schemeClr val="bg1"/>
                </a:solidFill>
              </a:rPr>
              <a:t>NRS </a:t>
            </a:r>
            <a:r>
              <a:rPr lang="en-US" sz="4800" b="1" dirty="0" smtClean="0">
                <a:ln>
                  <a:solidFill>
                    <a:schemeClr val="bg1"/>
                  </a:solidFill>
                </a:ln>
                <a:solidFill>
                  <a:schemeClr val="bg1"/>
                </a:solidFill>
              </a:rPr>
              <a:t>TABLE</a:t>
            </a:r>
            <a:r>
              <a:rPr lang="en-US" sz="4800" b="1" dirty="0" smtClean="0">
                <a:solidFill>
                  <a:schemeClr val="bg1"/>
                </a:solidFill>
              </a:rPr>
              <a:t> </a:t>
            </a:r>
            <a:r>
              <a:rPr lang="en-US" sz="4800" dirty="0" smtClean="0">
                <a:solidFill>
                  <a:schemeClr val="bg1"/>
                </a:solidFill>
              </a:rPr>
              <a:t>5</a:t>
            </a:r>
            <a:r>
              <a:rPr lang="en-US" sz="4800" b="1" dirty="0" smtClean="0">
                <a:solidFill>
                  <a:schemeClr val="bg1"/>
                </a:solidFill>
              </a:rPr>
              <a:t> </a:t>
            </a:r>
          </a:p>
          <a:p>
            <a:r>
              <a:rPr lang="en-US" sz="2800" dirty="0">
                <a:solidFill>
                  <a:schemeClr val="bg1"/>
                </a:solidFill>
              </a:rPr>
              <a:t>Primary Indicators of Performance</a:t>
            </a:r>
          </a:p>
          <a:p>
            <a:endParaRPr lang="en-US" sz="2800" b="1" dirty="0">
              <a:solidFill>
                <a:schemeClr val="bg1"/>
              </a:solidFill>
            </a:endParaRPr>
          </a:p>
        </p:txBody>
      </p:sp>
      <p:pic>
        <p:nvPicPr>
          <p:cNvPr id="11" name="Picture 10"/>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827317" y="2816140"/>
            <a:ext cx="1190790" cy="468030"/>
          </a:xfrm>
          <a:prstGeom prst="rect">
            <a:avLst/>
          </a:prstGeom>
        </p:spPr>
      </p:pic>
      <p:sp>
        <p:nvSpPr>
          <p:cNvPr id="12" name="Rectangle 11"/>
          <p:cNvSpPr/>
          <p:nvPr/>
        </p:nvSpPr>
        <p:spPr>
          <a:xfrm>
            <a:off x="3215624" y="2354475"/>
            <a:ext cx="1623673" cy="923330"/>
          </a:xfrm>
          <a:prstGeom prst="rect">
            <a:avLst/>
          </a:prstGeom>
        </p:spPr>
        <p:txBody>
          <a:bodyPr wrap="square">
            <a:spAutoFit/>
          </a:bodyPr>
          <a:lstStyle/>
          <a:p>
            <a:pPr>
              <a:spcBef>
                <a:spcPts val="0"/>
              </a:spcBef>
              <a:spcAft>
                <a:spcPts val="0"/>
              </a:spcAft>
            </a:pPr>
            <a:endParaRPr lang="en-US" sz="5400" b="1" dirty="0">
              <a:latin typeface="Segoe Script" panose="020B0504020000000003" pitchFamily="34" charset="0"/>
              <a:ea typeface="Calibri" panose="020F0502020204030204" pitchFamily="34" charset="0"/>
              <a:cs typeface="Times New Roman" panose="02020603050405020304" pitchFamily="18" charset="0"/>
            </a:endParaRPr>
          </a:p>
        </p:txBody>
      </p:sp>
      <p:sp>
        <p:nvSpPr>
          <p:cNvPr id="9" name="Rectangle 8"/>
          <p:cNvSpPr/>
          <p:nvPr/>
        </p:nvSpPr>
        <p:spPr>
          <a:xfrm>
            <a:off x="3344284" y="2286791"/>
            <a:ext cx="8624454" cy="4847481"/>
          </a:xfrm>
          <a:prstGeom prst="rect">
            <a:avLst/>
          </a:prstGeom>
        </p:spPr>
        <p:txBody>
          <a:bodyPr wrap="square">
            <a:spAutoFit/>
          </a:bodyPr>
          <a:lstStyle/>
          <a:p>
            <a:r>
              <a:rPr lang="en-US" sz="3600" dirty="0">
                <a:solidFill>
                  <a:srgbClr val="FFC000"/>
                </a:solidFill>
              </a:rPr>
              <a:t>Table 5 Column Heading </a:t>
            </a:r>
            <a:r>
              <a:rPr lang="en-US" sz="3600" dirty="0" smtClean="0">
                <a:solidFill>
                  <a:srgbClr val="FFC000"/>
                </a:solidFill>
              </a:rPr>
              <a:t>Changes</a:t>
            </a:r>
          </a:p>
          <a:p>
            <a:endParaRPr lang="en-US" sz="2000" dirty="0"/>
          </a:p>
          <a:p>
            <a:pPr marR="86610"/>
            <a:r>
              <a:rPr lang="en-US" sz="2400" dirty="0">
                <a:solidFill>
                  <a:srgbClr val="FFC000"/>
                </a:solidFill>
              </a:rPr>
              <a:t>What is the purpose of the column heading </a:t>
            </a:r>
            <a:r>
              <a:rPr lang="en-US" sz="2400" dirty="0" smtClean="0">
                <a:solidFill>
                  <a:srgbClr val="FFC000"/>
                </a:solidFill>
              </a:rPr>
              <a:t>changes</a:t>
            </a:r>
            <a:r>
              <a:rPr lang="en-US" sz="2400" dirty="0" smtClean="0">
                <a:solidFill>
                  <a:srgbClr val="FFC000"/>
                </a:solidFill>
                <a:latin typeface="Arial" panose="020B0604020202020204" pitchFamily="34" charset="0"/>
                <a:cs typeface="Arial" panose="020B0604020202020204" pitchFamily="34" charset="0"/>
              </a:rPr>
              <a:t>?</a:t>
            </a:r>
            <a:endParaRPr lang="en-US" sz="2400" dirty="0">
              <a:solidFill>
                <a:srgbClr val="FFC000"/>
              </a:solidFill>
            </a:endParaRPr>
          </a:p>
          <a:p>
            <a:pPr lvl="1"/>
            <a:r>
              <a:rPr lang="en-US" sz="2000" dirty="0"/>
              <a:t>The new headings more clearly designate that the table should break out indicators achieved in the first period of participation (</a:t>
            </a:r>
            <a:r>
              <a:rPr lang="en-US" sz="2000" dirty="0" err="1"/>
              <a:t>PoP</a:t>
            </a:r>
            <a:r>
              <a:rPr lang="en-US" sz="2000" dirty="0"/>
              <a:t>) and to include indictors for all </a:t>
            </a:r>
            <a:r>
              <a:rPr lang="en-US" sz="2000" dirty="0" err="1"/>
              <a:t>PoPs</a:t>
            </a:r>
            <a:r>
              <a:rPr lang="en-US" sz="2000" dirty="0" smtClean="0"/>
              <a:t>.</a:t>
            </a:r>
          </a:p>
          <a:p>
            <a:pPr lvl="1"/>
            <a:endParaRPr lang="en-US" sz="1000" dirty="0"/>
          </a:p>
          <a:p>
            <a:pPr lvl="1"/>
            <a:r>
              <a:rPr lang="en-US" sz="2000" dirty="0" smtClean="0"/>
              <a:t>NOTE</a:t>
            </a:r>
            <a:r>
              <a:rPr lang="en-US" sz="2000" dirty="0"/>
              <a:t>: This change also applies to Tables 4, 4C, 5A, 8, 9, 10, </a:t>
            </a:r>
            <a:r>
              <a:rPr lang="en-US" sz="2000" dirty="0" smtClean="0"/>
              <a:t>     and </a:t>
            </a:r>
            <a:r>
              <a:rPr lang="en-US" sz="2000" dirty="0"/>
              <a:t>11</a:t>
            </a:r>
            <a:r>
              <a:rPr lang="en-US" sz="2000" dirty="0" smtClean="0"/>
              <a:t>.</a:t>
            </a:r>
          </a:p>
          <a:p>
            <a:pPr lvl="1"/>
            <a:endParaRPr lang="en-US" sz="1000" dirty="0"/>
          </a:p>
          <a:p>
            <a:pPr lvl="1"/>
            <a:r>
              <a:rPr lang="en-US" sz="2000" dirty="0"/>
              <a:t>The new row on Table 5 provides a single consolidated value for credential attainment that will be used for the Credential Rate indicator.</a:t>
            </a:r>
          </a:p>
          <a:p>
            <a:endParaRPr lang="en-US" sz="2000" dirty="0"/>
          </a:p>
          <a:p>
            <a:endParaRPr lang="en-US" sz="1900" dirty="0">
              <a:solidFill>
                <a:srgbClr val="000000"/>
              </a:solidFill>
              <a:latin typeface="Calibri" panose="020F0502020204030204" pitchFamily="34" charset="0"/>
            </a:endParaRPr>
          </a:p>
          <a:p>
            <a:r>
              <a:rPr lang="en-US" sz="1000" b="1" dirty="0">
                <a:latin typeface="Calibri" panose="020F0502020204030204" pitchFamily="34" charset="0"/>
              </a:rPr>
              <a:t>17 </a:t>
            </a:r>
            <a:endParaRPr lang="en-US" dirty="0"/>
          </a:p>
        </p:txBody>
      </p:sp>
    </p:spTree>
    <p:extLst>
      <p:ext uri="{BB962C8B-B14F-4D97-AF65-F5344CB8AC3E}">
        <p14:creationId xmlns:p14="http://schemas.microsoft.com/office/powerpoint/2010/main" val="36059618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621364" y="1013754"/>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4" name="TextBox 3"/>
          <p:cNvSpPr txBox="1"/>
          <p:nvPr/>
        </p:nvSpPr>
        <p:spPr>
          <a:xfrm>
            <a:off x="6019975" y="2619970"/>
            <a:ext cx="5448635" cy="400110"/>
          </a:xfrm>
          <a:prstGeom prst="rect">
            <a:avLst/>
          </a:prstGeom>
          <a:noFill/>
        </p:spPr>
        <p:txBody>
          <a:bodyPr wrap="square" rtlCol="0">
            <a:spAutoFit/>
          </a:bodyPr>
          <a:lstStyle/>
          <a:p>
            <a:endParaRPr lang="en-US" sz="2000" dirty="0"/>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56135" y="200198"/>
            <a:ext cx="4195600" cy="765863"/>
          </a:xfrm>
          <a:prstGeom prst="rect">
            <a:avLst/>
          </a:prstGeom>
        </p:spPr>
      </p:pic>
      <p:sp>
        <p:nvSpPr>
          <p:cNvPr id="7" name="Rectangle 6"/>
          <p:cNvSpPr/>
          <p:nvPr/>
        </p:nvSpPr>
        <p:spPr>
          <a:xfrm>
            <a:off x="517979" y="2619970"/>
            <a:ext cx="2567834" cy="3293209"/>
          </a:xfrm>
          <a:prstGeom prst="rect">
            <a:avLst/>
          </a:prstGeom>
          <a:solidFill>
            <a:srgbClr val="FFC000"/>
          </a:solidFill>
          <a:effectLst>
            <a:reflection blurRad="6350" stA="50000" endA="300" endPos="55500" dist="50800" dir="5400000" sy="-100000" algn="bl" rotWithShape="0"/>
          </a:effectLst>
        </p:spPr>
        <p:txBody>
          <a:bodyPr wrap="square">
            <a:spAutoFit/>
          </a:bodyPr>
          <a:lstStyle/>
          <a:p>
            <a:r>
              <a:rPr lang="en-US" sz="4800" dirty="0" smtClean="0">
                <a:solidFill>
                  <a:schemeClr val="bg1"/>
                </a:solidFill>
              </a:rPr>
              <a:t>NRS </a:t>
            </a:r>
            <a:r>
              <a:rPr lang="en-US" sz="4800" b="1" dirty="0" smtClean="0">
                <a:ln>
                  <a:solidFill>
                    <a:schemeClr val="bg1"/>
                  </a:solidFill>
                </a:ln>
                <a:solidFill>
                  <a:schemeClr val="bg1"/>
                </a:solidFill>
              </a:rPr>
              <a:t>TABLE</a:t>
            </a:r>
            <a:r>
              <a:rPr lang="en-US" sz="4800" b="1" dirty="0" smtClean="0">
                <a:solidFill>
                  <a:schemeClr val="bg1"/>
                </a:solidFill>
              </a:rPr>
              <a:t> </a:t>
            </a:r>
            <a:r>
              <a:rPr lang="en-US" sz="4800" dirty="0" smtClean="0">
                <a:solidFill>
                  <a:schemeClr val="bg1"/>
                </a:solidFill>
              </a:rPr>
              <a:t>5</a:t>
            </a:r>
            <a:r>
              <a:rPr lang="en-US" sz="4800" b="1" dirty="0" smtClean="0">
                <a:solidFill>
                  <a:schemeClr val="bg1"/>
                </a:solidFill>
              </a:rPr>
              <a:t> </a:t>
            </a:r>
          </a:p>
          <a:p>
            <a:r>
              <a:rPr lang="en-US" sz="2800" dirty="0">
                <a:solidFill>
                  <a:schemeClr val="bg1"/>
                </a:solidFill>
              </a:rPr>
              <a:t>Primary Indicators of Performance</a:t>
            </a:r>
          </a:p>
          <a:p>
            <a:endParaRPr lang="en-US" sz="2800" b="1" dirty="0">
              <a:solidFill>
                <a:schemeClr val="bg1"/>
              </a:solidFill>
            </a:endParaRPr>
          </a:p>
        </p:txBody>
      </p:sp>
      <p:pic>
        <p:nvPicPr>
          <p:cNvPr id="11" name="Picture 10"/>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827317" y="2816140"/>
            <a:ext cx="1190790" cy="468030"/>
          </a:xfrm>
          <a:prstGeom prst="rect">
            <a:avLst/>
          </a:prstGeom>
        </p:spPr>
      </p:pic>
      <p:sp>
        <p:nvSpPr>
          <p:cNvPr id="12" name="Rectangle 11"/>
          <p:cNvSpPr/>
          <p:nvPr/>
        </p:nvSpPr>
        <p:spPr>
          <a:xfrm>
            <a:off x="3215624" y="2354475"/>
            <a:ext cx="1623673" cy="923330"/>
          </a:xfrm>
          <a:prstGeom prst="rect">
            <a:avLst/>
          </a:prstGeom>
        </p:spPr>
        <p:txBody>
          <a:bodyPr wrap="square">
            <a:spAutoFit/>
          </a:bodyPr>
          <a:lstStyle/>
          <a:p>
            <a:pPr>
              <a:spcBef>
                <a:spcPts val="0"/>
              </a:spcBef>
              <a:spcAft>
                <a:spcPts val="0"/>
              </a:spcAft>
            </a:pPr>
            <a:endParaRPr lang="en-US" sz="5400" b="1" dirty="0">
              <a:latin typeface="Segoe Script" panose="020B0504020000000003" pitchFamily="34" charset="0"/>
              <a:ea typeface="Calibri" panose="020F0502020204030204" pitchFamily="34" charset="0"/>
              <a:cs typeface="Times New Roman" panose="02020603050405020304" pitchFamily="18" charset="0"/>
            </a:endParaRPr>
          </a:p>
        </p:txBody>
      </p:sp>
      <p:sp>
        <p:nvSpPr>
          <p:cNvPr id="9" name="Rectangle 8"/>
          <p:cNvSpPr/>
          <p:nvPr/>
        </p:nvSpPr>
        <p:spPr>
          <a:xfrm>
            <a:off x="3492426" y="2312816"/>
            <a:ext cx="8624454" cy="1554272"/>
          </a:xfrm>
          <a:prstGeom prst="rect">
            <a:avLst/>
          </a:prstGeom>
        </p:spPr>
        <p:txBody>
          <a:bodyPr wrap="square">
            <a:spAutoFit/>
          </a:bodyPr>
          <a:lstStyle/>
          <a:p>
            <a:r>
              <a:rPr lang="en-US" sz="3600" dirty="0">
                <a:solidFill>
                  <a:srgbClr val="FFC000"/>
                </a:solidFill>
              </a:rPr>
              <a:t>Table 5 Column Heading </a:t>
            </a:r>
            <a:r>
              <a:rPr lang="en-US" sz="3600" dirty="0" smtClean="0">
                <a:solidFill>
                  <a:srgbClr val="FFC000"/>
                </a:solidFill>
              </a:rPr>
              <a:t>Changes</a:t>
            </a:r>
          </a:p>
          <a:p>
            <a:endParaRPr lang="en-US" sz="2000" dirty="0"/>
          </a:p>
          <a:p>
            <a:endParaRPr lang="en-US" sz="2000" dirty="0"/>
          </a:p>
          <a:p>
            <a:endParaRPr lang="en-US" sz="1900" dirty="0">
              <a:solidFill>
                <a:srgbClr val="000000"/>
              </a:solidFill>
              <a:latin typeface="Calibri" panose="020F0502020204030204" pitchFamily="34" charset="0"/>
            </a:endParaRPr>
          </a:p>
        </p:txBody>
      </p:sp>
      <p:sp>
        <p:nvSpPr>
          <p:cNvPr id="3" name="Rectangle 2"/>
          <p:cNvSpPr/>
          <p:nvPr/>
        </p:nvSpPr>
        <p:spPr>
          <a:xfrm>
            <a:off x="3492426" y="3109010"/>
            <a:ext cx="8328170" cy="2816156"/>
          </a:xfrm>
          <a:prstGeom prst="rect">
            <a:avLst/>
          </a:prstGeom>
        </p:spPr>
        <p:txBody>
          <a:bodyPr wrap="square">
            <a:spAutoFit/>
          </a:bodyPr>
          <a:lstStyle/>
          <a:p>
            <a:pPr marR="85760"/>
            <a:r>
              <a:rPr lang="en-US" sz="2400" dirty="0">
                <a:solidFill>
                  <a:srgbClr val="FFC000"/>
                </a:solidFill>
              </a:rPr>
              <a:t>Why are the new column heading changes </a:t>
            </a:r>
            <a:r>
              <a:rPr lang="en-US" sz="2400" dirty="0" smtClean="0">
                <a:solidFill>
                  <a:srgbClr val="FFC000"/>
                </a:solidFill>
              </a:rPr>
              <a:t>required?</a:t>
            </a:r>
          </a:p>
          <a:p>
            <a:r>
              <a:rPr lang="en-US" sz="2000" dirty="0" smtClean="0"/>
              <a:t>The new headings prevent confusion on how to complete the tables and show how all </a:t>
            </a:r>
            <a:r>
              <a:rPr lang="en-US" sz="2000" dirty="0" err="1" smtClean="0"/>
              <a:t>PoPs</a:t>
            </a:r>
            <a:r>
              <a:rPr lang="en-US" sz="2000" dirty="0" smtClean="0"/>
              <a:t> are included in the final calculation for performance reporting.</a:t>
            </a:r>
          </a:p>
          <a:p>
            <a:endParaRPr lang="en-US" sz="900" b="1" dirty="0">
              <a:solidFill>
                <a:srgbClr val="000000"/>
              </a:solidFill>
            </a:endParaRPr>
          </a:p>
          <a:p>
            <a:pPr marR="122860"/>
            <a:r>
              <a:rPr lang="en-US" sz="2400" dirty="0">
                <a:solidFill>
                  <a:srgbClr val="FFC000"/>
                </a:solidFill>
              </a:rPr>
              <a:t>Why is the new row required?</a:t>
            </a:r>
          </a:p>
          <a:p>
            <a:r>
              <a:rPr lang="en-US" sz="2000" dirty="0"/>
              <a:t>The new row allows for transparency between NRS Table 5 and the Statewide Performance Report by providing the consolidated Credential Rate Indicator value. </a:t>
            </a:r>
          </a:p>
        </p:txBody>
      </p:sp>
    </p:spTree>
    <p:extLst>
      <p:ext uri="{BB962C8B-B14F-4D97-AF65-F5344CB8AC3E}">
        <p14:creationId xmlns:p14="http://schemas.microsoft.com/office/powerpoint/2010/main" val="4052454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621364" y="1013754"/>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4" name="TextBox 3"/>
          <p:cNvSpPr txBox="1"/>
          <p:nvPr/>
        </p:nvSpPr>
        <p:spPr>
          <a:xfrm>
            <a:off x="6019975" y="2619970"/>
            <a:ext cx="5448635" cy="400110"/>
          </a:xfrm>
          <a:prstGeom prst="rect">
            <a:avLst/>
          </a:prstGeom>
          <a:noFill/>
        </p:spPr>
        <p:txBody>
          <a:bodyPr wrap="square" rtlCol="0">
            <a:spAutoFit/>
          </a:bodyPr>
          <a:lstStyle/>
          <a:p>
            <a:endParaRPr lang="en-US" sz="2000" dirty="0"/>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56135" y="200198"/>
            <a:ext cx="4195600" cy="765863"/>
          </a:xfrm>
          <a:prstGeom prst="rect">
            <a:avLst/>
          </a:prstGeom>
        </p:spPr>
      </p:pic>
      <p:sp>
        <p:nvSpPr>
          <p:cNvPr id="7" name="Rectangle 6"/>
          <p:cNvSpPr/>
          <p:nvPr/>
        </p:nvSpPr>
        <p:spPr>
          <a:xfrm>
            <a:off x="541839" y="2225417"/>
            <a:ext cx="2567834" cy="3600986"/>
          </a:xfrm>
          <a:prstGeom prst="rect">
            <a:avLst/>
          </a:prstGeom>
          <a:solidFill>
            <a:srgbClr val="FFC000"/>
          </a:solidFill>
          <a:effectLst>
            <a:reflection blurRad="6350" stA="50000" endA="300" endPos="55500" dist="50800" dir="5400000" sy="-100000" algn="bl" rotWithShape="0"/>
          </a:effectLst>
        </p:spPr>
        <p:txBody>
          <a:bodyPr wrap="square">
            <a:spAutoFit/>
          </a:bodyPr>
          <a:lstStyle/>
          <a:p>
            <a:r>
              <a:rPr lang="en-US" sz="4800" dirty="0">
                <a:solidFill>
                  <a:schemeClr val="bg1"/>
                </a:solidFill>
              </a:rPr>
              <a:t>NRS </a:t>
            </a:r>
            <a:r>
              <a:rPr lang="en-US" sz="4800" b="1" dirty="0" smtClean="0">
                <a:ln>
                  <a:solidFill>
                    <a:schemeClr val="bg1"/>
                  </a:solidFill>
                </a:ln>
                <a:solidFill>
                  <a:schemeClr val="bg1"/>
                </a:solidFill>
              </a:rPr>
              <a:t>TABLE</a:t>
            </a:r>
            <a:r>
              <a:rPr lang="en-US" sz="4800" b="1" dirty="0" smtClean="0">
                <a:solidFill>
                  <a:schemeClr val="bg1"/>
                </a:solidFill>
              </a:rPr>
              <a:t>S</a:t>
            </a:r>
          </a:p>
          <a:p>
            <a:r>
              <a:rPr lang="en-US" sz="4800" dirty="0" smtClean="0">
                <a:solidFill>
                  <a:schemeClr val="bg1"/>
                </a:solidFill>
              </a:rPr>
              <a:t>8 &amp;10 </a:t>
            </a:r>
            <a:endParaRPr lang="en-US" sz="4800" dirty="0">
              <a:solidFill>
                <a:schemeClr val="bg1"/>
              </a:solidFill>
            </a:endParaRPr>
          </a:p>
          <a:p>
            <a:r>
              <a:rPr lang="en-US" sz="2800" dirty="0">
                <a:solidFill>
                  <a:schemeClr val="bg1"/>
                </a:solidFill>
              </a:rPr>
              <a:t>P</a:t>
            </a:r>
            <a:r>
              <a:rPr lang="en-US" sz="2800" dirty="0" smtClean="0">
                <a:solidFill>
                  <a:schemeClr val="bg1"/>
                </a:solidFill>
              </a:rPr>
              <a:t>rimary Indicators of Performance</a:t>
            </a:r>
            <a:endParaRPr lang="en-US" sz="2800" dirty="0">
              <a:solidFill>
                <a:schemeClr val="bg1"/>
              </a:solidFill>
            </a:endParaRPr>
          </a:p>
        </p:txBody>
      </p:sp>
      <p:pic>
        <p:nvPicPr>
          <p:cNvPr id="11" name="Picture 10"/>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825756" y="2517310"/>
            <a:ext cx="1190790" cy="468030"/>
          </a:xfrm>
          <a:prstGeom prst="rect">
            <a:avLst/>
          </a:prstGeom>
        </p:spPr>
      </p:pic>
      <p:cxnSp>
        <p:nvCxnSpPr>
          <p:cNvPr id="14" name="Straight Connector 13"/>
          <p:cNvCxnSpPr/>
          <p:nvPr/>
        </p:nvCxnSpPr>
        <p:spPr>
          <a:xfrm>
            <a:off x="7766765" y="2345780"/>
            <a:ext cx="0" cy="34806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454938" y="2557023"/>
            <a:ext cx="4085303" cy="2901157"/>
          </a:xfrm>
          <a:prstGeom prst="rect">
            <a:avLst/>
          </a:prstGeom>
          <a:ln>
            <a:solidFill>
              <a:schemeClr val="bg1"/>
            </a:solidFill>
          </a:ln>
        </p:spPr>
      </p:pic>
      <p:sp>
        <p:nvSpPr>
          <p:cNvPr id="10" name="Rectangle 9"/>
          <p:cNvSpPr/>
          <p:nvPr/>
        </p:nvSpPr>
        <p:spPr>
          <a:xfrm>
            <a:off x="3421337" y="5620434"/>
            <a:ext cx="4118903" cy="646331"/>
          </a:xfrm>
          <a:prstGeom prst="rect">
            <a:avLst/>
          </a:prstGeom>
        </p:spPr>
        <p:txBody>
          <a:bodyPr wrap="square">
            <a:spAutoFit/>
          </a:bodyPr>
          <a:lstStyle/>
          <a:p>
            <a:r>
              <a:rPr lang="en-US" dirty="0"/>
              <a:t>Outcomes for Participants in Family Literacy Programs (Optional) </a:t>
            </a:r>
          </a:p>
        </p:txBody>
      </p:sp>
      <p:pic>
        <p:nvPicPr>
          <p:cNvPr id="12" name="Picture 11"/>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993290" y="2306782"/>
            <a:ext cx="3775587" cy="3864077"/>
          </a:xfrm>
          <a:prstGeom prst="rect">
            <a:avLst/>
          </a:prstGeom>
        </p:spPr>
      </p:pic>
      <p:sp>
        <p:nvSpPr>
          <p:cNvPr id="13" name="Rectangle 12"/>
          <p:cNvSpPr/>
          <p:nvPr/>
        </p:nvSpPr>
        <p:spPr>
          <a:xfrm>
            <a:off x="7980238" y="6222437"/>
            <a:ext cx="3718064" cy="523220"/>
          </a:xfrm>
          <a:prstGeom prst="rect">
            <a:avLst/>
          </a:prstGeom>
        </p:spPr>
        <p:txBody>
          <a:bodyPr wrap="square">
            <a:spAutoFit/>
          </a:bodyPr>
          <a:lstStyle/>
          <a:p>
            <a:r>
              <a:rPr lang="en-US" sz="1400" b="1" dirty="0">
                <a:solidFill>
                  <a:schemeClr val="bg2">
                    <a:lumMod val="20000"/>
                    <a:lumOff val="80000"/>
                  </a:schemeClr>
                </a:solidFill>
              </a:rPr>
              <a:t>Outcome Achievement for Participants in Correctional Education Programs </a:t>
            </a:r>
            <a:endParaRPr lang="en-US" sz="1400" dirty="0">
              <a:solidFill>
                <a:schemeClr val="bg2">
                  <a:lumMod val="20000"/>
                  <a:lumOff val="80000"/>
                </a:schemeClr>
              </a:solidFill>
            </a:endParaRPr>
          </a:p>
        </p:txBody>
      </p:sp>
    </p:spTree>
    <p:extLst>
      <p:ext uri="{BB962C8B-B14F-4D97-AF65-F5344CB8AC3E}">
        <p14:creationId xmlns:p14="http://schemas.microsoft.com/office/powerpoint/2010/main" val="41800668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621364" y="1013754"/>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56135" y="200198"/>
            <a:ext cx="4195600" cy="765863"/>
          </a:xfrm>
          <a:prstGeom prst="rect">
            <a:avLst/>
          </a:prstGeom>
        </p:spPr>
      </p:pic>
      <p:sp>
        <p:nvSpPr>
          <p:cNvPr id="7" name="Rectangle 6"/>
          <p:cNvSpPr/>
          <p:nvPr/>
        </p:nvSpPr>
        <p:spPr>
          <a:xfrm>
            <a:off x="509389" y="2306782"/>
            <a:ext cx="2567834" cy="4031873"/>
          </a:xfrm>
          <a:prstGeom prst="rect">
            <a:avLst/>
          </a:prstGeom>
          <a:solidFill>
            <a:srgbClr val="FFC000"/>
          </a:solidFill>
          <a:effectLst>
            <a:reflection blurRad="6350" stA="50000" endA="300" endPos="55500" dist="50800" dir="5400000" sy="-100000" algn="bl" rotWithShape="0"/>
          </a:effectLst>
        </p:spPr>
        <p:txBody>
          <a:bodyPr wrap="square">
            <a:spAutoFit/>
          </a:bodyPr>
          <a:lstStyle/>
          <a:p>
            <a:r>
              <a:rPr lang="en-US" sz="4800" dirty="0" smtClean="0">
                <a:solidFill>
                  <a:schemeClr val="bg1"/>
                </a:solidFill>
              </a:rPr>
              <a:t>NRS </a:t>
            </a:r>
            <a:r>
              <a:rPr lang="en-US" sz="4800" b="1" dirty="0" smtClean="0">
                <a:ln>
                  <a:solidFill>
                    <a:schemeClr val="bg1"/>
                  </a:solidFill>
                </a:ln>
                <a:solidFill>
                  <a:schemeClr val="bg1"/>
                </a:solidFill>
              </a:rPr>
              <a:t>TABLES </a:t>
            </a:r>
            <a:r>
              <a:rPr lang="en-US" sz="4800" dirty="0" smtClean="0">
                <a:ln>
                  <a:solidFill>
                    <a:schemeClr val="bg1"/>
                  </a:solidFill>
                </a:ln>
                <a:solidFill>
                  <a:schemeClr val="bg1"/>
                </a:solidFill>
              </a:rPr>
              <a:t>8 &amp; 10</a:t>
            </a:r>
            <a:r>
              <a:rPr lang="en-US" sz="4800" dirty="0" smtClean="0">
                <a:solidFill>
                  <a:schemeClr val="bg1"/>
                </a:solidFill>
              </a:rPr>
              <a:t> </a:t>
            </a:r>
          </a:p>
          <a:p>
            <a:r>
              <a:rPr lang="en-US" sz="2800" dirty="0">
                <a:solidFill>
                  <a:schemeClr val="bg1"/>
                </a:solidFill>
              </a:rPr>
              <a:t>Primary Indicators of Performance</a:t>
            </a:r>
          </a:p>
          <a:p>
            <a:endParaRPr lang="en-US" sz="2800" b="1" dirty="0">
              <a:solidFill>
                <a:schemeClr val="bg1"/>
              </a:solidFill>
            </a:endParaRPr>
          </a:p>
        </p:txBody>
      </p:sp>
      <p:pic>
        <p:nvPicPr>
          <p:cNvPr id="11" name="Picture 10"/>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817233" y="2582125"/>
            <a:ext cx="1190790" cy="468030"/>
          </a:xfrm>
          <a:prstGeom prst="rect">
            <a:avLst/>
          </a:prstGeom>
        </p:spPr>
      </p:pic>
      <p:sp>
        <p:nvSpPr>
          <p:cNvPr id="12" name="Rectangle 11"/>
          <p:cNvSpPr/>
          <p:nvPr/>
        </p:nvSpPr>
        <p:spPr>
          <a:xfrm>
            <a:off x="3215624" y="2354475"/>
            <a:ext cx="1623673" cy="923330"/>
          </a:xfrm>
          <a:prstGeom prst="rect">
            <a:avLst/>
          </a:prstGeom>
        </p:spPr>
        <p:txBody>
          <a:bodyPr wrap="square">
            <a:spAutoFit/>
          </a:bodyPr>
          <a:lstStyle/>
          <a:p>
            <a:pPr>
              <a:spcBef>
                <a:spcPts val="0"/>
              </a:spcBef>
              <a:spcAft>
                <a:spcPts val="0"/>
              </a:spcAft>
            </a:pPr>
            <a:endParaRPr lang="en-US" sz="5400" b="1" dirty="0">
              <a:latin typeface="Segoe Script" panose="020B0504020000000003" pitchFamily="34" charset="0"/>
              <a:ea typeface="Calibri" panose="020F0502020204030204" pitchFamily="34" charset="0"/>
              <a:cs typeface="Times New Roman" panose="02020603050405020304" pitchFamily="18" charset="0"/>
            </a:endParaRPr>
          </a:p>
        </p:txBody>
      </p:sp>
      <p:sp>
        <p:nvSpPr>
          <p:cNvPr id="9" name="Rectangle 8"/>
          <p:cNvSpPr/>
          <p:nvPr/>
        </p:nvSpPr>
        <p:spPr>
          <a:xfrm>
            <a:off x="3492426" y="2117128"/>
            <a:ext cx="8468516" cy="692497"/>
          </a:xfrm>
          <a:prstGeom prst="rect">
            <a:avLst/>
          </a:prstGeom>
        </p:spPr>
        <p:txBody>
          <a:bodyPr wrap="square">
            <a:spAutoFit/>
          </a:bodyPr>
          <a:lstStyle/>
          <a:p>
            <a:endParaRPr lang="en-US" sz="2000" dirty="0"/>
          </a:p>
          <a:p>
            <a:endParaRPr lang="en-US" sz="1900" dirty="0">
              <a:solidFill>
                <a:srgbClr val="000000"/>
              </a:solidFill>
              <a:latin typeface="Calibri" panose="020F0502020204030204" pitchFamily="34" charset="0"/>
            </a:endParaRPr>
          </a:p>
        </p:txBody>
      </p:sp>
      <p:sp>
        <p:nvSpPr>
          <p:cNvPr id="8" name="Rectangle 7"/>
          <p:cNvSpPr/>
          <p:nvPr/>
        </p:nvSpPr>
        <p:spPr>
          <a:xfrm>
            <a:off x="3423226" y="2354475"/>
            <a:ext cx="8468516" cy="4001095"/>
          </a:xfrm>
          <a:prstGeom prst="rect">
            <a:avLst/>
          </a:prstGeom>
        </p:spPr>
        <p:txBody>
          <a:bodyPr wrap="square">
            <a:spAutoFit/>
          </a:bodyPr>
          <a:lstStyle/>
          <a:p>
            <a:r>
              <a:rPr lang="en-US" sz="2400" dirty="0">
                <a:solidFill>
                  <a:srgbClr val="FFC000"/>
                </a:solidFill>
              </a:rPr>
              <a:t>Additional Column Heading Changes for Tables 8 </a:t>
            </a:r>
            <a:r>
              <a:rPr lang="en-US" sz="2400" dirty="0" smtClean="0">
                <a:solidFill>
                  <a:srgbClr val="FFC000"/>
                </a:solidFill>
              </a:rPr>
              <a:t>&amp; 10</a:t>
            </a:r>
          </a:p>
          <a:p>
            <a:endParaRPr lang="en-US" sz="1000" dirty="0"/>
          </a:p>
          <a:p>
            <a:r>
              <a:rPr lang="en-US" sz="2000" dirty="0">
                <a:solidFill>
                  <a:srgbClr val="FFC000"/>
                </a:solidFill>
              </a:rPr>
              <a:t>What is the purpose of the column heading changes?</a:t>
            </a:r>
          </a:p>
          <a:p>
            <a:r>
              <a:rPr lang="en-US" sz="2000" dirty="0"/>
              <a:t>The new heading for Column B on tables 8 and 10 will note that the participant count should be all those included in the indicator for each row. NOTE: This header change will apply to Tables 9 and 11 as well. </a:t>
            </a:r>
          </a:p>
          <a:p>
            <a:endParaRPr lang="en-US" sz="2000" dirty="0">
              <a:solidFill>
                <a:srgbClr val="FFC000"/>
              </a:solidFill>
            </a:endParaRPr>
          </a:p>
          <a:p>
            <a:r>
              <a:rPr lang="en-US" sz="2000" dirty="0">
                <a:solidFill>
                  <a:srgbClr val="FFC000"/>
                </a:solidFill>
              </a:rPr>
              <a:t>Why </a:t>
            </a:r>
            <a:r>
              <a:rPr lang="en-US" sz="2000" dirty="0" smtClean="0">
                <a:solidFill>
                  <a:srgbClr val="FFC000"/>
                </a:solidFill>
              </a:rPr>
              <a:t>ARE he </a:t>
            </a:r>
            <a:r>
              <a:rPr lang="en-US" sz="2000" dirty="0">
                <a:solidFill>
                  <a:srgbClr val="FFC000"/>
                </a:solidFill>
              </a:rPr>
              <a:t>new column heading changes required?</a:t>
            </a:r>
          </a:p>
          <a:p>
            <a:r>
              <a:rPr lang="en-US" sz="2000" dirty="0"/>
              <a:t>There were a lot of questions about tables 8 and 10 during the 2016–2017 program year’s data submission regarding who should go into Column B for the MSG Indicator row because the column header referred to exited participants. </a:t>
            </a:r>
          </a:p>
        </p:txBody>
      </p:sp>
    </p:spTree>
    <p:extLst>
      <p:ext uri="{BB962C8B-B14F-4D97-AF65-F5344CB8AC3E}">
        <p14:creationId xmlns:p14="http://schemas.microsoft.com/office/powerpoint/2010/main" val="21551797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684415" y="1058305"/>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4" name="TextBox 3"/>
          <p:cNvSpPr txBox="1"/>
          <p:nvPr/>
        </p:nvSpPr>
        <p:spPr>
          <a:xfrm>
            <a:off x="6019975" y="2619970"/>
            <a:ext cx="5448635" cy="400110"/>
          </a:xfrm>
          <a:prstGeom prst="rect">
            <a:avLst/>
          </a:prstGeom>
          <a:noFill/>
        </p:spPr>
        <p:txBody>
          <a:bodyPr wrap="square" rtlCol="0">
            <a:spAutoFit/>
          </a:bodyPr>
          <a:lstStyle/>
          <a:p>
            <a:endParaRPr lang="en-US" sz="2000" dirty="0"/>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56135" y="200198"/>
            <a:ext cx="4195600" cy="765863"/>
          </a:xfrm>
          <a:prstGeom prst="rect">
            <a:avLst/>
          </a:prstGeom>
        </p:spPr>
      </p:pic>
      <p:sp>
        <p:nvSpPr>
          <p:cNvPr id="7" name="Rectangle 6"/>
          <p:cNvSpPr/>
          <p:nvPr/>
        </p:nvSpPr>
        <p:spPr>
          <a:xfrm>
            <a:off x="336462" y="2586730"/>
            <a:ext cx="2695906" cy="2862322"/>
          </a:xfrm>
          <a:prstGeom prst="rect">
            <a:avLst/>
          </a:prstGeom>
          <a:solidFill>
            <a:srgbClr val="FFC000"/>
          </a:solidFill>
          <a:effectLst>
            <a:reflection blurRad="6350" stA="50000" endA="300" endPos="55500" dist="50800" dir="5400000" sy="-100000" algn="bl" rotWithShape="0"/>
          </a:effectLst>
        </p:spPr>
        <p:txBody>
          <a:bodyPr wrap="square">
            <a:spAutoFit/>
          </a:bodyPr>
          <a:lstStyle/>
          <a:p>
            <a:r>
              <a:rPr lang="en-US" sz="4800" dirty="0">
                <a:solidFill>
                  <a:schemeClr val="bg1"/>
                </a:solidFill>
              </a:rPr>
              <a:t>NRS </a:t>
            </a:r>
            <a:r>
              <a:rPr lang="en-US" sz="4800" b="1" dirty="0" smtClean="0">
                <a:ln>
                  <a:solidFill>
                    <a:schemeClr val="bg1"/>
                  </a:solidFill>
                </a:ln>
                <a:solidFill>
                  <a:schemeClr val="bg1"/>
                </a:solidFill>
              </a:rPr>
              <a:t>TABLE</a:t>
            </a:r>
            <a:r>
              <a:rPr lang="en-US" sz="4800" b="1" dirty="0">
                <a:solidFill>
                  <a:schemeClr val="bg1"/>
                </a:solidFill>
              </a:rPr>
              <a:t> </a:t>
            </a:r>
            <a:r>
              <a:rPr lang="en-US" sz="4800" dirty="0" smtClean="0">
                <a:solidFill>
                  <a:schemeClr val="bg1"/>
                </a:solidFill>
              </a:rPr>
              <a:t>11 </a:t>
            </a:r>
            <a:endParaRPr lang="en-US" sz="4800" dirty="0">
              <a:solidFill>
                <a:schemeClr val="bg1"/>
              </a:solidFill>
            </a:endParaRPr>
          </a:p>
          <a:p>
            <a:r>
              <a:rPr lang="en-US" sz="2800" dirty="0">
                <a:solidFill>
                  <a:schemeClr val="bg1"/>
                </a:solidFill>
              </a:rPr>
              <a:t>P</a:t>
            </a:r>
            <a:r>
              <a:rPr lang="en-US" sz="2800" dirty="0" smtClean="0">
                <a:solidFill>
                  <a:schemeClr val="bg1"/>
                </a:solidFill>
              </a:rPr>
              <a:t>rimary Indicators of Performance</a:t>
            </a:r>
            <a:endParaRPr lang="en-US" sz="2800" dirty="0">
              <a:solidFill>
                <a:schemeClr val="bg1"/>
              </a:solidFill>
            </a:endParaRPr>
          </a:p>
        </p:txBody>
      </p:sp>
      <p:pic>
        <p:nvPicPr>
          <p:cNvPr id="11" name="Picture 10"/>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760546" y="2784934"/>
            <a:ext cx="1190790" cy="468030"/>
          </a:xfrm>
          <a:prstGeom prst="rect">
            <a:avLst/>
          </a:prstGeom>
        </p:spPr>
      </p:pic>
      <p:cxnSp>
        <p:nvCxnSpPr>
          <p:cNvPr id="14" name="Straight Connector 13"/>
          <p:cNvCxnSpPr/>
          <p:nvPr/>
        </p:nvCxnSpPr>
        <p:spPr>
          <a:xfrm>
            <a:off x="8448259" y="2354475"/>
            <a:ext cx="9941" cy="12574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8604448" y="2354475"/>
            <a:ext cx="2791191" cy="954107"/>
          </a:xfrm>
          <a:prstGeom prst="rect">
            <a:avLst/>
          </a:prstGeom>
        </p:spPr>
        <p:txBody>
          <a:bodyPr wrap="square">
            <a:spAutoFit/>
          </a:bodyPr>
          <a:lstStyle/>
          <a:p>
            <a:r>
              <a:rPr lang="en-US" sz="1400" dirty="0"/>
              <a:t>Outcome Achievement for Participants in Integrated Education and Training Programs </a:t>
            </a:r>
          </a:p>
        </p:txBody>
      </p:sp>
      <p:pic>
        <p:nvPicPr>
          <p:cNvPr id="8" name="Picture 7"/>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515853" y="2208477"/>
            <a:ext cx="4654298" cy="3186824"/>
          </a:xfrm>
          <a:prstGeom prst="rect">
            <a:avLst/>
          </a:prstGeom>
        </p:spPr>
      </p:pic>
      <p:pic>
        <p:nvPicPr>
          <p:cNvPr id="9" name="Picture 8"/>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632382" y="3818829"/>
            <a:ext cx="6223819" cy="2669458"/>
          </a:xfrm>
          <a:prstGeom prst="rect">
            <a:avLst/>
          </a:prstGeom>
        </p:spPr>
      </p:pic>
    </p:spTree>
    <p:extLst>
      <p:ext uri="{BB962C8B-B14F-4D97-AF65-F5344CB8AC3E}">
        <p14:creationId xmlns:p14="http://schemas.microsoft.com/office/powerpoint/2010/main" val="40083242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621364" y="1013754"/>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56135" y="200198"/>
            <a:ext cx="4195600" cy="765863"/>
          </a:xfrm>
          <a:prstGeom prst="rect">
            <a:avLst/>
          </a:prstGeom>
        </p:spPr>
      </p:pic>
      <p:sp>
        <p:nvSpPr>
          <p:cNvPr id="7" name="Rectangle 6"/>
          <p:cNvSpPr/>
          <p:nvPr/>
        </p:nvSpPr>
        <p:spPr>
          <a:xfrm>
            <a:off x="521075" y="2513510"/>
            <a:ext cx="2694549" cy="3293209"/>
          </a:xfrm>
          <a:prstGeom prst="rect">
            <a:avLst/>
          </a:prstGeom>
          <a:solidFill>
            <a:srgbClr val="FFC000"/>
          </a:solidFill>
          <a:effectLst>
            <a:reflection blurRad="6350" stA="50000" endA="300" endPos="55500" dist="50800" dir="5400000" sy="-100000" algn="bl" rotWithShape="0"/>
          </a:effectLst>
        </p:spPr>
        <p:txBody>
          <a:bodyPr wrap="square">
            <a:spAutoFit/>
          </a:bodyPr>
          <a:lstStyle/>
          <a:p>
            <a:r>
              <a:rPr lang="en-US" sz="4800" dirty="0" smtClean="0">
                <a:solidFill>
                  <a:schemeClr val="bg1"/>
                </a:solidFill>
              </a:rPr>
              <a:t>NRS </a:t>
            </a:r>
            <a:r>
              <a:rPr lang="en-US" sz="4800" b="1" dirty="0" smtClean="0">
                <a:ln>
                  <a:solidFill>
                    <a:schemeClr val="bg1"/>
                  </a:solidFill>
                </a:ln>
                <a:solidFill>
                  <a:schemeClr val="bg1"/>
                </a:solidFill>
              </a:rPr>
              <a:t>TABLE </a:t>
            </a:r>
            <a:r>
              <a:rPr lang="en-US" sz="4800" dirty="0" smtClean="0">
                <a:ln>
                  <a:solidFill>
                    <a:schemeClr val="bg1"/>
                  </a:solidFill>
                </a:ln>
                <a:solidFill>
                  <a:schemeClr val="bg1"/>
                </a:solidFill>
              </a:rPr>
              <a:t>11</a:t>
            </a:r>
            <a:r>
              <a:rPr lang="en-US" sz="4800" b="1" dirty="0" smtClean="0">
                <a:ln>
                  <a:solidFill>
                    <a:schemeClr val="bg1"/>
                  </a:solidFill>
                </a:ln>
                <a:solidFill>
                  <a:schemeClr val="bg1"/>
                </a:solidFill>
              </a:rPr>
              <a:t> </a:t>
            </a:r>
            <a:r>
              <a:rPr lang="en-US" sz="2800" dirty="0" smtClean="0">
                <a:solidFill>
                  <a:schemeClr val="bg1"/>
                </a:solidFill>
              </a:rPr>
              <a:t>Primary </a:t>
            </a:r>
            <a:r>
              <a:rPr lang="en-US" sz="2800" dirty="0">
                <a:solidFill>
                  <a:schemeClr val="bg1"/>
                </a:solidFill>
              </a:rPr>
              <a:t>Indicators of Performance</a:t>
            </a:r>
          </a:p>
          <a:p>
            <a:endParaRPr lang="en-US" sz="2800" b="1" dirty="0">
              <a:solidFill>
                <a:schemeClr val="bg1"/>
              </a:solidFill>
            </a:endParaRPr>
          </a:p>
        </p:txBody>
      </p:sp>
      <p:pic>
        <p:nvPicPr>
          <p:cNvPr id="11" name="Picture 10"/>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955634" y="2809625"/>
            <a:ext cx="1190790" cy="468030"/>
          </a:xfrm>
          <a:prstGeom prst="rect">
            <a:avLst/>
          </a:prstGeom>
        </p:spPr>
      </p:pic>
      <p:sp>
        <p:nvSpPr>
          <p:cNvPr id="12" name="Rectangle 11"/>
          <p:cNvSpPr/>
          <p:nvPr/>
        </p:nvSpPr>
        <p:spPr>
          <a:xfrm>
            <a:off x="3215624" y="2354475"/>
            <a:ext cx="1623673" cy="923330"/>
          </a:xfrm>
          <a:prstGeom prst="rect">
            <a:avLst/>
          </a:prstGeom>
        </p:spPr>
        <p:txBody>
          <a:bodyPr wrap="square">
            <a:spAutoFit/>
          </a:bodyPr>
          <a:lstStyle/>
          <a:p>
            <a:pPr>
              <a:spcBef>
                <a:spcPts val="0"/>
              </a:spcBef>
              <a:spcAft>
                <a:spcPts val="0"/>
              </a:spcAft>
            </a:pPr>
            <a:endParaRPr lang="en-US" sz="5400" b="1" dirty="0">
              <a:latin typeface="Segoe Script" panose="020B0504020000000003" pitchFamily="34" charset="0"/>
              <a:ea typeface="Calibri" panose="020F0502020204030204" pitchFamily="34" charset="0"/>
              <a:cs typeface="Times New Roman" panose="02020603050405020304" pitchFamily="18" charset="0"/>
            </a:endParaRPr>
          </a:p>
        </p:txBody>
      </p:sp>
      <p:sp>
        <p:nvSpPr>
          <p:cNvPr id="9" name="Rectangle 8"/>
          <p:cNvSpPr/>
          <p:nvPr/>
        </p:nvSpPr>
        <p:spPr>
          <a:xfrm>
            <a:off x="3492426" y="2117128"/>
            <a:ext cx="8468516" cy="692497"/>
          </a:xfrm>
          <a:prstGeom prst="rect">
            <a:avLst/>
          </a:prstGeom>
        </p:spPr>
        <p:txBody>
          <a:bodyPr wrap="square">
            <a:spAutoFit/>
          </a:bodyPr>
          <a:lstStyle/>
          <a:p>
            <a:endParaRPr lang="en-US" sz="2000" dirty="0"/>
          </a:p>
          <a:p>
            <a:endParaRPr lang="en-US" sz="1900" dirty="0">
              <a:solidFill>
                <a:srgbClr val="000000"/>
              </a:solidFill>
              <a:latin typeface="Calibri" panose="020F0502020204030204" pitchFamily="34" charset="0"/>
            </a:endParaRPr>
          </a:p>
        </p:txBody>
      </p:sp>
      <p:sp>
        <p:nvSpPr>
          <p:cNvPr id="8" name="Rectangle 7"/>
          <p:cNvSpPr/>
          <p:nvPr/>
        </p:nvSpPr>
        <p:spPr>
          <a:xfrm>
            <a:off x="3423226" y="2354475"/>
            <a:ext cx="8468516" cy="4955203"/>
          </a:xfrm>
          <a:prstGeom prst="rect">
            <a:avLst/>
          </a:prstGeom>
        </p:spPr>
        <p:txBody>
          <a:bodyPr wrap="square">
            <a:spAutoFit/>
          </a:bodyPr>
          <a:lstStyle/>
          <a:p>
            <a:r>
              <a:rPr lang="en-US" sz="2800" dirty="0" smtClean="0">
                <a:solidFill>
                  <a:srgbClr val="FFC000"/>
                </a:solidFill>
              </a:rPr>
              <a:t>What </a:t>
            </a:r>
            <a:r>
              <a:rPr lang="en-US" sz="2800" dirty="0">
                <a:solidFill>
                  <a:srgbClr val="FFC000"/>
                </a:solidFill>
              </a:rPr>
              <a:t>is the purpose of the new </a:t>
            </a:r>
            <a:r>
              <a:rPr lang="en-US" sz="2800" dirty="0" smtClean="0">
                <a:solidFill>
                  <a:srgbClr val="FFC000"/>
                </a:solidFill>
              </a:rPr>
              <a:t>table</a:t>
            </a:r>
            <a:r>
              <a:rPr lang="en-US" sz="2800" dirty="0" smtClean="0">
                <a:solidFill>
                  <a:srgbClr val="FFC000"/>
                </a:solidFill>
                <a:latin typeface="Arial" panose="020B0604020202020204" pitchFamily="34" charset="0"/>
                <a:cs typeface="Arial" panose="020B0604020202020204" pitchFamily="34" charset="0"/>
              </a:rPr>
              <a:t>?</a:t>
            </a:r>
            <a:endParaRPr lang="en-US" sz="2800" dirty="0">
              <a:solidFill>
                <a:srgbClr val="FFC000"/>
              </a:solidFill>
            </a:endParaRPr>
          </a:p>
          <a:p>
            <a:pPr lvl="1"/>
            <a:r>
              <a:rPr lang="en-US" dirty="0"/>
              <a:t>The purpose of Table 11 is to capture outcomes for participants in integrated education and training (IET) programs in the first </a:t>
            </a:r>
            <a:r>
              <a:rPr lang="en-US" dirty="0" err="1"/>
              <a:t>PoP</a:t>
            </a:r>
            <a:r>
              <a:rPr lang="en-US" dirty="0"/>
              <a:t> and all </a:t>
            </a:r>
            <a:r>
              <a:rPr lang="en-US" dirty="0" err="1"/>
              <a:t>PoPs</a:t>
            </a:r>
            <a:r>
              <a:rPr lang="en-US" dirty="0"/>
              <a:t>. It also includes other ways to measure MSG used by Title I programs.</a:t>
            </a:r>
          </a:p>
          <a:p>
            <a:endParaRPr lang="en-US" dirty="0"/>
          </a:p>
          <a:p>
            <a:r>
              <a:rPr lang="en-US" sz="2800" dirty="0">
                <a:solidFill>
                  <a:srgbClr val="FFC000"/>
                </a:solidFill>
              </a:rPr>
              <a:t>Why is the new table </a:t>
            </a:r>
            <a:r>
              <a:rPr lang="en-US" sz="2800" dirty="0" smtClean="0">
                <a:solidFill>
                  <a:srgbClr val="FFC000"/>
                </a:solidFill>
              </a:rPr>
              <a:t>required</a:t>
            </a:r>
            <a:r>
              <a:rPr lang="en-US" sz="2800" dirty="0" smtClean="0">
                <a:solidFill>
                  <a:srgbClr val="FFC000"/>
                </a:solidFill>
                <a:latin typeface="Arial" panose="020B0604020202020204" pitchFamily="34" charset="0"/>
                <a:cs typeface="Arial" panose="020B0604020202020204" pitchFamily="34" charset="0"/>
              </a:rPr>
              <a:t>?</a:t>
            </a:r>
            <a:endParaRPr lang="en-US" sz="2800" dirty="0">
              <a:solidFill>
                <a:srgbClr val="FFC000"/>
              </a:solidFill>
            </a:endParaRPr>
          </a:p>
          <a:p>
            <a:pPr lvl="1"/>
            <a:r>
              <a:rPr lang="en-US" dirty="0"/>
              <a:t>The data can be used to determine the type of gains participants in IET programs make and compare them with gains made by participants in other programs. </a:t>
            </a:r>
            <a:endParaRPr lang="en-US" dirty="0" smtClean="0"/>
          </a:p>
          <a:p>
            <a:pPr lvl="1"/>
            <a:endParaRPr lang="en-US" dirty="0"/>
          </a:p>
          <a:p>
            <a:pPr lvl="1"/>
            <a:r>
              <a:rPr lang="en-US" dirty="0"/>
              <a:t>It also will provide information about the use of the other methods for measuring MSG. </a:t>
            </a:r>
          </a:p>
          <a:p>
            <a:endParaRPr lang="en-US" dirty="0"/>
          </a:p>
          <a:p>
            <a:endParaRPr lang="en-US" sz="4400" dirty="0"/>
          </a:p>
        </p:txBody>
      </p:sp>
    </p:spTree>
    <p:extLst>
      <p:ext uri="{BB962C8B-B14F-4D97-AF65-F5344CB8AC3E}">
        <p14:creationId xmlns:p14="http://schemas.microsoft.com/office/powerpoint/2010/main" val="37882621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869" y="78377"/>
            <a:ext cx="1309241" cy="1085579"/>
          </a:xfrm>
          <a:prstGeom prst="rect">
            <a:avLst/>
          </a:prstGeom>
        </p:spPr>
      </p:pic>
      <p:sp>
        <p:nvSpPr>
          <p:cNvPr id="10" name="TextBox 9"/>
          <p:cNvSpPr txBox="1"/>
          <p:nvPr/>
        </p:nvSpPr>
        <p:spPr>
          <a:xfrm>
            <a:off x="1621364" y="7388318"/>
            <a:ext cx="5501390" cy="5580502"/>
          </a:xfrm>
          <a:prstGeom prst="rect">
            <a:avLst/>
          </a:prstGeom>
          <a:noFill/>
        </p:spPr>
        <p:txBody>
          <a:bodyPr wrap="square" rtlCol="0">
            <a:spAutoFit/>
          </a:bodyPr>
          <a:lstStyle/>
          <a:p>
            <a:pPr marR="0">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Then one day, after nearly ten years of sticking to his dream of pursuing music, and becoming an accomplished Elvis and Johnny Cash impersonator, his father had a proposition for him. “He said he knew I had this dream of recording music in Memphis and basically told me he would pay for half of everything if I got my (HSE).”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So, after years out of traditional high school, and an attempt at another high school equivalency (HSE) program out of state, Bennett enrolled at the MACC for daily adult education afternoon classes. “The teacher was great- he motivated me when I needed to be motivated.” After about four months in class, Bennett passed his HSE test and received his diploma. Bennett says, “If it wasn’t for Mr. Smith keeping me on track, I would have never gotten it done.”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“If I can make it, anyone can make it,” says Bennett. </a:t>
            </a:r>
            <a:endParaRPr lang="en-US" dirty="0"/>
          </a:p>
          <a:p>
            <a:endParaRPr lang="en-US" dirty="0"/>
          </a:p>
        </p:txBody>
      </p:sp>
      <p:sp>
        <p:nvSpPr>
          <p:cNvPr id="16" name="Rectangle 15"/>
          <p:cNvSpPr/>
          <p:nvPr/>
        </p:nvSpPr>
        <p:spPr>
          <a:xfrm>
            <a:off x="6476157" y="2338816"/>
            <a:ext cx="5088193" cy="192842"/>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rgbClr val="FF6600"/>
              </a:solidFill>
            </a:endParaRPr>
          </a:p>
        </p:txBody>
      </p:sp>
      <p:sp>
        <p:nvSpPr>
          <p:cNvPr id="2" name="Rectangle 1"/>
          <p:cNvSpPr/>
          <p:nvPr/>
        </p:nvSpPr>
        <p:spPr>
          <a:xfrm>
            <a:off x="2568313" y="910798"/>
            <a:ext cx="9466332" cy="1477328"/>
          </a:xfrm>
          <a:prstGeom prst="rect">
            <a:avLst/>
          </a:prstGeom>
        </p:spPr>
        <p:txBody>
          <a:bodyPr wrap="square">
            <a:spAutoFit/>
          </a:bodyPr>
          <a:lstStyle/>
          <a:p>
            <a:r>
              <a:rPr lang="en-US" sz="5400" b="1" dirty="0"/>
              <a:t>Indiana</a:t>
            </a:r>
            <a:r>
              <a:rPr lang="en-US" sz="5400" dirty="0"/>
              <a:t> ADULT EDUCATION</a:t>
            </a:r>
            <a:r>
              <a:rPr lang="en-US" sz="10200" dirty="0"/>
              <a:t/>
            </a:r>
            <a:br>
              <a:rPr lang="en-US" sz="10200" dirty="0"/>
            </a:br>
            <a:r>
              <a:rPr lang="en-US" dirty="0"/>
              <a:t>Basic Skills. High School Equivalency. Short-term Training. Certifications and More.</a:t>
            </a:r>
            <a:br>
              <a:rPr lang="en-US" dirty="0"/>
            </a:br>
            <a:endParaRPr lang="en-US" dirty="0"/>
          </a:p>
        </p:txBody>
      </p:sp>
      <p:cxnSp>
        <p:nvCxnSpPr>
          <p:cNvPr id="9" name="Straight Connector 8"/>
          <p:cNvCxnSpPr/>
          <p:nvPr/>
        </p:nvCxnSpPr>
        <p:spPr>
          <a:xfrm flipH="1">
            <a:off x="5130015" y="2647260"/>
            <a:ext cx="10279" cy="38201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482328" y="2759396"/>
            <a:ext cx="5227891" cy="2492990"/>
          </a:xfrm>
          <a:prstGeom prst="rect">
            <a:avLst/>
          </a:prstGeom>
          <a:noFill/>
        </p:spPr>
        <p:txBody>
          <a:bodyPr wrap="square" rtlCol="0">
            <a:spAutoFit/>
          </a:bodyPr>
          <a:lstStyle/>
          <a:p>
            <a:endParaRPr lang="en-US" sz="1700" dirty="0">
              <a:solidFill>
                <a:srgbClr val="FFC000"/>
              </a:solidFill>
            </a:endParaRPr>
          </a:p>
          <a:p>
            <a:endParaRPr lang="en-US" sz="1700" dirty="0" smtClean="0">
              <a:solidFill>
                <a:srgbClr val="FFC000"/>
              </a:solidFill>
            </a:endParaRPr>
          </a:p>
          <a:p>
            <a:endParaRPr lang="en-US" sz="1700" dirty="0" smtClean="0"/>
          </a:p>
          <a:p>
            <a:endParaRPr lang="en-US" sz="1700" dirty="0"/>
          </a:p>
          <a:p>
            <a:endParaRPr lang="en-US" sz="1700" dirty="0"/>
          </a:p>
          <a:p>
            <a:endParaRPr lang="en-US" sz="1700" dirty="0" smtClean="0"/>
          </a:p>
          <a:p>
            <a:endParaRPr lang="en-US" dirty="0"/>
          </a:p>
          <a:p>
            <a:endParaRPr lang="en-US" dirty="0" smtClean="0"/>
          </a:p>
          <a:p>
            <a:endParaRPr lang="en-US" dirty="0"/>
          </a:p>
        </p:txBody>
      </p:sp>
      <p:sp>
        <p:nvSpPr>
          <p:cNvPr id="4" name="Rectangle 3"/>
          <p:cNvSpPr/>
          <p:nvPr/>
        </p:nvSpPr>
        <p:spPr>
          <a:xfrm>
            <a:off x="238067" y="4485255"/>
            <a:ext cx="4743386" cy="1938992"/>
          </a:xfrm>
          <a:prstGeom prst="rect">
            <a:avLst/>
          </a:prstGeom>
        </p:spPr>
        <p:txBody>
          <a:bodyPr wrap="square">
            <a:spAutoFit/>
          </a:bodyPr>
          <a:lstStyle/>
          <a:p>
            <a:r>
              <a:rPr lang="en-US" sz="6600" b="1" dirty="0">
                <a:solidFill>
                  <a:srgbClr val="FFC000"/>
                </a:solidFill>
              </a:rPr>
              <a:t>Angelia </a:t>
            </a:r>
          </a:p>
          <a:p>
            <a:r>
              <a:rPr lang="en-US" sz="3600" dirty="0"/>
              <a:t>Clevenger</a:t>
            </a:r>
            <a:endParaRPr lang="en-US" sz="3600" dirty="0">
              <a:solidFill>
                <a:srgbClr val="FFC000"/>
              </a:solidFill>
            </a:endParaRPr>
          </a:p>
          <a:p>
            <a:r>
              <a:rPr lang="en-US" dirty="0"/>
              <a:t>Winchester, Indiana</a:t>
            </a:r>
          </a:p>
        </p:txBody>
      </p:sp>
      <p:sp>
        <p:nvSpPr>
          <p:cNvPr id="7" name="Rectangle 6"/>
          <p:cNvSpPr/>
          <p:nvPr/>
        </p:nvSpPr>
        <p:spPr>
          <a:xfrm>
            <a:off x="532820" y="4337643"/>
            <a:ext cx="2981907" cy="369332"/>
          </a:xfrm>
          <a:prstGeom prst="rect">
            <a:avLst/>
          </a:prstGeom>
        </p:spPr>
        <p:txBody>
          <a:bodyPr wrap="none">
            <a:spAutoFit/>
          </a:bodyPr>
          <a:lstStyle/>
          <a:p>
            <a:r>
              <a:rPr lang="en-US" dirty="0" smtClean="0"/>
              <a:t>“Beginning </a:t>
            </a:r>
            <a:r>
              <a:rPr lang="en-US" dirty="0"/>
              <a:t>of a Journey”</a:t>
            </a:r>
          </a:p>
        </p:txBody>
      </p:sp>
      <p:sp>
        <p:nvSpPr>
          <p:cNvPr id="8" name="TextBox 7"/>
          <p:cNvSpPr txBox="1"/>
          <p:nvPr/>
        </p:nvSpPr>
        <p:spPr>
          <a:xfrm>
            <a:off x="368113" y="2435237"/>
            <a:ext cx="4613340" cy="1569660"/>
          </a:xfrm>
          <a:prstGeom prst="rect">
            <a:avLst/>
          </a:prstGeom>
          <a:noFill/>
        </p:spPr>
        <p:txBody>
          <a:bodyPr wrap="square" rtlCol="0">
            <a:spAutoFit/>
          </a:bodyPr>
          <a:lstStyle/>
          <a:p>
            <a:r>
              <a:rPr lang="en-US" sz="3200" dirty="0"/>
              <a:t>“If you just put your mind to it, you can do it. That’s what I did</a:t>
            </a:r>
            <a:r>
              <a:rPr lang="en-US" sz="3200" dirty="0" smtClean="0"/>
              <a:t>!”</a:t>
            </a:r>
            <a:endParaRPr lang="en-US" sz="3200" dirty="0"/>
          </a:p>
        </p:txBody>
      </p:sp>
      <p:sp>
        <p:nvSpPr>
          <p:cNvPr id="13" name="TextBox 12"/>
          <p:cNvSpPr txBox="1"/>
          <p:nvPr/>
        </p:nvSpPr>
        <p:spPr>
          <a:xfrm>
            <a:off x="5299136" y="2760674"/>
            <a:ext cx="3601736" cy="3593291"/>
          </a:xfrm>
          <a:prstGeom prst="rect">
            <a:avLst/>
          </a:prstGeom>
          <a:noFill/>
        </p:spPr>
        <p:txBody>
          <a:bodyPr wrap="square" rtlCol="0">
            <a:spAutoFit/>
          </a:bodyPr>
          <a:lstStyle/>
          <a:p>
            <a:r>
              <a:rPr lang="en-US" sz="1750" dirty="0"/>
              <a:t>During her time </a:t>
            </a:r>
            <a:r>
              <a:rPr lang="en-US" sz="1750" dirty="0" smtClean="0"/>
              <a:t>with the CNA </a:t>
            </a:r>
            <a:r>
              <a:rPr lang="en-US" sz="1750" dirty="0"/>
              <a:t>program, she went to school from </a:t>
            </a:r>
            <a:r>
              <a:rPr lang="en-US" sz="1750" dirty="0" smtClean="0"/>
              <a:t>4 to 9 p.m. and </a:t>
            </a:r>
            <a:r>
              <a:rPr lang="en-US" sz="1750" dirty="0"/>
              <a:t>then worked from </a:t>
            </a:r>
            <a:r>
              <a:rPr lang="en-US" sz="1750" dirty="0" smtClean="0"/>
              <a:t>11 p.m. to 7 a.m. </a:t>
            </a:r>
            <a:r>
              <a:rPr lang="en-US" sz="1750" dirty="0"/>
              <a:t>And, hardest of all, her best friend </a:t>
            </a:r>
            <a:r>
              <a:rPr lang="en-US" sz="1750" dirty="0" smtClean="0"/>
              <a:t>died while </a:t>
            </a:r>
            <a:r>
              <a:rPr lang="en-US" sz="1750" dirty="0"/>
              <a:t>she was </a:t>
            </a:r>
            <a:r>
              <a:rPr lang="en-US" sz="1750" dirty="0" smtClean="0"/>
              <a:t>in </a:t>
            </a:r>
            <a:r>
              <a:rPr lang="en-US" sz="1750" dirty="0"/>
              <a:t>the adult education program. </a:t>
            </a:r>
            <a:endParaRPr lang="en-US" sz="1750" dirty="0" smtClean="0"/>
          </a:p>
          <a:p>
            <a:endParaRPr lang="en-US" sz="1750" dirty="0"/>
          </a:p>
          <a:p>
            <a:r>
              <a:rPr lang="en-US" sz="1750" dirty="0"/>
              <a:t>H</a:t>
            </a:r>
            <a:r>
              <a:rPr lang="en-US" sz="1750" dirty="0" smtClean="0"/>
              <a:t>er </a:t>
            </a:r>
            <a:r>
              <a:rPr lang="en-US" sz="1750" dirty="0"/>
              <a:t>friend who would always call and ask </a:t>
            </a:r>
            <a:r>
              <a:rPr lang="en-US" sz="1750" dirty="0" smtClean="0"/>
              <a:t>about </a:t>
            </a:r>
            <a:r>
              <a:rPr lang="en-US" sz="1750" dirty="0"/>
              <a:t>her classes </a:t>
            </a:r>
            <a:r>
              <a:rPr lang="en-US" sz="1750" dirty="0" smtClean="0"/>
              <a:t>pressed </a:t>
            </a:r>
            <a:r>
              <a:rPr lang="en-US" sz="1750" dirty="0"/>
              <a:t>her to do her best. “He was my main support, so I knew it was time to </a:t>
            </a:r>
            <a:r>
              <a:rPr lang="en-US" sz="1750" dirty="0" smtClean="0"/>
              <a:t>get</a:t>
            </a:r>
            <a:endParaRPr lang="en-US" dirty="0"/>
          </a:p>
        </p:txBody>
      </p:sp>
      <p:sp>
        <p:nvSpPr>
          <p:cNvPr id="14" name="TextBox 13"/>
          <p:cNvSpPr txBox="1"/>
          <p:nvPr/>
        </p:nvSpPr>
        <p:spPr>
          <a:xfrm>
            <a:off x="9054752" y="4314162"/>
            <a:ext cx="2815733" cy="1846659"/>
          </a:xfrm>
          <a:prstGeom prst="rect">
            <a:avLst/>
          </a:prstGeom>
          <a:solidFill>
            <a:srgbClr val="FFC000"/>
          </a:solidFill>
          <a:effectLst>
            <a:reflection blurRad="6350" stA="50000" endA="300" endPos="55500" dist="101600" dir="5400000" sy="-100000" algn="bl" rotWithShape="0"/>
          </a:effectLst>
        </p:spPr>
        <p:txBody>
          <a:bodyPr wrap="square" rtlCol="0">
            <a:spAutoFit/>
          </a:bodyPr>
          <a:lstStyle/>
          <a:p>
            <a:r>
              <a:rPr lang="en-US" sz="1600" dirty="0" smtClean="0">
                <a:solidFill>
                  <a:schemeClr val="bg1"/>
                </a:solidFill>
              </a:rPr>
              <a:t>“Angelia </a:t>
            </a:r>
            <a:r>
              <a:rPr lang="en-US" sz="1600" dirty="0">
                <a:solidFill>
                  <a:schemeClr val="bg1"/>
                </a:solidFill>
              </a:rPr>
              <a:t>is the happiest student I’ve ever had,” recalling that, “she would bounce into class jubilant </a:t>
            </a:r>
            <a:r>
              <a:rPr lang="en-US" sz="1600" dirty="0" smtClean="0">
                <a:solidFill>
                  <a:schemeClr val="bg1"/>
                </a:solidFill>
              </a:rPr>
              <a:t>and cheerful </a:t>
            </a:r>
            <a:r>
              <a:rPr lang="en-US" sz="1600" dirty="0">
                <a:solidFill>
                  <a:schemeClr val="bg1"/>
                </a:solidFill>
              </a:rPr>
              <a:t>every day</a:t>
            </a:r>
            <a:r>
              <a:rPr lang="en-US" sz="1600" dirty="0" smtClean="0">
                <a:solidFill>
                  <a:schemeClr val="bg1"/>
                </a:solidFill>
              </a:rPr>
              <a:t>.”  </a:t>
            </a:r>
            <a:r>
              <a:rPr lang="en-US" sz="1600" dirty="0">
                <a:solidFill>
                  <a:schemeClr val="bg1"/>
                </a:solidFill>
              </a:rPr>
              <a:t>– </a:t>
            </a:r>
            <a:r>
              <a:rPr lang="en-US" sz="1600" b="1" dirty="0">
                <a:solidFill>
                  <a:schemeClr val="bg1"/>
                </a:solidFill>
              </a:rPr>
              <a:t>Teacher Julie Longwell</a:t>
            </a:r>
          </a:p>
          <a:p>
            <a:endParaRPr lang="en-US" dirty="0">
              <a:solidFill>
                <a:schemeClr val="bg1"/>
              </a:solidFill>
            </a:endParaRPr>
          </a:p>
        </p:txBody>
      </p:sp>
      <p:sp>
        <p:nvSpPr>
          <p:cNvPr id="17" name="TextBox 16"/>
          <p:cNvSpPr txBox="1"/>
          <p:nvPr/>
        </p:nvSpPr>
        <p:spPr>
          <a:xfrm>
            <a:off x="8935188" y="2725449"/>
            <a:ext cx="3141168" cy="2031325"/>
          </a:xfrm>
          <a:prstGeom prst="rect">
            <a:avLst/>
          </a:prstGeom>
          <a:noFill/>
        </p:spPr>
        <p:txBody>
          <a:bodyPr wrap="square" rtlCol="0">
            <a:spAutoFit/>
          </a:bodyPr>
          <a:lstStyle/>
          <a:p>
            <a:r>
              <a:rPr lang="en-US" dirty="0"/>
              <a:t>serious about what I needed to do,” she said</a:t>
            </a:r>
            <a:r>
              <a:rPr lang="en-US" dirty="0" smtClean="0"/>
              <a:t>. “</a:t>
            </a:r>
            <a:r>
              <a:rPr lang="en-US" dirty="0"/>
              <a:t>I started when I was 18 and finished when I was 18.”</a:t>
            </a:r>
          </a:p>
          <a:p>
            <a:endParaRPr lang="en-US" dirty="0"/>
          </a:p>
          <a:p>
            <a:endParaRPr lang="en-US" dirty="0"/>
          </a:p>
        </p:txBody>
      </p:sp>
      <p:pic>
        <p:nvPicPr>
          <p:cNvPr id="18" name="Picture 17"/>
          <p:cNvPicPr/>
          <p:nvPr/>
        </p:nvPicPr>
        <p:blipFill rotWithShape="1">
          <a:blip r:embed="rId4" cstate="email">
            <a:extLst>
              <a:ext uri="{28A0092B-C50C-407E-A947-70E740481C1C}">
                <a14:useLocalDpi xmlns:a14="http://schemas.microsoft.com/office/drawing/2010/main"/>
              </a:ext>
            </a:extLst>
          </a:blip>
          <a:srcRect/>
          <a:stretch/>
        </p:blipFill>
        <p:spPr bwMode="auto">
          <a:xfrm>
            <a:off x="3658050" y="4414656"/>
            <a:ext cx="1274949" cy="1471272"/>
          </a:xfrm>
          <a:prstGeom prst="rect">
            <a:avLst/>
          </a:prstGeom>
          <a:noFill/>
          <a:ln w="9525" cap="flat" cmpd="sng" algn="ctr">
            <a:solidFill>
              <a:sysClr val="windowText" lastClr="000000"/>
            </a:solidFill>
            <a:prstDash val="solid"/>
            <a:miter lim="800000"/>
            <a:headEnd type="none" w="med" len="med"/>
            <a:tailEnd type="none" w="med" len="med"/>
          </a:ln>
          <a:effectLst>
            <a:reflection blurRad="6350" stA="52000" endA="300" endPos="35000" dir="5400000" sy="-100000" algn="bl" rotWithShape="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5906757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2872" y="996759"/>
            <a:ext cx="9414163" cy="1293028"/>
          </a:xfrm>
        </p:spPr>
        <p:txBody>
          <a:bodyPr>
            <a:normAutofit fontScale="90000"/>
          </a:bodyPr>
          <a:lstStyle/>
          <a:p>
            <a:pPr lvl="0" algn="l" eaLnBrk="0" fontAlgn="base" hangingPunct="0">
              <a:spcAft>
                <a:spcPct val="0"/>
              </a:spcAft>
            </a:pPr>
            <a:r>
              <a:rPr lang="en-US" sz="5600" b="1" dirty="0"/>
              <a:t>Indiana</a:t>
            </a:r>
            <a:r>
              <a:rPr lang="en-US" sz="5600" dirty="0"/>
              <a:t> ADULT EDUCATION</a:t>
            </a:r>
            <a:br>
              <a:rPr lang="en-US" sz="5600" dirty="0"/>
            </a:br>
            <a:r>
              <a:rPr lang="en-US" sz="1700" dirty="0"/>
              <a:t>Basic Skills. High School Equivalency. Short-term Training. Certifications and More.</a:t>
            </a:r>
            <a:br>
              <a:rPr lang="en-US" sz="1700" dirty="0"/>
            </a:br>
            <a:endParaRPr lang="en-US" altLang="en-US" sz="1700" b="1"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869" y="78377"/>
            <a:ext cx="1309241" cy="1085579"/>
          </a:xfrm>
          <a:prstGeom prst="rect">
            <a:avLst/>
          </a:prstGeom>
        </p:spPr>
      </p:pic>
      <p:sp>
        <p:nvSpPr>
          <p:cNvPr id="5" name="Rectangle 4"/>
          <p:cNvSpPr/>
          <p:nvPr/>
        </p:nvSpPr>
        <p:spPr>
          <a:xfrm>
            <a:off x="0" y="-3049696"/>
            <a:ext cx="11734800" cy="2585323"/>
          </a:xfrm>
          <a:prstGeom prst="rect">
            <a:avLst/>
          </a:prstGeom>
        </p:spPr>
        <p:txBody>
          <a:bodyPr wrap="square">
            <a:spAutoFit/>
          </a:bodyPr>
          <a:lstStyle/>
          <a:p>
            <a:r>
              <a:rPr lang="en-US" dirty="0">
                <a:latin typeface="Arial" panose="020B0604020202020204" pitchFamily="34" charset="0"/>
              </a:rPr>
              <a:t>program is open to anyone age 16 or older who is not attending a high school. It helps people prepare for the equivalency test, earn workforce</a:t>
            </a:r>
          </a:p>
          <a:p>
            <a:r>
              <a:rPr lang="en-US" dirty="0">
                <a:latin typeface="Arial" panose="020B0604020202020204" pitchFamily="34" charset="0"/>
              </a:rPr>
              <a:t>certification and even learn English as a second language.</a:t>
            </a:r>
          </a:p>
          <a:p>
            <a:r>
              <a:rPr lang="en-US" dirty="0">
                <a:latin typeface="Arial" panose="020B0604020202020204" pitchFamily="34" charset="0"/>
              </a:rPr>
              <a:t>“It’s really all about getting people into career training and employment,” said Robert Moore, director of the program.</a:t>
            </a:r>
          </a:p>
          <a:p>
            <a:r>
              <a:rPr lang="en-US" dirty="0">
                <a:latin typeface="Arial" panose="020B0604020202020204" pitchFamily="34" charset="0"/>
              </a:rPr>
              <a:t>The program serves about 500 people each year. Historically, there has been one ceremony in May to recognize their accomplishments. A second</a:t>
            </a:r>
          </a:p>
          <a:p>
            <a:r>
              <a:rPr lang="en-US" dirty="0">
                <a:latin typeface="Arial" panose="020B0604020202020204" pitchFamily="34" charset="0"/>
              </a:rPr>
              <a:t>ceremony was added in December this year.</a:t>
            </a:r>
          </a:p>
          <a:p>
            <a:r>
              <a:rPr lang="en-US" dirty="0">
                <a:latin typeface="Arial" panose="020B0604020202020204" pitchFamily="34" charset="0"/>
              </a:rPr>
              <a:t>“</a:t>
            </a:r>
            <a:r>
              <a:rPr lang="en-US" sz="800" i="1" dirty="0">
                <a:latin typeface="Arial" panose="020B0604020202020204" pitchFamily="34" charset="0"/>
              </a:rPr>
              <a:t>- 1</a:t>
            </a:r>
            <a:endParaRPr lang="en-US" dirty="0"/>
          </a:p>
        </p:txBody>
      </p:sp>
      <p:sp>
        <p:nvSpPr>
          <p:cNvPr id="9" name="Rectangle 8"/>
          <p:cNvSpPr/>
          <p:nvPr/>
        </p:nvSpPr>
        <p:spPr>
          <a:xfrm>
            <a:off x="280663" y="2137579"/>
            <a:ext cx="7409291" cy="830997"/>
          </a:xfrm>
          <a:prstGeom prst="rect">
            <a:avLst/>
          </a:prstGeom>
        </p:spPr>
        <p:txBody>
          <a:bodyPr wrap="square">
            <a:spAutoFit/>
          </a:bodyPr>
          <a:lstStyle/>
          <a:p>
            <a:endParaRPr lang="en-US" sz="1600" dirty="0"/>
          </a:p>
          <a:p>
            <a:endParaRPr lang="en-US" sz="1600" dirty="0" smtClean="0"/>
          </a:p>
          <a:p>
            <a:r>
              <a:rPr lang="en-US" sz="1600" dirty="0" smtClean="0"/>
              <a:t> </a:t>
            </a:r>
            <a:endParaRPr lang="en-US" sz="1600" dirty="0"/>
          </a:p>
        </p:txBody>
      </p:sp>
      <p:sp>
        <p:nvSpPr>
          <p:cNvPr id="10" name="Rectangle 9"/>
          <p:cNvSpPr/>
          <p:nvPr/>
        </p:nvSpPr>
        <p:spPr>
          <a:xfrm>
            <a:off x="3114236" y="2227250"/>
            <a:ext cx="5506327" cy="220902"/>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sp>
        <p:nvSpPr>
          <p:cNvPr id="7" name="TextBox 6"/>
          <p:cNvSpPr txBox="1"/>
          <p:nvPr/>
        </p:nvSpPr>
        <p:spPr>
          <a:xfrm>
            <a:off x="1075947" y="2786356"/>
            <a:ext cx="10043652" cy="1384995"/>
          </a:xfrm>
          <a:prstGeom prst="rect">
            <a:avLst/>
          </a:prstGeom>
          <a:noFill/>
        </p:spPr>
        <p:txBody>
          <a:bodyPr wrap="square" rtlCol="0">
            <a:spAutoFit/>
          </a:bodyPr>
          <a:lstStyle/>
          <a:p>
            <a:pPr algn="ctr"/>
            <a:r>
              <a:rPr lang="en-US" sz="2800" dirty="0" smtClean="0"/>
              <a:t>TEACHER’S Handbook</a:t>
            </a:r>
          </a:p>
          <a:p>
            <a:pPr algn="ctr"/>
            <a:r>
              <a:rPr lang="en-US" sz="2800" dirty="0"/>
              <a:t>ADMINISTRATOR’S  Handbook</a:t>
            </a:r>
          </a:p>
          <a:p>
            <a:pPr algn="ctr"/>
            <a:r>
              <a:rPr lang="en-US" sz="2800" dirty="0" smtClean="0"/>
              <a:t> </a:t>
            </a:r>
          </a:p>
        </p:txBody>
      </p:sp>
      <p:sp>
        <p:nvSpPr>
          <p:cNvPr id="18" name="Cloud 17"/>
          <p:cNvSpPr/>
          <p:nvPr/>
        </p:nvSpPr>
        <p:spPr>
          <a:xfrm>
            <a:off x="3574983" y="3760140"/>
            <a:ext cx="5045580" cy="2655811"/>
          </a:xfrm>
          <a:prstGeom prst="cloud">
            <a:avLst/>
          </a:prstGeom>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dirty="0" smtClean="0">
                <a:solidFill>
                  <a:schemeClr val="bg1"/>
                </a:solidFill>
              </a:rPr>
              <a:t>*Posted </a:t>
            </a:r>
            <a:r>
              <a:rPr lang="en-US" sz="5400" dirty="0">
                <a:solidFill>
                  <a:schemeClr val="bg1"/>
                </a:solidFill>
              </a:rPr>
              <a:t>–</a:t>
            </a:r>
            <a:r>
              <a:rPr lang="en-US" sz="2400" dirty="0">
                <a:solidFill>
                  <a:schemeClr val="bg1"/>
                </a:solidFill>
              </a:rPr>
              <a:t> </a:t>
            </a:r>
            <a:r>
              <a:rPr lang="en-US" sz="2400" dirty="0" smtClean="0">
                <a:solidFill>
                  <a:schemeClr val="bg1"/>
                </a:solidFill>
              </a:rPr>
              <a:t> </a:t>
            </a:r>
          </a:p>
          <a:p>
            <a:r>
              <a:rPr lang="en-US" sz="2400" b="1" dirty="0">
                <a:solidFill>
                  <a:schemeClr val="bg1"/>
                </a:solidFill>
              </a:rPr>
              <a:t> </a:t>
            </a:r>
            <a:r>
              <a:rPr lang="en-US" sz="2400" b="1" dirty="0" smtClean="0">
                <a:solidFill>
                  <a:schemeClr val="bg1"/>
                </a:solidFill>
              </a:rPr>
              <a:t>  </a:t>
            </a:r>
            <a:r>
              <a:rPr lang="en-US" sz="3200" b="1" dirty="0" smtClean="0">
                <a:solidFill>
                  <a:srgbClr val="FF0000"/>
                </a:solidFill>
              </a:rPr>
              <a:t>AmplifyAE.org</a:t>
            </a:r>
            <a:endParaRPr lang="en-US" sz="3200" b="1" dirty="0">
              <a:solidFill>
                <a:srgbClr val="FF0000"/>
              </a:solidFill>
            </a:endParaRPr>
          </a:p>
        </p:txBody>
      </p:sp>
      <p:pic>
        <p:nvPicPr>
          <p:cNvPr id="12" name="Picture 11"/>
          <p:cNvPicPr/>
          <p:nvPr/>
        </p:nvPicPr>
        <p:blipFill rotWithShape="1">
          <a:blip r:embed="rId4" cstate="email">
            <a:extLst>
              <a:ext uri="{28A0092B-C50C-407E-A947-70E740481C1C}">
                <a14:useLocalDpi xmlns:a14="http://schemas.microsoft.com/office/drawing/2010/main"/>
              </a:ext>
            </a:extLst>
          </a:blip>
          <a:srcRect/>
          <a:stretch/>
        </p:blipFill>
        <p:spPr bwMode="auto">
          <a:xfrm>
            <a:off x="562549" y="2690031"/>
            <a:ext cx="2730548" cy="3443898"/>
          </a:xfrm>
          <a:prstGeom prst="rect">
            <a:avLst/>
          </a:prstGeom>
          <a:ln>
            <a:solidFill>
              <a:schemeClr val="bg1"/>
            </a:solidFill>
          </a:ln>
          <a:extLst>
            <a:ext uri="{53640926-AAD7-44D8-BBD7-CCE9431645EC}">
              <a14:shadowObscured xmlns:a14="http://schemas.microsoft.com/office/drawing/2010/main"/>
            </a:ext>
          </a:extLst>
        </p:spPr>
      </p:pic>
      <p:pic>
        <p:nvPicPr>
          <p:cNvPr id="11" name="Picture 10"/>
          <p:cNvPicPr/>
          <p:nvPr/>
        </p:nvPicPr>
        <p:blipFill rotWithShape="1">
          <a:blip r:embed="rId5" cstate="email">
            <a:extLst>
              <a:ext uri="{28A0092B-C50C-407E-A947-70E740481C1C}">
                <a14:useLocalDpi xmlns:a14="http://schemas.microsoft.com/office/drawing/2010/main"/>
              </a:ext>
            </a:extLst>
          </a:blip>
          <a:srcRect/>
          <a:stretch/>
        </p:blipFill>
        <p:spPr bwMode="auto">
          <a:xfrm>
            <a:off x="8849664" y="2598786"/>
            <a:ext cx="2783421" cy="3443898"/>
          </a:xfrm>
          <a:prstGeom prst="rect">
            <a:avLst/>
          </a:prstGeom>
          <a:ln>
            <a:solidFill>
              <a:schemeClr val="bg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294079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0629" y="446023"/>
            <a:ext cx="4084320" cy="1293028"/>
          </a:xfrm>
        </p:spPr>
        <p:txBody>
          <a:bodyPr>
            <a:normAutofit/>
          </a:bodyPr>
          <a:lstStyle/>
          <a:p>
            <a:pPr lvl="0" eaLnBrk="0" fontAlgn="base" hangingPunct="0">
              <a:lnSpc>
                <a:spcPct val="100000"/>
              </a:lnSpc>
              <a:spcAft>
                <a:spcPct val="0"/>
              </a:spcAft>
            </a:pPr>
            <a:r>
              <a:rPr lang="en-US" altLang="en-US" dirty="0" smtClean="0">
                <a:cs typeface="Aparajita" panose="020B0604020202020204" pitchFamily="34" charset="0"/>
              </a:rPr>
              <a:t>FISCAL MATTERS</a:t>
            </a:r>
            <a:endParaRPr lang="en-US" altLang="en-US" cap="none" dirty="0">
              <a:cs typeface="Aparajita" panose="020B0604020202020204" pitchFamily="34" charset="0"/>
            </a:endParaRPr>
          </a:p>
        </p:txBody>
      </p:sp>
      <p:sp>
        <p:nvSpPr>
          <p:cNvPr id="3" name="Content Placeholder 2"/>
          <p:cNvSpPr>
            <a:spLocks noGrp="1"/>
          </p:cNvSpPr>
          <p:nvPr>
            <p:ph idx="1"/>
          </p:nvPr>
        </p:nvSpPr>
        <p:spPr>
          <a:xfrm>
            <a:off x="5020629" y="1541354"/>
            <a:ext cx="7023887" cy="4024125"/>
          </a:xfrm>
        </p:spPr>
        <p:txBody>
          <a:bodyPr>
            <a:noAutofit/>
          </a:bodyPr>
          <a:lstStyle/>
          <a:p>
            <a:pPr marL="0" indent="0">
              <a:buNone/>
            </a:pPr>
            <a:r>
              <a:rPr lang="en-US" sz="3600" dirty="0" smtClean="0">
                <a:solidFill>
                  <a:srgbClr val="FFC000"/>
                </a:solidFill>
              </a:rPr>
              <a:t>PY17 HOUSEKEEPING</a:t>
            </a:r>
          </a:p>
          <a:p>
            <a:r>
              <a:rPr lang="en-US" sz="2400" dirty="0" smtClean="0"/>
              <a:t>Review all reimbursements requested and received</a:t>
            </a:r>
          </a:p>
          <a:p>
            <a:pPr marL="457200" lvl="1" indent="0">
              <a:lnSpc>
                <a:spcPct val="120000"/>
              </a:lnSpc>
              <a:spcBef>
                <a:spcPts val="0"/>
              </a:spcBef>
              <a:buNone/>
            </a:pPr>
            <a:r>
              <a:rPr lang="en-US" sz="1800" dirty="0" smtClean="0"/>
              <a:t>► </a:t>
            </a:r>
            <a:r>
              <a:rPr lang="en-US" dirty="0" smtClean="0"/>
              <a:t>Contact Cheryl Jones immediately if you have not received a reimbursement within the 35-40 day range.  </a:t>
            </a:r>
            <a:r>
              <a:rPr lang="en-US" dirty="0" smtClean="0">
                <a:hlinkClick r:id="rId3"/>
              </a:rPr>
              <a:t>cjones@dwd.in.gov</a:t>
            </a:r>
            <a:endParaRPr lang="en-US" dirty="0" smtClean="0"/>
          </a:p>
          <a:p>
            <a:r>
              <a:rPr lang="en-US" sz="2400" dirty="0" smtClean="0"/>
              <a:t>You may continue to submit reimbursement requests for PY17 </a:t>
            </a:r>
            <a:r>
              <a:rPr lang="en-US" sz="2400" dirty="0"/>
              <a:t>expenses</a:t>
            </a:r>
            <a:r>
              <a:rPr lang="en-US" sz="2400" dirty="0" smtClean="0"/>
              <a:t> (July 1, 2017 to June 30, 2018)  </a:t>
            </a:r>
          </a:p>
          <a:p>
            <a:pPr marL="457200" indent="0">
              <a:lnSpc>
                <a:spcPct val="100000"/>
              </a:lnSpc>
              <a:spcBef>
                <a:spcPts val="0"/>
              </a:spcBef>
              <a:buNone/>
            </a:pPr>
            <a:r>
              <a:rPr lang="en-US" sz="2000" dirty="0" smtClean="0"/>
              <a:t>► </a:t>
            </a:r>
            <a:r>
              <a:rPr lang="en-US" sz="2000" u="sng" dirty="0">
                <a:solidFill>
                  <a:srgbClr val="FFC000"/>
                </a:solidFill>
              </a:rPr>
              <a:t>U</a:t>
            </a:r>
            <a:r>
              <a:rPr lang="en-US" sz="2000" u="sng" dirty="0" smtClean="0">
                <a:solidFill>
                  <a:srgbClr val="FFC000"/>
                </a:solidFill>
              </a:rPr>
              <a:t>ntil</a:t>
            </a:r>
            <a:r>
              <a:rPr lang="en-US" sz="2000" dirty="0" smtClean="0">
                <a:solidFill>
                  <a:srgbClr val="FFC000"/>
                </a:solidFill>
              </a:rPr>
              <a:t> you submit your close out </a:t>
            </a:r>
            <a:r>
              <a:rPr lang="en-US" sz="2000" dirty="0" smtClean="0"/>
              <a:t>OR </a:t>
            </a:r>
            <a:r>
              <a:rPr lang="en-US" sz="2000" dirty="0" smtClean="0">
                <a:solidFill>
                  <a:srgbClr val="FFC000"/>
                </a:solidFill>
              </a:rPr>
              <a:t>August 15, 2018 </a:t>
            </a:r>
            <a:r>
              <a:rPr lang="en-US" sz="2000" dirty="0" smtClean="0"/>
              <a:t>(whichever comes first)</a:t>
            </a:r>
          </a:p>
          <a:p>
            <a:pPr marL="457200" indent="0">
              <a:lnSpc>
                <a:spcPct val="100000"/>
              </a:lnSpc>
              <a:spcBef>
                <a:spcPts val="0"/>
              </a:spcBef>
              <a:buNone/>
            </a:pPr>
            <a:endParaRPr lang="en-US" sz="900" dirty="0" smtClean="0"/>
          </a:p>
          <a:p>
            <a:pPr lvl="1"/>
            <a:r>
              <a:rPr lang="en-US" dirty="0" smtClean="0"/>
              <a:t>The only exception to this </a:t>
            </a:r>
            <a:r>
              <a:rPr lang="en-US" i="1" dirty="0" smtClean="0"/>
              <a:t>expense</a:t>
            </a:r>
            <a:r>
              <a:rPr lang="en-US" dirty="0" smtClean="0"/>
              <a:t> timeframe was for the advanced purchase of TABE 11/12.</a:t>
            </a:r>
          </a:p>
        </p:txBody>
      </p:sp>
      <p:pic>
        <p:nvPicPr>
          <p:cNvPr id="1026" name="Picture 2" descr="DWD_logo[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904803" y="622319"/>
            <a:ext cx="1662449" cy="1378523"/>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descr="C:\Users\jhaffner\AppData\Local\Microsoft\Windows\Temporary Internet Files\Content.Outlook\6XKLQ4N8\IMG_1090.jpg"/>
          <p:cNvPicPr/>
          <p:nvPr/>
        </p:nvPicPr>
        <p:blipFill rotWithShape="1">
          <a:blip r:embed="rId5" cstate="email">
            <a:extLst>
              <a:ext uri="{28A0092B-C50C-407E-A947-70E740481C1C}">
                <a14:useLocalDpi xmlns:a14="http://schemas.microsoft.com/office/drawing/2010/main"/>
              </a:ext>
            </a:extLst>
          </a:blip>
          <a:srcRect/>
          <a:stretch/>
        </p:blipFill>
        <p:spPr bwMode="auto">
          <a:xfrm>
            <a:off x="416096" y="2521974"/>
            <a:ext cx="4200150" cy="3185652"/>
          </a:xfrm>
          <a:prstGeom prst="rect">
            <a:avLst/>
          </a:prstGeom>
          <a:noFill/>
          <a:ln>
            <a:solidFill>
              <a:schemeClr val="tx1"/>
            </a:solidFill>
          </a:ln>
          <a:effectLst>
            <a:outerShdw blurRad="152400" dist="317500" dir="5400000" sx="90000" sy="-19000" rotWithShape="0">
              <a:prstClr val="black">
                <a:alpha val="15000"/>
              </a:prstClr>
            </a:outerShdw>
            <a:reflection blurRad="6350" stA="50000" endA="300" endPos="55500" dist="101600" dir="5400000" sy="-100000" algn="bl" rotWithShape="0"/>
          </a:effectLst>
          <a:extLst>
            <a:ext uri="{53640926-AAD7-44D8-BBD7-CCE9431645EC}">
              <a14:shadowObscured xmlns:a14="http://schemas.microsoft.com/office/drawing/2010/main"/>
            </a:ext>
          </a:extLst>
        </p:spPr>
      </p:pic>
      <p:cxnSp>
        <p:nvCxnSpPr>
          <p:cNvPr id="6" name="Straight Connector 5"/>
          <p:cNvCxnSpPr/>
          <p:nvPr/>
        </p:nvCxnSpPr>
        <p:spPr>
          <a:xfrm>
            <a:off x="4907558" y="1311580"/>
            <a:ext cx="0" cy="51591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087095" y="1358051"/>
            <a:ext cx="3695242" cy="984885"/>
          </a:xfrm>
          <a:prstGeom prst="rect">
            <a:avLst/>
          </a:prstGeom>
        </p:spPr>
        <p:txBody>
          <a:bodyPr wrap="none">
            <a:spAutoFit/>
          </a:bodyPr>
          <a:lstStyle/>
          <a:p>
            <a:r>
              <a:rPr lang="en-US" sz="4400" dirty="0">
                <a:solidFill>
                  <a:srgbClr val="FFC000"/>
                </a:solidFill>
                <a:latin typeface="Calibri" panose="020F0502020204030204" pitchFamily="34" charset="0"/>
                <a:ea typeface="Calibri" panose="020F0502020204030204" pitchFamily="34" charset="0"/>
                <a:cs typeface="Times New Roman" panose="02020603050405020304" pitchFamily="18" charset="0"/>
              </a:rPr>
              <a:t>Cassie</a:t>
            </a:r>
            <a:r>
              <a:rPr lang="en-US" dirty="0">
                <a:solidFill>
                  <a:srgbClr val="FFC000"/>
                </a:solidFill>
                <a:latin typeface="Calibri" panose="020F0502020204030204" pitchFamily="34" charset="0"/>
                <a:ea typeface="Calibri" panose="020F0502020204030204" pitchFamily="34" charset="0"/>
                <a:cs typeface="Times New Roman" panose="02020603050405020304" pitchFamily="18"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rPr>
              <a:t>Stephenson</a:t>
            </a:r>
          </a:p>
          <a:p>
            <a:r>
              <a:rPr lang="en-US" sz="1400" dirty="0"/>
              <a:t>Crawfordsville Adult Resource Academy</a:t>
            </a:r>
          </a:p>
        </p:txBody>
      </p:sp>
      <p:pic>
        <p:nvPicPr>
          <p:cNvPr id="4" name="Picture 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16967" y="1541354"/>
            <a:ext cx="762000" cy="762000"/>
          </a:xfrm>
          <a:prstGeom prst="rect">
            <a:avLst/>
          </a:prstGeom>
        </p:spPr>
      </p:pic>
      <p:cxnSp>
        <p:nvCxnSpPr>
          <p:cNvPr id="9" name="Straight Connector 8"/>
          <p:cNvCxnSpPr/>
          <p:nvPr/>
        </p:nvCxnSpPr>
        <p:spPr>
          <a:xfrm>
            <a:off x="1055508" y="1580936"/>
            <a:ext cx="3796"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35170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540" y="1261654"/>
            <a:ext cx="4895423" cy="1293028"/>
          </a:xfrm>
        </p:spPr>
        <p:txBody>
          <a:bodyPr>
            <a:noAutofit/>
          </a:bodyPr>
          <a:lstStyle/>
          <a:p>
            <a:pPr lvl="0" eaLnBrk="0" fontAlgn="base" hangingPunct="0">
              <a:lnSpc>
                <a:spcPct val="100000"/>
              </a:lnSpc>
              <a:spcAft>
                <a:spcPct val="0"/>
              </a:spcAft>
            </a:pPr>
            <a:r>
              <a:rPr lang="en-US" altLang="en-US" sz="4800" dirty="0" smtClean="0">
                <a:cs typeface="Aparajita" panose="020B0604020202020204" pitchFamily="34" charset="0"/>
              </a:rPr>
              <a:t>FISCAL MATTERS</a:t>
            </a:r>
            <a:endParaRPr lang="en-US" altLang="en-US" sz="4800" cap="none" dirty="0">
              <a:cs typeface="Aparajita" panose="020B0604020202020204" pitchFamily="34" charset="0"/>
            </a:endParaRPr>
          </a:p>
        </p:txBody>
      </p:sp>
      <p:sp>
        <p:nvSpPr>
          <p:cNvPr id="3" name="Content Placeholder 2"/>
          <p:cNvSpPr>
            <a:spLocks noGrp="1"/>
          </p:cNvSpPr>
          <p:nvPr>
            <p:ph idx="1"/>
          </p:nvPr>
        </p:nvSpPr>
        <p:spPr>
          <a:xfrm>
            <a:off x="471540" y="2346045"/>
            <a:ext cx="5059476" cy="4159856"/>
          </a:xfrm>
        </p:spPr>
        <p:txBody>
          <a:bodyPr>
            <a:normAutofit/>
          </a:bodyPr>
          <a:lstStyle/>
          <a:p>
            <a:pPr marL="0" indent="0">
              <a:buNone/>
            </a:pPr>
            <a:r>
              <a:rPr lang="en-US" sz="3600" dirty="0" smtClean="0">
                <a:solidFill>
                  <a:srgbClr val="FFC000"/>
                </a:solidFill>
              </a:rPr>
              <a:t>CLOSE OUT PACKETS</a:t>
            </a:r>
          </a:p>
          <a:p>
            <a:pPr marL="0" indent="0">
              <a:buNone/>
            </a:pPr>
            <a:endParaRPr lang="en-US" sz="900" u="sng" dirty="0" smtClean="0"/>
          </a:p>
          <a:p>
            <a:r>
              <a:rPr lang="en-US" sz="2800" dirty="0" smtClean="0"/>
              <a:t>Due to DWD Finance by </a:t>
            </a:r>
            <a:r>
              <a:rPr lang="en-US" sz="2800" dirty="0" smtClean="0">
                <a:solidFill>
                  <a:srgbClr val="FFC000"/>
                </a:solidFill>
              </a:rPr>
              <a:t>August 15, 2018</a:t>
            </a:r>
          </a:p>
          <a:p>
            <a:r>
              <a:rPr lang="en-US" sz="2800" dirty="0" smtClean="0"/>
              <a:t>Copy our office at </a:t>
            </a:r>
            <a:r>
              <a:rPr lang="en-US" sz="2800" dirty="0" smtClean="0">
                <a:hlinkClick r:id="rId3"/>
              </a:rPr>
              <a:t>adulted@dwd.in.gov</a:t>
            </a:r>
            <a:r>
              <a:rPr lang="en-US" sz="2800" dirty="0" smtClean="0"/>
              <a:t> when you email your completed close out         to DWD Finance</a:t>
            </a:r>
            <a:endParaRPr lang="en-US" sz="2800" dirty="0"/>
          </a:p>
        </p:txBody>
      </p:sp>
      <p:pic>
        <p:nvPicPr>
          <p:cNvPr id="7" name="Picture 6" descr="C:\Users\jhaffner\AppData\Local\Microsoft\Windows\Temporary Internet Files\Content.Outlook\6XKLQ4N8\Kenny Anderson photo.jpg"/>
          <p:cNvPicPr/>
          <p:nvPr/>
        </p:nvPicPr>
        <p:blipFill rotWithShape="1">
          <a:blip r:embed="rId4" cstate="email">
            <a:extLst>
              <a:ext uri="{BEBA8EAE-BF5A-486C-A8C5-ECC9F3942E4B}">
                <a14:imgProps xmlns:a14="http://schemas.microsoft.com/office/drawing/2010/main">
                  <a14:imgLayer r:embed="rId5">
                    <a14:imgEffect>
                      <a14:backgroundRemoval t="0" b="100000" l="3497" r="78322">
                        <a14:foregroundMark x1="37203" y1="72174" x2="46014" y2="99006"/>
                        <a14:foregroundMark x1="36014" y1="40000" x2="45874" y2="621"/>
                        <a14:foregroundMark x1="43147" y1="86335" x2="59301" y2="87081"/>
                        <a14:foregroundMark x1="51748" y1="86584" x2="63497" y2="870"/>
                        <a14:foregroundMark x1="58392" y1="44099" x2="37622" y2="37391"/>
                        <a14:foregroundMark x1="51888" y1="86584" x2="59301" y2="75404"/>
                        <a14:foregroundMark x1="58392" y1="44596" x2="60140" y2="63106"/>
                        <a14:foregroundMark x1="56224" y1="80870" x2="63007" y2="98261"/>
                        <a14:foregroundMark x1="55944" y1="80373" x2="62867" y2="75652"/>
                        <a14:foregroundMark x1="59860" y1="77640" x2="63497" y2="55280"/>
                        <a14:foregroundMark x1="60140" y1="53540" x2="63776" y2="47826"/>
                        <a14:foregroundMark x1="58392" y1="43602" x2="63357" y2="24099"/>
                        <a14:foregroundMark x1="59860" y1="78012" x2="64056" y2="83230"/>
                        <a14:foregroundMark x1="61888" y1="66708" x2="64895" y2="65466"/>
                        <a14:foregroundMark x1="62587" y1="50683" x2="67832" y2="48323"/>
                        <a14:foregroundMark x1="62168" y1="34534" x2="67063" y2="34286"/>
                        <a14:foregroundMark x1="62867" y1="80870" x2="67832" y2="99255"/>
                        <a14:foregroundMark x1="62727" y1="81118" x2="67483" y2="77640"/>
                        <a14:foregroundMark x1="66224" y1="90186" x2="70000" y2="83975"/>
                        <a14:foregroundMark x1="66224" y1="79752" x2="70140" y2="72174"/>
                        <a14:foregroundMark x1="69091" y1="97267" x2="70420" y2="3727"/>
                        <a14:foregroundMark x1="69790" y1="96398" x2="70559" y2="96398"/>
                        <a14:foregroundMark x1="78462" y1="33168" x2="78462" y2="33168"/>
                        <a14:foregroundMark x1="51608" y1="87081" x2="52937" y2="99627"/>
                        <a14:foregroundMark x1="52517" y1="93789" x2="52238" y2="99876"/>
                        <a14:backgroundMark x1="20769" y1="79752" x2="31259" y2="79006"/>
                        <a14:backgroundMark x1="20280" y1="35280" x2="32308" y2="39130"/>
                        <a14:backgroundMark x1="27063" y1="37640" x2="37343" y2="27702"/>
                        <a14:backgroundMark x1="32727" y1="87826" x2="40490" y2="87081"/>
                        <a14:backgroundMark x1="16993" y1="73789" x2="18601" y2="74783"/>
                      </a14:backgroundRemoval>
                    </a14:imgEffect>
                  </a14:imgLayer>
                </a14:imgProps>
              </a:ext>
              <a:ext uri="{28A0092B-C50C-407E-A947-70E740481C1C}">
                <a14:useLocalDpi xmlns:a14="http://schemas.microsoft.com/office/drawing/2010/main"/>
              </a:ext>
            </a:extLst>
          </a:blip>
          <a:srcRect l="10823" t="27296" r="56896" b="8891"/>
          <a:stretch/>
        </p:blipFill>
        <p:spPr bwMode="auto">
          <a:xfrm rot="5400000">
            <a:off x="6162368" y="828368"/>
            <a:ext cx="5707624" cy="6351640"/>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5840360" y="4787012"/>
            <a:ext cx="3660041" cy="1046440"/>
          </a:xfrm>
          <a:prstGeom prst="rect">
            <a:avLst/>
          </a:prstGeom>
        </p:spPr>
        <p:txBody>
          <a:bodyPr wrap="square">
            <a:spAutoFit/>
          </a:bodyPr>
          <a:lstStyle/>
          <a:p>
            <a:r>
              <a:rPr lang="en-US" sz="4400" b="1" dirty="0" smtClean="0">
                <a:solidFill>
                  <a:srgbClr val="FFC000"/>
                </a:solidFill>
              </a:rPr>
              <a:t>Kenny</a:t>
            </a:r>
            <a:r>
              <a:rPr lang="en-US" dirty="0" smtClean="0">
                <a:solidFill>
                  <a:srgbClr val="FFC000"/>
                </a:solidFill>
              </a:rPr>
              <a:t> </a:t>
            </a:r>
          </a:p>
          <a:p>
            <a:r>
              <a:rPr lang="en-US" dirty="0" smtClean="0"/>
              <a:t>Anderson</a:t>
            </a:r>
            <a:endParaRPr lang="en-US" dirty="0"/>
          </a:p>
        </p:txBody>
      </p:sp>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57976" y="3980875"/>
            <a:ext cx="1444962" cy="806137"/>
          </a:xfrm>
          <a:prstGeom prst="rect">
            <a:avLst/>
          </a:prstGeom>
        </p:spPr>
      </p:pic>
      <p:cxnSp>
        <p:nvCxnSpPr>
          <p:cNvPr id="11" name="Straight Connector 10"/>
          <p:cNvCxnSpPr/>
          <p:nvPr/>
        </p:nvCxnSpPr>
        <p:spPr>
          <a:xfrm>
            <a:off x="5648631" y="1235511"/>
            <a:ext cx="0" cy="50244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66240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331" y="1288393"/>
            <a:ext cx="4358640" cy="1293028"/>
          </a:xfrm>
        </p:spPr>
        <p:txBody>
          <a:bodyPr>
            <a:normAutofit/>
          </a:bodyPr>
          <a:lstStyle/>
          <a:p>
            <a:pPr lvl="0" eaLnBrk="0" fontAlgn="base" hangingPunct="0">
              <a:lnSpc>
                <a:spcPct val="100000"/>
              </a:lnSpc>
              <a:spcAft>
                <a:spcPct val="0"/>
              </a:spcAft>
            </a:pPr>
            <a:r>
              <a:rPr lang="en-US" altLang="en-US" dirty="0" smtClean="0">
                <a:cs typeface="Aparajita" panose="020B0604020202020204" pitchFamily="34" charset="0"/>
              </a:rPr>
              <a:t>FISCAL MATTERS</a:t>
            </a:r>
            <a:endParaRPr lang="en-US" altLang="en-US" cap="none" dirty="0">
              <a:cs typeface="Aparajita" panose="020B0604020202020204" pitchFamily="34" charset="0"/>
            </a:endParaRPr>
          </a:p>
        </p:txBody>
      </p:sp>
      <p:pic>
        <p:nvPicPr>
          <p:cNvPr id="5" name="Picture 2" descr="DWD_logo[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04860" y="1733953"/>
            <a:ext cx="1508801" cy="1251116"/>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6" name="Rectangle 15"/>
          <p:cNvSpPr/>
          <p:nvPr/>
        </p:nvSpPr>
        <p:spPr>
          <a:xfrm>
            <a:off x="543421" y="2359511"/>
            <a:ext cx="6096000" cy="3570208"/>
          </a:xfrm>
          <a:prstGeom prst="rect">
            <a:avLst/>
          </a:prstGeom>
        </p:spPr>
        <p:txBody>
          <a:bodyPr>
            <a:spAutoFit/>
          </a:bodyPr>
          <a:lstStyle/>
          <a:p>
            <a:r>
              <a:rPr lang="en-US" sz="4000" dirty="0">
                <a:solidFill>
                  <a:srgbClr val="FFC000"/>
                </a:solidFill>
              </a:rPr>
              <a:t>PY18 FORMS</a:t>
            </a:r>
          </a:p>
          <a:p>
            <a:endParaRPr lang="en-US" sz="800" u="sng" dirty="0"/>
          </a:p>
          <a:p>
            <a:r>
              <a:rPr lang="en-US" sz="2800" dirty="0"/>
              <a:t>You should have received your PY18 backup and reimbursement forms</a:t>
            </a:r>
          </a:p>
          <a:p>
            <a:endParaRPr lang="en-US" sz="1000" dirty="0"/>
          </a:p>
          <a:p>
            <a:r>
              <a:rPr lang="en-US" sz="2800" dirty="0">
                <a:solidFill>
                  <a:srgbClr val="FFC000"/>
                </a:solidFill>
              </a:rPr>
              <a:t>HOLD</a:t>
            </a:r>
            <a:r>
              <a:rPr lang="en-US" sz="2800" dirty="0"/>
              <a:t> all reimbursement requests until your </a:t>
            </a:r>
            <a:r>
              <a:rPr lang="en-US" sz="2800" dirty="0" smtClean="0"/>
              <a:t>PY18 </a:t>
            </a:r>
            <a:r>
              <a:rPr lang="en-US" sz="2800" dirty="0"/>
              <a:t>contract has been fully executed</a:t>
            </a:r>
          </a:p>
        </p:txBody>
      </p:sp>
      <p:pic>
        <p:nvPicPr>
          <p:cNvPr id="205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18374" y="821444"/>
            <a:ext cx="4060438" cy="5329593"/>
          </a:xfrm>
          <a:prstGeom prst="rect">
            <a:avLst/>
          </a:prstGeom>
          <a:noFill/>
          <a:ln w="25400" algn="ctr">
            <a:solidFill>
              <a:schemeClr val="bg2"/>
            </a:solidFill>
            <a:miter lim="800000"/>
            <a:headEnd/>
            <a:tailEnd/>
          </a:ln>
          <a:effectLst>
            <a:outerShdw dist="35921" dir="2700000" algn="ctr" rotWithShape="0">
              <a:srgbClr val="000000"/>
            </a:outerShdw>
            <a:reflection blurRad="6350" stA="50000" endA="300" endPos="55500" dist="50800" dir="5400000" sy="-100000" algn="bl" rotWithShape="0"/>
          </a:effectLst>
          <a:extLst>
            <a:ext uri="{909E8E84-426E-40DD-AFC4-6F175D3DCCD1}">
              <a14:hiddenFill xmlns:a14="http://schemas.microsoft.com/office/drawing/2010/main">
                <a:solidFill>
                  <a:srgbClr val="5B9BD5"/>
                </a:solidFill>
              </a14:hiddenFill>
            </a:ext>
          </a:extLst>
        </p:spPr>
      </p:pic>
      <p:sp>
        <p:nvSpPr>
          <p:cNvPr id="17" name="Rectangle 16"/>
          <p:cNvSpPr/>
          <p:nvPr/>
        </p:nvSpPr>
        <p:spPr>
          <a:xfrm>
            <a:off x="10900860" y="1410055"/>
            <a:ext cx="1030731" cy="4740982"/>
          </a:xfrm>
          <a:prstGeom prst="rect">
            <a:avLst/>
          </a:prstGeom>
        </p:spPr>
        <p:txBody>
          <a:bodyPr vert="vert" wrap="square">
            <a:spAutoFit/>
          </a:bodyPr>
          <a:lstStyle/>
          <a:p>
            <a:pPr>
              <a:lnSpc>
                <a:spcPct val="119000"/>
              </a:lnSpc>
              <a:spcAft>
                <a:spcPts val="600"/>
              </a:spcAft>
            </a:pPr>
            <a:r>
              <a:rPr lang="en-US" kern="1400" dirty="0"/>
              <a:t>Emma Andrews | Son Gary Acton Jr. </a:t>
            </a:r>
          </a:p>
          <a:p>
            <a:pPr>
              <a:lnSpc>
                <a:spcPct val="119000"/>
              </a:lnSpc>
              <a:spcAft>
                <a:spcPts val="600"/>
              </a:spcAft>
            </a:pPr>
            <a:r>
              <a:rPr lang="en-US" sz="2400" kern="1400" dirty="0">
                <a:solidFill>
                  <a:srgbClr val="000000"/>
                </a:solidFill>
                <a:latin typeface="Calibri" panose="020F0502020204030204" pitchFamily="34" charset="0"/>
              </a:rPr>
              <a:t> </a:t>
            </a:r>
            <a:endParaRPr lang="en-US" sz="2400" kern="1400" dirty="0">
              <a:ln>
                <a:noFill/>
              </a:ln>
              <a:solidFill>
                <a:srgbClr val="000000"/>
              </a:solidFill>
              <a:effectLst/>
              <a:latin typeface="Calibri" panose="020F0502020204030204" pitchFamily="34" charset="0"/>
            </a:endParaRPr>
          </a:p>
        </p:txBody>
      </p:sp>
      <p:cxnSp>
        <p:nvCxnSpPr>
          <p:cNvPr id="19" name="Straight Connector 18"/>
          <p:cNvCxnSpPr/>
          <p:nvPr/>
        </p:nvCxnSpPr>
        <p:spPr>
          <a:xfrm>
            <a:off x="6861884" y="1042393"/>
            <a:ext cx="35951" cy="51086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052"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636772" y="5200011"/>
            <a:ext cx="678953" cy="760072"/>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40909028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621364" y="1029201"/>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119867" y="2342555"/>
            <a:ext cx="6721157" cy="19446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sp>
        <p:nvSpPr>
          <p:cNvPr id="4" name="TextBox 3"/>
          <p:cNvSpPr txBox="1"/>
          <p:nvPr/>
        </p:nvSpPr>
        <p:spPr>
          <a:xfrm>
            <a:off x="6392390" y="2527684"/>
            <a:ext cx="5448635" cy="400110"/>
          </a:xfrm>
          <a:prstGeom prst="rect">
            <a:avLst/>
          </a:prstGeom>
          <a:noFill/>
        </p:spPr>
        <p:txBody>
          <a:bodyPr wrap="square" rtlCol="0">
            <a:spAutoFit/>
          </a:bodyPr>
          <a:lstStyle/>
          <a:p>
            <a:endParaRPr lang="en-US" sz="2000" dirty="0"/>
          </a:p>
        </p:txBody>
      </p:sp>
      <p:sp>
        <p:nvSpPr>
          <p:cNvPr id="2" name="Rectangle 1"/>
          <p:cNvSpPr/>
          <p:nvPr/>
        </p:nvSpPr>
        <p:spPr>
          <a:xfrm>
            <a:off x="585018" y="2527684"/>
            <a:ext cx="4119717" cy="3754874"/>
          </a:xfrm>
          <a:prstGeom prst="rect">
            <a:avLst/>
          </a:prstGeom>
        </p:spPr>
        <p:txBody>
          <a:bodyPr wrap="square">
            <a:spAutoFit/>
          </a:bodyPr>
          <a:lstStyle/>
          <a:p>
            <a:r>
              <a:rPr lang="en-US" sz="2400" dirty="0" smtClean="0"/>
              <a:t>Professional Development</a:t>
            </a:r>
          </a:p>
          <a:p>
            <a:r>
              <a:rPr lang="en-US" sz="9600" dirty="0" smtClean="0">
                <a:solidFill>
                  <a:srgbClr val="FFC000"/>
                </a:solidFill>
              </a:rPr>
              <a:t>NEXT </a:t>
            </a:r>
          </a:p>
          <a:p>
            <a:r>
              <a:rPr lang="en-US" sz="5400" dirty="0" smtClean="0">
                <a:solidFill>
                  <a:srgbClr val="FFC000"/>
                </a:solidFill>
              </a:rPr>
              <a:t>STEPS</a:t>
            </a:r>
            <a:endParaRPr lang="en-US" sz="5400" dirty="0">
              <a:solidFill>
                <a:srgbClr val="FFC000"/>
              </a:solidFill>
            </a:endParaRPr>
          </a:p>
          <a:p>
            <a:r>
              <a:rPr lang="en-US" sz="3600" dirty="0"/>
              <a:t>Moving Forward</a:t>
            </a:r>
          </a:p>
          <a:p>
            <a:r>
              <a:rPr lang="en-US" sz="2400" dirty="0">
                <a:solidFill>
                  <a:srgbClr val="FFC000"/>
                </a:solidFill>
              </a:rPr>
              <a:t>2018-2019</a:t>
            </a:r>
          </a:p>
        </p:txBody>
      </p:sp>
      <p:sp>
        <p:nvSpPr>
          <p:cNvPr id="7" name="TextBox 6"/>
          <p:cNvSpPr txBox="1"/>
          <p:nvPr/>
        </p:nvSpPr>
        <p:spPr>
          <a:xfrm>
            <a:off x="5088193" y="2742477"/>
            <a:ext cx="7315201" cy="4478149"/>
          </a:xfrm>
          <a:prstGeom prst="rect">
            <a:avLst/>
          </a:prstGeom>
          <a:noFill/>
        </p:spPr>
        <p:txBody>
          <a:bodyPr wrap="square" rtlCol="0">
            <a:spAutoFit/>
          </a:bodyPr>
          <a:lstStyle/>
          <a:p>
            <a:r>
              <a:rPr lang="en-US" sz="2200" dirty="0" smtClean="0"/>
              <a:t>► Regionally Delivered Professional Development</a:t>
            </a:r>
          </a:p>
          <a:p>
            <a:r>
              <a:rPr lang="en-US" sz="2200" dirty="0" smtClean="0"/>
              <a:t>► Locally Delivered Professional Development</a:t>
            </a:r>
          </a:p>
          <a:p>
            <a:r>
              <a:rPr lang="en-US" sz="2200" dirty="0" smtClean="0"/>
              <a:t>► State Initiatives </a:t>
            </a:r>
          </a:p>
          <a:p>
            <a:endParaRPr lang="en-US" sz="900" dirty="0" smtClean="0"/>
          </a:p>
          <a:p>
            <a:r>
              <a:rPr lang="en-US" dirty="0" smtClean="0">
                <a:solidFill>
                  <a:srgbClr val="FFC000"/>
                </a:solidFill>
              </a:rPr>
              <a:t>Professional Development Team*</a:t>
            </a:r>
            <a:endParaRPr lang="en-US" dirty="0">
              <a:solidFill>
                <a:srgbClr val="FFC000"/>
              </a:solidFill>
            </a:endParaRPr>
          </a:p>
          <a:p>
            <a:r>
              <a:rPr lang="en-US" sz="4000" dirty="0" smtClean="0"/>
              <a:t>South – Nancy Karazsia</a:t>
            </a:r>
          </a:p>
          <a:p>
            <a:r>
              <a:rPr lang="en-US" sz="4000" dirty="0" smtClean="0"/>
              <a:t>Central – Dan DeVers</a:t>
            </a:r>
          </a:p>
          <a:p>
            <a:r>
              <a:rPr lang="en-US" sz="4000" dirty="0" smtClean="0"/>
              <a:t>North – Jose Torres </a:t>
            </a:r>
          </a:p>
          <a:p>
            <a:endParaRPr lang="en-US" sz="800" dirty="0" smtClean="0"/>
          </a:p>
          <a:p>
            <a:r>
              <a:rPr lang="en-US" dirty="0" smtClean="0"/>
              <a:t>*Continue as Adult Education Coordinators (AECs)</a:t>
            </a:r>
            <a:endParaRPr lang="en-US" dirty="0"/>
          </a:p>
          <a:p>
            <a:endParaRPr lang="en-US" dirty="0" smtClean="0"/>
          </a:p>
          <a:p>
            <a:r>
              <a:rPr lang="en-US" dirty="0"/>
              <a:t>	</a:t>
            </a:r>
            <a:endParaRPr lang="en-US" dirty="0" smtClean="0"/>
          </a:p>
        </p:txBody>
      </p:sp>
      <p:cxnSp>
        <p:nvCxnSpPr>
          <p:cNvPr id="9" name="Straight Connector 8"/>
          <p:cNvCxnSpPr/>
          <p:nvPr/>
        </p:nvCxnSpPr>
        <p:spPr>
          <a:xfrm>
            <a:off x="4704735" y="2742477"/>
            <a:ext cx="0" cy="34169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Content Placeholder 10" descr="Adult-Ed_map.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662757" y="5174385"/>
            <a:ext cx="1367009" cy="1459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93359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621364" y="1029201"/>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119867" y="2342555"/>
            <a:ext cx="6721157" cy="19446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sp>
        <p:nvSpPr>
          <p:cNvPr id="4" name="TextBox 3"/>
          <p:cNvSpPr txBox="1"/>
          <p:nvPr/>
        </p:nvSpPr>
        <p:spPr>
          <a:xfrm>
            <a:off x="6392390" y="2527684"/>
            <a:ext cx="5448635" cy="400110"/>
          </a:xfrm>
          <a:prstGeom prst="rect">
            <a:avLst/>
          </a:prstGeom>
          <a:noFill/>
        </p:spPr>
        <p:txBody>
          <a:bodyPr wrap="square" rtlCol="0">
            <a:spAutoFit/>
          </a:bodyPr>
          <a:lstStyle/>
          <a:p>
            <a:endParaRPr lang="en-US" sz="2000" dirty="0"/>
          </a:p>
        </p:txBody>
      </p:sp>
      <p:sp>
        <p:nvSpPr>
          <p:cNvPr id="2" name="Rectangle 1"/>
          <p:cNvSpPr/>
          <p:nvPr/>
        </p:nvSpPr>
        <p:spPr>
          <a:xfrm>
            <a:off x="363888" y="2527684"/>
            <a:ext cx="4119717" cy="3754874"/>
          </a:xfrm>
          <a:prstGeom prst="rect">
            <a:avLst/>
          </a:prstGeom>
        </p:spPr>
        <p:txBody>
          <a:bodyPr wrap="square">
            <a:spAutoFit/>
          </a:bodyPr>
          <a:lstStyle/>
          <a:p>
            <a:r>
              <a:rPr lang="en-US" sz="2400" dirty="0" smtClean="0"/>
              <a:t>Professional Development</a:t>
            </a:r>
          </a:p>
          <a:p>
            <a:r>
              <a:rPr lang="en-US" sz="9600" dirty="0" smtClean="0">
                <a:solidFill>
                  <a:srgbClr val="FFC000"/>
                </a:solidFill>
              </a:rPr>
              <a:t>NEXT </a:t>
            </a:r>
          </a:p>
          <a:p>
            <a:r>
              <a:rPr lang="en-US" sz="5400" dirty="0" smtClean="0">
                <a:solidFill>
                  <a:srgbClr val="FFC000"/>
                </a:solidFill>
              </a:rPr>
              <a:t>STEPS</a:t>
            </a:r>
            <a:endParaRPr lang="en-US" sz="5400" dirty="0">
              <a:solidFill>
                <a:srgbClr val="FFC000"/>
              </a:solidFill>
            </a:endParaRPr>
          </a:p>
          <a:p>
            <a:r>
              <a:rPr lang="en-US" sz="3600" dirty="0"/>
              <a:t>Moving Forward</a:t>
            </a:r>
          </a:p>
          <a:p>
            <a:r>
              <a:rPr lang="en-US" sz="2400" dirty="0">
                <a:solidFill>
                  <a:srgbClr val="FFC000"/>
                </a:solidFill>
              </a:rPr>
              <a:t>2018-2019</a:t>
            </a:r>
          </a:p>
        </p:txBody>
      </p:sp>
      <p:sp>
        <p:nvSpPr>
          <p:cNvPr id="7" name="TextBox 6"/>
          <p:cNvSpPr txBox="1"/>
          <p:nvPr/>
        </p:nvSpPr>
        <p:spPr>
          <a:xfrm>
            <a:off x="4760685" y="2703545"/>
            <a:ext cx="6911769" cy="4370427"/>
          </a:xfrm>
          <a:prstGeom prst="rect">
            <a:avLst/>
          </a:prstGeom>
          <a:noFill/>
        </p:spPr>
        <p:txBody>
          <a:bodyPr wrap="square" rtlCol="0">
            <a:spAutoFit/>
          </a:bodyPr>
          <a:lstStyle/>
          <a:p>
            <a:r>
              <a:rPr lang="en-US" sz="2600" dirty="0" smtClean="0">
                <a:solidFill>
                  <a:srgbClr val="FFC000"/>
                </a:solidFill>
              </a:rPr>
              <a:t>PDF – Director Statewide Meetings</a:t>
            </a:r>
          </a:p>
          <a:p>
            <a:endParaRPr lang="en-US" dirty="0" smtClean="0"/>
          </a:p>
          <a:p>
            <a:r>
              <a:rPr lang="en-US" b="1" dirty="0">
                <a:solidFill>
                  <a:srgbClr val="FFC000"/>
                </a:solidFill>
              </a:rPr>
              <a:t>August 17, 2018 </a:t>
            </a:r>
            <a:r>
              <a:rPr lang="en-US" dirty="0"/>
              <a:t>- 9:00 </a:t>
            </a:r>
            <a:r>
              <a:rPr lang="en-US" dirty="0" smtClean="0"/>
              <a:t>a.m. – 3:00 </a:t>
            </a:r>
            <a:r>
              <a:rPr lang="en-US" dirty="0"/>
              <a:t>p.m. </a:t>
            </a:r>
            <a:r>
              <a:rPr lang="en-US" i="1" dirty="0"/>
              <a:t>Eastern Standard time</a:t>
            </a:r>
            <a:endParaRPr lang="en-US" dirty="0"/>
          </a:p>
          <a:p>
            <a:r>
              <a:rPr lang="en-US" dirty="0"/>
              <a:t>Elkhart – </a:t>
            </a:r>
            <a:r>
              <a:rPr lang="en-US" b="1" dirty="0"/>
              <a:t>Elkhart Area Career Center </a:t>
            </a:r>
            <a:r>
              <a:rPr lang="en-US" dirty="0"/>
              <a:t>- 2424 California Rd, </a:t>
            </a:r>
            <a:r>
              <a:rPr lang="en-US" dirty="0" smtClean="0"/>
              <a:t>Elkhart</a:t>
            </a:r>
            <a:endParaRPr lang="en-US" dirty="0"/>
          </a:p>
          <a:p>
            <a:r>
              <a:rPr lang="en-US" dirty="0"/>
              <a:t> </a:t>
            </a:r>
          </a:p>
          <a:p>
            <a:r>
              <a:rPr lang="en-US" b="1" dirty="0" smtClean="0">
                <a:solidFill>
                  <a:srgbClr val="FFC000"/>
                </a:solidFill>
              </a:rPr>
              <a:t>August 24, 2018 </a:t>
            </a:r>
            <a:r>
              <a:rPr lang="en-US" dirty="0" smtClean="0"/>
              <a:t>- </a:t>
            </a:r>
            <a:r>
              <a:rPr lang="en-US" dirty="0"/>
              <a:t>9:00 a.m. – 3:00 p.m. </a:t>
            </a:r>
            <a:r>
              <a:rPr lang="en-US" i="1" dirty="0"/>
              <a:t>Eastern Standard time</a:t>
            </a:r>
            <a:endParaRPr lang="en-US" dirty="0"/>
          </a:p>
          <a:p>
            <a:r>
              <a:rPr lang="en-US" dirty="0" smtClean="0"/>
              <a:t>Indianapolis – </a:t>
            </a:r>
            <a:r>
              <a:rPr lang="en-US" b="1" dirty="0" smtClean="0"/>
              <a:t>Walker </a:t>
            </a:r>
            <a:r>
              <a:rPr lang="en-US" b="1" dirty="0"/>
              <a:t>Career Center </a:t>
            </a:r>
            <a:r>
              <a:rPr lang="en-US" dirty="0"/>
              <a:t>- 9651 E 21st St, </a:t>
            </a:r>
            <a:r>
              <a:rPr lang="en-US" dirty="0" smtClean="0"/>
              <a:t>Indianapolis</a:t>
            </a:r>
          </a:p>
          <a:p>
            <a:endParaRPr lang="en-US" dirty="0"/>
          </a:p>
          <a:p>
            <a:r>
              <a:rPr lang="en-US" b="1" dirty="0">
                <a:solidFill>
                  <a:srgbClr val="FFC000"/>
                </a:solidFill>
              </a:rPr>
              <a:t>August 31, 2018 </a:t>
            </a:r>
            <a:r>
              <a:rPr lang="en-US" dirty="0"/>
              <a:t>- 9:00 a.m. – 3:00 p.m. </a:t>
            </a:r>
            <a:r>
              <a:rPr lang="en-US" i="1" dirty="0"/>
              <a:t>Eastern Standard time</a:t>
            </a:r>
            <a:endParaRPr lang="en-US" dirty="0"/>
          </a:p>
          <a:p>
            <a:r>
              <a:rPr lang="en-US" dirty="0"/>
              <a:t>Bedford – </a:t>
            </a:r>
            <a:r>
              <a:rPr lang="en-US" b="1" dirty="0" err="1"/>
              <a:t>Stonegate</a:t>
            </a:r>
            <a:r>
              <a:rPr lang="en-US" b="1" dirty="0"/>
              <a:t> Arts and Education </a:t>
            </a:r>
            <a:r>
              <a:rPr lang="en-US" b="1" dirty="0" smtClean="0"/>
              <a:t>Center</a:t>
            </a:r>
            <a:r>
              <a:rPr lang="en-US" dirty="0"/>
              <a:t> </a:t>
            </a:r>
            <a:r>
              <a:rPr lang="en-US" dirty="0" smtClean="0"/>
              <a:t>- </a:t>
            </a:r>
            <a:r>
              <a:rPr lang="en-US" dirty="0"/>
              <a:t>405 I St., Bedford</a:t>
            </a:r>
          </a:p>
          <a:p>
            <a:endParaRPr lang="en-US" dirty="0" smtClean="0"/>
          </a:p>
          <a:p>
            <a:r>
              <a:rPr lang="en-US" dirty="0"/>
              <a:t>	</a:t>
            </a:r>
            <a:endParaRPr lang="en-US" dirty="0" smtClean="0"/>
          </a:p>
        </p:txBody>
      </p:sp>
      <p:cxnSp>
        <p:nvCxnSpPr>
          <p:cNvPr id="9" name="Straight Connector 8"/>
          <p:cNvCxnSpPr/>
          <p:nvPr/>
        </p:nvCxnSpPr>
        <p:spPr>
          <a:xfrm>
            <a:off x="4483605" y="2865588"/>
            <a:ext cx="0" cy="34169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Content Placeholder 10" descr="Adult-Ed_map.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91041" y="3675547"/>
            <a:ext cx="1367009" cy="1459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17296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7841" y="1015631"/>
            <a:ext cx="9414163" cy="1293028"/>
          </a:xfrm>
        </p:spPr>
        <p:txBody>
          <a:bodyPr>
            <a:normAutofit fontScale="90000"/>
          </a:bodyPr>
          <a:lstStyle/>
          <a:p>
            <a:pPr lvl="0" algn="l" eaLnBrk="0" fontAlgn="base" hangingPunct="0">
              <a:spcAft>
                <a:spcPct val="0"/>
              </a:spcAft>
            </a:pPr>
            <a:r>
              <a:rPr lang="en-US" sz="5600" b="1" dirty="0"/>
              <a:t>Indiana</a:t>
            </a:r>
            <a:r>
              <a:rPr lang="en-US" sz="5600" dirty="0"/>
              <a:t> ADULT EDUCATION</a:t>
            </a:r>
            <a:br>
              <a:rPr lang="en-US" sz="5600" dirty="0"/>
            </a:br>
            <a:r>
              <a:rPr lang="en-US" sz="1700" dirty="0"/>
              <a:t>Basic Skills. High School Equivalency. Short-term Training. Certifications and More.</a:t>
            </a:r>
            <a:br>
              <a:rPr lang="en-US" sz="1700" dirty="0"/>
            </a:br>
            <a:endParaRPr lang="en-US" altLang="en-US" sz="1700" b="1"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869" y="78377"/>
            <a:ext cx="1309241" cy="1085579"/>
          </a:xfrm>
          <a:prstGeom prst="rect">
            <a:avLst/>
          </a:prstGeom>
        </p:spPr>
      </p:pic>
      <p:sp>
        <p:nvSpPr>
          <p:cNvPr id="5" name="Rectangle 4"/>
          <p:cNvSpPr/>
          <p:nvPr/>
        </p:nvSpPr>
        <p:spPr>
          <a:xfrm>
            <a:off x="0" y="-3049696"/>
            <a:ext cx="11734800" cy="2585323"/>
          </a:xfrm>
          <a:prstGeom prst="rect">
            <a:avLst/>
          </a:prstGeom>
        </p:spPr>
        <p:txBody>
          <a:bodyPr wrap="square">
            <a:spAutoFit/>
          </a:bodyPr>
          <a:lstStyle/>
          <a:p>
            <a:r>
              <a:rPr lang="en-US" dirty="0">
                <a:latin typeface="Arial" panose="020B0604020202020204" pitchFamily="34" charset="0"/>
              </a:rPr>
              <a:t>program is open to anyone age 16 or older who is not attending a high school. It helps people prepare for the equivalency test, earn workforce</a:t>
            </a:r>
          </a:p>
          <a:p>
            <a:r>
              <a:rPr lang="en-US" dirty="0">
                <a:latin typeface="Arial" panose="020B0604020202020204" pitchFamily="34" charset="0"/>
              </a:rPr>
              <a:t>certification and even learn English as a second language.</a:t>
            </a:r>
          </a:p>
          <a:p>
            <a:r>
              <a:rPr lang="en-US" dirty="0">
                <a:latin typeface="Arial" panose="020B0604020202020204" pitchFamily="34" charset="0"/>
              </a:rPr>
              <a:t>“It’s really all about getting people into career training and employment,” said Robert Moore, director of the program.</a:t>
            </a:r>
          </a:p>
          <a:p>
            <a:r>
              <a:rPr lang="en-US" dirty="0">
                <a:latin typeface="Arial" panose="020B0604020202020204" pitchFamily="34" charset="0"/>
              </a:rPr>
              <a:t>The program serves about 500 people each year. Historically, there has been one ceremony in May to recognize their accomplishments. A second</a:t>
            </a:r>
          </a:p>
          <a:p>
            <a:r>
              <a:rPr lang="en-US" dirty="0">
                <a:latin typeface="Arial" panose="020B0604020202020204" pitchFamily="34" charset="0"/>
              </a:rPr>
              <a:t>ceremony was added in December this year.</a:t>
            </a:r>
          </a:p>
          <a:p>
            <a:r>
              <a:rPr lang="en-US" dirty="0">
                <a:latin typeface="Arial" panose="020B0604020202020204" pitchFamily="34" charset="0"/>
              </a:rPr>
              <a:t>“</a:t>
            </a:r>
            <a:r>
              <a:rPr lang="en-US" sz="800" i="1" dirty="0">
                <a:latin typeface="Arial" panose="020B0604020202020204" pitchFamily="34" charset="0"/>
              </a:rPr>
              <a:t>- 1</a:t>
            </a:r>
            <a:endParaRPr lang="en-US" dirty="0"/>
          </a:p>
        </p:txBody>
      </p:sp>
      <p:sp>
        <p:nvSpPr>
          <p:cNvPr id="7" name="Rectangle 6"/>
          <p:cNvSpPr/>
          <p:nvPr/>
        </p:nvSpPr>
        <p:spPr>
          <a:xfrm>
            <a:off x="4754654" y="2335023"/>
            <a:ext cx="7079673" cy="1046440"/>
          </a:xfrm>
          <a:prstGeom prst="rect">
            <a:avLst/>
          </a:prstGeom>
        </p:spPr>
        <p:txBody>
          <a:bodyPr wrap="square">
            <a:spAutoFit/>
          </a:bodyPr>
          <a:lstStyle/>
          <a:p>
            <a:endParaRPr lang="en-US" sz="2800" dirty="0"/>
          </a:p>
          <a:p>
            <a:endParaRPr lang="en-US" sz="1700" dirty="0"/>
          </a:p>
          <a:p>
            <a:endParaRPr lang="en-US" sz="1700" dirty="0"/>
          </a:p>
        </p:txBody>
      </p:sp>
      <p:sp>
        <p:nvSpPr>
          <p:cNvPr id="10" name="TextBox 9"/>
          <p:cNvSpPr txBox="1"/>
          <p:nvPr/>
        </p:nvSpPr>
        <p:spPr>
          <a:xfrm>
            <a:off x="5406223" y="3087890"/>
            <a:ext cx="2373434" cy="1569660"/>
          </a:xfrm>
          <a:prstGeom prst="rect">
            <a:avLst/>
          </a:prstGeom>
          <a:noFill/>
        </p:spPr>
        <p:txBody>
          <a:bodyPr wrap="square" rtlCol="0">
            <a:spAutoFit/>
          </a:bodyPr>
          <a:lstStyle/>
          <a:p>
            <a:r>
              <a:rPr lang="en-US" sz="9600" dirty="0" smtClean="0"/>
              <a:t>219</a:t>
            </a:r>
            <a:endParaRPr lang="en-US" dirty="0"/>
          </a:p>
        </p:txBody>
      </p:sp>
      <p:sp>
        <p:nvSpPr>
          <p:cNvPr id="11" name="TextBox 10"/>
          <p:cNvSpPr txBox="1"/>
          <p:nvPr/>
        </p:nvSpPr>
        <p:spPr>
          <a:xfrm>
            <a:off x="1518695" y="3132222"/>
            <a:ext cx="3561743" cy="3077766"/>
          </a:xfrm>
          <a:prstGeom prst="rect">
            <a:avLst/>
          </a:prstGeom>
          <a:solidFill>
            <a:srgbClr val="FF0000"/>
          </a:solidFill>
          <a:effectLst/>
        </p:spPr>
        <p:txBody>
          <a:bodyPr wrap="square" rtlCol="0">
            <a:spAutoFit/>
          </a:bodyPr>
          <a:lstStyle/>
          <a:p>
            <a:r>
              <a:rPr lang="en-US" sz="2600" b="1" dirty="0"/>
              <a:t> ADULT EDUCATION</a:t>
            </a:r>
          </a:p>
          <a:p>
            <a:r>
              <a:rPr lang="en-US" sz="15000" dirty="0">
                <a:effectLst>
                  <a:reflection blurRad="6350" stA="55000" endA="300" endPos="45500" dir="5400000" sy="-100000" algn="bl" rotWithShape="0"/>
                </a:effectLst>
              </a:rPr>
              <a:t>IETs</a:t>
            </a:r>
          </a:p>
          <a:p>
            <a:r>
              <a:rPr lang="en-US" dirty="0"/>
              <a:t> Approved  Through </a:t>
            </a:r>
            <a:r>
              <a:rPr lang="en-US" dirty="0" smtClean="0"/>
              <a:t>7/12/2018</a:t>
            </a:r>
            <a:endParaRPr lang="en-US" dirty="0"/>
          </a:p>
        </p:txBody>
      </p:sp>
      <p:sp>
        <p:nvSpPr>
          <p:cNvPr id="14" name="TextBox 13"/>
          <p:cNvSpPr txBox="1"/>
          <p:nvPr/>
        </p:nvSpPr>
        <p:spPr>
          <a:xfrm>
            <a:off x="704538" y="2256893"/>
            <a:ext cx="11487466" cy="830997"/>
          </a:xfrm>
          <a:prstGeom prst="rect">
            <a:avLst/>
          </a:prstGeom>
          <a:noFill/>
        </p:spPr>
        <p:txBody>
          <a:bodyPr wrap="square" rtlCol="0">
            <a:spAutoFit/>
          </a:bodyPr>
          <a:lstStyle/>
          <a:p>
            <a:r>
              <a:rPr lang="en-US" sz="4800" dirty="0"/>
              <a:t>Integrated Education &amp; Training (IETs) </a:t>
            </a:r>
          </a:p>
        </p:txBody>
      </p:sp>
      <p:pic>
        <p:nvPicPr>
          <p:cNvPr id="17" name="Picture 16"/>
          <p:cNvPicPr>
            <a:picLocks noChangeAspect="1"/>
          </p:cNvPicPr>
          <p:nvPr/>
        </p:nvPicPr>
        <p:blipFill rotWithShape="1">
          <a:blip r:embed="rId4" cstate="email">
            <a:extLst>
              <a:ext uri="{28A0092B-C50C-407E-A947-70E740481C1C}">
                <a14:useLocalDpi xmlns:a14="http://schemas.microsoft.com/office/drawing/2010/main"/>
              </a:ext>
            </a:extLst>
          </a:blip>
          <a:srcRect r="-1343"/>
          <a:stretch/>
        </p:blipFill>
        <p:spPr>
          <a:xfrm>
            <a:off x="9498233" y="5697008"/>
            <a:ext cx="2236571" cy="979431"/>
          </a:xfrm>
          <a:prstGeom prst="rect">
            <a:avLst/>
          </a:prstGeom>
        </p:spPr>
      </p:pic>
      <p:sp>
        <p:nvSpPr>
          <p:cNvPr id="3" name="TextBox 2"/>
          <p:cNvSpPr txBox="1"/>
          <p:nvPr/>
        </p:nvSpPr>
        <p:spPr>
          <a:xfrm>
            <a:off x="5453694" y="4517217"/>
            <a:ext cx="6559774" cy="1692771"/>
          </a:xfrm>
          <a:prstGeom prst="rect">
            <a:avLst/>
          </a:prstGeom>
          <a:noFill/>
        </p:spPr>
        <p:txBody>
          <a:bodyPr wrap="square" rtlCol="0">
            <a:spAutoFit/>
          </a:bodyPr>
          <a:lstStyle/>
          <a:p>
            <a:r>
              <a:rPr lang="en-US" sz="7200" b="1" dirty="0" smtClean="0">
                <a:solidFill>
                  <a:srgbClr val="FFC000"/>
                </a:solidFill>
                <a:latin typeface="Segoe Print" panose="02000600000000000000" pitchFamily="2" charset="0"/>
              </a:rPr>
              <a:t>1,497</a:t>
            </a:r>
            <a:r>
              <a:rPr lang="en-US" sz="7200" dirty="0" smtClean="0">
                <a:solidFill>
                  <a:srgbClr val="FFC000"/>
                </a:solidFill>
              </a:rPr>
              <a:t> </a:t>
            </a:r>
          </a:p>
          <a:p>
            <a:r>
              <a:rPr lang="en-US" sz="3200" dirty="0" smtClean="0">
                <a:solidFill>
                  <a:srgbClr val="FFC000"/>
                </a:solidFill>
              </a:rPr>
              <a:t>– TOTAL ENROLLED</a:t>
            </a:r>
            <a:endParaRPr lang="en-US" sz="3200" dirty="0">
              <a:solidFill>
                <a:srgbClr val="FFC000"/>
              </a:solidFill>
            </a:endParaRPr>
          </a:p>
        </p:txBody>
      </p:sp>
      <p:sp>
        <p:nvSpPr>
          <p:cNvPr id="8" name="TextBox 7"/>
          <p:cNvSpPr txBox="1"/>
          <p:nvPr/>
        </p:nvSpPr>
        <p:spPr>
          <a:xfrm>
            <a:off x="7484922" y="3557841"/>
            <a:ext cx="4156634" cy="923330"/>
          </a:xfrm>
          <a:prstGeom prst="rect">
            <a:avLst/>
          </a:prstGeom>
          <a:noFill/>
        </p:spPr>
        <p:txBody>
          <a:bodyPr wrap="square" rtlCol="0">
            <a:spAutoFit/>
          </a:bodyPr>
          <a:lstStyle/>
          <a:p>
            <a:r>
              <a:rPr lang="en-US" dirty="0"/>
              <a:t>APPROVED PROGRAMS</a:t>
            </a:r>
          </a:p>
          <a:p>
            <a:r>
              <a:rPr lang="en-US" dirty="0" smtClean="0"/>
              <a:t>16 </a:t>
            </a:r>
            <a:r>
              <a:rPr lang="en-US" dirty="0"/>
              <a:t>IELCE APPROVED PROGRAMS</a:t>
            </a:r>
          </a:p>
          <a:p>
            <a:endParaRPr lang="en-US" dirty="0"/>
          </a:p>
        </p:txBody>
      </p:sp>
    </p:spTree>
    <p:extLst>
      <p:ext uri="{BB962C8B-B14F-4D97-AF65-F5344CB8AC3E}">
        <p14:creationId xmlns:p14="http://schemas.microsoft.com/office/powerpoint/2010/main" val="17978415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50474" y="672523"/>
            <a:ext cx="8610600" cy="646331"/>
          </a:xfrm>
          <a:prstGeom prst="rect">
            <a:avLst/>
          </a:prstGeom>
        </p:spPr>
        <p:txBody>
          <a:bodyPr wrap="square">
            <a:spAutoFit/>
          </a:bodyPr>
          <a:lstStyle/>
          <a:p>
            <a:r>
              <a:rPr lang="en-US" sz="4000" dirty="0" smtClean="0">
                <a:solidFill>
                  <a:srgbClr val="FFC000"/>
                </a:solidFill>
              </a:rPr>
              <a:t>IET and IELCE Applications</a:t>
            </a:r>
            <a:endParaRPr lang="en-US" sz="4000" dirty="0">
              <a:solidFill>
                <a:srgbClr val="FFC000"/>
              </a:solidFill>
            </a:endParaRPr>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869" y="78377"/>
            <a:ext cx="1309241" cy="1085579"/>
          </a:xfrm>
          <a:prstGeom prst="rect">
            <a:avLst/>
          </a:prstGeom>
        </p:spPr>
      </p:pic>
      <p:sp>
        <p:nvSpPr>
          <p:cNvPr id="2" name="TextBox 1"/>
          <p:cNvSpPr txBox="1"/>
          <p:nvPr/>
        </p:nvSpPr>
        <p:spPr>
          <a:xfrm>
            <a:off x="4942629" y="1638897"/>
            <a:ext cx="6818445"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Applications for already approved courses are </a:t>
            </a:r>
            <a:r>
              <a:rPr lang="en-US" sz="2400" u="sng" dirty="0"/>
              <a:t>NOT</a:t>
            </a:r>
            <a:r>
              <a:rPr lang="en-US" sz="2400" dirty="0"/>
              <a:t> </a:t>
            </a:r>
            <a:r>
              <a:rPr lang="en-US" sz="2400" dirty="0" smtClean="0"/>
              <a:t>required</a:t>
            </a:r>
          </a:p>
          <a:p>
            <a:pPr marL="285750" indent="-285750">
              <a:buFont typeface="Arial" panose="020B0604020202020204" pitchFamily="34" charset="0"/>
              <a:buChar char="•"/>
            </a:pPr>
            <a:r>
              <a:rPr lang="en-US" sz="2400" dirty="0" smtClean="0">
                <a:solidFill>
                  <a:srgbClr val="FFC000"/>
                </a:solidFill>
              </a:rPr>
              <a:t>Utilize </a:t>
            </a:r>
            <a:r>
              <a:rPr lang="en-US" sz="2400" dirty="0">
                <a:solidFill>
                  <a:srgbClr val="FFC000"/>
                </a:solidFill>
              </a:rPr>
              <a:t>the rollover function in </a:t>
            </a:r>
            <a:r>
              <a:rPr lang="en-US" sz="2400" dirty="0" err="1">
                <a:solidFill>
                  <a:srgbClr val="FFC000"/>
                </a:solidFill>
              </a:rPr>
              <a:t>InTERS</a:t>
            </a:r>
            <a:r>
              <a:rPr lang="en-US" sz="2400" dirty="0">
                <a:solidFill>
                  <a:srgbClr val="FFC000"/>
                </a:solidFill>
              </a:rPr>
              <a:t> to carry over the course name and </a:t>
            </a:r>
            <a:r>
              <a:rPr lang="en-US" sz="2400" dirty="0" smtClean="0">
                <a:solidFill>
                  <a:srgbClr val="FFC000"/>
                </a:solidFill>
              </a:rPr>
              <a:t>students</a:t>
            </a:r>
          </a:p>
          <a:p>
            <a:pPr marL="285750" indent="-285750">
              <a:buFont typeface="Arial" panose="020B0604020202020204" pitchFamily="34" charset="0"/>
              <a:buChar char="•"/>
            </a:pPr>
            <a:r>
              <a:rPr lang="en-US" sz="2400" dirty="0"/>
              <a:t>Any courses rolled over from 1718PY must utilize a curriculum that was previously approved</a:t>
            </a:r>
          </a:p>
          <a:p>
            <a:pPr marL="285750" indent="-285750">
              <a:buFont typeface="Arial" panose="020B0604020202020204" pitchFamily="34" charset="0"/>
              <a:buChar char="•"/>
            </a:pPr>
            <a:r>
              <a:rPr lang="en-US" sz="2400" dirty="0" smtClean="0">
                <a:solidFill>
                  <a:srgbClr val="FFC000"/>
                </a:solidFill>
              </a:rPr>
              <a:t>New </a:t>
            </a:r>
            <a:r>
              <a:rPr lang="en-US" sz="2400" dirty="0" err="1" smtClean="0">
                <a:solidFill>
                  <a:srgbClr val="FFC000"/>
                </a:solidFill>
              </a:rPr>
              <a:t>InTERS</a:t>
            </a:r>
            <a:r>
              <a:rPr lang="en-US" sz="2400" dirty="0" smtClean="0">
                <a:solidFill>
                  <a:srgbClr val="FFC000"/>
                </a:solidFill>
              </a:rPr>
              <a:t> forms are required for new courses entered into </a:t>
            </a:r>
            <a:r>
              <a:rPr lang="en-US" sz="2400" dirty="0" err="1">
                <a:solidFill>
                  <a:srgbClr val="FFC000"/>
                </a:solidFill>
              </a:rPr>
              <a:t>InTERS</a:t>
            </a:r>
            <a:r>
              <a:rPr lang="en-US" sz="2400" dirty="0">
                <a:solidFill>
                  <a:srgbClr val="FFC000"/>
                </a:solidFill>
              </a:rPr>
              <a:t> </a:t>
            </a:r>
            <a:endParaRPr lang="en-US" sz="2400" dirty="0" smtClean="0">
              <a:solidFill>
                <a:srgbClr val="FFC000"/>
              </a:solidFill>
            </a:endParaRPr>
          </a:p>
          <a:p>
            <a:pPr marL="285750" indent="-285750">
              <a:buFont typeface="Arial" panose="020B0604020202020204" pitchFamily="34" charset="0"/>
              <a:buChar char="•"/>
            </a:pPr>
            <a:r>
              <a:rPr lang="en-US" sz="2400" dirty="0" smtClean="0"/>
              <a:t>If </a:t>
            </a:r>
            <a:r>
              <a:rPr lang="en-US" sz="2400" dirty="0"/>
              <a:t>a program chooses to make changes to an approved curriculum, a </a:t>
            </a:r>
            <a:r>
              <a:rPr lang="en-US" sz="2400" u="sng" dirty="0"/>
              <a:t>new</a:t>
            </a:r>
            <a:r>
              <a:rPr lang="en-US" sz="2400" dirty="0"/>
              <a:t> application and curriculum </a:t>
            </a:r>
            <a:r>
              <a:rPr lang="en-US" sz="2400" dirty="0" smtClean="0"/>
              <a:t>are required</a:t>
            </a:r>
            <a:endParaRPr lang="en-US" sz="2400" dirty="0"/>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6057" y="1473753"/>
            <a:ext cx="4123458" cy="5144891"/>
          </a:xfrm>
          <a:prstGeom prst="rect">
            <a:avLst/>
          </a:prstGeom>
        </p:spPr>
      </p:pic>
    </p:spTree>
    <p:extLst>
      <p:ext uri="{BB962C8B-B14F-4D97-AF65-F5344CB8AC3E}">
        <p14:creationId xmlns:p14="http://schemas.microsoft.com/office/powerpoint/2010/main" val="25400407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03400" y="2480945"/>
            <a:ext cx="5385412" cy="2954655"/>
          </a:xfrm>
          <a:prstGeom prst="rect">
            <a:avLst/>
          </a:prstGeom>
          <a:solidFill>
            <a:srgbClr val="002060"/>
          </a:solidFill>
        </p:spPr>
        <p:txBody>
          <a:bodyPr wrap="square" rtlCol="0">
            <a:spAutoFit/>
          </a:bodyPr>
          <a:lstStyle/>
          <a:p>
            <a:pPr lvl="1" algn="ctr">
              <a:defRPr/>
            </a:pPr>
            <a:r>
              <a:rPr lang="en-US" sz="4800" dirty="0" smtClean="0">
                <a:solidFill>
                  <a:srgbClr val="FFC000"/>
                </a:solidFill>
              </a:rPr>
              <a:t>Jessica Gray </a:t>
            </a:r>
          </a:p>
          <a:p>
            <a:pPr lvl="1" algn="ctr">
              <a:defRPr/>
            </a:pPr>
            <a:r>
              <a:rPr lang="en-US" sz="2400" dirty="0" smtClean="0"/>
              <a:t>Program Manager</a:t>
            </a:r>
          </a:p>
          <a:p>
            <a:pPr lvl="1" algn="ctr">
              <a:defRPr/>
            </a:pPr>
            <a:r>
              <a:rPr lang="en-US" sz="2400" dirty="0" smtClean="0"/>
              <a:t>jgray1@dwd.in.gov</a:t>
            </a:r>
            <a:endParaRPr lang="en-US" sz="2400" dirty="0"/>
          </a:p>
          <a:p>
            <a:pPr lvl="1" algn="ctr">
              <a:defRPr/>
            </a:pPr>
            <a:r>
              <a:rPr lang="en-US" sz="2400" dirty="0" smtClean="0"/>
              <a:t>workindiana@dwd.in.gov</a:t>
            </a:r>
          </a:p>
          <a:p>
            <a:pPr lvl="1" algn="ctr">
              <a:defRPr/>
            </a:pPr>
            <a:r>
              <a:rPr lang="en-US" sz="2400" dirty="0"/>
              <a:t>(317) 503-1006</a:t>
            </a:r>
          </a:p>
          <a:p>
            <a:pPr lvl="1">
              <a:defRPr/>
            </a:pPr>
            <a:endParaRPr lang="en-US" sz="2400"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67073" y="472965"/>
            <a:ext cx="3885167" cy="1844212"/>
          </a:xfrm>
          <a:prstGeom prst="rect">
            <a:avLst/>
          </a:prstGeom>
          <a:ln>
            <a:solidFill>
              <a:schemeClr val="bg1"/>
            </a:solidFill>
          </a:ln>
        </p:spPr>
      </p:pic>
      <p:pic>
        <p:nvPicPr>
          <p:cNvPr id="6" name="Picture 5"/>
          <p:cNvPicPr/>
          <p:nvPr/>
        </p:nvPicPr>
        <p:blipFill>
          <a:blip r:embed="rId4">
            <a:extLst>
              <a:ext uri="{28A0092B-C50C-407E-A947-70E740481C1C}">
                <a14:useLocalDpi xmlns:a14="http://schemas.microsoft.com/office/drawing/2010/main"/>
              </a:ext>
            </a:extLst>
          </a:blip>
          <a:srcRect/>
          <a:stretch>
            <a:fillRect/>
          </a:stretch>
        </p:blipFill>
        <p:spPr bwMode="auto">
          <a:xfrm>
            <a:off x="8392263" y="5359708"/>
            <a:ext cx="2293063" cy="878889"/>
          </a:xfrm>
          <a:prstGeom prst="rect">
            <a:avLst/>
          </a:prstGeom>
          <a:noFill/>
          <a:ln>
            <a:noFill/>
          </a:ln>
        </p:spPr>
      </p:pic>
      <p:sp>
        <p:nvSpPr>
          <p:cNvPr id="7" name="Rectangle 6"/>
          <p:cNvSpPr/>
          <p:nvPr/>
        </p:nvSpPr>
        <p:spPr>
          <a:xfrm>
            <a:off x="7204625" y="472965"/>
            <a:ext cx="45719" cy="608735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5869" y="78377"/>
            <a:ext cx="1309241" cy="1085579"/>
          </a:xfrm>
          <a:prstGeom prst="rect">
            <a:avLst/>
          </a:prstGeom>
        </p:spPr>
      </p:pic>
      <p:sp>
        <p:nvSpPr>
          <p:cNvPr id="2" name="TextBox 1"/>
          <p:cNvSpPr txBox="1"/>
          <p:nvPr/>
        </p:nvSpPr>
        <p:spPr>
          <a:xfrm>
            <a:off x="8530704" y="4963486"/>
            <a:ext cx="2137309" cy="369332"/>
          </a:xfrm>
          <a:prstGeom prst="rect">
            <a:avLst/>
          </a:prstGeom>
          <a:noFill/>
        </p:spPr>
        <p:txBody>
          <a:bodyPr wrap="square" rtlCol="0">
            <a:spAutoFit/>
          </a:bodyPr>
          <a:lstStyle/>
          <a:p>
            <a:r>
              <a:rPr lang="en-US" dirty="0" smtClean="0"/>
              <a:t>Get to know us!</a:t>
            </a:r>
            <a:endParaRPr lang="en-US" dirty="0"/>
          </a:p>
        </p:txBody>
      </p:sp>
      <p:sp>
        <p:nvSpPr>
          <p:cNvPr id="9" name="Explosion 1 8"/>
          <p:cNvSpPr/>
          <p:nvPr/>
        </p:nvSpPr>
        <p:spPr>
          <a:xfrm>
            <a:off x="145869" y="1163956"/>
            <a:ext cx="6978405" cy="5191672"/>
          </a:xfrm>
          <a:prstGeom prst="irregularSeal1">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Box 9"/>
          <p:cNvSpPr txBox="1"/>
          <p:nvPr/>
        </p:nvSpPr>
        <p:spPr>
          <a:xfrm>
            <a:off x="1150692" y="2480945"/>
            <a:ext cx="4968757" cy="2308324"/>
          </a:xfrm>
          <a:prstGeom prst="rect">
            <a:avLst/>
          </a:prstGeom>
          <a:noFill/>
        </p:spPr>
        <p:txBody>
          <a:bodyPr wrap="square" rtlCol="0">
            <a:spAutoFit/>
          </a:bodyPr>
          <a:lstStyle/>
          <a:p>
            <a:pPr algn="ctr"/>
            <a:r>
              <a:rPr lang="en-US" sz="4400" dirty="0" smtClean="0">
                <a:solidFill>
                  <a:srgbClr val="002060"/>
                </a:solidFill>
              </a:rPr>
              <a:t>Statewide</a:t>
            </a:r>
          </a:p>
          <a:p>
            <a:pPr algn="ctr"/>
            <a:r>
              <a:rPr lang="en-US" sz="2000" dirty="0" smtClean="0"/>
              <a:t>1,691 Total enrollment </a:t>
            </a:r>
          </a:p>
          <a:p>
            <a:pPr algn="ctr"/>
            <a:r>
              <a:rPr lang="en-US" sz="2000" dirty="0" smtClean="0"/>
              <a:t>271 Still enrolled</a:t>
            </a:r>
          </a:p>
          <a:p>
            <a:pPr algn="ctr"/>
            <a:r>
              <a:rPr lang="en-US" sz="2000" dirty="0" smtClean="0"/>
              <a:t>144 Dropped</a:t>
            </a:r>
          </a:p>
          <a:p>
            <a:pPr algn="ctr"/>
            <a:r>
              <a:rPr lang="en-US" sz="2000" dirty="0" smtClean="0">
                <a:solidFill>
                  <a:schemeClr val="bg1"/>
                </a:solidFill>
              </a:rPr>
              <a:t>1,276 Completed, 90% </a:t>
            </a:r>
          </a:p>
          <a:p>
            <a:pPr algn="ctr"/>
            <a:r>
              <a:rPr lang="en-US" sz="2000" dirty="0" smtClean="0">
                <a:solidFill>
                  <a:schemeClr val="bg1"/>
                </a:solidFill>
              </a:rPr>
              <a:t>1,094 Certified, 86%</a:t>
            </a:r>
          </a:p>
        </p:txBody>
      </p:sp>
      <p:sp>
        <p:nvSpPr>
          <p:cNvPr id="11" name="TextBox 10"/>
          <p:cNvSpPr txBox="1"/>
          <p:nvPr/>
        </p:nvSpPr>
        <p:spPr>
          <a:xfrm>
            <a:off x="4577107" y="5517310"/>
            <a:ext cx="1156086" cy="369332"/>
          </a:xfrm>
          <a:prstGeom prst="rect">
            <a:avLst/>
          </a:prstGeom>
          <a:noFill/>
        </p:spPr>
        <p:txBody>
          <a:bodyPr wrap="none" rtlCol="0">
            <a:spAutoFit/>
          </a:bodyPr>
          <a:lstStyle/>
          <a:p>
            <a:r>
              <a:rPr lang="en-US" dirty="0" smtClean="0"/>
              <a:t>07/12/18</a:t>
            </a:r>
            <a:endParaRPr lang="en-US" dirty="0"/>
          </a:p>
        </p:txBody>
      </p:sp>
    </p:spTree>
    <p:extLst>
      <p:ext uri="{BB962C8B-B14F-4D97-AF65-F5344CB8AC3E}">
        <p14:creationId xmlns:p14="http://schemas.microsoft.com/office/powerpoint/2010/main" val="26310128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1254" y="323484"/>
            <a:ext cx="8610600" cy="1293028"/>
          </a:xfrm>
        </p:spPr>
        <p:txBody>
          <a:bodyPr/>
          <a:lstStyle/>
          <a:p>
            <a:r>
              <a:rPr lang="en-US" dirty="0" smtClean="0">
                <a:solidFill>
                  <a:srgbClr val="FFC000"/>
                </a:solidFill>
              </a:rPr>
              <a:t>Education Workforce </a:t>
            </a:r>
            <a:r>
              <a:rPr lang="en-US" sz="2800" dirty="0" smtClean="0">
                <a:solidFill>
                  <a:srgbClr val="FFC000"/>
                </a:solidFill>
              </a:rPr>
              <a:t>Innovation Network</a:t>
            </a:r>
            <a:endParaRPr lang="en-US" sz="28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869" y="78377"/>
            <a:ext cx="1309241" cy="1085579"/>
          </a:xfrm>
          <a:prstGeom prst="rect">
            <a:avLst/>
          </a:prstGeom>
        </p:spPr>
      </p:pic>
      <p:sp>
        <p:nvSpPr>
          <p:cNvPr id="12" name="AutoShape 6" descr="Image result for exclamation poi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4"/>
          <a:stretch>
            <a:fillRect/>
          </a:stretch>
        </p:blipFill>
        <p:spPr>
          <a:xfrm>
            <a:off x="6748504" y="1616512"/>
            <a:ext cx="4357154" cy="1237047"/>
          </a:xfrm>
          <a:prstGeom prst="rect">
            <a:avLst/>
          </a:prstGeom>
        </p:spPr>
      </p:pic>
      <p:sp>
        <p:nvSpPr>
          <p:cNvPr id="4" name="TextBox 3"/>
          <p:cNvSpPr txBox="1"/>
          <p:nvPr/>
        </p:nvSpPr>
        <p:spPr>
          <a:xfrm>
            <a:off x="6748504" y="2965521"/>
            <a:ext cx="4656728" cy="584775"/>
          </a:xfrm>
          <a:prstGeom prst="rect">
            <a:avLst/>
          </a:prstGeom>
          <a:noFill/>
        </p:spPr>
        <p:txBody>
          <a:bodyPr wrap="square" rtlCol="0">
            <a:spAutoFit/>
          </a:bodyPr>
          <a:lstStyle/>
          <a:p>
            <a:r>
              <a:rPr lang="en-US" sz="3200" dirty="0"/>
              <a:t>https://iewin.org/</a:t>
            </a:r>
          </a:p>
        </p:txBody>
      </p:sp>
      <p:pic>
        <p:nvPicPr>
          <p:cNvPr id="8" name="Picture 7"/>
          <p:cNvPicPr>
            <a:picLocks noChangeAspect="1"/>
          </p:cNvPicPr>
          <p:nvPr/>
        </p:nvPicPr>
        <p:blipFill>
          <a:blip r:embed="rId5"/>
          <a:stretch>
            <a:fillRect/>
          </a:stretch>
        </p:blipFill>
        <p:spPr>
          <a:xfrm>
            <a:off x="655894" y="1616512"/>
            <a:ext cx="5861020" cy="4593571"/>
          </a:xfrm>
          <a:prstGeom prst="rect">
            <a:avLst/>
          </a:prstGeom>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12104" y="3588857"/>
            <a:ext cx="2029953" cy="2998794"/>
          </a:xfrm>
          <a:prstGeom prst="rect">
            <a:avLst/>
          </a:prstGeom>
        </p:spPr>
      </p:pic>
    </p:spTree>
    <p:extLst>
      <p:ext uri="{BB962C8B-B14F-4D97-AF65-F5344CB8AC3E}">
        <p14:creationId xmlns:p14="http://schemas.microsoft.com/office/powerpoint/2010/main" val="32739883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869" y="78377"/>
            <a:ext cx="1309241" cy="1085579"/>
          </a:xfrm>
          <a:prstGeom prst="rect">
            <a:avLst/>
          </a:prstGeom>
        </p:spPr>
      </p:pic>
      <p:sp>
        <p:nvSpPr>
          <p:cNvPr id="10" name="TextBox 9"/>
          <p:cNvSpPr txBox="1"/>
          <p:nvPr/>
        </p:nvSpPr>
        <p:spPr>
          <a:xfrm>
            <a:off x="1621364" y="7388318"/>
            <a:ext cx="5501390" cy="5580502"/>
          </a:xfrm>
          <a:prstGeom prst="rect">
            <a:avLst/>
          </a:prstGeom>
          <a:noFill/>
        </p:spPr>
        <p:txBody>
          <a:bodyPr wrap="square" rtlCol="0">
            <a:spAutoFit/>
          </a:bodyPr>
          <a:lstStyle/>
          <a:p>
            <a:pPr marR="0">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Then one day, after nearly ten years of sticking to his dream of pursuing music, and becoming an accomplished Elvis and Johnny Cash impersonator, his father had a proposition for him. “He said he knew I had this dream of recording music in Memphis and basically told me he would pay for half of everything if I got my (HSE).”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So, after years out of traditional high school, and an attempt at another high school equivalency (HSE) program out of state, Bennett enrolled at the MACC for daily adult education afternoon classes. “The teacher was great- he motivated me when I needed to be motivated.” After about four months in class, Bennett passed his HSE test and received his diploma. Bennett says, “If it wasn’t for Mr. Smith keeping me on track, I would have never gotten it done.”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“If I can make it, anyone can make it,” says Bennett. </a:t>
            </a:r>
            <a:endParaRPr lang="en-US" dirty="0"/>
          </a:p>
          <a:p>
            <a:endParaRPr lang="en-US" dirty="0"/>
          </a:p>
        </p:txBody>
      </p:sp>
      <p:sp>
        <p:nvSpPr>
          <p:cNvPr id="2" name="Rectangle 1"/>
          <p:cNvSpPr/>
          <p:nvPr/>
        </p:nvSpPr>
        <p:spPr>
          <a:xfrm>
            <a:off x="2568313" y="910798"/>
            <a:ext cx="9466332" cy="1477328"/>
          </a:xfrm>
          <a:prstGeom prst="rect">
            <a:avLst/>
          </a:prstGeom>
        </p:spPr>
        <p:txBody>
          <a:bodyPr wrap="square">
            <a:spAutoFit/>
          </a:bodyPr>
          <a:lstStyle/>
          <a:p>
            <a:r>
              <a:rPr lang="en-US" sz="5400" b="1" dirty="0"/>
              <a:t>Indiana</a:t>
            </a:r>
            <a:r>
              <a:rPr lang="en-US" sz="5400" dirty="0"/>
              <a:t> ADULT EDUCATION</a:t>
            </a:r>
            <a:r>
              <a:rPr lang="en-US" sz="10200" dirty="0"/>
              <a:t/>
            </a:r>
            <a:br>
              <a:rPr lang="en-US" sz="10200" dirty="0"/>
            </a:br>
            <a:r>
              <a:rPr lang="en-US" dirty="0"/>
              <a:t>Basic Skills. High School Equivalency. Short-term Training. Certifications and More.</a:t>
            </a:r>
            <a:br>
              <a:rPr lang="en-US" dirty="0"/>
            </a:br>
            <a:endParaRPr lang="en-US" dirty="0"/>
          </a:p>
        </p:txBody>
      </p:sp>
      <p:sp>
        <p:nvSpPr>
          <p:cNvPr id="3" name="TextBox 2"/>
          <p:cNvSpPr txBox="1"/>
          <p:nvPr/>
        </p:nvSpPr>
        <p:spPr>
          <a:xfrm>
            <a:off x="1266976" y="2088085"/>
            <a:ext cx="11234156" cy="5016758"/>
          </a:xfrm>
          <a:prstGeom prst="rect">
            <a:avLst/>
          </a:prstGeom>
          <a:noFill/>
        </p:spPr>
        <p:txBody>
          <a:bodyPr wrap="square" rtlCol="0">
            <a:spAutoFit/>
          </a:bodyPr>
          <a:lstStyle/>
          <a:p>
            <a:r>
              <a:rPr lang="en-US" sz="7200" dirty="0" smtClean="0">
                <a:solidFill>
                  <a:srgbClr val="FFC000"/>
                </a:solidFill>
              </a:rPr>
              <a:t>How Did We Do</a:t>
            </a:r>
            <a:r>
              <a:rPr lang="en-US" sz="7200" dirty="0" smtClean="0">
                <a:solidFill>
                  <a:srgbClr val="FFC000"/>
                </a:solidFill>
                <a:latin typeface="Arial" panose="020B0604020202020204" pitchFamily="34" charset="0"/>
                <a:cs typeface="Arial" panose="020B0604020202020204" pitchFamily="34" charset="0"/>
              </a:rPr>
              <a:t>?</a:t>
            </a:r>
          </a:p>
          <a:p>
            <a:r>
              <a:rPr lang="en-US" sz="5400" dirty="0" smtClean="0"/>
              <a:t>Basic Skills </a:t>
            </a:r>
          </a:p>
          <a:p>
            <a:endParaRPr lang="en-US" sz="1100" dirty="0" smtClean="0"/>
          </a:p>
          <a:p>
            <a:r>
              <a:rPr lang="en-US" sz="5400" dirty="0" smtClean="0"/>
              <a:t>High </a:t>
            </a:r>
            <a:r>
              <a:rPr lang="en-US" sz="5400" dirty="0"/>
              <a:t>School </a:t>
            </a:r>
            <a:r>
              <a:rPr lang="en-US" sz="5400" dirty="0" smtClean="0"/>
              <a:t>                       Equivalency</a:t>
            </a:r>
          </a:p>
          <a:p>
            <a:endParaRPr lang="en-US" sz="1100" dirty="0" smtClean="0"/>
          </a:p>
          <a:p>
            <a:r>
              <a:rPr lang="en-US" sz="3200" dirty="0" smtClean="0"/>
              <a:t/>
            </a:r>
            <a:br>
              <a:rPr lang="en-US" sz="3200" dirty="0" smtClean="0"/>
            </a:br>
            <a:r>
              <a:rPr lang="en-US" sz="3200" dirty="0" smtClean="0"/>
              <a:t> </a:t>
            </a:r>
            <a:endParaRPr lang="en-US" sz="3200" dirty="0"/>
          </a:p>
        </p:txBody>
      </p:sp>
      <p:sp>
        <p:nvSpPr>
          <p:cNvPr id="4" name="TextBox 3"/>
          <p:cNvSpPr txBox="1"/>
          <p:nvPr/>
        </p:nvSpPr>
        <p:spPr>
          <a:xfrm>
            <a:off x="6538906" y="3942439"/>
            <a:ext cx="4835043" cy="1631216"/>
          </a:xfrm>
          <a:prstGeom prst="rect">
            <a:avLst/>
          </a:prstGeom>
          <a:solidFill>
            <a:srgbClr val="FFC000"/>
          </a:solidFill>
          <a:effectLst>
            <a:reflection blurRad="6350" stA="52000" endA="300" endPos="35000" dir="5400000" sy="-100000" algn="bl" rotWithShape="0"/>
          </a:effectLst>
        </p:spPr>
        <p:txBody>
          <a:bodyPr wrap="square" rtlCol="0">
            <a:spAutoFit/>
          </a:bodyPr>
          <a:lstStyle/>
          <a:p>
            <a:r>
              <a:rPr lang="en-US" sz="1600" dirty="0" smtClean="0">
                <a:ln>
                  <a:solidFill>
                    <a:schemeClr val="bg1"/>
                  </a:solidFill>
                </a:ln>
                <a:solidFill>
                  <a:schemeClr val="bg1"/>
                </a:solidFill>
              </a:rPr>
              <a:t>INDIANA</a:t>
            </a:r>
          </a:p>
          <a:p>
            <a:r>
              <a:rPr lang="en-US" sz="3600" b="1" dirty="0">
                <a:ln>
                  <a:solidFill>
                    <a:schemeClr val="bg1"/>
                  </a:solidFill>
                </a:ln>
                <a:solidFill>
                  <a:schemeClr val="bg1"/>
                </a:solidFill>
              </a:rPr>
              <a:t>P</a:t>
            </a:r>
            <a:r>
              <a:rPr lang="en-US" sz="3600" b="1" dirty="0" smtClean="0">
                <a:ln>
                  <a:solidFill>
                    <a:schemeClr val="bg1"/>
                  </a:solidFill>
                </a:ln>
                <a:solidFill>
                  <a:schemeClr val="bg1"/>
                </a:solidFill>
              </a:rPr>
              <a:t>erformance</a:t>
            </a:r>
            <a:r>
              <a:rPr lang="en-US" sz="3600" dirty="0" smtClean="0">
                <a:ln>
                  <a:solidFill>
                    <a:schemeClr val="bg1"/>
                  </a:solidFill>
                </a:ln>
                <a:solidFill>
                  <a:schemeClr val="bg1"/>
                </a:solidFill>
              </a:rPr>
              <a:t> </a:t>
            </a:r>
          </a:p>
          <a:p>
            <a:r>
              <a:rPr lang="en-US" sz="4800" dirty="0" smtClean="0">
                <a:ln>
                  <a:solidFill>
                    <a:schemeClr val="bg1"/>
                  </a:solidFill>
                </a:ln>
                <a:solidFill>
                  <a:schemeClr val="bg1"/>
                </a:solidFill>
                <a:latin typeface="MV Boli" panose="02000500030200090000" pitchFamily="2" charset="0"/>
                <a:cs typeface="MV Boli" panose="02000500030200090000" pitchFamily="2" charset="0"/>
              </a:rPr>
              <a:t>Metrics </a:t>
            </a:r>
            <a:endParaRPr lang="en-US" sz="4800" dirty="0">
              <a:ln>
                <a:solidFill>
                  <a:schemeClr val="bg1"/>
                </a:solidFill>
              </a:ln>
              <a:solidFill>
                <a:schemeClr val="bg1"/>
              </a:solidFill>
              <a:latin typeface="MV Boli" panose="02000500030200090000" pitchFamily="2" charset="0"/>
              <a:cs typeface="MV Boli" panose="02000500030200090000" pitchFamily="2" charset="0"/>
            </a:endParaRPr>
          </a:p>
        </p:txBody>
      </p:sp>
      <p:sp>
        <p:nvSpPr>
          <p:cNvPr id="8" name="Rectangle 7"/>
          <p:cNvSpPr/>
          <p:nvPr/>
        </p:nvSpPr>
        <p:spPr>
          <a:xfrm>
            <a:off x="6538906" y="3612016"/>
            <a:ext cx="2787701" cy="184182"/>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pic>
        <p:nvPicPr>
          <p:cNvPr id="9" name="Content Placeholder 10" descr="Adult-Ed_map.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108323" y="3500635"/>
            <a:ext cx="2397049" cy="255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141348" y="3357407"/>
            <a:ext cx="1125629" cy="830997"/>
          </a:xfrm>
          <a:prstGeom prst="rect">
            <a:avLst/>
          </a:prstGeom>
        </p:spPr>
        <p:txBody>
          <a:bodyPr wrap="none">
            <a:spAutoFit/>
          </a:bodyPr>
          <a:lstStyle/>
          <a:p>
            <a:pPr>
              <a:spcBef>
                <a:spcPts val="0"/>
              </a:spcBef>
              <a:spcAft>
                <a:spcPts val="0"/>
              </a:spcAft>
            </a:pPr>
            <a:r>
              <a:rPr lang="en-US" sz="4800" b="1" dirty="0">
                <a:latin typeface="Segoe Script" panose="020B0504020000000003" pitchFamily="34" charset="0"/>
                <a:ea typeface="Calibri" panose="020F0502020204030204" pitchFamily="34" charset="0"/>
                <a:cs typeface="Times New Roman" panose="02020603050405020304" pitchFamily="18" charset="0"/>
              </a:rPr>
              <a:t>#1</a:t>
            </a:r>
          </a:p>
        </p:txBody>
      </p:sp>
      <p:sp>
        <p:nvSpPr>
          <p:cNvPr id="12" name="Rectangle 11"/>
          <p:cNvSpPr/>
          <p:nvPr/>
        </p:nvSpPr>
        <p:spPr>
          <a:xfrm>
            <a:off x="141346" y="4229855"/>
            <a:ext cx="1125629" cy="882678"/>
          </a:xfrm>
          <a:prstGeom prst="rect">
            <a:avLst/>
          </a:prstGeom>
        </p:spPr>
        <p:txBody>
          <a:bodyPr wrap="none">
            <a:spAutoFit/>
          </a:bodyPr>
          <a:lstStyle/>
          <a:p>
            <a:pPr>
              <a:lnSpc>
                <a:spcPct val="107000"/>
              </a:lnSpc>
              <a:spcBef>
                <a:spcPts val="0"/>
              </a:spcBef>
              <a:spcAft>
                <a:spcPts val="0"/>
              </a:spcAft>
            </a:pPr>
            <a:r>
              <a:rPr lang="en-US" sz="4800" b="1" dirty="0">
                <a:latin typeface="Segoe Script" panose="020B0504020000000003" pitchFamily="34" charset="0"/>
                <a:ea typeface="Calibri" panose="020F0502020204030204" pitchFamily="34" charset="0"/>
                <a:cs typeface="Times New Roman" panose="02020603050405020304" pitchFamily="18" charset="0"/>
              </a:rPr>
              <a:t>#2</a:t>
            </a:r>
          </a:p>
        </p:txBody>
      </p:sp>
    </p:spTree>
    <p:extLst>
      <p:ext uri="{BB962C8B-B14F-4D97-AF65-F5344CB8AC3E}">
        <p14:creationId xmlns:p14="http://schemas.microsoft.com/office/powerpoint/2010/main" val="10106837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4166857" y="2802301"/>
            <a:ext cx="7719334" cy="3655645"/>
          </a:xfrm>
          <a:prstGeom prst="rect">
            <a:avLst/>
          </a:prstGeom>
        </p:spPr>
      </p:pic>
      <p:sp>
        <p:nvSpPr>
          <p:cNvPr id="2" name="Title 1"/>
          <p:cNvSpPr>
            <a:spLocks noGrp="1"/>
          </p:cNvSpPr>
          <p:nvPr>
            <p:ph type="title"/>
          </p:nvPr>
        </p:nvSpPr>
        <p:spPr>
          <a:xfrm>
            <a:off x="5090486" y="299808"/>
            <a:ext cx="6795708" cy="1395502"/>
          </a:xfrm>
        </p:spPr>
        <p:txBody>
          <a:bodyPr/>
          <a:lstStyle/>
          <a:p>
            <a:pPr algn="l"/>
            <a:r>
              <a:rPr lang="en-US" dirty="0" smtClean="0">
                <a:solidFill>
                  <a:srgbClr val="FFC000"/>
                </a:solidFill>
              </a:rPr>
              <a:t>Educational pathways</a:t>
            </a:r>
            <a:endParaRPr lang="en-US" dirty="0">
              <a:solidFill>
                <a:srgbClr val="FFC000"/>
              </a:solidFill>
            </a:endParaRPr>
          </a:p>
        </p:txBody>
      </p:sp>
      <p:pic>
        <p:nvPicPr>
          <p:cNvPr id="4" name="Picture 3"/>
          <p:cNvPicPr>
            <a:picLocks noChangeAspect="1"/>
          </p:cNvPicPr>
          <p:nvPr/>
        </p:nvPicPr>
        <p:blipFill>
          <a:blip r:embed="rId4"/>
          <a:stretch>
            <a:fillRect/>
          </a:stretch>
        </p:blipFill>
        <p:spPr>
          <a:xfrm>
            <a:off x="414305" y="4078830"/>
            <a:ext cx="3752552" cy="2379116"/>
          </a:xfrm>
          <a:prstGeom prst="rect">
            <a:avLst/>
          </a:prstGeom>
        </p:spPr>
      </p:pic>
      <p:pic>
        <p:nvPicPr>
          <p:cNvPr id="6" name="Picture 5"/>
          <p:cNvPicPr>
            <a:picLocks noChangeAspect="1"/>
          </p:cNvPicPr>
          <p:nvPr/>
        </p:nvPicPr>
        <p:blipFill>
          <a:blip r:embed="rId5"/>
          <a:stretch>
            <a:fillRect/>
          </a:stretch>
        </p:blipFill>
        <p:spPr>
          <a:xfrm>
            <a:off x="414305" y="2809368"/>
            <a:ext cx="3752553" cy="1276529"/>
          </a:xfrm>
          <a:prstGeom prst="rect">
            <a:avLst/>
          </a:prstGeom>
        </p:spPr>
      </p:pic>
      <p:sp>
        <p:nvSpPr>
          <p:cNvPr id="13" name="TextBox 12"/>
          <p:cNvSpPr txBox="1"/>
          <p:nvPr/>
        </p:nvSpPr>
        <p:spPr>
          <a:xfrm>
            <a:off x="3958704" y="5770180"/>
            <a:ext cx="523426" cy="614855"/>
          </a:xfrm>
          <a:prstGeom prst="rect">
            <a:avLst/>
          </a:prstGeom>
          <a:solidFill>
            <a:schemeClr val="tx1"/>
          </a:solidFill>
        </p:spPr>
        <p:txBody>
          <a:bodyPr wrap="square" rtlCol="0">
            <a:spAutoFit/>
          </a:bodyPr>
          <a:lstStyle/>
          <a:p>
            <a:endParaRPr lang="en-US" dirty="0"/>
          </a:p>
        </p:txBody>
      </p:sp>
      <p:sp>
        <p:nvSpPr>
          <p:cNvPr id="3" name="TextBox 2"/>
          <p:cNvSpPr txBox="1"/>
          <p:nvPr/>
        </p:nvSpPr>
        <p:spPr>
          <a:xfrm>
            <a:off x="414305" y="1536025"/>
            <a:ext cx="11777695" cy="1415772"/>
          </a:xfrm>
          <a:prstGeom prst="rect">
            <a:avLst/>
          </a:prstGeom>
          <a:noFill/>
        </p:spPr>
        <p:txBody>
          <a:bodyPr wrap="square" rtlCol="0">
            <a:spAutoFit/>
          </a:bodyPr>
          <a:lstStyle/>
          <a:p>
            <a:r>
              <a:rPr lang="en-US" sz="3200" dirty="0"/>
              <a:t>Link to </a:t>
            </a:r>
            <a:r>
              <a:rPr lang="en-US" sz="3200" dirty="0" err="1"/>
              <a:t>EcO</a:t>
            </a:r>
            <a:r>
              <a:rPr lang="en-US" sz="3200" dirty="0"/>
              <a:t> Network </a:t>
            </a:r>
            <a:r>
              <a:rPr lang="en-US" sz="3200" dirty="0">
                <a:solidFill>
                  <a:srgbClr val="FFC000"/>
                </a:solidFill>
              </a:rPr>
              <a:t>Powerhouse Credential </a:t>
            </a:r>
            <a:r>
              <a:rPr lang="en-US" sz="3200" dirty="0" smtClean="0">
                <a:solidFill>
                  <a:srgbClr val="FFC000"/>
                </a:solidFill>
              </a:rPr>
              <a:t>Crosswalk</a:t>
            </a:r>
            <a:endParaRPr lang="en-US" sz="3200" dirty="0">
              <a:solidFill>
                <a:srgbClr val="FFC000"/>
              </a:solidFill>
            </a:endParaRPr>
          </a:p>
          <a:p>
            <a:r>
              <a:rPr lang="en-US" u="sng" dirty="0"/>
              <a:t>http://econetworks.org/wp-content/uploads/Powerhouse-Credential-Crosswalk-FINAL-PUBLIC-DISTRIBUTION-5_22_2018-PDF.pdf</a:t>
            </a:r>
            <a:endParaRPr lang="en-US" dirty="0"/>
          </a:p>
          <a:p>
            <a:endParaRPr lang="en-US" dirty="0"/>
          </a:p>
        </p:txBody>
      </p:sp>
    </p:spTree>
    <p:extLst>
      <p:ext uri="{BB962C8B-B14F-4D97-AF65-F5344CB8AC3E}">
        <p14:creationId xmlns:p14="http://schemas.microsoft.com/office/powerpoint/2010/main" val="25420519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869" y="78377"/>
            <a:ext cx="1309241" cy="1085579"/>
          </a:xfrm>
          <a:prstGeom prst="rect">
            <a:avLst/>
          </a:prstGeom>
        </p:spPr>
      </p:pic>
      <p:sp>
        <p:nvSpPr>
          <p:cNvPr id="5" name="Rectangle 4"/>
          <p:cNvSpPr/>
          <p:nvPr/>
        </p:nvSpPr>
        <p:spPr>
          <a:xfrm>
            <a:off x="0" y="-3049696"/>
            <a:ext cx="11734800" cy="2585323"/>
          </a:xfrm>
          <a:prstGeom prst="rect">
            <a:avLst/>
          </a:prstGeom>
        </p:spPr>
        <p:txBody>
          <a:bodyPr wrap="square">
            <a:spAutoFit/>
          </a:bodyPr>
          <a:lstStyle/>
          <a:p>
            <a:r>
              <a:rPr lang="en-US" dirty="0">
                <a:latin typeface="Arial" panose="020B0604020202020204" pitchFamily="34" charset="0"/>
              </a:rPr>
              <a:t>program is open to anyone age 16 or older who is not attending a high school. It helps people prepare for the equivalency test, earn workforce</a:t>
            </a:r>
          </a:p>
          <a:p>
            <a:r>
              <a:rPr lang="en-US" dirty="0">
                <a:latin typeface="Arial" panose="020B0604020202020204" pitchFamily="34" charset="0"/>
              </a:rPr>
              <a:t>certification and even learn English as a second language.</a:t>
            </a:r>
          </a:p>
          <a:p>
            <a:r>
              <a:rPr lang="en-US" dirty="0">
                <a:latin typeface="Arial" panose="020B0604020202020204" pitchFamily="34" charset="0"/>
              </a:rPr>
              <a:t>“It’s really all about getting people into career training and employment,” said Robert Moore, director of the program.</a:t>
            </a:r>
          </a:p>
          <a:p>
            <a:r>
              <a:rPr lang="en-US" dirty="0">
                <a:latin typeface="Arial" panose="020B0604020202020204" pitchFamily="34" charset="0"/>
              </a:rPr>
              <a:t>The program serves about 500 people each year. Historically, there has been one ceremony in May to recognize their accomplishments. A second</a:t>
            </a:r>
          </a:p>
          <a:p>
            <a:r>
              <a:rPr lang="en-US" dirty="0">
                <a:latin typeface="Arial" panose="020B0604020202020204" pitchFamily="34" charset="0"/>
              </a:rPr>
              <a:t>ceremony was added in December this year.</a:t>
            </a:r>
          </a:p>
          <a:p>
            <a:r>
              <a:rPr lang="en-US" dirty="0">
                <a:latin typeface="Arial" panose="020B0604020202020204" pitchFamily="34" charset="0"/>
              </a:rPr>
              <a:t>“</a:t>
            </a:r>
            <a:r>
              <a:rPr lang="en-US" sz="800" i="1" dirty="0">
                <a:latin typeface="Arial" panose="020B0604020202020204" pitchFamily="34" charset="0"/>
              </a:rPr>
              <a:t>- 1</a:t>
            </a:r>
            <a:endParaRPr lang="en-US" dirty="0"/>
          </a:p>
        </p:txBody>
      </p:sp>
      <p:pic>
        <p:nvPicPr>
          <p:cNvPr id="17" name="Picture 16"/>
          <p:cNvPicPr>
            <a:picLocks noChangeAspect="1"/>
          </p:cNvPicPr>
          <p:nvPr/>
        </p:nvPicPr>
        <p:blipFill rotWithShape="1">
          <a:blip r:embed="rId4" cstate="email">
            <a:extLst>
              <a:ext uri="{28A0092B-C50C-407E-A947-70E740481C1C}">
                <a14:useLocalDpi xmlns:a14="http://schemas.microsoft.com/office/drawing/2010/main"/>
              </a:ext>
            </a:extLst>
          </a:blip>
          <a:srcRect r="-1343"/>
          <a:stretch/>
        </p:blipFill>
        <p:spPr>
          <a:xfrm>
            <a:off x="9498233" y="5686049"/>
            <a:ext cx="2236571" cy="979431"/>
          </a:xfrm>
          <a:prstGeom prst="rect">
            <a:avLst/>
          </a:prstGeom>
        </p:spPr>
      </p:pic>
      <p:sp>
        <p:nvSpPr>
          <p:cNvPr id="4" name="Rectangle 3"/>
          <p:cNvSpPr/>
          <p:nvPr/>
        </p:nvSpPr>
        <p:spPr>
          <a:xfrm>
            <a:off x="3625092" y="622917"/>
            <a:ext cx="8566908" cy="707886"/>
          </a:xfrm>
          <a:prstGeom prst="rect">
            <a:avLst/>
          </a:prstGeom>
        </p:spPr>
        <p:txBody>
          <a:bodyPr wrap="square">
            <a:spAutoFit/>
          </a:bodyPr>
          <a:lstStyle/>
          <a:p>
            <a:r>
              <a:rPr lang="en-US" sz="4000" dirty="0" err="1" smtClean="0">
                <a:solidFill>
                  <a:srgbClr val="FFC000"/>
                </a:solidFill>
              </a:rPr>
              <a:t>WorkINdiana</a:t>
            </a:r>
            <a:r>
              <a:rPr lang="en-US" sz="4000" dirty="0" smtClean="0">
                <a:solidFill>
                  <a:srgbClr val="FFC000"/>
                </a:solidFill>
              </a:rPr>
              <a:t> Career Certification</a:t>
            </a:r>
            <a:endParaRPr lang="en-US" sz="4000" dirty="0">
              <a:solidFill>
                <a:srgbClr val="FFC000"/>
              </a:solidFill>
            </a:endParaRPr>
          </a:p>
        </p:txBody>
      </p:sp>
      <p:sp>
        <p:nvSpPr>
          <p:cNvPr id="21" name="AutoShape 6"/>
          <p:cNvSpPr>
            <a:spLocks noChangeArrowheads="1"/>
          </p:cNvSpPr>
          <p:nvPr/>
        </p:nvSpPr>
        <p:spPr bwMode="auto">
          <a:xfrm>
            <a:off x="8444404" y="1328607"/>
            <a:ext cx="2872841" cy="4560771"/>
          </a:xfrm>
          <a:prstGeom prst="roundRect">
            <a:avLst>
              <a:gd name="adj" fmla="val 1666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algn="ctr"/>
            <a:r>
              <a:rPr lang="en-US" sz="1600" b="1" u="sng" dirty="0">
                <a:solidFill>
                  <a:schemeClr val="bg1"/>
                </a:solidFill>
                <a:latin typeface="Calibri" panose="020F0502020204030204" pitchFamily="34" charset="0"/>
              </a:rPr>
              <a:t>Indiana </a:t>
            </a:r>
            <a:r>
              <a:rPr lang="en-US" sz="1600" b="1" u="sng" dirty="0" smtClean="0">
                <a:solidFill>
                  <a:schemeClr val="bg1"/>
                </a:solidFill>
                <a:latin typeface="Calibri" panose="020F0502020204030204" pitchFamily="34" charset="0"/>
              </a:rPr>
              <a:t>Hourly Wage</a:t>
            </a:r>
          </a:p>
          <a:p>
            <a:pPr algn="ctr"/>
            <a:endParaRPr lang="en-US" sz="1400" b="1" dirty="0">
              <a:solidFill>
                <a:schemeClr val="bg1"/>
              </a:solidFill>
              <a:latin typeface="Calibri" panose="020F0502020204030204" pitchFamily="34" charset="0"/>
            </a:endParaRPr>
          </a:p>
          <a:p>
            <a:pPr algn="ctr"/>
            <a:endParaRPr lang="en-US" sz="1400" b="1" dirty="0" smtClean="0">
              <a:solidFill>
                <a:schemeClr val="bg1"/>
              </a:solidFill>
              <a:latin typeface="Calibri" panose="020F0502020204030204" pitchFamily="34" charset="0"/>
            </a:endParaRPr>
          </a:p>
          <a:p>
            <a:pPr algn="ctr"/>
            <a:endParaRPr lang="en-US" sz="1400" b="1" dirty="0" smtClean="0">
              <a:solidFill>
                <a:schemeClr val="bg1"/>
              </a:solidFill>
              <a:latin typeface="Calibri" panose="020F0502020204030204" pitchFamily="34" charset="0"/>
            </a:endParaRPr>
          </a:p>
          <a:p>
            <a:pPr algn="ctr"/>
            <a:endParaRPr lang="en-US" sz="1400" b="1" dirty="0" smtClean="0">
              <a:solidFill>
                <a:schemeClr val="bg1"/>
              </a:solidFill>
              <a:latin typeface="Calibri" panose="020F0502020204030204" pitchFamily="34" charset="0"/>
            </a:endParaRPr>
          </a:p>
          <a:p>
            <a:pPr algn="ctr"/>
            <a:endParaRPr lang="en-US" sz="1400" b="1" dirty="0">
              <a:solidFill>
                <a:schemeClr val="bg1"/>
              </a:solidFill>
              <a:latin typeface="Calibri" panose="020F0502020204030204" pitchFamily="34" charset="0"/>
            </a:endParaRPr>
          </a:p>
          <a:p>
            <a:pPr algn="ctr"/>
            <a:endParaRPr lang="en-US" sz="1400" b="1" dirty="0">
              <a:solidFill>
                <a:schemeClr val="bg1"/>
              </a:solidFill>
              <a:latin typeface="Calibri" panose="020F0502020204030204" pitchFamily="34" charset="0"/>
            </a:endParaRPr>
          </a:p>
          <a:p>
            <a:pPr algn="ctr"/>
            <a:r>
              <a:rPr lang="en-US" sz="1600" b="1" u="sng" dirty="0" smtClean="0">
                <a:solidFill>
                  <a:schemeClr val="bg1"/>
                </a:solidFill>
                <a:latin typeface="Calibri" panose="020F0502020204030204" pitchFamily="34" charset="0"/>
              </a:rPr>
              <a:t>Projected Employment</a:t>
            </a:r>
          </a:p>
          <a:p>
            <a:pPr algn="ctr"/>
            <a:endParaRPr lang="en-US" sz="1400" b="1" dirty="0">
              <a:solidFill>
                <a:schemeClr val="bg1"/>
              </a:solidFill>
              <a:latin typeface="Calibri" panose="020F0502020204030204" pitchFamily="34" charset="0"/>
            </a:endParaRPr>
          </a:p>
          <a:p>
            <a:pPr algn="ctr"/>
            <a:endParaRPr lang="en-US" sz="1400" b="1" dirty="0">
              <a:solidFill>
                <a:schemeClr val="bg1"/>
              </a:solidFill>
              <a:latin typeface="Calibri" panose="020F0502020204030204" pitchFamily="34" charset="0"/>
            </a:endParaRPr>
          </a:p>
          <a:p>
            <a:pPr algn="ctr"/>
            <a:endParaRPr lang="en-US" sz="1400" b="1" dirty="0" smtClean="0">
              <a:solidFill>
                <a:schemeClr val="bg1"/>
              </a:solidFill>
              <a:latin typeface="Calibri" panose="020F0502020204030204" pitchFamily="34" charset="0"/>
            </a:endParaRPr>
          </a:p>
          <a:p>
            <a:pPr algn="ctr"/>
            <a:endParaRPr lang="en-US" sz="1400" b="1" dirty="0">
              <a:solidFill>
                <a:schemeClr val="bg1"/>
              </a:solidFill>
              <a:latin typeface="Calibri" panose="020F0502020204030204" pitchFamily="34" charset="0"/>
            </a:endParaRPr>
          </a:p>
          <a:p>
            <a:pPr algn="ctr"/>
            <a:endParaRPr lang="en-US" sz="1400" b="1" dirty="0" smtClean="0">
              <a:solidFill>
                <a:schemeClr val="bg1"/>
              </a:solidFill>
              <a:latin typeface="Calibri" panose="020F0502020204030204" pitchFamily="34" charset="0"/>
            </a:endParaRPr>
          </a:p>
          <a:p>
            <a:r>
              <a:rPr lang="en-US" sz="1500" b="1" u="sng" dirty="0" err="1" smtClean="0">
                <a:solidFill>
                  <a:schemeClr val="bg1"/>
                </a:solidFill>
                <a:latin typeface="Calibri" panose="020F0502020204030204" pitchFamily="34" charset="0"/>
              </a:rPr>
              <a:t>INDemand</a:t>
            </a:r>
            <a:r>
              <a:rPr lang="en-US" sz="1500" b="1" u="sng" dirty="0" smtClean="0">
                <a:solidFill>
                  <a:schemeClr val="bg1"/>
                </a:solidFill>
                <a:latin typeface="Calibri" panose="020F0502020204030204" pitchFamily="34" charset="0"/>
              </a:rPr>
              <a:t> </a:t>
            </a:r>
            <a:r>
              <a:rPr lang="en-US" sz="1500" b="1" u="sng" dirty="0">
                <a:solidFill>
                  <a:schemeClr val="bg1"/>
                </a:solidFill>
                <a:latin typeface="Calibri" panose="020F0502020204030204" pitchFamily="34" charset="0"/>
              </a:rPr>
              <a:t>Statewide Ranking </a:t>
            </a:r>
          </a:p>
          <a:p>
            <a:pPr algn="ct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600" dirty="0">
                <a:effectLst/>
                <a:latin typeface="Lucida Bright" panose="020406020505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Text Box 223"/>
          <p:cNvSpPr txBox="1"/>
          <p:nvPr/>
        </p:nvSpPr>
        <p:spPr>
          <a:xfrm>
            <a:off x="8628630" y="1888962"/>
            <a:ext cx="869603" cy="61539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dirty="0">
                <a:effectLst/>
                <a:ea typeface="Calibri" panose="020F0502020204030204" pitchFamily="34" charset="0"/>
                <a:cs typeface="Times New Roman" panose="02020603050405020304" pitchFamily="18" charset="0"/>
              </a:rPr>
              <a:t>Entry</a:t>
            </a:r>
          </a:p>
          <a:p>
            <a:pPr marL="0" marR="0" algn="ctr">
              <a:spcBef>
                <a:spcPts val="0"/>
              </a:spcBef>
              <a:spcAft>
                <a:spcPts val="0"/>
              </a:spcAft>
            </a:pPr>
            <a:r>
              <a:rPr lang="en-US" sz="1400" dirty="0" smtClean="0">
                <a:effectLst/>
                <a:ea typeface="Calibri" panose="020F0502020204030204" pitchFamily="34" charset="0"/>
                <a:cs typeface="Times New Roman" panose="02020603050405020304" pitchFamily="18" charset="0"/>
              </a:rPr>
              <a:t>$13.79</a:t>
            </a:r>
            <a:endParaRPr lang="en-US" sz="14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1100" dirty="0">
                <a:effectLst/>
                <a:ea typeface="Calibri" panose="020F0502020204030204" pitchFamily="34" charset="0"/>
                <a:cs typeface="Times New Roman" panose="02020603050405020304" pitchFamily="18" charset="0"/>
              </a:rPr>
              <a:t> </a:t>
            </a:r>
          </a:p>
        </p:txBody>
      </p:sp>
      <p:pic>
        <p:nvPicPr>
          <p:cNvPr id="26" name="Picture 25" descr="Image result for dollar sign"/>
          <p:cNvPicPr/>
          <p:nvPr/>
        </p:nvPicPr>
        <p:blipFill>
          <a:blip r:embed="rId5" cstate="email">
            <a:extLst>
              <a:ext uri="{28A0092B-C50C-407E-A947-70E740481C1C}">
                <a14:useLocalDpi xmlns:a14="http://schemas.microsoft.com/office/drawing/2010/main"/>
              </a:ext>
            </a:extLst>
          </a:blip>
          <a:srcRect/>
          <a:stretch>
            <a:fillRect/>
          </a:stretch>
        </p:blipFill>
        <p:spPr bwMode="auto">
          <a:xfrm>
            <a:off x="9410866" y="1882821"/>
            <a:ext cx="657225" cy="657225"/>
          </a:xfrm>
          <a:prstGeom prst="rect">
            <a:avLst/>
          </a:prstGeom>
          <a:noFill/>
          <a:ln>
            <a:noFill/>
          </a:ln>
        </p:spPr>
      </p:pic>
      <p:sp>
        <p:nvSpPr>
          <p:cNvPr id="27" name="Text Box 11"/>
          <p:cNvSpPr txBox="1"/>
          <p:nvPr/>
        </p:nvSpPr>
        <p:spPr>
          <a:xfrm>
            <a:off x="9980724" y="1884542"/>
            <a:ext cx="1271587" cy="5715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dirty="0">
                <a:effectLst/>
                <a:ea typeface="Calibri" panose="020F0502020204030204" pitchFamily="34" charset="0"/>
                <a:cs typeface="Times New Roman" panose="02020603050405020304" pitchFamily="18" charset="0"/>
              </a:rPr>
              <a:t>Experienced</a:t>
            </a:r>
          </a:p>
          <a:p>
            <a:pPr marL="0" marR="0" algn="ctr">
              <a:spcBef>
                <a:spcPts val="0"/>
              </a:spcBef>
              <a:spcAft>
                <a:spcPts val="0"/>
              </a:spcAft>
            </a:pPr>
            <a:r>
              <a:rPr lang="en-US" sz="1400" dirty="0" smtClean="0">
                <a:effectLst/>
                <a:ea typeface="Calibri" panose="020F0502020204030204" pitchFamily="34" charset="0"/>
                <a:cs typeface="Times New Roman" panose="02020603050405020304" pitchFamily="18" charset="0"/>
              </a:rPr>
              <a:t>$26.57</a:t>
            </a:r>
            <a:endParaRPr lang="en-US" sz="1400" dirty="0">
              <a:effectLst/>
              <a:ea typeface="Calibri" panose="020F0502020204030204" pitchFamily="34" charset="0"/>
              <a:cs typeface="Times New Roman" panose="02020603050405020304" pitchFamily="18" charset="0"/>
            </a:endParaRPr>
          </a:p>
        </p:txBody>
      </p:sp>
      <p:sp>
        <p:nvSpPr>
          <p:cNvPr id="28" name="Text Box 196"/>
          <p:cNvSpPr txBox="1"/>
          <p:nvPr/>
        </p:nvSpPr>
        <p:spPr>
          <a:xfrm>
            <a:off x="9143101" y="3277031"/>
            <a:ext cx="1405032" cy="6858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dirty="0" smtClean="0">
                <a:effectLst/>
                <a:ea typeface="Calibri" panose="020F0502020204030204" pitchFamily="34" charset="0"/>
                <a:cs typeface="Times New Roman" panose="02020603050405020304" pitchFamily="18" charset="0"/>
              </a:rPr>
              <a:t>10.18% </a:t>
            </a:r>
            <a:r>
              <a:rPr lang="en-US" sz="1400" dirty="0">
                <a:effectLst/>
                <a:ea typeface="Calibri" panose="020F0502020204030204" pitchFamily="34" charset="0"/>
                <a:cs typeface="Times New Roman" panose="02020603050405020304" pitchFamily="18" charset="0"/>
              </a:rPr>
              <a:t>increase</a:t>
            </a:r>
          </a:p>
          <a:p>
            <a:pPr marL="0" marR="0" algn="ctr">
              <a:spcBef>
                <a:spcPts val="0"/>
              </a:spcBef>
              <a:spcAft>
                <a:spcPts val="0"/>
              </a:spcAft>
            </a:pPr>
            <a:r>
              <a:rPr lang="en-US" sz="1400" dirty="0">
                <a:effectLst/>
                <a:ea typeface="Calibri" panose="020F0502020204030204" pitchFamily="34" charset="0"/>
                <a:cs typeface="Times New Roman" panose="02020603050405020304" pitchFamily="18" charset="0"/>
              </a:rPr>
              <a:t>(</a:t>
            </a:r>
            <a:r>
              <a:rPr lang="en-US" sz="1400" dirty="0" smtClean="0">
                <a:effectLst/>
                <a:ea typeface="Calibri" panose="020F0502020204030204" pitchFamily="34" charset="0"/>
                <a:cs typeface="Times New Roman" panose="02020603050405020304" pitchFamily="18" charset="0"/>
              </a:rPr>
              <a:t>2016-2026</a:t>
            </a:r>
            <a:r>
              <a:rPr lang="en-US" sz="1200" dirty="0" smtClean="0">
                <a:effectLst/>
                <a:ea typeface="Calibri" panose="020F0502020204030204" pitchFamily="34" charset="0"/>
                <a:cs typeface="Times New Roman" panose="02020603050405020304" pitchFamily="18" charset="0"/>
              </a:rPr>
              <a:t>)</a:t>
            </a:r>
            <a:endParaRPr lang="en-US" sz="1100" dirty="0">
              <a:effectLst/>
              <a:ea typeface="Calibri" panose="020F0502020204030204" pitchFamily="34" charset="0"/>
              <a:cs typeface="Times New Roman" panose="02020603050405020304" pitchFamily="18" charset="0"/>
            </a:endParaRPr>
          </a:p>
        </p:txBody>
      </p:sp>
      <p:sp>
        <p:nvSpPr>
          <p:cNvPr id="29" name="Up Arrow 28"/>
          <p:cNvSpPr/>
          <p:nvPr/>
        </p:nvSpPr>
        <p:spPr>
          <a:xfrm>
            <a:off x="10548133" y="3461740"/>
            <a:ext cx="361950" cy="485775"/>
          </a:xfrm>
          <a:prstGeom prst="upArrow">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7" name="Picture 6"/>
          <p:cNvPicPr>
            <a:picLocks noChangeAspect="1"/>
          </p:cNvPicPr>
          <p:nvPr/>
        </p:nvPicPr>
        <p:blipFill>
          <a:blip r:embed="rId6"/>
          <a:stretch>
            <a:fillRect/>
          </a:stretch>
        </p:blipFill>
        <p:spPr>
          <a:xfrm>
            <a:off x="9020341" y="4699816"/>
            <a:ext cx="2095500" cy="866775"/>
          </a:xfrm>
          <a:prstGeom prst="rect">
            <a:avLst/>
          </a:prstGeom>
        </p:spPr>
      </p:pic>
      <p:sp>
        <p:nvSpPr>
          <p:cNvPr id="9" name="AutoShape 2" descr="Image result for ekg technici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Image result for ekg technician"/>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b="14397"/>
          <a:stretch/>
        </p:blipFill>
        <p:spPr bwMode="auto">
          <a:xfrm>
            <a:off x="460375" y="4075723"/>
            <a:ext cx="7008478" cy="241099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07974" y="1518323"/>
            <a:ext cx="7774479" cy="2431435"/>
          </a:xfrm>
          <a:prstGeom prst="rect">
            <a:avLst/>
          </a:prstGeom>
        </p:spPr>
        <p:txBody>
          <a:bodyPr wrap="square">
            <a:spAutoFit/>
          </a:bodyPr>
          <a:lstStyle/>
          <a:p>
            <a:r>
              <a:rPr lang="en-US" sz="2800" dirty="0">
                <a:solidFill>
                  <a:srgbClr val="FFC000"/>
                </a:solidFill>
              </a:rPr>
              <a:t>Certified EKG Technician (CET)</a:t>
            </a:r>
          </a:p>
          <a:p>
            <a:r>
              <a:rPr lang="en-US" sz="2000" dirty="0"/>
              <a:t>National </a:t>
            </a:r>
            <a:r>
              <a:rPr lang="en-US" sz="2000" dirty="0" err="1"/>
              <a:t>Healthcareer</a:t>
            </a:r>
            <a:r>
              <a:rPr lang="en-US" sz="2000" dirty="0"/>
              <a:t> Association</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sz="1600" dirty="0"/>
              <a:t>Set-up and administer EKGs</a:t>
            </a:r>
          </a:p>
          <a:p>
            <a:pPr marL="285750" indent="-285750">
              <a:buFont typeface="Arial" panose="020B0604020202020204" pitchFamily="34" charset="0"/>
              <a:buChar char="•"/>
            </a:pPr>
            <a:r>
              <a:rPr lang="en-US" sz="1600" dirty="0"/>
              <a:t>Provides credentials to perform </a:t>
            </a:r>
            <a:r>
              <a:rPr lang="en-US" sz="1600" dirty="0" err="1"/>
              <a:t>Holter</a:t>
            </a:r>
            <a:r>
              <a:rPr lang="en-US" sz="1600" dirty="0"/>
              <a:t> monitoring and stress testing</a:t>
            </a:r>
          </a:p>
          <a:p>
            <a:pPr marL="285750" indent="-285750">
              <a:buFont typeface="Arial" panose="020B0604020202020204" pitchFamily="34" charset="0"/>
              <a:buChar char="•"/>
            </a:pPr>
            <a:r>
              <a:rPr lang="en-US" sz="1600" dirty="0"/>
              <a:t>Entry level jobs may include: cardiovascular technician, echo/cardiac technologist, patient care technician, telemetry technician, and monitor technician</a:t>
            </a:r>
          </a:p>
          <a:p>
            <a:pPr marL="285750" indent="-285750">
              <a:buFont typeface="Arial" panose="020B0604020202020204" pitchFamily="34" charset="0"/>
              <a:buChar char="•"/>
            </a:pPr>
            <a:r>
              <a:rPr lang="en-US" sz="1600" dirty="0"/>
              <a:t>NHA CET: https://www.nhanow.com/certifications/ekg-technician</a:t>
            </a:r>
          </a:p>
        </p:txBody>
      </p:sp>
    </p:spTree>
    <p:extLst>
      <p:ext uri="{BB962C8B-B14F-4D97-AF65-F5344CB8AC3E}">
        <p14:creationId xmlns:p14="http://schemas.microsoft.com/office/powerpoint/2010/main" val="38046823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869" y="78377"/>
            <a:ext cx="1309241" cy="1085579"/>
          </a:xfrm>
          <a:prstGeom prst="rect">
            <a:avLst/>
          </a:prstGeom>
        </p:spPr>
      </p:pic>
      <p:sp>
        <p:nvSpPr>
          <p:cNvPr id="5" name="Rectangle 4"/>
          <p:cNvSpPr/>
          <p:nvPr/>
        </p:nvSpPr>
        <p:spPr>
          <a:xfrm>
            <a:off x="0" y="-3049696"/>
            <a:ext cx="11734800" cy="2585323"/>
          </a:xfrm>
          <a:prstGeom prst="rect">
            <a:avLst/>
          </a:prstGeom>
        </p:spPr>
        <p:txBody>
          <a:bodyPr wrap="square">
            <a:spAutoFit/>
          </a:bodyPr>
          <a:lstStyle/>
          <a:p>
            <a:r>
              <a:rPr lang="en-US" dirty="0">
                <a:latin typeface="Arial" panose="020B0604020202020204" pitchFamily="34" charset="0"/>
              </a:rPr>
              <a:t>program is open to anyone age 16 or older who is not attending a high school. It helps people prepare for the equivalency test, earn workforce</a:t>
            </a:r>
          </a:p>
          <a:p>
            <a:r>
              <a:rPr lang="en-US" dirty="0">
                <a:latin typeface="Arial" panose="020B0604020202020204" pitchFamily="34" charset="0"/>
              </a:rPr>
              <a:t>certification and even learn English as a second language.</a:t>
            </a:r>
          </a:p>
          <a:p>
            <a:r>
              <a:rPr lang="en-US" dirty="0">
                <a:latin typeface="Arial" panose="020B0604020202020204" pitchFamily="34" charset="0"/>
              </a:rPr>
              <a:t>“It’s really all about getting people into career training and employment,” said Robert Moore, director of the program.</a:t>
            </a:r>
          </a:p>
          <a:p>
            <a:r>
              <a:rPr lang="en-US" dirty="0">
                <a:latin typeface="Arial" panose="020B0604020202020204" pitchFamily="34" charset="0"/>
              </a:rPr>
              <a:t>The program serves about 500 people each year. Historically, there has been one ceremony in May to recognize their accomplishments. A second</a:t>
            </a:r>
          </a:p>
          <a:p>
            <a:r>
              <a:rPr lang="en-US" dirty="0">
                <a:latin typeface="Arial" panose="020B0604020202020204" pitchFamily="34" charset="0"/>
              </a:rPr>
              <a:t>ceremony was added in December this year.</a:t>
            </a:r>
          </a:p>
          <a:p>
            <a:r>
              <a:rPr lang="en-US" dirty="0">
                <a:latin typeface="Arial" panose="020B0604020202020204" pitchFamily="34" charset="0"/>
              </a:rPr>
              <a:t>“</a:t>
            </a:r>
            <a:r>
              <a:rPr lang="en-US" sz="800" i="1" dirty="0">
                <a:latin typeface="Arial" panose="020B0604020202020204" pitchFamily="34" charset="0"/>
              </a:rPr>
              <a:t>- 1</a:t>
            </a:r>
            <a:endParaRPr lang="en-US" dirty="0"/>
          </a:p>
        </p:txBody>
      </p:sp>
      <p:sp>
        <p:nvSpPr>
          <p:cNvPr id="12" name="TextBox 11"/>
          <p:cNvSpPr txBox="1"/>
          <p:nvPr/>
        </p:nvSpPr>
        <p:spPr>
          <a:xfrm>
            <a:off x="556330" y="1412803"/>
            <a:ext cx="11240683" cy="1292662"/>
          </a:xfrm>
          <a:prstGeom prst="rect">
            <a:avLst/>
          </a:prstGeom>
          <a:noFill/>
        </p:spPr>
        <p:txBody>
          <a:bodyPr wrap="square" rtlCol="0">
            <a:spAutoFit/>
          </a:bodyPr>
          <a:lstStyle/>
          <a:p>
            <a:pPr marL="285750" indent="-285750">
              <a:buFont typeface="Arial" panose="020B0604020202020204" pitchFamily="34" charset="0"/>
              <a:buChar char="•"/>
            </a:pPr>
            <a:r>
              <a:rPr lang="en-US" sz="2600" dirty="0" smtClean="0"/>
              <a:t>Award letters issued 06/08/2018</a:t>
            </a:r>
          </a:p>
          <a:p>
            <a:pPr marL="285750" indent="-285750">
              <a:buFont typeface="Arial" panose="020B0604020202020204" pitchFamily="34" charset="0"/>
              <a:buChar char="•"/>
            </a:pPr>
            <a:r>
              <a:rPr lang="en-US" sz="2600" dirty="0" smtClean="0"/>
              <a:t>Grant collaborations in process</a:t>
            </a:r>
          </a:p>
          <a:p>
            <a:pPr marL="285750" indent="-285750">
              <a:buFont typeface="Arial" panose="020B0604020202020204" pitchFamily="34" charset="0"/>
              <a:buChar char="•"/>
            </a:pPr>
            <a:r>
              <a:rPr lang="en-US" sz="2600" dirty="0" smtClean="0"/>
              <a:t>WorkINdiana Professional Development training underway</a:t>
            </a:r>
            <a:endParaRPr lang="en-US" sz="2600" dirty="0"/>
          </a:p>
        </p:txBody>
      </p:sp>
      <p:sp>
        <p:nvSpPr>
          <p:cNvPr id="31" name="Title 1"/>
          <p:cNvSpPr>
            <a:spLocks noGrp="1"/>
          </p:cNvSpPr>
          <p:nvPr>
            <p:ph type="title"/>
          </p:nvPr>
        </p:nvSpPr>
        <p:spPr>
          <a:xfrm>
            <a:off x="3296089" y="337910"/>
            <a:ext cx="8610600" cy="1293028"/>
          </a:xfrm>
        </p:spPr>
        <p:txBody>
          <a:bodyPr/>
          <a:lstStyle/>
          <a:p>
            <a:r>
              <a:rPr lang="en-US" dirty="0" smtClean="0">
                <a:solidFill>
                  <a:srgbClr val="FFC000"/>
                </a:solidFill>
              </a:rPr>
              <a:t>2018-2019 Program Year RFA</a:t>
            </a:r>
            <a:endParaRPr lang="en-US" dirty="0"/>
          </a:p>
        </p:txBody>
      </p:sp>
      <p:sp>
        <p:nvSpPr>
          <p:cNvPr id="20" name="Rounded Rectangle 19"/>
          <p:cNvSpPr/>
          <p:nvPr/>
        </p:nvSpPr>
        <p:spPr>
          <a:xfrm>
            <a:off x="103555" y="4606418"/>
            <a:ext cx="3783510" cy="17438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4208444" y="4629937"/>
            <a:ext cx="3788517" cy="17203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8298678" y="4596625"/>
            <a:ext cx="3782183" cy="17203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9590947" y="4075689"/>
            <a:ext cx="1197644" cy="523220"/>
          </a:xfrm>
          <a:prstGeom prst="rect">
            <a:avLst/>
          </a:prstGeom>
          <a:noFill/>
        </p:spPr>
        <p:txBody>
          <a:bodyPr wrap="square" rtlCol="0">
            <a:spAutoFit/>
          </a:bodyPr>
          <a:lstStyle/>
          <a:p>
            <a:r>
              <a:rPr lang="en-US" sz="2800" b="1" dirty="0" smtClean="0">
                <a:solidFill>
                  <a:srgbClr val="FFC000"/>
                </a:solidFill>
              </a:rPr>
              <a:t>South</a:t>
            </a:r>
            <a:endParaRPr lang="en-US" sz="2800" b="1" dirty="0">
              <a:solidFill>
                <a:srgbClr val="FFC000"/>
              </a:solidFill>
            </a:endParaRPr>
          </a:p>
        </p:txBody>
      </p:sp>
      <p:sp>
        <p:nvSpPr>
          <p:cNvPr id="34" name="TextBox 33"/>
          <p:cNvSpPr txBox="1"/>
          <p:nvPr/>
        </p:nvSpPr>
        <p:spPr>
          <a:xfrm>
            <a:off x="1378358" y="4062668"/>
            <a:ext cx="1197644" cy="523220"/>
          </a:xfrm>
          <a:prstGeom prst="rect">
            <a:avLst/>
          </a:prstGeom>
          <a:noFill/>
        </p:spPr>
        <p:txBody>
          <a:bodyPr wrap="square" rtlCol="0">
            <a:spAutoFit/>
          </a:bodyPr>
          <a:lstStyle/>
          <a:p>
            <a:r>
              <a:rPr lang="en-US" sz="2800" b="1" dirty="0" smtClean="0">
                <a:solidFill>
                  <a:srgbClr val="FFC000"/>
                </a:solidFill>
              </a:rPr>
              <a:t>North</a:t>
            </a:r>
            <a:endParaRPr lang="en-US" sz="2800" b="1" dirty="0">
              <a:solidFill>
                <a:srgbClr val="FFC000"/>
              </a:solidFill>
            </a:endParaRPr>
          </a:p>
        </p:txBody>
      </p:sp>
      <p:sp>
        <p:nvSpPr>
          <p:cNvPr id="35" name="TextBox 34"/>
          <p:cNvSpPr txBox="1"/>
          <p:nvPr/>
        </p:nvSpPr>
        <p:spPr>
          <a:xfrm>
            <a:off x="5413062" y="4103896"/>
            <a:ext cx="1889948" cy="523220"/>
          </a:xfrm>
          <a:prstGeom prst="rect">
            <a:avLst/>
          </a:prstGeom>
          <a:noFill/>
        </p:spPr>
        <p:txBody>
          <a:bodyPr wrap="square" rtlCol="0">
            <a:spAutoFit/>
          </a:bodyPr>
          <a:lstStyle/>
          <a:p>
            <a:r>
              <a:rPr lang="en-US" sz="2800" b="1" dirty="0" smtClean="0">
                <a:solidFill>
                  <a:srgbClr val="FFC000"/>
                </a:solidFill>
              </a:rPr>
              <a:t>Central</a:t>
            </a:r>
            <a:endParaRPr lang="en-US" sz="2800" b="1" dirty="0">
              <a:solidFill>
                <a:srgbClr val="FFC000"/>
              </a:solidFill>
            </a:endParaRPr>
          </a:p>
        </p:txBody>
      </p:sp>
      <p:sp>
        <p:nvSpPr>
          <p:cNvPr id="23" name="TextBox 22"/>
          <p:cNvSpPr txBox="1"/>
          <p:nvPr/>
        </p:nvSpPr>
        <p:spPr>
          <a:xfrm>
            <a:off x="177448" y="4647478"/>
            <a:ext cx="3608228" cy="1354217"/>
          </a:xfrm>
          <a:prstGeom prst="rect">
            <a:avLst/>
          </a:prstGeom>
          <a:noFill/>
        </p:spPr>
        <p:txBody>
          <a:bodyPr wrap="square" rtlCol="0">
            <a:spAutoFit/>
          </a:bodyPr>
          <a:lstStyle/>
          <a:p>
            <a:pPr algn="ctr"/>
            <a:r>
              <a:rPr lang="en-US" b="1" dirty="0" smtClean="0">
                <a:solidFill>
                  <a:srgbClr val="0033CC"/>
                </a:solidFill>
              </a:rPr>
              <a:t>07/31/18 – 10 a.m. – 3 p.m</a:t>
            </a:r>
            <a:r>
              <a:rPr lang="en-US" dirty="0" smtClean="0">
                <a:solidFill>
                  <a:srgbClr val="0033CC"/>
                </a:solidFill>
              </a:rPr>
              <a:t>. </a:t>
            </a:r>
          </a:p>
          <a:p>
            <a:pPr algn="ctr"/>
            <a:endParaRPr lang="en-US" sz="1000" dirty="0">
              <a:solidFill>
                <a:schemeClr val="bg1"/>
              </a:solidFill>
            </a:endParaRPr>
          </a:p>
          <a:p>
            <a:pPr algn="ctr"/>
            <a:r>
              <a:rPr lang="en-US" b="1" dirty="0" smtClean="0">
                <a:solidFill>
                  <a:schemeClr val="bg1"/>
                </a:solidFill>
              </a:rPr>
              <a:t>Elkhart </a:t>
            </a:r>
            <a:r>
              <a:rPr lang="en-US" b="1" dirty="0">
                <a:solidFill>
                  <a:schemeClr val="bg1"/>
                </a:solidFill>
              </a:rPr>
              <a:t>Community Schools</a:t>
            </a:r>
          </a:p>
          <a:p>
            <a:pPr algn="ctr"/>
            <a:r>
              <a:rPr lang="en-US" dirty="0">
                <a:solidFill>
                  <a:schemeClr val="bg1"/>
                </a:solidFill>
              </a:rPr>
              <a:t>2424 California Road</a:t>
            </a:r>
          </a:p>
          <a:p>
            <a:pPr algn="ctr"/>
            <a:r>
              <a:rPr lang="en-US" dirty="0">
                <a:solidFill>
                  <a:schemeClr val="bg1"/>
                </a:solidFill>
              </a:rPr>
              <a:t>Elkhart, IN 46514</a:t>
            </a:r>
          </a:p>
        </p:txBody>
      </p:sp>
      <p:sp>
        <p:nvSpPr>
          <p:cNvPr id="36" name="TextBox 35"/>
          <p:cNvSpPr txBox="1"/>
          <p:nvPr/>
        </p:nvSpPr>
        <p:spPr>
          <a:xfrm>
            <a:off x="3936475" y="4832245"/>
            <a:ext cx="4260814" cy="1200329"/>
          </a:xfrm>
          <a:prstGeom prst="rect">
            <a:avLst/>
          </a:prstGeom>
          <a:noFill/>
        </p:spPr>
        <p:txBody>
          <a:bodyPr wrap="square" rtlCol="0">
            <a:spAutoFit/>
          </a:bodyPr>
          <a:lstStyle/>
          <a:p>
            <a:pPr algn="ctr"/>
            <a:r>
              <a:rPr lang="en-US" sz="7200" b="1" dirty="0" smtClean="0">
                <a:solidFill>
                  <a:srgbClr val="FF0000"/>
                </a:solidFill>
                <a:latin typeface="Segoe Print" panose="02000600000000000000" pitchFamily="2" charset="0"/>
              </a:rPr>
              <a:t>FULL</a:t>
            </a:r>
            <a:endParaRPr lang="en-US" sz="7200" b="1" dirty="0">
              <a:solidFill>
                <a:srgbClr val="FF0000"/>
              </a:solidFill>
              <a:latin typeface="Segoe Print" panose="02000600000000000000" pitchFamily="2" charset="0"/>
            </a:endParaRPr>
          </a:p>
        </p:txBody>
      </p:sp>
      <p:sp>
        <p:nvSpPr>
          <p:cNvPr id="37" name="TextBox 36"/>
          <p:cNvSpPr txBox="1"/>
          <p:nvPr/>
        </p:nvSpPr>
        <p:spPr>
          <a:xfrm>
            <a:off x="7780776" y="4601193"/>
            <a:ext cx="4988884" cy="1631216"/>
          </a:xfrm>
          <a:prstGeom prst="rect">
            <a:avLst/>
          </a:prstGeom>
          <a:noFill/>
        </p:spPr>
        <p:txBody>
          <a:bodyPr wrap="square" rtlCol="0">
            <a:spAutoFit/>
          </a:bodyPr>
          <a:lstStyle/>
          <a:p>
            <a:pPr algn="ctr"/>
            <a:r>
              <a:rPr lang="en-US" b="1" dirty="0" smtClean="0">
                <a:solidFill>
                  <a:srgbClr val="0033CC"/>
                </a:solidFill>
              </a:rPr>
              <a:t>08/02/18 – 10 a.m. – 3 p.m.</a:t>
            </a:r>
          </a:p>
          <a:p>
            <a:pPr algn="ctr"/>
            <a:endParaRPr lang="en-US" sz="1000" b="1" u="sng" dirty="0">
              <a:solidFill>
                <a:schemeClr val="bg1"/>
              </a:solidFill>
            </a:endParaRPr>
          </a:p>
          <a:p>
            <a:pPr algn="ctr"/>
            <a:r>
              <a:rPr lang="en-US" b="1" dirty="0">
                <a:solidFill>
                  <a:schemeClr val="bg1"/>
                </a:solidFill>
              </a:rPr>
              <a:t>Vincennes </a:t>
            </a:r>
            <a:r>
              <a:rPr lang="en-US" b="1" dirty="0" smtClean="0">
                <a:solidFill>
                  <a:schemeClr val="bg1"/>
                </a:solidFill>
              </a:rPr>
              <a:t>University</a:t>
            </a:r>
          </a:p>
          <a:p>
            <a:pPr algn="ctr"/>
            <a:r>
              <a:rPr lang="en-US" dirty="0" smtClean="0">
                <a:solidFill>
                  <a:schemeClr val="bg1"/>
                </a:solidFill>
              </a:rPr>
              <a:t>Gibson </a:t>
            </a:r>
            <a:r>
              <a:rPr lang="en-US" dirty="0">
                <a:solidFill>
                  <a:schemeClr val="bg1"/>
                </a:solidFill>
              </a:rPr>
              <a:t>County </a:t>
            </a:r>
            <a:r>
              <a:rPr lang="en-US" dirty="0" smtClean="0">
                <a:solidFill>
                  <a:schemeClr val="bg1"/>
                </a:solidFill>
              </a:rPr>
              <a:t>Center</a:t>
            </a:r>
          </a:p>
          <a:p>
            <a:pPr algn="ctr"/>
            <a:r>
              <a:rPr lang="en-US" dirty="0" smtClean="0">
                <a:solidFill>
                  <a:schemeClr val="bg1"/>
                </a:solidFill>
              </a:rPr>
              <a:t>8100 </a:t>
            </a:r>
            <a:r>
              <a:rPr lang="en-US" dirty="0">
                <a:solidFill>
                  <a:schemeClr val="bg1"/>
                </a:solidFill>
              </a:rPr>
              <a:t>US Highway 41</a:t>
            </a:r>
          </a:p>
          <a:p>
            <a:pPr algn="ctr"/>
            <a:r>
              <a:rPr lang="en-US" dirty="0">
                <a:solidFill>
                  <a:schemeClr val="bg1"/>
                </a:solidFill>
              </a:rPr>
              <a:t>Fort Branch, IN 47648</a:t>
            </a:r>
          </a:p>
        </p:txBody>
      </p:sp>
      <p:sp>
        <p:nvSpPr>
          <p:cNvPr id="24" name="TextBox 23"/>
          <p:cNvSpPr txBox="1"/>
          <p:nvPr/>
        </p:nvSpPr>
        <p:spPr>
          <a:xfrm>
            <a:off x="385718" y="2944407"/>
            <a:ext cx="11713339" cy="1107996"/>
          </a:xfrm>
          <a:prstGeom prst="rect">
            <a:avLst/>
          </a:prstGeom>
          <a:noFill/>
        </p:spPr>
        <p:txBody>
          <a:bodyPr wrap="square" rtlCol="0">
            <a:spAutoFit/>
          </a:bodyPr>
          <a:lstStyle/>
          <a:p>
            <a:r>
              <a:rPr lang="en-US" sz="2200" dirty="0" smtClean="0"/>
              <a:t>Register at </a:t>
            </a:r>
            <a:r>
              <a:rPr lang="en-US" sz="2200" dirty="0" smtClean="0">
                <a:hlinkClick r:id="rId4"/>
              </a:rPr>
              <a:t>WorkINdiana@dwd.in.gov</a:t>
            </a:r>
            <a:r>
              <a:rPr lang="en-US" sz="2200" dirty="0" smtClean="0"/>
              <a:t> by 07/20/2018</a:t>
            </a:r>
          </a:p>
          <a:p>
            <a:r>
              <a:rPr lang="en-US" sz="2200" dirty="0" smtClean="0"/>
              <a:t>Include attendee(s) name, position title, and training location</a:t>
            </a:r>
          </a:p>
          <a:p>
            <a:r>
              <a:rPr lang="en-US" sz="2200" dirty="0" smtClean="0"/>
              <a:t>Attendees should be limited to the grantee’s grant, fiscal, and data point of contact</a:t>
            </a:r>
          </a:p>
        </p:txBody>
      </p:sp>
      <p:cxnSp>
        <p:nvCxnSpPr>
          <p:cNvPr id="3" name="Straight Connector 2"/>
          <p:cNvCxnSpPr/>
          <p:nvPr/>
        </p:nvCxnSpPr>
        <p:spPr>
          <a:xfrm flipV="1">
            <a:off x="556330" y="2794094"/>
            <a:ext cx="10867292" cy="4689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19357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869" y="78377"/>
            <a:ext cx="1309241" cy="1085579"/>
          </a:xfrm>
          <a:prstGeom prst="rect">
            <a:avLst/>
          </a:prstGeom>
        </p:spPr>
      </p:pic>
      <p:sp>
        <p:nvSpPr>
          <p:cNvPr id="5" name="Rectangle 4"/>
          <p:cNvSpPr/>
          <p:nvPr/>
        </p:nvSpPr>
        <p:spPr>
          <a:xfrm>
            <a:off x="0" y="-3049696"/>
            <a:ext cx="11734800" cy="2585323"/>
          </a:xfrm>
          <a:prstGeom prst="rect">
            <a:avLst/>
          </a:prstGeom>
        </p:spPr>
        <p:txBody>
          <a:bodyPr wrap="square">
            <a:spAutoFit/>
          </a:bodyPr>
          <a:lstStyle/>
          <a:p>
            <a:r>
              <a:rPr lang="en-US" dirty="0">
                <a:latin typeface="Arial" panose="020B0604020202020204" pitchFamily="34" charset="0"/>
              </a:rPr>
              <a:t>program is open to anyone age 16 or older who is not attending a high school. It helps people prepare for the equivalency test, earn workforce</a:t>
            </a:r>
          </a:p>
          <a:p>
            <a:r>
              <a:rPr lang="en-US" dirty="0">
                <a:latin typeface="Arial" panose="020B0604020202020204" pitchFamily="34" charset="0"/>
              </a:rPr>
              <a:t>certification and even learn English as a second language.</a:t>
            </a:r>
          </a:p>
          <a:p>
            <a:r>
              <a:rPr lang="en-US" dirty="0">
                <a:latin typeface="Arial" panose="020B0604020202020204" pitchFamily="34" charset="0"/>
              </a:rPr>
              <a:t>“It’s really all about getting people into career training and employment,” said Robert Moore, director of the program.</a:t>
            </a:r>
          </a:p>
          <a:p>
            <a:r>
              <a:rPr lang="en-US" dirty="0">
                <a:latin typeface="Arial" panose="020B0604020202020204" pitchFamily="34" charset="0"/>
              </a:rPr>
              <a:t>The program serves about 500 people each year. Historically, there has been one ceremony in May to recognize their accomplishments. A second</a:t>
            </a:r>
          </a:p>
          <a:p>
            <a:r>
              <a:rPr lang="en-US" dirty="0">
                <a:latin typeface="Arial" panose="020B0604020202020204" pitchFamily="34" charset="0"/>
              </a:rPr>
              <a:t>ceremony was added in December this year.</a:t>
            </a:r>
          </a:p>
          <a:p>
            <a:r>
              <a:rPr lang="en-US" dirty="0">
                <a:latin typeface="Arial" panose="020B0604020202020204" pitchFamily="34" charset="0"/>
              </a:rPr>
              <a:t>“</a:t>
            </a:r>
            <a:r>
              <a:rPr lang="en-US" sz="800" i="1" dirty="0">
                <a:latin typeface="Arial" panose="020B0604020202020204" pitchFamily="34" charset="0"/>
              </a:rPr>
              <a:t>- 1</a:t>
            </a:r>
            <a:endParaRPr lang="en-US" dirty="0"/>
          </a:p>
        </p:txBody>
      </p:sp>
      <p:sp>
        <p:nvSpPr>
          <p:cNvPr id="7" name="Rectangle 6"/>
          <p:cNvSpPr/>
          <p:nvPr/>
        </p:nvSpPr>
        <p:spPr>
          <a:xfrm>
            <a:off x="4890150" y="2118982"/>
            <a:ext cx="7079673" cy="1046440"/>
          </a:xfrm>
          <a:prstGeom prst="rect">
            <a:avLst/>
          </a:prstGeom>
        </p:spPr>
        <p:txBody>
          <a:bodyPr wrap="square">
            <a:spAutoFit/>
          </a:bodyPr>
          <a:lstStyle/>
          <a:p>
            <a:endParaRPr lang="en-US" sz="2800" dirty="0"/>
          </a:p>
          <a:p>
            <a:endParaRPr lang="en-US" sz="1700" dirty="0"/>
          </a:p>
          <a:p>
            <a:endParaRPr lang="en-US" sz="1700" dirty="0"/>
          </a:p>
        </p:txBody>
      </p:sp>
      <p:pic>
        <p:nvPicPr>
          <p:cNvPr id="17" name="Picture 16"/>
          <p:cNvPicPr>
            <a:picLocks noChangeAspect="1"/>
          </p:cNvPicPr>
          <p:nvPr/>
        </p:nvPicPr>
        <p:blipFill rotWithShape="1">
          <a:blip r:embed="rId4" cstate="email">
            <a:extLst>
              <a:ext uri="{28A0092B-C50C-407E-A947-70E740481C1C}">
                <a14:useLocalDpi xmlns:a14="http://schemas.microsoft.com/office/drawing/2010/main"/>
              </a:ext>
            </a:extLst>
          </a:blip>
          <a:srcRect r="-1343"/>
          <a:stretch/>
        </p:blipFill>
        <p:spPr>
          <a:xfrm>
            <a:off x="9498233" y="5686049"/>
            <a:ext cx="2236571" cy="979431"/>
          </a:xfrm>
          <a:prstGeom prst="rect">
            <a:avLst/>
          </a:prstGeom>
        </p:spPr>
      </p:pic>
      <p:sp>
        <p:nvSpPr>
          <p:cNvPr id="3" name="TextBox 2"/>
          <p:cNvSpPr txBox="1"/>
          <p:nvPr/>
        </p:nvSpPr>
        <p:spPr>
          <a:xfrm>
            <a:off x="-2361811" y="3545401"/>
            <a:ext cx="10643366" cy="646331"/>
          </a:xfrm>
          <a:prstGeom prst="rect">
            <a:avLst/>
          </a:prstGeom>
          <a:noFill/>
        </p:spPr>
        <p:txBody>
          <a:bodyPr wrap="square" rtlCol="0">
            <a:spAutoFit/>
          </a:bodyPr>
          <a:lstStyle/>
          <a:p>
            <a:r>
              <a:rPr lang="en-US" dirty="0"/>
              <a:t> </a:t>
            </a:r>
          </a:p>
          <a:p>
            <a:endParaRPr lang="en-US" dirty="0"/>
          </a:p>
        </p:txBody>
      </p:sp>
      <p:pic>
        <p:nvPicPr>
          <p:cNvPr id="8" name="Picture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988053" y="826285"/>
            <a:ext cx="5153924" cy="4750898"/>
          </a:xfrm>
          <a:prstGeom prst="rect">
            <a:avLst/>
          </a:prstGeom>
        </p:spPr>
      </p:pic>
      <p:sp>
        <p:nvSpPr>
          <p:cNvPr id="4" name="Rectangle 3"/>
          <p:cNvSpPr/>
          <p:nvPr/>
        </p:nvSpPr>
        <p:spPr>
          <a:xfrm>
            <a:off x="498611" y="3763133"/>
            <a:ext cx="6096000" cy="2223686"/>
          </a:xfrm>
          <a:prstGeom prst="rect">
            <a:avLst/>
          </a:prstGeom>
        </p:spPr>
        <p:txBody>
          <a:bodyPr>
            <a:spAutoFit/>
          </a:bodyPr>
          <a:lstStyle/>
          <a:p>
            <a:r>
              <a:rPr lang="en-US" sz="3600" dirty="0"/>
              <a:t>Matt Crites</a:t>
            </a:r>
          </a:p>
          <a:p>
            <a:r>
              <a:rPr lang="en-US" sz="2800" dirty="0">
                <a:hlinkClick r:id="rId6"/>
              </a:rPr>
              <a:t>mcrites@dwd.in.gov</a:t>
            </a:r>
            <a:endParaRPr lang="en-US" sz="2800" dirty="0"/>
          </a:p>
          <a:p>
            <a:endParaRPr lang="en-US" sz="1050" dirty="0" smtClean="0"/>
          </a:p>
          <a:p>
            <a:r>
              <a:rPr lang="en-US" sz="3600" dirty="0" smtClean="0"/>
              <a:t>Brin </a:t>
            </a:r>
            <a:r>
              <a:rPr lang="en-US" sz="3600" dirty="0"/>
              <a:t>Sisco</a:t>
            </a:r>
          </a:p>
          <a:p>
            <a:r>
              <a:rPr lang="en-US" sz="2800" dirty="0" smtClean="0">
                <a:hlinkClick r:id="rId7"/>
              </a:rPr>
              <a:t>bsisco@dwd.in.gov</a:t>
            </a:r>
            <a:endParaRPr lang="en-US" sz="2800" dirty="0"/>
          </a:p>
        </p:txBody>
      </p:sp>
      <p:sp>
        <p:nvSpPr>
          <p:cNvPr id="9" name="TextBox 8"/>
          <p:cNvSpPr txBox="1"/>
          <p:nvPr/>
        </p:nvSpPr>
        <p:spPr>
          <a:xfrm>
            <a:off x="498611" y="1482011"/>
            <a:ext cx="5334840" cy="2185214"/>
          </a:xfrm>
          <a:prstGeom prst="rect">
            <a:avLst/>
          </a:prstGeom>
          <a:noFill/>
        </p:spPr>
        <p:txBody>
          <a:bodyPr wrap="square" rtlCol="0">
            <a:spAutoFit/>
          </a:bodyPr>
          <a:lstStyle/>
          <a:p>
            <a:r>
              <a:rPr lang="en-US" sz="8000" dirty="0" smtClean="0"/>
              <a:t>InTERS</a:t>
            </a:r>
          </a:p>
          <a:p>
            <a:r>
              <a:rPr lang="en-US" sz="2800" dirty="0" smtClean="0">
                <a:solidFill>
                  <a:srgbClr val="FFC000"/>
                </a:solidFill>
              </a:rPr>
              <a:t>ADULT EDUCATION UPDATES, TRAININGS</a:t>
            </a:r>
            <a:endParaRPr lang="en-US" sz="2800" dirty="0">
              <a:solidFill>
                <a:srgbClr val="FFC000"/>
              </a:solidFill>
            </a:endParaRPr>
          </a:p>
        </p:txBody>
      </p:sp>
    </p:spTree>
    <p:extLst>
      <p:ext uri="{BB962C8B-B14F-4D97-AF65-F5344CB8AC3E}">
        <p14:creationId xmlns:p14="http://schemas.microsoft.com/office/powerpoint/2010/main" val="8568048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869" y="78377"/>
            <a:ext cx="1309241" cy="1085579"/>
          </a:xfrm>
          <a:prstGeom prst="rect">
            <a:avLst/>
          </a:prstGeom>
        </p:spPr>
      </p:pic>
      <p:sp>
        <p:nvSpPr>
          <p:cNvPr id="5" name="Rectangle 4"/>
          <p:cNvSpPr/>
          <p:nvPr/>
        </p:nvSpPr>
        <p:spPr>
          <a:xfrm>
            <a:off x="0" y="-3049696"/>
            <a:ext cx="11734800" cy="2585323"/>
          </a:xfrm>
          <a:prstGeom prst="rect">
            <a:avLst/>
          </a:prstGeom>
        </p:spPr>
        <p:txBody>
          <a:bodyPr wrap="square">
            <a:spAutoFit/>
          </a:bodyPr>
          <a:lstStyle/>
          <a:p>
            <a:r>
              <a:rPr lang="en-US" dirty="0">
                <a:latin typeface="Arial" panose="020B0604020202020204" pitchFamily="34" charset="0"/>
              </a:rPr>
              <a:t>program is open to anyone age 16 or older who is not attending a high school. It helps people prepare for the equivalency test, earn workforce</a:t>
            </a:r>
          </a:p>
          <a:p>
            <a:r>
              <a:rPr lang="en-US" dirty="0">
                <a:latin typeface="Arial" panose="020B0604020202020204" pitchFamily="34" charset="0"/>
              </a:rPr>
              <a:t>certification and even learn English as a second language.</a:t>
            </a:r>
          </a:p>
          <a:p>
            <a:r>
              <a:rPr lang="en-US" dirty="0">
                <a:latin typeface="Arial" panose="020B0604020202020204" pitchFamily="34" charset="0"/>
              </a:rPr>
              <a:t>“It’s really all about getting people into career training and employment,” said Robert Moore, director of the program.</a:t>
            </a:r>
          </a:p>
          <a:p>
            <a:r>
              <a:rPr lang="en-US" dirty="0">
                <a:latin typeface="Arial" panose="020B0604020202020204" pitchFamily="34" charset="0"/>
              </a:rPr>
              <a:t>The program serves about 500 people each year. Historically, there has been one ceremony in May to recognize their accomplishments. A second</a:t>
            </a:r>
          </a:p>
          <a:p>
            <a:r>
              <a:rPr lang="en-US" dirty="0">
                <a:latin typeface="Arial" panose="020B0604020202020204" pitchFamily="34" charset="0"/>
              </a:rPr>
              <a:t>ceremony was added in December this year.</a:t>
            </a:r>
          </a:p>
          <a:p>
            <a:r>
              <a:rPr lang="en-US" dirty="0">
                <a:latin typeface="Arial" panose="020B0604020202020204" pitchFamily="34" charset="0"/>
              </a:rPr>
              <a:t>“</a:t>
            </a:r>
            <a:r>
              <a:rPr lang="en-US" sz="800" i="1" dirty="0">
                <a:latin typeface="Arial" panose="020B0604020202020204" pitchFamily="34" charset="0"/>
              </a:rPr>
              <a:t>- 1</a:t>
            </a:r>
            <a:endParaRPr lang="en-US" dirty="0"/>
          </a:p>
        </p:txBody>
      </p:sp>
      <p:sp>
        <p:nvSpPr>
          <p:cNvPr id="7" name="Rectangle 6"/>
          <p:cNvSpPr/>
          <p:nvPr/>
        </p:nvSpPr>
        <p:spPr>
          <a:xfrm>
            <a:off x="4890150" y="2118982"/>
            <a:ext cx="7079673" cy="1046440"/>
          </a:xfrm>
          <a:prstGeom prst="rect">
            <a:avLst/>
          </a:prstGeom>
        </p:spPr>
        <p:txBody>
          <a:bodyPr wrap="square">
            <a:spAutoFit/>
          </a:bodyPr>
          <a:lstStyle/>
          <a:p>
            <a:endParaRPr lang="en-US" sz="2800" dirty="0"/>
          </a:p>
          <a:p>
            <a:endParaRPr lang="en-US" sz="1700" dirty="0"/>
          </a:p>
          <a:p>
            <a:endParaRPr lang="en-US" sz="1700" dirty="0"/>
          </a:p>
        </p:txBody>
      </p:sp>
      <p:pic>
        <p:nvPicPr>
          <p:cNvPr id="17" name="Picture 16"/>
          <p:cNvPicPr>
            <a:picLocks noChangeAspect="1"/>
          </p:cNvPicPr>
          <p:nvPr/>
        </p:nvPicPr>
        <p:blipFill rotWithShape="1">
          <a:blip r:embed="rId4" cstate="email">
            <a:extLst>
              <a:ext uri="{28A0092B-C50C-407E-A947-70E740481C1C}">
                <a14:useLocalDpi xmlns:a14="http://schemas.microsoft.com/office/drawing/2010/main"/>
              </a:ext>
            </a:extLst>
          </a:blip>
          <a:srcRect r="-1343"/>
          <a:stretch/>
        </p:blipFill>
        <p:spPr>
          <a:xfrm>
            <a:off x="9498233" y="5686049"/>
            <a:ext cx="2236571" cy="979431"/>
          </a:xfrm>
          <a:prstGeom prst="rect">
            <a:avLst/>
          </a:prstGeom>
        </p:spPr>
      </p:pic>
      <p:sp>
        <p:nvSpPr>
          <p:cNvPr id="3" name="TextBox 2"/>
          <p:cNvSpPr txBox="1"/>
          <p:nvPr/>
        </p:nvSpPr>
        <p:spPr>
          <a:xfrm>
            <a:off x="-2361811" y="3545401"/>
            <a:ext cx="10643366" cy="646331"/>
          </a:xfrm>
          <a:prstGeom prst="rect">
            <a:avLst/>
          </a:prstGeom>
          <a:noFill/>
        </p:spPr>
        <p:txBody>
          <a:bodyPr wrap="square" rtlCol="0">
            <a:spAutoFit/>
          </a:bodyPr>
          <a:lstStyle/>
          <a:p>
            <a:r>
              <a:rPr lang="en-US" dirty="0"/>
              <a:t> </a:t>
            </a:r>
          </a:p>
          <a:p>
            <a:endParaRPr lang="en-US" dirty="0"/>
          </a:p>
        </p:txBody>
      </p:sp>
      <p:pic>
        <p:nvPicPr>
          <p:cNvPr id="8" name="Picture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682403" y="480607"/>
            <a:ext cx="2850401" cy="2627506"/>
          </a:xfrm>
          <a:prstGeom prst="rect">
            <a:avLst/>
          </a:prstGeom>
          <a:ln>
            <a:solidFill>
              <a:schemeClr val="tx1"/>
            </a:solidFill>
          </a:ln>
        </p:spPr>
      </p:pic>
      <p:sp>
        <p:nvSpPr>
          <p:cNvPr id="4" name="Rectangle 3"/>
          <p:cNvSpPr/>
          <p:nvPr/>
        </p:nvSpPr>
        <p:spPr>
          <a:xfrm>
            <a:off x="389969" y="2822751"/>
            <a:ext cx="11061934" cy="4154984"/>
          </a:xfrm>
          <a:prstGeom prst="rect">
            <a:avLst/>
          </a:prstGeom>
        </p:spPr>
        <p:txBody>
          <a:bodyPr wrap="square">
            <a:spAutoFit/>
          </a:bodyPr>
          <a:lstStyle/>
          <a:p>
            <a:r>
              <a:rPr lang="en-US" sz="2800" dirty="0" smtClean="0">
                <a:solidFill>
                  <a:srgbClr val="FFC000"/>
                </a:solidFill>
              </a:rPr>
              <a:t>TABE 11 &amp; 12</a:t>
            </a:r>
          </a:p>
          <a:p>
            <a:r>
              <a:rPr lang="en-US" sz="3200" dirty="0" smtClean="0"/>
              <a:t>+</a:t>
            </a:r>
            <a:r>
              <a:rPr lang="en-US" sz="1600" dirty="0" smtClean="0"/>
              <a:t> “If </a:t>
            </a:r>
            <a:r>
              <a:rPr lang="en-US" sz="1600" dirty="0"/>
              <a:t>a student scores more than one NRS level above the targeted level, then a (+) sign will appear next to the scale score and </a:t>
            </a:r>
            <a:r>
              <a:rPr lang="en-US" sz="1600" dirty="0" smtClean="0"/>
              <a:t>their score </a:t>
            </a:r>
            <a:r>
              <a:rPr lang="en-US" sz="1600" dirty="0"/>
              <a:t>will be set to the highest possible scale score, which is one above the targeted level. In this case, students may want to </a:t>
            </a:r>
            <a:r>
              <a:rPr lang="en-US" sz="1600" dirty="0" smtClean="0"/>
              <a:t>test with </a:t>
            </a:r>
            <a:r>
              <a:rPr lang="en-US" sz="1600" dirty="0"/>
              <a:t>a higher TABE test in order to better assess their ability</a:t>
            </a:r>
            <a:r>
              <a:rPr lang="en-US" sz="1600" dirty="0" smtClean="0"/>
              <a:t>.”</a:t>
            </a:r>
            <a:endParaRPr lang="en-US" sz="1600" dirty="0"/>
          </a:p>
          <a:p>
            <a:endParaRPr lang="en-US" sz="800" dirty="0" smtClean="0"/>
          </a:p>
          <a:p>
            <a:r>
              <a:rPr lang="en-US" sz="3200" dirty="0" smtClean="0"/>
              <a:t>- </a:t>
            </a:r>
            <a:r>
              <a:rPr lang="en-US" sz="1600" dirty="0"/>
              <a:t>“The minus signs on TABE scale scores are </a:t>
            </a:r>
            <a:r>
              <a:rPr lang="en-US" sz="1600" dirty="0" smtClean="0"/>
              <a:t>simply </a:t>
            </a:r>
            <a:r>
              <a:rPr lang="en-US" sz="1600" dirty="0"/>
              <a:t>a visual cue for teachers that a student was close to an </a:t>
            </a:r>
            <a:r>
              <a:rPr lang="en-US" sz="1600" dirty="0">
                <a:solidFill>
                  <a:srgbClr val="FFC000"/>
                </a:solidFill>
              </a:rPr>
              <a:t>Out of Range </a:t>
            </a:r>
            <a:r>
              <a:rPr lang="en-US" sz="1600" dirty="0"/>
              <a:t>score on the low end of the range for that specific level.  This visual cue will help teachers </a:t>
            </a:r>
            <a:r>
              <a:rPr lang="en-US" sz="1600" dirty="0" smtClean="0"/>
              <a:t>possibly </a:t>
            </a:r>
            <a:r>
              <a:rPr lang="en-US" sz="1600" dirty="0"/>
              <a:t>prepare for students that might have longer learning paths before being ready to post test and demonstrate a gain to the next NRS level. </a:t>
            </a:r>
            <a:r>
              <a:rPr lang="en-US" sz="1600" dirty="0" smtClean="0"/>
              <a:t>Typically </a:t>
            </a:r>
            <a:r>
              <a:rPr lang="en-US" sz="1600" dirty="0"/>
              <a:t>a student with a minus sign would not be a student that would be entered into a fast track or accelerated program.”</a:t>
            </a:r>
          </a:p>
          <a:p>
            <a:endParaRPr lang="en-US" sz="1600" dirty="0" smtClean="0"/>
          </a:p>
          <a:p>
            <a:r>
              <a:rPr lang="en-US" sz="2800" dirty="0" smtClean="0">
                <a:solidFill>
                  <a:srgbClr val="FFC000"/>
                </a:solidFill>
              </a:rPr>
              <a:t>Online | Paper-based |Scale Scores | Grade Levels</a:t>
            </a:r>
          </a:p>
          <a:p>
            <a:endParaRPr lang="en-US" sz="1600" dirty="0"/>
          </a:p>
        </p:txBody>
      </p:sp>
      <p:sp>
        <p:nvSpPr>
          <p:cNvPr id="9" name="TextBox 8"/>
          <p:cNvSpPr txBox="1"/>
          <p:nvPr/>
        </p:nvSpPr>
        <p:spPr>
          <a:xfrm>
            <a:off x="389969" y="1219048"/>
            <a:ext cx="7494632" cy="1538883"/>
          </a:xfrm>
          <a:prstGeom prst="rect">
            <a:avLst/>
          </a:prstGeom>
          <a:noFill/>
        </p:spPr>
        <p:txBody>
          <a:bodyPr wrap="square" rtlCol="0">
            <a:spAutoFit/>
          </a:bodyPr>
          <a:lstStyle/>
          <a:p>
            <a:r>
              <a:rPr lang="en-US" sz="6600" dirty="0" smtClean="0"/>
              <a:t>InTERS</a:t>
            </a:r>
          </a:p>
          <a:p>
            <a:r>
              <a:rPr lang="en-US" sz="2800" dirty="0" smtClean="0">
                <a:solidFill>
                  <a:srgbClr val="FFC000"/>
                </a:solidFill>
              </a:rPr>
              <a:t>ADULT EDUCATION UPDATES, TRAININGS</a:t>
            </a:r>
            <a:endParaRPr lang="en-US" sz="2800" dirty="0">
              <a:solidFill>
                <a:srgbClr val="FFC000"/>
              </a:solidFill>
            </a:endParaRPr>
          </a:p>
        </p:txBody>
      </p:sp>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74834" y="703134"/>
            <a:ext cx="1446102" cy="1383438"/>
          </a:xfrm>
          <a:prstGeom prst="rect">
            <a:avLst/>
          </a:prstGeom>
          <a:ln>
            <a:solidFill>
              <a:schemeClr val="bg1"/>
            </a:solidFill>
          </a:ln>
        </p:spPr>
      </p:pic>
    </p:spTree>
    <p:extLst>
      <p:ext uri="{BB962C8B-B14F-4D97-AF65-F5344CB8AC3E}">
        <p14:creationId xmlns:p14="http://schemas.microsoft.com/office/powerpoint/2010/main" val="391075574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869" y="78377"/>
            <a:ext cx="1309241" cy="1085579"/>
          </a:xfrm>
          <a:prstGeom prst="rect">
            <a:avLst/>
          </a:prstGeom>
        </p:spPr>
      </p:pic>
      <p:sp>
        <p:nvSpPr>
          <p:cNvPr id="5" name="Rectangle 4"/>
          <p:cNvSpPr/>
          <p:nvPr/>
        </p:nvSpPr>
        <p:spPr>
          <a:xfrm>
            <a:off x="0" y="-3049696"/>
            <a:ext cx="11734800" cy="2585323"/>
          </a:xfrm>
          <a:prstGeom prst="rect">
            <a:avLst/>
          </a:prstGeom>
        </p:spPr>
        <p:txBody>
          <a:bodyPr wrap="square">
            <a:spAutoFit/>
          </a:bodyPr>
          <a:lstStyle/>
          <a:p>
            <a:r>
              <a:rPr lang="en-US" dirty="0">
                <a:latin typeface="Arial" panose="020B0604020202020204" pitchFamily="34" charset="0"/>
              </a:rPr>
              <a:t>program is open to anyone age 16 or older who is not attending a high school. It helps people prepare for the equivalency test, earn workforce</a:t>
            </a:r>
          </a:p>
          <a:p>
            <a:r>
              <a:rPr lang="en-US" dirty="0">
                <a:latin typeface="Arial" panose="020B0604020202020204" pitchFamily="34" charset="0"/>
              </a:rPr>
              <a:t>certification and even learn English as a second language.</a:t>
            </a:r>
          </a:p>
          <a:p>
            <a:r>
              <a:rPr lang="en-US" dirty="0">
                <a:latin typeface="Arial" panose="020B0604020202020204" pitchFamily="34" charset="0"/>
              </a:rPr>
              <a:t>“It’s really all about getting people into career training and employment,” said Robert Moore, director of the program.</a:t>
            </a:r>
          </a:p>
          <a:p>
            <a:r>
              <a:rPr lang="en-US" dirty="0">
                <a:latin typeface="Arial" panose="020B0604020202020204" pitchFamily="34" charset="0"/>
              </a:rPr>
              <a:t>The program serves about 500 people each year. Historically, there has been one ceremony in May to recognize their accomplishments. A second</a:t>
            </a:r>
          </a:p>
          <a:p>
            <a:r>
              <a:rPr lang="en-US" dirty="0">
                <a:latin typeface="Arial" panose="020B0604020202020204" pitchFamily="34" charset="0"/>
              </a:rPr>
              <a:t>ceremony was added in December this year.</a:t>
            </a:r>
          </a:p>
          <a:p>
            <a:r>
              <a:rPr lang="en-US" dirty="0">
                <a:latin typeface="Arial" panose="020B0604020202020204" pitchFamily="34" charset="0"/>
              </a:rPr>
              <a:t>“</a:t>
            </a:r>
            <a:r>
              <a:rPr lang="en-US" sz="800" i="1" dirty="0">
                <a:latin typeface="Arial" panose="020B0604020202020204" pitchFamily="34" charset="0"/>
              </a:rPr>
              <a:t>- 1</a:t>
            </a:r>
            <a:endParaRPr lang="en-US" dirty="0"/>
          </a:p>
        </p:txBody>
      </p:sp>
      <p:sp>
        <p:nvSpPr>
          <p:cNvPr id="7" name="Rectangle 6"/>
          <p:cNvSpPr/>
          <p:nvPr/>
        </p:nvSpPr>
        <p:spPr>
          <a:xfrm>
            <a:off x="4890150" y="2118982"/>
            <a:ext cx="7079673" cy="1046440"/>
          </a:xfrm>
          <a:prstGeom prst="rect">
            <a:avLst/>
          </a:prstGeom>
        </p:spPr>
        <p:txBody>
          <a:bodyPr wrap="square">
            <a:spAutoFit/>
          </a:bodyPr>
          <a:lstStyle/>
          <a:p>
            <a:endParaRPr lang="en-US" sz="2800" dirty="0"/>
          </a:p>
          <a:p>
            <a:endParaRPr lang="en-US" sz="1700" dirty="0"/>
          </a:p>
          <a:p>
            <a:endParaRPr lang="en-US" sz="1700" dirty="0"/>
          </a:p>
        </p:txBody>
      </p:sp>
      <p:pic>
        <p:nvPicPr>
          <p:cNvPr id="17" name="Picture 16"/>
          <p:cNvPicPr>
            <a:picLocks noChangeAspect="1"/>
          </p:cNvPicPr>
          <p:nvPr/>
        </p:nvPicPr>
        <p:blipFill rotWithShape="1">
          <a:blip r:embed="rId4" cstate="email">
            <a:extLst>
              <a:ext uri="{28A0092B-C50C-407E-A947-70E740481C1C}">
                <a14:useLocalDpi xmlns:a14="http://schemas.microsoft.com/office/drawing/2010/main"/>
              </a:ext>
            </a:extLst>
          </a:blip>
          <a:srcRect r="-1343"/>
          <a:stretch/>
        </p:blipFill>
        <p:spPr>
          <a:xfrm>
            <a:off x="9498233" y="5686049"/>
            <a:ext cx="2236571" cy="979431"/>
          </a:xfrm>
          <a:prstGeom prst="rect">
            <a:avLst/>
          </a:prstGeom>
        </p:spPr>
      </p:pic>
      <p:sp>
        <p:nvSpPr>
          <p:cNvPr id="3" name="TextBox 2"/>
          <p:cNvSpPr txBox="1"/>
          <p:nvPr/>
        </p:nvSpPr>
        <p:spPr>
          <a:xfrm>
            <a:off x="-2361811" y="3545401"/>
            <a:ext cx="10643366" cy="646331"/>
          </a:xfrm>
          <a:prstGeom prst="rect">
            <a:avLst/>
          </a:prstGeom>
          <a:noFill/>
        </p:spPr>
        <p:txBody>
          <a:bodyPr wrap="square" rtlCol="0">
            <a:spAutoFit/>
          </a:bodyPr>
          <a:lstStyle/>
          <a:p>
            <a:r>
              <a:rPr lang="en-US" dirty="0"/>
              <a:t> </a:t>
            </a:r>
          </a:p>
          <a:p>
            <a:endParaRPr lang="en-US" dirty="0"/>
          </a:p>
        </p:txBody>
      </p:sp>
      <p:pic>
        <p:nvPicPr>
          <p:cNvPr id="8" name="Picture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925910" y="780840"/>
            <a:ext cx="3609465" cy="3327213"/>
          </a:xfrm>
          <a:prstGeom prst="rect">
            <a:avLst/>
          </a:prstGeom>
        </p:spPr>
      </p:pic>
      <p:sp>
        <p:nvSpPr>
          <p:cNvPr id="4" name="Rectangle 3"/>
          <p:cNvSpPr/>
          <p:nvPr/>
        </p:nvSpPr>
        <p:spPr>
          <a:xfrm>
            <a:off x="473441" y="3129903"/>
            <a:ext cx="11061934" cy="2123658"/>
          </a:xfrm>
          <a:prstGeom prst="rect">
            <a:avLst/>
          </a:prstGeom>
        </p:spPr>
        <p:txBody>
          <a:bodyPr wrap="square">
            <a:spAutoFit/>
          </a:bodyPr>
          <a:lstStyle/>
          <a:p>
            <a:r>
              <a:rPr lang="en-US" sz="2800" dirty="0" smtClean="0">
                <a:solidFill>
                  <a:srgbClr val="FFC000"/>
                </a:solidFill>
              </a:rPr>
              <a:t>TABE 11 &amp; 12</a:t>
            </a:r>
          </a:p>
          <a:p>
            <a:endParaRPr lang="en-US" sz="1600" dirty="0" smtClean="0"/>
          </a:p>
          <a:p>
            <a:r>
              <a:rPr lang="en-US" sz="4400" dirty="0" smtClean="0"/>
              <a:t>L (Literacy) – </a:t>
            </a:r>
          </a:p>
          <a:p>
            <a:r>
              <a:rPr lang="en-US" sz="4000" dirty="0" smtClean="0"/>
              <a:t>Available only in paper &amp; pencil</a:t>
            </a:r>
            <a:endParaRPr lang="en-US" sz="4000" dirty="0"/>
          </a:p>
        </p:txBody>
      </p:sp>
      <p:sp>
        <p:nvSpPr>
          <p:cNvPr id="9" name="TextBox 8"/>
          <p:cNvSpPr txBox="1"/>
          <p:nvPr/>
        </p:nvSpPr>
        <p:spPr>
          <a:xfrm>
            <a:off x="427642" y="1222838"/>
            <a:ext cx="7494632" cy="1631216"/>
          </a:xfrm>
          <a:prstGeom prst="rect">
            <a:avLst/>
          </a:prstGeom>
          <a:noFill/>
        </p:spPr>
        <p:txBody>
          <a:bodyPr wrap="square" rtlCol="0">
            <a:spAutoFit/>
          </a:bodyPr>
          <a:lstStyle/>
          <a:p>
            <a:r>
              <a:rPr lang="en-US" sz="7200" dirty="0" smtClean="0"/>
              <a:t>InTERS</a:t>
            </a:r>
          </a:p>
          <a:p>
            <a:r>
              <a:rPr lang="en-US" sz="2800" dirty="0" smtClean="0">
                <a:solidFill>
                  <a:srgbClr val="FFC000"/>
                </a:solidFill>
              </a:rPr>
              <a:t>ADULT EDUCATION UPDATES, TRAININGS</a:t>
            </a:r>
            <a:endParaRPr lang="en-US" sz="2800" dirty="0">
              <a:solidFill>
                <a:srgbClr val="FFC000"/>
              </a:solidFill>
            </a:endParaRPr>
          </a:p>
        </p:txBody>
      </p:sp>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58306" y="3035983"/>
            <a:ext cx="1446102" cy="1383438"/>
          </a:xfrm>
          <a:prstGeom prst="rect">
            <a:avLst/>
          </a:prstGeom>
          <a:ln>
            <a:solidFill>
              <a:schemeClr val="bg1"/>
            </a:solidFill>
          </a:ln>
        </p:spPr>
      </p:pic>
      <p:sp>
        <p:nvSpPr>
          <p:cNvPr id="2" name="Rectangle 1"/>
          <p:cNvSpPr/>
          <p:nvPr/>
        </p:nvSpPr>
        <p:spPr>
          <a:xfrm>
            <a:off x="473440" y="5445731"/>
            <a:ext cx="7992134" cy="861774"/>
          </a:xfrm>
          <a:prstGeom prst="rect">
            <a:avLst/>
          </a:prstGeom>
          <a:solidFill>
            <a:srgbClr val="FFC000"/>
          </a:solidFill>
          <a:effectLst>
            <a:reflection blurRad="6350" stA="50000" endA="300" endPos="55000" dir="5400000" sy="-100000" algn="bl" rotWithShape="0"/>
          </a:effectLst>
        </p:spPr>
        <p:txBody>
          <a:bodyPr wrap="square">
            <a:spAutoFit/>
          </a:bodyPr>
          <a:lstStyle/>
          <a:p>
            <a:r>
              <a:rPr lang="en-US" dirty="0">
                <a:solidFill>
                  <a:schemeClr val="bg1"/>
                </a:solidFill>
              </a:rPr>
              <a:t>“TABE </a:t>
            </a:r>
            <a:r>
              <a:rPr lang="en-US" b="1" i="1" dirty="0">
                <a:solidFill>
                  <a:schemeClr val="bg1"/>
                </a:solidFill>
              </a:rPr>
              <a:t>cannot</a:t>
            </a:r>
            <a:r>
              <a:rPr lang="en-US" b="1" dirty="0">
                <a:solidFill>
                  <a:schemeClr val="bg1"/>
                </a:solidFill>
              </a:rPr>
              <a:t> </a:t>
            </a:r>
            <a:r>
              <a:rPr lang="en-US" dirty="0">
                <a:solidFill>
                  <a:schemeClr val="bg1"/>
                </a:solidFill>
              </a:rPr>
              <a:t>measure some types of skills that an adult . . . may need to succeed in school, on the job, in the community, and in public life.” </a:t>
            </a:r>
            <a:r>
              <a:rPr lang="en-US" sz="1400" dirty="0">
                <a:solidFill>
                  <a:schemeClr val="bg1"/>
                </a:solidFill>
              </a:rPr>
              <a:t>Source Data Recognition Corporation | CTB</a:t>
            </a:r>
          </a:p>
        </p:txBody>
      </p:sp>
    </p:spTree>
    <p:extLst>
      <p:ext uri="{BB962C8B-B14F-4D97-AF65-F5344CB8AC3E}">
        <p14:creationId xmlns:p14="http://schemas.microsoft.com/office/powerpoint/2010/main" val="45355612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869" y="78377"/>
            <a:ext cx="1309241" cy="1085579"/>
          </a:xfrm>
          <a:prstGeom prst="rect">
            <a:avLst/>
          </a:prstGeom>
        </p:spPr>
      </p:pic>
      <p:sp>
        <p:nvSpPr>
          <p:cNvPr id="5" name="Rectangle 4"/>
          <p:cNvSpPr/>
          <p:nvPr/>
        </p:nvSpPr>
        <p:spPr>
          <a:xfrm>
            <a:off x="0" y="-3049696"/>
            <a:ext cx="11734800" cy="2585323"/>
          </a:xfrm>
          <a:prstGeom prst="rect">
            <a:avLst/>
          </a:prstGeom>
        </p:spPr>
        <p:txBody>
          <a:bodyPr wrap="square">
            <a:spAutoFit/>
          </a:bodyPr>
          <a:lstStyle/>
          <a:p>
            <a:r>
              <a:rPr lang="en-US" dirty="0">
                <a:latin typeface="Arial" panose="020B0604020202020204" pitchFamily="34" charset="0"/>
              </a:rPr>
              <a:t>program is open to anyone age 16 or older who is not attending a high school. It helps people prepare for the equivalency test, earn workforce</a:t>
            </a:r>
          </a:p>
          <a:p>
            <a:r>
              <a:rPr lang="en-US" dirty="0">
                <a:latin typeface="Arial" panose="020B0604020202020204" pitchFamily="34" charset="0"/>
              </a:rPr>
              <a:t>certification and even learn English as a second language.</a:t>
            </a:r>
          </a:p>
          <a:p>
            <a:r>
              <a:rPr lang="en-US" dirty="0">
                <a:latin typeface="Arial" panose="020B0604020202020204" pitchFamily="34" charset="0"/>
              </a:rPr>
              <a:t>“It’s really all about getting people into career training and employment,” said Robert Moore, director of the program.</a:t>
            </a:r>
          </a:p>
          <a:p>
            <a:r>
              <a:rPr lang="en-US" dirty="0">
                <a:latin typeface="Arial" panose="020B0604020202020204" pitchFamily="34" charset="0"/>
              </a:rPr>
              <a:t>The program serves about 500 people each year. Historically, there has been one ceremony in May to recognize their accomplishments. A second</a:t>
            </a:r>
          </a:p>
          <a:p>
            <a:r>
              <a:rPr lang="en-US" dirty="0">
                <a:latin typeface="Arial" panose="020B0604020202020204" pitchFamily="34" charset="0"/>
              </a:rPr>
              <a:t>ceremony was added in December this year.</a:t>
            </a:r>
          </a:p>
          <a:p>
            <a:r>
              <a:rPr lang="en-US" dirty="0">
                <a:latin typeface="Arial" panose="020B0604020202020204" pitchFamily="34" charset="0"/>
              </a:rPr>
              <a:t>“</a:t>
            </a:r>
            <a:r>
              <a:rPr lang="en-US" sz="800" i="1" dirty="0">
                <a:latin typeface="Arial" panose="020B0604020202020204" pitchFamily="34" charset="0"/>
              </a:rPr>
              <a:t>- 1</a:t>
            </a:r>
            <a:endParaRPr lang="en-US" dirty="0"/>
          </a:p>
        </p:txBody>
      </p:sp>
      <p:sp>
        <p:nvSpPr>
          <p:cNvPr id="7" name="Rectangle 6"/>
          <p:cNvSpPr/>
          <p:nvPr/>
        </p:nvSpPr>
        <p:spPr>
          <a:xfrm>
            <a:off x="4890150" y="2118982"/>
            <a:ext cx="7079673" cy="1046440"/>
          </a:xfrm>
          <a:prstGeom prst="rect">
            <a:avLst/>
          </a:prstGeom>
        </p:spPr>
        <p:txBody>
          <a:bodyPr wrap="square">
            <a:spAutoFit/>
          </a:bodyPr>
          <a:lstStyle/>
          <a:p>
            <a:endParaRPr lang="en-US" sz="2800" dirty="0"/>
          </a:p>
          <a:p>
            <a:endParaRPr lang="en-US" sz="1700" dirty="0"/>
          </a:p>
          <a:p>
            <a:endParaRPr lang="en-US" sz="1700" dirty="0"/>
          </a:p>
        </p:txBody>
      </p:sp>
      <p:pic>
        <p:nvPicPr>
          <p:cNvPr id="17" name="Picture 16"/>
          <p:cNvPicPr>
            <a:picLocks noChangeAspect="1"/>
          </p:cNvPicPr>
          <p:nvPr/>
        </p:nvPicPr>
        <p:blipFill rotWithShape="1">
          <a:blip r:embed="rId4" cstate="email">
            <a:extLst>
              <a:ext uri="{28A0092B-C50C-407E-A947-70E740481C1C}">
                <a14:useLocalDpi xmlns:a14="http://schemas.microsoft.com/office/drawing/2010/main"/>
              </a:ext>
            </a:extLst>
          </a:blip>
          <a:srcRect r="-1343"/>
          <a:stretch/>
        </p:blipFill>
        <p:spPr>
          <a:xfrm>
            <a:off x="9498233" y="5686049"/>
            <a:ext cx="2236571" cy="979431"/>
          </a:xfrm>
          <a:prstGeom prst="rect">
            <a:avLst/>
          </a:prstGeom>
        </p:spPr>
      </p:pic>
      <p:sp>
        <p:nvSpPr>
          <p:cNvPr id="3" name="TextBox 2"/>
          <p:cNvSpPr txBox="1"/>
          <p:nvPr/>
        </p:nvSpPr>
        <p:spPr>
          <a:xfrm>
            <a:off x="-2361811" y="3545401"/>
            <a:ext cx="10643366" cy="646331"/>
          </a:xfrm>
          <a:prstGeom prst="rect">
            <a:avLst/>
          </a:prstGeom>
          <a:noFill/>
        </p:spPr>
        <p:txBody>
          <a:bodyPr wrap="square" rtlCol="0">
            <a:spAutoFit/>
          </a:bodyPr>
          <a:lstStyle/>
          <a:p>
            <a:r>
              <a:rPr lang="en-US" dirty="0"/>
              <a:t> </a:t>
            </a:r>
          </a:p>
          <a:p>
            <a:endParaRPr lang="en-US" dirty="0"/>
          </a:p>
        </p:txBody>
      </p:sp>
      <p:sp>
        <p:nvSpPr>
          <p:cNvPr id="11" name="Rectangle 10"/>
          <p:cNvSpPr/>
          <p:nvPr/>
        </p:nvSpPr>
        <p:spPr>
          <a:xfrm>
            <a:off x="4977427" y="621166"/>
            <a:ext cx="6608255" cy="1323439"/>
          </a:xfrm>
          <a:prstGeom prst="rect">
            <a:avLst/>
          </a:prstGeom>
        </p:spPr>
        <p:txBody>
          <a:bodyPr wrap="square">
            <a:spAutoFit/>
          </a:bodyPr>
          <a:lstStyle/>
          <a:p>
            <a:pPr algn="ctr"/>
            <a:r>
              <a:rPr lang="en-US" sz="4000" dirty="0">
                <a:solidFill>
                  <a:schemeClr val="tx2"/>
                </a:solidFill>
              </a:rPr>
              <a:t>JAG Indiana honored </a:t>
            </a:r>
            <a:r>
              <a:rPr lang="en-US" sz="4000" dirty="0" smtClean="0">
                <a:solidFill>
                  <a:schemeClr val="tx2"/>
                </a:solidFill>
              </a:rPr>
              <a:t>at </a:t>
            </a:r>
            <a:r>
              <a:rPr lang="en-US" sz="4000" dirty="0">
                <a:solidFill>
                  <a:schemeClr val="tx2"/>
                </a:solidFill>
              </a:rPr>
              <a:t>National Training Seminar</a:t>
            </a:r>
            <a:endParaRPr lang="en-US" sz="4000" dirty="0"/>
          </a:p>
        </p:txBody>
      </p:sp>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1170" y="1543935"/>
            <a:ext cx="3276600" cy="2457450"/>
          </a:xfrm>
          <a:prstGeom prst="rect">
            <a:avLst/>
          </a:prstGeom>
          <a:ln>
            <a:solidFill>
              <a:schemeClr val="tx1"/>
            </a:solidFill>
          </a:ln>
          <a:effectLst/>
        </p:spPr>
      </p:pic>
      <p:pic>
        <p:nvPicPr>
          <p:cNvPr id="14" name="Picture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6696" y="4256255"/>
            <a:ext cx="3276600" cy="2228850"/>
          </a:xfrm>
          <a:prstGeom prst="rect">
            <a:avLst/>
          </a:prstGeom>
          <a:ln>
            <a:solidFill>
              <a:schemeClr val="tx1"/>
            </a:solidFill>
          </a:ln>
          <a:effectLst/>
        </p:spPr>
      </p:pic>
      <p:pic>
        <p:nvPicPr>
          <p:cNvPr id="15" name="Picture 14"/>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5400000">
            <a:off x="3883670" y="5155238"/>
            <a:ext cx="1691111" cy="1059078"/>
          </a:xfrm>
          <a:prstGeom prst="rect">
            <a:avLst/>
          </a:prstGeom>
          <a:ln>
            <a:solidFill>
              <a:schemeClr val="tx1"/>
            </a:solidFill>
          </a:ln>
          <a:effectLst/>
        </p:spPr>
      </p:pic>
      <p:pic>
        <p:nvPicPr>
          <p:cNvPr id="16" name="Picture 1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199687" y="2148847"/>
            <a:ext cx="3669951" cy="2507451"/>
          </a:xfrm>
          <a:prstGeom prst="rect">
            <a:avLst/>
          </a:prstGeom>
          <a:ln>
            <a:solidFill>
              <a:schemeClr val="tx1"/>
            </a:solidFill>
          </a:ln>
          <a:effectLst/>
        </p:spPr>
      </p:pic>
      <p:pic>
        <p:nvPicPr>
          <p:cNvPr id="18" name="Picture 17"/>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8205935" y="2177968"/>
            <a:ext cx="3427590" cy="2505618"/>
          </a:xfrm>
          <a:prstGeom prst="rect">
            <a:avLst/>
          </a:prstGeom>
          <a:ln>
            <a:solidFill>
              <a:schemeClr val="tx1"/>
            </a:solidFill>
          </a:ln>
          <a:effectLst/>
        </p:spPr>
      </p:pic>
      <p:sp>
        <p:nvSpPr>
          <p:cNvPr id="12" name="TextBox 11"/>
          <p:cNvSpPr txBox="1"/>
          <p:nvPr/>
        </p:nvSpPr>
        <p:spPr>
          <a:xfrm>
            <a:off x="5512755" y="4929095"/>
            <a:ext cx="6222045" cy="584775"/>
          </a:xfrm>
          <a:prstGeom prst="rect">
            <a:avLst/>
          </a:prstGeom>
          <a:noFill/>
        </p:spPr>
        <p:txBody>
          <a:bodyPr wrap="square" rtlCol="0">
            <a:spAutoFit/>
          </a:bodyPr>
          <a:lstStyle/>
          <a:p>
            <a:r>
              <a:rPr lang="en-US" sz="3150" dirty="0" smtClean="0"/>
              <a:t>INDIANA FIRST PLACE</a:t>
            </a:r>
            <a:endParaRPr lang="en-US" sz="3150" dirty="0"/>
          </a:p>
        </p:txBody>
      </p:sp>
      <p:pic>
        <p:nvPicPr>
          <p:cNvPr id="19" name="Picture 18"/>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5661696" y="5568585"/>
            <a:ext cx="3946853" cy="851386"/>
          </a:xfrm>
          <a:prstGeom prst="rect">
            <a:avLst/>
          </a:prstGeom>
          <a:ln>
            <a:solidFill>
              <a:schemeClr val="bg1"/>
            </a:solidFill>
          </a:ln>
        </p:spPr>
      </p:pic>
    </p:spTree>
    <p:extLst>
      <p:ext uri="{BB962C8B-B14F-4D97-AF65-F5344CB8AC3E}">
        <p14:creationId xmlns:p14="http://schemas.microsoft.com/office/powerpoint/2010/main" val="395702310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869" y="78377"/>
            <a:ext cx="1309241" cy="1085579"/>
          </a:xfrm>
          <a:prstGeom prst="rect">
            <a:avLst/>
          </a:prstGeom>
        </p:spPr>
      </p:pic>
      <p:sp>
        <p:nvSpPr>
          <p:cNvPr id="5" name="Rectangle 4"/>
          <p:cNvSpPr/>
          <p:nvPr/>
        </p:nvSpPr>
        <p:spPr>
          <a:xfrm>
            <a:off x="0" y="-3049696"/>
            <a:ext cx="11734800" cy="2585323"/>
          </a:xfrm>
          <a:prstGeom prst="rect">
            <a:avLst/>
          </a:prstGeom>
        </p:spPr>
        <p:txBody>
          <a:bodyPr wrap="square">
            <a:spAutoFit/>
          </a:bodyPr>
          <a:lstStyle/>
          <a:p>
            <a:r>
              <a:rPr lang="en-US" dirty="0">
                <a:latin typeface="Arial" panose="020B0604020202020204" pitchFamily="34" charset="0"/>
              </a:rPr>
              <a:t>program is open to anyone age 16 or older who is not attending a high school. It helps people prepare for the equivalency test, earn workforce</a:t>
            </a:r>
          </a:p>
          <a:p>
            <a:r>
              <a:rPr lang="en-US" dirty="0">
                <a:latin typeface="Arial" panose="020B0604020202020204" pitchFamily="34" charset="0"/>
              </a:rPr>
              <a:t>certification and even learn English as a second language.</a:t>
            </a:r>
          </a:p>
          <a:p>
            <a:r>
              <a:rPr lang="en-US" dirty="0">
                <a:latin typeface="Arial" panose="020B0604020202020204" pitchFamily="34" charset="0"/>
              </a:rPr>
              <a:t>“It’s really all about getting people into career training and employment,” said Robert Moore, director of the program.</a:t>
            </a:r>
          </a:p>
          <a:p>
            <a:r>
              <a:rPr lang="en-US" dirty="0">
                <a:latin typeface="Arial" panose="020B0604020202020204" pitchFamily="34" charset="0"/>
              </a:rPr>
              <a:t>The program serves about 500 people each year. Historically, there has been one ceremony in May to recognize their accomplishments. A second</a:t>
            </a:r>
          </a:p>
          <a:p>
            <a:r>
              <a:rPr lang="en-US" dirty="0">
                <a:latin typeface="Arial" panose="020B0604020202020204" pitchFamily="34" charset="0"/>
              </a:rPr>
              <a:t>ceremony was added in December this year.</a:t>
            </a:r>
          </a:p>
          <a:p>
            <a:r>
              <a:rPr lang="en-US" dirty="0">
                <a:latin typeface="Arial" panose="020B0604020202020204" pitchFamily="34" charset="0"/>
              </a:rPr>
              <a:t>“</a:t>
            </a:r>
            <a:r>
              <a:rPr lang="en-US" sz="800" i="1" dirty="0">
                <a:latin typeface="Arial" panose="020B0604020202020204" pitchFamily="34" charset="0"/>
              </a:rPr>
              <a:t>- 1</a:t>
            </a:r>
            <a:endParaRPr lang="en-US" dirty="0"/>
          </a:p>
        </p:txBody>
      </p:sp>
      <p:sp>
        <p:nvSpPr>
          <p:cNvPr id="7" name="Rectangle 6"/>
          <p:cNvSpPr/>
          <p:nvPr/>
        </p:nvSpPr>
        <p:spPr>
          <a:xfrm>
            <a:off x="4890150" y="2118982"/>
            <a:ext cx="7079673" cy="1046440"/>
          </a:xfrm>
          <a:prstGeom prst="rect">
            <a:avLst/>
          </a:prstGeom>
        </p:spPr>
        <p:txBody>
          <a:bodyPr wrap="square">
            <a:spAutoFit/>
          </a:bodyPr>
          <a:lstStyle/>
          <a:p>
            <a:endParaRPr lang="en-US" sz="2800" dirty="0"/>
          </a:p>
          <a:p>
            <a:endParaRPr lang="en-US" sz="1700" dirty="0"/>
          </a:p>
          <a:p>
            <a:endParaRPr lang="en-US" sz="1700" dirty="0"/>
          </a:p>
        </p:txBody>
      </p:sp>
      <p:pic>
        <p:nvPicPr>
          <p:cNvPr id="17" name="Picture 16"/>
          <p:cNvPicPr>
            <a:picLocks noChangeAspect="1"/>
          </p:cNvPicPr>
          <p:nvPr/>
        </p:nvPicPr>
        <p:blipFill rotWithShape="1">
          <a:blip r:embed="rId4" cstate="email">
            <a:extLst>
              <a:ext uri="{28A0092B-C50C-407E-A947-70E740481C1C}">
                <a14:useLocalDpi xmlns:a14="http://schemas.microsoft.com/office/drawing/2010/main"/>
              </a:ext>
            </a:extLst>
          </a:blip>
          <a:srcRect r="-1343"/>
          <a:stretch/>
        </p:blipFill>
        <p:spPr>
          <a:xfrm>
            <a:off x="9498233" y="5686049"/>
            <a:ext cx="2236571" cy="979431"/>
          </a:xfrm>
          <a:prstGeom prst="rect">
            <a:avLst/>
          </a:prstGeom>
        </p:spPr>
      </p:pic>
      <p:sp>
        <p:nvSpPr>
          <p:cNvPr id="3" name="TextBox 2"/>
          <p:cNvSpPr txBox="1"/>
          <p:nvPr/>
        </p:nvSpPr>
        <p:spPr>
          <a:xfrm>
            <a:off x="-2361811" y="3545401"/>
            <a:ext cx="10643366" cy="646331"/>
          </a:xfrm>
          <a:prstGeom prst="rect">
            <a:avLst/>
          </a:prstGeom>
          <a:noFill/>
        </p:spPr>
        <p:txBody>
          <a:bodyPr wrap="square" rtlCol="0">
            <a:spAutoFit/>
          </a:bodyPr>
          <a:lstStyle/>
          <a:p>
            <a:r>
              <a:rPr lang="en-US" dirty="0"/>
              <a:t> </a:t>
            </a:r>
          </a:p>
          <a:p>
            <a:endParaRPr lang="en-US" dirty="0"/>
          </a:p>
        </p:txBody>
      </p:sp>
      <p:graphicFrame>
        <p:nvGraphicFramePr>
          <p:cNvPr id="12" name="Chart 11"/>
          <p:cNvGraphicFramePr>
            <a:graphicFrameLocks/>
          </p:cNvGraphicFramePr>
          <p:nvPr>
            <p:extLst>
              <p:ext uri="{D42A27DB-BD31-4B8C-83A1-F6EECF244321}">
                <p14:modId xmlns:p14="http://schemas.microsoft.com/office/powerpoint/2010/main" val="3614688737"/>
              </p:ext>
            </p:extLst>
          </p:nvPr>
        </p:nvGraphicFramePr>
        <p:xfrm>
          <a:off x="145869" y="1308818"/>
          <a:ext cx="7390305" cy="5765828"/>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p:cNvSpPr/>
          <p:nvPr/>
        </p:nvSpPr>
        <p:spPr>
          <a:xfrm>
            <a:off x="7965171" y="2216056"/>
            <a:ext cx="4157366" cy="2246769"/>
          </a:xfrm>
          <a:prstGeom prst="rect">
            <a:avLst/>
          </a:prstGeom>
        </p:spPr>
        <p:txBody>
          <a:bodyPr wrap="square">
            <a:spAutoFit/>
          </a:bodyPr>
          <a:lstStyle/>
          <a:p>
            <a:pPr marL="342900" indent="-342900">
              <a:buBlip>
                <a:blip r:embed="rId6"/>
              </a:buBlip>
            </a:pPr>
            <a:r>
              <a:rPr lang="en-US" sz="2000" dirty="0">
                <a:solidFill>
                  <a:schemeClr val="tx2"/>
                </a:solidFill>
                <a:ea typeface="Calibri" panose="020F0502020204030204" pitchFamily="34" charset="0"/>
                <a:cs typeface="Times New Roman" panose="02020603050405020304" pitchFamily="18" charset="0"/>
              </a:rPr>
              <a:t>At the end of PY 17/18, </a:t>
            </a:r>
            <a:r>
              <a:rPr lang="en-US" sz="2000" dirty="0" smtClean="0">
                <a:solidFill>
                  <a:schemeClr val="tx2"/>
                </a:solidFill>
                <a:ea typeface="Calibri" panose="020F0502020204030204" pitchFamily="34" charset="0"/>
                <a:cs typeface="Times New Roman" panose="02020603050405020304" pitchFamily="18" charset="0"/>
              </a:rPr>
              <a:t>             </a:t>
            </a:r>
            <a:r>
              <a:rPr lang="en-US" sz="2000" dirty="0" smtClean="0">
                <a:solidFill>
                  <a:srgbClr val="FFC000"/>
                </a:solidFill>
                <a:ea typeface="Calibri" panose="020F0502020204030204" pitchFamily="34" charset="0"/>
                <a:cs typeface="Times New Roman" panose="02020603050405020304" pitchFamily="18" charset="0"/>
              </a:rPr>
              <a:t>25</a:t>
            </a:r>
            <a:r>
              <a:rPr lang="en-US" sz="2000" dirty="0" smtClean="0">
                <a:solidFill>
                  <a:schemeClr val="tx2"/>
                </a:solidFill>
                <a:ea typeface="Calibri" panose="020F0502020204030204" pitchFamily="34" charset="0"/>
                <a:cs typeface="Times New Roman" panose="02020603050405020304" pitchFamily="18" charset="0"/>
              </a:rPr>
              <a:t> </a:t>
            </a:r>
            <a:r>
              <a:rPr lang="en-US" sz="2000" dirty="0">
                <a:solidFill>
                  <a:srgbClr val="FFC000"/>
                </a:solidFill>
                <a:ea typeface="Calibri" panose="020F0502020204030204" pitchFamily="34" charset="0"/>
                <a:cs typeface="Times New Roman" panose="02020603050405020304" pitchFamily="18" charset="0"/>
              </a:rPr>
              <a:t>percent</a:t>
            </a:r>
            <a:r>
              <a:rPr lang="en-US" sz="2000" dirty="0">
                <a:solidFill>
                  <a:schemeClr val="tx2"/>
                </a:solidFill>
                <a:ea typeface="Calibri" panose="020F0502020204030204" pitchFamily="34" charset="0"/>
                <a:cs typeface="Times New Roman" panose="02020603050405020304" pitchFamily="18" charset="0"/>
              </a:rPr>
              <a:t> of youths on an active case load throughout the year earned a </a:t>
            </a:r>
            <a:r>
              <a:rPr lang="en-US" sz="2000" dirty="0" smtClean="0">
                <a:solidFill>
                  <a:schemeClr val="tx2"/>
                </a:solidFill>
                <a:ea typeface="Calibri" panose="020F0502020204030204" pitchFamily="34" charset="0"/>
                <a:cs typeface="Times New Roman" panose="02020603050405020304" pitchFamily="18" charset="0"/>
              </a:rPr>
              <a:t>credential</a:t>
            </a:r>
          </a:p>
          <a:p>
            <a:endParaRPr lang="en-US" sz="2000" dirty="0">
              <a:solidFill>
                <a:schemeClr val="tx2"/>
              </a:solidFill>
              <a:ea typeface="Calibri" panose="020F0502020204030204" pitchFamily="34" charset="0"/>
              <a:cs typeface="Times New Roman" panose="02020603050405020304" pitchFamily="18" charset="0"/>
            </a:endParaRPr>
          </a:p>
          <a:p>
            <a:pPr marL="342900" indent="-342900">
              <a:buBlip>
                <a:blip r:embed="rId6"/>
              </a:buBlip>
            </a:pPr>
            <a:r>
              <a:rPr lang="en-US" sz="2000" dirty="0">
                <a:ea typeface="Calibri" panose="020F0502020204030204" pitchFamily="34" charset="0"/>
                <a:cs typeface="Times New Roman" panose="02020603050405020304" pitchFamily="18" charset="0"/>
              </a:rPr>
              <a:t>2,919 new youth participants in PY – </a:t>
            </a:r>
            <a:r>
              <a:rPr lang="en-US" sz="2000" dirty="0">
                <a:solidFill>
                  <a:srgbClr val="FFC000"/>
                </a:solidFill>
                <a:ea typeface="Calibri" panose="020F0502020204030204" pitchFamily="34" charset="0"/>
                <a:cs typeface="Times New Roman" panose="02020603050405020304" pitchFamily="18" charset="0"/>
              </a:rPr>
              <a:t>31.5 percent </a:t>
            </a:r>
            <a:r>
              <a:rPr lang="en-US" sz="2000" dirty="0" smtClean="0">
                <a:solidFill>
                  <a:srgbClr val="FFC000"/>
                </a:solidFill>
                <a:ea typeface="Calibri" panose="020F0502020204030204" pitchFamily="34" charset="0"/>
                <a:cs typeface="Times New Roman" panose="02020603050405020304" pitchFamily="18" charset="0"/>
              </a:rPr>
              <a:t>dropped</a:t>
            </a:r>
            <a:endParaRPr lang="en-US" sz="2000" dirty="0">
              <a:solidFill>
                <a:srgbClr val="FFC000"/>
              </a:solidFill>
            </a:endParaRPr>
          </a:p>
        </p:txBody>
      </p:sp>
      <p:cxnSp>
        <p:nvCxnSpPr>
          <p:cNvPr id="14" name="Straight Connector 13"/>
          <p:cNvCxnSpPr/>
          <p:nvPr/>
        </p:nvCxnSpPr>
        <p:spPr>
          <a:xfrm>
            <a:off x="7829631" y="2492477"/>
            <a:ext cx="0" cy="35396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781474" y="1261949"/>
            <a:ext cx="3953326" cy="954107"/>
          </a:xfrm>
          <a:prstGeom prst="rect">
            <a:avLst/>
          </a:prstGeom>
        </p:spPr>
        <p:txBody>
          <a:bodyPr wrap="none">
            <a:spAutoFit/>
          </a:bodyPr>
          <a:lstStyle/>
          <a:p>
            <a:pPr algn="ctr"/>
            <a:r>
              <a:rPr lang="en-US" sz="2800" dirty="0">
                <a:solidFill>
                  <a:srgbClr val="FFC000"/>
                </a:solidFill>
              </a:rPr>
              <a:t>Young Adult Services </a:t>
            </a:r>
            <a:endParaRPr lang="en-US" sz="2800" dirty="0" smtClean="0">
              <a:solidFill>
                <a:srgbClr val="FFC000"/>
              </a:solidFill>
            </a:endParaRPr>
          </a:p>
          <a:p>
            <a:pPr algn="ctr"/>
            <a:r>
              <a:rPr lang="en-US" sz="2800" dirty="0" smtClean="0">
                <a:solidFill>
                  <a:srgbClr val="FFC000"/>
                </a:solidFill>
              </a:rPr>
              <a:t>PY </a:t>
            </a:r>
            <a:r>
              <a:rPr lang="en-US" sz="2800" dirty="0">
                <a:solidFill>
                  <a:srgbClr val="FFC000"/>
                </a:solidFill>
              </a:rPr>
              <a:t>17/18 ICC Report</a:t>
            </a:r>
          </a:p>
        </p:txBody>
      </p:sp>
      <p:pic>
        <p:nvPicPr>
          <p:cNvPr id="16" name="Picture 1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965171" y="498747"/>
            <a:ext cx="2567982" cy="645664"/>
          </a:xfrm>
          <a:prstGeom prst="rect">
            <a:avLst/>
          </a:prstGeom>
          <a:ln>
            <a:solidFill>
              <a:schemeClr val="bg1"/>
            </a:solidFill>
          </a:ln>
        </p:spPr>
      </p:pic>
      <p:pic>
        <p:nvPicPr>
          <p:cNvPr id="18" name="Picture 17"/>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132382" y="4559899"/>
            <a:ext cx="3822944" cy="1101107"/>
          </a:xfrm>
          <a:prstGeom prst="rect">
            <a:avLst/>
          </a:prstGeom>
          <a:ln>
            <a:solidFill>
              <a:schemeClr val="bg1"/>
            </a:solidFill>
          </a:ln>
        </p:spPr>
      </p:pic>
    </p:spTree>
    <p:extLst>
      <p:ext uri="{BB962C8B-B14F-4D97-AF65-F5344CB8AC3E}">
        <p14:creationId xmlns:p14="http://schemas.microsoft.com/office/powerpoint/2010/main" val="306614364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16298" y="0"/>
            <a:ext cx="9094852" cy="6907025"/>
          </a:xfrm>
          <a:prstGeom prst="rect">
            <a:avLst/>
          </a:prstGeom>
        </p:spPr>
      </p:pic>
    </p:spTree>
    <p:extLst>
      <p:ext uri="{BB962C8B-B14F-4D97-AF65-F5344CB8AC3E}">
        <p14:creationId xmlns:p14="http://schemas.microsoft.com/office/powerpoint/2010/main" val="102587873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33775" y="0"/>
            <a:ext cx="9092282" cy="6866370"/>
          </a:xfrm>
          <a:prstGeom prst="rect">
            <a:avLst/>
          </a:prstGeom>
        </p:spPr>
      </p:pic>
    </p:spTree>
    <p:extLst>
      <p:ext uri="{BB962C8B-B14F-4D97-AF65-F5344CB8AC3E}">
        <p14:creationId xmlns:p14="http://schemas.microsoft.com/office/powerpoint/2010/main" val="17083495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37005" y="486696"/>
            <a:ext cx="5840362" cy="769441"/>
          </a:xfrm>
          <a:prstGeom prst="rect">
            <a:avLst/>
          </a:prstGeom>
          <a:noFill/>
        </p:spPr>
        <p:txBody>
          <a:bodyPr wrap="square" rtlCol="0">
            <a:spAutoFit/>
          </a:bodyPr>
          <a:lstStyle/>
          <a:p>
            <a:r>
              <a:rPr lang="en-US" sz="4400" dirty="0" smtClean="0">
                <a:solidFill>
                  <a:srgbClr val="FFC000"/>
                </a:solidFill>
              </a:rPr>
              <a:t>NRS State Table 4 </a:t>
            </a:r>
            <a:r>
              <a:rPr lang="en-US" sz="1400" dirty="0" smtClean="0"/>
              <a:t>7-16-18</a:t>
            </a:r>
            <a:endParaRPr lang="en-US" sz="1400" dirty="0"/>
          </a:p>
        </p:txBody>
      </p:sp>
      <p:pic>
        <p:nvPicPr>
          <p:cNvPr id="9" name="Picture 8"/>
          <p:cNvPicPr>
            <a:picLocks noChangeAspect="1"/>
          </p:cNvPicPr>
          <p:nvPr/>
        </p:nvPicPr>
        <p:blipFill>
          <a:blip r:embed="rId3"/>
          <a:stretch>
            <a:fillRect/>
          </a:stretch>
        </p:blipFill>
        <p:spPr>
          <a:xfrm>
            <a:off x="988142" y="1445074"/>
            <a:ext cx="10604090" cy="5187033"/>
          </a:xfrm>
          <a:prstGeom prst="rect">
            <a:avLst/>
          </a:prstGeom>
        </p:spPr>
      </p:pic>
    </p:spTree>
    <p:extLst>
      <p:ext uri="{BB962C8B-B14F-4D97-AF65-F5344CB8AC3E}">
        <p14:creationId xmlns:p14="http://schemas.microsoft.com/office/powerpoint/2010/main" val="350607786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37761" y="0"/>
            <a:ext cx="9013119" cy="6858000"/>
          </a:xfrm>
          <a:prstGeom prst="rect">
            <a:avLst/>
          </a:prstGeom>
        </p:spPr>
      </p:pic>
    </p:spTree>
    <p:extLst>
      <p:ext uri="{BB962C8B-B14F-4D97-AF65-F5344CB8AC3E}">
        <p14:creationId xmlns:p14="http://schemas.microsoft.com/office/powerpoint/2010/main" val="89974663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27200" y="-901"/>
            <a:ext cx="9132574" cy="6858902"/>
          </a:xfrm>
          <a:prstGeom prst="rect">
            <a:avLst/>
          </a:prstGeom>
        </p:spPr>
      </p:pic>
    </p:spTree>
    <p:extLst>
      <p:ext uri="{BB962C8B-B14F-4D97-AF65-F5344CB8AC3E}">
        <p14:creationId xmlns:p14="http://schemas.microsoft.com/office/powerpoint/2010/main" val="419825400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81992" y="963"/>
            <a:ext cx="9155379" cy="6857037"/>
          </a:xfrm>
          <a:prstGeom prst="rect">
            <a:avLst/>
          </a:prstGeom>
        </p:spPr>
      </p:pic>
    </p:spTree>
    <p:extLst>
      <p:ext uri="{BB962C8B-B14F-4D97-AF65-F5344CB8AC3E}">
        <p14:creationId xmlns:p14="http://schemas.microsoft.com/office/powerpoint/2010/main" val="428744979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869" y="78377"/>
            <a:ext cx="1309241" cy="1085579"/>
          </a:xfrm>
          <a:prstGeom prst="rect">
            <a:avLst/>
          </a:prstGeom>
        </p:spPr>
      </p:pic>
      <p:sp>
        <p:nvSpPr>
          <p:cNvPr id="5" name="Rectangle 4"/>
          <p:cNvSpPr/>
          <p:nvPr/>
        </p:nvSpPr>
        <p:spPr>
          <a:xfrm>
            <a:off x="0" y="-3049696"/>
            <a:ext cx="11734800" cy="2585323"/>
          </a:xfrm>
          <a:prstGeom prst="rect">
            <a:avLst/>
          </a:prstGeom>
        </p:spPr>
        <p:txBody>
          <a:bodyPr wrap="square">
            <a:spAutoFit/>
          </a:bodyPr>
          <a:lstStyle/>
          <a:p>
            <a:r>
              <a:rPr lang="en-US" dirty="0">
                <a:latin typeface="Arial" panose="020B0604020202020204" pitchFamily="34" charset="0"/>
              </a:rPr>
              <a:t>program is open to anyone age 16 or older who is not attending a high school. It helps people prepare for the equivalency test, earn workforce</a:t>
            </a:r>
          </a:p>
          <a:p>
            <a:r>
              <a:rPr lang="en-US" dirty="0">
                <a:latin typeface="Arial" panose="020B0604020202020204" pitchFamily="34" charset="0"/>
              </a:rPr>
              <a:t>certification and even learn English as a second language.</a:t>
            </a:r>
          </a:p>
          <a:p>
            <a:r>
              <a:rPr lang="en-US" dirty="0">
                <a:latin typeface="Arial" panose="020B0604020202020204" pitchFamily="34" charset="0"/>
              </a:rPr>
              <a:t>“It’s really all about getting people into career training and employment,” said Robert Moore, director of the program.</a:t>
            </a:r>
          </a:p>
          <a:p>
            <a:r>
              <a:rPr lang="en-US" dirty="0">
                <a:latin typeface="Arial" panose="020B0604020202020204" pitchFamily="34" charset="0"/>
              </a:rPr>
              <a:t>The program serves about 500 people each year. Historically, there has been one ceremony in May to recognize their accomplishments. A second</a:t>
            </a:r>
          </a:p>
          <a:p>
            <a:r>
              <a:rPr lang="en-US" dirty="0">
                <a:latin typeface="Arial" panose="020B0604020202020204" pitchFamily="34" charset="0"/>
              </a:rPr>
              <a:t>ceremony was added in December this year.</a:t>
            </a:r>
          </a:p>
          <a:p>
            <a:r>
              <a:rPr lang="en-US" dirty="0">
                <a:latin typeface="Arial" panose="020B0604020202020204" pitchFamily="34" charset="0"/>
              </a:rPr>
              <a:t>“</a:t>
            </a:r>
            <a:r>
              <a:rPr lang="en-US" sz="800" i="1" dirty="0">
                <a:latin typeface="Arial" panose="020B0604020202020204" pitchFamily="34" charset="0"/>
              </a:rPr>
              <a:t>- 1</a:t>
            </a:r>
            <a:endParaRPr lang="en-US" dirty="0"/>
          </a:p>
        </p:txBody>
      </p:sp>
      <p:sp>
        <p:nvSpPr>
          <p:cNvPr id="7" name="Rectangle 6"/>
          <p:cNvSpPr/>
          <p:nvPr/>
        </p:nvSpPr>
        <p:spPr>
          <a:xfrm>
            <a:off x="4754654" y="2266392"/>
            <a:ext cx="7079673" cy="1046440"/>
          </a:xfrm>
          <a:prstGeom prst="rect">
            <a:avLst/>
          </a:prstGeom>
        </p:spPr>
        <p:txBody>
          <a:bodyPr wrap="square">
            <a:spAutoFit/>
          </a:bodyPr>
          <a:lstStyle/>
          <a:p>
            <a:endParaRPr lang="en-US" sz="2800" dirty="0"/>
          </a:p>
          <a:p>
            <a:endParaRPr lang="en-US" sz="1700" dirty="0"/>
          </a:p>
          <a:p>
            <a:endParaRPr lang="en-US" sz="1700" dirty="0"/>
          </a:p>
        </p:txBody>
      </p:sp>
      <p:pic>
        <p:nvPicPr>
          <p:cNvPr id="17" name="Picture 16"/>
          <p:cNvPicPr>
            <a:picLocks noChangeAspect="1"/>
          </p:cNvPicPr>
          <p:nvPr/>
        </p:nvPicPr>
        <p:blipFill rotWithShape="1">
          <a:blip r:embed="rId4" cstate="email">
            <a:extLst>
              <a:ext uri="{28A0092B-C50C-407E-A947-70E740481C1C}">
                <a14:useLocalDpi xmlns:a14="http://schemas.microsoft.com/office/drawing/2010/main"/>
              </a:ext>
            </a:extLst>
          </a:blip>
          <a:srcRect r="-1343"/>
          <a:stretch/>
        </p:blipFill>
        <p:spPr>
          <a:xfrm>
            <a:off x="9498233" y="5686049"/>
            <a:ext cx="2236571" cy="979431"/>
          </a:xfrm>
          <a:prstGeom prst="rect">
            <a:avLst/>
          </a:prstGeom>
        </p:spPr>
      </p:pic>
      <p:sp>
        <p:nvSpPr>
          <p:cNvPr id="4" name="Rectangle 3"/>
          <p:cNvSpPr/>
          <p:nvPr/>
        </p:nvSpPr>
        <p:spPr>
          <a:xfrm>
            <a:off x="1337607" y="1112229"/>
            <a:ext cx="9278911" cy="4770537"/>
          </a:xfrm>
          <a:prstGeom prst="rect">
            <a:avLst/>
          </a:prstGeom>
        </p:spPr>
        <p:txBody>
          <a:bodyPr wrap="square">
            <a:spAutoFit/>
          </a:bodyPr>
          <a:lstStyle/>
          <a:p>
            <a:pPr lvl="0" indent="0" algn="ctr">
              <a:spcBef>
                <a:spcPts val="0"/>
              </a:spcBef>
              <a:spcAft>
                <a:spcPts val="0"/>
              </a:spcAft>
              <a:buNone/>
              <a:defRPr/>
            </a:pPr>
            <a:r>
              <a:rPr lang="en-US" sz="6000" u="sng" dirty="0" smtClean="0">
                <a:solidFill>
                  <a:srgbClr val="FFC000"/>
                </a:solidFill>
              </a:rPr>
              <a:t>Next</a:t>
            </a:r>
            <a:r>
              <a:rPr lang="en-US" sz="6000" dirty="0" smtClean="0"/>
              <a:t> </a:t>
            </a:r>
            <a:r>
              <a:rPr lang="en-US" sz="6000" dirty="0"/>
              <a:t>Adult Education &amp; Workforce Development </a:t>
            </a:r>
            <a:r>
              <a:rPr lang="en-US" sz="4800" b="1" dirty="0"/>
              <a:t>Statewide Webinar</a:t>
            </a:r>
          </a:p>
          <a:p>
            <a:pPr lvl="0" algn="ctr">
              <a:defRPr/>
            </a:pPr>
            <a:r>
              <a:rPr lang="en-US" sz="9600" dirty="0" smtClean="0">
                <a:solidFill>
                  <a:srgbClr val="FFC000"/>
                </a:solidFill>
              </a:rPr>
              <a:t>8.8.18 </a:t>
            </a:r>
            <a:endParaRPr lang="en-US" sz="9600" dirty="0">
              <a:solidFill>
                <a:srgbClr val="FFC000"/>
              </a:solidFill>
            </a:endParaRPr>
          </a:p>
          <a:p>
            <a:pPr lvl="0" algn="ctr">
              <a:defRPr/>
            </a:pPr>
            <a:r>
              <a:rPr lang="en-US" sz="4000" dirty="0"/>
              <a:t>10 to 11:30 a.m. ET</a:t>
            </a:r>
          </a:p>
        </p:txBody>
      </p:sp>
      <p:sp>
        <p:nvSpPr>
          <p:cNvPr id="8" name="Rectangle 7"/>
          <p:cNvSpPr/>
          <p:nvPr/>
        </p:nvSpPr>
        <p:spPr>
          <a:xfrm>
            <a:off x="800489" y="5993288"/>
            <a:ext cx="6096000" cy="923330"/>
          </a:xfrm>
          <a:prstGeom prst="rect">
            <a:avLst/>
          </a:prstGeom>
        </p:spPr>
        <p:txBody>
          <a:bodyPr>
            <a:spAutoFit/>
          </a:bodyPr>
          <a:lstStyle/>
          <a:p>
            <a:r>
              <a:rPr lang="en-US" i="1" dirty="0"/>
              <a:t>The right skills, at the right time, in the right way.                               </a:t>
            </a:r>
            <a:r>
              <a:rPr lang="en-US" b="1" i="1" dirty="0"/>
              <a:t>Indiana’s Demand Driven Workforce</a:t>
            </a:r>
            <a:endParaRPr lang="en-US" b="1" dirty="0"/>
          </a:p>
          <a:p>
            <a:endParaRPr lang="en-US" dirty="0"/>
          </a:p>
        </p:txBody>
      </p:sp>
    </p:spTree>
    <p:extLst>
      <p:ext uri="{BB962C8B-B14F-4D97-AF65-F5344CB8AC3E}">
        <p14:creationId xmlns:p14="http://schemas.microsoft.com/office/powerpoint/2010/main" val="18997108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869" y="78377"/>
            <a:ext cx="1309241" cy="1085579"/>
          </a:xfrm>
          <a:prstGeom prst="rect">
            <a:avLst/>
          </a:prstGeom>
        </p:spPr>
      </p:pic>
      <p:sp>
        <p:nvSpPr>
          <p:cNvPr id="10" name="TextBox 9"/>
          <p:cNvSpPr txBox="1"/>
          <p:nvPr/>
        </p:nvSpPr>
        <p:spPr>
          <a:xfrm>
            <a:off x="1621364" y="7388318"/>
            <a:ext cx="5501390" cy="5580502"/>
          </a:xfrm>
          <a:prstGeom prst="rect">
            <a:avLst/>
          </a:prstGeom>
          <a:noFill/>
        </p:spPr>
        <p:txBody>
          <a:bodyPr wrap="square" rtlCol="0">
            <a:spAutoFit/>
          </a:bodyPr>
          <a:lstStyle/>
          <a:p>
            <a:pPr marR="0">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Then one day, after nearly ten years of sticking to his dream of pursuing music, and becoming an accomplished Elvis and Johnny Cash impersonator, his father had a proposition for him. “He said he knew I had this dream of recording music in Memphis and basically told me he would pay for half of everything if I got my (HSE).”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So, after years out of traditional high school, and an attempt at another high school equivalency (HSE) program out of state, Bennett enrolled at the MACC for daily adult education afternoon classes. “The teacher was great- he motivated me when I needed to be motivated.” After about four months in class, Bennett passed his HSE test and received his diploma. Bennett says, “If it wasn’t for Mr. Smith keeping me on track, I would have never gotten it done.”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“If I can make it, anyone can make it,” says Bennett. </a:t>
            </a:r>
            <a:endParaRPr lang="en-US" dirty="0"/>
          </a:p>
          <a:p>
            <a:endParaRPr lang="en-US" dirty="0"/>
          </a:p>
        </p:txBody>
      </p:sp>
      <p:sp>
        <p:nvSpPr>
          <p:cNvPr id="2" name="Rectangle 1"/>
          <p:cNvSpPr/>
          <p:nvPr/>
        </p:nvSpPr>
        <p:spPr>
          <a:xfrm>
            <a:off x="2568313" y="910798"/>
            <a:ext cx="9466332" cy="1477328"/>
          </a:xfrm>
          <a:prstGeom prst="rect">
            <a:avLst/>
          </a:prstGeom>
        </p:spPr>
        <p:txBody>
          <a:bodyPr wrap="square">
            <a:spAutoFit/>
          </a:bodyPr>
          <a:lstStyle/>
          <a:p>
            <a:r>
              <a:rPr lang="en-US" sz="5400" b="1" dirty="0"/>
              <a:t>Indiana</a:t>
            </a:r>
            <a:r>
              <a:rPr lang="en-US" sz="5400" dirty="0"/>
              <a:t> ADULT EDUCATION</a:t>
            </a:r>
            <a:r>
              <a:rPr lang="en-US" sz="10200" dirty="0"/>
              <a:t/>
            </a:r>
            <a:br>
              <a:rPr lang="en-US" sz="10200" dirty="0"/>
            </a:br>
            <a:r>
              <a:rPr lang="en-US" dirty="0"/>
              <a:t>Basic Skills. High School Equivalency. Short-term Training. Certifications and More.</a:t>
            </a:r>
            <a:br>
              <a:rPr lang="en-US" dirty="0"/>
            </a:br>
            <a:endParaRPr lang="en-US" dirty="0"/>
          </a:p>
        </p:txBody>
      </p:sp>
      <p:sp>
        <p:nvSpPr>
          <p:cNvPr id="20" name="TextBox 19"/>
          <p:cNvSpPr txBox="1"/>
          <p:nvPr/>
        </p:nvSpPr>
        <p:spPr>
          <a:xfrm>
            <a:off x="372024" y="2388126"/>
            <a:ext cx="7536426" cy="2446824"/>
          </a:xfrm>
          <a:prstGeom prst="rect">
            <a:avLst/>
          </a:prstGeom>
          <a:noFill/>
        </p:spPr>
        <p:txBody>
          <a:bodyPr wrap="square" rtlCol="0">
            <a:spAutoFit/>
          </a:bodyPr>
          <a:lstStyle/>
          <a:p>
            <a:r>
              <a:rPr lang="en-US" sz="4800" dirty="0" smtClean="0">
                <a:solidFill>
                  <a:srgbClr val="FFC000"/>
                </a:solidFill>
              </a:rPr>
              <a:t>MEASURABLE SKILL GAIN</a:t>
            </a:r>
          </a:p>
          <a:p>
            <a:r>
              <a:rPr lang="en-US" sz="2800" dirty="0" smtClean="0"/>
              <a:t>Basic Skills Remediation</a:t>
            </a:r>
          </a:p>
          <a:p>
            <a:r>
              <a:rPr lang="en-US" sz="2000" dirty="0" smtClean="0"/>
              <a:t>NRS Table 4</a:t>
            </a:r>
          </a:p>
          <a:p>
            <a:endParaRPr lang="en-US" sz="1100" dirty="0" smtClean="0"/>
          </a:p>
          <a:p>
            <a:r>
              <a:rPr lang="en-US" sz="2600" b="1" dirty="0" smtClean="0">
                <a:solidFill>
                  <a:srgbClr val="FFC000"/>
                </a:solidFill>
              </a:rPr>
              <a:t>        2017-2018*    </a:t>
            </a:r>
            <a:r>
              <a:rPr lang="en-US" sz="2600" dirty="0" smtClean="0"/>
              <a:t>		    		   </a:t>
            </a:r>
            <a:r>
              <a:rPr lang="en-US" sz="2600" b="1" dirty="0" smtClean="0">
                <a:solidFill>
                  <a:srgbClr val="FFC000"/>
                </a:solidFill>
              </a:rPr>
              <a:t>2016-2017</a:t>
            </a:r>
          </a:p>
          <a:p>
            <a:endParaRPr lang="en-US" sz="2000" dirty="0"/>
          </a:p>
        </p:txBody>
      </p:sp>
      <p:sp>
        <p:nvSpPr>
          <p:cNvPr id="22" name="TextBox 21"/>
          <p:cNvSpPr txBox="1"/>
          <p:nvPr/>
        </p:nvSpPr>
        <p:spPr>
          <a:xfrm>
            <a:off x="8465051" y="5416531"/>
            <a:ext cx="2964426" cy="1200329"/>
          </a:xfrm>
          <a:prstGeom prst="rect">
            <a:avLst/>
          </a:prstGeom>
          <a:noFill/>
        </p:spPr>
        <p:txBody>
          <a:bodyPr wrap="square" rtlCol="0">
            <a:spAutoFit/>
          </a:bodyPr>
          <a:lstStyle/>
          <a:p>
            <a:pPr algn="r"/>
            <a:r>
              <a:rPr lang="en-US" sz="3600" dirty="0" smtClean="0"/>
              <a:t>Instructional </a:t>
            </a:r>
            <a:r>
              <a:rPr lang="en-US" sz="3600" b="1" dirty="0" smtClean="0">
                <a:solidFill>
                  <a:srgbClr val="FFC000"/>
                </a:solidFill>
              </a:rPr>
              <a:t>IMPACT</a:t>
            </a:r>
            <a:r>
              <a:rPr lang="en-US" sz="3600" dirty="0" smtClean="0"/>
              <a:t> </a:t>
            </a:r>
            <a:endParaRPr lang="en-US" sz="3600" dirty="0"/>
          </a:p>
        </p:txBody>
      </p:sp>
      <p:sp>
        <p:nvSpPr>
          <p:cNvPr id="21" name="TextBox 20"/>
          <p:cNvSpPr txBox="1"/>
          <p:nvPr/>
        </p:nvSpPr>
        <p:spPr>
          <a:xfrm>
            <a:off x="8095298" y="2538014"/>
            <a:ext cx="3334179" cy="2339102"/>
          </a:xfrm>
          <a:prstGeom prst="rect">
            <a:avLst/>
          </a:prstGeom>
          <a:solidFill>
            <a:srgbClr val="FFC000"/>
          </a:solidFill>
          <a:ln>
            <a:solidFill>
              <a:schemeClr val="bg1"/>
            </a:solidFill>
          </a:ln>
          <a:effectLst>
            <a:reflection blurRad="6350" stA="50000" endA="300" endPos="55000" dir="5400000" sy="-100000" algn="bl" rotWithShape="0"/>
          </a:effectLst>
          <a:scene3d>
            <a:camera prst="perspectiveLeft"/>
            <a:lightRig rig="threePt" dir="t"/>
          </a:scene3d>
        </p:spPr>
        <p:txBody>
          <a:bodyPr wrap="square" rtlCol="0">
            <a:spAutoFit/>
          </a:bodyPr>
          <a:lstStyle/>
          <a:p>
            <a:r>
              <a:rPr lang="en-US" sz="12000" b="1" dirty="0" smtClean="0">
                <a:solidFill>
                  <a:schemeClr val="bg1"/>
                </a:solidFill>
                <a:effectLst>
                  <a:reflection blurRad="6350" stA="60000" endA="900" endPos="58000" dir="5400000" sy="-100000" algn="bl" rotWithShape="0"/>
                </a:effectLst>
                <a:latin typeface="Segoe Script" panose="020B0504020000000003" pitchFamily="34" charset="0"/>
              </a:rPr>
              <a:t>60</a:t>
            </a:r>
            <a:r>
              <a:rPr lang="en-US" sz="9600" b="1" dirty="0" smtClean="0">
                <a:solidFill>
                  <a:schemeClr val="bg1"/>
                </a:solidFill>
                <a:effectLst>
                  <a:reflection blurRad="6350" stA="60000" endA="900" endPos="58000" dir="5400000" sy="-100000" algn="bl" rotWithShape="0"/>
                </a:effectLst>
                <a:latin typeface="Segoe Script" panose="020B0504020000000003" pitchFamily="34" charset="0"/>
              </a:rPr>
              <a:t>%</a:t>
            </a:r>
          </a:p>
          <a:p>
            <a:pPr algn="ctr"/>
            <a:r>
              <a:rPr lang="en-US" sz="2600" dirty="0" smtClean="0">
                <a:solidFill>
                  <a:schemeClr val="bg1"/>
                </a:solidFill>
                <a:latin typeface="Segoe Script" panose="020B0504020000000003" pitchFamily="34" charset="0"/>
              </a:rPr>
              <a:t>– Indiana </a:t>
            </a:r>
            <a:r>
              <a:rPr lang="en-US" sz="2600" b="1" dirty="0" smtClean="0">
                <a:solidFill>
                  <a:schemeClr val="bg1"/>
                </a:solidFill>
                <a:latin typeface="Segoe Script" panose="020B0504020000000003" pitchFamily="34" charset="0"/>
              </a:rPr>
              <a:t>Target</a:t>
            </a:r>
            <a:endParaRPr lang="en-US" sz="2600" b="1" dirty="0">
              <a:solidFill>
                <a:schemeClr val="bg1"/>
              </a:solidFill>
              <a:latin typeface="Segoe Script" panose="020B0504020000000003" pitchFamily="34" charset="0"/>
            </a:endParaRPr>
          </a:p>
        </p:txBody>
      </p:sp>
      <p:sp>
        <p:nvSpPr>
          <p:cNvPr id="3" name="TextBox 2"/>
          <p:cNvSpPr txBox="1"/>
          <p:nvPr/>
        </p:nvSpPr>
        <p:spPr>
          <a:xfrm>
            <a:off x="486697" y="6164148"/>
            <a:ext cx="3539613" cy="369332"/>
          </a:xfrm>
          <a:prstGeom prst="rect">
            <a:avLst/>
          </a:prstGeom>
          <a:noFill/>
        </p:spPr>
        <p:txBody>
          <a:bodyPr wrap="square" rtlCol="0">
            <a:spAutoFit/>
          </a:bodyPr>
          <a:lstStyle/>
          <a:p>
            <a:r>
              <a:rPr lang="en-US" dirty="0" smtClean="0"/>
              <a:t>*Data as of 7.16.18</a:t>
            </a:r>
            <a:endParaRPr lang="en-US" dirty="0"/>
          </a:p>
        </p:txBody>
      </p:sp>
      <p:sp>
        <p:nvSpPr>
          <p:cNvPr id="4" name="TextBox 3"/>
          <p:cNvSpPr txBox="1"/>
          <p:nvPr/>
        </p:nvSpPr>
        <p:spPr>
          <a:xfrm>
            <a:off x="251421" y="4668551"/>
            <a:ext cx="3612656" cy="1107996"/>
          </a:xfrm>
          <a:prstGeom prst="rect">
            <a:avLst/>
          </a:prstGeom>
          <a:solidFill>
            <a:srgbClr val="FFC000"/>
          </a:solidFill>
          <a:effectLst>
            <a:reflection blurRad="6350" stA="50000" endA="300" endPos="55000" dir="5400000" sy="-100000" algn="bl" rotWithShape="0"/>
          </a:effectLst>
          <a:scene3d>
            <a:camera prst="orthographicFront"/>
            <a:lightRig rig="threePt" dir="t"/>
          </a:scene3d>
          <a:sp3d/>
        </p:spPr>
        <p:txBody>
          <a:bodyPr wrap="square" rtlCol="0">
            <a:spAutoFit/>
          </a:bodyPr>
          <a:lstStyle/>
          <a:p>
            <a:r>
              <a:rPr lang="en-US" sz="6600" b="1" dirty="0" smtClean="0">
                <a:solidFill>
                  <a:schemeClr val="bg1"/>
                </a:solidFill>
                <a:effectLst/>
                <a:latin typeface="Segoe Print" panose="02000600000000000000" pitchFamily="2" charset="0"/>
              </a:rPr>
              <a:t>63.06%</a:t>
            </a:r>
            <a:endParaRPr lang="en-US" sz="6600" b="1" dirty="0">
              <a:solidFill>
                <a:schemeClr val="bg1"/>
              </a:solidFill>
              <a:effectLst/>
              <a:latin typeface="Segoe Print" panose="02000600000000000000" pitchFamily="2" charset="0"/>
            </a:endParaRPr>
          </a:p>
        </p:txBody>
      </p:sp>
      <p:sp>
        <p:nvSpPr>
          <p:cNvPr id="11" name="TextBox 10"/>
          <p:cNvSpPr txBox="1"/>
          <p:nvPr/>
        </p:nvSpPr>
        <p:spPr>
          <a:xfrm>
            <a:off x="4295794" y="4668551"/>
            <a:ext cx="3612656" cy="1107996"/>
          </a:xfrm>
          <a:prstGeom prst="rect">
            <a:avLst/>
          </a:prstGeom>
          <a:solidFill>
            <a:srgbClr val="FFC000"/>
          </a:solidFill>
          <a:effectLst>
            <a:reflection blurRad="6350" stA="50000" endA="300" endPos="55000" dir="5400000" sy="-100000" algn="bl" rotWithShape="0"/>
          </a:effectLst>
          <a:scene3d>
            <a:camera prst="orthographicFront"/>
            <a:lightRig rig="threePt" dir="t"/>
          </a:scene3d>
          <a:sp3d/>
        </p:spPr>
        <p:txBody>
          <a:bodyPr wrap="square" rtlCol="0">
            <a:spAutoFit/>
          </a:bodyPr>
          <a:lstStyle/>
          <a:p>
            <a:r>
              <a:rPr lang="en-US" sz="6600" b="1" dirty="0" smtClean="0">
                <a:solidFill>
                  <a:schemeClr val="bg1"/>
                </a:solidFill>
                <a:effectLst/>
                <a:latin typeface="Segoe Print" panose="02000600000000000000" pitchFamily="2" charset="0"/>
              </a:rPr>
              <a:t>57.60%</a:t>
            </a:r>
            <a:endParaRPr lang="en-US" sz="6600" b="1" dirty="0">
              <a:solidFill>
                <a:schemeClr val="bg1"/>
              </a:solidFill>
              <a:effectLst/>
              <a:latin typeface="Segoe Print" panose="02000600000000000000" pitchFamily="2" charset="0"/>
            </a:endParaRPr>
          </a:p>
        </p:txBody>
      </p:sp>
    </p:spTree>
    <p:extLst>
      <p:ext uri="{BB962C8B-B14F-4D97-AF65-F5344CB8AC3E}">
        <p14:creationId xmlns:p14="http://schemas.microsoft.com/office/powerpoint/2010/main" val="24309899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869" y="78377"/>
            <a:ext cx="1309241" cy="1085579"/>
          </a:xfrm>
          <a:prstGeom prst="rect">
            <a:avLst/>
          </a:prstGeom>
        </p:spPr>
      </p:pic>
      <p:sp>
        <p:nvSpPr>
          <p:cNvPr id="10" name="TextBox 9"/>
          <p:cNvSpPr txBox="1"/>
          <p:nvPr/>
        </p:nvSpPr>
        <p:spPr>
          <a:xfrm>
            <a:off x="1621364" y="7388318"/>
            <a:ext cx="5501390" cy="5580502"/>
          </a:xfrm>
          <a:prstGeom prst="rect">
            <a:avLst/>
          </a:prstGeom>
          <a:noFill/>
        </p:spPr>
        <p:txBody>
          <a:bodyPr wrap="square" rtlCol="0">
            <a:spAutoFit/>
          </a:bodyPr>
          <a:lstStyle/>
          <a:p>
            <a:pPr marR="0">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Then one day, after nearly ten years of sticking to his dream of pursuing music, and becoming an accomplished Elvis and Johnny Cash impersonator, his father had a proposition for him. “He said he knew I had this dream of recording music in Memphis and basically told me he would pay for half of everything if I got my (HSE).”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So, after years out of traditional high school, and an attempt at another high school equivalency (HSE) program out of state, Bennett enrolled at the MACC for daily adult education afternoon classes. “The teacher was great- he motivated me when I needed to be motivated.” After about four months in class, Bennett passed his HSE test and received his diploma. Bennett says, “If it wasn’t for Mr. Smith keeping me on track, I would have never gotten it done.”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“If I can make it, anyone can make it,” says Bennett. </a:t>
            </a:r>
            <a:endParaRPr lang="en-US" dirty="0"/>
          </a:p>
          <a:p>
            <a:endParaRPr lang="en-US" dirty="0"/>
          </a:p>
        </p:txBody>
      </p:sp>
      <p:sp>
        <p:nvSpPr>
          <p:cNvPr id="2" name="Rectangle 1"/>
          <p:cNvSpPr/>
          <p:nvPr/>
        </p:nvSpPr>
        <p:spPr>
          <a:xfrm>
            <a:off x="2568313" y="910798"/>
            <a:ext cx="9466332" cy="1477328"/>
          </a:xfrm>
          <a:prstGeom prst="rect">
            <a:avLst/>
          </a:prstGeom>
        </p:spPr>
        <p:txBody>
          <a:bodyPr wrap="square">
            <a:spAutoFit/>
          </a:bodyPr>
          <a:lstStyle/>
          <a:p>
            <a:r>
              <a:rPr lang="en-US" sz="5400" b="1" dirty="0"/>
              <a:t>Indiana</a:t>
            </a:r>
            <a:r>
              <a:rPr lang="en-US" sz="5400" dirty="0"/>
              <a:t> ADULT EDUCATION</a:t>
            </a:r>
            <a:r>
              <a:rPr lang="en-US" sz="10200" dirty="0"/>
              <a:t/>
            </a:r>
            <a:br>
              <a:rPr lang="en-US" sz="10200" dirty="0"/>
            </a:br>
            <a:r>
              <a:rPr lang="en-US" dirty="0"/>
              <a:t>Basic Skills. High School Equivalency. Short-term Training. Certifications and More.</a:t>
            </a:r>
            <a:br>
              <a:rPr lang="en-US" dirty="0"/>
            </a:br>
            <a:endParaRPr lang="en-US" dirty="0"/>
          </a:p>
        </p:txBody>
      </p:sp>
      <p:sp>
        <p:nvSpPr>
          <p:cNvPr id="3" name="Rectangle 2"/>
          <p:cNvSpPr/>
          <p:nvPr/>
        </p:nvSpPr>
        <p:spPr>
          <a:xfrm>
            <a:off x="555523" y="2318345"/>
            <a:ext cx="9458632" cy="1754326"/>
          </a:xfrm>
          <a:prstGeom prst="rect">
            <a:avLst/>
          </a:prstGeom>
        </p:spPr>
        <p:txBody>
          <a:bodyPr wrap="square">
            <a:spAutoFit/>
          </a:bodyPr>
          <a:lstStyle/>
          <a:p>
            <a:r>
              <a:rPr lang="en-US" sz="5400" b="1" dirty="0">
                <a:latin typeface="Segoe Script" panose="020B0504020000000003" pitchFamily="34" charset="0"/>
                <a:ea typeface="Calibri" panose="020F0502020204030204" pitchFamily="34" charset="0"/>
                <a:cs typeface="Times New Roman" panose="02020603050405020304" pitchFamily="18" charset="0"/>
              </a:rPr>
              <a:t>#</a:t>
            </a:r>
            <a:r>
              <a:rPr lang="en-US" sz="5400" b="1" dirty="0" smtClean="0">
                <a:latin typeface="Segoe Script" panose="020B0504020000000003" pitchFamily="34" charset="0"/>
                <a:ea typeface="Calibri" panose="020F0502020204030204" pitchFamily="34" charset="0"/>
                <a:cs typeface="Times New Roman" panose="02020603050405020304" pitchFamily="18" charset="0"/>
              </a:rPr>
              <a:t>1 </a:t>
            </a:r>
            <a:r>
              <a:rPr lang="en-US" sz="4400" dirty="0" smtClean="0">
                <a:solidFill>
                  <a:srgbClr val="FFC000"/>
                </a:solidFill>
              </a:rPr>
              <a:t>MEASURABLE </a:t>
            </a:r>
            <a:r>
              <a:rPr lang="en-US" sz="4400" dirty="0">
                <a:solidFill>
                  <a:srgbClr val="FFC000"/>
                </a:solidFill>
              </a:rPr>
              <a:t>SKILL GAIN</a:t>
            </a:r>
          </a:p>
          <a:p>
            <a:r>
              <a:rPr lang="en-US" dirty="0" smtClean="0"/>
              <a:t>                    Basic </a:t>
            </a:r>
            <a:r>
              <a:rPr lang="en-US" dirty="0"/>
              <a:t>Skills Remediation</a:t>
            </a:r>
          </a:p>
          <a:p>
            <a:r>
              <a:rPr lang="en-US" sz="1400" dirty="0" smtClean="0"/>
              <a:t>                          </a:t>
            </a:r>
            <a:r>
              <a:rPr lang="en-US" dirty="0" smtClean="0"/>
              <a:t>NRS </a:t>
            </a:r>
            <a:r>
              <a:rPr lang="en-US" dirty="0"/>
              <a:t>Table </a:t>
            </a:r>
            <a:r>
              <a:rPr lang="en-US" dirty="0" smtClean="0"/>
              <a:t>4</a:t>
            </a:r>
            <a:br>
              <a:rPr lang="en-US" dirty="0" smtClean="0"/>
            </a:br>
            <a:endParaRPr lang="en-US" dirty="0"/>
          </a:p>
        </p:txBody>
      </p:sp>
      <p:sp>
        <p:nvSpPr>
          <p:cNvPr id="4" name="TextBox 3"/>
          <p:cNvSpPr txBox="1"/>
          <p:nvPr/>
        </p:nvSpPr>
        <p:spPr>
          <a:xfrm>
            <a:off x="1143085" y="3968623"/>
            <a:ext cx="10550982" cy="1138773"/>
          </a:xfrm>
          <a:prstGeom prst="rect">
            <a:avLst/>
          </a:prstGeom>
          <a:noFill/>
          <a:effectLst>
            <a:reflection blurRad="6350" stA="52000" endA="300" endPos="35000" dir="5400000" sy="-100000" algn="bl" rotWithShape="0"/>
          </a:effectLst>
        </p:spPr>
        <p:txBody>
          <a:bodyPr wrap="square" rtlCol="0">
            <a:spAutoFit/>
          </a:bodyPr>
          <a:lstStyle/>
          <a:p>
            <a:r>
              <a:rPr lang="en-US" sz="4000" dirty="0" smtClean="0"/>
              <a:t>	</a:t>
            </a:r>
            <a:r>
              <a:rPr lang="en-US" sz="4000" dirty="0" smtClean="0">
                <a:solidFill>
                  <a:srgbClr val="FFC000"/>
                </a:solidFill>
              </a:rPr>
              <a:t>ABE	</a:t>
            </a:r>
            <a:r>
              <a:rPr lang="en-US" sz="4000" u="sng" dirty="0" smtClean="0">
                <a:solidFill>
                  <a:srgbClr val="FFC000"/>
                </a:solidFill>
              </a:rPr>
              <a:t>64</a:t>
            </a:r>
            <a:r>
              <a:rPr lang="en-US" sz="4000" dirty="0" smtClean="0">
                <a:solidFill>
                  <a:srgbClr val="FFC000"/>
                </a:solidFill>
              </a:rPr>
              <a:t>.58%   		ELL </a:t>
            </a:r>
            <a:r>
              <a:rPr lang="en-US" sz="4000" u="sng" dirty="0" smtClean="0">
                <a:solidFill>
                  <a:srgbClr val="FFC000"/>
                </a:solidFill>
              </a:rPr>
              <a:t>57</a:t>
            </a:r>
            <a:r>
              <a:rPr lang="en-US" sz="4000" dirty="0" smtClean="0">
                <a:solidFill>
                  <a:srgbClr val="FFC000"/>
                </a:solidFill>
              </a:rPr>
              <a:t>.23%</a:t>
            </a:r>
          </a:p>
          <a:p>
            <a:endParaRPr lang="en-US" sz="2800" dirty="0"/>
          </a:p>
        </p:txBody>
      </p:sp>
      <p:sp>
        <p:nvSpPr>
          <p:cNvPr id="8" name="TextBox 7"/>
          <p:cNvSpPr txBox="1"/>
          <p:nvPr/>
        </p:nvSpPr>
        <p:spPr>
          <a:xfrm>
            <a:off x="8544474" y="2617896"/>
            <a:ext cx="3490171" cy="2862322"/>
          </a:xfrm>
          <a:prstGeom prst="rect">
            <a:avLst/>
          </a:prstGeom>
          <a:solidFill>
            <a:srgbClr val="FFC000"/>
          </a:solidFill>
          <a:ln>
            <a:solidFill>
              <a:schemeClr val="tx1"/>
            </a:solidFill>
          </a:ln>
          <a:scene3d>
            <a:camera prst="perspectiveLeft"/>
            <a:lightRig rig="threePt" dir="t"/>
          </a:scene3d>
        </p:spPr>
        <p:txBody>
          <a:bodyPr wrap="square" rtlCol="0">
            <a:spAutoFit/>
          </a:bodyPr>
          <a:lstStyle/>
          <a:p>
            <a:endParaRPr lang="en-US" b="1" dirty="0" smtClean="0">
              <a:solidFill>
                <a:schemeClr val="bg1"/>
              </a:solidFill>
            </a:endParaRPr>
          </a:p>
          <a:p>
            <a:pPr algn="ctr"/>
            <a:r>
              <a:rPr lang="en-US" sz="4800" b="1" dirty="0" smtClean="0">
                <a:solidFill>
                  <a:schemeClr val="bg1"/>
                </a:solidFill>
                <a:effectLst>
                  <a:reflection blurRad="6350" stA="60000" endA="900" endPos="58000" dir="5400000" sy="-100000" algn="bl" rotWithShape="0"/>
                </a:effectLst>
                <a:latin typeface="Segoe Script" panose="020B0504020000000003" pitchFamily="34" charset="0"/>
              </a:rPr>
              <a:t>60%</a:t>
            </a:r>
          </a:p>
          <a:p>
            <a:pPr algn="ctr"/>
            <a:r>
              <a:rPr lang="en-US" sz="4800" b="1" dirty="0" smtClean="0">
                <a:solidFill>
                  <a:schemeClr val="bg1"/>
                </a:solidFill>
                <a:effectLst>
                  <a:reflection blurRad="6350" stA="60000" endA="900" endPos="58000" dir="5400000" sy="-100000" algn="bl" rotWithShape="0"/>
                </a:effectLst>
                <a:latin typeface="Segoe Script" panose="020B0504020000000003" pitchFamily="34" charset="0"/>
              </a:rPr>
              <a:t>- Indiana Target</a:t>
            </a:r>
          </a:p>
          <a:p>
            <a:endParaRPr lang="en-US" b="1" dirty="0">
              <a:solidFill>
                <a:schemeClr val="bg1"/>
              </a:solidFill>
              <a:effectLst>
                <a:reflection blurRad="6350" stA="60000" endA="900" endPos="58000" dir="5400000" sy="-100000" algn="bl" rotWithShape="0"/>
              </a:effectLst>
            </a:endParaRPr>
          </a:p>
        </p:txBody>
      </p:sp>
      <p:sp>
        <p:nvSpPr>
          <p:cNvPr id="5" name="TextBox 4"/>
          <p:cNvSpPr txBox="1"/>
          <p:nvPr/>
        </p:nvSpPr>
        <p:spPr>
          <a:xfrm>
            <a:off x="1455110" y="4648178"/>
            <a:ext cx="8231894" cy="2246769"/>
          </a:xfrm>
          <a:prstGeom prst="rect">
            <a:avLst/>
          </a:prstGeom>
          <a:noFill/>
        </p:spPr>
        <p:txBody>
          <a:bodyPr wrap="square" rtlCol="0">
            <a:spAutoFit/>
          </a:bodyPr>
          <a:lstStyle/>
          <a:p>
            <a:r>
              <a:rPr lang="en-US" sz="14000" dirty="0" smtClean="0">
                <a:latin typeface="Segoe Print" panose="02000600000000000000" pitchFamily="2" charset="0"/>
              </a:rPr>
              <a:t>63.06</a:t>
            </a:r>
            <a:r>
              <a:rPr lang="en-US" sz="12000" dirty="0" smtClean="0">
                <a:latin typeface="Segoe Print" panose="02000600000000000000" pitchFamily="2" charset="0"/>
              </a:rPr>
              <a:t>%</a:t>
            </a:r>
            <a:endParaRPr lang="en-US" sz="12000" dirty="0">
              <a:latin typeface="Segoe Print" panose="02000600000000000000" pitchFamily="2" charset="0"/>
            </a:endParaRPr>
          </a:p>
        </p:txBody>
      </p:sp>
      <p:sp>
        <p:nvSpPr>
          <p:cNvPr id="11" name="TextBox 10"/>
          <p:cNvSpPr txBox="1"/>
          <p:nvPr/>
        </p:nvSpPr>
        <p:spPr>
          <a:xfrm>
            <a:off x="10232572" y="6062907"/>
            <a:ext cx="1959428" cy="307777"/>
          </a:xfrm>
          <a:prstGeom prst="rect">
            <a:avLst/>
          </a:prstGeom>
          <a:noFill/>
        </p:spPr>
        <p:txBody>
          <a:bodyPr wrap="square" rtlCol="0">
            <a:spAutoFit/>
          </a:bodyPr>
          <a:lstStyle/>
          <a:p>
            <a:r>
              <a:rPr lang="en-US" sz="1400" dirty="0" smtClean="0"/>
              <a:t>Data as of 7.16.18</a:t>
            </a:r>
            <a:endParaRPr lang="en-US" sz="1400" dirty="0"/>
          </a:p>
        </p:txBody>
      </p:sp>
    </p:spTree>
    <p:extLst>
      <p:ext uri="{BB962C8B-B14F-4D97-AF65-F5344CB8AC3E}">
        <p14:creationId xmlns:p14="http://schemas.microsoft.com/office/powerpoint/2010/main" val="38410045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869" y="78377"/>
            <a:ext cx="1309241" cy="1085579"/>
          </a:xfrm>
          <a:prstGeom prst="rect">
            <a:avLst/>
          </a:prstGeom>
        </p:spPr>
      </p:pic>
      <p:sp>
        <p:nvSpPr>
          <p:cNvPr id="10" name="TextBox 9"/>
          <p:cNvSpPr txBox="1"/>
          <p:nvPr/>
        </p:nvSpPr>
        <p:spPr>
          <a:xfrm>
            <a:off x="1621364" y="7388318"/>
            <a:ext cx="5501390" cy="5580502"/>
          </a:xfrm>
          <a:prstGeom prst="rect">
            <a:avLst/>
          </a:prstGeom>
          <a:noFill/>
        </p:spPr>
        <p:txBody>
          <a:bodyPr wrap="square" rtlCol="0">
            <a:spAutoFit/>
          </a:bodyPr>
          <a:lstStyle/>
          <a:p>
            <a:pPr marR="0">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Then one day, after nearly ten years of sticking to his dream of pursuing music, and becoming an accomplished Elvis and Johnny Cash impersonator, his father had a proposition for him. “He said he knew I had this dream of recording music in Memphis and basically told me he would pay for half of everything if I got my (HSE).”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So, after years out of traditional high school, and an attempt at another high school equivalency (HSE) program out of state, Bennett enrolled at the MACC for daily adult education afternoon classes. “The teacher was great- he motivated me when I needed to be motivated.” After about four months in class, Bennett passed his HSE test and received his diploma. Bennett says, “If it wasn’t for Mr. Smith keeping me on track, I would have never gotten it done.”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“If I can make it, anyone can make it,” says Bennett. </a:t>
            </a:r>
            <a:endParaRPr lang="en-US" dirty="0"/>
          </a:p>
          <a:p>
            <a:endParaRPr lang="en-US" dirty="0"/>
          </a:p>
        </p:txBody>
      </p:sp>
      <p:sp>
        <p:nvSpPr>
          <p:cNvPr id="2" name="Rectangle 1"/>
          <p:cNvSpPr/>
          <p:nvPr/>
        </p:nvSpPr>
        <p:spPr>
          <a:xfrm>
            <a:off x="2568313" y="910798"/>
            <a:ext cx="9466332" cy="1477328"/>
          </a:xfrm>
          <a:prstGeom prst="rect">
            <a:avLst/>
          </a:prstGeom>
        </p:spPr>
        <p:txBody>
          <a:bodyPr wrap="square">
            <a:spAutoFit/>
          </a:bodyPr>
          <a:lstStyle/>
          <a:p>
            <a:r>
              <a:rPr lang="en-US" sz="5400" b="1" dirty="0"/>
              <a:t>Indiana</a:t>
            </a:r>
            <a:r>
              <a:rPr lang="en-US" sz="5400" dirty="0"/>
              <a:t> ADULT EDUCATION</a:t>
            </a:r>
            <a:r>
              <a:rPr lang="en-US" sz="10200" dirty="0"/>
              <a:t/>
            </a:r>
            <a:br>
              <a:rPr lang="en-US" sz="10200" dirty="0"/>
            </a:br>
            <a:r>
              <a:rPr lang="en-US" dirty="0"/>
              <a:t>Basic Skills. High School Equivalency. Short-term Training. Certifications and More.</a:t>
            </a:r>
            <a:br>
              <a:rPr lang="en-US" dirty="0"/>
            </a:br>
            <a:endParaRPr lang="en-US" dirty="0"/>
          </a:p>
        </p:txBody>
      </p:sp>
      <p:sp>
        <p:nvSpPr>
          <p:cNvPr id="20" name="TextBox 19"/>
          <p:cNvSpPr txBox="1"/>
          <p:nvPr/>
        </p:nvSpPr>
        <p:spPr>
          <a:xfrm>
            <a:off x="372024" y="2388126"/>
            <a:ext cx="7536426" cy="4170372"/>
          </a:xfrm>
          <a:prstGeom prst="rect">
            <a:avLst/>
          </a:prstGeom>
          <a:noFill/>
        </p:spPr>
        <p:txBody>
          <a:bodyPr wrap="square" rtlCol="0">
            <a:spAutoFit/>
          </a:bodyPr>
          <a:lstStyle/>
          <a:p>
            <a:r>
              <a:rPr lang="en-US" sz="4800" dirty="0" smtClean="0">
                <a:solidFill>
                  <a:srgbClr val="FFC000"/>
                </a:solidFill>
              </a:rPr>
              <a:t>MEASURABLE SKILL GAIN</a:t>
            </a:r>
          </a:p>
          <a:p>
            <a:r>
              <a:rPr lang="en-US" sz="2800" dirty="0" smtClean="0"/>
              <a:t>Basic Skills Remediation</a:t>
            </a:r>
          </a:p>
          <a:p>
            <a:r>
              <a:rPr lang="en-US" sz="2000" dirty="0" smtClean="0"/>
              <a:t>NRS Table 4</a:t>
            </a:r>
          </a:p>
          <a:p>
            <a:endParaRPr lang="en-US" sz="1100" dirty="0" smtClean="0"/>
          </a:p>
          <a:p>
            <a:r>
              <a:rPr lang="en-US" sz="2600" b="1" dirty="0" smtClean="0">
                <a:solidFill>
                  <a:srgbClr val="FFC000"/>
                </a:solidFill>
              </a:rPr>
              <a:t>2017-2018     </a:t>
            </a:r>
            <a:r>
              <a:rPr lang="en-US" sz="2600" dirty="0" smtClean="0"/>
              <a:t>		    		    </a:t>
            </a:r>
            <a:r>
              <a:rPr lang="en-US" sz="2600" b="1" dirty="0" smtClean="0">
                <a:solidFill>
                  <a:srgbClr val="FFC000"/>
                </a:solidFill>
              </a:rPr>
              <a:t>2016-2017</a:t>
            </a:r>
          </a:p>
          <a:p>
            <a:r>
              <a:rPr lang="en-US" sz="2400" dirty="0" smtClean="0"/>
              <a:t>ABE		64.58%  </a:t>
            </a:r>
            <a:r>
              <a:rPr lang="en-US" sz="2400" dirty="0" smtClean="0">
                <a:solidFill>
                  <a:srgbClr val="FFC000"/>
                </a:solidFill>
              </a:rPr>
              <a:t>+4.92%	</a:t>
            </a:r>
            <a:r>
              <a:rPr lang="en-US" sz="2400" dirty="0" smtClean="0"/>
              <a:t>    59.66% </a:t>
            </a:r>
          </a:p>
          <a:p>
            <a:r>
              <a:rPr lang="en-US" sz="2400" dirty="0" smtClean="0"/>
              <a:t>ELL			57.23%  </a:t>
            </a:r>
            <a:r>
              <a:rPr lang="en-US" sz="2400" b="1" dirty="0" smtClean="0">
                <a:solidFill>
                  <a:srgbClr val="FFC000"/>
                </a:solidFill>
              </a:rPr>
              <a:t>+	6.42%</a:t>
            </a:r>
            <a:r>
              <a:rPr lang="en-US" sz="2400" dirty="0" smtClean="0">
                <a:solidFill>
                  <a:srgbClr val="FFC000"/>
                </a:solidFill>
              </a:rPr>
              <a:t>	    </a:t>
            </a:r>
            <a:r>
              <a:rPr lang="en-US" sz="2400" dirty="0" smtClean="0"/>
              <a:t>50.81%</a:t>
            </a:r>
          </a:p>
          <a:p>
            <a:r>
              <a:rPr lang="en-US" sz="2400" b="1" dirty="0" smtClean="0"/>
              <a:t>TOTAL </a:t>
            </a:r>
            <a:r>
              <a:rPr lang="en-US" sz="2400" dirty="0" smtClean="0"/>
              <a:t>	63.06%* </a:t>
            </a:r>
            <a:r>
              <a:rPr lang="en-US" sz="2400" dirty="0" smtClean="0">
                <a:solidFill>
                  <a:srgbClr val="FFC000"/>
                </a:solidFill>
              </a:rPr>
              <a:t>+5.46%</a:t>
            </a:r>
            <a:r>
              <a:rPr lang="en-US" sz="2400" dirty="0" smtClean="0"/>
              <a:t>     57.60%</a:t>
            </a:r>
            <a:endParaRPr lang="en-US" sz="2400" dirty="0"/>
          </a:p>
          <a:p>
            <a:endParaRPr lang="en-US" sz="2000" dirty="0" smtClean="0"/>
          </a:p>
          <a:p>
            <a:endParaRPr lang="en-US" sz="2000" dirty="0"/>
          </a:p>
          <a:p>
            <a:endParaRPr lang="en-US" sz="2000" dirty="0"/>
          </a:p>
        </p:txBody>
      </p:sp>
      <p:sp>
        <p:nvSpPr>
          <p:cNvPr id="22" name="TextBox 21"/>
          <p:cNvSpPr txBox="1"/>
          <p:nvPr/>
        </p:nvSpPr>
        <p:spPr>
          <a:xfrm>
            <a:off x="8465051" y="5416531"/>
            <a:ext cx="2964426" cy="1200329"/>
          </a:xfrm>
          <a:prstGeom prst="rect">
            <a:avLst/>
          </a:prstGeom>
          <a:noFill/>
        </p:spPr>
        <p:txBody>
          <a:bodyPr wrap="square" rtlCol="0">
            <a:spAutoFit/>
          </a:bodyPr>
          <a:lstStyle/>
          <a:p>
            <a:pPr algn="r"/>
            <a:r>
              <a:rPr lang="en-US" sz="3600" dirty="0" smtClean="0"/>
              <a:t>Instructional </a:t>
            </a:r>
            <a:r>
              <a:rPr lang="en-US" sz="3600" b="1" dirty="0" smtClean="0">
                <a:solidFill>
                  <a:srgbClr val="FFC000"/>
                </a:solidFill>
              </a:rPr>
              <a:t>IMPACT</a:t>
            </a:r>
            <a:r>
              <a:rPr lang="en-US" sz="3600" dirty="0" smtClean="0"/>
              <a:t> </a:t>
            </a:r>
            <a:endParaRPr lang="en-US" sz="3600" dirty="0"/>
          </a:p>
        </p:txBody>
      </p:sp>
      <p:sp>
        <p:nvSpPr>
          <p:cNvPr id="21" name="TextBox 20"/>
          <p:cNvSpPr txBox="1"/>
          <p:nvPr/>
        </p:nvSpPr>
        <p:spPr>
          <a:xfrm>
            <a:off x="8465051" y="2602640"/>
            <a:ext cx="3334179" cy="2339102"/>
          </a:xfrm>
          <a:prstGeom prst="rect">
            <a:avLst/>
          </a:prstGeom>
          <a:solidFill>
            <a:srgbClr val="FFC000"/>
          </a:solidFill>
          <a:ln>
            <a:solidFill>
              <a:schemeClr val="bg1"/>
            </a:solidFill>
          </a:ln>
          <a:effectLst>
            <a:reflection blurRad="6350" stA="50000" endA="300" endPos="55000" dir="5400000" sy="-100000" algn="bl" rotWithShape="0"/>
          </a:effectLst>
          <a:scene3d>
            <a:camera prst="perspectiveLeft"/>
            <a:lightRig rig="threePt" dir="t"/>
          </a:scene3d>
        </p:spPr>
        <p:txBody>
          <a:bodyPr wrap="square" rtlCol="0">
            <a:spAutoFit/>
          </a:bodyPr>
          <a:lstStyle/>
          <a:p>
            <a:r>
              <a:rPr lang="en-US" sz="12000" b="1" dirty="0" smtClean="0">
                <a:solidFill>
                  <a:schemeClr val="bg1"/>
                </a:solidFill>
                <a:effectLst>
                  <a:reflection blurRad="6350" stA="60000" endA="900" endPos="58000" dir="5400000" sy="-100000" algn="bl" rotWithShape="0"/>
                </a:effectLst>
                <a:latin typeface="Segoe Script" panose="020B0504020000000003" pitchFamily="34" charset="0"/>
              </a:rPr>
              <a:t>60</a:t>
            </a:r>
            <a:r>
              <a:rPr lang="en-US" sz="9600" b="1" dirty="0" smtClean="0">
                <a:solidFill>
                  <a:schemeClr val="bg1"/>
                </a:solidFill>
                <a:effectLst>
                  <a:reflection blurRad="6350" stA="60000" endA="900" endPos="58000" dir="5400000" sy="-100000" algn="bl" rotWithShape="0"/>
                </a:effectLst>
                <a:latin typeface="Segoe Script" panose="020B0504020000000003" pitchFamily="34" charset="0"/>
              </a:rPr>
              <a:t>%</a:t>
            </a:r>
          </a:p>
          <a:p>
            <a:pPr algn="ctr"/>
            <a:r>
              <a:rPr lang="en-US" sz="2600" dirty="0" smtClean="0">
                <a:solidFill>
                  <a:schemeClr val="bg1"/>
                </a:solidFill>
                <a:latin typeface="Segoe Script" panose="020B0504020000000003" pitchFamily="34" charset="0"/>
              </a:rPr>
              <a:t>– Indiana </a:t>
            </a:r>
            <a:r>
              <a:rPr lang="en-US" sz="2600" b="1" dirty="0" smtClean="0">
                <a:solidFill>
                  <a:schemeClr val="bg1"/>
                </a:solidFill>
                <a:latin typeface="Segoe Script" panose="020B0504020000000003" pitchFamily="34" charset="0"/>
              </a:rPr>
              <a:t>Target</a:t>
            </a:r>
            <a:endParaRPr lang="en-US" sz="2600" b="1" dirty="0">
              <a:solidFill>
                <a:schemeClr val="bg1"/>
              </a:solidFill>
              <a:latin typeface="Segoe Script" panose="020B0504020000000003" pitchFamily="34" charset="0"/>
            </a:endParaRPr>
          </a:p>
        </p:txBody>
      </p:sp>
      <p:pic>
        <p:nvPicPr>
          <p:cNvPr id="23" name="Content Placeholder 10" descr="Adult-Ed_map.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27673" y="3162857"/>
            <a:ext cx="2636445" cy="2814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86697" y="6164148"/>
            <a:ext cx="3539613" cy="369332"/>
          </a:xfrm>
          <a:prstGeom prst="rect">
            <a:avLst/>
          </a:prstGeom>
          <a:noFill/>
        </p:spPr>
        <p:txBody>
          <a:bodyPr wrap="square" rtlCol="0">
            <a:spAutoFit/>
          </a:bodyPr>
          <a:lstStyle/>
          <a:p>
            <a:r>
              <a:rPr lang="en-US" dirty="0" smtClean="0"/>
              <a:t>*Data as of 7.16.18</a:t>
            </a:r>
            <a:endParaRPr lang="en-US" dirty="0"/>
          </a:p>
        </p:txBody>
      </p:sp>
    </p:spTree>
    <p:extLst>
      <p:ext uri="{BB962C8B-B14F-4D97-AF65-F5344CB8AC3E}">
        <p14:creationId xmlns:p14="http://schemas.microsoft.com/office/powerpoint/2010/main" val="1809902808"/>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8451</TotalTime>
  <Words>5789</Words>
  <Application>Microsoft Office PowerPoint</Application>
  <PresentationFormat>Widescreen</PresentationFormat>
  <Paragraphs>771</Paragraphs>
  <Slides>63</Slides>
  <Notes>63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63</vt:i4>
      </vt:variant>
    </vt:vector>
  </HeadingPairs>
  <TitlesOfParts>
    <vt:vector size="74" baseType="lpstr">
      <vt:lpstr>Aparajita</vt:lpstr>
      <vt:lpstr>Arial</vt:lpstr>
      <vt:lpstr>Arial Rounded MT Bold</vt:lpstr>
      <vt:lpstr>Calibri</vt:lpstr>
      <vt:lpstr>Century Gothic</vt:lpstr>
      <vt:lpstr>Lucida Bright</vt:lpstr>
      <vt:lpstr>MV Boli</vt:lpstr>
      <vt:lpstr>Segoe Print</vt:lpstr>
      <vt:lpstr>Segoe Script</vt:lpstr>
      <vt:lpstr>Times New Roman</vt:lpstr>
      <vt:lpstr>Vapor Trail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PowerPoint Presentation</vt:lpstr>
      <vt:lpstr>PowerPoint Presentation</vt:lpstr>
      <vt:lpstr>PowerPoint Presentation</vt:lpstr>
      <vt:lpstr>PowerPoint Presentation</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FISCAL MATTERS</vt:lpstr>
      <vt:lpstr>FISCAL MATTERS</vt:lpstr>
      <vt:lpstr>FISCAL MATTERS</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IET and IELCE Applications</vt:lpstr>
      <vt:lpstr>PowerPoint Presentation</vt:lpstr>
      <vt:lpstr>Education Workforce Innovation Network</vt:lpstr>
      <vt:lpstr>Educational pathways</vt:lpstr>
      <vt:lpstr>PowerPoint Presentation</vt:lpstr>
      <vt:lpstr>2018-2019 Program Year RFA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State of Indiana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Demand driven workforce system</dc:title>
  <dc:creator>Habig, Melanee</dc:creator>
  <cp:lastModifiedBy>Haffner, Jerry L</cp:lastModifiedBy>
  <cp:revision>1375</cp:revision>
  <cp:lastPrinted>2018-07-18T13:23:01Z</cp:lastPrinted>
  <dcterms:created xsi:type="dcterms:W3CDTF">2017-04-06T17:55:39Z</dcterms:created>
  <dcterms:modified xsi:type="dcterms:W3CDTF">2018-10-10T13:42:39Z</dcterms:modified>
</cp:coreProperties>
</file>