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22"/>
  </p:notesMasterIdLst>
  <p:sldIdLst>
    <p:sldId id="256" r:id="rId5"/>
    <p:sldId id="267" r:id="rId6"/>
    <p:sldId id="257" r:id="rId7"/>
    <p:sldId id="268" r:id="rId8"/>
    <p:sldId id="261" r:id="rId9"/>
    <p:sldId id="262" r:id="rId10"/>
    <p:sldId id="260" r:id="rId11"/>
    <p:sldId id="263" r:id="rId12"/>
    <p:sldId id="264" r:id="rId13"/>
    <p:sldId id="265" r:id="rId14"/>
    <p:sldId id="266" r:id="rId15"/>
    <p:sldId id="269" r:id="rId16"/>
    <p:sldId id="270" r:id="rId17"/>
    <p:sldId id="271" r:id="rId18"/>
    <p:sldId id="272" r:id="rId19"/>
    <p:sldId id="273" r:id="rId20"/>
    <p:sldId id="274" r:id="rId21"/>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94673" autoAdjust="0"/>
  </p:normalViewPr>
  <p:slideViewPr>
    <p:cSldViewPr snapToGrid="0">
      <p:cViewPr varScale="1">
        <p:scale>
          <a:sx n="105" d="100"/>
          <a:sy n="105" d="100"/>
        </p:scale>
        <p:origin x="852" y="96"/>
      </p:cViewPr>
      <p:guideLst/>
    </p:cSldViewPr>
  </p:slideViewPr>
  <p:outlineViewPr>
    <p:cViewPr>
      <p:scale>
        <a:sx n="33" d="100"/>
        <a:sy n="33" d="100"/>
      </p:scale>
      <p:origin x="0" y="-14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9</a:t>
            </a:fld>
            <a:endParaRPr lang="en-US"/>
          </a:p>
        </p:txBody>
      </p:sp>
    </p:spTree>
    <p:extLst>
      <p:ext uri="{BB962C8B-B14F-4D97-AF65-F5344CB8AC3E}">
        <p14:creationId xmlns:p14="http://schemas.microsoft.com/office/powerpoint/2010/main" val="29541481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in.gov/dwd/files/activepolicies/2016-09-PC1_EO_Nondiscrimination_Guidance.pdf"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dol.gov/oasam/programs/crc/external-statutes-regs.htm" TargetMode="External"/><Relationship Id="rId7" Type="http://schemas.openxmlformats.org/officeDocument/2006/relationships/hyperlink" Target="https://www.in.gov/dwd/compliance-policy/equal-opportunity/indiana-nondiscrimination-plan-ndp" TargetMode="Externa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hyperlink" Target="https://www.dol.gov/agencies/odep/ada" TargetMode="External"/><Relationship Id="rId5" Type="http://schemas.openxmlformats.org/officeDocument/2006/relationships/hyperlink" Target="https://www.in.gov/dwd/files/activepolicies/2016-09-PC1_EO_Nondiscrimination_Guidance.pdf" TargetMode="External"/><Relationship Id="rId4" Type="http://schemas.openxmlformats.org/officeDocument/2006/relationships/hyperlink" Target="https://www.ecfr.gov/cgi-bin/retrieveECFR?gp=&amp;SID=f93578defc0df53d553a30c5b65b1edd&amp;mc=true&amp;r=PART&amp;n=pt29.1.3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in.gov/idoa/procurement/quantity-purchase-agreements-qpas/qpa-supplemental-information/all-current-qpas/"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ABD9A-BDC5-CA2C-D73F-18514E335C14}"/>
              </a:ext>
            </a:extLst>
          </p:cNvPr>
          <p:cNvSpPr>
            <a:spLocks noGrp="1"/>
          </p:cNvSpPr>
          <p:nvPr>
            <p:ph type="ctrTitle"/>
          </p:nvPr>
        </p:nvSpPr>
        <p:spPr>
          <a:xfrm>
            <a:off x="639417" y="1789043"/>
            <a:ext cx="7290146" cy="1825696"/>
          </a:xfrm>
        </p:spPr>
        <p:txBody>
          <a:bodyPr/>
          <a:lstStyle/>
          <a:p>
            <a:r>
              <a:rPr lang="en-US" dirty="0"/>
              <a:t>Equal Opportunity 101</a:t>
            </a:r>
          </a:p>
        </p:txBody>
      </p:sp>
      <p:sp>
        <p:nvSpPr>
          <p:cNvPr id="3" name="Subtitle 2">
            <a:extLst>
              <a:ext uri="{FF2B5EF4-FFF2-40B4-BE49-F238E27FC236}">
                <a16:creationId xmlns:a16="http://schemas.microsoft.com/office/drawing/2014/main" id="{9787A89C-63FB-AE21-0528-27472848DEAC}"/>
              </a:ext>
            </a:extLst>
          </p:cNvPr>
          <p:cNvSpPr>
            <a:spLocks noGrp="1"/>
          </p:cNvSpPr>
          <p:nvPr>
            <p:ph type="subTitle" idx="1"/>
          </p:nvPr>
        </p:nvSpPr>
        <p:spPr>
          <a:xfrm>
            <a:off x="639417" y="5506278"/>
            <a:ext cx="5655366" cy="765314"/>
          </a:xfrm>
        </p:spPr>
        <p:txBody>
          <a:bodyPr/>
          <a:lstStyle/>
          <a:p>
            <a:r>
              <a:rPr lang="en-US" dirty="0"/>
              <a:t>July 2026</a:t>
            </a:r>
          </a:p>
        </p:txBody>
      </p:sp>
      <p:sp>
        <p:nvSpPr>
          <p:cNvPr id="4" name="TextBox 3">
            <a:extLst>
              <a:ext uri="{FF2B5EF4-FFF2-40B4-BE49-F238E27FC236}">
                <a16:creationId xmlns:a16="http://schemas.microsoft.com/office/drawing/2014/main" id="{E4A56C30-E11A-204F-38EC-DAE743B45077}"/>
              </a:ext>
            </a:extLst>
          </p:cNvPr>
          <p:cNvSpPr txBox="1"/>
          <p:nvPr/>
        </p:nvSpPr>
        <p:spPr>
          <a:xfrm>
            <a:off x="583191" y="3059668"/>
            <a:ext cx="4921498" cy="646331"/>
          </a:xfrm>
          <a:prstGeom prst="rect">
            <a:avLst/>
          </a:prstGeom>
          <a:noFill/>
        </p:spPr>
        <p:txBody>
          <a:bodyPr wrap="square" rtlCol="0">
            <a:spAutoFit/>
          </a:bodyPr>
          <a:lstStyle/>
          <a:p>
            <a:r>
              <a:rPr lang="en-US" dirty="0">
                <a:solidFill>
                  <a:schemeClr val="tx1"/>
                </a:solidFill>
              </a:rPr>
              <a:t>Ensuring Equal Opportunity and Nondiscrimination under Section 188 of WIOA</a:t>
            </a:r>
          </a:p>
        </p:txBody>
      </p:sp>
    </p:spTree>
    <p:extLst>
      <p:ext uri="{BB962C8B-B14F-4D97-AF65-F5344CB8AC3E}">
        <p14:creationId xmlns:p14="http://schemas.microsoft.com/office/powerpoint/2010/main" val="2555867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2579-BA60-F64E-9F21-9CB9698E0560}"/>
              </a:ext>
            </a:extLst>
          </p:cNvPr>
          <p:cNvSpPr>
            <a:spLocks noGrp="1"/>
          </p:cNvSpPr>
          <p:nvPr>
            <p:ph type="title"/>
          </p:nvPr>
        </p:nvSpPr>
        <p:spPr/>
        <p:txBody>
          <a:bodyPr/>
          <a:lstStyle/>
          <a:p>
            <a:r>
              <a:rPr lang="en-US" dirty="0"/>
              <a:t>Assurances, Policies, and Procedures</a:t>
            </a:r>
          </a:p>
        </p:txBody>
      </p:sp>
      <p:sp>
        <p:nvSpPr>
          <p:cNvPr id="3" name="Content Placeholder 2">
            <a:extLst>
              <a:ext uri="{FF2B5EF4-FFF2-40B4-BE49-F238E27FC236}">
                <a16:creationId xmlns:a16="http://schemas.microsoft.com/office/drawing/2014/main" id="{2469A367-8531-60AC-AB0E-FBB3B9D40AD1}"/>
              </a:ext>
            </a:extLst>
          </p:cNvPr>
          <p:cNvSpPr>
            <a:spLocks noGrp="1"/>
          </p:cNvSpPr>
          <p:nvPr>
            <p:ph sz="half" idx="1"/>
          </p:nvPr>
        </p:nvSpPr>
        <p:spPr/>
        <p:txBody>
          <a:bodyPr>
            <a:normAutofit/>
          </a:bodyPr>
          <a:lstStyle/>
          <a:p>
            <a:r>
              <a:rPr lang="en-US" sz="1600" dirty="0">
                <a:hlinkClick r:id="rId2"/>
              </a:rPr>
              <a:t>DWD Policy 2016-09, Change 1: Equal Opportunity and Nondiscrimination Guidance Letter</a:t>
            </a:r>
            <a:endParaRPr lang="en-US" sz="1600" dirty="0"/>
          </a:p>
          <a:p>
            <a:pPr lvl="1"/>
            <a:r>
              <a:rPr lang="en-US" sz="1600" dirty="0"/>
              <a:t>Attachment B provides required assurance language for contracts</a:t>
            </a:r>
          </a:p>
          <a:p>
            <a:pPr lvl="2"/>
            <a:r>
              <a:rPr lang="en-US" sz="1600" dirty="0"/>
              <a:t>Smaller agreements such as OJTs, Work Experiences, etc. must include assurance as well, but can use the following reference: </a:t>
            </a:r>
          </a:p>
          <a:p>
            <a:pPr marL="914400" lvl="2" indent="0">
              <a:buNone/>
            </a:pPr>
            <a:r>
              <a:rPr lang="en-US" sz="1600" dirty="0"/>
              <a:t>“The equal opportunity and nondiscrimination assurances at 29 CFR Part 38.25 apply to this contract/agreement.</a:t>
            </a:r>
          </a:p>
          <a:p>
            <a:r>
              <a:rPr lang="en-US" sz="1600" dirty="0"/>
              <a:t>All policies and procedures must be reviewed by the EO Officer to ensure they are nondiscriminatory</a:t>
            </a:r>
          </a:p>
          <a:p>
            <a:pPr marL="457200" lvl="1" indent="0">
              <a:buNone/>
            </a:pPr>
            <a:endParaRPr lang="en-US" sz="1600" dirty="0"/>
          </a:p>
        </p:txBody>
      </p:sp>
      <p:sp>
        <p:nvSpPr>
          <p:cNvPr id="8" name="Oval 7">
            <a:extLst>
              <a:ext uri="{FF2B5EF4-FFF2-40B4-BE49-F238E27FC236}">
                <a16:creationId xmlns:a16="http://schemas.microsoft.com/office/drawing/2014/main" id="{A3E3BCD4-1E64-E12D-F7F0-EFFB5A349197}"/>
              </a:ext>
            </a:extLst>
          </p:cNvPr>
          <p:cNvSpPr/>
          <p:nvPr/>
        </p:nvSpPr>
        <p:spPr>
          <a:xfrm>
            <a:off x="7068312" y="1435374"/>
            <a:ext cx="4279392" cy="33469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Your Local EO Officer will provide you with all regional policies and procedures that relate to Equal Opportunity and Nondiscrimination</a:t>
            </a:r>
          </a:p>
          <a:p>
            <a:pPr algn="ctr"/>
            <a:endParaRPr lang="en-US" dirty="0"/>
          </a:p>
        </p:txBody>
      </p:sp>
    </p:spTree>
    <p:extLst>
      <p:ext uri="{BB962C8B-B14F-4D97-AF65-F5344CB8AC3E}">
        <p14:creationId xmlns:p14="http://schemas.microsoft.com/office/powerpoint/2010/main" val="3501480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3A7411C-FA7A-99DB-6A06-CB62D93DF086}"/>
              </a:ext>
            </a:extLst>
          </p:cNvPr>
          <p:cNvSpPr>
            <a:spLocks noGrp="1"/>
          </p:cNvSpPr>
          <p:nvPr>
            <p:ph type="title"/>
          </p:nvPr>
        </p:nvSpPr>
        <p:spPr>
          <a:xfrm>
            <a:off x="381000" y="502686"/>
            <a:ext cx="11297478" cy="530586"/>
          </a:xfrm>
        </p:spPr>
        <p:txBody>
          <a:bodyPr/>
          <a:lstStyle/>
          <a:p>
            <a:r>
              <a:rPr lang="en-US" dirty="0"/>
              <a:t>Disability and Accessibility</a:t>
            </a:r>
          </a:p>
        </p:txBody>
      </p:sp>
      <p:sp>
        <p:nvSpPr>
          <p:cNvPr id="4" name="Content Placeholder 3">
            <a:extLst>
              <a:ext uri="{FF2B5EF4-FFF2-40B4-BE49-F238E27FC236}">
                <a16:creationId xmlns:a16="http://schemas.microsoft.com/office/drawing/2014/main" id="{3F41D5A0-FFDB-74C0-81ED-7A28A9BCAE03}"/>
              </a:ext>
            </a:extLst>
          </p:cNvPr>
          <p:cNvSpPr>
            <a:spLocks noGrp="1"/>
          </p:cNvSpPr>
          <p:nvPr>
            <p:ph sz="half" idx="1"/>
          </p:nvPr>
        </p:nvSpPr>
        <p:spPr>
          <a:xfrm>
            <a:off x="371680" y="1193292"/>
            <a:ext cx="5315712" cy="4471416"/>
          </a:xfrm>
        </p:spPr>
        <p:txBody>
          <a:bodyPr wrap="square">
            <a:normAutofit fontScale="92500" lnSpcReduction="20000"/>
          </a:bodyPr>
          <a:lstStyle/>
          <a:p>
            <a:pPr marL="0" indent="0">
              <a:buNone/>
            </a:pPr>
            <a:r>
              <a:rPr lang="en-US" sz="2000" b="1" dirty="0"/>
              <a:t>Physical Accessibility</a:t>
            </a:r>
          </a:p>
          <a:p>
            <a:r>
              <a:rPr lang="en-US" sz="1700" dirty="0"/>
              <a:t>Facilities must be accessible and usable by individuals with disabilities</a:t>
            </a:r>
          </a:p>
          <a:p>
            <a:pPr lvl="1"/>
            <a:r>
              <a:rPr lang="en-US" sz="1700" dirty="0"/>
              <a:t>Includes access to bathrooms, adjustable work stations or adjustable computer settings (or in select </a:t>
            </a:r>
          </a:p>
          <a:p>
            <a:pPr marL="457200" lvl="1" indent="0">
              <a:buNone/>
            </a:pPr>
            <a:r>
              <a:rPr lang="en-US" sz="1700" dirty="0"/>
              <a:t>    offices – </a:t>
            </a:r>
          </a:p>
          <a:p>
            <a:pPr marL="457200" lvl="1" indent="0">
              <a:buNone/>
            </a:pPr>
            <a:r>
              <a:rPr lang="en-US" sz="1700" dirty="0"/>
              <a:t>    accessibility  </a:t>
            </a:r>
          </a:p>
          <a:p>
            <a:pPr marL="457200" lvl="1" indent="0">
              <a:buNone/>
            </a:pPr>
            <a:r>
              <a:rPr lang="en-US" sz="1700" dirty="0"/>
              <a:t>    workstations), </a:t>
            </a:r>
          </a:p>
          <a:p>
            <a:pPr marL="457200" lvl="1" indent="0">
              <a:buNone/>
            </a:pPr>
            <a:r>
              <a:rPr lang="en-US" sz="1700" dirty="0"/>
              <a:t>    and access </a:t>
            </a:r>
          </a:p>
          <a:p>
            <a:pPr marL="457200" lvl="1" indent="0">
              <a:buNone/>
            </a:pPr>
            <a:r>
              <a:rPr lang="en-US" sz="1700" dirty="0"/>
              <a:t>    into the site </a:t>
            </a:r>
          </a:p>
          <a:p>
            <a:pPr marL="457200" lvl="1" indent="0">
              <a:buNone/>
            </a:pPr>
            <a:r>
              <a:rPr lang="en-US" sz="1700" dirty="0"/>
              <a:t>    location itself </a:t>
            </a:r>
          </a:p>
          <a:p>
            <a:pPr marL="457200" lvl="1" indent="0">
              <a:buNone/>
            </a:pPr>
            <a:r>
              <a:rPr lang="en-US" sz="1700" dirty="0"/>
              <a:t>    with ramps </a:t>
            </a:r>
          </a:p>
          <a:p>
            <a:pPr marL="457200" lvl="1" indent="0">
              <a:buNone/>
            </a:pPr>
            <a:r>
              <a:rPr lang="en-US" sz="1700" dirty="0"/>
              <a:t>    consistent </a:t>
            </a:r>
          </a:p>
          <a:p>
            <a:pPr marL="457200" lvl="1" indent="0">
              <a:buNone/>
            </a:pPr>
            <a:r>
              <a:rPr lang="en-US" sz="1700" dirty="0"/>
              <a:t>    with Americans with </a:t>
            </a:r>
          </a:p>
          <a:p>
            <a:pPr marL="457200" lvl="1" indent="0">
              <a:buNone/>
            </a:pPr>
            <a:r>
              <a:rPr lang="en-US" sz="1700" dirty="0"/>
              <a:t>    Disabilities Act’s (ADA) standards</a:t>
            </a:r>
          </a:p>
        </p:txBody>
      </p:sp>
      <p:pic>
        <p:nvPicPr>
          <p:cNvPr id="7" name="Picture 6" descr="Example photo of an accessibility workstation.">
            <a:extLst>
              <a:ext uri="{FF2B5EF4-FFF2-40B4-BE49-F238E27FC236}">
                <a16:creationId xmlns:a16="http://schemas.microsoft.com/office/drawing/2014/main" id="{A97BEAF8-C147-8142-C085-5AEF5E381588}"/>
              </a:ext>
            </a:extLst>
          </p:cNvPr>
          <p:cNvPicPr>
            <a:picLocks noChangeAspect="1"/>
          </p:cNvPicPr>
          <p:nvPr/>
        </p:nvPicPr>
        <p:blipFill>
          <a:blip r:embed="rId2"/>
          <a:stretch>
            <a:fillRect/>
          </a:stretch>
        </p:blipFill>
        <p:spPr>
          <a:xfrm>
            <a:off x="2596720" y="2784997"/>
            <a:ext cx="2990264" cy="2226983"/>
          </a:xfrm>
          <a:prstGeom prst="rect">
            <a:avLst/>
          </a:prstGeom>
        </p:spPr>
      </p:pic>
      <p:sp>
        <p:nvSpPr>
          <p:cNvPr id="5" name="Content Placeholder 4">
            <a:extLst>
              <a:ext uri="{FF2B5EF4-FFF2-40B4-BE49-F238E27FC236}">
                <a16:creationId xmlns:a16="http://schemas.microsoft.com/office/drawing/2014/main" id="{D20F2D18-4574-C1B8-C4C3-52D0E1030F64}"/>
              </a:ext>
            </a:extLst>
          </p:cNvPr>
          <p:cNvSpPr>
            <a:spLocks noGrp="1"/>
          </p:cNvSpPr>
          <p:nvPr>
            <p:ph sz="half" idx="2"/>
          </p:nvPr>
        </p:nvSpPr>
        <p:spPr>
          <a:xfrm>
            <a:off x="6172200" y="1472184"/>
            <a:ext cx="5506278" cy="4471416"/>
          </a:xfrm>
        </p:spPr>
        <p:txBody>
          <a:bodyPr>
            <a:normAutofit fontScale="92500" lnSpcReduction="20000"/>
          </a:bodyPr>
          <a:lstStyle/>
          <a:p>
            <a:pPr marL="0" indent="0">
              <a:buNone/>
            </a:pPr>
            <a:r>
              <a:rPr lang="en-US" sz="2000" b="1" dirty="0"/>
              <a:t>Programmatic Accessibility</a:t>
            </a:r>
          </a:p>
          <a:p>
            <a:r>
              <a:rPr lang="en-US" sz="1700" dirty="0"/>
              <a:t>Must make reasonable modifications to policies, practices, and procedures</a:t>
            </a:r>
          </a:p>
          <a:p>
            <a:r>
              <a:rPr lang="en-US" sz="1700" dirty="0"/>
              <a:t>Must provide reasonable accommodations for individuals with disabilities</a:t>
            </a:r>
          </a:p>
          <a:p>
            <a:r>
              <a:rPr lang="en-US" sz="1700" dirty="0"/>
              <a:t>Must administer programs in the most integrated setting appropriate</a:t>
            </a:r>
          </a:p>
          <a:p>
            <a:r>
              <a:rPr lang="en-US" sz="1700" dirty="0"/>
              <a:t>Must communicate with persons with disabilities as effectively as with others</a:t>
            </a:r>
          </a:p>
          <a:p>
            <a:r>
              <a:rPr lang="en-US" sz="1700" dirty="0"/>
              <a:t>Must provide appropriate auxiliary aids or services where necessary</a:t>
            </a:r>
          </a:p>
        </p:txBody>
      </p:sp>
    </p:spTree>
    <p:extLst>
      <p:ext uri="{BB962C8B-B14F-4D97-AF65-F5344CB8AC3E}">
        <p14:creationId xmlns:p14="http://schemas.microsoft.com/office/powerpoint/2010/main" val="1088427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BA508-981B-2E95-AEF7-3A732FF79EC0}"/>
              </a:ext>
            </a:extLst>
          </p:cNvPr>
          <p:cNvSpPr>
            <a:spLocks noGrp="1"/>
          </p:cNvSpPr>
          <p:nvPr>
            <p:ph type="title"/>
          </p:nvPr>
        </p:nvSpPr>
        <p:spPr/>
        <p:txBody>
          <a:bodyPr/>
          <a:lstStyle/>
          <a:p>
            <a:r>
              <a:rPr lang="en-US" dirty="0"/>
              <a:t>Data Information Collection and Maintenance</a:t>
            </a:r>
          </a:p>
        </p:txBody>
      </p:sp>
      <p:sp>
        <p:nvSpPr>
          <p:cNvPr id="3" name="Content Placeholder 2">
            <a:extLst>
              <a:ext uri="{FF2B5EF4-FFF2-40B4-BE49-F238E27FC236}">
                <a16:creationId xmlns:a16="http://schemas.microsoft.com/office/drawing/2014/main" id="{02FE48D1-218B-0941-3F2E-804E798CC84A}"/>
              </a:ext>
            </a:extLst>
          </p:cNvPr>
          <p:cNvSpPr>
            <a:spLocks noGrp="1"/>
          </p:cNvSpPr>
          <p:nvPr>
            <p:ph sz="half" idx="1"/>
          </p:nvPr>
        </p:nvSpPr>
        <p:spPr>
          <a:xfrm>
            <a:off x="381000" y="1490472"/>
            <a:ext cx="11103864" cy="1563624"/>
          </a:xfrm>
        </p:spPr>
        <p:txBody>
          <a:bodyPr/>
          <a:lstStyle/>
          <a:p>
            <a:r>
              <a:rPr lang="en-US" dirty="0"/>
              <a:t>Data must be collected with regards to applicants, registrants, participants, </a:t>
            </a:r>
            <a:r>
              <a:rPr lang="en-US" dirty="0" err="1"/>
              <a:t>terminees</a:t>
            </a:r>
            <a:r>
              <a:rPr lang="en-US" dirty="0"/>
              <a:t>, employees, and applicants for employment.</a:t>
            </a:r>
          </a:p>
          <a:p>
            <a:r>
              <a:rPr lang="en-US" dirty="0"/>
              <a:t>Race/ethnicity, sex, age, disability status (where known), and limited English proficiency status and preferred language must be recorded.</a:t>
            </a:r>
          </a:p>
        </p:txBody>
      </p:sp>
      <p:sp>
        <p:nvSpPr>
          <p:cNvPr id="5" name="TextBox 4">
            <a:extLst>
              <a:ext uri="{FF2B5EF4-FFF2-40B4-BE49-F238E27FC236}">
                <a16:creationId xmlns:a16="http://schemas.microsoft.com/office/drawing/2014/main" id="{4BBECF9D-5A75-C45D-20C8-B48440FF9E2E}"/>
              </a:ext>
            </a:extLst>
          </p:cNvPr>
          <p:cNvSpPr txBox="1"/>
          <p:nvPr/>
        </p:nvSpPr>
        <p:spPr>
          <a:xfrm>
            <a:off x="457200" y="3054096"/>
            <a:ext cx="8229600" cy="369332"/>
          </a:xfrm>
          <a:prstGeom prst="rect">
            <a:avLst/>
          </a:prstGeom>
          <a:noFill/>
        </p:spPr>
        <p:txBody>
          <a:bodyPr wrap="square" rtlCol="0">
            <a:spAutoFit/>
          </a:bodyPr>
          <a:lstStyle/>
          <a:p>
            <a:r>
              <a:rPr lang="en-US" b="1" dirty="0">
                <a:solidFill>
                  <a:schemeClr val="tx2"/>
                </a:solidFill>
              </a:rPr>
              <a:t>Medical and Disability-Related Information</a:t>
            </a:r>
          </a:p>
        </p:txBody>
      </p:sp>
      <p:sp>
        <p:nvSpPr>
          <p:cNvPr id="6" name="TextBox 5">
            <a:extLst>
              <a:ext uri="{FF2B5EF4-FFF2-40B4-BE49-F238E27FC236}">
                <a16:creationId xmlns:a16="http://schemas.microsoft.com/office/drawing/2014/main" id="{3FA1F671-659F-7D08-89A4-59243F258C22}"/>
              </a:ext>
            </a:extLst>
          </p:cNvPr>
          <p:cNvSpPr txBox="1"/>
          <p:nvPr/>
        </p:nvSpPr>
        <p:spPr>
          <a:xfrm>
            <a:off x="548640" y="3566160"/>
            <a:ext cx="10762488" cy="2585323"/>
          </a:xfrm>
          <a:prstGeom prst="rect">
            <a:avLst/>
          </a:prstGeom>
          <a:noFill/>
        </p:spPr>
        <p:txBody>
          <a:bodyPr wrap="square" rtlCol="0">
            <a:spAutoFit/>
          </a:bodyPr>
          <a:lstStyle/>
          <a:p>
            <a:pPr marL="285750" indent="-285750">
              <a:buFont typeface="Arial" panose="020B0604020202020204" pitchFamily="34" charset="0"/>
              <a:buChar char="•"/>
            </a:pPr>
            <a:r>
              <a:rPr lang="en-US" dirty="0"/>
              <a:t>Any medical or disability-related information obtained about an individual (including information that could lead to the disclosure of a disability) must be collected separately and maintained in separate files, apart from any other information about the individual.</a:t>
            </a:r>
          </a:p>
          <a:p>
            <a:pPr marL="285750" indent="-285750">
              <a:buFont typeface="Arial" panose="020B0604020202020204" pitchFamily="34" charset="0"/>
              <a:buChar char="•"/>
            </a:pPr>
            <a:r>
              <a:rPr lang="en-US" dirty="0"/>
              <a:t>This information must be treated as confidential and whether in electronic or hard copy, must be locked or otherwise secured (for example, password protected).</a:t>
            </a:r>
          </a:p>
          <a:p>
            <a:pPr marL="285750" indent="-285750">
              <a:buFont typeface="Arial" panose="020B0604020202020204" pitchFamily="34" charset="0"/>
              <a:buChar char="•"/>
            </a:pPr>
            <a:r>
              <a:rPr lang="en-US" dirty="0"/>
              <a:t>Program staff documenting eligibility where disability is an eligible criterion for the program and first aid and safety personnel who need access to a participant’s medical condition in an emergency may be informed about an individual’s disability or medical condition and have access to related files.</a:t>
            </a:r>
          </a:p>
          <a:p>
            <a:endParaRPr lang="en-US" dirty="0"/>
          </a:p>
        </p:txBody>
      </p:sp>
    </p:spTree>
    <p:extLst>
      <p:ext uri="{BB962C8B-B14F-4D97-AF65-F5344CB8AC3E}">
        <p14:creationId xmlns:p14="http://schemas.microsoft.com/office/powerpoint/2010/main" val="1373190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79E41-67E1-7C76-4616-CB1D784820BE}"/>
              </a:ext>
            </a:extLst>
          </p:cNvPr>
          <p:cNvSpPr>
            <a:spLocks noGrp="1"/>
          </p:cNvSpPr>
          <p:nvPr>
            <p:ph type="title"/>
          </p:nvPr>
        </p:nvSpPr>
        <p:spPr/>
        <p:txBody>
          <a:bodyPr/>
          <a:lstStyle/>
          <a:p>
            <a:r>
              <a:rPr lang="en-US" dirty="0"/>
              <a:t>Monitoring</a:t>
            </a:r>
          </a:p>
        </p:txBody>
      </p:sp>
      <p:sp>
        <p:nvSpPr>
          <p:cNvPr id="7" name="TextBox 6">
            <a:extLst>
              <a:ext uri="{FF2B5EF4-FFF2-40B4-BE49-F238E27FC236}">
                <a16:creationId xmlns:a16="http://schemas.microsoft.com/office/drawing/2014/main" id="{56843D1B-E079-6D10-104B-D860C8ADF0F9}"/>
              </a:ext>
            </a:extLst>
          </p:cNvPr>
          <p:cNvSpPr txBox="1"/>
          <p:nvPr/>
        </p:nvSpPr>
        <p:spPr>
          <a:xfrm>
            <a:off x="493776" y="1316736"/>
            <a:ext cx="11184702" cy="5293757"/>
          </a:xfrm>
          <a:prstGeom prst="rect">
            <a:avLst/>
          </a:prstGeom>
          <a:noFill/>
        </p:spPr>
        <p:txBody>
          <a:bodyPr wrap="square" rtlCol="0">
            <a:spAutoFit/>
          </a:bodyPr>
          <a:lstStyle/>
          <a:p>
            <a:pPr marL="285750" indent="-285750">
              <a:buFont typeface="Arial" panose="020B0604020202020204" pitchFamily="34" charset="0"/>
              <a:buChar char="•"/>
            </a:pPr>
            <a:r>
              <a:rPr lang="en-US" dirty="0"/>
              <a:t>Ensure compliance with the nondiscrimination and equal opportunity provisions of WIOA and where appropriate secure compliance when noncompliance is found</a:t>
            </a:r>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dirty="0"/>
              <a:t>Statistical or quantifiable analysis of records collected regarding race/ethnicity, sex, LEP, age, and disability status, followed by an investigation into any significant differences found</a:t>
            </a:r>
          </a:p>
          <a:p>
            <a:endParaRPr lang="en-US" sz="1200" dirty="0"/>
          </a:p>
          <a:p>
            <a:pPr marL="285750" lvl="0" indent="-285750">
              <a:buFont typeface="Arial" panose="020B0604020202020204" pitchFamily="34" charset="0"/>
              <a:buChar char="•"/>
            </a:pPr>
            <a:r>
              <a:rPr lang="en-US" dirty="0"/>
              <a:t>Local Monitoring of Equal Opportunity Program</a:t>
            </a:r>
          </a:p>
          <a:p>
            <a:pPr lvl="5"/>
            <a:r>
              <a:rPr lang="en-US" dirty="0"/>
              <a:t>	- Conducted by your Local EO Officer at each of the WorkOne offices in the region</a:t>
            </a:r>
          </a:p>
          <a:p>
            <a:pPr lvl="0"/>
            <a:endParaRPr lang="en-US" sz="1200" dirty="0"/>
          </a:p>
          <a:p>
            <a:pPr marL="285750" lvl="0" indent="-285750">
              <a:buFont typeface="Arial" panose="020B0604020202020204" pitchFamily="34" charset="0"/>
              <a:buChar char="•"/>
            </a:pPr>
            <a:r>
              <a:rPr lang="en-US" dirty="0"/>
              <a:t>Annual Monitoring by State EO Officer</a:t>
            </a:r>
          </a:p>
          <a:p>
            <a:pPr lvl="1"/>
            <a:r>
              <a:rPr lang="en-US" dirty="0"/>
              <a:t>	- DWD Program Administration and Oversight Division will monitor region</a:t>
            </a:r>
          </a:p>
          <a:p>
            <a:endParaRPr lang="en-US" sz="1200" dirty="0"/>
          </a:p>
          <a:p>
            <a:pPr marL="285750" indent="-285750">
              <a:buFont typeface="Arial" panose="020B0604020202020204" pitchFamily="34" charset="0"/>
              <a:buChar char="•"/>
            </a:pPr>
            <a:r>
              <a:rPr lang="en-US" dirty="0"/>
              <a:t>Includes (but not limited to): </a:t>
            </a:r>
          </a:p>
          <a:p>
            <a:pPr lvl="1"/>
            <a:r>
              <a:rPr lang="en-US" dirty="0"/>
              <a:t>	- On site interviews with the Local EO Officer and WorkOne Staff and assessments of structural 	accessibility (including parking and restrooms), appropriate signage, program accessibility, and 	effective communication for persons with disabilities and LEP individuals</a:t>
            </a:r>
          </a:p>
          <a:p>
            <a:pPr lvl="1"/>
            <a:endParaRPr lang="en-US" sz="800" dirty="0"/>
          </a:p>
          <a:p>
            <a:pPr lvl="1"/>
            <a:r>
              <a:rPr lang="en-US" dirty="0"/>
              <a:t>	-Desk review of local EO policies, job description of the Local EO Officer, EO Notice requirements, 	complaint procedures, and contracts, training agreements, and data analysis</a:t>
            </a:r>
          </a:p>
          <a:p>
            <a:endParaRPr lang="en-US" dirty="0"/>
          </a:p>
        </p:txBody>
      </p:sp>
    </p:spTree>
    <p:extLst>
      <p:ext uri="{BB962C8B-B14F-4D97-AF65-F5344CB8AC3E}">
        <p14:creationId xmlns:p14="http://schemas.microsoft.com/office/powerpoint/2010/main" val="1832347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CADB420-6C32-7557-060F-7D5341B4BA39}"/>
              </a:ext>
            </a:extLst>
          </p:cNvPr>
          <p:cNvSpPr>
            <a:spLocks noGrp="1"/>
          </p:cNvSpPr>
          <p:nvPr>
            <p:ph type="title"/>
          </p:nvPr>
        </p:nvSpPr>
        <p:spPr>
          <a:xfrm>
            <a:off x="381000" y="502686"/>
            <a:ext cx="11689080" cy="1097280"/>
          </a:xfrm>
        </p:spPr>
        <p:txBody>
          <a:bodyPr anchor="ctr">
            <a:normAutofit/>
          </a:bodyPr>
          <a:lstStyle/>
          <a:p>
            <a:pPr algn="ctr"/>
            <a:r>
              <a:rPr lang="en-US" dirty="0"/>
              <a:t>Complaints of Discrimination</a:t>
            </a:r>
          </a:p>
        </p:txBody>
      </p:sp>
      <p:sp>
        <p:nvSpPr>
          <p:cNvPr id="26" name="Content Placeholder 2">
            <a:extLst>
              <a:ext uri="{FF2B5EF4-FFF2-40B4-BE49-F238E27FC236}">
                <a16:creationId xmlns:a16="http://schemas.microsoft.com/office/drawing/2014/main" id="{223D0AC4-7466-BDAA-0671-69B73AC1EBF3}"/>
              </a:ext>
            </a:extLst>
          </p:cNvPr>
          <p:cNvSpPr>
            <a:spLocks noGrp="1"/>
          </p:cNvSpPr>
          <p:nvPr>
            <p:ph sz="half" idx="1"/>
          </p:nvPr>
        </p:nvSpPr>
        <p:spPr>
          <a:xfrm>
            <a:off x="381000" y="2432304"/>
            <a:ext cx="5638800" cy="3511296"/>
          </a:xfrm>
        </p:spPr>
        <p:txBody>
          <a:bodyPr/>
          <a:lstStyle/>
          <a:p>
            <a:r>
              <a:rPr lang="en-US" i="1" dirty="0"/>
              <a:t>Discrimination Complaint</a:t>
            </a:r>
          </a:p>
          <a:p>
            <a:pPr lvl="1"/>
            <a:r>
              <a:rPr lang="en-US" dirty="0"/>
              <a:t>I didn’t get approved for training because of my age or the case manager didn’t provide me an interpreter and therefore she/he discriminated against me because of my language barrier</a:t>
            </a:r>
          </a:p>
          <a:p>
            <a:pPr lvl="1"/>
            <a:endParaRPr lang="en-US" dirty="0"/>
          </a:p>
        </p:txBody>
      </p:sp>
      <p:sp>
        <p:nvSpPr>
          <p:cNvPr id="10" name="Content Placeholder 2">
            <a:extLst>
              <a:ext uri="{FF2B5EF4-FFF2-40B4-BE49-F238E27FC236}">
                <a16:creationId xmlns:a16="http://schemas.microsoft.com/office/drawing/2014/main" id="{4F17C06B-E76F-9DCD-F5A1-AE57C7DF3929}"/>
              </a:ext>
            </a:extLst>
          </p:cNvPr>
          <p:cNvSpPr txBox="1">
            <a:spLocks/>
          </p:cNvSpPr>
          <p:nvPr/>
        </p:nvSpPr>
        <p:spPr>
          <a:xfrm>
            <a:off x="6096000" y="2432304"/>
            <a:ext cx="5638800" cy="3511296"/>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dirty="0"/>
              <a:t>Non-Discrimination Complaint</a:t>
            </a:r>
          </a:p>
          <a:p>
            <a:pPr lvl="2"/>
            <a:r>
              <a:rPr lang="en-US" dirty="0"/>
              <a:t>I was not approved for a specific training that was not on the approved training provider list or the case manager didn’t provide me with accurate information </a:t>
            </a:r>
          </a:p>
          <a:p>
            <a:pPr lvl="1"/>
            <a:endParaRPr lang="en-US" dirty="0"/>
          </a:p>
        </p:txBody>
      </p:sp>
    </p:spTree>
    <p:extLst>
      <p:ext uri="{BB962C8B-B14F-4D97-AF65-F5344CB8AC3E}">
        <p14:creationId xmlns:p14="http://schemas.microsoft.com/office/powerpoint/2010/main" val="1099487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674C0-79C1-740F-54EA-B060EA137F33}"/>
              </a:ext>
            </a:extLst>
          </p:cNvPr>
          <p:cNvSpPr>
            <a:spLocks noGrp="1"/>
          </p:cNvSpPr>
          <p:nvPr>
            <p:ph type="title"/>
          </p:nvPr>
        </p:nvSpPr>
        <p:spPr>
          <a:xfrm>
            <a:off x="576072" y="502686"/>
            <a:ext cx="11102406" cy="1097280"/>
          </a:xfrm>
        </p:spPr>
        <p:txBody>
          <a:bodyPr/>
          <a:lstStyle/>
          <a:p>
            <a:r>
              <a:rPr lang="en-US" dirty="0"/>
              <a:t>Discrimination Complaints</a:t>
            </a:r>
          </a:p>
        </p:txBody>
      </p:sp>
      <p:sp>
        <p:nvSpPr>
          <p:cNvPr id="5" name="TextBox 4">
            <a:extLst>
              <a:ext uri="{FF2B5EF4-FFF2-40B4-BE49-F238E27FC236}">
                <a16:creationId xmlns:a16="http://schemas.microsoft.com/office/drawing/2014/main" id="{18EFE03C-31C3-0F09-273C-6FEA9F7CCFF6}"/>
              </a:ext>
            </a:extLst>
          </p:cNvPr>
          <p:cNvSpPr txBox="1"/>
          <p:nvPr/>
        </p:nvSpPr>
        <p:spPr>
          <a:xfrm>
            <a:off x="694944" y="1353312"/>
            <a:ext cx="10405872" cy="3477875"/>
          </a:xfrm>
          <a:prstGeom prst="rect">
            <a:avLst/>
          </a:prstGeom>
          <a:noFill/>
        </p:spPr>
        <p:txBody>
          <a:bodyPr wrap="square" rtlCol="0">
            <a:spAutoFit/>
          </a:bodyPr>
          <a:lstStyle/>
          <a:p>
            <a:pPr marL="285750" indent="-285750">
              <a:buFont typeface="Arial" panose="020B0604020202020204" pitchFamily="34" charset="0"/>
              <a:buChar char="•"/>
            </a:pPr>
            <a:r>
              <a:rPr lang="en-US" dirty="0"/>
              <a:t>Complainant </a:t>
            </a:r>
            <a:r>
              <a:rPr lang="en-US" i="1" dirty="0"/>
              <a:t>may</a:t>
            </a:r>
            <a:r>
              <a:rPr lang="en-US" dirty="0"/>
              <a:t> file either with Local EO Officer or CRC</a:t>
            </a:r>
          </a:p>
          <a:p>
            <a:pPr marL="285750" indent="-285750">
              <a:buFont typeface="Arial" panose="020B0604020202020204" pitchFamily="34" charset="0"/>
              <a:buChar char="•"/>
            </a:pPr>
            <a:endParaRPr lang="en-US" sz="1000" dirty="0"/>
          </a:p>
          <a:p>
            <a:pPr marL="285750" indent="-285750">
              <a:buFont typeface="Arial" panose="020B0604020202020204" pitchFamily="34" charset="0"/>
              <a:buChar char="•"/>
            </a:pPr>
            <a:r>
              <a:rPr lang="en-US" dirty="0"/>
              <a:t>Complainant </a:t>
            </a:r>
            <a:r>
              <a:rPr lang="en-US" i="1" dirty="0"/>
              <a:t>may</a:t>
            </a:r>
            <a:r>
              <a:rPr lang="en-US" dirty="0"/>
              <a:t> file a complaint by completing and submitting CRC’s Complaint Information Form</a:t>
            </a:r>
          </a:p>
          <a:p>
            <a:pPr lvl="1"/>
            <a:r>
              <a:rPr lang="en-US" dirty="0"/>
              <a:t>	- can be obtained from your local EO Officer or from the CRC</a:t>
            </a:r>
          </a:p>
          <a:p>
            <a:pPr lvl="1"/>
            <a:endParaRPr lang="en-US" sz="1000" dirty="0"/>
          </a:p>
          <a:p>
            <a:pPr marL="285750" lvl="1" indent="-285750">
              <a:buFont typeface="Arial" panose="020B0604020202020204" pitchFamily="34" charset="0"/>
              <a:buChar char="•"/>
            </a:pPr>
            <a:r>
              <a:rPr lang="en-US" dirty="0"/>
              <a:t>Complaints </a:t>
            </a:r>
            <a:r>
              <a:rPr lang="en-US" i="1" dirty="0"/>
              <a:t>must</a:t>
            </a:r>
            <a:r>
              <a:rPr lang="en-US" dirty="0"/>
              <a:t> be filed within 180 days of the alleged discrimination or retaliation</a:t>
            </a:r>
          </a:p>
          <a:p>
            <a:pPr marL="285750" lvl="1" indent="-285750">
              <a:buFont typeface="Arial" panose="020B0604020202020204" pitchFamily="34" charset="0"/>
              <a:buChar char="•"/>
            </a:pPr>
            <a:endParaRPr lang="en-US" sz="1000" dirty="0"/>
          </a:p>
          <a:p>
            <a:pPr marL="285750" indent="-285750">
              <a:buFont typeface="Arial" panose="020B0604020202020204" pitchFamily="34" charset="0"/>
              <a:buChar char="•"/>
            </a:pPr>
            <a:r>
              <a:rPr lang="en-US" dirty="0"/>
              <a:t>Complaints </a:t>
            </a:r>
            <a:r>
              <a:rPr lang="en-US" i="1" dirty="0"/>
              <a:t>must</a:t>
            </a:r>
            <a:r>
              <a:rPr lang="en-US" dirty="0"/>
              <a:t> be filed in writing (electronically or in hard copy) </a:t>
            </a:r>
          </a:p>
          <a:p>
            <a:pPr marL="285750" indent="-285750">
              <a:buFont typeface="Arial" panose="020B0604020202020204" pitchFamily="34" charset="0"/>
              <a:buChar char="•"/>
            </a:pPr>
            <a:endParaRPr lang="en-US" sz="1000" dirty="0"/>
          </a:p>
          <a:p>
            <a:pPr marL="285750" indent="-285750">
              <a:buFont typeface="Arial" panose="020B0604020202020204" pitchFamily="34" charset="0"/>
              <a:buChar char="•"/>
            </a:pPr>
            <a:r>
              <a:rPr lang="en-US" dirty="0"/>
              <a:t>Complaints </a:t>
            </a:r>
            <a:r>
              <a:rPr lang="en-US" i="1" dirty="0"/>
              <a:t>must</a:t>
            </a:r>
            <a:r>
              <a:rPr lang="en-US" dirty="0"/>
              <a:t> contain the complainant’s name, mailing address, email address (or another means of contact), identity of respondent, description of allegations, and written or electronic signature of complainant or their representative</a:t>
            </a:r>
          </a:p>
          <a:p>
            <a:endParaRPr lang="en-US" dirty="0"/>
          </a:p>
        </p:txBody>
      </p:sp>
    </p:spTree>
    <p:extLst>
      <p:ext uri="{BB962C8B-B14F-4D97-AF65-F5344CB8AC3E}">
        <p14:creationId xmlns:p14="http://schemas.microsoft.com/office/powerpoint/2010/main" val="4257379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8837-8231-2FAC-E6AE-247E61D71CB2}"/>
              </a:ext>
            </a:extLst>
          </p:cNvPr>
          <p:cNvSpPr>
            <a:spLocks noGrp="1"/>
          </p:cNvSpPr>
          <p:nvPr>
            <p:ph type="title"/>
          </p:nvPr>
        </p:nvSpPr>
        <p:spPr>
          <a:xfrm>
            <a:off x="381000" y="502686"/>
            <a:ext cx="8324088" cy="1097280"/>
          </a:xfrm>
        </p:spPr>
        <p:txBody>
          <a:bodyPr/>
          <a:lstStyle/>
          <a:p>
            <a:r>
              <a:rPr lang="en-US" dirty="0"/>
              <a:t>Discrimination Complaint Procedures</a:t>
            </a:r>
          </a:p>
        </p:txBody>
      </p:sp>
      <p:sp>
        <p:nvSpPr>
          <p:cNvPr id="3" name="Content Placeholder 2">
            <a:extLst>
              <a:ext uri="{FF2B5EF4-FFF2-40B4-BE49-F238E27FC236}">
                <a16:creationId xmlns:a16="http://schemas.microsoft.com/office/drawing/2014/main" id="{80C3E39F-E85A-49A0-0525-B4798FCF094B}"/>
              </a:ext>
            </a:extLst>
          </p:cNvPr>
          <p:cNvSpPr>
            <a:spLocks noGrp="1"/>
          </p:cNvSpPr>
          <p:nvPr>
            <p:ph sz="half" idx="1"/>
          </p:nvPr>
        </p:nvSpPr>
        <p:spPr>
          <a:xfrm>
            <a:off x="381000" y="1591056"/>
            <a:ext cx="7921752" cy="4242816"/>
          </a:xfrm>
        </p:spPr>
        <p:txBody>
          <a:bodyPr>
            <a:normAutofit fontScale="85000" lnSpcReduction="20000"/>
          </a:bodyPr>
          <a:lstStyle/>
          <a:p>
            <a:pPr marL="285750" indent="-285750"/>
            <a:r>
              <a:rPr lang="en-US" dirty="0"/>
              <a:t>Complaint procedures must include:</a:t>
            </a:r>
          </a:p>
          <a:p>
            <a:pPr marL="742950" lvl="1" indent="-285750"/>
            <a:r>
              <a:rPr lang="en-US" dirty="0"/>
              <a:t>Initial written notice to complainant acknowledging receipt of complaint, right to representation, notice of rights in EO poster, right to request and receive auxiliary aids at no cost, language assistance services</a:t>
            </a:r>
          </a:p>
          <a:p>
            <a:pPr marL="742950" lvl="1" indent="-285750"/>
            <a:r>
              <a:rPr lang="en-US" dirty="0"/>
              <a:t>A written statement of the issue(s) provided by complainant and whether Recipient will accept or reject each issue</a:t>
            </a:r>
          </a:p>
          <a:p>
            <a:pPr marL="742950" lvl="1" indent="-285750"/>
            <a:r>
              <a:rPr lang="en-US" dirty="0"/>
              <a:t>A period for investigation</a:t>
            </a:r>
          </a:p>
          <a:p>
            <a:pPr marL="742950" lvl="1" indent="-285750"/>
            <a:r>
              <a:rPr lang="en-US" dirty="0"/>
              <a:t>A period for attempt to resolve complaint, provision for alternative dispute resolution (ADP)</a:t>
            </a:r>
          </a:p>
          <a:p>
            <a:pPr marL="742950" lvl="1" indent="-285750"/>
            <a:r>
              <a:rPr lang="en-US" dirty="0"/>
              <a:t>A written Notice of Final Action</a:t>
            </a:r>
          </a:p>
          <a:p>
            <a:pPr lvl="3"/>
            <a:r>
              <a:rPr lang="en-US" dirty="0"/>
              <a:t>Recipient will issue within 90 days of the date on which the complaint was filed</a:t>
            </a:r>
          </a:p>
          <a:p>
            <a:pPr lvl="3"/>
            <a:r>
              <a:rPr lang="en-US" i="1" dirty="0"/>
              <a:t>Must</a:t>
            </a:r>
            <a:r>
              <a:rPr lang="en-US" dirty="0"/>
              <a:t> include:</a:t>
            </a:r>
          </a:p>
          <a:p>
            <a:pPr lvl="4"/>
            <a:r>
              <a:rPr lang="en-US" dirty="0"/>
              <a:t>Decision on issue(s) and explanation of reasons for the decision </a:t>
            </a:r>
            <a:r>
              <a:rPr lang="en-US" b="1" dirty="0"/>
              <a:t>or</a:t>
            </a:r>
            <a:r>
              <a:rPr lang="en-US" dirty="0"/>
              <a:t> description of the way parties resolved the issue</a:t>
            </a:r>
          </a:p>
          <a:p>
            <a:pPr lvl="4"/>
            <a:r>
              <a:rPr lang="en-US" dirty="0"/>
              <a:t>Notice of right to file complaint with CRC within 30 days if dissatisfied</a:t>
            </a:r>
          </a:p>
          <a:p>
            <a:pPr marL="285750" indent="-285750"/>
            <a:endParaRPr lang="en-US" dirty="0"/>
          </a:p>
          <a:p>
            <a:endParaRPr lang="en-US" dirty="0"/>
          </a:p>
        </p:txBody>
      </p:sp>
      <p:sp>
        <p:nvSpPr>
          <p:cNvPr id="6" name="Rectangle: Rounded Corners 5">
            <a:extLst>
              <a:ext uri="{FF2B5EF4-FFF2-40B4-BE49-F238E27FC236}">
                <a16:creationId xmlns:a16="http://schemas.microsoft.com/office/drawing/2014/main" id="{B29D041D-C46B-EA6F-0F95-CCC6C167C585}"/>
              </a:ext>
            </a:extLst>
          </p:cNvPr>
          <p:cNvSpPr/>
          <p:nvPr/>
        </p:nvSpPr>
        <p:spPr>
          <a:xfrm>
            <a:off x="8705088" y="1463040"/>
            <a:ext cx="3105912" cy="341985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Your Local EO Officer will provide you with any regional specific procedures related to discrimination complaints.</a:t>
            </a:r>
            <a:endParaRPr lang="en-US" sz="1600" dirty="0"/>
          </a:p>
        </p:txBody>
      </p:sp>
    </p:spTree>
    <p:extLst>
      <p:ext uri="{BB962C8B-B14F-4D97-AF65-F5344CB8AC3E}">
        <p14:creationId xmlns:p14="http://schemas.microsoft.com/office/powerpoint/2010/main" val="210748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F5669-6D20-AD97-AFD7-0C6952E4C49E}"/>
              </a:ext>
            </a:extLst>
          </p:cNvPr>
          <p:cNvSpPr>
            <a:spLocks noGrp="1"/>
          </p:cNvSpPr>
          <p:nvPr>
            <p:ph type="title"/>
          </p:nvPr>
        </p:nvSpPr>
        <p:spPr/>
        <p:txBody>
          <a:bodyPr/>
          <a:lstStyle/>
          <a:p>
            <a:r>
              <a:rPr lang="en-US" dirty="0"/>
              <a:t>Questions?</a:t>
            </a:r>
          </a:p>
        </p:txBody>
      </p:sp>
      <p:pic>
        <p:nvPicPr>
          <p:cNvPr id="10" name="Picture 9">
            <a:extLst>
              <a:ext uri="{FF2B5EF4-FFF2-40B4-BE49-F238E27FC236}">
                <a16:creationId xmlns:a16="http://schemas.microsoft.com/office/drawing/2014/main" id="{3E823A65-C883-FFE8-EA4B-07816C34FDE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4974" y="1474297"/>
            <a:ext cx="5190951" cy="4206926"/>
          </a:xfrm>
          <a:prstGeom prst="rect">
            <a:avLst/>
          </a:prstGeom>
        </p:spPr>
      </p:pic>
      <p:sp>
        <p:nvSpPr>
          <p:cNvPr id="11" name="Title 1">
            <a:extLst>
              <a:ext uri="{FF2B5EF4-FFF2-40B4-BE49-F238E27FC236}">
                <a16:creationId xmlns:a16="http://schemas.microsoft.com/office/drawing/2014/main" id="{1D8ABE36-A8FC-3F81-0C56-DA54421D7C10}"/>
              </a:ext>
            </a:extLst>
          </p:cNvPr>
          <p:cNvSpPr txBox="1">
            <a:spLocks/>
          </p:cNvSpPr>
          <p:nvPr/>
        </p:nvSpPr>
        <p:spPr>
          <a:xfrm>
            <a:off x="6019799" y="502686"/>
            <a:ext cx="5114925"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a:lstStyle>
          <a:p>
            <a:r>
              <a:rPr lang="en-US" dirty="0"/>
              <a:t>Authorities/References</a:t>
            </a:r>
          </a:p>
        </p:txBody>
      </p:sp>
      <p:sp>
        <p:nvSpPr>
          <p:cNvPr id="13" name="TextBox 12">
            <a:extLst>
              <a:ext uri="{FF2B5EF4-FFF2-40B4-BE49-F238E27FC236}">
                <a16:creationId xmlns:a16="http://schemas.microsoft.com/office/drawing/2014/main" id="{35E9B031-D20D-4B83-C22C-7C394764BF8F}"/>
              </a:ext>
            </a:extLst>
          </p:cNvPr>
          <p:cNvSpPr txBox="1"/>
          <p:nvPr/>
        </p:nvSpPr>
        <p:spPr>
          <a:xfrm>
            <a:off x="6096001" y="1766111"/>
            <a:ext cx="4949952" cy="3170099"/>
          </a:xfrm>
          <a:prstGeom prst="rect">
            <a:avLst/>
          </a:prstGeom>
          <a:noFill/>
        </p:spPr>
        <p:txBody>
          <a:bodyPr wrap="square">
            <a:spAutoFit/>
          </a:bodyPr>
          <a:lstStyle/>
          <a:p>
            <a:pPr lvl="1"/>
            <a:r>
              <a:rPr lang="en-US" sz="2000" dirty="0">
                <a:hlinkClick r:id="rId3"/>
              </a:rPr>
              <a:t>CRC External Enforcement</a:t>
            </a:r>
            <a:endParaRPr lang="en-US" sz="2000" dirty="0"/>
          </a:p>
          <a:p>
            <a:pPr lvl="1"/>
            <a:endParaRPr lang="en-US" sz="2000" dirty="0"/>
          </a:p>
          <a:p>
            <a:pPr lvl="1"/>
            <a:r>
              <a:rPr lang="en-US" sz="2000" dirty="0">
                <a:hlinkClick r:id="rId4"/>
              </a:rPr>
              <a:t>Code of Federal Regulations 29 CFR 38</a:t>
            </a:r>
            <a:endParaRPr lang="en-US" sz="2000" dirty="0"/>
          </a:p>
          <a:p>
            <a:pPr lvl="1"/>
            <a:endParaRPr lang="en-US" sz="2000" dirty="0"/>
          </a:p>
          <a:p>
            <a:r>
              <a:rPr lang="en-US" sz="2000" dirty="0">
                <a:hlinkClick r:id="rId5"/>
              </a:rPr>
              <a:t>DWD Policy 2016-09, Change 1: Equal Opportunity and Nondiscrimination</a:t>
            </a:r>
            <a:endParaRPr lang="en-US" sz="2000" dirty="0"/>
          </a:p>
          <a:p>
            <a:endParaRPr lang="en-US" sz="2000" dirty="0"/>
          </a:p>
          <a:p>
            <a:pPr lvl="1"/>
            <a:r>
              <a:rPr lang="en-US" sz="2000" dirty="0">
                <a:hlinkClick r:id="rId6"/>
              </a:rPr>
              <a:t>Americans with Disabilities Act</a:t>
            </a:r>
            <a:endParaRPr lang="en-US" sz="2000" dirty="0"/>
          </a:p>
          <a:p>
            <a:endParaRPr lang="en-US" sz="2000" dirty="0"/>
          </a:p>
          <a:p>
            <a:r>
              <a:rPr lang="en-US" sz="2000" dirty="0">
                <a:hlinkClick r:id="rId7"/>
              </a:rPr>
              <a:t>Indiana's Nondiscrimination Plan</a:t>
            </a:r>
            <a:endParaRPr lang="en-US" sz="2000" dirty="0"/>
          </a:p>
        </p:txBody>
      </p:sp>
    </p:spTree>
    <p:extLst>
      <p:ext uri="{BB962C8B-B14F-4D97-AF65-F5344CB8AC3E}">
        <p14:creationId xmlns:p14="http://schemas.microsoft.com/office/powerpoint/2010/main" val="1392675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F2753-1238-DC3C-B044-5267D0540DE9}"/>
              </a:ext>
            </a:extLst>
          </p:cNvPr>
          <p:cNvSpPr>
            <a:spLocks noGrp="1"/>
          </p:cNvSpPr>
          <p:nvPr>
            <p:ph type="title"/>
          </p:nvPr>
        </p:nvSpPr>
        <p:spPr/>
        <p:txBody>
          <a:bodyPr/>
          <a:lstStyle/>
          <a:p>
            <a:r>
              <a:rPr lang="en-US" dirty="0"/>
              <a:t>What is Equal Opportunity?</a:t>
            </a:r>
          </a:p>
        </p:txBody>
      </p:sp>
      <p:sp>
        <p:nvSpPr>
          <p:cNvPr id="3" name="Content Placeholder 2">
            <a:extLst>
              <a:ext uri="{FF2B5EF4-FFF2-40B4-BE49-F238E27FC236}">
                <a16:creationId xmlns:a16="http://schemas.microsoft.com/office/drawing/2014/main" id="{0B6653BC-B6D9-4BFF-D0ED-C6252A34FC4F}"/>
              </a:ext>
            </a:extLst>
          </p:cNvPr>
          <p:cNvSpPr>
            <a:spLocks noGrp="1"/>
          </p:cNvSpPr>
          <p:nvPr>
            <p:ph idx="1"/>
          </p:nvPr>
        </p:nvSpPr>
        <p:spPr>
          <a:xfrm>
            <a:off x="380999" y="1517904"/>
            <a:ext cx="7043929" cy="4425696"/>
          </a:xfrm>
        </p:spPr>
        <p:txBody>
          <a:bodyPr>
            <a:normAutofit fontScale="77500" lnSpcReduction="20000"/>
          </a:bodyPr>
          <a:lstStyle/>
          <a:p>
            <a:pPr marL="0" indent="0">
              <a:buNone/>
            </a:pPr>
            <a:r>
              <a:rPr lang="en-US" dirty="0"/>
              <a:t>“</a:t>
            </a:r>
            <a:r>
              <a:rPr lang="en-US" sz="2800" dirty="0"/>
              <a:t>No individual in the United States may, on the basis of </a:t>
            </a:r>
            <a:r>
              <a:rPr lang="en-US" sz="2800" b="1" dirty="0"/>
              <a:t>race</a:t>
            </a:r>
            <a:r>
              <a:rPr lang="en-US" sz="2800" dirty="0"/>
              <a:t>, </a:t>
            </a:r>
            <a:r>
              <a:rPr lang="en-US" sz="2800" b="1" dirty="0"/>
              <a:t>color</a:t>
            </a:r>
            <a:r>
              <a:rPr lang="en-US" sz="2800" dirty="0"/>
              <a:t>, </a:t>
            </a:r>
            <a:r>
              <a:rPr lang="en-US" sz="2800" b="1" dirty="0"/>
              <a:t>religion</a:t>
            </a:r>
            <a:r>
              <a:rPr lang="en-US" sz="2800" dirty="0"/>
              <a:t>, </a:t>
            </a:r>
            <a:r>
              <a:rPr lang="en-US" sz="2800" b="1" dirty="0"/>
              <a:t>sex</a:t>
            </a:r>
            <a:r>
              <a:rPr lang="en-US" sz="2800" dirty="0"/>
              <a:t>, </a:t>
            </a:r>
            <a:r>
              <a:rPr lang="en-US" sz="2800" b="1" dirty="0"/>
              <a:t>national origin</a:t>
            </a:r>
            <a:r>
              <a:rPr lang="en-US" sz="2800" dirty="0"/>
              <a:t>, </a:t>
            </a:r>
            <a:r>
              <a:rPr lang="en-US" sz="2800" b="1" dirty="0"/>
              <a:t>age</a:t>
            </a:r>
            <a:r>
              <a:rPr lang="en-US" sz="2800" dirty="0"/>
              <a:t>, </a:t>
            </a:r>
            <a:r>
              <a:rPr lang="en-US" sz="2800" b="1" dirty="0"/>
              <a:t>disability</a:t>
            </a:r>
            <a:r>
              <a:rPr lang="en-US" sz="2800" dirty="0"/>
              <a:t>, or </a:t>
            </a:r>
            <a:r>
              <a:rPr lang="en-US" sz="2800" b="1" dirty="0"/>
              <a:t>political affiliation or belief</a:t>
            </a:r>
            <a:r>
              <a:rPr lang="en-US" sz="2800" dirty="0"/>
              <a:t>, or, for beneficiaries, applicants, and participants only, on the basis of </a:t>
            </a:r>
            <a:r>
              <a:rPr lang="en-US" sz="2800" b="1" dirty="0"/>
              <a:t>citizenship</a:t>
            </a:r>
            <a:r>
              <a:rPr lang="en-US" sz="2800" dirty="0"/>
              <a:t> or </a:t>
            </a:r>
            <a:r>
              <a:rPr lang="en-US" sz="2800" b="1" dirty="0"/>
              <a:t>participation in any WIOA Title I-financially assisted program or activity</a:t>
            </a:r>
            <a:r>
              <a:rPr lang="en-US" sz="2800" dirty="0"/>
              <a:t>, be excluded from participation in, denied the benefits of, subjected to discrimination under, or denied employment in the administration of or in connection with any WIOA Title I-financially assisted program or activity.” </a:t>
            </a:r>
          </a:p>
          <a:p>
            <a:pPr marL="457200" lvl="1" indent="0">
              <a:buNone/>
            </a:pPr>
            <a:r>
              <a:rPr lang="en-US" sz="2800" dirty="0"/>
              <a:t>-29 CFR 38.5</a:t>
            </a:r>
          </a:p>
          <a:p>
            <a:pPr marL="0" indent="0">
              <a:buNone/>
            </a:pPr>
            <a:endParaRPr lang="en-US" dirty="0"/>
          </a:p>
        </p:txBody>
      </p:sp>
      <p:grpSp>
        <p:nvGrpSpPr>
          <p:cNvPr id="4" name="Group 3">
            <a:extLst>
              <a:ext uri="{FF2B5EF4-FFF2-40B4-BE49-F238E27FC236}">
                <a16:creationId xmlns:a16="http://schemas.microsoft.com/office/drawing/2014/main" id="{CEFF82E7-A311-F1D2-F741-CD56A5DB52C5}"/>
              </a:ext>
              <a:ext uri="{C183D7F6-B498-43B3-948B-1728B52AA6E4}">
                <adec:decorative xmlns:adec="http://schemas.microsoft.com/office/drawing/2017/decorative" val="1"/>
              </a:ext>
            </a:extLst>
          </p:cNvPr>
          <p:cNvGrpSpPr/>
          <p:nvPr/>
        </p:nvGrpSpPr>
        <p:grpSpPr>
          <a:xfrm>
            <a:off x="9851753" y="959972"/>
            <a:ext cx="1113589" cy="1279987"/>
            <a:chOff x="3713389" y="148"/>
            <a:chExt cx="1113589" cy="1279987"/>
          </a:xfrm>
          <a:scene3d>
            <a:camera prst="orthographicFront">
              <a:rot lat="0" lon="0" rev="0"/>
            </a:camera>
            <a:lightRig rig="contrasting" dir="t">
              <a:rot lat="0" lon="0" rev="1200000"/>
            </a:lightRig>
          </a:scene3d>
        </p:grpSpPr>
        <p:sp>
          <p:nvSpPr>
            <p:cNvPr id="32" name="Hexagon 31">
              <a:extLst>
                <a:ext uri="{FF2B5EF4-FFF2-40B4-BE49-F238E27FC236}">
                  <a16:creationId xmlns:a16="http://schemas.microsoft.com/office/drawing/2014/main" id="{958B0249-C699-942B-E9E5-5A811F12CD59}"/>
                </a:ext>
              </a:extLst>
            </p:cNvPr>
            <p:cNvSpPr/>
            <p:nvPr/>
          </p:nvSpPr>
          <p:spPr>
            <a:xfrm rot="5400000">
              <a:off x="3630190" y="83347"/>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33" name="Hexagon 4">
              <a:extLst>
                <a:ext uri="{FF2B5EF4-FFF2-40B4-BE49-F238E27FC236}">
                  <a16:creationId xmlns:a16="http://schemas.microsoft.com/office/drawing/2014/main" id="{0701F9A5-E4FB-EDDC-41DF-D59F03685BED}"/>
                </a:ext>
              </a:extLst>
            </p:cNvPr>
            <p:cNvSpPr txBox="1"/>
            <p:nvPr/>
          </p:nvSpPr>
          <p:spPr>
            <a:xfrm>
              <a:off x="3886923" y="199613"/>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Color</a:t>
              </a:r>
            </a:p>
          </p:txBody>
        </p:sp>
      </p:grpSp>
      <p:grpSp>
        <p:nvGrpSpPr>
          <p:cNvPr id="5" name="Group 4">
            <a:extLst>
              <a:ext uri="{FF2B5EF4-FFF2-40B4-BE49-F238E27FC236}">
                <a16:creationId xmlns:a16="http://schemas.microsoft.com/office/drawing/2014/main" id="{978FBA0E-E152-BDD3-8418-03ADDB0BB528}"/>
              </a:ext>
              <a:ext uri="{C183D7F6-B498-43B3-948B-1728B52AA6E4}">
                <adec:decorative xmlns:adec="http://schemas.microsoft.com/office/drawing/2017/decorative" val="1"/>
              </a:ext>
            </a:extLst>
          </p:cNvPr>
          <p:cNvGrpSpPr/>
          <p:nvPr/>
        </p:nvGrpSpPr>
        <p:grpSpPr>
          <a:xfrm>
            <a:off x="8649077" y="959972"/>
            <a:ext cx="1113589" cy="1279987"/>
            <a:chOff x="2510713" y="148"/>
            <a:chExt cx="1113589" cy="1279987"/>
          </a:xfrm>
          <a:scene3d>
            <a:camera prst="orthographicFront">
              <a:rot lat="0" lon="0" rev="0"/>
            </a:camera>
            <a:lightRig rig="contrasting" dir="t">
              <a:rot lat="0" lon="0" rev="1200000"/>
            </a:lightRig>
          </a:scene3d>
        </p:grpSpPr>
        <p:sp>
          <p:nvSpPr>
            <p:cNvPr id="30" name="Hexagon 29">
              <a:extLst>
                <a:ext uri="{FF2B5EF4-FFF2-40B4-BE49-F238E27FC236}">
                  <a16:creationId xmlns:a16="http://schemas.microsoft.com/office/drawing/2014/main" id="{9436B943-4490-51FD-69F3-07B85AFE4C84}"/>
                </a:ext>
              </a:extLst>
            </p:cNvPr>
            <p:cNvSpPr/>
            <p:nvPr/>
          </p:nvSpPr>
          <p:spPr>
            <a:xfrm rot="5400000">
              <a:off x="2427514" y="83347"/>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31" name="Hexagon 6">
              <a:extLst>
                <a:ext uri="{FF2B5EF4-FFF2-40B4-BE49-F238E27FC236}">
                  <a16:creationId xmlns:a16="http://schemas.microsoft.com/office/drawing/2014/main" id="{09DD82A1-CE25-5699-CA29-AC3983722AD8}"/>
                </a:ext>
              </a:extLst>
            </p:cNvPr>
            <p:cNvSpPr txBox="1"/>
            <p:nvPr/>
          </p:nvSpPr>
          <p:spPr>
            <a:xfrm>
              <a:off x="2684247" y="199613"/>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Race</a:t>
              </a:r>
            </a:p>
          </p:txBody>
        </p:sp>
      </p:grpSp>
      <p:grpSp>
        <p:nvGrpSpPr>
          <p:cNvPr id="6" name="Group 5">
            <a:extLst>
              <a:ext uri="{FF2B5EF4-FFF2-40B4-BE49-F238E27FC236}">
                <a16:creationId xmlns:a16="http://schemas.microsoft.com/office/drawing/2014/main" id="{6E462737-A1E4-CE54-4CB1-39BCBA087BB2}"/>
              </a:ext>
              <a:ext uri="{C183D7F6-B498-43B3-948B-1728B52AA6E4}">
                <adec:decorative xmlns:adec="http://schemas.microsoft.com/office/drawing/2017/decorative" val="1"/>
              </a:ext>
            </a:extLst>
          </p:cNvPr>
          <p:cNvGrpSpPr/>
          <p:nvPr/>
        </p:nvGrpSpPr>
        <p:grpSpPr>
          <a:xfrm>
            <a:off x="9248111" y="2046426"/>
            <a:ext cx="1113589" cy="1279987"/>
            <a:chOff x="3109747" y="1086602"/>
            <a:chExt cx="1113589" cy="1279987"/>
          </a:xfrm>
          <a:scene3d>
            <a:camera prst="orthographicFront">
              <a:rot lat="0" lon="0" rev="0"/>
            </a:camera>
            <a:lightRig rig="contrasting" dir="t">
              <a:rot lat="0" lon="0" rev="1200000"/>
            </a:lightRig>
          </a:scene3d>
        </p:grpSpPr>
        <p:sp>
          <p:nvSpPr>
            <p:cNvPr id="28" name="Hexagon 27">
              <a:extLst>
                <a:ext uri="{FF2B5EF4-FFF2-40B4-BE49-F238E27FC236}">
                  <a16:creationId xmlns:a16="http://schemas.microsoft.com/office/drawing/2014/main" id="{1344167F-F75E-7E9A-4C97-CF260C46D8B8}"/>
                </a:ext>
              </a:extLst>
            </p:cNvPr>
            <p:cNvSpPr/>
            <p:nvPr/>
          </p:nvSpPr>
          <p:spPr>
            <a:xfrm rot="5400000">
              <a:off x="3026548" y="1169801"/>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9" name="Hexagon 8">
              <a:extLst>
                <a:ext uri="{FF2B5EF4-FFF2-40B4-BE49-F238E27FC236}">
                  <a16:creationId xmlns:a16="http://schemas.microsoft.com/office/drawing/2014/main" id="{84E245E3-6CA9-5342-82F0-0E5108F57442}"/>
                </a:ext>
              </a:extLst>
            </p:cNvPr>
            <p:cNvSpPr txBox="1"/>
            <p:nvPr/>
          </p:nvSpPr>
          <p:spPr>
            <a:xfrm>
              <a:off x="3283281" y="1286067"/>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Religion</a:t>
              </a:r>
            </a:p>
          </p:txBody>
        </p:sp>
      </p:grpSp>
      <p:grpSp>
        <p:nvGrpSpPr>
          <p:cNvPr id="7" name="Group 6">
            <a:extLst>
              <a:ext uri="{FF2B5EF4-FFF2-40B4-BE49-F238E27FC236}">
                <a16:creationId xmlns:a16="http://schemas.microsoft.com/office/drawing/2014/main" id="{D3F18B88-39D7-065E-2C4E-59B8CD9CEE6A}"/>
              </a:ext>
              <a:ext uri="{C183D7F6-B498-43B3-948B-1728B52AA6E4}">
                <adec:decorative xmlns:adec="http://schemas.microsoft.com/office/drawing/2017/decorative" val="1"/>
              </a:ext>
            </a:extLst>
          </p:cNvPr>
          <p:cNvGrpSpPr/>
          <p:nvPr/>
        </p:nvGrpSpPr>
        <p:grpSpPr>
          <a:xfrm>
            <a:off x="10450788" y="2046426"/>
            <a:ext cx="1113589" cy="1279987"/>
            <a:chOff x="4312424" y="1086602"/>
            <a:chExt cx="1113589" cy="1279987"/>
          </a:xfrm>
          <a:scene3d>
            <a:camera prst="orthographicFront">
              <a:rot lat="0" lon="0" rev="0"/>
            </a:camera>
            <a:lightRig rig="contrasting" dir="t">
              <a:rot lat="0" lon="0" rev="1200000"/>
            </a:lightRig>
          </a:scene3d>
        </p:grpSpPr>
        <p:sp>
          <p:nvSpPr>
            <p:cNvPr id="26" name="Hexagon 25">
              <a:extLst>
                <a:ext uri="{FF2B5EF4-FFF2-40B4-BE49-F238E27FC236}">
                  <a16:creationId xmlns:a16="http://schemas.microsoft.com/office/drawing/2014/main" id="{98DA0944-1F74-9B6E-88ED-243B973B3495}"/>
                </a:ext>
              </a:extLst>
            </p:cNvPr>
            <p:cNvSpPr/>
            <p:nvPr/>
          </p:nvSpPr>
          <p:spPr>
            <a:xfrm rot="5400000">
              <a:off x="4229225" y="1169801"/>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7" name="Hexagon 10">
              <a:extLst>
                <a:ext uri="{FF2B5EF4-FFF2-40B4-BE49-F238E27FC236}">
                  <a16:creationId xmlns:a16="http://schemas.microsoft.com/office/drawing/2014/main" id="{8BF2234D-B09C-745C-FDFB-58E4C72981CB}"/>
                </a:ext>
              </a:extLst>
            </p:cNvPr>
            <p:cNvSpPr txBox="1"/>
            <p:nvPr/>
          </p:nvSpPr>
          <p:spPr>
            <a:xfrm>
              <a:off x="4485958" y="1286067"/>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Sex</a:t>
              </a:r>
            </a:p>
          </p:txBody>
        </p:sp>
      </p:grpSp>
      <p:grpSp>
        <p:nvGrpSpPr>
          <p:cNvPr id="8" name="Group 7">
            <a:extLst>
              <a:ext uri="{FF2B5EF4-FFF2-40B4-BE49-F238E27FC236}">
                <a16:creationId xmlns:a16="http://schemas.microsoft.com/office/drawing/2014/main" id="{2DAE018D-9946-DAED-F4FB-8CA49E1A9686}"/>
              </a:ext>
              <a:ext uri="{C183D7F6-B498-43B3-948B-1728B52AA6E4}">
                <adec:decorative xmlns:adec="http://schemas.microsoft.com/office/drawing/2017/decorative" val="1"/>
              </a:ext>
            </a:extLst>
          </p:cNvPr>
          <p:cNvGrpSpPr/>
          <p:nvPr/>
        </p:nvGrpSpPr>
        <p:grpSpPr>
          <a:xfrm>
            <a:off x="9868390" y="3149519"/>
            <a:ext cx="1113589" cy="1279987"/>
            <a:chOff x="3730026" y="2189695"/>
            <a:chExt cx="1113589" cy="1279987"/>
          </a:xfrm>
          <a:scene3d>
            <a:camera prst="orthographicFront">
              <a:rot lat="0" lon="0" rev="0"/>
            </a:camera>
            <a:lightRig rig="contrasting" dir="t">
              <a:rot lat="0" lon="0" rev="1200000"/>
            </a:lightRig>
          </a:scene3d>
        </p:grpSpPr>
        <p:sp>
          <p:nvSpPr>
            <p:cNvPr id="24" name="Hexagon 23">
              <a:extLst>
                <a:ext uri="{FF2B5EF4-FFF2-40B4-BE49-F238E27FC236}">
                  <a16:creationId xmlns:a16="http://schemas.microsoft.com/office/drawing/2014/main" id="{1DEE4E2E-760C-F679-9B48-778B3E1905FD}"/>
                </a:ext>
              </a:extLst>
            </p:cNvPr>
            <p:cNvSpPr/>
            <p:nvPr/>
          </p:nvSpPr>
          <p:spPr>
            <a:xfrm rot="5400000">
              <a:off x="3646827" y="2272894"/>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5" name="Hexagon 12">
              <a:extLst>
                <a:ext uri="{FF2B5EF4-FFF2-40B4-BE49-F238E27FC236}">
                  <a16:creationId xmlns:a16="http://schemas.microsoft.com/office/drawing/2014/main" id="{58144120-2C6D-C4F5-A4B5-8C6AEDE754A9}"/>
                </a:ext>
              </a:extLst>
            </p:cNvPr>
            <p:cNvSpPr txBox="1"/>
            <p:nvPr/>
          </p:nvSpPr>
          <p:spPr>
            <a:xfrm>
              <a:off x="3903560" y="2389160"/>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Political Affiliation</a:t>
              </a:r>
            </a:p>
          </p:txBody>
        </p:sp>
      </p:grpSp>
      <p:grpSp>
        <p:nvGrpSpPr>
          <p:cNvPr id="9" name="Group 8">
            <a:extLst>
              <a:ext uri="{FF2B5EF4-FFF2-40B4-BE49-F238E27FC236}">
                <a16:creationId xmlns:a16="http://schemas.microsoft.com/office/drawing/2014/main" id="{30135F52-8761-0AC4-38D1-4850A3901C9B}"/>
              </a:ext>
              <a:ext uri="{C183D7F6-B498-43B3-948B-1728B52AA6E4}">
                <adec:decorative xmlns:adec="http://schemas.microsoft.com/office/drawing/2017/decorative" val="1"/>
              </a:ext>
            </a:extLst>
          </p:cNvPr>
          <p:cNvGrpSpPr/>
          <p:nvPr/>
        </p:nvGrpSpPr>
        <p:grpSpPr>
          <a:xfrm>
            <a:off x="8649077" y="3132879"/>
            <a:ext cx="1113589" cy="1279987"/>
            <a:chOff x="2510713" y="2173055"/>
            <a:chExt cx="1113589" cy="1279987"/>
          </a:xfrm>
          <a:scene3d>
            <a:camera prst="orthographicFront">
              <a:rot lat="0" lon="0" rev="0"/>
            </a:camera>
            <a:lightRig rig="contrasting" dir="t">
              <a:rot lat="0" lon="0" rev="1200000"/>
            </a:lightRig>
          </a:scene3d>
        </p:grpSpPr>
        <p:sp>
          <p:nvSpPr>
            <p:cNvPr id="22" name="Hexagon 21">
              <a:extLst>
                <a:ext uri="{FF2B5EF4-FFF2-40B4-BE49-F238E27FC236}">
                  <a16:creationId xmlns:a16="http://schemas.microsoft.com/office/drawing/2014/main" id="{D463A790-567F-EA62-56B5-B3FDC89F57EE}"/>
                </a:ext>
              </a:extLst>
            </p:cNvPr>
            <p:cNvSpPr/>
            <p:nvPr/>
          </p:nvSpPr>
          <p:spPr>
            <a:xfrm rot="5400000">
              <a:off x="2427514" y="2256254"/>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3" name="Hexagon 14">
              <a:extLst>
                <a:ext uri="{FF2B5EF4-FFF2-40B4-BE49-F238E27FC236}">
                  <a16:creationId xmlns:a16="http://schemas.microsoft.com/office/drawing/2014/main" id="{1E67B6AE-2076-F2E3-EC9C-A17F83E83D26}"/>
                </a:ext>
              </a:extLst>
            </p:cNvPr>
            <p:cNvSpPr txBox="1"/>
            <p:nvPr/>
          </p:nvSpPr>
          <p:spPr>
            <a:xfrm>
              <a:off x="2684247" y="2372520"/>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300" kern="1200" dirty="0"/>
                <a:t>Disability</a:t>
              </a:r>
            </a:p>
          </p:txBody>
        </p:sp>
      </p:grpSp>
      <p:grpSp>
        <p:nvGrpSpPr>
          <p:cNvPr id="10" name="Group 9">
            <a:extLst>
              <a:ext uri="{FF2B5EF4-FFF2-40B4-BE49-F238E27FC236}">
                <a16:creationId xmlns:a16="http://schemas.microsoft.com/office/drawing/2014/main" id="{3CAE4F9F-E09B-CDA8-D7DE-E23027421E9F}"/>
              </a:ext>
              <a:ext uri="{C183D7F6-B498-43B3-948B-1728B52AA6E4}">
                <adec:decorative xmlns:adec="http://schemas.microsoft.com/office/drawing/2017/decorative" val="1"/>
              </a:ext>
            </a:extLst>
          </p:cNvPr>
          <p:cNvGrpSpPr/>
          <p:nvPr/>
        </p:nvGrpSpPr>
        <p:grpSpPr>
          <a:xfrm>
            <a:off x="9260149" y="4207288"/>
            <a:ext cx="1113589" cy="1279987"/>
            <a:chOff x="3121785" y="3247464"/>
            <a:chExt cx="1113589" cy="1279987"/>
          </a:xfrm>
          <a:scene3d>
            <a:camera prst="orthographicFront">
              <a:rot lat="0" lon="0" rev="0"/>
            </a:camera>
            <a:lightRig rig="contrasting" dir="t">
              <a:rot lat="0" lon="0" rev="1200000"/>
            </a:lightRig>
          </a:scene3d>
        </p:grpSpPr>
        <p:sp>
          <p:nvSpPr>
            <p:cNvPr id="20" name="Hexagon 19">
              <a:extLst>
                <a:ext uri="{FF2B5EF4-FFF2-40B4-BE49-F238E27FC236}">
                  <a16:creationId xmlns:a16="http://schemas.microsoft.com/office/drawing/2014/main" id="{1F9807C0-D946-DD6F-EAE1-CA9A162638F2}"/>
                </a:ext>
              </a:extLst>
            </p:cNvPr>
            <p:cNvSpPr/>
            <p:nvPr/>
          </p:nvSpPr>
          <p:spPr>
            <a:xfrm rot="5400000">
              <a:off x="3038586" y="3330663"/>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1" name="Hexagon 16">
              <a:extLst>
                <a:ext uri="{FF2B5EF4-FFF2-40B4-BE49-F238E27FC236}">
                  <a16:creationId xmlns:a16="http://schemas.microsoft.com/office/drawing/2014/main" id="{9C500CEA-21B3-9975-7D5F-9B5D18D0D6D7}"/>
                </a:ext>
              </a:extLst>
            </p:cNvPr>
            <p:cNvSpPr txBox="1"/>
            <p:nvPr/>
          </p:nvSpPr>
          <p:spPr>
            <a:xfrm>
              <a:off x="3295319" y="3446929"/>
              <a:ext cx="855597"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kern="1200" dirty="0"/>
                <a:t>Citizenship </a:t>
              </a:r>
            </a:p>
          </p:txBody>
        </p:sp>
      </p:grpSp>
      <p:grpSp>
        <p:nvGrpSpPr>
          <p:cNvPr id="11" name="Group 10">
            <a:extLst>
              <a:ext uri="{FF2B5EF4-FFF2-40B4-BE49-F238E27FC236}">
                <a16:creationId xmlns:a16="http://schemas.microsoft.com/office/drawing/2014/main" id="{CB46F0C9-2CC7-FB63-1BB7-260518DF6D25}"/>
              </a:ext>
              <a:ext uri="{C183D7F6-B498-43B3-948B-1728B52AA6E4}">
                <adec:decorative xmlns:adec="http://schemas.microsoft.com/office/drawing/2017/decorative" val="1"/>
              </a:ext>
            </a:extLst>
          </p:cNvPr>
          <p:cNvGrpSpPr/>
          <p:nvPr/>
        </p:nvGrpSpPr>
        <p:grpSpPr>
          <a:xfrm>
            <a:off x="10462814" y="4243410"/>
            <a:ext cx="1113589" cy="1279987"/>
            <a:chOff x="4324450" y="3283586"/>
            <a:chExt cx="1113589" cy="1279987"/>
          </a:xfrm>
          <a:scene3d>
            <a:camera prst="orthographicFront">
              <a:rot lat="0" lon="0" rev="0"/>
            </a:camera>
            <a:lightRig rig="contrasting" dir="t">
              <a:rot lat="0" lon="0" rev="1200000"/>
            </a:lightRig>
          </a:scene3d>
        </p:grpSpPr>
        <p:sp>
          <p:nvSpPr>
            <p:cNvPr id="18" name="Hexagon 17">
              <a:extLst>
                <a:ext uri="{FF2B5EF4-FFF2-40B4-BE49-F238E27FC236}">
                  <a16:creationId xmlns:a16="http://schemas.microsoft.com/office/drawing/2014/main" id="{91244EE9-3D38-7B46-B67F-3860EA86882F}"/>
                </a:ext>
              </a:extLst>
            </p:cNvPr>
            <p:cNvSpPr/>
            <p:nvPr/>
          </p:nvSpPr>
          <p:spPr>
            <a:xfrm rot="5400000">
              <a:off x="4241251" y="3366785"/>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19" name="Hexagon 18">
              <a:extLst>
                <a:ext uri="{FF2B5EF4-FFF2-40B4-BE49-F238E27FC236}">
                  <a16:creationId xmlns:a16="http://schemas.microsoft.com/office/drawing/2014/main" id="{5E00C93B-FEA8-66B5-C187-D7A1342981C3}"/>
                </a:ext>
              </a:extLst>
            </p:cNvPr>
            <p:cNvSpPr txBox="1"/>
            <p:nvPr/>
          </p:nvSpPr>
          <p:spPr>
            <a:xfrm>
              <a:off x="4497984" y="3483051"/>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n-US" sz="900" kern="1200" dirty="0"/>
                <a:t>Participation in WIOA program</a:t>
              </a:r>
            </a:p>
          </p:txBody>
        </p:sp>
      </p:grpSp>
      <p:grpSp>
        <p:nvGrpSpPr>
          <p:cNvPr id="12" name="Group 11">
            <a:extLst>
              <a:ext uri="{FF2B5EF4-FFF2-40B4-BE49-F238E27FC236}">
                <a16:creationId xmlns:a16="http://schemas.microsoft.com/office/drawing/2014/main" id="{67557566-31A4-DBA4-0432-67F16D2E9EA0}"/>
              </a:ext>
              <a:ext uri="{C183D7F6-B498-43B3-948B-1728B52AA6E4}">
                <adec:decorative xmlns:adec="http://schemas.microsoft.com/office/drawing/2017/decorative" val="1"/>
              </a:ext>
            </a:extLst>
          </p:cNvPr>
          <p:cNvGrpSpPr/>
          <p:nvPr/>
        </p:nvGrpSpPr>
        <p:grpSpPr>
          <a:xfrm>
            <a:off x="8022237" y="2043955"/>
            <a:ext cx="1113589" cy="1279987"/>
            <a:chOff x="1883873" y="1084131"/>
            <a:chExt cx="1113589" cy="1279987"/>
          </a:xfrm>
          <a:scene3d>
            <a:camera prst="orthographicFront">
              <a:rot lat="0" lon="0" rev="0"/>
            </a:camera>
            <a:lightRig rig="contrasting" dir="t">
              <a:rot lat="0" lon="0" rev="1200000"/>
            </a:lightRig>
          </a:scene3d>
        </p:grpSpPr>
        <p:sp>
          <p:nvSpPr>
            <p:cNvPr id="16" name="Hexagon 15">
              <a:extLst>
                <a:ext uri="{FF2B5EF4-FFF2-40B4-BE49-F238E27FC236}">
                  <a16:creationId xmlns:a16="http://schemas.microsoft.com/office/drawing/2014/main" id="{FD4D2653-BDD7-5EAB-561B-DC8880F809C3}"/>
                </a:ext>
              </a:extLst>
            </p:cNvPr>
            <p:cNvSpPr/>
            <p:nvPr/>
          </p:nvSpPr>
          <p:spPr>
            <a:xfrm rot="5400000">
              <a:off x="1800674" y="1167330"/>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17" name="Hexagon 20">
              <a:extLst>
                <a:ext uri="{FF2B5EF4-FFF2-40B4-BE49-F238E27FC236}">
                  <a16:creationId xmlns:a16="http://schemas.microsoft.com/office/drawing/2014/main" id="{D9E22329-15A8-B54D-72D1-BF52A2A9137D}"/>
                </a:ext>
              </a:extLst>
            </p:cNvPr>
            <p:cNvSpPr txBox="1"/>
            <p:nvPr/>
          </p:nvSpPr>
          <p:spPr>
            <a:xfrm>
              <a:off x="2057407" y="1283596"/>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Age</a:t>
              </a:r>
            </a:p>
          </p:txBody>
        </p:sp>
      </p:grpSp>
      <p:grpSp>
        <p:nvGrpSpPr>
          <p:cNvPr id="13" name="Group 12">
            <a:extLst>
              <a:ext uri="{FF2B5EF4-FFF2-40B4-BE49-F238E27FC236}">
                <a16:creationId xmlns:a16="http://schemas.microsoft.com/office/drawing/2014/main" id="{F2A0B830-4D45-0622-164F-C85E5A0B1EAD}"/>
              </a:ext>
              <a:ext uri="{C183D7F6-B498-43B3-948B-1728B52AA6E4}">
                <adec:decorative xmlns:adec="http://schemas.microsoft.com/office/drawing/2017/decorative" val="1"/>
              </a:ext>
            </a:extLst>
          </p:cNvPr>
          <p:cNvGrpSpPr/>
          <p:nvPr/>
        </p:nvGrpSpPr>
        <p:grpSpPr>
          <a:xfrm>
            <a:off x="8059298" y="4198456"/>
            <a:ext cx="1113589" cy="1279987"/>
            <a:chOff x="1920934" y="3238632"/>
            <a:chExt cx="1113589" cy="1279987"/>
          </a:xfrm>
          <a:scene3d>
            <a:camera prst="orthographicFront">
              <a:rot lat="0" lon="0" rev="0"/>
            </a:camera>
            <a:lightRig rig="contrasting" dir="t">
              <a:rot lat="0" lon="0" rev="1200000"/>
            </a:lightRig>
          </a:scene3d>
        </p:grpSpPr>
        <p:sp>
          <p:nvSpPr>
            <p:cNvPr id="14" name="Hexagon 13">
              <a:extLst>
                <a:ext uri="{FF2B5EF4-FFF2-40B4-BE49-F238E27FC236}">
                  <a16:creationId xmlns:a16="http://schemas.microsoft.com/office/drawing/2014/main" id="{39024162-52B3-59B3-6839-1ABB06407413}"/>
                </a:ext>
              </a:extLst>
            </p:cNvPr>
            <p:cNvSpPr/>
            <p:nvPr/>
          </p:nvSpPr>
          <p:spPr>
            <a:xfrm rot="5400000">
              <a:off x="1837735" y="3321831"/>
              <a:ext cx="1279987" cy="1113589"/>
            </a:xfrm>
            <a:prstGeom prst="hexagon">
              <a:avLst>
                <a:gd name="adj" fmla="val 25000"/>
                <a:gd name="vf" fmla="val 115470"/>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15" name="Hexagon 22">
              <a:extLst>
                <a:ext uri="{FF2B5EF4-FFF2-40B4-BE49-F238E27FC236}">
                  <a16:creationId xmlns:a16="http://schemas.microsoft.com/office/drawing/2014/main" id="{598F64A6-A271-8217-D9AB-ADCC654718C8}"/>
                </a:ext>
              </a:extLst>
            </p:cNvPr>
            <p:cNvSpPr txBox="1"/>
            <p:nvPr/>
          </p:nvSpPr>
          <p:spPr>
            <a:xfrm>
              <a:off x="2094468" y="3438097"/>
              <a:ext cx="766521" cy="8810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dirty="0"/>
                <a:t>National Origin</a:t>
              </a:r>
            </a:p>
          </p:txBody>
        </p:sp>
      </p:grpSp>
    </p:spTree>
    <p:extLst>
      <p:ext uri="{BB962C8B-B14F-4D97-AF65-F5344CB8AC3E}">
        <p14:creationId xmlns:p14="http://schemas.microsoft.com/office/powerpoint/2010/main" val="1403834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35FAC98-ABC8-8824-B466-E1023E05DB8A}"/>
              </a:ext>
            </a:extLst>
          </p:cNvPr>
          <p:cNvSpPr>
            <a:spLocks noGrp="1"/>
          </p:cNvSpPr>
          <p:nvPr>
            <p:ph type="title"/>
          </p:nvPr>
        </p:nvSpPr>
        <p:spPr>
          <a:xfrm>
            <a:off x="668868" y="676656"/>
            <a:ext cx="9914466" cy="25694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4200" b="1" i="0" u="none" strike="noStrike" kern="1200" cap="none" spc="-50" normalizeH="0" baseline="0" noProof="0" dirty="0">
                <a:ln>
                  <a:noFill/>
                </a:ln>
                <a:solidFill>
                  <a:schemeClr val="bg1"/>
                </a:solidFill>
                <a:effectLst/>
                <a:uLnTx/>
                <a:uFillTx/>
                <a:latin typeface="+mn-lt"/>
                <a:ea typeface="+mn-ea"/>
                <a:cs typeface="+mn-cs"/>
              </a:rPr>
              <a:t>How Do You Ensure EO Is Being Provided?</a:t>
            </a: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4000" b="0" i="0" u="none" strike="noStrike" kern="1200" cap="none" spc="-50" normalizeH="0" baseline="0" noProof="0" dirty="0">
              <a:ln>
                <a:noFill/>
              </a:ln>
              <a:solidFill>
                <a:schemeClr val="bg1"/>
              </a:solidFill>
              <a:effectLst/>
              <a:uLnTx/>
              <a:uFillTx/>
              <a:latin typeface="+mn-lt"/>
              <a:ea typeface="+mn-ea"/>
              <a:cs typeface="+mn-cs"/>
            </a:endParaRPr>
          </a:p>
        </p:txBody>
      </p:sp>
      <p:sp>
        <p:nvSpPr>
          <p:cNvPr id="4" name="TextBox 3">
            <a:extLst>
              <a:ext uri="{FF2B5EF4-FFF2-40B4-BE49-F238E27FC236}">
                <a16:creationId xmlns:a16="http://schemas.microsoft.com/office/drawing/2014/main" id="{A329D240-C6C5-C724-B04B-60022BBFB87A}"/>
              </a:ext>
            </a:extLst>
          </p:cNvPr>
          <p:cNvSpPr txBox="1"/>
          <p:nvPr/>
        </p:nvSpPr>
        <p:spPr>
          <a:xfrm>
            <a:off x="740664" y="2404872"/>
            <a:ext cx="9601200" cy="4770537"/>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chemeClr val="bg1"/>
                </a:solidFill>
                <a:latin typeface="+mn-lt"/>
              </a:rPr>
              <a:t>Equal Opportunity Officers</a:t>
            </a:r>
          </a:p>
          <a:p>
            <a:pPr marL="285750" indent="-285750">
              <a:buFont typeface="Arial" panose="020B0604020202020204" pitchFamily="34" charset="0"/>
              <a:buChar char="•"/>
            </a:pPr>
            <a:endParaRPr lang="en-US" sz="1200" dirty="0">
              <a:solidFill>
                <a:schemeClr val="bg1"/>
              </a:solidFill>
              <a:latin typeface="+mn-lt"/>
            </a:endParaRPr>
          </a:p>
          <a:p>
            <a:pPr marL="285750" indent="-285750">
              <a:buFont typeface="Arial" panose="020B0604020202020204" pitchFamily="34" charset="0"/>
              <a:buChar char="•"/>
            </a:pPr>
            <a:r>
              <a:rPr lang="en-US" sz="2800" dirty="0">
                <a:solidFill>
                  <a:schemeClr val="bg1"/>
                </a:solidFill>
                <a:latin typeface="+mn-lt"/>
              </a:rPr>
              <a:t>Notice and Communication</a:t>
            </a:r>
          </a:p>
          <a:p>
            <a:pPr marL="285750" indent="-285750">
              <a:buFont typeface="Arial" panose="020B0604020202020204" pitchFamily="34" charset="0"/>
              <a:buChar char="•"/>
            </a:pPr>
            <a:endParaRPr lang="en-US" sz="1200" dirty="0">
              <a:solidFill>
                <a:schemeClr val="bg1"/>
              </a:solidFill>
              <a:latin typeface="+mn-lt"/>
            </a:endParaRPr>
          </a:p>
          <a:p>
            <a:pPr marL="285750" indent="-285750">
              <a:buFont typeface="Arial" panose="020B0604020202020204" pitchFamily="34" charset="0"/>
              <a:buChar char="•"/>
            </a:pPr>
            <a:r>
              <a:rPr lang="en-US" sz="2800" dirty="0">
                <a:solidFill>
                  <a:schemeClr val="bg1"/>
                </a:solidFill>
                <a:latin typeface="+mn-lt"/>
              </a:rPr>
              <a:t>Assurances, Policies, and Procedures</a:t>
            </a:r>
          </a:p>
          <a:p>
            <a:pPr marL="285750" indent="-285750">
              <a:buFont typeface="Arial" panose="020B0604020202020204" pitchFamily="34" charset="0"/>
              <a:buChar char="•"/>
            </a:pPr>
            <a:endParaRPr lang="en-US" sz="1200" dirty="0">
              <a:solidFill>
                <a:schemeClr val="bg1"/>
              </a:solidFill>
              <a:latin typeface="+mn-lt"/>
            </a:endParaRPr>
          </a:p>
          <a:p>
            <a:pPr marL="285750" indent="-285750">
              <a:buFont typeface="Arial" panose="020B0604020202020204" pitchFamily="34" charset="0"/>
              <a:buChar char="•"/>
            </a:pPr>
            <a:r>
              <a:rPr lang="en-US" sz="2800" dirty="0">
                <a:solidFill>
                  <a:schemeClr val="bg1"/>
                </a:solidFill>
                <a:latin typeface="+mn-lt"/>
              </a:rPr>
              <a:t>Disability Nondiscrimination/Accessibility</a:t>
            </a:r>
          </a:p>
          <a:p>
            <a:pPr marL="285750" indent="-285750">
              <a:buFont typeface="Arial" panose="020B0604020202020204" pitchFamily="34" charset="0"/>
              <a:buChar char="•"/>
            </a:pPr>
            <a:endParaRPr lang="en-US" sz="1200" dirty="0">
              <a:solidFill>
                <a:schemeClr val="bg1"/>
              </a:solidFill>
              <a:latin typeface="+mn-lt"/>
            </a:endParaRPr>
          </a:p>
          <a:p>
            <a:pPr marL="285750" indent="-285750">
              <a:buFont typeface="Arial" panose="020B0604020202020204" pitchFamily="34" charset="0"/>
              <a:buChar char="•"/>
            </a:pPr>
            <a:r>
              <a:rPr lang="en-US" sz="2800" dirty="0">
                <a:solidFill>
                  <a:schemeClr val="bg1"/>
                </a:solidFill>
                <a:latin typeface="+mn-lt"/>
              </a:rPr>
              <a:t>Data and Information Collection and Maintenance</a:t>
            </a:r>
          </a:p>
          <a:p>
            <a:pPr marL="285750" indent="-285750">
              <a:buFont typeface="Arial" panose="020B0604020202020204" pitchFamily="34" charset="0"/>
              <a:buChar char="•"/>
            </a:pPr>
            <a:endParaRPr lang="en-US" sz="1200" dirty="0">
              <a:solidFill>
                <a:schemeClr val="bg1"/>
              </a:solidFill>
              <a:latin typeface="+mn-lt"/>
            </a:endParaRPr>
          </a:p>
          <a:p>
            <a:pPr marL="285750" indent="-285750">
              <a:buFont typeface="Arial" panose="020B0604020202020204" pitchFamily="34" charset="0"/>
              <a:buChar char="•"/>
            </a:pPr>
            <a:r>
              <a:rPr lang="en-US" sz="2800" dirty="0">
                <a:solidFill>
                  <a:schemeClr val="bg1"/>
                </a:solidFill>
                <a:latin typeface="+mn-lt"/>
              </a:rPr>
              <a:t>Monitoring</a:t>
            </a:r>
          </a:p>
          <a:p>
            <a:pPr marL="285750" indent="-285750">
              <a:buFont typeface="Arial" panose="020B0604020202020204" pitchFamily="34" charset="0"/>
              <a:buChar char="•"/>
            </a:pPr>
            <a:endParaRPr lang="en-US" sz="1200" dirty="0">
              <a:solidFill>
                <a:schemeClr val="bg1"/>
              </a:solidFill>
              <a:latin typeface="+mn-lt"/>
            </a:endParaRPr>
          </a:p>
          <a:p>
            <a:pPr marL="285750" indent="-285750">
              <a:buFont typeface="Arial" panose="020B0604020202020204" pitchFamily="34" charset="0"/>
              <a:buChar char="•"/>
            </a:pPr>
            <a:r>
              <a:rPr lang="en-US" sz="2800" dirty="0">
                <a:solidFill>
                  <a:schemeClr val="bg1"/>
                </a:solidFill>
                <a:latin typeface="+mn-lt"/>
              </a:rPr>
              <a:t>Complaints</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1456774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B07F-A1DB-0B9E-1EED-F1A7598CA243}"/>
              </a:ext>
            </a:extLst>
          </p:cNvPr>
          <p:cNvSpPr>
            <a:spLocks noGrp="1"/>
          </p:cNvSpPr>
          <p:nvPr>
            <p:ph type="title"/>
          </p:nvPr>
        </p:nvSpPr>
        <p:spPr/>
        <p:txBody>
          <a:bodyPr/>
          <a:lstStyle/>
          <a:p>
            <a:r>
              <a:rPr lang="en-US" dirty="0"/>
              <a:t>Equal Opportunity Officers</a:t>
            </a:r>
          </a:p>
        </p:txBody>
      </p:sp>
      <p:sp>
        <p:nvSpPr>
          <p:cNvPr id="10" name="Content Placeholder 5">
            <a:extLst>
              <a:ext uri="{FF2B5EF4-FFF2-40B4-BE49-F238E27FC236}">
                <a16:creationId xmlns:a16="http://schemas.microsoft.com/office/drawing/2014/main" id="{FC9FCD93-AEC8-6602-5021-E79948AC1A5D}"/>
              </a:ext>
            </a:extLst>
          </p:cNvPr>
          <p:cNvSpPr>
            <a:spLocks noGrp="1"/>
          </p:cNvSpPr>
          <p:nvPr>
            <p:ph sz="half" idx="1"/>
          </p:nvPr>
        </p:nvSpPr>
        <p:spPr>
          <a:xfrm>
            <a:off x="381000" y="1691005"/>
            <a:ext cx="5638800" cy="4206875"/>
          </a:xfrm>
          <a:ln w="76200"/>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marL="0" indent="0" algn="ctr">
              <a:buNone/>
            </a:pPr>
            <a:r>
              <a:rPr lang="en-US" sz="2400" b="1" dirty="0"/>
              <a:t>State EO Officer</a:t>
            </a:r>
          </a:p>
          <a:p>
            <a:pPr marL="0" indent="0">
              <a:buNone/>
            </a:pPr>
            <a:r>
              <a:rPr lang="en-US" sz="1900" b="1" dirty="0"/>
              <a:t>Oversee development and implementation of Indiana’s Nondiscrimination Plan (NDP)</a:t>
            </a:r>
          </a:p>
          <a:p>
            <a:pPr marL="0" indent="0">
              <a:buNone/>
            </a:pPr>
            <a:r>
              <a:rPr lang="en-US" sz="1900" b="1" dirty="0"/>
              <a:t>Serve as liaison with Department of Civil Rights Center</a:t>
            </a:r>
          </a:p>
          <a:p>
            <a:pPr marL="0" indent="0">
              <a:buNone/>
            </a:pPr>
            <a:r>
              <a:rPr lang="en-US" sz="1900" b="1" dirty="0"/>
              <a:t>Monitor LWDA compliance with WIOA Title I EO and nondiscrimination requirements</a:t>
            </a:r>
          </a:p>
          <a:p>
            <a:pPr marL="0" indent="0">
              <a:buNone/>
            </a:pPr>
            <a:r>
              <a:rPr lang="en-US" sz="1900" b="1" dirty="0"/>
              <a:t>Undergo and provide training and technical assistance to local EO Officers</a:t>
            </a:r>
          </a:p>
          <a:p>
            <a:pPr marL="0" indent="0">
              <a:buNone/>
            </a:pPr>
            <a:r>
              <a:rPr lang="en-US" sz="1900" b="1" dirty="0"/>
              <a:t>Develop procedure for and investigate discrimination matters that fall in State level jurisdiction</a:t>
            </a:r>
          </a:p>
          <a:p>
            <a:pPr marL="0" indent="0">
              <a:buNone/>
            </a:pPr>
            <a:r>
              <a:rPr lang="en-US" sz="1900" b="1" dirty="0"/>
              <a:t>Review DWD policies to ensure they are nondiscriminatory</a:t>
            </a:r>
          </a:p>
        </p:txBody>
      </p:sp>
      <p:sp>
        <p:nvSpPr>
          <p:cNvPr id="6" name="Content Placeholder 5">
            <a:extLst>
              <a:ext uri="{FF2B5EF4-FFF2-40B4-BE49-F238E27FC236}">
                <a16:creationId xmlns:a16="http://schemas.microsoft.com/office/drawing/2014/main" id="{2942D0CD-ACB2-436D-EF6D-2137ED1FCA1B}"/>
              </a:ext>
            </a:extLst>
          </p:cNvPr>
          <p:cNvSpPr>
            <a:spLocks noGrp="1"/>
          </p:cNvSpPr>
          <p:nvPr>
            <p:ph sz="half" idx="2"/>
          </p:nvPr>
        </p:nvSpPr>
        <p:spPr>
          <a:xfrm>
            <a:off x="6304722" y="1691004"/>
            <a:ext cx="5506278" cy="4206875"/>
          </a:xfrm>
          <a:ln w="76200"/>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marL="0" indent="0" algn="ctr">
              <a:buNone/>
            </a:pPr>
            <a:r>
              <a:rPr lang="en-US" sz="2400" b="1" dirty="0"/>
              <a:t>Local EO Officer</a:t>
            </a:r>
          </a:p>
          <a:p>
            <a:pPr marL="0" indent="0">
              <a:buNone/>
            </a:pPr>
            <a:r>
              <a:rPr lang="en-US" sz="2000" b="1" dirty="0"/>
              <a:t>Ensure overall implementation of the NDP</a:t>
            </a:r>
          </a:p>
          <a:p>
            <a:pPr marL="0" indent="0">
              <a:buNone/>
            </a:pPr>
            <a:r>
              <a:rPr lang="en-US" sz="2000" b="1" dirty="0"/>
              <a:t>Report EO matters to the State EO Officer</a:t>
            </a:r>
          </a:p>
          <a:p>
            <a:pPr marL="0" indent="0">
              <a:buNone/>
            </a:pPr>
            <a:r>
              <a:rPr lang="en-US" sz="2000" b="1" dirty="0"/>
              <a:t>Monitor compliance of regional WIOA Title I recipients</a:t>
            </a:r>
          </a:p>
          <a:p>
            <a:pPr marL="0" indent="0">
              <a:buNone/>
            </a:pPr>
            <a:r>
              <a:rPr lang="en-US" sz="2000" b="1" dirty="0"/>
              <a:t>Undergo and provide training for staff and service providers</a:t>
            </a:r>
          </a:p>
          <a:p>
            <a:pPr marL="0" indent="0">
              <a:buNone/>
            </a:pPr>
            <a:r>
              <a:rPr lang="en-US" sz="2000" b="1" dirty="0"/>
              <a:t>Process and investigate regional discrimination complaints</a:t>
            </a:r>
          </a:p>
          <a:p>
            <a:pPr marL="0" indent="0">
              <a:buNone/>
            </a:pPr>
            <a:r>
              <a:rPr lang="en-US" sz="2000" b="1" dirty="0"/>
              <a:t>Review regional policies to ensure they are nondiscriminatory</a:t>
            </a:r>
          </a:p>
          <a:p>
            <a:pPr marL="0" indent="0">
              <a:buNone/>
            </a:pPr>
            <a:r>
              <a:rPr lang="en-US" sz="2000" b="1" dirty="0"/>
              <a:t>Survey WorkOne offices to ensure compliance with accessibility requirements</a:t>
            </a:r>
          </a:p>
          <a:p>
            <a:pPr marL="0" indent="0" algn="ctr">
              <a:buNone/>
            </a:pPr>
            <a:endParaRPr lang="en-US" sz="2000" b="1" dirty="0"/>
          </a:p>
        </p:txBody>
      </p:sp>
    </p:spTree>
    <p:extLst>
      <p:ext uri="{BB962C8B-B14F-4D97-AF65-F5344CB8AC3E}">
        <p14:creationId xmlns:p14="http://schemas.microsoft.com/office/powerpoint/2010/main" val="4184716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C41561-6398-06DE-DFD5-A1A263F7FF17}"/>
              </a:ext>
            </a:extLst>
          </p:cNvPr>
          <p:cNvSpPr>
            <a:spLocks noGrp="1"/>
          </p:cNvSpPr>
          <p:nvPr>
            <p:ph type="title"/>
          </p:nvPr>
        </p:nvSpPr>
        <p:spPr>
          <a:xfrm>
            <a:off x="6096000" y="502686"/>
            <a:ext cx="5891784" cy="1006074"/>
          </a:xfrm>
        </p:spPr>
        <p:txBody>
          <a:bodyPr>
            <a:normAutofit fontScale="90000"/>
          </a:bodyPr>
          <a:lstStyle/>
          <a:p>
            <a:r>
              <a:rPr lang="en-US" sz="3300" dirty="0"/>
              <a:t>Notice and Communication:</a:t>
            </a:r>
            <a:br>
              <a:rPr lang="en-US" sz="3100" dirty="0"/>
            </a:br>
            <a:br>
              <a:rPr lang="en-US" sz="3100" dirty="0"/>
            </a:br>
            <a:r>
              <a:rPr lang="en-US" sz="2700" dirty="0"/>
              <a:t>EO is the Law Notice</a:t>
            </a:r>
          </a:p>
        </p:txBody>
      </p:sp>
      <p:pic>
        <p:nvPicPr>
          <p:cNvPr id="5" name="Picture 4" descr="The Equal Opportunity is the Law notice. The requirements of which are discussed on the slide.">
            <a:extLst>
              <a:ext uri="{FF2B5EF4-FFF2-40B4-BE49-F238E27FC236}">
                <a16:creationId xmlns:a16="http://schemas.microsoft.com/office/drawing/2014/main" id="{898F653F-81AF-479D-FFF1-F72874316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488" y="411480"/>
            <a:ext cx="4828032" cy="5737358"/>
          </a:xfrm>
          <a:prstGeom prst="rect">
            <a:avLst/>
          </a:prstGeom>
          <a:ln>
            <a:solidFill>
              <a:schemeClr val="tx1"/>
            </a:solidFill>
          </a:ln>
        </p:spPr>
      </p:pic>
      <p:sp>
        <p:nvSpPr>
          <p:cNvPr id="4" name="Content Placeholder 3">
            <a:extLst>
              <a:ext uri="{FF2B5EF4-FFF2-40B4-BE49-F238E27FC236}">
                <a16:creationId xmlns:a16="http://schemas.microsoft.com/office/drawing/2014/main" id="{B3EFC29D-BED0-8AF9-1776-71B31451FBAF}"/>
              </a:ext>
            </a:extLst>
          </p:cNvPr>
          <p:cNvSpPr>
            <a:spLocks noGrp="1"/>
          </p:cNvSpPr>
          <p:nvPr>
            <p:ph sz="half" idx="1"/>
          </p:nvPr>
        </p:nvSpPr>
        <p:spPr>
          <a:xfrm>
            <a:off x="5696712" y="1737360"/>
            <a:ext cx="6114290" cy="4206240"/>
          </a:xfrm>
        </p:spPr>
        <p:txBody>
          <a:bodyPr>
            <a:normAutofit fontScale="70000" lnSpcReduction="20000"/>
          </a:bodyPr>
          <a:lstStyle/>
          <a:p>
            <a:pPr marL="457200" lvl="1" indent="0">
              <a:buNone/>
            </a:pPr>
            <a:r>
              <a:rPr lang="en-US" sz="2400" i="1" dirty="0"/>
              <a:t>MUST:</a:t>
            </a:r>
          </a:p>
          <a:p>
            <a:pPr lvl="2"/>
            <a:r>
              <a:rPr lang="en-US" sz="2200" dirty="0"/>
              <a:t>Be posted in prominent places around the office, including resource areas, and on website pages</a:t>
            </a:r>
          </a:p>
          <a:p>
            <a:pPr lvl="2"/>
            <a:r>
              <a:rPr lang="en-US" sz="2200" dirty="0"/>
              <a:t>Be included in orientations, registrations, and in both employee and participant handbooks</a:t>
            </a:r>
          </a:p>
          <a:p>
            <a:pPr lvl="2"/>
            <a:r>
              <a:rPr lang="en-US" sz="2200" dirty="0"/>
              <a:t>Have the local EO officer’s name and contact information </a:t>
            </a:r>
          </a:p>
          <a:p>
            <a:pPr lvl="2"/>
            <a:r>
              <a:rPr lang="en-US" sz="2200" dirty="0"/>
              <a:t>Be provided to participants in appropriate languages </a:t>
            </a:r>
          </a:p>
          <a:p>
            <a:pPr lvl="3"/>
            <a:r>
              <a:rPr lang="en-US" sz="2000" dirty="0"/>
              <a:t>Spanish is required to be posted in offices</a:t>
            </a:r>
          </a:p>
          <a:p>
            <a:pPr lvl="2"/>
            <a:r>
              <a:rPr lang="en-US" sz="2200" dirty="0"/>
              <a:t>Be provided in appropriate formats </a:t>
            </a:r>
          </a:p>
          <a:p>
            <a:pPr lvl="3"/>
            <a:r>
              <a:rPr lang="en-US" sz="2000" dirty="0"/>
              <a:t>Example: Large print for visual impairment</a:t>
            </a:r>
          </a:p>
          <a:p>
            <a:pPr lvl="2"/>
            <a:r>
              <a:rPr lang="en-US" sz="2200" dirty="0"/>
              <a:t>Be disseminated in internal memos/other written communications with staff</a:t>
            </a:r>
          </a:p>
          <a:p>
            <a:pPr lvl="2"/>
            <a:r>
              <a:rPr lang="en-US" sz="2200" dirty="0"/>
              <a:t>Be provided to each participant and employee and be part of their file</a:t>
            </a:r>
          </a:p>
          <a:p>
            <a:endParaRPr lang="en-US" dirty="0"/>
          </a:p>
        </p:txBody>
      </p:sp>
    </p:spTree>
    <p:extLst>
      <p:ext uri="{BB962C8B-B14F-4D97-AF65-F5344CB8AC3E}">
        <p14:creationId xmlns:p14="http://schemas.microsoft.com/office/powerpoint/2010/main" val="570403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75EC5A4-CF79-34A8-A015-4DF7EC5CBBDC}"/>
              </a:ext>
            </a:extLst>
          </p:cNvPr>
          <p:cNvSpPr>
            <a:spLocks noGrp="1"/>
          </p:cNvSpPr>
          <p:nvPr>
            <p:ph type="title"/>
          </p:nvPr>
        </p:nvSpPr>
        <p:spPr/>
        <p:txBody>
          <a:bodyPr>
            <a:normAutofit fontScale="90000"/>
          </a:bodyPr>
          <a:lstStyle/>
          <a:p>
            <a:r>
              <a:rPr lang="en-US" sz="3600" dirty="0"/>
              <a:t>Notice and Communication:</a:t>
            </a:r>
            <a:br>
              <a:rPr lang="en-US" dirty="0"/>
            </a:br>
            <a:br>
              <a:rPr lang="en-US" dirty="0"/>
            </a:br>
            <a:r>
              <a:rPr lang="en-US" sz="3100" dirty="0"/>
              <a:t>EO Tagline</a:t>
            </a:r>
          </a:p>
        </p:txBody>
      </p:sp>
      <p:sp>
        <p:nvSpPr>
          <p:cNvPr id="8" name="Content Placeholder 7">
            <a:extLst>
              <a:ext uri="{FF2B5EF4-FFF2-40B4-BE49-F238E27FC236}">
                <a16:creationId xmlns:a16="http://schemas.microsoft.com/office/drawing/2014/main" id="{3F3C03B6-E2C4-E76D-5B17-36F78AAF19F0}"/>
              </a:ext>
            </a:extLst>
          </p:cNvPr>
          <p:cNvSpPr>
            <a:spLocks noGrp="1"/>
          </p:cNvSpPr>
          <p:nvPr>
            <p:ph idx="1"/>
          </p:nvPr>
        </p:nvSpPr>
        <p:spPr/>
        <p:txBody>
          <a:bodyPr>
            <a:normAutofit/>
          </a:bodyPr>
          <a:lstStyle/>
          <a:p>
            <a:pPr marL="457200" lvl="1" indent="0" algn="ctr">
              <a:buNone/>
            </a:pPr>
            <a:r>
              <a:rPr lang="en-US" sz="2400" b="1" dirty="0"/>
              <a:t>“equal opportunity employer that administers equal opportunity programs. Free auxiliary aids and services are available upon request to individuals with disabilities (TDD/TTY Number: 1-800-743-3333). Free language interpretation and translation services are also available upon request.</a:t>
            </a:r>
            <a:r>
              <a:rPr lang="en-US" sz="2400" b="1" i="1" dirty="0"/>
              <a:t>”</a:t>
            </a:r>
          </a:p>
          <a:p>
            <a:r>
              <a:rPr lang="en-US" dirty="0"/>
              <a:t>Must be on all recruitment brochures and other materials that are distributed or communicated to staff, clients, or the public including written, oral, electronic, or paper materials/communications that describe programs financially assisted under WIOA or the requirements for participation</a:t>
            </a:r>
          </a:p>
          <a:p>
            <a:endParaRPr lang="en-US" dirty="0"/>
          </a:p>
          <a:p>
            <a:endParaRPr lang="en-US" dirty="0"/>
          </a:p>
          <a:p>
            <a:endParaRPr lang="en-US" dirty="0"/>
          </a:p>
        </p:txBody>
      </p:sp>
    </p:spTree>
    <p:extLst>
      <p:ext uri="{BB962C8B-B14F-4D97-AF65-F5344CB8AC3E}">
        <p14:creationId xmlns:p14="http://schemas.microsoft.com/office/powerpoint/2010/main" val="132779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55D289-8CCA-ADDC-4438-174B0EC1D663}"/>
              </a:ext>
            </a:extLst>
          </p:cNvPr>
          <p:cNvSpPr>
            <a:spLocks noGrp="1"/>
          </p:cNvSpPr>
          <p:nvPr>
            <p:ph type="title"/>
          </p:nvPr>
        </p:nvSpPr>
        <p:spPr>
          <a:xfrm>
            <a:off x="381000" y="502686"/>
            <a:ext cx="11297478" cy="1097280"/>
          </a:xfrm>
        </p:spPr>
        <p:txBody>
          <a:bodyPr anchor="ctr">
            <a:normAutofit fontScale="90000"/>
          </a:bodyPr>
          <a:lstStyle/>
          <a:p>
            <a:r>
              <a:rPr lang="en-US" sz="4000" dirty="0"/>
              <a:t>Notice and Communication:</a:t>
            </a:r>
            <a:br>
              <a:rPr lang="en-US" sz="2200" dirty="0"/>
            </a:br>
            <a:br>
              <a:rPr lang="en-US" sz="2200" dirty="0"/>
            </a:br>
            <a:r>
              <a:rPr lang="en-US" sz="2200" dirty="0"/>
              <a:t>Limited English Proficiency (LEP)</a:t>
            </a:r>
          </a:p>
        </p:txBody>
      </p:sp>
      <p:sp>
        <p:nvSpPr>
          <p:cNvPr id="5" name="Rectangle: Rounded Corners 4">
            <a:extLst>
              <a:ext uri="{FF2B5EF4-FFF2-40B4-BE49-F238E27FC236}">
                <a16:creationId xmlns:a16="http://schemas.microsoft.com/office/drawing/2014/main" id="{974FF088-9F7F-BD28-D2D9-1671487A0742}"/>
              </a:ext>
            </a:extLst>
          </p:cNvPr>
          <p:cNvSpPr/>
          <p:nvPr/>
        </p:nvSpPr>
        <p:spPr>
          <a:xfrm>
            <a:off x="380992" y="1648829"/>
            <a:ext cx="11297477" cy="415345"/>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US" dirty="0"/>
              <a:t> Discrimination against LEP individuals falls under “national origin” (29 CFR 38.9)</a:t>
            </a:r>
          </a:p>
        </p:txBody>
      </p:sp>
      <p:sp>
        <p:nvSpPr>
          <p:cNvPr id="10" name="Rectangle: Rounded Corners 9">
            <a:extLst>
              <a:ext uri="{FF2B5EF4-FFF2-40B4-BE49-F238E27FC236}">
                <a16:creationId xmlns:a16="http://schemas.microsoft.com/office/drawing/2014/main" id="{0C9B14EB-C11E-7628-D68B-2AE8683F7DD2}"/>
              </a:ext>
            </a:extLst>
          </p:cNvPr>
          <p:cNvSpPr/>
          <p:nvPr/>
        </p:nvSpPr>
        <p:spPr>
          <a:xfrm>
            <a:off x="380990" y="2177889"/>
            <a:ext cx="11297477" cy="635680"/>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US" dirty="0"/>
              <a:t>An individual whose primary language for communication is not English and who has a limited ability to read, speak, write, and/or understand English.</a:t>
            </a:r>
          </a:p>
        </p:txBody>
      </p:sp>
      <p:sp>
        <p:nvSpPr>
          <p:cNvPr id="17" name="Rectangle: Rounded Corners 16">
            <a:extLst>
              <a:ext uri="{FF2B5EF4-FFF2-40B4-BE49-F238E27FC236}">
                <a16:creationId xmlns:a16="http://schemas.microsoft.com/office/drawing/2014/main" id="{E395BCC5-7AD6-A571-6B80-7B0E2F84ABB7}"/>
              </a:ext>
            </a:extLst>
          </p:cNvPr>
          <p:cNvSpPr/>
          <p:nvPr/>
        </p:nvSpPr>
        <p:spPr>
          <a:xfrm>
            <a:off x="380991" y="2912511"/>
            <a:ext cx="11297477" cy="777751"/>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US" dirty="0"/>
              <a:t>LEP individuals may be competent in English for certain types of communication (e.g., speaking), but still be LEP for other purposes (e.g., reading or writing).</a:t>
            </a:r>
          </a:p>
        </p:txBody>
      </p:sp>
      <p:sp>
        <p:nvSpPr>
          <p:cNvPr id="25" name="Rectangle: Rounded Corners 24">
            <a:extLst>
              <a:ext uri="{FF2B5EF4-FFF2-40B4-BE49-F238E27FC236}">
                <a16:creationId xmlns:a16="http://schemas.microsoft.com/office/drawing/2014/main" id="{61565BF4-EB96-A248-0064-C8A675F6AB1D}"/>
              </a:ext>
            </a:extLst>
          </p:cNvPr>
          <p:cNvSpPr/>
          <p:nvPr/>
        </p:nvSpPr>
        <p:spPr>
          <a:xfrm>
            <a:off x="380992" y="3803303"/>
            <a:ext cx="11297477" cy="924535"/>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US" dirty="0"/>
              <a:t>For languages spoken by a significant amount of the eligible population to be served, or likely to be encountered, recipients must translate vital information in written materials and have them readily available in hard copy or electronically.</a:t>
            </a:r>
          </a:p>
        </p:txBody>
      </p:sp>
      <p:sp>
        <p:nvSpPr>
          <p:cNvPr id="19" name="Rectangle: Rounded Corners 18">
            <a:extLst>
              <a:ext uri="{FF2B5EF4-FFF2-40B4-BE49-F238E27FC236}">
                <a16:creationId xmlns:a16="http://schemas.microsoft.com/office/drawing/2014/main" id="{BD4A6DD0-DF11-272A-A018-F5299CC4B77B}"/>
              </a:ext>
            </a:extLst>
          </p:cNvPr>
          <p:cNvSpPr/>
          <p:nvPr/>
        </p:nvSpPr>
        <p:spPr>
          <a:xfrm>
            <a:off x="380994" y="4912096"/>
            <a:ext cx="11297477" cy="966939"/>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US" dirty="0"/>
              <a:t>Vital documents/information that is necessary for an individual to understand how to obtain any aid, benefit, service, and/or training must be translated or interpreted. This could be written or oral information.</a:t>
            </a:r>
          </a:p>
        </p:txBody>
      </p:sp>
    </p:spTree>
    <p:extLst>
      <p:ext uri="{BB962C8B-B14F-4D97-AF65-F5344CB8AC3E}">
        <p14:creationId xmlns:p14="http://schemas.microsoft.com/office/powerpoint/2010/main" val="2367707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095AF-757D-AE17-0505-0703B539F790}"/>
              </a:ext>
            </a:extLst>
          </p:cNvPr>
          <p:cNvSpPr>
            <a:spLocks noGrp="1"/>
          </p:cNvSpPr>
          <p:nvPr>
            <p:ph type="title"/>
          </p:nvPr>
        </p:nvSpPr>
        <p:spPr>
          <a:xfrm>
            <a:off x="381000" y="200934"/>
            <a:ext cx="11297478" cy="1097280"/>
          </a:xfrm>
        </p:spPr>
        <p:txBody>
          <a:bodyPr>
            <a:normAutofit/>
          </a:bodyPr>
          <a:lstStyle/>
          <a:p>
            <a:pPr algn="ctr"/>
            <a:r>
              <a:rPr lang="en-US" sz="2800" dirty="0"/>
              <a:t>Vital Documents</a:t>
            </a:r>
          </a:p>
        </p:txBody>
      </p:sp>
      <p:sp>
        <p:nvSpPr>
          <p:cNvPr id="3" name="Content Placeholder 2">
            <a:extLst>
              <a:ext uri="{FF2B5EF4-FFF2-40B4-BE49-F238E27FC236}">
                <a16:creationId xmlns:a16="http://schemas.microsoft.com/office/drawing/2014/main" id="{45078C22-24B4-9987-3DAC-E26373CE6B1A}"/>
              </a:ext>
            </a:extLst>
          </p:cNvPr>
          <p:cNvSpPr>
            <a:spLocks noGrp="1"/>
          </p:cNvSpPr>
          <p:nvPr>
            <p:ph sz="half" idx="1"/>
          </p:nvPr>
        </p:nvSpPr>
        <p:spPr>
          <a:xfrm>
            <a:off x="381000" y="1024128"/>
            <a:ext cx="3304032" cy="4919472"/>
          </a:xfrm>
          <a:ln>
            <a:solidFill>
              <a:schemeClr val="tx2"/>
            </a:solidFill>
          </a:ln>
        </p:spPr>
        <p:txBody>
          <a:bodyPr>
            <a:normAutofit fontScale="85000" lnSpcReduction="20000"/>
          </a:bodyPr>
          <a:lstStyle/>
          <a:p>
            <a:pPr marL="0" indent="0">
              <a:buNone/>
            </a:pPr>
            <a:r>
              <a:rPr lang="en-US" sz="1900" dirty="0"/>
              <a:t>Examples include, but are not limited to:</a:t>
            </a:r>
          </a:p>
          <a:p>
            <a:pPr lvl="1"/>
            <a:r>
              <a:rPr lang="en-US" sz="1900" dirty="0"/>
              <a:t>Applications, consent, and complaint forms</a:t>
            </a:r>
          </a:p>
          <a:p>
            <a:pPr lvl="1"/>
            <a:r>
              <a:rPr lang="en-US" sz="1900" dirty="0"/>
              <a:t>Notices about rights and responsibilities</a:t>
            </a:r>
          </a:p>
          <a:p>
            <a:pPr lvl="1"/>
            <a:r>
              <a:rPr lang="en-US" sz="1900" dirty="0"/>
              <a:t>Rulebooks/instructions</a:t>
            </a:r>
          </a:p>
          <a:p>
            <a:pPr lvl="1"/>
            <a:r>
              <a:rPr lang="en-US" sz="1900" dirty="0"/>
              <a:t>Written tests that do not assess English language competency, but competency for a particular license, job, or skill where English proficiency is not required</a:t>
            </a:r>
          </a:p>
          <a:p>
            <a:pPr lvl="1"/>
            <a:r>
              <a:rPr lang="en-US" sz="1900" dirty="0"/>
              <a:t>Letters or notices that require a response for the beneficiary or application, participant, or employee</a:t>
            </a:r>
          </a:p>
        </p:txBody>
      </p:sp>
      <p:sp>
        <p:nvSpPr>
          <p:cNvPr id="4" name="Content Placeholder 3">
            <a:extLst>
              <a:ext uri="{FF2B5EF4-FFF2-40B4-BE49-F238E27FC236}">
                <a16:creationId xmlns:a16="http://schemas.microsoft.com/office/drawing/2014/main" id="{A373D6BD-2D92-BEB6-24F9-26139F22E0D1}"/>
              </a:ext>
            </a:extLst>
          </p:cNvPr>
          <p:cNvSpPr>
            <a:spLocks noGrp="1"/>
          </p:cNvSpPr>
          <p:nvPr>
            <p:ph sz="half" idx="2"/>
          </p:nvPr>
        </p:nvSpPr>
        <p:spPr>
          <a:xfrm>
            <a:off x="3931920" y="1024128"/>
            <a:ext cx="3002282" cy="4919472"/>
          </a:xfrm>
          <a:ln>
            <a:solidFill>
              <a:schemeClr val="tx2"/>
            </a:solidFill>
          </a:ln>
        </p:spPr>
        <p:txBody>
          <a:bodyPr>
            <a:normAutofit fontScale="85000" lnSpcReduction="20000"/>
          </a:bodyPr>
          <a:lstStyle/>
          <a:p>
            <a:pPr marL="0" indent="0">
              <a:buNone/>
            </a:pPr>
            <a:r>
              <a:rPr lang="en-US" sz="1900" dirty="0"/>
              <a:t>Babel Notice:</a:t>
            </a:r>
          </a:p>
          <a:p>
            <a:r>
              <a:rPr lang="en-US" sz="1900" dirty="0"/>
              <a:t>A short notice included in a document or electronic medium (e.g., Web site, “app,” email) in multiple languages informing the reader that the communication contains vital information, and explaining how to access language services to have the contents of the communication provided in other languages.</a:t>
            </a:r>
          </a:p>
        </p:txBody>
      </p:sp>
      <p:pic>
        <p:nvPicPr>
          <p:cNvPr id="7" name="Picture 6" descr="A sample Babel Notice.">
            <a:extLst>
              <a:ext uri="{FF2B5EF4-FFF2-40B4-BE49-F238E27FC236}">
                <a16:creationId xmlns:a16="http://schemas.microsoft.com/office/drawing/2014/main" id="{29459FF3-95EC-A11A-2BBE-3D96D9438A21}"/>
              </a:ext>
            </a:extLst>
          </p:cNvPr>
          <p:cNvPicPr>
            <a:picLocks noChangeAspect="1"/>
          </p:cNvPicPr>
          <p:nvPr/>
        </p:nvPicPr>
        <p:blipFill>
          <a:blip r:embed="rId2"/>
          <a:stretch>
            <a:fillRect/>
          </a:stretch>
        </p:blipFill>
        <p:spPr>
          <a:xfrm>
            <a:off x="7106478" y="1024128"/>
            <a:ext cx="4818888" cy="4919472"/>
          </a:xfrm>
          <a:prstGeom prst="rect">
            <a:avLst/>
          </a:prstGeom>
          <a:ln>
            <a:solidFill>
              <a:schemeClr val="tx2"/>
            </a:solidFill>
          </a:ln>
        </p:spPr>
      </p:pic>
      <p:sp>
        <p:nvSpPr>
          <p:cNvPr id="8" name="Arrow: Right 7">
            <a:extLst>
              <a:ext uri="{FF2B5EF4-FFF2-40B4-BE49-F238E27FC236}">
                <a16:creationId xmlns:a16="http://schemas.microsoft.com/office/drawing/2014/main" id="{51F7A761-02F5-63DA-E198-D40463C4869F}"/>
              </a:ext>
              <a:ext uri="{C183D7F6-B498-43B3-948B-1728B52AA6E4}">
                <adec:decorative xmlns:adec="http://schemas.microsoft.com/office/drawing/2017/decorative" val="1"/>
              </a:ext>
            </a:extLst>
          </p:cNvPr>
          <p:cNvSpPr/>
          <p:nvPr/>
        </p:nvSpPr>
        <p:spPr>
          <a:xfrm>
            <a:off x="4663440" y="4928616"/>
            <a:ext cx="2020824" cy="5943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913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A5DEAD5-D4E8-9660-1EB7-A6D9AD0D1BD8}"/>
              </a:ext>
            </a:extLst>
          </p:cNvPr>
          <p:cNvSpPr>
            <a:spLocks noGrp="1"/>
          </p:cNvSpPr>
          <p:nvPr>
            <p:ph type="title"/>
          </p:nvPr>
        </p:nvSpPr>
        <p:spPr/>
        <p:txBody>
          <a:bodyPr/>
          <a:lstStyle/>
          <a:p>
            <a:r>
              <a:rPr lang="en-US" dirty="0"/>
              <a:t>Language Services</a:t>
            </a:r>
          </a:p>
        </p:txBody>
      </p:sp>
      <p:sp>
        <p:nvSpPr>
          <p:cNvPr id="6" name="Content Placeholder 1">
            <a:extLst>
              <a:ext uri="{FF2B5EF4-FFF2-40B4-BE49-F238E27FC236}">
                <a16:creationId xmlns:a16="http://schemas.microsoft.com/office/drawing/2014/main" id="{C707898C-1397-1FDA-6225-57BAAD9B41A0}"/>
              </a:ext>
            </a:extLst>
          </p:cNvPr>
          <p:cNvSpPr txBox="1">
            <a:spLocks/>
          </p:cNvSpPr>
          <p:nvPr/>
        </p:nvSpPr>
        <p:spPr>
          <a:xfrm>
            <a:off x="381000" y="1357491"/>
            <a:ext cx="10820400" cy="4997823"/>
          </a:xfrm>
          <a:prstGeom prst="rect">
            <a:avLst/>
          </a:prstGeom>
        </p:spPr>
        <p:txBody>
          <a:bodyPr>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400" dirty="0"/>
              <a:t>Vendors: </a:t>
            </a:r>
            <a:r>
              <a:rPr lang="en-US" sz="2400" dirty="0">
                <a:hlinkClick r:id="rId3"/>
              </a:rPr>
              <a:t>IDOA: Procurement: All Current QPAs</a:t>
            </a:r>
            <a:endParaRPr lang="en-US" sz="2400" dirty="0"/>
          </a:p>
          <a:p>
            <a:pPr lvl="2"/>
            <a:r>
              <a:rPr lang="en-US" sz="2400" dirty="0"/>
              <a:t>Specific to telephonic, video (scheduled and on-demand), in person, and document translation</a:t>
            </a:r>
          </a:p>
          <a:p>
            <a:pPr marL="457200" lvl="1" indent="0">
              <a:buFont typeface="Arial" panose="020B0604020202020204" pitchFamily="34" charset="0"/>
              <a:buNone/>
            </a:pPr>
            <a:endParaRPr lang="en-US" sz="1400" dirty="0"/>
          </a:p>
          <a:p>
            <a:pPr lvl="1"/>
            <a:r>
              <a:rPr lang="en-US" sz="2400" dirty="0"/>
              <a:t>Cannot require LEP individuals to rely on their own interpreter except in emergency situations or if the individual decides to use their own interpreter </a:t>
            </a:r>
          </a:p>
          <a:p>
            <a:pPr lvl="2"/>
            <a:r>
              <a:rPr lang="en-US" sz="2200" dirty="0"/>
              <a:t>Recipient can still provide their interpreter when they need to ensure accurate information </a:t>
            </a:r>
          </a:p>
          <a:p>
            <a:pPr marL="457200" lvl="1" indent="0">
              <a:buNone/>
            </a:pPr>
            <a:endParaRPr lang="en-US" sz="1200" dirty="0"/>
          </a:p>
          <a:p>
            <a:pPr lvl="1"/>
            <a:r>
              <a:rPr lang="en-US" sz="2400" dirty="0"/>
              <a:t>Any services provided are at no cost to the client</a:t>
            </a:r>
          </a:p>
          <a:p>
            <a:pPr lvl="1"/>
            <a:endParaRPr lang="en-US" sz="2400"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984180201"/>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Props1.xml><?xml version="1.0" encoding="utf-8"?>
<ds:datastoreItem xmlns:ds="http://schemas.openxmlformats.org/officeDocument/2006/customXml" ds:itemID="{53FA96C3-07DA-40AA-B3DF-804197F55A6A}">
  <ds:schemaRefs>
    <ds:schemaRef ds:uri="http://schemas.microsoft.com/sharepoint/v3/contenttype/forms"/>
  </ds:schemaRefs>
</ds:datastoreItem>
</file>

<file path=customXml/itemProps2.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DWD-2025</Template>
  <TotalTime>401</TotalTime>
  <Words>1802</Words>
  <Application>Microsoft Office PowerPoint</Application>
  <PresentationFormat>Widescreen</PresentationFormat>
  <Paragraphs>173</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Workforce Sans</vt:lpstr>
      <vt:lpstr>Workforce Sans ExtraBold</vt:lpstr>
      <vt:lpstr>DWD-2025</vt:lpstr>
      <vt:lpstr>Equal Opportunity 101</vt:lpstr>
      <vt:lpstr>What is Equal Opportunity?</vt:lpstr>
      <vt:lpstr>How Do You Ensure EO Is Being Provided? </vt:lpstr>
      <vt:lpstr>Equal Opportunity Officers</vt:lpstr>
      <vt:lpstr>Notice and Communication:  EO is the Law Notice</vt:lpstr>
      <vt:lpstr>Notice and Communication:  EO Tagline</vt:lpstr>
      <vt:lpstr>Notice and Communication:  Limited English Proficiency (LEP)</vt:lpstr>
      <vt:lpstr>Vital Documents</vt:lpstr>
      <vt:lpstr>Language Services</vt:lpstr>
      <vt:lpstr>Assurances, Policies, and Procedures</vt:lpstr>
      <vt:lpstr>Disability and Accessibility</vt:lpstr>
      <vt:lpstr>Data Information Collection and Maintenance</vt:lpstr>
      <vt:lpstr>Monitoring</vt:lpstr>
      <vt:lpstr>Complaints of Discrimination</vt:lpstr>
      <vt:lpstr>Discrimination Complaints</vt:lpstr>
      <vt:lpstr>Discrimination Complaint Procedures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MacGregor, Luke</dc:creator>
  <cp:lastModifiedBy>Greimann, Jennifer</cp:lastModifiedBy>
  <cp:revision>26</cp:revision>
  <dcterms:created xsi:type="dcterms:W3CDTF">2024-08-27T13:28:28Z</dcterms:created>
  <dcterms:modified xsi:type="dcterms:W3CDTF">2026-07-08T16:44:50Z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