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4"/>
  </p:sldMasterIdLst>
  <p:notesMasterIdLst>
    <p:notesMasterId r:id="rId11"/>
  </p:notesMasterIdLst>
  <p:sldIdLst>
    <p:sldId id="256" r:id="rId5"/>
    <p:sldId id="257" r:id="rId6"/>
    <p:sldId id="267" r:id="rId7"/>
    <p:sldId id="275" r:id="rId8"/>
    <p:sldId id="278" r:id="rId9"/>
    <p:sldId id="274" r:id="rId10"/>
  </p:sldIdLst>
  <p:sldSz cx="12192000" cy="6858000"/>
  <p:notesSz cx="6858000" cy="9144000"/>
  <p:defaultTextStyle>
    <a:defPPr>
      <a:defRPr kern="0"/>
    </a:def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680" autoAdjust="0"/>
    <p:restoredTop sz="88741" autoAdjust="0"/>
  </p:normalViewPr>
  <p:slideViewPr>
    <p:cSldViewPr snapToGrid="0">
      <p:cViewPr varScale="1">
        <p:scale>
          <a:sx n="98" d="100"/>
          <a:sy n="98" d="100"/>
        </p:scale>
        <p:origin x="1092" y="84"/>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C8B340-45FD-AF4B-A8FC-8B44587E432D}" type="datetimeFigureOut">
              <a:rPr lang="en-US" smtClean="0"/>
              <a:t>8/11/2026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7A3214-96A7-644B-B287-A79E63DAB23C}" type="slidenum">
              <a:rPr lang="en-US" smtClean="0"/>
              <a:t>‹#›</a:t>
            </a:fld>
            <a:endParaRPr lang="en-US"/>
          </a:p>
        </p:txBody>
      </p:sp>
    </p:spTree>
    <p:extLst>
      <p:ext uri="{BB962C8B-B14F-4D97-AF65-F5344CB8AC3E}">
        <p14:creationId xmlns:p14="http://schemas.microsoft.com/office/powerpoint/2010/main" val="2767411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Recipients must collect and maintain records on applicants, registrants, eligible</a:t>
            </a:r>
          </a:p>
          <a:p>
            <a:r>
              <a:rPr lang="en-US" sz="1200" b="0" i="0" u="none" strike="noStrike" kern="1200" baseline="0" dirty="0">
                <a:solidFill>
                  <a:schemeClr val="tx1"/>
                </a:solidFill>
                <a:latin typeface="+mn-lt"/>
                <a:ea typeface="+mn-ea"/>
                <a:cs typeface="+mn-cs"/>
              </a:rPr>
              <a:t>applicants/registrants, participants, </a:t>
            </a:r>
            <a:r>
              <a:rPr lang="en-US" sz="1200" b="0" i="0" u="none" strike="noStrike" kern="1200" baseline="0" dirty="0" err="1">
                <a:solidFill>
                  <a:schemeClr val="tx1"/>
                </a:solidFill>
                <a:latin typeface="+mn-lt"/>
                <a:ea typeface="+mn-ea"/>
                <a:cs typeface="+mn-cs"/>
              </a:rPr>
              <a:t>terminees</a:t>
            </a:r>
            <a:r>
              <a:rPr lang="en-US" sz="1200" b="0" i="0" u="none" strike="noStrike" kern="1200" baseline="0" dirty="0">
                <a:solidFill>
                  <a:schemeClr val="tx1"/>
                </a:solidFill>
                <a:latin typeface="+mn-lt"/>
                <a:ea typeface="+mn-ea"/>
                <a:cs typeface="+mn-cs"/>
              </a:rPr>
              <a:t>, employees, and applicants for employment and</a:t>
            </a:r>
          </a:p>
          <a:p>
            <a:r>
              <a:rPr lang="en-US" sz="1200" b="0" i="0" u="none" strike="noStrike" kern="1200" baseline="0" dirty="0">
                <a:solidFill>
                  <a:schemeClr val="tx1"/>
                </a:solidFill>
                <a:latin typeface="+mn-lt"/>
                <a:ea typeface="+mn-ea"/>
                <a:cs typeface="+mn-cs"/>
              </a:rPr>
              <a:t>must record race/ethnicity, sex, age, and where known, disability status. Beginning on January</a:t>
            </a:r>
          </a:p>
          <a:p>
            <a:r>
              <a:rPr lang="en-US" sz="1200" b="0" i="0" u="none" strike="noStrike" kern="1200" baseline="0" dirty="0">
                <a:solidFill>
                  <a:schemeClr val="tx1"/>
                </a:solidFill>
                <a:latin typeface="+mn-lt"/>
                <a:ea typeface="+mn-ea"/>
                <a:cs typeface="+mn-cs"/>
              </a:rPr>
              <a:t>3, 2019, each recipient must also record LEP and preferred language. Data collected must be</a:t>
            </a:r>
          </a:p>
          <a:p>
            <a:r>
              <a:rPr lang="en-US" sz="1200" b="0" i="0" u="none" strike="noStrike" kern="1200" baseline="0" dirty="0">
                <a:solidFill>
                  <a:schemeClr val="tx1"/>
                </a:solidFill>
                <a:latin typeface="+mn-lt"/>
                <a:ea typeface="+mn-ea"/>
                <a:cs typeface="+mn-cs"/>
              </a:rPr>
              <a:t>stored in a manner that ensures confidentiality and used only for purposes of recordkeeping</a:t>
            </a:r>
          </a:p>
          <a:p>
            <a:r>
              <a:rPr lang="en-US" sz="1200" b="0" i="0" u="none" strike="noStrike" kern="1200" baseline="0" dirty="0">
                <a:solidFill>
                  <a:schemeClr val="tx1"/>
                </a:solidFill>
                <a:latin typeface="+mn-lt"/>
                <a:ea typeface="+mn-ea"/>
                <a:cs typeface="+mn-cs"/>
              </a:rPr>
              <a:t>and reporting, determining eligibility for WIOA Title I‐funded programs or activities, or other</a:t>
            </a:r>
          </a:p>
          <a:p>
            <a:r>
              <a:rPr lang="en-US" sz="1200" b="0" i="0" u="none" strike="noStrike" kern="1200" baseline="0" dirty="0">
                <a:solidFill>
                  <a:schemeClr val="tx1"/>
                </a:solidFill>
                <a:latin typeface="+mn-lt"/>
                <a:ea typeface="+mn-ea"/>
                <a:cs typeface="+mn-cs"/>
              </a:rPr>
              <a:t>uses authorized by law.</a:t>
            </a:r>
            <a:endParaRPr lang="en-US" dirty="0"/>
          </a:p>
        </p:txBody>
      </p:sp>
      <p:sp>
        <p:nvSpPr>
          <p:cNvPr id="4" name="Slide Number Placeholder 3"/>
          <p:cNvSpPr>
            <a:spLocks noGrp="1"/>
          </p:cNvSpPr>
          <p:nvPr>
            <p:ph type="sldNum" sz="quarter" idx="5"/>
          </p:nvPr>
        </p:nvSpPr>
        <p:spPr/>
        <p:txBody>
          <a:bodyPr/>
          <a:lstStyle/>
          <a:p>
            <a:fld id="{FB7A3214-96A7-644B-B287-A79E63DAB23C}" type="slidenum">
              <a:rPr lang="en-US" smtClean="0"/>
              <a:t>2</a:t>
            </a:fld>
            <a:endParaRPr lang="en-US"/>
          </a:p>
        </p:txBody>
      </p:sp>
    </p:spTree>
    <p:extLst>
      <p:ext uri="{BB962C8B-B14F-4D97-AF65-F5344CB8AC3E}">
        <p14:creationId xmlns:p14="http://schemas.microsoft.com/office/powerpoint/2010/main" val="23422477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State EO Officer is able to retrieve and cross‐reference Job Service and</a:t>
            </a:r>
          </a:p>
          <a:p>
            <a:r>
              <a:rPr lang="en-US" sz="1200" b="0" i="0" u="none" strike="noStrike" kern="1200" baseline="0" dirty="0">
                <a:solidFill>
                  <a:schemeClr val="tx1"/>
                </a:solidFill>
                <a:latin typeface="+mn-lt"/>
                <a:ea typeface="+mn-ea"/>
                <a:cs typeface="+mn-cs"/>
              </a:rPr>
              <a:t>demographic information from ICC. The collected information is examined during the</a:t>
            </a:r>
          </a:p>
          <a:p>
            <a:r>
              <a:rPr lang="en-US" sz="1200" b="0" i="0" u="none" strike="noStrike" kern="1200" baseline="0" dirty="0">
                <a:solidFill>
                  <a:schemeClr val="tx1"/>
                </a:solidFill>
                <a:latin typeface="+mn-lt"/>
                <a:ea typeface="+mn-ea"/>
                <a:cs typeface="+mn-cs"/>
              </a:rPr>
              <a:t>monitoring process using a participant file review tool.</a:t>
            </a:r>
            <a:endParaRPr lang="en-US" dirty="0"/>
          </a:p>
          <a:p>
            <a:endParaRPr lang="en-US" dirty="0"/>
          </a:p>
        </p:txBody>
      </p:sp>
      <p:sp>
        <p:nvSpPr>
          <p:cNvPr id="4" name="Slide Number Placeholder 3"/>
          <p:cNvSpPr>
            <a:spLocks noGrp="1"/>
          </p:cNvSpPr>
          <p:nvPr>
            <p:ph type="sldNum" sz="quarter" idx="5"/>
          </p:nvPr>
        </p:nvSpPr>
        <p:spPr/>
        <p:txBody>
          <a:bodyPr/>
          <a:lstStyle/>
          <a:p>
            <a:fld id="{FB7A3214-96A7-644B-B287-A79E63DAB23C}" type="slidenum">
              <a:rPr lang="en-US" smtClean="0"/>
              <a:t>3</a:t>
            </a:fld>
            <a:endParaRPr lang="en-US"/>
          </a:p>
        </p:txBody>
      </p:sp>
    </p:spTree>
    <p:extLst>
      <p:ext uri="{BB962C8B-B14F-4D97-AF65-F5344CB8AC3E}">
        <p14:creationId xmlns:p14="http://schemas.microsoft.com/office/powerpoint/2010/main" val="20282468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B7A3214-96A7-644B-B287-A79E63DAB23C}" type="slidenum">
              <a:rPr lang="en-US" smtClean="0"/>
              <a:t>4</a:t>
            </a:fld>
            <a:endParaRPr lang="en-US"/>
          </a:p>
        </p:txBody>
      </p:sp>
    </p:spTree>
    <p:extLst>
      <p:ext uri="{BB962C8B-B14F-4D97-AF65-F5344CB8AC3E}">
        <p14:creationId xmlns:p14="http://schemas.microsoft.com/office/powerpoint/2010/main" val="37664463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9DA8CA-9751-6F85-7163-B86AAE72AD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0E5AC7-F4B1-6A8A-FBFE-436D8E47E7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47824B-960E-81A9-CD57-039F0A440D1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6136827-AB1F-A6BC-BD82-A8A24957D9F4}"/>
              </a:ext>
            </a:extLst>
          </p:cNvPr>
          <p:cNvSpPr>
            <a:spLocks noGrp="1"/>
          </p:cNvSpPr>
          <p:nvPr>
            <p:ph type="sldNum" sz="quarter" idx="5"/>
          </p:nvPr>
        </p:nvSpPr>
        <p:spPr/>
        <p:txBody>
          <a:bodyPr/>
          <a:lstStyle/>
          <a:p>
            <a:fld id="{FB7A3214-96A7-644B-B287-A79E63DAB23C}" type="slidenum">
              <a:rPr lang="en-US" smtClean="0"/>
              <a:t>5</a:t>
            </a:fld>
            <a:endParaRPr lang="en-US"/>
          </a:p>
        </p:txBody>
      </p:sp>
    </p:spTree>
    <p:extLst>
      <p:ext uri="{BB962C8B-B14F-4D97-AF65-F5344CB8AC3E}">
        <p14:creationId xmlns:p14="http://schemas.microsoft.com/office/powerpoint/2010/main" val="27486849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sv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9.svg"/><Relationship Id="rId1" Type="http://schemas.openxmlformats.org/officeDocument/2006/relationships/slideMaster" Target="../slideMasters/slideMaster1.xml"/><Relationship Id="rId6" Type="http://schemas.openxmlformats.org/officeDocument/2006/relationships/image" Target="../media/image11.svg"/><Relationship Id="rId5" Type="http://schemas.openxmlformats.org/officeDocument/2006/relationships/image" Target="../media/image6.svg"/><Relationship Id="rId4" Type="http://schemas.openxmlformats.org/officeDocument/2006/relationships/image" Target="../media/image10.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9.svg"/><Relationship Id="rId1" Type="http://schemas.openxmlformats.org/officeDocument/2006/relationships/slideMaster" Target="../slideMasters/slideMaster1.xml"/><Relationship Id="rId6" Type="http://schemas.openxmlformats.org/officeDocument/2006/relationships/image" Target="../media/image13.svg"/><Relationship Id="rId5" Type="http://schemas.openxmlformats.org/officeDocument/2006/relationships/image" Target="../media/image6.svg"/><Relationship Id="rId4" Type="http://schemas.openxmlformats.org/officeDocument/2006/relationships/image" Target="../media/image12.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9.svg"/><Relationship Id="rId1" Type="http://schemas.openxmlformats.org/officeDocument/2006/relationships/slideMaster" Target="../slideMasters/slideMaster1.xml"/><Relationship Id="rId6" Type="http://schemas.openxmlformats.org/officeDocument/2006/relationships/image" Target="../media/image15.svg"/><Relationship Id="rId5" Type="http://schemas.openxmlformats.org/officeDocument/2006/relationships/image" Target="../media/image6.sv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2"/>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1B08DF2-AB42-0CF5-F5A5-508B245C37C6}"/>
              </a:ext>
            </a:extLst>
          </p:cNvPr>
          <p:cNvSpPr/>
          <p:nvPr userDrawn="1"/>
        </p:nvSpPr>
        <p:spPr>
          <a:xfrm>
            <a:off x="0" y="0"/>
            <a:ext cx="812027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397B8F2-F609-6FB4-76A1-C07899D52E70}"/>
              </a:ext>
            </a:extLst>
          </p:cNvPr>
          <p:cNvSpPr/>
          <p:nvPr/>
        </p:nvSpPr>
        <p:spPr>
          <a:xfrm>
            <a:off x="0" y="0"/>
            <a:ext cx="812027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3DFA735-9774-E78B-F43D-327E5BB6D564}"/>
              </a:ext>
            </a:extLst>
          </p:cNvPr>
          <p:cNvSpPr>
            <a:spLocks noGrp="1"/>
          </p:cNvSpPr>
          <p:nvPr>
            <p:ph type="ctrTitle"/>
          </p:nvPr>
        </p:nvSpPr>
        <p:spPr>
          <a:xfrm>
            <a:off x="639417" y="1789042"/>
            <a:ext cx="6864626" cy="3399183"/>
          </a:xfrm>
        </p:spPr>
        <p:txBody>
          <a:bodyPr lIns="0" tIns="0" rIns="0" bIns="0" anchor="ctr">
            <a:normAutofit/>
          </a:bodyPr>
          <a:lstStyle>
            <a:lvl1pPr algn="l">
              <a:lnSpc>
                <a:spcPct val="90000"/>
              </a:lnSpc>
              <a:defRPr sz="4800" spc="-50" baseline="0"/>
            </a:lvl1pPr>
          </a:lstStyle>
          <a:p>
            <a:r>
              <a:rPr lang="en-US" dirty="0"/>
              <a:t>Click to edit Master title style</a:t>
            </a:r>
          </a:p>
        </p:txBody>
      </p:sp>
      <p:sp>
        <p:nvSpPr>
          <p:cNvPr id="3" name="Subtitle 2">
            <a:extLst>
              <a:ext uri="{FF2B5EF4-FFF2-40B4-BE49-F238E27FC236}">
                <a16:creationId xmlns:a16="http://schemas.microsoft.com/office/drawing/2014/main" id="{3DE399B8-1477-6292-FC3B-9C171E43ADDA}"/>
              </a:ext>
            </a:extLst>
          </p:cNvPr>
          <p:cNvSpPr>
            <a:spLocks noGrp="1"/>
          </p:cNvSpPr>
          <p:nvPr>
            <p:ph type="subTitle" idx="1"/>
          </p:nvPr>
        </p:nvSpPr>
        <p:spPr>
          <a:xfrm>
            <a:off x="639417" y="5506278"/>
            <a:ext cx="5655366" cy="765314"/>
          </a:xfrm>
        </p:spPr>
        <p:txBody>
          <a:bodyPr lIns="0" tIns="0" rIns="0" bIns="0" anchor="ctr" anchorCtr="0">
            <a:normAutofit/>
          </a:bodyPr>
          <a:lstStyle>
            <a:lvl1pPr marL="0" indent="0" algn="l">
              <a:lnSpc>
                <a:spcPct val="100000"/>
              </a:lnSpc>
              <a:spcBef>
                <a:spcPts val="0"/>
              </a:spcBef>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12" name="Straight Connector 11">
            <a:extLst>
              <a:ext uri="{FF2B5EF4-FFF2-40B4-BE49-F238E27FC236}">
                <a16:creationId xmlns:a16="http://schemas.microsoft.com/office/drawing/2014/main" id="{825249CE-D431-A9E7-FF93-19650345497F}"/>
              </a:ext>
            </a:extLst>
          </p:cNvPr>
          <p:cNvCxnSpPr/>
          <p:nvPr/>
        </p:nvCxnSpPr>
        <p:spPr>
          <a:xfrm>
            <a:off x="639417" y="1451113"/>
            <a:ext cx="6864626" cy="0"/>
          </a:xfrm>
          <a:prstGeom prst="line">
            <a:avLst/>
          </a:prstGeom>
        </p:spPr>
        <p:style>
          <a:lnRef idx="2">
            <a:schemeClr val="accent1"/>
          </a:lnRef>
          <a:fillRef idx="0">
            <a:schemeClr val="accent1"/>
          </a:fillRef>
          <a:effectRef idx="1">
            <a:schemeClr val="accent1"/>
          </a:effectRef>
          <a:fontRef idx="minor">
            <a:schemeClr val="tx1"/>
          </a:fontRef>
        </p:style>
      </p:cxnSp>
      <p:pic>
        <p:nvPicPr>
          <p:cNvPr id="14" name="Graphic 13">
            <a:extLst>
              <a:ext uri="{FF2B5EF4-FFF2-40B4-BE49-F238E27FC236}">
                <a16:creationId xmlns:a16="http://schemas.microsoft.com/office/drawing/2014/main" id="{AE18D844-A98F-887F-5D45-E1BB0FBA9E1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3892" y="388690"/>
            <a:ext cx="3829732" cy="910255"/>
          </a:xfrm>
          <a:prstGeom prst="rect">
            <a:avLst/>
          </a:prstGeom>
        </p:spPr>
      </p:pic>
      <p:pic>
        <p:nvPicPr>
          <p:cNvPr id="17" name="Graphic 16">
            <a:extLst>
              <a:ext uri="{FF2B5EF4-FFF2-40B4-BE49-F238E27FC236}">
                <a16:creationId xmlns:a16="http://schemas.microsoft.com/office/drawing/2014/main" id="{1BAE6352-9F99-A655-22E4-BAC3AD3A997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718036" y="5456582"/>
            <a:ext cx="790824" cy="765314"/>
          </a:xfrm>
          <a:prstGeom prst="rect">
            <a:avLst/>
          </a:prstGeom>
        </p:spPr>
      </p:pic>
      <p:pic>
        <p:nvPicPr>
          <p:cNvPr id="4" name="Graphic 3">
            <a:extLst>
              <a:ext uri="{FF2B5EF4-FFF2-40B4-BE49-F238E27FC236}">
                <a16:creationId xmlns:a16="http://schemas.microsoft.com/office/drawing/2014/main" id="{A83280EC-9FA2-9F44-A1A2-2EA0FF1394E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128000" y="0"/>
            <a:ext cx="4064000" cy="6858000"/>
          </a:xfrm>
          <a:prstGeom prst="rect">
            <a:avLst/>
          </a:prstGeom>
        </p:spPr>
      </p:pic>
      <p:cxnSp>
        <p:nvCxnSpPr>
          <p:cNvPr id="6" name="Straight Connector 5">
            <a:extLst>
              <a:ext uri="{FF2B5EF4-FFF2-40B4-BE49-F238E27FC236}">
                <a16:creationId xmlns:a16="http://schemas.microsoft.com/office/drawing/2014/main" id="{45BF0FF0-3AF6-F90B-AEDA-783393FD4FC1}"/>
              </a:ext>
            </a:extLst>
          </p:cNvPr>
          <p:cNvCxnSpPr/>
          <p:nvPr userDrawn="1"/>
        </p:nvCxnSpPr>
        <p:spPr>
          <a:xfrm>
            <a:off x="639417" y="1451113"/>
            <a:ext cx="6864626" cy="0"/>
          </a:xfrm>
          <a:prstGeom prst="line">
            <a:avLst/>
          </a:prstGeom>
        </p:spPr>
        <p:style>
          <a:lnRef idx="2">
            <a:schemeClr val="accent1"/>
          </a:lnRef>
          <a:fillRef idx="0">
            <a:schemeClr val="accent1"/>
          </a:fillRef>
          <a:effectRef idx="1">
            <a:schemeClr val="accent1"/>
          </a:effectRef>
          <a:fontRef idx="minor">
            <a:schemeClr val="tx1"/>
          </a:fontRef>
        </p:style>
      </p:cxnSp>
      <p:pic>
        <p:nvPicPr>
          <p:cNvPr id="7" name="Graphic 6">
            <a:extLst>
              <a:ext uri="{FF2B5EF4-FFF2-40B4-BE49-F238E27FC236}">
                <a16:creationId xmlns:a16="http://schemas.microsoft.com/office/drawing/2014/main" id="{3830D37B-60A2-23B9-650A-6FED55189B89}"/>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413892" y="388690"/>
            <a:ext cx="3829732" cy="910255"/>
          </a:xfrm>
          <a:prstGeom prst="rect">
            <a:avLst/>
          </a:prstGeom>
        </p:spPr>
      </p:pic>
      <p:pic>
        <p:nvPicPr>
          <p:cNvPr id="8" name="Graphic 7">
            <a:extLst>
              <a:ext uri="{FF2B5EF4-FFF2-40B4-BE49-F238E27FC236}">
                <a16:creationId xmlns:a16="http://schemas.microsoft.com/office/drawing/2014/main" id="{AF7A412C-3350-E053-4E52-9525B6312010}"/>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6718036" y="5456582"/>
            <a:ext cx="790824" cy="765314"/>
          </a:xfrm>
          <a:prstGeom prst="rect">
            <a:avLst/>
          </a:prstGeom>
        </p:spPr>
      </p:pic>
      <p:pic>
        <p:nvPicPr>
          <p:cNvPr id="9" name="Graphic 8">
            <a:extLst>
              <a:ext uri="{FF2B5EF4-FFF2-40B4-BE49-F238E27FC236}">
                <a16:creationId xmlns:a16="http://schemas.microsoft.com/office/drawing/2014/main" id="{75028827-8DA0-A545-7CE2-ADC24BA5DB1C}"/>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8128000" y="0"/>
            <a:ext cx="4064000" cy="6858000"/>
          </a:xfrm>
          <a:prstGeom prst="rect">
            <a:avLst/>
          </a:prstGeom>
        </p:spPr>
      </p:pic>
    </p:spTree>
    <p:extLst>
      <p:ext uri="{BB962C8B-B14F-4D97-AF65-F5344CB8AC3E}">
        <p14:creationId xmlns:p14="http://schemas.microsoft.com/office/powerpoint/2010/main" val="181752379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0956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F738E-1507-F4EF-9D2C-038B97D307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917A10-4F91-85A9-EB94-188CE56881C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11027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BBA671A1-4ED9-4AFB-F3EC-6FD0DEDB708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6" name="Rectangle 5">
            <a:extLst>
              <a:ext uri="{FF2B5EF4-FFF2-40B4-BE49-F238E27FC236}">
                <a16:creationId xmlns:a16="http://schemas.microsoft.com/office/drawing/2014/main" id="{72AE38C2-E203-73FD-1D69-46037D8FD922}"/>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5A8E4CC-086B-7367-7820-E727515D1564}"/>
              </a:ext>
            </a:extLst>
          </p:cNvPr>
          <p:cNvSpPr/>
          <p:nvPr/>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B355F2E4-C885-5D9B-E742-66B7510258B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2" name="Title 1">
            <a:extLst>
              <a:ext uri="{FF2B5EF4-FFF2-40B4-BE49-F238E27FC236}">
                <a16:creationId xmlns:a16="http://schemas.microsoft.com/office/drawing/2014/main" id="{7A3A64AC-AA60-F6A0-E8E1-EADF5E284176}"/>
              </a:ext>
            </a:extLst>
          </p:cNvPr>
          <p:cNvSpPr>
            <a:spLocks noGrp="1"/>
          </p:cNvSpPr>
          <p:nvPr>
            <p:ph type="title"/>
          </p:nvPr>
        </p:nvSpPr>
        <p:spPr>
          <a:xfrm>
            <a:off x="668868" y="1447800"/>
            <a:ext cx="9914466" cy="3114676"/>
          </a:xfrm>
        </p:spPr>
        <p:txBody>
          <a:bodyPr anchor="ctr">
            <a:normAutofit/>
          </a:bodyPr>
          <a:lstStyle>
            <a:lvl1pPr>
              <a:defRPr sz="48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41B70970-B902-75EE-CC0F-5340FA8496C6}"/>
              </a:ext>
            </a:extLst>
          </p:cNvPr>
          <p:cNvSpPr>
            <a:spLocks noGrp="1"/>
          </p:cNvSpPr>
          <p:nvPr>
            <p:ph type="body" idx="1"/>
          </p:nvPr>
        </p:nvSpPr>
        <p:spPr>
          <a:xfrm>
            <a:off x="668868" y="4589463"/>
            <a:ext cx="9914466" cy="1500187"/>
          </a:xfrm>
        </p:spPr>
        <p:txBody>
          <a:bodyPr anchor="b">
            <a:normAutofit/>
          </a:bodyPr>
          <a:lstStyle>
            <a:lvl1pPr marL="0" indent="0" algn="l">
              <a:buNone/>
              <a:defRPr sz="2800" spc="-50" baseline="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pic>
        <p:nvPicPr>
          <p:cNvPr id="7" name="Graphic 6">
            <a:extLst>
              <a:ext uri="{FF2B5EF4-FFF2-40B4-BE49-F238E27FC236}">
                <a16:creationId xmlns:a16="http://schemas.microsoft.com/office/drawing/2014/main" id="{0ADF400F-CB93-E7D5-4EA0-DBA00A28BEF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212626" y="388690"/>
            <a:ext cx="3829732" cy="910255"/>
          </a:xfrm>
          <a:prstGeom prst="rect">
            <a:avLst/>
          </a:prstGeom>
        </p:spPr>
      </p:pic>
      <p:pic>
        <p:nvPicPr>
          <p:cNvPr id="5" name="Graphic 4">
            <a:extLst>
              <a:ext uri="{FF2B5EF4-FFF2-40B4-BE49-F238E27FC236}">
                <a16:creationId xmlns:a16="http://schemas.microsoft.com/office/drawing/2014/main" id="{CAA7B7FA-2807-05CE-1627-7ABE7717399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176000" y="0"/>
            <a:ext cx="1016000" cy="6858000"/>
          </a:xfrm>
          <a:prstGeom prst="rect">
            <a:avLst/>
          </a:prstGeom>
        </p:spPr>
      </p:pic>
      <p:pic>
        <p:nvPicPr>
          <p:cNvPr id="10" name="Graphic 9">
            <a:extLst>
              <a:ext uri="{FF2B5EF4-FFF2-40B4-BE49-F238E27FC236}">
                <a16:creationId xmlns:a16="http://schemas.microsoft.com/office/drawing/2014/main" id="{B1554319-0486-0DE3-EE97-EE82BAFA531D}"/>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7212626" y="388690"/>
            <a:ext cx="3829732" cy="910255"/>
          </a:xfrm>
          <a:prstGeom prst="rect">
            <a:avLst/>
          </a:prstGeom>
        </p:spPr>
      </p:pic>
      <p:pic>
        <p:nvPicPr>
          <p:cNvPr id="11" name="Graphic 10">
            <a:extLst>
              <a:ext uri="{FF2B5EF4-FFF2-40B4-BE49-F238E27FC236}">
                <a16:creationId xmlns:a16="http://schemas.microsoft.com/office/drawing/2014/main" id="{DB31B6B7-D445-7B24-B02B-61E1407788A6}"/>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11176000" y="0"/>
            <a:ext cx="1016000" cy="6858000"/>
          </a:xfrm>
          <a:prstGeom prst="rect">
            <a:avLst/>
          </a:prstGeom>
        </p:spPr>
      </p:pic>
    </p:spTree>
    <p:extLst>
      <p:ext uri="{BB962C8B-B14F-4D97-AF65-F5344CB8AC3E}">
        <p14:creationId xmlns:p14="http://schemas.microsoft.com/office/powerpoint/2010/main" val="3999869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39DCE8E-21BC-2242-C6CF-EE152C161BA5}"/>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383CCFBE-76BF-8C86-7BA6-66EC9D279B4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4" name="Rectangle 3">
            <a:extLst>
              <a:ext uri="{FF2B5EF4-FFF2-40B4-BE49-F238E27FC236}">
                <a16:creationId xmlns:a16="http://schemas.microsoft.com/office/drawing/2014/main" id="{E5A8E4CC-086B-7367-7820-E727515D1564}"/>
              </a:ext>
            </a:extLst>
          </p:cNvPr>
          <p:cNvSpPr/>
          <p:nvPr/>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B355F2E4-C885-5D9B-E742-66B7510258B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2" name="Title 1">
            <a:extLst>
              <a:ext uri="{FF2B5EF4-FFF2-40B4-BE49-F238E27FC236}">
                <a16:creationId xmlns:a16="http://schemas.microsoft.com/office/drawing/2014/main" id="{7A3A64AC-AA60-F6A0-E8E1-EADF5E284176}"/>
              </a:ext>
            </a:extLst>
          </p:cNvPr>
          <p:cNvSpPr>
            <a:spLocks noGrp="1"/>
          </p:cNvSpPr>
          <p:nvPr>
            <p:ph type="title"/>
          </p:nvPr>
        </p:nvSpPr>
        <p:spPr>
          <a:xfrm>
            <a:off x="668868" y="1447800"/>
            <a:ext cx="9914466" cy="3114676"/>
          </a:xfrm>
        </p:spPr>
        <p:txBody>
          <a:bodyPr anchor="ctr">
            <a:normAutofit/>
          </a:bodyPr>
          <a:lstStyle>
            <a:lvl1pPr>
              <a:defRPr sz="48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41B70970-B902-75EE-CC0F-5340FA8496C6}"/>
              </a:ext>
            </a:extLst>
          </p:cNvPr>
          <p:cNvSpPr>
            <a:spLocks noGrp="1"/>
          </p:cNvSpPr>
          <p:nvPr>
            <p:ph type="body" idx="1"/>
          </p:nvPr>
        </p:nvSpPr>
        <p:spPr>
          <a:xfrm>
            <a:off x="668868" y="4589463"/>
            <a:ext cx="9914466" cy="1500187"/>
          </a:xfrm>
        </p:spPr>
        <p:txBody>
          <a:bodyPr anchor="b">
            <a:normAutofit/>
          </a:bodyPr>
          <a:lstStyle>
            <a:lvl1pPr marL="0" indent="0" algn="l">
              <a:buNone/>
              <a:defRPr sz="2800" spc="-50" baseline="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pic>
        <p:nvPicPr>
          <p:cNvPr id="7" name="Graphic 6">
            <a:extLst>
              <a:ext uri="{FF2B5EF4-FFF2-40B4-BE49-F238E27FC236}">
                <a16:creationId xmlns:a16="http://schemas.microsoft.com/office/drawing/2014/main" id="{0ADF400F-CB93-E7D5-4EA0-DBA00A28BEF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212626" y="388690"/>
            <a:ext cx="3829732" cy="910255"/>
          </a:xfrm>
          <a:prstGeom prst="rect">
            <a:avLst/>
          </a:prstGeom>
        </p:spPr>
      </p:pic>
      <p:pic>
        <p:nvPicPr>
          <p:cNvPr id="5" name="Graphic 4">
            <a:extLst>
              <a:ext uri="{FF2B5EF4-FFF2-40B4-BE49-F238E27FC236}">
                <a16:creationId xmlns:a16="http://schemas.microsoft.com/office/drawing/2014/main" id="{7D7C776F-717A-B7AE-770B-A961EDBF764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176000" y="0"/>
            <a:ext cx="1016000" cy="6858000"/>
          </a:xfrm>
          <a:prstGeom prst="rect">
            <a:avLst/>
          </a:prstGeom>
        </p:spPr>
      </p:pic>
      <p:pic>
        <p:nvPicPr>
          <p:cNvPr id="10" name="Graphic 9">
            <a:extLst>
              <a:ext uri="{FF2B5EF4-FFF2-40B4-BE49-F238E27FC236}">
                <a16:creationId xmlns:a16="http://schemas.microsoft.com/office/drawing/2014/main" id="{1C482A37-3274-7A01-C085-93C29F089F4E}"/>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7212626" y="388690"/>
            <a:ext cx="3829732" cy="910255"/>
          </a:xfrm>
          <a:prstGeom prst="rect">
            <a:avLst/>
          </a:prstGeom>
        </p:spPr>
      </p:pic>
      <p:pic>
        <p:nvPicPr>
          <p:cNvPr id="11" name="Graphic 10">
            <a:extLst>
              <a:ext uri="{FF2B5EF4-FFF2-40B4-BE49-F238E27FC236}">
                <a16:creationId xmlns:a16="http://schemas.microsoft.com/office/drawing/2014/main" id="{1A082BFE-068E-A79E-E8F6-E634817B948C}"/>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11176000" y="0"/>
            <a:ext cx="1016000" cy="6858000"/>
          </a:xfrm>
          <a:prstGeom prst="rect">
            <a:avLst/>
          </a:prstGeom>
        </p:spPr>
      </p:pic>
    </p:spTree>
    <p:extLst>
      <p:ext uri="{BB962C8B-B14F-4D97-AF65-F5344CB8AC3E}">
        <p14:creationId xmlns:p14="http://schemas.microsoft.com/office/powerpoint/2010/main" val="811032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8C22CE3-0D02-20F6-D084-31A34D63E6A8}"/>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BFA3A4D2-8999-45F6-8EEF-B9D59685D08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4" name="Rectangle 3">
            <a:extLst>
              <a:ext uri="{FF2B5EF4-FFF2-40B4-BE49-F238E27FC236}">
                <a16:creationId xmlns:a16="http://schemas.microsoft.com/office/drawing/2014/main" id="{E5A8E4CC-086B-7367-7820-E727515D1564}"/>
              </a:ext>
            </a:extLst>
          </p:cNvPr>
          <p:cNvSpPr/>
          <p:nvPr/>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B355F2E4-C885-5D9B-E742-66B7510258B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2" name="Title 1">
            <a:extLst>
              <a:ext uri="{FF2B5EF4-FFF2-40B4-BE49-F238E27FC236}">
                <a16:creationId xmlns:a16="http://schemas.microsoft.com/office/drawing/2014/main" id="{7A3A64AC-AA60-F6A0-E8E1-EADF5E284176}"/>
              </a:ext>
            </a:extLst>
          </p:cNvPr>
          <p:cNvSpPr>
            <a:spLocks noGrp="1"/>
          </p:cNvSpPr>
          <p:nvPr>
            <p:ph type="title"/>
          </p:nvPr>
        </p:nvSpPr>
        <p:spPr>
          <a:xfrm>
            <a:off x="668868" y="1447800"/>
            <a:ext cx="9914466" cy="3114676"/>
          </a:xfrm>
        </p:spPr>
        <p:txBody>
          <a:bodyPr anchor="ctr">
            <a:normAutofit/>
          </a:bodyPr>
          <a:lstStyle>
            <a:lvl1pPr>
              <a:defRPr sz="48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41B70970-B902-75EE-CC0F-5340FA8496C6}"/>
              </a:ext>
            </a:extLst>
          </p:cNvPr>
          <p:cNvSpPr>
            <a:spLocks noGrp="1"/>
          </p:cNvSpPr>
          <p:nvPr>
            <p:ph type="body" idx="1"/>
          </p:nvPr>
        </p:nvSpPr>
        <p:spPr>
          <a:xfrm>
            <a:off x="668868" y="4589463"/>
            <a:ext cx="9914466" cy="1500187"/>
          </a:xfrm>
        </p:spPr>
        <p:txBody>
          <a:bodyPr anchor="b">
            <a:normAutofit/>
          </a:bodyPr>
          <a:lstStyle>
            <a:lvl1pPr marL="0" indent="0" algn="l">
              <a:buNone/>
              <a:defRPr sz="2800" spc="-50" baseline="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pic>
        <p:nvPicPr>
          <p:cNvPr id="7" name="Graphic 6">
            <a:extLst>
              <a:ext uri="{FF2B5EF4-FFF2-40B4-BE49-F238E27FC236}">
                <a16:creationId xmlns:a16="http://schemas.microsoft.com/office/drawing/2014/main" id="{0ADF400F-CB93-E7D5-4EA0-DBA00A28BEF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212626" y="388690"/>
            <a:ext cx="3829732" cy="910255"/>
          </a:xfrm>
          <a:prstGeom prst="rect">
            <a:avLst/>
          </a:prstGeom>
        </p:spPr>
      </p:pic>
      <p:pic>
        <p:nvPicPr>
          <p:cNvPr id="5" name="Graphic 4">
            <a:extLst>
              <a:ext uri="{FF2B5EF4-FFF2-40B4-BE49-F238E27FC236}">
                <a16:creationId xmlns:a16="http://schemas.microsoft.com/office/drawing/2014/main" id="{14CDF8B3-1BF7-C837-C885-BBD82FE6779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176000" y="0"/>
            <a:ext cx="1016000" cy="6858000"/>
          </a:xfrm>
          <a:prstGeom prst="rect">
            <a:avLst/>
          </a:prstGeom>
        </p:spPr>
      </p:pic>
      <p:pic>
        <p:nvPicPr>
          <p:cNvPr id="10" name="Graphic 9">
            <a:extLst>
              <a:ext uri="{FF2B5EF4-FFF2-40B4-BE49-F238E27FC236}">
                <a16:creationId xmlns:a16="http://schemas.microsoft.com/office/drawing/2014/main" id="{076A4596-31B8-2F54-F729-E23EA3FBD70E}"/>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7212626" y="388690"/>
            <a:ext cx="3829732" cy="910255"/>
          </a:xfrm>
          <a:prstGeom prst="rect">
            <a:avLst/>
          </a:prstGeom>
        </p:spPr>
      </p:pic>
      <p:pic>
        <p:nvPicPr>
          <p:cNvPr id="11" name="Graphic 10">
            <a:extLst>
              <a:ext uri="{FF2B5EF4-FFF2-40B4-BE49-F238E27FC236}">
                <a16:creationId xmlns:a16="http://schemas.microsoft.com/office/drawing/2014/main" id="{21912F6B-FEA2-231E-BCF9-207325B096A0}"/>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11176000" y="0"/>
            <a:ext cx="1016000" cy="6858000"/>
          </a:xfrm>
          <a:prstGeom prst="rect">
            <a:avLst/>
          </a:prstGeom>
        </p:spPr>
      </p:pic>
    </p:spTree>
    <p:extLst>
      <p:ext uri="{BB962C8B-B14F-4D97-AF65-F5344CB8AC3E}">
        <p14:creationId xmlns:p14="http://schemas.microsoft.com/office/powerpoint/2010/main" val="388002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C5EC3-92E2-8974-7056-CEA7901396C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B681B9-B3AB-643D-E9DC-8F719D07B4E7}"/>
              </a:ext>
            </a:extLst>
          </p:cNvPr>
          <p:cNvSpPr>
            <a:spLocks noGrp="1"/>
          </p:cNvSpPr>
          <p:nvPr>
            <p:ph sz="half" idx="1"/>
          </p:nvPr>
        </p:nvSpPr>
        <p:spPr>
          <a:xfrm>
            <a:off x="381000" y="1737360"/>
            <a:ext cx="5638800" cy="4206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EB28908-5DC0-ABD0-89C1-08C1F87C9F7A}"/>
              </a:ext>
            </a:extLst>
          </p:cNvPr>
          <p:cNvSpPr>
            <a:spLocks noGrp="1"/>
          </p:cNvSpPr>
          <p:nvPr>
            <p:ph sz="half" idx="2"/>
          </p:nvPr>
        </p:nvSpPr>
        <p:spPr>
          <a:xfrm>
            <a:off x="6172200" y="1737360"/>
            <a:ext cx="5506278" cy="4206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99282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C5EC3-92E2-8974-7056-CEA7901396CA}"/>
              </a:ext>
            </a:extLst>
          </p:cNvPr>
          <p:cNvSpPr>
            <a:spLocks noGrp="1"/>
          </p:cNvSpPr>
          <p:nvPr>
            <p:ph type="title"/>
          </p:nvPr>
        </p:nvSpPr>
        <p:spPr>
          <a:xfrm>
            <a:off x="381000" y="502686"/>
            <a:ext cx="5638800" cy="1097280"/>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BBB681B9-B3AB-643D-E9DC-8F719D07B4E7}"/>
              </a:ext>
            </a:extLst>
          </p:cNvPr>
          <p:cNvSpPr>
            <a:spLocks noGrp="1"/>
          </p:cNvSpPr>
          <p:nvPr>
            <p:ph sz="half" idx="1"/>
          </p:nvPr>
        </p:nvSpPr>
        <p:spPr>
          <a:xfrm>
            <a:off x="381000" y="1737360"/>
            <a:ext cx="5638800" cy="4206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a:extLst>
              <a:ext uri="{FF2B5EF4-FFF2-40B4-BE49-F238E27FC236}">
                <a16:creationId xmlns:a16="http://schemas.microsoft.com/office/drawing/2014/main" id="{C160185E-50FB-4884-27C5-B6F980EF399E}"/>
              </a:ext>
            </a:extLst>
          </p:cNvPr>
          <p:cNvSpPr>
            <a:spLocks noGrp="1"/>
          </p:cNvSpPr>
          <p:nvPr>
            <p:ph type="pic" sz="quarter" idx="10"/>
          </p:nvPr>
        </p:nvSpPr>
        <p:spPr>
          <a:xfrm>
            <a:off x="6172200" y="320040"/>
            <a:ext cx="6016752" cy="5907024"/>
          </a:xfrm>
        </p:spPr>
        <p:txBody>
          <a:bodyPr anchor="ctr" anchorCtr="0"/>
          <a:lstStyle>
            <a:lvl1pPr marL="0" indent="0" algn="ctr">
              <a:buNone/>
              <a:defRPr/>
            </a:lvl1pPr>
          </a:lstStyle>
          <a:p>
            <a:r>
              <a:rPr lang="en-US"/>
              <a:t>Click icon to add picture</a:t>
            </a:r>
          </a:p>
        </p:txBody>
      </p:sp>
    </p:spTree>
    <p:extLst>
      <p:ext uri="{BB962C8B-B14F-4D97-AF65-F5344CB8AC3E}">
        <p14:creationId xmlns:p14="http://schemas.microsoft.com/office/powerpoint/2010/main" val="3745712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_Two Conten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C160185E-50FB-4884-27C5-B6F980EF399E}"/>
              </a:ext>
            </a:extLst>
          </p:cNvPr>
          <p:cNvSpPr>
            <a:spLocks noGrp="1"/>
          </p:cNvSpPr>
          <p:nvPr>
            <p:ph type="pic" sz="quarter" idx="10"/>
          </p:nvPr>
        </p:nvSpPr>
        <p:spPr>
          <a:xfrm>
            <a:off x="0" y="320040"/>
            <a:ext cx="6016752" cy="5907024"/>
          </a:xfrm>
        </p:spPr>
        <p:txBody>
          <a:bodyPr anchor="ctr" anchorCtr="0"/>
          <a:lstStyle>
            <a:lvl1pPr marL="0" indent="0" algn="ctr">
              <a:buNone/>
              <a:defRPr/>
            </a:lvl1pPr>
          </a:lstStyle>
          <a:p>
            <a:r>
              <a:rPr lang="en-US"/>
              <a:t>Click icon to add picture</a:t>
            </a:r>
          </a:p>
        </p:txBody>
      </p:sp>
      <p:sp>
        <p:nvSpPr>
          <p:cNvPr id="2" name="Title 1">
            <a:extLst>
              <a:ext uri="{FF2B5EF4-FFF2-40B4-BE49-F238E27FC236}">
                <a16:creationId xmlns:a16="http://schemas.microsoft.com/office/drawing/2014/main" id="{33DC5EC3-92E2-8974-7056-CEA7901396CA}"/>
              </a:ext>
            </a:extLst>
          </p:cNvPr>
          <p:cNvSpPr>
            <a:spLocks noGrp="1"/>
          </p:cNvSpPr>
          <p:nvPr>
            <p:ph type="title"/>
          </p:nvPr>
        </p:nvSpPr>
        <p:spPr>
          <a:xfrm>
            <a:off x="6172202" y="502686"/>
            <a:ext cx="5638800" cy="109728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BBB681B9-B3AB-643D-E9DC-8F719D07B4E7}"/>
              </a:ext>
            </a:extLst>
          </p:cNvPr>
          <p:cNvSpPr>
            <a:spLocks noGrp="1"/>
          </p:cNvSpPr>
          <p:nvPr>
            <p:ph sz="half" idx="1"/>
          </p:nvPr>
        </p:nvSpPr>
        <p:spPr>
          <a:xfrm>
            <a:off x="6172202" y="1737360"/>
            <a:ext cx="5638800" cy="4206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0456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7D8A3-5907-C4B8-47BB-6AAD8ED7594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6698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05DE233-5D7A-A9CC-66E3-8764E377E227}"/>
              </a:ext>
            </a:extLst>
          </p:cNvPr>
          <p:cNvPicPr>
            <a:picLocks noChangeAspect="1"/>
          </p:cNvPicPr>
          <p:nvPr/>
        </p:nvPicPr>
        <p:blipFill>
          <a:blip r:embed="rId12"/>
          <a:stretch>
            <a:fillRect/>
          </a:stretch>
        </p:blipFill>
        <p:spPr>
          <a:xfrm>
            <a:off x="0" y="6223001"/>
            <a:ext cx="12192000" cy="634999"/>
          </a:xfrm>
          <a:prstGeom prst="rect">
            <a:avLst/>
          </a:prstGeom>
        </p:spPr>
      </p:pic>
      <p:sp>
        <p:nvSpPr>
          <p:cNvPr id="2" name="Title Placeholder 1">
            <a:extLst>
              <a:ext uri="{FF2B5EF4-FFF2-40B4-BE49-F238E27FC236}">
                <a16:creationId xmlns:a16="http://schemas.microsoft.com/office/drawing/2014/main" id="{3CCD71BA-E5C8-FAAE-52B7-90F136082151}"/>
              </a:ext>
            </a:extLst>
          </p:cNvPr>
          <p:cNvSpPr>
            <a:spLocks noGrp="1"/>
          </p:cNvSpPr>
          <p:nvPr>
            <p:ph type="title"/>
          </p:nvPr>
        </p:nvSpPr>
        <p:spPr>
          <a:xfrm>
            <a:off x="381000" y="502686"/>
            <a:ext cx="11297478" cy="1097280"/>
          </a:xfrm>
          <a:prstGeom prst="rect">
            <a:avLst/>
          </a:prstGeom>
        </p:spPr>
        <p:txBody>
          <a:bodyPr vert="horz" lIns="91440" tIns="45720" rIns="91440" bIns="45720" rtlCol="0" anchor="ctr">
            <a:normAutofit/>
          </a:bodyPr>
          <a:lstStyle/>
          <a:p>
            <a:endParaRPr lang="en-US" dirty="0"/>
          </a:p>
        </p:txBody>
      </p:sp>
      <p:sp>
        <p:nvSpPr>
          <p:cNvPr id="3" name="Text Placeholder 2">
            <a:extLst>
              <a:ext uri="{FF2B5EF4-FFF2-40B4-BE49-F238E27FC236}">
                <a16:creationId xmlns:a16="http://schemas.microsoft.com/office/drawing/2014/main" id="{AE79277D-F596-C7B5-1CB0-4E174F6E031D}"/>
              </a:ext>
            </a:extLst>
          </p:cNvPr>
          <p:cNvSpPr>
            <a:spLocks noGrp="1"/>
          </p:cNvSpPr>
          <p:nvPr>
            <p:ph type="body" idx="1"/>
          </p:nvPr>
        </p:nvSpPr>
        <p:spPr>
          <a:xfrm>
            <a:off x="380999" y="1737360"/>
            <a:ext cx="11297477"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a:extLst>
              <a:ext uri="{FF2B5EF4-FFF2-40B4-BE49-F238E27FC236}">
                <a16:creationId xmlns:a16="http://schemas.microsoft.com/office/drawing/2014/main" id="{7350AD3E-C440-8FE2-B8BA-F76639ACC9EE}"/>
              </a:ext>
            </a:extLst>
          </p:cNvPr>
          <p:cNvPicPr>
            <a:picLocks noChangeAspect="1"/>
          </p:cNvPicPr>
          <p:nvPr/>
        </p:nvPicPr>
        <p:blipFill>
          <a:blip r:embed="rId13"/>
          <a:stretch>
            <a:fillRect/>
          </a:stretch>
        </p:blipFill>
        <p:spPr>
          <a:xfrm>
            <a:off x="0" y="0"/>
            <a:ext cx="12192000" cy="317500"/>
          </a:xfrm>
          <a:prstGeom prst="rect">
            <a:avLst/>
          </a:prstGeom>
          <a:ln>
            <a:noFill/>
          </a:ln>
        </p:spPr>
      </p:pic>
      <p:pic>
        <p:nvPicPr>
          <p:cNvPr id="4" name="Picture 3">
            <a:extLst>
              <a:ext uri="{FF2B5EF4-FFF2-40B4-BE49-F238E27FC236}">
                <a16:creationId xmlns:a16="http://schemas.microsoft.com/office/drawing/2014/main" id="{8C13F698-A2DB-4305-1AB5-08863F94DEB5}"/>
              </a:ext>
            </a:extLst>
          </p:cNvPr>
          <p:cNvPicPr>
            <a:picLocks noChangeAspect="1"/>
          </p:cNvPicPr>
          <p:nvPr userDrawn="1"/>
        </p:nvPicPr>
        <p:blipFill>
          <a:blip r:embed="rId12"/>
          <a:stretch>
            <a:fillRect/>
          </a:stretch>
        </p:blipFill>
        <p:spPr>
          <a:xfrm>
            <a:off x="0" y="6223001"/>
            <a:ext cx="12192000" cy="634999"/>
          </a:xfrm>
          <a:prstGeom prst="rect">
            <a:avLst/>
          </a:prstGeom>
        </p:spPr>
      </p:pic>
      <p:pic>
        <p:nvPicPr>
          <p:cNvPr id="5" name="Picture 4">
            <a:extLst>
              <a:ext uri="{FF2B5EF4-FFF2-40B4-BE49-F238E27FC236}">
                <a16:creationId xmlns:a16="http://schemas.microsoft.com/office/drawing/2014/main" id="{A1ACC408-D38E-43BE-70B8-E1CB96E57123}"/>
              </a:ext>
            </a:extLst>
          </p:cNvPr>
          <p:cNvPicPr>
            <a:picLocks noChangeAspect="1"/>
          </p:cNvPicPr>
          <p:nvPr userDrawn="1"/>
        </p:nvPicPr>
        <p:blipFill>
          <a:blip r:embed="rId13"/>
          <a:stretch>
            <a:fillRect/>
          </a:stretch>
        </p:blipFill>
        <p:spPr>
          <a:xfrm>
            <a:off x="0" y="0"/>
            <a:ext cx="12192000" cy="317500"/>
          </a:xfrm>
          <a:prstGeom prst="rect">
            <a:avLst/>
          </a:prstGeom>
          <a:ln>
            <a:noFill/>
          </a:ln>
        </p:spPr>
      </p:pic>
    </p:spTree>
    <p:extLst>
      <p:ext uri="{BB962C8B-B14F-4D97-AF65-F5344CB8AC3E}">
        <p14:creationId xmlns:p14="http://schemas.microsoft.com/office/powerpoint/2010/main" val="468118013"/>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Lst>
  <p:txStyles>
    <p:titleStyle>
      <a:lvl1pPr algn="l" defTabSz="914400" rtl="0" eaLnBrk="1" latinLnBrk="0" hangingPunct="1">
        <a:lnSpc>
          <a:spcPct val="90000"/>
        </a:lnSpc>
        <a:spcBef>
          <a:spcPct val="0"/>
        </a:spcBef>
        <a:buNone/>
        <a:defRPr sz="3200" kern="1200" spc="-5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surveymonkey.com/r/CFSFZ6C"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7628D32E-7E24-07DE-936E-03D4E39BF50A}"/>
              </a:ext>
            </a:extLst>
          </p:cNvPr>
          <p:cNvSpPr>
            <a:spLocks noGrp="1"/>
          </p:cNvSpPr>
          <p:nvPr>
            <p:ph type="ctrTitle"/>
          </p:nvPr>
        </p:nvSpPr>
        <p:spPr>
          <a:xfrm>
            <a:off x="259080" y="1534467"/>
            <a:ext cx="7698850" cy="1825096"/>
          </a:xfrm>
        </p:spPr>
        <p:txBody>
          <a:bodyPr>
            <a:normAutofit fontScale="90000"/>
          </a:bodyPr>
          <a:lstStyle/>
          <a:p>
            <a:pPr algn="r"/>
            <a:r>
              <a:rPr lang="en-US" cap="small" dirty="0"/>
              <a:t>Data and Information Collection and Maintenance </a:t>
            </a:r>
          </a:p>
        </p:txBody>
      </p:sp>
      <p:sp>
        <p:nvSpPr>
          <p:cNvPr id="2" name="TextBox 1">
            <a:extLst>
              <a:ext uri="{FF2B5EF4-FFF2-40B4-BE49-F238E27FC236}">
                <a16:creationId xmlns:a16="http://schemas.microsoft.com/office/drawing/2014/main" id="{14B51C64-B126-7B6F-1C43-3070B7307885}"/>
              </a:ext>
            </a:extLst>
          </p:cNvPr>
          <p:cNvSpPr txBox="1"/>
          <p:nvPr/>
        </p:nvSpPr>
        <p:spPr>
          <a:xfrm>
            <a:off x="1692160" y="4163049"/>
            <a:ext cx="6265770" cy="1138773"/>
          </a:xfrm>
          <a:prstGeom prst="rect">
            <a:avLst/>
          </a:prstGeom>
          <a:noFill/>
        </p:spPr>
        <p:txBody>
          <a:bodyPr wrap="square" rtlCol="0">
            <a:spAutoFit/>
          </a:bodyPr>
          <a:lstStyle/>
          <a:p>
            <a:pPr algn="r">
              <a:lnSpc>
                <a:spcPts val="3000"/>
              </a:lnSpc>
              <a:spcBef>
                <a:spcPct val="0"/>
              </a:spcBef>
              <a:defRPr/>
            </a:pPr>
            <a:r>
              <a:rPr lang="en-US" b="1" dirty="0">
                <a:solidFill>
                  <a:schemeClr val="tx1"/>
                </a:solidFill>
              </a:rPr>
              <a:t>Program Administration and Oversight</a:t>
            </a:r>
            <a:endParaRPr lang="en-US" dirty="0">
              <a:solidFill>
                <a:schemeClr val="tx1"/>
              </a:solidFill>
            </a:endParaRPr>
          </a:p>
          <a:p>
            <a:pPr algn="r">
              <a:lnSpc>
                <a:spcPts val="3000"/>
              </a:lnSpc>
              <a:spcBef>
                <a:spcPct val="0"/>
              </a:spcBef>
              <a:defRPr/>
            </a:pPr>
            <a:r>
              <a:rPr lang="en-US" dirty="0">
                <a:solidFill>
                  <a:schemeClr val="tx1"/>
                </a:solidFill>
              </a:rPr>
              <a:t>Department of Workforce Development</a:t>
            </a:r>
          </a:p>
          <a:p>
            <a:pPr algn="r"/>
            <a:endParaRPr lang="en-US" dirty="0"/>
          </a:p>
        </p:txBody>
      </p:sp>
      <p:sp>
        <p:nvSpPr>
          <p:cNvPr id="3" name="Subtitle 2">
            <a:extLst>
              <a:ext uri="{FF2B5EF4-FFF2-40B4-BE49-F238E27FC236}">
                <a16:creationId xmlns:a16="http://schemas.microsoft.com/office/drawing/2014/main" id="{B142D127-AE4D-DC39-2C68-12A8C579BF4F}"/>
              </a:ext>
            </a:extLst>
          </p:cNvPr>
          <p:cNvSpPr>
            <a:spLocks noGrp="1"/>
          </p:cNvSpPr>
          <p:nvPr>
            <p:ph type="subTitle" idx="1"/>
          </p:nvPr>
        </p:nvSpPr>
        <p:spPr>
          <a:xfrm>
            <a:off x="0" y="3498438"/>
            <a:ext cx="7957930" cy="525736"/>
          </a:xfrm>
        </p:spPr>
        <p:txBody>
          <a:bodyPr/>
          <a:lstStyle/>
          <a:p>
            <a:pPr algn="r"/>
            <a:r>
              <a:rPr lang="en-US" b="1" dirty="0"/>
              <a:t>Nondiscrimination Plan – Element 5</a:t>
            </a:r>
          </a:p>
          <a:p>
            <a:pPr algn="ctr"/>
            <a:endParaRPr lang="en-US" dirty="0">
              <a:solidFill>
                <a:schemeClr val="accent2"/>
              </a:solidFill>
            </a:endParaRPr>
          </a:p>
        </p:txBody>
      </p:sp>
    </p:spTree>
    <p:extLst>
      <p:ext uri="{BB962C8B-B14F-4D97-AF65-F5344CB8AC3E}">
        <p14:creationId xmlns:p14="http://schemas.microsoft.com/office/powerpoint/2010/main" val="25558675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FBAF6649-141D-10A4-7040-3BBC23E33C7F}"/>
              </a:ext>
            </a:extLst>
          </p:cNvPr>
          <p:cNvSpPr txBox="1">
            <a:spLocks noGrp="1"/>
          </p:cNvSpPr>
          <p:nvPr>
            <p:ph type="title" idx="4294967295"/>
          </p:nvPr>
        </p:nvSpPr>
        <p:spPr>
          <a:xfrm>
            <a:off x="289188" y="1551860"/>
            <a:ext cx="8641452" cy="15723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800" kern="1200" spc="-50" baseline="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small" spc="-50" normalizeH="0" baseline="0" noProof="0" dirty="0">
                <a:ln>
                  <a:noFill/>
                </a:ln>
                <a:solidFill>
                  <a:schemeClr val="bg1"/>
                </a:solidFill>
                <a:effectLst/>
                <a:uLnTx/>
                <a:uFillTx/>
                <a:latin typeface="+mj-lt"/>
                <a:ea typeface="+mj-ea"/>
                <a:cs typeface="+mj-cs"/>
              </a:rPr>
              <a:t>Data and Information Collection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small" spc="-50" normalizeH="0" baseline="0" noProof="0" dirty="0">
                <a:ln>
                  <a:noFill/>
                </a:ln>
                <a:solidFill>
                  <a:schemeClr val="bg1"/>
                </a:solidFill>
                <a:effectLst/>
                <a:uLnTx/>
                <a:uFillTx/>
                <a:latin typeface="+mj-lt"/>
                <a:ea typeface="+mj-ea"/>
                <a:cs typeface="+mj-cs"/>
              </a:rPr>
              <a:t>and Maintenance </a:t>
            </a:r>
          </a:p>
        </p:txBody>
      </p:sp>
      <p:sp>
        <p:nvSpPr>
          <p:cNvPr id="2" name="TextBox 1">
            <a:extLst>
              <a:ext uri="{FF2B5EF4-FFF2-40B4-BE49-F238E27FC236}">
                <a16:creationId xmlns:a16="http://schemas.microsoft.com/office/drawing/2014/main" id="{95227671-1508-C8FF-3EA7-389EF311EAF2}"/>
              </a:ext>
            </a:extLst>
          </p:cNvPr>
          <p:cNvSpPr txBox="1"/>
          <p:nvPr/>
        </p:nvSpPr>
        <p:spPr>
          <a:xfrm>
            <a:off x="731520" y="3459480"/>
            <a:ext cx="9357360" cy="1846659"/>
          </a:xfrm>
          <a:prstGeom prst="rect">
            <a:avLst/>
          </a:prstGeom>
          <a:noFill/>
        </p:spPr>
        <p:txBody>
          <a:bodyPr wrap="square" rtlCol="0">
            <a:spAutoFit/>
          </a:bodyPr>
          <a:lstStyle/>
          <a:p>
            <a:r>
              <a:rPr lang="en-US" sz="2400" b="1" i="1" dirty="0">
                <a:solidFill>
                  <a:schemeClr val="bg1"/>
                </a:solidFill>
              </a:rPr>
              <a:t>29 CFR 38.41 through 38.45</a:t>
            </a:r>
          </a:p>
          <a:p>
            <a:pPr lvl="1"/>
            <a:endParaRPr lang="en-US" sz="2400" dirty="0">
              <a:solidFill>
                <a:schemeClr val="bg1"/>
              </a:solidFill>
            </a:endParaRPr>
          </a:p>
          <a:p>
            <a:pPr marL="342900" lvl="1" indent="-342900">
              <a:buFont typeface="Arial" panose="020B0604020202020204" pitchFamily="34" charset="0"/>
              <a:buChar char="•"/>
            </a:pPr>
            <a:r>
              <a:rPr lang="en-US" sz="2400" dirty="0">
                <a:solidFill>
                  <a:schemeClr val="bg1"/>
                </a:solidFill>
              </a:rPr>
              <a:t>Systems</a:t>
            </a:r>
          </a:p>
          <a:p>
            <a:pPr marL="342900" lvl="1" indent="-342900">
              <a:buFont typeface="Arial" panose="020B0604020202020204" pitchFamily="34" charset="0"/>
              <a:buChar char="•"/>
            </a:pPr>
            <a:r>
              <a:rPr lang="en-US" sz="2400" dirty="0">
                <a:solidFill>
                  <a:schemeClr val="bg1"/>
                </a:solidFill>
              </a:rPr>
              <a:t>Records and Resources</a:t>
            </a:r>
          </a:p>
          <a:p>
            <a:endParaRPr lang="en-US" dirty="0"/>
          </a:p>
        </p:txBody>
      </p:sp>
    </p:spTree>
    <p:extLst>
      <p:ext uri="{BB962C8B-B14F-4D97-AF65-F5344CB8AC3E}">
        <p14:creationId xmlns:p14="http://schemas.microsoft.com/office/powerpoint/2010/main" val="14567744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7BE18CD-74B7-C336-4862-B0CB02C19ECE}"/>
              </a:ext>
            </a:extLst>
          </p:cNvPr>
          <p:cNvSpPr txBox="1">
            <a:spLocks noGrp="1"/>
          </p:cNvSpPr>
          <p:nvPr>
            <p:ph type="title" idx="4294967295"/>
          </p:nvPr>
        </p:nvSpPr>
        <p:spPr>
          <a:xfrm>
            <a:off x="685800" y="267886"/>
            <a:ext cx="8610600" cy="129302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3200" kern="1200" spc="-50"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1200" cap="small" spc="-50" normalizeH="0" baseline="0" noProof="0" dirty="0">
                <a:ln>
                  <a:noFill/>
                </a:ln>
                <a:solidFill>
                  <a:schemeClr val="tx2"/>
                </a:solidFill>
                <a:effectLst/>
                <a:uLnTx/>
                <a:uFillTx/>
                <a:latin typeface="+mj-lt"/>
                <a:ea typeface="+mj-ea"/>
                <a:cs typeface="Aparajita" panose="020B0604020202020204" pitchFamily="34" charset="0"/>
              </a:rPr>
              <a:t>Systems</a:t>
            </a:r>
          </a:p>
        </p:txBody>
      </p:sp>
      <p:sp>
        <p:nvSpPr>
          <p:cNvPr id="5" name="Content Placeholder 2">
            <a:extLst>
              <a:ext uri="{FF2B5EF4-FFF2-40B4-BE49-F238E27FC236}">
                <a16:creationId xmlns:a16="http://schemas.microsoft.com/office/drawing/2014/main" id="{0EA924F4-978C-56E9-32FE-EA1E46035191}"/>
              </a:ext>
            </a:extLst>
          </p:cNvPr>
          <p:cNvSpPr txBox="1">
            <a:spLocks/>
          </p:cNvSpPr>
          <p:nvPr/>
        </p:nvSpPr>
        <p:spPr>
          <a:xfrm>
            <a:off x="685800" y="1432560"/>
            <a:ext cx="10820400" cy="4866765"/>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11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Indiana Career Connect (ICC) is Indiana’s job‐matching and client tracking system. The web-based system may be accessed online or at terminals in WorkOne offices by both employers and job seekers to facilitate job‐matching. Employers may post job openings and find candidates. Job seekers can register for work, find job openings, and use other services, such as resume drafting, available on the website.</a:t>
            </a:r>
          </a:p>
          <a:p>
            <a:endParaRPr lang="en-US" sz="2000" dirty="0"/>
          </a:p>
          <a:p>
            <a:r>
              <a:rPr lang="en-US" sz="2000" dirty="0"/>
              <a:t>As part of DWD’s demand‐driven workforce system (DDWS) that provides job‐matching, case management, and data collection services, ICC also collects and reports data for the programs administered by DWD. ICC collects data for applicants and participants receiving WIOA career services.</a:t>
            </a:r>
          </a:p>
          <a:p>
            <a:endParaRPr lang="en-US" sz="2000" dirty="0"/>
          </a:p>
          <a:p>
            <a:r>
              <a:rPr lang="en-US" sz="2000" dirty="0"/>
              <a:t>Uplink is Indiana’s portal for filing Unemployment Insurance (UI) claims, and is accessible online and in WorkOne offices. The State EO Officer works with with UI management to develop better system integration and enrich the quality and understanding of participant data.</a:t>
            </a:r>
          </a:p>
          <a:p>
            <a:endParaRPr lang="en-US" sz="2000" dirty="0"/>
          </a:p>
        </p:txBody>
      </p:sp>
    </p:spTree>
    <p:extLst>
      <p:ext uri="{BB962C8B-B14F-4D97-AF65-F5344CB8AC3E}">
        <p14:creationId xmlns:p14="http://schemas.microsoft.com/office/powerpoint/2010/main" val="14038341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4D5D0-CC85-D82D-3F62-01C6CA96B4F4}"/>
              </a:ext>
            </a:extLst>
          </p:cNvPr>
          <p:cNvSpPr>
            <a:spLocks noGrp="1"/>
          </p:cNvSpPr>
          <p:nvPr>
            <p:ph type="title"/>
          </p:nvPr>
        </p:nvSpPr>
        <p:spPr>
          <a:xfrm>
            <a:off x="381000" y="502686"/>
            <a:ext cx="11297478" cy="868914"/>
          </a:xfrm>
        </p:spPr>
        <p:txBody>
          <a:bodyPr>
            <a:normAutofit/>
          </a:bodyPr>
          <a:lstStyle/>
          <a:p>
            <a:pPr eaLnBrk="0" fontAlgn="base" hangingPunct="0">
              <a:lnSpc>
                <a:spcPct val="100000"/>
              </a:lnSpc>
              <a:spcAft>
                <a:spcPct val="0"/>
              </a:spcAft>
            </a:pPr>
            <a:r>
              <a:rPr lang="en-US" altLang="en-US" cap="small" dirty="0">
                <a:cs typeface="Aparajita" panose="020B0604020202020204" pitchFamily="34" charset="0"/>
              </a:rPr>
              <a:t>Records and Resources</a:t>
            </a:r>
          </a:p>
        </p:txBody>
      </p:sp>
      <p:sp>
        <p:nvSpPr>
          <p:cNvPr id="3" name="Content Placeholder 2">
            <a:extLst>
              <a:ext uri="{FF2B5EF4-FFF2-40B4-BE49-F238E27FC236}">
                <a16:creationId xmlns:a16="http://schemas.microsoft.com/office/drawing/2014/main" id="{0E55130B-A25D-1026-BBDE-D070D6754A32}"/>
              </a:ext>
            </a:extLst>
          </p:cNvPr>
          <p:cNvSpPr>
            <a:spLocks noGrp="1"/>
          </p:cNvSpPr>
          <p:nvPr>
            <p:ph idx="1"/>
          </p:nvPr>
        </p:nvSpPr>
        <p:spPr/>
        <p:txBody>
          <a:bodyPr>
            <a:normAutofit/>
          </a:bodyPr>
          <a:lstStyle/>
          <a:p>
            <a:r>
              <a:rPr lang="en-US" sz="2000" dirty="0"/>
              <a:t>Participant demographic information is collected within the ICC reporting system, and population demographic information from the US Census Bureau. </a:t>
            </a:r>
          </a:p>
          <a:p>
            <a:endParaRPr lang="en-US" sz="2000" dirty="0"/>
          </a:p>
          <a:p>
            <a:r>
              <a:rPr lang="en-US" sz="2000" dirty="0"/>
              <a:t>Certain participant records, such as those containing medical information, must be secured and kept separate from other information to ensure confidentiality. All participant data collected must be retained for a period of three years from the date of application, and for complaints, three years after resolution of the complaint.</a:t>
            </a:r>
          </a:p>
        </p:txBody>
      </p:sp>
    </p:spTree>
    <p:extLst>
      <p:ext uri="{BB962C8B-B14F-4D97-AF65-F5344CB8AC3E}">
        <p14:creationId xmlns:p14="http://schemas.microsoft.com/office/powerpoint/2010/main" val="35331841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D6EEE-FD3C-AA0D-9443-FDDF7960B7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775017-5CBC-63A0-B91B-2D95EED9AC7F}"/>
              </a:ext>
            </a:extLst>
          </p:cNvPr>
          <p:cNvSpPr>
            <a:spLocks noGrp="1"/>
          </p:cNvSpPr>
          <p:nvPr>
            <p:ph type="title"/>
          </p:nvPr>
        </p:nvSpPr>
        <p:spPr>
          <a:xfrm>
            <a:off x="381000" y="502686"/>
            <a:ext cx="11297478" cy="868914"/>
          </a:xfrm>
        </p:spPr>
        <p:txBody>
          <a:bodyPr>
            <a:normAutofit/>
          </a:bodyPr>
          <a:lstStyle/>
          <a:p>
            <a:pPr eaLnBrk="0" fontAlgn="base" hangingPunct="0">
              <a:lnSpc>
                <a:spcPct val="100000"/>
              </a:lnSpc>
              <a:spcAft>
                <a:spcPct val="0"/>
              </a:spcAft>
            </a:pPr>
            <a:r>
              <a:rPr lang="en-US" altLang="en-US" cap="small" dirty="0">
                <a:cs typeface="Aparajita" panose="020B0604020202020204" pitchFamily="34" charset="0"/>
              </a:rPr>
              <a:t>Records and Resources</a:t>
            </a:r>
          </a:p>
        </p:txBody>
      </p:sp>
      <p:sp>
        <p:nvSpPr>
          <p:cNvPr id="3" name="Content Placeholder 2">
            <a:extLst>
              <a:ext uri="{FF2B5EF4-FFF2-40B4-BE49-F238E27FC236}">
                <a16:creationId xmlns:a16="http://schemas.microsoft.com/office/drawing/2014/main" id="{2FFDEA61-DE57-DC65-5EF0-93926F914709}"/>
              </a:ext>
            </a:extLst>
          </p:cNvPr>
          <p:cNvSpPr>
            <a:spLocks noGrp="1"/>
          </p:cNvSpPr>
          <p:nvPr>
            <p:ph idx="1"/>
          </p:nvPr>
        </p:nvSpPr>
        <p:spPr/>
        <p:txBody>
          <a:bodyPr>
            <a:normAutofit fontScale="92500" lnSpcReduction="20000"/>
          </a:bodyPr>
          <a:lstStyle/>
          <a:p>
            <a:r>
              <a:rPr lang="en-US" sz="2000" dirty="0"/>
              <a:t>Each LWDA utilizes a formal Complaint Log to record complaints filed that allege discrimination on the basis of race, color, religion, sex, national origin, age, disability, political affiliation or belief, citizenship status and/or participation in a WIOA Title I‐financially assisted program or activity. </a:t>
            </a:r>
          </a:p>
          <a:p>
            <a:endParaRPr lang="en-US" sz="2000" dirty="0"/>
          </a:p>
          <a:p>
            <a:r>
              <a:rPr lang="en-US" sz="2000" dirty="0"/>
              <a:t>Local EO Officers must submit the Complaint Log at the end of each quarter (April 5, July 5, October 5 and January 5) to the State EO Officer.</a:t>
            </a:r>
          </a:p>
          <a:p>
            <a:pPr marL="0" indent="0">
              <a:buNone/>
            </a:pPr>
            <a:endParaRPr lang="en-US" sz="2000" dirty="0"/>
          </a:p>
          <a:p>
            <a:r>
              <a:rPr lang="en-US" sz="2000" dirty="0"/>
              <a:t>WIOA grant applicants and recipients must notify the State EO Officer of any administrative enforcement actions or lawsuits filed regarding discrimination. Additionally, the Director of CRC will be notified of any administrative enforcement actions and lawsuits against recipients that allege discrimination on one or more of the bases prohibited by WIOA Section 188.</a:t>
            </a:r>
          </a:p>
        </p:txBody>
      </p:sp>
    </p:spTree>
    <p:extLst>
      <p:ext uri="{BB962C8B-B14F-4D97-AF65-F5344CB8AC3E}">
        <p14:creationId xmlns:p14="http://schemas.microsoft.com/office/powerpoint/2010/main" val="21991088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AE697-167E-8589-811C-496D0F2936BD}"/>
              </a:ext>
            </a:extLst>
          </p:cNvPr>
          <p:cNvSpPr>
            <a:spLocks noGrp="1"/>
          </p:cNvSpPr>
          <p:nvPr>
            <p:ph type="ctrTitle"/>
          </p:nvPr>
        </p:nvSpPr>
        <p:spPr/>
        <p:txBody>
          <a:bodyPr>
            <a:normAutofit fontScale="90000"/>
          </a:bodyPr>
          <a:lstStyle/>
          <a:p>
            <a:r>
              <a:rPr lang="en-US" sz="7200" cap="small" dirty="0"/>
              <a:t>NDP Element 5 Quiz</a:t>
            </a:r>
            <a:br>
              <a:rPr lang="en-US" sz="7200" dirty="0"/>
            </a:br>
            <a:br>
              <a:rPr lang="en-US" sz="5400" dirty="0"/>
            </a:br>
            <a:r>
              <a:rPr lang="en-US" sz="3200" dirty="0">
                <a:hlinkClick r:id="rId2"/>
              </a:rPr>
              <a:t>https://www.surveymonkey.com/r/CFSFZ6C</a:t>
            </a:r>
            <a:br>
              <a:rPr lang="en-US" sz="3200" dirty="0"/>
            </a:br>
            <a:endParaRPr lang="en-US" dirty="0"/>
          </a:p>
        </p:txBody>
      </p:sp>
    </p:spTree>
    <p:extLst>
      <p:ext uri="{BB962C8B-B14F-4D97-AF65-F5344CB8AC3E}">
        <p14:creationId xmlns:p14="http://schemas.microsoft.com/office/powerpoint/2010/main" val="1240640382"/>
      </p:ext>
    </p:extLst>
  </p:cSld>
  <p:clrMapOvr>
    <a:masterClrMapping/>
  </p:clrMapOvr>
</p:sld>
</file>

<file path=ppt/theme/theme1.xml><?xml version="1.0" encoding="utf-8"?>
<a:theme xmlns:a="http://schemas.openxmlformats.org/drawingml/2006/main" name="DWD-2025">
  <a:themeElements>
    <a:clrScheme name="DWD Brand">
      <a:dk1>
        <a:sysClr val="windowText" lastClr="000000"/>
      </a:dk1>
      <a:lt1>
        <a:sysClr val="window" lastClr="FFFFFF"/>
      </a:lt1>
      <a:dk2>
        <a:srgbClr val="0A3255"/>
      </a:dk2>
      <a:lt2>
        <a:srgbClr val="E8E8E8"/>
      </a:lt2>
      <a:accent1>
        <a:srgbClr val="0A3255"/>
      </a:accent1>
      <a:accent2>
        <a:srgbClr val="73AC50"/>
      </a:accent2>
      <a:accent3>
        <a:srgbClr val="F6C348"/>
      </a:accent3>
      <a:accent4>
        <a:srgbClr val="1278BE"/>
      </a:accent4>
      <a:accent5>
        <a:srgbClr val="E27026"/>
      </a:accent5>
      <a:accent6>
        <a:srgbClr val="E3202E"/>
      </a:accent6>
      <a:hlink>
        <a:srgbClr val="59A3A3"/>
      </a:hlink>
      <a:folHlink>
        <a:srgbClr val="7D68AA"/>
      </a:folHlink>
    </a:clrScheme>
    <a:fontScheme name="Workforce Sans">
      <a:majorFont>
        <a:latin typeface="Workforce Sans ExtraBold"/>
        <a:ea typeface=""/>
        <a:cs typeface=""/>
      </a:majorFont>
      <a:minorFont>
        <a:latin typeface="Workforce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WD-2025" id="{D2AAF72E-E5FB-8646-B160-0EC849A43712}" vid="{61927A52-0BE2-0042-855F-B4469C4B186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E638FA997D697478B3C6C75F8360730" ma:contentTypeVersion="17" ma:contentTypeDescription="Create a new document." ma:contentTypeScope="" ma:versionID="e71e5da08b851940ecc0d13ff2630fdd">
  <xsd:schema xmlns:xsd="http://www.w3.org/2001/XMLSchema" xmlns:xs="http://www.w3.org/2001/XMLSchema" xmlns:p="http://schemas.microsoft.com/office/2006/metadata/properties" xmlns:ns2="54b35bcd-9759-4832-9f3c-4076d9f54770" xmlns:ns3="9cd8e7bb-402f-4fc0-8f13-56d5193124ed" targetNamespace="http://schemas.microsoft.com/office/2006/metadata/properties" ma:root="true" ma:fieldsID="705a8db47f46e040ea77f4d1d626282a" ns2:_="" ns3:_="">
    <xsd:import namespace="54b35bcd-9759-4832-9f3c-4076d9f54770"/>
    <xsd:import namespace="9cd8e7bb-402f-4fc0-8f13-56d5193124ed"/>
    <xsd:element name="properties">
      <xsd:complexType>
        <xsd:sequence>
          <xsd:element name="documentManagement">
            <xsd:complexType>
              <xsd:all>
                <xsd:element ref="ns2:MediaServiceMetadata" minOccurs="0"/>
                <xsd:element ref="ns2:MediaServiceFastMetadata" minOccurs="0"/>
                <xsd:element ref="ns2:Tag"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Comments" minOccurs="0"/>
                <xsd:element ref="ns2:MediaServiceObjectDetectorVersions" minOccurs="0"/>
                <xsd:element ref="ns2:MediaServiceSearchProperties" minOccurs="0"/>
                <xsd:element ref="ns2:MediaServiceDateTake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4b35bcd-9759-4832-9f3c-4076d9f5477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Tag" ma:index="10" nillable="true" ma:displayName="Tag" ma:format="Dropdown" ma:internalName="Tag">
      <xsd:simpleType>
        <xsd:restriction base="dms:Text">
          <xsd:maxLength value="255"/>
        </xsd:restrictio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a2675d46-00a0-495e-b90c-e7abf5d36b7d"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Comments" ma:index="19" nillable="true" ma:displayName="Comments" ma:format="Dropdown" ma:internalName="Comments">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DateTaken" ma:index="22" nillable="true" ma:displayName="MediaServiceDateTaken" ma:hidden="true" ma:indexed="true" ma:internalName="MediaServiceDateTaken"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cd8e7bb-402f-4fc0-8f13-56d5193124ed"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7e2e9589-2098-444b-a8ae-b7a2d1538a4a}" ma:internalName="TaxCatchAll" ma:showField="CatchAllData" ma:web="9cd8e7bb-402f-4fc0-8f13-56d5193124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9cd8e7bb-402f-4fc0-8f13-56d5193124ed" xsi:nil="true"/>
    <lcf76f155ced4ddcb4097134ff3c332f xmlns="54b35bcd-9759-4832-9f3c-4076d9f54770">
      <Terms xmlns="http://schemas.microsoft.com/office/infopath/2007/PartnerControls"/>
    </lcf76f155ced4ddcb4097134ff3c332f>
    <Tag xmlns="54b35bcd-9759-4832-9f3c-4076d9f54770" xsi:nil="true"/>
    <Comments xmlns="54b35bcd-9759-4832-9f3c-4076d9f54770" xsi:nil="true"/>
  </documentManagement>
</p:properties>
</file>

<file path=customXml/itemProps1.xml><?xml version="1.0" encoding="utf-8"?>
<ds:datastoreItem xmlns:ds="http://schemas.openxmlformats.org/officeDocument/2006/customXml" ds:itemID="{53FA96C3-07DA-40AA-B3DF-804197F55A6A}">
  <ds:schemaRefs>
    <ds:schemaRef ds:uri="http://schemas.microsoft.com/sharepoint/v3/contenttype/forms"/>
  </ds:schemaRefs>
</ds:datastoreItem>
</file>

<file path=customXml/itemProps2.xml><?xml version="1.0" encoding="utf-8"?>
<ds:datastoreItem xmlns:ds="http://schemas.openxmlformats.org/officeDocument/2006/customXml" ds:itemID="{FA37C2FA-EC6E-4D80-9CD3-832357F466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4b35bcd-9759-4832-9f3c-4076d9f54770"/>
    <ds:schemaRef ds:uri="9cd8e7bb-402f-4fc0-8f13-56d5193124e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045FAFA-54C5-4ED5-AC7B-01ACC3124A67}">
  <ds:schemaRefs>
    <ds:schemaRef ds:uri="http://purl.org/dc/terms/"/>
    <ds:schemaRef ds:uri="http://schemas.microsoft.com/office/2006/documentManagement/types"/>
    <ds:schemaRef ds:uri="http://purl.org/dc/dcmitype/"/>
    <ds:schemaRef ds:uri="http://www.w3.org/XML/1998/namespace"/>
    <ds:schemaRef ds:uri="54b35bcd-9759-4832-9f3c-4076d9f54770"/>
    <ds:schemaRef ds:uri="http://schemas.microsoft.com/office/infopath/2007/PartnerControls"/>
    <ds:schemaRef ds:uri="9cd8e7bb-402f-4fc0-8f13-56d5193124ed"/>
    <ds:schemaRef ds:uri="http://schemas.openxmlformats.org/package/2006/metadata/core-properties"/>
    <ds:schemaRef ds:uri="http://schemas.microsoft.com/office/2006/metadata/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DWD-2025</Template>
  <TotalTime>181</TotalTime>
  <Words>594</Words>
  <Application>Microsoft Office PowerPoint</Application>
  <PresentationFormat>Widescreen</PresentationFormat>
  <Paragraphs>41</Paragraphs>
  <Slides>6</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Aparajita</vt:lpstr>
      <vt:lpstr>Aptos</vt:lpstr>
      <vt:lpstr>Arial</vt:lpstr>
      <vt:lpstr>Workforce Sans</vt:lpstr>
      <vt:lpstr>Workforce Sans ExtraBold</vt:lpstr>
      <vt:lpstr>DWD-2025</vt:lpstr>
      <vt:lpstr>Data and Information Collection and Maintenance </vt:lpstr>
      <vt:lpstr>Data and Information Collection  and Maintenance </vt:lpstr>
      <vt:lpstr>Systems</vt:lpstr>
      <vt:lpstr>Records and Resources</vt:lpstr>
      <vt:lpstr>Records and Resources</vt:lpstr>
      <vt:lpstr>NDP Element 5 Quiz  https://www.surveymonkey.com/r/CFSFZ6C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Turner, Stephen</dc:creator>
  <cp:lastModifiedBy>Greimann, Jennifer</cp:lastModifiedBy>
  <cp:revision>12</cp:revision>
  <dcterms:created xsi:type="dcterms:W3CDTF">2024-08-27T13:28:28Z</dcterms:created>
  <dcterms:modified xsi:type="dcterms:W3CDTF">2026-08-11T11:27:34Z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0x0101006E638FA997D697478B3C6C75F8360730</vt:lpwstr>
  </property>
  <property fmtid="{D5CDD505-2E9C-101B-9397-08002B2CF9AE}" pid="3" name="MediaServiceImageTags">
    <vt:lpwstr/>
  </property>
</Properties>
</file>