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0"/>
  </p:notesMasterIdLst>
  <p:sldIdLst>
    <p:sldId id="256" r:id="rId5"/>
    <p:sldId id="257" r:id="rId6"/>
    <p:sldId id="268" r:id="rId7"/>
    <p:sldId id="275" r:id="rId8"/>
    <p:sldId id="274" r:id="rId9"/>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F7DBBE-D497-243E-A07A-281B5531B4B8}" name="Greimann, Jennifer" initials="JG" userId="S::JGreimann@dwd.IN.gov::e943095d-2a37-43ad-869f-20cbdfacf9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80" d="100"/>
          <a:sy n="80" d="100"/>
        </p:scale>
        <p:origin x="102" y="4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2</a:t>
            </a:fld>
            <a:endParaRPr lang="en-US"/>
          </a:p>
        </p:txBody>
      </p:sp>
    </p:spTree>
    <p:extLst>
      <p:ext uri="{BB962C8B-B14F-4D97-AF65-F5344CB8AC3E}">
        <p14:creationId xmlns:p14="http://schemas.microsoft.com/office/powerpoint/2010/main" val="234224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490767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B5E4E-EA94-E1D8-9DA7-1B162709F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DAFD3-C390-24F7-74F3-1C2E27358A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D47BFF-341C-06EB-00C0-4177ED70A7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ADD845-5531-3D40-F9E3-BFE91EF5DF1D}"/>
              </a:ext>
            </a:extLst>
          </p:cNvPr>
          <p:cNvSpPr>
            <a:spLocks noGrp="1"/>
          </p:cNvSpPr>
          <p:nvPr>
            <p:ph type="sldNum" sz="quarter" idx="5"/>
          </p:nvPr>
        </p:nvSpPr>
        <p:spPr/>
        <p:txBody>
          <a:bodyPr/>
          <a:lstStyle/>
          <a:p>
            <a:fld id="{FB7A3214-96A7-644B-B287-A79E63DAB23C}" type="slidenum">
              <a:rPr lang="en-US" smtClean="0"/>
              <a:t>4</a:t>
            </a:fld>
            <a:endParaRPr lang="en-US"/>
          </a:p>
        </p:txBody>
      </p:sp>
    </p:spTree>
    <p:extLst>
      <p:ext uri="{BB962C8B-B14F-4D97-AF65-F5344CB8AC3E}">
        <p14:creationId xmlns:p14="http://schemas.microsoft.com/office/powerpoint/2010/main" val="1861409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surveymonkey.com/r/CCZK7D6"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1" y="1534467"/>
            <a:ext cx="7957929" cy="1825096"/>
          </a:xfrm>
        </p:spPr>
        <p:txBody>
          <a:bodyPr/>
          <a:lstStyle/>
          <a:p>
            <a:pPr algn="r"/>
            <a:r>
              <a:rPr lang="en-US" cap="small" dirty="0"/>
              <a:t>Corrective Actions and Sanctions</a:t>
            </a:r>
          </a:p>
        </p:txBody>
      </p:sp>
      <p:sp>
        <p:nvSpPr>
          <p:cNvPr id="2" name="TextBox 1">
            <a:extLst>
              <a:ext uri="{FF2B5EF4-FFF2-40B4-BE49-F238E27FC236}">
                <a16:creationId xmlns:a16="http://schemas.microsoft.com/office/drawing/2014/main" id="{14B51C64-B126-7B6F-1C43-3070B7307885}"/>
              </a:ext>
            </a:extLst>
          </p:cNvPr>
          <p:cNvSpPr txBox="1"/>
          <p:nvPr/>
        </p:nvSpPr>
        <p:spPr>
          <a:xfrm>
            <a:off x="1692160" y="4163049"/>
            <a:ext cx="6265770"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pPr algn="r"/>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0" y="3498438"/>
            <a:ext cx="7957930" cy="525736"/>
          </a:xfrm>
        </p:spPr>
        <p:txBody>
          <a:bodyPr/>
          <a:lstStyle/>
          <a:p>
            <a:pPr algn="r"/>
            <a:r>
              <a:rPr lang="en-US" b="1" dirty="0"/>
              <a:t>Nondiscrimination Plan – Element 8</a:t>
            </a:r>
          </a:p>
          <a:p>
            <a:pPr algn="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304428" y="1544215"/>
            <a:ext cx="7065106"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Corrective actions/Sanctions</a:t>
            </a:r>
          </a:p>
        </p:txBody>
      </p:sp>
      <p:sp>
        <p:nvSpPr>
          <p:cNvPr id="3" name="TextBox 2">
            <a:extLst>
              <a:ext uri="{FF2B5EF4-FFF2-40B4-BE49-F238E27FC236}">
                <a16:creationId xmlns:a16="http://schemas.microsoft.com/office/drawing/2014/main" id="{3662E85A-1C92-B6F4-1623-63D3C1C10120}"/>
              </a:ext>
            </a:extLst>
          </p:cNvPr>
          <p:cNvSpPr txBox="1"/>
          <p:nvPr/>
        </p:nvSpPr>
        <p:spPr>
          <a:xfrm>
            <a:off x="502920" y="3276600"/>
            <a:ext cx="9997440" cy="1846659"/>
          </a:xfrm>
          <a:prstGeom prst="rect">
            <a:avLst/>
          </a:prstGeom>
          <a:noFill/>
        </p:spPr>
        <p:txBody>
          <a:bodyPr wrap="square" rtlCol="0">
            <a:spAutoFit/>
          </a:bodyPr>
          <a:lstStyle/>
          <a:p>
            <a:r>
              <a:rPr lang="en-US" sz="2400" b="1" i="1" dirty="0">
                <a:solidFill>
                  <a:schemeClr val="bg1"/>
                </a:solidFill>
              </a:rPr>
              <a:t>29 CFR 38.86 through 38.115</a:t>
            </a:r>
          </a:p>
          <a:p>
            <a:pPr lvl="1"/>
            <a:endParaRPr lang="en-US" sz="2400" dirty="0">
              <a:solidFill>
                <a:schemeClr val="bg1"/>
              </a:solidFill>
            </a:endParaRPr>
          </a:p>
          <a:p>
            <a:pPr marL="342900" lvl="1" indent="-342900">
              <a:buFont typeface="Arial" panose="020B0604020202020204" pitchFamily="34" charset="0"/>
              <a:buChar char="•"/>
            </a:pPr>
            <a:r>
              <a:rPr lang="en-US" sz="2400" dirty="0">
                <a:solidFill>
                  <a:schemeClr val="bg1"/>
                </a:solidFill>
              </a:rPr>
              <a:t>Corrective Actions</a:t>
            </a:r>
          </a:p>
          <a:p>
            <a:pPr marL="342900" lvl="1" indent="-342900">
              <a:buFont typeface="Arial" panose="020B0604020202020204" pitchFamily="34" charset="0"/>
              <a:buChar char="•"/>
            </a:pPr>
            <a:r>
              <a:rPr lang="en-US" sz="2400" dirty="0">
                <a:solidFill>
                  <a:schemeClr val="bg1"/>
                </a:solidFill>
              </a:rPr>
              <a:t>Sanctions</a:t>
            </a:r>
          </a:p>
          <a:p>
            <a:endParaRPr lang="en-US" dirty="0"/>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668868" y="917769"/>
            <a:ext cx="6727474" cy="1116980"/>
          </a:xfrm>
        </p:spPr>
        <p:txBody>
          <a:bodyPr>
            <a:noAutofit/>
          </a:bodyPr>
          <a:lstStyle/>
          <a:p>
            <a:r>
              <a:rPr lang="en-US" sz="4000" cap="small" dirty="0"/>
              <a:t>Corrective Actions</a:t>
            </a:r>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668868" y="2255519"/>
            <a:ext cx="9914466" cy="4218111"/>
          </a:xfrm>
        </p:spPr>
        <p:txBody>
          <a:bodyPr>
            <a:normAutofit fontScale="85000" lnSpcReduction="20000"/>
          </a:bodyPr>
          <a:lstStyle/>
          <a:p>
            <a:r>
              <a:rPr lang="en-US" sz="2400" dirty="0"/>
              <a:t>Corrective actions must be designed to completely address each violation and may result from an annual monitoring review, a discrimination complaint, or both. Recipients must have procedures in place for obtaining prompt corrective action. Local EO Officers must notify the State EO Officer of violations discovered, corrective actions implemented, and timeframes for completion.</a:t>
            </a:r>
          </a:p>
          <a:p>
            <a:endParaRPr lang="en-US" sz="2400" dirty="0"/>
          </a:p>
          <a:p>
            <a:r>
              <a:rPr lang="en-US" sz="2400" dirty="0"/>
              <a:t>If the State EO Officer determines a violation has occurred, the recipient will be notified and corrective action, including anticipated resolution timelines, will be required. The State EO Officer and/or PAO Monitoring Resolution staff will provide technical guidance and thoroughly track the resolution process. If a recipient does not undertake the corrective actions specified, a conciliation agreement should be initiated and completed based on the model outlined in 29 CFR Part 38.</a:t>
            </a:r>
          </a:p>
          <a:p>
            <a:pPr lvl="1"/>
            <a:endParaRPr lang="en-US" sz="2400" dirty="0">
              <a:solidFill>
                <a:schemeClr val="bg1"/>
              </a:solidFill>
            </a:endParaRPr>
          </a:p>
        </p:txBody>
      </p:sp>
    </p:spTree>
    <p:extLst>
      <p:ext uri="{BB962C8B-B14F-4D97-AF65-F5344CB8AC3E}">
        <p14:creationId xmlns:p14="http://schemas.microsoft.com/office/powerpoint/2010/main" val="4184716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37B9C-A126-6D5D-C58E-D90C063B366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46BE05E-F665-2332-BB97-87EAFED2D83B}"/>
              </a:ext>
            </a:extLst>
          </p:cNvPr>
          <p:cNvSpPr>
            <a:spLocks noGrp="1"/>
          </p:cNvSpPr>
          <p:nvPr>
            <p:ph type="title"/>
          </p:nvPr>
        </p:nvSpPr>
        <p:spPr>
          <a:xfrm>
            <a:off x="668868" y="1024449"/>
            <a:ext cx="6727474" cy="1116980"/>
          </a:xfrm>
        </p:spPr>
        <p:txBody>
          <a:bodyPr>
            <a:noAutofit/>
          </a:bodyPr>
          <a:lstStyle/>
          <a:p>
            <a:r>
              <a:rPr lang="en-US" sz="4000" cap="small" dirty="0"/>
              <a:t>Sanctions</a:t>
            </a:r>
          </a:p>
        </p:txBody>
      </p:sp>
      <p:sp>
        <p:nvSpPr>
          <p:cNvPr id="7" name="Text Placeholder 6">
            <a:extLst>
              <a:ext uri="{FF2B5EF4-FFF2-40B4-BE49-F238E27FC236}">
                <a16:creationId xmlns:a16="http://schemas.microsoft.com/office/drawing/2014/main" id="{0D6CE331-16A0-E581-C32D-96B5BEA7DAC9}"/>
              </a:ext>
            </a:extLst>
          </p:cNvPr>
          <p:cNvSpPr>
            <a:spLocks noGrp="1"/>
          </p:cNvSpPr>
          <p:nvPr>
            <p:ph type="body" idx="1"/>
          </p:nvPr>
        </p:nvSpPr>
        <p:spPr>
          <a:xfrm>
            <a:off x="668868" y="2141429"/>
            <a:ext cx="9914466" cy="4210733"/>
          </a:xfrm>
        </p:spPr>
        <p:txBody>
          <a:bodyPr>
            <a:normAutofit fontScale="85000" lnSpcReduction="10000"/>
          </a:bodyPr>
          <a:lstStyle/>
          <a:p>
            <a:r>
              <a:rPr lang="en-US" sz="2600" dirty="0"/>
              <a:t>Sanctions will be considered as a last resort. DWD is in process of developing updated Sanctions policy and procedure to align with WIOA. Generally speaking and as provided in DWD Policy, sanctions may be necessary when a recipient refuses to implement voluntary corrective action, submit requested data or documentation, or refuses to provide access to premises or records during a compliance review. </a:t>
            </a:r>
          </a:p>
          <a:p>
            <a:endParaRPr lang="en-US" sz="2600" dirty="0"/>
          </a:p>
          <a:p>
            <a:r>
              <a:rPr lang="en-US" sz="2600" dirty="0"/>
              <a:t>Sanctions that may be imposed include, but are not limited to:</a:t>
            </a:r>
          </a:p>
          <a:p>
            <a:pPr marL="800100" lvl="1" indent="-342900">
              <a:buFont typeface="Arial" panose="020B0604020202020204" pitchFamily="34" charset="0"/>
              <a:buChar char="•"/>
            </a:pPr>
            <a:r>
              <a:rPr lang="en-US" dirty="0">
                <a:solidFill>
                  <a:schemeClr val="bg1"/>
                </a:solidFill>
              </a:rPr>
              <a:t>Termination or reduction of funding;</a:t>
            </a:r>
          </a:p>
          <a:p>
            <a:pPr marL="800100" lvl="1" indent="-342900">
              <a:buFont typeface="Arial" panose="020B0604020202020204" pitchFamily="34" charset="0"/>
              <a:buChar char="•"/>
            </a:pPr>
            <a:r>
              <a:rPr lang="en-US" dirty="0">
                <a:solidFill>
                  <a:schemeClr val="bg1"/>
                </a:solidFill>
              </a:rPr>
              <a:t>Disallowance of selected costs;</a:t>
            </a:r>
          </a:p>
          <a:p>
            <a:pPr marL="800100" lvl="1" indent="-342900">
              <a:buFont typeface="Arial" panose="020B0604020202020204" pitchFamily="34" charset="0"/>
              <a:buChar char="•"/>
            </a:pPr>
            <a:r>
              <a:rPr lang="en-US" dirty="0">
                <a:solidFill>
                  <a:schemeClr val="bg1"/>
                </a:solidFill>
              </a:rPr>
              <a:t>Restriction from bidding on competitive or discretionary funds.</a:t>
            </a:r>
          </a:p>
          <a:p>
            <a:pPr lvl="1"/>
            <a:endParaRPr lang="en-US" sz="2400" dirty="0">
              <a:solidFill>
                <a:schemeClr val="bg1"/>
              </a:solidFill>
            </a:endParaRPr>
          </a:p>
        </p:txBody>
      </p:sp>
    </p:spTree>
    <p:extLst>
      <p:ext uri="{BB962C8B-B14F-4D97-AF65-F5344CB8AC3E}">
        <p14:creationId xmlns:p14="http://schemas.microsoft.com/office/powerpoint/2010/main" val="1166060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8 Quiz</a:t>
            </a:r>
            <a:br>
              <a:rPr lang="en-US" sz="7200" dirty="0"/>
            </a:br>
            <a:br>
              <a:rPr lang="en-US" sz="5400" dirty="0"/>
            </a:br>
            <a:r>
              <a:rPr lang="en-US" sz="3200" dirty="0">
                <a:hlinkClick r:id="rId2"/>
              </a:rPr>
              <a:t>https://www.surveymonkey.com/r/CCZK7D6</a:t>
            </a:r>
            <a:br>
              <a:rPr lang="en-US" sz="3200"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Props1.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FA96C3-07DA-40AA-B3DF-804197F55A6A}">
  <ds:schemaRefs>
    <ds:schemaRef ds:uri="http://schemas.microsoft.com/sharepoint/v3/contenttype/forms"/>
  </ds:schemaRefs>
</ds:datastoreItem>
</file>

<file path=customXml/itemProps3.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DWD-2025</Template>
  <TotalTime>191</TotalTime>
  <Words>295</Words>
  <Application>Microsoft Office PowerPoint</Application>
  <PresentationFormat>Widescreen</PresentationFormat>
  <Paragraphs>24</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Arial</vt:lpstr>
      <vt:lpstr>Workforce Sans</vt:lpstr>
      <vt:lpstr>Workforce Sans ExtraBold</vt:lpstr>
      <vt:lpstr>DWD-2025</vt:lpstr>
      <vt:lpstr>Corrective Actions and Sanctions</vt:lpstr>
      <vt:lpstr>Corrective actions/Sanctions</vt:lpstr>
      <vt:lpstr>Corrective Actions</vt:lpstr>
      <vt:lpstr>Sanctions</vt:lpstr>
      <vt:lpstr>NDP Element 8 Quiz  https://www.surveymonkey.com/r/CCZK7D6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16</cp:revision>
  <dcterms:created xsi:type="dcterms:W3CDTF">2024-08-27T13:28:28Z</dcterms:created>
  <dcterms:modified xsi:type="dcterms:W3CDTF">2026-08-11T11:28:27Z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