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13"/>
  </p:notesMasterIdLst>
  <p:sldIdLst>
    <p:sldId id="256" r:id="rId5"/>
    <p:sldId id="257" r:id="rId6"/>
    <p:sldId id="267" r:id="rId7"/>
    <p:sldId id="275" r:id="rId8"/>
    <p:sldId id="268" r:id="rId9"/>
    <p:sldId id="276" r:id="rId10"/>
    <p:sldId id="277" r:id="rId11"/>
    <p:sldId id="274" r:id="rId12"/>
  </p:sldIdLst>
  <p:sldSz cx="12192000" cy="6858000"/>
  <p:notesSz cx="6858000" cy="9144000"/>
  <p:defaultTextStyle>
    <a:defPPr>
      <a:defRPr kern="0"/>
    </a:def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F7DBBE-D497-243E-A07A-281B5531B4B8}" name="Greimann, Jennifer" initials="JG" userId="S::JGreimann@dwd.IN.gov::e943095d-2a37-43ad-869f-20cbdfacf9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0" autoAdjust="0"/>
    <p:restoredTop sz="88741" autoAdjust="0"/>
  </p:normalViewPr>
  <p:slideViewPr>
    <p:cSldViewPr snapToGrid="0">
      <p:cViewPr varScale="1">
        <p:scale>
          <a:sx n="98" d="100"/>
          <a:sy n="98" d="100"/>
        </p:scale>
        <p:origin x="270" y="84"/>
      </p:cViewPr>
      <p:guideLst/>
    </p:cSldViewPr>
  </p:slideViewPr>
  <p:outlineViewPr>
    <p:cViewPr>
      <p:scale>
        <a:sx n="33" d="100"/>
        <a:sy n="33" d="100"/>
      </p:scale>
      <p:origin x="0" y="-3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8B340-45FD-AF4B-A8FC-8B44587E432D}"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7A3214-96A7-644B-B287-A79E63DAB23C}" type="slidenum">
              <a:rPr lang="en-US" smtClean="0"/>
              <a:t>‹#›</a:t>
            </a:fld>
            <a:endParaRPr lang="en-US"/>
          </a:p>
        </p:txBody>
      </p:sp>
    </p:spTree>
    <p:extLst>
      <p:ext uri="{BB962C8B-B14F-4D97-AF65-F5344CB8AC3E}">
        <p14:creationId xmlns:p14="http://schemas.microsoft.com/office/powerpoint/2010/main" val="276741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Indiana ensures compliance with 29 CFR Part 38.25 and 38.54 regarding the review of assurances, job training plans, contracts, policies and procedures through various means. This includes requiring that all WIOA Title I grant applicants and recipients agree to the EO assurance language prescribed by Part 38.25 and are able to provide programmatic and physical accessibility for individuals with disabilities. Further, it encompasses the review of job training plans, contracts, policies and procedures at the state and local level to ensure they are nondiscriminatory and include the required assurances.</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2</a:t>
            </a:fld>
            <a:endParaRPr lang="en-US"/>
          </a:p>
        </p:txBody>
      </p:sp>
    </p:spTree>
    <p:extLst>
      <p:ext uri="{BB962C8B-B14F-4D97-AF65-F5344CB8AC3E}">
        <p14:creationId xmlns:p14="http://schemas.microsoft.com/office/powerpoint/2010/main" val="2342247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3</a:t>
            </a:fld>
            <a:endParaRPr lang="en-US"/>
          </a:p>
        </p:txBody>
      </p:sp>
    </p:spTree>
    <p:extLst>
      <p:ext uri="{BB962C8B-B14F-4D97-AF65-F5344CB8AC3E}">
        <p14:creationId xmlns:p14="http://schemas.microsoft.com/office/powerpoint/2010/main" val="202824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Required modifications depend upon which facilities may be subject to the “safe</a:t>
            </a:r>
          </a:p>
          <a:p>
            <a:r>
              <a:rPr lang="en-US" sz="1200" b="0" i="0" u="none" strike="noStrike" kern="1200" baseline="0" dirty="0">
                <a:solidFill>
                  <a:schemeClr val="tx1"/>
                </a:solidFill>
                <a:latin typeface="+mn-lt"/>
                <a:ea typeface="+mn-ea"/>
                <a:cs typeface="+mn-cs"/>
              </a:rPr>
              <a:t>harbor” provisions of the 2010 ADA standards. If a facility was in compliance with the 1991 ADA</a:t>
            </a:r>
          </a:p>
          <a:p>
            <a:r>
              <a:rPr lang="en-US" sz="1200" b="0" i="0" u="none" strike="noStrike" kern="1200" baseline="0" dirty="0">
                <a:solidFill>
                  <a:schemeClr val="tx1"/>
                </a:solidFill>
                <a:latin typeface="+mn-lt"/>
                <a:ea typeface="+mn-ea"/>
                <a:cs typeface="+mn-cs"/>
              </a:rPr>
              <a:t>standards as of March 15, 2012, that facility may be “safe harbored” and therefore not required</a:t>
            </a:r>
          </a:p>
          <a:p>
            <a:r>
              <a:rPr lang="en-US" sz="1200" b="0" i="0" u="none" strike="noStrike" kern="1200" baseline="0" dirty="0">
                <a:solidFill>
                  <a:schemeClr val="tx1"/>
                </a:solidFill>
                <a:latin typeface="+mn-lt"/>
                <a:ea typeface="+mn-ea"/>
                <a:cs typeface="+mn-cs"/>
              </a:rPr>
              <a:t>to make modifications unless the facility undergoes alterations. If alterations are made,</a:t>
            </a:r>
          </a:p>
          <a:p>
            <a:r>
              <a:rPr lang="en-US" sz="1200" b="0" i="0" u="none" strike="noStrike" kern="1200" baseline="0" dirty="0">
                <a:solidFill>
                  <a:schemeClr val="tx1"/>
                </a:solidFill>
                <a:latin typeface="+mn-lt"/>
                <a:ea typeface="+mn-ea"/>
                <a:cs typeface="+mn-cs"/>
              </a:rPr>
              <a:t>however, they may trigger a requirement for compliance with the newer 2010 ADA standards.</a:t>
            </a:r>
            <a:endParaRPr lang="en-US" dirty="0"/>
          </a:p>
          <a:p>
            <a:endParaRPr lang="en-US" dirty="0"/>
          </a:p>
        </p:txBody>
      </p:sp>
      <p:sp>
        <p:nvSpPr>
          <p:cNvPr id="4" name="Slide Number Placeholder 3"/>
          <p:cNvSpPr>
            <a:spLocks noGrp="1"/>
          </p:cNvSpPr>
          <p:nvPr>
            <p:ph type="sldNum" sz="quarter" idx="5"/>
          </p:nvPr>
        </p:nvSpPr>
        <p:spPr/>
        <p:txBody>
          <a:bodyPr/>
          <a:lstStyle/>
          <a:p>
            <a:fld id="{FB7A3214-96A7-644B-B287-A79E63DAB23C}" type="slidenum">
              <a:rPr lang="en-US" smtClean="0"/>
              <a:t>4</a:t>
            </a:fld>
            <a:endParaRPr lang="en-US"/>
          </a:p>
        </p:txBody>
      </p:sp>
    </p:spTree>
    <p:extLst>
      <p:ext uri="{BB962C8B-B14F-4D97-AF65-F5344CB8AC3E}">
        <p14:creationId xmlns:p14="http://schemas.microsoft.com/office/powerpoint/2010/main" val="3766446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up on this AT initiative, the State EO Officer conducted an informal full state audit in 2017 to determine what equipment and software were available in each WorkOne office,</a:t>
            </a:r>
            <a:r>
              <a:rPr lang="en-US" baseline="0" dirty="0"/>
              <a:t> as well as adequacy of staff training to utilize the AT.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workstations may include a larger computer screen, Braille keyboards, and keyboards with large text letters.</a:t>
            </a:r>
          </a:p>
        </p:txBody>
      </p:sp>
      <p:sp>
        <p:nvSpPr>
          <p:cNvPr id="4" name="Slide Number Placeholder 3"/>
          <p:cNvSpPr>
            <a:spLocks noGrp="1"/>
          </p:cNvSpPr>
          <p:nvPr>
            <p:ph type="sldNum" sz="quarter" idx="5"/>
          </p:nvPr>
        </p:nvSpPr>
        <p:spPr/>
        <p:txBody>
          <a:bodyPr/>
          <a:lstStyle/>
          <a:p>
            <a:fld id="{FB7A3214-96A7-644B-B287-A79E63DAB23C}" type="slidenum">
              <a:rPr lang="en-US" smtClean="0"/>
              <a:t>5</a:t>
            </a:fld>
            <a:endParaRPr lang="en-US"/>
          </a:p>
        </p:txBody>
      </p:sp>
    </p:spTree>
    <p:extLst>
      <p:ext uri="{BB962C8B-B14F-4D97-AF65-F5344CB8AC3E}">
        <p14:creationId xmlns:p14="http://schemas.microsoft.com/office/powerpoint/2010/main" val="2490767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3AB30-85C4-0FB7-3803-167D8C769D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634055-64D9-4BEB-4426-2595EEDAA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52A31-B823-3BA6-8478-66167973A7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1B9EB9-8C4E-C664-0A95-141BE63CF87B}"/>
              </a:ext>
            </a:extLst>
          </p:cNvPr>
          <p:cNvSpPr>
            <a:spLocks noGrp="1"/>
          </p:cNvSpPr>
          <p:nvPr>
            <p:ph type="sldNum" sz="quarter" idx="5"/>
          </p:nvPr>
        </p:nvSpPr>
        <p:spPr/>
        <p:txBody>
          <a:bodyPr/>
          <a:lstStyle/>
          <a:p>
            <a:fld id="{FB7A3214-96A7-644B-B287-A79E63DAB23C}" type="slidenum">
              <a:rPr lang="en-US" smtClean="0"/>
              <a:t>6</a:t>
            </a:fld>
            <a:endParaRPr lang="en-US"/>
          </a:p>
        </p:txBody>
      </p:sp>
    </p:spTree>
    <p:extLst>
      <p:ext uri="{BB962C8B-B14F-4D97-AF65-F5344CB8AC3E}">
        <p14:creationId xmlns:p14="http://schemas.microsoft.com/office/powerpoint/2010/main" val="1590942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BE3D0-EED0-0021-CFDD-0527E20B2C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8ADEFF-F1A2-9A37-1EC6-62A96A8977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92769B-F3B7-9A4C-CBD1-2B09A972F970}"/>
              </a:ext>
            </a:extLst>
          </p:cNvPr>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However, recipients may make a pre‐employment inquiry of an applicant’s ability to perform job‐related functions.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Government officials may also access this information as necessary to enforce</a:t>
            </a:r>
          </a:p>
          <a:p>
            <a:r>
              <a:rPr lang="en-US" sz="1200" b="0" i="0" u="none" strike="noStrike" kern="1200" baseline="0" dirty="0">
                <a:solidFill>
                  <a:schemeClr val="tx1"/>
                </a:solidFill>
                <a:latin typeface="+mn-lt"/>
                <a:ea typeface="+mn-ea"/>
                <a:cs typeface="+mn-cs"/>
              </a:rPr>
              <a:t>laws and regulations.</a:t>
            </a:r>
            <a:endParaRPr lang="en-US" dirty="0"/>
          </a:p>
        </p:txBody>
      </p:sp>
      <p:sp>
        <p:nvSpPr>
          <p:cNvPr id="4" name="Slide Number Placeholder 3">
            <a:extLst>
              <a:ext uri="{FF2B5EF4-FFF2-40B4-BE49-F238E27FC236}">
                <a16:creationId xmlns:a16="http://schemas.microsoft.com/office/drawing/2014/main" id="{7E41E362-8FA6-1B6A-3AE7-C6DE96C50338}"/>
              </a:ext>
            </a:extLst>
          </p:cNvPr>
          <p:cNvSpPr>
            <a:spLocks noGrp="1"/>
          </p:cNvSpPr>
          <p:nvPr>
            <p:ph type="sldNum" sz="quarter" idx="5"/>
          </p:nvPr>
        </p:nvSpPr>
        <p:spPr/>
        <p:txBody>
          <a:bodyPr/>
          <a:lstStyle/>
          <a:p>
            <a:fld id="{FB7A3214-96A7-644B-B287-A79E63DAB23C}" type="slidenum">
              <a:rPr lang="en-US" smtClean="0"/>
              <a:t>7</a:t>
            </a:fld>
            <a:endParaRPr lang="en-US"/>
          </a:p>
        </p:txBody>
      </p:sp>
    </p:spTree>
    <p:extLst>
      <p:ext uri="{BB962C8B-B14F-4D97-AF65-F5344CB8AC3E}">
        <p14:creationId xmlns:p14="http://schemas.microsoft.com/office/powerpoint/2010/main" val="22450632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1.svg"/><Relationship Id="rId5" Type="http://schemas.openxmlformats.org/officeDocument/2006/relationships/image" Target="../media/image6.svg"/><Relationship Id="rId4"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6.svg"/><Relationship Id="rId4" Type="http://schemas.openxmlformats.org/officeDocument/2006/relationships/image" Target="../media/image12.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9.sv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6.sv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B08DF2-AB42-0CF5-F5A5-508B245C37C6}"/>
              </a:ext>
            </a:extLst>
          </p:cNvPr>
          <p:cNvSpPr/>
          <p:nvPr userDrawn="1"/>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397B8F2-F609-6FB4-76A1-C07899D52E70}"/>
              </a:ext>
            </a:extLst>
          </p:cNvPr>
          <p:cNvSpPr/>
          <p:nvPr/>
        </p:nvSpPr>
        <p:spPr>
          <a:xfrm>
            <a:off x="0" y="0"/>
            <a:ext cx="812027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FA735-9774-E78B-F43D-327E5BB6D564}"/>
              </a:ext>
            </a:extLst>
          </p:cNvPr>
          <p:cNvSpPr>
            <a:spLocks noGrp="1"/>
          </p:cNvSpPr>
          <p:nvPr>
            <p:ph type="ctrTitle"/>
          </p:nvPr>
        </p:nvSpPr>
        <p:spPr>
          <a:xfrm>
            <a:off x="639417" y="1789042"/>
            <a:ext cx="6864626" cy="3399183"/>
          </a:xfrm>
        </p:spPr>
        <p:txBody>
          <a:bodyPr lIns="0" tIns="0" rIns="0" bIns="0" anchor="ctr">
            <a:normAutofit/>
          </a:bodyPr>
          <a:lstStyle>
            <a:lvl1pPr algn="l">
              <a:lnSpc>
                <a:spcPct val="90000"/>
              </a:lnSpc>
              <a:defRPr sz="4800" spc="-50" baseline="0"/>
            </a:lvl1pPr>
          </a:lstStyle>
          <a:p>
            <a:r>
              <a:rPr lang="en-US" dirty="0"/>
              <a:t>Click to edit Master title style</a:t>
            </a:r>
          </a:p>
        </p:txBody>
      </p:sp>
      <p:sp>
        <p:nvSpPr>
          <p:cNvPr id="3" name="Subtitle 2">
            <a:extLst>
              <a:ext uri="{FF2B5EF4-FFF2-40B4-BE49-F238E27FC236}">
                <a16:creationId xmlns:a16="http://schemas.microsoft.com/office/drawing/2014/main" id="{3DE399B8-1477-6292-FC3B-9C171E43ADDA}"/>
              </a:ext>
            </a:extLst>
          </p:cNvPr>
          <p:cNvSpPr>
            <a:spLocks noGrp="1"/>
          </p:cNvSpPr>
          <p:nvPr>
            <p:ph type="subTitle" idx="1"/>
          </p:nvPr>
        </p:nvSpPr>
        <p:spPr>
          <a:xfrm>
            <a:off x="639417" y="5506278"/>
            <a:ext cx="5655366" cy="765314"/>
          </a:xfrm>
        </p:spPr>
        <p:txBody>
          <a:bodyPr lIns="0" tIns="0" rIns="0" bIns="0" anchor="ctr" anchorCtr="0">
            <a:normAutofit/>
          </a:bodyPr>
          <a:lstStyle>
            <a:lvl1pPr marL="0" indent="0" algn="l">
              <a:lnSpc>
                <a:spcPct val="100000"/>
              </a:lnSpc>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12" name="Straight Connector 11">
            <a:extLst>
              <a:ext uri="{FF2B5EF4-FFF2-40B4-BE49-F238E27FC236}">
                <a16:creationId xmlns:a16="http://schemas.microsoft.com/office/drawing/2014/main" id="{825249CE-D431-A9E7-FF93-19650345497F}"/>
              </a:ext>
            </a:extLst>
          </p:cNvPr>
          <p:cNvCxnSpPr/>
          <p:nvPr/>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AE18D844-A98F-887F-5D45-E1BB0FBA9E1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3892" y="388690"/>
            <a:ext cx="3829732" cy="910255"/>
          </a:xfrm>
          <a:prstGeom prst="rect">
            <a:avLst/>
          </a:prstGeom>
        </p:spPr>
      </p:pic>
      <p:pic>
        <p:nvPicPr>
          <p:cNvPr id="17" name="Graphic 16">
            <a:extLst>
              <a:ext uri="{FF2B5EF4-FFF2-40B4-BE49-F238E27FC236}">
                <a16:creationId xmlns:a16="http://schemas.microsoft.com/office/drawing/2014/main" id="{1BAE6352-9F99-A655-22E4-BAC3AD3A99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036" y="5456582"/>
            <a:ext cx="790824" cy="765314"/>
          </a:xfrm>
          <a:prstGeom prst="rect">
            <a:avLst/>
          </a:prstGeom>
        </p:spPr>
      </p:pic>
      <p:pic>
        <p:nvPicPr>
          <p:cNvPr id="4" name="Graphic 3">
            <a:extLst>
              <a:ext uri="{FF2B5EF4-FFF2-40B4-BE49-F238E27FC236}">
                <a16:creationId xmlns:a16="http://schemas.microsoft.com/office/drawing/2014/main" id="{A83280EC-9FA2-9F44-A1A2-2EA0FF1394E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8000" y="0"/>
            <a:ext cx="4064000" cy="6858000"/>
          </a:xfrm>
          <a:prstGeom prst="rect">
            <a:avLst/>
          </a:prstGeom>
        </p:spPr>
      </p:pic>
      <p:cxnSp>
        <p:nvCxnSpPr>
          <p:cNvPr id="6" name="Straight Connector 5">
            <a:extLst>
              <a:ext uri="{FF2B5EF4-FFF2-40B4-BE49-F238E27FC236}">
                <a16:creationId xmlns:a16="http://schemas.microsoft.com/office/drawing/2014/main" id="{45BF0FF0-3AF6-F90B-AEDA-783393FD4FC1}"/>
              </a:ext>
            </a:extLst>
          </p:cNvPr>
          <p:cNvCxnSpPr/>
          <p:nvPr userDrawn="1"/>
        </p:nvCxnSpPr>
        <p:spPr>
          <a:xfrm>
            <a:off x="639417" y="1451113"/>
            <a:ext cx="6864626" cy="0"/>
          </a:xfrm>
          <a:prstGeom prst="line">
            <a:avLst/>
          </a:prstGeom>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3830D37B-60A2-23B9-650A-6FED55189B8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413892" y="388690"/>
            <a:ext cx="3829732" cy="910255"/>
          </a:xfrm>
          <a:prstGeom prst="rect">
            <a:avLst/>
          </a:prstGeom>
        </p:spPr>
      </p:pic>
      <p:pic>
        <p:nvPicPr>
          <p:cNvPr id="8" name="Graphic 7">
            <a:extLst>
              <a:ext uri="{FF2B5EF4-FFF2-40B4-BE49-F238E27FC236}">
                <a16:creationId xmlns:a16="http://schemas.microsoft.com/office/drawing/2014/main" id="{AF7A412C-3350-E053-4E52-9525B631201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718036" y="5456582"/>
            <a:ext cx="790824" cy="765314"/>
          </a:xfrm>
          <a:prstGeom prst="rect">
            <a:avLst/>
          </a:prstGeom>
        </p:spPr>
      </p:pic>
      <p:pic>
        <p:nvPicPr>
          <p:cNvPr id="9" name="Graphic 8">
            <a:extLst>
              <a:ext uri="{FF2B5EF4-FFF2-40B4-BE49-F238E27FC236}">
                <a16:creationId xmlns:a16="http://schemas.microsoft.com/office/drawing/2014/main" id="{75028827-8DA0-A545-7CE2-ADC24BA5DB1C}"/>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128000" y="0"/>
            <a:ext cx="4064000" cy="6858000"/>
          </a:xfrm>
          <a:prstGeom prst="rect">
            <a:avLst/>
          </a:prstGeom>
        </p:spPr>
      </p:pic>
    </p:spTree>
    <p:extLst>
      <p:ext uri="{BB962C8B-B14F-4D97-AF65-F5344CB8AC3E}">
        <p14:creationId xmlns:p14="http://schemas.microsoft.com/office/powerpoint/2010/main" val="18175237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956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F738E-1507-F4EF-9D2C-038B97D307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917A10-4F91-85A9-EB94-188CE56881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10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BA671A1-4ED9-4AFB-F3EC-6FD0DEDB70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6" name="Rectangle 5">
            <a:extLst>
              <a:ext uri="{FF2B5EF4-FFF2-40B4-BE49-F238E27FC236}">
                <a16:creationId xmlns:a16="http://schemas.microsoft.com/office/drawing/2014/main" id="{72AE38C2-E203-73FD-1D69-46037D8FD922}"/>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CAA7B7FA-2807-05CE-1627-7ABE771739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B1554319-0486-0DE3-EE97-EE82BAFA531D}"/>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DB31B6B7-D445-7B24-B02B-61E1407788A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999869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39DCE8E-21BC-2242-C6CF-EE152C161BA5}"/>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383CCFBE-76BF-8C86-7BA6-66EC9D279B4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7D7C776F-717A-B7AE-770B-A961EDBF764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1C482A37-3274-7A01-C085-93C29F089F4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1A082BFE-068E-A79E-E8F6-E634817B948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811032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22CE3-0D02-20F6-D084-31A34D63E6A8}"/>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FA3A4D2-8999-45F6-8EEF-B9D59685D0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4" name="Rectangle 3">
            <a:extLst>
              <a:ext uri="{FF2B5EF4-FFF2-40B4-BE49-F238E27FC236}">
                <a16:creationId xmlns:a16="http://schemas.microsoft.com/office/drawing/2014/main" id="{E5A8E4CC-086B-7367-7820-E727515D1564}"/>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B355F2E4-C885-5D9B-E742-66B7510258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 y="0"/>
            <a:ext cx="11176001" cy="6858000"/>
          </a:xfrm>
          <a:prstGeom prst="rect">
            <a:avLst/>
          </a:prstGeom>
        </p:spPr>
      </p:pic>
      <p:sp>
        <p:nvSpPr>
          <p:cNvPr id="2" name="Title 1">
            <a:extLst>
              <a:ext uri="{FF2B5EF4-FFF2-40B4-BE49-F238E27FC236}">
                <a16:creationId xmlns:a16="http://schemas.microsoft.com/office/drawing/2014/main" id="{7A3A64AC-AA60-F6A0-E8E1-EADF5E284176}"/>
              </a:ext>
            </a:extLst>
          </p:cNvPr>
          <p:cNvSpPr>
            <a:spLocks noGrp="1"/>
          </p:cNvSpPr>
          <p:nvPr>
            <p:ph type="title"/>
          </p:nvPr>
        </p:nvSpPr>
        <p:spPr>
          <a:xfrm>
            <a:off x="668868" y="1447800"/>
            <a:ext cx="9914466" cy="3114676"/>
          </a:xfrm>
        </p:spPr>
        <p:txBody>
          <a:bodyPr anchor="ctr">
            <a:normAutofit/>
          </a:bodyPr>
          <a:lstStyle>
            <a:lvl1pPr>
              <a:defRPr sz="48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41B70970-B902-75EE-CC0F-5340FA8496C6}"/>
              </a:ext>
            </a:extLst>
          </p:cNvPr>
          <p:cNvSpPr>
            <a:spLocks noGrp="1"/>
          </p:cNvSpPr>
          <p:nvPr>
            <p:ph type="body" idx="1"/>
          </p:nvPr>
        </p:nvSpPr>
        <p:spPr>
          <a:xfrm>
            <a:off x="668868" y="4589463"/>
            <a:ext cx="9914466" cy="1500187"/>
          </a:xfrm>
        </p:spPr>
        <p:txBody>
          <a:bodyPr anchor="b">
            <a:normAutofit/>
          </a:bodyPr>
          <a:lstStyle>
            <a:lvl1pPr marL="0" indent="0" algn="l">
              <a:buNone/>
              <a:defRPr sz="2800" spc="-50" baseline="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Graphic 6">
            <a:extLst>
              <a:ext uri="{FF2B5EF4-FFF2-40B4-BE49-F238E27FC236}">
                <a16:creationId xmlns:a16="http://schemas.microsoft.com/office/drawing/2014/main" id="{0ADF400F-CB93-E7D5-4EA0-DBA00A28BEF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212626" y="388690"/>
            <a:ext cx="3829732" cy="910255"/>
          </a:xfrm>
          <a:prstGeom prst="rect">
            <a:avLst/>
          </a:prstGeom>
        </p:spPr>
      </p:pic>
      <p:pic>
        <p:nvPicPr>
          <p:cNvPr id="5" name="Graphic 4">
            <a:extLst>
              <a:ext uri="{FF2B5EF4-FFF2-40B4-BE49-F238E27FC236}">
                <a16:creationId xmlns:a16="http://schemas.microsoft.com/office/drawing/2014/main" id="{14CDF8B3-1BF7-C837-C885-BBD82FE677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76000" y="0"/>
            <a:ext cx="1016000" cy="6858000"/>
          </a:xfrm>
          <a:prstGeom prst="rect">
            <a:avLst/>
          </a:prstGeom>
        </p:spPr>
      </p:pic>
      <p:pic>
        <p:nvPicPr>
          <p:cNvPr id="10" name="Graphic 9">
            <a:extLst>
              <a:ext uri="{FF2B5EF4-FFF2-40B4-BE49-F238E27FC236}">
                <a16:creationId xmlns:a16="http://schemas.microsoft.com/office/drawing/2014/main" id="{076A4596-31B8-2F54-F729-E23EA3FBD70E}"/>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7212626" y="388690"/>
            <a:ext cx="3829732" cy="910255"/>
          </a:xfrm>
          <a:prstGeom prst="rect">
            <a:avLst/>
          </a:prstGeom>
        </p:spPr>
      </p:pic>
      <p:pic>
        <p:nvPicPr>
          <p:cNvPr id="11" name="Graphic 10">
            <a:extLst>
              <a:ext uri="{FF2B5EF4-FFF2-40B4-BE49-F238E27FC236}">
                <a16:creationId xmlns:a16="http://schemas.microsoft.com/office/drawing/2014/main" id="{21912F6B-FEA2-231E-BCF9-207325B096A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1176000" y="0"/>
            <a:ext cx="1016000" cy="6858000"/>
          </a:xfrm>
          <a:prstGeom prst="rect">
            <a:avLst/>
          </a:prstGeom>
        </p:spPr>
      </p:pic>
    </p:spTree>
    <p:extLst>
      <p:ext uri="{BB962C8B-B14F-4D97-AF65-F5344CB8AC3E}">
        <p14:creationId xmlns:p14="http://schemas.microsoft.com/office/powerpoint/2010/main" val="388002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B28908-5DC0-ABD0-89C1-08C1F87C9F7A}"/>
              </a:ext>
            </a:extLst>
          </p:cNvPr>
          <p:cNvSpPr>
            <a:spLocks noGrp="1"/>
          </p:cNvSpPr>
          <p:nvPr>
            <p:ph sz="half" idx="2"/>
          </p:nvPr>
        </p:nvSpPr>
        <p:spPr>
          <a:xfrm>
            <a:off x="6172200" y="1737360"/>
            <a:ext cx="5506278"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928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381000" y="502686"/>
            <a:ext cx="5638800" cy="109728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381000"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6172200" y="320040"/>
            <a:ext cx="6016752" cy="5907024"/>
          </a:xfrm>
        </p:spPr>
        <p:txBody>
          <a:bodyPr anchor="ctr" anchorCtr="0"/>
          <a:lstStyle>
            <a:lvl1pPr marL="0" indent="0" algn="ctr">
              <a:buNone/>
              <a:defRPr/>
            </a:lvl1pPr>
          </a:lstStyle>
          <a:p>
            <a:r>
              <a:rPr lang="en-US"/>
              <a:t>Click icon to add picture</a:t>
            </a:r>
          </a:p>
        </p:txBody>
      </p:sp>
    </p:spTree>
    <p:extLst>
      <p:ext uri="{BB962C8B-B14F-4D97-AF65-F5344CB8AC3E}">
        <p14:creationId xmlns:p14="http://schemas.microsoft.com/office/powerpoint/2010/main" val="374571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60185E-50FB-4884-27C5-B6F980EF399E}"/>
              </a:ext>
            </a:extLst>
          </p:cNvPr>
          <p:cNvSpPr>
            <a:spLocks noGrp="1"/>
          </p:cNvSpPr>
          <p:nvPr>
            <p:ph type="pic" sz="quarter" idx="10"/>
          </p:nvPr>
        </p:nvSpPr>
        <p:spPr>
          <a:xfrm>
            <a:off x="0" y="320040"/>
            <a:ext cx="6016752" cy="5907024"/>
          </a:xfrm>
        </p:spPr>
        <p:txBody>
          <a:bodyPr anchor="ctr" anchorCtr="0"/>
          <a:lstStyle>
            <a:lvl1pPr marL="0" indent="0" algn="ctr">
              <a:buNone/>
              <a:defRPr/>
            </a:lvl1pPr>
          </a:lstStyle>
          <a:p>
            <a:r>
              <a:rPr lang="en-US"/>
              <a:t>Click icon to add picture</a:t>
            </a:r>
          </a:p>
        </p:txBody>
      </p:sp>
      <p:sp>
        <p:nvSpPr>
          <p:cNvPr id="2" name="Title 1">
            <a:extLst>
              <a:ext uri="{FF2B5EF4-FFF2-40B4-BE49-F238E27FC236}">
                <a16:creationId xmlns:a16="http://schemas.microsoft.com/office/drawing/2014/main" id="{33DC5EC3-92E2-8974-7056-CEA7901396CA}"/>
              </a:ext>
            </a:extLst>
          </p:cNvPr>
          <p:cNvSpPr>
            <a:spLocks noGrp="1"/>
          </p:cNvSpPr>
          <p:nvPr>
            <p:ph type="title"/>
          </p:nvPr>
        </p:nvSpPr>
        <p:spPr>
          <a:xfrm>
            <a:off x="6172202" y="502686"/>
            <a:ext cx="5638800" cy="10972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BB681B9-B3AB-643D-E9DC-8F719D07B4E7}"/>
              </a:ext>
            </a:extLst>
          </p:cNvPr>
          <p:cNvSpPr>
            <a:spLocks noGrp="1"/>
          </p:cNvSpPr>
          <p:nvPr>
            <p:ph sz="half" idx="1"/>
          </p:nvPr>
        </p:nvSpPr>
        <p:spPr>
          <a:xfrm>
            <a:off x="6172202" y="1737360"/>
            <a:ext cx="563880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0456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7D8A3-5907-C4B8-47BB-6AAD8ED7594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98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5DE233-5D7A-A9CC-66E3-8764E377E227}"/>
              </a:ext>
            </a:extLst>
          </p:cNvPr>
          <p:cNvPicPr>
            <a:picLocks noChangeAspect="1"/>
          </p:cNvPicPr>
          <p:nvPr/>
        </p:nvPicPr>
        <p:blipFill>
          <a:blip r:embed="rId12"/>
          <a:stretch>
            <a:fillRect/>
          </a:stretch>
        </p:blipFill>
        <p:spPr>
          <a:xfrm>
            <a:off x="0" y="6223001"/>
            <a:ext cx="12192000" cy="634999"/>
          </a:xfrm>
          <a:prstGeom prst="rect">
            <a:avLst/>
          </a:prstGeom>
        </p:spPr>
      </p:pic>
      <p:sp>
        <p:nvSpPr>
          <p:cNvPr id="2" name="Title Placeholder 1">
            <a:extLst>
              <a:ext uri="{FF2B5EF4-FFF2-40B4-BE49-F238E27FC236}">
                <a16:creationId xmlns:a16="http://schemas.microsoft.com/office/drawing/2014/main" id="{3CCD71BA-E5C8-FAAE-52B7-90F136082151}"/>
              </a:ext>
            </a:extLst>
          </p:cNvPr>
          <p:cNvSpPr>
            <a:spLocks noGrp="1"/>
          </p:cNvSpPr>
          <p:nvPr>
            <p:ph type="title"/>
          </p:nvPr>
        </p:nvSpPr>
        <p:spPr>
          <a:xfrm>
            <a:off x="381000" y="502686"/>
            <a:ext cx="11297478" cy="1097280"/>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E79277D-F596-C7B5-1CB0-4E174F6E031D}"/>
              </a:ext>
            </a:extLst>
          </p:cNvPr>
          <p:cNvSpPr>
            <a:spLocks noGrp="1"/>
          </p:cNvSpPr>
          <p:nvPr>
            <p:ph type="body" idx="1"/>
          </p:nvPr>
        </p:nvSpPr>
        <p:spPr>
          <a:xfrm>
            <a:off x="380999" y="1737360"/>
            <a:ext cx="11297477"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7350AD3E-C440-8FE2-B8BA-F76639ACC9EE}"/>
              </a:ext>
            </a:extLst>
          </p:cNvPr>
          <p:cNvPicPr>
            <a:picLocks noChangeAspect="1"/>
          </p:cNvPicPr>
          <p:nvPr/>
        </p:nvPicPr>
        <p:blipFill>
          <a:blip r:embed="rId13"/>
          <a:stretch>
            <a:fillRect/>
          </a:stretch>
        </p:blipFill>
        <p:spPr>
          <a:xfrm>
            <a:off x="0" y="0"/>
            <a:ext cx="12192000" cy="317500"/>
          </a:xfrm>
          <a:prstGeom prst="rect">
            <a:avLst/>
          </a:prstGeom>
          <a:ln>
            <a:noFill/>
          </a:ln>
        </p:spPr>
      </p:pic>
      <p:pic>
        <p:nvPicPr>
          <p:cNvPr id="4" name="Picture 3">
            <a:extLst>
              <a:ext uri="{FF2B5EF4-FFF2-40B4-BE49-F238E27FC236}">
                <a16:creationId xmlns:a16="http://schemas.microsoft.com/office/drawing/2014/main" id="{8C13F698-A2DB-4305-1AB5-08863F94DEB5}"/>
              </a:ext>
            </a:extLst>
          </p:cNvPr>
          <p:cNvPicPr>
            <a:picLocks noChangeAspect="1"/>
          </p:cNvPicPr>
          <p:nvPr userDrawn="1"/>
        </p:nvPicPr>
        <p:blipFill>
          <a:blip r:embed="rId12"/>
          <a:stretch>
            <a:fillRect/>
          </a:stretch>
        </p:blipFill>
        <p:spPr>
          <a:xfrm>
            <a:off x="0" y="6223001"/>
            <a:ext cx="12192000" cy="634999"/>
          </a:xfrm>
          <a:prstGeom prst="rect">
            <a:avLst/>
          </a:prstGeom>
        </p:spPr>
      </p:pic>
      <p:pic>
        <p:nvPicPr>
          <p:cNvPr id="5" name="Picture 4">
            <a:extLst>
              <a:ext uri="{FF2B5EF4-FFF2-40B4-BE49-F238E27FC236}">
                <a16:creationId xmlns:a16="http://schemas.microsoft.com/office/drawing/2014/main" id="{A1ACC408-D38E-43BE-70B8-E1CB96E57123}"/>
              </a:ext>
            </a:extLst>
          </p:cNvPr>
          <p:cNvPicPr>
            <a:picLocks noChangeAspect="1"/>
          </p:cNvPicPr>
          <p:nvPr userDrawn="1"/>
        </p:nvPicPr>
        <p:blipFill>
          <a:blip r:embed="rId13"/>
          <a:stretch>
            <a:fillRect/>
          </a:stretch>
        </p:blipFill>
        <p:spPr>
          <a:xfrm>
            <a:off x="0" y="0"/>
            <a:ext cx="12192000" cy="317500"/>
          </a:xfrm>
          <a:prstGeom prst="rect">
            <a:avLst/>
          </a:prstGeom>
          <a:ln>
            <a:noFill/>
          </a:ln>
        </p:spPr>
      </p:pic>
    </p:spTree>
    <p:extLst>
      <p:ext uri="{BB962C8B-B14F-4D97-AF65-F5344CB8AC3E}">
        <p14:creationId xmlns:p14="http://schemas.microsoft.com/office/powerpoint/2010/main" val="46811801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Lst>
  <p:txStyles>
    <p:title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www.surveymonkey.com/r/CN55CY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28D32E-7E24-07DE-936E-03D4E39BF50A}"/>
              </a:ext>
            </a:extLst>
          </p:cNvPr>
          <p:cNvSpPr>
            <a:spLocks noGrp="1"/>
          </p:cNvSpPr>
          <p:nvPr>
            <p:ph type="ctrTitle"/>
          </p:nvPr>
        </p:nvSpPr>
        <p:spPr>
          <a:xfrm>
            <a:off x="1" y="1534467"/>
            <a:ext cx="7957929" cy="1825096"/>
          </a:xfrm>
        </p:spPr>
        <p:txBody>
          <a:bodyPr>
            <a:normAutofit fontScale="90000"/>
          </a:bodyPr>
          <a:lstStyle/>
          <a:p>
            <a:pPr algn="r"/>
            <a:r>
              <a:rPr lang="en-US" cap="small" dirty="0"/>
              <a:t>Compliance with Disability Nondiscrimination Requirements</a:t>
            </a:r>
          </a:p>
        </p:txBody>
      </p:sp>
      <p:sp>
        <p:nvSpPr>
          <p:cNvPr id="2" name="TextBox 1">
            <a:extLst>
              <a:ext uri="{FF2B5EF4-FFF2-40B4-BE49-F238E27FC236}">
                <a16:creationId xmlns:a16="http://schemas.microsoft.com/office/drawing/2014/main" id="{14B51C64-B126-7B6F-1C43-3070B7307885}"/>
              </a:ext>
            </a:extLst>
          </p:cNvPr>
          <p:cNvSpPr txBox="1"/>
          <p:nvPr/>
        </p:nvSpPr>
        <p:spPr>
          <a:xfrm>
            <a:off x="1692160" y="4163049"/>
            <a:ext cx="6265770" cy="1138773"/>
          </a:xfrm>
          <a:prstGeom prst="rect">
            <a:avLst/>
          </a:prstGeom>
          <a:noFill/>
        </p:spPr>
        <p:txBody>
          <a:bodyPr wrap="square" rtlCol="0">
            <a:spAutoFit/>
          </a:bodyPr>
          <a:lstStyle/>
          <a:p>
            <a:pPr algn="r">
              <a:lnSpc>
                <a:spcPts val="3000"/>
              </a:lnSpc>
              <a:spcBef>
                <a:spcPct val="0"/>
              </a:spcBef>
              <a:defRPr/>
            </a:pPr>
            <a:r>
              <a:rPr lang="en-US" b="1" dirty="0">
                <a:solidFill>
                  <a:schemeClr val="tx1"/>
                </a:solidFill>
              </a:rPr>
              <a:t>Program Administration and Oversight</a:t>
            </a:r>
            <a:endParaRPr lang="en-US" dirty="0">
              <a:solidFill>
                <a:schemeClr val="tx1"/>
              </a:solidFill>
            </a:endParaRPr>
          </a:p>
          <a:p>
            <a:pPr algn="r">
              <a:lnSpc>
                <a:spcPts val="3000"/>
              </a:lnSpc>
              <a:spcBef>
                <a:spcPct val="0"/>
              </a:spcBef>
              <a:defRPr/>
            </a:pPr>
            <a:r>
              <a:rPr lang="en-US" dirty="0">
                <a:solidFill>
                  <a:schemeClr val="tx1"/>
                </a:solidFill>
              </a:rPr>
              <a:t>Department of Workforce Development</a:t>
            </a:r>
          </a:p>
          <a:p>
            <a:endParaRPr lang="en-US" dirty="0"/>
          </a:p>
        </p:txBody>
      </p:sp>
      <p:sp>
        <p:nvSpPr>
          <p:cNvPr id="3" name="Subtitle 2">
            <a:extLst>
              <a:ext uri="{FF2B5EF4-FFF2-40B4-BE49-F238E27FC236}">
                <a16:creationId xmlns:a16="http://schemas.microsoft.com/office/drawing/2014/main" id="{B142D127-AE4D-DC39-2C68-12A8C579BF4F}"/>
              </a:ext>
            </a:extLst>
          </p:cNvPr>
          <p:cNvSpPr>
            <a:spLocks noGrp="1"/>
          </p:cNvSpPr>
          <p:nvPr>
            <p:ph type="subTitle" idx="1"/>
          </p:nvPr>
        </p:nvSpPr>
        <p:spPr>
          <a:xfrm>
            <a:off x="0" y="3498438"/>
            <a:ext cx="7957930" cy="525736"/>
          </a:xfrm>
        </p:spPr>
        <p:txBody>
          <a:bodyPr/>
          <a:lstStyle/>
          <a:p>
            <a:pPr algn="r"/>
            <a:r>
              <a:rPr lang="en-US" b="1" dirty="0"/>
              <a:t>Nondiscrimination Plan – Element 4</a:t>
            </a:r>
          </a:p>
          <a:p>
            <a:pPr algn="ctr"/>
            <a:endParaRPr lang="en-US" dirty="0">
              <a:solidFill>
                <a:schemeClr val="accent2"/>
              </a:solidFill>
            </a:endParaRPr>
          </a:p>
        </p:txBody>
      </p:sp>
    </p:spTree>
    <p:extLst>
      <p:ext uri="{BB962C8B-B14F-4D97-AF65-F5344CB8AC3E}">
        <p14:creationId xmlns:p14="http://schemas.microsoft.com/office/powerpoint/2010/main" val="2555867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FBAF6649-141D-10A4-7040-3BBC23E33C7F}"/>
              </a:ext>
            </a:extLst>
          </p:cNvPr>
          <p:cNvSpPr txBox="1">
            <a:spLocks noGrp="1"/>
          </p:cNvSpPr>
          <p:nvPr>
            <p:ph type="title" idx="4294967295"/>
          </p:nvPr>
        </p:nvSpPr>
        <p:spPr>
          <a:xfrm>
            <a:off x="407217" y="1529299"/>
            <a:ext cx="7579192"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800" kern="1200" spc="-5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small" spc="-50" normalizeH="0" baseline="0" noProof="0" dirty="0">
                <a:ln>
                  <a:noFill/>
                </a:ln>
                <a:solidFill>
                  <a:schemeClr val="bg1"/>
                </a:solidFill>
                <a:effectLst/>
                <a:uLnTx/>
                <a:uFillTx/>
                <a:latin typeface="+mj-lt"/>
                <a:ea typeface="+mj-ea"/>
                <a:cs typeface="+mj-cs"/>
              </a:rPr>
              <a:t>Compliance with Disability Nondiscrimination Requirements</a:t>
            </a:r>
          </a:p>
        </p:txBody>
      </p:sp>
      <p:sp>
        <p:nvSpPr>
          <p:cNvPr id="2" name="TextBox 1">
            <a:extLst>
              <a:ext uri="{FF2B5EF4-FFF2-40B4-BE49-F238E27FC236}">
                <a16:creationId xmlns:a16="http://schemas.microsoft.com/office/drawing/2014/main" id="{0D490353-62F6-98B1-43F1-56BF4C299E49}"/>
              </a:ext>
            </a:extLst>
          </p:cNvPr>
          <p:cNvSpPr txBox="1"/>
          <p:nvPr/>
        </p:nvSpPr>
        <p:spPr>
          <a:xfrm>
            <a:off x="1118005" y="3638149"/>
            <a:ext cx="9016190" cy="2215991"/>
          </a:xfrm>
          <a:prstGeom prst="rect">
            <a:avLst/>
          </a:prstGeom>
          <a:noFill/>
        </p:spPr>
        <p:txBody>
          <a:bodyPr wrap="square" rtlCol="0">
            <a:spAutoFit/>
          </a:bodyPr>
          <a:lstStyle/>
          <a:p>
            <a:r>
              <a:rPr lang="en-US" sz="2400" b="1" i="1" dirty="0">
                <a:solidFill>
                  <a:schemeClr val="bg1"/>
                </a:solidFill>
              </a:rPr>
              <a:t>29 CFR 38.54</a:t>
            </a:r>
          </a:p>
          <a:p>
            <a:pPr lvl="1"/>
            <a:endParaRPr lang="en-US" sz="2400" dirty="0">
              <a:solidFill>
                <a:schemeClr val="bg1"/>
              </a:solidFill>
            </a:endParaRPr>
          </a:p>
          <a:p>
            <a:pPr marL="342900" lvl="1" indent="-342900">
              <a:buFont typeface="Arial" panose="020B0604020202020204" pitchFamily="34" charset="0"/>
              <a:buChar char="•"/>
            </a:pPr>
            <a:r>
              <a:rPr lang="en-US" sz="2400" dirty="0">
                <a:solidFill>
                  <a:schemeClr val="bg1"/>
                </a:solidFill>
              </a:rPr>
              <a:t>Physical Accessibility</a:t>
            </a:r>
          </a:p>
          <a:p>
            <a:pPr marL="342900" lvl="1" indent="-342900">
              <a:buFont typeface="Arial" panose="020B0604020202020204" pitchFamily="34" charset="0"/>
              <a:buChar char="•"/>
            </a:pPr>
            <a:r>
              <a:rPr lang="en-US" sz="2400" dirty="0">
                <a:solidFill>
                  <a:schemeClr val="bg1"/>
                </a:solidFill>
              </a:rPr>
              <a:t>Programmatic Accessibility</a:t>
            </a:r>
          </a:p>
          <a:p>
            <a:pPr marL="342900" lvl="1" indent="-342900">
              <a:buFont typeface="Arial" panose="020B0604020202020204" pitchFamily="34" charset="0"/>
              <a:buChar char="•"/>
            </a:pPr>
            <a:r>
              <a:rPr lang="en-US" sz="2400" dirty="0">
                <a:solidFill>
                  <a:schemeClr val="bg1"/>
                </a:solidFill>
              </a:rPr>
              <a:t>Medical Information</a:t>
            </a:r>
          </a:p>
          <a:p>
            <a:endParaRPr lang="en-US" dirty="0">
              <a:solidFill>
                <a:schemeClr val="bg1"/>
              </a:solidFill>
            </a:endParaRPr>
          </a:p>
        </p:txBody>
      </p:sp>
    </p:spTree>
    <p:extLst>
      <p:ext uri="{BB962C8B-B14F-4D97-AF65-F5344CB8AC3E}">
        <p14:creationId xmlns:p14="http://schemas.microsoft.com/office/powerpoint/2010/main" val="145677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BE18CD-74B7-C336-4862-B0CB02C19ECE}"/>
              </a:ext>
            </a:extLst>
          </p:cNvPr>
          <p:cNvSpPr txBox="1">
            <a:spLocks noGrp="1"/>
          </p:cNvSpPr>
          <p:nvPr>
            <p:ph type="title" idx="4294967295"/>
          </p:nvPr>
        </p:nvSpPr>
        <p:spPr>
          <a:xfrm>
            <a:off x="685800" y="267886"/>
            <a:ext cx="8610600" cy="12930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200" kern="1200" spc="-50"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1200" cap="small" spc="-50" normalizeH="0" baseline="0" noProof="0" dirty="0">
                <a:ln>
                  <a:noFill/>
                </a:ln>
                <a:solidFill>
                  <a:schemeClr val="tx2"/>
                </a:solidFill>
                <a:effectLst/>
                <a:uLnTx/>
                <a:uFillTx/>
                <a:latin typeface="+mj-lt"/>
                <a:ea typeface="+mj-ea"/>
                <a:cs typeface="Aparajita" panose="020B0604020202020204" pitchFamily="34" charset="0"/>
              </a:rPr>
              <a:t>Physical Accessibility</a:t>
            </a:r>
          </a:p>
        </p:txBody>
      </p:sp>
      <p:sp>
        <p:nvSpPr>
          <p:cNvPr id="5" name="Content Placeholder 2">
            <a:extLst>
              <a:ext uri="{FF2B5EF4-FFF2-40B4-BE49-F238E27FC236}">
                <a16:creationId xmlns:a16="http://schemas.microsoft.com/office/drawing/2014/main" id="{0EA924F4-978C-56E9-32FE-EA1E46035191}"/>
              </a:ext>
            </a:extLst>
          </p:cNvPr>
          <p:cNvSpPr txBox="1">
            <a:spLocks/>
          </p:cNvSpPr>
          <p:nvPr/>
        </p:nvSpPr>
        <p:spPr>
          <a:xfrm>
            <a:off x="685800" y="1560915"/>
            <a:ext cx="10820400" cy="4738410"/>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The accessibility provisions of 29 CFR Part 38 require that facilities are accessible and usable by individuals with disabilities and that programs and activities be programmatically accessible, which includes providing reasonable accommodations for individuals with disabilities, making reasonable modifications to policies, practices, and procedures, administering programs in the most integrated setting appropriate, communicating with persons with disabilities as effectively as with others, and providing appropriate auxiliary aids or services, including assistive technology devices and services, where necessary.</a:t>
            </a:r>
          </a:p>
          <a:p>
            <a:endParaRPr lang="en-US" sz="2000" dirty="0"/>
          </a:p>
          <a:p>
            <a:r>
              <a:rPr lang="en-US" sz="2000" dirty="0"/>
              <a:t>As part of the One‐Stop Certification process, each LWDA works with its Local EO Officer, in collaboration with the State EO Officer, to conduct ADA compliance site surveys.</a:t>
            </a:r>
          </a:p>
          <a:p>
            <a:endParaRPr lang="en-US" sz="2000" dirty="0"/>
          </a:p>
        </p:txBody>
      </p:sp>
    </p:spTree>
    <p:extLst>
      <p:ext uri="{BB962C8B-B14F-4D97-AF65-F5344CB8AC3E}">
        <p14:creationId xmlns:p14="http://schemas.microsoft.com/office/powerpoint/2010/main" val="1403834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D5D0-CC85-D82D-3F62-01C6CA96B4F4}"/>
              </a:ext>
            </a:extLst>
          </p:cNvPr>
          <p:cNvSpPr>
            <a:spLocks noGrp="1"/>
          </p:cNvSpPr>
          <p:nvPr>
            <p:ph type="title"/>
          </p:nvPr>
        </p:nvSpPr>
        <p:spPr>
          <a:xfrm>
            <a:off x="381000" y="502686"/>
            <a:ext cx="11297478" cy="868914"/>
          </a:xfrm>
        </p:spPr>
        <p:txBody>
          <a:bodyPr>
            <a:normAutofit/>
          </a:bodyPr>
          <a:lstStyle/>
          <a:p>
            <a:pPr eaLnBrk="0" fontAlgn="base" hangingPunct="0">
              <a:lnSpc>
                <a:spcPct val="100000"/>
              </a:lnSpc>
              <a:spcAft>
                <a:spcPct val="0"/>
              </a:spcAft>
            </a:pPr>
            <a:r>
              <a:rPr lang="en-US" altLang="en-US" cap="small" dirty="0">
                <a:cs typeface="Aparajita" panose="020B0604020202020204" pitchFamily="34" charset="0"/>
              </a:rPr>
              <a:t>Physical Accessibility</a:t>
            </a:r>
          </a:p>
        </p:txBody>
      </p:sp>
      <p:sp>
        <p:nvSpPr>
          <p:cNvPr id="3" name="Content Placeholder 2">
            <a:extLst>
              <a:ext uri="{FF2B5EF4-FFF2-40B4-BE49-F238E27FC236}">
                <a16:creationId xmlns:a16="http://schemas.microsoft.com/office/drawing/2014/main" id="{0E55130B-A25D-1026-BBDE-D070D6754A32}"/>
              </a:ext>
            </a:extLst>
          </p:cNvPr>
          <p:cNvSpPr>
            <a:spLocks noGrp="1"/>
          </p:cNvSpPr>
          <p:nvPr>
            <p:ph idx="1"/>
          </p:nvPr>
        </p:nvSpPr>
        <p:spPr/>
        <p:txBody>
          <a:bodyPr>
            <a:normAutofit/>
          </a:bodyPr>
          <a:lstStyle/>
          <a:p>
            <a:r>
              <a:rPr lang="en-US" sz="2000" dirty="0"/>
              <a:t>The EO Officers utilized an informal checklist, adapted from a checklist frequently used by VRS, to note major compliance areas such as parking, accessible routes, ramps, entrances and doors, signage, and restrooms. The EO Officers identified areas of noncompliance and have completed or are in process of corrective action where necessary.</a:t>
            </a:r>
          </a:p>
          <a:p>
            <a:endParaRPr lang="en-US" sz="2000" dirty="0"/>
          </a:p>
          <a:p>
            <a:r>
              <a:rPr lang="en-US" sz="2000" dirty="0"/>
              <a:t>The State EO Officer, in conjunction with PAO Monitoring staff, conduct annual on‐site monitoring of each LWDA where physical accessibility compliance is an element of review and discussion. Annual office reviews typically include, but are not limited to, a check of parking spaces/signage, compliant restroom facilities, wheelchair accessible entrances, and access to TTY/TDD or Relay services.</a:t>
            </a:r>
          </a:p>
        </p:txBody>
      </p:sp>
    </p:spTree>
    <p:extLst>
      <p:ext uri="{BB962C8B-B14F-4D97-AF65-F5344CB8AC3E}">
        <p14:creationId xmlns:p14="http://schemas.microsoft.com/office/powerpoint/2010/main" val="3533184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5A65759-5D18-1DDC-48CD-A55DD88ADCCA}"/>
              </a:ext>
            </a:extLst>
          </p:cNvPr>
          <p:cNvSpPr>
            <a:spLocks noGrp="1"/>
          </p:cNvSpPr>
          <p:nvPr>
            <p:ph type="title"/>
          </p:nvPr>
        </p:nvSpPr>
        <p:spPr>
          <a:xfrm>
            <a:off x="490449" y="1128409"/>
            <a:ext cx="9914466" cy="1060314"/>
          </a:xfrm>
        </p:spPr>
        <p:txBody>
          <a:bodyPr>
            <a:noAutofit/>
          </a:bodyPr>
          <a:lstStyle/>
          <a:p>
            <a:r>
              <a:rPr lang="en-US" altLang="en-US" sz="4000" cap="small" dirty="0"/>
              <a:t>Programmatic Accessibility</a:t>
            </a:r>
            <a:endParaRPr lang="en-US" sz="4000" cap="small" dirty="0"/>
          </a:p>
        </p:txBody>
      </p:sp>
      <p:sp>
        <p:nvSpPr>
          <p:cNvPr id="7" name="Text Placeholder 6">
            <a:extLst>
              <a:ext uri="{FF2B5EF4-FFF2-40B4-BE49-F238E27FC236}">
                <a16:creationId xmlns:a16="http://schemas.microsoft.com/office/drawing/2014/main" id="{D1F91ED5-CE64-AD82-4444-E871DB1BD60D}"/>
              </a:ext>
            </a:extLst>
          </p:cNvPr>
          <p:cNvSpPr>
            <a:spLocks noGrp="1"/>
          </p:cNvSpPr>
          <p:nvPr>
            <p:ph type="body" idx="1"/>
          </p:nvPr>
        </p:nvSpPr>
        <p:spPr>
          <a:xfrm>
            <a:off x="668868" y="1795346"/>
            <a:ext cx="9914466" cy="4678285"/>
          </a:xfrm>
        </p:spPr>
        <p:txBody>
          <a:bodyPr>
            <a:normAutofit fontScale="62500" lnSpcReduction="20000"/>
          </a:bodyPr>
          <a:lstStyle/>
          <a:p>
            <a:pPr marL="457200" indent="-457200">
              <a:buFont typeface="Arial" panose="020B0604020202020204" pitchFamily="34" charset="0"/>
              <a:buChar char="•"/>
            </a:pPr>
            <a:r>
              <a:rPr lang="en-US" dirty="0"/>
              <a:t>In efforts to improve programmatic accessibility, DWD utilized Disability Employment Initiative (DEI) grant funding to install several new assistive technology (AT) workstations in WorkOne offices throughout the state. These workstations were installed in 2016 and include adjustable workstations, articulating arm supports, large print keyboards, and ultra HD video magnifiers.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A variety of accessible technology is being utilized in the WorkOne offices, some of which includes print, visual, and audio materials in multiple mediums to include Zoom Text software, large key caps, and other accommodations for individuals with disabilities.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All WorkOne offices have access to TTY/TDD and/or Relay Indiana services as well as interpreter services, including American Sign Language (ASL) interpreter services.</a:t>
            </a:r>
          </a:p>
          <a:p>
            <a:pPr lvl="1"/>
            <a:endParaRPr lang="en-US" sz="2400" dirty="0">
              <a:solidFill>
                <a:schemeClr val="bg1"/>
              </a:solidFill>
            </a:endParaRPr>
          </a:p>
        </p:txBody>
      </p:sp>
    </p:spTree>
    <p:extLst>
      <p:ext uri="{BB962C8B-B14F-4D97-AF65-F5344CB8AC3E}">
        <p14:creationId xmlns:p14="http://schemas.microsoft.com/office/powerpoint/2010/main" val="4184716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6214F-8BD3-7540-4CF1-3EE7D59E007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7928CE1-D294-EAB6-6364-A9038D8F678F}"/>
              </a:ext>
            </a:extLst>
          </p:cNvPr>
          <p:cNvSpPr>
            <a:spLocks noGrp="1"/>
          </p:cNvSpPr>
          <p:nvPr>
            <p:ph type="title"/>
          </p:nvPr>
        </p:nvSpPr>
        <p:spPr>
          <a:xfrm>
            <a:off x="490449" y="1352145"/>
            <a:ext cx="9914466" cy="496110"/>
          </a:xfrm>
        </p:spPr>
        <p:txBody>
          <a:bodyPr>
            <a:noAutofit/>
          </a:bodyPr>
          <a:lstStyle/>
          <a:p>
            <a:r>
              <a:rPr lang="en-US" altLang="en-US" sz="4000" cap="small" dirty="0"/>
              <a:t>Programmatic Accessibility</a:t>
            </a:r>
            <a:endParaRPr lang="en-US" sz="4000" cap="small" dirty="0"/>
          </a:p>
        </p:txBody>
      </p:sp>
      <p:sp>
        <p:nvSpPr>
          <p:cNvPr id="7" name="Text Placeholder 6">
            <a:extLst>
              <a:ext uri="{FF2B5EF4-FFF2-40B4-BE49-F238E27FC236}">
                <a16:creationId xmlns:a16="http://schemas.microsoft.com/office/drawing/2014/main" id="{58D0FF0D-6417-5935-829E-52293F06A888}"/>
              </a:ext>
            </a:extLst>
          </p:cNvPr>
          <p:cNvSpPr>
            <a:spLocks noGrp="1"/>
          </p:cNvSpPr>
          <p:nvPr>
            <p:ph type="body" idx="1"/>
          </p:nvPr>
        </p:nvSpPr>
        <p:spPr>
          <a:xfrm>
            <a:off x="668868" y="2461098"/>
            <a:ext cx="9914466" cy="4012533"/>
          </a:xfrm>
        </p:spPr>
        <p:txBody>
          <a:bodyPr>
            <a:normAutofit fontScale="77500" lnSpcReduction="20000"/>
          </a:bodyPr>
          <a:lstStyle/>
          <a:p>
            <a:pPr marL="342900" indent="-342900">
              <a:buFont typeface="Arial" panose="020B0604020202020204" pitchFamily="34" charset="0"/>
              <a:buChar char="•"/>
            </a:pPr>
            <a:r>
              <a:rPr lang="en-US" sz="2400" dirty="0"/>
              <a:t>DWD has collaborated with partners such as VRS and Easter Seals Crossroads to develop and implement staff training. DWD and VRS cohosted a “Disability Etiquette” training as part of a staff training initiative in 2017, and provided the LWDAs several resources for local level AT training, some of which was derived from prior training from Easter Seals Crossroads.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These resources include instructional videos, reference guides, software user manuals, and other documents, which were shared with LWDAs in late 2017.</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When developing, procuring, maintaining, or using electronic and information technology, recipients must utilize technology which incorporates accessibility features for individuals with disabilities. Modern accessibility standards must be used including Section 508 and WCAG standards.</a:t>
            </a:r>
          </a:p>
          <a:p>
            <a:pPr lvl="1"/>
            <a:endParaRPr lang="en-US" sz="2400" dirty="0">
              <a:solidFill>
                <a:schemeClr val="bg1"/>
              </a:solidFill>
            </a:endParaRPr>
          </a:p>
        </p:txBody>
      </p:sp>
    </p:spTree>
    <p:extLst>
      <p:ext uri="{BB962C8B-B14F-4D97-AF65-F5344CB8AC3E}">
        <p14:creationId xmlns:p14="http://schemas.microsoft.com/office/powerpoint/2010/main" val="2566740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CC808-7E07-197F-8EE4-D6559053F6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21D92B2-569C-0EDA-93B3-E9A53A520916}"/>
              </a:ext>
            </a:extLst>
          </p:cNvPr>
          <p:cNvSpPr>
            <a:spLocks noGrp="1"/>
          </p:cNvSpPr>
          <p:nvPr>
            <p:ph type="title"/>
          </p:nvPr>
        </p:nvSpPr>
        <p:spPr>
          <a:xfrm>
            <a:off x="490449" y="924128"/>
            <a:ext cx="9914466" cy="1391056"/>
          </a:xfrm>
        </p:spPr>
        <p:txBody>
          <a:bodyPr>
            <a:noAutofit/>
          </a:bodyPr>
          <a:lstStyle/>
          <a:p>
            <a:r>
              <a:rPr lang="en-US" altLang="en-US" sz="4000" cap="small" dirty="0"/>
              <a:t>Medical Information</a:t>
            </a:r>
            <a:endParaRPr lang="en-US" sz="4000" cap="small" dirty="0"/>
          </a:p>
        </p:txBody>
      </p:sp>
      <p:sp>
        <p:nvSpPr>
          <p:cNvPr id="7" name="Text Placeholder 6">
            <a:extLst>
              <a:ext uri="{FF2B5EF4-FFF2-40B4-BE49-F238E27FC236}">
                <a16:creationId xmlns:a16="http://schemas.microsoft.com/office/drawing/2014/main" id="{901B683B-9A37-7320-2BE0-44732D564093}"/>
              </a:ext>
            </a:extLst>
          </p:cNvPr>
          <p:cNvSpPr>
            <a:spLocks noGrp="1"/>
          </p:cNvSpPr>
          <p:nvPr>
            <p:ph type="body" idx="1"/>
          </p:nvPr>
        </p:nvSpPr>
        <p:spPr>
          <a:xfrm>
            <a:off x="668868" y="2315183"/>
            <a:ext cx="9914466" cy="4158448"/>
          </a:xfrm>
        </p:spPr>
        <p:txBody>
          <a:bodyPr>
            <a:normAutofit fontScale="85000" lnSpcReduction="20000"/>
          </a:bodyPr>
          <a:lstStyle/>
          <a:p>
            <a:pPr marL="342900" indent="-342900">
              <a:buFont typeface="Arial" panose="020B0604020202020204" pitchFamily="34" charset="0"/>
              <a:buChar char="•"/>
            </a:pPr>
            <a:r>
              <a:rPr lang="en-US" sz="2400" dirty="0"/>
              <a:t>DWD and its recipients may not conduct pre‐employment medical examinations or question an applicant for employment or training as to whether the applicant has a disability or the severity of the disability. Job postings on ICC are written to ensure postings do not contain discriminatory language or language that would screen out an individual with a disability on the basis of the disability.</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Pursuant to confidentiality requirements set forth in 29 CFR Part 38.41, medical information must be kept in a secured location, apart from other files. Disability status should be accessible only to certain staff on a need‐to‐know basis, including supervisors and managers, first aid and safety personnel, and program staff responsible for documenting eligibility (where disability is an eligibility criterion for a program or activity).</a:t>
            </a:r>
          </a:p>
          <a:p>
            <a:pPr lvl="1"/>
            <a:endParaRPr lang="en-US" sz="2400" dirty="0">
              <a:solidFill>
                <a:schemeClr val="bg1"/>
              </a:solidFill>
            </a:endParaRPr>
          </a:p>
        </p:txBody>
      </p:sp>
    </p:spTree>
    <p:extLst>
      <p:ext uri="{BB962C8B-B14F-4D97-AF65-F5344CB8AC3E}">
        <p14:creationId xmlns:p14="http://schemas.microsoft.com/office/powerpoint/2010/main" val="315268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AE697-167E-8589-811C-496D0F2936BD}"/>
              </a:ext>
            </a:extLst>
          </p:cNvPr>
          <p:cNvSpPr>
            <a:spLocks noGrp="1"/>
          </p:cNvSpPr>
          <p:nvPr>
            <p:ph type="ctrTitle"/>
          </p:nvPr>
        </p:nvSpPr>
        <p:spPr/>
        <p:txBody>
          <a:bodyPr>
            <a:normAutofit fontScale="90000"/>
          </a:bodyPr>
          <a:lstStyle/>
          <a:p>
            <a:r>
              <a:rPr lang="en-US" sz="7200" cap="small" dirty="0"/>
              <a:t>NDP Element 4 Quiz</a:t>
            </a:r>
            <a:br>
              <a:rPr lang="en-US" sz="7200" dirty="0"/>
            </a:br>
            <a:br>
              <a:rPr lang="en-US" sz="5400" dirty="0"/>
            </a:br>
            <a:r>
              <a:rPr lang="en-US" sz="3200" dirty="0">
                <a:hlinkClick r:id="rId2"/>
              </a:rPr>
              <a:t>https://www.surveymonkey.com/r/CN55CYT</a:t>
            </a:r>
            <a:r>
              <a:rPr lang="en-US" sz="3200" dirty="0"/>
              <a:t> </a:t>
            </a:r>
            <a:br>
              <a:rPr lang="en-US" sz="3200" dirty="0"/>
            </a:br>
            <a:endParaRPr lang="en-US" dirty="0"/>
          </a:p>
        </p:txBody>
      </p:sp>
    </p:spTree>
    <p:extLst>
      <p:ext uri="{BB962C8B-B14F-4D97-AF65-F5344CB8AC3E}">
        <p14:creationId xmlns:p14="http://schemas.microsoft.com/office/powerpoint/2010/main" val="1240640382"/>
      </p:ext>
    </p:extLst>
  </p:cSld>
  <p:clrMapOvr>
    <a:masterClrMapping/>
  </p:clrMapOvr>
</p:sld>
</file>

<file path=ppt/theme/theme1.xml><?xml version="1.0" encoding="utf-8"?>
<a:theme xmlns:a="http://schemas.openxmlformats.org/drawingml/2006/main" name="DWD-2025">
  <a:themeElements>
    <a:clrScheme name="DWD Brand">
      <a:dk1>
        <a:sysClr val="windowText" lastClr="000000"/>
      </a:dk1>
      <a:lt1>
        <a:sysClr val="window" lastClr="FFFFFF"/>
      </a:lt1>
      <a:dk2>
        <a:srgbClr val="0A3255"/>
      </a:dk2>
      <a:lt2>
        <a:srgbClr val="E8E8E8"/>
      </a:lt2>
      <a:accent1>
        <a:srgbClr val="0A3255"/>
      </a:accent1>
      <a:accent2>
        <a:srgbClr val="73AC50"/>
      </a:accent2>
      <a:accent3>
        <a:srgbClr val="F6C348"/>
      </a:accent3>
      <a:accent4>
        <a:srgbClr val="1278BE"/>
      </a:accent4>
      <a:accent5>
        <a:srgbClr val="E27026"/>
      </a:accent5>
      <a:accent6>
        <a:srgbClr val="E3202E"/>
      </a:accent6>
      <a:hlink>
        <a:srgbClr val="59A3A3"/>
      </a:hlink>
      <a:folHlink>
        <a:srgbClr val="7D68AA"/>
      </a:folHlink>
    </a:clrScheme>
    <a:fontScheme name="Workforce Sans">
      <a:majorFont>
        <a:latin typeface="Workforce Sans ExtraBold"/>
        <a:ea typeface=""/>
        <a:cs typeface=""/>
      </a:majorFont>
      <a:minorFont>
        <a:latin typeface="Workforc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D-2025" id="{D2AAF72E-E5FB-8646-B160-0EC849A43712}" vid="{61927A52-0BE2-0042-855F-B4469C4B18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d8e7bb-402f-4fc0-8f13-56d5193124ed" xsi:nil="true"/>
    <lcf76f155ced4ddcb4097134ff3c332f xmlns="54b35bcd-9759-4832-9f3c-4076d9f54770">
      <Terms xmlns="http://schemas.microsoft.com/office/infopath/2007/PartnerControls"/>
    </lcf76f155ced4ddcb4097134ff3c332f>
    <Tag xmlns="54b35bcd-9759-4832-9f3c-4076d9f54770" xsi:nil="true"/>
    <Comments xmlns="54b35bcd-9759-4832-9f3c-4076d9f5477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E638FA997D697478B3C6C75F8360730" ma:contentTypeVersion="17" ma:contentTypeDescription="Create a new document." ma:contentTypeScope="" ma:versionID="e71e5da08b851940ecc0d13ff2630fdd">
  <xsd:schema xmlns:xsd="http://www.w3.org/2001/XMLSchema" xmlns:xs="http://www.w3.org/2001/XMLSchema" xmlns:p="http://schemas.microsoft.com/office/2006/metadata/properties" xmlns:ns2="54b35bcd-9759-4832-9f3c-4076d9f54770" xmlns:ns3="9cd8e7bb-402f-4fc0-8f13-56d5193124ed" targetNamespace="http://schemas.microsoft.com/office/2006/metadata/properties" ma:root="true" ma:fieldsID="705a8db47f46e040ea77f4d1d626282a" ns2:_="" ns3:_="">
    <xsd:import namespace="54b35bcd-9759-4832-9f3c-4076d9f54770"/>
    <xsd:import namespace="9cd8e7bb-402f-4fc0-8f13-56d5193124ed"/>
    <xsd:element name="properties">
      <xsd:complexType>
        <xsd:sequence>
          <xsd:element name="documentManagement">
            <xsd:complexType>
              <xsd:all>
                <xsd:element ref="ns2:MediaServiceMetadata" minOccurs="0"/>
                <xsd:element ref="ns2:MediaServiceFastMetadata" minOccurs="0"/>
                <xsd:element ref="ns2:Tag"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Comments" minOccurs="0"/>
                <xsd:element ref="ns2:MediaServiceObjectDetectorVersions" minOccurs="0"/>
                <xsd:element ref="ns2:MediaServiceSearchProperties" minOccurs="0"/>
                <xsd:element ref="ns2:MediaServiceDateTake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b35bcd-9759-4832-9f3c-4076d9f547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ag" ma:index="10" nillable="true" ma:displayName="Tag" ma:format="Dropdown" ma:internalName="Tag">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Comments" ma:index="19" nillable="true" ma:displayName="Comments" ma:format="Dropdown" ma:internalName="Comments">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d8e7bb-402f-4fc0-8f13-56d5193124e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7e2e9589-2098-444b-a8ae-b7a2d1538a4a}" ma:internalName="TaxCatchAll" ma:showField="CatchAllData" ma:web="9cd8e7bb-402f-4fc0-8f13-56d5193124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045FAFA-54C5-4ED5-AC7B-01ACC3124A67}">
  <ds:schemaRefs>
    <ds:schemaRef ds:uri="http://purl.org/dc/terms/"/>
    <ds:schemaRef ds:uri="http://schemas.microsoft.com/office/2006/documentManagement/types"/>
    <ds:schemaRef ds:uri="http://purl.org/dc/dcmitype/"/>
    <ds:schemaRef ds:uri="http://www.w3.org/XML/1998/namespace"/>
    <ds:schemaRef ds:uri="54b35bcd-9759-4832-9f3c-4076d9f54770"/>
    <ds:schemaRef ds:uri="http://schemas.microsoft.com/office/infopath/2007/PartnerControls"/>
    <ds:schemaRef ds:uri="9cd8e7bb-402f-4fc0-8f13-56d5193124ed"/>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FA37C2FA-EC6E-4D80-9CD3-832357F46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b35bcd-9759-4832-9f3c-4076d9f54770"/>
    <ds:schemaRef ds:uri="9cd8e7bb-402f-4fc0-8f13-56d5193124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FA96C3-07DA-40AA-B3DF-804197F55A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DWD-2025</Template>
  <TotalTime>188</TotalTime>
  <Words>1005</Words>
  <Application>Microsoft Office PowerPoint</Application>
  <PresentationFormat>Widescreen</PresentationFormat>
  <Paragraphs>54</Paragraphs>
  <Slides>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Aparajita</vt:lpstr>
      <vt:lpstr>Aptos</vt:lpstr>
      <vt:lpstr>Arial</vt:lpstr>
      <vt:lpstr>Workforce Sans</vt:lpstr>
      <vt:lpstr>Workforce Sans ExtraBold</vt:lpstr>
      <vt:lpstr>DWD-2025</vt:lpstr>
      <vt:lpstr>Compliance with Disability Nondiscrimination Requirements</vt:lpstr>
      <vt:lpstr>Compliance with Disability Nondiscrimination Requirements</vt:lpstr>
      <vt:lpstr>Physical Accessibility</vt:lpstr>
      <vt:lpstr>Physical Accessibility</vt:lpstr>
      <vt:lpstr>Programmatic Accessibility</vt:lpstr>
      <vt:lpstr>Programmatic Accessibility</vt:lpstr>
      <vt:lpstr>Medical Information</vt:lpstr>
      <vt:lpstr>NDP Element 4 Quiz  https://www.surveymonkey.com/r/CN55CYT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Turner, Stephen</dc:creator>
  <cp:lastModifiedBy>Greimann, Jennifer</cp:lastModifiedBy>
  <cp:revision>14</cp:revision>
  <dcterms:created xsi:type="dcterms:W3CDTF">2024-08-27T13:28:28Z</dcterms:created>
  <dcterms:modified xsi:type="dcterms:W3CDTF">2026-08-11T11:27:01Z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0x0101006E638FA997D697478B3C6C75F8360730</vt:lpwstr>
  </property>
  <property fmtid="{D5CDD505-2E9C-101B-9397-08002B2CF9AE}" pid="3" name="MediaServiceImageTags">
    <vt:lpwstr/>
  </property>
</Properties>
</file>