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2"/>
  </p:notesMasterIdLst>
  <p:sldIdLst>
    <p:sldId id="256" r:id="rId5"/>
    <p:sldId id="257" r:id="rId6"/>
    <p:sldId id="267" r:id="rId7"/>
    <p:sldId id="275" r:id="rId8"/>
    <p:sldId id="278" r:id="rId9"/>
    <p:sldId id="268" r:id="rId10"/>
    <p:sldId id="274" r:id="rId11"/>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88741" autoAdjust="0"/>
  </p:normalViewPr>
  <p:slideViewPr>
    <p:cSldViewPr snapToGrid="0">
      <p:cViewPr varScale="1">
        <p:scale>
          <a:sx n="98" d="100"/>
          <a:sy n="98" d="100"/>
        </p:scale>
        <p:origin x="1092" y="17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DWD published EO complaint processing procedures mirroring those found in 29 CFR Part 38 via the DWD EO Policy. These procedures provide a complainant with the option to file a complaint with the LWDA’s Local EO Officer or directly with the CRC Director. Local EO Notices provide filing instructions, the Local EO Officer’s name and contact information, as well as CRC contact information.</a:t>
            </a:r>
            <a:endParaRPr lang="en-US"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2</a:t>
            </a:fld>
            <a:endParaRPr lang="en-US"/>
          </a:p>
        </p:txBody>
      </p:sp>
    </p:spTree>
    <p:extLst>
      <p:ext uri="{BB962C8B-B14F-4D97-AF65-F5344CB8AC3E}">
        <p14:creationId xmlns:p14="http://schemas.microsoft.com/office/powerpoint/2010/main" val="234224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3</a:t>
            </a:fld>
            <a:endParaRPr lang="en-US"/>
          </a:p>
        </p:txBody>
      </p:sp>
    </p:spTree>
    <p:extLst>
      <p:ext uri="{BB962C8B-B14F-4D97-AF65-F5344CB8AC3E}">
        <p14:creationId xmlns:p14="http://schemas.microsoft.com/office/powerpoint/2010/main" val="2028246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4</a:t>
            </a:fld>
            <a:endParaRPr lang="en-US"/>
          </a:p>
        </p:txBody>
      </p:sp>
    </p:spTree>
    <p:extLst>
      <p:ext uri="{BB962C8B-B14F-4D97-AF65-F5344CB8AC3E}">
        <p14:creationId xmlns:p14="http://schemas.microsoft.com/office/powerpoint/2010/main" val="3766446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96871-4EEE-E09F-711D-E8CC32F4D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69A53A-60B1-0298-A7A9-7EC9E2C8B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73674E-32B0-350F-251A-B24497B788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BFDD12-9D19-1822-C75A-D9FD813B71BB}"/>
              </a:ext>
            </a:extLst>
          </p:cNvPr>
          <p:cNvSpPr>
            <a:spLocks noGrp="1"/>
          </p:cNvSpPr>
          <p:nvPr>
            <p:ph type="sldNum" sz="quarter" idx="5"/>
          </p:nvPr>
        </p:nvSpPr>
        <p:spPr/>
        <p:txBody>
          <a:bodyPr/>
          <a:lstStyle/>
          <a:p>
            <a:fld id="{FB7A3214-96A7-644B-B287-A79E63DAB23C}" type="slidenum">
              <a:rPr lang="en-US" smtClean="0"/>
              <a:t>5</a:t>
            </a:fld>
            <a:endParaRPr lang="en-US"/>
          </a:p>
        </p:txBody>
      </p:sp>
    </p:spTree>
    <p:extLst>
      <p:ext uri="{BB962C8B-B14F-4D97-AF65-F5344CB8AC3E}">
        <p14:creationId xmlns:p14="http://schemas.microsoft.com/office/powerpoint/2010/main" val="620946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6</a:t>
            </a:fld>
            <a:endParaRPr lang="en-US"/>
          </a:p>
        </p:txBody>
      </p:sp>
    </p:spTree>
    <p:extLst>
      <p:ext uri="{BB962C8B-B14F-4D97-AF65-F5344CB8AC3E}">
        <p14:creationId xmlns:p14="http://schemas.microsoft.com/office/powerpoint/2010/main" val="2490767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surveymonkey.com/r/C3J238H"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28D32E-7E24-07DE-936E-03D4E39BF50A}"/>
              </a:ext>
            </a:extLst>
          </p:cNvPr>
          <p:cNvSpPr>
            <a:spLocks noGrp="1"/>
          </p:cNvSpPr>
          <p:nvPr>
            <p:ph type="ctrTitle"/>
          </p:nvPr>
        </p:nvSpPr>
        <p:spPr>
          <a:xfrm>
            <a:off x="1" y="1534467"/>
            <a:ext cx="7957929" cy="1825096"/>
          </a:xfrm>
        </p:spPr>
        <p:txBody>
          <a:bodyPr/>
          <a:lstStyle/>
          <a:p>
            <a:pPr algn="r"/>
            <a:r>
              <a:rPr lang="en-US" cap="small" dirty="0"/>
              <a:t>Complaint Processing Procedures</a:t>
            </a:r>
          </a:p>
        </p:txBody>
      </p:sp>
      <p:sp>
        <p:nvSpPr>
          <p:cNvPr id="2" name="TextBox 1">
            <a:extLst>
              <a:ext uri="{FF2B5EF4-FFF2-40B4-BE49-F238E27FC236}">
                <a16:creationId xmlns:a16="http://schemas.microsoft.com/office/drawing/2014/main" id="{14B51C64-B126-7B6F-1C43-3070B7307885}"/>
              </a:ext>
            </a:extLst>
          </p:cNvPr>
          <p:cNvSpPr txBox="1"/>
          <p:nvPr/>
        </p:nvSpPr>
        <p:spPr>
          <a:xfrm>
            <a:off x="1692160" y="4163049"/>
            <a:ext cx="6265769" cy="1138773"/>
          </a:xfrm>
          <a:prstGeom prst="rect">
            <a:avLst/>
          </a:prstGeom>
          <a:noFill/>
        </p:spPr>
        <p:txBody>
          <a:bodyPr wrap="square" rtlCol="0">
            <a:spAutoFit/>
          </a:bodyPr>
          <a:lstStyle/>
          <a:p>
            <a:pPr algn="r">
              <a:lnSpc>
                <a:spcPts val="3000"/>
              </a:lnSpc>
              <a:spcBef>
                <a:spcPct val="0"/>
              </a:spcBef>
              <a:defRPr/>
            </a:pPr>
            <a:r>
              <a:rPr lang="en-US" b="1" dirty="0">
                <a:solidFill>
                  <a:schemeClr val="tx1"/>
                </a:solidFill>
              </a:rPr>
              <a:t>Program Administration and Oversight</a:t>
            </a:r>
            <a:endParaRPr lang="en-US" dirty="0">
              <a:solidFill>
                <a:schemeClr val="tx1"/>
              </a:solidFill>
            </a:endParaRPr>
          </a:p>
          <a:p>
            <a:pPr algn="r">
              <a:lnSpc>
                <a:spcPts val="3000"/>
              </a:lnSpc>
              <a:spcBef>
                <a:spcPct val="0"/>
              </a:spcBef>
              <a:defRPr/>
            </a:pPr>
            <a:r>
              <a:rPr lang="en-US" dirty="0">
                <a:solidFill>
                  <a:schemeClr val="tx1"/>
                </a:solidFill>
              </a:rPr>
              <a:t>Department of Workforce Development</a:t>
            </a:r>
          </a:p>
          <a:p>
            <a:pPr algn="r"/>
            <a:endParaRPr lang="en-US" dirty="0"/>
          </a:p>
        </p:txBody>
      </p:sp>
      <p:sp>
        <p:nvSpPr>
          <p:cNvPr id="3" name="Subtitle 2">
            <a:extLst>
              <a:ext uri="{FF2B5EF4-FFF2-40B4-BE49-F238E27FC236}">
                <a16:creationId xmlns:a16="http://schemas.microsoft.com/office/drawing/2014/main" id="{B142D127-AE4D-DC39-2C68-12A8C579BF4F}"/>
              </a:ext>
            </a:extLst>
          </p:cNvPr>
          <p:cNvSpPr>
            <a:spLocks noGrp="1"/>
          </p:cNvSpPr>
          <p:nvPr>
            <p:ph type="subTitle" idx="1"/>
          </p:nvPr>
        </p:nvSpPr>
        <p:spPr>
          <a:xfrm>
            <a:off x="0" y="3498438"/>
            <a:ext cx="7957929" cy="525736"/>
          </a:xfrm>
        </p:spPr>
        <p:txBody>
          <a:bodyPr/>
          <a:lstStyle/>
          <a:p>
            <a:pPr algn="r"/>
            <a:r>
              <a:rPr lang="en-US" b="1" dirty="0"/>
              <a:t>Nondiscrimination Plan – Element 7</a:t>
            </a:r>
          </a:p>
          <a:p>
            <a:pPr algn="r"/>
            <a:endParaRPr lang="en-US" dirty="0">
              <a:solidFill>
                <a:schemeClr val="accent2"/>
              </a:solidFill>
            </a:endParaRPr>
          </a:p>
        </p:txBody>
      </p:sp>
    </p:spTree>
    <p:extLst>
      <p:ext uri="{BB962C8B-B14F-4D97-AF65-F5344CB8AC3E}">
        <p14:creationId xmlns:p14="http://schemas.microsoft.com/office/powerpoint/2010/main" val="255586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BAF6649-141D-10A4-7040-3BBC23E33C7F}"/>
              </a:ext>
            </a:extLst>
          </p:cNvPr>
          <p:cNvSpPr txBox="1">
            <a:spLocks noGrp="1"/>
          </p:cNvSpPr>
          <p:nvPr>
            <p:ph type="title" idx="4294967295"/>
          </p:nvPr>
        </p:nvSpPr>
        <p:spPr>
          <a:xfrm>
            <a:off x="350148" y="1300877"/>
            <a:ext cx="8641452"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small" spc="-50" normalizeH="0" baseline="0" noProof="0" dirty="0">
                <a:ln>
                  <a:noFill/>
                </a:ln>
                <a:solidFill>
                  <a:schemeClr val="bg1"/>
                </a:solidFill>
                <a:effectLst/>
                <a:uLnTx/>
                <a:uFillTx/>
                <a:latin typeface="+mj-lt"/>
                <a:ea typeface="+mj-ea"/>
                <a:cs typeface="+mj-cs"/>
              </a:rPr>
              <a:t>Complaint processing procedures</a:t>
            </a:r>
          </a:p>
        </p:txBody>
      </p:sp>
      <p:sp>
        <p:nvSpPr>
          <p:cNvPr id="3" name="TextBox 2">
            <a:extLst>
              <a:ext uri="{FF2B5EF4-FFF2-40B4-BE49-F238E27FC236}">
                <a16:creationId xmlns:a16="http://schemas.microsoft.com/office/drawing/2014/main" id="{3126C256-D8C8-DB88-DC0B-0DA0DC985002}"/>
              </a:ext>
            </a:extLst>
          </p:cNvPr>
          <p:cNvSpPr txBox="1"/>
          <p:nvPr/>
        </p:nvSpPr>
        <p:spPr>
          <a:xfrm>
            <a:off x="563880" y="2971800"/>
            <a:ext cx="9997440" cy="2585323"/>
          </a:xfrm>
          <a:prstGeom prst="rect">
            <a:avLst/>
          </a:prstGeom>
          <a:noFill/>
        </p:spPr>
        <p:txBody>
          <a:bodyPr wrap="square" rtlCol="0">
            <a:spAutoFit/>
          </a:bodyPr>
          <a:lstStyle/>
          <a:p>
            <a:r>
              <a:rPr lang="en-US" sz="2400" b="1" i="1" dirty="0">
                <a:solidFill>
                  <a:schemeClr val="bg1"/>
                </a:solidFill>
              </a:rPr>
              <a:t>29 CFR 38.69 through 38.85</a:t>
            </a:r>
          </a:p>
          <a:p>
            <a:pPr lvl="1"/>
            <a:endParaRPr lang="en-US" sz="2400" dirty="0">
              <a:solidFill>
                <a:schemeClr val="bg1"/>
              </a:solidFill>
            </a:endParaRPr>
          </a:p>
          <a:p>
            <a:pPr marL="342900" lvl="1" indent="-342900">
              <a:buFont typeface="Arial" panose="020B0604020202020204" pitchFamily="34" charset="0"/>
              <a:buChar char="•"/>
            </a:pPr>
            <a:r>
              <a:rPr lang="en-US" sz="2400" dirty="0">
                <a:solidFill>
                  <a:schemeClr val="bg1"/>
                </a:solidFill>
              </a:rPr>
              <a:t>Complaints</a:t>
            </a:r>
          </a:p>
          <a:p>
            <a:pPr marL="342900" lvl="1" indent="-342900">
              <a:buFont typeface="Arial" panose="020B0604020202020204" pitchFamily="34" charset="0"/>
              <a:buChar char="•"/>
            </a:pPr>
            <a:r>
              <a:rPr lang="en-US" sz="2400" dirty="0">
                <a:solidFill>
                  <a:schemeClr val="bg1"/>
                </a:solidFill>
              </a:rPr>
              <a:t>Complaint Processing</a:t>
            </a:r>
          </a:p>
          <a:p>
            <a:pPr marL="342900" lvl="1" indent="-342900">
              <a:buFont typeface="Arial" panose="020B0604020202020204" pitchFamily="34" charset="0"/>
              <a:buChar char="•"/>
            </a:pPr>
            <a:r>
              <a:rPr lang="en-US" sz="2400" dirty="0">
                <a:solidFill>
                  <a:schemeClr val="bg1"/>
                </a:solidFill>
              </a:rPr>
              <a:t>Notice of Final Action</a:t>
            </a:r>
          </a:p>
          <a:p>
            <a:pPr marL="342900" lvl="1" indent="-342900">
              <a:buFont typeface="Arial" panose="020B0604020202020204" pitchFamily="34" charset="0"/>
              <a:buChar char="•"/>
            </a:pPr>
            <a:r>
              <a:rPr lang="en-US" sz="2400" dirty="0">
                <a:solidFill>
                  <a:schemeClr val="bg1"/>
                </a:solidFill>
              </a:rPr>
              <a:t>Alternative Dispute Resolution</a:t>
            </a:r>
          </a:p>
          <a:p>
            <a:endParaRPr lang="en-US" dirty="0"/>
          </a:p>
        </p:txBody>
      </p:sp>
    </p:spTree>
    <p:extLst>
      <p:ext uri="{BB962C8B-B14F-4D97-AF65-F5344CB8AC3E}">
        <p14:creationId xmlns:p14="http://schemas.microsoft.com/office/powerpoint/2010/main" val="145677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BE18CD-74B7-C336-4862-B0CB02C19ECE}"/>
              </a:ext>
            </a:extLst>
          </p:cNvPr>
          <p:cNvSpPr txBox="1">
            <a:spLocks noGrp="1"/>
          </p:cNvSpPr>
          <p:nvPr>
            <p:ph type="title" idx="4294967295"/>
          </p:nvPr>
        </p:nvSpPr>
        <p:spPr>
          <a:xfrm>
            <a:off x="685800" y="267886"/>
            <a:ext cx="861060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small" spc="-50" normalizeH="0" baseline="0" noProof="0" dirty="0">
                <a:ln>
                  <a:noFill/>
                </a:ln>
                <a:solidFill>
                  <a:schemeClr val="tx2"/>
                </a:solidFill>
                <a:effectLst/>
                <a:uLnTx/>
                <a:uFillTx/>
                <a:latin typeface="+mj-lt"/>
                <a:ea typeface="+mj-ea"/>
                <a:cs typeface="Aparajita" panose="020B0604020202020204" pitchFamily="34" charset="0"/>
              </a:rPr>
              <a:t>Complaints</a:t>
            </a:r>
          </a:p>
        </p:txBody>
      </p:sp>
      <p:sp>
        <p:nvSpPr>
          <p:cNvPr id="5" name="Content Placeholder 2">
            <a:extLst>
              <a:ext uri="{FF2B5EF4-FFF2-40B4-BE49-F238E27FC236}">
                <a16:creationId xmlns:a16="http://schemas.microsoft.com/office/drawing/2014/main" id="{0EA924F4-978C-56E9-32FE-EA1E46035191}"/>
              </a:ext>
            </a:extLst>
          </p:cNvPr>
          <p:cNvSpPr txBox="1">
            <a:spLocks/>
          </p:cNvSpPr>
          <p:nvPr/>
        </p:nvSpPr>
        <p:spPr>
          <a:xfrm>
            <a:off x="685800" y="1325881"/>
            <a:ext cx="10820400" cy="486156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dirty="0"/>
              <a:t>Applicants, registrants, eligible applicants/registrants, participants, employees and applicants for employment are notified of their right to the complaint process by way of posters and the “Equal Opportunity is the Law” notices in the WorkOne offices. Any person who believes that she/he, or any specific class of individuals, has been or is being subjected to discrimination prohibited by WIOA, may file a written complaint within 180 days of the alleged discrimination.</a:t>
            </a:r>
          </a:p>
          <a:p>
            <a:endParaRPr lang="en-US" sz="1900" dirty="0"/>
          </a:p>
          <a:p>
            <a:r>
              <a:rPr lang="en-US" sz="1900" dirty="0"/>
              <a:t>A complainant may file a complaint by completing and submitting CRC’s Complaint Information and Privacy Act Consent Forms, which may be obtained either from the Local/State EO Officer or from CRC. Complaints must be filed in writing, either electronically or in hard copy, and must contain the following information:</a:t>
            </a:r>
          </a:p>
          <a:p>
            <a:pPr lvl="1"/>
            <a:r>
              <a:rPr lang="en-US" dirty="0"/>
              <a:t>Complainant’s name, mailing address, and if available, email address (or other means of contact)</a:t>
            </a:r>
          </a:p>
          <a:p>
            <a:pPr lvl="1"/>
            <a:r>
              <a:rPr lang="en-US" dirty="0"/>
              <a:t>Identity of respondent</a:t>
            </a:r>
          </a:p>
          <a:p>
            <a:pPr lvl="1"/>
            <a:r>
              <a:rPr lang="en-US" dirty="0"/>
              <a:t>Description of allegations</a:t>
            </a:r>
          </a:p>
          <a:p>
            <a:pPr lvl="1"/>
            <a:r>
              <a:rPr lang="en-US" dirty="0"/>
              <a:t>Written or electronic signature of the complainant or complainant’s representative.</a:t>
            </a:r>
          </a:p>
        </p:txBody>
      </p:sp>
    </p:spTree>
    <p:extLst>
      <p:ext uri="{BB962C8B-B14F-4D97-AF65-F5344CB8AC3E}">
        <p14:creationId xmlns:p14="http://schemas.microsoft.com/office/powerpoint/2010/main" val="140383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D5D0-CC85-D82D-3F62-01C6CA96B4F4}"/>
              </a:ext>
            </a:extLst>
          </p:cNvPr>
          <p:cNvSpPr>
            <a:spLocks noGrp="1"/>
          </p:cNvSpPr>
          <p:nvPr>
            <p:ph type="title"/>
          </p:nvPr>
        </p:nvSpPr>
        <p:spPr>
          <a:xfrm>
            <a:off x="381000" y="502686"/>
            <a:ext cx="11297478" cy="868914"/>
          </a:xfrm>
        </p:spPr>
        <p:txBody>
          <a:bodyPr>
            <a:normAutofit/>
          </a:bodyPr>
          <a:lstStyle/>
          <a:p>
            <a:pPr eaLnBrk="0" fontAlgn="base" hangingPunct="0">
              <a:lnSpc>
                <a:spcPct val="100000"/>
              </a:lnSpc>
              <a:spcAft>
                <a:spcPct val="0"/>
              </a:spcAft>
            </a:pPr>
            <a:r>
              <a:rPr lang="en-US" altLang="en-US" cap="small" dirty="0">
                <a:cs typeface="Aparajita" panose="020B0604020202020204" pitchFamily="34" charset="0"/>
              </a:rPr>
              <a:t>Complaint Processing</a:t>
            </a:r>
          </a:p>
        </p:txBody>
      </p:sp>
      <p:sp>
        <p:nvSpPr>
          <p:cNvPr id="3" name="Content Placeholder 2">
            <a:extLst>
              <a:ext uri="{FF2B5EF4-FFF2-40B4-BE49-F238E27FC236}">
                <a16:creationId xmlns:a16="http://schemas.microsoft.com/office/drawing/2014/main" id="{0E55130B-A25D-1026-BBDE-D070D6754A32}"/>
              </a:ext>
            </a:extLst>
          </p:cNvPr>
          <p:cNvSpPr>
            <a:spLocks noGrp="1"/>
          </p:cNvSpPr>
          <p:nvPr>
            <p:ph idx="1"/>
          </p:nvPr>
        </p:nvSpPr>
        <p:spPr>
          <a:xfrm>
            <a:off x="380999" y="1295400"/>
            <a:ext cx="11297477" cy="4983714"/>
          </a:xfrm>
        </p:spPr>
        <p:txBody>
          <a:bodyPr>
            <a:normAutofit fontScale="92500" lnSpcReduction="20000"/>
          </a:bodyPr>
          <a:lstStyle/>
          <a:p>
            <a:pPr marL="0" indent="0">
              <a:buNone/>
            </a:pPr>
            <a:r>
              <a:rPr lang="en-US" dirty="0"/>
              <a:t>DWD’s EO Policy and Technical Assistance 2021-07 outlines the procedures that must be followed by recipients. </a:t>
            </a:r>
          </a:p>
          <a:p>
            <a:pPr marL="0" indent="0">
              <a:buNone/>
            </a:pPr>
            <a:endParaRPr lang="en-US" dirty="0"/>
          </a:p>
          <a:p>
            <a:r>
              <a:rPr lang="en-US" dirty="0"/>
              <a:t>Whether a complaint is filed locally with a recipient’s Local EO Officer or directly with CRC, established complaint processing procedures must be followed. Those procedures must include, at a minimum, the following elements: </a:t>
            </a:r>
          </a:p>
          <a:p>
            <a:pPr lvl="1"/>
            <a:r>
              <a:rPr lang="en-US" sz="1900" dirty="0"/>
              <a:t>Initial, written notice to complainant acknowledging receipt of complaint, notice of complainant’s right to representation, notice of rights contained in the EO poster, and notice that the complainant has the right to request and receive, at no cost, auxiliary aids and services, language assistance services, and that the notice will be translated as required;</a:t>
            </a:r>
          </a:p>
          <a:p>
            <a:pPr lvl="1"/>
            <a:r>
              <a:rPr lang="en-US" sz="1900" dirty="0"/>
              <a:t>Written statement of the issue(s), provided to complainant, that includes a list of issues raised in the complaint and whether the recipient will accept or reject each issue;</a:t>
            </a:r>
          </a:p>
          <a:p>
            <a:pPr lvl="1"/>
            <a:r>
              <a:rPr lang="en-US" sz="1900" dirty="0"/>
              <a:t>Period for fact‐finding or investigation;</a:t>
            </a:r>
          </a:p>
          <a:p>
            <a:pPr lvl="1"/>
            <a:r>
              <a:rPr lang="en-US" sz="1900" dirty="0"/>
              <a:t>Period for attempt to resolve complaint, including provision for alternative dispute resolution (ADR);</a:t>
            </a:r>
          </a:p>
          <a:p>
            <a:pPr lvl="1"/>
            <a:r>
              <a:rPr lang="en-US" sz="1900" dirty="0"/>
              <a:t>Written Notice of Final Action (NFA) provided to complainant within 90 days of filing date.</a:t>
            </a:r>
          </a:p>
        </p:txBody>
      </p:sp>
    </p:spTree>
    <p:extLst>
      <p:ext uri="{BB962C8B-B14F-4D97-AF65-F5344CB8AC3E}">
        <p14:creationId xmlns:p14="http://schemas.microsoft.com/office/powerpoint/2010/main" val="353318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F3A86-99BC-BA6F-0D29-01541998A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3AAECF-1A1B-30B1-511F-B24F1E624F70}"/>
              </a:ext>
            </a:extLst>
          </p:cNvPr>
          <p:cNvSpPr>
            <a:spLocks noGrp="1"/>
          </p:cNvSpPr>
          <p:nvPr>
            <p:ph type="title"/>
          </p:nvPr>
        </p:nvSpPr>
        <p:spPr>
          <a:xfrm>
            <a:off x="381000" y="502686"/>
            <a:ext cx="11297478" cy="868914"/>
          </a:xfrm>
        </p:spPr>
        <p:txBody>
          <a:bodyPr>
            <a:normAutofit/>
          </a:bodyPr>
          <a:lstStyle/>
          <a:p>
            <a:pPr eaLnBrk="0" fontAlgn="base" hangingPunct="0">
              <a:lnSpc>
                <a:spcPct val="100000"/>
              </a:lnSpc>
              <a:spcAft>
                <a:spcPct val="0"/>
              </a:spcAft>
            </a:pPr>
            <a:r>
              <a:rPr lang="en-US" altLang="en-US" cap="small" dirty="0">
                <a:cs typeface="Aparajita" panose="020B0604020202020204" pitchFamily="34" charset="0"/>
              </a:rPr>
              <a:t>Notice of Final Action</a:t>
            </a:r>
          </a:p>
        </p:txBody>
      </p:sp>
      <p:sp>
        <p:nvSpPr>
          <p:cNvPr id="3" name="Content Placeholder 2">
            <a:extLst>
              <a:ext uri="{FF2B5EF4-FFF2-40B4-BE49-F238E27FC236}">
                <a16:creationId xmlns:a16="http://schemas.microsoft.com/office/drawing/2014/main" id="{E03D8AC2-A9FE-B600-308C-60750C502461}"/>
              </a:ext>
            </a:extLst>
          </p:cNvPr>
          <p:cNvSpPr>
            <a:spLocks noGrp="1"/>
          </p:cNvSpPr>
          <p:nvPr>
            <p:ph idx="1"/>
          </p:nvPr>
        </p:nvSpPr>
        <p:spPr>
          <a:xfrm>
            <a:off x="380999" y="1722120"/>
            <a:ext cx="11175461" cy="4221480"/>
          </a:xfrm>
        </p:spPr>
        <p:txBody>
          <a:bodyPr>
            <a:normAutofit/>
          </a:bodyPr>
          <a:lstStyle/>
          <a:p>
            <a:r>
              <a:rPr lang="en-US" dirty="0"/>
              <a:t>Recipients must issue the NFA to the complainant within 90 days of the date on which the complaint was filed. The NFA informs the complainant of the ruling for the issue(s) raised in the initial complaint and an explanation of each decision, or a description of the way the parties resolved the issue. The NFA also advises the complainant of the right to file a complaint with the CRC within 30 days of receiving the NFA.</a:t>
            </a:r>
          </a:p>
          <a:p>
            <a:pPr marL="0" indent="0">
              <a:buNone/>
            </a:pPr>
            <a:endParaRPr lang="en-US" dirty="0"/>
          </a:p>
          <a:p>
            <a:r>
              <a:rPr lang="en-US" dirty="0"/>
              <a:t>If, by the end of 90 days from the filing date, the Recipient has failed to issue a NFA, the complainant may file a complaint with the CRC Director within 30 days of the expiration of the 90‐day period (i.e., within 120 days of the filing date).</a:t>
            </a:r>
          </a:p>
        </p:txBody>
      </p:sp>
    </p:spTree>
    <p:extLst>
      <p:ext uri="{BB962C8B-B14F-4D97-AF65-F5344CB8AC3E}">
        <p14:creationId xmlns:p14="http://schemas.microsoft.com/office/powerpoint/2010/main" val="55394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A65759-5D18-1DDC-48CD-A55DD88ADCCA}"/>
              </a:ext>
            </a:extLst>
          </p:cNvPr>
          <p:cNvSpPr>
            <a:spLocks noGrp="1"/>
          </p:cNvSpPr>
          <p:nvPr>
            <p:ph type="title"/>
          </p:nvPr>
        </p:nvSpPr>
        <p:spPr>
          <a:xfrm>
            <a:off x="475208" y="1100649"/>
            <a:ext cx="8805951" cy="1116980"/>
          </a:xfrm>
        </p:spPr>
        <p:txBody>
          <a:bodyPr>
            <a:noAutofit/>
          </a:bodyPr>
          <a:lstStyle/>
          <a:p>
            <a:r>
              <a:rPr lang="en-US" sz="4000" cap="small" dirty="0"/>
              <a:t>Alternative Dispute </a:t>
            </a:r>
            <a:r>
              <a:rPr lang="en-US" altLang="en-US" sz="4000" cap="small" dirty="0"/>
              <a:t>Resolution</a:t>
            </a:r>
            <a:endParaRPr lang="en-US" sz="4000" cap="small" dirty="0"/>
          </a:p>
        </p:txBody>
      </p:sp>
      <p:sp>
        <p:nvSpPr>
          <p:cNvPr id="7" name="Text Placeholder 6">
            <a:extLst>
              <a:ext uri="{FF2B5EF4-FFF2-40B4-BE49-F238E27FC236}">
                <a16:creationId xmlns:a16="http://schemas.microsoft.com/office/drawing/2014/main" id="{D1F91ED5-CE64-AD82-4444-E871DB1BD60D}"/>
              </a:ext>
            </a:extLst>
          </p:cNvPr>
          <p:cNvSpPr>
            <a:spLocks noGrp="1"/>
          </p:cNvSpPr>
          <p:nvPr>
            <p:ph type="body" idx="1"/>
          </p:nvPr>
        </p:nvSpPr>
        <p:spPr>
          <a:xfrm>
            <a:off x="475208" y="2072640"/>
            <a:ext cx="10375672" cy="4632960"/>
          </a:xfrm>
        </p:spPr>
        <p:txBody>
          <a:bodyPr>
            <a:normAutofit fontScale="85000" lnSpcReduction="10000"/>
          </a:bodyPr>
          <a:lstStyle/>
          <a:p>
            <a:r>
              <a:rPr lang="en-US" sz="2400" dirty="0"/>
              <a:t>At any point after complaint filing, but before issuance of the NFA, the parties may request the use of an ADR process such as mediation. Election whether to use ADR is a decision of the complainant. </a:t>
            </a:r>
          </a:p>
          <a:p>
            <a:endParaRPr lang="en-US" sz="2400" dirty="0"/>
          </a:p>
          <a:p>
            <a:r>
              <a:rPr lang="en-US" sz="2400" dirty="0"/>
              <a:t>Should an agreement reached under ADR be breached, the non‐breaching party may file a complaint directly with CRC within 30 days of the date on which the non‐breaching party learns of the alleged breach. If the CRC Director determines that the agreement has been breached, the complaint will be reinstated and processed in accordance with the recipient’s procedures.</a:t>
            </a:r>
          </a:p>
          <a:p>
            <a:endParaRPr lang="en-US" sz="2400" dirty="0"/>
          </a:p>
          <a:p>
            <a:r>
              <a:rPr lang="en-US" sz="2400" dirty="0"/>
              <a:t>If the parties are unable to reach an agreement through ADR, the complainant may file the complaint directly with CRC as described in 29 CFR 38.69 </a:t>
            </a:r>
            <a:r>
              <a:rPr lang="en-US" sz="2400"/>
              <a:t>– 38.71.</a:t>
            </a:r>
            <a:endParaRPr lang="en-US" sz="2400" dirty="0"/>
          </a:p>
          <a:p>
            <a:pPr lvl="1"/>
            <a:endParaRPr lang="en-US" sz="2400" dirty="0">
              <a:solidFill>
                <a:schemeClr val="bg1"/>
              </a:solidFill>
            </a:endParaRPr>
          </a:p>
        </p:txBody>
      </p:sp>
    </p:spTree>
    <p:extLst>
      <p:ext uri="{BB962C8B-B14F-4D97-AF65-F5344CB8AC3E}">
        <p14:creationId xmlns:p14="http://schemas.microsoft.com/office/powerpoint/2010/main" val="4184716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E697-167E-8589-811C-496D0F2936BD}"/>
              </a:ext>
            </a:extLst>
          </p:cNvPr>
          <p:cNvSpPr>
            <a:spLocks noGrp="1"/>
          </p:cNvSpPr>
          <p:nvPr>
            <p:ph type="ctrTitle"/>
          </p:nvPr>
        </p:nvSpPr>
        <p:spPr/>
        <p:txBody>
          <a:bodyPr>
            <a:normAutofit fontScale="90000"/>
          </a:bodyPr>
          <a:lstStyle/>
          <a:p>
            <a:r>
              <a:rPr lang="en-US" sz="7200" cap="small" dirty="0"/>
              <a:t>NDP Element 7 Quiz</a:t>
            </a:r>
            <a:br>
              <a:rPr lang="en-US" sz="7200" dirty="0"/>
            </a:br>
            <a:br>
              <a:rPr lang="en-US" sz="5400" dirty="0"/>
            </a:br>
            <a:r>
              <a:rPr lang="en-US" sz="3200" dirty="0">
                <a:hlinkClick r:id="rId2"/>
              </a:rPr>
              <a:t>https://www.surveymonkey.com/r/C3J238H</a:t>
            </a:r>
            <a:br>
              <a:rPr lang="en-US" sz="3200" dirty="0"/>
            </a:br>
            <a:endParaRPr lang="en-US" dirty="0"/>
          </a:p>
        </p:txBody>
      </p:sp>
    </p:spTree>
    <p:extLst>
      <p:ext uri="{BB962C8B-B14F-4D97-AF65-F5344CB8AC3E}">
        <p14:creationId xmlns:p14="http://schemas.microsoft.com/office/powerpoint/2010/main" val="1240640382"/>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53FA96C3-07DA-40AA-B3DF-804197F55A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DWD-2025</Template>
  <TotalTime>204</TotalTime>
  <Words>781</Words>
  <Application>Microsoft Office PowerPoint</Application>
  <PresentationFormat>Widescreen</PresentationFormat>
  <Paragraphs>45</Paragraphs>
  <Slides>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Aparajita</vt:lpstr>
      <vt:lpstr>Aptos</vt:lpstr>
      <vt:lpstr>Arial</vt:lpstr>
      <vt:lpstr>Workforce Sans</vt:lpstr>
      <vt:lpstr>Workforce Sans ExtraBold</vt:lpstr>
      <vt:lpstr>DWD-2025</vt:lpstr>
      <vt:lpstr>Complaint Processing Procedures</vt:lpstr>
      <vt:lpstr>Complaint processing procedures</vt:lpstr>
      <vt:lpstr>Complaints</vt:lpstr>
      <vt:lpstr>Complaint Processing</vt:lpstr>
      <vt:lpstr>Notice of Final Action</vt:lpstr>
      <vt:lpstr>Alternative Dispute Resolution</vt:lpstr>
      <vt:lpstr>NDP Element 7 Quiz  https://www.surveymonkey.com/r/C3J238H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Turner, Stephen</dc:creator>
  <cp:lastModifiedBy>Greimann, Jennifer</cp:lastModifiedBy>
  <cp:revision>15</cp:revision>
  <dcterms:created xsi:type="dcterms:W3CDTF">2024-08-27T13:28:28Z</dcterms:created>
  <dcterms:modified xsi:type="dcterms:W3CDTF">2026-08-11T11:28:07Z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