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20" r:id="rId4"/>
    <p:sldMasterId id="2147483732" r:id="rId5"/>
    <p:sldMasterId id="2147483744" r:id="rId6"/>
  </p:sldMasterIdLst>
  <p:notesMasterIdLst>
    <p:notesMasterId r:id="rId36"/>
  </p:notesMasterIdLst>
  <p:handoutMasterIdLst>
    <p:handoutMasterId r:id="rId37"/>
  </p:handoutMasterIdLst>
  <p:sldIdLst>
    <p:sldId id="257" r:id="rId7"/>
    <p:sldId id="264" r:id="rId8"/>
    <p:sldId id="271" r:id="rId9"/>
    <p:sldId id="281" r:id="rId10"/>
    <p:sldId id="293" r:id="rId11"/>
    <p:sldId id="294" r:id="rId12"/>
    <p:sldId id="295" r:id="rId13"/>
    <p:sldId id="296" r:id="rId14"/>
    <p:sldId id="297" r:id="rId15"/>
    <p:sldId id="298" r:id="rId16"/>
    <p:sldId id="299" r:id="rId17"/>
    <p:sldId id="300" r:id="rId18"/>
    <p:sldId id="301" r:id="rId19"/>
    <p:sldId id="302" r:id="rId20"/>
    <p:sldId id="303" r:id="rId21"/>
    <p:sldId id="266" r:id="rId22"/>
    <p:sldId id="273" r:id="rId23"/>
    <p:sldId id="282" r:id="rId24"/>
    <p:sldId id="283" r:id="rId25"/>
    <p:sldId id="284" r:id="rId26"/>
    <p:sldId id="286" r:id="rId27"/>
    <p:sldId id="288" r:id="rId28"/>
    <p:sldId id="289" r:id="rId29"/>
    <p:sldId id="287" r:id="rId30"/>
    <p:sldId id="290" r:id="rId31"/>
    <p:sldId id="292" r:id="rId32"/>
    <p:sldId id="268" r:id="rId33"/>
    <p:sldId id="269" r:id="rId34"/>
    <p:sldId id="270"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ndolph, Courtney" initials="RC" lastIdx="1" clrIdx="0">
    <p:extLst>
      <p:ext uri="{19B8F6BF-5375-455C-9EA6-DF929625EA0E}">
        <p15:presenceInfo xmlns:p15="http://schemas.microsoft.com/office/powerpoint/2012/main" userId="S-1-5-21-1085031214-1292428093-527237240-15487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7" d="100"/>
          <a:sy n="57" d="100"/>
        </p:scale>
        <p:origin x="78"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EFAD914-6C99-416D-87A5-CA59BF70854C}" type="datetimeFigureOut">
              <a:rPr lang="en-US" smtClean="0"/>
              <a:t>3/21/2018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21B4586-D2A7-40A9-BC05-5A0659D28453}" type="slidenum">
              <a:rPr lang="en-US" smtClean="0"/>
              <a:t>‹#›</a:t>
            </a:fld>
            <a:endParaRPr lang="en-US"/>
          </a:p>
        </p:txBody>
      </p:sp>
    </p:spTree>
    <p:extLst>
      <p:ext uri="{BB962C8B-B14F-4D97-AF65-F5344CB8AC3E}">
        <p14:creationId xmlns:p14="http://schemas.microsoft.com/office/powerpoint/2010/main" val="1954098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806B97E-6F79-468A-AE7D-E144D0FF45E6}" type="datetimeFigureOut">
              <a:rPr lang="en-US" smtClean="0"/>
              <a:t>3/21/2018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DD568ED-B0BC-475A-9D50-25A374BA8D71}" type="slidenum">
              <a:rPr lang="en-US" smtClean="0"/>
              <a:t>‹#›</a:t>
            </a:fld>
            <a:endParaRPr lang="en-US"/>
          </a:p>
        </p:txBody>
      </p:sp>
    </p:spTree>
    <p:extLst>
      <p:ext uri="{BB962C8B-B14F-4D97-AF65-F5344CB8AC3E}">
        <p14:creationId xmlns:p14="http://schemas.microsoft.com/office/powerpoint/2010/main" val="2147287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61670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18087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774923" y="5951811"/>
            <a:ext cx="7896279"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177494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342211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5250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841314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114198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066079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828520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633416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9998063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89692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5250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985943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67163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533310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774923" y="5951811"/>
            <a:ext cx="7896279"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7639592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5288577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lvl1pPr>
              <a:defRPr>
                <a:latin typeface="Franklin Gothic Demi" panose="020B07030201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nchor="t"/>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5250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6232573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latin typeface="Franklin Gothic Demi" panose="020B07030201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latin typeface="Franklin Gothic Demi" panose="020B07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787423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lvl1pPr>
              <a:defRPr>
                <a:latin typeface="Franklin Gothic Demi" panose="020B07030201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chor="t">
            <a:normAutofit/>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chor="t">
            <a:normAutofit/>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484864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lvl1pPr>
              <a:defRPr>
                <a:latin typeface="Franklin Gothic Demi" panose="020B07030201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latin typeface="Franklin Gothic Demi" panose="020B07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latin typeface="Franklin Gothic Demi" panose="020B07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5694647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lvl1pPr>
              <a:defRPr>
                <a:latin typeface="Franklin Gothic Demi" panose="020B07030201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1069255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14882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1762461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1970654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3776453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5950238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774923" y="5951811"/>
            <a:ext cx="7896279"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1995029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7809352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5250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5467754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5862626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3287198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1803214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603587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831819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0834979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4554998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834276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4363000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774923" y="5951811"/>
            <a:ext cx="7896279"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7306370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9457546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5250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02754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0148473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84337324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75309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9532559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3126335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9662437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916684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8159483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87103762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774923" y="5951811"/>
            <a:ext cx="7896279"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8498088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6393239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5250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9666876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7958064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94499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09025918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5018861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8391198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75245087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9958122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2816004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7572888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774923" y="5951811"/>
            <a:ext cx="7896279"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87915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015054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18011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151141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128241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450004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047093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8966721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3402548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3/21/2018</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3097049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hyperlink" Target="http://ij.org/wp-content/uploads/2017/11/Inverted-Pyramid_FINAL.pdf" TargetMode="External"/><Relationship Id="rId2" Type="http://schemas.openxmlformats.org/officeDocument/2006/relationships/image" Target="../media/image1.png"/><Relationship Id="rId1" Type="http://schemas.openxmlformats.org/officeDocument/2006/relationships/slideLayout" Target="../slideLayouts/slideLayout26.xml"/><Relationship Id="rId4" Type="http://schemas.openxmlformats.org/officeDocument/2006/relationships/hyperlink" Target="http://dhhs.ne.gov/publichealth/licensure/documents/LevelsOfStateRegulat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hyperlink" Target="https://www.hrpa.ca/Documents/Regulation/Series-on-Governance/What-it-means-to-be-a-regulated-profession-20160101.pdf" TargetMode="External"/><Relationship Id="rId2" Type="http://schemas.openxmlformats.org/officeDocument/2006/relationships/hyperlink" Target="http://ij.org/wp-content/uploads/2017/11/Inverted-Pyramid_FINAL.pdf" TargetMode="External"/><Relationship Id="rId1" Type="http://schemas.openxmlformats.org/officeDocument/2006/relationships/slideLayout" Target="../slideLayouts/slideLayout29.xml"/><Relationship Id="rId4" Type="http://schemas.openxmlformats.org/officeDocument/2006/relationships/hyperlink" Target="http://dhhs.ne.gov/publichealth/licensure/documents/LevelsOfStateRegulation.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health.state.mn.us/divs/orhpc/workforce/emerging/chw/index.html" TargetMode="External"/><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hyperlink" Target="http://www.health.state.mn.us/divs/orhpc/workforce/emerging/toolkit/chwreg2016c.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revisor.mn.gov/statutes/?id=245.462#stat.245.462.18" TargetMode="External"/><Relationship Id="rId2" Type="http://schemas.openxmlformats.org/officeDocument/2006/relationships/hyperlink" Target="https://www.revisor.mn.gov/statutes/?id=256B.0625" TargetMode="External"/><Relationship Id="rId1" Type="http://schemas.openxmlformats.org/officeDocument/2006/relationships/slideLayout" Target="../slideLayouts/slideLayout24.xml"/><Relationship Id="rId4" Type="http://schemas.openxmlformats.org/officeDocument/2006/relationships/hyperlink" Target="https://www.revisor.mn.gov/statutes/?id=245.4871#stat.245.4871.27"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hyperlink" Target="http://www.oregon.gov/oha/oei/Pages/Traditional-Health-Worker-Program.aspx" TargetMode="External"/><Relationship Id="rId2" Type="http://schemas.openxmlformats.org/officeDocument/2006/relationships/image" Target="../media/image3.png"/><Relationship Id="rId1" Type="http://schemas.openxmlformats.org/officeDocument/2006/relationships/slideLayout" Target="../slideLayouts/slideLayout24.xml"/><Relationship Id="rId4" Type="http://schemas.openxmlformats.org/officeDocument/2006/relationships/hyperlink" Target="https://secure.sos.state.or.us/oard/displayDivisionRules.action?selectedDivision=1741"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secure.sos.state.or.us/oard/displayDivisionRules.action?selectedDivision=1741" TargetMode="Externa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Franklin Gothic Demi" panose="020B0703020102020204" pitchFamily="34" charset="0"/>
              </a:rPr>
              <a:t>Community health worker (</a:t>
            </a:r>
            <a:r>
              <a:rPr lang="en-US" dirty="0" err="1" smtClean="0">
                <a:latin typeface="Franklin Gothic Demi" panose="020B0703020102020204" pitchFamily="34" charset="0"/>
              </a:rPr>
              <a:t>chw</a:t>
            </a:r>
            <a:r>
              <a:rPr lang="en-US" dirty="0" smtClean="0">
                <a:latin typeface="Franklin Gothic Demi" panose="020B0703020102020204" pitchFamily="34" charset="0"/>
              </a:rPr>
              <a:t>) workgroup</a:t>
            </a:r>
            <a:endParaRPr lang="en-US" dirty="0">
              <a:latin typeface="Franklin Gothic Demi" panose="020B0703020102020204" pitchFamily="34" charset="0"/>
            </a:endParaRPr>
          </a:p>
        </p:txBody>
      </p:sp>
      <p:sp>
        <p:nvSpPr>
          <p:cNvPr id="3" name="Subtitle 2"/>
          <p:cNvSpPr>
            <a:spLocks noGrp="1"/>
          </p:cNvSpPr>
          <p:nvPr>
            <p:ph type="subTitle" idx="1"/>
          </p:nvPr>
        </p:nvSpPr>
        <p:spPr/>
        <p:txBody>
          <a:bodyPr>
            <a:normAutofit fontScale="92500" lnSpcReduction="20000"/>
          </a:bodyPr>
          <a:lstStyle/>
          <a:p>
            <a:r>
              <a:rPr lang="en-US" dirty="0">
                <a:latin typeface="Franklin Gothic Demi" panose="020B0703020102020204" pitchFamily="34" charset="0"/>
              </a:rPr>
              <a:t>Chair: Judy </a:t>
            </a:r>
            <a:r>
              <a:rPr lang="en-US" dirty="0" err="1">
                <a:latin typeface="Franklin Gothic Demi" panose="020B0703020102020204" pitchFamily="34" charset="0"/>
              </a:rPr>
              <a:t>Hasselkus</a:t>
            </a:r>
            <a:r>
              <a:rPr lang="en-US" dirty="0">
                <a:latin typeface="Franklin Gothic Demi" panose="020B0703020102020204" pitchFamily="34" charset="0"/>
              </a:rPr>
              <a:t>, Indiana Department of Workforce Development</a:t>
            </a:r>
          </a:p>
          <a:p>
            <a:r>
              <a:rPr lang="en-US" dirty="0">
                <a:latin typeface="Franklin Gothic Demi" panose="020B0703020102020204" pitchFamily="34" charset="0"/>
              </a:rPr>
              <a:t>Co-Chair: Laura Heinrich, Indiana State Department of Health</a:t>
            </a:r>
          </a:p>
        </p:txBody>
      </p:sp>
      <p:sp>
        <p:nvSpPr>
          <p:cNvPr id="4" name="TextBox 3"/>
          <p:cNvSpPr txBox="1"/>
          <p:nvPr/>
        </p:nvSpPr>
        <p:spPr>
          <a:xfrm>
            <a:off x="581191" y="3085766"/>
            <a:ext cx="10149016" cy="461665"/>
          </a:xfrm>
          <a:prstGeom prst="rect">
            <a:avLst/>
          </a:prstGeom>
          <a:noFill/>
        </p:spPr>
        <p:txBody>
          <a:bodyPr wrap="square" rtlCol="0">
            <a:spAutoFit/>
          </a:bodyPr>
          <a:lstStyle/>
          <a:p>
            <a:r>
              <a:rPr lang="en-US" sz="2400" b="1" dirty="0" smtClean="0">
                <a:solidFill>
                  <a:schemeClr val="bg1"/>
                </a:solidFill>
                <a:latin typeface="Franklin Gothic Medium" panose="020B0603020102020204" pitchFamily="34" charset="0"/>
              </a:rPr>
              <a:t>March 20</a:t>
            </a:r>
            <a:r>
              <a:rPr lang="en-US" sz="2400" b="1" baseline="30000" dirty="0" smtClean="0">
                <a:solidFill>
                  <a:schemeClr val="bg1"/>
                </a:solidFill>
                <a:latin typeface="Franklin Gothic Medium" panose="020B0603020102020204" pitchFamily="34" charset="0"/>
              </a:rPr>
              <a:t>th</a:t>
            </a:r>
            <a:r>
              <a:rPr lang="en-US" sz="2400" b="1" dirty="0" smtClean="0">
                <a:solidFill>
                  <a:schemeClr val="bg1"/>
                </a:solidFill>
                <a:latin typeface="Franklin Gothic Medium" panose="020B0603020102020204" pitchFamily="34" charset="0"/>
              </a:rPr>
              <a:t>, 2018</a:t>
            </a:r>
            <a:endParaRPr lang="en-US" sz="2400" b="1" dirty="0">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4197622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6</a:t>
            </a:r>
            <a:r>
              <a:rPr lang="en-US" baseline="30000" dirty="0" smtClean="0"/>
              <a:t>th</a:t>
            </a:r>
            <a:r>
              <a:rPr lang="en-US" dirty="0" smtClean="0"/>
              <a:t> competency: education and facilitation skills</a:t>
            </a:r>
            <a:endParaRPr lang="en-US" dirty="0"/>
          </a:p>
        </p:txBody>
      </p:sp>
      <p:sp>
        <p:nvSpPr>
          <p:cNvPr id="5" name="Content Placeholder 4"/>
          <p:cNvSpPr>
            <a:spLocks noGrp="1"/>
          </p:cNvSpPr>
          <p:nvPr>
            <p:ph idx="1"/>
          </p:nvPr>
        </p:nvSpPr>
        <p:spPr/>
        <p:txBody>
          <a:bodyPr/>
          <a:lstStyle/>
          <a:p>
            <a:pPr marL="342900" indent="-342900">
              <a:buFont typeface="+mj-lt"/>
              <a:buAutoNum type="alphaLcParenR"/>
            </a:pPr>
            <a:r>
              <a:rPr lang="en-US" dirty="0" smtClean="0"/>
              <a:t>Ability to use empowering and learner-centered teaching strategies that are culturally appropriate</a:t>
            </a:r>
          </a:p>
          <a:p>
            <a:pPr marL="342900" indent="-342900">
              <a:buFont typeface="+mj-lt"/>
              <a:buAutoNum type="alphaLcParenR"/>
            </a:pPr>
            <a:r>
              <a:rPr lang="en-US" dirty="0" smtClean="0"/>
              <a:t>Ability to use a range of appropriate and effective educational techniques that are culturally appropriate</a:t>
            </a:r>
          </a:p>
          <a:p>
            <a:pPr marL="342900" indent="-342900">
              <a:buFont typeface="+mj-lt"/>
              <a:buAutoNum type="alphaLcParenR"/>
            </a:pPr>
            <a:r>
              <a:rPr lang="en-US" dirty="0" smtClean="0"/>
              <a:t>Ability to facilitate group discussions and decision-making using culturally appropriate strategies</a:t>
            </a:r>
          </a:p>
          <a:p>
            <a:pPr marL="342900" indent="-342900">
              <a:buFont typeface="+mj-lt"/>
              <a:buAutoNum type="alphaLcParenR"/>
            </a:pPr>
            <a:r>
              <a:rPr lang="en-US" dirty="0" smtClean="0"/>
              <a:t>Ability to plan and conduct classes and presentations for a variety of groups</a:t>
            </a:r>
          </a:p>
          <a:p>
            <a:pPr marL="342900" indent="-342900">
              <a:buFont typeface="+mj-lt"/>
              <a:buAutoNum type="alphaLcParenR"/>
            </a:pPr>
            <a:r>
              <a:rPr lang="en-US" dirty="0" smtClean="0"/>
              <a:t>Ability to seek out appropriate information and respond to questions about pertinent topics (in a culturally appropriate context)</a:t>
            </a:r>
          </a:p>
          <a:p>
            <a:pPr marL="342900" indent="-342900">
              <a:buFont typeface="+mj-lt"/>
              <a:buAutoNum type="alphaLcParenR"/>
            </a:pPr>
            <a:r>
              <a:rPr lang="en-US" dirty="0" smtClean="0"/>
              <a:t>Ability to find and share requested information that is culturally appropriate</a:t>
            </a:r>
          </a:p>
          <a:p>
            <a:pPr marL="342900" indent="-342900">
              <a:buFont typeface="+mj-lt"/>
              <a:buAutoNum type="alphaLcParenR"/>
            </a:pPr>
            <a:r>
              <a:rPr lang="en-US" dirty="0" smtClean="0"/>
              <a:t>Ability to collaborate with other educators in a culturally appropriate context</a:t>
            </a:r>
          </a:p>
          <a:p>
            <a:pPr marL="342900" indent="-342900">
              <a:buFont typeface="+mj-lt"/>
              <a:buAutoNum type="alphaLcParenR"/>
            </a:pPr>
            <a:r>
              <a:rPr lang="en-US" dirty="0" smtClean="0"/>
              <a:t>Ability to collect and use culturally appropriate information from and with community members</a:t>
            </a:r>
            <a:endParaRPr lang="en-US" dirty="0"/>
          </a:p>
        </p:txBody>
      </p:sp>
    </p:spTree>
    <p:extLst>
      <p:ext uri="{BB962C8B-B14F-4D97-AF65-F5344CB8AC3E}">
        <p14:creationId xmlns:p14="http://schemas.microsoft.com/office/powerpoint/2010/main" val="3515216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7</a:t>
            </a:r>
            <a:r>
              <a:rPr lang="en-US" baseline="30000" dirty="0" smtClean="0"/>
              <a:t>th</a:t>
            </a:r>
            <a:r>
              <a:rPr lang="en-US" dirty="0" smtClean="0"/>
              <a:t> competency: individual and community assessment skills</a:t>
            </a:r>
            <a:endParaRPr lang="en-US" dirty="0"/>
          </a:p>
        </p:txBody>
      </p:sp>
      <p:sp>
        <p:nvSpPr>
          <p:cNvPr id="5" name="Content Placeholder 4"/>
          <p:cNvSpPr>
            <a:spLocks noGrp="1"/>
          </p:cNvSpPr>
          <p:nvPr>
            <p:ph idx="1"/>
          </p:nvPr>
        </p:nvSpPr>
        <p:spPr/>
        <p:txBody>
          <a:bodyPr/>
          <a:lstStyle/>
          <a:p>
            <a:pPr marL="342900" indent="-342900">
              <a:buFont typeface="+mj-lt"/>
              <a:buAutoNum type="alphaLcParenR"/>
            </a:pPr>
            <a:r>
              <a:rPr lang="en-US" dirty="0" smtClean="0"/>
              <a:t>Ability to participate in individual assessment through observation and active inquiry</a:t>
            </a:r>
          </a:p>
          <a:p>
            <a:pPr marL="342900" indent="-342900">
              <a:buFont typeface="+mj-lt"/>
              <a:buAutoNum type="alphaLcParenR"/>
            </a:pPr>
            <a:r>
              <a:rPr lang="en-US" dirty="0" smtClean="0"/>
              <a:t>Ability to participate in community assessment through observation and active inquiry</a:t>
            </a:r>
            <a:endParaRPr lang="en-US" dirty="0"/>
          </a:p>
        </p:txBody>
      </p:sp>
    </p:spTree>
    <p:extLst>
      <p:ext uri="{BB962C8B-B14F-4D97-AF65-F5344CB8AC3E}">
        <p14:creationId xmlns:p14="http://schemas.microsoft.com/office/powerpoint/2010/main" val="1044933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8</a:t>
            </a:r>
            <a:r>
              <a:rPr lang="en-US" baseline="30000" dirty="0" smtClean="0"/>
              <a:t>th</a:t>
            </a:r>
            <a:r>
              <a:rPr lang="en-US" dirty="0" smtClean="0"/>
              <a:t> competency: outreach skills</a:t>
            </a:r>
            <a:endParaRPr lang="en-US" dirty="0"/>
          </a:p>
        </p:txBody>
      </p:sp>
      <p:sp>
        <p:nvSpPr>
          <p:cNvPr id="5" name="Content Placeholder 4"/>
          <p:cNvSpPr>
            <a:spLocks noGrp="1"/>
          </p:cNvSpPr>
          <p:nvPr>
            <p:ph idx="1"/>
          </p:nvPr>
        </p:nvSpPr>
        <p:spPr/>
        <p:txBody>
          <a:bodyPr/>
          <a:lstStyle/>
          <a:p>
            <a:pPr marL="342900" indent="-342900">
              <a:buFont typeface="+mj-lt"/>
              <a:buAutoNum type="alphaLcParenR"/>
            </a:pPr>
            <a:r>
              <a:rPr lang="en-US" dirty="0" smtClean="0"/>
              <a:t>Ability to identify need, recruit, and follow-up</a:t>
            </a:r>
          </a:p>
          <a:p>
            <a:pPr marL="342900" indent="-342900">
              <a:buFont typeface="+mj-lt"/>
              <a:buAutoNum type="alphaLcParenR"/>
            </a:pPr>
            <a:r>
              <a:rPr lang="en-US" dirty="0" smtClean="0"/>
              <a:t>Ability to prepare and disseminate information</a:t>
            </a:r>
          </a:p>
          <a:p>
            <a:pPr marL="342900" indent="-342900">
              <a:buFont typeface="+mj-lt"/>
              <a:buAutoNum type="alphaLcParenR"/>
            </a:pPr>
            <a:r>
              <a:rPr lang="en-US" dirty="0" smtClean="0"/>
              <a:t>Ability to identify existing resources, build a current resources inventory, and maintain a current resources inventory</a:t>
            </a:r>
          </a:p>
          <a:p>
            <a:pPr marL="0" indent="0">
              <a:buNone/>
            </a:pPr>
            <a:endParaRPr lang="en-US" dirty="0"/>
          </a:p>
        </p:txBody>
      </p:sp>
    </p:spTree>
    <p:extLst>
      <p:ext uri="{BB962C8B-B14F-4D97-AF65-F5344CB8AC3E}">
        <p14:creationId xmlns:p14="http://schemas.microsoft.com/office/powerpoint/2010/main" val="3598034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9</a:t>
            </a:r>
            <a:r>
              <a:rPr lang="en-US" baseline="30000" dirty="0" smtClean="0"/>
              <a:t>th</a:t>
            </a:r>
            <a:r>
              <a:rPr lang="en-US" dirty="0" smtClean="0"/>
              <a:t> competency: professional skills and conduct</a:t>
            </a:r>
            <a:endParaRPr lang="en-US" dirty="0"/>
          </a:p>
        </p:txBody>
      </p:sp>
      <p:sp>
        <p:nvSpPr>
          <p:cNvPr id="5" name="Content Placeholder 4"/>
          <p:cNvSpPr>
            <a:spLocks noGrp="1"/>
          </p:cNvSpPr>
          <p:nvPr>
            <p:ph idx="1"/>
          </p:nvPr>
        </p:nvSpPr>
        <p:spPr/>
        <p:txBody>
          <a:bodyPr>
            <a:normAutofit fontScale="92500" lnSpcReduction="20000"/>
          </a:bodyPr>
          <a:lstStyle/>
          <a:p>
            <a:pPr marL="342900" indent="-342900">
              <a:buFont typeface="+mj-lt"/>
              <a:buAutoNum type="alphaLcParenR"/>
            </a:pPr>
            <a:r>
              <a:rPr lang="en-US" dirty="0" smtClean="0"/>
              <a:t>Ability to set goals and to develop and observe a work plan</a:t>
            </a:r>
          </a:p>
          <a:p>
            <a:pPr marL="342900" indent="-342900">
              <a:buFont typeface="+mj-lt"/>
              <a:buAutoNum type="alphaLcParenR"/>
            </a:pPr>
            <a:r>
              <a:rPr lang="en-US" dirty="0" smtClean="0"/>
              <a:t>Ability to balance priorities and to manage time</a:t>
            </a:r>
          </a:p>
          <a:p>
            <a:pPr marL="342900" indent="-342900">
              <a:buFont typeface="+mj-lt"/>
              <a:buAutoNum type="alphaLcParenR"/>
            </a:pPr>
            <a:r>
              <a:rPr lang="en-US" dirty="0" smtClean="0"/>
              <a:t>Ability to apply critical thinking techniques, problem solving, and identify which cases require follow up with a larger team</a:t>
            </a:r>
          </a:p>
          <a:p>
            <a:pPr marL="342900" indent="-342900">
              <a:buFont typeface="+mj-lt"/>
              <a:buAutoNum type="alphaLcParenR"/>
            </a:pPr>
            <a:r>
              <a:rPr lang="en-US" dirty="0" smtClean="0"/>
              <a:t>Ability to use pertinent technology</a:t>
            </a:r>
          </a:p>
          <a:p>
            <a:pPr marL="342900" indent="-342900">
              <a:buFont typeface="+mj-lt"/>
              <a:buAutoNum type="alphaLcParenR"/>
            </a:pPr>
            <a:r>
              <a:rPr lang="en-US" dirty="0" smtClean="0"/>
              <a:t>Ability to maximize personal safety while working in community and/or clinical settings</a:t>
            </a:r>
          </a:p>
          <a:p>
            <a:pPr marL="342900" indent="-342900">
              <a:buFont typeface="+mj-lt"/>
              <a:buAutoNum type="alphaLcParenR"/>
            </a:pPr>
            <a:r>
              <a:rPr lang="en-US" dirty="0" smtClean="0"/>
              <a:t>Ability to observe and follow ethical and legal standards (e.g. CHW Code of Ethics, Americans with Disabilities Act [ADA], Health Insurance Portability and Accountability Act [HIPPA])</a:t>
            </a:r>
          </a:p>
          <a:p>
            <a:pPr marL="342900" indent="-342900">
              <a:buFont typeface="+mj-lt"/>
              <a:buAutoNum type="alphaLcParenR"/>
            </a:pPr>
            <a:r>
              <a:rPr lang="en-US" dirty="0"/>
              <a:t>Ability to identify situations calling for mandatory reporting and carry out </a:t>
            </a:r>
            <a:r>
              <a:rPr lang="en-US" dirty="0" smtClean="0"/>
              <a:t>mandatory reporting requirements</a:t>
            </a:r>
            <a:endParaRPr lang="en-US" dirty="0"/>
          </a:p>
          <a:p>
            <a:pPr marL="342900" indent="-342900">
              <a:buFont typeface="+mj-lt"/>
              <a:buAutoNum type="alphaLcParenR"/>
            </a:pPr>
            <a:r>
              <a:rPr lang="en-US" dirty="0" smtClean="0"/>
              <a:t>Ability to participate in professional development of peer CHWs and in networking among CHW groups</a:t>
            </a:r>
          </a:p>
          <a:p>
            <a:pPr marL="342900" indent="-342900">
              <a:buFont typeface="+mj-lt"/>
              <a:buAutoNum type="alphaLcParenR"/>
            </a:pPr>
            <a:r>
              <a:rPr lang="en-US" dirty="0" smtClean="0"/>
              <a:t>Ability to set boundaries and practice self-care</a:t>
            </a:r>
            <a:endParaRPr lang="en-US" dirty="0"/>
          </a:p>
        </p:txBody>
      </p:sp>
    </p:spTree>
    <p:extLst>
      <p:ext uri="{BB962C8B-B14F-4D97-AF65-F5344CB8AC3E}">
        <p14:creationId xmlns:p14="http://schemas.microsoft.com/office/powerpoint/2010/main" val="155881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10</a:t>
            </a:r>
            <a:r>
              <a:rPr lang="en-US" baseline="30000" dirty="0" smtClean="0"/>
              <a:t>th</a:t>
            </a:r>
            <a:r>
              <a:rPr lang="en-US" dirty="0" smtClean="0"/>
              <a:t> competency: evaluation and research skills</a:t>
            </a:r>
            <a:endParaRPr lang="en-US" dirty="0"/>
          </a:p>
        </p:txBody>
      </p:sp>
      <p:sp>
        <p:nvSpPr>
          <p:cNvPr id="5" name="Content Placeholder 4"/>
          <p:cNvSpPr>
            <a:spLocks noGrp="1"/>
          </p:cNvSpPr>
          <p:nvPr>
            <p:ph idx="1"/>
          </p:nvPr>
        </p:nvSpPr>
        <p:spPr/>
        <p:txBody>
          <a:bodyPr/>
          <a:lstStyle/>
          <a:p>
            <a:pPr marL="342900" indent="-342900">
              <a:buFont typeface="+mj-lt"/>
              <a:buAutoNum type="alphaLcParenR"/>
            </a:pPr>
            <a:r>
              <a:rPr lang="en-US" dirty="0" smtClean="0"/>
              <a:t>Ability to support evaluation and research processes including: </a:t>
            </a:r>
            <a:r>
              <a:rPr lang="en-US" dirty="0" err="1" smtClean="0"/>
              <a:t>i</a:t>
            </a:r>
            <a:r>
              <a:rPr lang="en-US" dirty="0" smtClean="0"/>
              <a:t>) assisting with collecting data ii) sharing results and findings</a:t>
            </a:r>
            <a:endParaRPr lang="en-US" dirty="0"/>
          </a:p>
        </p:txBody>
      </p:sp>
    </p:spTree>
    <p:extLst>
      <p:ext uri="{BB962C8B-B14F-4D97-AF65-F5344CB8AC3E}">
        <p14:creationId xmlns:p14="http://schemas.microsoft.com/office/powerpoint/2010/main" val="1225484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11</a:t>
            </a:r>
            <a:r>
              <a:rPr lang="en-US" baseline="30000" dirty="0" smtClean="0"/>
              <a:t>th</a:t>
            </a:r>
            <a:r>
              <a:rPr lang="en-US" dirty="0" smtClean="0"/>
              <a:t> competency: knowledge base</a:t>
            </a:r>
            <a:endParaRPr lang="en-US" dirty="0"/>
          </a:p>
        </p:txBody>
      </p:sp>
      <p:sp>
        <p:nvSpPr>
          <p:cNvPr id="5" name="Content Placeholder 4"/>
          <p:cNvSpPr>
            <a:spLocks noGrp="1"/>
          </p:cNvSpPr>
          <p:nvPr>
            <p:ph idx="1"/>
          </p:nvPr>
        </p:nvSpPr>
        <p:spPr/>
        <p:txBody>
          <a:bodyPr>
            <a:normAutofit lnSpcReduction="10000"/>
          </a:bodyPr>
          <a:lstStyle/>
          <a:p>
            <a:pPr marL="342900" indent="-342900">
              <a:buFont typeface="+mj-lt"/>
              <a:buAutoNum type="alphaLcParenR"/>
            </a:pPr>
            <a:r>
              <a:rPr lang="en-US" dirty="0" smtClean="0"/>
              <a:t>Knowledge about social determinants or social factors related to health and health disparities</a:t>
            </a:r>
          </a:p>
          <a:p>
            <a:pPr marL="342900" indent="-342900">
              <a:buFont typeface="+mj-lt"/>
              <a:buAutoNum type="alphaLcParenR"/>
            </a:pPr>
            <a:r>
              <a:rPr lang="en-US" dirty="0" smtClean="0"/>
              <a:t>Knowledge about pertinent health issues</a:t>
            </a:r>
          </a:p>
          <a:p>
            <a:pPr marL="342900" indent="-342900">
              <a:buFont typeface="+mj-lt"/>
              <a:buAutoNum type="alphaLcParenR"/>
            </a:pPr>
            <a:r>
              <a:rPr lang="en-US" dirty="0" smtClean="0"/>
              <a:t>Knowledge about healthy lifestyles and self-care</a:t>
            </a:r>
          </a:p>
          <a:p>
            <a:pPr marL="342900" indent="-342900">
              <a:buFont typeface="+mj-lt"/>
              <a:buAutoNum type="alphaLcParenR"/>
            </a:pPr>
            <a:r>
              <a:rPr lang="en-US" dirty="0" smtClean="0"/>
              <a:t>Knowledge about mental/behavioral health issues and their connection to physical health as well as the ability to recognize baseline issues or problems</a:t>
            </a:r>
          </a:p>
          <a:p>
            <a:pPr marL="342900" indent="-342900">
              <a:buFont typeface="+mj-lt"/>
              <a:buAutoNum type="alphaLcParenR"/>
            </a:pPr>
            <a:r>
              <a:rPr lang="en-US" dirty="0" smtClean="0"/>
              <a:t>Knowledge about the factors that contribute to health behaviors </a:t>
            </a:r>
          </a:p>
          <a:p>
            <a:pPr marL="342900" indent="-342900">
              <a:buFont typeface="+mj-lt"/>
              <a:buAutoNum type="alphaLcParenR"/>
            </a:pPr>
            <a:r>
              <a:rPr lang="en-US" dirty="0" smtClean="0"/>
              <a:t>Knowledge of basic public health principles</a:t>
            </a:r>
          </a:p>
          <a:p>
            <a:pPr marL="342900" indent="-342900">
              <a:buFont typeface="+mj-lt"/>
              <a:buAutoNum type="alphaLcParenR"/>
            </a:pPr>
            <a:r>
              <a:rPr lang="en-US" dirty="0" smtClean="0"/>
              <a:t>Knowledge about the community served</a:t>
            </a:r>
          </a:p>
          <a:p>
            <a:pPr marL="342900" indent="-342900">
              <a:buFont typeface="+mj-lt"/>
              <a:buAutoNum type="alphaLcParenR"/>
            </a:pPr>
            <a:r>
              <a:rPr lang="en-US" dirty="0" smtClean="0"/>
              <a:t>Knowledge about system and resources for health and social service in the United States and local community</a:t>
            </a:r>
            <a:endParaRPr lang="en-US" dirty="0"/>
          </a:p>
        </p:txBody>
      </p:sp>
    </p:spTree>
    <p:extLst>
      <p:ext uri="{BB962C8B-B14F-4D97-AF65-F5344CB8AC3E}">
        <p14:creationId xmlns:p14="http://schemas.microsoft.com/office/powerpoint/2010/main" val="2022965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Demi" panose="020B0703020102020204" pitchFamily="34" charset="0"/>
              </a:rPr>
              <a:t>Update on </a:t>
            </a:r>
            <a:r>
              <a:rPr lang="en-US" dirty="0" err="1" smtClean="0">
                <a:latin typeface="Franklin Gothic Demi" panose="020B0703020102020204" pitchFamily="34" charset="0"/>
              </a:rPr>
              <a:t>fssa</a:t>
            </a:r>
            <a:r>
              <a:rPr lang="en-US" dirty="0" smtClean="0">
                <a:latin typeface="Franklin Gothic Demi" panose="020B0703020102020204" pitchFamily="34" charset="0"/>
              </a:rPr>
              <a:t> </a:t>
            </a:r>
            <a:r>
              <a:rPr lang="en-US" dirty="0" err="1" smtClean="0">
                <a:latin typeface="Franklin Gothic Demi" panose="020B0703020102020204" pitchFamily="34" charset="0"/>
              </a:rPr>
              <a:t>chw</a:t>
            </a:r>
            <a:r>
              <a:rPr lang="en-US" dirty="0" smtClean="0">
                <a:latin typeface="Franklin Gothic Demi" panose="020B0703020102020204" pitchFamily="34" charset="0"/>
              </a:rPr>
              <a:t> initiatives</a:t>
            </a:r>
            <a:endParaRPr lang="en-US" dirty="0">
              <a:latin typeface="Franklin Gothic Demi" panose="020B0703020102020204" pitchFamily="34" charset="0"/>
            </a:endParaRPr>
          </a:p>
        </p:txBody>
      </p:sp>
      <p:sp>
        <p:nvSpPr>
          <p:cNvPr id="3" name="Text Placeholder 2"/>
          <p:cNvSpPr>
            <a:spLocks noGrp="1"/>
          </p:cNvSpPr>
          <p:nvPr>
            <p:ph type="body" idx="1"/>
          </p:nvPr>
        </p:nvSpPr>
        <p:spPr/>
        <p:txBody>
          <a:bodyPr/>
          <a:lstStyle/>
          <a:p>
            <a:r>
              <a:rPr lang="en-US" dirty="0" smtClean="0">
                <a:latin typeface="Franklin Gothic Demi" panose="020B0703020102020204" pitchFamily="34" charset="0"/>
              </a:rPr>
              <a:t>office of Medicaid policy and planning</a:t>
            </a:r>
            <a:endParaRPr lang="en-US" dirty="0">
              <a:latin typeface="Franklin Gothic Demi" panose="020B0703020102020204" pitchFamily="34" charset="0"/>
            </a:endParaRPr>
          </a:p>
        </p:txBody>
      </p:sp>
    </p:spTree>
    <p:extLst>
      <p:ext uri="{BB962C8B-B14F-4D97-AF65-F5344CB8AC3E}">
        <p14:creationId xmlns:p14="http://schemas.microsoft.com/office/powerpoint/2010/main" val="375154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Demi" panose="020B0703020102020204" pitchFamily="34" charset="0"/>
              </a:rPr>
              <a:t>Overview of Other States’ CHW Regulatory Schema</a:t>
            </a:r>
            <a:endParaRPr lang="en-US" dirty="0">
              <a:latin typeface="Franklin Gothic Demi" panose="020B0703020102020204" pitchFamily="34" charset="0"/>
            </a:endParaRPr>
          </a:p>
        </p:txBody>
      </p:sp>
      <p:sp>
        <p:nvSpPr>
          <p:cNvPr id="3" name="Text Placeholder 2"/>
          <p:cNvSpPr>
            <a:spLocks noGrp="1"/>
          </p:cNvSpPr>
          <p:nvPr>
            <p:ph type="body" idx="1"/>
          </p:nvPr>
        </p:nvSpPr>
        <p:spPr/>
        <p:txBody>
          <a:bodyPr>
            <a:normAutofit/>
          </a:bodyPr>
          <a:lstStyle/>
          <a:p>
            <a:r>
              <a:rPr lang="en-US" dirty="0" smtClean="0">
                <a:latin typeface="Franklin Gothic Demi" panose="020B0703020102020204" pitchFamily="34" charset="0"/>
              </a:rPr>
              <a:t> </a:t>
            </a:r>
            <a:endParaRPr lang="en-US" dirty="0">
              <a:latin typeface="Franklin Gothic Demi" panose="020B0703020102020204" pitchFamily="34" charset="0"/>
            </a:endParaRPr>
          </a:p>
        </p:txBody>
      </p:sp>
    </p:spTree>
    <p:extLst>
      <p:ext uri="{BB962C8B-B14F-4D97-AF65-F5344CB8AC3E}">
        <p14:creationId xmlns:p14="http://schemas.microsoft.com/office/powerpoint/2010/main" val="1858684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Franklin Gothic Demi" panose="020B0703020102020204" pitchFamily="34" charset="0"/>
              </a:rPr>
              <a:t>Key Components of a Regulatory Structure</a:t>
            </a:r>
            <a:endParaRPr lang="en-US" dirty="0">
              <a:latin typeface="Franklin Gothic Demi" panose="020B0703020102020204" pitchFamily="34" charset="0"/>
            </a:endParaRPr>
          </a:p>
        </p:txBody>
      </p:sp>
      <p:sp>
        <p:nvSpPr>
          <p:cNvPr id="5" name="Content Placeholder 4"/>
          <p:cNvSpPr>
            <a:spLocks noGrp="1"/>
          </p:cNvSpPr>
          <p:nvPr>
            <p:ph idx="1"/>
          </p:nvPr>
        </p:nvSpPr>
        <p:spPr>
          <a:xfrm>
            <a:off x="581192" y="2180496"/>
            <a:ext cx="11029615" cy="4085550"/>
          </a:xfrm>
        </p:spPr>
        <p:txBody>
          <a:bodyPr/>
          <a:lstStyle/>
          <a:p>
            <a:pPr marL="342900" indent="-342900">
              <a:buFont typeface="+mj-lt"/>
              <a:buAutoNum type="arabicPeriod"/>
            </a:pPr>
            <a:r>
              <a:rPr lang="en-US" sz="2200" b="1" dirty="0" smtClean="0"/>
              <a:t>Level of Occupational Regulation </a:t>
            </a:r>
          </a:p>
          <a:p>
            <a:pPr lvl="1"/>
            <a:r>
              <a:rPr lang="en-US" sz="1800" dirty="0" smtClean="0"/>
              <a:t>License, State Certification, Registry…</a:t>
            </a:r>
          </a:p>
          <a:p>
            <a:pPr marL="342900" indent="-342900">
              <a:buFont typeface="+mj-lt"/>
              <a:buAutoNum type="arabicPeriod"/>
            </a:pPr>
            <a:r>
              <a:rPr lang="en-US" sz="2200" b="1" dirty="0" smtClean="0"/>
              <a:t>Training Regulation</a:t>
            </a:r>
          </a:p>
          <a:p>
            <a:pPr lvl="1"/>
            <a:r>
              <a:rPr lang="en-US" sz="1800" dirty="0" smtClean="0"/>
              <a:t>What entity regulates training?</a:t>
            </a:r>
          </a:p>
          <a:p>
            <a:pPr lvl="1"/>
            <a:r>
              <a:rPr lang="en-US" sz="1800" dirty="0" smtClean="0"/>
              <a:t>What entity delivers training?</a:t>
            </a:r>
          </a:p>
          <a:p>
            <a:pPr lvl="1"/>
            <a:r>
              <a:rPr lang="en-US" sz="1800" dirty="0" smtClean="0"/>
              <a:t>Training logistics (hours, CE)</a:t>
            </a:r>
          </a:p>
          <a:p>
            <a:pPr marL="342900" indent="-342900">
              <a:buFont typeface="+mj-lt"/>
              <a:buAutoNum type="arabicPeriod"/>
            </a:pPr>
            <a:r>
              <a:rPr lang="en-US" sz="2200" b="1" dirty="0" smtClean="0"/>
              <a:t>Scope of Practice/Services Provided</a:t>
            </a:r>
          </a:p>
          <a:p>
            <a:pPr lvl="1"/>
            <a:r>
              <a:rPr lang="en-US" sz="1800" dirty="0" smtClean="0"/>
              <a:t>Whether or not this is defined in statute</a:t>
            </a:r>
          </a:p>
          <a:p>
            <a:pPr lvl="1"/>
            <a:endParaRPr lang="en-US" dirty="0"/>
          </a:p>
        </p:txBody>
      </p:sp>
    </p:spTree>
    <p:extLst>
      <p:ext uri="{BB962C8B-B14F-4D97-AF65-F5344CB8AC3E}">
        <p14:creationId xmlns:p14="http://schemas.microsoft.com/office/powerpoint/2010/main" val="1840971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Levels of Occupational Regulation</a:t>
            </a:r>
            <a:endParaRPr lang="en-US" dirty="0"/>
          </a:p>
        </p:txBody>
      </p:sp>
      <p:pic>
        <p:nvPicPr>
          <p:cNvPr id="4" name="Content Placeholder 3"/>
          <p:cNvPicPr>
            <a:picLocks noGrp="1" noChangeAspect="1"/>
          </p:cNvPicPr>
          <p:nvPr>
            <p:ph sz="half" idx="1"/>
          </p:nvPr>
        </p:nvPicPr>
        <p:blipFill>
          <a:blip r:embed="rId2"/>
          <a:stretch>
            <a:fillRect/>
          </a:stretch>
        </p:blipFill>
        <p:spPr>
          <a:xfrm>
            <a:off x="144379" y="2624320"/>
            <a:ext cx="4921891" cy="2756907"/>
          </a:xfrm>
          <a:prstGeom prst="rect">
            <a:avLst/>
          </a:prstGeom>
        </p:spPr>
      </p:pic>
      <p:sp>
        <p:nvSpPr>
          <p:cNvPr id="6" name="Content Placeholder 5"/>
          <p:cNvSpPr>
            <a:spLocks noGrp="1"/>
          </p:cNvSpPr>
          <p:nvPr>
            <p:ph sz="half" idx="2"/>
          </p:nvPr>
        </p:nvSpPr>
        <p:spPr>
          <a:xfrm>
            <a:off x="494184" y="6441989"/>
            <a:ext cx="11203633" cy="555149"/>
          </a:xfrm>
        </p:spPr>
        <p:txBody>
          <a:bodyPr>
            <a:noAutofit/>
          </a:bodyPr>
          <a:lstStyle/>
          <a:p>
            <a:pPr marL="0" indent="0">
              <a:buNone/>
            </a:pPr>
            <a:r>
              <a:rPr lang="en-US" sz="1050" dirty="0" smtClean="0">
                <a:hlinkClick r:id="rId3"/>
              </a:rPr>
              <a:t>Information synthesized from 1. http</a:t>
            </a:r>
            <a:r>
              <a:rPr lang="en-US" sz="1050" dirty="0">
                <a:hlinkClick r:id="rId3"/>
              </a:rPr>
              <a:t>://</a:t>
            </a:r>
            <a:r>
              <a:rPr lang="en-US" sz="1050" dirty="0" smtClean="0">
                <a:hlinkClick r:id="rId3"/>
              </a:rPr>
              <a:t>ij.org/wp-content/uploads/2017/11/Inverted-Pyramid_FINAL.pdf</a:t>
            </a:r>
            <a:r>
              <a:rPr lang="en-US" sz="1050" dirty="0" smtClean="0"/>
              <a:t> </a:t>
            </a:r>
            <a:r>
              <a:rPr lang="en-US" sz="1050" dirty="0"/>
              <a:t>and </a:t>
            </a:r>
            <a:r>
              <a:rPr lang="en-US" sz="1050" dirty="0">
                <a:hlinkClick r:id="rId4"/>
              </a:rPr>
              <a:t>http://</a:t>
            </a:r>
            <a:r>
              <a:rPr lang="en-US" sz="1050" dirty="0" smtClean="0">
                <a:hlinkClick r:id="rId4"/>
              </a:rPr>
              <a:t>dhhs.ne.gov/publichealth/licensure/documents/LevelsOfStateRegulation.pdf</a:t>
            </a:r>
            <a:r>
              <a:rPr lang="en-US" sz="1050" dirty="0" smtClean="0"/>
              <a:t> </a:t>
            </a:r>
            <a:endParaRPr lang="en-US" sz="1050" dirty="0"/>
          </a:p>
        </p:txBody>
      </p:sp>
      <p:sp>
        <p:nvSpPr>
          <p:cNvPr id="8" name="Content Placeholder 5"/>
          <p:cNvSpPr txBox="1">
            <a:spLocks/>
          </p:cNvSpPr>
          <p:nvPr/>
        </p:nvSpPr>
        <p:spPr>
          <a:xfrm>
            <a:off x="5066270" y="2042985"/>
            <a:ext cx="6696939" cy="4399004"/>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Franklin Gothic Book" panose="020B0503020102020204" pitchFamily="34" charset="0"/>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Franklin Gothic Book" panose="020B0503020102020204" pitchFamily="34" charset="0"/>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Franklin Gothic Book" panose="020B0503020102020204" pitchFamily="34" charset="0"/>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Franklin Gothic Book" panose="020B0503020102020204" pitchFamily="34" charset="0"/>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Franklin Gothic Book" panose="020B0503020102020204" pitchFamily="34" charset="0"/>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b="1" dirty="0" smtClean="0"/>
              <a:t>Registration:</a:t>
            </a:r>
          </a:p>
          <a:p>
            <a:pPr lvl="1"/>
            <a:r>
              <a:rPr lang="en-US" dirty="0" smtClean="0"/>
              <a:t>Involves nothing more than requiring an individual to inform the state that he/she is engaging in practice. </a:t>
            </a:r>
            <a:r>
              <a:rPr lang="en-US" b="1" dirty="0" smtClean="0"/>
              <a:t>When registration is imposed, it is mandatory that an individual be on the registry if he/she engages in a practice</a:t>
            </a:r>
            <a:r>
              <a:rPr lang="en-US" dirty="0" smtClean="0"/>
              <a:t>. </a:t>
            </a:r>
          </a:p>
          <a:p>
            <a:r>
              <a:rPr lang="en-US" b="1" dirty="0" smtClean="0"/>
              <a:t>State </a:t>
            </a:r>
            <a:r>
              <a:rPr lang="en-US" b="1" dirty="0"/>
              <a:t>Certification:</a:t>
            </a:r>
          </a:p>
          <a:p>
            <a:pPr lvl="1"/>
            <a:r>
              <a:rPr lang="en-US" dirty="0" smtClean="0"/>
              <a:t>“However</a:t>
            </a:r>
            <a:r>
              <a:rPr lang="en-US" dirty="0"/>
              <a:t>, state certification differs from third-party certification in two major respects. First, the certifying body is the government rather than a private group. And second, state certification restricts the use of an occupational title—though not, as licensing does, the practice of an occupation. </a:t>
            </a:r>
            <a:r>
              <a:rPr lang="en-US" b="1" dirty="0"/>
              <a:t>Under state certification, anyone can work in an occupation, but only those who meet the state’s criteria can use a designated </a:t>
            </a:r>
            <a:r>
              <a:rPr lang="en-US" b="1" dirty="0" smtClean="0"/>
              <a:t>title</a:t>
            </a:r>
            <a:r>
              <a:rPr lang="en-US" dirty="0" smtClean="0"/>
              <a:t>.”</a:t>
            </a:r>
            <a:r>
              <a:rPr lang="en-US" baseline="30000" dirty="0" smtClean="0"/>
              <a:t>1</a:t>
            </a:r>
            <a:endParaRPr lang="en-US" dirty="0"/>
          </a:p>
          <a:p>
            <a:r>
              <a:rPr lang="en-US" b="1" dirty="0" smtClean="0"/>
              <a:t>Licensure</a:t>
            </a:r>
            <a:r>
              <a:rPr lang="en-US" b="1" dirty="0"/>
              <a:t>:</a:t>
            </a:r>
          </a:p>
          <a:p>
            <a:pPr lvl="1"/>
            <a:r>
              <a:rPr lang="en-US" dirty="0" smtClean="0"/>
              <a:t>Most restrictive form of state regulation</a:t>
            </a:r>
          </a:p>
          <a:p>
            <a:pPr lvl="1"/>
            <a:r>
              <a:rPr lang="en-US" dirty="0" smtClean="0"/>
              <a:t>Requires a scope of practice. Only a licensed member of the profession may practice the profession.</a:t>
            </a:r>
            <a:endParaRPr lang="en-US" dirty="0"/>
          </a:p>
        </p:txBody>
      </p:sp>
    </p:spTree>
    <p:extLst>
      <p:ext uri="{BB962C8B-B14F-4D97-AF65-F5344CB8AC3E}">
        <p14:creationId xmlns:p14="http://schemas.microsoft.com/office/powerpoint/2010/main" val="84094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Franklin Gothic Demi" panose="020B0703020102020204" pitchFamily="34" charset="0"/>
              </a:rPr>
              <a:t>Approval of Previous Meeting Minutes and Roll Call</a:t>
            </a:r>
            <a:endParaRPr lang="en-US" dirty="0">
              <a:latin typeface="Franklin Gothic Demi" panose="020B0703020102020204" pitchFamily="34" charset="0"/>
            </a:endParaRPr>
          </a:p>
        </p:txBody>
      </p:sp>
      <p:sp>
        <p:nvSpPr>
          <p:cNvPr id="5" name="Text Placeholder 4"/>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1828252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2430705680"/>
              </p:ext>
            </p:extLst>
          </p:nvPr>
        </p:nvGraphicFramePr>
        <p:xfrm>
          <a:off x="395417" y="567798"/>
          <a:ext cx="11418199" cy="5821680"/>
        </p:xfrm>
        <a:graphic>
          <a:graphicData uri="http://schemas.openxmlformats.org/drawingml/2006/table">
            <a:tbl>
              <a:tblPr firstRow="1" bandRow="1">
                <a:tableStyleId>{5C22544A-7EE6-4342-B048-85BDC9FD1C3A}</a:tableStyleId>
              </a:tblPr>
              <a:tblGrid>
                <a:gridCol w="2059101">
                  <a:extLst>
                    <a:ext uri="{9D8B030D-6E8A-4147-A177-3AD203B41FA5}">
                      <a16:colId xmlns:a16="http://schemas.microsoft.com/office/drawing/2014/main" val="639107463"/>
                    </a:ext>
                  </a:extLst>
                </a:gridCol>
                <a:gridCol w="3307803">
                  <a:extLst>
                    <a:ext uri="{9D8B030D-6E8A-4147-A177-3AD203B41FA5}">
                      <a16:colId xmlns:a16="http://schemas.microsoft.com/office/drawing/2014/main" val="4283313922"/>
                    </a:ext>
                  </a:extLst>
                </a:gridCol>
                <a:gridCol w="3196745">
                  <a:extLst>
                    <a:ext uri="{9D8B030D-6E8A-4147-A177-3AD203B41FA5}">
                      <a16:colId xmlns:a16="http://schemas.microsoft.com/office/drawing/2014/main" val="946052850"/>
                    </a:ext>
                  </a:extLst>
                </a:gridCol>
                <a:gridCol w="2854550">
                  <a:extLst>
                    <a:ext uri="{9D8B030D-6E8A-4147-A177-3AD203B41FA5}">
                      <a16:colId xmlns:a16="http://schemas.microsoft.com/office/drawing/2014/main" val="273642043"/>
                    </a:ext>
                  </a:extLst>
                </a:gridCol>
              </a:tblGrid>
              <a:tr h="487834">
                <a:tc>
                  <a:txBody>
                    <a:bodyPr/>
                    <a:lstStyle/>
                    <a:p>
                      <a:pPr algn="ctr"/>
                      <a:r>
                        <a:rPr lang="en-US" sz="1600" b="0" dirty="0" smtClean="0">
                          <a:latin typeface="Franklin Gothic Demi" panose="020B0703020102020204" pitchFamily="34" charset="0"/>
                        </a:rPr>
                        <a:t>Level of Occupational</a:t>
                      </a:r>
                      <a:r>
                        <a:rPr lang="en-US" sz="1600" b="0" baseline="0" dirty="0" smtClean="0">
                          <a:latin typeface="Franklin Gothic Demi" panose="020B0703020102020204" pitchFamily="34" charset="0"/>
                        </a:rPr>
                        <a:t> Regulation →</a:t>
                      </a:r>
                      <a:endParaRPr lang="en-US" sz="1600" b="0" dirty="0">
                        <a:latin typeface="Franklin Gothic Demi" panose="020B0703020102020204" pitchFamily="34" charset="0"/>
                      </a:endParaRPr>
                    </a:p>
                  </a:txBody>
                  <a:tcPr marL="185985" marR="185985"/>
                </a:tc>
                <a:tc>
                  <a:txBody>
                    <a:bodyPr/>
                    <a:lstStyle/>
                    <a:p>
                      <a:pPr algn="ctr"/>
                      <a:r>
                        <a:rPr lang="en-US" sz="2400" b="0" dirty="0" smtClean="0">
                          <a:latin typeface="Franklin Gothic Demi" panose="020B0703020102020204" pitchFamily="34" charset="0"/>
                        </a:rPr>
                        <a:t>Registration</a:t>
                      </a:r>
                      <a:endParaRPr lang="en-US" sz="2400" b="0" dirty="0">
                        <a:latin typeface="Franklin Gothic Demi" panose="020B0703020102020204" pitchFamily="34" charset="0"/>
                      </a:endParaRPr>
                    </a:p>
                  </a:txBody>
                  <a:tcPr marL="185985" marR="185985"/>
                </a:tc>
                <a:tc>
                  <a:txBody>
                    <a:bodyPr/>
                    <a:lstStyle/>
                    <a:p>
                      <a:pPr algn="ctr"/>
                      <a:r>
                        <a:rPr lang="en-US" sz="2400" b="0" dirty="0" smtClean="0">
                          <a:latin typeface="Franklin Gothic Demi" panose="020B0703020102020204" pitchFamily="34" charset="0"/>
                        </a:rPr>
                        <a:t>State Certification</a:t>
                      </a:r>
                      <a:endParaRPr lang="en-US" sz="2400" b="0" dirty="0">
                        <a:latin typeface="Franklin Gothic Demi" panose="020B0703020102020204" pitchFamily="34" charset="0"/>
                      </a:endParaRPr>
                    </a:p>
                  </a:txBody>
                  <a:tcPr marL="185985" marR="185985"/>
                </a:tc>
                <a:tc>
                  <a:txBody>
                    <a:bodyPr/>
                    <a:lstStyle/>
                    <a:p>
                      <a:pPr algn="ctr"/>
                      <a:r>
                        <a:rPr lang="en-US" sz="2400" b="0" dirty="0" smtClean="0">
                          <a:latin typeface="Franklin Gothic Demi" panose="020B0703020102020204" pitchFamily="34" charset="0"/>
                        </a:rPr>
                        <a:t>Licensure</a:t>
                      </a:r>
                      <a:endParaRPr lang="en-US" sz="2400" b="0" dirty="0">
                        <a:latin typeface="Franklin Gothic Demi" panose="020B0703020102020204" pitchFamily="34" charset="0"/>
                      </a:endParaRPr>
                    </a:p>
                  </a:txBody>
                  <a:tcPr marL="185985" marR="185985"/>
                </a:tc>
                <a:extLst>
                  <a:ext uri="{0D108BD9-81ED-4DB2-BD59-A6C34878D82A}">
                    <a16:rowId xmlns:a16="http://schemas.microsoft.com/office/drawing/2014/main" val="989383984"/>
                  </a:ext>
                </a:extLst>
              </a:tr>
              <a:tr h="750004">
                <a:tc>
                  <a:txBody>
                    <a:bodyPr/>
                    <a:lstStyle/>
                    <a:p>
                      <a:pPr algn="r"/>
                      <a:r>
                        <a:rPr lang="en-US" sz="1600" dirty="0" smtClean="0">
                          <a:latin typeface="Franklin Gothic Demi" panose="020B0703020102020204" pitchFamily="34" charset="0"/>
                        </a:rPr>
                        <a:t>Definition</a:t>
                      </a:r>
                      <a:endParaRPr lang="en-US" sz="1600" dirty="0">
                        <a:latin typeface="Franklin Gothic Demi" panose="020B0703020102020204" pitchFamily="34" charset="0"/>
                      </a:endParaRPr>
                    </a:p>
                  </a:txBody>
                  <a:tcPr marL="185985" marR="185985" anchor="ctr"/>
                </a:tc>
                <a:tc>
                  <a:txBody>
                    <a:bodyPr/>
                    <a:lstStyle/>
                    <a:p>
                      <a:r>
                        <a:rPr lang="en-US" sz="1600" dirty="0" smtClean="0">
                          <a:latin typeface="Franklin Gothic Book" panose="020B0503020102020204" pitchFamily="34" charset="0"/>
                        </a:rPr>
                        <a:t>Registration implies that it is mandatory</a:t>
                      </a:r>
                      <a:r>
                        <a:rPr lang="en-US" sz="1600" baseline="0" dirty="0" smtClean="0">
                          <a:latin typeface="Franklin Gothic Book" panose="020B0503020102020204" pitchFamily="34" charset="0"/>
                        </a:rPr>
                        <a:t> to be on a registry to engage in a practice, but does not have prerequisite requirements to be on the registry</a:t>
                      </a:r>
                      <a:endParaRPr lang="en-US" sz="1600" dirty="0">
                        <a:latin typeface="Franklin Gothic Book" panose="020B0503020102020204" pitchFamily="34" charset="0"/>
                      </a:endParaRPr>
                    </a:p>
                  </a:txBody>
                  <a:tcPr marL="185985" marR="185985"/>
                </a:tc>
                <a:tc>
                  <a:txBody>
                    <a:bodyPr/>
                    <a:lstStyle/>
                    <a:p>
                      <a:r>
                        <a:rPr lang="en-US" sz="1600" dirty="0" smtClean="0">
                          <a:latin typeface="Franklin Gothic Book" panose="020B0503020102020204" pitchFamily="34" charset="0"/>
                        </a:rPr>
                        <a:t>State certification is the “stamp of approval” given by state to an individual for meeting pre-determined requirements (key</a:t>
                      </a:r>
                      <a:r>
                        <a:rPr lang="en-US" sz="1600" baseline="0" dirty="0" smtClean="0">
                          <a:latin typeface="Franklin Gothic Book" panose="020B0503020102020204" pitchFamily="34" charset="0"/>
                        </a:rPr>
                        <a:t> components: </a:t>
                      </a:r>
                      <a:r>
                        <a:rPr lang="en-US" sz="1600" dirty="0" smtClean="0">
                          <a:latin typeface="Franklin Gothic Book" panose="020B0503020102020204" pitchFamily="34" charset="0"/>
                        </a:rPr>
                        <a:t>1. certification is always voluntary</a:t>
                      </a:r>
                      <a:r>
                        <a:rPr lang="en-US" sz="1600" baseline="0" dirty="0" smtClean="0">
                          <a:latin typeface="Franklin Gothic Book" panose="020B0503020102020204" pitchFamily="34" charset="0"/>
                        </a:rPr>
                        <a:t> and 2. anyone may practice as the occupation but the title of “certified ___” is protected)</a:t>
                      </a:r>
                      <a:endParaRPr lang="en-US" sz="1600" dirty="0">
                        <a:latin typeface="Franklin Gothic Book" panose="020B0503020102020204" pitchFamily="34" charset="0"/>
                      </a:endParaRPr>
                    </a:p>
                  </a:txBody>
                  <a:tcPr marL="185985" marR="185985"/>
                </a:tc>
                <a:tc>
                  <a:txBody>
                    <a:bodyPr/>
                    <a:lstStyle/>
                    <a:p>
                      <a:r>
                        <a:rPr lang="en-US" sz="1600" dirty="0" smtClean="0">
                          <a:latin typeface="Franklin Gothic Book" panose="020B0503020102020204" pitchFamily="34" charset="0"/>
                        </a:rPr>
                        <a:t>Only those individuals who have met specific requirements to enter a profession are issued a “license” to practice the profession or to perform certain “controlled acts”; there is also title protection as a “licensed</a:t>
                      </a:r>
                      <a:r>
                        <a:rPr lang="en-US" sz="1600" baseline="0" dirty="0" smtClean="0">
                          <a:latin typeface="Franklin Gothic Book" panose="020B0503020102020204" pitchFamily="34" charset="0"/>
                        </a:rPr>
                        <a:t> ___”</a:t>
                      </a:r>
                      <a:r>
                        <a:rPr lang="en-US" sz="1600" dirty="0" smtClean="0">
                          <a:latin typeface="Franklin Gothic Book" panose="020B0503020102020204" pitchFamily="34" charset="0"/>
                        </a:rPr>
                        <a:t> </a:t>
                      </a:r>
                      <a:endParaRPr lang="en-US" sz="1600" dirty="0">
                        <a:latin typeface="Franklin Gothic Book" panose="020B0503020102020204" pitchFamily="34" charset="0"/>
                      </a:endParaRPr>
                    </a:p>
                  </a:txBody>
                  <a:tcPr marL="185985" marR="185985"/>
                </a:tc>
                <a:extLst>
                  <a:ext uri="{0D108BD9-81ED-4DB2-BD59-A6C34878D82A}">
                    <a16:rowId xmlns:a16="http://schemas.microsoft.com/office/drawing/2014/main" val="2011912556"/>
                  </a:ext>
                </a:extLst>
              </a:tr>
              <a:tr h="750004">
                <a:tc>
                  <a:txBody>
                    <a:bodyPr/>
                    <a:lstStyle/>
                    <a:p>
                      <a:pPr algn="r"/>
                      <a:r>
                        <a:rPr lang="en-US" sz="1600" dirty="0" smtClean="0">
                          <a:latin typeface="Franklin Gothic Demi" panose="020B0703020102020204" pitchFamily="34" charset="0"/>
                        </a:rPr>
                        <a:t>Prerequisites</a:t>
                      </a:r>
                      <a:r>
                        <a:rPr lang="en-US" sz="1600" baseline="0" dirty="0" smtClean="0">
                          <a:latin typeface="Franklin Gothic Demi" panose="020B0703020102020204" pitchFamily="34" charset="0"/>
                        </a:rPr>
                        <a:t> for Labor Market Entry</a:t>
                      </a:r>
                      <a:endParaRPr lang="en-US" sz="1600" dirty="0">
                        <a:latin typeface="Franklin Gothic Demi" panose="020B0703020102020204" pitchFamily="34" charset="0"/>
                      </a:endParaRPr>
                    </a:p>
                  </a:txBody>
                  <a:tcPr marL="185985" marR="185985" anchor="ctr"/>
                </a:tc>
                <a:tc>
                  <a:txBody>
                    <a:bodyPr/>
                    <a:lstStyle/>
                    <a:p>
                      <a:r>
                        <a:rPr lang="en-US" sz="1600" dirty="0" smtClean="0">
                          <a:latin typeface="Franklin Gothic Book" panose="020B0503020102020204" pitchFamily="34" charset="0"/>
                        </a:rPr>
                        <a:t>Must be on registry in order to practice, but otherwise none</a:t>
                      </a:r>
                      <a:endParaRPr lang="en-US" sz="1600" dirty="0">
                        <a:latin typeface="Franklin Gothic Book" panose="020B0503020102020204" pitchFamily="34" charset="0"/>
                      </a:endParaRPr>
                    </a:p>
                  </a:txBody>
                  <a:tcPr marL="185985" marR="185985"/>
                </a:tc>
                <a:tc>
                  <a:txBody>
                    <a:bodyPr/>
                    <a:lstStyle/>
                    <a:p>
                      <a:r>
                        <a:rPr lang="en-US" sz="1600" dirty="0" smtClean="0">
                          <a:latin typeface="Franklin Gothic Book" panose="020B0503020102020204" pitchFamily="34" charset="0"/>
                        </a:rPr>
                        <a:t>Requirements determined by the state</a:t>
                      </a:r>
                      <a:endParaRPr lang="en-US" sz="1600" dirty="0">
                        <a:latin typeface="Franklin Gothic Book" panose="020B0503020102020204" pitchFamily="34" charset="0"/>
                      </a:endParaRPr>
                    </a:p>
                  </a:txBody>
                  <a:tcPr marL="185985" marR="185985"/>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Franklin Gothic Book" panose="020B0503020102020204" pitchFamily="34" charset="0"/>
                        </a:rPr>
                        <a:t>Requirements determined by the state</a:t>
                      </a:r>
                    </a:p>
                  </a:txBody>
                  <a:tcPr marL="185985" marR="185985"/>
                </a:tc>
                <a:extLst>
                  <a:ext uri="{0D108BD9-81ED-4DB2-BD59-A6C34878D82A}">
                    <a16:rowId xmlns:a16="http://schemas.microsoft.com/office/drawing/2014/main" val="3666145779"/>
                  </a:ext>
                </a:extLst>
              </a:tr>
              <a:tr h="548108">
                <a:tc>
                  <a:txBody>
                    <a:bodyPr/>
                    <a:lstStyle/>
                    <a:p>
                      <a:pPr algn="r"/>
                      <a:r>
                        <a:rPr lang="en-US" sz="1600" dirty="0" smtClean="0">
                          <a:latin typeface="Franklin Gothic Demi" panose="020B0703020102020204" pitchFamily="34" charset="0"/>
                        </a:rPr>
                        <a:t>Information</a:t>
                      </a:r>
                      <a:r>
                        <a:rPr lang="en-US" sz="1600" baseline="0" dirty="0" smtClean="0">
                          <a:latin typeface="Franklin Gothic Demi" panose="020B0703020102020204" pitchFamily="34" charset="0"/>
                        </a:rPr>
                        <a:t> that is Maintained</a:t>
                      </a:r>
                      <a:endParaRPr lang="en-US" sz="1600" dirty="0">
                        <a:latin typeface="Franklin Gothic Demi" panose="020B0703020102020204" pitchFamily="34" charset="0"/>
                      </a:endParaRPr>
                    </a:p>
                  </a:txBody>
                  <a:tcPr marL="185985" marR="185985" anchor="ctr"/>
                </a:tc>
                <a:tc>
                  <a:txBody>
                    <a:bodyPr/>
                    <a:lstStyle/>
                    <a:p>
                      <a:r>
                        <a:rPr lang="en-US" sz="1600" dirty="0" smtClean="0">
                          <a:latin typeface="Franklin Gothic Book" panose="020B0503020102020204" pitchFamily="34" charset="0"/>
                        </a:rPr>
                        <a:t>Minimal (name, that they are practicing in</a:t>
                      </a:r>
                      <a:r>
                        <a:rPr lang="en-US" sz="1600" baseline="0" dirty="0" smtClean="0">
                          <a:latin typeface="Franklin Gothic Book" panose="020B0503020102020204" pitchFamily="34" charset="0"/>
                        </a:rPr>
                        <a:t> the state)</a:t>
                      </a:r>
                      <a:endParaRPr lang="en-US" sz="1600" dirty="0">
                        <a:latin typeface="Franklin Gothic Book" panose="020B0503020102020204" pitchFamily="34" charset="0"/>
                      </a:endParaRPr>
                    </a:p>
                  </a:txBody>
                  <a:tcPr marL="185985" marR="185985"/>
                </a:tc>
                <a:tc>
                  <a:txBody>
                    <a:bodyPr/>
                    <a:lstStyle/>
                    <a:p>
                      <a:r>
                        <a:rPr lang="en-US" sz="1600" dirty="0" smtClean="0">
                          <a:latin typeface="Franklin Gothic Book" panose="020B0503020102020204" pitchFamily="34" charset="0"/>
                        </a:rPr>
                        <a:t>Determined by the state</a:t>
                      </a:r>
                      <a:endParaRPr lang="en-US" sz="1600" dirty="0">
                        <a:latin typeface="Franklin Gothic Book" panose="020B0503020102020204" pitchFamily="34" charset="0"/>
                      </a:endParaRPr>
                    </a:p>
                  </a:txBody>
                  <a:tcPr marL="185985" marR="185985"/>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Franklin Gothic Book" panose="020B0503020102020204" pitchFamily="34" charset="0"/>
                        </a:rPr>
                        <a:t>Determined by the state</a:t>
                      </a:r>
                    </a:p>
                    <a:p>
                      <a:endParaRPr lang="en-US" sz="1600" dirty="0">
                        <a:latin typeface="Franklin Gothic Book" panose="020B0503020102020204" pitchFamily="34" charset="0"/>
                      </a:endParaRPr>
                    </a:p>
                  </a:txBody>
                  <a:tcPr marL="185985" marR="185985"/>
                </a:tc>
                <a:extLst>
                  <a:ext uri="{0D108BD9-81ED-4DB2-BD59-A6C34878D82A}">
                    <a16:rowId xmlns:a16="http://schemas.microsoft.com/office/drawing/2014/main" val="1912751403"/>
                  </a:ext>
                </a:extLst>
              </a:tr>
              <a:tr h="750004">
                <a:tc>
                  <a:txBody>
                    <a:bodyPr/>
                    <a:lstStyle/>
                    <a:p>
                      <a:pPr algn="r"/>
                      <a:r>
                        <a:rPr lang="en-US" sz="1600" dirty="0" smtClean="0">
                          <a:latin typeface="Franklin Gothic Demi" panose="020B0703020102020204" pitchFamily="34" charset="0"/>
                        </a:rPr>
                        <a:t>Impact on </a:t>
                      </a:r>
                      <a:r>
                        <a:rPr lang="en-US" sz="1600" baseline="0" dirty="0" smtClean="0">
                          <a:latin typeface="Franklin Gothic Demi" panose="020B0703020102020204" pitchFamily="34" charset="0"/>
                        </a:rPr>
                        <a:t>this Workforce</a:t>
                      </a:r>
                      <a:endParaRPr lang="en-US" sz="1600" dirty="0">
                        <a:latin typeface="Franklin Gothic Demi" panose="020B0703020102020204" pitchFamily="34" charset="0"/>
                      </a:endParaRPr>
                    </a:p>
                  </a:txBody>
                  <a:tcPr marL="185985" marR="185985" anchor="ctr"/>
                </a:tc>
                <a:tc>
                  <a:txBody>
                    <a:bodyPr/>
                    <a:lstStyle/>
                    <a:p>
                      <a:r>
                        <a:rPr lang="en-US" sz="1600" dirty="0" smtClean="0">
                          <a:latin typeface="Franklin Gothic Book" panose="020B0503020102020204" pitchFamily="34" charset="0"/>
                        </a:rPr>
                        <a:t>Registration</a:t>
                      </a:r>
                      <a:r>
                        <a:rPr lang="en-US" sz="1600" baseline="0" dirty="0" smtClean="0">
                          <a:latin typeface="Franklin Gothic Book" panose="020B0503020102020204" pitchFamily="34" charset="0"/>
                        </a:rPr>
                        <a:t> required to practice</a:t>
                      </a:r>
                      <a:endParaRPr lang="en-US" sz="1600" dirty="0">
                        <a:latin typeface="Franklin Gothic Book" panose="020B0503020102020204" pitchFamily="34" charset="0"/>
                      </a:endParaRPr>
                    </a:p>
                  </a:txBody>
                  <a:tcPr marL="185985" marR="185985"/>
                </a:tc>
                <a:tc>
                  <a:txBody>
                    <a:bodyPr/>
                    <a:lstStyle/>
                    <a:p>
                      <a:r>
                        <a:rPr lang="en-US" sz="1600" dirty="0" smtClean="0">
                          <a:latin typeface="Franklin Gothic Book" panose="020B0503020102020204" pitchFamily="34" charset="0"/>
                        </a:rPr>
                        <a:t>Certified</a:t>
                      </a:r>
                      <a:r>
                        <a:rPr lang="en-US" sz="1600" baseline="0" dirty="0" smtClean="0">
                          <a:latin typeface="Franklin Gothic Book" panose="020B0503020102020204" pitchFamily="34" charset="0"/>
                        </a:rPr>
                        <a:t> individuals have protected title. However, </a:t>
                      </a:r>
                      <a:r>
                        <a:rPr lang="en-US" sz="1600" dirty="0" smtClean="0">
                          <a:latin typeface="Franklin Gothic Book" panose="020B0503020102020204" pitchFamily="34" charset="0"/>
                        </a:rPr>
                        <a:t>individuals can deliver</a:t>
                      </a:r>
                      <a:r>
                        <a:rPr lang="en-US" sz="1600" baseline="0" dirty="0" smtClean="0">
                          <a:latin typeface="Franklin Gothic Book" panose="020B0503020102020204" pitchFamily="34" charset="0"/>
                        </a:rPr>
                        <a:t> same services</a:t>
                      </a:r>
                      <a:r>
                        <a:rPr lang="en-US" sz="1600" dirty="0" smtClean="0">
                          <a:latin typeface="Franklin Gothic Book" panose="020B0503020102020204" pitchFamily="34" charset="0"/>
                        </a:rPr>
                        <a:t> with or without the certification.</a:t>
                      </a:r>
                      <a:endParaRPr lang="en-US" sz="1600" dirty="0">
                        <a:latin typeface="Franklin Gothic Book" panose="020B0503020102020204" pitchFamily="34" charset="0"/>
                      </a:endParaRPr>
                    </a:p>
                  </a:txBody>
                  <a:tcPr marL="185985" marR="185985"/>
                </a:tc>
                <a:tc>
                  <a:txBody>
                    <a:bodyPr/>
                    <a:lstStyle/>
                    <a:p>
                      <a:r>
                        <a:rPr lang="en-US" sz="1600" dirty="0" smtClean="0">
                          <a:latin typeface="Franklin Gothic Book" panose="020B0503020102020204" pitchFamily="34" charset="0"/>
                        </a:rPr>
                        <a:t>Licensure</a:t>
                      </a:r>
                      <a:r>
                        <a:rPr lang="en-US" sz="1600" baseline="0" dirty="0" smtClean="0">
                          <a:latin typeface="Franklin Gothic Book" panose="020B0503020102020204" pitchFamily="34" charset="0"/>
                        </a:rPr>
                        <a:t> required to practice. Licensed individuals also have title protection.</a:t>
                      </a:r>
                      <a:endParaRPr lang="en-US" sz="1600" dirty="0">
                        <a:latin typeface="Franklin Gothic Book" panose="020B0503020102020204" pitchFamily="34" charset="0"/>
                      </a:endParaRPr>
                    </a:p>
                  </a:txBody>
                  <a:tcPr marL="185985" marR="185985"/>
                </a:tc>
                <a:extLst>
                  <a:ext uri="{0D108BD9-81ED-4DB2-BD59-A6C34878D82A}">
                    <a16:rowId xmlns:a16="http://schemas.microsoft.com/office/drawing/2014/main" val="995427585"/>
                  </a:ext>
                </a:extLst>
              </a:tr>
            </a:tbl>
          </a:graphicData>
        </a:graphic>
      </p:graphicFrame>
      <p:sp>
        <p:nvSpPr>
          <p:cNvPr id="7" name="Content Placeholder 5"/>
          <p:cNvSpPr txBox="1">
            <a:spLocks/>
          </p:cNvSpPr>
          <p:nvPr/>
        </p:nvSpPr>
        <p:spPr>
          <a:xfrm>
            <a:off x="620915" y="6389478"/>
            <a:ext cx="10940407" cy="555149"/>
          </a:xfrm>
          <a:prstGeom prst="rect">
            <a:avLst/>
          </a:prstGeom>
        </p:spPr>
        <p:txBody>
          <a:bodyP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1050" dirty="0" smtClean="0">
                <a:latin typeface="Franklin Gothic Book" panose="020B0503020102020204" pitchFamily="34" charset="0"/>
              </a:rPr>
              <a:t>Sources: synthesized from the </a:t>
            </a:r>
            <a:r>
              <a:rPr lang="en-US" sz="1050" dirty="0">
                <a:latin typeface="Franklin Gothic Book" panose="020B0503020102020204" pitchFamily="34" charset="0"/>
              </a:rPr>
              <a:t>following documents: </a:t>
            </a:r>
            <a:r>
              <a:rPr lang="en-US" sz="1050" dirty="0">
                <a:latin typeface="Franklin Gothic Book" panose="020B0503020102020204" pitchFamily="34" charset="0"/>
                <a:hlinkClick r:id="rId2"/>
              </a:rPr>
              <a:t>http://</a:t>
            </a:r>
            <a:r>
              <a:rPr lang="en-US" sz="1050" dirty="0" smtClean="0">
                <a:latin typeface="Franklin Gothic Book" panose="020B0503020102020204" pitchFamily="34" charset="0"/>
                <a:hlinkClick r:id="rId2"/>
              </a:rPr>
              <a:t>ij.org/wp-content/uploads/2017/11/Inverted-Pyramid_FINAL.pdf</a:t>
            </a:r>
            <a:r>
              <a:rPr lang="en-US" sz="1050" dirty="0">
                <a:latin typeface="Franklin Gothic Book" panose="020B0503020102020204" pitchFamily="34" charset="0"/>
              </a:rPr>
              <a:t>; </a:t>
            </a:r>
            <a:r>
              <a:rPr lang="en-US" sz="1050" dirty="0">
                <a:latin typeface="Franklin Gothic Book" panose="020B0503020102020204" pitchFamily="34" charset="0"/>
                <a:hlinkClick r:id="rId3"/>
              </a:rPr>
              <a:t>https://</a:t>
            </a:r>
            <a:r>
              <a:rPr lang="en-US" sz="1050" dirty="0" smtClean="0">
                <a:latin typeface="Franklin Gothic Book" panose="020B0503020102020204" pitchFamily="34" charset="0"/>
                <a:hlinkClick r:id="rId3"/>
              </a:rPr>
              <a:t>www.hrpa.ca/Documents/Regulation/Series-on-Governance/What-it-means-to-be-a-regulated-profession-20160101.pdf</a:t>
            </a:r>
            <a:r>
              <a:rPr lang="en-US" sz="1050" dirty="0">
                <a:latin typeface="Franklin Gothic Book" panose="020B0503020102020204" pitchFamily="34" charset="0"/>
              </a:rPr>
              <a:t>; </a:t>
            </a:r>
            <a:r>
              <a:rPr lang="en-US" sz="1050" dirty="0">
                <a:latin typeface="Franklin Gothic Book" panose="020B0503020102020204" pitchFamily="34" charset="0"/>
                <a:hlinkClick r:id="rId4"/>
              </a:rPr>
              <a:t>http://</a:t>
            </a:r>
            <a:r>
              <a:rPr lang="en-US" sz="1050" dirty="0" smtClean="0">
                <a:latin typeface="Franklin Gothic Book" panose="020B0503020102020204" pitchFamily="34" charset="0"/>
                <a:hlinkClick r:id="rId4"/>
              </a:rPr>
              <a:t>dhhs.ne.gov/publichealth/licensure/documents/LevelsOfStateRegulation.pdf</a:t>
            </a:r>
            <a:r>
              <a:rPr lang="en-US" sz="1050" dirty="0" smtClean="0">
                <a:latin typeface="Franklin Gothic Book" panose="020B0503020102020204" pitchFamily="34" charset="0"/>
              </a:rPr>
              <a:t> </a:t>
            </a:r>
            <a:endParaRPr lang="en-US" sz="1050" dirty="0">
              <a:latin typeface="Franklin Gothic Book" panose="020B0503020102020204" pitchFamily="34" charset="0"/>
            </a:endParaRPr>
          </a:p>
        </p:txBody>
      </p:sp>
    </p:spTree>
    <p:extLst>
      <p:ext uri="{BB962C8B-B14F-4D97-AF65-F5344CB8AC3E}">
        <p14:creationId xmlns:p14="http://schemas.microsoft.com/office/powerpoint/2010/main" val="2417476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CHW Regulation Case Study: Minnesota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8768421"/>
              </p:ext>
            </p:extLst>
          </p:nvPr>
        </p:nvGraphicFramePr>
        <p:xfrm>
          <a:off x="433355" y="2086919"/>
          <a:ext cx="9559586" cy="4229109"/>
        </p:xfrm>
        <a:graphic>
          <a:graphicData uri="http://schemas.openxmlformats.org/drawingml/2006/table">
            <a:tbl>
              <a:tblPr firstRow="1" bandRow="1">
                <a:tableStyleId>{5C22544A-7EE6-4342-B048-85BDC9FD1C3A}</a:tableStyleId>
              </a:tblPr>
              <a:tblGrid>
                <a:gridCol w="1794242">
                  <a:extLst>
                    <a:ext uri="{9D8B030D-6E8A-4147-A177-3AD203B41FA5}">
                      <a16:colId xmlns:a16="http://schemas.microsoft.com/office/drawing/2014/main" val="2517491150"/>
                    </a:ext>
                  </a:extLst>
                </a:gridCol>
                <a:gridCol w="7765344">
                  <a:extLst>
                    <a:ext uri="{9D8B030D-6E8A-4147-A177-3AD203B41FA5}">
                      <a16:colId xmlns:a16="http://schemas.microsoft.com/office/drawing/2014/main" val="3875246851"/>
                    </a:ext>
                  </a:extLst>
                </a:gridCol>
              </a:tblGrid>
              <a:tr h="343260">
                <a:tc>
                  <a:txBody>
                    <a:bodyPr/>
                    <a:lstStyle/>
                    <a:p>
                      <a:r>
                        <a:rPr lang="en-US" sz="1600" dirty="0" smtClean="0">
                          <a:latin typeface="Franklin Gothic Book" panose="020B0503020102020204" pitchFamily="34" charset="0"/>
                        </a:rPr>
                        <a:t>Variable</a:t>
                      </a:r>
                      <a:endParaRPr lang="en-US" sz="1600" dirty="0">
                        <a:latin typeface="Franklin Gothic Book" panose="020B0503020102020204" pitchFamily="34" charset="0"/>
                      </a:endParaRPr>
                    </a:p>
                  </a:txBody>
                  <a:tcPr/>
                </a:tc>
                <a:tc>
                  <a:txBody>
                    <a:bodyPr/>
                    <a:lstStyle/>
                    <a:p>
                      <a:endParaRPr lang="en-US" sz="1600" dirty="0">
                        <a:latin typeface="Franklin Gothic Book" panose="020B0503020102020204" pitchFamily="34" charset="0"/>
                      </a:endParaRPr>
                    </a:p>
                  </a:txBody>
                  <a:tcPr/>
                </a:tc>
                <a:extLst>
                  <a:ext uri="{0D108BD9-81ED-4DB2-BD59-A6C34878D82A}">
                    <a16:rowId xmlns:a16="http://schemas.microsoft.com/office/drawing/2014/main" val="148678984"/>
                  </a:ext>
                </a:extLst>
              </a:tr>
              <a:tr h="315573">
                <a:tc rowSpan="2">
                  <a:txBody>
                    <a:bodyPr/>
                    <a:lstStyle/>
                    <a:p>
                      <a:r>
                        <a:rPr lang="en-US" sz="1600" b="0" dirty="0" smtClean="0">
                          <a:latin typeface="Franklin Gothic Demi" panose="020B0703020102020204" pitchFamily="34" charset="0"/>
                        </a:rPr>
                        <a:t>Level of Regulation</a:t>
                      </a:r>
                      <a:endParaRPr lang="en-US" sz="1600" b="0" dirty="0">
                        <a:latin typeface="Franklin Gothic Demi" panose="020B0703020102020204" pitchFamily="34" charset="0"/>
                      </a:endParaRPr>
                    </a:p>
                  </a:txBody>
                  <a:tcPr anchor="ctr"/>
                </a:tc>
                <a:tc>
                  <a:txBody>
                    <a:bodyPr/>
                    <a:lstStyle/>
                    <a:p>
                      <a:r>
                        <a:rPr lang="en-US" sz="1600" i="1" dirty="0" smtClean="0">
                          <a:latin typeface="Franklin Gothic Book" panose="020B0503020102020204" pitchFamily="34" charset="0"/>
                        </a:rPr>
                        <a:t>State Certification</a:t>
                      </a:r>
                      <a:endParaRPr lang="en-US" sz="1600" i="1" dirty="0">
                        <a:latin typeface="Franklin Gothic Book" panose="020B0503020102020204" pitchFamily="34" charset="0"/>
                      </a:endParaRPr>
                    </a:p>
                  </a:txBody>
                  <a:tcPr/>
                </a:tc>
                <a:extLst>
                  <a:ext uri="{0D108BD9-81ED-4DB2-BD59-A6C34878D82A}">
                    <a16:rowId xmlns:a16="http://schemas.microsoft.com/office/drawing/2014/main" val="865910816"/>
                  </a:ext>
                </a:extLst>
              </a:tr>
              <a:tr h="1552728">
                <a:tc vMerge="1">
                  <a:txBody>
                    <a:bodyPr/>
                    <a:lstStyle/>
                    <a:p>
                      <a:endParaRPr lang="en-US" dirty="0"/>
                    </a:p>
                  </a:txBody>
                  <a:tcPr/>
                </a:tc>
                <a:tc>
                  <a:txBody>
                    <a:bodyPr/>
                    <a:lstStyle/>
                    <a:p>
                      <a:pPr marL="285750" lvl="0" indent="-285750">
                        <a:buFont typeface="Arial" panose="020B0604020202020204" pitchFamily="34" charset="0"/>
                        <a:buChar char="•"/>
                      </a:pPr>
                      <a:r>
                        <a:rPr lang="en-US" sz="1600" b="0" i="0" kern="1200" dirty="0" smtClean="0">
                          <a:solidFill>
                            <a:schemeClr val="dk1"/>
                          </a:solidFill>
                          <a:effectLst/>
                          <a:latin typeface="Franklin Gothic Book" panose="020B0503020102020204" pitchFamily="34" charset="0"/>
                          <a:ea typeface="+mn-ea"/>
                          <a:cs typeface="+mn-cs"/>
                        </a:rPr>
                        <a:t>“In order for Medicaid-eligible CHW employers to receive Medical Assistance reimbursement for authorized CHW services, the CHW must hold a CHW certificate from one of the above mentioned schools that offer the standardized curriculum” </a:t>
                      </a:r>
                      <a:r>
                        <a:rPr lang="en-US" sz="1600" dirty="0" smtClean="0">
                          <a:latin typeface="Franklin Gothic Book" panose="020B0503020102020204" pitchFamily="34" charset="0"/>
                        </a:rPr>
                        <a:t>(exceptions were made for legacy provisions/”grandfathering”)</a:t>
                      </a:r>
                    </a:p>
                    <a:p>
                      <a:pPr marL="285750" lvl="0" indent="-285750">
                        <a:buFont typeface="Arial" panose="020B0604020202020204" pitchFamily="34" charset="0"/>
                        <a:buChar char="•"/>
                      </a:pPr>
                      <a:endParaRPr lang="en-US" sz="1600" dirty="0" smtClean="0">
                        <a:latin typeface="Franklin Gothic Book" panose="020B0503020102020204" pitchFamily="34" charset="0"/>
                      </a:endParaRPr>
                    </a:p>
                    <a:p>
                      <a:pPr marL="285750" lvl="0" indent="-285750">
                        <a:buFont typeface="Arial" panose="020B0604020202020204" pitchFamily="34" charset="0"/>
                        <a:buChar char="•"/>
                      </a:pPr>
                      <a:r>
                        <a:rPr lang="en-US" sz="1600" dirty="0" smtClean="0">
                          <a:latin typeface="Franklin Gothic Book" panose="020B0503020102020204" pitchFamily="34" charset="0"/>
                        </a:rPr>
                        <a:t>An individual is not required to have a certificate in order to practice as a CHW</a:t>
                      </a:r>
                    </a:p>
                  </a:txBody>
                  <a:tcPr/>
                </a:tc>
                <a:extLst>
                  <a:ext uri="{0D108BD9-81ED-4DB2-BD59-A6C34878D82A}">
                    <a16:rowId xmlns:a16="http://schemas.microsoft.com/office/drawing/2014/main" val="1346910534"/>
                  </a:ext>
                </a:extLst>
              </a:tr>
              <a:tr h="315573">
                <a:tc rowSpan="2">
                  <a:txBody>
                    <a:bodyPr/>
                    <a:lstStyle/>
                    <a:p>
                      <a:r>
                        <a:rPr lang="en-US" sz="1600" b="0" dirty="0" smtClean="0">
                          <a:latin typeface="Franklin Gothic Demi" panose="020B0703020102020204" pitchFamily="34" charset="0"/>
                        </a:rPr>
                        <a:t>Training Regulation</a:t>
                      </a:r>
                      <a:endParaRPr lang="en-US" sz="1600" b="0" dirty="0">
                        <a:latin typeface="Franklin Gothic Demi" panose="020B0703020102020204" pitchFamily="34" charset="0"/>
                      </a:endParaRPr>
                    </a:p>
                  </a:txBody>
                  <a:tcPr anchor="ctr"/>
                </a:tc>
                <a:tc>
                  <a:txBody>
                    <a:bodyPr/>
                    <a:lstStyle/>
                    <a:p>
                      <a:r>
                        <a:rPr lang="en-US" sz="1600" i="1" dirty="0" smtClean="0">
                          <a:latin typeface="Franklin Gothic Book" panose="020B0503020102020204" pitchFamily="34" charset="0"/>
                        </a:rPr>
                        <a:t>Training</a:t>
                      </a:r>
                      <a:r>
                        <a:rPr lang="en-US" sz="1600" i="1" baseline="0" dirty="0" smtClean="0">
                          <a:latin typeface="Franklin Gothic Book" panose="020B0503020102020204" pitchFamily="34" charset="0"/>
                        </a:rPr>
                        <a:t> Regulator: the State </a:t>
                      </a:r>
                      <a:r>
                        <a:rPr lang="en-US" sz="1600" i="1" baseline="0" dirty="0" err="1" smtClean="0">
                          <a:latin typeface="Franklin Gothic Book" panose="020B0503020102020204" pitchFamily="34" charset="0"/>
                        </a:rPr>
                        <a:t>DoH</a:t>
                      </a:r>
                      <a:endParaRPr lang="en-US" sz="1600" i="1" dirty="0">
                        <a:latin typeface="Franklin Gothic Book" panose="020B0503020102020204" pitchFamily="34" charset="0"/>
                      </a:endParaRPr>
                    </a:p>
                  </a:txBody>
                  <a:tcPr/>
                </a:tc>
                <a:extLst>
                  <a:ext uri="{0D108BD9-81ED-4DB2-BD59-A6C34878D82A}">
                    <a16:rowId xmlns:a16="http://schemas.microsoft.com/office/drawing/2014/main" val="3240027863"/>
                  </a:ext>
                </a:extLst>
              </a:tr>
              <a:tr h="774589">
                <a:tc vMerge="1">
                  <a:txBody>
                    <a:bodyPr/>
                    <a:lstStyle/>
                    <a:p>
                      <a:endParaRPr lang="en-US" dirty="0"/>
                    </a:p>
                  </a:txBody>
                  <a:tcPr/>
                </a:tc>
                <a:tc>
                  <a:txBody>
                    <a:bodyPr/>
                    <a:lstStyle/>
                    <a:p>
                      <a:pPr marL="285750" lvl="0" indent="-285750">
                        <a:buFont typeface="Arial" panose="020B0604020202020204" pitchFamily="34" charset="0"/>
                        <a:buChar char="•"/>
                      </a:pPr>
                      <a:r>
                        <a:rPr lang="en-US" sz="1600" dirty="0" smtClean="0">
                          <a:latin typeface="Franklin Gothic Book" panose="020B0503020102020204" pitchFamily="34" charset="0"/>
                        </a:rPr>
                        <a:t>The State created a standard statewide CHW curriculum that is implemented in post-secondary schools </a:t>
                      </a:r>
                    </a:p>
                  </a:txBody>
                  <a:tcPr/>
                </a:tc>
                <a:extLst>
                  <a:ext uri="{0D108BD9-81ED-4DB2-BD59-A6C34878D82A}">
                    <a16:rowId xmlns:a16="http://schemas.microsoft.com/office/drawing/2014/main" val="2357015748"/>
                  </a:ext>
                </a:extLst>
              </a:tr>
              <a:tr h="886220">
                <a:tc>
                  <a:txBody>
                    <a:bodyPr/>
                    <a:lstStyle/>
                    <a:p>
                      <a:r>
                        <a:rPr lang="en-US" sz="1600" b="0" dirty="0" smtClean="0">
                          <a:latin typeface="Franklin Gothic Demi" panose="020B0703020102020204" pitchFamily="34" charset="0"/>
                        </a:rPr>
                        <a:t>Scope of Practice/Services</a:t>
                      </a:r>
                      <a:r>
                        <a:rPr lang="en-US" sz="1600" b="0" baseline="0" dirty="0" smtClean="0">
                          <a:latin typeface="Franklin Gothic Demi" panose="020B0703020102020204" pitchFamily="34" charset="0"/>
                        </a:rPr>
                        <a:t> Provided</a:t>
                      </a:r>
                      <a:endParaRPr lang="en-US" sz="1600" b="0" dirty="0">
                        <a:latin typeface="Franklin Gothic Demi" panose="020B0703020102020204" pitchFamily="34"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i="1" dirty="0" smtClean="0">
                          <a:latin typeface="Franklin Gothic Book" panose="020B0503020102020204" pitchFamily="34" charset="0"/>
                        </a:rPr>
                        <a:t>Not outlined in statute or rule</a:t>
                      </a:r>
                    </a:p>
                  </a:txBody>
                  <a:tcPr/>
                </a:tc>
                <a:extLst>
                  <a:ext uri="{0D108BD9-81ED-4DB2-BD59-A6C34878D82A}">
                    <a16:rowId xmlns:a16="http://schemas.microsoft.com/office/drawing/2014/main" val="515022784"/>
                  </a:ext>
                </a:extLst>
              </a:tr>
            </a:tbl>
          </a:graphicData>
        </a:graphic>
      </p:graphicFrame>
      <p:pic>
        <p:nvPicPr>
          <p:cNvPr id="5" name="Picture 2" descr="Image result for minneso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1680" y="2483703"/>
            <a:ext cx="1887409" cy="157284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203866" y="5113947"/>
            <a:ext cx="1683035" cy="1200329"/>
          </a:xfrm>
          <a:prstGeom prst="rect">
            <a:avLst/>
          </a:prstGeom>
          <a:noFill/>
        </p:spPr>
        <p:txBody>
          <a:bodyPr wrap="square" rtlCol="0">
            <a:spAutoFit/>
          </a:bodyPr>
          <a:lstStyle/>
          <a:p>
            <a:r>
              <a:rPr lang="en-US" sz="900" dirty="0" smtClean="0">
                <a:latin typeface="Franklin Gothic Book" panose="020B0503020102020204" pitchFamily="34" charset="0"/>
              </a:rPr>
              <a:t>Sources: Minnesota Department </a:t>
            </a:r>
            <a:r>
              <a:rPr lang="en-US" sz="900" dirty="0">
                <a:latin typeface="Franklin Gothic Book" panose="020B0503020102020204" pitchFamily="34" charset="0"/>
              </a:rPr>
              <a:t>of Health Website: </a:t>
            </a:r>
            <a:r>
              <a:rPr lang="en-US" sz="900" dirty="0">
                <a:latin typeface="Franklin Gothic Book" panose="020B0503020102020204" pitchFamily="34" charset="0"/>
                <a:hlinkClick r:id="rId3"/>
              </a:rPr>
              <a:t>http://</a:t>
            </a:r>
            <a:r>
              <a:rPr lang="en-US" sz="900" dirty="0" smtClean="0">
                <a:latin typeface="Franklin Gothic Book" panose="020B0503020102020204" pitchFamily="34" charset="0"/>
                <a:hlinkClick r:id="rId3"/>
              </a:rPr>
              <a:t>www.health.state.mn.us/divs/orhpc/workforce/emerging/chw/index.html</a:t>
            </a:r>
            <a:r>
              <a:rPr lang="en-US" sz="900" dirty="0">
                <a:latin typeface="Franklin Gothic Book" panose="020B0503020102020204" pitchFamily="34" charset="0"/>
              </a:rPr>
              <a:t>; </a:t>
            </a:r>
            <a:r>
              <a:rPr lang="en-US" sz="900" dirty="0">
                <a:latin typeface="Franklin Gothic Book" panose="020B0503020102020204" pitchFamily="34" charset="0"/>
                <a:hlinkClick r:id="rId4"/>
              </a:rPr>
              <a:t>http://</a:t>
            </a:r>
            <a:r>
              <a:rPr lang="en-US" sz="900" dirty="0" smtClean="0">
                <a:latin typeface="Franklin Gothic Book" panose="020B0503020102020204" pitchFamily="34" charset="0"/>
                <a:hlinkClick r:id="rId4"/>
              </a:rPr>
              <a:t>www.health.state.mn.us/divs/orhpc/workforce/emerging/toolkit/chwreg2016c.pdf</a:t>
            </a:r>
            <a:r>
              <a:rPr lang="en-US" sz="900" dirty="0" smtClean="0">
                <a:latin typeface="Franklin Gothic Book" panose="020B0503020102020204" pitchFamily="34" charset="0"/>
              </a:rPr>
              <a:t> </a:t>
            </a:r>
            <a:endParaRPr lang="en-US" sz="900" dirty="0">
              <a:latin typeface="Franklin Gothic Book" panose="020B0503020102020204" pitchFamily="34" charset="0"/>
            </a:endParaRPr>
          </a:p>
        </p:txBody>
      </p:sp>
    </p:spTree>
    <p:extLst>
      <p:ext uri="{BB962C8B-B14F-4D97-AF65-F5344CB8AC3E}">
        <p14:creationId xmlns:p14="http://schemas.microsoft.com/office/powerpoint/2010/main" val="17266976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CHW Regulation Case Study: </a:t>
            </a:r>
            <a:r>
              <a:rPr lang="en-US" dirty="0" smtClean="0"/>
              <a:t>Minnesota (Cont.)</a:t>
            </a:r>
            <a:endParaRPr lang="en-US" dirty="0"/>
          </a:p>
        </p:txBody>
      </p:sp>
      <p:sp>
        <p:nvSpPr>
          <p:cNvPr id="3" name="Content Placeholder 2"/>
          <p:cNvSpPr>
            <a:spLocks noGrp="1"/>
          </p:cNvSpPr>
          <p:nvPr>
            <p:ph idx="1"/>
          </p:nvPr>
        </p:nvSpPr>
        <p:spPr>
          <a:xfrm>
            <a:off x="581193" y="2180496"/>
            <a:ext cx="9611962" cy="3238527"/>
          </a:xfrm>
          <a:ln>
            <a:solidFill>
              <a:schemeClr val="accent1"/>
            </a:solidFill>
          </a:ln>
        </p:spPr>
        <p:txBody>
          <a:bodyPr>
            <a:normAutofit fontScale="70000" lnSpcReduction="20000"/>
          </a:bodyPr>
          <a:lstStyle/>
          <a:p>
            <a:pPr fontAlgn="base"/>
            <a:r>
              <a:rPr lang="en-US" dirty="0" err="1"/>
              <a:t>Subd</a:t>
            </a:r>
            <a:r>
              <a:rPr lang="en-US" dirty="0"/>
              <a:t>. 49.</a:t>
            </a:r>
            <a:r>
              <a:rPr lang="en-US" b="1" dirty="0"/>
              <a:t>Community health worker</a:t>
            </a:r>
            <a:r>
              <a:rPr lang="en-US" b="1" dirty="0" smtClean="0"/>
              <a:t>. (</a:t>
            </a:r>
            <a:r>
              <a:rPr lang="en-US" b="1" dirty="0" smtClean="0">
                <a:hlinkClick r:id="rId2"/>
              </a:rPr>
              <a:t>link</a:t>
            </a:r>
            <a:r>
              <a:rPr lang="en-US" b="1" dirty="0" smtClean="0"/>
              <a:t>)</a:t>
            </a:r>
            <a:endParaRPr lang="en-US" dirty="0"/>
          </a:p>
          <a:p>
            <a:pPr fontAlgn="base"/>
            <a:r>
              <a:rPr lang="en-US" dirty="0" smtClean="0"/>
              <a:t>(</a:t>
            </a:r>
            <a:r>
              <a:rPr lang="en-US" dirty="0"/>
              <a:t>a) Medical assistance covers the care coordination and patient education services provided by a community health worker if the community health worker has:</a:t>
            </a:r>
          </a:p>
          <a:p>
            <a:pPr lvl="1" fontAlgn="base"/>
            <a:r>
              <a:rPr lang="en-US" dirty="0"/>
              <a:t>(1) received a certificate from the Minnesota State Colleges and Universities System approved community health worker curriculum; or</a:t>
            </a:r>
          </a:p>
          <a:p>
            <a:pPr lvl="1" fontAlgn="base"/>
            <a:r>
              <a:rPr lang="en-US" dirty="0"/>
              <a:t>(2) at least five years of supervised experience with an enrolled physician, registered nurse, advanced practice registered nurse, mental health professional as defined in section </a:t>
            </a:r>
            <a:r>
              <a:rPr lang="en-US" u="sng" dirty="0">
                <a:hlinkClick r:id="rId3"/>
              </a:rPr>
              <a:t>245.462, subdivision 18</a:t>
            </a:r>
            <a:r>
              <a:rPr lang="en-US" dirty="0"/>
              <a:t>, clauses (1) to (6), and section </a:t>
            </a:r>
            <a:r>
              <a:rPr lang="en-US" u="sng" dirty="0">
                <a:hlinkClick r:id="rId4"/>
              </a:rPr>
              <a:t>245.4871, subdivision 27</a:t>
            </a:r>
            <a:r>
              <a:rPr lang="en-US" dirty="0"/>
              <a:t>, clauses (1) to (5), or dentist, or at least five years of supervised experience by a certified public health nurse operating under the direct authority of an enrolled unit of government.</a:t>
            </a:r>
          </a:p>
          <a:p>
            <a:pPr lvl="1" fontAlgn="base"/>
            <a:r>
              <a:rPr lang="en-US" dirty="0"/>
              <a:t>Community health workers eligible for payment under clause (2) must complete the certification program by January 1, 2010, to continue to be eligible for payment.</a:t>
            </a:r>
          </a:p>
          <a:p>
            <a:pPr fontAlgn="base"/>
            <a:r>
              <a:rPr lang="en-US" dirty="0"/>
              <a:t>(b) Community health workers must work under the supervision of a medical assistance enrolled physician, registered nurse, advanced practice registered nurse, mental health professional as defined in section </a:t>
            </a:r>
            <a:r>
              <a:rPr lang="en-US" u="sng" dirty="0">
                <a:hlinkClick r:id="rId3"/>
              </a:rPr>
              <a:t>245.462, subdivision 18</a:t>
            </a:r>
            <a:r>
              <a:rPr lang="en-US" dirty="0"/>
              <a:t>, clauses (1) to (6), and section </a:t>
            </a:r>
            <a:r>
              <a:rPr lang="en-US" u="sng" dirty="0">
                <a:hlinkClick r:id="rId4"/>
              </a:rPr>
              <a:t>245.4871, subdivision 27</a:t>
            </a:r>
            <a:r>
              <a:rPr lang="en-US" dirty="0"/>
              <a:t>, clauses (1) to (5), or dentist, or work under the supervision of a certified public health nurse operating under the direct authority of an enrolled unit of government.</a:t>
            </a:r>
          </a:p>
          <a:p>
            <a:pPr fontAlgn="base"/>
            <a:r>
              <a:rPr lang="en-US" dirty="0"/>
              <a:t>(c) Care coordination and patient education services covered under this subdivision include, but are not limited to, services relating to oral health and dental care.</a:t>
            </a:r>
          </a:p>
          <a:p>
            <a:endParaRPr lang="en-US" dirty="0"/>
          </a:p>
        </p:txBody>
      </p:sp>
      <p:sp>
        <p:nvSpPr>
          <p:cNvPr id="4" name="TextBox 3"/>
          <p:cNvSpPr txBox="1"/>
          <p:nvPr/>
        </p:nvSpPr>
        <p:spPr>
          <a:xfrm>
            <a:off x="10513528" y="3041583"/>
            <a:ext cx="1097280" cy="646331"/>
          </a:xfrm>
          <a:prstGeom prst="rect">
            <a:avLst/>
          </a:prstGeom>
          <a:noFill/>
        </p:spPr>
        <p:txBody>
          <a:bodyPr wrap="square" rtlCol="0">
            <a:spAutoFit/>
          </a:bodyPr>
          <a:lstStyle/>
          <a:p>
            <a:r>
              <a:rPr lang="en-US" dirty="0" smtClean="0">
                <a:latin typeface="Franklin Gothic Book" panose="020B0503020102020204" pitchFamily="34" charset="0"/>
              </a:rPr>
              <a:t>Legacy provision</a:t>
            </a:r>
            <a:endParaRPr lang="en-US" dirty="0">
              <a:latin typeface="Franklin Gothic Book" panose="020B0503020102020204" pitchFamily="34" charset="0"/>
            </a:endParaRPr>
          </a:p>
        </p:txBody>
      </p:sp>
      <p:sp>
        <p:nvSpPr>
          <p:cNvPr id="5" name="Right Brace 4"/>
          <p:cNvSpPr/>
          <p:nvPr/>
        </p:nvSpPr>
        <p:spPr>
          <a:xfrm>
            <a:off x="10050145" y="3041583"/>
            <a:ext cx="463383" cy="808522"/>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33137" y="5603317"/>
            <a:ext cx="10927414" cy="1200329"/>
          </a:xfrm>
          <a:prstGeom prst="rect">
            <a:avLst/>
          </a:prstGeom>
          <a:noFill/>
        </p:spPr>
        <p:txBody>
          <a:bodyPr wrap="square" rtlCol="0">
            <a:spAutoFit/>
          </a:bodyPr>
          <a:lstStyle/>
          <a:p>
            <a:r>
              <a:rPr lang="en-US" dirty="0" smtClean="0">
                <a:latin typeface="Franklin Gothic Book" panose="020B0503020102020204" pitchFamily="34" charset="0"/>
              </a:rPr>
              <a:t>Note: there is no reference to who/where a registry of certified CHWs is maintained. This is likely available through their equivalent to Commission for Higher Education. However their Medicaid office requires each certified CHW to register as a provider if they want to provide Medicaid eligible services, so a registry may also be pulled from their Medicaid office. </a:t>
            </a:r>
            <a:endParaRPr lang="en-US" dirty="0">
              <a:latin typeface="Franklin Gothic Book" panose="020B0503020102020204" pitchFamily="34" charset="0"/>
            </a:endParaRPr>
          </a:p>
        </p:txBody>
      </p:sp>
      <p:sp>
        <p:nvSpPr>
          <p:cNvPr id="7" name="TextBox 6"/>
          <p:cNvSpPr txBox="1"/>
          <p:nvPr/>
        </p:nvSpPr>
        <p:spPr>
          <a:xfrm>
            <a:off x="559402" y="1808686"/>
            <a:ext cx="10801149" cy="369332"/>
          </a:xfrm>
          <a:prstGeom prst="rect">
            <a:avLst/>
          </a:prstGeom>
          <a:noFill/>
        </p:spPr>
        <p:txBody>
          <a:bodyPr wrap="square" rtlCol="0">
            <a:spAutoFit/>
          </a:bodyPr>
          <a:lstStyle/>
          <a:p>
            <a:r>
              <a:rPr lang="en-US" dirty="0" smtClean="0">
                <a:latin typeface="Franklin Gothic Book" panose="020B0503020102020204" pitchFamily="34" charset="0"/>
              </a:rPr>
              <a:t>Minnesota Medicaid statute:</a:t>
            </a:r>
            <a:endParaRPr lang="en-US" dirty="0">
              <a:latin typeface="Franklin Gothic Book" panose="020B0503020102020204" pitchFamily="34" charset="0"/>
            </a:endParaRPr>
          </a:p>
        </p:txBody>
      </p:sp>
    </p:spTree>
    <p:extLst>
      <p:ext uri="{BB962C8B-B14F-4D97-AF65-F5344CB8AC3E}">
        <p14:creationId xmlns:p14="http://schemas.microsoft.com/office/powerpoint/2010/main" val="4179093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CHW Regulation Case Study: Minnesota </a:t>
            </a:r>
            <a:r>
              <a:rPr lang="en-US" dirty="0" smtClean="0"/>
              <a:t>Summary</a:t>
            </a:r>
            <a:endParaRPr lang="en-US" dirty="0"/>
          </a:p>
        </p:txBody>
      </p:sp>
      <p:sp>
        <p:nvSpPr>
          <p:cNvPr id="3" name="Content Placeholder 2"/>
          <p:cNvSpPr>
            <a:spLocks noGrp="1"/>
          </p:cNvSpPr>
          <p:nvPr>
            <p:ph idx="1"/>
          </p:nvPr>
        </p:nvSpPr>
        <p:spPr/>
        <p:txBody>
          <a:bodyPr>
            <a:normAutofit/>
          </a:bodyPr>
          <a:lstStyle/>
          <a:p>
            <a:r>
              <a:rPr lang="en-US" sz="2000" dirty="0"/>
              <a:t>CHW training is developed by the </a:t>
            </a:r>
            <a:r>
              <a:rPr lang="en-US" sz="2000" dirty="0" smtClean="0"/>
              <a:t>state (</a:t>
            </a:r>
            <a:r>
              <a:rPr lang="en-US" sz="2000" dirty="0" err="1" smtClean="0"/>
              <a:t>DoH</a:t>
            </a:r>
            <a:r>
              <a:rPr lang="en-US" sz="2000" dirty="0" smtClean="0"/>
              <a:t>), </a:t>
            </a:r>
            <a:r>
              <a:rPr lang="en-US" sz="2000" dirty="0"/>
              <a:t>delivered at post-secondary institutions.</a:t>
            </a:r>
          </a:p>
          <a:p>
            <a:endParaRPr lang="en-US" sz="2000" dirty="0" smtClean="0"/>
          </a:p>
          <a:p>
            <a:r>
              <a:rPr lang="en-US" sz="2000" dirty="0" smtClean="0"/>
              <a:t>The “certificate” is a state-developed and approved academic/technical certificate that is used by the State Medicaid office to determine whether a CHW is eligible to be a reimbursable provider.</a:t>
            </a:r>
          </a:p>
          <a:p>
            <a:endParaRPr lang="en-US" sz="2000" dirty="0" smtClean="0"/>
          </a:p>
          <a:p>
            <a:r>
              <a:rPr lang="en-US" sz="2000" dirty="0" smtClean="0"/>
              <a:t>There is no formal registry. However, the Medicaid office has a list of individuals who have sought to become eligible providers. </a:t>
            </a:r>
          </a:p>
          <a:p>
            <a:pPr lvl="1"/>
            <a:r>
              <a:rPr lang="en-US" sz="1800" dirty="0" smtClean="0"/>
              <a:t>There are no continuing education requirements. The only requirements to become an eligible CHW provider are to have 1) completed the state certificate and 2) be employed under an eligible supervisor. </a:t>
            </a:r>
          </a:p>
          <a:p>
            <a:endParaRPr lang="en-US" sz="2000" dirty="0" smtClean="0"/>
          </a:p>
        </p:txBody>
      </p:sp>
      <p:pic>
        <p:nvPicPr>
          <p:cNvPr id="4" name="Picture 2" descr="Image result for minneso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1688" y="5577017"/>
            <a:ext cx="1448212" cy="1206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2617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CHW Regulation Case Study: </a:t>
            </a:r>
            <a:r>
              <a:rPr lang="en-US" dirty="0" smtClean="0"/>
              <a:t>Oregon</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63120795"/>
              </p:ext>
            </p:extLst>
          </p:nvPr>
        </p:nvGraphicFramePr>
        <p:xfrm>
          <a:off x="448444" y="1894535"/>
          <a:ext cx="9559586" cy="4895320"/>
        </p:xfrm>
        <a:graphic>
          <a:graphicData uri="http://schemas.openxmlformats.org/drawingml/2006/table">
            <a:tbl>
              <a:tblPr firstRow="1" bandRow="1">
                <a:tableStyleId>{5C22544A-7EE6-4342-B048-85BDC9FD1C3A}</a:tableStyleId>
              </a:tblPr>
              <a:tblGrid>
                <a:gridCol w="1794242">
                  <a:extLst>
                    <a:ext uri="{9D8B030D-6E8A-4147-A177-3AD203B41FA5}">
                      <a16:colId xmlns:a16="http://schemas.microsoft.com/office/drawing/2014/main" val="2517491150"/>
                    </a:ext>
                  </a:extLst>
                </a:gridCol>
                <a:gridCol w="7765344">
                  <a:extLst>
                    <a:ext uri="{9D8B030D-6E8A-4147-A177-3AD203B41FA5}">
                      <a16:colId xmlns:a16="http://schemas.microsoft.com/office/drawing/2014/main" val="3875246851"/>
                    </a:ext>
                  </a:extLst>
                </a:gridCol>
              </a:tblGrid>
              <a:tr h="315573">
                <a:tc>
                  <a:txBody>
                    <a:bodyPr/>
                    <a:lstStyle/>
                    <a:p>
                      <a:r>
                        <a:rPr lang="en-US" sz="1600" dirty="0" smtClean="0">
                          <a:latin typeface="Franklin Gothic Book" panose="020B0503020102020204" pitchFamily="34" charset="0"/>
                        </a:rPr>
                        <a:t>Variable</a:t>
                      </a:r>
                      <a:endParaRPr lang="en-US" sz="1600" dirty="0">
                        <a:latin typeface="Franklin Gothic Book" panose="020B0503020102020204" pitchFamily="34" charset="0"/>
                      </a:endParaRPr>
                    </a:p>
                  </a:txBody>
                  <a:tcPr/>
                </a:tc>
                <a:tc>
                  <a:txBody>
                    <a:bodyPr/>
                    <a:lstStyle/>
                    <a:p>
                      <a:endParaRPr lang="en-US" sz="1600" dirty="0">
                        <a:latin typeface="Franklin Gothic Book" panose="020B0503020102020204" pitchFamily="34" charset="0"/>
                      </a:endParaRPr>
                    </a:p>
                  </a:txBody>
                  <a:tcPr/>
                </a:tc>
                <a:extLst>
                  <a:ext uri="{0D108BD9-81ED-4DB2-BD59-A6C34878D82A}">
                    <a16:rowId xmlns:a16="http://schemas.microsoft.com/office/drawing/2014/main" val="148678984"/>
                  </a:ext>
                </a:extLst>
              </a:tr>
              <a:tr h="315573">
                <a:tc rowSpan="2">
                  <a:txBody>
                    <a:bodyPr/>
                    <a:lstStyle/>
                    <a:p>
                      <a:r>
                        <a:rPr lang="en-US" sz="1600" b="0" dirty="0" smtClean="0">
                          <a:latin typeface="Franklin Gothic Demi" panose="020B0703020102020204" pitchFamily="34" charset="0"/>
                        </a:rPr>
                        <a:t>Level of Regulation</a:t>
                      </a:r>
                      <a:endParaRPr lang="en-US" sz="1600" b="0" dirty="0">
                        <a:latin typeface="Franklin Gothic Demi" panose="020B0703020102020204" pitchFamily="34" charset="0"/>
                      </a:endParaRPr>
                    </a:p>
                  </a:txBody>
                  <a:tcPr anchor="ctr"/>
                </a:tc>
                <a:tc>
                  <a:txBody>
                    <a:bodyPr/>
                    <a:lstStyle/>
                    <a:p>
                      <a:r>
                        <a:rPr lang="en-US" sz="1600" i="1" dirty="0" smtClean="0">
                          <a:latin typeface="Franklin Gothic Book" panose="020B0503020102020204" pitchFamily="34" charset="0"/>
                        </a:rPr>
                        <a:t>State Certification</a:t>
                      </a:r>
                      <a:endParaRPr lang="en-US" sz="1600" i="1" dirty="0">
                        <a:latin typeface="Franklin Gothic Book" panose="020B0503020102020204" pitchFamily="34" charset="0"/>
                      </a:endParaRPr>
                    </a:p>
                  </a:txBody>
                  <a:tcPr/>
                </a:tc>
                <a:extLst>
                  <a:ext uri="{0D108BD9-81ED-4DB2-BD59-A6C34878D82A}">
                    <a16:rowId xmlns:a16="http://schemas.microsoft.com/office/drawing/2014/main" val="865910816"/>
                  </a:ext>
                </a:extLst>
              </a:tr>
              <a:tr h="1692620">
                <a:tc vMerge="1">
                  <a:txBody>
                    <a:bodyPr/>
                    <a:lstStyle/>
                    <a:p>
                      <a:endParaRPr lang="en-US" dirty="0"/>
                    </a:p>
                  </a:txBody>
                  <a:tcPr/>
                </a:tc>
                <a:tc>
                  <a:txBody>
                    <a:bodyPr/>
                    <a:lstStyle/>
                    <a:p>
                      <a:pPr marL="285750" lvl="0" indent="-285750">
                        <a:buFont typeface="Arial" panose="020B0604020202020204" pitchFamily="34" charset="0"/>
                        <a:buChar char="•"/>
                      </a:pPr>
                      <a:r>
                        <a:rPr lang="en-US" sz="1600" b="0" i="0" kern="1200" dirty="0" smtClean="0">
                          <a:solidFill>
                            <a:schemeClr val="dk1"/>
                          </a:solidFill>
                          <a:effectLst/>
                          <a:latin typeface="Franklin Gothic Book" panose="020B0503020102020204" pitchFamily="34" charset="0"/>
                          <a:ea typeface="+mn-ea"/>
                          <a:cs typeface="+mn-cs"/>
                        </a:rPr>
                        <a:t>Oregon</a:t>
                      </a:r>
                      <a:r>
                        <a:rPr lang="en-US" sz="1600" b="0" i="0" kern="1200" baseline="0" dirty="0" smtClean="0">
                          <a:solidFill>
                            <a:schemeClr val="dk1"/>
                          </a:solidFill>
                          <a:effectLst/>
                          <a:latin typeface="Franklin Gothic Book" panose="020B0503020102020204" pitchFamily="34" charset="0"/>
                          <a:ea typeface="+mn-ea"/>
                          <a:cs typeface="+mn-cs"/>
                        </a:rPr>
                        <a:t> Health Authority (similar in function to FSSA + ISDH) certifies “Medicaid Certified Traditional Health Workers (THW)”</a:t>
                      </a:r>
                      <a:endParaRPr lang="en-US" sz="1600" dirty="0" smtClean="0">
                        <a:latin typeface="Franklin Gothic Book" panose="020B0503020102020204" pitchFamily="34" charset="0"/>
                      </a:endParaRPr>
                    </a:p>
                    <a:p>
                      <a:pPr marL="285750" lvl="0" indent="-285750">
                        <a:buFont typeface="Arial" panose="020B0604020202020204" pitchFamily="34" charset="0"/>
                        <a:buChar char="•"/>
                      </a:pPr>
                      <a:r>
                        <a:rPr lang="en-US" sz="1600" dirty="0" smtClean="0">
                          <a:latin typeface="Franklin Gothic Book" panose="020B0503020102020204" pitchFamily="34" charset="0"/>
                        </a:rPr>
                        <a:t>An individual is not required to have a certificate in order to practice as a</a:t>
                      </a:r>
                      <a:r>
                        <a:rPr lang="en-US" sz="1600" baseline="0" dirty="0" smtClean="0">
                          <a:latin typeface="Franklin Gothic Book" panose="020B0503020102020204" pitchFamily="34" charset="0"/>
                        </a:rPr>
                        <a:t> THW </a:t>
                      </a:r>
                    </a:p>
                    <a:p>
                      <a:pPr marL="285750" lvl="0" indent="-285750">
                        <a:buFont typeface="Arial" panose="020B0604020202020204" pitchFamily="34" charset="0"/>
                        <a:buChar char="•"/>
                      </a:pPr>
                      <a:r>
                        <a:rPr lang="en-US" sz="1600" baseline="0" dirty="0" smtClean="0">
                          <a:latin typeface="Franklin Gothic Book" panose="020B0503020102020204" pitchFamily="34" charset="0"/>
                        </a:rPr>
                        <a:t>A criminal background check is required to become a certified THW.</a:t>
                      </a:r>
                    </a:p>
                    <a:p>
                      <a:pPr marL="285750" lvl="0" indent="-285750">
                        <a:buFont typeface="Arial" panose="020B0604020202020204" pitchFamily="34" charset="0"/>
                        <a:buChar char="•"/>
                      </a:pPr>
                      <a:r>
                        <a:rPr lang="en-US" sz="1600" baseline="0" dirty="0" smtClean="0">
                          <a:latin typeface="Franklin Gothic Book" panose="020B0503020102020204" pitchFamily="34" charset="0"/>
                        </a:rPr>
                        <a:t>The state maintains a registry of certified THWs.</a:t>
                      </a:r>
                      <a:endParaRPr lang="en-US" sz="1600" dirty="0" smtClean="0">
                        <a:latin typeface="Franklin Gothic Book" panose="020B0503020102020204" pitchFamily="34" charset="0"/>
                      </a:endParaRPr>
                    </a:p>
                    <a:p>
                      <a:endParaRPr lang="en-US" sz="1600" dirty="0">
                        <a:latin typeface="Franklin Gothic Book" panose="020B0503020102020204" pitchFamily="34" charset="0"/>
                      </a:endParaRPr>
                    </a:p>
                  </a:txBody>
                  <a:tcPr/>
                </a:tc>
                <a:extLst>
                  <a:ext uri="{0D108BD9-81ED-4DB2-BD59-A6C34878D82A}">
                    <a16:rowId xmlns:a16="http://schemas.microsoft.com/office/drawing/2014/main" val="1346910534"/>
                  </a:ext>
                </a:extLst>
              </a:tr>
              <a:tr h="315573">
                <a:tc rowSpan="2">
                  <a:txBody>
                    <a:bodyPr/>
                    <a:lstStyle/>
                    <a:p>
                      <a:r>
                        <a:rPr lang="en-US" sz="1600" b="0" dirty="0" smtClean="0">
                          <a:latin typeface="Franklin Gothic Demi" panose="020B0703020102020204" pitchFamily="34" charset="0"/>
                        </a:rPr>
                        <a:t>Training Regulation</a:t>
                      </a:r>
                      <a:endParaRPr lang="en-US" sz="1600" b="0" dirty="0">
                        <a:latin typeface="Franklin Gothic Demi" panose="020B0703020102020204" pitchFamily="34" charset="0"/>
                      </a:endParaRPr>
                    </a:p>
                  </a:txBody>
                  <a:tcPr anchor="ctr"/>
                </a:tc>
                <a:tc>
                  <a:txBody>
                    <a:bodyPr/>
                    <a:lstStyle/>
                    <a:p>
                      <a:r>
                        <a:rPr lang="en-US" sz="1600" i="1" dirty="0" smtClean="0">
                          <a:latin typeface="Franklin Gothic Book" panose="020B0503020102020204" pitchFamily="34" charset="0"/>
                        </a:rPr>
                        <a:t>Training</a:t>
                      </a:r>
                      <a:r>
                        <a:rPr lang="en-US" sz="1600" i="1" baseline="0" dirty="0" smtClean="0">
                          <a:latin typeface="Franklin Gothic Book" panose="020B0503020102020204" pitchFamily="34" charset="0"/>
                        </a:rPr>
                        <a:t> Regulator: the State (Commission appointed by the State)</a:t>
                      </a:r>
                      <a:endParaRPr lang="en-US" sz="1600" i="1" dirty="0">
                        <a:latin typeface="Franklin Gothic Book" panose="020B0503020102020204" pitchFamily="34" charset="0"/>
                      </a:endParaRPr>
                    </a:p>
                  </a:txBody>
                  <a:tcPr/>
                </a:tc>
                <a:extLst>
                  <a:ext uri="{0D108BD9-81ED-4DB2-BD59-A6C34878D82A}">
                    <a16:rowId xmlns:a16="http://schemas.microsoft.com/office/drawing/2014/main" val="3240027863"/>
                  </a:ext>
                </a:extLst>
              </a:tr>
              <a:tr h="774589">
                <a:tc vMerge="1">
                  <a:txBody>
                    <a:bodyPr/>
                    <a:lstStyle/>
                    <a:p>
                      <a:endParaRPr lang="en-US" dirty="0"/>
                    </a:p>
                  </a:txBody>
                  <a:tcPr/>
                </a:tc>
                <a:tc>
                  <a:txBody>
                    <a:bodyPr/>
                    <a:lstStyle/>
                    <a:p>
                      <a:pPr marL="285750" lvl="0" indent="-285750">
                        <a:buFont typeface="Arial" panose="020B0604020202020204" pitchFamily="34" charset="0"/>
                        <a:buChar char="•"/>
                      </a:pPr>
                      <a:r>
                        <a:rPr lang="en-US" sz="1600" dirty="0" smtClean="0">
                          <a:latin typeface="Franklin Gothic Book" panose="020B0503020102020204" pitchFamily="34" charset="0"/>
                        </a:rPr>
                        <a:t>Oregon Health Authority</a:t>
                      </a:r>
                      <a:r>
                        <a:rPr lang="en-US" sz="1600" baseline="0" dirty="0" smtClean="0">
                          <a:latin typeface="Franklin Gothic Book" panose="020B0503020102020204" pitchFamily="34" charset="0"/>
                        </a:rPr>
                        <a:t> Director appointed a 19-member Traditional Health Worker Commission – Role: advise the state agency on development, implementation, sustainability</a:t>
                      </a:r>
                    </a:p>
                    <a:p>
                      <a:pPr marL="285750" lvl="0" indent="-285750">
                        <a:buFont typeface="Arial" panose="020B0604020202020204" pitchFamily="34" charset="0"/>
                        <a:buChar char="•"/>
                      </a:pPr>
                      <a:r>
                        <a:rPr lang="en-US" sz="1600" dirty="0" smtClean="0">
                          <a:latin typeface="Franklin Gothic Book" panose="020B0503020102020204" pitchFamily="34" charset="0"/>
                        </a:rPr>
                        <a:t>The Commission approves training programs (there is no standard,</a:t>
                      </a:r>
                      <a:r>
                        <a:rPr lang="en-US" sz="1600" baseline="0" dirty="0" smtClean="0">
                          <a:latin typeface="Franklin Gothic Book" panose="020B0503020102020204" pitchFamily="34" charset="0"/>
                        </a:rPr>
                        <a:t> state-developed curriculum)</a:t>
                      </a:r>
                      <a:endParaRPr lang="en-US" sz="1600" dirty="0" smtClean="0">
                        <a:latin typeface="Franklin Gothic Book" panose="020B0503020102020204" pitchFamily="34" charset="0"/>
                      </a:endParaRPr>
                    </a:p>
                  </a:txBody>
                  <a:tcPr/>
                </a:tc>
                <a:extLst>
                  <a:ext uri="{0D108BD9-81ED-4DB2-BD59-A6C34878D82A}">
                    <a16:rowId xmlns:a16="http://schemas.microsoft.com/office/drawing/2014/main" val="2357015748"/>
                  </a:ext>
                </a:extLst>
              </a:tr>
              <a:tr h="886220">
                <a:tc>
                  <a:txBody>
                    <a:bodyPr/>
                    <a:lstStyle/>
                    <a:p>
                      <a:r>
                        <a:rPr lang="en-US" sz="1600" b="0" dirty="0" smtClean="0">
                          <a:latin typeface="Franklin Gothic Demi" panose="020B0703020102020204" pitchFamily="34" charset="0"/>
                        </a:rPr>
                        <a:t>Scope of Practice/Services</a:t>
                      </a:r>
                      <a:r>
                        <a:rPr lang="en-US" sz="1600" b="0" baseline="0" dirty="0" smtClean="0">
                          <a:latin typeface="Franklin Gothic Demi" panose="020B0703020102020204" pitchFamily="34" charset="0"/>
                        </a:rPr>
                        <a:t> Provided</a:t>
                      </a:r>
                      <a:endParaRPr lang="en-US" sz="1600" b="0" dirty="0">
                        <a:latin typeface="Franklin Gothic Demi" panose="020B0703020102020204" pitchFamily="34"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i="1" dirty="0" smtClean="0">
                          <a:latin typeface="Franklin Gothic Book" panose="020B0503020102020204" pitchFamily="34" charset="0"/>
                        </a:rPr>
                        <a:t>“Standards</a:t>
                      </a:r>
                      <a:r>
                        <a:rPr lang="en-US" sz="1600" i="1" baseline="0" dirty="0" smtClean="0">
                          <a:latin typeface="Franklin Gothic Book" panose="020B0503020102020204" pitchFamily="34" charset="0"/>
                        </a:rPr>
                        <a:t> of Professional Conduct” are</a:t>
                      </a:r>
                      <a:r>
                        <a:rPr lang="en-US" sz="1600" i="1" dirty="0" smtClean="0">
                          <a:latin typeface="Franklin Gothic Book" panose="020B0503020102020204" pitchFamily="34" charset="0"/>
                        </a:rPr>
                        <a:t> outlined in statute</a:t>
                      </a:r>
                    </a:p>
                  </a:txBody>
                  <a:tcPr/>
                </a:tc>
                <a:extLst>
                  <a:ext uri="{0D108BD9-81ED-4DB2-BD59-A6C34878D82A}">
                    <a16:rowId xmlns:a16="http://schemas.microsoft.com/office/drawing/2014/main" val="515022784"/>
                  </a:ext>
                </a:extLst>
              </a:tr>
            </a:tbl>
          </a:graphicData>
        </a:graphic>
      </p:graphicFrame>
      <p:pic>
        <p:nvPicPr>
          <p:cNvPr id="2050" name="Picture 2" descr="Image result for oregon outline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1690" y="3243713"/>
            <a:ext cx="1740067" cy="17400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212404" y="5081695"/>
            <a:ext cx="1818640" cy="1708160"/>
          </a:xfrm>
          <a:prstGeom prst="rect">
            <a:avLst/>
          </a:prstGeom>
          <a:noFill/>
        </p:spPr>
        <p:txBody>
          <a:bodyPr wrap="square" rtlCol="0">
            <a:spAutoFit/>
          </a:bodyPr>
          <a:lstStyle/>
          <a:p>
            <a:r>
              <a:rPr lang="en-US" sz="1050" dirty="0" smtClean="0">
                <a:latin typeface="Franklin Gothic Book" panose="020B0503020102020204" pitchFamily="34" charset="0"/>
              </a:rPr>
              <a:t>Sources (Oregon state agency websites) </a:t>
            </a:r>
            <a:r>
              <a:rPr lang="en-US" sz="1050" dirty="0" smtClean="0">
                <a:latin typeface="Franklin Gothic Book" panose="020B0503020102020204" pitchFamily="34" charset="0"/>
                <a:hlinkClick r:id="rId3"/>
              </a:rPr>
              <a:t>http</a:t>
            </a:r>
            <a:r>
              <a:rPr lang="en-US" sz="1050" dirty="0">
                <a:latin typeface="Franklin Gothic Book" panose="020B0503020102020204" pitchFamily="34" charset="0"/>
                <a:hlinkClick r:id="rId3"/>
              </a:rPr>
              <a:t>://</a:t>
            </a:r>
            <a:r>
              <a:rPr lang="en-US" sz="1050" dirty="0" smtClean="0">
                <a:latin typeface="Franklin Gothic Book" panose="020B0503020102020204" pitchFamily="34" charset="0"/>
                <a:hlinkClick r:id="rId3"/>
              </a:rPr>
              <a:t>www.oregon.gov/oha/oei/Pages/Traditional-Health-Worker-Program.aspx</a:t>
            </a:r>
            <a:r>
              <a:rPr lang="en-US" sz="1050" dirty="0">
                <a:latin typeface="Franklin Gothic Book" panose="020B0503020102020204" pitchFamily="34" charset="0"/>
              </a:rPr>
              <a:t>; </a:t>
            </a:r>
            <a:r>
              <a:rPr lang="en-US" sz="1050" dirty="0">
                <a:latin typeface="Franklin Gothic Book" panose="020B0503020102020204" pitchFamily="34" charset="0"/>
                <a:hlinkClick r:id="rId4"/>
              </a:rPr>
              <a:t>https://</a:t>
            </a:r>
            <a:r>
              <a:rPr lang="en-US" sz="1050" dirty="0" smtClean="0">
                <a:latin typeface="Franklin Gothic Book" panose="020B0503020102020204" pitchFamily="34" charset="0"/>
                <a:hlinkClick r:id="rId4"/>
              </a:rPr>
              <a:t>secure.sos.state.or.us/oard/displayDivisionRules.action?selectedDivision=1741</a:t>
            </a:r>
            <a:r>
              <a:rPr lang="en-US" sz="1050" dirty="0" smtClean="0">
                <a:latin typeface="Franklin Gothic Book" panose="020B0503020102020204" pitchFamily="34" charset="0"/>
              </a:rPr>
              <a:t> </a:t>
            </a:r>
            <a:endParaRPr lang="en-US" sz="1050" dirty="0">
              <a:latin typeface="Franklin Gothic Book" panose="020B0503020102020204" pitchFamily="34" charset="0"/>
            </a:endParaRPr>
          </a:p>
        </p:txBody>
      </p:sp>
    </p:spTree>
    <p:extLst>
      <p:ext uri="{BB962C8B-B14F-4D97-AF65-F5344CB8AC3E}">
        <p14:creationId xmlns:p14="http://schemas.microsoft.com/office/powerpoint/2010/main" val="2120168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CHW Regulation Case Study: </a:t>
            </a:r>
            <a:r>
              <a:rPr lang="en-US" dirty="0" smtClean="0"/>
              <a:t>Oregon (Cont.)</a:t>
            </a:r>
            <a:endParaRPr lang="en-US" dirty="0"/>
          </a:p>
        </p:txBody>
      </p:sp>
      <p:sp>
        <p:nvSpPr>
          <p:cNvPr id="3" name="Content Placeholder 2"/>
          <p:cNvSpPr>
            <a:spLocks noGrp="1"/>
          </p:cNvSpPr>
          <p:nvPr>
            <p:ph idx="1"/>
          </p:nvPr>
        </p:nvSpPr>
        <p:spPr>
          <a:xfrm>
            <a:off x="581192" y="2180496"/>
            <a:ext cx="11029615" cy="3931546"/>
          </a:xfrm>
        </p:spPr>
        <p:txBody>
          <a:bodyPr>
            <a:normAutofit/>
          </a:bodyPr>
          <a:lstStyle/>
          <a:p>
            <a:r>
              <a:rPr lang="en-US" dirty="0" smtClean="0">
                <a:latin typeface="Franklin Gothic Demi" panose="020B0703020102020204" pitchFamily="34" charset="0"/>
              </a:rPr>
              <a:t>THW concepts outlined in statute:</a:t>
            </a:r>
          </a:p>
          <a:p>
            <a:pPr lvl="1"/>
            <a:r>
              <a:rPr lang="en-US" dirty="0" smtClean="0"/>
              <a:t>Definition</a:t>
            </a:r>
          </a:p>
          <a:p>
            <a:pPr lvl="1"/>
            <a:r>
              <a:rPr lang="en-US" dirty="0" smtClean="0"/>
              <a:t>Certification requirements (training, registry, background check)</a:t>
            </a:r>
          </a:p>
          <a:p>
            <a:pPr lvl="1"/>
            <a:r>
              <a:rPr lang="en-US" dirty="0" smtClean="0"/>
              <a:t>Continuing education requirements</a:t>
            </a:r>
          </a:p>
          <a:p>
            <a:pPr lvl="1"/>
            <a:r>
              <a:rPr lang="en-US" dirty="0" smtClean="0"/>
              <a:t>Standards of professional conduct</a:t>
            </a:r>
          </a:p>
          <a:p>
            <a:pPr lvl="1"/>
            <a:r>
              <a:rPr lang="en-US" dirty="0" smtClean="0"/>
              <a:t>Training program requirements (including: demonstrate use of different training delivery methods, maintain lists of individuals who completed training and those who applied for certificate, maintain record of attendance and participation, maintain lists of instructors)</a:t>
            </a:r>
          </a:p>
          <a:p>
            <a:pPr lvl="1"/>
            <a:r>
              <a:rPr lang="en-US" dirty="0" smtClean="0"/>
              <a:t>THW Curriculum Standards (including: core competencies, hour requirements, specialty-specific competency requirements)</a:t>
            </a:r>
          </a:p>
          <a:p>
            <a:pPr lvl="1"/>
            <a:r>
              <a:rPr lang="en-US" dirty="0" smtClean="0"/>
              <a:t>THW and Training Program Complaints/Investigation</a:t>
            </a:r>
          </a:p>
        </p:txBody>
      </p:sp>
      <p:sp>
        <p:nvSpPr>
          <p:cNvPr id="4" name="TextBox 3"/>
          <p:cNvSpPr txBox="1"/>
          <p:nvPr/>
        </p:nvSpPr>
        <p:spPr>
          <a:xfrm>
            <a:off x="581192" y="6299583"/>
            <a:ext cx="10545612" cy="276999"/>
          </a:xfrm>
          <a:prstGeom prst="rect">
            <a:avLst/>
          </a:prstGeom>
          <a:noFill/>
        </p:spPr>
        <p:txBody>
          <a:bodyPr wrap="square" rtlCol="0">
            <a:spAutoFit/>
          </a:bodyPr>
          <a:lstStyle/>
          <a:p>
            <a:r>
              <a:rPr lang="en-US" sz="1200" dirty="0">
                <a:latin typeface="Franklin Gothic Book" panose="020B0503020102020204" pitchFamily="34" charset="0"/>
              </a:rPr>
              <a:t>Source: </a:t>
            </a:r>
            <a:r>
              <a:rPr lang="en-US" sz="1200" dirty="0">
                <a:latin typeface="Franklin Gothic Book" panose="020B0503020102020204" pitchFamily="34" charset="0"/>
                <a:hlinkClick r:id="rId2"/>
              </a:rPr>
              <a:t>https://</a:t>
            </a:r>
            <a:r>
              <a:rPr lang="en-US" sz="1200" dirty="0" smtClean="0">
                <a:latin typeface="Franklin Gothic Book" panose="020B0503020102020204" pitchFamily="34" charset="0"/>
                <a:hlinkClick r:id="rId2"/>
              </a:rPr>
              <a:t>secure.sos.state.or.us/oard/displayDivisionRules.action?selectedDivision=1741</a:t>
            </a:r>
            <a:r>
              <a:rPr lang="en-US" sz="1200" dirty="0" smtClean="0">
                <a:latin typeface="Franklin Gothic Book" panose="020B0503020102020204" pitchFamily="34" charset="0"/>
              </a:rPr>
              <a:t> </a:t>
            </a:r>
            <a:endParaRPr lang="en-US" sz="1200" dirty="0">
              <a:latin typeface="Franklin Gothic Book" panose="020B0503020102020204" pitchFamily="34" charset="0"/>
            </a:endParaRPr>
          </a:p>
        </p:txBody>
      </p:sp>
    </p:spTree>
    <p:extLst>
      <p:ext uri="{BB962C8B-B14F-4D97-AF65-F5344CB8AC3E}">
        <p14:creationId xmlns:p14="http://schemas.microsoft.com/office/powerpoint/2010/main" val="2186783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CHW Regulation Case Study: </a:t>
            </a:r>
            <a:r>
              <a:rPr lang="en-US" dirty="0" smtClean="0"/>
              <a:t>OREGON Summary</a:t>
            </a:r>
            <a:endParaRPr lang="en-US" dirty="0"/>
          </a:p>
        </p:txBody>
      </p:sp>
      <p:sp>
        <p:nvSpPr>
          <p:cNvPr id="3" name="Content Placeholder 2"/>
          <p:cNvSpPr>
            <a:spLocks noGrp="1"/>
          </p:cNvSpPr>
          <p:nvPr>
            <p:ph idx="1"/>
          </p:nvPr>
        </p:nvSpPr>
        <p:spPr>
          <a:xfrm>
            <a:off x="581192" y="2180496"/>
            <a:ext cx="11029615" cy="4195590"/>
          </a:xfrm>
        </p:spPr>
        <p:txBody>
          <a:bodyPr>
            <a:normAutofit fontScale="92500" lnSpcReduction="20000"/>
          </a:bodyPr>
          <a:lstStyle/>
          <a:p>
            <a:r>
              <a:rPr lang="en-US" sz="2000" dirty="0"/>
              <a:t>Oregon has state-determined competencies but no standard curriculum. Each training provider must apply to the state, have curriculum reviewed/scored, and receive approval to be a state-certified training vendor. </a:t>
            </a:r>
            <a:endParaRPr lang="en-US" sz="2000" dirty="0" smtClean="0"/>
          </a:p>
          <a:p>
            <a:endParaRPr lang="en-US" sz="2000" dirty="0"/>
          </a:p>
          <a:p>
            <a:r>
              <a:rPr lang="en-US" sz="2000" dirty="0"/>
              <a:t>Registry maintained by state; including administering certificates, performing background checks, ensuring continuing education requirements are met. </a:t>
            </a:r>
            <a:endParaRPr lang="en-US" sz="2000" dirty="0" smtClean="0"/>
          </a:p>
          <a:p>
            <a:endParaRPr lang="en-US" sz="2000" dirty="0"/>
          </a:p>
          <a:p>
            <a:r>
              <a:rPr lang="en-US" sz="2000" dirty="0" smtClean="0"/>
              <a:t>In order to obtain a state “certificate,” THW must:</a:t>
            </a:r>
          </a:p>
          <a:p>
            <a:pPr lvl="1"/>
            <a:r>
              <a:rPr lang="en-US" sz="1800" dirty="0" smtClean="0"/>
              <a:t>Be 18 years or older</a:t>
            </a:r>
          </a:p>
          <a:p>
            <a:pPr lvl="1"/>
            <a:r>
              <a:rPr lang="en-US" sz="1800" dirty="0" smtClean="0"/>
              <a:t>Complete a state-approved training program</a:t>
            </a:r>
          </a:p>
          <a:p>
            <a:pPr lvl="1"/>
            <a:r>
              <a:rPr lang="en-US" sz="1800" dirty="0" smtClean="0"/>
              <a:t>Pass background check</a:t>
            </a:r>
          </a:p>
          <a:p>
            <a:pPr lvl="1">
              <a:buFont typeface="Wingdings" panose="05000000000000000000" pitchFamily="2" charset="2"/>
              <a:buChar char="Ø"/>
            </a:pPr>
            <a:r>
              <a:rPr lang="en-US" sz="1800" i="1" dirty="0" smtClean="0"/>
              <a:t>Once all these requirements are met, the THW is “certified” and is added to the state-maintained registry.</a:t>
            </a:r>
            <a:endParaRPr lang="en-US" sz="1800" i="1" dirty="0"/>
          </a:p>
          <a:p>
            <a:endParaRPr lang="en-US" sz="2000" dirty="0" smtClean="0"/>
          </a:p>
          <a:p>
            <a:endParaRPr lang="en-US" sz="2000" dirty="0" smtClean="0"/>
          </a:p>
        </p:txBody>
      </p:sp>
      <p:pic>
        <p:nvPicPr>
          <p:cNvPr id="4" name="Picture 2" descr="Image result for oregon outline map"/>
          <p:cNvPicPr>
            <a:picLocks noChangeAspect="1" noChangeArrowheads="1"/>
          </p:cNvPicPr>
          <p:nvPr/>
        </p:nvPicPr>
        <p:blipFill rotWithShape="1">
          <a:blip r:embed="rId2">
            <a:extLst>
              <a:ext uri="{28A0092B-C50C-407E-A947-70E740481C1C}">
                <a14:useLocalDpi xmlns:a14="http://schemas.microsoft.com/office/drawing/2010/main" val="0"/>
              </a:ext>
            </a:extLst>
          </a:blip>
          <a:srcRect t="14383" b="13707"/>
          <a:stretch/>
        </p:blipFill>
        <p:spPr bwMode="auto">
          <a:xfrm>
            <a:off x="10192637" y="3911674"/>
            <a:ext cx="1740067" cy="1251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2662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Demi" panose="020B0703020102020204" pitchFamily="34" charset="0"/>
              </a:rPr>
              <a:t>Next steps</a:t>
            </a:r>
            <a:endParaRPr lang="en-US" dirty="0">
              <a:latin typeface="Franklin Gothic Demi" panose="020B0703020102020204" pitchFamily="34" charset="0"/>
            </a:endParaRPr>
          </a:p>
        </p:txBody>
      </p:sp>
      <p:sp>
        <p:nvSpPr>
          <p:cNvPr id="3" name="Text Placeholder 2"/>
          <p:cNvSpPr>
            <a:spLocks noGrp="1"/>
          </p:cNvSpPr>
          <p:nvPr>
            <p:ph type="body" idx="1"/>
          </p:nvPr>
        </p:nvSpPr>
        <p:spPr/>
        <p:txBody>
          <a:bodyPr>
            <a:normAutofit fontScale="85000" lnSpcReduction="20000"/>
          </a:bodyPr>
          <a:lstStyle/>
          <a:p>
            <a:r>
              <a:rPr lang="en-US" dirty="0" smtClean="0">
                <a:latin typeface="Franklin Gothic Demi" panose="020B0703020102020204" pitchFamily="34" charset="0"/>
              </a:rPr>
              <a:t>Judy </a:t>
            </a:r>
            <a:r>
              <a:rPr lang="en-US" dirty="0" err="1" smtClean="0">
                <a:latin typeface="Franklin Gothic Demi" panose="020B0703020102020204" pitchFamily="34" charset="0"/>
              </a:rPr>
              <a:t>Hasselkus</a:t>
            </a:r>
            <a:r>
              <a:rPr lang="en-US" dirty="0" smtClean="0">
                <a:latin typeface="Franklin Gothic Demi" panose="020B0703020102020204" pitchFamily="34" charset="0"/>
              </a:rPr>
              <a:t>, chair</a:t>
            </a:r>
          </a:p>
          <a:p>
            <a:r>
              <a:rPr lang="en-US" dirty="0" smtClean="0">
                <a:latin typeface="Franklin Gothic Demi" panose="020B0703020102020204" pitchFamily="34" charset="0"/>
              </a:rPr>
              <a:t>Laura Heinrich, Co-chair</a:t>
            </a:r>
            <a:endParaRPr lang="en-US" dirty="0">
              <a:latin typeface="Franklin Gothic Demi" panose="020B0703020102020204" pitchFamily="34" charset="0"/>
            </a:endParaRPr>
          </a:p>
        </p:txBody>
      </p:sp>
    </p:spTree>
    <p:extLst>
      <p:ext uri="{BB962C8B-B14F-4D97-AF65-F5344CB8AC3E}">
        <p14:creationId xmlns:p14="http://schemas.microsoft.com/office/powerpoint/2010/main" val="20296534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Demi" panose="020B0703020102020204" pitchFamily="34" charset="0"/>
              </a:rPr>
              <a:t>Closing and Adjournment</a:t>
            </a:r>
            <a:endParaRPr lang="en-US" dirty="0">
              <a:latin typeface="Franklin Gothic Demi" panose="020B0703020102020204" pitchFamily="34" charset="0"/>
            </a:endParaRPr>
          </a:p>
        </p:txBody>
      </p:sp>
      <p:sp>
        <p:nvSpPr>
          <p:cNvPr id="3" name="Text Placeholder 2"/>
          <p:cNvSpPr>
            <a:spLocks noGrp="1"/>
          </p:cNvSpPr>
          <p:nvPr>
            <p:ph type="body" idx="1"/>
          </p:nvPr>
        </p:nvSpPr>
        <p:spPr/>
        <p:txBody>
          <a:bodyPr>
            <a:noAutofit/>
          </a:bodyPr>
          <a:lstStyle/>
          <a:p>
            <a:r>
              <a:rPr lang="en-US" sz="1400" dirty="0" smtClean="0">
                <a:latin typeface="Franklin Gothic Demi" panose="020B0703020102020204" pitchFamily="34" charset="0"/>
              </a:rPr>
              <a:t>Judy </a:t>
            </a:r>
            <a:r>
              <a:rPr lang="en-US" sz="1400" dirty="0" err="1" smtClean="0">
                <a:latin typeface="Franklin Gothic Demi" panose="020B0703020102020204" pitchFamily="34" charset="0"/>
              </a:rPr>
              <a:t>Hasselkus</a:t>
            </a:r>
            <a:r>
              <a:rPr lang="en-US" sz="1400" dirty="0" smtClean="0">
                <a:latin typeface="Franklin Gothic Demi" panose="020B0703020102020204" pitchFamily="34" charset="0"/>
              </a:rPr>
              <a:t>, chair</a:t>
            </a:r>
          </a:p>
          <a:p>
            <a:r>
              <a:rPr lang="en-US" sz="1400" dirty="0" smtClean="0">
                <a:latin typeface="Franklin Gothic Demi" panose="020B0703020102020204" pitchFamily="34" charset="0"/>
              </a:rPr>
              <a:t>Laura Heinrich, Co-chair</a:t>
            </a:r>
            <a:endParaRPr lang="en-US" sz="1400" dirty="0">
              <a:latin typeface="Franklin Gothic Demi" panose="020B0703020102020204" pitchFamily="34" charset="0"/>
            </a:endParaRPr>
          </a:p>
        </p:txBody>
      </p:sp>
    </p:spTree>
    <p:extLst>
      <p:ext uri="{BB962C8B-B14F-4D97-AF65-F5344CB8AC3E}">
        <p14:creationId xmlns:p14="http://schemas.microsoft.com/office/powerpoint/2010/main" val="173918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Franklin Gothic Demi" panose="020B0703020102020204" pitchFamily="34" charset="0"/>
              </a:rPr>
              <a:t>Next meeting details</a:t>
            </a:r>
            <a:endParaRPr lang="en-US" sz="4000" dirty="0">
              <a:latin typeface="Franklin Gothic Demi" panose="020B0703020102020204" pitchFamily="34" charset="0"/>
            </a:endParaRPr>
          </a:p>
        </p:txBody>
      </p:sp>
      <p:sp>
        <p:nvSpPr>
          <p:cNvPr id="3" name="Text Placeholder 2"/>
          <p:cNvSpPr>
            <a:spLocks noGrp="1"/>
          </p:cNvSpPr>
          <p:nvPr>
            <p:ph idx="1"/>
          </p:nvPr>
        </p:nvSpPr>
        <p:spPr/>
        <p:txBody>
          <a:bodyPr>
            <a:normAutofit/>
          </a:bodyPr>
          <a:lstStyle/>
          <a:p>
            <a:r>
              <a:rPr lang="en-US" sz="3200" b="1" dirty="0" smtClean="0">
                <a:latin typeface="Franklin Gothic Book" panose="020B0503020102020204" pitchFamily="34" charset="0"/>
              </a:rPr>
              <a:t>Thursday, April 19</a:t>
            </a:r>
            <a:r>
              <a:rPr lang="en-US" sz="3200" b="1" baseline="30000" dirty="0" smtClean="0">
                <a:latin typeface="Franklin Gothic Book" panose="020B0503020102020204" pitchFamily="34" charset="0"/>
              </a:rPr>
              <a:t>th</a:t>
            </a:r>
            <a:endParaRPr lang="en-US" sz="3200" b="1" dirty="0">
              <a:latin typeface="Franklin Gothic Book" panose="020B0503020102020204" pitchFamily="34" charset="0"/>
            </a:endParaRPr>
          </a:p>
          <a:p>
            <a:r>
              <a:rPr lang="en-US" sz="3200" b="1" dirty="0" smtClean="0">
                <a:latin typeface="Franklin Gothic Book" panose="020B0503020102020204" pitchFamily="34" charset="0"/>
              </a:rPr>
              <a:t>1:00pm-2:30pm</a:t>
            </a:r>
            <a:endParaRPr lang="en-US" sz="3200" b="1" dirty="0">
              <a:latin typeface="Franklin Gothic Book" panose="020B0503020102020204" pitchFamily="34" charset="0"/>
            </a:endParaRPr>
          </a:p>
          <a:p>
            <a:r>
              <a:rPr lang="en-US" sz="3200" b="1" dirty="0">
                <a:latin typeface="Franklin Gothic Book" panose="020B0503020102020204" pitchFamily="34" charset="0"/>
              </a:rPr>
              <a:t>Indiana Government Center South, Conference </a:t>
            </a:r>
            <a:r>
              <a:rPr lang="en-US" sz="3200" b="1" dirty="0" smtClean="0">
                <a:latin typeface="Franklin Gothic Book" panose="020B0503020102020204" pitchFamily="34" charset="0"/>
              </a:rPr>
              <a:t>Rooms 1+2</a:t>
            </a:r>
            <a:endParaRPr lang="en-US" sz="3200" b="1" dirty="0">
              <a:latin typeface="Franklin Gothic Book" panose="020B0503020102020204" pitchFamily="34" charset="0"/>
            </a:endParaRPr>
          </a:p>
          <a:p>
            <a:endParaRPr lang="en-US" i="1" dirty="0"/>
          </a:p>
        </p:txBody>
      </p:sp>
    </p:spTree>
    <p:extLst>
      <p:ext uri="{BB962C8B-B14F-4D97-AF65-F5344CB8AC3E}">
        <p14:creationId xmlns:p14="http://schemas.microsoft.com/office/powerpoint/2010/main" val="2134235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Demi" panose="020B0703020102020204" pitchFamily="34" charset="0"/>
              </a:rPr>
              <a:t>Voting: Course of Action for Workgroup*</a:t>
            </a:r>
            <a:endParaRPr lang="en-US" dirty="0">
              <a:latin typeface="Franklin Gothic Demi" panose="020B0703020102020204" pitchFamily="34" charset="0"/>
            </a:endParaRPr>
          </a:p>
        </p:txBody>
      </p:sp>
      <p:sp>
        <p:nvSpPr>
          <p:cNvPr id="3" name="Text Placeholder 2"/>
          <p:cNvSpPr>
            <a:spLocks noGrp="1"/>
          </p:cNvSpPr>
          <p:nvPr>
            <p:ph type="body" idx="1"/>
          </p:nvPr>
        </p:nvSpPr>
        <p:spPr/>
        <p:txBody>
          <a:bodyPr>
            <a:normAutofit fontScale="85000" lnSpcReduction="20000"/>
          </a:bodyPr>
          <a:lstStyle/>
          <a:p>
            <a:r>
              <a:rPr lang="en-US" dirty="0">
                <a:latin typeface="Franklin Gothic Demi" panose="020B0703020102020204" pitchFamily="34" charset="0"/>
              </a:rPr>
              <a:t>Judy </a:t>
            </a:r>
            <a:r>
              <a:rPr lang="en-US" dirty="0" err="1">
                <a:latin typeface="Franklin Gothic Demi" panose="020B0703020102020204" pitchFamily="34" charset="0"/>
              </a:rPr>
              <a:t>Hasselkus</a:t>
            </a:r>
            <a:r>
              <a:rPr lang="en-US" dirty="0">
                <a:latin typeface="Franklin Gothic Demi" panose="020B0703020102020204" pitchFamily="34" charset="0"/>
              </a:rPr>
              <a:t>, Chair</a:t>
            </a:r>
          </a:p>
          <a:p>
            <a:r>
              <a:rPr lang="en-US" dirty="0">
                <a:latin typeface="Franklin Gothic Demi" panose="020B0703020102020204" pitchFamily="34" charset="0"/>
              </a:rPr>
              <a:t>Laura Heinrich, Co-Chair</a:t>
            </a:r>
          </a:p>
        </p:txBody>
      </p:sp>
    </p:spTree>
    <p:extLst>
      <p:ext uri="{BB962C8B-B14F-4D97-AF65-F5344CB8AC3E}">
        <p14:creationId xmlns:p14="http://schemas.microsoft.com/office/powerpoint/2010/main" val="505653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Demi" panose="020B0703020102020204" pitchFamily="34" charset="0"/>
              </a:rPr>
              <a:t>Review and Voting: CHW Competencies and Skills*</a:t>
            </a:r>
            <a:endParaRPr lang="en-US" dirty="0">
              <a:latin typeface="Franklin Gothic Demi" panose="020B0703020102020204" pitchFamily="34" charset="0"/>
            </a:endParaRPr>
          </a:p>
        </p:txBody>
      </p:sp>
      <p:sp>
        <p:nvSpPr>
          <p:cNvPr id="3" name="Text Placeholder 2"/>
          <p:cNvSpPr>
            <a:spLocks noGrp="1"/>
          </p:cNvSpPr>
          <p:nvPr>
            <p:ph type="body" idx="1"/>
          </p:nvPr>
        </p:nvSpPr>
        <p:spPr/>
        <p:txBody>
          <a:bodyPr>
            <a:normAutofit fontScale="85000" lnSpcReduction="20000"/>
          </a:bodyPr>
          <a:lstStyle/>
          <a:p>
            <a:r>
              <a:rPr lang="en-US" dirty="0">
                <a:latin typeface="Franklin Gothic Demi" panose="020B0703020102020204" pitchFamily="34" charset="0"/>
              </a:rPr>
              <a:t>Judy </a:t>
            </a:r>
            <a:r>
              <a:rPr lang="en-US" dirty="0" err="1">
                <a:latin typeface="Franklin Gothic Demi" panose="020B0703020102020204" pitchFamily="34" charset="0"/>
              </a:rPr>
              <a:t>Hasselkus</a:t>
            </a:r>
            <a:r>
              <a:rPr lang="en-US" dirty="0">
                <a:latin typeface="Franklin Gothic Demi" panose="020B0703020102020204" pitchFamily="34" charset="0"/>
              </a:rPr>
              <a:t>, Chair</a:t>
            </a:r>
          </a:p>
          <a:p>
            <a:r>
              <a:rPr lang="en-US" dirty="0">
                <a:latin typeface="Franklin Gothic Demi" panose="020B0703020102020204" pitchFamily="34" charset="0"/>
              </a:rPr>
              <a:t>Laura Heinrich, Co-Chair</a:t>
            </a:r>
          </a:p>
        </p:txBody>
      </p:sp>
    </p:spTree>
    <p:extLst>
      <p:ext uri="{BB962C8B-B14F-4D97-AF65-F5344CB8AC3E}">
        <p14:creationId xmlns:p14="http://schemas.microsoft.com/office/powerpoint/2010/main" val="1914071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a:t>
            </a:r>
            <a:r>
              <a:rPr lang="en-US" baseline="30000" dirty="0" smtClean="0"/>
              <a:t>st</a:t>
            </a:r>
            <a:r>
              <a:rPr lang="en-US" dirty="0" smtClean="0"/>
              <a:t> competency: communication skills</a:t>
            </a:r>
            <a:endParaRPr lang="en-US" dirty="0"/>
          </a:p>
        </p:txBody>
      </p:sp>
      <p:sp>
        <p:nvSpPr>
          <p:cNvPr id="5" name="Content Placeholder 4"/>
          <p:cNvSpPr>
            <a:spLocks noGrp="1"/>
          </p:cNvSpPr>
          <p:nvPr>
            <p:ph idx="1"/>
          </p:nvPr>
        </p:nvSpPr>
        <p:spPr/>
        <p:txBody>
          <a:bodyPr/>
          <a:lstStyle/>
          <a:p>
            <a:pPr marL="342900" indent="-342900">
              <a:buFont typeface="+mj-lt"/>
              <a:buAutoNum type="alphaLcParenR"/>
            </a:pPr>
            <a:r>
              <a:rPr lang="en-US" dirty="0" smtClean="0"/>
              <a:t>Ability to use language confidently</a:t>
            </a:r>
          </a:p>
          <a:p>
            <a:pPr marL="342900" indent="-342900">
              <a:buFont typeface="+mj-lt"/>
              <a:buAutoNum type="alphaLcParenR"/>
            </a:pPr>
            <a:r>
              <a:rPr lang="en-US" dirty="0" smtClean="0"/>
              <a:t>Ability to use language in ways that engage and motivate</a:t>
            </a:r>
          </a:p>
          <a:p>
            <a:pPr marL="342900" indent="-342900">
              <a:buFont typeface="+mj-lt"/>
              <a:buAutoNum type="alphaLcParenR"/>
            </a:pPr>
            <a:r>
              <a:rPr lang="en-US" dirty="0" smtClean="0"/>
              <a:t>Ability to communicate using plain and clear language</a:t>
            </a:r>
          </a:p>
          <a:p>
            <a:pPr marL="342900" indent="-342900">
              <a:buFont typeface="+mj-lt"/>
              <a:buAutoNum type="alphaLcParenR"/>
            </a:pPr>
            <a:r>
              <a:rPr lang="en-US" dirty="0" smtClean="0"/>
              <a:t>Ability to communicate with empathy</a:t>
            </a:r>
          </a:p>
          <a:p>
            <a:pPr marL="342900" indent="-342900">
              <a:buFont typeface="+mj-lt"/>
              <a:buAutoNum type="alphaLcParenR"/>
            </a:pPr>
            <a:r>
              <a:rPr lang="en-US" dirty="0" smtClean="0"/>
              <a:t>Ability to listen actively</a:t>
            </a:r>
          </a:p>
          <a:p>
            <a:pPr marL="342900" indent="-342900">
              <a:buFont typeface="+mj-lt"/>
              <a:buAutoNum type="alphaLcParenR"/>
            </a:pPr>
            <a:r>
              <a:rPr lang="en-US" dirty="0" smtClean="0"/>
              <a:t>Ability to prepare written communication (examples: client encounter documentation) including electronic communication (e.g., email, telecommunication device for the deaf)</a:t>
            </a:r>
          </a:p>
          <a:p>
            <a:pPr marL="342900" indent="-342900">
              <a:buFont typeface="+mj-lt"/>
              <a:buAutoNum type="alphaLcParenR"/>
            </a:pPr>
            <a:r>
              <a:rPr lang="en-US" dirty="0" smtClean="0"/>
              <a:t>Ability to document work and communicate with care team (and employer) if applicable</a:t>
            </a:r>
          </a:p>
          <a:p>
            <a:pPr marL="342900" indent="-342900">
              <a:buFont typeface="+mj-lt"/>
              <a:buAutoNum type="alphaLcParenR"/>
            </a:pPr>
            <a:r>
              <a:rPr lang="en-US" dirty="0" smtClean="0"/>
              <a:t>Ability to communicate with the community served (may not be fluent in language of all communities served)</a:t>
            </a:r>
          </a:p>
          <a:p>
            <a:pPr marL="342900" indent="-342900">
              <a:buFont typeface="+mj-lt"/>
              <a:buAutoNum type="alphaLcParenR"/>
            </a:pPr>
            <a:endParaRPr lang="en-US" dirty="0"/>
          </a:p>
        </p:txBody>
      </p:sp>
    </p:spTree>
    <p:extLst>
      <p:ext uri="{BB962C8B-B14F-4D97-AF65-F5344CB8AC3E}">
        <p14:creationId xmlns:p14="http://schemas.microsoft.com/office/powerpoint/2010/main" val="142649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a:t>
            </a:r>
            <a:r>
              <a:rPr lang="en-US" baseline="30000" dirty="0" smtClean="0"/>
              <a:t>nd</a:t>
            </a:r>
            <a:r>
              <a:rPr lang="en-US" dirty="0" smtClean="0"/>
              <a:t> Competency: interpersonal and relationship building skills</a:t>
            </a:r>
            <a:endParaRPr lang="en-US" dirty="0"/>
          </a:p>
        </p:txBody>
      </p:sp>
      <p:sp>
        <p:nvSpPr>
          <p:cNvPr id="5" name="Content Placeholder 4"/>
          <p:cNvSpPr>
            <a:spLocks noGrp="1"/>
          </p:cNvSpPr>
          <p:nvPr>
            <p:ph idx="1"/>
          </p:nvPr>
        </p:nvSpPr>
        <p:spPr/>
        <p:txBody>
          <a:bodyPr/>
          <a:lstStyle/>
          <a:p>
            <a:pPr marL="342900" indent="-342900">
              <a:buFont typeface="+mj-lt"/>
              <a:buAutoNum type="alphaLcParenR"/>
            </a:pPr>
            <a:r>
              <a:rPr lang="en-US" dirty="0" smtClean="0"/>
              <a:t>Ability to provide coaching, social support, and problem solving skills to the client</a:t>
            </a:r>
          </a:p>
          <a:p>
            <a:pPr marL="342900" indent="-342900">
              <a:buFont typeface="+mj-lt"/>
              <a:buAutoNum type="alphaLcParenR"/>
            </a:pPr>
            <a:r>
              <a:rPr lang="en-US" dirty="0" smtClean="0"/>
              <a:t>Ability to conduct self-management coaching to empower individuals to improve their health</a:t>
            </a:r>
          </a:p>
          <a:p>
            <a:pPr marL="342900" indent="-342900">
              <a:buFont typeface="+mj-lt"/>
              <a:buAutoNum type="alphaLcParenR"/>
            </a:pPr>
            <a:r>
              <a:rPr lang="en-US" dirty="0" smtClean="0"/>
              <a:t>Ability to use interviewing techniques (e.g. motivational interviewing)</a:t>
            </a:r>
          </a:p>
          <a:p>
            <a:pPr marL="342900" indent="-342900">
              <a:buFont typeface="+mj-lt"/>
              <a:buAutoNum type="alphaLcParenR"/>
            </a:pPr>
            <a:r>
              <a:rPr lang="en-US" dirty="0" smtClean="0"/>
              <a:t>Ability to work as a team member</a:t>
            </a:r>
          </a:p>
          <a:p>
            <a:pPr marL="342900" indent="-342900">
              <a:buFont typeface="+mj-lt"/>
              <a:buAutoNum type="alphaLcParenR"/>
            </a:pPr>
            <a:r>
              <a:rPr lang="en-US" dirty="0" smtClean="0"/>
              <a:t>Ability to manage conflict</a:t>
            </a:r>
          </a:p>
          <a:p>
            <a:pPr marL="342900" indent="-342900">
              <a:buFont typeface="+mj-lt"/>
              <a:buAutoNum type="alphaLcParenR"/>
            </a:pPr>
            <a:r>
              <a:rPr lang="en-US" dirty="0" smtClean="0"/>
              <a:t>Ability to practice cultural humility and be sensitive to other cultures</a:t>
            </a:r>
            <a:endParaRPr lang="en-US" dirty="0"/>
          </a:p>
        </p:txBody>
      </p:sp>
    </p:spTree>
    <p:extLst>
      <p:ext uri="{BB962C8B-B14F-4D97-AF65-F5344CB8AC3E}">
        <p14:creationId xmlns:p14="http://schemas.microsoft.com/office/powerpoint/2010/main" val="1924935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3</a:t>
            </a:r>
            <a:r>
              <a:rPr lang="en-US" baseline="30000" dirty="0" smtClean="0"/>
              <a:t>rd</a:t>
            </a:r>
            <a:r>
              <a:rPr lang="en-US" dirty="0" smtClean="0"/>
              <a:t> Competency: service coordination and navigation skills</a:t>
            </a:r>
            <a:endParaRPr lang="en-US" dirty="0"/>
          </a:p>
        </p:txBody>
      </p:sp>
      <p:sp>
        <p:nvSpPr>
          <p:cNvPr id="5" name="Content Placeholder 4"/>
          <p:cNvSpPr>
            <a:spLocks noGrp="1"/>
          </p:cNvSpPr>
          <p:nvPr>
            <p:ph idx="1"/>
          </p:nvPr>
        </p:nvSpPr>
        <p:spPr/>
        <p:txBody>
          <a:bodyPr/>
          <a:lstStyle/>
          <a:p>
            <a:pPr marL="342900" indent="-342900">
              <a:buFont typeface="+mj-lt"/>
              <a:buAutoNum type="alphaLcParenR"/>
            </a:pPr>
            <a:r>
              <a:rPr lang="en-US" dirty="0" smtClean="0"/>
              <a:t>Ability to coordinate care (including identifying and accessing resources, overcoming barriers, and understanding the social services and medical system)</a:t>
            </a:r>
          </a:p>
          <a:p>
            <a:pPr marL="342900" indent="-342900">
              <a:buFont typeface="+mj-lt"/>
              <a:buAutoNum type="alphaLcParenR"/>
            </a:pPr>
            <a:r>
              <a:rPr lang="en-US" dirty="0" smtClean="0"/>
              <a:t>Ability to make appropriate referrals</a:t>
            </a:r>
          </a:p>
          <a:p>
            <a:pPr marL="342900" indent="-342900">
              <a:buFont typeface="+mj-lt"/>
              <a:buAutoNum type="alphaLcParenR"/>
            </a:pPr>
            <a:r>
              <a:rPr lang="en-US" dirty="0" smtClean="0"/>
              <a:t>Ability to facilitate development of an individual and/or group action plan, goal attainment, and facilitate output of action plan</a:t>
            </a:r>
          </a:p>
          <a:p>
            <a:pPr marL="342900" indent="-342900">
              <a:buFont typeface="+mj-lt"/>
              <a:buAutoNum type="alphaLcParenR"/>
            </a:pPr>
            <a:r>
              <a:rPr lang="en-US" dirty="0" smtClean="0"/>
              <a:t>Ability to coordinate CHW activities with clinical and other community services</a:t>
            </a:r>
          </a:p>
          <a:p>
            <a:pPr marL="342900" indent="-342900">
              <a:buFont typeface="+mj-lt"/>
              <a:buAutoNum type="alphaLcParenR"/>
            </a:pPr>
            <a:r>
              <a:rPr lang="en-US" dirty="0" smtClean="0"/>
              <a:t>Ability to follow-up and track care and referral outcomes</a:t>
            </a:r>
            <a:endParaRPr lang="en-US" dirty="0"/>
          </a:p>
        </p:txBody>
      </p:sp>
    </p:spTree>
    <p:extLst>
      <p:ext uri="{BB962C8B-B14F-4D97-AF65-F5344CB8AC3E}">
        <p14:creationId xmlns:p14="http://schemas.microsoft.com/office/powerpoint/2010/main" val="3466979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4</a:t>
            </a:r>
            <a:r>
              <a:rPr lang="en-US" baseline="30000" dirty="0" smtClean="0"/>
              <a:t>th</a:t>
            </a:r>
            <a:r>
              <a:rPr lang="en-US" dirty="0" smtClean="0"/>
              <a:t> competency: capacity building skills</a:t>
            </a:r>
            <a:endParaRPr lang="en-US" dirty="0"/>
          </a:p>
        </p:txBody>
      </p:sp>
      <p:sp>
        <p:nvSpPr>
          <p:cNvPr id="5" name="Content Placeholder 4"/>
          <p:cNvSpPr>
            <a:spLocks noGrp="1"/>
          </p:cNvSpPr>
          <p:nvPr>
            <p:ph idx="1"/>
          </p:nvPr>
        </p:nvSpPr>
        <p:spPr/>
        <p:txBody>
          <a:bodyPr/>
          <a:lstStyle/>
          <a:p>
            <a:pPr marL="342900" indent="-342900">
              <a:buFont typeface="+mj-lt"/>
              <a:buAutoNum type="alphaLcParenR"/>
            </a:pPr>
            <a:r>
              <a:rPr lang="en-US" dirty="0" smtClean="0"/>
              <a:t>Ability to help others identify goals and develop to their fullest potential</a:t>
            </a:r>
          </a:p>
          <a:p>
            <a:pPr marL="342900" indent="-342900">
              <a:buFont typeface="+mj-lt"/>
              <a:buAutoNum type="alphaLcParenR"/>
            </a:pPr>
            <a:r>
              <a:rPr lang="en-US" dirty="0" smtClean="0"/>
              <a:t>Ability to work in ways that increase individual and community empowerment</a:t>
            </a:r>
          </a:p>
          <a:p>
            <a:pPr marL="342900" indent="-342900">
              <a:buFont typeface="+mj-lt"/>
              <a:buAutoNum type="alphaLcParenR"/>
            </a:pPr>
            <a:r>
              <a:rPr lang="en-US" dirty="0" smtClean="0"/>
              <a:t>Ability to network and build community connections</a:t>
            </a:r>
          </a:p>
          <a:p>
            <a:pPr marL="342900" indent="-342900">
              <a:buFont typeface="+mj-lt"/>
              <a:buAutoNum type="alphaLcParenR"/>
            </a:pPr>
            <a:r>
              <a:rPr lang="en-US" dirty="0" smtClean="0"/>
              <a:t>Ability to teach self-advocacy skills</a:t>
            </a:r>
          </a:p>
          <a:p>
            <a:pPr marL="342900" indent="-342900">
              <a:buFont typeface="+mj-lt"/>
              <a:buAutoNum type="alphaLcParenR"/>
            </a:pPr>
            <a:r>
              <a:rPr lang="en-US" dirty="0" smtClean="0"/>
              <a:t>Ability to assist with community organizing</a:t>
            </a:r>
          </a:p>
          <a:p>
            <a:pPr marL="0" indent="0">
              <a:buNone/>
            </a:pPr>
            <a:endParaRPr lang="en-US" dirty="0"/>
          </a:p>
        </p:txBody>
      </p:sp>
    </p:spTree>
    <p:extLst>
      <p:ext uri="{BB962C8B-B14F-4D97-AF65-F5344CB8AC3E}">
        <p14:creationId xmlns:p14="http://schemas.microsoft.com/office/powerpoint/2010/main" val="112337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5</a:t>
            </a:r>
            <a:r>
              <a:rPr lang="en-US" baseline="30000" dirty="0" smtClean="0"/>
              <a:t>th</a:t>
            </a:r>
            <a:r>
              <a:rPr lang="en-US" dirty="0" smtClean="0"/>
              <a:t> competency: Advocacy skills</a:t>
            </a:r>
            <a:endParaRPr lang="en-US" dirty="0"/>
          </a:p>
        </p:txBody>
      </p:sp>
      <p:sp>
        <p:nvSpPr>
          <p:cNvPr id="5" name="Content Placeholder 4"/>
          <p:cNvSpPr>
            <a:spLocks noGrp="1"/>
          </p:cNvSpPr>
          <p:nvPr>
            <p:ph idx="1"/>
          </p:nvPr>
        </p:nvSpPr>
        <p:spPr/>
        <p:txBody>
          <a:bodyPr/>
          <a:lstStyle/>
          <a:p>
            <a:pPr marL="342900" indent="-342900">
              <a:buFont typeface="+mj-lt"/>
              <a:buAutoNum type="alphaLcParenR"/>
            </a:pPr>
            <a:r>
              <a:rPr lang="en-US" dirty="0" smtClean="0"/>
              <a:t>Ability to contribute to development of policies that focus on community health</a:t>
            </a:r>
          </a:p>
          <a:p>
            <a:pPr marL="342900" indent="-342900">
              <a:buFont typeface="+mj-lt"/>
              <a:buAutoNum type="alphaLcParenR"/>
            </a:pPr>
            <a:r>
              <a:rPr lang="en-US" dirty="0" smtClean="0"/>
              <a:t>Ability to advocate for change in policies that focus on community health</a:t>
            </a:r>
          </a:p>
          <a:p>
            <a:pPr marL="342900" indent="-342900">
              <a:buFont typeface="+mj-lt"/>
              <a:buAutoNum type="alphaLcParenR"/>
            </a:pPr>
            <a:r>
              <a:rPr lang="en-US" dirty="0" smtClean="0"/>
              <a:t>Ability to identify barriers to care for individuals and community and speaking up to promote change</a:t>
            </a:r>
            <a:endParaRPr lang="en-US" dirty="0"/>
          </a:p>
        </p:txBody>
      </p:sp>
    </p:spTree>
    <p:extLst>
      <p:ext uri="{BB962C8B-B14F-4D97-AF65-F5344CB8AC3E}">
        <p14:creationId xmlns:p14="http://schemas.microsoft.com/office/powerpoint/2010/main" val="119866387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1_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3.xml><?xml version="1.0" encoding="utf-8"?>
<a:theme xmlns:a="http://schemas.openxmlformats.org/drawingml/2006/main" name="3_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4.xml><?xml version="1.0" encoding="utf-8"?>
<a:theme xmlns:a="http://schemas.openxmlformats.org/drawingml/2006/main" name="5_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5.xml><?xml version="1.0" encoding="utf-8"?>
<a:theme xmlns:a="http://schemas.openxmlformats.org/drawingml/2006/main" name="6_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6.xml><?xml version="1.0" encoding="utf-8"?>
<a:theme xmlns:a="http://schemas.openxmlformats.org/drawingml/2006/main" name="7_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4517</TotalTime>
  <Words>2097</Words>
  <Application>Microsoft Office PowerPoint</Application>
  <PresentationFormat>Widescreen</PresentationFormat>
  <Paragraphs>200</Paragraphs>
  <Slides>29</Slides>
  <Notes>0</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29</vt:i4>
      </vt:variant>
    </vt:vector>
  </HeadingPairs>
  <TitlesOfParts>
    <vt:vector size="43" baseType="lpstr">
      <vt:lpstr>Arial</vt:lpstr>
      <vt:lpstr>Calibri</vt:lpstr>
      <vt:lpstr>Franklin Gothic Book</vt:lpstr>
      <vt:lpstr>Franklin Gothic Demi</vt:lpstr>
      <vt:lpstr>Franklin Gothic Medium</vt:lpstr>
      <vt:lpstr>Gill Sans MT</vt:lpstr>
      <vt:lpstr>Wingdings</vt:lpstr>
      <vt:lpstr>Wingdings 2</vt:lpstr>
      <vt:lpstr>Dividend</vt:lpstr>
      <vt:lpstr>1_Dividend</vt:lpstr>
      <vt:lpstr>3_Dividend</vt:lpstr>
      <vt:lpstr>5_Dividend</vt:lpstr>
      <vt:lpstr>6_Dividend</vt:lpstr>
      <vt:lpstr>7_Dividend</vt:lpstr>
      <vt:lpstr>Community health worker (chw) workgroup</vt:lpstr>
      <vt:lpstr>Approval of Previous Meeting Minutes and Roll Call</vt:lpstr>
      <vt:lpstr>Voting: Course of Action for Workgroup*</vt:lpstr>
      <vt:lpstr>Review and Voting: CHW Competencies and Skills*</vt:lpstr>
      <vt:lpstr>1st competency: communication skills</vt:lpstr>
      <vt:lpstr>2nd Competency: interpersonal and relationship building skills</vt:lpstr>
      <vt:lpstr>3rd Competency: service coordination and navigation skills</vt:lpstr>
      <vt:lpstr>4th competency: capacity building skills</vt:lpstr>
      <vt:lpstr>5th competency: Advocacy skills</vt:lpstr>
      <vt:lpstr>6th competency: education and facilitation skills</vt:lpstr>
      <vt:lpstr>7th competency: individual and community assessment skills</vt:lpstr>
      <vt:lpstr>8th competency: outreach skills</vt:lpstr>
      <vt:lpstr>9th competency: professional skills and conduct</vt:lpstr>
      <vt:lpstr>10th competency: evaluation and research skills</vt:lpstr>
      <vt:lpstr>11th competency: knowledge base</vt:lpstr>
      <vt:lpstr>Update on fssa chw initiatives</vt:lpstr>
      <vt:lpstr>Overview of Other States’ CHW Regulatory Schema</vt:lpstr>
      <vt:lpstr>Key Components of a Regulatory Structure</vt:lpstr>
      <vt:lpstr>Levels of Occupational Regulation</vt:lpstr>
      <vt:lpstr>PowerPoint Presentation</vt:lpstr>
      <vt:lpstr>CHW Regulation Case Study: Minnesota</vt:lpstr>
      <vt:lpstr>CHW Regulation Case Study: Minnesota (Cont.)</vt:lpstr>
      <vt:lpstr>CHW Regulation Case Study: Minnesota Summary</vt:lpstr>
      <vt:lpstr>CHW Regulation Case Study: Oregon</vt:lpstr>
      <vt:lpstr>CHW Regulation Case Study: Oregon (Cont.)</vt:lpstr>
      <vt:lpstr>CHW Regulation Case Study: OREGON Summary</vt:lpstr>
      <vt:lpstr>Next steps</vt:lpstr>
      <vt:lpstr>Closing and Adjournment</vt:lpstr>
      <vt:lpstr>Next meeting details</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worker (chw) workgroup</dc:title>
  <dc:creator>Mills, Kelsey Anne</dc:creator>
  <cp:lastModifiedBy>Mills, Kelsey Anne</cp:lastModifiedBy>
  <cp:revision>53</cp:revision>
  <cp:lastPrinted>2018-03-20T12:59:23Z</cp:lastPrinted>
  <dcterms:created xsi:type="dcterms:W3CDTF">2018-01-16T19:20:09Z</dcterms:created>
  <dcterms:modified xsi:type="dcterms:W3CDTF">2018-03-21T16:01:52Z</dcterms:modified>
</cp:coreProperties>
</file>